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57"/>
  </p:notesMasterIdLst>
  <p:handoutMasterIdLst>
    <p:handoutMasterId r:id="rId58"/>
  </p:handoutMasterIdLst>
  <p:sldIdLst>
    <p:sldId id="5494" r:id="rId2"/>
    <p:sldId id="5779" r:id="rId3"/>
    <p:sldId id="6008" r:id="rId4"/>
    <p:sldId id="5510" r:id="rId5"/>
    <p:sldId id="5503" r:id="rId6"/>
    <p:sldId id="5504" r:id="rId7"/>
    <p:sldId id="6001" r:id="rId8"/>
    <p:sldId id="5499" r:id="rId9"/>
    <p:sldId id="5428" r:id="rId10"/>
    <p:sldId id="5084" r:id="rId11"/>
    <p:sldId id="5050" r:id="rId12"/>
    <p:sldId id="5432" r:id="rId13"/>
    <p:sldId id="5434" r:id="rId14"/>
    <p:sldId id="5435" r:id="rId15"/>
    <p:sldId id="5088" r:id="rId16"/>
    <p:sldId id="5061" r:id="rId17"/>
    <p:sldId id="5424" r:id="rId18"/>
    <p:sldId id="5425" r:id="rId19"/>
    <p:sldId id="5430" r:id="rId20"/>
    <p:sldId id="5440" r:id="rId21"/>
    <p:sldId id="5067" r:id="rId22"/>
    <p:sldId id="5060" r:id="rId23"/>
    <p:sldId id="5062" r:id="rId24"/>
    <p:sldId id="5055" r:id="rId25"/>
    <p:sldId id="5087" r:id="rId26"/>
    <p:sldId id="4963" r:id="rId27"/>
    <p:sldId id="5443" r:id="rId28"/>
    <p:sldId id="5057" r:id="rId29"/>
    <p:sldId id="5059" r:id="rId30"/>
    <p:sldId id="5092" r:id="rId31"/>
    <p:sldId id="5089" r:id="rId32"/>
    <p:sldId id="5444" r:id="rId33"/>
    <p:sldId id="5090" r:id="rId34"/>
    <p:sldId id="5091" r:id="rId35"/>
    <p:sldId id="5445" r:id="rId36"/>
    <p:sldId id="5480" r:id="rId37"/>
    <p:sldId id="5458" r:id="rId38"/>
    <p:sldId id="5448" r:id="rId39"/>
    <p:sldId id="6003" r:id="rId40"/>
    <p:sldId id="5460" r:id="rId41"/>
    <p:sldId id="5463" r:id="rId42"/>
    <p:sldId id="5464" r:id="rId43"/>
    <p:sldId id="5465" r:id="rId44"/>
    <p:sldId id="5467" r:id="rId45"/>
    <p:sldId id="5469" r:id="rId46"/>
    <p:sldId id="5470" r:id="rId47"/>
    <p:sldId id="6005" r:id="rId48"/>
    <p:sldId id="6006" r:id="rId49"/>
    <p:sldId id="5447" r:id="rId50"/>
    <p:sldId id="5063" r:id="rId51"/>
    <p:sldId id="5473" r:id="rId52"/>
    <p:sldId id="5069" r:id="rId53"/>
    <p:sldId id="5066" r:id="rId54"/>
    <p:sldId id="6010" r:id="rId55"/>
    <p:sldId id="550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7A547C"/>
    <a:srgbClr val="086D6E"/>
    <a:srgbClr val="3AA091"/>
    <a:srgbClr val="F77B55"/>
    <a:srgbClr val="F37C57"/>
    <a:srgbClr val="E7EBEB"/>
    <a:srgbClr val="916395"/>
    <a:srgbClr val="F27954"/>
    <a:srgbClr val="F6A1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10" autoAdjust="0"/>
    <p:restoredTop sz="96247" autoAdjust="0"/>
  </p:normalViewPr>
  <p:slideViewPr>
    <p:cSldViewPr snapToGrid="0" snapToObjects="1">
      <p:cViewPr varScale="1">
        <p:scale>
          <a:sx n="100" d="100"/>
          <a:sy n="100" d="100"/>
        </p:scale>
        <p:origin x="72" y="25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CB8698-B1B9-43B0-BB33-BDBA39EFB6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AFC7F04F-2D48-4758-81BD-902905810F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3C1735-4C2A-4388-9625-39B3B2E119F3}" type="datetimeFigureOut">
              <a:rPr lang="en-IE" smtClean="0"/>
              <a:t>28/06/2023</a:t>
            </a:fld>
            <a:endParaRPr lang="en-IE"/>
          </a:p>
        </p:txBody>
      </p:sp>
      <p:sp>
        <p:nvSpPr>
          <p:cNvPr id="4" name="Footer Placeholder 3">
            <a:extLst>
              <a:ext uri="{FF2B5EF4-FFF2-40B4-BE49-F238E27FC236}">
                <a16:creationId xmlns:a16="http://schemas.microsoft.com/office/drawing/2014/main" id="{6FB15A29-5C88-4027-B22A-9D40E07A1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4846B7B5-7F1E-4889-AE58-9FD4216462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CCA3A-D2CB-47FF-BC0E-B2676212AF4B}" type="slidenum">
              <a:rPr lang="en-IE" smtClean="0"/>
              <a:t>‹Nr.›</a:t>
            </a:fld>
            <a:endParaRPr lang="en-IE"/>
          </a:p>
        </p:txBody>
      </p:sp>
    </p:spTree>
    <p:extLst>
      <p:ext uri="{BB962C8B-B14F-4D97-AF65-F5344CB8AC3E}">
        <p14:creationId xmlns:p14="http://schemas.microsoft.com/office/powerpoint/2010/main" val="1550575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6E11C-96CD-420A-BBB8-216160B7D62B}" type="datetimeFigureOut">
              <a:rPr lang="en-IE" smtClean="0"/>
              <a:t>28/06/2023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B2EDA-311B-44C4-9505-AE01BBB17CFE}" type="slidenum">
              <a:rPr lang="en-IE" smtClean="0"/>
              <a:t>‹Nr.›</a:t>
            </a:fld>
            <a:endParaRPr lang="en-IE"/>
          </a:p>
        </p:txBody>
      </p:sp>
    </p:spTree>
    <p:extLst>
      <p:ext uri="{BB962C8B-B14F-4D97-AF65-F5344CB8AC3E}">
        <p14:creationId xmlns:p14="http://schemas.microsoft.com/office/powerpoint/2010/main" val="211592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91B2EDA-311B-44C4-9505-AE01BBB17CFE}" type="slidenum">
              <a:rPr lang="en-IE" smtClean="0"/>
              <a:t>14</a:t>
            </a:fld>
            <a:endParaRPr lang="en-IE"/>
          </a:p>
        </p:txBody>
      </p:sp>
    </p:spTree>
    <p:extLst>
      <p:ext uri="{BB962C8B-B14F-4D97-AF65-F5344CB8AC3E}">
        <p14:creationId xmlns:p14="http://schemas.microsoft.com/office/powerpoint/2010/main" val="312744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91B2EDA-311B-44C4-9505-AE01BBB17CFE}" type="slidenum">
              <a:rPr lang="en-IE" smtClean="0"/>
              <a:t>20</a:t>
            </a:fld>
            <a:endParaRPr lang="en-IE"/>
          </a:p>
        </p:txBody>
      </p:sp>
    </p:spTree>
    <p:extLst>
      <p:ext uri="{BB962C8B-B14F-4D97-AF65-F5344CB8AC3E}">
        <p14:creationId xmlns:p14="http://schemas.microsoft.com/office/powerpoint/2010/main" val="266889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NAVIGATING TOURISM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NAVIGATING TOURISM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78402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68073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98A89666-E704-7640-A996-92B2F1974248}"/>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52A25C1-BB81-4B45-B8E6-7B8C19A024EB}"/>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BD2B9874-7F2B-1548-A278-B99A14E63106}"/>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3D61BB9-8E34-8F4F-9A2B-2F3CAEC38D33}"/>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1"/>
            <a:ext cx="11696700" cy="5778935"/>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33752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a:alphaModFix amt="10000"/>
            <a:extLst>
              <a:ext uri="{28A0092B-C50C-407E-A947-70E740481C1C}">
                <a14:useLocalDpi xmlns:a14="http://schemas.microsoft.com/office/drawing/2010/main" val="0"/>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4917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550272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605798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3"/>
          <a:srcRect l="-25172" t="20705" r="18173" b="15673"/>
          <a:stretch/>
        </p:blipFill>
        <p:spPr>
          <a:xfrm>
            <a:off x="5266178" y="1226"/>
            <a:ext cx="6893229" cy="5556049"/>
          </a:xfrm>
          <a:prstGeom prst="rect">
            <a:avLst/>
          </a:prstGeom>
        </p:spPr>
      </p:pic>
    </p:spTree>
    <p:extLst>
      <p:ext uri="{BB962C8B-B14F-4D97-AF65-F5344CB8AC3E}">
        <p14:creationId xmlns:p14="http://schemas.microsoft.com/office/powerpoint/2010/main" val="356138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510673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20941-B2F5-9544-AA96-C6DFC38157DA}"/>
              </a:ext>
            </a:extLst>
          </p:cNvPr>
          <p:cNvSpPr/>
          <p:nvPr userDrawn="1"/>
        </p:nvSpPr>
        <p:spPr>
          <a:xfrm>
            <a:off x="0" y="0"/>
            <a:ext cx="12192000" cy="5502729"/>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F08D5A6B-F286-B342-9026-F2DFEB4C0021}"/>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4" name="Group 13">
            <a:extLst>
              <a:ext uri="{FF2B5EF4-FFF2-40B4-BE49-F238E27FC236}">
                <a16:creationId xmlns:a16="http://schemas.microsoft.com/office/drawing/2014/main" id="{32F74629-2C51-1540-BFE3-30E1D7031BA4}"/>
              </a:ext>
            </a:extLst>
          </p:cNvPr>
          <p:cNvGrpSpPr/>
          <p:nvPr userDrawn="1"/>
        </p:nvGrpSpPr>
        <p:grpSpPr>
          <a:xfrm>
            <a:off x="8448790" y="6057987"/>
            <a:ext cx="3144242" cy="374574"/>
            <a:chOff x="301128" y="6151084"/>
            <a:chExt cx="3144242" cy="374574"/>
          </a:xfrm>
        </p:grpSpPr>
        <p:pic>
          <p:nvPicPr>
            <p:cNvPr id="15" name="Picture 14" descr="Shape&#10;&#10;Description automatically generated with medium confidence">
              <a:extLst>
                <a:ext uri="{FF2B5EF4-FFF2-40B4-BE49-F238E27FC236}">
                  <a16:creationId xmlns:a16="http://schemas.microsoft.com/office/drawing/2014/main" id="{DC68759E-8C56-664F-AB4C-52EBB287559F}"/>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61E06020-14D0-6D4D-A177-7F029E8A627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E0F82E-5A40-934F-ABF9-B7F30AF94567}"/>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9" name="Picture 18" descr="A black and white striped pattern&#10;&#10;Description automatically generated with medium confidence">
            <a:extLst>
              <a:ext uri="{FF2B5EF4-FFF2-40B4-BE49-F238E27FC236}">
                <a16:creationId xmlns:a16="http://schemas.microsoft.com/office/drawing/2014/main" id="{7C0DDBDB-9357-8843-AA3D-D37055F1613C}"/>
              </a:ext>
            </a:extLst>
          </p:cNvPr>
          <p:cNvPicPr>
            <a:picLocks noChangeAspect="1"/>
          </p:cNvPicPr>
          <p:nvPr userDrawn="1"/>
        </p:nvPicPr>
        <p:blipFill rotWithShape="1">
          <a:blip r:embed="rId3"/>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735832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962387" y="-4"/>
            <a:ext cx="6338119"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7343950" y="228600"/>
            <a:ext cx="461323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418181" y="5125361"/>
            <a:ext cx="2334324" cy="307260"/>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470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NAVIGATING TOURISM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000F3F-3215-5A45-A03E-AC727D88D02E}"/>
              </a:ext>
            </a:extLst>
          </p:cNvPr>
          <p:cNvSpPr/>
          <p:nvPr userDrawn="1"/>
        </p:nvSpPr>
        <p:spPr>
          <a:xfrm flipV="1">
            <a:off x="1057275" y="-4"/>
            <a:ext cx="6197421" cy="6892757"/>
          </a:xfrm>
          <a:prstGeom prst="rect">
            <a:avLst/>
          </a:prstGeom>
          <a:solidFill>
            <a:srgbClr val="3AA0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 Placeholder 17">
            <a:extLst>
              <a:ext uri="{FF2B5EF4-FFF2-40B4-BE49-F238E27FC236}">
                <a16:creationId xmlns:a16="http://schemas.microsoft.com/office/drawing/2014/main" id="{094267F6-51B9-6F44-A139-B0EC46A469E4}"/>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9BFFA626-8117-F746-8855-E663EA82A6D1}"/>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2BBCFF70-40E8-713E-E8DC-748671379FB8}"/>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5C54085F-870F-12DB-92C3-F395A5C9ED1C}"/>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778A697B-ADCC-EF4E-1AAA-3C5D9CD01FEF}"/>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507FA8B-605D-93F5-A7C8-D6A1D411E134}"/>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135426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0C44AB79-AB5C-FC77-7315-F5999D594395}"/>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E30E8B38-1179-778D-30F2-3B1C17DC22E4}"/>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5FB3520B-6B1C-FDBE-464E-45E624554BE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C3EDCDD4-4D12-D8C2-59E6-10D96DC9E576}"/>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56858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038225" y="-4"/>
            <a:ext cx="6216471" cy="6892757"/>
          </a:xfrm>
          <a:prstGeom prst="rect">
            <a:avLst/>
          </a:prstGeom>
          <a:solidFill>
            <a:srgbClr val="08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7298140" y="228600"/>
            <a:ext cx="4659043"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E9BFE4BA-4DC1-23C7-EC0C-E0D80ECCC1BB}"/>
              </a:ext>
            </a:extLst>
          </p:cNvPr>
          <p:cNvGrpSpPr/>
          <p:nvPr userDrawn="1"/>
        </p:nvGrpSpPr>
        <p:grpSpPr>
          <a:xfrm rot="16200000">
            <a:off x="-418181" y="5125361"/>
            <a:ext cx="2334324" cy="307260"/>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639343F3-CF9F-A899-430F-11DDFEB8AB6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A20B29C8-FDD9-B8FE-7F16-8DEFB12F0266}"/>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2DC20644-C2F8-3CAA-9F5B-F51A3D4E2CF7}"/>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42586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1" y="1278196"/>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1" y="2776797"/>
            <a:ext cx="4914900" cy="1472928"/>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2783282"/>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37301" y="336277"/>
            <a:ext cx="5113283"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98A2C570-7EFF-9645-9AC9-A2D45AC1D5B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78A861C1-1D07-1B46-A9AF-79FE9016429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D4D8DCE-A57E-0E47-9CCB-87C68752684D}"/>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B099184E-20E7-7B43-B73E-2F51073FD5D2}"/>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301128" y="154698"/>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241312" y="939316"/>
            <a:ext cx="5849088" cy="247829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822014" y="1134728"/>
            <a:ext cx="4260214"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900529" y="1923697"/>
            <a:ext cx="426021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736131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66754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178776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59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839981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a:stretch>
            <a:fillRect/>
          </a:stretch>
        </p:blipFill>
        <p:spPr>
          <a:xfrm>
            <a:off x="572439" y="0"/>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720451"/>
            <a:ext cx="6589536" cy="1107996"/>
          </a:xfrm>
          <a:prstGeom prst="rect">
            <a:avLst/>
          </a:prstGeom>
        </p:spPr>
        <p:txBody>
          <a:bodyPr wrap="square">
            <a:spAutoFit/>
          </a:bodyPr>
          <a:lstStyle/>
          <a:p>
            <a:pPr algn="just">
              <a:tabLst>
                <a:tab pos="2865755" algn="ctr"/>
                <a:tab pos="5731510" algn="r"/>
              </a:tabLst>
            </a:pPr>
            <a:r>
              <a:rPr lang="de-D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Aus Gründen der besseren Lesbarkeit wird im Folgenden das generische Maskulinum verwendet. Sämtliche Personenbezeichnungen gelten gleichermaßen für alle Geschlechter.</a:t>
            </a:r>
          </a:p>
          <a:p>
            <a:pPr algn="just">
              <a:tabLst>
                <a:tab pos="2865755" algn="ctr"/>
                <a:tab pos="5731510" algn="r"/>
              </a:tabLst>
            </a:pPr>
            <a:endPar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858000"/>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249589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85800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41E08221-81F0-7640-A540-7545968C7F1D}"/>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A982680D-7A79-0B44-AD73-F8C1B3E29F9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66679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8580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9D3D66B3-2CAD-6C42-AAD3-BB443A255643}"/>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56E2D971-C8C7-D14D-AABE-B4B5AD9FDC12}"/>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20791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et Our Team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19" name="Picture 18" descr="Background pattern&#10;&#10;Description automatically generated">
            <a:extLst>
              <a:ext uri="{FF2B5EF4-FFF2-40B4-BE49-F238E27FC236}">
                <a16:creationId xmlns:a16="http://schemas.microsoft.com/office/drawing/2014/main" id="{A830E649-EC4E-D743-8060-0EA1EC1AA71B}"/>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
        <p:nvSpPr>
          <p:cNvPr id="26" name="Text Placeholder 23">
            <a:extLst>
              <a:ext uri="{FF2B5EF4-FFF2-40B4-BE49-F238E27FC236}">
                <a16:creationId xmlns:a16="http://schemas.microsoft.com/office/drawing/2014/main" id="{6B62F49B-C8B1-C141-830A-6FFB7CF4FFC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et Our Team - 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458CEA-6775-C542-8654-D33395A969B7}"/>
              </a:ext>
            </a:extLst>
          </p:cNvPr>
          <p:cNvSpPr/>
          <p:nvPr userDrawn="1"/>
        </p:nvSpPr>
        <p:spPr>
          <a:xfrm>
            <a:off x="241300" y="228600"/>
            <a:ext cx="11696700" cy="27178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02DEA743-B449-984C-8670-21635A318646}"/>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924CF65B-C881-A34A-B802-0E1001C95D07}"/>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F3CF7FCA-B9F3-654D-A571-44779EA9FDBE}"/>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BB2F7C97-96D1-AA4B-A86D-542F3A009D19}"/>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1" name="Text Placeholder 17">
            <a:extLst>
              <a:ext uri="{FF2B5EF4-FFF2-40B4-BE49-F238E27FC236}">
                <a16:creationId xmlns:a16="http://schemas.microsoft.com/office/drawing/2014/main" id="{4B3E60E7-1D29-4E4A-BA40-46AB6F537EA3}"/>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2" name="Text Placeholder 23">
            <a:extLst>
              <a:ext uri="{FF2B5EF4-FFF2-40B4-BE49-F238E27FC236}">
                <a16:creationId xmlns:a16="http://schemas.microsoft.com/office/drawing/2014/main" id="{81EEDB30-B325-0A44-80B0-3C30EF0E8D2A}"/>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3" name="Text Placeholder 17">
            <a:extLst>
              <a:ext uri="{FF2B5EF4-FFF2-40B4-BE49-F238E27FC236}">
                <a16:creationId xmlns:a16="http://schemas.microsoft.com/office/drawing/2014/main" id="{562B8363-AB85-D346-93C9-B23F08788288}"/>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4" name="Text Placeholder 23">
            <a:extLst>
              <a:ext uri="{FF2B5EF4-FFF2-40B4-BE49-F238E27FC236}">
                <a16:creationId xmlns:a16="http://schemas.microsoft.com/office/drawing/2014/main" id="{2E2F25D1-855B-F64A-B2B5-1E10C4071248}"/>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5" name="Text Placeholder 17">
            <a:extLst>
              <a:ext uri="{FF2B5EF4-FFF2-40B4-BE49-F238E27FC236}">
                <a16:creationId xmlns:a16="http://schemas.microsoft.com/office/drawing/2014/main" id="{09765F5B-E4B2-C145-8ED5-B969C8D88984}"/>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6" name="Text Placeholder 23">
            <a:extLst>
              <a:ext uri="{FF2B5EF4-FFF2-40B4-BE49-F238E27FC236}">
                <a16:creationId xmlns:a16="http://schemas.microsoft.com/office/drawing/2014/main" id="{7ADF89E8-2F1B-DD48-AD42-A09EEB5E039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7" name="Text Placeholder 17">
            <a:extLst>
              <a:ext uri="{FF2B5EF4-FFF2-40B4-BE49-F238E27FC236}">
                <a16:creationId xmlns:a16="http://schemas.microsoft.com/office/drawing/2014/main" id="{4CAD0C6E-2BBB-1B49-9495-741078E0DC6B}"/>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8" name="Text Placeholder 23">
            <a:extLst>
              <a:ext uri="{FF2B5EF4-FFF2-40B4-BE49-F238E27FC236}">
                <a16:creationId xmlns:a16="http://schemas.microsoft.com/office/drawing/2014/main" id="{C7402AD3-4450-874E-83F4-B0829057D3A1}"/>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49" name="Picture 48" descr="Background pattern&#10;&#10;Description automatically generated">
            <a:extLst>
              <a:ext uri="{FF2B5EF4-FFF2-40B4-BE49-F238E27FC236}">
                <a16:creationId xmlns:a16="http://schemas.microsoft.com/office/drawing/2014/main" id="{F3772813-AB89-4942-B971-E934F8EF307F}"/>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50" name="Group 49">
            <a:extLst>
              <a:ext uri="{FF2B5EF4-FFF2-40B4-BE49-F238E27FC236}">
                <a16:creationId xmlns:a16="http://schemas.microsoft.com/office/drawing/2014/main" id="{028D30CE-0272-2047-A7BF-4AEF2016068B}"/>
              </a:ext>
            </a:extLst>
          </p:cNvPr>
          <p:cNvGrpSpPr/>
          <p:nvPr userDrawn="1"/>
        </p:nvGrpSpPr>
        <p:grpSpPr>
          <a:xfrm>
            <a:off x="4480947" y="6257070"/>
            <a:ext cx="3144242" cy="374574"/>
            <a:chOff x="301128" y="6151084"/>
            <a:chExt cx="3144242" cy="374574"/>
          </a:xfrm>
        </p:grpSpPr>
        <p:pic>
          <p:nvPicPr>
            <p:cNvPr id="51" name="Picture 50" descr="Shape&#10;&#10;Description automatically generated with medium confidence">
              <a:extLst>
                <a:ext uri="{FF2B5EF4-FFF2-40B4-BE49-F238E27FC236}">
                  <a16:creationId xmlns:a16="http://schemas.microsoft.com/office/drawing/2014/main" id="{015E6366-E932-EA41-8840-7F52A53797D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76B6F401-E1B9-F74E-BF92-379D6B68A07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1BEF065F-C5BE-6044-846E-0BF9E617AD2B}"/>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54" name="Text Placeholder 23">
            <a:extLst>
              <a:ext uri="{FF2B5EF4-FFF2-40B4-BE49-F238E27FC236}">
                <a16:creationId xmlns:a16="http://schemas.microsoft.com/office/drawing/2014/main" id="{D75FF3E3-41B3-A447-83A6-20889D95070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2736936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5695317"/>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A9EEE3A6-E41F-9343-8972-CCE6D8C8BE4B}"/>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86EFA570-7386-444A-9366-2E9AE1461E93}"/>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092935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4C15E046-FBBD-D44E-BE82-FB5A81C874AF}"/>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B607C574-6274-1340-BD83-941B889D2787}"/>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C7474F7D-08D9-4A4F-8BED-8FE5435EF22F}"/>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2EFD91A7-2442-B647-9D79-B135CAEC8903}"/>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695317"/>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7">
            <a:extLst>
              <a:ext uri="{FF2B5EF4-FFF2-40B4-BE49-F238E27FC236}">
                <a16:creationId xmlns:a16="http://schemas.microsoft.com/office/drawing/2014/main" id="{99D23FD4-22D9-A348-AD7C-04936B6032FD}"/>
              </a:ext>
            </a:extLst>
          </p:cNvPr>
          <p:cNvSpPr>
            <a:spLocks noGrp="1"/>
          </p:cNvSpPr>
          <p:nvPr>
            <p:ph type="body" sz="quarter" idx="19"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Text Placeholder 23">
            <a:extLst>
              <a:ext uri="{FF2B5EF4-FFF2-40B4-BE49-F238E27FC236}">
                <a16:creationId xmlns:a16="http://schemas.microsoft.com/office/drawing/2014/main" id="{AD49F340-16DB-D94D-B2CC-F61C6DB13FF4}"/>
              </a:ext>
            </a:extLst>
          </p:cNvPr>
          <p:cNvSpPr>
            <a:spLocks noGrp="1"/>
          </p:cNvSpPr>
          <p:nvPr>
            <p:ph type="body" sz="quarter" idx="20"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151084"/>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3"/>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169183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3"/>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2983720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08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29080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51061" y="1523534"/>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51061" y="905011"/>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Background pattern&#10;&#10;Description automatically generated">
            <a:extLst>
              <a:ext uri="{FF2B5EF4-FFF2-40B4-BE49-F238E27FC236}">
                <a16:creationId xmlns:a16="http://schemas.microsoft.com/office/drawing/2014/main" id="{A085DA13-BE92-7349-94F7-D626C05ADEBA}"/>
              </a:ext>
            </a:extLst>
          </p:cNvPr>
          <p:cNvPicPr>
            <a:picLocks noChangeAspect="1"/>
          </p:cNvPicPr>
          <p:nvPr userDrawn="1"/>
        </p:nvPicPr>
        <p:blipFill rotWithShape="1">
          <a:blip r:embed="rId2"/>
          <a:srcRect l="-4379" t="21334" r="4379" b="23494"/>
          <a:stretch/>
        </p:blipFill>
        <p:spPr>
          <a:xfrm>
            <a:off x="6913349" y="2908010"/>
            <a:ext cx="5278651" cy="394999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13373BD-2B60-B84B-BD44-7AF1536C4118}"/>
              </a:ext>
            </a:extLst>
          </p:cNvPr>
          <p:cNvPicPr>
            <a:picLocks noChangeAspect="1"/>
          </p:cNvPicPr>
          <p:nvPr userDrawn="1"/>
        </p:nvPicPr>
        <p:blipFill>
          <a:blip r:embed="rId3"/>
          <a:stretch>
            <a:fillRect/>
          </a:stretch>
        </p:blipFill>
        <p:spPr>
          <a:xfrm>
            <a:off x="327530" y="3210197"/>
            <a:ext cx="5491380" cy="2415057"/>
          </a:xfrm>
          <a:prstGeom prst="rect">
            <a:avLst/>
          </a:prstGeom>
        </p:spPr>
      </p:pic>
      <p:grpSp>
        <p:nvGrpSpPr>
          <p:cNvPr id="14" name="Group 13">
            <a:extLst>
              <a:ext uri="{FF2B5EF4-FFF2-40B4-BE49-F238E27FC236}">
                <a16:creationId xmlns:a16="http://schemas.microsoft.com/office/drawing/2014/main" id="{F14CCDB4-0B96-234A-B40D-C7014C966BC5}"/>
              </a:ext>
            </a:extLst>
          </p:cNvPr>
          <p:cNvGrpSpPr/>
          <p:nvPr userDrawn="1"/>
        </p:nvGrpSpPr>
        <p:grpSpPr>
          <a:xfrm>
            <a:off x="9456007" y="5836660"/>
            <a:ext cx="2735993" cy="679345"/>
            <a:chOff x="0" y="0"/>
            <a:chExt cx="2301694" cy="571500"/>
          </a:xfrm>
        </p:grpSpPr>
        <p:sp>
          <p:nvSpPr>
            <p:cNvPr id="15" name="Rectangle 14">
              <a:extLst>
                <a:ext uri="{FF2B5EF4-FFF2-40B4-BE49-F238E27FC236}">
                  <a16:creationId xmlns:a16="http://schemas.microsoft.com/office/drawing/2014/main" id="{DA290F49-107F-0F44-B4DF-1F631F4AB4C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Picture 19">
              <a:extLst>
                <a:ext uri="{FF2B5EF4-FFF2-40B4-BE49-F238E27FC236}">
                  <a16:creationId xmlns:a16="http://schemas.microsoft.com/office/drawing/2014/main" id="{D835D90F-1131-D449-B02E-EB8DFA97EC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1" name="Rectangle 20">
            <a:extLst>
              <a:ext uri="{FF2B5EF4-FFF2-40B4-BE49-F238E27FC236}">
                <a16:creationId xmlns:a16="http://schemas.microsoft.com/office/drawing/2014/main" id="{83F4E081-09FC-8C48-A9F7-94B5E2802484}"/>
              </a:ext>
            </a:extLst>
          </p:cNvPr>
          <p:cNvSpPr/>
          <p:nvPr userDrawn="1"/>
        </p:nvSpPr>
        <p:spPr>
          <a:xfrm>
            <a:off x="438668" y="5956440"/>
            <a:ext cx="6589536" cy="600164"/>
          </a:xfrm>
          <a:prstGeom prst="rect">
            <a:avLst/>
          </a:prstGeom>
        </p:spPr>
        <p:txBody>
          <a:bodyPr wrap="square">
            <a:spAutoFit/>
          </a:bodyPr>
          <a:lstStyle/>
          <a:p>
            <a:pPr algn="just">
              <a:tabLst>
                <a:tab pos="2865755" algn="ctr"/>
                <a:tab pos="5731510" algn="r"/>
              </a:tabLst>
            </a:pPr>
            <a:r>
              <a:rPr lang="en-US"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This </a:t>
            </a:r>
            <a:r>
              <a:rPr lang="en-US" sz="1100" dirty="0" err="1">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 has been funded with support from the European Commission. The author is solely responsible for this publication (communication)</a:t>
            </a:r>
            <a:r>
              <a:rPr lang="en-IE" sz="1100" dirty="0">
                <a:solidFill>
                  <a:srgbClr val="595A59"/>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and the Commission accepts no responsibility for any use that may be made of the   information contained therein </a:t>
            </a:r>
            <a:r>
              <a:rPr lang="en-IE"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595A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067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762727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C24EB1E-5404-E04B-891E-E9F528A37F0F}"/>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505FC8DF-8336-F34B-8999-AAC255FAD8BD}"/>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3" name="Text Placeholder 23">
            <a:extLst>
              <a:ext uri="{FF2B5EF4-FFF2-40B4-BE49-F238E27FC236}">
                <a16:creationId xmlns:a16="http://schemas.microsoft.com/office/drawing/2014/main" id="{0177817F-57DC-7240-80F1-CC59CCE45842}"/>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15" name="Group 14">
            <a:extLst>
              <a:ext uri="{FF2B5EF4-FFF2-40B4-BE49-F238E27FC236}">
                <a16:creationId xmlns:a16="http://schemas.microsoft.com/office/drawing/2014/main" id="{F0465BD3-1025-9F49-8522-FB70AAC86531}"/>
              </a:ext>
            </a:extLst>
          </p:cNvPr>
          <p:cNvGrpSpPr/>
          <p:nvPr userDrawn="1"/>
        </p:nvGrpSpPr>
        <p:grpSpPr>
          <a:xfrm>
            <a:off x="389965" y="6092742"/>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D57993A-3E5D-404A-AB39-79496B88CDD2}"/>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E759116-7CCE-0D40-9068-BA1C2A542E9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D9CCB61D-5D95-A24C-A8B1-442D5B509AD4}"/>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9527B"/>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79527B"/>
                </a:solidFill>
                <a:latin typeface="+mn-lt"/>
              </a:defRPr>
            </a:lvl1pPr>
          </a:lstStyle>
          <a:p>
            <a:pPr lvl="0"/>
            <a:r>
              <a:rPr lang="en-US" dirty="0"/>
              <a:t>BULLET POINT SLIDE</a:t>
            </a:r>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3947335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 Slide - Blue">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89D4E793-8F1D-EA46-85FC-26B8B760AC05}"/>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534E92E9-5B03-B646-A7A2-5C2AF2C71F82}"/>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1D1C5"/>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65FDDFEB-957D-1241-95D3-379545B7DD40}"/>
              </a:ext>
            </a:extLst>
          </p:cNvPr>
          <p:cNvCxnSpPr>
            <a:cxnSpLocks/>
          </p:cNvCxnSpPr>
          <p:nvPr userDrawn="1"/>
        </p:nvCxnSpPr>
        <p:spPr>
          <a:xfrm>
            <a:off x="5346936" y="-25722"/>
            <a:ext cx="0" cy="6853558"/>
          </a:xfrm>
          <a:prstGeom prst="line">
            <a:avLst/>
          </a:prstGeom>
          <a:ln w="12700">
            <a:solidFill>
              <a:srgbClr val="81D1C5"/>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231BF611-120F-4A4B-A33E-C91A80AB9BB2}"/>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81D1C5"/>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FC3E879B-5606-F04A-AFE5-D35BF4D077A4}"/>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1089787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Slide - Light Green">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A6E88258-E8BB-0243-982D-D12F9A4BE97B}"/>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D3EECD35-6756-FA41-B826-D6943CDC9CA3}"/>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27954"/>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AE542F0D-4252-7C40-AD55-0302A8BCE5D9}"/>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F27954"/>
                </a:solidFill>
                <a:latin typeface="+mn-lt"/>
              </a:defRPr>
            </a:lvl1pPr>
          </a:lstStyle>
          <a:p>
            <a:pPr lvl="0"/>
            <a:r>
              <a:rPr lang="en-US" dirty="0"/>
              <a:t>BULLET POINT SLIDE</a:t>
            </a:r>
          </a:p>
        </p:txBody>
      </p:sp>
      <p:sp>
        <p:nvSpPr>
          <p:cNvPr id="20" name="Text Placeholder 23">
            <a:extLst>
              <a:ext uri="{FF2B5EF4-FFF2-40B4-BE49-F238E27FC236}">
                <a16:creationId xmlns:a16="http://schemas.microsoft.com/office/drawing/2014/main" id="{19F75B0F-4397-6C4F-B20C-8045C0D4A69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spTree>
    <p:extLst>
      <p:ext uri="{BB962C8B-B14F-4D97-AF65-F5344CB8AC3E}">
        <p14:creationId xmlns:p14="http://schemas.microsoft.com/office/powerpoint/2010/main" val="906445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A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6C0B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8" name="Picture 17" descr="Background pattern&#10;&#10;Description automatically generated">
            <a:extLst>
              <a:ext uri="{FF2B5EF4-FFF2-40B4-BE49-F238E27FC236}">
                <a16:creationId xmlns:a16="http://schemas.microsoft.com/office/drawing/2014/main" id="{D19155DD-F074-824A-8AAA-AA2BEBACE36E}"/>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20" name="Group 19">
            <a:extLst>
              <a:ext uri="{FF2B5EF4-FFF2-40B4-BE49-F238E27FC236}">
                <a16:creationId xmlns:a16="http://schemas.microsoft.com/office/drawing/2014/main" id="{4B044EEE-AACA-1842-A0B7-3E39553C52B6}"/>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2BF8E041-4BE7-2249-A6E5-21021A7F9307}"/>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53955A93-9F91-2046-9098-123F37BF105C}"/>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1F8554B-826B-1945-910B-5F81177D9033}"/>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79527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pic>
        <p:nvPicPr>
          <p:cNvPr id="16" name="Picture 15" descr="Background pattern&#10;&#10;Description automatically generated">
            <a:extLst>
              <a:ext uri="{FF2B5EF4-FFF2-40B4-BE49-F238E27FC236}">
                <a16:creationId xmlns:a16="http://schemas.microsoft.com/office/drawing/2014/main" id="{FEA500ED-E573-F44F-8E2D-FBFBCF11C4F3}"/>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7" name="Group 16">
            <a:extLst>
              <a:ext uri="{FF2B5EF4-FFF2-40B4-BE49-F238E27FC236}">
                <a16:creationId xmlns:a16="http://schemas.microsoft.com/office/drawing/2014/main" id="{647821C4-FFCA-4B41-BFBC-999C33F87F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F2A86F7A-B2DF-2A4C-B0D6-4DE7A55565D2}"/>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465CF4D-D685-424E-8760-4AE4FE94745B}"/>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C4B8C4F-6086-A24D-AD16-5BFBA49C35F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pic>
        <p:nvPicPr>
          <p:cNvPr id="14" name="Picture 13" descr="Background pattern&#10;&#10;Description automatically generated">
            <a:extLst>
              <a:ext uri="{FF2B5EF4-FFF2-40B4-BE49-F238E27FC236}">
                <a16:creationId xmlns:a16="http://schemas.microsoft.com/office/drawing/2014/main" id="{082CB709-4D8E-E341-8325-2586DA07EB1A}"/>
              </a:ext>
            </a:extLst>
          </p:cNvPr>
          <p:cNvPicPr>
            <a:picLocks noChangeAspect="1"/>
          </p:cNvPicPr>
          <p:nvPr userDrawn="1"/>
        </p:nvPicPr>
        <p:blipFill rotWithShape="1">
          <a:blip r:embed="rId2">
            <a:alphaModFix amt="48000"/>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E4F88100-9775-6043-AF0D-E5FACD6E8351}"/>
              </a:ext>
            </a:extLst>
          </p:cNvPr>
          <p:cNvGrpSpPr/>
          <p:nvPr userDrawn="1"/>
        </p:nvGrpSpPr>
        <p:grpSpPr>
          <a:xfrm>
            <a:off x="8448790" y="6057987"/>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F5B2C9D-C88B-DB4B-853A-8166BAEADFEE}"/>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F5A7C803-F231-074F-A79D-59AE40AB6CDF}"/>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B238B88-EA73-6D4C-8DA8-E45C24E84C7B}"/>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1" name="Text Placeholder 17">
            <a:extLst>
              <a:ext uri="{FF2B5EF4-FFF2-40B4-BE49-F238E27FC236}">
                <a16:creationId xmlns:a16="http://schemas.microsoft.com/office/drawing/2014/main" id="{C93EC21C-9DEB-442A-9AEB-E1C0F2A5F04F}"/>
              </a:ext>
            </a:extLst>
          </p:cNvPr>
          <p:cNvSpPr>
            <a:spLocks noGrp="1"/>
          </p:cNvSpPr>
          <p:nvPr>
            <p:ph type="body" sz="quarter" idx="21" hasCustomPrompt="1"/>
          </p:nvPr>
        </p:nvSpPr>
        <p:spPr>
          <a:xfrm>
            <a:off x="6691452" y="3843119"/>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a:t>
            </a:r>
            <a:r>
              <a:rPr lang="en-GB" dirty="0" err="1"/>
              <a:t>headcccing</a:t>
            </a:r>
            <a:endParaRPr lang="en-US" dirty="0"/>
          </a:p>
        </p:txBody>
      </p:sp>
    </p:spTree>
    <p:extLst>
      <p:ext uri="{BB962C8B-B14F-4D97-AF65-F5344CB8AC3E}">
        <p14:creationId xmlns:p14="http://schemas.microsoft.com/office/powerpoint/2010/main" val="138772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3747522"/>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96000" y="3745749"/>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60244" y="399723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65092" y="399732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60244"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65092" y="4741633"/>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803491" y="890151"/>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508290" y="1141725"/>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508290" y="188603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85368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1884BB-997E-344B-8413-D683F57FB3A0}"/>
              </a:ext>
            </a:extLst>
          </p:cNvPr>
          <p:cNvSpPr/>
          <p:nvPr userDrawn="1"/>
        </p:nvSpPr>
        <p:spPr>
          <a:xfrm>
            <a:off x="1" y="3216492"/>
            <a:ext cx="7588332" cy="244898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7FC8D39A-AD8A-D84D-B4D3-5FC3D1109232}"/>
              </a:ext>
            </a:extLst>
          </p:cNvPr>
          <p:cNvPicPr>
            <a:picLocks noChangeAspect="1"/>
          </p:cNvPicPr>
          <p:nvPr userDrawn="1"/>
        </p:nvPicPr>
        <p:blipFill>
          <a:blip r:embed="rId2"/>
          <a:stretch>
            <a:fillRect/>
          </a:stretch>
        </p:blipFill>
        <p:spPr>
          <a:xfrm>
            <a:off x="458207" y="618245"/>
            <a:ext cx="5768471" cy="2536919"/>
          </a:xfrm>
          <a:prstGeom prst="rect">
            <a:avLst/>
          </a:prstGeom>
        </p:spPr>
      </p:pic>
      <p:sp>
        <p:nvSpPr>
          <p:cNvPr id="12" name="Text Placeholder 23">
            <a:extLst>
              <a:ext uri="{FF2B5EF4-FFF2-40B4-BE49-F238E27FC236}">
                <a16:creationId xmlns:a16="http://schemas.microsoft.com/office/drawing/2014/main" id="{325E3A2F-3B31-374C-8F7E-1CEDCD0B0F45}"/>
              </a:ext>
            </a:extLst>
          </p:cNvPr>
          <p:cNvSpPr>
            <a:spLocks noGrp="1"/>
          </p:cNvSpPr>
          <p:nvPr>
            <p:ph type="body" sz="quarter" idx="15" hasCustomPrompt="1"/>
          </p:nvPr>
        </p:nvSpPr>
        <p:spPr>
          <a:xfrm>
            <a:off x="817349" y="433410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DAE6BF58-63A1-9E49-ABC8-7ED221E4AFE0}"/>
              </a:ext>
            </a:extLst>
          </p:cNvPr>
          <p:cNvSpPr>
            <a:spLocks noGrp="1"/>
          </p:cNvSpPr>
          <p:nvPr>
            <p:ph type="body" sz="quarter" idx="16" hasCustomPrompt="1"/>
          </p:nvPr>
        </p:nvSpPr>
        <p:spPr>
          <a:xfrm>
            <a:off x="817349" y="371558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15" name="Picture 14" descr="Background pattern&#10;&#10;Description automatically generated">
            <a:extLst>
              <a:ext uri="{FF2B5EF4-FFF2-40B4-BE49-F238E27FC236}">
                <a16:creationId xmlns:a16="http://schemas.microsoft.com/office/drawing/2014/main" id="{B36D93A7-1507-064F-8819-990C75B46507}"/>
              </a:ext>
            </a:extLst>
          </p:cNvPr>
          <p:cNvPicPr>
            <a:picLocks noChangeAspect="1"/>
          </p:cNvPicPr>
          <p:nvPr userDrawn="1"/>
        </p:nvPicPr>
        <p:blipFill rotWithShape="1">
          <a:blip r:embed="rId3"/>
          <a:srcRect l="-9814" t="19121" r="22819" b="-6116"/>
          <a:stretch/>
        </p:blipFill>
        <p:spPr>
          <a:xfrm>
            <a:off x="7883236" y="0"/>
            <a:ext cx="4308763" cy="5844179"/>
          </a:xfrm>
          <a:prstGeom prst="rect">
            <a:avLst/>
          </a:prstGeom>
        </p:spPr>
      </p:pic>
      <p:grpSp>
        <p:nvGrpSpPr>
          <p:cNvPr id="23" name="Group 22">
            <a:extLst>
              <a:ext uri="{FF2B5EF4-FFF2-40B4-BE49-F238E27FC236}">
                <a16:creationId xmlns:a16="http://schemas.microsoft.com/office/drawing/2014/main" id="{015CF2B6-71B6-C144-97B3-85B654F2E8E5}"/>
              </a:ext>
            </a:extLst>
          </p:cNvPr>
          <p:cNvGrpSpPr/>
          <p:nvPr userDrawn="1"/>
        </p:nvGrpSpPr>
        <p:grpSpPr>
          <a:xfrm>
            <a:off x="9274983" y="5918985"/>
            <a:ext cx="2735993" cy="679345"/>
            <a:chOff x="0" y="0"/>
            <a:chExt cx="2301694" cy="571500"/>
          </a:xfrm>
        </p:grpSpPr>
        <p:sp>
          <p:nvSpPr>
            <p:cNvPr id="24" name="Rectangle 23">
              <a:extLst>
                <a:ext uri="{FF2B5EF4-FFF2-40B4-BE49-F238E27FC236}">
                  <a16:creationId xmlns:a16="http://schemas.microsoft.com/office/drawing/2014/main" id="{79643032-E2A4-D844-9FD2-5E25AFF84D9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5" name="Picture 24">
              <a:extLst>
                <a:ext uri="{FF2B5EF4-FFF2-40B4-BE49-F238E27FC236}">
                  <a16:creationId xmlns:a16="http://schemas.microsoft.com/office/drawing/2014/main" id="{4F47FE63-EE52-1F4E-9D94-414C091128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6" name="Rectangle 25">
            <a:extLst>
              <a:ext uri="{FF2B5EF4-FFF2-40B4-BE49-F238E27FC236}">
                <a16:creationId xmlns:a16="http://schemas.microsoft.com/office/drawing/2014/main" id="{2EF4846B-42E7-5548-94E9-53B497BB9DE9}"/>
              </a:ext>
            </a:extLst>
          </p:cNvPr>
          <p:cNvSpPr/>
          <p:nvPr userDrawn="1"/>
        </p:nvSpPr>
        <p:spPr>
          <a:xfrm>
            <a:off x="701913" y="5958576"/>
            <a:ext cx="6589536" cy="600164"/>
          </a:xfrm>
          <a:prstGeom prst="rect">
            <a:avLst/>
          </a:prstGeom>
        </p:spPr>
        <p:txBody>
          <a:bodyPr wrap="square">
            <a:spAutoFit/>
          </a:bodyPr>
          <a:lstStyle/>
          <a:p>
            <a:pPr algn="just">
              <a:tabLst>
                <a:tab pos="2865755" algn="ctr"/>
                <a:tab pos="5731510" algn="r"/>
              </a:tabLst>
            </a:pPr>
            <a:r>
              <a:rPr lang="en-US"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This </a:t>
            </a:r>
            <a:r>
              <a:rPr lang="en-US" sz="1100" dirty="0" err="1">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 has been funded with support from the European Commission. The author is solely responsible for this publication (communication)</a:t>
            </a:r>
            <a:r>
              <a:rPr lang="en-IE" sz="1100" dirty="0">
                <a:solidFill>
                  <a:srgbClr val="595A59"/>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and the Commission accepts no responsibility for any use that may be made of the   information contained therein </a:t>
            </a:r>
            <a:r>
              <a:rPr lang="en-IE"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595A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793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17604" y="3188167"/>
            <a:ext cx="6113604" cy="311047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078396" y="3186394"/>
            <a:ext cx="6113604" cy="311047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2785887" y="330796"/>
            <a:ext cx="6571622" cy="2855598"/>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48479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26407" y="1314782"/>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35208" y="2538715"/>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542640" y="343788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547488" y="3437968"/>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4" name="Text Placeholder 17">
            <a:extLst>
              <a:ext uri="{FF2B5EF4-FFF2-40B4-BE49-F238E27FC236}">
                <a16:creationId xmlns:a16="http://schemas.microsoft.com/office/drawing/2014/main" id="{D724955A-415A-9DD6-6EA1-747F29A816E5}"/>
              </a:ext>
            </a:extLst>
          </p:cNvPr>
          <p:cNvSpPr>
            <a:spLocks noGrp="1"/>
          </p:cNvSpPr>
          <p:nvPr>
            <p:ph type="body" sz="quarter" idx="18" hasCustomPrompt="1"/>
          </p:nvPr>
        </p:nvSpPr>
        <p:spPr>
          <a:xfrm>
            <a:off x="542640"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 name="Text Placeholder 17">
            <a:extLst>
              <a:ext uri="{FF2B5EF4-FFF2-40B4-BE49-F238E27FC236}">
                <a16:creationId xmlns:a16="http://schemas.microsoft.com/office/drawing/2014/main" id="{B892B47E-F8E6-9A41-C337-59BD1F424B8A}"/>
              </a:ext>
            </a:extLst>
          </p:cNvPr>
          <p:cNvSpPr>
            <a:spLocks noGrp="1"/>
          </p:cNvSpPr>
          <p:nvPr>
            <p:ph type="body" sz="quarter" idx="21" hasCustomPrompt="1"/>
          </p:nvPr>
        </p:nvSpPr>
        <p:spPr>
          <a:xfrm>
            <a:off x="6547488" y="4182278"/>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 name="Rectangle 5">
            <a:extLst>
              <a:ext uri="{FF2B5EF4-FFF2-40B4-BE49-F238E27FC236}">
                <a16:creationId xmlns:a16="http://schemas.microsoft.com/office/drawing/2014/main" id="{CFD65636-F3BF-DE6E-6678-F4DA0C325D6B}"/>
              </a:ext>
            </a:extLst>
          </p:cNvPr>
          <p:cNvSpPr/>
          <p:nvPr userDrawn="1"/>
        </p:nvSpPr>
        <p:spPr>
          <a:xfrm>
            <a:off x="-17604" y="1"/>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76D8E2EA-E347-ED5A-9929-60F83AA2D7B9}"/>
              </a:ext>
            </a:extLst>
          </p:cNvPr>
          <p:cNvSpPr>
            <a:spLocks noGrp="1"/>
          </p:cNvSpPr>
          <p:nvPr>
            <p:ph type="body" sz="quarter" idx="22" hasCustomPrompt="1"/>
          </p:nvPr>
        </p:nvSpPr>
        <p:spPr>
          <a:xfrm>
            <a:off x="3490686" y="582370"/>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67AE5EE8-3F03-203C-44FB-16EF87DC9E70}"/>
              </a:ext>
            </a:extLst>
          </p:cNvPr>
          <p:cNvSpPr>
            <a:spLocks noGrp="1"/>
          </p:cNvSpPr>
          <p:nvPr>
            <p:ph type="body" sz="quarter" idx="23" hasCustomPrompt="1"/>
          </p:nvPr>
        </p:nvSpPr>
        <p:spPr>
          <a:xfrm>
            <a:off x="3490686" y="1326680"/>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Rectangle 19">
            <a:extLst>
              <a:ext uri="{FF2B5EF4-FFF2-40B4-BE49-F238E27FC236}">
                <a16:creationId xmlns:a16="http://schemas.microsoft.com/office/drawing/2014/main" id="{902CF8DE-4164-37E2-D6C3-4013E41258CE}"/>
              </a:ext>
            </a:extLst>
          </p:cNvPr>
          <p:cNvSpPr/>
          <p:nvPr userDrawn="1"/>
        </p:nvSpPr>
        <p:spPr>
          <a:xfrm>
            <a:off x="-35210" y="5077429"/>
            <a:ext cx="12209605" cy="122393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17">
            <a:extLst>
              <a:ext uri="{FF2B5EF4-FFF2-40B4-BE49-F238E27FC236}">
                <a16:creationId xmlns:a16="http://schemas.microsoft.com/office/drawing/2014/main" id="{C74CBAD6-C060-CE5F-B5BF-74D27FCFC322}"/>
              </a:ext>
            </a:extLst>
          </p:cNvPr>
          <p:cNvSpPr>
            <a:spLocks noGrp="1"/>
          </p:cNvSpPr>
          <p:nvPr>
            <p:ph type="body" sz="quarter" idx="26" hasCustomPrompt="1"/>
          </p:nvPr>
        </p:nvSpPr>
        <p:spPr>
          <a:xfrm>
            <a:off x="533837"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5" name="Text Placeholder 17">
            <a:extLst>
              <a:ext uri="{FF2B5EF4-FFF2-40B4-BE49-F238E27FC236}">
                <a16:creationId xmlns:a16="http://schemas.microsoft.com/office/drawing/2014/main" id="{05CA5A8F-B467-BBB8-9D16-3DD79DC4A79F}"/>
              </a:ext>
            </a:extLst>
          </p:cNvPr>
          <p:cNvSpPr>
            <a:spLocks noGrp="1"/>
          </p:cNvSpPr>
          <p:nvPr>
            <p:ph type="body" sz="quarter" idx="27" hasCustomPrompt="1"/>
          </p:nvPr>
        </p:nvSpPr>
        <p:spPr>
          <a:xfrm>
            <a:off x="6538685" y="7944925"/>
            <a:ext cx="4957908" cy="1680348"/>
          </a:xfrm>
        </p:spPr>
        <p:txBody>
          <a:bodyPr/>
          <a:lstStyle>
            <a:lvl1pPr marL="0" indent="0" algn="ctr">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6" name="Rectangle 25">
            <a:extLst>
              <a:ext uri="{FF2B5EF4-FFF2-40B4-BE49-F238E27FC236}">
                <a16:creationId xmlns:a16="http://schemas.microsoft.com/office/drawing/2014/main" id="{D93B65A7-E2BE-1BD3-2893-672CD22AE917}"/>
              </a:ext>
            </a:extLst>
          </p:cNvPr>
          <p:cNvSpPr/>
          <p:nvPr userDrawn="1"/>
        </p:nvSpPr>
        <p:spPr>
          <a:xfrm>
            <a:off x="-26407" y="3762648"/>
            <a:ext cx="12192000" cy="1326680"/>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3">
            <a:extLst>
              <a:ext uri="{FF2B5EF4-FFF2-40B4-BE49-F238E27FC236}">
                <a16:creationId xmlns:a16="http://schemas.microsoft.com/office/drawing/2014/main" id="{09CEEB8E-1F27-0E72-D0BF-B2DF80CF9566}"/>
              </a:ext>
            </a:extLst>
          </p:cNvPr>
          <p:cNvSpPr>
            <a:spLocks noGrp="1"/>
          </p:cNvSpPr>
          <p:nvPr>
            <p:ph type="body" sz="quarter" idx="28" hasCustomPrompt="1"/>
          </p:nvPr>
        </p:nvSpPr>
        <p:spPr>
          <a:xfrm>
            <a:off x="3481883" y="434501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29" name="Rectangle 28">
            <a:extLst>
              <a:ext uri="{FF2B5EF4-FFF2-40B4-BE49-F238E27FC236}">
                <a16:creationId xmlns:a16="http://schemas.microsoft.com/office/drawing/2014/main" id="{25446412-15F1-C29A-E437-7D6A8A9F982A}"/>
              </a:ext>
            </a:extLst>
          </p:cNvPr>
          <p:cNvSpPr/>
          <p:nvPr userDrawn="1"/>
        </p:nvSpPr>
        <p:spPr>
          <a:xfrm>
            <a:off x="-35208" y="5630052"/>
            <a:ext cx="12209604" cy="1223933"/>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658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7"/>
            <a:ext cx="12165015" cy="522864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504065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0764" y="1467720"/>
            <a:ext cx="12181235" cy="4632645"/>
            <a:chOff x="0" y="4738255"/>
            <a:chExt cx="15877308"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4804220" y="255637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4808503" y="192502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4832724" y="3414879"/>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748498" y="255947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752781" y="192811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777002" y="3417975"/>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7818267" y="254615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7822550" y="191480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7846771" y="3404660"/>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929124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9799061" cy="2950618"/>
            <a:chOff x="0" y="4738255"/>
            <a:chExt cx="15877308"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355623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8201" y="1175336"/>
            <a:ext cx="12165015" cy="2721827"/>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3AA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37073" y="1945768"/>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41356" y="1314415"/>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03622"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18649" y="194886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14366" y="1317511"/>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35309" y="2388684"/>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06842" y="1932453"/>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11125" y="1301100"/>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6138" y="2375291"/>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51120" y="193554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55403" y="1304196"/>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71525" y="2413967"/>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grpSp>
        <p:nvGrpSpPr>
          <p:cNvPr id="59" name="Group 58">
            <a:extLst>
              <a:ext uri="{FF2B5EF4-FFF2-40B4-BE49-F238E27FC236}">
                <a16:creationId xmlns:a16="http://schemas.microsoft.com/office/drawing/2014/main" id="{F7A9F7E2-4B9C-A793-EECD-E47519AB217E}"/>
              </a:ext>
            </a:extLst>
          </p:cNvPr>
          <p:cNvGrpSpPr/>
          <p:nvPr userDrawn="1"/>
        </p:nvGrpSpPr>
        <p:grpSpPr>
          <a:xfrm>
            <a:off x="10764" y="3907382"/>
            <a:ext cx="12165015" cy="2950618"/>
            <a:chOff x="0" y="4738255"/>
            <a:chExt cx="21169744" cy="5292436"/>
          </a:xfrm>
        </p:grpSpPr>
        <p:sp>
          <p:nvSpPr>
            <p:cNvPr id="60" name="Rectangle 59">
              <a:extLst>
                <a:ext uri="{FF2B5EF4-FFF2-40B4-BE49-F238E27FC236}">
                  <a16:creationId xmlns:a16="http://schemas.microsoft.com/office/drawing/2014/main" id="{857B92B9-9F02-B81E-59B6-745DB5A68C60}"/>
                </a:ext>
              </a:extLst>
            </p:cNvPr>
            <p:cNvSpPr/>
            <p:nvPr/>
          </p:nvSpPr>
          <p:spPr>
            <a:xfrm>
              <a:off x="0"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A5E161B-73F8-4BBE-E0C9-2B94838FB257}"/>
                </a:ext>
              </a:extLst>
            </p:cNvPr>
            <p:cNvSpPr/>
            <p:nvPr/>
          </p:nvSpPr>
          <p:spPr>
            <a:xfrm>
              <a:off x="5292436" y="4738255"/>
              <a:ext cx="5292436" cy="5292436"/>
            </a:xfrm>
            <a:prstGeom prst="rect">
              <a:avLst/>
            </a:prstGeom>
            <a:solidFill>
              <a:srgbClr val="BAC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67460AE-CC97-DDA0-3AFD-650767B292E0}"/>
                </a:ext>
              </a:extLst>
            </p:cNvPr>
            <p:cNvSpPr/>
            <p:nvPr/>
          </p:nvSpPr>
          <p:spPr>
            <a:xfrm>
              <a:off x="10584872" y="4738255"/>
              <a:ext cx="5292436" cy="5292436"/>
            </a:xfrm>
            <a:prstGeom prst="rect">
              <a:avLst/>
            </a:prstGeom>
            <a:solidFill>
              <a:srgbClr val="D3B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352329-08FF-628B-DF7A-31DD6972EEC1}"/>
                </a:ext>
              </a:extLst>
            </p:cNvPr>
            <p:cNvSpPr/>
            <p:nvPr/>
          </p:nvSpPr>
          <p:spPr>
            <a:xfrm>
              <a:off x="15877308" y="4738255"/>
              <a:ext cx="5292436" cy="5292436"/>
            </a:xfrm>
            <a:prstGeom prst="rect">
              <a:avLst/>
            </a:prstGeom>
            <a:solidFill>
              <a:srgbClr val="F9C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17">
            <a:extLst>
              <a:ext uri="{FF2B5EF4-FFF2-40B4-BE49-F238E27FC236}">
                <a16:creationId xmlns:a16="http://schemas.microsoft.com/office/drawing/2014/main" id="{7E05B733-B5B2-FDFA-4D36-D205A6762646}"/>
              </a:ext>
            </a:extLst>
          </p:cNvPr>
          <p:cNvSpPr>
            <a:spLocks noGrp="1"/>
          </p:cNvSpPr>
          <p:nvPr>
            <p:ph type="body" sz="quarter" idx="30" hasCustomPrompt="1"/>
          </p:nvPr>
        </p:nvSpPr>
        <p:spPr>
          <a:xfrm>
            <a:off x="3039636" y="4677814"/>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65" name="Text Placeholder 23">
            <a:extLst>
              <a:ext uri="{FF2B5EF4-FFF2-40B4-BE49-F238E27FC236}">
                <a16:creationId xmlns:a16="http://schemas.microsoft.com/office/drawing/2014/main" id="{AB94F7A9-2DE1-B089-1DDC-FEF813C9FE0D}"/>
              </a:ext>
            </a:extLst>
          </p:cNvPr>
          <p:cNvSpPr>
            <a:spLocks noGrp="1"/>
          </p:cNvSpPr>
          <p:nvPr>
            <p:ph type="body" sz="quarter" idx="31" hasCustomPrompt="1"/>
          </p:nvPr>
        </p:nvSpPr>
        <p:spPr>
          <a:xfrm>
            <a:off x="3043919" y="4046461"/>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66" name="Text Placeholder 17">
            <a:extLst>
              <a:ext uri="{FF2B5EF4-FFF2-40B4-BE49-F238E27FC236}">
                <a16:creationId xmlns:a16="http://schemas.microsoft.com/office/drawing/2014/main" id="{202BE11B-427F-F9C0-754B-BABD7AD5DE9A}"/>
              </a:ext>
            </a:extLst>
          </p:cNvPr>
          <p:cNvSpPr>
            <a:spLocks noGrp="1"/>
          </p:cNvSpPr>
          <p:nvPr>
            <p:ph type="body" sz="quarter" idx="32" hasCustomPrompt="1"/>
          </p:nvPr>
        </p:nvSpPr>
        <p:spPr>
          <a:xfrm>
            <a:off x="3006185"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47FA7802-EA20-EFE6-6A98-DC0ED6A4F4BD}"/>
              </a:ext>
            </a:extLst>
          </p:cNvPr>
          <p:cNvSpPr>
            <a:spLocks noGrp="1"/>
          </p:cNvSpPr>
          <p:nvPr>
            <p:ph type="body" sz="quarter" idx="33" hasCustomPrompt="1"/>
          </p:nvPr>
        </p:nvSpPr>
        <p:spPr>
          <a:xfrm>
            <a:off x="-16086" y="4680910"/>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68" name="Text Placeholder 23">
            <a:extLst>
              <a:ext uri="{FF2B5EF4-FFF2-40B4-BE49-F238E27FC236}">
                <a16:creationId xmlns:a16="http://schemas.microsoft.com/office/drawing/2014/main" id="{C45BE3A3-DE0B-6636-A429-D58031A0D404}"/>
              </a:ext>
            </a:extLst>
          </p:cNvPr>
          <p:cNvSpPr>
            <a:spLocks noGrp="1"/>
          </p:cNvSpPr>
          <p:nvPr>
            <p:ph type="body" sz="quarter" idx="34" hasCustomPrompt="1"/>
          </p:nvPr>
        </p:nvSpPr>
        <p:spPr>
          <a:xfrm>
            <a:off x="-11803" y="4049557"/>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69" name="Text Placeholder 17">
            <a:extLst>
              <a:ext uri="{FF2B5EF4-FFF2-40B4-BE49-F238E27FC236}">
                <a16:creationId xmlns:a16="http://schemas.microsoft.com/office/drawing/2014/main" id="{F98D3E07-F1E2-285C-F707-37D3DA344CA0}"/>
              </a:ext>
            </a:extLst>
          </p:cNvPr>
          <p:cNvSpPr>
            <a:spLocks noGrp="1"/>
          </p:cNvSpPr>
          <p:nvPr>
            <p:ph type="body" sz="quarter" idx="35" hasCustomPrompt="1"/>
          </p:nvPr>
        </p:nvSpPr>
        <p:spPr>
          <a:xfrm>
            <a:off x="-32746" y="5120730"/>
            <a:ext cx="3024340" cy="1502625"/>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0" name="Text Placeholder 17">
            <a:extLst>
              <a:ext uri="{FF2B5EF4-FFF2-40B4-BE49-F238E27FC236}">
                <a16:creationId xmlns:a16="http://schemas.microsoft.com/office/drawing/2014/main" id="{892D8D79-6384-66F7-AF62-274CB5BB00AE}"/>
              </a:ext>
            </a:extLst>
          </p:cNvPr>
          <p:cNvSpPr>
            <a:spLocks noGrp="1"/>
          </p:cNvSpPr>
          <p:nvPr>
            <p:ph type="body" sz="quarter" idx="36" hasCustomPrompt="1"/>
          </p:nvPr>
        </p:nvSpPr>
        <p:spPr>
          <a:xfrm>
            <a:off x="9109405" y="4664499"/>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71" name="Text Placeholder 23">
            <a:extLst>
              <a:ext uri="{FF2B5EF4-FFF2-40B4-BE49-F238E27FC236}">
                <a16:creationId xmlns:a16="http://schemas.microsoft.com/office/drawing/2014/main" id="{0FF6F375-44D6-2504-B2AD-28ECE7430E51}"/>
              </a:ext>
            </a:extLst>
          </p:cNvPr>
          <p:cNvSpPr>
            <a:spLocks noGrp="1"/>
          </p:cNvSpPr>
          <p:nvPr>
            <p:ph type="body" sz="quarter" idx="37" hasCustomPrompt="1"/>
          </p:nvPr>
        </p:nvSpPr>
        <p:spPr>
          <a:xfrm>
            <a:off x="9113688" y="4033146"/>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72" name="Text Placeholder 17">
            <a:extLst>
              <a:ext uri="{FF2B5EF4-FFF2-40B4-BE49-F238E27FC236}">
                <a16:creationId xmlns:a16="http://schemas.microsoft.com/office/drawing/2014/main" id="{FEB78C00-B55F-604D-8439-DEE8A6DF4DF4}"/>
              </a:ext>
            </a:extLst>
          </p:cNvPr>
          <p:cNvSpPr>
            <a:spLocks noGrp="1"/>
          </p:cNvSpPr>
          <p:nvPr>
            <p:ph type="body" sz="quarter" idx="38" hasCustomPrompt="1"/>
          </p:nvPr>
        </p:nvSpPr>
        <p:spPr>
          <a:xfrm>
            <a:off x="9138701" y="5107337"/>
            <a:ext cx="3024340" cy="1521872"/>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E9B32541-E561-421A-F1CD-25E0E908E84D}"/>
              </a:ext>
            </a:extLst>
          </p:cNvPr>
          <p:cNvSpPr>
            <a:spLocks noGrp="1"/>
          </p:cNvSpPr>
          <p:nvPr>
            <p:ph type="body" sz="quarter" idx="39" hasCustomPrompt="1"/>
          </p:nvPr>
        </p:nvSpPr>
        <p:spPr>
          <a:xfrm>
            <a:off x="6053683" y="4667595"/>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74" name="Text Placeholder 23">
            <a:extLst>
              <a:ext uri="{FF2B5EF4-FFF2-40B4-BE49-F238E27FC236}">
                <a16:creationId xmlns:a16="http://schemas.microsoft.com/office/drawing/2014/main" id="{AB9B056C-54B4-8C1B-0189-ABF6B6CADDB7}"/>
              </a:ext>
            </a:extLst>
          </p:cNvPr>
          <p:cNvSpPr>
            <a:spLocks noGrp="1"/>
          </p:cNvSpPr>
          <p:nvPr>
            <p:ph type="body" sz="quarter" idx="40" hasCustomPrompt="1"/>
          </p:nvPr>
        </p:nvSpPr>
        <p:spPr>
          <a:xfrm>
            <a:off x="6057966" y="4036242"/>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75" name="Text Placeholder 17">
            <a:extLst>
              <a:ext uri="{FF2B5EF4-FFF2-40B4-BE49-F238E27FC236}">
                <a16:creationId xmlns:a16="http://schemas.microsoft.com/office/drawing/2014/main" id="{BD3AF571-BFFC-27A4-7B87-088330B07D88}"/>
              </a:ext>
            </a:extLst>
          </p:cNvPr>
          <p:cNvSpPr>
            <a:spLocks noGrp="1"/>
          </p:cNvSpPr>
          <p:nvPr>
            <p:ph type="body" sz="quarter" idx="41" hasCustomPrompt="1"/>
          </p:nvPr>
        </p:nvSpPr>
        <p:spPr>
          <a:xfrm>
            <a:off x="6074088" y="5146013"/>
            <a:ext cx="3024340" cy="148319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286829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4760" y="1397635"/>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57859" y="14390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37787" y="1443935"/>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79220" y="14853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34778" y="1450185"/>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81896" y="1491620"/>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45657" y="4003505"/>
            <a:ext cx="2061046" cy="1706886"/>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68119"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68477"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669955"/>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4" name="Picture 13" descr="Background pattern&#10;&#10;Description automatically generated">
            <a:extLst>
              <a:ext uri="{FF2B5EF4-FFF2-40B4-BE49-F238E27FC236}">
                <a16:creationId xmlns:a16="http://schemas.microsoft.com/office/drawing/2014/main" id="{DFDF2DE7-B422-D04E-901E-F7FA328C54C0}"/>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5" name="Group 14">
            <a:extLst>
              <a:ext uri="{FF2B5EF4-FFF2-40B4-BE49-F238E27FC236}">
                <a16:creationId xmlns:a16="http://schemas.microsoft.com/office/drawing/2014/main" id="{C040BCDB-D8E7-8F45-B236-337ECF1F441B}"/>
              </a:ext>
            </a:extLst>
          </p:cNvPr>
          <p:cNvGrpSpPr/>
          <p:nvPr userDrawn="1"/>
        </p:nvGrpSpPr>
        <p:grpSpPr>
          <a:xfrm>
            <a:off x="4480947" y="6257070"/>
            <a:ext cx="3144242" cy="374574"/>
            <a:chOff x="301128" y="6151084"/>
            <a:chExt cx="3144242" cy="374574"/>
          </a:xfrm>
        </p:grpSpPr>
        <p:pic>
          <p:nvPicPr>
            <p:cNvPr id="16" name="Picture 15" descr="Shape&#10;&#10;Description automatically generated with medium confidence">
              <a:extLst>
                <a:ext uri="{FF2B5EF4-FFF2-40B4-BE49-F238E27FC236}">
                  <a16:creationId xmlns:a16="http://schemas.microsoft.com/office/drawing/2014/main" id="{97FEBD70-5E7B-C14A-91D6-7F03CB041106}"/>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A734B6A7-3279-F54C-AFF7-6E9E028CB47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05A5859-E4C3-D548-A7FA-37174A79163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3791680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1" y="2902370"/>
            <a:ext cx="2340880" cy="3197995"/>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719382" y="2902370"/>
            <a:ext cx="2174902" cy="3188489"/>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2902370"/>
            <a:ext cx="2131270" cy="3188489"/>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366367" y="2902370"/>
            <a:ext cx="2244362" cy="3206449"/>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793758" y="2884410"/>
            <a:ext cx="2244362" cy="3206449"/>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225351" y="474253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543460" y="473628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0" name="Picture 19" descr="Background pattern&#10;&#10;Description automatically generated">
            <a:extLst>
              <a:ext uri="{FF2B5EF4-FFF2-40B4-BE49-F238E27FC236}">
                <a16:creationId xmlns:a16="http://schemas.microsoft.com/office/drawing/2014/main" id="{9F42FD05-A835-0F49-B763-180CD8F99CD0}"/>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26A4E538-0F3B-8E49-8D92-77B70D92F0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B01746DB-6733-EF4A-97E8-B81FDCBF8AC3}"/>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2F775010-5534-1C41-A2CB-FA305565AC52}"/>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84CF8697-FDF1-5B4D-BA62-705F8E7C001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2361364"/>
            <a:ext cx="2989824" cy="413709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7" y="2361364"/>
            <a:ext cx="2880767" cy="413709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463085" y="2361363"/>
            <a:ext cx="2692241" cy="413709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2361363"/>
            <a:ext cx="2692241" cy="4137091"/>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6529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9930879-4923-9A44-B11F-FDD1BFB76C36}"/>
              </a:ext>
            </a:extLst>
          </p:cNvPr>
          <p:cNvPicPr>
            <a:picLocks noChangeAspect="1"/>
          </p:cNvPicPr>
          <p:nvPr userDrawn="1"/>
        </p:nvPicPr>
        <p:blipFill>
          <a:blip r:embed="rId2"/>
          <a:stretch>
            <a:fillRect/>
          </a:stretch>
        </p:blipFill>
        <p:spPr>
          <a:xfrm>
            <a:off x="327047" y="417257"/>
            <a:ext cx="5462697" cy="2402442"/>
          </a:xfrm>
          <a:prstGeom prst="rect">
            <a:avLst/>
          </a:prstGeom>
        </p:spPr>
      </p:pic>
      <p:pic>
        <p:nvPicPr>
          <p:cNvPr id="22" name="Picture 21" descr="Background pattern&#10;&#10;Description automatically generated">
            <a:extLst>
              <a:ext uri="{FF2B5EF4-FFF2-40B4-BE49-F238E27FC236}">
                <a16:creationId xmlns:a16="http://schemas.microsoft.com/office/drawing/2014/main" id="{E7396273-9AA2-0A45-A0F3-4DFF01CCF7D4}"/>
              </a:ext>
            </a:extLst>
          </p:cNvPr>
          <p:cNvPicPr>
            <a:picLocks noChangeAspect="1"/>
          </p:cNvPicPr>
          <p:nvPr userDrawn="1"/>
        </p:nvPicPr>
        <p:blipFill rotWithShape="1">
          <a:blip r:embed="rId3"/>
          <a:srcRect l="49462" t="8076" r="-22520" b="14181"/>
          <a:stretch/>
        </p:blipFill>
        <p:spPr>
          <a:xfrm rot="16200000">
            <a:off x="983099" y="1439326"/>
            <a:ext cx="4435575" cy="6401772"/>
          </a:xfrm>
          <a:prstGeom prst="rect">
            <a:avLst/>
          </a:prstGeom>
        </p:spPr>
      </p:pic>
      <p:sp>
        <p:nvSpPr>
          <p:cNvPr id="23" name="Rectangle 22">
            <a:extLst>
              <a:ext uri="{FF2B5EF4-FFF2-40B4-BE49-F238E27FC236}">
                <a16:creationId xmlns:a16="http://schemas.microsoft.com/office/drawing/2014/main" id="{0A614E9F-67CD-0343-BFBC-55E5265494AB}"/>
              </a:ext>
            </a:extLst>
          </p:cNvPr>
          <p:cNvSpPr/>
          <p:nvPr userDrawn="1"/>
        </p:nvSpPr>
        <p:spPr>
          <a:xfrm>
            <a:off x="6117759" y="0"/>
            <a:ext cx="6074241" cy="686525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3904BFA0-55A2-8143-A034-7EA9F0F0F069}"/>
              </a:ext>
            </a:extLst>
          </p:cNvPr>
          <p:cNvGrpSpPr/>
          <p:nvPr userDrawn="1"/>
        </p:nvGrpSpPr>
        <p:grpSpPr>
          <a:xfrm>
            <a:off x="0" y="5916805"/>
            <a:ext cx="2735993" cy="679345"/>
            <a:chOff x="0" y="0"/>
            <a:chExt cx="2301694" cy="571500"/>
          </a:xfrm>
        </p:grpSpPr>
        <p:sp>
          <p:nvSpPr>
            <p:cNvPr id="25" name="Rectangle 24">
              <a:extLst>
                <a:ext uri="{FF2B5EF4-FFF2-40B4-BE49-F238E27FC236}">
                  <a16:creationId xmlns:a16="http://schemas.microsoft.com/office/drawing/2014/main" id="{E262865F-A967-C64A-8536-E3A00C672F7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E39E78D-2847-9749-B72C-25A151CFA9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Text Placeholder 23">
            <a:extLst>
              <a:ext uri="{FF2B5EF4-FFF2-40B4-BE49-F238E27FC236}">
                <a16:creationId xmlns:a16="http://schemas.microsoft.com/office/drawing/2014/main" id="{DBA97739-CDA3-3B40-9963-F38336E838F9}"/>
              </a:ext>
            </a:extLst>
          </p:cNvPr>
          <p:cNvSpPr>
            <a:spLocks noGrp="1"/>
          </p:cNvSpPr>
          <p:nvPr>
            <p:ph type="body" sz="quarter" idx="15" hasCustomPrompt="1"/>
          </p:nvPr>
        </p:nvSpPr>
        <p:spPr>
          <a:xfrm>
            <a:off x="6586302" y="1494787"/>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27FF6675-E62F-CD45-8278-53D0205C09F2}"/>
              </a:ext>
            </a:extLst>
          </p:cNvPr>
          <p:cNvSpPr>
            <a:spLocks noGrp="1"/>
          </p:cNvSpPr>
          <p:nvPr>
            <p:ph type="body" sz="quarter" idx="16" hasCustomPrompt="1"/>
          </p:nvPr>
        </p:nvSpPr>
        <p:spPr>
          <a:xfrm>
            <a:off x="6586302" y="876264"/>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29" name="Rectangle 28">
            <a:extLst>
              <a:ext uri="{FF2B5EF4-FFF2-40B4-BE49-F238E27FC236}">
                <a16:creationId xmlns:a16="http://schemas.microsoft.com/office/drawing/2014/main" id="{8C5618B2-B035-0F48-A014-0081DCCA7413}"/>
              </a:ext>
            </a:extLst>
          </p:cNvPr>
          <p:cNvSpPr/>
          <p:nvPr userDrawn="1"/>
        </p:nvSpPr>
        <p:spPr>
          <a:xfrm>
            <a:off x="6519554" y="5700156"/>
            <a:ext cx="5300429" cy="788472"/>
          </a:xfrm>
          <a:prstGeom prst="rect">
            <a:avLst/>
          </a:prstGeom>
        </p:spPr>
        <p:txBody>
          <a:bodyPr wrap="square">
            <a:spAutoFit/>
          </a:bodyPr>
          <a:lstStyle/>
          <a:p>
            <a:pPr algn="just">
              <a:tabLst>
                <a:tab pos="2865755" algn="ctr"/>
                <a:tab pos="5731510" algn="r"/>
              </a:tabLst>
            </a:pPr>
            <a:r>
              <a:rPr lang="en-GB"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449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349406"/>
            <a:ext cx="2796283" cy="514904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349407"/>
            <a:ext cx="2796282" cy="5149048"/>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349406"/>
            <a:ext cx="2583359" cy="514904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349406"/>
            <a:ext cx="2692241" cy="514904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519910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240390" y="1846556"/>
            <a:ext cx="2796283" cy="465189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420768" y="1856063"/>
            <a:ext cx="2796282" cy="4642391"/>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571967" y="1846556"/>
            <a:ext cx="2583359" cy="465189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w="9525" cap="flat">
            <a:noFill/>
            <a:bevel/>
            <a:headEnd/>
            <a:tailEnd/>
          </a:ln>
          <a:effectLst/>
        </p:spPr>
        <p:txBody>
          <a:bodyPr wrap="none" anchor="ctr"/>
          <a:lstStyle/>
          <a:p>
            <a:endParaRPr lang="en-US" dirty="0"/>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45879" y="1846556"/>
            <a:ext cx="2692241" cy="4651898"/>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solidFill>
              <a:srgbClr val="F27954"/>
            </a:solid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414826" y="475724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846121" y="475099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909393" y="4733031"/>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955308" y="4733031"/>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12861462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947279" y="1887157"/>
            <a:ext cx="9327612" cy="2798187"/>
            <a:chOff x="1875859" y="4907106"/>
            <a:chExt cx="19467076"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5590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225117" y="1948195"/>
            <a:ext cx="11256886" cy="2798187"/>
            <a:chOff x="1875856" y="4907106"/>
            <a:chExt cx="19467079"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F9C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6" y="4984003"/>
              <a:ext cx="4390332" cy="4554600"/>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10030722" y="4984003"/>
              <a:ext cx="4316207" cy="4477703"/>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spTree>
    <p:extLst>
      <p:ext uri="{BB962C8B-B14F-4D97-AF65-F5344CB8AC3E}">
        <p14:creationId xmlns:p14="http://schemas.microsoft.com/office/powerpoint/2010/main" val="2862615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92159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9527B"/>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81D1C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2795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9163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479E9B88-6DE8-454D-AFD7-A7F97B75CF2E}"/>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AE93F104-83BC-9E4A-864E-7C3470F77C8A}"/>
              </a:ext>
            </a:extLst>
          </p:cNvPr>
          <p:cNvGrpSpPr/>
          <p:nvPr userDrawn="1"/>
        </p:nvGrpSpPr>
        <p:grpSpPr>
          <a:xfrm>
            <a:off x="4480947" y="6257070"/>
            <a:ext cx="3144242" cy="374574"/>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36E8FA08-D740-6B4E-B591-70648AF5ECFB}"/>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76875CC8-01D3-1140-AF8B-7FAF12D26785}"/>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BE5579A2-1E31-2045-AF2C-37E51B445440}"/>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5" name="Picture 14" descr="Background pattern&#10;&#10;Description automatically generated">
            <a:extLst>
              <a:ext uri="{FF2B5EF4-FFF2-40B4-BE49-F238E27FC236}">
                <a16:creationId xmlns:a16="http://schemas.microsoft.com/office/drawing/2014/main" id="{46125441-B979-6944-9D51-62A1979A3823}"/>
              </a:ext>
            </a:extLst>
          </p:cNvPr>
          <p:cNvPicPr>
            <a:picLocks noChangeAspect="1"/>
          </p:cNvPicPr>
          <p:nvPr userDrawn="1"/>
        </p:nvPicPr>
        <p:blipFill rotWithShape="1">
          <a:blip r:embed="rId2">
            <a:alphaModFix amt="48000"/>
          </a:blip>
          <a:srcRect l="-26773" t="-4018" r="-5883" b="83247"/>
          <a:stretch/>
        </p:blipFill>
        <p:spPr>
          <a:xfrm>
            <a:off x="2588587" y="5666155"/>
            <a:ext cx="5564883" cy="1181829"/>
          </a:xfrm>
          <a:prstGeom prst="rect">
            <a:avLst/>
          </a:prstGeom>
        </p:spPr>
      </p:pic>
      <p:grpSp>
        <p:nvGrpSpPr>
          <p:cNvPr id="16" name="Group 15">
            <a:extLst>
              <a:ext uri="{FF2B5EF4-FFF2-40B4-BE49-F238E27FC236}">
                <a16:creationId xmlns:a16="http://schemas.microsoft.com/office/drawing/2014/main" id="{0127E12F-CA73-E545-B95D-E91AA44745A4}"/>
              </a:ext>
            </a:extLst>
          </p:cNvPr>
          <p:cNvGrpSpPr/>
          <p:nvPr userDrawn="1"/>
        </p:nvGrpSpPr>
        <p:grpSpPr>
          <a:xfrm>
            <a:off x="4480947" y="6257070"/>
            <a:ext cx="3144242" cy="374574"/>
            <a:chOff x="301128" y="6151084"/>
            <a:chExt cx="3144242" cy="374574"/>
          </a:xfrm>
        </p:grpSpPr>
        <p:pic>
          <p:nvPicPr>
            <p:cNvPr id="17" name="Picture 16" descr="Shape&#10;&#10;Description automatically generated with medium confidence">
              <a:extLst>
                <a:ext uri="{FF2B5EF4-FFF2-40B4-BE49-F238E27FC236}">
                  <a16:creationId xmlns:a16="http://schemas.microsoft.com/office/drawing/2014/main" id="{747B0FDE-4EF6-204A-9241-A375276053D9}"/>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8555014E-6684-DC44-B068-A4A005BC9B3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7ADD1C03-6D79-0F46-8093-825F3D360B5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7" y="2953714"/>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8" y="70699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59" y="525270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5" y="4198813"/>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0" y="171132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pic>
        <p:nvPicPr>
          <p:cNvPr id="75" name="Picture 74" descr="Background pattern&#10;&#10;Description automatically generated">
            <a:extLst>
              <a:ext uri="{FF2B5EF4-FFF2-40B4-BE49-F238E27FC236}">
                <a16:creationId xmlns:a16="http://schemas.microsoft.com/office/drawing/2014/main" id="{2C9ACBC7-24B1-C444-9224-434275C1A3F8}"/>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76" name="Group 75">
            <a:extLst>
              <a:ext uri="{FF2B5EF4-FFF2-40B4-BE49-F238E27FC236}">
                <a16:creationId xmlns:a16="http://schemas.microsoft.com/office/drawing/2014/main" id="{D64F2DB8-459C-704C-A786-40E72B4290B2}"/>
              </a:ext>
            </a:extLst>
          </p:cNvPr>
          <p:cNvGrpSpPr/>
          <p:nvPr userDrawn="1"/>
        </p:nvGrpSpPr>
        <p:grpSpPr>
          <a:xfrm>
            <a:off x="389965" y="6092742"/>
            <a:ext cx="3144242" cy="374574"/>
            <a:chOff x="301128" y="6151084"/>
            <a:chExt cx="3144242" cy="374574"/>
          </a:xfrm>
        </p:grpSpPr>
        <p:pic>
          <p:nvPicPr>
            <p:cNvPr id="79" name="Picture 78" descr="Shape&#10;&#10;Description automatically generated with medium confidence">
              <a:extLst>
                <a:ext uri="{FF2B5EF4-FFF2-40B4-BE49-F238E27FC236}">
                  <a16:creationId xmlns:a16="http://schemas.microsoft.com/office/drawing/2014/main" id="{03FC1F4D-6043-3E48-8C8E-4CE00785D89F}"/>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41BD9014-E1B3-7649-8D5C-9DEAA17B4F7D}"/>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F97C3EE-A966-BD42-B950-50D2A0785CB8}"/>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825312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pic>
        <p:nvPicPr>
          <p:cNvPr id="32" name="Picture 31" descr="Background pattern&#10;&#10;Description automatically generated">
            <a:extLst>
              <a:ext uri="{FF2B5EF4-FFF2-40B4-BE49-F238E27FC236}">
                <a16:creationId xmlns:a16="http://schemas.microsoft.com/office/drawing/2014/main" id="{86082134-F67D-1B43-B573-E83A85ABF2E7}"/>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34" name="Group 33">
            <a:extLst>
              <a:ext uri="{FF2B5EF4-FFF2-40B4-BE49-F238E27FC236}">
                <a16:creationId xmlns:a16="http://schemas.microsoft.com/office/drawing/2014/main" id="{CC0FF58B-0A14-4541-9BFA-8940EC5B8047}"/>
              </a:ext>
            </a:extLst>
          </p:cNvPr>
          <p:cNvGrpSpPr/>
          <p:nvPr userDrawn="1"/>
        </p:nvGrpSpPr>
        <p:grpSpPr>
          <a:xfrm>
            <a:off x="389965" y="6092742"/>
            <a:ext cx="3144242" cy="374574"/>
            <a:chOff x="301128" y="6151084"/>
            <a:chExt cx="3144242" cy="374574"/>
          </a:xfrm>
        </p:grpSpPr>
        <p:pic>
          <p:nvPicPr>
            <p:cNvPr id="37" name="Picture 36" descr="Shape&#10;&#10;Description automatically generated with medium confidence">
              <a:extLst>
                <a:ext uri="{FF2B5EF4-FFF2-40B4-BE49-F238E27FC236}">
                  <a16:creationId xmlns:a16="http://schemas.microsoft.com/office/drawing/2014/main" id="{7C5FF409-16BF-DA45-B703-C9A7A027EF13}"/>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8" name="Picture 37" descr="Shape&#10;&#10;Description automatically generated with medium confidence">
              <a:extLst>
                <a:ext uri="{FF2B5EF4-FFF2-40B4-BE49-F238E27FC236}">
                  <a16:creationId xmlns:a16="http://schemas.microsoft.com/office/drawing/2014/main" id="{BF661B42-ABAD-AD4E-98C2-D6BF9AB3A953}"/>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842A0DF2-226F-1945-8C73-70D512F2B907}"/>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
        <p:nvSpPr>
          <p:cNvPr id="40" name="Text Placeholder 17">
            <a:extLst>
              <a:ext uri="{FF2B5EF4-FFF2-40B4-BE49-F238E27FC236}">
                <a16:creationId xmlns:a16="http://schemas.microsoft.com/office/drawing/2014/main" id="{4C27E1F7-AB4B-8248-A351-91D3BC133705}"/>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21D5E517-A4FB-344E-9AFB-933FD5A1B05C}"/>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700D390C-DEFF-7B4C-9752-5D3269B62BC5}"/>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7BCFCD34-BCDB-0E4B-ACDE-FDA7D0D42A4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1185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A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91639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30" name="Picture 29" descr="Background pattern&#10;&#10;Description automatically generated">
            <a:extLst>
              <a:ext uri="{FF2B5EF4-FFF2-40B4-BE49-F238E27FC236}">
                <a16:creationId xmlns:a16="http://schemas.microsoft.com/office/drawing/2014/main" id="{06186F3B-2AFF-4346-942C-585AF26F9B9E}"/>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grpSp>
        <p:nvGrpSpPr>
          <p:cNvPr id="49" name="Group 48">
            <a:extLst>
              <a:ext uri="{FF2B5EF4-FFF2-40B4-BE49-F238E27FC236}">
                <a16:creationId xmlns:a16="http://schemas.microsoft.com/office/drawing/2014/main" id="{D5EDB684-CD36-0140-A48B-73E83AE2C52D}"/>
              </a:ext>
            </a:extLst>
          </p:cNvPr>
          <p:cNvGrpSpPr/>
          <p:nvPr userDrawn="1"/>
        </p:nvGrpSpPr>
        <p:grpSpPr>
          <a:xfrm>
            <a:off x="389965" y="6092742"/>
            <a:ext cx="3144242" cy="374574"/>
            <a:chOff x="301128" y="6151084"/>
            <a:chExt cx="3144242" cy="374574"/>
          </a:xfrm>
        </p:grpSpPr>
        <p:pic>
          <p:nvPicPr>
            <p:cNvPr id="50" name="Picture 49" descr="Shape&#10;&#10;Description automatically generated with medium confidence">
              <a:extLst>
                <a:ext uri="{FF2B5EF4-FFF2-40B4-BE49-F238E27FC236}">
                  <a16:creationId xmlns:a16="http://schemas.microsoft.com/office/drawing/2014/main" id="{ACD3B0C5-CFB3-B04F-AC62-7FFA3AF6274C}"/>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9479B3AD-6B7A-584E-8F28-61AC5C01D21F}"/>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CF27B34D-F7DE-9F4C-92D3-6BF627175DEF}"/>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pic>
        <p:nvPicPr>
          <p:cNvPr id="33" name="Picture 32" descr="Background pattern&#10;&#10;Description automatically generated">
            <a:extLst>
              <a:ext uri="{FF2B5EF4-FFF2-40B4-BE49-F238E27FC236}">
                <a16:creationId xmlns:a16="http://schemas.microsoft.com/office/drawing/2014/main" id="{D9300ACB-C92D-664B-A68C-9FC1C82B0B44}"/>
              </a:ext>
            </a:extLst>
          </p:cNvPr>
          <p:cNvPicPr>
            <a:picLocks noChangeAspect="1"/>
          </p:cNvPicPr>
          <p:nvPr userDrawn="1"/>
        </p:nvPicPr>
        <p:blipFill rotWithShape="1">
          <a:blip r:embed="rId2">
            <a:alphaModFix amt="48000"/>
          </a:blip>
          <a:srcRect l="-26773" t="-4018" r="-5883" b="83247"/>
          <a:stretch/>
        </p:blipFill>
        <p:spPr>
          <a:xfrm>
            <a:off x="-815415" y="5718931"/>
            <a:ext cx="5564883" cy="1181829"/>
          </a:xfrm>
          <a:prstGeom prst="rect">
            <a:avLst/>
          </a:prstGeom>
        </p:spPr>
      </p:pic>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7" name="Group 26">
            <a:extLst>
              <a:ext uri="{FF2B5EF4-FFF2-40B4-BE49-F238E27FC236}">
                <a16:creationId xmlns:a16="http://schemas.microsoft.com/office/drawing/2014/main" id="{95B40CD0-7A91-CF4A-AD77-9398E53ED4C2}"/>
              </a:ext>
            </a:extLst>
          </p:cNvPr>
          <p:cNvGrpSpPr/>
          <p:nvPr userDrawn="1"/>
        </p:nvGrpSpPr>
        <p:grpSpPr>
          <a:xfrm>
            <a:off x="389965" y="6092742"/>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99567171-8F5D-2246-9C70-6C5AF6CA3AD2}"/>
                </a:ext>
              </a:extLst>
            </p:cNvPr>
            <p:cNvPicPr>
              <a:picLocks noChangeAspect="1"/>
            </p:cNvPicPr>
            <p:nvPr userDrawn="1"/>
          </p:nvPicPr>
          <p:blipFill rotWithShape="1">
            <a:blip r:embed="rId3"/>
            <a:srcRect l="-126" t="34675" r="96166" b="30712"/>
            <a:stretch/>
          </p:blipFill>
          <p:spPr>
            <a:xfrm>
              <a:off x="301128" y="6151084"/>
              <a:ext cx="286437" cy="37457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13B666C6-CC20-A44F-A5A6-1297BB75A761}"/>
                </a:ext>
              </a:extLst>
            </p:cNvPr>
            <p:cNvPicPr>
              <a:picLocks noChangeAspect="1"/>
            </p:cNvPicPr>
            <p:nvPr userDrawn="1"/>
          </p:nvPicPr>
          <p:blipFill rotWithShape="1">
            <a:blip r:embed="rId3"/>
            <a:srcRect l="4706" t="36094" r="60657" b="26595"/>
            <a:stretch/>
          </p:blipFill>
          <p:spPr>
            <a:xfrm>
              <a:off x="598968" y="6190727"/>
              <a:ext cx="1832298" cy="29528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351A8E25-A44E-9E48-BC47-C499B6C3C263}"/>
                </a:ext>
              </a:extLst>
            </p:cNvPr>
            <p:cNvPicPr>
              <a:picLocks noChangeAspect="1"/>
            </p:cNvPicPr>
            <p:nvPr userDrawn="1"/>
          </p:nvPicPr>
          <p:blipFill rotWithShape="1">
            <a:blip r:embed="rId3"/>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69245"/>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 name="Google Shape;482;p39">
            <a:extLst>
              <a:ext uri="{FF2B5EF4-FFF2-40B4-BE49-F238E27FC236}">
                <a16:creationId xmlns:a16="http://schemas.microsoft.com/office/drawing/2014/main" id="{EEC38ED6-50FB-8743-88C0-96E8A16C20B3}"/>
              </a:ext>
            </a:extLst>
          </p:cNvPr>
          <p:cNvSpPr/>
          <p:nvPr userDrawn="1"/>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7296026" y="4560883"/>
            <a:ext cx="233548" cy="233548"/>
            <a:chOff x="5941025" y="3634400"/>
            <a:chExt cx="467650" cy="467650"/>
          </a:xfrm>
          <a:noFill/>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7301260" y="3950821"/>
            <a:ext cx="232323" cy="156913"/>
            <a:chOff x="564675" y="1700625"/>
            <a:chExt cx="465200" cy="314200"/>
          </a:xfrm>
          <a:noFill/>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 Placeholder 17">
            <a:extLst>
              <a:ext uri="{FF2B5EF4-FFF2-40B4-BE49-F238E27FC236}">
                <a16:creationId xmlns:a16="http://schemas.microsoft.com/office/drawing/2014/main" id="{C149A2ED-4CA8-C043-B50B-8D1817BB1A26}"/>
              </a:ext>
            </a:extLst>
          </p:cNvPr>
          <p:cNvSpPr>
            <a:spLocks noGrp="1"/>
          </p:cNvSpPr>
          <p:nvPr>
            <p:ph type="body" sz="quarter" idx="25" hasCustomPrompt="1"/>
          </p:nvPr>
        </p:nvSpPr>
        <p:spPr>
          <a:xfrm>
            <a:off x="7723301" y="3283370"/>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17">
            <a:extLst>
              <a:ext uri="{FF2B5EF4-FFF2-40B4-BE49-F238E27FC236}">
                <a16:creationId xmlns:a16="http://schemas.microsoft.com/office/drawing/2014/main" id="{B3B235D2-8B53-D94D-AB40-46FCD68B0F68}"/>
              </a:ext>
            </a:extLst>
          </p:cNvPr>
          <p:cNvSpPr>
            <a:spLocks noGrp="1"/>
          </p:cNvSpPr>
          <p:nvPr>
            <p:ph type="body" sz="quarter" idx="26" hasCustomPrompt="1"/>
          </p:nvPr>
        </p:nvSpPr>
        <p:spPr>
          <a:xfrm>
            <a:off x="7723301" y="3906329"/>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17">
            <a:extLst>
              <a:ext uri="{FF2B5EF4-FFF2-40B4-BE49-F238E27FC236}">
                <a16:creationId xmlns:a16="http://schemas.microsoft.com/office/drawing/2014/main" id="{38C72918-A963-5543-BE47-6799D21FAF65}"/>
              </a:ext>
            </a:extLst>
          </p:cNvPr>
          <p:cNvSpPr>
            <a:spLocks noGrp="1"/>
          </p:cNvSpPr>
          <p:nvPr>
            <p:ph type="body" sz="quarter" idx="27" hasCustomPrompt="1"/>
          </p:nvPr>
        </p:nvSpPr>
        <p:spPr>
          <a:xfrm>
            <a:off x="7731465" y="4549892"/>
            <a:ext cx="3704362" cy="361924"/>
          </a:xfrm>
        </p:spPr>
        <p:txBody>
          <a:bodyPr anchor="t"/>
          <a:lstStyle>
            <a:lvl1pPr algn="l">
              <a:buNone/>
              <a:defRPr sz="1400" b="0" i="0" spc="0">
                <a:solidFill>
                  <a:schemeClr val="bg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28977" y="4184690"/>
            <a:ext cx="771474" cy="7714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67305" y="424188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4574661"/>
            <a:ext cx="5917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497214" y="418469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5261992"/>
            <a:ext cx="771474" cy="7714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5319187"/>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5651963"/>
            <a:ext cx="5917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5261992"/>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97496" y="-34759"/>
            <a:ext cx="5327104"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47650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7A547C"/>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7A547C"/>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7A547C"/>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28977" y="4184690"/>
            <a:ext cx="771474" cy="771474"/>
          </a:xfrm>
          <a:prstGeom prst="ellipse">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67305" y="424188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4574661"/>
            <a:ext cx="591717" cy="0"/>
          </a:xfrm>
          <a:prstGeom prst="line">
            <a:avLst/>
          </a:prstGeom>
          <a:ln w="19050">
            <a:solidFill>
              <a:srgbClr val="7A547C"/>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497214" y="418469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5261992"/>
            <a:ext cx="771474" cy="771474"/>
          </a:xfrm>
          <a:prstGeom prst="ellipse">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5319187"/>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5651963"/>
            <a:ext cx="591717" cy="0"/>
          </a:xfrm>
          <a:prstGeom prst="line">
            <a:avLst/>
          </a:prstGeom>
          <a:ln w="19050">
            <a:solidFill>
              <a:srgbClr val="7A547C"/>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5261992"/>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2"/>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2"/>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997495" y="-6"/>
            <a:ext cx="5279479" cy="6892757"/>
          </a:xfrm>
          <a:prstGeom prst="rect">
            <a:avLst/>
          </a:prstGeom>
          <a:solidFill>
            <a:srgbClr val="086D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59489982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Klicken Sie hier, um den Master-Titelstil zu bearbeiten</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6/28/2023</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‹Nr.›</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0" r:id="rId4"/>
    <p:sldLayoutId id="2147483882" r:id="rId5"/>
    <p:sldLayoutId id="2147483881" r:id="rId6"/>
    <p:sldLayoutId id="2147483830" r:id="rId7"/>
    <p:sldLayoutId id="2147483842" r:id="rId8"/>
    <p:sldLayoutId id="2147483910" r:id="rId9"/>
    <p:sldLayoutId id="2147483840" r:id="rId10"/>
    <p:sldLayoutId id="2147483841" r:id="rId11"/>
    <p:sldLayoutId id="2147483883" r:id="rId12"/>
    <p:sldLayoutId id="2147483891" r:id="rId13"/>
    <p:sldLayoutId id="2147483862" r:id="rId14"/>
    <p:sldLayoutId id="2147483907" r:id="rId15"/>
    <p:sldLayoutId id="2147483861" r:id="rId16"/>
    <p:sldLayoutId id="2147483906" r:id="rId17"/>
    <p:sldLayoutId id="2147483874" r:id="rId18"/>
    <p:sldLayoutId id="2147483863" r:id="rId19"/>
    <p:sldLayoutId id="2147483835" r:id="rId20"/>
    <p:sldLayoutId id="2147483875" r:id="rId21"/>
    <p:sldLayoutId id="2147483901" r:id="rId22"/>
    <p:sldLayoutId id="2147483836" r:id="rId23"/>
    <p:sldLayoutId id="2147483831" r:id="rId24"/>
    <p:sldLayoutId id="2147483888" r:id="rId25"/>
    <p:sldLayoutId id="2147483902" r:id="rId26"/>
    <p:sldLayoutId id="2147483889" r:id="rId27"/>
    <p:sldLayoutId id="2147483890" r:id="rId28"/>
    <p:sldLayoutId id="2147483846" r:id="rId29"/>
    <p:sldLayoutId id="2147483904" r:id="rId30"/>
    <p:sldLayoutId id="2147483876" r:id="rId31"/>
    <p:sldLayoutId id="2147483873" r:id="rId32"/>
    <p:sldLayoutId id="2147483834" r:id="rId33"/>
    <p:sldLayoutId id="2147483877" r:id="rId34"/>
    <p:sldLayoutId id="2147483845" r:id="rId35"/>
    <p:sldLayoutId id="2147483869" r:id="rId36"/>
    <p:sldLayoutId id="2147483878" r:id="rId37"/>
    <p:sldLayoutId id="2147483866" r:id="rId38"/>
    <p:sldLayoutId id="2147483833" r:id="rId39"/>
    <p:sldLayoutId id="2147483900" r:id="rId40"/>
    <p:sldLayoutId id="2147483847" r:id="rId41"/>
    <p:sldLayoutId id="2147483871" r:id="rId42"/>
    <p:sldLayoutId id="2147483870" r:id="rId43"/>
    <p:sldLayoutId id="2147483872" r:id="rId44"/>
    <p:sldLayoutId id="2147483837" r:id="rId45"/>
    <p:sldLayoutId id="2147483838" r:id="rId46"/>
    <p:sldLayoutId id="2147483844" r:id="rId47"/>
    <p:sldLayoutId id="2147483848" r:id="rId48"/>
    <p:sldLayoutId id="2147483898" r:id="rId49"/>
    <p:sldLayoutId id="2147483903" r:id="rId50"/>
    <p:sldLayoutId id="2147483905" r:id="rId51"/>
    <p:sldLayoutId id="2147483849" r:id="rId52"/>
    <p:sldLayoutId id="2147483895" r:id="rId53"/>
    <p:sldLayoutId id="2147483887" r:id="rId54"/>
    <p:sldLayoutId id="2147483896" r:id="rId55"/>
    <p:sldLayoutId id="2147483851" r:id="rId56"/>
    <p:sldLayoutId id="2147483854" r:id="rId57"/>
    <p:sldLayoutId id="2147483855" r:id="rId58"/>
    <p:sldLayoutId id="2147483885" r:id="rId59"/>
    <p:sldLayoutId id="2147483899" r:id="rId60"/>
    <p:sldLayoutId id="2147483886" r:id="rId61"/>
    <p:sldLayoutId id="2147483856" r:id="rId62"/>
    <p:sldLayoutId id="2147483893" r:id="rId63"/>
    <p:sldLayoutId id="2147483894" r:id="rId64"/>
    <p:sldLayoutId id="2147483892" r:id="rId65"/>
    <p:sldLayoutId id="2147483857" r:id="rId66"/>
    <p:sldLayoutId id="2147483864" r:id="rId67"/>
    <p:sldLayoutId id="2147483852" r:id="rId68"/>
    <p:sldLayoutId id="2147483858" r:id="rId69"/>
    <p:sldLayoutId id="2147483859" r:id="rId70"/>
    <p:sldLayoutId id="2147483860" r:id="rId71"/>
    <p:sldLayoutId id="2147483853" r:id="rId7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libres.uncg.edu/ir/uncg/f/Y_Apostolopoulos_Tourism_1999.pdf" TargetMode="External"/><Relationship Id="rId1" Type="http://schemas.openxmlformats.org/officeDocument/2006/relationships/slideLayout" Target="../slideLayouts/slideLayout29.xml"/><Relationship Id="rId5" Type="http://schemas.openxmlformats.org/officeDocument/2006/relationships/image" Target="../media/image24.jp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hyperlink" Target="https://www.istockphoto.com/photos/ring-of-kerry" TargetMode="External"/><Relationship Id="rId7" Type="http://schemas.openxmlformats.org/officeDocument/2006/relationships/image" Target="../media/image26.jpg"/><Relationship Id="rId2" Type="http://schemas.openxmlformats.org/officeDocument/2006/relationships/hyperlink" Target="https://en.wikipedia.org/wiki/Tourism_region" TargetMode="External"/><Relationship Id="rId1" Type="http://schemas.openxmlformats.org/officeDocument/2006/relationships/slideLayout" Target="../slideLayouts/slideLayout19.xml"/><Relationship Id="rId6" Type="http://schemas.openxmlformats.org/officeDocument/2006/relationships/image" Target="../media/image25.jp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www.tourism.jp/en/consulting/expertise/crisis-management/#:~:text=Tourism%20crisis%20management%20entails%20developing,actions%20for%20post%20disaster%20recovery." TargetMode="Externa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rostat/cache/digpub/regions/#:~:text=Regions%20in%20Europe%20%E2%80%94%202022%20interactive,regions%20of%20the%20EFTA%20countries%20."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eur-lex.europa.eu/legal-content/EN/ALL/?uri=CELEX:52010DC0352" TargetMode="Externa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ec.europa.eu/eurostat/statistics-explained/index.php?title=Tourism_statistics_-_impact_of_Covid-19_on_trips_of_Europeans" TargetMode="External"/><Relationship Id="rId2" Type="http://schemas.openxmlformats.org/officeDocument/2006/relationships/hyperlink" Target="https://www.schengenvisainfo.com/news/wttc-europes-travel-tourism-sector-suffered-51-4-financial-decrease-last-year-due-to-covid-19/" TargetMode="External"/><Relationship Id="rId1" Type="http://schemas.openxmlformats.org/officeDocument/2006/relationships/slideLayout" Target="../slideLayouts/slideLayout29.xml"/><Relationship Id="rId6" Type="http://schemas.openxmlformats.org/officeDocument/2006/relationships/image" Target="../media/image32.jpg"/><Relationship Id="rId5" Type="http://schemas.openxmlformats.org/officeDocument/2006/relationships/hyperlink" Target="https://ec.europa.eu/eurostat/web/products-eurostat-news/-/ddn-20220707-1#:~:text=Compared%20with%202019%2C%20before%20the,on%20European%20Business%20%E2%80%94%20Statistics%20Illustrated." TargetMode="External"/><Relationship Id="rId4" Type="http://schemas.openxmlformats.org/officeDocument/2006/relationships/hyperlink" Target="https://ec.europa.eu/eurostat/statistics-explained/index.php?title=Tourism_statistics_-_participation_in_touris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bbc.com/future/article/20220927-italys-plan-to-save-venice-from-sinking#:~:text=The%20tide%20reached%20a%20peak,Mayor%20of%20Venice%2C%20Luigi%20Brugnaro." TargetMode="External"/><Relationship Id="rId1" Type="http://schemas.openxmlformats.org/officeDocument/2006/relationships/slideLayout" Target="../slideLayouts/slideLayout29.xml"/><Relationship Id="rId5" Type="http://schemas.openxmlformats.org/officeDocument/2006/relationships/image" Target="../media/image35.jp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International_Air_Transport_Association" TargetMode="External"/><Relationship Id="rId7" Type="http://schemas.openxmlformats.org/officeDocument/2006/relationships/image" Target="../media/image36.jpg"/><Relationship Id="rId2" Type="http://schemas.openxmlformats.org/officeDocument/2006/relationships/hyperlink" Target="https://www.decanter.com/wine-news/bordeaux-launches-ad-campaign-to-stem-fall-in-exports-5598/" TargetMode="External"/><Relationship Id="rId1" Type="http://schemas.openxmlformats.org/officeDocument/2006/relationships/slideLayout" Target="../slideLayouts/slideLayout30.xml"/><Relationship Id="rId6" Type="http://schemas.openxmlformats.org/officeDocument/2006/relationships/hyperlink" Target="https://ec.europa.eu/commission/presscorner/detail/es/MEMO_11_346" TargetMode="External"/><Relationship Id="rId5" Type="http://schemas.openxmlformats.org/officeDocument/2006/relationships/hyperlink" Target="https://www.riskmanagementstudio.com/volcanic-eruption-risk-management-challenges/" TargetMode="External"/><Relationship Id="rId4" Type="http://schemas.openxmlformats.org/officeDocument/2006/relationships/hyperlink" Target="https://en.wikipedia.org/wiki/Air_travel_disruption_after_the_2010_Eyjafjallaj%C3%B6kull_erup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discoverypark.ie/insurance-crisis-in-our-sector/" TargetMode="External"/><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hyperlink" Target="https://www.failteireland.ie/FailteIreland/media/WebsiteStructure/Documents/3_Research_Insights/Research_reports_infographics/Failte-Ireland-The-Impact-of-Insurance-on-the-Tourism-Sector.pdf?ext=.pdf" TargetMode="External"/><Relationship Id="rId5" Type="http://schemas.openxmlformats.org/officeDocument/2006/relationships/image" Target="../media/image34.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cbi.nlm.nih.gov/pmc/articles/PMC7149992/" TargetMode="External"/><Relationship Id="rId1" Type="http://schemas.openxmlformats.org/officeDocument/2006/relationships/slideLayout" Target="../slideLayouts/slideLayout13.xml"/><Relationship Id="rId6" Type="http://schemas.openxmlformats.org/officeDocument/2006/relationships/image" Target="../media/image41.jpg"/><Relationship Id="rId5" Type="http://schemas.openxmlformats.org/officeDocument/2006/relationships/hyperlink" Target="Responding%20to%20Crisis%20&#8211;%20The%20Destination%20Perspective" TargetMode="External"/><Relationship Id="rId4" Type="http://schemas.openxmlformats.org/officeDocument/2006/relationships/image" Target="../media/image40.svg"/></Relationships>
</file>

<file path=ppt/slides/_rels/slide23.xml.rels><?xml version="1.0" encoding="UTF-8" standalone="yes"?>
<Relationships xmlns="http://schemas.openxmlformats.org/package/2006/relationships"><Relationship Id="rId3" Type="http://schemas.openxmlformats.org/officeDocument/2006/relationships/hyperlink" Target="https://www.ncbi.nlm.nih.gov/pmc/articles/PMC7149992/" TargetMode="External"/><Relationship Id="rId2" Type="http://schemas.openxmlformats.org/officeDocument/2006/relationships/image" Target="../media/image42.jpg"/><Relationship Id="rId1" Type="http://schemas.openxmlformats.org/officeDocument/2006/relationships/slideLayout" Target="../slideLayouts/slideLayout13.xml"/><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hyperlink" Target="https://link.springer.com/content/pdf/10.1057/9781137342157_5.pdf" TargetMode="External"/><Relationship Id="rId2" Type="http://schemas.openxmlformats.org/officeDocument/2006/relationships/hyperlink" Target="https://www.tourwriter.com/covid-19-pt1/#:~:text=The%20Global%20Financial%20Crisis&amp;text=Understandably%2C%20tourism%20was%20one%20of,lines%20falling%20up%20to%2074%25." TargetMode="External"/><Relationship Id="rId1" Type="http://schemas.openxmlformats.org/officeDocument/2006/relationships/slideLayout" Target="../slideLayouts/slideLayout38.xml"/><Relationship Id="rId6" Type="http://schemas.openxmlformats.org/officeDocument/2006/relationships/hyperlink" Target="https://www.nepjol.info/index.php/jota/article/download/22753/19329/71033#:~:text=In%20conclusion%2C%20natural%20disasters%20may,to%20bad%20management%20of%20crisis." TargetMode="External"/><Relationship Id="rId5" Type="http://schemas.openxmlformats.org/officeDocument/2006/relationships/hyperlink" Target="https://arrow.tudublin.ie/cgi/viewcontent.cgi?article=1052&amp;context=ijrtp" TargetMode="External"/><Relationship Id="rId4" Type="http://schemas.openxmlformats.org/officeDocument/2006/relationships/hyperlink" Target="https://blogs.elon.edu/ipe/files/2021/02/v27-1-Ekine-2018.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Incidents_at_European_amusement_parks" TargetMode="External"/><Relationship Id="rId2" Type="http://schemas.openxmlformats.org/officeDocument/2006/relationships/hyperlink" Target="https://www.cntraveler.com/galleries/2015-06-19/barcelona-bhutan-places-that-limit-tourist-numbers" TargetMode="External"/><Relationship Id="rId1" Type="http://schemas.openxmlformats.org/officeDocument/2006/relationships/slideLayout" Target="../slideLayouts/slideLayout38.xml"/><Relationship Id="rId4" Type="http://schemas.openxmlformats.org/officeDocument/2006/relationships/hyperlink" Target="https://www.bbc.com/news/world-europe-63884695"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hyperlink" Target="https://www.history.com/news/deadliest-tsunami-2004-indian-ocean" TargetMode="External"/><Relationship Id="rId7" Type="http://schemas.openxmlformats.org/officeDocument/2006/relationships/image" Target="../media/image33.png"/><Relationship Id="rId2" Type="http://schemas.openxmlformats.org/officeDocument/2006/relationships/hyperlink" Target="https://en.wikipedia.org/wiki/Air_travel_disruption_after_the_2010_Eyjafjallaj%C3%B6kull_eruption" TargetMode="External"/><Relationship Id="rId1" Type="http://schemas.openxmlformats.org/officeDocument/2006/relationships/slideLayout" Target="../slideLayouts/slideLayout20.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5.jpeg"/><Relationship Id="rId4" Type="http://schemas.openxmlformats.org/officeDocument/2006/relationships/hyperlink" Target="https://www.theguardian.com/world/blog/2010/apr/15/volcano-airport-disruption-iceland" TargetMode="External"/><Relationship Id="rId9"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www.europarl.europa.eu/cmsdata/130660/The%20Impact%20of%20Taxes%20on%20the%20Competitiveness%20of%20European%20tourism.pdf" TargetMode="External"/><Relationship Id="rId2" Type="http://schemas.openxmlformats.org/officeDocument/2006/relationships/image" Target="../media/image46.jpeg"/><Relationship Id="rId1" Type="http://schemas.openxmlformats.org/officeDocument/2006/relationships/slideLayout" Target="../slideLayouts/slideLayout20.xml"/><Relationship Id="rId6" Type="http://schemas.openxmlformats.org/officeDocument/2006/relationships/hyperlink" Target="https://www.independent.ie/regionals/dublin/dublin-news/q-and-a-do-dublin-hotel-prices-show-our-rip-off-republic-is-back-41694735.html" TargetMode="External"/><Relationship Id="rId5" Type="http://schemas.openxmlformats.org/officeDocument/2006/relationships/hyperlink" Target="https://www.independent.ie/life/travel/travel-news/going-on-holiday-abroad-its-not-only-dublin-airport-where-you-may-experience-delays-41714895.html" TargetMode="External"/><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2008%E2%80%932011_Icelandic_financial_crisis" TargetMode="External"/><Relationship Id="rId2" Type="http://schemas.openxmlformats.org/officeDocument/2006/relationships/hyperlink" Target="https://www.ilo.org/wcmsp5/groups/public/@ed_dialogue/@sector/documents/publication/wcms_214576.pdf" TargetMode="External"/><Relationship Id="rId1" Type="http://schemas.openxmlformats.org/officeDocument/2006/relationships/slideLayout" Target="../slideLayouts/slideLayout20.xml"/><Relationship Id="rId4" Type="http://schemas.openxmlformats.org/officeDocument/2006/relationships/hyperlink" Target="https://www.researchgate.net/publication/30930632_Crisis_Communication_and_Recovery_for_the_Tourism_Industry_Lessons_from_the_2001_Foot_and_Mouth_Disease_Outbreak_in_the_United_Kingd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Manchester_Arena_bombing" TargetMode="External"/><Relationship Id="rId2" Type="http://schemas.openxmlformats.org/officeDocument/2006/relationships/hyperlink" Target="https://en.wikipedia.org/wiki/November_2015_Paris_attacks" TargetMode="External"/><Relationship Id="rId1" Type="http://schemas.openxmlformats.org/officeDocument/2006/relationships/slideLayout" Target="../slideLayouts/slideLayout20.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hyperlink" Target="https://en.wikipedia.org/wiki/Hanau_shooting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independent.ie/life/travel/travel-news/going-on-holiday-abroad-its-not-only-dublin-airport-where-you-may-experience-delays-41714895.html" TargetMode="External"/><Relationship Id="rId2" Type="http://schemas.openxmlformats.org/officeDocument/2006/relationships/hyperlink" Target="https://www.irishexaminer.com/business/economy/arid-40879121.html" TargetMode="External"/><Relationship Id="rId1" Type="http://schemas.openxmlformats.org/officeDocument/2006/relationships/slideLayout" Target="../slideLayouts/slideLayout20.xml"/><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hyperlink" Target="https://www.diplomatie.gouv.fr/IMG/pdf/made_in_paris_cle85c152.pdf" TargetMode="External"/><Relationship Id="rId2" Type="http://schemas.openxmlformats.org/officeDocument/2006/relationships/hyperlink" Target="https://worldtraveltourismcouncil.medium.com/tourism-recovery-after-terrorism-how-france-bounced-back-ff2d25c2834a" TargetMode="External"/><Relationship Id="rId1" Type="http://schemas.openxmlformats.org/officeDocument/2006/relationships/slideLayout" Target="../slideLayouts/slideLayout20.xml"/><Relationship Id="rId5" Type="http://schemas.openxmlformats.org/officeDocument/2006/relationships/image" Target="../media/image53.png"/><Relationship Id="rId4" Type="http://schemas.openxmlformats.org/officeDocument/2006/relationships/hyperlink" Target="https://www.independent.ie/life/travel/travel-news/going-on-holiday-abroad-its-not-only-dublin-airport-where-you-may-experience-delays-41714895.html"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unwto.org/impact-assessment-of-the-covid-19-outbreak-on-international-tourism" TargetMode="External"/><Relationship Id="rId2" Type="http://schemas.openxmlformats.org/officeDocument/2006/relationships/hyperlink" Target="https://www.forbes.com/sites/alisondurkee/2020/08/25/un-report-tourism-industry-covid-19-faces-1-trillion-loss-100-million-jobs-at-risk/?sh=418f2c47cdd3" TargetMode="External"/><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hyperlink" Target="https://www.weforum.org/agenda/2022/01/global-travel-tourism-pandemic-covid-19/" TargetMode="External"/><Relationship Id="rId4" Type="http://schemas.openxmlformats.org/officeDocument/2006/relationships/hyperlink" Target="https://resolvetosavelives.org/assets/Resources/ROI-Cost-of-Not-Being-Prepared%20Factsheet.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ncbi.nlm.nih.gov/pmc/articles/PMC7149992/" TargetMode="External"/><Relationship Id="rId1" Type="http://schemas.openxmlformats.org/officeDocument/2006/relationships/slideLayout" Target="../slideLayouts/slideLayout5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0.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hyperlink" Target="https://www.ncbi.nlm.nih.gov/pmc/articles/PMC8961202/"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sbb.gov.tr/wp-content/uploads/2021/02/Risk_and_Crisis_Management_in_Tourism_Sector.pdf" TargetMode="External"/><Relationship Id="rId1" Type="http://schemas.openxmlformats.org/officeDocument/2006/relationships/slideLayout" Target="../slideLayouts/slideLayout31.xml"/><Relationship Id="rId5" Type="http://schemas.openxmlformats.org/officeDocument/2006/relationships/image" Target="../media/image57.jpg"/><Relationship Id="rId4" Type="http://schemas.openxmlformats.org/officeDocument/2006/relationships/image" Target="../media/image48.svg"/></Relationships>
</file>

<file path=ppt/slides/_rels/slide4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smartsheet.com/content/crisis-management-model-theories" TargetMode="External"/><Relationship Id="rId1" Type="http://schemas.openxmlformats.org/officeDocument/2006/relationships/slideLayout" Target="../slideLayouts/slideLayout20.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5.sv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smartsheet.com/content/crisis-management-model-theories" TargetMode="External"/><Relationship Id="rId1" Type="http://schemas.openxmlformats.org/officeDocument/2006/relationships/slideLayout" Target="../slideLayouts/slideLayout20.xml"/><Relationship Id="rId4" Type="http://schemas.openxmlformats.org/officeDocument/2006/relationships/image" Target="../media/image67.svg"/></Relationships>
</file>

<file path=ppt/slides/_rels/slide4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Responding%20to%20Crisis%20&#8211;%20The%20Destination%20Perspective" TargetMode="External"/><Relationship Id="rId2" Type="http://schemas.openxmlformats.org/officeDocument/2006/relationships/hyperlink" Target="https://www.ncbi.nlm.nih.gov/pmc/articles/PMC7149992/" TargetMode="External"/><Relationship Id="rId1" Type="http://schemas.openxmlformats.org/officeDocument/2006/relationships/slideLayout" Target="../slideLayouts/slideLayout38.xml"/><Relationship Id="rId5" Type="http://schemas.openxmlformats.org/officeDocument/2006/relationships/image" Target="../media/image40.sv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60.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76.svg"/></Relationships>
</file>

<file path=ppt/slides/_rels/slide52.xml.rels><?xml version="1.0" encoding="UTF-8" standalone="yes"?>
<Relationships xmlns="http://schemas.openxmlformats.org/package/2006/relationships"><Relationship Id="rId3" Type="http://schemas.openxmlformats.org/officeDocument/2006/relationships/hyperlink" Target="https://www.researchgate.net/publication/280232820_Coombs_WT_2007_Protecting_Organization_Reputations_During_a_Crisis_The_Development_and_Application_of_Situational_Crisis_Communication_Theory_Corporate_Reputation_Review_103_163-177" TargetMode="External"/><Relationship Id="rId2" Type="http://schemas.openxmlformats.org/officeDocument/2006/relationships/hyperlink" Target="https://en.wikipedia.org/wiki/Incidents_at_European_amusement_parks" TargetMode="Externa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8" Type="http://schemas.openxmlformats.org/officeDocument/2006/relationships/hyperlink" Target="https://www.google.com/search?q=how+many+people+has+covid+killed+in+the+world&amp;rlz=1C1CHBF_enIE952IE952&amp;sxsrf=AJOqlzVBQ5Ck6TvhVCJuqCAjQdqBQQsBuQ%3A1672936697820&amp;ei=-fy2Y8vjMYuF8gLUsqWgDA&amp;ved=0ahUKEwiLxOvs7rD8AhWLglwKHVRZCcQQ4dUDCA8&amp;uact=5&amp;oq=how+many+people+has+covid+killed+in+the+world&amp;gs_lcp=Cgxnd3Mtd2l6LXNlcnAQAzIFCAAQgAQyBggAEBYQHjIFCAAQhgMyBQgAEIYDOgoIABBHENYEELADOgQIABBDSgQIQRgASgQIRhgAULcCWIARYLUSaAFwAXgBgAGUAYgBowqSAQM3LjaYAQCgAQHIAQjAAQE&amp;sclient=gws-wiz-serp" TargetMode="External"/><Relationship Id="rId3" Type="http://schemas.openxmlformats.org/officeDocument/2006/relationships/image" Target="../media/image39.png"/><Relationship Id="rId7" Type="http://schemas.openxmlformats.org/officeDocument/2006/relationships/image" Target="../media/image78.svg"/><Relationship Id="rId2" Type="http://schemas.openxmlformats.org/officeDocument/2006/relationships/hyperlink" Target="https://www.ncbi.nlm.nih.gov/pmc/articles/PMC7149992/bin/gr2.jpg" TargetMode="External"/><Relationship Id="rId1" Type="http://schemas.openxmlformats.org/officeDocument/2006/relationships/slideLayout" Target="../slideLayouts/slideLayout64.xml"/><Relationship Id="rId6" Type="http://schemas.openxmlformats.org/officeDocument/2006/relationships/image" Target="../media/image77.png"/><Relationship Id="rId5" Type="http://schemas.openxmlformats.org/officeDocument/2006/relationships/hyperlink" Target="https://www.linkedin.com/pulse/how-measure-tourism-impacts-anula-galewska/" TargetMode="External"/><Relationship Id="rId10" Type="http://schemas.openxmlformats.org/officeDocument/2006/relationships/image" Target="../media/image34.svg"/><Relationship Id="rId4" Type="http://schemas.openxmlformats.org/officeDocument/2006/relationships/image" Target="../media/image40.svg"/><Relationship Id="rId9" Type="http://schemas.openxmlformats.org/officeDocument/2006/relationships/image" Target="../media/image33.png"/></Relationships>
</file>

<file path=ppt/slides/_rels/slide5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8.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hyperlink" Target="https://momentumconsulting.ie/team/laura-magan/"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72.xml"/><Relationship Id="rId5" Type="http://schemas.openxmlformats.org/officeDocument/2006/relationships/image" Target="../media/image79.jpeg"/><Relationship Id="rId4" Type="http://schemas.openxmlformats.org/officeDocument/2006/relationships/hyperlink" Target="https://www.facebook.com/tourismcrisisrecove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3EA55-9759-7ED0-D15C-2C5A250022BE}"/>
              </a:ext>
            </a:extLst>
          </p:cNvPr>
          <p:cNvSpPr>
            <a:spLocks noGrp="1"/>
          </p:cNvSpPr>
          <p:nvPr>
            <p:ph type="body" sz="quarter" idx="15"/>
          </p:nvPr>
        </p:nvSpPr>
        <p:spPr>
          <a:xfrm>
            <a:off x="817349" y="4549823"/>
            <a:ext cx="6774075" cy="697353"/>
          </a:xfrm>
        </p:spPr>
        <p:txBody>
          <a:bodyPr/>
          <a:lstStyle/>
          <a:p>
            <a:pPr>
              <a:spcBef>
                <a:spcPts val="0"/>
              </a:spcBef>
            </a:pPr>
            <a:r>
              <a:rPr lang="en-IE" sz="3200" b="0" dirty="0"/>
              <a:t>Einführung in das </a:t>
            </a:r>
            <a:r>
              <a:rPr lang="en-IE" sz="3200" b="0" dirty="0" err="1"/>
              <a:t>regionale</a:t>
            </a:r>
            <a:r>
              <a:rPr lang="en-IE" sz="3200" b="0" dirty="0"/>
              <a:t> </a:t>
            </a:r>
            <a:r>
              <a:rPr lang="en-IE" sz="3200" b="0" dirty="0" err="1"/>
              <a:t>Tourismus-Krisenmanagement</a:t>
            </a:r>
            <a:endParaRPr lang="en-IE" sz="3200" dirty="0"/>
          </a:p>
        </p:txBody>
      </p:sp>
      <p:sp>
        <p:nvSpPr>
          <p:cNvPr id="4" name="Text Placeholder 3">
            <a:extLst>
              <a:ext uri="{FF2B5EF4-FFF2-40B4-BE49-F238E27FC236}">
                <a16:creationId xmlns:a16="http://schemas.microsoft.com/office/drawing/2014/main" id="{4FC3F148-6E68-05B5-0D92-B41B8A44F575}"/>
              </a:ext>
            </a:extLst>
          </p:cNvPr>
          <p:cNvSpPr>
            <a:spLocks noGrp="1"/>
          </p:cNvSpPr>
          <p:nvPr>
            <p:ph type="body" sz="quarter" idx="16"/>
          </p:nvPr>
        </p:nvSpPr>
        <p:spPr>
          <a:xfrm>
            <a:off x="817349" y="3652445"/>
            <a:ext cx="8002801" cy="697353"/>
          </a:xfrm>
        </p:spPr>
        <p:txBody>
          <a:bodyPr>
            <a:noAutofit/>
          </a:bodyPr>
          <a:lstStyle/>
          <a:p>
            <a:r>
              <a:rPr lang="en-IE" sz="6000" b="1" dirty="0"/>
              <a:t>Modul 1</a:t>
            </a:r>
            <a:endParaRPr lang="en-IE" sz="6000" dirty="0"/>
          </a:p>
        </p:txBody>
      </p:sp>
      <p:sp>
        <p:nvSpPr>
          <p:cNvPr id="5" name="TextBox 4">
            <a:extLst>
              <a:ext uri="{FF2B5EF4-FFF2-40B4-BE49-F238E27FC236}">
                <a16:creationId xmlns:a16="http://schemas.microsoft.com/office/drawing/2014/main" id="{C3866521-55C7-A0EA-B4F0-A4CB782E009D}"/>
              </a:ext>
            </a:extLst>
          </p:cNvPr>
          <p:cNvSpPr txBox="1"/>
          <p:nvPr/>
        </p:nvSpPr>
        <p:spPr>
          <a:xfrm>
            <a:off x="817349" y="2201904"/>
            <a:ext cx="6774076" cy="1107996"/>
          </a:xfrm>
          <a:prstGeom prst="rect">
            <a:avLst/>
          </a:prstGeom>
          <a:noFill/>
        </p:spPr>
        <p:txBody>
          <a:bodyPr wrap="square" rtlCol="0">
            <a:spAutoFit/>
          </a:bodyPr>
          <a:lstStyle/>
          <a:p>
            <a:r>
              <a:rPr lang="en-IE" sz="2400" dirty="0">
                <a:solidFill>
                  <a:srgbClr val="7A547C"/>
                </a:solidFill>
              </a:rPr>
              <a:t>Regionales Tourismus-Krisenmanagement </a:t>
            </a:r>
            <a:r>
              <a:rPr lang="en-IE" sz="2400">
                <a:solidFill>
                  <a:srgbClr val="7A547C"/>
                </a:solidFill>
              </a:rPr>
              <a:t>(RTKM</a:t>
            </a:r>
            <a:r>
              <a:rPr lang="en-IE" sz="2400" dirty="0">
                <a:solidFill>
                  <a:srgbClr val="7A547C"/>
                </a:solidFill>
              </a:rPr>
              <a:t>)</a:t>
            </a:r>
          </a:p>
          <a:p>
            <a:r>
              <a:rPr lang="en-IE" sz="2400" dirty="0">
                <a:solidFill>
                  <a:srgbClr val="7A547C"/>
                </a:solidFill>
              </a:rPr>
              <a:t>HEI-Kurs, 2023</a:t>
            </a:r>
          </a:p>
          <a:p>
            <a:r>
              <a:rPr lang="en-IE" i="1" dirty="0">
                <a:solidFill>
                  <a:srgbClr val="7A547C"/>
                </a:solidFill>
              </a:rPr>
              <a:t>Entwickelt von Laura Magan (Momentum) </a:t>
            </a:r>
          </a:p>
        </p:txBody>
      </p:sp>
    </p:spTree>
    <p:extLst>
      <p:ext uri="{BB962C8B-B14F-4D97-AF65-F5344CB8AC3E}">
        <p14:creationId xmlns:p14="http://schemas.microsoft.com/office/powerpoint/2010/main" val="3321486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851F1E-DBEA-C38F-DED5-0281B991B166}"/>
              </a:ext>
            </a:extLst>
          </p:cNvPr>
          <p:cNvSpPr/>
          <p:nvPr/>
        </p:nvSpPr>
        <p:spPr>
          <a:xfrm>
            <a:off x="0" y="756631"/>
            <a:ext cx="749378" cy="610136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56B71805-2B48-B4B6-87F4-5B503DE1D1F7}"/>
              </a:ext>
            </a:extLst>
          </p:cNvPr>
          <p:cNvSpPr/>
          <p:nvPr/>
        </p:nvSpPr>
        <p:spPr>
          <a:xfrm>
            <a:off x="228600" y="6048375"/>
            <a:ext cx="6163700" cy="809625"/>
          </a:xfrm>
          <a:prstGeom prst="rect">
            <a:avLst/>
          </a:prstGeom>
          <a:solidFill>
            <a:srgbClr val="7A5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17C1986E-984F-F347-B296-179E32DEC355}"/>
              </a:ext>
            </a:extLst>
          </p:cNvPr>
          <p:cNvSpPr>
            <a:spLocks noGrp="1"/>
          </p:cNvSpPr>
          <p:nvPr>
            <p:ph type="body" sz="quarter" idx="18"/>
          </p:nvPr>
        </p:nvSpPr>
        <p:spPr>
          <a:xfrm>
            <a:off x="734713" y="814326"/>
            <a:ext cx="5427961" cy="5110223"/>
          </a:xfrm>
          <a:ln>
            <a:solidFill>
              <a:srgbClr val="79527B"/>
            </a:solidFill>
          </a:ln>
        </p:spPr>
        <p:txBody>
          <a:bodyPr>
            <a:noAutofit/>
          </a:bodyPr>
          <a:lstStyle/>
          <a:p>
            <a:pPr marL="0" indent="0">
              <a:lnSpc>
                <a:spcPct val="100000"/>
              </a:lnSpc>
              <a:spcBef>
                <a:spcPts val="0"/>
              </a:spcBef>
            </a:pPr>
            <a:r>
              <a:rPr lang="en-GB" sz="2200" b="1" dirty="0"/>
              <a:t>Eine Tourismuskrise ist </a:t>
            </a:r>
            <a:r>
              <a:rPr lang="en-GB" sz="2200" b="1" i="0" dirty="0">
                <a:effectLst/>
              </a:rPr>
              <a:t>jedes Ereignis, das den normalen Betrieb und die Durchführung von tourismusbezogenen Unternehmen gefährden kann</a:t>
            </a:r>
            <a:r>
              <a:rPr lang="en-GB" sz="2200" dirty="0"/>
              <a:t>. Sie schadet dem </a:t>
            </a:r>
            <a:r>
              <a:rPr lang="en-GB" sz="2200" b="0" i="0" dirty="0">
                <a:effectLst/>
              </a:rPr>
              <a:t>allgemeinen Ruf eines Reiseziels in Bezug auf Sicherheit, Attraktivität und Komfort, indem sie sich negativ auf die Besucher auswirkt und das Potenzial für Besuche in einem bestimmten Reiseziel oder einer bestimmten Region möglicherweise verringert. </a:t>
            </a:r>
            <a:r>
              <a:rPr lang="en-GB" sz="2200" dirty="0"/>
              <a:t>(</a:t>
            </a:r>
            <a:r>
              <a:rPr lang="en-GB" sz="2200" dirty="0">
                <a:hlinkClick r:id="rId2">
                  <a:extLst>
                    <a:ext uri="{A12FA001-AC4F-418D-AE19-62706E023703}">
                      <ahyp:hlinkClr xmlns:ahyp="http://schemas.microsoft.com/office/drawing/2018/hyperlinkcolor" val="tx"/>
                    </a:ext>
                  </a:extLst>
                </a:hlinkClick>
              </a:rPr>
              <a:t>Quelle</a:t>
            </a:r>
            <a:r>
              <a:rPr lang="en-GB" sz="2200" dirty="0"/>
              <a:t>)</a:t>
            </a:r>
            <a:endParaRPr lang="en-GB" sz="2200" b="0" i="0" dirty="0">
              <a:effectLst/>
            </a:endParaRPr>
          </a:p>
          <a:p>
            <a:pPr marL="0" indent="0">
              <a:lnSpc>
                <a:spcPct val="100000"/>
              </a:lnSpc>
              <a:spcBef>
                <a:spcPts val="0"/>
              </a:spcBef>
            </a:pPr>
            <a:endParaRPr lang="en-GB" sz="2200" dirty="0">
              <a:solidFill>
                <a:srgbClr val="202124"/>
              </a:solidFill>
            </a:endParaRPr>
          </a:p>
          <a:p>
            <a:pPr marL="0" indent="0">
              <a:lnSpc>
                <a:spcPct val="100000"/>
              </a:lnSpc>
              <a:spcBef>
                <a:spcPts val="0"/>
              </a:spcBef>
            </a:pPr>
            <a:r>
              <a:rPr lang="en-GB" sz="2200" b="1" dirty="0"/>
              <a:t>Zu den wichtigsten tourismusbedingten Krisen und Risiken </a:t>
            </a:r>
            <a:r>
              <a:rPr lang="en-GB" sz="2200" dirty="0"/>
              <a:t>gehören Krankheiten, Terrorismus im Verkehr, Terrorismus am Zielort, Naturkatastrophen, technisches Versagen, Diebstahl, Entführung und politische Auseinandersetzungen. </a:t>
            </a:r>
          </a:p>
          <a:p>
            <a:pPr marL="0" indent="0">
              <a:lnSpc>
                <a:spcPct val="100000"/>
              </a:lnSpc>
              <a:spcBef>
                <a:spcPts val="0"/>
              </a:spcBef>
            </a:pPr>
            <a:endParaRPr lang="en-GB" sz="2200" dirty="0"/>
          </a:p>
        </p:txBody>
      </p:sp>
      <p:sp>
        <p:nvSpPr>
          <p:cNvPr id="8" name="Text Placeholder 2">
            <a:extLst>
              <a:ext uri="{FF2B5EF4-FFF2-40B4-BE49-F238E27FC236}">
                <a16:creationId xmlns:a16="http://schemas.microsoft.com/office/drawing/2014/main" id="{01FC72F4-F7C6-01FF-ABFA-914748F55FDC}"/>
              </a:ext>
            </a:extLst>
          </p:cNvPr>
          <p:cNvSpPr>
            <a:spLocks noGrp="1"/>
          </p:cNvSpPr>
          <p:nvPr>
            <p:ph type="body" sz="quarter" idx="16"/>
          </p:nvPr>
        </p:nvSpPr>
        <p:spPr>
          <a:xfrm>
            <a:off x="0" y="-14333"/>
            <a:ext cx="12192000" cy="770964"/>
          </a:xfrm>
          <a:solidFill>
            <a:srgbClr val="7A547C"/>
          </a:solidFill>
        </p:spPr>
        <p:txBody>
          <a:bodyPr>
            <a:normAutofit/>
          </a:bodyPr>
          <a:lstStyle/>
          <a:p>
            <a:pPr algn="ctr">
              <a:lnSpc>
                <a:spcPct val="120000"/>
              </a:lnSpc>
              <a:spcBef>
                <a:spcPts val="0"/>
              </a:spcBef>
            </a:pPr>
            <a:r>
              <a:rPr lang="en-IE" sz="3500" dirty="0"/>
              <a:t>Was ist eine Tourismus-Krise?</a:t>
            </a:r>
            <a:endParaRPr lang="en-IE" sz="3600" dirty="0"/>
          </a:p>
          <a:p>
            <a:pPr algn="ctr">
              <a:lnSpc>
                <a:spcPct val="120000"/>
              </a:lnSpc>
              <a:spcBef>
                <a:spcPts val="0"/>
              </a:spcBef>
            </a:pPr>
            <a:endParaRPr lang="en-IE" dirty="0"/>
          </a:p>
        </p:txBody>
      </p:sp>
      <p:pic>
        <p:nvPicPr>
          <p:cNvPr id="2" name="Graphic 1" descr="Chevron arrows with solid fill">
            <a:extLst>
              <a:ext uri="{FF2B5EF4-FFF2-40B4-BE49-F238E27FC236}">
                <a16:creationId xmlns:a16="http://schemas.microsoft.com/office/drawing/2014/main" id="{F482AB0A-F3F2-5846-A160-77AFB9216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61" y="756874"/>
            <a:ext cx="914400" cy="914400"/>
          </a:xfrm>
          <a:prstGeom prst="rect">
            <a:avLst/>
          </a:prstGeom>
        </p:spPr>
      </p:pic>
      <p:pic>
        <p:nvPicPr>
          <p:cNvPr id="4" name="Graphic 3" descr="Chevron arrows with solid fill">
            <a:extLst>
              <a:ext uri="{FF2B5EF4-FFF2-40B4-BE49-F238E27FC236}">
                <a16:creationId xmlns:a16="http://schemas.microsoft.com/office/drawing/2014/main" id="{90EBED9D-DD87-ED25-ADE4-F92CA06040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61" y="4416915"/>
            <a:ext cx="914400" cy="914400"/>
          </a:xfrm>
          <a:prstGeom prst="rect">
            <a:avLst/>
          </a:prstGeom>
        </p:spPr>
      </p:pic>
      <p:pic>
        <p:nvPicPr>
          <p:cNvPr id="7" name="Picture Placeholder 6" descr="A picture containing outdoor, building, water, sky&#10;&#10;Description automatically generated">
            <a:extLst>
              <a:ext uri="{FF2B5EF4-FFF2-40B4-BE49-F238E27FC236}">
                <a16:creationId xmlns:a16="http://schemas.microsoft.com/office/drawing/2014/main" id="{59395303-0028-DFB3-56BF-D868C6155A74}"/>
              </a:ext>
            </a:extLst>
          </p:cNvPr>
          <p:cNvPicPr>
            <a:picLocks noChangeAspect="1"/>
          </p:cNvPicPr>
          <p:nvPr/>
        </p:nvPicPr>
        <p:blipFill>
          <a:blip r:embed="rId5"/>
          <a:srcRect t="10833" b="10833"/>
          <a:stretch>
            <a:fillRect/>
          </a:stretch>
        </p:blipFill>
        <p:spPr>
          <a:xfrm>
            <a:off x="6392300" y="756631"/>
            <a:ext cx="5814365" cy="5691794"/>
          </a:xfrm>
          <a:prstGeom prst="rect">
            <a:avLst/>
          </a:prstGeom>
          <a:solidFill>
            <a:schemeClr val="bg1"/>
          </a:solidFill>
        </p:spPr>
      </p:pic>
    </p:spTree>
    <p:extLst>
      <p:ext uri="{BB962C8B-B14F-4D97-AF65-F5344CB8AC3E}">
        <p14:creationId xmlns:p14="http://schemas.microsoft.com/office/powerpoint/2010/main" val="2412053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FDD127-CB94-F2F9-2D55-EDDB5A6AF02F}"/>
              </a:ext>
            </a:extLst>
          </p:cNvPr>
          <p:cNvSpPr>
            <a:spLocks noGrp="1"/>
          </p:cNvSpPr>
          <p:nvPr>
            <p:ph type="body" sz="quarter" idx="18"/>
          </p:nvPr>
        </p:nvSpPr>
        <p:spPr>
          <a:xfrm>
            <a:off x="1173744" y="852820"/>
            <a:ext cx="5840822" cy="5774242"/>
          </a:xfrm>
        </p:spPr>
        <p:txBody>
          <a:bodyPr>
            <a:normAutofit fontScale="77500" lnSpcReduction="20000"/>
          </a:bodyPr>
          <a:lstStyle/>
          <a:p>
            <a:pPr marL="0" indent="0">
              <a:lnSpc>
                <a:spcPct val="120000"/>
              </a:lnSpc>
              <a:spcBef>
                <a:spcPts val="0"/>
              </a:spcBef>
            </a:pPr>
            <a:r>
              <a:rPr lang="en-IE" b="1" dirty="0"/>
              <a:t>Was ist eine Tourismusregion? </a:t>
            </a:r>
            <a:r>
              <a:rPr lang="en-GB" dirty="0"/>
              <a:t>Eine Tourismusregion ist eine geografische Region, die von einer Regierungsorganisation oder einem Tourismusbüro als Region mit gemeinsamen kulturellen oder ökologischen Merkmalen ausgewiesen wurde. Diese Regionen sind oft nach historischen oder aktuellen administrativen und geografischen Regionen benannt. (</a:t>
            </a:r>
            <a:r>
              <a:rPr lang="en-GB" dirty="0">
                <a:hlinkClick r:id="rId2">
                  <a:extLst>
                    <a:ext uri="{A12FA001-AC4F-418D-AE19-62706E023703}">
                      <ahyp:hlinkClr xmlns:ahyp="http://schemas.microsoft.com/office/drawing/2018/hyperlinkcolor" val="tx"/>
                    </a:ext>
                  </a:extLst>
                </a:hlinkClick>
              </a:rPr>
              <a:t>Quelle</a:t>
            </a:r>
            <a:r>
              <a:rPr lang="en-GB" dirty="0"/>
              <a:t>)</a:t>
            </a:r>
          </a:p>
          <a:p>
            <a:pPr marL="0" indent="0">
              <a:lnSpc>
                <a:spcPct val="120000"/>
              </a:lnSpc>
              <a:spcBef>
                <a:spcPts val="0"/>
              </a:spcBef>
            </a:pPr>
            <a:endParaRPr lang="en-GB" dirty="0"/>
          </a:p>
          <a:p>
            <a:pPr marL="0" indent="0">
              <a:lnSpc>
                <a:spcPct val="120000"/>
              </a:lnSpc>
              <a:spcBef>
                <a:spcPts val="0"/>
              </a:spcBef>
            </a:pPr>
            <a:r>
              <a:rPr lang="en-GB" b="1" dirty="0"/>
              <a:t>Was ist regionaler Tourismus? </a:t>
            </a:r>
            <a:r>
              <a:rPr lang="en-GB" dirty="0"/>
              <a:t>Regionaler Tourismus ist der auf eine Region konzentrierte Tourismus. Eine Region ist ein Gebiet, das sich durch seine eigene Kultur und Struktur von anderen Gebieten unterscheidet, z. B. eine Küste, ein städtisches Ziel, ein ländliches, alpines, maritimes oder exotisches Gebiet. Einige berühmte </a:t>
            </a:r>
            <a:r>
              <a:rPr lang="en-GB" dirty="0">
                <a:hlinkClick r:id="rId2">
                  <a:extLst>
                    <a:ext uri="{A12FA001-AC4F-418D-AE19-62706E023703}">
                      <ahyp:hlinkClr xmlns:ahyp="http://schemas.microsoft.com/office/drawing/2018/hyperlinkcolor" val="tx"/>
                    </a:ext>
                  </a:extLst>
                </a:hlinkClick>
              </a:rPr>
              <a:t>Tourismusregionen </a:t>
            </a:r>
            <a:r>
              <a:rPr lang="en-GB" dirty="0"/>
              <a:t>sind die Toskana in Italien, der Ring of Kerry in Irland, Tirol in Österreich und die Weinregionen in Bordeaux und Burgund in Frankreich.</a:t>
            </a:r>
            <a:endParaRPr lang="en-IE" dirty="0"/>
          </a:p>
        </p:txBody>
      </p:sp>
      <p:sp>
        <p:nvSpPr>
          <p:cNvPr id="10" name="TextBox 9">
            <a:extLst>
              <a:ext uri="{FF2B5EF4-FFF2-40B4-BE49-F238E27FC236}">
                <a16:creationId xmlns:a16="http://schemas.microsoft.com/office/drawing/2014/main" id="{A2C190FA-7384-4ADA-3BF7-7796011647C1}"/>
              </a:ext>
            </a:extLst>
          </p:cNvPr>
          <p:cNvSpPr txBox="1"/>
          <p:nvPr/>
        </p:nvSpPr>
        <p:spPr>
          <a:xfrm>
            <a:off x="8282226" y="4132154"/>
            <a:ext cx="2743558" cy="338554"/>
          </a:xfrm>
          <a:prstGeom prst="rect">
            <a:avLst/>
          </a:prstGeom>
          <a:noFill/>
        </p:spPr>
        <p:txBody>
          <a:bodyPr wrap="square" rtlCol="0">
            <a:spAutoFit/>
          </a:bodyPr>
          <a:lstStyle/>
          <a:p>
            <a:pPr algn="ctr"/>
            <a:r>
              <a:rPr lang="en-IE" sz="1600" i="1" dirty="0">
                <a:solidFill>
                  <a:schemeClr val="accent3">
                    <a:lumMod val="75000"/>
                  </a:schemeClr>
                </a:solidFill>
                <a:hlinkClick r:id="rId3">
                  <a:extLst>
                    <a:ext uri="{A12FA001-AC4F-418D-AE19-62706E023703}">
                      <ahyp:hlinkClr xmlns:ahyp="http://schemas.microsoft.com/office/drawing/2018/hyperlinkcolor" val="tx"/>
                    </a:ext>
                  </a:extLst>
                </a:hlinkClick>
              </a:rPr>
              <a:t>Ring of Kerry, Irland</a:t>
            </a:r>
            <a:endParaRPr lang="en-IE" sz="1600" i="1" dirty="0">
              <a:solidFill>
                <a:schemeClr val="accent3">
                  <a:lumMod val="75000"/>
                </a:schemeClr>
              </a:solidFill>
            </a:endParaRPr>
          </a:p>
        </p:txBody>
      </p:sp>
      <p:sp>
        <p:nvSpPr>
          <p:cNvPr id="14" name="TextBox 13">
            <a:extLst>
              <a:ext uri="{FF2B5EF4-FFF2-40B4-BE49-F238E27FC236}">
                <a16:creationId xmlns:a16="http://schemas.microsoft.com/office/drawing/2014/main" id="{2C57AA21-3F4B-102C-4354-9E57B7FF6426}"/>
              </a:ext>
            </a:extLst>
          </p:cNvPr>
          <p:cNvSpPr txBox="1"/>
          <p:nvPr/>
        </p:nvSpPr>
        <p:spPr>
          <a:xfrm>
            <a:off x="8282226" y="6402653"/>
            <a:ext cx="2743558" cy="338554"/>
          </a:xfrm>
          <a:prstGeom prst="rect">
            <a:avLst/>
          </a:prstGeom>
          <a:noFill/>
        </p:spPr>
        <p:txBody>
          <a:bodyPr wrap="square" rtlCol="0">
            <a:spAutoFit/>
          </a:bodyPr>
          <a:lstStyle/>
          <a:p>
            <a:pPr algn="ctr"/>
            <a:r>
              <a:rPr lang="en-IE" sz="1600" i="1" dirty="0">
                <a:solidFill>
                  <a:schemeClr val="accent3">
                    <a:lumMod val="75000"/>
                  </a:schemeClr>
                </a:solidFill>
              </a:rPr>
              <a:t>Toskana, Italien</a:t>
            </a:r>
          </a:p>
        </p:txBody>
      </p:sp>
      <p:sp>
        <p:nvSpPr>
          <p:cNvPr id="15" name="Text Placeholder 2">
            <a:extLst>
              <a:ext uri="{FF2B5EF4-FFF2-40B4-BE49-F238E27FC236}">
                <a16:creationId xmlns:a16="http://schemas.microsoft.com/office/drawing/2014/main" id="{B623ED93-0859-2263-88A8-96BBC09827E2}"/>
              </a:ext>
            </a:extLst>
          </p:cNvPr>
          <p:cNvSpPr txBox="1">
            <a:spLocks/>
          </p:cNvSpPr>
          <p:nvPr/>
        </p:nvSpPr>
        <p:spPr>
          <a:xfrm>
            <a:off x="0" y="-14090"/>
            <a:ext cx="12192000" cy="770964"/>
          </a:xfrm>
          <a:prstGeom prst="rect">
            <a:avLst/>
          </a:prstGeom>
          <a:solidFill>
            <a:srgbClr val="7A547C"/>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en-IE" sz="3500" dirty="0"/>
              <a:t>Was ist regionaler Tourismus?</a:t>
            </a:r>
          </a:p>
          <a:p>
            <a:pPr algn="ctr">
              <a:lnSpc>
                <a:spcPct val="120000"/>
              </a:lnSpc>
              <a:spcBef>
                <a:spcPts val="0"/>
              </a:spcBef>
            </a:pPr>
            <a:endParaRPr lang="en-IE" b="1" dirty="0"/>
          </a:p>
          <a:p>
            <a:pPr algn="ctr">
              <a:lnSpc>
                <a:spcPct val="120000"/>
              </a:lnSpc>
              <a:spcBef>
                <a:spcPts val="0"/>
              </a:spcBef>
            </a:pPr>
            <a:endParaRPr lang="en-IE" dirty="0"/>
          </a:p>
        </p:txBody>
      </p:sp>
      <p:pic>
        <p:nvPicPr>
          <p:cNvPr id="3" name="Graphic 2" descr="Chevron arrows with solid fill">
            <a:extLst>
              <a:ext uri="{FF2B5EF4-FFF2-40B4-BE49-F238E27FC236}">
                <a16:creationId xmlns:a16="http://schemas.microsoft.com/office/drawing/2014/main" id="{89CAD227-DD51-0348-6479-B1209FF2FB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57" y="756874"/>
            <a:ext cx="914400" cy="914400"/>
          </a:xfrm>
          <a:prstGeom prst="rect">
            <a:avLst/>
          </a:prstGeom>
        </p:spPr>
      </p:pic>
      <p:pic>
        <p:nvPicPr>
          <p:cNvPr id="4" name="Graphic 3" descr="Chevron arrows with solid fill">
            <a:extLst>
              <a:ext uri="{FF2B5EF4-FFF2-40B4-BE49-F238E27FC236}">
                <a16:creationId xmlns:a16="http://schemas.microsoft.com/office/drawing/2014/main" id="{9DB9F82F-B834-1AFA-8F5A-C4C578275A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64" y="3082716"/>
            <a:ext cx="914400" cy="914400"/>
          </a:xfrm>
          <a:prstGeom prst="rect">
            <a:avLst/>
          </a:prstGeom>
        </p:spPr>
      </p:pic>
      <p:pic>
        <p:nvPicPr>
          <p:cNvPr id="2" name="Picture 8" descr="A picture containing sky, outdoor, nature, rock&#10;&#10;Description automatically generated">
            <a:extLst>
              <a:ext uri="{FF2B5EF4-FFF2-40B4-BE49-F238E27FC236}">
                <a16:creationId xmlns:a16="http://schemas.microsoft.com/office/drawing/2014/main" id="{C8206B5F-48FB-C13A-F92A-A33BF3618246}"/>
              </a:ext>
            </a:extLst>
          </p:cNvPr>
          <p:cNvPicPr>
            <a:picLocks noChangeAspect="1"/>
          </p:cNvPicPr>
          <p:nvPr/>
        </p:nvPicPr>
        <p:blipFill>
          <a:blip r:embed="rId6"/>
          <a:stretch>
            <a:fillRect/>
          </a:stretch>
        </p:blipFill>
        <p:spPr>
          <a:xfrm>
            <a:off x="7239146" y="753490"/>
            <a:ext cx="4541158" cy="3405869"/>
          </a:xfrm>
          <a:prstGeom prst="rect">
            <a:avLst/>
          </a:prstGeom>
        </p:spPr>
      </p:pic>
      <p:pic>
        <p:nvPicPr>
          <p:cNvPr id="6" name="Picture 11" descr="A picture containing grass, outdoor, building, tall&#10;&#10;Description automatically generated">
            <a:extLst>
              <a:ext uri="{FF2B5EF4-FFF2-40B4-BE49-F238E27FC236}">
                <a16:creationId xmlns:a16="http://schemas.microsoft.com/office/drawing/2014/main" id="{119DB750-CD09-E571-7CA2-220994D3C889}"/>
              </a:ext>
            </a:extLst>
          </p:cNvPr>
          <p:cNvPicPr>
            <a:picLocks noChangeAspect="1"/>
          </p:cNvPicPr>
          <p:nvPr/>
        </p:nvPicPr>
        <p:blipFill rotWithShape="1">
          <a:blip r:embed="rId7"/>
          <a:srcRect b="16117"/>
          <a:stretch/>
        </p:blipFill>
        <p:spPr>
          <a:xfrm>
            <a:off x="7239146" y="4495899"/>
            <a:ext cx="4621840" cy="2595309"/>
          </a:xfrm>
          <a:prstGeom prst="rect">
            <a:avLst/>
          </a:prstGeom>
        </p:spPr>
      </p:pic>
    </p:spTree>
    <p:extLst>
      <p:ext uri="{BB962C8B-B14F-4D97-AF65-F5344CB8AC3E}">
        <p14:creationId xmlns:p14="http://schemas.microsoft.com/office/powerpoint/2010/main" val="1539951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1B946AA3-F32D-6243-CF40-D5A8F4E438F3}"/>
              </a:ext>
            </a:extLst>
          </p:cNvPr>
          <p:cNvSpPr>
            <a:spLocks noGrp="1"/>
          </p:cNvSpPr>
          <p:nvPr>
            <p:ph type="body" sz="quarter" idx="18"/>
          </p:nvPr>
        </p:nvSpPr>
        <p:spPr>
          <a:xfrm>
            <a:off x="1102072" y="790575"/>
            <a:ext cx="6241703" cy="6162675"/>
          </a:xfrm>
        </p:spPr>
        <p:txBody>
          <a:bodyPr>
            <a:noAutofit/>
          </a:bodyPr>
          <a:lstStyle/>
          <a:p>
            <a:pPr marL="0" indent="0" algn="l" fontAlgn="base">
              <a:lnSpc>
                <a:spcPct val="100000"/>
              </a:lnSpc>
              <a:spcBef>
                <a:spcPts val="1200"/>
              </a:spcBef>
            </a:pPr>
            <a:r>
              <a:rPr lang="en-GB" sz="2000" b="0" i="0" dirty="0">
                <a:effectLst/>
              </a:rPr>
              <a:t>Krisenmanagement ist der Prozess der </a:t>
            </a:r>
            <a:r>
              <a:rPr lang="en-GB" sz="2000" b="1" i="0" dirty="0">
                <a:effectLst/>
              </a:rPr>
              <a:t>Vorbereitung, des Managements und der Schadensbegrenzung </a:t>
            </a:r>
            <a:r>
              <a:rPr lang="en-GB" sz="2000" b="0" i="0" dirty="0">
                <a:effectLst/>
              </a:rPr>
              <a:t>bei unerwarteten negativen Ereignissen in einer Tourismusregion oder einem Unternehmen. </a:t>
            </a:r>
            <a:r>
              <a:rPr lang="en-GB" sz="2000" b="0" i="0" dirty="0" err="1">
                <a:effectLst/>
              </a:rPr>
              <a:t>Diese</a:t>
            </a:r>
            <a:r>
              <a:rPr lang="en-GB" sz="2000" b="0" i="0" dirty="0">
                <a:effectLst/>
              </a:rPr>
              <a:t> Praxis umfasst die </a:t>
            </a:r>
            <a:r>
              <a:rPr lang="en-GB" sz="2000" b="1" i="0" dirty="0">
                <a:effectLst/>
              </a:rPr>
              <a:t>Antizipation von Bedrohungen</a:t>
            </a:r>
            <a:r>
              <a:rPr lang="en-GB" sz="2000" b="0" i="0" dirty="0">
                <a:effectLst/>
              </a:rPr>
              <a:t>, die Entwicklung von Strategien zur </a:t>
            </a:r>
            <a:r>
              <a:rPr lang="en-GB" sz="2000" b="1" i="0" dirty="0">
                <a:effectLst/>
              </a:rPr>
              <a:t>Schadensminimierung </a:t>
            </a:r>
            <a:r>
              <a:rPr lang="en-GB" sz="2000" b="0" i="0" dirty="0">
                <a:effectLst/>
              </a:rPr>
              <a:t>und die Umsetzung dieser Strategien, wenn eine Krise eintritt.     </a:t>
            </a:r>
          </a:p>
          <a:p>
            <a:pPr marL="0" indent="0" algn="l" fontAlgn="base">
              <a:lnSpc>
                <a:spcPct val="100000"/>
              </a:lnSpc>
              <a:spcBef>
                <a:spcPts val="1200"/>
              </a:spcBef>
            </a:pPr>
            <a:r>
              <a:rPr lang="en-GB" sz="2000" b="0" i="0" dirty="0">
                <a:effectLst/>
              </a:rPr>
              <a:t>Eine Krise stellt eine Bedrohung für die Tourismusregion dar, birgt ein gewisses </a:t>
            </a:r>
            <a:r>
              <a:rPr lang="en-GB" sz="2000" b="1" i="0" dirty="0">
                <a:effectLst/>
              </a:rPr>
              <a:t>Überraschungsmoment</a:t>
            </a:r>
            <a:r>
              <a:rPr lang="en-GB" sz="2000" b="0" i="0" dirty="0">
                <a:effectLst/>
              </a:rPr>
              <a:t>, </a:t>
            </a:r>
            <a:r>
              <a:rPr lang="en-GB" sz="2000" b="1" i="0" dirty="0">
                <a:effectLst/>
              </a:rPr>
              <a:t>erfordert Maßnahmen</a:t>
            </a:r>
            <a:r>
              <a:rPr lang="en-GB" sz="2000" b="0" i="0" dirty="0">
                <a:effectLst/>
              </a:rPr>
              <a:t>, um den Lauf der Dinge zu ändern, und </a:t>
            </a:r>
            <a:r>
              <a:rPr lang="en-GB" sz="2000" b="1" i="0" dirty="0">
                <a:effectLst/>
              </a:rPr>
              <a:t>erfordert eine schnelle Entscheidungsfindung. </a:t>
            </a:r>
          </a:p>
          <a:p>
            <a:pPr marL="0" indent="0" algn="l" fontAlgn="base">
              <a:lnSpc>
                <a:spcPct val="100000"/>
              </a:lnSpc>
              <a:spcBef>
                <a:spcPts val="1200"/>
              </a:spcBef>
            </a:pPr>
            <a:r>
              <a:rPr lang="en-GB" sz="2000" b="1" i="0" dirty="0" err="1">
                <a:effectLst/>
              </a:rPr>
              <a:t>Notfälle</a:t>
            </a:r>
            <a:r>
              <a:rPr lang="en-GB" sz="2000" b="1" i="0" dirty="0">
                <a:effectLst/>
              </a:rPr>
              <a:t> sind auch eine Art von Krise. </a:t>
            </a:r>
            <a:r>
              <a:rPr lang="en-GB" sz="2000" b="0" i="0" dirty="0">
                <a:effectLst/>
              </a:rPr>
              <a:t>Sie können plötzlich auftreten und sich der Kontrolle der Region entziehen, wie z. B. ein Erdbeben. </a:t>
            </a:r>
            <a:r>
              <a:rPr lang="en-GB" sz="2000" dirty="0"/>
              <a:t>Eine </a:t>
            </a:r>
            <a:r>
              <a:rPr lang="en-GB" sz="2000" b="0" i="0" dirty="0">
                <a:effectLst/>
              </a:rPr>
              <a:t>Krise kann </a:t>
            </a:r>
            <a:r>
              <a:rPr lang="en-GB" sz="2000" b="1" i="0" dirty="0">
                <a:effectLst/>
              </a:rPr>
              <a:t>sich im Laufe der Zeit </a:t>
            </a:r>
            <a:r>
              <a:rPr lang="en-GB" sz="2000" b="0" i="0" dirty="0" err="1">
                <a:effectLst/>
              </a:rPr>
              <a:t>verschlimmern</a:t>
            </a:r>
            <a:r>
              <a:rPr lang="en-GB" sz="2000" b="0" i="0" dirty="0">
                <a:effectLst/>
              </a:rPr>
              <a:t>, weil das Unternehmen oder die Region </a:t>
            </a:r>
            <a:r>
              <a:rPr lang="en-GB" sz="2000" b="1" i="0" dirty="0">
                <a:effectLst/>
              </a:rPr>
              <a:t>die Warnzeichen nicht wahrnimmt, ignoriert oder nicht darauf reagiert. </a:t>
            </a:r>
            <a:r>
              <a:rPr lang="en-GB" sz="2000" b="0" i="0" dirty="0">
                <a:effectLst/>
              </a:rPr>
              <a:t>Zu dieser Kategorie der </a:t>
            </a:r>
            <a:r>
              <a:rPr lang="en-GB" sz="2000" b="0" i="0" dirty="0" err="1">
                <a:effectLst/>
              </a:rPr>
              <a:t>schwelenden</a:t>
            </a:r>
            <a:r>
              <a:rPr lang="en-GB" sz="2000" b="0" i="0" dirty="0">
                <a:effectLst/>
              </a:rPr>
              <a:t> </a:t>
            </a:r>
            <a:r>
              <a:rPr lang="en-GB" sz="2000" b="0" i="0" dirty="0" err="1">
                <a:effectLst/>
              </a:rPr>
              <a:t>Krise</a:t>
            </a:r>
            <a:r>
              <a:rPr lang="en-GB" sz="2000" b="0" i="0" dirty="0">
                <a:effectLst/>
              </a:rPr>
              <a:t> gehören Probleme </a:t>
            </a:r>
            <a:r>
              <a:rPr lang="en-GB" sz="2000" b="0" i="0" dirty="0" err="1">
                <a:effectLst/>
              </a:rPr>
              <a:t>wie</a:t>
            </a:r>
            <a:r>
              <a:rPr lang="en-GB" sz="2000" b="0" i="0" dirty="0">
                <a:effectLst/>
              </a:rPr>
              <a:t> </a:t>
            </a:r>
            <a:r>
              <a:rPr lang="en-GB" sz="2000" b="1" i="0" dirty="0" err="1">
                <a:effectLst/>
              </a:rPr>
              <a:t>Sicherheitsaspekte</a:t>
            </a:r>
            <a:r>
              <a:rPr lang="en-GB" sz="2000" b="1" i="0" dirty="0">
                <a:effectLst/>
              </a:rPr>
              <a:t>.</a:t>
            </a:r>
            <a:endParaRPr lang="en-GB" sz="2000" dirty="0"/>
          </a:p>
        </p:txBody>
      </p:sp>
      <p:sp>
        <p:nvSpPr>
          <p:cNvPr id="9" name="Text Placeholder 7">
            <a:extLst>
              <a:ext uri="{FF2B5EF4-FFF2-40B4-BE49-F238E27FC236}">
                <a16:creationId xmlns:a16="http://schemas.microsoft.com/office/drawing/2014/main" id="{29BF2A00-B410-C1D4-CC9F-CBD11059B4E0}"/>
              </a:ext>
            </a:extLst>
          </p:cNvPr>
          <p:cNvSpPr>
            <a:spLocks noGrp="1"/>
          </p:cNvSpPr>
          <p:nvPr>
            <p:ph type="body" sz="quarter" idx="16"/>
          </p:nvPr>
        </p:nvSpPr>
        <p:spPr>
          <a:xfrm>
            <a:off x="1062234" y="185236"/>
            <a:ext cx="5564883" cy="996593"/>
          </a:xfrm>
        </p:spPr>
        <p:txBody>
          <a:bodyPr>
            <a:normAutofit/>
          </a:bodyPr>
          <a:lstStyle/>
          <a:p>
            <a:pPr>
              <a:lnSpc>
                <a:spcPct val="110000"/>
              </a:lnSpc>
              <a:spcBef>
                <a:spcPts val="0"/>
              </a:spcBef>
            </a:pPr>
            <a:r>
              <a:rPr lang="en-IE" dirty="0"/>
              <a:t>Was ist Krisenmanagement?</a:t>
            </a:r>
          </a:p>
        </p:txBody>
      </p:sp>
      <p:pic>
        <p:nvPicPr>
          <p:cNvPr id="2" name="Picture Placeholder 11">
            <a:extLst>
              <a:ext uri="{FF2B5EF4-FFF2-40B4-BE49-F238E27FC236}">
                <a16:creationId xmlns:a16="http://schemas.microsoft.com/office/drawing/2014/main" id="{EFCF65F4-F6A8-7791-3186-DD31840C30AB}"/>
              </a:ext>
            </a:extLst>
          </p:cNvPr>
          <p:cNvPicPr>
            <a:picLocks noGrp="1" noChangeAspect="1"/>
          </p:cNvPicPr>
          <p:nvPr>
            <p:ph type="pic" sz="quarter" idx="10"/>
          </p:nvPr>
        </p:nvPicPr>
        <p:blipFill>
          <a:blip r:embed="rId2"/>
          <a:srcRect t="4026" b="4026"/>
          <a:stretch>
            <a:fillRect/>
          </a:stretch>
        </p:blipFill>
        <p:spPr>
          <a:xfrm>
            <a:off x="7343775" y="228600"/>
            <a:ext cx="4613275" cy="6362700"/>
          </a:xfrm>
        </p:spPr>
      </p:pic>
    </p:spTree>
    <p:extLst>
      <p:ext uri="{BB962C8B-B14F-4D97-AF65-F5344CB8AC3E}">
        <p14:creationId xmlns:p14="http://schemas.microsoft.com/office/powerpoint/2010/main" val="2767914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D3FA32-0219-39D0-88BE-3A79C1B1C9BA}"/>
              </a:ext>
            </a:extLst>
          </p:cNvPr>
          <p:cNvSpPr>
            <a:spLocks noGrp="1"/>
          </p:cNvSpPr>
          <p:nvPr>
            <p:ph type="body" sz="quarter" idx="18"/>
          </p:nvPr>
        </p:nvSpPr>
        <p:spPr>
          <a:xfrm>
            <a:off x="1379575" y="1525590"/>
            <a:ext cx="5449850" cy="5065709"/>
          </a:xfrm>
        </p:spPr>
        <p:txBody>
          <a:bodyPr>
            <a:normAutofit fontScale="70000" lnSpcReduction="20000"/>
          </a:bodyPr>
          <a:lstStyle/>
          <a:p>
            <a:pPr indent="0">
              <a:lnSpc>
                <a:spcPct val="120000"/>
              </a:lnSpc>
              <a:spcBef>
                <a:spcPts val="0"/>
              </a:spcBef>
            </a:pPr>
            <a:r>
              <a:rPr lang="en-GB" sz="2400" dirty="0">
                <a:solidFill>
                  <a:schemeClr val="bg1"/>
                </a:solidFill>
              </a:rPr>
              <a:t>Regionales </a:t>
            </a:r>
            <a:r>
              <a:rPr lang="en-GB" sz="2400" dirty="0" err="1">
                <a:solidFill>
                  <a:schemeClr val="bg1"/>
                </a:solidFill>
              </a:rPr>
              <a:t>Tourismus-Krisenmanagement</a:t>
            </a:r>
            <a:r>
              <a:rPr lang="en-GB" sz="2400" dirty="0">
                <a:solidFill>
                  <a:schemeClr val="bg1"/>
                </a:solidFill>
              </a:rPr>
              <a:t> </a:t>
            </a:r>
            <a:r>
              <a:rPr lang="en-GB" dirty="0" err="1"/>
              <a:t>besteht</a:t>
            </a:r>
            <a:r>
              <a:rPr lang="en-GB" dirty="0"/>
              <a:t> </a:t>
            </a:r>
            <a:r>
              <a:rPr lang="en-GB" dirty="0" err="1"/>
              <a:t>aus</a:t>
            </a:r>
            <a:r>
              <a:rPr lang="en-GB" dirty="0"/>
              <a:t> </a:t>
            </a:r>
            <a:r>
              <a:rPr lang="en-GB" sz="2400" dirty="0" err="1">
                <a:solidFill>
                  <a:schemeClr val="bg1"/>
                </a:solidFill>
              </a:rPr>
              <a:t>einer</a:t>
            </a:r>
            <a:r>
              <a:rPr lang="en-GB" sz="2400" dirty="0">
                <a:solidFill>
                  <a:schemeClr val="bg1"/>
                </a:solidFill>
              </a:rPr>
              <a:t> Reihe von Maßnahmen, die Unternehmen oder Regionen ergreifen, um Bedrohungen zu erkennen, mögliche Reaktionen zu planen und Störungen oder Verluste für das Unternehmen, die Region und ihre Interessengruppen im Falle einer tatsächlichen Krise zu minimieren. </a:t>
            </a:r>
          </a:p>
          <a:p>
            <a:pPr indent="0">
              <a:lnSpc>
                <a:spcPct val="120000"/>
              </a:lnSpc>
              <a:spcBef>
                <a:spcPts val="0"/>
              </a:spcBef>
            </a:pPr>
            <a:endParaRPr lang="en-GB" sz="2400" dirty="0">
              <a:solidFill>
                <a:schemeClr val="bg1"/>
              </a:solidFill>
            </a:endParaRPr>
          </a:p>
          <a:p>
            <a:pPr indent="0">
              <a:lnSpc>
                <a:spcPct val="120000"/>
              </a:lnSpc>
              <a:spcBef>
                <a:spcPts val="0"/>
              </a:spcBef>
            </a:pPr>
            <a:r>
              <a:rPr lang="en-GB" i="1" dirty="0"/>
              <a:t>Regionales touristisches Krisenmanagement beinhaltet die </a:t>
            </a:r>
            <a:r>
              <a:rPr lang="en-GB" b="1" i="1" dirty="0"/>
              <a:t>Entwicklung von Maßnahmen, Plänen und Handbüchern, um auf Katastrophenereignisse angemessen reagieren zu können und die negativen Auswirkungen auf Besucher und die Tourismusindustrie zu minimieren</a:t>
            </a:r>
            <a:r>
              <a:rPr lang="en-GB" i="1" dirty="0"/>
              <a:t>. Gut vorbereitete Reiseziele und Tourismusunternehmen sind in der Lage, schnell die notwendigen Maßnahmen für die Erholung nach einer Katastrophe zu planen und zu ergreifen. </a:t>
            </a:r>
            <a:r>
              <a:rPr lang="en-GB" dirty="0"/>
              <a:t>(</a:t>
            </a:r>
            <a:r>
              <a:rPr lang="en-GB" dirty="0">
                <a:hlinkClick r:id="rId2">
                  <a:extLst>
                    <a:ext uri="{A12FA001-AC4F-418D-AE19-62706E023703}">
                      <ahyp:hlinkClr xmlns:ahyp="http://schemas.microsoft.com/office/drawing/2018/hyperlinkcolor" val="tx"/>
                    </a:ext>
                  </a:extLst>
                </a:hlinkClick>
              </a:rPr>
              <a:t>Quelle</a:t>
            </a:r>
            <a:r>
              <a:rPr lang="en-GB" dirty="0"/>
              <a:t>)</a:t>
            </a:r>
          </a:p>
          <a:p>
            <a:pPr indent="0">
              <a:lnSpc>
                <a:spcPct val="120000"/>
              </a:lnSpc>
              <a:spcBef>
                <a:spcPts val="0"/>
              </a:spcBef>
            </a:pPr>
            <a:endParaRPr lang="en-GB" dirty="0"/>
          </a:p>
          <a:p>
            <a:pPr indent="0">
              <a:lnSpc>
                <a:spcPct val="120000"/>
              </a:lnSpc>
              <a:spcBef>
                <a:spcPts val="0"/>
              </a:spcBef>
            </a:pPr>
            <a:endParaRPr lang="en-GB" sz="2400" dirty="0">
              <a:solidFill>
                <a:schemeClr val="bg1"/>
              </a:solidFill>
            </a:endParaRPr>
          </a:p>
          <a:p>
            <a:pPr indent="0">
              <a:lnSpc>
                <a:spcPct val="120000"/>
              </a:lnSpc>
              <a:spcBef>
                <a:spcPts val="0"/>
              </a:spcBef>
            </a:pPr>
            <a:endParaRPr lang="en-IE" dirty="0"/>
          </a:p>
        </p:txBody>
      </p:sp>
      <p:sp>
        <p:nvSpPr>
          <p:cNvPr id="4" name="Text Placeholder 3">
            <a:extLst>
              <a:ext uri="{FF2B5EF4-FFF2-40B4-BE49-F238E27FC236}">
                <a16:creationId xmlns:a16="http://schemas.microsoft.com/office/drawing/2014/main" id="{D3D2DB73-A288-B904-4828-5124C07914B6}"/>
              </a:ext>
            </a:extLst>
          </p:cNvPr>
          <p:cNvSpPr>
            <a:spLocks noGrp="1"/>
          </p:cNvSpPr>
          <p:nvPr>
            <p:ph type="body" sz="quarter" idx="16"/>
          </p:nvPr>
        </p:nvSpPr>
        <p:spPr>
          <a:xfrm>
            <a:off x="1379575" y="385960"/>
            <a:ext cx="5526050" cy="1023740"/>
          </a:xfrm>
        </p:spPr>
        <p:txBody>
          <a:bodyPr>
            <a:normAutofit fontScale="92500"/>
          </a:bodyPr>
          <a:lstStyle/>
          <a:p>
            <a:pPr algn="ctr"/>
            <a:r>
              <a:rPr lang="en-IE" dirty="0"/>
              <a:t>Was ist regionales Tourismus-Krisenmanagement?</a:t>
            </a:r>
          </a:p>
        </p:txBody>
      </p:sp>
      <p:pic>
        <p:nvPicPr>
          <p:cNvPr id="2" name="Picture Placeholder 5" descr="A picture containing tree, outdoor, nature, valley&#10;&#10;Description automatically generated">
            <a:extLst>
              <a:ext uri="{FF2B5EF4-FFF2-40B4-BE49-F238E27FC236}">
                <a16:creationId xmlns:a16="http://schemas.microsoft.com/office/drawing/2014/main" id="{FD4283DD-91C6-4AF6-836C-C8FC6E07D5D3}"/>
              </a:ext>
            </a:extLst>
          </p:cNvPr>
          <p:cNvPicPr>
            <a:picLocks noGrp="1" noChangeAspect="1"/>
          </p:cNvPicPr>
          <p:nvPr>
            <p:ph type="pic" sz="quarter" idx="10"/>
          </p:nvPr>
        </p:nvPicPr>
        <p:blipFill>
          <a:blip r:embed="rId3"/>
          <a:srcRect l="4688" r="4688"/>
          <a:stretch>
            <a:fillRect/>
          </a:stretch>
        </p:blipFill>
        <p:spPr>
          <a:xfrm>
            <a:off x="7343775" y="228600"/>
            <a:ext cx="4613275" cy="6362700"/>
          </a:xfrm>
        </p:spPr>
      </p:pic>
    </p:spTree>
    <p:extLst>
      <p:ext uri="{BB962C8B-B14F-4D97-AF65-F5344CB8AC3E}">
        <p14:creationId xmlns:p14="http://schemas.microsoft.com/office/powerpoint/2010/main" val="2968150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9AA91D51-2849-5C4B-0643-8EA347A188BC}"/>
              </a:ext>
            </a:extLst>
          </p:cNvPr>
          <p:cNvSpPr>
            <a:spLocks noGrp="1"/>
          </p:cNvSpPr>
          <p:nvPr>
            <p:ph type="body" sz="quarter" idx="16"/>
          </p:nvPr>
        </p:nvSpPr>
        <p:spPr>
          <a:xfrm>
            <a:off x="6420495" y="1182497"/>
            <a:ext cx="5847705" cy="1017790"/>
          </a:xfrm>
        </p:spPr>
        <p:txBody>
          <a:bodyPr>
            <a:noAutofit/>
          </a:bodyPr>
          <a:lstStyle/>
          <a:p>
            <a:pPr>
              <a:lnSpc>
                <a:spcPct val="100000"/>
              </a:lnSpc>
              <a:spcBef>
                <a:spcPts val="0"/>
              </a:spcBef>
            </a:pPr>
            <a:r>
              <a:rPr lang="en-IE" sz="3400" dirty="0"/>
              <a:t>2. </a:t>
            </a:r>
            <a:r>
              <a:rPr lang="de-DE" sz="3400" dirty="0"/>
              <a:t>Europa ermutigt Tourismus-regionen, in der Krise zusammenzuarbeiten</a:t>
            </a:r>
          </a:p>
          <a:p>
            <a:pPr>
              <a:lnSpc>
                <a:spcPct val="100000"/>
              </a:lnSpc>
              <a:spcBef>
                <a:spcPts val="0"/>
              </a:spcBef>
            </a:pPr>
            <a:endParaRPr lang="en-IE" sz="3400" dirty="0"/>
          </a:p>
        </p:txBody>
      </p:sp>
      <p:sp>
        <p:nvSpPr>
          <p:cNvPr id="2" name="TextBox 1">
            <a:extLst>
              <a:ext uri="{FF2B5EF4-FFF2-40B4-BE49-F238E27FC236}">
                <a16:creationId xmlns:a16="http://schemas.microsoft.com/office/drawing/2014/main" id="{6E940102-6A08-C37B-116D-116EE58BEBC4}"/>
              </a:ext>
            </a:extLst>
          </p:cNvPr>
          <p:cNvSpPr txBox="1"/>
          <p:nvPr/>
        </p:nvSpPr>
        <p:spPr>
          <a:xfrm>
            <a:off x="6407795" y="2781300"/>
            <a:ext cx="5784205" cy="830997"/>
          </a:xfrm>
          <a:prstGeom prst="rect">
            <a:avLst/>
          </a:prstGeom>
          <a:noFill/>
        </p:spPr>
        <p:txBody>
          <a:bodyPr wrap="square" rtlCol="0">
            <a:spAutoFit/>
          </a:bodyPr>
          <a:lstStyle/>
          <a:p>
            <a:r>
              <a:rPr lang="en-IE" sz="2400" i="1" dirty="0">
                <a:solidFill>
                  <a:schemeClr val="bg1"/>
                </a:solidFill>
              </a:rPr>
              <a:t>Europa, </a:t>
            </a:r>
            <a:r>
              <a:rPr lang="en-IE" sz="2400" i="1" dirty="0">
                <a:solidFill>
                  <a:schemeClr val="bg1"/>
                </a:solidFill>
                <a:hlinkClick r:id="rId3">
                  <a:extLst>
                    <a:ext uri="{A12FA001-AC4F-418D-AE19-62706E023703}">
                      <ahyp:hlinkClr xmlns:ahyp="http://schemas.microsoft.com/office/drawing/2018/hyperlinkcolor" val="tx"/>
                    </a:ext>
                  </a:extLst>
                </a:hlinkClick>
              </a:rPr>
              <a:t>242 Regionen</a:t>
            </a:r>
            <a:r>
              <a:rPr lang="en-IE" sz="2400" i="1" dirty="0">
                <a:solidFill>
                  <a:schemeClr val="bg1"/>
                </a:solidFill>
              </a:rPr>
              <a:t>, 27 Länder, 1 Reiseziel </a:t>
            </a:r>
          </a:p>
          <a:p>
            <a:endParaRPr lang="en-IE" sz="2400" dirty="0">
              <a:solidFill>
                <a:schemeClr val="bg1"/>
              </a:solidFill>
            </a:endParaRPr>
          </a:p>
        </p:txBody>
      </p:sp>
      <p:pic>
        <p:nvPicPr>
          <p:cNvPr id="3" name="Picture Placeholder 19" descr="Map&#10;&#10;Description automatically generated">
            <a:extLst>
              <a:ext uri="{FF2B5EF4-FFF2-40B4-BE49-F238E27FC236}">
                <a16:creationId xmlns:a16="http://schemas.microsoft.com/office/drawing/2014/main" id="{563587A1-9A5A-D5E6-192E-32E2B65A9D51}"/>
              </a:ext>
            </a:extLst>
          </p:cNvPr>
          <p:cNvPicPr>
            <a:picLocks noGrp="1" noChangeAspect="1"/>
          </p:cNvPicPr>
          <p:nvPr>
            <p:ph type="pic" sz="quarter" idx="10"/>
          </p:nvPr>
        </p:nvPicPr>
        <p:blipFill>
          <a:blip r:embed="rId4"/>
          <a:srcRect t="13039" b="13039"/>
          <a:stretch>
            <a:fillRect/>
          </a:stretch>
        </p:blipFill>
        <p:spPr>
          <a:xfrm>
            <a:off x="241300" y="228600"/>
            <a:ext cx="11696700" cy="5764213"/>
          </a:xfrm>
        </p:spPr>
      </p:pic>
    </p:spTree>
    <p:extLst>
      <p:ext uri="{BB962C8B-B14F-4D97-AF65-F5344CB8AC3E}">
        <p14:creationId xmlns:p14="http://schemas.microsoft.com/office/powerpoint/2010/main" val="1031743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D90FF09-0198-2345-7012-998D8DD1B28F}"/>
              </a:ext>
            </a:extLst>
          </p:cNvPr>
          <p:cNvSpPr>
            <a:spLocks noGrp="1"/>
          </p:cNvSpPr>
          <p:nvPr>
            <p:ph type="body" sz="quarter" idx="18"/>
          </p:nvPr>
        </p:nvSpPr>
        <p:spPr>
          <a:xfrm>
            <a:off x="683724" y="1295680"/>
            <a:ext cx="5278925" cy="5339115"/>
          </a:xfrm>
        </p:spPr>
        <p:txBody>
          <a:bodyPr>
            <a:normAutofit fontScale="70000" lnSpcReduction="20000"/>
          </a:bodyPr>
          <a:lstStyle/>
          <a:p>
            <a:pPr marL="0" indent="0">
              <a:lnSpc>
                <a:spcPct val="120000"/>
              </a:lnSpc>
              <a:spcBef>
                <a:spcPts val="0"/>
              </a:spcBef>
            </a:pPr>
            <a:r>
              <a:rPr lang="en-IE" sz="2400" dirty="0"/>
              <a:t>Der </a:t>
            </a:r>
            <a:r>
              <a:rPr lang="en-GB" sz="2400" dirty="0">
                <a:solidFill>
                  <a:schemeClr val="bg1"/>
                </a:solidFill>
              </a:rPr>
              <a:t>Ausbruch des Eyjafjallajökull im Jahr 2010 </a:t>
            </a:r>
            <a:r>
              <a:rPr lang="en-IE" sz="2400" dirty="0"/>
              <a:t>hat eine Reihe von Herausforderungen aufgezeigt, denen sich der europäische Tourismussektor </a:t>
            </a:r>
            <a:r>
              <a:rPr lang="en-IE" dirty="0"/>
              <a:t>stellen musste. Der Sektor </a:t>
            </a:r>
            <a:r>
              <a:rPr lang="en-IE" dirty="0" err="1"/>
              <a:t>lernte</a:t>
            </a:r>
            <a:r>
              <a:rPr lang="en-IE" dirty="0"/>
              <a:t>, </a:t>
            </a:r>
            <a:r>
              <a:rPr lang="en-IE" dirty="0" err="1"/>
              <a:t>darauf</a:t>
            </a:r>
            <a:r>
              <a:rPr lang="en-IE" dirty="0"/>
              <a:t> </a:t>
            </a:r>
            <a:r>
              <a:rPr lang="en-IE" dirty="0" err="1"/>
              <a:t>zu</a:t>
            </a:r>
            <a:r>
              <a:rPr lang="en-IE" dirty="0"/>
              <a:t> </a:t>
            </a:r>
            <a:r>
              <a:rPr lang="en-IE" dirty="0" err="1"/>
              <a:t>reagieren</a:t>
            </a:r>
            <a:r>
              <a:rPr lang="en-IE" dirty="0"/>
              <a:t>.</a:t>
            </a:r>
          </a:p>
          <a:p>
            <a:pPr marL="0" indent="0">
              <a:lnSpc>
                <a:spcPct val="120000"/>
              </a:lnSpc>
              <a:spcBef>
                <a:spcPts val="0"/>
              </a:spcBef>
            </a:pPr>
            <a:endParaRPr lang="en-IE" sz="2400" b="1" i="1" dirty="0"/>
          </a:p>
          <a:p>
            <a:pPr marL="0" indent="0">
              <a:lnSpc>
                <a:spcPct val="120000"/>
              </a:lnSpc>
              <a:spcBef>
                <a:spcPts val="0"/>
              </a:spcBef>
            </a:pPr>
            <a:r>
              <a:rPr lang="en-IE" sz="2400" b="1" i="1" dirty="0"/>
              <a:t>Es ist wichtig, dass alle Akteure des Sektors ihre Anstrengungen bündeln und innerhalb eines konsolidierten politischen Rahmens </a:t>
            </a:r>
            <a:r>
              <a:rPr lang="en-IE" sz="2400" i="1" dirty="0"/>
              <a:t>in ihren Ländern und Regionen </a:t>
            </a:r>
            <a:r>
              <a:rPr lang="en-IE" sz="2400" b="1" i="1" dirty="0"/>
              <a:t>arbeiten</a:t>
            </a:r>
            <a:r>
              <a:rPr lang="en-IE" sz="2400" i="1" dirty="0"/>
              <a:t>, der den neuen Prioritäten der EU, die in der Strategie </a:t>
            </a:r>
            <a:r>
              <a:rPr lang="en-IE" sz="2400" b="1" i="1" dirty="0"/>
              <a:t>"Europa 2020" festgelegt sind, Rechnung trägt</a:t>
            </a:r>
            <a:r>
              <a:rPr lang="en-IE" sz="2400" i="1" dirty="0"/>
              <a:t>: </a:t>
            </a:r>
            <a:r>
              <a:rPr lang="en-IE" sz="2400" b="1" i="1" dirty="0"/>
              <a:t>Europa muss das Reiseziel Nr. 1 in der Welt bleiben und in der Lage sein, aus seinem territorialen Reichtum und seiner Vielfalt Kapital zu schlagen". </a:t>
            </a:r>
          </a:p>
          <a:p>
            <a:pPr marL="0" indent="0">
              <a:lnSpc>
                <a:spcPct val="120000"/>
              </a:lnSpc>
              <a:spcBef>
                <a:spcPts val="0"/>
              </a:spcBef>
            </a:pPr>
            <a:endParaRPr lang="en-IE" i="1" dirty="0"/>
          </a:p>
          <a:p>
            <a:pPr marL="0" indent="0">
              <a:lnSpc>
                <a:spcPct val="120000"/>
              </a:lnSpc>
              <a:spcBef>
                <a:spcPts val="0"/>
              </a:spcBef>
            </a:pPr>
            <a:r>
              <a:rPr lang="en-IE" sz="1800" i="1" dirty="0"/>
              <a:t>Europäisches Parlament, Rat, Europäischer Wirtschafts- und Sozialausschuss und Ausschuss der Regionen - </a:t>
            </a:r>
            <a:r>
              <a:rPr lang="en-IE" sz="1800" i="1" dirty="0">
                <a:hlinkClick r:id="rId2">
                  <a:extLst>
                    <a:ext uri="{A12FA001-AC4F-418D-AE19-62706E023703}">
                      <ahyp:hlinkClr xmlns:ahyp="http://schemas.microsoft.com/office/drawing/2018/hyperlinkcolor" val="tx"/>
                    </a:ext>
                  </a:extLst>
                </a:hlinkClick>
              </a:rPr>
              <a:t>Europa, das Reiseziel Nr. 1 in der Welt </a:t>
            </a:r>
            <a:r>
              <a:rPr lang="en-IE" sz="1800" i="1" dirty="0"/>
              <a:t>- ein neuer politischer Rahmen für den Tourismus in Europa</a:t>
            </a:r>
            <a:endParaRPr lang="en-IE" i="1" dirty="0"/>
          </a:p>
          <a:p>
            <a:pPr marL="0" indent="0">
              <a:lnSpc>
                <a:spcPct val="120000"/>
              </a:lnSpc>
              <a:spcBef>
                <a:spcPts val="0"/>
              </a:spcBef>
            </a:pPr>
            <a:endParaRPr lang="en-IE" dirty="0"/>
          </a:p>
        </p:txBody>
      </p:sp>
      <p:sp>
        <p:nvSpPr>
          <p:cNvPr id="6" name="Text Placeholder 5">
            <a:extLst>
              <a:ext uri="{FF2B5EF4-FFF2-40B4-BE49-F238E27FC236}">
                <a16:creationId xmlns:a16="http://schemas.microsoft.com/office/drawing/2014/main" id="{8CB998E4-7B19-844D-2162-FA51A2DDD7A4}"/>
              </a:ext>
            </a:extLst>
          </p:cNvPr>
          <p:cNvSpPr>
            <a:spLocks noGrp="1"/>
          </p:cNvSpPr>
          <p:nvPr>
            <p:ph type="body" sz="quarter" idx="16"/>
          </p:nvPr>
        </p:nvSpPr>
        <p:spPr>
          <a:xfrm>
            <a:off x="632736" y="228600"/>
            <a:ext cx="5085159" cy="996593"/>
          </a:xfrm>
        </p:spPr>
        <p:txBody>
          <a:bodyPr>
            <a:normAutofit fontScale="85000" lnSpcReduction="20000"/>
          </a:bodyPr>
          <a:lstStyle/>
          <a:p>
            <a:pPr algn="ctr">
              <a:lnSpc>
                <a:spcPct val="110000"/>
              </a:lnSpc>
              <a:spcBef>
                <a:spcPts val="0"/>
              </a:spcBef>
            </a:pPr>
            <a:r>
              <a:rPr lang="en-IE" dirty="0" err="1"/>
              <a:t>Zusammenarbeit</a:t>
            </a:r>
            <a:r>
              <a:rPr lang="en-IE" dirty="0"/>
              <a:t> </a:t>
            </a:r>
            <a:r>
              <a:rPr lang="en-IE" dirty="0" err="1"/>
              <a:t>ist</a:t>
            </a:r>
            <a:r>
              <a:rPr lang="en-IE" dirty="0"/>
              <a:t> besser</a:t>
            </a:r>
            <a:r>
              <a:rPr lang="en-IE" b="1" dirty="0"/>
              <a:t>!</a:t>
            </a:r>
          </a:p>
        </p:txBody>
      </p:sp>
      <p:pic>
        <p:nvPicPr>
          <p:cNvPr id="2" name="Picture Placeholder 12" descr="A picture containing text, outdoor, mountain, nature&#10;&#10;Description automatically generated">
            <a:extLst>
              <a:ext uri="{FF2B5EF4-FFF2-40B4-BE49-F238E27FC236}">
                <a16:creationId xmlns:a16="http://schemas.microsoft.com/office/drawing/2014/main" id="{FB5994F3-B318-F5C3-5BA9-226597371333}"/>
              </a:ext>
            </a:extLst>
          </p:cNvPr>
          <p:cNvPicPr>
            <a:picLocks noGrp="1" noChangeAspect="1"/>
          </p:cNvPicPr>
          <p:nvPr>
            <p:ph type="pic" sz="quarter" idx="10"/>
          </p:nvPr>
        </p:nvPicPr>
        <p:blipFill>
          <a:blip r:embed="rId3"/>
          <a:srcRect t="17364" b="17364"/>
          <a:stretch>
            <a:fillRect/>
          </a:stretch>
        </p:blipFill>
        <p:spPr>
          <a:xfrm>
            <a:off x="6392863" y="228600"/>
            <a:ext cx="5564187" cy="5448300"/>
          </a:xfrm>
        </p:spPr>
      </p:pic>
    </p:spTree>
    <p:extLst>
      <p:ext uri="{BB962C8B-B14F-4D97-AF65-F5344CB8AC3E}">
        <p14:creationId xmlns:p14="http://schemas.microsoft.com/office/powerpoint/2010/main" val="831857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29BBBA-5918-193F-3E85-E6F56118E5CA}"/>
              </a:ext>
            </a:extLst>
          </p:cNvPr>
          <p:cNvSpPr>
            <a:spLocks noGrp="1"/>
          </p:cNvSpPr>
          <p:nvPr>
            <p:ph type="body" sz="quarter" idx="16"/>
          </p:nvPr>
        </p:nvSpPr>
        <p:spPr>
          <a:xfrm>
            <a:off x="6463247" y="1199553"/>
            <a:ext cx="5427128" cy="1017790"/>
          </a:xfrm>
        </p:spPr>
        <p:txBody>
          <a:bodyPr>
            <a:noAutofit/>
          </a:bodyPr>
          <a:lstStyle/>
          <a:p>
            <a:pPr marL="514800">
              <a:lnSpc>
                <a:spcPct val="100000"/>
              </a:lnSpc>
              <a:spcBef>
                <a:spcPts val="0"/>
              </a:spcBef>
            </a:pPr>
            <a:r>
              <a:rPr lang="en-IE" dirty="0"/>
              <a:t>3.  Regionales Tourismus-Krisenmanagement</a:t>
            </a:r>
          </a:p>
          <a:p>
            <a:pPr marL="514800">
              <a:lnSpc>
                <a:spcPct val="110000"/>
              </a:lnSpc>
              <a:spcBef>
                <a:spcPts val="0"/>
              </a:spcBef>
            </a:pPr>
            <a:r>
              <a:rPr lang="en-IE" sz="2800" i="1" dirty="0"/>
              <a:t>Eine europäische Einführung</a:t>
            </a:r>
          </a:p>
        </p:txBody>
      </p:sp>
      <p:pic>
        <p:nvPicPr>
          <p:cNvPr id="2" name="Picture Placeholder 29" descr="Crowd in a beach">
            <a:extLst>
              <a:ext uri="{FF2B5EF4-FFF2-40B4-BE49-F238E27FC236}">
                <a16:creationId xmlns:a16="http://schemas.microsoft.com/office/drawing/2014/main" id="{0374F262-2365-9E38-E64F-2C5616C54751}"/>
              </a:ext>
            </a:extLst>
          </p:cNvPr>
          <p:cNvPicPr>
            <a:picLocks noGrp="1" noChangeAspect="1"/>
          </p:cNvPicPr>
          <p:nvPr>
            <p:ph type="pic" sz="quarter" idx="10"/>
          </p:nvPr>
        </p:nvPicPr>
        <p:blipFill>
          <a:blip r:embed="rId2"/>
          <a:srcRect t="12947" b="12947"/>
          <a:stretch>
            <a:fillRect/>
          </a:stretch>
        </p:blipFill>
        <p:spPr>
          <a:xfrm>
            <a:off x="301625" y="153988"/>
            <a:ext cx="11696700" cy="5764212"/>
          </a:xfrm>
        </p:spPr>
      </p:pic>
    </p:spTree>
    <p:extLst>
      <p:ext uri="{BB962C8B-B14F-4D97-AF65-F5344CB8AC3E}">
        <p14:creationId xmlns:p14="http://schemas.microsoft.com/office/powerpoint/2010/main" val="3773834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A21871-D376-D37F-3BA3-324CB2ACFCB7}"/>
              </a:ext>
            </a:extLst>
          </p:cNvPr>
          <p:cNvSpPr>
            <a:spLocks noGrp="1"/>
          </p:cNvSpPr>
          <p:nvPr>
            <p:ph type="body" sz="quarter" idx="18"/>
          </p:nvPr>
        </p:nvSpPr>
        <p:spPr>
          <a:xfrm>
            <a:off x="608576" y="1565362"/>
            <a:ext cx="5564883" cy="5657850"/>
          </a:xfrm>
        </p:spPr>
        <p:txBody>
          <a:bodyPr>
            <a:normAutofit fontScale="70000" lnSpcReduction="20000"/>
          </a:bodyPr>
          <a:lstStyle/>
          <a:p>
            <a:pPr marL="0" indent="0">
              <a:lnSpc>
                <a:spcPct val="120000"/>
              </a:lnSpc>
              <a:spcBef>
                <a:spcPts val="0"/>
              </a:spcBef>
              <a:spcAft>
                <a:spcPts val="600"/>
              </a:spcAft>
            </a:pPr>
            <a:r>
              <a:rPr lang="en-GB" dirty="0"/>
              <a:t>Über </a:t>
            </a:r>
            <a:r>
              <a:rPr lang="en-GB" sz="2400" dirty="0"/>
              <a:t>zwei Jahre hinweg zeigte COVID-19 das </a:t>
            </a:r>
            <a:r>
              <a:rPr lang="en-GB" sz="2400" dirty="0" err="1"/>
              <a:t>Ausmaß</a:t>
            </a:r>
            <a:r>
              <a:rPr lang="en-GB" sz="2400" dirty="0"/>
              <a:t> einer Krise, die mit über </a:t>
            </a:r>
            <a:r>
              <a:rPr lang="en-GB" sz="2400" b="1" dirty="0"/>
              <a:t>666 Mio. Fällen </a:t>
            </a:r>
            <a:r>
              <a:rPr lang="en-GB" sz="2400" dirty="0"/>
              <a:t>und </a:t>
            </a:r>
            <a:r>
              <a:rPr lang="en-GB" sz="2400" b="1" dirty="0"/>
              <a:t>6,72 Mio. Todesfällen </a:t>
            </a:r>
            <a:r>
              <a:rPr lang="en-GB" sz="2400" i="1" dirty="0"/>
              <a:t>(Januar 2023) </a:t>
            </a:r>
            <a:r>
              <a:rPr lang="en-GB" sz="2400" dirty="0"/>
              <a:t>den gesamten Globus betraf</a:t>
            </a:r>
            <a:r>
              <a:rPr lang="en-GB" sz="2400" i="1" dirty="0"/>
              <a:t>. </a:t>
            </a:r>
            <a:r>
              <a:rPr lang="en-GB" sz="2400" dirty="0"/>
              <a:t>Der weltweite Tourismus war einer der am stärksten betroffenen Sektoren und wurde durch die enorme wirtschaftliche Instabilität größtenteils zum Stillstand gebracht. </a:t>
            </a:r>
          </a:p>
          <a:p>
            <a:pPr marL="0" indent="0">
              <a:lnSpc>
                <a:spcPct val="120000"/>
              </a:lnSpc>
              <a:spcBef>
                <a:spcPts val="0"/>
              </a:spcBef>
              <a:spcAft>
                <a:spcPts val="600"/>
              </a:spcAft>
            </a:pPr>
            <a:endParaRPr lang="en-GB" sz="600" dirty="0"/>
          </a:p>
          <a:p>
            <a:pPr marL="0" indent="0">
              <a:lnSpc>
                <a:spcPct val="120000"/>
              </a:lnSpc>
              <a:spcBef>
                <a:spcPts val="0"/>
              </a:spcBef>
              <a:spcAft>
                <a:spcPts val="600"/>
              </a:spcAft>
            </a:pPr>
            <a:r>
              <a:rPr lang="en-GB" sz="2400" b="0" i="0" dirty="0">
                <a:effectLst/>
              </a:rPr>
              <a:t>Im Jahr </a:t>
            </a:r>
            <a:r>
              <a:rPr lang="en-GB" sz="2400" b="1" dirty="0"/>
              <a:t>2020 werden </a:t>
            </a:r>
            <a:r>
              <a:rPr lang="en-GB" b="1" dirty="0"/>
              <a:t>51 Millionen Einwohner </a:t>
            </a:r>
            <a:r>
              <a:rPr lang="en-IE" b="1" dirty="0"/>
              <a:t>(</a:t>
            </a:r>
            <a:r>
              <a:rPr lang="en-IE" b="1" dirty="0">
                <a:hlinkClick r:id="rId2">
                  <a:extLst>
                    <a:ext uri="{A12FA001-AC4F-418D-AE19-62706E023703}">
                      <ahyp:hlinkClr xmlns:ahyp="http://schemas.microsoft.com/office/drawing/2018/hyperlinkcolor" val="tx"/>
                    </a:ext>
                  </a:extLst>
                </a:hlinkClick>
              </a:rPr>
              <a:t>987 Mrd. EUR</a:t>
            </a:r>
            <a:r>
              <a:rPr lang="en-IE" b="1" dirty="0"/>
              <a:t>) </a:t>
            </a:r>
            <a:r>
              <a:rPr lang="en-GB" dirty="0"/>
              <a:t>der Europäischen Union </a:t>
            </a:r>
            <a:r>
              <a:rPr lang="en-GB" b="1" dirty="0"/>
              <a:t>weniger </a:t>
            </a:r>
            <a:r>
              <a:rPr lang="en-GB" dirty="0"/>
              <a:t>Tourismusreisen (zu persönlichen Zwecken) unternehmen. Während im Jahr vor der </a:t>
            </a:r>
            <a:r>
              <a:rPr lang="en-GB" sz="2400" dirty="0"/>
              <a:t>Pandemie </a:t>
            </a:r>
            <a:r>
              <a:rPr lang="en-GB" sz="2400" b="1" dirty="0"/>
              <a:t>243 </a:t>
            </a:r>
            <a:r>
              <a:rPr lang="en-GB" sz="2400" b="1" dirty="0" err="1"/>
              <a:t>Millionen</a:t>
            </a:r>
            <a:r>
              <a:rPr lang="en-GB" sz="2400" b="1" dirty="0"/>
              <a:t> </a:t>
            </a:r>
            <a:r>
              <a:rPr lang="en-GB" sz="2400" b="1" dirty="0" err="1"/>
              <a:t>Europäer</a:t>
            </a:r>
            <a:r>
              <a:rPr lang="en-GB" sz="2400" b="1" dirty="0"/>
              <a:t> </a:t>
            </a:r>
            <a:r>
              <a:rPr lang="en-GB" sz="2400" b="1" dirty="0" err="1"/>
              <a:t>mindestens</a:t>
            </a:r>
            <a:r>
              <a:rPr lang="en-GB" sz="2400" b="1" dirty="0"/>
              <a:t> eine Tourismusreise </a:t>
            </a:r>
            <a:r>
              <a:rPr lang="en-GB" sz="2400" dirty="0"/>
              <a:t>mit Übernachtung unternahmen, </a:t>
            </a:r>
            <a:r>
              <a:rPr lang="en-GB" sz="2400" b="1" dirty="0"/>
              <a:t>sank </a:t>
            </a:r>
            <a:r>
              <a:rPr lang="en-GB" sz="2400" dirty="0"/>
              <a:t>diese Zahl </a:t>
            </a:r>
            <a:r>
              <a:rPr lang="en-GB" sz="2400" b="1" dirty="0"/>
              <a:t>um 21 % auf 193 Millionen im Jahr 2020 </a:t>
            </a:r>
            <a:r>
              <a:rPr lang="en-GB" sz="2400" dirty="0"/>
              <a:t>(</a:t>
            </a:r>
            <a:r>
              <a:rPr lang="en-GB" sz="2400" dirty="0">
                <a:hlinkClick r:id="rId3">
                  <a:extLst>
                    <a:ext uri="{A12FA001-AC4F-418D-AE19-62706E023703}">
                      <ahyp:hlinkClr xmlns:ahyp="http://schemas.microsoft.com/office/drawing/2018/hyperlinkcolor" val="tx"/>
                    </a:ext>
                  </a:extLst>
                </a:hlinkClick>
              </a:rPr>
              <a:t>Quelle </a:t>
            </a:r>
            <a:r>
              <a:rPr lang="en-GB" sz="2400" dirty="0" err="1"/>
              <a:t>siehe</a:t>
            </a:r>
            <a:r>
              <a:rPr lang="en-GB" sz="2400" dirty="0"/>
              <a:t> </a:t>
            </a:r>
            <a:r>
              <a:rPr lang="en-GB" dirty="0">
                <a:hlinkClick r:id="rId4" tooltip="Tourism statistics - participation in tourism">
                  <a:extLst>
                    <a:ext uri="{A12FA001-AC4F-418D-AE19-62706E023703}">
                      <ahyp:hlinkClr xmlns:ahyp="http://schemas.microsoft.com/office/drawing/2018/hyperlinkcolor" val="tx"/>
                    </a:ext>
                  </a:extLst>
                </a:hlinkClick>
              </a:rPr>
              <a:t>Artikel</a:t>
            </a:r>
            <a:r>
              <a:rPr lang="en-GB" sz="2400" dirty="0"/>
              <a:t>).  Im Vergleich zu 2019, vor dem Ausbruch der Pandemie, </a:t>
            </a:r>
            <a:r>
              <a:rPr lang="en-GB" sz="2400" b="1" dirty="0"/>
              <a:t>gingen die Ankünfte aus dem Inland um 21 % und die </a:t>
            </a:r>
            <a:r>
              <a:rPr lang="en-GB" sz="2400" dirty="0"/>
              <a:t>aus dem Ausland </a:t>
            </a:r>
            <a:r>
              <a:rPr lang="en-GB" sz="2400" b="1" dirty="0"/>
              <a:t>um 42 % zurück. </a:t>
            </a:r>
          </a:p>
          <a:p>
            <a:pPr marL="0" indent="0">
              <a:lnSpc>
                <a:spcPct val="120000"/>
              </a:lnSpc>
              <a:spcBef>
                <a:spcPts val="0"/>
              </a:spcBef>
              <a:spcAft>
                <a:spcPts val="600"/>
              </a:spcAft>
            </a:pPr>
            <a:r>
              <a:rPr lang="en-GB" sz="2400" dirty="0" err="1"/>
              <a:t>Siehe</a:t>
            </a:r>
            <a:r>
              <a:rPr lang="en-GB" sz="2400" dirty="0"/>
              <a:t> Ausgabe 2022 von Key Figures on European Business - </a:t>
            </a:r>
            <a:r>
              <a:rPr lang="en-GB" sz="2400" dirty="0">
                <a:hlinkClick r:id="rId5">
                  <a:extLst>
                    <a:ext uri="{A12FA001-AC4F-418D-AE19-62706E023703}">
                      <ahyp:hlinkClr xmlns:ahyp="http://schemas.microsoft.com/office/drawing/2018/hyperlinkcolor" val="tx"/>
                    </a:ext>
                  </a:extLst>
                </a:hlinkClick>
              </a:rPr>
              <a:t>Statistics Illustrated.</a:t>
            </a:r>
            <a:endParaRPr lang="en-IE" dirty="0"/>
          </a:p>
        </p:txBody>
      </p:sp>
      <p:sp>
        <p:nvSpPr>
          <p:cNvPr id="5" name="Text Placeholder 4">
            <a:extLst>
              <a:ext uri="{FF2B5EF4-FFF2-40B4-BE49-F238E27FC236}">
                <a16:creationId xmlns:a16="http://schemas.microsoft.com/office/drawing/2014/main" id="{607BADCF-FEF5-1715-F8CA-562BE955FBF5}"/>
              </a:ext>
            </a:extLst>
          </p:cNvPr>
          <p:cNvSpPr>
            <a:spLocks noGrp="1"/>
          </p:cNvSpPr>
          <p:nvPr>
            <p:ph type="body" sz="quarter" idx="16"/>
          </p:nvPr>
        </p:nvSpPr>
        <p:spPr>
          <a:xfrm>
            <a:off x="608576" y="466595"/>
            <a:ext cx="5487423" cy="996593"/>
          </a:xfrm>
        </p:spPr>
        <p:txBody>
          <a:bodyPr anchor="ctr">
            <a:noAutofit/>
          </a:bodyPr>
          <a:lstStyle/>
          <a:p>
            <a:pPr algn="ctr">
              <a:lnSpc>
                <a:spcPct val="100000"/>
              </a:lnSpc>
              <a:spcBef>
                <a:spcPts val="0"/>
              </a:spcBef>
            </a:pPr>
            <a:r>
              <a:rPr lang="en-GB" sz="2800" b="1" dirty="0"/>
              <a:t>COVID-19 kostet Europa </a:t>
            </a:r>
            <a:r>
              <a:rPr lang="en-IE" sz="2800" b="1" dirty="0"/>
              <a:t>987 Mrd. €</a:t>
            </a:r>
          </a:p>
          <a:p>
            <a:pPr algn="ctr">
              <a:lnSpc>
                <a:spcPct val="100000"/>
              </a:lnSpc>
              <a:spcBef>
                <a:spcPts val="0"/>
              </a:spcBef>
            </a:pPr>
            <a:r>
              <a:rPr lang="en-GB" sz="2400" dirty="0"/>
              <a:t>Auswirkungen einer Krise auf höchster Ebene, COVID-19</a:t>
            </a:r>
          </a:p>
          <a:p>
            <a:pPr algn="ctr">
              <a:lnSpc>
                <a:spcPct val="100000"/>
              </a:lnSpc>
              <a:spcBef>
                <a:spcPts val="0"/>
              </a:spcBef>
            </a:pPr>
            <a:endParaRPr lang="en-IE" sz="2800" b="1" dirty="0"/>
          </a:p>
        </p:txBody>
      </p:sp>
      <p:pic>
        <p:nvPicPr>
          <p:cNvPr id="4" name="Picture Placeholder 7" descr="Map&#10;&#10;Description automatically generated">
            <a:extLst>
              <a:ext uri="{FF2B5EF4-FFF2-40B4-BE49-F238E27FC236}">
                <a16:creationId xmlns:a16="http://schemas.microsoft.com/office/drawing/2014/main" id="{9B5A2210-23B3-D08B-6B40-9F381299869A}"/>
              </a:ext>
            </a:extLst>
          </p:cNvPr>
          <p:cNvPicPr>
            <a:picLocks noGrp="1" noChangeAspect="1"/>
          </p:cNvPicPr>
          <p:nvPr>
            <p:ph type="pic" sz="quarter" idx="10"/>
          </p:nvPr>
        </p:nvPicPr>
        <p:blipFill rotWithShape="1">
          <a:blip r:embed="rId6"/>
          <a:srcRect b="34728"/>
          <a:stretch/>
        </p:blipFill>
        <p:spPr>
          <a:xfrm>
            <a:off x="6392300" y="228600"/>
            <a:ext cx="5564883" cy="5447571"/>
          </a:xfrm>
        </p:spPr>
      </p:pic>
    </p:spTree>
    <p:extLst>
      <p:ext uri="{BB962C8B-B14F-4D97-AF65-F5344CB8AC3E}">
        <p14:creationId xmlns:p14="http://schemas.microsoft.com/office/powerpoint/2010/main" val="1912073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A21871-D376-D37F-3BA3-324CB2ACFCB7}"/>
              </a:ext>
            </a:extLst>
          </p:cNvPr>
          <p:cNvSpPr>
            <a:spLocks noGrp="1"/>
          </p:cNvSpPr>
          <p:nvPr>
            <p:ph type="body" sz="quarter" idx="18"/>
          </p:nvPr>
        </p:nvSpPr>
        <p:spPr>
          <a:xfrm>
            <a:off x="619126" y="1542910"/>
            <a:ext cx="5476873" cy="5404207"/>
          </a:xfrm>
        </p:spPr>
        <p:txBody>
          <a:bodyPr>
            <a:normAutofit fontScale="85000" lnSpcReduction="10000"/>
          </a:bodyPr>
          <a:lstStyle/>
          <a:p>
            <a:pPr marL="0" indent="0">
              <a:lnSpc>
                <a:spcPct val="120000"/>
              </a:lnSpc>
              <a:spcBef>
                <a:spcPts val="0"/>
              </a:spcBef>
              <a:spcAft>
                <a:spcPts val="600"/>
              </a:spcAft>
            </a:pPr>
            <a:r>
              <a:rPr lang="en-GB" sz="2400" dirty="0"/>
              <a:t>Regelmäßig auftretende regionale Tourismuskrisen verursachen ebenfalls erhebliche Schäden. Zu den Auswirkungen von Überschwemmungen auf die Tourismusbranche gehören der Rückgang der Besucherzahlen und die daraus resultierenden Geschäftseinbußen, die Beschädigung von Einrichtungen und lokaler Infrastruktur sowie erhebliche Wiederaufbaukosten.  </a:t>
            </a:r>
          </a:p>
          <a:p>
            <a:pPr marL="0" indent="0">
              <a:lnSpc>
                <a:spcPct val="120000"/>
              </a:lnSpc>
              <a:spcBef>
                <a:spcPts val="0"/>
              </a:spcBef>
              <a:spcAft>
                <a:spcPts val="600"/>
              </a:spcAft>
            </a:pPr>
            <a:r>
              <a:rPr lang="en-GB" sz="2400" b="1" dirty="0"/>
              <a:t>Im September 2022 </a:t>
            </a:r>
            <a:r>
              <a:rPr lang="en-GB" sz="2400" dirty="0"/>
              <a:t>erreichte die Flut in </a:t>
            </a:r>
            <a:r>
              <a:rPr lang="en-GB" sz="2400" b="1" dirty="0"/>
              <a:t>Venedig</a:t>
            </a:r>
            <a:r>
              <a:rPr lang="en-GB" sz="2400" dirty="0"/>
              <a:t>, Italien, einen Höchststand von </a:t>
            </a:r>
            <a:r>
              <a:rPr lang="en-GB" sz="2400" b="1" dirty="0"/>
              <a:t>187 cm </a:t>
            </a:r>
            <a:r>
              <a:rPr lang="en-GB" sz="2400" dirty="0"/>
              <a:t>über dem Meeresspiegel, so dass mehr als </a:t>
            </a:r>
            <a:r>
              <a:rPr lang="en-GB" sz="2400" b="1" dirty="0"/>
              <a:t>80 % der Stadt unter Wasser standen. Der </a:t>
            </a:r>
            <a:r>
              <a:rPr lang="en-GB" sz="2400" dirty="0"/>
              <a:t>Notstand wurde ausgerufen, und der Schaden wird auf </a:t>
            </a:r>
            <a:r>
              <a:rPr lang="en-GB" sz="2400" b="1" dirty="0"/>
              <a:t>1 Mrd. Euro </a:t>
            </a:r>
            <a:r>
              <a:rPr lang="en-GB" sz="2400" dirty="0" err="1"/>
              <a:t>geschätzt</a:t>
            </a:r>
            <a:r>
              <a:rPr lang="en-GB" sz="2400" dirty="0"/>
              <a:t>, so der </a:t>
            </a:r>
            <a:r>
              <a:rPr lang="en-GB" sz="2400" dirty="0">
                <a:hlinkClick r:id="rId2">
                  <a:extLst>
                    <a:ext uri="{A12FA001-AC4F-418D-AE19-62706E023703}">
                      <ahyp:hlinkClr xmlns:ahyp="http://schemas.microsoft.com/office/drawing/2018/hyperlinkcolor" val="tx"/>
                    </a:ext>
                  </a:extLst>
                </a:hlinkClick>
              </a:rPr>
              <a:t>Bürgermeister von Venedig, Luigi </a:t>
            </a:r>
            <a:r>
              <a:rPr lang="en-GB" sz="2400" dirty="0" err="1">
                <a:hlinkClick r:id="rId2">
                  <a:extLst>
                    <a:ext uri="{A12FA001-AC4F-418D-AE19-62706E023703}">
                      <ahyp:hlinkClr xmlns:ahyp="http://schemas.microsoft.com/office/drawing/2018/hyperlinkcolor" val="tx"/>
                    </a:ext>
                  </a:extLst>
                </a:hlinkClick>
              </a:rPr>
              <a:t>Brugnaro</a:t>
            </a:r>
            <a:r>
              <a:rPr lang="en-GB" sz="2400" dirty="0">
                <a:hlinkClick r:id="rId2">
                  <a:extLst>
                    <a:ext uri="{A12FA001-AC4F-418D-AE19-62706E023703}">
                      <ahyp:hlinkClr xmlns:ahyp="http://schemas.microsoft.com/office/drawing/2018/hyperlinkcolor" val="tx"/>
                    </a:ext>
                  </a:extLst>
                </a:hlinkClick>
              </a:rPr>
              <a:t>.</a:t>
            </a:r>
            <a:endParaRPr lang="en-GB" sz="2400" dirty="0"/>
          </a:p>
        </p:txBody>
      </p:sp>
      <p:sp>
        <p:nvSpPr>
          <p:cNvPr id="5" name="Text Placeholder 4">
            <a:extLst>
              <a:ext uri="{FF2B5EF4-FFF2-40B4-BE49-F238E27FC236}">
                <a16:creationId xmlns:a16="http://schemas.microsoft.com/office/drawing/2014/main" id="{607BADCF-FEF5-1715-F8CA-562BE955FBF5}"/>
              </a:ext>
            </a:extLst>
          </p:cNvPr>
          <p:cNvSpPr>
            <a:spLocks noGrp="1"/>
          </p:cNvSpPr>
          <p:nvPr>
            <p:ph type="body" sz="quarter" idx="16"/>
          </p:nvPr>
        </p:nvSpPr>
        <p:spPr>
          <a:xfrm>
            <a:off x="238226" y="228600"/>
            <a:ext cx="6049862" cy="996593"/>
          </a:xfrm>
        </p:spPr>
        <p:txBody>
          <a:bodyPr anchor="ctr">
            <a:noAutofit/>
          </a:bodyPr>
          <a:lstStyle/>
          <a:p>
            <a:pPr algn="ctr">
              <a:lnSpc>
                <a:spcPct val="100000"/>
              </a:lnSpc>
              <a:spcBef>
                <a:spcPts val="0"/>
              </a:spcBef>
            </a:pPr>
            <a:r>
              <a:rPr lang="en-GB" sz="2400" b="1" dirty="0"/>
              <a:t>Überschwemmungen kosten Venedig 1 </a:t>
            </a:r>
            <a:r>
              <a:rPr lang="en-GB" sz="2400" b="1" dirty="0" err="1"/>
              <a:t>Mrd</a:t>
            </a:r>
            <a:r>
              <a:rPr lang="en-GB" sz="2400" b="1" dirty="0"/>
              <a:t>. € </a:t>
            </a:r>
          </a:p>
          <a:p>
            <a:pPr algn="ctr">
              <a:lnSpc>
                <a:spcPct val="100000"/>
              </a:lnSpc>
              <a:spcBef>
                <a:spcPts val="0"/>
              </a:spcBef>
            </a:pPr>
            <a:r>
              <a:rPr lang="en-GB" sz="2400" dirty="0"/>
              <a:t>Auswirkungen einer wahrscheinlichen Krise auf eine Tourismusregion Venedig, Italien</a:t>
            </a:r>
            <a:endParaRPr lang="en-IE" sz="2400" dirty="0"/>
          </a:p>
        </p:txBody>
      </p:sp>
      <p:pic>
        <p:nvPicPr>
          <p:cNvPr id="2" name="Graphic 1" descr="Touchscreen with solid fill">
            <a:extLst>
              <a:ext uri="{FF2B5EF4-FFF2-40B4-BE49-F238E27FC236}">
                <a16:creationId xmlns:a16="http://schemas.microsoft.com/office/drawing/2014/main" id="{F86FA904-EDE2-558A-1A12-A3C64DE331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9605" y="5994617"/>
            <a:ext cx="914400" cy="914400"/>
          </a:xfrm>
          <a:prstGeom prst="rect">
            <a:avLst/>
          </a:prstGeom>
        </p:spPr>
      </p:pic>
      <p:pic>
        <p:nvPicPr>
          <p:cNvPr id="3" name="Picture Placeholder 2" descr="A river with boats in it and buildings around it&#10;&#10;Description automatically generated with low confidence">
            <a:extLst>
              <a:ext uri="{FF2B5EF4-FFF2-40B4-BE49-F238E27FC236}">
                <a16:creationId xmlns:a16="http://schemas.microsoft.com/office/drawing/2014/main" id="{D7CFDB7B-9530-0ED6-D11F-422B1CD2CF4E}"/>
              </a:ext>
            </a:extLst>
          </p:cNvPr>
          <p:cNvPicPr>
            <a:picLocks noGrp="1" noChangeAspect="1"/>
          </p:cNvPicPr>
          <p:nvPr>
            <p:ph type="pic" sz="quarter" idx="10"/>
          </p:nvPr>
        </p:nvPicPr>
        <p:blipFill>
          <a:blip r:embed="rId5"/>
          <a:srcRect l="16136" r="16136"/>
          <a:stretch>
            <a:fillRect/>
          </a:stretch>
        </p:blipFill>
        <p:spPr>
          <a:xfrm>
            <a:off x="6392863" y="228600"/>
            <a:ext cx="5564187" cy="5448300"/>
          </a:xfrm>
        </p:spPr>
      </p:pic>
    </p:spTree>
    <p:extLst>
      <p:ext uri="{BB962C8B-B14F-4D97-AF65-F5344CB8AC3E}">
        <p14:creationId xmlns:p14="http://schemas.microsoft.com/office/powerpoint/2010/main" val="286763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F89E4240-D357-BC9C-605F-03614DEE9C44}"/>
              </a:ext>
            </a:extLst>
          </p:cNvPr>
          <p:cNvSpPr txBox="1"/>
          <p:nvPr/>
        </p:nvSpPr>
        <p:spPr>
          <a:xfrm>
            <a:off x="278275" y="12204"/>
            <a:ext cx="6027275" cy="6001643"/>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GB" sz="2400" dirty="0">
                <a:solidFill>
                  <a:schemeClr val="bg1"/>
                </a:solidFill>
              </a:rPr>
              <a:t>Eruption des Eyjafjallajökull im Jahr 2010</a:t>
            </a:r>
            <a:endParaRPr lang="en-IE" sz="2400" dirty="0">
              <a:solidFill>
                <a:schemeClr val="bg1"/>
              </a:solidFill>
              <a:cs typeface="Aharoni" panose="02010803020104030203" pitchFamily="2" charset="-79"/>
            </a:endParaRPr>
          </a:p>
          <a:p>
            <a:pPr algn="ctr"/>
            <a:endParaRPr lang="en-GB" sz="2000" b="0" i="0" dirty="0">
              <a:solidFill>
                <a:schemeClr val="bg1"/>
              </a:solidFill>
              <a:effectLst/>
            </a:endParaRPr>
          </a:p>
          <a:p>
            <a:pPr algn="ctr"/>
            <a:r>
              <a:rPr lang="en-GB" sz="2000" b="1" i="0" dirty="0">
                <a:solidFill>
                  <a:schemeClr val="bg1"/>
                </a:solidFill>
                <a:effectLst/>
              </a:rPr>
              <a:t>Auswirkungen der Tourismuskrise </a:t>
            </a:r>
          </a:p>
          <a:p>
            <a:pPr algn="ctr"/>
            <a:r>
              <a:rPr lang="en-GB" sz="2000" b="0" i="0" dirty="0">
                <a:solidFill>
                  <a:schemeClr val="bg1"/>
                </a:solidFill>
                <a:effectLst/>
              </a:rPr>
              <a:t>Die </a:t>
            </a:r>
            <a:r>
              <a:rPr lang="en-GB" sz="2000" b="0" i="0" u="none" strike="noStrike" dirty="0">
                <a:solidFill>
                  <a:schemeClr val="bg1"/>
                </a:solidFill>
                <a:effectLst/>
                <a:hlinkClick r:id="rId3" tooltip="International Air Transport Association">
                  <a:extLst>
                    <a:ext uri="{A12FA001-AC4F-418D-AE19-62706E023703}">
                      <ahyp:hlinkClr xmlns:ahyp="http://schemas.microsoft.com/office/drawing/2018/hyperlinkcolor" val="tx"/>
                    </a:ext>
                  </a:extLst>
                </a:hlinkClick>
              </a:rPr>
              <a:t>International Air Transport Association </a:t>
            </a:r>
            <a:r>
              <a:rPr lang="en-GB" sz="2000" b="0" i="0" dirty="0">
                <a:solidFill>
                  <a:schemeClr val="bg1"/>
                </a:solidFill>
                <a:effectLst/>
              </a:rPr>
              <a:t>(IATA) schätzt, dass die Luftfahrtindustrie während des </a:t>
            </a:r>
            <a:r>
              <a:rPr lang="en-IE" sz="2000" b="0" i="0" dirty="0">
                <a:solidFill>
                  <a:schemeClr val="bg1"/>
                </a:solidFill>
                <a:effectLst/>
              </a:rPr>
              <a:t>Ausbruchs des Eyjafjallajökull im Jahr 2010 </a:t>
            </a:r>
            <a:r>
              <a:rPr lang="en-GB" sz="2000" b="0" i="0" dirty="0">
                <a:solidFill>
                  <a:schemeClr val="bg1"/>
                </a:solidFill>
                <a:effectLst/>
              </a:rPr>
              <a:t>weltweit 148 Millionen Euro pro Tag verloren hat</a:t>
            </a:r>
            <a:r>
              <a:rPr lang="en-IE" sz="2000" b="0" i="0" dirty="0">
                <a:solidFill>
                  <a:schemeClr val="bg1"/>
                </a:solidFill>
                <a:effectLst/>
              </a:rPr>
              <a:t>. (</a:t>
            </a:r>
            <a:r>
              <a:rPr lang="en-IE" sz="2000" b="0" i="0" dirty="0">
                <a:solidFill>
                  <a:schemeClr val="bg1"/>
                </a:solidFill>
                <a:effectLst/>
                <a:hlinkClick r:id="rId4">
                  <a:extLst>
                    <a:ext uri="{A12FA001-AC4F-418D-AE19-62706E023703}">
                      <ahyp:hlinkClr xmlns:ahyp="http://schemas.microsoft.com/office/drawing/2018/hyperlinkcolor" val="tx"/>
                    </a:ext>
                  </a:extLst>
                </a:hlinkClick>
              </a:rPr>
              <a:t>Quelle</a:t>
            </a:r>
            <a:r>
              <a:rPr lang="en-IE" sz="2000" b="0" i="0" dirty="0">
                <a:solidFill>
                  <a:schemeClr val="bg1"/>
                </a:solidFill>
                <a:effectLst/>
              </a:rPr>
              <a:t>) Europa wusste nicht, wie es mit vulkanischen Risiken und </a:t>
            </a:r>
            <a:r>
              <a:rPr lang="en-IE" sz="2000" b="0" i="0" dirty="0">
                <a:solidFill>
                  <a:schemeClr val="bg1"/>
                </a:solidFill>
                <a:effectLst/>
                <a:hlinkClick r:id="rId5">
                  <a:extLst>
                    <a:ext uri="{A12FA001-AC4F-418D-AE19-62706E023703}">
                      <ahyp:hlinkClr xmlns:ahyp="http://schemas.microsoft.com/office/drawing/2018/hyperlinkcolor" val="tx"/>
                    </a:ext>
                  </a:extLst>
                </a:hlinkClick>
              </a:rPr>
              <a:t>Herausforderungen </a:t>
            </a:r>
            <a:r>
              <a:rPr lang="en-IE" sz="2000" b="0" i="0" dirty="0">
                <a:solidFill>
                  <a:schemeClr val="bg1"/>
                </a:solidFill>
                <a:effectLst/>
              </a:rPr>
              <a:t>umgehen sollte. </a:t>
            </a:r>
          </a:p>
          <a:p>
            <a:pPr algn="ctr"/>
            <a:endParaRPr lang="en-IE" sz="2000" dirty="0">
              <a:solidFill>
                <a:schemeClr val="bg1"/>
              </a:solidFill>
            </a:endParaRPr>
          </a:p>
          <a:p>
            <a:pPr algn="ctr"/>
            <a:r>
              <a:rPr lang="en-GB" sz="2000" b="1" dirty="0">
                <a:solidFill>
                  <a:schemeClr val="bg1"/>
                </a:solidFill>
              </a:rPr>
              <a:t>Als Reaktion </a:t>
            </a:r>
            <a:r>
              <a:rPr lang="en-GB" sz="2000" b="1" dirty="0" err="1">
                <a:solidFill>
                  <a:schemeClr val="bg1"/>
                </a:solidFill>
              </a:rPr>
              <a:t>darauf</a:t>
            </a:r>
            <a:r>
              <a:rPr lang="en-GB" sz="2000" b="1" dirty="0">
                <a:solidFill>
                  <a:schemeClr val="bg1"/>
                </a:solidFill>
              </a:rPr>
              <a:t> </a:t>
            </a:r>
            <a:r>
              <a:rPr lang="en-GB" sz="2000" b="1" dirty="0" err="1">
                <a:solidFill>
                  <a:schemeClr val="bg1"/>
                </a:solidFill>
              </a:rPr>
              <a:t>reagierte</a:t>
            </a:r>
            <a:r>
              <a:rPr lang="en-GB" sz="2000" b="1" dirty="0">
                <a:solidFill>
                  <a:schemeClr val="bg1"/>
                </a:solidFill>
              </a:rPr>
              <a:t> Europa schnell und </a:t>
            </a:r>
            <a:r>
              <a:rPr lang="en-GB" sz="2000" b="1" dirty="0" err="1">
                <a:solidFill>
                  <a:schemeClr val="bg1"/>
                </a:solidFill>
              </a:rPr>
              <a:t>arbeitete</a:t>
            </a:r>
            <a:r>
              <a:rPr lang="en-GB" sz="2000" b="1" dirty="0">
                <a:solidFill>
                  <a:schemeClr val="bg1"/>
                </a:solidFill>
              </a:rPr>
              <a:t> zusammen </a:t>
            </a:r>
          </a:p>
          <a:p>
            <a:pPr algn="ctr"/>
            <a:r>
              <a:rPr lang="en-GB" sz="2000" dirty="0">
                <a:solidFill>
                  <a:schemeClr val="bg1"/>
                </a:solidFill>
              </a:rPr>
              <a:t>Nach den durch den Ausbruch des Eyjafjallajökull im Jahr 2010 verursachten Störungen schlug Vizepräsident Siim Kallas den Verkehrsministern vor, die Einrichtung einer Europäischen Krisenkoordinierungszelle (EACCC) zu beschleunigen. (</a:t>
            </a:r>
            <a:r>
              <a:rPr lang="en-GB" sz="2000" dirty="0">
                <a:solidFill>
                  <a:schemeClr val="bg1"/>
                </a:solidFill>
                <a:hlinkClick r:id="rId6">
                  <a:extLst>
                    <a:ext uri="{A12FA001-AC4F-418D-AE19-62706E023703}">
                      <ahyp:hlinkClr xmlns:ahyp="http://schemas.microsoft.com/office/drawing/2018/hyperlinkcolor" val="tx"/>
                    </a:ext>
                  </a:extLst>
                </a:hlinkClick>
              </a:rPr>
              <a:t>Quelle</a:t>
            </a:r>
            <a:r>
              <a:rPr lang="en-GB" sz="2000" dirty="0">
                <a:solidFill>
                  <a:schemeClr val="bg1"/>
                </a:solidFill>
              </a:rPr>
              <a:t>)</a:t>
            </a:r>
          </a:p>
        </p:txBody>
      </p:sp>
      <p:sp>
        <p:nvSpPr>
          <p:cNvPr id="4" name="Bildplatzhalter 3">
            <a:extLst>
              <a:ext uri="{FF2B5EF4-FFF2-40B4-BE49-F238E27FC236}">
                <a16:creationId xmlns:a16="http://schemas.microsoft.com/office/drawing/2014/main" id="{31D49BD6-FC53-33FA-65AD-DD1AAB4C3BFF}"/>
              </a:ext>
            </a:extLst>
          </p:cNvPr>
          <p:cNvSpPr>
            <a:spLocks noGrp="1"/>
          </p:cNvSpPr>
          <p:nvPr>
            <p:ph type="pic" sz="quarter" idx="10"/>
          </p:nvPr>
        </p:nvSpPr>
        <p:spPr/>
      </p:sp>
      <p:pic>
        <p:nvPicPr>
          <p:cNvPr id="3" name="Picture Placeholder 8" descr="A picture containing sky, outdoor, mountain, smoke&#10;&#10;Description automatically generated">
            <a:extLst>
              <a:ext uri="{FF2B5EF4-FFF2-40B4-BE49-F238E27FC236}">
                <a16:creationId xmlns:a16="http://schemas.microsoft.com/office/drawing/2014/main" id="{1F650E01-3A50-93BF-0321-E4C42AB34636}"/>
              </a:ext>
            </a:extLst>
          </p:cNvPr>
          <p:cNvPicPr>
            <a:picLocks noChangeAspect="1"/>
          </p:cNvPicPr>
          <p:nvPr/>
        </p:nvPicPr>
        <p:blipFill rotWithShape="1">
          <a:blip r:embed="rId7"/>
          <a:srcRect l="15958" r="15958"/>
          <a:stretch/>
        </p:blipFill>
        <p:spPr>
          <a:xfrm>
            <a:off x="6392301" y="228600"/>
            <a:ext cx="5799699" cy="5677437"/>
          </a:xfrm>
          <a:prstGeom prst="rect">
            <a:avLst/>
          </a:prstGeom>
          <a:solidFill>
            <a:schemeClr val="bg1"/>
          </a:solidFill>
        </p:spPr>
      </p:pic>
    </p:spTree>
    <p:extLst>
      <p:ext uri="{BB962C8B-B14F-4D97-AF65-F5344CB8AC3E}">
        <p14:creationId xmlns:p14="http://schemas.microsoft.com/office/powerpoint/2010/main" val="52557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AEFE8D06-AB3A-89FE-815E-85FD5B407E57}"/>
              </a:ext>
            </a:extLst>
          </p:cNvPr>
          <p:cNvSpPr txBox="1">
            <a:spLocks/>
          </p:cNvSpPr>
          <p:nvPr/>
        </p:nvSpPr>
        <p:spPr>
          <a:xfrm>
            <a:off x="2919754" y="539841"/>
            <a:ext cx="6200775" cy="1962356"/>
          </a:xfrm>
          <a:prstGeom prst="rect">
            <a:avLst/>
          </a:prstGeom>
          <a:solidFill>
            <a:srgbClr val="7A547C"/>
          </a:solidFill>
        </p:spPr>
        <p:txBody>
          <a:bodyPr vert="horz" lIns="91440" tIns="45720" rIns="91440" bIns="45720" rtlCol="0" anchor="ctr">
            <a:noAutofit/>
          </a:bodyPr>
          <a:lstStyle>
            <a:lvl1pPr marL="0" indent="0" algn="l" defTabSz="914400" rtl="0" eaLnBrk="1" latinLnBrk="0" hangingPunct="1">
              <a:lnSpc>
                <a:spcPct val="90000"/>
              </a:lnSpc>
              <a:spcBef>
                <a:spcPts val="3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spcBef>
                <a:spcPts val="0"/>
              </a:spcBef>
            </a:pPr>
            <a:r>
              <a:rPr lang="en-IE" sz="3600" b="1" dirty="0"/>
              <a:t>Modul 1 </a:t>
            </a:r>
            <a:r>
              <a:rPr lang="en-IE" sz="3600" dirty="0"/>
              <a:t>(Teil 1)</a:t>
            </a:r>
          </a:p>
          <a:p>
            <a:pPr algn="ctr">
              <a:lnSpc>
                <a:spcPct val="100000"/>
              </a:lnSpc>
              <a:spcBef>
                <a:spcPts val="0"/>
              </a:spcBef>
            </a:pPr>
            <a:r>
              <a:rPr lang="en-IE" sz="2800" dirty="0"/>
              <a:t>Einführung in das </a:t>
            </a:r>
            <a:r>
              <a:rPr lang="en-IE" sz="2800" dirty="0" err="1"/>
              <a:t>regionale</a:t>
            </a:r>
            <a:r>
              <a:rPr lang="en-IE" sz="2800" dirty="0"/>
              <a:t> </a:t>
            </a:r>
            <a:r>
              <a:rPr lang="en-IE" sz="2800" dirty="0" err="1"/>
              <a:t>Tourismus-Krisenmanagement</a:t>
            </a:r>
            <a:endParaRPr lang="en-IE" sz="2800" dirty="0"/>
          </a:p>
        </p:txBody>
      </p:sp>
      <p:sp>
        <p:nvSpPr>
          <p:cNvPr id="4" name="Text Placeholder 4">
            <a:extLst>
              <a:ext uri="{FF2B5EF4-FFF2-40B4-BE49-F238E27FC236}">
                <a16:creationId xmlns:a16="http://schemas.microsoft.com/office/drawing/2014/main" id="{15F9FFA5-0FD4-9D48-99AF-64E9FB5E2B41}"/>
              </a:ext>
            </a:extLst>
          </p:cNvPr>
          <p:cNvSpPr txBox="1">
            <a:spLocks/>
          </p:cNvSpPr>
          <p:nvPr/>
        </p:nvSpPr>
        <p:spPr>
          <a:xfrm>
            <a:off x="2919754" y="2727919"/>
            <a:ext cx="6200775" cy="1853605"/>
          </a:xfrm>
          <a:prstGeom prst="rect">
            <a:avLst/>
          </a:prstGeom>
          <a:solidFill>
            <a:srgbClr val="F37C57"/>
          </a:solidFill>
        </p:spPr>
        <p:txBody>
          <a:bodyPr vert="horz" lIns="91440" tIns="45720" rIns="91440" bIns="45720" rtlCol="0" anchor="ctr">
            <a:noAutofit/>
          </a:bodyPr>
          <a:lstStyle>
            <a:lvl1pPr marL="0" indent="0" algn="l" defTabSz="914400" rtl="0" eaLnBrk="1" latinLnBrk="0" hangingPunct="1">
              <a:lnSpc>
                <a:spcPct val="90000"/>
              </a:lnSpc>
              <a:spcBef>
                <a:spcPts val="3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3600" b="1" dirty="0"/>
              <a:t>Modul 1 </a:t>
            </a:r>
            <a:r>
              <a:rPr lang="en-IE" sz="3600" dirty="0"/>
              <a:t>(Teil 2)</a:t>
            </a:r>
          </a:p>
          <a:p>
            <a:pPr algn="ctr">
              <a:lnSpc>
                <a:spcPct val="100000"/>
              </a:lnSpc>
              <a:spcBef>
                <a:spcPts val="0"/>
              </a:spcBef>
            </a:pPr>
            <a:r>
              <a:rPr lang="en-IE" sz="2800" dirty="0"/>
              <a:t>Die Phasen und die Komplexität einer regionalen Tourismuskrise </a:t>
            </a:r>
          </a:p>
        </p:txBody>
      </p:sp>
    </p:spTree>
    <p:extLst>
      <p:ext uri="{BB962C8B-B14F-4D97-AF65-F5344CB8AC3E}">
        <p14:creationId xmlns:p14="http://schemas.microsoft.com/office/powerpoint/2010/main" val="106150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755D09-8DE3-EA8B-4B38-5CFD5C824B85}"/>
              </a:ext>
            </a:extLst>
          </p:cNvPr>
          <p:cNvSpPr>
            <a:spLocks noGrp="1"/>
          </p:cNvSpPr>
          <p:nvPr>
            <p:ph type="body" sz="quarter" idx="16"/>
          </p:nvPr>
        </p:nvSpPr>
        <p:spPr>
          <a:xfrm>
            <a:off x="1718561" y="228600"/>
            <a:ext cx="4716425" cy="949131"/>
          </a:xfrm>
        </p:spPr>
        <p:txBody>
          <a:bodyPr>
            <a:normAutofit fontScale="70000" lnSpcReduction="20000"/>
          </a:bodyPr>
          <a:lstStyle/>
          <a:p>
            <a:pPr algn="ctr">
              <a:lnSpc>
                <a:spcPct val="110000"/>
              </a:lnSpc>
              <a:spcBef>
                <a:spcPts val="0"/>
              </a:spcBef>
            </a:pPr>
            <a:r>
              <a:rPr lang="en-IE" dirty="0"/>
              <a:t>Krisenmanagement im Tourismus ist keine Option mehr</a:t>
            </a:r>
          </a:p>
        </p:txBody>
      </p:sp>
      <p:sp>
        <p:nvSpPr>
          <p:cNvPr id="6" name="Text Placeholder 6">
            <a:extLst>
              <a:ext uri="{FF2B5EF4-FFF2-40B4-BE49-F238E27FC236}">
                <a16:creationId xmlns:a16="http://schemas.microsoft.com/office/drawing/2014/main" id="{2416F887-A48C-3984-F6A8-B7876296C7DC}"/>
              </a:ext>
            </a:extLst>
          </p:cNvPr>
          <p:cNvSpPr>
            <a:spLocks noGrp="1"/>
          </p:cNvSpPr>
          <p:nvPr>
            <p:ph type="body" sz="quarter" idx="18"/>
          </p:nvPr>
        </p:nvSpPr>
        <p:spPr>
          <a:xfrm>
            <a:off x="1183469" y="1295400"/>
            <a:ext cx="5836456" cy="5400675"/>
          </a:xfrm>
        </p:spPr>
        <p:txBody>
          <a:bodyPr>
            <a:normAutofit fontScale="77500" lnSpcReduction="20000"/>
          </a:bodyPr>
          <a:lstStyle/>
          <a:p>
            <a:pPr marL="0" indent="0" algn="ctr" fontAlgn="base">
              <a:lnSpc>
                <a:spcPct val="110000"/>
              </a:lnSpc>
              <a:spcBef>
                <a:spcPts val="0"/>
              </a:spcBef>
            </a:pPr>
            <a:r>
              <a:rPr lang="en-GB" b="0" i="0" dirty="0">
                <a:effectLst/>
              </a:rPr>
              <a:t>Früher haben Unternehmen und Regionen das Krisenmanagement vernachlässigt, aber </a:t>
            </a:r>
            <a:r>
              <a:rPr lang="en-GB" b="0" i="0" dirty="0" err="1">
                <a:effectLst/>
              </a:rPr>
              <a:t>Experten</a:t>
            </a:r>
            <a:r>
              <a:rPr lang="en-GB" b="0" i="0" dirty="0">
                <a:effectLst/>
              </a:rPr>
              <a:t> </a:t>
            </a:r>
            <a:r>
              <a:rPr lang="en-GB" b="0" i="0" dirty="0" err="1">
                <a:effectLst/>
              </a:rPr>
              <a:t>sind</a:t>
            </a:r>
            <a:r>
              <a:rPr lang="en-GB" b="0" i="0" dirty="0">
                <a:effectLst/>
              </a:rPr>
              <a:t> der </a:t>
            </a:r>
            <a:r>
              <a:rPr lang="en-GB" b="0" i="0" dirty="0" err="1">
                <a:effectLst/>
              </a:rPr>
              <a:t>Meinung</a:t>
            </a:r>
            <a:r>
              <a:rPr lang="en-GB" b="0" i="0" dirty="0">
                <a:effectLst/>
              </a:rPr>
              <a:t>, dass dies mit der Veränderung der </a:t>
            </a:r>
            <a:r>
              <a:rPr lang="en-GB" b="0" i="0" dirty="0" err="1">
                <a:effectLst/>
              </a:rPr>
              <a:t>Umstände</a:t>
            </a:r>
            <a:r>
              <a:rPr lang="en-GB" b="0" i="0" dirty="0">
                <a:effectLst/>
              </a:rPr>
              <a:t> </a:t>
            </a:r>
            <a:r>
              <a:rPr lang="en-GB" dirty="0" err="1"/>
              <a:t>viel</a:t>
            </a:r>
            <a:r>
              <a:rPr lang="en-GB" b="0" i="0" dirty="0">
                <a:effectLst/>
              </a:rPr>
              <a:t> </a:t>
            </a:r>
            <a:r>
              <a:rPr lang="en-GB" b="0" i="0" dirty="0" err="1">
                <a:effectLst/>
              </a:rPr>
              <a:t>riskanter</a:t>
            </a:r>
            <a:r>
              <a:rPr lang="en-GB" b="0" i="0" dirty="0">
                <a:effectLst/>
              </a:rPr>
              <a:t> </a:t>
            </a:r>
            <a:r>
              <a:rPr lang="en-GB" dirty="0" err="1"/>
              <a:t>geworden</a:t>
            </a:r>
            <a:r>
              <a:rPr lang="en-GB" dirty="0"/>
              <a:t> </a:t>
            </a:r>
            <a:r>
              <a:rPr lang="en-GB" dirty="0" err="1"/>
              <a:t>ist</a:t>
            </a:r>
            <a:r>
              <a:rPr lang="en-GB" b="0" i="0" dirty="0">
                <a:effectLst/>
              </a:rPr>
              <a:t>. Krisen können heute schneller eskalieren</a:t>
            </a:r>
            <a:r>
              <a:rPr lang="en-GB" dirty="0"/>
              <a:t>, und das Überleben des Tourismus kann </a:t>
            </a:r>
            <a:r>
              <a:rPr lang="en-GB" dirty="0" err="1"/>
              <a:t>massiv</a:t>
            </a:r>
            <a:r>
              <a:rPr lang="en-GB" dirty="0"/>
              <a:t> </a:t>
            </a:r>
            <a:r>
              <a:rPr lang="en-GB" dirty="0" err="1"/>
              <a:t>bedroht</a:t>
            </a:r>
            <a:r>
              <a:rPr lang="en-GB" dirty="0"/>
              <a:t> werden. </a:t>
            </a:r>
          </a:p>
          <a:p>
            <a:pPr marL="0" indent="0" algn="ctr" fontAlgn="base">
              <a:lnSpc>
                <a:spcPct val="110000"/>
              </a:lnSpc>
              <a:spcBef>
                <a:spcPts val="0"/>
              </a:spcBef>
            </a:pPr>
            <a:endParaRPr lang="en-GB" dirty="0"/>
          </a:p>
          <a:p>
            <a:pPr marL="0" indent="0" algn="ctr" fontAlgn="base">
              <a:lnSpc>
                <a:spcPct val="110000"/>
              </a:lnSpc>
              <a:spcBef>
                <a:spcPts val="0"/>
              </a:spcBef>
            </a:pPr>
            <a:r>
              <a:rPr lang="en-GB" sz="2600" b="1" dirty="0"/>
              <a:t>Versicherungen sind für den Tourismus bereits problematisch, aber </a:t>
            </a:r>
            <a:r>
              <a:rPr lang="en-GB" sz="2600" b="1" dirty="0" err="1"/>
              <a:t>mit</a:t>
            </a:r>
            <a:r>
              <a:rPr lang="en-GB" sz="2600" b="1" dirty="0"/>
              <a:t> </a:t>
            </a:r>
            <a:r>
              <a:rPr lang="en-GB" sz="2600" b="1" dirty="0" err="1"/>
              <a:t>dem</a:t>
            </a:r>
            <a:r>
              <a:rPr lang="en-GB" sz="2600" b="1" dirty="0"/>
              <a:t> </a:t>
            </a:r>
            <a:r>
              <a:rPr lang="en-GB" sz="2600" b="1" dirty="0" err="1"/>
              <a:t>wahrscheinlichen</a:t>
            </a:r>
            <a:r>
              <a:rPr lang="en-GB" sz="2600" b="1" dirty="0"/>
              <a:t> </a:t>
            </a:r>
            <a:r>
              <a:rPr lang="en-GB" sz="2600" b="1" dirty="0" err="1"/>
              <a:t>Eintritt</a:t>
            </a:r>
            <a:r>
              <a:rPr lang="en-GB" sz="2600" b="1" dirty="0"/>
              <a:t> </a:t>
            </a:r>
            <a:r>
              <a:rPr lang="en-GB" sz="2600" b="1" dirty="0" err="1"/>
              <a:t>einer</a:t>
            </a:r>
            <a:r>
              <a:rPr lang="en-GB" sz="2600" b="1" dirty="0"/>
              <a:t> </a:t>
            </a:r>
            <a:r>
              <a:rPr lang="en-GB" sz="2600" b="1" dirty="0" err="1"/>
              <a:t>Krise</a:t>
            </a:r>
            <a:r>
              <a:rPr lang="en-GB" sz="2600" b="1" dirty="0"/>
              <a:t> </a:t>
            </a:r>
            <a:r>
              <a:rPr lang="en-GB" sz="2600" b="1" dirty="0" err="1"/>
              <a:t>ist</a:t>
            </a:r>
            <a:r>
              <a:rPr lang="en-GB" sz="2600" b="1" dirty="0"/>
              <a:t> die Situation </a:t>
            </a:r>
            <a:r>
              <a:rPr lang="en-GB" sz="2600" b="1" dirty="0" err="1"/>
              <a:t>noch</a:t>
            </a:r>
            <a:r>
              <a:rPr lang="en-GB" sz="2600" b="1" dirty="0"/>
              <a:t> </a:t>
            </a:r>
            <a:r>
              <a:rPr lang="en-GB" sz="2600" b="1" dirty="0" err="1"/>
              <a:t>kritischer</a:t>
            </a:r>
            <a:r>
              <a:rPr lang="en-GB" sz="2600" b="1" dirty="0"/>
              <a:t>.</a:t>
            </a:r>
          </a:p>
          <a:p>
            <a:pPr marL="0" indent="0" algn="ctr" fontAlgn="base">
              <a:lnSpc>
                <a:spcPct val="110000"/>
              </a:lnSpc>
              <a:spcBef>
                <a:spcPts val="0"/>
              </a:spcBef>
            </a:pPr>
            <a:endParaRPr lang="en-GB" sz="2600" b="1" dirty="0"/>
          </a:p>
          <a:p>
            <a:pPr marL="0" indent="0" algn="ctr" fontAlgn="base">
              <a:lnSpc>
                <a:spcPct val="110000"/>
              </a:lnSpc>
              <a:spcBef>
                <a:spcPts val="0"/>
              </a:spcBef>
            </a:pPr>
            <a:r>
              <a:rPr lang="en-GB" dirty="0"/>
              <a:t>In den letzten Jahren wurden viele Regionen und Unternehmen von einer Krise heimgesucht, die von der Versicherung nicht abgedeckt wurde. Unternehmen, die keine Ressourcen und Energie in die Vorbereitung gesteckt hatten, </a:t>
            </a:r>
            <a:r>
              <a:rPr lang="en-GB" dirty="0" err="1"/>
              <a:t>sahen</a:t>
            </a:r>
            <a:r>
              <a:rPr lang="en-GB" dirty="0"/>
              <a:t> </a:t>
            </a:r>
            <a:r>
              <a:rPr lang="en-GB" dirty="0" err="1"/>
              <a:t>sich</a:t>
            </a:r>
            <a:r>
              <a:rPr lang="en-GB" dirty="0"/>
              <a:t> in ihrer Existenz bedroht. Schlimmer noch, nach einer Krise wurden die Versicherungskosten massiv erhöht. </a:t>
            </a:r>
          </a:p>
          <a:p>
            <a:pPr marL="0" indent="0" algn="ctr" fontAlgn="base">
              <a:lnSpc>
                <a:spcPct val="110000"/>
              </a:lnSpc>
              <a:spcBef>
                <a:spcPts val="0"/>
              </a:spcBef>
            </a:pPr>
            <a:endParaRPr lang="en-GB" b="0" i="0" dirty="0">
              <a:effectLst/>
            </a:endParaRPr>
          </a:p>
          <a:p>
            <a:pPr marL="0" indent="0" algn="ctr">
              <a:lnSpc>
                <a:spcPct val="110000"/>
              </a:lnSpc>
              <a:spcBef>
                <a:spcPts val="0"/>
              </a:spcBef>
            </a:pPr>
            <a:endParaRPr lang="en-IE" dirty="0"/>
          </a:p>
        </p:txBody>
      </p:sp>
      <p:sp>
        <p:nvSpPr>
          <p:cNvPr id="12" name="TextBox 11">
            <a:hlinkClick r:id="rId3"/>
            <a:extLst>
              <a:ext uri="{FF2B5EF4-FFF2-40B4-BE49-F238E27FC236}">
                <a16:creationId xmlns:a16="http://schemas.microsoft.com/office/drawing/2014/main" id="{ECFD465B-7B19-AC56-BB8A-064AAA4C898D}"/>
              </a:ext>
            </a:extLst>
          </p:cNvPr>
          <p:cNvSpPr txBox="1"/>
          <p:nvPr/>
        </p:nvSpPr>
        <p:spPr>
          <a:xfrm>
            <a:off x="7239396" y="-14333"/>
            <a:ext cx="4952604" cy="2092881"/>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p>
          <a:p>
            <a:pPr algn="ctr"/>
            <a:r>
              <a:rPr lang="en-IE" sz="2400" dirty="0">
                <a:solidFill>
                  <a:schemeClr val="bg1"/>
                </a:solidFill>
                <a:hlinkClick r:id="rId3">
                  <a:extLst>
                    <a:ext uri="{A12FA001-AC4F-418D-AE19-62706E023703}">
                      <ahyp:hlinkClr xmlns:ahyp="http://schemas.microsoft.com/office/drawing/2018/hyperlinkcolor" val="tx"/>
                    </a:ext>
                  </a:extLst>
                </a:hlinkClick>
              </a:rPr>
              <a:t>Castlecomer Discovery Park, Irland</a:t>
            </a:r>
          </a:p>
          <a:p>
            <a:pPr algn="ctr"/>
            <a:r>
              <a:rPr lang="en-IE" sz="2400" dirty="0">
                <a:solidFill>
                  <a:schemeClr val="bg1"/>
                </a:solidFill>
                <a:hlinkClick r:id="rId3">
                  <a:extLst>
                    <a:ext uri="{A12FA001-AC4F-418D-AE19-62706E023703}">
                      <ahyp:hlinkClr xmlns:ahyp="http://schemas.microsoft.com/office/drawing/2018/hyperlinkcolor" val="tx"/>
                    </a:ext>
                  </a:extLst>
                </a:hlinkClick>
              </a:rPr>
              <a:t>Eine Krise in unserem Sektor - die Versicherung lähmt uns!</a:t>
            </a:r>
            <a:endParaRPr lang="en-IE" sz="2400" dirty="0">
              <a:solidFill>
                <a:schemeClr val="bg1"/>
              </a:solidFill>
            </a:endParaRPr>
          </a:p>
          <a:p>
            <a:pPr algn="ctr"/>
            <a:endParaRPr lang="en-IE" dirty="0">
              <a:solidFill>
                <a:schemeClr val="bg1"/>
              </a:solidFill>
            </a:endParaRPr>
          </a:p>
        </p:txBody>
      </p:sp>
      <p:sp>
        <p:nvSpPr>
          <p:cNvPr id="13" name="TextBox 12">
            <a:extLst>
              <a:ext uri="{FF2B5EF4-FFF2-40B4-BE49-F238E27FC236}">
                <a16:creationId xmlns:a16="http://schemas.microsoft.com/office/drawing/2014/main" id="{284E8527-528E-723F-1EC2-032BDD7EF1C5}"/>
              </a:ext>
            </a:extLst>
          </p:cNvPr>
          <p:cNvSpPr txBox="1"/>
          <p:nvPr/>
        </p:nvSpPr>
        <p:spPr>
          <a:xfrm>
            <a:off x="7239394" y="2078548"/>
            <a:ext cx="4952603" cy="1200329"/>
          </a:xfrm>
          <a:prstGeom prst="rect">
            <a:avLst/>
          </a:prstGeom>
          <a:solidFill>
            <a:srgbClr val="086D6E"/>
          </a:solidFill>
        </p:spPr>
        <p:txBody>
          <a:bodyPr wrap="square" rtlCol="0">
            <a:spAutoFit/>
          </a:bodyPr>
          <a:lstStyle/>
          <a:p>
            <a:pPr algn="ctr"/>
            <a:r>
              <a:rPr lang="en-GB" sz="2200" b="0" i="1" dirty="0">
                <a:solidFill>
                  <a:schemeClr val="bg1"/>
                </a:solidFill>
                <a:effectLst/>
              </a:rPr>
              <a:t>Seit 2020 ist unsere Versicherung um 81 % gestiegen und liegt jetzt bei einem beachtlichen sechsstelligen Betrag. </a:t>
            </a:r>
          </a:p>
          <a:p>
            <a:pPr algn="ctr"/>
            <a:endParaRPr lang="en-IE" sz="400" i="1" dirty="0">
              <a:solidFill>
                <a:schemeClr val="bg1"/>
              </a:solidFill>
            </a:endParaRPr>
          </a:p>
        </p:txBody>
      </p:sp>
      <p:pic>
        <p:nvPicPr>
          <p:cNvPr id="14" name="Graphic 13" descr="Touchscreen with solid fill">
            <a:hlinkClick r:id="rId3"/>
            <a:extLst>
              <a:ext uri="{FF2B5EF4-FFF2-40B4-BE49-F238E27FC236}">
                <a16:creationId xmlns:a16="http://schemas.microsoft.com/office/drawing/2014/main" id="{BC529D03-CCF6-F0E9-B32B-5A307AC4C6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8531" y="1351468"/>
            <a:ext cx="914400" cy="914400"/>
          </a:xfrm>
          <a:prstGeom prst="rect">
            <a:avLst/>
          </a:prstGeom>
        </p:spPr>
      </p:pic>
      <p:sp>
        <p:nvSpPr>
          <p:cNvPr id="16" name="TextBox 15">
            <a:hlinkClick r:id="rId6"/>
            <a:extLst>
              <a:ext uri="{FF2B5EF4-FFF2-40B4-BE49-F238E27FC236}">
                <a16:creationId xmlns:a16="http://schemas.microsoft.com/office/drawing/2014/main" id="{3AEF715C-579E-6CD5-D9C0-0B1BE0589FA6}"/>
              </a:ext>
            </a:extLst>
          </p:cNvPr>
          <p:cNvSpPr txBox="1"/>
          <p:nvPr/>
        </p:nvSpPr>
        <p:spPr>
          <a:xfrm>
            <a:off x="7245835" y="6216078"/>
            <a:ext cx="4946161" cy="646331"/>
          </a:xfrm>
          <a:prstGeom prst="rect">
            <a:avLst/>
          </a:prstGeom>
          <a:solidFill>
            <a:srgbClr val="086D6E"/>
          </a:solidFill>
        </p:spPr>
        <p:txBody>
          <a:bodyPr wrap="square" rtlCol="0">
            <a:spAutoFit/>
          </a:bodyPr>
          <a:lstStyle/>
          <a:p>
            <a:pPr algn="ctr"/>
            <a:r>
              <a:rPr lang="en-IE" dirty="0">
                <a:solidFill>
                  <a:schemeClr val="bg1"/>
                </a:solidFill>
              </a:rPr>
              <a:t>Die Auswirkungen von Versicherungen auf den Tourismussektor, Irland</a:t>
            </a:r>
          </a:p>
        </p:txBody>
      </p:sp>
      <p:pic>
        <p:nvPicPr>
          <p:cNvPr id="2" name="Picture 10">
            <a:hlinkClick r:id="rId6"/>
            <a:extLst>
              <a:ext uri="{FF2B5EF4-FFF2-40B4-BE49-F238E27FC236}">
                <a16:creationId xmlns:a16="http://schemas.microsoft.com/office/drawing/2014/main" id="{EB0A7890-4D00-406E-A0BF-536D5E3B27F3}"/>
              </a:ext>
            </a:extLst>
          </p:cNvPr>
          <p:cNvPicPr>
            <a:picLocks noChangeAspect="1"/>
          </p:cNvPicPr>
          <p:nvPr/>
        </p:nvPicPr>
        <p:blipFill rotWithShape="1">
          <a:blip r:embed="rId7"/>
          <a:srcRect l="1776" t="4128" r="2103"/>
          <a:stretch/>
        </p:blipFill>
        <p:spPr>
          <a:xfrm>
            <a:off x="7708291" y="3353855"/>
            <a:ext cx="4014808" cy="2793713"/>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5" name="Graphic 14" descr="Touchscreen with solid fill">
            <a:hlinkClick r:id="rId6"/>
            <a:extLst>
              <a:ext uri="{FF2B5EF4-FFF2-40B4-BE49-F238E27FC236}">
                <a16:creationId xmlns:a16="http://schemas.microsoft.com/office/drawing/2014/main" id="{AF7C6959-5BD8-C8F6-8ABF-EDBA711B68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8394" y="4664457"/>
            <a:ext cx="1414601" cy="1414601"/>
          </a:xfrm>
          <a:prstGeom prst="rect">
            <a:avLst/>
          </a:prstGeom>
        </p:spPr>
      </p:pic>
    </p:spTree>
    <p:extLst>
      <p:ext uri="{BB962C8B-B14F-4D97-AF65-F5344CB8AC3E}">
        <p14:creationId xmlns:p14="http://schemas.microsoft.com/office/powerpoint/2010/main" val="2337343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EF99F0-EC51-9344-0992-E5646395826F}"/>
              </a:ext>
            </a:extLst>
          </p:cNvPr>
          <p:cNvSpPr>
            <a:spLocks noGrp="1"/>
          </p:cNvSpPr>
          <p:nvPr>
            <p:ph type="body" sz="quarter" idx="16"/>
          </p:nvPr>
        </p:nvSpPr>
        <p:spPr>
          <a:xfrm>
            <a:off x="6420496" y="1219201"/>
            <a:ext cx="5771504" cy="2028496"/>
          </a:xfrm>
        </p:spPr>
        <p:txBody>
          <a:bodyPr anchor="ctr">
            <a:normAutofit/>
          </a:bodyPr>
          <a:lstStyle/>
          <a:p>
            <a:pPr>
              <a:lnSpc>
                <a:spcPct val="100000"/>
              </a:lnSpc>
              <a:spcBef>
                <a:spcPts val="0"/>
              </a:spcBef>
            </a:pPr>
            <a:r>
              <a:rPr lang="en-IE" dirty="0"/>
              <a:t>4.  Auswirkungen einer Krise auf </a:t>
            </a:r>
            <a:r>
              <a:rPr lang="en-IE" dirty="0" err="1"/>
              <a:t>Tourismusregionen</a:t>
            </a:r>
            <a:endParaRPr lang="en-IE" dirty="0"/>
          </a:p>
        </p:txBody>
      </p:sp>
      <p:pic>
        <p:nvPicPr>
          <p:cNvPr id="2" name="Picture Placeholder 8" descr="A picture containing nature, mountain, spring&#10;&#10;Description automatically generated">
            <a:extLst>
              <a:ext uri="{FF2B5EF4-FFF2-40B4-BE49-F238E27FC236}">
                <a16:creationId xmlns:a16="http://schemas.microsoft.com/office/drawing/2014/main" id="{18708E88-F038-3DD2-FFEB-43D8E76F2B53}"/>
              </a:ext>
            </a:extLst>
          </p:cNvPr>
          <p:cNvPicPr>
            <a:picLocks noGrp="1" noChangeAspect="1"/>
          </p:cNvPicPr>
          <p:nvPr>
            <p:ph type="pic" sz="quarter" idx="10"/>
          </p:nvPr>
        </p:nvPicPr>
        <p:blipFill>
          <a:blip r:embed="rId2"/>
          <a:srcRect t="11253" b="11253"/>
          <a:stretch>
            <a:fillRect/>
          </a:stretch>
        </p:blipFill>
        <p:spPr>
          <a:xfrm>
            <a:off x="241300" y="228600"/>
            <a:ext cx="11696700" cy="5764213"/>
          </a:xfrm>
        </p:spPr>
      </p:pic>
    </p:spTree>
    <p:extLst>
      <p:ext uri="{BB962C8B-B14F-4D97-AF65-F5344CB8AC3E}">
        <p14:creationId xmlns:p14="http://schemas.microsoft.com/office/powerpoint/2010/main" val="2749485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194A37-1469-FFD2-1A8B-74C1AD3B9DF5}"/>
              </a:ext>
            </a:extLst>
          </p:cNvPr>
          <p:cNvSpPr>
            <a:spLocks noGrp="1"/>
          </p:cNvSpPr>
          <p:nvPr>
            <p:ph type="body" sz="quarter" idx="16"/>
          </p:nvPr>
        </p:nvSpPr>
        <p:spPr>
          <a:xfrm>
            <a:off x="0" y="0"/>
            <a:ext cx="6432198" cy="1219199"/>
          </a:xfrm>
          <a:solidFill>
            <a:srgbClr val="7A547C"/>
          </a:solidFill>
        </p:spPr>
        <p:txBody>
          <a:bodyPr anchor="ctr">
            <a:normAutofit fontScale="92500" lnSpcReduction="10000"/>
          </a:bodyPr>
          <a:lstStyle/>
          <a:p>
            <a:pPr algn="ctr">
              <a:lnSpc>
                <a:spcPct val="100000"/>
              </a:lnSpc>
              <a:spcBef>
                <a:spcPts val="0"/>
              </a:spcBef>
            </a:pPr>
            <a:r>
              <a:rPr lang="en-IE" sz="2800" dirty="0" err="1"/>
              <a:t>Krisen</a:t>
            </a:r>
            <a:r>
              <a:rPr lang="en-IE" sz="2800" dirty="0"/>
              <a:t> </a:t>
            </a:r>
            <a:r>
              <a:rPr lang="en-IE" sz="2800" dirty="0" err="1"/>
              <a:t>können</a:t>
            </a:r>
            <a:r>
              <a:rPr lang="en-IE" sz="2800" dirty="0"/>
              <a:t> </a:t>
            </a:r>
            <a:r>
              <a:rPr lang="en-IE" sz="2800" dirty="0" err="1"/>
              <a:t>unvorhersehbar</a:t>
            </a:r>
            <a:r>
              <a:rPr lang="en-IE" sz="2800" dirty="0"/>
              <a:t> sein und auf jeder Ebene und in jeder Größenordnung auftreten</a:t>
            </a:r>
          </a:p>
        </p:txBody>
      </p:sp>
      <p:sp>
        <p:nvSpPr>
          <p:cNvPr id="6" name="Text Placeholder 5">
            <a:extLst>
              <a:ext uri="{FF2B5EF4-FFF2-40B4-BE49-F238E27FC236}">
                <a16:creationId xmlns:a16="http://schemas.microsoft.com/office/drawing/2014/main" id="{BFF6853E-7BC3-A8A9-7185-EBD73C39604F}"/>
              </a:ext>
            </a:extLst>
          </p:cNvPr>
          <p:cNvSpPr>
            <a:spLocks noGrp="1"/>
          </p:cNvSpPr>
          <p:nvPr>
            <p:ph type="body" sz="quarter" idx="18"/>
          </p:nvPr>
        </p:nvSpPr>
        <p:spPr>
          <a:xfrm>
            <a:off x="219502" y="1295398"/>
            <a:ext cx="6212696" cy="5448301"/>
          </a:xfrm>
          <a:solidFill>
            <a:schemeClr val="bg1"/>
          </a:solidFill>
        </p:spPr>
        <p:txBody>
          <a:bodyPr>
            <a:noAutofit/>
          </a:bodyPr>
          <a:lstStyle/>
          <a:p>
            <a:pPr marL="0" indent="0">
              <a:lnSpc>
                <a:spcPct val="100000"/>
              </a:lnSpc>
              <a:spcBef>
                <a:spcPts val="0"/>
              </a:spcBef>
            </a:pPr>
            <a:r>
              <a:rPr lang="en-GB" sz="1900" b="1" i="0" dirty="0" err="1">
                <a:solidFill>
                  <a:srgbClr val="916395"/>
                </a:solidFill>
                <a:effectLst/>
              </a:rPr>
              <a:t>Krisen</a:t>
            </a:r>
            <a:r>
              <a:rPr lang="en-GB" sz="1900" b="1" i="0" dirty="0">
                <a:solidFill>
                  <a:srgbClr val="916395"/>
                </a:solidFill>
                <a:effectLst/>
              </a:rPr>
              <a:t> </a:t>
            </a:r>
            <a:r>
              <a:rPr lang="en-GB" sz="1900" b="1" i="0" dirty="0" err="1">
                <a:solidFill>
                  <a:srgbClr val="916395"/>
                </a:solidFill>
                <a:effectLst/>
              </a:rPr>
              <a:t>können</a:t>
            </a:r>
            <a:r>
              <a:rPr lang="en-GB" sz="1900" b="1" i="0" dirty="0">
                <a:solidFill>
                  <a:srgbClr val="916395"/>
                </a:solidFill>
                <a:effectLst/>
              </a:rPr>
              <a:t> </a:t>
            </a:r>
            <a:r>
              <a:rPr lang="en-GB" sz="1900" b="1" i="0" dirty="0" err="1">
                <a:solidFill>
                  <a:srgbClr val="916395"/>
                </a:solidFill>
                <a:effectLst/>
              </a:rPr>
              <a:t>unvorhersehbar</a:t>
            </a:r>
            <a:r>
              <a:rPr lang="en-GB" sz="1900" b="1" i="0" dirty="0">
                <a:solidFill>
                  <a:srgbClr val="916395"/>
                </a:solidFill>
                <a:effectLst/>
              </a:rPr>
              <a:t> sein und auf jeder Ebene des Tourismus auftreten, von einzelnen Unternehmen bis hin zu </a:t>
            </a:r>
            <a:r>
              <a:rPr lang="en-GB" sz="1900" b="1" i="0" dirty="0" err="1">
                <a:solidFill>
                  <a:srgbClr val="916395"/>
                </a:solidFill>
                <a:effectLst/>
              </a:rPr>
              <a:t>einem</a:t>
            </a:r>
            <a:r>
              <a:rPr lang="en-GB" sz="1900" b="1" i="0" dirty="0">
                <a:solidFill>
                  <a:srgbClr val="916395"/>
                </a:solidFill>
                <a:effectLst/>
              </a:rPr>
              <a:t> </a:t>
            </a:r>
            <a:r>
              <a:rPr lang="en-GB" sz="1900" b="1" i="0" dirty="0" err="1">
                <a:solidFill>
                  <a:srgbClr val="916395"/>
                </a:solidFill>
                <a:effectLst/>
              </a:rPr>
              <a:t>Reiseziel</a:t>
            </a:r>
            <a:r>
              <a:rPr lang="en-GB" sz="1900" b="1" i="0" dirty="0">
                <a:solidFill>
                  <a:srgbClr val="916395"/>
                </a:solidFill>
                <a:effectLst/>
              </a:rPr>
              <a:t>. </a:t>
            </a:r>
            <a:r>
              <a:rPr lang="en-GB" sz="1900" b="0" i="0" dirty="0">
                <a:solidFill>
                  <a:srgbClr val="4D4D4D"/>
                </a:solidFill>
                <a:effectLst/>
              </a:rPr>
              <a:t>Sie können durch externe Schocks ausgelöst werden, z. B. durch eine nationale Krise, eine persönliche Krise, eine Unternehmenskrise, eine </a:t>
            </a:r>
            <a:r>
              <a:rPr lang="en-GB" sz="1900" b="0" i="0" dirty="0" err="1">
                <a:solidFill>
                  <a:srgbClr val="4D4D4D"/>
                </a:solidFill>
                <a:effectLst/>
              </a:rPr>
              <a:t>politische</a:t>
            </a:r>
            <a:r>
              <a:rPr lang="en-GB" sz="1900" b="0" i="0" dirty="0">
                <a:solidFill>
                  <a:srgbClr val="4D4D4D"/>
                </a:solidFill>
                <a:effectLst/>
              </a:rPr>
              <a:t> </a:t>
            </a:r>
            <a:r>
              <a:rPr lang="en-GB" sz="1900" b="0" i="0" dirty="0" err="1">
                <a:solidFill>
                  <a:srgbClr val="4D4D4D"/>
                </a:solidFill>
                <a:effectLst/>
              </a:rPr>
              <a:t>Krise</a:t>
            </a:r>
            <a:r>
              <a:rPr lang="en-GB" sz="1900" dirty="0">
                <a:solidFill>
                  <a:srgbClr val="4D4D4D"/>
                </a:solidFill>
              </a:rPr>
              <a:t> </a:t>
            </a:r>
            <a:r>
              <a:rPr lang="en-GB" sz="1900" b="0" i="0" dirty="0" err="1">
                <a:solidFill>
                  <a:srgbClr val="4D4D4D"/>
                </a:solidFill>
                <a:effectLst/>
              </a:rPr>
              <a:t>usw</a:t>
            </a:r>
            <a:r>
              <a:rPr lang="en-GB" sz="1900" b="0" i="0" dirty="0">
                <a:solidFill>
                  <a:srgbClr val="4D4D4D"/>
                </a:solidFill>
                <a:effectLst/>
              </a:rPr>
              <a:t>. Sie haben große Auswirkungen und können zu einem </a:t>
            </a:r>
            <a:r>
              <a:rPr lang="en-GB" sz="1900" b="1" i="0" dirty="0">
                <a:solidFill>
                  <a:srgbClr val="916395"/>
                </a:solidFill>
                <a:effectLst/>
              </a:rPr>
              <a:t>Rückgang der Besucherzahlen </a:t>
            </a:r>
            <a:r>
              <a:rPr lang="en-GB" sz="1900" b="0" i="0" dirty="0">
                <a:solidFill>
                  <a:srgbClr val="4D4D4D"/>
                </a:solidFill>
                <a:effectLst/>
              </a:rPr>
              <a:t>führen, der </a:t>
            </a:r>
            <a:r>
              <a:rPr lang="en-GB" sz="1900" b="1" i="0" dirty="0">
                <a:solidFill>
                  <a:srgbClr val="916395"/>
                </a:solidFill>
                <a:effectLst/>
              </a:rPr>
              <a:t>die Tourismusprognosen zunichte macht</a:t>
            </a:r>
            <a:r>
              <a:rPr lang="en-GB" sz="1900" b="0" i="0" dirty="0">
                <a:solidFill>
                  <a:srgbClr val="4D4D4D"/>
                </a:solidFill>
                <a:effectLst/>
              </a:rPr>
              <a:t>. Wenn die Ankünfte zurückgehen, wird das Reiseziel einen </a:t>
            </a:r>
            <a:r>
              <a:rPr lang="en-GB" sz="1900" b="1" i="0" dirty="0">
                <a:solidFill>
                  <a:srgbClr val="916395"/>
                </a:solidFill>
                <a:effectLst/>
              </a:rPr>
              <a:t>Rückgang der Beschäftigung </a:t>
            </a:r>
            <a:r>
              <a:rPr lang="en-GB" sz="1900" b="0" i="0" dirty="0">
                <a:solidFill>
                  <a:srgbClr val="4D4D4D"/>
                </a:solidFill>
                <a:effectLst/>
              </a:rPr>
              <a:t>erleben, der mit einem </a:t>
            </a:r>
            <a:r>
              <a:rPr lang="en-GB" sz="1900" b="1" i="0" dirty="0">
                <a:solidFill>
                  <a:srgbClr val="916395"/>
                </a:solidFill>
                <a:effectLst/>
              </a:rPr>
              <a:t>Rückgang der Gewinne des Privatsektors einhergeht</a:t>
            </a:r>
            <a:r>
              <a:rPr lang="en-GB" sz="1900" b="0" i="0" dirty="0">
                <a:solidFill>
                  <a:srgbClr val="916395"/>
                </a:solidFill>
                <a:effectLst/>
              </a:rPr>
              <a:t>. </a:t>
            </a:r>
          </a:p>
          <a:p>
            <a:pPr marL="0" indent="0" algn="l">
              <a:lnSpc>
                <a:spcPct val="100000"/>
              </a:lnSpc>
              <a:spcBef>
                <a:spcPts val="0"/>
              </a:spcBef>
            </a:pPr>
            <a:endParaRPr lang="en-GB" sz="1900" dirty="0">
              <a:solidFill>
                <a:srgbClr val="4D4D4D"/>
              </a:solidFill>
            </a:endParaRPr>
          </a:p>
          <a:p>
            <a:pPr marL="0" indent="0" algn="l">
              <a:lnSpc>
                <a:spcPct val="100000"/>
              </a:lnSpc>
              <a:spcBef>
                <a:spcPts val="0"/>
              </a:spcBef>
            </a:pPr>
            <a:r>
              <a:rPr lang="en-GB" sz="1900" b="0" i="0" dirty="0">
                <a:solidFill>
                  <a:srgbClr val="4D4D4D"/>
                </a:solidFill>
                <a:effectLst/>
              </a:rPr>
              <a:t>Weitere Auswirkungen sind ein </a:t>
            </a:r>
            <a:r>
              <a:rPr lang="en-GB" sz="1900" b="1" i="0" dirty="0">
                <a:solidFill>
                  <a:srgbClr val="916395"/>
                </a:solidFill>
                <a:effectLst/>
              </a:rPr>
              <a:t>Rückgang der Staatseinnahmen</a:t>
            </a:r>
            <a:r>
              <a:rPr lang="en-GB" sz="1900" b="0" i="0" dirty="0">
                <a:solidFill>
                  <a:srgbClr val="4D4D4D"/>
                </a:solidFill>
                <a:effectLst/>
              </a:rPr>
              <a:t>, der sich wiederum auf </a:t>
            </a:r>
            <a:r>
              <a:rPr lang="en-GB" sz="1900" b="1" i="0" dirty="0">
                <a:solidFill>
                  <a:srgbClr val="916395"/>
                </a:solidFill>
                <a:effectLst/>
              </a:rPr>
              <a:t>die Reinvestitionen in die Infrastruktur des öffentlichen Sektors auswirkt</a:t>
            </a:r>
            <a:r>
              <a:rPr lang="en-GB" sz="1900" b="0" i="0" dirty="0">
                <a:solidFill>
                  <a:srgbClr val="916395"/>
                </a:solidFill>
                <a:effectLst/>
              </a:rPr>
              <a:t>, ein </a:t>
            </a:r>
            <a:r>
              <a:rPr lang="en-GB" sz="1900" b="1" i="0" dirty="0">
                <a:solidFill>
                  <a:srgbClr val="916395"/>
                </a:solidFill>
                <a:effectLst/>
              </a:rPr>
              <a:t>Rückgang der Unternehmenseinnahmen</a:t>
            </a:r>
            <a:r>
              <a:rPr lang="en-GB" sz="1900" b="0" i="0" dirty="0">
                <a:solidFill>
                  <a:srgbClr val="4D4D4D"/>
                </a:solidFill>
                <a:effectLst/>
              </a:rPr>
              <a:t>, der die Unternehmen zwingt, weitere Investitionen aufzuschieben, und der </a:t>
            </a:r>
            <a:r>
              <a:rPr lang="en-GB" sz="1900" b="1" i="0" dirty="0">
                <a:solidFill>
                  <a:srgbClr val="916395"/>
                </a:solidFill>
                <a:effectLst/>
              </a:rPr>
              <a:t>Verlust des Vertrauens </a:t>
            </a:r>
            <a:r>
              <a:rPr lang="en-GB" sz="1900" b="0" i="0" dirty="0">
                <a:solidFill>
                  <a:srgbClr val="4D4D4D"/>
                </a:solidFill>
                <a:effectLst/>
              </a:rPr>
              <a:t>der </a:t>
            </a:r>
            <a:r>
              <a:rPr lang="en-GB" sz="1900" b="0" i="0" dirty="0" err="1">
                <a:solidFill>
                  <a:srgbClr val="4D4D4D"/>
                </a:solidFill>
                <a:effectLst/>
              </a:rPr>
              <a:t>Touristen</a:t>
            </a:r>
            <a:r>
              <a:rPr lang="en-GB" sz="1900" dirty="0">
                <a:solidFill>
                  <a:srgbClr val="4D4D4D"/>
                </a:solidFill>
              </a:rPr>
              <a:t> </a:t>
            </a:r>
            <a:r>
              <a:rPr lang="en-GB" sz="1900" b="1" i="0" dirty="0">
                <a:solidFill>
                  <a:srgbClr val="916395"/>
                </a:solidFill>
                <a:effectLst/>
              </a:rPr>
              <a:t>in das Reiseziel</a:t>
            </a:r>
            <a:r>
              <a:rPr lang="en-GB" sz="1900" b="0" i="0" dirty="0">
                <a:solidFill>
                  <a:srgbClr val="4D4D4D"/>
                </a:solidFill>
                <a:effectLst/>
              </a:rPr>
              <a:t>. </a:t>
            </a:r>
            <a:endParaRPr lang="en-IE" sz="1900" dirty="0">
              <a:solidFill>
                <a:srgbClr val="4D4D4D"/>
              </a:solidFill>
            </a:endParaRPr>
          </a:p>
        </p:txBody>
      </p:sp>
      <p:pic>
        <p:nvPicPr>
          <p:cNvPr id="8" name="Graphic 7" descr="Document outline">
            <a:hlinkClick r:id="rId2"/>
            <a:extLst>
              <a:ext uri="{FF2B5EF4-FFF2-40B4-BE49-F238E27FC236}">
                <a16:creationId xmlns:a16="http://schemas.microsoft.com/office/drawing/2014/main" id="{4D3D689C-1787-CA15-E0A1-492D5E5A29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8848" y="5431997"/>
            <a:ext cx="1048871" cy="1048871"/>
          </a:xfrm>
          <a:prstGeom prst="rect">
            <a:avLst/>
          </a:prstGeom>
        </p:spPr>
      </p:pic>
      <p:sp>
        <p:nvSpPr>
          <p:cNvPr id="2" name="TextBox 1">
            <a:extLst>
              <a:ext uri="{FF2B5EF4-FFF2-40B4-BE49-F238E27FC236}">
                <a16:creationId xmlns:a16="http://schemas.microsoft.com/office/drawing/2014/main" id="{75B257C1-A2B6-DBDE-FFCE-9B3DAFCC3B58}"/>
              </a:ext>
            </a:extLst>
          </p:cNvPr>
          <p:cNvSpPr txBox="1"/>
          <p:nvPr/>
        </p:nvSpPr>
        <p:spPr>
          <a:xfrm>
            <a:off x="7266450" y="5749159"/>
            <a:ext cx="4294928" cy="646331"/>
          </a:xfrm>
          <a:prstGeom prst="rect">
            <a:avLst/>
          </a:prstGeom>
          <a:solidFill>
            <a:srgbClr val="F37C57"/>
          </a:solidFill>
        </p:spPr>
        <p:txBody>
          <a:bodyPr wrap="square" rtlCol="0">
            <a:spAutoFit/>
          </a:bodyPr>
          <a:lstStyle/>
          <a:p>
            <a:pPr algn="ctr"/>
            <a:r>
              <a:rPr lang="en-IE" dirty="0">
                <a:solidFill>
                  <a:schemeClr val="bg1"/>
                </a:solidFill>
                <a:hlinkClick r:id="rId5" action="ppaction://hlinkfile">
                  <a:extLst>
                    <a:ext uri="{A12FA001-AC4F-418D-AE19-62706E023703}">
                      <ahyp:hlinkClr xmlns:ahyp="http://schemas.microsoft.com/office/drawing/2018/hyperlinkcolor" val="tx"/>
                    </a:ext>
                  </a:extLst>
                </a:hlinkClick>
              </a:rPr>
              <a:t>Quelle: Responding to a Crisis, The Destination Perspective</a:t>
            </a:r>
            <a:endParaRPr lang="en-IE" dirty="0">
              <a:solidFill>
                <a:schemeClr val="bg1"/>
              </a:solidFill>
            </a:endParaRPr>
          </a:p>
        </p:txBody>
      </p:sp>
      <p:pic>
        <p:nvPicPr>
          <p:cNvPr id="4" name="Picture Placeholder 2" descr="A large building with a mountain in the background&#10;&#10;Description automatically generated with medium confidence">
            <a:extLst>
              <a:ext uri="{FF2B5EF4-FFF2-40B4-BE49-F238E27FC236}">
                <a16:creationId xmlns:a16="http://schemas.microsoft.com/office/drawing/2014/main" id="{44FE6D70-8B00-16B9-DEBA-5DB847A37B67}"/>
              </a:ext>
            </a:extLst>
          </p:cNvPr>
          <p:cNvPicPr>
            <a:picLocks noChangeAspect="1"/>
          </p:cNvPicPr>
          <p:nvPr/>
        </p:nvPicPr>
        <p:blipFill>
          <a:blip r:embed="rId6"/>
          <a:srcRect t="7641" b="7641"/>
          <a:stretch>
            <a:fillRect/>
          </a:stretch>
        </p:blipFill>
        <p:spPr>
          <a:xfrm>
            <a:off x="7266450" y="29823"/>
            <a:ext cx="4183250" cy="5316796"/>
          </a:xfrm>
          <a:prstGeom prst="rect">
            <a:avLst/>
          </a:prstGeom>
        </p:spPr>
      </p:pic>
    </p:spTree>
    <p:extLst>
      <p:ext uri="{BB962C8B-B14F-4D97-AF65-F5344CB8AC3E}">
        <p14:creationId xmlns:p14="http://schemas.microsoft.com/office/powerpoint/2010/main" val="2094579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96" descr="A picture containing outdoor, nature, sunset&#10;&#10;Description automatically generated">
            <a:extLst>
              <a:ext uri="{FF2B5EF4-FFF2-40B4-BE49-F238E27FC236}">
                <a16:creationId xmlns:a16="http://schemas.microsoft.com/office/drawing/2014/main" id="{064B7FEF-1FBA-CF31-3CEE-1A2469BBF869}"/>
              </a:ext>
            </a:extLst>
          </p:cNvPr>
          <p:cNvPicPr>
            <a:picLocks noChangeAspect="1"/>
          </p:cNvPicPr>
          <p:nvPr/>
        </p:nvPicPr>
        <p:blipFill>
          <a:blip r:embed="rId2"/>
          <a:srcRect t="2053" b="2053"/>
          <a:stretch>
            <a:fillRect/>
          </a:stretch>
        </p:blipFill>
        <p:spPr>
          <a:xfrm>
            <a:off x="5969043" y="9778"/>
            <a:ext cx="4339063" cy="5514830"/>
          </a:xfrm>
          <a:prstGeom prst="rect">
            <a:avLst/>
          </a:prstGeom>
        </p:spPr>
      </p:pic>
      <p:sp>
        <p:nvSpPr>
          <p:cNvPr id="5" name="Text Placeholder 4">
            <a:extLst>
              <a:ext uri="{FF2B5EF4-FFF2-40B4-BE49-F238E27FC236}">
                <a16:creationId xmlns:a16="http://schemas.microsoft.com/office/drawing/2014/main" id="{53194A37-1469-FFD2-1A8B-74C1AD3B9DF5}"/>
              </a:ext>
            </a:extLst>
          </p:cNvPr>
          <p:cNvSpPr>
            <a:spLocks noGrp="1"/>
          </p:cNvSpPr>
          <p:nvPr>
            <p:ph type="body" sz="quarter" idx="16"/>
          </p:nvPr>
        </p:nvSpPr>
        <p:spPr>
          <a:xfrm>
            <a:off x="-1" y="9380"/>
            <a:ext cx="5957047" cy="952645"/>
          </a:xfrm>
          <a:solidFill>
            <a:srgbClr val="7A547C"/>
          </a:solidFill>
        </p:spPr>
        <p:txBody>
          <a:bodyPr>
            <a:normAutofit/>
          </a:bodyPr>
          <a:lstStyle/>
          <a:p>
            <a:pPr algn="ctr">
              <a:lnSpc>
                <a:spcPct val="100000"/>
              </a:lnSpc>
              <a:spcBef>
                <a:spcPts val="0"/>
              </a:spcBef>
            </a:pPr>
            <a:r>
              <a:rPr lang="en-IE" sz="2800" dirty="0"/>
              <a:t>Einige Krisen können gemildert werden, während andere unkontrollierbar sind</a:t>
            </a:r>
          </a:p>
        </p:txBody>
      </p:sp>
      <p:sp>
        <p:nvSpPr>
          <p:cNvPr id="6" name="Text Placeholder 5">
            <a:extLst>
              <a:ext uri="{FF2B5EF4-FFF2-40B4-BE49-F238E27FC236}">
                <a16:creationId xmlns:a16="http://schemas.microsoft.com/office/drawing/2014/main" id="{BFF6853E-7BC3-A8A9-7185-EBD73C39604F}"/>
              </a:ext>
            </a:extLst>
          </p:cNvPr>
          <p:cNvSpPr>
            <a:spLocks noGrp="1"/>
          </p:cNvSpPr>
          <p:nvPr>
            <p:ph type="body" sz="quarter" idx="18"/>
          </p:nvPr>
        </p:nvSpPr>
        <p:spPr>
          <a:xfrm>
            <a:off x="152537" y="962025"/>
            <a:ext cx="5683582" cy="5667521"/>
          </a:xfrm>
        </p:spPr>
        <p:txBody>
          <a:bodyPr>
            <a:noAutofit/>
          </a:bodyPr>
          <a:lstStyle/>
          <a:p>
            <a:pPr marL="0" indent="0" algn="l">
              <a:lnSpc>
                <a:spcPct val="120000"/>
              </a:lnSpc>
              <a:spcBef>
                <a:spcPts val="0"/>
              </a:spcBef>
            </a:pPr>
            <a:r>
              <a:rPr lang="en-GB" sz="1900" b="1" i="0" dirty="0">
                <a:solidFill>
                  <a:srgbClr val="916395"/>
                </a:solidFill>
                <a:effectLst/>
              </a:rPr>
              <a:t>Der Ursprung von Krisenereignissen reicht von internen Ursachen wie </a:t>
            </a:r>
            <a:r>
              <a:rPr lang="en-GB" sz="1900" b="1" i="0" dirty="0" err="1">
                <a:solidFill>
                  <a:srgbClr val="916395"/>
                </a:solidFill>
                <a:effectLst/>
              </a:rPr>
              <a:t>schlechten</a:t>
            </a:r>
            <a:r>
              <a:rPr lang="en-GB" sz="1900" b="1" i="0" dirty="0">
                <a:solidFill>
                  <a:srgbClr val="916395"/>
                </a:solidFill>
                <a:effectLst/>
              </a:rPr>
              <a:t> </a:t>
            </a:r>
            <a:r>
              <a:rPr lang="en-GB" sz="1900" b="1" i="0" dirty="0" err="1">
                <a:solidFill>
                  <a:srgbClr val="916395"/>
                </a:solidFill>
                <a:effectLst/>
              </a:rPr>
              <a:t>Geschäftspraktiken</a:t>
            </a:r>
            <a:r>
              <a:rPr lang="en-GB" sz="1900" b="1" i="0" dirty="0">
                <a:solidFill>
                  <a:srgbClr val="916395"/>
                </a:solidFill>
                <a:effectLst/>
              </a:rPr>
              <a:t> eines </a:t>
            </a:r>
            <a:r>
              <a:rPr lang="en-GB" sz="1900" b="1" i="0" dirty="0" err="1">
                <a:solidFill>
                  <a:srgbClr val="916395"/>
                </a:solidFill>
                <a:effectLst/>
              </a:rPr>
              <a:t>Unternehmens</a:t>
            </a:r>
            <a:r>
              <a:rPr lang="en-GB" sz="1900" b="1" i="0" dirty="0">
                <a:solidFill>
                  <a:srgbClr val="916395"/>
                </a:solidFill>
                <a:effectLst/>
              </a:rPr>
              <a:t> bis hin zu externen Ursachen </a:t>
            </a:r>
            <a:r>
              <a:rPr lang="en-GB" sz="1900" b="1" i="0" dirty="0" err="1">
                <a:solidFill>
                  <a:srgbClr val="916395"/>
                </a:solidFill>
                <a:effectLst/>
              </a:rPr>
              <a:t>wie</a:t>
            </a:r>
            <a:r>
              <a:rPr lang="en-GB" sz="1900" b="1" i="0" dirty="0">
                <a:solidFill>
                  <a:srgbClr val="916395"/>
                </a:solidFill>
                <a:effectLst/>
              </a:rPr>
              <a:t> </a:t>
            </a:r>
            <a:r>
              <a:rPr lang="en-GB" sz="1900" b="1" i="0" dirty="0" err="1">
                <a:solidFill>
                  <a:srgbClr val="916395"/>
                </a:solidFill>
                <a:effectLst/>
              </a:rPr>
              <a:t>Naturkatastrophen</a:t>
            </a:r>
            <a:r>
              <a:rPr lang="en-GB" sz="1900" b="1" i="0" dirty="0">
                <a:solidFill>
                  <a:srgbClr val="916395"/>
                </a:solidFill>
                <a:effectLst/>
              </a:rPr>
              <a:t>. </a:t>
            </a:r>
            <a:r>
              <a:rPr lang="en-GB" sz="1900" b="0" i="0" dirty="0" err="1">
                <a:solidFill>
                  <a:srgbClr val="4D4D4D"/>
                </a:solidFill>
                <a:effectLst/>
              </a:rPr>
              <a:t>Zudem</a:t>
            </a:r>
            <a:r>
              <a:rPr lang="en-GB" sz="1900" b="0" i="0" dirty="0">
                <a:solidFill>
                  <a:srgbClr val="4D4D4D"/>
                </a:solidFill>
                <a:effectLst/>
              </a:rPr>
              <a:t> </a:t>
            </a:r>
            <a:r>
              <a:rPr lang="en-GB" sz="1900" dirty="0" err="1">
                <a:solidFill>
                  <a:srgbClr val="4D4D4D"/>
                </a:solidFill>
              </a:rPr>
              <a:t>können</a:t>
            </a:r>
            <a:r>
              <a:rPr lang="en-GB" sz="1900" b="1" i="0" dirty="0">
                <a:solidFill>
                  <a:srgbClr val="916395"/>
                </a:solidFill>
                <a:effectLst/>
              </a:rPr>
              <a:t> </a:t>
            </a:r>
            <a:r>
              <a:rPr lang="en-GB" sz="1900" b="0" i="0" dirty="0" err="1">
                <a:solidFill>
                  <a:srgbClr val="4D4D4D"/>
                </a:solidFill>
                <a:effectLst/>
              </a:rPr>
              <a:t>Krisen</a:t>
            </a:r>
            <a:r>
              <a:rPr lang="en-GB" sz="1900" b="0" i="0" dirty="0">
                <a:solidFill>
                  <a:srgbClr val="4D4D4D"/>
                </a:solidFill>
                <a:effectLst/>
              </a:rPr>
              <a:t> </a:t>
            </a:r>
            <a:r>
              <a:rPr lang="en-GB" sz="1900" b="1" i="0" dirty="0" err="1">
                <a:solidFill>
                  <a:srgbClr val="916395"/>
                </a:solidFill>
                <a:effectLst/>
              </a:rPr>
              <a:t>unvorhersehbar</a:t>
            </a:r>
            <a:r>
              <a:rPr lang="en-GB" sz="1900" b="1" i="0" dirty="0">
                <a:solidFill>
                  <a:srgbClr val="916395"/>
                </a:solidFill>
                <a:effectLst/>
              </a:rPr>
              <a:t> oder vorhersehbar sein </a:t>
            </a:r>
            <a:r>
              <a:rPr lang="en-GB" sz="1900" b="0" i="0" dirty="0">
                <a:solidFill>
                  <a:srgbClr val="4D4D4D"/>
                </a:solidFill>
                <a:effectLst/>
              </a:rPr>
              <a:t>und durch vorherige Maßnahmen (z. B. den Bau höherer Deiche) </a:t>
            </a:r>
            <a:r>
              <a:rPr lang="en-GB" sz="1900" b="1" i="0" dirty="0" err="1">
                <a:solidFill>
                  <a:srgbClr val="916395"/>
                </a:solidFill>
                <a:effectLst/>
              </a:rPr>
              <a:t>abgeschwächt</a:t>
            </a:r>
            <a:r>
              <a:rPr lang="en-GB" sz="1900" b="1" i="0" dirty="0">
                <a:solidFill>
                  <a:srgbClr val="916395"/>
                </a:solidFill>
                <a:effectLst/>
              </a:rPr>
              <a:t> werden </a:t>
            </a:r>
            <a:r>
              <a:rPr lang="en-GB" sz="1900" b="0" i="0" dirty="0">
                <a:solidFill>
                  <a:srgbClr val="4D4D4D"/>
                </a:solidFill>
                <a:effectLst/>
              </a:rPr>
              <a:t>oder im schlimmsten Fall </a:t>
            </a:r>
            <a:r>
              <a:rPr lang="en-GB" sz="1900" b="1" i="0" dirty="0">
                <a:solidFill>
                  <a:srgbClr val="916395"/>
                </a:solidFill>
                <a:effectLst/>
              </a:rPr>
              <a:t>völlig unkontrollierbar sein</a:t>
            </a:r>
            <a:r>
              <a:rPr lang="en-GB" sz="1900" b="0" i="0" dirty="0">
                <a:solidFill>
                  <a:srgbClr val="4D4D4D"/>
                </a:solidFill>
                <a:effectLst/>
              </a:rPr>
              <a:t>, </a:t>
            </a:r>
            <a:r>
              <a:rPr lang="en-GB" sz="1900" b="0" i="0" dirty="0" err="1">
                <a:solidFill>
                  <a:srgbClr val="4D4D4D"/>
                </a:solidFill>
                <a:effectLst/>
              </a:rPr>
              <a:t>wie</a:t>
            </a:r>
            <a:r>
              <a:rPr lang="en-GB" sz="1900" b="0" i="0" dirty="0">
                <a:solidFill>
                  <a:srgbClr val="4D4D4D"/>
                </a:solidFill>
                <a:effectLst/>
              </a:rPr>
              <a:t> </a:t>
            </a:r>
            <a:r>
              <a:rPr lang="en-GB" sz="1900" b="0" i="0" dirty="0" err="1">
                <a:solidFill>
                  <a:srgbClr val="4D4D4D"/>
                </a:solidFill>
                <a:effectLst/>
              </a:rPr>
              <a:t>z.B.</a:t>
            </a:r>
            <a:r>
              <a:rPr lang="en-GB" sz="1900" b="0" i="0" dirty="0">
                <a:solidFill>
                  <a:srgbClr val="4D4D4D"/>
                </a:solidFill>
                <a:effectLst/>
              </a:rPr>
              <a:t> </a:t>
            </a:r>
            <a:r>
              <a:rPr lang="en-GB" sz="1900" b="0" i="0" dirty="0" err="1">
                <a:solidFill>
                  <a:srgbClr val="4D4D4D"/>
                </a:solidFill>
                <a:effectLst/>
              </a:rPr>
              <a:t>bei</a:t>
            </a:r>
            <a:r>
              <a:rPr lang="en-GB" sz="1900" b="0" i="0" dirty="0">
                <a:solidFill>
                  <a:srgbClr val="4D4D4D"/>
                </a:solidFill>
                <a:effectLst/>
              </a:rPr>
              <a:t> </a:t>
            </a:r>
            <a:r>
              <a:rPr lang="en-GB" sz="1900" b="0" i="0" dirty="0" err="1">
                <a:solidFill>
                  <a:srgbClr val="4D4D4D"/>
                </a:solidFill>
                <a:effectLst/>
              </a:rPr>
              <a:t>einem</a:t>
            </a:r>
            <a:r>
              <a:rPr lang="en-GB" sz="1900" b="0" i="0" dirty="0">
                <a:solidFill>
                  <a:srgbClr val="4D4D4D"/>
                </a:solidFill>
                <a:effectLst/>
              </a:rPr>
              <a:t> </a:t>
            </a:r>
            <a:r>
              <a:rPr lang="en-GB" sz="1900" b="0" i="0" dirty="0" err="1">
                <a:solidFill>
                  <a:srgbClr val="4D4D4D"/>
                </a:solidFill>
                <a:effectLst/>
              </a:rPr>
              <a:t>Erdbeben</a:t>
            </a:r>
            <a:r>
              <a:rPr lang="en-GB" sz="1900" b="0" i="0" dirty="0">
                <a:solidFill>
                  <a:srgbClr val="4D4D4D"/>
                </a:solidFill>
                <a:effectLst/>
              </a:rPr>
              <a:t>.</a:t>
            </a:r>
          </a:p>
          <a:p>
            <a:pPr marL="0" indent="0" algn="l">
              <a:lnSpc>
                <a:spcPct val="120000"/>
              </a:lnSpc>
              <a:spcBef>
                <a:spcPts val="0"/>
              </a:spcBef>
            </a:pPr>
            <a:endParaRPr lang="en-GB" sz="1900" b="0" i="0" dirty="0">
              <a:solidFill>
                <a:srgbClr val="4D4D4D"/>
              </a:solidFill>
              <a:effectLst/>
            </a:endParaRPr>
          </a:p>
          <a:p>
            <a:pPr marL="0" indent="0" algn="l">
              <a:lnSpc>
                <a:spcPct val="120000"/>
              </a:lnSpc>
              <a:spcBef>
                <a:spcPts val="0"/>
              </a:spcBef>
            </a:pPr>
            <a:r>
              <a:rPr lang="en-GB" sz="1900" b="0" i="0" dirty="0">
                <a:solidFill>
                  <a:srgbClr val="4D4D4D"/>
                </a:solidFill>
                <a:effectLst/>
              </a:rPr>
              <a:t>Eine </a:t>
            </a:r>
            <a:r>
              <a:rPr lang="en-GB" sz="1900" b="1" i="0" dirty="0">
                <a:solidFill>
                  <a:srgbClr val="916395"/>
                </a:solidFill>
                <a:effectLst/>
              </a:rPr>
              <a:t>groß angelegte Krise </a:t>
            </a:r>
            <a:r>
              <a:rPr lang="en-GB" sz="1900" b="0" i="0" dirty="0">
                <a:solidFill>
                  <a:srgbClr val="4D4D4D"/>
                </a:solidFill>
                <a:effectLst/>
              </a:rPr>
              <a:t>kann zu </a:t>
            </a:r>
            <a:r>
              <a:rPr lang="en-GB" sz="1900" b="0" i="0" dirty="0" err="1">
                <a:solidFill>
                  <a:srgbClr val="4D4D4D"/>
                </a:solidFill>
                <a:effectLst/>
              </a:rPr>
              <a:t>komplexen</a:t>
            </a:r>
            <a:r>
              <a:rPr lang="en-GB" sz="1900" b="0" i="0" dirty="0">
                <a:solidFill>
                  <a:srgbClr val="4D4D4D"/>
                </a:solidFill>
                <a:effectLst/>
              </a:rPr>
              <a:t> </a:t>
            </a:r>
            <a:r>
              <a:rPr lang="en-GB" sz="1900" b="0" i="0" dirty="0" err="1">
                <a:solidFill>
                  <a:srgbClr val="4D4D4D"/>
                </a:solidFill>
                <a:effectLst/>
              </a:rPr>
              <a:t>Entwicklungen</a:t>
            </a:r>
            <a:r>
              <a:rPr lang="en-GB" sz="1900" b="0" i="0" dirty="0">
                <a:solidFill>
                  <a:srgbClr val="4D4D4D"/>
                </a:solidFill>
                <a:effectLst/>
              </a:rPr>
              <a:t> </a:t>
            </a:r>
            <a:r>
              <a:rPr lang="en-GB" sz="1900" b="0" i="0" dirty="0" err="1">
                <a:solidFill>
                  <a:srgbClr val="4D4D4D"/>
                </a:solidFill>
                <a:effectLst/>
              </a:rPr>
              <a:t>führen</a:t>
            </a:r>
            <a:r>
              <a:rPr lang="en-GB" sz="1900" b="0" i="0" dirty="0">
                <a:solidFill>
                  <a:srgbClr val="4D4D4D"/>
                </a:solidFill>
                <a:effectLst/>
              </a:rPr>
              <a:t>, die </a:t>
            </a:r>
            <a:r>
              <a:rPr lang="en-GB" sz="1900" b="0" i="0" dirty="0" err="1">
                <a:solidFill>
                  <a:srgbClr val="4D4D4D"/>
                </a:solidFill>
                <a:effectLst/>
              </a:rPr>
              <a:t>die</a:t>
            </a:r>
            <a:r>
              <a:rPr lang="en-GB" sz="1900" b="0" i="0" dirty="0">
                <a:solidFill>
                  <a:srgbClr val="4D4D4D"/>
                </a:solidFill>
                <a:effectLst/>
              </a:rPr>
              <a:t> Region </a:t>
            </a:r>
            <a:r>
              <a:rPr lang="en-GB" sz="1900" b="0" i="0" dirty="0" err="1">
                <a:solidFill>
                  <a:srgbClr val="4D4D4D"/>
                </a:solidFill>
                <a:effectLst/>
              </a:rPr>
              <a:t>als</a:t>
            </a:r>
            <a:r>
              <a:rPr lang="en-GB" sz="1900" b="0" i="0" dirty="0">
                <a:solidFill>
                  <a:srgbClr val="4D4D4D"/>
                </a:solidFill>
                <a:effectLst/>
              </a:rPr>
              <a:t> </a:t>
            </a:r>
            <a:r>
              <a:rPr lang="en-GB" sz="1900" b="0" i="0" dirty="0" err="1">
                <a:solidFill>
                  <a:srgbClr val="4D4D4D"/>
                </a:solidFill>
                <a:effectLst/>
              </a:rPr>
              <a:t>Reiseziel</a:t>
            </a:r>
            <a:r>
              <a:rPr lang="en-GB" sz="1900" b="0" i="0" dirty="0">
                <a:solidFill>
                  <a:srgbClr val="4D4D4D"/>
                </a:solidFill>
                <a:effectLst/>
              </a:rPr>
              <a:t> </a:t>
            </a:r>
            <a:r>
              <a:rPr lang="en-GB" sz="1900" b="0" i="0" dirty="0" err="1">
                <a:solidFill>
                  <a:srgbClr val="4D4D4D"/>
                </a:solidFill>
                <a:effectLst/>
              </a:rPr>
              <a:t>gefährdet</a:t>
            </a:r>
            <a:r>
              <a:rPr lang="en-GB" sz="1900" b="0" i="0" dirty="0">
                <a:solidFill>
                  <a:srgbClr val="4D4D4D"/>
                </a:solidFill>
                <a:effectLst/>
              </a:rPr>
              <a:t>. </a:t>
            </a:r>
            <a:r>
              <a:rPr lang="en-GB" sz="1900" b="0" i="0" dirty="0" err="1">
                <a:solidFill>
                  <a:srgbClr val="4D4D4D"/>
                </a:solidFill>
                <a:effectLst/>
              </a:rPr>
              <a:t>Strategien</a:t>
            </a:r>
            <a:r>
              <a:rPr lang="en-GB" sz="1900" b="0" i="0" dirty="0">
                <a:solidFill>
                  <a:srgbClr val="4D4D4D"/>
                </a:solidFill>
                <a:effectLst/>
              </a:rPr>
              <a:t> und Pläne für das </a:t>
            </a:r>
            <a:r>
              <a:rPr lang="en-GB" sz="1900" b="0" i="0" dirty="0" err="1">
                <a:solidFill>
                  <a:srgbClr val="4D4D4D"/>
                </a:solidFill>
                <a:effectLst/>
              </a:rPr>
              <a:t>Krisenmanagement</a:t>
            </a:r>
            <a:r>
              <a:rPr lang="en-GB" sz="1900" b="0" i="0" dirty="0">
                <a:solidFill>
                  <a:srgbClr val="4D4D4D"/>
                </a:solidFill>
                <a:effectLst/>
              </a:rPr>
              <a:t> </a:t>
            </a:r>
            <a:r>
              <a:rPr lang="en-GB" sz="1900" b="0" i="0" dirty="0" err="1">
                <a:solidFill>
                  <a:srgbClr val="4D4D4D"/>
                </a:solidFill>
                <a:effectLst/>
              </a:rPr>
              <a:t>müssen</a:t>
            </a:r>
            <a:r>
              <a:rPr lang="en-GB" sz="1900" b="0" i="0" dirty="0">
                <a:solidFill>
                  <a:srgbClr val="4D4D4D"/>
                </a:solidFill>
                <a:effectLst/>
              </a:rPr>
              <a:t> </a:t>
            </a:r>
            <a:r>
              <a:rPr lang="en-GB" sz="1900" b="0" i="0" dirty="0" err="1">
                <a:solidFill>
                  <a:srgbClr val="4D4D4D"/>
                </a:solidFill>
                <a:effectLst/>
              </a:rPr>
              <a:t>entwickelt</a:t>
            </a:r>
            <a:r>
              <a:rPr lang="en-GB" sz="1900" b="0" i="0" dirty="0">
                <a:solidFill>
                  <a:srgbClr val="4D4D4D"/>
                </a:solidFill>
                <a:effectLst/>
              </a:rPr>
              <a:t> werden, damit die Tourismusregionen für das Unerwartete gewappnet sind. </a:t>
            </a:r>
            <a:endParaRPr lang="en-IE" sz="1900" dirty="0">
              <a:solidFill>
                <a:srgbClr val="4D4D4D"/>
              </a:solidFill>
            </a:endParaRPr>
          </a:p>
        </p:txBody>
      </p:sp>
      <p:pic>
        <p:nvPicPr>
          <p:cNvPr id="8" name="Graphic 7" descr="Document outline">
            <a:hlinkClick r:id="rId3"/>
            <a:extLst>
              <a:ext uri="{FF2B5EF4-FFF2-40B4-BE49-F238E27FC236}">
                <a16:creationId xmlns:a16="http://schemas.microsoft.com/office/drawing/2014/main" id="{4D3D689C-1787-CA15-E0A1-492D5E5A29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69566" y="169034"/>
            <a:ext cx="1357737" cy="1357737"/>
          </a:xfrm>
          <a:prstGeom prst="rect">
            <a:avLst/>
          </a:prstGeom>
        </p:spPr>
      </p:pic>
      <p:sp>
        <p:nvSpPr>
          <p:cNvPr id="4" name="TextBox 3">
            <a:extLst>
              <a:ext uri="{FF2B5EF4-FFF2-40B4-BE49-F238E27FC236}">
                <a16:creationId xmlns:a16="http://schemas.microsoft.com/office/drawing/2014/main" id="{64AE328E-C35E-B01D-4917-AE4EF852D05E}"/>
              </a:ext>
            </a:extLst>
          </p:cNvPr>
          <p:cNvSpPr txBox="1"/>
          <p:nvPr/>
        </p:nvSpPr>
        <p:spPr>
          <a:xfrm>
            <a:off x="5957047" y="4447189"/>
            <a:ext cx="6232128" cy="2400657"/>
          </a:xfrm>
          <a:prstGeom prst="rect">
            <a:avLst/>
          </a:prstGeom>
          <a:solidFill>
            <a:schemeClr val="accent2"/>
          </a:solidFill>
        </p:spPr>
        <p:txBody>
          <a:bodyPr wrap="square" rtlCol="0">
            <a:spAutoFit/>
          </a:bodyPr>
          <a:lstStyle/>
          <a:p>
            <a:r>
              <a:rPr lang="en-IE" sz="2400" b="1" dirty="0">
                <a:solidFill>
                  <a:schemeClr val="bg1"/>
                </a:solidFill>
              </a:rPr>
              <a:t>Wichtigste Erkenntnisse</a:t>
            </a:r>
          </a:p>
          <a:p>
            <a:pPr marL="285750" indent="-285750">
              <a:buFont typeface="Arial" panose="020B0604020202020204" pitchFamily="34" charset="0"/>
              <a:buChar char="•"/>
            </a:pPr>
            <a:r>
              <a:rPr lang="en-IE" dirty="0" err="1">
                <a:solidFill>
                  <a:schemeClr val="bg1"/>
                </a:solidFill>
              </a:rPr>
              <a:t>Krisen</a:t>
            </a:r>
            <a:r>
              <a:rPr lang="en-IE" dirty="0">
                <a:solidFill>
                  <a:schemeClr val="bg1"/>
                </a:solidFill>
              </a:rPr>
              <a:t> </a:t>
            </a:r>
            <a:r>
              <a:rPr lang="en-IE" dirty="0" err="1">
                <a:solidFill>
                  <a:schemeClr val="bg1"/>
                </a:solidFill>
              </a:rPr>
              <a:t>können</a:t>
            </a:r>
            <a:r>
              <a:rPr lang="en-IE" dirty="0">
                <a:solidFill>
                  <a:schemeClr val="bg1"/>
                </a:solidFill>
              </a:rPr>
              <a:t> </a:t>
            </a:r>
            <a:r>
              <a:rPr lang="en-IE" dirty="0" err="1">
                <a:solidFill>
                  <a:schemeClr val="bg1"/>
                </a:solidFill>
              </a:rPr>
              <a:t>unvorhersehbar</a:t>
            </a:r>
            <a:r>
              <a:rPr lang="en-IE" dirty="0">
                <a:solidFill>
                  <a:schemeClr val="bg1"/>
                </a:solidFill>
              </a:rPr>
              <a:t> sein und auf vielfältige Weise schwerwiegende </a:t>
            </a:r>
            <a:r>
              <a:rPr lang="en-IE" dirty="0" err="1">
                <a:solidFill>
                  <a:schemeClr val="bg1"/>
                </a:solidFill>
              </a:rPr>
              <a:t>Auswirkungen</a:t>
            </a:r>
            <a:r>
              <a:rPr lang="en-IE" dirty="0">
                <a:solidFill>
                  <a:schemeClr val="bg1"/>
                </a:solidFill>
              </a:rPr>
              <a:t> </a:t>
            </a:r>
            <a:r>
              <a:rPr lang="en-IE" dirty="0" err="1">
                <a:solidFill>
                  <a:schemeClr val="bg1"/>
                </a:solidFill>
              </a:rPr>
              <a:t>haben</a:t>
            </a:r>
            <a:endParaRPr lang="en-IE" dirty="0">
              <a:solidFill>
                <a:schemeClr val="bg1"/>
              </a:solidFill>
            </a:endParaRPr>
          </a:p>
          <a:p>
            <a:pPr marL="285750" indent="-285750">
              <a:buFont typeface="Arial" panose="020B0604020202020204" pitchFamily="34" charset="0"/>
              <a:buChar char="•"/>
            </a:pPr>
            <a:r>
              <a:rPr lang="en-IE" dirty="0">
                <a:solidFill>
                  <a:schemeClr val="bg1"/>
                </a:solidFill>
              </a:rPr>
              <a:t>Krisen können intern oder extern entstehen, sie können vorhersehbar oder unvorhersehbar sein, abgemildert werden oder völlig unkontrollierbar sein.</a:t>
            </a:r>
          </a:p>
          <a:p>
            <a:pPr marL="285750" indent="-285750">
              <a:buFont typeface="Arial" panose="020B0604020202020204" pitchFamily="34" charset="0"/>
              <a:buChar char="•"/>
            </a:pPr>
            <a:r>
              <a:rPr lang="en-IE" dirty="0" err="1">
                <a:solidFill>
                  <a:schemeClr val="bg1"/>
                </a:solidFill>
              </a:rPr>
              <a:t>Regionale</a:t>
            </a:r>
            <a:r>
              <a:rPr lang="en-IE" dirty="0">
                <a:solidFill>
                  <a:schemeClr val="bg1"/>
                </a:solidFill>
              </a:rPr>
              <a:t> Krisen großen Ausmaßes können komplex sein, lange andauern und katastrophale </a:t>
            </a:r>
            <a:r>
              <a:rPr lang="en-IE" dirty="0" err="1">
                <a:solidFill>
                  <a:schemeClr val="bg1"/>
                </a:solidFill>
              </a:rPr>
              <a:t>Folgen</a:t>
            </a:r>
            <a:r>
              <a:rPr lang="en-IE" dirty="0">
                <a:solidFill>
                  <a:schemeClr val="bg1"/>
                </a:solidFill>
              </a:rPr>
              <a:t> </a:t>
            </a:r>
            <a:r>
              <a:rPr lang="en-IE" dirty="0" err="1">
                <a:solidFill>
                  <a:schemeClr val="bg1"/>
                </a:solidFill>
              </a:rPr>
              <a:t>haben</a:t>
            </a:r>
            <a:endParaRPr lang="en-IE" dirty="0">
              <a:solidFill>
                <a:schemeClr val="bg1"/>
              </a:solidFill>
            </a:endParaRPr>
          </a:p>
        </p:txBody>
      </p:sp>
      <p:grpSp>
        <p:nvGrpSpPr>
          <p:cNvPr id="9" name="Graphic 4">
            <a:extLst>
              <a:ext uri="{FF2B5EF4-FFF2-40B4-BE49-F238E27FC236}">
                <a16:creationId xmlns:a16="http://schemas.microsoft.com/office/drawing/2014/main" id="{88F29829-1DCF-FA36-C94F-CE99B77D3318}"/>
              </a:ext>
            </a:extLst>
          </p:cNvPr>
          <p:cNvGrpSpPr/>
          <p:nvPr/>
        </p:nvGrpSpPr>
        <p:grpSpPr>
          <a:xfrm>
            <a:off x="9301715" y="4201248"/>
            <a:ext cx="1333932" cy="670134"/>
            <a:chOff x="3322320" y="5270917"/>
            <a:chExt cx="1710689" cy="831324"/>
          </a:xfrm>
        </p:grpSpPr>
        <p:sp>
          <p:nvSpPr>
            <p:cNvPr id="10" name="Freeform 262">
              <a:extLst>
                <a:ext uri="{FF2B5EF4-FFF2-40B4-BE49-F238E27FC236}">
                  <a16:creationId xmlns:a16="http://schemas.microsoft.com/office/drawing/2014/main" id="{0AE21AD7-EAC2-216E-BF83-1143A3BFCAAD}"/>
                </a:ext>
              </a:extLst>
            </p:cNvPr>
            <p:cNvSpPr/>
            <p:nvPr/>
          </p:nvSpPr>
          <p:spPr>
            <a:xfrm>
              <a:off x="3818572" y="5963602"/>
              <a:ext cx="20954" cy="8572"/>
            </a:xfrm>
            <a:custGeom>
              <a:avLst/>
              <a:gdLst>
                <a:gd name="connsiteX0" fmla="*/ 20955 w 20954"/>
                <a:gd name="connsiteY0" fmla="*/ 0 h 8572"/>
                <a:gd name="connsiteX1" fmla="*/ 0 w 20954"/>
                <a:gd name="connsiteY1" fmla="*/ 8573 h 8572"/>
                <a:gd name="connsiteX2" fmla="*/ 20955 w 20954"/>
                <a:gd name="connsiteY2" fmla="*/ 0 h 8572"/>
              </a:gdLst>
              <a:ahLst/>
              <a:cxnLst>
                <a:cxn ang="0">
                  <a:pos x="connsiteX0" y="connsiteY0"/>
                </a:cxn>
                <a:cxn ang="0">
                  <a:pos x="connsiteX1" y="connsiteY1"/>
                </a:cxn>
                <a:cxn ang="0">
                  <a:pos x="connsiteX2" y="connsiteY2"/>
                </a:cxn>
              </a:cxnLst>
              <a:rect l="l" t="t" r="r" b="b"/>
              <a:pathLst>
                <a:path w="20954" h="8572">
                  <a:moveTo>
                    <a:pt x="20955" y="0"/>
                  </a:moveTo>
                  <a:cubicBezTo>
                    <a:pt x="13335" y="2858"/>
                    <a:pt x="6667" y="5715"/>
                    <a:pt x="0" y="8573"/>
                  </a:cubicBezTo>
                  <a:cubicBezTo>
                    <a:pt x="6667" y="5715"/>
                    <a:pt x="13335" y="2858"/>
                    <a:pt x="20955" y="0"/>
                  </a:cubicBezTo>
                  <a:close/>
                </a:path>
              </a:pathLst>
            </a:custGeom>
            <a:solidFill>
              <a:srgbClr val="FFFFFF"/>
            </a:solidFill>
            <a:ln w="9525" cap="flat">
              <a:noFill/>
              <a:prstDash val="solid"/>
              <a:miter/>
            </a:ln>
          </p:spPr>
          <p:txBody>
            <a:bodyPr rtlCol="0" anchor="ctr"/>
            <a:lstStyle/>
            <a:p>
              <a:endParaRPr lang="en-US"/>
            </a:p>
          </p:txBody>
        </p:sp>
        <p:sp>
          <p:nvSpPr>
            <p:cNvPr id="11" name="Freeform 263">
              <a:extLst>
                <a:ext uri="{FF2B5EF4-FFF2-40B4-BE49-F238E27FC236}">
                  <a16:creationId xmlns:a16="http://schemas.microsoft.com/office/drawing/2014/main" id="{29F9C8EA-826C-144D-C8DF-0C587207FC65}"/>
                </a:ext>
              </a:extLst>
            </p:cNvPr>
            <p:cNvSpPr/>
            <p:nvPr/>
          </p:nvSpPr>
          <p:spPr>
            <a:xfrm>
              <a:off x="3467100" y="5753100"/>
              <a:ext cx="430529" cy="249522"/>
            </a:xfrm>
            <a:custGeom>
              <a:avLst/>
              <a:gdLst>
                <a:gd name="connsiteX0" fmla="*/ 10477 w 430529"/>
                <a:gd name="connsiteY0" fmla="*/ 246698 h 249522"/>
                <a:gd name="connsiteX1" fmla="*/ 77152 w 430529"/>
                <a:gd name="connsiteY1" fmla="*/ 245745 h 249522"/>
                <a:gd name="connsiteX2" fmla="*/ 152400 w 430529"/>
                <a:gd name="connsiteY2" fmla="*/ 224790 h 249522"/>
                <a:gd name="connsiteX3" fmla="*/ 411480 w 430529"/>
                <a:gd name="connsiteY3" fmla="*/ 122873 h 249522"/>
                <a:gd name="connsiteX4" fmla="*/ 430530 w 430529"/>
                <a:gd name="connsiteY4" fmla="*/ 113348 h 249522"/>
                <a:gd name="connsiteX5" fmla="*/ 430530 w 430529"/>
                <a:gd name="connsiteY5" fmla="*/ 113348 h 249522"/>
                <a:gd name="connsiteX6" fmla="*/ 387667 w 430529"/>
                <a:gd name="connsiteY6" fmla="*/ 0 h 249522"/>
                <a:gd name="connsiteX7" fmla="*/ 368617 w 430529"/>
                <a:gd name="connsiteY7" fmla="*/ 18098 h 249522"/>
                <a:gd name="connsiteX8" fmla="*/ 272415 w 430529"/>
                <a:gd name="connsiteY8" fmla="*/ 86677 h 249522"/>
                <a:gd name="connsiteX9" fmla="*/ 29527 w 430529"/>
                <a:gd name="connsiteY9" fmla="*/ 202882 h 249522"/>
                <a:gd name="connsiteX10" fmla="*/ 0 w 430529"/>
                <a:gd name="connsiteY10" fmla="*/ 246698 h 249522"/>
                <a:gd name="connsiteX11" fmla="*/ 0 w 430529"/>
                <a:gd name="connsiteY11" fmla="*/ 243840 h 249522"/>
                <a:gd name="connsiteX12" fmla="*/ 10477 w 430529"/>
                <a:gd name="connsiteY12" fmla="*/ 246698 h 24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0529" h="249522">
                  <a:moveTo>
                    <a:pt x="10477" y="246698"/>
                  </a:moveTo>
                  <a:cubicBezTo>
                    <a:pt x="34290" y="251460"/>
                    <a:pt x="53340" y="249555"/>
                    <a:pt x="77152" y="245745"/>
                  </a:cubicBezTo>
                  <a:cubicBezTo>
                    <a:pt x="102870" y="241935"/>
                    <a:pt x="127635" y="232410"/>
                    <a:pt x="152400" y="224790"/>
                  </a:cubicBezTo>
                  <a:cubicBezTo>
                    <a:pt x="183833" y="215265"/>
                    <a:pt x="387667" y="134302"/>
                    <a:pt x="411480" y="122873"/>
                  </a:cubicBezTo>
                  <a:cubicBezTo>
                    <a:pt x="418148" y="120015"/>
                    <a:pt x="423863" y="117157"/>
                    <a:pt x="430530" y="113348"/>
                  </a:cubicBezTo>
                  <a:cubicBezTo>
                    <a:pt x="430530" y="113348"/>
                    <a:pt x="430530" y="113348"/>
                    <a:pt x="430530" y="113348"/>
                  </a:cubicBezTo>
                  <a:cubicBezTo>
                    <a:pt x="411480" y="78105"/>
                    <a:pt x="395288" y="40957"/>
                    <a:pt x="387667" y="0"/>
                  </a:cubicBezTo>
                  <a:cubicBezTo>
                    <a:pt x="377190" y="5715"/>
                    <a:pt x="372428" y="11430"/>
                    <a:pt x="368617" y="18098"/>
                  </a:cubicBezTo>
                  <a:cubicBezTo>
                    <a:pt x="346710" y="55245"/>
                    <a:pt x="309563" y="71438"/>
                    <a:pt x="272415" y="86677"/>
                  </a:cubicBezTo>
                  <a:cubicBezTo>
                    <a:pt x="259080" y="92393"/>
                    <a:pt x="68580" y="184785"/>
                    <a:pt x="29527" y="202882"/>
                  </a:cubicBezTo>
                  <a:cubicBezTo>
                    <a:pt x="9525" y="212407"/>
                    <a:pt x="1905" y="227648"/>
                    <a:pt x="0" y="246698"/>
                  </a:cubicBezTo>
                  <a:cubicBezTo>
                    <a:pt x="0" y="245745"/>
                    <a:pt x="0" y="244793"/>
                    <a:pt x="0" y="243840"/>
                  </a:cubicBezTo>
                  <a:cubicBezTo>
                    <a:pt x="4763" y="244793"/>
                    <a:pt x="7620" y="245745"/>
                    <a:pt x="10477" y="246698"/>
                  </a:cubicBezTo>
                  <a:close/>
                </a:path>
              </a:pathLst>
            </a:custGeom>
            <a:solidFill>
              <a:srgbClr val="FFFFFF"/>
            </a:solidFill>
            <a:ln w="9525" cap="flat">
              <a:noFill/>
              <a:prstDash val="solid"/>
              <a:miter/>
            </a:ln>
          </p:spPr>
          <p:txBody>
            <a:bodyPr rtlCol="0" anchor="ctr"/>
            <a:lstStyle/>
            <a:p>
              <a:endParaRPr lang="en-US"/>
            </a:p>
          </p:txBody>
        </p:sp>
        <p:sp>
          <p:nvSpPr>
            <p:cNvPr id="12" name="Freeform 264">
              <a:extLst>
                <a:ext uri="{FF2B5EF4-FFF2-40B4-BE49-F238E27FC236}">
                  <a16:creationId xmlns:a16="http://schemas.microsoft.com/office/drawing/2014/main" id="{75753243-4C71-CA60-A28E-7A371F29F315}"/>
                </a:ext>
              </a:extLst>
            </p:cNvPr>
            <p:cNvSpPr/>
            <p:nvPr/>
          </p:nvSpPr>
          <p:spPr>
            <a:xfrm>
              <a:off x="3775710" y="5984557"/>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4763"/>
                    <a:pt x="0" y="6668"/>
                  </a:cubicBezTo>
                  <a:cubicBezTo>
                    <a:pt x="4763" y="4763"/>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13" name="Freeform 265">
              <a:extLst>
                <a:ext uri="{FF2B5EF4-FFF2-40B4-BE49-F238E27FC236}">
                  <a16:creationId xmlns:a16="http://schemas.microsoft.com/office/drawing/2014/main" id="{456EA2D2-572F-15C7-832B-93234C4F0936}"/>
                </a:ext>
              </a:extLst>
            </p:cNvPr>
            <p:cNvSpPr/>
            <p:nvPr/>
          </p:nvSpPr>
          <p:spPr>
            <a:xfrm>
              <a:off x="3720464" y="6007417"/>
              <a:ext cx="20955" cy="9525"/>
            </a:xfrm>
            <a:custGeom>
              <a:avLst/>
              <a:gdLst>
                <a:gd name="connsiteX0" fmla="*/ 20955 w 20955"/>
                <a:gd name="connsiteY0" fmla="*/ 0 h 9525"/>
                <a:gd name="connsiteX1" fmla="*/ 0 w 20955"/>
                <a:gd name="connsiteY1" fmla="*/ 9525 h 9525"/>
                <a:gd name="connsiteX2" fmla="*/ 20955 w 20955"/>
                <a:gd name="connsiteY2" fmla="*/ 0 h 9525"/>
              </a:gdLst>
              <a:ahLst/>
              <a:cxnLst>
                <a:cxn ang="0">
                  <a:pos x="connsiteX0" y="connsiteY0"/>
                </a:cxn>
                <a:cxn ang="0">
                  <a:pos x="connsiteX1" y="connsiteY1"/>
                </a:cxn>
                <a:cxn ang="0">
                  <a:pos x="connsiteX2" y="connsiteY2"/>
                </a:cxn>
              </a:cxnLst>
              <a:rect l="l" t="t" r="r" b="b"/>
              <a:pathLst>
                <a:path w="20955" h="9525">
                  <a:moveTo>
                    <a:pt x="20955" y="0"/>
                  </a:moveTo>
                  <a:cubicBezTo>
                    <a:pt x="14288" y="2857"/>
                    <a:pt x="6668" y="6668"/>
                    <a:pt x="0" y="9525"/>
                  </a:cubicBezTo>
                  <a:cubicBezTo>
                    <a:pt x="6668" y="6668"/>
                    <a:pt x="13335" y="2857"/>
                    <a:pt x="20955" y="0"/>
                  </a:cubicBezTo>
                  <a:close/>
                </a:path>
              </a:pathLst>
            </a:custGeom>
            <a:solidFill>
              <a:srgbClr val="FFFFFF"/>
            </a:solidFill>
            <a:ln w="9525" cap="flat">
              <a:noFill/>
              <a:prstDash val="solid"/>
              <a:miter/>
            </a:ln>
          </p:spPr>
          <p:txBody>
            <a:bodyPr rtlCol="0" anchor="ctr"/>
            <a:lstStyle/>
            <a:p>
              <a:endParaRPr lang="en-US"/>
            </a:p>
          </p:txBody>
        </p:sp>
        <p:sp>
          <p:nvSpPr>
            <p:cNvPr id="14" name="Freeform 266">
              <a:extLst>
                <a:ext uri="{FF2B5EF4-FFF2-40B4-BE49-F238E27FC236}">
                  <a16:creationId xmlns:a16="http://schemas.microsoft.com/office/drawing/2014/main" id="{FD5BBDA5-11E3-AEF3-FEBD-F39EB0560D78}"/>
                </a:ext>
              </a:extLst>
            </p:cNvPr>
            <p:cNvSpPr/>
            <p:nvPr/>
          </p:nvSpPr>
          <p:spPr>
            <a:xfrm>
              <a:off x="3468052" y="6005512"/>
              <a:ext cx="9525" cy="1905"/>
            </a:xfrm>
            <a:custGeom>
              <a:avLst/>
              <a:gdLst>
                <a:gd name="connsiteX0" fmla="*/ 0 w 9525"/>
                <a:gd name="connsiteY0" fmla="*/ 1905 h 1905"/>
                <a:gd name="connsiteX1" fmla="*/ 0 w 9525"/>
                <a:gd name="connsiteY1" fmla="*/ 0 h 1905"/>
                <a:gd name="connsiteX2" fmla="*/ 0 w 9525"/>
                <a:gd name="connsiteY2" fmla="*/ 1905 h 1905"/>
              </a:gdLst>
              <a:ahLst/>
              <a:cxnLst>
                <a:cxn ang="0">
                  <a:pos x="connsiteX0" y="connsiteY0"/>
                </a:cxn>
                <a:cxn ang="0">
                  <a:pos x="connsiteX1" y="connsiteY1"/>
                </a:cxn>
                <a:cxn ang="0">
                  <a:pos x="connsiteX2" y="connsiteY2"/>
                </a:cxn>
              </a:cxnLst>
              <a:rect l="l" t="t" r="r" b="b"/>
              <a:pathLst>
                <a:path w="9525" h="1905">
                  <a:moveTo>
                    <a:pt x="0" y="1905"/>
                  </a:moveTo>
                  <a:cubicBezTo>
                    <a:pt x="0" y="952"/>
                    <a:pt x="0" y="952"/>
                    <a:pt x="0" y="0"/>
                  </a:cubicBezTo>
                  <a:cubicBezTo>
                    <a:pt x="0" y="0"/>
                    <a:pt x="0" y="952"/>
                    <a:pt x="0" y="1905"/>
                  </a:cubicBezTo>
                  <a:close/>
                </a:path>
              </a:pathLst>
            </a:custGeom>
            <a:solidFill>
              <a:srgbClr val="FFFFFF"/>
            </a:solidFill>
            <a:ln w="9525" cap="flat">
              <a:noFill/>
              <a:prstDash val="solid"/>
              <a:miter/>
            </a:ln>
          </p:spPr>
          <p:txBody>
            <a:bodyPr rtlCol="0" anchor="ctr"/>
            <a:lstStyle/>
            <a:p>
              <a:endParaRPr lang="en-US"/>
            </a:p>
          </p:txBody>
        </p:sp>
        <p:sp>
          <p:nvSpPr>
            <p:cNvPr id="15" name="Freeform 267">
              <a:extLst>
                <a:ext uri="{FF2B5EF4-FFF2-40B4-BE49-F238E27FC236}">
                  <a16:creationId xmlns:a16="http://schemas.microsoft.com/office/drawing/2014/main" id="{8A9FC026-BE74-7DD0-7C4C-754F34ABA690}"/>
                </a:ext>
              </a:extLst>
            </p:cNvPr>
            <p:cNvSpPr/>
            <p:nvPr/>
          </p:nvSpPr>
          <p:spPr>
            <a:xfrm>
              <a:off x="3930015" y="593216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0" y="953"/>
                    <a:pt x="0" y="1905"/>
                  </a:cubicBezTo>
                  <a:cubicBezTo>
                    <a:pt x="0" y="953"/>
                    <a:pt x="952" y="953"/>
                    <a:pt x="1905" y="0"/>
                  </a:cubicBezTo>
                  <a:close/>
                </a:path>
              </a:pathLst>
            </a:custGeom>
            <a:solidFill>
              <a:srgbClr val="FFFFFF"/>
            </a:solidFill>
            <a:ln w="9525" cap="flat">
              <a:noFill/>
              <a:prstDash val="solid"/>
              <a:miter/>
            </a:ln>
          </p:spPr>
          <p:txBody>
            <a:bodyPr rtlCol="0" anchor="ctr"/>
            <a:lstStyle/>
            <a:p>
              <a:endParaRPr lang="en-US"/>
            </a:p>
          </p:txBody>
        </p:sp>
        <p:sp>
          <p:nvSpPr>
            <p:cNvPr id="16" name="Freeform 268">
              <a:extLst>
                <a:ext uri="{FF2B5EF4-FFF2-40B4-BE49-F238E27FC236}">
                  <a16:creationId xmlns:a16="http://schemas.microsoft.com/office/drawing/2014/main" id="{82B66361-123E-2377-7670-682E416FF7CD}"/>
                </a:ext>
              </a:extLst>
            </p:cNvPr>
            <p:cNvSpPr/>
            <p:nvPr/>
          </p:nvSpPr>
          <p:spPr>
            <a:xfrm>
              <a:off x="3804285" y="5972175"/>
              <a:ext cx="14287" cy="6667"/>
            </a:xfrm>
            <a:custGeom>
              <a:avLst/>
              <a:gdLst>
                <a:gd name="connsiteX0" fmla="*/ 14288 w 14287"/>
                <a:gd name="connsiteY0" fmla="*/ 0 h 6667"/>
                <a:gd name="connsiteX1" fmla="*/ 0 w 14287"/>
                <a:gd name="connsiteY1" fmla="*/ 6668 h 6667"/>
                <a:gd name="connsiteX2" fmla="*/ 14288 w 14287"/>
                <a:gd name="connsiteY2" fmla="*/ 0 h 6667"/>
              </a:gdLst>
              <a:ahLst/>
              <a:cxnLst>
                <a:cxn ang="0">
                  <a:pos x="connsiteX0" y="connsiteY0"/>
                </a:cxn>
                <a:cxn ang="0">
                  <a:pos x="connsiteX1" y="connsiteY1"/>
                </a:cxn>
                <a:cxn ang="0">
                  <a:pos x="connsiteX2" y="connsiteY2"/>
                </a:cxn>
              </a:cxnLst>
              <a:rect l="l" t="t" r="r" b="b"/>
              <a:pathLst>
                <a:path w="14287" h="6667">
                  <a:moveTo>
                    <a:pt x="14288" y="0"/>
                  </a:moveTo>
                  <a:cubicBezTo>
                    <a:pt x="9525" y="1905"/>
                    <a:pt x="4763" y="3810"/>
                    <a:pt x="0" y="6668"/>
                  </a:cubicBezTo>
                  <a:cubicBezTo>
                    <a:pt x="4763" y="3810"/>
                    <a:pt x="9525" y="1905"/>
                    <a:pt x="14288" y="0"/>
                  </a:cubicBezTo>
                  <a:close/>
                </a:path>
              </a:pathLst>
            </a:custGeom>
            <a:solidFill>
              <a:srgbClr val="FFFFFF"/>
            </a:solidFill>
            <a:ln w="9525" cap="flat">
              <a:noFill/>
              <a:prstDash val="solid"/>
              <a:miter/>
            </a:ln>
          </p:spPr>
          <p:txBody>
            <a:bodyPr rtlCol="0" anchor="ctr"/>
            <a:lstStyle/>
            <a:p>
              <a:endParaRPr lang="en-US"/>
            </a:p>
          </p:txBody>
        </p:sp>
        <p:sp>
          <p:nvSpPr>
            <p:cNvPr id="17" name="Freeform 269">
              <a:extLst>
                <a:ext uri="{FF2B5EF4-FFF2-40B4-BE49-F238E27FC236}">
                  <a16:creationId xmlns:a16="http://schemas.microsoft.com/office/drawing/2014/main" id="{7E383238-9B27-6DB6-65F1-808DC304F3DD}"/>
                </a:ext>
              </a:extLst>
            </p:cNvPr>
            <p:cNvSpPr/>
            <p:nvPr/>
          </p:nvSpPr>
          <p:spPr>
            <a:xfrm>
              <a:off x="3540442" y="6083617"/>
              <a:ext cx="4762" cy="9525"/>
            </a:xfrm>
            <a:custGeom>
              <a:avLst/>
              <a:gdLst>
                <a:gd name="connsiteX0" fmla="*/ 4763 w 4762"/>
                <a:gd name="connsiteY0" fmla="*/ 0 h 9525"/>
                <a:gd name="connsiteX1" fmla="*/ 0 w 4762"/>
                <a:gd name="connsiteY1" fmla="*/ 0 h 9525"/>
                <a:gd name="connsiteX2" fmla="*/ 4763 w 4762"/>
                <a:gd name="connsiteY2" fmla="*/ 0 h 9525"/>
              </a:gdLst>
              <a:ahLst/>
              <a:cxnLst>
                <a:cxn ang="0">
                  <a:pos x="connsiteX0" y="connsiteY0"/>
                </a:cxn>
                <a:cxn ang="0">
                  <a:pos x="connsiteX1" y="connsiteY1"/>
                </a:cxn>
                <a:cxn ang="0">
                  <a:pos x="connsiteX2" y="connsiteY2"/>
                </a:cxn>
              </a:cxnLst>
              <a:rect l="l" t="t" r="r" b="b"/>
              <a:pathLst>
                <a:path w="4762" h="9525">
                  <a:moveTo>
                    <a:pt x="4763" y="0"/>
                  </a:moveTo>
                  <a:cubicBezTo>
                    <a:pt x="2858" y="0"/>
                    <a:pt x="1905" y="0"/>
                    <a:pt x="0" y="0"/>
                  </a:cubicBezTo>
                  <a:cubicBezTo>
                    <a:pt x="1905" y="0"/>
                    <a:pt x="2858" y="0"/>
                    <a:pt x="4763" y="0"/>
                  </a:cubicBezTo>
                  <a:close/>
                </a:path>
              </a:pathLst>
            </a:custGeom>
            <a:solidFill>
              <a:srgbClr val="FFFFFF"/>
            </a:solidFill>
            <a:ln w="9525" cap="flat">
              <a:noFill/>
              <a:prstDash val="solid"/>
              <a:miter/>
            </a:ln>
          </p:spPr>
          <p:txBody>
            <a:bodyPr rtlCol="0" anchor="ctr"/>
            <a:lstStyle/>
            <a:p>
              <a:endParaRPr lang="en-US"/>
            </a:p>
          </p:txBody>
        </p:sp>
        <p:sp>
          <p:nvSpPr>
            <p:cNvPr id="18" name="Freeform 270">
              <a:extLst>
                <a:ext uri="{FF2B5EF4-FFF2-40B4-BE49-F238E27FC236}">
                  <a16:creationId xmlns:a16="http://schemas.microsoft.com/office/drawing/2014/main" id="{20671B54-D116-D2A0-16A2-7D3B33408688}"/>
                </a:ext>
              </a:extLst>
            </p:cNvPr>
            <p:cNvSpPr/>
            <p:nvPr/>
          </p:nvSpPr>
          <p:spPr>
            <a:xfrm>
              <a:off x="3468052" y="6000750"/>
              <a:ext cx="9525" cy="2857"/>
            </a:xfrm>
            <a:custGeom>
              <a:avLst/>
              <a:gdLst>
                <a:gd name="connsiteX0" fmla="*/ 0 w 9525"/>
                <a:gd name="connsiteY0" fmla="*/ 2857 h 2857"/>
                <a:gd name="connsiteX1" fmla="*/ 0 w 9525"/>
                <a:gd name="connsiteY1" fmla="*/ 0 h 2857"/>
                <a:gd name="connsiteX2" fmla="*/ 0 w 9525"/>
                <a:gd name="connsiteY2" fmla="*/ 2857 h 2857"/>
              </a:gdLst>
              <a:ahLst/>
              <a:cxnLst>
                <a:cxn ang="0">
                  <a:pos x="connsiteX0" y="connsiteY0"/>
                </a:cxn>
                <a:cxn ang="0">
                  <a:pos x="connsiteX1" y="connsiteY1"/>
                </a:cxn>
                <a:cxn ang="0">
                  <a:pos x="connsiteX2" y="connsiteY2"/>
                </a:cxn>
              </a:cxnLst>
              <a:rect l="l" t="t" r="r" b="b"/>
              <a:pathLst>
                <a:path w="9525" h="2857">
                  <a:moveTo>
                    <a:pt x="0" y="2857"/>
                  </a:moveTo>
                  <a:cubicBezTo>
                    <a:pt x="0" y="1905"/>
                    <a:pt x="0" y="952"/>
                    <a:pt x="0" y="0"/>
                  </a:cubicBezTo>
                  <a:cubicBezTo>
                    <a:pt x="0" y="952"/>
                    <a:pt x="0" y="1905"/>
                    <a:pt x="0" y="2857"/>
                  </a:cubicBezTo>
                  <a:close/>
                </a:path>
              </a:pathLst>
            </a:custGeom>
            <a:solidFill>
              <a:srgbClr val="FFFFFF"/>
            </a:solidFill>
            <a:ln w="9525" cap="flat">
              <a:noFill/>
              <a:prstDash val="solid"/>
              <a:miter/>
            </a:ln>
          </p:spPr>
          <p:txBody>
            <a:bodyPr rtlCol="0" anchor="ctr"/>
            <a:lstStyle/>
            <a:p>
              <a:endParaRPr lang="en-US"/>
            </a:p>
          </p:txBody>
        </p:sp>
        <p:sp>
          <p:nvSpPr>
            <p:cNvPr id="19" name="Freeform 271">
              <a:extLst>
                <a:ext uri="{FF2B5EF4-FFF2-40B4-BE49-F238E27FC236}">
                  <a16:creationId xmlns:a16="http://schemas.microsoft.com/office/drawing/2014/main" id="{9413FCDE-74DD-F3BE-A9CC-1432EAE2CC19}"/>
                </a:ext>
              </a:extLst>
            </p:cNvPr>
            <p:cNvSpPr/>
            <p:nvPr/>
          </p:nvSpPr>
          <p:spPr>
            <a:xfrm>
              <a:off x="3929062" y="5922644"/>
              <a:ext cx="4762" cy="7619"/>
            </a:xfrm>
            <a:custGeom>
              <a:avLst/>
              <a:gdLst>
                <a:gd name="connsiteX0" fmla="*/ 4763 w 4762"/>
                <a:gd name="connsiteY0" fmla="*/ 7620 h 7619"/>
                <a:gd name="connsiteX1" fmla="*/ 0 w 4762"/>
                <a:gd name="connsiteY1" fmla="*/ 0 h 7619"/>
                <a:gd name="connsiteX2" fmla="*/ 4763 w 4762"/>
                <a:gd name="connsiteY2" fmla="*/ 7620 h 7619"/>
                <a:gd name="connsiteX3" fmla="*/ 4763 w 4762"/>
                <a:gd name="connsiteY3" fmla="*/ 7620 h 7619"/>
              </a:gdLst>
              <a:ahLst/>
              <a:cxnLst>
                <a:cxn ang="0">
                  <a:pos x="connsiteX0" y="connsiteY0"/>
                </a:cxn>
                <a:cxn ang="0">
                  <a:pos x="connsiteX1" y="connsiteY1"/>
                </a:cxn>
                <a:cxn ang="0">
                  <a:pos x="connsiteX2" y="connsiteY2"/>
                </a:cxn>
                <a:cxn ang="0">
                  <a:pos x="connsiteX3" y="connsiteY3"/>
                </a:cxn>
              </a:cxnLst>
              <a:rect l="l" t="t" r="r" b="b"/>
              <a:pathLst>
                <a:path w="4762" h="7619">
                  <a:moveTo>
                    <a:pt x="4763" y="7620"/>
                  </a:moveTo>
                  <a:cubicBezTo>
                    <a:pt x="2858" y="4763"/>
                    <a:pt x="1905" y="2857"/>
                    <a:pt x="0" y="0"/>
                  </a:cubicBezTo>
                  <a:cubicBezTo>
                    <a:pt x="1905" y="2857"/>
                    <a:pt x="3810" y="5715"/>
                    <a:pt x="4763" y="7620"/>
                  </a:cubicBezTo>
                  <a:lnTo>
                    <a:pt x="4763" y="7620"/>
                  </a:lnTo>
                  <a:close/>
                </a:path>
              </a:pathLst>
            </a:custGeom>
            <a:solidFill>
              <a:srgbClr val="FFFFFF"/>
            </a:solidFill>
            <a:ln w="9525" cap="flat">
              <a:noFill/>
              <a:prstDash val="solid"/>
              <a:miter/>
            </a:ln>
          </p:spPr>
          <p:txBody>
            <a:bodyPr rtlCol="0" anchor="ctr"/>
            <a:lstStyle/>
            <a:p>
              <a:endParaRPr lang="en-US"/>
            </a:p>
          </p:txBody>
        </p:sp>
        <p:sp>
          <p:nvSpPr>
            <p:cNvPr id="20" name="Freeform 272">
              <a:extLst>
                <a:ext uri="{FF2B5EF4-FFF2-40B4-BE49-F238E27FC236}">
                  <a16:creationId xmlns:a16="http://schemas.microsoft.com/office/drawing/2014/main" id="{5090E19E-A5FE-FD42-2C25-796CE0E2A07A}"/>
                </a:ext>
              </a:extLst>
            </p:cNvPr>
            <p:cNvSpPr/>
            <p:nvPr/>
          </p:nvSpPr>
          <p:spPr>
            <a:xfrm>
              <a:off x="3945254" y="5905500"/>
              <a:ext cx="10477" cy="11430"/>
            </a:xfrm>
            <a:custGeom>
              <a:avLst/>
              <a:gdLst>
                <a:gd name="connsiteX0" fmla="*/ 10478 w 10477"/>
                <a:gd name="connsiteY0" fmla="*/ 11430 h 11430"/>
                <a:gd name="connsiteX1" fmla="*/ 0 w 10477"/>
                <a:gd name="connsiteY1" fmla="*/ 0 h 11430"/>
                <a:gd name="connsiteX2" fmla="*/ 10478 w 10477"/>
                <a:gd name="connsiteY2" fmla="*/ 11430 h 11430"/>
              </a:gdLst>
              <a:ahLst/>
              <a:cxnLst>
                <a:cxn ang="0">
                  <a:pos x="connsiteX0" y="connsiteY0"/>
                </a:cxn>
                <a:cxn ang="0">
                  <a:pos x="connsiteX1" y="connsiteY1"/>
                </a:cxn>
                <a:cxn ang="0">
                  <a:pos x="connsiteX2" y="connsiteY2"/>
                </a:cxn>
              </a:cxnLst>
              <a:rect l="l" t="t" r="r" b="b"/>
              <a:pathLst>
                <a:path w="10477" h="11430">
                  <a:moveTo>
                    <a:pt x="10478" y="11430"/>
                  </a:moveTo>
                  <a:cubicBezTo>
                    <a:pt x="6667" y="7620"/>
                    <a:pt x="3810" y="3810"/>
                    <a:pt x="0" y="0"/>
                  </a:cubicBezTo>
                  <a:cubicBezTo>
                    <a:pt x="2858" y="3810"/>
                    <a:pt x="6667" y="7620"/>
                    <a:pt x="10478" y="11430"/>
                  </a:cubicBezTo>
                  <a:close/>
                </a:path>
              </a:pathLst>
            </a:custGeom>
            <a:solidFill>
              <a:srgbClr val="FFFFFF"/>
            </a:solidFill>
            <a:ln w="9525" cap="flat">
              <a:noFill/>
              <a:prstDash val="solid"/>
              <a:miter/>
            </a:ln>
          </p:spPr>
          <p:txBody>
            <a:bodyPr rtlCol="0" anchor="ctr"/>
            <a:lstStyle/>
            <a:p>
              <a:endParaRPr lang="en-US"/>
            </a:p>
          </p:txBody>
        </p:sp>
        <p:sp>
          <p:nvSpPr>
            <p:cNvPr id="21" name="Freeform 273">
              <a:extLst>
                <a:ext uri="{FF2B5EF4-FFF2-40B4-BE49-F238E27FC236}">
                  <a16:creationId xmlns:a16="http://schemas.microsoft.com/office/drawing/2014/main" id="{2A782A21-5FD3-31BE-587B-6AB69972B939}"/>
                </a:ext>
              </a:extLst>
            </p:cNvPr>
            <p:cNvSpPr/>
            <p:nvPr/>
          </p:nvSpPr>
          <p:spPr>
            <a:xfrm>
              <a:off x="3882389" y="5785485"/>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952" y="952"/>
                    <a:pt x="0" y="0"/>
                  </a:cubicBezTo>
                  <a:cubicBezTo>
                    <a:pt x="952" y="0"/>
                    <a:pt x="952" y="952"/>
                    <a:pt x="952" y="1905"/>
                  </a:cubicBezTo>
                  <a:close/>
                </a:path>
              </a:pathLst>
            </a:custGeom>
            <a:solidFill>
              <a:srgbClr val="FFFFFF"/>
            </a:solidFill>
            <a:ln w="9525" cap="flat">
              <a:noFill/>
              <a:prstDash val="solid"/>
              <a:miter/>
            </a:ln>
          </p:spPr>
          <p:txBody>
            <a:bodyPr rtlCol="0" anchor="ctr"/>
            <a:lstStyle/>
            <a:p>
              <a:endParaRPr lang="en-US"/>
            </a:p>
          </p:txBody>
        </p:sp>
        <p:sp>
          <p:nvSpPr>
            <p:cNvPr id="22" name="Freeform 274">
              <a:extLst>
                <a:ext uri="{FF2B5EF4-FFF2-40B4-BE49-F238E27FC236}">
                  <a16:creationId xmlns:a16="http://schemas.microsoft.com/office/drawing/2014/main" id="{7EEEB544-AF8B-04D5-A35A-AF45B34E5FDD}"/>
                </a:ext>
              </a:extLst>
            </p:cNvPr>
            <p:cNvSpPr/>
            <p:nvPr/>
          </p:nvSpPr>
          <p:spPr>
            <a:xfrm>
              <a:off x="3880485" y="5773102"/>
              <a:ext cx="952" cy="3810"/>
            </a:xfrm>
            <a:custGeom>
              <a:avLst/>
              <a:gdLst>
                <a:gd name="connsiteX0" fmla="*/ 952 w 952"/>
                <a:gd name="connsiteY0" fmla="*/ 3810 h 3810"/>
                <a:gd name="connsiteX1" fmla="*/ 0 w 952"/>
                <a:gd name="connsiteY1" fmla="*/ 0 h 3810"/>
                <a:gd name="connsiteX2" fmla="*/ 952 w 952"/>
                <a:gd name="connsiteY2" fmla="*/ 3810 h 3810"/>
              </a:gdLst>
              <a:ahLst/>
              <a:cxnLst>
                <a:cxn ang="0">
                  <a:pos x="connsiteX0" y="connsiteY0"/>
                </a:cxn>
                <a:cxn ang="0">
                  <a:pos x="connsiteX1" y="connsiteY1"/>
                </a:cxn>
                <a:cxn ang="0">
                  <a:pos x="connsiteX2" y="connsiteY2"/>
                </a:cxn>
              </a:cxnLst>
              <a:rect l="l" t="t" r="r" b="b"/>
              <a:pathLst>
                <a:path w="952" h="3810">
                  <a:moveTo>
                    <a:pt x="952" y="3810"/>
                  </a:moveTo>
                  <a:cubicBezTo>
                    <a:pt x="952" y="2858"/>
                    <a:pt x="0" y="953"/>
                    <a:pt x="0" y="0"/>
                  </a:cubicBezTo>
                  <a:cubicBezTo>
                    <a:pt x="0" y="953"/>
                    <a:pt x="0" y="1905"/>
                    <a:pt x="952" y="3810"/>
                  </a:cubicBezTo>
                  <a:close/>
                </a:path>
              </a:pathLst>
            </a:custGeom>
            <a:solidFill>
              <a:srgbClr val="FFFFFF"/>
            </a:solidFill>
            <a:ln w="9525" cap="flat">
              <a:noFill/>
              <a:prstDash val="solid"/>
              <a:miter/>
            </a:ln>
          </p:spPr>
          <p:txBody>
            <a:bodyPr rtlCol="0" anchor="ctr"/>
            <a:lstStyle/>
            <a:p>
              <a:endParaRPr lang="en-US"/>
            </a:p>
          </p:txBody>
        </p:sp>
        <p:sp>
          <p:nvSpPr>
            <p:cNvPr id="23" name="Freeform 275">
              <a:extLst>
                <a:ext uri="{FF2B5EF4-FFF2-40B4-BE49-F238E27FC236}">
                  <a16:creationId xmlns:a16="http://schemas.microsoft.com/office/drawing/2014/main" id="{D3AB555E-1121-4776-1F80-721155D2B569}"/>
                </a:ext>
              </a:extLst>
            </p:cNvPr>
            <p:cNvSpPr/>
            <p:nvPr/>
          </p:nvSpPr>
          <p:spPr>
            <a:xfrm>
              <a:off x="3878579" y="5759767"/>
              <a:ext cx="952" cy="7619"/>
            </a:xfrm>
            <a:custGeom>
              <a:avLst/>
              <a:gdLst>
                <a:gd name="connsiteX0" fmla="*/ 953 w 952"/>
                <a:gd name="connsiteY0" fmla="*/ 7620 h 7619"/>
                <a:gd name="connsiteX1" fmla="*/ 0 w 952"/>
                <a:gd name="connsiteY1" fmla="*/ 0 h 7619"/>
                <a:gd name="connsiteX2" fmla="*/ 953 w 952"/>
                <a:gd name="connsiteY2" fmla="*/ 7620 h 7619"/>
              </a:gdLst>
              <a:ahLst/>
              <a:cxnLst>
                <a:cxn ang="0">
                  <a:pos x="connsiteX0" y="connsiteY0"/>
                </a:cxn>
                <a:cxn ang="0">
                  <a:pos x="connsiteX1" y="connsiteY1"/>
                </a:cxn>
                <a:cxn ang="0">
                  <a:pos x="connsiteX2" y="connsiteY2"/>
                </a:cxn>
              </a:cxnLst>
              <a:rect l="l" t="t" r="r" b="b"/>
              <a:pathLst>
                <a:path w="952" h="7619">
                  <a:moveTo>
                    <a:pt x="953" y="7620"/>
                  </a:moveTo>
                  <a:cubicBezTo>
                    <a:pt x="0" y="4763"/>
                    <a:pt x="0" y="2857"/>
                    <a:pt x="0" y="0"/>
                  </a:cubicBezTo>
                  <a:cubicBezTo>
                    <a:pt x="0" y="1905"/>
                    <a:pt x="0" y="4763"/>
                    <a:pt x="953" y="7620"/>
                  </a:cubicBezTo>
                  <a:close/>
                </a:path>
              </a:pathLst>
            </a:custGeom>
            <a:solidFill>
              <a:srgbClr val="FFFFFF"/>
            </a:solidFill>
            <a:ln w="9525" cap="flat">
              <a:noFill/>
              <a:prstDash val="solid"/>
              <a:miter/>
            </a:ln>
          </p:spPr>
          <p:txBody>
            <a:bodyPr rtlCol="0" anchor="ctr"/>
            <a:lstStyle/>
            <a:p>
              <a:endParaRPr lang="en-US"/>
            </a:p>
          </p:txBody>
        </p:sp>
        <p:sp>
          <p:nvSpPr>
            <p:cNvPr id="24" name="Freeform 276">
              <a:extLst>
                <a:ext uri="{FF2B5EF4-FFF2-40B4-BE49-F238E27FC236}">
                  <a16:creationId xmlns:a16="http://schemas.microsoft.com/office/drawing/2014/main" id="{0BFC3BB9-7B77-870F-B69E-A32A798FB508}"/>
                </a:ext>
              </a:extLst>
            </p:cNvPr>
            <p:cNvSpPr/>
            <p:nvPr/>
          </p:nvSpPr>
          <p:spPr>
            <a:xfrm>
              <a:off x="3891914" y="5813107"/>
              <a:ext cx="9525" cy="23812"/>
            </a:xfrm>
            <a:custGeom>
              <a:avLst/>
              <a:gdLst>
                <a:gd name="connsiteX0" fmla="*/ 9525 w 9525"/>
                <a:gd name="connsiteY0" fmla="*/ 23813 h 23812"/>
                <a:gd name="connsiteX1" fmla="*/ 0 w 9525"/>
                <a:gd name="connsiteY1" fmla="*/ 0 h 23812"/>
                <a:gd name="connsiteX2" fmla="*/ 9525 w 9525"/>
                <a:gd name="connsiteY2" fmla="*/ 23813 h 23812"/>
              </a:gdLst>
              <a:ahLst/>
              <a:cxnLst>
                <a:cxn ang="0">
                  <a:pos x="connsiteX0" y="connsiteY0"/>
                </a:cxn>
                <a:cxn ang="0">
                  <a:pos x="connsiteX1" y="connsiteY1"/>
                </a:cxn>
                <a:cxn ang="0">
                  <a:pos x="connsiteX2" y="connsiteY2"/>
                </a:cxn>
              </a:cxnLst>
              <a:rect l="l" t="t" r="r" b="b"/>
              <a:pathLst>
                <a:path w="9525" h="23812">
                  <a:moveTo>
                    <a:pt x="9525" y="23813"/>
                  </a:moveTo>
                  <a:cubicBezTo>
                    <a:pt x="5715" y="16193"/>
                    <a:pt x="2858" y="8573"/>
                    <a:pt x="0" y="0"/>
                  </a:cubicBezTo>
                  <a:cubicBezTo>
                    <a:pt x="2858" y="8573"/>
                    <a:pt x="5715" y="16193"/>
                    <a:pt x="9525" y="23813"/>
                  </a:cubicBezTo>
                  <a:close/>
                </a:path>
              </a:pathLst>
            </a:custGeom>
            <a:solidFill>
              <a:srgbClr val="FFFFFF"/>
            </a:solidFill>
            <a:ln w="9525" cap="flat">
              <a:noFill/>
              <a:prstDash val="solid"/>
              <a:miter/>
            </a:ln>
          </p:spPr>
          <p:txBody>
            <a:bodyPr rtlCol="0" anchor="ctr"/>
            <a:lstStyle/>
            <a:p>
              <a:endParaRPr lang="en-US"/>
            </a:p>
          </p:txBody>
        </p:sp>
        <p:sp>
          <p:nvSpPr>
            <p:cNvPr id="25" name="Freeform 277">
              <a:extLst>
                <a:ext uri="{FF2B5EF4-FFF2-40B4-BE49-F238E27FC236}">
                  <a16:creationId xmlns:a16="http://schemas.microsoft.com/office/drawing/2014/main" id="{9666AE13-941E-9780-68CE-096DA995D097}"/>
                </a:ext>
              </a:extLst>
            </p:cNvPr>
            <p:cNvSpPr/>
            <p:nvPr/>
          </p:nvSpPr>
          <p:spPr>
            <a:xfrm>
              <a:off x="3875722" y="5746432"/>
              <a:ext cx="1904" cy="11430"/>
            </a:xfrm>
            <a:custGeom>
              <a:avLst/>
              <a:gdLst>
                <a:gd name="connsiteX0" fmla="*/ 1905 w 1904"/>
                <a:gd name="connsiteY0" fmla="*/ 11430 h 11430"/>
                <a:gd name="connsiteX1" fmla="*/ 0 w 1904"/>
                <a:gd name="connsiteY1" fmla="*/ 0 h 11430"/>
                <a:gd name="connsiteX2" fmla="*/ 1905 w 1904"/>
                <a:gd name="connsiteY2" fmla="*/ 11430 h 11430"/>
              </a:gdLst>
              <a:ahLst/>
              <a:cxnLst>
                <a:cxn ang="0">
                  <a:pos x="connsiteX0" y="connsiteY0"/>
                </a:cxn>
                <a:cxn ang="0">
                  <a:pos x="connsiteX1" y="connsiteY1"/>
                </a:cxn>
                <a:cxn ang="0">
                  <a:pos x="connsiteX2" y="connsiteY2"/>
                </a:cxn>
              </a:cxnLst>
              <a:rect l="l" t="t" r="r" b="b"/>
              <a:pathLst>
                <a:path w="1904" h="11430">
                  <a:moveTo>
                    <a:pt x="1905" y="11430"/>
                  </a:moveTo>
                  <a:cubicBezTo>
                    <a:pt x="952" y="7620"/>
                    <a:pt x="952" y="3810"/>
                    <a:pt x="0" y="0"/>
                  </a:cubicBezTo>
                  <a:cubicBezTo>
                    <a:pt x="0" y="2857"/>
                    <a:pt x="952" y="7620"/>
                    <a:pt x="1905" y="11430"/>
                  </a:cubicBezTo>
                  <a:close/>
                </a:path>
              </a:pathLst>
            </a:custGeom>
            <a:solidFill>
              <a:srgbClr val="FFFFFF"/>
            </a:solidFill>
            <a:ln w="9525" cap="flat">
              <a:noFill/>
              <a:prstDash val="solid"/>
              <a:miter/>
            </a:ln>
          </p:spPr>
          <p:txBody>
            <a:bodyPr rtlCol="0" anchor="ctr"/>
            <a:lstStyle/>
            <a:p>
              <a:endParaRPr lang="en-US"/>
            </a:p>
          </p:txBody>
        </p:sp>
        <p:sp>
          <p:nvSpPr>
            <p:cNvPr id="26" name="Freeform 278">
              <a:extLst>
                <a:ext uri="{FF2B5EF4-FFF2-40B4-BE49-F238E27FC236}">
                  <a16:creationId xmlns:a16="http://schemas.microsoft.com/office/drawing/2014/main" id="{11861B1C-0F60-3803-6191-9DD81B235A38}"/>
                </a:ext>
              </a:extLst>
            </p:cNvPr>
            <p:cNvSpPr/>
            <p:nvPr/>
          </p:nvSpPr>
          <p:spPr>
            <a:xfrm>
              <a:off x="3901439" y="5837872"/>
              <a:ext cx="11430" cy="21907"/>
            </a:xfrm>
            <a:custGeom>
              <a:avLst/>
              <a:gdLst>
                <a:gd name="connsiteX0" fmla="*/ 11430 w 11430"/>
                <a:gd name="connsiteY0" fmla="*/ 21907 h 21907"/>
                <a:gd name="connsiteX1" fmla="*/ 0 w 11430"/>
                <a:gd name="connsiteY1" fmla="*/ 0 h 21907"/>
                <a:gd name="connsiteX2" fmla="*/ 11430 w 11430"/>
                <a:gd name="connsiteY2" fmla="*/ 21907 h 21907"/>
              </a:gdLst>
              <a:ahLst/>
              <a:cxnLst>
                <a:cxn ang="0">
                  <a:pos x="connsiteX0" y="connsiteY0"/>
                </a:cxn>
                <a:cxn ang="0">
                  <a:pos x="connsiteX1" y="connsiteY1"/>
                </a:cxn>
                <a:cxn ang="0">
                  <a:pos x="connsiteX2" y="connsiteY2"/>
                </a:cxn>
              </a:cxnLst>
              <a:rect l="l" t="t" r="r" b="b"/>
              <a:pathLst>
                <a:path w="11430" h="21907">
                  <a:moveTo>
                    <a:pt x="11430" y="21907"/>
                  </a:moveTo>
                  <a:cubicBezTo>
                    <a:pt x="7620" y="15240"/>
                    <a:pt x="3810" y="7620"/>
                    <a:pt x="0" y="0"/>
                  </a:cubicBezTo>
                  <a:cubicBezTo>
                    <a:pt x="3810" y="6667"/>
                    <a:pt x="7620" y="14288"/>
                    <a:pt x="11430" y="21907"/>
                  </a:cubicBezTo>
                  <a:close/>
                </a:path>
              </a:pathLst>
            </a:custGeom>
            <a:solidFill>
              <a:srgbClr val="FFFFFF"/>
            </a:solidFill>
            <a:ln w="9525" cap="flat">
              <a:noFill/>
              <a:prstDash val="solid"/>
              <a:miter/>
            </a:ln>
          </p:spPr>
          <p:txBody>
            <a:bodyPr rtlCol="0" anchor="ctr"/>
            <a:lstStyle/>
            <a:p>
              <a:endParaRPr lang="en-US"/>
            </a:p>
          </p:txBody>
        </p:sp>
        <p:sp>
          <p:nvSpPr>
            <p:cNvPr id="27" name="Freeform 279">
              <a:extLst>
                <a:ext uri="{FF2B5EF4-FFF2-40B4-BE49-F238E27FC236}">
                  <a16:creationId xmlns:a16="http://schemas.microsoft.com/office/drawing/2014/main" id="{0C909D10-90BD-203C-1C18-6C4FD51996D6}"/>
                </a:ext>
              </a:extLst>
            </p:cNvPr>
            <p:cNvSpPr/>
            <p:nvPr/>
          </p:nvSpPr>
          <p:spPr>
            <a:xfrm>
              <a:off x="3955732" y="5916930"/>
              <a:ext cx="10477" cy="11430"/>
            </a:xfrm>
            <a:custGeom>
              <a:avLst/>
              <a:gdLst>
                <a:gd name="connsiteX0" fmla="*/ 10477 w 10477"/>
                <a:gd name="connsiteY0" fmla="*/ 11430 h 11430"/>
                <a:gd name="connsiteX1" fmla="*/ 0 w 10477"/>
                <a:gd name="connsiteY1" fmla="*/ 0 h 11430"/>
                <a:gd name="connsiteX2" fmla="*/ 10477 w 10477"/>
                <a:gd name="connsiteY2" fmla="*/ 11430 h 11430"/>
              </a:gdLst>
              <a:ahLst/>
              <a:cxnLst>
                <a:cxn ang="0">
                  <a:pos x="connsiteX0" y="connsiteY0"/>
                </a:cxn>
                <a:cxn ang="0">
                  <a:pos x="connsiteX1" y="connsiteY1"/>
                </a:cxn>
                <a:cxn ang="0">
                  <a:pos x="connsiteX2" y="connsiteY2"/>
                </a:cxn>
              </a:cxnLst>
              <a:rect l="l" t="t" r="r" b="b"/>
              <a:pathLst>
                <a:path w="10477" h="11430">
                  <a:moveTo>
                    <a:pt x="10477" y="11430"/>
                  </a:moveTo>
                  <a:cubicBezTo>
                    <a:pt x="6667" y="7620"/>
                    <a:pt x="2858" y="3810"/>
                    <a:pt x="0" y="0"/>
                  </a:cubicBezTo>
                  <a:cubicBezTo>
                    <a:pt x="2858" y="3810"/>
                    <a:pt x="6667" y="7620"/>
                    <a:pt x="10477" y="11430"/>
                  </a:cubicBezTo>
                  <a:close/>
                </a:path>
              </a:pathLst>
            </a:custGeom>
            <a:solidFill>
              <a:srgbClr val="FFFFFF"/>
            </a:solidFill>
            <a:ln w="9525" cap="flat">
              <a:noFill/>
              <a:prstDash val="solid"/>
              <a:miter/>
            </a:ln>
          </p:spPr>
          <p:txBody>
            <a:bodyPr rtlCol="0" anchor="ctr"/>
            <a:lstStyle/>
            <a:p>
              <a:endParaRPr lang="en-US"/>
            </a:p>
          </p:txBody>
        </p:sp>
        <p:sp>
          <p:nvSpPr>
            <p:cNvPr id="28" name="Freeform 280">
              <a:extLst>
                <a:ext uri="{FF2B5EF4-FFF2-40B4-BE49-F238E27FC236}">
                  <a16:creationId xmlns:a16="http://schemas.microsoft.com/office/drawing/2014/main" id="{1FD37259-4037-6133-805C-D02AE19B7F5A}"/>
                </a:ext>
              </a:extLst>
            </p:cNvPr>
            <p:cNvSpPr/>
            <p:nvPr/>
          </p:nvSpPr>
          <p:spPr>
            <a:xfrm>
              <a:off x="3966209" y="5928360"/>
              <a:ext cx="11430" cy="10477"/>
            </a:xfrm>
            <a:custGeom>
              <a:avLst/>
              <a:gdLst>
                <a:gd name="connsiteX0" fmla="*/ 11430 w 11430"/>
                <a:gd name="connsiteY0" fmla="*/ 10477 h 10477"/>
                <a:gd name="connsiteX1" fmla="*/ 0 w 11430"/>
                <a:gd name="connsiteY1" fmla="*/ 0 h 10477"/>
                <a:gd name="connsiteX2" fmla="*/ 11430 w 11430"/>
                <a:gd name="connsiteY2" fmla="*/ 10477 h 10477"/>
              </a:gdLst>
              <a:ahLst/>
              <a:cxnLst>
                <a:cxn ang="0">
                  <a:pos x="connsiteX0" y="connsiteY0"/>
                </a:cxn>
                <a:cxn ang="0">
                  <a:pos x="connsiteX1" y="connsiteY1"/>
                </a:cxn>
                <a:cxn ang="0">
                  <a:pos x="connsiteX2" y="connsiteY2"/>
                </a:cxn>
              </a:cxnLst>
              <a:rect l="l" t="t" r="r" b="b"/>
              <a:pathLst>
                <a:path w="11430" h="10477">
                  <a:moveTo>
                    <a:pt x="11430" y="10477"/>
                  </a:moveTo>
                  <a:cubicBezTo>
                    <a:pt x="7620" y="6667"/>
                    <a:pt x="3810" y="3810"/>
                    <a:pt x="0" y="0"/>
                  </a:cubicBezTo>
                  <a:cubicBezTo>
                    <a:pt x="3810" y="2857"/>
                    <a:pt x="7620" y="6667"/>
                    <a:pt x="11430" y="10477"/>
                  </a:cubicBezTo>
                  <a:close/>
                </a:path>
              </a:pathLst>
            </a:custGeom>
            <a:solidFill>
              <a:srgbClr val="FFFFFF"/>
            </a:solidFill>
            <a:ln w="9525" cap="flat">
              <a:noFill/>
              <a:prstDash val="solid"/>
              <a:miter/>
            </a:ln>
          </p:spPr>
          <p:txBody>
            <a:bodyPr rtlCol="0" anchor="ctr"/>
            <a:lstStyle/>
            <a:p>
              <a:endParaRPr lang="en-US"/>
            </a:p>
          </p:txBody>
        </p:sp>
        <p:sp>
          <p:nvSpPr>
            <p:cNvPr id="29" name="Freeform 281">
              <a:extLst>
                <a:ext uri="{FF2B5EF4-FFF2-40B4-BE49-F238E27FC236}">
                  <a16:creationId xmlns:a16="http://schemas.microsoft.com/office/drawing/2014/main" id="{9FBA4990-8247-43DB-0748-E61EEE9DF3EB}"/>
                </a:ext>
              </a:extLst>
            </p:cNvPr>
            <p:cNvSpPr/>
            <p:nvPr/>
          </p:nvSpPr>
          <p:spPr>
            <a:xfrm>
              <a:off x="3870064" y="5289988"/>
              <a:ext cx="786188" cy="699100"/>
            </a:xfrm>
            <a:custGeom>
              <a:avLst/>
              <a:gdLst>
                <a:gd name="connsiteX0" fmla="*/ 319983 w 786188"/>
                <a:gd name="connsiteY0" fmla="*/ 689806 h 699100"/>
                <a:gd name="connsiteX1" fmla="*/ 531438 w 786188"/>
                <a:gd name="connsiteY1" fmla="*/ 683139 h 699100"/>
                <a:gd name="connsiteX2" fmla="*/ 625735 w 786188"/>
                <a:gd name="connsiteY2" fmla="*/ 641229 h 699100"/>
                <a:gd name="connsiteX3" fmla="*/ 781945 w 786188"/>
                <a:gd name="connsiteY3" fmla="*/ 442156 h 699100"/>
                <a:gd name="connsiteX4" fmla="*/ 785755 w 786188"/>
                <a:gd name="connsiteY4" fmla="*/ 387864 h 699100"/>
                <a:gd name="connsiteX5" fmla="*/ 779088 w 786188"/>
                <a:gd name="connsiteY5" fmla="*/ 309759 h 699100"/>
                <a:gd name="connsiteX6" fmla="*/ 755275 w 786188"/>
                <a:gd name="connsiteY6" fmla="*/ 229749 h 699100"/>
                <a:gd name="connsiteX7" fmla="*/ 727653 w 786188"/>
                <a:gd name="connsiteY7" fmla="*/ 217367 h 699100"/>
                <a:gd name="connsiteX8" fmla="*/ 708603 w 786188"/>
                <a:gd name="connsiteY8" fmla="*/ 222129 h 699100"/>
                <a:gd name="connsiteX9" fmla="*/ 679075 w 786188"/>
                <a:gd name="connsiteY9" fmla="*/ 214509 h 699100"/>
                <a:gd name="connsiteX10" fmla="*/ 649548 w 786188"/>
                <a:gd name="connsiteY10" fmla="*/ 169742 h 699100"/>
                <a:gd name="connsiteX11" fmla="*/ 665740 w 786188"/>
                <a:gd name="connsiteY11" fmla="*/ 131642 h 699100"/>
                <a:gd name="connsiteX12" fmla="*/ 697173 w 786188"/>
                <a:gd name="connsiteY12" fmla="*/ 118306 h 699100"/>
                <a:gd name="connsiteX13" fmla="*/ 691458 w 786188"/>
                <a:gd name="connsiteY13" fmla="*/ 96399 h 699100"/>
                <a:gd name="connsiteX14" fmla="*/ 87573 w 786188"/>
                <a:gd name="connsiteY14" fmla="*/ 125926 h 699100"/>
                <a:gd name="connsiteX15" fmla="*/ 5658 w 786188"/>
                <a:gd name="connsiteY15" fmla="*/ 325951 h 699100"/>
                <a:gd name="connsiteX16" fmla="*/ 3753 w 786188"/>
                <a:gd name="connsiteY16" fmla="*/ 454539 h 699100"/>
                <a:gd name="connsiteX17" fmla="*/ 319983 w 786188"/>
                <a:gd name="connsiteY17" fmla="*/ 689806 h 699100"/>
                <a:gd name="connsiteX18" fmla="*/ 116148 w 786188"/>
                <a:gd name="connsiteY18" fmla="*/ 306901 h 699100"/>
                <a:gd name="connsiteX19" fmla="*/ 118053 w 786188"/>
                <a:gd name="connsiteY19" fmla="*/ 299281 h 699100"/>
                <a:gd name="connsiteX20" fmla="*/ 121863 w 786188"/>
                <a:gd name="connsiteY20" fmla="*/ 284042 h 699100"/>
                <a:gd name="connsiteX21" fmla="*/ 129483 w 786188"/>
                <a:gd name="connsiteY21" fmla="*/ 259276 h 699100"/>
                <a:gd name="connsiteX22" fmla="*/ 132340 w 786188"/>
                <a:gd name="connsiteY22" fmla="*/ 244989 h 699100"/>
                <a:gd name="connsiteX23" fmla="*/ 299980 w 786188"/>
                <a:gd name="connsiteY23" fmla="*/ 77349 h 699100"/>
                <a:gd name="connsiteX24" fmla="*/ 530485 w 786188"/>
                <a:gd name="connsiteY24" fmla="*/ 95447 h 699100"/>
                <a:gd name="connsiteX25" fmla="*/ 666693 w 786188"/>
                <a:gd name="connsiteY25" fmla="*/ 289756 h 699100"/>
                <a:gd name="connsiteX26" fmla="*/ 668598 w 786188"/>
                <a:gd name="connsiteY26" fmla="*/ 299281 h 699100"/>
                <a:gd name="connsiteX27" fmla="*/ 671455 w 786188"/>
                <a:gd name="connsiteY27" fmla="*/ 313569 h 699100"/>
                <a:gd name="connsiteX28" fmla="*/ 674313 w 786188"/>
                <a:gd name="connsiteY28" fmla="*/ 343097 h 699100"/>
                <a:gd name="connsiteX29" fmla="*/ 674313 w 786188"/>
                <a:gd name="connsiteY29" fmla="*/ 345001 h 699100"/>
                <a:gd name="connsiteX30" fmla="*/ 674313 w 786188"/>
                <a:gd name="connsiteY30" fmla="*/ 359289 h 699100"/>
                <a:gd name="connsiteX31" fmla="*/ 674313 w 786188"/>
                <a:gd name="connsiteY31" fmla="*/ 366909 h 699100"/>
                <a:gd name="connsiteX32" fmla="*/ 674313 w 786188"/>
                <a:gd name="connsiteY32" fmla="*/ 367861 h 699100"/>
                <a:gd name="connsiteX33" fmla="*/ 674313 w 786188"/>
                <a:gd name="connsiteY33" fmla="*/ 377386 h 699100"/>
                <a:gd name="connsiteX34" fmla="*/ 670503 w 786188"/>
                <a:gd name="connsiteY34" fmla="*/ 418344 h 699100"/>
                <a:gd name="connsiteX35" fmla="*/ 634308 w 786188"/>
                <a:gd name="connsiteY35" fmla="*/ 517404 h 699100"/>
                <a:gd name="connsiteX36" fmla="*/ 625735 w 786188"/>
                <a:gd name="connsiteY36" fmla="*/ 528834 h 699100"/>
                <a:gd name="connsiteX37" fmla="*/ 588588 w 786188"/>
                <a:gd name="connsiteY37" fmla="*/ 566934 h 699100"/>
                <a:gd name="connsiteX38" fmla="*/ 585730 w 786188"/>
                <a:gd name="connsiteY38" fmla="*/ 569792 h 699100"/>
                <a:gd name="connsiteX39" fmla="*/ 580015 w 786188"/>
                <a:gd name="connsiteY39" fmla="*/ 575506 h 699100"/>
                <a:gd name="connsiteX40" fmla="*/ 567633 w 786188"/>
                <a:gd name="connsiteY40" fmla="*/ 585984 h 699100"/>
                <a:gd name="connsiteX41" fmla="*/ 548583 w 786188"/>
                <a:gd name="connsiteY41" fmla="*/ 600272 h 699100"/>
                <a:gd name="connsiteX42" fmla="*/ 545725 w 786188"/>
                <a:gd name="connsiteY42" fmla="*/ 602176 h 699100"/>
                <a:gd name="connsiteX43" fmla="*/ 539058 w 786188"/>
                <a:gd name="connsiteY43" fmla="*/ 605986 h 699100"/>
                <a:gd name="connsiteX44" fmla="*/ 471430 w 786188"/>
                <a:gd name="connsiteY44" fmla="*/ 634561 h 699100"/>
                <a:gd name="connsiteX45" fmla="*/ 445713 w 786188"/>
                <a:gd name="connsiteY45" fmla="*/ 641229 h 699100"/>
                <a:gd name="connsiteX46" fmla="*/ 439045 w 786188"/>
                <a:gd name="connsiteY46" fmla="*/ 642181 h 699100"/>
                <a:gd name="connsiteX47" fmla="*/ 429520 w 786188"/>
                <a:gd name="connsiteY47" fmla="*/ 644086 h 699100"/>
                <a:gd name="connsiteX48" fmla="*/ 422853 w 786188"/>
                <a:gd name="connsiteY48" fmla="*/ 645039 h 699100"/>
                <a:gd name="connsiteX49" fmla="*/ 419995 w 786188"/>
                <a:gd name="connsiteY49" fmla="*/ 645039 h 699100"/>
                <a:gd name="connsiteX50" fmla="*/ 393325 w 786188"/>
                <a:gd name="connsiteY50" fmla="*/ 646944 h 699100"/>
                <a:gd name="connsiteX51" fmla="*/ 389515 w 786188"/>
                <a:gd name="connsiteY51" fmla="*/ 646944 h 699100"/>
                <a:gd name="connsiteX52" fmla="*/ 378085 w 786188"/>
                <a:gd name="connsiteY52" fmla="*/ 646944 h 699100"/>
                <a:gd name="connsiteX53" fmla="*/ 360940 w 786188"/>
                <a:gd name="connsiteY53" fmla="*/ 645039 h 699100"/>
                <a:gd name="connsiteX54" fmla="*/ 313315 w 786188"/>
                <a:gd name="connsiteY54" fmla="*/ 633609 h 699100"/>
                <a:gd name="connsiteX55" fmla="*/ 242830 w 786188"/>
                <a:gd name="connsiteY55" fmla="*/ 605034 h 699100"/>
                <a:gd name="connsiteX56" fmla="*/ 234258 w 786188"/>
                <a:gd name="connsiteY56" fmla="*/ 600272 h 699100"/>
                <a:gd name="connsiteX57" fmla="*/ 218065 w 786188"/>
                <a:gd name="connsiteY57" fmla="*/ 589794 h 699100"/>
                <a:gd name="connsiteX58" fmla="*/ 189490 w 786188"/>
                <a:gd name="connsiteY58" fmla="*/ 565981 h 699100"/>
                <a:gd name="connsiteX59" fmla="*/ 171393 w 786188"/>
                <a:gd name="connsiteY59" fmla="*/ 546931 h 699100"/>
                <a:gd name="connsiteX60" fmla="*/ 165678 w 786188"/>
                <a:gd name="connsiteY60" fmla="*/ 540264 h 699100"/>
                <a:gd name="connsiteX61" fmla="*/ 113290 w 786188"/>
                <a:gd name="connsiteY61" fmla="*/ 419297 h 699100"/>
                <a:gd name="connsiteX62" fmla="*/ 112338 w 786188"/>
                <a:gd name="connsiteY62" fmla="*/ 411676 h 699100"/>
                <a:gd name="connsiteX63" fmla="*/ 110433 w 786188"/>
                <a:gd name="connsiteY63" fmla="*/ 370719 h 699100"/>
                <a:gd name="connsiteX64" fmla="*/ 110433 w 786188"/>
                <a:gd name="connsiteY64" fmla="*/ 368814 h 699100"/>
                <a:gd name="connsiteX65" fmla="*/ 116148 w 786188"/>
                <a:gd name="connsiteY65" fmla="*/ 311664 h 699100"/>
                <a:gd name="connsiteX66" fmla="*/ 116148 w 786188"/>
                <a:gd name="connsiteY66" fmla="*/ 306901 h 69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86188" h="699100">
                  <a:moveTo>
                    <a:pt x="319983" y="689806"/>
                  </a:moveTo>
                  <a:cubicBezTo>
                    <a:pt x="389515" y="703142"/>
                    <a:pt x="462858" y="703142"/>
                    <a:pt x="531438" y="683139"/>
                  </a:cubicBezTo>
                  <a:cubicBezTo>
                    <a:pt x="563823" y="673614"/>
                    <a:pt x="597160" y="659326"/>
                    <a:pt x="625735" y="641229"/>
                  </a:cubicBezTo>
                  <a:cubicBezTo>
                    <a:pt x="659073" y="619322"/>
                    <a:pt x="741940" y="543122"/>
                    <a:pt x="781945" y="442156"/>
                  </a:cubicBezTo>
                  <a:cubicBezTo>
                    <a:pt x="783850" y="424059"/>
                    <a:pt x="785755" y="405961"/>
                    <a:pt x="785755" y="387864"/>
                  </a:cubicBezTo>
                  <a:cubicBezTo>
                    <a:pt x="787660" y="361194"/>
                    <a:pt x="782898" y="335476"/>
                    <a:pt x="779088" y="309759"/>
                  </a:cubicBezTo>
                  <a:cubicBezTo>
                    <a:pt x="774325" y="282136"/>
                    <a:pt x="768610" y="255467"/>
                    <a:pt x="755275" y="229749"/>
                  </a:cubicBezTo>
                  <a:cubicBezTo>
                    <a:pt x="747655" y="214509"/>
                    <a:pt x="744798" y="213556"/>
                    <a:pt x="727653" y="217367"/>
                  </a:cubicBezTo>
                  <a:cubicBezTo>
                    <a:pt x="720985" y="219272"/>
                    <a:pt x="715270" y="222129"/>
                    <a:pt x="708603" y="222129"/>
                  </a:cubicBezTo>
                  <a:cubicBezTo>
                    <a:pt x="698125" y="223081"/>
                    <a:pt x="686695" y="223081"/>
                    <a:pt x="679075" y="214509"/>
                  </a:cubicBezTo>
                  <a:cubicBezTo>
                    <a:pt x="666693" y="201174"/>
                    <a:pt x="655263" y="187839"/>
                    <a:pt x="649548" y="169742"/>
                  </a:cubicBezTo>
                  <a:cubicBezTo>
                    <a:pt x="643833" y="150692"/>
                    <a:pt x="647643" y="140214"/>
                    <a:pt x="665740" y="131642"/>
                  </a:cubicBezTo>
                  <a:cubicBezTo>
                    <a:pt x="676218" y="126879"/>
                    <a:pt x="686695" y="123069"/>
                    <a:pt x="697173" y="118306"/>
                  </a:cubicBezTo>
                  <a:cubicBezTo>
                    <a:pt x="713365" y="111639"/>
                    <a:pt x="704793" y="109734"/>
                    <a:pt x="691458" y="96399"/>
                  </a:cubicBezTo>
                  <a:cubicBezTo>
                    <a:pt x="578110" y="4006"/>
                    <a:pt x="282835" y="-76004"/>
                    <a:pt x="87573" y="125926"/>
                  </a:cubicBezTo>
                  <a:cubicBezTo>
                    <a:pt x="38995" y="181172"/>
                    <a:pt x="17088" y="252609"/>
                    <a:pt x="5658" y="325951"/>
                  </a:cubicBezTo>
                  <a:cubicBezTo>
                    <a:pt x="-1010" y="368814"/>
                    <a:pt x="-1962" y="411676"/>
                    <a:pt x="3753" y="454539"/>
                  </a:cubicBezTo>
                  <a:cubicBezTo>
                    <a:pt x="121863" y="663136"/>
                    <a:pt x="285693" y="683139"/>
                    <a:pt x="319983" y="689806"/>
                  </a:cubicBezTo>
                  <a:close/>
                  <a:moveTo>
                    <a:pt x="116148" y="306901"/>
                  </a:moveTo>
                  <a:cubicBezTo>
                    <a:pt x="117100" y="304044"/>
                    <a:pt x="117100" y="302139"/>
                    <a:pt x="118053" y="299281"/>
                  </a:cubicBezTo>
                  <a:cubicBezTo>
                    <a:pt x="119005" y="294519"/>
                    <a:pt x="120910" y="288804"/>
                    <a:pt x="121863" y="284042"/>
                  </a:cubicBezTo>
                  <a:cubicBezTo>
                    <a:pt x="123768" y="275469"/>
                    <a:pt x="126625" y="266897"/>
                    <a:pt x="129483" y="259276"/>
                  </a:cubicBezTo>
                  <a:cubicBezTo>
                    <a:pt x="130435" y="254514"/>
                    <a:pt x="131388" y="249751"/>
                    <a:pt x="132340" y="244989"/>
                  </a:cubicBezTo>
                  <a:cubicBezTo>
                    <a:pt x="137103" y="223081"/>
                    <a:pt x="146628" y="132594"/>
                    <a:pt x="299980" y="77349"/>
                  </a:cubicBezTo>
                  <a:cubicBezTo>
                    <a:pt x="386658" y="45917"/>
                    <a:pt x="510483" y="87826"/>
                    <a:pt x="530485" y="95447"/>
                  </a:cubicBezTo>
                  <a:cubicBezTo>
                    <a:pt x="666693" y="165931"/>
                    <a:pt x="668598" y="287851"/>
                    <a:pt x="666693" y="289756"/>
                  </a:cubicBezTo>
                  <a:cubicBezTo>
                    <a:pt x="667645" y="292614"/>
                    <a:pt x="667645" y="295472"/>
                    <a:pt x="668598" y="299281"/>
                  </a:cubicBezTo>
                  <a:cubicBezTo>
                    <a:pt x="669550" y="304044"/>
                    <a:pt x="670503" y="308806"/>
                    <a:pt x="671455" y="313569"/>
                  </a:cubicBezTo>
                  <a:cubicBezTo>
                    <a:pt x="673360" y="324999"/>
                    <a:pt x="673360" y="334524"/>
                    <a:pt x="674313" y="343097"/>
                  </a:cubicBezTo>
                  <a:cubicBezTo>
                    <a:pt x="674313" y="344049"/>
                    <a:pt x="674313" y="344049"/>
                    <a:pt x="674313" y="345001"/>
                  </a:cubicBezTo>
                  <a:cubicBezTo>
                    <a:pt x="674313" y="350717"/>
                    <a:pt x="674313" y="355479"/>
                    <a:pt x="674313" y="359289"/>
                  </a:cubicBezTo>
                  <a:cubicBezTo>
                    <a:pt x="674313" y="362147"/>
                    <a:pt x="674313" y="365004"/>
                    <a:pt x="674313" y="366909"/>
                  </a:cubicBezTo>
                  <a:cubicBezTo>
                    <a:pt x="674313" y="366909"/>
                    <a:pt x="674313" y="366909"/>
                    <a:pt x="674313" y="367861"/>
                  </a:cubicBezTo>
                  <a:cubicBezTo>
                    <a:pt x="674313" y="370719"/>
                    <a:pt x="674313" y="374529"/>
                    <a:pt x="674313" y="377386"/>
                  </a:cubicBezTo>
                  <a:cubicBezTo>
                    <a:pt x="674313" y="391674"/>
                    <a:pt x="672408" y="405009"/>
                    <a:pt x="670503" y="418344"/>
                  </a:cubicBezTo>
                  <a:cubicBezTo>
                    <a:pt x="664788" y="453586"/>
                    <a:pt x="654310" y="486924"/>
                    <a:pt x="634308" y="517404"/>
                  </a:cubicBezTo>
                  <a:cubicBezTo>
                    <a:pt x="631450" y="521214"/>
                    <a:pt x="628593" y="525024"/>
                    <a:pt x="625735" y="528834"/>
                  </a:cubicBezTo>
                  <a:cubicBezTo>
                    <a:pt x="615258" y="542169"/>
                    <a:pt x="602875" y="555504"/>
                    <a:pt x="588588" y="566934"/>
                  </a:cubicBezTo>
                  <a:cubicBezTo>
                    <a:pt x="587635" y="567886"/>
                    <a:pt x="586683" y="568839"/>
                    <a:pt x="585730" y="569792"/>
                  </a:cubicBezTo>
                  <a:cubicBezTo>
                    <a:pt x="583825" y="571697"/>
                    <a:pt x="581920" y="573601"/>
                    <a:pt x="580015" y="575506"/>
                  </a:cubicBezTo>
                  <a:cubicBezTo>
                    <a:pt x="576205" y="579317"/>
                    <a:pt x="571443" y="582174"/>
                    <a:pt x="567633" y="585984"/>
                  </a:cubicBezTo>
                  <a:cubicBezTo>
                    <a:pt x="560965" y="590747"/>
                    <a:pt x="555250" y="596461"/>
                    <a:pt x="548583" y="600272"/>
                  </a:cubicBezTo>
                  <a:cubicBezTo>
                    <a:pt x="547630" y="601224"/>
                    <a:pt x="546678" y="601224"/>
                    <a:pt x="545725" y="602176"/>
                  </a:cubicBezTo>
                  <a:cubicBezTo>
                    <a:pt x="543820" y="603129"/>
                    <a:pt x="540963" y="605034"/>
                    <a:pt x="539058" y="605986"/>
                  </a:cubicBezTo>
                  <a:cubicBezTo>
                    <a:pt x="517150" y="616464"/>
                    <a:pt x="495243" y="627894"/>
                    <a:pt x="471430" y="634561"/>
                  </a:cubicBezTo>
                  <a:cubicBezTo>
                    <a:pt x="462858" y="636467"/>
                    <a:pt x="454285" y="639324"/>
                    <a:pt x="445713" y="641229"/>
                  </a:cubicBezTo>
                  <a:cubicBezTo>
                    <a:pt x="443808" y="642181"/>
                    <a:pt x="441903" y="642181"/>
                    <a:pt x="439045" y="642181"/>
                  </a:cubicBezTo>
                  <a:cubicBezTo>
                    <a:pt x="436188" y="643134"/>
                    <a:pt x="433330" y="643134"/>
                    <a:pt x="429520" y="644086"/>
                  </a:cubicBezTo>
                  <a:cubicBezTo>
                    <a:pt x="427615" y="644086"/>
                    <a:pt x="425710" y="645039"/>
                    <a:pt x="422853" y="645039"/>
                  </a:cubicBezTo>
                  <a:cubicBezTo>
                    <a:pt x="421900" y="645039"/>
                    <a:pt x="420948" y="645039"/>
                    <a:pt x="419995" y="645039"/>
                  </a:cubicBezTo>
                  <a:cubicBezTo>
                    <a:pt x="411423" y="645992"/>
                    <a:pt x="402850" y="646944"/>
                    <a:pt x="393325" y="646944"/>
                  </a:cubicBezTo>
                  <a:cubicBezTo>
                    <a:pt x="392373" y="646944"/>
                    <a:pt x="390468" y="646944"/>
                    <a:pt x="389515" y="646944"/>
                  </a:cubicBezTo>
                  <a:cubicBezTo>
                    <a:pt x="385705" y="646944"/>
                    <a:pt x="381895" y="646944"/>
                    <a:pt x="378085" y="646944"/>
                  </a:cubicBezTo>
                  <a:cubicBezTo>
                    <a:pt x="372370" y="646944"/>
                    <a:pt x="367608" y="645992"/>
                    <a:pt x="360940" y="645039"/>
                  </a:cubicBezTo>
                  <a:cubicBezTo>
                    <a:pt x="343795" y="642181"/>
                    <a:pt x="327603" y="638372"/>
                    <a:pt x="313315" y="633609"/>
                  </a:cubicBezTo>
                  <a:cubicBezTo>
                    <a:pt x="286645" y="625989"/>
                    <a:pt x="263785" y="616464"/>
                    <a:pt x="242830" y="605034"/>
                  </a:cubicBezTo>
                  <a:cubicBezTo>
                    <a:pt x="239973" y="603129"/>
                    <a:pt x="237115" y="602176"/>
                    <a:pt x="234258" y="600272"/>
                  </a:cubicBezTo>
                  <a:cubicBezTo>
                    <a:pt x="228543" y="596461"/>
                    <a:pt x="222828" y="593604"/>
                    <a:pt x="218065" y="589794"/>
                  </a:cubicBezTo>
                  <a:cubicBezTo>
                    <a:pt x="207588" y="582174"/>
                    <a:pt x="198063" y="574554"/>
                    <a:pt x="189490" y="565981"/>
                  </a:cubicBezTo>
                  <a:cubicBezTo>
                    <a:pt x="182823" y="560267"/>
                    <a:pt x="177108" y="553599"/>
                    <a:pt x="171393" y="546931"/>
                  </a:cubicBezTo>
                  <a:cubicBezTo>
                    <a:pt x="169488" y="545026"/>
                    <a:pt x="167583" y="542169"/>
                    <a:pt x="165678" y="540264"/>
                  </a:cubicBezTo>
                  <a:cubicBezTo>
                    <a:pt x="137103" y="504069"/>
                    <a:pt x="119958" y="462159"/>
                    <a:pt x="113290" y="419297"/>
                  </a:cubicBezTo>
                  <a:cubicBezTo>
                    <a:pt x="113290" y="416439"/>
                    <a:pt x="112338" y="413581"/>
                    <a:pt x="112338" y="411676"/>
                  </a:cubicBezTo>
                  <a:cubicBezTo>
                    <a:pt x="110433" y="398342"/>
                    <a:pt x="109480" y="384054"/>
                    <a:pt x="110433" y="370719"/>
                  </a:cubicBezTo>
                  <a:cubicBezTo>
                    <a:pt x="110433" y="369767"/>
                    <a:pt x="110433" y="369767"/>
                    <a:pt x="110433" y="368814"/>
                  </a:cubicBezTo>
                  <a:cubicBezTo>
                    <a:pt x="110433" y="349764"/>
                    <a:pt x="112338" y="330714"/>
                    <a:pt x="116148" y="311664"/>
                  </a:cubicBezTo>
                  <a:cubicBezTo>
                    <a:pt x="115195" y="309759"/>
                    <a:pt x="116148" y="308806"/>
                    <a:pt x="116148" y="306901"/>
                  </a:cubicBezTo>
                  <a:close/>
                </a:path>
              </a:pathLst>
            </a:custGeom>
            <a:solidFill>
              <a:srgbClr val="FFFFFF"/>
            </a:solidFill>
            <a:ln w="9525" cap="flat">
              <a:noFill/>
              <a:prstDash val="solid"/>
              <a:miter/>
            </a:ln>
          </p:spPr>
          <p:txBody>
            <a:bodyPr rtlCol="0" anchor="ctr"/>
            <a:lstStyle/>
            <a:p>
              <a:endParaRPr lang="en-US"/>
            </a:p>
          </p:txBody>
        </p:sp>
        <p:sp>
          <p:nvSpPr>
            <p:cNvPr id="30" name="Freeform 282">
              <a:extLst>
                <a:ext uri="{FF2B5EF4-FFF2-40B4-BE49-F238E27FC236}">
                  <a16:creationId xmlns:a16="http://schemas.microsoft.com/office/drawing/2014/main" id="{6F980F7A-0C9C-3D1B-39D0-B2721610A47B}"/>
                </a:ext>
              </a:extLst>
            </p:cNvPr>
            <p:cNvSpPr/>
            <p:nvPr/>
          </p:nvSpPr>
          <p:spPr>
            <a:xfrm>
              <a:off x="3935729" y="5893117"/>
              <a:ext cx="9525" cy="12382"/>
            </a:xfrm>
            <a:custGeom>
              <a:avLst/>
              <a:gdLst>
                <a:gd name="connsiteX0" fmla="*/ 9525 w 9525"/>
                <a:gd name="connsiteY0" fmla="*/ 12382 h 12382"/>
                <a:gd name="connsiteX1" fmla="*/ 0 w 9525"/>
                <a:gd name="connsiteY1" fmla="*/ 0 h 12382"/>
                <a:gd name="connsiteX2" fmla="*/ 9525 w 9525"/>
                <a:gd name="connsiteY2" fmla="*/ 12382 h 12382"/>
              </a:gdLst>
              <a:ahLst/>
              <a:cxnLst>
                <a:cxn ang="0">
                  <a:pos x="connsiteX0" y="connsiteY0"/>
                </a:cxn>
                <a:cxn ang="0">
                  <a:pos x="connsiteX1" y="connsiteY1"/>
                </a:cxn>
                <a:cxn ang="0">
                  <a:pos x="connsiteX2" y="connsiteY2"/>
                </a:cxn>
              </a:cxnLst>
              <a:rect l="l" t="t" r="r" b="b"/>
              <a:pathLst>
                <a:path w="9525" h="12382">
                  <a:moveTo>
                    <a:pt x="9525" y="12382"/>
                  </a:moveTo>
                  <a:cubicBezTo>
                    <a:pt x="5715" y="8572"/>
                    <a:pt x="2858" y="3810"/>
                    <a:pt x="0" y="0"/>
                  </a:cubicBezTo>
                  <a:cubicBezTo>
                    <a:pt x="2858" y="3810"/>
                    <a:pt x="5715" y="7620"/>
                    <a:pt x="9525" y="12382"/>
                  </a:cubicBezTo>
                  <a:close/>
                </a:path>
              </a:pathLst>
            </a:custGeom>
            <a:solidFill>
              <a:srgbClr val="FFFFFF"/>
            </a:solidFill>
            <a:ln w="9525" cap="flat">
              <a:noFill/>
              <a:prstDash val="solid"/>
              <a:miter/>
            </a:ln>
          </p:spPr>
          <p:txBody>
            <a:bodyPr rtlCol="0" anchor="ctr"/>
            <a:lstStyle/>
            <a:p>
              <a:endParaRPr lang="en-US"/>
            </a:p>
          </p:txBody>
        </p:sp>
        <p:sp>
          <p:nvSpPr>
            <p:cNvPr id="31" name="Freeform 283">
              <a:extLst>
                <a:ext uri="{FF2B5EF4-FFF2-40B4-BE49-F238E27FC236}">
                  <a16:creationId xmlns:a16="http://schemas.microsoft.com/office/drawing/2014/main" id="{A0A4AE64-FCB3-D633-6F70-0B216F4F1CF4}"/>
                </a:ext>
              </a:extLst>
            </p:cNvPr>
            <p:cNvSpPr/>
            <p:nvPr/>
          </p:nvSpPr>
          <p:spPr>
            <a:xfrm>
              <a:off x="4625340" y="5830252"/>
              <a:ext cx="1904" cy="5715"/>
            </a:xfrm>
            <a:custGeom>
              <a:avLst/>
              <a:gdLst>
                <a:gd name="connsiteX0" fmla="*/ 1905 w 1904"/>
                <a:gd name="connsiteY0" fmla="*/ 0 h 5715"/>
                <a:gd name="connsiteX1" fmla="*/ 0 w 1904"/>
                <a:gd name="connsiteY1" fmla="*/ 5715 h 5715"/>
                <a:gd name="connsiteX2" fmla="*/ 1905 w 1904"/>
                <a:gd name="connsiteY2" fmla="*/ 0 h 5715"/>
              </a:gdLst>
              <a:ahLst/>
              <a:cxnLst>
                <a:cxn ang="0">
                  <a:pos x="connsiteX0" y="connsiteY0"/>
                </a:cxn>
                <a:cxn ang="0">
                  <a:pos x="connsiteX1" y="connsiteY1"/>
                </a:cxn>
                <a:cxn ang="0">
                  <a:pos x="connsiteX2" y="connsiteY2"/>
                </a:cxn>
              </a:cxnLst>
              <a:rect l="l" t="t" r="r" b="b"/>
              <a:pathLst>
                <a:path w="1904" h="5715">
                  <a:moveTo>
                    <a:pt x="1905" y="0"/>
                  </a:moveTo>
                  <a:cubicBezTo>
                    <a:pt x="952" y="1905"/>
                    <a:pt x="0" y="3810"/>
                    <a:pt x="0" y="5715"/>
                  </a:cubicBezTo>
                  <a:cubicBezTo>
                    <a:pt x="952" y="3810"/>
                    <a:pt x="952" y="1905"/>
                    <a:pt x="1905" y="0"/>
                  </a:cubicBezTo>
                  <a:close/>
                </a:path>
              </a:pathLst>
            </a:custGeom>
            <a:solidFill>
              <a:srgbClr val="FFFFFF"/>
            </a:solidFill>
            <a:ln w="9525" cap="flat">
              <a:noFill/>
              <a:prstDash val="solid"/>
              <a:miter/>
            </a:ln>
          </p:spPr>
          <p:txBody>
            <a:bodyPr rtlCol="0" anchor="ctr"/>
            <a:lstStyle/>
            <a:p>
              <a:endParaRPr lang="en-US"/>
            </a:p>
          </p:txBody>
        </p:sp>
        <p:sp>
          <p:nvSpPr>
            <p:cNvPr id="32" name="Freeform 284">
              <a:extLst>
                <a:ext uri="{FF2B5EF4-FFF2-40B4-BE49-F238E27FC236}">
                  <a16:creationId xmlns:a16="http://schemas.microsoft.com/office/drawing/2014/main" id="{00044510-CF09-DA6C-2ECA-05415E110897}"/>
                </a:ext>
              </a:extLst>
            </p:cNvPr>
            <p:cNvSpPr/>
            <p:nvPr/>
          </p:nvSpPr>
          <p:spPr>
            <a:xfrm>
              <a:off x="4641532" y="5781675"/>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2" y="2857"/>
                    <a:pt x="952" y="4763"/>
                    <a:pt x="0" y="7620"/>
                  </a:cubicBezTo>
                  <a:cubicBezTo>
                    <a:pt x="0" y="4763"/>
                    <a:pt x="952" y="2857"/>
                    <a:pt x="1905" y="0"/>
                  </a:cubicBezTo>
                  <a:close/>
                </a:path>
              </a:pathLst>
            </a:custGeom>
            <a:solidFill>
              <a:srgbClr val="FFFFFF"/>
            </a:solidFill>
            <a:ln w="9525" cap="flat">
              <a:noFill/>
              <a:prstDash val="solid"/>
              <a:miter/>
            </a:ln>
          </p:spPr>
          <p:txBody>
            <a:bodyPr rtlCol="0" anchor="ctr"/>
            <a:lstStyle/>
            <a:p>
              <a:endParaRPr lang="en-US"/>
            </a:p>
          </p:txBody>
        </p:sp>
        <p:sp>
          <p:nvSpPr>
            <p:cNvPr id="33" name="Freeform 285">
              <a:extLst>
                <a:ext uri="{FF2B5EF4-FFF2-40B4-BE49-F238E27FC236}">
                  <a16:creationId xmlns:a16="http://schemas.microsoft.com/office/drawing/2014/main" id="{0D7950DC-9423-A73B-2F90-7263A946D24E}"/>
                </a:ext>
              </a:extLst>
            </p:cNvPr>
            <p:cNvSpPr/>
            <p:nvPr/>
          </p:nvSpPr>
          <p:spPr>
            <a:xfrm>
              <a:off x="4638675" y="5790247"/>
              <a:ext cx="1904" cy="6667"/>
            </a:xfrm>
            <a:custGeom>
              <a:avLst/>
              <a:gdLst>
                <a:gd name="connsiteX0" fmla="*/ 1905 w 1904"/>
                <a:gd name="connsiteY0" fmla="*/ 0 h 6667"/>
                <a:gd name="connsiteX1" fmla="*/ 0 w 1904"/>
                <a:gd name="connsiteY1" fmla="*/ 6667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7"/>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4" name="Freeform 286">
              <a:extLst>
                <a:ext uri="{FF2B5EF4-FFF2-40B4-BE49-F238E27FC236}">
                  <a16:creationId xmlns:a16="http://schemas.microsoft.com/office/drawing/2014/main" id="{35B335B5-DB87-9BE4-B4E6-66DE0D8EC219}"/>
                </a:ext>
              </a:extLst>
            </p:cNvPr>
            <p:cNvSpPr/>
            <p:nvPr/>
          </p:nvSpPr>
          <p:spPr>
            <a:xfrm>
              <a:off x="4633912" y="5797867"/>
              <a:ext cx="4762" cy="14287"/>
            </a:xfrm>
            <a:custGeom>
              <a:avLst/>
              <a:gdLst>
                <a:gd name="connsiteX0" fmla="*/ 4763 w 4762"/>
                <a:gd name="connsiteY0" fmla="*/ 0 h 14287"/>
                <a:gd name="connsiteX1" fmla="*/ 0 w 4762"/>
                <a:gd name="connsiteY1" fmla="*/ 14288 h 14287"/>
                <a:gd name="connsiteX2" fmla="*/ 4763 w 4762"/>
                <a:gd name="connsiteY2" fmla="*/ 0 h 14287"/>
              </a:gdLst>
              <a:ahLst/>
              <a:cxnLst>
                <a:cxn ang="0">
                  <a:pos x="connsiteX0" y="connsiteY0"/>
                </a:cxn>
                <a:cxn ang="0">
                  <a:pos x="connsiteX1" y="connsiteY1"/>
                </a:cxn>
                <a:cxn ang="0">
                  <a:pos x="connsiteX2" y="connsiteY2"/>
                </a:cxn>
              </a:cxnLst>
              <a:rect l="l" t="t" r="r" b="b"/>
              <a:pathLst>
                <a:path w="4762" h="14287">
                  <a:moveTo>
                    <a:pt x="4763" y="0"/>
                  </a:moveTo>
                  <a:cubicBezTo>
                    <a:pt x="2858" y="4763"/>
                    <a:pt x="1905" y="9525"/>
                    <a:pt x="0" y="14288"/>
                  </a:cubicBezTo>
                  <a:cubicBezTo>
                    <a:pt x="1905" y="9525"/>
                    <a:pt x="2858" y="4763"/>
                    <a:pt x="4763" y="0"/>
                  </a:cubicBezTo>
                  <a:close/>
                </a:path>
              </a:pathLst>
            </a:custGeom>
            <a:solidFill>
              <a:srgbClr val="FFFFFF"/>
            </a:solidFill>
            <a:ln w="9525" cap="flat">
              <a:noFill/>
              <a:prstDash val="solid"/>
              <a:miter/>
            </a:ln>
          </p:spPr>
          <p:txBody>
            <a:bodyPr rtlCol="0" anchor="ctr"/>
            <a:lstStyle/>
            <a:p>
              <a:endParaRPr lang="en-US"/>
            </a:p>
          </p:txBody>
        </p:sp>
        <p:sp>
          <p:nvSpPr>
            <p:cNvPr id="35" name="Freeform 287">
              <a:extLst>
                <a:ext uri="{FF2B5EF4-FFF2-40B4-BE49-F238E27FC236}">
                  <a16:creationId xmlns:a16="http://schemas.microsoft.com/office/drawing/2014/main" id="{53E716FC-D799-3ACC-3867-55938EFDFD9D}"/>
                </a:ext>
              </a:extLst>
            </p:cNvPr>
            <p:cNvSpPr/>
            <p:nvPr/>
          </p:nvSpPr>
          <p:spPr>
            <a:xfrm>
              <a:off x="4631054" y="5814060"/>
              <a:ext cx="1904" cy="5714"/>
            </a:xfrm>
            <a:custGeom>
              <a:avLst/>
              <a:gdLst>
                <a:gd name="connsiteX0" fmla="*/ 1905 w 1904"/>
                <a:gd name="connsiteY0" fmla="*/ 0 h 5714"/>
                <a:gd name="connsiteX1" fmla="*/ 0 w 1904"/>
                <a:gd name="connsiteY1" fmla="*/ 5715 h 5714"/>
                <a:gd name="connsiteX2" fmla="*/ 1905 w 1904"/>
                <a:gd name="connsiteY2" fmla="*/ 0 h 5714"/>
              </a:gdLst>
              <a:ahLst/>
              <a:cxnLst>
                <a:cxn ang="0">
                  <a:pos x="connsiteX0" y="connsiteY0"/>
                </a:cxn>
                <a:cxn ang="0">
                  <a:pos x="connsiteX1" y="connsiteY1"/>
                </a:cxn>
                <a:cxn ang="0">
                  <a:pos x="connsiteX2" y="connsiteY2"/>
                </a:cxn>
              </a:cxnLst>
              <a:rect l="l" t="t" r="r" b="b"/>
              <a:pathLst>
                <a:path w="1904" h="5714">
                  <a:moveTo>
                    <a:pt x="1905" y="0"/>
                  </a:moveTo>
                  <a:cubicBezTo>
                    <a:pt x="953" y="1905"/>
                    <a:pt x="0" y="3810"/>
                    <a:pt x="0" y="5715"/>
                  </a:cubicBezTo>
                  <a:cubicBezTo>
                    <a:pt x="953" y="3810"/>
                    <a:pt x="1905" y="1905"/>
                    <a:pt x="1905" y="0"/>
                  </a:cubicBezTo>
                  <a:close/>
                </a:path>
              </a:pathLst>
            </a:custGeom>
            <a:solidFill>
              <a:srgbClr val="FFFFFF"/>
            </a:solidFill>
            <a:ln w="9525" cap="flat">
              <a:noFill/>
              <a:prstDash val="solid"/>
              <a:miter/>
            </a:ln>
          </p:spPr>
          <p:txBody>
            <a:bodyPr rtlCol="0" anchor="ctr"/>
            <a:lstStyle/>
            <a:p>
              <a:endParaRPr lang="en-US"/>
            </a:p>
          </p:txBody>
        </p:sp>
        <p:sp>
          <p:nvSpPr>
            <p:cNvPr id="36" name="Freeform 288">
              <a:extLst>
                <a:ext uri="{FF2B5EF4-FFF2-40B4-BE49-F238E27FC236}">
                  <a16:creationId xmlns:a16="http://schemas.microsoft.com/office/drawing/2014/main" id="{95C626FB-D960-623D-1FDD-CECAD652FADD}"/>
                </a:ext>
              </a:extLst>
            </p:cNvPr>
            <p:cNvSpPr/>
            <p:nvPr/>
          </p:nvSpPr>
          <p:spPr>
            <a:xfrm>
              <a:off x="4628197" y="5821680"/>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37" name="Freeform 289">
              <a:extLst>
                <a:ext uri="{FF2B5EF4-FFF2-40B4-BE49-F238E27FC236}">
                  <a16:creationId xmlns:a16="http://schemas.microsoft.com/office/drawing/2014/main" id="{A1771571-3437-6501-D744-01CF893DD727}"/>
                </a:ext>
              </a:extLst>
            </p:cNvPr>
            <p:cNvSpPr/>
            <p:nvPr/>
          </p:nvSpPr>
          <p:spPr>
            <a:xfrm>
              <a:off x="4520565" y="5534025"/>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38" name="Freeform 290">
              <a:extLst>
                <a:ext uri="{FF2B5EF4-FFF2-40B4-BE49-F238E27FC236}">
                  <a16:creationId xmlns:a16="http://schemas.microsoft.com/office/drawing/2014/main" id="{0B580BA3-7AF3-3E27-1210-A1FECBB2FA34}"/>
                </a:ext>
              </a:extLst>
            </p:cNvPr>
            <p:cNvSpPr/>
            <p:nvPr/>
          </p:nvSpPr>
          <p:spPr>
            <a:xfrm>
              <a:off x="4651057" y="5731192"/>
              <a:ext cx="952" cy="7619"/>
            </a:xfrm>
            <a:custGeom>
              <a:avLst/>
              <a:gdLst>
                <a:gd name="connsiteX0" fmla="*/ 952 w 952"/>
                <a:gd name="connsiteY0" fmla="*/ 0 h 7619"/>
                <a:gd name="connsiteX1" fmla="*/ 0 w 952"/>
                <a:gd name="connsiteY1" fmla="*/ 7620 h 7619"/>
                <a:gd name="connsiteX2" fmla="*/ 952 w 952"/>
                <a:gd name="connsiteY2" fmla="*/ 0 h 7619"/>
              </a:gdLst>
              <a:ahLst/>
              <a:cxnLst>
                <a:cxn ang="0">
                  <a:pos x="connsiteX0" y="connsiteY0"/>
                </a:cxn>
                <a:cxn ang="0">
                  <a:pos x="connsiteX1" y="connsiteY1"/>
                </a:cxn>
                <a:cxn ang="0">
                  <a:pos x="connsiteX2" y="connsiteY2"/>
                </a:cxn>
              </a:cxnLst>
              <a:rect l="l" t="t" r="r" b="b"/>
              <a:pathLst>
                <a:path w="952" h="7619">
                  <a:moveTo>
                    <a:pt x="952" y="0"/>
                  </a:moveTo>
                  <a:cubicBezTo>
                    <a:pt x="952" y="2857"/>
                    <a:pt x="0" y="4763"/>
                    <a:pt x="0" y="7620"/>
                  </a:cubicBezTo>
                  <a:cubicBezTo>
                    <a:pt x="952" y="5715"/>
                    <a:pt x="952" y="2857"/>
                    <a:pt x="952" y="0"/>
                  </a:cubicBezTo>
                  <a:close/>
                </a:path>
              </a:pathLst>
            </a:custGeom>
            <a:solidFill>
              <a:srgbClr val="FFFFFF"/>
            </a:solidFill>
            <a:ln w="9525" cap="flat">
              <a:noFill/>
              <a:prstDash val="solid"/>
              <a:miter/>
            </a:ln>
          </p:spPr>
          <p:txBody>
            <a:bodyPr rtlCol="0" anchor="ctr"/>
            <a:lstStyle/>
            <a:p>
              <a:endParaRPr lang="en-US"/>
            </a:p>
          </p:txBody>
        </p:sp>
        <p:sp>
          <p:nvSpPr>
            <p:cNvPr id="39" name="Freeform 291">
              <a:extLst>
                <a:ext uri="{FF2B5EF4-FFF2-40B4-BE49-F238E27FC236}">
                  <a16:creationId xmlns:a16="http://schemas.microsoft.com/office/drawing/2014/main" id="{C4BB8AA0-1761-7182-7A45-F93AF746CACE}"/>
                </a:ext>
              </a:extLst>
            </p:cNvPr>
            <p:cNvSpPr/>
            <p:nvPr/>
          </p:nvSpPr>
          <p:spPr>
            <a:xfrm>
              <a:off x="4648200" y="5740717"/>
              <a:ext cx="2857" cy="15239"/>
            </a:xfrm>
            <a:custGeom>
              <a:avLst/>
              <a:gdLst>
                <a:gd name="connsiteX0" fmla="*/ 2858 w 2857"/>
                <a:gd name="connsiteY0" fmla="*/ 0 h 15239"/>
                <a:gd name="connsiteX1" fmla="*/ 0 w 2857"/>
                <a:gd name="connsiteY1" fmla="*/ 15240 h 15239"/>
                <a:gd name="connsiteX2" fmla="*/ 2858 w 2857"/>
                <a:gd name="connsiteY2" fmla="*/ 0 h 15239"/>
              </a:gdLst>
              <a:ahLst/>
              <a:cxnLst>
                <a:cxn ang="0">
                  <a:pos x="connsiteX0" y="connsiteY0"/>
                </a:cxn>
                <a:cxn ang="0">
                  <a:pos x="connsiteX1" y="connsiteY1"/>
                </a:cxn>
                <a:cxn ang="0">
                  <a:pos x="connsiteX2" y="connsiteY2"/>
                </a:cxn>
              </a:cxnLst>
              <a:rect l="l" t="t" r="r" b="b"/>
              <a:pathLst>
                <a:path w="2857" h="15239">
                  <a:moveTo>
                    <a:pt x="2858" y="0"/>
                  </a:moveTo>
                  <a:cubicBezTo>
                    <a:pt x="1905" y="4763"/>
                    <a:pt x="953" y="10477"/>
                    <a:pt x="0" y="15240"/>
                  </a:cubicBezTo>
                  <a:cubicBezTo>
                    <a:pt x="953" y="9525"/>
                    <a:pt x="1905" y="4763"/>
                    <a:pt x="2858" y="0"/>
                  </a:cubicBezTo>
                  <a:close/>
                </a:path>
              </a:pathLst>
            </a:custGeom>
            <a:solidFill>
              <a:srgbClr val="FFFFFF"/>
            </a:solidFill>
            <a:ln w="9525" cap="flat">
              <a:noFill/>
              <a:prstDash val="solid"/>
              <a:miter/>
            </a:ln>
          </p:spPr>
          <p:txBody>
            <a:bodyPr rtlCol="0" anchor="ctr"/>
            <a:lstStyle/>
            <a:p>
              <a:endParaRPr lang="en-US"/>
            </a:p>
          </p:txBody>
        </p:sp>
        <p:sp>
          <p:nvSpPr>
            <p:cNvPr id="40" name="Freeform 292">
              <a:extLst>
                <a:ext uri="{FF2B5EF4-FFF2-40B4-BE49-F238E27FC236}">
                  <a16:creationId xmlns:a16="http://schemas.microsoft.com/office/drawing/2014/main" id="{71AEB105-3844-F907-30EC-989AAA797365}"/>
                </a:ext>
              </a:extLst>
            </p:cNvPr>
            <p:cNvSpPr/>
            <p:nvPr/>
          </p:nvSpPr>
          <p:spPr>
            <a:xfrm>
              <a:off x="4645342" y="5764530"/>
              <a:ext cx="1904" cy="7619"/>
            </a:xfrm>
            <a:custGeom>
              <a:avLst/>
              <a:gdLst>
                <a:gd name="connsiteX0" fmla="*/ 1905 w 1904"/>
                <a:gd name="connsiteY0" fmla="*/ 0 h 7619"/>
                <a:gd name="connsiteX1" fmla="*/ 0 w 1904"/>
                <a:gd name="connsiteY1" fmla="*/ 7620 h 7619"/>
                <a:gd name="connsiteX2" fmla="*/ 1905 w 1904"/>
                <a:gd name="connsiteY2" fmla="*/ 0 h 7619"/>
              </a:gdLst>
              <a:ahLst/>
              <a:cxnLst>
                <a:cxn ang="0">
                  <a:pos x="connsiteX0" y="connsiteY0"/>
                </a:cxn>
                <a:cxn ang="0">
                  <a:pos x="connsiteX1" y="connsiteY1"/>
                </a:cxn>
                <a:cxn ang="0">
                  <a:pos x="connsiteX2" y="connsiteY2"/>
                </a:cxn>
              </a:cxnLst>
              <a:rect l="l" t="t" r="r" b="b"/>
              <a:pathLst>
                <a:path w="1904" h="7619">
                  <a:moveTo>
                    <a:pt x="1905" y="0"/>
                  </a:moveTo>
                  <a:cubicBezTo>
                    <a:pt x="953" y="2857"/>
                    <a:pt x="953" y="4763"/>
                    <a:pt x="0" y="7620"/>
                  </a:cubicBezTo>
                  <a:cubicBezTo>
                    <a:pt x="953" y="5715"/>
                    <a:pt x="953" y="2857"/>
                    <a:pt x="1905" y="0"/>
                  </a:cubicBezTo>
                  <a:close/>
                </a:path>
              </a:pathLst>
            </a:custGeom>
            <a:solidFill>
              <a:srgbClr val="FFFFFF"/>
            </a:solidFill>
            <a:ln w="9525" cap="flat">
              <a:noFill/>
              <a:prstDash val="solid"/>
              <a:miter/>
            </a:ln>
          </p:spPr>
          <p:txBody>
            <a:bodyPr rtlCol="0" anchor="ctr"/>
            <a:lstStyle/>
            <a:p>
              <a:endParaRPr lang="en-US"/>
            </a:p>
          </p:txBody>
        </p:sp>
        <p:sp>
          <p:nvSpPr>
            <p:cNvPr id="41" name="Freeform 293">
              <a:extLst>
                <a:ext uri="{FF2B5EF4-FFF2-40B4-BE49-F238E27FC236}">
                  <a16:creationId xmlns:a16="http://schemas.microsoft.com/office/drawing/2014/main" id="{ED988EE8-0E07-2546-B81F-21849F0CCEFB}"/>
                </a:ext>
              </a:extLst>
            </p:cNvPr>
            <p:cNvSpPr/>
            <p:nvPr/>
          </p:nvSpPr>
          <p:spPr>
            <a:xfrm>
              <a:off x="4647247" y="5756910"/>
              <a:ext cx="952" cy="7619"/>
            </a:xfrm>
            <a:custGeom>
              <a:avLst/>
              <a:gdLst>
                <a:gd name="connsiteX0" fmla="*/ 953 w 952"/>
                <a:gd name="connsiteY0" fmla="*/ 0 h 7619"/>
                <a:gd name="connsiteX1" fmla="*/ 0 w 952"/>
                <a:gd name="connsiteY1" fmla="*/ 7620 h 7619"/>
                <a:gd name="connsiteX2" fmla="*/ 953 w 952"/>
                <a:gd name="connsiteY2" fmla="*/ 0 h 7619"/>
              </a:gdLst>
              <a:ahLst/>
              <a:cxnLst>
                <a:cxn ang="0">
                  <a:pos x="connsiteX0" y="connsiteY0"/>
                </a:cxn>
                <a:cxn ang="0">
                  <a:pos x="connsiteX1" y="connsiteY1"/>
                </a:cxn>
                <a:cxn ang="0">
                  <a:pos x="connsiteX2" y="connsiteY2"/>
                </a:cxn>
              </a:cxnLst>
              <a:rect l="l" t="t" r="r" b="b"/>
              <a:pathLst>
                <a:path w="952" h="7619">
                  <a:moveTo>
                    <a:pt x="953" y="0"/>
                  </a:moveTo>
                  <a:cubicBezTo>
                    <a:pt x="953" y="2857"/>
                    <a:pt x="0" y="4763"/>
                    <a:pt x="0" y="7620"/>
                  </a:cubicBezTo>
                  <a:cubicBezTo>
                    <a:pt x="0" y="4763"/>
                    <a:pt x="953" y="2857"/>
                    <a:pt x="953" y="0"/>
                  </a:cubicBezTo>
                  <a:close/>
                </a:path>
              </a:pathLst>
            </a:custGeom>
            <a:solidFill>
              <a:srgbClr val="FFFFFF"/>
            </a:solidFill>
            <a:ln w="9525" cap="flat">
              <a:noFill/>
              <a:prstDash val="solid"/>
              <a:miter/>
            </a:ln>
          </p:spPr>
          <p:txBody>
            <a:bodyPr rtlCol="0" anchor="ctr"/>
            <a:lstStyle/>
            <a:p>
              <a:endParaRPr lang="en-US"/>
            </a:p>
          </p:txBody>
        </p:sp>
        <p:sp>
          <p:nvSpPr>
            <p:cNvPr id="42" name="Freeform 294">
              <a:extLst>
                <a:ext uri="{FF2B5EF4-FFF2-40B4-BE49-F238E27FC236}">
                  <a16:creationId xmlns:a16="http://schemas.microsoft.com/office/drawing/2014/main" id="{0EC125BF-FC88-2440-0EA8-0BE99311D25B}"/>
                </a:ext>
              </a:extLst>
            </p:cNvPr>
            <p:cNvSpPr/>
            <p:nvPr/>
          </p:nvSpPr>
          <p:spPr>
            <a:xfrm>
              <a:off x="4643437" y="5774055"/>
              <a:ext cx="1904" cy="6667"/>
            </a:xfrm>
            <a:custGeom>
              <a:avLst/>
              <a:gdLst>
                <a:gd name="connsiteX0" fmla="*/ 1905 w 1904"/>
                <a:gd name="connsiteY0" fmla="*/ 0 h 6667"/>
                <a:gd name="connsiteX1" fmla="*/ 0 w 1904"/>
                <a:gd name="connsiteY1" fmla="*/ 6668 h 6667"/>
                <a:gd name="connsiteX2" fmla="*/ 1905 w 1904"/>
                <a:gd name="connsiteY2" fmla="*/ 0 h 6667"/>
              </a:gdLst>
              <a:ahLst/>
              <a:cxnLst>
                <a:cxn ang="0">
                  <a:pos x="connsiteX0" y="connsiteY0"/>
                </a:cxn>
                <a:cxn ang="0">
                  <a:pos x="connsiteX1" y="connsiteY1"/>
                </a:cxn>
                <a:cxn ang="0">
                  <a:pos x="connsiteX2" y="connsiteY2"/>
                </a:cxn>
              </a:cxnLst>
              <a:rect l="l" t="t" r="r" b="b"/>
              <a:pathLst>
                <a:path w="1904" h="6667">
                  <a:moveTo>
                    <a:pt x="1905" y="0"/>
                  </a:moveTo>
                  <a:cubicBezTo>
                    <a:pt x="953" y="1905"/>
                    <a:pt x="953" y="4763"/>
                    <a:pt x="0" y="6668"/>
                  </a:cubicBezTo>
                  <a:cubicBezTo>
                    <a:pt x="953" y="3810"/>
                    <a:pt x="953" y="1905"/>
                    <a:pt x="1905" y="0"/>
                  </a:cubicBezTo>
                  <a:close/>
                </a:path>
              </a:pathLst>
            </a:custGeom>
            <a:solidFill>
              <a:srgbClr val="FFFFFF"/>
            </a:solidFill>
            <a:ln w="9525" cap="flat">
              <a:noFill/>
              <a:prstDash val="solid"/>
              <a:miter/>
            </a:ln>
          </p:spPr>
          <p:txBody>
            <a:bodyPr rtlCol="0" anchor="ctr"/>
            <a:lstStyle/>
            <a:p>
              <a:endParaRPr lang="en-US"/>
            </a:p>
          </p:txBody>
        </p:sp>
        <p:sp>
          <p:nvSpPr>
            <p:cNvPr id="43" name="Freeform 295">
              <a:extLst>
                <a:ext uri="{FF2B5EF4-FFF2-40B4-BE49-F238E27FC236}">
                  <a16:creationId xmlns:a16="http://schemas.microsoft.com/office/drawing/2014/main" id="{44E1CFD2-296C-EB82-94DE-28F90567C508}"/>
                </a:ext>
              </a:extLst>
            </p:cNvPr>
            <p:cNvSpPr/>
            <p:nvPr/>
          </p:nvSpPr>
          <p:spPr>
            <a:xfrm>
              <a:off x="4612957" y="5853112"/>
              <a:ext cx="3809" cy="6667"/>
            </a:xfrm>
            <a:custGeom>
              <a:avLst/>
              <a:gdLst>
                <a:gd name="connsiteX0" fmla="*/ 3810 w 3809"/>
                <a:gd name="connsiteY0" fmla="*/ 0 h 6667"/>
                <a:gd name="connsiteX1" fmla="*/ 0 w 3809"/>
                <a:gd name="connsiteY1" fmla="*/ 6668 h 6667"/>
                <a:gd name="connsiteX2" fmla="*/ 3810 w 3809"/>
                <a:gd name="connsiteY2" fmla="*/ 0 h 6667"/>
              </a:gdLst>
              <a:ahLst/>
              <a:cxnLst>
                <a:cxn ang="0">
                  <a:pos x="connsiteX0" y="connsiteY0"/>
                </a:cxn>
                <a:cxn ang="0">
                  <a:pos x="connsiteX1" y="connsiteY1"/>
                </a:cxn>
                <a:cxn ang="0">
                  <a:pos x="connsiteX2" y="connsiteY2"/>
                </a:cxn>
              </a:cxnLst>
              <a:rect l="l" t="t" r="r" b="b"/>
              <a:pathLst>
                <a:path w="3809" h="6667">
                  <a:moveTo>
                    <a:pt x="3810" y="0"/>
                  </a:moveTo>
                  <a:cubicBezTo>
                    <a:pt x="2858" y="1905"/>
                    <a:pt x="1905" y="4763"/>
                    <a:pt x="0" y="6668"/>
                  </a:cubicBezTo>
                  <a:cubicBezTo>
                    <a:pt x="1905" y="3810"/>
                    <a:pt x="2858" y="1905"/>
                    <a:pt x="3810" y="0"/>
                  </a:cubicBezTo>
                  <a:close/>
                </a:path>
              </a:pathLst>
            </a:custGeom>
            <a:solidFill>
              <a:srgbClr val="FFFFFF"/>
            </a:solidFill>
            <a:ln w="9525" cap="flat">
              <a:noFill/>
              <a:prstDash val="solid"/>
              <a:miter/>
            </a:ln>
          </p:spPr>
          <p:txBody>
            <a:bodyPr rtlCol="0" anchor="ctr"/>
            <a:lstStyle/>
            <a:p>
              <a:endParaRPr lang="en-US"/>
            </a:p>
          </p:txBody>
        </p:sp>
        <p:sp>
          <p:nvSpPr>
            <p:cNvPr id="44" name="Freeform 296">
              <a:extLst>
                <a:ext uri="{FF2B5EF4-FFF2-40B4-BE49-F238E27FC236}">
                  <a16:creationId xmlns:a16="http://schemas.microsoft.com/office/drawing/2014/main" id="{B30A4138-FD4F-4609-C37D-1A43FF9EC21E}"/>
                </a:ext>
              </a:extLst>
            </p:cNvPr>
            <p:cNvSpPr/>
            <p:nvPr/>
          </p:nvSpPr>
          <p:spPr>
            <a:xfrm>
              <a:off x="4036695" y="5982652"/>
              <a:ext cx="18097" cy="10477"/>
            </a:xfrm>
            <a:custGeom>
              <a:avLst/>
              <a:gdLst>
                <a:gd name="connsiteX0" fmla="*/ 18097 w 18097"/>
                <a:gd name="connsiteY0" fmla="*/ 10478 h 10477"/>
                <a:gd name="connsiteX1" fmla="*/ 0 w 18097"/>
                <a:gd name="connsiteY1" fmla="*/ 0 h 10477"/>
                <a:gd name="connsiteX2" fmla="*/ 18097 w 18097"/>
                <a:gd name="connsiteY2" fmla="*/ 10478 h 10477"/>
              </a:gdLst>
              <a:ahLst/>
              <a:cxnLst>
                <a:cxn ang="0">
                  <a:pos x="connsiteX0" y="connsiteY0"/>
                </a:cxn>
                <a:cxn ang="0">
                  <a:pos x="connsiteX1" y="connsiteY1"/>
                </a:cxn>
                <a:cxn ang="0">
                  <a:pos x="connsiteX2" y="connsiteY2"/>
                </a:cxn>
              </a:cxnLst>
              <a:rect l="l" t="t" r="r" b="b"/>
              <a:pathLst>
                <a:path w="18097" h="10477">
                  <a:moveTo>
                    <a:pt x="18097" y="10478"/>
                  </a:moveTo>
                  <a:cubicBezTo>
                    <a:pt x="12383" y="6668"/>
                    <a:pt x="5715" y="3810"/>
                    <a:pt x="0" y="0"/>
                  </a:cubicBezTo>
                  <a:cubicBezTo>
                    <a:pt x="5715" y="3810"/>
                    <a:pt x="11430" y="7620"/>
                    <a:pt x="18097" y="10478"/>
                  </a:cubicBezTo>
                  <a:close/>
                </a:path>
              </a:pathLst>
            </a:custGeom>
            <a:solidFill>
              <a:srgbClr val="FFFFFF"/>
            </a:solidFill>
            <a:ln w="9525" cap="flat">
              <a:noFill/>
              <a:prstDash val="solid"/>
              <a:miter/>
            </a:ln>
          </p:spPr>
          <p:txBody>
            <a:bodyPr rtlCol="0" anchor="ctr"/>
            <a:lstStyle/>
            <a:p>
              <a:endParaRPr lang="en-US"/>
            </a:p>
          </p:txBody>
        </p:sp>
        <p:sp>
          <p:nvSpPr>
            <p:cNvPr id="45" name="Freeform 297">
              <a:extLst>
                <a:ext uri="{FF2B5EF4-FFF2-40B4-BE49-F238E27FC236}">
                  <a16:creationId xmlns:a16="http://schemas.microsoft.com/office/drawing/2014/main" id="{DF579345-F8D6-7D34-BD34-83CA35592359}"/>
                </a:ext>
              </a:extLst>
            </p:cNvPr>
            <p:cNvSpPr/>
            <p:nvPr/>
          </p:nvSpPr>
          <p:spPr>
            <a:xfrm>
              <a:off x="4053840" y="5993130"/>
              <a:ext cx="12382" cy="6667"/>
            </a:xfrm>
            <a:custGeom>
              <a:avLst/>
              <a:gdLst>
                <a:gd name="connsiteX0" fmla="*/ 12382 w 12382"/>
                <a:gd name="connsiteY0" fmla="*/ 6668 h 6667"/>
                <a:gd name="connsiteX1" fmla="*/ 0 w 12382"/>
                <a:gd name="connsiteY1" fmla="*/ 0 h 6667"/>
                <a:gd name="connsiteX2" fmla="*/ 12382 w 12382"/>
                <a:gd name="connsiteY2" fmla="*/ 6668 h 6667"/>
              </a:gdLst>
              <a:ahLst/>
              <a:cxnLst>
                <a:cxn ang="0">
                  <a:pos x="connsiteX0" y="connsiteY0"/>
                </a:cxn>
                <a:cxn ang="0">
                  <a:pos x="connsiteX1" y="connsiteY1"/>
                </a:cxn>
                <a:cxn ang="0">
                  <a:pos x="connsiteX2" y="connsiteY2"/>
                </a:cxn>
              </a:cxnLst>
              <a:rect l="l" t="t" r="r" b="b"/>
              <a:pathLst>
                <a:path w="12382" h="6667">
                  <a:moveTo>
                    <a:pt x="12382" y="6668"/>
                  </a:moveTo>
                  <a:cubicBezTo>
                    <a:pt x="8572" y="4763"/>
                    <a:pt x="4763" y="2857"/>
                    <a:pt x="0" y="0"/>
                  </a:cubicBezTo>
                  <a:cubicBezTo>
                    <a:pt x="4763" y="2857"/>
                    <a:pt x="8572" y="4763"/>
                    <a:pt x="12382" y="6668"/>
                  </a:cubicBezTo>
                  <a:close/>
                </a:path>
              </a:pathLst>
            </a:custGeom>
            <a:solidFill>
              <a:srgbClr val="FFFFFF"/>
            </a:solidFill>
            <a:ln w="9525" cap="flat">
              <a:noFill/>
              <a:prstDash val="solid"/>
              <a:miter/>
            </a:ln>
          </p:spPr>
          <p:txBody>
            <a:bodyPr rtlCol="0" anchor="ctr"/>
            <a:lstStyle/>
            <a:p>
              <a:endParaRPr lang="en-US"/>
            </a:p>
          </p:txBody>
        </p:sp>
        <p:sp>
          <p:nvSpPr>
            <p:cNvPr id="46" name="Freeform 298">
              <a:extLst>
                <a:ext uri="{FF2B5EF4-FFF2-40B4-BE49-F238E27FC236}">
                  <a16:creationId xmlns:a16="http://schemas.microsoft.com/office/drawing/2014/main" id="{465FE9BE-63A3-E0D5-D89C-C215EC3E6AFF}"/>
                </a:ext>
              </a:extLst>
            </p:cNvPr>
            <p:cNvSpPr/>
            <p:nvPr/>
          </p:nvSpPr>
          <p:spPr>
            <a:xfrm>
              <a:off x="4006215" y="5962650"/>
              <a:ext cx="18097" cy="12382"/>
            </a:xfrm>
            <a:custGeom>
              <a:avLst/>
              <a:gdLst>
                <a:gd name="connsiteX0" fmla="*/ 18097 w 18097"/>
                <a:gd name="connsiteY0" fmla="*/ 12382 h 12382"/>
                <a:gd name="connsiteX1" fmla="*/ 0 w 18097"/>
                <a:gd name="connsiteY1" fmla="*/ 0 h 12382"/>
                <a:gd name="connsiteX2" fmla="*/ 18097 w 18097"/>
                <a:gd name="connsiteY2" fmla="*/ 12382 h 12382"/>
              </a:gdLst>
              <a:ahLst/>
              <a:cxnLst>
                <a:cxn ang="0">
                  <a:pos x="connsiteX0" y="connsiteY0"/>
                </a:cxn>
                <a:cxn ang="0">
                  <a:pos x="connsiteX1" y="connsiteY1"/>
                </a:cxn>
                <a:cxn ang="0">
                  <a:pos x="connsiteX2" y="connsiteY2"/>
                </a:cxn>
              </a:cxnLst>
              <a:rect l="l" t="t" r="r" b="b"/>
              <a:pathLst>
                <a:path w="18097" h="12382">
                  <a:moveTo>
                    <a:pt x="18097" y="12382"/>
                  </a:moveTo>
                  <a:cubicBezTo>
                    <a:pt x="12382" y="8573"/>
                    <a:pt x="5715" y="3810"/>
                    <a:pt x="0" y="0"/>
                  </a:cubicBezTo>
                  <a:cubicBezTo>
                    <a:pt x="6667" y="3810"/>
                    <a:pt x="12382" y="8573"/>
                    <a:pt x="18097" y="12382"/>
                  </a:cubicBezTo>
                  <a:close/>
                </a:path>
              </a:pathLst>
            </a:custGeom>
            <a:solidFill>
              <a:srgbClr val="FFFFFF"/>
            </a:solidFill>
            <a:ln w="9525" cap="flat">
              <a:noFill/>
              <a:prstDash val="solid"/>
              <a:miter/>
            </a:ln>
          </p:spPr>
          <p:txBody>
            <a:bodyPr rtlCol="0" anchor="ctr"/>
            <a:lstStyle/>
            <a:p>
              <a:endParaRPr lang="en-US"/>
            </a:p>
          </p:txBody>
        </p:sp>
        <p:sp>
          <p:nvSpPr>
            <p:cNvPr id="47" name="Freeform 299">
              <a:extLst>
                <a:ext uri="{FF2B5EF4-FFF2-40B4-BE49-F238E27FC236}">
                  <a16:creationId xmlns:a16="http://schemas.microsoft.com/office/drawing/2014/main" id="{3FE0EA48-3245-6496-BA5F-9E8D35A23D37}"/>
                </a:ext>
              </a:extLst>
            </p:cNvPr>
            <p:cNvSpPr/>
            <p:nvPr/>
          </p:nvSpPr>
          <p:spPr>
            <a:xfrm>
              <a:off x="4621529" y="5836919"/>
              <a:ext cx="2857" cy="6667"/>
            </a:xfrm>
            <a:custGeom>
              <a:avLst/>
              <a:gdLst>
                <a:gd name="connsiteX0" fmla="*/ 2858 w 2857"/>
                <a:gd name="connsiteY0" fmla="*/ 0 h 6667"/>
                <a:gd name="connsiteX1" fmla="*/ 0 w 2857"/>
                <a:gd name="connsiteY1" fmla="*/ 6668 h 6667"/>
                <a:gd name="connsiteX2" fmla="*/ 2858 w 2857"/>
                <a:gd name="connsiteY2" fmla="*/ 0 h 6667"/>
              </a:gdLst>
              <a:ahLst/>
              <a:cxnLst>
                <a:cxn ang="0">
                  <a:pos x="connsiteX0" y="connsiteY0"/>
                </a:cxn>
                <a:cxn ang="0">
                  <a:pos x="connsiteX1" y="connsiteY1"/>
                </a:cxn>
                <a:cxn ang="0">
                  <a:pos x="connsiteX2" y="connsiteY2"/>
                </a:cxn>
              </a:cxnLst>
              <a:rect l="l" t="t" r="r" b="b"/>
              <a:pathLst>
                <a:path w="2857" h="6667">
                  <a:moveTo>
                    <a:pt x="2858" y="0"/>
                  </a:moveTo>
                  <a:cubicBezTo>
                    <a:pt x="1905" y="1905"/>
                    <a:pt x="953" y="4763"/>
                    <a:pt x="0" y="6668"/>
                  </a:cubicBezTo>
                  <a:cubicBezTo>
                    <a:pt x="953" y="4763"/>
                    <a:pt x="1905" y="2857"/>
                    <a:pt x="2858" y="0"/>
                  </a:cubicBezTo>
                  <a:close/>
                </a:path>
              </a:pathLst>
            </a:custGeom>
            <a:solidFill>
              <a:srgbClr val="FFFFFF"/>
            </a:solidFill>
            <a:ln w="9525" cap="flat">
              <a:noFill/>
              <a:prstDash val="solid"/>
              <a:miter/>
            </a:ln>
          </p:spPr>
          <p:txBody>
            <a:bodyPr rtlCol="0" anchor="ctr"/>
            <a:lstStyle/>
            <a:p>
              <a:endParaRPr lang="en-US"/>
            </a:p>
          </p:txBody>
        </p:sp>
        <p:sp>
          <p:nvSpPr>
            <p:cNvPr id="48" name="Freeform 300">
              <a:extLst>
                <a:ext uri="{FF2B5EF4-FFF2-40B4-BE49-F238E27FC236}">
                  <a16:creationId xmlns:a16="http://schemas.microsoft.com/office/drawing/2014/main" id="{19BD430F-D61B-4114-6816-0ABD45FB9892}"/>
                </a:ext>
              </a:extLst>
            </p:cNvPr>
            <p:cNvSpPr/>
            <p:nvPr/>
          </p:nvSpPr>
          <p:spPr>
            <a:xfrm>
              <a:off x="4072890" y="6002655"/>
              <a:ext cx="9525" cy="4762"/>
            </a:xfrm>
            <a:custGeom>
              <a:avLst/>
              <a:gdLst>
                <a:gd name="connsiteX0" fmla="*/ 9525 w 9525"/>
                <a:gd name="connsiteY0" fmla="*/ 4763 h 4762"/>
                <a:gd name="connsiteX1" fmla="*/ 0 w 9525"/>
                <a:gd name="connsiteY1" fmla="*/ 0 h 4762"/>
                <a:gd name="connsiteX2" fmla="*/ 9525 w 9525"/>
                <a:gd name="connsiteY2" fmla="*/ 4763 h 4762"/>
              </a:gdLst>
              <a:ahLst/>
              <a:cxnLst>
                <a:cxn ang="0">
                  <a:pos x="connsiteX0" y="connsiteY0"/>
                </a:cxn>
                <a:cxn ang="0">
                  <a:pos x="connsiteX1" y="connsiteY1"/>
                </a:cxn>
                <a:cxn ang="0">
                  <a:pos x="connsiteX2" y="connsiteY2"/>
                </a:cxn>
              </a:cxnLst>
              <a:rect l="l" t="t" r="r" b="b"/>
              <a:pathLst>
                <a:path w="9525" h="4762">
                  <a:moveTo>
                    <a:pt x="9525" y="4763"/>
                  </a:moveTo>
                  <a:cubicBezTo>
                    <a:pt x="6667" y="2857"/>
                    <a:pt x="2857" y="1905"/>
                    <a:pt x="0" y="0"/>
                  </a:cubicBezTo>
                  <a:cubicBezTo>
                    <a:pt x="2857" y="1905"/>
                    <a:pt x="5715" y="3810"/>
                    <a:pt x="9525" y="4763"/>
                  </a:cubicBezTo>
                  <a:close/>
                </a:path>
              </a:pathLst>
            </a:custGeom>
            <a:solidFill>
              <a:srgbClr val="FFFFFF"/>
            </a:solidFill>
            <a:ln w="9525" cap="flat">
              <a:noFill/>
              <a:prstDash val="solid"/>
              <a:miter/>
            </a:ln>
          </p:spPr>
          <p:txBody>
            <a:bodyPr rtlCol="0" anchor="ctr"/>
            <a:lstStyle/>
            <a:p>
              <a:endParaRPr lang="en-US"/>
            </a:p>
          </p:txBody>
        </p:sp>
        <p:sp>
          <p:nvSpPr>
            <p:cNvPr id="49" name="Freeform 301">
              <a:extLst>
                <a:ext uri="{FF2B5EF4-FFF2-40B4-BE49-F238E27FC236}">
                  <a16:creationId xmlns:a16="http://schemas.microsoft.com/office/drawing/2014/main" id="{434C3728-8D58-D60E-F7D0-2DB7D23FBD36}"/>
                </a:ext>
              </a:extLst>
            </p:cNvPr>
            <p:cNvSpPr/>
            <p:nvPr/>
          </p:nvSpPr>
          <p:spPr>
            <a:xfrm>
              <a:off x="3994784" y="5953125"/>
              <a:ext cx="11430" cy="9525"/>
            </a:xfrm>
            <a:custGeom>
              <a:avLst/>
              <a:gdLst>
                <a:gd name="connsiteX0" fmla="*/ 11430 w 11430"/>
                <a:gd name="connsiteY0" fmla="*/ 9525 h 9525"/>
                <a:gd name="connsiteX1" fmla="*/ 0 w 11430"/>
                <a:gd name="connsiteY1" fmla="*/ 0 h 9525"/>
                <a:gd name="connsiteX2" fmla="*/ 11430 w 11430"/>
                <a:gd name="connsiteY2" fmla="*/ 9525 h 9525"/>
              </a:gdLst>
              <a:ahLst/>
              <a:cxnLst>
                <a:cxn ang="0">
                  <a:pos x="connsiteX0" y="connsiteY0"/>
                </a:cxn>
                <a:cxn ang="0">
                  <a:pos x="connsiteX1" y="connsiteY1"/>
                </a:cxn>
                <a:cxn ang="0">
                  <a:pos x="connsiteX2" y="connsiteY2"/>
                </a:cxn>
              </a:cxnLst>
              <a:rect l="l" t="t" r="r" b="b"/>
              <a:pathLst>
                <a:path w="11430" h="9525">
                  <a:moveTo>
                    <a:pt x="11430" y="9525"/>
                  </a:moveTo>
                  <a:cubicBezTo>
                    <a:pt x="7620" y="6668"/>
                    <a:pt x="3810" y="3810"/>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50" name="Freeform 302">
              <a:extLst>
                <a:ext uri="{FF2B5EF4-FFF2-40B4-BE49-F238E27FC236}">
                  <a16:creationId xmlns:a16="http://schemas.microsoft.com/office/drawing/2014/main" id="{92CE6602-F48C-360F-6E57-E6E4AF489F0A}"/>
                </a:ext>
              </a:extLst>
            </p:cNvPr>
            <p:cNvSpPr/>
            <p:nvPr/>
          </p:nvSpPr>
          <p:spPr>
            <a:xfrm>
              <a:off x="3977640" y="5938837"/>
              <a:ext cx="11429" cy="9525"/>
            </a:xfrm>
            <a:custGeom>
              <a:avLst/>
              <a:gdLst>
                <a:gd name="connsiteX0" fmla="*/ 11430 w 11429"/>
                <a:gd name="connsiteY0" fmla="*/ 9525 h 9525"/>
                <a:gd name="connsiteX1" fmla="*/ 0 w 11429"/>
                <a:gd name="connsiteY1" fmla="*/ 0 h 9525"/>
                <a:gd name="connsiteX2" fmla="*/ 11430 w 11429"/>
                <a:gd name="connsiteY2" fmla="*/ 9525 h 9525"/>
              </a:gdLst>
              <a:ahLst/>
              <a:cxnLst>
                <a:cxn ang="0">
                  <a:pos x="connsiteX0" y="connsiteY0"/>
                </a:cxn>
                <a:cxn ang="0">
                  <a:pos x="connsiteX1" y="connsiteY1"/>
                </a:cxn>
                <a:cxn ang="0">
                  <a:pos x="connsiteX2" y="connsiteY2"/>
                </a:cxn>
              </a:cxnLst>
              <a:rect l="l" t="t" r="r" b="b"/>
              <a:pathLst>
                <a:path w="11429" h="9525">
                  <a:moveTo>
                    <a:pt x="11430" y="9525"/>
                  </a:moveTo>
                  <a:cubicBezTo>
                    <a:pt x="7620" y="6668"/>
                    <a:pt x="3810" y="2857"/>
                    <a:pt x="0" y="0"/>
                  </a:cubicBezTo>
                  <a:cubicBezTo>
                    <a:pt x="3810" y="2857"/>
                    <a:pt x="7620" y="6668"/>
                    <a:pt x="11430" y="9525"/>
                  </a:cubicBezTo>
                  <a:close/>
                </a:path>
              </a:pathLst>
            </a:custGeom>
            <a:solidFill>
              <a:srgbClr val="FFFFFF"/>
            </a:solidFill>
            <a:ln w="9525" cap="flat">
              <a:noFill/>
              <a:prstDash val="solid"/>
              <a:miter/>
            </a:ln>
          </p:spPr>
          <p:txBody>
            <a:bodyPr rtlCol="0" anchor="ctr"/>
            <a:lstStyle/>
            <a:p>
              <a:endParaRPr lang="en-US"/>
            </a:p>
          </p:txBody>
        </p:sp>
        <p:sp>
          <p:nvSpPr>
            <p:cNvPr id="51" name="Freeform 303">
              <a:extLst>
                <a:ext uri="{FF2B5EF4-FFF2-40B4-BE49-F238E27FC236}">
                  <a16:creationId xmlns:a16="http://schemas.microsoft.com/office/drawing/2014/main" id="{860ADBD2-4ED0-270A-FF1F-8750D0A3A31A}"/>
                </a:ext>
              </a:extLst>
            </p:cNvPr>
            <p:cNvSpPr/>
            <p:nvPr/>
          </p:nvSpPr>
          <p:spPr>
            <a:xfrm>
              <a:off x="4127182" y="6027419"/>
              <a:ext cx="8572" cy="2857"/>
            </a:xfrm>
            <a:custGeom>
              <a:avLst/>
              <a:gdLst>
                <a:gd name="connsiteX0" fmla="*/ 8572 w 8572"/>
                <a:gd name="connsiteY0" fmla="*/ 2857 h 2857"/>
                <a:gd name="connsiteX1" fmla="*/ 0 w 8572"/>
                <a:gd name="connsiteY1" fmla="*/ 0 h 2857"/>
                <a:gd name="connsiteX2" fmla="*/ 8572 w 8572"/>
                <a:gd name="connsiteY2" fmla="*/ 2857 h 2857"/>
              </a:gdLst>
              <a:ahLst/>
              <a:cxnLst>
                <a:cxn ang="0">
                  <a:pos x="connsiteX0" y="connsiteY0"/>
                </a:cxn>
                <a:cxn ang="0">
                  <a:pos x="connsiteX1" y="connsiteY1"/>
                </a:cxn>
                <a:cxn ang="0">
                  <a:pos x="connsiteX2" y="connsiteY2"/>
                </a:cxn>
              </a:cxnLst>
              <a:rect l="l" t="t" r="r" b="b"/>
              <a:pathLst>
                <a:path w="8572" h="2857">
                  <a:moveTo>
                    <a:pt x="8572" y="2857"/>
                  </a:moveTo>
                  <a:cubicBezTo>
                    <a:pt x="5715" y="1905"/>
                    <a:pt x="2858" y="953"/>
                    <a:pt x="0" y="0"/>
                  </a:cubicBezTo>
                  <a:cubicBezTo>
                    <a:pt x="2858" y="953"/>
                    <a:pt x="5715" y="1905"/>
                    <a:pt x="8572" y="2857"/>
                  </a:cubicBezTo>
                  <a:close/>
                </a:path>
              </a:pathLst>
            </a:custGeom>
            <a:solidFill>
              <a:srgbClr val="FFFFFF"/>
            </a:solidFill>
            <a:ln w="9525" cap="flat">
              <a:noFill/>
              <a:prstDash val="solid"/>
              <a:miter/>
            </a:ln>
          </p:spPr>
          <p:txBody>
            <a:bodyPr rtlCol="0" anchor="ctr"/>
            <a:lstStyle/>
            <a:p>
              <a:endParaRPr lang="en-US"/>
            </a:p>
          </p:txBody>
        </p:sp>
        <p:sp>
          <p:nvSpPr>
            <p:cNvPr id="52" name="Freeform 304">
              <a:extLst>
                <a:ext uri="{FF2B5EF4-FFF2-40B4-BE49-F238E27FC236}">
                  <a16:creationId xmlns:a16="http://schemas.microsoft.com/office/drawing/2014/main" id="{F0D466F4-4CD6-3935-BF53-3323D40DC560}"/>
                </a:ext>
              </a:extLst>
            </p:cNvPr>
            <p:cNvSpPr/>
            <p:nvPr/>
          </p:nvSpPr>
          <p:spPr>
            <a:xfrm>
              <a:off x="4617720" y="5845492"/>
              <a:ext cx="2857" cy="5714"/>
            </a:xfrm>
            <a:custGeom>
              <a:avLst/>
              <a:gdLst>
                <a:gd name="connsiteX0" fmla="*/ 2858 w 2857"/>
                <a:gd name="connsiteY0" fmla="*/ 0 h 5714"/>
                <a:gd name="connsiteX1" fmla="*/ 0 w 2857"/>
                <a:gd name="connsiteY1" fmla="*/ 5715 h 5714"/>
                <a:gd name="connsiteX2" fmla="*/ 2858 w 2857"/>
                <a:gd name="connsiteY2" fmla="*/ 0 h 5714"/>
              </a:gdLst>
              <a:ahLst/>
              <a:cxnLst>
                <a:cxn ang="0">
                  <a:pos x="connsiteX0" y="connsiteY0"/>
                </a:cxn>
                <a:cxn ang="0">
                  <a:pos x="connsiteX1" y="connsiteY1"/>
                </a:cxn>
                <a:cxn ang="0">
                  <a:pos x="connsiteX2" y="connsiteY2"/>
                </a:cxn>
              </a:cxnLst>
              <a:rect l="l" t="t" r="r" b="b"/>
              <a:pathLst>
                <a:path w="2857" h="5714">
                  <a:moveTo>
                    <a:pt x="2858" y="0"/>
                  </a:moveTo>
                  <a:cubicBezTo>
                    <a:pt x="1905" y="1905"/>
                    <a:pt x="952" y="3810"/>
                    <a:pt x="0" y="5715"/>
                  </a:cubicBezTo>
                  <a:cubicBezTo>
                    <a:pt x="952" y="3810"/>
                    <a:pt x="1905" y="1905"/>
                    <a:pt x="2858" y="0"/>
                  </a:cubicBezTo>
                  <a:close/>
                </a:path>
              </a:pathLst>
            </a:custGeom>
            <a:solidFill>
              <a:srgbClr val="FFFFFF"/>
            </a:solidFill>
            <a:ln w="9525" cap="flat">
              <a:noFill/>
              <a:prstDash val="solid"/>
              <a:miter/>
            </a:ln>
          </p:spPr>
          <p:txBody>
            <a:bodyPr rtlCol="0" anchor="ctr"/>
            <a:lstStyle/>
            <a:p>
              <a:endParaRPr lang="en-US"/>
            </a:p>
          </p:txBody>
        </p:sp>
        <p:sp>
          <p:nvSpPr>
            <p:cNvPr id="53" name="Freeform 305">
              <a:extLst>
                <a:ext uri="{FF2B5EF4-FFF2-40B4-BE49-F238E27FC236}">
                  <a16:creationId xmlns:a16="http://schemas.microsoft.com/office/drawing/2014/main" id="{86C41AD5-DCF6-6716-8021-5B32F8DB82F9}"/>
                </a:ext>
              </a:extLst>
            </p:cNvPr>
            <p:cNvSpPr/>
            <p:nvPr/>
          </p:nvSpPr>
          <p:spPr>
            <a:xfrm>
              <a:off x="4173854" y="6041707"/>
              <a:ext cx="5715" cy="1905"/>
            </a:xfrm>
            <a:custGeom>
              <a:avLst/>
              <a:gdLst>
                <a:gd name="connsiteX0" fmla="*/ 5715 w 5715"/>
                <a:gd name="connsiteY0" fmla="*/ 1905 h 1905"/>
                <a:gd name="connsiteX1" fmla="*/ 0 w 5715"/>
                <a:gd name="connsiteY1" fmla="*/ 0 h 1905"/>
                <a:gd name="connsiteX2" fmla="*/ 5715 w 5715"/>
                <a:gd name="connsiteY2" fmla="*/ 1905 h 1905"/>
              </a:gdLst>
              <a:ahLst/>
              <a:cxnLst>
                <a:cxn ang="0">
                  <a:pos x="connsiteX0" y="connsiteY0"/>
                </a:cxn>
                <a:cxn ang="0">
                  <a:pos x="connsiteX1" y="connsiteY1"/>
                </a:cxn>
                <a:cxn ang="0">
                  <a:pos x="connsiteX2" y="connsiteY2"/>
                </a:cxn>
              </a:cxnLst>
              <a:rect l="l" t="t" r="r" b="b"/>
              <a:pathLst>
                <a:path w="5715" h="1905">
                  <a:moveTo>
                    <a:pt x="5715" y="1905"/>
                  </a:moveTo>
                  <a:cubicBezTo>
                    <a:pt x="3810" y="1905"/>
                    <a:pt x="1905" y="953"/>
                    <a:pt x="0" y="0"/>
                  </a:cubicBezTo>
                  <a:cubicBezTo>
                    <a:pt x="1905" y="953"/>
                    <a:pt x="3810" y="1905"/>
                    <a:pt x="5715" y="1905"/>
                  </a:cubicBezTo>
                  <a:close/>
                </a:path>
              </a:pathLst>
            </a:custGeom>
            <a:solidFill>
              <a:srgbClr val="FFFFFF"/>
            </a:solidFill>
            <a:ln w="9525" cap="flat">
              <a:noFill/>
              <a:prstDash val="solid"/>
              <a:miter/>
            </a:ln>
          </p:spPr>
          <p:txBody>
            <a:bodyPr rtlCol="0" anchor="ctr"/>
            <a:lstStyle/>
            <a:p>
              <a:endParaRPr lang="en-US"/>
            </a:p>
          </p:txBody>
        </p:sp>
        <p:sp>
          <p:nvSpPr>
            <p:cNvPr id="54" name="Freeform 306">
              <a:extLst>
                <a:ext uri="{FF2B5EF4-FFF2-40B4-BE49-F238E27FC236}">
                  <a16:creationId xmlns:a16="http://schemas.microsoft.com/office/drawing/2014/main" id="{4E5324CF-1DF1-480B-79D0-23AEA1244178}"/>
                </a:ext>
              </a:extLst>
            </p:cNvPr>
            <p:cNvSpPr/>
            <p:nvPr/>
          </p:nvSpPr>
          <p:spPr>
            <a:xfrm>
              <a:off x="4485322" y="547973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0"/>
                    <a:pt x="953" y="953"/>
                    <a:pt x="953" y="1905"/>
                  </a:cubicBezTo>
                  <a:close/>
                </a:path>
              </a:pathLst>
            </a:custGeom>
            <a:solidFill>
              <a:srgbClr val="FFFFFF"/>
            </a:solidFill>
            <a:ln w="9525" cap="flat">
              <a:noFill/>
              <a:prstDash val="solid"/>
              <a:miter/>
            </a:ln>
          </p:spPr>
          <p:txBody>
            <a:bodyPr rtlCol="0" anchor="ctr"/>
            <a:lstStyle/>
            <a:p>
              <a:endParaRPr lang="en-US"/>
            </a:p>
          </p:txBody>
        </p:sp>
        <p:sp>
          <p:nvSpPr>
            <p:cNvPr id="55" name="Freeform 307">
              <a:extLst>
                <a:ext uri="{FF2B5EF4-FFF2-40B4-BE49-F238E27FC236}">
                  <a16:creationId xmlns:a16="http://schemas.microsoft.com/office/drawing/2014/main" id="{A8E3C0B8-E60F-D7CA-C5EA-FB36C47B432D}"/>
                </a:ext>
              </a:extLst>
            </p:cNvPr>
            <p:cNvSpPr/>
            <p:nvPr/>
          </p:nvSpPr>
          <p:spPr>
            <a:xfrm>
              <a:off x="4489132" y="5482589"/>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3"/>
                    <a:pt x="0" y="953"/>
                    <a:pt x="0" y="0"/>
                  </a:cubicBezTo>
                  <a:cubicBezTo>
                    <a:pt x="0" y="953"/>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56" name="Freeform 308">
              <a:extLst>
                <a:ext uri="{FF2B5EF4-FFF2-40B4-BE49-F238E27FC236}">
                  <a16:creationId xmlns:a16="http://schemas.microsoft.com/office/drawing/2014/main" id="{DCEED676-2206-7AF1-CA2B-FF6AC2B741C6}"/>
                </a:ext>
              </a:extLst>
            </p:cNvPr>
            <p:cNvSpPr/>
            <p:nvPr/>
          </p:nvSpPr>
          <p:spPr>
            <a:xfrm>
              <a:off x="4482465" y="5475922"/>
              <a:ext cx="952" cy="1904"/>
            </a:xfrm>
            <a:custGeom>
              <a:avLst/>
              <a:gdLst>
                <a:gd name="connsiteX0" fmla="*/ 952 w 952"/>
                <a:gd name="connsiteY0" fmla="*/ 1905 h 1904"/>
                <a:gd name="connsiteX1" fmla="*/ 0 w 952"/>
                <a:gd name="connsiteY1" fmla="*/ 0 h 1904"/>
                <a:gd name="connsiteX2" fmla="*/ 952 w 952"/>
                <a:gd name="connsiteY2" fmla="*/ 1905 h 1904"/>
              </a:gdLst>
              <a:ahLst/>
              <a:cxnLst>
                <a:cxn ang="0">
                  <a:pos x="connsiteX0" y="connsiteY0"/>
                </a:cxn>
                <a:cxn ang="0">
                  <a:pos x="connsiteX1" y="connsiteY1"/>
                </a:cxn>
                <a:cxn ang="0">
                  <a:pos x="connsiteX2" y="connsiteY2"/>
                </a:cxn>
              </a:cxnLst>
              <a:rect l="l" t="t" r="r" b="b"/>
              <a:pathLst>
                <a:path w="952" h="1904">
                  <a:moveTo>
                    <a:pt x="952" y="1905"/>
                  </a:moveTo>
                  <a:cubicBezTo>
                    <a:pt x="952" y="952"/>
                    <a:pt x="0" y="952"/>
                    <a:pt x="0" y="0"/>
                  </a:cubicBezTo>
                  <a:cubicBezTo>
                    <a:pt x="0" y="0"/>
                    <a:pt x="0" y="952"/>
                    <a:pt x="952" y="1905"/>
                  </a:cubicBezTo>
                  <a:close/>
                </a:path>
              </a:pathLst>
            </a:custGeom>
            <a:solidFill>
              <a:srgbClr val="FFFFFF"/>
            </a:solidFill>
            <a:ln w="9525" cap="flat">
              <a:noFill/>
              <a:prstDash val="solid"/>
              <a:miter/>
            </a:ln>
          </p:spPr>
          <p:txBody>
            <a:bodyPr rtlCol="0" anchor="ctr"/>
            <a:lstStyle/>
            <a:p>
              <a:endParaRPr lang="en-US"/>
            </a:p>
          </p:txBody>
        </p:sp>
        <p:sp>
          <p:nvSpPr>
            <p:cNvPr id="57" name="Freeform 309">
              <a:extLst>
                <a:ext uri="{FF2B5EF4-FFF2-40B4-BE49-F238E27FC236}">
                  <a16:creationId xmlns:a16="http://schemas.microsoft.com/office/drawing/2014/main" id="{E394D53E-BF9E-4FF7-27B2-42682304AF0C}"/>
                </a:ext>
              </a:extLst>
            </p:cNvPr>
            <p:cNvSpPr/>
            <p:nvPr/>
          </p:nvSpPr>
          <p:spPr>
            <a:xfrm>
              <a:off x="4506277" y="5507884"/>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58" name="Freeform 310">
              <a:extLst>
                <a:ext uri="{FF2B5EF4-FFF2-40B4-BE49-F238E27FC236}">
                  <a16:creationId xmlns:a16="http://schemas.microsoft.com/office/drawing/2014/main" id="{A523483A-8F7C-0349-174B-94480CFB44A3}"/>
                </a:ext>
              </a:extLst>
            </p:cNvPr>
            <p:cNvSpPr/>
            <p:nvPr/>
          </p:nvSpPr>
          <p:spPr>
            <a:xfrm>
              <a:off x="4477702" y="5472112"/>
              <a:ext cx="1904" cy="1905"/>
            </a:xfrm>
            <a:custGeom>
              <a:avLst/>
              <a:gdLst>
                <a:gd name="connsiteX0" fmla="*/ 1905 w 1904"/>
                <a:gd name="connsiteY0" fmla="*/ 1905 h 1905"/>
                <a:gd name="connsiteX1" fmla="*/ 0 w 1904"/>
                <a:gd name="connsiteY1" fmla="*/ 0 h 1905"/>
                <a:gd name="connsiteX2" fmla="*/ 1905 w 1904"/>
                <a:gd name="connsiteY2" fmla="*/ 1905 h 1905"/>
              </a:gdLst>
              <a:ahLst/>
              <a:cxnLst>
                <a:cxn ang="0">
                  <a:pos x="connsiteX0" y="connsiteY0"/>
                </a:cxn>
                <a:cxn ang="0">
                  <a:pos x="connsiteX1" y="connsiteY1"/>
                </a:cxn>
                <a:cxn ang="0">
                  <a:pos x="connsiteX2" y="connsiteY2"/>
                </a:cxn>
              </a:cxnLst>
              <a:rect l="l" t="t" r="r" b="b"/>
              <a:pathLst>
                <a:path w="1904" h="1905">
                  <a:moveTo>
                    <a:pt x="1905" y="1905"/>
                  </a:moveTo>
                  <a:cubicBezTo>
                    <a:pt x="952" y="952"/>
                    <a:pt x="952" y="952"/>
                    <a:pt x="0" y="0"/>
                  </a:cubicBezTo>
                  <a:cubicBezTo>
                    <a:pt x="952" y="0"/>
                    <a:pt x="1905" y="952"/>
                    <a:pt x="1905" y="1905"/>
                  </a:cubicBezTo>
                  <a:close/>
                </a:path>
              </a:pathLst>
            </a:custGeom>
            <a:solidFill>
              <a:srgbClr val="FFFFFF"/>
            </a:solidFill>
            <a:ln w="9525" cap="flat">
              <a:noFill/>
              <a:prstDash val="solid"/>
              <a:miter/>
            </a:ln>
          </p:spPr>
          <p:txBody>
            <a:bodyPr rtlCol="0" anchor="ctr"/>
            <a:lstStyle/>
            <a:p>
              <a:endParaRPr lang="en-US"/>
            </a:p>
          </p:txBody>
        </p:sp>
        <p:sp>
          <p:nvSpPr>
            <p:cNvPr id="59" name="Freeform 311">
              <a:extLst>
                <a:ext uri="{FF2B5EF4-FFF2-40B4-BE49-F238E27FC236}">
                  <a16:creationId xmlns:a16="http://schemas.microsoft.com/office/drawing/2014/main" id="{BF02B166-8FCA-5EC8-82E4-D961DC068DAB}"/>
                </a:ext>
              </a:extLst>
            </p:cNvPr>
            <p:cNvSpPr/>
            <p:nvPr/>
          </p:nvSpPr>
          <p:spPr>
            <a:xfrm>
              <a:off x="4508182" y="5511164"/>
              <a:ext cx="952" cy="952"/>
            </a:xfrm>
            <a:custGeom>
              <a:avLst/>
              <a:gdLst>
                <a:gd name="connsiteX0" fmla="*/ 952 w 952"/>
                <a:gd name="connsiteY0" fmla="*/ 953 h 952"/>
                <a:gd name="connsiteX1" fmla="*/ 0 w 952"/>
                <a:gd name="connsiteY1" fmla="*/ 0 h 952"/>
                <a:gd name="connsiteX2" fmla="*/ 952 w 952"/>
                <a:gd name="connsiteY2" fmla="*/ 953 h 952"/>
              </a:gdLst>
              <a:ahLst/>
              <a:cxnLst>
                <a:cxn ang="0">
                  <a:pos x="connsiteX0" y="connsiteY0"/>
                </a:cxn>
                <a:cxn ang="0">
                  <a:pos x="connsiteX1" y="connsiteY1"/>
                </a:cxn>
                <a:cxn ang="0">
                  <a:pos x="connsiteX2" y="connsiteY2"/>
                </a:cxn>
              </a:cxnLst>
              <a:rect l="l" t="t" r="r" b="b"/>
              <a:pathLst>
                <a:path w="952" h="952">
                  <a:moveTo>
                    <a:pt x="952" y="953"/>
                  </a:moveTo>
                  <a:cubicBezTo>
                    <a:pt x="952" y="953"/>
                    <a:pt x="952" y="0"/>
                    <a:pt x="0" y="0"/>
                  </a:cubicBezTo>
                  <a:cubicBezTo>
                    <a:pt x="0" y="0"/>
                    <a:pt x="952" y="953"/>
                    <a:pt x="952" y="953"/>
                  </a:cubicBezTo>
                  <a:close/>
                </a:path>
              </a:pathLst>
            </a:custGeom>
            <a:solidFill>
              <a:srgbClr val="FFFFFF"/>
            </a:solidFill>
            <a:ln w="9525" cap="flat">
              <a:noFill/>
              <a:prstDash val="solid"/>
              <a:miter/>
            </a:ln>
          </p:spPr>
          <p:txBody>
            <a:bodyPr rtlCol="0" anchor="ctr"/>
            <a:lstStyle/>
            <a:p>
              <a:endParaRPr lang="en-US"/>
            </a:p>
          </p:txBody>
        </p:sp>
        <p:sp>
          <p:nvSpPr>
            <p:cNvPr id="60" name="Freeform 312">
              <a:extLst>
                <a:ext uri="{FF2B5EF4-FFF2-40B4-BE49-F238E27FC236}">
                  <a16:creationId xmlns:a16="http://schemas.microsoft.com/office/drawing/2014/main" id="{80553AA5-7CF1-675A-976E-EFB9D857B432}"/>
                </a:ext>
              </a:extLst>
            </p:cNvPr>
            <p:cNvSpPr/>
            <p:nvPr/>
          </p:nvSpPr>
          <p:spPr>
            <a:xfrm>
              <a:off x="4008120" y="552926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61" name="Freeform 313">
              <a:extLst>
                <a:ext uri="{FF2B5EF4-FFF2-40B4-BE49-F238E27FC236}">
                  <a16:creationId xmlns:a16="http://schemas.microsoft.com/office/drawing/2014/main" id="{4428A11E-D90C-BFDA-C86B-023B986FBECE}"/>
                </a:ext>
              </a:extLst>
            </p:cNvPr>
            <p:cNvSpPr/>
            <p:nvPr/>
          </p:nvSpPr>
          <p:spPr>
            <a:xfrm>
              <a:off x="4500562" y="5499311"/>
              <a:ext cx="9525" cy="423"/>
            </a:xfrm>
            <a:custGeom>
              <a:avLst/>
              <a:gdLst>
                <a:gd name="connsiteX0" fmla="*/ 0 w 9525"/>
                <a:gd name="connsiteY0" fmla="*/ 423 h 423"/>
                <a:gd name="connsiteX1" fmla="*/ 0 w 9525"/>
                <a:gd name="connsiteY1" fmla="*/ 423 h 423"/>
                <a:gd name="connsiteX2" fmla="*/ 0 w 9525"/>
                <a:gd name="connsiteY2" fmla="*/ 423 h 423"/>
              </a:gdLst>
              <a:ahLst/>
              <a:cxnLst>
                <a:cxn ang="0">
                  <a:pos x="connsiteX0" y="connsiteY0"/>
                </a:cxn>
                <a:cxn ang="0">
                  <a:pos x="connsiteX1" y="connsiteY1"/>
                </a:cxn>
                <a:cxn ang="0">
                  <a:pos x="connsiteX2" y="connsiteY2"/>
                </a:cxn>
              </a:cxnLst>
              <a:rect l="l" t="t" r="r" b="b"/>
              <a:pathLst>
                <a:path w="9525" h="423">
                  <a:moveTo>
                    <a:pt x="0" y="423"/>
                  </a:moveTo>
                  <a:cubicBezTo>
                    <a:pt x="0" y="423"/>
                    <a:pt x="0" y="-529"/>
                    <a:pt x="0" y="423"/>
                  </a:cubicBezTo>
                  <a:cubicBezTo>
                    <a:pt x="0" y="-529"/>
                    <a:pt x="0" y="423"/>
                    <a:pt x="0" y="423"/>
                  </a:cubicBezTo>
                  <a:close/>
                </a:path>
              </a:pathLst>
            </a:custGeom>
            <a:solidFill>
              <a:srgbClr val="FFFFFF"/>
            </a:solidFill>
            <a:ln w="9525" cap="flat">
              <a:noFill/>
              <a:prstDash val="solid"/>
              <a:miter/>
            </a:ln>
          </p:spPr>
          <p:txBody>
            <a:bodyPr rtlCol="0" anchor="ctr"/>
            <a:lstStyle/>
            <a:p>
              <a:endParaRPr lang="en-US"/>
            </a:p>
          </p:txBody>
        </p:sp>
        <p:sp>
          <p:nvSpPr>
            <p:cNvPr id="62" name="Freeform 314">
              <a:extLst>
                <a:ext uri="{FF2B5EF4-FFF2-40B4-BE49-F238E27FC236}">
                  <a16:creationId xmlns:a16="http://schemas.microsoft.com/office/drawing/2014/main" id="{8815F3D0-51A6-3736-2A2C-203303D3FF07}"/>
                </a:ext>
              </a:extLst>
            </p:cNvPr>
            <p:cNvSpPr/>
            <p:nvPr/>
          </p:nvSpPr>
          <p:spPr>
            <a:xfrm>
              <a:off x="4494847" y="5490210"/>
              <a:ext cx="952" cy="1904"/>
            </a:xfrm>
            <a:custGeom>
              <a:avLst/>
              <a:gdLst>
                <a:gd name="connsiteX0" fmla="*/ 953 w 952"/>
                <a:gd name="connsiteY0" fmla="*/ 1905 h 1904"/>
                <a:gd name="connsiteX1" fmla="*/ 0 w 952"/>
                <a:gd name="connsiteY1" fmla="*/ 0 h 1904"/>
                <a:gd name="connsiteX2" fmla="*/ 953 w 952"/>
                <a:gd name="connsiteY2" fmla="*/ 1905 h 1904"/>
              </a:gdLst>
              <a:ahLst/>
              <a:cxnLst>
                <a:cxn ang="0">
                  <a:pos x="connsiteX0" y="connsiteY0"/>
                </a:cxn>
                <a:cxn ang="0">
                  <a:pos x="connsiteX1" y="connsiteY1"/>
                </a:cxn>
                <a:cxn ang="0">
                  <a:pos x="connsiteX2" y="connsiteY2"/>
                </a:cxn>
              </a:cxnLst>
              <a:rect l="l" t="t" r="r" b="b"/>
              <a:pathLst>
                <a:path w="952" h="1904">
                  <a:moveTo>
                    <a:pt x="953" y="1905"/>
                  </a:moveTo>
                  <a:cubicBezTo>
                    <a:pt x="953" y="952"/>
                    <a:pt x="0" y="952"/>
                    <a:pt x="0" y="0"/>
                  </a:cubicBezTo>
                  <a:cubicBezTo>
                    <a:pt x="0" y="952"/>
                    <a:pt x="0" y="1905"/>
                    <a:pt x="953" y="1905"/>
                  </a:cubicBezTo>
                  <a:close/>
                </a:path>
              </a:pathLst>
            </a:custGeom>
            <a:solidFill>
              <a:srgbClr val="FFFFFF"/>
            </a:solidFill>
            <a:ln w="9525" cap="flat">
              <a:noFill/>
              <a:prstDash val="solid"/>
              <a:miter/>
            </a:ln>
          </p:spPr>
          <p:txBody>
            <a:bodyPr rtlCol="0" anchor="ctr"/>
            <a:lstStyle/>
            <a:p>
              <a:endParaRPr lang="en-US"/>
            </a:p>
          </p:txBody>
        </p:sp>
        <p:sp>
          <p:nvSpPr>
            <p:cNvPr id="63" name="Freeform 315">
              <a:extLst>
                <a:ext uri="{FF2B5EF4-FFF2-40B4-BE49-F238E27FC236}">
                  <a16:creationId xmlns:a16="http://schemas.microsoft.com/office/drawing/2014/main" id="{99FA0D6E-65FE-7665-3157-A97AE9A96678}"/>
                </a:ext>
              </a:extLst>
            </p:cNvPr>
            <p:cNvSpPr/>
            <p:nvPr/>
          </p:nvSpPr>
          <p:spPr>
            <a:xfrm>
              <a:off x="4491990" y="5486400"/>
              <a:ext cx="952" cy="1905"/>
            </a:xfrm>
            <a:custGeom>
              <a:avLst/>
              <a:gdLst>
                <a:gd name="connsiteX0" fmla="*/ 952 w 952"/>
                <a:gd name="connsiteY0" fmla="*/ 1905 h 1905"/>
                <a:gd name="connsiteX1" fmla="*/ 0 w 952"/>
                <a:gd name="connsiteY1" fmla="*/ 0 h 1905"/>
                <a:gd name="connsiteX2" fmla="*/ 952 w 952"/>
                <a:gd name="connsiteY2" fmla="*/ 1905 h 1905"/>
              </a:gdLst>
              <a:ahLst/>
              <a:cxnLst>
                <a:cxn ang="0">
                  <a:pos x="connsiteX0" y="connsiteY0"/>
                </a:cxn>
                <a:cxn ang="0">
                  <a:pos x="connsiteX1" y="connsiteY1"/>
                </a:cxn>
                <a:cxn ang="0">
                  <a:pos x="connsiteX2" y="connsiteY2"/>
                </a:cxn>
              </a:cxnLst>
              <a:rect l="l" t="t" r="r" b="b"/>
              <a:pathLst>
                <a:path w="952" h="1905">
                  <a:moveTo>
                    <a:pt x="952" y="1905"/>
                  </a:moveTo>
                  <a:cubicBezTo>
                    <a:pt x="952" y="952"/>
                    <a:pt x="0" y="952"/>
                    <a:pt x="0" y="0"/>
                  </a:cubicBezTo>
                  <a:cubicBezTo>
                    <a:pt x="0" y="952"/>
                    <a:pt x="0" y="1905"/>
                    <a:pt x="952" y="1905"/>
                  </a:cubicBezTo>
                  <a:close/>
                </a:path>
              </a:pathLst>
            </a:custGeom>
            <a:solidFill>
              <a:srgbClr val="FFFFFF"/>
            </a:solidFill>
            <a:ln w="9525" cap="flat">
              <a:noFill/>
              <a:prstDash val="solid"/>
              <a:miter/>
            </a:ln>
          </p:spPr>
          <p:txBody>
            <a:bodyPr rtlCol="0" anchor="ctr"/>
            <a:lstStyle/>
            <a:p>
              <a:endParaRPr lang="en-US"/>
            </a:p>
          </p:txBody>
        </p:sp>
        <p:sp>
          <p:nvSpPr>
            <p:cNvPr id="64" name="Freeform 316">
              <a:extLst>
                <a:ext uri="{FF2B5EF4-FFF2-40B4-BE49-F238E27FC236}">
                  <a16:creationId xmlns:a16="http://schemas.microsoft.com/office/drawing/2014/main" id="{9FBC12A1-7F6D-D926-00CB-1AE44102CD3A}"/>
                </a:ext>
              </a:extLst>
            </p:cNvPr>
            <p:cNvSpPr/>
            <p:nvPr/>
          </p:nvSpPr>
          <p:spPr>
            <a:xfrm>
              <a:off x="4497704" y="549497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65" name="Freeform 317">
              <a:extLst>
                <a:ext uri="{FF2B5EF4-FFF2-40B4-BE49-F238E27FC236}">
                  <a16:creationId xmlns:a16="http://schemas.microsoft.com/office/drawing/2014/main" id="{68680A7C-BCEC-17B2-972D-BF31E5318647}"/>
                </a:ext>
              </a:extLst>
            </p:cNvPr>
            <p:cNvSpPr/>
            <p:nvPr/>
          </p:nvSpPr>
          <p:spPr>
            <a:xfrm>
              <a:off x="4475797" y="5468302"/>
              <a:ext cx="952" cy="1905"/>
            </a:xfrm>
            <a:custGeom>
              <a:avLst/>
              <a:gdLst>
                <a:gd name="connsiteX0" fmla="*/ 953 w 952"/>
                <a:gd name="connsiteY0" fmla="*/ 1905 h 1905"/>
                <a:gd name="connsiteX1" fmla="*/ 0 w 952"/>
                <a:gd name="connsiteY1" fmla="*/ 0 h 1905"/>
                <a:gd name="connsiteX2" fmla="*/ 953 w 952"/>
                <a:gd name="connsiteY2" fmla="*/ 1905 h 1905"/>
              </a:gdLst>
              <a:ahLst/>
              <a:cxnLst>
                <a:cxn ang="0">
                  <a:pos x="connsiteX0" y="connsiteY0"/>
                </a:cxn>
                <a:cxn ang="0">
                  <a:pos x="connsiteX1" y="connsiteY1"/>
                </a:cxn>
                <a:cxn ang="0">
                  <a:pos x="connsiteX2" y="connsiteY2"/>
                </a:cxn>
              </a:cxnLst>
              <a:rect l="l" t="t" r="r" b="b"/>
              <a:pathLst>
                <a:path w="952" h="1905">
                  <a:moveTo>
                    <a:pt x="953" y="1905"/>
                  </a:moveTo>
                  <a:cubicBezTo>
                    <a:pt x="953" y="953"/>
                    <a:pt x="0" y="953"/>
                    <a:pt x="0" y="0"/>
                  </a:cubicBezTo>
                  <a:cubicBezTo>
                    <a:pt x="0" y="953"/>
                    <a:pt x="0" y="953"/>
                    <a:pt x="953" y="1905"/>
                  </a:cubicBezTo>
                  <a:close/>
                </a:path>
              </a:pathLst>
            </a:custGeom>
            <a:solidFill>
              <a:srgbClr val="FFFFFF"/>
            </a:solidFill>
            <a:ln w="9525" cap="flat">
              <a:noFill/>
              <a:prstDash val="solid"/>
              <a:miter/>
            </a:ln>
          </p:spPr>
          <p:txBody>
            <a:bodyPr rtlCol="0" anchor="ctr"/>
            <a:lstStyle/>
            <a:p>
              <a:endParaRPr lang="en-US"/>
            </a:p>
          </p:txBody>
        </p:sp>
        <p:sp>
          <p:nvSpPr>
            <p:cNvPr id="66" name="Freeform 318">
              <a:extLst>
                <a:ext uri="{FF2B5EF4-FFF2-40B4-BE49-F238E27FC236}">
                  <a16:creationId xmlns:a16="http://schemas.microsoft.com/office/drawing/2014/main" id="{500314CA-98A4-21C8-091B-BCB01FB7C0B6}"/>
                </a:ext>
              </a:extLst>
            </p:cNvPr>
            <p:cNvSpPr/>
            <p:nvPr/>
          </p:nvSpPr>
          <p:spPr>
            <a:xfrm>
              <a:off x="4514850" y="5522594"/>
              <a:ext cx="952" cy="952"/>
            </a:xfrm>
            <a:custGeom>
              <a:avLst/>
              <a:gdLst>
                <a:gd name="connsiteX0" fmla="*/ 953 w 952"/>
                <a:gd name="connsiteY0" fmla="*/ 953 h 952"/>
                <a:gd name="connsiteX1" fmla="*/ 0 w 952"/>
                <a:gd name="connsiteY1" fmla="*/ 0 h 952"/>
                <a:gd name="connsiteX2" fmla="*/ 953 w 952"/>
                <a:gd name="connsiteY2" fmla="*/ 953 h 952"/>
              </a:gdLst>
              <a:ahLst/>
              <a:cxnLst>
                <a:cxn ang="0">
                  <a:pos x="connsiteX0" y="connsiteY0"/>
                </a:cxn>
                <a:cxn ang="0">
                  <a:pos x="connsiteX1" y="connsiteY1"/>
                </a:cxn>
                <a:cxn ang="0">
                  <a:pos x="connsiteX2" y="connsiteY2"/>
                </a:cxn>
              </a:cxnLst>
              <a:rect l="l" t="t" r="r" b="b"/>
              <a:pathLst>
                <a:path w="952" h="952">
                  <a:moveTo>
                    <a:pt x="953" y="953"/>
                  </a:moveTo>
                  <a:cubicBezTo>
                    <a:pt x="953" y="953"/>
                    <a:pt x="953" y="0"/>
                    <a:pt x="0" y="0"/>
                  </a:cubicBezTo>
                  <a:cubicBezTo>
                    <a:pt x="0" y="0"/>
                    <a:pt x="0" y="0"/>
                    <a:pt x="953" y="953"/>
                  </a:cubicBezTo>
                  <a:close/>
                </a:path>
              </a:pathLst>
            </a:custGeom>
            <a:solidFill>
              <a:srgbClr val="FFFFFF"/>
            </a:solidFill>
            <a:ln w="9525" cap="flat">
              <a:noFill/>
              <a:prstDash val="solid"/>
              <a:miter/>
            </a:ln>
          </p:spPr>
          <p:txBody>
            <a:bodyPr rtlCol="0" anchor="ctr"/>
            <a:lstStyle/>
            <a:p>
              <a:endParaRPr lang="en-US"/>
            </a:p>
          </p:txBody>
        </p:sp>
        <p:sp>
          <p:nvSpPr>
            <p:cNvPr id="67" name="Freeform 319">
              <a:extLst>
                <a:ext uri="{FF2B5EF4-FFF2-40B4-BE49-F238E27FC236}">
                  <a16:creationId xmlns:a16="http://schemas.microsoft.com/office/drawing/2014/main" id="{F52DB5A6-BDC8-2080-B843-99592D70BD1A}"/>
                </a:ext>
              </a:extLst>
            </p:cNvPr>
            <p:cNvSpPr/>
            <p:nvPr/>
          </p:nvSpPr>
          <p:spPr>
            <a:xfrm>
              <a:off x="4516993" y="5526643"/>
              <a:ext cx="714" cy="714"/>
            </a:xfrm>
            <a:custGeom>
              <a:avLst/>
              <a:gdLst>
                <a:gd name="connsiteX0" fmla="*/ 714 w 714"/>
                <a:gd name="connsiteY0" fmla="*/ 714 h 714"/>
                <a:gd name="connsiteX1" fmla="*/ 714 w 714"/>
                <a:gd name="connsiteY1" fmla="*/ 714 h 714"/>
                <a:gd name="connsiteX2" fmla="*/ 714 w 714"/>
                <a:gd name="connsiteY2" fmla="*/ 714 h 714"/>
              </a:gdLst>
              <a:ahLst/>
              <a:cxnLst>
                <a:cxn ang="0">
                  <a:pos x="connsiteX0" y="connsiteY0"/>
                </a:cxn>
                <a:cxn ang="0">
                  <a:pos x="connsiteX1" y="connsiteY1"/>
                </a:cxn>
                <a:cxn ang="0">
                  <a:pos x="connsiteX2" y="connsiteY2"/>
                </a:cxn>
              </a:cxnLst>
              <a:rect l="l" t="t" r="r" b="b"/>
              <a:pathLst>
                <a:path w="714" h="714">
                  <a:moveTo>
                    <a:pt x="714" y="714"/>
                  </a:moveTo>
                  <a:cubicBezTo>
                    <a:pt x="-238" y="-238"/>
                    <a:pt x="-238" y="-238"/>
                    <a:pt x="714" y="714"/>
                  </a:cubicBezTo>
                  <a:cubicBezTo>
                    <a:pt x="-238" y="-238"/>
                    <a:pt x="-238" y="-238"/>
                    <a:pt x="714" y="714"/>
                  </a:cubicBezTo>
                  <a:close/>
                </a:path>
              </a:pathLst>
            </a:custGeom>
            <a:solidFill>
              <a:srgbClr val="FFFFFF"/>
            </a:solidFill>
            <a:ln w="9525" cap="flat">
              <a:noFill/>
              <a:prstDash val="solid"/>
              <a:miter/>
            </a:ln>
          </p:spPr>
          <p:txBody>
            <a:bodyPr rtlCol="0" anchor="ctr"/>
            <a:lstStyle/>
            <a:p>
              <a:endParaRPr lang="en-US"/>
            </a:p>
          </p:txBody>
        </p:sp>
        <p:sp>
          <p:nvSpPr>
            <p:cNvPr id="68" name="Freeform 320">
              <a:extLst>
                <a:ext uri="{FF2B5EF4-FFF2-40B4-BE49-F238E27FC236}">
                  <a16:creationId xmlns:a16="http://schemas.microsoft.com/office/drawing/2014/main" id="{61449300-8BF0-5D39-087F-543E5873203F}"/>
                </a:ext>
              </a:extLst>
            </p:cNvPr>
            <p:cNvSpPr/>
            <p:nvPr/>
          </p:nvSpPr>
          <p:spPr>
            <a:xfrm>
              <a:off x="4511992" y="551878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69" name="Freeform 321">
              <a:extLst>
                <a:ext uri="{FF2B5EF4-FFF2-40B4-BE49-F238E27FC236}">
                  <a16:creationId xmlns:a16="http://schemas.microsoft.com/office/drawing/2014/main" id="{D25C261D-6F35-5437-5949-4C91A0B1F511}"/>
                </a:ext>
              </a:extLst>
            </p:cNvPr>
            <p:cNvSpPr/>
            <p:nvPr/>
          </p:nvSpPr>
          <p:spPr>
            <a:xfrm>
              <a:off x="4518659" y="553021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70" name="Freeform 322">
              <a:extLst>
                <a:ext uri="{FF2B5EF4-FFF2-40B4-BE49-F238E27FC236}">
                  <a16:creationId xmlns:a16="http://schemas.microsoft.com/office/drawing/2014/main" id="{3252FAF7-6D90-5CDA-6D0A-0857B26C028A}"/>
                </a:ext>
              </a:extLst>
            </p:cNvPr>
            <p:cNvSpPr/>
            <p:nvPr/>
          </p:nvSpPr>
          <p:spPr>
            <a:xfrm>
              <a:off x="4011929" y="5519737"/>
              <a:ext cx="952" cy="1905"/>
            </a:xfrm>
            <a:custGeom>
              <a:avLst/>
              <a:gdLst>
                <a:gd name="connsiteX0" fmla="*/ 953 w 952"/>
                <a:gd name="connsiteY0" fmla="*/ 0 h 1905"/>
                <a:gd name="connsiteX1" fmla="*/ 0 w 952"/>
                <a:gd name="connsiteY1" fmla="*/ 1905 h 1905"/>
                <a:gd name="connsiteX2" fmla="*/ 953 w 952"/>
                <a:gd name="connsiteY2" fmla="*/ 0 h 1905"/>
              </a:gdLst>
              <a:ahLst/>
              <a:cxnLst>
                <a:cxn ang="0">
                  <a:pos x="connsiteX0" y="connsiteY0"/>
                </a:cxn>
                <a:cxn ang="0">
                  <a:pos x="connsiteX1" y="connsiteY1"/>
                </a:cxn>
                <a:cxn ang="0">
                  <a:pos x="connsiteX2" y="connsiteY2"/>
                </a:cxn>
              </a:cxnLst>
              <a:rect l="l" t="t" r="r" b="b"/>
              <a:pathLst>
                <a:path w="952" h="1905">
                  <a:moveTo>
                    <a:pt x="953" y="0"/>
                  </a:moveTo>
                  <a:cubicBezTo>
                    <a:pt x="953" y="952"/>
                    <a:pt x="0" y="952"/>
                    <a:pt x="0" y="1905"/>
                  </a:cubicBezTo>
                  <a:cubicBezTo>
                    <a:pt x="0" y="952"/>
                    <a:pt x="953" y="0"/>
                    <a:pt x="953" y="0"/>
                  </a:cubicBezTo>
                  <a:close/>
                </a:path>
              </a:pathLst>
            </a:custGeom>
            <a:solidFill>
              <a:srgbClr val="FFFFFF"/>
            </a:solidFill>
            <a:ln w="9525" cap="flat">
              <a:noFill/>
              <a:prstDash val="solid"/>
              <a:miter/>
            </a:ln>
          </p:spPr>
          <p:txBody>
            <a:bodyPr rtlCol="0" anchor="ctr"/>
            <a:lstStyle/>
            <a:p>
              <a:endParaRPr lang="en-US"/>
            </a:p>
          </p:txBody>
        </p:sp>
        <p:sp>
          <p:nvSpPr>
            <p:cNvPr id="71" name="Freeform 323">
              <a:extLst>
                <a:ext uri="{FF2B5EF4-FFF2-40B4-BE49-F238E27FC236}">
                  <a16:creationId xmlns:a16="http://schemas.microsoft.com/office/drawing/2014/main" id="{93A602DE-11AB-4C72-87F6-F465556FFB0C}"/>
                </a:ext>
              </a:extLst>
            </p:cNvPr>
            <p:cNvSpPr/>
            <p:nvPr/>
          </p:nvSpPr>
          <p:spPr>
            <a:xfrm>
              <a:off x="4471987" y="5464492"/>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0" y="0"/>
                    <a:pt x="0" y="0"/>
                  </a:cubicBezTo>
                  <a:cubicBezTo>
                    <a:pt x="0" y="0"/>
                    <a:pt x="0" y="952"/>
                    <a:pt x="953" y="952"/>
                  </a:cubicBezTo>
                  <a:close/>
                </a:path>
              </a:pathLst>
            </a:custGeom>
            <a:solidFill>
              <a:srgbClr val="FFFFFF"/>
            </a:solidFill>
            <a:ln w="9525" cap="flat">
              <a:noFill/>
              <a:prstDash val="solid"/>
              <a:miter/>
            </a:ln>
          </p:spPr>
          <p:txBody>
            <a:bodyPr rtlCol="0" anchor="ctr"/>
            <a:lstStyle/>
            <a:p>
              <a:endParaRPr lang="en-US"/>
            </a:p>
          </p:txBody>
        </p:sp>
        <p:sp>
          <p:nvSpPr>
            <p:cNvPr id="72" name="Freeform 324">
              <a:extLst>
                <a:ext uri="{FF2B5EF4-FFF2-40B4-BE49-F238E27FC236}">
                  <a16:creationId xmlns:a16="http://schemas.microsoft.com/office/drawing/2014/main" id="{ED01BE61-C236-CE2A-2E90-C3D56210E296}"/>
                </a:ext>
              </a:extLst>
            </p:cNvPr>
            <p:cNvSpPr/>
            <p:nvPr/>
          </p:nvSpPr>
          <p:spPr>
            <a:xfrm>
              <a:off x="4510087" y="5514975"/>
              <a:ext cx="952" cy="952"/>
            </a:xfrm>
            <a:custGeom>
              <a:avLst/>
              <a:gdLst>
                <a:gd name="connsiteX0" fmla="*/ 953 w 952"/>
                <a:gd name="connsiteY0" fmla="*/ 952 h 952"/>
                <a:gd name="connsiteX1" fmla="*/ 0 w 952"/>
                <a:gd name="connsiteY1" fmla="*/ 0 h 952"/>
                <a:gd name="connsiteX2" fmla="*/ 953 w 952"/>
                <a:gd name="connsiteY2" fmla="*/ 952 h 952"/>
              </a:gdLst>
              <a:ahLst/>
              <a:cxnLst>
                <a:cxn ang="0">
                  <a:pos x="connsiteX0" y="connsiteY0"/>
                </a:cxn>
                <a:cxn ang="0">
                  <a:pos x="connsiteX1" y="connsiteY1"/>
                </a:cxn>
                <a:cxn ang="0">
                  <a:pos x="connsiteX2" y="connsiteY2"/>
                </a:cxn>
              </a:cxnLst>
              <a:rect l="l" t="t" r="r" b="b"/>
              <a:pathLst>
                <a:path w="952" h="952">
                  <a:moveTo>
                    <a:pt x="953" y="952"/>
                  </a:moveTo>
                  <a:cubicBezTo>
                    <a:pt x="953" y="952"/>
                    <a:pt x="953" y="0"/>
                    <a:pt x="0" y="0"/>
                  </a:cubicBezTo>
                  <a:cubicBezTo>
                    <a:pt x="953" y="0"/>
                    <a:pt x="953" y="952"/>
                    <a:pt x="953" y="952"/>
                  </a:cubicBezTo>
                  <a:close/>
                </a:path>
              </a:pathLst>
            </a:custGeom>
            <a:solidFill>
              <a:srgbClr val="FFFFFF"/>
            </a:solidFill>
            <a:ln w="9525" cap="flat">
              <a:noFill/>
              <a:prstDash val="solid"/>
              <a:miter/>
            </a:ln>
          </p:spPr>
          <p:txBody>
            <a:bodyPr rtlCol="0" anchor="ctr"/>
            <a:lstStyle/>
            <a:p>
              <a:endParaRPr lang="en-US"/>
            </a:p>
          </p:txBody>
        </p:sp>
        <p:sp>
          <p:nvSpPr>
            <p:cNvPr id="73" name="Freeform 325">
              <a:extLst>
                <a:ext uri="{FF2B5EF4-FFF2-40B4-BE49-F238E27FC236}">
                  <a16:creationId xmlns:a16="http://schemas.microsoft.com/office/drawing/2014/main" id="{6FD62C0B-5B6D-C913-6AAC-E0C882E2D069}"/>
                </a:ext>
              </a:extLst>
            </p:cNvPr>
            <p:cNvSpPr/>
            <p:nvPr/>
          </p:nvSpPr>
          <p:spPr>
            <a:xfrm>
              <a:off x="4538581" y="5413905"/>
              <a:ext cx="350393" cy="626849"/>
            </a:xfrm>
            <a:custGeom>
              <a:avLst/>
              <a:gdLst>
                <a:gd name="connsiteX0" fmla="*/ 81 w 350393"/>
                <a:gd name="connsiteY0" fmla="*/ 38205 h 626849"/>
                <a:gd name="connsiteX1" fmla="*/ 53422 w 350393"/>
                <a:gd name="connsiteY1" fmla="*/ 77257 h 626849"/>
                <a:gd name="connsiteX2" fmla="*/ 69614 w 350393"/>
                <a:gd name="connsiteY2" fmla="*/ 72494 h 626849"/>
                <a:gd name="connsiteX3" fmla="*/ 97236 w 350393"/>
                <a:gd name="connsiteY3" fmla="*/ 85830 h 626849"/>
                <a:gd name="connsiteX4" fmla="*/ 116286 w 350393"/>
                <a:gd name="connsiteY4" fmla="*/ 128692 h 626849"/>
                <a:gd name="connsiteX5" fmla="*/ 116286 w 350393"/>
                <a:gd name="connsiteY5" fmla="*/ 384914 h 626849"/>
                <a:gd name="connsiteX6" fmla="*/ 92474 w 350393"/>
                <a:gd name="connsiteY6" fmla="*/ 477307 h 626849"/>
                <a:gd name="connsiteX7" fmla="*/ 73424 w 350393"/>
                <a:gd name="connsiteY7" fmla="*/ 596369 h 626849"/>
                <a:gd name="connsiteX8" fmla="*/ 93426 w 350393"/>
                <a:gd name="connsiteY8" fmla="*/ 622087 h 626849"/>
                <a:gd name="connsiteX9" fmla="*/ 122954 w 350393"/>
                <a:gd name="connsiteY9" fmla="*/ 623992 h 626849"/>
                <a:gd name="connsiteX10" fmla="*/ 154386 w 350393"/>
                <a:gd name="connsiteY10" fmla="*/ 602084 h 626849"/>
                <a:gd name="connsiteX11" fmla="*/ 161054 w 350393"/>
                <a:gd name="connsiteY11" fmla="*/ 570652 h 626849"/>
                <a:gd name="connsiteX12" fmla="*/ 166769 w 350393"/>
                <a:gd name="connsiteY12" fmla="*/ 497309 h 626849"/>
                <a:gd name="connsiteX13" fmla="*/ 182009 w 350393"/>
                <a:gd name="connsiteY13" fmla="*/ 395392 h 626849"/>
                <a:gd name="connsiteX14" fmla="*/ 211536 w 350393"/>
                <a:gd name="connsiteY14" fmla="*/ 370627 h 626849"/>
                <a:gd name="connsiteX15" fmla="*/ 241064 w 350393"/>
                <a:gd name="connsiteY15" fmla="*/ 396344 h 626849"/>
                <a:gd name="connsiteX16" fmla="*/ 263924 w 350393"/>
                <a:gd name="connsiteY16" fmla="*/ 511597 h 626849"/>
                <a:gd name="connsiteX17" fmla="*/ 275354 w 350393"/>
                <a:gd name="connsiteY17" fmla="*/ 599227 h 626849"/>
                <a:gd name="connsiteX18" fmla="*/ 310597 w 350393"/>
                <a:gd name="connsiteY18" fmla="*/ 626849 h 626849"/>
                <a:gd name="connsiteX19" fmla="*/ 349649 w 350393"/>
                <a:gd name="connsiteY19" fmla="*/ 583034 h 626849"/>
                <a:gd name="connsiteX20" fmla="*/ 344886 w 350393"/>
                <a:gd name="connsiteY20" fmla="*/ 542077 h 626849"/>
                <a:gd name="connsiteX21" fmla="*/ 325836 w 350393"/>
                <a:gd name="connsiteY21" fmla="*/ 416347 h 626849"/>
                <a:gd name="connsiteX22" fmla="*/ 308691 w 350393"/>
                <a:gd name="connsiteY22" fmla="*/ 289664 h 626849"/>
                <a:gd name="connsiteX23" fmla="*/ 241064 w 350393"/>
                <a:gd name="connsiteY23" fmla="*/ 174412 h 626849"/>
                <a:gd name="connsiteX24" fmla="*/ 168674 w 350393"/>
                <a:gd name="connsiteY24" fmla="*/ 133455 h 626849"/>
                <a:gd name="connsiteX25" fmla="*/ 142956 w 350393"/>
                <a:gd name="connsiteY25" fmla="*/ 108689 h 626849"/>
                <a:gd name="connsiteX26" fmla="*/ 112476 w 350393"/>
                <a:gd name="connsiteY26" fmla="*/ 28680 h 626849"/>
                <a:gd name="connsiteX27" fmla="*/ 60089 w 350393"/>
                <a:gd name="connsiteY27" fmla="*/ 2962 h 626849"/>
                <a:gd name="connsiteX28" fmla="*/ 11511 w 350393"/>
                <a:gd name="connsiteY28" fmla="*/ 21059 h 626849"/>
                <a:gd name="connsiteX29" fmla="*/ 81 w 350393"/>
                <a:gd name="connsiteY29" fmla="*/ 38205 h 62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0393" h="626849">
                  <a:moveTo>
                    <a:pt x="81" y="38205"/>
                  </a:moveTo>
                  <a:cubicBezTo>
                    <a:pt x="81" y="64874"/>
                    <a:pt x="28656" y="85830"/>
                    <a:pt x="53422" y="77257"/>
                  </a:cubicBezTo>
                  <a:cubicBezTo>
                    <a:pt x="59136" y="75352"/>
                    <a:pt x="63899" y="73447"/>
                    <a:pt x="69614" y="72494"/>
                  </a:cubicBezTo>
                  <a:cubicBezTo>
                    <a:pt x="83901" y="69637"/>
                    <a:pt x="91522" y="72494"/>
                    <a:pt x="97236" y="85830"/>
                  </a:cubicBezTo>
                  <a:cubicBezTo>
                    <a:pt x="103904" y="100117"/>
                    <a:pt x="111524" y="113452"/>
                    <a:pt x="116286" y="128692"/>
                  </a:cubicBezTo>
                  <a:cubicBezTo>
                    <a:pt x="141051" y="214417"/>
                    <a:pt x="141051" y="299189"/>
                    <a:pt x="116286" y="384914"/>
                  </a:cubicBezTo>
                  <a:cubicBezTo>
                    <a:pt x="106761" y="415394"/>
                    <a:pt x="97236" y="445874"/>
                    <a:pt x="92474" y="477307"/>
                  </a:cubicBezTo>
                  <a:cubicBezTo>
                    <a:pt x="85806" y="517312"/>
                    <a:pt x="77234" y="556364"/>
                    <a:pt x="73424" y="596369"/>
                  </a:cubicBezTo>
                  <a:cubicBezTo>
                    <a:pt x="71519" y="615419"/>
                    <a:pt x="74376" y="619230"/>
                    <a:pt x="93426" y="622087"/>
                  </a:cubicBezTo>
                  <a:cubicBezTo>
                    <a:pt x="102951" y="623992"/>
                    <a:pt x="113429" y="623992"/>
                    <a:pt x="122954" y="623992"/>
                  </a:cubicBezTo>
                  <a:cubicBezTo>
                    <a:pt x="141051" y="623992"/>
                    <a:pt x="147719" y="619230"/>
                    <a:pt x="154386" y="602084"/>
                  </a:cubicBezTo>
                  <a:cubicBezTo>
                    <a:pt x="158197" y="592559"/>
                    <a:pt x="160101" y="582082"/>
                    <a:pt x="161054" y="570652"/>
                  </a:cubicBezTo>
                  <a:cubicBezTo>
                    <a:pt x="162959" y="545887"/>
                    <a:pt x="164864" y="522074"/>
                    <a:pt x="166769" y="497309"/>
                  </a:cubicBezTo>
                  <a:cubicBezTo>
                    <a:pt x="170579" y="463019"/>
                    <a:pt x="172484" y="428730"/>
                    <a:pt x="182009" y="395392"/>
                  </a:cubicBezTo>
                  <a:cubicBezTo>
                    <a:pt x="186772" y="380152"/>
                    <a:pt x="197249" y="371580"/>
                    <a:pt x="211536" y="370627"/>
                  </a:cubicBezTo>
                  <a:cubicBezTo>
                    <a:pt x="226776" y="369674"/>
                    <a:pt x="235349" y="384914"/>
                    <a:pt x="241064" y="396344"/>
                  </a:cubicBezTo>
                  <a:cubicBezTo>
                    <a:pt x="258209" y="434444"/>
                    <a:pt x="260114" y="470639"/>
                    <a:pt x="263924" y="511597"/>
                  </a:cubicBezTo>
                  <a:cubicBezTo>
                    <a:pt x="266781" y="541124"/>
                    <a:pt x="270591" y="570652"/>
                    <a:pt x="275354" y="599227"/>
                  </a:cubicBezTo>
                  <a:cubicBezTo>
                    <a:pt x="279164" y="623992"/>
                    <a:pt x="284879" y="626849"/>
                    <a:pt x="310597" y="626849"/>
                  </a:cubicBezTo>
                  <a:cubicBezTo>
                    <a:pt x="342981" y="626849"/>
                    <a:pt x="353459" y="614467"/>
                    <a:pt x="349649" y="583034"/>
                  </a:cubicBezTo>
                  <a:cubicBezTo>
                    <a:pt x="347744" y="569699"/>
                    <a:pt x="346791" y="555412"/>
                    <a:pt x="344886" y="542077"/>
                  </a:cubicBezTo>
                  <a:cubicBezTo>
                    <a:pt x="338219" y="500167"/>
                    <a:pt x="331552" y="458257"/>
                    <a:pt x="325836" y="416347"/>
                  </a:cubicBezTo>
                  <a:cubicBezTo>
                    <a:pt x="320122" y="374437"/>
                    <a:pt x="317264" y="331574"/>
                    <a:pt x="308691" y="289664"/>
                  </a:cubicBezTo>
                  <a:cubicBezTo>
                    <a:pt x="299166" y="242992"/>
                    <a:pt x="282974" y="202034"/>
                    <a:pt x="241064" y="174412"/>
                  </a:cubicBezTo>
                  <a:cubicBezTo>
                    <a:pt x="218204" y="159172"/>
                    <a:pt x="194391" y="143932"/>
                    <a:pt x="168674" y="133455"/>
                  </a:cubicBezTo>
                  <a:cubicBezTo>
                    <a:pt x="156291" y="128692"/>
                    <a:pt x="148672" y="121072"/>
                    <a:pt x="142956" y="108689"/>
                  </a:cubicBezTo>
                  <a:cubicBezTo>
                    <a:pt x="131526" y="82972"/>
                    <a:pt x="119144" y="57255"/>
                    <a:pt x="112476" y="28680"/>
                  </a:cubicBezTo>
                  <a:cubicBezTo>
                    <a:pt x="106761" y="4867"/>
                    <a:pt x="83901" y="-5611"/>
                    <a:pt x="60089" y="2962"/>
                  </a:cubicBezTo>
                  <a:cubicBezTo>
                    <a:pt x="43897" y="8677"/>
                    <a:pt x="27704" y="14392"/>
                    <a:pt x="11511" y="21059"/>
                  </a:cubicBezTo>
                  <a:cubicBezTo>
                    <a:pt x="6749" y="23917"/>
                    <a:pt x="-871" y="27727"/>
                    <a:pt x="81" y="38205"/>
                  </a:cubicBezTo>
                  <a:close/>
                </a:path>
              </a:pathLst>
            </a:custGeom>
            <a:solidFill>
              <a:srgbClr val="F27954"/>
            </a:solidFill>
            <a:ln w="9525" cap="flat">
              <a:noFill/>
              <a:prstDash val="solid"/>
              <a:miter/>
            </a:ln>
          </p:spPr>
          <p:txBody>
            <a:bodyPr rtlCol="0" anchor="ctr"/>
            <a:lstStyle/>
            <a:p>
              <a:endParaRPr lang="en-US"/>
            </a:p>
          </p:txBody>
        </p:sp>
        <p:sp>
          <p:nvSpPr>
            <p:cNvPr id="74" name="Freeform 326">
              <a:extLst>
                <a:ext uri="{FF2B5EF4-FFF2-40B4-BE49-F238E27FC236}">
                  <a16:creationId xmlns:a16="http://schemas.microsoft.com/office/drawing/2014/main" id="{B737DCBF-0E32-F3DA-2F5E-B21DFA5A15CD}"/>
                </a:ext>
              </a:extLst>
            </p:cNvPr>
            <p:cNvSpPr/>
            <p:nvPr/>
          </p:nvSpPr>
          <p:spPr>
            <a:xfrm>
              <a:off x="3469957" y="5866447"/>
              <a:ext cx="464820" cy="219075"/>
            </a:xfrm>
            <a:custGeom>
              <a:avLst/>
              <a:gdLst>
                <a:gd name="connsiteX0" fmla="*/ 249555 w 464820"/>
                <a:gd name="connsiteY0" fmla="*/ 150495 h 219075"/>
                <a:gd name="connsiteX1" fmla="*/ 270510 w 464820"/>
                <a:gd name="connsiteY1" fmla="*/ 140970 h 219075"/>
                <a:gd name="connsiteX2" fmla="*/ 305753 w 464820"/>
                <a:gd name="connsiteY2" fmla="*/ 124777 h 219075"/>
                <a:gd name="connsiteX3" fmla="*/ 320040 w 464820"/>
                <a:gd name="connsiteY3" fmla="*/ 118110 h 219075"/>
                <a:gd name="connsiteX4" fmla="*/ 334328 w 464820"/>
                <a:gd name="connsiteY4" fmla="*/ 111442 h 219075"/>
                <a:gd name="connsiteX5" fmla="*/ 348615 w 464820"/>
                <a:gd name="connsiteY5" fmla="*/ 104775 h 219075"/>
                <a:gd name="connsiteX6" fmla="*/ 369570 w 464820"/>
                <a:gd name="connsiteY6" fmla="*/ 96202 h 219075"/>
                <a:gd name="connsiteX7" fmla="*/ 427672 w 464820"/>
                <a:gd name="connsiteY7" fmla="*/ 75247 h 219075"/>
                <a:gd name="connsiteX8" fmla="*/ 458152 w 464820"/>
                <a:gd name="connsiteY8" fmla="*/ 67627 h 219075"/>
                <a:gd name="connsiteX9" fmla="*/ 459105 w 464820"/>
                <a:gd name="connsiteY9" fmla="*/ 67627 h 219075"/>
                <a:gd name="connsiteX10" fmla="*/ 460058 w 464820"/>
                <a:gd name="connsiteY10" fmla="*/ 67627 h 219075"/>
                <a:gd name="connsiteX11" fmla="*/ 461963 w 464820"/>
                <a:gd name="connsiteY11" fmla="*/ 65722 h 219075"/>
                <a:gd name="connsiteX12" fmla="*/ 462915 w 464820"/>
                <a:gd name="connsiteY12" fmla="*/ 64770 h 219075"/>
                <a:gd name="connsiteX13" fmla="*/ 464820 w 464820"/>
                <a:gd name="connsiteY13" fmla="*/ 63817 h 219075"/>
                <a:gd name="connsiteX14" fmla="*/ 460058 w 464820"/>
                <a:gd name="connsiteY14" fmla="*/ 56197 h 219075"/>
                <a:gd name="connsiteX15" fmla="*/ 428625 w 464820"/>
                <a:gd name="connsiteY15" fmla="*/ 0 h 219075"/>
                <a:gd name="connsiteX16" fmla="*/ 428625 w 464820"/>
                <a:gd name="connsiteY16" fmla="*/ 0 h 219075"/>
                <a:gd name="connsiteX17" fmla="*/ 409575 w 464820"/>
                <a:gd name="connsiteY17" fmla="*/ 9525 h 219075"/>
                <a:gd name="connsiteX18" fmla="*/ 150495 w 464820"/>
                <a:gd name="connsiteY18" fmla="*/ 111442 h 219075"/>
                <a:gd name="connsiteX19" fmla="*/ 75247 w 464820"/>
                <a:gd name="connsiteY19" fmla="*/ 132397 h 219075"/>
                <a:gd name="connsiteX20" fmla="*/ 8572 w 464820"/>
                <a:gd name="connsiteY20" fmla="*/ 133350 h 219075"/>
                <a:gd name="connsiteX21" fmla="*/ 0 w 464820"/>
                <a:gd name="connsiteY21" fmla="*/ 131445 h 219075"/>
                <a:gd name="connsiteX22" fmla="*/ 0 w 464820"/>
                <a:gd name="connsiteY22" fmla="*/ 134302 h 219075"/>
                <a:gd name="connsiteX23" fmla="*/ 0 w 464820"/>
                <a:gd name="connsiteY23" fmla="*/ 135255 h 219075"/>
                <a:gd name="connsiteX24" fmla="*/ 0 w 464820"/>
                <a:gd name="connsiteY24" fmla="*/ 138113 h 219075"/>
                <a:gd name="connsiteX25" fmla="*/ 0 w 464820"/>
                <a:gd name="connsiteY25" fmla="*/ 140017 h 219075"/>
                <a:gd name="connsiteX26" fmla="*/ 0 w 464820"/>
                <a:gd name="connsiteY26" fmla="*/ 141922 h 219075"/>
                <a:gd name="connsiteX27" fmla="*/ 0 w 464820"/>
                <a:gd name="connsiteY27" fmla="*/ 145732 h 219075"/>
                <a:gd name="connsiteX28" fmla="*/ 30480 w 464820"/>
                <a:gd name="connsiteY28" fmla="*/ 203835 h 219075"/>
                <a:gd name="connsiteX29" fmla="*/ 44767 w 464820"/>
                <a:gd name="connsiteY29" fmla="*/ 212407 h 219075"/>
                <a:gd name="connsiteX30" fmla="*/ 52388 w 464820"/>
                <a:gd name="connsiteY30" fmla="*/ 215265 h 219075"/>
                <a:gd name="connsiteX31" fmla="*/ 64770 w 464820"/>
                <a:gd name="connsiteY31" fmla="*/ 218122 h 219075"/>
                <a:gd name="connsiteX32" fmla="*/ 73342 w 464820"/>
                <a:gd name="connsiteY32" fmla="*/ 219075 h 219075"/>
                <a:gd name="connsiteX33" fmla="*/ 78105 w 464820"/>
                <a:gd name="connsiteY33" fmla="*/ 219075 h 219075"/>
                <a:gd name="connsiteX34" fmla="*/ 96202 w 464820"/>
                <a:gd name="connsiteY34" fmla="*/ 217170 h 219075"/>
                <a:gd name="connsiteX35" fmla="*/ 181927 w 464820"/>
                <a:gd name="connsiteY35" fmla="*/ 185738 h 219075"/>
                <a:gd name="connsiteX36" fmla="*/ 231457 w 464820"/>
                <a:gd name="connsiteY36" fmla="*/ 162877 h 219075"/>
                <a:gd name="connsiteX37" fmla="*/ 249555 w 464820"/>
                <a:gd name="connsiteY37" fmla="*/ 15049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4820" h="219075">
                  <a:moveTo>
                    <a:pt x="249555" y="150495"/>
                  </a:moveTo>
                  <a:cubicBezTo>
                    <a:pt x="256222" y="147638"/>
                    <a:pt x="263842" y="143827"/>
                    <a:pt x="270510" y="140970"/>
                  </a:cubicBezTo>
                  <a:cubicBezTo>
                    <a:pt x="281940" y="135255"/>
                    <a:pt x="293370" y="129540"/>
                    <a:pt x="305753" y="124777"/>
                  </a:cubicBezTo>
                  <a:cubicBezTo>
                    <a:pt x="310515" y="122872"/>
                    <a:pt x="315278" y="120015"/>
                    <a:pt x="320040" y="118110"/>
                  </a:cubicBezTo>
                  <a:cubicBezTo>
                    <a:pt x="324803" y="116205"/>
                    <a:pt x="329565" y="114300"/>
                    <a:pt x="334328" y="111442"/>
                  </a:cubicBezTo>
                  <a:cubicBezTo>
                    <a:pt x="339090" y="109538"/>
                    <a:pt x="343853" y="107632"/>
                    <a:pt x="348615" y="104775"/>
                  </a:cubicBezTo>
                  <a:cubicBezTo>
                    <a:pt x="355282" y="101917"/>
                    <a:pt x="362903" y="99060"/>
                    <a:pt x="369570" y="96202"/>
                  </a:cubicBezTo>
                  <a:cubicBezTo>
                    <a:pt x="388620" y="88582"/>
                    <a:pt x="407670" y="81915"/>
                    <a:pt x="427672" y="75247"/>
                  </a:cubicBezTo>
                  <a:cubicBezTo>
                    <a:pt x="437197" y="72390"/>
                    <a:pt x="447675" y="69532"/>
                    <a:pt x="458152" y="67627"/>
                  </a:cubicBezTo>
                  <a:cubicBezTo>
                    <a:pt x="458152" y="67627"/>
                    <a:pt x="459105" y="67627"/>
                    <a:pt x="459105" y="67627"/>
                  </a:cubicBezTo>
                  <a:cubicBezTo>
                    <a:pt x="459105" y="67627"/>
                    <a:pt x="460058" y="67627"/>
                    <a:pt x="460058" y="67627"/>
                  </a:cubicBezTo>
                  <a:cubicBezTo>
                    <a:pt x="461010" y="67627"/>
                    <a:pt x="461963" y="66675"/>
                    <a:pt x="461963" y="65722"/>
                  </a:cubicBezTo>
                  <a:cubicBezTo>
                    <a:pt x="461963" y="65722"/>
                    <a:pt x="462915" y="65722"/>
                    <a:pt x="462915" y="64770"/>
                  </a:cubicBezTo>
                  <a:cubicBezTo>
                    <a:pt x="463867" y="64770"/>
                    <a:pt x="463867" y="63817"/>
                    <a:pt x="464820" y="63817"/>
                  </a:cubicBezTo>
                  <a:cubicBezTo>
                    <a:pt x="462915" y="60960"/>
                    <a:pt x="461963" y="59055"/>
                    <a:pt x="460058" y="56197"/>
                  </a:cubicBezTo>
                  <a:cubicBezTo>
                    <a:pt x="449580" y="38100"/>
                    <a:pt x="438150" y="19050"/>
                    <a:pt x="428625" y="0"/>
                  </a:cubicBezTo>
                  <a:cubicBezTo>
                    <a:pt x="428625" y="0"/>
                    <a:pt x="428625" y="0"/>
                    <a:pt x="428625" y="0"/>
                  </a:cubicBezTo>
                  <a:cubicBezTo>
                    <a:pt x="421957" y="2857"/>
                    <a:pt x="416242" y="5715"/>
                    <a:pt x="409575" y="9525"/>
                  </a:cubicBezTo>
                  <a:cubicBezTo>
                    <a:pt x="385763" y="20955"/>
                    <a:pt x="182880" y="101917"/>
                    <a:pt x="150495" y="111442"/>
                  </a:cubicBezTo>
                  <a:cubicBezTo>
                    <a:pt x="125730" y="119063"/>
                    <a:pt x="100965" y="127635"/>
                    <a:pt x="75247" y="132397"/>
                  </a:cubicBezTo>
                  <a:cubicBezTo>
                    <a:pt x="51435" y="136207"/>
                    <a:pt x="32385" y="138113"/>
                    <a:pt x="8572" y="133350"/>
                  </a:cubicBezTo>
                  <a:cubicBezTo>
                    <a:pt x="5715" y="132397"/>
                    <a:pt x="2857" y="132397"/>
                    <a:pt x="0" y="131445"/>
                  </a:cubicBezTo>
                  <a:cubicBezTo>
                    <a:pt x="0" y="132397"/>
                    <a:pt x="0" y="133350"/>
                    <a:pt x="0" y="134302"/>
                  </a:cubicBezTo>
                  <a:cubicBezTo>
                    <a:pt x="0" y="134302"/>
                    <a:pt x="0" y="135255"/>
                    <a:pt x="0" y="135255"/>
                  </a:cubicBezTo>
                  <a:cubicBezTo>
                    <a:pt x="0" y="136207"/>
                    <a:pt x="0" y="137160"/>
                    <a:pt x="0" y="138113"/>
                  </a:cubicBezTo>
                  <a:cubicBezTo>
                    <a:pt x="0" y="139065"/>
                    <a:pt x="0" y="139065"/>
                    <a:pt x="0" y="140017"/>
                  </a:cubicBezTo>
                  <a:cubicBezTo>
                    <a:pt x="0" y="140970"/>
                    <a:pt x="0" y="140970"/>
                    <a:pt x="0" y="141922"/>
                  </a:cubicBezTo>
                  <a:cubicBezTo>
                    <a:pt x="0" y="142875"/>
                    <a:pt x="0" y="144780"/>
                    <a:pt x="0" y="145732"/>
                  </a:cubicBezTo>
                  <a:cubicBezTo>
                    <a:pt x="952" y="170497"/>
                    <a:pt x="13335" y="190500"/>
                    <a:pt x="30480" y="203835"/>
                  </a:cubicBezTo>
                  <a:cubicBezTo>
                    <a:pt x="35242" y="206692"/>
                    <a:pt x="39052" y="209550"/>
                    <a:pt x="44767" y="212407"/>
                  </a:cubicBezTo>
                  <a:cubicBezTo>
                    <a:pt x="47625" y="213360"/>
                    <a:pt x="49530" y="214313"/>
                    <a:pt x="52388" y="215265"/>
                  </a:cubicBezTo>
                  <a:cubicBezTo>
                    <a:pt x="56197" y="216217"/>
                    <a:pt x="60007" y="217170"/>
                    <a:pt x="64770" y="218122"/>
                  </a:cubicBezTo>
                  <a:cubicBezTo>
                    <a:pt x="67627" y="218122"/>
                    <a:pt x="70485" y="219075"/>
                    <a:pt x="73342" y="219075"/>
                  </a:cubicBezTo>
                  <a:cubicBezTo>
                    <a:pt x="74295" y="219075"/>
                    <a:pt x="76200" y="219075"/>
                    <a:pt x="78105" y="219075"/>
                  </a:cubicBezTo>
                  <a:cubicBezTo>
                    <a:pt x="83820" y="219075"/>
                    <a:pt x="89535" y="218122"/>
                    <a:pt x="96202" y="217170"/>
                  </a:cubicBezTo>
                  <a:cubicBezTo>
                    <a:pt x="125730" y="210502"/>
                    <a:pt x="154305" y="198120"/>
                    <a:pt x="181927" y="185738"/>
                  </a:cubicBezTo>
                  <a:cubicBezTo>
                    <a:pt x="199072" y="178117"/>
                    <a:pt x="215265" y="170497"/>
                    <a:pt x="231457" y="162877"/>
                  </a:cubicBezTo>
                  <a:cubicBezTo>
                    <a:pt x="236220" y="157163"/>
                    <a:pt x="242888" y="154305"/>
                    <a:pt x="249555" y="150495"/>
                  </a:cubicBezTo>
                  <a:close/>
                </a:path>
              </a:pathLst>
            </a:custGeom>
            <a:solidFill>
              <a:srgbClr val="FFFFFF"/>
            </a:solidFill>
            <a:ln w="9525" cap="flat">
              <a:noFill/>
              <a:prstDash val="solid"/>
              <a:miter/>
            </a:ln>
          </p:spPr>
          <p:txBody>
            <a:bodyPr rtlCol="0" anchor="ctr"/>
            <a:lstStyle/>
            <a:p>
              <a:endParaRPr lang="en-US"/>
            </a:p>
          </p:txBody>
        </p:sp>
        <p:sp>
          <p:nvSpPr>
            <p:cNvPr id="75" name="Freeform 327">
              <a:extLst>
                <a:ext uri="{FF2B5EF4-FFF2-40B4-BE49-F238E27FC236}">
                  <a16:creationId xmlns:a16="http://schemas.microsoft.com/office/drawing/2014/main" id="{FFA08F72-91D4-59B7-3A75-44BD272D8AF4}"/>
                </a:ext>
              </a:extLst>
            </p:cNvPr>
            <p:cNvSpPr/>
            <p:nvPr/>
          </p:nvSpPr>
          <p:spPr>
            <a:xfrm>
              <a:off x="4002404" y="5359606"/>
              <a:ext cx="537537" cy="223948"/>
            </a:xfrm>
            <a:custGeom>
              <a:avLst/>
              <a:gdLst>
                <a:gd name="connsiteX0" fmla="*/ 5715 w 537537"/>
                <a:gd name="connsiteY0" fmla="*/ 170608 h 223948"/>
                <a:gd name="connsiteX1" fmla="*/ 5715 w 537537"/>
                <a:gd name="connsiteY1" fmla="*/ 170608 h 223948"/>
                <a:gd name="connsiteX2" fmla="*/ 8573 w 537537"/>
                <a:gd name="connsiteY2" fmla="*/ 164893 h 223948"/>
                <a:gd name="connsiteX3" fmla="*/ 9525 w 537537"/>
                <a:gd name="connsiteY3" fmla="*/ 162036 h 223948"/>
                <a:gd name="connsiteX4" fmla="*/ 10478 w 537537"/>
                <a:gd name="connsiteY4" fmla="*/ 160131 h 223948"/>
                <a:gd name="connsiteX5" fmla="*/ 14288 w 537537"/>
                <a:gd name="connsiteY5" fmla="*/ 151558 h 223948"/>
                <a:gd name="connsiteX6" fmla="*/ 160973 w 537537"/>
                <a:gd name="connsiteY6" fmla="*/ 35353 h 223948"/>
                <a:gd name="connsiteX7" fmla="*/ 236220 w 537537"/>
                <a:gd name="connsiteY7" fmla="*/ 21066 h 223948"/>
                <a:gd name="connsiteX8" fmla="*/ 257175 w 537537"/>
                <a:gd name="connsiteY8" fmla="*/ 20113 h 223948"/>
                <a:gd name="connsiteX9" fmla="*/ 259080 w 537537"/>
                <a:gd name="connsiteY9" fmla="*/ 20113 h 223948"/>
                <a:gd name="connsiteX10" fmla="*/ 260033 w 537537"/>
                <a:gd name="connsiteY10" fmla="*/ 20113 h 223948"/>
                <a:gd name="connsiteX11" fmla="*/ 260985 w 537537"/>
                <a:gd name="connsiteY11" fmla="*/ 20113 h 223948"/>
                <a:gd name="connsiteX12" fmla="*/ 465773 w 537537"/>
                <a:gd name="connsiteY12" fmla="*/ 101076 h 223948"/>
                <a:gd name="connsiteX13" fmla="*/ 469583 w 537537"/>
                <a:gd name="connsiteY13" fmla="*/ 104886 h 223948"/>
                <a:gd name="connsiteX14" fmla="*/ 470535 w 537537"/>
                <a:gd name="connsiteY14" fmla="*/ 105838 h 223948"/>
                <a:gd name="connsiteX15" fmla="*/ 473392 w 537537"/>
                <a:gd name="connsiteY15" fmla="*/ 108695 h 223948"/>
                <a:gd name="connsiteX16" fmla="*/ 474345 w 537537"/>
                <a:gd name="connsiteY16" fmla="*/ 110601 h 223948"/>
                <a:gd name="connsiteX17" fmla="*/ 476250 w 537537"/>
                <a:gd name="connsiteY17" fmla="*/ 112506 h 223948"/>
                <a:gd name="connsiteX18" fmla="*/ 476250 w 537537"/>
                <a:gd name="connsiteY18" fmla="*/ 113458 h 223948"/>
                <a:gd name="connsiteX19" fmla="*/ 478155 w 537537"/>
                <a:gd name="connsiteY19" fmla="*/ 115363 h 223948"/>
                <a:gd name="connsiteX20" fmla="*/ 480060 w 537537"/>
                <a:gd name="connsiteY20" fmla="*/ 117268 h 223948"/>
                <a:gd name="connsiteX21" fmla="*/ 481013 w 537537"/>
                <a:gd name="connsiteY21" fmla="*/ 119173 h 223948"/>
                <a:gd name="connsiteX22" fmla="*/ 481965 w 537537"/>
                <a:gd name="connsiteY22" fmla="*/ 120126 h 223948"/>
                <a:gd name="connsiteX23" fmla="*/ 482917 w 537537"/>
                <a:gd name="connsiteY23" fmla="*/ 121078 h 223948"/>
                <a:gd name="connsiteX24" fmla="*/ 483870 w 537537"/>
                <a:gd name="connsiteY24" fmla="*/ 122983 h 223948"/>
                <a:gd name="connsiteX25" fmla="*/ 485775 w 537537"/>
                <a:gd name="connsiteY25" fmla="*/ 124888 h 223948"/>
                <a:gd name="connsiteX26" fmla="*/ 486728 w 537537"/>
                <a:gd name="connsiteY26" fmla="*/ 126793 h 223948"/>
                <a:gd name="connsiteX27" fmla="*/ 488633 w 537537"/>
                <a:gd name="connsiteY27" fmla="*/ 128698 h 223948"/>
                <a:gd name="connsiteX28" fmla="*/ 489585 w 537537"/>
                <a:gd name="connsiteY28" fmla="*/ 130603 h 223948"/>
                <a:gd name="connsiteX29" fmla="*/ 491490 w 537537"/>
                <a:gd name="connsiteY29" fmla="*/ 132508 h 223948"/>
                <a:gd name="connsiteX30" fmla="*/ 492442 w 537537"/>
                <a:gd name="connsiteY30" fmla="*/ 134413 h 223948"/>
                <a:gd name="connsiteX31" fmla="*/ 492442 w 537537"/>
                <a:gd name="connsiteY31" fmla="*/ 135366 h 223948"/>
                <a:gd name="connsiteX32" fmla="*/ 493395 w 537537"/>
                <a:gd name="connsiteY32" fmla="*/ 137270 h 223948"/>
                <a:gd name="connsiteX33" fmla="*/ 494348 w 537537"/>
                <a:gd name="connsiteY33" fmla="*/ 138223 h 223948"/>
                <a:gd name="connsiteX34" fmla="*/ 496253 w 537537"/>
                <a:gd name="connsiteY34" fmla="*/ 141081 h 223948"/>
                <a:gd name="connsiteX35" fmla="*/ 497205 w 537537"/>
                <a:gd name="connsiteY35" fmla="*/ 142033 h 223948"/>
                <a:gd name="connsiteX36" fmla="*/ 501967 w 537537"/>
                <a:gd name="connsiteY36" fmla="*/ 149653 h 223948"/>
                <a:gd name="connsiteX37" fmla="*/ 502920 w 537537"/>
                <a:gd name="connsiteY37" fmla="*/ 150606 h 223948"/>
                <a:gd name="connsiteX38" fmla="*/ 504825 w 537537"/>
                <a:gd name="connsiteY38" fmla="*/ 153463 h 223948"/>
                <a:gd name="connsiteX39" fmla="*/ 505778 w 537537"/>
                <a:gd name="connsiteY39" fmla="*/ 154416 h 223948"/>
                <a:gd name="connsiteX40" fmla="*/ 507683 w 537537"/>
                <a:gd name="connsiteY40" fmla="*/ 157273 h 223948"/>
                <a:gd name="connsiteX41" fmla="*/ 508635 w 537537"/>
                <a:gd name="connsiteY41" fmla="*/ 158226 h 223948"/>
                <a:gd name="connsiteX42" fmla="*/ 510540 w 537537"/>
                <a:gd name="connsiteY42" fmla="*/ 161083 h 223948"/>
                <a:gd name="connsiteX43" fmla="*/ 511492 w 537537"/>
                <a:gd name="connsiteY43" fmla="*/ 162036 h 223948"/>
                <a:gd name="connsiteX44" fmla="*/ 513398 w 537537"/>
                <a:gd name="connsiteY44" fmla="*/ 164893 h 223948"/>
                <a:gd name="connsiteX45" fmla="*/ 514350 w 537537"/>
                <a:gd name="connsiteY45" fmla="*/ 165845 h 223948"/>
                <a:gd name="connsiteX46" fmla="*/ 516255 w 537537"/>
                <a:gd name="connsiteY46" fmla="*/ 168703 h 223948"/>
                <a:gd name="connsiteX47" fmla="*/ 516255 w 537537"/>
                <a:gd name="connsiteY47" fmla="*/ 169656 h 223948"/>
                <a:gd name="connsiteX48" fmla="*/ 518160 w 537537"/>
                <a:gd name="connsiteY48" fmla="*/ 172513 h 223948"/>
                <a:gd name="connsiteX49" fmla="*/ 518160 w 537537"/>
                <a:gd name="connsiteY49" fmla="*/ 173466 h 223948"/>
                <a:gd name="connsiteX50" fmla="*/ 519113 w 537537"/>
                <a:gd name="connsiteY50" fmla="*/ 174418 h 223948"/>
                <a:gd name="connsiteX51" fmla="*/ 520065 w 537537"/>
                <a:gd name="connsiteY51" fmla="*/ 177276 h 223948"/>
                <a:gd name="connsiteX52" fmla="*/ 520065 w 537537"/>
                <a:gd name="connsiteY52" fmla="*/ 177276 h 223948"/>
                <a:gd name="connsiteX53" fmla="*/ 526733 w 537537"/>
                <a:gd name="connsiteY53" fmla="*/ 191563 h 223948"/>
                <a:gd name="connsiteX54" fmla="*/ 537210 w 537537"/>
                <a:gd name="connsiteY54" fmla="*/ 223948 h 223948"/>
                <a:gd name="connsiteX55" fmla="*/ 401003 w 537537"/>
                <a:gd name="connsiteY55" fmla="*/ 29638 h 223948"/>
                <a:gd name="connsiteX56" fmla="*/ 170498 w 537537"/>
                <a:gd name="connsiteY56" fmla="*/ 11541 h 223948"/>
                <a:gd name="connsiteX57" fmla="*/ 2858 w 537537"/>
                <a:gd name="connsiteY57" fmla="*/ 179181 h 223948"/>
                <a:gd name="connsiteX58" fmla="*/ 0 w 537537"/>
                <a:gd name="connsiteY58" fmla="*/ 193468 h 223948"/>
                <a:gd name="connsiteX59" fmla="*/ 4763 w 537537"/>
                <a:gd name="connsiteY59" fmla="*/ 182038 h 223948"/>
                <a:gd name="connsiteX60" fmla="*/ 5715 w 537537"/>
                <a:gd name="connsiteY60" fmla="*/ 170608 h 22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7537" h="223948">
                  <a:moveTo>
                    <a:pt x="5715" y="170608"/>
                  </a:moveTo>
                  <a:cubicBezTo>
                    <a:pt x="5715" y="169656"/>
                    <a:pt x="5715" y="169656"/>
                    <a:pt x="5715" y="170608"/>
                  </a:cubicBezTo>
                  <a:cubicBezTo>
                    <a:pt x="6667" y="168703"/>
                    <a:pt x="7620" y="166798"/>
                    <a:pt x="8573" y="164893"/>
                  </a:cubicBezTo>
                  <a:cubicBezTo>
                    <a:pt x="8573" y="163941"/>
                    <a:pt x="9525" y="162988"/>
                    <a:pt x="9525" y="162036"/>
                  </a:cubicBezTo>
                  <a:cubicBezTo>
                    <a:pt x="9525" y="161083"/>
                    <a:pt x="10478" y="161083"/>
                    <a:pt x="10478" y="160131"/>
                  </a:cubicBezTo>
                  <a:cubicBezTo>
                    <a:pt x="11430" y="157273"/>
                    <a:pt x="13335" y="154416"/>
                    <a:pt x="14288" y="151558"/>
                  </a:cubicBezTo>
                  <a:cubicBezTo>
                    <a:pt x="47625" y="99170"/>
                    <a:pt x="104775" y="56308"/>
                    <a:pt x="160973" y="35353"/>
                  </a:cubicBezTo>
                  <a:cubicBezTo>
                    <a:pt x="183833" y="28686"/>
                    <a:pt x="208598" y="23923"/>
                    <a:pt x="236220" y="21066"/>
                  </a:cubicBezTo>
                  <a:cubicBezTo>
                    <a:pt x="242888" y="20113"/>
                    <a:pt x="249555" y="20113"/>
                    <a:pt x="257175" y="20113"/>
                  </a:cubicBezTo>
                  <a:cubicBezTo>
                    <a:pt x="258128" y="20113"/>
                    <a:pt x="258128" y="20113"/>
                    <a:pt x="259080" y="20113"/>
                  </a:cubicBezTo>
                  <a:cubicBezTo>
                    <a:pt x="259080" y="20113"/>
                    <a:pt x="260033" y="20113"/>
                    <a:pt x="260033" y="20113"/>
                  </a:cubicBezTo>
                  <a:cubicBezTo>
                    <a:pt x="260033" y="20113"/>
                    <a:pt x="260985" y="20113"/>
                    <a:pt x="260985" y="20113"/>
                  </a:cubicBezTo>
                  <a:cubicBezTo>
                    <a:pt x="327660" y="20113"/>
                    <a:pt x="401003" y="40116"/>
                    <a:pt x="465773" y="101076"/>
                  </a:cubicBezTo>
                  <a:cubicBezTo>
                    <a:pt x="466725" y="102028"/>
                    <a:pt x="468630" y="103933"/>
                    <a:pt x="469583" y="104886"/>
                  </a:cubicBezTo>
                  <a:cubicBezTo>
                    <a:pt x="469583" y="104886"/>
                    <a:pt x="470535" y="105838"/>
                    <a:pt x="470535" y="105838"/>
                  </a:cubicBezTo>
                  <a:cubicBezTo>
                    <a:pt x="471488" y="106791"/>
                    <a:pt x="472440" y="107743"/>
                    <a:pt x="473392" y="108695"/>
                  </a:cubicBezTo>
                  <a:cubicBezTo>
                    <a:pt x="473392" y="109648"/>
                    <a:pt x="474345" y="109648"/>
                    <a:pt x="474345" y="110601"/>
                  </a:cubicBezTo>
                  <a:cubicBezTo>
                    <a:pt x="475298" y="111553"/>
                    <a:pt x="475298" y="111553"/>
                    <a:pt x="476250" y="112506"/>
                  </a:cubicBezTo>
                  <a:cubicBezTo>
                    <a:pt x="476250" y="112506"/>
                    <a:pt x="476250" y="112506"/>
                    <a:pt x="476250" y="113458"/>
                  </a:cubicBezTo>
                  <a:cubicBezTo>
                    <a:pt x="477203" y="114411"/>
                    <a:pt x="477203" y="114411"/>
                    <a:pt x="478155" y="115363"/>
                  </a:cubicBezTo>
                  <a:cubicBezTo>
                    <a:pt x="479108" y="116316"/>
                    <a:pt x="479108" y="117268"/>
                    <a:pt x="480060" y="117268"/>
                  </a:cubicBezTo>
                  <a:cubicBezTo>
                    <a:pt x="481013" y="118220"/>
                    <a:pt x="481013" y="118220"/>
                    <a:pt x="481013" y="119173"/>
                  </a:cubicBezTo>
                  <a:cubicBezTo>
                    <a:pt x="481013" y="119173"/>
                    <a:pt x="481965" y="120126"/>
                    <a:pt x="481965" y="120126"/>
                  </a:cubicBezTo>
                  <a:cubicBezTo>
                    <a:pt x="481965" y="120126"/>
                    <a:pt x="482917" y="121078"/>
                    <a:pt x="482917" y="121078"/>
                  </a:cubicBezTo>
                  <a:cubicBezTo>
                    <a:pt x="482917" y="122031"/>
                    <a:pt x="483870" y="122031"/>
                    <a:pt x="483870" y="122983"/>
                  </a:cubicBezTo>
                  <a:cubicBezTo>
                    <a:pt x="484823" y="123936"/>
                    <a:pt x="484823" y="123936"/>
                    <a:pt x="485775" y="124888"/>
                  </a:cubicBezTo>
                  <a:cubicBezTo>
                    <a:pt x="485775" y="125841"/>
                    <a:pt x="486728" y="125841"/>
                    <a:pt x="486728" y="126793"/>
                  </a:cubicBezTo>
                  <a:cubicBezTo>
                    <a:pt x="487680" y="127745"/>
                    <a:pt x="487680" y="127745"/>
                    <a:pt x="488633" y="128698"/>
                  </a:cubicBezTo>
                  <a:cubicBezTo>
                    <a:pt x="488633" y="129651"/>
                    <a:pt x="489585" y="129651"/>
                    <a:pt x="489585" y="130603"/>
                  </a:cubicBezTo>
                  <a:cubicBezTo>
                    <a:pt x="490538" y="131556"/>
                    <a:pt x="490538" y="132508"/>
                    <a:pt x="491490" y="132508"/>
                  </a:cubicBezTo>
                  <a:cubicBezTo>
                    <a:pt x="491490" y="133461"/>
                    <a:pt x="492442" y="133461"/>
                    <a:pt x="492442" y="134413"/>
                  </a:cubicBezTo>
                  <a:cubicBezTo>
                    <a:pt x="492442" y="134413"/>
                    <a:pt x="492442" y="134413"/>
                    <a:pt x="492442" y="135366"/>
                  </a:cubicBezTo>
                  <a:cubicBezTo>
                    <a:pt x="492442" y="136318"/>
                    <a:pt x="493395" y="136318"/>
                    <a:pt x="493395" y="137270"/>
                  </a:cubicBezTo>
                  <a:cubicBezTo>
                    <a:pt x="493395" y="137270"/>
                    <a:pt x="494348" y="138223"/>
                    <a:pt x="494348" y="138223"/>
                  </a:cubicBezTo>
                  <a:cubicBezTo>
                    <a:pt x="495300" y="139176"/>
                    <a:pt x="495300" y="140128"/>
                    <a:pt x="496253" y="141081"/>
                  </a:cubicBezTo>
                  <a:cubicBezTo>
                    <a:pt x="496253" y="141081"/>
                    <a:pt x="496253" y="142033"/>
                    <a:pt x="497205" y="142033"/>
                  </a:cubicBezTo>
                  <a:cubicBezTo>
                    <a:pt x="499110" y="144891"/>
                    <a:pt x="501015" y="146795"/>
                    <a:pt x="501967" y="149653"/>
                  </a:cubicBezTo>
                  <a:cubicBezTo>
                    <a:pt x="501967" y="149653"/>
                    <a:pt x="501967" y="150606"/>
                    <a:pt x="502920" y="150606"/>
                  </a:cubicBezTo>
                  <a:cubicBezTo>
                    <a:pt x="503873" y="151558"/>
                    <a:pt x="503873" y="152511"/>
                    <a:pt x="504825" y="153463"/>
                  </a:cubicBezTo>
                  <a:cubicBezTo>
                    <a:pt x="504825" y="153463"/>
                    <a:pt x="504825" y="154416"/>
                    <a:pt x="505778" y="154416"/>
                  </a:cubicBezTo>
                  <a:cubicBezTo>
                    <a:pt x="506730" y="155368"/>
                    <a:pt x="506730" y="156320"/>
                    <a:pt x="507683" y="157273"/>
                  </a:cubicBezTo>
                  <a:cubicBezTo>
                    <a:pt x="507683" y="157273"/>
                    <a:pt x="507683" y="158226"/>
                    <a:pt x="508635" y="158226"/>
                  </a:cubicBezTo>
                  <a:cubicBezTo>
                    <a:pt x="509588" y="159178"/>
                    <a:pt x="509588" y="160131"/>
                    <a:pt x="510540" y="161083"/>
                  </a:cubicBezTo>
                  <a:cubicBezTo>
                    <a:pt x="510540" y="161083"/>
                    <a:pt x="510540" y="162036"/>
                    <a:pt x="511492" y="162036"/>
                  </a:cubicBezTo>
                  <a:cubicBezTo>
                    <a:pt x="512445" y="162988"/>
                    <a:pt x="512445" y="163941"/>
                    <a:pt x="513398" y="164893"/>
                  </a:cubicBezTo>
                  <a:cubicBezTo>
                    <a:pt x="513398" y="164893"/>
                    <a:pt x="513398" y="165845"/>
                    <a:pt x="514350" y="165845"/>
                  </a:cubicBezTo>
                  <a:cubicBezTo>
                    <a:pt x="515303" y="166798"/>
                    <a:pt x="515303" y="167751"/>
                    <a:pt x="516255" y="168703"/>
                  </a:cubicBezTo>
                  <a:cubicBezTo>
                    <a:pt x="516255" y="168703"/>
                    <a:pt x="516255" y="169656"/>
                    <a:pt x="516255" y="169656"/>
                  </a:cubicBezTo>
                  <a:cubicBezTo>
                    <a:pt x="517208" y="170608"/>
                    <a:pt x="517208" y="171561"/>
                    <a:pt x="518160" y="172513"/>
                  </a:cubicBezTo>
                  <a:cubicBezTo>
                    <a:pt x="518160" y="172513"/>
                    <a:pt x="518160" y="172513"/>
                    <a:pt x="518160" y="173466"/>
                  </a:cubicBezTo>
                  <a:cubicBezTo>
                    <a:pt x="518160" y="173466"/>
                    <a:pt x="518160" y="174418"/>
                    <a:pt x="519113" y="174418"/>
                  </a:cubicBezTo>
                  <a:cubicBezTo>
                    <a:pt x="519113" y="175370"/>
                    <a:pt x="520065" y="176323"/>
                    <a:pt x="520065" y="177276"/>
                  </a:cubicBezTo>
                  <a:cubicBezTo>
                    <a:pt x="520065" y="177276"/>
                    <a:pt x="520065" y="177276"/>
                    <a:pt x="520065" y="177276"/>
                  </a:cubicBezTo>
                  <a:cubicBezTo>
                    <a:pt x="521970" y="182038"/>
                    <a:pt x="524828" y="186801"/>
                    <a:pt x="526733" y="191563"/>
                  </a:cubicBezTo>
                  <a:cubicBezTo>
                    <a:pt x="531495" y="202993"/>
                    <a:pt x="534353" y="213470"/>
                    <a:pt x="537210" y="223948"/>
                  </a:cubicBezTo>
                  <a:cubicBezTo>
                    <a:pt x="539115" y="222043"/>
                    <a:pt x="537210" y="100123"/>
                    <a:pt x="401003" y="29638"/>
                  </a:cubicBezTo>
                  <a:cubicBezTo>
                    <a:pt x="381000" y="22018"/>
                    <a:pt x="257175" y="-19892"/>
                    <a:pt x="170498" y="11541"/>
                  </a:cubicBezTo>
                  <a:cubicBezTo>
                    <a:pt x="17145" y="66786"/>
                    <a:pt x="7620" y="157273"/>
                    <a:pt x="2858" y="179181"/>
                  </a:cubicBezTo>
                  <a:cubicBezTo>
                    <a:pt x="1905" y="183943"/>
                    <a:pt x="953" y="188706"/>
                    <a:pt x="0" y="193468"/>
                  </a:cubicBezTo>
                  <a:cubicBezTo>
                    <a:pt x="1905" y="189658"/>
                    <a:pt x="2858" y="185848"/>
                    <a:pt x="4763" y="182038"/>
                  </a:cubicBezTo>
                  <a:cubicBezTo>
                    <a:pt x="2858" y="175370"/>
                    <a:pt x="3810" y="172513"/>
                    <a:pt x="5715" y="170608"/>
                  </a:cubicBezTo>
                  <a:close/>
                </a:path>
              </a:pathLst>
            </a:custGeom>
            <a:solidFill>
              <a:srgbClr val="FFFFFF"/>
            </a:solidFill>
            <a:ln w="9525" cap="flat">
              <a:noFill/>
              <a:prstDash val="solid"/>
              <a:miter/>
            </a:ln>
          </p:spPr>
          <p:txBody>
            <a:bodyPr rtlCol="0" anchor="ctr"/>
            <a:lstStyle/>
            <a:p>
              <a:endParaRPr lang="en-US"/>
            </a:p>
          </p:txBody>
        </p:sp>
        <p:sp>
          <p:nvSpPr>
            <p:cNvPr id="76" name="Freeform 328">
              <a:extLst>
                <a:ext uri="{FF2B5EF4-FFF2-40B4-BE49-F238E27FC236}">
                  <a16:creationId xmlns:a16="http://schemas.microsoft.com/office/drawing/2014/main" id="{5AA9FFF6-4909-6836-88DF-631A131C668A}"/>
                </a:ext>
              </a:extLst>
            </p:cNvPr>
            <p:cNvSpPr/>
            <p:nvPr/>
          </p:nvSpPr>
          <p:spPr>
            <a:xfrm>
              <a:off x="3874770" y="5731192"/>
              <a:ext cx="775334" cy="320575"/>
            </a:xfrm>
            <a:custGeom>
              <a:avLst/>
              <a:gdLst>
                <a:gd name="connsiteX0" fmla="*/ 621030 w 775334"/>
                <a:gd name="connsiteY0" fmla="*/ 200025 h 320575"/>
                <a:gd name="connsiteX1" fmla="*/ 526733 w 775334"/>
                <a:gd name="connsiteY1" fmla="*/ 241935 h 320575"/>
                <a:gd name="connsiteX2" fmla="*/ 315277 w 775334"/>
                <a:gd name="connsiteY2" fmla="*/ 248602 h 320575"/>
                <a:gd name="connsiteX3" fmla="*/ 0 w 775334"/>
                <a:gd name="connsiteY3" fmla="*/ 14288 h 320575"/>
                <a:gd name="connsiteX4" fmla="*/ 0 w 775334"/>
                <a:gd name="connsiteY4" fmla="*/ 14288 h 320575"/>
                <a:gd name="connsiteX5" fmla="*/ 1905 w 775334"/>
                <a:gd name="connsiteY5" fmla="*/ 25718 h 320575"/>
                <a:gd name="connsiteX6" fmla="*/ 1905 w 775334"/>
                <a:gd name="connsiteY6" fmla="*/ 27622 h 320575"/>
                <a:gd name="connsiteX7" fmla="*/ 2857 w 775334"/>
                <a:gd name="connsiteY7" fmla="*/ 35243 h 320575"/>
                <a:gd name="connsiteX8" fmla="*/ 3810 w 775334"/>
                <a:gd name="connsiteY8" fmla="*/ 40957 h 320575"/>
                <a:gd name="connsiteX9" fmla="*/ 4763 w 775334"/>
                <a:gd name="connsiteY9" fmla="*/ 44768 h 320575"/>
                <a:gd name="connsiteX10" fmla="*/ 6667 w 775334"/>
                <a:gd name="connsiteY10" fmla="*/ 53340 h 320575"/>
                <a:gd name="connsiteX11" fmla="*/ 7620 w 775334"/>
                <a:gd name="connsiteY11" fmla="*/ 55245 h 320575"/>
                <a:gd name="connsiteX12" fmla="*/ 10477 w 775334"/>
                <a:gd name="connsiteY12" fmla="*/ 64770 h 320575"/>
                <a:gd name="connsiteX13" fmla="*/ 16192 w 775334"/>
                <a:gd name="connsiteY13" fmla="*/ 80963 h 320575"/>
                <a:gd name="connsiteX14" fmla="*/ 25717 w 775334"/>
                <a:gd name="connsiteY14" fmla="*/ 104775 h 320575"/>
                <a:gd name="connsiteX15" fmla="*/ 37147 w 775334"/>
                <a:gd name="connsiteY15" fmla="*/ 126682 h 320575"/>
                <a:gd name="connsiteX16" fmla="*/ 59055 w 775334"/>
                <a:gd name="connsiteY16" fmla="*/ 160020 h 320575"/>
                <a:gd name="connsiteX17" fmla="*/ 68580 w 775334"/>
                <a:gd name="connsiteY17" fmla="*/ 172402 h 320575"/>
                <a:gd name="connsiteX18" fmla="*/ 79058 w 775334"/>
                <a:gd name="connsiteY18" fmla="*/ 183832 h 320575"/>
                <a:gd name="connsiteX19" fmla="*/ 89535 w 775334"/>
                <a:gd name="connsiteY19" fmla="*/ 195263 h 320575"/>
                <a:gd name="connsiteX20" fmla="*/ 100965 w 775334"/>
                <a:gd name="connsiteY20" fmla="*/ 205740 h 320575"/>
                <a:gd name="connsiteX21" fmla="*/ 112395 w 775334"/>
                <a:gd name="connsiteY21" fmla="*/ 215265 h 320575"/>
                <a:gd name="connsiteX22" fmla="*/ 118110 w 775334"/>
                <a:gd name="connsiteY22" fmla="*/ 220027 h 320575"/>
                <a:gd name="connsiteX23" fmla="*/ 129540 w 775334"/>
                <a:gd name="connsiteY23" fmla="*/ 229552 h 320575"/>
                <a:gd name="connsiteX24" fmla="*/ 147638 w 775334"/>
                <a:gd name="connsiteY24" fmla="*/ 241935 h 320575"/>
                <a:gd name="connsiteX25" fmla="*/ 160020 w 775334"/>
                <a:gd name="connsiteY25" fmla="*/ 249555 h 320575"/>
                <a:gd name="connsiteX26" fmla="*/ 178117 w 775334"/>
                <a:gd name="connsiteY26" fmla="*/ 260032 h 320575"/>
                <a:gd name="connsiteX27" fmla="*/ 190500 w 775334"/>
                <a:gd name="connsiteY27" fmla="*/ 266700 h 320575"/>
                <a:gd name="connsiteX28" fmla="*/ 196215 w 775334"/>
                <a:gd name="connsiteY28" fmla="*/ 269557 h 320575"/>
                <a:gd name="connsiteX29" fmla="*/ 205740 w 775334"/>
                <a:gd name="connsiteY29" fmla="*/ 274320 h 320575"/>
                <a:gd name="connsiteX30" fmla="*/ 213360 w 775334"/>
                <a:gd name="connsiteY30" fmla="*/ 278130 h 320575"/>
                <a:gd name="connsiteX31" fmla="*/ 230505 w 775334"/>
                <a:gd name="connsiteY31" fmla="*/ 285750 h 320575"/>
                <a:gd name="connsiteX32" fmla="*/ 240983 w 775334"/>
                <a:gd name="connsiteY32" fmla="*/ 290513 h 320575"/>
                <a:gd name="connsiteX33" fmla="*/ 251460 w 775334"/>
                <a:gd name="connsiteY33" fmla="*/ 294322 h 320575"/>
                <a:gd name="connsiteX34" fmla="*/ 260033 w 775334"/>
                <a:gd name="connsiteY34" fmla="*/ 297180 h 320575"/>
                <a:gd name="connsiteX35" fmla="*/ 279083 w 775334"/>
                <a:gd name="connsiteY35" fmla="*/ 303847 h 320575"/>
                <a:gd name="connsiteX36" fmla="*/ 286702 w 775334"/>
                <a:gd name="connsiteY36" fmla="*/ 306705 h 320575"/>
                <a:gd name="connsiteX37" fmla="*/ 294322 w 775334"/>
                <a:gd name="connsiteY37" fmla="*/ 308610 h 320575"/>
                <a:gd name="connsiteX38" fmla="*/ 297180 w 775334"/>
                <a:gd name="connsiteY38" fmla="*/ 309563 h 320575"/>
                <a:gd name="connsiteX39" fmla="*/ 302895 w 775334"/>
                <a:gd name="connsiteY39" fmla="*/ 311468 h 320575"/>
                <a:gd name="connsiteX40" fmla="*/ 312420 w 775334"/>
                <a:gd name="connsiteY40" fmla="*/ 313372 h 320575"/>
                <a:gd name="connsiteX41" fmla="*/ 469583 w 775334"/>
                <a:gd name="connsiteY41" fmla="*/ 310515 h 320575"/>
                <a:gd name="connsiteX42" fmla="*/ 484822 w 775334"/>
                <a:gd name="connsiteY42" fmla="*/ 306705 h 320575"/>
                <a:gd name="connsiteX43" fmla="*/ 612458 w 775334"/>
                <a:gd name="connsiteY43" fmla="*/ 255270 h 320575"/>
                <a:gd name="connsiteX44" fmla="*/ 640080 w 775334"/>
                <a:gd name="connsiteY44" fmla="*/ 237172 h 320575"/>
                <a:gd name="connsiteX45" fmla="*/ 665797 w 775334"/>
                <a:gd name="connsiteY45" fmla="*/ 217170 h 320575"/>
                <a:gd name="connsiteX46" fmla="*/ 678180 w 775334"/>
                <a:gd name="connsiteY46" fmla="*/ 205740 h 320575"/>
                <a:gd name="connsiteX47" fmla="*/ 689610 w 775334"/>
                <a:gd name="connsiteY47" fmla="*/ 194310 h 320575"/>
                <a:gd name="connsiteX48" fmla="*/ 736283 w 775334"/>
                <a:gd name="connsiteY48" fmla="*/ 127635 h 320575"/>
                <a:gd name="connsiteX49" fmla="*/ 736283 w 775334"/>
                <a:gd name="connsiteY49" fmla="*/ 127635 h 320575"/>
                <a:gd name="connsiteX50" fmla="*/ 740093 w 775334"/>
                <a:gd name="connsiteY50" fmla="*/ 120968 h 320575"/>
                <a:gd name="connsiteX51" fmla="*/ 741045 w 775334"/>
                <a:gd name="connsiteY51" fmla="*/ 119063 h 320575"/>
                <a:gd name="connsiteX52" fmla="*/ 743902 w 775334"/>
                <a:gd name="connsiteY52" fmla="*/ 113347 h 320575"/>
                <a:gd name="connsiteX53" fmla="*/ 744855 w 775334"/>
                <a:gd name="connsiteY53" fmla="*/ 112395 h 320575"/>
                <a:gd name="connsiteX54" fmla="*/ 747713 w 775334"/>
                <a:gd name="connsiteY54" fmla="*/ 105727 h 320575"/>
                <a:gd name="connsiteX55" fmla="*/ 748665 w 775334"/>
                <a:gd name="connsiteY55" fmla="*/ 103822 h 320575"/>
                <a:gd name="connsiteX56" fmla="*/ 750570 w 775334"/>
                <a:gd name="connsiteY56" fmla="*/ 98107 h 320575"/>
                <a:gd name="connsiteX57" fmla="*/ 751522 w 775334"/>
                <a:gd name="connsiteY57" fmla="*/ 96202 h 320575"/>
                <a:gd name="connsiteX58" fmla="*/ 754380 w 775334"/>
                <a:gd name="connsiteY58" fmla="*/ 89535 h 320575"/>
                <a:gd name="connsiteX59" fmla="*/ 754380 w 775334"/>
                <a:gd name="connsiteY59" fmla="*/ 88582 h 320575"/>
                <a:gd name="connsiteX60" fmla="*/ 756285 w 775334"/>
                <a:gd name="connsiteY60" fmla="*/ 82868 h 320575"/>
                <a:gd name="connsiteX61" fmla="*/ 757238 w 775334"/>
                <a:gd name="connsiteY61" fmla="*/ 80963 h 320575"/>
                <a:gd name="connsiteX62" fmla="*/ 762000 w 775334"/>
                <a:gd name="connsiteY62" fmla="*/ 66675 h 320575"/>
                <a:gd name="connsiteX63" fmla="*/ 762952 w 775334"/>
                <a:gd name="connsiteY63" fmla="*/ 64770 h 320575"/>
                <a:gd name="connsiteX64" fmla="*/ 764858 w 775334"/>
                <a:gd name="connsiteY64" fmla="*/ 58102 h 320575"/>
                <a:gd name="connsiteX65" fmla="*/ 764858 w 775334"/>
                <a:gd name="connsiteY65" fmla="*/ 57150 h 320575"/>
                <a:gd name="connsiteX66" fmla="*/ 766763 w 775334"/>
                <a:gd name="connsiteY66" fmla="*/ 49530 h 320575"/>
                <a:gd name="connsiteX67" fmla="*/ 766763 w 775334"/>
                <a:gd name="connsiteY67" fmla="*/ 48577 h 320575"/>
                <a:gd name="connsiteX68" fmla="*/ 768668 w 775334"/>
                <a:gd name="connsiteY68" fmla="*/ 41910 h 320575"/>
                <a:gd name="connsiteX69" fmla="*/ 768668 w 775334"/>
                <a:gd name="connsiteY69" fmla="*/ 40957 h 320575"/>
                <a:gd name="connsiteX70" fmla="*/ 770572 w 775334"/>
                <a:gd name="connsiteY70" fmla="*/ 33338 h 320575"/>
                <a:gd name="connsiteX71" fmla="*/ 770572 w 775334"/>
                <a:gd name="connsiteY71" fmla="*/ 32385 h 320575"/>
                <a:gd name="connsiteX72" fmla="*/ 771525 w 775334"/>
                <a:gd name="connsiteY72" fmla="*/ 24765 h 320575"/>
                <a:gd name="connsiteX73" fmla="*/ 771525 w 775334"/>
                <a:gd name="connsiteY73" fmla="*/ 23813 h 320575"/>
                <a:gd name="connsiteX74" fmla="*/ 774383 w 775334"/>
                <a:gd name="connsiteY74" fmla="*/ 8572 h 320575"/>
                <a:gd name="connsiteX75" fmla="*/ 774383 w 775334"/>
                <a:gd name="connsiteY75" fmla="*/ 7620 h 320575"/>
                <a:gd name="connsiteX76" fmla="*/ 775335 w 775334"/>
                <a:gd name="connsiteY76" fmla="*/ 0 h 320575"/>
                <a:gd name="connsiteX77" fmla="*/ 775335 w 775334"/>
                <a:gd name="connsiteY77" fmla="*/ 0 h 320575"/>
                <a:gd name="connsiteX78" fmla="*/ 621030 w 775334"/>
                <a:gd name="connsiteY78" fmla="*/ 200025 h 32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775334" h="320575">
                  <a:moveTo>
                    <a:pt x="621030" y="200025"/>
                  </a:moveTo>
                  <a:cubicBezTo>
                    <a:pt x="592455" y="219075"/>
                    <a:pt x="560070" y="232410"/>
                    <a:pt x="526733" y="241935"/>
                  </a:cubicBezTo>
                  <a:cubicBezTo>
                    <a:pt x="458152" y="261938"/>
                    <a:pt x="384810" y="261938"/>
                    <a:pt x="315277" y="248602"/>
                  </a:cubicBezTo>
                  <a:cubicBezTo>
                    <a:pt x="280035" y="241935"/>
                    <a:pt x="117158" y="221932"/>
                    <a:pt x="0" y="14288"/>
                  </a:cubicBezTo>
                  <a:cubicBezTo>
                    <a:pt x="0" y="14288"/>
                    <a:pt x="0" y="14288"/>
                    <a:pt x="0" y="14288"/>
                  </a:cubicBezTo>
                  <a:cubicBezTo>
                    <a:pt x="952" y="18097"/>
                    <a:pt x="952" y="21907"/>
                    <a:pt x="1905" y="25718"/>
                  </a:cubicBezTo>
                  <a:cubicBezTo>
                    <a:pt x="1905" y="26670"/>
                    <a:pt x="1905" y="26670"/>
                    <a:pt x="1905" y="27622"/>
                  </a:cubicBezTo>
                  <a:cubicBezTo>
                    <a:pt x="1905" y="30480"/>
                    <a:pt x="2857" y="32385"/>
                    <a:pt x="2857" y="35243"/>
                  </a:cubicBezTo>
                  <a:cubicBezTo>
                    <a:pt x="2857" y="37147"/>
                    <a:pt x="3810" y="39052"/>
                    <a:pt x="3810" y="40957"/>
                  </a:cubicBezTo>
                  <a:cubicBezTo>
                    <a:pt x="3810" y="41910"/>
                    <a:pt x="4763" y="43815"/>
                    <a:pt x="4763" y="44768"/>
                  </a:cubicBezTo>
                  <a:cubicBezTo>
                    <a:pt x="5715" y="47625"/>
                    <a:pt x="5715" y="50482"/>
                    <a:pt x="6667" y="53340"/>
                  </a:cubicBezTo>
                  <a:cubicBezTo>
                    <a:pt x="6667" y="54293"/>
                    <a:pt x="6667" y="54293"/>
                    <a:pt x="7620" y="55245"/>
                  </a:cubicBezTo>
                  <a:cubicBezTo>
                    <a:pt x="8572" y="58102"/>
                    <a:pt x="9525" y="61913"/>
                    <a:pt x="10477" y="64770"/>
                  </a:cubicBezTo>
                  <a:cubicBezTo>
                    <a:pt x="12382" y="70485"/>
                    <a:pt x="14288" y="76200"/>
                    <a:pt x="16192" y="80963"/>
                  </a:cubicBezTo>
                  <a:cubicBezTo>
                    <a:pt x="19050" y="89535"/>
                    <a:pt x="21907" y="97155"/>
                    <a:pt x="25717" y="104775"/>
                  </a:cubicBezTo>
                  <a:cubicBezTo>
                    <a:pt x="29527" y="112395"/>
                    <a:pt x="33338" y="120015"/>
                    <a:pt x="37147" y="126682"/>
                  </a:cubicBezTo>
                  <a:cubicBezTo>
                    <a:pt x="43815" y="138113"/>
                    <a:pt x="51435" y="149543"/>
                    <a:pt x="59055" y="160020"/>
                  </a:cubicBezTo>
                  <a:cubicBezTo>
                    <a:pt x="61913" y="163830"/>
                    <a:pt x="65722" y="168593"/>
                    <a:pt x="68580" y="172402"/>
                  </a:cubicBezTo>
                  <a:cubicBezTo>
                    <a:pt x="71438" y="176213"/>
                    <a:pt x="75247" y="180022"/>
                    <a:pt x="79058" y="183832"/>
                  </a:cubicBezTo>
                  <a:cubicBezTo>
                    <a:pt x="82867" y="187643"/>
                    <a:pt x="86677" y="191452"/>
                    <a:pt x="89535" y="195263"/>
                  </a:cubicBezTo>
                  <a:cubicBezTo>
                    <a:pt x="93345" y="199072"/>
                    <a:pt x="97155" y="201930"/>
                    <a:pt x="100965" y="205740"/>
                  </a:cubicBezTo>
                  <a:cubicBezTo>
                    <a:pt x="104775" y="209550"/>
                    <a:pt x="108585" y="212407"/>
                    <a:pt x="112395" y="215265"/>
                  </a:cubicBezTo>
                  <a:cubicBezTo>
                    <a:pt x="114300" y="217170"/>
                    <a:pt x="116205" y="218122"/>
                    <a:pt x="118110" y="220027"/>
                  </a:cubicBezTo>
                  <a:cubicBezTo>
                    <a:pt x="121920" y="222885"/>
                    <a:pt x="125730" y="225743"/>
                    <a:pt x="129540" y="229552"/>
                  </a:cubicBezTo>
                  <a:cubicBezTo>
                    <a:pt x="135255" y="234315"/>
                    <a:pt x="141922" y="238125"/>
                    <a:pt x="147638" y="241935"/>
                  </a:cubicBezTo>
                  <a:cubicBezTo>
                    <a:pt x="151447" y="244793"/>
                    <a:pt x="155258" y="247650"/>
                    <a:pt x="160020" y="249555"/>
                  </a:cubicBezTo>
                  <a:cubicBezTo>
                    <a:pt x="165735" y="253365"/>
                    <a:pt x="172402" y="257175"/>
                    <a:pt x="178117" y="260032"/>
                  </a:cubicBezTo>
                  <a:cubicBezTo>
                    <a:pt x="181927" y="261938"/>
                    <a:pt x="185738" y="264795"/>
                    <a:pt x="190500" y="266700"/>
                  </a:cubicBezTo>
                  <a:cubicBezTo>
                    <a:pt x="192405" y="267652"/>
                    <a:pt x="194310" y="268605"/>
                    <a:pt x="196215" y="269557"/>
                  </a:cubicBezTo>
                  <a:cubicBezTo>
                    <a:pt x="199072" y="271463"/>
                    <a:pt x="202883" y="272415"/>
                    <a:pt x="205740" y="274320"/>
                  </a:cubicBezTo>
                  <a:cubicBezTo>
                    <a:pt x="208597" y="275272"/>
                    <a:pt x="210502" y="277177"/>
                    <a:pt x="213360" y="278130"/>
                  </a:cubicBezTo>
                  <a:cubicBezTo>
                    <a:pt x="219075" y="280988"/>
                    <a:pt x="224790" y="282893"/>
                    <a:pt x="230505" y="285750"/>
                  </a:cubicBezTo>
                  <a:cubicBezTo>
                    <a:pt x="234315" y="287655"/>
                    <a:pt x="238125" y="288607"/>
                    <a:pt x="240983" y="290513"/>
                  </a:cubicBezTo>
                  <a:cubicBezTo>
                    <a:pt x="244792" y="291465"/>
                    <a:pt x="247650" y="293370"/>
                    <a:pt x="251460" y="294322"/>
                  </a:cubicBezTo>
                  <a:cubicBezTo>
                    <a:pt x="254317" y="295275"/>
                    <a:pt x="257175" y="296227"/>
                    <a:pt x="260033" y="297180"/>
                  </a:cubicBezTo>
                  <a:cubicBezTo>
                    <a:pt x="266700" y="300038"/>
                    <a:pt x="273367" y="301943"/>
                    <a:pt x="279083" y="303847"/>
                  </a:cubicBezTo>
                  <a:cubicBezTo>
                    <a:pt x="281940" y="304800"/>
                    <a:pt x="284797" y="305752"/>
                    <a:pt x="286702" y="306705"/>
                  </a:cubicBezTo>
                  <a:cubicBezTo>
                    <a:pt x="289560" y="307657"/>
                    <a:pt x="291465" y="307657"/>
                    <a:pt x="294322" y="308610"/>
                  </a:cubicBezTo>
                  <a:cubicBezTo>
                    <a:pt x="295275" y="308610"/>
                    <a:pt x="296227" y="309563"/>
                    <a:pt x="297180" y="309563"/>
                  </a:cubicBezTo>
                  <a:cubicBezTo>
                    <a:pt x="299085" y="310515"/>
                    <a:pt x="300990" y="310515"/>
                    <a:pt x="302895" y="311468"/>
                  </a:cubicBezTo>
                  <a:cubicBezTo>
                    <a:pt x="306705" y="312420"/>
                    <a:pt x="309563" y="313372"/>
                    <a:pt x="312420" y="313372"/>
                  </a:cubicBezTo>
                  <a:cubicBezTo>
                    <a:pt x="354330" y="323850"/>
                    <a:pt x="411480" y="322897"/>
                    <a:pt x="469583" y="310515"/>
                  </a:cubicBezTo>
                  <a:cubicBezTo>
                    <a:pt x="474345" y="309563"/>
                    <a:pt x="480060" y="308610"/>
                    <a:pt x="484822" y="306705"/>
                  </a:cubicBezTo>
                  <a:cubicBezTo>
                    <a:pt x="528638" y="296227"/>
                    <a:pt x="572452" y="279082"/>
                    <a:pt x="612458" y="255270"/>
                  </a:cubicBezTo>
                  <a:cubicBezTo>
                    <a:pt x="621983" y="249555"/>
                    <a:pt x="631508" y="243840"/>
                    <a:pt x="640080" y="237172"/>
                  </a:cubicBezTo>
                  <a:cubicBezTo>
                    <a:pt x="648652" y="230505"/>
                    <a:pt x="657225" y="223838"/>
                    <a:pt x="665797" y="217170"/>
                  </a:cubicBezTo>
                  <a:cubicBezTo>
                    <a:pt x="669608" y="213360"/>
                    <a:pt x="674370" y="209550"/>
                    <a:pt x="678180" y="205740"/>
                  </a:cubicBezTo>
                  <a:cubicBezTo>
                    <a:pt x="681990" y="201930"/>
                    <a:pt x="685800" y="198120"/>
                    <a:pt x="689610" y="194310"/>
                  </a:cubicBezTo>
                  <a:cubicBezTo>
                    <a:pt x="708660" y="174307"/>
                    <a:pt x="723900" y="152400"/>
                    <a:pt x="736283" y="127635"/>
                  </a:cubicBezTo>
                  <a:cubicBezTo>
                    <a:pt x="736283" y="127635"/>
                    <a:pt x="736283" y="127635"/>
                    <a:pt x="736283" y="127635"/>
                  </a:cubicBezTo>
                  <a:cubicBezTo>
                    <a:pt x="737235" y="125730"/>
                    <a:pt x="738188" y="122872"/>
                    <a:pt x="740093" y="120968"/>
                  </a:cubicBezTo>
                  <a:cubicBezTo>
                    <a:pt x="740093" y="120015"/>
                    <a:pt x="741045" y="120015"/>
                    <a:pt x="741045" y="119063"/>
                  </a:cubicBezTo>
                  <a:cubicBezTo>
                    <a:pt x="741997" y="117157"/>
                    <a:pt x="742950" y="115252"/>
                    <a:pt x="743902" y="113347"/>
                  </a:cubicBezTo>
                  <a:cubicBezTo>
                    <a:pt x="743902" y="113347"/>
                    <a:pt x="743902" y="112395"/>
                    <a:pt x="744855" y="112395"/>
                  </a:cubicBezTo>
                  <a:cubicBezTo>
                    <a:pt x="745808" y="110490"/>
                    <a:pt x="746760" y="107632"/>
                    <a:pt x="747713" y="105727"/>
                  </a:cubicBezTo>
                  <a:cubicBezTo>
                    <a:pt x="747713" y="104775"/>
                    <a:pt x="748665" y="104775"/>
                    <a:pt x="748665" y="103822"/>
                  </a:cubicBezTo>
                  <a:cubicBezTo>
                    <a:pt x="749618" y="101918"/>
                    <a:pt x="750570" y="100013"/>
                    <a:pt x="750570" y="98107"/>
                  </a:cubicBezTo>
                  <a:cubicBezTo>
                    <a:pt x="750570" y="97155"/>
                    <a:pt x="750570" y="97155"/>
                    <a:pt x="751522" y="96202"/>
                  </a:cubicBezTo>
                  <a:cubicBezTo>
                    <a:pt x="752475" y="94297"/>
                    <a:pt x="753427" y="91440"/>
                    <a:pt x="754380" y="89535"/>
                  </a:cubicBezTo>
                  <a:cubicBezTo>
                    <a:pt x="754380" y="89535"/>
                    <a:pt x="754380" y="88582"/>
                    <a:pt x="754380" y="88582"/>
                  </a:cubicBezTo>
                  <a:cubicBezTo>
                    <a:pt x="755333" y="86677"/>
                    <a:pt x="756285" y="84772"/>
                    <a:pt x="756285" y="82868"/>
                  </a:cubicBezTo>
                  <a:cubicBezTo>
                    <a:pt x="756285" y="81915"/>
                    <a:pt x="756285" y="81915"/>
                    <a:pt x="757238" y="80963"/>
                  </a:cubicBezTo>
                  <a:cubicBezTo>
                    <a:pt x="759143" y="76200"/>
                    <a:pt x="760095" y="71438"/>
                    <a:pt x="762000" y="66675"/>
                  </a:cubicBezTo>
                  <a:cubicBezTo>
                    <a:pt x="762000" y="65722"/>
                    <a:pt x="762000" y="65722"/>
                    <a:pt x="762952" y="64770"/>
                  </a:cubicBezTo>
                  <a:cubicBezTo>
                    <a:pt x="763905" y="62865"/>
                    <a:pt x="763905" y="60007"/>
                    <a:pt x="764858" y="58102"/>
                  </a:cubicBezTo>
                  <a:cubicBezTo>
                    <a:pt x="764858" y="58102"/>
                    <a:pt x="764858" y="58102"/>
                    <a:pt x="764858" y="57150"/>
                  </a:cubicBezTo>
                  <a:cubicBezTo>
                    <a:pt x="765810" y="54293"/>
                    <a:pt x="765810" y="52388"/>
                    <a:pt x="766763" y="49530"/>
                  </a:cubicBezTo>
                  <a:cubicBezTo>
                    <a:pt x="766763" y="49530"/>
                    <a:pt x="766763" y="48577"/>
                    <a:pt x="766763" y="48577"/>
                  </a:cubicBezTo>
                  <a:cubicBezTo>
                    <a:pt x="767715" y="46672"/>
                    <a:pt x="767715" y="43815"/>
                    <a:pt x="768668" y="41910"/>
                  </a:cubicBezTo>
                  <a:cubicBezTo>
                    <a:pt x="768668" y="41910"/>
                    <a:pt x="768668" y="40957"/>
                    <a:pt x="768668" y="40957"/>
                  </a:cubicBezTo>
                  <a:cubicBezTo>
                    <a:pt x="769620" y="38100"/>
                    <a:pt x="769620" y="36195"/>
                    <a:pt x="770572" y="33338"/>
                  </a:cubicBezTo>
                  <a:cubicBezTo>
                    <a:pt x="770572" y="33338"/>
                    <a:pt x="770572" y="33338"/>
                    <a:pt x="770572" y="32385"/>
                  </a:cubicBezTo>
                  <a:cubicBezTo>
                    <a:pt x="771525" y="30480"/>
                    <a:pt x="771525" y="27622"/>
                    <a:pt x="771525" y="24765"/>
                  </a:cubicBezTo>
                  <a:cubicBezTo>
                    <a:pt x="771525" y="24765"/>
                    <a:pt x="771525" y="23813"/>
                    <a:pt x="771525" y="23813"/>
                  </a:cubicBezTo>
                  <a:cubicBezTo>
                    <a:pt x="772477" y="19050"/>
                    <a:pt x="773430" y="13335"/>
                    <a:pt x="774383" y="8572"/>
                  </a:cubicBezTo>
                  <a:cubicBezTo>
                    <a:pt x="774383" y="8572"/>
                    <a:pt x="774383" y="7620"/>
                    <a:pt x="774383" y="7620"/>
                  </a:cubicBezTo>
                  <a:cubicBezTo>
                    <a:pt x="774383" y="4763"/>
                    <a:pt x="775335" y="2857"/>
                    <a:pt x="775335" y="0"/>
                  </a:cubicBezTo>
                  <a:cubicBezTo>
                    <a:pt x="775335" y="0"/>
                    <a:pt x="775335" y="0"/>
                    <a:pt x="775335" y="0"/>
                  </a:cubicBezTo>
                  <a:cubicBezTo>
                    <a:pt x="737235" y="100965"/>
                    <a:pt x="654368" y="178118"/>
                    <a:pt x="621030" y="200025"/>
                  </a:cubicBezTo>
                  <a:close/>
                </a:path>
              </a:pathLst>
            </a:custGeom>
            <a:solidFill>
              <a:srgbClr val="FFFFFF"/>
            </a:solidFill>
            <a:ln w="9525" cap="flat">
              <a:noFill/>
              <a:prstDash val="solid"/>
              <a:miter/>
            </a:ln>
          </p:spPr>
          <p:txBody>
            <a:bodyPr rtlCol="0" anchor="ctr"/>
            <a:lstStyle/>
            <a:p>
              <a:endParaRPr lang="en-US"/>
            </a:p>
          </p:txBody>
        </p:sp>
        <p:sp>
          <p:nvSpPr>
            <p:cNvPr id="77" name="Freeform 329">
              <a:extLst>
                <a:ext uri="{FF2B5EF4-FFF2-40B4-BE49-F238E27FC236}">
                  <a16:creationId xmlns:a16="http://schemas.microsoft.com/office/drawing/2014/main" id="{41A6C82C-BED4-8918-B4AD-879AD4FFF947}"/>
                </a:ext>
              </a:extLst>
            </p:cNvPr>
            <p:cNvSpPr/>
            <p:nvPr/>
          </p:nvSpPr>
          <p:spPr>
            <a:xfrm>
              <a:off x="3447756" y="5270917"/>
              <a:ext cx="1457835" cy="831324"/>
            </a:xfrm>
            <a:custGeom>
              <a:avLst/>
              <a:gdLst>
                <a:gd name="connsiteX0" fmla="*/ 432729 w 1457835"/>
                <a:gd name="connsiteY0" fmla="*/ 696495 h 831324"/>
                <a:gd name="connsiteX1" fmla="*/ 489879 w 1457835"/>
                <a:gd name="connsiteY1" fmla="*/ 683159 h 831324"/>
                <a:gd name="connsiteX2" fmla="*/ 526074 w 1457835"/>
                <a:gd name="connsiteY2" fmla="*/ 694589 h 831324"/>
                <a:gd name="connsiteX3" fmla="*/ 555601 w 1457835"/>
                <a:gd name="connsiteY3" fmla="*/ 716497 h 831324"/>
                <a:gd name="connsiteX4" fmla="*/ 702286 w 1457835"/>
                <a:gd name="connsiteY4" fmla="*/ 784125 h 831324"/>
                <a:gd name="connsiteX5" fmla="*/ 1159486 w 1457835"/>
                <a:gd name="connsiteY5" fmla="*/ 641250 h 831324"/>
                <a:gd name="connsiteX6" fmla="*/ 1156629 w 1457835"/>
                <a:gd name="connsiteY6" fmla="*/ 673634 h 831324"/>
                <a:gd name="connsiteX7" fmla="*/ 1144246 w 1457835"/>
                <a:gd name="connsiteY7" fmla="*/ 755550 h 831324"/>
                <a:gd name="connsiteX8" fmla="*/ 1163296 w 1457835"/>
                <a:gd name="connsiteY8" fmla="*/ 779362 h 831324"/>
                <a:gd name="connsiteX9" fmla="*/ 1211874 w 1457835"/>
                <a:gd name="connsiteY9" fmla="*/ 784125 h 831324"/>
                <a:gd name="connsiteX10" fmla="*/ 1263309 w 1457835"/>
                <a:gd name="connsiteY10" fmla="*/ 740309 h 831324"/>
                <a:gd name="connsiteX11" fmla="*/ 1278549 w 1457835"/>
                <a:gd name="connsiteY11" fmla="*/ 610770 h 831324"/>
                <a:gd name="connsiteX12" fmla="*/ 1289979 w 1457835"/>
                <a:gd name="connsiteY12" fmla="*/ 543142 h 831324"/>
                <a:gd name="connsiteX13" fmla="*/ 1298551 w 1457835"/>
                <a:gd name="connsiteY13" fmla="*/ 532664 h 831324"/>
                <a:gd name="connsiteX14" fmla="*/ 1315696 w 1457835"/>
                <a:gd name="connsiteY14" fmla="*/ 541237 h 831324"/>
                <a:gd name="connsiteX15" fmla="*/ 1338556 w 1457835"/>
                <a:gd name="connsiteY15" fmla="*/ 657442 h 831324"/>
                <a:gd name="connsiteX16" fmla="*/ 1352844 w 1457835"/>
                <a:gd name="connsiteY16" fmla="*/ 766027 h 831324"/>
                <a:gd name="connsiteX17" fmla="*/ 1366179 w 1457835"/>
                <a:gd name="connsiteY17" fmla="*/ 784125 h 831324"/>
                <a:gd name="connsiteX18" fmla="*/ 1419519 w 1457835"/>
                <a:gd name="connsiteY18" fmla="*/ 785077 h 831324"/>
                <a:gd name="connsiteX19" fmla="*/ 1457619 w 1457835"/>
                <a:gd name="connsiteY19" fmla="*/ 734595 h 831324"/>
                <a:gd name="connsiteX20" fmla="*/ 1446189 w 1457835"/>
                <a:gd name="connsiteY20" fmla="*/ 644107 h 831324"/>
                <a:gd name="connsiteX21" fmla="*/ 1428091 w 1457835"/>
                <a:gd name="connsiteY21" fmla="*/ 523139 h 831324"/>
                <a:gd name="connsiteX22" fmla="*/ 1405231 w 1457835"/>
                <a:gd name="connsiteY22" fmla="*/ 387884 h 831324"/>
                <a:gd name="connsiteX23" fmla="*/ 1335699 w 1457835"/>
                <a:gd name="connsiteY23" fmla="*/ 296445 h 831324"/>
                <a:gd name="connsiteX24" fmla="*/ 1269976 w 1457835"/>
                <a:gd name="connsiteY24" fmla="*/ 259297 h 831324"/>
                <a:gd name="connsiteX25" fmla="*/ 1246164 w 1457835"/>
                <a:gd name="connsiteY25" fmla="*/ 235484 h 831324"/>
                <a:gd name="connsiteX26" fmla="*/ 1220446 w 1457835"/>
                <a:gd name="connsiteY26" fmla="*/ 169762 h 831324"/>
                <a:gd name="connsiteX27" fmla="*/ 1165201 w 1457835"/>
                <a:gd name="connsiteY27" fmla="*/ 122137 h 831324"/>
                <a:gd name="connsiteX28" fmla="*/ 1139484 w 1457835"/>
                <a:gd name="connsiteY28" fmla="*/ 116422 h 831324"/>
                <a:gd name="connsiteX29" fmla="*/ 818491 w 1457835"/>
                <a:gd name="connsiteY29" fmla="*/ 217 h 831324"/>
                <a:gd name="connsiteX30" fmla="*/ 607989 w 1457835"/>
                <a:gd name="connsiteY30" fmla="*/ 47842 h 831324"/>
                <a:gd name="connsiteX31" fmla="*/ 474639 w 1457835"/>
                <a:gd name="connsiteY31" fmla="*/ 159284 h 831324"/>
                <a:gd name="connsiteX32" fmla="*/ 399391 w 1457835"/>
                <a:gd name="connsiteY32" fmla="*/ 419317 h 831324"/>
                <a:gd name="connsiteX33" fmla="*/ 334621 w 1457835"/>
                <a:gd name="connsiteY33" fmla="*/ 525045 h 831324"/>
                <a:gd name="connsiteX34" fmla="*/ 85066 w 1457835"/>
                <a:gd name="connsiteY34" fmla="*/ 646012 h 831324"/>
                <a:gd name="connsiteX35" fmla="*/ 49824 w 1457835"/>
                <a:gd name="connsiteY35" fmla="*/ 663157 h 831324"/>
                <a:gd name="connsiteX36" fmla="*/ 294 w 1457835"/>
                <a:gd name="connsiteY36" fmla="*/ 745072 h 831324"/>
                <a:gd name="connsiteX37" fmla="*/ 44109 w 1457835"/>
                <a:gd name="connsiteY37" fmla="*/ 820320 h 831324"/>
                <a:gd name="connsiteX38" fmla="*/ 136501 w 1457835"/>
                <a:gd name="connsiteY38" fmla="*/ 822225 h 831324"/>
                <a:gd name="connsiteX39" fmla="*/ 245086 w 1457835"/>
                <a:gd name="connsiteY39" fmla="*/ 777457 h 831324"/>
                <a:gd name="connsiteX40" fmla="*/ 432729 w 1457835"/>
                <a:gd name="connsiteY40" fmla="*/ 696495 h 831324"/>
                <a:gd name="connsiteX41" fmla="*/ 1152819 w 1457835"/>
                <a:gd name="connsiteY41" fmla="*/ 144997 h 831324"/>
                <a:gd name="connsiteX42" fmla="*/ 1205206 w 1457835"/>
                <a:gd name="connsiteY42" fmla="*/ 170714 h 831324"/>
                <a:gd name="connsiteX43" fmla="*/ 1235686 w 1457835"/>
                <a:gd name="connsiteY43" fmla="*/ 250725 h 831324"/>
                <a:gd name="connsiteX44" fmla="*/ 1261404 w 1457835"/>
                <a:gd name="connsiteY44" fmla="*/ 275489 h 831324"/>
                <a:gd name="connsiteX45" fmla="*/ 1333794 w 1457835"/>
                <a:gd name="connsiteY45" fmla="*/ 316447 h 831324"/>
                <a:gd name="connsiteX46" fmla="*/ 1401421 w 1457835"/>
                <a:gd name="connsiteY46" fmla="*/ 431700 h 831324"/>
                <a:gd name="connsiteX47" fmla="*/ 1418566 w 1457835"/>
                <a:gd name="connsiteY47" fmla="*/ 558382 h 831324"/>
                <a:gd name="connsiteX48" fmla="*/ 1437616 w 1457835"/>
                <a:gd name="connsiteY48" fmla="*/ 684112 h 831324"/>
                <a:gd name="connsiteX49" fmla="*/ 1442379 w 1457835"/>
                <a:gd name="connsiteY49" fmla="*/ 725070 h 831324"/>
                <a:gd name="connsiteX50" fmla="*/ 1403326 w 1457835"/>
                <a:gd name="connsiteY50" fmla="*/ 768884 h 831324"/>
                <a:gd name="connsiteX51" fmla="*/ 1368084 w 1457835"/>
                <a:gd name="connsiteY51" fmla="*/ 741262 h 831324"/>
                <a:gd name="connsiteX52" fmla="*/ 1356654 w 1457835"/>
                <a:gd name="connsiteY52" fmla="*/ 653632 h 831324"/>
                <a:gd name="connsiteX53" fmla="*/ 1333794 w 1457835"/>
                <a:gd name="connsiteY53" fmla="*/ 538380 h 831324"/>
                <a:gd name="connsiteX54" fmla="*/ 1304266 w 1457835"/>
                <a:gd name="connsiteY54" fmla="*/ 512662 h 831324"/>
                <a:gd name="connsiteX55" fmla="*/ 1274739 w 1457835"/>
                <a:gd name="connsiteY55" fmla="*/ 537427 h 831324"/>
                <a:gd name="connsiteX56" fmla="*/ 1259499 w 1457835"/>
                <a:gd name="connsiteY56" fmla="*/ 639345 h 831324"/>
                <a:gd name="connsiteX57" fmla="*/ 1253784 w 1457835"/>
                <a:gd name="connsiteY57" fmla="*/ 712687 h 831324"/>
                <a:gd name="connsiteX58" fmla="*/ 1247116 w 1457835"/>
                <a:gd name="connsiteY58" fmla="*/ 744120 h 831324"/>
                <a:gd name="connsiteX59" fmla="*/ 1215684 w 1457835"/>
                <a:gd name="connsiteY59" fmla="*/ 766027 h 831324"/>
                <a:gd name="connsiteX60" fmla="*/ 1186156 w 1457835"/>
                <a:gd name="connsiteY60" fmla="*/ 764122 h 831324"/>
                <a:gd name="connsiteX61" fmla="*/ 1166154 w 1457835"/>
                <a:gd name="connsiteY61" fmla="*/ 738405 h 831324"/>
                <a:gd name="connsiteX62" fmla="*/ 1185204 w 1457835"/>
                <a:gd name="connsiteY62" fmla="*/ 619342 h 831324"/>
                <a:gd name="connsiteX63" fmla="*/ 1209016 w 1457835"/>
                <a:gd name="connsiteY63" fmla="*/ 526950 h 831324"/>
                <a:gd name="connsiteX64" fmla="*/ 1209016 w 1457835"/>
                <a:gd name="connsiteY64" fmla="*/ 270727 h 831324"/>
                <a:gd name="connsiteX65" fmla="*/ 1189966 w 1457835"/>
                <a:gd name="connsiteY65" fmla="*/ 227864 h 831324"/>
                <a:gd name="connsiteX66" fmla="*/ 1162344 w 1457835"/>
                <a:gd name="connsiteY66" fmla="*/ 214530 h 831324"/>
                <a:gd name="connsiteX67" fmla="*/ 1146151 w 1457835"/>
                <a:gd name="connsiteY67" fmla="*/ 219292 h 831324"/>
                <a:gd name="connsiteX68" fmla="*/ 1092811 w 1457835"/>
                <a:gd name="connsiteY68" fmla="*/ 180239 h 831324"/>
                <a:gd name="connsiteX69" fmla="*/ 1107099 w 1457835"/>
                <a:gd name="connsiteY69" fmla="*/ 163095 h 831324"/>
                <a:gd name="connsiteX70" fmla="*/ 1152819 w 1457835"/>
                <a:gd name="connsiteY70" fmla="*/ 144997 h 831324"/>
                <a:gd name="connsiteX71" fmla="*/ 429871 w 1457835"/>
                <a:gd name="connsiteY71" fmla="*/ 345975 h 831324"/>
                <a:gd name="connsiteX72" fmla="*/ 511786 w 1457835"/>
                <a:gd name="connsiteY72" fmla="*/ 145950 h 831324"/>
                <a:gd name="connsiteX73" fmla="*/ 1115671 w 1457835"/>
                <a:gd name="connsiteY73" fmla="*/ 116422 h 831324"/>
                <a:gd name="connsiteX74" fmla="*/ 1121386 w 1457835"/>
                <a:gd name="connsiteY74" fmla="*/ 138330 h 831324"/>
                <a:gd name="connsiteX75" fmla="*/ 1089954 w 1457835"/>
                <a:gd name="connsiteY75" fmla="*/ 151664 h 831324"/>
                <a:gd name="connsiteX76" fmla="*/ 1073761 w 1457835"/>
                <a:gd name="connsiteY76" fmla="*/ 189764 h 831324"/>
                <a:gd name="connsiteX77" fmla="*/ 1103289 w 1457835"/>
                <a:gd name="connsiteY77" fmla="*/ 234532 h 831324"/>
                <a:gd name="connsiteX78" fmla="*/ 1132816 w 1457835"/>
                <a:gd name="connsiteY78" fmla="*/ 242152 h 831324"/>
                <a:gd name="connsiteX79" fmla="*/ 1151866 w 1457835"/>
                <a:gd name="connsiteY79" fmla="*/ 237389 h 831324"/>
                <a:gd name="connsiteX80" fmla="*/ 1179489 w 1457835"/>
                <a:gd name="connsiteY80" fmla="*/ 249772 h 831324"/>
                <a:gd name="connsiteX81" fmla="*/ 1203301 w 1457835"/>
                <a:gd name="connsiteY81" fmla="*/ 329782 h 831324"/>
                <a:gd name="connsiteX82" fmla="*/ 1209969 w 1457835"/>
                <a:gd name="connsiteY82" fmla="*/ 407887 h 831324"/>
                <a:gd name="connsiteX83" fmla="*/ 1206159 w 1457835"/>
                <a:gd name="connsiteY83" fmla="*/ 462180 h 831324"/>
                <a:gd name="connsiteX84" fmla="*/ 1206159 w 1457835"/>
                <a:gd name="connsiteY84" fmla="*/ 462180 h 831324"/>
                <a:gd name="connsiteX85" fmla="*/ 1205206 w 1457835"/>
                <a:gd name="connsiteY85" fmla="*/ 469800 h 831324"/>
                <a:gd name="connsiteX86" fmla="*/ 1205206 w 1457835"/>
                <a:gd name="connsiteY86" fmla="*/ 470752 h 831324"/>
                <a:gd name="connsiteX87" fmla="*/ 1202349 w 1457835"/>
                <a:gd name="connsiteY87" fmla="*/ 485992 h 831324"/>
                <a:gd name="connsiteX88" fmla="*/ 1202349 w 1457835"/>
                <a:gd name="connsiteY88" fmla="*/ 486945 h 831324"/>
                <a:gd name="connsiteX89" fmla="*/ 1201396 w 1457835"/>
                <a:gd name="connsiteY89" fmla="*/ 494564 h 831324"/>
                <a:gd name="connsiteX90" fmla="*/ 1201396 w 1457835"/>
                <a:gd name="connsiteY90" fmla="*/ 495517 h 831324"/>
                <a:gd name="connsiteX91" fmla="*/ 1199491 w 1457835"/>
                <a:gd name="connsiteY91" fmla="*/ 503137 h 831324"/>
                <a:gd name="connsiteX92" fmla="*/ 1199491 w 1457835"/>
                <a:gd name="connsiteY92" fmla="*/ 504089 h 831324"/>
                <a:gd name="connsiteX93" fmla="*/ 1197586 w 1457835"/>
                <a:gd name="connsiteY93" fmla="*/ 510757 h 831324"/>
                <a:gd name="connsiteX94" fmla="*/ 1197586 w 1457835"/>
                <a:gd name="connsiteY94" fmla="*/ 511709 h 831324"/>
                <a:gd name="connsiteX95" fmla="*/ 1195681 w 1457835"/>
                <a:gd name="connsiteY95" fmla="*/ 519330 h 831324"/>
                <a:gd name="connsiteX96" fmla="*/ 1195681 w 1457835"/>
                <a:gd name="connsiteY96" fmla="*/ 520282 h 831324"/>
                <a:gd name="connsiteX97" fmla="*/ 1193776 w 1457835"/>
                <a:gd name="connsiteY97" fmla="*/ 526950 h 831324"/>
                <a:gd name="connsiteX98" fmla="*/ 1192824 w 1457835"/>
                <a:gd name="connsiteY98" fmla="*/ 528855 h 831324"/>
                <a:gd name="connsiteX99" fmla="*/ 1188061 w 1457835"/>
                <a:gd name="connsiteY99" fmla="*/ 543142 h 831324"/>
                <a:gd name="connsiteX100" fmla="*/ 1187109 w 1457835"/>
                <a:gd name="connsiteY100" fmla="*/ 545047 h 831324"/>
                <a:gd name="connsiteX101" fmla="*/ 1185204 w 1457835"/>
                <a:gd name="connsiteY101" fmla="*/ 550762 h 831324"/>
                <a:gd name="connsiteX102" fmla="*/ 1185204 w 1457835"/>
                <a:gd name="connsiteY102" fmla="*/ 551714 h 831324"/>
                <a:gd name="connsiteX103" fmla="*/ 1182346 w 1457835"/>
                <a:gd name="connsiteY103" fmla="*/ 558382 h 831324"/>
                <a:gd name="connsiteX104" fmla="*/ 1181394 w 1457835"/>
                <a:gd name="connsiteY104" fmla="*/ 560287 h 831324"/>
                <a:gd name="connsiteX105" fmla="*/ 1179489 w 1457835"/>
                <a:gd name="connsiteY105" fmla="*/ 566002 h 831324"/>
                <a:gd name="connsiteX106" fmla="*/ 1178536 w 1457835"/>
                <a:gd name="connsiteY106" fmla="*/ 567907 h 831324"/>
                <a:gd name="connsiteX107" fmla="*/ 1175679 w 1457835"/>
                <a:gd name="connsiteY107" fmla="*/ 574575 h 831324"/>
                <a:gd name="connsiteX108" fmla="*/ 1174726 w 1457835"/>
                <a:gd name="connsiteY108" fmla="*/ 575527 h 831324"/>
                <a:gd name="connsiteX109" fmla="*/ 1171869 w 1457835"/>
                <a:gd name="connsiteY109" fmla="*/ 581242 h 831324"/>
                <a:gd name="connsiteX110" fmla="*/ 1170916 w 1457835"/>
                <a:gd name="connsiteY110" fmla="*/ 583147 h 831324"/>
                <a:gd name="connsiteX111" fmla="*/ 1167106 w 1457835"/>
                <a:gd name="connsiteY111" fmla="*/ 589814 h 831324"/>
                <a:gd name="connsiteX112" fmla="*/ 1167106 w 1457835"/>
                <a:gd name="connsiteY112" fmla="*/ 589814 h 831324"/>
                <a:gd name="connsiteX113" fmla="*/ 1120434 w 1457835"/>
                <a:gd name="connsiteY113" fmla="*/ 656489 h 831324"/>
                <a:gd name="connsiteX114" fmla="*/ 1109004 w 1457835"/>
                <a:gd name="connsiteY114" fmla="*/ 667920 h 831324"/>
                <a:gd name="connsiteX115" fmla="*/ 1096621 w 1457835"/>
                <a:gd name="connsiteY115" fmla="*/ 679350 h 831324"/>
                <a:gd name="connsiteX116" fmla="*/ 1070904 w 1457835"/>
                <a:gd name="connsiteY116" fmla="*/ 699352 h 831324"/>
                <a:gd name="connsiteX117" fmla="*/ 1043281 w 1457835"/>
                <a:gd name="connsiteY117" fmla="*/ 717450 h 831324"/>
                <a:gd name="connsiteX118" fmla="*/ 915646 w 1457835"/>
                <a:gd name="connsiteY118" fmla="*/ 768884 h 831324"/>
                <a:gd name="connsiteX119" fmla="*/ 900406 w 1457835"/>
                <a:gd name="connsiteY119" fmla="*/ 772695 h 831324"/>
                <a:gd name="connsiteX120" fmla="*/ 743244 w 1457835"/>
                <a:gd name="connsiteY120" fmla="*/ 775552 h 831324"/>
                <a:gd name="connsiteX121" fmla="*/ 733719 w 1457835"/>
                <a:gd name="connsiteY121" fmla="*/ 773647 h 831324"/>
                <a:gd name="connsiteX122" fmla="*/ 728004 w 1457835"/>
                <a:gd name="connsiteY122" fmla="*/ 771742 h 831324"/>
                <a:gd name="connsiteX123" fmla="*/ 725146 w 1457835"/>
                <a:gd name="connsiteY123" fmla="*/ 770789 h 831324"/>
                <a:gd name="connsiteX124" fmla="*/ 717526 w 1457835"/>
                <a:gd name="connsiteY124" fmla="*/ 768884 h 831324"/>
                <a:gd name="connsiteX125" fmla="*/ 709906 w 1457835"/>
                <a:gd name="connsiteY125" fmla="*/ 766027 h 831324"/>
                <a:gd name="connsiteX126" fmla="*/ 690856 w 1457835"/>
                <a:gd name="connsiteY126" fmla="*/ 759359 h 831324"/>
                <a:gd name="connsiteX127" fmla="*/ 682284 w 1457835"/>
                <a:gd name="connsiteY127" fmla="*/ 756502 h 831324"/>
                <a:gd name="connsiteX128" fmla="*/ 671806 w 1457835"/>
                <a:gd name="connsiteY128" fmla="*/ 752692 h 831324"/>
                <a:gd name="connsiteX129" fmla="*/ 661329 w 1457835"/>
                <a:gd name="connsiteY129" fmla="*/ 747930 h 831324"/>
                <a:gd name="connsiteX130" fmla="*/ 644184 w 1457835"/>
                <a:gd name="connsiteY130" fmla="*/ 740309 h 831324"/>
                <a:gd name="connsiteX131" fmla="*/ 636564 w 1457835"/>
                <a:gd name="connsiteY131" fmla="*/ 736500 h 831324"/>
                <a:gd name="connsiteX132" fmla="*/ 627039 w 1457835"/>
                <a:gd name="connsiteY132" fmla="*/ 731737 h 831324"/>
                <a:gd name="connsiteX133" fmla="*/ 621324 w 1457835"/>
                <a:gd name="connsiteY133" fmla="*/ 728880 h 831324"/>
                <a:gd name="connsiteX134" fmla="*/ 608941 w 1457835"/>
                <a:gd name="connsiteY134" fmla="*/ 722212 h 831324"/>
                <a:gd name="connsiteX135" fmla="*/ 590844 w 1457835"/>
                <a:gd name="connsiteY135" fmla="*/ 711734 h 831324"/>
                <a:gd name="connsiteX136" fmla="*/ 578461 w 1457835"/>
                <a:gd name="connsiteY136" fmla="*/ 704114 h 831324"/>
                <a:gd name="connsiteX137" fmla="*/ 560364 w 1457835"/>
                <a:gd name="connsiteY137" fmla="*/ 691732 h 831324"/>
                <a:gd name="connsiteX138" fmla="*/ 548934 w 1457835"/>
                <a:gd name="connsiteY138" fmla="*/ 682207 h 831324"/>
                <a:gd name="connsiteX139" fmla="*/ 543219 w 1457835"/>
                <a:gd name="connsiteY139" fmla="*/ 677445 h 831324"/>
                <a:gd name="connsiteX140" fmla="*/ 531789 w 1457835"/>
                <a:gd name="connsiteY140" fmla="*/ 667920 h 831324"/>
                <a:gd name="connsiteX141" fmla="*/ 520359 w 1457835"/>
                <a:gd name="connsiteY141" fmla="*/ 657442 h 831324"/>
                <a:gd name="connsiteX142" fmla="*/ 509881 w 1457835"/>
                <a:gd name="connsiteY142" fmla="*/ 646012 h 831324"/>
                <a:gd name="connsiteX143" fmla="*/ 499404 w 1457835"/>
                <a:gd name="connsiteY143" fmla="*/ 634582 h 831324"/>
                <a:gd name="connsiteX144" fmla="*/ 489879 w 1457835"/>
                <a:gd name="connsiteY144" fmla="*/ 622200 h 831324"/>
                <a:gd name="connsiteX145" fmla="*/ 467971 w 1457835"/>
                <a:gd name="connsiteY145" fmla="*/ 588862 h 831324"/>
                <a:gd name="connsiteX146" fmla="*/ 456541 w 1457835"/>
                <a:gd name="connsiteY146" fmla="*/ 566955 h 831324"/>
                <a:gd name="connsiteX147" fmla="*/ 447016 w 1457835"/>
                <a:gd name="connsiteY147" fmla="*/ 543142 h 831324"/>
                <a:gd name="connsiteX148" fmla="*/ 441301 w 1457835"/>
                <a:gd name="connsiteY148" fmla="*/ 526950 h 831324"/>
                <a:gd name="connsiteX149" fmla="*/ 438444 w 1457835"/>
                <a:gd name="connsiteY149" fmla="*/ 517425 h 831324"/>
                <a:gd name="connsiteX150" fmla="*/ 437491 w 1457835"/>
                <a:gd name="connsiteY150" fmla="*/ 515520 h 831324"/>
                <a:gd name="connsiteX151" fmla="*/ 435586 w 1457835"/>
                <a:gd name="connsiteY151" fmla="*/ 506947 h 831324"/>
                <a:gd name="connsiteX152" fmla="*/ 434634 w 1457835"/>
                <a:gd name="connsiteY152" fmla="*/ 503137 h 831324"/>
                <a:gd name="connsiteX153" fmla="*/ 433681 w 1457835"/>
                <a:gd name="connsiteY153" fmla="*/ 497422 h 831324"/>
                <a:gd name="connsiteX154" fmla="*/ 432729 w 1457835"/>
                <a:gd name="connsiteY154" fmla="*/ 489802 h 831324"/>
                <a:gd name="connsiteX155" fmla="*/ 432729 w 1457835"/>
                <a:gd name="connsiteY155" fmla="*/ 487897 h 831324"/>
                <a:gd name="connsiteX156" fmla="*/ 430824 w 1457835"/>
                <a:gd name="connsiteY156" fmla="*/ 476467 h 831324"/>
                <a:gd name="connsiteX157" fmla="*/ 430824 w 1457835"/>
                <a:gd name="connsiteY157" fmla="*/ 476467 h 831324"/>
                <a:gd name="connsiteX158" fmla="*/ 429871 w 1457835"/>
                <a:gd name="connsiteY158" fmla="*/ 345975 h 831324"/>
                <a:gd name="connsiteX159" fmla="*/ 114594 w 1457835"/>
                <a:gd name="connsiteY159" fmla="*/ 810795 h 831324"/>
                <a:gd name="connsiteX160" fmla="*/ 96496 w 1457835"/>
                <a:gd name="connsiteY160" fmla="*/ 812700 h 831324"/>
                <a:gd name="connsiteX161" fmla="*/ 91734 w 1457835"/>
                <a:gd name="connsiteY161" fmla="*/ 812700 h 831324"/>
                <a:gd name="connsiteX162" fmla="*/ 83161 w 1457835"/>
                <a:gd name="connsiteY162" fmla="*/ 811747 h 831324"/>
                <a:gd name="connsiteX163" fmla="*/ 70779 w 1457835"/>
                <a:gd name="connsiteY163" fmla="*/ 808889 h 831324"/>
                <a:gd name="connsiteX164" fmla="*/ 63159 w 1457835"/>
                <a:gd name="connsiteY164" fmla="*/ 806032 h 831324"/>
                <a:gd name="connsiteX165" fmla="*/ 48871 w 1457835"/>
                <a:gd name="connsiteY165" fmla="*/ 797459 h 831324"/>
                <a:gd name="connsiteX166" fmla="*/ 18391 w 1457835"/>
                <a:gd name="connsiteY166" fmla="*/ 739357 h 831324"/>
                <a:gd name="connsiteX167" fmla="*/ 18391 w 1457835"/>
                <a:gd name="connsiteY167" fmla="*/ 735547 h 831324"/>
                <a:gd name="connsiteX168" fmla="*/ 18391 w 1457835"/>
                <a:gd name="connsiteY168" fmla="*/ 733642 h 831324"/>
                <a:gd name="connsiteX169" fmla="*/ 18391 w 1457835"/>
                <a:gd name="connsiteY169" fmla="*/ 731737 h 831324"/>
                <a:gd name="connsiteX170" fmla="*/ 18391 w 1457835"/>
                <a:gd name="connsiteY170" fmla="*/ 728880 h 831324"/>
                <a:gd name="connsiteX171" fmla="*/ 18391 w 1457835"/>
                <a:gd name="connsiteY171" fmla="*/ 727927 h 831324"/>
                <a:gd name="connsiteX172" fmla="*/ 47919 w 1457835"/>
                <a:gd name="connsiteY172" fmla="*/ 684112 h 831324"/>
                <a:gd name="connsiteX173" fmla="*/ 290806 w 1457835"/>
                <a:gd name="connsiteY173" fmla="*/ 567907 h 831324"/>
                <a:gd name="connsiteX174" fmla="*/ 387009 w 1457835"/>
                <a:gd name="connsiteY174" fmla="*/ 499327 h 831324"/>
                <a:gd name="connsiteX175" fmla="*/ 406059 w 1457835"/>
                <a:gd name="connsiteY175" fmla="*/ 481230 h 831324"/>
                <a:gd name="connsiteX176" fmla="*/ 448921 w 1457835"/>
                <a:gd name="connsiteY176" fmla="*/ 594577 h 831324"/>
                <a:gd name="connsiteX177" fmla="*/ 480354 w 1457835"/>
                <a:gd name="connsiteY177" fmla="*/ 650775 h 831324"/>
                <a:gd name="connsiteX178" fmla="*/ 485116 w 1457835"/>
                <a:gd name="connsiteY178" fmla="*/ 658395 h 831324"/>
                <a:gd name="connsiteX179" fmla="*/ 485116 w 1457835"/>
                <a:gd name="connsiteY179" fmla="*/ 658395 h 831324"/>
                <a:gd name="connsiteX180" fmla="*/ 483211 w 1457835"/>
                <a:gd name="connsiteY180" fmla="*/ 659347 h 831324"/>
                <a:gd name="connsiteX181" fmla="*/ 482259 w 1457835"/>
                <a:gd name="connsiteY181" fmla="*/ 660300 h 831324"/>
                <a:gd name="connsiteX182" fmla="*/ 480354 w 1457835"/>
                <a:gd name="connsiteY182" fmla="*/ 662205 h 831324"/>
                <a:gd name="connsiteX183" fmla="*/ 479401 w 1457835"/>
                <a:gd name="connsiteY183" fmla="*/ 662205 h 831324"/>
                <a:gd name="connsiteX184" fmla="*/ 478449 w 1457835"/>
                <a:gd name="connsiteY184" fmla="*/ 662205 h 831324"/>
                <a:gd name="connsiteX185" fmla="*/ 447969 w 1457835"/>
                <a:gd name="connsiteY185" fmla="*/ 669825 h 831324"/>
                <a:gd name="connsiteX186" fmla="*/ 389866 w 1457835"/>
                <a:gd name="connsiteY186" fmla="*/ 690780 h 831324"/>
                <a:gd name="connsiteX187" fmla="*/ 368911 w 1457835"/>
                <a:gd name="connsiteY187" fmla="*/ 699352 h 831324"/>
                <a:gd name="connsiteX188" fmla="*/ 354624 w 1457835"/>
                <a:gd name="connsiteY188" fmla="*/ 706020 h 831324"/>
                <a:gd name="connsiteX189" fmla="*/ 340336 w 1457835"/>
                <a:gd name="connsiteY189" fmla="*/ 712687 h 831324"/>
                <a:gd name="connsiteX190" fmla="*/ 326049 w 1457835"/>
                <a:gd name="connsiteY190" fmla="*/ 719355 h 831324"/>
                <a:gd name="connsiteX191" fmla="*/ 290806 w 1457835"/>
                <a:gd name="connsiteY191" fmla="*/ 735547 h 831324"/>
                <a:gd name="connsiteX192" fmla="*/ 269851 w 1457835"/>
                <a:gd name="connsiteY192" fmla="*/ 745072 h 831324"/>
                <a:gd name="connsiteX193" fmla="*/ 248896 w 1457835"/>
                <a:gd name="connsiteY193" fmla="*/ 754597 h 831324"/>
                <a:gd name="connsiteX194" fmla="*/ 199366 w 1457835"/>
                <a:gd name="connsiteY194" fmla="*/ 777457 h 831324"/>
                <a:gd name="connsiteX195" fmla="*/ 114594 w 1457835"/>
                <a:gd name="connsiteY195" fmla="*/ 810795 h 83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57835" h="831324">
                  <a:moveTo>
                    <a:pt x="432729" y="696495"/>
                  </a:moveTo>
                  <a:cubicBezTo>
                    <a:pt x="450826" y="688875"/>
                    <a:pt x="470829" y="686017"/>
                    <a:pt x="489879" y="683159"/>
                  </a:cubicBezTo>
                  <a:cubicBezTo>
                    <a:pt x="504166" y="681255"/>
                    <a:pt x="515596" y="685064"/>
                    <a:pt x="526074" y="694589"/>
                  </a:cubicBezTo>
                  <a:cubicBezTo>
                    <a:pt x="534646" y="703162"/>
                    <a:pt x="545124" y="709830"/>
                    <a:pt x="555601" y="716497"/>
                  </a:cubicBezTo>
                  <a:cubicBezTo>
                    <a:pt x="601321" y="746025"/>
                    <a:pt x="651804" y="766027"/>
                    <a:pt x="702286" y="784125"/>
                  </a:cubicBezTo>
                  <a:cubicBezTo>
                    <a:pt x="825159" y="831750"/>
                    <a:pt x="1041376" y="786030"/>
                    <a:pt x="1159486" y="641250"/>
                  </a:cubicBezTo>
                  <a:cubicBezTo>
                    <a:pt x="1159486" y="654584"/>
                    <a:pt x="1157581" y="664109"/>
                    <a:pt x="1156629" y="673634"/>
                  </a:cubicBezTo>
                  <a:cubicBezTo>
                    <a:pt x="1152819" y="701257"/>
                    <a:pt x="1144246" y="727927"/>
                    <a:pt x="1144246" y="755550"/>
                  </a:cubicBezTo>
                  <a:cubicBezTo>
                    <a:pt x="1144246" y="769837"/>
                    <a:pt x="1150914" y="776505"/>
                    <a:pt x="1163296" y="779362"/>
                  </a:cubicBezTo>
                  <a:cubicBezTo>
                    <a:pt x="1179489" y="783172"/>
                    <a:pt x="1195681" y="783172"/>
                    <a:pt x="1211874" y="784125"/>
                  </a:cubicBezTo>
                  <a:cubicBezTo>
                    <a:pt x="1231876" y="786030"/>
                    <a:pt x="1264261" y="769837"/>
                    <a:pt x="1263309" y="740309"/>
                  </a:cubicBezTo>
                  <a:cubicBezTo>
                    <a:pt x="1268071" y="693637"/>
                    <a:pt x="1273786" y="657442"/>
                    <a:pt x="1278549" y="610770"/>
                  </a:cubicBezTo>
                  <a:cubicBezTo>
                    <a:pt x="1281406" y="587909"/>
                    <a:pt x="1284264" y="565050"/>
                    <a:pt x="1289979" y="543142"/>
                  </a:cubicBezTo>
                  <a:cubicBezTo>
                    <a:pt x="1290931" y="538380"/>
                    <a:pt x="1292836" y="533617"/>
                    <a:pt x="1298551" y="532664"/>
                  </a:cubicBezTo>
                  <a:cubicBezTo>
                    <a:pt x="1305219" y="531712"/>
                    <a:pt x="1312839" y="535522"/>
                    <a:pt x="1315696" y="541237"/>
                  </a:cubicBezTo>
                  <a:cubicBezTo>
                    <a:pt x="1327126" y="584100"/>
                    <a:pt x="1333794" y="621247"/>
                    <a:pt x="1338556" y="657442"/>
                  </a:cubicBezTo>
                  <a:cubicBezTo>
                    <a:pt x="1343319" y="693637"/>
                    <a:pt x="1341414" y="730784"/>
                    <a:pt x="1352844" y="766027"/>
                  </a:cubicBezTo>
                  <a:cubicBezTo>
                    <a:pt x="1355701" y="773647"/>
                    <a:pt x="1356654" y="783172"/>
                    <a:pt x="1366179" y="784125"/>
                  </a:cubicBezTo>
                  <a:cubicBezTo>
                    <a:pt x="1384276" y="785077"/>
                    <a:pt x="1401421" y="790792"/>
                    <a:pt x="1419519" y="785077"/>
                  </a:cubicBezTo>
                  <a:cubicBezTo>
                    <a:pt x="1449046" y="776505"/>
                    <a:pt x="1459524" y="764122"/>
                    <a:pt x="1457619" y="734595"/>
                  </a:cubicBezTo>
                  <a:cubicBezTo>
                    <a:pt x="1454761" y="704114"/>
                    <a:pt x="1449999" y="674587"/>
                    <a:pt x="1446189" y="644107"/>
                  </a:cubicBezTo>
                  <a:cubicBezTo>
                    <a:pt x="1441426" y="603150"/>
                    <a:pt x="1429996" y="564097"/>
                    <a:pt x="1428091" y="523139"/>
                  </a:cubicBezTo>
                  <a:cubicBezTo>
                    <a:pt x="1425234" y="477420"/>
                    <a:pt x="1418566" y="432652"/>
                    <a:pt x="1405231" y="387884"/>
                  </a:cubicBezTo>
                  <a:cubicBezTo>
                    <a:pt x="1393801" y="347880"/>
                    <a:pt x="1369989" y="318352"/>
                    <a:pt x="1335699" y="296445"/>
                  </a:cubicBezTo>
                  <a:cubicBezTo>
                    <a:pt x="1314744" y="283109"/>
                    <a:pt x="1292836" y="268822"/>
                    <a:pt x="1269976" y="259297"/>
                  </a:cubicBezTo>
                  <a:cubicBezTo>
                    <a:pt x="1258546" y="254534"/>
                    <a:pt x="1250926" y="246914"/>
                    <a:pt x="1246164" y="235484"/>
                  </a:cubicBezTo>
                  <a:cubicBezTo>
                    <a:pt x="1236639" y="213577"/>
                    <a:pt x="1225209" y="193575"/>
                    <a:pt x="1220446" y="169762"/>
                  </a:cubicBezTo>
                  <a:cubicBezTo>
                    <a:pt x="1215684" y="144997"/>
                    <a:pt x="1190919" y="124995"/>
                    <a:pt x="1165201" y="122137"/>
                  </a:cubicBezTo>
                  <a:cubicBezTo>
                    <a:pt x="1155676" y="121184"/>
                    <a:pt x="1145199" y="122137"/>
                    <a:pt x="1139484" y="116422"/>
                  </a:cubicBezTo>
                  <a:cubicBezTo>
                    <a:pt x="1065189" y="43080"/>
                    <a:pt x="908979" y="-3593"/>
                    <a:pt x="818491" y="217"/>
                  </a:cubicBezTo>
                  <a:cubicBezTo>
                    <a:pt x="746101" y="4027"/>
                    <a:pt x="673711" y="15457"/>
                    <a:pt x="607989" y="47842"/>
                  </a:cubicBezTo>
                  <a:cubicBezTo>
                    <a:pt x="559411" y="71655"/>
                    <a:pt x="507976" y="115470"/>
                    <a:pt x="474639" y="159284"/>
                  </a:cubicBezTo>
                  <a:cubicBezTo>
                    <a:pt x="417489" y="236437"/>
                    <a:pt x="402249" y="325020"/>
                    <a:pt x="399391" y="419317"/>
                  </a:cubicBezTo>
                  <a:cubicBezTo>
                    <a:pt x="397486" y="466942"/>
                    <a:pt x="369864" y="499327"/>
                    <a:pt x="334621" y="525045"/>
                  </a:cubicBezTo>
                  <a:cubicBezTo>
                    <a:pt x="313666" y="541237"/>
                    <a:pt x="145074" y="616484"/>
                    <a:pt x="85066" y="646012"/>
                  </a:cubicBezTo>
                  <a:cubicBezTo>
                    <a:pt x="73636" y="651727"/>
                    <a:pt x="62206" y="657442"/>
                    <a:pt x="49824" y="663157"/>
                  </a:cubicBezTo>
                  <a:cubicBezTo>
                    <a:pt x="15534" y="677445"/>
                    <a:pt x="-2564" y="707925"/>
                    <a:pt x="294" y="745072"/>
                  </a:cubicBezTo>
                  <a:cubicBezTo>
                    <a:pt x="2199" y="776505"/>
                    <a:pt x="15534" y="806984"/>
                    <a:pt x="44109" y="820320"/>
                  </a:cubicBezTo>
                  <a:cubicBezTo>
                    <a:pt x="73636" y="833655"/>
                    <a:pt x="105069" y="835559"/>
                    <a:pt x="136501" y="822225"/>
                  </a:cubicBezTo>
                  <a:cubicBezTo>
                    <a:pt x="172696" y="806984"/>
                    <a:pt x="210796" y="794602"/>
                    <a:pt x="245086" y="777457"/>
                  </a:cubicBezTo>
                  <a:cubicBezTo>
                    <a:pt x="307951" y="746025"/>
                    <a:pt x="370816" y="722212"/>
                    <a:pt x="432729" y="696495"/>
                  </a:cubicBezTo>
                  <a:close/>
                  <a:moveTo>
                    <a:pt x="1152819" y="144997"/>
                  </a:moveTo>
                  <a:cubicBezTo>
                    <a:pt x="1175679" y="136425"/>
                    <a:pt x="1199491" y="146902"/>
                    <a:pt x="1205206" y="170714"/>
                  </a:cubicBezTo>
                  <a:cubicBezTo>
                    <a:pt x="1211874" y="199289"/>
                    <a:pt x="1224256" y="225007"/>
                    <a:pt x="1235686" y="250725"/>
                  </a:cubicBezTo>
                  <a:cubicBezTo>
                    <a:pt x="1241401" y="263107"/>
                    <a:pt x="1249021" y="270727"/>
                    <a:pt x="1261404" y="275489"/>
                  </a:cubicBezTo>
                  <a:cubicBezTo>
                    <a:pt x="1287121" y="285967"/>
                    <a:pt x="1310934" y="301207"/>
                    <a:pt x="1333794" y="316447"/>
                  </a:cubicBezTo>
                  <a:cubicBezTo>
                    <a:pt x="1375704" y="344070"/>
                    <a:pt x="1391896" y="385027"/>
                    <a:pt x="1401421" y="431700"/>
                  </a:cubicBezTo>
                  <a:cubicBezTo>
                    <a:pt x="1409994" y="473609"/>
                    <a:pt x="1411899" y="516472"/>
                    <a:pt x="1418566" y="558382"/>
                  </a:cubicBezTo>
                  <a:cubicBezTo>
                    <a:pt x="1424281" y="600292"/>
                    <a:pt x="1431901" y="642202"/>
                    <a:pt x="1437616" y="684112"/>
                  </a:cubicBezTo>
                  <a:cubicBezTo>
                    <a:pt x="1439521" y="697447"/>
                    <a:pt x="1440474" y="711734"/>
                    <a:pt x="1442379" y="725070"/>
                  </a:cubicBezTo>
                  <a:cubicBezTo>
                    <a:pt x="1446189" y="756502"/>
                    <a:pt x="1435711" y="768884"/>
                    <a:pt x="1403326" y="768884"/>
                  </a:cubicBezTo>
                  <a:cubicBezTo>
                    <a:pt x="1378561" y="768884"/>
                    <a:pt x="1372846" y="766027"/>
                    <a:pt x="1368084" y="741262"/>
                  </a:cubicBezTo>
                  <a:cubicBezTo>
                    <a:pt x="1363321" y="712687"/>
                    <a:pt x="1359511" y="683159"/>
                    <a:pt x="1356654" y="653632"/>
                  </a:cubicBezTo>
                  <a:cubicBezTo>
                    <a:pt x="1351891" y="612675"/>
                    <a:pt x="1350939" y="576480"/>
                    <a:pt x="1333794" y="538380"/>
                  </a:cubicBezTo>
                  <a:cubicBezTo>
                    <a:pt x="1328079" y="526950"/>
                    <a:pt x="1319506" y="511709"/>
                    <a:pt x="1304266" y="512662"/>
                  </a:cubicBezTo>
                  <a:cubicBezTo>
                    <a:pt x="1289979" y="513614"/>
                    <a:pt x="1279501" y="522187"/>
                    <a:pt x="1274739" y="537427"/>
                  </a:cubicBezTo>
                  <a:cubicBezTo>
                    <a:pt x="1265214" y="570764"/>
                    <a:pt x="1263309" y="605055"/>
                    <a:pt x="1259499" y="639345"/>
                  </a:cubicBezTo>
                  <a:cubicBezTo>
                    <a:pt x="1256641" y="664109"/>
                    <a:pt x="1255689" y="687922"/>
                    <a:pt x="1253784" y="712687"/>
                  </a:cubicBezTo>
                  <a:cubicBezTo>
                    <a:pt x="1252831" y="723164"/>
                    <a:pt x="1250926" y="733642"/>
                    <a:pt x="1247116" y="744120"/>
                  </a:cubicBezTo>
                  <a:cubicBezTo>
                    <a:pt x="1240449" y="761264"/>
                    <a:pt x="1233781" y="766027"/>
                    <a:pt x="1215684" y="766027"/>
                  </a:cubicBezTo>
                  <a:cubicBezTo>
                    <a:pt x="1206159" y="766027"/>
                    <a:pt x="1195681" y="766027"/>
                    <a:pt x="1186156" y="764122"/>
                  </a:cubicBezTo>
                  <a:cubicBezTo>
                    <a:pt x="1167106" y="761264"/>
                    <a:pt x="1164249" y="757455"/>
                    <a:pt x="1166154" y="738405"/>
                  </a:cubicBezTo>
                  <a:cubicBezTo>
                    <a:pt x="1169964" y="698400"/>
                    <a:pt x="1178536" y="659347"/>
                    <a:pt x="1185204" y="619342"/>
                  </a:cubicBezTo>
                  <a:cubicBezTo>
                    <a:pt x="1189966" y="587909"/>
                    <a:pt x="1200444" y="557430"/>
                    <a:pt x="1209016" y="526950"/>
                  </a:cubicBezTo>
                  <a:cubicBezTo>
                    <a:pt x="1234734" y="441225"/>
                    <a:pt x="1234734" y="356452"/>
                    <a:pt x="1209016" y="270727"/>
                  </a:cubicBezTo>
                  <a:cubicBezTo>
                    <a:pt x="1204254" y="255487"/>
                    <a:pt x="1196634" y="242152"/>
                    <a:pt x="1189966" y="227864"/>
                  </a:cubicBezTo>
                  <a:cubicBezTo>
                    <a:pt x="1184251" y="214530"/>
                    <a:pt x="1175679" y="211672"/>
                    <a:pt x="1162344" y="214530"/>
                  </a:cubicBezTo>
                  <a:cubicBezTo>
                    <a:pt x="1156629" y="215482"/>
                    <a:pt x="1150914" y="217387"/>
                    <a:pt x="1146151" y="219292"/>
                  </a:cubicBezTo>
                  <a:cubicBezTo>
                    <a:pt x="1120434" y="227864"/>
                    <a:pt x="1092811" y="206909"/>
                    <a:pt x="1092811" y="180239"/>
                  </a:cubicBezTo>
                  <a:cubicBezTo>
                    <a:pt x="1092811" y="169762"/>
                    <a:pt x="1099479" y="165952"/>
                    <a:pt x="1107099" y="163095"/>
                  </a:cubicBezTo>
                  <a:cubicBezTo>
                    <a:pt x="1121386" y="157380"/>
                    <a:pt x="1136626" y="150712"/>
                    <a:pt x="1152819" y="144997"/>
                  </a:cubicBezTo>
                  <a:close/>
                  <a:moveTo>
                    <a:pt x="429871" y="345975"/>
                  </a:moveTo>
                  <a:cubicBezTo>
                    <a:pt x="440349" y="272632"/>
                    <a:pt x="462256" y="201195"/>
                    <a:pt x="511786" y="145950"/>
                  </a:cubicBezTo>
                  <a:cubicBezTo>
                    <a:pt x="707049" y="-55028"/>
                    <a:pt x="1002324" y="24982"/>
                    <a:pt x="1115671" y="116422"/>
                  </a:cubicBezTo>
                  <a:cubicBezTo>
                    <a:pt x="1129006" y="129757"/>
                    <a:pt x="1137579" y="130709"/>
                    <a:pt x="1121386" y="138330"/>
                  </a:cubicBezTo>
                  <a:cubicBezTo>
                    <a:pt x="1110909" y="143092"/>
                    <a:pt x="1099479" y="145950"/>
                    <a:pt x="1089954" y="151664"/>
                  </a:cubicBezTo>
                  <a:cubicBezTo>
                    <a:pt x="1071856" y="160237"/>
                    <a:pt x="1068046" y="170714"/>
                    <a:pt x="1073761" y="189764"/>
                  </a:cubicBezTo>
                  <a:cubicBezTo>
                    <a:pt x="1079476" y="207862"/>
                    <a:pt x="1090906" y="221197"/>
                    <a:pt x="1103289" y="234532"/>
                  </a:cubicBezTo>
                  <a:cubicBezTo>
                    <a:pt x="1111861" y="243105"/>
                    <a:pt x="1122339" y="243105"/>
                    <a:pt x="1132816" y="242152"/>
                  </a:cubicBezTo>
                  <a:cubicBezTo>
                    <a:pt x="1139484" y="241200"/>
                    <a:pt x="1145199" y="238342"/>
                    <a:pt x="1151866" y="237389"/>
                  </a:cubicBezTo>
                  <a:cubicBezTo>
                    <a:pt x="1169011" y="233580"/>
                    <a:pt x="1170916" y="234532"/>
                    <a:pt x="1179489" y="249772"/>
                  </a:cubicBezTo>
                  <a:cubicBezTo>
                    <a:pt x="1192824" y="274537"/>
                    <a:pt x="1198539" y="302159"/>
                    <a:pt x="1203301" y="329782"/>
                  </a:cubicBezTo>
                  <a:cubicBezTo>
                    <a:pt x="1208064" y="355500"/>
                    <a:pt x="1211874" y="381217"/>
                    <a:pt x="1209969" y="407887"/>
                  </a:cubicBezTo>
                  <a:cubicBezTo>
                    <a:pt x="1209969" y="425984"/>
                    <a:pt x="1208064" y="444082"/>
                    <a:pt x="1206159" y="462180"/>
                  </a:cubicBezTo>
                  <a:cubicBezTo>
                    <a:pt x="1206159" y="462180"/>
                    <a:pt x="1206159" y="462180"/>
                    <a:pt x="1206159" y="462180"/>
                  </a:cubicBezTo>
                  <a:cubicBezTo>
                    <a:pt x="1206159" y="465037"/>
                    <a:pt x="1205206" y="466942"/>
                    <a:pt x="1205206" y="469800"/>
                  </a:cubicBezTo>
                  <a:cubicBezTo>
                    <a:pt x="1205206" y="469800"/>
                    <a:pt x="1205206" y="470752"/>
                    <a:pt x="1205206" y="470752"/>
                  </a:cubicBezTo>
                  <a:cubicBezTo>
                    <a:pt x="1204254" y="475514"/>
                    <a:pt x="1203301" y="481230"/>
                    <a:pt x="1202349" y="485992"/>
                  </a:cubicBezTo>
                  <a:cubicBezTo>
                    <a:pt x="1202349" y="485992"/>
                    <a:pt x="1202349" y="486945"/>
                    <a:pt x="1202349" y="486945"/>
                  </a:cubicBezTo>
                  <a:cubicBezTo>
                    <a:pt x="1202349" y="489802"/>
                    <a:pt x="1201396" y="491707"/>
                    <a:pt x="1201396" y="494564"/>
                  </a:cubicBezTo>
                  <a:cubicBezTo>
                    <a:pt x="1201396" y="494564"/>
                    <a:pt x="1201396" y="494564"/>
                    <a:pt x="1201396" y="495517"/>
                  </a:cubicBezTo>
                  <a:cubicBezTo>
                    <a:pt x="1200444" y="498375"/>
                    <a:pt x="1200444" y="500280"/>
                    <a:pt x="1199491" y="503137"/>
                  </a:cubicBezTo>
                  <a:cubicBezTo>
                    <a:pt x="1199491" y="503137"/>
                    <a:pt x="1199491" y="504089"/>
                    <a:pt x="1199491" y="504089"/>
                  </a:cubicBezTo>
                  <a:cubicBezTo>
                    <a:pt x="1198539" y="505995"/>
                    <a:pt x="1198539" y="508852"/>
                    <a:pt x="1197586" y="510757"/>
                  </a:cubicBezTo>
                  <a:cubicBezTo>
                    <a:pt x="1197586" y="510757"/>
                    <a:pt x="1197586" y="511709"/>
                    <a:pt x="1197586" y="511709"/>
                  </a:cubicBezTo>
                  <a:cubicBezTo>
                    <a:pt x="1196634" y="514567"/>
                    <a:pt x="1196634" y="516472"/>
                    <a:pt x="1195681" y="519330"/>
                  </a:cubicBezTo>
                  <a:cubicBezTo>
                    <a:pt x="1195681" y="519330"/>
                    <a:pt x="1195681" y="519330"/>
                    <a:pt x="1195681" y="520282"/>
                  </a:cubicBezTo>
                  <a:cubicBezTo>
                    <a:pt x="1194729" y="522187"/>
                    <a:pt x="1194729" y="525045"/>
                    <a:pt x="1193776" y="526950"/>
                  </a:cubicBezTo>
                  <a:cubicBezTo>
                    <a:pt x="1193776" y="527902"/>
                    <a:pt x="1193776" y="527902"/>
                    <a:pt x="1192824" y="528855"/>
                  </a:cubicBezTo>
                  <a:cubicBezTo>
                    <a:pt x="1190919" y="533617"/>
                    <a:pt x="1189966" y="538380"/>
                    <a:pt x="1188061" y="543142"/>
                  </a:cubicBezTo>
                  <a:cubicBezTo>
                    <a:pt x="1188061" y="544095"/>
                    <a:pt x="1188061" y="544095"/>
                    <a:pt x="1187109" y="545047"/>
                  </a:cubicBezTo>
                  <a:cubicBezTo>
                    <a:pt x="1186156" y="546952"/>
                    <a:pt x="1185204" y="548857"/>
                    <a:pt x="1185204" y="550762"/>
                  </a:cubicBezTo>
                  <a:cubicBezTo>
                    <a:pt x="1185204" y="550762"/>
                    <a:pt x="1185204" y="551714"/>
                    <a:pt x="1185204" y="551714"/>
                  </a:cubicBezTo>
                  <a:cubicBezTo>
                    <a:pt x="1184251" y="553620"/>
                    <a:pt x="1183299" y="556477"/>
                    <a:pt x="1182346" y="558382"/>
                  </a:cubicBezTo>
                  <a:cubicBezTo>
                    <a:pt x="1182346" y="559334"/>
                    <a:pt x="1182346" y="559334"/>
                    <a:pt x="1181394" y="560287"/>
                  </a:cubicBezTo>
                  <a:cubicBezTo>
                    <a:pt x="1180441" y="562192"/>
                    <a:pt x="1179489" y="564097"/>
                    <a:pt x="1179489" y="566002"/>
                  </a:cubicBezTo>
                  <a:cubicBezTo>
                    <a:pt x="1179489" y="566955"/>
                    <a:pt x="1179489" y="566955"/>
                    <a:pt x="1178536" y="567907"/>
                  </a:cubicBezTo>
                  <a:cubicBezTo>
                    <a:pt x="1177584" y="569812"/>
                    <a:pt x="1176631" y="572670"/>
                    <a:pt x="1175679" y="574575"/>
                  </a:cubicBezTo>
                  <a:cubicBezTo>
                    <a:pt x="1175679" y="574575"/>
                    <a:pt x="1175679" y="575527"/>
                    <a:pt x="1174726" y="575527"/>
                  </a:cubicBezTo>
                  <a:cubicBezTo>
                    <a:pt x="1173774" y="577432"/>
                    <a:pt x="1172821" y="579337"/>
                    <a:pt x="1171869" y="581242"/>
                  </a:cubicBezTo>
                  <a:cubicBezTo>
                    <a:pt x="1171869" y="582195"/>
                    <a:pt x="1170916" y="582195"/>
                    <a:pt x="1170916" y="583147"/>
                  </a:cubicBezTo>
                  <a:cubicBezTo>
                    <a:pt x="1169964" y="585052"/>
                    <a:pt x="1169011" y="587909"/>
                    <a:pt x="1167106" y="589814"/>
                  </a:cubicBezTo>
                  <a:cubicBezTo>
                    <a:pt x="1167106" y="589814"/>
                    <a:pt x="1167106" y="589814"/>
                    <a:pt x="1167106" y="589814"/>
                  </a:cubicBezTo>
                  <a:cubicBezTo>
                    <a:pt x="1154724" y="614580"/>
                    <a:pt x="1138531" y="636487"/>
                    <a:pt x="1120434" y="656489"/>
                  </a:cubicBezTo>
                  <a:cubicBezTo>
                    <a:pt x="1116624" y="660300"/>
                    <a:pt x="1112814" y="664109"/>
                    <a:pt x="1109004" y="667920"/>
                  </a:cubicBezTo>
                  <a:cubicBezTo>
                    <a:pt x="1105194" y="671730"/>
                    <a:pt x="1101384" y="675539"/>
                    <a:pt x="1096621" y="679350"/>
                  </a:cubicBezTo>
                  <a:cubicBezTo>
                    <a:pt x="1088049" y="686970"/>
                    <a:pt x="1079476" y="693637"/>
                    <a:pt x="1070904" y="699352"/>
                  </a:cubicBezTo>
                  <a:cubicBezTo>
                    <a:pt x="1062331" y="706020"/>
                    <a:pt x="1052806" y="711734"/>
                    <a:pt x="1043281" y="717450"/>
                  </a:cubicBezTo>
                  <a:cubicBezTo>
                    <a:pt x="1003276" y="741262"/>
                    <a:pt x="959461" y="758407"/>
                    <a:pt x="915646" y="768884"/>
                  </a:cubicBezTo>
                  <a:cubicBezTo>
                    <a:pt x="910884" y="769837"/>
                    <a:pt x="905169" y="771742"/>
                    <a:pt x="900406" y="772695"/>
                  </a:cubicBezTo>
                  <a:cubicBezTo>
                    <a:pt x="841351" y="785077"/>
                    <a:pt x="785154" y="786030"/>
                    <a:pt x="743244" y="775552"/>
                  </a:cubicBezTo>
                  <a:cubicBezTo>
                    <a:pt x="740386" y="775552"/>
                    <a:pt x="737529" y="774600"/>
                    <a:pt x="733719" y="773647"/>
                  </a:cubicBezTo>
                  <a:cubicBezTo>
                    <a:pt x="731814" y="773647"/>
                    <a:pt x="729909" y="772695"/>
                    <a:pt x="728004" y="771742"/>
                  </a:cubicBezTo>
                  <a:cubicBezTo>
                    <a:pt x="727051" y="771742"/>
                    <a:pt x="726099" y="770789"/>
                    <a:pt x="725146" y="770789"/>
                  </a:cubicBezTo>
                  <a:cubicBezTo>
                    <a:pt x="723241" y="769837"/>
                    <a:pt x="720384" y="769837"/>
                    <a:pt x="717526" y="768884"/>
                  </a:cubicBezTo>
                  <a:cubicBezTo>
                    <a:pt x="714669" y="767932"/>
                    <a:pt x="712764" y="766980"/>
                    <a:pt x="709906" y="766027"/>
                  </a:cubicBezTo>
                  <a:cubicBezTo>
                    <a:pt x="704191" y="764122"/>
                    <a:pt x="697524" y="762217"/>
                    <a:pt x="690856" y="759359"/>
                  </a:cubicBezTo>
                  <a:cubicBezTo>
                    <a:pt x="687999" y="758407"/>
                    <a:pt x="685141" y="757455"/>
                    <a:pt x="682284" y="756502"/>
                  </a:cubicBezTo>
                  <a:cubicBezTo>
                    <a:pt x="678474" y="755550"/>
                    <a:pt x="675616" y="753645"/>
                    <a:pt x="671806" y="752692"/>
                  </a:cubicBezTo>
                  <a:cubicBezTo>
                    <a:pt x="667996" y="751739"/>
                    <a:pt x="665139" y="749834"/>
                    <a:pt x="661329" y="747930"/>
                  </a:cubicBezTo>
                  <a:cubicBezTo>
                    <a:pt x="655614" y="746025"/>
                    <a:pt x="649899" y="743167"/>
                    <a:pt x="644184" y="740309"/>
                  </a:cubicBezTo>
                  <a:cubicBezTo>
                    <a:pt x="641326" y="739357"/>
                    <a:pt x="639421" y="737452"/>
                    <a:pt x="636564" y="736500"/>
                  </a:cubicBezTo>
                  <a:cubicBezTo>
                    <a:pt x="633706" y="734595"/>
                    <a:pt x="629896" y="733642"/>
                    <a:pt x="627039" y="731737"/>
                  </a:cubicBezTo>
                  <a:cubicBezTo>
                    <a:pt x="625134" y="730784"/>
                    <a:pt x="623229" y="729832"/>
                    <a:pt x="621324" y="728880"/>
                  </a:cubicBezTo>
                  <a:cubicBezTo>
                    <a:pt x="617514" y="726975"/>
                    <a:pt x="613704" y="725070"/>
                    <a:pt x="608941" y="722212"/>
                  </a:cubicBezTo>
                  <a:cubicBezTo>
                    <a:pt x="603226" y="718402"/>
                    <a:pt x="596559" y="715545"/>
                    <a:pt x="590844" y="711734"/>
                  </a:cubicBezTo>
                  <a:cubicBezTo>
                    <a:pt x="587034" y="708877"/>
                    <a:pt x="583224" y="706972"/>
                    <a:pt x="578461" y="704114"/>
                  </a:cubicBezTo>
                  <a:cubicBezTo>
                    <a:pt x="572746" y="700305"/>
                    <a:pt x="566079" y="695542"/>
                    <a:pt x="560364" y="691732"/>
                  </a:cubicBezTo>
                  <a:cubicBezTo>
                    <a:pt x="556554" y="688875"/>
                    <a:pt x="552744" y="686017"/>
                    <a:pt x="548934" y="682207"/>
                  </a:cubicBezTo>
                  <a:cubicBezTo>
                    <a:pt x="547029" y="680302"/>
                    <a:pt x="545124" y="679350"/>
                    <a:pt x="543219" y="677445"/>
                  </a:cubicBezTo>
                  <a:cubicBezTo>
                    <a:pt x="539409" y="674587"/>
                    <a:pt x="535599" y="670777"/>
                    <a:pt x="531789" y="667920"/>
                  </a:cubicBezTo>
                  <a:cubicBezTo>
                    <a:pt x="527979" y="664109"/>
                    <a:pt x="524169" y="661252"/>
                    <a:pt x="520359" y="657442"/>
                  </a:cubicBezTo>
                  <a:cubicBezTo>
                    <a:pt x="516549" y="653632"/>
                    <a:pt x="512739" y="649822"/>
                    <a:pt x="509881" y="646012"/>
                  </a:cubicBezTo>
                  <a:cubicBezTo>
                    <a:pt x="506071" y="642202"/>
                    <a:pt x="503214" y="638392"/>
                    <a:pt x="499404" y="634582"/>
                  </a:cubicBezTo>
                  <a:cubicBezTo>
                    <a:pt x="495594" y="630772"/>
                    <a:pt x="492736" y="626009"/>
                    <a:pt x="489879" y="622200"/>
                  </a:cubicBezTo>
                  <a:cubicBezTo>
                    <a:pt x="482259" y="611722"/>
                    <a:pt x="474639" y="600292"/>
                    <a:pt x="467971" y="588862"/>
                  </a:cubicBezTo>
                  <a:cubicBezTo>
                    <a:pt x="464161" y="582195"/>
                    <a:pt x="460351" y="574575"/>
                    <a:pt x="456541" y="566955"/>
                  </a:cubicBezTo>
                  <a:cubicBezTo>
                    <a:pt x="452731" y="559334"/>
                    <a:pt x="449874" y="551714"/>
                    <a:pt x="447016" y="543142"/>
                  </a:cubicBezTo>
                  <a:cubicBezTo>
                    <a:pt x="445111" y="537427"/>
                    <a:pt x="443206" y="532664"/>
                    <a:pt x="441301" y="526950"/>
                  </a:cubicBezTo>
                  <a:cubicBezTo>
                    <a:pt x="440349" y="524092"/>
                    <a:pt x="439396" y="520282"/>
                    <a:pt x="438444" y="517425"/>
                  </a:cubicBezTo>
                  <a:cubicBezTo>
                    <a:pt x="438444" y="516472"/>
                    <a:pt x="438444" y="516472"/>
                    <a:pt x="437491" y="515520"/>
                  </a:cubicBezTo>
                  <a:cubicBezTo>
                    <a:pt x="436539" y="512662"/>
                    <a:pt x="436539" y="509805"/>
                    <a:pt x="435586" y="506947"/>
                  </a:cubicBezTo>
                  <a:cubicBezTo>
                    <a:pt x="435586" y="505995"/>
                    <a:pt x="434634" y="504089"/>
                    <a:pt x="434634" y="503137"/>
                  </a:cubicBezTo>
                  <a:cubicBezTo>
                    <a:pt x="434634" y="501232"/>
                    <a:pt x="433681" y="499327"/>
                    <a:pt x="433681" y="497422"/>
                  </a:cubicBezTo>
                  <a:cubicBezTo>
                    <a:pt x="432729" y="494564"/>
                    <a:pt x="432729" y="492659"/>
                    <a:pt x="432729" y="489802"/>
                  </a:cubicBezTo>
                  <a:cubicBezTo>
                    <a:pt x="432729" y="488850"/>
                    <a:pt x="432729" y="488850"/>
                    <a:pt x="432729" y="487897"/>
                  </a:cubicBezTo>
                  <a:cubicBezTo>
                    <a:pt x="431776" y="484087"/>
                    <a:pt x="431776" y="480277"/>
                    <a:pt x="430824" y="476467"/>
                  </a:cubicBezTo>
                  <a:cubicBezTo>
                    <a:pt x="430824" y="476467"/>
                    <a:pt x="430824" y="476467"/>
                    <a:pt x="430824" y="476467"/>
                  </a:cubicBezTo>
                  <a:cubicBezTo>
                    <a:pt x="422251" y="432652"/>
                    <a:pt x="423204" y="389789"/>
                    <a:pt x="429871" y="345975"/>
                  </a:cubicBezTo>
                  <a:close/>
                  <a:moveTo>
                    <a:pt x="114594" y="810795"/>
                  </a:moveTo>
                  <a:cubicBezTo>
                    <a:pt x="108879" y="811747"/>
                    <a:pt x="103164" y="812700"/>
                    <a:pt x="96496" y="812700"/>
                  </a:cubicBezTo>
                  <a:cubicBezTo>
                    <a:pt x="94591" y="812700"/>
                    <a:pt x="93639" y="812700"/>
                    <a:pt x="91734" y="812700"/>
                  </a:cubicBezTo>
                  <a:cubicBezTo>
                    <a:pt x="88876" y="812700"/>
                    <a:pt x="86019" y="812700"/>
                    <a:pt x="83161" y="811747"/>
                  </a:cubicBezTo>
                  <a:cubicBezTo>
                    <a:pt x="79351" y="810795"/>
                    <a:pt x="74589" y="809842"/>
                    <a:pt x="70779" y="808889"/>
                  </a:cubicBezTo>
                  <a:cubicBezTo>
                    <a:pt x="67921" y="807937"/>
                    <a:pt x="66016" y="806984"/>
                    <a:pt x="63159" y="806032"/>
                  </a:cubicBezTo>
                  <a:cubicBezTo>
                    <a:pt x="58396" y="804127"/>
                    <a:pt x="53634" y="801270"/>
                    <a:pt x="48871" y="797459"/>
                  </a:cubicBezTo>
                  <a:cubicBezTo>
                    <a:pt x="31726" y="784125"/>
                    <a:pt x="20296" y="764122"/>
                    <a:pt x="18391" y="739357"/>
                  </a:cubicBezTo>
                  <a:cubicBezTo>
                    <a:pt x="18391" y="738405"/>
                    <a:pt x="18391" y="736500"/>
                    <a:pt x="18391" y="735547"/>
                  </a:cubicBezTo>
                  <a:cubicBezTo>
                    <a:pt x="18391" y="734595"/>
                    <a:pt x="18391" y="734595"/>
                    <a:pt x="18391" y="733642"/>
                  </a:cubicBezTo>
                  <a:cubicBezTo>
                    <a:pt x="18391" y="732689"/>
                    <a:pt x="18391" y="732689"/>
                    <a:pt x="18391" y="731737"/>
                  </a:cubicBezTo>
                  <a:cubicBezTo>
                    <a:pt x="18391" y="730784"/>
                    <a:pt x="18391" y="729832"/>
                    <a:pt x="18391" y="728880"/>
                  </a:cubicBezTo>
                  <a:cubicBezTo>
                    <a:pt x="18391" y="728880"/>
                    <a:pt x="18391" y="727927"/>
                    <a:pt x="18391" y="727927"/>
                  </a:cubicBezTo>
                  <a:cubicBezTo>
                    <a:pt x="19344" y="708877"/>
                    <a:pt x="27916" y="693637"/>
                    <a:pt x="47919" y="684112"/>
                  </a:cubicBezTo>
                  <a:cubicBezTo>
                    <a:pt x="86971" y="666014"/>
                    <a:pt x="277471" y="573622"/>
                    <a:pt x="290806" y="567907"/>
                  </a:cubicBezTo>
                  <a:cubicBezTo>
                    <a:pt x="327954" y="552667"/>
                    <a:pt x="365101" y="536475"/>
                    <a:pt x="387009" y="499327"/>
                  </a:cubicBezTo>
                  <a:cubicBezTo>
                    <a:pt x="390819" y="493612"/>
                    <a:pt x="395581" y="486945"/>
                    <a:pt x="406059" y="481230"/>
                  </a:cubicBezTo>
                  <a:cubicBezTo>
                    <a:pt x="413679" y="522187"/>
                    <a:pt x="429871" y="559334"/>
                    <a:pt x="448921" y="594577"/>
                  </a:cubicBezTo>
                  <a:cubicBezTo>
                    <a:pt x="459399" y="613627"/>
                    <a:pt x="469876" y="631725"/>
                    <a:pt x="480354" y="650775"/>
                  </a:cubicBezTo>
                  <a:cubicBezTo>
                    <a:pt x="482259" y="653632"/>
                    <a:pt x="483211" y="655537"/>
                    <a:pt x="485116" y="658395"/>
                  </a:cubicBezTo>
                  <a:lnTo>
                    <a:pt x="485116" y="658395"/>
                  </a:lnTo>
                  <a:cubicBezTo>
                    <a:pt x="484164" y="658395"/>
                    <a:pt x="484164" y="659347"/>
                    <a:pt x="483211" y="659347"/>
                  </a:cubicBezTo>
                  <a:cubicBezTo>
                    <a:pt x="483211" y="659347"/>
                    <a:pt x="482259" y="659347"/>
                    <a:pt x="482259" y="660300"/>
                  </a:cubicBezTo>
                  <a:cubicBezTo>
                    <a:pt x="481306" y="661252"/>
                    <a:pt x="480354" y="661252"/>
                    <a:pt x="480354" y="662205"/>
                  </a:cubicBezTo>
                  <a:cubicBezTo>
                    <a:pt x="480354" y="662205"/>
                    <a:pt x="479401" y="662205"/>
                    <a:pt x="479401" y="662205"/>
                  </a:cubicBezTo>
                  <a:cubicBezTo>
                    <a:pt x="479401" y="662205"/>
                    <a:pt x="478449" y="662205"/>
                    <a:pt x="478449" y="662205"/>
                  </a:cubicBezTo>
                  <a:cubicBezTo>
                    <a:pt x="467971" y="664109"/>
                    <a:pt x="458446" y="666967"/>
                    <a:pt x="447969" y="669825"/>
                  </a:cubicBezTo>
                  <a:cubicBezTo>
                    <a:pt x="427966" y="675539"/>
                    <a:pt x="408916" y="683159"/>
                    <a:pt x="389866" y="690780"/>
                  </a:cubicBezTo>
                  <a:cubicBezTo>
                    <a:pt x="382246" y="693637"/>
                    <a:pt x="375579" y="696495"/>
                    <a:pt x="368911" y="699352"/>
                  </a:cubicBezTo>
                  <a:cubicBezTo>
                    <a:pt x="364149" y="701257"/>
                    <a:pt x="359386" y="703162"/>
                    <a:pt x="354624" y="706020"/>
                  </a:cubicBezTo>
                  <a:cubicBezTo>
                    <a:pt x="349861" y="707925"/>
                    <a:pt x="345099" y="709830"/>
                    <a:pt x="340336" y="712687"/>
                  </a:cubicBezTo>
                  <a:cubicBezTo>
                    <a:pt x="335574" y="714592"/>
                    <a:pt x="330811" y="717450"/>
                    <a:pt x="326049" y="719355"/>
                  </a:cubicBezTo>
                  <a:cubicBezTo>
                    <a:pt x="314619" y="725070"/>
                    <a:pt x="303189" y="729832"/>
                    <a:pt x="290806" y="735547"/>
                  </a:cubicBezTo>
                  <a:cubicBezTo>
                    <a:pt x="284139" y="738405"/>
                    <a:pt x="276519" y="742214"/>
                    <a:pt x="269851" y="745072"/>
                  </a:cubicBezTo>
                  <a:cubicBezTo>
                    <a:pt x="263184" y="747930"/>
                    <a:pt x="255564" y="751739"/>
                    <a:pt x="248896" y="754597"/>
                  </a:cubicBezTo>
                  <a:cubicBezTo>
                    <a:pt x="231751" y="762217"/>
                    <a:pt x="215559" y="769837"/>
                    <a:pt x="199366" y="777457"/>
                  </a:cubicBezTo>
                  <a:cubicBezTo>
                    <a:pt x="173649" y="791745"/>
                    <a:pt x="145074" y="803175"/>
                    <a:pt x="114594" y="810795"/>
                  </a:cubicBezTo>
                  <a:close/>
                </a:path>
              </a:pathLst>
            </a:custGeom>
            <a:solidFill>
              <a:srgbClr val="086D6E"/>
            </a:solidFill>
            <a:ln w="9525" cap="flat">
              <a:noFill/>
              <a:prstDash val="solid"/>
              <a:miter/>
            </a:ln>
          </p:spPr>
          <p:txBody>
            <a:bodyPr rtlCol="0" anchor="ctr"/>
            <a:lstStyle/>
            <a:p>
              <a:endParaRPr lang="en-US"/>
            </a:p>
          </p:txBody>
        </p:sp>
        <p:sp>
          <p:nvSpPr>
            <p:cNvPr id="78" name="Freeform 330">
              <a:extLst>
                <a:ext uri="{FF2B5EF4-FFF2-40B4-BE49-F238E27FC236}">
                  <a16:creationId xmlns:a16="http://schemas.microsoft.com/office/drawing/2014/main" id="{0B386D48-1812-D0EE-9688-92998AB49976}"/>
                </a:ext>
              </a:extLst>
            </p:cNvPr>
            <p:cNvSpPr/>
            <p:nvPr/>
          </p:nvSpPr>
          <p:spPr>
            <a:xfrm>
              <a:off x="4883467" y="5511879"/>
              <a:ext cx="64796" cy="169783"/>
            </a:xfrm>
            <a:custGeom>
              <a:avLst/>
              <a:gdLst>
                <a:gd name="connsiteX0" fmla="*/ 4763 w 64796"/>
                <a:gd name="connsiteY0" fmla="*/ 16431 h 169783"/>
                <a:gd name="connsiteX1" fmla="*/ 22860 w 64796"/>
                <a:gd name="connsiteY1" fmla="*/ 32623 h 169783"/>
                <a:gd name="connsiteX2" fmla="*/ 47625 w 64796"/>
                <a:gd name="connsiteY2" fmla="*/ 141208 h 169783"/>
                <a:gd name="connsiteX3" fmla="*/ 44767 w 64796"/>
                <a:gd name="connsiteY3" fmla="*/ 169783 h 169783"/>
                <a:gd name="connsiteX4" fmla="*/ 57150 w 64796"/>
                <a:gd name="connsiteY4" fmla="*/ 156448 h 169783"/>
                <a:gd name="connsiteX5" fmla="*/ 28575 w 64796"/>
                <a:gd name="connsiteY5" fmla="*/ 9763 h 169783"/>
                <a:gd name="connsiteX6" fmla="*/ 12383 w 64796"/>
                <a:gd name="connsiteY6" fmla="*/ 238 h 169783"/>
                <a:gd name="connsiteX7" fmla="*/ 0 w 64796"/>
                <a:gd name="connsiteY7" fmla="*/ 5953 h 169783"/>
                <a:gd name="connsiteX8" fmla="*/ 4763 w 64796"/>
                <a:gd name="connsiteY8" fmla="*/ 16431 h 1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96" h="169783">
                  <a:moveTo>
                    <a:pt x="4763" y="16431"/>
                  </a:moveTo>
                  <a:cubicBezTo>
                    <a:pt x="11430" y="21193"/>
                    <a:pt x="17145" y="25956"/>
                    <a:pt x="22860" y="32623"/>
                  </a:cubicBezTo>
                  <a:cubicBezTo>
                    <a:pt x="47625" y="65008"/>
                    <a:pt x="52388" y="102156"/>
                    <a:pt x="47625" y="141208"/>
                  </a:cubicBezTo>
                  <a:cubicBezTo>
                    <a:pt x="46673" y="150733"/>
                    <a:pt x="40958" y="159306"/>
                    <a:pt x="44767" y="169783"/>
                  </a:cubicBezTo>
                  <a:cubicBezTo>
                    <a:pt x="55245" y="161210"/>
                    <a:pt x="56198" y="161210"/>
                    <a:pt x="57150" y="156448"/>
                  </a:cubicBezTo>
                  <a:cubicBezTo>
                    <a:pt x="73342" y="102156"/>
                    <a:pt x="63817" y="53578"/>
                    <a:pt x="28575" y="9763"/>
                  </a:cubicBezTo>
                  <a:cubicBezTo>
                    <a:pt x="24765" y="4048"/>
                    <a:pt x="19050" y="238"/>
                    <a:pt x="12383" y="238"/>
                  </a:cubicBezTo>
                  <a:cubicBezTo>
                    <a:pt x="7620" y="-715"/>
                    <a:pt x="2858" y="1191"/>
                    <a:pt x="0" y="5953"/>
                  </a:cubicBezTo>
                  <a:cubicBezTo>
                    <a:pt x="0" y="9763"/>
                    <a:pt x="953" y="13573"/>
                    <a:pt x="4763" y="16431"/>
                  </a:cubicBezTo>
                  <a:close/>
                </a:path>
              </a:pathLst>
            </a:custGeom>
            <a:solidFill>
              <a:srgbClr val="000000"/>
            </a:solidFill>
            <a:ln w="9525" cap="flat">
              <a:noFill/>
              <a:prstDash val="solid"/>
              <a:miter/>
            </a:ln>
          </p:spPr>
          <p:txBody>
            <a:bodyPr rtlCol="0" anchor="ctr"/>
            <a:lstStyle/>
            <a:p>
              <a:endParaRPr lang="en-US"/>
            </a:p>
          </p:txBody>
        </p:sp>
        <p:sp>
          <p:nvSpPr>
            <p:cNvPr id="79" name="Freeform 331">
              <a:extLst>
                <a:ext uri="{FF2B5EF4-FFF2-40B4-BE49-F238E27FC236}">
                  <a16:creationId xmlns:a16="http://schemas.microsoft.com/office/drawing/2014/main" id="{075F11F5-2409-785B-B3E4-66283F3DD7AB}"/>
                </a:ext>
              </a:extLst>
            </p:cNvPr>
            <p:cNvSpPr/>
            <p:nvPr/>
          </p:nvSpPr>
          <p:spPr>
            <a:xfrm>
              <a:off x="3364793" y="5875046"/>
              <a:ext cx="80035" cy="131417"/>
            </a:xfrm>
            <a:custGeom>
              <a:avLst/>
              <a:gdLst>
                <a:gd name="connsiteX0" fmla="*/ 4199 w 80035"/>
                <a:gd name="connsiteY0" fmla="*/ 72363 h 131417"/>
                <a:gd name="connsiteX1" fmla="*/ 16581 w 80035"/>
                <a:gd name="connsiteY1" fmla="*/ 131418 h 131417"/>
                <a:gd name="connsiteX2" fmla="*/ 17534 w 80035"/>
                <a:gd name="connsiteY2" fmla="*/ 121893 h 131417"/>
                <a:gd name="connsiteX3" fmla="*/ 64206 w 80035"/>
                <a:gd name="connsiteY3" fmla="*/ 23785 h 131417"/>
                <a:gd name="connsiteX4" fmla="*/ 75636 w 80035"/>
                <a:gd name="connsiteY4" fmla="*/ 14260 h 131417"/>
                <a:gd name="connsiteX5" fmla="*/ 77541 w 80035"/>
                <a:gd name="connsiteY5" fmla="*/ 1878 h 131417"/>
                <a:gd name="connsiteX6" fmla="*/ 66111 w 80035"/>
                <a:gd name="connsiteY6" fmla="*/ 2830 h 131417"/>
                <a:gd name="connsiteX7" fmla="*/ 4199 w 80035"/>
                <a:gd name="connsiteY7" fmla="*/ 72363 h 13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035" h="131417">
                  <a:moveTo>
                    <a:pt x="4199" y="72363"/>
                  </a:moveTo>
                  <a:cubicBezTo>
                    <a:pt x="-4374" y="92366"/>
                    <a:pt x="389" y="117130"/>
                    <a:pt x="16581" y="131418"/>
                  </a:cubicBezTo>
                  <a:cubicBezTo>
                    <a:pt x="17534" y="126655"/>
                    <a:pt x="18486" y="123798"/>
                    <a:pt x="17534" y="121893"/>
                  </a:cubicBezTo>
                  <a:cubicBezTo>
                    <a:pt x="10866" y="78078"/>
                    <a:pt x="31821" y="48551"/>
                    <a:pt x="64206" y="23785"/>
                  </a:cubicBezTo>
                  <a:cubicBezTo>
                    <a:pt x="68016" y="20928"/>
                    <a:pt x="71826" y="18071"/>
                    <a:pt x="75636" y="14260"/>
                  </a:cubicBezTo>
                  <a:cubicBezTo>
                    <a:pt x="79446" y="10451"/>
                    <a:pt x="82304" y="6641"/>
                    <a:pt x="77541" y="1878"/>
                  </a:cubicBezTo>
                  <a:cubicBezTo>
                    <a:pt x="73731" y="-1932"/>
                    <a:pt x="69921" y="926"/>
                    <a:pt x="66111" y="2830"/>
                  </a:cubicBezTo>
                  <a:cubicBezTo>
                    <a:pt x="39441" y="19023"/>
                    <a:pt x="17534" y="41883"/>
                    <a:pt x="4199" y="72363"/>
                  </a:cubicBezTo>
                  <a:close/>
                </a:path>
              </a:pathLst>
            </a:custGeom>
            <a:solidFill>
              <a:srgbClr val="000000"/>
            </a:solidFill>
            <a:ln w="9525" cap="flat">
              <a:noFill/>
              <a:prstDash val="solid"/>
              <a:miter/>
            </a:ln>
          </p:spPr>
          <p:txBody>
            <a:bodyPr rtlCol="0" anchor="ctr"/>
            <a:lstStyle/>
            <a:p>
              <a:endParaRPr lang="en-US"/>
            </a:p>
          </p:txBody>
        </p:sp>
        <p:sp>
          <p:nvSpPr>
            <p:cNvPr id="80" name="Freeform 332">
              <a:extLst>
                <a:ext uri="{FF2B5EF4-FFF2-40B4-BE49-F238E27FC236}">
                  <a16:creationId xmlns:a16="http://schemas.microsoft.com/office/drawing/2014/main" id="{CC82CB12-251C-FFAF-F56B-91B0B02EBC89}"/>
                </a:ext>
              </a:extLst>
            </p:cNvPr>
            <p:cNvSpPr/>
            <p:nvPr/>
          </p:nvSpPr>
          <p:spPr>
            <a:xfrm>
              <a:off x="3659449" y="6073588"/>
              <a:ext cx="143458" cy="18671"/>
            </a:xfrm>
            <a:custGeom>
              <a:avLst/>
              <a:gdLst>
                <a:gd name="connsiteX0" fmla="*/ 116261 w 143458"/>
                <a:gd name="connsiteY0" fmla="*/ 504 h 18671"/>
                <a:gd name="connsiteX1" fmla="*/ 18153 w 143458"/>
                <a:gd name="connsiteY1" fmla="*/ 504 h 18671"/>
                <a:gd name="connsiteX2" fmla="*/ 56 w 143458"/>
                <a:gd name="connsiteY2" fmla="*/ 10029 h 18671"/>
                <a:gd name="connsiteX3" fmla="*/ 20058 w 143458"/>
                <a:gd name="connsiteY3" fmla="*/ 17649 h 18671"/>
                <a:gd name="connsiteX4" fmla="*/ 141978 w 143458"/>
                <a:gd name="connsiteY4" fmla="*/ 18601 h 18671"/>
                <a:gd name="connsiteX5" fmla="*/ 116261 w 143458"/>
                <a:gd name="connsiteY5" fmla="*/ 504 h 1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58" h="18671">
                  <a:moveTo>
                    <a:pt x="116261" y="504"/>
                  </a:moveTo>
                  <a:cubicBezTo>
                    <a:pt x="83876" y="504"/>
                    <a:pt x="51491" y="504"/>
                    <a:pt x="18153" y="504"/>
                  </a:cubicBezTo>
                  <a:cubicBezTo>
                    <a:pt x="10533" y="504"/>
                    <a:pt x="-897" y="-3306"/>
                    <a:pt x="56" y="10029"/>
                  </a:cubicBezTo>
                  <a:cubicBezTo>
                    <a:pt x="1008" y="21459"/>
                    <a:pt x="12438" y="18601"/>
                    <a:pt x="20058" y="17649"/>
                  </a:cubicBezTo>
                  <a:cubicBezTo>
                    <a:pt x="61016" y="13839"/>
                    <a:pt x="101021" y="17649"/>
                    <a:pt x="141978" y="18601"/>
                  </a:cubicBezTo>
                  <a:cubicBezTo>
                    <a:pt x="148646" y="18601"/>
                    <a:pt x="131501" y="504"/>
                    <a:pt x="116261" y="504"/>
                  </a:cubicBezTo>
                  <a:close/>
                </a:path>
              </a:pathLst>
            </a:custGeom>
            <a:solidFill>
              <a:srgbClr val="000000"/>
            </a:solidFill>
            <a:ln w="9525" cap="flat">
              <a:noFill/>
              <a:prstDash val="solid"/>
              <a:miter/>
            </a:ln>
          </p:spPr>
          <p:txBody>
            <a:bodyPr rtlCol="0" anchor="ctr"/>
            <a:lstStyle/>
            <a:p>
              <a:endParaRPr lang="en-US"/>
            </a:p>
          </p:txBody>
        </p:sp>
        <p:sp>
          <p:nvSpPr>
            <p:cNvPr id="81" name="Freeform 333">
              <a:extLst>
                <a:ext uri="{FF2B5EF4-FFF2-40B4-BE49-F238E27FC236}">
                  <a16:creationId xmlns:a16="http://schemas.microsoft.com/office/drawing/2014/main" id="{482F38DB-4FB3-0940-8FD5-58903DC3E0BD}"/>
                </a:ext>
              </a:extLst>
            </p:cNvPr>
            <p:cNvSpPr/>
            <p:nvPr/>
          </p:nvSpPr>
          <p:spPr>
            <a:xfrm>
              <a:off x="3322320" y="6064567"/>
              <a:ext cx="107632" cy="18097"/>
            </a:xfrm>
            <a:custGeom>
              <a:avLst/>
              <a:gdLst>
                <a:gd name="connsiteX0" fmla="*/ 68580 w 107632"/>
                <a:gd name="connsiteY0" fmla="*/ 0 h 18097"/>
                <a:gd name="connsiteX1" fmla="*/ 9525 w 107632"/>
                <a:gd name="connsiteY1" fmla="*/ 0 h 18097"/>
                <a:gd name="connsiteX2" fmla="*/ 0 w 107632"/>
                <a:gd name="connsiteY2" fmla="*/ 7620 h 18097"/>
                <a:gd name="connsiteX3" fmla="*/ 9525 w 107632"/>
                <a:gd name="connsiteY3" fmla="*/ 16193 h 18097"/>
                <a:gd name="connsiteX4" fmla="*/ 107632 w 107632"/>
                <a:gd name="connsiteY4" fmla="*/ 18097 h 18097"/>
                <a:gd name="connsiteX5" fmla="*/ 68580 w 107632"/>
                <a:gd name="connsiteY5" fmla="*/ 0 h 1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632" h="18097">
                  <a:moveTo>
                    <a:pt x="68580" y="0"/>
                  </a:moveTo>
                  <a:cubicBezTo>
                    <a:pt x="48577" y="0"/>
                    <a:pt x="29527" y="0"/>
                    <a:pt x="9525" y="0"/>
                  </a:cubicBezTo>
                  <a:cubicBezTo>
                    <a:pt x="3810" y="0"/>
                    <a:pt x="0" y="1905"/>
                    <a:pt x="0" y="7620"/>
                  </a:cubicBezTo>
                  <a:cubicBezTo>
                    <a:pt x="0" y="13335"/>
                    <a:pt x="3810" y="16193"/>
                    <a:pt x="9525" y="16193"/>
                  </a:cubicBezTo>
                  <a:cubicBezTo>
                    <a:pt x="41910" y="15240"/>
                    <a:pt x="74295" y="18097"/>
                    <a:pt x="107632" y="18097"/>
                  </a:cubicBezTo>
                  <a:cubicBezTo>
                    <a:pt x="95250" y="9525"/>
                    <a:pt x="83820" y="0"/>
                    <a:pt x="68580" y="0"/>
                  </a:cubicBezTo>
                  <a:close/>
                </a:path>
              </a:pathLst>
            </a:custGeom>
            <a:solidFill>
              <a:srgbClr val="000000"/>
            </a:solidFill>
            <a:ln w="9525" cap="flat">
              <a:noFill/>
              <a:prstDash val="solid"/>
              <a:miter/>
            </a:ln>
          </p:spPr>
          <p:txBody>
            <a:bodyPr rtlCol="0" anchor="ctr"/>
            <a:lstStyle/>
            <a:p>
              <a:endParaRPr lang="en-US"/>
            </a:p>
          </p:txBody>
        </p:sp>
        <p:sp>
          <p:nvSpPr>
            <p:cNvPr id="82" name="Freeform 334">
              <a:extLst>
                <a:ext uri="{FF2B5EF4-FFF2-40B4-BE49-F238E27FC236}">
                  <a16:creationId xmlns:a16="http://schemas.microsoft.com/office/drawing/2014/main" id="{CBA09B0E-B498-6A9C-B55B-2A445227F6BC}"/>
                </a:ext>
              </a:extLst>
            </p:cNvPr>
            <p:cNvSpPr/>
            <p:nvPr/>
          </p:nvSpPr>
          <p:spPr>
            <a:xfrm>
              <a:off x="4930140" y="6038559"/>
              <a:ext cx="102869" cy="18723"/>
            </a:xfrm>
            <a:custGeom>
              <a:avLst/>
              <a:gdLst>
                <a:gd name="connsiteX0" fmla="*/ 81915 w 102869"/>
                <a:gd name="connsiteY0" fmla="*/ 291 h 18723"/>
                <a:gd name="connsiteX1" fmla="*/ 6667 w 102869"/>
                <a:gd name="connsiteY1" fmla="*/ 4101 h 18723"/>
                <a:gd name="connsiteX2" fmla="*/ 0 w 102869"/>
                <a:gd name="connsiteY2" fmla="*/ 9816 h 18723"/>
                <a:gd name="connsiteX3" fmla="*/ 9525 w 102869"/>
                <a:gd name="connsiteY3" fmla="*/ 18389 h 18723"/>
                <a:gd name="connsiteX4" fmla="*/ 102870 w 102869"/>
                <a:gd name="connsiteY4" fmla="*/ 9816 h 18723"/>
                <a:gd name="connsiteX5" fmla="*/ 81915 w 102869"/>
                <a:gd name="connsiteY5" fmla="*/ 291 h 1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69" h="18723">
                  <a:moveTo>
                    <a:pt x="81915" y="291"/>
                  </a:moveTo>
                  <a:cubicBezTo>
                    <a:pt x="56197" y="1243"/>
                    <a:pt x="31432" y="3148"/>
                    <a:pt x="6667" y="4101"/>
                  </a:cubicBezTo>
                  <a:cubicBezTo>
                    <a:pt x="2857" y="4101"/>
                    <a:pt x="0" y="6958"/>
                    <a:pt x="0" y="9816"/>
                  </a:cubicBezTo>
                  <a:cubicBezTo>
                    <a:pt x="0" y="16483"/>
                    <a:pt x="4763" y="17436"/>
                    <a:pt x="9525" y="18389"/>
                  </a:cubicBezTo>
                  <a:cubicBezTo>
                    <a:pt x="40005" y="20293"/>
                    <a:pt x="70485" y="13626"/>
                    <a:pt x="102870" y="9816"/>
                  </a:cubicBezTo>
                  <a:cubicBezTo>
                    <a:pt x="96202" y="291"/>
                    <a:pt x="87630" y="-661"/>
                    <a:pt x="81915" y="291"/>
                  </a:cubicBezTo>
                  <a:close/>
                </a:path>
              </a:pathLst>
            </a:custGeom>
            <a:solidFill>
              <a:srgbClr val="000000"/>
            </a:solidFill>
            <a:ln w="9525" cap="flat">
              <a:noFill/>
              <a:prstDash val="solid"/>
              <a:miter/>
            </a:ln>
          </p:spPr>
          <p:txBody>
            <a:bodyPr rtlCol="0" anchor="ctr"/>
            <a:lstStyle/>
            <a:p>
              <a:endParaRPr lang="en-US"/>
            </a:p>
          </p:txBody>
        </p:sp>
        <p:sp>
          <p:nvSpPr>
            <p:cNvPr id="83" name="Freeform 335">
              <a:extLst>
                <a:ext uri="{FF2B5EF4-FFF2-40B4-BE49-F238E27FC236}">
                  <a16:creationId xmlns:a16="http://schemas.microsoft.com/office/drawing/2014/main" id="{71769846-C1E5-3165-FE4A-62C37431445A}"/>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solidFill>
            <a:ln w="9525" cap="flat">
              <a:noFill/>
              <a:prstDash val="solid"/>
              <a:miter/>
            </a:ln>
          </p:spPr>
          <p:txBody>
            <a:bodyPr rtlCol="0" anchor="ctr"/>
            <a:lstStyle/>
            <a:p>
              <a:endParaRPr lang="en-US"/>
            </a:p>
          </p:txBody>
        </p:sp>
        <p:sp>
          <p:nvSpPr>
            <p:cNvPr id="84" name="Freeform 336">
              <a:extLst>
                <a:ext uri="{FF2B5EF4-FFF2-40B4-BE49-F238E27FC236}">
                  <a16:creationId xmlns:a16="http://schemas.microsoft.com/office/drawing/2014/main" id="{0B0D8EE6-D279-0C7C-F5B9-9A538CF2886A}"/>
                </a:ext>
              </a:extLst>
            </p:cNvPr>
            <p:cNvSpPr/>
            <p:nvPr/>
          </p:nvSpPr>
          <p:spPr>
            <a:xfrm>
              <a:off x="3979545" y="5601652"/>
              <a:ext cx="5714" cy="58102"/>
            </a:xfrm>
            <a:custGeom>
              <a:avLst/>
              <a:gdLst>
                <a:gd name="connsiteX0" fmla="*/ 0 w 5714"/>
                <a:gd name="connsiteY0" fmla="*/ 58103 h 58102"/>
                <a:gd name="connsiteX1" fmla="*/ 5715 w 5714"/>
                <a:gd name="connsiteY1" fmla="*/ 0 h 58102"/>
                <a:gd name="connsiteX2" fmla="*/ 0 w 5714"/>
                <a:gd name="connsiteY2" fmla="*/ 57150 h 58102"/>
                <a:gd name="connsiteX3" fmla="*/ 0 w 5714"/>
                <a:gd name="connsiteY3" fmla="*/ 58103 h 58102"/>
              </a:gdLst>
              <a:ahLst/>
              <a:cxnLst>
                <a:cxn ang="0">
                  <a:pos x="connsiteX0" y="connsiteY0"/>
                </a:cxn>
                <a:cxn ang="0">
                  <a:pos x="connsiteX1" y="connsiteY1"/>
                </a:cxn>
                <a:cxn ang="0">
                  <a:pos x="connsiteX2" y="connsiteY2"/>
                </a:cxn>
                <a:cxn ang="0">
                  <a:pos x="connsiteX3" y="connsiteY3"/>
                </a:cxn>
              </a:cxnLst>
              <a:rect l="l" t="t" r="r" b="b"/>
              <a:pathLst>
                <a:path w="5714" h="58102">
                  <a:moveTo>
                    <a:pt x="0" y="58103"/>
                  </a:moveTo>
                  <a:cubicBezTo>
                    <a:pt x="0" y="38100"/>
                    <a:pt x="1905" y="19050"/>
                    <a:pt x="5715" y="0"/>
                  </a:cubicBezTo>
                  <a:cubicBezTo>
                    <a:pt x="1905" y="18098"/>
                    <a:pt x="0" y="37148"/>
                    <a:pt x="0" y="57150"/>
                  </a:cubicBezTo>
                  <a:cubicBezTo>
                    <a:pt x="0" y="57150"/>
                    <a:pt x="0" y="58103"/>
                    <a:pt x="0" y="58103"/>
                  </a:cubicBezTo>
                  <a:close/>
                </a:path>
              </a:pathLst>
            </a:custGeom>
            <a:solidFill>
              <a:srgbClr val="FFFFFF">
                <a:alpha val="48000"/>
              </a:srgbClr>
            </a:solidFill>
            <a:ln w="9525" cap="flat">
              <a:noFill/>
              <a:prstDash val="solid"/>
              <a:miter/>
            </a:ln>
          </p:spPr>
          <p:txBody>
            <a:bodyPr rtlCol="0" anchor="ctr"/>
            <a:lstStyle/>
            <a:p>
              <a:endParaRPr lang="en-US"/>
            </a:p>
          </p:txBody>
        </p:sp>
        <p:sp>
          <p:nvSpPr>
            <p:cNvPr id="85" name="Freeform 337">
              <a:extLst>
                <a:ext uri="{FF2B5EF4-FFF2-40B4-BE49-F238E27FC236}">
                  <a16:creationId xmlns:a16="http://schemas.microsoft.com/office/drawing/2014/main" id="{A9BBD102-C18F-74CE-287C-6BA631CF202A}"/>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solidFill>
            <a:ln w="9525" cap="flat">
              <a:noFill/>
              <a:prstDash val="solid"/>
              <a:miter/>
            </a:ln>
          </p:spPr>
          <p:txBody>
            <a:bodyPr rtlCol="0" anchor="ctr"/>
            <a:lstStyle/>
            <a:p>
              <a:endParaRPr lang="en-US"/>
            </a:p>
          </p:txBody>
        </p:sp>
        <p:sp>
          <p:nvSpPr>
            <p:cNvPr id="86" name="Freeform 338">
              <a:extLst>
                <a:ext uri="{FF2B5EF4-FFF2-40B4-BE49-F238E27FC236}">
                  <a16:creationId xmlns:a16="http://schemas.microsoft.com/office/drawing/2014/main" id="{96FD56E9-1873-2189-BA04-6B970FF33AC1}"/>
                </a:ext>
              </a:extLst>
            </p:cNvPr>
            <p:cNvSpPr/>
            <p:nvPr/>
          </p:nvSpPr>
          <p:spPr>
            <a:xfrm>
              <a:off x="4544377" y="5657850"/>
              <a:ext cx="9525" cy="10477"/>
            </a:xfrm>
            <a:custGeom>
              <a:avLst/>
              <a:gdLst>
                <a:gd name="connsiteX0" fmla="*/ 0 w 9525"/>
                <a:gd name="connsiteY0" fmla="*/ 10477 h 10477"/>
                <a:gd name="connsiteX1" fmla="*/ 0 w 9525"/>
                <a:gd name="connsiteY1" fmla="*/ 952 h 10477"/>
                <a:gd name="connsiteX2" fmla="*/ 0 w 9525"/>
                <a:gd name="connsiteY2" fmla="*/ 0 h 10477"/>
                <a:gd name="connsiteX3" fmla="*/ 0 w 9525"/>
                <a:gd name="connsiteY3" fmla="*/ 10477 h 10477"/>
              </a:gdLst>
              <a:ahLst/>
              <a:cxnLst>
                <a:cxn ang="0">
                  <a:pos x="connsiteX0" y="connsiteY0"/>
                </a:cxn>
                <a:cxn ang="0">
                  <a:pos x="connsiteX1" y="connsiteY1"/>
                </a:cxn>
                <a:cxn ang="0">
                  <a:pos x="connsiteX2" y="connsiteY2"/>
                </a:cxn>
                <a:cxn ang="0">
                  <a:pos x="connsiteX3" y="connsiteY3"/>
                </a:cxn>
              </a:cxnLst>
              <a:rect l="l" t="t" r="r" b="b"/>
              <a:pathLst>
                <a:path w="9525" h="10477">
                  <a:moveTo>
                    <a:pt x="0" y="10477"/>
                  </a:moveTo>
                  <a:cubicBezTo>
                    <a:pt x="0" y="7620"/>
                    <a:pt x="0" y="3810"/>
                    <a:pt x="0" y="952"/>
                  </a:cubicBezTo>
                  <a:cubicBezTo>
                    <a:pt x="0" y="952"/>
                    <a:pt x="0" y="952"/>
                    <a:pt x="0" y="0"/>
                  </a:cubicBezTo>
                  <a:cubicBezTo>
                    <a:pt x="0" y="3810"/>
                    <a:pt x="0" y="6668"/>
                    <a:pt x="0" y="10477"/>
                  </a:cubicBezTo>
                  <a:close/>
                </a:path>
              </a:pathLst>
            </a:custGeom>
            <a:solidFill>
              <a:srgbClr val="FFFFFF">
                <a:alpha val="48000"/>
              </a:srgbClr>
            </a:solidFill>
            <a:ln w="9525" cap="flat">
              <a:noFill/>
              <a:prstDash val="solid"/>
              <a:miter/>
            </a:ln>
          </p:spPr>
          <p:txBody>
            <a:bodyPr rtlCol="0" anchor="ctr"/>
            <a:lstStyle/>
            <a:p>
              <a:endParaRPr lang="en-US"/>
            </a:p>
          </p:txBody>
        </p:sp>
        <p:sp>
          <p:nvSpPr>
            <p:cNvPr id="87" name="Freeform 339">
              <a:extLst>
                <a:ext uri="{FF2B5EF4-FFF2-40B4-BE49-F238E27FC236}">
                  <a16:creationId xmlns:a16="http://schemas.microsoft.com/office/drawing/2014/main" id="{7141F768-B5FA-978C-D741-62F8CA7F3BA0}"/>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solidFill>
            <a:ln w="9525" cap="flat">
              <a:noFill/>
              <a:prstDash val="solid"/>
              <a:miter/>
            </a:ln>
          </p:spPr>
          <p:txBody>
            <a:bodyPr rtlCol="0" anchor="ctr"/>
            <a:lstStyle/>
            <a:p>
              <a:endParaRPr lang="en-US"/>
            </a:p>
          </p:txBody>
        </p:sp>
        <p:sp>
          <p:nvSpPr>
            <p:cNvPr id="88" name="Freeform 340">
              <a:extLst>
                <a:ext uri="{FF2B5EF4-FFF2-40B4-BE49-F238E27FC236}">
                  <a16:creationId xmlns:a16="http://schemas.microsoft.com/office/drawing/2014/main" id="{997CD8D9-49FB-BF9E-B9B5-39599D515FB7}"/>
                </a:ext>
              </a:extLst>
            </p:cNvPr>
            <p:cNvSpPr/>
            <p:nvPr/>
          </p:nvSpPr>
          <p:spPr>
            <a:xfrm>
              <a:off x="3998482" y="5397817"/>
              <a:ext cx="519224" cy="519826"/>
            </a:xfrm>
            <a:custGeom>
              <a:avLst/>
              <a:gdLst>
                <a:gd name="connsiteX0" fmla="*/ 255383 w 519224"/>
                <a:gd name="connsiteY0" fmla="*/ 0 h 519826"/>
                <a:gd name="connsiteX1" fmla="*/ 253477 w 519224"/>
                <a:gd name="connsiteY1" fmla="*/ 0 h 519826"/>
                <a:gd name="connsiteX2" fmla="*/ 247763 w 519224"/>
                <a:gd name="connsiteY2" fmla="*/ 0 h 519826"/>
                <a:gd name="connsiteX3" fmla="*/ 245858 w 519224"/>
                <a:gd name="connsiteY3" fmla="*/ 0 h 519826"/>
                <a:gd name="connsiteX4" fmla="*/ 240142 w 519224"/>
                <a:gd name="connsiteY4" fmla="*/ 0 h 519826"/>
                <a:gd name="connsiteX5" fmla="*/ 237285 w 519224"/>
                <a:gd name="connsiteY5" fmla="*/ 0 h 519826"/>
                <a:gd name="connsiteX6" fmla="*/ 231570 w 519224"/>
                <a:gd name="connsiteY6" fmla="*/ 952 h 519826"/>
                <a:gd name="connsiteX7" fmla="*/ 228713 w 519224"/>
                <a:gd name="connsiteY7" fmla="*/ 952 h 519826"/>
                <a:gd name="connsiteX8" fmla="*/ 222997 w 519224"/>
                <a:gd name="connsiteY8" fmla="*/ 1905 h 519826"/>
                <a:gd name="connsiteX9" fmla="*/ 220140 w 519224"/>
                <a:gd name="connsiteY9" fmla="*/ 1905 h 519826"/>
                <a:gd name="connsiteX10" fmla="*/ 215377 w 519224"/>
                <a:gd name="connsiteY10" fmla="*/ 2857 h 519826"/>
                <a:gd name="connsiteX11" fmla="*/ 212520 w 519224"/>
                <a:gd name="connsiteY11" fmla="*/ 3810 h 519826"/>
                <a:gd name="connsiteX12" fmla="*/ 207758 w 519224"/>
                <a:gd name="connsiteY12" fmla="*/ 4763 h 519826"/>
                <a:gd name="connsiteX13" fmla="*/ 204900 w 519224"/>
                <a:gd name="connsiteY13" fmla="*/ 5715 h 519826"/>
                <a:gd name="connsiteX14" fmla="*/ 200138 w 519224"/>
                <a:gd name="connsiteY14" fmla="*/ 6668 h 519826"/>
                <a:gd name="connsiteX15" fmla="*/ 197280 w 519224"/>
                <a:gd name="connsiteY15" fmla="*/ 7620 h 519826"/>
                <a:gd name="connsiteX16" fmla="*/ 193470 w 519224"/>
                <a:gd name="connsiteY16" fmla="*/ 8572 h 519826"/>
                <a:gd name="connsiteX17" fmla="*/ 189660 w 519224"/>
                <a:gd name="connsiteY17" fmla="*/ 9525 h 519826"/>
                <a:gd name="connsiteX18" fmla="*/ 185850 w 519224"/>
                <a:gd name="connsiteY18" fmla="*/ 10477 h 519826"/>
                <a:gd name="connsiteX19" fmla="*/ 182040 w 519224"/>
                <a:gd name="connsiteY19" fmla="*/ 11430 h 519826"/>
                <a:gd name="connsiteX20" fmla="*/ 178230 w 519224"/>
                <a:gd name="connsiteY20" fmla="*/ 12382 h 519826"/>
                <a:gd name="connsiteX21" fmla="*/ 174420 w 519224"/>
                <a:gd name="connsiteY21" fmla="*/ 13335 h 519826"/>
                <a:gd name="connsiteX22" fmla="*/ 170610 w 519224"/>
                <a:gd name="connsiteY22" fmla="*/ 14288 h 519826"/>
                <a:gd name="connsiteX23" fmla="*/ 166800 w 519224"/>
                <a:gd name="connsiteY23" fmla="*/ 15240 h 519826"/>
                <a:gd name="connsiteX24" fmla="*/ 163942 w 519224"/>
                <a:gd name="connsiteY24" fmla="*/ 16193 h 519826"/>
                <a:gd name="connsiteX25" fmla="*/ 159180 w 519224"/>
                <a:gd name="connsiteY25" fmla="*/ 18097 h 519826"/>
                <a:gd name="connsiteX26" fmla="*/ 156322 w 519224"/>
                <a:gd name="connsiteY26" fmla="*/ 19050 h 519826"/>
                <a:gd name="connsiteX27" fmla="*/ 149655 w 519224"/>
                <a:gd name="connsiteY27" fmla="*/ 21907 h 519826"/>
                <a:gd name="connsiteX28" fmla="*/ 36308 w 519224"/>
                <a:gd name="connsiteY28" fmla="*/ 403860 h 519826"/>
                <a:gd name="connsiteX29" fmla="*/ 122033 w 519224"/>
                <a:gd name="connsiteY29" fmla="*/ 481013 h 519826"/>
                <a:gd name="connsiteX30" fmla="*/ 132510 w 519224"/>
                <a:gd name="connsiteY30" fmla="*/ 486727 h 519826"/>
                <a:gd name="connsiteX31" fmla="*/ 168705 w 519224"/>
                <a:gd name="connsiteY31" fmla="*/ 501968 h 519826"/>
                <a:gd name="connsiteX32" fmla="*/ 179183 w 519224"/>
                <a:gd name="connsiteY32" fmla="*/ 505777 h 519826"/>
                <a:gd name="connsiteX33" fmla="*/ 200138 w 519224"/>
                <a:gd name="connsiteY33" fmla="*/ 511493 h 519826"/>
                <a:gd name="connsiteX34" fmla="*/ 210615 w 519224"/>
                <a:gd name="connsiteY34" fmla="*/ 513397 h 519826"/>
                <a:gd name="connsiteX35" fmla="*/ 245858 w 519224"/>
                <a:gd name="connsiteY35" fmla="*/ 518160 h 519826"/>
                <a:gd name="connsiteX36" fmla="*/ 255383 w 519224"/>
                <a:gd name="connsiteY36" fmla="*/ 519113 h 519826"/>
                <a:gd name="connsiteX37" fmla="*/ 289672 w 519224"/>
                <a:gd name="connsiteY37" fmla="*/ 519113 h 519826"/>
                <a:gd name="connsiteX38" fmla="*/ 297292 w 519224"/>
                <a:gd name="connsiteY38" fmla="*/ 519113 h 519826"/>
                <a:gd name="connsiteX39" fmla="*/ 304913 w 519224"/>
                <a:gd name="connsiteY39" fmla="*/ 518160 h 519826"/>
                <a:gd name="connsiteX40" fmla="*/ 325867 w 519224"/>
                <a:gd name="connsiteY40" fmla="*/ 514350 h 519826"/>
                <a:gd name="connsiteX41" fmla="*/ 325867 w 519224"/>
                <a:gd name="connsiteY41" fmla="*/ 514350 h 519826"/>
                <a:gd name="connsiteX42" fmla="*/ 328725 w 519224"/>
                <a:gd name="connsiteY42" fmla="*/ 513397 h 519826"/>
                <a:gd name="connsiteX43" fmla="*/ 329677 w 519224"/>
                <a:gd name="connsiteY43" fmla="*/ 513397 h 519826"/>
                <a:gd name="connsiteX44" fmla="*/ 331583 w 519224"/>
                <a:gd name="connsiteY44" fmla="*/ 512445 h 519826"/>
                <a:gd name="connsiteX45" fmla="*/ 332535 w 519224"/>
                <a:gd name="connsiteY45" fmla="*/ 512445 h 519826"/>
                <a:gd name="connsiteX46" fmla="*/ 334440 w 519224"/>
                <a:gd name="connsiteY46" fmla="*/ 511493 h 519826"/>
                <a:gd name="connsiteX47" fmla="*/ 336345 w 519224"/>
                <a:gd name="connsiteY47" fmla="*/ 511493 h 519826"/>
                <a:gd name="connsiteX48" fmla="*/ 338250 w 519224"/>
                <a:gd name="connsiteY48" fmla="*/ 511493 h 519826"/>
                <a:gd name="connsiteX49" fmla="*/ 340155 w 519224"/>
                <a:gd name="connsiteY49" fmla="*/ 510540 h 519826"/>
                <a:gd name="connsiteX50" fmla="*/ 341108 w 519224"/>
                <a:gd name="connsiteY50" fmla="*/ 510540 h 519826"/>
                <a:gd name="connsiteX51" fmla="*/ 346822 w 519224"/>
                <a:gd name="connsiteY51" fmla="*/ 508635 h 519826"/>
                <a:gd name="connsiteX52" fmla="*/ 346822 w 519224"/>
                <a:gd name="connsiteY52" fmla="*/ 508635 h 519826"/>
                <a:gd name="connsiteX53" fmla="*/ 349680 w 519224"/>
                <a:gd name="connsiteY53" fmla="*/ 507682 h 519826"/>
                <a:gd name="connsiteX54" fmla="*/ 350633 w 519224"/>
                <a:gd name="connsiteY54" fmla="*/ 507682 h 519826"/>
                <a:gd name="connsiteX55" fmla="*/ 353490 w 519224"/>
                <a:gd name="connsiteY55" fmla="*/ 506730 h 519826"/>
                <a:gd name="connsiteX56" fmla="*/ 353490 w 519224"/>
                <a:gd name="connsiteY56" fmla="*/ 506730 h 519826"/>
                <a:gd name="connsiteX57" fmla="*/ 368730 w 519224"/>
                <a:gd name="connsiteY57" fmla="*/ 500063 h 519826"/>
                <a:gd name="connsiteX58" fmla="*/ 368730 w 519224"/>
                <a:gd name="connsiteY58" fmla="*/ 500063 h 519826"/>
                <a:gd name="connsiteX59" fmla="*/ 371588 w 519224"/>
                <a:gd name="connsiteY59" fmla="*/ 498157 h 519826"/>
                <a:gd name="connsiteX60" fmla="*/ 371588 w 519224"/>
                <a:gd name="connsiteY60" fmla="*/ 498157 h 519826"/>
                <a:gd name="connsiteX61" fmla="*/ 374445 w 519224"/>
                <a:gd name="connsiteY61" fmla="*/ 496252 h 519826"/>
                <a:gd name="connsiteX62" fmla="*/ 374445 w 519224"/>
                <a:gd name="connsiteY62" fmla="*/ 496252 h 519826"/>
                <a:gd name="connsiteX63" fmla="*/ 381113 w 519224"/>
                <a:gd name="connsiteY63" fmla="*/ 490538 h 519826"/>
                <a:gd name="connsiteX64" fmla="*/ 367777 w 519224"/>
                <a:gd name="connsiteY64" fmla="*/ 478155 h 519826"/>
                <a:gd name="connsiteX65" fmla="*/ 351585 w 519224"/>
                <a:gd name="connsiteY65" fmla="*/ 421005 h 519826"/>
                <a:gd name="connsiteX66" fmla="*/ 401115 w 519224"/>
                <a:gd name="connsiteY66" fmla="*/ 386715 h 519826"/>
                <a:gd name="connsiteX67" fmla="*/ 430642 w 519224"/>
                <a:gd name="connsiteY67" fmla="*/ 385763 h 519826"/>
                <a:gd name="connsiteX68" fmla="*/ 497317 w 519224"/>
                <a:gd name="connsiteY68" fmla="*/ 372427 h 519826"/>
                <a:gd name="connsiteX69" fmla="*/ 511605 w 519224"/>
                <a:gd name="connsiteY69" fmla="*/ 362902 h 519826"/>
                <a:gd name="connsiteX70" fmla="*/ 519225 w 519224"/>
                <a:gd name="connsiteY70" fmla="*/ 337185 h 519826"/>
                <a:gd name="connsiteX71" fmla="*/ 519225 w 519224"/>
                <a:gd name="connsiteY71" fmla="*/ 337185 h 519826"/>
                <a:gd name="connsiteX72" fmla="*/ 362063 w 519224"/>
                <a:gd name="connsiteY72" fmla="*/ 229552 h 519826"/>
                <a:gd name="connsiteX73" fmla="*/ 424927 w 519224"/>
                <a:gd name="connsiteY73" fmla="*/ 49530 h 519826"/>
                <a:gd name="connsiteX74" fmla="*/ 422070 w 519224"/>
                <a:gd name="connsiteY74" fmla="*/ 47625 h 519826"/>
                <a:gd name="connsiteX75" fmla="*/ 412545 w 519224"/>
                <a:gd name="connsiteY75" fmla="*/ 41910 h 519826"/>
                <a:gd name="connsiteX76" fmla="*/ 412545 w 519224"/>
                <a:gd name="connsiteY76" fmla="*/ 41910 h 519826"/>
                <a:gd name="connsiteX77" fmla="*/ 282052 w 519224"/>
                <a:gd name="connsiteY77" fmla="*/ 952 h 519826"/>
                <a:gd name="connsiteX78" fmla="*/ 281100 w 519224"/>
                <a:gd name="connsiteY78" fmla="*/ 952 h 519826"/>
                <a:gd name="connsiteX79" fmla="*/ 273480 w 519224"/>
                <a:gd name="connsiteY79" fmla="*/ 952 h 519826"/>
                <a:gd name="connsiteX80" fmla="*/ 272527 w 519224"/>
                <a:gd name="connsiteY80" fmla="*/ 952 h 519826"/>
                <a:gd name="connsiteX81" fmla="*/ 265860 w 519224"/>
                <a:gd name="connsiteY81" fmla="*/ 952 h 519826"/>
                <a:gd name="connsiteX82" fmla="*/ 263955 w 519224"/>
                <a:gd name="connsiteY82" fmla="*/ 952 h 519826"/>
                <a:gd name="connsiteX83" fmla="*/ 255383 w 519224"/>
                <a:gd name="connsiteY83" fmla="*/ 0 h 519826"/>
                <a:gd name="connsiteX84" fmla="*/ 207758 w 519224"/>
                <a:gd name="connsiteY84" fmla="*/ 42863 h 519826"/>
                <a:gd name="connsiteX85" fmla="*/ 70597 w 519224"/>
                <a:gd name="connsiteY85" fmla="*/ 325755 h 519826"/>
                <a:gd name="connsiteX86" fmla="*/ 42975 w 519224"/>
                <a:gd name="connsiteY86" fmla="*/ 274320 h 519826"/>
                <a:gd name="connsiteX87" fmla="*/ 42022 w 519224"/>
                <a:gd name="connsiteY87" fmla="*/ 189547 h 519826"/>
                <a:gd name="connsiteX88" fmla="*/ 205852 w 519224"/>
                <a:gd name="connsiteY88" fmla="*/ 34290 h 519826"/>
                <a:gd name="connsiteX89" fmla="*/ 207758 w 519224"/>
                <a:gd name="connsiteY89" fmla="*/ 42863 h 51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9224" h="519826">
                  <a:moveTo>
                    <a:pt x="255383" y="0"/>
                  </a:moveTo>
                  <a:cubicBezTo>
                    <a:pt x="254430" y="0"/>
                    <a:pt x="254430" y="0"/>
                    <a:pt x="253477" y="0"/>
                  </a:cubicBezTo>
                  <a:cubicBezTo>
                    <a:pt x="251572" y="0"/>
                    <a:pt x="249667" y="0"/>
                    <a:pt x="247763" y="0"/>
                  </a:cubicBezTo>
                  <a:cubicBezTo>
                    <a:pt x="246810" y="0"/>
                    <a:pt x="245858" y="0"/>
                    <a:pt x="245858" y="0"/>
                  </a:cubicBezTo>
                  <a:cubicBezTo>
                    <a:pt x="243952" y="0"/>
                    <a:pt x="242047" y="0"/>
                    <a:pt x="240142" y="0"/>
                  </a:cubicBezTo>
                  <a:cubicBezTo>
                    <a:pt x="239190" y="0"/>
                    <a:pt x="238238" y="0"/>
                    <a:pt x="237285" y="0"/>
                  </a:cubicBezTo>
                  <a:cubicBezTo>
                    <a:pt x="235380" y="0"/>
                    <a:pt x="233475" y="0"/>
                    <a:pt x="231570" y="952"/>
                  </a:cubicBezTo>
                  <a:cubicBezTo>
                    <a:pt x="230617" y="952"/>
                    <a:pt x="229665" y="952"/>
                    <a:pt x="228713" y="952"/>
                  </a:cubicBezTo>
                  <a:cubicBezTo>
                    <a:pt x="226808" y="952"/>
                    <a:pt x="224902" y="952"/>
                    <a:pt x="222997" y="1905"/>
                  </a:cubicBezTo>
                  <a:cubicBezTo>
                    <a:pt x="222045" y="1905"/>
                    <a:pt x="221092" y="1905"/>
                    <a:pt x="220140" y="1905"/>
                  </a:cubicBezTo>
                  <a:cubicBezTo>
                    <a:pt x="218235" y="1905"/>
                    <a:pt x="216330" y="1905"/>
                    <a:pt x="215377" y="2857"/>
                  </a:cubicBezTo>
                  <a:cubicBezTo>
                    <a:pt x="214425" y="2857"/>
                    <a:pt x="213472" y="2857"/>
                    <a:pt x="212520" y="3810"/>
                  </a:cubicBezTo>
                  <a:cubicBezTo>
                    <a:pt x="210615" y="3810"/>
                    <a:pt x="209663" y="4763"/>
                    <a:pt x="207758" y="4763"/>
                  </a:cubicBezTo>
                  <a:cubicBezTo>
                    <a:pt x="206805" y="4763"/>
                    <a:pt x="205852" y="4763"/>
                    <a:pt x="204900" y="5715"/>
                  </a:cubicBezTo>
                  <a:cubicBezTo>
                    <a:pt x="202995" y="5715"/>
                    <a:pt x="202042" y="6668"/>
                    <a:pt x="200138" y="6668"/>
                  </a:cubicBezTo>
                  <a:cubicBezTo>
                    <a:pt x="199185" y="6668"/>
                    <a:pt x="198233" y="7620"/>
                    <a:pt x="197280" y="7620"/>
                  </a:cubicBezTo>
                  <a:cubicBezTo>
                    <a:pt x="196327" y="7620"/>
                    <a:pt x="194422" y="8572"/>
                    <a:pt x="193470" y="8572"/>
                  </a:cubicBezTo>
                  <a:cubicBezTo>
                    <a:pt x="192517" y="8572"/>
                    <a:pt x="191565" y="9525"/>
                    <a:pt x="189660" y="9525"/>
                  </a:cubicBezTo>
                  <a:cubicBezTo>
                    <a:pt x="188708" y="9525"/>
                    <a:pt x="186802" y="10477"/>
                    <a:pt x="185850" y="10477"/>
                  </a:cubicBezTo>
                  <a:cubicBezTo>
                    <a:pt x="184897" y="10477"/>
                    <a:pt x="183945" y="11430"/>
                    <a:pt x="182040" y="11430"/>
                  </a:cubicBezTo>
                  <a:cubicBezTo>
                    <a:pt x="181088" y="11430"/>
                    <a:pt x="179183" y="12382"/>
                    <a:pt x="178230" y="12382"/>
                  </a:cubicBezTo>
                  <a:cubicBezTo>
                    <a:pt x="177277" y="12382"/>
                    <a:pt x="175372" y="13335"/>
                    <a:pt x="174420" y="13335"/>
                  </a:cubicBezTo>
                  <a:cubicBezTo>
                    <a:pt x="173467" y="13335"/>
                    <a:pt x="172515" y="14288"/>
                    <a:pt x="170610" y="14288"/>
                  </a:cubicBezTo>
                  <a:cubicBezTo>
                    <a:pt x="169658" y="14288"/>
                    <a:pt x="167752" y="15240"/>
                    <a:pt x="166800" y="15240"/>
                  </a:cubicBezTo>
                  <a:cubicBezTo>
                    <a:pt x="165847" y="15240"/>
                    <a:pt x="164895" y="16193"/>
                    <a:pt x="163942" y="16193"/>
                  </a:cubicBezTo>
                  <a:cubicBezTo>
                    <a:pt x="162038" y="17145"/>
                    <a:pt x="161085" y="17145"/>
                    <a:pt x="159180" y="18097"/>
                  </a:cubicBezTo>
                  <a:cubicBezTo>
                    <a:pt x="158227" y="18097"/>
                    <a:pt x="157275" y="19050"/>
                    <a:pt x="156322" y="19050"/>
                  </a:cubicBezTo>
                  <a:cubicBezTo>
                    <a:pt x="154417" y="20002"/>
                    <a:pt x="151560" y="20955"/>
                    <a:pt x="149655" y="21907"/>
                  </a:cubicBezTo>
                  <a:cubicBezTo>
                    <a:pt x="-58942" y="113347"/>
                    <a:pt x="112" y="346710"/>
                    <a:pt x="36308" y="403860"/>
                  </a:cubicBezTo>
                  <a:cubicBezTo>
                    <a:pt x="59167" y="438150"/>
                    <a:pt x="89647" y="463868"/>
                    <a:pt x="122033" y="481013"/>
                  </a:cubicBezTo>
                  <a:cubicBezTo>
                    <a:pt x="125842" y="482918"/>
                    <a:pt x="128700" y="484822"/>
                    <a:pt x="132510" y="486727"/>
                  </a:cubicBezTo>
                  <a:cubicBezTo>
                    <a:pt x="144892" y="492443"/>
                    <a:pt x="157275" y="497205"/>
                    <a:pt x="168705" y="501968"/>
                  </a:cubicBezTo>
                  <a:cubicBezTo>
                    <a:pt x="172515" y="502920"/>
                    <a:pt x="175372" y="503872"/>
                    <a:pt x="179183" y="505777"/>
                  </a:cubicBezTo>
                  <a:cubicBezTo>
                    <a:pt x="185850" y="507682"/>
                    <a:pt x="193470" y="509588"/>
                    <a:pt x="200138" y="511493"/>
                  </a:cubicBezTo>
                  <a:cubicBezTo>
                    <a:pt x="203947" y="512445"/>
                    <a:pt x="206805" y="513397"/>
                    <a:pt x="210615" y="513397"/>
                  </a:cubicBezTo>
                  <a:cubicBezTo>
                    <a:pt x="222997" y="515302"/>
                    <a:pt x="234427" y="517207"/>
                    <a:pt x="245858" y="518160"/>
                  </a:cubicBezTo>
                  <a:cubicBezTo>
                    <a:pt x="248715" y="518160"/>
                    <a:pt x="252525" y="519113"/>
                    <a:pt x="255383" y="519113"/>
                  </a:cubicBezTo>
                  <a:cubicBezTo>
                    <a:pt x="267765" y="520065"/>
                    <a:pt x="279195" y="520065"/>
                    <a:pt x="289672" y="519113"/>
                  </a:cubicBezTo>
                  <a:cubicBezTo>
                    <a:pt x="292530" y="519113"/>
                    <a:pt x="294435" y="519113"/>
                    <a:pt x="297292" y="519113"/>
                  </a:cubicBezTo>
                  <a:cubicBezTo>
                    <a:pt x="300150" y="519113"/>
                    <a:pt x="302055" y="519113"/>
                    <a:pt x="304913" y="518160"/>
                  </a:cubicBezTo>
                  <a:cubicBezTo>
                    <a:pt x="313485" y="517207"/>
                    <a:pt x="320152" y="516255"/>
                    <a:pt x="325867" y="514350"/>
                  </a:cubicBezTo>
                  <a:cubicBezTo>
                    <a:pt x="325867" y="514350"/>
                    <a:pt x="325867" y="514350"/>
                    <a:pt x="325867" y="514350"/>
                  </a:cubicBezTo>
                  <a:cubicBezTo>
                    <a:pt x="326820" y="514350"/>
                    <a:pt x="327772" y="514350"/>
                    <a:pt x="328725" y="513397"/>
                  </a:cubicBezTo>
                  <a:cubicBezTo>
                    <a:pt x="328725" y="513397"/>
                    <a:pt x="329677" y="513397"/>
                    <a:pt x="329677" y="513397"/>
                  </a:cubicBezTo>
                  <a:cubicBezTo>
                    <a:pt x="330630" y="513397"/>
                    <a:pt x="330630" y="513397"/>
                    <a:pt x="331583" y="512445"/>
                  </a:cubicBezTo>
                  <a:cubicBezTo>
                    <a:pt x="331583" y="512445"/>
                    <a:pt x="332535" y="512445"/>
                    <a:pt x="332535" y="512445"/>
                  </a:cubicBezTo>
                  <a:cubicBezTo>
                    <a:pt x="333488" y="512445"/>
                    <a:pt x="333488" y="512445"/>
                    <a:pt x="334440" y="511493"/>
                  </a:cubicBezTo>
                  <a:cubicBezTo>
                    <a:pt x="335392" y="511493"/>
                    <a:pt x="335392" y="511493"/>
                    <a:pt x="336345" y="511493"/>
                  </a:cubicBezTo>
                  <a:cubicBezTo>
                    <a:pt x="336345" y="511493"/>
                    <a:pt x="337297" y="511493"/>
                    <a:pt x="338250" y="511493"/>
                  </a:cubicBezTo>
                  <a:cubicBezTo>
                    <a:pt x="339202" y="511493"/>
                    <a:pt x="339202" y="511493"/>
                    <a:pt x="340155" y="510540"/>
                  </a:cubicBezTo>
                  <a:cubicBezTo>
                    <a:pt x="340155" y="510540"/>
                    <a:pt x="340155" y="510540"/>
                    <a:pt x="341108" y="510540"/>
                  </a:cubicBezTo>
                  <a:cubicBezTo>
                    <a:pt x="343013" y="509588"/>
                    <a:pt x="344917" y="509588"/>
                    <a:pt x="346822" y="508635"/>
                  </a:cubicBezTo>
                  <a:cubicBezTo>
                    <a:pt x="346822" y="508635"/>
                    <a:pt x="346822" y="508635"/>
                    <a:pt x="346822" y="508635"/>
                  </a:cubicBezTo>
                  <a:cubicBezTo>
                    <a:pt x="347775" y="508635"/>
                    <a:pt x="348727" y="507682"/>
                    <a:pt x="349680" y="507682"/>
                  </a:cubicBezTo>
                  <a:cubicBezTo>
                    <a:pt x="349680" y="507682"/>
                    <a:pt x="349680" y="507682"/>
                    <a:pt x="350633" y="507682"/>
                  </a:cubicBezTo>
                  <a:cubicBezTo>
                    <a:pt x="351585" y="507682"/>
                    <a:pt x="352538" y="506730"/>
                    <a:pt x="353490" y="506730"/>
                  </a:cubicBezTo>
                  <a:cubicBezTo>
                    <a:pt x="353490" y="506730"/>
                    <a:pt x="353490" y="506730"/>
                    <a:pt x="353490" y="506730"/>
                  </a:cubicBezTo>
                  <a:cubicBezTo>
                    <a:pt x="358252" y="504825"/>
                    <a:pt x="363967" y="501968"/>
                    <a:pt x="368730" y="500063"/>
                  </a:cubicBezTo>
                  <a:cubicBezTo>
                    <a:pt x="368730" y="500063"/>
                    <a:pt x="368730" y="500063"/>
                    <a:pt x="368730" y="500063"/>
                  </a:cubicBezTo>
                  <a:cubicBezTo>
                    <a:pt x="369683" y="499110"/>
                    <a:pt x="370635" y="499110"/>
                    <a:pt x="371588" y="498157"/>
                  </a:cubicBezTo>
                  <a:cubicBezTo>
                    <a:pt x="371588" y="498157"/>
                    <a:pt x="371588" y="498157"/>
                    <a:pt x="371588" y="498157"/>
                  </a:cubicBezTo>
                  <a:cubicBezTo>
                    <a:pt x="372540" y="497205"/>
                    <a:pt x="373492" y="497205"/>
                    <a:pt x="374445" y="496252"/>
                  </a:cubicBezTo>
                  <a:lnTo>
                    <a:pt x="374445" y="496252"/>
                  </a:lnTo>
                  <a:cubicBezTo>
                    <a:pt x="377302" y="494347"/>
                    <a:pt x="379208" y="492443"/>
                    <a:pt x="381113" y="490538"/>
                  </a:cubicBezTo>
                  <a:cubicBezTo>
                    <a:pt x="375397" y="485775"/>
                    <a:pt x="371588" y="481013"/>
                    <a:pt x="367777" y="478155"/>
                  </a:cubicBezTo>
                  <a:cubicBezTo>
                    <a:pt x="347775" y="462915"/>
                    <a:pt x="343965" y="442913"/>
                    <a:pt x="351585" y="421005"/>
                  </a:cubicBezTo>
                  <a:cubicBezTo>
                    <a:pt x="359205" y="398145"/>
                    <a:pt x="378255" y="388620"/>
                    <a:pt x="401115" y="386715"/>
                  </a:cubicBezTo>
                  <a:cubicBezTo>
                    <a:pt x="410640" y="385763"/>
                    <a:pt x="421117" y="385763"/>
                    <a:pt x="430642" y="385763"/>
                  </a:cubicBezTo>
                  <a:cubicBezTo>
                    <a:pt x="453502" y="384810"/>
                    <a:pt x="476363" y="381000"/>
                    <a:pt x="497317" y="372427"/>
                  </a:cubicBezTo>
                  <a:cubicBezTo>
                    <a:pt x="503033" y="369570"/>
                    <a:pt x="508747" y="366713"/>
                    <a:pt x="511605" y="362902"/>
                  </a:cubicBezTo>
                  <a:cubicBezTo>
                    <a:pt x="514463" y="354330"/>
                    <a:pt x="517320" y="345757"/>
                    <a:pt x="519225" y="337185"/>
                  </a:cubicBezTo>
                  <a:cubicBezTo>
                    <a:pt x="519225" y="337185"/>
                    <a:pt x="519225" y="337185"/>
                    <a:pt x="519225" y="337185"/>
                  </a:cubicBezTo>
                  <a:cubicBezTo>
                    <a:pt x="445883" y="331470"/>
                    <a:pt x="385875" y="301943"/>
                    <a:pt x="362063" y="229552"/>
                  </a:cubicBezTo>
                  <a:cubicBezTo>
                    <a:pt x="337297" y="156210"/>
                    <a:pt x="367777" y="100013"/>
                    <a:pt x="424927" y="49530"/>
                  </a:cubicBezTo>
                  <a:cubicBezTo>
                    <a:pt x="423975" y="48577"/>
                    <a:pt x="423022" y="48577"/>
                    <a:pt x="422070" y="47625"/>
                  </a:cubicBezTo>
                  <a:cubicBezTo>
                    <a:pt x="419213" y="45720"/>
                    <a:pt x="415402" y="43815"/>
                    <a:pt x="412545" y="41910"/>
                  </a:cubicBezTo>
                  <a:lnTo>
                    <a:pt x="412545" y="41910"/>
                  </a:lnTo>
                  <a:cubicBezTo>
                    <a:pt x="368730" y="16193"/>
                    <a:pt x="323963" y="3810"/>
                    <a:pt x="282052" y="952"/>
                  </a:cubicBezTo>
                  <a:cubicBezTo>
                    <a:pt x="282052" y="952"/>
                    <a:pt x="282052" y="952"/>
                    <a:pt x="281100" y="952"/>
                  </a:cubicBezTo>
                  <a:cubicBezTo>
                    <a:pt x="278242" y="952"/>
                    <a:pt x="276338" y="952"/>
                    <a:pt x="273480" y="952"/>
                  </a:cubicBezTo>
                  <a:cubicBezTo>
                    <a:pt x="273480" y="952"/>
                    <a:pt x="272527" y="952"/>
                    <a:pt x="272527" y="952"/>
                  </a:cubicBezTo>
                  <a:cubicBezTo>
                    <a:pt x="270622" y="952"/>
                    <a:pt x="267765" y="952"/>
                    <a:pt x="265860" y="952"/>
                  </a:cubicBezTo>
                  <a:cubicBezTo>
                    <a:pt x="264908" y="952"/>
                    <a:pt x="264908" y="952"/>
                    <a:pt x="263955" y="952"/>
                  </a:cubicBezTo>
                  <a:cubicBezTo>
                    <a:pt x="260145" y="0"/>
                    <a:pt x="258240" y="0"/>
                    <a:pt x="255383" y="0"/>
                  </a:cubicBezTo>
                  <a:close/>
                  <a:moveTo>
                    <a:pt x="207758" y="42863"/>
                  </a:moveTo>
                  <a:cubicBezTo>
                    <a:pt x="85837" y="86677"/>
                    <a:pt x="57262" y="246697"/>
                    <a:pt x="70597" y="325755"/>
                  </a:cubicBezTo>
                  <a:cubicBezTo>
                    <a:pt x="72502" y="338138"/>
                    <a:pt x="44880" y="286702"/>
                    <a:pt x="42975" y="274320"/>
                  </a:cubicBezTo>
                  <a:cubicBezTo>
                    <a:pt x="38212" y="249555"/>
                    <a:pt x="38212" y="214313"/>
                    <a:pt x="42022" y="189547"/>
                  </a:cubicBezTo>
                  <a:cubicBezTo>
                    <a:pt x="55358" y="100965"/>
                    <a:pt x="141083" y="34290"/>
                    <a:pt x="205852" y="34290"/>
                  </a:cubicBezTo>
                  <a:cubicBezTo>
                    <a:pt x="219188" y="34290"/>
                    <a:pt x="219188" y="39052"/>
                    <a:pt x="207758" y="42863"/>
                  </a:cubicBezTo>
                  <a:close/>
                </a:path>
              </a:pathLst>
            </a:custGeom>
            <a:solidFill>
              <a:srgbClr val="FFFFFF">
                <a:alpha val="48000"/>
              </a:srgbClr>
            </a:solidFill>
            <a:ln w="9525" cap="flat">
              <a:noFill/>
              <a:prstDash val="solid"/>
              <a:miter/>
            </a:ln>
          </p:spPr>
          <p:txBody>
            <a:bodyPr rtlCol="0" anchor="ctr"/>
            <a:lstStyle/>
            <a:p>
              <a:endParaRPr lang="en-US"/>
            </a:p>
          </p:txBody>
        </p:sp>
        <p:sp>
          <p:nvSpPr>
            <p:cNvPr id="89" name="Freeform 341">
              <a:extLst>
                <a:ext uri="{FF2B5EF4-FFF2-40B4-BE49-F238E27FC236}">
                  <a16:creationId xmlns:a16="http://schemas.microsoft.com/office/drawing/2014/main" id="{C2D671BB-9CAD-2A7F-6A12-6BD7CC97E66A}"/>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FFFFF"/>
            </a:solidFill>
            <a:ln w="9525" cap="flat">
              <a:noFill/>
              <a:prstDash val="solid"/>
              <a:miter/>
            </a:ln>
          </p:spPr>
          <p:txBody>
            <a:bodyPr rtlCol="0" anchor="ctr"/>
            <a:lstStyle/>
            <a:p>
              <a:endParaRPr lang="en-US"/>
            </a:p>
          </p:txBody>
        </p:sp>
        <p:sp>
          <p:nvSpPr>
            <p:cNvPr id="90" name="Freeform 342">
              <a:extLst>
                <a:ext uri="{FF2B5EF4-FFF2-40B4-BE49-F238E27FC236}">
                  <a16:creationId xmlns:a16="http://schemas.microsoft.com/office/drawing/2014/main" id="{FFEC9AB3-08EB-E12D-7313-6A067F9DFE7A}"/>
                </a:ext>
              </a:extLst>
            </p:cNvPr>
            <p:cNvSpPr/>
            <p:nvPr/>
          </p:nvSpPr>
          <p:spPr>
            <a:xfrm>
              <a:off x="4361577" y="5793105"/>
              <a:ext cx="129460" cy="81878"/>
            </a:xfrm>
            <a:custGeom>
              <a:avLst/>
              <a:gdLst>
                <a:gd name="connsiteX0" fmla="*/ 18970 w 129460"/>
                <a:gd name="connsiteY0" fmla="*/ 12382 h 81878"/>
                <a:gd name="connsiteX1" fmla="*/ 3730 w 129460"/>
                <a:gd name="connsiteY1" fmla="*/ 60960 h 81878"/>
                <a:gd name="connsiteX2" fmla="*/ 54213 w 129460"/>
                <a:gd name="connsiteY2" fmla="*/ 77152 h 81878"/>
                <a:gd name="connsiteX3" fmla="*/ 58975 w 129460"/>
                <a:gd name="connsiteY3" fmla="*/ 74295 h 81878"/>
                <a:gd name="connsiteX4" fmla="*/ 58975 w 129460"/>
                <a:gd name="connsiteY4" fmla="*/ 74295 h 81878"/>
                <a:gd name="connsiteX5" fmla="*/ 63738 w 129460"/>
                <a:gd name="connsiteY5" fmla="*/ 70485 h 81878"/>
                <a:gd name="connsiteX6" fmla="*/ 64690 w 129460"/>
                <a:gd name="connsiteY6" fmla="*/ 70485 h 81878"/>
                <a:gd name="connsiteX7" fmla="*/ 69453 w 129460"/>
                <a:gd name="connsiteY7" fmla="*/ 67627 h 81878"/>
                <a:gd name="connsiteX8" fmla="*/ 70405 w 129460"/>
                <a:gd name="connsiteY8" fmla="*/ 66675 h 81878"/>
                <a:gd name="connsiteX9" fmla="*/ 74215 w 129460"/>
                <a:gd name="connsiteY9" fmla="*/ 63818 h 81878"/>
                <a:gd name="connsiteX10" fmla="*/ 75168 w 129460"/>
                <a:gd name="connsiteY10" fmla="*/ 62865 h 81878"/>
                <a:gd name="connsiteX11" fmla="*/ 78978 w 129460"/>
                <a:gd name="connsiteY11" fmla="*/ 60007 h 81878"/>
                <a:gd name="connsiteX12" fmla="*/ 79930 w 129460"/>
                <a:gd name="connsiteY12" fmla="*/ 59055 h 81878"/>
                <a:gd name="connsiteX13" fmla="*/ 83740 w 129460"/>
                <a:gd name="connsiteY13" fmla="*/ 56197 h 81878"/>
                <a:gd name="connsiteX14" fmla="*/ 85645 w 129460"/>
                <a:gd name="connsiteY14" fmla="*/ 55245 h 81878"/>
                <a:gd name="connsiteX15" fmla="*/ 88503 w 129460"/>
                <a:gd name="connsiteY15" fmla="*/ 52388 h 81878"/>
                <a:gd name="connsiteX16" fmla="*/ 90408 w 129460"/>
                <a:gd name="connsiteY16" fmla="*/ 50482 h 81878"/>
                <a:gd name="connsiteX17" fmla="*/ 93265 w 129460"/>
                <a:gd name="connsiteY17" fmla="*/ 47625 h 81878"/>
                <a:gd name="connsiteX18" fmla="*/ 95170 w 129460"/>
                <a:gd name="connsiteY18" fmla="*/ 45720 h 81878"/>
                <a:gd name="connsiteX19" fmla="*/ 98028 w 129460"/>
                <a:gd name="connsiteY19" fmla="*/ 42863 h 81878"/>
                <a:gd name="connsiteX20" fmla="*/ 99933 w 129460"/>
                <a:gd name="connsiteY20" fmla="*/ 40957 h 81878"/>
                <a:gd name="connsiteX21" fmla="*/ 102790 w 129460"/>
                <a:gd name="connsiteY21" fmla="*/ 38100 h 81878"/>
                <a:gd name="connsiteX22" fmla="*/ 104695 w 129460"/>
                <a:gd name="connsiteY22" fmla="*/ 36195 h 81878"/>
                <a:gd name="connsiteX23" fmla="*/ 107553 w 129460"/>
                <a:gd name="connsiteY23" fmla="*/ 33338 h 81878"/>
                <a:gd name="connsiteX24" fmla="*/ 109458 w 129460"/>
                <a:gd name="connsiteY24" fmla="*/ 31432 h 81878"/>
                <a:gd name="connsiteX25" fmla="*/ 111363 w 129460"/>
                <a:gd name="connsiteY25" fmla="*/ 28575 h 81878"/>
                <a:gd name="connsiteX26" fmla="*/ 113268 w 129460"/>
                <a:gd name="connsiteY26" fmla="*/ 25718 h 81878"/>
                <a:gd name="connsiteX27" fmla="*/ 115173 w 129460"/>
                <a:gd name="connsiteY27" fmla="*/ 22860 h 81878"/>
                <a:gd name="connsiteX28" fmla="*/ 117078 w 129460"/>
                <a:gd name="connsiteY28" fmla="*/ 20002 h 81878"/>
                <a:gd name="connsiteX29" fmla="*/ 118983 w 129460"/>
                <a:gd name="connsiteY29" fmla="*/ 17145 h 81878"/>
                <a:gd name="connsiteX30" fmla="*/ 120888 w 129460"/>
                <a:gd name="connsiteY30" fmla="*/ 14288 h 81878"/>
                <a:gd name="connsiteX31" fmla="*/ 122793 w 129460"/>
                <a:gd name="connsiteY31" fmla="*/ 11430 h 81878"/>
                <a:gd name="connsiteX32" fmla="*/ 124698 w 129460"/>
                <a:gd name="connsiteY32" fmla="*/ 7620 h 81878"/>
                <a:gd name="connsiteX33" fmla="*/ 125650 w 129460"/>
                <a:gd name="connsiteY33" fmla="*/ 5715 h 81878"/>
                <a:gd name="connsiteX34" fmla="*/ 129460 w 129460"/>
                <a:gd name="connsiteY34" fmla="*/ 0 h 81878"/>
                <a:gd name="connsiteX35" fmla="*/ 129460 w 129460"/>
                <a:gd name="connsiteY35" fmla="*/ 0 h 81878"/>
                <a:gd name="connsiteX36" fmla="*/ 129460 w 129460"/>
                <a:gd name="connsiteY36" fmla="*/ 0 h 81878"/>
                <a:gd name="connsiteX37" fmla="*/ 36115 w 129460"/>
                <a:gd name="connsiteY37" fmla="*/ 10477 h 81878"/>
                <a:gd name="connsiteX38" fmla="*/ 18970 w 129460"/>
                <a:gd name="connsiteY38" fmla="*/ 12382 h 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9460" h="81878">
                  <a:moveTo>
                    <a:pt x="18970" y="12382"/>
                  </a:moveTo>
                  <a:cubicBezTo>
                    <a:pt x="1825" y="21907"/>
                    <a:pt x="-4842" y="43815"/>
                    <a:pt x="3730" y="60960"/>
                  </a:cubicBezTo>
                  <a:cubicBezTo>
                    <a:pt x="14208" y="80010"/>
                    <a:pt x="38973" y="87630"/>
                    <a:pt x="54213" y="77152"/>
                  </a:cubicBezTo>
                  <a:cubicBezTo>
                    <a:pt x="56118" y="76200"/>
                    <a:pt x="57070" y="75247"/>
                    <a:pt x="58975" y="74295"/>
                  </a:cubicBezTo>
                  <a:lnTo>
                    <a:pt x="58975" y="74295"/>
                  </a:lnTo>
                  <a:cubicBezTo>
                    <a:pt x="60880" y="73343"/>
                    <a:pt x="61833" y="72390"/>
                    <a:pt x="63738" y="70485"/>
                  </a:cubicBezTo>
                  <a:cubicBezTo>
                    <a:pt x="63738" y="70485"/>
                    <a:pt x="63738" y="70485"/>
                    <a:pt x="64690" y="70485"/>
                  </a:cubicBezTo>
                  <a:cubicBezTo>
                    <a:pt x="66595" y="69532"/>
                    <a:pt x="67548" y="68580"/>
                    <a:pt x="69453" y="67627"/>
                  </a:cubicBezTo>
                  <a:cubicBezTo>
                    <a:pt x="69453" y="67627"/>
                    <a:pt x="70405" y="67627"/>
                    <a:pt x="70405" y="66675"/>
                  </a:cubicBezTo>
                  <a:cubicBezTo>
                    <a:pt x="71358" y="65722"/>
                    <a:pt x="73263" y="64770"/>
                    <a:pt x="74215" y="63818"/>
                  </a:cubicBezTo>
                  <a:cubicBezTo>
                    <a:pt x="74215" y="63818"/>
                    <a:pt x="75168" y="62865"/>
                    <a:pt x="75168" y="62865"/>
                  </a:cubicBezTo>
                  <a:cubicBezTo>
                    <a:pt x="76120" y="61913"/>
                    <a:pt x="78025" y="60960"/>
                    <a:pt x="78978" y="60007"/>
                  </a:cubicBezTo>
                  <a:cubicBezTo>
                    <a:pt x="78978" y="60007"/>
                    <a:pt x="79930" y="59055"/>
                    <a:pt x="79930" y="59055"/>
                  </a:cubicBezTo>
                  <a:cubicBezTo>
                    <a:pt x="80883" y="58102"/>
                    <a:pt x="81835" y="57150"/>
                    <a:pt x="83740" y="56197"/>
                  </a:cubicBezTo>
                  <a:cubicBezTo>
                    <a:pt x="84693" y="56197"/>
                    <a:pt x="84693" y="55245"/>
                    <a:pt x="85645" y="55245"/>
                  </a:cubicBezTo>
                  <a:cubicBezTo>
                    <a:pt x="86598" y="54293"/>
                    <a:pt x="87550" y="53340"/>
                    <a:pt x="88503" y="52388"/>
                  </a:cubicBezTo>
                  <a:cubicBezTo>
                    <a:pt x="89455" y="51435"/>
                    <a:pt x="89455" y="51435"/>
                    <a:pt x="90408" y="50482"/>
                  </a:cubicBezTo>
                  <a:cubicBezTo>
                    <a:pt x="91360" y="49530"/>
                    <a:pt x="92313" y="48577"/>
                    <a:pt x="93265" y="47625"/>
                  </a:cubicBezTo>
                  <a:cubicBezTo>
                    <a:pt x="94218" y="46672"/>
                    <a:pt x="94218" y="46672"/>
                    <a:pt x="95170" y="45720"/>
                  </a:cubicBezTo>
                  <a:cubicBezTo>
                    <a:pt x="96123" y="44768"/>
                    <a:pt x="97075" y="43815"/>
                    <a:pt x="98028" y="42863"/>
                  </a:cubicBezTo>
                  <a:cubicBezTo>
                    <a:pt x="98980" y="41910"/>
                    <a:pt x="98980" y="41910"/>
                    <a:pt x="99933" y="40957"/>
                  </a:cubicBezTo>
                  <a:cubicBezTo>
                    <a:pt x="100885" y="40005"/>
                    <a:pt x="101838" y="39052"/>
                    <a:pt x="102790" y="38100"/>
                  </a:cubicBezTo>
                  <a:cubicBezTo>
                    <a:pt x="103743" y="37147"/>
                    <a:pt x="103743" y="37147"/>
                    <a:pt x="104695" y="36195"/>
                  </a:cubicBezTo>
                  <a:cubicBezTo>
                    <a:pt x="105648" y="35243"/>
                    <a:pt x="106600" y="34290"/>
                    <a:pt x="107553" y="33338"/>
                  </a:cubicBezTo>
                  <a:cubicBezTo>
                    <a:pt x="108505" y="32385"/>
                    <a:pt x="108505" y="31432"/>
                    <a:pt x="109458" y="31432"/>
                  </a:cubicBezTo>
                  <a:cubicBezTo>
                    <a:pt x="110410" y="30480"/>
                    <a:pt x="111363" y="29527"/>
                    <a:pt x="111363" y="28575"/>
                  </a:cubicBezTo>
                  <a:cubicBezTo>
                    <a:pt x="112315" y="27622"/>
                    <a:pt x="112315" y="26670"/>
                    <a:pt x="113268" y="25718"/>
                  </a:cubicBezTo>
                  <a:cubicBezTo>
                    <a:pt x="114220" y="24765"/>
                    <a:pt x="114220" y="23813"/>
                    <a:pt x="115173" y="22860"/>
                  </a:cubicBezTo>
                  <a:cubicBezTo>
                    <a:pt x="116125" y="21907"/>
                    <a:pt x="116125" y="20955"/>
                    <a:pt x="117078" y="20002"/>
                  </a:cubicBezTo>
                  <a:cubicBezTo>
                    <a:pt x="118030" y="19050"/>
                    <a:pt x="118030" y="18097"/>
                    <a:pt x="118983" y="17145"/>
                  </a:cubicBezTo>
                  <a:cubicBezTo>
                    <a:pt x="119935" y="16193"/>
                    <a:pt x="120888" y="15240"/>
                    <a:pt x="120888" y="14288"/>
                  </a:cubicBezTo>
                  <a:cubicBezTo>
                    <a:pt x="121840" y="13335"/>
                    <a:pt x="121840" y="12382"/>
                    <a:pt x="122793" y="11430"/>
                  </a:cubicBezTo>
                  <a:cubicBezTo>
                    <a:pt x="123745" y="10477"/>
                    <a:pt x="124698" y="8572"/>
                    <a:pt x="124698" y="7620"/>
                  </a:cubicBezTo>
                  <a:cubicBezTo>
                    <a:pt x="124698" y="6668"/>
                    <a:pt x="125650" y="6668"/>
                    <a:pt x="125650" y="5715"/>
                  </a:cubicBezTo>
                  <a:cubicBezTo>
                    <a:pt x="126603" y="3810"/>
                    <a:pt x="128508" y="1905"/>
                    <a:pt x="129460" y="0"/>
                  </a:cubicBezTo>
                  <a:cubicBezTo>
                    <a:pt x="129460" y="0"/>
                    <a:pt x="129460" y="0"/>
                    <a:pt x="129460" y="0"/>
                  </a:cubicBezTo>
                  <a:lnTo>
                    <a:pt x="129460" y="0"/>
                  </a:lnTo>
                  <a:cubicBezTo>
                    <a:pt x="98028" y="6668"/>
                    <a:pt x="67548" y="8572"/>
                    <a:pt x="36115" y="10477"/>
                  </a:cubicBezTo>
                  <a:cubicBezTo>
                    <a:pt x="31353" y="7620"/>
                    <a:pt x="24685" y="8572"/>
                    <a:pt x="18970" y="12382"/>
                  </a:cubicBezTo>
                  <a:close/>
                </a:path>
              </a:pathLst>
            </a:custGeom>
            <a:solidFill>
              <a:srgbClr val="F27954">
                <a:alpha val="48000"/>
              </a:srgbClr>
            </a:solidFill>
            <a:ln w="9525" cap="flat">
              <a:noFill/>
              <a:prstDash val="solid"/>
              <a:miter/>
            </a:ln>
          </p:spPr>
          <p:txBody>
            <a:bodyPr rtlCol="0" anchor="ctr"/>
            <a:lstStyle/>
            <a:p>
              <a:endParaRPr lang="en-US"/>
            </a:p>
          </p:txBody>
        </p:sp>
        <p:sp>
          <p:nvSpPr>
            <p:cNvPr id="91" name="Freeform 343">
              <a:extLst>
                <a:ext uri="{FF2B5EF4-FFF2-40B4-BE49-F238E27FC236}">
                  <a16:creationId xmlns:a16="http://schemas.microsoft.com/office/drawing/2014/main" id="{DEA2DBE7-ED2C-FCFA-BA73-F0FFFA465DC8}"/>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solidFill>
            <a:ln w="9525" cap="flat">
              <a:noFill/>
              <a:prstDash val="solid"/>
              <a:miter/>
            </a:ln>
          </p:spPr>
          <p:txBody>
            <a:bodyPr rtlCol="0" anchor="ctr"/>
            <a:lstStyle/>
            <a:p>
              <a:endParaRPr lang="en-US"/>
            </a:p>
          </p:txBody>
        </p:sp>
        <p:sp>
          <p:nvSpPr>
            <p:cNvPr id="92" name="Freeform 344">
              <a:extLst>
                <a:ext uri="{FF2B5EF4-FFF2-40B4-BE49-F238E27FC236}">
                  <a16:creationId xmlns:a16="http://schemas.microsoft.com/office/drawing/2014/main" id="{EABF8A23-5A0A-B00A-8332-1C0C33C22CBF}"/>
                </a:ext>
              </a:extLst>
            </p:cNvPr>
            <p:cNvSpPr/>
            <p:nvPr/>
          </p:nvSpPr>
          <p:spPr>
            <a:xfrm>
              <a:off x="4261484" y="5379719"/>
              <a:ext cx="1905" cy="9525"/>
            </a:xfrm>
            <a:custGeom>
              <a:avLst/>
              <a:gdLst>
                <a:gd name="connsiteX0" fmla="*/ 0 w 1905"/>
                <a:gd name="connsiteY0" fmla="*/ 0 h 9525"/>
                <a:gd name="connsiteX1" fmla="*/ 1905 w 1905"/>
                <a:gd name="connsiteY1" fmla="*/ 0 h 9525"/>
                <a:gd name="connsiteX2" fmla="*/ 953 w 1905"/>
                <a:gd name="connsiteY2" fmla="*/ 0 h 9525"/>
                <a:gd name="connsiteX3" fmla="*/ 0 w 1905"/>
                <a:gd name="connsiteY3" fmla="*/ 0 h 9525"/>
              </a:gdLst>
              <a:ahLst/>
              <a:cxnLst>
                <a:cxn ang="0">
                  <a:pos x="connsiteX0" y="connsiteY0"/>
                </a:cxn>
                <a:cxn ang="0">
                  <a:pos x="connsiteX1" y="connsiteY1"/>
                </a:cxn>
                <a:cxn ang="0">
                  <a:pos x="connsiteX2" y="connsiteY2"/>
                </a:cxn>
                <a:cxn ang="0">
                  <a:pos x="connsiteX3" y="connsiteY3"/>
                </a:cxn>
              </a:cxnLst>
              <a:rect l="l" t="t" r="r" b="b"/>
              <a:pathLst>
                <a:path w="1905" h="9525">
                  <a:moveTo>
                    <a:pt x="0" y="0"/>
                  </a:moveTo>
                  <a:cubicBezTo>
                    <a:pt x="953" y="0"/>
                    <a:pt x="953" y="0"/>
                    <a:pt x="1905" y="0"/>
                  </a:cubicBezTo>
                  <a:cubicBezTo>
                    <a:pt x="1905" y="0"/>
                    <a:pt x="953" y="0"/>
                    <a:pt x="953"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3" name="Freeform 345">
              <a:extLst>
                <a:ext uri="{FF2B5EF4-FFF2-40B4-BE49-F238E27FC236}">
                  <a16:creationId xmlns:a16="http://schemas.microsoft.com/office/drawing/2014/main" id="{03D90B4E-5D41-44C9-41F7-C7A20AECD5E9}"/>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solidFill>
            <a:ln w="9525" cap="flat">
              <a:noFill/>
              <a:prstDash val="solid"/>
              <a:miter/>
            </a:ln>
          </p:spPr>
          <p:txBody>
            <a:bodyPr rtlCol="0" anchor="ctr"/>
            <a:lstStyle/>
            <a:p>
              <a:endParaRPr lang="en-US"/>
            </a:p>
          </p:txBody>
        </p:sp>
        <p:sp>
          <p:nvSpPr>
            <p:cNvPr id="94" name="Freeform 346">
              <a:extLst>
                <a:ext uri="{FF2B5EF4-FFF2-40B4-BE49-F238E27FC236}">
                  <a16:creationId xmlns:a16="http://schemas.microsoft.com/office/drawing/2014/main" id="{177F71BF-3E5E-BB4A-EA65-336F989C9648}"/>
                </a:ext>
              </a:extLst>
            </p:cNvPr>
            <p:cNvSpPr/>
            <p:nvPr/>
          </p:nvSpPr>
          <p:spPr>
            <a:xfrm>
              <a:off x="4238625" y="5379719"/>
              <a:ext cx="20954" cy="952"/>
            </a:xfrm>
            <a:custGeom>
              <a:avLst/>
              <a:gdLst>
                <a:gd name="connsiteX0" fmla="*/ 20955 w 20954"/>
                <a:gd name="connsiteY0" fmla="*/ 0 h 952"/>
                <a:gd name="connsiteX1" fmla="*/ 0 w 20954"/>
                <a:gd name="connsiteY1" fmla="*/ 953 h 952"/>
                <a:gd name="connsiteX2" fmla="*/ 20955 w 20954"/>
                <a:gd name="connsiteY2" fmla="*/ 0 h 952"/>
              </a:gdLst>
              <a:ahLst/>
              <a:cxnLst>
                <a:cxn ang="0">
                  <a:pos x="connsiteX0" y="connsiteY0"/>
                </a:cxn>
                <a:cxn ang="0">
                  <a:pos x="connsiteX1" y="connsiteY1"/>
                </a:cxn>
                <a:cxn ang="0">
                  <a:pos x="connsiteX2" y="connsiteY2"/>
                </a:cxn>
              </a:cxnLst>
              <a:rect l="l" t="t" r="r" b="b"/>
              <a:pathLst>
                <a:path w="20954" h="952">
                  <a:moveTo>
                    <a:pt x="20955" y="0"/>
                  </a:moveTo>
                  <a:cubicBezTo>
                    <a:pt x="14288" y="0"/>
                    <a:pt x="6667" y="0"/>
                    <a:pt x="0" y="953"/>
                  </a:cubicBezTo>
                  <a:cubicBezTo>
                    <a:pt x="6667" y="953"/>
                    <a:pt x="14288" y="0"/>
                    <a:pt x="2095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95" name="Freeform 347">
              <a:extLst>
                <a:ext uri="{FF2B5EF4-FFF2-40B4-BE49-F238E27FC236}">
                  <a16:creationId xmlns:a16="http://schemas.microsoft.com/office/drawing/2014/main" id="{E1E11F2F-0638-6F7F-A230-8A5704721BA9}"/>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FFFFF"/>
            </a:solidFill>
            <a:ln w="9525" cap="flat">
              <a:noFill/>
              <a:prstDash val="solid"/>
              <a:miter/>
            </a:ln>
          </p:spPr>
          <p:txBody>
            <a:bodyPr rtlCol="0" anchor="ctr"/>
            <a:lstStyle/>
            <a:p>
              <a:endParaRPr lang="en-US"/>
            </a:p>
          </p:txBody>
        </p:sp>
        <p:sp>
          <p:nvSpPr>
            <p:cNvPr id="96" name="Freeform 348">
              <a:extLst>
                <a:ext uri="{FF2B5EF4-FFF2-40B4-BE49-F238E27FC236}">
                  <a16:creationId xmlns:a16="http://schemas.microsoft.com/office/drawing/2014/main" id="{C326C074-B05A-5E2A-C8F1-4340ACCCD471}"/>
                </a:ext>
              </a:extLst>
            </p:cNvPr>
            <p:cNvSpPr/>
            <p:nvPr/>
          </p:nvSpPr>
          <p:spPr>
            <a:xfrm>
              <a:off x="4369596" y="5460384"/>
              <a:ext cx="158588" cy="252602"/>
            </a:xfrm>
            <a:custGeom>
              <a:avLst/>
              <a:gdLst>
                <a:gd name="connsiteX0" fmla="*/ 50003 w 158588"/>
                <a:gd name="connsiteY0" fmla="*/ 8870 h 252602"/>
                <a:gd name="connsiteX1" fmla="*/ 12856 w 158588"/>
                <a:gd name="connsiteY1" fmla="*/ 179367 h 252602"/>
                <a:gd name="connsiteX2" fmla="*/ 129061 w 158588"/>
                <a:gd name="connsiteY2" fmla="*/ 251758 h 252602"/>
                <a:gd name="connsiteX3" fmla="*/ 151921 w 158588"/>
                <a:gd name="connsiteY3" fmla="*/ 245090 h 252602"/>
                <a:gd name="connsiteX4" fmla="*/ 158588 w 158588"/>
                <a:gd name="connsiteY4" fmla="*/ 192703 h 252602"/>
                <a:gd name="connsiteX5" fmla="*/ 139538 w 158588"/>
                <a:gd name="connsiteY5" fmla="*/ 92690 h 252602"/>
                <a:gd name="connsiteX6" fmla="*/ 134776 w 158588"/>
                <a:gd name="connsiteY6" fmla="*/ 80308 h 252602"/>
                <a:gd name="connsiteX7" fmla="*/ 122393 w 158588"/>
                <a:gd name="connsiteY7" fmla="*/ 56495 h 252602"/>
                <a:gd name="connsiteX8" fmla="*/ 114773 w 158588"/>
                <a:gd name="connsiteY8" fmla="*/ 45065 h 252602"/>
                <a:gd name="connsiteX9" fmla="*/ 110963 w 158588"/>
                <a:gd name="connsiteY9" fmla="*/ 39350 h 252602"/>
                <a:gd name="connsiteX10" fmla="*/ 90961 w 158588"/>
                <a:gd name="connsiteY10" fmla="*/ 19347 h 252602"/>
                <a:gd name="connsiteX11" fmla="*/ 90961 w 158588"/>
                <a:gd name="connsiteY11" fmla="*/ 19347 h 252602"/>
                <a:gd name="connsiteX12" fmla="*/ 71911 w 158588"/>
                <a:gd name="connsiteY12" fmla="*/ 297 h 252602"/>
                <a:gd name="connsiteX13" fmla="*/ 50003 w 158588"/>
                <a:gd name="connsiteY13" fmla="*/ 8870 h 25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588" h="252602">
                  <a:moveTo>
                    <a:pt x="50003" y="8870"/>
                  </a:moveTo>
                  <a:cubicBezTo>
                    <a:pt x="20476" y="41255"/>
                    <a:pt x="-21434" y="87928"/>
                    <a:pt x="12856" y="179367"/>
                  </a:cubicBezTo>
                  <a:cubicBezTo>
                    <a:pt x="40478" y="221278"/>
                    <a:pt x="79531" y="246042"/>
                    <a:pt x="129061" y="251758"/>
                  </a:cubicBezTo>
                  <a:cubicBezTo>
                    <a:pt x="142396" y="253663"/>
                    <a:pt x="148111" y="252710"/>
                    <a:pt x="151921" y="245090"/>
                  </a:cubicBezTo>
                  <a:cubicBezTo>
                    <a:pt x="156683" y="220325"/>
                    <a:pt x="158588" y="200322"/>
                    <a:pt x="158588" y="192703"/>
                  </a:cubicBezTo>
                  <a:cubicBezTo>
                    <a:pt x="156683" y="169842"/>
                    <a:pt x="154778" y="130790"/>
                    <a:pt x="139538" y="92690"/>
                  </a:cubicBezTo>
                  <a:cubicBezTo>
                    <a:pt x="137633" y="88880"/>
                    <a:pt x="136681" y="85070"/>
                    <a:pt x="134776" y="80308"/>
                  </a:cubicBezTo>
                  <a:cubicBezTo>
                    <a:pt x="130966" y="72688"/>
                    <a:pt x="127156" y="64115"/>
                    <a:pt x="122393" y="56495"/>
                  </a:cubicBezTo>
                  <a:cubicBezTo>
                    <a:pt x="119536" y="52685"/>
                    <a:pt x="117631" y="48875"/>
                    <a:pt x="114773" y="45065"/>
                  </a:cubicBezTo>
                  <a:cubicBezTo>
                    <a:pt x="113821" y="43160"/>
                    <a:pt x="111916" y="41255"/>
                    <a:pt x="110963" y="39350"/>
                  </a:cubicBezTo>
                  <a:cubicBezTo>
                    <a:pt x="105248" y="31730"/>
                    <a:pt x="98581" y="25063"/>
                    <a:pt x="90961" y="19347"/>
                  </a:cubicBezTo>
                  <a:cubicBezTo>
                    <a:pt x="90961" y="19347"/>
                    <a:pt x="90961" y="19347"/>
                    <a:pt x="90961" y="19347"/>
                  </a:cubicBezTo>
                  <a:cubicBezTo>
                    <a:pt x="87151" y="15538"/>
                    <a:pt x="79531" y="7917"/>
                    <a:pt x="71911" y="297"/>
                  </a:cubicBezTo>
                  <a:cubicBezTo>
                    <a:pt x="64291" y="-655"/>
                    <a:pt x="58576" y="297"/>
                    <a:pt x="50003" y="8870"/>
                  </a:cubicBezTo>
                  <a:close/>
                </a:path>
              </a:pathLst>
            </a:custGeom>
            <a:solidFill>
              <a:srgbClr val="F27954">
                <a:alpha val="48000"/>
              </a:srgbClr>
            </a:solidFill>
            <a:ln w="9525" cap="flat">
              <a:noFill/>
              <a:prstDash val="solid"/>
              <a:miter/>
            </a:ln>
          </p:spPr>
          <p:txBody>
            <a:bodyPr rtlCol="0" anchor="ctr"/>
            <a:lstStyle/>
            <a:p>
              <a:endParaRPr lang="en-US"/>
            </a:p>
          </p:txBody>
        </p:sp>
        <p:sp>
          <p:nvSpPr>
            <p:cNvPr id="97" name="Freeform 349">
              <a:extLst>
                <a:ext uri="{FF2B5EF4-FFF2-40B4-BE49-F238E27FC236}">
                  <a16:creationId xmlns:a16="http://schemas.microsoft.com/office/drawing/2014/main" id="{ECF69E36-8FBA-574B-8451-3BE8D56EEE33}"/>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000000"/>
            </a:solidFill>
            <a:ln w="9525" cap="flat">
              <a:noFill/>
              <a:prstDash val="solid"/>
              <a:miter/>
            </a:ln>
          </p:spPr>
          <p:txBody>
            <a:bodyPr rtlCol="0" anchor="ctr"/>
            <a:lstStyle/>
            <a:p>
              <a:endParaRPr lang="en-US"/>
            </a:p>
          </p:txBody>
        </p:sp>
        <p:sp>
          <p:nvSpPr>
            <p:cNvPr id="98" name="Freeform 350">
              <a:extLst>
                <a:ext uri="{FF2B5EF4-FFF2-40B4-BE49-F238E27FC236}">
                  <a16:creationId xmlns:a16="http://schemas.microsoft.com/office/drawing/2014/main" id="{3D2CE8D6-7DFA-036E-0FB3-CDF11D9AEE06}"/>
                </a:ext>
              </a:extLst>
            </p:cNvPr>
            <p:cNvSpPr/>
            <p:nvPr/>
          </p:nvSpPr>
          <p:spPr>
            <a:xfrm>
              <a:off x="4459604" y="5481637"/>
              <a:ext cx="20002" cy="20002"/>
            </a:xfrm>
            <a:custGeom>
              <a:avLst/>
              <a:gdLst>
                <a:gd name="connsiteX0" fmla="*/ 20003 w 20002"/>
                <a:gd name="connsiteY0" fmla="*/ 20002 h 20002"/>
                <a:gd name="connsiteX1" fmla="*/ 0 w 20002"/>
                <a:gd name="connsiteY1" fmla="*/ 0 h 20002"/>
                <a:gd name="connsiteX2" fmla="*/ 0 w 20002"/>
                <a:gd name="connsiteY2" fmla="*/ 0 h 20002"/>
                <a:gd name="connsiteX3" fmla="*/ 0 w 20002"/>
                <a:gd name="connsiteY3" fmla="*/ 0 h 20002"/>
                <a:gd name="connsiteX4" fmla="*/ 20003 w 20002"/>
                <a:gd name="connsiteY4" fmla="*/ 20002 h 20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 h="20002">
                  <a:moveTo>
                    <a:pt x="20003" y="20002"/>
                  </a:moveTo>
                  <a:cubicBezTo>
                    <a:pt x="14288" y="12382"/>
                    <a:pt x="7620" y="5715"/>
                    <a:pt x="0" y="0"/>
                  </a:cubicBezTo>
                  <a:cubicBezTo>
                    <a:pt x="0" y="0"/>
                    <a:pt x="0" y="0"/>
                    <a:pt x="0" y="0"/>
                  </a:cubicBezTo>
                  <a:cubicBezTo>
                    <a:pt x="0" y="0"/>
                    <a:pt x="0" y="0"/>
                    <a:pt x="0" y="0"/>
                  </a:cubicBezTo>
                  <a:cubicBezTo>
                    <a:pt x="7620" y="6668"/>
                    <a:pt x="14288" y="13335"/>
                    <a:pt x="20003" y="20002"/>
                  </a:cubicBezTo>
                  <a:close/>
                </a:path>
              </a:pathLst>
            </a:custGeom>
            <a:solidFill>
              <a:srgbClr val="FFFFFF">
                <a:alpha val="48000"/>
              </a:srgbClr>
            </a:solidFill>
            <a:ln w="9525" cap="flat">
              <a:noFill/>
              <a:prstDash val="solid"/>
              <a:miter/>
            </a:ln>
          </p:spPr>
          <p:txBody>
            <a:bodyPr rtlCol="0" anchor="ctr"/>
            <a:lstStyle/>
            <a:p>
              <a:endParaRPr lang="en-US"/>
            </a:p>
          </p:txBody>
        </p:sp>
        <p:sp>
          <p:nvSpPr>
            <p:cNvPr id="99" name="Freeform 351">
              <a:extLst>
                <a:ext uri="{FF2B5EF4-FFF2-40B4-BE49-F238E27FC236}">
                  <a16:creationId xmlns:a16="http://schemas.microsoft.com/office/drawing/2014/main" id="{250A9803-B479-1B76-542C-F71BA26FEDD1}"/>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00" name="Freeform 352">
              <a:extLst>
                <a:ext uri="{FF2B5EF4-FFF2-40B4-BE49-F238E27FC236}">
                  <a16:creationId xmlns:a16="http://schemas.microsoft.com/office/drawing/2014/main" id="{399A3FC3-79DB-26A3-CD31-242748B7C2EF}"/>
                </a:ext>
              </a:extLst>
            </p:cNvPr>
            <p:cNvSpPr/>
            <p:nvPr/>
          </p:nvSpPr>
          <p:spPr>
            <a:xfrm>
              <a:off x="4365307" y="58969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1" name="Freeform 353">
              <a:extLst>
                <a:ext uri="{FF2B5EF4-FFF2-40B4-BE49-F238E27FC236}">
                  <a16:creationId xmlns:a16="http://schemas.microsoft.com/office/drawing/2014/main" id="{A4ECED57-DF4C-1DE7-C73A-C1489CFBA10F}"/>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02" name="Freeform 354">
              <a:extLst>
                <a:ext uri="{FF2B5EF4-FFF2-40B4-BE49-F238E27FC236}">
                  <a16:creationId xmlns:a16="http://schemas.microsoft.com/office/drawing/2014/main" id="{3F9F7FFE-CE74-03C5-F03B-6BFFF02933B7}"/>
                </a:ext>
              </a:extLst>
            </p:cNvPr>
            <p:cNvSpPr/>
            <p:nvPr/>
          </p:nvSpPr>
          <p:spPr>
            <a:xfrm>
              <a:off x="4426505" y="586263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3" name="Freeform 355">
              <a:extLst>
                <a:ext uri="{FF2B5EF4-FFF2-40B4-BE49-F238E27FC236}">
                  <a16:creationId xmlns:a16="http://schemas.microsoft.com/office/drawing/2014/main" id="{7946E682-1AE8-BA2B-8D9A-2D96FA574C39}"/>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04" name="Freeform 356">
              <a:extLst>
                <a:ext uri="{FF2B5EF4-FFF2-40B4-BE49-F238E27FC236}">
                  <a16:creationId xmlns:a16="http://schemas.microsoft.com/office/drawing/2014/main" id="{2F1112B5-3985-5C0D-32CE-6D19F55EB5B0}"/>
                </a:ext>
              </a:extLst>
            </p:cNvPr>
            <p:cNvSpPr/>
            <p:nvPr/>
          </p:nvSpPr>
          <p:spPr>
            <a:xfrm>
              <a:off x="4244340"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1905" y="0"/>
                    <a:pt x="1905"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5" name="Freeform 357">
              <a:extLst>
                <a:ext uri="{FF2B5EF4-FFF2-40B4-BE49-F238E27FC236}">
                  <a16:creationId xmlns:a16="http://schemas.microsoft.com/office/drawing/2014/main" id="{DBA36814-B057-95AB-2DB3-7227247BFFDC}"/>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06" name="Freeform 358">
              <a:extLst>
                <a:ext uri="{FF2B5EF4-FFF2-40B4-BE49-F238E27FC236}">
                  <a16:creationId xmlns:a16="http://schemas.microsoft.com/office/drawing/2014/main" id="{EC0566BD-E949-6D3A-8B21-FC770B8D54E4}"/>
                </a:ext>
              </a:extLst>
            </p:cNvPr>
            <p:cNvSpPr/>
            <p:nvPr/>
          </p:nvSpPr>
          <p:spPr>
            <a:xfrm>
              <a:off x="4350067" y="590359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7" name="Freeform 359">
              <a:extLst>
                <a:ext uri="{FF2B5EF4-FFF2-40B4-BE49-F238E27FC236}">
                  <a16:creationId xmlns:a16="http://schemas.microsoft.com/office/drawing/2014/main" id="{02F71F4B-EC12-6C7B-AC12-62E5D5213195}"/>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000000"/>
            </a:solidFill>
            <a:ln w="9525" cap="flat">
              <a:noFill/>
              <a:prstDash val="solid"/>
              <a:miter/>
            </a:ln>
          </p:spPr>
          <p:txBody>
            <a:bodyPr rtlCol="0" anchor="ctr"/>
            <a:lstStyle/>
            <a:p>
              <a:endParaRPr lang="en-US"/>
            </a:p>
          </p:txBody>
        </p:sp>
        <p:sp>
          <p:nvSpPr>
            <p:cNvPr id="108" name="Freeform 360">
              <a:extLst>
                <a:ext uri="{FF2B5EF4-FFF2-40B4-BE49-F238E27FC236}">
                  <a16:creationId xmlns:a16="http://schemas.microsoft.com/office/drawing/2014/main" id="{FACBC7D1-E5D7-8A20-69E8-7FDAA0715CF7}"/>
                </a:ext>
              </a:extLst>
            </p:cNvPr>
            <p:cNvSpPr/>
            <p:nvPr/>
          </p:nvSpPr>
          <p:spPr>
            <a:xfrm>
              <a:off x="4436745" y="5854064"/>
              <a:ext cx="952" cy="952"/>
            </a:xfrm>
            <a:custGeom>
              <a:avLst/>
              <a:gdLst>
                <a:gd name="connsiteX0" fmla="*/ 952 w 952"/>
                <a:gd name="connsiteY0" fmla="*/ 0 h 952"/>
                <a:gd name="connsiteX1" fmla="*/ 0 w 952"/>
                <a:gd name="connsiteY1" fmla="*/ 953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3"/>
                    <a:pt x="0" y="953"/>
                  </a:cubicBezTo>
                  <a:cubicBezTo>
                    <a:pt x="0" y="953"/>
                    <a:pt x="0" y="953"/>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09" name="Freeform 361">
              <a:extLst>
                <a:ext uri="{FF2B5EF4-FFF2-40B4-BE49-F238E27FC236}">
                  <a16:creationId xmlns:a16="http://schemas.microsoft.com/office/drawing/2014/main" id="{E65FB07F-E6C5-42E1-3733-A7F3AB033FD5}"/>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000000"/>
            </a:solidFill>
            <a:ln w="9525" cap="flat">
              <a:noFill/>
              <a:prstDash val="solid"/>
              <a:miter/>
            </a:ln>
          </p:spPr>
          <p:txBody>
            <a:bodyPr rtlCol="0" anchor="ctr"/>
            <a:lstStyle/>
            <a:p>
              <a:endParaRPr lang="en-US"/>
            </a:p>
          </p:txBody>
        </p:sp>
        <p:sp>
          <p:nvSpPr>
            <p:cNvPr id="110" name="Freeform 362">
              <a:extLst>
                <a:ext uri="{FF2B5EF4-FFF2-40B4-BE49-F238E27FC236}">
                  <a16:creationId xmlns:a16="http://schemas.microsoft.com/office/drawing/2014/main" id="{9BF92A60-4FFA-1706-3767-E9CAD32F4A48}"/>
                </a:ext>
              </a:extLst>
            </p:cNvPr>
            <p:cNvSpPr/>
            <p:nvPr/>
          </p:nvSpPr>
          <p:spPr>
            <a:xfrm>
              <a:off x="4343746" y="5758814"/>
              <a:ext cx="164435" cy="134302"/>
            </a:xfrm>
            <a:custGeom>
              <a:avLst/>
              <a:gdLst>
                <a:gd name="connsiteX0" fmla="*/ 149196 w 164435"/>
                <a:gd name="connsiteY0" fmla="*/ 10478 h 134302"/>
                <a:gd name="connsiteX1" fmla="*/ 82521 w 164435"/>
                <a:gd name="connsiteY1" fmla="*/ 23813 h 134302"/>
                <a:gd name="connsiteX2" fmla="*/ 52993 w 164435"/>
                <a:gd name="connsiteY2" fmla="*/ 24765 h 134302"/>
                <a:gd name="connsiteX3" fmla="*/ 3463 w 164435"/>
                <a:gd name="connsiteY3" fmla="*/ 59055 h 134302"/>
                <a:gd name="connsiteX4" fmla="*/ 19656 w 164435"/>
                <a:gd name="connsiteY4" fmla="*/ 116205 h 134302"/>
                <a:gd name="connsiteX5" fmla="*/ 32991 w 164435"/>
                <a:gd name="connsiteY5" fmla="*/ 128588 h 134302"/>
                <a:gd name="connsiteX6" fmla="*/ 26323 w 164435"/>
                <a:gd name="connsiteY6" fmla="*/ 134303 h 134302"/>
                <a:gd name="connsiteX7" fmla="*/ 76806 w 164435"/>
                <a:gd name="connsiteY7" fmla="*/ 107633 h 134302"/>
                <a:gd name="connsiteX8" fmla="*/ 72043 w 164435"/>
                <a:gd name="connsiteY8" fmla="*/ 110490 h 134302"/>
                <a:gd name="connsiteX9" fmla="*/ 21561 w 164435"/>
                <a:gd name="connsiteY9" fmla="*/ 94298 h 134302"/>
                <a:gd name="connsiteX10" fmla="*/ 36801 w 164435"/>
                <a:gd name="connsiteY10" fmla="*/ 45720 h 134302"/>
                <a:gd name="connsiteX11" fmla="*/ 55851 w 164435"/>
                <a:gd name="connsiteY11" fmla="*/ 40958 h 134302"/>
                <a:gd name="connsiteX12" fmla="*/ 149196 w 164435"/>
                <a:gd name="connsiteY12" fmla="*/ 30480 h 134302"/>
                <a:gd name="connsiteX13" fmla="*/ 156816 w 164435"/>
                <a:gd name="connsiteY13" fmla="*/ 19050 h 134302"/>
                <a:gd name="connsiteX14" fmla="*/ 164436 w 164435"/>
                <a:gd name="connsiteY14" fmla="*/ 0 h 134302"/>
                <a:gd name="connsiteX15" fmla="*/ 149196 w 164435"/>
                <a:gd name="connsiteY15" fmla="*/ 10478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435" h="134302">
                  <a:moveTo>
                    <a:pt x="149196" y="10478"/>
                  </a:moveTo>
                  <a:cubicBezTo>
                    <a:pt x="127288" y="19050"/>
                    <a:pt x="105381" y="22860"/>
                    <a:pt x="82521" y="23813"/>
                  </a:cubicBezTo>
                  <a:cubicBezTo>
                    <a:pt x="72996" y="24765"/>
                    <a:pt x="62518" y="23813"/>
                    <a:pt x="52993" y="24765"/>
                  </a:cubicBezTo>
                  <a:cubicBezTo>
                    <a:pt x="30133" y="26670"/>
                    <a:pt x="11083" y="36195"/>
                    <a:pt x="3463" y="59055"/>
                  </a:cubicBezTo>
                  <a:cubicBezTo>
                    <a:pt x="-4157" y="80963"/>
                    <a:pt x="606" y="100965"/>
                    <a:pt x="19656" y="116205"/>
                  </a:cubicBezTo>
                  <a:cubicBezTo>
                    <a:pt x="24418" y="120015"/>
                    <a:pt x="28228" y="123825"/>
                    <a:pt x="32991" y="128588"/>
                  </a:cubicBezTo>
                  <a:cubicBezTo>
                    <a:pt x="31086" y="130493"/>
                    <a:pt x="29181" y="132398"/>
                    <a:pt x="26323" y="134303"/>
                  </a:cubicBezTo>
                  <a:cubicBezTo>
                    <a:pt x="36801" y="132398"/>
                    <a:pt x="70138" y="113348"/>
                    <a:pt x="76806" y="107633"/>
                  </a:cubicBezTo>
                  <a:cubicBezTo>
                    <a:pt x="74901" y="108585"/>
                    <a:pt x="73948" y="109538"/>
                    <a:pt x="72043" y="110490"/>
                  </a:cubicBezTo>
                  <a:cubicBezTo>
                    <a:pt x="55851" y="120968"/>
                    <a:pt x="31086" y="113348"/>
                    <a:pt x="21561" y="94298"/>
                  </a:cubicBezTo>
                  <a:cubicBezTo>
                    <a:pt x="12036" y="77153"/>
                    <a:pt x="19656" y="54293"/>
                    <a:pt x="36801" y="45720"/>
                  </a:cubicBezTo>
                  <a:cubicBezTo>
                    <a:pt x="42516" y="42863"/>
                    <a:pt x="49183" y="40958"/>
                    <a:pt x="55851" y="40958"/>
                  </a:cubicBezTo>
                  <a:cubicBezTo>
                    <a:pt x="86331" y="39053"/>
                    <a:pt x="117763" y="37148"/>
                    <a:pt x="149196" y="30480"/>
                  </a:cubicBezTo>
                  <a:cubicBezTo>
                    <a:pt x="152053" y="26670"/>
                    <a:pt x="154911" y="22860"/>
                    <a:pt x="156816" y="19050"/>
                  </a:cubicBezTo>
                  <a:cubicBezTo>
                    <a:pt x="159673" y="13335"/>
                    <a:pt x="162531" y="6668"/>
                    <a:pt x="164436" y="0"/>
                  </a:cubicBezTo>
                  <a:cubicBezTo>
                    <a:pt x="159673" y="4763"/>
                    <a:pt x="154911" y="8573"/>
                    <a:pt x="149196" y="10478"/>
                  </a:cubicBezTo>
                  <a:close/>
                </a:path>
              </a:pathLst>
            </a:custGeom>
            <a:solidFill>
              <a:srgbClr val="F27954">
                <a:alpha val="48000"/>
              </a:srgbClr>
            </a:solidFill>
            <a:ln w="9525" cap="flat">
              <a:noFill/>
              <a:prstDash val="solid"/>
              <a:miter/>
            </a:ln>
          </p:spPr>
          <p:txBody>
            <a:bodyPr rtlCol="0" anchor="ctr"/>
            <a:lstStyle/>
            <a:p>
              <a:endParaRPr lang="en-US"/>
            </a:p>
          </p:txBody>
        </p:sp>
        <p:sp>
          <p:nvSpPr>
            <p:cNvPr id="111" name="Freeform 363">
              <a:extLst>
                <a:ext uri="{FF2B5EF4-FFF2-40B4-BE49-F238E27FC236}">
                  <a16:creationId xmlns:a16="http://schemas.microsoft.com/office/drawing/2014/main" id="{B2873410-15EC-DE0B-177F-3137F55A5D24}"/>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12" name="Freeform 364">
              <a:extLst>
                <a:ext uri="{FF2B5EF4-FFF2-40B4-BE49-F238E27FC236}">
                  <a16:creationId xmlns:a16="http://schemas.microsoft.com/office/drawing/2014/main" id="{4F7EB98A-FF6F-33B3-BCA9-2F5C244818F4}"/>
                </a:ext>
              </a:extLst>
            </p:cNvPr>
            <p:cNvSpPr/>
            <p:nvPr/>
          </p:nvSpPr>
          <p:spPr>
            <a:xfrm>
              <a:off x="4445317" y="584549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952"/>
                    <a:pt x="0" y="952"/>
                  </a:cubicBezTo>
                  <a:cubicBezTo>
                    <a:pt x="953" y="952"/>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3" name="Freeform 365">
              <a:extLst>
                <a:ext uri="{FF2B5EF4-FFF2-40B4-BE49-F238E27FC236}">
                  <a16:creationId xmlns:a16="http://schemas.microsoft.com/office/drawing/2014/main" id="{13BC2734-F855-5C47-1A7B-C00AD9112093}"/>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4" name="Freeform 366">
              <a:extLst>
                <a:ext uri="{FF2B5EF4-FFF2-40B4-BE49-F238E27FC236}">
                  <a16:creationId xmlns:a16="http://schemas.microsoft.com/office/drawing/2014/main" id="{6208E0E6-A95E-BE92-EF6A-DA5F244DC981}"/>
                </a:ext>
              </a:extLst>
            </p:cNvPr>
            <p:cNvSpPr/>
            <p:nvPr/>
          </p:nvSpPr>
          <p:spPr>
            <a:xfrm>
              <a:off x="4431982" y="5858827"/>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5" name="Freeform 367">
              <a:extLst>
                <a:ext uri="{FF2B5EF4-FFF2-40B4-BE49-F238E27FC236}">
                  <a16:creationId xmlns:a16="http://schemas.microsoft.com/office/drawing/2014/main" id="{DA78CD72-EABD-6A09-6F5D-5640EEFAE551}"/>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16" name="Freeform 368">
              <a:extLst>
                <a:ext uri="{FF2B5EF4-FFF2-40B4-BE49-F238E27FC236}">
                  <a16:creationId xmlns:a16="http://schemas.microsoft.com/office/drawing/2014/main" id="{3A85B24D-7219-337D-F59D-6DE784B1356A}"/>
                </a:ext>
              </a:extLst>
            </p:cNvPr>
            <p:cNvSpPr/>
            <p:nvPr/>
          </p:nvSpPr>
          <p:spPr>
            <a:xfrm>
              <a:off x="4251959" y="5397817"/>
              <a:ext cx="1905" cy="9525"/>
            </a:xfrm>
            <a:custGeom>
              <a:avLst/>
              <a:gdLst>
                <a:gd name="connsiteX0" fmla="*/ 0 w 1905"/>
                <a:gd name="connsiteY0" fmla="*/ 0 h 9525"/>
                <a:gd name="connsiteX1" fmla="*/ 1905 w 1905"/>
                <a:gd name="connsiteY1" fmla="*/ 0 h 9525"/>
                <a:gd name="connsiteX2" fmla="*/ 0 w 1905"/>
                <a:gd name="connsiteY2" fmla="*/ 0 h 9525"/>
              </a:gdLst>
              <a:ahLst/>
              <a:cxnLst>
                <a:cxn ang="0">
                  <a:pos x="connsiteX0" y="connsiteY0"/>
                </a:cxn>
                <a:cxn ang="0">
                  <a:pos x="connsiteX1" y="connsiteY1"/>
                </a:cxn>
                <a:cxn ang="0">
                  <a:pos x="connsiteX2" y="connsiteY2"/>
                </a:cxn>
              </a:cxnLst>
              <a:rect l="l" t="t" r="r" b="b"/>
              <a:pathLst>
                <a:path w="1905" h="9525">
                  <a:moveTo>
                    <a:pt x="0" y="0"/>
                  </a:moveTo>
                  <a:cubicBezTo>
                    <a:pt x="953" y="0"/>
                    <a:pt x="953" y="0"/>
                    <a:pt x="1905"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7" name="Freeform 369">
              <a:extLst>
                <a:ext uri="{FF2B5EF4-FFF2-40B4-BE49-F238E27FC236}">
                  <a16:creationId xmlns:a16="http://schemas.microsoft.com/office/drawing/2014/main" id="{CB2A4FEA-0EE7-6A7C-791B-996D99250755}"/>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18" name="Freeform 370">
              <a:extLst>
                <a:ext uri="{FF2B5EF4-FFF2-40B4-BE49-F238E27FC236}">
                  <a16:creationId xmlns:a16="http://schemas.microsoft.com/office/drawing/2014/main" id="{72AC81BA-F6CA-058F-2D5D-634C91AAC6B8}"/>
                </a:ext>
              </a:extLst>
            </p:cNvPr>
            <p:cNvSpPr/>
            <p:nvPr/>
          </p:nvSpPr>
          <p:spPr>
            <a:xfrm>
              <a:off x="4368165" y="589502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19" name="Freeform 371">
              <a:extLst>
                <a:ext uri="{FF2B5EF4-FFF2-40B4-BE49-F238E27FC236}">
                  <a16:creationId xmlns:a16="http://schemas.microsoft.com/office/drawing/2014/main" id="{4970E32F-7943-A1C1-E68A-32B6CA0D9EF3}"/>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000000"/>
            </a:solidFill>
            <a:ln w="9525" cap="flat">
              <a:noFill/>
              <a:prstDash val="solid"/>
              <a:miter/>
            </a:ln>
          </p:spPr>
          <p:txBody>
            <a:bodyPr rtlCol="0" anchor="ctr"/>
            <a:lstStyle/>
            <a:p>
              <a:endParaRPr lang="en-US"/>
            </a:p>
          </p:txBody>
        </p:sp>
        <p:sp>
          <p:nvSpPr>
            <p:cNvPr id="120" name="Freeform 372">
              <a:extLst>
                <a:ext uri="{FF2B5EF4-FFF2-40B4-BE49-F238E27FC236}">
                  <a16:creationId xmlns:a16="http://schemas.microsoft.com/office/drawing/2014/main" id="{D6941B80-9D06-C282-FD40-187E616F25B2}"/>
                </a:ext>
              </a:extLst>
            </p:cNvPr>
            <p:cNvSpPr/>
            <p:nvPr/>
          </p:nvSpPr>
          <p:spPr>
            <a:xfrm>
              <a:off x="4441507" y="5850255"/>
              <a:ext cx="952" cy="952"/>
            </a:xfrm>
            <a:custGeom>
              <a:avLst/>
              <a:gdLst>
                <a:gd name="connsiteX0" fmla="*/ 952 w 952"/>
                <a:gd name="connsiteY0" fmla="*/ 0 h 952"/>
                <a:gd name="connsiteX1" fmla="*/ 0 w 952"/>
                <a:gd name="connsiteY1" fmla="*/ 952 h 952"/>
                <a:gd name="connsiteX2" fmla="*/ 952 w 952"/>
                <a:gd name="connsiteY2" fmla="*/ 0 h 952"/>
              </a:gdLst>
              <a:ahLst/>
              <a:cxnLst>
                <a:cxn ang="0">
                  <a:pos x="connsiteX0" y="connsiteY0"/>
                </a:cxn>
                <a:cxn ang="0">
                  <a:pos x="connsiteX1" y="connsiteY1"/>
                </a:cxn>
                <a:cxn ang="0">
                  <a:pos x="connsiteX2" y="connsiteY2"/>
                </a:cxn>
              </a:cxnLst>
              <a:rect l="l" t="t" r="r" b="b"/>
              <a:pathLst>
                <a:path w="952" h="952">
                  <a:moveTo>
                    <a:pt x="952" y="0"/>
                  </a:moveTo>
                  <a:cubicBezTo>
                    <a:pt x="952" y="0"/>
                    <a:pt x="0" y="952"/>
                    <a:pt x="0" y="952"/>
                  </a:cubicBezTo>
                  <a:cubicBezTo>
                    <a:pt x="0" y="952"/>
                    <a:pt x="952" y="0"/>
                    <a:pt x="952"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1" name="Freeform 373">
              <a:extLst>
                <a:ext uri="{FF2B5EF4-FFF2-40B4-BE49-F238E27FC236}">
                  <a16:creationId xmlns:a16="http://schemas.microsoft.com/office/drawing/2014/main" id="{F0FADCAC-727E-17B7-4D1C-9FB596099F6C}"/>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000000"/>
            </a:solidFill>
            <a:ln w="9525" cap="flat">
              <a:noFill/>
              <a:prstDash val="solid"/>
              <a:miter/>
            </a:ln>
          </p:spPr>
          <p:txBody>
            <a:bodyPr rtlCol="0" anchor="ctr"/>
            <a:lstStyle/>
            <a:p>
              <a:endParaRPr lang="en-US"/>
            </a:p>
          </p:txBody>
        </p:sp>
        <p:sp>
          <p:nvSpPr>
            <p:cNvPr id="122" name="Freeform 374">
              <a:extLst>
                <a:ext uri="{FF2B5EF4-FFF2-40B4-BE49-F238E27FC236}">
                  <a16:creationId xmlns:a16="http://schemas.microsoft.com/office/drawing/2014/main" id="{C982F2EA-B03E-DD2C-CCB2-3D157E6230FB}"/>
                </a:ext>
              </a:extLst>
            </p:cNvPr>
            <p:cNvSpPr/>
            <p:nvPr/>
          </p:nvSpPr>
          <p:spPr>
            <a:xfrm>
              <a:off x="4324350" y="5911214"/>
              <a:ext cx="2857" cy="952"/>
            </a:xfrm>
            <a:custGeom>
              <a:avLst/>
              <a:gdLst>
                <a:gd name="connsiteX0" fmla="*/ 2858 w 2857"/>
                <a:gd name="connsiteY0" fmla="*/ 0 h 952"/>
                <a:gd name="connsiteX1" fmla="*/ 0 w 2857"/>
                <a:gd name="connsiteY1" fmla="*/ 953 h 952"/>
                <a:gd name="connsiteX2" fmla="*/ 2858 w 2857"/>
                <a:gd name="connsiteY2" fmla="*/ 0 h 952"/>
              </a:gdLst>
              <a:ahLst/>
              <a:cxnLst>
                <a:cxn ang="0">
                  <a:pos x="connsiteX0" y="connsiteY0"/>
                </a:cxn>
                <a:cxn ang="0">
                  <a:pos x="connsiteX1" y="connsiteY1"/>
                </a:cxn>
                <a:cxn ang="0">
                  <a:pos x="connsiteX2" y="connsiteY2"/>
                </a:cxn>
              </a:cxnLst>
              <a:rect l="l" t="t" r="r" b="b"/>
              <a:pathLst>
                <a:path w="2857" h="952">
                  <a:moveTo>
                    <a:pt x="2858" y="0"/>
                  </a:moveTo>
                  <a:cubicBezTo>
                    <a:pt x="1905" y="0"/>
                    <a:pt x="953" y="0"/>
                    <a:pt x="0" y="953"/>
                  </a:cubicBezTo>
                  <a:cubicBezTo>
                    <a:pt x="953" y="953"/>
                    <a:pt x="1905" y="953"/>
                    <a:pt x="2858"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3" name="Freeform 375">
              <a:extLst>
                <a:ext uri="{FF2B5EF4-FFF2-40B4-BE49-F238E27FC236}">
                  <a16:creationId xmlns:a16="http://schemas.microsoft.com/office/drawing/2014/main" id="{346F3112-4517-C61A-09AF-DE2138C0151E}"/>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24" name="Freeform 376">
              <a:extLst>
                <a:ext uri="{FF2B5EF4-FFF2-40B4-BE49-F238E27FC236}">
                  <a16:creationId xmlns:a16="http://schemas.microsoft.com/office/drawing/2014/main" id="{7F52AD95-F613-2AEF-FA9D-265104938FF1}"/>
                </a:ext>
              </a:extLst>
            </p:cNvPr>
            <p:cNvSpPr/>
            <p:nvPr/>
          </p:nvSpPr>
          <p:spPr>
            <a:xfrm>
              <a:off x="4180522" y="5407342"/>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2858"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25" name="Freeform 377">
              <a:extLst>
                <a:ext uri="{FF2B5EF4-FFF2-40B4-BE49-F238E27FC236}">
                  <a16:creationId xmlns:a16="http://schemas.microsoft.com/office/drawing/2014/main" id="{FC733463-7AB6-84D9-DB53-67663FE93C05}"/>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26" name="Freeform 378">
              <a:extLst>
                <a:ext uri="{FF2B5EF4-FFF2-40B4-BE49-F238E27FC236}">
                  <a16:creationId xmlns:a16="http://schemas.microsoft.com/office/drawing/2014/main" id="{BE57B799-E2C4-04E2-E250-F455DC81D6CE}"/>
                </a:ext>
              </a:extLst>
            </p:cNvPr>
            <p:cNvSpPr/>
            <p:nvPr/>
          </p:nvSpPr>
          <p:spPr>
            <a:xfrm>
              <a:off x="4331017" y="5910262"/>
              <a:ext cx="1904" cy="952"/>
            </a:xfrm>
            <a:custGeom>
              <a:avLst/>
              <a:gdLst>
                <a:gd name="connsiteX0" fmla="*/ 1905 w 1904"/>
                <a:gd name="connsiteY0" fmla="*/ 0 h 952"/>
                <a:gd name="connsiteX1" fmla="*/ 0 w 1904"/>
                <a:gd name="connsiteY1" fmla="*/ 952 h 952"/>
                <a:gd name="connsiteX2" fmla="*/ 1905 w 1904"/>
                <a:gd name="connsiteY2" fmla="*/ 0 h 952"/>
              </a:gdLst>
              <a:ahLst/>
              <a:cxnLst>
                <a:cxn ang="0">
                  <a:pos x="connsiteX0" y="connsiteY0"/>
                </a:cxn>
                <a:cxn ang="0">
                  <a:pos x="connsiteX1" y="connsiteY1"/>
                </a:cxn>
                <a:cxn ang="0">
                  <a:pos x="connsiteX2" y="connsiteY2"/>
                </a:cxn>
              </a:cxnLst>
              <a:rect l="l" t="t" r="r" b="b"/>
              <a:pathLst>
                <a:path w="1904" h="952">
                  <a:moveTo>
                    <a:pt x="1905" y="0"/>
                  </a:moveTo>
                  <a:cubicBezTo>
                    <a:pt x="953" y="0"/>
                    <a:pt x="953" y="0"/>
                    <a:pt x="0" y="952"/>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7" name="Freeform 379">
              <a:extLst>
                <a:ext uri="{FF2B5EF4-FFF2-40B4-BE49-F238E27FC236}">
                  <a16:creationId xmlns:a16="http://schemas.microsoft.com/office/drawing/2014/main" id="{D1B6F140-7FFA-3217-E5F2-23B0AE6532FF}"/>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28" name="Freeform 380">
              <a:extLst>
                <a:ext uri="{FF2B5EF4-FFF2-40B4-BE49-F238E27FC236}">
                  <a16:creationId xmlns:a16="http://schemas.microsoft.com/office/drawing/2014/main" id="{556BDCEC-C06F-C854-2FE6-7B7ACB9BCAFD}"/>
                </a:ext>
              </a:extLst>
            </p:cNvPr>
            <p:cNvSpPr/>
            <p:nvPr/>
          </p:nvSpPr>
          <p:spPr>
            <a:xfrm>
              <a:off x="4235767" y="5397817"/>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29" name="Freeform 381">
              <a:extLst>
                <a:ext uri="{FF2B5EF4-FFF2-40B4-BE49-F238E27FC236}">
                  <a16:creationId xmlns:a16="http://schemas.microsoft.com/office/drawing/2014/main" id="{70715A61-D5A3-A65C-CB8F-C3AF8B6B2271}"/>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30" name="Freeform 382">
              <a:extLst>
                <a:ext uri="{FF2B5EF4-FFF2-40B4-BE49-F238E27FC236}">
                  <a16:creationId xmlns:a16="http://schemas.microsoft.com/office/drawing/2014/main" id="{646C33E6-7DA7-DD9F-9987-E6FB35A0D22A}"/>
                </a:ext>
              </a:extLst>
            </p:cNvPr>
            <p:cNvSpPr/>
            <p:nvPr/>
          </p:nvSpPr>
          <p:spPr>
            <a:xfrm>
              <a:off x="4328159" y="5911214"/>
              <a:ext cx="1905" cy="952"/>
            </a:xfrm>
            <a:custGeom>
              <a:avLst/>
              <a:gdLst>
                <a:gd name="connsiteX0" fmla="*/ 1905 w 1905"/>
                <a:gd name="connsiteY0" fmla="*/ 0 h 952"/>
                <a:gd name="connsiteX1" fmla="*/ 0 w 1905"/>
                <a:gd name="connsiteY1" fmla="*/ 953 h 952"/>
                <a:gd name="connsiteX2" fmla="*/ 1905 w 1905"/>
                <a:gd name="connsiteY2" fmla="*/ 0 h 952"/>
              </a:gdLst>
              <a:ahLst/>
              <a:cxnLst>
                <a:cxn ang="0">
                  <a:pos x="connsiteX0" y="connsiteY0"/>
                </a:cxn>
                <a:cxn ang="0">
                  <a:pos x="connsiteX1" y="connsiteY1"/>
                </a:cxn>
                <a:cxn ang="0">
                  <a:pos x="connsiteX2" y="connsiteY2"/>
                </a:cxn>
              </a:cxnLst>
              <a:rect l="l" t="t" r="r" b="b"/>
              <a:pathLst>
                <a:path w="1905" h="952">
                  <a:moveTo>
                    <a:pt x="1905" y="0"/>
                  </a:moveTo>
                  <a:cubicBezTo>
                    <a:pt x="953" y="0"/>
                    <a:pt x="953" y="0"/>
                    <a:pt x="0" y="953"/>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31" name="Freeform 383">
              <a:extLst>
                <a:ext uri="{FF2B5EF4-FFF2-40B4-BE49-F238E27FC236}">
                  <a16:creationId xmlns:a16="http://schemas.microsoft.com/office/drawing/2014/main" id="{22071599-9A29-C724-89BA-F0B2B6937AFF}"/>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000000"/>
            </a:solidFill>
            <a:ln w="9525" cap="flat">
              <a:noFill/>
              <a:prstDash val="solid"/>
              <a:miter/>
            </a:ln>
          </p:spPr>
          <p:txBody>
            <a:bodyPr rtlCol="0" anchor="ctr"/>
            <a:lstStyle/>
            <a:p>
              <a:endParaRPr lang="en-US"/>
            </a:p>
          </p:txBody>
        </p:sp>
        <p:sp>
          <p:nvSpPr>
            <p:cNvPr id="132" name="Freeform 384">
              <a:extLst>
                <a:ext uri="{FF2B5EF4-FFF2-40B4-BE49-F238E27FC236}">
                  <a16:creationId xmlns:a16="http://schemas.microsoft.com/office/drawing/2014/main" id="{CBAFB6D7-C265-D6FD-C5E2-C03B8A904815}"/>
                </a:ext>
              </a:extLst>
            </p:cNvPr>
            <p:cNvSpPr/>
            <p:nvPr/>
          </p:nvSpPr>
          <p:spPr>
            <a:xfrm>
              <a:off x="4165282" y="5412105"/>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8" y="0"/>
                    <a:pt x="3810" y="0"/>
                  </a:cubicBezTo>
                  <a:cubicBezTo>
                    <a:pt x="2858" y="0"/>
                    <a:pt x="1905"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3" name="Freeform 385">
              <a:extLst>
                <a:ext uri="{FF2B5EF4-FFF2-40B4-BE49-F238E27FC236}">
                  <a16:creationId xmlns:a16="http://schemas.microsoft.com/office/drawing/2014/main" id="{457EF11D-3846-EBB0-D964-B8E5110FE494}"/>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000000"/>
            </a:solidFill>
            <a:ln w="9525" cap="flat">
              <a:noFill/>
              <a:prstDash val="solid"/>
              <a:miter/>
            </a:ln>
          </p:spPr>
          <p:txBody>
            <a:bodyPr rtlCol="0" anchor="ctr"/>
            <a:lstStyle/>
            <a:p>
              <a:endParaRPr lang="en-US"/>
            </a:p>
          </p:txBody>
        </p:sp>
        <p:sp>
          <p:nvSpPr>
            <p:cNvPr id="134" name="Freeform 386">
              <a:extLst>
                <a:ext uri="{FF2B5EF4-FFF2-40B4-BE49-F238E27FC236}">
                  <a16:creationId xmlns:a16="http://schemas.microsoft.com/office/drawing/2014/main" id="{A7E7E21F-E2EC-ED1C-7CDB-2077ADA327EB}"/>
                </a:ext>
              </a:extLst>
            </p:cNvPr>
            <p:cNvSpPr/>
            <p:nvPr/>
          </p:nvSpPr>
          <p:spPr>
            <a:xfrm>
              <a:off x="4172902" y="5409247"/>
              <a:ext cx="3809" cy="952"/>
            </a:xfrm>
            <a:custGeom>
              <a:avLst/>
              <a:gdLst>
                <a:gd name="connsiteX0" fmla="*/ 0 w 3809"/>
                <a:gd name="connsiteY0" fmla="*/ 952 h 952"/>
                <a:gd name="connsiteX1" fmla="*/ 3810 w 3809"/>
                <a:gd name="connsiteY1" fmla="*/ 0 h 952"/>
                <a:gd name="connsiteX2" fmla="*/ 0 w 3809"/>
                <a:gd name="connsiteY2" fmla="*/ 952 h 952"/>
              </a:gdLst>
              <a:ahLst/>
              <a:cxnLst>
                <a:cxn ang="0">
                  <a:pos x="connsiteX0" y="connsiteY0"/>
                </a:cxn>
                <a:cxn ang="0">
                  <a:pos x="connsiteX1" y="connsiteY1"/>
                </a:cxn>
                <a:cxn ang="0">
                  <a:pos x="connsiteX2" y="connsiteY2"/>
                </a:cxn>
              </a:cxnLst>
              <a:rect l="l" t="t" r="r" b="b"/>
              <a:pathLst>
                <a:path w="3809" h="952">
                  <a:moveTo>
                    <a:pt x="0" y="952"/>
                  </a:moveTo>
                  <a:cubicBezTo>
                    <a:pt x="952" y="952"/>
                    <a:pt x="2857" y="0"/>
                    <a:pt x="3810" y="0"/>
                  </a:cubicBezTo>
                  <a:cubicBezTo>
                    <a:pt x="2857" y="952"/>
                    <a:pt x="1905"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35" name="Freeform 387">
              <a:extLst>
                <a:ext uri="{FF2B5EF4-FFF2-40B4-BE49-F238E27FC236}">
                  <a16:creationId xmlns:a16="http://schemas.microsoft.com/office/drawing/2014/main" id="{F2306276-0EF3-4518-723D-140C7EA9B65E}"/>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000000"/>
            </a:solidFill>
            <a:ln w="9525" cap="flat">
              <a:noFill/>
              <a:prstDash val="solid"/>
              <a:miter/>
            </a:ln>
          </p:spPr>
          <p:txBody>
            <a:bodyPr rtlCol="0" anchor="ctr"/>
            <a:lstStyle/>
            <a:p>
              <a:endParaRPr lang="en-US"/>
            </a:p>
          </p:txBody>
        </p:sp>
        <p:sp>
          <p:nvSpPr>
            <p:cNvPr id="136" name="Freeform 388">
              <a:extLst>
                <a:ext uri="{FF2B5EF4-FFF2-40B4-BE49-F238E27FC236}">
                  <a16:creationId xmlns:a16="http://schemas.microsoft.com/office/drawing/2014/main" id="{F654599E-4F6A-A368-58E6-AA745B4D06BC}"/>
                </a:ext>
              </a:extLst>
            </p:cNvPr>
            <p:cNvSpPr/>
            <p:nvPr/>
          </p:nvSpPr>
          <p:spPr>
            <a:xfrm>
              <a:off x="4149090" y="5416867"/>
              <a:ext cx="6667" cy="2857"/>
            </a:xfrm>
            <a:custGeom>
              <a:avLst/>
              <a:gdLst>
                <a:gd name="connsiteX0" fmla="*/ 0 w 6667"/>
                <a:gd name="connsiteY0" fmla="*/ 2857 h 2857"/>
                <a:gd name="connsiteX1" fmla="*/ 6667 w 6667"/>
                <a:gd name="connsiteY1" fmla="*/ 0 h 2857"/>
                <a:gd name="connsiteX2" fmla="*/ 0 w 6667"/>
                <a:gd name="connsiteY2" fmla="*/ 2857 h 2857"/>
              </a:gdLst>
              <a:ahLst/>
              <a:cxnLst>
                <a:cxn ang="0">
                  <a:pos x="connsiteX0" y="connsiteY0"/>
                </a:cxn>
                <a:cxn ang="0">
                  <a:pos x="connsiteX1" y="connsiteY1"/>
                </a:cxn>
                <a:cxn ang="0">
                  <a:pos x="connsiteX2" y="connsiteY2"/>
                </a:cxn>
              </a:cxnLst>
              <a:rect l="l" t="t" r="r" b="b"/>
              <a:pathLst>
                <a:path w="6667" h="2857">
                  <a:moveTo>
                    <a:pt x="0" y="2857"/>
                  </a:moveTo>
                  <a:cubicBezTo>
                    <a:pt x="1905" y="1905"/>
                    <a:pt x="4763" y="952"/>
                    <a:pt x="6667" y="0"/>
                  </a:cubicBezTo>
                  <a:cubicBezTo>
                    <a:pt x="4763" y="952"/>
                    <a:pt x="1905" y="1905"/>
                    <a:pt x="0" y="2857"/>
                  </a:cubicBezTo>
                  <a:close/>
                </a:path>
              </a:pathLst>
            </a:custGeom>
            <a:solidFill>
              <a:srgbClr val="FFFFFF">
                <a:alpha val="48000"/>
              </a:srgbClr>
            </a:solidFill>
            <a:ln w="9525" cap="flat">
              <a:noFill/>
              <a:prstDash val="solid"/>
              <a:miter/>
            </a:ln>
          </p:spPr>
          <p:txBody>
            <a:bodyPr rtlCol="0" anchor="ctr"/>
            <a:lstStyle/>
            <a:p>
              <a:endParaRPr lang="en-US"/>
            </a:p>
          </p:txBody>
        </p:sp>
        <p:sp>
          <p:nvSpPr>
            <p:cNvPr id="137" name="Freeform 389">
              <a:extLst>
                <a:ext uri="{FF2B5EF4-FFF2-40B4-BE49-F238E27FC236}">
                  <a16:creationId xmlns:a16="http://schemas.microsoft.com/office/drawing/2014/main" id="{C33D98E2-781E-87A1-B37A-E464EC5BE459}"/>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000000"/>
            </a:solidFill>
            <a:ln w="9525" cap="flat">
              <a:noFill/>
              <a:prstDash val="solid"/>
              <a:miter/>
            </a:ln>
          </p:spPr>
          <p:txBody>
            <a:bodyPr rtlCol="0" anchor="ctr"/>
            <a:lstStyle/>
            <a:p>
              <a:endParaRPr lang="en-US"/>
            </a:p>
          </p:txBody>
        </p:sp>
        <p:sp>
          <p:nvSpPr>
            <p:cNvPr id="138" name="Freeform 390">
              <a:extLst>
                <a:ext uri="{FF2B5EF4-FFF2-40B4-BE49-F238E27FC236}">
                  <a16:creationId xmlns:a16="http://schemas.microsoft.com/office/drawing/2014/main" id="{2DA5F822-A97D-7014-82EC-AB68CDC24951}"/>
                </a:ext>
              </a:extLst>
            </p:cNvPr>
            <p:cNvSpPr/>
            <p:nvPr/>
          </p:nvSpPr>
          <p:spPr>
            <a:xfrm>
              <a:off x="4158615" y="5414010"/>
              <a:ext cx="4762" cy="1904"/>
            </a:xfrm>
            <a:custGeom>
              <a:avLst/>
              <a:gdLst>
                <a:gd name="connsiteX0" fmla="*/ 0 w 4762"/>
                <a:gd name="connsiteY0" fmla="*/ 1905 h 1904"/>
                <a:gd name="connsiteX1" fmla="*/ 4763 w 4762"/>
                <a:gd name="connsiteY1" fmla="*/ 0 h 1904"/>
                <a:gd name="connsiteX2" fmla="*/ 0 w 4762"/>
                <a:gd name="connsiteY2" fmla="*/ 1905 h 1904"/>
              </a:gdLst>
              <a:ahLst/>
              <a:cxnLst>
                <a:cxn ang="0">
                  <a:pos x="connsiteX0" y="connsiteY0"/>
                </a:cxn>
                <a:cxn ang="0">
                  <a:pos x="connsiteX1" y="connsiteY1"/>
                </a:cxn>
                <a:cxn ang="0">
                  <a:pos x="connsiteX2" y="connsiteY2"/>
                </a:cxn>
              </a:cxnLst>
              <a:rect l="l" t="t" r="r" b="b"/>
              <a:pathLst>
                <a:path w="4762" h="1904">
                  <a:moveTo>
                    <a:pt x="0" y="1905"/>
                  </a:moveTo>
                  <a:cubicBezTo>
                    <a:pt x="1905" y="952"/>
                    <a:pt x="2857" y="952"/>
                    <a:pt x="4763" y="0"/>
                  </a:cubicBezTo>
                  <a:cubicBezTo>
                    <a:pt x="2857" y="952"/>
                    <a:pt x="952" y="952"/>
                    <a:pt x="0" y="1905"/>
                  </a:cubicBezTo>
                  <a:close/>
                </a:path>
              </a:pathLst>
            </a:custGeom>
            <a:solidFill>
              <a:srgbClr val="FFFFFF">
                <a:alpha val="48000"/>
              </a:srgbClr>
            </a:solidFill>
            <a:ln w="9525" cap="flat">
              <a:noFill/>
              <a:prstDash val="solid"/>
              <a:miter/>
            </a:ln>
          </p:spPr>
          <p:txBody>
            <a:bodyPr rtlCol="0" anchor="ctr"/>
            <a:lstStyle/>
            <a:p>
              <a:endParaRPr lang="en-US"/>
            </a:p>
          </p:txBody>
        </p:sp>
        <p:sp>
          <p:nvSpPr>
            <p:cNvPr id="139" name="Freeform 391">
              <a:extLst>
                <a:ext uri="{FF2B5EF4-FFF2-40B4-BE49-F238E27FC236}">
                  <a16:creationId xmlns:a16="http://schemas.microsoft.com/office/drawing/2014/main" id="{6C710021-D49B-6E05-5C0F-FB7C9F8D3BE5}"/>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000000"/>
            </a:solidFill>
            <a:ln w="9525" cap="flat">
              <a:noFill/>
              <a:prstDash val="solid"/>
              <a:miter/>
            </a:ln>
          </p:spPr>
          <p:txBody>
            <a:bodyPr rtlCol="0" anchor="ctr"/>
            <a:lstStyle/>
            <a:p>
              <a:endParaRPr lang="en-US"/>
            </a:p>
          </p:txBody>
        </p:sp>
        <p:sp>
          <p:nvSpPr>
            <p:cNvPr id="140" name="Freeform 392">
              <a:extLst>
                <a:ext uri="{FF2B5EF4-FFF2-40B4-BE49-F238E27FC236}">
                  <a16:creationId xmlns:a16="http://schemas.microsoft.com/office/drawing/2014/main" id="{78DE524D-CA6D-6C94-7F22-03832892AF88}"/>
                </a:ext>
              </a:extLst>
            </p:cNvPr>
            <p:cNvSpPr/>
            <p:nvPr/>
          </p:nvSpPr>
          <p:spPr>
            <a:xfrm>
              <a:off x="4409122" y="5438775"/>
              <a:ext cx="9525" cy="5714"/>
            </a:xfrm>
            <a:custGeom>
              <a:avLst/>
              <a:gdLst>
                <a:gd name="connsiteX0" fmla="*/ 0 w 9525"/>
                <a:gd name="connsiteY0" fmla="*/ 0 h 5714"/>
                <a:gd name="connsiteX1" fmla="*/ 9525 w 9525"/>
                <a:gd name="connsiteY1" fmla="*/ 5715 h 5714"/>
                <a:gd name="connsiteX2" fmla="*/ 0 w 9525"/>
                <a:gd name="connsiteY2" fmla="*/ 0 h 5714"/>
              </a:gdLst>
              <a:ahLst/>
              <a:cxnLst>
                <a:cxn ang="0">
                  <a:pos x="connsiteX0" y="connsiteY0"/>
                </a:cxn>
                <a:cxn ang="0">
                  <a:pos x="connsiteX1" y="connsiteY1"/>
                </a:cxn>
                <a:cxn ang="0">
                  <a:pos x="connsiteX2" y="connsiteY2"/>
                </a:cxn>
              </a:cxnLst>
              <a:rect l="l" t="t" r="r" b="b"/>
              <a:pathLst>
                <a:path w="9525" h="5714">
                  <a:moveTo>
                    <a:pt x="0" y="0"/>
                  </a:moveTo>
                  <a:cubicBezTo>
                    <a:pt x="2858" y="1905"/>
                    <a:pt x="6668" y="3810"/>
                    <a:pt x="9525" y="5715"/>
                  </a:cubicBezTo>
                  <a:cubicBezTo>
                    <a:pt x="5715" y="2857"/>
                    <a:pt x="1905" y="952"/>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1" name="Freeform 393">
              <a:extLst>
                <a:ext uri="{FF2B5EF4-FFF2-40B4-BE49-F238E27FC236}">
                  <a16:creationId xmlns:a16="http://schemas.microsoft.com/office/drawing/2014/main" id="{0D681CDB-DEA6-2B39-C23A-DB4DE9689F5F}"/>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000000"/>
            </a:solidFill>
            <a:ln w="9525" cap="flat">
              <a:noFill/>
              <a:prstDash val="solid"/>
              <a:miter/>
            </a:ln>
          </p:spPr>
          <p:txBody>
            <a:bodyPr rtlCol="0" anchor="ctr"/>
            <a:lstStyle/>
            <a:p>
              <a:endParaRPr lang="en-US"/>
            </a:p>
          </p:txBody>
        </p:sp>
        <p:sp>
          <p:nvSpPr>
            <p:cNvPr id="142" name="Freeform 394">
              <a:extLst>
                <a:ext uri="{FF2B5EF4-FFF2-40B4-BE49-F238E27FC236}">
                  <a16:creationId xmlns:a16="http://schemas.microsoft.com/office/drawing/2014/main" id="{C2A16F44-3449-50D0-38E5-2DBCB9FB883C}"/>
                </a:ext>
              </a:extLst>
            </p:cNvPr>
            <p:cNvSpPr/>
            <p:nvPr/>
          </p:nvSpPr>
          <p:spPr>
            <a:xfrm>
              <a:off x="4211002" y="5400675"/>
              <a:ext cx="2857" cy="952"/>
            </a:xfrm>
            <a:custGeom>
              <a:avLst/>
              <a:gdLst>
                <a:gd name="connsiteX0" fmla="*/ 0 w 2857"/>
                <a:gd name="connsiteY0" fmla="*/ 952 h 952"/>
                <a:gd name="connsiteX1" fmla="*/ 2857 w 2857"/>
                <a:gd name="connsiteY1" fmla="*/ 0 h 952"/>
                <a:gd name="connsiteX2" fmla="*/ 0 w 2857"/>
                <a:gd name="connsiteY2" fmla="*/ 952 h 952"/>
              </a:gdLst>
              <a:ahLst/>
              <a:cxnLst>
                <a:cxn ang="0">
                  <a:pos x="connsiteX0" y="connsiteY0"/>
                </a:cxn>
                <a:cxn ang="0">
                  <a:pos x="connsiteX1" y="connsiteY1"/>
                </a:cxn>
                <a:cxn ang="0">
                  <a:pos x="connsiteX2" y="connsiteY2"/>
                </a:cxn>
              </a:cxnLst>
              <a:rect l="l" t="t" r="r" b="b"/>
              <a:pathLst>
                <a:path w="2857" h="952">
                  <a:moveTo>
                    <a:pt x="0" y="952"/>
                  </a:moveTo>
                  <a:cubicBezTo>
                    <a:pt x="952" y="952"/>
                    <a:pt x="1905" y="952"/>
                    <a:pt x="2857" y="0"/>
                  </a:cubicBezTo>
                  <a:cubicBezTo>
                    <a:pt x="1905" y="0"/>
                    <a:pt x="952" y="0"/>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43" name="Freeform 395">
              <a:extLst>
                <a:ext uri="{FF2B5EF4-FFF2-40B4-BE49-F238E27FC236}">
                  <a16:creationId xmlns:a16="http://schemas.microsoft.com/office/drawing/2014/main" id="{53907C81-A274-2D37-7ACE-E2BDE8C777A4}"/>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000000"/>
            </a:solidFill>
            <a:ln w="9525" cap="flat">
              <a:noFill/>
              <a:prstDash val="solid"/>
              <a:miter/>
            </a:ln>
          </p:spPr>
          <p:txBody>
            <a:bodyPr rtlCol="0" anchor="ctr"/>
            <a:lstStyle/>
            <a:p>
              <a:endParaRPr lang="en-US"/>
            </a:p>
          </p:txBody>
        </p:sp>
        <p:sp>
          <p:nvSpPr>
            <p:cNvPr id="144" name="Freeform 396">
              <a:extLst>
                <a:ext uri="{FF2B5EF4-FFF2-40B4-BE49-F238E27FC236}">
                  <a16:creationId xmlns:a16="http://schemas.microsoft.com/office/drawing/2014/main" id="{63D22166-E5C4-FC7D-E0B4-15C122D14A80}"/>
                </a:ext>
              </a:extLst>
            </p:cNvPr>
            <p:cNvSpPr/>
            <p:nvPr/>
          </p:nvSpPr>
          <p:spPr>
            <a:xfrm>
              <a:off x="4219575" y="5399722"/>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3" y="0"/>
                    <a:pt x="1905" y="0"/>
                    <a:pt x="2858" y="0"/>
                  </a:cubicBezTo>
                  <a:cubicBezTo>
                    <a:pt x="1905"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5" name="Freeform 397">
              <a:extLst>
                <a:ext uri="{FF2B5EF4-FFF2-40B4-BE49-F238E27FC236}">
                  <a16:creationId xmlns:a16="http://schemas.microsoft.com/office/drawing/2014/main" id="{79DA483B-FEBB-318F-AB2C-F73B0792F766}"/>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46" name="Freeform 398">
              <a:extLst>
                <a:ext uri="{FF2B5EF4-FFF2-40B4-BE49-F238E27FC236}">
                  <a16:creationId xmlns:a16="http://schemas.microsoft.com/office/drawing/2014/main" id="{52B59D80-1D38-D615-5EC1-249EA21E5BAA}"/>
                </a:ext>
              </a:extLst>
            </p:cNvPr>
            <p:cNvSpPr/>
            <p:nvPr/>
          </p:nvSpPr>
          <p:spPr>
            <a:xfrm>
              <a:off x="4346495" y="5905500"/>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7" name="Freeform 399">
              <a:extLst>
                <a:ext uri="{FF2B5EF4-FFF2-40B4-BE49-F238E27FC236}">
                  <a16:creationId xmlns:a16="http://schemas.microsoft.com/office/drawing/2014/main" id="{0349FFE8-01C0-8C79-94BB-97B9364BDA67}"/>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000000"/>
            </a:solidFill>
            <a:ln w="9525" cap="flat">
              <a:noFill/>
              <a:prstDash val="solid"/>
              <a:miter/>
            </a:ln>
          </p:spPr>
          <p:txBody>
            <a:bodyPr rtlCol="0" anchor="ctr"/>
            <a:lstStyle/>
            <a:p>
              <a:endParaRPr lang="en-US"/>
            </a:p>
          </p:txBody>
        </p:sp>
        <p:sp>
          <p:nvSpPr>
            <p:cNvPr id="148" name="Freeform 400">
              <a:extLst>
                <a:ext uri="{FF2B5EF4-FFF2-40B4-BE49-F238E27FC236}">
                  <a16:creationId xmlns:a16="http://schemas.microsoft.com/office/drawing/2014/main" id="{2B1FCCE6-684D-0461-457E-1C06DB9EB5AE}"/>
                </a:ext>
              </a:extLst>
            </p:cNvPr>
            <p:cNvSpPr/>
            <p:nvPr/>
          </p:nvSpPr>
          <p:spPr>
            <a:xfrm>
              <a:off x="4227195" y="5398769"/>
              <a:ext cx="2857" cy="9525"/>
            </a:xfrm>
            <a:custGeom>
              <a:avLst/>
              <a:gdLst>
                <a:gd name="connsiteX0" fmla="*/ 0 w 2857"/>
                <a:gd name="connsiteY0" fmla="*/ 0 h 9525"/>
                <a:gd name="connsiteX1" fmla="*/ 2858 w 2857"/>
                <a:gd name="connsiteY1" fmla="*/ 0 h 9525"/>
                <a:gd name="connsiteX2" fmla="*/ 0 w 2857"/>
                <a:gd name="connsiteY2" fmla="*/ 0 h 9525"/>
              </a:gdLst>
              <a:ahLst/>
              <a:cxnLst>
                <a:cxn ang="0">
                  <a:pos x="connsiteX0" y="connsiteY0"/>
                </a:cxn>
                <a:cxn ang="0">
                  <a:pos x="connsiteX1" y="connsiteY1"/>
                </a:cxn>
                <a:cxn ang="0">
                  <a:pos x="connsiteX2" y="connsiteY2"/>
                </a:cxn>
              </a:cxnLst>
              <a:rect l="l" t="t" r="r" b="b"/>
              <a:pathLst>
                <a:path w="2857" h="9525">
                  <a:moveTo>
                    <a:pt x="0" y="0"/>
                  </a:moveTo>
                  <a:cubicBezTo>
                    <a:pt x="952" y="0"/>
                    <a:pt x="1905" y="0"/>
                    <a:pt x="2858" y="0"/>
                  </a:cubicBezTo>
                  <a:cubicBezTo>
                    <a:pt x="1905"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49" name="Freeform 401">
              <a:extLst>
                <a:ext uri="{FF2B5EF4-FFF2-40B4-BE49-F238E27FC236}">
                  <a16:creationId xmlns:a16="http://schemas.microsoft.com/office/drawing/2014/main" id="{066983E9-2B20-1C43-C84F-69EC5D99220B}"/>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000000"/>
            </a:solidFill>
            <a:ln w="9525" cap="flat">
              <a:noFill/>
              <a:prstDash val="solid"/>
              <a:miter/>
            </a:ln>
          </p:spPr>
          <p:txBody>
            <a:bodyPr rtlCol="0" anchor="ctr"/>
            <a:lstStyle/>
            <a:p>
              <a:endParaRPr lang="en-US"/>
            </a:p>
          </p:txBody>
        </p:sp>
        <p:sp>
          <p:nvSpPr>
            <p:cNvPr id="150" name="Freeform 402">
              <a:extLst>
                <a:ext uri="{FF2B5EF4-FFF2-40B4-BE49-F238E27FC236}">
                  <a16:creationId xmlns:a16="http://schemas.microsoft.com/office/drawing/2014/main" id="{CCE757AD-93B2-0FE1-559B-A1C0862ACB52}"/>
                </a:ext>
              </a:extLst>
            </p:cNvPr>
            <p:cNvSpPr/>
            <p:nvPr/>
          </p:nvSpPr>
          <p:spPr>
            <a:xfrm>
              <a:off x="4188142" y="5405437"/>
              <a:ext cx="3810" cy="952"/>
            </a:xfrm>
            <a:custGeom>
              <a:avLst/>
              <a:gdLst>
                <a:gd name="connsiteX0" fmla="*/ 0 w 3810"/>
                <a:gd name="connsiteY0" fmla="*/ 952 h 952"/>
                <a:gd name="connsiteX1" fmla="*/ 3810 w 3810"/>
                <a:gd name="connsiteY1" fmla="*/ 0 h 952"/>
                <a:gd name="connsiteX2" fmla="*/ 0 w 3810"/>
                <a:gd name="connsiteY2" fmla="*/ 952 h 952"/>
              </a:gdLst>
              <a:ahLst/>
              <a:cxnLst>
                <a:cxn ang="0">
                  <a:pos x="connsiteX0" y="connsiteY0"/>
                </a:cxn>
                <a:cxn ang="0">
                  <a:pos x="connsiteX1" y="connsiteY1"/>
                </a:cxn>
                <a:cxn ang="0">
                  <a:pos x="connsiteX2" y="connsiteY2"/>
                </a:cxn>
              </a:cxnLst>
              <a:rect l="l" t="t" r="r" b="b"/>
              <a:pathLst>
                <a:path w="3810" h="952">
                  <a:moveTo>
                    <a:pt x="0" y="952"/>
                  </a:moveTo>
                  <a:cubicBezTo>
                    <a:pt x="953" y="952"/>
                    <a:pt x="1905" y="0"/>
                    <a:pt x="3810" y="0"/>
                  </a:cubicBezTo>
                  <a:cubicBezTo>
                    <a:pt x="1905" y="0"/>
                    <a:pt x="953" y="952"/>
                    <a:pt x="0" y="952"/>
                  </a:cubicBezTo>
                  <a:close/>
                </a:path>
              </a:pathLst>
            </a:custGeom>
            <a:solidFill>
              <a:srgbClr val="FFFFFF">
                <a:alpha val="48000"/>
              </a:srgbClr>
            </a:solidFill>
            <a:ln w="9525" cap="flat">
              <a:noFill/>
              <a:prstDash val="solid"/>
              <a:miter/>
            </a:ln>
          </p:spPr>
          <p:txBody>
            <a:bodyPr rtlCol="0" anchor="ctr"/>
            <a:lstStyle/>
            <a:p>
              <a:endParaRPr lang="en-US"/>
            </a:p>
          </p:txBody>
        </p:sp>
        <p:sp>
          <p:nvSpPr>
            <p:cNvPr id="151" name="Freeform 403">
              <a:extLst>
                <a:ext uri="{FF2B5EF4-FFF2-40B4-BE49-F238E27FC236}">
                  <a16:creationId xmlns:a16="http://schemas.microsoft.com/office/drawing/2014/main" id="{4B9C3907-5027-5549-1157-160754C7012F}"/>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000000"/>
            </a:solidFill>
            <a:ln w="9525" cap="flat">
              <a:noFill/>
              <a:prstDash val="solid"/>
              <a:miter/>
            </a:ln>
          </p:spPr>
          <p:txBody>
            <a:bodyPr rtlCol="0" anchor="ctr"/>
            <a:lstStyle/>
            <a:p>
              <a:endParaRPr lang="en-US"/>
            </a:p>
          </p:txBody>
        </p:sp>
        <p:sp>
          <p:nvSpPr>
            <p:cNvPr id="152" name="Freeform 404">
              <a:extLst>
                <a:ext uri="{FF2B5EF4-FFF2-40B4-BE49-F238E27FC236}">
                  <a16:creationId xmlns:a16="http://schemas.microsoft.com/office/drawing/2014/main" id="{605613E3-07E3-41E5-14FF-F4B727BDFAB1}"/>
                </a:ext>
              </a:extLst>
            </p:cNvPr>
            <p:cNvSpPr/>
            <p:nvPr/>
          </p:nvSpPr>
          <p:spPr>
            <a:xfrm>
              <a:off x="4337923" y="5908357"/>
              <a:ext cx="714" cy="9525"/>
            </a:xfrm>
            <a:custGeom>
              <a:avLst/>
              <a:gdLst>
                <a:gd name="connsiteX0" fmla="*/ 714 w 714"/>
                <a:gd name="connsiteY0" fmla="*/ 0 h 9525"/>
                <a:gd name="connsiteX1" fmla="*/ 714 w 714"/>
                <a:gd name="connsiteY1" fmla="*/ 0 h 9525"/>
                <a:gd name="connsiteX2" fmla="*/ 714 w 714"/>
                <a:gd name="connsiteY2" fmla="*/ 0 h 9525"/>
              </a:gdLst>
              <a:ahLst/>
              <a:cxnLst>
                <a:cxn ang="0">
                  <a:pos x="connsiteX0" y="connsiteY0"/>
                </a:cxn>
                <a:cxn ang="0">
                  <a:pos x="connsiteX1" y="connsiteY1"/>
                </a:cxn>
                <a:cxn ang="0">
                  <a:pos x="connsiteX2" y="connsiteY2"/>
                </a:cxn>
              </a:cxnLst>
              <a:rect l="l" t="t" r="r" b="b"/>
              <a:pathLst>
                <a:path w="714" h="9525">
                  <a:moveTo>
                    <a:pt x="714" y="0"/>
                  </a:moveTo>
                  <a:cubicBezTo>
                    <a:pt x="-238" y="0"/>
                    <a:pt x="-238" y="0"/>
                    <a:pt x="714" y="0"/>
                  </a:cubicBezTo>
                  <a:cubicBezTo>
                    <a:pt x="-238" y="0"/>
                    <a:pt x="-238" y="0"/>
                    <a:pt x="714"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3" name="Freeform 405">
              <a:extLst>
                <a:ext uri="{FF2B5EF4-FFF2-40B4-BE49-F238E27FC236}">
                  <a16:creationId xmlns:a16="http://schemas.microsoft.com/office/drawing/2014/main" id="{004CCD4E-E909-3539-7954-2D06354E923F}"/>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000000"/>
            </a:solidFill>
            <a:ln w="9525" cap="flat">
              <a:noFill/>
              <a:prstDash val="solid"/>
              <a:miter/>
            </a:ln>
          </p:spPr>
          <p:txBody>
            <a:bodyPr rtlCol="0" anchor="ctr"/>
            <a:lstStyle/>
            <a:p>
              <a:endParaRPr lang="en-US"/>
            </a:p>
          </p:txBody>
        </p:sp>
        <p:sp>
          <p:nvSpPr>
            <p:cNvPr id="154" name="Freeform 406">
              <a:extLst>
                <a:ext uri="{FF2B5EF4-FFF2-40B4-BE49-F238E27FC236}">
                  <a16:creationId xmlns:a16="http://schemas.microsoft.com/office/drawing/2014/main" id="{0BB67D26-929B-A039-6311-32B956233D28}"/>
                </a:ext>
              </a:extLst>
            </p:cNvPr>
            <p:cNvSpPr/>
            <p:nvPr/>
          </p:nvSpPr>
          <p:spPr>
            <a:xfrm>
              <a:off x="4333875" y="5909310"/>
              <a:ext cx="1904" cy="9525"/>
            </a:xfrm>
            <a:custGeom>
              <a:avLst/>
              <a:gdLst>
                <a:gd name="connsiteX0" fmla="*/ 1905 w 1904"/>
                <a:gd name="connsiteY0" fmla="*/ 0 h 9525"/>
                <a:gd name="connsiteX1" fmla="*/ 0 w 1904"/>
                <a:gd name="connsiteY1" fmla="*/ 0 h 9525"/>
                <a:gd name="connsiteX2" fmla="*/ 1905 w 1904"/>
                <a:gd name="connsiteY2" fmla="*/ 0 h 9525"/>
              </a:gdLst>
              <a:ahLst/>
              <a:cxnLst>
                <a:cxn ang="0">
                  <a:pos x="connsiteX0" y="connsiteY0"/>
                </a:cxn>
                <a:cxn ang="0">
                  <a:pos x="connsiteX1" y="connsiteY1"/>
                </a:cxn>
                <a:cxn ang="0">
                  <a:pos x="connsiteX2" y="connsiteY2"/>
                </a:cxn>
              </a:cxnLst>
              <a:rect l="l" t="t" r="r" b="b"/>
              <a:pathLst>
                <a:path w="1904" h="9525">
                  <a:moveTo>
                    <a:pt x="1905" y="0"/>
                  </a:moveTo>
                  <a:cubicBezTo>
                    <a:pt x="953" y="0"/>
                    <a:pt x="953" y="0"/>
                    <a:pt x="0" y="0"/>
                  </a:cubicBezTo>
                  <a:cubicBezTo>
                    <a:pt x="953" y="0"/>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55" name="Freeform 407">
              <a:extLst>
                <a:ext uri="{FF2B5EF4-FFF2-40B4-BE49-F238E27FC236}">
                  <a16:creationId xmlns:a16="http://schemas.microsoft.com/office/drawing/2014/main" id="{E87FA139-FF6A-E92E-6E13-3676BBD2F5DC}"/>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000000"/>
            </a:solidFill>
            <a:ln w="9525" cap="flat">
              <a:noFill/>
              <a:prstDash val="solid"/>
              <a:miter/>
            </a:ln>
          </p:spPr>
          <p:txBody>
            <a:bodyPr rtlCol="0" anchor="ctr"/>
            <a:lstStyle/>
            <a:p>
              <a:endParaRPr lang="en-US"/>
            </a:p>
          </p:txBody>
        </p:sp>
        <p:sp>
          <p:nvSpPr>
            <p:cNvPr id="156" name="Freeform 408">
              <a:extLst>
                <a:ext uri="{FF2B5EF4-FFF2-40B4-BE49-F238E27FC236}">
                  <a16:creationId xmlns:a16="http://schemas.microsoft.com/office/drawing/2014/main" id="{D4BEF31C-DA50-DCB0-5ECF-A807C4C6ADBA}"/>
                </a:ext>
              </a:extLst>
            </p:cNvPr>
            <p:cNvSpPr/>
            <p:nvPr/>
          </p:nvSpPr>
          <p:spPr>
            <a:xfrm>
              <a:off x="4195762" y="5403532"/>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3" y="953"/>
                    <a:pt x="1905" y="0"/>
                    <a:pt x="2858" y="0"/>
                  </a:cubicBezTo>
                  <a:cubicBezTo>
                    <a:pt x="1905" y="0"/>
                    <a:pt x="953"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7" name="Freeform 409">
              <a:extLst>
                <a:ext uri="{FF2B5EF4-FFF2-40B4-BE49-F238E27FC236}">
                  <a16:creationId xmlns:a16="http://schemas.microsoft.com/office/drawing/2014/main" id="{5C9E8B88-A36B-AAA0-75A9-1D87E651F67A}"/>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000000"/>
            </a:solidFill>
            <a:ln w="9525" cap="flat">
              <a:noFill/>
              <a:prstDash val="solid"/>
              <a:miter/>
            </a:ln>
          </p:spPr>
          <p:txBody>
            <a:bodyPr rtlCol="0" anchor="ctr"/>
            <a:lstStyle/>
            <a:p>
              <a:endParaRPr lang="en-US"/>
            </a:p>
          </p:txBody>
        </p:sp>
        <p:sp>
          <p:nvSpPr>
            <p:cNvPr id="158" name="Freeform 410">
              <a:extLst>
                <a:ext uri="{FF2B5EF4-FFF2-40B4-BE49-F238E27FC236}">
                  <a16:creationId xmlns:a16="http://schemas.microsoft.com/office/drawing/2014/main" id="{0D406462-B2DB-F841-A391-3018A8F7B2A7}"/>
                </a:ext>
              </a:extLst>
            </p:cNvPr>
            <p:cNvSpPr/>
            <p:nvPr/>
          </p:nvSpPr>
          <p:spPr>
            <a:xfrm>
              <a:off x="4203382" y="5401627"/>
              <a:ext cx="2857" cy="952"/>
            </a:xfrm>
            <a:custGeom>
              <a:avLst/>
              <a:gdLst>
                <a:gd name="connsiteX0" fmla="*/ 0 w 2857"/>
                <a:gd name="connsiteY0" fmla="*/ 953 h 952"/>
                <a:gd name="connsiteX1" fmla="*/ 2858 w 2857"/>
                <a:gd name="connsiteY1" fmla="*/ 0 h 952"/>
                <a:gd name="connsiteX2" fmla="*/ 0 w 2857"/>
                <a:gd name="connsiteY2" fmla="*/ 953 h 952"/>
              </a:gdLst>
              <a:ahLst/>
              <a:cxnLst>
                <a:cxn ang="0">
                  <a:pos x="connsiteX0" y="connsiteY0"/>
                </a:cxn>
                <a:cxn ang="0">
                  <a:pos x="connsiteX1" y="connsiteY1"/>
                </a:cxn>
                <a:cxn ang="0">
                  <a:pos x="connsiteX2" y="connsiteY2"/>
                </a:cxn>
              </a:cxnLst>
              <a:rect l="l" t="t" r="r" b="b"/>
              <a:pathLst>
                <a:path w="2857" h="952">
                  <a:moveTo>
                    <a:pt x="0" y="953"/>
                  </a:moveTo>
                  <a:cubicBezTo>
                    <a:pt x="952" y="953"/>
                    <a:pt x="1905" y="953"/>
                    <a:pt x="2858" y="0"/>
                  </a:cubicBezTo>
                  <a:cubicBezTo>
                    <a:pt x="1905" y="953"/>
                    <a:pt x="952" y="953"/>
                    <a:pt x="0" y="953"/>
                  </a:cubicBezTo>
                  <a:close/>
                </a:path>
              </a:pathLst>
            </a:custGeom>
            <a:solidFill>
              <a:srgbClr val="FFFFFF">
                <a:alpha val="48000"/>
              </a:srgbClr>
            </a:solidFill>
            <a:ln w="9525" cap="flat">
              <a:noFill/>
              <a:prstDash val="solid"/>
              <a:miter/>
            </a:ln>
          </p:spPr>
          <p:txBody>
            <a:bodyPr rtlCol="0" anchor="ctr"/>
            <a:lstStyle/>
            <a:p>
              <a:endParaRPr lang="en-US"/>
            </a:p>
          </p:txBody>
        </p:sp>
        <p:sp>
          <p:nvSpPr>
            <p:cNvPr id="159" name="Freeform 411">
              <a:extLst>
                <a:ext uri="{FF2B5EF4-FFF2-40B4-BE49-F238E27FC236}">
                  <a16:creationId xmlns:a16="http://schemas.microsoft.com/office/drawing/2014/main" id="{093DB21E-CEAC-F15B-1A89-98ED89040A2C}"/>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000000"/>
            </a:solidFill>
            <a:ln w="9525" cap="flat">
              <a:noFill/>
              <a:prstDash val="solid"/>
              <a:miter/>
            </a:ln>
          </p:spPr>
          <p:txBody>
            <a:bodyPr rtlCol="0" anchor="ctr"/>
            <a:lstStyle/>
            <a:p>
              <a:endParaRPr lang="en-US"/>
            </a:p>
          </p:txBody>
        </p:sp>
        <p:sp>
          <p:nvSpPr>
            <p:cNvPr id="160" name="Freeform 412">
              <a:extLst>
                <a:ext uri="{FF2B5EF4-FFF2-40B4-BE49-F238E27FC236}">
                  <a16:creationId xmlns:a16="http://schemas.microsoft.com/office/drawing/2014/main" id="{B4734225-B3DF-4240-644E-1128480DDDED}"/>
                </a:ext>
              </a:extLst>
            </p:cNvPr>
            <p:cNvSpPr/>
            <p:nvPr/>
          </p:nvSpPr>
          <p:spPr>
            <a:xfrm>
              <a:off x="4343400" y="5906452"/>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cubicBezTo>
                    <a:pt x="0" y="0"/>
                    <a:pt x="0" y="0"/>
                    <a:pt x="0" y="0"/>
                  </a:cubicBezTo>
                  <a:cubicBezTo>
                    <a:pt x="0"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1" name="Freeform 413">
              <a:extLst>
                <a:ext uri="{FF2B5EF4-FFF2-40B4-BE49-F238E27FC236}">
                  <a16:creationId xmlns:a16="http://schemas.microsoft.com/office/drawing/2014/main" id="{D5995D82-74B0-0703-2327-C1651B6CB68A}"/>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62" name="Freeform 414">
              <a:extLst>
                <a:ext uri="{FF2B5EF4-FFF2-40B4-BE49-F238E27FC236}">
                  <a16:creationId xmlns:a16="http://schemas.microsoft.com/office/drawing/2014/main" id="{09DCDE56-F1D7-F357-430D-31F78EC07ABF}"/>
                </a:ext>
              </a:extLst>
            </p:cNvPr>
            <p:cNvSpPr/>
            <p:nvPr/>
          </p:nvSpPr>
          <p:spPr>
            <a:xfrm>
              <a:off x="4477702" y="5810250"/>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2"/>
                    <a:pt x="952" y="1905"/>
                    <a:pt x="0" y="2857"/>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3" name="Freeform 415">
              <a:extLst>
                <a:ext uri="{FF2B5EF4-FFF2-40B4-BE49-F238E27FC236}">
                  <a16:creationId xmlns:a16="http://schemas.microsoft.com/office/drawing/2014/main" id="{A83F5644-9A96-AB7E-741A-50EBDD7DBE78}"/>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000000"/>
            </a:solidFill>
            <a:ln w="9525" cap="flat">
              <a:noFill/>
              <a:prstDash val="solid"/>
              <a:miter/>
            </a:ln>
          </p:spPr>
          <p:txBody>
            <a:bodyPr rtlCol="0" anchor="ctr"/>
            <a:lstStyle/>
            <a:p>
              <a:endParaRPr lang="en-US"/>
            </a:p>
          </p:txBody>
        </p:sp>
        <p:sp>
          <p:nvSpPr>
            <p:cNvPr id="164" name="Freeform 416">
              <a:extLst>
                <a:ext uri="{FF2B5EF4-FFF2-40B4-BE49-F238E27FC236}">
                  <a16:creationId xmlns:a16="http://schemas.microsoft.com/office/drawing/2014/main" id="{274B9C7F-9854-5572-E238-51264CD1D2CB}"/>
                </a:ext>
              </a:extLst>
            </p:cNvPr>
            <p:cNvSpPr/>
            <p:nvPr/>
          </p:nvSpPr>
          <p:spPr>
            <a:xfrm>
              <a:off x="4469129" y="582168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1905"/>
                    <a:pt x="0" y="1905"/>
                  </a:cubicBezTo>
                  <a:cubicBezTo>
                    <a:pt x="0" y="952"/>
                    <a:pt x="953"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5" name="Freeform 417">
              <a:extLst>
                <a:ext uri="{FF2B5EF4-FFF2-40B4-BE49-F238E27FC236}">
                  <a16:creationId xmlns:a16="http://schemas.microsoft.com/office/drawing/2014/main" id="{19F0FB1A-622F-E82B-FEA6-B776A7E8C261}"/>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000000"/>
            </a:solidFill>
            <a:ln w="9525" cap="flat">
              <a:noFill/>
              <a:prstDash val="solid"/>
              <a:miter/>
            </a:ln>
          </p:spPr>
          <p:txBody>
            <a:bodyPr rtlCol="0" anchor="ctr"/>
            <a:lstStyle/>
            <a:p>
              <a:endParaRPr lang="en-US"/>
            </a:p>
          </p:txBody>
        </p:sp>
        <p:sp>
          <p:nvSpPr>
            <p:cNvPr id="166" name="Freeform 418">
              <a:extLst>
                <a:ext uri="{FF2B5EF4-FFF2-40B4-BE49-F238E27FC236}">
                  <a16:creationId xmlns:a16="http://schemas.microsoft.com/office/drawing/2014/main" id="{E773F71F-B686-04CE-6F65-EE7F7FA7F85D}"/>
                </a:ext>
              </a:extLst>
            </p:cNvPr>
            <p:cNvSpPr/>
            <p:nvPr/>
          </p:nvSpPr>
          <p:spPr>
            <a:xfrm>
              <a:off x="4455795" y="5836919"/>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3"/>
                    <a:pt x="952" y="953"/>
                    <a:pt x="0" y="1905"/>
                  </a:cubicBezTo>
                  <a:cubicBezTo>
                    <a:pt x="0" y="953"/>
                    <a:pt x="952" y="0"/>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7" name="Freeform 419">
              <a:extLst>
                <a:ext uri="{FF2B5EF4-FFF2-40B4-BE49-F238E27FC236}">
                  <a16:creationId xmlns:a16="http://schemas.microsoft.com/office/drawing/2014/main" id="{F9473B6B-F912-5975-E33A-80797799DE1A}"/>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68" name="Freeform 420">
              <a:extLst>
                <a:ext uri="{FF2B5EF4-FFF2-40B4-BE49-F238E27FC236}">
                  <a16:creationId xmlns:a16="http://schemas.microsoft.com/office/drawing/2014/main" id="{FA307DE3-F6EA-A82E-9782-781198D4C35D}"/>
                </a:ext>
              </a:extLst>
            </p:cNvPr>
            <p:cNvSpPr/>
            <p:nvPr/>
          </p:nvSpPr>
          <p:spPr>
            <a:xfrm>
              <a:off x="4481512" y="5804535"/>
              <a:ext cx="1904" cy="2857"/>
            </a:xfrm>
            <a:custGeom>
              <a:avLst/>
              <a:gdLst>
                <a:gd name="connsiteX0" fmla="*/ 1905 w 1904"/>
                <a:gd name="connsiteY0" fmla="*/ 0 h 2857"/>
                <a:gd name="connsiteX1" fmla="*/ 0 w 1904"/>
                <a:gd name="connsiteY1" fmla="*/ 2857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3" y="952"/>
                    <a:pt x="953" y="1905"/>
                    <a:pt x="0" y="2857"/>
                  </a:cubicBezTo>
                  <a:cubicBezTo>
                    <a:pt x="0"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69" name="Freeform 421">
              <a:extLst>
                <a:ext uri="{FF2B5EF4-FFF2-40B4-BE49-F238E27FC236}">
                  <a16:creationId xmlns:a16="http://schemas.microsoft.com/office/drawing/2014/main" id="{2C2E09A5-A297-10DC-B8E0-48D18E40ADEE}"/>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000000"/>
            </a:solidFill>
            <a:ln w="9525" cap="flat">
              <a:noFill/>
              <a:prstDash val="solid"/>
              <a:miter/>
            </a:ln>
          </p:spPr>
          <p:txBody>
            <a:bodyPr rtlCol="0" anchor="ctr"/>
            <a:lstStyle/>
            <a:p>
              <a:endParaRPr lang="en-US"/>
            </a:p>
          </p:txBody>
        </p:sp>
        <p:sp>
          <p:nvSpPr>
            <p:cNvPr id="170" name="Freeform 422">
              <a:extLst>
                <a:ext uri="{FF2B5EF4-FFF2-40B4-BE49-F238E27FC236}">
                  <a16:creationId xmlns:a16="http://schemas.microsoft.com/office/drawing/2014/main" id="{108A4B82-1B2F-52E2-9A24-257A27022002}"/>
                </a:ext>
              </a:extLst>
            </p:cNvPr>
            <p:cNvSpPr/>
            <p:nvPr/>
          </p:nvSpPr>
          <p:spPr>
            <a:xfrm>
              <a:off x="4464367" y="5826442"/>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953"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1" name="Freeform 423">
              <a:extLst>
                <a:ext uri="{FF2B5EF4-FFF2-40B4-BE49-F238E27FC236}">
                  <a16:creationId xmlns:a16="http://schemas.microsoft.com/office/drawing/2014/main" id="{4E3298AC-73B5-BBA6-636A-220F565015FF}"/>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000000"/>
            </a:solidFill>
            <a:ln w="9525" cap="flat">
              <a:noFill/>
              <a:prstDash val="solid"/>
              <a:miter/>
            </a:ln>
          </p:spPr>
          <p:txBody>
            <a:bodyPr rtlCol="0" anchor="ctr"/>
            <a:lstStyle/>
            <a:p>
              <a:endParaRPr lang="en-US"/>
            </a:p>
          </p:txBody>
        </p:sp>
        <p:sp>
          <p:nvSpPr>
            <p:cNvPr id="172" name="Freeform 424">
              <a:extLst>
                <a:ext uri="{FF2B5EF4-FFF2-40B4-BE49-F238E27FC236}">
                  <a16:creationId xmlns:a16="http://schemas.microsoft.com/office/drawing/2014/main" id="{1EDC4888-FB79-6EDC-51C0-4FBCEC19ABE1}"/>
                </a:ext>
              </a:extLst>
            </p:cNvPr>
            <p:cNvSpPr/>
            <p:nvPr/>
          </p:nvSpPr>
          <p:spPr>
            <a:xfrm>
              <a:off x="4459604" y="5831205"/>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3" y="952"/>
                    <a:pt x="953" y="952"/>
                    <a:pt x="0" y="1905"/>
                  </a:cubicBezTo>
                  <a:cubicBezTo>
                    <a:pt x="953" y="1905"/>
                    <a:pt x="1905"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3" name="Freeform 425">
              <a:extLst>
                <a:ext uri="{FF2B5EF4-FFF2-40B4-BE49-F238E27FC236}">
                  <a16:creationId xmlns:a16="http://schemas.microsoft.com/office/drawing/2014/main" id="{7F223F3B-315B-2C02-0498-D752774FBC7F}"/>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000000"/>
            </a:solidFill>
            <a:ln w="9525" cap="flat">
              <a:noFill/>
              <a:prstDash val="solid"/>
              <a:miter/>
            </a:ln>
          </p:spPr>
          <p:txBody>
            <a:bodyPr rtlCol="0" anchor="ctr"/>
            <a:lstStyle/>
            <a:p>
              <a:endParaRPr lang="en-US"/>
            </a:p>
          </p:txBody>
        </p:sp>
        <p:sp>
          <p:nvSpPr>
            <p:cNvPr id="174" name="Freeform 426">
              <a:extLst>
                <a:ext uri="{FF2B5EF4-FFF2-40B4-BE49-F238E27FC236}">
                  <a16:creationId xmlns:a16="http://schemas.microsoft.com/office/drawing/2014/main" id="{2665805F-C2B9-950D-844D-FCFB1CE62C4D}"/>
                </a:ext>
              </a:extLst>
            </p:cNvPr>
            <p:cNvSpPr/>
            <p:nvPr/>
          </p:nvSpPr>
          <p:spPr>
            <a:xfrm>
              <a:off x="4485322" y="5797867"/>
              <a:ext cx="1905" cy="3809"/>
            </a:xfrm>
            <a:custGeom>
              <a:avLst/>
              <a:gdLst>
                <a:gd name="connsiteX0" fmla="*/ 1905 w 1905"/>
                <a:gd name="connsiteY0" fmla="*/ 0 h 3809"/>
                <a:gd name="connsiteX1" fmla="*/ 0 w 1905"/>
                <a:gd name="connsiteY1" fmla="*/ 3810 h 3809"/>
                <a:gd name="connsiteX2" fmla="*/ 1905 w 1905"/>
                <a:gd name="connsiteY2" fmla="*/ 0 h 3809"/>
              </a:gdLst>
              <a:ahLst/>
              <a:cxnLst>
                <a:cxn ang="0">
                  <a:pos x="connsiteX0" y="connsiteY0"/>
                </a:cxn>
                <a:cxn ang="0">
                  <a:pos x="connsiteX1" y="connsiteY1"/>
                </a:cxn>
                <a:cxn ang="0">
                  <a:pos x="connsiteX2" y="connsiteY2"/>
                </a:cxn>
              </a:cxnLst>
              <a:rect l="l" t="t" r="r" b="b"/>
              <a:pathLst>
                <a:path w="1905" h="3809">
                  <a:moveTo>
                    <a:pt x="1905" y="0"/>
                  </a:moveTo>
                  <a:cubicBezTo>
                    <a:pt x="953" y="952"/>
                    <a:pt x="0" y="2857"/>
                    <a:pt x="0" y="3810"/>
                  </a:cubicBezTo>
                  <a:cubicBezTo>
                    <a:pt x="0" y="2857"/>
                    <a:pt x="953" y="1905"/>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5" name="Freeform 427">
              <a:extLst>
                <a:ext uri="{FF2B5EF4-FFF2-40B4-BE49-F238E27FC236}">
                  <a16:creationId xmlns:a16="http://schemas.microsoft.com/office/drawing/2014/main" id="{B9FCA654-569D-ADA7-F1A1-123253FA88F0}"/>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000000"/>
            </a:solidFill>
            <a:ln w="9525" cap="flat">
              <a:noFill/>
              <a:prstDash val="solid"/>
              <a:miter/>
            </a:ln>
          </p:spPr>
          <p:txBody>
            <a:bodyPr rtlCol="0" anchor="ctr"/>
            <a:lstStyle/>
            <a:p>
              <a:endParaRPr lang="en-US"/>
            </a:p>
          </p:txBody>
        </p:sp>
        <p:sp>
          <p:nvSpPr>
            <p:cNvPr id="176" name="Freeform 428">
              <a:extLst>
                <a:ext uri="{FF2B5EF4-FFF2-40B4-BE49-F238E27FC236}">
                  <a16:creationId xmlns:a16="http://schemas.microsoft.com/office/drawing/2014/main" id="{B0830ED4-FB78-5201-AD89-9103FD1283BA}"/>
                </a:ext>
              </a:extLst>
            </p:cNvPr>
            <p:cNvSpPr/>
            <p:nvPr/>
          </p:nvSpPr>
          <p:spPr>
            <a:xfrm>
              <a:off x="4277677" y="5397817"/>
              <a:ext cx="423" cy="9525"/>
            </a:xfrm>
            <a:custGeom>
              <a:avLst/>
              <a:gdLst>
                <a:gd name="connsiteX0" fmla="*/ 0 w 423"/>
                <a:gd name="connsiteY0" fmla="*/ 0 h 9525"/>
                <a:gd name="connsiteX1" fmla="*/ 0 w 423"/>
                <a:gd name="connsiteY1" fmla="*/ 0 h 9525"/>
                <a:gd name="connsiteX2" fmla="*/ 0 w 423"/>
                <a:gd name="connsiteY2" fmla="*/ 0 h 9525"/>
              </a:gdLst>
              <a:ahLst/>
              <a:cxnLst>
                <a:cxn ang="0">
                  <a:pos x="connsiteX0" y="connsiteY0"/>
                </a:cxn>
                <a:cxn ang="0">
                  <a:pos x="connsiteX1" y="connsiteY1"/>
                </a:cxn>
                <a:cxn ang="0">
                  <a:pos x="connsiteX2" y="connsiteY2"/>
                </a:cxn>
              </a:cxnLst>
              <a:rect l="l" t="t" r="r" b="b"/>
              <a:pathLst>
                <a:path w="423" h="9525">
                  <a:moveTo>
                    <a:pt x="0" y="0"/>
                  </a:moveTo>
                  <a:cubicBezTo>
                    <a:pt x="0" y="0"/>
                    <a:pt x="952" y="0"/>
                    <a:pt x="0" y="0"/>
                  </a:cubicBezTo>
                  <a:cubicBezTo>
                    <a:pt x="952" y="0"/>
                    <a:pt x="0"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7" name="Freeform 429">
              <a:extLst>
                <a:ext uri="{FF2B5EF4-FFF2-40B4-BE49-F238E27FC236}">
                  <a16:creationId xmlns:a16="http://schemas.microsoft.com/office/drawing/2014/main" id="{98C46EA4-0379-6AAE-9D2A-1C42BBF09B09}"/>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000000"/>
            </a:solidFill>
            <a:ln w="9525" cap="flat">
              <a:noFill/>
              <a:prstDash val="solid"/>
              <a:miter/>
            </a:ln>
          </p:spPr>
          <p:txBody>
            <a:bodyPr rtlCol="0" anchor="ctr"/>
            <a:lstStyle/>
            <a:p>
              <a:endParaRPr lang="en-US"/>
            </a:p>
          </p:txBody>
        </p:sp>
        <p:sp>
          <p:nvSpPr>
            <p:cNvPr id="178" name="Freeform 430">
              <a:extLst>
                <a:ext uri="{FF2B5EF4-FFF2-40B4-BE49-F238E27FC236}">
                  <a16:creationId xmlns:a16="http://schemas.microsoft.com/office/drawing/2014/main" id="{68D89FC9-410B-7612-8EA6-DA3BF370157F}"/>
                </a:ext>
              </a:extLst>
            </p:cNvPr>
            <p:cNvSpPr/>
            <p:nvPr/>
          </p:nvSpPr>
          <p:spPr>
            <a:xfrm>
              <a:off x="4488179" y="5790247"/>
              <a:ext cx="3810" cy="5714"/>
            </a:xfrm>
            <a:custGeom>
              <a:avLst/>
              <a:gdLst>
                <a:gd name="connsiteX0" fmla="*/ 3810 w 3810"/>
                <a:gd name="connsiteY0" fmla="*/ 0 h 5714"/>
                <a:gd name="connsiteX1" fmla="*/ 0 w 3810"/>
                <a:gd name="connsiteY1" fmla="*/ 5715 h 5714"/>
                <a:gd name="connsiteX2" fmla="*/ 3810 w 3810"/>
                <a:gd name="connsiteY2" fmla="*/ 0 h 5714"/>
              </a:gdLst>
              <a:ahLst/>
              <a:cxnLst>
                <a:cxn ang="0">
                  <a:pos x="connsiteX0" y="connsiteY0"/>
                </a:cxn>
                <a:cxn ang="0">
                  <a:pos x="connsiteX1" y="connsiteY1"/>
                </a:cxn>
                <a:cxn ang="0">
                  <a:pos x="connsiteX2" y="connsiteY2"/>
                </a:cxn>
              </a:cxnLst>
              <a:rect l="l" t="t" r="r" b="b"/>
              <a:pathLst>
                <a:path w="3810" h="5714">
                  <a:moveTo>
                    <a:pt x="3810" y="0"/>
                  </a:moveTo>
                  <a:cubicBezTo>
                    <a:pt x="2858" y="1905"/>
                    <a:pt x="1905" y="3810"/>
                    <a:pt x="0" y="5715"/>
                  </a:cubicBezTo>
                  <a:cubicBezTo>
                    <a:pt x="1905" y="3810"/>
                    <a:pt x="2858" y="1905"/>
                    <a:pt x="381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79" name="Freeform 431">
              <a:extLst>
                <a:ext uri="{FF2B5EF4-FFF2-40B4-BE49-F238E27FC236}">
                  <a16:creationId xmlns:a16="http://schemas.microsoft.com/office/drawing/2014/main" id="{BDCD3758-E5C8-48BD-A0D1-B1F594F2EF5D}"/>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000000"/>
            </a:solidFill>
            <a:ln w="9525" cap="flat">
              <a:noFill/>
              <a:prstDash val="solid"/>
              <a:miter/>
            </a:ln>
          </p:spPr>
          <p:txBody>
            <a:bodyPr rtlCol="0" anchor="ctr"/>
            <a:lstStyle/>
            <a:p>
              <a:endParaRPr lang="en-US"/>
            </a:p>
          </p:txBody>
        </p:sp>
        <p:sp>
          <p:nvSpPr>
            <p:cNvPr id="180" name="Freeform 432">
              <a:extLst>
                <a:ext uri="{FF2B5EF4-FFF2-40B4-BE49-F238E27FC236}">
                  <a16:creationId xmlns:a16="http://schemas.microsoft.com/office/drawing/2014/main" id="{1C4B09D8-F22E-2792-4536-FA65F4C126F9}"/>
                </a:ext>
              </a:extLst>
            </p:cNvPr>
            <p:cNvSpPr/>
            <p:nvPr/>
          </p:nvSpPr>
          <p:spPr>
            <a:xfrm>
              <a:off x="4484370" y="5507355"/>
              <a:ext cx="7620" cy="11430"/>
            </a:xfrm>
            <a:custGeom>
              <a:avLst/>
              <a:gdLst>
                <a:gd name="connsiteX0" fmla="*/ 0 w 7620"/>
                <a:gd name="connsiteY0" fmla="*/ 0 h 11430"/>
                <a:gd name="connsiteX1" fmla="*/ 7620 w 7620"/>
                <a:gd name="connsiteY1" fmla="*/ 11430 h 11430"/>
                <a:gd name="connsiteX2" fmla="*/ 0 w 7620"/>
                <a:gd name="connsiteY2" fmla="*/ 0 h 11430"/>
              </a:gdLst>
              <a:ahLst/>
              <a:cxnLst>
                <a:cxn ang="0">
                  <a:pos x="connsiteX0" y="connsiteY0"/>
                </a:cxn>
                <a:cxn ang="0">
                  <a:pos x="connsiteX1" y="connsiteY1"/>
                </a:cxn>
                <a:cxn ang="0">
                  <a:pos x="connsiteX2" y="connsiteY2"/>
                </a:cxn>
              </a:cxnLst>
              <a:rect l="l" t="t" r="r" b="b"/>
              <a:pathLst>
                <a:path w="7620" h="11430">
                  <a:moveTo>
                    <a:pt x="0" y="0"/>
                  </a:moveTo>
                  <a:cubicBezTo>
                    <a:pt x="2858" y="3810"/>
                    <a:pt x="5715" y="7620"/>
                    <a:pt x="7620" y="11430"/>
                  </a:cubicBezTo>
                  <a:cubicBezTo>
                    <a:pt x="5715" y="7620"/>
                    <a:pt x="2858"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1" name="Freeform 433">
              <a:extLst>
                <a:ext uri="{FF2B5EF4-FFF2-40B4-BE49-F238E27FC236}">
                  <a16:creationId xmlns:a16="http://schemas.microsoft.com/office/drawing/2014/main" id="{982A8D83-E9B4-8124-4094-02CA4B85C922}"/>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000000"/>
            </a:solidFill>
            <a:ln w="9525" cap="flat">
              <a:noFill/>
              <a:prstDash val="solid"/>
              <a:miter/>
            </a:ln>
          </p:spPr>
          <p:txBody>
            <a:bodyPr rtlCol="0" anchor="ctr"/>
            <a:lstStyle/>
            <a:p>
              <a:endParaRPr lang="en-US"/>
            </a:p>
          </p:txBody>
        </p:sp>
        <p:sp>
          <p:nvSpPr>
            <p:cNvPr id="182" name="Freeform 434">
              <a:extLst>
                <a:ext uri="{FF2B5EF4-FFF2-40B4-BE49-F238E27FC236}">
                  <a16:creationId xmlns:a16="http://schemas.microsoft.com/office/drawing/2014/main" id="{174FB74B-C416-6CBF-C5F0-BE1293F52AAD}"/>
                </a:ext>
              </a:extLst>
            </p:cNvPr>
            <p:cNvSpPr/>
            <p:nvPr/>
          </p:nvSpPr>
          <p:spPr>
            <a:xfrm>
              <a:off x="4504372" y="5542597"/>
              <a:ext cx="4762" cy="12382"/>
            </a:xfrm>
            <a:custGeom>
              <a:avLst/>
              <a:gdLst>
                <a:gd name="connsiteX0" fmla="*/ 0 w 4762"/>
                <a:gd name="connsiteY0" fmla="*/ 0 h 12382"/>
                <a:gd name="connsiteX1" fmla="*/ 4763 w 4762"/>
                <a:gd name="connsiteY1" fmla="*/ 12382 h 12382"/>
                <a:gd name="connsiteX2" fmla="*/ 0 w 4762"/>
                <a:gd name="connsiteY2" fmla="*/ 0 h 12382"/>
              </a:gdLst>
              <a:ahLst/>
              <a:cxnLst>
                <a:cxn ang="0">
                  <a:pos x="connsiteX0" y="connsiteY0"/>
                </a:cxn>
                <a:cxn ang="0">
                  <a:pos x="connsiteX1" y="connsiteY1"/>
                </a:cxn>
                <a:cxn ang="0">
                  <a:pos x="connsiteX2" y="connsiteY2"/>
                </a:cxn>
              </a:cxnLst>
              <a:rect l="l" t="t" r="r" b="b"/>
              <a:pathLst>
                <a:path w="4762" h="12382">
                  <a:moveTo>
                    <a:pt x="0" y="0"/>
                  </a:moveTo>
                  <a:cubicBezTo>
                    <a:pt x="1905" y="3810"/>
                    <a:pt x="3810" y="7620"/>
                    <a:pt x="4763" y="12382"/>
                  </a:cubicBezTo>
                  <a:cubicBezTo>
                    <a:pt x="3810" y="7620"/>
                    <a:pt x="1905" y="381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3" name="Freeform 435">
              <a:extLst>
                <a:ext uri="{FF2B5EF4-FFF2-40B4-BE49-F238E27FC236}">
                  <a16:creationId xmlns:a16="http://schemas.microsoft.com/office/drawing/2014/main" id="{BCCD832F-7398-2933-6223-AD7CDEE37191}"/>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000000"/>
            </a:solidFill>
            <a:ln w="9525" cap="flat">
              <a:noFill/>
              <a:prstDash val="solid"/>
              <a:miter/>
            </a:ln>
          </p:spPr>
          <p:txBody>
            <a:bodyPr rtlCol="0" anchor="ctr"/>
            <a:lstStyle/>
            <a:p>
              <a:endParaRPr lang="en-US"/>
            </a:p>
          </p:txBody>
        </p:sp>
        <p:sp>
          <p:nvSpPr>
            <p:cNvPr id="184" name="Freeform 436">
              <a:extLst>
                <a:ext uri="{FF2B5EF4-FFF2-40B4-BE49-F238E27FC236}">
                  <a16:creationId xmlns:a16="http://schemas.microsoft.com/office/drawing/2014/main" id="{376058EF-CC01-AEAF-2F0C-C878D0A47E30}"/>
                </a:ext>
              </a:extLst>
            </p:cNvPr>
            <p:cNvSpPr/>
            <p:nvPr/>
          </p:nvSpPr>
          <p:spPr>
            <a:xfrm>
              <a:off x="4269104" y="5397817"/>
              <a:ext cx="952" cy="9525"/>
            </a:xfrm>
            <a:custGeom>
              <a:avLst/>
              <a:gdLst>
                <a:gd name="connsiteX0" fmla="*/ 0 w 952"/>
                <a:gd name="connsiteY0" fmla="*/ 0 h 9525"/>
                <a:gd name="connsiteX1" fmla="*/ 953 w 952"/>
                <a:gd name="connsiteY1" fmla="*/ 0 h 9525"/>
                <a:gd name="connsiteX2" fmla="*/ 0 w 952"/>
                <a:gd name="connsiteY2" fmla="*/ 0 h 9525"/>
              </a:gdLst>
              <a:ahLst/>
              <a:cxnLst>
                <a:cxn ang="0">
                  <a:pos x="connsiteX0" y="connsiteY0"/>
                </a:cxn>
                <a:cxn ang="0">
                  <a:pos x="connsiteX1" y="connsiteY1"/>
                </a:cxn>
                <a:cxn ang="0">
                  <a:pos x="connsiteX2" y="connsiteY2"/>
                </a:cxn>
              </a:cxnLst>
              <a:rect l="l" t="t" r="r" b="b"/>
              <a:pathLst>
                <a:path w="952" h="9525">
                  <a:moveTo>
                    <a:pt x="0" y="0"/>
                  </a:moveTo>
                  <a:cubicBezTo>
                    <a:pt x="0" y="0"/>
                    <a:pt x="953" y="0"/>
                    <a:pt x="953" y="0"/>
                  </a:cubicBezTo>
                  <a:cubicBezTo>
                    <a:pt x="953" y="0"/>
                    <a:pt x="953"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5" name="Freeform 437">
              <a:extLst>
                <a:ext uri="{FF2B5EF4-FFF2-40B4-BE49-F238E27FC236}">
                  <a16:creationId xmlns:a16="http://schemas.microsoft.com/office/drawing/2014/main" id="{F1E574E7-D844-718E-AF3B-F7ED4739A22E}"/>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000000"/>
            </a:solidFill>
            <a:ln w="9525" cap="flat">
              <a:noFill/>
              <a:prstDash val="solid"/>
              <a:miter/>
            </a:ln>
          </p:spPr>
          <p:txBody>
            <a:bodyPr rtlCol="0" anchor="ctr"/>
            <a:lstStyle/>
            <a:p>
              <a:endParaRPr lang="en-US"/>
            </a:p>
          </p:txBody>
        </p:sp>
        <p:sp>
          <p:nvSpPr>
            <p:cNvPr id="186" name="Freeform 438">
              <a:extLst>
                <a:ext uri="{FF2B5EF4-FFF2-40B4-BE49-F238E27FC236}">
                  <a16:creationId xmlns:a16="http://schemas.microsoft.com/office/drawing/2014/main" id="{6292A8AB-13F4-7FED-E489-F0ED3E51B823}"/>
                </a:ext>
              </a:extLst>
            </p:cNvPr>
            <p:cNvSpPr/>
            <p:nvPr/>
          </p:nvSpPr>
          <p:spPr>
            <a:xfrm>
              <a:off x="4472940" y="5815964"/>
              <a:ext cx="1904" cy="2857"/>
            </a:xfrm>
            <a:custGeom>
              <a:avLst/>
              <a:gdLst>
                <a:gd name="connsiteX0" fmla="*/ 1905 w 1904"/>
                <a:gd name="connsiteY0" fmla="*/ 0 h 2857"/>
                <a:gd name="connsiteX1" fmla="*/ 0 w 1904"/>
                <a:gd name="connsiteY1" fmla="*/ 2858 h 2857"/>
                <a:gd name="connsiteX2" fmla="*/ 1905 w 1904"/>
                <a:gd name="connsiteY2" fmla="*/ 0 h 2857"/>
              </a:gdLst>
              <a:ahLst/>
              <a:cxnLst>
                <a:cxn ang="0">
                  <a:pos x="connsiteX0" y="connsiteY0"/>
                </a:cxn>
                <a:cxn ang="0">
                  <a:pos x="connsiteX1" y="connsiteY1"/>
                </a:cxn>
                <a:cxn ang="0">
                  <a:pos x="connsiteX2" y="connsiteY2"/>
                </a:cxn>
              </a:cxnLst>
              <a:rect l="l" t="t" r="r" b="b"/>
              <a:pathLst>
                <a:path w="1904" h="2857">
                  <a:moveTo>
                    <a:pt x="1905" y="0"/>
                  </a:moveTo>
                  <a:cubicBezTo>
                    <a:pt x="952" y="953"/>
                    <a:pt x="952" y="1905"/>
                    <a:pt x="0" y="2858"/>
                  </a:cubicBezTo>
                  <a:cubicBezTo>
                    <a:pt x="952" y="1905"/>
                    <a:pt x="1905" y="953"/>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7" name="Freeform 439">
              <a:extLst>
                <a:ext uri="{FF2B5EF4-FFF2-40B4-BE49-F238E27FC236}">
                  <a16:creationId xmlns:a16="http://schemas.microsoft.com/office/drawing/2014/main" id="{569B33F1-ABB1-B695-FB09-7B2E5613E2EC}"/>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000000"/>
            </a:solidFill>
            <a:ln w="9525" cap="flat">
              <a:noFill/>
              <a:prstDash val="solid"/>
              <a:miter/>
            </a:ln>
          </p:spPr>
          <p:txBody>
            <a:bodyPr rtlCol="0" anchor="ctr"/>
            <a:lstStyle/>
            <a:p>
              <a:endParaRPr lang="en-US"/>
            </a:p>
          </p:txBody>
        </p:sp>
        <p:sp>
          <p:nvSpPr>
            <p:cNvPr id="188" name="Freeform 440">
              <a:extLst>
                <a:ext uri="{FF2B5EF4-FFF2-40B4-BE49-F238E27FC236}">
                  <a16:creationId xmlns:a16="http://schemas.microsoft.com/office/drawing/2014/main" id="{1CA9BA61-8F05-7119-F996-569FF72EB2D8}"/>
                </a:ext>
              </a:extLst>
            </p:cNvPr>
            <p:cNvSpPr/>
            <p:nvPr/>
          </p:nvSpPr>
          <p:spPr>
            <a:xfrm>
              <a:off x="4349402" y="5447347"/>
              <a:ext cx="172114" cy="286702"/>
            </a:xfrm>
            <a:custGeom>
              <a:avLst/>
              <a:gdLst>
                <a:gd name="connsiteX0" fmla="*/ 8285 w 172114"/>
                <a:gd name="connsiteY0" fmla="*/ 179070 h 286702"/>
                <a:gd name="connsiteX1" fmla="*/ 165447 w 172114"/>
                <a:gd name="connsiteY1" fmla="*/ 286702 h 286702"/>
                <a:gd name="connsiteX2" fmla="*/ 165447 w 172114"/>
                <a:gd name="connsiteY2" fmla="*/ 286702 h 286702"/>
                <a:gd name="connsiteX3" fmla="*/ 172115 w 172114"/>
                <a:gd name="connsiteY3" fmla="*/ 259080 h 286702"/>
                <a:gd name="connsiteX4" fmla="*/ 149255 w 172114"/>
                <a:gd name="connsiteY4" fmla="*/ 265747 h 286702"/>
                <a:gd name="connsiteX5" fmla="*/ 33050 w 172114"/>
                <a:gd name="connsiteY5" fmla="*/ 193357 h 286702"/>
                <a:gd name="connsiteX6" fmla="*/ 70197 w 172114"/>
                <a:gd name="connsiteY6" fmla="*/ 22860 h 286702"/>
                <a:gd name="connsiteX7" fmla="*/ 91152 w 172114"/>
                <a:gd name="connsiteY7" fmla="*/ 16192 h 286702"/>
                <a:gd name="connsiteX8" fmla="*/ 71150 w 172114"/>
                <a:gd name="connsiteY8" fmla="*/ 0 h 286702"/>
                <a:gd name="connsiteX9" fmla="*/ 8285 w 172114"/>
                <a:gd name="connsiteY9" fmla="*/ 179070 h 2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114" h="286702">
                  <a:moveTo>
                    <a:pt x="8285" y="179070"/>
                  </a:moveTo>
                  <a:cubicBezTo>
                    <a:pt x="32097" y="251460"/>
                    <a:pt x="93057" y="280988"/>
                    <a:pt x="165447" y="286702"/>
                  </a:cubicBezTo>
                  <a:cubicBezTo>
                    <a:pt x="165447" y="286702"/>
                    <a:pt x="165447" y="286702"/>
                    <a:pt x="165447" y="286702"/>
                  </a:cubicBezTo>
                  <a:cubicBezTo>
                    <a:pt x="168305" y="277177"/>
                    <a:pt x="170210" y="267652"/>
                    <a:pt x="172115" y="259080"/>
                  </a:cubicBezTo>
                  <a:cubicBezTo>
                    <a:pt x="168305" y="265747"/>
                    <a:pt x="162590" y="266700"/>
                    <a:pt x="149255" y="265747"/>
                  </a:cubicBezTo>
                  <a:cubicBezTo>
                    <a:pt x="98772" y="260032"/>
                    <a:pt x="60672" y="234315"/>
                    <a:pt x="33050" y="193357"/>
                  </a:cubicBezTo>
                  <a:cubicBezTo>
                    <a:pt x="-1240" y="101917"/>
                    <a:pt x="40670" y="55245"/>
                    <a:pt x="70197" y="22860"/>
                  </a:cubicBezTo>
                  <a:cubicBezTo>
                    <a:pt x="77817" y="14288"/>
                    <a:pt x="84485" y="13335"/>
                    <a:pt x="91152" y="16192"/>
                  </a:cubicBezTo>
                  <a:cubicBezTo>
                    <a:pt x="84485" y="10477"/>
                    <a:pt x="77817" y="4763"/>
                    <a:pt x="71150" y="0"/>
                  </a:cubicBezTo>
                  <a:cubicBezTo>
                    <a:pt x="14000" y="49530"/>
                    <a:pt x="-15528" y="104775"/>
                    <a:pt x="8285" y="179070"/>
                  </a:cubicBezTo>
                  <a:close/>
                </a:path>
              </a:pathLst>
            </a:custGeom>
            <a:solidFill>
              <a:srgbClr val="FFFFFF">
                <a:alpha val="48000"/>
              </a:srgbClr>
            </a:solidFill>
            <a:ln w="9525" cap="flat">
              <a:noFill/>
              <a:prstDash val="solid"/>
              <a:miter/>
            </a:ln>
          </p:spPr>
          <p:txBody>
            <a:bodyPr rtlCol="0" anchor="ctr"/>
            <a:lstStyle/>
            <a:p>
              <a:endParaRPr lang="en-US"/>
            </a:p>
          </p:txBody>
        </p:sp>
        <p:sp>
          <p:nvSpPr>
            <p:cNvPr id="189" name="Freeform 441">
              <a:extLst>
                <a:ext uri="{FF2B5EF4-FFF2-40B4-BE49-F238E27FC236}">
                  <a16:creationId xmlns:a16="http://schemas.microsoft.com/office/drawing/2014/main" id="{B91190AD-F119-A060-52F5-0DBB69CB5563}"/>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000000"/>
            </a:solidFill>
            <a:ln w="9525" cap="flat">
              <a:noFill/>
              <a:prstDash val="solid"/>
              <a:miter/>
            </a:ln>
          </p:spPr>
          <p:txBody>
            <a:bodyPr rtlCol="0" anchor="ctr"/>
            <a:lstStyle/>
            <a:p>
              <a:endParaRPr lang="en-US"/>
            </a:p>
          </p:txBody>
        </p:sp>
        <p:sp>
          <p:nvSpPr>
            <p:cNvPr id="190" name="Freeform 442">
              <a:extLst>
                <a:ext uri="{FF2B5EF4-FFF2-40B4-BE49-F238E27FC236}">
                  <a16:creationId xmlns:a16="http://schemas.microsoft.com/office/drawing/2014/main" id="{39479E6F-B64B-E130-C0BA-52BF25125CF0}"/>
                </a:ext>
              </a:extLst>
            </p:cNvPr>
            <p:cNvSpPr/>
            <p:nvPr/>
          </p:nvSpPr>
          <p:spPr>
            <a:xfrm>
              <a:off x="4451032" y="5840730"/>
              <a:ext cx="1904" cy="1905"/>
            </a:xfrm>
            <a:custGeom>
              <a:avLst/>
              <a:gdLst>
                <a:gd name="connsiteX0" fmla="*/ 1905 w 1904"/>
                <a:gd name="connsiteY0" fmla="*/ 0 h 1905"/>
                <a:gd name="connsiteX1" fmla="*/ 0 w 1904"/>
                <a:gd name="connsiteY1" fmla="*/ 1905 h 1905"/>
                <a:gd name="connsiteX2" fmla="*/ 1905 w 1904"/>
                <a:gd name="connsiteY2" fmla="*/ 0 h 1905"/>
              </a:gdLst>
              <a:ahLst/>
              <a:cxnLst>
                <a:cxn ang="0">
                  <a:pos x="connsiteX0" y="connsiteY0"/>
                </a:cxn>
                <a:cxn ang="0">
                  <a:pos x="connsiteX1" y="connsiteY1"/>
                </a:cxn>
                <a:cxn ang="0">
                  <a:pos x="connsiteX2" y="connsiteY2"/>
                </a:cxn>
              </a:cxnLst>
              <a:rect l="l" t="t" r="r" b="b"/>
              <a:pathLst>
                <a:path w="1904" h="1905">
                  <a:moveTo>
                    <a:pt x="1905" y="0"/>
                  </a:moveTo>
                  <a:cubicBezTo>
                    <a:pt x="952" y="952"/>
                    <a:pt x="952" y="952"/>
                    <a:pt x="0" y="1905"/>
                  </a:cubicBezTo>
                  <a:cubicBezTo>
                    <a:pt x="0" y="1905"/>
                    <a:pt x="952" y="952"/>
                    <a:pt x="1905"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91" name="Freeform 443">
              <a:extLst>
                <a:ext uri="{FF2B5EF4-FFF2-40B4-BE49-F238E27FC236}">
                  <a16:creationId xmlns:a16="http://schemas.microsoft.com/office/drawing/2014/main" id="{CE76C646-8339-D210-227D-1CC172B309EA}"/>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000000"/>
            </a:solidFill>
            <a:ln w="9525" cap="flat">
              <a:noFill/>
              <a:prstDash val="solid"/>
              <a:miter/>
            </a:ln>
          </p:spPr>
          <p:txBody>
            <a:bodyPr rtlCol="0" anchor="ctr"/>
            <a:lstStyle/>
            <a:p>
              <a:endParaRPr lang="en-US"/>
            </a:p>
          </p:txBody>
        </p:sp>
        <p:sp>
          <p:nvSpPr>
            <p:cNvPr id="192" name="Freeform 444">
              <a:extLst>
                <a:ext uri="{FF2B5EF4-FFF2-40B4-BE49-F238E27FC236}">
                  <a16:creationId xmlns:a16="http://schemas.microsoft.com/office/drawing/2014/main" id="{76E99610-6572-19A0-D94A-3952E8120830}"/>
                </a:ext>
              </a:extLst>
            </p:cNvPr>
            <p:cNvSpPr/>
            <p:nvPr/>
          </p:nvSpPr>
          <p:spPr>
            <a:xfrm>
              <a:off x="4260532" y="5397817"/>
              <a:ext cx="1904" cy="9525"/>
            </a:xfrm>
            <a:custGeom>
              <a:avLst/>
              <a:gdLst>
                <a:gd name="connsiteX0" fmla="*/ 0 w 1904"/>
                <a:gd name="connsiteY0" fmla="*/ 0 h 9525"/>
                <a:gd name="connsiteX1" fmla="*/ 1905 w 1904"/>
                <a:gd name="connsiteY1" fmla="*/ 0 h 9525"/>
                <a:gd name="connsiteX2" fmla="*/ 0 w 1904"/>
                <a:gd name="connsiteY2" fmla="*/ 0 h 9525"/>
              </a:gdLst>
              <a:ahLst/>
              <a:cxnLst>
                <a:cxn ang="0">
                  <a:pos x="connsiteX0" y="connsiteY0"/>
                </a:cxn>
                <a:cxn ang="0">
                  <a:pos x="connsiteX1" y="connsiteY1"/>
                </a:cxn>
                <a:cxn ang="0">
                  <a:pos x="connsiteX2" y="connsiteY2"/>
                </a:cxn>
              </a:cxnLst>
              <a:rect l="l" t="t" r="r" b="b"/>
              <a:pathLst>
                <a:path w="1904" h="9525">
                  <a:moveTo>
                    <a:pt x="0" y="0"/>
                  </a:moveTo>
                  <a:cubicBezTo>
                    <a:pt x="952" y="0"/>
                    <a:pt x="952" y="0"/>
                    <a:pt x="1905" y="0"/>
                  </a:cubicBezTo>
                  <a:cubicBezTo>
                    <a:pt x="952" y="0"/>
                    <a:pt x="952" y="0"/>
                    <a:pt x="0" y="0"/>
                  </a:cubicBezTo>
                  <a:close/>
                </a:path>
              </a:pathLst>
            </a:custGeom>
            <a:solidFill>
              <a:srgbClr val="FFFFFF">
                <a:alpha val="48000"/>
              </a:srgbClr>
            </a:solidFill>
            <a:ln w="9525" cap="flat">
              <a:noFill/>
              <a:prstDash val="solid"/>
              <a:miter/>
            </a:ln>
          </p:spPr>
          <p:txBody>
            <a:bodyPr rtlCol="0" anchor="ctr"/>
            <a:lstStyle/>
            <a:p>
              <a:endParaRPr lang="en-US"/>
            </a:p>
          </p:txBody>
        </p:sp>
        <p:sp>
          <p:nvSpPr>
            <p:cNvPr id="193" name="Freeform 445">
              <a:extLst>
                <a:ext uri="{FF2B5EF4-FFF2-40B4-BE49-F238E27FC236}">
                  <a16:creationId xmlns:a16="http://schemas.microsoft.com/office/drawing/2014/main" id="{672A446E-0517-A5B6-CD67-34699D397FCF}"/>
                </a:ext>
              </a:extLst>
            </p:cNvPr>
            <p:cNvSpPr/>
            <p:nvPr/>
          </p:nvSpPr>
          <p:spPr>
            <a:xfrm>
              <a:off x="3979545" y="5374957"/>
              <a:ext cx="563879" cy="561022"/>
            </a:xfrm>
            <a:custGeom>
              <a:avLst/>
              <a:gdLst>
                <a:gd name="connsiteX0" fmla="*/ 0 w 563879"/>
                <a:gd name="connsiteY0" fmla="*/ 284798 h 561022"/>
                <a:gd name="connsiteX1" fmla="*/ 1905 w 563879"/>
                <a:gd name="connsiteY1" fmla="*/ 325755 h 561022"/>
                <a:gd name="connsiteX2" fmla="*/ 2858 w 563879"/>
                <a:gd name="connsiteY2" fmla="*/ 333375 h 561022"/>
                <a:gd name="connsiteX3" fmla="*/ 55245 w 563879"/>
                <a:gd name="connsiteY3" fmla="*/ 454343 h 561022"/>
                <a:gd name="connsiteX4" fmla="*/ 60960 w 563879"/>
                <a:gd name="connsiteY4" fmla="*/ 461010 h 561022"/>
                <a:gd name="connsiteX5" fmla="*/ 79058 w 563879"/>
                <a:gd name="connsiteY5" fmla="*/ 480060 h 561022"/>
                <a:gd name="connsiteX6" fmla="*/ 107633 w 563879"/>
                <a:gd name="connsiteY6" fmla="*/ 503873 h 561022"/>
                <a:gd name="connsiteX7" fmla="*/ 123825 w 563879"/>
                <a:gd name="connsiteY7" fmla="*/ 514350 h 561022"/>
                <a:gd name="connsiteX8" fmla="*/ 132397 w 563879"/>
                <a:gd name="connsiteY8" fmla="*/ 519113 h 561022"/>
                <a:gd name="connsiteX9" fmla="*/ 202883 w 563879"/>
                <a:gd name="connsiteY9" fmla="*/ 547688 h 561022"/>
                <a:gd name="connsiteX10" fmla="*/ 250508 w 563879"/>
                <a:gd name="connsiteY10" fmla="*/ 559118 h 561022"/>
                <a:gd name="connsiteX11" fmla="*/ 267652 w 563879"/>
                <a:gd name="connsiteY11" fmla="*/ 561023 h 561022"/>
                <a:gd name="connsiteX12" fmla="*/ 279083 w 563879"/>
                <a:gd name="connsiteY12" fmla="*/ 561023 h 561022"/>
                <a:gd name="connsiteX13" fmla="*/ 282892 w 563879"/>
                <a:gd name="connsiteY13" fmla="*/ 561023 h 561022"/>
                <a:gd name="connsiteX14" fmla="*/ 309563 w 563879"/>
                <a:gd name="connsiteY14" fmla="*/ 559118 h 561022"/>
                <a:gd name="connsiteX15" fmla="*/ 312420 w 563879"/>
                <a:gd name="connsiteY15" fmla="*/ 559118 h 561022"/>
                <a:gd name="connsiteX16" fmla="*/ 319088 w 563879"/>
                <a:gd name="connsiteY16" fmla="*/ 558165 h 561022"/>
                <a:gd name="connsiteX17" fmla="*/ 328613 w 563879"/>
                <a:gd name="connsiteY17" fmla="*/ 556260 h 561022"/>
                <a:gd name="connsiteX18" fmla="*/ 335280 w 563879"/>
                <a:gd name="connsiteY18" fmla="*/ 555307 h 561022"/>
                <a:gd name="connsiteX19" fmla="*/ 360997 w 563879"/>
                <a:gd name="connsiteY19" fmla="*/ 548640 h 561022"/>
                <a:gd name="connsiteX20" fmla="*/ 428625 w 563879"/>
                <a:gd name="connsiteY20" fmla="*/ 520065 h 561022"/>
                <a:gd name="connsiteX21" fmla="*/ 435292 w 563879"/>
                <a:gd name="connsiteY21" fmla="*/ 516255 h 561022"/>
                <a:gd name="connsiteX22" fmla="*/ 438150 w 563879"/>
                <a:gd name="connsiteY22" fmla="*/ 514350 h 561022"/>
                <a:gd name="connsiteX23" fmla="*/ 457200 w 563879"/>
                <a:gd name="connsiteY23" fmla="*/ 500063 h 561022"/>
                <a:gd name="connsiteX24" fmla="*/ 469583 w 563879"/>
                <a:gd name="connsiteY24" fmla="*/ 489585 h 561022"/>
                <a:gd name="connsiteX25" fmla="*/ 475297 w 563879"/>
                <a:gd name="connsiteY25" fmla="*/ 483870 h 561022"/>
                <a:gd name="connsiteX26" fmla="*/ 478155 w 563879"/>
                <a:gd name="connsiteY26" fmla="*/ 481013 h 561022"/>
                <a:gd name="connsiteX27" fmla="*/ 515302 w 563879"/>
                <a:gd name="connsiteY27" fmla="*/ 442913 h 561022"/>
                <a:gd name="connsiteX28" fmla="*/ 523875 w 563879"/>
                <a:gd name="connsiteY28" fmla="*/ 431482 h 561022"/>
                <a:gd name="connsiteX29" fmla="*/ 560070 w 563879"/>
                <a:gd name="connsiteY29" fmla="*/ 332423 h 561022"/>
                <a:gd name="connsiteX30" fmla="*/ 563880 w 563879"/>
                <a:gd name="connsiteY30" fmla="*/ 291465 h 561022"/>
                <a:gd name="connsiteX31" fmla="*/ 563880 w 563879"/>
                <a:gd name="connsiteY31" fmla="*/ 280988 h 561022"/>
                <a:gd name="connsiteX32" fmla="*/ 563880 w 563879"/>
                <a:gd name="connsiteY32" fmla="*/ 273368 h 561022"/>
                <a:gd name="connsiteX33" fmla="*/ 563880 w 563879"/>
                <a:gd name="connsiteY33" fmla="*/ 259080 h 561022"/>
                <a:gd name="connsiteX34" fmla="*/ 563880 w 563879"/>
                <a:gd name="connsiteY34" fmla="*/ 257175 h 561022"/>
                <a:gd name="connsiteX35" fmla="*/ 561022 w 563879"/>
                <a:gd name="connsiteY35" fmla="*/ 227648 h 561022"/>
                <a:gd name="connsiteX36" fmla="*/ 558165 w 563879"/>
                <a:gd name="connsiteY36" fmla="*/ 213360 h 561022"/>
                <a:gd name="connsiteX37" fmla="*/ 556260 w 563879"/>
                <a:gd name="connsiteY37" fmla="*/ 203835 h 561022"/>
                <a:gd name="connsiteX38" fmla="*/ 545783 w 563879"/>
                <a:gd name="connsiteY38" fmla="*/ 171450 h 561022"/>
                <a:gd name="connsiteX39" fmla="*/ 539115 w 563879"/>
                <a:gd name="connsiteY39" fmla="*/ 157163 h 561022"/>
                <a:gd name="connsiteX40" fmla="*/ 539115 w 563879"/>
                <a:gd name="connsiteY40" fmla="*/ 157163 h 561022"/>
                <a:gd name="connsiteX41" fmla="*/ 538163 w 563879"/>
                <a:gd name="connsiteY41" fmla="*/ 154305 h 561022"/>
                <a:gd name="connsiteX42" fmla="*/ 537210 w 563879"/>
                <a:gd name="connsiteY42" fmla="*/ 153353 h 561022"/>
                <a:gd name="connsiteX43" fmla="*/ 537210 w 563879"/>
                <a:gd name="connsiteY43" fmla="*/ 152400 h 561022"/>
                <a:gd name="connsiteX44" fmla="*/ 535305 w 563879"/>
                <a:gd name="connsiteY44" fmla="*/ 149543 h 561022"/>
                <a:gd name="connsiteX45" fmla="*/ 535305 w 563879"/>
                <a:gd name="connsiteY45" fmla="*/ 148590 h 561022"/>
                <a:gd name="connsiteX46" fmla="*/ 533400 w 563879"/>
                <a:gd name="connsiteY46" fmla="*/ 145732 h 561022"/>
                <a:gd name="connsiteX47" fmla="*/ 532447 w 563879"/>
                <a:gd name="connsiteY47" fmla="*/ 144780 h 561022"/>
                <a:gd name="connsiteX48" fmla="*/ 530543 w 563879"/>
                <a:gd name="connsiteY48" fmla="*/ 141923 h 561022"/>
                <a:gd name="connsiteX49" fmla="*/ 529590 w 563879"/>
                <a:gd name="connsiteY49" fmla="*/ 140970 h 561022"/>
                <a:gd name="connsiteX50" fmla="*/ 527685 w 563879"/>
                <a:gd name="connsiteY50" fmla="*/ 138113 h 561022"/>
                <a:gd name="connsiteX51" fmla="*/ 526733 w 563879"/>
                <a:gd name="connsiteY51" fmla="*/ 137160 h 561022"/>
                <a:gd name="connsiteX52" fmla="*/ 524827 w 563879"/>
                <a:gd name="connsiteY52" fmla="*/ 134303 h 561022"/>
                <a:gd name="connsiteX53" fmla="*/ 523875 w 563879"/>
                <a:gd name="connsiteY53" fmla="*/ 133350 h 561022"/>
                <a:gd name="connsiteX54" fmla="*/ 521970 w 563879"/>
                <a:gd name="connsiteY54" fmla="*/ 130493 h 561022"/>
                <a:gd name="connsiteX55" fmla="*/ 521017 w 563879"/>
                <a:gd name="connsiteY55" fmla="*/ 129540 h 561022"/>
                <a:gd name="connsiteX56" fmla="*/ 516255 w 563879"/>
                <a:gd name="connsiteY56" fmla="*/ 121920 h 561022"/>
                <a:gd name="connsiteX57" fmla="*/ 515302 w 563879"/>
                <a:gd name="connsiteY57" fmla="*/ 120968 h 561022"/>
                <a:gd name="connsiteX58" fmla="*/ 513397 w 563879"/>
                <a:gd name="connsiteY58" fmla="*/ 118110 h 561022"/>
                <a:gd name="connsiteX59" fmla="*/ 512445 w 563879"/>
                <a:gd name="connsiteY59" fmla="*/ 117157 h 561022"/>
                <a:gd name="connsiteX60" fmla="*/ 511492 w 563879"/>
                <a:gd name="connsiteY60" fmla="*/ 115253 h 561022"/>
                <a:gd name="connsiteX61" fmla="*/ 511492 w 563879"/>
                <a:gd name="connsiteY61" fmla="*/ 114300 h 561022"/>
                <a:gd name="connsiteX62" fmla="*/ 510540 w 563879"/>
                <a:gd name="connsiteY62" fmla="*/ 112395 h 561022"/>
                <a:gd name="connsiteX63" fmla="*/ 508635 w 563879"/>
                <a:gd name="connsiteY63" fmla="*/ 110490 h 561022"/>
                <a:gd name="connsiteX64" fmla="*/ 507683 w 563879"/>
                <a:gd name="connsiteY64" fmla="*/ 108585 h 561022"/>
                <a:gd name="connsiteX65" fmla="*/ 505777 w 563879"/>
                <a:gd name="connsiteY65" fmla="*/ 106680 h 561022"/>
                <a:gd name="connsiteX66" fmla="*/ 504825 w 563879"/>
                <a:gd name="connsiteY66" fmla="*/ 104775 h 561022"/>
                <a:gd name="connsiteX67" fmla="*/ 502920 w 563879"/>
                <a:gd name="connsiteY67" fmla="*/ 102870 h 561022"/>
                <a:gd name="connsiteX68" fmla="*/ 501967 w 563879"/>
                <a:gd name="connsiteY68" fmla="*/ 100965 h 561022"/>
                <a:gd name="connsiteX69" fmla="*/ 501015 w 563879"/>
                <a:gd name="connsiteY69" fmla="*/ 100013 h 561022"/>
                <a:gd name="connsiteX70" fmla="*/ 500063 w 563879"/>
                <a:gd name="connsiteY70" fmla="*/ 99060 h 561022"/>
                <a:gd name="connsiteX71" fmla="*/ 499110 w 563879"/>
                <a:gd name="connsiteY71" fmla="*/ 97155 h 561022"/>
                <a:gd name="connsiteX72" fmla="*/ 497205 w 563879"/>
                <a:gd name="connsiteY72" fmla="*/ 95250 h 561022"/>
                <a:gd name="connsiteX73" fmla="*/ 495300 w 563879"/>
                <a:gd name="connsiteY73" fmla="*/ 93345 h 561022"/>
                <a:gd name="connsiteX74" fmla="*/ 495300 w 563879"/>
                <a:gd name="connsiteY74" fmla="*/ 92393 h 561022"/>
                <a:gd name="connsiteX75" fmla="*/ 493395 w 563879"/>
                <a:gd name="connsiteY75" fmla="*/ 90488 h 561022"/>
                <a:gd name="connsiteX76" fmla="*/ 492442 w 563879"/>
                <a:gd name="connsiteY76" fmla="*/ 88582 h 561022"/>
                <a:gd name="connsiteX77" fmla="*/ 489585 w 563879"/>
                <a:gd name="connsiteY77" fmla="*/ 85725 h 561022"/>
                <a:gd name="connsiteX78" fmla="*/ 488633 w 563879"/>
                <a:gd name="connsiteY78" fmla="*/ 84773 h 561022"/>
                <a:gd name="connsiteX79" fmla="*/ 484822 w 563879"/>
                <a:gd name="connsiteY79" fmla="*/ 80963 h 561022"/>
                <a:gd name="connsiteX80" fmla="*/ 280035 w 563879"/>
                <a:gd name="connsiteY80" fmla="*/ 0 h 561022"/>
                <a:gd name="connsiteX81" fmla="*/ 278130 w 563879"/>
                <a:gd name="connsiteY81" fmla="*/ 0 h 561022"/>
                <a:gd name="connsiteX82" fmla="*/ 276225 w 563879"/>
                <a:gd name="connsiteY82" fmla="*/ 0 h 561022"/>
                <a:gd name="connsiteX83" fmla="*/ 255270 w 563879"/>
                <a:gd name="connsiteY83" fmla="*/ 953 h 561022"/>
                <a:gd name="connsiteX84" fmla="*/ 180022 w 563879"/>
                <a:gd name="connsiteY84" fmla="*/ 15240 h 561022"/>
                <a:gd name="connsiteX85" fmla="*/ 33338 w 563879"/>
                <a:gd name="connsiteY85" fmla="*/ 131445 h 561022"/>
                <a:gd name="connsiteX86" fmla="*/ 29527 w 563879"/>
                <a:gd name="connsiteY86" fmla="*/ 140018 h 561022"/>
                <a:gd name="connsiteX87" fmla="*/ 28575 w 563879"/>
                <a:gd name="connsiteY87" fmla="*/ 141923 h 561022"/>
                <a:gd name="connsiteX88" fmla="*/ 27622 w 563879"/>
                <a:gd name="connsiteY88" fmla="*/ 144780 h 561022"/>
                <a:gd name="connsiteX89" fmla="*/ 25717 w 563879"/>
                <a:gd name="connsiteY89" fmla="*/ 149543 h 561022"/>
                <a:gd name="connsiteX90" fmla="*/ 25717 w 563879"/>
                <a:gd name="connsiteY90" fmla="*/ 149543 h 561022"/>
                <a:gd name="connsiteX91" fmla="*/ 21908 w 563879"/>
                <a:gd name="connsiteY91" fmla="*/ 157163 h 561022"/>
                <a:gd name="connsiteX92" fmla="*/ 17145 w 563879"/>
                <a:gd name="connsiteY92" fmla="*/ 168593 h 561022"/>
                <a:gd name="connsiteX93" fmla="*/ 9525 w 563879"/>
                <a:gd name="connsiteY93" fmla="*/ 193357 h 561022"/>
                <a:gd name="connsiteX94" fmla="*/ 5715 w 563879"/>
                <a:gd name="connsiteY94" fmla="*/ 208598 h 561022"/>
                <a:gd name="connsiteX95" fmla="*/ 3810 w 563879"/>
                <a:gd name="connsiteY95" fmla="*/ 216218 h 561022"/>
                <a:gd name="connsiteX96" fmla="*/ 2858 w 563879"/>
                <a:gd name="connsiteY96" fmla="*/ 220980 h 561022"/>
                <a:gd name="connsiteX97" fmla="*/ 0 w 563879"/>
                <a:gd name="connsiteY97" fmla="*/ 284798 h 561022"/>
                <a:gd name="connsiteX98" fmla="*/ 289560 w 563879"/>
                <a:gd name="connsiteY98" fmla="*/ 22860 h 561022"/>
                <a:gd name="connsiteX99" fmla="*/ 290513 w 563879"/>
                <a:gd name="connsiteY99" fmla="*/ 22860 h 561022"/>
                <a:gd name="connsiteX100" fmla="*/ 298133 w 563879"/>
                <a:gd name="connsiteY100" fmla="*/ 22860 h 561022"/>
                <a:gd name="connsiteX101" fmla="*/ 299085 w 563879"/>
                <a:gd name="connsiteY101" fmla="*/ 22860 h 561022"/>
                <a:gd name="connsiteX102" fmla="*/ 429577 w 563879"/>
                <a:gd name="connsiteY102" fmla="*/ 63818 h 561022"/>
                <a:gd name="connsiteX103" fmla="*/ 429577 w 563879"/>
                <a:gd name="connsiteY103" fmla="*/ 63818 h 561022"/>
                <a:gd name="connsiteX104" fmla="*/ 439102 w 563879"/>
                <a:gd name="connsiteY104" fmla="*/ 69532 h 561022"/>
                <a:gd name="connsiteX105" fmla="*/ 441960 w 563879"/>
                <a:gd name="connsiteY105" fmla="*/ 71438 h 561022"/>
                <a:gd name="connsiteX106" fmla="*/ 461963 w 563879"/>
                <a:gd name="connsiteY106" fmla="*/ 87630 h 561022"/>
                <a:gd name="connsiteX107" fmla="*/ 481013 w 563879"/>
                <a:gd name="connsiteY107" fmla="*/ 106680 h 561022"/>
                <a:gd name="connsiteX108" fmla="*/ 481013 w 563879"/>
                <a:gd name="connsiteY108" fmla="*/ 106680 h 561022"/>
                <a:gd name="connsiteX109" fmla="*/ 501015 w 563879"/>
                <a:gd name="connsiteY109" fmla="*/ 126682 h 561022"/>
                <a:gd name="connsiteX110" fmla="*/ 504825 w 563879"/>
                <a:gd name="connsiteY110" fmla="*/ 132398 h 561022"/>
                <a:gd name="connsiteX111" fmla="*/ 512445 w 563879"/>
                <a:gd name="connsiteY111" fmla="*/ 143828 h 561022"/>
                <a:gd name="connsiteX112" fmla="*/ 524827 w 563879"/>
                <a:gd name="connsiteY112" fmla="*/ 167640 h 561022"/>
                <a:gd name="connsiteX113" fmla="*/ 529590 w 563879"/>
                <a:gd name="connsiteY113" fmla="*/ 180023 h 561022"/>
                <a:gd name="connsiteX114" fmla="*/ 548640 w 563879"/>
                <a:gd name="connsiteY114" fmla="*/ 280035 h 561022"/>
                <a:gd name="connsiteX115" fmla="*/ 541972 w 563879"/>
                <a:gd name="connsiteY115" fmla="*/ 332423 h 561022"/>
                <a:gd name="connsiteX116" fmla="*/ 535305 w 563879"/>
                <a:gd name="connsiteY116" fmla="*/ 360045 h 561022"/>
                <a:gd name="connsiteX117" fmla="*/ 527685 w 563879"/>
                <a:gd name="connsiteY117" fmla="*/ 385763 h 561022"/>
                <a:gd name="connsiteX118" fmla="*/ 520065 w 563879"/>
                <a:gd name="connsiteY118" fmla="*/ 404813 h 561022"/>
                <a:gd name="connsiteX119" fmla="*/ 512445 w 563879"/>
                <a:gd name="connsiteY119" fmla="*/ 416243 h 561022"/>
                <a:gd name="connsiteX120" fmla="*/ 512445 w 563879"/>
                <a:gd name="connsiteY120" fmla="*/ 416243 h 561022"/>
                <a:gd name="connsiteX121" fmla="*/ 512445 w 563879"/>
                <a:gd name="connsiteY121" fmla="*/ 416243 h 561022"/>
                <a:gd name="connsiteX122" fmla="*/ 508635 w 563879"/>
                <a:gd name="connsiteY122" fmla="*/ 421957 h 561022"/>
                <a:gd name="connsiteX123" fmla="*/ 507683 w 563879"/>
                <a:gd name="connsiteY123" fmla="*/ 423863 h 561022"/>
                <a:gd name="connsiteX124" fmla="*/ 505777 w 563879"/>
                <a:gd name="connsiteY124" fmla="*/ 427673 h 561022"/>
                <a:gd name="connsiteX125" fmla="*/ 503872 w 563879"/>
                <a:gd name="connsiteY125" fmla="*/ 430530 h 561022"/>
                <a:gd name="connsiteX126" fmla="*/ 501967 w 563879"/>
                <a:gd name="connsiteY126" fmla="*/ 433388 h 561022"/>
                <a:gd name="connsiteX127" fmla="*/ 500063 w 563879"/>
                <a:gd name="connsiteY127" fmla="*/ 436245 h 561022"/>
                <a:gd name="connsiteX128" fmla="*/ 498158 w 563879"/>
                <a:gd name="connsiteY128" fmla="*/ 439103 h 561022"/>
                <a:gd name="connsiteX129" fmla="*/ 496252 w 563879"/>
                <a:gd name="connsiteY129" fmla="*/ 441960 h 561022"/>
                <a:gd name="connsiteX130" fmla="*/ 494347 w 563879"/>
                <a:gd name="connsiteY130" fmla="*/ 444818 h 561022"/>
                <a:gd name="connsiteX131" fmla="*/ 492442 w 563879"/>
                <a:gd name="connsiteY131" fmla="*/ 447675 h 561022"/>
                <a:gd name="connsiteX132" fmla="*/ 490538 w 563879"/>
                <a:gd name="connsiteY132" fmla="*/ 449580 h 561022"/>
                <a:gd name="connsiteX133" fmla="*/ 487680 w 563879"/>
                <a:gd name="connsiteY133" fmla="*/ 452438 h 561022"/>
                <a:gd name="connsiteX134" fmla="*/ 485775 w 563879"/>
                <a:gd name="connsiteY134" fmla="*/ 454343 h 561022"/>
                <a:gd name="connsiteX135" fmla="*/ 482917 w 563879"/>
                <a:gd name="connsiteY135" fmla="*/ 457200 h 561022"/>
                <a:gd name="connsiteX136" fmla="*/ 481013 w 563879"/>
                <a:gd name="connsiteY136" fmla="*/ 459105 h 561022"/>
                <a:gd name="connsiteX137" fmla="*/ 478155 w 563879"/>
                <a:gd name="connsiteY137" fmla="*/ 461963 h 561022"/>
                <a:gd name="connsiteX138" fmla="*/ 476250 w 563879"/>
                <a:gd name="connsiteY138" fmla="*/ 463868 h 561022"/>
                <a:gd name="connsiteX139" fmla="*/ 473392 w 563879"/>
                <a:gd name="connsiteY139" fmla="*/ 466725 h 561022"/>
                <a:gd name="connsiteX140" fmla="*/ 471488 w 563879"/>
                <a:gd name="connsiteY140" fmla="*/ 468630 h 561022"/>
                <a:gd name="connsiteX141" fmla="*/ 468630 w 563879"/>
                <a:gd name="connsiteY141" fmla="*/ 471488 h 561022"/>
                <a:gd name="connsiteX142" fmla="*/ 466725 w 563879"/>
                <a:gd name="connsiteY142" fmla="*/ 472440 h 561022"/>
                <a:gd name="connsiteX143" fmla="*/ 462915 w 563879"/>
                <a:gd name="connsiteY143" fmla="*/ 475298 h 561022"/>
                <a:gd name="connsiteX144" fmla="*/ 461963 w 563879"/>
                <a:gd name="connsiteY144" fmla="*/ 476250 h 561022"/>
                <a:gd name="connsiteX145" fmla="*/ 458152 w 563879"/>
                <a:gd name="connsiteY145" fmla="*/ 479107 h 561022"/>
                <a:gd name="connsiteX146" fmla="*/ 457200 w 563879"/>
                <a:gd name="connsiteY146" fmla="*/ 480060 h 561022"/>
                <a:gd name="connsiteX147" fmla="*/ 453390 w 563879"/>
                <a:gd name="connsiteY147" fmla="*/ 482918 h 561022"/>
                <a:gd name="connsiteX148" fmla="*/ 452438 w 563879"/>
                <a:gd name="connsiteY148" fmla="*/ 483870 h 561022"/>
                <a:gd name="connsiteX149" fmla="*/ 447675 w 563879"/>
                <a:gd name="connsiteY149" fmla="*/ 486728 h 561022"/>
                <a:gd name="connsiteX150" fmla="*/ 446722 w 563879"/>
                <a:gd name="connsiteY150" fmla="*/ 486728 h 561022"/>
                <a:gd name="connsiteX151" fmla="*/ 441960 w 563879"/>
                <a:gd name="connsiteY151" fmla="*/ 490538 h 561022"/>
                <a:gd name="connsiteX152" fmla="*/ 441960 w 563879"/>
                <a:gd name="connsiteY152" fmla="*/ 490538 h 561022"/>
                <a:gd name="connsiteX153" fmla="*/ 391477 w 563879"/>
                <a:gd name="connsiteY153" fmla="*/ 517207 h 561022"/>
                <a:gd name="connsiteX154" fmla="*/ 391477 w 563879"/>
                <a:gd name="connsiteY154" fmla="*/ 517207 h 561022"/>
                <a:gd name="connsiteX155" fmla="*/ 388620 w 563879"/>
                <a:gd name="connsiteY155" fmla="*/ 519113 h 561022"/>
                <a:gd name="connsiteX156" fmla="*/ 388620 w 563879"/>
                <a:gd name="connsiteY156" fmla="*/ 519113 h 561022"/>
                <a:gd name="connsiteX157" fmla="*/ 385763 w 563879"/>
                <a:gd name="connsiteY157" fmla="*/ 521018 h 561022"/>
                <a:gd name="connsiteX158" fmla="*/ 385763 w 563879"/>
                <a:gd name="connsiteY158" fmla="*/ 521018 h 561022"/>
                <a:gd name="connsiteX159" fmla="*/ 370522 w 563879"/>
                <a:gd name="connsiteY159" fmla="*/ 527685 h 561022"/>
                <a:gd name="connsiteX160" fmla="*/ 370522 w 563879"/>
                <a:gd name="connsiteY160" fmla="*/ 527685 h 561022"/>
                <a:gd name="connsiteX161" fmla="*/ 367665 w 563879"/>
                <a:gd name="connsiteY161" fmla="*/ 528638 h 561022"/>
                <a:gd name="connsiteX162" fmla="*/ 366713 w 563879"/>
                <a:gd name="connsiteY162" fmla="*/ 528638 h 561022"/>
                <a:gd name="connsiteX163" fmla="*/ 363855 w 563879"/>
                <a:gd name="connsiteY163" fmla="*/ 529590 h 561022"/>
                <a:gd name="connsiteX164" fmla="*/ 363855 w 563879"/>
                <a:gd name="connsiteY164" fmla="*/ 529590 h 561022"/>
                <a:gd name="connsiteX165" fmla="*/ 358140 w 563879"/>
                <a:gd name="connsiteY165" fmla="*/ 531495 h 561022"/>
                <a:gd name="connsiteX166" fmla="*/ 357188 w 563879"/>
                <a:gd name="connsiteY166" fmla="*/ 531495 h 561022"/>
                <a:gd name="connsiteX167" fmla="*/ 355283 w 563879"/>
                <a:gd name="connsiteY167" fmla="*/ 532448 h 561022"/>
                <a:gd name="connsiteX168" fmla="*/ 353377 w 563879"/>
                <a:gd name="connsiteY168" fmla="*/ 532448 h 561022"/>
                <a:gd name="connsiteX169" fmla="*/ 351472 w 563879"/>
                <a:gd name="connsiteY169" fmla="*/ 532448 h 561022"/>
                <a:gd name="connsiteX170" fmla="*/ 349567 w 563879"/>
                <a:gd name="connsiteY170" fmla="*/ 533400 h 561022"/>
                <a:gd name="connsiteX171" fmla="*/ 348615 w 563879"/>
                <a:gd name="connsiteY171" fmla="*/ 533400 h 561022"/>
                <a:gd name="connsiteX172" fmla="*/ 346710 w 563879"/>
                <a:gd name="connsiteY172" fmla="*/ 534353 h 561022"/>
                <a:gd name="connsiteX173" fmla="*/ 345758 w 563879"/>
                <a:gd name="connsiteY173" fmla="*/ 534353 h 561022"/>
                <a:gd name="connsiteX174" fmla="*/ 342900 w 563879"/>
                <a:gd name="connsiteY174" fmla="*/ 535305 h 561022"/>
                <a:gd name="connsiteX175" fmla="*/ 342900 w 563879"/>
                <a:gd name="connsiteY175" fmla="*/ 535305 h 561022"/>
                <a:gd name="connsiteX176" fmla="*/ 321945 w 563879"/>
                <a:gd name="connsiteY176" fmla="*/ 539115 h 561022"/>
                <a:gd name="connsiteX177" fmla="*/ 314325 w 563879"/>
                <a:gd name="connsiteY177" fmla="*/ 540068 h 561022"/>
                <a:gd name="connsiteX178" fmla="*/ 306705 w 563879"/>
                <a:gd name="connsiteY178" fmla="*/ 540068 h 561022"/>
                <a:gd name="connsiteX179" fmla="*/ 272415 w 563879"/>
                <a:gd name="connsiteY179" fmla="*/ 540068 h 561022"/>
                <a:gd name="connsiteX180" fmla="*/ 262890 w 563879"/>
                <a:gd name="connsiteY180" fmla="*/ 539115 h 561022"/>
                <a:gd name="connsiteX181" fmla="*/ 227647 w 563879"/>
                <a:gd name="connsiteY181" fmla="*/ 534353 h 561022"/>
                <a:gd name="connsiteX182" fmla="*/ 217170 w 563879"/>
                <a:gd name="connsiteY182" fmla="*/ 532448 h 561022"/>
                <a:gd name="connsiteX183" fmla="*/ 196215 w 563879"/>
                <a:gd name="connsiteY183" fmla="*/ 526732 h 561022"/>
                <a:gd name="connsiteX184" fmla="*/ 185738 w 563879"/>
                <a:gd name="connsiteY184" fmla="*/ 522923 h 561022"/>
                <a:gd name="connsiteX185" fmla="*/ 149542 w 563879"/>
                <a:gd name="connsiteY185" fmla="*/ 507682 h 561022"/>
                <a:gd name="connsiteX186" fmla="*/ 139065 w 563879"/>
                <a:gd name="connsiteY186" fmla="*/ 501968 h 561022"/>
                <a:gd name="connsiteX187" fmla="*/ 53340 w 563879"/>
                <a:gd name="connsiteY187" fmla="*/ 424815 h 561022"/>
                <a:gd name="connsiteX188" fmla="*/ 166688 w 563879"/>
                <a:gd name="connsiteY188" fmla="*/ 42863 h 561022"/>
                <a:gd name="connsiteX189" fmla="*/ 173355 w 563879"/>
                <a:gd name="connsiteY189" fmla="*/ 40005 h 561022"/>
                <a:gd name="connsiteX190" fmla="*/ 176213 w 563879"/>
                <a:gd name="connsiteY190" fmla="*/ 39053 h 561022"/>
                <a:gd name="connsiteX191" fmla="*/ 180975 w 563879"/>
                <a:gd name="connsiteY191" fmla="*/ 37148 h 561022"/>
                <a:gd name="connsiteX192" fmla="*/ 183833 w 563879"/>
                <a:gd name="connsiteY192" fmla="*/ 36195 h 561022"/>
                <a:gd name="connsiteX193" fmla="*/ 187642 w 563879"/>
                <a:gd name="connsiteY193" fmla="*/ 35243 h 561022"/>
                <a:gd name="connsiteX194" fmla="*/ 191452 w 563879"/>
                <a:gd name="connsiteY194" fmla="*/ 34290 h 561022"/>
                <a:gd name="connsiteX195" fmla="*/ 195263 w 563879"/>
                <a:gd name="connsiteY195" fmla="*/ 33338 h 561022"/>
                <a:gd name="connsiteX196" fmla="*/ 199072 w 563879"/>
                <a:gd name="connsiteY196" fmla="*/ 32385 h 561022"/>
                <a:gd name="connsiteX197" fmla="*/ 202883 w 563879"/>
                <a:gd name="connsiteY197" fmla="*/ 31432 h 561022"/>
                <a:gd name="connsiteX198" fmla="*/ 206692 w 563879"/>
                <a:gd name="connsiteY198" fmla="*/ 30480 h 561022"/>
                <a:gd name="connsiteX199" fmla="*/ 210502 w 563879"/>
                <a:gd name="connsiteY199" fmla="*/ 29528 h 561022"/>
                <a:gd name="connsiteX200" fmla="*/ 214313 w 563879"/>
                <a:gd name="connsiteY200" fmla="*/ 28575 h 561022"/>
                <a:gd name="connsiteX201" fmla="*/ 217170 w 563879"/>
                <a:gd name="connsiteY201" fmla="*/ 27623 h 561022"/>
                <a:gd name="connsiteX202" fmla="*/ 221933 w 563879"/>
                <a:gd name="connsiteY202" fmla="*/ 26670 h 561022"/>
                <a:gd name="connsiteX203" fmla="*/ 224790 w 563879"/>
                <a:gd name="connsiteY203" fmla="*/ 25718 h 561022"/>
                <a:gd name="connsiteX204" fmla="*/ 229552 w 563879"/>
                <a:gd name="connsiteY204" fmla="*/ 24765 h 561022"/>
                <a:gd name="connsiteX205" fmla="*/ 232410 w 563879"/>
                <a:gd name="connsiteY205" fmla="*/ 23813 h 561022"/>
                <a:gd name="connsiteX206" fmla="*/ 237172 w 563879"/>
                <a:gd name="connsiteY206" fmla="*/ 22860 h 561022"/>
                <a:gd name="connsiteX207" fmla="*/ 240030 w 563879"/>
                <a:gd name="connsiteY207" fmla="*/ 22860 h 561022"/>
                <a:gd name="connsiteX208" fmla="*/ 245745 w 563879"/>
                <a:gd name="connsiteY208" fmla="*/ 21907 h 561022"/>
                <a:gd name="connsiteX209" fmla="*/ 248602 w 563879"/>
                <a:gd name="connsiteY209" fmla="*/ 21907 h 561022"/>
                <a:gd name="connsiteX210" fmla="*/ 254317 w 563879"/>
                <a:gd name="connsiteY210" fmla="*/ 20955 h 561022"/>
                <a:gd name="connsiteX211" fmla="*/ 257175 w 563879"/>
                <a:gd name="connsiteY211" fmla="*/ 20955 h 561022"/>
                <a:gd name="connsiteX212" fmla="*/ 262890 w 563879"/>
                <a:gd name="connsiteY212" fmla="*/ 20955 h 561022"/>
                <a:gd name="connsiteX213" fmla="*/ 264795 w 563879"/>
                <a:gd name="connsiteY213" fmla="*/ 20955 h 561022"/>
                <a:gd name="connsiteX214" fmla="*/ 270510 w 563879"/>
                <a:gd name="connsiteY214" fmla="*/ 20955 h 561022"/>
                <a:gd name="connsiteX215" fmla="*/ 272415 w 563879"/>
                <a:gd name="connsiteY215" fmla="*/ 20955 h 561022"/>
                <a:gd name="connsiteX216" fmla="*/ 279083 w 563879"/>
                <a:gd name="connsiteY216" fmla="*/ 20955 h 561022"/>
                <a:gd name="connsiteX217" fmla="*/ 280988 w 563879"/>
                <a:gd name="connsiteY217" fmla="*/ 20955 h 561022"/>
                <a:gd name="connsiteX218" fmla="*/ 289560 w 563879"/>
                <a:gd name="connsiteY218" fmla="*/ 22860 h 56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563879" h="561022">
                  <a:moveTo>
                    <a:pt x="0" y="284798"/>
                  </a:moveTo>
                  <a:cubicBezTo>
                    <a:pt x="0" y="298132"/>
                    <a:pt x="952" y="312420"/>
                    <a:pt x="1905" y="325755"/>
                  </a:cubicBezTo>
                  <a:cubicBezTo>
                    <a:pt x="1905" y="328613"/>
                    <a:pt x="2858" y="331470"/>
                    <a:pt x="2858" y="333375"/>
                  </a:cubicBezTo>
                  <a:cubicBezTo>
                    <a:pt x="9525" y="376238"/>
                    <a:pt x="25717" y="418148"/>
                    <a:pt x="55245" y="454343"/>
                  </a:cubicBezTo>
                  <a:cubicBezTo>
                    <a:pt x="57150" y="456248"/>
                    <a:pt x="59055" y="459105"/>
                    <a:pt x="60960" y="461010"/>
                  </a:cubicBezTo>
                  <a:cubicBezTo>
                    <a:pt x="66675" y="467678"/>
                    <a:pt x="72390" y="474345"/>
                    <a:pt x="79058" y="480060"/>
                  </a:cubicBezTo>
                  <a:cubicBezTo>
                    <a:pt x="87630" y="488632"/>
                    <a:pt x="97155" y="496253"/>
                    <a:pt x="107633" y="503873"/>
                  </a:cubicBezTo>
                  <a:cubicBezTo>
                    <a:pt x="113347" y="507682"/>
                    <a:pt x="118110" y="511493"/>
                    <a:pt x="123825" y="514350"/>
                  </a:cubicBezTo>
                  <a:cubicBezTo>
                    <a:pt x="126683" y="516255"/>
                    <a:pt x="129540" y="518160"/>
                    <a:pt x="132397" y="519113"/>
                  </a:cubicBezTo>
                  <a:cubicBezTo>
                    <a:pt x="153352" y="530543"/>
                    <a:pt x="176213" y="540068"/>
                    <a:pt x="202883" y="547688"/>
                  </a:cubicBezTo>
                  <a:cubicBezTo>
                    <a:pt x="218122" y="552450"/>
                    <a:pt x="234315" y="555307"/>
                    <a:pt x="250508" y="559118"/>
                  </a:cubicBezTo>
                  <a:cubicBezTo>
                    <a:pt x="256222" y="560070"/>
                    <a:pt x="261938" y="560070"/>
                    <a:pt x="267652" y="561023"/>
                  </a:cubicBezTo>
                  <a:cubicBezTo>
                    <a:pt x="271463" y="561023"/>
                    <a:pt x="275272" y="561023"/>
                    <a:pt x="279083" y="561023"/>
                  </a:cubicBezTo>
                  <a:cubicBezTo>
                    <a:pt x="280035" y="561023"/>
                    <a:pt x="281940" y="561023"/>
                    <a:pt x="282892" y="561023"/>
                  </a:cubicBezTo>
                  <a:cubicBezTo>
                    <a:pt x="292417" y="561023"/>
                    <a:pt x="300990" y="560070"/>
                    <a:pt x="309563" y="559118"/>
                  </a:cubicBezTo>
                  <a:cubicBezTo>
                    <a:pt x="310515" y="559118"/>
                    <a:pt x="311467" y="559118"/>
                    <a:pt x="312420" y="559118"/>
                  </a:cubicBezTo>
                  <a:cubicBezTo>
                    <a:pt x="314325" y="559118"/>
                    <a:pt x="316230" y="558165"/>
                    <a:pt x="319088" y="558165"/>
                  </a:cubicBezTo>
                  <a:cubicBezTo>
                    <a:pt x="321945" y="557213"/>
                    <a:pt x="325755" y="557213"/>
                    <a:pt x="328613" y="556260"/>
                  </a:cubicBezTo>
                  <a:cubicBezTo>
                    <a:pt x="330517" y="556260"/>
                    <a:pt x="332422" y="555307"/>
                    <a:pt x="335280" y="555307"/>
                  </a:cubicBezTo>
                  <a:cubicBezTo>
                    <a:pt x="343852" y="553403"/>
                    <a:pt x="352425" y="551498"/>
                    <a:pt x="360997" y="548640"/>
                  </a:cubicBezTo>
                  <a:cubicBezTo>
                    <a:pt x="384810" y="542925"/>
                    <a:pt x="406717" y="530543"/>
                    <a:pt x="428625" y="520065"/>
                  </a:cubicBezTo>
                  <a:cubicBezTo>
                    <a:pt x="430530" y="519113"/>
                    <a:pt x="433388" y="518160"/>
                    <a:pt x="435292" y="516255"/>
                  </a:cubicBezTo>
                  <a:cubicBezTo>
                    <a:pt x="436245" y="515303"/>
                    <a:pt x="437197" y="515303"/>
                    <a:pt x="438150" y="514350"/>
                  </a:cubicBezTo>
                  <a:cubicBezTo>
                    <a:pt x="444817" y="510540"/>
                    <a:pt x="450533" y="505778"/>
                    <a:pt x="457200" y="500063"/>
                  </a:cubicBezTo>
                  <a:cubicBezTo>
                    <a:pt x="461010" y="496253"/>
                    <a:pt x="465772" y="493395"/>
                    <a:pt x="469583" y="489585"/>
                  </a:cubicBezTo>
                  <a:cubicBezTo>
                    <a:pt x="471488" y="487680"/>
                    <a:pt x="473392" y="485775"/>
                    <a:pt x="475297" y="483870"/>
                  </a:cubicBezTo>
                  <a:cubicBezTo>
                    <a:pt x="476250" y="482918"/>
                    <a:pt x="477202" y="481965"/>
                    <a:pt x="478155" y="481013"/>
                  </a:cubicBezTo>
                  <a:cubicBezTo>
                    <a:pt x="492442" y="468630"/>
                    <a:pt x="504825" y="456248"/>
                    <a:pt x="515302" y="442913"/>
                  </a:cubicBezTo>
                  <a:cubicBezTo>
                    <a:pt x="518160" y="439103"/>
                    <a:pt x="521017" y="435293"/>
                    <a:pt x="523875" y="431482"/>
                  </a:cubicBezTo>
                  <a:cubicBezTo>
                    <a:pt x="543877" y="401955"/>
                    <a:pt x="555308" y="368618"/>
                    <a:pt x="560070" y="332423"/>
                  </a:cubicBezTo>
                  <a:cubicBezTo>
                    <a:pt x="561975" y="319088"/>
                    <a:pt x="562927" y="305753"/>
                    <a:pt x="563880" y="291465"/>
                  </a:cubicBezTo>
                  <a:cubicBezTo>
                    <a:pt x="563880" y="287655"/>
                    <a:pt x="563880" y="284798"/>
                    <a:pt x="563880" y="280988"/>
                  </a:cubicBezTo>
                  <a:cubicBezTo>
                    <a:pt x="563880" y="278130"/>
                    <a:pt x="563880" y="275273"/>
                    <a:pt x="563880" y="273368"/>
                  </a:cubicBezTo>
                  <a:cubicBezTo>
                    <a:pt x="563880" y="269557"/>
                    <a:pt x="563880" y="264795"/>
                    <a:pt x="563880" y="259080"/>
                  </a:cubicBezTo>
                  <a:cubicBezTo>
                    <a:pt x="563880" y="258128"/>
                    <a:pt x="563880" y="258128"/>
                    <a:pt x="563880" y="257175"/>
                  </a:cubicBezTo>
                  <a:cubicBezTo>
                    <a:pt x="563880" y="248603"/>
                    <a:pt x="562927" y="239078"/>
                    <a:pt x="561022" y="227648"/>
                  </a:cubicBezTo>
                  <a:cubicBezTo>
                    <a:pt x="560070" y="222885"/>
                    <a:pt x="559118" y="218123"/>
                    <a:pt x="558165" y="213360"/>
                  </a:cubicBezTo>
                  <a:cubicBezTo>
                    <a:pt x="557213" y="210503"/>
                    <a:pt x="557213" y="207645"/>
                    <a:pt x="556260" y="203835"/>
                  </a:cubicBezTo>
                  <a:cubicBezTo>
                    <a:pt x="553402" y="193357"/>
                    <a:pt x="550545" y="182880"/>
                    <a:pt x="545783" y="171450"/>
                  </a:cubicBezTo>
                  <a:cubicBezTo>
                    <a:pt x="543877" y="166688"/>
                    <a:pt x="541972" y="161925"/>
                    <a:pt x="539115" y="157163"/>
                  </a:cubicBezTo>
                  <a:cubicBezTo>
                    <a:pt x="539115" y="157163"/>
                    <a:pt x="539115" y="157163"/>
                    <a:pt x="539115" y="157163"/>
                  </a:cubicBezTo>
                  <a:cubicBezTo>
                    <a:pt x="539115" y="156210"/>
                    <a:pt x="538163" y="155257"/>
                    <a:pt x="538163" y="154305"/>
                  </a:cubicBezTo>
                  <a:cubicBezTo>
                    <a:pt x="538163" y="154305"/>
                    <a:pt x="538163" y="153353"/>
                    <a:pt x="537210" y="153353"/>
                  </a:cubicBezTo>
                  <a:cubicBezTo>
                    <a:pt x="537210" y="153353"/>
                    <a:pt x="537210" y="153353"/>
                    <a:pt x="537210" y="152400"/>
                  </a:cubicBezTo>
                  <a:cubicBezTo>
                    <a:pt x="536258" y="151448"/>
                    <a:pt x="536258" y="150495"/>
                    <a:pt x="535305" y="149543"/>
                  </a:cubicBezTo>
                  <a:cubicBezTo>
                    <a:pt x="535305" y="149543"/>
                    <a:pt x="535305" y="148590"/>
                    <a:pt x="535305" y="148590"/>
                  </a:cubicBezTo>
                  <a:cubicBezTo>
                    <a:pt x="534352" y="147638"/>
                    <a:pt x="534352" y="146685"/>
                    <a:pt x="533400" y="145732"/>
                  </a:cubicBezTo>
                  <a:cubicBezTo>
                    <a:pt x="533400" y="145732"/>
                    <a:pt x="533400" y="144780"/>
                    <a:pt x="532447" y="144780"/>
                  </a:cubicBezTo>
                  <a:cubicBezTo>
                    <a:pt x="531495" y="143828"/>
                    <a:pt x="531495" y="142875"/>
                    <a:pt x="530543" y="141923"/>
                  </a:cubicBezTo>
                  <a:cubicBezTo>
                    <a:pt x="530543" y="141923"/>
                    <a:pt x="530543" y="140970"/>
                    <a:pt x="529590" y="140970"/>
                  </a:cubicBezTo>
                  <a:cubicBezTo>
                    <a:pt x="528638" y="140018"/>
                    <a:pt x="528638" y="139065"/>
                    <a:pt x="527685" y="138113"/>
                  </a:cubicBezTo>
                  <a:cubicBezTo>
                    <a:pt x="527685" y="138113"/>
                    <a:pt x="527685" y="137160"/>
                    <a:pt x="526733" y="137160"/>
                  </a:cubicBezTo>
                  <a:cubicBezTo>
                    <a:pt x="525780" y="136207"/>
                    <a:pt x="525780" y="135255"/>
                    <a:pt x="524827" y="134303"/>
                  </a:cubicBezTo>
                  <a:cubicBezTo>
                    <a:pt x="524827" y="134303"/>
                    <a:pt x="524827" y="133350"/>
                    <a:pt x="523875" y="133350"/>
                  </a:cubicBezTo>
                  <a:cubicBezTo>
                    <a:pt x="522922" y="132398"/>
                    <a:pt x="522922" y="131445"/>
                    <a:pt x="521970" y="130493"/>
                  </a:cubicBezTo>
                  <a:cubicBezTo>
                    <a:pt x="521970" y="130493"/>
                    <a:pt x="521970" y="129540"/>
                    <a:pt x="521017" y="129540"/>
                  </a:cubicBezTo>
                  <a:cubicBezTo>
                    <a:pt x="519113" y="126682"/>
                    <a:pt x="518160" y="124778"/>
                    <a:pt x="516255" y="121920"/>
                  </a:cubicBezTo>
                  <a:cubicBezTo>
                    <a:pt x="516255" y="121920"/>
                    <a:pt x="516255" y="120968"/>
                    <a:pt x="515302" y="120968"/>
                  </a:cubicBezTo>
                  <a:cubicBezTo>
                    <a:pt x="514350" y="120015"/>
                    <a:pt x="514350" y="119063"/>
                    <a:pt x="513397" y="118110"/>
                  </a:cubicBezTo>
                  <a:cubicBezTo>
                    <a:pt x="513397" y="118110"/>
                    <a:pt x="512445" y="117157"/>
                    <a:pt x="512445" y="117157"/>
                  </a:cubicBezTo>
                  <a:cubicBezTo>
                    <a:pt x="512445" y="116205"/>
                    <a:pt x="511492" y="116205"/>
                    <a:pt x="511492" y="115253"/>
                  </a:cubicBezTo>
                  <a:cubicBezTo>
                    <a:pt x="511492" y="115253"/>
                    <a:pt x="511492" y="115253"/>
                    <a:pt x="511492" y="114300"/>
                  </a:cubicBezTo>
                  <a:cubicBezTo>
                    <a:pt x="511492" y="113348"/>
                    <a:pt x="510540" y="113348"/>
                    <a:pt x="510540" y="112395"/>
                  </a:cubicBezTo>
                  <a:cubicBezTo>
                    <a:pt x="509588" y="111443"/>
                    <a:pt x="509588" y="110490"/>
                    <a:pt x="508635" y="110490"/>
                  </a:cubicBezTo>
                  <a:cubicBezTo>
                    <a:pt x="508635" y="109538"/>
                    <a:pt x="507683" y="109538"/>
                    <a:pt x="507683" y="108585"/>
                  </a:cubicBezTo>
                  <a:cubicBezTo>
                    <a:pt x="506730" y="107632"/>
                    <a:pt x="506730" y="107632"/>
                    <a:pt x="505777" y="106680"/>
                  </a:cubicBezTo>
                  <a:cubicBezTo>
                    <a:pt x="505777" y="105728"/>
                    <a:pt x="504825" y="105728"/>
                    <a:pt x="504825" y="104775"/>
                  </a:cubicBezTo>
                  <a:cubicBezTo>
                    <a:pt x="503872" y="103823"/>
                    <a:pt x="503872" y="103823"/>
                    <a:pt x="502920" y="102870"/>
                  </a:cubicBezTo>
                  <a:cubicBezTo>
                    <a:pt x="502920" y="101918"/>
                    <a:pt x="501967" y="101918"/>
                    <a:pt x="501967" y="100965"/>
                  </a:cubicBezTo>
                  <a:cubicBezTo>
                    <a:pt x="501967" y="100965"/>
                    <a:pt x="501015" y="100013"/>
                    <a:pt x="501015" y="100013"/>
                  </a:cubicBezTo>
                  <a:cubicBezTo>
                    <a:pt x="501015" y="100013"/>
                    <a:pt x="500063" y="99060"/>
                    <a:pt x="500063" y="99060"/>
                  </a:cubicBezTo>
                  <a:cubicBezTo>
                    <a:pt x="500063" y="98107"/>
                    <a:pt x="499110" y="98107"/>
                    <a:pt x="499110" y="97155"/>
                  </a:cubicBezTo>
                  <a:cubicBezTo>
                    <a:pt x="498158" y="96203"/>
                    <a:pt x="498158" y="95250"/>
                    <a:pt x="497205" y="95250"/>
                  </a:cubicBezTo>
                  <a:cubicBezTo>
                    <a:pt x="496252" y="94298"/>
                    <a:pt x="496252" y="94298"/>
                    <a:pt x="495300" y="93345"/>
                  </a:cubicBezTo>
                  <a:cubicBezTo>
                    <a:pt x="495300" y="93345"/>
                    <a:pt x="495300" y="93345"/>
                    <a:pt x="495300" y="92393"/>
                  </a:cubicBezTo>
                  <a:cubicBezTo>
                    <a:pt x="494347" y="91440"/>
                    <a:pt x="494347" y="91440"/>
                    <a:pt x="493395" y="90488"/>
                  </a:cubicBezTo>
                  <a:cubicBezTo>
                    <a:pt x="493395" y="89535"/>
                    <a:pt x="492442" y="89535"/>
                    <a:pt x="492442" y="88582"/>
                  </a:cubicBezTo>
                  <a:cubicBezTo>
                    <a:pt x="491490" y="87630"/>
                    <a:pt x="490538" y="86678"/>
                    <a:pt x="489585" y="85725"/>
                  </a:cubicBezTo>
                  <a:cubicBezTo>
                    <a:pt x="489585" y="85725"/>
                    <a:pt x="488633" y="84773"/>
                    <a:pt x="488633" y="84773"/>
                  </a:cubicBezTo>
                  <a:cubicBezTo>
                    <a:pt x="487680" y="83820"/>
                    <a:pt x="485775" y="81915"/>
                    <a:pt x="484822" y="80963"/>
                  </a:cubicBezTo>
                  <a:cubicBezTo>
                    <a:pt x="420052" y="20003"/>
                    <a:pt x="345758" y="0"/>
                    <a:pt x="280035" y="0"/>
                  </a:cubicBezTo>
                  <a:cubicBezTo>
                    <a:pt x="279083" y="0"/>
                    <a:pt x="279083" y="0"/>
                    <a:pt x="278130" y="0"/>
                  </a:cubicBezTo>
                  <a:cubicBezTo>
                    <a:pt x="277177" y="0"/>
                    <a:pt x="277177" y="0"/>
                    <a:pt x="276225" y="0"/>
                  </a:cubicBezTo>
                  <a:cubicBezTo>
                    <a:pt x="269558" y="0"/>
                    <a:pt x="261938" y="0"/>
                    <a:pt x="255270" y="953"/>
                  </a:cubicBezTo>
                  <a:cubicBezTo>
                    <a:pt x="228600" y="2857"/>
                    <a:pt x="202883" y="7620"/>
                    <a:pt x="180022" y="15240"/>
                  </a:cubicBezTo>
                  <a:cubicBezTo>
                    <a:pt x="123825" y="36195"/>
                    <a:pt x="66675" y="79057"/>
                    <a:pt x="33338" y="131445"/>
                  </a:cubicBezTo>
                  <a:cubicBezTo>
                    <a:pt x="31433" y="134303"/>
                    <a:pt x="30480" y="137160"/>
                    <a:pt x="29527" y="140018"/>
                  </a:cubicBezTo>
                  <a:cubicBezTo>
                    <a:pt x="29527" y="140970"/>
                    <a:pt x="28575" y="140970"/>
                    <a:pt x="28575" y="141923"/>
                  </a:cubicBezTo>
                  <a:cubicBezTo>
                    <a:pt x="28575" y="142875"/>
                    <a:pt x="27622" y="143828"/>
                    <a:pt x="27622" y="144780"/>
                  </a:cubicBezTo>
                  <a:cubicBezTo>
                    <a:pt x="26670" y="146685"/>
                    <a:pt x="25717" y="148590"/>
                    <a:pt x="25717" y="149543"/>
                  </a:cubicBezTo>
                  <a:cubicBezTo>
                    <a:pt x="25717" y="149543"/>
                    <a:pt x="25717" y="149543"/>
                    <a:pt x="25717" y="149543"/>
                  </a:cubicBezTo>
                  <a:cubicBezTo>
                    <a:pt x="24765" y="152400"/>
                    <a:pt x="23813" y="155257"/>
                    <a:pt x="21908" y="157163"/>
                  </a:cubicBezTo>
                  <a:cubicBezTo>
                    <a:pt x="20002" y="160973"/>
                    <a:pt x="19050" y="164782"/>
                    <a:pt x="17145" y="168593"/>
                  </a:cubicBezTo>
                  <a:cubicBezTo>
                    <a:pt x="14288" y="176213"/>
                    <a:pt x="11430" y="184785"/>
                    <a:pt x="9525" y="193357"/>
                  </a:cubicBezTo>
                  <a:cubicBezTo>
                    <a:pt x="8572" y="198120"/>
                    <a:pt x="6667" y="203835"/>
                    <a:pt x="5715" y="208598"/>
                  </a:cubicBezTo>
                  <a:cubicBezTo>
                    <a:pt x="4763" y="211455"/>
                    <a:pt x="4763" y="213360"/>
                    <a:pt x="3810" y="216218"/>
                  </a:cubicBezTo>
                  <a:cubicBezTo>
                    <a:pt x="3810" y="218123"/>
                    <a:pt x="2858" y="219075"/>
                    <a:pt x="2858" y="220980"/>
                  </a:cubicBezTo>
                  <a:cubicBezTo>
                    <a:pt x="1905" y="245745"/>
                    <a:pt x="0" y="265748"/>
                    <a:pt x="0" y="284798"/>
                  </a:cubicBezTo>
                  <a:close/>
                  <a:moveTo>
                    <a:pt x="289560" y="22860"/>
                  </a:moveTo>
                  <a:cubicBezTo>
                    <a:pt x="289560" y="22860"/>
                    <a:pt x="290513" y="22860"/>
                    <a:pt x="290513" y="22860"/>
                  </a:cubicBezTo>
                  <a:cubicBezTo>
                    <a:pt x="293370" y="22860"/>
                    <a:pt x="295275" y="22860"/>
                    <a:pt x="298133" y="22860"/>
                  </a:cubicBezTo>
                  <a:cubicBezTo>
                    <a:pt x="298133" y="22860"/>
                    <a:pt x="298133" y="22860"/>
                    <a:pt x="299085" y="22860"/>
                  </a:cubicBezTo>
                  <a:cubicBezTo>
                    <a:pt x="340995" y="25718"/>
                    <a:pt x="385763" y="38100"/>
                    <a:pt x="429577" y="63818"/>
                  </a:cubicBezTo>
                  <a:lnTo>
                    <a:pt x="429577" y="63818"/>
                  </a:lnTo>
                  <a:cubicBezTo>
                    <a:pt x="432435" y="64770"/>
                    <a:pt x="435292" y="66675"/>
                    <a:pt x="439102" y="69532"/>
                  </a:cubicBezTo>
                  <a:cubicBezTo>
                    <a:pt x="440055" y="70485"/>
                    <a:pt x="441008" y="70485"/>
                    <a:pt x="441960" y="71438"/>
                  </a:cubicBezTo>
                  <a:cubicBezTo>
                    <a:pt x="447675" y="76200"/>
                    <a:pt x="455295" y="81915"/>
                    <a:pt x="461963" y="87630"/>
                  </a:cubicBezTo>
                  <a:cubicBezTo>
                    <a:pt x="470535" y="95250"/>
                    <a:pt x="478155" y="101918"/>
                    <a:pt x="481013" y="106680"/>
                  </a:cubicBezTo>
                  <a:cubicBezTo>
                    <a:pt x="481013" y="106680"/>
                    <a:pt x="481013" y="106680"/>
                    <a:pt x="481013" y="106680"/>
                  </a:cubicBezTo>
                  <a:cubicBezTo>
                    <a:pt x="488633" y="113348"/>
                    <a:pt x="495300" y="120015"/>
                    <a:pt x="501015" y="126682"/>
                  </a:cubicBezTo>
                  <a:cubicBezTo>
                    <a:pt x="502920" y="128588"/>
                    <a:pt x="503872" y="130493"/>
                    <a:pt x="504825" y="132398"/>
                  </a:cubicBezTo>
                  <a:cubicBezTo>
                    <a:pt x="507683" y="136207"/>
                    <a:pt x="510540" y="140018"/>
                    <a:pt x="512445" y="143828"/>
                  </a:cubicBezTo>
                  <a:cubicBezTo>
                    <a:pt x="517208" y="151448"/>
                    <a:pt x="521017" y="159068"/>
                    <a:pt x="524827" y="167640"/>
                  </a:cubicBezTo>
                  <a:cubicBezTo>
                    <a:pt x="526733" y="171450"/>
                    <a:pt x="528638" y="175260"/>
                    <a:pt x="529590" y="180023"/>
                  </a:cubicBezTo>
                  <a:cubicBezTo>
                    <a:pt x="543877" y="218123"/>
                    <a:pt x="546735" y="257175"/>
                    <a:pt x="548640" y="280035"/>
                  </a:cubicBezTo>
                  <a:cubicBezTo>
                    <a:pt x="549593" y="286703"/>
                    <a:pt x="547688" y="307657"/>
                    <a:pt x="541972" y="332423"/>
                  </a:cubicBezTo>
                  <a:cubicBezTo>
                    <a:pt x="540068" y="340995"/>
                    <a:pt x="538163" y="350520"/>
                    <a:pt x="535305" y="360045"/>
                  </a:cubicBezTo>
                  <a:cubicBezTo>
                    <a:pt x="533400" y="368618"/>
                    <a:pt x="530543" y="377190"/>
                    <a:pt x="527685" y="385763"/>
                  </a:cubicBezTo>
                  <a:cubicBezTo>
                    <a:pt x="525780" y="392430"/>
                    <a:pt x="522922" y="399098"/>
                    <a:pt x="520065" y="404813"/>
                  </a:cubicBezTo>
                  <a:cubicBezTo>
                    <a:pt x="518160" y="408623"/>
                    <a:pt x="515302" y="412432"/>
                    <a:pt x="512445" y="416243"/>
                  </a:cubicBezTo>
                  <a:lnTo>
                    <a:pt x="512445" y="416243"/>
                  </a:lnTo>
                  <a:cubicBezTo>
                    <a:pt x="512445" y="416243"/>
                    <a:pt x="512445" y="416243"/>
                    <a:pt x="512445" y="416243"/>
                  </a:cubicBezTo>
                  <a:cubicBezTo>
                    <a:pt x="511492" y="418148"/>
                    <a:pt x="510540" y="420053"/>
                    <a:pt x="508635" y="421957"/>
                  </a:cubicBezTo>
                  <a:cubicBezTo>
                    <a:pt x="508635" y="422910"/>
                    <a:pt x="507683" y="422910"/>
                    <a:pt x="507683" y="423863"/>
                  </a:cubicBezTo>
                  <a:cubicBezTo>
                    <a:pt x="506730" y="424815"/>
                    <a:pt x="505777" y="426720"/>
                    <a:pt x="505777" y="427673"/>
                  </a:cubicBezTo>
                  <a:cubicBezTo>
                    <a:pt x="504825" y="428625"/>
                    <a:pt x="504825" y="429578"/>
                    <a:pt x="503872" y="430530"/>
                  </a:cubicBezTo>
                  <a:cubicBezTo>
                    <a:pt x="502920" y="431482"/>
                    <a:pt x="502920" y="432435"/>
                    <a:pt x="501967" y="433388"/>
                  </a:cubicBezTo>
                  <a:cubicBezTo>
                    <a:pt x="501015" y="434340"/>
                    <a:pt x="501015" y="435293"/>
                    <a:pt x="500063" y="436245"/>
                  </a:cubicBezTo>
                  <a:cubicBezTo>
                    <a:pt x="499110" y="437198"/>
                    <a:pt x="499110" y="438150"/>
                    <a:pt x="498158" y="439103"/>
                  </a:cubicBezTo>
                  <a:cubicBezTo>
                    <a:pt x="497205" y="440055"/>
                    <a:pt x="497205" y="441007"/>
                    <a:pt x="496252" y="441960"/>
                  </a:cubicBezTo>
                  <a:cubicBezTo>
                    <a:pt x="495300" y="442913"/>
                    <a:pt x="495300" y="443865"/>
                    <a:pt x="494347" y="444818"/>
                  </a:cubicBezTo>
                  <a:cubicBezTo>
                    <a:pt x="493395" y="445770"/>
                    <a:pt x="492442" y="446723"/>
                    <a:pt x="492442" y="447675"/>
                  </a:cubicBezTo>
                  <a:cubicBezTo>
                    <a:pt x="491490" y="448628"/>
                    <a:pt x="491490" y="449580"/>
                    <a:pt x="490538" y="449580"/>
                  </a:cubicBezTo>
                  <a:cubicBezTo>
                    <a:pt x="489585" y="450532"/>
                    <a:pt x="488633" y="451485"/>
                    <a:pt x="487680" y="452438"/>
                  </a:cubicBezTo>
                  <a:cubicBezTo>
                    <a:pt x="486727" y="453390"/>
                    <a:pt x="486727" y="453390"/>
                    <a:pt x="485775" y="454343"/>
                  </a:cubicBezTo>
                  <a:cubicBezTo>
                    <a:pt x="484822" y="455295"/>
                    <a:pt x="483870" y="456248"/>
                    <a:pt x="482917" y="457200"/>
                  </a:cubicBezTo>
                  <a:cubicBezTo>
                    <a:pt x="481965" y="458153"/>
                    <a:pt x="481965" y="458153"/>
                    <a:pt x="481013" y="459105"/>
                  </a:cubicBezTo>
                  <a:cubicBezTo>
                    <a:pt x="480060" y="460057"/>
                    <a:pt x="479108" y="461010"/>
                    <a:pt x="478155" y="461963"/>
                  </a:cubicBezTo>
                  <a:cubicBezTo>
                    <a:pt x="477202" y="462915"/>
                    <a:pt x="477202" y="462915"/>
                    <a:pt x="476250" y="463868"/>
                  </a:cubicBezTo>
                  <a:cubicBezTo>
                    <a:pt x="475297" y="464820"/>
                    <a:pt x="474345" y="465773"/>
                    <a:pt x="473392" y="466725"/>
                  </a:cubicBezTo>
                  <a:cubicBezTo>
                    <a:pt x="472440" y="467678"/>
                    <a:pt x="472440" y="467678"/>
                    <a:pt x="471488" y="468630"/>
                  </a:cubicBezTo>
                  <a:cubicBezTo>
                    <a:pt x="470535" y="469582"/>
                    <a:pt x="469583" y="470535"/>
                    <a:pt x="468630" y="471488"/>
                  </a:cubicBezTo>
                  <a:cubicBezTo>
                    <a:pt x="467677" y="471488"/>
                    <a:pt x="467677" y="472440"/>
                    <a:pt x="466725" y="472440"/>
                  </a:cubicBezTo>
                  <a:cubicBezTo>
                    <a:pt x="465772" y="473393"/>
                    <a:pt x="464820" y="474345"/>
                    <a:pt x="462915" y="475298"/>
                  </a:cubicBezTo>
                  <a:cubicBezTo>
                    <a:pt x="462915" y="475298"/>
                    <a:pt x="461963" y="476250"/>
                    <a:pt x="461963" y="476250"/>
                  </a:cubicBezTo>
                  <a:cubicBezTo>
                    <a:pt x="461010" y="477203"/>
                    <a:pt x="459105" y="478155"/>
                    <a:pt x="458152" y="479107"/>
                  </a:cubicBezTo>
                  <a:cubicBezTo>
                    <a:pt x="458152" y="479107"/>
                    <a:pt x="457200" y="480060"/>
                    <a:pt x="457200" y="480060"/>
                  </a:cubicBezTo>
                  <a:cubicBezTo>
                    <a:pt x="456247" y="481013"/>
                    <a:pt x="454342" y="481965"/>
                    <a:pt x="453390" y="482918"/>
                  </a:cubicBezTo>
                  <a:cubicBezTo>
                    <a:pt x="453390" y="482918"/>
                    <a:pt x="452438" y="483870"/>
                    <a:pt x="452438" y="483870"/>
                  </a:cubicBezTo>
                  <a:cubicBezTo>
                    <a:pt x="450533" y="484823"/>
                    <a:pt x="449580" y="485775"/>
                    <a:pt x="447675" y="486728"/>
                  </a:cubicBezTo>
                  <a:cubicBezTo>
                    <a:pt x="447675" y="486728"/>
                    <a:pt x="447675" y="486728"/>
                    <a:pt x="446722" y="486728"/>
                  </a:cubicBezTo>
                  <a:cubicBezTo>
                    <a:pt x="444817" y="487680"/>
                    <a:pt x="443865" y="488632"/>
                    <a:pt x="441960" y="490538"/>
                  </a:cubicBezTo>
                  <a:lnTo>
                    <a:pt x="441960" y="490538"/>
                  </a:lnTo>
                  <a:cubicBezTo>
                    <a:pt x="435292" y="497205"/>
                    <a:pt x="401955" y="515303"/>
                    <a:pt x="391477" y="517207"/>
                  </a:cubicBezTo>
                  <a:lnTo>
                    <a:pt x="391477" y="517207"/>
                  </a:lnTo>
                  <a:cubicBezTo>
                    <a:pt x="390525" y="518160"/>
                    <a:pt x="389572" y="518160"/>
                    <a:pt x="388620" y="519113"/>
                  </a:cubicBezTo>
                  <a:cubicBezTo>
                    <a:pt x="388620" y="519113"/>
                    <a:pt x="388620" y="519113"/>
                    <a:pt x="388620" y="519113"/>
                  </a:cubicBezTo>
                  <a:cubicBezTo>
                    <a:pt x="387667" y="520065"/>
                    <a:pt x="386715" y="520065"/>
                    <a:pt x="385763" y="521018"/>
                  </a:cubicBezTo>
                  <a:cubicBezTo>
                    <a:pt x="385763" y="521018"/>
                    <a:pt x="385763" y="521018"/>
                    <a:pt x="385763" y="521018"/>
                  </a:cubicBezTo>
                  <a:cubicBezTo>
                    <a:pt x="381000" y="523875"/>
                    <a:pt x="376238" y="525780"/>
                    <a:pt x="370522" y="527685"/>
                  </a:cubicBezTo>
                  <a:cubicBezTo>
                    <a:pt x="370522" y="527685"/>
                    <a:pt x="370522" y="527685"/>
                    <a:pt x="370522" y="527685"/>
                  </a:cubicBezTo>
                  <a:cubicBezTo>
                    <a:pt x="369570" y="527685"/>
                    <a:pt x="368617" y="528638"/>
                    <a:pt x="367665" y="528638"/>
                  </a:cubicBezTo>
                  <a:cubicBezTo>
                    <a:pt x="367665" y="528638"/>
                    <a:pt x="367665" y="528638"/>
                    <a:pt x="366713" y="528638"/>
                  </a:cubicBezTo>
                  <a:cubicBezTo>
                    <a:pt x="365760" y="528638"/>
                    <a:pt x="364808" y="529590"/>
                    <a:pt x="363855" y="529590"/>
                  </a:cubicBezTo>
                  <a:cubicBezTo>
                    <a:pt x="363855" y="529590"/>
                    <a:pt x="363855" y="529590"/>
                    <a:pt x="363855" y="529590"/>
                  </a:cubicBezTo>
                  <a:cubicBezTo>
                    <a:pt x="361950" y="530543"/>
                    <a:pt x="360045" y="530543"/>
                    <a:pt x="358140" y="531495"/>
                  </a:cubicBezTo>
                  <a:cubicBezTo>
                    <a:pt x="358140" y="531495"/>
                    <a:pt x="358140" y="531495"/>
                    <a:pt x="357188" y="531495"/>
                  </a:cubicBezTo>
                  <a:cubicBezTo>
                    <a:pt x="356235" y="531495"/>
                    <a:pt x="356235" y="531495"/>
                    <a:pt x="355283" y="532448"/>
                  </a:cubicBezTo>
                  <a:cubicBezTo>
                    <a:pt x="354330" y="532448"/>
                    <a:pt x="354330" y="532448"/>
                    <a:pt x="353377" y="532448"/>
                  </a:cubicBezTo>
                  <a:cubicBezTo>
                    <a:pt x="352425" y="532448"/>
                    <a:pt x="352425" y="532448"/>
                    <a:pt x="351472" y="532448"/>
                  </a:cubicBezTo>
                  <a:cubicBezTo>
                    <a:pt x="350520" y="532448"/>
                    <a:pt x="350520" y="532448"/>
                    <a:pt x="349567" y="533400"/>
                  </a:cubicBezTo>
                  <a:cubicBezTo>
                    <a:pt x="349567" y="533400"/>
                    <a:pt x="348615" y="533400"/>
                    <a:pt x="348615" y="533400"/>
                  </a:cubicBezTo>
                  <a:cubicBezTo>
                    <a:pt x="347663" y="533400"/>
                    <a:pt x="347663" y="533400"/>
                    <a:pt x="346710" y="534353"/>
                  </a:cubicBezTo>
                  <a:cubicBezTo>
                    <a:pt x="346710" y="534353"/>
                    <a:pt x="345758" y="534353"/>
                    <a:pt x="345758" y="534353"/>
                  </a:cubicBezTo>
                  <a:cubicBezTo>
                    <a:pt x="344805" y="534353"/>
                    <a:pt x="343852" y="534353"/>
                    <a:pt x="342900" y="535305"/>
                  </a:cubicBezTo>
                  <a:cubicBezTo>
                    <a:pt x="342900" y="535305"/>
                    <a:pt x="342900" y="535305"/>
                    <a:pt x="342900" y="535305"/>
                  </a:cubicBezTo>
                  <a:cubicBezTo>
                    <a:pt x="337185" y="537210"/>
                    <a:pt x="329565" y="538163"/>
                    <a:pt x="321945" y="539115"/>
                  </a:cubicBezTo>
                  <a:cubicBezTo>
                    <a:pt x="320040" y="539115"/>
                    <a:pt x="317183" y="539115"/>
                    <a:pt x="314325" y="540068"/>
                  </a:cubicBezTo>
                  <a:cubicBezTo>
                    <a:pt x="311467" y="540068"/>
                    <a:pt x="309563" y="540068"/>
                    <a:pt x="306705" y="540068"/>
                  </a:cubicBezTo>
                  <a:cubicBezTo>
                    <a:pt x="296227" y="540068"/>
                    <a:pt x="284797" y="540068"/>
                    <a:pt x="272415" y="540068"/>
                  </a:cubicBezTo>
                  <a:cubicBezTo>
                    <a:pt x="269558" y="540068"/>
                    <a:pt x="265747" y="540068"/>
                    <a:pt x="262890" y="539115"/>
                  </a:cubicBezTo>
                  <a:cubicBezTo>
                    <a:pt x="251460" y="538163"/>
                    <a:pt x="240030" y="536257"/>
                    <a:pt x="227647" y="534353"/>
                  </a:cubicBezTo>
                  <a:cubicBezTo>
                    <a:pt x="223838" y="533400"/>
                    <a:pt x="220980" y="533400"/>
                    <a:pt x="217170" y="532448"/>
                  </a:cubicBezTo>
                  <a:cubicBezTo>
                    <a:pt x="210502" y="530543"/>
                    <a:pt x="202883" y="528638"/>
                    <a:pt x="196215" y="526732"/>
                  </a:cubicBezTo>
                  <a:cubicBezTo>
                    <a:pt x="192405" y="525780"/>
                    <a:pt x="189547" y="524828"/>
                    <a:pt x="185738" y="522923"/>
                  </a:cubicBezTo>
                  <a:cubicBezTo>
                    <a:pt x="173355" y="519113"/>
                    <a:pt x="160972" y="513398"/>
                    <a:pt x="149542" y="507682"/>
                  </a:cubicBezTo>
                  <a:cubicBezTo>
                    <a:pt x="145733" y="505778"/>
                    <a:pt x="142875" y="503873"/>
                    <a:pt x="139065" y="501968"/>
                  </a:cubicBezTo>
                  <a:cubicBezTo>
                    <a:pt x="106680" y="483870"/>
                    <a:pt x="77152" y="459105"/>
                    <a:pt x="53340" y="424815"/>
                  </a:cubicBezTo>
                  <a:cubicBezTo>
                    <a:pt x="17145" y="366713"/>
                    <a:pt x="-41910" y="134303"/>
                    <a:pt x="166688" y="42863"/>
                  </a:cubicBezTo>
                  <a:cubicBezTo>
                    <a:pt x="168592" y="41910"/>
                    <a:pt x="171450" y="40957"/>
                    <a:pt x="173355" y="40005"/>
                  </a:cubicBezTo>
                  <a:cubicBezTo>
                    <a:pt x="174308" y="40005"/>
                    <a:pt x="175260" y="39053"/>
                    <a:pt x="176213" y="39053"/>
                  </a:cubicBezTo>
                  <a:cubicBezTo>
                    <a:pt x="178117" y="38100"/>
                    <a:pt x="179070" y="38100"/>
                    <a:pt x="180975" y="37148"/>
                  </a:cubicBezTo>
                  <a:cubicBezTo>
                    <a:pt x="181927" y="37148"/>
                    <a:pt x="182880" y="36195"/>
                    <a:pt x="183833" y="36195"/>
                  </a:cubicBezTo>
                  <a:cubicBezTo>
                    <a:pt x="184785" y="36195"/>
                    <a:pt x="186690" y="35243"/>
                    <a:pt x="187642" y="35243"/>
                  </a:cubicBezTo>
                  <a:cubicBezTo>
                    <a:pt x="188595" y="35243"/>
                    <a:pt x="189547" y="34290"/>
                    <a:pt x="191452" y="34290"/>
                  </a:cubicBezTo>
                  <a:cubicBezTo>
                    <a:pt x="192405" y="34290"/>
                    <a:pt x="194310" y="33338"/>
                    <a:pt x="195263" y="33338"/>
                  </a:cubicBezTo>
                  <a:cubicBezTo>
                    <a:pt x="196215" y="33338"/>
                    <a:pt x="198120" y="32385"/>
                    <a:pt x="199072" y="32385"/>
                  </a:cubicBezTo>
                  <a:cubicBezTo>
                    <a:pt x="200025" y="32385"/>
                    <a:pt x="200977" y="31432"/>
                    <a:pt x="202883" y="31432"/>
                  </a:cubicBezTo>
                  <a:cubicBezTo>
                    <a:pt x="203835" y="31432"/>
                    <a:pt x="205740" y="30480"/>
                    <a:pt x="206692" y="30480"/>
                  </a:cubicBezTo>
                  <a:cubicBezTo>
                    <a:pt x="207645" y="30480"/>
                    <a:pt x="208597" y="29528"/>
                    <a:pt x="210502" y="29528"/>
                  </a:cubicBezTo>
                  <a:cubicBezTo>
                    <a:pt x="211455" y="29528"/>
                    <a:pt x="213360" y="28575"/>
                    <a:pt x="214313" y="28575"/>
                  </a:cubicBezTo>
                  <a:cubicBezTo>
                    <a:pt x="215265" y="28575"/>
                    <a:pt x="216217" y="27623"/>
                    <a:pt x="217170" y="27623"/>
                  </a:cubicBezTo>
                  <a:cubicBezTo>
                    <a:pt x="219075" y="27623"/>
                    <a:pt x="220027" y="26670"/>
                    <a:pt x="221933" y="26670"/>
                  </a:cubicBezTo>
                  <a:cubicBezTo>
                    <a:pt x="222885" y="26670"/>
                    <a:pt x="223838" y="26670"/>
                    <a:pt x="224790" y="25718"/>
                  </a:cubicBezTo>
                  <a:cubicBezTo>
                    <a:pt x="226695" y="25718"/>
                    <a:pt x="227647" y="24765"/>
                    <a:pt x="229552" y="24765"/>
                  </a:cubicBezTo>
                  <a:cubicBezTo>
                    <a:pt x="230505" y="24765"/>
                    <a:pt x="231458" y="24765"/>
                    <a:pt x="232410" y="23813"/>
                  </a:cubicBezTo>
                  <a:cubicBezTo>
                    <a:pt x="234315" y="23813"/>
                    <a:pt x="235267" y="22860"/>
                    <a:pt x="237172" y="22860"/>
                  </a:cubicBezTo>
                  <a:cubicBezTo>
                    <a:pt x="238125" y="22860"/>
                    <a:pt x="239077" y="22860"/>
                    <a:pt x="240030" y="22860"/>
                  </a:cubicBezTo>
                  <a:cubicBezTo>
                    <a:pt x="241935" y="22860"/>
                    <a:pt x="243840" y="22860"/>
                    <a:pt x="245745" y="21907"/>
                  </a:cubicBezTo>
                  <a:cubicBezTo>
                    <a:pt x="246697" y="21907"/>
                    <a:pt x="247650" y="21907"/>
                    <a:pt x="248602" y="21907"/>
                  </a:cubicBezTo>
                  <a:cubicBezTo>
                    <a:pt x="250508" y="21907"/>
                    <a:pt x="252413" y="21907"/>
                    <a:pt x="254317" y="20955"/>
                  </a:cubicBezTo>
                  <a:cubicBezTo>
                    <a:pt x="255270" y="20955"/>
                    <a:pt x="256222" y="20955"/>
                    <a:pt x="257175" y="20955"/>
                  </a:cubicBezTo>
                  <a:cubicBezTo>
                    <a:pt x="259080" y="20955"/>
                    <a:pt x="260985" y="20955"/>
                    <a:pt x="262890" y="20955"/>
                  </a:cubicBezTo>
                  <a:cubicBezTo>
                    <a:pt x="263842" y="20955"/>
                    <a:pt x="264795" y="20955"/>
                    <a:pt x="264795" y="20955"/>
                  </a:cubicBezTo>
                  <a:cubicBezTo>
                    <a:pt x="266700" y="20955"/>
                    <a:pt x="268605" y="20955"/>
                    <a:pt x="270510" y="20955"/>
                  </a:cubicBezTo>
                  <a:cubicBezTo>
                    <a:pt x="271463" y="20955"/>
                    <a:pt x="271463" y="20955"/>
                    <a:pt x="272415" y="20955"/>
                  </a:cubicBezTo>
                  <a:cubicBezTo>
                    <a:pt x="274320" y="20955"/>
                    <a:pt x="277177" y="20955"/>
                    <a:pt x="279083" y="20955"/>
                  </a:cubicBezTo>
                  <a:cubicBezTo>
                    <a:pt x="280035" y="20955"/>
                    <a:pt x="280035" y="20955"/>
                    <a:pt x="280988" y="20955"/>
                  </a:cubicBezTo>
                  <a:cubicBezTo>
                    <a:pt x="284797" y="22860"/>
                    <a:pt x="287655" y="22860"/>
                    <a:pt x="289560" y="22860"/>
                  </a:cubicBezTo>
                  <a:close/>
                </a:path>
              </a:pathLst>
            </a:custGeom>
            <a:solidFill>
              <a:srgbClr val="000000"/>
            </a:solidFill>
            <a:ln w="9525" cap="flat">
              <a:noFill/>
              <a:prstDash val="solid"/>
              <a:miter/>
            </a:ln>
          </p:spPr>
          <p:txBody>
            <a:bodyPr rtlCol="0" anchor="ctr"/>
            <a:lstStyle/>
            <a:p>
              <a:endParaRPr lang="en-US" dirty="0"/>
            </a:p>
          </p:txBody>
        </p:sp>
        <p:sp>
          <p:nvSpPr>
            <p:cNvPr id="194" name="Freeform 446">
              <a:extLst>
                <a:ext uri="{FF2B5EF4-FFF2-40B4-BE49-F238E27FC236}">
                  <a16:creationId xmlns:a16="http://schemas.microsoft.com/office/drawing/2014/main" id="{093694F0-3923-AF7F-DBC1-44968C7310DB}"/>
                </a:ext>
              </a:extLst>
            </p:cNvPr>
            <p:cNvSpPr/>
            <p:nvPr/>
          </p:nvSpPr>
          <p:spPr>
            <a:xfrm>
              <a:off x="4038709" y="5432107"/>
              <a:ext cx="176118" cy="293374"/>
            </a:xfrm>
            <a:custGeom>
              <a:avLst/>
              <a:gdLst>
                <a:gd name="connsiteX0" fmla="*/ 166578 w 176118"/>
                <a:gd name="connsiteY0" fmla="*/ 0 h 293374"/>
                <a:gd name="connsiteX1" fmla="*/ 2748 w 176118"/>
                <a:gd name="connsiteY1" fmla="*/ 155257 h 293374"/>
                <a:gd name="connsiteX2" fmla="*/ 3701 w 176118"/>
                <a:gd name="connsiteY2" fmla="*/ 240030 h 293374"/>
                <a:gd name="connsiteX3" fmla="*/ 31323 w 176118"/>
                <a:gd name="connsiteY3" fmla="*/ 291465 h 293374"/>
                <a:gd name="connsiteX4" fmla="*/ 168483 w 176118"/>
                <a:gd name="connsiteY4" fmla="*/ 8573 h 293374"/>
                <a:gd name="connsiteX5" fmla="*/ 166578 w 176118"/>
                <a:gd name="connsiteY5" fmla="*/ 0 h 2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118" h="293374">
                  <a:moveTo>
                    <a:pt x="166578" y="0"/>
                  </a:moveTo>
                  <a:cubicBezTo>
                    <a:pt x="100856" y="0"/>
                    <a:pt x="16083" y="66675"/>
                    <a:pt x="2748" y="155257"/>
                  </a:cubicBezTo>
                  <a:cubicBezTo>
                    <a:pt x="-1062" y="180023"/>
                    <a:pt x="-1062" y="215265"/>
                    <a:pt x="3701" y="240030"/>
                  </a:cubicBezTo>
                  <a:cubicBezTo>
                    <a:pt x="5606" y="252413"/>
                    <a:pt x="33228" y="303848"/>
                    <a:pt x="31323" y="291465"/>
                  </a:cubicBezTo>
                  <a:cubicBezTo>
                    <a:pt x="17988" y="212407"/>
                    <a:pt x="46563" y="52388"/>
                    <a:pt x="168483" y="8573"/>
                  </a:cubicBezTo>
                  <a:cubicBezTo>
                    <a:pt x="178961" y="4763"/>
                    <a:pt x="178961" y="0"/>
                    <a:pt x="166578" y="0"/>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59715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3216B7-853D-B81A-66DA-B09F6C885FE1}"/>
              </a:ext>
            </a:extLst>
          </p:cNvPr>
          <p:cNvSpPr>
            <a:spLocks noGrp="1"/>
          </p:cNvSpPr>
          <p:nvPr>
            <p:ph type="body" sz="quarter" idx="16"/>
          </p:nvPr>
        </p:nvSpPr>
        <p:spPr>
          <a:xfrm>
            <a:off x="389965" y="291110"/>
            <a:ext cx="11470341" cy="582221"/>
          </a:xfrm>
        </p:spPr>
        <p:txBody>
          <a:bodyPr>
            <a:normAutofit/>
          </a:bodyPr>
          <a:lstStyle/>
          <a:p>
            <a:pPr algn="ctr"/>
            <a:r>
              <a:rPr lang="en-IE" sz="2800" dirty="0"/>
              <a:t>Auswirkungen der Krise auf die Tourismusregionen</a:t>
            </a:r>
          </a:p>
        </p:txBody>
      </p:sp>
      <p:graphicFrame>
        <p:nvGraphicFramePr>
          <p:cNvPr id="4" name="Table 4">
            <a:extLst>
              <a:ext uri="{FF2B5EF4-FFF2-40B4-BE49-F238E27FC236}">
                <a16:creationId xmlns:a16="http://schemas.microsoft.com/office/drawing/2014/main" id="{4EF8CCE9-DD36-90FA-590E-5DFFE85F0AD9}"/>
              </a:ext>
            </a:extLst>
          </p:cNvPr>
          <p:cNvGraphicFramePr>
            <a:graphicFrameLocks noGrp="1"/>
          </p:cNvGraphicFramePr>
          <p:nvPr>
            <p:extLst>
              <p:ext uri="{D42A27DB-BD31-4B8C-83A1-F6EECF244321}">
                <p14:modId xmlns:p14="http://schemas.microsoft.com/office/powerpoint/2010/main" val="1798091377"/>
              </p:ext>
            </p:extLst>
          </p:nvPr>
        </p:nvGraphicFramePr>
        <p:xfrm>
          <a:off x="0" y="1030132"/>
          <a:ext cx="12192000" cy="5832241"/>
        </p:xfrm>
        <a:graphic>
          <a:graphicData uri="http://schemas.openxmlformats.org/drawingml/2006/table">
            <a:tbl>
              <a:tblPr firstRow="1" bandRow="1">
                <a:tableStyleId>{5C22544A-7EE6-4342-B048-85BDC9FD1C3A}</a:tableStyleId>
              </a:tblPr>
              <a:tblGrid>
                <a:gridCol w="2023044">
                  <a:extLst>
                    <a:ext uri="{9D8B030D-6E8A-4147-A177-3AD203B41FA5}">
                      <a16:colId xmlns:a16="http://schemas.microsoft.com/office/drawing/2014/main" val="1244758679"/>
                    </a:ext>
                  </a:extLst>
                </a:gridCol>
                <a:gridCol w="10168956">
                  <a:extLst>
                    <a:ext uri="{9D8B030D-6E8A-4147-A177-3AD203B41FA5}">
                      <a16:colId xmlns:a16="http://schemas.microsoft.com/office/drawing/2014/main" val="2332177830"/>
                    </a:ext>
                  </a:extLst>
                </a:gridCol>
              </a:tblGrid>
              <a:tr h="523641">
                <a:tc>
                  <a:txBody>
                    <a:bodyPr/>
                    <a:lstStyle/>
                    <a:p>
                      <a:r>
                        <a:rPr lang="en-IE" dirty="0"/>
                        <a:t>Krise</a:t>
                      </a:r>
                    </a:p>
                  </a:txBody>
                  <a:tcPr/>
                </a:tc>
                <a:tc>
                  <a:txBody>
                    <a:bodyPr/>
                    <a:lstStyle/>
                    <a:p>
                      <a:r>
                        <a:rPr lang="en-IE" dirty="0"/>
                        <a:t>Auswirkungen</a:t>
                      </a:r>
                    </a:p>
                  </a:txBody>
                  <a:tcPr/>
                </a:tc>
                <a:extLst>
                  <a:ext uri="{0D108BD9-81ED-4DB2-BD59-A6C34878D82A}">
                    <a16:rowId xmlns:a16="http://schemas.microsoft.com/office/drawing/2014/main" val="22696276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Wirtschaft</a:t>
                      </a:r>
                    </a:p>
                  </a:txBody>
                  <a:tcPr anchor="ctr"/>
                </a:tc>
                <a:tc>
                  <a:txBody>
                    <a:bodyPr/>
                    <a:lstStyle/>
                    <a:p>
                      <a:r>
                        <a:rPr lang="en-IE" dirty="0"/>
                        <a:t>Währungsschwankungen, Erhöhung der Zinssätze, Steuern oder Mehrwertsteuer. </a:t>
                      </a:r>
                      <a:r>
                        <a:rPr lang="en-GB" sz="1800" b="0" i="1" kern="1200" dirty="0">
                          <a:solidFill>
                            <a:srgbClr val="F37C57"/>
                          </a:solidFill>
                          <a:latin typeface="+mn-lt"/>
                          <a:ea typeface="+mn-ea"/>
                          <a:cs typeface="+mn-cs"/>
                          <a:hlinkClick r:id="rId2">
                            <a:extLst>
                              <a:ext uri="{A12FA001-AC4F-418D-AE19-62706E023703}">
                                <ahyp:hlinkClr xmlns:ahyp="http://schemas.microsoft.com/office/drawing/2018/hyperlinkcolor" val="tx"/>
                              </a:ext>
                            </a:extLst>
                          </a:hlinkClick>
                        </a:rPr>
                        <a:t>Lesen Sie: How the Tourism Industry Responded to the Global Financial Crisis</a:t>
                      </a:r>
                      <a:endParaRPr lang="en-IE" sz="1800" b="0" i="1" kern="1200" dirty="0">
                        <a:solidFill>
                          <a:srgbClr val="F37C57"/>
                        </a:solidFill>
                        <a:latin typeface="+mn-lt"/>
                        <a:ea typeface="+mn-ea"/>
                        <a:cs typeface="+mn-cs"/>
                      </a:endParaRPr>
                    </a:p>
                  </a:txBody>
                  <a:tcPr/>
                </a:tc>
                <a:extLst>
                  <a:ext uri="{0D108BD9-81ED-4DB2-BD59-A6C34878D82A}">
                    <a16:rowId xmlns:a16="http://schemas.microsoft.com/office/drawing/2014/main" val="3917586425"/>
                  </a:ext>
                </a:extLst>
              </a:tr>
              <a:tr h="370840">
                <a:tc>
                  <a:txBody>
                    <a:bodyPr/>
                    <a:lstStyle/>
                    <a:p>
                      <a:r>
                        <a:rPr lang="en-IE" b="1" dirty="0"/>
                        <a:t>Gesundheit</a:t>
                      </a:r>
                    </a:p>
                  </a:txBody>
                  <a:tcPr anchor="ctr"/>
                </a:tc>
                <a:tc>
                  <a:txBody>
                    <a:bodyPr/>
                    <a:lstStyle/>
                    <a:p>
                      <a:r>
                        <a:rPr lang="en-IE" dirty="0"/>
                        <a:t>COVID-Auswirkungen auf den </a:t>
                      </a:r>
                      <a:r>
                        <a:rPr lang="en-IE" dirty="0" err="1"/>
                        <a:t>Tourismussektor</a:t>
                      </a:r>
                      <a:r>
                        <a:rPr lang="en-IE" dirty="0"/>
                        <a:t>, z. B. </a:t>
                      </a:r>
                      <a:r>
                        <a:rPr lang="en-IE" sz="1800" kern="1200" dirty="0">
                          <a:solidFill>
                            <a:schemeClr val="dk1"/>
                          </a:solidFill>
                          <a:latin typeface="+mn-lt"/>
                          <a:ea typeface="+mn-ea"/>
                          <a:cs typeface="+mn-cs"/>
                        </a:rPr>
                        <a:t>Verluste von fast 12,2 Milliarden Euro, Island</a:t>
                      </a:r>
                    </a:p>
                  </a:txBody>
                  <a:tcPr/>
                </a:tc>
                <a:extLst>
                  <a:ext uri="{0D108BD9-81ED-4DB2-BD59-A6C34878D82A}">
                    <a16:rowId xmlns:a16="http://schemas.microsoft.com/office/drawing/2014/main" val="3719042414"/>
                  </a:ext>
                </a:extLst>
              </a:tr>
              <a:tr h="370840">
                <a:tc>
                  <a:txBody>
                    <a:bodyPr/>
                    <a:lstStyle/>
                    <a:p>
                      <a:r>
                        <a:rPr lang="en-IE" b="1" dirty="0"/>
                        <a:t>Psychologisch oder emotional</a:t>
                      </a:r>
                    </a:p>
                  </a:txBody>
                  <a:tcPr anchor="ctr"/>
                </a:tc>
                <a:tc>
                  <a:txBody>
                    <a:bodyPr/>
                    <a:lstStyle/>
                    <a:p>
                      <a:r>
                        <a:rPr lang="en-IE" dirty="0"/>
                        <a:t>Veröffentlichung von negativen Bildern, bösartiger Propaganda und Wahrnehmungen im Internet. </a:t>
                      </a:r>
                      <a:r>
                        <a:rPr lang="en-IE" dirty="0" err="1"/>
                        <a:t>Beispiele</a:t>
                      </a:r>
                      <a:r>
                        <a:rPr lang="en-IE" dirty="0"/>
                        <a:t>: das </a:t>
                      </a:r>
                      <a:r>
                        <a:rPr lang="en-GB" dirty="0" err="1"/>
                        <a:t>Bombenattentat</a:t>
                      </a:r>
                      <a:r>
                        <a:rPr lang="en-GB" dirty="0"/>
                        <a:t> in London im Juli 2005, die Serie von sexuellen Übergriffen auf Touristinnen in Indien, der Untergang des italienischen Kreuzfahrtschiffs Costa Concordia im Jahr 2012 </a:t>
                      </a:r>
                      <a:r>
                        <a:rPr lang="en-GB" sz="1800" b="0" i="1" kern="1200" dirty="0">
                          <a:solidFill>
                            <a:srgbClr val="F37C57"/>
                          </a:solidFill>
                          <a:latin typeface="+mn-lt"/>
                          <a:ea typeface="+mn-ea"/>
                          <a:cs typeface="+mn-cs"/>
                          <a:hlinkClick r:id="rId3">
                            <a:extLst>
                              <a:ext uri="{A12FA001-AC4F-418D-AE19-62706E023703}">
                                <ahyp:hlinkClr xmlns:ahyp="http://schemas.microsoft.com/office/drawing/2018/hyperlinkcolor" val="tx"/>
                              </a:ext>
                            </a:extLst>
                          </a:hlinkClick>
                        </a:rPr>
                        <a:t>Lesen Sie: Tourism Marketing for Destinations with Negative Images</a:t>
                      </a:r>
                      <a:endParaRPr lang="en-IE" sz="1800" b="0" i="1" kern="1200" dirty="0">
                        <a:solidFill>
                          <a:srgbClr val="F37C57"/>
                        </a:solidFill>
                        <a:latin typeface="+mn-lt"/>
                        <a:ea typeface="+mn-ea"/>
                        <a:cs typeface="+mn-cs"/>
                      </a:endParaRPr>
                    </a:p>
                  </a:txBody>
                  <a:tcPr/>
                </a:tc>
                <a:extLst>
                  <a:ext uri="{0D108BD9-81ED-4DB2-BD59-A6C34878D82A}">
                    <a16:rowId xmlns:a16="http://schemas.microsoft.com/office/drawing/2014/main" val="4231953889"/>
                  </a:ext>
                </a:extLst>
              </a:tr>
              <a:tr h="370840">
                <a:tc>
                  <a:txBody>
                    <a:bodyPr/>
                    <a:lstStyle/>
                    <a:p>
                      <a:r>
                        <a:rPr lang="en-IE" b="1" dirty="0"/>
                        <a:t>Umwelt</a:t>
                      </a:r>
                    </a:p>
                  </a:txBody>
                  <a:tcPr anchor="ctr"/>
                </a:tc>
                <a:tc>
                  <a:txBody>
                    <a:bodyPr/>
                    <a:lstStyle/>
                    <a:p>
                      <a:r>
                        <a:rPr lang="en-IE" dirty="0"/>
                        <a:t>Umweltschäden können natürliche Ursachen haben oder von Menschen und </a:t>
                      </a:r>
                      <a:r>
                        <a:rPr lang="en-IE" sz="1800" kern="1200" dirty="0">
                          <a:solidFill>
                            <a:schemeClr val="dk1"/>
                          </a:solidFill>
                          <a:latin typeface="+mn-lt"/>
                          <a:ea typeface="+mn-ea"/>
                          <a:cs typeface="+mn-cs"/>
                        </a:rPr>
                        <a:t>Unternehmen verursacht werden. Beispiele sind </a:t>
                      </a:r>
                      <a:r>
                        <a:rPr lang="en-GB" sz="1800" kern="1200" dirty="0">
                          <a:solidFill>
                            <a:schemeClr val="dk1"/>
                          </a:solidFill>
                          <a:latin typeface="+mn-lt"/>
                          <a:ea typeface="+mn-ea"/>
                          <a:cs typeface="+mn-cs"/>
                        </a:rPr>
                        <a:t>Bodenerosion, zunehmende Verschmutzung, Verlust natürlicher Lebensräume und gefährdete Arten, Schäden an touristischen Einrichtungen, Verschlechterung des Images von Reisezielen</a:t>
                      </a:r>
                      <a:endParaRPr lang="en-IE" sz="1800" kern="1200" dirty="0">
                        <a:solidFill>
                          <a:schemeClr val="dk1"/>
                        </a:solidFill>
                        <a:latin typeface="+mn-lt"/>
                        <a:ea typeface="+mn-ea"/>
                        <a:cs typeface="+mn-cs"/>
                      </a:endParaRPr>
                    </a:p>
                  </a:txBody>
                  <a:tcPr/>
                </a:tc>
                <a:extLst>
                  <a:ext uri="{0D108BD9-81ED-4DB2-BD59-A6C34878D82A}">
                    <a16:rowId xmlns:a16="http://schemas.microsoft.com/office/drawing/2014/main" val="182034169"/>
                  </a:ext>
                </a:extLst>
              </a:tr>
              <a:tr h="370840">
                <a:tc>
                  <a:txBody>
                    <a:bodyPr/>
                    <a:lstStyle/>
                    <a:p>
                      <a:r>
                        <a:rPr lang="en-IE" b="1" dirty="0"/>
                        <a:t>Finanzen</a:t>
                      </a:r>
                    </a:p>
                  </a:txBody>
                  <a:tcPr anchor="ctr"/>
                </a:tc>
                <a:tc>
                  <a:txBody>
                    <a:bodyPr/>
                    <a:lstStyle/>
                    <a:p>
                      <a:r>
                        <a:rPr lang="en-IE" dirty="0"/>
                        <a:t>Überhöhte Preise, Betrug, Unterschlagung, Streit über vertragliche Vereinbarungen zwischen Lieferanten oder Verbrauchern.</a:t>
                      </a:r>
                      <a:r>
                        <a:rPr lang="en-GB" sz="1800" b="0" i="0" kern="1200" dirty="0">
                          <a:solidFill>
                            <a:schemeClr val="dk1"/>
                          </a:solidFill>
                          <a:effectLst/>
                          <a:latin typeface="+mn-lt"/>
                          <a:ea typeface="+mn-ea"/>
                          <a:cs typeface="+mn-cs"/>
                        </a:rPr>
                        <a:t> All dies wirkt sich negativ auf das Image des </a:t>
                      </a:r>
                      <a:r>
                        <a:rPr lang="en-GB" sz="1800" b="0" i="0" kern="1200" dirty="0" err="1">
                          <a:solidFill>
                            <a:schemeClr val="dk1"/>
                          </a:solidFill>
                          <a:effectLst/>
                          <a:latin typeface="+mn-lt"/>
                          <a:ea typeface="+mn-ea"/>
                          <a:cs typeface="+mn-cs"/>
                        </a:rPr>
                        <a:t>Reiseziels</a:t>
                      </a:r>
                      <a:r>
                        <a:rPr lang="en-GB" sz="1800" b="0" i="0" kern="1200" dirty="0">
                          <a:solidFill>
                            <a:schemeClr val="dk1"/>
                          </a:solidFill>
                          <a:effectLst/>
                          <a:latin typeface="+mn-lt"/>
                          <a:ea typeface="+mn-ea"/>
                          <a:cs typeface="+mn-cs"/>
                        </a:rPr>
                        <a:t> </a:t>
                      </a:r>
                      <a:r>
                        <a:rPr lang="en-GB" sz="1800" b="0" i="0" kern="1200" dirty="0" err="1">
                          <a:solidFill>
                            <a:schemeClr val="dk1"/>
                          </a:solidFill>
                          <a:effectLst/>
                          <a:latin typeface="+mn-lt"/>
                          <a:ea typeface="+mn-ea"/>
                          <a:cs typeface="+mn-cs"/>
                        </a:rPr>
                        <a:t>aus.</a:t>
                      </a:r>
                      <a:r>
                        <a:rPr lang="en-GB" sz="1800" b="0" i="0" kern="1200" dirty="0">
                          <a:solidFill>
                            <a:schemeClr val="dk1"/>
                          </a:solidFill>
                          <a:effectLst/>
                          <a:latin typeface="+mn-lt"/>
                          <a:ea typeface="+mn-ea"/>
                          <a:cs typeface="+mn-cs"/>
                        </a:rPr>
                        <a:t> </a:t>
                      </a:r>
                      <a:r>
                        <a:rPr lang="en-GB" sz="1800" b="0" i="1" kern="1200" dirty="0">
                          <a:solidFill>
                            <a:srgbClr val="F37C57"/>
                          </a:solidFill>
                          <a:latin typeface="+mn-lt"/>
                          <a:ea typeface="+mn-ea"/>
                          <a:cs typeface="+mn-cs"/>
                          <a:hlinkClick r:id="rId4">
                            <a:extLst>
                              <a:ext uri="{A12FA001-AC4F-418D-AE19-62706E023703}">
                                <ahyp:hlinkClr xmlns:ahyp="http://schemas.microsoft.com/office/drawing/2018/hyperlinkcolor" val="tx"/>
                              </a:ext>
                            </a:extLst>
                          </a:hlinkClick>
                        </a:rPr>
                        <a:t>Lesen Sie: Corruption and Tourism</a:t>
                      </a:r>
                      <a:endParaRPr lang="en-IE" sz="1800" b="0" i="1" kern="1200" dirty="0">
                        <a:solidFill>
                          <a:srgbClr val="F37C57"/>
                        </a:solidFill>
                        <a:latin typeface="+mn-lt"/>
                        <a:ea typeface="+mn-ea"/>
                        <a:cs typeface="+mn-cs"/>
                      </a:endParaRPr>
                    </a:p>
                  </a:txBody>
                  <a:tcPr/>
                </a:tc>
                <a:extLst>
                  <a:ext uri="{0D108BD9-81ED-4DB2-BD59-A6C34878D82A}">
                    <a16:rowId xmlns:a16="http://schemas.microsoft.com/office/drawing/2014/main" val="679755064"/>
                  </a:ext>
                </a:extLst>
              </a:tr>
              <a:tr h="370840">
                <a:tc>
                  <a:txBody>
                    <a:bodyPr/>
                    <a:lstStyle/>
                    <a:p>
                      <a:r>
                        <a:rPr lang="en-IE" b="1" dirty="0"/>
                        <a:t>Menschen</a:t>
                      </a:r>
                    </a:p>
                  </a:txBody>
                  <a:tcPr anchor="ctr"/>
                </a:tc>
                <a:tc>
                  <a:txBody>
                    <a:bodyPr/>
                    <a:lstStyle/>
                    <a:p>
                      <a:r>
                        <a:rPr lang="en-IE" dirty="0"/>
                        <a:t>Unruhen, politische Instabilität, Terrorismus, Krieg, Verbrechenswellen, Servicefehler und Arbeitskämpfe schaden dem Image </a:t>
                      </a:r>
                      <a:r>
                        <a:rPr lang="en-GB" sz="1800" b="0" i="1" kern="1200" dirty="0">
                          <a:solidFill>
                            <a:srgbClr val="F37C57"/>
                          </a:solidFill>
                          <a:latin typeface="+mn-lt"/>
                          <a:ea typeface="+mn-ea"/>
                          <a:cs typeface="+mn-cs"/>
                          <a:hlinkClick r:id="rId5">
                            <a:extLst>
                              <a:ext uri="{A12FA001-AC4F-418D-AE19-62706E023703}">
                                <ahyp:hlinkClr xmlns:ahyp="http://schemas.microsoft.com/office/drawing/2018/hyperlinkcolor" val="tx"/>
                              </a:ext>
                            </a:extLst>
                          </a:hlinkClick>
                        </a:rPr>
                        <a:t>Lesen Sie: The Effects of Terrorism on the Travel and Tourism Industry</a:t>
                      </a:r>
                      <a:endParaRPr lang="en-IE" sz="1800" b="0" i="1" kern="1200" dirty="0">
                        <a:solidFill>
                          <a:srgbClr val="F37C57"/>
                        </a:solidFill>
                        <a:latin typeface="+mn-lt"/>
                        <a:ea typeface="+mn-ea"/>
                        <a:cs typeface="+mn-cs"/>
                      </a:endParaRPr>
                    </a:p>
                  </a:txBody>
                  <a:tcPr/>
                </a:tc>
                <a:extLst>
                  <a:ext uri="{0D108BD9-81ED-4DB2-BD59-A6C34878D82A}">
                    <a16:rowId xmlns:a16="http://schemas.microsoft.com/office/drawing/2014/main" val="83039272"/>
                  </a:ext>
                </a:extLst>
              </a:tr>
              <a:tr h="370840">
                <a:tc>
                  <a:txBody>
                    <a:bodyPr/>
                    <a:lstStyle/>
                    <a:p>
                      <a:r>
                        <a:rPr lang="en-IE" b="1" dirty="0" err="1"/>
                        <a:t>Naturkatastrophen</a:t>
                      </a:r>
                      <a:endParaRPr lang="en-IE" b="1" dirty="0"/>
                    </a:p>
                  </a:txBody>
                  <a:tcPr anchor="ctr"/>
                </a:tc>
                <a:tc>
                  <a:txBody>
                    <a:bodyPr/>
                    <a:lstStyle/>
                    <a:p>
                      <a:r>
                        <a:rPr lang="en-IE" dirty="0" err="1"/>
                        <a:t>Liste</a:t>
                      </a:r>
                      <a:r>
                        <a:rPr lang="en-IE" dirty="0"/>
                        <a:t> </a:t>
                      </a:r>
                      <a:r>
                        <a:rPr lang="en-IE" dirty="0" err="1"/>
                        <a:t>möglicher</a:t>
                      </a:r>
                      <a:r>
                        <a:rPr lang="en-IE" dirty="0"/>
                        <a:t> </a:t>
                      </a:r>
                      <a:r>
                        <a:rPr lang="en-IE" dirty="0" err="1"/>
                        <a:t>Ereignisse</a:t>
                      </a:r>
                      <a:r>
                        <a:rPr lang="en-IE" dirty="0"/>
                        <a:t>: Erdbeben, Vulkane, Stürme, klimabedingte Probleme, Waldbrände, Tsunamis </a:t>
                      </a:r>
                      <a:r>
                        <a:rPr lang="en-GB" sz="1800" b="0" i="1" kern="1200" dirty="0">
                          <a:solidFill>
                            <a:srgbClr val="F37C57"/>
                          </a:solidFill>
                          <a:latin typeface="+mn-lt"/>
                          <a:ea typeface="+mn-ea"/>
                          <a:cs typeface="+mn-cs"/>
                          <a:hlinkClick r:id="rId6">
                            <a:extLst>
                              <a:ext uri="{A12FA001-AC4F-418D-AE19-62706E023703}">
                                <ahyp:hlinkClr xmlns:ahyp="http://schemas.microsoft.com/office/drawing/2018/hyperlinkcolor" val="tx"/>
                              </a:ext>
                            </a:extLst>
                          </a:hlinkClick>
                        </a:rPr>
                        <a:t>Lesen Sie: The Impact of Natural Disasters on Tourism Industry</a:t>
                      </a:r>
                      <a:endParaRPr lang="en-IE" sz="1800" b="0" i="1" kern="1200" dirty="0">
                        <a:solidFill>
                          <a:srgbClr val="F37C57"/>
                        </a:solidFill>
                        <a:latin typeface="+mn-lt"/>
                        <a:ea typeface="+mn-ea"/>
                        <a:cs typeface="+mn-cs"/>
                      </a:endParaRPr>
                    </a:p>
                  </a:txBody>
                  <a:tcPr/>
                </a:tc>
                <a:extLst>
                  <a:ext uri="{0D108BD9-81ED-4DB2-BD59-A6C34878D82A}">
                    <a16:rowId xmlns:a16="http://schemas.microsoft.com/office/drawing/2014/main" val="545701739"/>
                  </a:ext>
                </a:extLst>
              </a:tr>
            </a:tbl>
          </a:graphicData>
        </a:graphic>
      </p:graphicFrame>
    </p:spTree>
    <p:extLst>
      <p:ext uri="{BB962C8B-B14F-4D97-AF65-F5344CB8AC3E}">
        <p14:creationId xmlns:p14="http://schemas.microsoft.com/office/powerpoint/2010/main" val="286919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EF8CCE9-DD36-90FA-590E-5DFFE85F0AD9}"/>
              </a:ext>
            </a:extLst>
          </p:cNvPr>
          <p:cNvGraphicFramePr>
            <a:graphicFrameLocks noGrp="1"/>
          </p:cNvGraphicFramePr>
          <p:nvPr>
            <p:extLst>
              <p:ext uri="{D42A27DB-BD31-4B8C-83A1-F6EECF244321}">
                <p14:modId xmlns:p14="http://schemas.microsoft.com/office/powerpoint/2010/main" val="1327515857"/>
              </p:ext>
            </p:extLst>
          </p:nvPr>
        </p:nvGraphicFramePr>
        <p:xfrm>
          <a:off x="95250" y="98502"/>
          <a:ext cx="11953875" cy="6834705"/>
        </p:xfrm>
        <a:graphic>
          <a:graphicData uri="http://schemas.openxmlformats.org/drawingml/2006/table">
            <a:tbl>
              <a:tblPr firstRow="1" bandRow="1">
                <a:tableStyleId>{5C22544A-7EE6-4342-B048-85BDC9FD1C3A}</a:tableStyleId>
              </a:tblPr>
              <a:tblGrid>
                <a:gridCol w="1933966">
                  <a:extLst>
                    <a:ext uri="{9D8B030D-6E8A-4147-A177-3AD203B41FA5}">
                      <a16:colId xmlns:a16="http://schemas.microsoft.com/office/drawing/2014/main" val="1244758679"/>
                    </a:ext>
                  </a:extLst>
                </a:gridCol>
                <a:gridCol w="10019909">
                  <a:extLst>
                    <a:ext uri="{9D8B030D-6E8A-4147-A177-3AD203B41FA5}">
                      <a16:colId xmlns:a16="http://schemas.microsoft.com/office/drawing/2014/main" val="2332177830"/>
                    </a:ext>
                  </a:extLst>
                </a:gridCol>
              </a:tblGrid>
              <a:tr h="11703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086D6E"/>
                          </a:solidFill>
                        </a:rPr>
                        <a:t>Produktmängel</a:t>
                      </a:r>
                    </a:p>
                  </a:txBody>
                  <a:tcPr anchor="ctr">
                    <a:solidFill>
                      <a:srgbClr val="E7EBEB"/>
                    </a:solidFill>
                  </a:tcPr>
                </a:tc>
                <a:tc>
                  <a:txBody>
                    <a:bodyPr/>
                    <a:lstStyle/>
                    <a:p>
                      <a:r>
                        <a:rPr lang="en-IE" sz="1800" b="0" kern="1200" dirty="0">
                          <a:solidFill>
                            <a:schemeClr val="dk1"/>
                          </a:solidFill>
                          <a:latin typeface="+mn-lt"/>
                          <a:ea typeface="+mn-ea"/>
                          <a:cs typeface="+mn-cs"/>
                        </a:rPr>
                        <a:t>Bau- und Konstruktionsfehler, mechanische Pannen, z. B. bei Verkehrsmitteln oder Attraktionen, </a:t>
                      </a:r>
                      <a:r>
                        <a:rPr lang="en-IE" sz="1800" b="0" kern="1200" dirty="0" err="1">
                          <a:solidFill>
                            <a:schemeClr val="dk1"/>
                          </a:solidFill>
                          <a:latin typeface="+mn-lt"/>
                          <a:ea typeface="+mn-ea"/>
                          <a:cs typeface="+mn-cs"/>
                        </a:rPr>
                        <a:t>fehlende</a:t>
                      </a:r>
                      <a:r>
                        <a:rPr lang="en-IE" sz="1800" b="0" kern="1200" dirty="0">
                          <a:solidFill>
                            <a:schemeClr val="dk1"/>
                          </a:solidFill>
                          <a:latin typeface="+mn-lt"/>
                          <a:ea typeface="+mn-ea"/>
                          <a:cs typeface="+mn-cs"/>
                        </a:rPr>
                        <a:t> </a:t>
                      </a:r>
                      <a:r>
                        <a:rPr lang="en-IE" sz="1800" b="0" kern="1200" dirty="0" err="1">
                          <a:solidFill>
                            <a:schemeClr val="dk1"/>
                          </a:solidFill>
                          <a:latin typeface="+mn-lt"/>
                          <a:ea typeface="+mn-ea"/>
                          <a:cs typeface="+mn-cs"/>
                        </a:rPr>
                        <a:t>Dienstleistungen</a:t>
                      </a:r>
                      <a:r>
                        <a:rPr lang="en-IE" sz="1800" b="0" kern="1200" dirty="0">
                          <a:solidFill>
                            <a:schemeClr val="dk1"/>
                          </a:solidFill>
                          <a:latin typeface="+mn-lt"/>
                          <a:ea typeface="+mn-ea"/>
                          <a:cs typeface="+mn-cs"/>
                        </a:rPr>
                        <a:t>, fehlende touristische Informationen oder Hilfsdienste. Das Image des Reiseziels leidet, und die Touristen zögern, es </a:t>
                      </a:r>
                      <a:r>
                        <a:rPr lang="en-IE" sz="1800" b="0" kern="1200" dirty="0" err="1">
                          <a:solidFill>
                            <a:schemeClr val="dk1"/>
                          </a:solidFill>
                          <a:latin typeface="+mn-lt"/>
                          <a:ea typeface="+mn-ea"/>
                          <a:cs typeface="+mn-cs"/>
                        </a:rPr>
                        <a:t>zu</a:t>
                      </a:r>
                      <a:r>
                        <a:rPr lang="en-IE" sz="1800" b="0" kern="1200" dirty="0">
                          <a:solidFill>
                            <a:schemeClr val="dk1"/>
                          </a:solidFill>
                          <a:latin typeface="+mn-lt"/>
                          <a:ea typeface="+mn-ea"/>
                          <a:cs typeface="+mn-cs"/>
                        </a:rPr>
                        <a:t> </a:t>
                      </a:r>
                      <a:r>
                        <a:rPr lang="en-IE" sz="1800" b="0" kern="1200" dirty="0" err="1">
                          <a:solidFill>
                            <a:schemeClr val="dk1"/>
                          </a:solidFill>
                          <a:latin typeface="+mn-lt"/>
                          <a:ea typeface="+mn-ea"/>
                          <a:cs typeface="+mn-cs"/>
                        </a:rPr>
                        <a:t>besuchen</a:t>
                      </a:r>
                      <a:r>
                        <a:rPr lang="en-IE" sz="1800" b="0" kern="1200" dirty="0">
                          <a:solidFill>
                            <a:schemeClr val="dk1"/>
                          </a:solidFill>
                          <a:latin typeface="+mn-lt"/>
                          <a:ea typeface="+mn-ea"/>
                          <a:cs typeface="+mn-cs"/>
                        </a:rPr>
                        <a:t>. </a:t>
                      </a:r>
                      <a:r>
                        <a:rPr lang="en-GB" sz="1800" b="0" i="1" kern="1200" dirty="0">
                          <a:solidFill>
                            <a:srgbClr val="F37C57"/>
                          </a:solidFill>
                          <a:latin typeface="+mn-lt"/>
                          <a:ea typeface="+mn-ea"/>
                          <a:cs typeface="+mn-cs"/>
                          <a:hlinkClick r:id="rId2">
                            <a:extLst>
                              <a:ext uri="{A12FA001-AC4F-418D-AE19-62706E023703}">
                                <ahyp:hlinkClr xmlns:ahyp="http://schemas.microsoft.com/office/drawing/2018/hyperlinkcolor" val="tx"/>
                              </a:ext>
                            </a:extLst>
                          </a:hlinkClick>
                        </a:rPr>
                        <a:t>Lesen Sie: Places Struggling with Over tourism and What they are Doing about it</a:t>
                      </a:r>
                      <a:endParaRPr lang="en-IE" sz="1800" b="0" i="1" kern="1200" dirty="0">
                        <a:solidFill>
                          <a:srgbClr val="F37C57"/>
                        </a:solidFill>
                        <a:latin typeface="+mn-lt"/>
                        <a:ea typeface="+mn-ea"/>
                        <a:cs typeface="+mn-cs"/>
                      </a:endParaRPr>
                    </a:p>
                  </a:txBody>
                  <a:tcPr>
                    <a:solidFill>
                      <a:srgbClr val="E7EBEB"/>
                    </a:solidFill>
                  </a:tcPr>
                </a:tc>
                <a:extLst>
                  <a:ext uri="{0D108BD9-81ED-4DB2-BD59-A6C34878D82A}">
                    <a16:rowId xmlns:a16="http://schemas.microsoft.com/office/drawing/2014/main" val="3917586425"/>
                  </a:ext>
                </a:extLst>
              </a:tr>
              <a:tr h="900238">
                <a:tc>
                  <a:txBody>
                    <a:bodyPr/>
                    <a:lstStyle/>
                    <a:p>
                      <a:r>
                        <a:rPr lang="en-IE" b="1" dirty="0" err="1"/>
                        <a:t>Baumängel</a:t>
                      </a:r>
                      <a:endParaRPr lang="en-IE"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Verluste, Verletzungen oder Todesfälle aufgrund von Konstruktionsfehlern oder Baumängeln. Fehlen einer hochwertigen Infrastruktur wie Fußwege und Rampen für Rollstühle. Dies kann zur Schließung eines </a:t>
                      </a:r>
                      <a:r>
                        <a:rPr lang="en-IE" dirty="0" err="1"/>
                        <a:t>Tourismusunternehmens</a:t>
                      </a:r>
                      <a:r>
                        <a:rPr lang="en-IE" dirty="0"/>
                        <a:t> </a:t>
                      </a:r>
                      <a:r>
                        <a:rPr lang="en-IE" dirty="0" err="1"/>
                        <a:t>führen</a:t>
                      </a:r>
                      <a:r>
                        <a:rPr lang="en-IE" dirty="0"/>
                        <a:t>. </a:t>
                      </a:r>
                      <a:r>
                        <a:rPr lang="en-GB" sz="1800" b="0" i="1" kern="1200" dirty="0">
                          <a:solidFill>
                            <a:srgbClr val="F37C57"/>
                          </a:solidFill>
                          <a:latin typeface="+mn-lt"/>
                          <a:ea typeface="+mn-ea"/>
                          <a:cs typeface="+mn-cs"/>
                          <a:hlinkClick r:id="rId3">
                            <a:extLst>
                              <a:ext uri="{A12FA001-AC4F-418D-AE19-62706E023703}">
                                <ahyp:hlinkClr xmlns:ahyp="http://schemas.microsoft.com/office/drawing/2018/hyperlinkcolor" val="tx"/>
                              </a:ext>
                            </a:extLst>
                          </a:hlinkClick>
                        </a:rPr>
                        <a:t>Lesen Sie: Incidents at European amusement parks</a:t>
                      </a:r>
                      <a:endParaRPr lang="en-IE" sz="1800" b="0" i="1" kern="1200" dirty="0">
                        <a:solidFill>
                          <a:srgbClr val="F37C57"/>
                        </a:solidFill>
                        <a:latin typeface="+mn-lt"/>
                        <a:ea typeface="+mn-ea"/>
                        <a:cs typeface="+mn-cs"/>
                      </a:endParaRPr>
                    </a:p>
                  </a:txBody>
                  <a:tcPr/>
                </a:tc>
                <a:extLst>
                  <a:ext uri="{0D108BD9-81ED-4DB2-BD59-A6C34878D82A}">
                    <a16:rowId xmlns:a16="http://schemas.microsoft.com/office/drawing/2014/main" val="3719042414"/>
                  </a:ext>
                </a:extLst>
              </a:tr>
              <a:tr h="630167">
                <a:tc>
                  <a:txBody>
                    <a:bodyPr/>
                    <a:lstStyle/>
                    <a:p>
                      <a:r>
                        <a:rPr lang="en-IE" b="1" dirty="0"/>
                        <a:t>Berufshaftpflicht</a:t>
                      </a:r>
                    </a:p>
                  </a:txBody>
                  <a:tcPr anchor="ctr"/>
                </a:tc>
                <a:tc>
                  <a:txBody>
                    <a:bodyPr/>
                    <a:lstStyle/>
                    <a:p>
                      <a:r>
                        <a:rPr lang="en-IE" dirty="0"/>
                        <a:t>Unzureichende fachliche Beratung und Sicherheit, Fahrlässigkeit, falsche Angaben, Nichterbringung vertraglich vereinbarter Dienstleistungen, fehlende Versicherungen und Sicherheitsmaßnahmen</a:t>
                      </a:r>
                    </a:p>
                  </a:txBody>
                  <a:tcPr/>
                </a:tc>
                <a:extLst>
                  <a:ext uri="{0D108BD9-81ED-4DB2-BD59-A6C34878D82A}">
                    <a16:rowId xmlns:a16="http://schemas.microsoft.com/office/drawing/2014/main" val="4231953889"/>
                  </a:ext>
                </a:extLst>
              </a:tr>
              <a:tr h="360095">
                <a:tc>
                  <a:txBody>
                    <a:bodyPr/>
                    <a:lstStyle/>
                    <a:p>
                      <a:r>
                        <a:rPr lang="en-IE" b="1" dirty="0"/>
                        <a:t>Haftpflicht</a:t>
                      </a:r>
                    </a:p>
                  </a:txBody>
                  <a:tcPr anchor="ctr"/>
                </a:tc>
                <a:tc>
                  <a:txBody>
                    <a:bodyPr/>
                    <a:lstStyle/>
                    <a:p>
                      <a:r>
                        <a:rPr lang="en-IE" dirty="0"/>
                        <a:t>Gefährdung von Personen, die sich auf dem Gelände des Unternehmens aufhalten oder die Einrichtungen oder Dienstleistungen nutzen</a:t>
                      </a:r>
                    </a:p>
                  </a:txBody>
                  <a:tcPr/>
                </a:tc>
                <a:extLst>
                  <a:ext uri="{0D108BD9-81ED-4DB2-BD59-A6C34878D82A}">
                    <a16:rowId xmlns:a16="http://schemas.microsoft.com/office/drawing/2014/main" val="182034169"/>
                  </a:ext>
                </a:extLst>
              </a:tr>
              <a:tr h="630167">
                <a:tc>
                  <a:txBody>
                    <a:bodyPr/>
                    <a:lstStyle/>
                    <a:p>
                      <a:r>
                        <a:rPr lang="en-IE" b="1" dirty="0"/>
                        <a:t>Sicherheit</a:t>
                      </a:r>
                    </a:p>
                  </a:txBody>
                  <a:tcPr anchor="ctr"/>
                </a:tc>
                <a:tc>
                  <a:txBody>
                    <a:bodyPr/>
                    <a:lstStyle/>
                    <a:p>
                      <a:r>
                        <a:rPr lang="en-IE" dirty="0"/>
                        <a:t>Vandalismus, Diebstahl, Terrorismus, anfällige Computer- oder Datensysteme, mangelnder Schutz für Mitarbeiter und Gäste, mangelnde Sicherheit für </a:t>
                      </a:r>
                      <a:r>
                        <a:rPr lang="en-IE" dirty="0" err="1"/>
                        <a:t>Veranstaltungsteilnehmer</a:t>
                      </a:r>
                      <a:r>
                        <a:rPr lang="en-IE" dirty="0"/>
                        <a:t>.</a:t>
                      </a:r>
                    </a:p>
                  </a:txBody>
                  <a:tcPr/>
                </a:tc>
                <a:extLst>
                  <a:ext uri="{0D108BD9-81ED-4DB2-BD59-A6C34878D82A}">
                    <a16:rowId xmlns:a16="http://schemas.microsoft.com/office/drawing/2014/main" val="679755064"/>
                  </a:ext>
                </a:extLst>
              </a:tr>
              <a:tr h="1440381">
                <a:tc>
                  <a:txBody>
                    <a:bodyPr/>
                    <a:lstStyle/>
                    <a:p>
                      <a:r>
                        <a:rPr lang="en-IE" b="1" dirty="0" err="1"/>
                        <a:t>Technologie</a:t>
                      </a:r>
                      <a:endParaRPr lang="en-IE" b="1" dirty="0"/>
                    </a:p>
                  </a:txBody>
                  <a:tcPr anchor="ctr"/>
                </a:tc>
                <a:tc>
                  <a:txBody>
                    <a:bodyPr/>
                    <a:lstStyle/>
                    <a:p>
                      <a:r>
                        <a:rPr lang="en-IE" dirty="0"/>
                        <a:t>Fahrzeuge, z. B. Zugunglücke aufgrund schlechter Wartung. Das Versäumnis, </a:t>
                      </a:r>
                      <a:r>
                        <a:rPr lang="en-IE" dirty="0" err="1"/>
                        <a:t>veraltete</a:t>
                      </a:r>
                      <a:r>
                        <a:rPr lang="en-IE" dirty="0"/>
                        <a:t> Technologie zu ersetzen, führt zum Ausfall von Dienstleistungen. Das Versagen von Computersystemen führt zu Korruption, Betrug, Betrug, Diebstahl oder Beschädigung von </a:t>
                      </a:r>
                      <a:r>
                        <a:rPr lang="en-IE" dirty="0" err="1"/>
                        <a:t>Daten</a:t>
                      </a:r>
                      <a:r>
                        <a:rPr lang="en-IE" dirty="0"/>
                        <a:t>. </a:t>
                      </a:r>
                      <a:r>
                        <a:rPr lang="en-GB" sz="1800" b="0" i="1" kern="1200" dirty="0">
                          <a:solidFill>
                            <a:srgbClr val="F37C57"/>
                          </a:solidFill>
                          <a:latin typeface="+mn-lt"/>
                          <a:ea typeface="+mn-ea"/>
                          <a:cs typeface="+mn-cs"/>
                          <a:hlinkClick r:id="rId4">
                            <a:extLst>
                              <a:ext uri="{A12FA001-AC4F-418D-AE19-62706E023703}">
                                <ahyp:hlinkClr xmlns:ahyp="http://schemas.microsoft.com/office/drawing/2018/hyperlinkcolor" val="tx"/>
                              </a:ext>
                            </a:extLst>
                          </a:hlinkClick>
                        </a:rPr>
                        <a:t>Lesen Sie: Spanish train in Barcelona injures 155 people</a:t>
                      </a:r>
                      <a:endParaRPr lang="en-IE" sz="1800" b="0" i="1" kern="1200" dirty="0">
                        <a:solidFill>
                          <a:srgbClr val="F37C57"/>
                        </a:solidFill>
                        <a:latin typeface="+mn-lt"/>
                        <a:ea typeface="+mn-ea"/>
                        <a:cs typeface="+mn-cs"/>
                      </a:endParaRPr>
                    </a:p>
                  </a:txBody>
                  <a:tcPr/>
                </a:tc>
                <a:extLst>
                  <a:ext uri="{0D108BD9-81ED-4DB2-BD59-A6C34878D82A}">
                    <a16:rowId xmlns:a16="http://schemas.microsoft.com/office/drawing/2014/main" val="83039272"/>
                  </a:ext>
                </a:extLst>
              </a:tr>
              <a:tr h="1370964">
                <a:tc>
                  <a:txBody>
                    <a:bodyPr/>
                    <a:lstStyle/>
                    <a:p>
                      <a:r>
                        <a:rPr lang="en-IE" b="1" dirty="0"/>
                        <a:t>Gesundheit und Sicherheit am Arbeitsplatz</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Unzureichende Sicherheitsmaßnahmen, schlechtes Sicherheitsmanagement, wenig Sicherheitspersonal oder Polizei, wenige oder fehlende Überprüfungs- und Visakontrollen, unzureichende </a:t>
                      </a:r>
                      <a:r>
                        <a:rPr lang="en-IE" dirty="0" err="1"/>
                        <a:t>sanitäre</a:t>
                      </a:r>
                      <a:r>
                        <a:rPr lang="en-IE" dirty="0"/>
                        <a:t> </a:t>
                      </a:r>
                      <a:r>
                        <a:rPr lang="en-IE" dirty="0" err="1"/>
                        <a:t>Einrichtungen</a:t>
                      </a:r>
                      <a:r>
                        <a:rPr lang="en-IE" dirty="0"/>
                        <a:t> </a:t>
                      </a:r>
                      <a:r>
                        <a:rPr lang="en-IE" dirty="0" err="1"/>
                        <a:t>schaden</a:t>
                      </a:r>
                      <a:r>
                        <a:rPr lang="en-IE" dirty="0"/>
                        <a:t> der Umwelt und können zu Streitigkeiten, Gewalt und unweigerlich schlechten Erfahrungen für Touristen und </a:t>
                      </a:r>
                      <a:r>
                        <a:rPr lang="en-IE" dirty="0" err="1"/>
                        <a:t>Besucher</a:t>
                      </a:r>
                      <a:r>
                        <a:rPr lang="en-IE" dirty="0"/>
                        <a:t> </a:t>
                      </a:r>
                      <a:r>
                        <a:rPr lang="en-IE" dirty="0" err="1"/>
                        <a:t>führen</a:t>
                      </a:r>
                      <a:r>
                        <a:rPr lang="en-IE" dirty="0"/>
                        <a:t>.</a:t>
                      </a:r>
                      <a:endParaRPr lang="en-IE" i="1" dirty="0">
                        <a:solidFill>
                          <a:srgbClr val="F37C57"/>
                        </a:solidFill>
                      </a:endParaRPr>
                    </a:p>
                  </a:txBody>
                  <a:tcPr/>
                </a:tc>
                <a:extLst>
                  <a:ext uri="{0D108BD9-81ED-4DB2-BD59-A6C34878D82A}">
                    <a16:rowId xmlns:a16="http://schemas.microsoft.com/office/drawing/2014/main" val="837428565"/>
                  </a:ext>
                </a:extLst>
              </a:tr>
            </a:tbl>
          </a:graphicData>
        </a:graphic>
      </p:graphicFrame>
    </p:spTree>
    <p:extLst>
      <p:ext uri="{BB962C8B-B14F-4D97-AF65-F5344CB8AC3E}">
        <p14:creationId xmlns:p14="http://schemas.microsoft.com/office/powerpoint/2010/main" val="3641408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1DFAECE-D51D-F755-C0E0-E772E547F424}"/>
              </a:ext>
            </a:extLst>
          </p:cNvPr>
          <p:cNvSpPr>
            <a:spLocks noGrp="1"/>
          </p:cNvSpPr>
          <p:nvPr>
            <p:ph type="body" sz="quarter" idx="20"/>
          </p:nvPr>
        </p:nvSpPr>
        <p:spPr>
          <a:xfrm>
            <a:off x="5967313" y="169732"/>
            <a:ext cx="6138962" cy="3722513"/>
          </a:xfrm>
        </p:spPr>
        <p:txBody>
          <a:bodyPr/>
          <a:lstStyle/>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Störung oder Annullierung von Kundenflügen</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Beschädigung oder Zerstörung von Vermögenswerten und Infrastrukturen wie Gebäuden und Straßen</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err="1">
                <a:solidFill>
                  <a:srgbClr val="4D4D4D"/>
                </a:solidFill>
                <a:effectLst/>
              </a:rPr>
              <a:t>Ausscheiden</a:t>
            </a:r>
            <a:r>
              <a:rPr lang="en-GB" sz="2000" b="0" i="0" dirty="0">
                <a:solidFill>
                  <a:srgbClr val="4D4D4D"/>
                </a:solidFill>
                <a:effectLst/>
              </a:rPr>
              <a:t> von Mitarbeitern in Schlüsselpositionen</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Höhere Kosten</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Rechtsansprüche auf Schadenersatz</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Verlust von geistigem Eigentum und geschützten Informationen</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Verlust von wichtigen Produkten, Attraktionen und Erlebnissen</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Negative ökologische, soziale und wirtschaftliche Auswirkungen</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err="1">
                <a:solidFill>
                  <a:srgbClr val="4D4D4D"/>
                </a:solidFill>
                <a:effectLst/>
              </a:rPr>
              <a:t>Eingeschränkter</a:t>
            </a:r>
            <a:r>
              <a:rPr lang="en-GB" sz="2000" b="0" i="0" dirty="0">
                <a:solidFill>
                  <a:srgbClr val="4D4D4D"/>
                </a:solidFill>
                <a:effectLst/>
              </a:rPr>
              <a:t> Zugang zu Krediten oder Verschlechterung der Kreditbedingungen</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Rückgang von Umsatz und Gewinn</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err="1">
                <a:solidFill>
                  <a:srgbClr val="4D4D4D"/>
                </a:solidFill>
                <a:effectLst/>
              </a:rPr>
              <a:t>Regulatorische</a:t>
            </a:r>
            <a:r>
              <a:rPr lang="en-GB" sz="2000" b="0" i="0" dirty="0">
                <a:solidFill>
                  <a:srgbClr val="4D4D4D"/>
                </a:solidFill>
                <a:effectLst/>
              </a:rPr>
              <a:t> Kontrolle und Durchsetzung</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Rufschädigung und Markenschädigung</a:t>
            </a:r>
          </a:p>
          <a:p>
            <a:pPr marL="342900" indent="-342900" algn="l" fontAlgn="base">
              <a:lnSpc>
                <a:spcPct val="100000"/>
              </a:lnSpc>
              <a:spcBef>
                <a:spcPts val="0"/>
              </a:spcBef>
              <a:buClr>
                <a:srgbClr val="916395"/>
              </a:buClr>
              <a:buFont typeface="Wingdings" panose="05000000000000000000" pitchFamily="2" charset="2"/>
              <a:buChar char="q"/>
            </a:pPr>
            <a:r>
              <a:rPr lang="en-GB" sz="2000" b="0" i="0" dirty="0">
                <a:solidFill>
                  <a:srgbClr val="4D4D4D"/>
                </a:solidFill>
                <a:effectLst/>
              </a:rPr>
              <a:t>Schwächung der Wettbewerbsposition und Erosion von </a:t>
            </a:r>
            <a:r>
              <a:rPr lang="en-GB" sz="2000" b="0" i="0" dirty="0" err="1">
                <a:solidFill>
                  <a:srgbClr val="4D4D4D"/>
                </a:solidFill>
                <a:effectLst/>
              </a:rPr>
              <a:t>Marktanteilen</a:t>
            </a:r>
            <a:endParaRPr lang="en-GB" sz="2000" b="0" i="0" dirty="0">
              <a:solidFill>
                <a:srgbClr val="4D4D4D"/>
              </a:solidFill>
              <a:effectLst/>
            </a:endParaRPr>
          </a:p>
          <a:p>
            <a:pPr marL="342900" indent="-342900" algn="l" fontAlgn="base">
              <a:lnSpc>
                <a:spcPct val="100000"/>
              </a:lnSpc>
              <a:spcBef>
                <a:spcPts val="0"/>
              </a:spcBef>
              <a:buClr>
                <a:srgbClr val="916395"/>
              </a:buClr>
              <a:buFont typeface="Wingdings" panose="05000000000000000000" pitchFamily="2" charset="2"/>
              <a:buChar char="q"/>
            </a:pPr>
            <a:r>
              <a:rPr lang="de-DE" sz="2000" b="0" i="0" dirty="0">
                <a:solidFill>
                  <a:srgbClr val="4D4D4D"/>
                </a:solidFill>
                <a:effectLst/>
              </a:rPr>
              <a:t>Schwächung der Arbeitsmoral der Mitarbeiter</a:t>
            </a:r>
            <a:endParaRPr lang="en-GB" sz="2000" b="0" i="0" dirty="0">
              <a:solidFill>
                <a:srgbClr val="4D4D4D"/>
              </a:solidFill>
              <a:effectLst/>
            </a:endParaRPr>
          </a:p>
          <a:p>
            <a:pPr>
              <a:lnSpc>
                <a:spcPct val="100000"/>
              </a:lnSpc>
              <a:spcBef>
                <a:spcPts val="0"/>
              </a:spcBef>
              <a:buClr>
                <a:srgbClr val="916395"/>
              </a:buClr>
            </a:pPr>
            <a:endParaRPr lang="en-IE" sz="2000" dirty="0">
              <a:solidFill>
                <a:srgbClr val="4D4D4D"/>
              </a:solidFill>
            </a:endParaRPr>
          </a:p>
        </p:txBody>
      </p:sp>
      <p:sp>
        <p:nvSpPr>
          <p:cNvPr id="6" name="Text Placeholder 5">
            <a:extLst>
              <a:ext uri="{FF2B5EF4-FFF2-40B4-BE49-F238E27FC236}">
                <a16:creationId xmlns:a16="http://schemas.microsoft.com/office/drawing/2014/main" id="{8B604A8E-849B-9231-6705-3BC8BD37B880}"/>
              </a:ext>
            </a:extLst>
          </p:cNvPr>
          <p:cNvSpPr>
            <a:spLocks noGrp="1"/>
          </p:cNvSpPr>
          <p:nvPr>
            <p:ph type="body" sz="quarter" idx="22"/>
          </p:nvPr>
        </p:nvSpPr>
        <p:spPr>
          <a:xfrm>
            <a:off x="439271" y="303431"/>
            <a:ext cx="4056529" cy="857158"/>
          </a:xfrm>
        </p:spPr>
        <p:txBody>
          <a:bodyPr>
            <a:noAutofit/>
          </a:bodyPr>
          <a:lstStyle/>
          <a:p>
            <a:pPr>
              <a:lnSpc>
                <a:spcPct val="100000"/>
              </a:lnSpc>
              <a:spcBef>
                <a:spcPts val="0"/>
              </a:spcBef>
            </a:pPr>
            <a:r>
              <a:rPr lang="en-IE" sz="3200" b="1" dirty="0">
                <a:solidFill>
                  <a:srgbClr val="7A547C"/>
                </a:solidFill>
              </a:rPr>
              <a:t>Eine Krise kann eine Tourismusregion lähmen</a:t>
            </a:r>
          </a:p>
          <a:p>
            <a:pPr>
              <a:lnSpc>
                <a:spcPct val="100000"/>
              </a:lnSpc>
              <a:spcBef>
                <a:spcPts val="0"/>
              </a:spcBef>
            </a:pPr>
            <a:endParaRPr lang="en-GB" sz="2400" dirty="0">
              <a:solidFill>
                <a:srgbClr val="916395"/>
              </a:solidFill>
            </a:endParaRPr>
          </a:p>
          <a:p>
            <a:pPr>
              <a:lnSpc>
                <a:spcPct val="100000"/>
              </a:lnSpc>
              <a:spcBef>
                <a:spcPts val="0"/>
              </a:spcBef>
            </a:pPr>
            <a:r>
              <a:rPr lang="en-GB" sz="2800" dirty="0">
                <a:solidFill>
                  <a:srgbClr val="916395"/>
                </a:solidFill>
              </a:rPr>
              <a:t>Beispiele für </a:t>
            </a:r>
            <a:r>
              <a:rPr lang="en-GB" sz="2800" i="0" dirty="0">
                <a:solidFill>
                  <a:srgbClr val="916395"/>
                </a:solidFill>
                <a:effectLst/>
              </a:rPr>
              <a:t>Verluste </a:t>
            </a:r>
            <a:r>
              <a:rPr lang="en-GB" sz="2800" dirty="0">
                <a:solidFill>
                  <a:srgbClr val="916395"/>
                </a:solidFill>
              </a:rPr>
              <a:t>als unmittelbare Folge </a:t>
            </a:r>
            <a:r>
              <a:rPr lang="en-GB" sz="2800" dirty="0" err="1">
                <a:solidFill>
                  <a:srgbClr val="916395"/>
                </a:solidFill>
              </a:rPr>
              <a:t>einer</a:t>
            </a:r>
            <a:r>
              <a:rPr lang="en-GB" sz="2800" dirty="0">
                <a:solidFill>
                  <a:srgbClr val="916395"/>
                </a:solidFill>
              </a:rPr>
              <a:t> </a:t>
            </a:r>
            <a:r>
              <a:rPr lang="en-GB" sz="2800" dirty="0" err="1">
                <a:solidFill>
                  <a:srgbClr val="916395"/>
                </a:solidFill>
              </a:rPr>
              <a:t>Krise</a:t>
            </a:r>
            <a:r>
              <a:rPr lang="en-GB" sz="2800" dirty="0">
                <a:solidFill>
                  <a:srgbClr val="916395"/>
                </a:solidFill>
              </a:rPr>
              <a:t>. Sie </a:t>
            </a:r>
            <a:r>
              <a:rPr lang="en-GB" sz="2800" i="0" dirty="0">
                <a:solidFill>
                  <a:srgbClr val="916395"/>
                </a:solidFill>
                <a:effectLst/>
              </a:rPr>
              <a:t>können ein Unternehmen oder eine Region </a:t>
            </a:r>
            <a:r>
              <a:rPr lang="en-GB" sz="2800" i="0" dirty="0" err="1">
                <a:solidFill>
                  <a:srgbClr val="916395"/>
                </a:solidFill>
                <a:effectLst/>
              </a:rPr>
              <a:t>lahmlegen</a:t>
            </a:r>
            <a:r>
              <a:rPr lang="en-GB" sz="2800" i="0" dirty="0">
                <a:solidFill>
                  <a:srgbClr val="916395"/>
                </a:solidFill>
                <a:effectLst/>
              </a:rPr>
              <a:t>.</a:t>
            </a:r>
            <a:endParaRPr lang="en-IE" sz="2800" dirty="0">
              <a:solidFill>
                <a:srgbClr val="916395"/>
              </a:solidFill>
            </a:endParaRPr>
          </a:p>
        </p:txBody>
      </p:sp>
    </p:spTree>
    <p:extLst>
      <p:ext uri="{BB962C8B-B14F-4D97-AF65-F5344CB8AC3E}">
        <p14:creationId xmlns:p14="http://schemas.microsoft.com/office/powerpoint/2010/main" val="3932029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EF99F0-EC51-9344-0992-E5646395826F}"/>
              </a:ext>
            </a:extLst>
          </p:cNvPr>
          <p:cNvSpPr>
            <a:spLocks noGrp="1"/>
          </p:cNvSpPr>
          <p:nvPr>
            <p:ph type="body" sz="quarter" idx="16"/>
          </p:nvPr>
        </p:nvSpPr>
        <p:spPr>
          <a:xfrm>
            <a:off x="6420495" y="1219201"/>
            <a:ext cx="5771505" cy="2028496"/>
          </a:xfrm>
        </p:spPr>
        <p:txBody>
          <a:bodyPr anchor="ctr">
            <a:normAutofit/>
          </a:bodyPr>
          <a:lstStyle/>
          <a:p>
            <a:pPr>
              <a:lnSpc>
                <a:spcPct val="100000"/>
              </a:lnSpc>
              <a:spcBef>
                <a:spcPts val="0"/>
              </a:spcBef>
            </a:pPr>
            <a:r>
              <a:rPr lang="en-IE" dirty="0"/>
              <a:t>5.  Europäische Fallstudien</a:t>
            </a:r>
          </a:p>
          <a:p>
            <a:pPr>
              <a:lnSpc>
                <a:spcPct val="100000"/>
              </a:lnSpc>
              <a:spcBef>
                <a:spcPts val="0"/>
              </a:spcBef>
            </a:pPr>
            <a:r>
              <a:rPr lang="en-IE" sz="2800" i="1" dirty="0"/>
              <a:t>Auswirkungen von Krisen auf Tourismusregionen</a:t>
            </a:r>
            <a:endParaRPr lang="en-IE" dirty="0"/>
          </a:p>
        </p:txBody>
      </p:sp>
      <p:sp>
        <p:nvSpPr>
          <p:cNvPr id="3" name="Bildplatzhalter 2">
            <a:extLst>
              <a:ext uri="{FF2B5EF4-FFF2-40B4-BE49-F238E27FC236}">
                <a16:creationId xmlns:a16="http://schemas.microsoft.com/office/drawing/2014/main" id="{2BED0637-AFC4-3134-88A0-C269FADA70CC}"/>
              </a:ext>
            </a:extLst>
          </p:cNvPr>
          <p:cNvSpPr>
            <a:spLocks noGrp="1"/>
          </p:cNvSpPr>
          <p:nvPr>
            <p:ph type="pic" sz="quarter" idx="10"/>
          </p:nvPr>
        </p:nvSpPr>
        <p:spPr/>
      </p:sp>
      <p:pic>
        <p:nvPicPr>
          <p:cNvPr id="2" name="Picture Placeholder 8">
            <a:extLst>
              <a:ext uri="{FF2B5EF4-FFF2-40B4-BE49-F238E27FC236}">
                <a16:creationId xmlns:a16="http://schemas.microsoft.com/office/drawing/2014/main" id="{5ACAEF03-6D94-AB41-8691-B3C607F95F4A}"/>
              </a:ext>
            </a:extLst>
          </p:cNvPr>
          <p:cNvPicPr>
            <a:picLocks noChangeAspect="1"/>
          </p:cNvPicPr>
          <p:nvPr/>
        </p:nvPicPr>
        <p:blipFill>
          <a:blip r:embed="rId2"/>
          <a:srcRect t="6197" b="6197"/>
          <a:stretch/>
        </p:blipFill>
        <p:spPr>
          <a:xfrm>
            <a:off x="393700" y="3810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pic>
    </p:spTree>
    <p:extLst>
      <p:ext uri="{BB962C8B-B14F-4D97-AF65-F5344CB8AC3E}">
        <p14:creationId xmlns:p14="http://schemas.microsoft.com/office/powerpoint/2010/main" val="3788916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955BDD-A86B-8A4D-6F79-4E486686C322}"/>
              </a:ext>
            </a:extLst>
          </p:cNvPr>
          <p:cNvSpPr>
            <a:spLocks noGrp="1"/>
          </p:cNvSpPr>
          <p:nvPr>
            <p:ph type="body" sz="quarter" idx="18"/>
          </p:nvPr>
        </p:nvSpPr>
        <p:spPr>
          <a:xfrm>
            <a:off x="1023901" y="1136162"/>
            <a:ext cx="6330819" cy="4525954"/>
          </a:xfrm>
        </p:spPr>
        <p:txBody>
          <a:bodyPr>
            <a:noAutofit/>
          </a:bodyPr>
          <a:lstStyle/>
          <a:p>
            <a:pPr marL="0" indent="0"/>
            <a:r>
              <a:rPr lang="en-GB" i="0" dirty="0">
                <a:effectLst/>
              </a:rPr>
              <a:t>Sie sind natürlich oder eine Folge der Natur</a:t>
            </a:r>
            <a:r>
              <a:rPr lang="en-GB" dirty="0"/>
              <a:t>, wie </a:t>
            </a:r>
            <a:r>
              <a:rPr lang="en-GB" b="0" i="0" dirty="0">
                <a:effectLst/>
              </a:rPr>
              <a:t>Erdbeben, Vulkanausbrüche, Tsunamis und Überschwemmungen, Wirbelstürme und andere extreme Wetterkatastrophen. </a:t>
            </a:r>
          </a:p>
          <a:p>
            <a:pPr marL="457200" indent="-457200">
              <a:buFont typeface="+mj-lt"/>
              <a:buAutoNum type="arabicPeriod"/>
            </a:pPr>
            <a:r>
              <a:rPr lang="en-GB" dirty="0"/>
              <a:t>Der </a:t>
            </a:r>
            <a:r>
              <a:rPr lang="en-IE" b="1" dirty="0">
                <a:hlinkClick r:id="rId2">
                  <a:extLst>
                    <a:ext uri="{A12FA001-AC4F-418D-AE19-62706E023703}">
                      <ahyp:hlinkClr xmlns:ahyp="http://schemas.microsoft.com/office/drawing/2018/hyperlinkcolor" val="tx"/>
                    </a:ext>
                  </a:extLst>
                </a:hlinkClick>
              </a:rPr>
              <a:t>Ausbruch des Vulkans Eyjafjöll </a:t>
            </a:r>
            <a:r>
              <a:rPr lang="en-IE" dirty="0"/>
              <a:t>im April und Mai 2010 hatte erhebliche Auswirkungen auf den europäischen Flugverkehr und verursachte Störungen bei Fluggesellschaften, Reisebüros, Unternehmen und Touristen. Der Vulkan war zuvor bereits zweimal ausgebrochen, ohne dass ein Risiko- oder Krisenmanagementplan erstellt worden wäre.  </a:t>
            </a:r>
          </a:p>
          <a:p>
            <a:pPr marL="457200" indent="-457200">
              <a:buFont typeface="+mj-lt"/>
              <a:buAutoNum type="arabicPeriod"/>
            </a:pPr>
            <a:r>
              <a:rPr lang="en-GB" b="0" i="0" dirty="0">
                <a:effectLst/>
              </a:rPr>
              <a:t>Der </a:t>
            </a:r>
            <a:r>
              <a:rPr lang="en-GB" b="1" i="0" u="none" strike="noStrike" dirty="0">
                <a:effectLst/>
                <a:hlinkClick r:id="rId3">
                  <a:extLst>
                    <a:ext uri="{A12FA001-AC4F-418D-AE19-62706E023703}">
                      <ahyp:hlinkClr xmlns:ahyp="http://schemas.microsoft.com/office/drawing/2018/hyperlinkcolor" val="tx"/>
                    </a:ext>
                  </a:extLst>
                </a:hlinkClick>
              </a:rPr>
              <a:t>Tsunami am zweiten Weihnachtstag </a:t>
            </a:r>
            <a:r>
              <a:rPr lang="en-GB" b="0" i="0" dirty="0">
                <a:effectLst/>
              </a:rPr>
              <a:t>2004, der zahlreiche Küstengemeinden in Asien verwüstete und mehr als 230.000 Menschen tötete.</a:t>
            </a:r>
          </a:p>
          <a:p>
            <a:pPr marL="0" indent="0"/>
            <a:endParaRPr lang="en-IE" dirty="0"/>
          </a:p>
        </p:txBody>
      </p:sp>
      <p:sp>
        <p:nvSpPr>
          <p:cNvPr id="8" name="Text Placeholder 7">
            <a:extLst>
              <a:ext uri="{FF2B5EF4-FFF2-40B4-BE49-F238E27FC236}">
                <a16:creationId xmlns:a16="http://schemas.microsoft.com/office/drawing/2014/main" id="{829B99DB-0ACD-EF8C-6F32-A949FC55E1E8}"/>
              </a:ext>
            </a:extLst>
          </p:cNvPr>
          <p:cNvSpPr>
            <a:spLocks noGrp="1"/>
          </p:cNvSpPr>
          <p:nvPr>
            <p:ph type="body" sz="quarter" idx="16"/>
          </p:nvPr>
        </p:nvSpPr>
        <p:spPr>
          <a:xfrm>
            <a:off x="1244529" y="390920"/>
            <a:ext cx="4716425" cy="582221"/>
          </a:xfrm>
        </p:spPr>
        <p:txBody>
          <a:bodyPr>
            <a:normAutofit lnSpcReduction="10000"/>
          </a:bodyPr>
          <a:lstStyle/>
          <a:p>
            <a:r>
              <a:rPr lang="en-IE" b="1" dirty="0"/>
              <a:t>Naturkatastrophen</a:t>
            </a:r>
          </a:p>
        </p:txBody>
      </p:sp>
      <p:sp>
        <p:nvSpPr>
          <p:cNvPr id="11" name="TextBox 10">
            <a:extLst>
              <a:ext uri="{FF2B5EF4-FFF2-40B4-BE49-F238E27FC236}">
                <a16:creationId xmlns:a16="http://schemas.microsoft.com/office/drawing/2014/main" id="{7C41978D-7755-05AD-D067-EF16BA2E8808}"/>
              </a:ext>
            </a:extLst>
          </p:cNvPr>
          <p:cNvSpPr txBox="1"/>
          <p:nvPr/>
        </p:nvSpPr>
        <p:spPr>
          <a:xfrm>
            <a:off x="8753474" y="3416713"/>
            <a:ext cx="3296157" cy="954107"/>
          </a:xfrm>
          <a:prstGeom prst="rect">
            <a:avLst/>
          </a:prstGeom>
          <a:solidFill>
            <a:srgbClr val="F37C57"/>
          </a:solidFill>
        </p:spPr>
        <p:txBody>
          <a:bodyPr wrap="square" rtlCol="0">
            <a:spAutoFit/>
          </a:bodyPr>
          <a:lstStyle/>
          <a:p>
            <a:r>
              <a:rPr lang="en-IE" sz="1400" b="1" dirty="0">
                <a:solidFill>
                  <a:schemeClr val="bg1"/>
                </a:solidFill>
              </a:rPr>
              <a:t>The Guardian:</a:t>
            </a:r>
            <a:r>
              <a:rPr lang="en-IE" sz="1400" dirty="0">
                <a:solidFill>
                  <a:schemeClr val="bg1"/>
                </a:solidFill>
                <a:hlinkClick r:id="rId4">
                  <a:extLst>
                    <a:ext uri="{A12FA001-AC4F-418D-AE19-62706E023703}">
                      <ahyp:hlinkClr xmlns:ahyp="http://schemas.microsoft.com/office/drawing/2018/hyperlinkcolor" val="tx"/>
                    </a:ext>
                  </a:extLst>
                </a:hlinkClick>
              </a:rPr>
              <a:t> https://www.theguardian.com/world/blog/2010/apr/15/volcano-airport-disruption-iceland</a:t>
            </a:r>
            <a:r>
              <a:rPr lang="en-IE" sz="1400" dirty="0">
                <a:solidFill>
                  <a:schemeClr val="bg1"/>
                </a:solidFill>
              </a:rPr>
              <a:t> </a:t>
            </a:r>
          </a:p>
        </p:txBody>
      </p:sp>
      <p:pic>
        <p:nvPicPr>
          <p:cNvPr id="2" name="Graphic 1" descr="Document outline">
            <a:hlinkClick r:id="rId4"/>
            <a:extLst>
              <a:ext uri="{FF2B5EF4-FFF2-40B4-BE49-F238E27FC236}">
                <a16:creationId xmlns:a16="http://schemas.microsoft.com/office/drawing/2014/main" id="{E93FB77C-D974-2851-9EE3-811E502DB8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7432" y="3399139"/>
            <a:ext cx="1069394" cy="1069394"/>
          </a:xfrm>
          <a:prstGeom prst="rect">
            <a:avLst/>
          </a:prstGeom>
        </p:spPr>
      </p:pic>
      <p:sp>
        <p:nvSpPr>
          <p:cNvPr id="3" name="TextBox 2">
            <a:extLst>
              <a:ext uri="{FF2B5EF4-FFF2-40B4-BE49-F238E27FC236}">
                <a16:creationId xmlns:a16="http://schemas.microsoft.com/office/drawing/2014/main" id="{7E14B1CB-9052-00C1-6F4D-FCA0256F59A8}"/>
              </a:ext>
            </a:extLst>
          </p:cNvPr>
          <p:cNvSpPr txBox="1"/>
          <p:nvPr/>
        </p:nvSpPr>
        <p:spPr>
          <a:xfrm>
            <a:off x="7239396" y="-14333"/>
            <a:ext cx="4952604"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Fallstudien</a:t>
            </a:r>
            <a:endParaRPr lang="en-IE" dirty="0">
              <a:solidFill>
                <a:schemeClr val="bg1"/>
              </a:solidFill>
            </a:endParaRPr>
          </a:p>
        </p:txBody>
      </p:sp>
      <p:pic>
        <p:nvPicPr>
          <p:cNvPr id="4" name="Graphic 3" descr="Touchscreen with solid fill">
            <a:extLst>
              <a:ext uri="{FF2B5EF4-FFF2-40B4-BE49-F238E27FC236}">
                <a16:creationId xmlns:a16="http://schemas.microsoft.com/office/drawing/2014/main" id="{6188AA2E-C556-40DE-3931-1066A0EF56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329" y="2649907"/>
            <a:ext cx="914400" cy="914400"/>
          </a:xfrm>
          <a:prstGeom prst="rect">
            <a:avLst/>
          </a:prstGeom>
        </p:spPr>
      </p:pic>
      <p:pic>
        <p:nvPicPr>
          <p:cNvPr id="5" name="Graphic 4" descr="Touchscreen with solid fill">
            <a:extLst>
              <a:ext uri="{FF2B5EF4-FFF2-40B4-BE49-F238E27FC236}">
                <a16:creationId xmlns:a16="http://schemas.microsoft.com/office/drawing/2014/main" id="{FB536AD8-7914-A949-1DEC-4EAA7C3283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329" y="5116882"/>
            <a:ext cx="914400" cy="914400"/>
          </a:xfrm>
          <a:prstGeom prst="rect">
            <a:avLst/>
          </a:prstGeom>
        </p:spPr>
      </p:pic>
      <p:pic>
        <p:nvPicPr>
          <p:cNvPr id="6" name="Picture 2" descr="Icelandic volcano: UK flight disruption | World news | The Guardian">
            <a:extLst>
              <a:ext uri="{FF2B5EF4-FFF2-40B4-BE49-F238E27FC236}">
                <a16:creationId xmlns:a16="http://schemas.microsoft.com/office/drawing/2014/main" id="{9D866627-838C-10E9-39FD-3E6264B2B9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398" y="230110"/>
            <a:ext cx="4952602" cy="30103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sian Tsunami Disaster - Top Documentary Films">
            <a:extLst>
              <a:ext uri="{FF2B5EF4-FFF2-40B4-BE49-F238E27FC236}">
                <a16:creationId xmlns:a16="http://schemas.microsoft.com/office/drawing/2014/main" id="{C4419D5F-17A5-C947-4587-3B168DED7EB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7917"/>
          <a:stretch/>
        </p:blipFill>
        <p:spPr bwMode="auto">
          <a:xfrm>
            <a:off x="7243458" y="4549559"/>
            <a:ext cx="4948542" cy="228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36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Warning that Dublin Airport chaos 'to get worse in June and July' as expert  gives key advice - Irish Mirror Online">
            <a:extLst>
              <a:ext uri="{FF2B5EF4-FFF2-40B4-BE49-F238E27FC236}">
                <a16:creationId xmlns:a16="http://schemas.microsoft.com/office/drawing/2014/main" id="{5EEEE9BF-A35F-EA85-B9DD-196DBB8F08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79" b="19039"/>
          <a:stretch/>
        </p:blipFill>
        <p:spPr bwMode="auto">
          <a:xfrm>
            <a:off x="7224341" y="397966"/>
            <a:ext cx="503415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2D74372-409B-C6C4-90B6-809BD6AFE633}"/>
              </a:ext>
            </a:extLst>
          </p:cNvPr>
          <p:cNvSpPr>
            <a:spLocks noGrp="1"/>
          </p:cNvSpPr>
          <p:nvPr>
            <p:ph type="body" sz="quarter" idx="18"/>
          </p:nvPr>
        </p:nvSpPr>
        <p:spPr>
          <a:xfrm>
            <a:off x="1185226" y="886620"/>
            <a:ext cx="5587049" cy="5085555"/>
          </a:xfrm>
        </p:spPr>
        <p:txBody>
          <a:bodyPr>
            <a:normAutofit fontScale="70000" lnSpcReduction="20000"/>
          </a:bodyPr>
          <a:lstStyle/>
          <a:p>
            <a:pPr marL="0" indent="0">
              <a:lnSpc>
                <a:spcPct val="120000"/>
              </a:lnSpc>
              <a:spcBef>
                <a:spcPts val="0"/>
              </a:spcBef>
            </a:pPr>
            <a:r>
              <a:rPr lang="en-GB" b="0" i="0" dirty="0">
                <a:effectLst/>
              </a:rPr>
              <a:t>Besteuerung, fehlende grundlegende regionale Entwicklung, z. B. Zugänglichkeit, Dienstleistungen, Einrichtungen und Infrastruktur, Grenzschutz, Flughafensicherheit, Sicherheitsfragen, ungünstige </a:t>
            </a:r>
            <a:r>
              <a:rPr lang="en-GB" dirty="0"/>
              <a:t>Wechselkurse, Beschäftigungs- und </a:t>
            </a:r>
            <a:r>
              <a:rPr lang="en-GB" b="0" i="0" dirty="0">
                <a:effectLst/>
              </a:rPr>
              <a:t>Qualifikationsdefizite....</a:t>
            </a:r>
          </a:p>
          <a:p>
            <a:pPr marL="0" indent="0">
              <a:lnSpc>
                <a:spcPct val="120000"/>
              </a:lnSpc>
              <a:spcBef>
                <a:spcPts val="0"/>
              </a:spcBef>
            </a:pPr>
            <a:endParaRPr lang="en-GB" b="1" dirty="0"/>
          </a:p>
          <a:p>
            <a:pPr marL="0" indent="0">
              <a:lnSpc>
                <a:spcPct val="120000"/>
              </a:lnSpc>
              <a:spcBef>
                <a:spcPts val="0"/>
              </a:spcBef>
            </a:pPr>
            <a:r>
              <a:rPr lang="en-GB" b="1" i="0" dirty="0">
                <a:effectLst/>
              </a:rPr>
              <a:t>Beispiel: </a:t>
            </a:r>
            <a:r>
              <a:rPr lang="en-GB" b="0" i="0" dirty="0">
                <a:effectLst/>
              </a:rPr>
              <a:t>Steuern und Mehrwertsteuer werden oft an den Kunden weitergegeben. 4-Sterne-Hoteliers, die mit hohen Steuer- oder Mehrwertsteuersätzen konfrontiert sind, geben diese </a:t>
            </a:r>
            <a:r>
              <a:rPr lang="en-GB" dirty="0"/>
              <a:t>oft </a:t>
            </a:r>
            <a:r>
              <a:rPr lang="en-GB" b="0" i="0" dirty="0">
                <a:effectLst/>
              </a:rPr>
              <a:t>an ihre Gäste weiter, was dazu führt, dass das Hotel im Vergleich zu </a:t>
            </a:r>
            <a:r>
              <a:rPr lang="en-GB" dirty="0"/>
              <a:t>anderen </a:t>
            </a:r>
            <a:r>
              <a:rPr lang="en-GB" b="0" i="0" dirty="0">
                <a:effectLst/>
              </a:rPr>
              <a:t>Ländern und 4-Sterne-Hoteliers mit niedrigeren Steuer- und Mehrwertsteuersätzen weniger wettbewerbsfähig ist. Der Tourist (die kaufkräftige Person) wird oft das billigere Hotel wählen, da dies in der Regel eine der größten, aber notwendigen Urlaubsausgaben ist.</a:t>
            </a:r>
          </a:p>
          <a:p>
            <a:pPr marL="0" indent="0">
              <a:lnSpc>
                <a:spcPct val="120000"/>
              </a:lnSpc>
              <a:spcBef>
                <a:spcPts val="0"/>
              </a:spcBef>
            </a:pPr>
            <a:endParaRPr lang="en-GB" dirty="0"/>
          </a:p>
          <a:p>
            <a:pPr marL="0" indent="0">
              <a:lnSpc>
                <a:spcPct val="120000"/>
              </a:lnSpc>
              <a:spcBef>
                <a:spcPts val="0"/>
              </a:spcBef>
            </a:pPr>
            <a:endParaRPr lang="en-IE" dirty="0"/>
          </a:p>
        </p:txBody>
      </p:sp>
      <p:sp>
        <p:nvSpPr>
          <p:cNvPr id="4" name="Text Placeholder 3">
            <a:extLst>
              <a:ext uri="{FF2B5EF4-FFF2-40B4-BE49-F238E27FC236}">
                <a16:creationId xmlns:a16="http://schemas.microsoft.com/office/drawing/2014/main" id="{83FEE279-CDF0-14D9-8992-41BCFF7E63D6}"/>
              </a:ext>
            </a:extLst>
          </p:cNvPr>
          <p:cNvSpPr>
            <a:spLocks noGrp="1"/>
          </p:cNvSpPr>
          <p:nvPr>
            <p:ph type="body" sz="quarter" idx="16"/>
          </p:nvPr>
        </p:nvSpPr>
        <p:spPr>
          <a:xfrm>
            <a:off x="1185227" y="344713"/>
            <a:ext cx="5972622" cy="790754"/>
          </a:xfrm>
        </p:spPr>
        <p:txBody>
          <a:bodyPr>
            <a:normAutofit fontScale="85000" lnSpcReduction="10000"/>
          </a:bodyPr>
          <a:lstStyle/>
          <a:p>
            <a:r>
              <a:rPr lang="en-IE" b="1" dirty="0" err="1"/>
              <a:t>Politische</a:t>
            </a:r>
            <a:r>
              <a:rPr lang="en-IE" b="1" dirty="0"/>
              <a:t>/</a:t>
            </a:r>
            <a:r>
              <a:rPr lang="en-IE" b="1" dirty="0" err="1"/>
              <a:t>wirtschaftliche</a:t>
            </a:r>
            <a:r>
              <a:rPr lang="en-IE" b="1" dirty="0"/>
              <a:t> </a:t>
            </a:r>
            <a:r>
              <a:rPr lang="en-IE" b="1" dirty="0" err="1"/>
              <a:t>Aspekte</a:t>
            </a:r>
            <a:endParaRPr lang="en-IE" b="1" dirty="0"/>
          </a:p>
        </p:txBody>
      </p:sp>
      <p:pic>
        <p:nvPicPr>
          <p:cNvPr id="12" name="Graphic 11" descr="Open book outline">
            <a:extLst>
              <a:ext uri="{FF2B5EF4-FFF2-40B4-BE49-F238E27FC236}">
                <a16:creationId xmlns:a16="http://schemas.microsoft.com/office/drawing/2014/main" id="{E742567E-263C-0B6B-3096-652B7E49C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5226" y="5943600"/>
            <a:ext cx="914400" cy="914400"/>
          </a:xfrm>
          <a:prstGeom prst="rect">
            <a:avLst/>
          </a:prstGeom>
        </p:spPr>
      </p:pic>
      <p:sp>
        <p:nvSpPr>
          <p:cNvPr id="17" name="TextBox 16">
            <a:extLst>
              <a:ext uri="{FF2B5EF4-FFF2-40B4-BE49-F238E27FC236}">
                <a16:creationId xmlns:a16="http://schemas.microsoft.com/office/drawing/2014/main" id="{988C2329-560F-12D8-6992-42F939987CA5}"/>
              </a:ext>
            </a:extLst>
          </p:cNvPr>
          <p:cNvSpPr txBox="1"/>
          <p:nvPr/>
        </p:nvSpPr>
        <p:spPr>
          <a:xfrm>
            <a:off x="7391400" y="2683966"/>
            <a:ext cx="4643841" cy="3816429"/>
          </a:xfrm>
          <a:prstGeom prst="rect">
            <a:avLst/>
          </a:prstGeom>
          <a:noFill/>
        </p:spPr>
        <p:txBody>
          <a:bodyPr wrap="square" rtlCol="0">
            <a:spAutoFit/>
          </a:bodyPr>
          <a:lstStyle/>
          <a:p>
            <a:r>
              <a:rPr lang="en-IE" sz="2400" b="1" dirty="0" err="1">
                <a:solidFill>
                  <a:srgbClr val="57B1A4"/>
                </a:solidFill>
              </a:rPr>
              <a:t>Irland</a:t>
            </a:r>
            <a:r>
              <a:rPr lang="en-IE" sz="2400" b="1" dirty="0">
                <a:solidFill>
                  <a:srgbClr val="57B1A4"/>
                </a:solidFill>
              </a:rPr>
              <a:t>: </a:t>
            </a:r>
            <a:r>
              <a:rPr lang="en-IE" sz="2400" dirty="0">
                <a:solidFill>
                  <a:srgbClr val="57B1A4"/>
                </a:solidFill>
              </a:rPr>
              <a:t>Politische Tourismus-Krise</a:t>
            </a:r>
            <a:endParaRPr lang="en-IE" sz="2400" dirty="0">
              <a:solidFill>
                <a:srgbClr val="57B1A4"/>
              </a:solidFill>
              <a:hlinkClick r:id="rId5">
                <a:extLst>
                  <a:ext uri="{A12FA001-AC4F-418D-AE19-62706E023703}">
                    <ahyp:hlinkClr xmlns:ahyp="http://schemas.microsoft.com/office/drawing/2018/hyperlinkcolor" val="tx"/>
                  </a:ext>
                </a:extLst>
              </a:hlinkClick>
            </a:endParaRPr>
          </a:p>
          <a:p>
            <a:endParaRPr lang="en-IE" sz="1000" b="1" dirty="0">
              <a:solidFill>
                <a:srgbClr val="4D4D4D"/>
              </a:solidFill>
              <a:hlinkClick r:id="rId5">
                <a:extLst>
                  <a:ext uri="{A12FA001-AC4F-418D-AE19-62706E023703}">
                    <ahyp:hlinkClr xmlns:ahyp="http://schemas.microsoft.com/office/drawing/2018/hyperlinkcolor" val="tx"/>
                  </a:ext>
                </a:extLst>
              </a:hlinkClick>
            </a:endParaRPr>
          </a:p>
          <a:p>
            <a:r>
              <a:rPr lang="en-IE" sz="1600" b="1" dirty="0">
                <a:solidFill>
                  <a:srgbClr val="57B1A4"/>
                </a:solidFill>
                <a:hlinkClick r:id="rId5">
                  <a:extLst>
                    <a:ext uri="{A12FA001-AC4F-418D-AE19-62706E023703}">
                      <ahyp:hlinkClr xmlns:ahyp="http://schemas.microsoft.com/office/drawing/2018/hyperlinkcolor" val="tx"/>
                    </a:ext>
                  </a:extLst>
                </a:hlinkClick>
              </a:rPr>
              <a:t>Der Flughafen Dublin (2022) </a:t>
            </a:r>
            <a:r>
              <a:rPr lang="en-IE" sz="1600" dirty="0">
                <a:solidFill>
                  <a:srgbClr val="4D4D4D"/>
                </a:solidFill>
                <a:hlinkClick r:id="rId5">
                  <a:extLst>
                    <a:ext uri="{A12FA001-AC4F-418D-AE19-62706E023703}">
                      <ahyp:hlinkClr xmlns:ahyp="http://schemas.microsoft.com/office/drawing/2018/hyperlinkcolor" val="tx"/>
                    </a:ext>
                  </a:extLst>
                </a:hlinkClick>
              </a:rPr>
              <a:t>und andere Flughäfen auf der ganzen Welt erlebten </a:t>
            </a:r>
            <a:r>
              <a:rPr lang="en-IE" sz="1600" dirty="0" err="1">
                <a:solidFill>
                  <a:srgbClr val="4D4D4D"/>
                </a:solidFill>
                <a:hlinkClick r:id="rId5">
                  <a:extLst>
                    <a:ext uri="{A12FA001-AC4F-418D-AE19-62706E023703}">
                      <ahyp:hlinkClr xmlns:ahyp="http://schemas.microsoft.com/office/drawing/2018/hyperlinkcolor" val="tx"/>
                    </a:ext>
                  </a:extLst>
                </a:hlinkClick>
              </a:rPr>
              <a:t>nach</a:t>
            </a:r>
            <a:r>
              <a:rPr lang="en-IE" sz="1600" dirty="0">
                <a:solidFill>
                  <a:srgbClr val="4D4D4D"/>
                </a:solidFill>
                <a:hlinkClick r:id="rId5">
                  <a:extLst>
                    <a:ext uri="{A12FA001-AC4F-418D-AE19-62706E023703}">
                      <ahyp:hlinkClr xmlns:ahyp="http://schemas.microsoft.com/office/drawing/2018/hyperlinkcolor" val="tx"/>
                    </a:ext>
                  </a:extLst>
                </a:hlinkClick>
              </a:rPr>
              <a:t> Corona </a:t>
            </a:r>
            <a:r>
              <a:rPr lang="en-IE" sz="1600" dirty="0" err="1">
                <a:solidFill>
                  <a:srgbClr val="4D4D4D"/>
                </a:solidFill>
                <a:hlinkClick r:id="rId5">
                  <a:extLst>
                    <a:ext uri="{A12FA001-AC4F-418D-AE19-62706E023703}">
                      <ahyp:hlinkClr xmlns:ahyp="http://schemas.microsoft.com/office/drawing/2018/hyperlinkcolor" val="tx"/>
                    </a:ext>
                  </a:extLst>
                </a:hlinkClick>
              </a:rPr>
              <a:t>chaotische</a:t>
            </a:r>
            <a:r>
              <a:rPr lang="en-IE" sz="1600" dirty="0">
                <a:solidFill>
                  <a:srgbClr val="4D4D4D"/>
                </a:solidFill>
                <a:hlinkClick r:id="rId5">
                  <a:extLst>
                    <a:ext uri="{A12FA001-AC4F-418D-AE19-62706E023703}">
                      <ahyp:hlinkClr xmlns:ahyp="http://schemas.microsoft.com/office/drawing/2018/hyperlinkcolor" val="tx"/>
                    </a:ext>
                  </a:extLst>
                </a:hlinkClick>
              </a:rPr>
              <a:t> Warteschlangen für Reisende. </a:t>
            </a:r>
            <a:endParaRPr lang="en-IE" sz="1600" dirty="0">
              <a:solidFill>
                <a:srgbClr val="4D4D4D"/>
              </a:solidFill>
            </a:endParaRPr>
          </a:p>
          <a:p>
            <a:endParaRPr lang="en-IE" sz="1600" b="1" dirty="0">
              <a:solidFill>
                <a:srgbClr val="57B1A4"/>
              </a:solidFill>
            </a:endParaRPr>
          </a:p>
          <a:p>
            <a:r>
              <a:rPr lang="en-IE" sz="1600" b="1" dirty="0">
                <a:solidFill>
                  <a:srgbClr val="57B1A4"/>
                </a:solidFill>
                <a:hlinkClick r:id="rId6">
                  <a:extLst>
                    <a:ext uri="{A12FA001-AC4F-418D-AE19-62706E023703}">
                      <ahyp:hlinkClr xmlns:ahyp="http://schemas.microsoft.com/office/drawing/2018/hyperlinkcolor" val="tx"/>
                    </a:ext>
                  </a:extLst>
                </a:hlinkClick>
              </a:rPr>
              <a:t>Die Hotelpreise in Dublin sind im Juli 2022 um 19,4 % gestiegen</a:t>
            </a:r>
            <a:r>
              <a:rPr lang="en-IE" sz="1600" dirty="0">
                <a:solidFill>
                  <a:srgbClr val="4D4D4D"/>
                </a:solidFill>
              </a:rPr>
              <a:t>, was auf den Mangel an verfügbarem Platz, die gestiegenen Kosten mit einer Inflation von 7,3 %, die um 30 % gestiegenen Lebensmittelpreise und die um über 80 % gestiegenen Energierechnungen zurückzuführen ist. </a:t>
            </a:r>
          </a:p>
          <a:p>
            <a:r>
              <a:rPr lang="en-IE" sz="1600" i="1" dirty="0" err="1">
                <a:solidFill>
                  <a:srgbClr val="57B1A4"/>
                </a:solidFill>
              </a:rPr>
              <a:t>Im</a:t>
            </a:r>
            <a:r>
              <a:rPr lang="en-IE" sz="1600" i="1" dirty="0">
                <a:solidFill>
                  <a:srgbClr val="57B1A4"/>
                </a:solidFill>
              </a:rPr>
              <a:t> Jahr 2019 </a:t>
            </a:r>
            <a:r>
              <a:rPr lang="en-GB" sz="1600" b="0" i="1" dirty="0">
                <a:solidFill>
                  <a:srgbClr val="57B1A4"/>
                </a:solidFill>
                <a:effectLst/>
                <a:latin typeface="Nuacht Serif Text"/>
              </a:rPr>
              <a:t>lag die durchschnittliche Auslastung der Hotels in Dublin bei 82 % - die dritthöchste aller </a:t>
            </a:r>
            <a:r>
              <a:rPr lang="en-GB" sz="1600" b="0" i="1" dirty="0" err="1">
                <a:solidFill>
                  <a:srgbClr val="57B1A4"/>
                </a:solidFill>
                <a:effectLst/>
                <a:latin typeface="Nuacht Serif Text"/>
              </a:rPr>
              <a:t>europäischen</a:t>
            </a:r>
            <a:r>
              <a:rPr lang="en-GB" sz="1600" b="0" i="1" dirty="0">
                <a:solidFill>
                  <a:srgbClr val="57B1A4"/>
                </a:solidFill>
                <a:effectLst/>
                <a:latin typeface="Nuacht Serif Text"/>
              </a:rPr>
              <a:t> </a:t>
            </a:r>
            <a:r>
              <a:rPr lang="en-GB" sz="1600" b="0" i="1" dirty="0" err="1">
                <a:solidFill>
                  <a:srgbClr val="57B1A4"/>
                </a:solidFill>
                <a:effectLst/>
                <a:latin typeface="Nuacht Serif Text"/>
              </a:rPr>
              <a:t>Hauptstädte</a:t>
            </a:r>
            <a:r>
              <a:rPr lang="en-GB" sz="1600" b="0" i="1" dirty="0">
                <a:solidFill>
                  <a:srgbClr val="57B1A4"/>
                </a:solidFill>
                <a:effectLst/>
                <a:latin typeface="Nuacht Serif Text"/>
              </a:rPr>
              <a:t>.</a:t>
            </a:r>
            <a:endParaRPr lang="en-IE" sz="1600" i="1" dirty="0">
              <a:solidFill>
                <a:srgbClr val="57B1A4"/>
              </a:solidFill>
            </a:endParaRPr>
          </a:p>
        </p:txBody>
      </p:sp>
      <p:sp>
        <p:nvSpPr>
          <p:cNvPr id="5" name="TextBox 4">
            <a:extLst>
              <a:ext uri="{FF2B5EF4-FFF2-40B4-BE49-F238E27FC236}">
                <a16:creationId xmlns:a16="http://schemas.microsoft.com/office/drawing/2014/main" id="{A9E96F59-3F55-3314-61B3-49C41204A878}"/>
              </a:ext>
            </a:extLst>
          </p:cNvPr>
          <p:cNvSpPr txBox="1"/>
          <p:nvPr/>
        </p:nvSpPr>
        <p:spPr>
          <a:xfrm>
            <a:off x="7239396" y="-14333"/>
            <a:ext cx="4952604"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endParaRPr lang="en-IE" dirty="0">
              <a:solidFill>
                <a:schemeClr val="bg1"/>
              </a:solidFill>
            </a:endParaRPr>
          </a:p>
        </p:txBody>
      </p:sp>
      <p:sp>
        <p:nvSpPr>
          <p:cNvPr id="11" name="TextBox 1">
            <a:extLst>
              <a:ext uri="{FF2B5EF4-FFF2-40B4-BE49-F238E27FC236}">
                <a16:creationId xmlns:a16="http://schemas.microsoft.com/office/drawing/2014/main" id="{8234552B-7B0B-D696-A82C-83CF7CD394AE}"/>
              </a:ext>
            </a:extLst>
          </p:cNvPr>
          <p:cNvSpPr txBox="1"/>
          <p:nvPr/>
        </p:nvSpPr>
        <p:spPr>
          <a:xfrm>
            <a:off x="2099626" y="6006942"/>
            <a:ext cx="4520249" cy="734945"/>
          </a:xfrm>
          <a:prstGeom prst="rect">
            <a:avLst/>
          </a:prstGeom>
          <a:solidFill>
            <a:schemeClr val="bg1"/>
          </a:solidFill>
        </p:spPr>
        <p:txBody>
          <a:bodyPr wrap="square" rtlCol="0">
            <a:spAutoFit/>
          </a:bodyPr>
          <a:lstStyle/>
          <a:p>
            <a:pPr marL="0" lvl="3" indent="0" algn="ctr">
              <a:lnSpc>
                <a:spcPct val="120000"/>
              </a:lnSpc>
              <a:spcBef>
                <a:spcPts val="0"/>
              </a:spcBef>
            </a:pPr>
            <a:r>
              <a:rPr lang="en-GB" sz="1800" b="1" i="0" dirty="0">
                <a:effectLst/>
                <a:latin typeface="+mn-lt"/>
                <a:hlinkClick r:id="rId7">
                  <a:extLst>
                    <a:ext uri="{A12FA001-AC4F-418D-AE19-62706E023703}">
                      <ahyp:hlinkClr xmlns:ahyp="http://schemas.microsoft.com/office/drawing/2018/hyperlinkcolor" val="tx"/>
                    </a:ext>
                  </a:extLst>
                </a:hlinkClick>
              </a:rPr>
              <a:t>The Impact of Taxes on the Competitiveness of European Tourism</a:t>
            </a:r>
            <a:endParaRPr lang="en-GB" sz="1800" b="1" i="0" dirty="0">
              <a:effectLst/>
              <a:latin typeface="+mn-lt"/>
            </a:endParaRPr>
          </a:p>
        </p:txBody>
      </p:sp>
    </p:spTree>
    <p:extLst>
      <p:ext uri="{BB962C8B-B14F-4D97-AF65-F5344CB8AC3E}">
        <p14:creationId xmlns:p14="http://schemas.microsoft.com/office/powerpoint/2010/main" val="2727215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668654"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4234739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0C7198-5B08-0AA6-C1DF-B7EC9188310D}"/>
              </a:ext>
            </a:extLst>
          </p:cNvPr>
          <p:cNvSpPr txBox="1"/>
          <p:nvPr/>
        </p:nvSpPr>
        <p:spPr>
          <a:xfrm>
            <a:off x="7277097" y="4391025"/>
            <a:ext cx="4969565" cy="2133600"/>
          </a:xfrm>
          <a:prstGeom prst="rect">
            <a:avLst/>
          </a:prstGeom>
          <a:solidFill>
            <a:srgbClr val="F27954"/>
          </a:solidFill>
        </p:spPr>
        <p:txBody>
          <a:bodyPr wrap="square" rtlCol="0">
            <a:spAutoFit/>
          </a:bodyPr>
          <a:lstStyle/>
          <a:p>
            <a:endParaRPr lang="en-IE" dirty="0"/>
          </a:p>
        </p:txBody>
      </p:sp>
      <p:sp>
        <p:nvSpPr>
          <p:cNvPr id="3" name="Text Placeholder 2">
            <a:extLst>
              <a:ext uri="{FF2B5EF4-FFF2-40B4-BE49-F238E27FC236}">
                <a16:creationId xmlns:a16="http://schemas.microsoft.com/office/drawing/2014/main" id="{BCCC4AF5-2715-D266-7808-2500B488D5E9}"/>
              </a:ext>
            </a:extLst>
          </p:cNvPr>
          <p:cNvSpPr>
            <a:spLocks noGrp="1"/>
          </p:cNvSpPr>
          <p:nvPr>
            <p:ph type="body" sz="quarter" idx="18"/>
          </p:nvPr>
        </p:nvSpPr>
        <p:spPr>
          <a:xfrm>
            <a:off x="1288359" y="854926"/>
            <a:ext cx="5874437" cy="4525954"/>
          </a:xfrm>
        </p:spPr>
        <p:txBody>
          <a:bodyPr>
            <a:noAutofit/>
          </a:bodyPr>
          <a:lstStyle/>
          <a:p>
            <a:pPr marL="0" indent="0" algn="l">
              <a:lnSpc>
                <a:spcPct val="100000"/>
              </a:lnSpc>
              <a:spcBef>
                <a:spcPts val="0"/>
              </a:spcBef>
            </a:pPr>
            <a:r>
              <a:rPr lang="en-GB" sz="2200" dirty="0"/>
              <a:t>Die </a:t>
            </a:r>
            <a:r>
              <a:rPr lang="en-GB" sz="2200" b="1" dirty="0"/>
              <a:t>Weltwirtschaftskrise 2009 </a:t>
            </a:r>
            <a:r>
              <a:rPr lang="en-GB" sz="2200" dirty="0"/>
              <a:t>hatte erhebliche Auswirkungen auf die gesamte europäische Tourismusbranche, was zu einem Rückgang der internationalen Touristenankünfte um 4 % führte. Im Jahr 2010 hatte sich der Tourismus jedoch wieder stark erholt. (</a:t>
            </a:r>
            <a:r>
              <a:rPr lang="en-GB" sz="2200" dirty="0">
                <a:hlinkClick r:id="rId2">
                  <a:extLst>
                    <a:ext uri="{A12FA001-AC4F-418D-AE19-62706E023703}">
                      <ahyp:hlinkClr xmlns:ahyp="http://schemas.microsoft.com/office/drawing/2018/hyperlinkcolor" val="tx"/>
                    </a:ext>
                  </a:extLst>
                </a:hlinkClick>
              </a:rPr>
              <a:t>Quelle</a:t>
            </a:r>
            <a:r>
              <a:rPr lang="en-GB" sz="2200" dirty="0"/>
              <a:t>)</a:t>
            </a:r>
          </a:p>
          <a:p>
            <a:pPr marL="0" indent="0" algn="l">
              <a:lnSpc>
                <a:spcPct val="100000"/>
              </a:lnSpc>
              <a:spcBef>
                <a:spcPts val="0"/>
              </a:spcBef>
            </a:pPr>
            <a:endParaRPr lang="en-GB" sz="2200" dirty="0"/>
          </a:p>
          <a:p>
            <a:pPr marL="0" indent="0" algn="l">
              <a:lnSpc>
                <a:spcPct val="100000"/>
              </a:lnSpc>
              <a:spcBef>
                <a:spcPts val="0"/>
              </a:spcBef>
            </a:pPr>
            <a:r>
              <a:rPr lang="en-GB" sz="2200" dirty="0"/>
              <a:t>In </a:t>
            </a:r>
            <a:r>
              <a:rPr lang="en-GB" sz="2200" dirty="0" err="1"/>
              <a:t>dieser</a:t>
            </a:r>
            <a:r>
              <a:rPr lang="en-GB" sz="2200" dirty="0"/>
              <a:t> Zeit </a:t>
            </a:r>
            <a:r>
              <a:rPr lang="en-GB" sz="2200" dirty="0" err="1"/>
              <a:t>sparen</a:t>
            </a:r>
            <a:r>
              <a:rPr lang="en-GB" sz="2200" dirty="0"/>
              <a:t> die </a:t>
            </a:r>
            <a:r>
              <a:rPr lang="en-GB" sz="2200" dirty="0" err="1"/>
              <a:t>Unternehmen</a:t>
            </a:r>
            <a:r>
              <a:rPr lang="en-GB" sz="2200" dirty="0"/>
              <a:t> an </a:t>
            </a:r>
            <a:r>
              <a:rPr lang="en-GB" sz="2200" dirty="0" err="1"/>
              <a:t>Reisekosten</a:t>
            </a:r>
            <a:r>
              <a:rPr lang="en-GB" sz="2200" dirty="0"/>
              <a:t>, </a:t>
            </a:r>
            <a:r>
              <a:rPr lang="en-GB" sz="2200" dirty="0" err="1"/>
              <a:t>Unterkünften</a:t>
            </a:r>
            <a:r>
              <a:rPr lang="en-GB" sz="2200" dirty="0"/>
              <a:t>, </a:t>
            </a:r>
            <a:r>
              <a:rPr lang="en-GB" sz="2200" dirty="0" err="1"/>
              <a:t>Veranstaltungen</a:t>
            </a:r>
            <a:r>
              <a:rPr lang="en-GB" sz="2200" dirty="0"/>
              <a:t>, </a:t>
            </a:r>
            <a:r>
              <a:rPr lang="en-GB" sz="2200" dirty="0" err="1"/>
              <a:t>Verpflegung</a:t>
            </a:r>
            <a:r>
              <a:rPr lang="en-GB" sz="2200" dirty="0"/>
              <a:t> </a:t>
            </a:r>
            <a:r>
              <a:rPr lang="en-GB" sz="2200" dirty="0" err="1"/>
              <a:t>usw</a:t>
            </a:r>
            <a:r>
              <a:rPr lang="en-GB" sz="2200" dirty="0"/>
              <a:t>., </a:t>
            </a:r>
            <a:r>
              <a:rPr lang="en-GB" sz="2200" dirty="0" err="1"/>
              <a:t>wodurch</a:t>
            </a:r>
            <a:r>
              <a:rPr lang="en-GB" sz="2200" dirty="0"/>
              <a:t> die </a:t>
            </a:r>
            <a:r>
              <a:rPr lang="en-GB" sz="2200" dirty="0" err="1"/>
              <a:t>Nachfrage</a:t>
            </a:r>
            <a:r>
              <a:rPr lang="en-GB" sz="2200" dirty="0"/>
              <a:t> z. B. </a:t>
            </a:r>
            <a:r>
              <a:rPr lang="en-GB" sz="2200" dirty="0" err="1"/>
              <a:t>nach</a:t>
            </a:r>
            <a:r>
              <a:rPr lang="en-GB" sz="2200" dirty="0"/>
              <a:t> </a:t>
            </a:r>
            <a:r>
              <a:rPr lang="en-GB" sz="2200" dirty="0" err="1"/>
              <a:t>hochwertigen</a:t>
            </a:r>
            <a:r>
              <a:rPr lang="en-GB" sz="2200" dirty="0"/>
              <a:t> </a:t>
            </a:r>
            <a:r>
              <a:rPr lang="en-GB" sz="2200" dirty="0" err="1"/>
              <a:t>Hotelzimmern</a:t>
            </a:r>
            <a:r>
              <a:rPr lang="en-GB" sz="2200" dirty="0"/>
              <a:t> </a:t>
            </a:r>
            <a:r>
              <a:rPr lang="en-GB" sz="2200" dirty="0" err="1"/>
              <a:t>sinkt</a:t>
            </a:r>
            <a:r>
              <a:rPr lang="en-GB" sz="2200" dirty="0"/>
              <a:t>. </a:t>
            </a:r>
          </a:p>
          <a:p>
            <a:pPr marL="0" indent="0" algn="l">
              <a:lnSpc>
                <a:spcPct val="100000"/>
              </a:lnSpc>
              <a:spcBef>
                <a:spcPts val="0"/>
              </a:spcBef>
            </a:pPr>
            <a:endParaRPr lang="en-GB" sz="2200" dirty="0"/>
          </a:p>
          <a:p>
            <a:pPr marL="0" indent="0" algn="l">
              <a:lnSpc>
                <a:spcPct val="100000"/>
              </a:lnSpc>
              <a:spcBef>
                <a:spcPts val="0"/>
              </a:spcBef>
            </a:pPr>
            <a:r>
              <a:rPr lang="en-GB" sz="2200" b="1" dirty="0"/>
              <a:t>Die einheimische </a:t>
            </a:r>
            <a:r>
              <a:rPr lang="en-GB" sz="2200" b="1" dirty="0" err="1"/>
              <a:t>Währung</a:t>
            </a:r>
            <a:r>
              <a:rPr lang="en-GB" sz="2200" b="1" dirty="0"/>
              <a:t> </a:t>
            </a:r>
            <a:r>
              <a:rPr lang="en-GB" sz="2200" b="1" dirty="0" err="1"/>
              <a:t>wurde</a:t>
            </a:r>
            <a:r>
              <a:rPr lang="en-GB" sz="2200" b="1" dirty="0"/>
              <a:t> </a:t>
            </a:r>
            <a:r>
              <a:rPr lang="en-GB" sz="2200" b="1" dirty="0" err="1"/>
              <a:t>erheblich</a:t>
            </a:r>
            <a:r>
              <a:rPr lang="en-GB" sz="2200" b="1" dirty="0"/>
              <a:t> </a:t>
            </a:r>
            <a:r>
              <a:rPr lang="en-GB" sz="2200" b="1" dirty="0" err="1"/>
              <a:t>abgewertet</a:t>
            </a:r>
            <a:r>
              <a:rPr lang="en-GB" sz="2200" b="1" dirty="0"/>
              <a:t>, </a:t>
            </a:r>
            <a:r>
              <a:rPr lang="en-GB" sz="2200" dirty="0"/>
              <a:t>potenzielle Touristen hatten weniger Kaufkraft, und infolgedessen ging die Nachfrage nach internationalem Tourismus zurück. Die isländische Börse fiel um mehr als 90 % (</a:t>
            </a:r>
            <a:r>
              <a:rPr lang="en-GB" sz="2200" dirty="0">
                <a:hlinkClick r:id="rId3">
                  <a:extLst>
                    <a:ext uri="{A12FA001-AC4F-418D-AE19-62706E023703}">
                      <ahyp:hlinkClr xmlns:ahyp="http://schemas.microsoft.com/office/drawing/2018/hyperlinkcolor" val="tx"/>
                    </a:ext>
                  </a:extLst>
                </a:hlinkClick>
              </a:rPr>
              <a:t>Quelle</a:t>
            </a:r>
            <a:r>
              <a:rPr lang="en-GB" sz="2200" dirty="0"/>
              <a:t>)</a:t>
            </a:r>
          </a:p>
          <a:p>
            <a:pPr marL="0" indent="0">
              <a:lnSpc>
                <a:spcPct val="100000"/>
              </a:lnSpc>
              <a:spcBef>
                <a:spcPts val="0"/>
              </a:spcBef>
            </a:pPr>
            <a:endParaRPr lang="en-IE" sz="2200" dirty="0"/>
          </a:p>
          <a:p>
            <a:pPr marL="0" indent="0">
              <a:lnSpc>
                <a:spcPct val="100000"/>
              </a:lnSpc>
              <a:spcBef>
                <a:spcPts val="0"/>
              </a:spcBef>
            </a:pPr>
            <a:endParaRPr lang="en-IE" sz="2200" dirty="0"/>
          </a:p>
        </p:txBody>
      </p:sp>
      <p:sp>
        <p:nvSpPr>
          <p:cNvPr id="4" name="Text Placeholder 3">
            <a:extLst>
              <a:ext uri="{FF2B5EF4-FFF2-40B4-BE49-F238E27FC236}">
                <a16:creationId xmlns:a16="http://schemas.microsoft.com/office/drawing/2014/main" id="{3A3FC89E-22D0-0B3A-F11D-9F2B49F87810}"/>
              </a:ext>
            </a:extLst>
          </p:cNvPr>
          <p:cNvSpPr>
            <a:spLocks noGrp="1"/>
          </p:cNvSpPr>
          <p:nvPr>
            <p:ph type="body" sz="quarter" idx="16"/>
          </p:nvPr>
        </p:nvSpPr>
        <p:spPr>
          <a:xfrm>
            <a:off x="1288360" y="280983"/>
            <a:ext cx="4716425" cy="582221"/>
          </a:xfrm>
        </p:spPr>
        <p:txBody>
          <a:bodyPr>
            <a:normAutofit fontScale="92500"/>
          </a:bodyPr>
          <a:lstStyle/>
          <a:p>
            <a:r>
              <a:rPr lang="en-IE" b="1" dirty="0"/>
              <a:t>Wirtschaftskrise - Global</a:t>
            </a:r>
          </a:p>
        </p:txBody>
      </p:sp>
      <p:sp>
        <p:nvSpPr>
          <p:cNvPr id="5" name="Text Placeholder 2">
            <a:extLst>
              <a:ext uri="{FF2B5EF4-FFF2-40B4-BE49-F238E27FC236}">
                <a16:creationId xmlns:a16="http://schemas.microsoft.com/office/drawing/2014/main" id="{23FCD09D-CDA8-DD1F-D720-04EC2BCF8669}"/>
              </a:ext>
            </a:extLst>
          </p:cNvPr>
          <p:cNvSpPr txBox="1">
            <a:spLocks/>
          </p:cNvSpPr>
          <p:nvPr/>
        </p:nvSpPr>
        <p:spPr>
          <a:xfrm>
            <a:off x="7162797" y="863204"/>
            <a:ext cx="4914903" cy="114657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i="0" dirty="0">
                <a:solidFill>
                  <a:srgbClr val="F27954"/>
                </a:solidFill>
                <a:effectLst/>
                <a:latin typeface="ff1"/>
              </a:rPr>
              <a:t>Krisen treten auf allen Ebenen des Tourismusbetriebs mit unterschiedlichem Schweregrad auf, von öffentlichkeitswirksamen Umwelt-, Wirtschafts- und politischen Katastrophen bis hin zu intern verursachten Krisen wie Unfällen und plötzlichen Erkrankungen" </a:t>
            </a:r>
            <a:r>
              <a:rPr lang="en-GB" sz="2000" i="0" dirty="0">
                <a:solidFill>
                  <a:srgbClr val="F27954"/>
                </a:solidFill>
                <a:effectLst/>
                <a:latin typeface="ff1"/>
              </a:rPr>
              <a:t>(</a:t>
            </a:r>
            <a:r>
              <a:rPr lang="en-GB" sz="2000" i="0" dirty="0">
                <a:solidFill>
                  <a:srgbClr val="F37C57"/>
                </a:solidFill>
                <a:effectLst/>
                <a:latin typeface="ff1"/>
                <a:hlinkClick r:id="rId4">
                  <a:extLst>
                    <a:ext uri="{A12FA001-AC4F-418D-AE19-62706E023703}">
                      <ahyp:hlinkClr xmlns:ahyp="http://schemas.microsoft.com/office/drawing/2018/hyperlinkcolor" val="tx"/>
                    </a:ext>
                  </a:extLst>
                </a:hlinkClick>
              </a:rPr>
              <a:t>Beeton, 2001</a:t>
            </a:r>
            <a:r>
              <a:rPr lang="en-GB" sz="2000" i="0" dirty="0">
                <a:solidFill>
                  <a:srgbClr val="F27954"/>
                </a:solidFill>
                <a:effectLst/>
                <a:latin typeface="ff1"/>
              </a:rPr>
              <a:t>). </a:t>
            </a:r>
          </a:p>
          <a:p>
            <a:pPr algn="l"/>
            <a:endParaRPr lang="en-GB" sz="2000" dirty="0">
              <a:solidFill>
                <a:srgbClr val="000000"/>
              </a:solidFill>
              <a:latin typeface="ff1"/>
            </a:endParaRPr>
          </a:p>
          <a:p>
            <a:pPr algn="ctr"/>
            <a:endParaRPr lang="en-IE" sz="2000" dirty="0">
              <a:solidFill>
                <a:srgbClr val="4D4D4D"/>
              </a:solidFill>
            </a:endParaRPr>
          </a:p>
          <a:p>
            <a:pPr algn="ctr"/>
            <a:endParaRPr lang="en-IE" sz="2000" dirty="0">
              <a:solidFill>
                <a:srgbClr val="4D4D4D"/>
              </a:solidFill>
            </a:endParaRPr>
          </a:p>
          <a:p>
            <a:pPr algn="ctr"/>
            <a:endParaRPr lang="en-IE" sz="2000" dirty="0">
              <a:solidFill>
                <a:srgbClr val="4D4D4D"/>
              </a:solidFill>
            </a:endParaRPr>
          </a:p>
        </p:txBody>
      </p:sp>
      <p:sp>
        <p:nvSpPr>
          <p:cNvPr id="6" name="TextBox 5">
            <a:extLst>
              <a:ext uri="{FF2B5EF4-FFF2-40B4-BE49-F238E27FC236}">
                <a16:creationId xmlns:a16="http://schemas.microsoft.com/office/drawing/2014/main" id="{CB1EA18B-4352-CD6F-080E-DE8CA4CB0EA8}"/>
              </a:ext>
            </a:extLst>
          </p:cNvPr>
          <p:cNvSpPr txBox="1"/>
          <p:nvPr/>
        </p:nvSpPr>
        <p:spPr>
          <a:xfrm>
            <a:off x="7220333" y="4257496"/>
            <a:ext cx="5957888" cy="2246769"/>
          </a:xfrm>
          <a:prstGeom prst="rect">
            <a:avLst/>
          </a:prstGeom>
          <a:noFill/>
        </p:spPr>
        <p:txBody>
          <a:bodyPr wrap="square" rtlCol="0">
            <a:spAutoFit/>
          </a:bodyPr>
          <a:lstStyle/>
          <a:p>
            <a:endParaRPr lang="en-GB" sz="1800" dirty="0">
              <a:solidFill>
                <a:schemeClr val="bg1"/>
              </a:solidFill>
            </a:endParaRPr>
          </a:p>
          <a:p>
            <a:r>
              <a:rPr lang="en-GB" sz="2400" b="1" dirty="0" err="1">
                <a:solidFill>
                  <a:schemeClr val="bg1"/>
                </a:solidFill>
              </a:rPr>
              <a:t>Griechenland</a:t>
            </a:r>
            <a:r>
              <a:rPr lang="en-GB" sz="2400" b="1" dirty="0">
                <a:solidFill>
                  <a:schemeClr val="bg1"/>
                </a:solidFill>
              </a:rPr>
              <a:t> 2007 - 2010</a:t>
            </a:r>
          </a:p>
          <a:p>
            <a:r>
              <a:rPr lang="en-GB" sz="1600" dirty="0">
                <a:solidFill>
                  <a:schemeClr val="bg1"/>
                </a:solidFill>
              </a:rPr>
              <a:t>Beitrag des Tourismus zum BIP - Rückgang um 2%</a:t>
            </a:r>
          </a:p>
          <a:p>
            <a:r>
              <a:rPr lang="en-GB" sz="1600" dirty="0">
                <a:solidFill>
                  <a:schemeClr val="bg1"/>
                </a:solidFill>
              </a:rPr>
              <a:t>Internationale Tourismuseinnahmen - Rückgang um 18,06%</a:t>
            </a:r>
          </a:p>
          <a:p>
            <a:r>
              <a:rPr lang="en-GB" sz="1600" dirty="0">
                <a:solidFill>
                  <a:schemeClr val="bg1"/>
                </a:solidFill>
              </a:rPr>
              <a:t>Durchschnittliche Pro-Kopf-Ausgaben - Rückgang um 11,5%</a:t>
            </a:r>
          </a:p>
          <a:p>
            <a:r>
              <a:rPr lang="en-GB" sz="1600" dirty="0">
                <a:solidFill>
                  <a:schemeClr val="bg1"/>
                </a:solidFill>
              </a:rPr>
              <a:t>Marktanteil an den Welteinnahmen - Rückgang um 0,4%</a:t>
            </a:r>
          </a:p>
          <a:p>
            <a:endParaRPr lang="en-IE" sz="1600" dirty="0">
              <a:solidFill>
                <a:schemeClr val="bg1"/>
              </a:solidFill>
            </a:endParaRPr>
          </a:p>
          <a:p>
            <a:endParaRPr lang="en-IE" dirty="0">
              <a:solidFill>
                <a:schemeClr val="bg1"/>
              </a:solidFill>
            </a:endParaRPr>
          </a:p>
        </p:txBody>
      </p:sp>
    </p:spTree>
    <p:extLst>
      <p:ext uri="{BB962C8B-B14F-4D97-AF65-F5344CB8AC3E}">
        <p14:creationId xmlns:p14="http://schemas.microsoft.com/office/powerpoint/2010/main" val="3512366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D74372-409B-C6C4-90B6-809BD6AFE633}"/>
              </a:ext>
            </a:extLst>
          </p:cNvPr>
          <p:cNvSpPr>
            <a:spLocks noGrp="1"/>
          </p:cNvSpPr>
          <p:nvPr>
            <p:ph type="body" sz="quarter" idx="18"/>
          </p:nvPr>
        </p:nvSpPr>
        <p:spPr>
          <a:xfrm>
            <a:off x="1393722" y="886620"/>
            <a:ext cx="5845674" cy="4628355"/>
          </a:xfrm>
        </p:spPr>
        <p:txBody>
          <a:bodyPr>
            <a:noAutofit/>
          </a:bodyPr>
          <a:lstStyle/>
          <a:p>
            <a:pPr marL="0" indent="0">
              <a:lnSpc>
                <a:spcPct val="100000"/>
              </a:lnSpc>
              <a:spcBef>
                <a:spcPts val="0"/>
              </a:spcBef>
            </a:pPr>
            <a:r>
              <a:rPr lang="en-GB" sz="2200" b="0" i="0" dirty="0">
                <a:effectLst/>
              </a:rPr>
              <a:t>Seit 2001 ist eine Zunahme von Anschlägen zu verzeichnen, die mit extremistischen Gruppen in Verbindung stehen</a:t>
            </a:r>
            <a:r>
              <a:rPr lang="en-GB" sz="2200" dirty="0"/>
              <a:t>. </a:t>
            </a:r>
            <a:r>
              <a:rPr lang="en-GB" sz="2200" b="0" i="0" dirty="0">
                <a:effectLst/>
              </a:rPr>
              <a:t>Viele separatistische terroristische Aktivitäten haben auch einen religiösen Hintergrund.</a:t>
            </a:r>
          </a:p>
          <a:p>
            <a:pPr marL="0" indent="0">
              <a:lnSpc>
                <a:spcPct val="100000"/>
              </a:lnSpc>
              <a:spcBef>
                <a:spcPts val="0"/>
              </a:spcBef>
            </a:pPr>
            <a:endParaRPr lang="en-GB" sz="2200" b="0" i="0" dirty="0">
              <a:effectLst/>
            </a:endParaRPr>
          </a:p>
          <a:p>
            <a:pPr marL="457200" indent="-457200">
              <a:lnSpc>
                <a:spcPct val="100000"/>
              </a:lnSpc>
              <a:spcBef>
                <a:spcPts val="0"/>
              </a:spcBef>
              <a:buFont typeface="+mj-lt"/>
              <a:buAutoNum type="arabicPeriod"/>
            </a:pPr>
            <a:r>
              <a:rPr lang="en-GB" sz="2200" b="1" i="0" u="none" strike="noStrike" dirty="0">
                <a:effectLst/>
                <a:hlinkClick r:id="rId2" tooltip="November 2015 Paris attacks">
                  <a:extLst>
                    <a:ext uri="{A12FA001-AC4F-418D-AE19-62706E023703}">
                      <ahyp:hlinkClr xmlns:ahyp="http://schemas.microsoft.com/office/drawing/2018/hyperlinkcolor" val="tx"/>
                    </a:ext>
                  </a:extLst>
                </a:hlinkClick>
              </a:rPr>
              <a:t>Bei den Anschlägen in Paris im November 2015 gab es </a:t>
            </a:r>
            <a:r>
              <a:rPr lang="en-GB" sz="2200" b="0" i="0" dirty="0">
                <a:effectLst/>
              </a:rPr>
              <a:t>130 Todesopfer und über 360 Verletzte. </a:t>
            </a:r>
          </a:p>
          <a:p>
            <a:pPr marL="457200" indent="-457200">
              <a:lnSpc>
                <a:spcPct val="100000"/>
              </a:lnSpc>
              <a:spcBef>
                <a:spcPts val="0"/>
              </a:spcBef>
              <a:buFont typeface="+mj-lt"/>
              <a:buAutoNum type="arabicPeriod"/>
            </a:pPr>
            <a:r>
              <a:rPr lang="en-GB" sz="2200" b="1" i="0" dirty="0">
                <a:effectLst/>
                <a:hlinkClick r:id="rId3">
                  <a:extLst>
                    <a:ext uri="{A12FA001-AC4F-418D-AE19-62706E023703}">
                      <ahyp:hlinkClr xmlns:ahyp="http://schemas.microsoft.com/office/drawing/2018/hyperlinkcolor" val="tx"/>
                    </a:ext>
                  </a:extLst>
                </a:hlinkClick>
              </a:rPr>
              <a:t>Bei dem Bombenanschlag in der Manchester Arena </a:t>
            </a:r>
            <a:r>
              <a:rPr lang="en-GB" sz="2200" b="0" i="0" dirty="0">
                <a:effectLst/>
              </a:rPr>
              <a:t>wurden 23 Menschen getötet und 250 verletzt. </a:t>
            </a:r>
          </a:p>
          <a:p>
            <a:pPr marL="457200" indent="-457200">
              <a:lnSpc>
                <a:spcPct val="100000"/>
              </a:lnSpc>
              <a:spcBef>
                <a:spcPts val="0"/>
              </a:spcBef>
              <a:buFont typeface="+mj-lt"/>
              <a:buAutoNum type="arabicPeriod"/>
            </a:pPr>
            <a:r>
              <a:rPr lang="en-GB" sz="2200" b="0" i="0" dirty="0">
                <a:effectLst/>
              </a:rPr>
              <a:t>In Deutschland gab es 2020 bei den </a:t>
            </a:r>
            <a:r>
              <a:rPr lang="en-GB" sz="2200" b="1" i="0" dirty="0">
                <a:effectLst/>
                <a:hlinkClick r:id="rId4">
                  <a:extLst>
                    <a:ext uri="{A12FA001-AC4F-418D-AE19-62706E023703}">
                      <ahyp:hlinkClr xmlns:ahyp="http://schemas.microsoft.com/office/drawing/2018/hyperlinkcolor" val="tx"/>
                    </a:ext>
                  </a:extLst>
                </a:hlinkClick>
              </a:rPr>
              <a:t>Schießereien in Hanau </a:t>
            </a:r>
            <a:r>
              <a:rPr lang="en-GB" sz="2200" b="0" i="0" dirty="0">
                <a:effectLst/>
              </a:rPr>
              <a:t>11 Tote und 6 Verletzte. </a:t>
            </a:r>
          </a:p>
          <a:p>
            <a:pPr marL="0" indent="0">
              <a:lnSpc>
                <a:spcPct val="100000"/>
              </a:lnSpc>
              <a:spcBef>
                <a:spcPts val="0"/>
              </a:spcBef>
            </a:pPr>
            <a:endParaRPr lang="en-GB" sz="2200" b="1" dirty="0"/>
          </a:p>
          <a:p>
            <a:pPr marL="0" indent="0">
              <a:lnSpc>
                <a:spcPct val="100000"/>
              </a:lnSpc>
              <a:spcBef>
                <a:spcPts val="0"/>
              </a:spcBef>
            </a:pPr>
            <a:endParaRPr lang="en-GB" sz="2200" dirty="0"/>
          </a:p>
          <a:p>
            <a:pPr marL="0" lvl="3" indent="0">
              <a:lnSpc>
                <a:spcPct val="100000"/>
              </a:lnSpc>
              <a:spcBef>
                <a:spcPts val="0"/>
              </a:spcBef>
            </a:pPr>
            <a:endParaRPr lang="en-GB" sz="2200" b="1" i="0" dirty="0">
              <a:effectLst/>
              <a:latin typeface="+mn-lt"/>
              <a:hlinkClick r:id="" action="ppaction://noaction">
                <a:extLst>
                  <a:ext uri="{A12FA001-AC4F-418D-AE19-62706E023703}">
                    <ahyp:hlinkClr xmlns:ahyp="http://schemas.microsoft.com/office/drawing/2018/hyperlinkcolor" val="tx"/>
                  </a:ext>
                </a:extLst>
              </a:hlinkClick>
            </a:endParaRPr>
          </a:p>
          <a:p>
            <a:pPr marL="0" lvl="3" indent="0">
              <a:lnSpc>
                <a:spcPct val="100000"/>
              </a:lnSpc>
              <a:spcBef>
                <a:spcPts val="0"/>
              </a:spcBef>
            </a:pPr>
            <a:endParaRPr lang="en-GB" sz="2200" b="1" dirty="0">
              <a:latin typeface="+mn-lt"/>
            </a:endParaRPr>
          </a:p>
          <a:p>
            <a:pPr marL="0" indent="0">
              <a:lnSpc>
                <a:spcPct val="100000"/>
              </a:lnSpc>
              <a:spcBef>
                <a:spcPts val="0"/>
              </a:spcBef>
            </a:pPr>
            <a:endParaRPr lang="en-IE" sz="2200" dirty="0"/>
          </a:p>
        </p:txBody>
      </p:sp>
      <p:sp>
        <p:nvSpPr>
          <p:cNvPr id="4" name="Text Placeholder 3">
            <a:extLst>
              <a:ext uri="{FF2B5EF4-FFF2-40B4-BE49-F238E27FC236}">
                <a16:creationId xmlns:a16="http://schemas.microsoft.com/office/drawing/2014/main" id="{83FEE279-CDF0-14D9-8992-41BCFF7E63D6}"/>
              </a:ext>
            </a:extLst>
          </p:cNvPr>
          <p:cNvSpPr>
            <a:spLocks noGrp="1"/>
          </p:cNvSpPr>
          <p:nvPr>
            <p:ph type="body" sz="quarter" idx="16"/>
          </p:nvPr>
        </p:nvSpPr>
        <p:spPr>
          <a:xfrm>
            <a:off x="1379575" y="303998"/>
            <a:ext cx="4716425" cy="582221"/>
          </a:xfrm>
        </p:spPr>
        <p:txBody>
          <a:bodyPr>
            <a:normAutofit lnSpcReduction="10000"/>
          </a:bodyPr>
          <a:lstStyle/>
          <a:p>
            <a:r>
              <a:rPr lang="en-IE" b="1" dirty="0"/>
              <a:t>Terrorismus</a:t>
            </a:r>
          </a:p>
        </p:txBody>
      </p:sp>
      <p:sp>
        <p:nvSpPr>
          <p:cNvPr id="2" name="TextBox 1">
            <a:extLst>
              <a:ext uri="{FF2B5EF4-FFF2-40B4-BE49-F238E27FC236}">
                <a16:creationId xmlns:a16="http://schemas.microsoft.com/office/drawing/2014/main" id="{E03D3DE3-53EA-9B48-3232-BB4EB3A60CBB}"/>
              </a:ext>
            </a:extLst>
          </p:cNvPr>
          <p:cNvSpPr txBox="1"/>
          <p:nvPr/>
        </p:nvSpPr>
        <p:spPr>
          <a:xfrm>
            <a:off x="7239396" y="-14333"/>
            <a:ext cx="4952604"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Fallstudien</a:t>
            </a:r>
            <a:endParaRPr lang="en-IE" dirty="0">
              <a:solidFill>
                <a:schemeClr val="bg1"/>
              </a:solidFill>
            </a:endParaRPr>
          </a:p>
        </p:txBody>
      </p:sp>
      <p:sp>
        <p:nvSpPr>
          <p:cNvPr id="6" name="TextBox 5">
            <a:extLst>
              <a:ext uri="{FF2B5EF4-FFF2-40B4-BE49-F238E27FC236}">
                <a16:creationId xmlns:a16="http://schemas.microsoft.com/office/drawing/2014/main" id="{9A17C744-7C37-B3D8-2BD0-B888C441011B}"/>
              </a:ext>
            </a:extLst>
          </p:cNvPr>
          <p:cNvSpPr txBox="1"/>
          <p:nvPr/>
        </p:nvSpPr>
        <p:spPr>
          <a:xfrm>
            <a:off x="8591550" y="6160056"/>
            <a:ext cx="2590800" cy="369332"/>
          </a:xfrm>
          <a:prstGeom prst="rect">
            <a:avLst/>
          </a:prstGeom>
          <a:noFill/>
        </p:spPr>
        <p:txBody>
          <a:bodyPr wrap="square" rtlCol="0">
            <a:spAutoFit/>
          </a:bodyPr>
          <a:lstStyle/>
          <a:p>
            <a:r>
              <a:rPr lang="en-IE" i="1" dirty="0"/>
              <a:t>Bilder The Guardian</a:t>
            </a:r>
          </a:p>
        </p:txBody>
      </p:sp>
      <p:pic>
        <p:nvPicPr>
          <p:cNvPr id="8" name="Picture 2" descr="France′s terrorism risk remains ′extremely high′, says minister | News | DW  | 31.08.2020">
            <a:extLst>
              <a:ext uri="{FF2B5EF4-FFF2-40B4-BE49-F238E27FC236}">
                <a16:creationId xmlns:a16="http://schemas.microsoft.com/office/drawing/2014/main" id="{5CE619CF-1DC3-DD46-B0AC-64E7C0A765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49" b="13463"/>
          <a:stretch/>
        </p:blipFill>
        <p:spPr bwMode="auto">
          <a:xfrm>
            <a:off x="7239396" y="886620"/>
            <a:ext cx="4925012" cy="2028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ris attacks inquiry finds multiple failings by French intelligence  agencies | Paris attacks | The Guardian">
            <a:extLst>
              <a:ext uri="{FF2B5EF4-FFF2-40B4-BE49-F238E27FC236}">
                <a16:creationId xmlns:a16="http://schemas.microsoft.com/office/drawing/2014/main" id="{6CECF403-38D8-45D5-1362-D249D7981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396" y="3200797"/>
            <a:ext cx="4925012" cy="2955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778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D74372-409B-C6C4-90B6-809BD6AFE633}"/>
              </a:ext>
            </a:extLst>
          </p:cNvPr>
          <p:cNvSpPr>
            <a:spLocks noGrp="1"/>
          </p:cNvSpPr>
          <p:nvPr>
            <p:ph type="body" sz="quarter" idx="18"/>
          </p:nvPr>
        </p:nvSpPr>
        <p:spPr>
          <a:xfrm>
            <a:off x="1142999" y="886620"/>
            <a:ext cx="6096399" cy="4628355"/>
          </a:xfrm>
        </p:spPr>
        <p:txBody>
          <a:bodyPr>
            <a:noAutofit/>
          </a:bodyPr>
          <a:lstStyle/>
          <a:p>
            <a:r>
              <a:rPr lang="en-IE" b="1" dirty="0"/>
              <a:t>Auswirkungen des Terrorismus auf Paris</a:t>
            </a:r>
          </a:p>
          <a:p>
            <a:pPr marL="342900" indent="-342900">
              <a:buFont typeface="Arial" panose="020B0604020202020204" pitchFamily="34" charset="0"/>
              <a:buChar char="•"/>
            </a:pPr>
            <a:r>
              <a:rPr lang="en-GB" dirty="0"/>
              <a:t>Der Terrorismus hat sich negativ auf die touristische Wahrnehmung und das Image von Paris als Reiseziel ausgewirkt </a:t>
            </a:r>
          </a:p>
          <a:p>
            <a:pPr marL="342900" indent="-342900">
              <a:buFont typeface="Arial" panose="020B0604020202020204" pitchFamily="34" charset="0"/>
              <a:buChar char="•"/>
            </a:pPr>
            <a:r>
              <a:rPr lang="en-GB" dirty="0"/>
              <a:t>Man hatte das Gefühl, dass sich Touristen und Besucher nicht mehr sicher fühlten.</a:t>
            </a:r>
          </a:p>
          <a:p>
            <a:pPr marL="342900" indent="-342900">
              <a:buFont typeface="Arial" panose="020B0604020202020204" pitchFamily="34" charset="0"/>
              <a:buChar char="•"/>
            </a:pPr>
            <a:r>
              <a:rPr lang="en-GB" dirty="0"/>
              <a:t>Rückgang der Tourismuswirtschaft durch sinkende Verkehrsströme, weniger neue Buchungen, mehr Stornierungen </a:t>
            </a:r>
          </a:p>
          <a:p>
            <a:pPr marL="342900" indent="-342900">
              <a:buFont typeface="Arial" panose="020B0604020202020204" pitchFamily="34" charset="0"/>
              <a:buChar char="•"/>
            </a:pPr>
            <a:r>
              <a:rPr lang="en-GB" b="1" dirty="0"/>
              <a:t>Beispiel: </a:t>
            </a:r>
            <a:r>
              <a:rPr lang="en-GB" dirty="0"/>
              <a:t>Die</a:t>
            </a:r>
            <a:r>
              <a:rPr lang="en-GB" b="1" dirty="0"/>
              <a:t> </a:t>
            </a:r>
            <a:r>
              <a:rPr lang="en-GB" dirty="0"/>
              <a:t>Auslastung der </a:t>
            </a:r>
            <a:r>
              <a:rPr lang="en-GB" dirty="0">
                <a:hlinkClick r:id="rId2">
                  <a:extLst>
                    <a:ext uri="{A12FA001-AC4F-418D-AE19-62706E023703}">
                      <ahyp:hlinkClr xmlns:ahyp="http://schemas.microsoft.com/office/drawing/2018/hyperlinkcolor" val="tx"/>
                    </a:ext>
                  </a:extLst>
                </a:hlinkClick>
              </a:rPr>
              <a:t>Pariser Hotels </a:t>
            </a:r>
            <a:r>
              <a:rPr lang="en-GB" dirty="0"/>
              <a:t>sank um 28,5 % und hielt mindestens 2 Wochen lang an. Die Buchungen für Luxushotels gingen um 50 % zurück. </a:t>
            </a:r>
          </a:p>
          <a:p>
            <a:pPr marL="342900" indent="-342900">
              <a:buFont typeface="Arial" panose="020B0604020202020204" pitchFamily="34" charset="0"/>
              <a:buChar char="•"/>
            </a:pPr>
            <a:r>
              <a:rPr lang="en-GB" dirty="0"/>
              <a:t>Verstärkte Sicherheitsmaßnahmen führten zu Verzögerungen, z. B. Personenkontrollen auf der </a:t>
            </a:r>
            <a:r>
              <a:rPr lang="en-GB" dirty="0" err="1"/>
              <a:t>Straße</a:t>
            </a:r>
            <a:endParaRPr lang="en-GB" dirty="0"/>
          </a:p>
          <a:p>
            <a:pPr marL="0" lvl="3" indent="0">
              <a:lnSpc>
                <a:spcPct val="100000"/>
              </a:lnSpc>
              <a:spcBef>
                <a:spcPts val="0"/>
              </a:spcBef>
            </a:pPr>
            <a:endParaRPr lang="en-GB" sz="2400" b="1" i="0" dirty="0">
              <a:effectLst/>
              <a:latin typeface="+mn-lt"/>
              <a:hlinkClick r:id="" action="ppaction://noaction">
                <a:extLst>
                  <a:ext uri="{A12FA001-AC4F-418D-AE19-62706E023703}">
                    <ahyp:hlinkClr xmlns:ahyp="http://schemas.microsoft.com/office/drawing/2018/hyperlinkcolor" val="tx"/>
                  </a:ext>
                </a:extLst>
              </a:hlinkClick>
            </a:endParaRPr>
          </a:p>
          <a:p>
            <a:pPr marL="0" lvl="3" indent="0">
              <a:lnSpc>
                <a:spcPct val="100000"/>
              </a:lnSpc>
              <a:spcBef>
                <a:spcPts val="0"/>
              </a:spcBef>
            </a:pPr>
            <a:endParaRPr lang="en-GB" sz="2400" b="1" dirty="0">
              <a:latin typeface="+mn-lt"/>
            </a:endParaRPr>
          </a:p>
          <a:p>
            <a:pPr marL="0" indent="0">
              <a:lnSpc>
                <a:spcPct val="100000"/>
              </a:lnSpc>
              <a:spcBef>
                <a:spcPts val="0"/>
              </a:spcBef>
            </a:pPr>
            <a:endParaRPr lang="en-IE" dirty="0"/>
          </a:p>
        </p:txBody>
      </p:sp>
      <p:sp>
        <p:nvSpPr>
          <p:cNvPr id="4" name="Text Placeholder 3">
            <a:extLst>
              <a:ext uri="{FF2B5EF4-FFF2-40B4-BE49-F238E27FC236}">
                <a16:creationId xmlns:a16="http://schemas.microsoft.com/office/drawing/2014/main" id="{83FEE279-CDF0-14D9-8992-41BCFF7E63D6}"/>
              </a:ext>
            </a:extLst>
          </p:cNvPr>
          <p:cNvSpPr>
            <a:spLocks noGrp="1"/>
          </p:cNvSpPr>
          <p:nvPr>
            <p:ph type="body" sz="quarter" idx="16"/>
          </p:nvPr>
        </p:nvSpPr>
        <p:spPr>
          <a:xfrm>
            <a:off x="1379575" y="303998"/>
            <a:ext cx="4716425" cy="582221"/>
          </a:xfrm>
        </p:spPr>
        <p:txBody>
          <a:bodyPr>
            <a:normAutofit lnSpcReduction="10000"/>
          </a:bodyPr>
          <a:lstStyle/>
          <a:p>
            <a:r>
              <a:rPr lang="en-IE" b="1" dirty="0"/>
              <a:t>Terrorismus - Paris</a:t>
            </a:r>
          </a:p>
        </p:txBody>
      </p:sp>
      <p:sp>
        <p:nvSpPr>
          <p:cNvPr id="17" name="TextBox 16">
            <a:extLst>
              <a:ext uri="{FF2B5EF4-FFF2-40B4-BE49-F238E27FC236}">
                <a16:creationId xmlns:a16="http://schemas.microsoft.com/office/drawing/2014/main" id="{988C2329-560F-12D8-6992-42F939987CA5}"/>
              </a:ext>
            </a:extLst>
          </p:cNvPr>
          <p:cNvSpPr txBox="1"/>
          <p:nvPr/>
        </p:nvSpPr>
        <p:spPr>
          <a:xfrm>
            <a:off x="7280320" y="2302966"/>
            <a:ext cx="5581834" cy="615553"/>
          </a:xfrm>
          <a:prstGeom prst="rect">
            <a:avLst/>
          </a:prstGeom>
          <a:noFill/>
        </p:spPr>
        <p:txBody>
          <a:bodyPr wrap="square" rtlCol="0">
            <a:spAutoFit/>
          </a:bodyPr>
          <a:lstStyle/>
          <a:p>
            <a:endParaRPr lang="en-IE" sz="2400" b="1" dirty="0">
              <a:solidFill>
                <a:srgbClr val="57B1A4"/>
              </a:solidFill>
              <a:hlinkClick r:id="rId3">
                <a:extLst>
                  <a:ext uri="{A12FA001-AC4F-418D-AE19-62706E023703}">
                    <ahyp:hlinkClr xmlns:ahyp="http://schemas.microsoft.com/office/drawing/2018/hyperlinkcolor" val="tx"/>
                  </a:ext>
                </a:extLst>
              </a:hlinkClick>
            </a:endParaRPr>
          </a:p>
          <a:p>
            <a:endParaRPr lang="en-IE" sz="1000" b="1" dirty="0">
              <a:solidFill>
                <a:srgbClr val="4D4D4D"/>
              </a:solidFill>
              <a:hlinkClick r:id="rId3">
                <a:extLst>
                  <a:ext uri="{A12FA001-AC4F-418D-AE19-62706E023703}">
                    <ahyp:hlinkClr xmlns:ahyp="http://schemas.microsoft.com/office/drawing/2018/hyperlinkcolor" val="tx"/>
                  </a:ext>
                </a:extLst>
              </a:hlinkClick>
            </a:endParaRPr>
          </a:p>
        </p:txBody>
      </p:sp>
      <p:sp>
        <p:nvSpPr>
          <p:cNvPr id="2" name="TextBox 1">
            <a:extLst>
              <a:ext uri="{FF2B5EF4-FFF2-40B4-BE49-F238E27FC236}">
                <a16:creationId xmlns:a16="http://schemas.microsoft.com/office/drawing/2014/main" id="{E03D3DE3-53EA-9B48-3232-BB4EB3A60CBB}"/>
              </a:ext>
            </a:extLst>
          </p:cNvPr>
          <p:cNvSpPr txBox="1"/>
          <p:nvPr/>
        </p:nvSpPr>
        <p:spPr>
          <a:xfrm>
            <a:off x="7239396" y="-14333"/>
            <a:ext cx="4952604"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endParaRPr lang="en-IE" dirty="0">
              <a:solidFill>
                <a:schemeClr val="bg1"/>
              </a:solidFill>
            </a:endParaRPr>
          </a:p>
        </p:txBody>
      </p:sp>
      <p:sp>
        <p:nvSpPr>
          <p:cNvPr id="6" name="TextBox 5">
            <a:extLst>
              <a:ext uri="{FF2B5EF4-FFF2-40B4-BE49-F238E27FC236}">
                <a16:creationId xmlns:a16="http://schemas.microsoft.com/office/drawing/2014/main" id="{761D2F19-791F-FF09-D3AE-2EC2FFAB6106}"/>
              </a:ext>
            </a:extLst>
          </p:cNvPr>
          <p:cNvSpPr txBox="1"/>
          <p:nvPr/>
        </p:nvSpPr>
        <p:spPr>
          <a:xfrm>
            <a:off x="7239398" y="6569367"/>
            <a:ext cx="4952602" cy="338554"/>
          </a:xfrm>
          <a:prstGeom prst="rect">
            <a:avLst/>
          </a:prstGeom>
          <a:solidFill>
            <a:schemeClr val="bg1"/>
          </a:solidFill>
        </p:spPr>
        <p:txBody>
          <a:bodyPr wrap="square" rtlCol="0">
            <a:spAutoFit/>
          </a:bodyPr>
          <a:lstStyle/>
          <a:p>
            <a:pPr algn="ctr"/>
            <a:r>
              <a:rPr lang="en-IE" sz="1600" i="1" dirty="0"/>
              <a:t>Bilder Britannica &amp; Associated Press </a:t>
            </a:r>
          </a:p>
        </p:txBody>
      </p:sp>
      <p:pic>
        <p:nvPicPr>
          <p:cNvPr id="8" name="Picture 2" descr="Paris attacks of 2015 | Timeline, Events, &amp; Aftermath | Britannica">
            <a:extLst>
              <a:ext uri="{FF2B5EF4-FFF2-40B4-BE49-F238E27FC236}">
                <a16:creationId xmlns:a16="http://schemas.microsoft.com/office/drawing/2014/main" id="{748519D6-2384-831A-EE4F-03CC0B4FC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230" y="530248"/>
            <a:ext cx="4968770" cy="3101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20 men are convicted in the 2015 Paris terror attacks : NPR">
            <a:extLst>
              <a:ext uri="{FF2B5EF4-FFF2-40B4-BE49-F238E27FC236}">
                <a16:creationId xmlns:a16="http://schemas.microsoft.com/office/drawing/2014/main" id="{7A967F9C-17F9-E22C-EF67-2A39E8B7F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3230" y="3267387"/>
            <a:ext cx="4968770" cy="327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381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FEE279-CDF0-14D9-8992-41BCFF7E63D6}"/>
              </a:ext>
            </a:extLst>
          </p:cNvPr>
          <p:cNvSpPr>
            <a:spLocks noGrp="1"/>
          </p:cNvSpPr>
          <p:nvPr>
            <p:ph type="body" sz="quarter" idx="16"/>
          </p:nvPr>
        </p:nvSpPr>
        <p:spPr>
          <a:xfrm>
            <a:off x="1185226" y="171049"/>
            <a:ext cx="5261135" cy="582221"/>
          </a:xfrm>
        </p:spPr>
        <p:txBody>
          <a:bodyPr>
            <a:normAutofit fontScale="70000" lnSpcReduction="20000"/>
          </a:bodyPr>
          <a:lstStyle/>
          <a:p>
            <a:r>
              <a:rPr lang="en-IE" b="1" dirty="0">
                <a:hlinkClick r:id="rId2">
                  <a:extLst>
                    <a:ext uri="{A12FA001-AC4F-418D-AE19-62706E023703}">
                      <ahyp:hlinkClr xmlns:ahyp="http://schemas.microsoft.com/office/drawing/2018/hyperlinkcolor" val="tx"/>
                    </a:ext>
                  </a:extLst>
                </a:hlinkClick>
              </a:rPr>
              <a:t>Wie Paris und Frankreich reagierten</a:t>
            </a:r>
            <a:endParaRPr lang="en-IE" b="1" dirty="0"/>
          </a:p>
        </p:txBody>
      </p:sp>
      <p:sp>
        <p:nvSpPr>
          <p:cNvPr id="17" name="TextBox 16">
            <a:extLst>
              <a:ext uri="{FF2B5EF4-FFF2-40B4-BE49-F238E27FC236}">
                <a16:creationId xmlns:a16="http://schemas.microsoft.com/office/drawing/2014/main" id="{988C2329-560F-12D8-6992-42F939987CA5}"/>
              </a:ext>
            </a:extLst>
          </p:cNvPr>
          <p:cNvSpPr txBox="1"/>
          <p:nvPr/>
        </p:nvSpPr>
        <p:spPr>
          <a:xfrm>
            <a:off x="1137748" y="753270"/>
            <a:ext cx="5805977" cy="6032421"/>
          </a:xfrm>
          <a:prstGeom prst="rect">
            <a:avLst/>
          </a:prstGeom>
          <a:noFill/>
        </p:spPr>
        <p:txBody>
          <a:bodyPr wrap="square" rtlCol="0">
            <a:spAutoFit/>
          </a:bodyPr>
          <a:lstStyle/>
          <a:p>
            <a:pPr marL="342900" indent="-342900">
              <a:buFont typeface="Arial" panose="020B0604020202020204" pitchFamily="34" charset="0"/>
              <a:buChar char="•"/>
            </a:pPr>
            <a:r>
              <a:rPr lang="en-IE" sz="2200" dirty="0">
                <a:solidFill>
                  <a:schemeClr val="bg1"/>
                </a:solidFill>
              </a:rPr>
              <a:t>Sofortige </a:t>
            </a:r>
            <a:r>
              <a:rPr lang="en-IE" sz="2200" b="1" dirty="0">
                <a:solidFill>
                  <a:schemeClr val="bg1"/>
                </a:solidFill>
              </a:rPr>
              <a:t>Erhöhung der </a:t>
            </a:r>
            <a:r>
              <a:rPr lang="en-IE" sz="2200" b="1" dirty="0" err="1">
                <a:solidFill>
                  <a:schemeClr val="bg1"/>
                </a:solidFill>
              </a:rPr>
              <a:t>Sicherheits-vorkehrungen</a:t>
            </a:r>
            <a:r>
              <a:rPr lang="en-IE" sz="2200" b="1" dirty="0">
                <a:solidFill>
                  <a:schemeClr val="bg1"/>
                </a:solidFill>
              </a:rPr>
              <a:t>, z.B. </a:t>
            </a:r>
            <a:r>
              <a:rPr lang="en-IE" sz="2000" i="1" dirty="0">
                <a:solidFill>
                  <a:schemeClr val="bg1"/>
                </a:solidFill>
              </a:rPr>
              <a:t>Einsatz von über 10.000 Militärs und Polizisten an 830 Orten im Land</a:t>
            </a:r>
          </a:p>
          <a:p>
            <a:pPr marL="342900" indent="-342900">
              <a:buFont typeface="Arial" panose="020B0604020202020204" pitchFamily="34" charset="0"/>
              <a:buChar char="•"/>
            </a:pPr>
            <a:r>
              <a:rPr lang="en-IE" sz="2200" b="1" dirty="0">
                <a:solidFill>
                  <a:schemeClr val="bg1"/>
                </a:solidFill>
              </a:rPr>
              <a:t>Zusammenarbeit </a:t>
            </a:r>
            <a:r>
              <a:rPr lang="en-IE" sz="2200" dirty="0">
                <a:solidFill>
                  <a:schemeClr val="bg1"/>
                </a:solidFill>
              </a:rPr>
              <a:t>als geschlossene Gruppe, z. B. </a:t>
            </a:r>
            <a:r>
              <a:rPr lang="en-IE" sz="2000" i="1" dirty="0">
                <a:solidFill>
                  <a:schemeClr val="bg1"/>
                </a:solidFill>
              </a:rPr>
              <a:t>arbeiteten alle regionalen Tourismusorganisationen, die Industrie, die Unternehmen und die Regierung gemeinsam an einer neuen Made in France-Kampagne. </a:t>
            </a:r>
          </a:p>
          <a:p>
            <a:pPr marL="342900" indent="-342900">
              <a:buFont typeface="Arial" panose="020B0604020202020204" pitchFamily="34" charset="0"/>
              <a:buChar char="•"/>
            </a:pPr>
            <a:r>
              <a:rPr lang="en-GB" sz="2200" b="1" dirty="0">
                <a:solidFill>
                  <a:schemeClr val="bg1"/>
                </a:solidFill>
              </a:rPr>
              <a:t>Marketing- und Branding-Kampagnen </a:t>
            </a:r>
            <a:r>
              <a:rPr lang="en-GB" sz="2200" dirty="0">
                <a:solidFill>
                  <a:schemeClr val="bg1"/>
                </a:solidFill>
              </a:rPr>
              <a:t>waren entscheidend für den Aufschwung, um Frankreich als sicheres und attraktives Reiseziel zu positionieren</a:t>
            </a:r>
            <a:r>
              <a:rPr lang="en-GB" sz="2000" i="1" dirty="0">
                <a:solidFill>
                  <a:schemeClr val="bg1"/>
                </a:solidFill>
              </a:rPr>
              <a:t>, z. B. </a:t>
            </a:r>
            <a:r>
              <a:rPr lang="en-GB" sz="2000" b="1" i="1" dirty="0">
                <a:solidFill>
                  <a:schemeClr val="bg1"/>
                </a:solidFill>
                <a:hlinkClick r:id="rId3">
                  <a:extLst>
                    <a:ext uri="{A12FA001-AC4F-418D-AE19-62706E023703}">
                      <ahyp:hlinkClr xmlns:ahyp="http://schemas.microsoft.com/office/drawing/2018/hyperlinkcolor" val="tx"/>
                    </a:ext>
                  </a:extLst>
                </a:hlinkClick>
              </a:rPr>
              <a:t>die </a:t>
            </a:r>
            <a:r>
              <a:rPr lang="en-IE" sz="2000" b="1" i="1" dirty="0">
                <a:solidFill>
                  <a:schemeClr val="bg1"/>
                </a:solidFill>
                <a:hlinkClick r:id="rId3">
                  <a:extLst>
                    <a:ext uri="{A12FA001-AC4F-418D-AE19-62706E023703}">
                      <ahyp:hlinkClr xmlns:ahyp="http://schemas.microsoft.com/office/drawing/2018/hyperlinkcolor" val="tx"/>
                    </a:ext>
                  </a:extLst>
                </a:hlinkClick>
              </a:rPr>
              <a:t>Made in France-Kampagne</a:t>
            </a:r>
            <a:endParaRPr lang="en-IE" sz="2000" b="1" i="1" dirty="0">
              <a:solidFill>
                <a:schemeClr val="bg1"/>
              </a:solidFill>
            </a:endParaRPr>
          </a:p>
          <a:p>
            <a:pPr marL="342900" indent="-342900">
              <a:buFont typeface="Arial" panose="020B0604020202020204" pitchFamily="34" charset="0"/>
              <a:buChar char="•"/>
            </a:pPr>
            <a:r>
              <a:rPr lang="en-IE" sz="2200" b="1" dirty="0">
                <a:solidFill>
                  <a:schemeClr val="bg1"/>
                </a:solidFill>
              </a:rPr>
              <a:t>Einsatz von Focused Messaging, </a:t>
            </a:r>
            <a:r>
              <a:rPr lang="en-IE" sz="2200" dirty="0">
                <a:solidFill>
                  <a:schemeClr val="bg1"/>
                </a:solidFill>
              </a:rPr>
              <a:t>insbesondere in Schlüsselmärkten und Märkten mit starkem Rückgang </a:t>
            </a:r>
          </a:p>
          <a:p>
            <a:pPr marL="342900" indent="-342900">
              <a:buFont typeface="Arial" panose="020B0604020202020204" pitchFamily="34" charset="0"/>
              <a:buChar char="•"/>
            </a:pPr>
            <a:endParaRPr lang="en-IE" sz="2200" b="1" dirty="0">
              <a:solidFill>
                <a:schemeClr val="bg1"/>
              </a:solidFill>
              <a:hlinkClick r:id="rId4">
                <a:extLst>
                  <a:ext uri="{A12FA001-AC4F-418D-AE19-62706E023703}">
                    <ahyp:hlinkClr xmlns:ahyp="http://schemas.microsoft.com/office/drawing/2018/hyperlinkcolor" val="tx"/>
                  </a:ext>
                </a:extLst>
              </a:hlinkClick>
            </a:endParaRPr>
          </a:p>
          <a:p>
            <a:endParaRPr lang="en-IE" sz="2200" b="1" dirty="0">
              <a:solidFill>
                <a:schemeClr val="bg1"/>
              </a:solidFill>
              <a:hlinkClick r:id="rId4">
                <a:extLst>
                  <a:ext uri="{A12FA001-AC4F-418D-AE19-62706E023703}">
                    <ahyp:hlinkClr xmlns:ahyp="http://schemas.microsoft.com/office/drawing/2018/hyperlinkcolor" val="tx"/>
                  </a:ext>
                </a:extLst>
              </a:hlinkClick>
            </a:endParaRPr>
          </a:p>
        </p:txBody>
      </p:sp>
      <p:sp>
        <p:nvSpPr>
          <p:cNvPr id="9" name="TextBox 8">
            <a:extLst>
              <a:ext uri="{FF2B5EF4-FFF2-40B4-BE49-F238E27FC236}">
                <a16:creationId xmlns:a16="http://schemas.microsoft.com/office/drawing/2014/main" id="{E6ABAEAB-650D-4606-BF24-1C70FFA5BE12}"/>
              </a:ext>
            </a:extLst>
          </p:cNvPr>
          <p:cNvSpPr txBox="1"/>
          <p:nvPr/>
        </p:nvSpPr>
        <p:spPr>
          <a:xfrm>
            <a:off x="7315855" y="3640991"/>
            <a:ext cx="4819650" cy="3016210"/>
          </a:xfrm>
          <a:prstGeom prst="rect">
            <a:avLst/>
          </a:prstGeom>
          <a:noFill/>
        </p:spPr>
        <p:txBody>
          <a:bodyPr wrap="square" rtlCol="0">
            <a:spAutoFit/>
          </a:bodyPr>
          <a:lstStyle/>
          <a:p>
            <a:pPr algn="ctr"/>
            <a:r>
              <a:rPr lang="en-IE" sz="2200" b="1" dirty="0">
                <a:solidFill>
                  <a:srgbClr val="086D6E"/>
                </a:solidFill>
              </a:rPr>
              <a:t>Effektiver Einsatz sozialer Medien. </a:t>
            </a:r>
          </a:p>
          <a:p>
            <a:pPr algn="ctr"/>
            <a:r>
              <a:rPr lang="en-IE" sz="2200" dirty="0">
                <a:solidFill>
                  <a:srgbClr val="4D4D4D"/>
                </a:solidFill>
              </a:rPr>
              <a:t>Auf allen Kanälen, wobei der Schwerpunkt auf der Überwachung von Falschnachrichten in neun Sprachen und 190 </a:t>
            </a:r>
            <a:r>
              <a:rPr lang="en-IE" sz="2200" dirty="0" err="1">
                <a:solidFill>
                  <a:srgbClr val="4D4D4D"/>
                </a:solidFill>
              </a:rPr>
              <a:t>Ländern</a:t>
            </a:r>
            <a:r>
              <a:rPr lang="en-IE" sz="2200" dirty="0">
                <a:solidFill>
                  <a:srgbClr val="4D4D4D"/>
                </a:solidFill>
              </a:rPr>
              <a:t> lag, </a:t>
            </a:r>
            <a:r>
              <a:rPr lang="en-IE" sz="2200" dirty="0" err="1">
                <a:solidFill>
                  <a:srgbClr val="4D4D4D"/>
                </a:solidFill>
              </a:rPr>
              <a:t>z</a:t>
            </a:r>
            <a:r>
              <a:rPr lang="en-IE" sz="2000" i="1" dirty="0" err="1">
                <a:solidFill>
                  <a:srgbClr val="4D4D4D"/>
                </a:solidFill>
              </a:rPr>
              <a:t>.B.</a:t>
            </a:r>
            <a:r>
              <a:rPr lang="en-IE" sz="2000" i="1" dirty="0">
                <a:solidFill>
                  <a:srgbClr val="4D4D4D"/>
                </a:solidFill>
              </a:rPr>
              <a:t> </a:t>
            </a:r>
            <a:r>
              <a:rPr lang="en-IE" sz="2000" i="1" dirty="0" err="1">
                <a:solidFill>
                  <a:srgbClr val="4D4D4D"/>
                </a:solidFill>
              </a:rPr>
              <a:t>wurden</a:t>
            </a:r>
            <a:r>
              <a:rPr lang="en-IE" sz="2000" i="1" dirty="0">
                <a:solidFill>
                  <a:srgbClr val="4D4D4D"/>
                </a:solidFill>
              </a:rPr>
              <a:t> negative und falsche </a:t>
            </a:r>
            <a:r>
              <a:rPr lang="en-IE" sz="2000" i="1" dirty="0" err="1">
                <a:solidFill>
                  <a:srgbClr val="4D4D4D"/>
                </a:solidFill>
              </a:rPr>
              <a:t>Nachrichten</a:t>
            </a:r>
            <a:r>
              <a:rPr lang="en-IE" sz="2000" i="1" dirty="0">
                <a:solidFill>
                  <a:srgbClr val="4D4D4D"/>
                </a:solidFill>
              </a:rPr>
              <a:t> </a:t>
            </a:r>
            <a:r>
              <a:rPr lang="en-IE" sz="2000" i="1" dirty="0" err="1">
                <a:solidFill>
                  <a:srgbClr val="4D4D4D"/>
                </a:solidFill>
              </a:rPr>
              <a:t>bekämpft</a:t>
            </a:r>
            <a:r>
              <a:rPr lang="en-IE" sz="2000" i="1" dirty="0">
                <a:solidFill>
                  <a:srgbClr val="4D4D4D"/>
                </a:solidFill>
              </a:rPr>
              <a:t>. Über 70 Blogger und YouTuber aus 10 verschiedenen Ländern wurden nach Frankreich gebracht, um zu erfahren, was das Land zu bieten hat. </a:t>
            </a:r>
            <a:endParaRPr lang="en-IE" sz="2000" b="1" i="1" dirty="0">
              <a:solidFill>
                <a:srgbClr val="4D4D4D"/>
              </a:solidFill>
              <a:hlinkClick r:id="rId4">
                <a:extLst>
                  <a:ext uri="{A12FA001-AC4F-418D-AE19-62706E023703}">
                    <ahyp:hlinkClr xmlns:ahyp="http://schemas.microsoft.com/office/drawing/2018/hyperlinkcolor" val="tx"/>
                  </a:ext>
                </a:extLst>
              </a:hlinkClick>
            </a:endParaRPr>
          </a:p>
        </p:txBody>
      </p:sp>
      <p:pic>
        <p:nvPicPr>
          <p:cNvPr id="5" name="Picture 6">
            <a:extLst>
              <a:ext uri="{FF2B5EF4-FFF2-40B4-BE49-F238E27FC236}">
                <a16:creationId xmlns:a16="http://schemas.microsoft.com/office/drawing/2014/main" id="{44CA9749-305B-D028-39CA-20B9AB93D59D}"/>
              </a:ext>
            </a:extLst>
          </p:cNvPr>
          <p:cNvPicPr>
            <a:picLocks noChangeAspect="1"/>
          </p:cNvPicPr>
          <p:nvPr/>
        </p:nvPicPr>
        <p:blipFill rotWithShape="1">
          <a:blip r:embed="rId5"/>
          <a:srcRect l="2110" b="12642"/>
          <a:stretch/>
        </p:blipFill>
        <p:spPr>
          <a:xfrm>
            <a:off x="7239396" y="600410"/>
            <a:ext cx="4924425" cy="3057525"/>
          </a:xfrm>
          <a:prstGeom prst="rect">
            <a:avLst/>
          </a:prstGeom>
        </p:spPr>
      </p:pic>
      <p:sp>
        <p:nvSpPr>
          <p:cNvPr id="3" name="TextBox 2">
            <a:extLst>
              <a:ext uri="{FF2B5EF4-FFF2-40B4-BE49-F238E27FC236}">
                <a16:creationId xmlns:a16="http://schemas.microsoft.com/office/drawing/2014/main" id="{3D4412CF-FD89-A2E0-FC02-238B94EE0F7D}"/>
              </a:ext>
            </a:extLst>
          </p:cNvPr>
          <p:cNvSpPr txBox="1"/>
          <p:nvPr/>
        </p:nvSpPr>
        <p:spPr>
          <a:xfrm>
            <a:off x="7239396" y="-14333"/>
            <a:ext cx="4952604"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a:t>
            </a:r>
            <a:endParaRPr lang="en-IE" dirty="0">
              <a:solidFill>
                <a:schemeClr val="bg1"/>
              </a:solidFill>
            </a:endParaRPr>
          </a:p>
        </p:txBody>
      </p:sp>
    </p:spTree>
    <p:extLst>
      <p:ext uri="{BB962C8B-B14F-4D97-AF65-F5344CB8AC3E}">
        <p14:creationId xmlns:p14="http://schemas.microsoft.com/office/powerpoint/2010/main" val="3977704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CC4AF5-2715-D266-7808-2500B488D5E9}"/>
              </a:ext>
            </a:extLst>
          </p:cNvPr>
          <p:cNvSpPr>
            <a:spLocks noGrp="1"/>
          </p:cNvSpPr>
          <p:nvPr>
            <p:ph type="body" sz="quarter" idx="18"/>
          </p:nvPr>
        </p:nvSpPr>
        <p:spPr>
          <a:xfrm>
            <a:off x="1288360" y="863204"/>
            <a:ext cx="5563377" cy="4525954"/>
          </a:xfrm>
        </p:spPr>
        <p:txBody>
          <a:bodyPr>
            <a:noAutofit/>
          </a:bodyPr>
          <a:lstStyle/>
          <a:p>
            <a:pPr marL="0" indent="0">
              <a:lnSpc>
                <a:spcPct val="100000"/>
              </a:lnSpc>
              <a:spcBef>
                <a:spcPts val="0"/>
              </a:spcBef>
            </a:pPr>
            <a:r>
              <a:rPr lang="en-GB" sz="2000" dirty="0"/>
              <a:t>Pandemien </a:t>
            </a:r>
            <a:r>
              <a:rPr lang="en-GB" sz="2000" b="0" i="0" dirty="0">
                <a:effectLst/>
              </a:rPr>
              <a:t>und Epidemien sind die wahrscheinlichsten Krisen. Sie betreffen den Tourismus unabhängig vom Reiseziel. </a:t>
            </a:r>
          </a:p>
          <a:p>
            <a:pPr marL="342900" indent="-342900">
              <a:lnSpc>
                <a:spcPct val="100000"/>
              </a:lnSpc>
              <a:spcBef>
                <a:spcPts val="1200"/>
              </a:spcBef>
              <a:buFont typeface="Arial" panose="020B0604020202020204" pitchFamily="34" charset="0"/>
              <a:buChar char="•"/>
            </a:pPr>
            <a:r>
              <a:rPr lang="en-GB" sz="2000" b="1" i="0" dirty="0">
                <a:effectLst/>
                <a:hlinkClick r:id="rId2">
                  <a:extLst>
                    <a:ext uri="{A12FA001-AC4F-418D-AE19-62706E023703}">
                      <ahyp:hlinkClr xmlns:ahyp="http://schemas.microsoft.com/office/drawing/2018/hyperlinkcolor" val="tx"/>
                    </a:ext>
                  </a:extLst>
                </a:hlinkClick>
              </a:rPr>
              <a:t>COVID, 2019</a:t>
            </a:r>
            <a:r>
              <a:rPr lang="en-GB" sz="2000" b="0" i="0" dirty="0">
                <a:effectLst/>
              </a:rPr>
              <a:t>, </a:t>
            </a:r>
            <a:r>
              <a:rPr lang="en-GB" sz="2000" b="0" i="0" dirty="0" err="1">
                <a:effectLst/>
              </a:rPr>
              <a:t>ließ</a:t>
            </a:r>
            <a:r>
              <a:rPr lang="en-GB" sz="2000" b="0" i="0" dirty="0">
                <a:effectLst/>
              </a:rPr>
              <a:t> den Tourismus bis zum Jahr 2022 </a:t>
            </a:r>
            <a:r>
              <a:rPr lang="en-GB" sz="2000" b="0" i="0" dirty="0" err="1">
                <a:effectLst/>
              </a:rPr>
              <a:t>zusammenbrechen</a:t>
            </a:r>
            <a:r>
              <a:rPr lang="en-GB" sz="2000" b="0" i="0" dirty="0">
                <a:effectLst/>
              </a:rPr>
              <a:t>. Der Reiseverkehr ging um 79 % zurück, was allein im Jahr 2020 zu einem weltweiten Verlust von 1,2 Billionen Dollar</a:t>
            </a:r>
            <a:r>
              <a:rPr lang="en-GB" sz="2000" dirty="0"/>
              <a:t>, einem Rückgang von 850 - 1,1 Milliarden Touristen und </a:t>
            </a:r>
            <a:r>
              <a:rPr lang="en-GB" sz="2000" dirty="0">
                <a:hlinkClick r:id="rId3">
                  <a:extLst>
                    <a:ext uri="{A12FA001-AC4F-418D-AE19-62706E023703}">
                      <ahyp:hlinkClr xmlns:ahyp="http://schemas.microsoft.com/office/drawing/2018/hyperlinkcolor" val="tx"/>
                    </a:ext>
                  </a:extLst>
                </a:hlinkClick>
              </a:rPr>
              <a:t>100-120 Millionen gefährdeten Arbeitsplätzen </a:t>
            </a:r>
            <a:r>
              <a:rPr lang="en-GB" sz="2000" dirty="0"/>
              <a:t>sowie Hotelstornierungen von bis zu 80 % </a:t>
            </a:r>
            <a:r>
              <a:rPr lang="en-GB" sz="2000" b="0" i="0" dirty="0">
                <a:effectLst/>
              </a:rPr>
              <a:t>führte</a:t>
            </a:r>
            <a:r>
              <a:rPr lang="en-GB" sz="2000" dirty="0"/>
              <a:t>. </a:t>
            </a:r>
            <a:endParaRPr lang="en-GB" sz="2000" b="0" i="0" dirty="0">
              <a:effectLst/>
            </a:endParaRPr>
          </a:p>
          <a:p>
            <a:pPr marL="342900" indent="-342900">
              <a:lnSpc>
                <a:spcPct val="100000"/>
              </a:lnSpc>
              <a:spcBef>
                <a:spcPts val="1200"/>
              </a:spcBef>
              <a:buFont typeface="Arial" panose="020B0604020202020204" pitchFamily="34" charset="0"/>
              <a:buChar char="•"/>
            </a:pPr>
            <a:r>
              <a:rPr lang="en-IE" sz="2000" b="1" dirty="0">
                <a:hlinkClick r:id="rId4">
                  <a:extLst>
                    <a:ext uri="{A12FA001-AC4F-418D-AE19-62706E023703}">
                      <ahyp:hlinkClr xmlns:ahyp="http://schemas.microsoft.com/office/drawing/2018/hyperlinkcolor" val="tx"/>
                    </a:ext>
                  </a:extLst>
                </a:hlinkClick>
              </a:rPr>
              <a:t>Ebola und MERS, 2009, </a:t>
            </a:r>
            <a:r>
              <a:rPr lang="en-IE" sz="2000" dirty="0" err="1"/>
              <a:t>hier</a:t>
            </a:r>
            <a:r>
              <a:rPr lang="en-IE" sz="2000" dirty="0"/>
              <a:t> </a:t>
            </a:r>
            <a:r>
              <a:rPr lang="en-IE" sz="2000" dirty="0" err="1"/>
              <a:t>werden</a:t>
            </a:r>
            <a:r>
              <a:rPr lang="en-IE" sz="2000" dirty="0"/>
              <a:t> die </a:t>
            </a:r>
            <a:r>
              <a:rPr lang="en-IE" sz="2000" dirty="0" err="1"/>
              <a:t>Auswirkungen</a:t>
            </a:r>
            <a:r>
              <a:rPr lang="en-IE" sz="2000" dirty="0"/>
              <a:t> auf die wirtschaftliche Gesundheit des Reiseziels auf 45 bis 55 Milliarden Dollar geschätzt</a:t>
            </a:r>
          </a:p>
          <a:p>
            <a:pPr marL="0" indent="0">
              <a:lnSpc>
                <a:spcPct val="100000"/>
              </a:lnSpc>
              <a:spcBef>
                <a:spcPts val="0"/>
              </a:spcBef>
            </a:pPr>
            <a:endParaRPr lang="en-GB" sz="2000" b="0" i="0" dirty="0">
              <a:effectLst/>
            </a:endParaRPr>
          </a:p>
          <a:p>
            <a:pPr marL="0" indent="0">
              <a:lnSpc>
                <a:spcPct val="100000"/>
              </a:lnSpc>
              <a:spcBef>
                <a:spcPts val="0"/>
              </a:spcBef>
            </a:pPr>
            <a:endParaRPr lang="en-IE" sz="2000" dirty="0"/>
          </a:p>
          <a:p>
            <a:pPr marL="0" indent="0">
              <a:lnSpc>
                <a:spcPct val="100000"/>
              </a:lnSpc>
              <a:spcBef>
                <a:spcPts val="0"/>
              </a:spcBef>
            </a:pPr>
            <a:endParaRPr lang="en-IE" sz="2000" dirty="0"/>
          </a:p>
        </p:txBody>
      </p:sp>
      <p:sp>
        <p:nvSpPr>
          <p:cNvPr id="4" name="Text Placeholder 3">
            <a:extLst>
              <a:ext uri="{FF2B5EF4-FFF2-40B4-BE49-F238E27FC236}">
                <a16:creationId xmlns:a16="http://schemas.microsoft.com/office/drawing/2014/main" id="{3A3FC89E-22D0-0B3A-F11D-9F2B49F87810}"/>
              </a:ext>
            </a:extLst>
          </p:cNvPr>
          <p:cNvSpPr>
            <a:spLocks noGrp="1"/>
          </p:cNvSpPr>
          <p:nvPr>
            <p:ph type="body" sz="quarter" idx="16"/>
          </p:nvPr>
        </p:nvSpPr>
        <p:spPr>
          <a:xfrm>
            <a:off x="1288360" y="280983"/>
            <a:ext cx="4716425" cy="582221"/>
          </a:xfrm>
        </p:spPr>
        <p:txBody>
          <a:bodyPr>
            <a:normAutofit fontScale="77500" lnSpcReduction="20000"/>
          </a:bodyPr>
          <a:lstStyle/>
          <a:p>
            <a:r>
              <a:rPr lang="en-IE" b="1" dirty="0"/>
              <a:t>Gesundheitsbezogen - Global</a:t>
            </a:r>
          </a:p>
        </p:txBody>
      </p:sp>
      <p:sp>
        <p:nvSpPr>
          <p:cNvPr id="5" name="Text Placeholder 2">
            <a:extLst>
              <a:ext uri="{FF2B5EF4-FFF2-40B4-BE49-F238E27FC236}">
                <a16:creationId xmlns:a16="http://schemas.microsoft.com/office/drawing/2014/main" id="{23FCD09D-CDA8-DD1F-D720-04EC2BCF8669}"/>
              </a:ext>
            </a:extLst>
          </p:cNvPr>
          <p:cNvSpPr txBox="1">
            <a:spLocks/>
          </p:cNvSpPr>
          <p:nvPr/>
        </p:nvSpPr>
        <p:spPr>
          <a:xfrm>
            <a:off x="7086599" y="5644754"/>
            <a:ext cx="5114925" cy="1146571"/>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2000" dirty="0">
                <a:solidFill>
                  <a:srgbClr val="086D6E"/>
                </a:solidFill>
              </a:rPr>
              <a:t>63 % der Experten der Welttourismusorganisation glauben, dass sich der Sektor bis 2024 nicht vollständig erholen wird. (</a:t>
            </a:r>
            <a:r>
              <a:rPr lang="en-IE" sz="2000" dirty="0">
                <a:solidFill>
                  <a:srgbClr val="086D6E"/>
                </a:solidFill>
                <a:hlinkClick r:id="rId5">
                  <a:extLst>
                    <a:ext uri="{A12FA001-AC4F-418D-AE19-62706E023703}">
                      <ahyp:hlinkClr xmlns:ahyp="http://schemas.microsoft.com/office/drawing/2018/hyperlinkcolor" val="tx"/>
                    </a:ext>
                  </a:extLst>
                </a:hlinkClick>
              </a:rPr>
              <a:t>Quelle</a:t>
            </a:r>
            <a:r>
              <a:rPr lang="en-IE" sz="2000" dirty="0">
                <a:solidFill>
                  <a:srgbClr val="086D6E"/>
                </a:solidFill>
              </a:rPr>
              <a:t>)</a:t>
            </a:r>
            <a:endParaRPr lang="en-IE" sz="2000" dirty="0">
              <a:solidFill>
                <a:srgbClr val="4D4D4D"/>
              </a:solidFill>
            </a:endParaRPr>
          </a:p>
        </p:txBody>
      </p:sp>
      <p:pic>
        <p:nvPicPr>
          <p:cNvPr id="15362" name="Picture 2">
            <a:extLst>
              <a:ext uri="{FF2B5EF4-FFF2-40B4-BE49-F238E27FC236}">
                <a16:creationId xmlns:a16="http://schemas.microsoft.com/office/drawing/2014/main" id="{BF734CF3-6C53-0868-E4B6-58623EA08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395" y="693552"/>
            <a:ext cx="4952603" cy="49526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2F5E12-6A00-5A45-CD27-780553448BC3}"/>
              </a:ext>
            </a:extLst>
          </p:cNvPr>
          <p:cNvSpPr txBox="1"/>
          <p:nvPr/>
        </p:nvSpPr>
        <p:spPr>
          <a:xfrm>
            <a:off x="7239396" y="-14333"/>
            <a:ext cx="4952604" cy="707886"/>
          </a:xfrm>
          <a:prstGeom prst="rect">
            <a:avLst/>
          </a:prstGeom>
          <a:solidFill>
            <a:srgbClr val="086D6E"/>
          </a:solidFill>
        </p:spPr>
        <p:txBody>
          <a:bodyPr wrap="square" rtlCol="0">
            <a:spAutoFit/>
          </a:bodyPr>
          <a:lstStyle/>
          <a:p>
            <a:pPr algn="ctr"/>
            <a:r>
              <a:rPr lang="en-IE" sz="4000" dirty="0">
                <a:solidFill>
                  <a:schemeClr val="bg1"/>
                </a:solidFill>
                <a:latin typeface="Aharoni" panose="02010803020104030203" pitchFamily="2" charset="-79"/>
                <a:cs typeface="Aharoni" panose="02010803020104030203" pitchFamily="2" charset="-79"/>
              </a:rPr>
              <a:t>Fallstudien</a:t>
            </a:r>
            <a:endParaRPr lang="en-IE" dirty="0">
              <a:solidFill>
                <a:schemeClr val="bg1"/>
              </a:solidFill>
            </a:endParaRPr>
          </a:p>
        </p:txBody>
      </p:sp>
    </p:spTree>
    <p:extLst>
      <p:ext uri="{BB962C8B-B14F-4D97-AF65-F5344CB8AC3E}">
        <p14:creationId xmlns:p14="http://schemas.microsoft.com/office/powerpoint/2010/main" val="4100444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Placeholder 4">
            <a:extLst>
              <a:ext uri="{FF2B5EF4-FFF2-40B4-BE49-F238E27FC236}">
                <a16:creationId xmlns:a16="http://schemas.microsoft.com/office/drawing/2014/main" id="{BCA5E8C3-E73A-B093-49C5-1984624D582C}"/>
              </a:ext>
            </a:extLst>
          </p:cNvPr>
          <p:cNvSpPr>
            <a:spLocks noGrp="1"/>
          </p:cNvSpPr>
          <p:nvPr>
            <p:ph type="body" sz="quarter" idx="18"/>
          </p:nvPr>
        </p:nvSpPr>
        <p:spPr>
          <a:xfrm>
            <a:off x="3075871" y="1605937"/>
            <a:ext cx="3024340" cy="442916"/>
          </a:xfrm>
        </p:spPr>
        <p:txBody>
          <a:bodyPr vert="horz" lIns="91440" tIns="45720" rIns="91440" bIns="45720" rtlCol="0">
            <a:normAutofit/>
          </a:bodyPr>
          <a:lstStyle/>
          <a:p>
            <a:r>
              <a:rPr lang="en-IE" sz="1800" dirty="0"/>
              <a:t>New York/Terrorismus</a:t>
            </a:r>
          </a:p>
        </p:txBody>
      </p:sp>
      <p:sp>
        <p:nvSpPr>
          <p:cNvPr id="50" name="Text Placeholder 3">
            <a:extLst>
              <a:ext uri="{FF2B5EF4-FFF2-40B4-BE49-F238E27FC236}">
                <a16:creationId xmlns:a16="http://schemas.microsoft.com/office/drawing/2014/main" id="{9F59BA24-3077-24E0-8201-9D02047435B8}"/>
              </a:ext>
            </a:extLst>
          </p:cNvPr>
          <p:cNvSpPr>
            <a:spLocks noGrp="1"/>
          </p:cNvSpPr>
          <p:nvPr>
            <p:ph type="body" sz="quarter" idx="16"/>
          </p:nvPr>
        </p:nvSpPr>
        <p:spPr>
          <a:xfrm>
            <a:off x="3041356" y="1169450"/>
            <a:ext cx="3049353" cy="582221"/>
          </a:xfrm>
        </p:spPr>
        <p:txBody>
          <a:bodyPr anchor="ctr">
            <a:normAutofit/>
          </a:bodyPr>
          <a:lstStyle/>
          <a:p>
            <a:r>
              <a:rPr lang="en-IE" sz="2400" dirty="0"/>
              <a:t>11. September</a:t>
            </a:r>
          </a:p>
        </p:txBody>
      </p:sp>
      <p:sp>
        <p:nvSpPr>
          <p:cNvPr id="51" name="Text Placeholder 5">
            <a:extLst>
              <a:ext uri="{FF2B5EF4-FFF2-40B4-BE49-F238E27FC236}">
                <a16:creationId xmlns:a16="http://schemas.microsoft.com/office/drawing/2014/main" id="{5B4612D1-3131-A882-8A5B-C732E201C287}"/>
              </a:ext>
            </a:extLst>
          </p:cNvPr>
          <p:cNvSpPr>
            <a:spLocks noGrp="1"/>
          </p:cNvSpPr>
          <p:nvPr>
            <p:ph type="body" sz="quarter" idx="19"/>
          </p:nvPr>
        </p:nvSpPr>
        <p:spPr>
          <a:xfrm>
            <a:off x="3060487" y="2020461"/>
            <a:ext cx="3024340" cy="1483196"/>
          </a:xfrm>
        </p:spPr>
        <p:txBody>
          <a:bodyPr>
            <a:noAutofit/>
          </a:bodyPr>
          <a:lstStyle/>
          <a:p>
            <a:pPr marL="0" indent="0"/>
            <a:r>
              <a:rPr lang="en-GB" sz="1600" dirty="0"/>
              <a:t>Kurzfristig katastrophale Unterbrechungen des weltweiten Flugverkehrs. Langfristig führt eine drastische Erhöhung des Sicherheitsniveaus an den Flughäfen zu einem erheblichen Anstieg der Kosten im Flugverkehr </a:t>
            </a:r>
            <a:r>
              <a:rPr lang="en-GB" sz="1600" i="1" dirty="0"/>
              <a:t>(</a:t>
            </a:r>
            <a:r>
              <a:rPr lang="en-GB" sz="1600" i="1" dirty="0" err="1"/>
              <a:t>Litvin </a:t>
            </a:r>
            <a:r>
              <a:rPr lang="en-GB" sz="1600" i="1" dirty="0"/>
              <a:t>und </a:t>
            </a:r>
            <a:r>
              <a:rPr lang="en-GB" sz="1600" i="1" dirty="0" err="1"/>
              <a:t>Crotts</a:t>
            </a:r>
            <a:r>
              <a:rPr lang="en-GB" sz="1600" i="1" dirty="0"/>
              <a:t>, 2007)</a:t>
            </a:r>
            <a:endParaRPr lang="en-IE" sz="1600" i="1" dirty="0"/>
          </a:p>
        </p:txBody>
      </p:sp>
      <p:sp>
        <p:nvSpPr>
          <p:cNvPr id="52" name="Text Placeholder 6">
            <a:extLst>
              <a:ext uri="{FF2B5EF4-FFF2-40B4-BE49-F238E27FC236}">
                <a16:creationId xmlns:a16="http://schemas.microsoft.com/office/drawing/2014/main" id="{515B551F-31D1-05D9-301F-338364E9760F}"/>
              </a:ext>
            </a:extLst>
          </p:cNvPr>
          <p:cNvSpPr>
            <a:spLocks noGrp="1"/>
          </p:cNvSpPr>
          <p:nvPr>
            <p:ph type="body" sz="quarter" idx="20"/>
          </p:nvPr>
        </p:nvSpPr>
        <p:spPr>
          <a:xfrm>
            <a:off x="-46667" y="1696706"/>
            <a:ext cx="3024340" cy="442916"/>
          </a:xfrm>
        </p:spPr>
        <p:txBody>
          <a:bodyPr vert="horz" lIns="91440" tIns="45720" rIns="91440" bIns="45720" rtlCol="0">
            <a:normAutofit/>
          </a:bodyPr>
          <a:lstStyle/>
          <a:p>
            <a:r>
              <a:rPr lang="en-IE" sz="1800" dirty="0"/>
              <a:t>UK/Krankheit</a:t>
            </a:r>
          </a:p>
        </p:txBody>
      </p:sp>
      <p:sp>
        <p:nvSpPr>
          <p:cNvPr id="53" name="Text Placeholder 7">
            <a:extLst>
              <a:ext uri="{FF2B5EF4-FFF2-40B4-BE49-F238E27FC236}">
                <a16:creationId xmlns:a16="http://schemas.microsoft.com/office/drawing/2014/main" id="{42AEE01F-A2D5-164E-F7AD-A25B3CAE43D5}"/>
              </a:ext>
            </a:extLst>
          </p:cNvPr>
          <p:cNvSpPr>
            <a:spLocks noGrp="1"/>
          </p:cNvSpPr>
          <p:nvPr>
            <p:ph type="body" sz="quarter" idx="21"/>
          </p:nvPr>
        </p:nvSpPr>
        <p:spPr>
          <a:xfrm>
            <a:off x="-75835" y="1201911"/>
            <a:ext cx="3304086" cy="582221"/>
          </a:xfrm>
        </p:spPr>
        <p:txBody>
          <a:bodyPr anchor="ctr">
            <a:noAutofit/>
          </a:bodyPr>
          <a:lstStyle/>
          <a:p>
            <a:pPr>
              <a:spcBef>
                <a:spcPts val="0"/>
              </a:spcBef>
            </a:pPr>
            <a:r>
              <a:rPr lang="en-IE" sz="2400" dirty="0"/>
              <a:t>Maul- &amp; </a:t>
            </a:r>
            <a:r>
              <a:rPr lang="en-IE" sz="2400" dirty="0" err="1"/>
              <a:t>Klauenseuche</a:t>
            </a:r>
            <a:r>
              <a:rPr lang="en-IE" sz="2400" dirty="0"/>
              <a:t> </a:t>
            </a:r>
          </a:p>
        </p:txBody>
      </p:sp>
      <p:sp>
        <p:nvSpPr>
          <p:cNvPr id="54" name="Text Placeholder 8">
            <a:extLst>
              <a:ext uri="{FF2B5EF4-FFF2-40B4-BE49-F238E27FC236}">
                <a16:creationId xmlns:a16="http://schemas.microsoft.com/office/drawing/2014/main" id="{E22B8240-67F2-F523-C590-CD479266FDA6}"/>
              </a:ext>
            </a:extLst>
          </p:cNvPr>
          <p:cNvSpPr>
            <a:spLocks noGrp="1"/>
          </p:cNvSpPr>
          <p:nvPr>
            <p:ph type="body" sz="quarter" idx="22"/>
          </p:nvPr>
        </p:nvSpPr>
        <p:spPr>
          <a:xfrm>
            <a:off x="0" y="2092662"/>
            <a:ext cx="3024340" cy="1502625"/>
          </a:xfrm>
        </p:spPr>
        <p:txBody>
          <a:bodyPr>
            <a:noAutofit/>
          </a:bodyPr>
          <a:lstStyle/>
          <a:p>
            <a:pPr>
              <a:lnSpc>
                <a:spcPct val="100000"/>
              </a:lnSpc>
              <a:spcBef>
                <a:spcPts val="0"/>
              </a:spcBef>
            </a:pPr>
            <a:r>
              <a:rPr lang="en-GB" sz="1600" dirty="0"/>
              <a:t>Um die Ausbreitung der Seuche zu verhindern, wurden Regionen wirksam abgeriegelt und der Tourismus eingestellt. In Schottland wurde der </a:t>
            </a:r>
            <a:r>
              <a:rPr lang="en-GB" sz="1600" dirty="0" err="1"/>
              <a:t>Verlust</a:t>
            </a:r>
            <a:r>
              <a:rPr lang="en-GB" sz="1600" dirty="0"/>
              <a:t> auf 200 bis 250 Millionen Pfund geschätzt. </a:t>
            </a:r>
            <a:r>
              <a:rPr lang="en-GB" sz="1600" i="1" dirty="0"/>
              <a:t>(Hall, 2007)</a:t>
            </a:r>
            <a:endParaRPr lang="en-IE" sz="1600" i="1" dirty="0"/>
          </a:p>
        </p:txBody>
      </p:sp>
      <p:sp>
        <p:nvSpPr>
          <p:cNvPr id="55" name="Text Placeholder 19">
            <a:extLst>
              <a:ext uri="{FF2B5EF4-FFF2-40B4-BE49-F238E27FC236}">
                <a16:creationId xmlns:a16="http://schemas.microsoft.com/office/drawing/2014/main" id="{1DD7AD13-A728-1416-B408-DA506F7FD1D5}"/>
              </a:ext>
            </a:extLst>
          </p:cNvPr>
          <p:cNvSpPr txBox="1">
            <a:spLocks/>
          </p:cNvSpPr>
          <p:nvPr/>
        </p:nvSpPr>
        <p:spPr>
          <a:xfrm>
            <a:off x="9104756" y="1232851"/>
            <a:ext cx="3049353" cy="58222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dirty="0" err="1"/>
              <a:t>Bombenanschläge</a:t>
            </a:r>
            <a:r>
              <a:rPr lang="en-IE" sz="2400" dirty="0"/>
              <a:t>    auf Bali</a:t>
            </a:r>
          </a:p>
        </p:txBody>
      </p:sp>
      <p:sp>
        <p:nvSpPr>
          <p:cNvPr id="56" name="Text Placeholder 11">
            <a:extLst>
              <a:ext uri="{FF2B5EF4-FFF2-40B4-BE49-F238E27FC236}">
                <a16:creationId xmlns:a16="http://schemas.microsoft.com/office/drawing/2014/main" id="{6DB9E935-3C28-CE96-0869-AC5532FA2CE0}"/>
              </a:ext>
            </a:extLst>
          </p:cNvPr>
          <p:cNvSpPr txBox="1">
            <a:spLocks/>
          </p:cNvSpPr>
          <p:nvPr/>
        </p:nvSpPr>
        <p:spPr>
          <a:xfrm>
            <a:off x="9170625" y="2146840"/>
            <a:ext cx="3079134" cy="152187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pPr>
            <a:r>
              <a:rPr lang="en-GB" sz="1600" dirty="0"/>
              <a:t>Starker Rückgang der Besucherzahlen nach dem ersten terroristischen Bombenanschlag auf einen Nachtclub im Jahr 2002. Dabei wurden 202 Menschen getötet und 209 </a:t>
            </a:r>
            <a:r>
              <a:rPr lang="en-GB" sz="1600" dirty="0" err="1"/>
              <a:t>verletzt</a:t>
            </a:r>
            <a:r>
              <a:rPr lang="en-GB" sz="1600" dirty="0"/>
              <a:t>. (</a:t>
            </a:r>
            <a:r>
              <a:rPr lang="en-GB" sz="1600" i="1" dirty="0" err="1"/>
              <a:t>Gurtner</a:t>
            </a:r>
            <a:r>
              <a:rPr lang="en-GB" sz="1600" i="1" dirty="0"/>
              <a:t>, 2007)</a:t>
            </a:r>
            <a:endParaRPr lang="en-IE" sz="1600" i="1" dirty="0"/>
          </a:p>
        </p:txBody>
      </p:sp>
      <p:sp>
        <p:nvSpPr>
          <p:cNvPr id="57" name="Text Placeholder 12">
            <a:extLst>
              <a:ext uri="{FF2B5EF4-FFF2-40B4-BE49-F238E27FC236}">
                <a16:creationId xmlns:a16="http://schemas.microsoft.com/office/drawing/2014/main" id="{CAFC80A7-C88C-16ED-91EA-AC910791FFBA}"/>
              </a:ext>
            </a:extLst>
          </p:cNvPr>
          <p:cNvSpPr txBox="1">
            <a:spLocks/>
          </p:cNvSpPr>
          <p:nvPr/>
        </p:nvSpPr>
        <p:spPr>
          <a:xfrm>
            <a:off x="6080416" y="1549025"/>
            <a:ext cx="3024340" cy="442916"/>
          </a:xfrm>
          <a:prstGeom prst="rect">
            <a:avLst/>
          </a:prstGeom>
        </p:spPr>
        <p:txBody>
          <a:bodyPr vert="horz" lIns="91440" tIns="45720" rIns="91440" bIns="45720" rtlCol="0">
            <a:normAutofit/>
          </a:bodyPr>
          <a:lstStyle>
            <a:defPPr>
              <a:defRPr lang="en-US"/>
            </a:defPPr>
            <a:lvl1pPr marL="228600" indent="-228600" algn="ctr">
              <a:lnSpc>
                <a:spcPct val="90000"/>
              </a:lnSpc>
              <a:spcBef>
                <a:spcPts val="1000"/>
              </a:spcBef>
              <a:buFont typeface="Arial" panose="020B0604020202020204" pitchFamily="34" charset="0"/>
              <a:buNone/>
              <a:defRPr b="0" i="0" spc="0">
                <a:solidFill>
                  <a:schemeClr val="bg1"/>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err="1"/>
              <a:t>Asien</a:t>
            </a:r>
            <a:r>
              <a:rPr lang="en-IE" dirty="0"/>
              <a:t> und </a:t>
            </a:r>
            <a:r>
              <a:rPr lang="en-IE" dirty="0" err="1"/>
              <a:t>Kanada</a:t>
            </a:r>
            <a:r>
              <a:rPr lang="en-IE" dirty="0"/>
              <a:t>/Virus</a:t>
            </a:r>
          </a:p>
        </p:txBody>
      </p:sp>
      <p:sp>
        <p:nvSpPr>
          <p:cNvPr id="58" name="Text Placeholder 13">
            <a:extLst>
              <a:ext uri="{FF2B5EF4-FFF2-40B4-BE49-F238E27FC236}">
                <a16:creationId xmlns:a16="http://schemas.microsoft.com/office/drawing/2014/main" id="{9E7156E7-7CCD-CD57-2033-C692F446640C}"/>
              </a:ext>
            </a:extLst>
          </p:cNvPr>
          <p:cNvSpPr txBox="1">
            <a:spLocks/>
          </p:cNvSpPr>
          <p:nvPr/>
        </p:nvSpPr>
        <p:spPr>
          <a:xfrm>
            <a:off x="6080416" y="1177566"/>
            <a:ext cx="3049353"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dirty="0"/>
              <a:t>Sars</a:t>
            </a:r>
          </a:p>
        </p:txBody>
      </p:sp>
      <p:sp>
        <p:nvSpPr>
          <p:cNvPr id="59" name="Text Placeholder 14">
            <a:extLst>
              <a:ext uri="{FF2B5EF4-FFF2-40B4-BE49-F238E27FC236}">
                <a16:creationId xmlns:a16="http://schemas.microsoft.com/office/drawing/2014/main" id="{8C9A0841-36A4-39FF-3EA3-7E7F875DC916}"/>
              </a:ext>
            </a:extLst>
          </p:cNvPr>
          <p:cNvSpPr txBox="1">
            <a:spLocks/>
          </p:cNvSpPr>
          <p:nvPr/>
        </p:nvSpPr>
        <p:spPr>
          <a:xfrm>
            <a:off x="6080416" y="1887577"/>
            <a:ext cx="3024340" cy="148319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600" dirty="0"/>
              <a:t>Insgesamt gab es 774 internationale Todesfälle. Die Angst </a:t>
            </a:r>
            <a:r>
              <a:rPr lang="en-GB" sz="1600" dirty="0" err="1"/>
              <a:t>vor</a:t>
            </a:r>
            <a:r>
              <a:rPr lang="en-GB" sz="1600" dirty="0"/>
              <a:t> </a:t>
            </a:r>
            <a:r>
              <a:rPr lang="en-GB" sz="1600" dirty="0" err="1"/>
              <a:t>dem</a:t>
            </a:r>
            <a:r>
              <a:rPr lang="en-GB" sz="1600" dirty="0"/>
              <a:t> Virus </a:t>
            </a:r>
            <a:r>
              <a:rPr lang="en-GB" sz="1600" dirty="0" err="1"/>
              <a:t>führte</a:t>
            </a:r>
            <a:r>
              <a:rPr lang="en-GB" sz="1600" dirty="0"/>
              <a:t> dazu, dass Hongkong für kurze Zeit isoliert wurde und der Reiseverkehr in den betroffenen Ländern stark beeinträchtigt wurde </a:t>
            </a:r>
            <a:r>
              <a:rPr lang="en-GB" sz="1600" i="1" dirty="0"/>
              <a:t>(Henderson, 2007)</a:t>
            </a:r>
            <a:endParaRPr lang="en-IE" sz="1600" i="1" dirty="0"/>
          </a:p>
        </p:txBody>
      </p:sp>
      <p:sp>
        <p:nvSpPr>
          <p:cNvPr id="60" name="Text Placeholder 15">
            <a:extLst>
              <a:ext uri="{FF2B5EF4-FFF2-40B4-BE49-F238E27FC236}">
                <a16:creationId xmlns:a16="http://schemas.microsoft.com/office/drawing/2014/main" id="{6B927E01-D94E-E2A9-90FF-81DEE39D99A0}"/>
              </a:ext>
            </a:extLst>
          </p:cNvPr>
          <p:cNvSpPr txBox="1">
            <a:spLocks/>
          </p:cNvSpPr>
          <p:nvPr/>
        </p:nvSpPr>
        <p:spPr>
          <a:xfrm>
            <a:off x="2654" y="80227"/>
            <a:ext cx="12181236" cy="58222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a:t>Die Tourismuskrise kann erhebliche Auswirkungen auf Regionen, Nationen und die Welt haben </a:t>
            </a:r>
          </a:p>
          <a:p>
            <a:endParaRPr lang="en-IE" sz="3200" dirty="0"/>
          </a:p>
        </p:txBody>
      </p:sp>
      <p:sp>
        <p:nvSpPr>
          <p:cNvPr id="61" name="Text Placeholder 20">
            <a:extLst>
              <a:ext uri="{FF2B5EF4-FFF2-40B4-BE49-F238E27FC236}">
                <a16:creationId xmlns:a16="http://schemas.microsoft.com/office/drawing/2014/main" id="{2006A4BF-0398-A0DC-03FA-7E967037FDF5}"/>
              </a:ext>
            </a:extLst>
          </p:cNvPr>
          <p:cNvSpPr txBox="1">
            <a:spLocks/>
          </p:cNvSpPr>
          <p:nvPr/>
        </p:nvSpPr>
        <p:spPr>
          <a:xfrm>
            <a:off x="3039636" y="4355442"/>
            <a:ext cx="3024340" cy="442916"/>
          </a:xfrm>
          <a:prstGeom prst="rect">
            <a:avLst/>
          </a:prstGeom>
        </p:spPr>
        <p:txBody>
          <a:bodyPr vert="horz" lIns="91440" tIns="45720" rIns="91440" bIns="45720" rtlCol="0">
            <a:normAutofit/>
          </a:bodyPr>
          <a:lstStyle>
            <a:defPPr>
              <a:defRPr lang="en-US"/>
            </a:defPPr>
            <a:lvl1pPr marL="228600" indent="-228600" algn="ctr">
              <a:lnSpc>
                <a:spcPct val="90000"/>
              </a:lnSpc>
              <a:spcBef>
                <a:spcPts val="1000"/>
              </a:spcBef>
              <a:buFont typeface="Arial" panose="020B0604020202020204" pitchFamily="34" charset="0"/>
              <a:buNone/>
              <a:defRPr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err="1"/>
              <a:t>Indonesien</a:t>
            </a:r>
            <a:r>
              <a:rPr lang="en-IE" dirty="0"/>
              <a:t>/</a:t>
            </a:r>
            <a:r>
              <a:rPr lang="en-IE" dirty="0" err="1"/>
              <a:t>Natur</a:t>
            </a:r>
            <a:endParaRPr lang="en-IE" dirty="0"/>
          </a:p>
          <a:p>
            <a:endParaRPr lang="en-IE" dirty="0"/>
          </a:p>
        </p:txBody>
      </p:sp>
      <p:sp>
        <p:nvSpPr>
          <p:cNvPr id="62" name="Text Placeholder 21">
            <a:extLst>
              <a:ext uri="{FF2B5EF4-FFF2-40B4-BE49-F238E27FC236}">
                <a16:creationId xmlns:a16="http://schemas.microsoft.com/office/drawing/2014/main" id="{49D84B2B-B41E-058B-7AA7-B2807ACDF043}"/>
              </a:ext>
            </a:extLst>
          </p:cNvPr>
          <p:cNvSpPr txBox="1">
            <a:spLocks/>
          </p:cNvSpPr>
          <p:nvPr/>
        </p:nvSpPr>
        <p:spPr>
          <a:xfrm>
            <a:off x="3066369" y="3930437"/>
            <a:ext cx="3049353"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dirty="0">
                <a:solidFill>
                  <a:srgbClr val="4D4D4D"/>
                </a:solidFill>
              </a:rPr>
              <a:t>Tsunami</a:t>
            </a:r>
          </a:p>
        </p:txBody>
      </p:sp>
      <p:sp>
        <p:nvSpPr>
          <p:cNvPr id="63" name="Text Placeholder 22">
            <a:extLst>
              <a:ext uri="{FF2B5EF4-FFF2-40B4-BE49-F238E27FC236}">
                <a16:creationId xmlns:a16="http://schemas.microsoft.com/office/drawing/2014/main" id="{97807079-52FA-1E89-E3ED-3F3253C65F49}"/>
              </a:ext>
            </a:extLst>
          </p:cNvPr>
          <p:cNvSpPr txBox="1">
            <a:spLocks/>
          </p:cNvSpPr>
          <p:nvPr/>
        </p:nvSpPr>
        <p:spPr>
          <a:xfrm>
            <a:off x="3075872" y="4727037"/>
            <a:ext cx="2936316" cy="148319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dirty="0">
                <a:solidFill>
                  <a:srgbClr val="4D4D4D"/>
                </a:solidFill>
              </a:rPr>
              <a:t>Geschätzte 230.000 Todesopfer und </a:t>
            </a:r>
            <a:r>
              <a:rPr lang="en-GB" sz="1600" dirty="0" err="1">
                <a:solidFill>
                  <a:srgbClr val="4D4D4D"/>
                </a:solidFill>
              </a:rPr>
              <a:t>ein</a:t>
            </a:r>
            <a:r>
              <a:rPr lang="en-GB" sz="1600" dirty="0">
                <a:solidFill>
                  <a:srgbClr val="4D4D4D"/>
                </a:solidFill>
              </a:rPr>
              <a:t> </a:t>
            </a:r>
            <a:r>
              <a:rPr lang="en-GB" sz="1600" dirty="0" err="1">
                <a:solidFill>
                  <a:srgbClr val="4D4D4D"/>
                </a:solidFill>
              </a:rPr>
              <a:t>sofortiger</a:t>
            </a:r>
            <a:r>
              <a:rPr lang="en-GB" sz="1600" dirty="0">
                <a:solidFill>
                  <a:srgbClr val="4D4D4D"/>
                </a:solidFill>
              </a:rPr>
              <a:t> Rückgang des Tourismus. Bis 2007 meldeten viele der betroffenen Regionen eine Erholung auf das Niveau der Besucherzahlen vor dem Tsunami </a:t>
            </a:r>
            <a:r>
              <a:rPr lang="en-GB" sz="1600" i="1" dirty="0">
                <a:solidFill>
                  <a:srgbClr val="4D4D4D"/>
                </a:solidFill>
              </a:rPr>
              <a:t>(</a:t>
            </a:r>
            <a:r>
              <a:rPr lang="en-GB" sz="1600" i="1" dirty="0" err="1">
                <a:solidFill>
                  <a:srgbClr val="4D4D4D"/>
                </a:solidFill>
              </a:rPr>
              <a:t>Gurtner</a:t>
            </a:r>
            <a:r>
              <a:rPr lang="en-GB" sz="1600" i="1" dirty="0">
                <a:solidFill>
                  <a:srgbClr val="4D4D4D"/>
                </a:solidFill>
              </a:rPr>
              <a:t>, 2007).</a:t>
            </a:r>
            <a:endParaRPr lang="en-IE" sz="1600" i="1" dirty="0">
              <a:solidFill>
                <a:srgbClr val="4D4D4D"/>
              </a:solidFill>
            </a:endParaRPr>
          </a:p>
        </p:txBody>
      </p:sp>
      <p:sp>
        <p:nvSpPr>
          <p:cNvPr id="64" name="Text Placeholder 27">
            <a:extLst>
              <a:ext uri="{FF2B5EF4-FFF2-40B4-BE49-F238E27FC236}">
                <a16:creationId xmlns:a16="http://schemas.microsoft.com/office/drawing/2014/main" id="{C950A0A6-3F07-1B38-FFE0-19C38C01F60C}"/>
              </a:ext>
            </a:extLst>
          </p:cNvPr>
          <p:cNvSpPr txBox="1">
            <a:spLocks/>
          </p:cNvSpPr>
          <p:nvPr/>
        </p:nvSpPr>
        <p:spPr>
          <a:xfrm>
            <a:off x="9123631" y="3922794"/>
            <a:ext cx="3049353" cy="5822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b="1" dirty="0">
                <a:solidFill>
                  <a:srgbClr val="4D4D4D"/>
                </a:solidFill>
              </a:rPr>
              <a:t>Globale Finanzkrise </a:t>
            </a:r>
          </a:p>
        </p:txBody>
      </p:sp>
      <p:sp>
        <p:nvSpPr>
          <p:cNvPr id="65" name="Text Placeholder 28">
            <a:extLst>
              <a:ext uri="{FF2B5EF4-FFF2-40B4-BE49-F238E27FC236}">
                <a16:creationId xmlns:a16="http://schemas.microsoft.com/office/drawing/2014/main" id="{ECCDA22E-2596-29D1-C282-780828191B1F}"/>
              </a:ext>
            </a:extLst>
          </p:cNvPr>
          <p:cNvSpPr txBox="1">
            <a:spLocks/>
          </p:cNvSpPr>
          <p:nvPr/>
        </p:nvSpPr>
        <p:spPr>
          <a:xfrm>
            <a:off x="9094523" y="4850140"/>
            <a:ext cx="3024340" cy="15218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rgbClr val="4D4D4D"/>
                </a:solidFill>
              </a:rPr>
              <a:t>Die gestiegenen Ölpreise verteuerten den Transport, insbesondere Flugreisen. Die Finanzkrise verringerte insbesondere das </a:t>
            </a:r>
            <a:r>
              <a:rPr lang="en-GB" sz="1600" dirty="0" err="1">
                <a:solidFill>
                  <a:srgbClr val="4D4D4D"/>
                </a:solidFill>
              </a:rPr>
              <a:t>verfügbare</a:t>
            </a:r>
            <a:r>
              <a:rPr lang="en-GB" sz="1600" dirty="0">
                <a:solidFill>
                  <a:srgbClr val="4D4D4D"/>
                </a:solidFill>
              </a:rPr>
              <a:t> </a:t>
            </a:r>
            <a:r>
              <a:rPr lang="en-GB" sz="1600" dirty="0" err="1">
                <a:solidFill>
                  <a:srgbClr val="4D4D4D"/>
                </a:solidFill>
              </a:rPr>
              <a:t>Einkommen</a:t>
            </a:r>
            <a:r>
              <a:rPr lang="en-GB" sz="1600" dirty="0">
                <a:solidFill>
                  <a:srgbClr val="4D4D4D"/>
                </a:solidFill>
              </a:rPr>
              <a:t> und </a:t>
            </a:r>
            <a:endParaRPr lang="en-IE" sz="1600" dirty="0">
              <a:solidFill>
                <a:srgbClr val="4D4D4D"/>
              </a:solidFill>
            </a:endParaRPr>
          </a:p>
        </p:txBody>
      </p:sp>
      <p:sp>
        <p:nvSpPr>
          <p:cNvPr id="66" name="Text Placeholder 30">
            <a:extLst>
              <a:ext uri="{FF2B5EF4-FFF2-40B4-BE49-F238E27FC236}">
                <a16:creationId xmlns:a16="http://schemas.microsoft.com/office/drawing/2014/main" id="{2BA8BE88-D951-AA2D-1637-AA4C1D8CA9F3}"/>
              </a:ext>
            </a:extLst>
          </p:cNvPr>
          <p:cNvSpPr txBox="1">
            <a:spLocks/>
          </p:cNvSpPr>
          <p:nvPr/>
        </p:nvSpPr>
        <p:spPr>
          <a:xfrm>
            <a:off x="6098728" y="3946295"/>
            <a:ext cx="3049353"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a:solidFill>
                  <a:srgbClr val="4D4D4D"/>
                </a:solidFill>
              </a:rPr>
              <a:t>Wirbelsturm Katrina</a:t>
            </a:r>
            <a:endParaRPr lang="en-IE" sz="2400" dirty="0">
              <a:solidFill>
                <a:srgbClr val="4D4D4D"/>
              </a:solidFill>
            </a:endParaRPr>
          </a:p>
        </p:txBody>
      </p:sp>
      <p:sp>
        <p:nvSpPr>
          <p:cNvPr id="67" name="Text Placeholder 31">
            <a:extLst>
              <a:ext uri="{FF2B5EF4-FFF2-40B4-BE49-F238E27FC236}">
                <a16:creationId xmlns:a16="http://schemas.microsoft.com/office/drawing/2014/main" id="{8AD9B5E7-6A70-2CFB-10E1-07462012EA52}"/>
              </a:ext>
            </a:extLst>
          </p:cNvPr>
          <p:cNvSpPr txBox="1">
            <a:spLocks/>
          </p:cNvSpPr>
          <p:nvPr/>
        </p:nvSpPr>
        <p:spPr>
          <a:xfrm>
            <a:off x="6055403" y="4775563"/>
            <a:ext cx="3024340" cy="1483196"/>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en-GB" sz="1600" dirty="0">
                <a:solidFill>
                  <a:srgbClr val="4D4D4D"/>
                </a:solidFill>
              </a:rPr>
              <a:t>Der </a:t>
            </a:r>
            <a:r>
              <a:rPr lang="en-GB" sz="1600" dirty="0" err="1">
                <a:solidFill>
                  <a:srgbClr val="4D4D4D"/>
                </a:solidFill>
              </a:rPr>
              <a:t>Hurrikan</a:t>
            </a:r>
            <a:r>
              <a:rPr lang="en-GB" sz="1600" dirty="0">
                <a:solidFill>
                  <a:srgbClr val="4D4D4D"/>
                </a:solidFill>
              </a:rPr>
              <a:t> Katrina </a:t>
            </a:r>
            <a:r>
              <a:rPr lang="en-GB" sz="1600" dirty="0" err="1">
                <a:solidFill>
                  <a:srgbClr val="4D4D4D"/>
                </a:solidFill>
              </a:rPr>
              <a:t>überflutete</a:t>
            </a:r>
            <a:r>
              <a:rPr lang="en-GB" sz="1600" dirty="0">
                <a:solidFill>
                  <a:srgbClr val="4D4D4D"/>
                </a:solidFill>
              </a:rPr>
              <a:t> </a:t>
            </a:r>
            <a:r>
              <a:rPr lang="en-GB" sz="1600" dirty="0" err="1">
                <a:solidFill>
                  <a:srgbClr val="4D4D4D"/>
                </a:solidFill>
              </a:rPr>
              <a:t>etwa</a:t>
            </a:r>
            <a:r>
              <a:rPr lang="en-GB" sz="1600" dirty="0">
                <a:solidFill>
                  <a:srgbClr val="4D4D4D"/>
                </a:solidFill>
              </a:rPr>
              <a:t> 80 % von New Orleans, </a:t>
            </a:r>
            <a:r>
              <a:rPr lang="en-GB" sz="1600" dirty="0" err="1">
                <a:solidFill>
                  <a:srgbClr val="4D4D4D"/>
                </a:solidFill>
              </a:rPr>
              <a:t>verursachte</a:t>
            </a:r>
            <a:r>
              <a:rPr lang="en-GB" sz="1600" dirty="0">
                <a:solidFill>
                  <a:srgbClr val="4D4D4D"/>
                </a:solidFill>
              </a:rPr>
              <a:t> </a:t>
            </a:r>
            <a:r>
              <a:rPr lang="en-GB" sz="1600" dirty="0" err="1">
                <a:solidFill>
                  <a:srgbClr val="4D4D4D"/>
                </a:solidFill>
              </a:rPr>
              <a:t>Schäden</a:t>
            </a:r>
            <a:r>
              <a:rPr lang="en-GB" sz="1600" dirty="0">
                <a:solidFill>
                  <a:srgbClr val="4D4D4D"/>
                </a:solidFill>
              </a:rPr>
              <a:t> in </a:t>
            </a:r>
            <a:r>
              <a:rPr lang="en-GB" sz="1600" dirty="0" err="1">
                <a:solidFill>
                  <a:srgbClr val="4D4D4D"/>
                </a:solidFill>
              </a:rPr>
              <a:t>Höhe</a:t>
            </a:r>
            <a:r>
              <a:rPr lang="en-GB" sz="1600" dirty="0">
                <a:solidFill>
                  <a:srgbClr val="4D4D4D"/>
                </a:solidFill>
              </a:rPr>
              <a:t> von </a:t>
            </a:r>
            <a:r>
              <a:rPr lang="en-GB" sz="1600" dirty="0" err="1">
                <a:solidFill>
                  <a:srgbClr val="4D4D4D"/>
                </a:solidFill>
              </a:rPr>
              <a:t>über</a:t>
            </a:r>
            <a:r>
              <a:rPr lang="en-GB" sz="1600" dirty="0">
                <a:solidFill>
                  <a:srgbClr val="4D4D4D"/>
                </a:solidFill>
              </a:rPr>
              <a:t> 90 </a:t>
            </a:r>
            <a:r>
              <a:rPr lang="en-GB" sz="1600" dirty="0" err="1">
                <a:solidFill>
                  <a:srgbClr val="4D4D4D"/>
                </a:solidFill>
              </a:rPr>
              <a:t>Milliarden</a:t>
            </a:r>
            <a:r>
              <a:rPr lang="en-GB" sz="1600" dirty="0">
                <a:solidFill>
                  <a:srgbClr val="4D4D4D"/>
                </a:solidFill>
              </a:rPr>
              <a:t> US-Dollar. Bis 2007 </a:t>
            </a:r>
            <a:r>
              <a:rPr lang="en-GB" sz="1600" dirty="0" err="1">
                <a:solidFill>
                  <a:srgbClr val="4D4D4D"/>
                </a:solidFill>
              </a:rPr>
              <a:t>hatten</a:t>
            </a:r>
            <a:r>
              <a:rPr lang="en-GB" sz="1600" dirty="0">
                <a:solidFill>
                  <a:srgbClr val="4D4D4D"/>
                </a:solidFill>
              </a:rPr>
              <a:t> die </a:t>
            </a:r>
            <a:r>
              <a:rPr lang="en-GB" sz="1600" dirty="0" err="1">
                <a:solidFill>
                  <a:srgbClr val="4D4D4D"/>
                </a:solidFill>
              </a:rPr>
              <a:t>Besucherzahlen</a:t>
            </a:r>
            <a:r>
              <a:rPr lang="en-GB" sz="1600" dirty="0">
                <a:solidFill>
                  <a:srgbClr val="4D4D4D"/>
                </a:solidFill>
              </a:rPr>
              <a:t> </a:t>
            </a:r>
            <a:r>
              <a:rPr lang="en-GB" sz="1600" dirty="0" err="1">
                <a:solidFill>
                  <a:srgbClr val="4D4D4D"/>
                </a:solidFill>
              </a:rPr>
              <a:t>noch</a:t>
            </a:r>
            <a:r>
              <a:rPr lang="en-GB" sz="1600" dirty="0">
                <a:solidFill>
                  <a:srgbClr val="4D4D4D"/>
                </a:solidFill>
              </a:rPr>
              <a:t> </a:t>
            </a:r>
            <a:r>
              <a:rPr lang="en-GB" sz="1600" dirty="0" err="1">
                <a:solidFill>
                  <a:srgbClr val="4D4D4D"/>
                </a:solidFill>
              </a:rPr>
              <a:t>nicht</a:t>
            </a:r>
            <a:r>
              <a:rPr lang="en-GB" sz="1600" dirty="0">
                <a:solidFill>
                  <a:srgbClr val="4D4D4D"/>
                </a:solidFill>
              </a:rPr>
              <a:t> </a:t>
            </a:r>
            <a:r>
              <a:rPr lang="en-GB" sz="1600" dirty="0" err="1">
                <a:solidFill>
                  <a:srgbClr val="4D4D4D"/>
                </a:solidFill>
              </a:rPr>
              <a:t>wieder</a:t>
            </a:r>
            <a:r>
              <a:rPr lang="en-GB" sz="1600" dirty="0">
                <a:solidFill>
                  <a:srgbClr val="4D4D4D"/>
                </a:solidFill>
              </a:rPr>
              <a:t> das </a:t>
            </a:r>
            <a:r>
              <a:rPr lang="en-GB" sz="1600" dirty="0" err="1">
                <a:solidFill>
                  <a:srgbClr val="4D4D4D"/>
                </a:solidFill>
              </a:rPr>
              <a:t>Niveau</a:t>
            </a:r>
            <a:r>
              <a:rPr lang="en-GB" sz="1600" dirty="0">
                <a:solidFill>
                  <a:srgbClr val="4D4D4D"/>
                </a:solidFill>
              </a:rPr>
              <a:t> von </a:t>
            </a:r>
            <a:r>
              <a:rPr lang="en-GB" sz="1600" dirty="0" err="1">
                <a:solidFill>
                  <a:srgbClr val="4D4D4D"/>
                </a:solidFill>
              </a:rPr>
              <a:t>vor</a:t>
            </a:r>
            <a:r>
              <a:rPr lang="en-GB" sz="1600" dirty="0">
                <a:solidFill>
                  <a:srgbClr val="4D4D4D"/>
                </a:solidFill>
              </a:rPr>
              <a:t> </a:t>
            </a:r>
            <a:r>
              <a:rPr lang="en-GB" sz="1600" dirty="0" err="1">
                <a:solidFill>
                  <a:srgbClr val="4D4D4D"/>
                </a:solidFill>
              </a:rPr>
              <a:t>dem</a:t>
            </a:r>
            <a:r>
              <a:rPr lang="en-GB" sz="1600" dirty="0">
                <a:solidFill>
                  <a:srgbClr val="4D4D4D"/>
                </a:solidFill>
              </a:rPr>
              <a:t> </a:t>
            </a:r>
            <a:r>
              <a:rPr lang="en-GB" sz="1600" dirty="0" err="1">
                <a:solidFill>
                  <a:srgbClr val="4D4D4D"/>
                </a:solidFill>
              </a:rPr>
              <a:t>Hurrikan</a:t>
            </a:r>
            <a:r>
              <a:rPr lang="en-GB" sz="1600" dirty="0">
                <a:solidFill>
                  <a:srgbClr val="4D4D4D"/>
                </a:solidFill>
              </a:rPr>
              <a:t> </a:t>
            </a:r>
            <a:r>
              <a:rPr lang="en-GB" sz="1600" dirty="0" err="1">
                <a:solidFill>
                  <a:srgbClr val="4D4D4D"/>
                </a:solidFill>
              </a:rPr>
              <a:t>erreicht</a:t>
            </a:r>
            <a:r>
              <a:rPr lang="en-GB" sz="1600" dirty="0">
                <a:solidFill>
                  <a:srgbClr val="4D4D4D"/>
                </a:solidFill>
              </a:rPr>
              <a:t> </a:t>
            </a:r>
            <a:r>
              <a:rPr lang="en-GB" sz="1600" i="1" dirty="0">
                <a:solidFill>
                  <a:srgbClr val="4D4D4D"/>
                </a:solidFill>
              </a:rPr>
              <a:t>(</a:t>
            </a:r>
            <a:r>
              <a:rPr lang="en-GB" sz="1600" i="1" dirty="0" err="1">
                <a:solidFill>
                  <a:srgbClr val="4D4D4D"/>
                </a:solidFill>
              </a:rPr>
              <a:t>Prideaux</a:t>
            </a:r>
            <a:r>
              <a:rPr lang="en-GB" sz="1600" i="1" dirty="0">
                <a:solidFill>
                  <a:srgbClr val="4D4D4D"/>
                </a:solidFill>
              </a:rPr>
              <a:t> und Laws, 2007).</a:t>
            </a:r>
            <a:endParaRPr lang="en-IE" sz="1600" i="1" dirty="0">
              <a:solidFill>
                <a:srgbClr val="4D4D4D"/>
              </a:solidFill>
            </a:endParaRPr>
          </a:p>
        </p:txBody>
      </p:sp>
      <p:sp>
        <p:nvSpPr>
          <p:cNvPr id="68" name="TextBox 67">
            <a:extLst>
              <a:ext uri="{FF2B5EF4-FFF2-40B4-BE49-F238E27FC236}">
                <a16:creationId xmlns:a16="http://schemas.microsoft.com/office/drawing/2014/main" id="{3B7E5874-8EA3-F3F5-01E5-145F598DA4D3}"/>
              </a:ext>
            </a:extLst>
          </p:cNvPr>
          <p:cNvSpPr txBox="1"/>
          <p:nvPr/>
        </p:nvSpPr>
        <p:spPr>
          <a:xfrm>
            <a:off x="367553" y="528911"/>
            <a:ext cx="11546541" cy="646331"/>
          </a:xfrm>
          <a:prstGeom prst="rect">
            <a:avLst/>
          </a:prstGeom>
          <a:noFill/>
        </p:spPr>
        <p:txBody>
          <a:bodyPr wrap="square" rtlCol="0">
            <a:spAutoFit/>
          </a:bodyPr>
          <a:lstStyle/>
          <a:p>
            <a:pPr algn="ctr"/>
            <a:r>
              <a:rPr lang="en-GB" b="0" i="0" dirty="0">
                <a:solidFill>
                  <a:srgbClr val="455264"/>
                </a:solidFill>
                <a:effectLst/>
                <a:latin typeface="TT Norms"/>
              </a:rPr>
              <a:t>Beispiele für die Auswirkungen großer Krisen auf den </a:t>
            </a:r>
            <a:r>
              <a:rPr lang="en-GB" dirty="0">
                <a:solidFill>
                  <a:srgbClr val="455264"/>
                </a:solidFill>
                <a:latin typeface="TT Norms"/>
              </a:rPr>
              <a:t>regionalen, nationalen und globalen </a:t>
            </a:r>
            <a:r>
              <a:rPr lang="en-GB" dirty="0" err="1">
                <a:solidFill>
                  <a:srgbClr val="455264"/>
                </a:solidFill>
                <a:latin typeface="TT Norms"/>
              </a:rPr>
              <a:t>Tourismus</a:t>
            </a:r>
            <a:r>
              <a:rPr lang="en-GB" dirty="0">
                <a:solidFill>
                  <a:srgbClr val="455264"/>
                </a:solidFill>
                <a:latin typeface="TT Norms"/>
              </a:rPr>
              <a:t> </a:t>
            </a:r>
            <a:r>
              <a:rPr lang="en-GB" b="0" i="0" dirty="0">
                <a:solidFill>
                  <a:srgbClr val="455264"/>
                </a:solidFill>
                <a:effectLst/>
                <a:latin typeface="TT Norms"/>
              </a:rPr>
              <a:t>(</a:t>
            </a:r>
            <a:r>
              <a:rPr lang="en-GB" dirty="0">
                <a:solidFill>
                  <a:srgbClr val="F27954"/>
                </a:solidFill>
                <a:latin typeface="TT Norms"/>
                <a:hlinkClick r:id="rId2">
                  <a:extLst>
                    <a:ext uri="{A12FA001-AC4F-418D-AE19-62706E023703}">
                      <ahyp:hlinkClr xmlns:ahyp="http://schemas.microsoft.com/office/drawing/2018/hyperlinkcolor" val="tx"/>
                    </a:ext>
                  </a:extLst>
                </a:hlinkClick>
              </a:rPr>
              <a:t>Artikel</a:t>
            </a:r>
            <a:r>
              <a:rPr lang="en-GB" b="0" i="0" dirty="0">
                <a:solidFill>
                  <a:srgbClr val="455264"/>
                </a:solidFill>
                <a:effectLst/>
                <a:latin typeface="TT Norms"/>
              </a:rPr>
              <a:t>)</a:t>
            </a:r>
          </a:p>
          <a:p>
            <a:pPr algn="ctr"/>
            <a:r>
              <a:rPr lang="en-GB" b="1" dirty="0">
                <a:solidFill>
                  <a:srgbClr val="455264"/>
                </a:solidFill>
                <a:latin typeface="TT Norms"/>
              </a:rPr>
              <a:t>Schlüsselbotschaft - Auf das Unerwartete vorbereitet sein</a:t>
            </a:r>
            <a:endParaRPr lang="en-IE" b="1" dirty="0"/>
          </a:p>
        </p:txBody>
      </p:sp>
      <p:sp>
        <p:nvSpPr>
          <p:cNvPr id="69" name="Text Placeholder 8">
            <a:extLst>
              <a:ext uri="{FF2B5EF4-FFF2-40B4-BE49-F238E27FC236}">
                <a16:creationId xmlns:a16="http://schemas.microsoft.com/office/drawing/2014/main" id="{5BBF5994-EDE7-DBA5-0410-F1A148B1615F}"/>
              </a:ext>
            </a:extLst>
          </p:cNvPr>
          <p:cNvSpPr txBox="1">
            <a:spLocks/>
          </p:cNvSpPr>
          <p:nvPr/>
        </p:nvSpPr>
        <p:spPr>
          <a:xfrm>
            <a:off x="152400" y="4798358"/>
            <a:ext cx="2492188" cy="105084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1600" dirty="0">
                <a:solidFill>
                  <a:srgbClr val="4D4D4D"/>
                </a:solidFill>
              </a:rPr>
              <a:t>Der Bombenanschlag auf den Zug in Madrid hatte landesweite Auswirkungen und führte zu einem kurzzeitigen Rückgang der Besucherzahlen </a:t>
            </a:r>
            <a:r>
              <a:rPr lang="en-GB" sz="1600" i="1" dirty="0">
                <a:solidFill>
                  <a:srgbClr val="4D4D4D"/>
                </a:solidFill>
              </a:rPr>
              <a:t>(</a:t>
            </a:r>
            <a:r>
              <a:rPr lang="en-GB" sz="1600" i="1" dirty="0" err="1">
                <a:solidFill>
                  <a:srgbClr val="4D4D4D"/>
                </a:solidFill>
              </a:rPr>
              <a:t>Lawset </a:t>
            </a:r>
            <a:r>
              <a:rPr lang="en-GB" sz="1600" i="1" dirty="0">
                <a:solidFill>
                  <a:srgbClr val="4D4D4D"/>
                </a:solidFill>
              </a:rPr>
              <a:t>al., 2007).</a:t>
            </a:r>
            <a:endParaRPr lang="en-IE" sz="1600" i="1" dirty="0">
              <a:solidFill>
                <a:srgbClr val="4D4D4D"/>
              </a:solidFill>
            </a:endParaRPr>
          </a:p>
        </p:txBody>
      </p:sp>
      <p:sp>
        <p:nvSpPr>
          <p:cNvPr id="70" name="Text Placeholder 20">
            <a:extLst>
              <a:ext uri="{FF2B5EF4-FFF2-40B4-BE49-F238E27FC236}">
                <a16:creationId xmlns:a16="http://schemas.microsoft.com/office/drawing/2014/main" id="{97D58EC7-EDA8-708D-3939-96E6EBDEBE51}"/>
              </a:ext>
            </a:extLst>
          </p:cNvPr>
          <p:cNvSpPr txBox="1">
            <a:spLocks/>
          </p:cNvSpPr>
          <p:nvPr/>
        </p:nvSpPr>
        <p:spPr>
          <a:xfrm>
            <a:off x="6062793" y="4432134"/>
            <a:ext cx="3024340" cy="442916"/>
          </a:xfrm>
          <a:prstGeom prst="rect">
            <a:avLst/>
          </a:prstGeom>
        </p:spPr>
        <p:txBody>
          <a:bodyPr vert="horz" lIns="91440" tIns="45720" rIns="91440" bIns="45720" rtlCol="0">
            <a:normAutofit/>
          </a:bodyPr>
          <a:lstStyle>
            <a:defPPr>
              <a:defRPr lang="en-US"/>
            </a:defPPr>
            <a:lvl1pPr marL="228600" indent="-228600" algn="ctr">
              <a:lnSpc>
                <a:spcPct val="90000"/>
              </a:lnSpc>
              <a:spcBef>
                <a:spcPts val="1000"/>
              </a:spcBef>
              <a:buFont typeface="Arial" panose="020B0604020202020204" pitchFamily="34" charset="0"/>
              <a:buNone/>
              <a:defRPr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a:t>USA/Natur</a:t>
            </a:r>
          </a:p>
          <a:p>
            <a:endParaRPr lang="en-IE" dirty="0"/>
          </a:p>
        </p:txBody>
      </p:sp>
      <p:sp>
        <p:nvSpPr>
          <p:cNvPr id="71" name="Text Placeholder 20">
            <a:extLst>
              <a:ext uri="{FF2B5EF4-FFF2-40B4-BE49-F238E27FC236}">
                <a16:creationId xmlns:a16="http://schemas.microsoft.com/office/drawing/2014/main" id="{7C2D98CB-835C-97C1-AF4E-32AAB2329263}"/>
              </a:ext>
            </a:extLst>
          </p:cNvPr>
          <p:cNvSpPr txBox="1">
            <a:spLocks/>
          </p:cNvSpPr>
          <p:nvPr/>
        </p:nvSpPr>
        <p:spPr>
          <a:xfrm>
            <a:off x="9225419" y="4418436"/>
            <a:ext cx="3024340" cy="442916"/>
          </a:xfrm>
          <a:prstGeom prst="rect">
            <a:avLst/>
          </a:prstGeom>
        </p:spPr>
        <p:txBody>
          <a:bodyPr vert="horz" lIns="91440" tIns="45720" rIns="91440" bIns="45720" rtlCol="0">
            <a:normAutofit/>
          </a:bodyPr>
          <a:lstStyle>
            <a:defPPr>
              <a:defRPr lang="en-US"/>
            </a:defPPr>
            <a:lvl1pPr marL="228600" indent="-228600" algn="ctr">
              <a:lnSpc>
                <a:spcPct val="90000"/>
              </a:lnSpc>
              <a:spcBef>
                <a:spcPts val="1000"/>
              </a:spcBef>
              <a:buFont typeface="Arial" panose="020B0604020202020204" pitchFamily="34" charset="0"/>
              <a:buNone/>
              <a:defRPr b="0" i="0" spc="0">
                <a:solidFill>
                  <a:srgbClr val="4D4D4D"/>
                </a:solidFill>
              </a:defRPr>
            </a:lvl1pPr>
            <a:lvl2pPr marL="6858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2pPr>
            <a:lvl3pPr marL="11430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3pPr>
            <a:lvl4pPr marL="16002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4pPr>
            <a:lvl5pPr marL="2057400" indent="-228600">
              <a:lnSpc>
                <a:spcPct val="90000"/>
              </a:lnSpc>
              <a:spcBef>
                <a:spcPts val="500"/>
              </a:spcBef>
              <a:buFont typeface="Arial" panose="020B0604020202020204" pitchFamily="34" charset="0"/>
              <a:buNone/>
              <a:defRPr sz="2000" b="0" i="0" spc="300">
                <a:solidFill>
                  <a:schemeClr val="bg1"/>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IE" dirty="0"/>
              <a:t>Global/Manmade</a:t>
            </a:r>
          </a:p>
          <a:p>
            <a:endParaRPr lang="en-IE" dirty="0"/>
          </a:p>
        </p:txBody>
      </p:sp>
      <p:sp>
        <p:nvSpPr>
          <p:cNvPr id="72" name="Text Placeholder 12">
            <a:extLst>
              <a:ext uri="{FF2B5EF4-FFF2-40B4-BE49-F238E27FC236}">
                <a16:creationId xmlns:a16="http://schemas.microsoft.com/office/drawing/2014/main" id="{5B1259C3-9546-FC83-06F8-8253AB98E787}"/>
              </a:ext>
            </a:extLst>
          </p:cNvPr>
          <p:cNvSpPr txBox="1">
            <a:spLocks/>
          </p:cNvSpPr>
          <p:nvPr/>
        </p:nvSpPr>
        <p:spPr>
          <a:xfrm>
            <a:off x="9079743" y="1803644"/>
            <a:ext cx="3024340" cy="442916"/>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a:t>Indonesien/Terrorismus</a:t>
            </a:r>
          </a:p>
        </p:txBody>
      </p:sp>
      <p:pic>
        <p:nvPicPr>
          <p:cNvPr id="73" name="Graphic 72" descr="Document outline">
            <a:hlinkClick r:id="rId2"/>
            <a:extLst>
              <a:ext uri="{FF2B5EF4-FFF2-40B4-BE49-F238E27FC236}">
                <a16:creationId xmlns:a16="http://schemas.microsoft.com/office/drawing/2014/main" id="{81FC6ECA-355C-85CA-12BE-6FDB075B5F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51329" y="373151"/>
            <a:ext cx="797747" cy="797747"/>
          </a:xfrm>
          <a:prstGeom prst="rect">
            <a:avLst/>
          </a:prstGeom>
        </p:spPr>
      </p:pic>
      <p:sp>
        <p:nvSpPr>
          <p:cNvPr id="74" name="Text Placeholder 7">
            <a:extLst>
              <a:ext uri="{FF2B5EF4-FFF2-40B4-BE49-F238E27FC236}">
                <a16:creationId xmlns:a16="http://schemas.microsoft.com/office/drawing/2014/main" id="{59D89E40-BFC0-2B78-A2E2-9AEE4FBA6A21}"/>
              </a:ext>
            </a:extLst>
          </p:cNvPr>
          <p:cNvSpPr txBox="1">
            <a:spLocks/>
          </p:cNvSpPr>
          <p:nvPr/>
        </p:nvSpPr>
        <p:spPr>
          <a:xfrm>
            <a:off x="-60322" y="3936023"/>
            <a:ext cx="3049353" cy="5822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dirty="0">
                <a:solidFill>
                  <a:srgbClr val="4D4D4D"/>
                </a:solidFill>
              </a:rPr>
              <a:t>Zugbombenanschlag</a:t>
            </a:r>
          </a:p>
        </p:txBody>
      </p:sp>
      <p:sp>
        <p:nvSpPr>
          <p:cNvPr id="75" name="Text Placeholder 6">
            <a:extLst>
              <a:ext uri="{FF2B5EF4-FFF2-40B4-BE49-F238E27FC236}">
                <a16:creationId xmlns:a16="http://schemas.microsoft.com/office/drawing/2014/main" id="{55E81BE1-3047-5206-586E-783E215289EA}"/>
              </a:ext>
            </a:extLst>
          </p:cNvPr>
          <p:cNvSpPr txBox="1">
            <a:spLocks/>
          </p:cNvSpPr>
          <p:nvPr/>
        </p:nvSpPr>
        <p:spPr>
          <a:xfrm>
            <a:off x="-37271" y="4407224"/>
            <a:ext cx="3024340" cy="442916"/>
          </a:xfrm>
          <a:prstGeom prst="rect">
            <a:avLst/>
          </a:prstGeom>
        </p:spPr>
        <p:txBody>
          <a:bodyPr vert="horz" lIns="91440" tIns="45720" rIns="91440" bIns="45720" rtlCol="0">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800" dirty="0" err="1">
                <a:solidFill>
                  <a:srgbClr val="4D4D4D"/>
                </a:solidFill>
              </a:rPr>
              <a:t>Spanien</a:t>
            </a:r>
            <a:r>
              <a:rPr lang="en-IE" sz="1800" dirty="0">
                <a:solidFill>
                  <a:srgbClr val="4D4D4D"/>
                </a:solidFill>
              </a:rPr>
              <a:t>/</a:t>
            </a:r>
            <a:r>
              <a:rPr lang="en-IE" sz="1800" dirty="0" err="1">
                <a:solidFill>
                  <a:srgbClr val="4D4D4D"/>
                </a:solidFill>
              </a:rPr>
              <a:t>Terrorismus</a:t>
            </a:r>
            <a:endParaRPr lang="en-IE" sz="1800" dirty="0">
              <a:solidFill>
                <a:srgbClr val="4D4D4D"/>
              </a:solidFill>
            </a:endParaRPr>
          </a:p>
        </p:txBody>
      </p:sp>
      <p:pic>
        <p:nvPicPr>
          <p:cNvPr id="2" name="Graphic 1" descr="Touchscreen with solid fill">
            <a:extLst>
              <a:ext uri="{FF2B5EF4-FFF2-40B4-BE49-F238E27FC236}">
                <a16:creationId xmlns:a16="http://schemas.microsoft.com/office/drawing/2014/main" id="{28CDA4DE-6A7B-8727-4099-AB2A0D7C05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93143" y="447153"/>
            <a:ext cx="685850" cy="685850"/>
          </a:xfrm>
          <a:prstGeom prst="rect">
            <a:avLst/>
          </a:prstGeom>
        </p:spPr>
      </p:pic>
    </p:spTree>
    <p:extLst>
      <p:ext uri="{BB962C8B-B14F-4D97-AF65-F5344CB8AC3E}">
        <p14:creationId xmlns:p14="http://schemas.microsoft.com/office/powerpoint/2010/main" val="612210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08E540-4BD8-A3AC-CBF0-7BE31581A456}"/>
              </a:ext>
            </a:extLst>
          </p:cNvPr>
          <p:cNvSpPr>
            <a:spLocks noGrp="1"/>
          </p:cNvSpPr>
          <p:nvPr>
            <p:ph type="body" sz="quarter" idx="16"/>
          </p:nvPr>
        </p:nvSpPr>
        <p:spPr>
          <a:xfrm>
            <a:off x="666708" y="752637"/>
            <a:ext cx="6019842" cy="3619337"/>
          </a:xfrm>
        </p:spPr>
        <p:txBody>
          <a:bodyPr>
            <a:normAutofit/>
          </a:bodyPr>
          <a:lstStyle/>
          <a:p>
            <a:r>
              <a:rPr lang="en-IE" sz="6000" b="1" dirty="0"/>
              <a:t>Modul 1 </a:t>
            </a:r>
            <a:r>
              <a:rPr lang="en-IE" sz="6000" dirty="0"/>
              <a:t>(Teil 2) </a:t>
            </a:r>
          </a:p>
          <a:p>
            <a:r>
              <a:rPr lang="en-IE" dirty="0"/>
              <a:t>Die Phasen und die Komplexität einer regionalen Tourismuskrise</a:t>
            </a:r>
          </a:p>
        </p:txBody>
      </p:sp>
    </p:spTree>
    <p:extLst>
      <p:ext uri="{BB962C8B-B14F-4D97-AF65-F5344CB8AC3E}">
        <p14:creationId xmlns:p14="http://schemas.microsoft.com/office/powerpoint/2010/main" val="193147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B81E42CD-AA00-8E6E-2E04-60258913A083}"/>
              </a:ext>
            </a:extLst>
          </p:cNvPr>
          <p:cNvSpPr>
            <a:spLocks noGrp="1"/>
          </p:cNvSpPr>
          <p:nvPr>
            <p:ph type="body" sz="quarter" idx="16"/>
          </p:nvPr>
        </p:nvSpPr>
        <p:spPr>
          <a:xfrm>
            <a:off x="6420495" y="1207002"/>
            <a:ext cx="5645999" cy="1017790"/>
          </a:xfrm>
        </p:spPr>
        <p:txBody>
          <a:bodyPr>
            <a:noAutofit/>
          </a:bodyPr>
          <a:lstStyle/>
          <a:p>
            <a:pPr>
              <a:lnSpc>
                <a:spcPct val="100000"/>
              </a:lnSpc>
              <a:spcBef>
                <a:spcPts val="1200"/>
              </a:spcBef>
            </a:pPr>
            <a:r>
              <a:rPr lang="en-IE" dirty="0"/>
              <a:t>6.  </a:t>
            </a:r>
            <a:r>
              <a:rPr lang="en-IE" sz="3200" dirty="0"/>
              <a:t>Der regionale Rahmen für das Krisenmanagement im Tourismus</a:t>
            </a:r>
          </a:p>
          <a:p>
            <a:pPr>
              <a:lnSpc>
                <a:spcPct val="100000"/>
              </a:lnSpc>
              <a:spcBef>
                <a:spcPts val="1200"/>
              </a:spcBef>
            </a:pPr>
            <a:r>
              <a:rPr lang="en-IE" sz="2800" i="1" dirty="0"/>
              <a:t>Die Stadien einer Krise im Reiseziel  </a:t>
            </a:r>
          </a:p>
          <a:p>
            <a:pPr>
              <a:lnSpc>
                <a:spcPct val="100000"/>
              </a:lnSpc>
              <a:spcBef>
                <a:spcPts val="1200"/>
              </a:spcBef>
            </a:pPr>
            <a:endParaRPr lang="en-IE" dirty="0"/>
          </a:p>
        </p:txBody>
      </p:sp>
      <p:pic>
        <p:nvPicPr>
          <p:cNvPr id="2" name="Picture Placeholder 9" descr="A picture containing text, building, outdoor&#10;&#10;Description automatically generated">
            <a:extLst>
              <a:ext uri="{FF2B5EF4-FFF2-40B4-BE49-F238E27FC236}">
                <a16:creationId xmlns:a16="http://schemas.microsoft.com/office/drawing/2014/main" id="{982F1DAC-E3A0-FEAA-B5E0-2BBB69D41A2F}"/>
              </a:ext>
            </a:extLst>
          </p:cNvPr>
          <p:cNvPicPr>
            <a:picLocks noGrp="1" noChangeAspect="1"/>
          </p:cNvPicPr>
          <p:nvPr>
            <p:ph type="pic" sz="quarter" idx="10"/>
          </p:nvPr>
        </p:nvPicPr>
        <p:blipFill>
          <a:blip r:embed="rId2"/>
          <a:srcRect t="13039" b="13039"/>
          <a:stretch>
            <a:fillRect/>
          </a:stretch>
        </p:blipFill>
        <p:spPr>
          <a:xfrm>
            <a:off x="241300" y="228600"/>
            <a:ext cx="11696700" cy="5764213"/>
          </a:xfrm>
        </p:spPr>
      </p:pic>
    </p:spTree>
    <p:extLst>
      <p:ext uri="{BB962C8B-B14F-4D97-AF65-F5344CB8AC3E}">
        <p14:creationId xmlns:p14="http://schemas.microsoft.com/office/powerpoint/2010/main" val="1947380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B80BD96-4756-28C1-D3D3-3415D86F8047}"/>
              </a:ext>
            </a:extLst>
          </p:cNvPr>
          <p:cNvSpPr>
            <a:spLocks noGrp="1"/>
          </p:cNvSpPr>
          <p:nvPr>
            <p:ph type="body" sz="quarter" idx="18"/>
          </p:nvPr>
        </p:nvSpPr>
        <p:spPr>
          <a:xfrm>
            <a:off x="1333499" y="896145"/>
            <a:ext cx="5779681" cy="5838029"/>
          </a:xfrm>
        </p:spPr>
        <p:txBody>
          <a:bodyPr>
            <a:noAutofit/>
          </a:bodyPr>
          <a:lstStyle/>
          <a:p>
            <a:pPr marL="0" indent="0">
              <a:lnSpc>
                <a:spcPct val="100000"/>
              </a:lnSpc>
              <a:spcBef>
                <a:spcPts val="0"/>
              </a:spcBef>
            </a:pPr>
            <a:endParaRPr lang="en-IE" dirty="0"/>
          </a:p>
          <a:p>
            <a:pPr marL="0" indent="0">
              <a:lnSpc>
                <a:spcPct val="100000"/>
              </a:lnSpc>
              <a:spcBef>
                <a:spcPts val="0"/>
              </a:spcBef>
            </a:pPr>
            <a:r>
              <a:rPr lang="en-IE" dirty="0"/>
              <a:t>Die Auswirkungen einer Krise auf den Tourismus können aus regionaler, nationaler und internationaler Sicht immens sein. Bei der Anwendung des Krisenmanagements ist es wichtig, die Komplexität einer Tourismusregion in jeder Phase einer Krise zu verstehen. Wenn eine Region ein Krisenereignis erlebt, durchläuft die Krise verschiedene Phasen, die die Grundlage für einen strategischen Ansatz zur Bewältigung einer Krise bilden - von der proaktiven Krisenvorbereitung über die Reaktion und Erholung bis hin zur Bewertung.</a:t>
            </a:r>
          </a:p>
          <a:p>
            <a:pPr marL="0" indent="0">
              <a:lnSpc>
                <a:spcPct val="100000"/>
              </a:lnSpc>
              <a:spcBef>
                <a:spcPts val="0"/>
              </a:spcBef>
            </a:pPr>
            <a:endParaRPr lang="en-GB" dirty="0"/>
          </a:p>
        </p:txBody>
      </p:sp>
      <p:sp>
        <p:nvSpPr>
          <p:cNvPr id="6" name="Text Placeholder 5">
            <a:extLst>
              <a:ext uri="{FF2B5EF4-FFF2-40B4-BE49-F238E27FC236}">
                <a16:creationId xmlns:a16="http://schemas.microsoft.com/office/drawing/2014/main" id="{D8F57220-B096-7C87-2817-5F0693F4D8BF}"/>
              </a:ext>
            </a:extLst>
          </p:cNvPr>
          <p:cNvSpPr>
            <a:spLocks noGrp="1"/>
          </p:cNvSpPr>
          <p:nvPr>
            <p:ph type="body" sz="quarter" idx="16"/>
          </p:nvPr>
        </p:nvSpPr>
        <p:spPr>
          <a:xfrm>
            <a:off x="1333500" y="304399"/>
            <a:ext cx="5470797" cy="582221"/>
          </a:xfrm>
        </p:spPr>
        <p:txBody>
          <a:bodyPr>
            <a:normAutofit fontScale="85000" lnSpcReduction="10000"/>
          </a:bodyPr>
          <a:lstStyle/>
          <a:p>
            <a:r>
              <a:rPr lang="en-IE" dirty="0"/>
              <a:t>Die Stadien der Krise im Reiseziel</a:t>
            </a:r>
          </a:p>
        </p:txBody>
      </p:sp>
      <p:pic>
        <p:nvPicPr>
          <p:cNvPr id="2" name="Picture 8" descr="A group of people sitting in a room watching a person on a television&#10;&#10;Description automatically generated with low confidence">
            <a:extLst>
              <a:ext uri="{FF2B5EF4-FFF2-40B4-BE49-F238E27FC236}">
                <a16:creationId xmlns:a16="http://schemas.microsoft.com/office/drawing/2014/main" id="{515DA99D-DA0B-0FD2-6B1F-54B0BE1A4CD9}"/>
              </a:ext>
            </a:extLst>
          </p:cNvPr>
          <p:cNvPicPr>
            <a:picLocks noChangeAspect="1"/>
          </p:cNvPicPr>
          <p:nvPr/>
        </p:nvPicPr>
        <p:blipFill>
          <a:blip r:embed="rId2"/>
          <a:stretch>
            <a:fillRect/>
          </a:stretch>
        </p:blipFill>
        <p:spPr>
          <a:xfrm>
            <a:off x="7489706" y="0"/>
            <a:ext cx="4546838" cy="6858000"/>
          </a:xfrm>
          <a:prstGeom prst="rect">
            <a:avLst/>
          </a:prstGeom>
        </p:spPr>
      </p:pic>
    </p:spTree>
    <p:extLst>
      <p:ext uri="{BB962C8B-B14F-4D97-AF65-F5344CB8AC3E}">
        <p14:creationId xmlns:p14="http://schemas.microsoft.com/office/powerpoint/2010/main" val="1545591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596EB1D7-351D-B158-51A9-E154C2AF21B8}"/>
              </a:ext>
            </a:extLst>
          </p:cNvPr>
          <p:cNvSpPr>
            <a:spLocks noGrp="1"/>
          </p:cNvSpPr>
          <p:nvPr>
            <p:ph type="body" sz="quarter" idx="18"/>
          </p:nvPr>
        </p:nvSpPr>
        <p:spPr>
          <a:xfrm>
            <a:off x="375456" y="1789112"/>
            <a:ext cx="5857610" cy="3867704"/>
          </a:xfrm>
        </p:spPr>
        <p:txBody>
          <a:bodyPr>
            <a:noAutofit/>
          </a:bodyPr>
          <a:lstStyle/>
          <a:p>
            <a:pPr marL="0" indent="0" algn="l" fontAlgn="base">
              <a:lnSpc>
                <a:spcPct val="100000"/>
              </a:lnSpc>
              <a:spcBef>
                <a:spcPts val="0"/>
              </a:spcBef>
            </a:pPr>
            <a:r>
              <a:rPr lang="en-GB" sz="2200" b="0" i="0" dirty="0">
                <a:effectLst/>
              </a:rPr>
              <a:t>Allgemeine Krisenmanagementtheorien gehen davon aus, dass ein Krisenereignis eine Reihe von Phasen durchläuft, in denen geeignete und rechtzeitige Maßnahmen eine Krise verhindern </a:t>
            </a:r>
            <a:r>
              <a:rPr lang="en-GB" sz="2200" b="0" i="0" dirty="0" err="1">
                <a:effectLst/>
              </a:rPr>
              <a:t>können</a:t>
            </a:r>
            <a:r>
              <a:rPr lang="en-GB" sz="2200" b="0" i="0" dirty="0">
                <a:effectLst/>
              </a:rPr>
              <a:t>. Faulkner (2001) </a:t>
            </a:r>
            <a:r>
              <a:rPr lang="en-GB" sz="2200" b="0" i="0" dirty="0" err="1">
                <a:effectLst/>
              </a:rPr>
              <a:t>gliederte</a:t>
            </a:r>
            <a:r>
              <a:rPr lang="en-GB" sz="2200" b="0" i="0" dirty="0">
                <a:effectLst/>
              </a:rPr>
              <a:t> die </a:t>
            </a:r>
            <a:r>
              <a:rPr lang="en-GB" sz="2200" b="0" i="0" dirty="0" err="1">
                <a:effectLst/>
              </a:rPr>
              <a:t>Krise</a:t>
            </a:r>
            <a:r>
              <a:rPr lang="en-GB" sz="2200" b="0" i="0" dirty="0">
                <a:effectLst/>
              </a:rPr>
              <a:t> in </a:t>
            </a:r>
            <a:r>
              <a:rPr lang="en-GB" sz="2200" b="0" i="0" dirty="0" err="1">
                <a:effectLst/>
              </a:rPr>
              <a:t>sechs</a:t>
            </a:r>
            <a:r>
              <a:rPr lang="en-GB" sz="2200" b="0" i="0" dirty="0">
                <a:effectLst/>
              </a:rPr>
              <a:t> </a:t>
            </a:r>
            <a:r>
              <a:rPr lang="en-GB" sz="2200" b="0" i="0" dirty="0" err="1">
                <a:effectLst/>
              </a:rPr>
              <a:t>Phasen</a:t>
            </a:r>
            <a:r>
              <a:rPr lang="en-GB" sz="2200" b="0" i="0" dirty="0">
                <a:effectLst/>
              </a:rPr>
              <a:t>:</a:t>
            </a:r>
          </a:p>
          <a:p>
            <a:pPr marL="0" indent="0" algn="l" fontAlgn="base">
              <a:lnSpc>
                <a:spcPct val="100000"/>
              </a:lnSpc>
              <a:spcBef>
                <a:spcPts val="0"/>
              </a:spcBef>
            </a:pPr>
            <a:endParaRPr lang="en-GB" sz="1000" dirty="0"/>
          </a:p>
          <a:p>
            <a:pPr marL="457200" indent="-457200" algn="l">
              <a:lnSpc>
                <a:spcPct val="100000"/>
              </a:lnSpc>
              <a:spcBef>
                <a:spcPts val="0"/>
              </a:spcBef>
              <a:buFont typeface="+mj-lt"/>
              <a:buAutoNum type="arabicPeriod"/>
            </a:pPr>
            <a:r>
              <a:rPr lang="en-GB" sz="2200" dirty="0" err="1"/>
              <a:t>Vorkrisenphase</a:t>
            </a:r>
            <a:endParaRPr lang="en-GB" sz="2200" dirty="0"/>
          </a:p>
          <a:p>
            <a:pPr marL="457200" indent="-457200" algn="l">
              <a:lnSpc>
                <a:spcPct val="100000"/>
              </a:lnSpc>
              <a:spcBef>
                <a:spcPts val="0"/>
              </a:spcBef>
              <a:buFont typeface="+mj-lt"/>
              <a:buAutoNum type="arabicPeriod"/>
            </a:pPr>
            <a:r>
              <a:rPr lang="en-GB" sz="2200" dirty="0" err="1"/>
              <a:t>Prodromalphase</a:t>
            </a:r>
            <a:endParaRPr lang="en-GB" sz="2200" dirty="0"/>
          </a:p>
          <a:p>
            <a:pPr marL="457200" indent="-457200" algn="l">
              <a:lnSpc>
                <a:spcPct val="100000"/>
              </a:lnSpc>
              <a:spcBef>
                <a:spcPts val="0"/>
              </a:spcBef>
              <a:buFont typeface="+mj-lt"/>
              <a:buAutoNum type="arabicPeriod"/>
            </a:pPr>
            <a:r>
              <a:rPr lang="en-GB" sz="2200" dirty="0" err="1"/>
              <a:t>Notfall</a:t>
            </a:r>
            <a:endParaRPr lang="en-GB" sz="2200" dirty="0"/>
          </a:p>
          <a:p>
            <a:pPr marL="457200" indent="-457200" algn="l">
              <a:lnSpc>
                <a:spcPct val="100000"/>
              </a:lnSpc>
              <a:spcBef>
                <a:spcPts val="0"/>
              </a:spcBef>
              <a:buFont typeface="+mj-lt"/>
              <a:buAutoNum type="arabicPeriod"/>
            </a:pPr>
            <a:r>
              <a:rPr lang="en-GB" sz="2200" dirty="0" err="1"/>
              <a:t>Zwischenphase</a:t>
            </a:r>
            <a:endParaRPr lang="en-GB" sz="2200" dirty="0"/>
          </a:p>
          <a:p>
            <a:pPr marL="457200" indent="-457200" algn="l">
              <a:lnSpc>
                <a:spcPct val="100000"/>
              </a:lnSpc>
              <a:spcBef>
                <a:spcPts val="0"/>
              </a:spcBef>
              <a:buFont typeface="+mj-lt"/>
              <a:buAutoNum type="arabicPeriod"/>
            </a:pPr>
            <a:r>
              <a:rPr lang="en-GB" sz="2200" dirty="0"/>
              <a:t>Langfristig (Erholung)</a:t>
            </a:r>
          </a:p>
          <a:p>
            <a:pPr marL="457200" indent="-457200" algn="l">
              <a:lnSpc>
                <a:spcPct val="100000"/>
              </a:lnSpc>
              <a:spcBef>
                <a:spcPts val="0"/>
              </a:spcBef>
              <a:buFont typeface="+mj-lt"/>
              <a:buAutoNum type="arabicPeriod"/>
            </a:pPr>
            <a:r>
              <a:rPr lang="en-GB" sz="2200" dirty="0"/>
              <a:t>Auflösung</a:t>
            </a:r>
          </a:p>
          <a:p>
            <a:pPr marL="0" indent="0" algn="l" fontAlgn="base">
              <a:lnSpc>
                <a:spcPct val="100000"/>
              </a:lnSpc>
              <a:spcBef>
                <a:spcPts val="0"/>
              </a:spcBef>
            </a:pPr>
            <a:endParaRPr lang="en-IE" sz="2000" dirty="0"/>
          </a:p>
        </p:txBody>
      </p:sp>
      <p:sp>
        <p:nvSpPr>
          <p:cNvPr id="9" name="Text Placeholder 5">
            <a:extLst>
              <a:ext uri="{FF2B5EF4-FFF2-40B4-BE49-F238E27FC236}">
                <a16:creationId xmlns:a16="http://schemas.microsoft.com/office/drawing/2014/main" id="{666238B5-4A64-1585-DF27-0296F0886DDB}"/>
              </a:ext>
            </a:extLst>
          </p:cNvPr>
          <p:cNvSpPr>
            <a:spLocks noGrp="1"/>
          </p:cNvSpPr>
          <p:nvPr>
            <p:ph type="body" sz="quarter" idx="16"/>
          </p:nvPr>
        </p:nvSpPr>
        <p:spPr>
          <a:xfrm>
            <a:off x="-33912" y="334542"/>
            <a:ext cx="6676346" cy="582221"/>
          </a:xfrm>
        </p:spPr>
        <p:txBody>
          <a:bodyPr>
            <a:noAutofit/>
          </a:bodyPr>
          <a:lstStyle/>
          <a:p>
            <a:pPr algn="ctr"/>
            <a:r>
              <a:rPr lang="en-IE" dirty="0" err="1"/>
              <a:t>Krisenstadien</a:t>
            </a:r>
            <a:r>
              <a:rPr lang="en-IE" dirty="0"/>
              <a:t> </a:t>
            </a:r>
            <a:r>
              <a:rPr lang="en-IE" dirty="0" err="1"/>
              <a:t>nach</a:t>
            </a:r>
            <a:r>
              <a:rPr lang="en-IE" dirty="0"/>
              <a:t> Falkner</a:t>
            </a:r>
          </a:p>
        </p:txBody>
      </p:sp>
      <p:grpSp>
        <p:nvGrpSpPr>
          <p:cNvPr id="94" name="Group 93">
            <a:extLst>
              <a:ext uri="{FF2B5EF4-FFF2-40B4-BE49-F238E27FC236}">
                <a16:creationId xmlns:a16="http://schemas.microsoft.com/office/drawing/2014/main" id="{E98C3F37-5E18-0A66-9307-1DE3DE1396E7}"/>
              </a:ext>
            </a:extLst>
          </p:cNvPr>
          <p:cNvGrpSpPr/>
          <p:nvPr/>
        </p:nvGrpSpPr>
        <p:grpSpPr>
          <a:xfrm>
            <a:off x="6948393" y="718510"/>
            <a:ext cx="4581324" cy="4707650"/>
            <a:chOff x="7938446" y="1372864"/>
            <a:chExt cx="2738878" cy="2814400"/>
          </a:xfrm>
        </p:grpSpPr>
        <p:sp>
          <p:nvSpPr>
            <p:cNvPr id="23" name="Freeform 22">
              <a:extLst>
                <a:ext uri="{FF2B5EF4-FFF2-40B4-BE49-F238E27FC236}">
                  <a16:creationId xmlns:a16="http://schemas.microsoft.com/office/drawing/2014/main" id="{ED189813-203A-A584-123A-E3CF5605F6F0}"/>
                </a:ext>
              </a:extLst>
            </p:cNvPr>
            <p:cNvSpPr/>
            <p:nvPr/>
          </p:nvSpPr>
          <p:spPr>
            <a:xfrm>
              <a:off x="7944604" y="1372864"/>
              <a:ext cx="2723095" cy="293685"/>
            </a:xfrm>
            <a:custGeom>
              <a:avLst/>
              <a:gdLst>
                <a:gd name="connsiteX0" fmla="*/ 0 w 2012788"/>
                <a:gd name="connsiteY0" fmla="*/ 0 h 234620"/>
                <a:gd name="connsiteX1" fmla="*/ 2012788 w 2012788"/>
                <a:gd name="connsiteY1" fmla="*/ 0 h 234620"/>
                <a:gd name="connsiteX2" fmla="*/ 2012788 w 2012788"/>
                <a:gd name="connsiteY2" fmla="*/ 234620 h 234620"/>
                <a:gd name="connsiteX3" fmla="*/ 0 w 2012788"/>
                <a:gd name="connsiteY3" fmla="*/ 234620 h 234620"/>
              </a:gdLst>
              <a:ahLst/>
              <a:cxnLst>
                <a:cxn ang="0">
                  <a:pos x="connsiteX0" y="connsiteY0"/>
                </a:cxn>
                <a:cxn ang="0">
                  <a:pos x="connsiteX1" y="connsiteY1"/>
                </a:cxn>
                <a:cxn ang="0">
                  <a:pos x="connsiteX2" y="connsiteY2"/>
                </a:cxn>
                <a:cxn ang="0">
                  <a:pos x="connsiteX3" y="connsiteY3"/>
                </a:cxn>
              </a:cxnLst>
              <a:rect l="l" t="t" r="r" b="b"/>
              <a:pathLst>
                <a:path w="2012788" h="234620">
                  <a:moveTo>
                    <a:pt x="0" y="0"/>
                  </a:moveTo>
                  <a:lnTo>
                    <a:pt x="2012788" y="0"/>
                  </a:lnTo>
                  <a:lnTo>
                    <a:pt x="2012788" y="234620"/>
                  </a:lnTo>
                  <a:lnTo>
                    <a:pt x="0" y="234620"/>
                  </a:lnTo>
                  <a:close/>
                </a:path>
              </a:pathLst>
            </a:custGeom>
            <a:solidFill>
              <a:srgbClr val="79527B"/>
            </a:solidFill>
            <a:ln w="5781" cap="flat">
              <a:noFill/>
              <a:prstDash val="solid"/>
              <a:miter/>
            </a:ln>
          </p:spPr>
          <p:txBody>
            <a:bodyPr rtlCol="0" anchor="ctr"/>
            <a:lstStyle/>
            <a:p>
              <a:endParaRPr lang="en-GB" dirty="0"/>
            </a:p>
          </p:txBody>
        </p:sp>
        <p:sp>
          <p:nvSpPr>
            <p:cNvPr id="24" name="Freeform 23">
              <a:extLst>
                <a:ext uri="{FF2B5EF4-FFF2-40B4-BE49-F238E27FC236}">
                  <a16:creationId xmlns:a16="http://schemas.microsoft.com/office/drawing/2014/main" id="{FDF00294-A1C9-E9B1-ECC3-B8A0545B1EEE}"/>
                </a:ext>
              </a:extLst>
            </p:cNvPr>
            <p:cNvSpPr/>
            <p:nvPr/>
          </p:nvSpPr>
          <p:spPr>
            <a:xfrm>
              <a:off x="7940992" y="1760213"/>
              <a:ext cx="739918" cy="409225"/>
            </a:xfrm>
            <a:custGeom>
              <a:avLst/>
              <a:gdLst>
                <a:gd name="connsiteX0" fmla="*/ 0 w 739918"/>
                <a:gd name="connsiteY0" fmla="*/ 0 h 409225"/>
                <a:gd name="connsiteX1" fmla="*/ 739918 w 739918"/>
                <a:gd name="connsiteY1" fmla="*/ 0 h 409225"/>
                <a:gd name="connsiteX2" fmla="*/ 739918 w 739918"/>
                <a:gd name="connsiteY2" fmla="*/ 409225 h 409225"/>
                <a:gd name="connsiteX3" fmla="*/ 0 w 739918"/>
                <a:gd name="connsiteY3" fmla="*/ 409225 h 409225"/>
              </a:gdLst>
              <a:ahLst/>
              <a:cxnLst>
                <a:cxn ang="0">
                  <a:pos x="connsiteX0" y="connsiteY0"/>
                </a:cxn>
                <a:cxn ang="0">
                  <a:pos x="connsiteX1" y="connsiteY1"/>
                </a:cxn>
                <a:cxn ang="0">
                  <a:pos x="connsiteX2" y="connsiteY2"/>
                </a:cxn>
                <a:cxn ang="0">
                  <a:pos x="connsiteX3" y="connsiteY3"/>
                </a:cxn>
              </a:cxnLst>
              <a:rect l="l" t="t" r="r" b="b"/>
              <a:pathLst>
                <a:path w="739918" h="409225">
                  <a:moveTo>
                    <a:pt x="0" y="0"/>
                  </a:moveTo>
                  <a:lnTo>
                    <a:pt x="739918" y="0"/>
                  </a:lnTo>
                  <a:lnTo>
                    <a:pt x="739918" y="409225"/>
                  </a:lnTo>
                  <a:lnTo>
                    <a:pt x="0" y="409225"/>
                  </a:lnTo>
                  <a:close/>
                </a:path>
              </a:pathLst>
            </a:custGeom>
            <a:solidFill>
              <a:srgbClr val="79527B"/>
            </a:solidFill>
            <a:ln w="5781"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2ADBA282-C21E-03FF-6052-C450BDB95264}"/>
                </a:ext>
              </a:extLst>
            </p:cNvPr>
            <p:cNvSpPr/>
            <p:nvPr/>
          </p:nvSpPr>
          <p:spPr>
            <a:xfrm>
              <a:off x="8947357" y="1760213"/>
              <a:ext cx="739918" cy="409225"/>
            </a:xfrm>
            <a:custGeom>
              <a:avLst/>
              <a:gdLst>
                <a:gd name="connsiteX0" fmla="*/ 0 w 739918"/>
                <a:gd name="connsiteY0" fmla="*/ 0 h 409225"/>
                <a:gd name="connsiteX1" fmla="*/ 739918 w 739918"/>
                <a:gd name="connsiteY1" fmla="*/ 0 h 409225"/>
                <a:gd name="connsiteX2" fmla="*/ 739918 w 739918"/>
                <a:gd name="connsiteY2" fmla="*/ 409225 h 409225"/>
                <a:gd name="connsiteX3" fmla="*/ 0 w 739918"/>
                <a:gd name="connsiteY3" fmla="*/ 409225 h 409225"/>
              </a:gdLst>
              <a:ahLst/>
              <a:cxnLst>
                <a:cxn ang="0">
                  <a:pos x="connsiteX0" y="connsiteY0"/>
                </a:cxn>
                <a:cxn ang="0">
                  <a:pos x="connsiteX1" y="connsiteY1"/>
                </a:cxn>
                <a:cxn ang="0">
                  <a:pos x="connsiteX2" y="connsiteY2"/>
                </a:cxn>
                <a:cxn ang="0">
                  <a:pos x="connsiteX3" y="connsiteY3"/>
                </a:cxn>
              </a:cxnLst>
              <a:rect l="l" t="t" r="r" b="b"/>
              <a:pathLst>
                <a:path w="739918" h="409225">
                  <a:moveTo>
                    <a:pt x="0" y="0"/>
                  </a:moveTo>
                  <a:lnTo>
                    <a:pt x="739918" y="0"/>
                  </a:lnTo>
                  <a:lnTo>
                    <a:pt x="739918" y="409225"/>
                  </a:lnTo>
                  <a:lnTo>
                    <a:pt x="0" y="409225"/>
                  </a:lnTo>
                  <a:close/>
                </a:path>
              </a:pathLst>
            </a:custGeom>
            <a:solidFill>
              <a:srgbClr val="79527B"/>
            </a:solidFill>
            <a:ln w="5781"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2653A206-935C-EBE4-E3E8-1619E3716099}"/>
                </a:ext>
              </a:extLst>
            </p:cNvPr>
            <p:cNvSpPr/>
            <p:nvPr/>
          </p:nvSpPr>
          <p:spPr>
            <a:xfrm>
              <a:off x="8947357" y="2406489"/>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F7C5C8ED-2DEA-B479-0844-0ADE69DFF414}"/>
                </a:ext>
              </a:extLst>
            </p:cNvPr>
            <p:cNvSpPr/>
            <p:nvPr/>
          </p:nvSpPr>
          <p:spPr>
            <a:xfrm>
              <a:off x="8947357" y="2713394"/>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40DFC515-0DD9-EF41-0467-DEEDEE18731E}"/>
                </a:ext>
              </a:extLst>
            </p:cNvPr>
            <p:cNvSpPr/>
            <p:nvPr/>
          </p:nvSpPr>
          <p:spPr>
            <a:xfrm>
              <a:off x="8947357" y="3020298"/>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C6E6A271-9B36-408D-06EC-5F3D177BA454}"/>
                </a:ext>
              </a:extLst>
            </p:cNvPr>
            <p:cNvSpPr/>
            <p:nvPr/>
          </p:nvSpPr>
          <p:spPr>
            <a:xfrm>
              <a:off x="8947357" y="3327203"/>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9A90FDDC-1465-6A67-453F-F18F5047E22E}"/>
                </a:ext>
              </a:extLst>
            </p:cNvPr>
            <p:cNvSpPr/>
            <p:nvPr/>
          </p:nvSpPr>
          <p:spPr>
            <a:xfrm>
              <a:off x="8947357" y="3634107"/>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C27C4D2D-8E9F-5380-A3EF-9F8BD69FC048}"/>
                </a:ext>
              </a:extLst>
            </p:cNvPr>
            <p:cNvSpPr/>
            <p:nvPr/>
          </p:nvSpPr>
          <p:spPr>
            <a:xfrm>
              <a:off x="8947357" y="3941012"/>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grpSp>
          <p:nvGrpSpPr>
            <p:cNvPr id="32" name="Picture 2">
              <a:extLst>
                <a:ext uri="{FF2B5EF4-FFF2-40B4-BE49-F238E27FC236}">
                  <a16:creationId xmlns:a16="http://schemas.microsoft.com/office/drawing/2014/main" id="{3AB295CC-935E-EF79-0936-33AB264815F1}"/>
                </a:ext>
              </a:extLst>
            </p:cNvPr>
            <p:cNvGrpSpPr/>
            <p:nvPr/>
          </p:nvGrpSpPr>
          <p:grpSpPr>
            <a:xfrm>
              <a:off x="7940992" y="2406489"/>
              <a:ext cx="739918" cy="1739106"/>
              <a:chOff x="7940992" y="2406489"/>
              <a:chExt cx="739918" cy="1739106"/>
            </a:xfrm>
            <a:solidFill>
              <a:srgbClr val="F37C57"/>
            </a:solidFill>
          </p:grpSpPr>
          <p:sp>
            <p:nvSpPr>
              <p:cNvPr id="33" name="Freeform 32">
                <a:extLst>
                  <a:ext uri="{FF2B5EF4-FFF2-40B4-BE49-F238E27FC236}">
                    <a16:creationId xmlns:a16="http://schemas.microsoft.com/office/drawing/2014/main" id="{FED3FF7A-A22A-C7D5-54E7-30B6E9F7998D}"/>
                  </a:ext>
                </a:extLst>
              </p:cNvPr>
              <p:cNvSpPr/>
              <p:nvPr/>
            </p:nvSpPr>
            <p:spPr>
              <a:xfrm>
                <a:off x="7940992" y="2406489"/>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40234363-BB48-0A4A-4F51-C60232353E48}"/>
                  </a:ext>
                </a:extLst>
              </p:cNvPr>
              <p:cNvSpPr/>
              <p:nvPr/>
            </p:nvSpPr>
            <p:spPr>
              <a:xfrm>
                <a:off x="7940992" y="2713394"/>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1CC674CE-652B-8961-3552-EF76D91C7BD8}"/>
                  </a:ext>
                </a:extLst>
              </p:cNvPr>
              <p:cNvSpPr/>
              <p:nvPr/>
            </p:nvSpPr>
            <p:spPr>
              <a:xfrm>
                <a:off x="7940992" y="3020298"/>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5CD9B62C-1230-B0F6-C91F-5223EF6EFB91}"/>
                  </a:ext>
                </a:extLst>
              </p:cNvPr>
              <p:cNvSpPr/>
              <p:nvPr/>
            </p:nvSpPr>
            <p:spPr>
              <a:xfrm>
                <a:off x="7940992" y="3327203"/>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0D64871E-9122-415D-7A07-B52D7CB65450}"/>
                  </a:ext>
                </a:extLst>
              </p:cNvPr>
              <p:cNvSpPr/>
              <p:nvPr/>
            </p:nvSpPr>
            <p:spPr>
              <a:xfrm>
                <a:off x="7940992" y="3634107"/>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506496D0-958A-683B-AEEB-20814C05073F}"/>
                  </a:ext>
                </a:extLst>
              </p:cNvPr>
              <p:cNvSpPr/>
              <p:nvPr/>
            </p:nvSpPr>
            <p:spPr>
              <a:xfrm>
                <a:off x="7940992" y="3941012"/>
                <a:ext cx="739918" cy="204583"/>
              </a:xfrm>
              <a:custGeom>
                <a:avLst/>
                <a:gdLst>
                  <a:gd name="connsiteX0" fmla="*/ 0 w 739918"/>
                  <a:gd name="connsiteY0" fmla="*/ 0 h 204583"/>
                  <a:gd name="connsiteX1" fmla="*/ 739918 w 739918"/>
                  <a:gd name="connsiteY1" fmla="*/ 0 h 204583"/>
                  <a:gd name="connsiteX2" fmla="*/ 739918 w 739918"/>
                  <a:gd name="connsiteY2" fmla="*/ 204584 h 204583"/>
                  <a:gd name="connsiteX3" fmla="*/ 0 w 739918"/>
                  <a:gd name="connsiteY3" fmla="*/ 204584 h 204583"/>
                </a:gdLst>
                <a:ahLst/>
                <a:cxnLst>
                  <a:cxn ang="0">
                    <a:pos x="connsiteX0" y="connsiteY0"/>
                  </a:cxn>
                  <a:cxn ang="0">
                    <a:pos x="connsiteX1" y="connsiteY1"/>
                  </a:cxn>
                  <a:cxn ang="0">
                    <a:pos x="connsiteX2" y="connsiteY2"/>
                  </a:cxn>
                  <a:cxn ang="0">
                    <a:pos x="connsiteX3" y="connsiteY3"/>
                  </a:cxn>
                </a:cxnLst>
                <a:rect l="l" t="t" r="r" b="b"/>
                <a:pathLst>
                  <a:path w="739918" h="204583">
                    <a:moveTo>
                      <a:pt x="0" y="0"/>
                    </a:moveTo>
                    <a:lnTo>
                      <a:pt x="739918" y="0"/>
                    </a:lnTo>
                    <a:lnTo>
                      <a:pt x="739918" y="204584"/>
                    </a:lnTo>
                    <a:lnTo>
                      <a:pt x="0" y="204584"/>
                    </a:lnTo>
                    <a:close/>
                  </a:path>
                </a:pathLst>
              </a:custGeom>
              <a:solidFill>
                <a:srgbClr val="F37C57"/>
              </a:solidFill>
              <a:ln w="5781" cap="flat">
                <a:noFill/>
                <a:prstDash val="solid"/>
                <a:miter/>
              </a:ln>
            </p:spPr>
            <p:txBody>
              <a:bodyPr rtlCol="0" anchor="ctr"/>
              <a:lstStyle/>
              <a:p>
                <a:endParaRPr lang="en-GB"/>
              </a:p>
            </p:txBody>
          </p:sp>
        </p:grpSp>
        <p:sp>
          <p:nvSpPr>
            <p:cNvPr id="39" name="Freeform 38">
              <a:extLst>
                <a:ext uri="{FF2B5EF4-FFF2-40B4-BE49-F238E27FC236}">
                  <a16:creationId xmlns:a16="http://schemas.microsoft.com/office/drawing/2014/main" id="{3AA433DD-2C70-874E-5EA1-17866789C889}"/>
                </a:ext>
              </a:extLst>
            </p:cNvPr>
            <p:cNvSpPr/>
            <p:nvPr/>
          </p:nvSpPr>
          <p:spPr>
            <a:xfrm>
              <a:off x="9937406" y="1760213"/>
              <a:ext cx="739918" cy="409225"/>
            </a:xfrm>
            <a:custGeom>
              <a:avLst/>
              <a:gdLst>
                <a:gd name="connsiteX0" fmla="*/ 0 w 739918"/>
                <a:gd name="connsiteY0" fmla="*/ 0 h 409225"/>
                <a:gd name="connsiteX1" fmla="*/ 739918 w 739918"/>
                <a:gd name="connsiteY1" fmla="*/ 0 h 409225"/>
                <a:gd name="connsiteX2" fmla="*/ 739918 w 739918"/>
                <a:gd name="connsiteY2" fmla="*/ 409225 h 409225"/>
                <a:gd name="connsiteX3" fmla="*/ 0 w 739918"/>
                <a:gd name="connsiteY3" fmla="*/ 409225 h 409225"/>
              </a:gdLst>
              <a:ahLst/>
              <a:cxnLst>
                <a:cxn ang="0">
                  <a:pos x="connsiteX0" y="connsiteY0"/>
                </a:cxn>
                <a:cxn ang="0">
                  <a:pos x="connsiteX1" y="connsiteY1"/>
                </a:cxn>
                <a:cxn ang="0">
                  <a:pos x="connsiteX2" y="connsiteY2"/>
                </a:cxn>
                <a:cxn ang="0">
                  <a:pos x="connsiteX3" y="connsiteY3"/>
                </a:cxn>
              </a:cxnLst>
              <a:rect l="l" t="t" r="r" b="b"/>
              <a:pathLst>
                <a:path w="739918" h="409225">
                  <a:moveTo>
                    <a:pt x="0" y="0"/>
                  </a:moveTo>
                  <a:lnTo>
                    <a:pt x="739918" y="0"/>
                  </a:lnTo>
                  <a:lnTo>
                    <a:pt x="739918" y="409225"/>
                  </a:lnTo>
                  <a:lnTo>
                    <a:pt x="0" y="409225"/>
                  </a:lnTo>
                  <a:close/>
                </a:path>
              </a:pathLst>
            </a:custGeom>
            <a:solidFill>
              <a:srgbClr val="79527B"/>
            </a:solidFill>
            <a:ln w="5781"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C5318522-0586-0790-3310-F937470D60C2}"/>
                </a:ext>
              </a:extLst>
            </p:cNvPr>
            <p:cNvSpPr/>
            <p:nvPr/>
          </p:nvSpPr>
          <p:spPr>
            <a:xfrm>
              <a:off x="9937406" y="2470151"/>
              <a:ext cx="739918" cy="409225"/>
            </a:xfrm>
            <a:custGeom>
              <a:avLst/>
              <a:gdLst>
                <a:gd name="connsiteX0" fmla="*/ 0 w 739918"/>
                <a:gd name="connsiteY0" fmla="*/ 0 h 409225"/>
                <a:gd name="connsiteX1" fmla="*/ 739918 w 739918"/>
                <a:gd name="connsiteY1" fmla="*/ 0 h 409225"/>
                <a:gd name="connsiteX2" fmla="*/ 739918 w 739918"/>
                <a:gd name="connsiteY2" fmla="*/ 409225 h 409225"/>
                <a:gd name="connsiteX3" fmla="*/ 0 w 739918"/>
                <a:gd name="connsiteY3" fmla="*/ 409225 h 409225"/>
              </a:gdLst>
              <a:ahLst/>
              <a:cxnLst>
                <a:cxn ang="0">
                  <a:pos x="connsiteX0" y="connsiteY0"/>
                </a:cxn>
                <a:cxn ang="0">
                  <a:pos x="connsiteX1" y="connsiteY1"/>
                </a:cxn>
                <a:cxn ang="0">
                  <a:pos x="connsiteX2" y="connsiteY2"/>
                </a:cxn>
                <a:cxn ang="0">
                  <a:pos x="connsiteX3" y="connsiteY3"/>
                </a:cxn>
              </a:cxnLst>
              <a:rect l="l" t="t" r="r" b="b"/>
              <a:pathLst>
                <a:path w="739918" h="409225">
                  <a:moveTo>
                    <a:pt x="0" y="0"/>
                  </a:moveTo>
                  <a:lnTo>
                    <a:pt x="739918" y="0"/>
                  </a:lnTo>
                  <a:lnTo>
                    <a:pt x="739918" y="409225"/>
                  </a:lnTo>
                  <a:lnTo>
                    <a:pt x="0" y="409225"/>
                  </a:lnTo>
                  <a:close/>
                </a:path>
              </a:pathLst>
            </a:custGeom>
            <a:solidFill>
              <a:srgbClr val="F37C57"/>
            </a:solidFill>
            <a:ln w="5781"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43A48AA8-9BDA-FBEA-F92D-69AA422407EF}"/>
                </a:ext>
              </a:extLst>
            </p:cNvPr>
            <p:cNvSpPr/>
            <p:nvPr/>
          </p:nvSpPr>
          <p:spPr>
            <a:xfrm>
              <a:off x="9937406" y="3377669"/>
              <a:ext cx="739918" cy="409225"/>
            </a:xfrm>
            <a:custGeom>
              <a:avLst/>
              <a:gdLst>
                <a:gd name="connsiteX0" fmla="*/ 0 w 739918"/>
                <a:gd name="connsiteY0" fmla="*/ 0 h 409225"/>
                <a:gd name="connsiteX1" fmla="*/ 739918 w 739918"/>
                <a:gd name="connsiteY1" fmla="*/ 0 h 409225"/>
                <a:gd name="connsiteX2" fmla="*/ 739918 w 739918"/>
                <a:gd name="connsiteY2" fmla="*/ 409225 h 409225"/>
                <a:gd name="connsiteX3" fmla="*/ 0 w 739918"/>
                <a:gd name="connsiteY3" fmla="*/ 409225 h 409225"/>
              </a:gdLst>
              <a:ahLst/>
              <a:cxnLst>
                <a:cxn ang="0">
                  <a:pos x="connsiteX0" y="connsiteY0"/>
                </a:cxn>
                <a:cxn ang="0">
                  <a:pos x="connsiteX1" y="connsiteY1"/>
                </a:cxn>
                <a:cxn ang="0">
                  <a:pos x="connsiteX2" y="connsiteY2"/>
                </a:cxn>
                <a:cxn ang="0">
                  <a:pos x="connsiteX3" y="connsiteY3"/>
                </a:cxn>
              </a:cxnLst>
              <a:rect l="l" t="t" r="r" b="b"/>
              <a:pathLst>
                <a:path w="739918" h="409225">
                  <a:moveTo>
                    <a:pt x="0" y="0"/>
                  </a:moveTo>
                  <a:lnTo>
                    <a:pt x="739918" y="0"/>
                  </a:lnTo>
                  <a:lnTo>
                    <a:pt x="739918" y="409225"/>
                  </a:lnTo>
                  <a:lnTo>
                    <a:pt x="0" y="409225"/>
                  </a:lnTo>
                  <a:close/>
                </a:path>
              </a:pathLst>
            </a:custGeom>
            <a:solidFill>
              <a:srgbClr val="F37C57"/>
            </a:solidFill>
            <a:ln w="5781" cap="flat">
              <a:noFill/>
              <a:prstDash val="solid"/>
              <a:miter/>
            </a:ln>
          </p:spPr>
          <p:txBody>
            <a:bodyPr rtlCol="0" anchor="ctr"/>
            <a:lstStyle/>
            <a:p>
              <a:endParaRPr lang="en-GB"/>
            </a:p>
          </p:txBody>
        </p:sp>
        <p:grpSp>
          <p:nvGrpSpPr>
            <p:cNvPr id="42" name="Picture 2">
              <a:extLst>
                <a:ext uri="{FF2B5EF4-FFF2-40B4-BE49-F238E27FC236}">
                  <a16:creationId xmlns:a16="http://schemas.microsoft.com/office/drawing/2014/main" id="{66A626B0-4308-52E0-85A5-CCFAE6DC3097}"/>
                </a:ext>
              </a:extLst>
            </p:cNvPr>
            <p:cNvGrpSpPr/>
            <p:nvPr/>
          </p:nvGrpSpPr>
          <p:grpSpPr>
            <a:xfrm>
              <a:off x="8821106" y="1575596"/>
              <a:ext cx="992478" cy="2611668"/>
              <a:chOff x="8821106" y="1575596"/>
              <a:chExt cx="992478" cy="2611668"/>
            </a:xfrm>
          </p:grpSpPr>
          <p:sp>
            <p:nvSpPr>
              <p:cNvPr id="43" name="Freeform 42">
                <a:extLst>
                  <a:ext uri="{FF2B5EF4-FFF2-40B4-BE49-F238E27FC236}">
                    <a16:creationId xmlns:a16="http://schemas.microsoft.com/office/drawing/2014/main" id="{AD458FB6-264A-CE18-35F6-FD5DDBC1A27A}"/>
                  </a:ext>
                </a:extLst>
              </p:cNvPr>
              <p:cNvSpPr/>
              <p:nvPr/>
            </p:nvSpPr>
            <p:spPr>
              <a:xfrm>
                <a:off x="9813585" y="1575596"/>
                <a:ext cx="5786" cy="2611668"/>
              </a:xfrm>
              <a:custGeom>
                <a:avLst/>
                <a:gdLst>
                  <a:gd name="connsiteX0" fmla="*/ 0 w 5786"/>
                  <a:gd name="connsiteY0" fmla="*/ 0 h 2611668"/>
                  <a:gd name="connsiteX1" fmla="*/ 0 w 5786"/>
                  <a:gd name="connsiteY1" fmla="*/ 2611669 h 2611668"/>
                </a:gdLst>
                <a:ahLst/>
                <a:cxnLst>
                  <a:cxn ang="0">
                    <a:pos x="connsiteX0" y="connsiteY0"/>
                  </a:cxn>
                  <a:cxn ang="0">
                    <a:pos x="connsiteX1" y="connsiteY1"/>
                  </a:cxn>
                </a:cxnLst>
                <a:rect l="l" t="t" r="r" b="b"/>
                <a:pathLst>
                  <a:path w="5786" h="2611668">
                    <a:moveTo>
                      <a:pt x="0" y="0"/>
                    </a:moveTo>
                    <a:lnTo>
                      <a:pt x="0" y="2611669"/>
                    </a:lnTo>
                  </a:path>
                </a:pathLst>
              </a:custGeom>
              <a:ln w="23122" cap="flat">
                <a:solidFill>
                  <a:srgbClr val="79527B"/>
                </a:solid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45F16319-46D5-D45B-6BD1-778B904B251C}"/>
                  </a:ext>
                </a:extLst>
              </p:cNvPr>
              <p:cNvSpPr/>
              <p:nvPr/>
            </p:nvSpPr>
            <p:spPr>
              <a:xfrm>
                <a:off x="8821106" y="1575596"/>
                <a:ext cx="5786" cy="2611668"/>
              </a:xfrm>
              <a:custGeom>
                <a:avLst/>
                <a:gdLst>
                  <a:gd name="connsiteX0" fmla="*/ 0 w 5786"/>
                  <a:gd name="connsiteY0" fmla="*/ 0 h 2611668"/>
                  <a:gd name="connsiteX1" fmla="*/ 0 w 5786"/>
                  <a:gd name="connsiteY1" fmla="*/ 2611669 h 2611668"/>
                </a:gdLst>
                <a:ahLst/>
                <a:cxnLst>
                  <a:cxn ang="0">
                    <a:pos x="connsiteX0" y="connsiteY0"/>
                  </a:cxn>
                  <a:cxn ang="0">
                    <a:pos x="connsiteX1" y="connsiteY1"/>
                  </a:cxn>
                </a:cxnLst>
                <a:rect l="l" t="t" r="r" b="b"/>
                <a:pathLst>
                  <a:path w="5786" h="2611668">
                    <a:moveTo>
                      <a:pt x="0" y="0"/>
                    </a:moveTo>
                    <a:lnTo>
                      <a:pt x="0" y="2611669"/>
                    </a:lnTo>
                  </a:path>
                </a:pathLst>
              </a:custGeom>
              <a:ln w="23122" cap="flat">
                <a:solidFill>
                  <a:srgbClr val="79527B"/>
                </a:solidFill>
                <a:prstDash val="solid"/>
                <a:miter/>
              </a:ln>
            </p:spPr>
            <p:txBody>
              <a:bodyPr rtlCol="0" anchor="ctr"/>
              <a:lstStyle/>
              <a:p>
                <a:endParaRPr lang="en-GB"/>
              </a:p>
            </p:txBody>
          </p:sp>
        </p:grpSp>
        <p:sp>
          <p:nvSpPr>
            <p:cNvPr id="45" name="Freeform 44">
              <a:extLst>
                <a:ext uri="{FF2B5EF4-FFF2-40B4-BE49-F238E27FC236}">
                  <a16:creationId xmlns:a16="http://schemas.microsoft.com/office/drawing/2014/main" id="{636DEA56-7A25-B25A-964E-590D3EE01F19}"/>
                </a:ext>
              </a:extLst>
            </p:cNvPr>
            <p:cNvSpPr/>
            <p:nvPr/>
          </p:nvSpPr>
          <p:spPr>
            <a:xfrm>
              <a:off x="7938446" y="2287964"/>
              <a:ext cx="2738877" cy="5787"/>
            </a:xfrm>
            <a:custGeom>
              <a:avLst/>
              <a:gdLst>
                <a:gd name="connsiteX0" fmla="*/ 0 w 2738877"/>
                <a:gd name="connsiteY0" fmla="*/ 0 h 5787"/>
                <a:gd name="connsiteX1" fmla="*/ 2738878 w 2738877"/>
                <a:gd name="connsiteY1" fmla="*/ 0 h 5787"/>
              </a:gdLst>
              <a:ahLst/>
              <a:cxnLst>
                <a:cxn ang="0">
                  <a:pos x="connsiteX0" y="connsiteY0"/>
                </a:cxn>
                <a:cxn ang="0">
                  <a:pos x="connsiteX1" y="connsiteY1"/>
                </a:cxn>
              </a:cxnLst>
              <a:rect l="l" t="t" r="r" b="b"/>
              <a:pathLst>
                <a:path w="2738877" h="5787">
                  <a:moveTo>
                    <a:pt x="0" y="0"/>
                  </a:moveTo>
                  <a:lnTo>
                    <a:pt x="2738878" y="0"/>
                  </a:lnTo>
                </a:path>
              </a:pathLst>
            </a:custGeom>
            <a:ln w="23122" cap="flat">
              <a:solidFill>
                <a:srgbClr val="79527B"/>
              </a:solidFill>
              <a:prstDash val="solid"/>
              <a:miter/>
            </a:ln>
          </p:spPr>
          <p:txBody>
            <a:bodyPr rtlCol="0" anchor="ctr"/>
            <a:lstStyle/>
            <a:p>
              <a:endParaRPr lang="en-GB"/>
            </a:p>
          </p:txBody>
        </p:sp>
        <p:grpSp>
          <p:nvGrpSpPr>
            <p:cNvPr id="46" name="Picture 2">
              <a:extLst>
                <a:ext uri="{FF2B5EF4-FFF2-40B4-BE49-F238E27FC236}">
                  <a16:creationId xmlns:a16="http://schemas.microsoft.com/office/drawing/2014/main" id="{DE0C7E34-EA26-F44E-E311-525819E8FFE4}"/>
                </a:ext>
              </a:extLst>
            </p:cNvPr>
            <p:cNvGrpSpPr/>
            <p:nvPr/>
          </p:nvGrpSpPr>
          <p:grpSpPr>
            <a:xfrm>
              <a:off x="10260961" y="2879376"/>
              <a:ext cx="92807" cy="475201"/>
              <a:chOff x="10260961" y="2879376"/>
              <a:chExt cx="92807" cy="475201"/>
            </a:xfrm>
            <a:solidFill>
              <a:srgbClr val="79527B"/>
            </a:solidFill>
          </p:grpSpPr>
          <p:sp>
            <p:nvSpPr>
              <p:cNvPr id="47" name="Freeform 46">
                <a:extLst>
                  <a:ext uri="{FF2B5EF4-FFF2-40B4-BE49-F238E27FC236}">
                    <a16:creationId xmlns:a16="http://schemas.microsoft.com/office/drawing/2014/main" id="{16817B7D-1846-9448-E9A9-01341D0B47DC}"/>
                  </a:ext>
                </a:extLst>
              </p:cNvPr>
              <p:cNvSpPr/>
              <p:nvPr/>
            </p:nvSpPr>
            <p:spPr>
              <a:xfrm>
                <a:off x="10307365" y="2879376"/>
                <a:ext cx="5786" cy="447827"/>
              </a:xfrm>
              <a:custGeom>
                <a:avLst/>
                <a:gdLst>
                  <a:gd name="connsiteX0" fmla="*/ 0 w 5786"/>
                  <a:gd name="connsiteY0" fmla="*/ 447827 h 447827"/>
                  <a:gd name="connsiteX1" fmla="*/ 0 w 5786"/>
                  <a:gd name="connsiteY1" fmla="*/ 0 h 447827"/>
                </a:gdLst>
                <a:ahLst/>
                <a:cxnLst>
                  <a:cxn ang="0">
                    <a:pos x="connsiteX0" y="connsiteY0"/>
                  </a:cxn>
                  <a:cxn ang="0">
                    <a:pos x="connsiteX1" y="connsiteY1"/>
                  </a:cxn>
                </a:cxnLst>
                <a:rect l="l" t="t" r="r" b="b"/>
                <a:pathLst>
                  <a:path w="5786" h="447827">
                    <a:moveTo>
                      <a:pt x="0" y="447827"/>
                    </a:moveTo>
                    <a:lnTo>
                      <a:pt x="0" y="0"/>
                    </a:lnTo>
                  </a:path>
                </a:pathLst>
              </a:custGeom>
              <a:ln w="23122" cap="flat">
                <a:solidFill>
                  <a:srgbClr val="79527B"/>
                </a:solid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3E5B1F89-404E-0DFA-188B-BC85EEA26287}"/>
                  </a:ext>
                </a:extLst>
              </p:cNvPr>
              <p:cNvSpPr/>
              <p:nvPr/>
            </p:nvSpPr>
            <p:spPr>
              <a:xfrm>
                <a:off x="10260961" y="3314413"/>
                <a:ext cx="92807" cy="40164"/>
              </a:xfrm>
              <a:custGeom>
                <a:avLst/>
                <a:gdLst>
                  <a:gd name="connsiteX0" fmla="*/ 46404 w 92807"/>
                  <a:gd name="connsiteY0" fmla="*/ 40164 h 40164"/>
                  <a:gd name="connsiteX1" fmla="*/ 23202 w 92807"/>
                  <a:gd name="connsiteY1" fmla="*/ 20082 h 40164"/>
                  <a:gd name="connsiteX2" fmla="*/ 0 w 92807"/>
                  <a:gd name="connsiteY2" fmla="*/ 0 h 40164"/>
                  <a:gd name="connsiteX3" fmla="*/ 46404 w 92807"/>
                  <a:gd name="connsiteY3" fmla="*/ 0 h 40164"/>
                  <a:gd name="connsiteX4" fmla="*/ 92808 w 92807"/>
                  <a:gd name="connsiteY4" fmla="*/ 0 h 40164"/>
                  <a:gd name="connsiteX5" fmla="*/ 69606 w 92807"/>
                  <a:gd name="connsiteY5" fmla="*/ 20082 h 40164"/>
                  <a:gd name="connsiteX6" fmla="*/ 46404 w 92807"/>
                  <a:gd name="connsiteY6" fmla="*/ 40164 h 4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07" h="40164">
                    <a:moveTo>
                      <a:pt x="46404" y="40164"/>
                    </a:moveTo>
                    <a:lnTo>
                      <a:pt x="23202" y="20082"/>
                    </a:lnTo>
                    <a:lnTo>
                      <a:pt x="0" y="0"/>
                    </a:lnTo>
                    <a:lnTo>
                      <a:pt x="46404" y="0"/>
                    </a:lnTo>
                    <a:lnTo>
                      <a:pt x="92808" y="0"/>
                    </a:lnTo>
                    <a:lnTo>
                      <a:pt x="69606" y="20082"/>
                    </a:lnTo>
                    <a:lnTo>
                      <a:pt x="46404" y="40164"/>
                    </a:lnTo>
                    <a:close/>
                  </a:path>
                </a:pathLst>
              </a:custGeom>
              <a:solidFill>
                <a:srgbClr val="79527B"/>
              </a:solidFill>
              <a:ln w="5781" cap="flat">
                <a:noFill/>
                <a:prstDash val="solid"/>
                <a:miter/>
              </a:ln>
            </p:spPr>
            <p:txBody>
              <a:bodyPr rtlCol="0" anchor="ctr"/>
              <a:lstStyle/>
              <a:p>
                <a:endParaRPr lang="en-GB"/>
              </a:p>
            </p:txBody>
          </p:sp>
        </p:grpSp>
        <p:sp>
          <p:nvSpPr>
            <p:cNvPr id="49" name="Freeform 48">
              <a:extLst>
                <a:ext uri="{FF2B5EF4-FFF2-40B4-BE49-F238E27FC236}">
                  <a16:creationId xmlns:a16="http://schemas.microsoft.com/office/drawing/2014/main" id="{0AFE654E-ECD1-E865-6A17-9BCF6C353714}"/>
                </a:ext>
              </a:extLst>
            </p:cNvPr>
            <p:cNvSpPr/>
            <p:nvPr/>
          </p:nvSpPr>
          <p:spPr>
            <a:xfrm>
              <a:off x="9776728" y="3574555"/>
              <a:ext cx="160678" cy="5787"/>
            </a:xfrm>
            <a:custGeom>
              <a:avLst/>
              <a:gdLst>
                <a:gd name="connsiteX0" fmla="*/ 0 w 160678"/>
                <a:gd name="connsiteY0" fmla="*/ 0 h 5787"/>
                <a:gd name="connsiteX1" fmla="*/ 160678 w 160678"/>
                <a:gd name="connsiteY1" fmla="*/ 0 h 5787"/>
              </a:gdLst>
              <a:ahLst/>
              <a:cxnLst>
                <a:cxn ang="0">
                  <a:pos x="connsiteX0" y="connsiteY0"/>
                </a:cxn>
                <a:cxn ang="0">
                  <a:pos x="connsiteX1" y="connsiteY1"/>
                </a:cxn>
              </a:cxnLst>
              <a:rect l="l" t="t" r="r" b="b"/>
              <a:pathLst>
                <a:path w="160678" h="5787">
                  <a:moveTo>
                    <a:pt x="0" y="0"/>
                  </a:moveTo>
                  <a:lnTo>
                    <a:pt x="160678" y="0"/>
                  </a:lnTo>
                </a:path>
              </a:pathLst>
            </a:custGeom>
            <a:ln w="23122" cap="flat">
              <a:solidFill>
                <a:srgbClr val="79527B"/>
              </a:solid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8A7C4D2C-92F2-9440-9C7C-355BE5E0D21D}"/>
                </a:ext>
              </a:extLst>
            </p:cNvPr>
            <p:cNvSpPr/>
            <p:nvPr/>
          </p:nvSpPr>
          <p:spPr>
            <a:xfrm>
              <a:off x="9778753" y="2812127"/>
              <a:ext cx="5786" cy="929799"/>
            </a:xfrm>
            <a:custGeom>
              <a:avLst/>
              <a:gdLst>
                <a:gd name="connsiteX0" fmla="*/ 0 w 5786"/>
                <a:gd name="connsiteY0" fmla="*/ 929800 h 929799"/>
                <a:gd name="connsiteX1" fmla="*/ 0 w 5786"/>
                <a:gd name="connsiteY1" fmla="*/ 0 h 929799"/>
              </a:gdLst>
              <a:ahLst/>
              <a:cxnLst>
                <a:cxn ang="0">
                  <a:pos x="connsiteX0" y="connsiteY0"/>
                </a:cxn>
                <a:cxn ang="0">
                  <a:pos x="connsiteX1" y="connsiteY1"/>
                </a:cxn>
              </a:cxnLst>
              <a:rect l="l" t="t" r="r" b="b"/>
              <a:pathLst>
                <a:path w="5786" h="929799">
                  <a:moveTo>
                    <a:pt x="0" y="929800"/>
                  </a:moveTo>
                  <a:lnTo>
                    <a:pt x="0" y="0"/>
                  </a:lnTo>
                </a:path>
              </a:pathLst>
            </a:custGeom>
            <a:ln w="11561" cap="flat">
              <a:solidFill>
                <a:srgbClr val="79527B"/>
              </a:solid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D83894F7-285E-2932-DAAF-9449679DC774}"/>
                </a:ext>
              </a:extLst>
            </p:cNvPr>
            <p:cNvSpPr/>
            <p:nvPr/>
          </p:nvSpPr>
          <p:spPr>
            <a:xfrm>
              <a:off x="8884058" y="2355213"/>
              <a:ext cx="5786" cy="1826263"/>
            </a:xfrm>
            <a:custGeom>
              <a:avLst/>
              <a:gdLst>
                <a:gd name="connsiteX0" fmla="*/ 0 w 5786"/>
                <a:gd name="connsiteY0" fmla="*/ 1826264 h 1826263"/>
                <a:gd name="connsiteX1" fmla="*/ 0 w 5786"/>
                <a:gd name="connsiteY1" fmla="*/ 0 h 1826263"/>
              </a:gdLst>
              <a:ahLst/>
              <a:cxnLst>
                <a:cxn ang="0">
                  <a:pos x="connsiteX0" y="connsiteY0"/>
                </a:cxn>
                <a:cxn ang="0">
                  <a:pos x="connsiteX1" y="connsiteY1"/>
                </a:cxn>
              </a:cxnLst>
              <a:rect l="l" t="t" r="r" b="b"/>
              <a:pathLst>
                <a:path w="5786" h="1826263">
                  <a:moveTo>
                    <a:pt x="0" y="1826264"/>
                  </a:moveTo>
                  <a:lnTo>
                    <a:pt x="0" y="0"/>
                  </a:lnTo>
                </a:path>
              </a:pathLst>
            </a:custGeom>
            <a:ln w="11561" cap="flat">
              <a:solidFill>
                <a:srgbClr val="79527B"/>
              </a:solidFill>
              <a:prstDash val="solid"/>
              <a:miter/>
            </a:ln>
          </p:spPr>
          <p:txBody>
            <a:bodyPr rtlCol="0" anchor="ctr"/>
            <a:lstStyle/>
            <a:p>
              <a:endParaRPr lang="en-GB"/>
            </a:p>
          </p:txBody>
        </p:sp>
        <p:grpSp>
          <p:nvGrpSpPr>
            <p:cNvPr id="52" name="Picture 2">
              <a:extLst>
                <a:ext uri="{FF2B5EF4-FFF2-40B4-BE49-F238E27FC236}">
                  <a16:creationId xmlns:a16="http://schemas.microsoft.com/office/drawing/2014/main" id="{0A711A74-D4B8-416F-813D-C397E02A8E6E}"/>
                </a:ext>
              </a:extLst>
            </p:cNvPr>
            <p:cNvGrpSpPr/>
            <p:nvPr/>
          </p:nvGrpSpPr>
          <p:grpSpPr>
            <a:xfrm>
              <a:off x="9689301" y="2771615"/>
              <a:ext cx="87426" cy="92829"/>
              <a:chOff x="9689301" y="2771615"/>
              <a:chExt cx="87426" cy="92829"/>
            </a:xfrm>
            <a:solidFill>
              <a:srgbClr val="79527B"/>
            </a:solidFill>
          </p:grpSpPr>
          <p:sp>
            <p:nvSpPr>
              <p:cNvPr id="53" name="Freeform 52">
                <a:extLst>
                  <a:ext uri="{FF2B5EF4-FFF2-40B4-BE49-F238E27FC236}">
                    <a16:creationId xmlns:a16="http://schemas.microsoft.com/office/drawing/2014/main" id="{66C9243B-8BC4-385B-3609-41ABA30ADD52}"/>
                  </a:ext>
                </a:extLst>
              </p:cNvPr>
              <p:cNvSpPr/>
              <p:nvPr/>
            </p:nvSpPr>
            <p:spPr>
              <a:xfrm>
                <a:off x="9716726" y="2818030"/>
                <a:ext cx="60001" cy="5787"/>
              </a:xfrm>
              <a:custGeom>
                <a:avLst/>
                <a:gdLst>
                  <a:gd name="connsiteX0" fmla="*/ 0 w 60001"/>
                  <a:gd name="connsiteY0" fmla="*/ 0 h 5787"/>
                  <a:gd name="connsiteX1" fmla="*/ 60001 w 60001"/>
                  <a:gd name="connsiteY1" fmla="*/ 0 h 5787"/>
                </a:gdLst>
                <a:ahLst/>
                <a:cxnLst>
                  <a:cxn ang="0">
                    <a:pos x="connsiteX0" y="connsiteY0"/>
                  </a:cxn>
                  <a:cxn ang="0">
                    <a:pos x="connsiteX1" y="connsiteY1"/>
                  </a:cxn>
                </a:cxnLst>
                <a:rect l="l" t="t" r="r" b="b"/>
                <a:pathLst>
                  <a:path w="60001" h="5787">
                    <a:moveTo>
                      <a:pt x="0" y="0"/>
                    </a:moveTo>
                    <a:lnTo>
                      <a:pt x="60001" y="0"/>
                    </a:lnTo>
                  </a:path>
                </a:pathLst>
              </a:custGeom>
              <a:ln w="11561" cap="flat">
                <a:solidFill>
                  <a:srgbClr val="79527B"/>
                </a:solid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3359B6E9-CE5D-AC88-2CF9-9E9CA50BF7AC}"/>
                  </a:ext>
                </a:extLst>
              </p:cNvPr>
              <p:cNvSpPr/>
              <p:nvPr/>
            </p:nvSpPr>
            <p:spPr>
              <a:xfrm>
                <a:off x="9689301" y="2771615"/>
                <a:ext cx="40212" cy="92829"/>
              </a:xfrm>
              <a:custGeom>
                <a:avLst/>
                <a:gdLst>
                  <a:gd name="connsiteX0" fmla="*/ 0 w 40212"/>
                  <a:gd name="connsiteY0" fmla="*/ 46415 h 92829"/>
                  <a:gd name="connsiteX1" fmla="*/ 20078 w 40212"/>
                  <a:gd name="connsiteY1" fmla="*/ 23207 h 92829"/>
                  <a:gd name="connsiteX2" fmla="*/ 40213 w 40212"/>
                  <a:gd name="connsiteY2" fmla="*/ 0 h 92829"/>
                  <a:gd name="connsiteX3" fmla="*/ 40213 w 40212"/>
                  <a:gd name="connsiteY3" fmla="*/ 46415 h 92829"/>
                  <a:gd name="connsiteX4" fmla="*/ 40213 w 40212"/>
                  <a:gd name="connsiteY4" fmla="*/ 92830 h 92829"/>
                  <a:gd name="connsiteX5" fmla="*/ 20078 w 40212"/>
                  <a:gd name="connsiteY5" fmla="*/ 69622 h 92829"/>
                  <a:gd name="connsiteX6" fmla="*/ 0 w 40212"/>
                  <a:gd name="connsiteY6" fmla="*/ 46415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2" h="92829">
                    <a:moveTo>
                      <a:pt x="0" y="46415"/>
                    </a:moveTo>
                    <a:lnTo>
                      <a:pt x="20078" y="23207"/>
                    </a:lnTo>
                    <a:lnTo>
                      <a:pt x="40213" y="0"/>
                    </a:lnTo>
                    <a:lnTo>
                      <a:pt x="40213" y="46415"/>
                    </a:lnTo>
                    <a:lnTo>
                      <a:pt x="40213" y="92830"/>
                    </a:lnTo>
                    <a:lnTo>
                      <a:pt x="20078" y="69622"/>
                    </a:lnTo>
                    <a:lnTo>
                      <a:pt x="0" y="46415"/>
                    </a:lnTo>
                    <a:close/>
                  </a:path>
                </a:pathLst>
              </a:custGeom>
              <a:solidFill>
                <a:srgbClr val="79527B"/>
              </a:solidFill>
              <a:ln w="5781" cap="flat">
                <a:noFill/>
                <a:prstDash val="solid"/>
                <a:miter/>
              </a:ln>
            </p:spPr>
            <p:txBody>
              <a:bodyPr rtlCol="0" anchor="ctr"/>
              <a:lstStyle/>
              <a:p>
                <a:endParaRPr lang="en-GB"/>
              </a:p>
            </p:txBody>
          </p:sp>
        </p:grpSp>
        <p:grpSp>
          <p:nvGrpSpPr>
            <p:cNvPr id="55" name="Picture 2">
              <a:extLst>
                <a:ext uri="{FF2B5EF4-FFF2-40B4-BE49-F238E27FC236}">
                  <a16:creationId xmlns:a16="http://schemas.microsoft.com/office/drawing/2014/main" id="{8A40B559-5222-4C6A-F8FB-C89198915C1F}"/>
                </a:ext>
              </a:extLst>
            </p:cNvPr>
            <p:cNvGrpSpPr/>
            <p:nvPr/>
          </p:nvGrpSpPr>
          <p:grpSpPr>
            <a:xfrm>
              <a:off x="8884058" y="2354750"/>
              <a:ext cx="479662" cy="40222"/>
              <a:chOff x="8884058" y="2354750"/>
              <a:chExt cx="479662" cy="40222"/>
            </a:xfrm>
            <a:solidFill>
              <a:srgbClr val="79527B"/>
            </a:solidFill>
          </p:grpSpPr>
          <p:sp>
            <p:nvSpPr>
              <p:cNvPr id="56" name="Freeform 55">
                <a:extLst>
                  <a:ext uri="{FF2B5EF4-FFF2-40B4-BE49-F238E27FC236}">
                    <a16:creationId xmlns:a16="http://schemas.microsoft.com/office/drawing/2014/main" id="{539B8A5B-598F-EFCE-A605-472255C00FF8}"/>
                  </a:ext>
                </a:extLst>
              </p:cNvPr>
              <p:cNvSpPr/>
              <p:nvPr/>
            </p:nvSpPr>
            <p:spPr>
              <a:xfrm>
                <a:off x="8884058" y="2360538"/>
                <a:ext cx="441300" cy="5787"/>
              </a:xfrm>
              <a:custGeom>
                <a:avLst/>
                <a:gdLst>
                  <a:gd name="connsiteX0" fmla="*/ 441301 w 441300"/>
                  <a:gd name="connsiteY0" fmla="*/ 0 h 5787"/>
                  <a:gd name="connsiteX1" fmla="*/ 0 w 441300"/>
                  <a:gd name="connsiteY1" fmla="*/ 0 h 5787"/>
                </a:gdLst>
                <a:ahLst/>
                <a:cxnLst>
                  <a:cxn ang="0">
                    <a:pos x="connsiteX0" y="connsiteY0"/>
                  </a:cxn>
                  <a:cxn ang="0">
                    <a:pos x="connsiteX1" y="connsiteY1"/>
                  </a:cxn>
                </a:cxnLst>
                <a:rect l="l" t="t" r="r" b="b"/>
                <a:pathLst>
                  <a:path w="441300" h="5787">
                    <a:moveTo>
                      <a:pt x="441301" y="0"/>
                    </a:moveTo>
                    <a:lnTo>
                      <a:pt x="0" y="0"/>
                    </a:lnTo>
                  </a:path>
                </a:pathLst>
              </a:custGeom>
              <a:ln w="11561" cap="flat">
                <a:solidFill>
                  <a:srgbClr val="79527B"/>
                </a:solid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282A17F5-0519-98D3-D1AB-D6A62432D093}"/>
                  </a:ext>
                </a:extLst>
              </p:cNvPr>
              <p:cNvSpPr/>
              <p:nvPr/>
            </p:nvSpPr>
            <p:spPr>
              <a:xfrm>
                <a:off x="9270970" y="2354750"/>
                <a:ext cx="92750" cy="40222"/>
              </a:xfrm>
              <a:custGeom>
                <a:avLst/>
                <a:gdLst>
                  <a:gd name="connsiteX0" fmla="*/ 46346 w 92750"/>
                  <a:gd name="connsiteY0" fmla="*/ 40222 h 40222"/>
                  <a:gd name="connsiteX1" fmla="*/ 23202 w 92750"/>
                  <a:gd name="connsiteY1" fmla="*/ 20140 h 40222"/>
                  <a:gd name="connsiteX2" fmla="*/ 0 w 92750"/>
                  <a:gd name="connsiteY2" fmla="*/ 0 h 40222"/>
                  <a:gd name="connsiteX3" fmla="*/ 46346 w 92750"/>
                  <a:gd name="connsiteY3" fmla="*/ 0 h 40222"/>
                  <a:gd name="connsiteX4" fmla="*/ 92750 w 92750"/>
                  <a:gd name="connsiteY4" fmla="*/ 0 h 40222"/>
                  <a:gd name="connsiteX5" fmla="*/ 69548 w 92750"/>
                  <a:gd name="connsiteY5" fmla="*/ 20140 h 40222"/>
                  <a:gd name="connsiteX6" fmla="*/ 46346 w 92750"/>
                  <a:gd name="connsiteY6" fmla="*/ 40222 h 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50" h="40222">
                    <a:moveTo>
                      <a:pt x="46346" y="40222"/>
                    </a:moveTo>
                    <a:lnTo>
                      <a:pt x="23202" y="20140"/>
                    </a:lnTo>
                    <a:lnTo>
                      <a:pt x="0" y="0"/>
                    </a:lnTo>
                    <a:lnTo>
                      <a:pt x="46346" y="0"/>
                    </a:lnTo>
                    <a:lnTo>
                      <a:pt x="92750" y="0"/>
                    </a:lnTo>
                    <a:lnTo>
                      <a:pt x="69548" y="20140"/>
                    </a:lnTo>
                    <a:lnTo>
                      <a:pt x="46346" y="40222"/>
                    </a:lnTo>
                    <a:close/>
                  </a:path>
                </a:pathLst>
              </a:custGeom>
              <a:solidFill>
                <a:srgbClr val="79527B"/>
              </a:solidFill>
              <a:ln w="5781" cap="flat">
                <a:noFill/>
                <a:prstDash val="solid"/>
                <a:miter/>
              </a:ln>
            </p:spPr>
            <p:txBody>
              <a:bodyPr rtlCol="0" anchor="ctr"/>
              <a:lstStyle/>
              <a:p>
                <a:endParaRPr lang="en-GB"/>
              </a:p>
            </p:txBody>
          </p:sp>
        </p:grpSp>
        <p:grpSp>
          <p:nvGrpSpPr>
            <p:cNvPr id="58" name="Picture 2">
              <a:extLst>
                <a:ext uri="{FF2B5EF4-FFF2-40B4-BE49-F238E27FC236}">
                  <a16:creationId xmlns:a16="http://schemas.microsoft.com/office/drawing/2014/main" id="{7B48A932-F6FD-4C6D-CB1F-2A1ACFB28465}"/>
                </a:ext>
              </a:extLst>
            </p:cNvPr>
            <p:cNvGrpSpPr/>
            <p:nvPr/>
          </p:nvGrpSpPr>
          <p:grpSpPr>
            <a:xfrm>
              <a:off x="8877578" y="4147042"/>
              <a:ext cx="479662" cy="40222"/>
              <a:chOff x="8877578" y="4147042"/>
              <a:chExt cx="479662" cy="40222"/>
            </a:xfrm>
            <a:solidFill>
              <a:srgbClr val="79527B"/>
            </a:solidFill>
          </p:grpSpPr>
          <p:sp>
            <p:nvSpPr>
              <p:cNvPr id="59" name="Freeform 58">
                <a:extLst>
                  <a:ext uri="{FF2B5EF4-FFF2-40B4-BE49-F238E27FC236}">
                    <a16:creationId xmlns:a16="http://schemas.microsoft.com/office/drawing/2014/main" id="{7C50D54F-BD42-894A-1150-CE672A782587}"/>
                  </a:ext>
                </a:extLst>
              </p:cNvPr>
              <p:cNvSpPr/>
              <p:nvPr/>
            </p:nvSpPr>
            <p:spPr>
              <a:xfrm>
                <a:off x="8877578" y="4181477"/>
                <a:ext cx="441300" cy="5787"/>
              </a:xfrm>
              <a:custGeom>
                <a:avLst/>
                <a:gdLst>
                  <a:gd name="connsiteX0" fmla="*/ 441301 w 441300"/>
                  <a:gd name="connsiteY0" fmla="*/ 0 h 5787"/>
                  <a:gd name="connsiteX1" fmla="*/ 0 w 441300"/>
                  <a:gd name="connsiteY1" fmla="*/ 0 h 5787"/>
                </a:gdLst>
                <a:ahLst/>
                <a:cxnLst>
                  <a:cxn ang="0">
                    <a:pos x="connsiteX0" y="connsiteY0"/>
                  </a:cxn>
                  <a:cxn ang="0">
                    <a:pos x="connsiteX1" y="connsiteY1"/>
                  </a:cxn>
                </a:cxnLst>
                <a:rect l="l" t="t" r="r" b="b"/>
                <a:pathLst>
                  <a:path w="441300" h="5787">
                    <a:moveTo>
                      <a:pt x="441301" y="0"/>
                    </a:moveTo>
                    <a:lnTo>
                      <a:pt x="0" y="0"/>
                    </a:lnTo>
                  </a:path>
                </a:pathLst>
              </a:custGeom>
              <a:ln w="11561" cap="flat">
                <a:solidFill>
                  <a:srgbClr val="79527B"/>
                </a:solid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990BFE83-0418-0879-C205-9F86BC95DD72}"/>
                  </a:ext>
                </a:extLst>
              </p:cNvPr>
              <p:cNvSpPr/>
              <p:nvPr/>
            </p:nvSpPr>
            <p:spPr>
              <a:xfrm>
                <a:off x="9264432" y="4147042"/>
                <a:ext cx="92808" cy="40222"/>
              </a:xfrm>
              <a:custGeom>
                <a:avLst/>
                <a:gdLst>
                  <a:gd name="connsiteX0" fmla="*/ 46404 w 92808"/>
                  <a:gd name="connsiteY0" fmla="*/ 0 h 40222"/>
                  <a:gd name="connsiteX1" fmla="*/ 23202 w 92808"/>
                  <a:gd name="connsiteY1" fmla="*/ 20140 h 40222"/>
                  <a:gd name="connsiteX2" fmla="*/ 0 w 92808"/>
                  <a:gd name="connsiteY2" fmla="*/ 40222 h 40222"/>
                  <a:gd name="connsiteX3" fmla="*/ 46404 w 92808"/>
                  <a:gd name="connsiteY3" fmla="*/ 40222 h 40222"/>
                  <a:gd name="connsiteX4" fmla="*/ 92808 w 92808"/>
                  <a:gd name="connsiteY4" fmla="*/ 40222 h 40222"/>
                  <a:gd name="connsiteX5" fmla="*/ 69606 w 92808"/>
                  <a:gd name="connsiteY5" fmla="*/ 20140 h 40222"/>
                  <a:gd name="connsiteX6" fmla="*/ 46404 w 92808"/>
                  <a:gd name="connsiteY6" fmla="*/ 0 h 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08" h="40222">
                    <a:moveTo>
                      <a:pt x="46404" y="0"/>
                    </a:moveTo>
                    <a:lnTo>
                      <a:pt x="23202" y="20140"/>
                    </a:lnTo>
                    <a:lnTo>
                      <a:pt x="0" y="40222"/>
                    </a:lnTo>
                    <a:lnTo>
                      <a:pt x="46404" y="40222"/>
                    </a:lnTo>
                    <a:lnTo>
                      <a:pt x="92808" y="40222"/>
                    </a:lnTo>
                    <a:lnTo>
                      <a:pt x="69606" y="20140"/>
                    </a:lnTo>
                    <a:lnTo>
                      <a:pt x="46404" y="0"/>
                    </a:lnTo>
                    <a:close/>
                  </a:path>
                </a:pathLst>
              </a:custGeom>
              <a:solidFill>
                <a:srgbClr val="79527B"/>
              </a:solidFill>
              <a:ln w="5781" cap="flat">
                <a:noFill/>
                <a:prstDash val="solid"/>
                <a:miter/>
              </a:ln>
            </p:spPr>
            <p:txBody>
              <a:bodyPr rtlCol="0" anchor="ctr"/>
              <a:lstStyle/>
              <a:p>
                <a:endParaRPr lang="en-GB"/>
              </a:p>
            </p:txBody>
          </p:sp>
        </p:grpSp>
        <p:grpSp>
          <p:nvGrpSpPr>
            <p:cNvPr id="61" name="Picture 2">
              <a:extLst>
                <a:ext uri="{FF2B5EF4-FFF2-40B4-BE49-F238E27FC236}">
                  <a16:creationId xmlns:a16="http://schemas.microsoft.com/office/drawing/2014/main" id="{F9B4FE0B-3B27-3B25-FC5A-C13A691D325B}"/>
                </a:ext>
              </a:extLst>
            </p:cNvPr>
            <p:cNvGrpSpPr/>
            <p:nvPr/>
          </p:nvGrpSpPr>
          <p:grpSpPr>
            <a:xfrm>
              <a:off x="9689301" y="3689898"/>
              <a:ext cx="87426" cy="92829"/>
              <a:chOff x="9689301" y="3689898"/>
              <a:chExt cx="87426" cy="92829"/>
            </a:xfrm>
            <a:solidFill>
              <a:srgbClr val="79527B"/>
            </a:solidFill>
          </p:grpSpPr>
          <p:sp>
            <p:nvSpPr>
              <p:cNvPr id="62" name="Freeform 61">
                <a:extLst>
                  <a:ext uri="{FF2B5EF4-FFF2-40B4-BE49-F238E27FC236}">
                    <a16:creationId xmlns:a16="http://schemas.microsoft.com/office/drawing/2014/main" id="{D12FD378-B25D-F26E-CD56-8B8EDFF45A7C}"/>
                  </a:ext>
                </a:extLst>
              </p:cNvPr>
              <p:cNvSpPr/>
              <p:nvPr/>
            </p:nvSpPr>
            <p:spPr>
              <a:xfrm>
                <a:off x="9716726" y="3736312"/>
                <a:ext cx="60001" cy="5787"/>
              </a:xfrm>
              <a:custGeom>
                <a:avLst/>
                <a:gdLst>
                  <a:gd name="connsiteX0" fmla="*/ 0 w 60001"/>
                  <a:gd name="connsiteY0" fmla="*/ 0 h 5787"/>
                  <a:gd name="connsiteX1" fmla="*/ 60001 w 60001"/>
                  <a:gd name="connsiteY1" fmla="*/ 0 h 5787"/>
                </a:gdLst>
                <a:ahLst/>
                <a:cxnLst>
                  <a:cxn ang="0">
                    <a:pos x="connsiteX0" y="connsiteY0"/>
                  </a:cxn>
                  <a:cxn ang="0">
                    <a:pos x="connsiteX1" y="connsiteY1"/>
                  </a:cxn>
                </a:cxnLst>
                <a:rect l="l" t="t" r="r" b="b"/>
                <a:pathLst>
                  <a:path w="60001" h="5787">
                    <a:moveTo>
                      <a:pt x="0" y="0"/>
                    </a:moveTo>
                    <a:lnTo>
                      <a:pt x="60001" y="0"/>
                    </a:lnTo>
                  </a:path>
                </a:pathLst>
              </a:custGeom>
              <a:ln w="11561" cap="flat">
                <a:solidFill>
                  <a:srgbClr val="79527B"/>
                </a:solid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CB02FBAD-E458-77B6-BB77-D56A91252A0E}"/>
                  </a:ext>
                </a:extLst>
              </p:cNvPr>
              <p:cNvSpPr/>
              <p:nvPr/>
            </p:nvSpPr>
            <p:spPr>
              <a:xfrm>
                <a:off x="9689301" y="3689898"/>
                <a:ext cx="40212" cy="92829"/>
              </a:xfrm>
              <a:custGeom>
                <a:avLst/>
                <a:gdLst>
                  <a:gd name="connsiteX0" fmla="*/ 0 w 40212"/>
                  <a:gd name="connsiteY0" fmla="*/ 46415 h 92829"/>
                  <a:gd name="connsiteX1" fmla="*/ 20078 w 40212"/>
                  <a:gd name="connsiteY1" fmla="*/ 23207 h 92829"/>
                  <a:gd name="connsiteX2" fmla="*/ 40213 w 40212"/>
                  <a:gd name="connsiteY2" fmla="*/ 0 h 92829"/>
                  <a:gd name="connsiteX3" fmla="*/ 40213 w 40212"/>
                  <a:gd name="connsiteY3" fmla="*/ 46415 h 92829"/>
                  <a:gd name="connsiteX4" fmla="*/ 40213 w 40212"/>
                  <a:gd name="connsiteY4" fmla="*/ 92830 h 92829"/>
                  <a:gd name="connsiteX5" fmla="*/ 20078 w 40212"/>
                  <a:gd name="connsiteY5" fmla="*/ 69622 h 92829"/>
                  <a:gd name="connsiteX6" fmla="*/ 0 w 40212"/>
                  <a:gd name="connsiteY6" fmla="*/ 46415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2" h="92829">
                    <a:moveTo>
                      <a:pt x="0" y="46415"/>
                    </a:moveTo>
                    <a:lnTo>
                      <a:pt x="20078" y="23207"/>
                    </a:lnTo>
                    <a:lnTo>
                      <a:pt x="40213" y="0"/>
                    </a:lnTo>
                    <a:lnTo>
                      <a:pt x="40213" y="46415"/>
                    </a:lnTo>
                    <a:lnTo>
                      <a:pt x="40213" y="92830"/>
                    </a:lnTo>
                    <a:lnTo>
                      <a:pt x="20078" y="69622"/>
                    </a:lnTo>
                    <a:lnTo>
                      <a:pt x="0" y="46415"/>
                    </a:lnTo>
                    <a:close/>
                  </a:path>
                </a:pathLst>
              </a:custGeom>
              <a:solidFill>
                <a:srgbClr val="79527B"/>
              </a:solidFill>
              <a:ln w="5781" cap="flat">
                <a:noFill/>
                <a:prstDash val="solid"/>
                <a:miter/>
              </a:ln>
            </p:spPr>
            <p:txBody>
              <a:bodyPr rtlCol="0" anchor="ctr"/>
              <a:lstStyle/>
              <a:p>
                <a:endParaRPr lang="en-GB"/>
              </a:p>
            </p:txBody>
          </p:sp>
        </p:grpSp>
        <p:grpSp>
          <p:nvGrpSpPr>
            <p:cNvPr id="64" name="Picture 2">
              <a:extLst>
                <a:ext uri="{FF2B5EF4-FFF2-40B4-BE49-F238E27FC236}">
                  <a16:creationId xmlns:a16="http://schemas.microsoft.com/office/drawing/2014/main" id="{5415ECD9-EF62-76DE-63B3-66537523FD02}"/>
                </a:ext>
              </a:extLst>
            </p:cNvPr>
            <p:cNvGrpSpPr/>
            <p:nvPr/>
          </p:nvGrpSpPr>
          <p:grpSpPr>
            <a:xfrm>
              <a:off x="9689301" y="3383109"/>
              <a:ext cx="87426" cy="92829"/>
              <a:chOff x="9689301" y="3383109"/>
              <a:chExt cx="87426" cy="92829"/>
            </a:xfrm>
            <a:solidFill>
              <a:srgbClr val="79527B"/>
            </a:solidFill>
          </p:grpSpPr>
          <p:sp>
            <p:nvSpPr>
              <p:cNvPr id="65" name="Freeform 64">
                <a:extLst>
                  <a:ext uri="{FF2B5EF4-FFF2-40B4-BE49-F238E27FC236}">
                    <a16:creationId xmlns:a16="http://schemas.microsoft.com/office/drawing/2014/main" id="{24D00244-5632-68C0-17D9-B2A0169ACC1A}"/>
                  </a:ext>
                </a:extLst>
              </p:cNvPr>
              <p:cNvSpPr/>
              <p:nvPr/>
            </p:nvSpPr>
            <p:spPr>
              <a:xfrm>
                <a:off x="9716726" y="3429524"/>
                <a:ext cx="60001" cy="5787"/>
              </a:xfrm>
              <a:custGeom>
                <a:avLst/>
                <a:gdLst>
                  <a:gd name="connsiteX0" fmla="*/ 0 w 60001"/>
                  <a:gd name="connsiteY0" fmla="*/ 0 h 5787"/>
                  <a:gd name="connsiteX1" fmla="*/ 60001 w 60001"/>
                  <a:gd name="connsiteY1" fmla="*/ 0 h 5787"/>
                </a:gdLst>
                <a:ahLst/>
                <a:cxnLst>
                  <a:cxn ang="0">
                    <a:pos x="connsiteX0" y="connsiteY0"/>
                  </a:cxn>
                  <a:cxn ang="0">
                    <a:pos x="connsiteX1" y="connsiteY1"/>
                  </a:cxn>
                </a:cxnLst>
                <a:rect l="l" t="t" r="r" b="b"/>
                <a:pathLst>
                  <a:path w="60001" h="5787">
                    <a:moveTo>
                      <a:pt x="0" y="0"/>
                    </a:moveTo>
                    <a:lnTo>
                      <a:pt x="60001" y="0"/>
                    </a:lnTo>
                  </a:path>
                </a:pathLst>
              </a:custGeom>
              <a:ln w="11561" cap="flat">
                <a:solidFill>
                  <a:srgbClr val="79527B"/>
                </a:solidFill>
                <a:prstDash val="solid"/>
                <a:miter/>
              </a:ln>
            </p:spPr>
            <p:txBody>
              <a:bodyPr rtlCol="0" anchor="ctr"/>
              <a:lstStyle/>
              <a:p>
                <a:endParaRPr lang="en-GB"/>
              </a:p>
            </p:txBody>
          </p:sp>
          <p:sp>
            <p:nvSpPr>
              <p:cNvPr id="66" name="Freeform 65">
                <a:extLst>
                  <a:ext uri="{FF2B5EF4-FFF2-40B4-BE49-F238E27FC236}">
                    <a16:creationId xmlns:a16="http://schemas.microsoft.com/office/drawing/2014/main" id="{7C2217A9-7AAC-F84D-1068-1DC90651893F}"/>
                  </a:ext>
                </a:extLst>
              </p:cNvPr>
              <p:cNvSpPr/>
              <p:nvPr/>
            </p:nvSpPr>
            <p:spPr>
              <a:xfrm>
                <a:off x="9689301" y="3383109"/>
                <a:ext cx="40212" cy="92829"/>
              </a:xfrm>
              <a:custGeom>
                <a:avLst/>
                <a:gdLst>
                  <a:gd name="connsiteX0" fmla="*/ 0 w 40212"/>
                  <a:gd name="connsiteY0" fmla="*/ 46415 h 92829"/>
                  <a:gd name="connsiteX1" fmla="*/ 20078 w 40212"/>
                  <a:gd name="connsiteY1" fmla="*/ 23207 h 92829"/>
                  <a:gd name="connsiteX2" fmla="*/ 40213 w 40212"/>
                  <a:gd name="connsiteY2" fmla="*/ 0 h 92829"/>
                  <a:gd name="connsiteX3" fmla="*/ 40213 w 40212"/>
                  <a:gd name="connsiteY3" fmla="*/ 46415 h 92829"/>
                  <a:gd name="connsiteX4" fmla="*/ 40213 w 40212"/>
                  <a:gd name="connsiteY4" fmla="*/ 92830 h 92829"/>
                  <a:gd name="connsiteX5" fmla="*/ 20078 w 40212"/>
                  <a:gd name="connsiteY5" fmla="*/ 69622 h 92829"/>
                  <a:gd name="connsiteX6" fmla="*/ 0 w 40212"/>
                  <a:gd name="connsiteY6" fmla="*/ 46415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2" h="92829">
                    <a:moveTo>
                      <a:pt x="0" y="46415"/>
                    </a:moveTo>
                    <a:lnTo>
                      <a:pt x="20078" y="23207"/>
                    </a:lnTo>
                    <a:lnTo>
                      <a:pt x="40213" y="0"/>
                    </a:lnTo>
                    <a:lnTo>
                      <a:pt x="40213" y="46415"/>
                    </a:lnTo>
                    <a:lnTo>
                      <a:pt x="40213" y="92830"/>
                    </a:lnTo>
                    <a:lnTo>
                      <a:pt x="20078" y="69622"/>
                    </a:lnTo>
                    <a:lnTo>
                      <a:pt x="0" y="46415"/>
                    </a:lnTo>
                    <a:close/>
                  </a:path>
                </a:pathLst>
              </a:custGeom>
              <a:solidFill>
                <a:srgbClr val="79527B"/>
              </a:solidFill>
              <a:ln w="5781" cap="flat">
                <a:noFill/>
                <a:prstDash val="solid"/>
                <a:miter/>
              </a:ln>
            </p:spPr>
            <p:txBody>
              <a:bodyPr rtlCol="0" anchor="ctr"/>
              <a:lstStyle/>
              <a:p>
                <a:endParaRPr lang="en-GB"/>
              </a:p>
            </p:txBody>
          </p:sp>
        </p:grpSp>
        <p:grpSp>
          <p:nvGrpSpPr>
            <p:cNvPr id="67" name="Picture 2">
              <a:extLst>
                <a:ext uri="{FF2B5EF4-FFF2-40B4-BE49-F238E27FC236}">
                  <a16:creationId xmlns:a16="http://schemas.microsoft.com/office/drawing/2014/main" id="{CB14E526-EF93-6C06-3413-C35B21C279C4}"/>
                </a:ext>
              </a:extLst>
            </p:cNvPr>
            <p:cNvGrpSpPr/>
            <p:nvPr/>
          </p:nvGrpSpPr>
          <p:grpSpPr>
            <a:xfrm>
              <a:off x="9689301" y="3076204"/>
              <a:ext cx="87426" cy="92829"/>
              <a:chOff x="9689301" y="3076204"/>
              <a:chExt cx="87426" cy="92829"/>
            </a:xfrm>
            <a:solidFill>
              <a:srgbClr val="79527B"/>
            </a:solidFill>
          </p:grpSpPr>
          <p:sp>
            <p:nvSpPr>
              <p:cNvPr id="68" name="Freeform 67">
                <a:extLst>
                  <a:ext uri="{FF2B5EF4-FFF2-40B4-BE49-F238E27FC236}">
                    <a16:creationId xmlns:a16="http://schemas.microsoft.com/office/drawing/2014/main" id="{D75EC95B-403D-F7AB-5D57-ED9BF1DE3594}"/>
                  </a:ext>
                </a:extLst>
              </p:cNvPr>
              <p:cNvSpPr/>
              <p:nvPr/>
            </p:nvSpPr>
            <p:spPr>
              <a:xfrm>
                <a:off x="9716726" y="3122619"/>
                <a:ext cx="60001" cy="5787"/>
              </a:xfrm>
              <a:custGeom>
                <a:avLst/>
                <a:gdLst>
                  <a:gd name="connsiteX0" fmla="*/ 0 w 60001"/>
                  <a:gd name="connsiteY0" fmla="*/ 0 h 5787"/>
                  <a:gd name="connsiteX1" fmla="*/ 60001 w 60001"/>
                  <a:gd name="connsiteY1" fmla="*/ 0 h 5787"/>
                </a:gdLst>
                <a:ahLst/>
                <a:cxnLst>
                  <a:cxn ang="0">
                    <a:pos x="connsiteX0" y="connsiteY0"/>
                  </a:cxn>
                  <a:cxn ang="0">
                    <a:pos x="connsiteX1" y="connsiteY1"/>
                  </a:cxn>
                </a:cxnLst>
                <a:rect l="l" t="t" r="r" b="b"/>
                <a:pathLst>
                  <a:path w="60001" h="5787">
                    <a:moveTo>
                      <a:pt x="0" y="0"/>
                    </a:moveTo>
                    <a:lnTo>
                      <a:pt x="60001" y="0"/>
                    </a:lnTo>
                  </a:path>
                </a:pathLst>
              </a:custGeom>
              <a:ln w="11561" cap="flat">
                <a:solidFill>
                  <a:srgbClr val="79527B"/>
                </a:solid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54542652-B05B-31B6-46A6-074DCEC103B9}"/>
                  </a:ext>
                </a:extLst>
              </p:cNvPr>
              <p:cNvSpPr/>
              <p:nvPr/>
            </p:nvSpPr>
            <p:spPr>
              <a:xfrm>
                <a:off x="9689301" y="3076204"/>
                <a:ext cx="40212" cy="92829"/>
              </a:xfrm>
              <a:custGeom>
                <a:avLst/>
                <a:gdLst>
                  <a:gd name="connsiteX0" fmla="*/ 0 w 40212"/>
                  <a:gd name="connsiteY0" fmla="*/ 46415 h 92829"/>
                  <a:gd name="connsiteX1" fmla="*/ 20078 w 40212"/>
                  <a:gd name="connsiteY1" fmla="*/ 23207 h 92829"/>
                  <a:gd name="connsiteX2" fmla="*/ 40213 w 40212"/>
                  <a:gd name="connsiteY2" fmla="*/ 0 h 92829"/>
                  <a:gd name="connsiteX3" fmla="*/ 40213 w 40212"/>
                  <a:gd name="connsiteY3" fmla="*/ 46415 h 92829"/>
                  <a:gd name="connsiteX4" fmla="*/ 40213 w 40212"/>
                  <a:gd name="connsiteY4" fmla="*/ 92830 h 92829"/>
                  <a:gd name="connsiteX5" fmla="*/ 20078 w 40212"/>
                  <a:gd name="connsiteY5" fmla="*/ 69622 h 92829"/>
                  <a:gd name="connsiteX6" fmla="*/ 0 w 40212"/>
                  <a:gd name="connsiteY6" fmla="*/ 46415 h 9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2" h="92829">
                    <a:moveTo>
                      <a:pt x="0" y="46415"/>
                    </a:moveTo>
                    <a:lnTo>
                      <a:pt x="20078" y="23207"/>
                    </a:lnTo>
                    <a:lnTo>
                      <a:pt x="40213" y="0"/>
                    </a:lnTo>
                    <a:lnTo>
                      <a:pt x="40213" y="46415"/>
                    </a:lnTo>
                    <a:lnTo>
                      <a:pt x="40213" y="92830"/>
                    </a:lnTo>
                    <a:lnTo>
                      <a:pt x="20078" y="69622"/>
                    </a:lnTo>
                    <a:lnTo>
                      <a:pt x="0" y="46415"/>
                    </a:lnTo>
                    <a:close/>
                  </a:path>
                </a:pathLst>
              </a:custGeom>
              <a:solidFill>
                <a:srgbClr val="79527B"/>
              </a:solidFill>
              <a:ln w="5781" cap="flat">
                <a:noFill/>
                <a:prstDash val="solid"/>
                <a:miter/>
              </a:ln>
            </p:spPr>
            <p:txBody>
              <a:bodyPr rtlCol="0" anchor="ctr"/>
              <a:lstStyle/>
              <a:p>
                <a:endParaRPr lang="en-GB"/>
              </a:p>
            </p:txBody>
          </p:sp>
        </p:grpSp>
        <p:grpSp>
          <p:nvGrpSpPr>
            <p:cNvPr id="70" name="Picture 2">
              <a:extLst>
                <a:ext uri="{FF2B5EF4-FFF2-40B4-BE49-F238E27FC236}">
                  <a16:creationId xmlns:a16="http://schemas.microsoft.com/office/drawing/2014/main" id="{D4D7EF66-07C7-2F97-0EB7-2CA22CD10EE5}"/>
                </a:ext>
              </a:extLst>
            </p:cNvPr>
            <p:cNvGrpSpPr/>
            <p:nvPr/>
          </p:nvGrpSpPr>
          <p:grpSpPr>
            <a:xfrm>
              <a:off x="8702781" y="2508810"/>
              <a:ext cx="234334" cy="5787"/>
              <a:chOff x="8702781" y="2508810"/>
              <a:chExt cx="234334" cy="5787"/>
            </a:xfrm>
          </p:grpSpPr>
          <p:sp>
            <p:nvSpPr>
              <p:cNvPr id="71" name="Freeform 70">
                <a:extLst>
                  <a:ext uri="{FF2B5EF4-FFF2-40B4-BE49-F238E27FC236}">
                    <a16:creationId xmlns:a16="http://schemas.microsoft.com/office/drawing/2014/main" id="{72A9D572-2C60-740F-95DC-78412C2FDBB1}"/>
                  </a:ext>
                </a:extLst>
              </p:cNvPr>
              <p:cNvSpPr/>
              <p:nvPr/>
            </p:nvSpPr>
            <p:spPr>
              <a:xfrm>
                <a:off x="8702781" y="2508810"/>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8F4C1A5C-7E36-F47F-8554-85DBA9635DD3}"/>
                  </a:ext>
                </a:extLst>
              </p:cNvPr>
              <p:cNvSpPr/>
              <p:nvPr/>
            </p:nvSpPr>
            <p:spPr>
              <a:xfrm>
                <a:off x="8740622" y="2508810"/>
                <a:ext cx="167447" cy="5787"/>
              </a:xfrm>
              <a:custGeom>
                <a:avLst/>
                <a:gdLst>
                  <a:gd name="connsiteX0" fmla="*/ 0 w 167447"/>
                  <a:gd name="connsiteY0" fmla="*/ 0 h 5787"/>
                  <a:gd name="connsiteX1" fmla="*/ 167448 w 167447"/>
                  <a:gd name="connsiteY1" fmla="*/ 0 h 5787"/>
                </a:gdLst>
                <a:ahLst/>
                <a:cxnLst>
                  <a:cxn ang="0">
                    <a:pos x="connsiteX0" y="connsiteY0"/>
                  </a:cxn>
                  <a:cxn ang="0">
                    <a:pos x="connsiteX1" y="connsiteY1"/>
                  </a:cxn>
                </a:cxnLst>
                <a:rect l="l" t="t" r="r" b="b"/>
                <a:pathLst>
                  <a:path w="167447" h="5787">
                    <a:moveTo>
                      <a:pt x="0" y="0"/>
                    </a:moveTo>
                    <a:lnTo>
                      <a:pt x="167448" y="0"/>
                    </a:lnTo>
                  </a:path>
                </a:pathLst>
              </a:custGeom>
              <a:ln w="23122" cap="flat">
                <a:solidFill>
                  <a:srgbClr val="79527B"/>
                </a:solidFill>
                <a:custDash>
                  <a:ds d="0" sp="0"/>
                  <a:ds d="533250" sp="228750"/>
                </a:custDash>
                <a:miter/>
              </a:ln>
            </p:spPr>
            <p:txBody>
              <a:bodyPr rtlCol="0" anchor="ctr"/>
              <a:lstStyle/>
              <a:p>
                <a:endParaRPr lang="en-GB"/>
              </a:p>
            </p:txBody>
          </p:sp>
          <p:sp>
            <p:nvSpPr>
              <p:cNvPr id="73" name="Freeform 72">
                <a:extLst>
                  <a:ext uri="{FF2B5EF4-FFF2-40B4-BE49-F238E27FC236}">
                    <a16:creationId xmlns:a16="http://schemas.microsoft.com/office/drawing/2014/main" id="{B707AC9B-EF39-2E15-D4DB-A18437879D4A}"/>
                  </a:ext>
                </a:extLst>
              </p:cNvPr>
              <p:cNvSpPr/>
              <p:nvPr/>
            </p:nvSpPr>
            <p:spPr>
              <a:xfrm>
                <a:off x="8916865" y="2508810"/>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grpSp>
        <p:grpSp>
          <p:nvGrpSpPr>
            <p:cNvPr id="74" name="Picture 2">
              <a:extLst>
                <a:ext uri="{FF2B5EF4-FFF2-40B4-BE49-F238E27FC236}">
                  <a16:creationId xmlns:a16="http://schemas.microsoft.com/office/drawing/2014/main" id="{C49BB3A6-E742-065A-0AAB-256205BDDF29}"/>
                </a:ext>
              </a:extLst>
            </p:cNvPr>
            <p:cNvGrpSpPr/>
            <p:nvPr/>
          </p:nvGrpSpPr>
          <p:grpSpPr>
            <a:xfrm>
              <a:off x="8696995" y="2818030"/>
              <a:ext cx="234334" cy="5787"/>
              <a:chOff x="8696995" y="2818030"/>
              <a:chExt cx="234334" cy="5787"/>
            </a:xfrm>
          </p:grpSpPr>
          <p:sp>
            <p:nvSpPr>
              <p:cNvPr id="75" name="Freeform 74">
                <a:extLst>
                  <a:ext uri="{FF2B5EF4-FFF2-40B4-BE49-F238E27FC236}">
                    <a16:creationId xmlns:a16="http://schemas.microsoft.com/office/drawing/2014/main" id="{511035D6-9078-01E8-0594-5AE4C0EC4671}"/>
                  </a:ext>
                </a:extLst>
              </p:cNvPr>
              <p:cNvSpPr/>
              <p:nvPr/>
            </p:nvSpPr>
            <p:spPr>
              <a:xfrm>
                <a:off x="8696995" y="2818030"/>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sp>
            <p:nvSpPr>
              <p:cNvPr id="76" name="Freeform 75">
                <a:extLst>
                  <a:ext uri="{FF2B5EF4-FFF2-40B4-BE49-F238E27FC236}">
                    <a16:creationId xmlns:a16="http://schemas.microsoft.com/office/drawing/2014/main" id="{46C0FE78-BAE7-A9C4-1807-3FAF92D6F140}"/>
                  </a:ext>
                </a:extLst>
              </p:cNvPr>
              <p:cNvSpPr/>
              <p:nvPr/>
            </p:nvSpPr>
            <p:spPr>
              <a:xfrm>
                <a:off x="8734836" y="2818030"/>
                <a:ext cx="167447" cy="5787"/>
              </a:xfrm>
              <a:custGeom>
                <a:avLst/>
                <a:gdLst>
                  <a:gd name="connsiteX0" fmla="*/ 0 w 167447"/>
                  <a:gd name="connsiteY0" fmla="*/ 0 h 5787"/>
                  <a:gd name="connsiteX1" fmla="*/ 167448 w 167447"/>
                  <a:gd name="connsiteY1" fmla="*/ 0 h 5787"/>
                </a:gdLst>
                <a:ahLst/>
                <a:cxnLst>
                  <a:cxn ang="0">
                    <a:pos x="connsiteX0" y="connsiteY0"/>
                  </a:cxn>
                  <a:cxn ang="0">
                    <a:pos x="connsiteX1" y="connsiteY1"/>
                  </a:cxn>
                </a:cxnLst>
                <a:rect l="l" t="t" r="r" b="b"/>
                <a:pathLst>
                  <a:path w="167447" h="5787">
                    <a:moveTo>
                      <a:pt x="0" y="0"/>
                    </a:moveTo>
                    <a:lnTo>
                      <a:pt x="167448" y="0"/>
                    </a:lnTo>
                  </a:path>
                </a:pathLst>
              </a:custGeom>
              <a:ln w="23122" cap="flat">
                <a:solidFill>
                  <a:srgbClr val="79527B"/>
                </a:solidFill>
                <a:custDash>
                  <a:ds d="0" sp="0"/>
                  <a:ds d="533250" sp="228750"/>
                </a:custDash>
                <a:miter/>
              </a:ln>
            </p:spPr>
            <p:txBody>
              <a:bodyPr rtlCol="0" anchor="ctr"/>
              <a:lstStyle/>
              <a:p>
                <a:endParaRPr lang="en-GB"/>
              </a:p>
            </p:txBody>
          </p:sp>
          <p:sp>
            <p:nvSpPr>
              <p:cNvPr id="77" name="Freeform 76">
                <a:extLst>
                  <a:ext uri="{FF2B5EF4-FFF2-40B4-BE49-F238E27FC236}">
                    <a16:creationId xmlns:a16="http://schemas.microsoft.com/office/drawing/2014/main" id="{31F02550-FE23-E51F-C489-A69122B5A01D}"/>
                  </a:ext>
                </a:extLst>
              </p:cNvPr>
              <p:cNvSpPr/>
              <p:nvPr/>
            </p:nvSpPr>
            <p:spPr>
              <a:xfrm>
                <a:off x="8911079" y="2818030"/>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grpSp>
        <p:grpSp>
          <p:nvGrpSpPr>
            <p:cNvPr id="78" name="Picture 2">
              <a:extLst>
                <a:ext uri="{FF2B5EF4-FFF2-40B4-BE49-F238E27FC236}">
                  <a16:creationId xmlns:a16="http://schemas.microsoft.com/office/drawing/2014/main" id="{D1D712BF-4BF7-736A-3FDA-F1C4156BC079}"/>
                </a:ext>
              </a:extLst>
            </p:cNvPr>
            <p:cNvGrpSpPr/>
            <p:nvPr/>
          </p:nvGrpSpPr>
          <p:grpSpPr>
            <a:xfrm>
              <a:off x="8696995" y="3122619"/>
              <a:ext cx="234334" cy="5787"/>
              <a:chOff x="8696995" y="3122619"/>
              <a:chExt cx="234334" cy="5787"/>
            </a:xfrm>
          </p:grpSpPr>
          <p:sp>
            <p:nvSpPr>
              <p:cNvPr id="79" name="Freeform 78">
                <a:extLst>
                  <a:ext uri="{FF2B5EF4-FFF2-40B4-BE49-F238E27FC236}">
                    <a16:creationId xmlns:a16="http://schemas.microsoft.com/office/drawing/2014/main" id="{118179E2-85A7-6D1E-61D5-DBC3D0EAFD5A}"/>
                  </a:ext>
                </a:extLst>
              </p:cNvPr>
              <p:cNvSpPr/>
              <p:nvPr/>
            </p:nvSpPr>
            <p:spPr>
              <a:xfrm>
                <a:off x="8696995" y="3122619"/>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06D3015F-8320-7104-FF54-570C29082BE9}"/>
                  </a:ext>
                </a:extLst>
              </p:cNvPr>
              <p:cNvSpPr/>
              <p:nvPr/>
            </p:nvSpPr>
            <p:spPr>
              <a:xfrm>
                <a:off x="8734836" y="3122619"/>
                <a:ext cx="167447" cy="5787"/>
              </a:xfrm>
              <a:custGeom>
                <a:avLst/>
                <a:gdLst>
                  <a:gd name="connsiteX0" fmla="*/ 0 w 167447"/>
                  <a:gd name="connsiteY0" fmla="*/ 0 h 5787"/>
                  <a:gd name="connsiteX1" fmla="*/ 167448 w 167447"/>
                  <a:gd name="connsiteY1" fmla="*/ 0 h 5787"/>
                </a:gdLst>
                <a:ahLst/>
                <a:cxnLst>
                  <a:cxn ang="0">
                    <a:pos x="connsiteX0" y="connsiteY0"/>
                  </a:cxn>
                  <a:cxn ang="0">
                    <a:pos x="connsiteX1" y="connsiteY1"/>
                  </a:cxn>
                </a:cxnLst>
                <a:rect l="l" t="t" r="r" b="b"/>
                <a:pathLst>
                  <a:path w="167447" h="5787">
                    <a:moveTo>
                      <a:pt x="0" y="0"/>
                    </a:moveTo>
                    <a:lnTo>
                      <a:pt x="167448" y="0"/>
                    </a:lnTo>
                  </a:path>
                </a:pathLst>
              </a:custGeom>
              <a:ln w="23122" cap="flat">
                <a:solidFill>
                  <a:srgbClr val="79527B"/>
                </a:solidFill>
                <a:custDash>
                  <a:ds d="0" sp="0"/>
                  <a:ds d="533250" sp="228750"/>
                </a:custDash>
                <a:miter/>
              </a:ln>
            </p:spPr>
            <p:txBody>
              <a:bodyPr rtlCol="0" anchor="ctr"/>
              <a:lstStyle/>
              <a:p>
                <a:endParaRPr lang="en-GB"/>
              </a:p>
            </p:txBody>
          </p:sp>
          <p:sp>
            <p:nvSpPr>
              <p:cNvPr id="81" name="Freeform 80">
                <a:extLst>
                  <a:ext uri="{FF2B5EF4-FFF2-40B4-BE49-F238E27FC236}">
                    <a16:creationId xmlns:a16="http://schemas.microsoft.com/office/drawing/2014/main" id="{45D2F87A-2E50-4FB2-53C7-920D96FE4587}"/>
                  </a:ext>
                </a:extLst>
              </p:cNvPr>
              <p:cNvSpPr/>
              <p:nvPr/>
            </p:nvSpPr>
            <p:spPr>
              <a:xfrm>
                <a:off x="8911079" y="3122619"/>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grpSp>
        <p:grpSp>
          <p:nvGrpSpPr>
            <p:cNvPr id="82" name="Picture 2">
              <a:extLst>
                <a:ext uri="{FF2B5EF4-FFF2-40B4-BE49-F238E27FC236}">
                  <a16:creationId xmlns:a16="http://schemas.microsoft.com/office/drawing/2014/main" id="{2503694F-C1FE-3BFD-8E5F-C7D5CB0535C8}"/>
                </a:ext>
              </a:extLst>
            </p:cNvPr>
            <p:cNvGrpSpPr/>
            <p:nvPr/>
          </p:nvGrpSpPr>
          <p:grpSpPr>
            <a:xfrm>
              <a:off x="8696995" y="3429524"/>
              <a:ext cx="234334" cy="5787"/>
              <a:chOff x="8696995" y="3429524"/>
              <a:chExt cx="234334" cy="5787"/>
            </a:xfrm>
          </p:grpSpPr>
          <p:sp>
            <p:nvSpPr>
              <p:cNvPr id="83" name="Freeform 82">
                <a:extLst>
                  <a:ext uri="{FF2B5EF4-FFF2-40B4-BE49-F238E27FC236}">
                    <a16:creationId xmlns:a16="http://schemas.microsoft.com/office/drawing/2014/main" id="{C3129D57-BE71-39D1-6DE9-9EB4755C044D}"/>
                  </a:ext>
                </a:extLst>
              </p:cNvPr>
              <p:cNvSpPr/>
              <p:nvPr/>
            </p:nvSpPr>
            <p:spPr>
              <a:xfrm>
                <a:off x="8696995" y="3429524"/>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E7932DD7-CD5B-59B1-3FE8-989CC4E99667}"/>
                  </a:ext>
                </a:extLst>
              </p:cNvPr>
              <p:cNvSpPr/>
              <p:nvPr/>
            </p:nvSpPr>
            <p:spPr>
              <a:xfrm>
                <a:off x="8734836" y="3429524"/>
                <a:ext cx="167447" cy="5787"/>
              </a:xfrm>
              <a:custGeom>
                <a:avLst/>
                <a:gdLst>
                  <a:gd name="connsiteX0" fmla="*/ 0 w 167447"/>
                  <a:gd name="connsiteY0" fmla="*/ 0 h 5787"/>
                  <a:gd name="connsiteX1" fmla="*/ 167448 w 167447"/>
                  <a:gd name="connsiteY1" fmla="*/ 0 h 5787"/>
                </a:gdLst>
                <a:ahLst/>
                <a:cxnLst>
                  <a:cxn ang="0">
                    <a:pos x="connsiteX0" y="connsiteY0"/>
                  </a:cxn>
                  <a:cxn ang="0">
                    <a:pos x="connsiteX1" y="connsiteY1"/>
                  </a:cxn>
                </a:cxnLst>
                <a:rect l="l" t="t" r="r" b="b"/>
                <a:pathLst>
                  <a:path w="167447" h="5787">
                    <a:moveTo>
                      <a:pt x="0" y="0"/>
                    </a:moveTo>
                    <a:lnTo>
                      <a:pt x="167448" y="0"/>
                    </a:lnTo>
                  </a:path>
                </a:pathLst>
              </a:custGeom>
              <a:ln w="23122" cap="flat">
                <a:solidFill>
                  <a:srgbClr val="79527B"/>
                </a:solidFill>
                <a:custDash>
                  <a:ds d="0" sp="0"/>
                  <a:ds d="533250" sp="228750"/>
                </a:custDash>
                <a:miter/>
              </a:ln>
            </p:spPr>
            <p:txBody>
              <a:bodyPr rtlCol="0" anchor="ctr"/>
              <a:lstStyle/>
              <a:p>
                <a:endParaRPr lang="en-GB"/>
              </a:p>
            </p:txBody>
          </p:sp>
          <p:sp>
            <p:nvSpPr>
              <p:cNvPr id="85" name="Freeform 84">
                <a:extLst>
                  <a:ext uri="{FF2B5EF4-FFF2-40B4-BE49-F238E27FC236}">
                    <a16:creationId xmlns:a16="http://schemas.microsoft.com/office/drawing/2014/main" id="{215EC276-A56E-F640-D17E-55967EBEAD69}"/>
                  </a:ext>
                </a:extLst>
              </p:cNvPr>
              <p:cNvSpPr/>
              <p:nvPr/>
            </p:nvSpPr>
            <p:spPr>
              <a:xfrm>
                <a:off x="8911079" y="3429524"/>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grpSp>
        <p:grpSp>
          <p:nvGrpSpPr>
            <p:cNvPr id="86" name="Picture 2">
              <a:extLst>
                <a:ext uri="{FF2B5EF4-FFF2-40B4-BE49-F238E27FC236}">
                  <a16:creationId xmlns:a16="http://schemas.microsoft.com/office/drawing/2014/main" id="{1155192A-4540-CEF5-802C-A1DAAEFDBA33}"/>
                </a:ext>
              </a:extLst>
            </p:cNvPr>
            <p:cNvGrpSpPr/>
            <p:nvPr/>
          </p:nvGrpSpPr>
          <p:grpSpPr>
            <a:xfrm>
              <a:off x="8696995" y="3741926"/>
              <a:ext cx="234334" cy="5787"/>
              <a:chOff x="8696995" y="3741926"/>
              <a:chExt cx="234334" cy="5787"/>
            </a:xfrm>
          </p:grpSpPr>
          <p:sp>
            <p:nvSpPr>
              <p:cNvPr id="87" name="Freeform 86">
                <a:extLst>
                  <a:ext uri="{FF2B5EF4-FFF2-40B4-BE49-F238E27FC236}">
                    <a16:creationId xmlns:a16="http://schemas.microsoft.com/office/drawing/2014/main" id="{F032BEE6-AF01-AE16-4432-490B3AF6B532}"/>
                  </a:ext>
                </a:extLst>
              </p:cNvPr>
              <p:cNvSpPr/>
              <p:nvPr/>
            </p:nvSpPr>
            <p:spPr>
              <a:xfrm>
                <a:off x="8696995" y="3741926"/>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6C03B14B-F2C7-C806-13B0-504B6BAFBE00}"/>
                  </a:ext>
                </a:extLst>
              </p:cNvPr>
              <p:cNvSpPr/>
              <p:nvPr/>
            </p:nvSpPr>
            <p:spPr>
              <a:xfrm>
                <a:off x="8734836" y="3741926"/>
                <a:ext cx="167447" cy="5787"/>
              </a:xfrm>
              <a:custGeom>
                <a:avLst/>
                <a:gdLst>
                  <a:gd name="connsiteX0" fmla="*/ 0 w 167447"/>
                  <a:gd name="connsiteY0" fmla="*/ 0 h 5787"/>
                  <a:gd name="connsiteX1" fmla="*/ 167448 w 167447"/>
                  <a:gd name="connsiteY1" fmla="*/ 0 h 5787"/>
                </a:gdLst>
                <a:ahLst/>
                <a:cxnLst>
                  <a:cxn ang="0">
                    <a:pos x="connsiteX0" y="connsiteY0"/>
                  </a:cxn>
                  <a:cxn ang="0">
                    <a:pos x="connsiteX1" y="connsiteY1"/>
                  </a:cxn>
                </a:cxnLst>
                <a:rect l="l" t="t" r="r" b="b"/>
                <a:pathLst>
                  <a:path w="167447" h="5787">
                    <a:moveTo>
                      <a:pt x="0" y="0"/>
                    </a:moveTo>
                    <a:lnTo>
                      <a:pt x="167448" y="0"/>
                    </a:lnTo>
                  </a:path>
                </a:pathLst>
              </a:custGeom>
              <a:ln w="23122" cap="flat">
                <a:solidFill>
                  <a:srgbClr val="79527B"/>
                </a:solidFill>
                <a:custDash>
                  <a:ds d="0" sp="0"/>
                  <a:ds d="533250" sp="228750"/>
                </a:custDash>
                <a:miter/>
              </a:ln>
            </p:spPr>
            <p:txBody>
              <a:bodyPr rtlCol="0" anchor="ctr"/>
              <a:lstStyle/>
              <a:p>
                <a:endParaRPr lang="en-GB"/>
              </a:p>
            </p:txBody>
          </p:sp>
          <p:sp>
            <p:nvSpPr>
              <p:cNvPr id="89" name="Freeform 88">
                <a:extLst>
                  <a:ext uri="{FF2B5EF4-FFF2-40B4-BE49-F238E27FC236}">
                    <a16:creationId xmlns:a16="http://schemas.microsoft.com/office/drawing/2014/main" id="{3107C185-4075-9AAD-AE4A-749794882FBB}"/>
                  </a:ext>
                </a:extLst>
              </p:cNvPr>
              <p:cNvSpPr/>
              <p:nvPr/>
            </p:nvSpPr>
            <p:spPr>
              <a:xfrm>
                <a:off x="8911079" y="3741926"/>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grpSp>
        <p:grpSp>
          <p:nvGrpSpPr>
            <p:cNvPr id="90" name="Picture 2">
              <a:extLst>
                <a:ext uri="{FF2B5EF4-FFF2-40B4-BE49-F238E27FC236}">
                  <a16:creationId xmlns:a16="http://schemas.microsoft.com/office/drawing/2014/main" id="{30CB53C7-ED09-A88A-5B0F-957BF6D76A0E}"/>
                </a:ext>
              </a:extLst>
            </p:cNvPr>
            <p:cNvGrpSpPr/>
            <p:nvPr/>
          </p:nvGrpSpPr>
          <p:grpSpPr>
            <a:xfrm>
              <a:off x="8696995" y="4043275"/>
              <a:ext cx="234334" cy="5787"/>
              <a:chOff x="8696995" y="4043275"/>
              <a:chExt cx="234334" cy="5787"/>
            </a:xfrm>
          </p:grpSpPr>
          <p:sp>
            <p:nvSpPr>
              <p:cNvPr id="91" name="Freeform 90">
                <a:extLst>
                  <a:ext uri="{FF2B5EF4-FFF2-40B4-BE49-F238E27FC236}">
                    <a16:creationId xmlns:a16="http://schemas.microsoft.com/office/drawing/2014/main" id="{539DDF68-07B3-F75E-9D85-FE476D109368}"/>
                  </a:ext>
                </a:extLst>
              </p:cNvPr>
              <p:cNvSpPr/>
              <p:nvPr/>
            </p:nvSpPr>
            <p:spPr>
              <a:xfrm>
                <a:off x="8696995" y="4043275"/>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9250B68C-FA28-CE4D-2DA5-F3D69AE6997F}"/>
                  </a:ext>
                </a:extLst>
              </p:cNvPr>
              <p:cNvSpPr/>
              <p:nvPr/>
            </p:nvSpPr>
            <p:spPr>
              <a:xfrm>
                <a:off x="8734836" y="4043275"/>
                <a:ext cx="167447" cy="5787"/>
              </a:xfrm>
              <a:custGeom>
                <a:avLst/>
                <a:gdLst>
                  <a:gd name="connsiteX0" fmla="*/ 0 w 167447"/>
                  <a:gd name="connsiteY0" fmla="*/ 0 h 5787"/>
                  <a:gd name="connsiteX1" fmla="*/ 167448 w 167447"/>
                  <a:gd name="connsiteY1" fmla="*/ 0 h 5787"/>
                </a:gdLst>
                <a:ahLst/>
                <a:cxnLst>
                  <a:cxn ang="0">
                    <a:pos x="connsiteX0" y="connsiteY0"/>
                  </a:cxn>
                  <a:cxn ang="0">
                    <a:pos x="connsiteX1" y="connsiteY1"/>
                  </a:cxn>
                </a:cxnLst>
                <a:rect l="l" t="t" r="r" b="b"/>
                <a:pathLst>
                  <a:path w="167447" h="5787">
                    <a:moveTo>
                      <a:pt x="0" y="0"/>
                    </a:moveTo>
                    <a:lnTo>
                      <a:pt x="167448" y="0"/>
                    </a:lnTo>
                  </a:path>
                </a:pathLst>
              </a:custGeom>
              <a:ln w="23122" cap="flat">
                <a:solidFill>
                  <a:srgbClr val="79527B"/>
                </a:solidFill>
                <a:custDash>
                  <a:ds d="0" sp="0"/>
                  <a:ds d="533250" sp="228750"/>
                </a:custDash>
                <a:miter/>
              </a:ln>
            </p:spPr>
            <p:txBody>
              <a:bodyPr rtlCol="0" anchor="ctr"/>
              <a:lstStyle/>
              <a:p>
                <a:endParaRPr lang="en-GB"/>
              </a:p>
            </p:txBody>
          </p:sp>
          <p:sp>
            <p:nvSpPr>
              <p:cNvPr id="93" name="Freeform 92">
                <a:extLst>
                  <a:ext uri="{FF2B5EF4-FFF2-40B4-BE49-F238E27FC236}">
                    <a16:creationId xmlns:a16="http://schemas.microsoft.com/office/drawing/2014/main" id="{05F69828-6FF5-F198-4AE1-65D00471EBB9}"/>
                  </a:ext>
                </a:extLst>
              </p:cNvPr>
              <p:cNvSpPr/>
              <p:nvPr/>
            </p:nvSpPr>
            <p:spPr>
              <a:xfrm>
                <a:off x="8911079" y="4043275"/>
                <a:ext cx="20251" cy="5787"/>
              </a:xfrm>
              <a:custGeom>
                <a:avLst/>
                <a:gdLst>
                  <a:gd name="connsiteX0" fmla="*/ 0 w 20251"/>
                  <a:gd name="connsiteY0" fmla="*/ 0 h 5787"/>
                  <a:gd name="connsiteX1" fmla="*/ 20251 w 20251"/>
                  <a:gd name="connsiteY1" fmla="*/ 0 h 5787"/>
                </a:gdLst>
                <a:ahLst/>
                <a:cxnLst>
                  <a:cxn ang="0">
                    <a:pos x="connsiteX0" y="connsiteY0"/>
                  </a:cxn>
                  <a:cxn ang="0">
                    <a:pos x="connsiteX1" y="connsiteY1"/>
                  </a:cxn>
                </a:cxnLst>
                <a:rect l="l" t="t" r="r" b="b"/>
                <a:pathLst>
                  <a:path w="20251" h="5787">
                    <a:moveTo>
                      <a:pt x="0" y="0"/>
                    </a:moveTo>
                    <a:lnTo>
                      <a:pt x="20251" y="0"/>
                    </a:lnTo>
                  </a:path>
                </a:pathLst>
              </a:custGeom>
              <a:ln w="23122" cap="flat">
                <a:solidFill>
                  <a:srgbClr val="79527B"/>
                </a:solidFill>
                <a:prstDash val="solid"/>
                <a:miter/>
              </a:ln>
            </p:spPr>
            <p:txBody>
              <a:bodyPr rtlCol="0" anchor="ctr"/>
              <a:lstStyle/>
              <a:p>
                <a:endParaRPr lang="en-GB"/>
              </a:p>
            </p:txBody>
          </p:sp>
        </p:grpSp>
      </p:grpSp>
      <p:sp>
        <p:nvSpPr>
          <p:cNvPr id="96" name="Text Placeholder 5">
            <a:extLst>
              <a:ext uri="{FF2B5EF4-FFF2-40B4-BE49-F238E27FC236}">
                <a16:creationId xmlns:a16="http://schemas.microsoft.com/office/drawing/2014/main" id="{13306D30-E398-2861-3CBA-E7EC6D3A4955}"/>
              </a:ext>
            </a:extLst>
          </p:cNvPr>
          <p:cNvSpPr txBox="1">
            <a:spLocks/>
          </p:cNvSpPr>
          <p:nvPr/>
        </p:nvSpPr>
        <p:spPr>
          <a:xfrm>
            <a:off x="7208918" y="878401"/>
            <a:ext cx="3996056" cy="23578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b="1" dirty="0"/>
              <a:t>Framework für das </a:t>
            </a:r>
            <a:r>
              <a:rPr lang="en-IE" sz="1400" b="1" dirty="0" err="1"/>
              <a:t>Katastrophenmanagement</a:t>
            </a:r>
            <a:r>
              <a:rPr lang="en-IE" sz="1400" b="1" dirty="0"/>
              <a:t> im Tourismus</a:t>
            </a:r>
          </a:p>
        </p:txBody>
      </p:sp>
      <p:sp>
        <p:nvSpPr>
          <p:cNvPr id="97" name="Text Placeholder 5">
            <a:extLst>
              <a:ext uri="{FF2B5EF4-FFF2-40B4-BE49-F238E27FC236}">
                <a16:creationId xmlns:a16="http://schemas.microsoft.com/office/drawing/2014/main" id="{55FFCD36-B783-A52D-04C7-127DE130721A}"/>
              </a:ext>
            </a:extLst>
          </p:cNvPr>
          <p:cNvSpPr txBox="1">
            <a:spLocks/>
          </p:cNvSpPr>
          <p:nvPr/>
        </p:nvSpPr>
        <p:spPr>
          <a:xfrm>
            <a:off x="6971714" y="1382110"/>
            <a:ext cx="1218600" cy="66882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100" dirty="0"/>
              <a:t>Phase</a:t>
            </a:r>
          </a:p>
        </p:txBody>
      </p:sp>
      <p:sp>
        <p:nvSpPr>
          <p:cNvPr id="98" name="Text Placeholder 5">
            <a:extLst>
              <a:ext uri="{FF2B5EF4-FFF2-40B4-BE49-F238E27FC236}">
                <a16:creationId xmlns:a16="http://schemas.microsoft.com/office/drawing/2014/main" id="{72E01435-DC7A-42C2-DD2F-3D7C0B26326A}"/>
              </a:ext>
            </a:extLst>
          </p:cNvPr>
          <p:cNvSpPr txBox="1">
            <a:spLocks/>
          </p:cNvSpPr>
          <p:nvPr/>
        </p:nvSpPr>
        <p:spPr>
          <a:xfrm>
            <a:off x="8643198" y="1372277"/>
            <a:ext cx="1218600" cy="66882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dirty="0"/>
              <a:t>Elemente des </a:t>
            </a:r>
            <a:r>
              <a:rPr lang="en-IE" sz="1100" dirty="0" err="1"/>
              <a:t>Katastrophen-schutzes</a:t>
            </a:r>
            <a:endParaRPr lang="en-IE" sz="1100" dirty="0"/>
          </a:p>
        </p:txBody>
      </p:sp>
      <p:sp>
        <p:nvSpPr>
          <p:cNvPr id="99" name="Text Placeholder 5">
            <a:extLst>
              <a:ext uri="{FF2B5EF4-FFF2-40B4-BE49-F238E27FC236}">
                <a16:creationId xmlns:a16="http://schemas.microsoft.com/office/drawing/2014/main" id="{2B5850D9-4362-4B97-3FA4-D1FF5B45501F}"/>
              </a:ext>
            </a:extLst>
          </p:cNvPr>
          <p:cNvSpPr txBox="1">
            <a:spLocks/>
          </p:cNvSpPr>
          <p:nvPr/>
        </p:nvSpPr>
        <p:spPr>
          <a:xfrm>
            <a:off x="10181286" y="1395424"/>
            <a:ext cx="1344744" cy="66882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dirty="0" err="1"/>
              <a:t>Bestandteile</a:t>
            </a:r>
            <a:r>
              <a:rPr lang="en-IE" sz="1100" dirty="0"/>
              <a:t> von </a:t>
            </a:r>
            <a:r>
              <a:rPr lang="en-IE" sz="1100" dirty="0" err="1"/>
              <a:t>Katastrophen</a:t>
            </a:r>
            <a:r>
              <a:rPr lang="en-IE" sz="1100" dirty="0"/>
              <a:t>-management-</a:t>
            </a:r>
            <a:r>
              <a:rPr lang="en-IE" sz="1100" dirty="0" err="1"/>
              <a:t>Strategien</a:t>
            </a:r>
            <a:endParaRPr lang="en-IE" sz="1100" dirty="0"/>
          </a:p>
        </p:txBody>
      </p:sp>
      <p:sp>
        <p:nvSpPr>
          <p:cNvPr id="100" name="Text Placeholder 5">
            <a:extLst>
              <a:ext uri="{FF2B5EF4-FFF2-40B4-BE49-F238E27FC236}">
                <a16:creationId xmlns:a16="http://schemas.microsoft.com/office/drawing/2014/main" id="{F9EB8A01-7E82-8C47-0DEE-BF349DE7A5D5}"/>
              </a:ext>
            </a:extLst>
          </p:cNvPr>
          <p:cNvSpPr txBox="1">
            <a:spLocks/>
          </p:cNvSpPr>
          <p:nvPr/>
        </p:nvSpPr>
        <p:spPr>
          <a:xfrm>
            <a:off x="10295017" y="2551882"/>
            <a:ext cx="1218600" cy="66882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dirty="0"/>
              <a:t>Risikobewertung</a:t>
            </a:r>
          </a:p>
        </p:txBody>
      </p:sp>
      <p:sp>
        <p:nvSpPr>
          <p:cNvPr id="101" name="Text Placeholder 5">
            <a:extLst>
              <a:ext uri="{FF2B5EF4-FFF2-40B4-BE49-F238E27FC236}">
                <a16:creationId xmlns:a16="http://schemas.microsoft.com/office/drawing/2014/main" id="{3C725673-EC5B-9F6D-FFCA-75BD7043BC9A}"/>
              </a:ext>
            </a:extLst>
          </p:cNvPr>
          <p:cNvSpPr txBox="1">
            <a:spLocks/>
          </p:cNvSpPr>
          <p:nvPr/>
        </p:nvSpPr>
        <p:spPr>
          <a:xfrm>
            <a:off x="10295017" y="4075882"/>
            <a:ext cx="1218600" cy="66882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dirty="0"/>
              <a:t>Notfallpläne für Katastrophenfälle</a:t>
            </a:r>
          </a:p>
        </p:txBody>
      </p:sp>
      <p:sp>
        <p:nvSpPr>
          <p:cNvPr id="102" name="Text Placeholder 5">
            <a:extLst>
              <a:ext uri="{FF2B5EF4-FFF2-40B4-BE49-F238E27FC236}">
                <a16:creationId xmlns:a16="http://schemas.microsoft.com/office/drawing/2014/main" id="{C46CADC3-1F7F-0B9E-FB3B-D993967CA9BB}"/>
              </a:ext>
            </a:extLst>
          </p:cNvPr>
          <p:cNvSpPr txBox="1">
            <a:spLocks/>
          </p:cNvSpPr>
          <p:nvPr/>
        </p:nvSpPr>
        <p:spPr>
          <a:xfrm>
            <a:off x="6958693" y="2453028"/>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Vor der </a:t>
            </a:r>
            <a:r>
              <a:rPr lang="en-IE" sz="1100" b="1" dirty="0" err="1"/>
              <a:t>Krise</a:t>
            </a:r>
            <a:endParaRPr lang="en-IE" sz="1100" b="1" dirty="0"/>
          </a:p>
        </p:txBody>
      </p:sp>
      <p:sp>
        <p:nvSpPr>
          <p:cNvPr id="103" name="Text Placeholder 5">
            <a:extLst>
              <a:ext uri="{FF2B5EF4-FFF2-40B4-BE49-F238E27FC236}">
                <a16:creationId xmlns:a16="http://schemas.microsoft.com/office/drawing/2014/main" id="{99C2E319-40F7-081F-1391-176198D01856}"/>
              </a:ext>
            </a:extLst>
          </p:cNvPr>
          <p:cNvSpPr txBox="1">
            <a:spLocks/>
          </p:cNvSpPr>
          <p:nvPr/>
        </p:nvSpPr>
        <p:spPr>
          <a:xfrm>
            <a:off x="8630974" y="2444790"/>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dirty="0" err="1"/>
              <a:t>Vorboten</a:t>
            </a:r>
            <a:endParaRPr lang="en-IE" sz="1100" dirty="0"/>
          </a:p>
        </p:txBody>
      </p:sp>
      <p:sp>
        <p:nvSpPr>
          <p:cNvPr id="104" name="Text Placeholder 5">
            <a:extLst>
              <a:ext uri="{FF2B5EF4-FFF2-40B4-BE49-F238E27FC236}">
                <a16:creationId xmlns:a16="http://schemas.microsoft.com/office/drawing/2014/main" id="{AEDB6FE5-A0EA-4A14-4847-A3719F6D3107}"/>
              </a:ext>
            </a:extLst>
          </p:cNvPr>
          <p:cNvSpPr txBox="1">
            <a:spLocks/>
          </p:cNvSpPr>
          <p:nvPr/>
        </p:nvSpPr>
        <p:spPr>
          <a:xfrm>
            <a:off x="8630974" y="2947298"/>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dirty="0"/>
              <a:t>Mobilisierung</a:t>
            </a:r>
          </a:p>
        </p:txBody>
      </p:sp>
      <p:sp>
        <p:nvSpPr>
          <p:cNvPr id="105" name="Text Placeholder 5">
            <a:extLst>
              <a:ext uri="{FF2B5EF4-FFF2-40B4-BE49-F238E27FC236}">
                <a16:creationId xmlns:a16="http://schemas.microsoft.com/office/drawing/2014/main" id="{8D46D971-CF70-D392-4742-066A09E3CAEE}"/>
              </a:ext>
            </a:extLst>
          </p:cNvPr>
          <p:cNvSpPr txBox="1">
            <a:spLocks/>
          </p:cNvSpPr>
          <p:nvPr/>
        </p:nvSpPr>
        <p:spPr>
          <a:xfrm>
            <a:off x="8639211" y="3482757"/>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dirty="0"/>
              <a:t>Aktion</a:t>
            </a:r>
          </a:p>
        </p:txBody>
      </p:sp>
      <p:sp>
        <p:nvSpPr>
          <p:cNvPr id="106" name="Text Placeholder 5">
            <a:extLst>
              <a:ext uri="{FF2B5EF4-FFF2-40B4-BE49-F238E27FC236}">
                <a16:creationId xmlns:a16="http://schemas.microsoft.com/office/drawing/2014/main" id="{DBC81AF8-A02A-02D0-6BDE-6AA90B1B1C5C}"/>
              </a:ext>
            </a:extLst>
          </p:cNvPr>
          <p:cNvSpPr txBox="1">
            <a:spLocks/>
          </p:cNvSpPr>
          <p:nvPr/>
        </p:nvSpPr>
        <p:spPr>
          <a:xfrm>
            <a:off x="8630973" y="3985265"/>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dirty="0"/>
              <a:t>Erholung</a:t>
            </a:r>
          </a:p>
        </p:txBody>
      </p:sp>
      <p:sp>
        <p:nvSpPr>
          <p:cNvPr id="107" name="Text Placeholder 5">
            <a:extLst>
              <a:ext uri="{FF2B5EF4-FFF2-40B4-BE49-F238E27FC236}">
                <a16:creationId xmlns:a16="http://schemas.microsoft.com/office/drawing/2014/main" id="{56FEE99E-837A-F899-A4BF-7E17DD70069F}"/>
              </a:ext>
            </a:extLst>
          </p:cNvPr>
          <p:cNvSpPr txBox="1">
            <a:spLocks/>
          </p:cNvSpPr>
          <p:nvPr/>
        </p:nvSpPr>
        <p:spPr>
          <a:xfrm>
            <a:off x="8622735" y="4496011"/>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050" dirty="0"/>
              <a:t>Wiederaufbau und Neubewertung</a:t>
            </a:r>
          </a:p>
        </p:txBody>
      </p:sp>
      <p:sp>
        <p:nvSpPr>
          <p:cNvPr id="108" name="Text Placeholder 5">
            <a:extLst>
              <a:ext uri="{FF2B5EF4-FFF2-40B4-BE49-F238E27FC236}">
                <a16:creationId xmlns:a16="http://schemas.microsoft.com/office/drawing/2014/main" id="{592E3AFD-5CDC-57A1-67E9-4552B240BE05}"/>
              </a:ext>
            </a:extLst>
          </p:cNvPr>
          <p:cNvSpPr txBox="1">
            <a:spLocks/>
          </p:cNvSpPr>
          <p:nvPr/>
        </p:nvSpPr>
        <p:spPr>
          <a:xfrm>
            <a:off x="8639211" y="5006757"/>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dirty="0"/>
              <a:t>Überprüfung</a:t>
            </a:r>
          </a:p>
        </p:txBody>
      </p:sp>
      <p:sp>
        <p:nvSpPr>
          <p:cNvPr id="109" name="Text Placeholder 5">
            <a:extLst>
              <a:ext uri="{FF2B5EF4-FFF2-40B4-BE49-F238E27FC236}">
                <a16:creationId xmlns:a16="http://schemas.microsoft.com/office/drawing/2014/main" id="{88D12225-7B45-791E-1F3F-4F835F6B2CDC}"/>
              </a:ext>
            </a:extLst>
          </p:cNvPr>
          <p:cNvSpPr txBox="1">
            <a:spLocks/>
          </p:cNvSpPr>
          <p:nvPr/>
        </p:nvSpPr>
        <p:spPr>
          <a:xfrm>
            <a:off x="6912355" y="2955536"/>
            <a:ext cx="1294539"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Prodromalstadium</a:t>
            </a:r>
          </a:p>
        </p:txBody>
      </p:sp>
      <p:sp>
        <p:nvSpPr>
          <p:cNvPr id="110" name="Text Placeholder 5">
            <a:extLst>
              <a:ext uri="{FF2B5EF4-FFF2-40B4-BE49-F238E27FC236}">
                <a16:creationId xmlns:a16="http://schemas.microsoft.com/office/drawing/2014/main" id="{57B329B3-7050-5688-A3D7-637A4582B275}"/>
              </a:ext>
            </a:extLst>
          </p:cNvPr>
          <p:cNvSpPr txBox="1">
            <a:spLocks/>
          </p:cNvSpPr>
          <p:nvPr/>
        </p:nvSpPr>
        <p:spPr>
          <a:xfrm>
            <a:off x="6958694" y="3482758"/>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Notfall</a:t>
            </a:r>
          </a:p>
        </p:txBody>
      </p:sp>
      <p:sp>
        <p:nvSpPr>
          <p:cNvPr id="111" name="Text Placeholder 5">
            <a:extLst>
              <a:ext uri="{FF2B5EF4-FFF2-40B4-BE49-F238E27FC236}">
                <a16:creationId xmlns:a16="http://schemas.microsoft.com/office/drawing/2014/main" id="{8FEAC64D-65B5-F759-6174-4BB342363C74}"/>
              </a:ext>
            </a:extLst>
          </p:cNvPr>
          <p:cNvSpPr txBox="1">
            <a:spLocks/>
          </p:cNvSpPr>
          <p:nvPr/>
        </p:nvSpPr>
        <p:spPr>
          <a:xfrm>
            <a:off x="6950456" y="4001742"/>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err="1"/>
              <a:t>Zwischenphase</a:t>
            </a:r>
            <a:endParaRPr lang="en-IE" sz="1100" b="1" dirty="0"/>
          </a:p>
        </p:txBody>
      </p:sp>
      <p:sp>
        <p:nvSpPr>
          <p:cNvPr id="112" name="Text Placeholder 5">
            <a:extLst>
              <a:ext uri="{FF2B5EF4-FFF2-40B4-BE49-F238E27FC236}">
                <a16:creationId xmlns:a16="http://schemas.microsoft.com/office/drawing/2014/main" id="{7B449D55-07FC-2AFB-9CEC-B7E40551C234}"/>
              </a:ext>
            </a:extLst>
          </p:cNvPr>
          <p:cNvSpPr txBox="1">
            <a:spLocks/>
          </p:cNvSpPr>
          <p:nvPr/>
        </p:nvSpPr>
        <p:spPr>
          <a:xfrm>
            <a:off x="6950456" y="4504250"/>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Langfristig (Erholung)</a:t>
            </a:r>
          </a:p>
        </p:txBody>
      </p:sp>
      <p:sp>
        <p:nvSpPr>
          <p:cNvPr id="185" name="Text Placeholder 5">
            <a:extLst>
              <a:ext uri="{FF2B5EF4-FFF2-40B4-BE49-F238E27FC236}">
                <a16:creationId xmlns:a16="http://schemas.microsoft.com/office/drawing/2014/main" id="{43F0E10B-8227-754E-9792-19214CA4C52F}"/>
              </a:ext>
            </a:extLst>
          </p:cNvPr>
          <p:cNvSpPr txBox="1">
            <a:spLocks/>
          </p:cNvSpPr>
          <p:nvPr/>
        </p:nvSpPr>
        <p:spPr>
          <a:xfrm>
            <a:off x="6942218" y="5006758"/>
            <a:ext cx="1218600" cy="33663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020"/>
              </a:lnSpc>
              <a:spcBef>
                <a:spcPts val="0"/>
              </a:spcBef>
            </a:pPr>
            <a:r>
              <a:rPr lang="en-IE" sz="1100" b="1" dirty="0"/>
              <a:t>Auflösung</a:t>
            </a:r>
          </a:p>
        </p:txBody>
      </p:sp>
      <p:sp>
        <p:nvSpPr>
          <p:cNvPr id="2" name="TextBox 1">
            <a:extLst>
              <a:ext uri="{FF2B5EF4-FFF2-40B4-BE49-F238E27FC236}">
                <a16:creationId xmlns:a16="http://schemas.microsoft.com/office/drawing/2014/main" id="{BCEFA660-AE52-BFED-0D18-EBE50F6987CF}"/>
              </a:ext>
            </a:extLst>
          </p:cNvPr>
          <p:cNvSpPr txBox="1"/>
          <p:nvPr/>
        </p:nvSpPr>
        <p:spPr>
          <a:xfrm>
            <a:off x="8124825" y="5591175"/>
            <a:ext cx="2362200" cy="369332"/>
          </a:xfrm>
          <a:prstGeom prst="rect">
            <a:avLst/>
          </a:prstGeom>
          <a:noFill/>
        </p:spPr>
        <p:txBody>
          <a:bodyPr wrap="square" rtlCol="0">
            <a:spAutoFit/>
          </a:bodyPr>
          <a:lstStyle/>
          <a:p>
            <a:pPr algn="ctr"/>
            <a:r>
              <a:rPr lang="en-IE" dirty="0">
                <a:solidFill>
                  <a:srgbClr val="916395"/>
                </a:solidFill>
                <a:hlinkClick r:id="rId2">
                  <a:extLst>
                    <a:ext uri="{A12FA001-AC4F-418D-AE19-62706E023703}">
                      <ahyp:hlinkClr xmlns:ahyp="http://schemas.microsoft.com/office/drawing/2018/hyperlinkcolor" val="tx"/>
                    </a:ext>
                  </a:extLst>
                </a:hlinkClick>
              </a:rPr>
              <a:t>Quelle</a:t>
            </a:r>
            <a:endParaRPr lang="en-IE" dirty="0">
              <a:solidFill>
                <a:srgbClr val="916395"/>
              </a:solidFill>
            </a:endParaRPr>
          </a:p>
        </p:txBody>
      </p:sp>
    </p:spTree>
    <p:extLst>
      <p:ext uri="{BB962C8B-B14F-4D97-AF65-F5344CB8AC3E}">
        <p14:creationId xmlns:p14="http://schemas.microsoft.com/office/powerpoint/2010/main" val="2133758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24D7CB0-A666-6E27-6CED-81D9925D5E21}"/>
              </a:ext>
            </a:extLst>
          </p:cNvPr>
          <p:cNvGraphicFramePr>
            <a:graphicFrameLocks noGrp="1"/>
          </p:cNvGraphicFramePr>
          <p:nvPr/>
        </p:nvGraphicFramePr>
        <p:xfrm>
          <a:off x="30956" y="1163949"/>
          <a:ext cx="12192001" cy="5638122"/>
        </p:xfrm>
        <a:graphic>
          <a:graphicData uri="http://schemas.openxmlformats.org/drawingml/2006/table">
            <a:tbl>
              <a:tblPr firstRow="1" bandRow="1">
                <a:tableStyleId>{5C22544A-7EE6-4342-B048-85BDC9FD1C3A}</a:tableStyleId>
              </a:tblPr>
              <a:tblGrid>
                <a:gridCol w="3857625">
                  <a:extLst>
                    <a:ext uri="{9D8B030D-6E8A-4147-A177-3AD203B41FA5}">
                      <a16:colId xmlns:a16="http://schemas.microsoft.com/office/drawing/2014/main" val="3397093220"/>
                    </a:ext>
                  </a:extLst>
                </a:gridCol>
                <a:gridCol w="4314826">
                  <a:extLst>
                    <a:ext uri="{9D8B030D-6E8A-4147-A177-3AD203B41FA5}">
                      <a16:colId xmlns:a16="http://schemas.microsoft.com/office/drawing/2014/main" val="3284956068"/>
                    </a:ext>
                  </a:extLst>
                </a:gridCol>
                <a:gridCol w="4019550">
                  <a:extLst>
                    <a:ext uri="{9D8B030D-6E8A-4147-A177-3AD203B41FA5}">
                      <a16:colId xmlns:a16="http://schemas.microsoft.com/office/drawing/2014/main" val="2549890576"/>
                    </a:ext>
                  </a:extLst>
                </a:gridCol>
              </a:tblGrid>
              <a:tr h="1369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p>
                      <a:pPr marL="0" algn="l" defTabSz="914400" rtl="0" eaLnBrk="1" latinLnBrk="0" hangingPunct="1"/>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extLst>
                  <a:ext uri="{0D108BD9-81ED-4DB2-BD59-A6C34878D82A}">
                    <a16:rowId xmlns:a16="http://schemas.microsoft.com/office/drawing/2014/main" val="3670043815"/>
                  </a:ext>
                </a:extLst>
              </a:tr>
              <a:tr h="1624544">
                <a:tc>
                  <a:txBody>
                    <a:bodyPr/>
                    <a:lstStyle/>
                    <a:p>
                      <a:endParaRPr lang="en-IE" sz="1600" i="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A547C"/>
                    </a:solidFill>
                  </a:tcPr>
                </a:tc>
                <a:tc>
                  <a:txBody>
                    <a:bodyPr/>
                    <a:lstStyle/>
                    <a:p>
                      <a:endParaRPr lang="en-IE" sz="16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3200" b="1" kern="1200" dirty="0">
                          <a:solidFill>
                            <a:srgbClr val="FF5353"/>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32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b="1" kern="1200" dirty="0">
                        <a:solidFill>
                          <a:srgbClr val="FF535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7B55"/>
                    </a:solidFill>
                  </a:tcPr>
                </a:tc>
                <a:extLst>
                  <a:ext uri="{0D108BD9-81ED-4DB2-BD59-A6C34878D82A}">
                    <a16:rowId xmlns:a16="http://schemas.microsoft.com/office/drawing/2014/main" val="3085167703"/>
                  </a:ext>
                </a:extLst>
              </a:tr>
              <a:tr h="2643865">
                <a:tc>
                  <a:txBody>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pPr marL="0" algn="l" defTabSz="914400" rtl="0" eaLnBrk="1" latinLnBrk="0" hangingPunct="1"/>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tc>
                  <a:txBody>
                    <a:bodyPr/>
                    <a:lstStyle/>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p>
                      <a:endParaRPr lang="en-IE" sz="16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AA091"/>
                    </a:solidFill>
                  </a:tcPr>
                </a:tc>
                <a:extLst>
                  <a:ext uri="{0D108BD9-81ED-4DB2-BD59-A6C34878D82A}">
                    <a16:rowId xmlns:a16="http://schemas.microsoft.com/office/drawing/2014/main" val="3959722406"/>
                  </a:ext>
                </a:extLst>
              </a:tr>
            </a:tbl>
          </a:graphicData>
        </a:graphic>
      </p:graphicFrame>
      <p:sp>
        <p:nvSpPr>
          <p:cNvPr id="3" name="TextBox 2">
            <a:extLst>
              <a:ext uri="{FF2B5EF4-FFF2-40B4-BE49-F238E27FC236}">
                <a16:creationId xmlns:a16="http://schemas.microsoft.com/office/drawing/2014/main" id="{55262975-0358-9E6B-C8F2-A6FDAA4B82BE}"/>
              </a:ext>
            </a:extLst>
          </p:cNvPr>
          <p:cNvSpPr txBox="1"/>
          <p:nvPr/>
        </p:nvSpPr>
        <p:spPr>
          <a:xfrm>
            <a:off x="4803893" y="1202638"/>
            <a:ext cx="339090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 Risikoanalyse </a:t>
            </a:r>
          </a:p>
          <a:p>
            <a:r>
              <a:rPr lang="en-IE" sz="1600" b="0" kern="1200" dirty="0">
                <a:solidFill>
                  <a:schemeClr val="bg1"/>
                </a:solidFill>
                <a:latin typeface="+mn-lt"/>
                <a:ea typeface="+mn-ea"/>
                <a:cs typeface="+mn-cs"/>
              </a:rPr>
              <a:t>Bewertung der wahrscheinlichsten Krise, mit der eine Region konfrontiert wird, und der vorrangigen Maßnahmen </a:t>
            </a:r>
            <a:r>
              <a:rPr lang="en-IE" sz="1600" dirty="0" err="1">
                <a:solidFill>
                  <a:schemeClr val="bg1"/>
                </a:solidFill>
              </a:rPr>
              <a:t>zur</a:t>
            </a:r>
            <a:r>
              <a:rPr lang="en-IE" sz="1600" dirty="0">
                <a:solidFill>
                  <a:schemeClr val="bg1"/>
                </a:solidFill>
              </a:rPr>
              <a:t> </a:t>
            </a:r>
            <a:r>
              <a:rPr lang="en-IE" sz="1600" b="0" kern="1200" dirty="0" err="1">
                <a:solidFill>
                  <a:schemeClr val="bg1"/>
                </a:solidFill>
                <a:latin typeface="+mn-lt"/>
                <a:ea typeface="+mn-ea"/>
                <a:cs typeface="+mn-cs"/>
              </a:rPr>
              <a:t>Risikominderung</a:t>
            </a:r>
            <a:endParaRPr lang="en-IE" sz="1600" dirty="0"/>
          </a:p>
        </p:txBody>
      </p:sp>
      <p:sp>
        <p:nvSpPr>
          <p:cNvPr id="5" name="Flowchart: Connector 4">
            <a:extLst>
              <a:ext uri="{FF2B5EF4-FFF2-40B4-BE49-F238E27FC236}">
                <a16:creationId xmlns:a16="http://schemas.microsoft.com/office/drawing/2014/main" id="{596B3A26-00CF-4784-952F-37EF71972A2A}"/>
              </a:ext>
            </a:extLst>
          </p:cNvPr>
          <p:cNvSpPr/>
          <p:nvPr/>
        </p:nvSpPr>
        <p:spPr>
          <a:xfrm>
            <a:off x="81950" y="125816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1</a:t>
            </a:r>
          </a:p>
        </p:txBody>
      </p:sp>
      <p:sp>
        <p:nvSpPr>
          <p:cNvPr id="6" name="TextBox 5">
            <a:extLst>
              <a:ext uri="{FF2B5EF4-FFF2-40B4-BE49-F238E27FC236}">
                <a16:creationId xmlns:a16="http://schemas.microsoft.com/office/drawing/2014/main" id="{98E7691F-C000-2B23-70EB-EF7C644DCDFA}"/>
              </a:ext>
            </a:extLst>
          </p:cNvPr>
          <p:cNvSpPr txBox="1"/>
          <p:nvPr/>
        </p:nvSpPr>
        <p:spPr>
          <a:xfrm>
            <a:off x="8951820" y="1188669"/>
            <a:ext cx="3505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kern="1200" dirty="0">
                <a:solidFill>
                  <a:schemeClr val="bg1"/>
                </a:solidFill>
                <a:latin typeface="+mn-lt"/>
                <a:ea typeface="+mn-ea"/>
                <a:cs typeface="+mn-cs"/>
              </a:rPr>
              <a:t>SWOT-Analyse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600" kern="1200" dirty="0">
                <a:solidFill>
                  <a:schemeClr val="bg1"/>
                </a:solidFill>
                <a:latin typeface="+mn-lt"/>
                <a:ea typeface="+mn-ea"/>
                <a:cs typeface="+mn-cs"/>
              </a:rPr>
              <a:t>Analyse von </a:t>
            </a:r>
            <a:r>
              <a:rPr lang="en-IE" sz="1600" b="0" kern="1200" dirty="0">
                <a:solidFill>
                  <a:schemeClr val="bg1"/>
                </a:solidFill>
                <a:latin typeface="+mn-lt"/>
                <a:ea typeface="+mn-ea"/>
                <a:cs typeface="+mn-cs"/>
              </a:rPr>
              <a:t>Stärken, Chancen und Risiken zur Überprüfung und Stärkung </a:t>
            </a:r>
            <a:r>
              <a:rPr lang="en-IE" sz="1600" b="0" kern="1200" dirty="0" err="1">
                <a:solidFill>
                  <a:schemeClr val="bg1"/>
                </a:solidFill>
                <a:latin typeface="+mn-lt"/>
                <a:ea typeface="+mn-ea"/>
                <a:cs typeface="+mn-cs"/>
              </a:rPr>
              <a:t>einer</a:t>
            </a:r>
            <a:r>
              <a:rPr lang="en-IE" sz="1600" b="0" kern="1200" dirty="0">
                <a:solidFill>
                  <a:schemeClr val="bg1"/>
                </a:solidFill>
                <a:latin typeface="+mn-lt"/>
                <a:ea typeface="+mn-ea"/>
                <a:cs typeface="+mn-cs"/>
              </a:rPr>
              <a:t> </a:t>
            </a:r>
            <a:r>
              <a:rPr lang="en-IE" sz="1600" b="0" kern="1200" dirty="0" err="1">
                <a:solidFill>
                  <a:schemeClr val="bg1"/>
                </a:solidFill>
                <a:latin typeface="+mn-lt"/>
                <a:ea typeface="+mn-ea"/>
                <a:cs typeface="+mn-cs"/>
              </a:rPr>
              <a:t>Tourismusregion</a:t>
            </a:r>
            <a:endParaRPr lang="en-IE" sz="1600" b="0" kern="1200" dirty="0">
              <a:solidFill>
                <a:schemeClr val="bg1"/>
              </a:solidFill>
              <a:latin typeface="+mn-lt"/>
              <a:ea typeface="+mn-ea"/>
              <a:cs typeface="+mn-cs"/>
            </a:endParaRPr>
          </a:p>
          <a:p>
            <a:endParaRPr lang="en-IE" sz="1600" dirty="0"/>
          </a:p>
        </p:txBody>
      </p:sp>
      <p:sp>
        <p:nvSpPr>
          <p:cNvPr id="8" name="TextBox 7">
            <a:extLst>
              <a:ext uri="{FF2B5EF4-FFF2-40B4-BE49-F238E27FC236}">
                <a16:creationId xmlns:a16="http://schemas.microsoft.com/office/drawing/2014/main" id="{F2487019-265E-7BA8-A4FC-5F3DA7F357C6}"/>
              </a:ext>
            </a:extLst>
          </p:cNvPr>
          <p:cNvSpPr txBox="1"/>
          <p:nvPr/>
        </p:nvSpPr>
        <p:spPr>
          <a:xfrm>
            <a:off x="811165" y="2667636"/>
            <a:ext cx="3045620" cy="1354217"/>
          </a:xfrm>
          <a:prstGeom prst="rect">
            <a:avLst/>
          </a:prstGeom>
          <a:noFill/>
        </p:spPr>
        <p:txBody>
          <a:bodyPr wrap="square" rtlCol="0">
            <a:spAutoFit/>
          </a:bodyPr>
          <a:lstStyle/>
          <a:p>
            <a:r>
              <a:rPr lang="en-IE" b="1" kern="1200" dirty="0">
                <a:solidFill>
                  <a:schemeClr val="bg1"/>
                </a:solidFill>
                <a:latin typeface="+mn-lt"/>
                <a:ea typeface="+mn-ea"/>
                <a:cs typeface="+mn-cs"/>
              </a:rPr>
              <a:t>Regionales Krisenaudit</a:t>
            </a:r>
          </a:p>
          <a:p>
            <a:r>
              <a:rPr lang="en-IE" sz="1600" dirty="0">
                <a:solidFill>
                  <a:schemeClr val="bg1"/>
                </a:solidFill>
              </a:rPr>
              <a:t>Prüfung der </a:t>
            </a:r>
            <a:r>
              <a:rPr lang="en-IE" sz="1600" dirty="0" err="1">
                <a:solidFill>
                  <a:schemeClr val="bg1"/>
                </a:solidFill>
              </a:rPr>
              <a:t>regionalen</a:t>
            </a:r>
            <a:r>
              <a:rPr lang="en-IE" sz="1600" dirty="0">
                <a:solidFill>
                  <a:schemeClr val="bg1"/>
                </a:solidFill>
              </a:rPr>
              <a:t> Lücken und des Bedarfs zur Umsetzung der Risiko- und SWOT-</a:t>
            </a:r>
            <a:r>
              <a:rPr lang="en-IE" sz="1600" dirty="0" err="1">
                <a:solidFill>
                  <a:schemeClr val="bg1"/>
                </a:solidFill>
              </a:rPr>
              <a:t>Prioritäten</a:t>
            </a:r>
            <a:r>
              <a:rPr lang="en-IE" sz="1600" dirty="0">
                <a:solidFill>
                  <a:schemeClr val="bg1"/>
                </a:solidFill>
              </a:rPr>
              <a:t> und </a:t>
            </a:r>
            <a:r>
              <a:rPr lang="en-IE" sz="1600" dirty="0" err="1">
                <a:solidFill>
                  <a:schemeClr val="bg1"/>
                </a:solidFill>
              </a:rPr>
              <a:t>Maßnahmen</a:t>
            </a:r>
            <a:endParaRPr lang="en-IE" sz="1600" dirty="0">
              <a:solidFill>
                <a:schemeClr val="bg1"/>
              </a:solidFill>
            </a:endParaRPr>
          </a:p>
        </p:txBody>
      </p:sp>
      <p:sp>
        <p:nvSpPr>
          <p:cNvPr id="10" name="TextBox 9">
            <a:extLst>
              <a:ext uri="{FF2B5EF4-FFF2-40B4-BE49-F238E27FC236}">
                <a16:creationId xmlns:a16="http://schemas.microsoft.com/office/drawing/2014/main" id="{7FB03BD2-75BA-BAA3-6880-EE584807A1FC}"/>
              </a:ext>
            </a:extLst>
          </p:cNvPr>
          <p:cNvSpPr txBox="1"/>
          <p:nvPr/>
        </p:nvSpPr>
        <p:spPr>
          <a:xfrm>
            <a:off x="800244" y="1157891"/>
            <a:ext cx="3174905" cy="1415772"/>
          </a:xfrm>
          <a:prstGeom prst="rect">
            <a:avLst/>
          </a:prstGeom>
          <a:noFill/>
        </p:spPr>
        <p:txBody>
          <a:bodyPr wrap="square" rtlCol="0">
            <a:spAutoFit/>
          </a:bodyPr>
          <a:lstStyle/>
          <a:p>
            <a:r>
              <a:rPr lang="en-IE" b="1" kern="1200" dirty="0">
                <a:solidFill>
                  <a:schemeClr val="bg1"/>
                </a:solidFill>
                <a:latin typeface="+mn-lt"/>
                <a:ea typeface="+mn-ea"/>
                <a:cs typeface="+mn-cs"/>
              </a:rPr>
              <a:t>Regionales </a:t>
            </a:r>
            <a:r>
              <a:rPr lang="en-IE" b="1" kern="1200" dirty="0" err="1">
                <a:solidFill>
                  <a:schemeClr val="bg1"/>
                </a:solidFill>
                <a:latin typeface="+mn-lt"/>
                <a:ea typeface="+mn-ea"/>
                <a:cs typeface="+mn-cs"/>
              </a:rPr>
              <a:t>Tourismus-Krisenmanagementteam</a:t>
            </a:r>
            <a:r>
              <a:rPr lang="en-IE" b="1" kern="1200" dirty="0">
                <a:solidFill>
                  <a:schemeClr val="bg1"/>
                </a:solidFill>
                <a:latin typeface="+mn-lt"/>
                <a:ea typeface="+mn-ea"/>
                <a:cs typeface="+mn-cs"/>
              </a:rPr>
              <a:t> </a:t>
            </a:r>
            <a:r>
              <a:rPr lang="en-IE" sz="1600" dirty="0" err="1">
                <a:solidFill>
                  <a:schemeClr val="bg1"/>
                </a:solidFill>
              </a:rPr>
              <a:t>Schaffung</a:t>
            </a:r>
            <a:r>
              <a:rPr lang="en-IE" sz="1600" dirty="0">
                <a:solidFill>
                  <a:schemeClr val="bg1"/>
                </a:solidFill>
              </a:rPr>
              <a:t> einer gemeinsamen, koordinierten </a:t>
            </a:r>
            <a:r>
              <a:rPr lang="en-IE" sz="1600" kern="1200" dirty="0">
                <a:solidFill>
                  <a:schemeClr val="bg1"/>
                </a:solidFill>
                <a:latin typeface="+mn-lt"/>
                <a:ea typeface="+mn-ea"/>
                <a:cs typeface="+mn-cs"/>
              </a:rPr>
              <a:t>Reaktion auf eine Krise</a:t>
            </a:r>
            <a:endParaRPr lang="en-IE" sz="1600" dirty="0"/>
          </a:p>
        </p:txBody>
      </p:sp>
      <p:sp>
        <p:nvSpPr>
          <p:cNvPr id="12" name="TextBox 11">
            <a:extLst>
              <a:ext uri="{FF2B5EF4-FFF2-40B4-BE49-F238E27FC236}">
                <a16:creationId xmlns:a16="http://schemas.microsoft.com/office/drawing/2014/main" id="{BC9B00F2-7362-0E07-8042-5085FD9D362E}"/>
              </a:ext>
            </a:extLst>
          </p:cNvPr>
          <p:cNvSpPr txBox="1"/>
          <p:nvPr/>
        </p:nvSpPr>
        <p:spPr>
          <a:xfrm>
            <a:off x="4657689" y="2573664"/>
            <a:ext cx="3641774" cy="1600438"/>
          </a:xfrm>
          <a:prstGeom prst="rect">
            <a:avLst/>
          </a:prstGeom>
          <a:noFill/>
        </p:spPr>
        <p:txBody>
          <a:bodyPr wrap="square" rtlCol="0">
            <a:spAutoFit/>
          </a:bodyPr>
          <a:lstStyle/>
          <a:p>
            <a:r>
              <a:rPr lang="en-IE" b="1" dirty="0" err="1">
                <a:solidFill>
                  <a:schemeClr val="bg1"/>
                </a:solidFill>
              </a:rPr>
              <a:t>Krisenmanagementstrategie</a:t>
            </a:r>
            <a:r>
              <a:rPr lang="en-IE" b="1">
                <a:solidFill>
                  <a:schemeClr val="bg1"/>
                </a:solidFill>
              </a:rPr>
              <a:t> (KMS)</a:t>
            </a:r>
          </a:p>
          <a:p>
            <a:r>
              <a:rPr lang="en-IE" sz="1600">
                <a:solidFill>
                  <a:schemeClr val="bg1"/>
                </a:solidFill>
              </a:rPr>
              <a:t>Entwicklung</a:t>
            </a:r>
            <a:r>
              <a:rPr lang="en-IE" sz="1600" dirty="0">
                <a:solidFill>
                  <a:schemeClr val="bg1"/>
                </a:solidFill>
              </a:rPr>
              <a:t> </a:t>
            </a:r>
            <a:r>
              <a:rPr lang="en-IE" sz="1600" dirty="0" err="1">
                <a:solidFill>
                  <a:schemeClr val="bg1"/>
                </a:solidFill>
              </a:rPr>
              <a:t>einer</a:t>
            </a:r>
            <a:r>
              <a:rPr lang="en-IE" sz="1600" dirty="0">
                <a:solidFill>
                  <a:schemeClr val="bg1"/>
                </a:solidFill>
              </a:rPr>
              <a:t> </a:t>
            </a:r>
            <a:r>
              <a:rPr lang="en-IE" sz="1600" dirty="0" err="1">
                <a:solidFill>
                  <a:schemeClr val="bg1"/>
                </a:solidFill>
              </a:rPr>
              <a:t>Krisenmanagement-strategie</a:t>
            </a:r>
            <a:r>
              <a:rPr lang="en-IE" sz="1600" dirty="0">
                <a:solidFill>
                  <a:schemeClr val="bg1"/>
                </a:solidFill>
              </a:rPr>
              <a:t>, damit eine Tourismusregion einen langfristigen Plan zur </a:t>
            </a:r>
            <a:r>
              <a:rPr lang="en-IE" sz="1600" dirty="0" err="1">
                <a:solidFill>
                  <a:schemeClr val="bg1"/>
                </a:solidFill>
              </a:rPr>
              <a:t>Abschwächung</a:t>
            </a:r>
            <a:r>
              <a:rPr lang="en-IE" sz="1600" dirty="0">
                <a:solidFill>
                  <a:schemeClr val="bg1"/>
                </a:solidFill>
              </a:rPr>
              <a:t> der </a:t>
            </a:r>
            <a:r>
              <a:rPr lang="en-IE" sz="1600" dirty="0" err="1">
                <a:solidFill>
                  <a:schemeClr val="bg1"/>
                </a:solidFill>
              </a:rPr>
              <a:t>Krisenauswirkungen</a:t>
            </a:r>
            <a:r>
              <a:rPr lang="en-IE" sz="1600" dirty="0">
                <a:solidFill>
                  <a:schemeClr val="bg1"/>
                </a:solidFill>
              </a:rPr>
              <a:t> </a:t>
            </a:r>
            <a:r>
              <a:rPr lang="en-IE" sz="1600" dirty="0" err="1">
                <a:solidFill>
                  <a:schemeClr val="bg1"/>
                </a:solidFill>
              </a:rPr>
              <a:t>verfolgen</a:t>
            </a:r>
            <a:r>
              <a:rPr lang="en-IE" sz="1600" dirty="0">
                <a:solidFill>
                  <a:schemeClr val="bg1"/>
                </a:solidFill>
              </a:rPr>
              <a:t> kann</a:t>
            </a:r>
          </a:p>
        </p:txBody>
      </p:sp>
      <p:sp>
        <p:nvSpPr>
          <p:cNvPr id="15" name="TextBox 14">
            <a:extLst>
              <a:ext uri="{FF2B5EF4-FFF2-40B4-BE49-F238E27FC236}">
                <a16:creationId xmlns:a16="http://schemas.microsoft.com/office/drawing/2014/main" id="{A62EEDC9-742F-7BAC-F6E6-FF916011BDFB}"/>
              </a:ext>
            </a:extLst>
          </p:cNvPr>
          <p:cNvSpPr txBox="1"/>
          <p:nvPr/>
        </p:nvSpPr>
        <p:spPr>
          <a:xfrm>
            <a:off x="8951820" y="2619746"/>
            <a:ext cx="3302094" cy="1877437"/>
          </a:xfrm>
          <a:prstGeom prst="rect">
            <a:avLst/>
          </a:prstGeom>
          <a:noFill/>
        </p:spPr>
        <p:txBody>
          <a:bodyPr wrap="square" rtlCol="0">
            <a:spAutoFit/>
          </a:bodyPr>
          <a:lstStyle/>
          <a:p>
            <a:r>
              <a:rPr lang="en-IE" b="1" kern="1200" dirty="0" err="1">
                <a:solidFill>
                  <a:schemeClr val="bg1"/>
                </a:solidFill>
                <a:latin typeface="+mn-lt"/>
                <a:ea typeface="+mn-ea"/>
                <a:cs typeface="+mn-cs"/>
              </a:rPr>
              <a:t>Krisenmanagementplan</a:t>
            </a:r>
            <a:r>
              <a:rPr lang="en-IE" b="1" kern="1200" dirty="0">
                <a:solidFill>
                  <a:schemeClr val="bg1"/>
                </a:solidFill>
                <a:latin typeface="+mn-lt"/>
                <a:ea typeface="+mn-ea"/>
                <a:cs typeface="+mn-cs"/>
              </a:rPr>
              <a:t> (KMP)</a:t>
            </a:r>
          </a:p>
          <a:p>
            <a:r>
              <a:rPr lang="en-IE" sz="1600" dirty="0">
                <a:solidFill>
                  <a:schemeClr val="bg1"/>
                </a:solidFill>
              </a:rPr>
              <a:t>Entwicklung </a:t>
            </a:r>
            <a:r>
              <a:rPr lang="en-IE" sz="1600" dirty="0" err="1">
                <a:solidFill>
                  <a:schemeClr val="bg1"/>
                </a:solidFill>
              </a:rPr>
              <a:t>eines</a:t>
            </a:r>
            <a:r>
              <a:rPr lang="en-IE" sz="1600" dirty="0">
                <a:solidFill>
                  <a:schemeClr val="bg1"/>
                </a:solidFill>
              </a:rPr>
              <a:t> KMP, damit eine Tourismusregion einen kurzfristigen Plan für die Reaktion auf und die Erholung von einer Krise verfolgen kann</a:t>
            </a:r>
          </a:p>
          <a:p>
            <a:endParaRPr lang="en-IE" sz="1600" dirty="0"/>
          </a:p>
        </p:txBody>
      </p:sp>
      <p:sp>
        <p:nvSpPr>
          <p:cNvPr id="19" name="TextBox 18">
            <a:extLst>
              <a:ext uri="{FF2B5EF4-FFF2-40B4-BE49-F238E27FC236}">
                <a16:creationId xmlns:a16="http://schemas.microsoft.com/office/drawing/2014/main" id="{7B0DE5EB-47F7-E6D9-3190-BFBE473832AA}"/>
              </a:ext>
            </a:extLst>
          </p:cNvPr>
          <p:cNvSpPr txBox="1"/>
          <p:nvPr/>
        </p:nvSpPr>
        <p:spPr>
          <a:xfrm>
            <a:off x="842825" y="4311926"/>
            <a:ext cx="3045620" cy="2369880"/>
          </a:xfrm>
          <a:prstGeom prst="rect">
            <a:avLst/>
          </a:prstGeom>
          <a:solidFill>
            <a:srgbClr val="3AA091"/>
          </a:solidFill>
        </p:spPr>
        <p:txBody>
          <a:bodyPr wrap="square" rtlCol="0">
            <a:spAutoFit/>
          </a:bodyPr>
          <a:lstStyle/>
          <a:p>
            <a:r>
              <a:rPr lang="en-IE" b="1" dirty="0">
                <a:solidFill>
                  <a:schemeClr val="bg1"/>
                </a:solidFill>
              </a:rPr>
              <a:t>Aktivieren einer Reaktion auf eine regionale Krise</a:t>
            </a:r>
          </a:p>
          <a:p>
            <a:r>
              <a:rPr lang="en-IE" sz="1600" dirty="0">
                <a:solidFill>
                  <a:schemeClr val="bg1"/>
                </a:solidFill>
              </a:rPr>
              <a:t>Maßnahmen zur Aktivierung der Krisenreaktion, Protokolle, Kommunikationssysteme und Informationsaustausch mit internen Akteuren der Branche, um eine abgestimmte Reaktion </a:t>
            </a:r>
            <a:r>
              <a:rPr lang="en-IE" sz="1600" dirty="0" err="1">
                <a:solidFill>
                  <a:schemeClr val="bg1"/>
                </a:solidFill>
              </a:rPr>
              <a:t>zu</a:t>
            </a:r>
            <a:r>
              <a:rPr lang="en-IE" sz="1600" dirty="0">
                <a:solidFill>
                  <a:schemeClr val="bg1"/>
                </a:solidFill>
              </a:rPr>
              <a:t> </a:t>
            </a:r>
            <a:r>
              <a:rPr lang="en-IE" sz="1600" dirty="0" err="1">
                <a:solidFill>
                  <a:schemeClr val="bg1"/>
                </a:solidFill>
              </a:rPr>
              <a:t>gewährleisten</a:t>
            </a:r>
            <a:endParaRPr lang="en-IE" sz="1600" dirty="0">
              <a:solidFill>
                <a:schemeClr val="bg1"/>
              </a:solidFill>
            </a:endParaRPr>
          </a:p>
        </p:txBody>
      </p:sp>
      <p:sp>
        <p:nvSpPr>
          <p:cNvPr id="21" name="TextBox 20">
            <a:extLst>
              <a:ext uri="{FF2B5EF4-FFF2-40B4-BE49-F238E27FC236}">
                <a16:creationId xmlns:a16="http://schemas.microsoft.com/office/drawing/2014/main" id="{8739F42F-0B72-9ECC-18EE-FFC114E59680}"/>
              </a:ext>
            </a:extLst>
          </p:cNvPr>
          <p:cNvSpPr txBox="1"/>
          <p:nvPr/>
        </p:nvSpPr>
        <p:spPr>
          <a:xfrm>
            <a:off x="4815587" y="4296538"/>
            <a:ext cx="3379205" cy="2369880"/>
          </a:xfrm>
          <a:prstGeom prst="rect">
            <a:avLst/>
          </a:prstGeom>
          <a:noFill/>
        </p:spPr>
        <p:txBody>
          <a:bodyPr wrap="square" rtlCol="0">
            <a:spAutoFit/>
          </a:bodyPr>
          <a:lstStyle/>
          <a:p>
            <a:r>
              <a:rPr lang="en-IE" b="1" dirty="0">
                <a:solidFill>
                  <a:schemeClr val="bg1"/>
                </a:solidFill>
              </a:rPr>
              <a:t>Externe Kommunikation mit PR, Medien und Tourismusmarketing </a:t>
            </a:r>
            <a:r>
              <a:rPr lang="en-IE" sz="1600" dirty="0">
                <a:solidFill>
                  <a:schemeClr val="bg1"/>
                </a:solidFill>
              </a:rPr>
              <a:t>Regionale Reaktionen und Kommunikationsansätze mit verschiedenen </a:t>
            </a:r>
            <a:r>
              <a:rPr lang="en-IE" sz="1600" dirty="0" err="1">
                <a:solidFill>
                  <a:schemeClr val="bg1"/>
                </a:solidFill>
              </a:rPr>
              <a:t>externen</a:t>
            </a:r>
            <a:r>
              <a:rPr lang="en-IE" sz="1600" dirty="0">
                <a:solidFill>
                  <a:schemeClr val="bg1"/>
                </a:solidFill>
              </a:rPr>
              <a:t> </a:t>
            </a:r>
            <a:r>
              <a:rPr lang="en-IE" sz="1600" dirty="0" err="1">
                <a:solidFill>
                  <a:schemeClr val="bg1"/>
                </a:solidFill>
              </a:rPr>
              <a:t>Interessengruppen</a:t>
            </a:r>
            <a:r>
              <a:rPr lang="en-IE" sz="1600" dirty="0">
                <a:solidFill>
                  <a:schemeClr val="bg1"/>
                </a:solidFill>
              </a:rPr>
              <a:t> und </a:t>
            </a:r>
            <a:r>
              <a:rPr lang="en-IE" sz="1600" dirty="0" err="1">
                <a:solidFill>
                  <a:schemeClr val="bg1"/>
                </a:solidFill>
              </a:rPr>
              <a:t>wie</a:t>
            </a:r>
            <a:r>
              <a:rPr lang="en-IE" sz="1600" dirty="0">
                <a:solidFill>
                  <a:schemeClr val="bg1"/>
                </a:solidFill>
              </a:rPr>
              <a:t> unterschiedlich sie in Bezug auf Botschaften, Herangehensweise und Zeitplanung behandelt werden.</a:t>
            </a:r>
          </a:p>
        </p:txBody>
      </p:sp>
      <p:sp>
        <p:nvSpPr>
          <p:cNvPr id="22" name="TextBox 21">
            <a:extLst>
              <a:ext uri="{FF2B5EF4-FFF2-40B4-BE49-F238E27FC236}">
                <a16:creationId xmlns:a16="http://schemas.microsoft.com/office/drawing/2014/main" id="{87472D22-2C8A-156F-5F38-0F439A200F9E}"/>
              </a:ext>
            </a:extLst>
          </p:cNvPr>
          <p:cNvSpPr txBox="1"/>
          <p:nvPr/>
        </p:nvSpPr>
        <p:spPr>
          <a:xfrm>
            <a:off x="9005261" y="4232052"/>
            <a:ext cx="3302094" cy="2369880"/>
          </a:xfrm>
          <a:prstGeom prst="rect">
            <a:avLst/>
          </a:prstGeom>
          <a:noFill/>
        </p:spPr>
        <p:txBody>
          <a:bodyPr wrap="square" rtlCol="0">
            <a:spAutoFit/>
          </a:bodyPr>
          <a:lstStyle/>
          <a:p>
            <a:r>
              <a:rPr lang="en-IE" b="1" dirty="0">
                <a:solidFill>
                  <a:schemeClr val="bg1"/>
                </a:solidFill>
              </a:rPr>
              <a:t>Wiederaufbau, Erholung und </a:t>
            </a:r>
            <a:r>
              <a:rPr lang="en-IE" b="1" dirty="0" err="1">
                <a:solidFill>
                  <a:schemeClr val="bg1"/>
                </a:solidFill>
              </a:rPr>
              <a:t>Resilienz</a:t>
            </a:r>
            <a:r>
              <a:rPr lang="en-IE" b="1" dirty="0">
                <a:solidFill>
                  <a:schemeClr val="bg1"/>
                </a:solidFill>
              </a:rPr>
              <a:t> </a:t>
            </a:r>
            <a:r>
              <a:rPr lang="en-IE" sz="1600" dirty="0">
                <a:solidFill>
                  <a:schemeClr val="bg1"/>
                </a:solidFill>
              </a:rPr>
              <a:t>Wiederaufbau von Tourismusregionen zu einer "neuen Normalität" unter Verwendung von Geschäftskontinuitäts- und </a:t>
            </a:r>
            <a:r>
              <a:rPr lang="en-IE" sz="1600" dirty="0" err="1">
                <a:solidFill>
                  <a:schemeClr val="bg1"/>
                </a:solidFill>
              </a:rPr>
              <a:t>Resilienzkonzepten</a:t>
            </a:r>
            <a:r>
              <a:rPr lang="en-IE" sz="1600" dirty="0">
                <a:solidFill>
                  <a:schemeClr val="bg1"/>
                </a:solidFill>
              </a:rPr>
              <a:t>, Entdeckung der Notwendigkeit, dem Wandel Vorrang zu geben, und Anpassung an die "neue Norm".</a:t>
            </a:r>
          </a:p>
        </p:txBody>
      </p:sp>
      <p:sp>
        <p:nvSpPr>
          <p:cNvPr id="24" name="TextBox 23">
            <a:extLst>
              <a:ext uri="{FF2B5EF4-FFF2-40B4-BE49-F238E27FC236}">
                <a16:creationId xmlns:a16="http://schemas.microsoft.com/office/drawing/2014/main" id="{9DDA7FBF-AC1F-D31A-5F15-A0F562955505}"/>
              </a:ext>
            </a:extLst>
          </p:cNvPr>
          <p:cNvSpPr txBox="1"/>
          <p:nvPr/>
        </p:nvSpPr>
        <p:spPr>
          <a:xfrm>
            <a:off x="0" y="171587"/>
            <a:ext cx="12192000" cy="769441"/>
          </a:xfrm>
          <a:prstGeom prst="rect">
            <a:avLst/>
          </a:prstGeom>
          <a:solidFill>
            <a:schemeClr val="bg1"/>
          </a:solidFill>
        </p:spPr>
        <p:txBody>
          <a:bodyPr wrap="square" rtlCol="0">
            <a:spAutoFit/>
          </a:bodyPr>
          <a:lstStyle/>
          <a:p>
            <a:pPr algn="ctr"/>
            <a:r>
              <a:rPr lang="en-IE" sz="2400" b="1" dirty="0" err="1">
                <a:solidFill>
                  <a:srgbClr val="086D6E"/>
                </a:solidFill>
              </a:rPr>
              <a:t>Regionale</a:t>
            </a:r>
            <a:r>
              <a:rPr lang="en-IE" sz="2400" b="1" dirty="0">
                <a:solidFill>
                  <a:srgbClr val="086D6E"/>
                </a:solidFill>
              </a:rPr>
              <a:t> </a:t>
            </a:r>
            <a:r>
              <a:rPr lang="en-IE" sz="2400" b="1" dirty="0" err="1">
                <a:solidFill>
                  <a:srgbClr val="086D6E"/>
                </a:solidFill>
              </a:rPr>
              <a:t>Tourismus</a:t>
            </a:r>
            <a:r>
              <a:rPr lang="en-IE" sz="2400" b="1" dirty="0">
                <a:solidFill>
                  <a:srgbClr val="086D6E"/>
                </a:solidFill>
              </a:rPr>
              <a:t> Roadmap zur Bewältigung einer Krise</a:t>
            </a:r>
          </a:p>
          <a:p>
            <a:pPr algn="ctr"/>
            <a:r>
              <a:rPr lang="en-IE" sz="2000" i="1" dirty="0">
                <a:solidFill>
                  <a:srgbClr val="086D6E"/>
                </a:solidFill>
              </a:rPr>
              <a:t>(Vorbereiten, Vorbeugen, Abmildern, Planen, Reagieren, Erholen und Wiederherstellen)</a:t>
            </a:r>
          </a:p>
        </p:txBody>
      </p:sp>
      <p:sp>
        <p:nvSpPr>
          <p:cNvPr id="2" name="Flowchart: Connector 1">
            <a:extLst>
              <a:ext uri="{FF2B5EF4-FFF2-40B4-BE49-F238E27FC236}">
                <a16:creationId xmlns:a16="http://schemas.microsoft.com/office/drawing/2014/main" id="{5073AB51-7472-7828-E94D-EE4F10923967}"/>
              </a:ext>
            </a:extLst>
          </p:cNvPr>
          <p:cNvSpPr/>
          <p:nvPr/>
        </p:nvSpPr>
        <p:spPr>
          <a:xfrm>
            <a:off x="4014372" y="1238868"/>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2</a:t>
            </a:r>
          </a:p>
        </p:txBody>
      </p:sp>
      <p:sp>
        <p:nvSpPr>
          <p:cNvPr id="14" name="Flowchart: Connector 13">
            <a:extLst>
              <a:ext uri="{FF2B5EF4-FFF2-40B4-BE49-F238E27FC236}">
                <a16:creationId xmlns:a16="http://schemas.microsoft.com/office/drawing/2014/main" id="{8D7A3F2D-6E2B-CB42-4668-D26C947EEDB7}"/>
              </a:ext>
            </a:extLst>
          </p:cNvPr>
          <p:cNvSpPr/>
          <p:nvPr/>
        </p:nvSpPr>
        <p:spPr>
          <a:xfrm>
            <a:off x="8233526" y="12546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3</a:t>
            </a:r>
          </a:p>
        </p:txBody>
      </p:sp>
      <p:sp>
        <p:nvSpPr>
          <p:cNvPr id="17" name="Flowchart: Connector 16">
            <a:extLst>
              <a:ext uri="{FF2B5EF4-FFF2-40B4-BE49-F238E27FC236}">
                <a16:creationId xmlns:a16="http://schemas.microsoft.com/office/drawing/2014/main" id="{24F5DF37-983E-6A94-E40F-D66B5F4DB793}"/>
              </a:ext>
            </a:extLst>
          </p:cNvPr>
          <p:cNvSpPr/>
          <p:nvPr/>
        </p:nvSpPr>
        <p:spPr>
          <a:xfrm>
            <a:off x="109683" y="2667636"/>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7A547C"/>
                </a:solidFill>
              </a:rPr>
              <a:t>4</a:t>
            </a:r>
          </a:p>
        </p:txBody>
      </p:sp>
      <p:sp>
        <p:nvSpPr>
          <p:cNvPr id="25" name="Flowchart: Connector 24">
            <a:extLst>
              <a:ext uri="{FF2B5EF4-FFF2-40B4-BE49-F238E27FC236}">
                <a16:creationId xmlns:a16="http://schemas.microsoft.com/office/drawing/2014/main" id="{BCED203A-65CC-C011-66D0-5825F70727CF}"/>
              </a:ext>
            </a:extLst>
          </p:cNvPr>
          <p:cNvSpPr/>
          <p:nvPr/>
        </p:nvSpPr>
        <p:spPr>
          <a:xfrm>
            <a:off x="3975149"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5</a:t>
            </a:r>
          </a:p>
        </p:txBody>
      </p:sp>
      <p:sp>
        <p:nvSpPr>
          <p:cNvPr id="26" name="Flowchart: Connector 25">
            <a:extLst>
              <a:ext uri="{FF2B5EF4-FFF2-40B4-BE49-F238E27FC236}">
                <a16:creationId xmlns:a16="http://schemas.microsoft.com/office/drawing/2014/main" id="{7D30FE9E-A7B6-2948-D1D6-277EB3F5CB27}"/>
              </a:ext>
            </a:extLst>
          </p:cNvPr>
          <p:cNvSpPr/>
          <p:nvPr/>
        </p:nvSpPr>
        <p:spPr>
          <a:xfrm>
            <a:off x="8249422" y="2695263"/>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F77B55"/>
                </a:solidFill>
              </a:rPr>
              <a:t>6</a:t>
            </a:r>
          </a:p>
        </p:txBody>
      </p:sp>
      <p:sp>
        <p:nvSpPr>
          <p:cNvPr id="27" name="Flowchart: Connector 26">
            <a:extLst>
              <a:ext uri="{FF2B5EF4-FFF2-40B4-BE49-F238E27FC236}">
                <a16:creationId xmlns:a16="http://schemas.microsoft.com/office/drawing/2014/main" id="{9352668B-B994-53CA-17C9-05ACE4922396}"/>
              </a:ext>
            </a:extLst>
          </p:cNvPr>
          <p:cNvSpPr/>
          <p:nvPr/>
        </p:nvSpPr>
        <p:spPr>
          <a:xfrm>
            <a:off x="118370" y="4404850"/>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7</a:t>
            </a:r>
          </a:p>
        </p:txBody>
      </p:sp>
      <p:sp>
        <p:nvSpPr>
          <p:cNvPr id="28" name="Flowchart: Connector 27">
            <a:extLst>
              <a:ext uri="{FF2B5EF4-FFF2-40B4-BE49-F238E27FC236}">
                <a16:creationId xmlns:a16="http://schemas.microsoft.com/office/drawing/2014/main" id="{0EF0FABC-98E2-4BE6-3CD8-5CF37499B1A6}"/>
              </a:ext>
            </a:extLst>
          </p:cNvPr>
          <p:cNvSpPr/>
          <p:nvPr/>
        </p:nvSpPr>
        <p:spPr>
          <a:xfrm>
            <a:off x="4046515" y="4341957"/>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8</a:t>
            </a:r>
          </a:p>
        </p:txBody>
      </p:sp>
      <p:sp>
        <p:nvSpPr>
          <p:cNvPr id="29" name="Flowchart: Connector 28">
            <a:extLst>
              <a:ext uri="{FF2B5EF4-FFF2-40B4-BE49-F238E27FC236}">
                <a16:creationId xmlns:a16="http://schemas.microsoft.com/office/drawing/2014/main" id="{330C94BA-0135-4ACB-C48F-689035375231}"/>
              </a:ext>
            </a:extLst>
          </p:cNvPr>
          <p:cNvSpPr/>
          <p:nvPr/>
        </p:nvSpPr>
        <p:spPr>
          <a:xfrm>
            <a:off x="8301103" y="4388105"/>
            <a:ext cx="718294" cy="660005"/>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rgbClr val="3AA091"/>
                </a:solidFill>
              </a:rPr>
              <a:t>9</a:t>
            </a:r>
          </a:p>
        </p:txBody>
      </p:sp>
    </p:spTree>
    <p:extLst>
      <p:ext uri="{BB962C8B-B14F-4D97-AF65-F5344CB8AC3E}">
        <p14:creationId xmlns:p14="http://schemas.microsoft.com/office/powerpoint/2010/main" val="2545091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lowchart: Process 13">
            <a:extLst>
              <a:ext uri="{FF2B5EF4-FFF2-40B4-BE49-F238E27FC236}">
                <a16:creationId xmlns:a16="http://schemas.microsoft.com/office/drawing/2014/main" id="{36DBC20E-FE19-179F-8683-29F8FC2D7E76}"/>
              </a:ext>
            </a:extLst>
          </p:cNvPr>
          <p:cNvSpPr/>
          <p:nvPr/>
        </p:nvSpPr>
        <p:spPr>
          <a:xfrm>
            <a:off x="6392300" y="5715000"/>
            <a:ext cx="5799700" cy="1143000"/>
          </a:xfrm>
          <a:prstGeom prst="flowChartProcess">
            <a:avLst/>
          </a:prstGeom>
          <a:solidFill>
            <a:srgbClr val="F37C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8F432C00-EFC7-FF4D-2AED-4C1DA96B27A5}"/>
              </a:ext>
            </a:extLst>
          </p:cNvPr>
          <p:cNvSpPr>
            <a:spLocks noGrp="1"/>
          </p:cNvSpPr>
          <p:nvPr>
            <p:ph type="body" sz="quarter" idx="18"/>
          </p:nvPr>
        </p:nvSpPr>
        <p:spPr>
          <a:xfrm>
            <a:off x="251658" y="684338"/>
            <a:ext cx="5966998" cy="5790004"/>
          </a:xfrm>
        </p:spPr>
        <p:txBody>
          <a:bodyPr>
            <a:noAutofit/>
          </a:bodyPr>
          <a:lstStyle/>
          <a:p>
            <a:pPr marL="342900" indent="-342900">
              <a:lnSpc>
                <a:spcPct val="100000"/>
              </a:lnSpc>
              <a:spcBef>
                <a:spcPts val="0"/>
              </a:spcBef>
              <a:buFont typeface="Arial" panose="020B0604020202020204" pitchFamily="34" charset="0"/>
              <a:buChar char="•"/>
            </a:pPr>
            <a:r>
              <a:rPr lang="en-GB" sz="2000" dirty="0"/>
              <a:t>Bevor ein Krisenereignis eintritt, sollte ein regionales Krisenmanagementteam mit Unternehmen und Wirtschaftsverbänden zusammenarbeiten, um sektorspezifische Pläne auszuarbeiten. </a:t>
            </a:r>
          </a:p>
          <a:p>
            <a:pPr marL="342900" indent="-342900">
              <a:lnSpc>
                <a:spcPct val="100000"/>
              </a:lnSpc>
              <a:spcBef>
                <a:spcPts val="0"/>
              </a:spcBef>
              <a:buFont typeface="Arial" panose="020B0604020202020204" pitchFamily="34" charset="0"/>
              <a:buChar char="•"/>
            </a:pPr>
            <a:endParaRPr lang="en-GB" sz="2000" dirty="0"/>
          </a:p>
          <a:p>
            <a:pPr marL="342900" indent="-342900">
              <a:lnSpc>
                <a:spcPct val="100000"/>
              </a:lnSpc>
              <a:spcBef>
                <a:spcPts val="0"/>
              </a:spcBef>
              <a:buFont typeface="Arial" panose="020B0604020202020204" pitchFamily="34" charset="0"/>
              <a:buChar char="•"/>
            </a:pPr>
            <a:r>
              <a:rPr lang="en-GB" sz="2000" dirty="0"/>
              <a:t>Der Planungsprozess sollte sich auf ein Verständnis der Reaktionen des Marktes auf verschiedene Arten von </a:t>
            </a:r>
            <a:r>
              <a:rPr lang="en-GB" sz="2000" dirty="0" err="1"/>
              <a:t>Krisen</a:t>
            </a:r>
            <a:r>
              <a:rPr lang="en-GB" sz="2000" dirty="0"/>
              <a:t> </a:t>
            </a:r>
            <a:r>
              <a:rPr lang="en-GB" sz="2000" dirty="0" err="1"/>
              <a:t>stützen</a:t>
            </a:r>
            <a:r>
              <a:rPr lang="en-GB" sz="2000" dirty="0"/>
              <a:t> (</a:t>
            </a:r>
            <a:r>
              <a:rPr lang="en-GB" sz="2000" dirty="0" err="1"/>
              <a:t>z.B.</a:t>
            </a:r>
            <a:r>
              <a:rPr lang="en-GB" sz="2000" dirty="0"/>
              <a:t> </a:t>
            </a:r>
            <a:r>
              <a:rPr lang="en-GB" sz="2000" dirty="0" err="1"/>
              <a:t>mithilfe</a:t>
            </a:r>
            <a:r>
              <a:rPr lang="en-GB" sz="2000" dirty="0"/>
              <a:t> der </a:t>
            </a:r>
            <a:r>
              <a:rPr lang="en-GB" sz="2000" dirty="0" err="1"/>
              <a:t>Szenarioplanung</a:t>
            </a:r>
            <a:r>
              <a:rPr lang="en-GB" sz="2000" dirty="0"/>
              <a:t>). </a:t>
            </a:r>
          </a:p>
          <a:p>
            <a:pPr marL="342900" indent="-342900">
              <a:lnSpc>
                <a:spcPct val="100000"/>
              </a:lnSpc>
              <a:spcBef>
                <a:spcPts val="0"/>
              </a:spcBef>
              <a:buFont typeface="Arial" panose="020B0604020202020204" pitchFamily="34" charset="0"/>
              <a:buChar char="•"/>
            </a:pPr>
            <a:endParaRPr lang="en-GB" sz="2000" dirty="0"/>
          </a:p>
          <a:p>
            <a:pPr marL="342900" indent="-342900">
              <a:lnSpc>
                <a:spcPct val="100000"/>
              </a:lnSpc>
              <a:spcBef>
                <a:spcPts val="0"/>
              </a:spcBef>
              <a:buFont typeface="Arial" panose="020B0604020202020204" pitchFamily="34" charset="0"/>
              <a:buChar char="•"/>
            </a:pPr>
            <a:r>
              <a:rPr lang="en-GB" sz="2000" dirty="0"/>
              <a:t>Das Verständnis dieser Zusammenhänge ist eine Vorstufe zur Schaffung widerstandsfähigerer Tourismussysteme. Sobald die Risiken und möglichen Krisen identifiziert sind, sollten Pläne für jedes mögliche Ereignis </a:t>
            </a:r>
            <a:r>
              <a:rPr lang="en-GB" sz="2000" dirty="0" err="1"/>
              <a:t>erstellt</a:t>
            </a:r>
            <a:r>
              <a:rPr lang="en-GB" sz="2000" dirty="0"/>
              <a:t> </a:t>
            </a:r>
            <a:r>
              <a:rPr lang="en-GB" sz="2000" dirty="0" err="1"/>
              <a:t>werden</a:t>
            </a:r>
            <a:r>
              <a:rPr lang="en-GB" sz="2000" dirty="0"/>
              <a:t> (</a:t>
            </a:r>
            <a:r>
              <a:rPr lang="en-GB" sz="2000" dirty="0" err="1"/>
              <a:t>z.B.</a:t>
            </a:r>
            <a:r>
              <a:rPr lang="en-GB" sz="2000" dirty="0"/>
              <a:t> </a:t>
            </a:r>
            <a:r>
              <a:rPr lang="en-GB" sz="2000" dirty="0" err="1"/>
              <a:t>ein</a:t>
            </a:r>
            <a:r>
              <a:rPr lang="en-GB" sz="2000" dirty="0"/>
              <a:t> </a:t>
            </a:r>
            <a:r>
              <a:rPr lang="en-GB" sz="2000" dirty="0" err="1"/>
              <a:t>Kommunikationsplan</a:t>
            </a:r>
            <a:r>
              <a:rPr lang="en-GB" sz="2000" dirty="0"/>
              <a:t> </a:t>
            </a:r>
            <a:r>
              <a:rPr lang="en-GB" sz="2000" dirty="0" err="1"/>
              <a:t>bei</a:t>
            </a:r>
            <a:r>
              <a:rPr lang="en-GB" sz="2000" dirty="0"/>
              <a:t> </a:t>
            </a:r>
            <a:r>
              <a:rPr lang="en-GB" sz="2000" dirty="0" err="1"/>
              <a:t>negativer</a:t>
            </a:r>
            <a:r>
              <a:rPr lang="en-GB" sz="2000" dirty="0"/>
              <a:t> </a:t>
            </a:r>
            <a:r>
              <a:rPr lang="en-GB" sz="2000" dirty="0" err="1"/>
              <a:t>Berichterstattung</a:t>
            </a:r>
            <a:r>
              <a:rPr lang="en-GB" sz="2000" dirty="0"/>
              <a:t>)</a:t>
            </a:r>
            <a:endParaRPr lang="en-IE" sz="2000" dirty="0"/>
          </a:p>
        </p:txBody>
      </p:sp>
      <p:sp>
        <p:nvSpPr>
          <p:cNvPr id="5" name="Text Placeholder 4">
            <a:extLst>
              <a:ext uri="{FF2B5EF4-FFF2-40B4-BE49-F238E27FC236}">
                <a16:creationId xmlns:a16="http://schemas.microsoft.com/office/drawing/2014/main" id="{32F60A2D-0AA9-E323-8B13-56B166622326}"/>
              </a:ext>
            </a:extLst>
          </p:cNvPr>
          <p:cNvSpPr>
            <a:spLocks noGrp="1"/>
          </p:cNvSpPr>
          <p:nvPr>
            <p:ph type="body" sz="quarter" idx="16"/>
          </p:nvPr>
        </p:nvSpPr>
        <p:spPr>
          <a:xfrm>
            <a:off x="425302" y="102117"/>
            <a:ext cx="5085159" cy="582221"/>
          </a:xfrm>
        </p:spPr>
        <p:txBody>
          <a:bodyPr vert="horz" lIns="91440" tIns="45720" rIns="91440" bIns="45720" rtlCol="0">
            <a:noAutofit/>
          </a:bodyPr>
          <a:lstStyle/>
          <a:p>
            <a:pPr algn="ctr"/>
            <a:r>
              <a:rPr lang="en-IE" dirty="0" err="1"/>
              <a:t>Stufe</a:t>
            </a:r>
            <a:r>
              <a:rPr lang="en-IE" dirty="0"/>
              <a:t> 1: Vorkrisenphase</a:t>
            </a:r>
          </a:p>
        </p:txBody>
      </p:sp>
      <p:sp>
        <p:nvSpPr>
          <p:cNvPr id="13" name="TextBox 12">
            <a:extLst>
              <a:ext uri="{FF2B5EF4-FFF2-40B4-BE49-F238E27FC236}">
                <a16:creationId xmlns:a16="http://schemas.microsoft.com/office/drawing/2014/main" id="{A9E8BE56-FC72-CD0A-F4E6-7FEB134C33F0}"/>
              </a:ext>
            </a:extLst>
          </p:cNvPr>
          <p:cNvSpPr txBox="1"/>
          <p:nvPr/>
        </p:nvSpPr>
        <p:spPr>
          <a:xfrm>
            <a:off x="6591300" y="5810250"/>
            <a:ext cx="3810373" cy="923330"/>
          </a:xfrm>
          <a:prstGeom prst="rect">
            <a:avLst/>
          </a:prstGeom>
          <a:solidFill>
            <a:srgbClr val="F37C57"/>
          </a:solidFill>
        </p:spPr>
        <p:txBody>
          <a:bodyPr wrap="square" rtlCol="0">
            <a:spAutoFit/>
          </a:bodyPr>
          <a:lstStyle/>
          <a:p>
            <a:r>
              <a:rPr lang="en-IE" dirty="0">
                <a:solidFill>
                  <a:schemeClr val="bg1"/>
                </a:solidFill>
              </a:rPr>
              <a:t>Quelle: </a:t>
            </a:r>
            <a:r>
              <a:rPr lang="en-GB" dirty="0">
                <a:solidFill>
                  <a:schemeClr val="bg1"/>
                </a:solidFill>
                <a:hlinkClick r:id="rId2">
                  <a:extLst>
                    <a:ext uri="{A12FA001-AC4F-418D-AE19-62706E023703}">
                      <ahyp:hlinkClr xmlns:ahyp="http://schemas.microsoft.com/office/drawing/2018/hyperlinkcolor" val="tx"/>
                    </a:ext>
                  </a:extLst>
                </a:hlinkClick>
              </a:rPr>
              <a:t>Risk and Crisis Management in Tourism Sector: Recovery From Crisis in the OIC Member Countries</a:t>
            </a:r>
            <a:endParaRPr lang="en-IE" dirty="0">
              <a:solidFill>
                <a:schemeClr val="bg1"/>
              </a:solidFill>
            </a:endParaRPr>
          </a:p>
        </p:txBody>
      </p:sp>
      <p:pic>
        <p:nvPicPr>
          <p:cNvPr id="16" name="Graphic 15" descr="Open book outline">
            <a:extLst>
              <a:ext uri="{FF2B5EF4-FFF2-40B4-BE49-F238E27FC236}">
                <a16:creationId xmlns:a16="http://schemas.microsoft.com/office/drawing/2014/main" id="{643ECF85-5F6D-4CD9-F508-714130F3C2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8962" y="5858476"/>
            <a:ext cx="914400" cy="914400"/>
          </a:xfrm>
          <a:prstGeom prst="rect">
            <a:avLst/>
          </a:prstGeom>
        </p:spPr>
      </p:pic>
      <p:pic>
        <p:nvPicPr>
          <p:cNvPr id="2" name="Picture Placeholder 11">
            <a:extLst>
              <a:ext uri="{FF2B5EF4-FFF2-40B4-BE49-F238E27FC236}">
                <a16:creationId xmlns:a16="http://schemas.microsoft.com/office/drawing/2014/main" id="{410379CF-6D40-8877-1259-30292F7ACBD7}"/>
              </a:ext>
            </a:extLst>
          </p:cNvPr>
          <p:cNvPicPr>
            <a:picLocks noGrp="1" noChangeAspect="1"/>
          </p:cNvPicPr>
          <p:nvPr>
            <p:ph type="pic" sz="quarter" idx="10"/>
          </p:nvPr>
        </p:nvPicPr>
        <p:blipFill>
          <a:blip r:embed="rId5"/>
          <a:srcRect t="10831" b="10831"/>
          <a:stretch>
            <a:fillRect/>
          </a:stretch>
        </p:blipFill>
        <p:spPr>
          <a:xfrm>
            <a:off x="6392863" y="0"/>
            <a:ext cx="5799137" cy="5715000"/>
          </a:xfrm>
        </p:spPr>
      </p:pic>
    </p:spTree>
    <p:extLst>
      <p:ext uri="{BB962C8B-B14F-4D97-AF65-F5344CB8AC3E}">
        <p14:creationId xmlns:p14="http://schemas.microsoft.com/office/powerpoint/2010/main" val="3212033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432C00-EFC7-FF4D-2AED-4C1DA96B27A5}"/>
              </a:ext>
            </a:extLst>
          </p:cNvPr>
          <p:cNvSpPr>
            <a:spLocks noGrp="1"/>
          </p:cNvSpPr>
          <p:nvPr>
            <p:ph type="body" sz="quarter" idx="18"/>
          </p:nvPr>
        </p:nvSpPr>
        <p:spPr>
          <a:xfrm>
            <a:off x="390525" y="839395"/>
            <a:ext cx="5882684" cy="6231255"/>
          </a:xfrm>
        </p:spPr>
        <p:txBody>
          <a:bodyPr>
            <a:normAutofit fontScale="92500" lnSpcReduction="10000"/>
          </a:bodyPr>
          <a:lstStyle/>
          <a:p>
            <a:pPr marL="0" indent="0">
              <a:lnSpc>
                <a:spcPct val="110000"/>
              </a:lnSpc>
              <a:spcBef>
                <a:spcPts val="0"/>
              </a:spcBef>
            </a:pPr>
            <a:r>
              <a:rPr lang="en-GB" dirty="0" err="1"/>
              <a:t>Wenn</a:t>
            </a:r>
            <a:r>
              <a:rPr lang="en-GB" dirty="0"/>
              <a:t> </a:t>
            </a:r>
            <a:r>
              <a:rPr lang="en-GB" dirty="0" err="1"/>
              <a:t>sich</a:t>
            </a:r>
            <a:r>
              <a:rPr lang="en-GB" dirty="0"/>
              <a:t> </a:t>
            </a:r>
            <a:r>
              <a:rPr lang="en-GB" dirty="0" err="1"/>
              <a:t>eine</a:t>
            </a:r>
            <a:r>
              <a:rPr lang="en-GB" dirty="0"/>
              <a:t> </a:t>
            </a:r>
            <a:r>
              <a:rPr lang="en-GB" dirty="0" err="1"/>
              <a:t>Notfallsituation</a:t>
            </a:r>
            <a:r>
              <a:rPr lang="en-GB" dirty="0"/>
              <a:t> erst </a:t>
            </a:r>
            <a:r>
              <a:rPr lang="en-GB" dirty="0" err="1"/>
              <a:t>einmal</a:t>
            </a:r>
            <a:r>
              <a:rPr lang="en-GB" dirty="0"/>
              <a:t> </a:t>
            </a:r>
            <a:r>
              <a:rPr lang="en-GB" dirty="0" err="1"/>
              <a:t>entwickelt</a:t>
            </a:r>
            <a:r>
              <a:rPr lang="en-GB" dirty="0"/>
              <a:t> hat, </a:t>
            </a:r>
            <a:r>
              <a:rPr lang="en-GB" dirty="0" err="1"/>
              <a:t>kann</a:t>
            </a:r>
            <a:r>
              <a:rPr lang="en-GB" dirty="0"/>
              <a:t> </a:t>
            </a:r>
            <a:r>
              <a:rPr lang="en-GB" dirty="0" err="1"/>
              <a:t>eine</a:t>
            </a:r>
            <a:r>
              <a:rPr lang="en-GB" dirty="0"/>
              <a:t> </a:t>
            </a:r>
            <a:r>
              <a:rPr lang="en-GB" dirty="0" err="1"/>
              <a:t>kompetente</a:t>
            </a:r>
            <a:r>
              <a:rPr lang="en-GB" dirty="0"/>
              <a:t> und </a:t>
            </a:r>
            <a:r>
              <a:rPr lang="en-GB" dirty="0" err="1"/>
              <a:t>rasche</a:t>
            </a:r>
            <a:r>
              <a:rPr lang="en-GB" dirty="0"/>
              <a:t> </a:t>
            </a:r>
            <a:r>
              <a:rPr lang="en-GB" dirty="0" err="1"/>
              <a:t>Reaktion</a:t>
            </a:r>
            <a:r>
              <a:rPr lang="en-GB" dirty="0"/>
              <a:t> </a:t>
            </a:r>
            <a:r>
              <a:rPr lang="en-GB" dirty="0" err="1"/>
              <a:t>verhindern</a:t>
            </a:r>
            <a:r>
              <a:rPr lang="en-GB" dirty="0"/>
              <a:t>, </a:t>
            </a:r>
            <a:r>
              <a:rPr lang="en-GB" dirty="0" err="1"/>
              <a:t>dass</a:t>
            </a:r>
            <a:r>
              <a:rPr lang="en-GB" dirty="0"/>
              <a:t> </a:t>
            </a:r>
            <a:r>
              <a:rPr lang="en-GB" dirty="0" err="1"/>
              <a:t>sie</a:t>
            </a:r>
            <a:r>
              <a:rPr lang="en-GB" dirty="0"/>
              <a:t> </a:t>
            </a:r>
            <a:r>
              <a:rPr lang="en-GB" dirty="0" err="1"/>
              <a:t>sich</a:t>
            </a:r>
            <a:r>
              <a:rPr lang="en-GB" dirty="0"/>
              <a:t> </a:t>
            </a:r>
            <a:r>
              <a:rPr lang="en-GB" dirty="0" err="1"/>
              <a:t>zu</a:t>
            </a:r>
            <a:r>
              <a:rPr lang="en-GB" dirty="0"/>
              <a:t> </a:t>
            </a:r>
            <a:r>
              <a:rPr lang="en-GB" dirty="0" err="1"/>
              <a:t>einer</a:t>
            </a:r>
            <a:r>
              <a:rPr lang="en-GB" dirty="0"/>
              <a:t> </a:t>
            </a:r>
            <a:r>
              <a:rPr lang="en-GB" dirty="0" err="1"/>
              <a:t>echten</a:t>
            </a:r>
            <a:r>
              <a:rPr lang="en-GB" dirty="0"/>
              <a:t> </a:t>
            </a:r>
            <a:r>
              <a:rPr lang="en-GB" dirty="0" err="1"/>
              <a:t>Krise</a:t>
            </a:r>
            <a:r>
              <a:rPr lang="en-GB" dirty="0"/>
              <a:t> </a:t>
            </a:r>
            <a:r>
              <a:rPr lang="en-GB" dirty="0" err="1"/>
              <a:t>ausweitet</a:t>
            </a:r>
            <a:r>
              <a:rPr lang="en-GB" dirty="0"/>
              <a:t>. Die </a:t>
            </a:r>
            <a:r>
              <a:rPr lang="en-GB" dirty="0" err="1"/>
              <a:t>wichtigsten</a:t>
            </a:r>
            <a:r>
              <a:rPr lang="en-GB" dirty="0"/>
              <a:t> </a:t>
            </a:r>
            <a:r>
              <a:rPr lang="en-GB" dirty="0" err="1"/>
              <a:t>Maßnahmen</a:t>
            </a:r>
            <a:r>
              <a:rPr lang="en-GB" dirty="0"/>
              <a:t> in </a:t>
            </a:r>
            <a:r>
              <a:rPr lang="en-GB" dirty="0" err="1"/>
              <a:t>dieser</a:t>
            </a:r>
            <a:r>
              <a:rPr lang="en-GB" dirty="0"/>
              <a:t> Phase </a:t>
            </a:r>
            <a:r>
              <a:rPr lang="en-GB" dirty="0" err="1"/>
              <a:t>sind</a:t>
            </a:r>
            <a:r>
              <a:rPr lang="en-GB" dirty="0"/>
              <a:t>: </a:t>
            </a:r>
          </a:p>
          <a:p>
            <a:pPr marL="457200" indent="-457200">
              <a:lnSpc>
                <a:spcPct val="110000"/>
              </a:lnSpc>
              <a:spcBef>
                <a:spcPts val="0"/>
              </a:spcBef>
              <a:buFont typeface="+mj-lt"/>
              <a:buAutoNum type="arabicPeriod"/>
            </a:pPr>
            <a:r>
              <a:rPr lang="en-GB" dirty="0" err="1"/>
              <a:t>Intensivierung</a:t>
            </a:r>
            <a:r>
              <a:rPr lang="en-GB" dirty="0"/>
              <a:t> der </a:t>
            </a:r>
            <a:r>
              <a:rPr lang="en-GB" dirty="0" err="1"/>
              <a:t>Kommunikation</a:t>
            </a:r>
            <a:r>
              <a:rPr lang="en-GB" dirty="0"/>
              <a:t> </a:t>
            </a:r>
            <a:r>
              <a:rPr lang="en-GB" dirty="0" err="1"/>
              <a:t>zwischen</a:t>
            </a:r>
            <a:r>
              <a:rPr lang="en-GB" dirty="0"/>
              <a:t> den </a:t>
            </a:r>
            <a:r>
              <a:rPr lang="en-GB" dirty="0" err="1"/>
              <a:t>Mitgliedern</a:t>
            </a:r>
            <a:r>
              <a:rPr lang="en-GB" dirty="0"/>
              <a:t> der Task Force für den </a:t>
            </a:r>
            <a:r>
              <a:rPr lang="en-GB" dirty="0" err="1"/>
              <a:t>Tourismussektor</a:t>
            </a:r>
            <a:endParaRPr lang="en-GB" dirty="0"/>
          </a:p>
          <a:p>
            <a:pPr marL="457200" indent="-457200">
              <a:lnSpc>
                <a:spcPct val="110000"/>
              </a:lnSpc>
              <a:spcBef>
                <a:spcPts val="0"/>
              </a:spcBef>
              <a:buFont typeface="+mj-lt"/>
              <a:buAutoNum type="arabicPeriod"/>
            </a:pPr>
            <a:r>
              <a:rPr lang="en-GB" dirty="0"/>
              <a:t>Die Unternehmen </a:t>
            </a:r>
            <a:r>
              <a:rPr lang="en-GB" dirty="0" err="1"/>
              <a:t>sollten</a:t>
            </a:r>
            <a:r>
              <a:rPr lang="en-GB" dirty="0"/>
              <a:t> </a:t>
            </a:r>
            <a:r>
              <a:rPr lang="en-GB" dirty="0" err="1"/>
              <a:t>ihren</a:t>
            </a:r>
            <a:r>
              <a:rPr lang="en-GB" dirty="0"/>
              <a:t> </a:t>
            </a:r>
            <a:r>
              <a:rPr lang="en-GB" dirty="0" err="1"/>
              <a:t>Krisenmanagementplan</a:t>
            </a:r>
            <a:r>
              <a:rPr lang="en-GB" dirty="0"/>
              <a:t> in die operative Phase </a:t>
            </a:r>
            <a:r>
              <a:rPr lang="en-GB" dirty="0" err="1"/>
              <a:t>überführen</a:t>
            </a:r>
            <a:r>
              <a:rPr lang="en-GB" dirty="0"/>
              <a:t> </a:t>
            </a:r>
          </a:p>
          <a:p>
            <a:pPr marL="457200" indent="-457200">
              <a:lnSpc>
                <a:spcPct val="110000"/>
              </a:lnSpc>
              <a:spcBef>
                <a:spcPts val="0"/>
              </a:spcBef>
              <a:buFont typeface="+mj-lt"/>
              <a:buAutoNum type="arabicPeriod"/>
            </a:pPr>
            <a:r>
              <a:rPr lang="en-GB" dirty="0" err="1"/>
              <a:t>Formulierung</a:t>
            </a:r>
            <a:r>
              <a:rPr lang="en-GB" dirty="0"/>
              <a:t> von </a:t>
            </a:r>
            <a:r>
              <a:rPr lang="en-GB" dirty="0" err="1"/>
              <a:t>Mitteilungen</a:t>
            </a:r>
            <a:r>
              <a:rPr lang="en-GB" dirty="0"/>
              <a:t> für die </a:t>
            </a:r>
            <a:r>
              <a:rPr lang="en-GB" dirty="0" err="1"/>
              <a:t>Medien</a:t>
            </a:r>
            <a:r>
              <a:rPr lang="en-GB" dirty="0"/>
              <a:t> und die </a:t>
            </a:r>
            <a:r>
              <a:rPr lang="en-GB" dirty="0" err="1"/>
              <a:t>Öffentlichkeit</a:t>
            </a:r>
            <a:r>
              <a:rPr lang="en-GB" dirty="0"/>
              <a:t> </a:t>
            </a:r>
          </a:p>
          <a:p>
            <a:pPr marL="457200" indent="-457200">
              <a:lnSpc>
                <a:spcPct val="110000"/>
              </a:lnSpc>
              <a:spcBef>
                <a:spcPts val="0"/>
              </a:spcBef>
              <a:buFont typeface="+mj-lt"/>
              <a:buAutoNum type="arabicPeriod"/>
            </a:pPr>
            <a:r>
              <a:rPr lang="en-GB" dirty="0" err="1"/>
              <a:t>Einrichtung</a:t>
            </a:r>
            <a:r>
              <a:rPr lang="en-GB" dirty="0"/>
              <a:t> </a:t>
            </a:r>
            <a:r>
              <a:rPr lang="en-GB" dirty="0" err="1"/>
              <a:t>eines</a:t>
            </a:r>
            <a:r>
              <a:rPr lang="en-GB" dirty="0"/>
              <a:t> </a:t>
            </a:r>
            <a:r>
              <a:rPr lang="en-GB" dirty="0" err="1"/>
              <a:t>Kommunikationszentrums</a:t>
            </a:r>
            <a:r>
              <a:rPr lang="en-GB" dirty="0"/>
              <a:t> für </a:t>
            </a:r>
            <a:r>
              <a:rPr lang="en-GB" dirty="0" err="1"/>
              <a:t>Anliegen</a:t>
            </a:r>
            <a:r>
              <a:rPr lang="en-GB" dirty="0"/>
              <a:t> der </a:t>
            </a:r>
            <a:r>
              <a:rPr lang="en-GB" dirty="0" err="1"/>
              <a:t>Angehörigen</a:t>
            </a:r>
            <a:r>
              <a:rPr lang="en-GB" dirty="0"/>
              <a:t> und </a:t>
            </a:r>
            <a:r>
              <a:rPr lang="en-GB" dirty="0" err="1"/>
              <a:t>zur</a:t>
            </a:r>
            <a:r>
              <a:rPr lang="en-GB" dirty="0"/>
              <a:t> </a:t>
            </a:r>
            <a:r>
              <a:rPr lang="en-GB" dirty="0" err="1"/>
              <a:t>Begrenzung</a:t>
            </a:r>
            <a:r>
              <a:rPr lang="en-GB" dirty="0"/>
              <a:t> von </a:t>
            </a:r>
            <a:r>
              <a:rPr lang="en-GB" dirty="0" err="1"/>
              <a:t>Imageschaden</a:t>
            </a:r>
            <a:endParaRPr lang="en-IE" dirty="0"/>
          </a:p>
        </p:txBody>
      </p:sp>
      <p:sp>
        <p:nvSpPr>
          <p:cNvPr id="5" name="Text Placeholder 4">
            <a:extLst>
              <a:ext uri="{FF2B5EF4-FFF2-40B4-BE49-F238E27FC236}">
                <a16:creationId xmlns:a16="http://schemas.microsoft.com/office/drawing/2014/main" id="{32F60A2D-0AA9-E323-8B13-56B166622326}"/>
              </a:ext>
            </a:extLst>
          </p:cNvPr>
          <p:cNvSpPr>
            <a:spLocks noGrp="1"/>
          </p:cNvSpPr>
          <p:nvPr>
            <p:ph type="body" sz="quarter" idx="16"/>
          </p:nvPr>
        </p:nvSpPr>
        <p:spPr>
          <a:xfrm>
            <a:off x="369176" y="228600"/>
            <a:ext cx="5564187" cy="582221"/>
          </a:xfrm>
        </p:spPr>
        <p:txBody>
          <a:bodyPr vert="horz" lIns="91440" tIns="45720" rIns="91440" bIns="45720" rtlCol="0">
            <a:noAutofit/>
          </a:bodyPr>
          <a:lstStyle/>
          <a:p>
            <a:pPr algn="ctr"/>
            <a:r>
              <a:rPr lang="en-IE" dirty="0" err="1"/>
              <a:t>Stufe</a:t>
            </a:r>
            <a:r>
              <a:rPr lang="en-IE" dirty="0"/>
              <a:t> 2: Prodromalstadium</a:t>
            </a:r>
          </a:p>
        </p:txBody>
      </p:sp>
      <p:pic>
        <p:nvPicPr>
          <p:cNvPr id="2" name="Picture Placeholder 9" descr="A picture containing grass, sky, outdoor, person&#10;&#10;Description automatically generated">
            <a:extLst>
              <a:ext uri="{FF2B5EF4-FFF2-40B4-BE49-F238E27FC236}">
                <a16:creationId xmlns:a16="http://schemas.microsoft.com/office/drawing/2014/main" id="{DC0224B4-A4AA-CE58-FE27-E1C71CE084E8}"/>
              </a:ext>
            </a:extLst>
          </p:cNvPr>
          <p:cNvPicPr>
            <a:picLocks noGrp="1" noChangeAspect="1"/>
          </p:cNvPicPr>
          <p:nvPr>
            <p:ph type="pic" sz="quarter" idx="10"/>
          </p:nvPr>
        </p:nvPicPr>
        <p:blipFill>
          <a:blip r:embed="rId2"/>
          <a:srcRect t="17451" b="17451"/>
          <a:stretch>
            <a:fillRect/>
          </a:stretch>
        </p:blipFill>
        <p:spPr>
          <a:xfrm>
            <a:off x="6392863" y="228600"/>
            <a:ext cx="5564187" cy="5448300"/>
          </a:xfrm>
        </p:spPr>
      </p:pic>
    </p:spTree>
    <p:extLst>
      <p:ext uri="{BB962C8B-B14F-4D97-AF65-F5344CB8AC3E}">
        <p14:creationId xmlns:p14="http://schemas.microsoft.com/office/powerpoint/2010/main" val="1428874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432C00-EFC7-FF4D-2AED-4C1DA96B27A5}"/>
              </a:ext>
            </a:extLst>
          </p:cNvPr>
          <p:cNvSpPr>
            <a:spLocks noGrp="1"/>
          </p:cNvSpPr>
          <p:nvPr>
            <p:ph type="body" sz="quarter" idx="18"/>
          </p:nvPr>
        </p:nvSpPr>
        <p:spPr>
          <a:xfrm>
            <a:off x="390525" y="839396"/>
            <a:ext cx="5705475" cy="5790004"/>
          </a:xfrm>
        </p:spPr>
        <p:txBody>
          <a:bodyPr>
            <a:normAutofit fontScale="70000" lnSpcReduction="20000"/>
          </a:bodyPr>
          <a:lstStyle/>
          <a:p>
            <a:pPr marL="0" indent="0">
              <a:lnSpc>
                <a:spcPct val="120000"/>
              </a:lnSpc>
              <a:spcBef>
                <a:spcPts val="0"/>
              </a:spcBef>
            </a:pPr>
            <a:r>
              <a:rPr lang="en-GB" sz="3100" dirty="0"/>
              <a:t>Die wichtigsten Maßnahmen in dieser Phase sind: </a:t>
            </a:r>
          </a:p>
          <a:p>
            <a:pPr marL="457200" indent="-457200">
              <a:lnSpc>
                <a:spcPct val="120000"/>
              </a:lnSpc>
              <a:spcBef>
                <a:spcPts val="0"/>
              </a:spcBef>
              <a:buFont typeface="+mj-lt"/>
              <a:buAutoNum type="arabicPeriod"/>
            </a:pPr>
            <a:r>
              <a:rPr lang="en-GB" sz="2600" dirty="0"/>
              <a:t>Gewährleistung der Sicherheit und des Wohlergehens der Kunden durch Deckung </a:t>
            </a:r>
            <a:r>
              <a:rPr lang="en-GB" sz="2600" dirty="0" err="1"/>
              <a:t>ihrer</a:t>
            </a:r>
            <a:r>
              <a:rPr lang="en-GB" sz="2600" dirty="0"/>
              <a:t> </a:t>
            </a:r>
            <a:r>
              <a:rPr lang="en-GB" sz="2600" dirty="0" err="1"/>
              <a:t>Grundbedürfnisse</a:t>
            </a:r>
            <a:r>
              <a:rPr lang="en-GB" sz="2600" dirty="0"/>
              <a:t>; falls erforderlich, anschließende Evakuierung in ihr </a:t>
            </a:r>
            <a:r>
              <a:rPr lang="en-GB" sz="2600" dirty="0" err="1"/>
              <a:t>Heimatland</a:t>
            </a:r>
            <a:r>
              <a:rPr lang="en-GB" sz="2600" dirty="0"/>
              <a:t> </a:t>
            </a:r>
          </a:p>
          <a:p>
            <a:pPr marL="457200" indent="-457200">
              <a:lnSpc>
                <a:spcPct val="120000"/>
              </a:lnSpc>
              <a:spcBef>
                <a:spcPts val="0"/>
              </a:spcBef>
              <a:buFont typeface="+mj-lt"/>
              <a:buAutoNum type="arabicPeriod"/>
            </a:pPr>
            <a:r>
              <a:rPr lang="en-GB" sz="2600" dirty="0" err="1"/>
              <a:t>Gewährleistung</a:t>
            </a:r>
            <a:r>
              <a:rPr lang="en-GB" sz="2600" dirty="0"/>
              <a:t> der Sicherheit und des Wohlergehens des Personals durch Verlegung nicht benötigter Mitarbeiter aus dem </a:t>
            </a:r>
            <a:r>
              <a:rPr lang="en-GB" sz="2600" dirty="0" err="1"/>
              <a:t>betroffenen</a:t>
            </a:r>
            <a:r>
              <a:rPr lang="en-GB" sz="2600" dirty="0"/>
              <a:t> </a:t>
            </a:r>
            <a:r>
              <a:rPr lang="en-GB" sz="2600" dirty="0" err="1"/>
              <a:t>Gebiet</a:t>
            </a:r>
            <a:endParaRPr lang="en-GB" sz="2600" dirty="0"/>
          </a:p>
          <a:p>
            <a:pPr marL="457200" indent="-457200">
              <a:lnSpc>
                <a:spcPct val="120000"/>
              </a:lnSpc>
              <a:spcBef>
                <a:spcPts val="0"/>
              </a:spcBef>
              <a:buFont typeface="+mj-lt"/>
              <a:buAutoNum type="arabicPeriod"/>
            </a:pPr>
            <a:r>
              <a:rPr lang="en-GB" sz="2600" dirty="0"/>
              <a:t>Durchführung von Notreparaturen an der </a:t>
            </a:r>
            <a:r>
              <a:rPr lang="en-GB" sz="2600" dirty="0" err="1"/>
              <a:t>Infrastruktur</a:t>
            </a:r>
            <a:r>
              <a:rPr lang="en-GB" sz="2600" dirty="0"/>
              <a:t> </a:t>
            </a:r>
          </a:p>
          <a:p>
            <a:pPr marL="457200" indent="-457200">
              <a:lnSpc>
                <a:spcPct val="120000"/>
              </a:lnSpc>
              <a:spcBef>
                <a:spcPts val="0"/>
              </a:spcBef>
              <a:buFont typeface="+mj-lt"/>
              <a:buAutoNum type="arabicPeriod"/>
            </a:pPr>
            <a:r>
              <a:rPr lang="en-GB" sz="2600" dirty="0"/>
              <a:t>Geben Sie über das Krisenkommunikationszentrum regelmäßig aktuelle Informationen über die Lage </a:t>
            </a:r>
            <a:r>
              <a:rPr lang="en-GB" sz="2600" dirty="0" err="1"/>
              <a:t>heraus</a:t>
            </a:r>
            <a:r>
              <a:rPr lang="en-GB" sz="2600" dirty="0"/>
              <a:t>. </a:t>
            </a:r>
            <a:r>
              <a:rPr lang="en-GB" sz="2600" dirty="0" err="1"/>
              <a:t>Offenheit</a:t>
            </a:r>
            <a:r>
              <a:rPr lang="en-GB" sz="2600" dirty="0"/>
              <a:t> für Nachfragen </a:t>
            </a:r>
            <a:r>
              <a:rPr lang="en-GB" sz="2600" dirty="0" err="1"/>
              <a:t>ist</a:t>
            </a:r>
            <a:r>
              <a:rPr lang="en-GB" sz="2600" dirty="0"/>
              <a:t> </a:t>
            </a:r>
            <a:r>
              <a:rPr lang="en-GB" sz="2600" dirty="0" err="1"/>
              <a:t>wichtig</a:t>
            </a:r>
            <a:r>
              <a:rPr lang="en-GB" sz="2600" dirty="0"/>
              <a:t> </a:t>
            </a:r>
            <a:r>
              <a:rPr lang="en-GB" sz="2600" dirty="0" err="1"/>
              <a:t>zur</a:t>
            </a:r>
            <a:r>
              <a:rPr lang="en-GB" sz="2600" dirty="0"/>
              <a:t> </a:t>
            </a:r>
            <a:r>
              <a:rPr lang="en-GB" sz="2600" dirty="0" err="1"/>
              <a:t>Verhinderung</a:t>
            </a:r>
            <a:r>
              <a:rPr lang="en-GB" sz="2600" dirty="0"/>
              <a:t> von </a:t>
            </a:r>
            <a:r>
              <a:rPr lang="en-GB" sz="2600" dirty="0" err="1"/>
              <a:t>sensationslüsterner</a:t>
            </a:r>
            <a:r>
              <a:rPr lang="en-GB" sz="2600" dirty="0"/>
              <a:t> und </a:t>
            </a:r>
            <a:r>
              <a:rPr lang="en-GB" sz="2600" dirty="0" err="1"/>
              <a:t>ungenauer</a:t>
            </a:r>
            <a:r>
              <a:rPr lang="en-GB" sz="2600" dirty="0"/>
              <a:t> </a:t>
            </a:r>
            <a:r>
              <a:rPr lang="en-GB" sz="2600" dirty="0" err="1"/>
              <a:t>Berichterstattung</a:t>
            </a:r>
            <a:r>
              <a:rPr lang="en-GB" sz="2600" dirty="0"/>
              <a:t> </a:t>
            </a:r>
          </a:p>
          <a:p>
            <a:pPr marL="457200" indent="-457200">
              <a:lnSpc>
                <a:spcPct val="120000"/>
              </a:lnSpc>
              <a:spcBef>
                <a:spcPts val="0"/>
              </a:spcBef>
              <a:buFont typeface="+mj-lt"/>
              <a:buAutoNum type="arabicPeriod"/>
            </a:pPr>
            <a:r>
              <a:rPr lang="en-GB" sz="2600" dirty="0" err="1"/>
              <a:t>Umgehende</a:t>
            </a:r>
            <a:r>
              <a:rPr lang="en-GB" sz="2600" dirty="0"/>
              <a:t> und ehrliche Kommunikation der Unternehmen </a:t>
            </a:r>
            <a:r>
              <a:rPr lang="en-GB" sz="2600" dirty="0" err="1"/>
              <a:t>mit</a:t>
            </a:r>
            <a:r>
              <a:rPr lang="en-GB" sz="2600" dirty="0"/>
              <a:t> </a:t>
            </a:r>
            <a:r>
              <a:rPr lang="en-GB" sz="2600" dirty="0" err="1"/>
              <a:t>Kunden</a:t>
            </a:r>
            <a:r>
              <a:rPr lang="en-GB" sz="2600" dirty="0"/>
              <a:t>, die </a:t>
            </a:r>
            <a:r>
              <a:rPr lang="en-GB" sz="2600" dirty="0" err="1"/>
              <a:t>bereits</a:t>
            </a:r>
            <a:r>
              <a:rPr lang="en-GB" sz="2600" dirty="0"/>
              <a:t> </a:t>
            </a:r>
            <a:r>
              <a:rPr lang="en-GB" sz="2600" dirty="0" err="1"/>
              <a:t>gebucht</a:t>
            </a:r>
            <a:r>
              <a:rPr lang="en-GB" sz="2600" dirty="0"/>
              <a:t> </a:t>
            </a:r>
            <a:r>
              <a:rPr lang="en-GB" sz="2600" dirty="0" err="1"/>
              <a:t>haben</a:t>
            </a:r>
            <a:r>
              <a:rPr lang="en-GB" sz="2600" dirty="0"/>
              <a:t> in </a:t>
            </a:r>
            <a:r>
              <a:rPr lang="en-GB" sz="2600" dirty="0" err="1"/>
              <a:t>Bezug</a:t>
            </a:r>
            <a:r>
              <a:rPr lang="en-GB" sz="2600" dirty="0"/>
              <a:t> auf </a:t>
            </a:r>
            <a:r>
              <a:rPr lang="en-GB" sz="2600" dirty="0" err="1"/>
              <a:t>Antritt</a:t>
            </a:r>
            <a:r>
              <a:rPr lang="en-GB" sz="2600" dirty="0"/>
              <a:t>, </a:t>
            </a:r>
            <a:r>
              <a:rPr lang="en-GB" sz="2600" dirty="0" err="1"/>
              <a:t>Verlegung</a:t>
            </a:r>
            <a:r>
              <a:rPr lang="en-GB" sz="2600" dirty="0"/>
              <a:t> </a:t>
            </a:r>
            <a:r>
              <a:rPr lang="en-GB" sz="2600" dirty="0" err="1"/>
              <a:t>oder</a:t>
            </a:r>
            <a:r>
              <a:rPr lang="en-GB" sz="2600" dirty="0"/>
              <a:t> </a:t>
            </a:r>
            <a:r>
              <a:rPr lang="en-GB" sz="2600" dirty="0" err="1"/>
              <a:t>Stornierung</a:t>
            </a:r>
            <a:r>
              <a:rPr lang="en-GB" sz="2600" dirty="0"/>
              <a:t> der </a:t>
            </a:r>
            <a:r>
              <a:rPr lang="en-GB" sz="2600" dirty="0" err="1"/>
              <a:t>Reise</a:t>
            </a:r>
            <a:endParaRPr lang="en-IE" sz="2600" dirty="0"/>
          </a:p>
        </p:txBody>
      </p:sp>
      <p:sp>
        <p:nvSpPr>
          <p:cNvPr id="5" name="Text Placeholder 4">
            <a:extLst>
              <a:ext uri="{FF2B5EF4-FFF2-40B4-BE49-F238E27FC236}">
                <a16:creationId xmlns:a16="http://schemas.microsoft.com/office/drawing/2014/main" id="{32F60A2D-0AA9-E323-8B13-56B166622326}"/>
              </a:ext>
            </a:extLst>
          </p:cNvPr>
          <p:cNvSpPr>
            <a:spLocks noGrp="1"/>
          </p:cNvSpPr>
          <p:nvPr>
            <p:ph type="body" sz="quarter" idx="16"/>
          </p:nvPr>
        </p:nvSpPr>
        <p:spPr>
          <a:xfrm>
            <a:off x="515640" y="228600"/>
            <a:ext cx="5085159" cy="582221"/>
          </a:xfrm>
        </p:spPr>
        <p:txBody>
          <a:bodyPr vert="horz" lIns="91440" tIns="45720" rIns="91440" bIns="45720" rtlCol="0">
            <a:noAutofit/>
          </a:bodyPr>
          <a:lstStyle/>
          <a:p>
            <a:pPr algn="ctr"/>
            <a:r>
              <a:rPr lang="en-IE" dirty="0" err="1"/>
              <a:t>Stufe</a:t>
            </a:r>
            <a:r>
              <a:rPr lang="en-IE" dirty="0"/>
              <a:t> 3: Notfallstufe</a:t>
            </a:r>
          </a:p>
        </p:txBody>
      </p:sp>
      <p:pic>
        <p:nvPicPr>
          <p:cNvPr id="2" name="Picture Placeholder 6" descr="A picture containing sky, ground, outdoor, person&#10;&#10;Description automatically generated">
            <a:extLst>
              <a:ext uri="{FF2B5EF4-FFF2-40B4-BE49-F238E27FC236}">
                <a16:creationId xmlns:a16="http://schemas.microsoft.com/office/drawing/2014/main" id="{3FFE7ACC-714F-FB98-4EC8-E90B84DCE7DF}"/>
              </a:ext>
            </a:extLst>
          </p:cNvPr>
          <p:cNvPicPr>
            <a:picLocks noGrp="1" noChangeAspect="1"/>
          </p:cNvPicPr>
          <p:nvPr>
            <p:ph type="pic" sz="quarter" idx="10"/>
          </p:nvPr>
        </p:nvPicPr>
        <p:blipFill>
          <a:blip r:embed="rId2"/>
          <a:srcRect l="16025" r="16025"/>
          <a:stretch>
            <a:fillRect/>
          </a:stretch>
        </p:blipFill>
        <p:spPr>
          <a:xfrm>
            <a:off x="6392863" y="228600"/>
            <a:ext cx="5564187" cy="5448300"/>
          </a:xfrm>
        </p:spPr>
      </p:pic>
    </p:spTree>
    <p:extLst>
      <p:ext uri="{BB962C8B-B14F-4D97-AF65-F5344CB8AC3E}">
        <p14:creationId xmlns:p14="http://schemas.microsoft.com/office/powerpoint/2010/main" val="3824853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432C00-EFC7-FF4D-2AED-4C1DA96B27A5}"/>
              </a:ext>
            </a:extLst>
          </p:cNvPr>
          <p:cNvSpPr>
            <a:spLocks noGrp="1"/>
          </p:cNvSpPr>
          <p:nvPr>
            <p:ph type="body" sz="quarter" idx="18"/>
          </p:nvPr>
        </p:nvSpPr>
        <p:spPr>
          <a:xfrm>
            <a:off x="390525" y="1191821"/>
            <a:ext cx="5705475" cy="5790004"/>
          </a:xfrm>
        </p:spPr>
        <p:txBody>
          <a:bodyPr>
            <a:normAutofit fontScale="70000" lnSpcReduction="20000"/>
          </a:bodyPr>
          <a:lstStyle/>
          <a:p>
            <a:pPr marL="457200" indent="-457200">
              <a:lnSpc>
                <a:spcPct val="120000"/>
              </a:lnSpc>
              <a:spcBef>
                <a:spcPts val="0"/>
              </a:spcBef>
              <a:buFont typeface="+mj-lt"/>
              <a:buAutoNum type="arabicPeriod"/>
            </a:pPr>
            <a:r>
              <a:rPr lang="en-GB" sz="2400" dirty="0"/>
              <a:t>Die Bemühungen um einen Aufschwung sollten beschleunigt werden, sobald die Notstandsphase vorbei ist. Das Engagement der Regierung für den Tourismussektor und ihre Führungsrolle sind von entscheidender </a:t>
            </a:r>
            <a:r>
              <a:rPr lang="en-GB" sz="2400" dirty="0" err="1"/>
              <a:t>Bedeutung</a:t>
            </a:r>
            <a:r>
              <a:rPr lang="en-GB" sz="2400" dirty="0"/>
              <a:t>.</a:t>
            </a:r>
          </a:p>
          <a:p>
            <a:pPr marL="457200" indent="-457200">
              <a:lnSpc>
                <a:spcPct val="120000"/>
              </a:lnSpc>
              <a:spcBef>
                <a:spcPts val="0"/>
              </a:spcBef>
              <a:buFont typeface="+mj-lt"/>
              <a:buAutoNum type="arabicPeriod"/>
            </a:pPr>
            <a:r>
              <a:rPr lang="en-GB" sz="2400" dirty="0"/>
              <a:t>Solange die wichtigsten Infrastrukturen und Einrichtungen, die von den Touristen in den betroffenen Gebieten genutzt werden, nicht repariert sind, sollten die Bemühungen zur Förderung der Erholung des Reiseziels auf die nicht betroffenen Gebiete beschränkt werden. Unabhängig von der Krise besteht die optimale Reaktion in der rechtzeitigen Bereitstellung genauer, glaubwürdiger und transparenter Informationen, die es den Beteiligten ermöglichen, darauf zu reagieren, und es potenziellen Besuchern ermöglichen, fundierte Entscheidungen zu treffen und ihre Reisepläne zu ändern, um ihre Sicherheit zu gewährleisten. </a:t>
            </a:r>
          </a:p>
          <a:p>
            <a:pPr marL="457200" indent="-457200">
              <a:lnSpc>
                <a:spcPct val="120000"/>
              </a:lnSpc>
              <a:spcBef>
                <a:spcPts val="0"/>
              </a:spcBef>
              <a:buFont typeface="+mj-lt"/>
              <a:buAutoNum type="arabicPeriod"/>
            </a:pPr>
            <a:r>
              <a:rPr lang="en-GB" sz="2400" dirty="0"/>
              <a:t>Die Kommunikation sollte sich an die Branche (Reiseveranstalter, Reisebüros, Konferenzveranstalter) und an Individualtouristen richten. </a:t>
            </a:r>
          </a:p>
          <a:p>
            <a:pPr marL="0" indent="0">
              <a:lnSpc>
                <a:spcPct val="120000"/>
              </a:lnSpc>
              <a:spcBef>
                <a:spcPts val="0"/>
              </a:spcBef>
            </a:pPr>
            <a:endParaRPr lang="en-IE" dirty="0"/>
          </a:p>
        </p:txBody>
      </p:sp>
      <p:sp>
        <p:nvSpPr>
          <p:cNvPr id="5" name="Text Placeholder 4">
            <a:extLst>
              <a:ext uri="{FF2B5EF4-FFF2-40B4-BE49-F238E27FC236}">
                <a16:creationId xmlns:a16="http://schemas.microsoft.com/office/drawing/2014/main" id="{32F60A2D-0AA9-E323-8B13-56B166622326}"/>
              </a:ext>
            </a:extLst>
          </p:cNvPr>
          <p:cNvSpPr>
            <a:spLocks noGrp="1"/>
          </p:cNvSpPr>
          <p:nvPr>
            <p:ph type="body" sz="quarter" idx="16"/>
          </p:nvPr>
        </p:nvSpPr>
        <p:spPr>
          <a:xfrm>
            <a:off x="390525" y="77396"/>
            <a:ext cx="5924550" cy="762000"/>
          </a:xfrm>
        </p:spPr>
        <p:txBody>
          <a:bodyPr vert="horz" lIns="91440" tIns="45720" rIns="91440" bIns="45720" rtlCol="0">
            <a:noAutofit/>
          </a:bodyPr>
          <a:lstStyle/>
          <a:p>
            <a:pPr algn="ctr"/>
            <a:r>
              <a:rPr lang="en-IE" dirty="0"/>
              <a:t>Stufe 4 Nach der </a:t>
            </a:r>
            <a:r>
              <a:rPr lang="en-IE" dirty="0" err="1"/>
              <a:t>Krise</a:t>
            </a:r>
            <a:r>
              <a:rPr lang="en-IE" dirty="0"/>
              <a:t> (</a:t>
            </a:r>
            <a:r>
              <a:rPr lang="en-IE" dirty="0" err="1"/>
              <a:t>Zwischenphase</a:t>
            </a:r>
            <a:r>
              <a:rPr lang="en-IE" dirty="0"/>
              <a:t>) </a:t>
            </a:r>
          </a:p>
        </p:txBody>
      </p:sp>
      <p:pic>
        <p:nvPicPr>
          <p:cNvPr id="2" name="Picture Placeholder 7" descr="A volcano erupting at night&#10;&#10;Description automatically generated with medium confidence">
            <a:extLst>
              <a:ext uri="{FF2B5EF4-FFF2-40B4-BE49-F238E27FC236}">
                <a16:creationId xmlns:a16="http://schemas.microsoft.com/office/drawing/2014/main" id="{43131E16-825C-5489-1153-E82AF8932EC7}"/>
              </a:ext>
            </a:extLst>
          </p:cNvPr>
          <p:cNvPicPr>
            <a:picLocks noGrp="1" noChangeAspect="1"/>
          </p:cNvPicPr>
          <p:nvPr>
            <p:ph type="pic" sz="quarter" idx="10"/>
          </p:nvPr>
        </p:nvPicPr>
        <p:blipFill>
          <a:blip r:embed="rId2"/>
          <a:srcRect t="17358" b="17358"/>
          <a:stretch>
            <a:fillRect/>
          </a:stretch>
        </p:blipFill>
        <p:spPr>
          <a:xfrm>
            <a:off x="6392863" y="228600"/>
            <a:ext cx="5564187" cy="5448300"/>
          </a:xfrm>
        </p:spPr>
      </p:pic>
    </p:spTree>
    <p:extLst>
      <p:ext uri="{BB962C8B-B14F-4D97-AF65-F5344CB8AC3E}">
        <p14:creationId xmlns:p14="http://schemas.microsoft.com/office/powerpoint/2010/main" val="1147053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496F7E-3008-25B7-F737-EF9A85F11518}"/>
              </a:ext>
            </a:extLst>
          </p:cNvPr>
          <p:cNvSpPr>
            <a:spLocks noGrp="1"/>
          </p:cNvSpPr>
          <p:nvPr>
            <p:ph type="body" sz="quarter" idx="18"/>
          </p:nvPr>
        </p:nvSpPr>
        <p:spPr>
          <a:xfrm>
            <a:off x="400050" y="1409700"/>
            <a:ext cx="5695950" cy="5591175"/>
          </a:xfrm>
        </p:spPr>
        <p:txBody>
          <a:bodyPr>
            <a:normAutofit/>
          </a:bodyPr>
          <a:lstStyle/>
          <a:p>
            <a:pPr marL="0" indent="0">
              <a:lnSpc>
                <a:spcPct val="100000"/>
              </a:lnSpc>
              <a:spcBef>
                <a:spcPts val="0"/>
              </a:spcBef>
            </a:pPr>
            <a:r>
              <a:rPr lang="en-GB" sz="2200" b="1" dirty="0"/>
              <a:t>Die Zwischenstufen der Krisenbewältigung werden sich zu längerfristigen Maßnahmen in sechs Schlüsselbereichen weiterentwickeln: </a:t>
            </a:r>
          </a:p>
          <a:p>
            <a:pPr marL="0" indent="0">
              <a:lnSpc>
                <a:spcPct val="100000"/>
              </a:lnSpc>
              <a:spcBef>
                <a:spcPts val="0"/>
              </a:spcBef>
            </a:pPr>
            <a:endParaRPr lang="en-GB" sz="2200" b="1" dirty="0"/>
          </a:p>
          <a:p>
            <a:pPr marL="457200" indent="-457200">
              <a:lnSpc>
                <a:spcPct val="100000"/>
              </a:lnSpc>
              <a:spcBef>
                <a:spcPts val="0"/>
              </a:spcBef>
              <a:buFont typeface="+mj-lt"/>
              <a:buAutoNum type="arabicPeriod"/>
            </a:pPr>
            <a:r>
              <a:rPr lang="en-GB" dirty="0" err="1"/>
              <a:t>Planung</a:t>
            </a:r>
            <a:r>
              <a:rPr lang="en-GB" dirty="0"/>
              <a:t> von </a:t>
            </a:r>
            <a:r>
              <a:rPr lang="en-GB" dirty="0" err="1"/>
              <a:t>Verbesserungen</a:t>
            </a:r>
            <a:r>
              <a:rPr lang="en-GB" dirty="0"/>
              <a:t> der </a:t>
            </a:r>
            <a:r>
              <a:rPr lang="en-GB" dirty="0" err="1"/>
              <a:t>Infrastruktur</a:t>
            </a:r>
            <a:endParaRPr lang="en-GB" dirty="0"/>
          </a:p>
          <a:p>
            <a:pPr marL="457200" indent="-457200">
              <a:lnSpc>
                <a:spcPct val="100000"/>
              </a:lnSpc>
              <a:spcBef>
                <a:spcPts val="0"/>
              </a:spcBef>
              <a:buFont typeface="+mj-lt"/>
              <a:buAutoNum type="arabicPeriod"/>
            </a:pPr>
            <a:r>
              <a:rPr lang="en-GB" dirty="0" err="1"/>
              <a:t>Anpassung</a:t>
            </a:r>
            <a:r>
              <a:rPr lang="en-GB" dirty="0"/>
              <a:t> der Investitionsbedingungen durch steuerliche und </a:t>
            </a:r>
            <a:r>
              <a:rPr lang="en-GB" dirty="0" err="1"/>
              <a:t>andere</a:t>
            </a:r>
            <a:r>
              <a:rPr lang="en-GB" dirty="0"/>
              <a:t> </a:t>
            </a:r>
            <a:r>
              <a:rPr lang="en-GB" dirty="0" err="1"/>
              <a:t>Anreize</a:t>
            </a:r>
            <a:endParaRPr lang="en-GB" dirty="0"/>
          </a:p>
          <a:p>
            <a:pPr marL="457200" indent="-457200">
              <a:lnSpc>
                <a:spcPct val="100000"/>
              </a:lnSpc>
              <a:spcBef>
                <a:spcPts val="0"/>
              </a:spcBef>
              <a:buFont typeface="+mj-lt"/>
              <a:buAutoNum type="arabicPeriod"/>
            </a:pPr>
            <a:r>
              <a:rPr lang="de-DE" dirty="0"/>
              <a:t>Qualifizierung</a:t>
            </a:r>
            <a:r>
              <a:rPr lang="en-GB" dirty="0"/>
              <a:t> der Mitarbeiter </a:t>
            </a:r>
            <a:r>
              <a:rPr lang="en-GB" dirty="0" err="1"/>
              <a:t>im</a:t>
            </a:r>
            <a:r>
              <a:rPr lang="en-GB" dirty="0"/>
              <a:t> </a:t>
            </a:r>
            <a:r>
              <a:rPr lang="en-GB" dirty="0" err="1"/>
              <a:t>Tourismus</a:t>
            </a:r>
            <a:r>
              <a:rPr lang="en-GB" dirty="0"/>
              <a:t>- und </a:t>
            </a:r>
            <a:r>
              <a:rPr lang="en-GB" dirty="0" err="1"/>
              <a:t>Gastgewerbe</a:t>
            </a:r>
            <a:endParaRPr lang="en-GB" dirty="0"/>
          </a:p>
          <a:p>
            <a:pPr marL="457200" indent="-457200">
              <a:lnSpc>
                <a:spcPct val="100000"/>
              </a:lnSpc>
              <a:spcBef>
                <a:spcPts val="0"/>
              </a:spcBef>
              <a:buFont typeface="+mj-lt"/>
              <a:buAutoNum type="arabicPeriod"/>
            </a:pPr>
            <a:r>
              <a:rPr lang="en-GB" dirty="0" err="1"/>
              <a:t>Entwicklung</a:t>
            </a:r>
            <a:r>
              <a:rPr lang="en-GB" dirty="0"/>
              <a:t> </a:t>
            </a:r>
            <a:r>
              <a:rPr lang="en-GB" dirty="0" err="1"/>
              <a:t>neuer</a:t>
            </a:r>
            <a:r>
              <a:rPr lang="en-GB" dirty="0"/>
              <a:t> </a:t>
            </a:r>
            <a:r>
              <a:rPr lang="en-GB" dirty="0" err="1"/>
              <a:t>Angebote</a:t>
            </a:r>
            <a:r>
              <a:rPr lang="en-GB" dirty="0"/>
              <a:t> </a:t>
            </a:r>
            <a:r>
              <a:rPr lang="en-GB" dirty="0" err="1"/>
              <a:t>entsprechend</a:t>
            </a:r>
            <a:r>
              <a:rPr lang="en-GB" dirty="0"/>
              <a:t> den </a:t>
            </a:r>
            <a:r>
              <a:rPr lang="en-GB" dirty="0" err="1"/>
              <a:t>verfügbaren</a:t>
            </a:r>
            <a:r>
              <a:rPr lang="en-GB" dirty="0"/>
              <a:t> </a:t>
            </a:r>
            <a:r>
              <a:rPr lang="en-GB" dirty="0" err="1"/>
              <a:t>Ressourcen</a:t>
            </a:r>
            <a:r>
              <a:rPr lang="en-GB" dirty="0"/>
              <a:t> und </a:t>
            </a:r>
            <a:r>
              <a:rPr lang="en-GB" dirty="0" err="1"/>
              <a:t>Markttrends</a:t>
            </a:r>
            <a:endParaRPr lang="en-GB" dirty="0"/>
          </a:p>
        </p:txBody>
      </p:sp>
      <p:sp>
        <p:nvSpPr>
          <p:cNvPr id="3" name="Text Placeholder 2">
            <a:extLst>
              <a:ext uri="{FF2B5EF4-FFF2-40B4-BE49-F238E27FC236}">
                <a16:creationId xmlns:a16="http://schemas.microsoft.com/office/drawing/2014/main" id="{97F01700-1BA6-33BE-BF7C-4A1E061F492F}"/>
              </a:ext>
            </a:extLst>
          </p:cNvPr>
          <p:cNvSpPr>
            <a:spLocks noGrp="1"/>
          </p:cNvSpPr>
          <p:nvPr>
            <p:ph type="body" sz="quarter" idx="16"/>
          </p:nvPr>
        </p:nvSpPr>
        <p:spPr>
          <a:xfrm>
            <a:off x="234817" y="351861"/>
            <a:ext cx="6157483" cy="733989"/>
          </a:xfrm>
        </p:spPr>
        <p:txBody>
          <a:bodyPr vert="horz" lIns="91440" tIns="45720" rIns="91440" bIns="45720" rtlCol="0">
            <a:noAutofit/>
          </a:bodyPr>
          <a:lstStyle/>
          <a:p>
            <a:pPr algn="ctr"/>
            <a:r>
              <a:rPr lang="en-IE" dirty="0"/>
              <a:t>Phase 5 Erholung nach der Krise (langfristig)</a:t>
            </a:r>
          </a:p>
        </p:txBody>
      </p:sp>
      <p:pic>
        <p:nvPicPr>
          <p:cNvPr id="4" name="Picture Placeholder 5" descr="A group of people looking at a computer&#10;&#10;Description automatically generated">
            <a:extLst>
              <a:ext uri="{FF2B5EF4-FFF2-40B4-BE49-F238E27FC236}">
                <a16:creationId xmlns:a16="http://schemas.microsoft.com/office/drawing/2014/main" id="{2D2695AF-265D-6105-EDFF-23E171BFA578}"/>
              </a:ext>
            </a:extLst>
          </p:cNvPr>
          <p:cNvPicPr>
            <a:picLocks noGrp="1" noChangeAspect="1"/>
          </p:cNvPicPr>
          <p:nvPr>
            <p:ph type="pic" sz="quarter" idx="10"/>
          </p:nvPr>
        </p:nvPicPr>
        <p:blipFill>
          <a:blip r:embed="rId2"/>
          <a:srcRect l="15331" r="15331"/>
          <a:stretch>
            <a:fillRect/>
          </a:stretch>
        </p:blipFill>
        <p:spPr>
          <a:xfrm>
            <a:off x="6392863" y="228600"/>
            <a:ext cx="5564187" cy="5448300"/>
          </a:xfrm>
        </p:spPr>
      </p:pic>
    </p:spTree>
    <p:extLst>
      <p:ext uri="{BB962C8B-B14F-4D97-AF65-F5344CB8AC3E}">
        <p14:creationId xmlns:p14="http://schemas.microsoft.com/office/powerpoint/2010/main" val="525374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38701-2CFF-5213-730E-DBC8202E8159}"/>
              </a:ext>
            </a:extLst>
          </p:cNvPr>
          <p:cNvSpPr>
            <a:spLocks noGrp="1"/>
          </p:cNvSpPr>
          <p:nvPr>
            <p:ph type="body" sz="quarter" idx="18"/>
          </p:nvPr>
        </p:nvSpPr>
        <p:spPr>
          <a:xfrm>
            <a:off x="523875" y="810822"/>
            <a:ext cx="5696172" cy="5951928"/>
          </a:xfrm>
        </p:spPr>
        <p:txBody>
          <a:bodyPr>
            <a:normAutofit fontScale="85000" lnSpcReduction="20000"/>
          </a:bodyPr>
          <a:lstStyle/>
          <a:p>
            <a:pPr marL="0" indent="0">
              <a:lnSpc>
                <a:spcPct val="120000"/>
              </a:lnSpc>
              <a:spcBef>
                <a:spcPts val="0"/>
              </a:spcBef>
            </a:pPr>
            <a:r>
              <a:rPr lang="en-GB" dirty="0"/>
              <a:t>Sowohl öffentliche als auch private Einrichtungen sollten die in den vorangegangenen Phasen ergriffenen Maßnahmen auf ihre Wirksamkeit hin überprüfen und im Einklang mit den ihnen zur Verfügung stehenden Ressourcen </a:t>
            </a:r>
            <a:r>
              <a:rPr lang="en-GB" dirty="0" err="1"/>
              <a:t>Anpassungen</a:t>
            </a:r>
            <a:r>
              <a:rPr lang="en-GB" dirty="0"/>
              <a:t> </a:t>
            </a:r>
            <a:r>
              <a:rPr lang="en-GB" dirty="0" err="1"/>
              <a:t>vornehmen</a:t>
            </a:r>
            <a:r>
              <a:rPr lang="en-GB" dirty="0"/>
              <a:t>. Die wichtigsten Maßnahmen in dieser Phase sind </a:t>
            </a:r>
          </a:p>
          <a:p>
            <a:pPr marL="0" indent="0">
              <a:lnSpc>
                <a:spcPct val="120000"/>
              </a:lnSpc>
              <a:spcBef>
                <a:spcPts val="0"/>
              </a:spcBef>
            </a:pPr>
            <a:endParaRPr lang="en-GB" dirty="0"/>
          </a:p>
          <a:p>
            <a:pPr marL="457200" indent="-457200">
              <a:lnSpc>
                <a:spcPct val="120000"/>
              </a:lnSpc>
              <a:spcBef>
                <a:spcPts val="0"/>
              </a:spcBef>
              <a:buFont typeface="+mj-lt"/>
              <a:buAutoNum type="arabicPeriod"/>
            </a:pPr>
            <a:r>
              <a:rPr lang="en-GB" dirty="0"/>
              <a:t>Überwachung des Erfolgs der kurz- und mittelfristigen Maßnahmen (z. B. durch Erforschung der Besucherprofile und -zufriedenheit). </a:t>
            </a:r>
          </a:p>
          <a:p>
            <a:pPr marL="457200" indent="-457200">
              <a:lnSpc>
                <a:spcPct val="120000"/>
              </a:lnSpc>
              <a:spcBef>
                <a:spcPts val="0"/>
              </a:spcBef>
              <a:buFont typeface="+mj-lt"/>
              <a:buAutoNum type="arabicPeriod"/>
            </a:pPr>
            <a:r>
              <a:rPr lang="en-GB" dirty="0"/>
              <a:t>Bewertung der längerfristigen Maßnahmen, die für den Wiederaufbau der Industrie erforderlich sind. </a:t>
            </a:r>
          </a:p>
          <a:p>
            <a:pPr marL="457200" indent="-457200">
              <a:lnSpc>
                <a:spcPct val="120000"/>
              </a:lnSpc>
              <a:spcBef>
                <a:spcPts val="0"/>
              </a:spcBef>
              <a:buFont typeface="+mj-lt"/>
              <a:buAutoNum type="arabicPeriod"/>
            </a:pPr>
            <a:r>
              <a:rPr lang="en-GB" dirty="0"/>
              <a:t>Änderung künftiger Notfallpläne auf der Grundlage der aus der Krise gezogenen Lehren (mit anderen Worten: Schaffung einer Feedback-Schleife).</a:t>
            </a:r>
            <a:endParaRPr lang="en-IE" dirty="0"/>
          </a:p>
        </p:txBody>
      </p:sp>
      <p:sp>
        <p:nvSpPr>
          <p:cNvPr id="3" name="Text Placeholder 2">
            <a:extLst>
              <a:ext uri="{FF2B5EF4-FFF2-40B4-BE49-F238E27FC236}">
                <a16:creationId xmlns:a16="http://schemas.microsoft.com/office/drawing/2014/main" id="{18F2747F-4855-04D3-474E-0D1CF0806015}"/>
              </a:ext>
            </a:extLst>
          </p:cNvPr>
          <p:cNvSpPr>
            <a:spLocks noGrp="1"/>
          </p:cNvSpPr>
          <p:nvPr>
            <p:ph type="body" sz="quarter" idx="16"/>
          </p:nvPr>
        </p:nvSpPr>
        <p:spPr>
          <a:xfrm>
            <a:off x="409979" y="228601"/>
            <a:ext cx="5085159" cy="582221"/>
          </a:xfrm>
        </p:spPr>
        <p:txBody>
          <a:bodyPr vert="horz" lIns="91440" tIns="45720" rIns="91440" bIns="45720" rtlCol="0">
            <a:noAutofit/>
          </a:bodyPr>
          <a:lstStyle/>
          <a:p>
            <a:pPr algn="ctr"/>
            <a:r>
              <a:rPr lang="en-IE" dirty="0"/>
              <a:t>Phase 6 Auflösung </a:t>
            </a:r>
          </a:p>
        </p:txBody>
      </p:sp>
      <p:pic>
        <p:nvPicPr>
          <p:cNvPr id="4" name="Picture Placeholder 7" descr="City lights focused in magnifying glass">
            <a:extLst>
              <a:ext uri="{FF2B5EF4-FFF2-40B4-BE49-F238E27FC236}">
                <a16:creationId xmlns:a16="http://schemas.microsoft.com/office/drawing/2014/main" id="{0F4A6E07-80BD-68D0-5FC7-A5C4DEE26AC6}"/>
              </a:ext>
            </a:extLst>
          </p:cNvPr>
          <p:cNvPicPr>
            <a:picLocks noGrp="1" noChangeAspect="1"/>
          </p:cNvPicPr>
          <p:nvPr>
            <p:ph type="pic" sz="quarter" idx="10"/>
          </p:nvPr>
        </p:nvPicPr>
        <p:blipFill>
          <a:blip r:embed="rId2"/>
          <a:srcRect l="15966" r="15966"/>
          <a:stretch>
            <a:fillRect/>
          </a:stretch>
        </p:blipFill>
        <p:spPr>
          <a:xfrm>
            <a:off x="6392863" y="228601"/>
            <a:ext cx="5564187" cy="5448300"/>
          </a:xfrm>
        </p:spPr>
      </p:pic>
    </p:spTree>
    <p:extLst>
      <p:ext uri="{BB962C8B-B14F-4D97-AF65-F5344CB8AC3E}">
        <p14:creationId xmlns:p14="http://schemas.microsoft.com/office/powerpoint/2010/main" val="655189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B81E42CD-AA00-8E6E-2E04-60258913A083}"/>
              </a:ext>
            </a:extLst>
          </p:cNvPr>
          <p:cNvSpPr>
            <a:spLocks noGrp="1"/>
          </p:cNvSpPr>
          <p:nvPr>
            <p:ph type="body" sz="quarter" idx="16"/>
          </p:nvPr>
        </p:nvSpPr>
        <p:spPr>
          <a:xfrm>
            <a:off x="6292001" y="1092702"/>
            <a:ext cx="5645999" cy="1017790"/>
          </a:xfrm>
        </p:spPr>
        <p:txBody>
          <a:bodyPr>
            <a:noAutofit/>
          </a:bodyPr>
          <a:lstStyle/>
          <a:p>
            <a:pPr marL="514350" indent="-514350">
              <a:lnSpc>
                <a:spcPct val="100000"/>
              </a:lnSpc>
              <a:spcBef>
                <a:spcPts val="1200"/>
              </a:spcBef>
              <a:buAutoNum type="arabicPeriod" startAt="7"/>
            </a:pPr>
            <a:r>
              <a:rPr lang="en-IE" sz="3200" dirty="0" err="1"/>
              <a:t>Weitere</a:t>
            </a:r>
            <a:r>
              <a:rPr lang="en-IE" sz="3200" dirty="0"/>
              <a:t> regionale Rahmenwerke und Modelle für das </a:t>
            </a:r>
            <a:r>
              <a:rPr lang="en-IE" sz="3200" dirty="0" err="1"/>
              <a:t>Krisenmanagement</a:t>
            </a:r>
            <a:r>
              <a:rPr lang="en-IE" sz="3200" dirty="0"/>
              <a:t> </a:t>
            </a:r>
            <a:r>
              <a:rPr lang="en-IE" sz="2800" i="1" dirty="0"/>
              <a:t>Die Stadien einer Krise im Reiseziel  </a:t>
            </a:r>
          </a:p>
          <a:p>
            <a:pPr>
              <a:lnSpc>
                <a:spcPct val="100000"/>
              </a:lnSpc>
              <a:spcBef>
                <a:spcPts val="1200"/>
              </a:spcBef>
            </a:pPr>
            <a:endParaRPr lang="en-IE" dirty="0"/>
          </a:p>
        </p:txBody>
      </p:sp>
      <p:pic>
        <p:nvPicPr>
          <p:cNvPr id="2" name="Picture Placeholder 10">
            <a:extLst>
              <a:ext uri="{FF2B5EF4-FFF2-40B4-BE49-F238E27FC236}">
                <a16:creationId xmlns:a16="http://schemas.microsoft.com/office/drawing/2014/main" id="{5035CB05-3033-D544-E55D-16869D3446F9}"/>
              </a:ext>
            </a:extLst>
          </p:cNvPr>
          <p:cNvPicPr>
            <a:picLocks noGrp="1" noChangeAspect="1"/>
          </p:cNvPicPr>
          <p:nvPr>
            <p:ph type="pic" sz="quarter" idx="10"/>
          </p:nvPr>
        </p:nvPicPr>
        <p:blipFill>
          <a:blip r:embed="rId2"/>
          <a:srcRect t="12941" b="12941"/>
          <a:stretch>
            <a:fillRect/>
          </a:stretch>
        </p:blipFill>
        <p:spPr>
          <a:xfrm>
            <a:off x="241300" y="228600"/>
            <a:ext cx="11696700" cy="5764213"/>
          </a:xfrm>
        </p:spPr>
      </p:pic>
    </p:spTree>
    <p:extLst>
      <p:ext uri="{BB962C8B-B14F-4D97-AF65-F5344CB8AC3E}">
        <p14:creationId xmlns:p14="http://schemas.microsoft.com/office/powerpoint/2010/main" val="1846696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C2DDBC-E71C-A07B-8B7E-39E3B169529B}"/>
              </a:ext>
            </a:extLst>
          </p:cNvPr>
          <p:cNvSpPr>
            <a:spLocks noGrp="1"/>
          </p:cNvSpPr>
          <p:nvPr>
            <p:ph type="body" sz="quarter" idx="18"/>
          </p:nvPr>
        </p:nvSpPr>
        <p:spPr>
          <a:xfrm>
            <a:off x="1294913" y="1164969"/>
            <a:ext cx="5758073" cy="4525954"/>
          </a:xfrm>
        </p:spPr>
        <p:txBody>
          <a:bodyPr>
            <a:noAutofit/>
          </a:bodyPr>
          <a:lstStyle/>
          <a:p>
            <a:pPr marL="0" indent="0" algn="l" rtl="0" fontAlgn="base"/>
            <a:r>
              <a:rPr lang="en-GB" sz="1800" b="1" dirty="0"/>
              <a:t>Alfonso Gonzalez-Herrero und Cornelius </a:t>
            </a:r>
            <a:r>
              <a:rPr lang="en-GB" sz="1800" b="1" i="0" dirty="0">
                <a:effectLst/>
              </a:rPr>
              <a:t>Pratt </a:t>
            </a:r>
            <a:r>
              <a:rPr lang="en-GB" sz="1800" b="0" i="0" dirty="0" err="1">
                <a:effectLst/>
              </a:rPr>
              <a:t>beschreiben</a:t>
            </a:r>
            <a:r>
              <a:rPr lang="en-GB" sz="1800" b="0" i="0" dirty="0">
                <a:effectLst/>
              </a:rPr>
              <a:t> </a:t>
            </a:r>
            <a:r>
              <a:rPr lang="en-GB" sz="1800" b="0" i="0" dirty="0" err="1">
                <a:effectLst/>
              </a:rPr>
              <a:t>einen</a:t>
            </a:r>
            <a:r>
              <a:rPr lang="en-GB" sz="1800" b="0" i="0" dirty="0">
                <a:effectLst/>
              </a:rPr>
              <a:t> </a:t>
            </a:r>
            <a:r>
              <a:rPr lang="en-GB" sz="1800" b="0" i="0" dirty="0" err="1">
                <a:effectLst/>
              </a:rPr>
              <a:t>Krisenlebenszyklus</a:t>
            </a:r>
            <a:r>
              <a:rPr lang="en-GB" sz="1800" b="0" i="0" dirty="0">
                <a:effectLst/>
              </a:rPr>
              <a:t> </a:t>
            </a:r>
            <a:r>
              <a:rPr lang="en-GB" sz="1800" b="0" i="0" dirty="0" err="1">
                <a:effectLst/>
              </a:rPr>
              <a:t>mit</a:t>
            </a:r>
            <a:r>
              <a:rPr lang="en-GB" sz="1800" b="0" i="0" dirty="0">
                <a:effectLst/>
              </a:rPr>
              <a:t> </a:t>
            </a:r>
            <a:r>
              <a:rPr lang="en-GB" sz="1800" b="0" i="0" dirty="0" err="1">
                <a:effectLst/>
              </a:rPr>
              <a:t>mehreren</a:t>
            </a:r>
            <a:r>
              <a:rPr lang="en-GB" sz="1800" b="0" i="0" dirty="0">
                <a:effectLst/>
              </a:rPr>
              <a:t> </a:t>
            </a:r>
            <a:r>
              <a:rPr lang="en-GB" sz="1800" b="0" i="0" dirty="0" err="1">
                <a:effectLst/>
              </a:rPr>
              <a:t>aufeinander</a:t>
            </a:r>
            <a:r>
              <a:rPr lang="en-GB" sz="1800" b="0" i="0" dirty="0">
                <a:effectLst/>
              </a:rPr>
              <a:t> </a:t>
            </a:r>
            <a:r>
              <a:rPr lang="en-GB" sz="1800" b="0" i="0" dirty="0" err="1">
                <a:effectLst/>
              </a:rPr>
              <a:t>folgenden</a:t>
            </a:r>
            <a:r>
              <a:rPr lang="en-GB" sz="1800" b="0" i="0" dirty="0">
                <a:effectLst/>
              </a:rPr>
              <a:t> </a:t>
            </a:r>
            <a:r>
              <a:rPr lang="en-GB" sz="1800" b="0" i="0" dirty="0" err="1">
                <a:effectLst/>
              </a:rPr>
              <a:t>Phasen</a:t>
            </a:r>
            <a:r>
              <a:rPr lang="en-GB" sz="1800" b="0" i="0" dirty="0">
                <a:effectLst/>
              </a:rPr>
              <a:t>: </a:t>
            </a:r>
            <a:r>
              <a:rPr lang="en-GB" sz="1800" b="1" i="0" dirty="0" err="1">
                <a:effectLst/>
              </a:rPr>
              <a:t>Geburt</a:t>
            </a:r>
            <a:r>
              <a:rPr lang="en-GB" sz="1800" b="1" i="0" dirty="0">
                <a:effectLst/>
              </a:rPr>
              <a:t>, </a:t>
            </a:r>
            <a:r>
              <a:rPr lang="en-GB" sz="1800" b="1" i="0" dirty="0" err="1">
                <a:effectLst/>
              </a:rPr>
              <a:t>Wachstum</a:t>
            </a:r>
            <a:r>
              <a:rPr lang="en-GB" sz="1800" b="1" i="0" dirty="0">
                <a:effectLst/>
              </a:rPr>
              <a:t>, </a:t>
            </a:r>
            <a:r>
              <a:rPr lang="en-GB" sz="1800" b="1" i="0" dirty="0" err="1">
                <a:effectLst/>
              </a:rPr>
              <a:t>Reife</a:t>
            </a:r>
            <a:r>
              <a:rPr lang="en-GB" sz="1800" b="1" i="0" dirty="0">
                <a:effectLst/>
              </a:rPr>
              <a:t> und </a:t>
            </a:r>
            <a:r>
              <a:rPr lang="en-GB" sz="1800" b="1" i="0" dirty="0" err="1">
                <a:effectLst/>
              </a:rPr>
              <a:t>Niedergang</a:t>
            </a:r>
            <a:r>
              <a:rPr lang="en-GB" sz="1800" dirty="0"/>
              <a:t>. In </a:t>
            </a:r>
            <a:r>
              <a:rPr lang="en-GB" sz="1800" dirty="0" err="1"/>
              <a:t>diesem</a:t>
            </a:r>
            <a:r>
              <a:rPr lang="en-GB" sz="1800" dirty="0"/>
              <a:t> </a:t>
            </a:r>
            <a:r>
              <a:rPr lang="en-GB" sz="1800" b="0" i="0" dirty="0">
                <a:effectLst/>
              </a:rPr>
              <a:t>Modell </a:t>
            </a:r>
            <a:r>
              <a:rPr lang="en-GB" sz="1800" b="0" i="0" dirty="0" err="1">
                <a:effectLst/>
              </a:rPr>
              <a:t>werden</a:t>
            </a:r>
            <a:r>
              <a:rPr lang="en-GB" sz="1800" b="0" i="0" dirty="0">
                <a:effectLst/>
              </a:rPr>
              <a:t> </a:t>
            </a:r>
            <a:r>
              <a:rPr lang="en-GB" sz="1800" b="0" i="0" dirty="0" err="1">
                <a:effectLst/>
              </a:rPr>
              <a:t>diese</a:t>
            </a:r>
            <a:r>
              <a:rPr lang="en-GB" sz="1800" b="0" i="0" dirty="0">
                <a:effectLst/>
              </a:rPr>
              <a:t> </a:t>
            </a:r>
            <a:r>
              <a:rPr lang="en-GB" sz="1800" b="0" i="0" dirty="0" err="1">
                <a:effectLst/>
              </a:rPr>
              <a:t>Phasen</a:t>
            </a:r>
            <a:r>
              <a:rPr lang="en-GB" sz="1800" b="0" i="0" dirty="0">
                <a:effectLst/>
              </a:rPr>
              <a:t> </a:t>
            </a:r>
            <a:r>
              <a:rPr lang="en-GB" sz="1800" b="0" i="0" dirty="0" err="1">
                <a:effectLst/>
              </a:rPr>
              <a:t>mit</a:t>
            </a:r>
            <a:r>
              <a:rPr lang="en-GB" sz="1800" b="0" i="0" dirty="0">
                <a:effectLst/>
              </a:rPr>
              <a:t> </a:t>
            </a:r>
            <a:r>
              <a:rPr lang="en-GB" sz="1800" b="0" i="0" dirty="0" err="1">
                <a:effectLst/>
              </a:rPr>
              <a:t>Themen</a:t>
            </a:r>
            <a:r>
              <a:rPr lang="en-GB" sz="1800" b="0" i="0" dirty="0">
                <a:effectLst/>
              </a:rPr>
              <a:t> </a:t>
            </a:r>
            <a:r>
              <a:rPr lang="en-GB" sz="1800" b="0" i="0" dirty="0" err="1">
                <a:effectLst/>
              </a:rPr>
              <a:t>wie</a:t>
            </a:r>
            <a:r>
              <a:rPr lang="en-GB" sz="1800" b="0" i="0" dirty="0">
                <a:effectLst/>
              </a:rPr>
              <a:t> Management, </a:t>
            </a:r>
            <a:r>
              <a:rPr lang="en-GB" sz="1800" b="0" i="0" dirty="0" err="1">
                <a:effectLst/>
              </a:rPr>
              <a:t>Planung</a:t>
            </a:r>
            <a:r>
              <a:rPr lang="en-GB" sz="1800" b="0" i="0" dirty="0">
                <a:effectLst/>
              </a:rPr>
              <a:t> und </a:t>
            </a:r>
            <a:r>
              <a:rPr lang="en-GB" sz="1800" b="0" i="0" dirty="0" err="1">
                <a:effectLst/>
              </a:rPr>
              <a:t>Prävention</a:t>
            </a:r>
            <a:r>
              <a:rPr lang="en-GB" sz="1800" b="0" i="0" dirty="0">
                <a:effectLst/>
              </a:rPr>
              <a:t>, </a:t>
            </a:r>
            <a:r>
              <a:rPr lang="en-GB" sz="1800" b="0" i="0" dirty="0" err="1">
                <a:effectLst/>
              </a:rPr>
              <a:t>Krise</a:t>
            </a:r>
            <a:r>
              <a:rPr lang="en-GB" sz="1800" b="0" i="0" dirty="0">
                <a:effectLst/>
              </a:rPr>
              <a:t> und </a:t>
            </a:r>
            <a:r>
              <a:rPr lang="en-GB" sz="1800" b="0" i="0" dirty="0" err="1">
                <a:effectLst/>
              </a:rPr>
              <a:t>Nachsorge</a:t>
            </a:r>
            <a:r>
              <a:rPr lang="en-GB" sz="1800" b="0" i="0" dirty="0">
                <a:effectLst/>
              </a:rPr>
              <a:t> </a:t>
            </a:r>
            <a:r>
              <a:rPr lang="en-GB" sz="1800" b="0" i="0" dirty="0" err="1">
                <a:effectLst/>
              </a:rPr>
              <a:t>parallelisiert</a:t>
            </a:r>
            <a:r>
              <a:rPr lang="en-GB" sz="1800" b="0" i="0" dirty="0">
                <a:effectLst/>
              </a:rPr>
              <a:t>. </a:t>
            </a:r>
            <a:r>
              <a:rPr lang="en-GB" sz="1800" dirty="0"/>
              <a:t>Die </a:t>
            </a:r>
            <a:r>
              <a:rPr lang="en-GB" sz="1800" b="0" i="0" dirty="0">
                <a:effectLst/>
              </a:rPr>
              <a:t>Region </a:t>
            </a:r>
            <a:r>
              <a:rPr lang="en-GB" sz="1800" b="0" i="0" dirty="0" err="1">
                <a:effectLst/>
              </a:rPr>
              <a:t>oder</a:t>
            </a:r>
            <a:r>
              <a:rPr lang="en-GB" sz="1800" b="0" i="0" dirty="0">
                <a:effectLst/>
              </a:rPr>
              <a:t> das </a:t>
            </a:r>
            <a:r>
              <a:rPr lang="en-GB" sz="1800" b="0" i="0" dirty="0" err="1">
                <a:effectLst/>
              </a:rPr>
              <a:t>Unternehmen</a:t>
            </a:r>
            <a:r>
              <a:rPr lang="en-GB" sz="1800" b="0" i="0" dirty="0">
                <a:effectLst/>
              </a:rPr>
              <a:t> </a:t>
            </a:r>
            <a:r>
              <a:rPr lang="en-GB" sz="1800" b="0" i="0" dirty="0" err="1">
                <a:effectLst/>
              </a:rPr>
              <a:t>suchen</a:t>
            </a:r>
            <a:r>
              <a:rPr lang="en-GB" sz="1800" b="0" i="0" dirty="0">
                <a:effectLst/>
              </a:rPr>
              <a:t> und </a:t>
            </a:r>
            <a:r>
              <a:rPr lang="en-GB" sz="1800" b="0" i="0" dirty="0" err="1">
                <a:effectLst/>
              </a:rPr>
              <a:t>antizipieren</a:t>
            </a:r>
            <a:r>
              <a:rPr lang="en-GB" sz="1800" b="0" i="0" dirty="0">
                <a:effectLst/>
              </a:rPr>
              <a:t> </a:t>
            </a:r>
            <a:r>
              <a:rPr lang="en-GB" sz="1800" b="0" i="0" dirty="0" err="1">
                <a:effectLst/>
              </a:rPr>
              <a:t>Probleme</a:t>
            </a:r>
            <a:r>
              <a:rPr lang="en-GB" sz="1800" b="0" i="0" dirty="0">
                <a:effectLst/>
              </a:rPr>
              <a:t> und </a:t>
            </a:r>
            <a:r>
              <a:rPr lang="en-GB" sz="1800" b="0" i="0" dirty="0" err="1">
                <a:effectLst/>
              </a:rPr>
              <a:t>Kommunikationsaspekte</a:t>
            </a:r>
            <a:r>
              <a:rPr lang="en-GB" sz="1800" b="0" i="0" dirty="0">
                <a:effectLst/>
              </a:rPr>
              <a:t> des </a:t>
            </a:r>
            <a:r>
              <a:rPr lang="en-GB" sz="1800" b="0" i="0" dirty="0" err="1">
                <a:effectLst/>
              </a:rPr>
              <a:t>Krisenmanagements</a:t>
            </a:r>
            <a:r>
              <a:rPr lang="en-GB" sz="1800" b="0" i="0" dirty="0">
                <a:effectLst/>
              </a:rPr>
              <a:t>, die </a:t>
            </a:r>
            <a:r>
              <a:rPr lang="en-GB" sz="1800" b="0" i="0" dirty="0" err="1">
                <a:effectLst/>
              </a:rPr>
              <a:t>problematisch</a:t>
            </a:r>
            <a:r>
              <a:rPr lang="en-GB" sz="1800" b="0" i="0" dirty="0">
                <a:effectLst/>
              </a:rPr>
              <a:t> </a:t>
            </a:r>
            <a:r>
              <a:rPr lang="en-GB" sz="1800" b="0" i="0" dirty="0" err="1">
                <a:effectLst/>
              </a:rPr>
              <a:t>werden</a:t>
            </a:r>
            <a:r>
              <a:rPr lang="en-GB" sz="1800" b="0" i="0" dirty="0">
                <a:effectLst/>
              </a:rPr>
              <a:t> </a:t>
            </a:r>
            <a:r>
              <a:rPr lang="en-GB" sz="1800" b="0" i="0" dirty="0" err="1">
                <a:effectLst/>
              </a:rPr>
              <a:t>könnten</a:t>
            </a:r>
            <a:r>
              <a:rPr lang="en-GB" sz="1800" b="0" i="0" dirty="0">
                <a:effectLst/>
              </a:rPr>
              <a:t>. </a:t>
            </a:r>
          </a:p>
          <a:p>
            <a:pPr marL="0" indent="0" algn="l" rtl="0" fontAlgn="base"/>
            <a:r>
              <a:rPr lang="en-GB" sz="1800" b="1" dirty="0"/>
              <a:t>John Burnett </a:t>
            </a:r>
            <a:r>
              <a:rPr lang="en-GB" sz="1800" b="0" i="0" dirty="0">
                <a:effectLst/>
              </a:rPr>
              <a:t>schlug ein Krisenmanagementmodell mit drei großen Phasen vor - Identifizierung, Konfrontation und Rekonfiguration -, die jeweils aus zwei Schritten bestehen. Die Schritte in Burnetts Modell sind Zielbildung, Umweltanalyse, Strategieformulierung, Strategiebewertung, Strategieumsetzung und strategische Kontrolle.</a:t>
            </a:r>
            <a:endParaRPr lang="en-GB" sz="1800" dirty="0"/>
          </a:p>
          <a:p>
            <a:endParaRPr lang="en-IE" sz="1800" dirty="0"/>
          </a:p>
        </p:txBody>
      </p:sp>
      <p:sp>
        <p:nvSpPr>
          <p:cNvPr id="4" name="Text Placeholder 3">
            <a:extLst>
              <a:ext uri="{FF2B5EF4-FFF2-40B4-BE49-F238E27FC236}">
                <a16:creationId xmlns:a16="http://schemas.microsoft.com/office/drawing/2014/main" id="{AA33BB23-A4BB-277B-27C4-33C11028F106}"/>
              </a:ext>
            </a:extLst>
          </p:cNvPr>
          <p:cNvSpPr>
            <a:spLocks noGrp="1"/>
          </p:cNvSpPr>
          <p:nvPr>
            <p:ph type="body" sz="quarter" idx="16"/>
          </p:nvPr>
        </p:nvSpPr>
        <p:spPr>
          <a:xfrm>
            <a:off x="1039460" y="56593"/>
            <a:ext cx="6215203" cy="881896"/>
          </a:xfrm>
        </p:spPr>
        <p:txBody>
          <a:bodyPr anchor="ctr">
            <a:noAutofit/>
          </a:bodyPr>
          <a:lstStyle/>
          <a:p>
            <a:pPr algn="ctr"/>
            <a:r>
              <a:rPr lang="en-IE" sz="3200" dirty="0" err="1"/>
              <a:t>Krisenmanagementmodelle</a:t>
            </a:r>
            <a:endParaRPr lang="en-IE" sz="3200" dirty="0"/>
          </a:p>
        </p:txBody>
      </p:sp>
      <p:pic>
        <p:nvPicPr>
          <p:cNvPr id="1026" name="Picture 2">
            <a:hlinkClick r:id="rId2"/>
            <a:extLst>
              <a:ext uri="{FF2B5EF4-FFF2-40B4-BE49-F238E27FC236}">
                <a16:creationId xmlns:a16="http://schemas.microsoft.com/office/drawing/2014/main" id="{B60332BA-17C8-8B8F-540C-46E298568C3F}"/>
              </a:ext>
            </a:extLst>
          </p:cNvPr>
          <p:cNvPicPr>
            <a:picLocks noChangeAspect="1" noChangeArrowheads="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auto">
          <a:xfrm>
            <a:off x="7280812" y="250544"/>
            <a:ext cx="4937337" cy="551892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1C754641-BC03-CE6D-6F33-F54377D16018}"/>
              </a:ext>
            </a:extLst>
          </p:cNvPr>
          <p:cNvGrpSpPr/>
          <p:nvPr/>
        </p:nvGrpSpPr>
        <p:grpSpPr>
          <a:xfrm>
            <a:off x="7494494" y="5402725"/>
            <a:ext cx="951471" cy="1191416"/>
            <a:chOff x="3937061" y="5307134"/>
            <a:chExt cx="951471" cy="1191416"/>
          </a:xfrm>
        </p:grpSpPr>
        <p:pic>
          <p:nvPicPr>
            <p:cNvPr id="9" name="Graphic 8" descr="Touchscreen with solid fill">
              <a:extLst>
                <a:ext uri="{FF2B5EF4-FFF2-40B4-BE49-F238E27FC236}">
                  <a16:creationId xmlns:a16="http://schemas.microsoft.com/office/drawing/2014/main" id="{19109A4F-9529-0298-D7DC-B7058E56FC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7061" y="5307134"/>
              <a:ext cx="914400" cy="914400"/>
            </a:xfrm>
            <a:prstGeom prst="rect">
              <a:avLst/>
            </a:prstGeom>
          </p:spPr>
        </p:pic>
        <p:sp>
          <p:nvSpPr>
            <p:cNvPr id="10" name="Text Placeholder 5">
              <a:extLst>
                <a:ext uri="{FF2B5EF4-FFF2-40B4-BE49-F238E27FC236}">
                  <a16:creationId xmlns:a16="http://schemas.microsoft.com/office/drawing/2014/main" id="{70BC8646-C430-4F20-AFC4-9F37DD6BDB71}"/>
                </a:ext>
              </a:extLst>
            </p:cNvPr>
            <p:cNvSpPr txBox="1">
              <a:spLocks/>
            </p:cNvSpPr>
            <p:nvPr/>
          </p:nvSpPr>
          <p:spPr>
            <a:xfrm>
              <a:off x="3974132" y="6154526"/>
              <a:ext cx="914400" cy="3440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1000" b="1" dirty="0">
                  <a:solidFill>
                    <a:srgbClr val="F37C57"/>
                  </a:solidFill>
                  <a:hlinkClick r:id="rId2">
                    <a:extLst>
                      <a:ext uri="{A12FA001-AC4F-418D-AE19-62706E023703}">
                        <ahyp:hlinkClr xmlns:ahyp="http://schemas.microsoft.com/office/drawing/2018/hyperlinkcolor" val="tx"/>
                      </a:ext>
                    </a:extLst>
                  </a:hlinkClick>
                </a:rPr>
                <a:t>Quelle</a:t>
              </a:r>
              <a:endParaRPr lang="en-IE" sz="1000" b="1" dirty="0">
                <a:solidFill>
                  <a:srgbClr val="F37C57"/>
                </a:solidFill>
              </a:endParaRPr>
            </a:p>
          </p:txBody>
        </p:sp>
      </p:grpSp>
      <p:sp>
        <p:nvSpPr>
          <p:cNvPr id="11" name="Text Placeholder 5">
            <a:extLst>
              <a:ext uri="{FF2B5EF4-FFF2-40B4-BE49-F238E27FC236}">
                <a16:creationId xmlns:a16="http://schemas.microsoft.com/office/drawing/2014/main" id="{AECBFC30-1BD8-5ABF-17EE-3F478BD6B6F9}"/>
              </a:ext>
            </a:extLst>
          </p:cNvPr>
          <p:cNvSpPr txBox="1">
            <a:spLocks/>
          </p:cNvSpPr>
          <p:nvPr/>
        </p:nvSpPr>
        <p:spPr>
          <a:xfrm>
            <a:off x="8930244" y="2695881"/>
            <a:ext cx="1591294"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b="1" dirty="0" err="1"/>
              <a:t>Krisen</a:t>
            </a:r>
            <a:r>
              <a:rPr lang="en-IE" sz="1400" b="1" dirty="0"/>
              <a:t>-management</a:t>
            </a:r>
          </a:p>
        </p:txBody>
      </p:sp>
      <p:sp>
        <p:nvSpPr>
          <p:cNvPr id="12" name="Text Placeholder 5">
            <a:extLst>
              <a:ext uri="{FF2B5EF4-FFF2-40B4-BE49-F238E27FC236}">
                <a16:creationId xmlns:a16="http://schemas.microsoft.com/office/drawing/2014/main" id="{C4FEDC44-794C-D433-8CE7-2F8CCA11C876}"/>
              </a:ext>
            </a:extLst>
          </p:cNvPr>
          <p:cNvSpPr txBox="1">
            <a:spLocks/>
          </p:cNvSpPr>
          <p:nvPr/>
        </p:nvSpPr>
        <p:spPr>
          <a:xfrm>
            <a:off x="7877919" y="8161"/>
            <a:ext cx="3641623"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Burnett-Modell des Krisenmanagements</a:t>
            </a:r>
          </a:p>
        </p:txBody>
      </p:sp>
      <p:sp>
        <p:nvSpPr>
          <p:cNvPr id="13" name="Text Placeholder 5">
            <a:extLst>
              <a:ext uri="{FF2B5EF4-FFF2-40B4-BE49-F238E27FC236}">
                <a16:creationId xmlns:a16="http://schemas.microsoft.com/office/drawing/2014/main" id="{02CA8BE8-BF6F-4DC7-F503-0ADCECA87A94}"/>
              </a:ext>
            </a:extLst>
          </p:cNvPr>
          <p:cNvSpPr txBox="1">
            <a:spLocks/>
          </p:cNvSpPr>
          <p:nvPr/>
        </p:nvSpPr>
        <p:spPr>
          <a:xfrm>
            <a:off x="9920034" y="6139814"/>
            <a:ext cx="2109670" cy="49337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000" dirty="0">
                <a:solidFill>
                  <a:srgbClr val="79527B"/>
                </a:solidFill>
              </a:rPr>
              <a:t>Angepasst von Tony Burnett, 2007</a:t>
            </a:r>
          </a:p>
        </p:txBody>
      </p:sp>
      <p:sp>
        <p:nvSpPr>
          <p:cNvPr id="14" name="Text Placeholder 5">
            <a:extLst>
              <a:ext uri="{FF2B5EF4-FFF2-40B4-BE49-F238E27FC236}">
                <a16:creationId xmlns:a16="http://schemas.microsoft.com/office/drawing/2014/main" id="{75BF6442-F010-2F7D-3B59-6A07357F45E5}"/>
              </a:ext>
            </a:extLst>
          </p:cNvPr>
          <p:cNvSpPr txBox="1">
            <a:spLocks/>
          </p:cNvSpPr>
          <p:nvPr/>
        </p:nvSpPr>
        <p:spPr>
          <a:xfrm>
            <a:off x="8930244" y="1413346"/>
            <a:ext cx="1591294"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err="1"/>
              <a:t>Zielformulierung</a:t>
            </a:r>
            <a:endParaRPr lang="en-IE" sz="1400" dirty="0"/>
          </a:p>
        </p:txBody>
      </p:sp>
      <p:sp>
        <p:nvSpPr>
          <p:cNvPr id="15" name="Text Placeholder 5">
            <a:extLst>
              <a:ext uri="{FF2B5EF4-FFF2-40B4-BE49-F238E27FC236}">
                <a16:creationId xmlns:a16="http://schemas.microsoft.com/office/drawing/2014/main" id="{770CED42-FCD5-FD89-7E80-38846B5A09DB}"/>
              </a:ext>
            </a:extLst>
          </p:cNvPr>
          <p:cNvSpPr txBox="1">
            <a:spLocks/>
          </p:cNvSpPr>
          <p:nvPr/>
        </p:nvSpPr>
        <p:spPr>
          <a:xfrm rot="3636858">
            <a:off x="10113998" y="2207306"/>
            <a:ext cx="1376718" cy="64321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a:t>Umweltanalyse</a:t>
            </a:r>
          </a:p>
        </p:txBody>
      </p:sp>
      <p:sp>
        <p:nvSpPr>
          <p:cNvPr id="16" name="Text Placeholder 5">
            <a:extLst>
              <a:ext uri="{FF2B5EF4-FFF2-40B4-BE49-F238E27FC236}">
                <a16:creationId xmlns:a16="http://schemas.microsoft.com/office/drawing/2014/main" id="{76BE9384-DEFB-DB67-1CDE-05C16B246877}"/>
              </a:ext>
            </a:extLst>
          </p:cNvPr>
          <p:cNvSpPr txBox="1">
            <a:spLocks/>
          </p:cNvSpPr>
          <p:nvPr/>
        </p:nvSpPr>
        <p:spPr>
          <a:xfrm rot="18088471">
            <a:off x="10098300" y="3464357"/>
            <a:ext cx="1376718" cy="64321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a:t>Formulierung der Strategie</a:t>
            </a:r>
          </a:p>
        </p:txBody>
      </p:sp>
      <p:sp>
        <p:nvSpPr>
          <p:cNvPr id="17" name="Text Placeholder 5">
            <a:extLst>
              <a:ext uri="{FF2B5EF4-FFF2-40B4-BE49-F238E27FC236}">
                <a16:creationId xmlns:a16="http://schemas.microsoft.com/office/drawing/2014/main" id="{882CFE56-A723-AA9E-089C-BBD03A324625}"/>
              </a:ext>
            </a:extLst>
          </p:cNvPr>
          <p:cNvSpPr txBox="1">
            <a:spLocks/>
          </p:cNvSpPr>
          <p:nvPr/>
        </p:nvSpPr>
        <p:spPr>
          <a:xfrm>
            <a:off x="8930245" y="4023691"/>
            <a:ext cx="1591294"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a:t>Bewertung der Strategie</a:t>
            </a:r>
          </a:p>
        </p:txBody>
      </p:sp>
      <p:sp>
        <p:nvSpPr>
          <p:cNvPr id="18" name="Text Placeholder 5">
            <a:extLst>
              <a:ext uri="{FF2B5EF4-FFF2-40B4-BE49-F238E27FC236}">
                <a16:creationId xmlns:a16="http://schemas.microsoft.com/office/drawing/2014/main" id="{BFFBCBD4-8A51-EB2F-4C3B-75C99EE92E7A}"/>
              </a:ext>
            </a:extLst>
          </p:cNvPr>
          <p:cNvSpPr txBox="1">
            <a:spLocks/>
          </p:cNvSpPr>
          <p:nvPr/>
        </p:nvSpPr>
        <p:spPr>
          <a:xfrm rot="3422345">
            <a:off x="7952823" y="3501965"/>
            <a:ext cx="1376718" cy="64321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a:t>Umsetzung der Strategie</a:t>
            </a:r>
          </a:p>
        </p:txBody>
      </p:sp>
      <p:sp>
        <p:nvSpPr>
          <p:cNvPr id="19" name="Text Placeholder 5">
            <a:extLst>
              <a:ext uri="{FF2B5EF4-FFF2-40B4-BE49-F238E27FC236}">
                <a16:creationId xmlns:a16="http://schemas.microsoft.com/office/drawing/2014/main" id="{E6901204-E59E-DCA0-7FDD-F1A6CC131781}"/>
              </a:ext>
            </a:extLst>
          </p:cNvPr>
          <p:cNvSpPr txBox="1">
            <a:spLocks/>
          </p:cNvSpPr>
          <p:nvPr/>
        </p:nvSpPr>
        <p:spPr>
          <a:xfrm rot="18033856">
            <a:off x="7976604" y="2173247"/>
            <a:ext cx="1376718" cy="64321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err="1"/>
              <a:t>Strategie-kontrolle</a:t>
            </a:r>
            <a:endParaRPr lang="en-IE" sz="1400" dirty="0"/>
          </a:p>
        </p:txBody>
      </p:sp>
      <p:sp>
        <p:nvSpPr>
          <p:cNvPr id="20" name="Text Placeholder 5">
            <a:extLst>
              <a:ext uri="{FF2B5EF4-FFF2-40B4-BE49-F238E27FC236}">
                <a16:creationId xmlns:a16="http://schemas.microsoft.com/office/drawing/2014/main" id="{CB0D0E69-E3D6-F0F5-FCA5-E349B7ED6E87}"/>
              </a:ext>
            </a:extLst>
          </p:cNvPr>
          <p:cNvSpPr txBox="1">
            <a:spLocks/>
          </p:cNvSpPr>
          <p:nvPr/>
        </p:nvSpPr>
        <p:spPr>
          <a:xfrm rot="19312087">
            <a:off x="7762986" y="1134971"/>
            <a:ext cx="1591294"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a:t>Zeitdruck</a:t>
            </a:r>
          </a:p>
        </p:txBody>
      </p:sp>
      <p:sp>
        <p:nvSpPr>
          <p:cNvPr id="21" name="Text Placeholder 5">
            <a:extLst>
              <a:ext uri="{FF2B5EF4-FFF2-40B4-BE49-F238E27FC236}">
                <a16:creationId xmlns:a16="http://schemas.microsoft.com/office/drawing/2014/main" id="{F6EB7274-CD8A-F892-20A0-56E6880225E4}"/>
              </a:ext>
            </a:extLst>
          </p:cNvPr>
          <p:cNvSpPr txBox="1">
            <a:spLocks/>
          </p:cNvSpPr>
          <p:nvPr/>
        </p:nvSpPr>
        <p:spPr>
          <a:xfrm rot="3481541">
            <a:off x="10683124" y="1739836"/>
            <a:ext cx="1591294"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err="1"/>
              <a:t>Kontrollaspekte</a:t>
            </a:r>
            <a:endParaRPr lang="en-IE" sz="1400" dirty="0"/>
          </a:p>
        </p:txBody>
      </p:sp>
      <p:sp>
        <p:nvSpPr>
          <p:cNvPr id="22" name="Text Placeholder 5">
            <a:extLst>
              <a:ext uri="{FF2B5EF4-FFF2-40B4-BE49-F238E27FC236}">
                <a16:creationId xmlns:a16="http://schemas.microsoft.com/office/drawing/2014/main" id="{D499C0AC-C558-6E52-8B88-E8D0B69A43CE}"/>
              </a:ext>
            </a:extLst>
          </p:cNvPr>
          <p:cNvSpPr txBox="1">
            <a:spLocks/>
          </p:cNvSpPr>
          <p:nvPr/>
        </p:nvSpPr>
        <p:spPr>
          <a:xfrm rot="3481541">
            <a:off x="6962812" y="3789884"/>
            <a:ext cx="2245431"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err="1"/>
              <a:t>Bedenken</a:t>
            </a:r>
            <a:r>
              <a:rPr lang="en-IE" sz="1400" dirty="0"/>
              <a:t> </a:t>
            </a:r>
            <a:r>
              <a:rPr lang="en-IE" sz="1400" dirty="0" err="1"/>
              <a:t>zu</a:t>
            </a:r>
            <a:r>
              <a:rPr lang="en-IE" sz="1400" dirty="0"/>
              <a:t> </a:t>
            </a:r>
            <a:r>
              <a:rPr lang="en-IE" sz="1400" dirty="0" err="1"/>
              <a:t>Reaktions-möglichkeiten</a:t>
            </a:r>
            <a:endParaRPr lang="en-IE" sz="1400" dirty="0"/>
          </a:p>
        </p:txBody>
      </p:sp>
      <p:sp>
        <p:nvSpPr>
          <p:cNvPr id="23" name="Text Placeholder 5">
            <a:extLst>
              <a:ext uri="{FF2B5EF4-FFF2-40B4-BE49-F238E27FC236}">
                <a16:creationId xmlns:a16="http://schemas.microsoft.com/office/drawing/2014/main" id="{AEFD9375-ABBF-7475-5A30-D8B2A4730422}"/>
              </a:ext>
            </a:extLst>
          </p:cNvPr>
          <p:cNvSpPr txBox="1">
            <a:spLocks/>
          </p:cNvSpPr>
          <p:nvPr/>
        </p:nvSpPr>
        <p:spPr>
          <a:xfrm rot="19743276">
            <a:off x="9942252" y="4380623"/>
            <a:ext cx="1850965"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400" dirty="0"/>
              <a:t>Bedenken hinsichtlich der Bedrohungslage</a:t>
            </a:r>
          </a:p>
        </p:txBody>
      </p:sp>
      <p:sp>
        <p:nvSpPr>
          <p:cNvPr id="2" name="TextBox 1">
            <a:extLst>
              <a:ext uri="{FF2B5EF4-FFF2-40B4-BE49-F238E27FC236}">
                <a16:creationId xmlns:a16="http://schemas.microsoft.com/office/drawing/2014/main" id="{DF187E73-6F17-E97F-231E-95EE1E8A5A0E}"/>
              </a:ext>
            </a:extLst>
          </p:cNvPr>
          <p:cNvSpPr txBox="1"/>
          <p:nvPr/>
        </p:nvSpPr>
        <p:spPr>
          <a:xfrm>
            <a:off x="9363100" y="5584806"/>
            <a:ext cx="2115671" cy="369332"/>
          </a:xfrm>
          <a:prstGeom prst="rect">
            <a:avLst/>
          </a:prstGeom>
          <a:noFill/>
        </p:spPr>
        <p:txBody>
          <a:bodyPr wrap="square" rtlCol="0">
            <a:spAutoFit/>
          </a:bodyPr>
          <a:lstStyle/>
          <a:p>
            <a:r>
              <a:rPr lang="en-IE" dirty="0">
                <a:solidFill>
                  <a:srgbClr val="4D4D4D"/>
                </a:solidFill>
                <a:hlinkClick r:id="rId2">
                  <a:extLst>
                    <a:ext uri="{A12FA001-AC4F-418D-AE19-62706E023703}">
                      <ahyp:hlinkClr xmlns:ahyp="http://schemas.microsoft.com/office/drawing/2018/hyperlinkcolor" val="tx"/>
                    </a:ext>
                  </a:extLst>
                </a:hlinkClick>
              </a:rPr>
              <a:t>Quelle</a:t>
            </a:r>
            <a:endParaRPr lang="en-IE" dirty="0">
              <a:solidFill>
                <a:srgbClr val="4D4D4D"/>
              </a:solidFill>
            </a:endParaRPr>
          </a:p>
        </p:txBody>
      </p:sp>
    </p:spTree>
    <p:extLst>
      <p:ext uri="{BB962C8B-B14F-4D97-AF65-F5344CB8AC3E}">
        <p14:creationId xmlns:p14="http://schemas.microsoft.com/office/powerpoint/2010/main" val="1668566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C024B3A4-422C-C228-76E3-EB7222915985}"/>
              </a:ext>
            </a:extLst>
          </p:cNvPr>
          <p:cNvSpPr>
            <a:spLocks noGrp="1"/>
          </p:cNvSpPr>
          <p:nvPr>
            <p:ph type="body" sz="quarter" idx="18"/>
          </p:nvPr>
        </p:nvSpPr>
        <p:spPr>
          <a:xfrm>
            <a:off x="1066800" y="1166023"/>
            <a:ext cx="6078234" cy="4525954"/>
          </a:xfrm>
        </p:spPr>
        <p:txBody>
          <a:bodyPr>
            <a:noAutofit/>
          </a:bodyPr>
          <a:lstStyle/>
          <a:p>
            <a:pPr marL="0" indent="0" algn="l" rtl="0" fontAlgn="base">
              <a:lnSpc>
                <a:spcPct val="100000"/>
              </a:lnSpc>
              <a:spcBef>
                <a:spcPts val="0"/>
              </a:spcBef>
            </a:pPr>
            <a:r>
              <a:rPr lang="en-GB" sz="2000" b="0" i="0" dirty="0">
                <a:effectLst/>
              </a:rPr>
              <a:t>Steven Fink </a:t>
            </a:r>
            <a:r>
              <a:rPr lang="en-GB" sz="2000" b="0" i="0" dirty="0" err="1">
                <a:effectLst/>
              </a:rPr>
              <a:t>stellte</a:t>
            </a:r>
            <a:r>
              <a:rPr lang="en-GB" sz="2000" b="0" i="0" dirty="0">
                <a:effectLst/>
              </a:rPr>
              <a:t> ein vierstufiges Krisenmodell vor, das aus den Phasen Prodromal, Akut, Chronisch und Auflösung besteht. </a:t>
            </a:r>
          </a:p>
          <a:p>
            <a:pPr marL="457200" indent="-457200" algn="l" fontAlgn="base">
              <a:lnSpc>
                <a:spcPct val="100000"/>
              </a:lnSpc>
              <a:spcBef>
                <a:spcPts val="0"/>
              </a:spcBef>
              <a:buFont typeface="+mj-lt"/>
              <a:buAutoNum type="arabicPeriod"/>
            </a:pPr>
            <a:r>
              <a:rPr lang="en-GB" sz="2000" b="0" i="0" dirty="0">
                <a:effectLst/>
              </a:rPr>
              <a:t>Das </a:t>
            </a:r>
            <a:r>
              <a:rPr lang="en-GB" sz="2000" b="1" i="1" dirty="0">
                <a:effectLst/>
              </a:rPr>
              <a:t>Prodromalstadium </a:t>
            </a:r>
            <a:r>
              <a:rPr lang="en-GB" sz="2000" b="0" i="0" dirty="0">
                <a:effectLst/>
              </a:rPr>
              <a:t>umfasst den Zeitraum zwischen den ersten Anzeichen und dem Ausbruch der Krise. </a:t>
            </a:r>
            <a:r>
              <a:rPr lang="en-GB" sz="2000" b="0" i="0" dirty="0" err="1">
                <a:effectLst/>
              </a:rPr>
              <a:t>Krisenmanager</a:t>
            </a:r>
            <a:r>
              <a:rPr lang="en-GB" sz="2000" b="0" i="0" dirty="0">
                <a:effectLst/>
              </a:rPr>
              <a:t> </a:t>
            </a:r>
            <a:r>
              <a:rPr lang="en-GB" sz="2000" b="0" i="0" dirty="0" err="1">
                <a:effectLst/>
              </a:rPr>
              <a:t>müssen</a:t>
            </a:r>
            <a:r>
              <a:rPr lang="en-GB" sz="2000" b="0" i="0" dirty="0">
                <a:effectLst/>
              </a:rPr>
              <a:t> </a:t>
            </a:r>
            <a:r>
              <a:rPr lang="en-GB" sz="2000" b="0" i="0" dirty="0" err="1">
                <a:effectLst/>
              </a:rPr>
              <a:t>hier</a:t>
            </a:r>
            <a:r>
              <a:rPr lang="en-GB" sz="2000" b="0" i="0" dirty="0">
                <a:effectLst/>
              </a:rPr>
              <a:t> </a:t>
            </a:r>
            <a:r>
              <a:rPr lang="en-GB" sz="2000" b="0" i="0" dirty="0" err="1">
                <a:effectLst/>
              </a:rPr>
              <a:t>proaktiv</a:t>
            </a:r>
            <a:r>
              <a:rPr lang="en-GB" sz="2000" b="0" i="0" dirty="0">
                <a:effectLst/>
              </a:rPr>
              <a:t> </a:t>
            </a:r>
            <a:r>
              <a:rPr lang="en-GB" sz="2000" b="0" i="0" dirty="0" err="1">
                <a:effectLst/>
              </a:rPr>
              <a:t>nach</a:t>
            </a:r>
            <a:r>
              <a:rPr lang="en-GB" sz="2000" b="0" i="0" dirty="0">
                <a:effectLst/>
              </a:rPr>
              <a:t> </a:t>
            </a:r>
            <a:r>
              <a:rPr lang="en-GB" sz="2000" b="0" i="0" dirty="0" err="1">
                <a:effectLst/>
              </a:rPr>
              <a:t>ersten</a:t>
            </a:r>
            <a:r>
              <a:rPr lang="en-GB" sz="2000" b="0" i="0" dirty="0">
                <a:effectLst/>
              </a:rPr>
              <a:t> </a:t>
            </a:r>
            <a:r>
              <a:rPr lang="en-GB" sz="2000" b="0" i="0" dirty="0" err="1">
                <a:effectLst/>
              </a:rPr>
              <a:t>Krisenanzeichen</a:t>
            </a:r>
            <a:r>
              <a:rPr lang="en-GB" sz="2000" b="0" i="0" dirty="0">
                <a:effectLst/>
              </a:rPr>
              <a:t> </a:t>
            </a:r>
            <a:r>
              <a:rPr lang="en-GB" sz="2000" b="0" i="0" dirty="0" err="1">
                <a:effectLst/>
              </a:rPr>
              <a:t>Ausschau</a:t>
            </a:r>
            <a:r>
              <a:rPr lang="en-GB" sz="2000" b="0" i="0" dirty="0">
                <a:effectLst/>
              </a:rPr>
              <a:t> </a:t>
            </a:r>
            <a:r>
              <a:rPr lang="en-GB" sz="2000" b="0" i="0" dirty="0" err="1">
                <a:effectLst/>
              </a:rPr>
              <a:t>halten</a:t>
            </a:r>
            <a:r>
              <a:rPr lang="en-GB" sz="2000" b="0" i="0" dirty="0">
                <a:effectLst/>
              </a:rPr>
              <a:t>.</a:t>
            </a:r>
          </a:p>
          <a:p>
            <a:pPr marL="457200" indent="-457200" algn="l" rtl="0" fontAlgn="base">
              <a:lnSpc>
                <a:spcPct val="100000"/>
              </a:lnSpc>
              <a:spcBef>
                <a:spcPts val="0"/>
              </a:spcBef>
              <a:buFont typeface="+mj-lt"/>
              <a:buAutoNum type="arabicPeriod"/>
            </a:pPr>
            <a:r>
              <a:rPr lang="en-GB" sz="2000" b="0" i="0" dirty="0">
                <a:effectLst/>
              </a:rPr>
              <a:t>Die </a:t>
            </a:r>
            <a:r>
              <a:rPr lang="en-GB" sz="2000" b="1" i="1" dirty="0">
                <a:effectLst/>
              </a:rPr>
              <a:t>akute Phase </a:t>
            </a:r>
            <a:r>
              <a:rPr lang="en-GB" sz="2000" b="0" i="0" dirty="0">
                <a:effectLst/>
              </a:rPr>
              <a:t>beginnt, wenn ein Auslöser das Krisenereignis auslöst. In dieser Phase werden die Krisenmanager und ihre Pläne aktiviert. </a:t>
            </a:r>
          </a:p>
          <a:p>
            <a:pPr marL="457200" indent="-457200" algn="l" rtl="0" fontAlgn="base">
              <a:lnSpc>
                <a:spcPct val="100000"/>
              </a:lnSpc>
              <a:spcBef>
                <a:spcPts val="0"/>
              </a:spcBef>
              <a:buFont typeface="+mj-lt"/>
              <a:buAutoNum type="arabicPeriod"/>
            </a:pPr>
            <a:r>
              <a:rPr lang="en-GB" sz="2000" b="0" i="0" dirty="0">
                <a:effectLst/>
              </a:rPr>
              <a:t>Die </a:t>
            </a:r>
            <a:r>
              <a:rPr lang="en-GB" sz="2000" b="1" i="1" dirty="0">
                <a:effectLst/>
              </a:rPr>
              <a:t>chronische Phase </a:t>
            </a:r>
            <a:r>
              <a:rPr lang="en-GB" sz="2000" b="0" i="0" dirty="0">
                <a:effectLst/>
              </a:rPr>
              <a:t>umfasst die dauerhaften Auswirkungen der </a:t>
            </a:r>
            <a:r>
              <a:rPr lang="en-GB" sz="2000" b="0" i="0" dirty="0" err="1">
                <a:effectLst/>
              </a:rPr>
              <a:t>Krise</a:t>
            </a:r>
            <a:r>
              <a:rPr lang="en-GB" sz="2000" b="0" i="0" dirty="0">
                <a:effectLst/>
              </a:rPr>
              <a:t>, </a:t>
            </a:r>
            <a:r>
              <a:rPr lang="en-GB" sz="2000" b="0" i="0" dirty="0" err="1">
                <a:effectLst/>
              </a:rPr>
              <a:t>wie</a:t>
            </a:r>
            <a:r>
              <a:rPr lang="en-GB" sz="2000" b="0" i="0" dirty="0">
                <a:effectLst/>
              </a:rPr>
              <a:t> z. B. </a:t>
            </a:r>
            <a:r>
              <a:rPr lang="en-GB" sz="2000" b="0" i="0" dirty="0" err="1">
                <a:effectLst/>
              </a:rPr>
              <a:t>Schäden</a:t>
            </a:r>
            <a:r>
              <a:rPr lang="en-GB" sz="2000" b="0" i="0" dirty="0">
                <a:effectLst/>
              </a:rPr>
              <a:t> in der </a:t>
            </a:r>
            <a:r>
              <a:rPr lang="en-GB" sz="2000" b="0" i="0" dirty="0" err="1">
                <a:effectLst/>
              </a:rPr>
              <a:t>Infrastruktur</a:t>
            </a:r>
            <a:r>
              <a:rPr lang="en-GB" sz="2000" b="0" i="0" dirty="0">
                <a:effectLst/>
              </a:rPr>
              <a:t>. </a:t>
            </a:r>
          </a:p>
          <a:p>
            <a:pPr marL="457200" indent="-457200" algn="l" rtl="0" fontAlgn="base">
              <a:lnSpc>
                <a:spcPct val="100000"/>
              </a:lnSpc>
              <a:spcBef>
                <a:spcPts val="0"/>
              </a:spcBef>
              <a:buFont typeface="+mj-lt"/>
              <a:buAutoNum type="arabicPeriod"/>
            </a:pPr>
            <a:r>
              <a:rPr lang="en-GB" sz="2000" b="1" i="1" dirty="0">
                <a:effectLst/>
              </a:rPr>
              <a:t>Die </a:t>
            </a:r>
            <a:r>
              <a:rPr lang="en-GB" sz="2000" b="1" i="1" dirty="0" err="1">
                <a:effectLst/>
              </a:rPr>
              <a:t>Lösungsphase</a:t>
            </a:r>
            <a:r>
              <a:rPr lang="en-GB" sz="2000" b="1" i="1" dirty="0">
                <a:effectLst/>
              </a:rPr>
              <a:t> </a:t>
            </a:r>
            <a:r>
              <a:rPr lang="en-GB" sz="2000" b="0" i="0" dirty="0" err="1">
                <a:effectLst/>
              </a:rPr>
              <a:t>schließlich</a:t>
            </a:r>
            <a:r>
              <a:rPr lang="en-GB" sz="2000" b="0" i="0" dirty="0">
                <a:effectLst/>
              </a:rPr>
              <a:t> </a:t>
            </a:r>
            <a:r>
              <a:rPr lang="en-GB" sz="2000" b="0" i="0" dirty="0" err="1">
                <a:effectLst/>
              </a:rPr>
              <a:t>als</a:t>
            </a:r>
            <a:r>
              <a:rPr lang="en-GB" sz="2000" b="0" i="0" dirty="0">
                <a:effectLst/>
              </a:rPr>
              <a:t> Ende der </a:t>
            </a:r>
            <a:r>
              <a:rPr lang="en-GB" sz="2000" b="0" i="0" dirty="0" err="1">
                <a:effectLst/>
              </a:rPr>
              <a:t>Krise</a:t>
            </a:r>
            <a:r>
              <a:rPr lang="en-GB" sz="2000" b="0" i="0" dirty="0">
                <a:effectLst/>
              </a:rPr>
              <a:t>, in der </a:t>
            </a:r>
            <a:r>
              <a:rPr lang="en-GB" sz="2000" b="0" i="0" dirty="0" err="1">
                <a:effectLst/>
              </a:rPr>
              <a:t>eine</a:t>
            </a:r>
            <a:r>
              <a:rPr lang="en-GB" sz="2000" b="0" i="0" dirty="0">
                <a:effectLst/>
              </a:rPr>
              <a:t> </a:t>
            </a:r>
            <a:r>
              <a:rPr lang="en-GB" sz="2000" b="0" i="0" dirty="0" err="1">
                <a:effectLst/>
              </a:rPr>
              <a:t>Ursachenanalyse</a:t>
            </a:r>
            <a:r>
              <a:rPr lang="en-GB" sz="2000" b="0" i="0" dirty="0">
                <a:effectLst/>
              </a:rPr>
              <a:t> </a:t>
            </a:r>
            <a:r>
              <a:rPr lang="en-GB" sz="2000" b="0" i="0" dirty="0" err="1">
                <a:effectLst/>
              </a:rPr>
              <a:t>vorgenommen</a:t>
            </a:r>
            <a:r>
              <a:rPr lang="en-GB" sz="2000" b="0" i="0" dirty="0">
                <a:effectLst/>
              </a:rPr>
              <a:t> </a:t>
            </a:r>
            <a:r>
              <a:rPr lang="en-GB" sz="2000" b="0" i="0" dirty="0" err="1">
                <a:effectLst/>
              </a:rPr>
              <a:t>wird</a:t>
            </a:r>
            <a:r>
              <a:rPr lang="en-GB" sz="2000" dirty="0"/>
              <a:t>,</a:t>
            </a:r>
            <a:r>
              <a:rPr lang="en-GB" sz="2000" b="0" i="0" dirty="0">
                <a:effectLst/>
              </a:rPr>
              <a:t> um eine Wiederholung zu verhindern. </a:t>
            </a:r>
          </a:p>
          <a:p>
            <a:pPr marL="0" indent="0">
              <a:lnSpc>
                <a:spcPct val="100000"/>
              </a:lnSpc>
              <a:spcBef>
                <a:spcPts val="0"/>
              </a:spcBef>
            </a:pPr>
            <a:endParaRPr lang="en-IE" sz="2000" dirty="0"/>
          </a:p>
        </p:txBody>
      </p:sp>
      <p:sp>
        <p:nvSpPr>
          <p:cNvPr id="28" name="Text Placeholder 27">
            <a:extLst>
              <a:ext uri="{FF2B5EF4-FFF2-40B4-BE49-F238E27FC236}">
                <a16:creationId xmlns:a16="http://schemas.microsoft.com/office/drawing/2014/main" id="{B10920D9-020E-0B01-70EF-D9303C9EF608}"/>
              </a:ext>
            </a:extLst>
          </p:cNvPr>
          <p:cNvSpPr>
            <a:spLocks noGrp="1"/>
          </p:cNvSpPr>
          <p:nvPr>
            <p:ph type="body" sz="quarter" idx="16"/>
          </p:nvPr>
        </p:nvSpPr>
        <p:spPr>
          <a:xfrm>
            <a:off x="964285" y="80767"/>
            <a:ext cx="6399642" cy="582221"/>
          </a:xfrm>
        </p:spPr>
        <p:txBody>
          <a:bodyPr>
            <a:noAutofit/>
          </a:bodyPr>
          <a:lstStyle/>
          <a:p>
            <a:pPr algn="ctr"/>
            <a:r>
              <a:rPr lang="en-IE" b="1" dirty="0"/>
              <a:t>Finken </a:t>
            </a:r>
          </a:p>
          <a:p>
            <a:pPr algn="ctr"/>
            <a:r>
              <a:rPr lang="en-IE" sz="2800" dirty="0"/>
              <a:t>Lebenszyklus-Krisenmanagement-Modell</a:t>
            </a:r>
          </a:p>
        </p:txBody>
      </p:sp>
      <p:pic>
        <p:nvPicPr>
          <p:cNvPr id="35" name="Picture 34">
            <a:hlinkClick r:id="rId2"/>
            <a:extLst>
              <a:ext uri="{FF2B5EF4-FFF2-40B4-BE49-F238E27FC236}">
                <a16:creationId xmlns:a16="http://schemas.microsoft.com/office/drawing/2014/main" id="{79D0C1E4-A084-A618-07A4-62047A7D27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109" b="2109"/>
          <a:stretch/>
        </p:blipFill>
        <p:spPr>
          <a:xfrm>
            <a:off x="7334119" y="986119"/>
            <a:ext cx="4670415" cy="5000400"/>
          </a:xfrm>
          <a:prstGeom prst="rect">
            <a:avLst/>
          </a:prstGeom>
        </p:spPr>
      </p:pic>
      <p:sp>
        <p:nvSpPr>
          <p:cNvPr id="4" name="Text Placeholder 5">
            <a:extLst>
              <a:ext uri="{FF2B5EF4-FFF2-40B4-BE49-F238E27FC236}">
                <a16:creationId xmlns:a16="http://schemas.microsoft.com/office/drawing/2014/main" id="{A030B9A8-BE44-5482-36CE-1DD16F1B67AD}"/>
              </a:ext>
            </a:extLst>
          </p:cNvPr>
          <p:cNvSpPr txBox="1">
            <a:spLocks/>
          </p:cNvSpPr>
          <p:nvPr/>
        </p:nvSpPr>
        <p:spPr>
          <a:xfrm>
            <a:off x="7877919" y="8161"/>
            <a:ext cx="3641623" cy="86861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800" b="1" dirty="0">
                <a:solidFill>
                  <a:srgbClr val="79527B"/>
                </a:solidFill>
              </a:rPr>
              <a:t>Das Finksche Krisenmodell</a:t>
            </a:r>
          </a:p>
        </p:txBody>
      </p:sp>
      <p:sp>
        <p:nvSpPr>
          <p:cNvPr id="9" name="Text Placeholder 5">
            <a:extLst>
              <a:ext uri="{FF2B5EF4-FFF2-40B4-BE49-F238E27FC236}">
                <a16:creationId xmlns:a16="http://schemas.microsoft.com/office/drawing/2014/main" id="{DA52F310-FB6C-C958-F963-80F5FB5EA416}"/>
              </a:ext>
            </a:extLst>
          </p:cNvPr>
          <p:cNvSpPr txBox="1">
            <a:spLocks/>
          </p:cNvSpPr>
          <p:nvPr/>
        </p:nvSpPr>
        <p:spPr>
          <a:xfrm>
            <a:off x="8911875" y="1351128"/>
            <a:ext cx="1514901" cy="151490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1</a:t>
            </a:r>
          </a:p>
          <a:p>
            <a:pPr algn="ctr">
              <a:lnSpc>
                <a:spcPct val="100000"/>
              </a:lnSpc>
              <a:spcBef>
                <a:spcPts val="0"/>
              </a:spcBef>
            </a:pPr>
            <a:r>
              <a:rPr lang="en-IE" sz="1400" b="1" dirty="0"/>
              <a:t>Prodromal-stadium</a:t>
            </a:r>
          </a:p>
        </p:txBody>
      </p:sp>
      <p:sp>
        <p:nvSpPr>
          <p:cNvPr id="10" name="Text Placeholder 5">
            <a:extLst>
              <a:ext uri="{FF2B5EF4-FFF2-40B4-BE49-F238E27FC236}">
                <a16:creationId xmlns:a16="http://schemas.microsoft.com/office/drawing/2014/main" id="{76F32CD2-6F8F-5A13-E0BE-4C9003A57908}"/>
              </a:ext>
            </a:extLst>
          </p:cNvPr>
          <p:cNvSpPr txBox="1">
            <a:spLocks/>
          </p:cNvSpPr>
          <p:nvPr/>
        </p:nvSpPr>
        <p:spPr>
          <a:xfrm>
            <a:off x="10140173" y="2579424"/>
            <a:ext cx="1514901" cy="151490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2</a:t>
            </a:r>
          </a:p>
          <a:p>
            <a:pPr algn="ctr">
              <a:lnSpc>
                <a:spcPct val="100000"/>
              </a:lnSpc>
              <a:spcBef>
                <a:spcPts val="0"/>
              </a:spcBef>
            </a:pPr>
            <a:r>
              <a:rPr lang="en-IE" sz="1400" b="1" dirty="0"/>
              <a:t>Aktueller Stand</a:t>
            </a:r>
          </a:p>
        </p:txBody>
      </p:sp>
      <p:sp>
        <p:nvSpPr>
          <p:cNvPr id="11" name="Text Placeholder 5">
            <a:extLst>
              <a:ext uri="{FF2B5EF4-FFF2-40B4-BE49-F238E27FC236}">
                <a16:creationId xmlns:a16="http://schemas.microsoft.com/office/drawing/2014/main" id="{120A612D-AD03-1E8B-178C-0160541733ED}"/>
              </a:ext>
            </a:extLst>
          </p:cNvPr>
          <p:cNvSpPr txBox="1">
            <a:spLocks/>
          </p:cNvSpPr>
          <p:nvPr/>
        </p:nvSpPr>
        <p:spPr>
          <a:xfrm>
            <a:off x="8911874" y="3821368"/>
            <a:ext cx="1514901" cy="151490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3</a:t>
            </a:r>
          </a:p>
          <a:p>
            <a:pPr algn="ctr">
              <a:lnSpc>
                <a:spcPct val="100000"/>
              </a:lnSpc>
              <a:spcBef>
                <a:spcPts val="0"/>
              </a:spcBef>
            </a:pPr>
            <a:r>
              <a:rPr lang="en-IE" sz="1400" b="1" dirty="0"/>
              <a:t>Chronisches Stadium</a:t>
            </a:r>
          </a:p>
        </p:txBody>
      </p:sp>
      <p:sp>
        <p:nvSpPr>
          <p:cNvPr id="12" name="Text Placeholder 5">
            <a:extLst>
              <a:ext uri="{FF2B5EF4-FFF2-40B4-BE49-F238E27FC236}">
                <a16:creationId xmlns:a16="http://schemas.microsoft.com/office/drawing/2014/main" id="{34069EA9-C4D6-C452-85A6-0BE1798CCA0E}"/>
              </a:ext>
            </a:extLst>
          </p:cNvPr>
          <p:cNvSpPr txBox="1">
            <a:spLocks/>
          </p:cNvSpPr>
          <p:nvPr/>
        </p:nvSpPr>
        <p:spPr>
          <a:xfrm>
            <a:off x="7683576" y="2579419"/>
            <a:ext cx="1514901" cy="151490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4</a:t>
            </a:r>
          </a:p>
          <a:p>
            <a:pPr algn="ctr">
              <a:lnSpc>
                <a:spcPct val="100000"/>
              </a:lnSpc>
              <a:spcBef>
                <a:spcPts val="0"/>
              </a:spcBef>
            </a:pPr>
            <a:r>
              <a:rPr lang="en-IE" sz="1400" b="1" dirty="0"/>
              <a:t>Auflösungsphase</a:t>
            </a:r>
          </a:p>
        </p:txBody>
      </p:sp>
      <p:sp>
        <p:nvSpPr>
          <p:cNvPr id="2" name="TextBox 1">
            <a:extLst>
              <a:ext uri="{FF2B5EF4-FFF2-40B4-BE49-F238E27FC236}">
                <a16:creationId xmlns:a16="http://schemas.microsoft.com/office/drawing/2014/main" id="{A723223A-0FD7-EB8F-3A1A-9AE9BA57FA62}"/>
              </a:ext>
            </a:extLst>
          </p:cNvPr>
          <p:cNvSpPr txBox="1"/>
          <p:nvPr/>
        </p:nvSpPr>
        <p:spPr>
          <a:xfrm>
            <a:off x="9198477" y="5891955"/>
            <a:ext cx="2115671" cy="369332"/>
          </a:xfrm>
          <a:prstGeom prst="rect">
            <a:avLst/>
          </a:prstGeom>
          <a:noFill/>
        </p:spPr>
        <p:txBody>
          <a:bodyPr wrap="square" rtlCol="0">
            <a:spAutoFit/>
          </a:bodyPr>
          <a:lstStyle/>
          <a:p>
            <a:r>
              <a:rPr lang="en-IE" dirty="0">
                <a:solidFill>
                  <a:srgbClr val="4D4D4D"/>
                </a:solidFill>
                <a:hlinkClick r:id="rId2">
                  <a:extLst>
                    <a:ext uri="{A12FA001-AC4F-418D-AE19-62706E023703}">
                      <ahyp:hlinkClr xmlns:ahyp="http://schemas.microsoft.com/office/drawing/2018/hyperlinkcolor" val="tx"/>
                    </a:ext>
                  </a:extLst>
                </a:hlinkClick>
              </a:rPr>
              <a:t>Quelle</a:t>
            </a:r>
            <a:endParaRPr lang="en-IE" dirty="0">
              <a:solidFill>
                <a:srgbClr val="4D4D4D"/>
              </a:solidFill>
            </a:endParaRPr>
          </a:p>
        </p:txBody>
      </p:sp>
    </p:spTree>
    <p:extLst>
      <p:ext uri="{BB962C8B-B14F-4D97-AF65-F5344CB8AC3E}">
        <p14:creationId xmlns:p14="http://schemas.microsoft.com/office/powerpoint/2010/main" val="874371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EF99F0-EC51-9344-0992-E5646395826F}"/>
              </a:ext>
            </a:extLst>
          </p:cNvPr>
          <p:cNvSpPr>
            <a:spLocks noGrp="1"/>
          </p:cNvSpPr>
          <p:nvPr>
            <p:ph type="body" sz="quarter" idx="16"/>
          </p:nvPr>
        </p:nvSpPr>
        <p:spPr>
          <a:xfrm>
            <a:off x="6420495" y="1123950"/>
            <a:ext cx="5113283" cy="2123747"/>
          </a:xfrm>
        </p:spPr>
        <p:txBody>
          <a:bodyPr anchor="ctr">
            <a:normAutofit/>
          </a:bodyPr>
          <a:lstStyle/>
          <a:p>
            <a:pPr>
              <a:lnSpc>
                <a:spcPct val="100000"/>
              </a:lnSpc>
              <a:spcBef>
                <a:spcPts val="0"/>
              </a:spcBef>
            </a:pPr>
            <a:r>
              <a:rPr lang="en-IE" dirty="0"/>
              <a:t>8.  Die Komplexität des regionalen Tourismus-Krisenmanagements</a:t>
            </a:r>
          </a:p>
        </p:txBody>
      </p:sp>
      <p:pic>
        <p:nvPicPr>
          <p:cNvPr id="5" name="Picture Placeholder 4">
            <a:extLst>
              <a:ext uri="{FF2B5EF4-FFF2-40B4-BE49-F238E27FC236}">
                <a16:creationId xmlns:a16="http://schemas.microsoft.com/office/drawing/2014/main" id="{B56E5938-0DDC-59F4-1322-E19891CF4388}"/>
              </a:ext>
            </a:extLst>
          </p:cNvPr>
          <p:cNvPicPr>
            <a:picLocks noGrp="1" noChangeAspect="1"/>
          </p:cNvPicPr>
          <p:nvPr>
            <p:ph type="pic" sz="quarter" idx="10"/>
          </p:nvPr>
        </p:nvPicPr>
        <p:blipFill>
          <a:blip r:embed="rId2"/>
          <a:srcRect t="21843" b="21843"/>
          <a:stretch>
            <a:fillRect/>
          </a:stretch>
        </p:blipFill>
        <p:spPr/>
      </p:pic>
    </p:spTree>
    <p:extLst>
      <p:ext uri="{BB962C8B-B14F-4D97-AF65-F5344CB8AC3E}">
        <p14:creationId xmlns:p14="http://schemas.microsoft.com/office/powerpoint/2010/main" val="404915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0C5B38-3A04-79E0-342F-AA4814124FE5}"/>
              </a:ext>
            </a:extLst>
          </p:cNvPr>
          <p:cNvSpPr/>
          <p:nvPr/>
        </p:nvSpPr>
        <p:spPr>
          <a:xfrm>
            <a:off x="6096605" y="0"/>
            <a:ext cx="6096001" cy="822373"/>
          </a:xfrm>
          <a:prstGeom prst="rect">
            <a:avLst/>
          </a:prstGeom>
          <a:solidFill>
            <a:srgbClr val="7A54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87674076-4EDB-05F8-C565-92DF227376AE}"/>
              </a:ext>
            </a:extLst>
          </p:cNvPr>
          <p:cNvSpPr>
            <a:spLocks noGrp="1"/>
          </p:cNvSpPr>
          <p:nvPr>
            <p:ph type="body" sz="quarter" idx="15"/>
          </p:nvPr>
        </p:nvSpPr>
        <p:spPr/>
        <p:txBody>
          <a:bodyPr/>
          <a:lstStyle/>
          <a:p>
            <a:r>
              <a:rPr lang="en-IE" sz="2400" b="1" dirty="0"/>
              <a:t>1</a:t>
            </a:r>
          </a:p>
        </p:txBody>
      </p:sp>
      <p:sp>
        <p:nvSpPr>
          <p:cNvPr id="3" name="Text Placeholder 2">
            <a:extLst>
              <a:ext uri="{FF2B5EF4-FFF2-40B4-BE49-F238E27FC236}">
                <a16:creationId xmlns:a16="http://schemas.microsoft.com/office/drawing/2014/main" id="{6299F955-ED59-83B0-A425-A35A1934D4B1}"/>
              </a:ext>
            </a:extLst>
          </p:cNvPr>
          <p:cNvSpPr>
            <a:spLocks noGrp="1"/>
          </p:cNvSpPr>
          <p:nvPr>
            <p:ph type="body" sz="quarter" idx="14"/>
          </p:nvPr>
        </p:nvSpPr>
        <p:spPr>
          <a:xfrm>
            <a:off x="7577744" y="3144043"/>
            <a:ext cx="4465067" cy="822373"/>
          </a:xfrm>
        </p:spPr>
        <p:txBody>
          <a:bodyPr/>
          <a:lstStyle/>
          <a:p>
            <a:pPr>
              <a:lnSpc>
                <a:spcPct val="100000"/>
              </a:lnSpc>
              <a:spcBef>
                <a:spcPts val="0"/>
              </a:spcBef>
            </a:pPr>
            <a:r>
              <a:rPr lang="en-IE" sz="2000" b="1" dirty="0"/>
              <a:t>Regionales Tourismus-Krisenmanagement</a:t>
            </a:r>
          </a:p>
          <a:p>
            <a:pPr>
              <a:lnSpc>
                <a:spcPct val="100000"/>
              </a:lnSpc>
              <a:spcBef>
                <a:spcPts val="0"/>
              </a:spcBef>
            </a:pPr>
            <a:r>
              <a:rPr lang="en-IE" sz="1800" i="1" dirty="0"/>
              <a:t>Eine europäische Einführung</a:t>
            </a:r>
            <a:endParaRPr lang="en-IE" sz="1800" dirty="0"/>
          </a:p>
        </p:txBody>
      </p:sp>
      <p:sp>
        <p:nvSpPr>
          <p:cNvPr id="8" name="Text Placeholder 7">
            <a:extLst>
              <a:ext uri="{FF2B5EF4-FFF2-40B4-BE49-F238E27FC236}">
                <a16:creationId xmlns:a16="http://schemas.microsoft.com/office/drawing/2014/main" id="{99EA1760-7B66-AEF3-CA31-7887A3BB5EC6}"/>
              </a:ext>
            </a:extLst>
          </p:cNvPr>
          <p:cNvSpPr>
            <a:spLocks noGrp="1"/>
          </p:cNvSpPr>
          <p:nvPr>
            <p:ph type="body" sz="quarter" idx="20"/>
          </p:nvPr>
        </p:nvSpPr>
        <p:spPr>
          <a:xfrm>
            <a:off x="7497213" y="970010"/>
            <a:ext cx="4465067" cy="822373"/>
          </a:xfrm>
        </p:spPr>
        <p:txBody>
          <a:bodyPr/>
          <a:lstStyle/>
          <a:p>
            <a:pPr>
              <a:lnSpc>
                <a:spcPct val="100000"/>
              </a:lnSpc>
              <a:spcBef>
                <a:spcPts val="0"/>
              </a:spcBef>
            </a:pPr>
            <a:r>
              <a:rPr lang="en-IE" sz="2000" b="1" dirty="0" err="1"/>
              <a:t>Definitionen</a:t>
            </a:r>
            <a:r>
              <a:rPr lang="en-IE" sz="2000" b="1" dirty="0"/>
              <a:t> </a:t>
            </a:r>
          </a:p>
          <a:p>
            <a:pPr>
              <a:lnSpc>
                <a:spcPct val="100000"/>
              </a:lnSpc>
              <a:spcBef>
                <a:spcPts val="0"/>
              </a:spcBef>
            </a:pPr>
            <a:r>
              <a:rPr lang="en-IE" sz="1800" i="1" dirty="0"/>
              <a:t>im Kontext des regionalen Tourismus-Krisenmanagements </a:t>
            </a:r>
            <a:endParaRPr lang="en-IE" sz="1800" dirty="0"/>
          </a:p>
        </p:txBody>
      </p:sp>
      <p:sp>
        <p:nvSpPr>
          <p:cNvPr id="9" name="Text Placeholder 8">
            <a:extLst>
              <a:ext uri="{FF2B5EF4-FFF2-40B4-BE49-F238E27FC236}">
                <a16:creationId xmlns:a16="http://schemas.microsoft.com/office/drawing/2014/main" id="{9D67DCD8-9098-EDB9-1EAE-F9BE704F6AEB}"/>
              </a:ext>
            </a:extLst>
          </p:cNvPr>
          <p:cNvSpPr>
            <a:spLocks noGrp="1"/>
          </p:cNvSpPr>
          <p:nvPr>
            <p:ph type="body" sz="quarter" idx="21"/>
          </p:nvPr>
        </p:nvSpPr>
        <p:spPr/>
        <p:txBody>
          <a:bodyPr/>
          <a:lstStyle/>
          <a:p>
            <a:r>
              <a:rPr lang="en-IE" b="1" dirty="0"/>
              <a:t>3</a:t>
            </a:r>
          </a:p>
        </p:txBody>
      </p:sp>
      <p:sp>
        <p:nvSpPr>
          <p:cNvPr id="10" name="Text Placeholder 9">
            <a:extLst>
              <a:ext uri="{FF2B5EF4-FFF2-40B4-BE49-F238E27FC236}">
                <a16:creationId xmlns:a16="http://schemas.microsoft.com/office/drawing/2014/main" id="{978EE96B-B2C0-2891-EB92-0E4281960F57}"/>
              </a:ext>
            </a:extLst>
          </p:cNvPr>
          <p:cNvSpPr>
            <a:spLocks noGrp="1"/>
          </p:cNvSpPr>
          <p:nvPr>
            <p:ph type="body" sz="quarter" idx="22"/>
          </p:nvPr>
        </p:nvSpPr>
        <p:spPr>
          <a:xfrm>
            <a:off x="7497214" y="2010657"/>
            <a:ext cx="4465067" cy="822373"/>
          </a:xfrm>
        </p:spPr>
        <p:txBody>
          <a:bodyPr/>
          <a:lstStyle/>
          <a:p>
            <a:pPr>
              <a:lnSpc>
                <a:spcPct val="100000"/>
              </a:lnSpc>
              <a:spcBef>
                <a:spcPts val="0"/>
              </a:spcBef>
            </a:pPr>
            <a:r>
              <a:rPr lang="en-IE" sz="2000" b="1" dirty="0"/>
              <a:t>Europa ermutigt Tourismusregionen, in der </a:t>
            </a:r>
            <a:r>
              <a:rPr lang="en-IE" sz="2000" b="1" dirty="0" err="1"/>
              <a:t>Krise</a:t>
            </a:r>
            <a:r>
              <a:rPr lang="en-IE" sz="2000" b="1" dirty="0"/>
              <a:t> </a:t>
            </a:r>
            <a:r>
              <a:rPr lang="en-IE" sz="2000" b="1" dirty="0" err="1"/>
              <a:t>zusammenzuarbeiten</a:t>
            </a:r>
            <a:endParaRPr lang="en-IE" sz="2000" dirty="0"/>
          </a:p>
        </p:txBody>
      </p:sp>
      <p:sp>
        <p:nvSpPr>
          <p:cNvPr id="11" name="Text Placeholder 10">
            <a:extLst>
              <a:ext uri="{FF2B5EF4-FFF2-40B4-BE49-F238E27FC236}">
                <a16:creationId xmlns:a16="http://schemas.microsoft.com/office/drawing/2014/main" id="{D8293B55-B203-22E4-4B91-38CF29097488}"/>
              </a:ext>
            </a:extLst>
          </p:cNvPr>
          <p:cNvSpPr>
            <a:spLocks noGrp="1"/>
          </p:cNvSpPr>
          <p:nvPr>
            <p:ph type="body" sz="quarter" idx="23"/>
          </p:nvPr>
        </p:nvSpPr>
        <p:spPr/>
        <p:txBody>
          <a:bodyPr/>
          <a:lstStyle/>
          <a:p>
            <a:r>
              <a:rPr lang="en-IE" b="1" dirty="0"/>
              <a:t>4</a:t>
            </a:r>
          </a:p>
        </p:txBody>
      </p:sp>
      <p:sp>
        <p:nvSpPr>
          <p:cNvPr id="12" name="Text Placeholder 11">
            <a:extLst>
              <a:ext uri="{FF2B5EF4-FFF2-40B4-BE49-F238E27FC236}">
                <a16:creationId xmlns:a16="http://schemas.microsoft.com/office/drawing/2014/main" id="{3066462E-9A3F-0CE0-D834-74EE5BB24761}"/>
              </a:ext>
            </a:extLst>
          </p:cNvPr>
          <p:cNvSpPr>
            <a:spLocks noGrp="1"/>
          </p:cNvSpPr>
          <p:nvPr>
            <p:ph type="body" sz="quarter" idx="24"/>
          </p:nvPr>
        </p:nvSpPr>
        <p:spPr/>
        <p:txBody>
          <a:bodyPr/>
          <a:lstStyle/>
          <a:p>
            <a:r>
              <a:rPr lang="en-IE" sz="2000" b="1" dirty="0"/>
              <a:t>Auswirkungen einer Krise auf Tourismusregionen</a:t>
            </a:r>
            <a:endParaRPr lang="en-IE" sz="2000" dirty="0"/>
          </a:p>
        </p:txBody>
      </p:sp>
      <p:sp>
        <p:nvSpPr>
          <p:cNvPr id="13" name="Text Placeholder 12">
            <a:extLst>
              <a:ext uri="{FF2B5EF4-FFF2-40B4-BE49-F238E27FC236}">
                <a16:creationId xmlns:a16="http://schemas.microsoft.com/office/drawing/2014/main" id="{10531F9D-AD40-1615-A89B-7EA9E0543E20}"/>
              </a:ext>
            </a:extLst>
          </p:cNvPr>
          <p:cNvSpPr>
            <a:spLocks noGrp="1"/>
          </p:cNvSpPr>
          <p:nvPr>
            <p:ph type="body" sz="quarter" idx="25"/>
          </p:nvPr>
        </p:nvSpPr>
        <p:spPr/>
        <p:txBody>
          <a:bodyPr/>
          <a:lstStyle/>
          <a:p>
            <a:r>
              <a:rPr lang="en-IE" b="1" dirty="0"/>
              <a:t>5</a:t>
            </a:r>
          </a:p>
        </p:txBody>
      </p:sp>
      <p:sp>
        <p:nvSpPr>
          <p:cNvPr id="14" name="Text Placeholder 13">
            <a:extLst>
              <a:ext uri="{FF2B5EF4-FFF2-40B4-BE49-F238E27FC236}">
                <a16:creationId xmlns:a16="http://schemas.microsoft.com/office/drawing/2014/main" id="{EE88B1E4-A5D8-0BAE-3FDF-EC9C5827AE29}"/>
              </a:ext>
            </a:extLst>
          </p:cNvPr>
          <p:cNvSpPr>
            <a:spLocks noGrp="1"/>
          </p:cNvSpPr>
          <p:nvPr>
            <p:ph type="body" sz="quarter" idx="26"/>
          </p:nvPr>
        </p:nvSpPr>
        <p:spPr/>
        <p:txBody>
          <a:bodyPr/>
          <a:lstStyle/>
          <a:p>
            <a:pPr>
              <a:lnSpc>
                <a:spcPct val="100000"/>
              </a:lnSpc>
              <a:spcBef>
                <a:spcPts val="0"/>
              </a:spcBef>
            </a:pPr>
            <a:r>
              <a:rPr lang="en-IE" sz="2000" b="1" dirty="0"/>
              <a:t>Fallstudien zur regionalen Krise in Europa</a:t>
            </a:r>
          </a:p>
          <a:p>
            <a:pPr>
              <a:lnSpc>
                <a:spcPct val="100000"/>
              </a:lnSpc>
              <a:spcBef>
                <a:spcPts val="0"/>
              </a:spcBef>
            </a:pPr>
            <a:r>
              <a:rPr lang="en-IE" sz="1800" i="1" dirty="0"/>
              <a:t>Auswirkungen einer Krise auf Tourismusregionen</a:t>
            </a:r>
            <a:endParaRPr lang="en-IE" sz="2000" dirty="0"/>
          </a:p>
        </p:txBody>
      </p:sp>
      <p:sp>
        <p:nvSpPr>
          <p:cNvPr id="5" name="Text Placeholder 4">
            <a:extLst>
              <a:ext uri="{FF2B5EF4-FFF2-40B4-BE49-F238E27FC236}">
                <a16:creationId xmlns:a16="http://schemas.microsoft.com/office/drawing/2014/main" id="{C15AF00C-A19E-6EB0-8FE5-5DAAD3B7E96D}"/>
              </a:ext>
            </a:extLst>
          </p:cNvPr>
          <p:cNvSpPr>
            <a:spLocks noGrp="1"/>
          </p:cNvSpPr>
          <p:nvPr>
            <p:ph type="body" sz="quarter" idx="16"/>
          </p:nvPr>
        </p:nvSpPr>
        <p:spPr>
          <a:xfrm>
            <a:off x="1295400" y="191861"/>
            <a:ext cx="4800599" cy="603631"/>
          </a:xfrm>
        </p:spPr>
        <p:txBody>
          <a:bodyPr>
            <a:normAutofit/>
          </a:bodyPr>
          <a:lstStyle/>
          <a:p>
            <a:pPr algn="ctr"/>
            <a:r>
              <a:rPr lang="en-IE" sz="3200" b="1" dirty="0"/>
              <a:t>Inhaltsübersicht</a:t>
            </a:r>
            <a:endParaRPr lang="en-IE" sz="3200" dirty="0"/>
          </a:p>
        </p:txBody>
      </p:sp>
      <p:sp>
        <p:nvSpPr>
          <p:cNvPr id="2" name="Text Placeholder 3">
            <a:extLst>
              <a:ext uri="{FF2B5EF4-FFF2-40B4-BE49-F238E27FC236}">
                <a16:creationId xmlns:a16="http://schemas.microsoft.com/office/drawing/2014/main" id="{697081DD-F0EA-CAC1-3F90-4BE0FB908626}"/>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2</a:t>
            </a:r>
          </a:p>
        </p:txBody>
      </p:sp>
      <p:sp>
        <p:nvSpPr>
          <p:cNvPr id="15" name="Text Placeholder 3">
            <a:extLst>
              <a:ext uri="{FF2B5EF4-FFF2-40B4-BE49-F238E27FC236}">
                <a16:creationId xmlns:a16="http://schemas.microsoft.com/office/drawing/2014/main" id="{977E095A-2B7B-6302-5BDF-0CAD38931053}"/>
              </a:ext>
            </a:extLst>
          </p:cNvPr>
          <p:cNvSpPr txBox="1">
            <a:spLocks/>
          </p:cNvSpPr>
          <p:nvPr/>
        </p:nvSpPr>
        <p:spPr>
          <a:xfrm>
            <a:off x="1009893" y="1220707"/>
            <a:ext cx="4746014" cy="36193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Modul 1 (Teil 1) </a:t>
            </a:r>
          </a:p>
          <a:p>
            <a:pPr algn="ctr">
              <a:lnSpc>
                <a:spcPct val="100000"/>
              </a:lnSpc>
              <a:spcBef>
                <a:spcPts val="0"/>
              </a:spcBef>
            </a:pPr>
            <a:r>
              <a:rPr lang="en-IE" sz="2000" dirty="0"/>
              <a:t>Einführung in das </a:t>
            </a:r>
            <a:r>
              <a:rPr lang="en-IE" sz="2000" dirty="0" err="1"/>
              <a:t>regionale</a:t>
            </a:r>
            <a:r>
              <a:rPr lang="en-IE" sz="2000" dirty="0"/>
              <a:t> </a:t>
            </a:r>
            <a:r>
              <a:rPr lang="en-IE" sz="2000" dirty="0" err="1"/>
              <a:t>Tourismus-Krisenmanagement</a:t>
            </a:r>
            <a:endParaRPr lang="en-IE" sz="2000" dirty="0"/>
          </a:p>
        </p:txBody>
      </p:sp>
      <p:sp>
        <p:nvSpPr>
          <p:cNvPr id="16" name="TextBox 15">
            <a:extLst>
              <a:ext uri="{FF2B5EF4-FFF2-40B4-BE49-F238E27FC236}">
                <a16:creationId xmlns:a16="http://schemas.microsoft.com/office/drawing/2014/main" id="{BED0AC79-A7CD-83F9-35FB-0B142C7E029B}"/>
              </a:ext>
            </a:extLst>
          </p:cNvPr>
          <p:cNvSpPr txBox="1"/>
          <p:nvPr/>
        </p:nvSpPr>
        <p:spPr>
          <a:xfrm>
            <a:off x="7701569" y="156325"/>
            <a:ext cx="3480538" cy="584775"/>
          </a:xfrm>
          <a:prstGeom prst="rect">
            <a:avLst/>
          </a:prstGeom>
          <a:noFill/>
        </p:spPr>
        <p:txBody>
          <a:bodyPr wrap="square" rtlCol="0">
            <a:spAutoFit/>
          </a:bodyPr>
          <a:lstStyle/>
          <a:p>
            <a:pPr algn="ctr"/>
            <a:r>
              <a:rPr lang="en-IE" sz="3200" b="1" dirty="0">
                <a:solidFill>
                  <a:schemeClr val="bg1"/>
                </a:solidFill>
              </a:rPr>
              <a:t>Teil 1 </a:t>
            </a:r>
            <a:r>
              <a:rPr lang="en-IE" sz="2800" dirty="0">
                <a:solidFill>
                  <a:schemeClr val="bg1"/>
                </a:solidFill>
              </a:rPr>
              <a:t>Abschnitte 1 - 5</a:t>
            </a:r>
          </a:p>
        </p:txBody>
      </p:sp>
    </p:spTree>
    <p:extLst>
      <p:ext uri="{BB962C8B-B14F-4D97-AF65-F5344CB8AC3E}">
        <p14:creationId xmlns:p14="http://schemas.microsoft.com/office/powerpoint/2010/main" val="2836631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9D32974-F5C6-1B69-F395-1B7E153802DB}"/>
              </a:ext>
            </a:extLst>
          </p:cNvPr>
          <p:cNvSpPr>
            <a:spLocks noGrp="1"/>
          </p:cNvSpPr>
          <p:nvPr>
            <p:ph type="body" sz="quarter" idx="18"/>
          </p:nvPr>
        </p:nvSpPr>
        <p:spPr>
          <a:xfrm>
            <a:off x="389965" y="1299882"/>
            <a:ext cx="10170459" cy="4980147"/>
          </a:xfrm>
        </p:spPr>
        <p:txBody>
          <a:bodyPr>
            <a:normAutofit fontScale="70000" lnSpcReduction="20000"/>
          </a:bodyPr>
          <a:lstStyle/>
          <a:p>
            <a:pPr marL="0" indent="0" algn="l">
              <a:lnSpc>
                <a:spcPct val="120000"/>
              </a:lnSpc>
              <a:spcBef>
                <a:spcPts val="0"/>
              </a:spcBef>
            </a:pPr>
            <a:r>
              <a:rPr lang="en-GB" sz="2400" b="1" i="0" dirty="0">
                <a:solidFill>
                  <a:srgbClr val="916395"/>
                </a:solidFill>
                <a:effectLst/>
                <a:hlinkClick r:id="rId2">
                  <a:extLst>
                    <a:ext uri="{A12FA001-AC4F-418D-AE19-62706E023703}">
                      <ahyp:hlinkClr xmlns:ahyp="http://schemas.microsoft.com/office/drawing/2018/hyperlinkcolor" val="tx"/>
                    </a:ext>
                  </a:extLst>
                </a:hlinkClick>
              </a:rPr>
              <a:t>Faulkner fasste die Forschungsergebnisse </a:t>
            </a:r>
            <a:r>
              <a:rPr lang="en-GB" sz="2400" b="0" i="0" dirty="0">
                <a:solidFill>
                  <a:srgbClr val="4D4D4D"/>
                </a:solidFill>
                <a:effectLst/>
              </a:rPr>
              <a:t>von Fink (1986), Keown-McMullan (1997) und Weiner und Kahn (1972) </a:t>
            </a:r>
            <a:r>
              <a:rPr lang="en-GB" sz="2400" b="1" i="0" dirty="0">
                <a:solidFill>
                  <a:srgbClr val="916395"/>
                </a:solidFill>
                <a:effectLst/>
                <a:hlinkClick r:id="rId2">
                  <a:extLst>
                    <a:ext uri="{A12FA001-AC4F-418D-AE19-62706E023703}">
                      <ahyp:hlinkClr xmlns:ahyp="http://schemas.microsoft.com/office/drawing/2018/hyperlinkcolor" val="tx"/>
                    </a:ext>
                  </a:extLst>
                </a:hlinkClick>
              </a:rPr>
              <a:t>zusammen</a:t>
            </a:r>
            <a:r>
              <a:rPr lang="en-GB" sz="2400" b="0" i="0" dirty="0">
                <a:solidFill>
                  <a:srgbClr val="4D4D4D"/>
                </a:solidFill>
                <a:effectLst/>
              </a:rPr>
              <a:t>, um eine Reihe von Schlüsselfaktoren zu identifizieren, die mit Krisen zusammenhängen:</a:t>
            </a:r>
          </a:p>
          <a:p>
            <a:pPr marL="342900" indent="-342900" algn="r">
              <a:lnSpc>
                <a:spcPct val="120000"/>
              </a:lnSpc>
              <a:spcBef>
                <a:spcPts val="0"/>
              </a:spcBef>
              <a:buFont typeface="Arial" panose="020B0604020202020204" pitchFamily="34" charset="0"/>
              <a:buChar char="•"/>
            </a:pPr>
            <a:endParaRPr lang="en-GB" sz="2400" b="0" i="0" dirty="0">
              <a:solidFill>
                <a:srgbClr val="4D4D4D"/>
              </a:solidFill>
              <a:effectLst/>
            </a:endParaRPr>
          </a:p>
          <a:p>
            <a:pPr marL="342900" indent="-342900" algn="l">
              <a:lnSpc>
                <a:spcPct val="120000"/>
              </a:lnSpc>
              <a:spcBef>
                <a:spcPts val="0"/>
              </a:spcBef>
              <a:buFont typeface="Arial" panose="020B0604020202020204" pitchFamily="34" charset="0"/>
              <a:buChar char="•"/>
            </a:pPr>
            <a:r>
              <a:rPr lang="en-GB" sz="2400" b="0" i="0" dirty="0">
                <a:solidFill>
                  <a:srgbClr val="4D4D4D"/>
                </a:solidFill>
                <a:effectLst/>
              </a:rPr>
              <a:t>Ein auslösendes Ereignis von solchem Ausmaß, dass es die </a:t>
            </a:r>
            <a:r>
              <a:rPr lang="en-GB" sz="2400" b="1" i="0" dirty="0">
                <a:solidFill>
                  <a:srgbClr val="916395"/>
                </a:solidFill>
                <a:effectLst/>
              </a:rPr>
              <a:t>bestehende Struktur, den Routinebetrieb oder das Überleben </a:t>
            </a:r>
            <a:r>
              <a:rPr lang="en-GB" sz="2400" b="0" i="0" dirty="0">
                <a:solidFill>
                  <a:srgbClr val="4D4D4D"/>
                </a:solidFill>
                <a:effectLst/>
              </a:rPr>
              <a:t>der Organisation oder Region in </a:t>
            </a:r>
            <a:r>
              <a:rPr lang="en-GB" sz="2400" b="1" i="0" dirty="0">
                <a:solidFill>
                  <a:srgbClr val="916395"/>
                </a:solidFill>
                <a:effectLst/>
              </a:rPr>
              <a:t>Frage stellt</a:t>
            </a:r>
            <a:r>
              <a:rPr lang="en-GB" sz="2400" b="0" i="0" dirty="0">
                <a:solidFill>
                  <a:srgbClr val="4D4D4D"/>
                </a:solidFill>
                <a:effectLst/>
              </a:rPr>
              <a:t>. Zu den auslösenden Ereignissen können wirtschaftlicher Niedergang, terroristische Aktivitäten, politische Krisen, religiöse oder ethnische Spannungen und in letzter Zeit auch der </a:t>
            </a:r>
            <a:r>
              <a:rPr lang="en-GB" sz="2400" b="0" i="0" dirty="0" err="1">
                <a:solidFill>
                  <a:srgbClr val="4D4D4D"/>
                </a:solidFill>
                <a:effectLst/>
              </a:rPr>
              <a:t>Klimawandel</a:t>
            </a:r>
            <a:r>
              <a:rPr lang="en-GB" sz="2400" b="0" i="0" dirty="0">
                <a:solidFill>
                  <a:srgbClr val="4D4D4D"/>
                </a:solidFill>
                <a:effectLst/>
              </a:rPr>
              <a:t> </a:t>
            </a:r>
            <a:r>
              <a:rPr lang="en-GB" sz="2400" b="0" i="0" dirty="0" err="1">
                <a:solidFill>
                  <a:srgbClr val="4D4D4D"/>
                </a:solidFill>
                <a:effectLst/>
              </a:rPr>
              <a:t>gehören</a:t>
            </a:r>
            <a:endParaRPr lang="en-GB" sz="2400" b="0" i="0" dirty="0">
              <a:solidFill>
                <a:srgbClr val="4D4D4D"/>
              </a:solidFill>
              <a:effectLst/>
            </a:endParaRPr>
          </a:p>
          <a:p>
            <a:pPr marL="342900" indent="-342900" algn="l">
              <a:lnSpc>
                <a:spcPct val="120000"/>
              </a:lnSpc>
              <a:spcBef>
                <a:spcPts val="0"/>
              </a:spcBef>
              <a:buFont typeface="Arial" panose="020B0604020202020204" pitchFamily="34" charset="0"/>
              <a:buChar char="•"/>
            </a:pPr>
            <a:r>
              <a:rPr lang="en-GB" sz="2400" b="0" i="0" dirty="0">
                <a:solidFill>
                  <a:srgbClr val="4D4D4D"/>
                </a:solidFill>
                <a:effectLst/>
              </a:rPr>
              <a:t>Krisen sind durch </a:t>
            </a:r>
            <a:r>
              <a:rPr lang="en-GB" sz="2400" b="1" i="0" dirty="0">
                <a:solidFill>
                  <a:srgbClr val="916395"/>
                </a:solidFill>
                <a:effectLst/>
              </a:rPr>
              <a:t>"fluide, instabile, dynamische" </a:t>
            </a:r>
            <a:r>
              <a:rPr lang="en-GB" sz="2400" b="0" i="0" dirty="0">
                <a:solidFill>
                  <a:srgbClr val="4D4D4D"/>
                </a:solidFill>
                <a:effectLst/>
              </a:rPr>
              <a:t>Situationen gekennzeichnet (Fink, 1986)</a:t>
            </a:r>
          </a:p>
          <a:p>
            <a:pPr marL="342900" indent="-342900" algn="l">
              <a:lnSpc>
                <a:spcPct val="120000"/>
              </a:lnSpc>
              <a:spcBef>
                <a:spcPts val="0"/>
              </a:spcBef>
              <a:buFont typeface="Arial" panose="020B0604020202020204" pitchFamily="34" charset="0"/>
              <a:buChar char="•"/>
            </a:pPr>
            <a:r>
              <a:rPr lang="en-GB" sz="2400" b="0" i="0" dirty="0">
                <a:solidFill>
                  <a:srgbClr val="4D4D4D"/>
                </a:solidFill>
                <a:effectLst/>
              </a:rPr>
              <a:t>Eine Krise </a:t>
            </a:r>
            <a:r>
              <a:rPr lang="en-GB" sz="2400" b="1" i="0" dirty="0">
                <a:solidFill>
                  <a:srgbClr val="916395"/>
                </a:solidFill>
                <a:effectLst/>
              </a:rPr>
              <a:t>bringt Situationen mit sich</a:t>
            </a:r>
            <a:r>
              <a:rPr lang="en-GB" sz="2400" b="0" i="0" dirty="0">
                <a:solidFill>
                  <a:srgbClr val="4D4D4D"/>
                </a:solidFill>
                <a:effectLst/>
              </a:rPr>
              <a:t>, in denen ein </a:t>
            </a:r>
            <a:r>
              <a:rPr lang="en-GB" sz="2400" b="1" i="0" dirty="0">
                <a:solidFill>
                  <a:srgbClr val="916395"/>
                </a:solidFill>
                <a:effectLst/>
              </a:rPr>
              <a:t>hohes Bedrohungsniveau</a:t>
            </a:r>
            <a:r>
              <a:rPr lang="en-GB" sz="2400" b="0" i="0" dirty="0">
                <a:solidFill>
                  <a:srgbClr val="4D4D4D"/>
                </a:solidFill>
                <a:effectLst/>
              </a:rPr>
              <a:t>, eine </a:t>
            </a:r>
            <a:r>
              <a:rPr lang="en-GB" sz="2400" b="1" i="0" dirty="0">
                <a:solidFill>
                  <a:srgbClr val="916395"/>
                </a:solidFill>
                <a:effectLst/>
              </a:rPr>
              <a:t>kurze Entscheidungszeit </a:t>
            </a:r>
            <a:r>
              <a:rPr lang="en-GB" sz="2400" b="0" i="0" dirty="0">
                <a:solidFill>
                  <a:srgbClr val="4D4D4D"/>
                </a:solidFill>
                <a:effectLst/>
              </a:rPr>
              <a:t>und ein </a:t>
            </a:r>
            <a:r>
              <a:rPr lang="en-GB" sz="2400" b="1" i="0" dirty="0">
                <a:solidFill>
                  <a:srgbClr val="916395"/>
                </a:solidFill>
                <a:effectLst/>
              </a:rPr>
              <a:t>Überraschungs- und Dringlichkeitselement </a:t>
            </a:r>
            <a:r>
              <a:rPr lang="en-GB" sz="2400" b="1" i="0" dirty="0" err="1">
                <a:solidFill>
                  <a:srgbClr val="916395"/>
                </a:solidFill>
                <a:effectLst/>
              </a:rPr>
              <a:t>gegeben</a:t>
            </a:r>
            <a:r>
              <a:rPr lang="en-GB" sz="2400" b="1" i="0" dirty="0">
                <a:solidFill>
                  <a:srgbClr val="916395"/>
                </a:solidFill>
                <a:effectLst/>
              </a:rPr>
              <a:t> </a:t>
            </a:r>
            <a:r>
              <a:rPr lang="en-GB" sz="2400" b="1" i="0" dirty="0" err="1">
                <a:solidFill>
                  <a:srgbClr val="916395"/>
                </a:solidFill>
                <a:effectLst/>
              </a:rPr>
              <a:t>sind</a:t>
            </a:r>
            <a:endParaRPr lang="en-GB" sz="2400" b="1" i="0" dirty="0">
              <a:solidFill>
                <a:srgbClr val="916395"/>
              </a:solidFill>
              <a:effectLst/>
            </a:endParaRPr>
          </a:p>
          <a:p>
            <a:pPr marL="342900" indent="-342900" algn="l">
              <a:lnSpc>
                <a:spcPct val="120000"/>
              </a:lnSpc>
              <a:spcBef>
                <a:spcPts val="0"/>
              </a:spcBef>
              <a:buFont typeface="Arial" panose="020B0604020202020204" pitchFamily="34" charset="0"/>
              <a:buChar char="•"/>
            </a:pPr>
            <a:r>
              <a:rPr lang="en-GB" sz="2400" b="0" i="0" dirty="0">
                <a:solidFill>
                  <a:srgbClr val="4D4D4D"/>
                </a:solidFill>
                <a:effectLst/>
              </a:rPr>
              <a:t>Die unmittelbar Betroffenen haben den </a:t>
            </a:r>
            <a:r>
              <a:rPr lang="en-GB" sz="2400" b="1" i="0" dirty="0">
                <a:solidFill>
                  <a:srgbClr val="916395"/>
                </a:solidFill>
                <a:effectLst/>
              </a:rPr>
              <a:t>Eindruck, dass sie nicht in der Lage sind, die Situation </a:t>
            </a:r>
            <a:r>
              <a:rPr lang="en-GB" sz="2400" b="1" i="0" dirty="0" err="1">
                <a:solidFill>
                  <a:srgbClr val="916395"/>
                </a:solidFill>
                <a:effectLst/>
              </a:rPr>
              <a:t>zu</a:t>
            </a:r>
            <a:r>
              <a:rPr lang="en-GB" sz="2400" b="1" i="0" dirty="0">
                <a:solidFill>
                  <a:srgbClr val="916395"/>
                </a:solidFill>
                <a:effectLst/>
              </a:rPr>
              <a:t> </a:t>
            </a:r>
            <a:r>
              <a:rPr lang="en-GB" sz="2400" b="1" i="0" dirty="0" err="1">
                <a:solidFill>
                  <a:srgbClr val="916395"/>
                </a:solidFill>
                <a:effectLst/>
              </a:rPr>
              <a:t>bewältigen</a:t>
            </a:r>
            <a:endParaRPr lang="en-GB" sz="2400" b="0" i="0" dirty="0">
              <a:solidFill>
                <a:srgbClr val="4D4D4D"/>
              </a:solidFill>
              <a:effectLst/>
            </a:endParaRPr>
          </a:p>
          <a:p>
            <a:pPr marL="342900" indent="-342900" algn="l">
              <a:lnSpc>
                <a:spcPct val="120000"/>
              </a:lnSpc>
              <a:spcBef>
                <a:spcPts val="0"/>
              </a:spcBef>
              <a:buFont typeface="Arial" panose="020B0604020202020204" pitchFamily="34" charset="0"/>
              <a:buChar char="•"/>
            </a:pPr>
            <a:r>
              <a:rPr lang="en-GB" sz="2400" b="0" i="0" dirty="0">
                <a:solidFill>
                  <a:srgbClr val="4D4D4D"/>
                </a:solidFill>
                <a:effectLst/>
              </a:rPr>
              <a:t>Ein Wendepunkt tritt ein, wenn ein entscheidender Wandel bevorsteht, der sowohl positive als auch negative Konnotationen haben kann. Keown-McMullan (1997) stellte fest, dass Organisationen und in diesem Fall </a:t>
            </a:r>
            <a:r>
              <a:rPr lang="en-GB" sz="2400" b="1" i="0" dirty="0">
                <a:solidFill>
                  <a:srgbClr val="916395"/>
                </a:solidFill>
                <a:effectLst/>
              </a:rPr>
              <a:t>Reiseziele auch dann erhebliche Veränderungen erfahren, wenn eine Krisensituation erfolgreich </a:t>
            </a:r>
            <a:r>
              <a:rPr lang="en-GB" sz="2400" b="1" i="0" dirty="0" err="1">
                <a:solidFill>
                  <a:srgbClr val="916395"/>
                </a:solidFill>
                <a:effectLst/>
              </a:rPr>
              <a:t>bewältigt</a:t>
            </a:r>
            <a:r>
              <a:rPr lang="en-GB" sz="2400" b="1" i="0" dirty="0">
                <a:solidFill>
                  <a:srgbClr val="916395"/>
                </a:solidFill>
                <a:effectLst/>
              </a:rPr>
              <a:t> </a:t>
            </a:r>
            <a:r>
              <a:rPr lang="en-GB" sz="2400" b="1" i="0" dirty="0" err="1">
                <a:solidFill>
                  <a:srgbClr val="916395"/>
                </a:solidFill>
                <a:effectLst/>
              </a:rPr>
              <a:t>wird</a:t>
            </a:r>
            <a:endParaRPr lang="en-GB" sz="2400" b="1" i="0" dirty="0">
              <a:solidFill>
                <a:srgbClr val="916395"/>
              </a:solidFill>
              <a:effectLst/>
            </a:endParaRPr>
          </a:p>
          <a:p>
            <a:endParaRPr lang="en-IE" dirty="0"/>
          </a:p>
        </p:txBody>
      </p:sp>
      <p:sp>
        <p:nvSpPr>
          <p:cNvPr id="5" name="Text Placeholder 4">
            <a:extLst>
              <a:ext uri="{FF2B5EF4-FFF2-40B4-BE49-F238E27FC236}">
                <a16:creationId xmlns:a16="http://schemas.microsoft.com/office/drawing/2014/main" id="{50C1C070-802F-D681-CC87-789109464924}"/>
              </a:ext>
            </a:extLst>
          </p:cNvPr>
          <p:cNvSpPr>
            <a:spLocks noGrp="1"/>
          </p:cNvSpPr>
          <p:nvPr>
            <p:ph type="body" sz="quarter" idx="16"/>
          </p:nvPr>
        </p:nvSpPr>
        <p:spPr>
          <a:xfrm>
            <a:off x="10932" y="425571"/>
            <a:ext cx="12181068" cy="582221"/>
          </a:xfrm>
          <a:solidFill>
            <a:srgbClr val="7A547C"/>
          </a:solidFill>
        </p:spPr>
        <p:txBody>
          <a:bodyPr>
            <a:normAutofit lnSpcReduction="10000"/>
          </a:bodyPr>
          <a:lstStyle/>
          <a:p>
            <a:pPr algn="ctr"/>
            <a:r>
              <a:rPr lang="en-IE" sz="3600" dirty="0">
                <a:solidFill>
                  <a:schemeClr val="bg1"/>
                </a:solidFill>
              </a:rPr>
              <a:t>Regionales Tourismus-Krisenmanagement ist komplex</a:t>
            </a:r>
          </a:p>
          <a:p>
            <a:endParaRPr lang="en-IE" dirty="0">
              <a:solidFill>
                <a:schemeClr val="bg1"/>
              </a:solidFill>
            </a:endParaRPr>
          </a:p>
        </p:txBody>
      </p:sp>
      <p:sp>
        <p:nvSpPr>
          <p:cNvPr id="3" name="TextBox 2">
            <a:extLst>
              <a:ext uri="{FF2B5EF4-FFF2-40B4-BE49-F238E27FC236}">
                <a16:creationId xmlns:a16="http://schemas.microsoft.com/office/drawing/2014/main" id="{6C89689B-3F13-A2E5-EDE5-23E586801E7A}"/>
              </a:ext>
            </a:extLst>
          </p:cNvPr>
          <p:cNvSpPr txBox="1"/>
          <p:nvPr/>
        </p:nvSpPr>
        <p:spPr>
          <a:xfrm>
            <a:off x="7266450" y="5956863"/>
            <a:ext cx="4294928" cy="646331"/>
          </a:xfrm>
          <a:prstGeom prst="rect">
            <a:avLst/>
          </a:prstGeom>
          <a:solidFill>
            <a:srgbClr val="F37C57"/>
          </a:solidFill>
        </p:spPr>
        <p:txBody>
          <a:bodyPr wrap="square" rtlCol="0">
            <a:spAutoFit/>
          </a:bodyPr>
          <a:lstStyle/>
          <a:p>
            <a:pPr algn="ctr"/>
            <a:r>
              <a:rPr lang="en-IE" dirty="0">
                <a:solidFill>
                  <a:schemeClr val="bg1"/>
                </a:solidFill>
                <a:hlinkClick r:id="rId3" action="ppaction://hlinkfile">
                  <a:extLst>
                    <a:ext uri="{A12FA001-AC4F-418D-AE19-62706E023703}">
                      <ahyp:hlinkClr xmlns:ahyp="http://schemas.microsoft.com/office/drawing/2018/hyperlinkcolor" val="tx"/>
                    </a:ext>
                  </a:extLst>
                </a:hlinkClick>
              </a:rPr>
              <a:t>Quelle: Responding to a Crisis - The Destination Perspective</a:t>
            </a:r>
            <a:endParaRPr lang="en-IE" dirty="0">
              <a:solidFill>
                <a:schemeClr val="bg1"/>
              </a:solidFill>
            </a:endParaRPr>
          </a:p>
        </p:txBody>
      </p:sp>
      <p:pic>
        <p:nvPicPr>
          <p:cNvPr id="4" name="Graphic 3" descr="Document outline">
            <a:hlinkClick r:id="rId2"/>
            <a:extLst>
              <a:ext uri="{FF2B5EF4-FFF2-40B4-BE49-F238E27FC236}">
                <a16:creationId xmlns:a16="http://schemas.microsoft.com/office/drawing/2014/main" id="{BB6AB1EA-0ABF-BC5A-0D46-E2ABE7FECB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34573" y="5651072"/>
            <a:ext cx="1048871" cy="1048871"/>
          </a:xfrm>
          <a:prstGeom prst="rect">
            <a:avLst/>
          </a:prstGeom>
        </p:spPr>
      </p:pic>
    </p:spTree>
    <p:extLst>
      <p:ext uri="{BB962C8B-B14F-4D97-AF65-F5344CB8AC3E}">
        <p14:creationId xmlns:p14="http://schemas.microsoft.com/office/powerpoint/2010/main" val="798687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82704761-0DDB-7963-F38F-59A295364459}"/>
              </a:ext>
            </a:extLst>
          </p:cNvPr>
          <p:cNvSpPr>
            <a:spLocks noGrp="1"/>
          </p:cNvSpPr>
          <p:nvPr>
            <p:ph type="body" sz="quarter" idx="29"/>
          </p:nvPr>
        </p:nvSpPr>
        <p:spPr>
          <a:xfrm>
            <a:off x="0" y="0"/>
            <a:ext cx="12181236" cy="582221"/>
          </a:xfrm>
        </p:spPr>
        <p:txBody>
          <a:bodyPr anchor="ctr">
            <a:normAutofit/>
          </a:bodyPr>
          <a:lstStyle/>
          <a:p>
            <a:r>
              <a:rPr lang="en-IE" sz="2800" dirty="0"/>
              <a:t>Andere Kräfte treiben eine mögliche künftige Krise voran</a:t>
            </a:r>
          </a:p>
        </p:txBody>
      </p:sp>
      <p:sp>
        <p:nvSpPr>
          <p:cNvPr id="13" name="TextBox 12">
            <a:extLst>
              <a:ext uri="{FF2B5EF4-FFF2-40B4-BE49-F238E27FC236}">
                <a16:creationId xmlns:a16="http://schemas.microsoft.com/office/drawing/2014/main" id="{AB04A295-3F9F-4641-0CF0-CDE0C9F375BC}"/>
              </a:ext>
            </a:extLst>
          </p:cNvPr>
          <p:cNvSpPr txBox="1"/>
          <p:nvPr/>
        </p:nvSpPr>
        <p:spPr>
          <a:xfrm>
            <a:off x="274730" y="3061273"/>
            <a:ext cx="2637055" cy="2800767"/>
          </a:xfrm>
          <a:prstGeom prst="rect">
            <a:avLst/>
          </a:prstGeom>
          <a:noFill/>
        </p:spPr>
        <p:txBody>
          <a:bodyPr wrap="square" rtlCol="0">
            <a:spAutoFit/>
          </a:bodyPr>
          <a:lstStyle/>
          <a:p>
            <a:pPr algn="ctr"/>
            <a:r>
              <a:rPr lang="en-GB" sz="1600" b="0" i="0" dirty="0">
                <a:solidFill>
                  <a:schemeClr val="bg1"/>
                </a:solidFill>
                <a:effectLst/>
              </a:rPr>
              <a:t>Unternehmen und Regionen sind stärker von Zulieferern und </a:t>
            </a:r>
            <a:r>
              <a:rPr lang="en-GB" sz="1600" dirty="0">
                <a:solidFill>
                  <a:schemeClr val="bg1"/>
                </a:solidFill>
              </a:rPr>
              <a:t>Kunden/Touristen </a:t>
            </a:r>
            <a:r>
              <a:rPr lang="en-GB" sz="1600" b="0" i="0" dirty="0">
                <a:solidFill>
                  <a:schemeClr val="bg1"/>
                </a:solidFill>
                <a:effectLst/>
              </a:rPr>
              <a:t>abhängig,  die </a:t>
            </a:r>
            <a:r>
              <a:rPr lang="en-GB" sz="1600" b="0" i="0" dirty="0" err="1">
                <a:solidFill>
                  <a:schemeClr val="bg1"/>
                </a:solidFill>
                <a:effectLst/>
              </a:rPr>
              <a:t>über</a:t>
            </a:r>
            <a:r>
              <a:rPr lang="en-GB" sz="1600" b="0" i="0" dirty="0">
                <a:solidFill>
                  <a:schemeClr val="bg1"/>
                </a:solidFill>
                <a:effectLst/>
              </a:rPr>
              <a:t> den Globus </a:t>
            </a:r>
            <a:r>
              <a:rPr lang="en-GB" sz="1600" b="0" i="0" dirty="0" err="1">
                <a:solidFill>
                  <a:schemeClr val="bg1"/>
                </a:solidFill>
                <a:effectLst/>
              </a:rPr>
              <a:t>verteilt</a:t>
            </a:r>
            <a:r>
              <a:rPr lang="en-GB" sz="1600" b="0" i="0" dirty="0">
                <a:solidFill>
                  <a:schemeClr val="bg1"/>
                </a:solidFill>
                <a:effectLst/>
              </a:rPr>
              <a:t> </a:t>
            </a:r>
            <a:r>
              <a:rPr lang="en-GB" sz="1600" b="0" i="0" dirty="0" err="1">
                <a:solidFill>
                  <a:schemeClr val="bg1"/>
                </a:solidFill>
                <a:effectLst/>
              </a:rPr>
              <a:t>sind</a:t>
            </a:r>
            <a:r>
              <a:rPr lang="en-GB" sz="1600" b="0" i="0" dirty="0">
                <a:solidFill>
                  <a:schemeClr val="bg1"/>
                </a:solidFill>
                <a:effectLst/>
              </a:rPr>
              <a:t>. Diese Art von Dynamik setzt Tourismusregionen komplexeren Risiken und Bedrohungen aus, und eine Krise kann einen verstärkten Dominoeffekt haben.</a:t>
            </a:r>
          </a:p>
        </p:txBody>
      </p:sp>
      <p:pic>
        <p:nvPicPr>
          <p:cNvPr id="14" name="Graphic 13" descr="Earth globe: Americas with solid fill">
            <a:extLst>
              <a:ext uri="{FF2B5EF4-FFF2-40B4-BE49-F238E27FC236}">
                <a16:creationId xmlns:a16="http://schemas.microsoft.com/office/drawing/2014/main" id="{0DE87D46-D760-CCD2-BEA8-A571DF7044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5454" y="391411"/>
            <a:ext cx="1004005" cy="1004005"/>
          </a:xfrm>
          <a:prstGeom prst="rect">
            <a:avLst/>
          </a:prstGeom>
        </p:spPr>
      </p:pic>
      <p:sp>
        <p:nvSpPr>
          <p:cNvPr id="16" name="TextBox 15">
            <a:extLst>
              <a:ext uri="{FF2B5EF4-FFF2-40B4-BE49-F238E27FC236}">
                <a16:creationId xmlns:a16="http://schemas.microsoft.com/office/drawing/2014/main" id="{7EED0535-7427-5113-EE22-3011E54755BC}"/>
              </a:ext>
            </a:extLst>
          </p:cNvPr>
          <p:cNvSpPr txBox="1"/>
          <p:nvPr/>
        </p:nvSpPr>
        <p:spPr>
          <a:xfrm>
            <a:off x="3449647" y="2943802"/>
            <a:ext cx="2754399" cy="3539430"/>
          </a:xfrm>
          <a:prstGeom prst="rect">
            <a:avLst/>
          </a:prstGeom>
          <a:noFill/>
        </p:spPr>
        <p:txBody>
          <a:bodyPr wrap="square" rtlCol="0">
            <a:spAutoFit/>
          </a:bodyPr>
          <a:lstStyle/>
          <a:p>
            <a:pPr algn="ctr"/>
            <a:r>
              <a:rPr lang="en-GB" sz="1600" dirty="0">
                <a:solidFill>
                  <a:schemeClr val="bg1"/>
                </a:solidFill>
              </a:rPr>
              <a:t>In einer vernetzten Welt verbreiten sich Informationen fast augenblicklich, zumal die sozialen Medien für viele Menschen zu </a:t>
            </a:r>
            <a:r>
              <a:rPr lang="en-GB" sz="1600" dirty="0" err="1">
                <a:solidFill>
                  <a:schemeClr val="bg1"/>
                </a:solidFill>
              </a:rPr>
              <a:t>einer</a:t>
            </a:r>
            <a:r>
              <a:rPr lang="en-GB" sz="1600" dirty="0">
                <a:solidFill>
                  <a:schemeClr val="bg1"/>
                </a:solidFill>
              </a:rPr>
              <a:t> </a:t>
            </a:r>
            <a:r>
              <a:rPr lang="en-GB" sz="1600" dirty="0" err="1">
                <a:solidFill>
                  <a:schemeClr val="bg1"/>
                </a:solidFill>
              </a:rPr>
              <a:t>Hauptinformationsquelle</a:t>
            </a:r>
            <a:r>
              <a:rPr lang="en-GB" sz="1600" dirty="0">
                <a:solidFill>
                  <a:schemeClr val="bg1"/>
                </a:solidFill>
              </a:rPr>
              <a:t> werden. Negative Nachrichten und </a:t>
            </a:r>
            <a:r>
              <a:rPr lang="en-GB" sz="1600" dirty="0" err="1">
                <a:solidFill>
                  <a:schemeClr val="bg1"/>
                </a:solidFill>
              </a:rPr>
              <a:t>Gerüchte</a:t>
            </a:r>
            <a:r>
              <a:rPr lang="en-GB" sz="1600" dirty="0">
                <a:solidFill>
                  <a:schemeClr val="bg1"/>
                </a:solidFill>
              </a:rPr>
              <a:t> verbreiten sich schnell, so dass </a:t>
            </a:r>
            <a:r>
              <a:rPr lang="en-GB" sz="1600" dirty="0" err="1">
                <a:solidFill>
                  <a:schemeClr val="bg1"/>
                </a:solidFill>
              </a:rPr>
              <a:t>Tourismusunternehmen</a:t>
            </a:r>
            <a:r>
              <a:rPr lang="en-GB" sz="1600" dirty="0">
                <a:solidFill>
                  <a:schemeClr val="bg1"/>
                </a:solidFill>
              </a:rPr>
              <a:t> und </a:t>
            </a:r>
            <a:r>
              <a:rPr lang="en-GB" sz="1600" dirty="0" err="1">
                <a:solidFill>
                  <a:schemeClr val="bg1"/>
                </a:solidFill>
              </a:rPr>
              <a:t>Regionen</a:t>
            </a:r>
            <a:r>
              <a:rPr lang="en-GB" sz="1600" dirty="0">
                <a:solidFill>
                  <a:schemeClr val="bg1"/>
                </a:solidFill>
              </a:rPr>
              <a:t> nur sehr wenig Zeit haben, den Schaden </a:t>
            </a:r>
            <a:r>
              <a:rPr lang="en-GB" sz="1600" dirty="0" err="1">
                <a:solidFill>
                  <a:schemeClr val="bg1"/>
                </a:solidFill>
              </a:rPr>
              <a:t>zu</a:t>
            </a:r>
            <a:r>
              <a:rPr lang="en-GB" sz="1600" dirty="0">
                <a:solidFill>
                  <a:schemeClr val="bg1"/>
                </a:solidFill>
              </a:rPr>
              <a:t> </a:t>
            </a:r>
            <a:r>
              <a:rPr lang="en-GB" sz="1600" dirty="0" err="1">
                <a:solidFill>
                  <a:schemeClr val="bg1"/>
                </a:solidFill>
              </a:rPr>
              <a:t>begrenzen</a:t>
            </a:r>
            <a:r>
              <a:rPr lang="en-GB" sz="1600" dirty="0">
                <a:solidFill>
                  <a:schemeClr val="bg1"/>
                </a:solidFill>
              </a:rPr>
              <a:t>. Die Cybersicherheit ist eine ständige Bedrohung.</a:t>
            </a:r>
          </a:p>
        </p:txBody>
      </p:sp>
      <p:sp>
        <p:nvSpPr>
          <p:cNvPr id="17" name="TextBox 16">
            <a:extLst>
              <a:ext uri="{FF2B5EF4-FFF2-40B4-BE49-F238E27FC236}">
                <a16:creationId xmlns:a16="http://schemas.microsoft.com/office/drawing/2014/main" id="{0D073412-4C5A-99FF-82F0-1FBC61484014}"/>
              </a:ext>
            </a:extLst>
          </p:cNvPr>
          <p:cNvSpPr txBox="1"/>
          <p:nvPr/>
        </p:nvSpPr>
        <p:spPr>
          <a:xfrm>
            <a:off x="6580093" y="3313133"/>
            <a:ext cx="2564560" cy="2554545"/>
          </a:xfrm>
          <a:prstGeom prst="rect">
            <a:avLst/>
          </a:prstGeom>
          <a:noFill/>
        </p:spPr>
        <p:txBody>
          <a:bodyPr wrap="square" rtlCol="0">
            <a:spAutoFit/>
          </a:bodyPr>
          <a:lstStyle/>
          <a:p>
            <a:pPr algn="ctr"/>
            <a:r>
              <a:rPr lang="en-GB" sz="1600" dirty="0">
                <a:solidFill>
                  <a:schemeClr val="bg1"/>
                </a:solidFill>
              </a:rPr>
              <a:t>Die enorme Geschwindigkeit des Wandels und die zunehmende Komplexität globaler Systeme haben zu noch nie dagewesenen oder einmaligen Krisen geführt, wie z. B. </a:t>
            </a:r>
            <a:r>
              <a:rPr lang="en-GB" sz="1600" dirty="0" err="1">
                <a:solidFill>
                  <a:schemeClr val="bg1"/>
                </a:solidFill>
              </a:rPr>
              <a:t>Terroranschläge</a:t>
            </a:r>
            <a:r>
              <a:rPr lang="en-GB" sz="1600" dirty="0">
                <a:solidFill>
                  <a:schemeClr val="bg1"/>
                </a:solidFill>
              </a:rPr>
              <a:t>, </a:t>
            </a:r>
            <a:r>
              <a:rPr lang="en-GB" sz="1600" dirty="0" err="1">
                <a:solidFill>
                  <a:schemeClr val="bg1"/>
                </a:solidFill>
              </a:rPr>
              <a:t>weltweite</a:t>
            </a:r>
            <a:r>
              <a:rPr lang="en-GB" sz="1600" dirty="0">
                <a:solidFill>
                  <a:schemeClr val="bg1"/>
                </a:solidFill>
              </a:rPr>
              <a:t> </a:t>
            </a:r>
            <a:r>
              <a:rPr lang="en-GB" sz="1600" dirty="0" err="1">
                <a:solidFill>
                  <a:schemeClr val="bg1"/>
                </a:solidFill>
              </a:rPr>
              <a:t>Pandemie</a:t>
            </a:r>
            <a:r>
              <a:rPr lang="en-GB" sz="1600" dirty="0">
                <a:solidFill>
                  <a:schemeClr val="bg1"/>
                </a:solidFill>
              </a:rPr>
              <a:t>. Diese Ereignisse erfordern flexible </a:t>
            </a:r>
            <a:r>
              <a:rPr lang="en-GB" sz="1600" dirty="0" err="1">
                <a:solidFill>
                  <a:schemeClr val="bg1"/>
                </a:solidFill>
              </a:rPr>
              <a:t>Reaktionen</a:t>
            </a:r>
            <a:r>
              <a:rPr lang="en-GB" sz="1600" dirty="0">
                <a:solidFill>
                  <a:schemeClr val="bg1"/>
                </a:solidFill>
              </a:rPr>
              <a:t>.</a:t>
            </a:r>
            <a:endParaRPr lang="en-IE" sz="1600" dirty="0">
              <a:solidFill>
                <a:schemeClr val="bg1"/>
              </a:solidFill>
            </a:endParaRPr>
          </a:p>
        </p:txBody>
      </p:sp>
      <p:sp>
        <p:nvSpPr>
          <p:cNvPr id="18" name="TextBox 17">
            <a:extLst>
              <a:ext uri="{FF2B5EF4-FFF2-40B4-BE49-F238E27FC236}">
                <a16:creationId xmlns:a16="http://schemas.microsoft.com/office/drawing/2014/main" id="{A31981F2-B15E-6C09-8ACA-50984E98DB86}"/>
              </a:ext>
            </a:extLst>
          </p:cNvPr>
          <p:cNvSpPr txBox="1"/>
          <p:nvPr/>
        </p:nvSpPr>
        <p:spPr>
          <a:xfrm>
            <a:off x="9355196" y="2943802"/>
            <a:ext cx="2695727" cy="3323987"/>
          </a:xfrm>
          <a:prstGeom prst="rect">
            <a:avLst/>
          </a:prstGeom>
          <a:noFill/>
        </p:spPr>
        <p:txBody>
          <a:bodyPr wrap="square" rtlCol="0">
            <a:spAutoFit/>
          </a:bodyPr>
          <a:lstStyle/>
          <a:p>
            <a:pPr algn="ctr" fontAlgn="base"/>
            <a:r>
              <a:rPr lang="en-GB" sz="1400" dirty="0">
                <a:solidFill>
                  <a:schemeClr val="bg1"/>
                </a:solidFill>
              </a:rPr>
              <a:t>Die weltweiten Ereignisse zeigen, dass es ein Fehler ist, bei der Krisenvorsorge zu sparen. </a:t>
            </a:r>
            <a:r>
              <a:rPr lang="en-GB" sz="1400" b="1" dirty="0">
                <a:solidFill>
                  <a:schemeClr val="bg1"/>
                </a:solidFill>
              </a:rPr>
              <a:t>Die Gründe </a:t>
            </a:r>
            <a:r>
              <a:rPr lang="en-GB" sz="1400" b="1" dirty="0" err="1">
                <a:solidFill>
                  <a:schemeClr val="bg1"/>
                </a:solidFill>
              </a:rPr>
              <a:t>dafür</a:t>
            </a:r>
            <a:r>
              <a:rPr lang="en-GB" sz="1400" b="1" dirty="0">
                <a:solidFill>
                  <a:schemeClr val="bg1"/>
                </a:solidFill>
              </a:rPr>
              <a:t> </a:t>
            </a:r>
            <a:r>
              <a:rPr lang="en-GB" sz="1400" b="1" dirty="0" err="1">
                <a:solidFill>
                  <a:schemeClr val="bg1"/>
                </a:solidFill>
              </a:rPr>
              <a:t>liegen</a:t>
            </a:r>
            <a:r>
              <a:rPr lang="en-GB" sz="1400" b="1" dirty="0">
                <a:solidFill>
                  <a:schemeClr val="bg1"/>
                </a:solidFill>
              </a:rPr>
              <a:t> </a:t>
            </a:r>
            <a:r>
              <a:rPr lang="en-GB" sz="1400" b="1" dirty="0" err="1">
                <a:solidFill>
                  <a:schemeClr val="bg1"/>
                </a:solidFill>
              </a:rPr>
              <a:t>unter</a:t>
            </a:r>
            <a:r>
              <a:rPr lang="en-GB" sz="1400" b="1" dirty="0">
                <a:solidFill>
                  <a:schemeClr val="bg1"/>
                </a:solidFill>
              </a:rPr>
              <a:t> </a:t>
            </a:r>
            <a:r>
              <a:rPr lang="en-GB" sz="1400" b="1" dirty="0" err="1">
                <a:solidFill>
                  <a:schemeClr val="bg1"/>
                </a:solidFill>
              </a:rPr>
              <a:t>anderem</a:t>
            </a:r>
            <a:r>
              <a:rPr lang="en-GB" sz="1400" b="1" dirty="0">
                <a:solidFill>
                  <a:schemeClr val="bg1"/>
                </a:solidFill>
              </a:rPr>
              <a:t> in der (</a:t>
            </a:r>
            <a:r>
              <a:rPr lang="en-GB" sz="1400" b="1" dirty="0" err="1">
                <a:solidFill>
                  <a:schemeClr val="bg1"/>
                </a:solidFill>
              </a:rPr>
              <a:t>falschen</a:t>
            </a:r>
            <a:r>
              <a:rPr lang="en-GB" sz="1400" b="1" dirty="0">
                <a:solidFill>
                  <a:schemeClr val="bg1"/>
                </a:solidFill>
              </a:rPr>
              <a:t>) </a:t>
            </a:r>
            <a:r>
              <a:rPr lang="en-GB" sz="1400" b="1" dirty="0" err="1">
                <a:solidFill>
                  <a:schemeClr val="bg1"/>
                </a:solidFill>
              </a:rPr>
              <a:t>Annahme</a:t>
            </a:r>
            <a:r>
              <a:rPr lang="en-GB" sz="1400" b="1" dirty="0">
                <a:solidFill>
                  <a:schemeClr val="bg1"/>
                </a:solidFill>
              </a:rPr>
              <a:t>: </a:t>
            </a:r>
          </a:p>
          <a:p>
            <a:pPr marL="171450" indent="-171450" fontAlgn="base">
              <a:buFont typeface="Arial" panose="020B0604020202020204" pitchFamily="34" charset="0"/>
              <a:buChar char="•"/>
            </a:pPr>
            <a:r>
              <a:rPr lang="en-GB" sz="1400" dirty="0">
                <a:solidFill>
                  <a:schemeClr val="bg1"/>
                </a:solidFill>
              </a:rPr>
              <a:t>Eine Krise wird es nicht geben. </a:t>
            </a:r>
          </a:p>
          <a:p>
            <a:pPr marL="171450" indent="-171450" fontAlgn="base">
              <a:buFont typeface="Arial" panose="020B0604020202020204" pitchFamily="34" charset="0"/>
              <a:buChar char="•"/>
            </a:pPr>
            <a:r>
              <a:rPr lang="en-GB" sz="1400" dirty="0">
                <a:solidFill>
                  <a:schemeClr val="bg1"/>
                </a:solidFill>
              </a:rPr>
              <a:t>Ein gut geführtes Unternehmen braucht keinen Krisenplan.</a:t>
            </a:r>
          </a:p>
          <a:p>
            <a:pPr marL="171450" indent="-171450" fontAlgn="base">
              <a:buFont typeface="Arial" panose="020B0604020202020204" pitchFamily="34" charset="0"/>
              <a:buChar char="•"/>
            </a:pPr>
            <a:r>
              <a:rPr lang="en-GB" sz="1400" dirty="0">
                <a:solidFill>
                  <a:schemeClr val="bg1"/>
                </a:solidFill>
              </a:rPr>
              <a:t>Die Versicherung schützt das Unternehmen vor einer Krise. </a:t>
            </a:r>
          </a:p>
          <a:p>
            <a:pPr marL="171450" indent="-171450" fontAlgn="base">
              <a:buFont typeface="Arial" panose="020B0604020202020204" pitchFamily="34" charset="0"/>
              <a:buChar char="•"/>
            </a:pPr>
            <a:r>
              <a:rPr lang="en-GB" sz="1400" dirty="0" err="1">
                <a:solidFill>
                  <a:schemeClr val="bg1"/>
                </a:solidFill>
              </a:rPr>
              <a:t>Wir</a:t>
            </a:r>
            <a:r>
              <a:rPr lang="en-GB" sz="1400" dirty="0">
                <a:solidFill>
                  <a:schemeClr val="bg1"/>
                </a:solidFill>
              </a:rPr>
              <a:t> </a:t>
            </a:r>
            <a:r>
              <a:rPr lang="en-GB" sz="1400" dirty="0" err="1">
                <a:solidFill>
                  <a:schemeClr val="bg1"/>
                </a:solidFill>
              </a:rPr>
              <a:t>verfügen</a:t>
            </a:r>
            <a:r>
              <a:rPr lang="en-GB" sz="1400" dirty="0">
                <a:solidFill>
                  <a:schemeClr val="bg1"/>
                </a:solidFill>
              </a:rPr>
              <a:t> nicht über die nötigen Ressourcen und können daher keine Krisenplanung durchführen. </a:t>
            </a:r>
          </a:p>
        </p:txBody>
      </p:sp>
      <p:pic>
        <p:nvPicPr>
          <p:cNvPr id="21" name="Graphic 20" descr="Cloud Computing with solid fill">
            <a:extLst>
              <a:ext uri="{FF2B5EF4-FFF2-40B4-BE49-F238E27FC236}">
                <a16:creationId xmlns:a16="http://schemas.microsoft.com/office/drawing/2014/main" id="{1B75D8D4-BADB-FB58-5FD1-813281E970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9247" y="473111"/>
            <a:ext cx="914400" cy="914400"/>
          </a:xfrm>
          <a:prstGeom prst="rect">
            <a:avLst/>
          </a:prstGeom>
        </p:spPr>
      </p:pic>
      <p:pic>
        <p:nvPicPr>
          <p:cNvPr id="22" name="Graphic 21" descr="Cpr with solid fill">
            <a:extLst>
              <a:ext uri="{FF2B5EF4-FFF2-40B4-BE49-F238E27FC236}">
                <a16:creationId xmlns:a16="http://schemas.microsoft.com/office/drawing/2014/main" id="{DB24D963-4E7B-9552-38CA-23B912AC20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06235" y="436213"/>
            <a:ext cx="914400" cy="914400"/>
          </a:xfrm>
          <a:prstGeom prst="rect">
            <a:avLst/>
          </a:prstGeom>
        </p:spPr>
      </p:pic>
      <p:pic>
        <p:nvPicPr>
          <p:cNvPr id="23" name="Graphic 22" descr="Questions with solid fill">
            <a:extLst>
              <a:ext uri="{FF2B5EF4-FFF2-40B4-BE49-F238E27FC236}">
                <a16:creationId xmlns:a16="http://schemas.microsoft.com/office/drawing/2014/main" id="{C8B8CF09-DA98-392C-BB7B-E148133F7E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45859" y="391411"/>
            <a:ext cx="914400" cy="914400"/>
          </a:xfrm>
          <a:prstGeom prst="rect">
            <a:avLst/>
          </a:prstGeom>
        </p:spPr>
      </p:pic>
      <p:sp>
        <p:nvSpPr>
          <p:cNvPr id="12" name="Text Placeholder 4">
            <a:extLst>
              <a:ext uri="{FF2B5EF4-FFF2-40B4-BE49-F238E27FC236}">
                <a16:creationId xmlns:a16="http://schemas.microsoft.com/office/drawing/2014/main" id="{A1F648AF-D956-256E-0FF7-EA8128DDA047}"/>
              </a:ext>
            </a:extLst>
          </p:cNvPr>
          <p:cNvSpPr txBox="1">
            <a:spLocks/>
          </p:cNvSpPr>
          <p:nvPr/>
        </p:nvSpPr>
        <p:spPr>
          <a:xfrm>
            <a:off x="274730" y="2524415"/>
            <a:ext cx="2695727" cy="33505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1"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t>Globalisierung</a:t>
            </a:r>
          </a:p>
        </p:txBody>
      </p:sp>
      <p:sp>
        <p:nvSpPr>
          <p:cNvPr id="15" name="Text Placeholder 4">
            <a:extLst>
              <a:ext uri="{FF2B5EF4-FFF2-40B4-BE49-F238E27FC236}">
                <a16:creationId xmlns:a16="http://schemas.microsoft.com/office/drawing/2014/main" id="{35240909-1CA5-A0C8-3C00-AB63EDDF8F0E}"/>
              </a:ext>
            </a:extLst>
          </p:cNvPr>
          <p:cNvSpPr txBox="1">
            <a:spLocks/>
          </p:cNvSpPr>
          <p:nvPr/>
        </p:nvSpPr>
        <p:spPr>
          <a:xfrm>
            <a:off x="3508319" y="2498845"/>
            <a:ext cx="2695727" cy="444957"/>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1"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dirty="0"/>
              <a:t>Technologie</a:t>
            </a:r>
          </a:p>
        </p:txBody>
      </p:sp>
      <p:sp>
        <p:nvSpPr>
          <p:cNvPr id="19" name="Text Placeholder 4">
            <a:extLst>
              <a:ext uri="{FF2B5EF4-FFF2-40B4-BE49-F238E27FC236}">
                <a16:creationId xmlns:a16="http://schemas.microsoft.com/office/drawing/2014/main" id="{E157896A-16FC-CE3D-BE50-6ED55BFE0F8F}"/>
              </a:ext>
            </a:extLst>
          </p:cNvPr>
          <p:cNvSpPr txBox="1">
            <a:spLocks/>
          </p:cNvSpPr>
          <p:nvPr/>
        </p:nvSpPr>
        <p:spPr>
          <a:xfrm>
            <a:off x="6514509" y="2498845"/>
            <a:ext cx="2695727" cy="33505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1"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err="1"/>
              <a:t>Aufkommen</a:t>
            </a:r>
            <a:r>
              <a:rPr lang="en-IE" dirty="0"/>
              <a:t> </a:t>
            </a:r>
            <a:r>
              <a:rPr lang="en-IE" dirty="0" err="1"/>
              <a:t>neuer</a:t>
            </a:r>
            <a:r>
              <a:rPr lang="en-IE" dirty="0"/>
              <a:t> </a:t>
            </a:r>
            <a:r>
              <a:rPr lang="en-IE" dirty="0" err="1"/>
              <a:t>Krisen</a:t>
            </a:r>
            <a:endParaRPr lang="en-IE" dirty="0"/>
          </a:p>
        </p:txBody>
      </p:sp>
      <p:sp>
        <p:nvSpPr>
          <p:cNvPr id="20" name="Text Placeholder 4">
            <a:extLst>
              <a:ext uri="{FF2B5EF4-FFF2-40B4-BE49-F238E27FC236}">
                <a16:creationId xmlns:a16="http://schemas.microsoft.com/office/drawing/2014/main" id="{E4781CCE-528C-8121-AE4D-C71F7AD62C83}"/>
              </a:ext>
            </a:extLst>
          </p:cNvPr>
          <p:cNvSpPr txBox="1">
            <a:spLocks/>
          </p:cNvSpPr>
          <p:nvPr/>
        </p:nvSpPr>
        <p:spPr>
          <a:xfrm>
            <a:off x="9355195" y="2524415"/>
            <a:ext cx="2695727" cy="335052"/>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1"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Falsche</a:t>
            </a:r>
            <a:r>
              <a:rPr lang="en-GB" dirty="0"/>
              <a:t> </a:t>
            </a:r>
            <a:r>
              <a:rPr lang="en-GB" dirty="0" err="1"/>
              <a:t>Annahmen</a:t>
            </a:r>
            <a:endParaRPr lang="en-IE" dirty="0"/>
          </a:p>
        </p:txBody>
      </p:sp>
    </p:spTree>
    <p:extLst>
      <p:ext uri="{BB962C8B-B14F-4D97-AF65-F5344CB8AC3E}">
        <p14:creationId xmlns:p14="http://schemas.microsoft.com/office/powerpoint/2010/main" val="710503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4">
            <a:extLst>
              <a:ext uri="{FF2B5EF4-FFF2-40B4-BE49-F238E27FC236}">
                <a16:creationId xmlns:a16="http://schemas.microsoft.com/office/drawing/2014/main" id="{DE93ABBF-F22E-E074-F571-4204863FF486}"/>
              </a:ext>
            </a:extLst>
          </p:cNvPr>
          <p:cNvSpPr>
            <a:spLocks noGrp="1"/>
          </p:cNvSpPr>
          <p:nvPr>
            <p:ph type="body" sz="quarter" idx="18"/>
          </p:nvPr>
        </p:nvSpPr>
        <p:spPr>
          <a:xfrm>
            <a:off x="4512698" y="2118656"/>
            <a:ext cx="3024340" cy="442916"/>
          </a:xfrm>
        </p:spPr>
        <p:txBody>
          <a:bodyPr/>
          <a:lstStyle/>
          <a:p>
            <a:r>
              <a:rPr lang="en-IE" dirty="0"/>
              <a:t>Unbewusst</a:t>
            </a:r>
          </a:p>
        </p:txBody>
      </p:sp>
      <p:sp>
        <p:nvSpPr>
          <p:cNvPr id="26" name="Text Placeholder 3">
            <a:extLst>
              <a:ext uri="{FF2B5EF4-FFF2-40B4-BE49-F238E27FC236}">
                <a16:creationId xmlns:a16="http://schemas.microsoft.com/office/drawing/2014/main" id="{5BA099CC-FD09-4F3C-10D9-2FF1CD1A2A83}"/>
              </a:ext>
            </a:extLst>
          </p:cNvPr>
          <p:cNvSpPr>
            <a:spLocks noGrp="1"/>
          </p:cNvSpPr>
          <p:nvPr>
            <p:ph type="body" sz="quarter" idx="16"/>
          </p:nvPr>
        </p:nvSpPr>
        <p:spPr>
          <a:xfrm>
            <a:off x="4085381" y="1572664"/>
            <a:ext cx="3967968" cy="582221"/>
          </a:xfrm>
        </p:spPr>
        <p:txBody>
          <a:bodyPr vert="horz" lIns="91440" tIns="45720" rIns="91440" bIns="45720" rtlCol="0">
            <a:normAutofit/>
          </a:bodyPr>
          <a:lstStyle/>
          <a:p>
            <a:r>
              <a:rPr lang="en-IE" sz="3100" dirty="0"/>
              <a:t>Unbeabsichtigte Krise</a:t>
            </a:r>
          </a:p>
        </p:txBody>
      </p:sp>
      <p:sp>
        <p:nvSpPr>
          <p:cNvPr id="27" name="Text Placeholder 5">
            <a:extLst>
              <a:ext uri="{FF2B5EF4-FFF2-40B4-BE49-F238E27FC236}">
                <a16:creationId xmlns:a16="http://schemas.microsoft.com/office/drawing/2014/main" id="{EA9AD4C1-E1DE-BCF1-3B16-6424D6595D1A}"/>
              </a:ext>
            </a:extLst>
          </p:cNvPr>
          <p:cNvSpPr>
            <a:spLocks noGrp="1"/>
          </p:cNvSpPr>
          <p:nvPr>
            <p:ph type="body" sz="quarter" idx="19"/>
          </p:nvPr>
        </p:nvSpPr>
        <p:spPr>
          <a:xfrm>
            <a:off x="4466366" y="3011470"/>
            <a:ext cx="3127260" cy="1778940"/>
          </a:xfrm>
        </p:spPr>
        <p:txBody>
          <a:bodyPr>
            <a:noAutofit/>
          </a:bodyPr>
          <a:lstStyle/>
          <a:p>
            <a:pPr marL="0" indent="0"/>
            <a:r>
              <a:rPr lang="en-GB" sz="1800" dirty="0"/>
              <a:t>Bei </a:t>
            </a:r>
            <a:r>
              <a:rPr lang="en-GB" sz="1800" dirty="0" err="1"/>
              <a:t>einer</a:t>
            </a:r>
            <a:r>
              <a:rPr lang="en-GB" sz="1800" dirty="0"/>
              <a:t> </a:t>
            </a:r>
            <a:r>
              <a:rPr lang="en-GB" sz="1800" dirty="0" err="1"/>
              <a:t>unbeabsichtigten</a:t>
            </a:r>
            <a:r>
              <a:rPr lang="en-GB" sz="1800" dirty="0"/>
              <a:t> Krise ist das Unternehmen oder die Region verantwortlich, hat das Problem aber nicht wissentlich oder absichtlich verursacht. Ausbrüche von </a:t>
            </a:r>
            <a:r>
              <a:rPr lang="en-GB" sz="1800" dirty="0" err="1"/>
              <a:t>Ecoli</a:t>
            </a:r>
            <a:r>
              <a:rPr lang="en-GB" sz="1800" dirty="0"/>
              <a:t> nach dem Verzehr von mit den Bakterien verunreinigtem Fleisch in Fastfood-Restaurants sind gute Beispiele für eine unbeabsichtigte Krise. </a:t>
            </a:r>
            <a:endParaRPr lang="en-IE" sz="1800" dirty="0"/>
          </a:p>
        </p:txBody>
      </p:sp>
      <p:sp>
        <p:nvSpPr>
          <p:cNvPr id="28" name="Text Placeholder 6">
            <a:extLst>
              <a:ext uri="{FF2B5EF4-FFF2-40B4-BE49-F238E27FC236}">
                <a16:creationId xmlns:a16="http://schemas.microsoft.com/office/drawing/2014/main" id="{FD1BE09D-D78C-1B7B-B9FF-02AD5952B3D9}"/>
              </a:ext>
            </a:extLst>
          </p:cNvPr>
          <p:cNvSpPr>
            <a:spLocks noGrp="1"/>
          </p:cNvSpPr>
          <p:nvPr>
            <p:ph type="body" sz="quarter" idx="20"/>
          </p:nvPr>
        </p:nvSpPr>
        <p:spPr>
          <a:xfrm>
            <a:off x="309754" y="2147981"/>
            <a:ext cx="3024340" cy="442916"/>
          </a:xfrm>
        </p:spPr>
        <p:txBody>
          <a:bodyPr/>
          <a:lstStyle/>
          <a:p>
            <a:r>
              <a:rPr lang="en-IE" dirty="0"/>
              <a:t>Unkontrollierbar</a:t>
            </a:r>
          </a:p>
        </p:txBody>
      </p:sp>
      <p:sp>
        <p:nvSpPr>
          <p:cNvPr id="29" name="Text Placeholder 7">
            <a:extLst>
              <a:ext uri="{FF2B5EF4-FFF2-40B4-BE49-F238E27FC236}">
                <a16:creationId xmlns:a16="http://schemas.microsoft.com/office/drawing/2014/main" id="{5524CF08-02D3-3463-0886-3462A8FAEEDA}"/>
              </a:ext>
            </a:extLst>
          </p:cNvPr>
          <p:cNvSpPr>
            <a:spLocks noGrp="1"/>
          </p:cNvSpPr>
          <p:nvPr>
            <p:ph type="body" sz="quarter" idx="21"/>
          </p:nvPr>
        </p:nvSpPr>
        <p:spPr>
          <a:xfrm>
            <a:off x="348723" y="1572664"/>
            <a:ext cx="3049353" cy="582221"/>
          </a:xfrm>
        </p:spPr>
        <p:txBody>
          <a:bodyPr>
            <a:normAutofit/>
          </a:bodyPr>
          <a:lstStyle/>
          <a:p>
            <a:r>
              <a:rPr lang="en-IE" sz="3100" dirty="0" err="1"/>
              <a:t>Krise</a:t>
            </a:r>
            <a:r>
              <a:rPr lang="en-IE" sz="3100" dirty="0"/>
              <a:t> der </a:t>
            </a:r>
            <a:r>
              <a:rPr lang="en-IE" sz="3100" dirty="0" err="1"/>
              <a:t>Opfer</a:t>
            </a:r>
            <a:endParaRPr lang="en-IE" sz="3100" dirty="0"/>
          </a:p>
        </p:txBody>
      </p:sp>
      <p:sp>
        <p:nvSpPr>
          <p:cNvPr id="30" name="Text Placeholder 8">
            <a:extLst>
              <a:ext uri="{FF2B5EF4-FFF2-40B4-BE49-F238E27FC236}">
                <a16:creationId xmlns:a16="http://schemas.microsoft.com/office/drawing/2014/main" id="{0720F835-F15D-F786-A5A7-6983465E8305}"/>
              </a:ext>
            </a:extLst>
          </p:cNvPr>
          <p:cNvSpPr>
            <a:spLocks noGrp="1"/>
          </p:cNvSpPr>
          <p:nvPr>
            <p:ph type="body" sz="quarter" idx="22"/>
          </p:nvPr>
        </p:nvSpPr>
        <p:spPr>
          <a:xfrm>
            <a:off x="414016" y="3251300"/>
            <a:ext cx="3045592" cy="2178424"/>
          </a:xfrm>
        </p:spPr>
        <p:txBody>
          <a:bodyPr>
            <a:noAutofit/>
          </a:bodyPr>
          <a:lstStyle/>
          <a:p>
            <a:pPr>
              <a:lnSpc>
                <a:spcPct val="100000"/>
              </a:lnSpc>
              <a:spcBef>
                <a:spcPts val="0"/>
              </a:spcBef>
            </a:pPr>
            <a:r>
              <a:rPr lang="en-GB" sz="1800" b="0" i="0" dirty="0">
                <a:effectLst/>
              </a:rPr>
              <a:t>Zu dieser Kategorie gehören Krisen, bei denen die Region/das </a:t>
            </a:r>
            <a:r>
              <a:rPr lang="en-GB" sz="1800" b="0" i="0" dirty="0" err="1">
                <a:effectLst/>
              </a:rPr>
              <a:t>Unternehmen</a:t>
            </a:r>
            <a:r>
              <a:rPr lang="en-GB" sz="1800" b="0" i="0" dirty="0">
                <a:effectLst/>
              </a:rPr>
              <a:t> das Opfer von </a:t>
            </a:r>
            <a:r>
              <a:rPr lang="en-GB" sz="1800" b="0" i="0" dirty="0" err="1">
                <a:effectLst/>
              </a:rPr>
              <a:t>Ereignissen</a:t>
            </a:r>
            <a:r>
              <a:rPr lang="en-GB" sz="1800" b="0" i="0" dirty="0">
                <a:effectLst/>
              </a:rPr>
              <a:t> </a:t>
            </a:r>
            <a:r>
              <a:rPr lang="en-GB" sz="1800" b="0" i="0" dirty="0" err="1">
                <a:effectLst/>
              </a:rPr>
              <a:t>wird</a:t>
            </a:r>
            <a:r>
              <a:rPr lang="en-GB" sz="1800" b="0" i="0" dirty="0">
                <a:effectLst/>
              </a:rPr>
              <a:t>, die außerhalb ihrer Kontrolle liegen. Z.B.: </a:t>
            </a:r>
            <a:r>
              <a:rPr lang="en-GB" sz="1800" b="0" i="0" dirty="0" err="1">
                <a:effectLst/>
              </a:rPr>
              <a:t>Naturkatastrophen</a:t>
            </a:r>
            <a:r>
              <a:rPr lang="en-GB" sz="1800" b="0" i="0" dirty="0">
                <a:effectLst/>
              </a:rPr>
              <a:t>, Gewalt am Arbeitsplatz und unbegründete Gerüchte.</a:t>
            </a:r>
            <a:endParaRPr lang="en-IE" sz="1800" dirty="0"/>
          </a:p>
        </p:txBody>
      </p:sp>
      <p:sp>
        <p:nvSpPr>
          <p:cNvPr id="32" name="Text Placeholder 12">
            <a:extLst>
              <a:ext uri="{FF2B5EF4-FFF2-40B4-BE49-F238E27FC236}">
                <a16:creationId xmlns:a16="http://schemas.microsoft.com/office/drawing/2014/main" id="{7B53915C-212A-3B3E-B94B-1DB897F22266}"/>
              </a:ext>
            </a:extLst>
          </p:cNvPr>
          <p:cNvSpPr>
            <a:spLocks noGrp="1"/>
          </p:cNvSpPr>
          <p:nvPr>
            <p:ph type="body" sz="quarter" idx="26"/>
          </p:nvPr>
        </p:nvSpPr>
        <p:spPr>
          <a:xfrm>
            <a:off x="8765668" y="2074573"/>
            <a:ext cx="3024340" cy="442916"/>
          </a:xfrm>
        </p:spPr>
        <p:txBody>
          <a:bodyPr/>
          <a:lstStyle/>
          <a:p>
            <a:r>
              <a:rPr lang="en-IE" dirty="0"/>
              <a:t>Mit Absicht</a:t>
            </a:r>
          </a:p>
        </p:txBody>
      </p:sp>
      <p:sp>
        <p:nvSpPr>
          <p:cNvPr id="33" name="Text Placeholder 13">
            <a:extLst>
              <a:ext uri="{FF2B5EF4-FFF2-40B4-BE49-F238E27FC236}">
                <a16:creationId xmlns:a16="http://schemas.microsoft.com/office/drawing/2014/main" id="{59F79A2B-2F70-EE77-9195-4A5DC61EB974}"/>
              </a:ext>
            </a:extLst>
          </p:cNvPr>
          <p:cNvSpPr>
            <a:spLocks noGrp="1"/>
          </p:cNvSpPr>
          <p:nvPr>
            <p:ph type="body" sz="quarter" idx="27"/>
          </p:nvPr>
        </p:nvSpPr>
        <p:spPr>
          <a:xfrm>
            <a:off x="8654110" y="1644258"/>
            <a:ext cx="3049353" cy="582221"/>
          </a:xfrm>
        </p:spPr>
        <p:txBody>
          <a:bodyPr>
            <a:normAutofit fontScale="77500" lnSpcReduction="20000"/>
          </a:bodyPr>
          <a:lstStyle/>
          <a:p>
            <a:r>
              <a:rPr lang="en-IE" dirty="0"/>
              <a:t>Vorsätzliche Krise</a:t>
            </a:r>
          </a:p>
        </p:txBody>
      </p:sp>
      <p:sp>
        <p:nvSpPr>
          <p:cNvPr id="34" name="Text Placeholder 14">
            <a:extLst>
              <a:ext uri="{FF2B5EF4-FFF2-40B4-BE49-F238E27FC236}">
                <a16:creationId xmlns:a16="http://schemas.microsoft.com/office/drawing/2014/main" id="{04583813-297F-0213-95D1-41E87EEA9CD9}"/>
              </a:ext>
            </a:extLst>
          </p:cNvPr>
          <p:cNvSpPr>
            <a:spLocks noGrp="1"/>
          </p:cNvSpPr>
          <p:nvPr>
            <p:ph type="body" sz="quarter" idx="28"/>
          </p:nvPr>
        </p:nvSpPr>
        <p:spPr>
          <a:xfrm>
            <a:off x="8654110" y="2782806"/>
            <a:ext cx="3024340" cy="1778940"/>
          </a:xfrm>
        </p:spPr>
        <p:txBody>
          <a:bodyPr>
            <a:noAutofit/>
          </a:bodyPr>
          <a:lstStyle/>
          <a:p>
            <a:pPr marL="0" indent="0">
              <a:lnSpc>
                <a:spcPct val="100000"/>
              </a:lnSpc>
              <a:spcBef>
                <a:spcPts val="0"/>
              </a:spcBef>
            </a:pPr>
            <a:r>
              <a:rPr lang="en-GB" sz="1600" dirty="0"/>
              <a:t>Diese Krisen erzeugen das schlechteste Image für eine Region oder ein Unternehmen, weil sie auf vorsätzliche Handlungen zurückzuführen sind. Z.B.: die Terroranschläge von Paris. Manchmal können diese Krisen vermeidbar sein, weil sie auf Fehler und Irrtümer zurückzuführen sind, z. B. Vorfälle in Vergnügungsparks aufgrund von </a:t>
            </a:r>
            <a:r>
              <a:rPr lang="en-GB" sz="1600" dirty="0">
                <a:hlinkClick r:id="rId2">
                  <a:extLst>
                    <a:ext uri="{A12FA001-AC4F-418D-AE19-62706E023703}">
                      <ahyp:hlinkClr xmlns:ahyp="http://schemas.microsoft.com/office/drawing/2018/hyperlinkcolor" val="tx"/>
                    </a:ext>
                  </a:extLst>
                </a:hlinkClick>
              </a:rPr>
              <a:t>Fahrlässigkeit</a:t>
            </a:r>
            <a:endParaRPr lang="en-IE" sz="1600" dirty="0"/>
          </a:p>
        </p:txBody>
      </p:sp>
      <p:sp>
        <p:nvSpPr>
          <p:cNvPr id="35" name="Text Placeholder 15">
            <a:extLst>
              <a:ext uri="{FF2B5EF4-FFF2-40B4-BE49-F238E27FC236}">
                <a16:creationId xmlns:a16="http://schemas.microsoft.com/office/drawing/2014/main" id="{48B3A2B1-BE86-1922-029B-5102D454E2D4}"/>
              </a:ext>
            </a:extLst>
          </p:cNvPr>
          <p:cNvSpPr txBox="1">
            <a:spLocks/>
          </p:cNvSpPr>
          <p:nvPr/>
        </p:nvSpPr>
        <p:spPr>
          <a:xfrm>
            <a:off x="48578" y="144885"/>
            <a:ext cx="12181236" cy="58222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3600" b="0" i="0" kern="120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t>Unternehmen oder Regionen kann es an Verantwortlichkeit mangeln</a:t>
            </a:r>
          </a:p>
          <a:p>
            <a:endParaRPr lang="en-IE" dirty="0"/>
          </a:p>
        </p:txBody>
      </p:sp>
      <p:sp>
        <p:nvSpPr>
          <p:cNvPr id="36" name="TextBox 35">
            <a:extLst>
              <a:ext uri="{FF2B5EF4-FFF2-40B4-BE49-F238E27FC236}">
                <a16:creationId xmlns:a16="http://schemas.microsoft.com/office/drawing/2014/main" id="{49CC4D26-6DAF-08F4-1485-031BC6A5B029}"/>
              </a:ext>
            </a:extLst>
          </p:cNvPr>
          <p:cNvSpPr txBox="1"/>
          <p:nvPr/>
        </p:nvSpPr>
        <p:spPr>
          <a:xfrm>
            <a:off x="251597" y="674689"/>
            <a:ext cx="11546541" cy="369332"/>
          </a:xfrm>
          <a:prstGeom prst="rect">
            <a:avLst/>
          </a:prstGeom>
          <a:noFill/>
        </p:spPr>
        <p:txBody>
          <a:bodyPr wrap="square" rtlCol="0">
            <a:spAutoFit/>
          </a:bodyPr>
          <a:lstStyle/>
          <a:p>
            <a:r>
              <a:rPr lang="en-GB" sz="1800" b="1" i="0" dirty="0">
                <a:solidFill>
                  <a:srgbClr val="4D4D4D"/>
                </a:solidFill>
                <a:effectLst/>
              </a:rPr>
              <a:t>Die Krise basiert auf dem Grad des Verschuldens des </a:t>
            </a:r>
            <a:r>
              <a:rPr lang="en-GB" sz="1800" b="1" i="0" dirty="0" err="1">
                <a:solidFill>
                  <a:srgbClr val="4D4D4D"/>
                </a:solidFill>
                <a:effectLst/>
              </a:rPr>
              <a:t>Unternehmens</a:t>
            </a:r>
            <a:endParaRPr lang="en-IE" dirty="0"/>
          </a:p>
        </p:txBody>
      </p:sp>
      <p:sp>
        <p:nvSpPr>
          <p:cNvPr id="2" name="TextBox 1">
            <a:extLst>
              <a:ext uri="{FF2B5EF4-FFF2-40B4-BE49-F238E27FC236}">
                <a16:creationId xmlns:a16="http://schemas.microsoft.com/office/drawing/2014/main" id="{9443CD9C-F765-A703-332E-A709A01F651A}"/>
              </a:ext>
            </a:extLst>
          </p:cNvPr>
          <p:cNvSpPr txBox="1"/>
          <p:nvPr/>
        </p:nvSpPr>
        <p:spPr>
          <a:xfrm>
            <a:off x="480691" y="6211706"/>
            <a:ext cx="10782774" cy="523220"/>
          </a:xfrm>
          <a:prstGeom prst="rect">
            <a:avLst/>
          </a:prstGeom>
          <a:solidFill>
            <a:schemeClr val="bg1"/>
          </a:solidFill>
        </p:spPr>
        <p:txBody>
          <a:bodyPr wrap="square" rtlCol="0">
            <a:spAutoFit/>
          </a:bodyPr>
          <a:lstStyle/>
          <a:p>
            <a:r>
              <a:rPr lang="en-IE" sz="1400" dirty="0">
                <a:hlinkClick r:id="rId3"/>
              </a:rPr>
              <a:t>https://www.researchgate.net/publication/280232820_Coombs_WT_2007_Protecting_Organization_Reputations_During_a_Crisis_The_Development_and_Application_of_Situational_Crisis_Communication_Theory_Corporate_Reputation_Review_103_163-177 </a:t>
            </a:r>
          </a:p>
        </p:txBody>
      </p:sp>
    </p:spTree>
    <p:extLst>
      <p:ext uri="{BB962C8B-B14F-4D97-AF65-F5344CB8AC3E}">
        <p14:creationId xmlns:p14="http://schemas.microsoft.com/office/powerpoint/2010/main" val="3090957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BAE80C34-DBE8-2395-8808-36E56E33B0D9}"/>
              </a:ext>
            </a:extLst>
          </p:cNvPr>
          <p:cNvSpPr>
            <a:spLocks noGrp="1"/>
          </p:cNvSpPr>
          <p:nvPr>
            <p:ph type="body" sz="quarter" idx="31"/>
          </p:nvPr>
        </p:nvSpPr>
        <p:spPr>
          <a:xfrm>
            <a:off x="3758695" y="4248338"/>
            <a:ext cx="2163557" cy="2674281"/>
          </a:xfrm>
          <a:noFill/>
        </p:spPr>
        <p:txBody>
          <a:bodyPr anchor="t">
            <a:normAutofit/>
          </a:bodyPr>
          <a:lstStyle/>
          <a:p>
            <a:pPr marL="0" indent="0">
              <a:lnSpc>
                <a:spcPct val="120000"/>
              </a:lnSpc>
              <a:spcBef>
                <a:spcPts val="0"/>
              </a:spcBef>
            </a:pPr>
            <a:r>
              <a:rPr lang="en-IE" sz="1400" b="1" dirty="0">
                <a:solidFill>
                  <a:srgbClr val="F27954"/>
                </a:solidFill>
              </a:rPr>
              <a:t>Kurz- und langfristige </a:t>
            </a:r>
            <a:r>
              <a:rPr lang="en-IE" sz="1400" b="1" dirty="0" err="1">
                <a:solidFill>
                  <a:srgbClr val="F27954"/>
                </a:solidFill>
              </a:rPr>
              <a:t>Indikatoren</a:t>
            </a:r>
            <a:r>
              <a:rPr lang="en-IE" sz="1400" b="1" dirty="0">
                <a:solidFill>
                  <a:srgbClr val="F27954"/>
                </a:solidFill>
              </a:rPr>
              <a:t> </a:t>
            </a:r>
          </a:p>
          <a:p>
            <a:pPr marL="0" indent="0">
              <a:lnSpc>
                <a:spcPct val="120000"/>
              </a:lnSpc>
              <a:spcBef>
                <a:spcPts val="0"/>
              </a:spcBef>
            </a:pPr>
            <a:r>
              <a:rPr lang="en-IE" sz="1400" b="1" dirty="0">
                <a:solidFill>
                  <a:srgbClr val="F27954"/>
                </a:solidFill>
              </a:rPr>
              <a:t> </a:t>
            </a:r>
            <a:r>
              <a:rPr lang="en-IE" sz="1400" dirty="0"/>
              <a:t>Auswirkungen des Bombenanschlags auf Bali waren kurzfristig, COVID-19 war langfristig.</a:t>
            </a:r>
          </a:p>
          <a:p>
            <a:pPr marL="0" indent="0">
              <a:lnSpc>
                <a:spcPct val="120000"/>
              </a:lnSpc>
              <a:spcBef>
                <a:spcPts val="0"/>
              </a:spcBef>
            </a:pPr>
            <a:endParaRPr lang="en-IE" sz="1400" dirty="0"/>
          </a:p>
        </p:txBody>
      </p:sp>
      <p:sp>
        <p:nvSpPr>
          <p:cNvPr id="27" name="Text Placeholder 26">
            <a:extLst>
              <a:ext uri="{FF2B5EF4-FFF2-40B4-BE49-F238E27FC236}">
                <a16:creationId xmlns:a16="http://schemas.microsoft.com/office/drawing/2014/main" id="{F99B4F9B-C5D8-52EF-E251-A2F8B4CDCD20}"/>
              </a:ext>
            </a:extLst>
          </p:cNvPr>
          <p:cNvSpPr>
            <a:spLocks noGrp="1"/>
          </p:cNvSpPr>
          <p:nvPr>
            <p:ph type="body" sz="quarter" idx="32"/>
          </p:nvPr>
        </p:nvSpPr>
        <p:spPr>
          <a:xfrm>
            <a:off x="3905244" y="785265"/>
            <a:ext cx="1906320" cy="1237497"/>
          </a:xfrm>
        </p:spPr>
        <p:txBody>
          <a:bodyPr>
            <a:normAutofit/>
          </a:bodyPr>
          <a:lstStyle/>
          <a:p>
            <a:pPr marL="0" indent="0"/>
            <a:r>
              <a:rPr lang="en-IE" sz="1600" dirty="0">
                <a:solidFill>
                  <a:srgbClr val="F27954"/>
                </a:solidFill>
              </a:rPr>
              <a:t>Der Zeitplan für die Krise ist im Wesentlichen kurz-, mittel- und langfristig angelegt</a:t>
            </a:r>
          </a:p>
        </p:txBody>
      </p:sp>
      <p:sp>
        <p:nvSpPr>
          <p:cNvPr id="15" name="Text Placeholder 14">
            <a:extLst>
              <a:ext uri="{FF2B5EF4-FFF2-40B4-BE49-F238E27FC236}">
                <a16:creationId xmlns:a16="http://schemas.microsoft.com/office/drawing/2014/main" id="{0336AA70-FF51-1763-8063-FF7B9E62FB5A}"/>
              </a:ext>
            </a:extLst>
          </p:cNvPr>
          <p:cNvSpPr>
            <a:spLocks noGrp="1"/>
          </p:cNvSpPr>
          <p:nvPr>
            <p:ph type="body" sz="quarter" idx="29"/>
          </p:nvPr>
        </p:nvSpPr>
        <p:spPr>
          <a:xfrm>
            <a:off x="0" y="137874"/>
            <a:ext cx="12181236" cy="582221"/>
          </a:xfrm>
          <a:solidFill>
            <a:srgbClr val="916395"/>
          </a:solidFill>
        </p:spPr>
        <p:txBody>
          <a:bodyPr>
            <a:normAutofit lnSpcReduction="10000"/>
          </a:bodyPr>
          <a:lstStyle/>
          <a:p>
            <a:r>
              <a:rPr lang="en-IE" dirty="0">
                <a:solidFill>
                  <a:schemeClr val="bg1"/>
                </a:solidFill>
              </a:rPr>
              <a:t>Die Bewertung des Ausmaßes der Auswirkungen ist kompliziert</a:t>
            </a:r>
          </a:p>
          <a:p>
            <a:endParaRPr lang="en-IE" dirty="0"/>
          </a:p>
        </p:txBody>
      </p:sp>
      <p:sp>
        <p:nvSpPr>
          <p:cNvPr id="21" name="TextBox 20">
            <a:extLst>
              <a:ext uri="{FF2B5EF4-FFF2-40B4-BE49-F238E27FC236}">
                <a16:creationId xmlns:a16="http://schemas.microsoft.com/office/drawing/2014/main" id="{1A287ADC-2F66-6EE3-F7E3-80F51058D249}"/>
              </a:ext>
            </a:extLst>
          </p:cNvPr>
          <p:cNvSpPr txBox="1"/>
          <p:nvPr/>
        </p:nvSpPr>
        <p:spPr>
          <a:xfrm>
            <a:off x="1733075" y="2727955"/>
            <a:ext cx="1616411" cy="584775"/>
          </a:xfrm>
          <a:prstGeom prst="rect">
            <a:avLst/>
          </a:prstGeom>
          <a:noFill/>
        </p:spPr>
        <p:txBody>
          <a:bodyPr wrap="square" rtlCol="0">
            <a:spAutoFit/>
          </a:bodyPr>
          <a:lstStyle/>
          <a:p>
            <a:pPr algn="ctr"/>
            <a:r>
              <a:rPr lang="en-IE" sz="3200" b="1" dirty="0" err="1">
                <a:solidFill>
                  <a:srgbClr val="916395"/>
                </a:solidFill>
              </a:rPr>
              <a:t>Ausmaß</a:t>
            </a:r>
            <a:endParaRPr lang="en-IE" sz="3200" b="1" dirty="0">
              <a:solidFill>
                <a:srgbClr val="916395"/>
              </a:solidFill>
            </a:endParaRPr>
          </a:p>
        </p:txBody>
      </p:sp>
      <p:sp>
        <p:nvSpPr>
          <p:cNvPr id="22" name="TextBox 21">
            <a:extLst>
              <a:ext uri="{FF2B5EF4-FFF2-40B4-BE49-F238E27FC236}">
                <a16:creationId xmlns:a16="http://schemas.microsoft.com/office/drawing/2014/main" id="{028D38A0-A597-84C8-97A8-22CA58871CF5}"/>
              </a:ext>
            </a:extLst>
          </p:cNvPr>
          <p:cNvSpPr txBox="1"/>
          <p:nvPr/>
        </p:nvSpPr>
        <p:spPr>
          <a:xfrm>
            <a:off x="4329487" y="2666399"/>
            <a:ext cx="1057834" cy="584775"/>
          </a:xfrm>
          <a:prstGeom prst="rect">
            <a:avLst/>
          </a:prstGeom>
          <a:noFill/>
        </p:spPr>
        <p:txBody>
          <a:bodyPr wrap="square" rtlCol="0">
            <a:spAutoFit/>
          </a:bodyPr>
          <a:lstStyle/>
          <a:p>
            <a:pPr algn="ctr"/>
            <a:r>
              <a:rPr lang="en-IE" sz="3200" b="1" dirty="0">
                <a:solidFill>
                  <a:srgbClr val="F27954"/>
                </a:solidFill>
              </a:rPr>
              <a:t>Zeit</a:t>
            </a:r>
          </a:p>
        </p:txBody>
      </p:sp>
      <p:sp>
        <p:nvSpPr>
          <p:cNvPr id="23" name="TextBox 22">
            <a:extLst>
              <a:ext uri="{FF2B5EF4-FFF2-40B4-BE49-F238E27FC236}">
                <a16:creationId xmlns:a16="http://schemas.microsoft.com/office/drawing/2014/main" id="{6FDC48D0-79E6-07A6-66D8-CFA777BC8FF3}"/>
              </a:ext>
            </a:extLst>
          </p:cNvPr>
          <p:cNvSpPr txBox="1"/>
          <p:nvPr/>
        </p:nvSpPr>
        <p:spPr>
          <a:xfrm>
            <a:off x="5973089" y="2543288"/>
            <a:ext cx="2540346" cy="954107"/>
          </a:xfrm>
          <a:prstGeom prst="rect">
            <a:avLst/>
          </a:prstGeom>
          <a:noFill/>
        </p:spPr>
        <p:txBody>
          <a:bodyPr wrap="square" rtlCol="0">
            <a:spAutoFit/>
          </a:bodyPr>
          <a:lstStyle/>
          <a:p>
            <a:pPr algn="ctr"/>
            <a:r>
              <a:rPr lang="en-IE" sz="2800" b="1" dirty="0">
                <a:solidFill>
                  <a:srgbClr val="3AA091"/>
                </a:solidFill>
              </a:rPr>
              <a:t>Geografisches Gebiet</a:t>
            </a:r>
          </a:p>
        </p:txBody>
      </p:sp>
      <p:sp>
        <p:nvSpPr>
          <p:cNvPr id="29" name="TextBox 28">
            <a:extLst>
              <a:ext uri="{FF2B5EF4-FFF2-40B4-BE49-F238E27FC236}">
                <a16:creationId xmlns:a16="http://schemas.microsoft.com/office/drawing/2014/main" id="{604A1A08-5839-4861-B24B-83EE3F4D40E9}"/>
              </a:ext>
            </a:extLst>
          </p:cNvPr>
          <p:cNvSpPr txBox="1"/>
          <p:nvPr/>
        </p:nvSpPr>
        <p:spPr>
          <a:xfrm>
            <a:off x="8706665" y="2474047"/>
            <a:ext cx="1773451" cy="954107"/>
          </a:xfrm>
          <a:prstGeom prst="rect">
            <a:avLst/>
          </a:prstGeom>
          <a:noFill/>
        </p:spPr>
        <p:txBody>
          <a:bodyPr wrap="square" rtlCol="0">
            <a:spAutoFit/>
          </a:bodyPr>
          <a:lstStyle/>
          <a:p>
            <a:pPr algn="ctr"/>
            <a:r>
              <a:rPr lang="en-IE" sz="2800" b="1" dirty="0">
                <a:solidFill>
                  <a:srgbClr val="916395"/>
                </a:solidFill>
              </a:rPr>
              <a:t>Erkennen der Gefahr</a:t>
            </a:r>
          </a:p>
        </p:txBody>
      </p:sp>
      <p:sp>
        <p:nvSpPr>
          <p:cNvPr id="35" name="Text Placeholder 25">
            <a:extLst>
              <a:ext uri="{FF2B5EF4-FFF2-40B4-BE49-F238E27FC236}">
                <a16:creationId xmlns:a16="http://schemas.microsoft.com/office/drawing/2014/main" id="{885804FC-E394-ABA6-029A-80384DC3899C}"/>
              </a:ext>
            </a:extLst>
          </p:cNvPr>
          <p:cNvSpPr txBox="1">
            <a:spLocks/>
          </p:cNvSpPr>
          <p:nvPr/>
        </p:nvSpPr>
        <p:spPr>
          <a:xfrm>
            <a:off x="6032864" y="4248337"/>
            <a:ext cx="2661887" cy="2674281"/>
          </a:xfrm>
          <a:prstGeom prst="rect">
            <a:avLst/>
          </a:prstGeom>
          <a:noFill/>
        </p:spPr>
        <p:txBody>
          <a:bodyPr vert="horz" lIns="91440" tIns="45720" rIns="91440" bIns="45720" rtlCol="0" anchor="t">
            <a:normAutofit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lnSpc>
                <a:spcPct val="120000"/>
              </a:lnSpc>
              <a:spcBef>
                <a:spcPts val="0"/>
              </a:spcBef>
              <a:buFont typeface="Arial" panose="020B0604020202020204" pitchFamily="34" charset="0"/>
              <a:buChar char="•"/>
            </a:pPr>
            <a:r>
              <a:rPr lang="en-IE" sz="1400" b="1" dirty="0" err="1">
                <a:solidFill>
                  <a:srgbClr val="3AA091"/>
                </a:solidFill>
              </a:rPr>
              <a:t>Lokal</a:t>
            </a:r>
            <a:r>
              <a:rPr lang="en-IE" sz="1400" dirty="0"/>
              <a:t>: Der Hurrikan Katrin war auf die USA beschränkt. </a:t>
            </a:r>
          </a:p>
          <a:p>
            <a:pPr marL="285750" indent="-285750" algn="l">
              <a:lnSpc>
                <a:spcPct val="120000"/>
              </a:lnSpc>
              <a:spcBef>
                <a:spcPts val="0"/>
              </a:spcBef>
              <a:buFont typeface="Arial" panose="020B0604020202020204" pitchFamily="34" charset="0"/>
              <a:buChar char="•"/>
            </a:pPr>
            <a:r>
              <a:rPr lang="en-IE" sz="1400" b="1" dirty="0">
                <a:solidFill>
                  <a:srgbClr val="3AA091"/>
                </a:solidFill>
              </a:rPr>
              <a:t>Regional: </a:t>
            </a:r>
            <a:r>
              <a:rPr lang="en-IE" sz="1400" dirty="0" err="1"/>
              <a:t>Ausbreitung</a:t>
            </a:r>
            <a:r>
              <a:rPr lang="en-IE" sz="1400" dirty="0"/>
              <a:t> der Maul- und Klauenseuche im Vereinigten Königreich.</a:t>
            </a:r>
          </a:p>
          <a:p>
            <a:pPr marL="285750" indent="-285750" algn="l">
              <a:lnSpc>
                <a:spcPct val="120000"/>
              </a:lnSpc>
              <a:spcBef>
                <a:spcPts val="0"/>
              </a:spcBef>
              <a:buFont typeface="Arial" panose="020B0604020202020204" pitchFamily="34" charset="0"/>
              <a:buChar char="•"/>
            </a:pPr>
            <a:r>
              <a:rPr lang="en-IE" sz="1400" b="1" dirty="0">
                <a:solidFill>
                  <a:srgbClr val="3AA091"/>
                </a:solidFill>
              </a:rPr>
              <a:t>Global: </a:t>
            </a:r>
            <a:r>
              <a:rPr lang="en-IE" sz="1400" dirty="0"/>
              <a:t>COVID-19 (langfristige Krise mit langfristigen </a:t>
            </a:r>
            <a:r>
              <a:rPr lang="en-IE" sz="1400" dirty="0" err="1"/>
              <a:t>Auswirkungen</a:t>
            </a:r>
            <a:r>
              <a:rPr lang="en-IE" sz="1400" dirty="0"/>
              <a:t>); </a:t>
            </a:r>
            <a:r>
              <a:rPr lang="en-IE" sz="1400" dirty="0" err="1"/>
              <a:t>Anschläge</a:t>
            </a:r>
            <a:r>
              <a:rPr lang="en-IE" sz="1400" dirty="0"/>
              <a:t> vom 11. September (kurzfristige Krise mit langfristigen Auswirkungen)</a:t>
            </a:r>
          </a:p>
        </p:txBody>
      </p:sp>
      <p:sp>
        <p:nvSpPr>
          <p:cNvPr id="36" name="Text Placeholder 26">
            <a:extLst>
              <a:ext uri="{FF2B5EF4-FFF2-40B4-BE49-F238E27FC236}">
                <a16:creationId xmlns:a16="http://schemas.microsoft.com/office/drawing/2014/main" id="{DE2EAD26-967B-A102-2D58-D7A99AF24008}"/>
              </a:ext>
            </a:extLst>
          </p:cNvPr>
          <p:cNvSpPr txBox="1">
            <a:spLocks/>
          </p:cNvSpPr>
          <p:nvPr/>
        </p:nvSpPr>
        <p:spPr>
          <a:xfrm>
            <a:off x="790518" y="792430"/>
            <a:ext cx="2737094" cy="1237497"/>
          </a:xfrm>
          <a:prstGeom prst="rect">
            <a:avLst/>
          </a:prstGeom>
        </p:spPr>
        <p:txBody>
          <a:bodyPr vert="horz" lIns="91440" tIns="45720" rIns="91440" bIns="45720" rtlCol="0">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sz="1600" dirty="0">
                <a:solidFill>
                  <a:srgbClr val="916395"/>
                </a:solidFill>
              </a:rPr>
              <a:t>Beurteilen Sie das Ausmaß anhand der Besucherzahlen (Gewinn, Einnahmen), der verlorenen Ressourcen und der </a:t>
            </a:r>
            <a:r>
              <a:rPr lang="en-IE" sz="1600" dirty="0" err="1">
                <a:solidFill>
                  <a:srgbClr val="916395"/>
                </a:solidFill>
              </a:rPr>
              <a:t>Wiederaufbaukosten</a:t>
            </a:r>
            <a:endParaRPr lang="en-IE" sz="1600" dirty="0">
              <a:solidFill>
                <a:srgbClr val="916395"/>
              </a:solidFill>
            </a:endParaRPr>
          </a:p>
        </p:txBody>
      </p:sp>
      <p:pic>
        <p:nvPicPr>
          <p:cNvPr id="37" name="Graphic 36" descr="Document outline">
            <a:hlinkClick r:id="rId2"/>
            <a:extLst>
              <a:ext uri="{FF2B5EF4-FFF2-40B4-BE49-F238E27FC236}">
                <a16:creationId xmlns:a16="http://schemas.microsoft.com/office/drawing/2014/main" id="{297292E8-6898-A11A-B6E9-999B9EEF6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99936" y="774756"/>
            <a:ext cx="1357737" cy="1357737"/>
          </a:xfrm>
          <a:prstGeom prst="rect">
            <a:avLst/>
          </a:prstGeom>
        </p:spPr>
      </p:pic>
      <p:pic>
        <p:nvPicPr>
          <p:cNvPr id="38" name="Graphic 37" descr="Document outline">
            <a:hlinkClick r:id="rId5"/>
            <a:extLst>
              <a:ext uri="{FF2B5EF4-FFF2-40B4-BE49-F238E27FC236}">
                <a16:creationId xmlns:a16="http://schemas.microsoft.com/office/drawing/2014/main" id="{F81FAE7C-A799-DF3D-EFCB-800D22BC0A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23499" y="2272233"/>
            <a:ext cx="1357737" cy="1357737"/>
          </a:xfrm>
          <a:prstGeom prst="rect">
            <a:avLst/>
          </a:prstGeom>
        </p:spPr>
      </p:pic>
      <p:sp>
        <p:nvSpPr>
          <p:cNvPr id="39" name="Text Placeholder 25">
            <a:extLst>
              <a:ext uri="{FF2B5EF4-FFF2-40B4-BE49-F238E27FC236}">
                <a16:creationId xmlns:a16="http://schemas.microsoft.com/office/drawing/2014/main" id="{8A9E410C-A31B-DDAE-069C-EF1939B7E731}"/>
              </a:ext>
            </a:extLst>
          </p:cNvPr>
          <p:cNvSpPr txBox="1">
            <a:spLocks/>
          </p:cNvSpPr>
          <p:nvPr/>
        </p:nvSpPr>
        <p:spPr>
          <a:xfrm>
            <a:off x="295773" y="4180922"/>
            <a:ext cx="3609471" cy="2674281"/>
          </a:xfrm>
          <a:prstGeom prst="rect">
            <a:avLst/>
          </a:prstGeom>
          <a:noFill/>
        </p:spPr>
        <p:txBody>
          <a:bodyPr vert="horz" lIns="91440" tIns="45720" rIns="91440" bIns="45720" rtlCol="0" anchor="t">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ct val="120000"/>
              </a:lnSpc>
              <a:spcBef>
                <a:spcPts val="0"/>
              </a:spcBef>
              <a:buFont typeface="Arial" panose="020B0604020202020204" pitchFamily="34" charset="0"/>
              <a:buChar char="•"/>
            </a:pPr>
            <a:r>
              <a:rPr lang="en-IE" sz="1400" b="1" dirty="0" err="1">
                <a:solidFill>
                  <a:srgbClr val="916395"/>
                </a:solidFill>
              </a:rPr>
              <a:t>Kurzfristige</a:t>
            </a:r>
            <a:r>
              <a:rPr lang="en-IE" sz="1400" b="1" dirty="0">
                <a:solidFill>
                  <a:srgbClr val="916395"/>
                </a:solidFill>
              </a:rPr>
              <a:t> </a:t>
            </a:r>
            <a:r>
              <a:rPr lang="en-IE" sz="1400" b="1" dirty="0" err="1">
                <a:solidFill>
                  <a:srgbClr val="916395"/>
                </a:solidFill>
              </a:rPr>
              <a:t>Indikatoren</a:t>
            </a:r>
            <a:r>
              <a:rPr lang="en-IE" sz="1400" b="1" dirty="0">
                <a:solidFill>
                  <a:srgbClr val="916395"/>
                </a:solidFill>
              </a:rPr>
              <a:t> für das </a:t>
            </a:r>
            <a:r>
              <a:rPr lang="en-IE" sz="1400" b="1" dirty="0" err="1">
                <a:solidFill>
                  <a:srgbClr val="916395"/>
                </a:solidFill>
              </a:rPr>
              <a:t>Ausmaß</a:t>
            </a:r>
            <a:r>
              <a:rPr lang="en-IE" sz="1400" b="1" dirty="0">
                <a:solidFill>
                  <a:srgbClr val="916395"/>
                </a:solidFill>
              </a:rPr>
              <a:t>: </a:t>
            </a:r>
            <a:r>
              <a:rPr lang="en-IE" sz="1400" dirty="0">
                <a:solidFill>
                  <a:srgbClr val="4D4D4D"/>
                </a:solidFill>
              </a:rPr>
              <a:t>Die</a:t>
            </a:r>
            <a:r>
              <a:rPr lang="en-IE" sz="1400" dirty="0"/>
              <a:t> Auswirkungen des Bombenanschlags auf Bali wurde anhand der Zahl der Toten und Verletzten, der </a:t>
            </a:r>
            <a:r>
              <a:rPr lang="en-IE" sz="1400" dirty="0" err="1"/>
              <a:t>Kosten</a:t>
            </a:r>
            <a:r>
              <a:rPr lang="en-IE" sz="1400" dirty="0"/>
              <a:t> für den </a:t>
            </a:r>
            <a:r>
              <a:rPr lang="en-IE" sz="1400" dirty="0" err="1"/>
              <a:t>Wiederaufbau</a:t>
            </a:r>
            <a:r>
              <a:rPr lang="en-IE" sz="1400" dirty="0"/>
              <a:t> und die </a:t>
            </a:r>
            <a:r>
              <a:rPr lang="en-IE" sz="1400" dirty="0" err="1"/>
              <a:t>medizische</a:t>
            </a:r>
            <a:r>
              <a:rPr lang="en-IE" sz="1400" dirty="0"/>
              <a:t> </a:t>
            </a:r>
            <a:r>
              <a:rPr lang="en-IE" sz="1400" dirty="0" err="1"/>
              <a:t>Versorgung</a:t>
            </a:r>
            <a:r>
              <a:rPr lang="en-IE" sz="1400" dirty="0"/>
              <a:t> und des Rückgangs der Besucherzahlen gemessen.</a:t>
            </a:r>
          </a:p>
          <a:p>
            <a:pPr marL="342900" indent="-342900" algn="l">
              <a:lnSpc>
                <a:spcPct val="120000"/>
              </a:lnSpc>
              <a:spcBef>
                <a:spcPts val="0"/>
              </a:spcBef>
              <a:buFont typeface="Arial" panose="020B0604020202020204" pitchFamily="34" charset="0"/>
              <a:buChar char="•"/>
            </a:pPr>
            <a:r>
              <a:rPr lang="en-IE" sz="1400" b="1" dirty="0" err="1">
                <a:solidFill>
                  <a:srgbClr val="916395"/>
                </a:solidFill>
              </a:rPr>
              <a:t>Langfristige</a:t>
            </a:r>
            <a:r>
              <a:rPr lang="en-IE" sz="1400" b="1" dirty="0">
                <a:solidFill>
                  <a:srgbClr val="916395"/>
                </a:solidFill>
              </a:rPr>
              <a:t> </a:t>
            </a:r>
            <a:r>
              <a:rPr lang="en-IE" sz="1400" b="1" dirty="0" err="1">
                <a:solidFill>
                  <a:srgbClr val="916395"/>
                </a:solidFill>
              </a:rPr>
              <a:t>Indikatoren</a:t>
            </a:r>
            <a:r>
              <a:rPr lang="en-IE" sz="1400" b="1" dirty="0">
                <a:solidFill>
                  <a:srgbClr val="916395"/>
                </a:solidFill>
              </a:rPr>
              <a:t> für das </a:t>
            </a:r>
            <a:r>
              <a:rPr lang="en-IE" sz="1400" b="1" dirty="0" err="1">
                <a:solidFill>
                  <a:srgbClr val="916395"/>
                </a:solidFill>
              </a:rPr>
              <a:t>Ausmaß</a:t>
            </a:r>
            <a:r>
              <a:rPr lang="en-IE" sz="1400" b="1" dirty="0">
                <a:solidFill>
                  <a:srgbClr val="916395"/>
                </a:solidFill>
              </a:rPr>
              <a:t>: </a:t>
            </a:r>
            <a:r>
              <a:rPr lang="en-IE" sz="1400" dirty="0"/>
              <a:t>Dauer bis </a:t>
            </a:r>
            <a:r>
              <a:rPr lang="en-IE" sz="1400" dirty="0" err="1"/>
              <a:t>zur</a:t>
            </a:r>
            <a:r>
              <a:rPr lang="en-IE" sz="1400" dirty="0"/>
              <a:t> Rückkehr der Besucher und Veränderungen des Marktanteils.</a:t>
            </a:r>
          </a:p>
        </p:txBody>
      </p:sp>
      <p:sp>
        <p:nvSpPr>
          <p:cNvPr id="40" name="Text Placeholder 26">
            <a:extLst>
              <a:ext uri="{FF2B5EF4-FFF2-40B4-BE49-F238E27FC236}">
                <a16:creationId xmlns:a16="http://schemas.microsoft.com/office/drawing/2014/main" id="{52BEAA77-E2FA-DCC6-ABB9-FCFF0FF04912}"/>
              </a:ext>
            </a:extLst>
          </p:cNvPr>
          <p:cNvSpPr txBox="1">
            <a:spLocks/>
          </p:cNvSpPr>
          <p:nvPr/>
        </p:nvSpPr>
        <p:spPr>
          <a:xfrm>
            <a:off x="6290102" y="794964"/>
            <a:ext cx="1906320" cy="1237497"/>
          </a:xfrm>
          <a:prstGeom prst="rect">
            <a:avLst/>
          </a:prstGeom>
        </p:spPr>
        <p:txBody>
          <a:bodyPr vert="horz" lIns="91440" tIns="45720" rIns="91440" bIns="45720" rtlCol="0">
            <a:normAutofit fontScale="92500"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sz="1600" dirty="0">
                <a:solidFill>
                  <a:srgbClr val="3AA091"/>
                </a:solidFill>
              </a:rPr>
              <a:t>Der geografische Bereich befasst sich mit dem Ausmaß der Krise auf lokaler, regionaler, nationaler und </a:t>
            </a:r>
            <a:r>
              <a:rPr lang="en-IE" sz="1600" dirty="0" err="1">
                <a:solidFill>
                  <a:srgbClr val="3AA091"/>
                </a:solidFill>
              </a:rPr>
              <a:t>globaler</a:t>
            </a:r>
            <a:r>
              <a:rPr lang="en-IE" sz="1600" dirty="0">
                <a:solidFill>
                  <a:srgbClr val="3AA091"/>
                </a:solidFill>
              </a:rPr>
              <a:t> Ebene</a:t>
            </a:r>
          </a:p>
        </p:txBody>
      </p:sp>
      <p:sp>
        <p:nvSpPr>
          <p:cNvPr id="41" name="Text Placeholder 26">
            <a:extLst>
              <a:ext uri="{FF2B5EF4-FFF2-40B4-BE49-F238E27FC236}">
                <a16:creationId xmlns:a16="http://schemas.microsoft.com/office/drawing/2014/main" id="{055140A1-F497-EED5-7607-6E8AECF7FE04}"/>
              </a:ext>
            </a:extLst>
          </p:cNvPr>
          <p:cNvSpPr txBox="1">
            <a:spLocks/>
          </p:cNvSpPr>
          <p:nvPr/>
        </p:nvSpPr>
        <p:spPr>
          <a:xfrm>
            <a:off x="8445870" y="794964"/>
            <a:ext cx="2225881" cy="1237497"/>
          </a:xfrm>
          <a:prstGeom prst="rect">
            <a:avLst/>
          </a:prstGeom>
        </p:spPr>
        <p:txBody>
          <a:bodyPr vert="horz" lIns="91440" tIns="45720" rIns="91440" bIns="45720" rtlCol="0">
            <a:normAutofit fontScale="92500" lnSpcReduction="10000"/>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IE" sz="1400" dirty="0">
                <a:solidFill>
                  <a:srgbClr val="F27954"/>
                </a:solidFill>
              </a:rPr>
              <a:t>Es kann sein, dass eine Krise ignoriert wird, weil ihre Auswirkungen oder ihr Risiko für eine Region als gering eingeschätzt werden. Oder die Regionen sind gut informiert und </a:t>
            </a:r>
            <a:r>
              <a:rPr lang="en-IE" sz="1400" dirty="0" err="1">
                <a:solidFill>
                  <a:srgbClr val="F27954"/>
                </a:solidFill>
              </a:rPr>
              <a:t>vorbereitet</a:t>
            </a:r>
            <a:endParaRPr lang="en-IE" sz="1400" dirty="0">
              <a:solidFill>
                <a:srgbClr val="F27954"/>
              </a:solidFill>
            </a:endParaRPr>
          </a:p>
        </p:txBody>
      </p:sp>
      <p:sp>
        <p:nvSpPr>
          <p:cNvPr id="42" name="Text Placeholder 25">
            <a:extLst>
              <a:ext uri="{FF2B5EF4-FFF2-40B4-BE49-F238E27FC236}">
                <a16:creationId xmlns:a16="http://schemas.microsoft.com/office/drawing/2014/main" id="{A7EE3AF4-B3CF-9A4D-A55E-E5E0186AA476}"/>
              </a:ext>
            </a:extLst>
          </p:cNvPr>
          <p:cNvSpPr txBox="1">
            <a:spLocks/>
          </p:cNvSpPr>
          <p:nvPr/>
        </p:nvSpPr>
        <p:spPr>
          <a:xfrm>
            <a:off x="8694751" y="4192354"/>
            <a:ext cx="3462922" cy="2674281"/>
          </a:xfrm>
          <a:prstGeom prst="rect">
            <a:avLst/>
          </a:prstGeom>
          <a:noFill/>
        </p:spPr>
        <p:txBody>
          <a:bodyPr vert="horz" lIns="91440" tIns="45720" rIns="91440" bIns="45720" rtlCol="0" anchor="t">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a:lnSpc>
                <a:spcPct val="120000"/>
              </a:lnSpc>
              <a:spcBef>
                <a:spcPts val="0"/>
              </a:spcBef>
              <a:buFont typeface="Arial" panose="020B0604020202020204" pitchFamily="34" charset="0"/>
              <a:buChar char="•"/>
            </a:pPr>
            <a:r>
              <a:rPr lang="en-IE" sz="1300" dirty="0"/>
              <a:t>Die westlichen Länder glaubten nicht, dass sich COVID-19 von China aus weltweit verbreiten würde</a:t>
            </a:r>
            <a:r>
              <a:rPr lang="en-IE" sz="1300" dirty="0">
                <a:solidFill>
                  <a:srgbClr val="F27954"/>
                </a:solidFill>
              </a:rPr>
              <a:t>. </a:t>
            </a:r>
            <a:r>
              <a:rPr lang="en-IE" sz="1300" dirty="0">
                <a:solidFill>
                  <a:srgbClr val="F27954"/>
                </a:solidFill>
                <a:hlinkClick r:id="rId8">
                  <a:extLst>
                    <a:ext uri="{A12FA001-AC4F-418D-AE19-62706E023703}">
                      <ahyp:hlinkClr xmlns:ahyp="http://schemas.microsoft.com/office/drawing/2018/hyperlinkcolor" val="tx"/>
                    </a:ext>
                  </a:extLst>
                </a:hlinkClick>
              </a:rPr>
              <a:t>Dennoch starben weltweit 7,5 Millionen Menschen </a:t>
            </a:r>
            <a:r>
              <a:rPr lang="en-IE" sz="1300" dirty="0">
                <a:solidFill>
                  <a:srgbClr val="F27954"/>
                </a:solidFill>
              </a:rPr>
              <a:t>(Januar 2023).</a:t>
            </a:r>
          </a:p>
          <a:p>
            <a:pPr marL="285750" indent="-285750" algn="l">
              <a:lnSpc>
                <a:spcPct val="120000"/>
              </a:lnSpc>
              <a:spcBef>
                <a:spcPts val="0"/>
              </a:spcBef>
              <a:buFont typeface="Arial" panose="020B0604020202020204" pitchFamily="34" charset="0"/>
              <a:buChar char="•"/>
            </a:pPr>
            <a:r>
              <a:rPr lang="en-IE" sz="1300" dirty="0"/>
              <a:t>Durch die Auswirkungen des Klimawandels könnten sich tropische Krankheiten in malariafreie Gebiete ausbreiten. </a:t>
            </a:r>
          </a:p>
          <a:p>
            <a:pPr marL="285750" indent="-285750" algn="l">
              <a:lnSpc>
                <a:spcPct val="120000"/>
              </a:lnSpc>
              <a:spcBef>
                <a:spcPts val="0"/>
              </a:spcBef>
              <a:buFont typeface="Arial" panose="020B0604020202020204" pitchFamily="34" charset="0"/>
              <a:buChar char="•"/>
            </a:pPr>
            <a:r>
              <a:rPr lang="en-IE" sz="1300" dirty="0"/>
              <a:t>Orte, an denen Erdbeben häufig vorkommen, erkennen, dass sie sich vor Schäden </a:t>
            </a:r>
            <a:r>
              <a:rPr lang="en-IE" sz="1300" dirty="0" err="1"/>
              <a:t>schützen</a:t>
            </a:r>
            <a:r>
              <a:rPr lang="en-IE" sz="1300" dirty="0"/>
              <a:t> </a:t>
            </a:r>
            <a:r>
              <a:rPr lang="en-IE" sz="1300" dirty="0" err="1"/>
              <a:t>müssen</a:t>
            </a:r>
            <a:endParaRPr lang="en-IE" sz="1400" dirty="0">
              <a:solidFill>
                <a:srgbClr val="F27954"/>
              </a:solidFill>
            </a:endParaRPr>
          </a:p>
        </p:txBody>
      </p:sp>
      <p:pic>
        <p:nvPicPr>
          <p:cNvPr id="2" name="Graphic 1" descr="Touchscreen with solid fill">
            <a:extLst>
              <a:ext uri="{FF2B5EF4-FFF2-40B4-BE49-F238E27FC236}">
                <a16:creationId xmlns:a16="http://schemas.microsoft.com/office/drawing/2014/main" id="{DE75A48C-310D-6553-A7D9-22E54C102C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51653" y="3172770"/>
            <a:ext cx="914400" cy="914400"/>
          </a:xfrm>
          <a:prstGeom prst="rect">
            <a:avLst/>
          </a:prstGeom>
        </p:spPr>
      </p:pic>
      <p:pic>
        <p:nvPicPr>
          <p:cNvPr id="3" name="Graphic 2" descr="Touchscreen with solid fill">
            <a:extLst>
              <a:ext uri="{FF2B5EF4-FFF2-40B4-BE49-F238E27FC236}">
                <a16:creationId xmlns:a16="http://schemas.microsoft.com/office/drawing/2014/main" id="{29735467-AE0E-385B-BD50-78E38297B7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21604" y="1372494"/>
            <a:ext cx="914400" cy="914400"/>
          </a:xfrm>
          <a:prstGeom prst="rect">
            <a:avLst/>
          </a:prstGeom>
        </p:spPr>
      </p:pic>
    </p:spTree>
    <p:extLst>
      <p:ext uri="{BB962C8B-B14F-4D97-AF65-F5344CB8AC3E}">
        <p14:creationId xmlns:p14="http://schemas.microsoft.com/office/powerpoint/2010/main" val="1219174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3AB92F72-4885-E4C2-2334-A300B05AEE4B}"/>
              </a:ext>
            </a:extLst>
          </p:cNvPr>
          <p:cNvGrpSpPr/>
          <p:nvPr/>
        </p:nvGrpSpPr>
        <p:grpSpPr>
          <a:xfrm>
            <a:off x="2352167" y="159190"/>
            <a:ext cx="8606549" cy="6707528"/>
            <a:chOff x="1822329" y="95015"/>
            <a:chExt cx="6297496" cy="5129301"/>
          </a:xfrm>
        </p:grpSpPr>
        <p:grpSp>
          <p:nvGrpSpPr>
            <p:cNvPr id="3" name="Graphic 2">
              <a:extLst>
                <a:ext uri="{FF2B5EF4-FFF2-40B4-BE49-F238E27FC236}">
                  <a16:creationId xmlns:a16="http://schemas.microsoft.com/office/drawing/2014/main" id="{1B2CB44E-8C68-C5E4-25A2-891441C8C9B9}"/>
                </a:ext>
              </a:extLst>
            </p:cNvPr>
            <p:cNvGrpSpPr/>
            <p:nvPr/>
          </p:nvGrpSpPr>
          <p:grpSpPr>
            <a:xfrm>
              <a:off x="1822329" y="95015"/>
              <a:ext cx="6297496" cy="1706278"/>
              <a:chOff x="1822329" y="95015"/>
              <a:chExt cx="6297496" cy="1706278"/>
            </a:xfrm>
          </p:grpSpPr>
          <p:grpSp>
            <p:nvGrpSpPr>
              <p:cNvPr id="100" name="Graphic 2">
                <a:extLst>
                  <a:ext uri="{FF2B5EF4-FFF2-40B4-BE49-F238E27FC236}">
                    <a16:creationId xmlns:a16="http://schemas.microsoft.com/office/drawing/2014/main" id="{716513F6-5306-0728-014C-4CED462C9AED}"/>
                  </a:ext>
                </a:extLst>
              </p:cNvPr>
              <p:cNvGrpSpPr/>
              <p:nvPr/>
            </p:nvGrpSpPr>
            <p:grpSpPr>
              <a:xfrm>
                <a:off x="1822329" y="95015"/>
                <a:ext cx="2075870" cy="1706278"/>
                <a:chOff x="1822329" y="95015"/>
                <a:chExt cx="2075870" cy="1706278"/>
              </a:xfrm>
            </p:grpSpPr>
            <p:pic>
              <p:nvPicPr>
                <p:cNvPr id="121" name="Picture 120">
                  <a:extLst>
                    <a:ext uri="{FF2B5EF4-FFF2-40B4-BE49-F238E27FC236}">
                      <a16:creationId xmlns:a16="http://schemas.microsoft.com/office/drawing/2014/main" id="{6B7A49A9-F3D6-05AC-249F-4297BA175FC4}"/>
                    </a:ext>
                  </a:extLst>
                </p:cNvPr>
                <p:cNvPicPr>
                  <a:picLocks noChangeAspect="1"/>
                </p:cNvPicPr>
                <p:nvPr/>
              </p:nvPicPr>
              <p:blipFill>
                <a:blip r:embed="rId2"/>
                <a:stretch>
                  <a:fillRect/>
                </a:stretch>
              </p:blipFill>
              <p:spPr>
                <a:xfrm>
                  <a:off x="1822329" y="406850"/>
                  <a:ext cx="1999244" cy="1394443"/>
                </a:xfrm>
                <a:custGeom>
                  <a:avLst/>
                  <a:gdLst>
                    <a:gd name="connsiteX0" fmla="*/ -1062 w 1999244"/>
                    <a:gd name="connsiteY0" fmla="*/ -788 h 1394443"/>
                    <a:gd name="connsiteX1" fmla="*/ 1998182 w 1999244"/>
                    <a:gd name="connsiteY1" fmla="*/ -788 h 1394443"/>
                    <a:gd name="connsiteX2" fmla="*/ 1998182 w 1999244"/>
                    <a:gd name="connsiteY2" fmla="*/ 1393655 h 1394443"/>
                    <a:gd name="connsiteX3" fmla="*/ -1062 w 1999244"/>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88"/>
                      </a:moveTo>
                      <a:lnTo>
                        <a:pt x="1998182" y="-788"/>
                      </a:lnTo>
                      <a:lnTo>
                        <a:pt x="1998182" y="1393655"/>
                      </a:lnTo>
                      <a:lnTo>
                        <a:pt x="-1062" y="1393655"/>
                      </a:lnTo>
                      <a:close/>
                    </a:path>
                  </a:pathLst>
                </a:custGeom>
              </p:spPr>
            </p:pic>
            <p:sp>
              <p:nvSpPr>
                <p:cNvPr id="122" name="Freeform 8">
                  <a:extLst>
                    <a:ext uri="{FF2B5EF4-FFF2-40B4-BE49-F238E27FC236}">
                      <a16:creationId xmlns:a16="http://schemas.microsoft.com/office/drawing/2014/main" id="{CF114C0F-F432-AD1D-3922-99D00F88DAED}"/>
                    </a:ext>
                  </a:extLst>
                </p:cNvPr>
                <p:cNvSpPr/>
                <p:nvPr/>
              </p:nvSpPr>
              <p:spPr>
                <a:xfrm>
                  <a:off x="2002808" y="29670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23" name="Freeform 9">
                  <a:extLst>
                    <a:ext uri="{FF2B5EF4-FFF2-40B4-BE49-F238E27FC236}">
                      <a16:creationId xmlns:a16="http://schemas.microsoft.com/office/drawing/2014/main" id="{6CCA2BF6-5B90-2452-53E2-883FD648E397}"/>
                    </a:ext>
                  </a:extLst>
                </p:cNvPr>
                <p:cNvSpPr/>
                <p:nvPr/>
              </p:nvSpPr>
              <p:spPr>
                <a:xfrm>
                  <a:off x="2065285"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24" name="Graphic 2">
                  <a:extLst>
                    <a:ext uri="{FF2B5EF4-FFF2-40B4-BE49-F238E27FC236}">
                      <a16:creationId xmlns:a16="http://schemas.microsoft.com/office/drawing/2014/main" id="{5E37FE55-EC91-A83B-6E03-ABA22AFE838A}"/>
                    </a:ext>
                  </a:extLst>
                </p:cNvPr>
                <p:cNvGrpSpPr/>
                <p:nvPr/>
              </p:nvGrpSpPr>
              <p:grpSpPr>
                <a:xfrm>
                  <a:off x="2175539" y="209916"/>
                  <a:ext cx="379155" cy="225161"/>
                  <a:chOff x="2175539" y="209916"/>
                  <a:chExt cx="379155" cy="225161"/>
                </a:xfrm>
                <a:solidFill>
                  <a:srgbClr val="79527B"/>
                </a:solidFill>
              </p:grpSpPr>
              <p:sp>
                <p:nvSpPr>
                  <p:cNvPr id="128" name="Freeform 11">
                    <a:extLst>
                      <a:ext uri="{FF2B5EF4-FFF2-40B4-BE49-F238E27FC236}">
                        <a16:creationId xmlns:a16="http://schemas.microsoft.com/office/drawing/2014/main" id="{362DC609-9C82-EC1B-4F97-FA7503686AAC}"/>
                      </a:ext>
                    </a:extLst>
                  </p:cNvPr>
                  <p:cNvSpPr/>
                  <p:nvPr/>
                </p:nvSpPr>
                <p:spPr>
                  <a:xfrm>
                    <a:off x="2175539"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9" name="Freeform 12">
                    <a:extLst>
                      <a:ext uri="{FF2B5EF4-FFF2-40B4-BE49-F238E27FC236}">
                        <a16:creationId xmlns:a16="http://schemas.microsoft.com/office/drawing/2014/main" id="{3D5538CF-F879-8575-CCC4-031BAA2FB4E9}"/>
                      </a:ext>
                    </a:extLst>
                  </p:cNvPr>
                  <p:cNvSpPr/>
                  <p:nvPr/>
                </p:nvSpPr>
                <p:spPr>
                  <a:xfrm>
                    <a:off x="2359676"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25" name="Graphic 2">
                  <a:extLst>
                    <a:ext uri="{FF2B5EF4-FFF2-40B4-BE49-F238E27FC236}">
                      <a16:creationId xmlns:a16="http://schemas.microsoft.com/office/drawing/2014/main" id="{F036BEA9-AE4F-8946-26CF-9EEB74930491}"/>
                    </a:ext>
                  </a:extLst>
                </p:cNvPr>
                <p:cNvGrpSpPr/>
                <p:nvPr/>
              </p:nvGrpSpPr>
              <p:grpSpPr>
                <a:xfrm>
                  <a:off x="2650135" y="95015"/>
                  <a:ext cx="1129009" cy="455900"/>
                  <a:chOff x="2650135" y="95015"/>
                  <a:chExt cx="1129009" cy="455900"/>
                </a:xfrm>
              </p:grpSpPr>
              <p:sp>
                <p:nvSpPr>
                  <p:cNvPr id="126" name="Freeform 14">
                    <a:extLst>
                      <a:ext uri="{FF2B5EF4-FFF2-40B4-BE49-F238E27FC236}">
                        <a16:creationId xmlns:a16="http://schemas.microsoft.com/office/drawing/2014/main" id="{53427BA3-C112-228A-F145-9F47695C8BDF}"/>
                      </a:ext>
                    </a:extLst>
                  </p:cNvPr>
                  <p:cNvSpPr/>
                  <p:nvPr/>
                </p:nvSpPr>
                <p:spPr>
                  <a:xfrm>
                    <a:off x="2679739" y="124637"/>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127" name="Freeform 15">
                    <a:extLst>
                      <a:ext uri="{FF2B5EF4-FFF2-40B4-BE49-F238E27FC236}">
                        <a16:creationId xmlns:a16="http://schemas.microsoft.com/office/drawing/2014/main" id="{75476238-8B54-153E-792A-82AC4CD4D7AB}"/>
                      </a:ext>
                    </a:extLst>
                  </p:cNvPr>
                  <p:cNvSpPr/>
                  <p:nvPr/>
                </p:nvSpPr>
                <p:spPr>
                  <a:xfrm>
                    <a:off x="2650135" y="9501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1" name="Graphic 2">
                <a:extLst>
                  <a:ext uri="{FF2B5EF4-FFF2-40B4-BE49-F238E27FC236}">
                    <a16:creationId xmlns:a16="http://schemas.microsoft.com/office/drawing/2014/main" id="{99950F29-A0EC-D802-33D2-3D8AE50744B5}"/>
                  </a:ext>
                </a:extLst>
              </p:cNvPr>
              <p:cNvGrpSpPr/>
              <p:nvPr/>
            </p:nvGrpSpPr>
            <p:grpSpPr>
              <a:xfrm>
                <a:off x="3933496" y="95015"/>
                <a:ext cx="2075526" cy="1706278"/>
                <a:chOff x="3933496" y="95015"/>
                <a:chExt cx="2075526" cy="1706278"/>
              </a:xfrm>
            </p:grpSpPr>
            <p:pic>
              <p:nvPicPr>
                <p:cNvPr id="112" name="Picture 111">
                  <a:extLst>
                    <a:ext uri="{FF2B5EF4-FFF2-40B4-BE49-F238E27FC236}">
                      <a16:creationId xmlns:a16="http://schemas.microsoft.com/office/drawing/2014/main" id="{0BC3CE30-256D-E42F-A17A-82DF2CF46D8C}"/>
                    </a:ext>
                  </a:extLst>
                </p:cNvPr>
                <p:cNvPicPr>
                  <a:picLocks noChangeAspect="1"/>
                </p:cNvPicPr>
                <p:nvPr/>
              </p:nvPicPr>
              <p:blipFill>
                <a:blip r:embed="rId3"/>
                <a:stretch>
                  <a:fillRect/>
                </a:stretch>
              </p:blipFill>
              <p:spPr>
                <a:xfrm>
                  <a:off x="3933496" y="406850"/>
                  <a:ext cx="1998695" cy="1394443"/>
                </a:xfrm>
                <a:custGeom>
                  <a:avLst/>
                  <a:gdLst>
                    <a:gd name="connsiteX0" fmla="*/ -138 w 1998695"/>
                    <a:gd name="connsiteY0" fmla="*/ -788 h 1394443"/>
                    <a:gd name="connsiteX1" fmla="*/ 1998557 w 1998695"/>
                    <a:gd name="connsiteY1" fmla="*/ -788 h 1394443"/>
                    <a:gd name="connsiteX2" fmla="*/ 1998557 w 1998695"/>
                    <a:gd name="connsiteY2" fmla="*/ 1393655 h 1394443"/>
                    <a:gd name="connsiteX3" fmla="*/ -138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88"/>
                      </a:moveTo>
                      <a:lnTo>
                        <a:pt x="1998557" y="-788"/>
                      </a:lnTo>
                      <a:lnTo>
                        <a:pt x="1998557" y="1393655"/>
                      </a:lnTo>
                      <a:lnTo>
                        <a:pt x="-138" y="1393655"/>
                      </a:lnTo>
                      <a:close/>
                    </a:path>
                  </a:pathLst>
                </a:custGeom>
              </p:spPr>
            </p:pic>
            <p:sp>
              <p:nvSpPr>
                <p:cNvPr id="113" name="Freeform 18">
                  <a:extLst>
                    <a:ext uri="{FF2B5EF4-FFF2-40B4-BE49-F238E27FC236}">
                      <a16:creationId xmlns:a16="http://schemas.microsoft.com/office/drawing/2014/main" id="{20147098-0D42-7324-DC51-45E1E3BD81EB}"/>
                    </a:ext>
                  </a:extLst>
                </p:cNvPr>
                <p:cNvSpPr/>
                <p:nvPr/>
              </p:nvSpPr>
              <p:spPr>
                <a:xfrm>
                  <a:off x="4113632" y="29670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w="2286" cap="flat">
                  <a:noFill/>
                  <a:prstDash val="solid"/>
                  <a:miter/>
                </a:ln>
              </p:spPr>
              <p:txBody>
                <a:bodyPr rtlCol="0" anchor="ctr"/>
                <a:lstStyle/>
                <a:p>
                  <a:endParaRPr lang="en-GB"/>
                </a:p>
              </p:txBody>
            </p:sp>
            <p:sp>
              <p:nvSpPr>
                <p:cNvPr id="114" name="Freeform 19">
                  <a:extLst>
                    <a:ext uri="{FF2B5EF4-FFF2-40B4-BE49-F238E27FC236}">
                      <a16:creationId xmlns:a16="http://schemas.microsoft.com/office/drawing/2014/main" id="{C0E3B153-CFAC-F2EF-9638-7EA573F06CBA}"/>
                    </a:ext>
                  </a:extLst>
                </p:cNvPr>
                <p:cNvSpPr/>
                <p:nvPr/>
              </p:nvSpPr>
              <p:spPr>
                <a:xfrm>
                  <a:off x="4176086" y="35917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15" name="Graphic 2">
                  <a:extLst>
                    <a:ext uri="{FF2B5EF4-FFF2-40B4-BE49-F238E27FC236}">
                      <a16:creationId xmlns:a16="http://schemas.microsoft.com/office/drawing/2014/main" id="{49DF9706-7402-ACE1-59F9-4957EDDB6F89}"/>
                    </a:ext>
                  </a:extLst>
                </p:cNvPr>
                <p:cNvGrpSpPr/>
                <p:nvPr/>
              </p:nvGrpSpPr>
              <p:grpSpPr>
                <a:xfrm>
                  <a:off x="4286340" y="209916"/>
                  <a:ext cx="379178" cy="225161"/>
                  <a:chOff x="4286340" y="209916"/>
                  <a:chExt cx="379178" cy="225161"/>
                </a:xfrm>
                <a:solidFill>
                  <a:srgbClr val="79527B"/>
                </a:solidFill>
              </p:grpSpPr>
              <p:sp>
                <p:nvSpPr>
                  <p:cNvPr id="119" name="Freeform 21">
                    <a:extLst>
                      <a:ext uri="{FF2B5EF4-FFF2-40B4-BE49-F238E27FC236}">
                        <a16:creationId xmlns:a16="http://schemas.microsoft.com/office/drawing/2014/main" id="{DE2631DF-3E9F-CDE2-161B-71F109C83504}"/>
                      </a:ext>
                    </a:extLst>
                  </p:cNvPr>
                  <p:cNvSpPr/>
                  <p:nvPr/>
                </p:nvSpPr>
                <p:spPr>
                  <a:xfrm>
                    <a:off x="428634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20" name="Freeform 22">
                    <a:extLst>
                      <a:ext uri="{FF2B5EF4-FFF2-40B4-BE49-F238E27FC236}">
                        <a16:creationId xmlns:a16="http://schemas.microsoft.com/office/drawing/2014/main" id="{6E478040-8333-EE7B-11FE-867E2BD3C8DE}"/>
                      </a:ext>
                    </a:extLst>
                  </p:cNvPr>
                  <p:cNvSpPr/>
                  <p:nvPr/>
                </p:nvSpPr>
                <p:spPr>
                  <a:xfrm>
                    <a:off x="4470500"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16" name="Graphic 2">
                  <a:extLst>
                    <a:ext uri="{FF2B5EF4-FFF2-40B4-BE49-F238E27FC236}">
                      <a16:creationId xmlns:a16="http://schemas.microsoft.com/office/drawing/2014/main" id="{849EA8E3-A939-C96B-925B-3A2749927804}"/>
                    </a:ext>
                  </a:extLst>
                </p:cNvPr>
                <p:cNvGrpSpPr/>
                <p:nvPr/>
              </p:nvGrpSpPr>
              <p:grpSpPr>
                <a:xfrm>
                  <a:off x="4760959" y="95015"/>
                  <a:ext cx="1129009" cy="455900"/>
                  <a:chOff x="4760959" y="95015"/>
                  <a:chExt cx="1129009" cy="455900"/>
                </a:xfrm>
              </p:grpSpPr>
              <p:sp>
                <p:nvSpPr>
                  <p:cNvPr id="117" name="Freeform 24">
                    <a:extLst>
                      <a:ext uri="{FF2B5EF4-FFF2-40B4-BE49-F238E27FC236}">
                        <a16:creationId xmlns:a16="http://schemas.microsoft.com/office/drawing/2014/main" id="{8ACF0064-D133-2AC8-D7B8-C48CCA0B102C}"/>
                      </a:ext>
                    </a:extLst>
                  </p:cNvPr>
                  <p:cNvSpPr/>
                  <p:nvPr/>
                </p:nvSpPr>
                <p:spPr>
                  <a:xfrm>
                    <a:off x="4790563" y="124637"/>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118" name="Freeform 25">
                    <a:extLst>
                      <a:ext uri="{FF2B5EF4-FFF2-40B4-BE49-F238E27FC236}">
                        <a16:creationId xmlns:a16="http://schemas.microsoft.com/office/drawing/2014/main" id="{AF28288E-CC76-F553-6FE2-FBF2176DEA54}"/>
                      </a:ext>
                    </a:extLst>
                  </p:cNvPr>
                  <p:cNvSpPr/>
                  <p:nvPr/>
                </p:nvSpPr>
                <p:spPr>
                  <a:xfrm>
                    <a:off x="4760959"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w="2286" cap="flat">
                    <a:noFill/>
                    <a:prstDash val="solid"/>
                    <a:miter/>
                  </a:ln>
                </p:spPr>
                <p:txBody>
                  <a:bodyPr rtlCol="0" anchor="ctr"/>
                  <a:lstStyle/>
                  <a:p>
                    <a:endParaRPr lang="en-GB"/>
                  </a:p>
                </p:txBody>
              </p:sp>
            </p:grpSp>
          </p:grpSp>
          <p:grpSp>
            <p:nvGrpSpPr>
              <p:cNvPr id="102" name="Graphic 2">
                <a:extLst>
                  <a:ext uri="{FF2B5EF4-FFF2-40B4-BE49-F238E27FC236}">
                    <a16:creationId xmlns:a16="http://schemas.microsoft.com/office/drawing/2014/main" id="{8C77D689-D8E1-9F3F-28A9-390513224B6D}"/>
                  </a:ext>
                </a:extLst>
              </p:cNvPr>
              <p:cNvGrpSpPr/>
              <p:nvPr/>
            </p:nvGrpSpPr>
            <p:grpSpPr>
              <a:xfrm>
                <a:off x="6044114" y="95015"/>
                <a:ext cx="2075711" cy="1706278"/>
                <a:chOff x="6044114" y="95015"/>
                <a:chExt cx="2075711" cy="1706278"/>
              </a:xfrm>
            </p:grpSpPr>
            <p:pic>
              <p:nvPicPr>
                <p:cNvPr id="103" name="Picture 102">
                  <a:extLst>
                    <a:ext uri="{FF2B5EF4-FFF2-40B4-BE49-F238E27FC236}">
                      <a16:creationId xmlns:a16="http://schemas.microsoft.com/office/drawing/2014/main" id="{B9F21965-4154-5D38-F621-C4A7E074CA0B}"/>
                    </a:ext>
                  </a:extLst>
                </p:cNvPr>
                <p:cNvPicPr>
                  <a:picLocks noChangeAspect="1"/>
                </p:cNvPicPr>
                <p:nvPr/>
              </p:nvPicPr>
              <p:blipFill>
                <a:blip r:embed="rId4"/>
                <a:stretch>
                  <a:fillRect/>
                </a:stretch>
              </p:blipFill>
              <p:spPr>
                <a:xfrm>
                  <a:off x="6044114" y="406850"/>
                  <a:ext cx="1998695" cy="1394443"/>
                </a:xfrm>
                <a:custGeom>
                  <a:avLst/>
                  <a:gdLst>
                    <a:gd name="connsiteX0" fmla="*/ 785 w 1998695"/>
                    <a:gd name="connsiteY0" fmla="*/ -788 h 1394443"/>
                    <a:gd name="connsiteX1" fmla="*/ 1999481 w 1998695"/>
                    <a:gd name="connsiteY1" fmla="*/ -788 h 1394443"/>
                    <a:gd name="connsiteX2" fmla="*/ 1999481 w 1998695"/>
                    <a:gd name="connsiteY2" fmla="*/ 1393655 h 1394443"/>
                    <a:gd name="connsiteX3" fmla="*/ 785 w 1998695"/>
                    <a:gd name="connsiteY3" fmla="*/ 1393655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88"/>
                      </a:moveTo>
                      <a:lnTo>
                        <a:pt x="1999481" y="-788"/>
                      </a:lnTo>
                      <a:lnTo>
                        <a:pt x="1999481" y="1393655"/>
                      </a:lnTo>
                      <a:lnTo>
                        <a:pt x="785" y="1393655"/>
                      </a:lnTo>
                      <a:close/>
                    </a:path>
                  </a:pathLst>
                </a:custGeom>
              </p:spPr>
            </p:pic>
            <p:sp>
              <p:nvSpPr>
                <p:cNvPr id="104" name="Freeform 28">
                  <a:extLst>
                    <a:ext uri="{FF2B5EF4-FFF2-40B4-BE49-F238E27FC236}">
                      <a16:creationId xmlns:a16="http://schemas.microsoft.com/office/drawing/2014/main" id="{24AD21CA-9299-B700-2E90-D97079BA7024}"/>
                    </a:ext>
                  </a:extLst>
                </p:cNvPr>
                <p:cNvSpPr/>
                <p:nvPr/>
              </p:nvSpPr>
              <p:spPr>
                <a:xfrm>
                  <a:off x="6224434" y="29670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w="2286" cap="flat">
                  <a:noFill/>
                  <a:prstDash val="solid"/>
                  <a:miter/>
                </a:ln>
              </p:spPr>
              <p:txBody>
                <a:bodyPr rtlCol="0" anchor="ctr"/>
                <a:lstStyle/>
                <a:p>
                  <a:endParaRPr lang="en-GB"/>
                </a:p>
              </p:txBody>
            </p:sp>
            <p:sp>
              <p:nvSpPr>
                <p:cNvPr id="105" name="Freeform 29">
                  <a:extLst>
                    <a:ext uri="{FF2B5EF4-FFF2-40B4-BE49-F238E27FC236}">
                      <a16:creationId xmlns:a16="http://schemas.microsoft.com/office/drawing/2014/main" id="{5D2E3B94-B755-335E-6FCF-1BC7473EE48E}"/>
                    </a:ext>
                  </a:extLst>
                </p:cNvPr>
                <p:cNvSpPr/>
                <p:nvPr/>
              </p:nvSpPr>
              <p:spPr>
                <a:xfrm>
                  <a:off x="6286910" y="35917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nvGrpSpPr>
                <p:cNvPr id="106" name="Graphic 2">
                  <a:extLst>
                    <a:ext uri="{FF2B5EF4-FFF2-40B4-BE49-F238E27FC236}">
                      <a16:creationId xmlns:a16="http://schemas.microsoft.com/office/drawing/2014/main" id="{A67A162C-9DA2-8DE3-A22D-A69CA98AC072}"/>
                    </a:ext>
                  </a:extLst>
                </p:cNvPr>
                <p:cNvGrpSpPr/>
                <p:nvPr/>
              </p:nvGrpSpPr>
              <p:grpSpPr>
                <a:xfrm>
                  <a:off x="6397140" y="209916"/>
                  <a:ext cx="379179" cy="225161"/>
                  <a:chOff x="6397140" y="209916"/>
                  <a:chExt cx="379179" cy="225161"/>
                </a:xfrm>
                <a:solidFill>
                  <a:srgbClr val="79527B"/>
                </a:solidFill>
              </p:grpSpPr>
              <p:sp>
                <p:nvSpPr>
                  <p:cNvPr id="110" name="Freeform 31">
                    <a:extLst>
                      <a:ext uri="{FF2B5EF4-FFF2-40B4-BE49-F238E27FC236}">
                        <a16:creationId xmlns:a16="http://schemas.microsoft.com/office/drawing/2014/main" id="{645D6ADE-8D44-0ACF-467E-3ED477C21C87}"/>
                      </a:ext>
                    </a:extLst>
                  </p:cNvPr>
                  <p:cNvSpPr/>
                  <p:nvPr/>
                </p:nvSpPr>
                <p:spPr>
                  <a:xfrm>
                    <a:off x="6397140" y="209916"/>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sp>
                <p:nvSpPr>
                  <p:cNvPr id="111" name="Freeform 32">
                    <a:extLst>
                      <a:ext uri="{FF2B5EF4-FFF2-40B4-BE49-F238E27FC236}">
                        <a16:creationId xmlns:a16="http://schemas.microsoft.com/office/drawing/2014/main" id="{FBD27A14-608A-5C91-F905-F0843AE34726}"/>
                      </a:ext>
                    </a:extLst>
                  </p:cNvPr>
                  <p:cNvSpPr/>
                  <p:nvPr/>
                </p:nvSpPr>
                <p:spPr>
                  <a:xfrm>
                    <a:off x="6581301" y="209916"/>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79527B"/>
                  </a:solidFill>
                  <a:ln w="2286" cap="flat">
                    <a:noFill/>
                    <a:prstDash val="solid"/>
                    <a:miter/>
                  </a:ln>
                </p:spPr>
                <p:txBody>
                  <a:bodyPr rtlCol="0" anchor="ctr"/>
                  <a:lstStyle/>
                  <a:p>
                    <a:endParaRPr lang="en-GB"/>
                  </a:p>
                </p:txBody>
              </p:sp>
            </p:grpSp>
            <p:grpSp>
              <p:nvGrpSpPr>
                <p:cNvPr id="107" name="Graphic 2">
                  <a:extLst>
                    <a:ext uri="{FF2B5EF4-FFF2-40B4-BE49-F238E27FC236}">
                      <a16:creationId xmlns:a16="http://schemas.microsoft.com/office/drawing/2014/main" id="{92A66D6D-DD9F-BDE5-5F62-B22D3A427C5E}"/>
                    </a:ext>
                  </a:extLst>
                </p:cNvPr>
                <p:cNvGrpSpPr/>
                <p:nvPr/>
              </p:nvGrpSpPr>
              <p:grpSpPr>
                <a:xfrm>
                  <a:off x="6871783" y="95015"/>
                  <a:ext cx="1129009" cy="455900"/>
                  <a:chOff x="6871783" y="95015"/>
                  <a:chExt cx="1129009" cy="455900"/>
                </a:xfrm>
              </p:grpSpPr>
              <p:sp>
                <p:nvSpPr>
                  <p:cNvPr id="108" name="Freeform 34">
                    <a:extLst>
                      <a:ext uri="{FF2B5EF4-FFF2-40B4-BE49-F238E27FC236}">
                        <a16:creationId xmlns:a16="http://schemas.microsoft.com/office/drawing/2014/main" id="{32DEE0E6-170B-5360-52BC-244B4BF0E39E}"/>
                      </a:ext>
                    </a:extLst>
                  </p:cNvPr>
                  <p:cNvSpPr/>
                  <p:nvPr/>
                </p:nvSpPr>
                <p:spPr>
                  <a:xfrm>
                    <a:off x="6901387" y="124637"/>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109" name="Freeform 35">
                    <a:extLst>
                      <a:ext uri="{FF2B5EF4-FFF2-40B4-BE49-F238E27FC236}">
                        <a16:creationId xmlns:a16="http://schemas.microsoft.com/office/drawing/2014/main" id="{0CDCDCD0-A700-5CB9-D97D-9355626B267F}"/>
                      </a:ext>
                    </a:extLst>
                  </p:cNvPr>
                  <p:cNvSpPr/>
                  <p:nvPr/>
                </p:nvSpPr>
                <p:spPr>
                  <a:xfrm>
                    <a:off x="6871783" y="9501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w="2286" cap="flat">
                    <a:noFill/>
                    <a:prstDash val="solid"/>
                    <a:miter/>
                  </a:ln>
                </p:spPr>
                <p:txBody>
                  <a:bodyPr rtlCol="0" anchor="ctr"/>
                  <a:lstStyle/>
                  <a:p>
                    <a:endParaRPr lang="en-GB"/>
                  </a:p>
                </p:txBody>
              </p:sp>
            </p:grpSp>
          </p:grpSp>
        </p:grpSp>
        <p:grpSp>
          <p:nvGrpSpPr>
            <p:cNvPr id="4" name="Graphic 2">
              <a:extLst>
                <a:ext uri="{FF2B5EF4-FFF2-40B4-BE49-F238E27FC236}">
                  <a16:creationId xmlns:a16="http://schemas.microsoft.com/office/drawing/2014/main" id="{47B1B000-9F9A-33C7-736F-FDAB546A5F25}"/>
                </a:ext>
              </a:extLst>
            </p:cNvPr>
            <p:cNvGrpSpPr/>
            <p:nvPr/>
          </p:nvGrpSpPr>
          <p:grpSpPr>
            <a:xfrm>
              <a:off x="1822329" y="1806595"/>
              <a:ext cx="6297496" cy="1706209"/>
              <a:chOff x="1822329" y="1806595"/>
              <a:chExt cx="6297496" cy="1706209"/>
            </a:xfrm>
          </p:grpSpPr>
          <p:grpSp>
            <p:nvGrpSpPr>
              <p:cNvPr id="64" name="Graphic 2">
                <a:extLst>
                  <a:ext uri="{FF2B5EF4-FFF2-40B4-BE49-F238E27FC236}">
                    <a16:creationId xmlns:a16="http://schemas.microsoft.com/office/drawing/2014/main" id="{0BECA2A8-128F-F7B8-C668-552FDE7B75E2}"/>
                  </a:ext>
                </a:extLst>
              </p:cNvPr>
              <p:cNvGrpSpPr/>
              <p:nvPr/>
            </p:nvGrpSpPr>
            <p:grpSpPr>
              <a:xfrm>
                <a:off x="1822329" y="1806595"/>
                <a:ext cx="2075870" cy="1706209"/>
                <a:chOff x="1822329" y="1806595"/>
                <a:chExt cx="2075870" cy="1706209"/>
              </a:xfrm>
            </p:grpSpPr>
            <p:pic>
              <p:nvPicPr>
                <p:cNvPr id="89" name="Picture 88">
                  <a:extLst>
                    <a:ext uri="{FF2B5EF4-FFF2-40B4-BE49-F238E27FC236}">
                      <a16:creationId xmlns:a16="http://schemas.microsoft.com/office/drawing/2014/main" id="{05D5DE33-8066-0905-D5D2-D8B1EA594A86}"/>
                    </a:ext>
                  </a:extLst>
                </p:cNvPr>
                <p:cNvPicPr>
                  <a:picLocks noChangeAspect="1"/>
                </p:cNvPicPr>
                <p:nvPr/>
              </p:nvPicPr>
              <p:blipFill>
                <a:blip r:embed="rId5"/>
                <a:stretch>
                  <a:fillRect/>
                </a:stretch>
              </p:blipFill>
              <p:spPr>
                <a:xfrm>
                  <a:off x="1822329" y="2118361"/>
                  <a:ext cx="1999244" cy="1394443"/>
                </a:xfrm>
                <a:custGeom>
                  <a:avLst/>
                  <a:gdLst>
                    <a:gd name="connsiteX0" fmla="*/ -1062 w 1999244"/>
                    <a:gd name="connsiteY0" fmla="*/ -39 h 1394443"/>
                    <a:gd name="connsiteX1" fmla="*/ 1998182 w 1999244"/>
                    <a:gd name="connsiteY1" fmla="*/ -39 h 1394443"/>
                    <a:gd name="connsiteX2" fmla="*/ 1998182 w 1999244"/>
                    <a:gd name="connsiteY2" fmla="*/ 1394404 h 1394443"/>
                    <a:gd name="connsiteX3" fmla="*/ -1062 w 1999244"/>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39"/>
                      </a:moveTo>
                      <a:lnTo>
                        <a:pt x="1998182" y="-39"/>
                      </a:lnTo>
                      <a:lnTo>
                        <a:pt x="1998182" y="1394404"/>
                      </a:lnTo>
                      <a:lnTo>
                        <a:pt x="-1062" y="1394404"/>
                      </a:lnTo>
                      <a:close/>
                    </a:path>
                  </a:pathLst>
                </a:custGeom>
              </p:spPr>
            </p:pic>
            <p:grpSp>
              <p:nvGrpSpPr>
                <p:cNvPr id="90" name="Graphic 2">
                  <a:extLst>
                    <a:ext uri="{FF2B5EF4-FFF2-40B4-BE49-F238E27FC236}">
                      <a16:creationId xmlns:a16="http://schemas.microsoft.com/office/drawing/2014/main" id="{4CBFA8ED-FDF2-F24B-70FB-042260589F26}"/>
                    </a:ext>
                  </a:extLst>
                </p:cNvPr>
                <p:cNvGrpSpPr/>
                <p:nvPr/>
              </p:nvGrpSpPr>
              <p:grpSpPr>
                <a:xfrm>
                  <a:off x="2002808" y="1806595"/>
                  <a:ext cx="1895391" cy="1508018"/>
                  <a:chOff x="2002808" y="1806595"/>
                  <a:chExt cx="1895391" cy="1508018"/>
                </a:xfrm>
              </p:grpSpPr>
              <p:grpSp>
                <p:nvGrpSpPr>
                  <p:cNvPr id="91" name="Graphic 2">
                    <a:extLst>
                      <a:ext uri="{FF2B5EF4-FFF2-40B4-BE49-F238E27FC236}">
                        <a16:creationId xmlns:a16="http://schemas.microsoft.com/office/drawing/2014/main" id="{BCD1C4CB-2D96-EF85-FEA2-71E0DB5E718A}"/>
                      </a:ext>
                    </a:extLst>
                  </p:cNvPr>
                  <p:cNvGrpSpPr/>
                  <p:nvPr/>
                </p:nvGrpSpPr>
                <p:grpSpPr>
                  <a:xfrm>
                    <a:off x="2002808" y="2008283"/>
                    <a:ext cx="1895391" cy="1306330"/>
                    <a:chOff x="2002808" y="2008283"/>
                    <a:chExt cx="1895391" cy="1306330"/>
                  </a:xfrm>
                </p:grpSpPr>
                <p:sp>
                  <p:nvSpPr>
                    <p:cNvPr id="98" name="Freeform 41">
                      <a:extLst>
                        <a:ext uri="{FF2B5EF4-FFF2-40B4-BE49-F238E27FC236}">
                          <a16:creationId xmlns:a16="http://schemas.microsoft.com/office/drawing/2014/main" id="{A8B2135D-7563-E1B3-B5B1-962CF46853FC}"/>
                        </a:ext>
                      </a:extLst>
                    </p:cNvPr>
                    <p:cNvSpPr/>
                    <p:nvPr/>
                  </p:nvSpPr>
                  <p:spPr>
                    <a:xfrm>
                      <a:off x="2002808" y="2008283"/>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99" name="Freeform 42">
                      <a:extLst>
                        <a:ext uri="{FF2B5EF4-FFF2-40B4-BE49-F238E27FC236}">
                          <a16:creationId xmlns:a16="http://schemas.microsoft.com/office/drawing/2014/main" id="{A6D538A3-756A-3FDE-38ED-F9221CAF19BD}"/>
                        </a:ext>
                      </a:extLst>
                    </p:cNvPr>
                    <p:cNvSpPr/>
                    <p:nvPr/>
                  </p:nvSpPr>
                  <p:spPr>
                    <a:xfrm>
                      <a:off x="2065285"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92" name="Graphic 2">
                    <a:extLst>
                      <a:ext uri="{FF2B5EF4-FFF2-40B4-BE49-F238E27FC236}">
                        <a16:creationId xmlns:a16="http://schemas.microsoft.com/office/drawing/2014/main" id="{47D29534-FF3E-9961-1821-D9933668156F}"/>
                      </a:ext>
                    </a:extLst>
                  </p:cNvPr>
                  <p:cNvGrpSpPr/>
                  <p:nvPr/>
                </p:nvGrpSpPr>
                <p:grpSpPr>
                  <a:xfrm>
                    <a:off x="2175539" y="1921496"/>
                    <a:ext cx="379155" cy="225161"/>
                    <a:chOff x="2175539" y="1921496"/>
                    <a:chExt cx="379155" cy="225161"/>
                  </a:xfrm>
                  <a:solidFill>
                    <a:srgbClr val="F27954"/>
                  </a:solidFill>
                </p:grpSpPr>
                <p:sp>
                  <p:nvSpPr>
                    <p:cNvPr id="96" name="Freeform 44">
                      <a:extLst>
                        <a:ext uri="{FF2B5EF4-FFF2-40B4-BE49-F238E27FC236}">
                          <a16:creationId xmlns:a16="http://schemas.microsoft.com/office/drawing/2014/main" id="{2DCD316F-3FE9-880E-CFEB-E88B7C8AFEB8}"/>
                        </a:ext>
                      </a:extLst>
                    </p:cNvPr>
                    <p:cNvSpPr/>
                    <p:nvPr/>
                  </p:nvSpPr>
                  <p:spPr>
                    <a:xfrm>
                      <a:off x="2175539"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97" name="Freeform 45">
                      <a:extLst>
                        <a:ext uri="{FF2B5EF4-FFF2-40B4-BE49-F238E27FC236}">
                          <a16:creationId xmlns:a16="http://schemas.microsoft.com/office/drawing/2014/main" id="{91278010-141F-AEF9-9F11-7A97354C00A1}"/>
                        </a:ext>
                      </a:extLst>
                    </p:cNvPr>
                    <p:cNvSpPr/>
                    <p:nvPr/>
                  </p:nvSpPr>
                  <p:spPr>
                    <a:xfrm>
                      <a:off x="2359676"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93" name="Graphic 2">
                    <a:extLst>
                      <a:ext uri="{FF2B5EF4-FFF2-40B4-BE49-F238E27FC236}">
                        <a16:creationId xmlns:a16="http://schemas.microsoft.com/office/drawing/2014/main" id="{11602840-A1B4-8B7C-2B55-7910CDD9F701}"/>
                      </a:ext>
                    </a:extLst>
                  </p:cNvPr>
                  <p:cNvGrpSpPr/>
                  <p:nvPr/>
                </p:nvGrpSpPr>
                <p:grpSpPr>
                  <a:xfrm>
                    <a:off x="2650135" y="1806595"/>
                    <a:ext cx="1129009" cy="455900"/>
                    <a:chOff x="2650135" y="1806595"/>
                    <a:chExt cx="1129009" cy="455900"/>
                  </a:xfrm>
                </p:grpSpPr>
                <p:sp>
                  <p:nvSpPr>
                    <p:cNvPr id="94" name="Freeform 47">
                      <a:extLst>
                        <a:ext uri="{FF2B5EF4-FFF2-40B4-BE49-F238E27FC236}">
                          <a16:creationId xmlns:a16="http://schemas.microsoft.com/office/drawing/2014/main" id="{88D2FF53-127D-6FA4-2768-43C9EA18DA16}"/>
                        </a:ext>
                      </a:extLst>
                    </p:cNvPr>
                    <p:cNvSpPr/>
                    <p:nvPr/>
                  </p:nvSpPr>
                  <p:spPr>
                    <a:xfrm>
                      <a:off x="2679739" y="1836194"/>
                      <a:ext cx="1069802" cy="396701"/>
                    </a:xfrm>
                    <a:custGeom>
                      <a:avLst/>
                      <a:gdLst>
                        <a:gd name="connsiteX0" fmla="*/ 871446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95" name="Freeform 48">
                      <a:extLst>
                        <a:ext uri="{FF2B5EF4-FFF2-40B4-BE49-F238E27FC236}">
                          <a16:creationId xmlns:a16="http://schemas.microsoft.com/office/drawing/2014/main" id="{F6256D4A-13DA-F770-48DB-CAACC71965F9}"/>
                        </a:ext>
                      </a:extLst>
                    </p:cNvPr>
                    <p:cNvSpPr/>
                    <p:nvPr/>
                  </p:nvSpPr>
                  <p:spPr>
                    <a:xfrm>
                      <a:off x="2650135" y="1806595"/>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5" name="Graphic 2">
                <a:extLst>
                  <a:ext uri="{FF2B5EF4-FFF2-40B4-BE49-F238E27FC236}">
                    <a16:creationId xmlns:a16="http://schemas.microsoft.com/office/drawing/2014/main" id="{DFBFCCB8-C820-AF73-6A09-F658E0962398}"/>
                  </a:ext>
                </a:extLst>
              </p:cNvPr>
              <p:cNvGrpSpPr/>
              <p:nvPr/>
            </p:nvGrpSpPr>
            <p:grpSpPr>
              <a:xfrm>
                <a:off x="3933496" y="1806595"/>
                <a:ext cx="2075526" cy="1706209"/>
                <a:chOff x="3933496" y="1806595"/>
                <a:chExt cx="2075526" cy="1706209"/>
              </a:xfrm>
            </p:grpSpPr>
            <p:pic>
              <p:nvPicPr>
                <p:cNvPr id="78" name="Picture 77">
                  <a:extLst>
                    <a:ext uri="{FF2B5EF4-FFF2-40B4-BE49-F238E27FC236}">
                      <a16:creationId xmlns:a16="http://schemas.microsoft.com/office/drawing/2014/main" id="{BF6EAA99-C21D-ACDD-E178-136CF9FED2F4}"/>
                    </a:ext>
                  </a:extLst>
                </p:cNvPr>
                <p:cNvPicPr>
                  <a:picLocks noChangeAspect="1"/>
                </p:cNvPicPr>
                <p:nvPr/>
              </p:nvPicPr>
              <p:blipFill>
                <a:blip r:embed="rId6"/>
                <a:stretch>
                  <a:fillRect/>
                </a:stretch>
              </p:blipFill>
              <p:spPr>
                <a:xfrm>
                  <a:off x="3933496" y="2118361"/>
                  <a:ext cx="1998695" cy="1394443"/>
                </a:xfrm>
                <a:custGeom>
                  <a:avLst/>
                  <a:gdLst>
                    <a:gd name="connsiteX0" fmla="*/ -138 w 1998695"/>
                    <a:gd name="connsiteY0" fmla="*/ -39 h 1394443"/>
                    <a:gd name="connsiteX1" fmla="*/ 1998557 w 1998695"/>
                    <a:gd name="connsiteY1" fmla="*/ -39 h 1394443"/>
                    <a:gd name="connsiteX2" fmla="*/ 1998557 w 1998695"/>
                    <a:gd name="connsiteY2" fmla="*/ 1394404 h 1394443"/>
                    <a:gd name="connsiteX3" fmla="*/ -138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39"/>
                      </a:moveTo>
                      <a:lnTo>
                        <a:pt x="1998557" y="-39"/>
                      </a:lnTo>
                      <a:lnTo>
                        <a:pt x="1998557" y="1394404"/>
                      </a:lnTo>
                      <a:lnTo>
                        <a:pt x="-138" y="1394404"/>
                      </a:lnTo>
                      <a:close/>
                    </a:path>
                  </a:pathLst>
                </a:custGeom>
              </p:spPr>
            </p:pic>
            <p:grpSp>
              <p:nvGrpSpPr>
                <p:cNvPr id="79" name="Graphic 2">
                  <a:extLst>
                    <a:ext uri="{FF2B5EF4-FFF2-40B4-BE49-F238E27FC236}">
                      <a16:creationId xmlns:a16="http://schemas.microsoft.com/office/drawing/2014/main" id="{7E0A07E6-DC8E-660E-157C-BAA138A3FDAE}"/>
                    </a:ext>
                  </a:extLst>
                </p:cNvPr>
                <p:cNvGrpSpPr/>
                <p:nvPr/>
              </p:nvGrpSpPr>
              <p:grpSpPr>
                <a:xfrm>
                  <a:off x="4113632" y="1806595"/>
                  <a:ext cx="1895390" cy="1508018"/>
                  <a:chOff x="4113632" y="1806595"/>
                  <a:chExt cx="1895390" cy="1508018"/>
                </a:xfrm>
              </p:grpSpPr>
              <p:grpSp>
                <p:nvGrpSpPr>
                  <p:cNvPr id="80" name="Graphic 2">
                    <a:extLst>
                      <a:ext uri="{FF2B5EF4-FFF2-40B4-BE49-F238E27FC236}">
                        <a16:creationId xmlns:a16="http://schemas.microsoft.com/office/drawing/2014/main" id="{EF840429-4D68-16BB-96B0-027EDABFEBA6}"/>
                      </a:ext>
                    </a:extLst>
                  </p:cNvPr>
                  <p:cNvGrpSpPr/>
                  <p:nvPr/>
                </p:nvGrpSpPr>
                <p:grpSpPr>
                  <a:xfrm>
                    <a:off x="4113632" y="2008283"/>
                    <a:ext cx="1895390" cy="1306330"/>
                    <a:chOff x="4113632" y="2008283"/>
                    <a:chExt cx="1895390" cy="1306330"/>
                  </a:xfrm>
                </p:grpSpPr>
                <p:sp>
                  <p:nvSpPr>
                    <p:cNvPr id="87" name="Freeform 53">
                      <a:extLst>
                        <a:ext uri="{FF2B5EF4-FFF2-40B4-BE49-F238E27FC236}">
                          <a16:creationId xmlns:a16="http://schemas.microsoft.com/office/drawing/2014/main" id="{A22D2C5C-F711-4216-2D37-0770D53E8F8C}"/>
                        </a:ext>
                      </a:extLst>
                    </p:cNvPr>
                    <p:cNvSpPr/>
                    <p:nvPr/>
                  </p:nvSpPr>
                  <p:spPr>
                    <a:xfrm>
                      <a:off x="4113632" y="2008283"/>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w="2286" cap="flat">
                      <a:noFill/>
                      <a:prstDash val="solid"/>
                      <a:miter/>
                    </a:ln>
                  </p:spPr>
                  <p:txBody>
                    <a:bodyPr rtlCol="0" anchor="ctr"/>
                    <a:lstStyle/>
                    <a:p>
                      <a:endParaRPr lang="en-GB"/>
                    </a:p>
                  </p:txBody>
                </p:sp>
                <p:sp>
                  <p:nvSpPr>
                    <p:cNvPr id="88" name="Freeform 54">
                      <a:extLst>
                        <a:ext uri="{FF2B5EF4-FFF2-40B4-BE49-F238E27FC236}">
                          <a16:creationId xmlns:a16="http://schemas.microsoft.com/office/drawing/2014/main" id="{099594CC-18F2-C666-E01E-FEEE0C17BD04}"/>
                        </a:ext>
                      </a:extLst>
                    </p:cNvPr>
                    <p:cNvSpPr/>
                    <p:nvPr/>
                  </p:nvSpPr>
                  <p:spPr>
                    <a:xfrm>
                      <a:off x="4176086" y="2070750"/>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6 h 1181395"/>
                        <a:gd name="connsiteX5" fmla="*/ 1702110 w 1770438"/>
                        <a:gd name="connsiteY5" fmla="*/ 1181396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81" name="Graphic 2">
                    <a:extLst>
                      <a:ext uri="{FF2B5EF4-FFF2-40B4-BE49-F238E27FC236}">
                        <a16:creationId xmlns:a16="http://schemas.microsoft.com/office/drawing/2014/main" id="{19B755DE-E0CE-0C1C-9CC3-45CB113C6F7B}"/>
                      </a:ext>
                    </a:extLst>
                  </p:cNvPr>
                  <p:cNvGrpSpPr/>
                  <p:nvPr/>
                </p:nvGrpSpPr>
                <p:grpSpPr>
                  <a:xfrm>
                    <a:off x="4286340" y="1921496"/>
                    <a:ext cx="379178" cy="225161"/>
                    <a:chOff x="4286340" y="1921496"/>
                    <a:chExt cx="379178" cy="225161"/>
                  </a:xfrm>
                  <a:solidFill>
                    <a:srgbClr val="F27954"/>
                  </a:solidFill>
                </p:grpSpPr>
                <p:sp>
                  <p:nvSpPr>
                    <p:cNvPr id="85" name="Freeform 56">
                      <a:extLst>
                        <a:ext uri="{FF2B5EF4-FFF2-40B4-BE49-F238E27FC236}">
                          <a16:creationId xmlns:a16="http://schemas.microsoft.com/office/drawing/2014/main" id="{42F91158-A5DC-1A09-C793-C879F116FB62}"/>
                        </a:ext>
                      </a:extLst>
                    </p:cNvPr>
                    <p:cNvSpPr/>
                    <p:nvPr/>
                  </p:nvSpPr>
                  <p:spPr>
                    <a:xfrm>
                      <a:off x="428634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86" name="Freeform 57">
                      <a:extLst>
                        <a:ext uri="{FF2B5EF4-FFF2-40B4-BE49-F238E27FC236}">
                          <a16:creationId xmlns:a16="http://schemas.microsoft.com/office/drawing/2014/main" id="{F4A9DCB8-6DDB-6F8D-22F1-3C2D40AD45E9}"/>
                        </a:ext>
                      </a:extLst>
                    </p:cNvPr>
                    <p:cNvSpPr/>
                    <p:nvPr/>
                  </p:nvSpPr>
                  <p:spPr>
                    <a:xfrm>
                      <a:off x="4470500"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82" name="Graphic 2">
                    <a:extLst>
                      <a:ext uri="{FF2B5EF4-FFF2-40B4-BE49-F238E27FC236}">
                        <a16:creationId xmlns:a16="http://schemas.microsoft.com/office/drawing/2014/main" id="{66971DF8-AC3D-A3FD-AFBD-4083E39E21B6}"/>
                      </a:ext>
                    </a:extLst>
                  </p:cNvPr>
                  <p:cNvGrpSpPr/>
                  <p:nvPr/>
                </p:nvGrpSpPr>
                <p:grpSpPr>
                  <a:xfrm>
                    <a:off x="4760959" y="1806595"/>
                    <a:ext cx="1129009" cy="455900"/>
                    <a:chOff x="4760959" y="1806595"/>
                    <a:chExt cx="1129009" cy="455900"/>
                  </a:xfrm>
                </p:grpSpPr>
                <p:sp>
                  <p:nvSpPr>
                    <p:cNvPr id="83" name="Freeform 59">
                      <a:extLst>
                        <a:ext uri="{FF2B5EF4-FFF2-40B4-BE49-F238E27FC236}">
                          <a16:creationId xmlns:a16="http://schemas.microsoft.com/office/drawing/2014/main" id="{E15A974F-998F-61E6-86DD-061F97EE61EC}"/>
                        </a:ext>
                      </a:extLst>
                    </p:cNvPr>
                    <p:cNvSpPr/>
                    <p:nvPr/>
                  </p:nvSpPr>
                  <p:spPr>
                    <a:xfrm>
                      <a:off x="4790563" y="1836194"/>
                      <a:ext cx="1069801" cy="396701"/>
                    </a:xfrm>
                    <a:custGeom>
                      <a:avLst/>
                      <a:gdLst>
                        <a:gd name="connsiteX0" fmla="*/ 871423 w 1069801"/>
                        <a:gd name="connsiteY0" fmla="*/ 0 h 396701"/>
                        <a:gd name="connsiteX1" fmla="*/ 198379 w 1069801"/>
                        <a:gd name="connsiteY1" fmla="*/ 0 h 396701"/>
                        <a:gd name="connsiteX2" fmla="*/ 0 w 1069801"/>
                        <a:gd name="connsiteY2" fmla="*/ 198351 h 396701"/>
                        <a:gd name="connsiteX3" fmla="*/ 0 w 1069801"/>
                        <a:gd name="connsiteY3" fmla="*/ 198351 h 396701"/>
                        <a:gd name="connsiteX4" fmla="*/ 198379 w 1069801"/>
                        <a:gd name="connsiteY4" fmla="*/ 396701 h 396701"/>
                        <a:gd name="connsiteX5" fmla="*/ 871423 w 1069801"/>
                        <a:gd name="connsiteY5" fmla="*/ 396701 h 396701"/>
                        <a:gd name="connsiteX6" fmla="*/ 1069802 w 1069801"/>
                        <a:gd name="connsiteY6" fmla="*/ 198351 h 396701"/>
                        <a:gd name="connsiteX7" fmla="*/ 1069802 w 1069801"/>
                        <a:gd name="connsiteY7" fmla="*/ 198351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84" name="Freeform 60">
                      <a:extLst>
                        <a:ext uri="{FF2B5EF4-FFF2-40B4-BE49-F238E27FC236}">
                          <a16:creationId xmlns:a16="http://schemas.microsoft.com/office/drawing/2014/main" id="{7EEE4676-43C2-8647-0623-0AF1B79D3E82}"/>
                        </a:ext>
                      </a:extLst>
                    </p:cNvPr>
                    <p:cNvSpPr/>
                    <p:nvPr/>
                  </p:nvSpPr>
                  <p:spPr>
                    <a:xfrm>
                      <a:off x="4760959"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199 h 455900"/>
                        <a:gd name="connsiteX8" fmla="*/ 59207 w 1129009"/>
                        <a:gd name="connsiteY8" fmla="*/ 227950 h 455900"/>
                        <a:gd name="connsiteX9" fmla="*/ 227983 w 1129009"/>
                        <a:gd name="connsiteY9" fmla="*/ 396701 h 455900"/>
                        <a:gd name="connsiteX10" fmla="*/ 901027 w 1129009"/>
                        <a:gd name="connsiteY10" fmla="*/ 396701 h 455900"/>
                        <a:gd name="connsiteX11" fmla="*/ 1069802 w 1129009"/>
                        <a:gd name="connsiteY11" fmla="*/ 227950 h 455900"/>
                        <a:gd name="connsiteX12" fmla="*/ 901027 w 1129009"/>
                        <a:gd name="connsiteY12" fmla="*/ 59199 h 455900"/>
                        <a:gd name="connsiteX13" fmla="*/ 227983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w="2286" cap="flat">
                      <a:noFill/>
                      <a:prstDash val="solid"/>
                      <a:miter/>
                    </a:ln>
                  </p:spPr>
                  <p:txBody>
                    <a:bodyPr rtlCol="0" anchor="ctr"/>
                    <a:lstStyle/>
                    <a:p>
                      <a:endParaRPr lang="en-GB"/>
                    </a:p>
                  </p:txBody>
                </p:sp>
              </p:grpSp>
            </p:grpSp>
          </p:grpSp>
          <p:grpSp>
            <p:nvGrpSpPr>
              <p:cNvPr id="66" name="Graphic 2">
                <a:extLst>
                  <a:ext uri="{FF2B5EF4-FFF2-40B4-BE49-F238E27FC236}">
                    <a16:creationId xmlns:a16="http://schemas.microsoft.com/office/drawing/2014/main" id="{251DFB66-ACFB-58BA-6338-58442F9B0083}"/>
                  </a:ext>
                </a:extLst>
              </p:cNvPr>
              <p:cNvGrpSpPr/>
              <p:nvPr/>
            </p:nvGrpSpPr>
            <p:grpSpPr>
              <a:xfrm>
                <a:off x="6044114" y="1806595"/>
                <a:ext cx="2075711" cy="1706209"/>
                <a:chOff x="6044114" y="1806595"/>
                <a:chExt cx="2075711" cy="1706209"/>
              </a:xfrm>
            </p:grpSpPr>
            <p:pic>
              <p:nvPicPr>
                <p:cNvPr id="67" name="Picture 66">
                  <a:extLst>
                    <a:ext uri="{FF2B5EF4-FFF2-40B4-BE49-F238E27FC236}">
                      <a16:creationId xmlns:a16="http://schemas.microsoft.com/office/drawing/2014/main" id="{B9C59FFA-E123-407B-56CC-FA204D7CF872}"/>
                    </a:ext>
                  </a:extLst>
                </p:cNvPr>
                <p:cNvPicPr>
                  <a:picLocks noChangeAspect="1"/>
                </p:cNvPicPr>
                <p:nvPr/>
              </p:nvPicPr>
              <p:blipFill>
                <a:blip r:embed="rId7"/>
                <a:stretch>
                  <a:fillRect/>
                </a:stretch>
              </p:blipFill>
              <p:spPr>
                <a:xfrm>
                  <a:off x="6044114" y="2118361"/>
                  <a:ext cx="1998695" cy="1394443"/>
                </a:xfrm>
                <a:custGeom>
                  <a:avLst/>
                  <a:gdLst>
                    <a:gd name="connsiteX0" fmla="*/ 785 w 1998695"/>
                    <a:gd name="connsiteY0" fmla="*/ -39 h 1394443"/>
                    <a:gd name="connsiteX1" fmla="*/ 1999481 w 1998695"/>
                    <a:gd name="connsiteY1" fmla="*/ -39 h 1394443"/>
                    <a:gd name="connsiteX2" fmla="*/ 1999481 w 1998695"/>
                    <a:gd name="connsiteY2" fmla="*/ 1394404 h 1394443"/>
                    <a:gd name="connsiteX3" fmla="*/ 785 w 1998695"/>
                    <a:gd name="connsiteY3" fmla="*/ 1394404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39"/>
                      </a:moveTo>
                      <a:lnTo>
                        <a:pt x="1999481" y="-39"/>
                      </a:lnTo>
                      <a:lnTo>
                        <a:pt x="1999481" y="1394404"/>
                      </a:lnTo>
                      <a:lnTo>
                        <a:pt x="785" y="1394404"/>
                      </a:lnTo>
                      <a:close/>
                    </a:path>
                  </a:pathLst>
                </a:custGeom>
              </p:spPr>
            </p:pic>
            <p:grpSp>
              <p:nvGrpSpPr>
                <p:cNvPr id="68" name="Graphic 2">
                  <a:extLst>
                    <a:ext uri="{FF2B5EF4-FFF2-40B4-BE49-F238E27FC236}">
                      <a16:creationId xmlns:a16="http://schemas.microsoft.com/office/drawing/2014/main" id="{693B8A12-426B-E42B-A78C-20B38E122788}"/>
                    </a:ext>
                  </a:extLst>
                </p:cNvPr>
                <p:cNvGrpSpPr/>
                <p:nvPr/>
              </p:nvGrpSpPr>
              <p:grpSpPr>
                <a:xfrm>
                  <a:off x="6224434" y="1806595"/>
                  <a:ext cx="1895391" cy="1508018"/>
                  <a:chOff x="6224434" y="1806595"/>
                  <a:chExt cx="1895391" cy="1508018"/>
                </a:xfrm>
              </p:grpSpPr>
              <p:grpSp>
                <p:nvGrpSpPr>
                  <p:cNvPr id="69" name="Graphic 2">
                    <a:extLst>
                      <a:ext uri="{FF2B5EF4-FFF2-40B4-BE49-F238E27FC236}">
                        <a16:creationId xmlns:a16="http://schemas.microsoft.com/office/drawing/2014/main" id="{5BDABD1C-27E1-8758-0EE5-2F1D1749281D}"/>
                      </a:ext>
                    </a:extLst>
                  </p:cNvPr>
                  <p:cNvGrpSpPr/>
                  <p:nvPr/>
                </p:nvGrpSpPr>
                <p:grpSpPr>
                  <a:xfrm>
                    <a:off x="6224434" y="2008283"/>
                    <a:ext cx="1895391" cy="1306330"/>
                    <a:chOff x="6224434" y="2008283"/>
                    <a:chExt cx="1895391" cy="1306330"/>
                  </a:xfrm>
                </p:grpSpPr>
                <p:sp>
                  <p:nvSpPr>
                    <p:cNvPr id="76" name="Freeform 257">
                      <a:extLst>
                        <a:ext uri="{FF2B5EF4-FFF2-40B4-BE49-F238E27FC236}">
                          <a16:creationId xmlns:a16="http://schemas.microsoft.com/office/drawing/2014/main" id="{F742E5AD-36DE-2431-FE42-B1BD5E7D940C}"/>
                        </a:ext>
                      </a:extLst>
                    </p:cNvPr>
                    <p:cNvSpPr/>
                    <p:nvPr/>
                  </p:nvSpPr>
                  <p:spPr>
                    <a:xfrm>
                      <a:off x="6224434" y="2008283"/>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w="2286" cap="flat">
                      <a:noFill/>
                      <a:prstDash val="solid"/>
                      <a:miter/>
                    </a:ln>
                  </p:spPr>
                  <p:txBody>
                    <a:bodyPr rtlCol="0" anchor="ctr"/>
                    <a:lstStyle/>
                    <a:p>
                      <a:endParaRPr lang="en-GB"/>
                    </a:p>
                  </p:txBody>
                </p:sp>
                <p:sp>
                  <p:nvSpPr>
                    <p:cNvPr id="77" name="Freeform 258">
                      <a:extLst>
                        <a:ext uri="{FF2B5EF4-FFF2-40B4-BE49-F238E27FC236}">
                          <a16:creationId xmlns:a16="http://schemas.microsoft.com/office/drawing/2014/main" id="{5317A661-AF6A-E98D-B767-15A5C2E46BB4}"/>
                        </a:ext>
                      </a:extLst>
                    </p:cNvPr>
                    <p:cNvSpPr/>
                    <p:nvPr/>
                  </p:nvSpPr>
                  <p:spPr>
                    <a:xfrm>
                      <a:off x="6286910" y="2070750"/>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6 h 1181395"/>
                        <a:gd name="connsiteX5" fmla="*/ 1702110 w 1770438"/>
                        <a:gd name="connsiteY5" fmla="*/ 1181396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70" name="Graphic 2">
                    <a:extLst>
                      <a:ext uri="{FF2B5EF4-FFF2-40B4-BE49-F238E27FC236}">
                        <a16:creationId xmlns:a16="http://schemas.microsoft.com/office/drawing/2014/main" id="{9E56906A-2374-7B88-3657-1B71D500B88A}"/>
                      </a:ext>
                    </a:extLst>
                  </p:cNvPr>
                  <p:cNvGrpSpPr/>
                  <p:nvPr/>
                </p:nvGrpSpPr>
                <p:grpSpPr>
                  <a:xfrm>
                    <a:off x="6397140" y="1921496"/>
                    <a:ext cx="379179" cy="225161"/>
                    <a:chOff x="6397140" y="1921496"/>
                    <a:chExt cx="379179" cy="225161"/>
                  </a:xfrm>
                  <a:solidFill>
                    <a:srgbClr val="F27954"/>
                  </a:solidFill>
                </p:grpSpPr>
                <p:sp>
                  <p:nvSpPr>
                    <p:cNvPr id="74" name="Freeform 260">
                      <a:extLst>
                        <a:ext uri="{FF2B5EF4-FFF2-40B4-BE49-F238E27FC236}">
                          <a16:creationId xmlns:a16="http://schemas.microsoft.com/office/drawing/2014/main" id="{5D1A2FF7-F3A6-C72C-1835-65DD30E9308C}"/>
                        </a:ext>
                      </a:extLst>
                    </p:cNvPr>
                    <p:cNvSpPr/>
                    <p:nvPr/>
                  </p:nvSpPr>
                  <p:spPr>
                    <a:xfrm>
                      <a:off x="6397140" y="1921496"/>
                      <a:ext cx="195041" cy="225161"/>
                    </a:xfrm>
                    <a:custGeom>
                      <a:avLst/>
                      <a:gdLst>
                        <a:gd name="connsiteX0" fmla="*/ 195042 w 195041"/>
                        <a:gd name="connsiteY0" fmla="*/ 112569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sp>
                  <p:nvSpPr>
                    <p:cNvPr id="75" name="Freeform 261">
                      <a:extLst>
                        <a:ext uri="{FF2B5EF4-FFF2-40B4-BE49-F238E27FC236}">
                          <a16:creationId xmlns:a16="http://schemas.microsoft.com/office/drawing/2014/main" id="{274EB7EB-68FC-2989-04BD-E1F68FA59977}"/>
                        </a:ext>
                      </a:extLst>
                    </p:cNvPr>
                    <p:cNvSpPr/>
                    <p:nvPr/>
                  </p:nvSpPr>
                  <p:spPr>
                    <a:xfrm>
                      <a:off x="6581301" y="1921496"/>
                      <a:ext cx="195018" cy="225161"/>
                    </a:xfrm>
                    <a:custGeom>
                      <a:avLst/>
                      <a:gdLst>
                        <a:gd name="connsiteX0" fmla="*/ 195019 w 195018"/>
                        <a:gd name="connsiteY0" fmla="*/ 112569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69"/>
                          </a:moveTo>
                          <a:lnTo>
                            <a:pt x="0" y="225162"/>
                          </a:lnTo>
                          <a:lnTo>
                            <a:pt x="0" y="0"/>
                          </a:lnTo>
                          <a:close/>
                        </a:path>
                      </a:pathLst>
                    </a:custGeom>
                    <a:solidFill>
                      <a:srgbClr val="F27954"/>
                    </a:solidFill>
                    <a:ln w="2286" cap="flat">
                      <a:noFill/>
                      <a:prstDash val="solid"/>
                      <a:miter/>
                    </a:ln>
                  </p:spPr>
                  <p:txBody>
                    <a:bodyPr rtlCol="0" anchor="ctr"/>
                    <a:lstStyle/>
                    <a:p>
                      <a:endParaRPr lang="en-GB"/>
                    </a:p>
                  </p:txBody>
                </p:sp>
              </p:grpSp>
              <p:grpSp>
                <p:nvGrpSpPr>
                  <p:cNvPr id="71" name="Graphic 2">
                    <a:extLst>
                      <a:ext uri="{FF2B5EF4-FFF2-40B4-BE49-F238E27FC236}">
                        <a16:creationId xmlns:a16="http://schemas.microsoft.com/office/drawing/2014/main" id="{22CC5ED8-C6B5-03B4-6E41-8C2C5B78B1E6}"/>
                      </a:ext>
                    </a:extLst>
                  </p:cNvPr>
                  <p:cNvGrpSpPr/>
                  <p:nvPr/>
                </p:nvGrpSpPr>
                <p:grpSpPr>
                  <a:xfrm>
                    <a:off x="6871783" y="1806595"/>
                    <a:ext cx="1129009" cy="455900"/>
                    <a:chOff x="6871783" y="1806595"/>
                    <a:chExt cx="1129009" cy="455900"/>
                  </a:xfrm>
                </p:grpSpPr>
                <p:sp>
                  <p:nvSpPr>
                    <p:cNvPr id="72" name="Freeform 263">
                      <a:extLst>
                        <a:ext uri="{FF2B5EF4-FFF2-40B4-BE49-F238E27FC236}">
                          <a16:creationId xmlns:a16="http://schemas.microsoft.com/office/drawing/2014/main" id="{D892F922-CD73-0B8F-3151-FBBD1BA2A9A6}"/>
                        </a:ext>
                      </a:extLst>
                    </p:cNvPr>
                    <p:cNvSpPr/>
                    <p:nvPr/>
                  </p:nvSpPr>
                  <p:spPr>
                    <a:xfrm>
                      <a:off x="6901387" y="1836194"/>
                      <a:ext cx="1069802" cy="396701"/>
                    </a:xfrm>
                    <a:custGeom>
                      <a:avLst/>
                      <a:gdLst>
                        <a:gd name="connsiteX0" fmla="*/ 871423 w 1069802"/>
                        <a:gd name="connsiteY0" fmla="*/ 0 h 396701"/>
                        <a:gd name="connsiteX1" fmla="*/ 198379 w 1069802"/>
                        <a:gd name="connsiteY1" fmla="*/ 0 h 396701"/>
                        <a:gd name="connsiteX2" fmla="*/ 0 w 1069802"/>
                        <a:gd name="connsiteY2" fmla="*/ 198351 h 396701"/>
                        <a:gd name="connsiteX3" fmla="*/ 0 w 1069802"/>
                        <a:gd name="connsiteY3" fmla="*/ 198351 h 396701"/>
                        <a:gd name="connsiteX4" fmla="*/ 198379 w 1069802"/>
                        <a:gd name="connsiteY4" fmla="*/ 396701 h 396701"/>
                        <a:gd name="connsiteX5" fmla="*/ 871423 w 1069802"/>
                        <a:gd name="connsiteY5" fmla="*/ 396701 h 396701"/>
                        <a:gd name="connsiteX6" fmla="*/ 1069802 w 1069802"/>
                        <a:gd name="connsiteY6" fmla="*/ 198351 h 396701"/>
                        <a:gd name="connsiteX7" fmla="*/ 1069802 w 1069802"/>
                        <a:gd name="connsiteY7" fmla="*/ 198351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73" name="Freeform 264">
                      <a:extLst>
                        <a:ext uri="{FF2B5EF4-FFF2-40B4-BE49-F238E27FC236}">
                          <a16:creationId xmlns:a16="http://schemas.microsoft.com/office/drawing/2014/main" id="{0E2EB65C-4A90-6A7F-CDE3-48B8C0559412}"/>
                        </a:ext>
                      </a:extLst>
                    </p:cNvPr>
                    <p:cNvSpPr/>
                    <p:nvPr/>
                  </p:nvSpPr>
                  <p:spPr>
                    <a:xfrm>
                      <a:off x="6871783" y="1806595"/>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199 h 455900"/>
                        <a:gd name="connsiteX8" fmla="*/ 59184 w 1129009"/>
                        <a:gd name="connsiteY8" fmla="*/ 227950 h 455900"/>
                        <a:gd name="connsiteX9" fmla="*/ 227960 w 1129009"/>
                        <a:gd name="connsiteY9" fmla="*/ 396701 h 455900"/>
                        <a:gd name="connsiteX10" fmla="*/ 901004 w 1129009"/>
                        <a:gd name="connsiteY10" fmla="*/ 396701 h 455900"/>
                        <a:gd name="connsiteX11" fmla="*/ 1069779 w 1129009"/>
                        <a:gd name="connsiteY11" fmla="*/ 227950 h 455900"/>
                        <a:gd name="connsiteX12" fmla="*/ 901004 w 1129009"/>
                        <a:gd name="connsiteY12" fmla="*/ 59199 h 455900"/>
                        <a:gd name="connsiteX13" fmla="*/ 227960 w 1129009"/>
                        <a:gd name="connsiteY13" fmla="*/ 59199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w="2286" cap="flat">
                      <a:noFill/>
                      <a:prstDash val="solid"/>
                      <a:miter/>
                    </a:ln>
                  </p:spPr>
                  <p:txBody>
                    <a:bodyPr rtlCol="0" anchor="ctr"/>
                    <a:lstStyle/>
                    <a:p>
                      <a:endParaRPr lang="en-GB"/>
                    </a:p>
                  </p:txBody>
                </p:sp>
              </p:grpSp>
            </p:grpSp>
          </p:grpSp>
        </p:grpSp>
        <p:grpSp>
          <p:nvGrpSpPr>
            <p:cNvPr id="5" name="Graphic 2">
              <a:extLst>
                <a:ext uri="{FF2B5EF4-FFF2-40B4-BE49-F238E27FC236}">
                  <a16:creationId xmlns:a16="http://schemas.microsoft.com/office/drawing/2014/main" id="{2AA50967-E3E0-B143-57B2-D4CD15B0ED63}"/>
                </a:ext>
              </a:extLst>
            </p:cNvPr>
            <p:cNvGrpSpPr/>
            <p:nvPr/>
          </p:nvGrpSpPr>
          <p:grpSpPr>
            <a:xfrm>
              <a:off x="1822329" y="3518152"/>
              <a:ext cx="6297496" cy="1706164"/>
              <a:chOff x="1822329" y="3518152"/>
              <a:chExt cx="6297496" cy="1706164"/>
            </a:xfrm>
          </p:grpSpPr>
          <p:grpSp>
            <p:nvGrpSpPr>
              <p:cNvPr id="8" name="Graphic 2">
                <a:extLst>
                  <a:ext uri="{FF2B5EF4-FFF2-40B4-BE49-F238E27FC236}">
                    <a16:creationId xmlns:a16="http://schemas.microsoft.com/office/drawing/2014/main" id="{1073C008-797A-F656-01D4-ECF6FF5C689F}"/>
                  </a:ext>
                </a:extLst>
              </p:cNvPr>
              <p:cNvGrpSpPr/>
              <p:nvPr/>
            </p:nvGrpSpPr>
            <p:grpSpPr>
              <a:xfrm>
                <a:off x="1822329" y="3518152"/>
                <a:ext cx="2075870" cy="1706164"/>
                <a:chOff x="1822329" y="3518152"/>
                <a:chExt cx="2075870" cy="1706164"/>
              </a:xfrm>
            </p:grpSpPr>
            <p:pic>
              <p:nvPicPr>
                <p:cNvPr id="53" name="Picture 52">
                  <a:extLst>
                    <a:ext uri="{FF2B5EF4-FFF2-40B4-BE49-F238E27FC236}">
                      <a16:creationId xmlns:a16="http://schemas.microsoft.com/office/drawing/2014/main" id="{B83BFF21-299E-10EB-3CB7-F3D4F81E5E28}"/>
                    </a:ext>
                  </a:extLst>
                </p:cNvPr>
                <p:cNvPicPr>
                  <a:picLocks noChangeAspect="1"/>
                </p:cNvPicPr>
                <p:nvPr/>
              </p:nvPicPr>
              <p:blipFill>
                <a:blip r:embed="rId8"/>
                <a:stretch>
                  <a:fillRect/>
                </a:stretch>
              </p:blipFill>
              <p:spPr>
                <a:xfrm>
                  <a:off x="1822329" y="3829873"/>
                  <a:ext cx="1999244" cy="1394443"/>
                </a:xfrm>
                <a:custGeom>
                  <a:avLst/>
                  <a:gdLst>
                    <a:gd name="connsiteX0" fmla="*/ -1062 w 1999244"/>
                    <a:gd name="connsiteY0" fmla="*/ 710 h 1394443"/>
                    <a:gd name="connsiteX1" fmla="*/ 1998182 w 1999244"/>
                    <a:gd name="connsiteY1" fmla="*/ 710 h 1394443"/>
                    <a:gd name="connsiteX2" fmla="*/ 1998182 w 1999244"/>
                    <a:gd name="connsiteY2" fmla="*/ 1395153 h 1394443"/>
                    <a:gd name="connsiteX3" fmla="*/ -1062 w 1999244"/>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9244" h="1394443">
                      <a:moveTo>
                        <a:pt x="-1062" y="710"/>
                      </a:moveTo>
                      <a:lnTo>
                        <a:pt x="1998182" y="710"/>
                      </a:lnTo>
                      <a:lnTo>
                        <a:pt x="1998182" y="1395153"/>
                      </a:lnTo>
                      <a:lnTo>
                        <a:pt x="-1062" y="1395153"/>
                      </a:lnTo>
                      <a:close/>
                    </a:path>
                  </a:pathLst>
                </a:custGeom>
              </p:spPr>
            </p:pic>
            <p:grpSp>
              <p:nvGrpSpPr>
                <p:cNvPr id="54" name="Graphic 2">
                  <a:extLst>
                    <a:ext uri="{FF2B5EF4-FFF2-40B4-BE49-F238E27FC236}">
                      <a16:creationId xmlns:a16="http://schemas.microsoft.com/office/drawing/2014/main" id="{F6A1DB99-0DE4-BE9F-1E83-FEC3B4B3B8AC}"/>
                    </a:ext>
                  </a:extLst>
                </p:cNvPr>
                <p:cNvGrpSpPr/>
                <p:nvPr/>
              </p:nvGrpSpPr>
              <p:grpSpPr>
                <a:xfrm>
                  <a:off x="2002808" y="3518152"/>
                  <a:ext cx="1895391" cy="1508018"/>
                  <a:chOff x="2002808" y="3518152"/>
                  <a:chExt cx="1895391" cy="1508018"/>
                </a:xfrm>
              </p:grpSpPr>
              <p:grpSp>
                <p:nvGrpSpPr>
                  <p:cNvPr id="55" name="Graphic 2">
                    <a:extLst>
                      <a:ext uri="{FF2B5EF4-FFF2-40B4-BE49-F238E27FC236}">
                        <a16:creationId xmlns:a16="http://schemas.microsoft.com/office/drawing/2014/main" id="{E9A7A9E7-0B8F-4EA9-0667-2E7D88E990B2}"/>
                      </a:ext>
                    </a:extLst>
                  </p:cNvPr>
                  <p:cNvGrpSpPr/>
                  <p:nvPr/>
                </p:nvGrpSpPr>
                <p:grpSpPr>
                  <a:xfrm>
                    <a:off x="2002808" y="3719840"/>
                    <a:ext cx="1895391" cy="1306330"/>
                    <a:chOff x="2002808" y="3719840"/>
                    <a:chExt cx="1895391" cy="1306330"/>
                  </a:xfrm>
                </p:grpSpPr>
                <p:sp>
                  <p:nvSpPr>
                    <p:cNvPr id="62" name="Freeform 270">
                      <a:extLst>
                        <a:ext uri="{FF2B5EF4-FFF2-40B4-BE49-F238E27FC236}">
                          <a16:creationId xmlns:a16="http://schemas.microsoft.com/office/drawing/2014/main" id="{D11557EE-5D0E-07EA-1F5D-26B7E0AF73DD}"/>
                        </a:ext>
                      </a:extLst>
                    </p:cNvPr>
                    <p:cNvSpPr/>
                    <p:nvPr/>
                  </p:nvSpPr>
                  <p:spPr>
                    <a:xfrm>
                      <a:off x="2002808" y="3719840"/>
                      <a:ext cx="1895391" cy="1306330"/>
                    </a:xfrm>
                    <a:custGeom>
                      <a:avLst/>
                      <a:gdLst>
                        <a:gd name="connsiteX0" fmla="*/ 1818261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1 w 1895391"/>
                        <a:gd name="connsiteY5" fmla="*/ 1306331 h 1306330"/>
                        <a:gd name="connsiteX6" fmla="*/ 1895391 w 1895391"/>
                        <a:gd name="connsiteY6" fmla="*/ 1229212 h 1306330"/>
                        <a:gd name="connsiteX7" fmla="*/ 1895391 w 1895391"/>
                        <a:gd name="connsiteY7" fmla="*/ 77119 h 1306330"/>
                        <a:gd name="connsiteX8" fmla="*/ 1818261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63" name="Freeform 271">
                      <a:extLst>
                        <a:ext uri="{FF2B5EF4-FFF2-40B4-BE49-F238E27FC236}">
                          <a16:creationId xmlns:a16="http://schemas.microsoft.com/office/drawing/2014/main" id="{501919BD-71CC-0AF5-AE62-95F9643826D0}"/>
                        </a:ext>
                      </a:extLst>
                    </p:cNvPr>
                    <p:cNvSpPr/>
                    <p:nvPr/>
                  </p:nvSpPr>
                  <p:spPr>
                    <a:xfrm>
                      <a:off x="2065285"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56" name="Graphic 2">
                    <a:extLst>
                      <a:ext uri="{FF2B5EF4-FFF2-40B4-BE49-F238E27FC236}">
                        <a16:creationId xmlns:a16="http://schemas.microsoft.com/office/drawing/2014/main" id="{E497E1D6-D75D-19D4-25DA-C38A00CDEABF}"/>
                      </a:ext>
                    </a:extLst>
                  </p:cNvPr>
                  <p:cNvGrpSpPr/>
                  <p:nvPr/>
                </p:nvGrpSpPr>
                <p:grpSpPr>
                  <a:xfrm>
                    <a:off x="2175539" y="3633053"/>
                    <a:ext cx="379155" cy="225161"/>
                    <a:chOff x="2175539" y="3633053"/>
                    <a:chExt cx="379155" cy="225161"/>
                  </a:xfrm>
                  <a:solidFill>
                    <a:srgbClr val="81D1C5"/>
                  </a:solidFill>
                </p:grpSpPr>
                <p:sp>
                  <p:nvSpPr>
                    <p:cNvPr id="60" name="Freeform 273">
                      <a:extLst>
                        <a:ext uri="{FF2B5EF4-FFF2-40B4-BE49-F238E27FC236}">
                          <a16:creationId xmlns:a16="http://schemas.microsoft.com/office/drawing/2014/main" id="{9828AA19-E475-D0A2-C916-282046E6C791}"/>
                        </a:ext>
                      </a:extLst>
                    </p:cNvPr>
                    <p:cNvSpPr/>
                    <p:nvPr/>
                  </p:nvSpPr>
                  <p:spPr>
                    <a:xfrm>
                      <a:off x="2175539"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61" name="Freeform 274">
                      <a:extLst>
                        <a:ext uri="{FF2B5EF4-FFF2-40B4-BE49-F238E27FC236}">
                          <a16:creationId xmlns:a16="http://schemas.microsoft.com/office/drawing/2014/main" id="{9744EE5A-E4A5-31A8-7569-9A6018104772}"/>
                        </a:ext>
                      </a:extLst>
                    </p:cNvPr>
                    <p:cNvSpPr/>
                    <p:nvPr/>
                  </p:nvSpPr>
                  <p:spPr>
                    <a:xfrm>
                      <a:off x="2359676"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896C1DB7-CE4F-34BC-FBDC-5607FC4FF0A2}"/>
                      </a:ext>
                    </a:extLst>
                  </p:cNvPr>
                  <p:cNvGrpSpPr/>
                  <p:nvPr/>
                </p:nvGrpSpPr>
                <p:grpSpPr>
                  <a:xfrm>
                    <a:off x="2650135" y="3518152"/>
                    <a:ext cx="1129009" cy="455900"/>
                    <a:chOff x="2650135" y="3518152"/>
                    <a:chExt cx="1129009" cy="455900"/>
                  </a:xfrm>
                </p:grpSpPr>
                <p:sp>
                  <p:nvSpPr>
                    <p:cNvPr id="58" name="Freeform 276">
                      <a:extLst>
                        <a:ext uri="{FF2B5EF4-FFF2-40B4-BE49-F238E27FC236}">
                          <a16:creationId xmlns:a16="http://schemas.microsoft.com/office/drawing/2014/main" id="{73A33010-B8E0-637C-7A33-CE9EC24EB9F3}"/>
                        </a:ext>
                      </a:extLst>
                    </p:cNvPr>
                    <p:cNvSpPr/>
                    <p:nvPr/>
                  </p:nvSpPr>
                  <p:spPr>
                    <a:xfrm>
                      <a:off x="2679739" y="3547775"/>
                      <a:ext cx="1069802" cy="396701"/>
                    </a:xfrm>
                    <a:custGeom>
                      <a:avLst/>
                      <a:gdLst>
                        <a:gd name="connsiteX0" fmla="*/ 871446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46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w="2286" cap="flat">
                      <a:noFill/>
                      <a:prstDash val="solid"/>
                      <a:miter/>
                    </a:ln>
                  </p:spPr>
                  <p:txBody>
                    <a:bodyPr rtlCol="0" anchor="ctr"/>
                    <a:lstStyle/>
                    <a:p>
                      <a:endParaRPr lang="en-GB"/>
                    </a:p>
                  </p:txBody>
                </p:sp>
                <p:sp>
                  <p:nvSpPr>
                    <p:cNvPr id="59" name="Freeform 277">
                      <a:extLst>
                        <a:ext uri="{FF2B5EF4-FFF2-40B4-BE49-F238E27FC236}">
                          <a16:creationId xmlns:a16="http://schemas.microsoft.com/office/drawing/2014/main" id="{53F46787-C3D0-4A47-6AFD-AEB31BBB379E}"/>
                        </a:ext>
                      </a:extLst>
                    </p:cNvPr>
                    <p:cNvSpPr/>
                    <p:nvPr/>
                  </p:nvSpPr>
                  <p:spPr>
                    <a:xfrm>
                      <a:off x="2650135" y="3518152"/>
                      <a:ext cx="1129009" cy="455900"/>
                    </a:xfrm>
                    <a:custGeom>
                      <a:avLst/>
                      <a:gdLst>
                        <a:gd name="connsiteX0" fmla="*/ 901050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50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10" name="Graphic 2">
                <a:extLst>
                  <a:ext uri="{FF2B5EF4-FFF2-40B4-BE49-F238E27FC236}">
                    <a16:creationId xmlns:a16="http://schemas.microsoft.com/office/drawing/2014/main" id="{BA2A2268-E16C-C055-A53D-FCAA45CB4570}"/>
                  </a:ext>
                </a:extLst>
              </p:cNvPr>
              <p:cNvGrpSpPr/>
              <p:nvPr/>
            </p:nvGrpSpPr>
            <p:grpSpPr>
              <a:xfrm>
                <a:off x="3933496" y="3518152"/>
                <a:ext cx="2075526" cy="1706164"/>
                <a:chOff x="3933496" y="3518152"/>
                <a:chExt cx="2075526" cy="1706164"/>
              </a:xfrm>
            </p:grpSpPr>
            <p:pic>
              <p:nvPicPr>
                <p:cNvPr id="42" name="Picture 41">
                  <a:extLst>
                    <a:ext uri="{FF2B5EF4-FFF2-40B4-BE49-F238E27FC236}">
                      <a16:creationId xmlns:a16="http://schemas.microsoft.com/office/drawing/2014/main" id="{05D7D211-7ED5-FAD5-66C6-7FF980BBC6F5}"/>
                    </a:ext>
                  </a:extLst>
                </p:cNvPr>
                <p:cNvPicPr>
                  <a:picLocks noChangeAspect="1"/>
                </p:cNvPicPr>
                <p:nvPr/>
              </p:nvPicPr>
              <p:blipFill>
                <a:blip r:embed="rId9"/>
                <a:stretch>
                  <a:fillRect/>
                </a:stretch>
              </p:blipFill>
              <p:spPr>
                <a:xfrm>
                  <a:off x="3933496" y="3829873"/>
                  <a:ext cx="1998695" cy="1394443"/>
                </a:xfrm>
                <a:custGeom>
                  <a:avLst/>
                  <a:gdLst>
                    <a:gd name="connsiteX0" fmla="*/ -138 w 1998695"/>
                    <a:gd name="connsiteY0" fmla="*/ 710 h 1394443"/>
                    <a:gd name="connsiteX1" fmla="*/ 1998557 w 1998695"/>
                    <a:gd name="connsiteY1" fmla="*/ 710 h 1394443"/>
                    <a:gd name="connsiteX2" fmla="*/ 1998557 w 1998695"/>
                    <a:gd name="connsiteY2" fmla="*/ 1395153 h 1394443"/>
                    <a:gd name="connsiteX3" fmla="*/ -138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138" y="710"/>
                      </a:moveTo>
                      <a:lnTo>
                        <a:pt x="1998557" y="710"/>
                      </a:lnTo>
                      <a:lnTo>
                        <a:pt x="1998557" y="1395153"/>
                      </a:lnTo>
                      <a:lnTo>
                        <a:pt x="-138" y="1395153"/>
                      </a:lnTo>
                      <a:close/>
                    </a:path>
                  </a:pathLst>
                </a:custGeom>
              </p:spPr>
            </p:pic>
            <p:grpSp>
              <p:nvGrpSpPr>
                <p:cNvPr id="43" name="Graphic 2">
                  <a:extLst>
                    <a:ext uri="{FF2B5EF4-FFF2-40B4-BE49-F238E27FC236}">
                      <a16:creationId xmlns:a16="http://schemas.microsoft.com/office/drawing/2014/main" id="{5661750B-450C-3321-D96B-78090A64C7BD}"/>
                    </a:ext>
                  </a:extLst>
                </p:cNvPr>
                <p:cNvGrpSpPr/>
                <p:nvPr/>
              </p:nvGrpSpPr>
              <p:grpSpPr>
                <a:xfrm>
                  <a:off x="4113632" y="3518152"/>
                  <a:ext cx="1895390" cy="1508018"/>
                  <a:chOff x="4113632" y="3518152"/>
                  <a:chExt cx="1895390" cy="1508018"/>
                </a:xfrm>
              </p:grpSpPr>
              <p:grpSp>
                <p:nvGrpSpPr>
                  <p:cNvPr id="44" name="Graphic 2">
                    <a:extLst>
                      <a:ext uri="{FF2B5EF4-FFF2-40B4-BE49-F238E27FC236}">
                        <a16:creationId xmlns:a16="http://schemas.microsoft.com/office/drawing/2014/main" id="{2882B577-2C9F-316C-E3A0-158598D5D0E7}"/>
                      </a:ext>
                    </a:extLst>
                  </p:cNvPr>
                  <p:cNvGrpSpPr/>
                  <p:nvPr/>
                </p:nvGrpSpPr>
                <p:grpSpPr>
                  <a:xfrm>
                    <a:off x="4113632" y="3719840"/>
                    <a:ext cx="1895390" cy="1306330"/>
                    <a:chOff x="4113632" y="3719840"/>
                    <a:chExt cx="1895390" cy="1306330"/>
                  </a:xfrm>
                </p:grpSpPr>
                <p:sp>
                  <p:nvSpPr>
                    <p:cNvPr id="51" name="Freeform 282">
                      <a:extLst>
                        <a:ext uri="{FF2B5EF4-FFF2-40B4-BE49-F238E27FC236}">
                          <a16:creationId xmlns:a16="http://schemas.microsoft.com/office/drawing/2014/main" id="{F7B97E4A-9FB3-8FB6-061F-B538596FC986}"/>
                        </a:ext>
                      </a:extLst>
                    </p:cNvPr>
                    <p:cNvSpPr/>
                    <p:nvPr/>
                  </p:nvSpPr>
                  <p:spPr>
                    <a:xfrm>
                      <a:off x="4113632" y="3719840"/>
                      <a:ext cx="1895390" cy="1306330"/>
                    </a:xfrm>
                    <a:custGeom>
                      <a:avLst/>
                      <a:gdLst>
                        <a:gd name="connsiteX0" fmla="*/ 1818261 w 1895390"/>
                        <a:gd name="connsiteY0" fmla="*/ 0 h 1306330"/>
                        <a:gd name="connsiteX1" fmla="*/ 77130 w 1895390"/>
                        <a:gd name="connsiteY1" fmla="*/ 0 h 1306330"/>
                        <a:gd name="connsiteX2" fmla="*/ 0 w 1895390"/>
                        <a:gd name="connsiteY2" fmla="*/ 77119 h 1306330"/>
                        <a:gd name="connsiteX3" fmla="*/ 0 w 1895390"/>
                        <a:gd name="connsiteY3" fmla="*/ 1229212 h 1306330"/>
                        <a:gd name="connsiteX4" fmla="*/ 77130 w 1895390"/>
                        <a:gd name="connsiteY4" fmla="*/ 1306331 h 1306330"/>
                        <a:gd name="connsiteX5" fmla="*/ 1818261 w 1895390"/>
                        <a:gd name="connsiteY5" fmla="*/ 1306331 h 1306330"/>
                        <a:gd name="connsiteX6" fmla="*/ 1895391 w 1895390"/>
                        <a:gd name="connsiteY6" fmla="*/ 1229212 h 1306330"/>
                        <a:gd name="connsiteX7" fmla="*/ 1895391 w 1895390"/>
                        <a:gd name="connsiteY7" fmla="*/ 77119 h 1306330"/>
                        <a:gd name="connsiteX8" fmla="*/ 1818261 w 1895390"/>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0" h="130633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w="2286" cap="flat">
                      <a:noFill/>
                      <a:prstDash val="solid"/>
                      <a:miter/>
                    </a:ln>
                  </p:spPr>
                  <p:txBody>
                    <a:bodyPr rtlCol="0" anchor="ctr"/>
                    <a:lstStyle/>
                    <a:p>
                      <a:endParaRPr lang="en-GB"/>
                    </a:p>
                  </p:txBody>
                </p:sp>
                <p:sp>
                  <p:nvSpPr>
                    <p:cNvPr id="52" name="Freeform 283">
                      <a:extLst>
                        <a:ext uri="{FF2B5EF4-FFF2-40B4-BE49-F238E27FC236}">
                          <a16:creationId xmlns:a16="http://schemas.microsoft.com/office/drawing/2014/main" id="{C7B925B3-4A2B-E446-E68C-749C5D03DEA6}"/>
                        </a:ext>
                      </a:extLst>
                    </p:cNvPr>
                    <p:cNvSpPr/>
                    <p:nvPr/>
                  </p:nvSpPr>
                  <p:spPr>
                    <a:xfrm>
                      <a:off x="4176086" y="3782308"/>
                      <a:ext cx="1770438" cy="1181395"/>
                    </a:xfrm>
                    <a:custGeom>
                      <a:avLst/>
                      <a:gdLst>
                        <a:gd name="connsiteX0" fmla="*/ 1702110 w 1770438"/>
                        <a:gd name="connsiteY0" fmla="*/ 0 h 1181395"/>
                        <a:gd name="connsiteX1" fmla="*/ 68329 w 1770438"/>
                        <a:gd name="connsiteY1" fmla="*/ 0 h 1181395"/>
                        <a:gd name="connsiteX2" fmla="*/ 0 w 1770438"/>
                        <a:gd name="connsiteY2" fmla="*/ 68319 h 1181395"/>
                        <a:gd name="connsiteX3" fmla="*/ 0 w 1770438"/>
                        <a:gd name="connsiteY3" fmla="*/ 1113077 h 1181395"/>
                        <a:gd name="connsiteX4" fmla="*/ 68329 w 1770438"/>
                        <a:gd name="connsiteY4" fmla="*/ 1181395 h 1181395"/>
                        <a:gd name="connsiteX5" fmla="*/ 1702110 w 1770438"/>
                        <a:gd name="connsiteY5" fmla="*/ 1181395 h 1181395"/>
                        <a:gd name="connsiteX6" fmla="*/ 1770439 w 1770438"/>
                        <a:gd name="connsiteY6" fmla="*/ 1113077 h 1181395"/>
                        <a:gd name="connsiteX7" fmla="*/ 1770439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45" name="Graphic 2">
                    <a:extLst>
                      <a:ext uri="{FF2B5EF4-FFF2-40B4-BE49-F238E27FC236}">
                        <a16:creationId xmlns:a16="http://schemas.microsoft.com/office/drawing/2014/main" id="{EACB8894-1611-FB3E-F544-99FB5D733CE9}"/>
                      </a:ext>
                    </a:extLst>
                  </p:cNvPr>
                  <p:cNvGrpSpPr/>
                  <p:nvPr/>
                </p:nvGrpSpPr>
                <p:grpSpPr>
                  <a:xfrm>
                    <a:off x="4286340" y="3633053"/>
                    <a:ext cx="379178" cy="225161"/>
                    <a:chOff x="4286340" y="3633053"/>
                    <a:chExt cx="379178" cy="225161"/>
                  </a:xfrm>
                  <a:solidFill>
                    <a:srgbClr val="81D1C5"/>
                  </a:solidFill>
                </p:grpSpPr>
                <p:sp>
                  <p:nvSpPr>
                    <p:cNvPr id="49" name="Freeform 285">
                      <a:extLst>
                        <a:ext uri="{FF2B5EF4-FFF2-40B4-BE49-F238E27FC236}">
                          <a16:creationId xmlns:a16="http://schemas.microsoft.com/office/drawing/2014/main" id="{D7126818-51D7-C102-A95D-0FB4FD235F53}"/>
                        </a:ext>
                      </a:extLst>
                    </p:cNvPr>
                    <p:cNvSpPr/>
                    <p:nvPr/>
                  </p:nvSpPr>
                  <p:spPr>
                    <a:xfrm>
                      <a:off x="428634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50" name="Freeform 286">
                      <a:extLst>
                        <a:ext uri="{FF2B5EF4-FFF2-40B4-BE49-F238E27FC236}">
                          <a16:creationId xmlns:a16="http://schemas.microsoft.com/office/drawing/2014/main" id="{32EAEC39-52B5-08B8-4D7F-AFA191206EF6}"/>
                        </a:ext>
                      </a:extLst>
                    </p:cNvPr>
                    <p:cNvSpPr/>
                    <p:nvPr/>
                  </p:nvSpPr>
                  <p:spPr>
                    <a:xfrm>
                      <a:off x="4470500"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46" name="Graphic 2">
                    <a:extLst>
                      <a:ext uri="{FF2B5EF4-FFF2-40B4-BE49-F238E27FC236}">
                        <a16:creationId xmlns:a16="http://schemas.microsoft.com/office/drawing/2014/main" id="{8320992A-603C-70F9-E3CB-63024A14D896}"/>
                      </a:ext>
                    </a:extLst>
                  </p:cNvPr>
                  <p:cNvGrpSpPr/>
                  <p:nvPr/>
                </p:nvGrpSpPr>
                <p:grpSpPr>
                  <a:xfrm>
                    <a:off x="4760959" y="3518152"/>
                    <a:ext cx="1129009" cy="455900"/>
                    <a:chOff x="4760959" y="3518152"/>
                    <a:chExt cx="1129009" cy="455900"/>
                  </a:xfrm>
                </p:grpSpPr>
                <p:sp>
                  <p:nvSpPr>
                    <p:cNvPr id="47" name="Freeform 288">
                      <a:extLst>
                        <a:ext uri="{FF2B5EF4-FFF2-40B4-BE49-F238E27FC236}">
                          <a16:creationId xmlns:a16="http://schemas.microsoft.com/office/drawing/2014/main" id="{CCD99E0B-8B57-2140-2644-D5976E9F5EC8}"/>
                        </a:ext>
                      </a:extLst>
                    </p:cNvPr>
                    <p:cNvSpPr/>
                    <p:nvPr/>
                  </p:nvSpPr>
                  <p:spPr>
                    <a:xfrm>
                      <a:off x="4790563" y="3547775"/>
                      <a:ext cx="1069801" cy="396701"/>
                    </a:xfrm>
                    <a:custGeom>
                      <a:avLst/>
                      <a:gdLst>
                        <a:gd name="connsiteX0" fmla="*/ 871423 w 1069801"/>
                        <a:gd name="connsiteY0" fmla="*/ 0 h 396701"/>
                        <a:gd name="connsiteX1" fmla="*/ 198379 w 1069801"/>
                        <a:gd name="connsiteY1" fmla="*/ 0 h 396701"/>
                        <a:gd name="connsiteX2" fmla="*/ 0 w 1069801"/>
                        <a:gd name="connsiteY2" fmla="*/ 198350 h 396701"/>
                        <a:gd name="connsiteX3" fmla="*/ 0 w 1069801"/>
                        <a:gd name="connsiteY3" fmla="*/ 198350 h 396701"/>
                        <a:gd name="connsiteX4" fmla="*/ 198379 w 1069801"/>
                        <a:gd name="connsiteY4" fmla="*/ 396701 h 396701"/>
                        <a:gd name="connsiteX5" fmla="*/ 871423 w 1069801"/>
                        <a:gd name="connsiteY5" fmla="*/ 396701 h 396701"/>
                        <a:gd name="connsiteX6" fmla="*/ 1069802 w 1069801"/>
                        <a:gd name="connsiteY6" fmla="*/ 198350 h 396701"/>
                        <a:gd name="connsiteX7" fmla="*/ 1069802 w 1069801"/>
                        <a:gd name="connsiteY7" fmla="*/ 198350 h 396701"/>
                        <a:gd name="connsiteX8" fmla="*/ 871423 w 1069801"/>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1"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w="2286" cap="flat">
                      <a:noFill/>
                      <a:prstDash val="solid"/>
                      <a:miter/>
                    </a:ln>
                  </p:spPr>
                  <p:txBody>
                    <a:bodyPr rtlCol="0" anchor="ctr"/>
                    <a:lstStyle/>
                    <a:p>
                      <a:endParaRPr lang="en-GB"/>
                    </a:p>
                  </p:txBody>
                </p:sp>
                <p:sp>
                  <p:nvSpPr>
                    <p:cNvPr id="48" name="Freeform 289">
                      <a:extLst>
                        <a:ext uri="{FF2B5EF4-FFF2-40B4-BE49-F238E27FC236}">
                          <a16:creationId xmlns:a16="http://schemas.microsoft.com/office/drawing/2014/main" id="{D176C8E8-28CA-B6F0-446E-3439B4139352}"/>
                        </a:ext>
                      </a:extLst>
                    </p:cNvPr>
                    <p:cNvSpPr/>
                    <p:nvPr/>
                  </p:nvSpPr>
                  <p:spPr>
                    <a:xfrm>
                      <a:off x="4760959"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10 w 1129009"/>
                        <a:gd name="connsiteY5" fmla="*/ 227950 h 455900"/>
                        <a:gd name="connsiteX6" fmla="*/ 901027 w 1129009"/>
                        <a:gd name="connsiteY6" fmla="*/ 455900 h 455900"/>
                        <a:gd name="connsiteX7" fmla="*/ 227983 w 1129009"/>
                        <a:gd name="connsiteY7" fmla="*/ 59222 h 455900"/>
                        <a:gd name="connsiteX8" fmla="*/ 59207 w 1129009"/>
                        <a:gd name="connsiteY8" fmla="*/ 227973 h 455900"/>
                        <a:gd name="connsiteX9" fmla="*/ 227983 w 1129009"/>
                        <a:gd name="connsiteY9" fmla="*/ 396724 h 455900"/>
                        <a:gd name="connsiteX10" fmla="*/ 901027 w 1129009"/>
                        <a:gd name="connsiteY10" fmla="*/ 396724 h 455900"/>
                        <a:gd name="connsiteX11" fmla="*/ 1069802 w 1129009"/>
                        <a:gd name="connsiteY11" fmla="*/ 227973 h 455900"/>
                        <a:gd name="connsiteX12" fmla="*/ 901027 w 1129009"/>
                        <a:gd name="connsiteY12" fmla="*/ 59222 h 455900"/>
                        <a:gd name="connsiteX13" fmla="*/ 227983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w="2286" cap="flat">
                      <a:noFill/>
                      <a:prstDash val="solid"/>
                      <a:miter/>
                    </a:ln>
                  </p:spPr>
                  <p:txBody>
                    <a:bodyPr rtlCol="0" anchor="ctr"/>
                    <a:lstStyle/>
                    <a:p>
                      <a:endParaRPr lang="en-GB"/>
                    </a:p>
                  </p:txBody>
                </p:sp>
              </p:grpSp>
            </p:grpSp>
          </p:grpSp>
          <p:grpSp>
            <p:nvGrpSpPr>
              <p:cNvPr id="24" name="Graphic 2">
                <a:extLst>
                  <a:ext uri="{FF2B5EF4-FFF2-40B4-BE49-F238E27FC236}">
                    <a16:creationId xmlns:a16="http://schemas.microsoft.com/office/drawing/2014/main" id="{27A16336-D435-BA07-BDE4-F3E80A41B94B}"/>
                  </a:ext>
                </a:extLst>
              </p:cNvPr>
              <p:cNvGrpSpPr/>
              <p:nvPr/>
            </p:nvGrpSpPr>
            <p:grpSpPr>
              <a:xfrm>
                <a:off x="6044114" y="3518152"/>
                <a:ext cx="2075711" cy="1706164"/>
                <a:chOff x="6044114" y="3518152"/>
                <a:chExt cx="2075711" cy="1706164"/>
              </a:xfrm>
            </p:grpSpPr>
            <p:pic>
              <p:nvPicPr>
                <p:cNvPr id="26" name="Picture 25">
                  <a:extLst>
                    <a:ext uri="{FF2B5EF4-FFF2-40B4-BE49-F238E27FC236}">
                      <a16:creationId xmlns:a16="http://schemas.microsoft.com/office/drawing/2014/main" id="{1F095392-078D-3235-9256-EF14186B553D}"/>
                    </a:ext>
                  </a:extLst>
                </p:cNvPr>
                <p:cNvPicPr>
                  <a:picLocks noChangeAspect="1"/>
                </p:cNvPicPr>
                <p:nvPr/>
              </p:nvPicPr>
              <p:blipFill>
                <a:blip r:embed="rId10"/>
                <a:stretch>
                  <a:fillRect/>
                </a:stretch>
              </p:blipFill>
              <p:spPr>
                <a:xfrm>
                  <a:off x="6044114" y="3829873"/>
                  <a:ext cx="1998695" cy="1394443"/>
                </a:xfrm>
                <a:custGeom>
                  <a:avLst/>
                  <a:gdLst>
                    <a:gd name="connsiteX0" fmla="*/ 785 w 1998695"/>
                    <a:gd name="connsiteY0" fmla="*/ 710 h 1394443"/>
                    <a:gd name="connsiteX1" fmla="*/ 1999481 w 1998695"/>
                    <a:gd name="connsiteY1" fmla="*/ 710 h 1394443"/>
                    <a:gd name="connsiteX2" fmla="*/ 1999481 w 1998695"/>
                    <a:gd name="connsiteY2" fmla="*/ 1395153 h 1394443"/>
                    <a:gd name="connsiteX3" fmla="*/ 785 w 1998695"/>
                    <a:gd name="connsiteY3" fmla="*/ 1395153 h 1394443"/>
                  </a:gdLst>
                  <a:ahLst/>
                  <a:cxnLst>
                    <a:cxn ang="0">
                      <a:pos x="connsiteX0" y="connsiteY0"/>
                    </a:cxn>
                    <a:cxn ang="0">
                      <a:pos x="connsiteX1" y="connsiteY1"/>
                    </a:cxn>
                    <a:cxn ang="0">
                      <a:pos x="connsiteX2" y="connsiteY2"/>
                    </a:cxn>
                    <a:cxn ang="0">
                      <a:pos x="connsiteX3" y="connsiteY3"/>
                    </a:cxn>
                  </a:cxnLst>
                  <a:rect l="l" t="t" r="r" b="b"/>
                  <a:pathLst>
                    <a:path w="1998695" h="1394443">
                      <a:moveTo>
                        <a:pt x="785" y="710"/>
                      </a:moveTo>
                      <a:lnTo>
                        <a:pt x="1999481" y="710"/>
                      </a:lnTo>
                      <a:lnTo>
                        <a:pt x="1999481" y="1395153"/>
                      </a:lnTo>
                      <a:lnTo>
                        <a:pt x="785" y="1395153"/>
                      </a:lnTo>
                      <a:close/>
                    </a:path>
                  </a:pathLst>
                </a:custGeom>
              </p:spPr>
            </p:pic>
            <p:grpSp>
              <p:nvGrpSpPr>
                <p:cNvPr id="28" name="Graphic 2">
                  <a:extLst>
                    <a:ext uri="{FF2B5EF4-FFF2-40B4-BE49-F238E27FC236}">
                      <a16:creationId xmlns:a16="http://schemas.microsoft.com/office/drawing/2014/main" id="{765D9747-722C-8A06-5801-6FE6BA2F00F6}"/>
                    </a:ext>
                  </a:extLst>
                </p:cNvPr>
                <p:cNvGrpSpPr/>
                <p:nvPr/>
              </p:nvGrpSpPr>
              <p:grpSpPr>
                <a:xfrm>
                  <a:off x="6224434" y="3518152"/>
                  <a:ext cx="1895391" cy="1508018"/>
                  <a:chOff x="6224434" y="3518152"/>
                  <a:chExt cx="1895391" cy="1508018"/>
                </a:xfrm>
              </p:grpSpPr>
              <p:grpSp>
                <p:nvGrpSpPr>
                  <p:cNvPr id="29" name="Graphic 2">
                    <a:extLst>
                      <a:ext uri="{FF2B5EF4-FFF2-40B4-BE49-F238E27FC236}">
                        <a16:creationId xmlns:a16="http://schemas.microsoft.com/office/drawing/2014/main" id="{448135AF-05CF-47C5-13A4-080AE033A7CE}"/>
                      </a:ext>
                    </a:extLst>
                  </p:cNvPr>
                  <p:cNvGrpSpPr/>
                  <p:nvPr/>
                </p:nvGrpSpPr>
                <p:grpSpPr>
                  <a:xfrm>
                    <a:off x="6224434" y="3719840"/>
                    <a:ext cx="1895391" cy="1306330"/>
                    <a:chOff x="6224434" y="3719840"/>
                    <a:chExt cx="1895391" cy="1306330"/>
                  </a:xfrm>
                </p:grpSpPr>
                <p:sp>
                  <p:nvSpPr>
                    <p:cNvPr id="38" name="Freeform 323">
                      <a:extLst>
                        <a:ext uri="{FF2B5EF4-FFF2-40B4-BE49-F238E27FC236}">
                          <a16:creationId xmlns:a16="http://schemas.microsoft.com/office/drawing/2014/main" id="{9637A442-79B9-0CD3-3012-8944D50195D8}"/>
                        </a:ext>
                      </a:extLst>
                    </p:cNvPr>
                    <p:cNvSpPr/>
                    <p:nvPr/>
                  </p:nvSpPr>
                  <p:spPr>
                    <a:xfrm>
                      <a:off x="6224434" y="3719840"/>
                      <a:ext cx="1895391" cy="1306330"/>
                    </a:xfrm>
                    <a:custGeom>
                      <a:avLst/>
                      <a:gdLst>
                        <a:gd name="connsiteX0" fmla="*/ 1818262 w 1895391"/>
                        <a:gd name="connsiteY0" fmla="*/ 0 h 1306330"/>
                        <a:gd name="connsiteX1" fmla="*/ 77130 w 1895391"/>
                        <a:gd name="connsiteY1" fmla="*/ 0 h 1306330"/>
                        <a:gd name="connsiteX2" fmla="*/ 0 w 1895391"/>
                        <a:gd name="connsiteY2" fmla="*/ 77119 h 1306330"/>
                        <a:gd name="connsiteX3" fmla="*/ 0 w 1895391"/>
                        <a:gd name="connsiteY3" fmla="*/ 1229212 h 1306330"/>
                        <a:gd name="connsiteX4" fmla="*/ 77130 w 1895391"/>
                        <a:gd name="connsiteY4" fmla="*/ 1306331 h 1306330"/>
                        <a:gd name="connsiteX5" fmla="*/ 1818262 w 1895391"/>
                        <a:gd name="connsiteY5" fmla="*/ 1306331 h 1306330"/>
                        <a:gd name="connsiteX6" fmla="*/ 1895392 w 1895391"/>
                        <a:gd name="connsiteY6" fmla="*/ 1229212 h 1306330"/>
                        <a:gd name="connsiteX7" fmla="*/ 1895392 w 1895391"/>
                        <a:gd name="connsiteY7" fmla="*/ 77119 h 1306330"/>
                        <a:gd name="connsiteX8" fmla="*/ 1818262 w 1895391"/>
                        <a:gd name="connsiteY8" fmla="*/ 0 h 13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5391" h="1306330">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w="2286" cap="flat">
                      <a:noFill/>
                      <a:prstDash val="solid"/>
                      <a:miter/>
                    </a:ln>
                  </p:spPr>
                  <p:txBody>
                    <a:bodyPr rtlCol="0" anchor="ctr"/>
                    <a:lstStyle/>
                    <a:p>
                      <a:endParaRPr lang="en-GB"/>
                    </a:p>
                  </p:txBody>
                </p:sp>
                <p:sp>
                  <p:nvSpPr>
                    <p:cNvPr id="41" name="Freeform 324">
                      <a:extLst>
                        <a:ext uri="{FF2B5EF4-FFF2-40B4-BE49-F238E27FC236}">
                          <a16:creationId xmlns:a16="http://schemas.microsoft.com/office/drawing/2014/main" id="{C386507C-39D8-E1E3-FF2D-443FFFEF2549}"/>
                        </a:ext>
                      </a:extLst>
                    </p:cNvPr>
                    <p:cNvSpPr/>
                    <p:nvPr/>
                  </p:nvSpPr>
                  <p:spPr>
                    <a:xfrm>
                      <a:off x="6286910" y="3782308"/>
                      <a:ext cx="1770438" cy="1181395"/>
                    </a:xfrm>
                    <a:custGeom>
                      <a:avLst/>
                      <a:gdLst>
                        <a:gd name="connsiteX0" fmla="*/ 1702110 w 1770438"/>
                        <a:gd name="connsiteY0" fmla="*/ 0 h 1181395"/>
                        <a:gd name="connsiteX1" fmla="*/ 68328 w 1770438"/>
                        <a:gd name="connsiteY1" fmla="*/ 0 h 1181395"/>
                        <a:gd name="connsiteX2" fmla="*/ 0 w 1770438"/>
                        <a:gd name="connsiteY2" fmla="*/ 68319 h 1181395"/>
                        <a:gd name="connsiteX3" fmla="*/ 0 w 1770438"/>
                        <a:gd name="connsiteY3" fmla="*/ 1113077 h 1181395"/>
                        <a:gd name="connsiteX4" fmla="*/ 68328 w 1770438"/>
                        <a:gd name="connsiteY4" fmla="*/ 1181395 h 1181395"/>
                        <a:gd name="connsiteX5" fmla="*/ 1702110 w 1770438"/>
                        <a:gd name="connsiteY5" fmla="*/ 1181395 h 1181395"/>
                        <a:gd name="connsiteX6" fmla="*/ 1770438 w 1770438"/>
                        <a:gd name="connsiteY6" fmla="*/ 1113077 h 1181395"/>
                        <a:gd name="connsiteX7" fmla="*/ 1770438 w 1770438"/>
                        <a:gd name="connsiteY7" fmla="*/ 68319 h 1181395"/>
                        <a:gd name="connsiteX8" fmla="*/ 1702110 w 1770438"/>
                        <a:gd name="connsiteY8" fmla="*/ 0 h 118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438" h="1181395">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w="2286" cap="flat">
                      <a:noFill/>
                      <a:prstDash val="solid"/>
                      <a:miter/>
                    </a:ln>
                  </p:spPr>
                  <p:txBody>
                    <a:bodyPr rtlCol="0" anchor="ctr"/>
                    <a:lstStyle/>
                    <a:p>
                      <a:endParaRPr lang="en-GB"/>
                    </a:p>
                  </p:txBody>
                </p:sp>
              </p:grpSp>
              <p:grpSp>
                <p:nvGrpSpPr>
                  <p:cNvPr id="30" name="Graphic 2">
                    <a:extLst>
                      <a:ext uri="{FF2B5EF4-FFF2-40B4-BE49-F238E27FC236}">
                        <a16:creationId xmlns:a16="http://schemas.microsoft.com/office/drawing/2014/main" id="{0E2BFB3A-16ED-BC94-7159-F4522A731B28}"/>
                      </a:ext>
                    </a:extLst>
                  </p:cNvPr>
                  <p:cNvGrpSpPr/>
                  <p:nvPr/>
                </p:nvGrpSpPr>
                <p:grpSpPr>
                  <a:xfrm>
                    <a:off x="6397140" y="3633053"/>
                    <a:ext cx="379179" cy="225161"/>
                    <a:chOff x="6397140" y="3633053"/>
                    <a:chExt cx="379179" cy="225161"/>
                  </a:xfrm>
                  <a:solidFill>
                    <a:srgbClr val="81D1C5"/>
                  </a:solidFill>
                </p:grpSpPr>
                <p:sp>
                  <p:nvSpPr>
                    <p:cNvPr id="35" name="Freeform 326">
                      <a:extLst>
                        <a:ext uri="{FF2B5EF4-FFF2-40B4-BE49-F238E27FC236}">
                          <a16:creationId xmlns:a16="http://schemas.microsoft.com/office/drawing/2014/main" id="{15715C1D-4DB9-22C3-E689-979053E67396}"/>
                        </a:ext>
                      </a:extLst>
                    </p:cNvPr>
                    <p:cNvSpPr/>
                    <p:nvPr/>
                  </p:nvSpPr>
                  <p:spPr>
                    <a:xfrm>
                      <a:off x="6397140" y="3633053"/>
                      <a:ext cx="195041" cy="225161"/>
                    </a:xfrm>
                    <a:custGeom>
                      <a:avLst/>
                      <a:gdLst>
                        <a:gd name="connsiteX0" fmla="*/ 195042 w 195041"/>
                        <a:gd name="connsiteY0" fmla="*/ 112592 h 225161"/>
                        <a:gd name="connsiteX1" fmla="*/ 0 w 195041"/>
                        <a:gd name="connsiteY1" fmla="*/ 225162 h 225161"/>
                        <a:gd name="connsiteX2" fmla="*/ 0 w 195041"/>
                        <a:gd name="connsiteY2" fmla="*/ 0 h 225161"/>
                      </a:gdLst>
                      <a:ahLst/>
                      <a:cxnLst>
                        <a:cxn ang="0">
                          <a:pos x="connsiteX0" y="connsiteY0"/>
                        </a:cxn>
                        <a:cxn ang="0">
                          <a:pos x="connsiteX1" y="connsiteY1"/>
                        </a:cxn>
                        <a:cxn ang="0">
                          <a:pos x="connsiteX2" y="connsiteY2"/>
                        </a:cxn>
                      </a:cxnLst>
                      <a:rect l="l" t="t" r="r" b="b"/>
                      <a:pathLst>
                        <a:path w="195041" h="225161">
                          <a:moveTo>
                            <a:pt x="195042"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sp>
                  <p:nvSpPr>
                    <p:cNvPr id="36" name="Freeform 327">
                      <a:extLst>
                        <a:ext uri="{FF2B5EF4-FFF2-40B4-BE49-F238E27FC236}">
                          <a16:creationId xmlns:a16="http://schemas.microsoft.com/office/drawing/2014/main" id="{FC0BB149-039D-645C-9C85-A97683B19326}"/>
                        </a:ext>
                      </a:extLst>
                    </p:cNvPr>
                    <p:cNvSpPr/>
                    <p:nvPr/>
                  </p:nvSpPr>
                  <p:spPr>
                    <a:xfrm>
                      <a:off x="6581301" y="3633053"/>
                      <a:ext cx="195018" cy="225161"/>
                    </a:xfrm>
                    <a:custGeom>
                      <a:avLst/>
                      <a:gdLst>
                        <a:gd name="connsiteX0" fmla="*/ 195019 w 195018"/>
                        <a:gd name="connsiteY0" fmla="*/ 112592 h 225161"/>
                        <a:gd name="connsiteX1" fmla="*/ 0 w 195018"/>
                        <a:gd name="connsiteY1" fmla="*/ 225162 h 225161"/>
                        <a:gd name="connsiteX2" fmla="*/ 0 w 195018"/>
                        <a:gd name="connsiteY2" fmla="*/ 0 h 225161"/>
                      </a:gdLst>
                      <a:ahLst/>
                      <a:cxnLst>
                        <a:cxn ang="0">
                          <a:pos x="connsiteX0" y="connsiteY0"/>
                        </a:cxn>
                        <a:cxn ang="0">
                          <a:pos x="connsiteX1" y="connsiteY1"/>
                        </a:cxn>
                        <a:cxn ang="0">
                          <a:pos x="connsiteX2" y="connsiteY2"/>
                        </a:cxn>
                      </a:cxnLst>
                      <a:rect l="l" t="t" r="r" b="b"/>
                      <a:pathLst>
                        <a:path w="195018" h="225161">
                          <a:moveTo>
                            <a:pt x="195019" y="112592"/>
                          </a:moveTo>
                          <a:lnTo>
                            <a:pt x="0" y="225162"/>
                          </a:lnTo>
                          <a:lnTo>
                            <a:pt x="0" y="0"/>
                          </a:lnTo>
                          <a:close/>
                        </a:path>
                      </a:pathLst>
                    </a:custGeom>
                    <a:solidFill>
                      <a:srgbClr val="81D1C5"/>
                    </a:solidFill>
                    <a:ln w="2286" cap="flat">
                      <a:noFill/>
                      <a:prstDash val="solid"/>
                      <a:miter/>
                    </a:ln>
                  </p:spPr>
                  <p:txBody>
                    <a:bodyPr rtlCol="0" anchor="ctr"/>
                    <a:lstStyle/>
                    <a:p>
                      <a:endParaRPr lang="en-GB"/>
                    </a:p>
                  </p:txBody>
                </p:sp>
              </p:grpSp>
              <p:grpSp>
                <p:nvGrpSpPr>
                  <p:cNvPr id="31" name="Graphic 2">
                    <a:extLst>
                      <a:ext uri="{FF2B5EF4-FFF2-40B4-BE49-F238E27FC236}">
                        <a16:creationId xmlns:a16="http://schemas.microsoft.com/office/drawing/2014/main" id="{CB7B54EB-5B63-9C03-DEB4-E9708F908D39}"/>
                      </a:ext>
                    </a:extLst>
                  </p:cNvPr>
                  <p:cNvGrpSpPr/>
                  <p:nvPr/>
                </p:nvGrpSpPr>
                <p:grpSpPr>
                  <a:xfrm>
                    <a:off x="6871783" y="3518152"/>
                    <a:ext cx="1129009" cy="455900"/>
                    <a:chOff x="6871783" y="3518152"/>
                    <a:chExt cx="1129009" cy="455900"/>
                  </a:xfrm>
                </p:grpSpPr>
                <p:sp>
                  <p:nvSpPr>
                    <p:cNvPr id="32" name="Freeform 330">
                      <a:extLst>
                        <a:ext uri="{FF2B5EF4-FFF2-40B4-BE49-F238E27FC236}">
                          <a16:creationId xmlns:a16="http://schemas.microsoft.com/office/drawing/2014/main" id="{00EF2423-3AC9-DEEE-27A2-2DCD29835FB0}"/>
                        </a:ext>
                      </a:extLst>
                    </p:cNvPr>
                    <p:cNvSpPr/>
                    <p:nvPr/>
                  </p:nvSpPr>
                  <p:spPr>
                    <a:xfrm>
                      <a:off x="6901387" y="3547775"/>
                      <a:ext cx="1069802" cy="396701"/>
                    </a:xfrm>
                    <a:custGeom>
                      <a:avLst/>
                      <a:gdLst>
                        <a:gd name="connsiteX0" fmla="*/ 871423 w 1069802"/>
                        <a:gd name="connsiteY0" fmla="*/ 0 h 396701"/>
                        <a:gd name="connsiteX1" fmla="*/ 198379 w 1069802"/>
                        <a:gd name="connsiteY1" fmla="*/ 0 h 396701"/>
                        <a:gd name="connsiteX2" fmla="*/ 0 w 1069802"/>
                        <a:gd name="connsiteY2" fmla="*/ 198350 h 396701"/>
                        <a:gd name="connsiteX3" fmla="*/ 0 w 1069802"/>
                        <a:gd name="connsiteY3" fmla="*/ 198350 h 396701"/>
                        <a:gd name="connsiteX4" fmla="*/ 198379 w 1069802"/>
                        <a:gd name="connsiteY4" fmla="*/ 396701 h 396701"/>
                        <a:gd name="connsiteX5" fmla="*/ 871423 w 1069802"/>
                        <a:gd name="connsiteY5" fmla="*/ 396701 h 396701"/>
                        <a:gd name="connsiteX6" fmla="*/ 1069802 w 1069802"/>
                        <a:gd name="connsiteY6" fmla="*/ 198350 h 396701"/>
                        <a:gd name="connsiteX7" fmla="*/ 1069802 w 1069802"/>
                        <a:gd name="connsiteY7" fmla="*/ 198350 h 396701"/>
                        <a:gd name="connsiteX8" fmla="*/ 871423 w 1069802"/>
                        <a:gd name="connsiteY8" fmla="*/ 0 h 39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802" h="3967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w="2286" cap="flat">
                      <a:noFill/>
                      <a:prstDash val="solid"/>
                      <a:miter/>
                    </a:ln>
                  </p:spPr>
                  <p:txBody>
                    <a:bodyPr rtlCol="0" anchor="ctr"/>
                    <a:lstStyle/>
                    <a:p>
                      <a:endParaRPr lang="en-GB"/>
                    </a:p>
                  </p:txBody>
                </p:sp>
                <p:sp>
                  <p:nvSpPr>
                    <p:cNvPr id="33" name="Freeform 331">
                      <a:extLst>
                        <a:ext uri="{FF2B5EF4-FFF2-40B4-BE49-F238E27FC236}">
                          <a16:creationId xmlns:a16="http://schemas.microsoft.com/office/drawing/2014/main" id="{D67E1842-2808-D3D2-7C6B-E4AD076F46D1}"/>
                        </a:ext>
                      </a:extLst>
                    </p:cNvPr>
                    <p:cNvSpPr/>
                    <p:nvPr/>
                  </p:nvSpPr>
                  <p:spPr>
                    <a:xfrm>
                      <a:off x="6871783" y="3518152"/>
                      <a:ext cx="1129009" cy="455900"/>
                    </a:xfrm>
                    <a:custGeom>
                      <a:avLst/>
                      <a:gdLst>
                        <a:gd name="connsiteX0" fmla="*/ 901027 w 1129009"/>
                        <a:gd name="connsiteY0" fmla="*/ 455900 h 455900"/>
                        <a:gd name="connsiteX1" fmla="*/ 227983 w 1129009"/>
                        <a:gd name="connsiteY1" fmla="*/ 455900 h 455900"/>
                        <a:gd name="connsiteX2" fmla="*/ 0 w 1129009"/>
                        <a:gd name="connsiteY2" fmla="*/ 227950 h 455900"/>
                        <a:gd name="connsiteX3" fmla="*/ 227983 w 1129009"/>
                        <a:gd name="connsiteY3" fmla="*/ 0 h 455900"/>
                        <a:gd name="connsiteX4" fmla="*/ 901027 w 1129009"/>
                        <a:gd name="connsiteY4" fmla="*/ 0 h 455900"/>
                        <a:gd name="connsiteX5" fmla="*/ 1129009 w 1129009"/>
                        <a:gd name="connsiteY5" fmla="*/ 227950 h 455900"/>
                        <a:gd name="connsiteX6" fmla="*/ 901027 w 1129009"/>
                        <a:gd name="connsiteY6" fmla="*/ 455900 h 455900"/>
                        <a:gd name="connsiteX7" fmla="*/ 227960 w 1129009"/>
                        <a:gd name="connsiteY7" fmla="*/ 59222 h 455900"/>
                        <a:gd name="connsiteX8" fmla="*/ 59184 w 1129009"/>
                        <a:gd name="connsiteY8" fmla="*/ 227973 h 455900"/>
                        <a:gd name="connsiteX9" fmla="*/ 227960 w 1129009"/>
                        <a:gd name="connsiteY9" fmla="*/ 396724 h 455900"/>
                        <a:gd name="connsiteX10" fmla="*/ 901004 w 1129009"/>
                        <a:gd name="connsiteY10" fmla="*/ 396724 h 455900"/>
                        <a:gd name="connsiteX11" fmla="*/ 1069779 w 1129009"/>
                        <a:gd name="connsiteY11" fmla="*/ 227973 h 455900"/>
                        <a:gd name="connsiteX12" fmla="*/ 901004 w 1129009"/>
                        <a:gd name="connsiteY12" fmla="*/ 59222 h 455900"/>
                        <a:gd name="connsiteX13" fmla="*/ 227960 w 1129009"/>
                        <a:gd name="connsiteY13" fmla="*/ 59222 h 4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9009" h="455900">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w="2286" cap="flat">
                      <a:noFill/>
                      <a:prstDash val="solid"/>
                      <a:miter/>
                    </a:ln>
                  </p:spPr>
                  <p:txBody>
                    <a:bodyPr rtlCol="0" anchor="ctr"/>
                    <a:lstStyle/>
                    <a:p>
                      <a:endParaRPr lang="en-GB"/>
                    </a:p>
                  </p:txBody>
                </p:sp>
              </p:grpSp>
            </p:grpSp>
          </p:grpSp>
        </p:grpSp>
      </p:grpSp>
      <p:pic>
        <p:nvPicPr>
          <p:cNvPr id="6" name="Picture 5" descr="Background pattern&#10;&#10;Description automatically generated">
            <a:extLst>
              <a:ext uri="{FF2B5EF4-FFF2-40B4-BE49-F238E27FC236}">
                <a16:creationId xmlns:a16="http://schemas.microsoft.com/office/drawing/2014/main" id="{4DA7B735-E906-2B9F-FE7C-FA32B433354B}"/>
              </a:ext>
            </a:extLst>
          </p:cNvPr>
          <p:cNvPicPr>
            <a:picLocks noChangeAspect="1"/>
          </p:cNvPicPr>
          <p:nvPr/>
        </p:nvPicPr>
        <p:blipFill rotWithShape="1">
          <a:blip r:embed="rId11"/>
          <a:srcRect l="-9441" t="-3095" r="10580" b="84089"/>
          <a:stretch/>
        </p:blipFill>
        <p:spPr>
          <a:xfrm rot="16200000">
            <a:off x="9205950" y="1780761"/>
            <a:ext cx="4729844" cy="1233285"/>
          </a:xfrm>
          <a:prstGeom prst="rect">
            <a:avLst/>
          </a:prstGeom>
        </p:spPr>
      </p:pic>
      <p:sp>
        <p:nvSpPr>
          <p:cNvPr id="9" name="TextBox 8">
            <a:extLst>
              <a:ext uri="{FF2B5EF4-FFF2-40B4-BE49-F238E27FC236}">
                <a16:creationId xmlns:a16="http://schemas.microsoft.com/office/drawing/2014/main" id="{05DE2E2F-2343-E810-4A20-5B3203D3461F}"/>
              </a:ext>
            </a:extLst>
          </p:cNvPr>
          <p:cNvSpPr txBox="1"/>
          <p:nvPr/>
        </p:nvSpPr>
        <p:spPr>
          <a:xfrm>
            <a:off x="8386027" y="874564"/>
            <a:ext cx="2558487" cy="1200329"/>
          </a:xfrm>
          <a:prstGeom prst="rect">
            <a:avLst/>
          </a:prstGeom>
          <a:noFill/>
        </p:spPr>
        <p:txBody>
          <a:bodyPr wrap="square" rtlCol="0">
            <a:spAutoFit/>
          </a:bodyPr>
          <a:lstStyle/>
          <a:p>
            <a:pPr algn="ctr"/>
            <a:r>
              <a:rPr lang="de-DE" kern="1200" dirty="0">
                <a:solidFill>
                  <a:srgbClr val="79527B"/>
                </a:solidFill>
                <a:latin typeface="+mn-lt"/>
                <a:ea typeface="+mn-ea"/>
                <a:cs typeface="+mn-cs"/>
              </a:rPr>
              <a:t>Führen Sie eine SWOT-Analyse der regionalen Krisenanfälligkeit und ein Reiseziel-Audit durch</a:t>
            </a:r>
            <a:endParaRPr lang="en-IE" dirty="0">
              <a:solidFill>
                <a:srgbClr val="79527B"/>
              </a:solidFill>
            </a:endParaRPr>
          </a:p>
        </p:txBody>
      </p:sp>
      <p:sp>
        <p:nvSpPr>
          <p:cNvPr id="11" name="TextBox 10">
            <a:extLst>
              <a:ext uri="{FF2B5EF4-FFF2-40B4-BE49-F238E27FC236}">
                <a16:creationId xmlns:a16="http://schemas.microsoft.com/office/drawing/2014/main" id="{52068B39-3C00-60C3-4D12-259DFFF70B65}"/>
              </a:ext>
            </a:extLst>
          </p:cNvPr>
          <p:cNvSpPr txBox="1"/>
          <p:nvPr/>
        </p:nvSpPr>
        <p:spPr>
          <a:xfrm>
            <a:off x="563284" y="755365"/>
            <a:ext cx="1891673" cy="1446550"/>
          </a:xfrm>
          <a:prstGeom prst="rect">
            <a:avLst/>
          </a:prstGeom>
          <a:noFill/>
        </p:spPr>
        <p:txBody>
          <a:bodyPr wrap="square" rtlCol="0">
            <a:spAutoFit/>
          </a:bodyPr>
          <a:lstStyle/>
          <a:p>
            <a:r>
              <a:rPr lang="de-DE" sz="2800" b="1" kern="1200" dirty="0">
                <a:solidFill>
                  <a:srgbClr val="79527B"/>
                </a:solidFill>
                <a:latin typeface="+mn-lt"/>
                <a:ea typeface="+mn-ea"/>
                <a:cs typeface="+mn-cs"/>
              </a:rPr>
              <a:t>Phase 1 </a:t>
            </a:r>
            <a:r>
              <a:rPr lang="de-DE" sz="2000" kern="1200" dirty="0">
                <a:solidFill>
                  <a:srgbClr val="79527B"/>
                </a:solidFill>
                <a:latin typeface="+mn-lt"/>
                <a:ea typeface="+mn-ea"/>
                <a:cs typeface="+mn-cs"/>
              </a:rPr>
              <a:t>Vorbereitung &amp; Schadens-begrenzung</a:t>
            </a:r>
            <a:endParaRPr lang="de-DE" sz="2000" dirty="0">
              <a:solidFill>
                <a:srgbClr val="79527B"/>
              </a:solidFill>
            </a:endParaRPr>
          </a:p>
        </p:txBody>
      </p:sp>
      <p:sp>
        <p:nvSpPr>
          <p:cNvPr id="12" name="TextBox 11">
            <a:extLst>
              <a:ext uri="{FF2B5EF4-FFF2-40B4-BE49-F238E27FC236}">
                <a16:creationId xmlns:a16="http://schemas.microsoft.com/office/drawing/2014/main" id="{85A07547-D245-653F-0EBE-DA7A7688C69E}"/>
              </a:ext>
            </a:extLst>
          </p:cNvPr>
          <p:cNvSpPr txBox="1"/>
          <p:nvPr/>
        </p:nvSpPr>
        <p:spPr>
          <a:xfrm>
            <a:off x="567299" y="2687187"/>
            <a:ext cx="1764337" cy="1138773"/>
          </a:xfrm>
          <a:prstGeom prst="rect">
            <a:avLst/>
          </a:prstGeom>
          <a:noFill/>
        </p:spPr>
        <p:txBody>
          <a:bodyPr wrap="square" rtlCol="0">
            <a:spAutoFit/>
          </a:bodyPr>
          <a:lstStyle/>
          <a:p>
            <a:r>
              <a:rPr lang="en-IE" sz="2800" b="1" kern="1200" dirty="0">
                <a:solidFill>
                  <a:srgbClr val="F27954"/>
                </a:solidFill>
                <a:latin typeface="+mn-lt"/>
                <a:ea typeface="+mn-ea"/>
                <a:cs typeface="+mn-cs"/>
              </a:rPr>
              <a:t>Phase 2</a:t>
            </a:r>
            <a:r>
              <a:rPr lang="en-IE" sz="2400" b="1" kern="1200" dirty="0">
                <a:solidFill>
                  <a:srgbClr val="F27954"/>
                </a:solidFill>
                <a:latin typeface="+mn-lt"/>
                <a:ea typeface="+mn-ea"/>
                <a:cs typeface="+mn-cs"/>
              </a:rPr>
              <a:t> </a:t>
            </a:r>
            <a:r>
              <a:rPr lang="en-IE" sz="2000" kern="1200" dirty="0" err="1">
                <a:solidFill>
                  <a:srgbClr val="F27954"/>
                </a:solidFill>
                <a:latin typeface="+mn-lt"/>
                <a:ea typeface="+mn-ea"/>
                <a:cs typeface="+mn-cs"/>
              </a:rPr>
              <a:t>Planung</a:t>
            </a:r>
            <a:r>
              <a:rPr lang="en-IE" sz="2000" kern="1200" dirty="0">
                <a:solidFill>
                  <a:srgbClr val="F27954"/>
                </a:solidFill>
                <a:latin typeface="+mn-lt"/>
                <a:ea typeface="+mn-ea"/>
                <a:cs typeface="+mn-cs"/>
              </a:rPr>
              <a:t> </a:t>
            </a:r>
          </a:p>
          <a:p>
            <a:r>
              <a:rPr lang="en-IE" sz="2000" kern="1200" dirty="0">
                <a:solidFill>
                  <a:srgbClr val="F27954"/>
                </a:solidFill>
                <a:latin typeface="+mn-lt"/>
                <a:ea typeface="+mn-ea"/>
                <a:cs typeface="+mn-cs"/>
              </a:rPr>
              <a:t>&amp; </a:t>
            </a:r>
            <a:r>
              <a:rPr lang="en-IE" sz="2000" kern="1200" dirty="0" err="1">
                <a:solidFill>
                  <a:srgbClr val="F27954"/>
                </a:solidFill>
                <a:latin typeface="+mn-lt"/>
                <a:ea typeface="+mn-ea"/>
                <a:cs typeface="+mn-cs"/>
              </a:rPr>
              <a:t>Reaktion</a:t>
            </a:r>
            <a:endParaRPr lang="en-IE" sz="2000" dirty="0">
              <a:solidFill>
                <a:srgbClr val="F27954"/>
              </a:solidFill>
            </a:endParaRPr>
          </a:p>
        </p:txBody>
      </p:sp>
      <p:sp>
        <p:nvSpPr>
          <p:cNvPr id="13" name="TextBox 12">
            <a:extLst>
              <a:ext uri="{FF2B5EF4-FFF2-40B4-BE49-F238E27FC236}">
                <a16:creationId xmlns:a16="http://schemas.microsoft.com/office/drawing/2014/main" id="{A562338C-C9C8-541D-7A6B-A7F475DD2D26}"/>
              </a:ext>
            </a:extLst>
          </p:cNvPr>
          <p:cNvSpPr txBox="1"/>
          <p:nvPr/>
        </p:nvSpPr>
        <p:spPr>
          <a:xfrm>
            <a:off x="606189" y="4423624"/>
            <a:ext cx="1876920" cy="1446550"/>
          </a:xfrm>
          <a:prstGeom prst="rect">
            <a:avLst/>
          </a:prstGeom>
          <a:solidFill>
            <a:schemeClr val="bg1"/>
          </a:solidFill>
        </p:spPr>
        <p:txBody>
          <a:bodyPr wrap="square" rtlCol="0">
            <a:spAutoFit/>
          </a:bodyPr>
          <a:lstStyle/>
          <a:p>
            <a:r>
              <a:rPr lang="en-IE" sz="2800" b="1" kern="1200" dirty="0">
                <a:solidFill>
                  <a:srgbClr val="44BAA9"/>
                </a:solidFill>
                <a:latin typeface="+mn-lt"/>
                <a:ea typeface="+mn-ea"/>
                <a:cs typeface="+mn-cs"/>
              </a:rPr>
              <a:t>Phase 3</a:t>
            </a:r>
          </a:p>
          <a:p>
            <a:r>
              <a:rPr lang="en-IE" sz="2000" kern="1200" dirty="0" err="1">
                <a:solidFill>
                  <a:srgbClr val="44BAA9"/>
                </a:solidFill>
                <a:latin typeface="+mn-lt"/>
                <a:ea typeface="+mn-ea"/>
                <a:cs typeface="+mn-cs"/>
              </a:rPr>
              <a:t>Erholung</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Wiederaufbau</a:t>
            </a:r>
            <a:r>
              <a:rPr lang="en-IE" sz="2000" dirty="0">
                <a:solidFill>
                  <a:srgbClr val="44BAA9"/>
                </a:solidFill>
              </a:rPr>
              <a:t> &amp;</a:t>
            </a:r>
            <a:r>
              <a:rPr lang="en-IE" sz="2000" kern="1200" dirty="0">
                <a:solidFill>
                  <a:srgbClr val="44BAA9"/>
                </a:solidFill>
                <a:latin typeface="+mn-lt"/>
                <a:ea typeface="+mn-ea"/>
                <a:cs typeface="+mn-cs"/>
              </a:rPr>
              <a:t> </a:t>
            </a:r>
            <a:r>
              <a:rPr lang="en-IE" sz="2000" kern="1200" dirty="0" err="1">
                <a:solidFill>
                  <a:srgbClr val="44BAA9"/>
                </a:solidFill>
                <a:latin typeface="+mn-lt"/>
                <a:ea typeface="+mn-ea"/>
                <a:cs typeface="+mn-cs"/>
              </a:rPr>
              <a:t>Resilienz</a:t>
            </a:r>
            <a:endParaRPr lang="en-IE" sz="2000" dirty="0">
              <a:solidFill>
                <a:srgbClr val="44BAA9"/>
              </a:solidFill>
            </a:endParaRPr>
          </a:p>
        </p:txBody>
      </p:sp>
      <p:sp>
        <p:nvSpPr>
          <p:cNvPr id="23" name="TextBox 22">
            <a:extLst>
              <a:ext uri="{FF2B5EF4-FFF2-40B4-BE49-F238E27FC236}">
                <a16:creationId xmlns:a16="http://schemas.microsoft.com/office/drawing/2014/main" id="{6AA5E8F5-E176-96D4-B34D-E2141E84EBA6}"/>
              </a:ext>
            </a:extLst>
          </p:cNvPr>
          <p:cNvSpPr txBox="1"/>
          <p:nvPr/>
        </p:nvSpPr>
        <p:spPr>
          <a:xfrm>
            <a:off x="5356859" y="829417"/>
            <a:ext cx="2843787" cy="1200329"/>
          </a:xfrm>
          <a:prstGeom prst="rect">
            <a:avLst/>
          </a:prstGeom>
          <a:noFill/>
        </p:spPr>
        <p:txBody>
          <a:bodyPr wrap="square" rtlCol="0">
            <a:spAutoFit/>
          </a:bodyPr>
          <a:lstStyle/>
          <a:p>
            <a:pPr algn="ctr"/>
            <a:r>
              <a:rPr lang="de-DE" dirty="0">
                <a:solidFill>
                  <a:srgbClr val="79527B"/>
                </a:solidFill>
              </a:rPr>
              <a:t>Richten Sie eine regionale öffentlich-private Part-</a:t>
            </a:r>
            <a:r>
              <a:rPr lang="de-DE" dirty="0" err="1">
                <a:solidFill>
                  <a:srgbClr val="79527B"/>
                </a:solidFill>
              </a:rPr>
              <a:t>nerschaft</a:t>
            </a:r>
            <a:r>
              <a:rPr lang="de-DE" dirty="0">
                <a:solidFill>
                  <a:srgbClr val="79527B"/>
                </a:solidFill>
              </a:rPr>
              <a:t> und ein Krisen-</a:t>
            </a:r>
            <a:r>
              <a:rPr lang="de-DE" dirty="0" err="1">
                <a:solidFill>
                  <a:srgbClr val="79527B"/>
                </a:solidFill>
              </a:rPr>
              <a:t>managementteam</a:t>
            </a:r>
            <a:r>
              <a:rPr lang="de-DE" dirty="0">
                <a:solidFill>
                  <a:srgbClr val="79527B"/>
                </a:solidFill>
              </a:rPr>
              <a:t> ein</a:t>
            </a:r>
            <a:endParaRPr lang="en-IE" dirty="0">
              <a:solidFill>
                <a:srgbClr val="79527B"/>
              </a:solidFill>
            </a:endParaRPr>
          </a:p>
        </p:txBody>
      </p:sp>
      <p:sp>
        <p:nvSpPr>
          <p:cNvPr id="25" name="TextBox 24">
            <a:extLst>
              <a:ext uri="{FF2B5EF4-FFF2-40B4-BE49-F238E27FC236}">
                <a16:creationId xmlns:a16="http://schemas.microsoft.com/office/drawing/2014/main" id="{CE502EDD-988E-1B8E-D6B0-D0F35BBA060C}"/>
              </a:ext>
            </a:extLst>
          </p:cNvPr>
          <p:cNvSpPr txBox="1"/>
          <p:nvPr/>
        </p:nvSpPr>
        <p:spPr>
          <a:xfrm>
            <a:off x="2587470" y="2900912"/>
            <a:ext cx="2491759" cy="1477328"/>
          </a:xfrm>
          <a:prstGeom prst="rect">
            <a:avLst/>
          </a:prstGeom>
          <a:noFill/>
        </p:spPr>
        <p:txBody>
          <a:bodyPr wrap="square" rtlCol="0">
            <a:spAutoFit/>
          </a:bodyPr>
          <a:lstStyle/>
          <a:p>
            <a:pPr algn="ctr"/>
            <a:r>
              <a:rPr lang="de-DE" dirty="0">
                <a:solidFill>
                  <a:srgbClr val="F37C57"/>
                </a:solidFill>
              </a:rPr>
              <a:t>Entwickeln Sie eine regionale Strategie für das Krisenmanagement (</a:t>
            </a:r>
            <a:r>
              <a:rPr lang="de-DE" dirty="0" err="1">
                <a:solidFill>
                  <a:srgbClr val="F37C57"/>
                </a:solidFill>
              </a:rPr>
              <a:t>langfr</a:t>
            </a:r>
            <a:r>
              <a:rPr lang="de-DE" dirty="0">
                <a:solidFill>
                  <a:srgbClr val="F37C57"/>
                </a:solidFill>
              </a:rPr>
              <a:t>. Planung zur Schadensbegrenzung)</a:t>
            </a:r>
            <a:endParaRPr lang="en-IE" i="1" dirty="0">
              <a:solidFill>
                <a:srgbClr val="F37C57"/>
              </a:solidFill>
            </a:endParaRPr>
          </a:p>
        </p:txBody>
      </p:sp>
      <p:sp>
        <p:nvSpPr>
          <p:cNvPr id="27" name="TextBox 26">
            <a:extLst>
              <a:ext uri="{FF2B5EF4-FFF2-40B4-BE49-F238E27FC236}">
                <a16:creationId xmlns:a16="http://schemas.microsoft.com/office/drawing/2014/main" id="{81623343-A1BD-B957-16FF-32FA43BBD2C9}"/>
              </a:ext>
            </a:extLst>
          </p:cNvPr>
          <p:cNvSpPr txBox="1"/>
          <p:nvPr/>
        </p:nvSpPr>
        <p:spPr>
          <a:xfrm>
            <a:off x="8286030" y="2890400"/>
            <a:ext cx="2772921" cy="1477328"/>
          </a:xfrm>
          <a:prstGeom prst="rect">
            <a:avLst/>
          </a:prstGeom>
          <a:noFill/>
        </p:spPr>
        <p:txBody>
          <a:bodyPr wrap="square" rtlCol="0">
            <a:spAutoFit/>
          </a:bodyPr>
          <a:lstStyle/>
          <a:p>
            <a:pPr algn="ctr"/>
            <a:r>
              <a:rPr lang="de-DE" dirty="0">
                <a:solidFill>
                  <a:srgbClr val="F37C57"/>
                </a:solidFill>
              </a:rPr>
              <a:t>Mobilisierung von Maßnahmen und Kommunikation mit der Branche für die reg. Zusammenarbeit</a:t>
            </a:r>
            <a:endParaRPr lang="en-IE" dirty="0">
              <a:solidFill>
                <a:srgbClr val="F37C57"/>
              </a:solidFill>
            </a:endParaRPr>
          </a:p>
        </p:txBody>
      </p:sp>
      <p:sp>
        <p:nvSpPr>
          <p:cNvPr id="34" name="TextBox 33">
            <a:extLst>
              <a:ext uri="{FF2B5EF4-FFF2-40B4-BE49-F238E27FC236}">
                <a16:creationId xmlns:a16="http://schemas.microsoft.com/office/drawing/2014/main" id="{E93438AD-EA15-CD96-A656-CE420AA275E8}"/>
              </a:ext>
            </a:extLst>
          </p:cNvPr>
          <p:cNvSpPr txBox="1"/>
          <p:nvPr/>
        </p:nvSpPr>
        <p:spPr>
          <a:xfrm>
            <a:off x="8231745" y="5091226"/>
            <a:ext cx="2796880" cy="1554272"/>
          </a:xfrm>
          <a:prstGeom prst="rect">
            <a:avLst/>
          </a:prstGeom>
          <a:noFill/>
        </p:spPr>
        <p:txBody>
          <a:bodyPr wrap="square" rtlCol="0">
            <a:spAutoFit/>
          </a:bodyPr>
          <a:lstStyle/>
          <a:p>
            <a:pPr algn="ctr"/>
            <a:r>
              <a:rPr lang="de-DE" sz="1900" dirty="0">
                <a:solidFill>
                  <a:srgbClr val="3AA091"/>
                </a:solidFill>
              </a:rPr>
              <a:t>Regionale Erholung, Wiederaufbau und Resilienz auf dem Weg</a:t>
            </a:r>
          </a:p>
          <a:p>
            <a:pPr algn="ctr"/>
            <a:r>
              <a:rPr lang="de-DE" sz="1900" dirty="0">
                <a:solidFill>
                  <a:srgbClr val="3AA091"/>
                </a:solidFill>
              </a:rPr>
              <a:t> zu einer "neuen Norm" nach der Krise</a:t>
            </a:r>
            <a:endParaRPr lang="en-IE" sz="1900" dirty="0">
              <a:solidFill>
                <a:srgbClr val="3AA091"/>
              </a:solidFill>
            </a:endParaRPr>
          </a:p>
        </p:txBody>
      </p:sp>
      <p:sp>
        <p:nvSpPr>
          <p:cNvPr id="37" name="TextBox 36">
            <a:extLst>
              <a:ext uri="{FF2B5EF4-FFF2-40B4-BE49-F238E27FC236}">
                <a16:creationId xmlns:a16="http://schemas.microsoft.com/office/drawing/2014/main" id="{53EC9D4B-4D3A-99C6-A294-D819C91601AE}"/>
              </a:ext>
            </a:extLst>
          </p:cNvPr>
          <p:cNvSpPr txBox="1"/>
          <p:nvPr/>
        </p:nvSpPr>
        <p:spPr>
          <a:xfrm>
            <a:off x="2492864" y="826156"/>
            <a:ext cx="2738380" cy="1200329"/>
          </a:xfrm>
          <a:prstGeom prst="rect">
            <a:avLst/>
          </a:prstGeom>
          <a:noFill/>
        </p:spPr>
        <p:txBody>
          <a:bodyPr wrap="square" rtlCol="0">
            <a:spAutoFit/>
          </a:bodyPr>
          <a:lstStyle/>
          <a:p>
            <a:pPr algn="ctr"/>
            <a:r>
              <a:rPr lang="de-DE" dirty="0">
                <a:solidFill>
                  <a:srgbClr val="79527B"/>
                </a:solidFill>
              </a:rPr>
              <a:t>Einführung in das regio-nale Tourismus-Krisenmanagement und dessen Komplexität</a:t>
            </a:r>
            <a:endParaRPr lang="en-IE" dirty="0">
              <a:solidFill>
                <a:srgbClr val="79527B"/>
              </a:solidFill>
            </a:endParaRPr>
          </a:p>
        </p:txBody>
      </p:sp>
      <p:sp>
        <p:nvSpPr>
          <p:cNvPr id="39" name="TextBox 38">
            <a:extLst>
              <a:ext uri="{FF2B5EF4-FFF2-40B4-BE49-F238E27FC236}">
                <a16:creationId xmlns:a16="http://schemas.microsoft.com/office/drawing/2014/main" id="{91E70F61-2CF0-4673-9DDE-6DC54F2CEF2D}"/>
              </a:ext>
            </a:extLst>
          </p:cNvPr>
          <p:cNvSpPr txBox="1"/>
          <p:nvPr/>
        </p:nvSpPr>
        <p:spPr>
          <a:xfrm>
            <a:off x="5179193" y="2905306"/>
            <a:ext cx="3026652" cy="1477328"/>
          </a:xfrm>
          <a:prstGeom prst="rect">
            <a:avLst/>
          </a:prstGeom>
          <a:noFill/>
        </p:spPr>
        <p:txBody>
          <a:bodyPr wrap="square" rtlCol="0">
            <a:spAutoFit/>
          </a:bodyPr>
          <a:lstStyle/>
          <a:p>
            <a:pPr algn="ctr"/>
            <a:r>
              <a:rPr lang="de-DE" dirty="0">
                <a:solidFill>
                  <a:srgbClr val="F37C57"/>
                </a:solidFill>
              </a:rPr>
              <a:t>Entwickeln Sie einen regionalen Krisenmanagement-Reaktionsplan (</a:t>
            </a:r>
            <a:r>
              <a:rPr lang="de-DE" dirty="0" err="1">
                <a:solidFill>
                  <a:srgbClr val="F37C57"/>
                </a:solidFill>
              </a:rPr>
              <a:t>kurzfr</a:t>
            </a:r>
            <a:r>
              <a:rPr lang="de-DE" dirty="0">
                <a:solidFill>
                  <a:srgbClr val="F37C57"/>
                </a:solidFill>
              </a:rPr>
              <a:t>. Reaktionsplan)</a:t>
            </a:r>
            <a:endParaRPr lang="en-IE" i="1" dirty="0">
              <a:solidFill>
                <a:srgbClr val="F37C57"/>
              </a:solidFill>
            </a:endParaRPr>
          </a:p>
        </p:txBody>
      </p:sp>
      <p:sp>
        <p:nvSpPr>
          <p:cNvPr id="40" name="TextBox 39">
            <a:extLst>
              <a:ext uri="{FF2B5EF4-FFF2-40B4-BE49-F238E27FC236}">
                <a16:creationId xmlns:a16="http://schemas.microsoft.com/office/drawing/2014/main" id="{3F66F445-3B3D-4075-70A3-D553312FA5CF}"/>
              </a:ext>
            </a:extLst>
          </p:cNvPr>
          <p:cNvSpPr txBox="1"/>
          <p:nvPr/>
        </p:nvSpPr>
        <p:spPr>
          <a:xfrm>
            <a:off x="2696985" y="5255365"/>
            <a:ext cx="2419590" cy="1323439"/>
          </a:xfrm>
          <a:prstGeom prst="rect">
            <a:avLst/>
          </a:prstGeom>
          <a:noFill/>
        </p:spPr>
        <p:txBody>
          <a:bodyPr wrap="square" rtlCol="0">
            <a:spAutoFit/>
          </a:bodyPr>
          <a:lstStyle/>
          <a:p>
            <a:pPr algn="ctr"/>
            <a:r>
              <a:rPr lang="de-DE" sz="2000" dirty="0">
                <a:solidFill>
                  <a:srgbClr val="3AA091"/>
                </a:solidFill>
              </a:rPr>
              <a:t>Kommunikations-strategie und Umgang mit PR und Medien</a:t>
            </a:r>
            <a:endParaRPr lang="en-IE" sz="2000" dirty="0">
              <a:solidFill>
                <a:srgbClr val="3AA091"/>
              </a:solidFill>
            </a:endParaRPr>
          </a:p>
        </p:txBody>
      </p:sp>
      <p:sp>
        <p:nvSpPr>
          <p:cNvPr id="130" name="TextBox 129">
            <a:extLst>
              <a:ext uri="{FF2B5EF4-FFF2-40B4-BE49-F238E27FC236}">
                <a16:creationId xmlns:a16="http://schemas.microsoft.com/office/drawing/2014/main" id="{BC0C15CA-D8DF-5D50-B91F-31D6D4E2D48D}"/>
              </a:ext>
            </a:extLst>
          </p:cNvPr>
          <p:cNvSpPr txBox="1"/>
          <p:nvPr/>
        </p:nvSpPr>
        <p:spPr>
          <a:xfrm>
            <a:off x="3669414" y="351112"/>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1</a:t>
            </a:r>
            <a:endParaRPr lang="en-IE" b="1" dirty="0">
              <a:solidFill>
                <a:srgbClr val="79527B"/>
              </a:solidFill>
            </a:endParaRPr>
          </a:p>
        </p:txBody>
      </p:sp>
      <p:sp>
        <p:nvSpPr>
          <p:cNvPr id="131" name="TextBox 130">
            <a:extLst>
              <a:ext uri="{FF2B5EF4-FFF2-40B4-BE49-F238E27FC236}">
                <a16:creationId xmlns:a16="http://schemas.microsoft.com/office/drawing/2014/main" id="{B80D0131-7456-50AC-FC69-079E3D909A5F}"/>
              </a:ext>
            </a:extLst>
          </p:cNvPr>
          <p:cNvSpPr txBox="1"/>
          <p:nvPr/>
        </p:nvSpPr>
        <p:spPr>
          <a:xfrm>
            <a:off x="6453344" y="377865"/>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2</a:t>
            </a:r>
            <a:endParaRPr lang="en-IE" b="1" dirty="0">
              <a:solidFill>
                <a:srgbClr val="79527B"/>
              </a:solidFill>
            </a:endParaRPr>
          </a:p>
        </p:txBody>
      </p:sp>
      <p:sp>
        <p:nvSpPr>
          <p:cNvPr id="132" name="TextBox 131">
            <a:extLst>
              <a:ext uri="{FF2B5EF4-FFF2-40B4-BE49-F238E27FC236}">
                <a16:creationId xmlns:a16="http://schemas.microsoft.com/office/drawing/2014/main" id="{78C1540A-AE5C-E178-55A5-57DB0D29C5BF}"/>
              </a:ext>
            </a:extLst>
          </p:cNvPr>
          <p:cNvSpPr txBox="1"/>
          <p:nvPr/>
        </p:nvSpPr>
        <p:spPr>
          <a:xfrm>
            <a:off x="9391403" y="352064"/>
            <a:ext cx="1193749" cy="252773"/>
          </a:xfrm>
          <a:prstGeom prst="rect">
            <a:avLst/>
          </a:prstGeom>
          <a:noFill/>
        </p:spPr>
        <p:txBody>
          <a:bodyPr wrap="square" rtlCol="0" anchor="t">
            <a:spAutoFit/>
          </a:bodyPr>
          <a:lstStyle/>
          <a:p>
            <a:pPr algn="ctr">
              <a:lnSpc>
                <a:spcPts val="1020"/>
              </a:lnSpc>
            </a:pPr>
            <a:r>
              <a:rPr lang="en-IE" b="1" kern="1200" dirty="0">
                <a:solidFill>
                  <a:srgbClr val="79527B"/>
                </a:solidFill>
                <a:latin typeface="+mn-lt"/>
                <a:ea typeface="+mn-ea"/>
                <a:cs typeface="+mn-cs"/>
              </a:rPr>
              <a:t>Modul 3</a:t>
            </a:r>
            <a:endParaRPr lang="en-IE" b="1" dirty="0">
              <a:solidFill>
                <a:srgbClr val="79527B"/>
              </a:solidFill>
            </a:endParaRPr>
          </a:p>
        </p:txBody>
      </p:sp>
      <p:sp>
        <p:nvSpPr>
          <p:cNvPr id="133" name="TextBox 132">
            <a:extLst>
              <a:ext uri="{FF2B5EF4-FFF2-40B4-BE49-F238E27FC236}">
                <a16:creationId xmlns:a16="http://schemas.microsoft.com/office/drawing/2014/main" id="{7A837965-7EC6-3618-5E68-8355523C4EBA}"/>
              </a:ext>
            </a:extLst>
          </p:cNvPr>
          <p:cNvSpPr txBox="1"/>
          <p:nvPr/>
        </p:nvSpPr>
        <p:spPr>
          <a:xfrm>
            <a:off x="3652173" y="2625371"/>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4</a:t>
            </a:r>
            <a:endParaRPr lang="en-IE" b="1" dirty="0">
              <a:solidFill>
                <a:srgbClr val="F27954"/>
              </a:solidFill>
            </a:endParaRPr>
          </a:p>
        </p:txBody>
      </p:sp>
      <p:sp>
        <p:nvSpPr>
          <p:cNvPr id="134" name="TextBox 133">
            <a:extLst>
              <a:ext uri="{FF2B5EF4-FFF2-40B4-BE49-F238E27FC236}">
                <a16:creationId xmlns:a16="http://schemas.microsoft.com/office/drawing/2014/main" id="{BB5F536D-24E2-C838-495B-0CB27BA0351C}"/>
              </a:ext>
            </a:extLst>
          </p:cNvPr>
          <p:cNvSpPr txBox="1"/>
          <p:nvPr/>
        </p:nvSpPr>
        <p:spPr>
          <a:xfrm>
            <a:off x="6491070" y="2609242"/>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5</a:t>
            </a:r>
            <a:endParaRPr lang="en-IE" b="1" dirty="0">
              <a:solidFill>
                <a:srgbClr val="F27954"/>
              </a:solidFill>
            </a:endParaRPr>
          </a:p>
        </p:txBody>
      </p:sp>
      <p:sp>
        <p:nvSpPr>
          <p:cNvPr id="135" name="TextBox 134">
            <a:extLst>
              <a:ext uri="{FF2B5EF4-FFF2-40B4-BE49-F238E27FC236}">
                <a16:creationId xmlns:a16="http://schemas.microsoft.com/office/drawing/2014/main" id="{5A43CFD7-4DD3-5ECB-4984-BABBB48AAE2F}"/>
              </a:ext>
            </a:extLst>
          </p:cNvPr>
          <p:cNvSpPr txBox="1"/>
          <p:nvPr/>
        </p:nvSpPr>
        <p:spPr>
          <a:xfrm>
            <a:off x="9318312" y="2615458"/>
            <a:ext cx="1193749" cy="252773"/>
          </a:xfrm>
          <a:prstGeom prst="rect">
            <a:avLst/>
          </a:prstGeom>
          <a:noFill/>
        </p:spPr>
        <p:txBody>
          <a:bodyPr wrap="square" rtlCol="0" anchor="t">
            <a:spAutoFit/>
          </a:bodyPr>
          <a:lstStyle/>
          <a:p>
            <a:pPr algn="ctr">
              <a:lnSpc>
                <a:spcPts val="1020"/>
              </a:lnSpc>
            </a:pPr>
            <a:r>
              <a:rPr lang="en-IE" b="1" kern="1200" dirty="0">
                <a:solidFill>
                  <a:srgbClr val="F27954"/>
                </a:solidFill>
                <a:latin typeface="+mn-lt"/>
                <a:ea typeface="+mn-ea"/>
                <a:cs typeface="+mn-cs"/>
              </a:rPr>
              <a:t>Modul 6</a:t>
            </a:r>
            <a:endParaRPr lang="en-IE" b="1" dirty="0">
              <a:solidFill>
                <a:srgbClr val="F27954"/>
              </a:solidFill>
            </a:endParaRPr>
          </a:p>
        </p:txBody>
      </p:sp>
      <p:sp>
        <p:nvSpPr>
          <p:cNvPr id="136" name="TextBox 135">
            <a:extLst>
              <a:ext uri="{FF2B5EF4-FFF2-40B4-BE49-F238E27FC236}">
                <a16:creationId xmlns:a16="http://schemas.microsoft.com/office/drawing/2014/main" id="{60AB4A7A-E634-0066-C66C-785D4810091F}"/>
              </a:ext>
            </a:extLst>
          </p:cNvPr>
          <p:cNvSpPr txBox="1"/>
          <p:nvPr/>
        </p:nvSpPr>
        <p:spPr>
          <a:xfrm>
            <a:off x="3570360" y="4830332"/>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7</a:t>
            </a:r>
            <a:endParaRPr lang="en-IE" b="1" dirty="0">
              <a:solidFill>
                <a:srgbClr val="44BAA9"/>
              </a:solidFill>
            </a:endParaRPr>
          </a:p>
        </p:txBody>
      </p:sp>
      <p:sp>
        <p:nvSpPr>
          <p:cNvPr id="137" name="TextBox 136">
            <a:extLst>
              <a:ext uri="{FF2B5EF4-FFF2-40B4-BE49-F238E27FC236}">
                <a16:creationId xmlns:a16="http://schemas.microsoft.com/office/drawing/2014/main" id="{0AD0D61D-3E41-8C46-B66A-5F2474B6D43C}"/>
              </a:ext>
            </a:extLst>
          </p:cNvPr>
          <p:cNvSpPr txBox="1"/>
          <p:nvPr/>
        </p:nvSpPr>
        <p:spPr>
          <a:xfrm>
            <a:off x="5466227" y="5152105"/>
            <a:ext cx="2662993" cy="1323439"/>
          </a:xfrm>
          <a:prstGeom prst="rect">
            <a:avLst/>
          </a:prstGeom>
          <a:noFill/>
        </p:spPr>
        <p:txBody>
          <a:bodyPr wrap="square" rtlCol="0">
            <a:spAutoFit/>
          </a:bodyPr>
          <a:lstStyle/>
          <a:p>
            <a:pPr algn="ctr"/>
            <a:r>
              <a:rPr lang="de-DE" sz="2000" dirty="0">
                <a:solidFill>
                  <a:srgbClr val="3AA091"/>
                </a:solidFill>
              </a:rPr>
              <a:t>Strategisches regionales Krisenreaktions- und Erholungsmarketing</a:t>
            </a:r>
            <a:endParaRPr lang="en-IE" sz="2000" dirty="0">
              <a:solidFill>
                <a:srgbClr val="3AA091"/>
              </a:solidFill>
            </a:endParaRPr>
          </a:p>
        </p:txBody>
      </p:sp>
      <p:sp>
        <p:nvSpPr>
          <p:cNvPr id="138" name="TextBox 137">
            <a:extLst>
              <a:ext uri="{FF2B5EF4-FFF2-40B4-BE49-F238E27FC236}">
                <a16:creationId xmlns:a16="http://schemas.microsoft.com/office/drawing/2014/main" id="{E3FC64FD-D8AB-DB46-B5C3-BD64E4235762}"/>
              </a:ext>
            </a:extLst>
          </p:cNvPr>
          <p:cNvSpPr txBox="1"/>
          <p:nvPr/>
        </p:nvSpPr>
        <p:spPr>
          <a:xfrm>
            <a:off x="6453344" y="4857275"/>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8</a:t>
            </a:r>
            <a:endParaRPr lang="en-IE" b="1" dirty="0">
              <a:solidFill>
                <a:srgbClr val="44BAA9"/>
              </a:solidFill>
            </a:endParaRPr>
          </a:p>
        </p:txBody>
      </p:sp>
      <p:sp>
        <p:nvSpPr>
          <p:cNvPr id="139" name="TextBox 138">
            <a:extLst>
              <a:ext uri="{FF2B5EF4-FFF2-40B4-BE49-F238E27FC236}">
                <a16:creationId xmlns:a16="http://schemas.microsoft.com/office/drawing/2014/main" id="{FE568FEB-17D4-1F0E-936F-5A38CB7EF77F}"/>
              </a:ext>
            </a:extLst>
          </p:cNvPr>
          <p:cNvSpPr txBox="1"/>
          <p:nvPr/>
        </p:nvSpPr>
        <p:spPr>
          <a:xfrm>
            <a:off x="9360735" y="4839123"/>
            <a:ext cx="1193749" cy="252773"/>
          </a:xfrm>
          <a:prstGeom prst="rect">
            <a:avLst/>
          </a:prstGeom>
          <a:noFill/>
        </p:spPr>
        <p:txBody>
          <a:bodyPr wrap="square" rtlCol="0" anchor="t">
            <a:spAutoFit/>
          </a:bodyPr>
          <a:lstStyle/>
          <a:p>
            <a:pPr algn="ctr">
              <a:lnSpc>
                <a:spcPts val="1020"/>
              </a:lnSpc>
            </a:pPr>
            <a:r>
              <a:rPr lang="en-IE" b="1" kern="1200" dirty="0">
                <a:solidFill>
                  <a:srgbClr val="44BAA9"/>
                </a:solidFill>
                <a:latin typeface="+mn-lt"/>
                <a:ea typeface="+mn-ea"/>
                <a:cs typeface="+mn-cs"/>
              </a:rPr>
              <a:t>Modul 9</a:t>
            </a:r>
            <a:endParaRPr lang="en-IE" b="1" dirty="0">
              <a:solidFill>
                <a:srgbClr val="44BAA9"/>
              </a:solidFill>
            </a:endParaRPr>
          </a:p>
        </p:txBody>
      </p:sp>
    </p:spTree>
    <p:extLst>
      <p:ext uri="{BB962C8B-B14F-4D97-AF65-F5344CB8AC3E}">
        <p14:creationId xmlns:p14="http://schemas.microsoft.com/office/powerpoint/2010/main" val="3872755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CE4A1B6-F443-DED6-D74A-018D4AC63695}"/>
              </a:ext>
            </a:extLst>
          </p:cNvPr>
          <p:cNvSpPr>
            <a:spLocks noGrp="1"/>
          </p:cNvSpPr>
          <p:nvPr>
            <p:ph type="body" sz="quarter" idx="25"/>
          </p:nvPr>
        </p:nvSpPr>
        <p:spPr/>
        <p:txBody>
          <a:bodyPr>
            <a:normAutofit/>
          </a:bodyPr>
          <a:lstStyle/>
          <a:p>
            <a:r>
              <a:rPr lang="en-IE" sz="1800" dirty="0">
                <a:hlinkClick r:id="rId2">
                  <a:extLst>
                    <a:ext uri="{A12FA001-AC4F-418D-AE19-62706E023703}">
                      <ahyp:hlinkClr xmlns:ahyp="http://schemas.microsoft.com/office/drawing/2018/hyperlinkcolor" val="tx"/>
                    </a:ext>
                  </a:extLst>
                </a:hlinkClick>
              </a:rPr>
              <a:t>https://www.tourismrecovery.eu/ </a:t>
            </a:r>
          </a:p>
        </p:txBody>
      </p:sp>
      <p:sp>
        <p:nvSpPr>
          <p:cNvPr id="8" name="Text Placeholder 7">
            <a:extLst>
              <a:ext uri="{FF2B5EF4-FFF2-40B4-BE49-F238E27FC236}">
                <a16:creationId xmlns:a16="http://schemas.microsoft.com/office/drawing/2014/main" id="{0C613482-A161-2C8E-DD6C-02BEFDC73BD9}"/>
              </a:ext>
            </a:extLst>
          </p:cNvPr>
          <p:cNvSpPr>
            <a:spLocks noGrp="1"/>
          </p:cNvSpPr>
          <p:nvPr>
            <p:ph type="body" sz="quarter" idx="26"/>
          </p:nvPr>
        </p:nvSpPr>
        <p:spPr>
          <a:xfrm>
            <a:off x="7794217" y="4515939"/>
            <a:ext cx="4075054" cy="361924"/>
          </a:xfrm>
        </p:spPr>
        <p:txBody>
          <a:bodyPr>
            <a:normAutofit fontScale="92500"/>
          </a:bodyPr>
          <a:lstStyle/>
          <a:p>
            <a:r>
              <a:rPr lang="en-IE" sz="1800" dirty="0">
                <a:hlinkClick r:id="rId3">
                  <a:extLst>
                    <a:ext uri="{A12FA001-AC4F-418D-AE19-62706E023703}">
                      <ahyp:hlinkClr xmlns:ahyp="http://schemas.microsoft.com/office/drawing/2018/hyperlinkcolor" val="tx"/>
                    </a:ext>
                  </a:extLst>
                </a:hlinkClick>
              </a:rPr>
              <a:t>Momentum, Irland Entwickler von Modulen</a:t>
            </a:r>
            <a:endParaRPr lang="en-IE" sz="1800" dirty="0"/>
          </a:p>
        </p:txBody>
      </p:sp>
      <p:sp>
        <p:nvSpPr>
          <p:cNvPr id="9" name="Text Placeholder 8">
            <a:extLst>
              <a:ext uri="{FF2B5EF4-FFF2-40B4-BE49-F238E27FC236}">
                <a16:creationId xmlns:a16="http://schemas.microsoft.com/office/drawing/2014/main" id="{4D062689-03B7-BB17-4495-47C4BEC254C8}"/>
              </a:ext>
            </a:extLst>
          </p:cNvPr>
          <p:cNvSpPr>
            <a:spLocks noGrp="1"/>
          </p:cNvSpPr>
          <p:nvPr>
            <p:ph type="body" sz="quarter" idx="27"/>
          </p:nvPr>
        </p:nvSpPr>
        <p:spPr>
          <a:xfrm>
            <a:off x="7794217" y="3887349"/>
            <a:ext cx="3770253" cy="361924"/>
          </a:xfrm>
        </p:spPr>
        <p:txBody>
          <a:bodyPr>
            <a:noAutofit/>
          </a:bodyPr>
          <a:lstStyle/>
          <a:p>
            <a:r>
              <a:rPr lang="en-IE" sz="1800" dirty="0">
                <a:hlinkClick r:id="rId4">
                  <a:extLst>
                    <a:ext uri="{A12FA001-AC4F-418D-AE19-62706E023703}">
                      <ahyp:hlinkClr xmlns:ahyp="http://schemas.microsoft.com/office/drawing/2018/hyperlinkcolor" val="tx"/>
                    </a:ext>
                  </a:extLst>
                </a:hlinkClick>
              </a:rPr>
              <a:t>Facebook</a:t>
            </a:r>
            <a:endParaRPr lang="en-IE" sz="1800" dirty="0"/>
          </a:p>
        </p:txBody>
      </p:sp>
      <p:sp>
        <p:nvSpPr>
          <p:cNvPr id="6" name="Text Placeholder 5">
            <a:extLst>
              <a:ext uri="{FF2B5EF4-FFF2-40B4-BE49-F238E27FC236}">
                <a16:creationId xmlns:a16="http://schemas.microsoft.com/office/drawing/2014/main" id="{9159A0B4-A859-9A15-781A-D7EA204C648F}"/>
              </a:ext>
            </a:extLst>
          </p:cNvPr>
          <p:cNvSpPr>
            <a:spLocks noGrp="1"/>
          </p:cNvSpPr>
          <p:nvPr>
            <p:ph type="body" sz="quarter" idx="20"/>
          </p:nvPr>
        </p:nvSpPr>
        <p:spPr>
          <a:xfrm>
            <a:off x="322729" y="2735673"/>
            <a:ext cx="6096000" cy="2867268"/>
          </a:xfrm>
        </p:spPr>
        <p:txBody>
          <a:bodyPr>
            <a:normAutofit fontScale="40000" lnSpcReduction="20000"/>
          </a:bodyPr>
          <a:lstStyle/>
          <a:p>
            <a:pPr>
              <a:lnSpc>
                <a:spcPct val="120000"/>
              </a:lnSpc>
              <a:spcBef>
                <a:spcPts val="0"/>
              </a:spcBef>
            </a:pPr>
            <a:r>
              <a:rPr lang="en-IE" sz="11000" b="1" dirty="0"/>
              <a:t>Gut </a:t>
            </a:r>
            <a:r>
              <a:rPr lang="en-IE" sz="11000" b="1" dirty="0" err="1"/>
              <a:t>gemacht</a:t>
            </a:r>
            <a:r>
              <a:rPr lang="en-IE" sz="11000" b="1" dirty="0"/>
              <a:t>!</a:t>
            </a:r>
          </a:p>
          <a:p>
            <a:pPr>
              <a:lnSpc>
                <a:spcPct val="120000"/>
              </a:lnSpc>
              <a:spcBef>
                <a:spcPts val="0"/>
              </a:spcBef>
            </a:pPr>
            <a:endParaRPr lang="en-IE" b="1" dirty="0"/>
          </a:p>
          <a:p>
            <a:pPr>
              <a:lnSpc>
                <a:spcPct val="120000"/>
              </a:lnSpc>
              <a:spcBef>
                <a:spcPts val="0"/>
              </a:spcBef>
            </a:pPr>
            <a:r>
              <a:rPr lang="en-IE" sz="7400" dirty="0"/>
              <a:t>Sie </a:t>
            </a:r>
            <a:r>
              <a:rPr lang="en-IE" sz="7400" dirty="0" err="1"/>
              <a:t>haben</a:t>
            </a:r>
            <a:r>
              <a:rPr lang="en-IE" sz="7400" dirty="0"/>
              <a:t> das </a:t>
            </a:r>
            <a:r>
              <a:rPr lang="en-IE" sz="7400" dirty="0" err="1"/>
              <a:t>erste</a:t>
            </a:r>
            <a:r>
              <a:rPr lang="en-IE" sz="7400" dirty="0"/>
              <a:t> Modul </a:t>
            </a:r>
            <a:r>
              <a:rPr lang="en-IE" sz="7400" dirty="0" err="1"/>
              <a:t>abgeschlossen</a:t>
            </a:r>
            <a:r>
              <a:rPr lang="en-IE" sz="7400" dirty="0"/>
              <a:t>.</a:t>
            </a:r>
          </a:p>
          <a:p>
            <a:pPr>
              <a:lnSpc>
                <a:spcPct val="120000"/>
              </a:lnSpc>
              <a:spcBef>
                <a:spcPts val="0"/>
              </a:spcBef>
            </a:pPr>
            <a:r>
              <a:rPr lang="en-IE" sz="7400" dirty="0"/>
              <a:t> </a:t>
            </a:r>
          </a:p>
        </p:txBody>
      </p:sp>
      <p:pic>
        <p:nvPicPr>
          <p:cNvPr id="1028" name="Picture 4" descr="Well Done Images – Browse 33,622 Stock Photos, Vectors, and Video | Adobe  Stock">
            <a:extLst>
              <a:ext uri="{FF2B5EF4-FFF2-40B4-BE49-F238E27FC236}">
                <a16:creationId xmlns:a16="http://schemas.microsoft.com/office/drawing/2014/main" id="{4A6B94AD-A64C-D4C6-0DFD-2B159C251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730" y="212973"/>
            <a:ext cx="3594847" cy="2522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923C34-F7D7-60C2-F31E-2B64BAD784E8}"/>
              </a:ext>
            </a:extLst>
          </p:cNvPr>
          <p:cNvSpPr/>
          <p:nvPr/>
        </p:nvSpPr>
        <p:spPr>
          <a:xfrm>
            <a:off x="701913" y="5958576"/>
            <a:ext cx="6589536" cy="600164"/>
          </a:xfrm>
          <a:prstGeom prst="rect">
            <a:avLst/>
          </a:prstGeom>
        </p:spPr>
        <p:txBody>
          <a:bodyPr wrap="square">
            <a:spAutoFit/>
          </a:bodyPr>
          <a:lstStyle/>
          <a:p>
            <a:pPr algn="just">
              <a:tabLst>
                <a:tab pos="2865755" algn="ctr"/>
                <a:tab pos="5731510" algn="r"/>
              </a:tabLst>
            </a:pPr>
            <a:r>
              <a:rPr lang="en-GB"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595A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0787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3AB45B3-99BB-B9B9-B61C-13A075F795E2}"/>
              </a:ext>
            </a:extLst>
          </p:cNvPr>
          <p:cNvSpPr/>
          <p:nvPr/>
        </p:nvSpPr>
        <p:spPr>
          <a:xfrm>
            <a:off x="6096605" y="0"/>
            <a:ext cx="6096001" cy="822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Text Placeholder 3">
            <a:extLst>
              <a:ext uri="{FF2B5EF4-FFF2-40B4-BE49-F238E27FC236}">
                <a16:creationId xmlns:a16="http://schemas.microsoft.com/office/drawing/2014/main" id="{027C7394-DFDD-39BF-2B6B-61809E7B850B}"/>
              </a:ext>
            </a:extLst>
          </p:cNvPr>
          <p:cNvSpPr>
            <a:spLocks noGrp="1"/>
          </p:cNvSpPr>
          <p:nvPr>
            <p:ph type="body" sz="quarter" idx="15"/>
          </p:nvPr>
        </p:nvSpPr>
        <p:spPr>
          <a:xfrm>
            <a:off x="6781160" y="1049309"/>
            <a:ext cx="511077" cy="635000"/>
          </a:xfrm>
        </p:spPr>
        <p:txBody>
          <a:bodyPr/>
          <a:lstStyle/>
          <a:p>
            <a:r>
              <a:rPr lang="en-IE" sz="2400" b="1" dirty="0"/>
              <a:t>6</a:t>
            </a:r>
          </a:p>
        </p:txBody>
      </p:sp>
      <p:sp>
        <p:nvSpPr>
          <p:cNvPr id="27" name="Text Placeholder 2">
            <a:extLst>
              <a:ext uri="{FF2B5EF4-FFF2-40B4-BE49-F238E27FC236}">
                <a16:creationId xmlns:a16="http://schemas.microsoft.com/office/drawing/2014/main" id="{0162AD9A-1C08-8DA0-114C-ECFBCD443751}"/>
              </a:ext>
            </a:extLst>
          </p:cNvPr>
          <p:cNvSpPr>
            <a:spLocks noGrp="1"/>
          </p:cNvSpPr>
          <p:nvPr>
            <p:ph type="body" sz="quarter" idx="14"/>
          </p:nvPr>
        </p:nvSpPr>
        <p:spPr>
          <a:xfrm>
            <a:off x="7511069" y="992114"/>
            <a:ext cx="4465067" cy="822373"/>
          </a:xfrm>
        </p:spPr>
        <p:txBody>
          <a:bodyPr/>
          <a:lstStyle/>
          <a:p>
            <a:pPr>
              <a:lnSpc>
                <a:spcPct val="100000"/>
              </a:lnSpc>
              <a:spcBef>
                <a:spcPts val="0"/>
              </a:spcBef>
            </a:pPr>
            <a:r>
              <a:rPr lang="en-IE" sz="2000" b="1" dirty="0"/>
              <a:t>Der regionale Rahmen für das Krisenmanagement im Tourismus</a:t>
            </a:r>
          </a:p>
          <a:p>
            <a:pPr>
              <a:lnSpc>
                <a:spcPct val="100000"/>
              </a:lnSpc>
              <a:spcBef>
                <a:spcPts val="0"/>
              </a:spcBef>
            </a:pPr>
            <a:r>
              <a:rPr lang="en-IE" sz="1800" i="1" dirty="0"/>
              <a:t>Die Etappen einer regionalen Tourismuskrise  </a:t>
            </a:r>
          </a:p>
        </p:txBody>
      </p:sp>
      <p:sp>
        <p:nvSpPr>
          <p:cNvPr id="28" name="Text Placeholder 7">
            <a:extLst>
              <a:ext uri="{FF2B5EF4-FFF2-40B4-BE49-F238E27FC236}">
                <a16:creationId xmlns:a16="http://schemas.microsoft.com/office/drawing/2014/main" id="{6A1881AF-818F-78F1-6B85-12F62E1E8F1D}"/>
              </a:ext>
            </a:extLst>
          </p:cNvPr>
          <p:cNvSpPr txBox="1">
            <a:spLocks/>
          </p:cNvSpPr>
          <p:nvPr/>
        </p:nvSpPr>
        <p:spPr>
          <a:xfrm>
            <a:off x="7511069" y="2081810"/>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t>Weitere regionale Rahmenwerke und Modelle für das Krisenmanagement im Tourismus</a:t>
            </a:r>
          </a:p>
          <a:p>
            <a:pPr>
              <a:lnSpc>
                <a:spcPct val="100000"/>
              </a:lnSpc>
              <a:spcBef>
                <a:spcPts val="0"/>
              </a:spcBef>
            </a:pPr>
            <a:r>
              <a:rPr lang="en-IE" sz="1800" i="1" dirty="0"/>
              <a:t>Die Stadien einer Krise im Reiseziel </a:t>
            </a:r>
          </a:p>
        </p:txBody>
      </p:sp>
      <p:sp>
        <p:nvSpPr>
          <p:cNvPr id="29" name="Text Placeholder 8">
            <a:extLst>
              <a:ext uri="{FF2B5EF4-FFF2-40B4-BE49-F238E27FC236}">
                <a16:creationId xmlns:a16="http://schemas.microsoft.com/office/drawing/2014/main" id="{B60B7005-2474-3673-31B4-C23AFC17303D}"/>
              </a:ext>
            </a:extLst>
          </p:cNvPr>
          <p:cNvSpPr txBox="1">
            <a:spLocks/>
          </p:cNvSpPr>
          <p:nvPr/>
        </p:nvSpPr>
        <p:spPr>
          <a:xfrm>
            <a:off x="6781160" y="3183699"/>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8</a:t>
            </a:r>
          </a:p>
        </p:txBody>
      </p:sp>
      <p:sp>
        <p:nvSpPr>
          <p:cNvPr id="30" name="Text Placeholder 9">
            <a:extLst>
              <a:ext uri="{FF2B5EF4-FFF2-40B4-BE49-F238E27FC236}">
                <a16:creationId xmlns:a16="http://schemas.microsoft.com/office/drawing/2014/main" id="{474CAF2D-60A1-57FC-EDB9-4F42BF20B125}"/>
              </a:ext>
            </a:extLst>
          </p:cNvPr>
          <p:cNvSpPr txBox="1">
            <a:spLocks/>
          </p:cNvSpPr>
          <p:nvPr/>
        </p:nvSpPr>
        <p:spPr>
          <a:xfrm>
            <a:off x="7511069" y="3234852"/>
            <a:ext cx="446506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a:t>Die Komplexität des regionalen Tourismus-Krisenmanagements</a:t>
            </a:r>
            <a:endParaRPr lang="en-IE" sz="2000" dirty="0"/>
          </a:p>
        </p:txBody>
      </p:sp>
      <p:sp>
        <p:nvSpPr>
          <p:cNvPr id="31" name="Text Placeholder 10">
            <a:extLst>
              <a:ext uri="{FF2B5EF4-FFF2-40B4-BE49-F238E27FC236}">
                <a16:creationId xmlns:a16="http://schemas.microsoft.com/office/drawing/2014/main" id="{29B48C7E-B87A-1CD1-4C09-63C2CCC8B5E3}"/>
              </a:ext>
            </a:extLst>
          </p:cNvPr>
          <p:cNvSpPr txBox="1">
            <a:spLocks/>
          </p:cNvSpPr>
          <p:nvPr/>
        </p:nvSpPr>
        <p:spPr>
          <a:xfrm>
            <a:off x="6767305" y="424188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b="1" dirty="0"/>
          </a:p>
        </p:txBody>
      </p:sp>
      <p:sp>
        <p:nvSpPr>
          <p:cNvPr id="32" name="Text Placeholder 11">
            <a:extLst>
              <a:ext uri="{FF2B5EF4-FFF2-40B4-BE49-F238E27FC236}">
                <a16:creationId xmlns:a16="http://schemas.microsoft.com/office/drawing/2014/main" id="{CFB93837-15E3-17D1-B71C-C5968619AC47}"/>
              </a:ext>
            </a:extLst>
          </p:cNvPr>
          <p:cNvSpPr txBox="1">
            <a:spLocks/>
          </p:cNvSpPr>
          <p:nvPr/>
        </p:nvSpPr>
        <p:spPr>
          <a:xfrm>
            <a:off x="7497214" y="4184690"/>
            <a:ext cx="4465067" cy="85882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A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IE" sz="2000" b="1" dirty="0">
                <a:solidFill>
                  <a:srgbClr val="7A547C"/>
                </a:solidFill>
              </a:rPr>
              <a:t>Übung: </a:t>
            </a:r>
            <a:r>
              <a:rPr lang="en-IE" sz="2000" dirty="0" err="1"/>
              <a:t>Komplexitäten</a:t>
            </a:r>
            <a:r>
              <a:rPr lang="en-IE" sz="2000" dirty="0"/>
              <a:t> </a:t>
            </a:r>
            <a:r>
              <a:rPr lang="en-IE" sz="2000" dirty="0" err="1"/>
              <a:t>im</a:t>
            </a:r>
            <a:r>
              <a:rPr lang="en-IE" sz="2000" dirty="0"/>
              <a:t> </a:t>
            </a:r>
            <a:r>
              <a:rPr lang="en-IE" sz="2000" dirty="0" err="1"/>
              <a:t>regionalen</a:t>
            </a:r>
            <a:r>
              <a:rPr lang="en-IE" sz="2000" dirty="0"/>
              <a:t> </a:t>
            </a:r>
            <a:r>
              <a:rPr lang="en-IE" sz="2000" dirty="0" err="1"/>
              <a:t>Tourismus</a:t>
            </a:r>
            <a:endParaRPr lang="en-IE" sz="2000" dirty="0"/>
          </a:p>
          <a:p>
            <a:pPr>
              <a:lnSpc>
                <a:spcPct val="100000"/>
              </a:lnSpc>
              <a:spcBef>
                <a:spcPts val="0"/>
              </a:spcBef>
            </a:pPr>
            <a:r>
              <a:rPr lang="en-IE" sz="1800" i="1" dirty="0"/>
              <a:t>Diskussion </a:t>
            </a:r>
            <a:r>
              <a:rPr lang="en-IE" sz="1800" i="1" dirty="0" err="1"/>
              <a:t>oder</a:t>
            </a:r>
            <a:r>
              <a:rPr lang="en-IE" sz="1800" i="1" dirty="0"/>
              <a:t> Research </a:t>
            </a:r>
            <a:r>
              <a:rPr lang="en-IE" sz="1800" i="1" dirty="0" err="1"/>
              <a:t>Übung</a:t>
            </a:r>
            <a:endParaRPr lang="en-IE" sz="1800" i="1" dirty="0"/>
          </a:p>
        </p:txBody>
      </p:sp>
      <p:sp>
        <p:nvSpPr>
          <p:cNvPr id="33" name="Text Placeholder 4">
            <a:extLst>
              <a:ext uri="{FF2B5EF4-FFF2-40B4-BE49-F238E27FC236}">
                <a16:creationId xmlns:a16="http://schemas.microsoft.com/office/drawing/2014/main" id="{13C16345-2775-19B0-FE46-52AE7CF66719}"/>
              </a:ext>
            </a:extLst>
          </p:cNvPr>
          <p:cNvSpPr txBox="1">
            <a:spLocks/>
          </p:cNvSpPr>
          <p:nvPr/>
        </p:nvSpPr>
        <p:spPr>
          <a:xfrm>
            <a:off x="1295400" y="191861"/>
            <a:ext cx="4800599" cy="6036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a:t>Inhaltsübersicht</a:t>
            </a:r>
            <a:endParaRPr lang="en-IE" sz="3200" dirty="0"/>
          </a:p>
        </p:txBody>
      </p:sp>
      <p:sp>
        <p:nvSpPr>
          <p:cNvPr id="34" name="Text Placeholder 3">
            <a:extLst>
              <a:ext uri="{FF2B5EF4-FFF2-40B4-BE49-F238E27FC236}">
                <a16:creationId xmlns:a16="http://schemas.microsoft.com/office/drawing/2014/main" id="{0B9EF48F-62D3-5B36-CEDD-C914789E4C07}"/>
              </a:ext>
            </a:extLst>
          </p:cNvPr>
          <p:cNvSpPr txBox="1">
            <a:spLocks/>
          </p:cNvSpPr>
          <p:nvPr/>
        </p:nvSpPr>
        <p:spPr>
          <a:xfrm>
            <a:off x="6758197" y="2115955"/>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b="1" dirty="0"/>
              <a:t>7</a:t>
            </a:r>
          </a:p>
        </p:txBody>
      </p:sp>
      <p:sp>
        <p:nvSpPr>
          <p:cNvPr id="35" name="Text Placeholder 3">
            <a:extLst>
              <a:ext uri="{FF2B5EF4-FFF2-40B4-BE49-F238E27FC236}">
                <a16:creationId xmlns:a16="http://schemas.microsoft.com/office/drawing/2014/main" id="{862263EF-07E1-540B-771E-97D255E9E41C}"/>
              </a:ext>
            </a:extLst>
          </p:cNvPr>
          <p:cNvSpPr txBox="1">
            <a:spLocks/>
          </p:cNvSpPr>
          <p:nvPr/>
        </p:nvSpPr>
        <p:spPr>
          <a:xfrm>
            <a:off x="1076568" y="1411207"/>
            <a:ext cx="4962072" cy="59978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IE" sz="2400" b="1" dirty="0"/>
              <a:t>Modul 1 (Teil 2) </a:t>
            </a:r>
          </a:p>
          <a:p>
            <a:pPr algn="ctr">
              <a:lnSpc>
                <a:spcPct val="100000"/>
              </a:lnSpc>
              <a:spcBef>
                <a:spcPts val="0"/>
              </a:spcBef>
            </a:pPr>
            <a:r>
              <a:rPr lang="en-IE" sz="2000" dirty="0"/>
              <a:t>Die Phasen und die Komplexität einer regionalen Tourismuskrise </a:t>
            </a:r>
          </a:p>
          <a:p>
            <a:pPr algn="ctr">
              <a:lnSpc>
                <a:spcPct val="100000"/>
              </a:lnSpc>
              <a:spcBef>
                <a:spcPts val="0"/>
              </a:spcBef>
            </a:pPr>
            <a:endParaRPr lang="en-IE" sz="2400" dirty="0"/>
          </a:p>
          <a:p>
            <a:pPr algn="ctr">
              <a:lnSpc>
                <a:spcPct val="100000"/>
              </a:lnSpc>
              <a:spcBef>
                <a:spcPts val="0"/>
              </a:spcBef>
            </a:pPr>
            <a:endParaRPr lang="en-IE" sz="2000" dirty="0"/>
          </a:p>
        </p:txBody>
      </p:sp>
      <p:sp>
        <p:nvSpPr>
          <p:cNvPr id="36" name="TextBox 35">
            <a:extLst>
              <a:ext uri="{FF2B5EF4-FFF2-40B4-BE49-F238E27FC236}">
                <a16:creationId xmlns:a16="http://schemas.microsoft.com/office/drawing/2014/main" id="{02DCF9FA-5A6C-FBFA-8F57-78FC8A6FBBC0}"/>
              </a:ext>
            </a:extLst>
          </p:cNvPr>
          <p:cNvSpPr txBox="1"/>
          <p:nvPr/>
        </p:nvSpPr>
        <p:spPr>
          <a:xfrm>
            <a:off x="6096605" y="191861"/>
            <a:ext cx="6096001" cy="584775"/>
          </a:xfrm>
          <a:prstGeom prst="rect">
            <a:avLst/>
          </a:prstGeom>
          <a:solidFill>
            <a:srgbClr val="086D6E"/>
          </a:solidFill>
        </p:spPr>
        <p:txBody>
          <a:bodyPr wrap="square" rtlCol="0">
            <a:spAutoFit/>
          </a:bodyPr>
          <a:lstStyle/>
          <a:p>
            <a:pPr algn="ctr"/>
            <a:r>
              <a:rPr lang="en-IE" sz="3200" b="1" dirty="0">
                <a:solidFill>
                  <a:schemeClr val="bg1"/>
                </a:solidFill>
              </a:rPr>
              <a:t>Teil 2 </a:t>
            </a:r>
            <a:r>
              <a:rPr lang="en-IE" sz="2800" dirty="0">
                <a:solidFill>
                  <a:schemeClr val="bg1"/>
                </a:solidFill>
              </a:rPr>
              <a:t>Abschnitte 6 - 8</a:t>
            </a:r>
          </a:p>
        </p:txBody>
      </p:sp>
      <p:sp>
        <p:nvSpPr>
          <p:cNvPr id="37" name="Rectangle 36">
            <a:extLst>
              <a:ext uri="{FF2B5EF4-FFF2-40B4-BE49-F238E27FC236}">
                <a16:creationId xmlns:a16="http://schemas.microsoft.com/office/drawing/2014/main" id="{C2D58ACC-EEB9-F3AF-4258-67A76FBD7C2B}"/>
              </a:ext>
            </a:extLst>
          </p:cNvPr>
          <p:cNvSpPr/>
          <p:nvPr/>
        </p:nvSpPr>
        <p:spPr>
          <a:xfrm>
            <a:off x="6301948" y="5007063"/>
            <a:ext cx="2171701" cy="1490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8" name="TextBox 37">
            <a:extLst>
              <a:ext uri="{FF2B5EF4-FFF2-40B4-BE49-F238E27FC236}">
                <a16:creationId xmlns:a16="http://schemas.microsoft.com/office/drawing/2014/main" id="{184BD42F-E3E2-8BF0-FEEA-EDFC0818711F}"/>
              </a:ext>
            </a:extLst>
          </p:cNvPr>
          <p:cNvSpPr txBox="1"/>
          <p:nvPr/>
        </p:nvSpPr>
        <p:spPr>
          <a:xfrm>
            <a:off x="7520594" y="5012897"/>
            <a:ext cx="3267075" cy="369332"/>
          </a:xfrm>
          <a:prstGeom prst="rect">
            <a:avLst/>
          </a:prstGeom>
          <a:noFill/>
        </p:spPr>
        <p:txBody>
          <a:bodyPr wrap="square" rtlCol="0">
            <a:spAutoFit/>
          </a:bodyPr>
          <a:lstStyle/>
          <a:p>
            <a:r>
              <a:rPr lang="en-IE" i="1" dirty="0">
                <a:solidFill>
                  <a:srgbClr val="7A547C"/>
                </a:solidFill>
              </a:rPr>
              <a:t>Separates Dokument </a:t>
            </a:r>
          </a:p>
        </p:txBody>
      </p:sp>
      <p:pic>
        <p:nvPicPr>
          <p:cNvPr id="40" name="Graphic 39" descr="Star with solid fill">
            <a:extLst>
              <a:ext uri="{FF2B5EF4-FFF2-40B4-BE49-F238E27FC236}">
                <a16:creationId xmlns:a16="http://schemas.microsoft.com/office/drawing/2014/main" id="{83C5541D-EB0E-57D7-DA57-F4E8639767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97289" y="4237827"/>
            <a:ext cx="639058" cy="639058"/>
          </a:xfrm>
          <a:prstGeom prst="rect">
            <a:avLst/>
          </a:prstGeom>
        </p:spPr>
      </p:pic>
    </p:spTree>
    <p:extLst>
      <p:ext uri="{BB962C8B-B14F-4D97-AF65-F5344CB8AC3E}">
        <p14:creationId xmlns:p14="http://schemas.microsoft.com/office/powerpoint/2010/main" val="3618225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00319"/>
            <a:ext cx="4716425" cy="582221"/>
          </a:xfrm>
        </p:spPr>
        <p:txBody>
          <a:bodyPr>
            <a:normAutofit lnSpcReduction="10000"/>
          </a:bodyPr>
          <a:lstStyle/>
          <a:p>
            <a:r>
              <a:rPr lang="en-IE" dirty="0">
                <a:solidFill>
                  <a:srgbClr val="3AA091"/>
                </a:solidFill>
              </a:rPr>
              <a:t>Lernergebnisse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907745"/>
            <a:ext cx="5395869" cy="5384995"/>
          </a:xfrm>
        </p:spPr>
        <p:txBody>
          <a:bodyPr>
            <a:normAutofit fontScale="70000" lnSpcReduction="20000"/>
          </a:bodyPr>
          <a:lstStyle/>
          <a:p>
            <a:pPr marL="342900" indent="-342900">
              <a:lnSpc>
                <a:spcPct val="120000"/>
              </a:lnSpc>
              <a:spcBef>
                <a:spcPts val="600"/>
              </a:spcBef>
              <a:buFont typeface="Wingdings" panose="05000000000000000000" pitchFamily="2" charset="2"/>
              <a:buChar char="v"/>
            </a:pPr>
            <a:r>
              <a:rPr lang="en-IE" b="1" dirty="0">
                <a:solidFill>
                  <a:srgbClr val="3AA091"/>
                </a:solidFill>
              </a:rPr>
              <a:t>Machen Sie </a:t>
            </a:r>
            <a:r>
              <a:rPr lang="en-IE" b="1" dirty="0" err="1">
                <a:solidFill>
                  <a:srgbClr val="3AA091"/>
                </a:solidFill>
              </a:rPr>
              <a:t>sich</a:t>
            </a:r>
            <a:r>
              <a:rPr lang="en-IE" b="1" dirty="0">
                <a:solidFill>
                  <a:srgbClr val="3AA091"/>
                </a:solidFill>
              </a:rPr>
              <a:t> </a:t>
            </a:r>
            <a:r>
              <a:rPr lang="en-IE" dirty="0">
                <a:solidFill>
                  <a:srgbClr val="4D4D4D"/>
                </a:solidFill>
              </a:rPr>
              <a:t>mit</a:t>
            </a:r>
            <a:r>
              <a:rPr lang="en-IE" b="1" dirty="0">
                <a:solidFill>
                  <a:srgbClr val="3AA091"/>
                </a:solidFill>
              </a:rPr>
              <a:t> </a:t>
            </a:r>
            <a:r>
              <a:rPr lang="en-IE" dirty="0">
                <a:solidFill>
                  <a:srgbClr val="4D4D4D"/>
                </a:solidFill>
              </a:rPr>
              <a:t>der Tourismuskrise </a:t>
            </a:r>
            <a:r>
              <a:rPr lang="en-IE" dirty="0" err="1">
                <a:solidFill>
                  <a:srgbClr val="4D4D4D"/>
                </a:solidFill>
              </a:rPr>
              <a:t>als</a:t>
            </a:r>
            <a:r>
              <a:rPr lang="en-IE" dirty="0">
                <a:solidFill>
                  <a:srgbClr val="4D4D4D"/>
                </a:solidFill>
              </a:rPr>
              <a:t> </a:t>
            </a:r>
            <a:r>
              <a:rPr lang="en-IE" dirty="0" err="1">
                <a:solidFill>
                  <a:srgbClr val="4D4D4D"/>
                </a:solidFill>
              </a:rPr>
              <a:t>regionale</a:t>
            </a:r>
            <a:r>
              <a:rPr lang="en-IE" dirty="0">
                <a:solidFill>
                  <a:srgbClr val="4D4D4D"/>
                </a:solidFill>
              </a:rPr>
              <a:t> Krise </a:t>
            </a:r>
            <a:r>
              <a:rPr lang="en-IE" b="1" dirty="0">
                <a:solidFill>
                  <a:srgbClr val="3AA091"/>
                </a:solidFill>
              </a:rPr>
              <a:t>vertraut</a:t>
            </a:r>
            <a:r>
              <a:rPr lang="en-IE" dirty="0">
                <a:solidFill>
                  <a:srgbClr val="4D4D4D"/>
                </a:solidFill>
              </a:rPr>
              <a:t>, mit den </a:t>
            </a:r>
            <a:r>
              <a:rPr lang="en-IE" dirty="0" err="1">
                <a:solidFill>
                  <a:srgbClr val="4D4D4D"/>
                </a:solidFill>
              </a:rPr>
              <a:t>verschiedenen</a:t>
            </a:r>
            <a:r>
              <a:rPr lang="en-IE" dirty="0">
                <a:solidFill>
                  <a:srgbClr val="4D4D4D"/>
                </a:solidFill>
              </a:rPr>
              <a:t> </a:t>
            </a:r>
            <a:r>
              <a:rPr lang="en-IE" dirty="0" err="1">
                <a:solidFill>
                  <a:srgbClr val="4D4D4D"/>
                </a:solidFill>
              </a:rPr>
              <a:t>Krisenarten</a:t>
            </a:r>
            <a:r>
              <a:rPr lang="en-IE" dirty="0">
                <a:solidFill>
                  <a:srgbClr val="4D4D4D"/>
                </a:solidFill>
              </a:rPr>
              <a:t> und damit, wie sie europäische Regionen betreffen und beeinflussen können.</a:t>
            </a:r>
          </a:p>
          <a:p>
            <a:pPr marL="342900" indent="-342900">
              <a:lnSpc>
                <a:spcPct val="120000"/>
              </a:lnSpc>
              <a:spcBef>
                <a:spcPts val="600"/>
              </a:spcBef>
              <a:buFont typeface="Wingdings" panose="05000000000000000000" pitchFamily="2" charset="2"/>
              <a:buChar char="v"/>
            </a:pPr>
            <a:r>
              <a:rPr lang="en-IE" b="1" dirty="0">
                <a:solidFill>
                  <a:srgbClr val="F27954"/>
                </a:solidFill>
              </a:rPr>
              <a:t>Entdecken Sie</a:t>
            </a:r>
            <a:r>
              <a:rPr lang="en-IE" dirty="0">
                <a:solidFill>
                  <a:srgbClr val="4D4D4D"/>
                </a:solidFill>
              </a:rPr>
              <a:t>, wie europäische Regionen in Krisenzeiten gemeinsam stärker sind und negative Auswirkungen abmildern, begrenzen oder </a:t>
            </a:r>
            <a:r>
              <a:rPr lang="en-IE" dirty="0" err="1">
                <a:solidFill>
                  <a:srgbClr val="4D4D4D"/>
                </a:solidFill>
              </a:rPr>
              <a:t>verhindern</a:t>
            </a:r>
            <a:r>
              <a:rPr lang="en-IE" dirty="0">
                <a:solidFill>
                  <a:srgbClr val="4D4D4D"/>
                </a:solidFill>
              </a:rPr>
              <a:t> </a:t>
            </a:r>
            <a:r>
              <a:rPr lang="en-IE" dirty="0" err="1">
                <a:solidFill>
                  <a:srgbClr val="4D4D4D"/>
                </a:solidFill>
              </a:rPr>
              <a:t>können</a:t>
            </a:r>
            <a:r>
              <a:rPr lang="en-IE" dirty="0">
                <a:solidFill>
                  <a:srgbClr val="4D4D4D"/>
                </a:solidFill>
              </a:rPr>
              <a:t>.</a:t>
            </a:r>
          </a:p>
          <a:p>
            <a:pPr marL="342900" indent="-342900">
              <a:lnSpc>
                <a:spcPct val="120000"/>
              </a:lnSpc>
              <a:spcBef>
                <a:spcPts val="600"/>
              </a:spcBef>
              <a:buFont typeface="Wingdings" panose="05000000000000000000" pitchFamily="2" charset="2"/>
              <a:buChar char="v"/>
            </a:pPr>
            <a:r>
              <a:rPr lang="en-IE" b="1" dirty="0">
                <a:solidFill>
                  <a:srgbClr val="916395"/>
                </a:solidFill>
              </a:rPr>
              <a:t>Erfahren Sie </a:t>
            </a:r>
            <a:r>
              <a:rPr lang="en-IE" dirty="0">
                <a:solidFill>
                  <a:srgbClr val="4D4D4D"/>
                </a:solidFill>
              </a:rPr>
              <a:t>mehr über das regionale Krisenmanagement im Tourismus und darüber, wie sich die Regionen an die komplexen Gegebenheiten der einzelnen Krisenphasen anpassen müssen.</a:t>
            </a:r>
          </a:p>
          <a:p>
            <a:pPr marL="342900" indent="-342900">
              <a:lnSpc>
                <a:spcPct val="120000"/>
              </a:lnSpc>
              <a:spcBef>
                <a:spcPts val="600"/>
              </a:spcBef>
              <a:buFont typeface="Wingdings" panose="05000000000000000000" pitchFamily="2" charset="2"/>
              <a:buChar char="v"/>
            </a:pPr>
            <a:r>
              <a:rPr lang="en-IE" b="1" dirty="0" err="1">
                <a:solidFill>
                  <a:srgbClr val="002060"/>
                </a:solidFill>
              </a:rPr>
              <a:t>Werden</a:t>
            </a:r>
            <a:r>
              <a:rPr lang="en-IE" b="1" dirty="0">
                <a:solidFill>
                  <a:srgbClr val="002060"/>
                </a:solidFill>
              </a:rPr>
              <a:t> Sie </a:t>
            </a:r>
            <a:r>
              <a:rPr lang="en-IE" b="1" dirty="0" err="1">
                <a:solidFill>
                  <a:srgbClr val="002060"/>
                </a:solidFill>
              </a:rPr>
              <a:t>Sich</a:t>
            </a:r>
            <a:r>
              <a:rPr lang="en-IE" b="1" dirty="0">
                <a:solidFill>
                  <a:srgbClr val="002060"/>
                </a:solidFill>
              </a:rPr>
              <a:t> </a:t>
            </a:r>
            <a:r>
              <a:rPr lang="en-IE" dirty="0" err="1">
                <a:solidFill>
                  <a:srgbClr val="4D4D4D"/>
                </a:solidFill>
              </a:rPr>
              <a:t>anderer</a:t>
            </a:r>
            <a:r>
              <a:rPr lang="en-IE" dirty="0">
                <a:solidFill>
                  <a:srgbClr val="4D4D4D"/>
                </a:solidFill>
              </a:rPr>
              <a:t> komplexer </a:t>
            </a:r>
            <a:r>
              <a:rPr lang="en-IE" dirty="0" err="1">
                <a:solidFill>
                  <a:srgbClr val="4D4D4D"/>
                </a:solidFill>
              </a:rPr>
              <a:t>Zusammenhänge</a:t>
            </a:r>
            <a:r>
              <a:rPr lang="en-IE" dirty="0">
                <a:solidFill>
                  <a:srgbClr val="4D4D4D"/>
                </a:solidFill>
              </a:rPr>
              <a:t> </a:t>
            </a:r>
            <a:r>
              <a:rPr lang="en-IE" b="1" dirty="0" err="1">
                <a:solidFill>
                  <a:srgbClr val="002060"/>
                </a:solidFill>
              </a:rPr>
              <a:t>bewusst</a:t>
            </a:r>
            <a:r>
              <a:rPr lang="en-IE" dirty="0">
                <a:solidFill>
                  <a:srgbClr val="4D4D4D"/>
                </a:solidFill>
              </a:rPr>
              <a:t>, die sich ebenfalls auf jede Region auswirken und selbst eine Krise auslösen können, z. B. Globalisierung und technologische Einflüsse, Umwelteinflüsse, Push-Pull-Faktoren.</a:t>
            </a:r>
          </a:p>
          <a:p>
            <a:pPr marL="342900" indent="-342900">
              <a:lnSpc>
                <a:spcPct val="120000"/>
              </a:lnSpc>
              <a:spcBef>
                <a:spcPts val="600"/>
              </a:spcBef>
              <a:buFont typeface="Wingdings" panose="05000000000000000000" pitchFamily="2" charset="2"/>
              <a:buChar char="v"/>
            </a:pPr>
            <a:endParaRPr lang="en-IE" dirty="0"/>
          </a:p>
        </p:txBody>
      </p:sp>
      <p:pic>
        <p:nvPicPr>
          <p:cNvPr id="2" name="Picture Placeholder 4" descr="A picture containing person, indoor&#10;&#10;Description automatically generated">
            <a:extLst>
              <a:ext uri="{FF2B5EF4-FFF2-40B4-BE49-F238E27FC236}">
                <a16:creationId xmlns:a16="http://schemas.microsoft.com/office/drawing/2014/main" id="{9B5EAC58-5393-591D-BE86-4C0F2AE2830E}"/>
              </a:ext>
            </a:extLst>
          </p:cNvPr>
          <p:cNvPicPr>
            <a:picLocks noGrp="1" noChangeAspect="1"/>
          </p:cNvPicPr>
          <p:nvPr>
            <p:ph type="pic" sz="quarter" idx="19"/>
          </p:nvPr>
        </p:nvPicPr>
        <p:blipFill>
          <a:blip r:embed="rId2"/>
          <a:srcRect t="7573" b="7573"/>
          <a:stretch>
            <a:fillRect/>
          </a:stretch>
        </p:blipFill>
        <p:spPr>
          <a:xfrm>
            <a:off x="5956300" y="0"/>
            <a:ext cx="5395913" cy="6858000"/>
          </a:xfrm>
        </p:spPr>
      </p:pic>
    </p:spTree>
    <p:extLst>
      <p:ext uri="{BB962C8B-B14F-4D97-AF65-F5344CB8AC3E}">
        <p14:creationId xmlns:p14="http://schemas.microsoft.com/office/powerpoint/2010/main" val="3709739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FC9002C-E846-F2C8-A803-886592583391}"/>
              </a:ext>
            </a:extLst>
          </p:cNvPr>
          <p:cNvSpPr>
            <a:spLocks noGrp="1"/>
          </p:cNvSpPr>
          <p:nvPr>
            <p:ph type="body" sz="quarter" idx="16"/>
          </p:nvPr>
        </p:nvSpPr>
        <p:spPr>
          <a:xfrm>
            <a:off x="666707" y="752637"/>
            <a:ext cx="5953167" cy="3619337"/>
          </a:xfrm>
        </p:spPr>
        <p:txBody>
          <a:bodyPr>
            <a:normAutofit/>
          </a:bodyPr>
          <a:lstStyle/>
          <a:p>
            <a:r>
              <a:rPr lang="en-IE" sz="6000" b="1" dirty="0"/>
              <a:t>Modul 1 </a:t>
            </a:r>
            <a:r>
              <a:rPr lang="en-IE" sz="6000" dirty="0"/>
              <a:t>(Teil 1)</a:t>
            </a:r>
          </a:p>
          <a:p>
            <a:r>
              <a:rPr lang="en-IE" dirty="0"/>
              <a:t>Einführung in das regionale Tourismus-Krisenmanagement</a:t>
            </a:r>
          </a:p>
        </p:txBody>
      </p:sp>
    </p:spTree>
    <p:extLst>
      <p:ext uri="{BB962C8B-B14F-4D97-AF65-F5344CB8AC3E}">
        <p14:creationId xmlns:p14="http://schemas.microsoft.com/office/powerpoint/2010/main" val="3488809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29BBBA-5918-193F-3E85-E6F56118E5CA}"/>
              </a:ext>
            </a:extLst>
          </p:cNvPr>
          <p:cNvSpPr>
            <a:spLocks noGrp="1"/>
          </p:cNvSpPr>
          <p:nvPr>
            <p:ph type="body" sz="quarter" idx="16"/>
          </p:nvPr>
        </p:nvSpPr>
        <p:spPr>
          <a:xfrm>
            <a:off x="6351829" y="1307719"/>
            <a:ext cx="5645999" cy="1017790"/>
          </a:xfrm>
        </p:spPr>
        <p:txBody>
          <a:bodyPr>
            <a:noAutofit/>
          </a:bodyPr>
          <a:lstStyle/>
          <a:p>
            <a:pPr>
              <a:lnSpc>
                <a:spcPct val="100000"/>
              </a:lnSpc>
              <a:spcBef>
                <a:spcPts val="0"/>
              </a:spcBef>
            </a:pPr>
            <a:r>
              <a:rPr lang="en-IE" dirty="0"/>
              <a:t>1. </a:t>
            </a:r>
            <a:r>
              <a:rPr lang="en-IE" dirty="0" err="1"/>
              <a:t>Definitionen</a:t>
            </a:r>
            <a:r>
              <a:rPr lang="en-IE" dirty="0"/>
              <a:t> </a:t>
            </a:r>
          </a:p>
          <a:p>
            <a:pPr>
              <a:lnSpc>
                <a:spcPct val="100000"/>
              </a:lnSpc>
              <a:spcBef>
                <a:spcPts val="0"/>
              </a:spcBef>
            </a:pPr>
            <a:r>
              <a:rPr lang="en-IE" sz="2800" i="1" dirty="0"/>
              <a:t> </a:t>
            </a:r>
          </a:p>
        </p:txBody>
      </p:sp>
      <p:sp>
        <p:nvSpPr>
          <p:cNvPr id="2" name="TextBox 1">
            <a:extLst>
              <a:ext uri="{FF2B5EF4-FFF2-40B4-BE49-F238E27FC236}">
                <a16:creationId xmlns:a16="http://schemas.microsoft.com/office/drawing/2014/main" id="{F634ECA8-EF28-2969-4140-1B309C830017}"/>
              </a:ext>
            </a:extLst>
          </p:cNvPr>
          <p:cNvSpPr txBox="1"/>
          <p:nvPr/>
        </p:nvSpPr>
        <p:spPr>
          <a:xfrm>
            <a:off x="6934200" y="1816614"/>
            <a:ext cx="4743450" cy="954107"/>
          </a:xfrm>
          <a:prstGeom prst="rect">
            <a:avLst/>
          </a:prstGeom>
          <a:noFill/>
        </p:spPr>
        <p:txBody>
          <a:bodyPr wrap="square" rtlCol="0">
            <a:spAutoFit/>
          </a:bodyPr>
          <a:lstStyle/>
          <a:p>
            <a:r>
              <a:rPr lang="en-IE" sz="2800" i="1" dirty="0">
                <a:solidFill>
                  <a:schemeClr val="bg1"/>
                </a:solidFill>
              </a:rPr>
              <a:t>Im Kontext des regionalen Tourismus-Krisenmanagements</a:t>
            </a:r>
            <a:endParaRPr lang="en-IE" sz="2800" dirty="0">
              <a:solidFill>
                <a:schemeClr val="bg1"/>
              </a:solidFill>
            </a:endParaRPr>
          </a:p>
        </p:txBody>
      </p:sp>
      <p:pic>
        <p:nvPicPr>
          <p:cNvPr id="3" name="Picture Placeholder 6" descr="A picture containing sky, outdoor&#10;&#10;Description automatically generated">
            <a:extLst>
              <a:ext uri="{FF2B5EF4-FFF2-40B4-BE49-F238E27FC236}">
                <a16:creationId xmlns:a16="http://schemas.microsoft.com/office/drawing/2014/main" id="{E348050A-B258-06BF-F677-F847B9A1C544}"/>
              </a:ext>
            </a:extLst>
          </p:cNvPr>
          <p:cNvPicPr>
            <a:picLocks noGrp="1" noChangeAspect="1"/>
          </p:cNvPicPr>
          <p:nvPr>
            <p:ph type="pic" sz="quarter" idx="10"/>
          </p:nvPr>
        </p:nvPicPr>
        <p:blipFill>
          <a:blip r:embed="rId2"/>
          <a:srcRect t="13764" b="13764"/>
          <a:stretch>
            <a:fillRect/>
          </a:stretch>
        </p:blipFill>
        <p:spPr>
          <a:xfrm>
            <a:off x="301625" y="153988"/>
            <a:ext cx="11696700" cy="5764212"/>
          </a:xfrm>
        </p:spPr>
      </p:pic>
    </p:spTree>
    <p:extLst>
      <p:ext uri="{BB962C8B-B14F-4D97-AF65-F5344CB8AC3E}">
        <p14:creationId xmlns:p14="http://schemas.microsoft.com/office/powerpoint/2010/main" val="79800655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6342</Words>
  <Application>Microsoft Office PowerPoint</Application>
  <PresentationFormat>Breitbild</PresentationFormat>
  <Paragraphs>534</Paragraphs>
  <Slides>55</Slides>
  <Notes>2</Notes>
  <HiddenSlides>0</HiddenSlides>
  <MMClips>0</MMClips>
  <ScaleCrop>false</ScaleCrop>
  <HeadingPairs>
    <vt:vector size="6" baseType="variant">
      <vt:variant>
        <vt:lpstr>Verwendete Schriftarten</vt:lpstr>
      </vt:variant>
      <vt:variant>
        <vt:i4>14</vt:i4>
      </vt:variant>
      <vt:variant>
        <vt:lpstr>Design</vt:lpstr>
      </vt:variant>
      <vt:variant>
        <vt:i4>1</vt:i4>
      </vt:variant>
      <vt:variant>
        <vt:lpstr>Folientitel</vt:lpstr>
      </vt:variant>
      <vt:variant>
        <vt:i4>55</vt:i4>
      </vt:variant>
    </vt:vector>
  </HeadingPairs>
  <TitlesOfParts>
    <vt:vector size="70" baseType="lpstr">
      <vt:lpstr>Aharoni</vt:lpstr>
      <vt:lpstr>Arial</vt:lpstr>
      <vt:lpstr>Calibri</vt:lpstr>
      <vt:lpstr>Calibri Light</vt:lpstr>
      <vt:lpstr>ff1</vt:lpstr>
      <vt:lpstr>Lato Regular</vt:lpstr>
      <vt:lpstr>Montserrat</vt:lpstr>
      <vt:lpstr>Montserrat Light</vt:lpstr>
      <vt:lpstr>Montserrat Medium</vt:lpstr>
      <vt:lpstr>Nuacht Serif Text</vt:lpstr>
      <vt:lpstr>Quattrocento Sans</vt:lpstr>
      <vt:lpstr>Times New Roman</vt:lpstr>
      <vt:lpstr>TT Norms</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docId:5A58E1ADF13CD2DD0150039948D6273F</cp:keywords>
  <cp:lastModifiedBy>Julia Grey</cp:lastModifiedBy>
  <cp:revision>843</cp:revision>
  <dcterms:created xsi:type="dcterms:W3CDTF">2020-10-14T13:32:04Z</dcterms:created>
  <dcterms:modified xsi:type="dcterms:W3CDTF">2023-06-28T08:42:17Z</dcterms:modified>
</cp:coreProperties>
</file>