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Lato" panose="020F0502020204030203" pitchFamily="34" charset="0"/>
      <p:regular r:id="rId54"/>
      <p:bold r:id="rId55"/>
      <p:italic r:id="rId56"/>
      <p:boldItalic r:id="rId57"/>
    </p:embeddedFont>
    <p:embeddedFont>
      <p:font typeface="Lato Light" panose="020F0502020204030203" pitchFamily="34" charset="0"/>
      <p:regular r:id="rId58"/>
      <p:bold r:id="rId59"/>
      <p:italic r:id="rId60"/>
      <p:boldItalic r:id="rId61"/>
    </p:embeddedFont>
    <p:embeddedFont>
      <p:font typeface="Merriweather Sans" pitchFamily="2" charset="0"/>
      <p:regular r:id="rId62"/>
      <p:bold r:id="rId63"/>
      <p:italic r:id="rId64"/>
      <p:boldItalic r:id="rId65"/>
    </p:embeddedFont>
    <p:embeddedFont>
      <p:font typeface="Montserrat" panose="00000500000000000000" pitchFamily="2" charset="0"/>
      <p:regular r:id="rId66"/>
      <p:bold r:id="rId67"/>
      <p:italic r:id="rId68"/>
      <p:boldItalic r:id="rId69"/>
    </p:embeddedFont>
    <p:embeddedFont>
      <p:font typeface="Montserrat Light" panose="00000400000000000000" pitchFamily="2" charset="0"/>
      <p:regular r:id="rId70"/>
      <p:bold r:id="rId71"/>
      <p:italic r:id="rId72"/>
      <p:boldItalic r:id="rId73"/>
    </p:embeddedFont>
    <p:embeddedFont>
      <p:font typeface="Montserrat Medium" panose="00000600000000000000" pitchFamily="2" charset="0"/>
      <p:regular r:id="rId74"/>
      <p:bold r:id="rId75"/>
      <p:italic r:id="rId76"/>
      <p:boldItalic r:id="rId77"/>
    </p:embeddedFont>
    <p:embeddedFont>
      <p:font typeface="Quattrocento Sans" panose="020B0502050000020003"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h23SY4gVfNNztgbF492bvQzh+YS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1" clrIdx="0">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382E9-9D14-4C77-8238-805F2563FB86}">
  <a:tblStyle styleId="{D65382E9-9D14-4C77-8238-805F2563FB8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a:tcStyle>
        <a:tcBdr/>
        <a:fill>
          <a:solidFill>
            <a:srgbClr val="CAD3D4"/>
          </a:solidFill>
        </a:fill>
      </a:tcStyle>
    </a:band1H>
    <a:band2H>
      <a:tcTxStyle/>
      <a:tcStyle>
        <a:tcBdr/>
      </a:tcStyle>
    </a:band2H>
    <a:band1V>
      <a:tcTxStyle/>
      <a:tcStyle>
        <a:tcBdr/>
        <a:fill>
          <a:solidFill>
            <a:srgbClr val="CAD3D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customschemas.google.com/relationships/presentationmetadata" Target="meta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7.fntdata"/><Relationship Id="rId87" Type="http://schemas.openxmlformats.org/officeDocument/2006/relationships/theme" Target="theme/theme1.xml"/><Relationship Id="rId6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6" name="Google Shape;10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0" name="Google Shape;11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21" name="Google Shape;11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2" name="Google Shape;114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4" name="Google Shape;12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7" name="Google Shape;123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6" name="Google Shape;12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6" name="Google Shape;12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7" name="Google Shape;129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4" name="Google Shape;132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7" name="Google Shape;134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4" name="Google Shape;135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3" name="Google Shape;138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4" name="Google Shape;14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3" name="Google Shape;155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6" name="Google Shape;157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6" name="Google Shape;159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7" name="Google Shape;160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9" name="Google Shape;161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1" name="Google Shape;163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8" name="Google Shape;16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3" name="Google Shape;164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6" name="Google Shape;165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5" name="Google Shape;167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2" name="Google Shape;16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5" name="Google Shape;169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0" name="Google Shape;170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7" name="Google Shape;170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1" name="Google Shape;9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1" name="Google Shape;9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D">
  <p:cSld name="COVER SLIDE D">
    <p:spTree>
      <p:nvGrpSpPr>
        <p:cNvPr id="1" name="Shape 15"/>
        <p:cNvGrpSpPr/>
        <p:nvPr/>
      </p:nvGrpSpPr>
      <p:grpSpPr>
        <a:xfrm>
          <a:off x="0" y="0"/>
          <a:ext cx="0" cy="0"/>
          <a:chOff x="0" y="0"/>
          <a:chExt cx="0" cy="0"/>
        </a:xfrm>
      </p:grpSpPr>
      <p:pic>
        <p:nvPicPr>
          <p:cNvPr id="16" name="Google Shape;16;p50" descr="A picture containing text&#10;&#10;Description automatically generated"/>
          <p:cNvPicPr preferRelativeResize="0"/>
          <p:nvPr/>
        </p:nvPicPr>
        <p:blipFill rotWithShape="1">
          <a:blip r:embed="rId2">
            <a:alphaModFix/>
          </a:blip>
          <a:srcRect/>
          <a:stretch/>
        </p:blipFill>
        <p:spPr>
          <a:xfrm>
            <a:off x="327047" y="417257"/>
            <a:ext cx="5462697" cy="2402442"/>
          </a:xfrm>
          <a:prstGeom prst="rect">
            <a:avLst/>
          </a:prstGeom>
          <a:noFill/>
          <a:ln>
            <a:noFill/>
          </a:ln>
        </p:spPr>
      </p:pic>
      <p:pic>
        <p:nvPicPr>
          <p:cNvPr id="17" name="Google Shape;17;p50" descr="Background pattern&#10;&#10;Description automatically generated"/>
          <p:cNvPicPr preferRelativeResize="0"/>
          <p:nvPr/>
        </p:nvPicPr>
        <p:blipFill rotWithShape="1">
          <a:blip r:embed="rId3">
            <a:alphaModFix/>
          </a:blip>
          <a:srcRect l="49462" t="8076" r="-22519" b="14180"/>
          <a:stretch/>
        </p:blipFill>
        <p:spPr>
          <a:xfrm rot="-5400000">
            <a:off x="983099" y="1439326"/>
            <a:ext cx="4435575" cy="6401772"/>
          </a:xfrm>
          <a:prstGeom prst="rect">
            <a:avLst/>
          </a:prstGeom>
          <a:noFill/>
          <a:ln>
            <a:noFill/>
          </a:ln>
        </p:spPr>
      </p:pic>
      <p:sp>
        <p:nvSpPr>
          <p:cNvPr id="18" name="Google Shape;18;p50"/>
          <p:cNvSpPr/>
          <p:nvPr/>
        </p:nvSpPr>
        <p:spPr>
          <a:xfrm>
            <a:off x="6117759" y="0"/>
            <a:ext cx="6074241" cy="686525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p:txBody>
      </p:sp>
      <p:grpSp>
        <p:nvGrpSpPr>
          <p:cNvPr id="19" name="Google Shape;19;p50"/>
          <p:cNvGrpSpPr/>
          <p:nvPr/>
        </p:nvGrpSpPr>
        <p:grpSpPr>
          <a:xfrm>
            <a:off x="0" y="5916805"/>
            <a:ext cx="2735993" cy="679345"/>
            <a:chOff x="0" y="0"/>
            <a:chExt cx="2301694" cy="571500"/>
          </a:xfrm>
        </p:grpSpPr>
        <p:sp>
          <p:nvSpPr>
            <p:cNvPr id="20" name="Google Shape;20;p5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1" name="Google Shape;21;p50"/>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2" name="Google Shape;22;p50"/>
          <p:cNvSpPr txBox="1">
            <a:spLocks noGrp="1"/>
          </p:cNvSpPr>
          <p:nvPr>
            <p:ph type="body" idx="1"/>
          </p:nvPr>
        </p:nvSpPr>
        <p:spPr>
          <a:xfrm>
            <a:off x="6586302" y="1494787"/>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50"/>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24;p46">
            <a:extLst>
              <a:ext uri="{FF2B5EF4-FFF2-40B4-BE49-F238E27FC236}">
                <a16:creationId xmlns:a16="http://schemas.microsoft.com/office/drawing/2014/main" id="{1D9F93BA-27BF-D42D-4B4E-AF452AB0E317}"/>
              </a:ext>
            </a:extLst>
          </p:cNvPr>
          <p:cNvSpPr/>
          <p:nvPr userDrawn="1"/>
        </p:nvSpPr>
        <p:spPr>
          <a:xfrm>
            <a:off x="6519554" y="5165322"/>
            <a:ext cx="5300429" cy="19543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chemeClr val="lt1"/>
                </a:solidFill>
                <a:latin typeface="Calibri"/>
                <a:ea typeface="Calibri"/>
                <a:cs typeface="Calibri"/>
                <a:sym typeface="Calibri"/>
              </a:rPr>
              <a:t>Aus Gründen der besseren Lesbarkeit wird im Folgenden das generische Maskulinum verwendet. Sämtliche Personenbezeichnungen gelten gleichermaßen für alle Geschlechter.</a:t>
            </a:r>
          </a:p>
          <a:p>
            <a:pPr marL="0" marR="0" lvl="0" indent="0" algn="just" rtl="0">
              <a:spcBef>
                <a:spcPts val="0"/>
              </a:spcBef>
              <a:spcAft>
                <a:spcPts val="0"/>
              </a:spcAft>
              <a:buNone/>
            </a:pPr>
            <a:endParaRPr lang="en-GB" sz="1100" dirty="0">
              <a:solidFill>
                <a:schemeClr val="lt1"/>
              </a:solidFill>
              <a:latin typeface="Calibri"/>
              <a:ea typeface="Calibri"/>
              <a:cs typeface="Calibri"/>
              <a:sym typeface="Calibri"/>
            </a:endParaRPr>
          </a:p>
          <a:p>
            <a:pPr marL="0" marR="0" lvl="0" indent="0" algn="just" rtl="0">
              <a:spcBef>
                <a:spcPts val="0"/>
              </a:spcBef>
              <a:spcAft>
                <a:spcPts val="0"/>
              </a:spcAft>
              <a:buNone/>
            </a:pPr>
            <a:endParaRPr lang="en-GB" sz="1100" dirty="0">
              <a:solidFill>
                <a:schemeClr val="lt1"/>
              </a:solidFill>
              <a:latin typeface="Calibri"/>
              <a:ea typeface="Calibri"/>
              <a:cs typeface="Calibri"/>
              <a:sym typeface="Calibri"/>
            </a:endParaRPr>
          </a:p>
          <a:p>
            <a:pPr marL="0" marR="0" lvl="0" indent="0" algn="just" rtl="0">
              <a:spcBef>
                <a:spcPts val="0"/>
              </a:spcBef>
              <a:spcAft>
                <a:spcPts val="0"/>
              </a:spcAft>
              <a:buNone/>
            </a:pPr>
            <a:r>
              <a:rPr lang="en-GB" sz="1100" dirty="0">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de-DE" sz="1100" dirty="0">
                <a:solidFill>
                  <a:schemeClr val="lt1"/>
                </a:solidFill>
                <a:latin typeface="Calibri"/>
                <a:ea typeface="Calibri"/>
                <a:cs typeface="Calibri"/>
                <a:sym typeface="Calibri"/>
              </a:rPr>
              <a:t>2020-1-UK01-KA203-079083</a:t>
            </a:r>
          </a:p>
          <a:p>
            <a:pPr marL="0" marR="0" lvl="0" indent="0" algn="just" rtl="0">
              <a:spcBef>
                <a:spcPts val="0"/>
              </a:spcBef>
              <a:spcAft>
                <a:spcPts val="0"/>
              </a:spcAft>
              <a:buNone/>
            </a:pPr>
            <a:endParaRPr lang="de-DE" sz="1100" dirty="0">
              <a:solidFill>
                <a:schemeClr val="lt1"/>
              </a:solidFill>
              <a:latin typeface="Calibri"/>
              <a:ea typeface="Calibri"/>
              <a:cs typeface="Calibri"/>
              <a:sym typeface="Calibri"/>
            </a:endParaRPr>
          </a:p>
          <a:p>
            <a:pPr marL="0" marR="0" lvl="0" indent="0" algn="just" rtl="0">
              <a:spcBef>
                <a:spcPts val="0"/>
              </a:spcBef>
              <a:spcAft>
                <a:spcPts val="0"/>
              </a:spcAft>
              <a:buNone/>
            </a:pPr>
            <a:endParaRPr lang="en-GB" sz="1100" dirty="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with Photo - Purple">
  <p:cSld name="Text Slide with Photo - Purple">
    <p:spTree>
      <p:nvGrpSpPr>
        <p:cNvPr id="1" name="Shape 95"/>
        <p:cNvGrpSpPr/>
        <p:nvPr/>
      </p:nvGrpSpPr>
      <p:grpSpPr>
        <a:xfrm>
          <a:off x="0" y="0"/>
          <a:ext cx="0" cy="0"/>
          <a:chOff x="0" y="0"/>
          <a:chExt cx="0" cy="0"/>
        </a:xfrm>
      </p:grpSpPr>
      <p:sp>
        <p:nvSpPr>
          <p:cNvPr id="96" name="Google Shape;96;p59"/>
          <p:cNvSpPr/>
          <p:nvPr/>
        </p:nvSpPr>
        <p:spPr>
          <a:xfrm rot="10800000" flipH="1">
            <a:off x="1356632" y="-2"/>
            <a:ext cx="549543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97" name="Google Shape;97;p59"/>
          <p:cNvSpPr>
            <a:spLocks noGrp="1"/>
          </p:cNvSpPr>
          <p:nvPr>
            <p:ph type="pic" idx="2"/>
          </p:nvPr>
        </p:nvSpPr>
        <p:spPr>
          <a:xfrm>
            <a:off x="6852062" y="228600"/>
            <a:ext cx="5105121" cy="6362700"/>
          </a:xfrm>
          <a:prstGeom prst="rect">
            <a:avLst/>
          </a:prstGeom>
          <a:solidFill>
            <a:schemeClr val="lt1"/>
          </a:solidFill>
          <a:ln>
            <a:noFill/>
          </a:ln>
        </p:spPr>
      </p:sp>
      <p:sp>
        <p:nvSpPr>
          <p:cNvPr id="98" name="Google Shape;98;p59"/>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59"/>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0" name="Google Shape;100;p59"/>
          <p:cNvGrpSpPr/>
          <p:nvPr/>
        </p:nvGrpSpPr>
        <p:grpSpPr>
          <a:xfrm rot="-5400000">
            <a:off x="-1025447" y="4518095"/>
            <a:ext cx="3445636" cy="410479"/>
            <a:chOff x="301128" y="6151084"/>
            <a:chExt cx="3144242" cy="374574"/>
          </a:xfrm>
        </p:grpSpPr>
        <p:pic>
          <p:nvPicPr>
            <p:cNvPr id="101" name="Google Shape;101;p5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02" name="Google Shape;102;p5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03" name="Google Shape;103;p5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with Photo - Orange">
  <p:cSld name="Text Slide with Photo - Orange">
    <p:spTree>
      <p:nvGrpSpPr>
        <p:cNvPr id="1" name="Shape 104"/>
        <p:cNvGrpSpPr/>
        <p:nvPr/>
      </p:nvGrpSpPr>
      <p:grpSpPr>
        <a:xfrm>
          <a:off x="0" y="0"/>
          <a:ext cx="0" cy="0"/>
          <a:chOff x="0" y="0"/>
          <a:chExt cx="0" cy="0"/>
        </a:xfrm>
      </p:grpSpPr>
      <p:pic>
        <p:nvPicPr>
          <p:cNvPr id="105" name="Google Shape;105;p60" descr="A black and white striped pattern&#10;&#10;Description automatically generated with medium confidence"/>
          <p:cNvPicPr preferRelativeResize="0"/>
          <p:nvPr/>
        </p:nvPicPr>
        <p:blipFill rotWithShape="1">
          <a:blip r:embed="rId2">
            <a:alphaModFix/>
          </a:blip>
          <a:srcRect l="-25172" t="20705" r="18173" b="15673"/>
          <a:stretch/>
        </p:blipFill>
        <p:spPr>
          <a:xfrm>
            <a:off x="5333853" y="1227"/>
            <a:ext cx="6825554" cy="5501502"/>
          </a:xfrm>
          <a:prstGeom prst="rect">
            <a:avLst/>
          </a:prstGeom>
          <a:noFill/>
          <a:ln>
            <a:noFill/>
          </a:ln>
        </p:spPr>
      </p:pic>
      <p:sp>
        <p:nvSpPr>
          <p:cNvPr id="106" name="Google Shape;106;p60"/>
          <p:cNvSpPr/>
          <p:nvPr/>
        </p:nvSpPr>
        <p:spPr>
          <a:xfrm rot="10800000" flipH="1">
            <a:off x="1356632" y="-2"/>
            <a:ext cx="5495430" cy="689275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07" name="Google Shape;107;p60"/>
          <p:cNvSpPr>
            <a:spLocks noGrp="1"/>
          </p:cNvSpPr>
          <p:nvPr>
            <p:ph type="pic" idx="2"/>
          </p:nvPr>
        </p:nvSpPr>
        <p:spPr>
          <a:xfrm>
            <a:off x="6852062" y="228600"/>
            <a:ext cx="5105121" cy="6362700"/>
          </a:xfrm>
          <a:prstGeom prst="rect">
            <a:avLst/>
          </a:prstGeom>
          <a:solidFill>
            <a:schemeClr val="lt1"/>
          </a:solidFill>
          <a:ln>
            <a:noFill/>
          </a:ln>
        </p:spPr>
      </p:sp>
      <p:sp>
        <p:nvSpPr>
          <p:cNvPr id="108" name="Google Shape;108;p60"/>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0"/>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60"/>
          <p:cNvGrpSpPr/>
          <p:nvPr/>
        </p:nvGrpSpPr>
        <p:grpSpPr>
          <a:xfrm rot="-5400000">
            <a:off x="-1025447" y="4518095"/>
            <a:ext cx="3445636" cy="410479"/>
            <a:chOff x="301128" y="6151084"/>
            <a:chExt cx="3144242" cy="374574"/>
          </a:xfrm>
        </p:grpSpPr>
        <p:pic>
          <p:nvPicPr>
            <p:cNvPr id="111" name="Google Shape;111;p6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12" name="Google Shape;112;p6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13" name="Google Shape;113;p6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 Blue">
  <p:cSld name="Quote slide - Blue">
    <p:spTree>
      <p:nvGrpSpPr>
        <p:cNvPr id="1" name="Shape 114"/>
        <p:cNvGrpSpPr/>
        <p:nvPr/>
      </p:nvGrpSpPr>
      <p:grpSpPr>
        <a:xfrm>
          <a:off x="0" y="0"/>
          <a:ext cx="0" cy="0"/>
          <a:chOff x="0" y="0"/>
          <a:chExt cx="0" cy="0"/>
        </a:xfrm>
      </p:grpSpPr>
      <p:sp>
        <p:nvSpPr>
          <p:cNvPr id="115" name="Google Shape;115;p61"/>
          <p:cNvSpPr/>
          <p:nvPr/>
        </p:nvSpPr>
        <p:spPr>
          <a:xfrm>
            <a:off x="241300" y="367062"/>
            <a:ext cx="11696700" cy="532253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61"/>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1"/>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61"/>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61"/>
          <p:cNvSpPr>
            <a:spLocks noGrp="1"/>
          </p:cNvSpPr>
          <p:nvPr>
            <p:ph type="pic" idx="4"/>
          </p:nvPr>
        </p:nvSpPr>
        <p:spPr>
          <a:xfrm>
            <a:off x="5957047" y="0"/>
            <a:ext cx="5395869" cy="6858001"/>
          </a:xfrm>
          <a:prstGeom prst="rect">
            <a:avLst/>
          </a:prstGeom>
          <a:noFill/>
          <a:ln>
            <a:noFill/>
          </a:ln>
        </p:spPr>
      </p:sp>
      <p:pic>
        <p:nvPicPr>
          <p:cNvPr id="120" name="Google Shape;120;p61" descr="A black background with white dots&#10;&#10;Description automatically generated with low confidence"/>
          <p:cNvPicPr preferRelativeResize="0"/>
          <p:nvPr/>
        </p:nvPicPr>
        <p:blipFill rotWithShape="1">
          <a:blip r:embed="rId2">
            <a:alphaModFix amt="10000"/>
          </a:blip>
          <a:srcRect t="894" r="3674" b="11294"/>
          <a:stretch/>
        </p:blipFill>
        <p:spPr>
          <a:xfrm rot="-5400000">
            <a:off x="2769567" y="-1426306"/>
            <a:ext cx="2640661" cy="4473027"/>
          </a:xfrm>
          <a:prstGeom prst="rect">
            <a:avLst/>
          </a:prstGeom>
          <a:noFill/>
          <a:ln>
            <a:noFill/>
          </a:ln>
        </p:spPr>
      </p:pic>
      <p:grpSp>
        <p:nvGrpSpPr>
          <p:cNvPr id="121" name="Google Shape;121;p61"/>
          <p:cNvGrpSpPr/>
          <p:nvPr/>
        </p:nvGrpSpPr>
        <p:grpSpPr>
          <a:xfrm>
            <a:off x="301128" y="6151084"/>
            <a:ext cx="3144242" cy="374574"/>
            <a:chOff x="301128" y="6151084"/>
            <a:chExt cx="3144242" cy="374574"/>
          </a:xfrm>
        </p:grpSpPr>
        <p:pic>
          <p:nvPicPr>
            <p:cNvPr id="122" name="Google Shape;122;p6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23" name="Google Shape;123;p6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24" name="Google Shape;124;p6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125"/>
        <p:cNvGrpSpPr/>
        <p:nvPr/>
      </p:nvGrpSpPr>
      <p:grpSpPr>
        <a:xfrm>
          <a:off x="0" y="0"/>
          <a:ext cx="0" cy="0"/>
          <a:chOff x="0" y="0"/>
          <a:chExt cx="0" cy="0"/>
        </a:xfrm>
      </p:grpSpPr>
      <p:pic>
        <p:nvPicPr>
          <p:cNvPr id="126" name="Google Shape;126;p62"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127" name="Google Shape;127;p62"/>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28" name="Google Shape;128;p62"/>
          <p:cNvSpPr txBox="1">
            <a:spLocks noGrp="1"/>
          </p:cNvSpPr>
          <p:nvPr>
            <p:ph type="body" idx="1"/>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62"/>
          <p:cNvSpPr txBox="1">
            <a:spLocks noGrp="1"/>
          </p:cNvSpPr>
          <p:nvPr>
            <p:ph type="body" idx="2"/>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62"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131" name="Google Shape;131;p62"/>
          <p:cNvGrpSpPr/>
          <p:nvPr/>
        </p:nvGrpSpPr>
        <p:grpSpPr>
          <a:xfrm>
            <a:off x="9456007" y="5836660"/>
            <a:ext cx="2735993" cy="679345"/>
            <a:chOff x="0" y="0"/>
            <a:chExt cx="2301694" cy="571500"/>
          </a:xfrm>
        </p:grpSpPr>
        <p:sp>
          <p:nvSpPr>
            <p:cNvPr id="132" name="Google Shape;132;p6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62"/>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1 Standardseite">
  <p:cSld name="2_1 Standardseite">
    <p:spTree>
      <p:nvGrpSpPr>
        <p:cNvPr id="1" name="Shape 134"/>
        <p:cNvGrpSpPr/>
        <p:nvPr/>
      </p:nvGrpSpPr>
      <p:grpSpPr>
        <a:xfrm>
          <a:off x="0" y="0"/>
          <a:ext cx="0" cy="0"/>
          <a:chOff x="0" y="0"/>
          <a:chExt cx="0" cy="0"/>
        </a:xfrm>
      </p:grpSpPr>
      <p:sp>
        <p:nvSpPr>
          <p:cNvPr id="135" name="Google Shape;135;p63"/>
          <p:cNvSpPr txBox="1">
            <a:spLocks noGrp="1"/>
          </p:cNvSpPr>
          <p:nvPr>
            <p:ph type="body" idx="1"/>
          </p:nvPr>
        </p:nvSpPr>
        <p:spPr>
          <a:xfrm>
            <a:off x="389965" y="2181225"/>
            <a:ext cx="5498737" cy="40628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Font typeface="Arial"/>
              <a:buNone/>
              <a:defRPr sz="1800">
                <a:solidFill>
                  <a:srgbClr val="595A59"/>
                </a:solidFill>
              </a:defRPr>
            </a:lvl1pPr>
            <a:lvl2pPr marL="914400" lvl="1" indent="-342900" algn="l">
              <a:lnSpc>
                <a:spcPct val="90000"/>
              </a:lnSpc>
              <a:spcBef>
                <a:spcPts val="500"/>
              </a:spcBef>
              <a:spcAft>
                <a:spcPts val="0"/>
              </a:spcAft>
              <a:buClr>
                <a:schemeClr val="dk1"/>
              </a:buClr>
              <a:buSzPts val="1800"/>
              <a:buFont typeface="Arial"/>
              <a:buChar char="•"/>
              <a:defRPr sz="1800"/>
            </a:lvl2pPr>
            <a:lvl3pPr marL="1371600" lvl="2" indent="-330200" algn="l">
              <a:lnSpc>
                <a:spcPct val="90000"/>
              </a:lnSpc>
              <a:spcBef>
                <a:spcPts val="500"/>
              </a:spcBef>
              <a:spcAft>
                <a:spcPts val="0"/>
              </a:spcAft>
              <a:buClr>
                <a:schemeClr val="dk1"/>
              </a:buClr>
              <a:buSzPts val="1600"/>
              <a:buFont typeface="Noto Sans Symbols"/>
              <a:buChar char="−"/>
              <a:defRPr sz="1600"/>
            </a:lvl3pPr>
            <a:lvl4pPr marL="1828800" lvl="3" indent="-317500" algn="l">
              <a:lnSpc>
                <a:spcPct val="90000"/>
              </a:lnSpc>
              <a:spcBef>
                <a:spcPts val="500"/>
              </a:spcBef>
              <a:spcAft>
                <a:spcPts val="0"/>
              </a:spcAft>
              <a:buClr>
                <a:schemeClr val="dk1"/>
              </a:buClr>
              <a:buSzPts val="1400"/>
              <a:buFont typeface="Noto Sans Symbols"/>
              <a:buChar char="−"/>
              <a:defRPr sz="1400"/>
            </a:lvl4pPr>
            <a:lvl5pPr marL="2286000" lvl="4" indent="-304800" algn="l">
              <a:lnSpc>
                <a:spcPct val="90000"/>
              </a:lnSpc>
              <a:spcBef>
                <a:spcPts val="500"/>
              </a:spcBef>
              <a:spcAft>
                <a:spcPts val="0"/>
              </a:spcAft>
              <a:buClr>
                <a:schemeClr val="dk1"/>
              </a:buClr>
              <a:buSzPts val="1200"/>
              <a:buFont typeface="Noto Sans Symbols"/>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63"/>
          <p:cNvSpPr txBox="1">
            <a:spLocks noGrp="1"/>
          </p:cNvSpPr>
          <p:nvPr>
            <p:ph type="body" idx="2"/>
          </p:nvPr>
        </p:nvSpPr>
        <p:spPr>
          <a:xfrm>
            <a:off x="6261465" y="2194560"/>
            <a:ext cx="5498737" cy="40628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63"/>
          <p:cNvSpPr txBox="1">
            <a:spLocks noGrp="1"/>
          </p:cNvSpPr>
          <p:nvPr>
            <p:ph type="body" idx="3"/>
          </p:nvPr>
        </p:nvSpPr>
        <p:spPr>
          <a:xfrm>
            <a:off x="389964" y="1631248"/>
            <a:ext cx="5498737" cy="37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63"/>
          <p:cNvSpPr txBox="1">
            <a:spLocks noGrp="1"/>
          </p:cNvSpPr>
          <p:nvPr>
            <p:ph type="body" idx="4"/>
          </p:nvPr>
        </p:nvSpPr>
        <p:spPr>
          <a:xfrm>
            <a:off x="6261462" y="1642361"/>
            <a:ext cx="5498737" cy="37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9" name="Google Shape;139;p63"/>
          <p:cNvCxnSpPr/>
          <p:nvPr/>
        </p:nvCxnSpPr>
        <p:spPr>
          <a:xfrm>
            <a:off x="431800" y="2017011"/>
            <a:ext cx="5498737" cy="0"/>
          </a:xfrm>
          <a:prstGeom prst="straightConnector1">
            <a:avLst/>
          </a:prstGeom>
          <a:noFill/>
          <a:ln w="9525" cap="flat" cmpd="sng">
            <a:solidFill>
              <a:srgbClr val="8DC9C0"/>
            </a:solidFill>
            <a:prstDash val="solid"/>
            <a:miter lim="800000"/>
            <a:headEnd type="none" w="sm" len="sm"/>
            <a:tailEnd type="none" w="sm" len="sm"/>
          </a:ln>
        </p:spPr>
      </p:cxnSp>
      <p:cxnSp>
        <p:nvCxnSpPr>
          <p:cNvPr id="140" name="Google Shape;140;p63"/>
          <p:cNvCxnSpPr/>
          <p:nvPr/>
        </p:nvCxnSpPr>
        <p:spPr>
          <a:xfrm>
            <a:off x="6261463" y="2017011"/>
            <a:ext cx="5498737" cy="0"/>
          </a:xfrm>
          <a:prstGeom prst="straightConnector1">
            <a:avLst/>
          </a:prstGeom>
          <a:noFill/>
          <a:ln w="9525" cap="flat" cmpd="sng">
            <a:solidFill>
              <a:srgbClr val="8DC9C0"/>
            </a:solidFill>
            <a:prstDash val="solid"/>
            <a:miter lim="800000"/>
            <a:headEnd type="none" w="sm" len="sm"/>
            <a:tailEnd type="none" w="sm" len="sm"/>
          </a:ln>
        </p:spPr>
      </p:cxnSp>
      <p:grpSp>
        <p:nvGrpSpPr>
          <p:cNvPr id="141" name="Google Shape;141;p63"/>
          <p:cNvGrpSpPr/>
          <p:nvPr/>
        </p:nvGrpSpPr>
        <p:grpSpPr>
          <a:xfrm>
            <a:off x="389965" y="6092742"/>
            <a:ext cx="3144242" cy="374574"/>
            <a:chOff x="301128" y="6151084"/>
            <a:chExt cx="3144242" cy="374574"/>
          </a:xfrm>
        </p:grpSpPr>
        <p:pic>
          <p:nvPicPr>
            <p:cNvPr id="142" name="Google Shape;142;p6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43" name="Google Shape;143;p6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44" name="Google Shape;144;p6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45" name="Google Shape;145;p63"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146" name="Google Shape;146;p63"/>
          <p:cNvSpPr txBox="1">
            <a:spLocks noGrp="1"/>
          </p:cNvSpPr>
          <p:nvPr>
            <p:ph type="body" idx="5"/>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63"/>
          <p:cNvSpPr txBox="1">
            <a:spLocks noGrp="1"/>
          </p:cNvSpPr>
          <p:nvPr>
            <p:ph type="body" idx="6"/>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1 Standardseite">
  <p:cSld name="3_1 Standardseite">
    <p:spTree>
      <p:nvGrpSpPr>
        <p:cNvPr id="1" name="Shape 148"/>
        <p:cNvGrpSpPr/>
        <p:nvPr/>
      </p:nvGrpSpPr>
      <p:grpSpPr>
        <a:xfrm>
          <a:off x="0" y="0"/>
          <a:ext cx="0" cy="0"/>
          <a:chOff x="0" y="0"/>
          <a:chExt cx="0" cy="0"/>
        </a:xfrm>
      </p:grpSpPr>
      <p:sp>
        <p:nvSpPr>
          <p:cNvPr id="149" name="Google Shape;149;p64"/>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81000" algn="l">
              <a:lnSpc>
                <a:spcPct val="90000"/>
              </a:lnSpc>
              <a:spcBef>
                <a:spcPts val="500"/>
              </a:spcBef>
              <a:spcAft>
                <a:spcPts val="0"/>
              </a:spcAft>
              <a:buClr>
                <a:srgbClr val="595A59"/>
              </a:buClr>
              <a:buSzPts val="2400"/>
              <a:buChar char="•"/>
              <a:defRPr>
                <a:solidFill>
                  <a:srgbClr val="595A59"/>
                </a:solidFill>
              </a:defRPr>
            </a:lvl2pPr>
            <a:lvl3pPr marL="1371600" lvl="2" indent="-355600" algn="l">
              <a:lnSpc>
                <a:spcPct val="90000"/>
              </a:lnSpc>
              <a:spcBef>
                <a:spcPts val="500"/>
              </a:spcBef>
              <a:spcAft>
                <a:spcPts val="0"/>
              </a:spcAft>
              <a:buClr>
                <a:srgbClr val="595A59"/>
              </a:buClr>
              <a:buSzPts val="2000"/>
              <a:buChar char="•"/>
              <a:defRPr>
                <a:solidFill>
                  <a:srgbClr val="595A59"/>
                </a:solidFill>
              </a:defRPr>
            </a:lvl3pPr>
            <a:lvl4pPr marL="1828800" lvl="3" indent="-342900" algn="l">
              <a:lnSpc>
                <a:spcPct val="90000"/>
              </a:lnSpc>
              <a:spcBef>
                <a:spcPts val="500"/>
              </a:spcBef>
              <a:spcAft>
                <a:spcPts val="0"/>
              </a:spcAft>
              <a:buClr>
                <a:srgbClr val="595A59"/>
              </a:buClr>
              <a:buSzPts val="1800"/>
              <a:buChar char="•"/>
              <a:defRPr>
                <a:solidFill>
                  <a:srgbClr val="595A59"/>
                </a:solidFill>
              </a:defRPr>
            </a:lvl4pPr>
            <a:lvl5pPr marL="2286000" lvl="4" indent="-342900" algn="l">
              <a:lnSpc>
                <a:spcPct val="90000"/>
              </a:lnSpc>
              <a:spcBef>
                <a:spcPts val="500"/>
              </a:spcBef>
              <a:spcAft>
                <a:spcPts val="0"/>
              </a:spcAft>
              <a:buClr>
                <a:srgbClr val="595A59"/>
              </a:buClr>
              <a:buSzPts val="1800"/>
              <a:buChar char="•"/>
              <a:defRPr>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4"/>
          <p:cNvSpPr txBox="1">
            <a:spLocks noGrp="1"/>
          </p:cNvSpPr>
          <p:nvPr>
            <p:ph type="body" idx="2"/>
          </p:nvPr>
        </p:nvSpPr>
        <p:spPr>
          <a:xfrm>
            <a:off x="3752490" y="441325"/>
            <a:ext cx="8007710" cy="6111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64"/>
          <p:cNvSpPr txBox="1">
            <a:spLocks noGrp="1"/>
          </p:cNvSpPr>
          <p:nvPr>
            <p:ph type="body" idx="3"/>
          </p:nvPr>
        </p:nvSpPr>
        <p:spPr>
          <a:xfrm>
            <a:off x="3752490" y="1052513"/>
            <a:ext cx="8007710" cy="57626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2" name="Google Shape;152;p64"/>
          <p:cNvCxnSpPr/>
          <p:nvPr/>
        </p:nvCxnSpPr>
        <p:spPr>
          <a:xfrm>
            <a:off x="3752490" y="1628775"/>
            <a:ext cx="8007710" cy="0"/>
          </a:xfrm>
          <a:prstGeom prst="straightConnector1">
            <a:avLst/>
          </a:prstGeom>
          <a:noFill/>
          <a:ln w="9525" cap="flat" cmpd="sng">
            <a:solidFill>
              <a:srgbClr val="8DC9C0"/>
            </a:solidFill>
            <a:prstDash val="solid"/>
            <a:miter lim="800000"/>
            <a:headEnd type="none" w="sm" len="sm"/>
            <a:tailEnd type="none" w="sm" len="sm"/>
          </a:ln>
        </p:spPr>
      </p:cxnSp>
      <p:sp>
        <p:nvSpPr>
          <p:cNvPr id="153" name="Google Shape;153;p64"/>
          <p:cNvSpPr txBox="1">
            <a:spLocks noGrp="1"/>
          </p:cNvSpPr>
          <p:nvPr>
            <p:ph type="body" idx="4"/>
          </p:nvPr>
        </p:nvSpPr>
        <p:spPr>
          <a:xfrm>
            <a:off x="431799" y="1628771"/>
            <a:ext cx="3148161" cy="4615273"/>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00"/>
              </a:spcBef>
              <a:spcAft>
                <a:spcPts val="0"/>
              </a:spcAft>
              <a:buClr>
                <a:srgbClr val="595A59"/>
              </a:buClr>
              <a:buSzPts val="1800"/>
              <a:buNone/>
              <a:defRPr sz="1800">
                <a:solidFill>
                  <a:srgbClr val="595A59"/>
                </a:solidFill>
              </a:defRPr>
            </a:lvl1pPr>
            <a:lvl2pPr marL="914400" lvl="1" indent="-342900" algn="l">
              <a:lnSpc>
                <a:spcPct val="100000"/>
              </a:lnSpc>
              <a:spcBef>
                <a:spcPts val="600"/>
              </a:spcBef>
              <a:spcAft>
                <a:spcPts val="0"/>
              </a:spcAft>
              <a:buClr>
                <a:srgbClr val="595A59"/>
              </a:buClr>
              <a:buSzPts val="1800"/>
              <a:buChar char="•"/>
              <a:defRPr sz="1800">
                <a:solidFill>
                  <a:srgbClr val="595A59"/>
                </a:solidFill>
              </a:defRPr>
            </a:lvl2pPr>
            <a:lvl3pPr marL="1371600" lvl="2" indent="-342900" algn="l">
              <a:lnSpc>
                <a:spcPct val="100000"/>
              </a:lnSpc>
              <a:spcBef>
                <a:spcPts val="600"/>
              </a:spcBef>
              <a:spcAft>
                <a:spcPts val="0"/>
              </a:spcAft>
              <a:buClr>
                <a:srgbClr val="595A59"/>
              </a:buClr>
              <a:buSzPts val="1800"/>
              <a:buChar char="•"/>
              <a:defRPr sz="1800">
                <a:solidFill>
                  <a:srgbClr val="595A59"/>
                </a:solidFill>
              </a:defRPr>
            </a:lvl3pPr>
            <a:lvl4pPr marL="1828800" lvl="3" indent="-342900" algn="l">
              <a:lnSpc>
                <a:spcPct val="100000"/>
              </a:lnSpc>
              <a:spcBef>
                <a:spcPts val="600"/>
              </a:spcBef>
              <a:spcAft>
                <a:spcPts val="0"/>
              </a:spcAft>
              <a:buClr>
                <a:srgbClr val="595A59"/>
              </a:buClr>
              <a:buSzPts val="1800"/>
              <a:buChar char="•"/>
              <a:defRPr sz="1800">
                <a:solidFill>
                  <a:srgbClr val="595A59"/>
                </a:solidFill>
              </a:defRPr>
            </a:lvl4pPr>
            <a:lvl5pPr marL="2286000" lvl="4" indent="-342900" algn="l">
              <a:lnSpc>
                <a:spcPct val="100000"/>
              </a:lnSpc>
              <a:spcBef>
                <a:spcPts val="600"/>
              </a:spcBef>
              <a:spcAft>
                <a:spcPts val="0"/>
              </a:spcAft>
              <a:buClr>
                <a:srgbClr val="595A59"/>
              </a:buClr>
              <a:buSzPts val="1800"/>
              <a:buChar char="•"/>
              <a:defRPr sz="1800">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64"/>
          <p:cNvSpPr txBox="1">
            <a:spLocks noGrp="1"/>
          </p:cNvSpPr>
          <p:nvPr>
            <p:ph type="body" idx="5"/>
          </p:nvPr>
        </p:nvSpPr>
        <p:spPr>
          <a:xfrm>
            <a:off x="431799" y="441325"/>
            <a:ext cx="3148162" cy="23794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64"/>
          <p:cNvSpPr txBox="1">
            <a:spLocks noGrp="1"/>
          </p:cNvSpPr>
          <p:nvPr>
            <p:ph type="body" idx="6"/>
          </p:nvPr>
        </p:nvSpPr>
        <p:spPr>
          <a:xfrm>
            <a:off x="431800" y="798861"/>
            <a:ext cx="3148161" cy="23794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6" name="Google Shape;156;p64"/>
          <p:cNvGrpSpPr/>
          <p:nvPr/>
        </p:nvGrpSpPr>
        <p:grpSpPr>
          <a:xfrm>
            <a:off x="389965" y="6092742"/>
            <a:ext cx="3144242" cy="374574"/>
            <a:chOff x="301128" y="6151084"/>
            <a:chExt cx="3144242" cy="374574"/>
          </a:xfrm>
        </p:grpSpPr>
        <p:pic>
          <p:nvPicPr>
            <p:cNvPr id="157" name="Google Shape;157;p6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58" name="Google Shape;158;p6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59" name="Google Shape;159;p6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60" name="Google Shape;160;p64"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61"/>
        <p:cNvGrpSpPr/>
        <p:nvPr/>
      </p:nvGrpSpPr>
      <p:grpSpPr>
        <a:xfrm>
          <a:off x="0" y="0"/>
          <a:ext cx="0" cy="0"/>
          <a:chOff x="0" y="0"/>
          <a:chExt cx="0" cy="0"/>
        </a:xfrm>
      </p:grpSpPr>
      <p:sp>
        <p:nvSpPr>
          <p:cNvPr id="162" name="Google Shape;162;p65"/>
          <p:cNvSpPr/>
          <p:nvPr/>
        </p:nvSpPr>
        <p:spPr>
          <a:xfrm>
            <a:off x="0" y="0"/>
            <a:ext cx="12192000" cy="6858001"/>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65"/>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400" b="1" i="0" u="none" strike="noStrike">
                <a:solidFill>
                  <a:schemeClr val="lt1"/>
                </a:solidFill>
                <a:latin typeface="Calibri"/>
                <a:ea typeface="Calibri"/>
                <a:cs typeface="Calibri"/>
                <a:sym typeface="Calibri"/>
              </a:rPr>
              <a:t>NAVIGATING TOURISM</a:t>
            </a:r>
            <a:endParaRPr/>
          </a:p>
          <a:p>
            <a:pPr marL="0" marR="0" lvl="0" indent="0" algn="l" rtl="0">
              <a:spcBef>
                <a:spcPts val="0"/>
              </a:spcBef>
              <a:spcAft>
                <a:spcPts val="0"/>
              </a:spcAft>
              <a:buNone/>
            </a:pPr>
            <a:r>
              <a:rPr lang="de-DE"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64" name="Google Shape;164;p65"/>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0" b="0" i="0" u="none" strike="noStrike" dirty="0">
                <a:solidFill>
                  <a:schemeClr val="lt1"/>
                </a:solidFill>
                <a:latin typeface="Calibri"/>
                <a:ea typeface="Calibri"/>
                <a:cs typeface="Calibri"/>
                <a:sym typeface="Calibri"/>
              </a:rPr>
              <a:t>PLEASE ENSURE TO KEEP FONTS AS PER THE LAYOUT</a:t>
            </a: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48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Divider</a:t>
            </a:r>
            <a:r>
              <a:rPr lang="de-DE" sz="3000" b="0" i="0" u="none" strike="noStrike" dirty="0">
                <a:solidFill>
                  <a:schemeClr val="lt1"/>
                </a:solidFill>
                <a:latin typeface="Calibri"/>
                <a:ea typeface="Calibri"/>
                <a:cs typeface="Calibri"/>
                <a:sym typeface="Calibri"/>
              </a:rPr>
              <a:t> Slides</a:t>
            </a:r>
            <a:endParaRPr dirty="0"/>
          </a:p>
          <a:p>
            <a:pPr marL="0" marR="0" lvl="0" indent="0" algn="l" rtl="0">
              <a:spcBef>
                <a:spcPts val="0"/>
              </a:spcBef>
              <a:spcAft>
                <a:spcPts val="0"/>
              </a:spcAft>
              <a:buClr>
                <a:schemeClr val="dk1"/>
              </a:buClr>
              <a:buSzPts val="1100"/>
              <a:buFont typeface="Arial"/>
              <a:buNone/>
            </a:pPr>
            <a:endParaRPr sz="1000" b="1"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36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Title </a:t>
            </a:r>
            <a:r>
              <a:rPr lang="de-DE" sz="3000" b="0" i="0" u="none" strike="noStrike" dirty="0" err="1">
                <a:solidFill>
                  <a:schemeClr val="lt1"/>
                </a:solidFill>
                <a:latin typeface="Calibri"/>
                <a:ea typeface="Calibri"/>
                <a:cs typeface="Calibri"/>
                <a:sym typeface="Calibri"/>
              </a:rPr>
              <a:t>Heading</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30 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Sub-</a:t>
            </a:r>
            <a:r>
              <a:rPr lang="de-DE" sz="3000" b="0" i="0" u="none" strike="noStrike" dirty="0" err="1">
                <a:solidFill>
                  <a:schemeClr val="lt1"/>
                </a:solidFill>
                <a:latin typeface="Calibri"/>
                <a:ea typeface="Calibri"/>
                <a:cs typeface="Calibri"/>
                <a:sym typeface="Calibri"/>
              </a:rPr>
              <a:t>Titles</a:t>
            </a:r>
            <a:endParaRPr dirty="0"/>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Quotes</a:t>
            </a:r>
            <a:r>
              <a:rPr lang="de-DE" sz="3000" b="0" i="0" u="none" strike="noStrike" dirty="0">
                <a:solidFill>
                  <a:schemeClr val="lt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24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Main Text Body </a:t>
            </a:r>
            <a:endParaRPr sz="3000" dirty="0">
              <a:solidFill>
                <a:schemeClr val="dk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p:txBody>
      </p:sp>
      <p:sp>
        <p:nvSpPr>
          <p:cNvPr id="165" name="Google Shape;165;p65"/>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dirty="0" err="1">
                <a:solidFill>
                  <a:schemeClr val="lt1"/>
                </a:solidFill>
                <a:latin typeface="Calibri"/>
                <a:ea typeface="Calibri"/>
                <a:cs typeface="Calibri"/>
                <a:sym typeface="Calibri"/>
              </a:rPr>
              <a:t>Please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ensure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to</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keep</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sizes</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set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as</a:t>
            </a:r>
            <a:r>
              <a:rPr lang="de-DE" sz="2400" b="0" i="0" u="none" strike="noStrike" dirty="0">
                <a:solidFill>
                  <a:schemeClr val="lt1"/>
                </a:solidFill>
                <a:latin typeface="Calibri"/>
                <a:ea typeface="Calibri"/>
                <a:cs typeface="Calibri"/>
                <a:sym typeface="Calibri"/>
              </a:rPr>
              <a:t> per the </a:t>
            </a:r>
            <a:r>
              <a:rPr lang="de-DE" sz="2400" b="0" i="0" u="none" strike="noStrike" dirty="0" err="1">
                <a:solidFill>
                  <a:schemeClr val="lt1"/>
                </a:solidFill>
                <a:latin typeface="Calibri"/>
                <a:ea typeface="Calibri"/>
                <a:cs typeface="Calibri"/>
                <a:sym typeface="Calibri"/>
              </a:rPr>
              <a:t>slide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layouts</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used</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throughout</a:t>
            </a:r>
            <a:r>
              <a:rPr lang="de-DE" sz="2400" b="0" i="0" u="none" strike="noStrike" dirty="0">
                <a:solidFill>
                  <a:schemeClr val="lt1"/>
                </a:solidFill>
                <a:latin typeface="Calibri"/>
                <a:ea typeface="Calibri"/>
                <a:cs typeface="Calibri"/>
                <a:sym typeface="Calibri"/>
              </a:rPr>
              <a:t> the </a:t>
            </a:r>
            <a:r>
              <a:rPr lang="de-DE" sz="2400" b="1" i="0" u="none" strike="noStrike" dirty="0">
                <a:solidFill>
                  <a:schemeClr val="lt1"/>
                </a:solidFill>
                <a:latin typeface="Calibri"/>
                <a:ea typeface="Calibri"/>
                <a:cs typeface="Calibri"/>
                <a:sym typeface="Calibri"/>
              </a:rPr>
              <a:t>NAVIGATING TOURISM </a:t>
            </a:r>
            <a:r>
              <a:rPr lang="de-DE" sz="2400" b="0" i="0" u="none" strike="noStrike" dirty="0">
                <a:solidFill>
                  <a:schemeClr val="lt1"/>
                </a:solidFill>
                <a:latin typeface="Calibri"/>
                <a:ea typeface="Calibri"/>
                <a:cs typeface="Calibri"/>
                <a:sym typeface="Calibri"/>
              </a:rPr>
              <a:t>PowerPoint </a:t>
            </a:r>
            <a:r>
              <a:rPr lang="de-DE" sz="2400" b="0" i="0" u="none" strike="noStrike" dirty="0" err="1">
                <a:solidFill>
                  <a:schemeClr val="lt1"/>
                </a:solidFill>
                <a:latin typeface="Calibri"/>
                <a:ea typeface="Calibri"/>
                <a:cs typeface="Calibri"/>
                <a:sym typeface="Calibri"/>
              </a:rPr>
              <a:t>is</a:t>
            </a:r>
            <a:r>
              <a:rPr lang="de-DE" sz="2400" b="0" i="0" u="none" strike="noStrike" dirty="0">
                <a:solidFill>
                  <a:schemeClr val="lt1"/>
                </a:solidFill>
                <a:latin typeface="Calibri"/>
                <a:ea typeface="Calibri"/>
                <a:cs typeface="Calibri"/>
                <a:sym typeface="Calibri"/>
              </a:rPr>
              <a:t>….</a:t>
            </a: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r>
              <a:rPr lang="de-DE" sz="3600" b="1" i="1" dirty="0">
                <a:solidFill>
                  <a:schemeClr val="lt1"/>
                </a:solidFill>
                <a:latin typeface="Calibri"/>
                <a:ea typeface="Calibri"/>
                <a:cs typeface="Calibri"/>
                <a:sym typeface="Calibri"/>
              </a:rPr>
              <a:t>Calibri</a:t>
            </a:r>
            <a:endParaRPr sz="3600" dirty="0">
              <a:solidFill>
                <a:schemeClr val="lt1"/>
              </a:solidFill>
              <a:latin typeface="Calibri"/>
              <a:ea typeface="Calibri"/>
              <a:cs typeface="Calibri"/>
              <a:sym typeface="Calibri"/>
            </a:endParaRPr>
          </a:p>
        </p:txBody>
      </p:sp>
      <p:cxnSp>
        <p:nvCxnSpPr>
          <p:cNvPr id="166" name="Google Shape;166;p65"/>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65"/>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68" name="Google Shape;168;p65"/>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69" name="Google Shape;169;p65"/>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70"/>
        <p:cNvGrpSpPr/>
        <p:nvPr/>
      </p:nvGrpSpPr>
      <p:grpSpPr>
        <a:xfrm>
          <a:off x="0" y="0"/>
          <a:ext cx="0" cy="0"/>
          <a:chOff x="0" y="0"/>
          <a:chExt cx="0" cy="0"/>
        </a:xfrm>
      </p:grpSpPr>
      <p:sp>
        <p:nvSpPr>
          <p:cNvPr id="171" name="Google Shape;171;p66"/>
          <p:cNvSpPr/>
          <p:nvPr/>
        </p:nvSpPr>
        <p:spPr>
          <a:xfrm>
            <a:off x="0" y="-1"/>
            <a:ext cx="12192000" cy="6858001"/>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66"/>
          <p:cNvSpPr/>
          <p:nvPr/>
        </p:nvSpPr>
        <p:spPr>
          <a:xfrm>
            <a:off x="586901" y="491138"/>
            <a:ext cx="4309564"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de-DE" sz="3600" dirty="0">
                <a:solidFill>
                  <a:schemeClr val="lt1"/>
                </a:solidFill>
                <a:latin typeface="Calibri"/>
                <a:ea typeface="Calibri"/>
                <a:cs typeface="Calibri"/>
                <a:sym typeface="Calibri"/>
              </a:rPr>
              <a:t>ICONS WHICH CAN BE USED WITHIN THE </a:t>
            </a:r>
            <a:r>
              <a:rPr lang="de-DE" sz="3600" b="1" dirty="0">
                <a:solidFill>
                  <a:schemeClr val="lt1"/>
                </a:solidFill>
                <a:latin typeface="Calibri"/>
                <a:ea typeface="Calibri"/>
                <a:cs typeface="Calibri"/>
                <a:sym typeface="Calibri"/>
              </a:rPr>
              <a:t>NAVIGATING TOURISM</a:t>
            </a:r>
            <a:endParaRPr dirty="0"/>
          </a:p>
          <a:p>
            <a:pPr marL="0" marR="0" lvl="0" indent="0" algn="l" rtl="0">
              <a:spcBef>
                <a:spcPts val="0"/>
              </a:spcBef>
              <a:spcAft>
                <a:spcPts val="0"/>
              </a:spcAft>
              <a:buClr>
                <a:schemeClr val="dk1"/>
              </a:buClr>
              <a:buSzPts val="1100"/>
              <a:buFont typeface="Arial"/>
              <a:buNone/>
            </a:pPr>
            <a:r>
              <a:rPr lang="de-DE" sz="3600" dirty="0">
                <a:solidFill>
                  <a:schemeClr val="lt1"/>
                </a:solidFill>
                <a:latin typeface="Calibri"/>
                <a:ea typeface="Calibri"/>
                <a:cs typeface="Calibri"/>
                <a:sym typeface="Calibri"/>
              </a:rPr>
              <a:t>POWERPOINT</a:t>
            </a:r>
            <a:endParaRPr dirty="0"/>
          </a:p>
          <a:p>
            <a:pPr marL="0" marR="0" lvl="0" indent="0" algn="l" rtl="0">
              <a:spcBef>
                <a:spcPts val="0"/>
              </a:spcBef>
              <a:spcAft>
                <a:spcPts val="0"/>
              </a:spcAft>
              <a:buClr>
                <a:schemeClr val="dk1"/>
              </a:buClr>
              <a:buSzPts val="1100"/>
              <a:buFont typeface="Arial"/>
              <a:buNone/>
            </a:pPr>
            <a:endParaRPr sz="3600" dirty="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i="1" dirty="0">
                <a:solidFill>
                  <a:schemeClr val="lt1"/>
                </a:solidFill>
                <a:latin typeface="Calibri"/>
                <a:ea typeface="Calibri"/>
                <a:cs typeface="Calibri"/>
                <a:sym typeface="Calibri"/>
              </a:rPr>
              <a:t>Resize </a:t>
            </a:r>
            <a:r>
              <a:rPr lang="de-DE" sz="2400" i="1" dirty="0" err="1">
                <a:solidFill>
                  <a:schemeClr val="lt1"/>
                </a:solidFill>
                <a:latin typeface="Calibri"/>
                <a:ea typeface="Calibri"/>
                <a:cs typeface="Calibri"/>
                <a:sym typeface="Calibri"/>
              </a:rPr>
              <a:t>them</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without</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losing</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quality</a:t>
            </a:r>
            <a:r>
              <a:rPr lang="de-DE" sz="2400" i="1" dirty="0">
                <a:solidFill>
                  <a:schemeClr val="lt1"/>
                </a:solidFill>
                <a:latin typeface="Calibri"/>
                <a:ea typeface="Calibri"/>
                <a:cs typeface="Calibri"/>
                <a:sym typeface="Calibri"/>
              </a:rPr>
              <a:t>.  Change </a:t>
            </a:r>
            <a:r>
              <a:rPr lang="de-DE" sz="2400" i="1" dirty="0" err="1">
                <a:solidFill>
                  <a:schemeClr val="lt1"/>
                </a:solidFill>
                <a:latin typeface="Calibri"/>
                <a:ea typeface="Calibri"/>
                <a:cs typeface="Calibri"/>
                <a:sym typeface="Calibri"/>
              </a:rPr>
              <a:t>line</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colour</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width</a:t>
            </a:r>
            <a:r>
              <a:rPr lang="de-DE" sz="2400" i="1" dirty="0">
                <a:solidFill>
                  <a:schemeClr val="lt1"/>
                </a:solidFill>
                <a:latin typeface="Calibri"/>
                <a:ea typeface="Calibri"/>
                <a:cs typeface="Calibri"/>
                <a:sym typeface="Calibri"/>
              </a:rPr>
              <a:t> and style.  </a:t>
            </a:r>
            <a:endParaRPr dirty="0"/>
          </a:p>
          <a:p>
            <a:pPr marL="52388" marR="0" lvl="0" indent="0" algn="l" rtl="0">
              <a:spcBef>
                <a:spcPts val="0"/>
              </a:spcBef>
              <a:spcAft>
                <a:spcPts val="0"/>
              </a:spcAft>
              <a:buClr>
                <a:schemeClr val="dk1"/>
              </a:buClr>
              <a:buSzPts val="900"/>
              <a:buFont typeface="Quattrocento Sans"/>
              <a:buNone/>
            </a:pPr>
            <a:endParaRPr sz="2400" i="1" dirty="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dirty="0" err="1">
                <a:solidFill>
                  <a:schemeClr val="lt1"/>
                </a:solidFill>
                <a:latin typeface="Calibri"/>
                <a:ea typeface="Calibri"/>
                <a:cs typeface="Calibri"/>
                <a:sym typeface="Calibri"/>
              </a:rPr>
              <a:t>Isn’t</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that</a:t>
            </a:r>
            <a:r>
              <a:rPr lang="de-DE" sz="2400" dirty="0">
                <a:solidFill>
                  <a:schemeClr val="lt1"/>
                </a:solidFill>
                <a:latin typeface="Calibri"/>
                <a:ea typeface="Calibri"/>
                <a:cs typeface="Calibri"/>
                <a:sym typeface="Calibri"/>
              </a:rPr>
              <a:t> nice? :)</a:t>
            </a:r>
            <a:endParaRPr dirty="0"/>
          </a:p>
        </p:txBody>
      </p:sp>
      <p:sp>
        <p:nvSpPr>
          <p:cNvPr id="173" name="Google Shape;173;p66"/>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74" name="Google Shape;174;p66"/>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75" name="Google Shape;175;p66"/>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SLIDE A">
  <p:cSld name="COVER SLIDE A">
    <p:spTree>
      <p:nvGrpSpPr>
        <p:cNvPr id="1" name="Shape 176"/>
        <p:cNvGrpSpPr/>
        <p:nvPr/>
      </p:nvGrpSpPr>
      <p:grpSpPr>
        <a:xfrm>
          <a:off x="0" y="0"/>
          <a:ext cx="0" cy="0"/>
          <a:chOff x="0" y="0"/>
          <a:chExt cx="0" cy="0"/>
        </a:xfrm>
      </p:grpSpPr>
      <p:pic>
        <p:nvPicPr>
          <p:cNvPr id="177" name="Google Shape;177;p67" descr="Background pattern&#10;&#10;Description automatically generated"/>
          <p:cNvPicPr preferRelativeResize="0"/>
          <p:nvPr/>
        </p:nvPicPr>
        <p:blipFill rotWithShape="1">
          <a:blip r:embed="rId2">
            <a:alphaModFix/>
          </a:blip>
          <a:srcRect l="-4379" t="21334" r="4378" b="23493"/>
          <a:stretch/>
        </p:blipFill>
        <p:spPr>
          <a:xfrm>
            <a:off x="6913349" y="0"/>
            <a:ext cx="5278651" cy="3949990"/>
          </a:xfrm>
          <a:prstGeom prst="rect">
            <a:avLst/>
          </a:prstGeom>
          <a:noFill/>
          <a:ln>
            <a:noFill/>
          </a:ln>
        </p:spPr>
      </p:pic>
      <p:sp>
        <p:nvSpPr>
          <p:cNvPr id="178" name="Google Shape;178;p67"/>
          <p:cNvSpPr/>
          <p:nvPr/>
        </p:nvSpPr>
        <p:spPr>
          <a:xfrm>
            <a:off x="0" y="3321423"/>
            <a:ext cx="12192000" cy="3543835"/>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79" name="Google Shape;179;p67"/>
          <p:cNvSpPr txBox="1">
            <a:spLocks noGrp="1"/>
          </p:cNvSpPr>
          <p:nvPr>
            <p:ph type="body" idx="1"/>
          </p:nvPr>
        </p:nvSpPr>
        <p:spPr>
          <a:xfrm>
            <a:off x="817349" y="460058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67"/>
          <p:cNvSpPr txBox="1">
            <a:spLocks noGrp="1"/>
          </p:cNvSpPr>
          <p:nvPr>
            <p:ph type="body" idx="2"/>
          </p:nvPr>
        </p:nvSpPr>
        <p:spPr>
          <a:xfrm>
            <a:off x="817349" y="39820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1" name="Google Shape;181;p67" descr="A picture containing text&#10;&#10;Description automatically generated"/>
          <p:cNvPicPr preferRelativeResize="0"/>
          <p:nvPr/>
        </p:nvPicPr>
        <p:blipFill rotWithShape="1">
          <a:blip r:embed="rId3">
            <a:alphaModFix/>
          </a:blip>
          <a:srcRect/>
          <a:stretch/>
        </p:blipFill>
        <p:spPr>
          <a:xfrm>
            <a:off x="572439" y="165981"/>
            <a:ext cx="5768471" cy="2536919"/>
          </a:xfrm>
          <a:prstGeom prst="rect">
            <a:avLst/>
          </a:prstGeom>
          <a:noFill/>
          <a:ln>
            <a:noFill/>
          </a:ln>
        </p:spPr>
      </p:pic>
      <p:sp>
        <p:nvSpPr>
          <p:cNvPr id="182" name="Google Shape;182;p67"/>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chemeClr val="lt1"/>
                </a:solidFill>
                <a:latin typeface="Calibri"/>
                <a:ea typeface="Calibri"/>
                <a:cs typeface="Calibri"/>
                <a:sym typeface="Calibri"/>
              </a:rPr>
              <a:t>Dieses Programm wurde mit Unterstützung der Europäischen Kommission finanziert. Die Verantwortung für diese Veröffentlichung (Mitteilung) trägt allein der Verfasser; die Kommission haftet nicht für die weitere Verwendung der darin enthaltenen Angaben. 2020-1-UK01-KA203-079083</a:t>
            </a:r>
            <a:endParaRPr sz="1100" dirty="0">
              <a:solidFill>
                <a:schemeClr val="lt1"/>
              </a:solidFill>
              <a:latin typeface="Calibri"/>
              <a:ea typeface="Calibri"/>
              <a:cs typeface="Calibri"/>
              <a:sym typeface="Calibri"/>
            </a:endParaRPr>
          </a:p>
        </p:txBody>
      </p:sp>
      <p:grpSp>
        <p:nvGrpSpPr>
          <p:cNvPr id="183" name="Google Shape;183;p67"/>
          <p:cNvGrpSpPr/>
          <p:nvPr/>
        </p:nvGrpSpPr>
        <p:grpSpPr>
          <a:xfrm>
            <a:off x="9456007" y="5764605"/>
            <a:ext cx="2735993" cy="679345"/>
            <a:chOff x="0" y="0"/>
            <a:chExt cx="2301694" cy="571500"/>
          </a:xfrm>
        </p:grpSpPr>
        <p:sp>
          <p:nvSpPr>
            <p:cNvPr id="184" name="Google Shape;184;p6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85" name="Google Shape;185;p67"/>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pic>
        <p:nvPicPr>
          <p:cNvPr id="2" name="Grafik 1" descr="Ein Bild, das Text enthält.&#10;&#10;Automatisch generierte Beschreibung">
            <a:extLst>
              <a:ext uri="{FF2B5EF4-FFF2-40B4-BE49-F238E27FC236}">
                <a16:creationId xmlns:a16="http://schemas.microsoft.com/office/drawing/2014/main" id="{7D1B82A7-8229-9187-668A-29961955B8C0}"/>
              </a:ext>
            </a:extLst>
          </p:cNvPr>
          <p:cNvPicPr>
            <a:picLocks noChangeAspect="1"/>
          </p:cNvPicPr>
          <p:nvPr userDrawn="1"/>
        </p:nvPicPr>
        <p:blipFill>
          <a:blip r:embed="rId5"/>
          <a:stretch>
            <a:fillRect/>
          </a:stretch>
        </p:blipFill>
        <p:spPr>
          <a:xfrm>
            <a:off x="9458737" y="5783088"/>
            <a:ext cx="2543695" cy="66086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SLIDE B">
  <p:cSld name="COVER SLIDE B">
    <p:spTree>
      <p:nvGrpSpPr>
        <p:cNvPr id="1" name="Shape 186"/>
        <p:cNvGrpSpPr/>
        <p:nvPr/>
      </p:nvGrpSpPr>
      <p:grpSpPr>
        <a:xfrm>
          <a:off x="0" y="0"/>
          <a:ext cx="0" cy="0"/>
          <a:chOff x="0" y="0"/>
          <a:chExt cx="0" cy="0"/>
        </a:xfrm>
      </p:grpSpPr>
      <p:sp>
        <p:nvSpPr>
          <p:cNvPr id="187" name="Google Shape;187;p68"/>
          <p:cNvSpPr/>
          <p:nvPr/>
        </p:nvSpPr>
        <p:spPr>
          <a:xfrm>
            <a:off x="0" y="0"/>
            <a:ext cx="12192000" cy="2908010"/>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88" name="Google Shape;188;p68"/>
          <p:cNvSpPr txBox="1">
            <a:spLocks noGrp="1"/>
          </p:cNvSpPr>
          <p:nvPr>
            <p:ph type="body" idx="1"/>
          </p:nvPr>
        </p:nvSpPr>
        <p:spPr>
          <a:xfrm>
            <a:off x="6451061" y="1523534"/>
            <a:ext cx="5278651" cy="69735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68"/>
          <p:cNvSpPr txBox="1">
            <a:spLocks noGrp="1"/>
          </p:cNvSpPr>
          <p:nvPr>
            <p:ph type="body" idx="2"/>
          </p:nvPr>
        </p:nvSpPr>
        <p:spPr>
          <a:xfrm>
            <a:off x="6451061" y="905011"/>
            <a:ext cx="5278651"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0" name="Google Shape;190;p68" descr="Background pattern&#10;&#10;Description automatically generated"/>
          <p:cNvPicPr preferRelativeResize="0"/>
          <p:nvPr/>
        </p:nvPicPr>
        <p:blipFill rotWithShape="1">
          <a:blip r:embed="rId2">
            <a:alphaModFix/>
          </a:blip>
          <a:srcRect l="-4379" t="21334" r="4378" b="23493"/>
          <a:stretch/>
        </p:blipFill>
        <p:spPr>
          <a:xfrm>
            <a:off x="6913349" y="2908010"/>
            <a:ext cx="5278651" cy="3949990"/>
          </a:xfrm>
          <a:prstGeom prst="rect">
            <a:avLst/>
          </a:prstGeom>
          <a:noFill/>
          <a:ln>
            <a:noFill/>
          </a:ln>
        </p:spPr>
      </p:pic>
      <p:pic>
        <p:nvPicPr>
          <p:cNvPr id="191" name="Google Shape;191;p68" descr="A picture containing text&#10;&#10;Description automatically generated"/>
          <p:cNvPicPr preferRelativeResize="0"/>
          <p:nvPr/>
        </p:nvPicPr>
        <p:blipFill rotWithShape="1">
          <a:blip r:embed="rId3">
            <a:alphaModFix/>
          </a:blip>
          <a:srcRect/>
          <a:stretch/>
        </p:blipFill>
        <p:spPr>
          <a:xfrm>
            <a:off x="327530" y="3210197"/>
            <a:ext cx="5491380" cy="2415057"/>
          </a:xfrm>
          <a:prstGeom prst="rect">
            <a:avLst/>
          </a:prstGeom>
          <a:noFill/>
          <a:ln>
            <a:noFill/>
          </a:ln>
        </p:spPr>
      </p:pic>
      <p:grpSp>
        <p:nvGrpSpPr>
          <p:cNvPr id="192" name="Google Shape;192;p68"/>
          <p:cNvGrpSpPr/>
          <p:nvPr/>
        </p:nvGrpSpPr>
        <p:grpSpPr>
          <a:xfrm>
            <a:off x="9456007" y="5836660"/>
            <a:ext cx="2735993" cy="679345"/>
            <a:chOff x="0" y="0"/>
            <a:chExt cx="2301694" cy="571500"/>
          </a:xfrm>
        </p:grpSpPr>
        <p:sp>
          <p:nvSpPr>
            <p:cNvPr id="193" name="Google Shape;193;p68"/>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94" name="Google Shape;194;p68"/>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195" name="Google Shape;195;p68"/>
          <p:cNvSpPr/>
          <p:nvPr/>
        </p:nvSpPr>
        <p:spPr>
          <a:xfrm>
            <a:off x="438668" y="5956440"/>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rgbClr val="595A59"/>
                </a:solidFill>
                <a:latin typeface="Calibri"/>
                <a:ea typeface="Calibri"/>
                <a:cs typeface="Calibri"/>
                <a:sym typeface="Calibri"/>
              </a:rPr>
              <a:t>Dieses Programm wurde mit Unterstützung der Europäischen Kommission finanziert. Die Verantwortung für diese Veröffentlichung (Mitteilung) trägt allein der Verfasser; die Kommission haftet nicht für die weitere Verwendung der darin enthaltenen Angaben. 2020-1-UK01-KA203-079083</a:t>
            </a:r>
            <a:endParaRPr sz="1100" dirty="0">
              <a:solidFill>
                <a:srgbClr val="595A5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25"/>
        <p:cNvGrpSpPr/>
        <p:nvPr/>
      </p:nvGrpSpPr>
      <p:grpSpPr>
        <a:xfrm>
          <a:off x="0" y="0"/>
          <a:ext cx="0" cy="0"/>
          <a:chOff x="0" y="0"/>
          <a:chExt cx="0" cy="0"/>
        </a:xfrm>
      </p:grpSpPr>
      <p:grpSp>
        <p:nvGrpSpPr>
          <p:cNvPr id="26" name="Google Shape;26;p51"/>
          <p:cNvGrpSpPr/>
          <p:nvPr/>
        </p:nvGrpSpPr>
        <p:grpSpPr>
          <a:xfrm rot="-5400000">
            <a:off x="-1025447" y="4518095"/>
            <a:ext cx="3445636" cy="410479"/>
            <a:chOff x="301128" y="6151084"/>
            <a:chExt cx="3144242" cy="374574"/>
          </a:xfrm>
        </p:grpSpPr>
        <p:pic>
          <p:nvPicPr>
            <p:cNvPr id="27" name="Google Shape;27;p5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8" name="Google Shape;28;p5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9" name="Google Shape;29;p5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0" name="Google Shape;30;p51"/>
          <p:cNvSpPr/>
          <p:nvPr/>
        </p:nvSpPr>
        <p:spPr>
          <a:xfrm rot="10800000" flipH="1">
            <a:off x="1286010" y="-4"/>
            <a:ext cx="480999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1" name="Google Shape;31;p51"/>
          <p:cNvSpPr txBox="1">
            <a:spLocks noGrp="1"/>
          </p:cNvSpPr>
          <p:nvPr>
            <p:ph type="body" idx="1"/>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1"/>
          <p:cNvSpPr txBox="1">
            <a:spLocks noGrp="1"/>
          </p:cNvSpPr>
          <p:nvPr>
            <p:ph type="body" idx="2"/>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VER SLIDE C">
  <p:cSld name="COVER SLIDE C">
    <p:spTree>
      <p:nvGrpSpPr>
        <p:cNvPr id="1" name="Shape 196"/>
        <p:cNvGrpSpPr/>
        <p:nvPr/>
      </p:nvGrpSpPr>
      <p:grpSpPr>
        <a:xfrm>
          <a:off x="0" y="0"/>
          <a:ext cx="0" cy="0"/>
          <a:chOff x="0" y="0"/>
          <a:chExt cx="0" cy="0"/>
        </a:xfrm>
      </p:grpSpPr>
      <p:sp>
        <p:nvSpPr>
          <p:cNvPr id="197" name="Google Shape;197;p69"/>
          <p:cNvSpPr/>
          <p:nvPr/>
        </p:nvSpPr>
        <p:spPr>
          <a:xfrm>
            <a:off x="1" y="3216492"/>
            <a:ext cx="7588332" cy="2448983"/>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pic>
        <p:nvPicPr>
          <p:cNvPr id="198" name="Google Shape;198;p69" descr="A picture containing text&#10;&#10;Description automatically generated"/>
          <p:cNvPicPr preferRelativeResize="0"/>
          <p:nvPr/>
        </p:nvPicPr>
        <p:blipFill rotWithShape="1">
          <a:blip r:embed="rId2">
            <a:alphaModFix/>
          </a:blip>
          <a:srcRect/>
          <a:stretch/>
        </p:blipFill>
        <p:spPr>
          <a:xfrm>
            <a:off x="458207" y="618245"/>
            <a:ext cx="5768471" cy="2536919"/>
          </a:xfrm>
          <a:prstGeom prst="rect">
            <a:avLst/>
          </a:prstGeom>
          <a:noFill/>
          <a:ln>
            <a:noFill/>
          </a:ln>
        </p:spPr>
      </p:pic>
      <p:sp>
        <p:nvSpPr>
          <p:cNvPr id="199" name="Google Shape;199;p69"/>
          <p:cNvSpPr txBox="1">
            <a:spLocks noGrp="1"/>
          </p:cNvSpPr>
          <p:nvPr>
            <p:ph type="body" idx="1"/>
          </p:nvPr>
        </p:nvSpPr>
        <p:spPr>
          <a:xfrm>
            <a:off x="817349" y="433410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69"/>
          <p:cNvSpPr txBox="1">
            <a:spLocks noGrp="1"/>
          </p:cNvSpPr>
          <p:nvPr>
            <p:ph type="body" idx="2"/>
          </p:nvPr>
        </p:nvSpPr>
        <p:spPr>
          <a:xfrm>
            <a:off x="817349" y="371558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1" name="Google Shape;201;p69" descr="Background pattern&#10;&#10;Description automatically generated"/>
          <p:cNvPicPr preferRelativeResize="0"/>
          <p:nvPr/>
        </p:nvPicPr>
        <p:blipFill rotWithShape="1">
          <a:blip r:embed="rId3">
            <a:alphaModFix/>
          </a:blip>
          <a:srcRect l="-9814" t="19121" r="22818" b="-6115"/>
          <a:stretch/>
        </p:blipFill>
        <p:spPr>
          <a:xfrm>
            <a:off x="7883236" y="0"/>
            <a:ext cx="4308763" cy="5844179"/>
          </a:xfrm>
          <a:prstGeom prst="rect">
            <a:avLst/>
          </a:prstGeom>
          <a:noFill/>
          <a:ln>
            <a:noFill/>
          </a:ln>
        </p:spPr>
      </p:pic>
      <p:grpSp>
        <p:nvGrpSpPr>
          <p:cNvPr id="202" name="Google Shape;202;p69"/>
          <p:cNvGrpSpPr/>
          <p:nvPr/>
        </p:nvGrpSpPr>
        <p:grpSpPr>
          <a:xfrm>
            <a:off x="9274983" y="5918985"/>
            <a:ext cx="2735993" cy="679345"/>
            <a:chOff x="0" y="0"/>
            <a:chExt cx="2301694" cy="571500"/>
          </a:xfrm>
        </p:grpSpPr>
        <p:sp>
          <p:nvSpPr>
            <p:cNvPr id="203" name="Google Shape;203;p69"/>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69"/>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05" name="Google Shape;205;p69"/>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rgbClr val="595A59"/>
                </a:solidFill>
                <a:latin typeface="Calibri"/>
                <a:ea typeface="Calibri"/>
                <a:cs typeface="Calibri"/>
                <a:sym typeface="Calibri"/>
              </a:rPr>
              <a:t>Dieses Programm wurde mit Unterstützung der Europäischen Kommission finanziert. Die Verantwortung für diese Veröffentlichung (Mitteilung) trägt allein der Verfasser; die Kommission haftet nicht für die weitere Verwendung der darin enthaltenen Angaben. 2020-1-UK01-KA203-079083</a:t>
            </a:r>
            <a:endParaRPr sz="1100" dirty="0">
              <a:solidFill>
                <a:srgbClr val="595A59"/>
              </a:solidFill>
              <a:latin typeface="Calibri"/>
              <a:ea typeface="Calibri"/>
              <a:cs typeface="Calibri"/>
              <a:sym typeface="Calibri"/>
            </a:endParaRPr>
          </a:p>
        </p:txBody>
      </p:sp>
      <p:pic>
        <p:nvPicPr>
          <p:cNvPr id="2" name="Grafik 1" descr="Ein Bild, das Text enthält.&#10;&#10;Automatisch generierte Beschreibung">
            <a:extLst>
              <a:ext uri="{FF2B5EF4-FFF2-40B4-BE49-F238E27FC236}">
                <a16:creationId xmlns:a16="http://schemas.microsoft.com/office/drawing/2014/main" id="{83296E51-C883-799F-0EAD-DE7B9492E425}"/>
              </a:ext>
            </a:extLst>
          </p:cNvPr>
          <p:cNvPicPr>
            <a:picLocks noChangeAspect="1"/>
          </p:cNvPicPr>
          <p:nvPr userDrawn="1"/>
        </p:nvPicPr>
        <p:blipFill>
          <a:blip r:embed="rId5"/>
          <a:stretch>
            <a:fillRect/>
          </a:stretch>
        </p:blipFill>
        <p:spPr>
          <a:xfrm>
            <a:off x="9371131" y="5928226"/>
            <a:ext cx="2543695" cy="66086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06"/>
        <p:cNvGrpSpPr/>
        <p:nvPr/>
      </p:nvGrpSpPr>
      <p:grpSpPr>
        <a:xfrm>
          <a:off x="0" y="0"/>
          <a:ext cx="0" cy="0"/>
          <a:chOff x="0" y="0"/>
          <a:chExt cx="0" cy="0"/>
        </a:xfrm>
      </p:grpSpPr>
      <p:sp>
        <p:nvSpPr>
          <p:cNvPr id="207" name="Google Shape;207;p70"/>
          <p:cNvSpPr/>
          <p:nvPr/>
        </p:nvSpPr>
        <p:spPr>
          <a:xfrm>
            <a:off x="6642832" y="99211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70"/>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9" name="Google Shape;209;p70"/>
          <p:cNvCxnSpPr/>
          <p:nvPr/>
        </p:nvCxnSpPr>
        <p:spPr>
          <a:xfrm>
            <a:off x="6051115" y="138208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10" name="Google Shape;210;p70"/>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70"/>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70"/>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3" name="Google Shape;213;p70"/>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14" name="Google Shape;214;p70"/>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70"/>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70"/>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7" name="Google Shape;217;p70"/>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18" name="Google Shape;218;p70"/>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70"/>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70"/>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1" name="Google Shape;221;p70"/>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22" name="Google Shape;222;p70"/>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70"/>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70"/>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5" name="Google Shape;225;p70"/>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26" name="Google Shape;226;p70"/>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7" name="Google Shape;227;p70"/>
          <p:cNvGrpSpPr/>
          <p:nvPr/>
        </p:nvGrpSpPr>
        <p:grpSpPr>
          <a:xfrm rot="-5400000">
            <a:off x="-1025447" y="4518095"/>
            <a:ext cx="3445636" cy="410479"/>
            <a:chOff x="301128" y="6151084"/>
            <a:chExt cx="3144242" cy="374574"/>
          </a:xfrm>
        </p:grpSpPr>
        <p:pic>
          <p:nvPicPr>
            <p:cNvPr id="228" name="Google Shape;228;p70"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29" name="Google Shape;229;p70"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30" name="Google Shape;230;p70"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231" name="Google Shape;231;p70"/>
          <p:cNvSpPr/>
          <p:nvPr/>
        </p:nvSpPr>
        <p:spPr>
          <a:xfrm rot="10800000" flipH="1">
            <a:off x="1286010" y="-4"/>
            <a:ext cx="480999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32" name="Google Shape;232;p70"/>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70"/>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slide - Purple">
  <p:cSld name="Quote slide - Purple">
    <p:spTree>
      <p:nvGrpSpPr>
        <p:cNvPr id="1" name="Shape 234"/>
        <p:cNvGrpSpPr/>
        <p:nvPr/>
      </p:nvGrpSpPr>
      <p:grpSpPr>
        <a:xfrm>
          <a:off x="0" y="0"/>
          <a:ext cx="0" cy="0"/>
          <a:chOff x="0" y="0"/>
          <a:chExt cx="0" cy="0"/>
        </a:xfrm>
      </p:grpSpPr>
      <p:sp>
        <p:nvSpPr>
          <p:cNvPr id="235" name="Google Shape;235;p71"/>
          <p:cNvSpPr/>
          <p:nvPr/>
        </p:nvSpPr>
        <p:spPr>
          <a:xfrm>
            <a:off x="241300" y="367062"/>
            <a:ext cx="11696700" cy="532253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71"/>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71"/>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71"/>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71"/>
          <p:cNvSpPr>
            <a:spLocks noGrp="1"/>
          </p:cNvSpPr>
          <p:nvPr>
            <p:ph type="pic" idx="4"/>
          </p:nvPr>
        </p:nvSpPr>
        <p:spPr>
          <a:xfrm>
            <a:off x="5957047" y="0"/>
            <a:ext cx="5395869" cy="6858001"/>
          </a:xfrm>
          <a:prstGeom prst="rect">
            <a:avLst/>
          </a:prstGeom>
          <a:noFill/>
          <a:ln>
            <a:noFill/>
          </a:ln>
        </p:spPr>
      </p:sp>
      <p:grpSp>
        <p:nvGrpSpPr>
          <p:cNvPr id="240" name="Google Shape;240;p71"/>
          <p:cNvGrpSpPr/>
          <p:nvPr/>
        </p:nvGrpSpPr>
        <p:grpSpPr>
          <a:xfrm>
            <a:off x="291189" y="6151084"/>
            <a:ext cx="3144242" cy="374574"/>
            <a:chOff x="301128" y="6151084"/>
            <a:chExt cx="3144242" cy="374574"/>
          </a:xfrm>
        </p:grpSpPr>
        <p:pic>
          <p:nvPicPr>
            <p:cNvPr id="241" name="Google Shape;241;p7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42" name="Google Shape;242;p7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43" name="Google Shape;243;p7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slide - Orange">
  <p:cSld name="Quote slide - Orange">
    <p:spTree>
      <p:nvGrpSpPr>
        <p:cNvPr id="1" name="Shape 244"/>
        <p:cNvGrpSpPr/>
        <p:nvPr/>
      </p:nvGrpSpPr>
      <p:grpSpPr>
        <a:xfrm>
          <a:off x="0" y="0"/>
          <a:ext cx="0" cy="0"/>
          <a:chOff x="0" y="0"/>
          <a:chExt cx="0" cy="0"/>
        </a:xfrm>
      </p:grpSpPr>
      <p:sp>
        <p:nvSpPr>
          <p:cNvPr id="245" name="Google Shape;245;p72"/>
          <p:cNvSpPr/>
          <p:nvPr/>
        </p:nvSpPr>
        <p:spPr>
          <a:xfrm>
            <a:off x="241300" y="367062"/>
            <a:ext cx="11696700" cy="532253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72"/>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72"/>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72"/>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2"/>
          <p:cNvSpPr>
            <a:spLocks noGrp="1"/>
          </p:cNvSpPr>
          <p:nvPr>
            <p:ph type="pic" idx="4"/>
          </p:nvPr>
        </p:nvSpPr>
        <p:spPr>
          <a:xfrm>
            <a:off x="5957047" y="0"/>
            <a:ext cx="5395869" cy="6858001"/>
          </a:xfrm>
          <a:prstGeom prst="rect">
            <a:avLst/>
          </a:prstGeom>
          <a:noFill/>
          <a:ln>
            <a:noFill/>
          </a:ln>
        </p:spPr>
      </p:sp>
      <p:pic>
        <p:nvPicPr>
          <p:cNvPr id="250" name="Google Shape;250;p72" descr="A black background with white dots&#10;&#10;Description automatically generated with low confidence"/>
          <p:cNvPicPr preferRelativeResize="0"/>
          <p:nvPr/>
        </p:nvPicPr>
        <p:blipFill rotWithShape="1">
          <a:blip r:embed="rId2">
            <a:alphaModFix amt="10000"/>
          </a:blip>
          <a:srcRect t="894" r="3674" b="11294"/>
          <a:stretch/>
        </p:blipFill>
        <p:spPr>
          <a:xfrm rot="-5400000">
            <a:off x="2769567" y="-1426306"/>
            <a:ext cx="2640661" cy="4473027"/>
          </a:xfrm>
          <a:prstGeom prst="rect">
            <a:avLst/>
          </a:prstGeom>
          <a:noFill/>
          <a:ln>
            <a:noFill/>
          </a:ln>
        </p:spPr>
      </p:pic>
      <p:grpSp>
        <p:nvGrpSpPr>
          <p:cNvPr id="251" name="Google Shape;251;p72"/>
          <p:cNvGrpSpPr/>
          <p:nvPr/>
        </p:nvGrpSpPr>
        <p:grpSpPr>
          <a:xfrm>
            <a:off x="301128" y="6151084"/>
            <a:ext cx="3144242" cy="374574"/>
            <a:chOff x="301128" y="6151084"/>
            <a:chExt cx="3144242" cy="374574"/>
          </a:xfrm>
        </p:grpSpPr>
        <p:pic>
          <p:nvPicPr>
            <p:cNvPr id="252" name="Google Shape;252;p7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53" name="Google Shape;253;p7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54" name="Google Shape;254;p7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255"/>
        <p:cNvGrpSpPr/>
        <p:nvPr/>
      </p:nvGrpSpPr>
      <p:grpSpPr>
        <a:xfrm>
          <a:off x="0" y="0"/>
          <a:ext cx="0" cy="0"/>
          <a:chOff x="0" y="0"/>
          <a:chExt cx="0" cy="0"/>
        </a:xfrm>
      </p:grpSpPr>
      <p:sp>
        <p:nvSpPr>
          <p:cNvPr id="256" name="Google Shape;256;p73"/>
          <p:cNvSpPr>
            <a:spLocks noGrp="1"/>
          </p:cNvSpPr>
          <p:nvPr>
            <p:ph type="pic" idx="2"/>
          </p:nvPr>
        </p:nvSpPr>
        <p:spPr>
          <a:xfrm>
            <a:off x="247651" y="1278196"/>
            <a:ext cx="11696699" cy="4699000"/>
          </a:xfrm>
          <a:prstGeom prst="rect">
            <a:avLst/>
          </a:prstGeom>
          <a:solidFill>
            <a:schemeClr val="lt1"/>
          </a:solidFill>
          <a:ln>
            <a:noFill/>
          </a:ln>
        </p:spPr>
      </p:sp>
      <p:sp>
        <p:nvSpPr>
          <p:cNvPr id="257" name="Google Shape;257;p73"/>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de-DE" sz="1800">
                <a:solidFill>
                  <a:schemeClr val="lt1"/>
                </a:solidFill>
                <a:latin typeface="Montserrat Light"/>
                <a:ea typeface="Montserrat Light"/>
                <a:cs typeface="Montserrat Light"/>
                <a:sym typeface="Montserrat Light"/>
              </a:rPr>
              <a:t>Refers to a good or service being offered by a company.</a:t>
            </a:r>
            <a:endParaRPr/>
          </a:p>
        </p:txBody>
      </p:sp>
      <p:sp>
        <p:nvSpPr>
          <p:cNvPr id="258" name="Google Shape;258;p73"/>
          <p:cNvSpPr/>
          <p:nvPr/>
        </p:nvSpPr>
        <p:spPr>
          <a:xfrm flipH="1">
            <a:off x="7277101" y="2776797"/>
            <a:ext cx="4914900" cy="14729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59" name="Google Shape;259;p73"/>
          <p:cNvSpPr txBox="1">
            <a:spLocks noGrp="1"/>
          </p:cNvSpPr>
          <p:nvPr>
            <p:ph type="body" idx="1"/>
          </p:nvPr>
        </p:nvSpPr>
        <p:spPr>
          <a:xfrm>
            <a:off x="7277100" y="2783282"/>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73"/>
          <p:cNvSpPr txBox="1">
            <a:spLocks noGrp="1"/>
          </p:cNvSpPr>
          <p:nvPr>
            <p:ph type="body" idx="3"/>
          </p:nvPr>
        </p:nvSpPr>
        <p:spPr>
          <a:xfrm>
            <a:off x="437301" y="336277"/>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1" name="Google Shape;261;p73"/>
          <p:cNvGrpSpPr/>
          <p:nvPr/>
        </p:nvGrpSpPr>
        <p:grpSpPr>
          <a:xfrm>
            <a:off x="301128" y="6151084"/>
            <a:ext cx="3144242" cy="374574"/>
            <a:chOff x="301128" y="6151084"/>
            <a:chExt cx="3144242" cy="374574"/>
          </a:xfrm>
        </p:grpSpPr>
        <p:pic>
          <p:nvPicPr>
            <p:cNvPr id="262" name="Google Shape;262;p7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63" name="Google Shape;263;p7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64" name="Google Shape;264;p7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265"/>
        <p:cNvGrpSpPr/>
        <p:nvPr/>
      </p:nvGrpSpPr>
      <p:grpSpPr>
        <a:xfrm>
          <a:off x="0" y="0"/>
          <a:ext cx="0" cy="0"/>
          <a:chOff x="0" y="0"/>
          <a:chExt cx="0" cy="0"/>
        </a:xfrm>
      </p:grpSpPr>
      <p:sp>
        <p:nvSpPr>
          <p:cNvPr id="266" name="Google Shape;266;p74"/>
          <p:cNvSpPr>
            <a:spLocks noGrp="1"/>
          </p:cNvSpPr>
          <p:nvPr>
            <p:ph type="pic" idx="2"/>
          </p:nvPr>
        </p:nvSpPr>
        <p:spPr>
          <a:xfrm>
            <a:off x="241300" y="228600"/>
            <a:ext cx="11696700" cy="5763986"/>
          </a:xfrm>
          <a:prstGeom prst="rect">
            <a:avLst/>
          </a:prstGeom>
          <a:noFill/>
          <a:ln>
            <a:noFill/>
          </a:ln>
        </p:spPr>
      </p:sp>
      <p:sp>
        <p:nvSpPr>
          <p:cNvPr id="267" name="Google Shape;267;p74"/>
          <p:cNvSpPr/>
          <p:nvPr/>
        </p:nvSpPr>
        <p:spPr>
          <a:xfrm>
            <a:off x="6197600" y="985864"/>
            <a:ext cx="5994400" cy="24257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74"/>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74"/>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74"/>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1" name="Google Shape;271;p74"/>
          <p:cNvGrpSpPr/>
          <p:nvPr/>
        </p:nvGrpSpPr>
        <p:grpSpPr>
          <a:xfrm>
            <a:off x="301128" y="6151084"/>
            <a:ext cx="3144242" cy="374574"/>
            <a:chOff x="301128" y="6151084"/>
            <a:chExt cx="3144242" cy="374574"/>
          </a:xfrm>
        </p:grpSpPr>
        <p:pic>
          <p:nvPicPr>
            <p:cNvPr id="272" name="Google Shape;272;p7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73" name="Google Shape;273;p7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74" name="Google Shape;274;p7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275"/>
        <p:cNvGrpSpPr/>
        <p:nvPr/>
      </p:nvGrpSpPr>
      <p:grpSpPr>
        <a:xfrm>
          <a:off x="0" y="0"/>
          <a:ext cx="0" cy="0"/>
          <a:chOff x="0" y="0"/>
          <a:chExt cx="0" cy="0"/>
        </a:xfrm>
      </p:grpSpPr>
      <p:sp>
        <p:nvSpPr>
          <p:cNvPr id="276" name="Google Shape;276;p75"/>
          <p:cNvSpPr/>
          <p:nvPr/>
        </p:nvSpPr>
        <p:spPr>
          <a:xfrm>
            <a:off x="241300" y="0"/>
            <a:ext cx="6151000" cy="621502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75"/>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75"/>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75"/>
          <p:cNvSpPr>
            <a:spLocks noGrp="1"/>
          </p:cNvSpPr>
          <p:nvPr>
            <p:ph type="pic" idx="3"/>
          </p:nvPr>
        </p:nvSpPr>
        <p:spPr>
          <a:xfrm>
            <a:off x="6392300" y="228600"/>
            <a:ext cx="5564883" cy="5447571"/>
          </a:xfrm>
          <a:prstGeom prst="rect">
            <a:avLst/>
          </a:prstGeom>
          <a:solidFill>
            <a:schemeClr val="lt1"/>
          </a:solidFill>
          <a:ln>
            <a:noFill/>
          </a:ln>
        </p:spPr>
      </p:sp>
      <p:pic>
        <p:nvPicPr>
          <p:cNvPr id="280" name="Google Shape;280;p75"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281" name="Google Shape;281;p75"/>
          <p:cNvGrpSpPr/>
          <p:nvPr/>
        </p:nvGrpSpPr>
        <p:grpSpPr>
          <a:xfrm>
            <a:off x="8448790" y="6057987"/>
            <a:ext cx="3144242" cy="374574"/>
            <a:chOff x="301128" y="6151084"/>
            <a:chExt cx="3144242" cy="374574"/>
          </a:xfrm>
        </p:grpSpPr>
        <p:pic>
          <p:nvPicPr>
            <p:cNvPr id="282" name="Google Shape;282;p7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83" name="Google Shape;283;p7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84" name="Google Shape;284;p7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 Photo Slide - Orange">
  <p:cSld name="Text / Photo Slide - Orange">
    <p:spTree>
      <p:nvGrpSpPr>
        <p:cNvPr id="1" name="Shape 285"/>
        <p:cNvGrpSpPr/>
        <p:nvPr/>
      </p:nvGrpSpPr>
      <p:grpSpPr>
        <a:xfrm>
          <a:off x="0" y="0"/>
          <a:ext cx="0" cy="0"/>
          <a:chOff x="0" y="0"/>
          <a:chExt cx="0" cy="0"/>
        </a:xfrm>
      </p:grpSpPr>
      <p:sp>
        <p:nvSpPr>
          <p:cNvPr id="286" name="Google Shape;286;p76"/>
          <p:cNvSpPr/>
          <p:nvPr/>
        </p:nvSpPr>
        <p:spPr>
          <a:xfrm>
            <a:off x="241300" y="0"/>
            <a:ext cx="6151000" cy="621502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76"/>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76"/>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76"/>
          <p:cNvSpPr>
            <a:spLocks noGrp="1"/>
          </p:cNvSpPr>
          <p:nvPr>
            <p:ph type="pic" idx="3"/>
          </p:nvPr>
        </p:nvSpPr>
        <p:spPr>
          <a:xfrm>
            <a:off x="6392300" y="228600"/>
            <a:ext cx="5564883" cy="5447571"/>
          </a:xfrm>
          <a:prstGeom prst="rect">
            <a:avLst/>
          </a:prstGeom>
          <a:solidFill>
            <a:schemeClr val="lt1"/>
          </a:solidFill>
          <a:ln>
            <a:noFill/>
          </a:ln>
        </p:spPr>
      </p:sp>
      <p:pic>
        <p:nvPicPr>
          <p:cNvPr id="290" name="Google Shape;290;p76"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291" name="Google Shape;291;p76"/>
          <p:cNvGrpSpPr/>
          <p:nvPr/>
        </p:nvGrpSpPr>
        <p:grpSpPr>
          <a:xfrm>
            <a:off x="8448790" y="6057987"/>
            <a:ext cx="3144242" cy="374574"/>
            <a:chOff x="301128" y="6151084"/>
            <a:chExt cx="3144242" cy="374574"/>
          </a:xfrm>
        </p:grpSpPr>
        <p:pic>
          <p:nvPicPr>
            <p:cNvPr id="292" name="Google Shape;292;p7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93" name="Google Shape;293;p7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94" name="Google Shape;294;p7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eet Our Team - Purple">
  <p:cSld name="Meet Our Team - Purple">
    <p:spTree>
      <p:nvGrpSpPr>
        <p:cNvPr id="1" name="Shape 295"/>
        <p:cNvGrpSpPr/>
        <p:nvPr/>
      </p:nvGrpSpPr>
      <p:grpSpPr>
        <a:xfrm>
          <a:off x="0" y="0"/>
          <a:ext cx="0" cy="0"/>
          <a:chOff x="0" y="0"/>
          <a:chExt cx="0" cy="0"/>
        </a:xfrm>
      </p:grpSpPr>
      <p:sp>
        <p:nvSpPr>
          <p:cNvPr id="296" name="Google Shape;296;p77"/>
          <p:cNvSpPr/>
          <p:nvPr/>
        </p:nvSpPr>
        <p:spPr>
          <a:xfrm>
            <a:off x="241300" y="228600"/>
            <a:ext cx="11696700" cy="27178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77"/>
          <p:cNvSpPr>
            <a:spLocks noGrp="1"/>
          </p:cNvSpPr>
          <p:nvPr>
            <p:ph type="pic" idx="2"/>
          </p:nvPr>
        </p:nvSpPr>
        <p:spPr>
          <a:xfrm>
            <a:off x="1147385" y="2043172"/>
            <a:ext cx="1723877" cy="1723877"/>
          </a:xfrm>
          <a:prstGeom prst="ellipse">
            <a:avLst/>
          </a:prstGeom>
          <a:solidFill>
            <a:schemeClr val="lt1"/>
          </a:solidFill>
          <a:ln>
            <a:noFill/>
          </a:ln>
        </p:spPr>
      </p:sp>
      <p:sp>
        <p:nvSpPr>
          <p:cNvPr id="298" name="Google Shape;298;p77"/>
          <p:cNvSpPr>
            <a:spLocks noGrp="1"/>
          </p:cNvSpPr>
          <p:nvPr>
            <p:ph type="pic" idx="3"/>
          </p:nvPr>
        </p:nvSpPr>
        <p:spPr>
          <a:xfrm>
            <a:off x="3886593" y="2052565"/>
            <a:ext cx="1723877" cy="1723877"/>
          </a:xfrm>
          <a:prstGeom prst="ellipse">
            <a:avLst/>
          </a:prstGeom>
          <a:solidFill>
            <a:schemeClr val="lt1"/>
          </a:solidFill>
          <a:ln>
            <a:noFill/>
          </a:ln>
        </p:spPr>
      </p:sp>
      <p:sp>
        <p:nvSpPr>
          <p:cNvPr id="299" name="Google Shape;299;p77"/>
          <p:cNvSpPr>
            <a:spLocks noGrp="1"/>
          </p:cNvSpPr>
          <p:nvPr>
            <p:ph type="pic" idx="4"/>
          </p:nvPr>
        </p:nvSpPr>
        <p:spPr>
          <a:xfrm>
            <a:off x="6581530" y="2048263"/>
            <a:ext cx="1723877" cy="1723877"/>
          </a:xfrm>
          <a:prstGeom prst="ellipse">
            <a:avLst/>
          </a:prstGeom>
          <a:solidFill>
            <a:schemeClr val="lt1"/>
          </a:solidFill>
          <a:ln>
            <a:noFill/>
          </a:ln>
        </p:spPr>
      </p:sp>
      <p:sp>
        <p:nvSpPr>
          <p:cNvPr id="300" name="Google Shape;300;p77"/>
          <p:cNvSpPr>
            <a:spLocks noGrp="1"/>
          </p:cNvSpPr>
          <p:nvPr>
            <p:ph type="pic" idx="5"/>
          </p:nvPr>
        </p:nvSpPr>
        <p:spPr>
          <a:xfrm>
            <a:off x="9320738" y="2057654"/>
            <a:ext cx="1723877" cy="1723877"/>
          </a:xfrm>
          <a:prstGeom prst="ellipse">
            <a:avLst/>
          </a:prstGeom>
          <a:solidFill>
            <a:schemeClr val="lt1"/>
          </a:solidFill>
          <a:ln>
            <a:noFill/>
          </a:ln>
        </p:spPr>
      </p:sp>
      <p:sp>
        <p:nvSpPr>
          <p:cNvPr id="301" name="Google Shape;301;p77"/>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77"/>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77"/>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77"/>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77"/>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77"/>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77"/>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77"/>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7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310" name="Google Shape;310;p77"/>
          <p:cNvGrpSpPr/>
          <p:nvPr/>
        </p:nvGrpSpPr>
        <p:grpSpPr>
          <a:xfrm>
            <a:off x="4480947" y="6257070"/>
            <a:ext cx="3144242" cy="374574"/>
            <a:chOff x="301128" y="6151084"/>
            <a:chExt cx="3144242" cy="374574"/>
          </a:xfrm>
        </p:grpSpPr>
        <p:pic>
          <p:nvPicPr>
            <p:cNvPr id="311" name="Google Shape;311;p7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12" name="Google Shape;312;p7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13" name="Google Shape;313;p7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14" name="Google Shape;314;p77"/>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eet Our Team - Orange">
  <p:cSld name="Meet Our Team - Orange">
    <p:spTree>
      <p:nvGrpSpPr>
        <p:cNvPr id="1" name="Shape 315"/>
        <p:cNvGrpSpPr/>
        <p:nvPr/>
      </p:nvGrpSpPr>
      <p:grpSpPr>
        <a:xfrm>
          <a:off x="0" y="0"/>
          <a:ext cx="0" cy="0"/>
          <a:chOff x="0" y="0"/>
          <a:chExt cx="0" cy="0"/>
        </a:xfrm>
      </p:grpSpPr>
      <p:sp>
        <p:nvSpPr>
          <p:cNvPr id="316" name="Google Shape;316;p78"/>
          <p:cNvSpPr/>
          <p:nvPr/>
        </p:nvSpPr>
        <p:spPr>
          <a:xfrm>
            <a:off x="241300" y="228600"/>
            <a:ext cx="11696700" cy="271780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78"/>
          <p:cNvSpPr>
            <a:spLocks noGrp="1"/>
          </p:cNvSpPr>
          <p:nvPr>
            <p:ph type="pic" idx="2"/>
          </p:nvPr>
        </p:nvSpPr>
        <p:spPr>
          <a:xfrm>
            <a:off x="1147385" y="2043172"/>
            <a:ext cx="1723877" cy="1723877"/>
          </a:xfrm>
          <a:prstGeom prst="ellipse">
            <a:avLst/>
          </a:prstGeom>
          <a:solidFill>
            <a:schemeClr val="lt1"/>
          </a:solidFill>
          <a:ln>
            <a:noFill/>
          </a:ln>
        </p:spPr>
      </p:sp>
      <p:sp>
        <p:nvSpPr>
          <p:cNvPr id="318" name="Google Shape;318;p78"/>
          <p:cNvSpPr>
            <a:spLocks noGrp="1"/>
          </p:cNvSpPr>
          <p:nvPr>
            <p:ph type="pic" idx="3"/>
          </p:nvPr>
        </p:nvSpPr>
        <p:spPr>
          <a:xfrm>
            <a:off x="3886593" y="2052565"/>
            <a:ext cx="1723877" cy="1723877"/>
          </a:xfrm>
          <a:prstGeom prst="ellipse">
            <a:avLst/>
          </a:prstGeom>
          <a:solidFill>
            <a:schemeClr val="lt1"/>
          </a:solidFill>
          <a:ln>
            <a:noFill/>
          </a:ln>
        </p:spPr>
      </p:sp>
      <p:sp>
        <p:nvSpPr>
          <p:cNvPr id="319" name="Google Shape;319;p78"/>
          <p:cNvSpPr>
            <a:spLocks noGrp="1"/>
          </p:cNvSpPr>
          <p:nvPr>
            <p:ph type="pic" idx="4"/>
          </p:nvPr>
        </p:nvSpPr>
        <p:spPr>
          <a:xfrm>
            <a:off x="6581530" y="2048263"/>
            <a:ext cx="1723877" cy="1723877"/>
          </a:xfrm>
          <a:prstGeom prst="ellipse">
            <a:avLst/>
          </a:prstGeom>
          <a:solidFill>
            <a:schemeClr val="lt1"/>
          </a:solidFill>
          <a:ln>
            <a:noFill/>
          </a:ln>
        </p:spPr>
      </p:sp>
      <p:sp>
        <p:nvSpPr>
          <p:cNvPr id="320" name="Google Shape;320;p78"/>
          <p:cNvSpPr>
            <a:spLocks noGrp="1"/>
          </p:cNvSpPr>
          <p:nvPr>
            <p:ph type="pic" idx="5"/>
          </p:nvPr>
        </p:nvSpPr>
        <p:spPr>
          <a:xfrm>
            <a:off x="9320738" y="2057654"/>
            <a:ext cx="1723877" cy="1723877"/>
          </a:xfrm>
          <a:prstGeom prst="ellipse">
            <a:avLst/>
          </a:prstGeom>
          <a:solidFill>
            <a:schemeClr val="lt1"/>
          </a:solidFill>
          <a:ln>
            <a:noFill/>
          </a:ln>
        </p:spPr>
      </p:sp>
      <p:sp>
        <p:nvSpPr>
          <p:cNvPr id="321" name="Google Shape;321;p78"/>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78"/>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78"/>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78"/>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78"/>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78"/>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78"/>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78"/>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9" name="Google Shape;329;p7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330" name="Google Shape;330;p78"/>
          <p:cNvGrpSpPr/>
          <p:nvPr/>
        </p:nvGrpSpPr>
        <p:grpSpPr>
          <a:xfrm>
            <a:off x="4480947" y="6257070"/>
            <a:ext cx="3144242" cy="374574"/>
            <a:chOff x="301128" y="6151084"/>
            <a:chExt cx="3144242" cy="374574"/>
          </a:xfrm>
        </p:grpSpPr>
        <p:pic>
          <p:nvPicPr>
            <p:cNvPr id="331" name="Google Shape;331;p7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32" name="Google Shape;332;p7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33" name="Google Shape;333;p7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34" name="Google Shape;334;p78"/>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 Photo Slide - Purple">
  <p:cSld name="Text / Photo Slide - Purple">
    <p:spTree>
      <p:nvGrpSpPr>
        <p:cNvPr id="1" name="Shape 33"/>
        <p:cNvGrpSpPr/>
        <p:nvPr/>
      </p:nvGrpSpPr>
      <p:grpSpPr>
        <a:xfrm>
          <a:off x="0" y="0"/>
          <a:ext cx="0" cy="0"/>
          <a:chOff x="0" y="0"/>
          <a:chExt cx="0" cy="0"/>
        </a:xfrm>
      </p:grpSpPr>
      <p:sp>
        <p:nvSpPr>
          <p:cNvPr id="34" name="Google Shape;34;p52"/>
          <p:cNvSpPr/>
          <p:nvPr/>
        </p:nvSpPr>
        <p:spPr>
          <a:xfrm>
            <a:off x="241300" y="0"/>
            <a:ext cx="6151000" cy="62150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52"/>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2"/>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2"/>
          <p:cNvSpPr>
            <a:spLocks noGrp="1"/>
          </p:cNvSpPr>
          <p:nvPr>
            <p:ph type="pic" idx="3"/>
          </p:nvPr>
        </p:nvSpPr>
        <p:spPr>
          <a:xfrm>
            <a:off x="6392300" y="228600"/>
            <a:ext cx="5564883" cy="5447571"/>
          </a:xfrm>
          <a:prstGeom prst="rect">
            <a:avLst/>
          </a:prstGeom>
          <a:solidFill>
            <a:schemeClr val="lt1"/>
          </a:solidFill>
          <a:ln>
            <a:noFill/>
          </a:ln>
        </p:spPr>
      </p:sp>
      <p:pic>
        <p:nvPicPr>
          <p:cNvPr id="38" name="Google Shape;38;p52"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39" name="Google Shape;39;p52"/>
          <p:cNvGrpSpPr/>
          <p:nvPr/>
        </p:nvGrpSpPr>
        <p:grpSpPr>
          <a:xfrm>
            <a:off x="8448790" y="6057987"/>
            <a:ext cx="3144242" cy="374574"/>
            <a:chOff x="301128" y="6151084"/>
            <a:chExt cx="3144242" cy="374574"/>
          </a:xfrm>
        </p:grpSpPr>
        <p:pic>
          <p:nvPicPr>
            <p:cNvPr id="40" name="Google Shape;40;p5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1" name="Google Shape;41;p5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2" name="Google Shape;42;p5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box - Solid Purple">
  <p:cSld name="Text box - Solid Purple">
    <p:spTree>
      <p:nvGrpSpPr>
        <p:cNvPr id="1" name="Shape 335"/>
        <p:cNvGrpSpPr/>
        <p:nvPr/>
      </p:nvGrpSpPr>
      <p:grpSpPr>
        <a:xfrm>
          <a:off x="0" y="0"/>
          <a:ext cx="0" cy="0"/>
          <a:chOff x="0" y="0"/>
          <a:chExt cx="0" cy="0"/>
        </a:xfrm>
      </p:grpSpPr>
      <p:sp>
        <p:nvSpPr>
          <p:cNvPr id="336" name="Google Shape;336;p79"/>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7" name="Google Shape;337;p79"/>
          <p:cNvGrpSpPr/>
          <p:nvPr/>
        </p:nvGrpSpPr>
        <p:grpSpPr>
          <a:xfrm>
            <a:off x="301128" y="6151084"/>
            <a:ext cx="3144242" cy="374574"/>
            <a:chOff x="301128" y="6151084"/>
            <a:chExt cx="3144242" cy="374574"/>
          </a:xfrm>
        </p:grpSpPr>
        <p:pic>
          <p:nvPicPr>
            <p:cNvPr id="338" name="Google Shape;338;p7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39" name="Google Shape;339;p7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40" name="Google Shape;340;p7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41" name="Google Shape;341;p79"/>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9"/>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3" name="Google Shape;343;p79"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344"/>
        <p:cNvGrpSpPr/>
        <p:nvPr/>
      </p:nvGrpSpPr>
      <p:grpSpPr>
        <a:xfrm>
          <a:off x="0" y="0"/>
          <a:ext cx="0" cy="0"/>
          <a:chOff x="0" y="0"/>
          <a:chExt cx="0" cy="0"/>
        </a:xfrm>
      </p:grpSpPr>
      <p:sp>
        <p:nvSpPr>
          <p:cNvPr id="345" name="Google Shape;345;p80"/>
          <p:cNvSpPr/>
          <p:nvPr/>
        </p:nvSpPr>
        <p:spPr>
          <a:xfrm>
            <a:off x="241300" y="228600"/>
            <a:ext cx="11696700" cy="569531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80"/>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80"/>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8" name="Google Shape;348;p80"/>
          <p:cNvGrpSpPr/>
          <p:nvPr/>
        </p:nvGrpSpPr>
        <p:grpSpPr>
          <a:xfrm>
            <a:off x="301128" y="6151084"/>
            <a:ext cx="3144242" cy="374574"/>
            <a:chOff x="301128" y="6151084"/>
            <a:chExt cx="3144242" cy="374574"/>
          </a:xfrm>
        </p:grpSpPr>
        <p:pic>
          <p:nvPicPr>
            <p:cNvPr id="349" name="Google Shape;349;p80"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50" name="Google Shape;350;p80"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51" name="Google Shape;351;p80"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52" name="Google Shape;352;p80"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box - Solid Orange">
  <p:cSld name="Text box - Solid Orange">
    <p:spTree>
      <p:nvGrpSpPr>
        <p:cNvPr id="1" name="Shape 353"/>
        <p:cNvGrpSpPr/>
        <p:nvPr/>
      </p:nvGrpSpPr>
      <p:grpSpPr>
        <a:xfrm>
          <a:off x="0" y="0"/>
          <a:ext cx="0" cy="0"/>
          <a:chOff x="0" y="0"/>
          <a:chExt cx="0" cy="0"/>
        </a:xfrm>
      </p:grpSpPr>
      <p:sp>
        <p:nvSpPr>
          <p:cNvPr id="354" name="Google Shape;354;p81"/>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81"/>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81"/>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7" name="Google Shape;357;p81"/>
          <p:cNvGrpSpPr/>
          <p:nvPr/>
        </p:nvGrpSpPr>
        <p:grpSpPr>
          <a:xfrm>
            <a:off x="301128" y="6151084"/>
            <a:ext cx="3144242" cy="374574"/>
            <a:chOff x="301128" y="6151084"/>
            <a:chExt cx="3144242" cy="374574"/>
          </a:xfrm>
        </p:grpSpPr>
        <p:pic>
          <p:nvPicPr>
            <p:cNvPr id="358" name="Google Shape;358;p8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59" name="Google Shape;359;p8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60" name="Google Shape;360;p8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61" name="Google Shape;361;p81"/>
          <p:cNvSpPr/>
          <p:nvPr/>
        </p:nvSpPr>
        <p:spPr>
          <a:xfrm>
            <a:off x="241300" y="228600"/>
            <a:ext cx="11696700" cy="569531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81"/>
          <p:cNvSpPr txBox="1">
            <a:spLocks noGrp="1"/>
          </p:cNvSpPr>
          <p:nvPr>
            <p:ph type="body" idx="3"/>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81"/>
          <p:cNvSpPr txBox="1">
            <a:spLocks noGrp="1"/>
          </p:cNvSpPr>
          <p:nvPr>
            <p:ph type="body" idx="4"/>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4" name="Google Shape;364;p81"/>
          <p:cNvGrpSpPr/>
          <p:nvPr/>
        </p:nvGrpSpPr>
        <p:grpSpPr>
          <a:xfrm>
            <a:off x="301128" y="6151084"/>
            <a:ext cx="3144242" cy="374574"/>
            <a:chOff x="301128" y="6151084"/>
            <a:chExt cx="3144242" cy="374574"/>
          </a:xfrm>
        </p:grpSpPr>
        <p:pic>
          <p:nvPicPr>
            <p:cNvPr id="365" name="Google Shape;365;p8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66" name="Google Shape;366;p8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67" name="Google Shape;367;p8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68" name="Google Shape;368;p81"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369"/>
        <p:cNvGrpSpPr/>
        <p:nvPr/>
      </p:nvGrpSpPr>
      <p:grpSpPr>
        <a:xfrm>
          <a:off x="0" y="0"/>
          <a:ext cx="0" cy="0"/>
          <a:chOff x="0" y="0"/>
          <a:chExt cx="0" cy="0"/>
        </a:xfrm>
      </p:grpSpPr>
      <p:sp>
        <p:nvSpPr>
          <p:cNvPr id="370" name="Google Shape;370;p82"/>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82"/>
          <p:cNvSpPr txBox="1">
            <a:spLocks noGrp="1"/>
          </p:cNvSpPr>
          <p:nvPr>
            <p:ph type="body" idx="1"/>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2" name="Google Shape;372;p8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373" name="Google Shape;373;p82"/>
          <p:cNvSpPr>
            <a:spLocks noGrp="1"/>
          </p:cNvSpPr>
          <p:nvPr>
            <p:ph type="pic" idx="2"/>
          </p:nvPr>
        </p:nvSpPr>
        <p:spPr>
          <a:xfrm>
            <a:off x="7061200" y="1203325"/>
            <a:ext cx="5130800" cy="3913188"/>
          </a:xfrm>
          <a:prstGeom prst="rect">
            <a:avLst/>
          </a:prstGeom>
          <a:solidFill>
            <a:schemeClr val="lt1"/>
          </a:solidFill>
          <a:ln>
            <a:noFill/>
          </a:ln>
        </p:spPr>
      </p:sp>
      <p:sp>
        <p:nvSpPr>
          <p:cNvPr id="374" name="Google Shape;374;p82"/>
          <p:cNvSpPr txBox="1">
            <a:spLocks noGrp="1"/>
          </p:cNvSpPr>
          <p:nvPr>
            <p:ph type="body" idx="3"/>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75" name="Google Shape;375;p82"/>
          <p:cNvGrpSpPr/>
          <p:nvPr/>
        </p:nvGrpSpPr>
        <p:grpSpPr>
          <a:xfrm>
            <a:off x="389965" y="6092742"/>
            <a:ext cx="3144242" cy="374574"/>
            <a:chOff x="301128" y="6151084"/>
            <a:chExt cx="3144242" cy="374574"/>
          </a:xfrm>
        </p:grpSpPr>
        <p:pic>
          <p:nvPicPr>
            <p:cNvPr id="376" name="Google Shape;376;p8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77" name="Google Shape;377;p8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78" name="Google Shape;378;p8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379"/>
        <p:cNvGrpSpPr/>
        <p:nvPr/>
      </p:nvGrpSpPr>
      <p:grpSpPr>
        <a:xfrm>
          <a:off x="0" y="0"/>
          <a:ext cx="0" cy="0"/>
          <a:chOff x="0" y="0"/>
          <a:chExt cx="0" cy="0"/>
        </a:xfrm>
      </p:grpSpPr>
      <p:sp>
        <p:nvSpPr>
          <p:cNvPr id="380" name="Google Shape;380;p83"/>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1" name="Google Shape;381;p83"/>
          <p:cNvSpPr txBox="1">
            <a:spLocks noGrp="1"/>
          </p:cNvSpPr>
          <p:nvPr>
            <p:ph type="body" idx="1"/>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82" name="Google Shape;382;p83"/>
          <p:cNvGrpSpPr/>
          <p:nvPr/>
        </p:nvGrpSpPr>
        <p:grpSpPr>
          <a:xfrm>
            <a:off x="2530564" y="336687"/>
            <a:ext cx="9078210" cy="5854425"/>
            <a:chOff x="3152299" y="635855"/>
            <a:chExt cx="19296834" cy="12444290"/>
          </a:xfrm>
        </p:grpSpPr>
        <p:pic>
          <p:nvPicPr>
            <p:cNvPr id="383" name="Google Shape;383;p83"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384" name="Google Shape;384;p83"/>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One</a:t>
              </a:r>
              <a:endParaRPr/>
            </a:p>
          </p:txBody>
        </p:sp>
        <p:sp>
          <p:nvSpPr>
            <p:cNvPr id="385" name="Google Shape;385;p83"/>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Two</a:t>
              </a:r>
              <a:endParaRPr/>
            </a:p>
          </p:txBody>
        </p:sp>
      </p:grpSp>
      <p:sp>
        <p:nvSpPr>
          <p:cNvPr id="386" name="Google Shape;386;p83"/>
          <p:cNvSpPr>
            <a:spLocks noGrp="1"/>
          </p:cNvSpPr>
          <p:nvPr>
            <p:ph type="pic" idx="2"/>
          </p:nvPr>
        </p:nvSpPr>
        <p:spPr>
          <a:xfrm>
            <a:off x="8602116" y="1265033"/>
            <a:ext cx="2266512" cy="3978298"/>
          </a:xfrm>
          <a:prstGeom prst="rect">
            <a:avLst/>
          </a:prstGeom>
          <a:solidFill>
            <a:schemeClr val="lt1"/>
          </a:solidFill>
          <a:ln>
            <a:noFill/>
          </a:ln>
        </p:spPr>
      </p:sp>
      <p:sp>
        <p:nvSpPr>
          <p:cNvPr id="387" name="Google Shape;387;p83"/>
          <p:cNvSpPr txBox="1">
            <a:spLocks noGrp="1"/>
          </p:cNvSpPr>
          <p:nvPr>
            <p:ph type="body" idx="3"/>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88" name="Google Shape;388;p83"/>
          <p:cNvGrpSpPr/>
          <p:nvPr/>
        </p:nvGrpSpPr>
        <p:grpSpPr>
          <a:xfrm>
            <a:off x="389965" y="6092742"/>
            <a:ext cx="3144242" cy="374574"/>
            <a:chOff x="301128" y="6151084"/>
            <a:chExt cx="3144242" cy="374574"/>
          </a:xfrm>
        </p:grpSpPr>
        <p:pic>
          <p:nvPicPr>
            <p:cNvPr id="389" name="Google Shape;389;p8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90" name="Google Shape;390;p8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91" name="Google Shape;391;p8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ullet Slide - Green">
  <p:cSld name="Bullet Slide - Green">
    <p:spTree>
      <p:nvGrpSpPr>
        <p:cNvPr id="1" name="Shape 392"/>
        <p:cNvGrpSpPr/>
        <p:nvPr/>
      </p:nvGrpSpPr>
      <p:grpSpPr>
        <a:xfrm>
          <a:off x="0" y="0"/>
          <a:ext cx="0" cy="0"/>
          <a:chOff x="0" y="0"/>
          <a:chExt cx="0" cy="0"/>
        </a:xfrm>
      </p:grpSpPr>
      <p:sp>
        <p:nvSpPr>
          <p:cNvPr id="393" name="Google Shape;393;p84"/>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84"/>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5" name="Google Shape;395;p84"/>
          <p:cNvCxnSpPr/>
          <p:nvPr/>
        </p:nvCxnSpPr>
        <p:spPr>
          <a:xfrm>
            <a:off x="5346936" y="-25722"/>
            <a:ext cx="0" cy="6853558"/>
          </a:xfrm>
          <a:prstGeom prst="straightConnector1">
            <a:avLst/>
          </a:prstGeom>
          <a:noFill/>
          <a:ln w="12700" cap="flat" cmpd="sng">
            <a:solidFill>
              <a:srgbClr val="79527B"/>
            </a:solidFill>
            <a:prstDash val="solid"/>
            <a:miter lim="800000"/>
            <a:headEnd type="none" w="sm" len="sm"/>
            <a:tailEnd type="none" w="sm" len="sm"/>
          </a:ln>
        </p:spPr>
      </p:cxnSp>
      <p:sp>
        <p:nvSpPr>
          <p:cNvPr id="396" name="Google Shape;396;p84"/>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4"/>
          <p:cNvSpPr/>
          <p:nvPr/>
        </p:nvSpPr>
        <p:spPr>
          <a:xfrm>
            <a:off x="4783395" y="415207"/>
            <a:ext cx="1154422" cy="115442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398" name="Google Shape;398;p84"/>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9" name="Google Shape;399;p84"/>
          <p:cNvGrpSpPr/>
          <p:nvPr/>
        </p:nvGrpSpPr>
        <p:grpSpPr>
          <a:xfrm rot="-5400000">
            <a:off x="-1025447" y="4518095"/>
            <a:ext cx="3445636" cy="410479"/>
            <a:chOff x="301128" y="6151084"/>
            <a:chExt cx="3144242" cy="374574"/>
          </a:xfrm>
        </p:grpSpPr>
        <p:pic>
          <p:nvPicPr>
            <p:cNvPr id="400" name="Google Shape;400;p8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01" name="Google Shape;401;p8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02" name="Google Shape;402;p8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 Slide - Blue">
  <p:cSld name="Bullet Slide - Blue">
    <p:spTree>
      <p:nvGrpSpPr>
        <p:cNvPr id="1" name="Shape 403"/>
        <p:cNvGrpSpPr/>
        <p:nvPr/>
      </p:nvGrpSpPr>
      <p:grpSpPr>
        <a:xfrm>
          <a:off x="0" y="0"/>
          <a:ext cx="0" cy="0"/>
          <a:chOff x="0" y="0"/>
          <a:chExt cx="0" cy="0"/>
        </a:xfrm>
      </p:grpSpPr>
      <p:sp>
        <p:nvSpPr>
          <p:cNvPr id="404" name="Google Shape;404;p85"/>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85"/>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6" name="Google Shape;406;p85"/>
          <p:cNvCxnSpPr/>
          <p:nvPr/>
        </p:nvCxnSpPr>
        <p:spPr>
          <a:xfrm>
            <a:off x="5346936" y="-25722"/>
            <a:ext cx="0" cy="6853558"/>
          </a:xfrm>
          <a:prstGeom prst="straightConnector1">
            <a:avLst/>
          </a:prstGeom>
          <a:noFill/>
          <a:ln w="12700" cap="flat" cmpd="sng">
            <a:solidFill>
              <a:srgbClr val="81D1C5"/>
            </a:solidFill>
            <a:prstDash val="solid"/>
            <a:miter lim="800000"/>
            <a:headEnd type="none" w="sm" len="sm"/>
            <a:tailEnd type="none" w="sm" len="sm"/>
          </a:ln>
        </p:spPr>
      </p:cxnSp>
      <p:sp>
        <p:nvSpPr>
          <p:cNvPr id="407" name="Google Shape;407;p85"/>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85"/>
          <p:cNvSpPr/>
          <p:nvPr/>
        </p:nvSpPr>
        <p:spPr>
          <a:xfrm>
            <a:off x="4783395" y="415207"/>
            <a:ext cx="1154422" cy="115442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09" name="Google Shape;409;p85"/>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0" name="Google Shape;410;p85"/>
          <p:cNvGrpSpPr/>
          <p:nvPr/>
        </p:nvGrpSpPr>
        <p:grpSpPr>
          <a:xfrm rot="-5400000">
            <a:off x="-1025447" y="4518095"/>
            <a:ext cx="3445636" cy="410479"/>
            <a:chOff x="301128" y="6151084"/>
            <a:chExt cx="3144242" cy="374574"/>
          </a:xfrm>
        </p:grpSpPr>
        <p:pic>
          <p:nvPicPr>
            <p:cNvPr id="411" name="Google Shape;411;p8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12" name="Google Shape;412;p8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13" name="Google Shape;413;p8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ullet Slide - Light Green">
  <p:cSld name="Bullet Slide - Light Green">
    <p:spTree>
      <p:nvGrpSpPr>
        <p:cNvPr id="1" name="Shape 414"/>
        <p:cNvGrpSpPr/>
        <p:nvPr/>
      </p:nvGrpSpPr>
      <p:grpSpPr>
        <a:xfrm>
          <a:off x="0" y="0"/>
          <a:ext cx="0" cy="0"/>
          <a:chOff x="0" y="0"/>
          <a:chExt cx="0" cy="0"/>
        </a:xfrm>
      </p:grpSpPr>
      <p:sp>
        <p:nvSpPr>
          <p:cNvPr id="415" name="Google Shape;415;p86"/>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86"/>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7" name="Google Shape;417;p86"/>
          <p:cNvCxnSpPr/>
          <p:nvPr/>
        </p:nvCxnSpPr>
        <p:spPr>
          <a:xfrm>
            <a:off x="5346936" y="-25722"/>
            <a:ext cx="0" cy="6853558"/>
          </a:xfrm>
          <a:prstGeom prst="straightConnector1">
            <a:avLst/>
          </a:prstGeom>
          <a:noFill/>
          <a:ln w="12700" cap="flat" cmpd="sng">
            <a:solidFill>
              <a:srgbClr val="F27954"/>
            </a:solidFill>
            <a:prstDash val="solid"/>
            <a:miter lim="800000"/>
            <a:headEnd type="none" w="sm" len="sm"/>
            <a:tailEnd type="none" w="sm" len="sm"/>
          </a:ln>
        </p:spPr>
      </p:cxnSp>
      <p:sp>
        <p:nvSpPr>
          <p:cNvPr id="418" name="Google Shape;418;p86"/>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86"/>
          <p:cNvSpPr/>
          <p:nvPr/>
        </p:nvSpPr>
        <p:spPr>
          <a:xfrm>
            <a:off x="4783395" y="415207"/>
            <a:ext cx="1154422" cy="115442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20" name="Google Shape;420;p86"/>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1" name="Google Shape;421;p86"/>
          <p:cNvGrpSpPr/>
          <p:nvPr/>
        </p:nvGrpSpPr>
        <p:grpSpPr>
          <a:xfrm rot="-5400000">
            <a:off x="-1025447" y="4518095"/>
            <a:ext cx="3445636" cy="410479"/>
            <a:chOff x="301128" y="6151084"/>
            <a:chExt cx="3144242" cy="374574"/>
          </a:xfrm>
        </p:grpSpPr>
        <p:pic>
          <p:nvPicPr>
            <p:cNvPr id="422" name="Google Shape;422;p8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23" name="Google Shape;423;p8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24" name="Google Shape;424;p8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ur Journey 1">
  <p:cSld name="Our Journey 1">
    <p:spTree>
      <p:nvGrpSpPr>
        <p:cNvPr id="1" name="Shape 425"/>
        <p:cNvGrpSpPr/>
        <p:nvPr/>
      </p:nvGrpSpPr>
      <p:grpSpPr>
        <a:xfrm>
          <a:off x="0" y="0"/>
          <a:ext cx="0" cy="0"/>
          <a:chOff x="0" y="0"/>
          <a:chExt cx="0" cy="0"/>
        </a:xfrm>
      </p:grpSpPr>
      <p:sp>
        <p:nvSpPr>
          <p:cNvPr id="426" name="Google Shape;426;p87"/>
          <p:cNvSpPr txBox="1"/>
          <p:nvPr/>
        </p:nvSpPr>
        <p:spPr>
          <a:xfrm>
            <a:off x="4396800" y="809464"/>
            <a:ext cx="3398400"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700">
                <a:solidFill>
                  <a:schemeClr val="dk2"/>
                </a:solidFill>
                <a:latin typeface="Montserrat Medium"/>
                <a:ea typeface="Montserrat Medium"/>
                <a:cs typeface="Montserrat Medium"/>
                <a:sym typeface="Montserrat Medium"/>
              </a:rPr>
              <a:t>OUR TIMELINE</a:t>
            </a:r>
            <a:endParaRPr/>
          </a:p>
        </p:txBody>
      </p:sp>
      <p:cxnSp>
        <p:nvCxnSpPr>
          <p:cNvPr id="427" name="Google Shape;427;p87"/>
          <p:cNvCxnSpPr/>
          <p:nvPr/>
        </p:nvCxnSpPr>
        <p:spPr>
          <a:xfrm>
            <a:off x="2718910" y="3448776"/>
            <a:ext cx="9471503" cy="0"/>
          </a:xfrm>
          <a:prstGeom prst="straightConnector1">
            <a:avLst/>
          </a:prstGeom>
          <a:noFill/>
          <a:ln w="9525" cap="flat" cmpd="sng">
            <a:solidFill>
              <a:srgbClr val="D8D8D8"/>
            </a:solidFill>
            <a:prstDash val="solid"/>
            <a:miter lim="800000"/>
            <a:headEnd type="none" w="sm" len="sm"/>
            <a:tailEnd type="none" w="sm" len="sm"/>
          </a:ln>
        </p:spPr>
      </p:cxnSp>
      <p:sp>
        <p:nvSpPr>
          <p:cNvPr id="428" name="Google Shape;428;p87"/>
          <p:cNvSpPr/>
          <p:nvPr/>
        </p:nvSpPr>
        <p:spPr>
          <a:xfrm>
            <a:off x="2102383" y="2832249"/>
            <a:ext cx="1233055" cy="123305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29" name="Google Shape;429;p87"/>
          <p:cNvSpPr/>
          <p:nvPr/>
        </p:nvSpPr>
        <p:spPr>
          <a:xfrm>
            <a:off x="5969765" y="3362570"/>
            <a:ext cx="172412" cy="17241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30" name="Google Shape;430;p87"/>
          <p:cNvSpPr/>
          <p:nvPr/>
        </p:nvSpPr>
        <p:spPr>
          <a:xfrm>
            <a:off x="9383674" y="3362570"/>
            <a:ext cx="172412" cy="172412"/>
          </a:xfrm>
          <a:prstGeom prst="ellipse">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31" name="Google Shape;431;p87"/>
          <p:cNvSpPr/>
          <p:nvPr/>
        </p:nvSpPr>
        <p:spPr>
          <a:xfrm>
            <a:off x="4956904" y="3803693"/>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32" name="Google Shape;432;p87"/>
          <p:cNvSpPr/>
          <p:nvPr/>
        </p:nvSpPr>
        <p:spPr>
          <a:xfrm>
            <a:off x="8370812"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33" name="Google Shape;433;p87"/>
          <p:cNvSpPr txBox="1">
            <a:spLocks noGrp="1"/>
          </p:cNvSpPr>
          <p:nvPr>
            <p:ph type="body" idx="1"/>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87"/>
          <p:cNvSpPr txBox="1">
            <a:spLocks noGrp="1"/>
          </p:cNvSpPr>
          <p:nvPr>
            <p:ph type="body" idx="2"/>
          </p:nvPr>
        </p:nvSpPr>
        <p:spPr>
          <a:xfrm>
            <a:off x="4785825" y="422073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87"/>
          <p:cNvSpPr txBox="1">
            <a:spLocks noGrp="1"/>
          </p:cNvSpPr>
          <p:nvPr>
            <p:ph type="body" idx="3"/>
          </p:nvPr>
        </p:nvSpPr>
        <p:spPr>
          <a:xfrm>
            <a:off x="8216766" y="1608539"/>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87"/>
          <p:cNvSpPr txBox="1">
            <a:spLocks noGrp="1"/>
          </p:cNvSpPr>
          <p:nvPr>
            <p:ph type="body" idx="4"/>
          </p:nvPr>
        </p:nvSpPr>
        <p:spPr>
          <a:xfrm>
            <a:off x="2102383"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87"/>
          <p:cNvSpPr txBox="1">
            <a:spLocks noGrp="1"/>
          </p:cNvSpPr>
          <p:nvPr>
            <p:ph type="body" idx="5"/>
          </p:nvPr>
        </p:nvSpPr>
        <p:spPr>
          <a:xfrm>
            <a:off x="4785825" y="2823339"/>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2000"/>
              <a:buNone/>
              <a:defRPr sz="2000" b="0"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8" name="Google Shape;438;p87"/>
          <p:cNvSpPr txBox="1">
            <a:spLocks noGrp="1"/>
          </p:cNvSpPr>
          <p:nvPr>
            <p:ph type="body" idx="6"/>
          </p:nvPr>
        </p:nvSpPr>
        <p:spPr>
          <a:xfrm>
            <a:off x="8216766" y="3843245"/>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6C0B5"/>
              </a:buClr>
              <a:buSzPts val="2000"/>
              <a:buNone/>
              <a:defRPr sz="2000" b="0" i="0">
                <a:solidFill>
                  <a:srgbClr val="76C0B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9" name="Google Shape;439;p87"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440" name="Google Shape;440;p87"/>
          <p:cNvGrpSpPr/>
          <p:nvPr/>
        </p:nvGrpSpPr>
        <p:grpSpPr>
          <a:xfrm>
            <a:off x="389965" y="6092742"/>
            <a:ext cx="3144242" cy="374574"/>
            <a:chOff x="301128" y="6151084"/>
            <a:chExt cx="3144242" cy="374574"/>
          </a:xfrm>
        </p:grpSpPr>
        <p:pic>
          <p:nvPicPr>
            <p:cNvPr id="441" name="Google Shape;441;p8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42" name="Google Shape;442;p8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43" name="Google Shape;443;p8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ur Journey 2">
  <p:cSld name="Our Journey 2">
    <p:spTree>
      <p:nvGrpSpPr>
        <p:cNvPr id="1" name="Shape 444"/>
        <p:cNvGrpSpPr/>
        <p:nvPr/>
      </p:nvGrpSpPr>
      <p:grpSpPr>
        <a:xfrm>
          <a:off x="0" y="0"/>
          <a:ext cx="0" cy="0"/>
          <a:chOff x="0" y="0"/>
          <a:chExt cx="0" cy="0"/>
        </a:xfrm>
      </p:grpSpPr>
      <p:cxnSp>
        <p:nvCxnSpPr>
          <p:cNvPr id="445" name="Google Shape;445;p88"/>
          <p:cNvCxnSpPr/>
          <p:nvPr/>
        </p:nvCxnSpPr>
        <p:spPr>
          <a:xfrm>
            <a:off x="1588" y="3448776"/>
            <a:ext cx="12188825" cy="0"/>
          </a:xfrm>
          <a:prstGeom prst="straightConnector1">
            <a:avLst/>
          </a:prstGeom>
          <a:noFill/>
          <a:ln w="9525" cap="flat" cmpd="sng">
            <a:solidFill>
              <a:srgbClr val="D8D8D8"/>
            </a:solidFill>
            <a:prstDash val="solid"/>
            <a:miter lim="800000"/>
            <a:headEnd type="none" w="sm" len="sm"/>
            <a:tailEnd type="none" w="sm" len="sm"/>
          </a:ln>
        </p:spPr>
      </p:cxnSp>
      <p:sp>
        <p:nvSpPr>
          <p:cNvPr id="446" name="Google Shape;446;p88"/>
          <p:cNvSpPr/>
          <p:nvPr/>
        </p:nvSpPr>
        <p:spPr>
          <a:xfrm>
            <a:off x="6040275" y="3362570"/>
            <a:ext cx="172412" cy="17241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47" name="Google Shape;447;p88"/>
          <p:cNvSpPr/>
          <p:nvPr/>
        </p:nvSpPr>
        <p:spPr>
          <a:xfrm>
            <a:off x="2626366" y="3362571"/>
            <a:ext cx="172412" cy="17241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48" name="Google Shape;448;p88"/>
          <p:cNvSpPr/>
          <p:nvPr/>
        </p:nvSpPr>
        <p:spPr>
          <a:xfrm>
            <a:off x="5027413"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49" name="Google Shape;449;p88"/>
          <p:cNvSpPr/>
          <p:nvPr/>
        </p:nvSpPr>
        <p:spPr>
          <a:xfrm>
            <a:off x="9393224" y="3362571"/>
            <a:ext cx="172412" cy="172412"/>
          </a:xfrm>
          <a:prstGeom prst="ellipse">
            <a:avLst/>
          </a:prstGeom>
          <a:solidFill>
            <a:srgbClr val="79527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50" name="Google Shape;450;p88"/>
          <p:cNvSpPr txBox="1">
            <a:spLocks noGrp="1"/>
          </p:cNvSpPr>
          <p:nvPr>
            <p:ph type="body" idx="1"/>
          </p:nvPr>
        </p:nvSpPr>
        <p:spPr>
          <a:xfrm>
            <a:off x="1459184" y="4206951"/>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1" name="Google Shape;451;p88"/>
          <p:cNvSpPr txBox="1">
            <a:spLocks noGrp="1"/>
          </p:cNvSpPr>
          <p:nvPr>
            <p:ph type="body" idx="2"/>
          </p:nvPr>
        </p:nvSpPr>
        <p:spPr>
          <a:xfrm>
            <a:off x="4890125" y="1594752"/>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88"/>
          <p:cNvSpPr txBox="1">
            <a:spLocks noGrp="1"/>
          </p:cNvSpPr>
          <p:nvPr>
            <p:ph type="body" idx="3"/>
          </p:nvPr>
        </p:nvSpPr>
        <p:spPr>
          <a:xfrm>
            <a:off x="8223426" y="4210067"/>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88"/>
          <p:cNvSpPr txBox="1">
            <a:spLocks noGrp="1"/>
          </p:cNvSpPr>
          <p:nvPr>
            <p:ph type="body" idx="4"/>
          </p:nvPr>
        </p:nvSpPr>
        <p:spPr>
          <a:xfrm>
            <a:off x="1459184" y="283714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88"/>
          <p:cNvSpPr txBox="1">
            <a:spLocks noGrp="1"/>
          </p:cNvSpPr>
          <p:nvPr>
            <p:ph type="body" idx="5"/>
          </p:nvPr>
        </p:nvSpPr>
        <p:spPr>
          <a:xfrm>
            <a:off x="4890125" y="385705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88"/>
          <p:cNvSpPr txBox="1">
            <a:spLocks noGrp="1"/>
          </p:cNvSpPr>
          <p:nvPr>
            <p:ph type="body" idx="6"/>
          </p:nvPr>
        </p:nvSpPr>
        <p:spPr>
          <a:xfrm>
            <a:off x="8223426" y="282565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6" name="Google Shape;456;p8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457" name="Google Shape;457;p88"/>
          <p:cNvGrpSpPr/>
          <p:nvPr/>
        </p:nvGrpSpPr>
        <p:grpSpPr>
          <a:xfrm>
            <a:off x="4480947" y="6257070"/>
            <a:ext cx="3144242" cy="374574"/>
            <a:chOff x="301128" y="6151084"/>
            <a:chExt cx="3144242" cy="374574"/>
          </a:xfrm>
        </p:grpSpPr>
        <p:pic>
          <p:nvPicPr>
            <p:cNvPr id="458" name="Google Shape;458;p8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59" name="Google Shape;459;p8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60" name="Google Shape;460;p8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 Blue">
  <p:cSld name="Divider Slide - Blue">
    <p:spTree>
      <p:nvGrpSpPr>
        <p:cNvPr id="1" name="Shape 43"/>
        <p:cNvGrpSpPr/>
        <p:nvPr/>
      </p:nvGrpSpPr>
      <p:grpSpPr>
        <a:xfrm>
          <a:off x="0" y="0"/>
          <a:ext cx="0" cy="0"/>
          <a:chOff x="0" y="0"/>
          <a:chExt cx="0" cy="0"/>
        </a:xfrm>
      </p:grpSpPr>
      <p:sp>
        <p:nvSpPr>
          <p:cNvPr id="44" name="Google Shape;44;p53"/>
          <p:cNvSpPr/>
          <p:nvPr/>
        </p:nvSpPr>
        <p:spPr>
          <a:xfrm>
            <a:off x="0" y="0"/>
            <a:ext cx="12192000" cy="5502729"/>
          </a:xfrm>
          <a:prstGeom prst="rect">
            <a:avLst/>
          </a:prstGeom>
          <a:solidFill>
            <a:srgbClr val="81D1C5"/>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45" name="Google Shape;45;p53"/>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53"/>
          <p:cNvGrpSpPr/>
          <p:nvPr/>
        </p:nvGrpSpPr>
        <p:grpSpPr>
          <a:xfrm>
            <a:off x="8448790" y="6057987"/>
            <a:ext cx="3144242" cy="374574"/>
            <a:chOff x="301128" y="6151084"/>
            <a:chExt cx="3144242" cy="374574"/>
          </a:xfrm>
        </p:grpSpPr>
        <p:pic>
          <p:nvPicPr>
            <p:cNvPr id="47" name="Google Shape;47;p5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8" name="Google Shape;48;p5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9" name="Google Shape;49;p5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50" name="Google Shape;50;p53"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ur Journey 3">
  <p:cSld name="Our Journey 3">
    <p:spTree>
      <p:nvGrpSpPr>
        <p:cNvPr id="1" name="Shape 461"/>
        <p:cNvGrpSpPr/>
        <p:nvPr/>
      </p:nvGrpSpPr>
      <p:grpSpPr>
        <a:xfrm>
          <a:off x="0" y="0"/>
          <a:ext cx="0" cy="0"/>
          <a:chOff x="0" y="0"/>
          <a:chExt cx="0" cy="0"/>
        </a:xfrm>
      </p:grpSpPr>
      <p:grpSp>
        <p:nvGrpSpPr>
          <p:cNvPr id="462" name="Google Shape;462;p89"/>
          <p:cNvGrpSpPr/>
          <p:nvPr/>
        </p:nvGrpSpPr>
        <p:grpSpPr>
          <a:xfrm flipH="1">
            <a:off x="-87112" y="2832249"/>
            <a:ext cx="10088030" cy="1233055"/>
            <a:chOff x="4201590" y="5664497"/>
            <a:chExt cx="20176060" cy="2466109"/>
          </a:xfrm>
        </p:grpSpPr>
        <p:cxnSp>
          <p:nvCxnSpPr>
            <p:cNvPr id="463" name="Google Shape;463;p89"/>
            <p:cNvCxnSpPr/>
            <p:nvPr/>
          </p:nvCxnSpPr>
          <p:spPr>
            <a:xfrm>
              <a:off x="5434644" y="6897551"/>
              <a:ext cx="18943006" cy="0"/>
            </a:xfrm>
            <a:prstGeom prst="straightConnector1">
              <a:avLst/>
            </a:prstGeom>
            <a:noFill/>
            <a:ln w="9525" cap="flat" cmpd="sng">
              <a:solidFill>
                <a:srgbClr val="D8D8D8"/>
              </a:solidFill>
              <a:prstDash val="solid"/>
              <a:miter lim="800000"/>
              <a:headEnd type="none" w="sm" len="sm"/>
              <a:tailEnd type="none" w="sm" len="sm"/>
            </a:ln>
          </p:spPr>
        </p:cxnSp>
        <p:sp>
          <p:nvSpPr>
            <p:cNvPr id="464" name="Google Shape;464;p89"/>
            <p:cNvSpPr/>
            <p:nvPr/>
          </p:nvSpPr>
          <p:spPr>
            <a:xfrm>
              <a:off x="4201590" y="5664497"/>
              <a:ext cx="2466109" cy="2466109"/>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65" name="Google Shape;465;p89"/>
            <p:cNvSpPr/>
            <p:nvPr/>
          </p:nvSpPr>
          <p:spPr>
            <a:xfrm>
              <a:off x="11936354" y="6725140"/>
              <a:ext cx="344824" cy="34482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66" name="Google Shape;466;p89"/>
            <p:cNvSpPr/>
            <p:nvPr/>
          </p:nvSpPr>
          <p:spPr>
            <a:xfrm>
              <a:off x="18764171" y="6725140"/>
              <a:ext cx="344824" cy="34482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grpSp>
      <p:sp>
        <p:nvSpPr>
          <p:cNvPr id="467" name="Google Shape;467;p89"/>
          <p:cNvSpPr txBox="1">
            <a:spLocks noGrp="1"/>
          </p:cNvSpPr>
          <p:nvPr>
            <p:ph type="body" idx="1"/>
          </p:nvPr>
        </p:nvSpPr>
        <p:spPr>
          <a:xfrm>
            <a:off x="1474900" y="161754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89"/>
          <p:cNvSpPr txBox="1">
            <a:spLocks noGrp="1"/>
          </p:cNvSpPr>
          <p:nvPr>
            <p:ph type="body" idx="2"/>
          </p:nvPr>
        </p:nvSpPr>
        <p:spPr>
          <a:xfrm>
            <a:off x="4808201" y="4232863"/>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9" name="Google Shape;469;p89"/>
          <p:cNvSpPr txBox="1">
            <a:spLocks noGrp="1"/>
          </p:cNvSpPr>
          <p:nvPr>
            <p:ph type="body" idx="3"/>
          </p:nvPr>
        </p:nvSpPr>
        <p:spPr>
          <a:xfrm>
            <a:off x="8767864"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89"/>
          <p:cNvSpPr txBox="1">
            <a:spLocks noGrp="1"/>
          </p:cNvSpPr>
          <p:nvPr>
            <p:ph type="body" idx="4"/>
          </p:nvPr>
        </p:nvSpPr>
        <p:spPr>
          <a:xfrm>
            <a:off x="1466515" y="384269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89"/>
          <p:cNvSpPr txBox="1">
            <a:spLocks noGrp="1"/>
          </p:cNvSpPr>
          <p:nvPr>
            <p:ph type="body" idx="5"/>
          </p:nvPr>
        </p:nvSpPr>
        <p:spPr>
          <a:xfrm>
            <a:off x="4808201" y="2797420"/>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2" name="Google Shape;472;p89"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473" name="Google Shape;473;p89"/>
          <p:cNvGrpSpPr/>
          <p:nvPr/>
        </p:nvGrpSpPr>
        <p:grpSpPr>
          <a:xfrm>
            <a:off x="8448790" y="6057987"/>
            <a:ext cx="3144242" cy="374574"/>
            <a:chOff x="301128" y="6151084"/>
            <a:chExt cx="3144242" cy="374574"/>
          </a:xfrm>
        </p:grpSpPr>
        <p:pic>
          <p:nvPicPr>
            <p:cNvPr id="474" name="Google Shape;474;p8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75" name="Google Shape;475;p8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76" name="Google Shape;476;p8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477"/>
        <p:cNvGrpSpPr/>
        <p:nvPr/>
      </p:nvGrpSpPr>
      <p:grpSpPr>
        <a:xfrm>
          <a:off x="0" y="0"/>
          <a:ext cx="0" cy="0"/>
          <a:chOff x="0" y="0"/>
          <a:chExt cx="0" cy="0"/>
        </a:xfrm>
      </p:grpSpPr>
      <p:sp>
        <p:nvSpPr>
          <p:cNvPr id="478" name="Google Shape;478;p90"/>
          <p:cNvSpPr/>
          <p:nvPr/>
        </p:nvSpPr>
        <p:spPr>
          <a:xfrm>
            <a:off x="0" y="482371"/>
            <a:ext cx="6113604" cy="285559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p90"/>
          <p:cNvSpPr/>
          <p:nvPr/>
        </p:nvSpPr>
        <p:spPr>
          <a:xfrm>
            <a:off x="6113604" y="482371"/>
            <a:ext cx="6113604" cy="285559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90"/>
          <p:cNvSpPr txBox="1">
            <a:spLocks noGrp="1"/>
          </p:cNvSpPr>
          <p:nvPr>
            <p:ph type="body" idx="1"/>
          </p:nvPr>
        </p:nvSpPr>
        <p:spPr>
          <a:xfrm>
            <a:off x="633715" y="3843119"/>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90"/>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90"/>
          <p:cNvSpPr txBox="1">
            <a:spLocks noGrp="1"/>
          </p:cNvSpPr>
          <p:nvPr>
            <p:ph type="body" idx="3"/>
          </p:nvPr>
        </p:nvSpPr>
        <p:spPr>
          <a:xfrm>
            <a:off x="6420771" y="3880875"/>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90"/>
          <p:cNvSpPr txBox="1">
            <a:spLocks noGrp="1"/>
          </p:cNvSpPr>
          <p:nvPr>
            <p:ph type="body" idx="4"/>
          </p:nvPr>
        </p:nvSpPr>
        <p:spPr>
          <a:xfrm>
            <a:off x="6420771" y="2543263"/>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4" name="Google Shape;484;p90"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485" name="Google Shape;485;p90"/>
          <p:cNvGrpSpPr/>
          <p:nvPr/>
        </p:nvGrpSpPr>
        <p:grpSpPr>
          <a:xfrm>
            <a:off x="4480947" y="6257070"/>
            <a:ext cx="3144242" cy="374574"/>
            <a:chOff x="301128" y="6151084"/>
            <a:chExt cx="3144242" cy="374574"/>
          </a:xfrm>
        </p:grpSpPr>
        <p:pic>
          <p:nvPicPr>
            <p:cNvPr id="486" name="Google Shape;486;p9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87" name="Google Shape;487;p9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88" name="Google Shape;488;p9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lendar graph">
  <p:cSld name="Calendar graph">
    <p:spTree>
      <p:nvGrpSpPr>
        <p:cNvPr id="1" name="Shape 489"/>
        <p:cNvGrpSpPr/>
        <p:nvPr/>
      </p:nvGrpSpPr>
      <p:grpSpPr>
        <a:xfrm>
          <a:off x="0" y="0"/>
          <a:ext cx="0" cy="0"/>
          <a:chOff x="0" y="0"/>
          <a:chExt cx="0" cy="0"/>
        </a:xfrm>
      </p:grpSpPr>
      <p:grpSp>
        <p:nvGrpSpPr>
          <p:cNvPr id="490" name="Google Shape;490;p91"/>
          <p:cNvGrpSpPr/>
          <p:nvPr/>
        </p:nvGrpSpPr>
        <p:grpSpPr>
          <a:xfrm>
            <a:off x="14068" y="1619338"/>
            <a:ext cx="12165015" cy="3845400"/>
            <a:chOff x="0" y="4738255"/>
            <a:chExt cx="21169744" cy="5292436"/>
          </a:xfrm>
        </p:grpSpPr>
        <p:sp>
          <p:nvSpPr>
            <p:cNvPr id="491" name="Google Shape;491;p91"/>
            <p:cNvSpPr/>
            <p:nvPr/>
          </p:nvSpPr>
          <p:spPr>
            <a:xfrm>
              <a:off x="0" y="4738255"/>
              <a:ext cx="5292436" cy="5292436"/>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91"/>
            <p:cNvSpPr/>
            <p:nvPr/>
          </p:nvSpPr>
          <p:spPr>
            <a:xfrm>
              <a:off x="5292436" y="4738255"/>
              <a:ext cx="5292436" cy="529243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3" name="Google Shape;493;p91"/>
            <p:cNvSpPr/>
            <p:nvPr/>
          </p:nvSpPr>
          <p:spPr>
            <a:xfrm>
              <a:off x="10584872" y="4738255"/>
              <a:ext cx="5292436" cy="5292436"/>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91"/>
            <p:cNvSpPr/>
            <p:nvPr/>
          </p:nvSpPr>
          <p:spPr>
            <a:xfrm>
              <a:off x="15877308" y="4738255"/>
              <a:ext cx="5292436" cy="529243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95" name="Google Shape;495;p91"/>
          <p:cNvSpPr txBox="1">
            <a:spLocks noGrp="1"/>
          </p:cNvSpPr>
          <p:nvPr>
            <p:ph type="body" idx="1"/>
          </p:nvPr>
        </p:nvSpPr>
        <p:spPr>
          <a:xfrm>
            <a:off x="3055319" y="2707991"/>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6" name="Google Shape;496;p91"/>
          <p:cNvSpPr txBox="1">
            <a:spLocks noGrp="1"/>
          </p:cNvSpPr>
          <p:nvPr>
            <p:ph type="body" idx="2"/>
          </p:nvPr>
        </p:nvSpPr>
        <p:spPr>
          <a:xfrm>
            <a:off x="3059602" y="2076638"/>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91"/>
          <p:cNvSpPr txBox="1">
            <a:spLocks noGrp="1"/>
          </p:cNvSpPr>
          <p:nvPr>
            <p:ph type="body" idx="3"/>
          </p:nvPr>
        </p:nvSpPr>
        <p:spPr>
          <a:xfrm>
            <a:off x="3083823" y="3566496"/>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8" name="Google Shape;498;p91"/>
          <p:cNvSpPr txBox="1">
            <a:spLocks noGrp="1"/>
          </p:cNvSpPr>
          <p:nvPr>
            <p:ph type="body" idx="4"/>
          </p:nvPr>
        </p:nvSpPr>
        <p:spPr>
          <a:xfrm>
            <a:off x="-403" y="2711087"/>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91"/>
          <p:cNvSpPr txBox="1">
            <a:spLocks noGrp="1"/>
          </p:cNvSpPr>
          <p:nvPr>
            <p:ph type="body" idx="5"/>
          </p:nvPr>
        </p:nvSpPr>
        <p:spPr>
          <a:xfrm>
            <a:off x="3880" y="2079734"/>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0" name="Google Shape;500;p91"/>
          <p:cNvSpPr txBox="1">
            <a:spLocks noGrp="1"/>
          </p:cNvSpPr>
          <p:nvPr>
            <p:ph type="body" idx="6"/>
          </p:nvPr>
        </p:nvSpPr>
        <p:spPr>
          <a:xfrm>
            <a:off x="28101" y="3569592"/>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91"/>
          <p:cNvSpPr txBox="1">
            <a:spLocks noGrp="1"/>
          </p:cNvSpPr>
          <p:nvPr>
            <p:ph type="body" idx="7"/>
          </p:nvPr>
        </p:nvSpPr>
        <p:spPr>
          <a:xfrm>
            <a:off x="9125088" y="2694676"/>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91"/>
          <p:cNvSpPr txBox="1">
            <a:spLocks noGrp="1"/>
          </p:cNvSpPr>
          <p:nvPr>
            <p:ph type="body" idx="8"/>
          </p:nvPr>
        </p:nvSpPr>
        <p:spPr>
          <a:xfrm>
            <a:off x="9129371" y="2063323"/>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91"/>
          <p:cNvSpPr txBox="1">
            <a:spLocks noGrp="1"/>
          </p:cNvSpPr>
          <p:nvPr>
            <p:ph type="body" idx="9"/>
          </p:nvPr>
        </p:nvSpPr>
        <p:spPr>
          <a:xfrm>
            <a:off x="9153592" y="3553181"/>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p91"/>
          <p:cNvSpPr txBox="1">
            <a:spLocks noGrp="1"/>
          </p:cNvSpPr>
          <p:nvPr>
            <p:ph type="body" idx="13"/>
          </p:nvPr>
        </p:nvSpPr>
        <p:spPr>
          <a:xfrm>
            <a:off x="6069366" y="2697772"/>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91"/>
          <p:cNvSpPr txBox="1">
            <a:spLocks noGrp="1"/>
          </p:cNvSpPr>
          <p:nvPr>
            <p:ph type="body" idx="14"/>
          </p:nvPr>
        </p:nvSpPr>
        <p:spPr>
          <a:xfrm>
            <a:off x="6073649" y="2066419"/>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6" name="Google Shape;506;p91"/>
          <p:cNvSpPr txBox="1">
            <a:spLocks noGrp="1"/>
          </p:cNvSpPr>
          <p:nvPr>
            <p:ph type="body" idx="15"/>
          </p:nvPr>
        </p:nvSpPr>
        <p:spPr>
          <a:xfrm>
            <a:off x="6097870" y="3556277"/>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7" name="Google Shape;507;p91"/>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8" name="Google Shape;508;p91"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09" name="Google Shape;509;p91"/>
          <p:cNvGrpSpPr/>
          <p:nvPr/>
        </p:nvGrpSpPr>
        <p:grpSpPr>
          <a:xfrm>
            <a:off x="4480947" y="6257070"/>
            <a:ext cx="3144242" cy="374574"/>
            <a:chOff x="301128" y="6151084"/>
            <a:chExt cx="3144242" cy="374574"/>
          </a:xfrm>
        </p:grpSpPr>
        <p:pic>
          <p:nvPicPr>
            <p:cNvPr id="510" name="Google Shape;510;p9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11" name="Google Shape;511;p9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12" name="Google Shape;512;p9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point icon graph">
  <p:cSld name="3 point icon graph">
    <p:spTree>
      <p:nvGrpSpPr>
        <p:cNvPr id="1" name="Shape 513"/>
        <p:cNvGrpSpPr/>
        <p:nvPr/>
      </p:nvGrpSpPr>
      <p:grpSpPr>
        <a:xfrm>
          <a:off x="0" y="0"/>
          <a:ext cx="0" cy="0"/>
          <a:chOff x="0" y="0"/>
          <a:chExt cx="0" cy="0"/>
        </a:xfrm>
      </p:grpSpPr>
      <p:sp>
        <p:nvSpPr>
          <p:cNvPr id="514" name="Google Shape;514;p92"/>
          <p:cNvSpPr/>
          <p:nvPr/>
        </p:nvSpPr>
        <p:spPr>
          <a:xfrm>
            <a:off x="2214760" y="1397635"/>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5" name="Google Shape;515;p92"/>
          <p:cNvSpPr/>
          <p:nvPr/>
        </p:nvSpPr>
        <p:spPr>
          <a:xfrm>
            <a:off x="2257859" y="1439070"/>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6" name="Google Shape;516;p92"/>
          <p:cNvSpPr/>
          <p:nvPr/>
        </p:nvSpPr>
        <p:spPr>
          <a:xfrm>
            <a:off x="5337787" y="1443935"/>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7" name="Google Shape;517;p92"/>
          <p:cNvSpPr/>
          <p:nvPr/>
        </p:nvSpPr>
        <p:spPr>
          <a:xfrm>
            <a:off x="5379220" y="1485370"/>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8" name="Google Shape;518;p92"/>
          <p:cNvSpPr/>
          <p:nvPr/>
        </p:nvSpPr>
        <p:spPr>
          <a:xfrm>
            <a:off x="8734778" y="1450185"/>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9" name="Google Shape;519;p92"/>
          <p:cNvSpPr/>
          <p:nvPr/>
        </p:nvSpPr>
        <p:spPr>
          <a:xfrm>
            <a:off x="8781896" y="1491620"/>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20" name="Google Shape;520;p92"/>
          <p:cNvSpPr txBox="1">
            <a:spLocks noGrp="1"/>
          </p:cNvSpPr>
          <p:nvPr>
            <p:ph type="body" idx="1"/>
          </p:nvPr>
        </p:nvSpPr>
        <p:spPr>
          <a:xfrm>
            <a:off x="194565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92"/>
          <p:cNvSpPr txBox="1">
            <a:spLocks noGrp="1"/>
          </p:cNvSpPr>
          <p:nvPr>
            <p:ph type="body" idx="2"/>
          </p:nvPr>
        </p:nvSpPr>
        <p:spPr>
          <a:xfrm>
            <a:off x="5068119"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2" name="Google Shape;522;p92"/>
          <p:cNvSpPr txBox="1">
            <a:spLocks noGrp="1"/>
          </p:cNvSpPr>
          <p:nvPr>
            <p:ph type="body" idx="3"/>
          </p:nvPr>
        </p:nvSpPr>
        <p:spPr>
          <a:xfrm>
            <a:off x="846847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92"/>
          <p:cNvSpPr txBox="1">
            <a:spLocks noGrp="1"/>
          </p:cNvSpPr>
          <p:nvPr>
            <p:ph type="body" idx="4"/>
          </p:nvPr>
        </p:nvSpPr>
        <p:spPr>
          <a:xfrm>
            <a:off x="10764" y="446202"/>
            <a:ext cx="12181236" cy="66995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4" name="Google Shape;524;p92"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25" name="Google Shape;525;p92"/>
          <p:cNvGrpSpPr/>
          <p:nvPr/>
        </p:nvGrpSpPr>
        <p:grpSpPr>
          <a:xfrm>
            <a:off x="4480947" y="6257070"/>
            <a:ext cx="3144242" cy="374574"/>
            <a:chOff x="301128" y="6151084"/>
            <a:chExt cx="3144242" cy="374574"/>
          </a:xfrm>
        </p:grpSpPr>
        <p:pic>
          <p:nvPicPr>
            <p:cNvPr id="526" name="Google Shape;526;p9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27" name="Google Shape;527;p9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28" name="Google Shape;528;p9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 point icon graph A">
  <p:cSld name="5 point icon graph A">
    <p:spTree>
      <p:nvGrpSpPr>
        <p:cNvPr id="1" name="Shape 529"/>
        <p:cNvGrpSpPr/>
        <p:nvPr/>
      </p:nvGrpSpPr>
      <p:grpSpPr>
        <a:xfrm>
          <a:off x="0" y="0"/>
          <a:ext cx="0" cy="0"/>
          <a:chOff x="0" y="0"/>
          <a:chExt cx="0" cy="0"/>
        </a:xfrm>
      </p:grpSpPr>
      <p:sp>
        <p:nvSpPr>
          <p:cNvPr id="530" name="Google Shape;530;p93"/>
          <p:cNvSpPr/>
          <p:nvPr/>
        </p:nvSpPr>
        <p:spPr>
          <a:xfrm>
            <a:off x="3184089"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1" name="Google Shape;531;p93"/>
          <p:cNvSpPr/>
          <p:nvPr/>
        </p:nvSpPr>
        <p:spPr>
          <a:xfrm>
            <a:off x="3227188" y="1773769"/>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2" name="Google Shape;532;p93"/>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3" name="Google Shape;533;p93"/>
          <p:cNvSpPr/>
          <p:nvPr/>
        </p:nvSpPr>
        <p:spPr>
          <a:xfrm>
            <a:off x="5389834" y="1773769"/>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4" name="Google Shape;534;p93"/>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5" name="Google Shape;535;p93"/>
          <p:cNvSpPr/>
          <p:nvPr/>
        </p:nvSpPr>
        <p:spPr>
          <a:xfrm>
            <a:off x="1066895" y="1773769"/>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6" name="Google Shape;536;p93"/>
          <p:cNvSpPr/>
          <p:nvPr/>
        </p:nvSpPr>
        <p:spPr>
          <a:xfrm>
            <a:off x="9675359" y="1773769"/>
            <a:ext cx="1518092" cy="2214649"/>
          </a:xfrm>
          <a:custGeom>
            <a:avLst/>
            <a:gdLst/>
            <a:ahLst/>
            <a:cxnLst/>
            <a:rect l="l" t="t" r="r" b="b"/>
            <a:pathLst>
              <a:path w="912" h="1330" extrusionOk="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7" name="Google Shape;537;p93"/>
          <p:cNvSpPr/>
          <p:nvPr/>
        </p:nvSpPr>
        <p:spPr>
          <a:xfrm>
            <a:off x="7511047"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8" name="Google Shape;538;p93"/>
          <p:cNvSpPr/>
          <p:nvPr/>
        </p:nvSpPr>
        <p:spPr>
          <a:xfrm>
            <a:off x="7558165"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9" name="Google Shape;539;p93"/>
          <p:cNvSpPr txBox="1">
            <a:spLocks noGrp="1"/>
          </p:cNvSpPr>
          <p:nvPr>
            <p:ph type="body" idx="1"/>
          </p:nvPr>
        </p:nvSpPr>
        <p:spPr>
          <a:xfrm>
            <a:off x="74897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0" name="Google Shape;540;p93"/>
          <p:cNvSpPr txBox="1">
            <a:spLocks noGrp="1"/>
          </p:cNvSpPr>
          <p:nvPr>
            <p:ph type="body" idx="2"/>
          </p:nvPr>
        </p:nvSpPr>
        <p:spPr>
          <a:xfrm>
            <a:off x="291498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93"/>
          <p:cNvSpPr txBox="1">
            <a:spLocks noGrp="1"/>
          </p:cNvSpPr>
          <p:nvPr>
            <p:ph type="body" idx="3"/>
          </p:nvPr>
        </p:nvSpPr>
        <p:spPr>
          <a:xfrm>
            <a:off x="507873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2" name="Google Shape;542;p93"/>
          <p:cNvSpPr txBox="1">
            <a:spLocks noGrp="1"/>
          </p:cNvSpPr>
          <p:nvPr>
            <p:ph type="body" idx="4"/>
          </p:nvPr>
        </p:nvSpPr>
        <p:spPr>
          <a:xfrm>
            <a:off x="724474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93"/>
          <p:cNvSpPr txBox="1">
            <a:spLocks noGrp="1"/>
          </p:cNvSpPr>
          <p:nvPr>
            <p:ph type="body" idx="5"/>
          </p:nvPr>
        </p:nvSpPr>
        <p:spPr>
          <a:xfrm>
            <a:off x="9399324"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4" name="Google Shape;544;p93"/>
          <p:cNvSpPr/>
          <p:nvPr/>
        </p:nvSpPr>
        <p:spPr>
          <a:xfrm>
            <a:off x="9714586"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45" name="Google Shape;545;p93"/>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6" name="Google Shape;546;p93"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47" name="Google Shape;547;p93"/>
          <p:cNvGrpSpPr/>
          <p:nvPr/>
        </p:nvGrpSpPr>
        <p:grpSpPr>
          <a:xfrm>
            <a:off x="4480947" y="6257070"/>
            <a:ext cx="3144242" cy="374574"/>
            <a:chOff x="301128" y="6151084"/>
            <a:chExt cx="3144242" cy="374574"/>
          </a:xfrm>
        </p:grpSpPr>
        <p:pic>
          <p:nvPicPr>
            <p:cNvPr id="548" name="Google Shape;548;p9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49" name="Google Shape;549;p9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50" name="Google Shape;550;p9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 point icon Graph B">
  <p:cSld name="5 point icon Graph B">
    <p:spTree>
      <p:nvGrpSpPr>
        <p:cNvPr id="1" name="Shape 551"/>
        <p:cNvGrpSpPr/>
        <p:nvPr/>
      </p:nvGrpSpPr>
      <p:grpSpPr>
        <a:xfrm>
          <a:off x="0" y="0"/>
          <a:ext cx="0" cy="0"/>
          <a:chOff x="0" y="0"/>
          <a:chExt cx="0" cy="0"/>
        </a:xfrm>
      </p:grpSpPr>
      <p:sp>
        <p:nvSpPr>
          <p:cNvPr id="552" name="Google Shape;552;p94"/>
          <p:cNvSpPr/>
          <p:nvPr/>
        </p:nvSpPr>
        <p:spPr>
          <a:xfrm>
            <a:off x="832077" y="3024269"/>
            <a:ext cx="1921262" cy="2081780"/>
          </a:xfrm>
          <a:custGeom>
            <a:avLst/>
            <a:gdLst/>
            <a:ahLst/>
            <a:cxnLst/>
            <a:rect l="l" t="t" r="r" b="b"/>
            <a:pathLst>
              <a:path w="3430" h="3719" extrusionOk="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3" name="Google Shape;553;p94"/>
          <p:cNvSpPr/>
          <p:nvPr/>
        </p:nvSpPr>
        <p:spPr>
          <a:xfrm>
            <a:off x="2970654" y="3024269"/>
            <a:ext cx="1916323" cy="2081780"/>
          </a:xfrm>
          <a:custGeom>
            <a:avLst/>
            <a:gdLst/>
            <a:ahLst/>
            <a:cxnLst/>
            <a:rect l="l" t="t" r="r" b="b"/>
            <a:pathLst>
              <a:path w="3421" h="3719" extrusionOk="0">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94"/>
          <p:cNvSpPr/>
          <p:nvPr/>
        </p:nvSpPr>
        <p:spPr>
          <a:xfrm>
            <a:off x="5104293" y="3024269"/>
            <a:ext cx="1918793" cy="2081780"/>
          </a:xfrm>
          <a:custGeom>
            <a:avLst/>
            <a:gdLst/>
            <a:ahLst/>
            <a:cxnLst/>
            <a:rect l="l" t="t" r="r" b="b"/>
            <a:pathLst>
              <a:path w="3428" h="3719" extrusionOk="0">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94"/>
          <p:cNvSpPr/>
          <p:nvPr/>
        </p:nvSpPr>
        <p:spPr>
          <a:xfrm>
            <a:off x="7242870" y="3024269"/>
            <a:ext cx="1916323" cy="2081780"/>
          </a:xfrm>
          <a:custGeom>
            <a:avLst/>
            <a:gdLst/>
            <a:ahLst/>
            <a:cxnLst/>
            <a:rect l="l" t="t" r="r" b="b"/>
            <a:pathLst>
              <a:path w="3422" h="3719" extrusionOk="0">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94"/>
          <p:cNvSpPr/>
          <p:nvPr/>
        </p:nvSpPr>
        <p:spPr>
          <a:xfrm>
            <a:off x="9376508" y="3024269"/>
            <a:ext cx="1921262" cy="2081780"/>
          </a:xfrm>
          <a:custGeom>
            <a:avLst/>
            <a:gdLst/>
            <a:ahLst/>
            <a:cxnLst/>
            <a:rect l="l" t="t" r="r" b="b"/>
            <a:pathLst>
              <a:path w="3429" h="3719" extrusionOk="0">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94"/>
          <p:cNvSpPr txBox="1">
            <a:spLocks noGrp="1"/>
          </p:cNvSpPr>
          <p:nvPr>
            <p:ph type="body" idx="1"/>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8" name="Google Shape;558;p94"/>
          <p:cNvSpPr txBox="1">
            <a:spLocks noGrp="1"/>
          </p:cNvSpPr>
          <p:nvPr>
            <p:ph type="body" idx="2"/>
          </p:nvPr>
        </p:nvSpPr>
        <p:spPr>
          <a:xfrm>
            <a:off x="846019" y="3772431"/>
            <a:ext cx="1903851"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9" name="Google Shape;559;p94"/>
          <p:cNvSpPr txBox="1">
            <a:spLocks noGrp="1"/>
          </p:cNvSpPr>
          <p:nvPr>
            <p:ph type="body" idx="3"/>
          </p:nvPr>
        </p:nvSpPr>
        <p:spPr>
          <a:xfrm>
            <a:off x="2973021" y="3766181"/>
            <a:ext cx="1921263"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0" name="Google Shape;560;p94"/>
          <p:cNvSpPr txBox="1">
            <a:spLocks noGrp="1"/>
          </p:cNvSpPr>
          <p:nvPr>
            <p:ph type="body" idx="4"/>
          </p:nvPr>
        </p:nvSpPr>
        <p:spPr>
          <a:xfrm>
            <a:off x="5116948" y="3757727"/>
            <a:ext cx="1908506"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1" name="Google Shape;561;p94"/>
          <p:cNvSpPr txBox="1">
            <a:spLocks noGrp="1"/>
          </p:cNvSpPr>
          <p:nvPr>
            <p:ph type="body" idx="5"/>
          </p:nvPr>
        </p:nvSpPr>
        <p:spPr>
          <a:xfrm>
            <a:off x="7271386" y="3751477"/>
            <a:ext cx="1890175"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94"/>
          <p:cNvSpPr txBox="1">
            <a:spLocks noGrp="1"/>
          </p:cNvSpPr>
          <p:nvPr>
            <p:ph type="body" idx="6"/>
          </p:nvPr>
        </p:nvSpPr>
        <p:spPr>
          <a:xfrm>
            <a:off x="9391239" y="3739902"/>
            <a:ext cx="1921262"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3" name="Google Shape;563;p94"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64" name="Google Shape;564;p94"/>
          <p:cNvGrpSpPr/>
          <p:nvPr/>
        </p:nvGrpSpPr>
        <p:grpSpPr>
          <a:xfrm>
            <a:off x="4480947" y="6257070"/>
            <a:ext cx="3144242" cy="374574"/>
            <a:chOff x="301128" y="6151084"/>
            <a:chExt cx="3144242" cy="374574"/>
          </a:xfrm>
        </p:grpSpPr>
        <p:pic>
          <p:nvPicPr>
            <p:cNvPr id="565" name="Google Shape;565;p9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66" name="Google Shape;566;p9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67" name="Google Shape;567;p9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568"/>
        <p:cNvGrpSpPr/>
        <p:nvPr/>
      </p:nvGrpSpPr>
      <p:grpSpPr>
        <a:xfrm>
          <a:off x="0" y="0"/>
          <a:ext cx="0" cy="0"/>
          <a:chOff x="0" y="0"/>
          <a:chExt cx="0" cy="0"/>
        </a:xfrm>
      </p:grpSpPr>
      <p:grpSp>
        <p:nvGrpSpPr>
          <p:cNvPr id="569" name="Google Shape;569;p95"/>
          <p:cNvGrpSpPr/>
          <p:nvPr/>
        </p:nvGrpSpPr>
        <p:grpSpPr>
          <a:xfrm>
            <a:off x="1154562" y="1887157"/>
            <a:ext cx="9882876" cy="2798187"/>
            <a:chOff x="1875859" y="4907106"/>
            <a:chExt cx="20625932" cy="5839921"/>
          </a:xfrm>
        </p:grpSpPr>
        <p:sp>
          <p:nvSpPr>
            <p:cNvPr id="570" name="Google Shape;570;p95"/>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1" name="Google Shape;571;p95"/>
            <p:cNvSpPr/>
            <p:nvPr/>
          </p:nvSpPr>
          <p:spPr>
            <a:xfrm>
              <a:off x="5916227"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2" name="Google Shape;572;p95"/>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3" name="Google Shape;573;p95"/>
            <p:cNvSpPr/>
            <p:nvPr/>
          </p:nvSpPr>
          <p:spPr>
            <a:xfrm>
              <a:off x="13996964"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4" name="Google Shape;574;p95"/>
            <p:cNvSpPr/>
            <p:nvPr/>
          </p:nvSpPr>
          <p:spPr>
            <a:xfrm>
              <a:off x="1875859" y="4907106"/>
              <a:ext cx="4464459" cy="4631501"/>
            </a:xfrm>
            <a:prstGeom prst="blockArc">
              <a:avLst>
                <a:gd name="adj1" fmla="val 10800000"/>
                <a:gd name="adj2" fmla="val 0"/>
                <a:gd name="adj3" fmla="val 969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5" name="Google Shape;575;p95"/>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6" name="Google Shape;576;p95"/>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7" name="Google Shape;577;p95"/>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8" name="Google Shape;578;p95"/>
            <p:cNvSpPr/>
            <p:nvPr/>
          </p:nvSpPr>
          <p:spPr>
            <a:xfrm>
              <a:off x="9956596" y="4907108"/>
              <a:ext cx="4464459" cy="4631501"/>
            </a:xfrm>
            <a:prstGeom prst="blockArc">
              <a:avLst>
                <a:gd name="adj1" fmla="val 10800000"/>
                <a:gd name="adj2" fmla="val 0"/>
                <a:gd name="adj3" fmla="val 9694"/>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9" name="Google Shape;579;p95"/>
            <p:cNvSpPr/>
            <p:nvPr/>
          </p:nvSpPr>
          <p:spPr>
            <a:xfrm>
              <a:off x="18037332" y="4907110"/>
              <a:ext cx="4464459" cy="4631501"/>
            </a:xfrm>
            <a:prstGeom prst="blockArc">
              <a:avLst>
                <a:gd name="adj1" fmla="val 10800000"/>
                <a:gd name="adj2" fmla="val 0"/>
                <a:gd name="adj3" fmla="val 969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80" name="Google Shape;580;p95"/>
            <p:cNvSpPr txBox="1"/>
            <p:nvPr/>
          </p:nvSpPr>
          <p:spPr>
            <a:xfrm>
              <a:off x="3248482" y="10100696"/>
              <a:ext cx="19271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Mission</a:t>
              </a:r>
              <a:endParaRPr/>
            </a:p>
          </p:txBody>
        </p:sp>
        <p:sp>
          <p:nvSpPr>
            <p:cNvPr id="581" name="Google Shape;581;p95"/>
            <p:cNvSpPr txBox="1"/>
            <p:nvPr/>
          </p:nvSpPr>
          <p:spPr>
            <a:xfrm>
              <a:off x="7357215" y="10100696"/>
              <a:ext cx="15824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Vision</a:t>
              </a:r>
              <a:endParaRPr/>
            </a:p>
          </p:txBody>
        </p:sp>
        <p:sp>
          <p:nvSpPr>
            <p:cNvPr id="582" name="Google Shape;582;p95"/>
            <p:cNvSpPr txBox="1"/>
            <p:nvPr/>
          </p:nvSpPr>
          <p:spPr>
            <a:xfrm>
              <a:off x="11461705" y="10100696"/>
              <a:ext cx="14542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Goals</a:t>
              </a:r>
              <a:endParaRPr/>
            </a:p>
          </p:txBody>
        </p:sp>
        <p:sp>
          <p:nvSpPr>
            <p:cNvPr id="583" name="Google Shape;583;p95"/>
            <p:cNvSpPr txBox="1"/>
            <p:nvPr/>
          </p:nvSpPr>
          <p:spPr>
            <a:xfrm>
              <a:off x="15369825" y="10100696"/>
              <a:ext cx="17187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Values</a:t>
              </a:r>
              <a:endParaRPr/>
            </a:p>
          </p:txBody>
        </p:sp>
        <p:sp>
          <p:nvSpPr>
            <p:cNvPr id="584" name="Google Shape;584;p95"/>
            <p:cNvSpPr txBox="1"/>
            <p:nvPr/>
          </p:nvSpPr>
          <p:spPr>
            <a:xfrm>
              <a:off x="19196192" y="10100696"/>
              <a:ext cx="214674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Strategy</a:t>
              </a:r>
              <a:endParaRPr/>
            </a:p>
          </p:txBody>
        </p:sp>
      </p:grpSp>
      <p:sp>
        <p:nvSpPr>
          <p:cNvPr id="585" name="Google Shape;585;p95"/>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6" name="Google Shape;586;p95"/>
          <p:cNvSpPr txBox="1">
            <a:spLocks noGrp="1"/>
          </p:cNvSpPr>
          <p:nvPr>
            <p:ph type="body" idx="2"/>
          </p:nvPr>
        </p:nvSpPr>
        <p:spPr>
          <a:xfrm>
            <a:off x="1333175"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7" name="Google Shape;587;p95"/>
          <p:cNvSpPr txBox="1">
            <a:spLocks noGrp="1"/>
          </p:cNvSpPr>
          <p:nvPr>
            <p:ph type="body" idx="3"/>
          </p:nvPr>
        </p:nvSpPr>
        <p:spPr>
          <a:xfrm>
            <a:off x="7165569"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8" name="Google Shape;588;p95"/>
          <p:cNvSpPr txBox="1">
            <a:spLocks noGrp="1"/>
          </p:cNvSpPr>
          <p:nvPr>
            <p:ph type="body" idx="4"/>
          </p:nvPr>
        </p:nvSpPr>
        <p:spPr>
          <a:xfrm>
            <a:off x="5229634"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9" name="Google Shape;589;p95"/>
          <p:cNvSpPr txBox="1">
            <a:spLocks noGrp="1"/>
          </p:cNvSpPr>
          <p:nvPr>
            <p:ph type="body" idx="5"/>
          </p:nvPr>
        </p:nvSpPr>
        <p:spPr>
          <a:xfrm>
            <a:off x="9101503"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0" name="Google Shape;590;p95"/>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1" name="Google Shape;591;p95"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92" name="Google Shape;592;p95"/>
          <p:cNvGrpSpPr/>
          <p:nvPr/>
        </p:nvGrpSpPr>
        <p:grpSpPr>
          <a:xfrm>
            <a:off x="4480947" y="6257070"/>
            <a:ext cx="3144242" cy="374574"/>
            <a:chOff x="301128" y="6151084"/>
            <a:chExt cx="3144242" cy="374574"/>
          </a:xfrm>
        </p:grpSpPr>
        <p:pic>
          <p:nvPicPr>
            <p:cNvPr id="593" name="Google Shape;593;p9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94" name="Google Shape;594;p9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95" name="Google Shape;595;p9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ercentage graph x 4">
  <p:cSld name="percentage graph x 4">
    <p:spTree>
      <p:nvGrpSpPr>
        <p:cNvPr id="1" name="Shape 596"/>
        <p:cNvGrpSpPr/>
        <p:nvPr/>
      </p:nvGrpSpPr>
      <p:grpSpPr>
        <a:xfrm>
          <a:off x="0" y="0"/>
          <a:ext cx="0" cy="0"/>
          <a:chOff x="0" y="0"/>
          <a:chExt cx="0" cy="0"/>
        </a:xfrm>
      </p:grpSpPr>
      <p:grpSp>
        <p:nvGrpSpPr>
          <p:cNvPr id="597" name="Google Shape;597;p96"/>
          <p:cNvGrpSpPr/>
          <p:nvPr/>
        </p:nvGrpSpPr>
        <p:grpSpPr>
          <a:xfrm>
            <a:off x="958611" y="1840131"/>
            <a:ext cx="10383759" cy="2382415"/>
            <a:chOff x="2122935" y="4949396"/>
            <a:chExt cx="20123405" cy="5001613"/>
          </a:xfrm>
        </p:grpSpPr>
        <p:sp>
          <p:nvSpPr>
            <p:cNvPr id="598" name="Google Shape;598;p96"/>
            <p:cNvSpPr/>
            <p:nvPr/>
          </p:nvSpPr>
          <p:spPr>
            <a:xfrm>
              <a:off x="2122935" y="4949396"/>
              <a:ext cx="3790687"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599" name="Google Shape;599;p96"/>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00" name="Google Shape;600;p96"/>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01" name="Google Shape;601;p96"/>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02" name="Google Shape;602;p96"/>
            <p:cNvSpPr txBox="1"/>
            <p:nvPr/>
          </p:nvSpPr>
          <p:spPr>
            <a:xfrm>
              <a:off x="12638765"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Three</a:t>
              </a:r>
              <a:endParaRPr/>
            </a:p>
          </p:txBody>
        </p:sp>
        <p:sp>
          <p:nvSpPr>
            <p:cNvPr id="603" name="Google Shape;603;p96"/>
            <p:cNvSpPr txBox="1"/>
            <p:nvPr/>
          </p:nvSpPr>
          <p:spPr>
            <a:xfrm>
              <a:off x="18030317"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Four</a:t>
              </a:r>
              <a:endParaRPr/>
            </a:p>
          </p:txBody>
        </p:sp>
      </p:grpSp>
      <p:sp>
        <p:nvSpPr>
          <p:cNvPr id="604" name="Google Shape;604;p96"/>
          <p:cNvSpPr txBox="1">
            <a:spLocks noGrp="1"/>
          </p:cNvSpPr>
          <p:nvPr>
            <p:ph type="body" idx="1"/>
          </p:nvPr>
        </p:nvSpPr>
        <p:spPr>
          <a:xfrm>
            <a:off x="893815" y="426599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5" name="Google Shape;605;p96"/>
          <p:cNvSpPr txBox="1">
            <a:spLocks noGrp="1"/>
          </p:cNvSpPr>
          <p:nvPr>
            <p:ph type="body" idx="2"/>
          </p:nvPr>
        </p:nvSpPr>
        <p:spPr>
          <a:xfrm>
            <a:off x="3660245" y="4251141"/>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96"/>
          <p:cNvSpPr txBox="1">
            <a:spLocks noGrp="1"/>
          </p:cNvSpPr>
          <p:nvPr>
            <p:ph type="body" idx="3"/>
          </p:nvPr>
        </p:nvSpPr>
        <p:spPr>
          <a:xfrm>
            <a:off x="6427562" y="4217367"/>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7" name="Google Shape;607;p96"/>
          <p:cNvSpPr txBox="1">
            <a:spLocks noGrp="1"/>
          </p:cNvSpPr>
          <p:nvPr>
            <p:ph type="body" idx="4"/>
          </p:nvPr>
        </p:nvSpPr>
        <p:spPr>
          <a:xfrm>
            <a:off x="9193992" y="4202518"/>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96"/>
          <p:cNvSpPr txBox="1">
            <a:spLocks noGrp="1"/>
          </p:cNvSpPr>
          <p:nvPr>
            <p:ph type="body" idx="5"/>
          </p:nvPr>
        </p:nvSpPr>
        <p:spPr>
          <a:xfrm>
            <a:off x="904742"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9" name="Google Shape;609;p96"/>
          <p:cNvSpPr txBox="1">
            <a:spLocks noGrp="1"/>
          </p:cNvSpPr>
          <p:nvPr>
            <p:ph type="body" idx="6"/>
          </p:nvPr>
        </p:nvSpPr>
        <p:spPr>
          <a:xfrm>
            <a:off x="3697637"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0" name="Google Shape;610;p96"/>
          <p:cNvSpPr txBox="1">
            <a:spLocks noGrp="1"/>
          </p:cNvSpPr>
          <p:nvPr>
            <p:ph type="body" idx="7"/>
          </p:nvPr>
        </p:nvSpPr>
        <p:spPr>
          <a:xfrm>
            <a:off x="6477675"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1" name="Google Shape;611;p96"/>
          <p:cNvSpPr txBox="1">
            <a:spLocks noGrp="1"/>
          </p:cNvSpPr>
          <p:nvPr>
            <p:ph type="body" idx="8"/>
          </p:nvPr>
        </p:nvSpPr>
        <p:spPr>
          <a:xfrm>
            <a:off x="9270570"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3600"/>
              <a:buNone/>
              <a:defRPr sz="36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2" name="Google Shape;612;p96"/>
          <p:cNvSpPr txBox="1">
            <a:spLocks noGrp="1"/>
          </p:cNvSpPr>
          <p:nvPr>
            <p:ph type="body" idx="9"/>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3" name="Google Shape;613;p96"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14" name="Google Shape;614;p96"/>
          <p:cNvGrpSpPr/>
          <p:nvPr/>
        </p:nvGrpSpPr>
        <p:grpSpPr>
          <a:xfrm>
            <a:off x="4480947" y="6257070"/>
            <a:ext cx="3144242" cy="374574"/>
            <a:chOff x="301128" y="6151084"/>
            <a:chExt cx="3144242" cy="374574"/>
          </a:xfrm>
        </p:grpSpPr>
        <p:pic>
          <p:nvPicPr>
            <p:cNvPr id="615" name="Google Shape;615;p9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16" name="Google Shape;616;p9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17" name="Google Shape;617;p9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ercentage graph x 3">
  <p:cSld name="percentage graph x 3">
    <p:spTree>
      <p:nvGrpSpPr>
        <p:cNvPr id="1" name="Shape 618"/>
        <p:cNvGrpSpPr/>
        <p:nvPr/>
      </p:nvGrpSpPr>
      <p:grpSpPr>
        <a:xfrm>
          <a:off x="0" y="0"/>
          <a:ext cx="0" cy="0"/>
          <a:chOff x="0" y="0"/>
          <a:chExt cx="0" cy="0"/>
        </a:xfrm>
      </p:grpSpPr>
      <p:grpSp>
        <p:nvGrpSpPr>
          <p:cNvPr id="619" name="Google Shape;619;p97"/>
          <p:cNvGrpSpPr/>
          <p:nvPr/>
        </p:nvGrpSpPr>
        <p:grpSpPr>
          <a:xfrm>
            <a:off x="2282521" y="1805252"/>
            <a:ext cx="7491958" cy="1805615"/>
            <a:chOff x="7490990" y="4949396"/>
            <a:chExt cx="14519185" cy="3790686"/>
          </a:xfrm>
        </p:grpSpPr>
        <p:sp>
          <p:nvSpPr>
            <p:cNvPr id="620" name="Google Shape;620;p97"/>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1" name="Google Shape;621;p97"/>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2" name="Google Shape;622;p97"/>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grpSp>
      <p:sp>
        <p:nvSpPr>
          <p:cNvPr id="623" name="Google Shape;623;p97"/>
          <p:cNvSpPr txBox="1">
            <a:spLocks noGrp="1"/>
          </p:cNvSpPr>
          <p:nvPr>
            <p:ph type="body" idx="1"/>
          </p:nvPr>
        </p:nvSpPr>
        <p:spPr>
          <a:xfrm>
            <a:off x="2214217"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97"/>
          <p:cNvSpPr txBox="1">
            <a:spLocks noGrp="1"/>
          </p:cNvSpPr>
          <p:nvPr>
            <p:ph type="body" idx="2"/>
          </p:nvPr>
        </p:nvSpPr>
        <p:spPr>
          <a:xfrm>
            <a:off x="498153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p97"/>
          <p:cNvSpPr txBox="1">
            <a:spLocks noGrp="1"/>
          </p:cNvSpPr>
          <p:nvPr>
            <p:ph type="body" idx="3"/>
          </p:nvPr>
        </p:nvSpPr>
        <p:spPr>
          <a:xfrm>
            <a:off x="774796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97"/>
          <p:cNvSpPr txBox="1">
            <a:spLocks noGrp="1"/>
          </p:cNvSpPr>
          <p:nvPr>
            <p:ph type="body" idx="4"/>
          </p:nvPr>
        </p:nvSpPr>
        <p:spPr>
          <a:xfrm>
            <a:off x="2251609"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7" name="Google Shape;627;p97"/>
          <p:cNvSpPr txBox="1">
            <a:spLocks noGrp="1"/>
          </p:cNvSpPr>
          <p:nvPr>
            <p:ph type="body" idx="5"/>
          </p:nvPr>
        </p:nvSpPr>
        <p:spPr>
          <a:xfrm>
            <a:off x="5031647"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8" name="Google Shape;628;p97"/>
          <p:cNvSpPr txBox="1">
            <a:spLocks noGrp="1"/>
          </p:cNvSpPr>
          <p:nvPr>
            <p:ph type="body" idx="6"/>
          </p:nvPr>
        </p:nvSpPr>
        <p:spPr>
          <a:xfrm>
            <a:off x="7824542"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p97"/>
          <p:cNvSpPr txBox="1">
            <a:spLocks noGrp="1"/>
          </p:cNvSpPr>
          <p:nvPr>
            <p:ph type="body" idx="7"/>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0" name="Google Shape;630;p9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31" name="Google Shape;631;p97"/>
          <p:cNvGrpSpPr/>
          <p:nvPr/>
        </p:nvGrpSpPr>
        <p:grpSpPr>
          <a:xfrm>
            <a:off x="4480947" y="6257070"/>
            <a:ext cx="3144242" cy="374574"/>
            <a:chOff x="301128" y="6151084"/>
            <a:chExt cx="3144242" cy="374574"/>
          </a:xfrm>
        </p:grpSpPr>
        <p:pic>
          <p:nvPicPr>
            <p:cNvPr id="632" name="Google Shape;632;p9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33" name="Google Shape;633;p9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34" name="Google Shape;634;p9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ircle icon graph">
  <p:cSld name="Circle icon graph">
    <p:spTree>
      <p:nvGrpSpPr>
        <p:cNvPr id="1" name="Shape 635"/>
        <p:cNvGrpSpPr/>
        <p:nvPr/>
      </p:nvGrpSpPr>
      <p:grpSpPr>
        <a:xfrm>
          <a:off x="0" y="0"/>
          <a:ext cx="0" cy="0"/>
          <a:chOff x="0" y="0"/>
          <a:chExt cx="0" cy="0"/>
        </a:xfrm>
      </p:grpSpPr>
      <p:grpSp>
        <p:nvGrpSpPr>
          <p:cNvPr id="636" name="Google Shape;636;p98"/>
          <p:cNvGrpSpPr/>
          <p:nvPr/>
        </p:nvGrpSpPr>
        <p:grpSpPr>
          <a:xfrm flipH="1">
            <a:off x="8729578" y="863758"/>
            <a:ext cx="3462422" cy="4621568"/>
            <a:chOff x="1333421" y="1575267"/>
            <a:chExt cx="7926559" cy="10580207"/>
          </a:xfrm>
        </p:grpSpPr>
        <p:sp>
          <p:nvSpPr>
            <p:cNvPr id="637" name="Google Shape;637;p98"/>
            <p:cNvSpPr/>
            <p:nvPr/>
          </p:nvSpPr>
          <p:spPr>
            <a:xfrm>
              <a:off x="5564524" y="5167524"/>
              <a:ext cx="1120431" cy="3380949"/>
            </a:xfrm>
            <a:custGeom>
              <a:avLst/>
              <a:gdLst/>
              <a:ahLst/>
              <a:cxnLst/>
              <a:rect l="l" t="t" r="r" b="b"/>
              <a:pathLst>
                <a:path w="1005" h="3034" extrusionOk="0">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8" name="Google Shape;638;p98"/>
            <p:cNvSpPr/>
            <p:nvPr/>
          </p:nvSpPr>
          <p:spPr>
            <a:xfrm>
              <a:off x="1333421" y="1575267"/>
              <a:ext cx="3223696" cy="1759273"/>
            </a:xfrm>
            <a:custGeom>
              <a:avLst/>
              <a:gdLst/>
              <a:ahLst/>
              <a:cxnLst/>
              <a:rect l="l" t="t" r="r" b="b"/>
              <a:pathLst>
                <a:path w="2891" h="1577" extrusionOk="0">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9" name="Google Shape;639;p98"/>
            <p:cNvSpPr/>
            <p:nvPr/>
          </p:nvSpPr>
          <p:spPr>
            <a:xfrm>
              <a:off x="3933019" y="2543357"/>
              <a:ext cx="2511140" cy="3017301"/>
            </a:xfrm>
            <a:custGeom>
              <a:avLst/>
              <a:gdLst/>
              <a:ahLst/>
              <a:cxnLst/>
              <a:rect l="l" t="t" r="r" b="b"/>
              <a:pathLst>
                <a:path w="2255" h="2708" extrusionOk="0">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98"/>
            <p:cNvSpPr/>
            <p:nvPr/>
          </p:nvSpPr>
          <p:spPr>
            <a:xfrm>
              <a:off x="1333421" y="10386373"/>
              <a:ext cx="3223696" cy="1769101"/>
            </a:xfrm>
            <a:custGeom>
              <a:avLst/>
              <a:gdLst/>
              <a:ahLst/>
              <a:cxnLst/>
              <a:rect l="l" t="t" r="r" b="b"/>
              <a:pathLst>
                <a:path w="2891" h="1586" extrusionOk="0">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1" name="Google Shape;641;p98"/>
            <p:cNvSpPr/>
            <p:nvPr/>
          </p:nvSpPr>
          <p:spPr>
            <a:xfrm>
              <a:off x="3933019" y="8165168"/>
              <a:ext cx="2511140" cy="3012388"/>
            </a:xfrm>
            <a:custGeom>
              <a:avLst/>
              <a:gdLst/>
              <a:ahLst/>
              <a:cxnLst/>
              <a:rect l="l" t="t" r="r" b="b"/>
              <a:pathLst>
                <a:path w="2255" h="2701" extrusionOk="0">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42" name="Google Shape;642;p98"/>
            <p:cNvCxnSpPr/>
            <p:nvPr/>
          </p:nvCxnSpPr>
          <p:spPr>
            <a:xfrm flipH="1">
              <a:off x="6134567"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43" name="Google Shape;643;p98"/>
            <p:cNvCxnSpPr/>
            <p:nvPr/>
          </p:nvCxnSpPr>
          <p:spPr>
            <a:xfrm flipH="1">
              <a:off x="5854458"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44" name="Google Shape;644;p98"/>
            <p:cNvCxnSpPr/>
            <p:nvPr/>
          </p:nvCxnSpPr>
          <p:spPr>
            <a:xfrm flipH="1">
              <a:off x="5569436"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45" name="Google Shape;645;p98"/>
            <p:cNvCxnSpPr/>
            <p:nvPr/>
          </p:nvCxnSpPr>
          <p:spPr>
            <a:xfrm flipH="1">
              <a:off x="5284414"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46" name="Google Shape;646;p98"/>
            <p:cNvCxnSpPr/>
            <p:nvPr/>
          </p:nvCxnSpPr>
          <p:spPr>
            <a:xfrm flipH="1">
              <a:off x="4999393"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47" name="Google Shape;647;p98"/>
            <p:cNvCxnSpPr/>
            <p:nvPr/>
          </p:nvCxnSpPr>
          <p:spPr>
            <a:xfrm flipH="1">
              <a:off x="4719286"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48" name="Google Shape;648;p98"/>
            <p:cNvCxnSpPr/>
            <p:nvPr/>
          </p:nvCxnSpPr>
          <p:spPr>
            <a:xfrm flipH="1">
              <a:off x="4434264"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49" name="Google Shape;649;p98"/>
            <p:cNvCxnSpPr/>
            <p:nvPr/>
          </p:nvCxnSpPr>
          <p:spPr>
            <a:xfrm flipH="1">
              <a:off x="4149243"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50" name="Google Shape;650;p98"/>
            <p:cNvCxnSpPr/>
            <p:nvPr/>
          </p:nvCxnSpPr>
          <p:spPr>
            <a:xfrm flipH="1">
              <a:off x="3864221" y="1678463"/>
              <a:ext cx="152338" cy="4916"/>
            </a:xfrm>
            <a:prstGeom prst="straightConnector1">
              <a:avLst/>
            </a:prstGeom>
            <a:noFill/>
            <a:ln w="14400" cap="flat" cmpd="sng">
              <a:solidFill>
                <a:srgbClr val="7F7F7F"/>
              </a:solidFill>
              <a:prstDash val="solid"/>
              <a:round/>
              <a:headEnd type="none" w="med" len="med"/>
              <a:tailEnd type="none" w="med" len="med"/>
            </a:ln>
          </p:spPr>
        </p:cxnSp>
        <p:sp>
          <p:nvSpPr>
            <p:cNvPr id="651" name="Google Shape;651;p98"/>
            <p:cNvSpPr/>
            <p:nvPr/>
          </p:nvSpPr>
          <p:spPr>
            <a:xfrm>
              <a:off x="3603768" y="1678463"/>
              <a:ext cx="127768" cy="44229"/>
            </a:xfrm>
            <a:custGeom>
              <a:avLst/>
              <a:gdLst/>
              <a:ahLst/>
              <a:cxnLst/>
              <a:rect l="l" t="t" r="r" b="b"/>
              <a:pathLst>
                <a:path w="113" h="41" extrusionOk="0">
                  <a:moveTo>
                    <a:pt x="112" y="0"/>
                  </a:moveTo>
                  <a:lnTo>
                    <a:pt x="40" y="0"/>
                  </a:lnTo>
                  <a:lnTo>
                    <a:pt x="0" y="4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52" name="Google Shape;652;p98"/>
            <p:cNvCxnSpPr/>
            <p:nvPr/>
          </p:nvCxnSpPr>
          <p:spPr>
            <a:xfrm flipH="1">
              <a:off x="3412117" y="1830804"/>
              <a:ext cx="98283" cy="108112"/>
            </a:xfrm>
            <a:prstGeom prst="straightConnector1">
              <a:avLst/>
            </a:prstGeom>
            <a:noFill/>
            <a:ln w="14400" cap="flat" cmpd="sng">
              <a:solidFill>
                <a:srgbClr val="7F7F7F"/>
              </a:solidFill>
              <a:prstDash val="solid"/>
              <a:round/>
              <a:headEnd type="none" w="med" len="med"/>
              <a:tailEnd type="none" w="med" len="med"/>
            </a:ln>
          </p:spPr>
        </p:cxnSp>
        <p:cxnSp>
          <p:nvCxnSpPr>
            <p:cNvPr id="653" name="Google Shape;653;p98"/>
            <p:cNvCxnSpPr/>
            <p:nvPr/>
          </p:nvCxnSpPr>
          <p:spPr>
            <a:xfrm>
              <a:off x="5716861"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54" name="Google Shape;654;p98"/>
            <p:cNvCxnSpPr/>
            <p:nvPr/>
          </p:nvCxnSpPr>
          <p:spPr>
            <a:xfrm>
              <a:off x="6001883"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55" name="Google Shape;655;p98"/>
            <p:cNvCxnSpPr/>
            <p:nvPr/>
          </p:nvCxnSpPr>
          <p:spPr>
            <a:xfrm>
              <a:off x="6281993"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56" name="Google Shape;656;p98"/>
            <p:cNvCxnSpPr/>
            <p:nvPr/>
          </p:nvCxnSpPr>
          <p:spPr>
            <a:xfrm>
              <a:off x="6567014"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57" name="Google Shape;657;p98"/>
            <p:cNvCxnSpPr/>
            <p:nvPr/>
          </p:nvCxnSpPr>
          <p:spPr>
            <a:xfrm>
              <a:off x="6852036"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58" name="Google Shape;658;p98"/>
            <p:cNvCxnSpPr/>
            <p:nvPr/>
          </p:nvCxnSpPr>
          <p:spPr>
            <a:xfrm>
              <a:off x="7137058"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59" name="Google Shape;659;p98"/>
            <p:cNvCxnSpPr/>
            <p:nvPr/>
          </p:nvCxnSpPr>
          <p:spPr>
            <a:xfrm>
              <a:off x="7422080"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60" name="Google Shape;660;p98"/>
            <p:cNvCxnSpPr/>
            <p:nvPr/>
          </p:nvCxnSpPr>
          <p:spPr>
            <a:xfrm>
              <a:off x="7702186"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1" name="Google Shape;661;p98"/>
            <p:cNvCxnSpPr/>
            <p:nvPr/>
          </p:nvCxnSpPr>
          <p:spPr>
            <a:xfrm>
              <a:off x="7987208"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2" name="Google Shape;662;p98"/>
            <p:cNvCxnSpPr/>
            <p:nvPr/>
          </p:nvCxnSpPr>
          <p:spPr>
            <a:xfrm>
              <a:off x="8272230" y="3924240"/>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663" name="Google Shape;663;p98"/>
            <p:cNvCxnSpPr/>
            <p:nvPr/>
          </p:nvCxnSpPr>
          <p:spPr>
            <a:xfrm>
              <a:off x="6630897"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4" name="Google Shape;664;p98"/>
            <p:cNvCxnSpPr/>
            <p:nvPr/>
          </p:nvCxnSpPr>
          <p:spPr>
            <a:xfrm>
              <a:off x="6915919"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5" name="Google Shape;665;p98"/>
            <p:cNvCxnSpPr/>
            <p:nvPr/>
          </p:nvCxnSpPr>
          <p:spPr>
            <a:xfrm>
              <a:off x="7200941"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6" name="Google Shape;666;p98"/>
            <p:cNvCxnSpPr/>
            <p:nvPr/>
          </p:nvCxnSpPr>
          <p:spPr>
            <a:xfrm>
              <a:off x="7481050"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67" name="Google Shape;667;p98"/>
            <p:cNvCxnSpPr/>
            <p:nvPr/>
          </p:nvCxnSpPr>
          <p:spPr>
            <a:xfrm>
              <a:off x="7766072"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68" name="Google Shape;668;p98"/>
            <p:cNvCxnSpPr/>
            <p:nvPr/>
          </p:nvCxnSpPr>
          <p:spPr>
            <a:xfrm>
              <a:off x="8051094"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69" name="Google Shape;669;p98"/>
            <p:cNvCxnSpPr/>
            <p:nvPr/>
          </p:nvCxnSpPr>
          <p:spPr>
            <a:xfrm>
              <a:off x="8336116"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0" name="Google Shape;670;p98"/>
            <p:cNvCxnSpPr/>
            <p:nvPr/>
          </p:nvCxnSpPr>
          <p:spPr>
            <a:xfrm>
              <a:off x="8621138"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1" name="Google Shape;671;p98"/>
            <p:cNvCxnSpPr/>
            <p:nvPr/>
          </p:nvCxnSpPr>
          <p:spPr>
            <a:xfrm>
              <a:off x="8901244"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2" name="Google Shape;672;p98"/>
            <p:cNvCxnSpPr/>
            <p:nvPr/>
          </p:nvCxnSpPr>
          <p:spPr>
            <a:xfrm>
              <a:off x="9186266" y="6862914"/>
              <a:ext cx="73714" cy="4913"/>
            </a:xfrm>
            <a:prstGeom prst="straightConnector1">
              <a:avLst/>
            </a:prstGeom>
            <a:noFill/>
            <a:ln w="14400" cap="flat" cmpd="sng">
              <a:solidFill>
                <a:srgbClr val="7F7F7F"/>
              </a:solidFill>
              <a:prstDash val="solid"/>
              <a:round/>
              <a:headEnd type="none" w="med" len="med"/>
              <a:tailEnd type="none" w="med" len="med"/>
            </a:ln>
          </p:spPr>
        </p:cxnSp>
        <p:cxnSp>
          <p:nvCxnSpPr>
            <p:cNvPr id="673" name="Google Shape;673;p98"/>
            <p:cNvCxnSpPr/>
            <p:nvPr/>
          </p:nvCxnSpPr>
          <p:spPr>
            <a:xfrm>
              <a:off x="5716861"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4" name="Google Shape;674;p98"/>
            <p:cNvCxnSpPr/>
            <p:nvPr/>
          </p:nvCxnSpPr>
          <p:spPr>
            <a:xfrm>
              <a:off x="6001883"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5" name="Google Shape;675;p98"/>
            <p:cNvCxnSpPr/>
            <p:nvPr/>
          </p:nvCxnSpPr>
          <p:spPr>
            <a:xfrm>
              <a:off x="6281993"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6" name="Google Shape;676;p98"/>
            <p:cNvCxnSpPr/>
            <p:nvPr/>
          </p:nvCxnSpPr>
          <p:spPr>
            <a:xfrm>
              <a:off x="6567014"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7" name="Google Shape;677;p98"/>
            <p:cNvCxnSpPr/>
            <p:nvPr/>
          </p:nvCxnSpPr>
          <p:spPr>
            <a:xfrm>
              <a:off x="6852036"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8" name="Google Shape;678;p98"/>
            <p:cNvCxnSpPr/>
            <p:nvPr/>
          </p:nvCxnSpPr>
          <p:spPr>
            <a:xfrm>
              <a:off x="7137058"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9" name="Google Shape;679;p98"/>
            <p:cNvCxnSpPr/>
            <p:nvPr/>
          </p:nvCxnSpPr>
          <p:spPr>
            <a:xfrm>
              <a:off x="7422080"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0" name="Google Shape;680;p98"/>
            <p:cNvCxnSpPr/>
            <p:nvPr/>
          </p:nvCxnSpPr>
          <p:spPr>
            <a:xfrm>
              <a:off x="7702186"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1" name="Google Shape;681;p98"/>
            <p:cNvCxnSpPr/>
            <p:nvPr/>
          </p:nvCxnSpPr>
          <p:spPr>
            <a:xfrm>
              <a:off x="7987208"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2" name="Google Shape;682;p98"/>
            <p:cNvCxnSpPr/>
            <p:nvPr/>
          </p:nvCxnSpPr>
          <p:spPr>
            <a:xfrm>
              <a:off x="8272230" y="9663991"/>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683" name="Google Shape;683;p98"/>
            <p:cNvCxnSpPr/>
            <p:nvPr/>
          </p:nvCxnSpPr>
          <p:spPr>
            <a:xfrm flipH="1">
              <a:off x="6109995"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684" name="Google Shape;684;p98"/>
            <p:cNvCxnSpPr/>
            <p:nvPr/>
          </p:nvCxnSpPr>
          <p:spPr>
            <a:xfrm flipH="1">
              <a:off x="5824973"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685" name="Google Shape;685;p98"/>
            <p:cNvCxnSpPr/>
            <p:nvPr/>
          </p:nvCxnSpPr>
          <p:spPr>
            <a:xfrm flipH="1">
              <a:off x="5544867"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86" name="Google Shape;686;p98"/>
            <p:cNvCxnSpPr/>
            <p:nvPr/>
          </p:nvCxnSpPr>
          <p:spPr>
            <a:xfrm flipH="1">
              <a:off x="5259845"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87" name="Google Shape;687;p98"/>
            <p:cNvCxnSpPr/>
            <p:nvPr/>
          </p:nvCxnSpPr>
          <p:spPr>
            <a:xfrm flipH="1">
              <a:off x="4974823"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88" name="Google Shape;688;p98"/>
            <p:cNvCxnSpPr/>
            <p:nvPr/>
          </p:nvCxnSpPr>
          <p:spPr>
            <a:xfrm flipH="1">
              <a:off x="4689801"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89" name="Google Shape;689;p98"/>
            <p:cNvCxnSpPr/>
            <p:nvPr/>
          </p:nvCxnSpPr>
          <p:spPr>
            <a:xfrm flipH="1">
              <a:off x="4404779"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90" name="Google Shape;690;p98"/>
            <p:cNvCxnSpPr/>
            <p:nvPr/>
          </p:nvCxnSpPr>
          <p:spPr>
            <a:xfrm flipH="1">
              <a:off x="4124670"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691" name="Google Shape;691;p98"/>
            <p:cNvCxnSpPr/>
            <p:nvPr/>
          </p:nvCxnSpPr>
          <p:spPr>
            <a:xfrm flipH="1">
              <a:off x="3839648" y="12042450"/>
              <a:ext cx="152341" cy="4913"/>
            </a:xfrm>
            <a:prstGeom prst="straightConnector1">
              <a:avLst/>
            </a:prstGeom>
            <a:noFill/>
            <a:ln w="14400" cap="flat" cmpd="sng">
              <a:solidFill>
                <a:srgbClr val="7F7F7F"/>
              </a:solidFill>
              <a:prstDash val="solid"/>
              <a:round/>
              <a:headEnd type="none" w="med" len="med"/>
              <a:tailEnd type="none" w="med" len="med"/>
            </a:ln>
          </p:spPr>
        </p:cxnSp>
        <p:sp>
          <p:nvSpPr>
            <p:cNvPr id="692" name="Google Shape;692;p98"/>
            <p:cNvSpPr/>
            <p:nvPr/>
          </p:nvSpPr>
          <p:spPr>
            <a:xfrm>
              <a:off x="3593940" y="11988392"/>
              <a:ext cx="108112" cy="54057"/>
            </a:xfrm>
            <a:custGeom>
              <a:avLst/>
              <a:gdLst/>
              <a:ahLst/>
              <a:cxnLst/>
              <a:rect l="l" t="t" r="r" b="b"/>
              <a:pathLst>
                <a:path w="97" h="49" extrusionOk="0">
                  <a:moveTo>
                    <a:pt x="96" y="48"/>
                  </a:moveTo>
                  <a:lnTo>
                    <a:pt x="32" y="48"/>
                  </a:lnTo>
                  <a:lnTo>
                    <a:pt x="0" y="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93" name="Google Shape;693;p98"/>
            <p:cNvCxnSpPr/>
            <p:nvPr/>
          </p:nvCxnSpPr>
          <p:spPr>
            <a:xfrm rot="10800000">
              <a:off x="3441602" y="11737771"/>
              <a:ext cx="88455" cy="132681"/>
            </a:xfrm>
            <a:prstGeom prst="straightConnector1">
              <a:avLst/>
            </a:prstGeom>
            <a:noFill/>
            <a:ln w="14400" cap="flat" cmpd="sng">
              <a:solidFill>
                <a:srgbClr val="7F7F7F"/>
              </a:solidFill>
              <a:prstDash val="solid"/>
              <a:round/>
              <a:headEnd type="none" w="med" len="med"/>
              <a:tailEnd type="none" w="med" len="med"/>
            </a:ln>
          </p:spPr>
        </p:cxnSp>
      </p:grpSp>
      <p:sp>
        <p:nvSpPr>
          <p:cNvPr id="694" name="Google Shape;694;p98"/>
          <p:cNvSpPr txBox="1">
            <a:spLocks noGrp="1"/>
          </p:cNvSpPr>
          <p:nvPr>
            <p:ph type="body" idx="1"/>
          </p:nvPr>
        </p:nvSpPr>
        <p:spPr>
          <a:xfrm>
            <a:off x="734715" y="1476869"/>
            <a:ext cx="4312551" cy="41478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5" name="Google Shape;695;p98"/>
          <p:cNvSpPr/>
          <p:nvPr/>
        </p:nvSpPr>
        <p:spPr>
          <a:xfrm>
            <a:off x="818862" y="1340326"/>
            <a:ext cx="792000" cy="21410"/>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696" name="Google Shape;696;p98"/>
          <p:cNvSpPr txBox="1">
            <a:spLocks noGrp="1"/>
          </p:cNvSpPr>
          <p:nvPr>
            <p:ph type="body" idx="2"/>
          </p:nvPr>
        </p:nvSpPr>
        <p:spPr>
          <a:xfrm>
            <a:off x="734715" y="642972"/>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7" name="Google Shape;697;p98"/>
          <p:cNvSpPr txBox="1">
            <a:spLocks noGrp="1"/>
          </p:cNvSpPr>
          <p:nvPr>
            <p:ph type="body" idx="3"/>
          </p:nvPr>
        </p:nvSpPr>
        <p:spPr>
          <a:xfrm>
            <a:off x="5383587" y="2953714"/>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8" name="Google Shape;698;p98"/>
          <p:cNvSpPr txBox="1">
            <a:spLocks noGrp="1"/>
          </p:cNvSpPr>
          <p:nvPr>
            <p:ph type="body" idx="4"/>
          </p:nvPr>
        </p:nvSpPr>
        <p:spPr>
          <a:xfrm>
            <a:off x="6505378" y="70699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98"/>
          <p:cNvSpPr txBox="1">
            <a:spLocks noGrp="1"/>
          </p:cNvSpPr>
          <p:nvPr>
            <p:ph type="body" idx="5"/>
          </p:nvPr>
        </p:nvSpPr>
        <p:spPr>
          <a:xfrm>
            <a:off x="6667059" y="525270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0" name="Google Shape;700;p98"/>
          <p:cNvSpPr txBox="1">
            <a:spLocks noGrp="1"/>
          </p:cNvSpPr>
          <p:nvPr>
            <p:ph type="body" idx="6"/>
          </p:nvPr>
        </p:nvSpPr>
        <p:spPr>
          <a:xfrm>
            <a:off x="5731325" y="4198813"/>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1" name="Google Shape;701;p98"/>
          <p:cNvSpPr txBox="1">
            <a:spLocks noGrp="1"/>
          </p:cNvSpPr>
          <p:nvPr>
            <p:ph type="body" idx="7"/>
          </p:nvPr>
        </p:nvSpPr>
        <p:spPr>
          <a:xfrm>
            <a:off x="5779230" y="171132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2" name="Google Shape;702;p98"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03" name="Google Shape;703;p98"/>
          <p:cNvGrpSpPr/>
          <p:nvPr/>
        </p:nvGrpSpPr>
        <p:grpSpPr>
          <a:xfrm>
            <a:off x="389965" y="6092742"/>
            <a:ext cx="3144242" cy="374574"/>
            <a:chOff x="301128" y="6151084"/>
            <a:chExt cx="3144242" cy="374574"/>
          </a:xfrm>
        </p:grpSpPr>
        <p:pic>
          <p:nvPicPr>
            <p:cNvPr id="704" name="Google Shape;704;p9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05" name="Google Shape;705;p9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06" name="Google Shape;706;p9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51"/>
        <p:cNvGrpSpPr/>
        <p:nvPr/>
      </p:nvGrpSpPr>
      <p:grpSpPr>
        <a:xfrm>
          <a:off x="0" y="0"/>
          <a:ext cx="0" cy="0"/>
          <a:chOff x="0" y="0"/>
          <a:chExt cx="0" cy="0"/>
        </a:xfrm>
      </p:grpSpPr>
      <p:sp>
        <p:nvSpPr>
          <p:cNvPr id="52" name="Google Shape;52;p54"/>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4"/>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4" name="Google Shape;54;p54"/>
          <p:cNvGrpSpPr/>
          <p:nvPr/>
        </p:nvGrpSpPr>
        <p:grpSpPr>
          <a:xfrm>
            <a:off x="389965" y="6092742"/>
            <a:ext cx="3144242" cy="374574"/>
            <a:chOff x="301128" y="6151084"/>
            <a:chExt cx="3144242" cy="374574"/>
          </a:xfrm>
        </p:grpSpPr>
        <p:pic>
          <p:nvPicPr>
            <p:cNvPr id="55" name="Google Shape;55;p5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56" name="Google Shape;56;p5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57" name="Google Shape;57;p5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58" name="Google Shape;58;p54"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59" name="Google Shape;59;p54"/>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 point number graph with icons A">
  <p:cSld name="5 point number graph with icons A">
    <p:spTree>
      <p:nvGrpSpPr>
        <p:cNvPr id="1" name="Shape 707"/>
        <p:cNvGrpSpPr/>
        <p:nvPr/>
      </p:nvGrpSpPr>
      <p:grpSpPr>
        <a:xfrm>
          <a:off x="0" y="0"/>
          <a:ext cx="0" cy="0"/>
          <a:chOff x="0" y="0"/>
          <a:chExt cx="0" cy="0"/>
        </a:xfrm>
      </p:grpSpPr>
      <p:sp>
        <p:nvSpPr>
          <p:cNvPr id="708" name="Google Shape;708;p9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9" name="Google Shape;709;p99"/>
          <p:cNvSpPr/>
          <p:nvPr/>
        </p:nvSpPr>
        <p:spPr>
          <a:xfrm>
            <a:off x="2384303" y="2144026"/>
            <a:ext cx="2066436" cy="2071148"/>
          </a:xfrm>
          <a:custGeom>
            <a:avLst/>
            <a:gdLst/>
            <a:ahLst/>
            <a:cxnLst/>
            <a:rect l="l" t="t" r="r" b="b"/>
            <a:pathLst>
              <a:path w="3868" h="3876" extrusionOk="0">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0" name="Google Shape;710;p99"/>
          <p:cNvSpPr/>
          <p:nvPr/>
        </p:nvSpPr>
        <p:spPr>
          <a:xfrm>
            <a:off x="6875324" y="2733089"/>
            <a:ext cx="2365680" cy="2365680"/>
          </a:xfrm>
          <a:custGeom>
            <a:avLst/>
            <a:gdLst/>
            <a:ahLst/>
            <a:cxnLst/>
            <a:rect l="l" t="t" r="r" b="b"/>
            <a:pathLst>
              <a:path w="4428" h="4428" extrusionOk="0">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1" name="Google Shape;711;p99"/>
          <p:cNvSpPr/>
          <p:nvPr/>
        </p:nvSpPr>
        <p:spPr>
          <a:xfrm>
            <a:off x="4224538" y="3013484"/>
            <a:ext cx="2313842" cy="2313842"/>
          </a:xfrm>
          <a:custGeom>
            <a:avLst/>
            <a:gdLst/>
            <a:ahLst/>
            <a:cxnLst/>
            <a:rect l="l" t="t" r="r" b="b"/>
            <a:pathLst>
              <a:path w="4330" h="4329" extrusionOk="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2" name="Google Shape;712;p99"/>
          <p:cNvSpPr/>
          <p:nvPr/>
        </p:nvSpPr>
        <p:spPr>
          <a:xfrm>
            <a:off x="8911127" y="1536112"/>
            <a:ext cx="2690842" cy="2688487"/>
          </a:xfrm>
          <a:custGeom>
            <a:avLst/>
            <a:gdLst/>
            <a:ahLst/>
            <a:cxnLst/>
            <a:rect l="l" t="t" r="r" b="b"/>
            <a:pathLst>
              <a:path w="5034" h="5033" extrusionOk="0">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3" name="Google Shape;713;p99"/>
          <p:cNvSpPr/>
          <p:nvPr/>
        </p:nvSpPr>
        <p:spPr>
          <a:xfrm>
            <a:off x="5574671" y="1498412"/>
            <a:ext cx="1983966" cy="1979254"/>
          </a:xfrm>
          <a:custGeom>
            <a:avLst/>
            <a:gdLst/>
            <a:ahLst/>
            <a:cxnLst/>
            <a:rect l="l" t="t" r="r" b="b"/>
            <a:pathLst>
              <a:path w="3714" h="3704" extrusionOk="0">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99"/>
          <p:cNvSpPr/>
          <p:nvPr/>
        </p:nvSpPr>
        <p:spPr>
          <a:xfrm>
            <a:off x="2108622" y="3272672"/>
            <a:ext cx="791702" cy="791702"/>
          </a:xfrm>
          <a:custGeom>
            <a:avLst/>
            <a:gdLst/>
            <a:ahLst/>
            <a:cxnLst/>
            <a:rect l="l" t="t" r="r" b="b"/>
            <a:pathLst>
              <a:path w="1483" h="1482" extrusionOk="0">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99"/>
          <p:cNvSpPr/>
          <p:nvPr/>
        </p:nvSpPr>
        <p:spPr>
          <a:xfrm>
            <a:off x="5923397" y="4495568"/>
            <a:ext cx="791702" cy="791702"/>
          </a:xfrm>
          <a:custGeom>
            <a:avLst/>
            <a:gdLst/>
            <a:ahLst/>
            <a:cxnLst/>
            <a:rect l="l" t="t" r="r" b="b"/>
            <a:pathLst>
              <a:path w="1483" h="1482" extrusionOk="0">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99"/>
          <p:cNvSpPr/>
          <p:nvPr/>
        </p:nvSpPr>
        <p:spPr>
          <a:xfrm>
            <a:off x="5527546" y="1342899"/>
            <a:ext cx="791702" cy="786989"/>
          </a:xfrm>
          <a:custGeom>
            <a:avLst/>
            <a:gdLst/>
            <a:ahLst/>
            <a:cxnLst/>
            <a:rect l="l" t="t" r="r" b="b"/>
            <a:pathLst>
              <a:path w="1483" h="1473" extrusionOk="0">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99"/>
          <p:cNvSpPr/>
          <p:nvPr/>
        </p:nvSpPr>
        <p:spPr>
          <a:xfrm>
            <a:off x="8058164" y="2400858"/>
            <a:ext cx="786989" cy="786989"/>
          </a:xfrm>
          <a:custGeom>
            <a:avLst/>
            <a:gdLst/>
            <a:ahLst/>
            <a:cxnLst/>
            <a:rect l="l" t="t" r="r" b="b"/>
            <a:pathLst>
              <a:path w="1474" h="1473" extrusionOk="0">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99"/>
          <p:cNvSpPr/>
          <p:nvPr/>
        </p:nvSpPr>
        <p:spPr>
          <a:xfrm>
            <a:off x="10852680" y="1609156"/>
            <a:ext cx="786989" cy="791702"/>
          </a:xfrm>
          <a:custGeom>
            <a:avLst/>
            <a:gdLst/>
            <a:ahLst/>
            <a:cxnLst/>
            <a:rect l="l" t="t" r="r" b="b"/>
            <a:pathLst>
              <a:path w="1474" h="1482" extrusionOk="0">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9" name="Google Shape;719;p99"/>
          <p:cNvSpPr txBox="1">
            <a:spLocks noGrp="1"/>
          </p:cNvSpPr>
          <p:nvPr>
            <p:ph type="body" idx="2"/>
          </p:nvPr>
        </p:nvSpPr>
        <p:spPr>
          <a:xfrm>
            <a:off x="2505115" y="2803265"/>
            <a:ext cx="1740791" cy="69763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0" name="Google Shape;720;p99"/>
          <p:cNvSpPr txBox="1">
            <a:spLocks noGrp="1"/>
          </p:cNvSpPr>
          <p:nvPr>
            <p:ph type="body" idx="3"/>
          </p:nvPr>
        </p:nvSpPr>
        <p:spPr>
          <a:xfrm>
            <a:off x="4451914" y="3788978"/>
            <a:ext cx="1853076" cy="8394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99"/>
          <p:cNvSpPr txBox="1">
            <a:spLocks noGrp="1"/>
          </p:cNvSpPr>
          <p:nvPr>
            <p:ph type="body" idx="4"/>
          </p:nvPr>
        </p:nvSpPr>
        <p:spPr>
          <a:xfrm>
            <a:off x="6950565" y="3500899"/>
            <a:ext cx="213096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2" name="Google Shape;722;p99"/>
          <p:cNvSpPr txBox="1">
            <a:spLocks noGrp="1"/>
          </p:cNvSpPr>
          <p:nvPr>
            <p:ph type="body" idx="5"/>
          </p:nvPr>
        </p:nvSpPr>
        <p:spPr>
          <a:xfrm>
            <a:off x="9067268" y="2446428"/>
            <a:ext cx="2333958"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3" name="Google Shape;723;p99"/>
          <p:cNvSpPr txBox="1">
            <a:spLocks noGrp="1"/>
          </p:cNvSpPr>
          <p:nvPr>
            <p:ph type="body" idx="6"/>
          </p:nvPr>
        </p:nvSpPr>
        <p:spPr>
          <a:xfrm>
            <a:off x="5645112" y="2214208"/>
            <a:ext cx="174079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4" name="Google Shape;724;p99"/>
          <p:cNvSpPr txBox="1">
            <a:spLocks noGrp="1"/>
          </p:cNvSpPr>
          <p:nvPr>
            <p:ph type="body" idx="7"/>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5" name="Google Shape;725;p99"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26" name="Google Shape;726;p99"/>
          <p:cNvGrpSpPr/>
          <p:nvPr/>
        </p:nvGrpSpPr>
        <p:grpSpPr>
          <a:xfrm>
            <a:off x="389965" y="6092742"/>
            <a:ext cx="3144242" cy="374574"/>
            <a:chOff x="301128" y="6151084"/>
            <a:chExt cx="3144242" cy="374574"/>
          </a:xfrm>
        </p:grpSpPr>
        <p:pic>
          <p:nvPicPr>
            <p:cNvPr id="727" name="Google Shape;727;p9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28" name="Google Shape;728;p9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29" name="Google Shape;729;p9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730" name="Google Shape;730;p99"/>
          <p:cNvSpPr txBox="1">
            <a:spLocks noGrp="1"/>
          </p:cNvSpPr>
          <p:nvPr>
            <p:ph type="body" idx="8"/>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1" name="Google Shape;731;p99"/>
          <p:cNvSpPr txBox="1">
            <a:spLocks noGrp="1"/>
          </p:cNvSpPr>
          <p:nvPr>
            <p:ph type="body" idx="9"/>
          </p:nvPr>
        </p:nvSpPr>
        <p:spPr>
          <a:xfrm>
            <a:off x="5575772" y="139006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2" name="Google Shape;732;p99"/>
          <p:cNvSpPr txBox="1">
            <a:spLocks noGrp="1"/>
          </p:cNvSpPr>
          <p:nvPr>
            <p:ph type="body" idx="13"/>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3" name="Google Shape;733;p99"/>
          <p:cNvSpPr txBox="1">
            <a:spLocks noGrp="1"/>
          </p:cNvSpPr>
          <p:nvPr>
            <p:ph type="body" idx="14"/>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734"/>
        <p:cNvGrpSpPr/>
        <p:nvPr/>
      </p:nvGrpSpPr>
      <p:grpSpPr>
        <a:xfrm>
          <a:off x="0" y="0"/>
          <a:ext cx="0" cy="0"/>
          <a:chOff x="0" y="0"/>
          <a:chExt cx="0" cy="0"/>
        </a:xfrm>
      </p:grpSpPr>
      <p:sp>
        <p:nvSpPr>
          <p:cNvPr id="735" name="Google Shape;735;p100"/>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6" name="Google Shape;736;p100"/>
          <p:cNvSpPr/>
          <p:nvPr/>
        </p:nvSpPr>
        <p:spPr>
          <a:xfrm>
            <a:off x="2089889" y="2141094"/>
            <a:ext cx="2664102" cy="266410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100"/>
          <p:cNvSpPr/>
          <p:nvPr/>
        </p:nvSpPr>
        <p:spPr>
          <a:xfrm>
            <a:off x="4385115" y="2141094"/>
            <a:ext cx="2664102" cy="266410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100"/>
          <p:cNvSpPr/>
          <p:nvPr/>
        </p:nvSpPr>
        <p:spPr>
          <a:xfrm>
            <a:off x="6680341" y="2141094"/>
            <a:ext cx="2664102" cy="266410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100"/>
          <p:cNvSpPr/>
          <p:nvPr/>
        </p:nvSpPr>
        <p:spPr>
          <a:xfrm>
            <a:off x="8975567" y="2141094"/>
            <a:ext cx="2664102" cy="266410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100"/>
          <p:cNvSpPr/>
          <p:nvPr/>
        </p:nvSpPr>
        <p:spPr>
          <a:xfrm>
            <a:off x="2458765" y="1698686"/>
            <a:ext cx="1268168" cy="1268168"/>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1" name="Google Shape;741;p100"/>
          <p:cNvSpPr/>
          <p:nvPr/>
        </p:nvSpPr>
        <p:spPr>
          <a:xfrm>
            <a:off x="4753991" y="1698686"/>
            <a:ext cx="1268168" cy="1268168"/>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100"/>
          <p:cNvSpPr/>
          <p:nvPr/>
        </p:nvSpPr>
        <p:spPr>
          <a:xfrm>
            <a:off x="7049217" y="1698686"/>
            <a:ext cx="1268168" cy="126816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100"/>
          <p:cNvSpPr/>
          <p:nvPr/>
        </p:nvSpPr>
        <p:spPr>
          <a:xfrm>
            <a:off x="9344443" y="1698686"/>
            <a:ext cx="1268168" cy="1268168"/>
          </a:xfrm>
          <a:prstGeom prst="ellipse">
            <a:avLst/>
          </a:prstGeom>
          <a:solidFill>
            <a:srgbClr val="916395">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100"/>
          <p:cNvSpPr/>
          <p:nvPr/>
        </p:nvSpPr>
        <p:spPr>
          <a:xfrm>
            <a:off x="2562014" y="1786976"/>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100"/>
          <p:cNvSpPr/>
          <p:nvPr/>
        </p:nvSpPr>
        <p:spPr>
          <a:xfrm>
            <a:off x="4860745" y="180544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100"/>
          <p:cNvSpPr/>
          <p:nvPr/>
        </p:nvSpPr>
        <p:spPr>
          <a:xfrm>
            <a:off x="7155971" y="1805439"/>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100"/>
          <p:cNvSpPr/>
          <p:nvPr/>
        </p:nvSpPr>
        <p:spPr>
          <a:xfrm>
            <a:off x="9451197" y="1805439"/>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100"/>
          <p:cNvSpPr/>
          <p:nvPr/>
        </p:nvSpPr>
        <p:spPr>
          <a:xfrm>
            <a:off x="3435379" y="4279578"/>
            <a:ext cx="879736" cy="87973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100"/>
          <p:cNvSpPr/>
          <p:nvPr/>
        </p:nvSpPr>
        <p:spPr>
          <a:xfrm>
            <a:off x="5798873" y="4279578"/>
            <a:ext cx="879736" cy="879735"/>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100"/>
          <p:cNvSpPr/>
          <p:nvPr/>
        </p:nvSpPr>
        <p:spPr>
          <a:xfrm>
            <a:off x="8095831" y="4279578"/>
            <a:ext cx="879736" cy="879735"/>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100"/>
          <p:cNvSpPr/>
          <p:nvPr/>
        </p:nvSpPr>
        <p:spPr>
          <a:xfrm>
            <a:off x="10526240" y="4279578"/>
            <a:ext cx="879736" cy="879735"/>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100"/>
          <p:cNvSpPr txBox="1">
            <a:spLocks noGrp="1"/>
          </p:cNvSpPr>
          <p:nvPr>
            <p:ph type="body" idx="2"/>
          </p:nvPr>
        </p:nvSpPr>
        <p:spPr>
          <a:xfrm>
            <a:off x="2747941" y="194690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4800"/>
              <a:buNone/>
              <a:defRPr sz="48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3" name="Google Shape;753;p100"/>
          <p:cNvSpPr txBox="1">
            <a:spLocks noGrp="1"/>
          </p:cNvSpPr>
          <p:nvPr>
            <p:ph type="body" idx="3"/>
          </p:nvPr>
        </p:nvSpPr>
        <p:spPr>
          <a:xfrm>
            <a:off x="5064548" y="1949503"/>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4800"/>
              <a:buNone/>
              <a:defRPr sz="48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4" name="Google Shape;754;p100"/>
          <p:cNvSpPr txBox="1">
            <a:spLocks noGrp="1"/>
          </p:cNvSpPr>
          <p:nvPr>
            <p:ph type="body" idx="4"/>
          </p:nvPr>
        </p:nvSpPr>
        <p:spPr>
          <a:xfrm>
            <a:off x="7338393" y="1962861"/>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4800"/>
              <a:buNone/>
              <a:defRPr sz="48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p100"/>
          <p:cNvSpPr txBox="1">
            <a:spLocks noGrp="1"/>
          </p:cNvSpPr>
          <p:nvPr>
            <p:ph type="body" idx="5"/>
          </p:nvPr>
        </p:nvSpPr>
        <p:spPr>
          <a:xfrm>
            <a:off x="9655000" y="196545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4800"/>
              <a:buNone/>
              <a:defRPr sz="48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p100"/>
          <p:cNvSpPr txBox="1">
            <a:spLocks noGrp="1"/>
          </p:cNvSpPr>
          <p:nvPr>
            <p:ph type="body" idx="6"/>
          </p:nvPr>
        </p:nvSpPr>
        <p:spPr>
          <a:xfrm>
            <a:off x="2291885" y="313586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7" name="Google Shape;757;p100"/>
          <p:cNvSpPr txBox="1">
            <a:spLocks noGrp="1"/>
          </p:cNvSpPr>
          <p:nvPr>
            <p:ph type="body" idx="7"/>
          </p:nvPr>
        </p:nvSpPr>
        <p:spPr>
          <a:xfrm>
            <a:off x="4623112" y="311706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8" name="Google Shape;758;p100"/>
          <p:cNvSpPr txBox="1">
            <a:spLocks noGrp="1"/>
          </p:cNvSpPr>
          <p:nvPr>
            <p:ph type="body" idx="8"/>
          </p:nvPr>
        </p:nvSpPr>
        <p:spPr>
          <a:xfrm>
            <a:off x="6878370" y="312153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9" name="Google Shape;759;p100"/>
          <p:cNvSpPr txBox="1">
            <a:spLocks noGrp="1"/>
          </p:cNvSpPr>
          <p:nvPr>
            <p:ph type="body" idx="9"/>
          </p:nvPr>
        </p:nvSpPr>
        <p:spPr>
          <a:xfrm>
            <a:off x="9209597" y="310273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0" name="Google Shape;760;p100"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61" name="Google Shape;761;p100"/>
          <p:cNvGrpSpPr/>
          <p:nvPr/>
        </p:nvGrpSpPr>
        <p:grpSpPr>
          <a:xfrm>
            <a:off x="389965" y="6092742"/>
            <a:ext cx="3144242" cy="374574"/>
            <a:chOff x="301128" y="6151084"/>
            <a:chExt cx="3144242" cy="374574"/>
          </a:xfrm>
        </p:grpSpPr>
        <p:pic>
          <p:nvPicPr>
            <p:cNvPr id="762" name="Google Shape;762;p10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63" name="Google Shape;763;p10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64" name="Google Shape;764;p10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 point icon graph">
  <p:cSld name="4 point icon graph">
    <p:spTree>
      <p:nvGrpSpPr>
        <p:cNvPr id="1" name="Shape 765"/>
        <p:cNvGrpSpPr/>
        <p:nvPr/>
      </p:nvGrpSpPr>
      <p:grpSpPr>
        <a:xfrm>
          <a:off x="0" y="0"/>
          <a:ext cx="0" cy="0"/>
          <a:chOff x="0" y="0"/>
          <a:chExt cx="0" cy="0"/>
        </a:xfrm>
      </p:grpSpPr>
      <p:pic>
        <p:nvPicPr>
          <p:cNvPr id="766" name="Google Shape;766;p101"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767" name="Google Shape;767;p101"/>
          <p:cNvSpPr/>
          <p:nvPr/>
        </p:nvSpPr>
        <p:spPr>
          <a:xfrm>
            <a:off x="4292836" y="2475929"/>
            <a:ext cx="1660392"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68" name="Google Shape;768;p101"/>
          <p:cNvSpPr/>
          <p:nvPr/>
        </p:nvSpPr>
        <p:spPr>
          <a:xfrm>
            <a:off x="3846806" y="2428576"/>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69" name="Google Shape;769;p101"/>
          <p:cNvSpPr/>
          <p:nvPr/>
        </p:nvSpPr>
        <p:spPr>
          <a:xfrm>
            <a:off x="3912488" y="2494259"/>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0" name="Google Shape;770;p101"/>
          <p:cNvSpPr/>
          <p:nvPr/>
        </p:nvSpPr>
        <p:spPr>
          <a:xfrm>
            <a:off x="3324401" y="800258"/>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1" name="Google Shape;771;p101"/>
          <p:cNvSpPr/>
          <p:nvPr/>
        </p:nvSpPr>
        <p:spPr>
          <a:xfrm>
            <a:off x="6055570" y="2428576"/>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2" name="Google Shape;772;p101"/>
          <p:cNvSpPr/>
          <p:nvPr/>
        </p:nvSpPr>
        <p:spPr>
          <a:xfrm>
            <a:off x="6119725" y="2494259"/>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3" name="Google Shape;773;p101"/>
          <p:cNvSpPr/>
          <p:nvPr/>
        </p:nvSpPr>
        <p:spPr>
          <a:xfrm>
            <a:off x="5531638" y="2921959"/>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4" name="Google Shape;774;p101"/>
          <p:cNvSpPr/>
          <p:nvPr/>
        </p:nvSpPr>
        <p:spPr>
          <a:xfrm>
            <a:off x="6489380" y="2475929"/>
            <a:ext cx="1660392" cy="233707"/>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5" name="Google Shape;775;p101"/>
          <p:cNvSpPr/>
          <p:nvPr/>
        </p:nvSpPr>
        <p:spPr>
          <a:xfrm>
            <a:off x="8249060" y="2428576"/>
            <a:ext cx="326885" cy="326885"/>
          </a:xfrm>
          <a:custGeom>
            <a:avLst/>
            <a:gdLst/>
            <a:ahLst/>
            <a:cxnLst/>
            <a:rect l="l" t="t" r="r" b="b"/>
            <a:pathLst>
              <a:path w="215" h="215" extrusionOk="0">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6" name="Google Shape;776;p101"/>
          <p:cNvSpPr/>
          <p:nvPr/>
        </p:nvSpPr>
        <p:spPr>
          <a:xfrm>
            <a:off x="8316270" y="2494259"/>
            <a:ext cx="192465" cy="193992"/>
          </a:xfrm>
          <a:custGeom>
            <a:avLst/>
            <a:gdLst/>
            <a:ahLst/>
            <a:cxnLst/>
            <a:rect l="l" t="t" r="r" b="b"/>
            <a:pathLst>
              <a:path w="127" h="128" extrusionOk="0">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7" name="Google Shape;777;p101"/>
          <p:cNvSpPr/>
          <p:nvPr/>
        </p:nvSpPr>
        <p:spPr>
          <a:xfrm>
            <a:off x="7728183" y="800258"/>
            <a:ext cx="1367112" cy="1510697"/>
          </a:xfrm>
          <a:custGeom>
            <a:avLst/>
            <a:gdLst/>
            <a:ahLst/>
            <a:cxnLst/>
            <a:rect l="l" t="t" r="r" b="b"/>
            <a:pathLst>
              <a:path w="896" h="990" extrusionOk="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8" name="Google Shape;778;p101"/>
          <p:cNvSpPr/>
          <p:nvPr/>
        </p:nvSpPr>
        <p:spPr>
          <a:xfrm>
            <a:off x="8684398" y="2475929"/>
            <a:ext cx="1661920" cy="233707"/>
          </a:xfrm>
          <a:custGeom>
            <a:avLst/>
            <a:gdLst/>
            <a:ahLst/>
            <a:cxnLst/>
            <a:rect l="l" t="t" r="r" b="b"/>
            <a:pathLst>
              <a:path w="1089" h="154" extrusionOk="0">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9" name="Google Shape;779;p101"/>
          <p:cNvSpPr/>
          <p:nvPr/>
        </p:nvSpPr>
        <p:spPr>
          <a:xfrm>
            <a:off x="10445605" y="2428576"/>
            <a:ext cx="325357" cy="326885"/>
          </a:xfrm>
          <a:custGeom>
            <a:avLst/>
            <a:gdLst/>
            <a:ahLst/>
            <a:cxnLst/>
            <a:rect l="l" t="t" r="r" b="b"/>
            <a:pathLst>
              <a:path w="214" h="215" extrusionOk="0">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0" name="Google Shape;780;p101"/>
          <p:cNvSpPr/>
          <p:nvPr/>
        </p:nvSpPr>
        <p:spPr>
          <a:xfrm>
            <a:off x="10512815" y="2494259"/>
            <a:ext cx="190937" cy="193992"/>
          </a:xfrm>
          <a:custGeom>
            <a:avLst/>
            <a:gdLst/>
            <a:ahLst/>
            <a:cxnLst/>
            <a:rect l="l" t="t" r="r" b="b"/>
            <a:pathLst>
              <a:path w="126" h="128" extrusionOk="0">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1" name="Google Shape;781;p101"/>
          <p:cNvSpPr/>
          <p:nvPr/>
        </p:nvSpPr>
        <p:spPr>
          <a:xfrm>
            <a:off x="9924727" y="2921959"/>
            <a:ext cx="1367112" cy="1512224"/>
          </a:xfrm>
          <a:custGeom>
            <a:avLst/>
            <a:gdLst/>
            <a:ahLst/>
            <a:cxnLst/>
            <a:rect l="l" t="t" r="r" b="b"/>
            <a:pathLst>
              <a:path w="896" h="991" extrusionOk="0">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2" name="Google Shape;782;p101"/>
          <p:cNvSpPr txBox="1"/>
          <p:nvPr/>
        </p:nvSpPr>
        <p:spPr>
          <a:xfrm>
            <a:off x="5691808"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783" name="Google Shape;783;p101"/>
          <p:cNvSpPr txBox="1"/>
          <p:nvPr/>
        </p:nvSpPr>
        <p:spPr>
          <a:xfrm>
            <a:off x="10092535"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784" name="Google Shape;784;p101"/>
          <p:cNvSpPr txBox="1"/>
          <p:nvPr/>
        </p:nvSpPr>
        <p:spPr>
          <a:xfrm>
            <a:off x="7895149" y="3013347"/>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785" name="Google Shape;785;p101"/>
          <p:cNvSpPr txBox="1">
            <a:spLocks noGrp="1"/>
          </p:cNvSpPr>
          <p:nvPr>
            <p:ph type="body" idx="1"/>
          </p:nvPr>
        </p:nvSpPr>
        <p:spPr>
          <a:xfrm>
            <a:off x="2833955" y="2984923"/>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6" name="Google Shape;786;p101"/>
          <p:cNvSpPr txBox="1">
            <a:spLocks noGrp="1"/>
          </p:cNvSpPr>
          <p:nvPr>
            <p:ph type="body" idx="2"/>
          </p:nvPr>
        </p:nvSpPr>
        <p:spPr>
          <a:xfrm>
            <a:off x="7261647" y="2951026"/>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7" name="Google Shape;787;p101"/>
          <p:cNvSpPr txBox="1">
            <a:spLocks noGrp="1"/>
          </p:cNvSpPr>
          <p:nvPr>
            <p:ph type="body" idx="3"/>
          </p:nvPr>
        </p:nvSpPr>
        <p:spPr>
          <a:xfrm>
            <a:off x="5051398" y="1028522"/>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01"/>
          <p:cNvSpPr txBox="1">
            <a:spLocks noGrp="1"/>
          </p:cNvSpPr>
          <p:nvPr>
            <p:ph type="body" idx="4"/>
          </p:nvPr>
        </p:nvSpPr>
        <p:spPr>
          <a:xfrm>
            <a:off x="9377489" y="994625"/>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9" name="Google Shape;789;p101"/>
          <p:cNvSpPr/>
          <p:nvPr/>
        </p:nvSpPr>
        <p:spPr>
          <a:xfrm>
            <a:off x="0" y="2489789"/>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790" name="Google Shape;790;p101"/>
          <p:cNvGrpSpPr/>
          <p:nvPr/>
        </p:nvGrpSpPr>
        <p:grpSpPr>
          <a:xfrm>
            <a:off x="389965" y="6092742"/>
            <a:ext cx="3144242" cy="374574"/>
            <a:chOff x="301128" y="6151084"/>
            <a:chExt cx="3144242" cy="374574"/>
          </a:xfrm>
        </p:grpSpPr>
        <p:pic>
          <p:nvPicPr>
            <p:cNvPr id="791" name="Google Shape;791;p10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92" name="Google Shape;792;p10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93" name="Google Shape;793;p10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794"/>
        <p:cNvGrpSpPr/>
        <p:nvPr/>
      </p:nvGrpSpPr>
      <p:grpSpPr>
        <a:xfrm>
          <a:off x="0" y="0"/>
          <a:ext cx="0" cy="0"/>
          <a:chOff x="0" y="0"/>
          <a:chExt cx="0" cy="0"/>
        </a:xfrm>
      </p:grpSpPr>
      <p:pic>
        <p:nvPicPr>
          <p:cNvPr id="795" name="Google Shape;795;p102"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796" name="Google Shape;796;p102"/>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797" name="Google Shape;797;p102"/>
          <p:cNvSpPr/>
          <p:nvPr/>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798" name="Google Shape;798;p102"/>
          <p:cNvGrpSpPr/>
          <p:nvPr/>
        </p:nvGrpSpPr>
        <p:grpSpPr>
          <a:xfrm>
            <a:off x="7296026" y="4560883"/>
            <a:ext cx="233548" cy="233548"/>
            <a:chOff x="5941025" y="3634400"/>
            <a:chExt cx="467650" cy="467650"/>
          </a:xfrm>
        </p:grpSpPr>
        <p:sp>
          <p:nvSpPr>
            <p:cNvPr id="799" name="Google Shape;799;p10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0" name="Google Shape;800;p10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1" name="Google Shape;801;p10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2" name="Google Shape;802;p10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3" name="Google Shape;803;p10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4" name="Google Shape;804;p10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805" name="Google Shape;805;p102"/>
          <p:cNvGrpSpPr/>
          <p:nvPr/>
        </p:nvGrpSpPr>
        <p:grpSpPr>
          <a:xfrm>
            <a:off x="7301260" y="3950821"/>
            <a:ext cx="232323" cy="156913"/>
            <a:chOff x="564675" y="1700625"/>
            <a:chExt cx="465200" cy="314200"/>
          </a:xfrm>
        </p:grpSpPr>
        <p:sp>
          <p:nvSpPr>
            <p:cNvPr id="806" name="Google Shape;806;p102"/>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7" name="Google Shape;807;p102"/>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8" name="Google Shape;808;p102"/>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809" name="Google Shape;809;p102"/>
          <p:cNvSpPr txBox="1">
            <a:spLocks noGrp="1"/>
          </p:cNvSpPr>
          <p:nvPr>
            <p:ph type="body" idx="1"/>
          </p:nvPr>
        </p:nvSpPr>
        <p:spPr>
          <a:xfrm>
            <a:off x="7723301" y="3283370"/>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0" name="Google Shape;810;p102"/>
          <p:cNvSpPr txBox="1">
            <a:spLocks noGrp="1"/>
          </p:cNvSpPr>
          <p:nvPr>
            <p:ph type="body" idx="2"/>
          </p:nvPr>
        </p:nvSpPr>
        <p:spPr>
          <a:xfrm>
            <a:off x="7723301" y="3906329"/>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102"/>
          <p:cNvSpPr txBox="1">
            <a:spLocks noGrp="1"/>
          </p:cNvSpPr>
          <p:nvPr>
            <p:ph type="body" idx="3"/>
          </p:nvPr>
        </p:nvSpPr>
        <p:spPr>
          <a:xfrm>
            <a:off x="7731465" y="4549892"/>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2" name="Google Shape;812;p102"/>
          <p:cNvSpPr txBox="1">
            <a:spLocks noGrp="1"/>
          </p:cNvSpPr>
          <p:nvPr>
            <p:ph type="body" idx="4"/>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3" name="Google Shape;813;p102"/>
          <p:cNvSpPr txBox="1">
            <a:spLocks noGrp="1"/>
          </p:cNvSpPr>
          <p:nvPr>
            <p:ph type="body" idx="5"/>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4" name="Google Shape;814;p102"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815" name="Google Shape;815;p102"/>
          <p:cNvGrpSpPr/>
          <p:nvPr/>
        </p:nvGrpSpPr>
        <p:grpSpPr>
          <a:xfrm>
            <a:off x="9456007" y="5836660"/>
            <a:ext cx="2735993" cy="679345"/>
            <a:chOff x="0" y="0"/>
            <a:chExt cx="2301694" cy="571500"/>
          </a:xfrm>
        </p:grpSpPr>
        <p:sp>
          <p:nvSpPr>
            <p:cNvPr id="816" name="Google Shape;816;p10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817" name="Google Shape;817;p102"/>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xt only with 1 colum - RIGHT">
  <p:cSld name="text only with 1 colum - RIGHT">
    <p:spTree>
      <p:nvGrpSpPr>
        <p:cNvPr id="1" name="Shape 818"/>
        <p:cNvGrpSpPr/>
        <p:nvPr/>
      </p:nvGrpSpPr>
      <p:grpSpPr>
        <a:xfrm>
          <a:off x="0" y="0"/>
          <a:ext cx="0" cy="0"/>
          <a:chOff x="0" y="0"/>
          <a:chExt cx="0" cy="0"/>
        </a:xfrm>
      </p:grpSpPr>
      <p:sp>
        <p:nvSpPr>
          <p:cNvPr id="819" name="Google Shape;819;p103"/>
          <p:cNvSpPr txBox="1">
            <a:spLocks noGrp="1"/>
          </p:cNvSpPr>
          <p:nvPr>
            <p:ph type="body" idx="1"/>
          </p:nvPr>
        </p:nvSpPr>
        <p:spPr>
          <a:xfrm>
            <a:off x="2716696" y="873303"/>
            <a:ext cx="885237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45473"/>
              </a:buClr>
              <a:buSzPts val="3600"/>
              <a:buNone/>
              <a:defRPr sz="3600">
                <a:solidFill>
                  <a:srgbClr val="24547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0" name="Google Shape;820;p103"/>
          <p:cNvSpPr txBox="1">
            <a:spLocks noGrp="1"/>
          </p:cNvSpPr>
          <p:nvPr>
            <p:ph type="body" idx="2"/>
          </p:nvPr>
        </p:nvSpPr>
        <p:spPr>
          <a:xfrm>
            <a:off x="2734103" y="1982978"/>
            <a:ext cx="8834969" cy="397510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45473"/>
              </a:buClr>
              <a:buSzPts val="2400"/>
              <a:buNone/>
              <a:defRPr sz="2400">
                <a:solidFill>
                  <a:srgbClr val="24547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21" name="Google Shape;821;p103"/>
          <p:cNvCxnSpPr/>
          <p:nvPr/>
        </p:nvCxnSpPr>
        <p:spPr>
          <a:xfrm rot="10800000">
            <a:off x="2266122" y="1767276"/>
            <a:ext cx="9676865" cy="0"/>
          </a:xfrm>
          <a:prstGeom prst="straightConnector1">
            <a:avLst/>
          </a:prstGeom>
          <a:noFill/>
          <a:ln w="19050" cap="flat" cmpd="sng">
            <a:solidFill>
              <a:srgbClr val="EC2179"/>
            </a:solidFill>
            <a:prstDash val="solid"/>
            <a:miter lim="800000"/>
            <a:headEnd type="none" w="sm" len="sm"/>
            <a:tailEnd type="none" w="sm" len="sm"/>
          </a:ln>
        </p:spPr>
      </p:cxnSp>
      <p:sp>
        <p:nvSpPr>
          <p:cNvPr id="822" name="Google Shape;822;p103"/>
          <p:cNvSpPr/>
          <p:nvPr/>
        </p:nvSpPr>
        <p:spPr>
          <a:xfrm>
            <a:off x="5699" y="-17906"/>
            <a:ext cx="12198722" cy="94941"/>
          </a:xfrm>
          <a:prstGeom prst="rect">
            <a:avLst/>
          </a:prstGeom>
          <a:solidFill>
            <a:srgbClr val="29B3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3" name="Google Shape;823;p103"/>
          <p:cNvPicPr preferRelativeResize="0"/>
          <p:nvPr/>
        </p:nvPicPr>
        <p:blipFill rotWithShape="1">
          <a:blip r:embed="rId2">
            <a:alphaModFix/>
          </a:blip>
          <a:srcRect l="25733" t="18650"/>
          <a:stretch/>
        </p:blipFill>
        <p:spPr>
          <a:xfrm>
            <a:off x="0" y="37279"/>
            <a:ext cx="1364978" cy="1286877"/>
          </a:xfrm>
          <a:prstGeom prst="rect">
            <a:avLst/>
          </a:prstGeom>
          <a:noFill/>
          <a:ln>
            <a:noFill/>
          </a:ln>
        </p:spPr>
      </p:pic>
      <p:grpSp>
        <p:nvGrpSpPr>
          <p:cNvPr id="824" name="Google Shape;824;p103"/>
          <p:cNvGrpSpPr/>
          <p:nvPr/>
        </p:nvGrpSpPr>
        <p:grpSpPr>
          <a:xfrm>
            <a:off x="3334007" y="6278877"/>
            <a:ext cx="8395542" cy="332623"/>
            <a:chOff x="7632699" y="6308250"/>
            <a:chExt cx="4040789" cy="572290"/>
          </a:xfrm>
        </p:grpSpPr>
        <p:sp>
          <p:nvSpPr>
            <p:cNvPr id="825" name="Google Shape;825;p103"/>
            <p:cNvSpPr txBox="1"/>
            <p:nvPr/>
          </p:nvSpPr>
          <p:spPr>
            <a:xfrm>
              <a:off x="7632699" y="6417885"/>
              <a:ext cx="4017615" cy="46265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45473"/>
                </a:buClr>
                <a:buSzPts val="1000"/>
                <a:buFont typeface="Calibri"/>
                <a:buNone/>
              </a:pPr>
              <a:r>
                <a:rPr lang="de-DE" sz="1000" b="0" i="0" u="none" strike="noStrike">
                  <a:solidFill>
                    <a:srgbClr val="245473"/>
                  </a:solidFill>
                  <a:latin typeface="Calibri"/>
                  <a:ea typeface="Calibri"/>
                  <a:cs typeface="Calibri"/>
                  <a:sym typeface="Calibri"/>
                </a:rPr>
                <a:t>screening for business health</a:t>
              </a:r>
              <a:endParaRPr sz="1000" i="0">
                <a:solidFill>
                  <a:srgbClr val="245473"/>
                </a:solidFill>
                <a:latin typeface="Calibri"/>
                <a:ea typeface="Calibri"/>
                <a:cs typeface="Calibri"/>
                <a:sym typeface="Calibri"/>
              </a:endParaRPr>
            </a:p>
          </p:txBody>
        </p:sp>
        <p:sp>
          <p:nvSpPr>
            <p:cNvPr id="826" name="Google Shape;826;p103"/>
            <p:cNvSpPr txBox="1"/>
            <p:nvPr/>
          </p:nvSpPr>
          <p:spPr>
            <a:xfrm>
              <a:off x="10743787" y="6308250"/>
              <a:ext cx="929701" cy="2194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Merriweather Sans"/>
                <a:buNone/>
              </a:pPr>
              <a:endParaRPr sz="1100">
                <a:solidFill>
                  <a:srgbClr val="003841"/>
                </a:solidFill>
                <a:latin typeface="Calibri"/>
                <a:ea typeface="Calibri"/>
                <a:cs typeface="Calibri"/>
                <a:sym typeface="Calibri"/>
              </a:endParaRPr>
            </a:p>
          </p:txBody>
        </p:sp>
      </p:grpSp>
      <p:pic>
        <p:nvPicPr>
          <p:cNvPr id="827" name="Google Shape;827;p103"/>
          <p:cNvPicPr preferRelativeResize="0"/>
          <p:nvPr/>
        </p:nvPicPr>
        <p:blipFill rotWithShape="1">
          <a:blip r:embed="rId3">
            <a:alphaModFix/>
          </a:blip>
          <a:srcRect b="24514"/>
          <a:stretch/>
        </p:blipFill>
        <p:spPr>
          <a:xfrm>
            <a:off x="8757635" y="6375845"/>
            <a:ext cx="1257734" cy="19164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1 Standardseite">
  <p:cSld name="4_1 Standardseite">
    <p:spTree>
      <p:nvGrpSpPr>
        <p:cNvPr id="1" name="Shape 60"/>
        <p:cNvGrpSpPr/>
        <p:nvPr/>
      </p:nvGrpSpPr>
      <p:grpSpPr>
        <a:xfrm>
          <a:off x="0" y="0"/>
          <a:ext cx="0" cy="0"/>
          <a:chOff x="0" y="0"/>
          <a:chExt cx="0" cy="0"/>
        </a:xfrm>
      </p:grpSpPr>
      <p:sp>
        <p:nvSpPr>
          <p:cNvPr id="61" name="Google Shape;61;p55"/>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81000" algn="l">
              <a:lnSpc>
                <a:spcPct val="90000"/>
              </a:lnSpc>
              <a:spcBef>
                <a:spcPts val="500"/>
              </a:spcBef>
              <a:spcAft>
                <a:spcPts val="0"/>
              </a:spcAft>
              <a:buClr>
                <a:srgbClr val="595A59"/>
              </a:buClr>
              <a:buSzPts val="2400"/>
              <a:buChar char="•"/>
              <a:defRPr>
                <a:solidFill>
                  <a:srgbClr val="595A59"/>
                </a:solidFill>
              </a:defRPr>
            </a:lvl2pPr>
            <a:lvl3pPr marL="1371600" lvl="2" indent="-355600" algn="l">
              <a:lnSpc>
                <a:spcPct val="90000"/>
              </a:lnSpc>
              <a:spcBef>
                <a:spcPts val="500"/>
              </a:spcBef>
              <a:spcAft>
                <a:spcPts val="0"/>
              </a:spcAft>
              <a:buClr>
                <a:srgbClr val="595A59"/>
              </a:buClr>
              <a:buSzPts val="2000"/>
              <a:buChar char="•"/>
              <a:defRPr>
                <a:solidFill>
                  <a:srgbClr val="595A59"/>
                </a:solidFill>
              </a:defRPr>
            </a:lvl3pPr>
            <a:lvl4pPr marL="1828800" lvl="3" indent="-342900" algn="l">
              <a:lnSpc>
                <a:spcPct val="90000"/>
              </a:lnSpc>
              <a:spcBef>
                <a:spcPts val="500"/>
              </a:spcBef>
              <a:spcAft>
                <a:spcPts val="0"/>
              </a:spcAft>
              <a:buClr>
                <a:srgbClr val="595A59"/>
              </a:buClr>
              <a:buSzPts val="1800"/>
              <a:buChar char="•"/>
              <a:defRPr>
                <a:solidFill>
                  <a:srgbClr val="595A59"/>
                </a:solidFill>
              </a:defRPr>
            </a:lvl4pPr>
            <a:lvl5pPr marL="2286000" lvl="4" indent="-342900" algn="l">
              <a:lnSpc>
                <a:spcPct val="90000"/>
              </a:lnSpc>
              <a:spcBef>
                <a:spcPts val="500"/>
              </a:spcBef>
              <a:spcAft>
                <a:spcPts val="0"/>
              </a:spcAft>
              <a:buClr>
                <a:srgbClr val="595A59"/>
              </a:buClr>
              <a:buSzPts val="1800"/>
              <a:buChar char="•"/>
              <a:defRPr>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5"/>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00"/>
              </a:spcBef>
              <a:spcAft>
                <a:spcPts val="0"/>
              </a:spcAft>
              <a:buClr>
                <a:srgbClr val="595A59"/>
              </a:buClr>
              <a:buSzPts val="1800"/>
              <a:buNone/>
              <a:defRPr sz="1800">
                <a:solidFill>
                  <a:srgbClr val="595A59"/>
                </a:solidFill>
              </a:defRPr>
            </a:lvl1pPr>
            <a:lvl2pPr marL="914400" lvl="1" indent="-342900" algn="l">
              <a:lnSpc>
                <a:spcPct val="100000"/>
              </a:lnSpc>
              <a:spcBef>
                <a:spcPts val="600"/>
              </a:spcBef>
              <a:spcAft>
                <a:spcPts val="0"/>
              </a:spcAft>
              <a:buClr>
                <a:srgbClr val="595A59"/>
              </a:buClr>
              <a:buSzPts val="1800"/>
              <a:buChar char="•"/>
              <a:defRPr sz="1800">
                <a:solidFill>
                  <a:srgbClr val="595A59"/>
                </a:solidFill>
              </a:defRPr>
            </a:lvl2pPr>
            <a:lvl3pPr marL="1371600" lvl="2" indent="-342900" algn="l">
              <a:lnSpc>
                <a:spcPct val="100000"/>
              </a:lnSpc>
              <a:spcBef>
                <a:spcPts val="600"/>
              </a:spcBef>
              <a:spcAft>
                <a:spcPts val="0"/>
              </a:spcAft>
              <a:buClr>
                <a:srgbClr val="595A59"/>
              </a:buClr>
              <a:buSzPts val="1800"/>
              <a:buChar char="•"/>
              <a:defRPr sz="1800">
                <a:solidFill>
                  <a:srgbClr val="595A59"/>
                </a:solidFill>
              </a:defRPr>
            </a:lvl3pPr>
            <a:lvl4pPr marL="1828800" lvl="3" indent="-342900" algn="l">
              <a:lnSpc>
                <a:spcPct val="100000"/>
              </a:lnSpc>
              <a:spcBef>
                <a:spcPts val="600"/>
              </a:spcBef>
              <a:spcAft>
                <a:spcPts val="0"/>
              </a:spcAft>
              <a:buClr>
                <a:srgbClr val="595A59"/>
              </a:buClr>
              <a:buSzPts val="1800"/>
              <a:buChar char="•"/>
              <a:defRPr sz="1800">
                <a:solidFill>
                  <a:srgbClr val="595A59"/>
                </a:solidFill>
              </a:defRPr>
            </a:lvl4pPr>
            <a:lvl5pPr marL="2286000" lvl="4" indent="-342900" algn="l">
              <a:lnSpc>
                <a:spcPct val="100000"/>
              </a:lnSpc>
              <a:spcBef>
                <a:spcPts val="600"/>
              </a:spcBef>
              <a:spcAft>
                <a:spcPts val="0"/>
              </a:spcAft>
              <a:buClr>
                <a:srgbClr val="595A59"/>
              </a:buClr>
              <a:buSzPts val="1800"/>
              <a:buChar char="•"/>
              <a:defRPr sz="1800">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3" name="Google Shape;63;p55"/>
          <p:cNvGrpSpPr/>
          <p:nvPr/>
        </p:nvGrpSpPr>
        <p:grpSpPr>
          <a:xfrm>
            <a:off x="389965" y="6092742"/>
            <a:ext cx="3144242" cy="374574"/>
            <a:chOff x="301128" y="6151084"/>
            <a:chExt cx="3144242" cy="374574"/>
          </a:xfrm>
        </p:grpSpPr>
        <p:pic>
          <p:nvPicPr>
            <p:cNvPr id="64" name="Google Shape;64;p5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5" name="Google Shape;65;p5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6" name="Google Shape;66;p5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67" name="Google Shape;67;p55"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68" name="Google Shape;68;p5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Slide - Purple">
  <p:cSld name="Divider Slide - Purple">
    <p:spTree>
      <p:nvGrpSpPr>
        <p:cNvPr id="1" name="Shape 70"/>
        <p:cNvGrpSpPr/>
        <p:nvPr/>
      </p:nvGrpSpPr>
      <p:grpSpPr>
        <a:xfrm>
          <a:off x="0" y="0"/>
          <a:ext cx="0" cy="0"/>
          <a:chOff x="0" y="0"/>
          <a:chExt cx="0" cy="0"/>
        </a:xfrm>
      </p:grpSpPr>
      <p:sp>
        <p:nvSpPr>
          <p:cNvPr id="71" name="Google Shape;71;p56"/>
          <p:cNvSpPr/>
          <p:nvPr/>
        </p:nvSpPr>
        <p:spPr>
          <a:xfrm>
            <a:off x="0" y="0"/>
            <a:ext cx="12192000" cy="550272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72" name="Google Shape;72;p56"/>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 name="Google Shape;73;p56"/>
          <p:cNvGrpSpPr/>
          <p:nvPr/>
        </p:nvGrpSpPr>
        <p:grpSpPr>
          <a:xfrm>
            <a:off x="8448790" y="6057987"/>
            <a:ext cx="3144242" cy="374574"/>
            <a:chOff x="301128" y="6151084"/>
            <a:chExt cx="3144242" cy="374574"/>
          </a:xfrm>
        </p:grpSpPr>
        <p:pic>
          <p:nvPicPr>
            <p:cNvPr id="74" name="Google Shape;74;p5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5" name="Google Shape;75;p5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6" name="Google Shape;76;p5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7" name="Google Shape;77;p56"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Slide - Orange">
  <p:cSld name="Divider Slide - Orange">
    <p:spTree>
      <p:nvGrpSpPr>
        <p:cNvPr id="1" name="Shape 78"/>
        <p:cNvGrpSpPr/>
        <p:nvPr/>
      </p:nvGrpSpPr>
      <p:grpSpPr>
        <a:xfrm>
          <a:off x="0" y="0"/>
          <a:ext cx="0" cy="0"/>
          <a:chOff x="0" y="0"/>
          <a:chExt cx="0" cy="0"/>
        </a:xfrm>
      </p:grpSpPr>
      <p:sp>
        <p:nvSpPr>
          <p:cNvPr id="79" name="Google Shape;79;p57"/>
          <p:cNvSpPr/>
          <p:nvPr/>
        </p:nvSpPr>
        <p:spPr>
          <a:xfrm>
            <a:off x="0" y="0"/>
            <a:ext cx="12192000" cy="5502729"/>
          </a:xfrm>
          <a:prstGeom prst="rect">
            <a:avLst/>
          </a:prstGeom>
          <a:solidFill>
            <a:srgbClr val="F27954"/>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80" name="Google Shape;80;p57"/>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1" name="Google Shape;81;p57"/>
          <p:cNvGrpSpPr/>
          <p:nvPr/>
        </p:nvGrpSpPr>
        <p:grpSpPr>
          <a:xfrm>
            <a:off x="8448790" y="6057987"/>
            <a:ext cx="3144242" cy="374574"/>
            <a:chOff x="301128" y="6151084"/>
            <a:chExt cx="3144242" cy="374574"/>
          </a:xfrm>
        </p:grpSpPr>
        <p:pic>
          <p:nvPicPr>
            <p:cNvPr id="82" name="Google Shape;82;p5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83" name="Google Shape;83;p5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84" name="Google Shape;84;p5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85" name="Google Shape;85;p57"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86"/>
        <p:cNvGrpSpPr/>
        <p:nvPr/>
      </p:nvGrpSpPr>
      <p:grpSpPr>
        <a:xfrm>
          <a:off x="0" y="0"/>
          <a:ext cx="0" cy="0"/>
          <a:chOff x="0" y="0"/>
          <a:chExt cx="0" cy="0"/>
        </a:xfrm>
      </p:grpSpPr>
      <p:sp>
        <p:nvSpPr>
          <p:cNvPr id="87" name="Google Shape;87;p58"/>
          <p:cNvSpPr/>
          <p:nvPr/>
        </p:nvSpPr>
        <p:spPr>
          <a:xfrm rot="10800000" flipH="1">
            <a:off x="1356632" y="-2"/>
            <a:ext cx="5495430" cy="689275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88" name="Google Shape;88;p58"/>
          <p:cNvSpPr>
            <a:spLocks noGrp="1"/>
          </p:cNvSpPr>
          <p:nvPr>
            <p:ph type="pic" idx="2"/>
          </p:nvPr>
        </p:nvSpPr>
        <p:spPr>
          <a:xfrm>
            <a:off x="6852062" y="228600"/>
            <a:ext cx="5105121" cy="6362700"/>
          </a:xfrm>
          <a:prstGeom prst="rect">
            <a:avLst/>
          </a:prstGeom>
          <a:solidFill>
            <a:schemeClr val="lt1"/>
          </a:solidFill>
          <a:ln>
            <a:noFill/>
          </a:ln>
        </p:spPr>
      </p:sp>
      <p:sp>
        <p:nvSpPr>
          <p:cNvPr id="89" name="Google Shape;89;p58"/>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58"/>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1" name="Google Shape;91;p58"/>
          <p:cNvGrpSpPr/>
          <p:nvPr/>
        </p:nvGrpSpPr>
        <p:grpSpPr>
          <a:xfrm rot="-5400000">
            <a:off x="-1025447" y="4518095"/>
            <a:ext cx="3445636" cy="410479"/>
            <a:chOff x="301128" y="6151084"/>
            <a:chExt cx="3144242" cy="374574"/>
          </a:xfrm>
        </p:grpSpPr>
        <p:pic>
          <p:nvPicPr>
            <p:cNvPr id="92" name="Google Shape;92;p5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93" name="Google Shape;93;p5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94" name="Google Shape;94;p5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Calibri"/>
                <a:ea typeface="Calibri"/>
                <a:cs typeface="Calibri"/>
                <a:sym typeface="Calibri"/>
              </a:defRPr>
            </a:lvl1pPr>
            <a:lvl2pPr marL="0" marR="0" lvl="1" indent="0" algn="r" rtl="0">
              <a:spcBef>
                <a:spcPts val="0"/>
              </a:spcBef>
              <a:buNone/>
              <a:defRPr sz="1200" b="0" i="0" u="none" strike="noStrike" cap="none">
                <a:solidFill>
                  <a:srgbClr val="88A1A2"/>
                </a:solidFill>
                <a:latin typeface="Calibri"/>
                <a:ea typeface="Calibri"/>
                <a:cs typeface="Calibri"/>
                <a:sym typeface="Calibri"/>
              </a:defRPr>
            </a:lvl2pPr>
            <a:lvl3pPr marL="0" marR="0" lvl="2" indent="0" algn="r" rtl="0">
              <a:spcBef>
                <a:spcPts val="0"/>
              </a:spcBef>
              <a:buNone/>
              <a:defRPr sz="1200" b="0" i="0" u="none" strike="noStrike" cap="none">
                <a:solidFill>
                  <a:srgbClr val="88A1A2"/>
                </a:solidFill>
                <a:latin typeface="Calibri"/>
                <a:ea typeface="Calibri"/>
                <a:cs typeface="Calibri"/>
                <a:sym typeface="Calibri"/>
              </a:defRPr>
            </a:lvl3pPr>
            <a:lvl4pPr marL="0" marR="0" lvl="3" indent="0" algn="r" rtl="0">
              <a:spcBef>
                <a:spcPts val="0"/>
              </a:spcBef>
              <a:buNone/>
              <a:defRPr sz="1200" b="0" i="0" u="none" strike="noStrike" cap="none">
                <a:solidFill>
                  <a:srgbClr val="88A1A2"/>
                </a:solidFill>
                <a:latin typeface="Calibri"/>
                <a:ea typeface="Calibri"/>
                <a:cs typeface="Calibri"/>
                <a:sym typeface="Calibri"/>
              </a:defRPr>
            </a:lvl4pPr>
            <a:lvl5pPr marL="0" marR="0" lvl="4" indent="0" algn="r" rtl="0">
              <a:spcBef>
                <a:spcPts val="0"/>
              </a:spcBef>
              <a:buNone/>
              <a:defRPr sz="1200" b="0" i="0" u="none" strike="noStrike" cap="none">
                <a:solidFill>
                  <a:srgbClr val="88A1A2"/>
                </a:solidFill>
                <a:latin typeface="Calibri"/>
                <a:ea typeface="Calibri"/>
                <a:cs typeface="Calibri"/>
                <a:sym typeface="Calibri"/>
              </a:defRPr>
            </a:lvl5pPr>
            <a:lvl6pPr marL="0" marR="0" lvl="5" indent="0" algn="r" rtl="0">
              <a:spcBef>
                <a:spcPts val="0"/>
              </a:spcBef>
              <a:buNone/>
              <a:defRPr sz="1200" b="0" i="0" u="none" strike="noStrike" cap="none">
                <a:solidFill>
                  <a:srgbClr val="88A1A2"/>
                </a:solidFill>
                <a:latin typeface="Calibri"/>
                <a:ea typeface="Calibri"/>
                <a:cs typeface="Calibri"/>
                <a:sym typeface="Calibri"/>
              </a:defRPr>
            </a:lvl6pPr>
            <a:lvl7pPr marL="0" marR="0" lvl="6" indent="0" algn="r" rtl="0">
              <a:spcBef>
                <a:spcPts val="0"/>
              </a:spcBef>
              <a:buNone/>
              <a:defRPr sz="1200" b="0" i="0" u="none" strike="noStrike" cap="none">
                <a:solidFill>
                  <a:srgbClr val="88A1A2"/>
                </a:solidFill>
                <a:latin typeface="Calibri"/>
                <a:ea typeface="Calibri"/>
                <a:cs typeface="Calibri"/>
                <a:sym typeface="Calibri"/>
              </a:defRPr>
            </a:lvl7pPr>
            <a:lvl8pPr marL="0" marR="0" lvl="7" indent="0" algn="r" rtl="0">
              <a:spcBef>
                <a:spcPts val="0"/>
              </a:spcBef>
              <a:buNone/>
              <a:defRPr sz="1200" b="0" i="0" u="none" strike="noStrike" cap="none">
                <a:solidFill>
                  <a:srgbClr val="88A1A2"/>
                </a:solidFill>
                <a:latin typeface="Calibri"/>
                <a:ea typeface="Calibri"/>
                <a:cs typeface="Calibri"/>
                <a:sym typeface="Calibri"/>
              </a:defRPr>
            </a:lvl8pPr>
            <a:lvl9pPr marL="0" marR="0" lvl="8" indent="0" algn="r" rtl="0">
              <a:spcBef>
                <a:spcPts val="0"/>
              </a:spcBef>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t8XEF_X6GK8"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linkedin.com/pulse/resilienz-der-krise-wieder-stabil-werden-teil-1-heller/?trackingId=ARp27V2XKiT7FPNqOJw%2B1g%3D%3D"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resilientleadership.captivate.f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tourismrecovery.eu/international-needs-analysis-on-tourism-crisis-management-for-smes/"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tourismrecovery.eu/wp-content/uploads/2023/05/11_M7_Fallstudie_Innovation.pptx"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43.jpg"/><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3" Type="http://schemas.openxmlformats.org/officeDocument/2006/relationships/hyperlink" Target="https://www.unwto.org/sustainable-development"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www.unwto.org/sustainable-development/climate-action"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www.tourismrecovery.eu/wp-content/uploads/2023/02/12_M7_Case-Study_Social-Responsibility.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iso.org/obp/ui#iso:std:iso:22316:ed-1:v1:en"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hyperlink" Target="https://www.skillsyouneed.com/rhubarb/7-pillars-resilience.html" TargetMode="External"/><Relationship Id="rId4" Type="http://schemas.openxmlformats.org/officeDocument/2006/relationships/hyperlink" Target="https://www.pwc.co.uk/audit-assurance/assets/pdf/operational-resilience-guide.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tourismrecovery.eu/"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hyperlink" Target="https://www.facebook.com/tourismcrisisrecover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
          <p:cNvSpPr txBox="1">
            <a:spLocks noGrp="1"/>
          </p:cNvSpPr>
          <p:nvPr>
            <p:ph type="body" idx="1"/>
          </p:nvPr>
        </p:nvSpPr>
        <p:spPr>
          <a:xfrm>
            <a:off x="6586302" y="1494787"/>
            <a:ext cx="5526929"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None/>
            </a:pPr>
            <a:r>
              <a:rPr lang="de-DE" dirty="0" err="1"/>
              <a:t>Krisenresilienz</a:t>
            </a:r>
            <a:endParaRPr dirty="0"/>
          </a:p>
        </p:txBody>
      </p:sp>
      <p:sp>
        <p:nvSpPr>
          <p:cNvPr id="833" name="Google Shape;833;p1"/>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Modul 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Die ISO-Norm ist ein guter Leitfaden für die verschiedenen Ansätze zur Stärkung der Resilienz von Tourismus-KMU.</a:t>
            </a:r>
          </a:p>
        </p:txBody>
      </p:sp>
      <p:sp>
        <p:nvSpPr>
          <p:cNvPr id="985" name="Google Shape;985;p10"/>
          <p:cNvSpPr/>
          <p:nvPr/>
        </p:nvSpPr>
        <p:spPr>
          <a:xfrm>
            <a:off x="4037744" y="1797978"/>
            <a:ext cx="2545936" cy="47774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1080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7. Entwicklung und Koordinierung von Management-disziplinen</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Die verschiedenen Managementdisziplinen sind handlungsfähig und werden ständig weiterentwickelt. Sie koordinieren und kooperieren miteinander und sind in der Lage, bei aktuellen Ereignissen in der Organisation gut zusammenzuarbeiten (interdisziplinäre Zusammenarbeit).</a:t>
            </a:r>
            <a:endParaRPr dirty="0"/>
          </a:p>
        </p:txBody>
      </p:sp>
      <p:sp>
        <p:nvSpPr>
          <p:cNvPr id="986" name="Google Shape;986;p10"/>
          <p:cNvSpPr/>
          <p:nvPr/>
        </p:nvSpPr>
        <p:spPr>
          <a:xfrm>
            <a:off x="6646921" y="1797977"/>
            <a:ext cx="2545936" cy="47774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8. Unterstützung der kontinuierlichen Verbesserung</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Maßnahmen und Ergebnisse werden regelmäßig ausgewertet, um aus Erfahrungen zu lernen, Chancen zu erkennen und Schwierigkeiten zu überwinden. Prozesse, Strategien und Ziele werden analysiert und optimiert. Dazu gehört auch ein transparentes Feedback.</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sp>
        <p:nvSpPr>
          <p:cNvPr id="987" name="Google Shape;987;p10"/>
          <p:cNvSpPr/>
          <p:nvPr/>
        </p:nvSpPr>
        <p:spPr>
          <a:xfrm>
            <a:off x="9256099" y="1797978"/>
            <a:ext cx="2545936" cy="47774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612000" rIns="91425" bIns="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9. Fähigkeit</a:t>
            </a:r>
            <a:r>
              <a:rPr lang="de-DE" sz="2000" b="1" dirty="0" err="1">
                <a:solidFill>
                  <a:srgbClr val="086D6E"/>
                </a:solidFill>
                <a:latin typeface="Calibri"/>
                <a:ea typeface="Calibri"/>
                <a:cs typeface="Calibri"/>
                <a:sym typeface="Calibri"/>
              </a:rPr>
              <a:t>, Veränderungen zu antizipieren </a:t>
            </a:r>
            <a:r>
              <a:rPr lang="de-DE" sz="2000" b="1" dirty="0">
                <a:solidFill>
                  <a:srgbClr val="086D6E"/>
                </a:solidFill>
                <a:latin typeface="Calibri"/>
                <a:ea typeface="Calibri"/>
                <a:cs typeface="Calibri"/>
                <a:sym typeface="Calibri"/>
              </a:rPr>
              <a:t>und zu </a:t>
            </a:r>
            <a:r>
              <a:rPr lang="de-DE" sz="2000" b="1" dirty="0" err="1">
                <a:solidFill>
                  <a:srgbClr val="086D6E"/>
                </a:solidFill>
                <a:latin typeface="Calibri"/>
                <a:ea typeface="Calibri"/>
                <a:cs typeface="Calibri"/>
                <a:sym typeface="Calibri"/>
              </a:rPr>
              <a:t>bewältigen</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Das Unternehmen ist in der Lage, schnell, flexibel und agil auf Veränderungen zu reagieren und diese sogar vorwegzunehmen. Die </a:t>
            </a:r>
            <a:r>
              <a:rPr lang="de-DE" sz="1600" dirty="0" err="1">
                <a:solidFill>
                  <a:srgbClr val="595A59"/>
                </a:solidFill>
                <a:latin typeface="Calibri"/>
                <a:ea typeface="Calibri"/>
                <a:cs typeface="Calibri"/>
                <a:sym typeface="Calibri"/>
              </a:rPr>
              <a:t>Resilienz wird erhöht, wenn sich </a:t>
            </a:r>
            <a:r>
              <a:rPr lang="de-DE" sz="1600" dirty="0">
                <a:solidFill>
                  <a:srgbClr val="595A59"/>
                </a:solidFill>
                <a:latin typeface="Calibri"/>
                <a:ea typeface="Calibri"/>
                <a:cs typeface="Calibri"/>
                <a:sym typeface="Calibri"/>
              </a:rPr>
              <a:t>das </a:t>
            </a:r>
            <a:r>
              <a:rPr lang="de-DE" sz="1600" dirty="0" err="1">
                <a:solidFill>
                  <a:srgbClr val="595A59"/>
                </a:solidFill>
                <a:latin typeface="Calibri"/>
                <a:ea typeface="Calibri"/>
                <a:cs typeface="Calibri"/>
                <a:sym typeface="Calibri"/>
              </a:rPr>
              <a:t>Unternehmen auf Veränderungen oder unerwartete Ereignisse vorbereitet</a:t>
            </a:r>
            <a:r>
              <a:rPr lang="de-DE" sz="1600" dirty="0">
                <a:solidFill>
                  <a:srgbClr val="595A59"/>
                </a:solidFill>
                <a:latin typeface="Calibri"/>
                <a:ea typeface="Calibri"/>
                <a:cs typeface="Calibri"/>
                <a:sym typeface="Calibri"/>
              </a:rPr>
              <a:t>.</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pic>
        <p:nvPicPr>
          <p:cNvPr id="988" name="Google Shape;988;p10"/>
          <p:cNvPicPr preferRelativeResize="0">
            <a:picLocks noGrp="1"/>
          </p:cNvPicPr>
          <p:nvPr>
            <p:ph type="body" idx="2"/>
          </p:nvPr>
        </p:nvPicPr>
        <p:blipFill rotWithShape="1">
          <a:blip r:embed="rId3">
            <a:alphaModFix/>
          </a:blip>
          <a:srcRect/>
          <a:stretch/>
        </p:blipFill>
        <p:spPr>
          <a:xfrm flipH="1">
            <a:off x="390525" y="3070370"/>
            <a:ext cx="3189288" cy="1739611"/>
          </a:xfrm>
          <a:prstGeom prst="rect">
            <a:avLst/>
          </a:prstGeom>
          <a:noFill/>
          <a:ln>
            <a:noFill/>
          </a:ln>
        </p:spPr>
      </p:pic>
      <p:sp>
        <p:nvSpPr>
          <p:cNvPr id="4" name="Google Shape;965;p8">
            <a:extLst>
              <a:ext uri="{FF2B5EF4-FFF2-40B4-BE49-F238E27FC236}">
                <a16:creationId xmlns:a16="http://schemas.microsoft.com/office/drawing/2014/main" id="{A53C03FC-5008-4226-143D-57B2AAA6D38C}"/>
              </a:ext>
            </a:extLst>
          </p:cNvPr>
          <p:cNvSpPr txBox="1">
            <a:spLocks/>
          </p:cNvSpPr>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79527B"/>
              </a:buClr>
              <a:buSzPts val="1800"/>
              <a:buFont typeface="Arial"/>
              <a:buNone/>
              <a:defRPr sz="1800" b="0" i="0" u="none" strike="noStrike" cap="none">
                <a:solidFill>
                  <a:srgbClr val="79527B"/>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ct val="100000"/>
            </a:pPr>
            <a:r>
              <a:rPr lang="de-DE" dirty="0"/>
              <a:t>Die neun Faktoren der organisatorischen Resilienz III/III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
          <p:cNvSpPr txBox="1"/>
          <p:nvPr/>
        </p:nvSpPr>
        <p:spPr>
          <a:xfrm>
            <a:off x="5384978" y="5445111"/>
            <a:ext cx="5998787" cy="12002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79527B"/>
                </a:solidFill>
                <a:latin typeface="Calibri"/>
                <a:ea typeface="Calibri"/>
                <a:cs typeface="Calibri"/>
                <a:sym typeface="Calibri"/>
              </a:rPr>
              <a:t>Teams, die in der Lage sind, Muster zu erkennen und Informationen zu verarbeiten, um eine chaotische Situation zu verstehen, und die gleichzeitig auf subtile Veränderungen achten, wenn sich die Situation weiterentwickelt</a:t>
            </a:r>
          </a:p>
        </p:txBody>
      </p:sp>
      <p:sp>
        <p:nvSpPr>
          <p:cNvPr id="994" name="Google Shape;994;p11"/>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Um in Krisenzeiten widerstandsfähig zu sein, müssen Organisationen eine Reihe scheinbarer Widersprüche bewältigen, indem sie wirksame Planung und Anpassungsfähigkeit unter veränderten Umständen miteinander verbinden: </a:t>
            </a:r>
            <a:endParaRPr dirty="0"/>
          </a:p>
          <a:p>
            <a:pPr marL="0" lvl="0" indent="0" algn="l" rtl="0">
              <a:lnSpc>
                <a:spcPct val="100000"/>
              </a:lnSpc>
              <a:spcBef>
                <a:spcPts val="600"/>
              </a:spcBef>
              <a:spcAft>
                <a:spcPts val="0"/>
              </a:spcAft>
              <a:buClr>
                <a:srgbClr val="595A59"/>
              </a:buClr>
              <a:buSzPts val="1800"/>
              <a:buNone/>
            </a:pPr>
            <a:endParaRPr dirty="0"/>
          </a:p>
        </p:txBody>
      </p:sp>
      <p:sp>
        <p:nvSpPr>
          <p:cNvPr id="995" name="Google Shape;995;p1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KMU müssen effektiv planen, sich aber auch an den Wandel anpassen, um resilient zu sein.</a:t>
            </a:r>
            <a:endParaRPr dirty="0"/>
          </a:p>
        </p:txBody>
      </p:sp>
      <p:sp>
        <p:nvSpPr>
          <p:cNvPr id="996" name="Google Shape;996;p1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Resilienz und ihre Herausforderungen</a:t>
            </a:r>
            <a:endParaRPr/>
          </a:p>
        </p:txBody>
      </p:sp>
      <p:pic>
        <p:nvPicPr>
          <p:cNvPr id="997" name="Google Shape;997;p11" descr="Kapitän"/>
          <p:cNvPicPr preferRelativeResize="0">
            <a:picLocks noGrp="1"/>
          </p:cNvPicPr>
          <p:nvPr>
            <p:ph type="body" idx="1"/>
          </p:nvPr>
        </p:nvPicPr>
        <p:blipFill rotWithShape="1">
          <a:blip r:embed="rId3">
            <a:alphaModFix/>
          </a:blip>
          <a:srcRect/>
          <a:stretch/>
        </p:blipFill>
        <p:spPr>
          <a:xfrm>
            <a:off x="4373069" y="1787128"/>
            <a:ext cx="900000" cy="900000"/>
          </a:xfrm>
          <a:prstGeom prst="rect">
            <a:avLst/>
          </a:prstGeom>
          <a:noFill/>
          <a:ln>
            <a:noFill/>
          </a:ln>
        </p:spPr>
      </p:pic>
      <p:grpSp>
        <p:nvGrpSpPr>
          <p:cNvPr id="998" name="Google Shape;998;p11"/>
          <p:cNvGrpSpPr/>
          <p:nvPr/>
        </p:nvGrpSpPr>
        <p:grpSpPr>
          <a:xfrm>
            <a:off x="4479690" y="3155130"/>
            <a:ext cx="675513" cy="648000"/>
            <a:chOff x="5233525" y="4954450"/>
            <a:chExt cx="538275" cy="516350"/>
          </a:xfrm>
        </p:grpSpPr>
        <p:sp>
          <p:nvSpPr>
            <p:cNvPr id="999" name="Google Shape;999;p11"/>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0" name="Google Shape;1000;p11"/>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1" name="Google Shape;1001;p11"/>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2" name="Google Shape;1002;p11"/>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3" name="Google Shape;1003;p11"/>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4" name="Google Shape;1004;p11"/>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5" name="Google Shape;1005;p11"/>
            <p:cNvSpPr/>
            <p:nvPr/>
          </p:nvSpPr>
          <p:spPr>
            <a:xfrm>
              <a:off x="5367475" y="5025075"/>
              <a:ext cx="81600" cy="105975"/>
            </a:xfrm>
            <a:custGeom>
              <a:avLst/>
              <a:gdLst/>
              <a:ahLst/>
              <a:cxnLst/>
              <a:rect l="l" t="t" r="r" b="b"/>
              <a:pathLst>
                <a:path w="3264" h="4239" fill="none" extrusionOk="0">
                  <a:moveTo>
                    <a:pt x="0" y="1"/>
                  </a:moveTo>
                  <a:lnTo>
                    <a:pt x="3264" y="4238"/>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6" name="Google Shape;1006;p11"/>
            <p:cNvSpPr/>
            <p:nvPr/>
          </p:nvSpPr>
          <p:spPr>
            <a:xfrm>
              <a:off x="5567800" y="4999500"/>
              <a:ext cx="115100" cy="133975"/>
            </a:xfrm>
            <a:custGeom>
              <a:avLst/>
              <a:gdLst/>
              <a:ahLst/>
              <a:cxnLst/>
              <a:rect l="l" t="t" r="r" b="b"/>
              <a:pathLst>
                <a:path w="4604" h="5359" fill="none" extrusionOk="0">
                  <a:moveTo>
                    <a:pt x="0" y="5359"/>
                  </a:moveTo>
                  <a:lnTo>
                    <a:pt x="4603" y="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7" name="Google Shape;1007;p11"/>
            <p:cNvSpPr/>
            <p:nvPr/>
          </p:nvSpPr>
          <p:spPr>
            <a:xfrm>
              <a:off x="5600075" y="5217475"/>
              <a:ext cx="127275" cy="16475"/>
            </a:xfrm>
            <a:custGeom>
              <a:avLst/>
              <a:gdLst/>
              <a:ahLst/>
              <a:cxnLst/>
              <a:rect l="l" t="t" r="r" b="b"/>
              <a:pathLst>
                <a:path w="5091" h="659" fill="none" extrusionOk="0">
                  <a:moveTo>
                    <a:pt x="5090" y="658"/>
                  </a:moveTo>
                  <a:lnTo>
                    <a:pt x="0" y="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8" name="Google Shape;1008;p11"/>
            <p:cNvSpPr/>
            <p:nvPr/>
          </p:nvSpPr>
          <p:spPr>
            <a:xfrm>
              <a:off x="5497775" y="5299675"/>
              <a:ext cx="4900" cy="126675"/>
            </a:xfrm>
            <a:custGeom>
              <a:avLst/>
              <a:gdLst/>
              <a:ahLst/>
              <a:cxnLst/>
              <a:rect l="l" t="t" r="r" b="b"/>
              <a:pathLst>
                <a:path w="196" h="5067" fill="none" extrusionOk="0">
                  <a:moveTo>
                    <a:pt x="0" y="5067"/>
                  </a:moveTo>
                  <a:lnTo>
                    <a:pt x="195" y="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9" name="Google Shape;1009;p11"/>
            <p:cNvSpPr/>
            <p:nvPr/>
          </p:nvSpPr>
          <p:spPr>
            <a:xfrm>
              <a:off x="5277975" y="5241825"/>
              <a:ext cx="141275" cy="58500"/>
            </a:xfrm>
            <a:custGeom>
              <a:avLst/>
              <a:gdLst/>
              <a:ahLst/>
              <a:cxnLst/>
              <a:rect l="l" t="t" r="r" b="b"/>
              <a:pathLst>
                <a:path w="5651" h="2340" fill="none" extrusionOk="0">
                  <a:moveTo>
                    <a:pt x="0" y="2339"/>
                  </a:moveTo>
                  <a:lnTo>
                    <a:pt x="5651" y="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pic>
        <p:nvPicPr>
          <p:cNvPr id="1010" name="Google Shape;1010;p11" descr="Gruppenbrainstorming"/>
          <p:cNvPicPr preferRelativeResize="0"/>
          <p:nvPr/>
        </p:nvPicPr>
        <p:blipFill rotWithShape="1">
          <a:blip r:embed="rId4">
            <a:alphaModFix/>
          </a:blip>
          <a:srcRect/>
          <a:stretch/>
        </p:blipFill>
        <p:spPr>
          <a:xfrm>
            <a:off x="4373069" y="5514948"/>
            <a:ext cx="914400" cy="914400"/>
          </a:xfrm>
          <a:prstGeom prst="rect">
            <a:avLst/>
          </a:prstGeom>
          <a:noFill/>
          <a:ln>
            <a:noFill/>
          </a:ln>
        </p:spPr>
      </p:pic>
      <p:grpSp>
        <p:nvGrpSpPr>
          <p:cNvPr id="1011" name="Google Shape;1011;p11"/>
          <p:cNvGrpSpPr/>
          <p:nvPr/>
        </p:nvGrpSpPr>
        <p:grpSpPr>
          <a:xfrm>
            <a:off x="4547441" y="4382328"/>
            <a:ext cx="551963" cy="720000"/>
            <a:chOff x="590250" y="244200"/>
            <a:chExt cx="407975" cy="532175"/>
          </a:xfrm>
        </p:grpSpPr>
        <p:sp>
          <p:nvSpPr>
            <p:cNvPr id="1012" name="Google Shape;1012;p11"/>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3" name="Google Shape;1013;p11"/>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4" name="Google Shape;1014;p11"/>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5" name="Google Shape;1015;p11"/>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6" name="Google Shape;1016;p11"/>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7" name="Google Shape;1017;p11"/>
            <p:cNvSpPr/>
            <p:nvPr/>
          </p:nvSpPr>
          <p:spPr>
            <a:xfrm>
              <a:off x="649925" y="590050"/>
              <a:ext cx="133975" cy="25"/>
            </a:xfrm>
            <a:custGeom>
              <a:avLst/>
              <a:gdLst/>
              <a:ahLst/>
              <a:cxnLst/>
              <a:rect l="l" t="t" r="r" b="b"/>
              <a:pathLst>
                <a:path w="5359" h="1" fill="none" extrusionOk="0">
                  <a:moveTo>
                    <a:pt x="5358" y="0"/>
                  </a:moveTo>
                  <a:lnTo>
                    <a:pt x="0" y="0"/>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8" name="Google Shape;1018;p11"/>
            <p:cNvSpPr/>
            <p:nvPr/>
          </p:nvSpPr>
          <p:spPr>
            <a:xfrm>
              <a:off x="649925" y="534625"/>
              <a:ext cx="255750" cy="25"/>
            </a:xfrm>
            <a:custGeom>
              <a:avLst/>
              <a:gdLst/>
              <a:ahLst/>
              <a:cxnLst/>
              <a:rect l="l" t="t" r="r" b="b"/>
              <a:pathLst>
                <a:path w="10230" h="1" fill="none" extrusionOk="0">
                  <a:moveTo>
                    <a:pt x="10229" y="1"/>
                  </a:moveTo>
                  <a:lnTo>
                    <a:pt x="0"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9" name="Google Shape;1019;p11"/>
            <p:cNvSpPr/>
            <p:nvPr/>
          </p:nvSpPr>
          <p:spPr>
            <a:xfrm>
              <a:off x="649925" y="479825"/>
              <a:ext cx="255750" cy="25"/>
            </a:xfrm>
            <a:custGeom>
              <a:avLst/>
              <a:gdLst/>
              <a:ahLst/>
              <a:cxnLst/>
              <a:rect l="l" t="t" r="r" b="b"/>
              <a:pathLst>
                <a:path w="10230" h="1" fill="none" extrusionOk="0">
                  <a:moveTo>
                    <a:pt x="10229" y="1"/>
                  </a:moveTo>
                  <a:lnTo>
                    <a:pt x="0"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0" name="Google Shape;1020;p11"/>
            <p:cNvSpPr/>
            <p:nvPr/>
          </p:nvSpPr>
          <p:spPr>
            <a:xfrm>
              <a:off x="649925" y="424425"/>
              <a:ext cx="255750" cy="25"/>
            </a:xfrm>
            <a:custGeom>
              <a:avLst/>
              <a:gdLst/>
              <a:ahLst/>
              <a:cxnLst/>
              <a:rect l="l" t="t" r="r" b="b"/>
              <a:pathLst>
                <a:path w="10230" h="1" fill="none" extrusionOk="0">
                  <a:moveTo>
                    <a:pt x="10229" y="1"/>
                  </a:moveTo>
                  <a:lnTo>
                    <a:pt x="0"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1" name="Google Shape;1021;p11"/>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2" name="Google Shape;1022;p11"/>
            <p:cNvSpPr/>
            <p:nvPr/>
          </p:nvSpPr>
          <p:spPr>
            <a:xfrm>
              <a:off x="654800" y="244200"/>
              <a:ext cx="25" cy="51175"/>
            </a:xfrm>
            <a:custGeom>
              <a:avLst/>
              <a:gdLst/>
              <a:ahLst/>
              <a:cxnLst/>
              <a:rect l="l" t="t" r="r" b="b"/>
              <a:pathLst>
                <a:path w="1" h="2047" fill="none" extrusionOk="0">
                  <a:moveTo>
                    <a:pt x="0" y="1"/>
                  </a:moveTo>
                  <a:lnTo>
                    <a:pt x="0" y="2046"/>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3" name="Google Shape;1023;p11"/>
            <p:cNvSpPr/>
            <p:nvPr/>
          </p:nvSpPr>
          <p:spPr>
            <a:xfrm>
              <a:off x="737600" y="244200"/>
              <a:ext cx="25" cy="51175"/>
            </a:xfrm>
            <a:custGeom>
              <a:avLst/>
              <a:gdLst/>
              <a:ahLst/>
              <a:cxnLst/>
              <a:rect l="l" t="t" r="r" b="b"/>
              <a:pathLst>
                <a:path w="1" h="2047" fill="none" extrusionOk="0">
                  <a:moveTo>
                    <a:pt x="1" y="1"/>
                  </a:moveTo>
                  <a:lnTo>
                    <a:pt x="1" y="2046"/>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4" name="Google Shape;1024;p11"/>
            <p:cNvSpPr/>
            <p:nvPr/>
          </p:nvSpPr>
          <p:spPr>
            <a:xfrm>
              <a:off x="820400" y="244200"/>
              <a:ext cx="25" cy="51175"/>
            </a:xfrm>
            <a:custGeom>
              <a:avLst/>
              <a:gdLst/>
              <a:ahLst/>
              <a:cxnLst/>
              <a:rect l="l" t="t" r="r" b="b"/>
              <a:pathLst>
                <a:path w="1" h="2047" fill="none" extrusionOk="0">
                  <a:moveTo>
                    <a:pt x="1" y="1"/>
                  </a:moveTo>
                  <a:lnTo>
                    <a:pt x="1" y="2046"/>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5" name="Google Shape;1025;p11"/>
            <p:cNvSpPr/>
            <p:nvPr/>
          </p:nvSpPr>
          <p:spPr>
            <a:xfrm>
              <a:off x="903225" y="244200"/>
              <a:ext cx="25" cy="51175"/>
            </a:xfrm>
            <a:custGeom>
              <a:avLst/>
              <a:gdLst/>
              <a:ahLst/>
              <a:cxnLst/>
              <a:rect l="l" t="t" r="r" b="b"/>
              <a:pathLst>
                <a:path w="1" h="2047" fill="none" extrusionOk="0">
                  <a:moveTo>
                    <a:pt x="0" y="1"/>
                  </a:moveTo>
                  <a:lnTo>
                    <a:pt x="0" y="2046"/>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026" name="Google Shape;1026;p11"/>
          <p:cNvSpPr txBox="1"/>
          <p:nvPr/>
        </p:nvSpPr>
        <p:spPr>
          <a:xfrm>
            <a:off x="5384979" y="1715736"/>
            <a:ext cx="59987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79527B"/>
                </a:solidFill>
                <a:latin typeface="Calibri"/>
                <a:ea typeface="Calibri"/>
                <a:cs typeface="Calibri"/>
                <a:sym typeface="Calibri"/>
              </a:rPr>
              <a:t>Führungspersönlichkeiten, die in der Lage sind, den Menschen ein Gefühl der Hoffnung und der Orientierung zu geben und gleichzeitig die Situation verstehen, in der sie sich befinden</a:t>
            </a:r>
          </a:p>
        </p:txBody>
      </p:sp>
      <p:sp>
        <p:nvSpPr>
          <p:cNvPr id="1027" name="Google Shape;1027;p11"/>
          <p:cNvSpPr/>
          <p:nvPr/>
        </p:nvSpPr>
        <p:spPr>
          <a:xfrm>
            <a:off x="4286030" y="1637401"/>
            <a:ext cx="7179929" cy="1080000"/>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8" name="Google Shape;1028;p11"/>
          <p:cNvSpPr/>
          <p:nvPr/>
        </p:nvSpPr>
        <p:spPr>
          <a:xfrm>
            <a:off x="4286030" y="2903789"/>
            <a:ext cx="7179929" cy="1080000"/>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9" name="Google Shape;1029;p11"/>
          <p:cNvSpPr/>
          <p:nvPr/>
        </p:nvSpPr>
        <p:spPr>
          <a:xfrm>
            <a:off x="4286030" y="4170177"/>
            <a:ext cx="7179929" cy="1080000"/>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0" name="Google Shape;1030;p11"/>
          <p:cNvSpPr/>
          <p:nvPr/>
        </p:nvSpPr>
        <p:spPr>
          <a:xfrm>
            <a:off x="4286030" y="5436566"/>
            <a:ext cx="7179929" cy="1200288"/>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1" name="Google Shape;1031;p11"/>
          <p:cNvSpPr txBox="1"/>
          <p:nvPr/>
        </p:nvSpPr>
        <p:spPr>
          <a:xfrm>
            <a:off x="5384978" y="3115889"/>
            <a:ext cx="52715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79527B"/>
                </a:solidFill>
                <a:latin typeface="Calibri"/>
                <a:ea typeface="Calibri"/>
                <a:cs typeface="Calibri"/>
                <a:sym typeface="Calibri"/>
              </a:rPr>
              <a:t>Eine Organisationskultur, die disziplinierte Planung schätzt und gleichzeitig Innovation fördert</a:t>
            </a:r>
            <a:endParaRPr sz="1800" dirty="0">
              <a:solidFill>
                <a:srgbClr val="79527B"/>
              </a:solidFill>
              <a:latin typeface="Calibri"/>
              <a:ea typeface="Calibri"/>
              <a:cs typeface="Calibri"/>
              <a:sym typeface="Calibri"/>
            </a:endParaRPr>
          </a:p>
        </p:txBody>
      </p:sp>
      <p:sp>
        <p:nvSpPr>
          <p:cNvPr id="1032" name="Google Shape;1032;p11"/>
          <p:cNvSpPr txBox="1"/>
          <p:nvPr/>
        </p:nvSpPr>
        <p:spPr>
          <a:xfrm>
            <a:off x="5384979" y="4229310"/>
            <a:ext cx="5271504" cy="923289"/>
          </a:xfrm>
          <a:prstGeom prst="rect">
            <a:avLst/>
          </a:prstGeom>
          <a:noFill/>
          <a:ln>
            <a:noFill/>
          </a:ln>
        </p:spPr>
        <p:txBody>
          <a:bodyPr spcFirstLastPara="1" wrap="square" lIns="91425" tIns="45700" rIns="91425" bIns="45700" anchor="ctr" anchorCtr="1">
            <a:spAutoFit/>
          </a:bodyPr>
          <a:lstStyle/>
          <a:p>
            <a:pPr marL="0" marR="0" lvl="0" indent="0" algn="l" rtl="0">
              <a:spcBef>
                <a:spcPts val="0"/>
              </a:spcBef>
              <a:spcAft>
                <a:spcPts val="0"/>
              </a:spcAft>
              <a:buNone/>
            </a:pPr>
            <a:r>
              <a:rPr lang="de-DE" sz="1800" dirty="0">
                <a:solidFill>
                  <a:srgbClr val="79527B"/>
                </a:solidFill>
                <a:latin typeface="Calibri"/>
                <a:ea typeface="Calibri"/>
                <a:cs typeface="Calibri"/>
                <a:sym typeface="Calibri"/>
              </a:rPr>
              <a:t>Sorgfältig und strukturiert planen und Entscheidungen treffen, dabei aber gleichzeitig reaktionsschnell und mutig sein</a:t>
            </a:r>
            <a:endParaRPr sz="1800" dirty="0">
              <a:solidFill>
                <a:srgbClr val="79527B"/>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2"/>
          <p:cNvSpPr txBox="1">
            <a:spLocks noGrp="1"/>
          </p:cNvSpPr>
          <p:nvPr>
            <p:ph type="body" idx="2"/>
          </p:nvPr>
        </p:nvSpPr>
        <p:spPr>
          <a:xfrm>
            <a:off x="389965" y="1637401"/>
            <a:ext cx="481123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Melissa Miranda erzählt von ihren Erfahrungen in der angeschlagenen, ausbeutenden Restaurantbranche und ihren Träumen von einem besseren Führungsstil - durch Freundlichkeit, Gemeinschaft und Mitgefühl. Als Melissa Miranda 2020 ihr eigenes Restaurant eröffnete, stellte sie sich ein neues Geschäftsmodell vor, in dessen Mittelpunkt die Zusammenarbeit und das Empowerment ihrer Mitarbeiter stand. Die Pandemie erwies sich als Test für ihre neue Gemeinschaftsphilosophie - eine Philosophie, die zu einem florierenden Restaurant führte und bewies, dass das, was gut für die Menschen ist, auch gut fürs Geschäft ist.</a:t>
            </a:r>
            <a:endParaRPr dirty="0"/>
          </a:p>
          <a:p>
            <a:pPr marL="0" lvl="0" indent="0" algn="l" rtl="0">
              <a:lnSpc>
                <a:spcPct val="100000"/>
              </a:lnSpc>
              <a:spcBef>
                <a:spcPts val="600"/>
              </a:spcBef>
              <a:spcAft>
                <a:spcPts val="0"/>
              </a:spcAft>
              <a:buClr>
                <a:srgbClr val="595A59"/>
              </a:buClr>
              <a:buSzPts val="1200"/>
              <a:buNone/>
            </a:pPr>
            <a:r>
              <a:rPr lang="de-DE" sz="1200" dirty="0"/>
              <a:t>Quelle: TED</a:t>
            </a:r>
            <a:endParaRPr dirty="0"/>
          </a:p>
          <a:p>
            <a:pPr marL="0" lvl="0" indent="0" algn="l" rtl="0">
              <a:lnSpc>
                <a:spcPct val="100000"/>
              </a:lnSpc>
              <a:spcBef>
                <a:spcPts val="600"/>
              </a:spcBef>
              <a:spcAft>
                <a:spcPts val="0"/>
              </a:spcAft>
              <a:buClr>
                <a:srgbClr val="79527B"/>
              </a:buClr>
              <a:buSzPts val="1200"/>
              <a:buNone/>
            </a:pPr>
            <a:r>
              <a:rPr lang="de-DE" sz="1200" u="sng" dirty="0">
                <a:solidFill>
                  <a:srgbClr val="79527B"/>
                </a:solidFill>
                <a:hlinkClick r:id="rId3">
                  <a:extLst>
                    <a:ext uri="{A12FA001-AC4F-418D-AE19-62706E023703}">
                      <ahyp:hlinkClr xmlns:ahyp="http://schemas.microsoft.com/office/drawing/2018/hyperlinkcolor" val="tx"/>
                    </a:ext>
                  </a:extLst>
                </a:hlinkClick>
              </a:rPr>
              <a:t>https://youtu.be/t8XEF_X6GK8</a:t>
            </a:r>
            <a:endParaRPr sz="1200" dirty="0">
              <a:solidFill>
                <a:srgbClr val="79527B"/>
              </a:solidFill>
            </a:endParaRPr>
          </a:p>
        </p:txBody>
      </p:sp>
      <p:sp>
        <p:nvSpPr>
          <p:cNvPr id="1038" name="Google Shape;1038;p1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Video: Aufbau von Resilienz und Gemeinschaft in der Dienstleistungsbranche</a:t>
            </a:r>
            <a:endParaRPr dirty="0"/>
          </a:p>
        </p:txBody>
      </p:sp>
      <p:sp>
        <p:nvSpPr>
          <p:cNvPr id="1039" name="Google Shape;1039;p1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Beispiel für ein resilientes Restaurant</a:t>
            </a:r>
            <a:endParaRPr dirty="0"/>
          </a:p>
        </p:txBody>
      </p:sp>
      <p:pic>
        <p:nvPicPr>
          <p:cNvPr id="1040" name="Google Shape;1040;p12" descr="iMac.png"/>
          <p:cNvPicPr preferRelativeResize="0">
            <a:picLocks noGrp="1"/>
          </p:cNvPicPr>
          <p:nvPr>
            <p:ph type="body" idx="1"/>
          </p:nvPr>
        </p:nvPicPr>
        <p:blipFill rotWithShape="1">
          <a:blip r:embed="rId4">
            <a:alphaModFix/>
          </a:blip>
          <a:srcRect/>
          <a:stretch/>
        </p:blipFill>
        <p:spPr>
          <a:xfrm>
            <a:off x="5122980" y="1636713"/>
            <a:ext cx="5267090" cy="4455341"/>
          </a:xfrm>
          <a:prstGeom prst="rect">
            <a:avLst/>
          </a:prstGeom>
          <a:noFill/>
          <a:ln>
            <a:noFill/>
          </a:ln>
        </p:spPr>
      </p:pic>
      <p:pic>
        <p:nvPicPr>
          <p:cNvPr id="1041" name="Google Shape;1041;p12" title="Building Resilience and Community in the Service Industry | Melissa Miranda | TEDxSeattle"/>
          <p:cNvPicPr preferRelativeResize="0"/>
          <p:nvPr/>
        </p:nvPicPr>
        <p:blipFill rotWithShape="1">
          <a:blip r:embed="rId5">
            <a:alphaModFix/>
          </a:blip>
          <a:srcRect/>
          <a:stretch/>
        </p:blipFill>
        <p:spPr>
          <a:xfrm>
            <a:off x="5856143" y="2213540"/>
            <a:ext cx="3878984" cy="21916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1"/>
                                        </p:tgtEl>
                                        <p:attrNameLst>
                                          <p:attrName>style.visibility</p:attrName>
                                        </p:attrNameLst>
                                      </p:cBhvr>
                                      <p:to>
                                        <p:strVal val="visible"/>
                                      </p:to>
                                    </p:set>
                                    <p:animEffect transition="in" filter="fade">
                                      <p:cBhvr>
                                        <p:cTn id="7" dur="1"/>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3"/>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Die meisten Aktivitäten in Unternehmen haben mehr oder weniger genau die Ergebnisse, die erwartet werden.</a:t>
            </a:r>
            <a:endParaRPr dirty="0"/>
          </a:p>
          <a:p>
            <a:pPr marL="0" lvl="0" indent="0" algn="l" rtl="0">
              <a:lnSpc>
                <a:spcPct val="100000"/>
              </a:lnSpc>
              <a:spcBef>
                <a:spcPts val="600"/>
              </a:spcBef>
              <a:spcAft>
                <a:spcPts val="0"/>
              </a:spcAft>
              <a:buClr>
                <a:srgbClr val="595A59"/>
              </a:buClr>
              <a:buSzPts val="1800"/>
              <a:buNone/>
            </a:pPr>
            <a:endParaRPr dirty="0"/>
          </a:p>
        </p:txBody>
      </p:sp>
      <p:sp>
        <p:nvSpPr>
          <p:cNvPr id="1047" name="Google Shape;1047;p1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Im Grunde sind die meisten Ergebnisse in KMU so wie erwartet. </a:t>
            </a:r>
          </a:p>
        </p:txBody>
      </p:sp>
      <p:sp>
        <p:nvSpPr>
          <p:cNvPr id="1048" name="Google Shape;1048;p1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Lernen aus dem, was richtig läuft I/III</a:t>
            </a:r>
            <a:endParaRPr/>
          </a:p>
          <a:p>
            <a:pPr marL="0" lvl="0" indent="0" algn="l" rtl="0">
              <a:lnSpc>
                <a:spcPct val="90000"/>
              </a:lnSpc>
              <a:spcBef>
                <a:spcPts val="1000"/>
              </a:spcBef>
              <a:spcAft>
                <a:spcPts val="0"/>
              </a:spcAft>
              <a:buClr>
                <a:srgbClr val="79527B"/>
              </a:buClr>
              <a:buSzPct val="100000"/>
              <a:buNone/>
            </a:pPr>
            <a:endParaRPr/>
          </a:p>
        </p:txBody>
      </p:sp>
      <p:sp>
        <p:nvSpPr>
          <p:cNvPr id="1049" name="Google Shape;1049;p13"/>
          <p:cNvSpPr/>
          <p:nvPr/>
        </p:nvSpPr>
        <p:spPr>
          <a:xfrm>
            <a:off x="3163614" y="2564524"/>
            <a:ext cx="8240110" cy="2974428"/>
          </a:xfrm>
          <a:custGeom>
            <a:avLst/>
            <a:gdLst/>
            <a:ahLst/>
            <a:cxnLst/>
            <a:rect l="l" t="t" r="r" b="b"/>
            <a:pathLst>
              <a:path w="8240110" h="3415862" extrusionOk="0">
                <a:moveTo>
                  <a:pt x="0" y="3405351"/>
                </a:moveTo>
                <a:cubicBezTo>
                  <a:pt x="1140372" y="3236309"/>
                  <a:pt x="2280745" y="3067268"/>
                  <a:pt x="2816772" y="2585544"/>
                </a:cubicBezTo>
                <a:cubicBezTo>
                  <a:pt x="3352799" y="2103820"/>
                  <a:pt x="2997200" y="945931"/>
                  <a:pt x="3216165" y="515007"/>
                </a:cubicBezTo>
                <a:cubicBezTo>
                  <a:pt x="3435130" y="84083"/>
                  <a:pt x="3832772" y="0"/>
                  <a:pt x="4130565" y="0"/>
                </a:cubicBezTo>
                <a:cubicBezTo>
                  <a:pt x="4428358" y="0"/>
                  <a:pt x="4790965" y="80579"/>
                  <a:pt x="5002924" y="515007"/>
                </a:cubicBezTo>
                <a:cubicBezTo>
                  <a:pt x="5214883" y="949434"/>
                  <a:pt x="4862786" y="2123089"/>
                  <a:pt x="5402317" y="2606565"/>
                </a:cubicBezTo>
                <a:cubicBezTo>
                  <a:pt x="5941848" y="3090041"/>
                  <a:pt x="7090979" y="3252951"/>
                  <a:pt x="8240110" y="3415862"/>
                </a:cubicBezTo>
              </a:path>
            </a:pathLst>
          </a:custGeom>
          <a:gradFill>
            <a:gsLst>
              <a:gs pos="0">
                <a:srgbClr val="C00000"/>
              </a:gs>
              <a:gs pos="13000">
                <a:srgbClr val="C00000"/>
              </a:gs>
              <a:gs pos="52999">
                <a:srgbClr val="FFC000"/>
              </a:gs>
              <a:gs pos="92000">
                <a:srgbClr val="81D1C5"/>
              </a:gs>
              <a:gs pos="100000">
                <a:srgbClr val="81D1C5"/>
              </a:gs>
            </a:gsLst>
            <a:path path="circle">
              <a:fillToRect t="100000" r="100000"/>
            </a:path>
            <a:tileRect l="-100000" b="-100000"/>
          </a:grad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79527B"/>
              </a:solidFill>
              <a:latin typeface="Calibri"/>
              <a:ea typeface="Calibri"/>
              <a:cs typeface="Calibri"/>
              <a:sym typeface="Calibri"/>
            </a:endParaRPr>
          </a:p>
        </p:txBody>
      </p:sp>
      <p:cxnSp>
        <p:nvCxnSpPr>
          <p:cNvPr id="1050" name="Google Shape;1050;p13"/>
          <p:cNvCxnSpPr/>
          <p:nvPr/>
        </p:nvCxnSpPr>
        <p:spPr>
          <a:xfrm rot="10800000">
            <a:off x="7294179" y="1933904"/>
            <a:ext cx="0" cy="3605048"/>
          </a:xfrm>
          <a:prstGeom prst="straightConnector1">
            <a:avLst/>
          </a:prstGeom>
          <a:noFill/>
          <a:ln w="28575" cap="flat" cmpd="sng">
            <a:solidFill>
              <a:srgbClr val="000000"/>
            </a:solidFill>
            <a:prstDash val="solid"/>
            <a:miter lim="800000"/>
            <a:headEnd type="none" w="sm" len="sm"/>
            <a:tailEnd type="triangle" w="med" len="med"/>
          </a:ln>
        </p:spPr>
      </p:cxnSp>
      <p:sp>
        <p:nvSpPr>
          <p:cNvPr id="1051" name="Google Shape;1051;p13"/>
          <p:cNvSpPr txBox="1"/>
          <p:nvPr/>
        </p:nvSpPr>
        <p:spPr>
          <a:xfrm>
            <a:off x="7294179" y="1879142"/>
            <a:ext cx="1739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Häufigkeit der Ereignisse</a:t>
            </a:r>
            <a:endParaRPr/>
          </a:p>
        </p:txBody>
      </p:sp>
      <p:sp>
        <p:nvSpPr>
          <p:cNvPr id="1052" name="Google Shape;1052;p13"/>
          <p:cNvSpPr txBox="1"/>
          <p:nvPr/>
        </p:nvSpPr>
        <p:spPr>
          <a:xfrm>
            <a:off x="3163613" y="5538952"/>
            <a:ext cx="163441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Unerwünschte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Ergebnisse</a:t>
            </a:r>
            <a:endParaRPr dirty="0"/>
          </a:p>
        </p:txBody>
      </p:sp>
      <p:sp>
        <p:nvSpPr>
          <p:cNvPr id="1053" name="Google Shape;1053;p13"/>
          <p:cNvSpPr txBox="1"/>
          <p:nvPr/>
        </p:nvSpPr>
        <p:spPr>
          <a:xfrm>
            <a:off x="10052948" y="5531836"/>
            <a:ext cx="174908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Positive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Überraschungen</a:t>
            </a:r>
            <a:endParaRPr sz="1800" b="0" i="0" u="none" strike="noStrike" cap="none" dirty="0">
              <a:solidFill>
                <a:srgbClr val="79527B"/>
              </a:solidFill>
              <a:latin typeface="Calibri"/>
              <a:ea typeface="Calibri"/>
              <a:cs typeface="Calibri"/>
              <a:sym typeface="Calibri"/>
            </a:endParaRPr>
          </a:p>
        </p:txBody>
      </p:sp>
      <p:sp>
        <p:nvSpPr>
          <p:cNvPr id="1054" name="Google Shape;1054;p13"/>
          <p:cNvSpPr txBox="1"/>
          <p:nvPr/>
        </p:nvSpPr>
        <p:spPr>
          <a:xfrm>
            <a:off x="6672940" y="5529799"/>
            <a:ext cx="132328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Erwartete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Ergebnisse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4"/>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a:t>Wir versuchen zu lernen, vor allem wenn etwas besonders schief gelaufen ist.</a:t>
            </a:r>
            <a:endParaRPr/>
          </a:p>
          <a:p>
            <a:pPr marL="0" lvl="0" indent="0" algn="l" rtl="0">
              <a:lnSpc>
                <a:spcPct val="100000"/>
              </a:lnSpc>
              <a:spcBef>
                <a:spcPts val="600"/>
              </a:spcBef>
              <a:spcAft>
                <a:spcPts val="0"/>
              </a:spcAft>
              <a:buClr>
                <a:srgbClr val="595A59"/>
              </a:buClr>
              <a:buSzPts val="1800"/>
              <a:buNone/>
            </a:pPr>
            <a:endParaRPr/>
          </a:p>
        </p:txBody>
      </p:sp>
      <p:sp>
        <p:nvSpPr>
          <p:cNvPr id="1060" name="Google Shape;1060;p1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sz="2000"/>
              <a:t>Aus dem, was gut läuft, kann man ebenso viel lernen wie aus dem, was schief läuft.</a:t>
            </a:r>
            <a:endParaRPr/>
          </a:p>
        </p:txBody>
      </p:sp>
      <p:sp>
        <p:nvSpPr>
          <p:cNvPr id="1061" name="Google Shape;1061;p1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Lernen aus dem, was richtig läuft II/III</a:t>
            </a:r>
            <a:endParaRPr/>
          </a:p>
          <a:p>
            <a:pPr marL="0" lvl="0" indent="0" algn="l" rtl="0">
              <a:lnSpc>
                <a:spcPct val="90000"/>
              </a:lnSpc>
              <a:spcBef>
                <a:spcPts val="1000"/>
              </a:spcBef>
              <a:spcAft>
                <a:spcPts val="0"/>
              </a:spcAft>
              <a:buClr>
                <a:srgbClr val="79527B"/>
              </a:buClr>
              <a:buSzPct val="100000"/>
              <a:buNone/>
            </a:pPr>
            <a:endParaRPr/>
          </a:p>
          <a:p>
            <a:pPr marL="0" lvl="0" indent="0" algn="l" rtl="0">
              <a:lnSpc>
                <a:spcPct val="90000"/>
              </a:lnSpc>
              <a:spcBef>
                <a:spcPts val="1000"/>
              </a:spcBef>
              <a:spcAft>
                <a:spcPts val="0"/>
              </a:spcAft>
              <a:buClr>
                <a:srgbClr val="79527B"/>
              </a:buClr>
              <a:buSzPct val="100000"/>
              <a:buNone/>
            </a:pPr>
            <a:endParaRPr/>
          </a:p>
        </p:txBody>
      </p:sp>
      <p:sp>
        <p:nvSpPr>
          <p:cNvPr id="1062" name="Google Shape;1062;p14"/>
          <p:cNvSpPr/>
          <p:nvPr/>
        </p:nvSpPr>
        <p:spPr>
          <a:xfrm>
            <a:off x="3163614" y="2564524"/>
            <a:ext cx="8240110" cy="2974428"/>
          </a:xfrm>
          <a:custGeom>
            <a:avLst/>
            <a:gdLst/>
            <a:ahLst/>
            <a:cxnLst/>
            <a:rect l="l" t="t" r="r" b="b"/>
            <a:pathLst>
              <a:path w="8240110" h="3415862" extrusionOk="0">
                <a:moveTo>
                  <a:pt x="0" y="3405351"/>
                </a:moveTo>
                <a:cubicBezTo>
                  <a:pt x="1140372" y="3236309"/>
                  <a:pt x="2280745" y="3067268"/>
                  <a:pt x="2816772" y="2585544"/>
                </a:cubicBezTo>
                <a:cubicBezTo>
                  <a:pt x="3352799" y="2103820"/>
                  <a:pt x="2997200" y="945931"/>
                  <a:pt x="3216165" y="515007"/>
                </a:cubicBezTo>
                <a:cubicBezTo>
                  <a:pt x="3435130" y="84083"/>
                  <a:pt x="3832772" y="0"/>
                  <a:pt x="4130565" y="0"/>
                </a:cubicBezTo>
                <a:cubicBezTo>
                  <a:pt x="4428358" y="0"/>
                  <a:pt x="4790965" y="80579"/>
                  <a:pt x="5002924" y="515007"/>
                </a:cubicBezTo>
                <a:cubicBezTo>
                  <a:pt x="5214883" y="949434"/>
                  <a:pt x="4862786" y="2123089"/>
                  <a:pt x="5402317" y="2606565"/>
                </a:cubicBezTo>
                <a:cubicBezTo>
                  <a:pt x="5941848" y="3090041"/>
                  <a:pt x="7090979" y="3252951"/>
                  <a:pt x="8240110" y="3415862"/>
                </a:cubicBezTo>
              </a:path>
            </a:pathLst>
          </a:custGeom>
          <a:gradFill>
            <a:gsLst>
              <a:gs pos="0">
                <a:srgbClr val="C00000"/>
              </a:gs>
              <a:gs pos="13000">
                <a:srgbClr val="C00000"/>
              </a:gs>
              <a:gs pos="52999">
                <a:srgbClr val="FFC000"/>
              </a:gs>
              <a:gs pos="92000">
                <a:srgbClr val="81D1C5"/>
              </a:gs>
              <a:gs pos="100000">
                <a:srgbClr val="81D1C5"/>
              </a:gs>
            </a:gsLst>
            <a:path path="circle">
              <a:fillToRect t="100000" r="100000"/>
            </a:path>
            <a:tileRect l="-100000" b="-100000"/>
          </a:grad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79527B"/>
              </a:solidFill>
              <a:latin typeface="Calibri"/>
              <a:ea typeface="Calibri"/>
              <a:cs typeface="Calibri"/>
              <a:sym typeface="Calibri"/>
            </a:endParaRPr>
          </a:p>
        </p:txBody>
      </p:sp>
      <p:cxnSp>
        <p:nvCxnSpPr>
          <p:cNvPr id="1063" name="Google Shape;1063;p14"/>
          <p:cNvCxnSpPr/>
          <p:nvPr/>
        </p:nvCxnSpPr>
        <p:spPr>
          <a:xfrm rot="10800000">
            <a:off x="7294179" y="1933904"/>
            <a:ext cx="0" cy="3605048"/>
          </a:xfrm>
          <a:prstGeom prst="straightConnector1">
            <a:avLst/>
          </a:prstGeom>
          <a:noFill/>
          <a:ln w="28575" cap="flat" cmpd="sng">
            <a:solidFill>
              <a:srgbClr val="000000"/>
            </a:solidFill>
            <a:prstDash val="solid"/>
            <a:miter lim="800000"/>
            <a:headEnd type="none" w="sm" len="sm"/>
            <a:tailEnd type="triangle" w="med" len="med"/>
          </a:ln>
        </p:spPr>
      </p:cxnSp>
      <p:sp>
        <p:nvSpPr>
          <p:cNvPr id="1064" name="Google Shape;1064;p14"/>
          <p:cNvSpPr txBox="1"/>
          <p:nvPr/>
        </p:nvSpPr>
        <p:spPr>
          <a:xfrm>
            <a:off x="7294179" y="1879142"/>
            <a:ext cx="1739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Häufigkeit der Ereignisse</a:t>
            </a:r>
            <a:endParaRPr/>
          </a:p>
        </p:txBody>
      </p:sp>
      <p:sp>
        <p:nvSpPr>
          <p:cNvPr id="1065" name="Google Shape;1065;p14"/>
          <p:cNvSpPr txBox="1"/>
          <p:nvPr/>
        </p:nvSpPr>
        <p:spPr>
          <a:xfrm>
            <a:off x="2643210" y="5538952"/>
            <a:ext cx="167255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Unerwünschte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Ergebnisse</a:t>
            </a:r>
            <a:endParaRPr dirty="0"/>
          </a:p>
        </p:txBody>
      </p:sp>
      <p:sp>
        <p:nvSpPr>
          <p:cNvPr id="1066" name="Google Shape;1066;p14"/>
          <p:cNvSpPr txBox="1"/>
          <p:nvPr/>
        </p:nvSpPr>
        <p:spPr>
          <a:xfrm>
            <a:off x="10267826" y="5538993"/>
            <a:ext cx="186890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Positive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Überraschungen</a:t>
            </a:r>
            <a:endParaRPr sz="1800" b="0" i="0" u="none" strike="noStrike" cap="none" dirty="0">
              <a:solidFill>
                <a:srgbClr val="79527B"/>
              </a:solidFill>
              <a:latin typeface="Calibri"/>
              <a:ea typeface="Calibri"/>
              <a:cs typeface="Calibri"/>
              <a:sym typeface="Calibri"/>
            </a:endParaRPr>
          </a:p>
        </p:txBody>
      </p:sp>
      <p:sp>
        <p:nvSpPr>
          <p:cNvPr id="1067" name="Google Shape;1067;p14"/>
          <p:cNvSpPr txBox="1"/>
          <p:nvPr/>
        </p:nvSpPr>
        <p:spPr>
          <a:xfrm>
            <a:off x="6637031" y="5529799"/>
            <a:ext cx="13205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Erwartete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Ergebnisse</a:t>
            </a:r>
            <a:endParaRPr dirty="0"/>
          </a:p>
        </p:txBody>
      </p:sp>
      <p:sp>
        <p:nvSpPr>
          <p:cNvPr id="1068" name="Google Shape;1068;p14"/>
          <p:cNvSpPr/>
          <p:nvPr/>
        </p:nvSpPr>
        <p:spPr>
          <a:xfrm>
            <a:off x="3163613" y="4787964"/>
            <a:ext cx="2304300" cy="1331100"/>
          </a:xfrm>
          <a:prstGeom prst="ellipse">
            <a:avLst/>
          </a:prstGeom>
          <a:solidFill>
            <a:srgbClr val="F27954">
              <a:alpha val="69803"/>
            </a:srgbClr>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dirty="0">
                <a:solidFill>
                  <a:srgbClr val="033637"/>
                </a:solidFill>
                <a:latin typeface="Calibri"/>
                <a:ea typeface="Calibri"/>
                <a:cs typeface="Calibri"/>
                <a:sym typeface="Calibri"/>
              </a:rPr>
              <a:t>Umfang der Lernaktivitäten</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5"/>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Die tägliche Arbeit ist eine reiche und oft ungenutzte Quelle des Lernens. </a:t>
            </a:r>
            <a:endParaRPr dirty="0"/>
          </a:p>
          <a:p>
            <a:pPr marL="0" lvl="0" indent="0" algn="l" rtl="0">
              <a:lnSpc>
                <a:spcPct val="100000"/>
              </a:lnSpc>
              <a:spcBef>
                <a:spcPts val="600"/>
              </a:spcBef>
              <a:spcAft>
                <a:spcPts val="0"/>
              </a:spcAft>
              <a:buClr>
                <a:srgbClr val="595A59"/>
              </a:buClr>
              <a:buSzPts val="1800"/>
              <a:buNone/>
            </a:pPr>
            <a:r>
              <a:rPr lang="de-DE" dirty="0"/>
              <a:t>Es ist ein unglaublicher Reichtum an Wissen, wenn man daraus lernt, warum etwas genau so funktioniert, wie es funktioniert. </a:t>
            </a:r>
            <a:endParaRPr dirty="0"/>
          </a:p>
        </p:txBody>
      </p:sp>
      <p:sp>
        <p:nvSpPr>
          <p:cNvPr id="1074" name="Google Shape;1074;p1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ct val="100000"/>
              <a:buNone/>
            </a:pPr>
            <a:r>
              <a:rPr lang="de-DE" dirty="0"/>
              <a:t>Wenn man nicht auf die Prozesse schaut, die gut laufen, verpasst man Lernmöglichkeiten, um </a:t>
            </a:r>
            <a:r>
              <a:rPr lang="de-DE" dirty="0" err="1"/>
              <a:t>Krisenresilienz</a:t>
            </a:r>
            <a:r>
              <a:rPr lang="de-DE" dirty="0"/>
              <a:t> zu erreichen.</a:t>
            </a:r>
          </a:p>
        </p:txBody>
      </p:sp>
      <p:sp>
        <p:nvSpPr>
          <p:cNvPr id="1075" name="Google Shape;1075;p1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Lernen aus dem, was richtig läuft III/III</a:t>
            </a:r>
            <a:endParaRPr dirty="0"/>
          </a:p>
          <a:p>
            <a:pPr marL="0" lvl="0" indent="0" algn="l" rtl="0">
              <a:lnSpc>
                <a:spcPct val="90000"/>
              </a:lnSpc>
              <a:spcBef>
                <a:spcPts val="1000"/>
              </a:spcBef>
              <a:spcAft>
                <a:spcPts val="0"/>
              </a:spcAft>
              <a:buClr>
                <a:srgbClr val="79527B"/>
              </a:buClr>
              <a:buSzPct val="100000"/>
              <a:buNone/>
            </a:pPr>
            <a:endParaRPr dirty="0"/>
          </a:p>
          <a:p>
            <a:pPr marL="0" lvl="0" indent="0" algn="l" rtl="0">
              <a:lnSpc>
                <a:spcPct val="90000"/>
              </a:lnSpc>
              <a:spcBef>
                <a:spcPts val="1000"/>
              </a:spcBef>
              <a:spcAft>
                <a:spcPts val="0"/>
              </a:spcAft>
              <a:buClr>
                <a:srgbClr val="79527B"/>
              </a:buClr>
              <a:buSzPct val="100000"/>
              <a:buNone/>
            </a:pPr>
            <a:endParaRPr dirty="0"/>
          </a:p>
        </p:txBody>
      </p:sp>
      <p:sp>
        <p:nvSpPr>
          <p:cNvPr id="1076" name="Google Shape;1076;p15"/>
          <p:cNvSpPr/>
          <p:nvPr/>
        </p:nvSpPr>
        <p:spPr>
          <a:xfrm>
            <a:off x="3163614" y="2564524"/>
            <a:ext cx="8240110" cy="2974428"/>
          </a:xfrm>
          <a:custGeom>
            <a:avLst/>
            <a:gdLst/>
            <a:ahLst/>
            <a:cxnLst/>
            <a:rect l="l" t="t" r="r" b="b"/>
            <a:pathLst>
              <a:path w="8240110" h="3415862" extrusionOk="0">
                <a:moveTo>
                  <a:pt x="0" y="3405351"/>
                </a:moveTo>
                <a:cubicBezTo>
                  <a:pt x="1140372" y="3236309"/>
                  <a:pt x="2280745" y="3067268"/>
                  <a:pt x="2816772" y="2585544"/>
                </a:cubicBezTo>
                <a:cubicBezTo>
                  <a:pt x="3352799" y="2103820"/>
                  <a:pt x="2997200" y="945931"/>
                  <a:pt x="3216165" y="515007"/>
                </a:cubicBezTo>
                <a:cubicBezTo>
                  <a:pt x="3435130" y="84083"/>
                  <a:pt x="3832772" y="0"/>
                  <a:pt x="4130565" y="0"/>
                </a:cubicBezTo>
                <a:cubicBezTo>
                  <a:pt x="4428358" y="0"/>
                  <a:pt x="4790965" y="80579"/>
                  <a:pt x="5002924" y="515007"/>
                </a:cubicBezTo>
                <a:cubicBezTo>
                  <a:pt x="5214883" y="949434"/>
                  <a:pt x="4862786" y="2123089"/>
                  <a:pt x="5402317" y="2606565"/>
                </a:cubicBezTo>
                <a:cubicBezTo>
                  <a:pt x="5941848" y="3090041"/>
                  <a:pt x="7090979" y="3252951"/>
                  <a:pt x="8240110" y="3415862"/>
                </a:cubicBezTo>
              </a:path>
            </a:pathLst>
          </a:custGeom>
          <a:gradFill>
            <a:gsLst>
              <a:gs pos="0">
                <a:srgbClr val="C00000"/>
              </a:gs>
              <a:gs pos="13000">
                <a:srgbClr val="C00000"/>
              </a:gs>
              <a:gs pos="52999">
                <a:srgbClr val="FFC000"/>
              </a:gs>
              <a:gs pos="92000">
                <a:srgbClr val="81D1C5"/>
              </a:gs>
              <a:gs pos="100000">
                <a:srgbClr val="81D1C5"/>
              </a:gs>
            </a:gsLst>
            <a:path path="circle">
              <a:fillToRect t="100000" r="100000"/>
            </a:path>
            <a:tileRect l="-100000" b="-100000"/>
          </a:grad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79527B"/>
              </a:solidFill>
              <a:latin typeface="Calibri"/>
              <a:ea typeface="Calibri"/>
              <a:cs typeface="Calibri"/>
              <a:sym typeface="Calibri"/>
            </a:endParaRPr>
          </a:p>
        </p:txBody>
      </p:sp>
      <p:cxnSp>
        <p:nvCxnSpPr>
          <p:cNvPr id="1077" name="Google Shape;1077;p15"/>
          <p:cNvCxnSpPr/>
          <p:nvPr/>
        </p:nvCxnSpPr>
        <p:spPr>
          <a:xfrm rot="10800000">
            <a:off x="7294179" y="1933904"/>
            <a:ext cx="0" cy="3605048"/>
          </a:xfrm>
          <a:prstGeom prst="straightConnector1">
            <a:avLst/>
          </a:prstGeom>
          <a:noFill/>
          <a:ln w="28575" cap="flat" cmpd="sng">
            <a:solidFill>
              <a:srgbClr val="000000"/>
            </a:solidFill>
            <a:prstDash val="solid"/>
            <a:miter lim="800000"/>
            <a:headEnd type="none" w="sm" len="sm"/>
            <a:tailEnd type="triangle" w="med" len="med"/>
          </a:ln>
        </p:spPr>
      </p:cxnSp>
      <p:sp>
        <p:nvSpPr>
          <p:cNvPr id="1078" name="Google Shape;1078;p15"/>
          <p:cNvSpPr txBox="1"/>
          <p:nvPr/>
        </p:nvSpPr>
        <p:spPr>
          <a:xfrm>
            <a:off x="7294179" y="1879142"/>
            <a:ext cx="1739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Häufigkeit der Ereignisse</a:t>
            </a:r>
            <a:endParaRPr/>
          </a:p>
        </p:txBody>
      </p:sp>
      <p:sp>
        <p:nvSpPr>
          <p:cNvPr id="1079" name="Google Shape;1079;p15"/>
          <p:cNvSpPr txBox="1"/>
          <p:nvPr/>
        </p:nvSpPr>
        <p:spPr>
          <a:xfrm>
            <a:off x="3163613" y="5538952"/>
            <a:ext cx="158304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Unerwünschte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Ergebnisse</a:t>
            </a:r>
            <a:endParaRPr dirty="0"/>
          </a:p>
        </p:txBody>
      </p:sp>
      <p:sp>
        <p:nvSpPr>
          <p:cNvPr id="1080" name="Google Shape;1080;p15"/>
          <p:cNvSpPr txBox="1"/>
          <p:nvPr/>
        </p:nvSpPr>
        <p:spPr>
          <a:xfrm>
            <a:off x="10122379" y="5529840"/>
            <a:ext cx="185863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Positive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Überraschungen</a:t>
            </a:r>
            <a:endParaRPr sz="1800" b="0" i="0" u="none" strike="noStrike" cap="none" dirty="0">
              <a:solidFill>
                <a:srgbClr val="79527B"/>
              </a:solidFill>
              <a:latin typeface="Calibri"/>
              <a:ea typeface="Calibri"/>
              <a:cs typeface="Calibri"/>
              <a:sym typeface="Calibri"/>
            </a:endParaRPr>
          </a:p>
        </p:txBody>
      </p:sp>
      <p:sp>
        <p:nvSpPr>
          <p:cNvPr id="1081" name="Google Shape;1081;p15"/>
          <p:cNvSpPr txBox="1"/>
          <p:nvPr/>
        </p:nvSpPr>
        <p:spPr>
          <a:xfrm>
            <a:off x="6658803" y="5529799"/>
            <a:ext cx="129999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dirty="0">
                <a:solidFill>
                  <a:srgbClr val="79527B"/>
                </a:solidFill>
                <a:latin typeface="Calibri"/>
                <a:ea typeface="Calibri"/>
                <a:cs typeface="Calibri"/>
                <a:sym typeface="Calibri"/>
              </a:rPr>
              <a:t>Erwartete</a:t>
            </a:r>
            <a:br>
              <a:rPr lang="de-DE" sz="1800" b="0" i="0" u="none" strike="noStrike" cap="none" dirty="0">
                <a:solidFill>
                  <a:srgbClr val="79527B"/>
                </a:solidFill>
                <a:latin typeface="Calibri"/>
                <a:ea typeface="Calibri"/>
                <a:cs typeface="Calibri"/>
                <a:sym typeface="Calibri"/>
              </a:rPr>
            </a:br>
            <a:r>
              <a:rPr lang="de-DE" sz="1800" b="0" i="0" u="none" strike="noStrike" cap="none" dirty="0">
                <a:solidFill>
                  <a:srgbClr val="79527B"/>
                </a:solidFill>
                <a:latin typeface="Calibri"/>
                <a:ea typeface="Calibri"/>
                <a:cs typeface="Calibri"/>
                <a:sym typeface="Calibri"/>
              </a:rPr>
              <a:t>Ergebnisse</a:t>
            </a:r>
            <a:endParaRPr dirty="0"/>
          </a:p>
        </p:txBody>
      </p:sp>
      <p:sp>
        <p:nvSpPr>
          <p:cNvPr id="1082" name="Google Shape;1082;p15"/>
          <p:cNvSpPr/>
          <p:nvPr/>
        </p:nvSpPr>
        <p:spPr>
          <a:xfrm>
            <a:off x="3163613" y="4831508"/>
            <a:ext cx="2304265" cy="1331184"/>
          </a:xfrm>
          <a:prstGeom prst="ellipse">
            <a:avLst/>
          </a:prstGeom>
          <a:solidFill>
            <a:srgbClr val="F27954">
              <a:alpha val="69803"/>
            </a:srgbClr>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rgbClr val="033637"/>
                </a:solidFill>
                <a:latin typeface="Calibri"/>
                <a:ea typeface="Calibri"/>
                <a:cs typeface="Calibri"/>
                <a:sym typeface="Calibri"/>
              </a:rPr>
              <a:t>Umfang der Lernaktivitäten</a:t>
            </a:r>
            <a:endParaRPr/>
          </a:p>
        </p:txBody>
      </p:sp>
      <p:sp>
        <p:nvSpPr>
          <p:cNvPr id="1083" name="Google Shape;1083;p15"/>
          <p:cNvSpPr/>
          <p:nvPr/>
        </p:nvSpPr>
        <p:spPr>
          <a:xfrm>
            <a:off x="4897822" y="2426381"/>
            <a:ext cx="6852744" cy="3736311"/>
          </a:xfrm>
          <a:prstGeom prst="ellipse">
            <a:avLst/>
          </a:prstGeom>
          <a:solidFill>
            <a:srgbClr val="81D1C5">
              <a:alpha val="69803"/>
            </a:srgbClr>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dirty="0">
                <a:solidFill>
                  <a:srgbClr val="033637"/>
                </a:solidFill>
                <a:latin typeface="Calibri"/>
                <a:ea typeface="Calibri"/>
                <a:cs typeface="Calibri"/>
                <a:sym typeface="Calibri"/>
              </a:rPr>
              <a:t>Verpasste Lerngelegenheiten, die Einblicke in die </a:t>
            </a:r>
            <a:r>
              <a:rPr lang="de-DE" sz="1800" b="1" dirty="0" err="1">
                <a:solidFill>
                  <a:srgbClr val="033637"/>
                </a:solidFill>
                <a:latin typeface="Calibri"/>
                <a:ea typeface="Calibri"/>
                <a:cs typeface="Calibri"/>
                <a:sym typeface="Calibri"/>
              </a:rPr>
              <a:t>Krisenresilienz</a:t>
            </a:r>
            <a:r>
              <a:rPr lang="de-DE" sz="1800" b="1" dirty="0">
                <a:solidFill>
                  <a:srgbClr val="033637"/>
                </a:solidFill>
                <a:latin typeface="Calibri"/>
                <a:ea typeface="Calibri"/>
                <a:cs typeface="Calibri"/>
                <a:sym typeface="Calibri"/>
              </a:rPr>
              <a:t> bieten</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6"/>
          <p:cNvSpPr txBox="1">
            <a:spLocks noGrp="1"/>
          </p:cNvSpPr>
          <p:nvPr>
            <p:ph type="body" idx="1"/>
          </p:nvPr>
        </p:nvSpPr>
        <p:spPr>
          <a:xfrm>
            <a:off x="666708" y="752638"/>
            <a:ext cx="5320435" cy="16476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ct val="100000"/>
              <a:buNone/>
            </a:pPr>
            <a:r>
              <a:rPr lang="de-DE" dirty="0"/>
              <a:t>Den Gast der Zukunft verstehen und gewinnen:</a:t>
            </a:r>
            <a:endParaRPr dirty="0"/>
          </a:p>
          <a:p>
            <a:pPr marL="0" lvl="0" indent="0" algn="l" rtl="0">
              <a:lnSpc>
                <a:spcPct val="90000"/>
              </a:lnSpc>
              <a:spcBef>
                <a:spcPts val="300"/>
              </a:spcBef>
              <a:spcAft>
                <a:spcPts val="0"/>
              </a:spcAft>
              <a:buClr>
                <a:schemeClr val="lt1"/>
              </a:buClr>
              <a:buSzPct val="100000"/>
              <a:buNone/>
            </a:pPr>
            <a:r>
              <a:rPr lang="de-DE" dirty="0"/>
              <a:t>zukunftsorientierte Tourismusangebote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7"/>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1800"/>
              <a:buNone/>
            </a:pPr>
            <a:endParaRPr/>
          </a:p>
        </p:txBody>
      </p:sp>
      <p:sp>
        <p:nvSpPr>
          <p:cNvPr id="1094" name="Google Shape;1094;p1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Um ein nachhaltiges Angebot zu entwickeln und damit die Widerstandsfähigkeit gegen Krise zu erhöhen, kann sich ein Tourismus-KMU an fünf Schritten orientieren.</a:t>
            </a:r>
            <a:endParaRPr dirty="0"/>
          </a:p>
        </p:txBody>
      </p:sp>
      <p:sp>
        <p:nvSpPr>
          <p:cNvPr id="1095" name="Google Shape;1095;p1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dirty="0"/>
              <a:t>Big Five für zukunftsorientierte Tourismusangebote</a:t>
            </a:r>
            <a:endParaRPr dirty="0"/>
          </a:p>
          <a:p>
            <a:pPr marL="0" lvl="0" indent="0" algn="l" rtl="0">
              <a:lnSpc>
                <a:spcPct val="90000"/>
              </a:lnSpc>
              <a:spcBef>
                <a:spcPts val="1000"/>
              </a:spcBef>
              <a:spcAft>
                <a:spcPts val="0"/>
              </a:spcAft>
              <a:buClr>
                <a:srgbClr val="79527B"/>
              </a:buClr>
              <a:buSzPct val="100000"/>
              <a:buNone/>
            </a:pPr>
            <a:endParaRPr dirty="0"/>
          </a:p>
        </p:txBody>
      </p:sp>
      <p:grpSp>
        <p:nvGrpSpPr>
          <p:cNvPr id="1096" name="Google Shape;1096;p17"/>
          <p:cNvGrpSpPr/>
          <p:nvPr/>
        </p:nvGrpSpPr>
        <p:grpSpPr>
          <a:xfrm>
            <a:off x="2035571" y="928670"/>
            <a:ext cx="8120856" cy="5418667"/>
            <a:chOff x="3571" y="0"/>
            <a:chExt cx="8120856" cy="5418667"/>
          </a:xfrm>
        </p:grpSpPr>
        <p:sp>
          <p:nvSpPr>
            <p:cNvPr id="1097" name="Google Shape;1097;p17"/>
            <p:cNvSpPr/>
            <p:nvPr/>
          </p:nvSpPr>
          <p:spPr>
            <a:xfrm>
              <a:off x="609599" y="0"/>
              <a:ext cx="6908800" cy="5418667"/>
            </a:xfrm>
            <a:prstGeom prst="rightArrow">
              <a:avLst>
                <a:gd name="adj1" fmla="val 50000"/>
                <a:gd name="adj2" fmla="val 50000"/>
              </a:avLst>
            </a:prstGeom>
            <a:solidFill>
              <a:srgbClr val="CAD3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a:off x="3571"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txBox="1"/>
            <p:nvPr/>
          </p:nvSpPr>
          <p:spPr>
            <a:xfrm>
              <a:off x="79807"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err="1">
                  <a:solidFill>
                    <a:schemeClr val="lt1"/>
                  </a:solidFill>
                  <a:latin typeface="Calibri"/>
                  <a:ea typeface="Calibri"/>
                  <a:cs typeface="Calibri"/>
                  <a:sym typeface="Calibri"/>
                </a:rPr>
                <a:t>Verstehen Sie </a:t>
              </a:r>
              <a:r>
                <a:rPr lang="de-DE" sz="1700" dirty="0">
                  <a:solidFill>
                    <a:schemeClr val="lt1"/>
                  </a:solidFill>
                  <a:latin typeface="Calibri"/>
                  <a:ea typeface="Calibri"/>
                  <a:cs typeface="Calibri"/>
                  <a:sym typeface="Calibri"/>
                </a:rPr>
                <a:t>den </a:t>
              </a:r>
              <a:r>
                <a:rPr lang="de-DE" sz="1700" dirty="0" err="1">
                  <a:solidFill>
                    <a:schemeClr val="lt1"/>
                  </a:solidFill>
                  <a:latin typeface="Calibri"/>
                  <a:ea typeface="Calibri"/>
                  <a:cs typeface="Calibri"/>
                  <a:sym typeface="Calibri"/>
                </a:rPr>
                <a:t>Gast </a:t>
              </a:r>
              <a:r>
                <a:rPr lang="de-DE" sz="1700" dirty="0">
                  <a:solidFill>
                    <a:schemeClr val="lt1"/>
                  </a:solidFill>
                  <a:latin typeface="Calibri"/>
                  <a:ea typeface="Calibri"/>
                  <a:cs typeface="Calibri"/>
                  <a:sym typeface="Calibri"/>
                </a:rPr>
                <a:t>der </a:t>
              </a:r>
              <a:r>
                <a:rPr lang="de-DE" sz="1700" dirty="0" err="1">
                  <a:solidFill>
                    <a:schemeClr val="lt1"/>
                  </a:solidFill>
                  <a:latin typeface="Calibri"/>
                  <a:ea typeface="Calibri"/>
                  <a:cs typeface="Calibri"/>
                  <a:sym typeface="Calibri"/>
                </a:rPr>
                <a:t>Zukunft</a:t>
              </a:r>
              <a:endParaRPr dirty="0"/>
            </a:p>
          </p:txBody>
        </p:sp>
        <p:sp>
          <p:nvSpPr>
            <p:cNvPr id="1100" name="Google Shape;1100;p17"/>
            <p:cNvSpPr/>
            <p:nvPr/>
          </p:nvSpPr>
          <p:spPr>
            <a:xfrm>
              <a:off x="1643360"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7"/>
            <p:cNvSpPr txBox="1"/>
            <p:nvPr/>
          </p:nvSpPr>
          <p:spPr>
            <a:xfrm>
              <a:off x="1719596"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Schaffung einzigartiger Reiseanlässe auf der Grundlage der Wünsche und Bedürfnisse der Gäste</a:t>
              </a:r>
            </a:p>
          </p:txBody>
        </p:sp>
        <p:sp>
          <p:nvSpPr>
            <p:cNvPr id="1102" name="Google Shape;1102;p17"/>
            <p:cNvSpPr/>
            <p:nvPr/>
          </p:nvSpPr>
          <p:spPr>
            <a:xfrm>
              <a:off x="3283148"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txBox="1"/>
            <p:nvPr/>
          </p:nvSpPr>
          <p:spPr>
            <a:xfrm>
              <a:off x="3359384"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Sehnsüchte wecken</a:t>
              </a:r>
              <a:endParaRPr sz="1700" dirty="0">
                <a:solidFill>
                  <a:schemeClr val="lt1"/>
                </a:solidFill>
                <a:latin typeface="Calibri"/>
                <a:ea typeface="Calibri"/>
                <a:cs typeface="Calibri"/>
                <a:sym typeface="Calibri"/>
              </a:endParaRPr>
            </a:p>
          </p:txBody>
        </p:sp>
        <p:sp>
          <p:nvSpPr>
            <p:cNvPr id="1104" name="Google Shape;1104;p17"/>
            <p:cNvSpPr/>
            <p:nvPr/>
          </p:nvSpPr>
          <p:spPr>
            <a:xfrm>
              <a:off x="4922936"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txBox="1"/>
            <p:nvPr/>
          </p:nvSpPr>
          <p:spPr>
            <a:xfrm>
              <a:off x="4901200" y="1701836"/>
              <a:ext cx="1639788"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Präzise Kommunikation mit den Gästen</a:t>
              </a:r>
              <a:endParaRPr sz="1700" dirty="0">
                <a:solidFill>
                  <a:schemeClr val="lt1"/>
                </a:solidFill>
                <a:latin typeface="Calibri"/>
                <a:ea typeface="Calibri"/>
                <a:cs typeface="Calibri"/>
                <a:sym typeface="Calibri"/>
              </a:endParaRPr>
            </a:p>
          </p:txBody>
        </p:sp>
        <p:sp>
          <p:nvSpPr>
            <p:cNvPr id="1106" name="Google Shape;1106;p17"/>
            <p:cNvSpPr/>
            <p:nvPr/>
          </p:nvSpPr>
          <p:spPr>
            <a:xfrm>
              <a:off x="6562724"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txBox="1"/>
            <p:nvPr/>
          </p:nvSpPr>
          <p:spPr>
            <a:xfrm>
              <a:off x="6638960"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Gäste in Lebenswelten eintauchen lassen</a:t>
              </a:r>
              <a:endParaRPr sz="1700" dirty="0">
                <a:solidFill>
                  <a:schemeClr val="lt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8"/>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Es ist wichtig, den Gast von morgen im Allgemeinen und die Bedürfnisse der eigenen Zielgruppe im Besonderen zu verstehen.</a:t>
            </a:r>
            <a:endParaRPr dirty="0"/>
          </a:p>
          <a:p>
            <a:pPr marL="0" lvl="0" indent="0" algn="l" rtl="0">
              <a:lnSpc>
                <a:spcPct val="90000"/>
              </a:lnSpc>
              <a:spcBef>
                <a:spcPts val="1000"/>
              </a:spcBef>
              <a:spcAft>
                <a:spcPts val="0"/>
              </a:spcAft>
              <a:buClr>
                <a:srgbClr val="79527B"/>
              </a:buClr>
              <a:buSzPts val="2000"/>
              <a:buNone/>
            </a:pPr>
            <a:endParaRPr dirty="0"/>
          </a:p>
        </p:txBody>
      </p:sp>
      <p:sp>
        <p:nvSpPr>
          <p:cNvPr id="1113" name="Google Shape;1113;p18"/>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dirty="0"/>
              <a:t>1. Verstehen Sie den Gast der Zukunft</a:t>
            </a:r>
          </a:p>
        </p:txBody>
      </p:sp>
      <p:sp>
        <p:nvSpPr>
          <p:cNvPr id="1114" name="Google Shape;1114;p18"/>
          <p:cNvSpPr/>
          <p:nvPr/>
        </p:nvSpPr>
        <p:spPr>
          <a:xfrm>
            <a:off x="496384" y="2299065"/>
            <a:ext cx="4536000" cy="3698964"/>
          </a:xfrm>
          <a:prstGeom prst="rect">
            <a:avLst/>
          </a:prstGeom>
          <a:no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Das Reiseverhalten hat sich geändert, die Tendenz zu lokalen Märkten nimmt zu</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Der Gast will sich von Alltagssorgen erholen</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Der Gast möchte vorübergehend ein Einheimischer sein</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Der Gast ist bequem und will verwöhnt werden, die Abläufe müssen reibungslos funktionieren</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Der  Gast sucht nach mehr Austausch</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Der Gast ist auf der Suche nach neuen Eindrücken und Erfahrungen</a:t>
            </a:r>
            <a:endParaRPr dirty="0"/>
          </a:p>
        </p:txBody>
      </p:sp>
      <p:sp>
        <p:nvSpPr>
          <p:cNvPr id="1115" name="Google Shape;1115;p18"/>
          <p:cNvSpPr/>
          <p:nvPr/>
        </p:nvSpPr>
        <p:spPr>
          <a:xfrm rot="5400000">
            <a:off x="3831290" y="3451858"/>
            <a:ext cx="4128850" cy="720000"/>
          </a:xfrm>
          <a:prstGeom prst="triangle">
            <a:avLst>
              <a:gd name="adj" fmla="val 50000"/>
            </a:avLst>
          </a:prstGeom>
          <a:solidFill>
            <a:srgbClr val="D8D8D8"/>
          </a:solidFill>
          <a:ln w="12700" cap="flat" cmpd="sng">
            <a:solidFill>
              <a:srgbClr val="D8D8D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6" name="Google Shape;1116;p18"/>
          <p:cNvSpPr/>
          <p:nvPr/>
        </p:nvSpPr>
        <p:spPr>
          <a:xfrm>
            <a:off x="6736077" y="2299065"/>
            <a:ext cx="4536000" cy="3698964"/>
          </a:xfrm>
          <a:prstGeom prst="rect">
            <a:avLst/>
          </a:prstGeom>
          <a:no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Erstellung von </a:t>
            </a:r>
            <a:r>
              <a:rPr lang="de-DE" sz="1800" b="1" dirty="0">
                <a:solidFill>
                  <a:srgbClr val="086D6E"/>
                </a:solidFill>
                <a:latin typeface="Calibri"/>
                <a:ea typeface="Calibri"/>
                <a:cs typeface="Calibri"/>
                <a:sym typeface="Calibri"/>
              </a:rPr>
              <a:t>Gästeprofilen</a:t>
            </a:r>
            <a:r>
              <a:rPr lang="de-DE" sz="1800" dirty="0">
                <a:solidFill>
                  <a:srgbClr val="595A59"/>
                </a:solidFill>
                <a:latin typeface="Calibri"/>
                <a:ea typeface="Calibri"/>
                <a:cs typeface="Calibri"/>
                <a:sym typeface="Calibri"/>
              </a:rPr>
              <a:t>, um ein tieferes Verständnis des Gastes zu erlangen</a:t>
            </a:r>
            <a:endParaRPr dirty="0"/>
          </a:p>
          <a:p>
            <a:pPr marL="285750" marR="0" lvl="0" indent="-285750"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Profil auf der Grundlage einer realistischen Beschreibung ihrer Persönlichkeit</a:t>
            </a:r>
            <a:endParaRPr dirty="0"/>
          </a:p>
          <a:p>
            <a:pPr marL="285750" marR="0" lvl="0" indent="-285750"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Einblicke aus Gesprächen mit Gästen, Daten/Informationen über zukünftige Gäste</a:t>
            </a:r>
            <a:endParaRPr dirty="0"/>
          </a:p>
          <a:p>
            <a:pPr marL="285750" marR="0" lvl="0" indent="-285750"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Für die 3-6 wichtigsten Zielgruppen</a:t>
            </a:r>
            <a:endParaRPr dirty="0"/>
          </a:p>
          <a:p>
            <a:pPr marL="285750" marR="0" lvl="0" indent="-285750"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Eckdaten und Beschreibung von Werten, Einstellungen, kulturellem Umfeld</a:t>
            </a:r>
            <a:endParaRPr sz="1800" dirty="0">
              <a:solidFill>
                <a:srgbClr val="595A59"/>
              </a:solidFill>
              <a:latin typeface="Calibri"/>
              <a:ea typeface="Calibri"/>
              <a:cs typeface="Calibri"/>
              <a:sym typeface="Calibri"/>
            </a:endParaRPr>
          </a:p>
        </p:txBody>
      </p:sp>
      <p:sp>
        <p:nvSpPr>
          <p:cNvPr id="1117" name="Google Shape;1117;p18"/>
          <p:cNvSpPr/>
          <p:nvPr/>
        </p:nvSpPr>
        <p:spPr>
          <a:xfrm>
            <a:off x="496384" y="1747433"/>
            <a:ext cx="4536000" cy="540000"/>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chemeClr val="lt1"/>
                </a:solidFill>
                <a:latin typeface="Calibri"/>
                <a:ea typeface="Calibri"/>
                <a:cs typeface="Calibri"/>
                <a:sym typeface="Calibri"/>
              </a:rPr>
              <a:t>Dabei sollten die Trends berücksichtigt werden:</a:t>
            </a:r>
            <a:endParaRPr dirty="0"/>
          </a:p>
        </p:txBody>
      </p:sp>
      <p:sp>
        <p:nvSpPr>
          <p:cNvPr id="1118" name="Google Shape;1118;p18"/>
          <p:cNvSpPr/>
          <p:nvPr/>
        </p:nvSpPr>
        <p:spPr>
          <a:xfrm>
            <a:off x="6736076" y="1759065"/>
            <a:ext cx="4536000" cy="540000"/>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err="1">
                <a:solidFill>
                  <a:schemeClr val="lt1"/>
                </a:solidFill>
                <a:latin typeface="Calibri"/>
                <a:ea typeface="Calibri"/>
                <a:cs typeface="Calibri"/>
                <a:sym typeface="Calibri"/>
              </a:rPr>
              <a:t>Kennenlernen </a:t>
            </a:r>
            <a:r>
              <a:rPr lang="de-DE" sz="1800" dirty="0">
                <a:solidFill>
                  <a:schemeClr val="lt1"/>
                </a:solidFill>
                <a:latin typeface="Calibri"/>
                <a:ea typeface="Calibri"/>
                <a:cs typeface="Calibri"/>
                <a:sym typeface="Calibri"/>
              </a:rPr>
              <a:t>der </a:t>
            </a:r>
            <a:r>
              <a:rPr lang="de-DE" sz="1800" dirty="0" err="1">
                <a:solidFill>
                  <a:schemeClr val="lt1"/>
                </a:solidFill>
                <a:latin typeface="Calibri"/>
                <a:ea typeface="Calibri"/>
                <a:cs typeface="Calibri"/>
                <a:sym typeface="Calibri"/>
              </a:rPr>
              <a:t>aktuellen </a:t>
            </a:r>
            <a:r>
              <a:rPr lang="de-DE" sz="1800" dirty="0">
                <a:solidFill>
                  <a:schemeClr val="lt1"/>
                </a:solidFill>
                <a:latin typeface="Calibri"/>
                <a:ea typeface="Calibri"/>
                <a:cs typeface="Calibri"/>
                <a:sym typeface="Calibri"/>
              </a:rPr>
              <a:t>und </a:t>
            </a:r>
            <a:r>
              <a:rPr lang="de-DE" sz="1800" dirty="0" err="1">
                <a:solidFill>
                  <a:schemeClr val="lt1"/>
                </a:solidFill>
                <a:latin typeface="Calibri"/>
                <a:ea typeface="Calibri"/>
                <a:cs typeface="Calibri"/>
                <a:sym typeface="Calibri"/>
              </a:rPr>
              <a:t>zukünftigen Zielgruppe</a:t>
            </a:r>
            <a:r>
              <a:rPr lang="de-DE" sz="1800" dirty="0">
                <a:solidFill>
                  <a:schemeClr val="lt1"/>
                </a:solidFill>
                <a:latin typeface="Calibri"/>
                <a:ea typeface="Calibri"/>
                <a:cs typeface="Calibri"/>
                <a:sym typeface="Calibri"/>
              </a:rPr>
              <a:t>:</a:t>
            </a:r>
            <a:endParaRPr sz="1800" dirty="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Reisende wollen den Alltag hinter sich lassen und etwas Neues erleben. Tourismus-KMU sollten versuchen, ihren Gästen einzigartige Erlebnisse zu bieten.</a:t>
            </a:r>
            <a:endParaRPr/>
          </a:p>
        </p:txBody>
      </p:sp>
      <p:sp>
        <p:nvSpPr>
          <p:cNvPr id="1124" name="Google Shape;1124;p19"/>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2. Schaffen Sie einzigartige Reiseanlässe </a:t>
            </a:r>
            <a:endParaRPr/>
          </a:p>
          <a:p>
            <a:pPr marL="0" lvl="0" indent="0" algn="l" rtl="0">
              <a:lnSpc>
                <a:spcPct val="90000"/>
              </a:lnSpc>
              <a:spcBef>
                <a:spcPts val="1000"/>
              </a:spcBef>
              <a:spcAft>
                <a:spcPts val="0"/>
              </a:spcAft>
              <a:buClr>
                <a:srgbClr val="79527B"/>
              </a:buClr>
              <a:buSzPct val="100000"/>
              <a:buNone/>
            </a:pPr>
            <a:endParaRPr/>
          </a:p>
        </p:txBody>
      </p:sp>
      <p:grpSp>
        <p:nvGrpSpPr>
          <p:cNvPr id="1125" name="Google Shape;1125;p19"/>
          <p:cNvGrpSpPr/>
          <p:nvPr/>
        </p:nvGrpSpPr>
        <p:grpSpPr>
          <a:xfrm>
            <a:off x="551380" y="1939623"/>
            <a:ext cx="11413297" cy="4184915"/>
            <a:chOff x="561697" y="1745857"/>
            <a:chExt cx="11413297" cy="4184915"/>
          </a:xfrm>
        </p:grpSpPr>
        <p:sp>
          <p:nvSpPr>
            <p:cNvPr id="1126" name="Google Shape;1126;p19"/>
            <p:cNvSpPr/>
            <p:nvPr/>
          </p:nvSpPr>
          <p:spPr>
            <a:xfrm>
              <a:off x="561703" y="1835900"/>
              <a:ext cx="3209049" cy="828000"/>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7" name="Google Shape;1127;p19"/>
            <p:cNvSpPr/>
            <p:nvPr/>
          </p:nvSpPr>
          <p:spPr>
            <a:xfrm>
              <a:off x="8627499" y="1834162"/>
              <a:ext cx="3209049" cy="828000"/>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8" name="Google Shape;1128;p19"/>
            <p:cNvSpPr/>
            <p:nvPr/>
          </p:nvSpPr>
          <p:spPr>
            <a:xfrm>
              <a:off x="4594599" y="5034063"/>
              <a:ext cx="3209049" cy="828000"/>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29" name="Google Shape;1129;p19" descr="Besprechung"/>
            <p:cNvPicPr preferRelativeResize="0"/>
            <p:nvPr/>
          </p:nvPicPr>
          <p:blipFill rotWithShape="1">
            <a:blip r:embed="rId3">
              <a:alphaModFix/>
            </a:blip>
            <a:srcRect/>
            <a:stretch/>
          </p:blipFill>
          <p:spPr>
            <a:xfrm>
              <a:off x="9774826" y="1745857"/>
              <a:ext cx="914400" cy="914400"/>
            </a:xfrm>
            <a:prstGeom prst="rect">
              <a:avLst/>
            </a:prstGeom>
            <a:noFill/>
            <a:ln>
              <a:noFill/>
            </a:ln>
          </p:spPr>
        </p:pic>
        <p:pic>
          <p:nvPicPr>
            <p:cNvPr id="1130" name="Google Shape;1130;p19" descr="Pulsierendes Herz"/>
            <p:cNvPicPr preferRelativeResize="0"/>
            <p:nvPr/>
          </p:nvPicPr>
          <p:blipFill rotWithShape="1">
            <a:blip r:embed="rId4">
              <a:alphaModFix/>
            </a:blip>
            <a:srcRect/>
            <a:stretch/>
          </p:blipFill>
          <p:spPr>
            <a:xfrm>
              <a:off x="5741923" y="5016372"/>
              <a:ext cx="914400" cy="914400"/>
            </a:xfrm>
            <a:prstGeom prst="rect">
              <a:avLst/>
            </a:prstGeom>
            <a:noFill/>
            <a:ln>
              <a:noFill/>
            </a:ln>
          </p:spPr>
        </p:pic>
        <p:pic>
          <p:nvPicPr>
            <p:cNvPr id="1131" name="Google Shape;1131;p19" descr="Teller mit Abdeckung"/>
            <p:cNvPicPr preferRelativeResize="0"/>
            <p:nvPr/>
          </p:nvPicPr>
          <p:blipFill rotWithShape="1">
            <a:blip r:embed="rId5">
              <a:alphaModFix/>
            </a:blip>
            <a:srcRect/>
            <a:stretch/>
          </p:blipFill>
          <p:spPr>
            <a:xfrm>
              <a:off x="1709024" y="1818146"/>
              <a:ext cx="914400" cy="914400"/>
            </a:xfrm>
            <a:prstGeom prst="rect">
              <a:avLst/>
            </a:prstGeom>
            <a:noFill/>
            <a:ln>
              <a:noFill/>
            </a:ln>
          </p:spPr>
        </p:pic>
        <p:sp>
          <p:nvSpPr>
            <p:cNvPr id="1132" name="Google Shape;1132;p19"/>
            <p:cNvSpPr txBox="1"/>
            <p:nvPr/>
          </p:nvSpPr>
          <p:spPr>
            <a:xfrm>
              <a:off x="561701" y="2606891"/>
              <a:ext cx="3209047" cy="2954615"/>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de-DE" sz="1600" b="1" dirty="0">
                  <a:solidFill>
                    <a:srgbClr val="595A59"/>
                  </a:solidFill>
                  <a:latin typeface="Calibri"/>
                  <a:ea typeface="Calibri"/>
                  <a:cs typeface="Calibri"/>
                  <a:sym typeface="Calibri"/>
                </a:rPr>
                <a:t>Genuss &amp; Essen</a:t>
              </a:r>
              <a:endParaRPr dirty="0"/>
            </a:p>
            <a:p>
              <a:pPr marL="182563" marR="0" lvl="0" indent="-182563" algn="l" rtl="0">
                <a:spcBef>
                  <a:spcPts val="60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Kulinarische Erlebnisse, die man nicht vergisst / außergewöhnlicher Rahmen</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Regionale und lokale Gerichte / Besuche bei Anbietern in der Region</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Lernen über Ernährung, z. B. Kochkurse / experimentelle Zubereitungsarten / Ausprobieren von Ernährungstrends</a:t>
              </a:r>
              <a:endParaRPr sz="1600" dirty="0">
                <a:solidFill>
                  <a:srgbClr val="595A59"/>
                </a:solidFill>
                <a:latin typeface="Calibri"/>
                <a:ea typeface="Calibri"/>
                <a:cs typeface="Calibri"/>
                <a:sym typeface="Calibri"/>
              </a:endParaRPr>
            </a:p>
          </p:txBody>
        </p:sp>
        <p:sp>
          <p:nvSpPr>
            <p:cNvPr id="1133" name="Google Shape;1133;p19"/>
            <p:cNvSpPr txBox="1"/>
            <p:nvPr/>
          </p:nvSpPr>
          <p:spPr>
            <a:xfrm>
              <a:off x="4594599" y="1924320"/>
              <a:ext cx="3209049" cy="31932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b="1" dirty="0" err="1">
                  <a:solidFill>
                    <a:srgbClr val="595A59"/>
                  </a:solidFill>
                  <a:latin typeface="Calibri"/>
                  <a:ea typeface="Calibri"/>
                  <a:cs typeface="Calibri"/>
                  <a:sym typeface="Calibri"/>
                </a:rPr>
                <a:t>Wohlbefinden </a:t>
              </a:r>
              <a:r>
                <a:rPr lang="de-DE" sz="1600" b="1" dirty="0">
                  <a:solidFill>
                    <a:srgbClr val="595A59"/>
                  </a:solidFill>
                  <a:latin typeface="Calibri"/>
                  <a:ea typeface="Calibri"/>
                  <a:cs typeface="Calibri"/>
                  <a:sym typeface="Calibri"/>
                </a:rPr>
                <a:t>und </a:t>
              </a:r>
              <a:r>
                <a:rPr lang="de-DE" sz="1600" b="1" dirty="0" err="1">
                  <a:solidFill>
                    <a:srgbClr val="595A59"/>
                  </a:solidFill>
                  <a:latin typeface="Calibri"/>
                  <a:ea typeface="Calibri"/>
                  <a:cs typeface="Calibri"/>
                  <a:sym typeface="Calibri"/>
                </a:rPr>
                <a:t>Gesundheit</a:t>
              </a:r>
              <a:endParaRPr dirty="0"/>
            </a:p>
            <a:p>
              <a:pPr marL="182563" marR="0" lvl="0" indent="-182563" algn="l" rtl="0">
                <a:spcBef>
                  <a:spcPts val="60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Besondere </a:t>
              </a:r>
              <a:r>
                <a:rPr lang="de-DE" sz="1600" dirty="0" err="1">
                  <a:solidFill>
                    <a:srgbClr val="595A59"/>
                  </a:solidFill>
                  <a:latin typeface="Calibri"/>
                  <a:ea typeface="Calibri"/>
                  <a:cs typeface="Calibri"/>
                  <a:sym typeface="Calibri"/>
                </a:rPr>
                <a:t>Erlebnisse durch Ruhe</a:t>
              </a:r>
              <a:r>
                <a:rPr lang="de-DE" sz="1600" dirty="0">
                  <a:solidFill>
                    <a:srgbClr val="595A59"/>
                  </a:solidFill>
                  <a:latin typeface="Calibri"/>
                  <a:ea typeface="Calibri"/>
                  <a:cs typeface="Calibri"/>
                  <a:sym typeface="Calibri"/>
                </a:rPr>
                <a:t>, z.B. </a:t>
              </a:r>
              <a:r>
                <a:rPr lang="de-DE" sz="1600" dirty="0" err="1">
                  <a:solidFill>
                    <a:srgbClr val="595A59"/>
                  </a:solidFill>
                  <a:latin typeface="Calibri"/>
                  <a:ea typeface="Calibri"/>
                  <a:cs typeface="Calibri"/>
                  <a:sym typeface="Calibri"/>
                </a:rPr>
                <a:t>grüne Kraftplätze mit </a:t>
              </a:r>
              <a:r>
                <a:rPr lang="de-DE" sz="1600" dirty="0">
                  <a:solidFill>
                    <a:srgbClr val="595A59"/>
                  </a:solidFill>
                  <a:latin typeface="Calibri"/>
                  <a:ea typeface="Calibri"/>
                  <a:cs typeface="Calibri"/>
                  <a:sym typeface="Calibri"/>
                </a:rPr>
                <a:t>Pflanzen, </a:t>
              </a:r>
              <a:r>
                <a:rPr lang="de-DE" sz="1600" dirty="0" err="1">
                  <a:solidFill>
                    <a:srgbClr val="595A59"/>
                  </a:solidFill>
                  <a:latin typeface="Calibri"/>
                  <a:ea typeface="Calibri"/>
                  <a:cs typeface="Calibri"/>
                  <a:sym typeface="Calibri"/>
                </a:rPr>
                <a:t>Wasserbecken</a:t>
              </a:r>
              <a:r>
                <a:rPr lang="de-DE" sz="1600" dirty="0">
                  <a:solidFill>
                    <a:srgbClr val="595A59"/>
                  </a:solidFill>
                  <a:latin typeface="Calibri"/>
                  <a:ea typeface="Calibri"/>
                  <a:cs typeface="Calibri"/>
                  <a:sym typeface="Calibri"/>
                </a:rPr>
                <a:t>, hochwertige </a:t>
              </a:r>
              <a:r>
                <a:rPr lang="de-DE" sz="1600" dirty="0" err="1">
                  <a:solidFill>
                    <a:srgbClr val="595A59"/>
                  </a:solidFill>
                  <a:latin typeface="Calibri"/>
                  <a:ea typeface="Calibri"/>
                  <a:cs typeface="Calibri"/>
                  <a:sym typeface="Calibri"/>
                </a:rPr>
                <a:t>Ruheräume</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Spezielle </a:t>
              </a:r>
              <a:r>
                <a:rPr lang="de-DE" sz="1600" dirty="0" err="1">
                  <a:solidFill>
                    <a:srgbClr val="595A59"/>
                  </a:solidFill>
                  <a:latin typeface="Calibri"/>
                  <a:ea typeface="Calibri"/>
                  <a:cs typeface="Calibri"/>
                  <a:sym typeface="Calibri"/>
                </a:rPr>
                <a:t>Wellnessangebote</a:t>
              </a:r>
              <a:r>
                <a:rPr lang="de-DE" sz="1600" dirty="0">
                  <a:solidFill>
                    <a:srgbClr val="595A59"/>
                  </a:solidFill>
                  <a:latin typeface="Calibri"/>
                  <a:ea typeface="Calibri"/>
                  <a:cs typeface="Calibri"/>
                  <a:sym typeface="Calibri"/>
                </a:rPr>
                <a:t>, z.B. Wellness in der Natur, privat buchbare Zimmer</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Kennenlernen von Gesundheitsthemen für die Anwendung zu Hause, z. B. </a:t>
              </a:r>
              <a:r>
                <a:rPr lang="de-DE" sz="1600" dirty="0" err="1">
                  <a:solidFill>
                    <a:srgbClr val="595A59"/>
                  </a:solidFill>
                  <a:latin typeface="Calibri"/>
                  <a:ea typeface="Calibri"/>
                  <a:cs typeface="Calibri"/>
                  <a:sym typeface="Calibri"/>
                </a:rPr>
                <a:t>Yoga</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Atemübungen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Meditation</a:t>
              </a:r>
              <a:endParaRPr sz="1600" dirty="0">
                <a:solidFill>
                  <a:srgbClr val="595A59"/>
                </a:solidFill>
                <a:latin typeface="Calibri"/>
                <a:ea typeface="Calibri"/>
                <a:cs typeface="Calibri"/>
                <a:sym typeface="Calibri"/>
              </a:endParaRPr>
            </a:p>
          </p:txBody>
        </p:sp>
        <p:sp>
          <p:nvSpPr>
            <p:cNvPr id="1134" name="Google Shape;1134;p19"/>
            <p:cNvSpPr txBox="1"/>
            <p:nvPr/>
          </p:nvSpPr>
          <p:spPr>
            <a:xfrm>
              <a:off x="8627496" y="2856621"/>
              <a:ext cx="3347498" cy="11541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b="1" dirty="0">
                  <a:solidFill>
                    <a:srgbClr val="595A59"/>
                  </a:solidFill>
                  <a:latin typeface="Calibri"/>
                  <a:ea typeface="Calibri"/>
                  <a:cs typeface="Calibri"/>
                  <a:sym typeface="Calibri"/>
                </a:rPr>
                <a:t>Kultur und Unterhaltung</a:t>
              </a:r>
              <a:endParaRPr dirty="0"/>
            </a:p>
            <a:p>
              <a:pPr marL="182563" marR="0" lvl="0" indent="-182563" algn="l" rtl="0">
                <a:spcBef>
                  <a:spcPts val="60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Künstlerische Aktivitäten ausprobieren</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Thematische Festivals</a:t>
              </a:r>
              <a:endParaRPr sz="1600" dirty="0">
                <a:solidFill>
                  <a:srgbClr val="595A59"/>
                </a:solidFill>
                <a:latin typeface="Calibri"/>
                <a:ea typeface="Calibri"/>
                <a:cs typeface="Calibri"/>
                <a:sym typeface="Calibri"/>
              </a:endParaRPr>
            </a:p>
          </p:txBody>
        </p:sp>
        <p:sp>
          <p:nvSpPr>
            <p:cNvPr id="1135" name="Google Shape;1135;p19"/>
            <p:cNvSpPr/>
            <p:nvPr/>
          </p:nvSpPr>
          <p:spPr>
            <a:xfrm>
              <a:off x="4594599" y="1838340"/>
              <a:ext cx="3209049" cy="3194504"/>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6" name="Google Shape;1136;p19"/>
            <p:cNvSpPr/>
            <p:nvPr/>
          </p:nvSpPr>
          <p:spPr>
            <a:xfrm>
              <a:off x="8627495" y="2668855"/>
              <a:ext cx="3209049" cy="3193207"/>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37" name="Google Shape;1137;p19"/>
            <p:cNvSpPr/>
            <p:nvPr/>
          </p:nvSpPr>
          <p:spPr>
            <a:xfrm>
              <a:off x="561697" y="2668856"/>
              <a:ext cx="3209049" cy="3193207"/>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38" name="Google Shape;1138;p19"/>
          <p:cNvSpPr txBox="1"/>
          <p:nvPr/>
        </p:nvSpPr>
        <p:spPr>
          <a:xfrm>
            <a:off x="389964" y="1546708"/>
            <a:ext cx="113488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595A59"/>
                </a:solidFill>
                <a:latin typeface="Calibri"/>
                <a:ea typeface="Calibri"/>
                <a:cs typeface="Calibri"/>
                <a:sym typeface="Calibri"/>
              </a:rPr>
              <a:t>Die drei </a:t>
            </a:r>
            <a:r>
              <a:rPr lang="de-DE" sz="1800" dirty="0">
                <a:solidFill>
                  <a:srgbClr val="595A59"/>
                </a:solidFill>
                <a:latin typeface="Calibri"/>
                <a:ea typeface="Calibri"/>
                <a:cs typeface="Calibri"/>
                <a:sym typeface="Calibri"/>
              </a:rPr>
              <a:t>wichtigsten </a:t>
            </a:r>
            <a:r>
              <a:rPr lang="de-DE" sz="1800" dirty="0" err="1">
                <a:solidFill>
                  <a:srgbClr val="595A59"/>
                </a:solidFill>
                <a:latin typeface="Calibri"/>
                <a:ea typeface="Calibri"/>
                <a:cs typeface="Calibri"/>
                <a:sym typeface="Calibri"/>
              </a:rPr>
              <a:t>Themen für Reiseanlässe </a:t>
            </a:r>
            <a:r>
              <a:rPr lang="de-DE" sz="1800" dirty="0">
                <a:solidFill>
                  <a:srgbClr val="595A59"/>
                </a:solidFill>
                <a:latin typeface="Calibri"/>
                <a:ea typeface="Calibri"/>
                <a:cs typeface="Calibri"/>
                <a:sym typeface="Calibri"/>
              </a:rPr>
              <a:t>der </a:t>
            </a:r>
            <a:r>
              <a:rPr lang="de-DE" sz="1800" dirty="0" err="1">
                <a:solidFill>
                  <a:srgbClr val="595A59"/>
                </a:solidFill>
                <a:latin typeface="Calibri"/>
                <a:ea typeface="Calibri"/>
                <a:cs typeface="Calibri"/>
                <a:sym typeface="Calibri"/>
              </a:rPr>
              <a:t>Zukunft laut </a:t>
            </a:r>
            <a:r>
              <a:rPr lang="de-DE" sz="1800" dirty="0">
                <a:solidFill>
                  <a:srgbClr val="595A59"/>
                </a:solidFill>
                <a:latin typeface="Calibri"/>
                <a:ea typeface="Calibri"/>
                <a:cs typeface="Calibri"/>
                <a:sym typeface="Calibri"/>
              </a:rPr>
              <a:t>einer deutschen </a:t>
            </a:r>
            <a:r>
              <a:rPr lang="de-DE" sz="1800" dirty="0" err="1">
                <a:solidFill>
                  <a:srgbClr val="595A59"/>
                </a:solidFill>
                <a:latin typeface="Calibri"/>
                <a:ea typeface="Calibri"/>
                <a:cs typeface="Calibri"/>
                <a:sym typeface="Calibri"/>
              </a:rPr>
              <a:t>Studie</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
        <p:nvSpPr>
          <p:cNvPr id="1139" name="Google Shape;1139;p19"/>
          <p:cNvSpPr txBox="1"/>
          <p:nvPr/>
        </p:nvSpPr>
        <p:spPr>
          <a:xfrm>
            <a:off x="6596481" y="6436367"/>
            <a:ext cx="537851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i="1">
                <a:solidFill>
                  <a:srgbClr val="595A59"/>
                </a:solidFill>
                <a:latin typeface="Calibri"/>
                <a:ea typeface="Calibri"/>
                <a:cs typeface="Calibri"/>
                <a:sym typeface="Calibri"/>
              </a:rPr>
              <a:t>Quelle: Fraunhofer IAO (2020): Futurehotel - innovative Erlebnisse als Erfolgsfaktor für die Hotellerie </a:t>
            </a:r>
            <a:endParaRPr sz="1000" i="1">
              <a:solidFill>
                <a:srgbClr val="595A5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
          <p:cNvSpPr txBox="1">
            <a:spLocks noGrp="1"/>
          </p:cNvSpPr>
          <p:nvPr>
            <p:ph type="body" idx="1"/>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ct val="100000"/>
              <a:buNone/>
            </a:pPr>
            <a:r>
              <a:rPr lang="de-DE" sz="2000" dirty="0"/>
              <a:t>In diesem Modul werden wir uns mit folgenden Themen beschäftigen:</a:t>
            </a:r>
          </a:p>
        </p:txBody>
      </p:sp>
      <p:sp>
        <p:nvSpPr>
          <p:cNvPr id="839" name="Google Shape;839;p2"/>
          <p:cNvSpPr txBox="1">
            <a:spLocks noGrp="1"/>
          </p:cNvSpPr>
          <p:nvPr>
            <p:ph type="body" idx="2"/>
          </p:nvPr>
        </p:nvSpPr>
        <p:spPr>
          <a:xfrm>
            <a:off x="1548092" y="628636"/>
            <a:ext cx="4250272" cy="603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de-DE" sz="2400" b="1" dirty="0"/>
              <a:t>Resilienz ist ein Erfolgsfaktor in der Krise.</a:t>
            </a:r>
            <a:endParaRPr dirty="0"/>
          </a:p>
        </p:txBody>
      </p:sp>
      <p:sp>
        <p:nvSpPr>
          <p:cNvPr id="840" name="Google Shape;840;p2"/>
          <p:cNvSpPr/>
          <p:nvPr/>
        </p:nvSpPr>
        <p:spPr>
          <a:xfrm>
            <a:off x="6650400" y="1434932"/>
            <a:ext cx="770400" cy="7704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41" name="Google Shape;841;p2"/>
          <p:cNvCxnSpPr/>
          <p:nvPr/>
        </p:nvCxnSpPr>
        <p:spPr>
          <a:xfrm>
            <a:off x="6096000" y="1820133"/>
            <a:ext cx="554400" cy="0"/>
          </a:xfrm>
          <a:prstGeom prst="straightConnector1">
            <a:avLst/>
          </a:prstGeom>
          <a:noFill/>
          <a:ln w="19050" cap="flat" cmpd="sng">
            <a:solidFill>
              <a:srgbClr val="81D1C5"/>
            </a:solidFill>
            <a:prstDash val="solid"/>
            <a:miter lim="800000"/>
            <a:headEnd type="none" w="sm" len="sm"/>
            <a:tailEnd type="none" w="sm" len="sm"/>
          </a:ln>
        </p:spPr>
      </p:cxnSp>
      <p:sp>
        <p:nvSpPr>
          <p:cNvPr id="842" name="Google Shape;842;p2"/>
          <p:cNvSpPr txBox="1"/>
          <p:nvPr/>
        </p:nvSpPr>
        <p:spPr>
          <a:xfrm>
            <a:off x="7757232" y="1604689"/>
            <a:ext cx="397829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dirty="0">
                <a:solidFill>
                  <a:srgbClr val="595A59"/>
                </a:solidFill>
                <a:latin typeface="Calibri"/>
                <a:ea typeface="Calibri"/>
                <a:cs typeface="Calibri"/>
                <a:sym typeface="Calibri"/>
              </a:rPr>
              <a:t>Organisatorische Resilienz</a:t>
            </a:r>
            <a:endParaRPr sz="2200" dirty="0">
              <a:solidFill>
                <a:srgbClr val="595A59"/>
              </a:solidFill>
              <a:latin typeface="Calibri"/>
              <a:ea typeface="Calibri"/>
              <a:cs typeface="Calibri"/>
              <a:sym typeface="Calibri"/>
            </a:endParaRPr>
          </a:p>
        </p:txBody>
      </p:sp>
      <p:sp>
        <p:nvSpPr>
          <p:cNvPr id="843" name="Google Shape;843;p2"/>
          <p:cNvSpPr txBox="1"/>
          <p:nvPr/>
        </p:nvSpPr>
        <p:spPr>
          <a:xfrm>
            <a:off x="6852409" y="1558522"/>
            <a:ext cx="3663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chemeClr val="lt1"/>
                </a:solidFill>
                <a:latin typeface="Calibri"/>
                <a:ea typeface="Calibri"/>
                <a:cs typeface="Calibri"/>
                <a:sym typeface="Calibri"/>
              </a:rPr>
              <a:t>1</a:t>
            </a:r>
            <a:endParaRPr sz="2800">
              <a:solidFill>
                <a:schemeClr val="lt1"/>
              </a:solidFill>
              <a:latin typeface="Calibri"/>
              <a:ea typeface="Calibri"/>
              <a:cs typeface="Calibri"/>
              <a:sym typeface="Calibri"/>
            </a:endParaRPr>
          </a:p>
        </p:txBody>
      </p:sp>
      <p:sp>
        <p:nvSpPr>
          <p:cNvPr id="844" name="Google Shape;844;p2"/>
          <p:cNvSpPr/>
          <p:nvPr/>
        </p:nvSpPr>
        <p:spPr>
          <a:xfrm>
            <a:off x="6655444" y="2669376"/>
            <a:ext cx="770400" cy="7704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45" name="Google Shape;845;p2"/>
          <p:cNvCxnSpPr/>
          <p:nvPr/>
        </p:nvCxnSpPr>
        <p:spPr>
          <a:xfrm>
            <a:off x="6101044" y="3054577"/>
            <a:ext cx="554400" cy="0"/>
          </a:xfrm>
          <a:prstGeom prst="straightConnector1">
            <a:avLst/>
          </a:prstGeom>
          <a:noFill/>
          <a:ln w="19050" cap="flat" cmpd="sng">
            <a:solidFill>
              <a:srgbClr val="81D1C5"/>
            </a:solidFill>
            <a:prstDash val="solid"/>
            <a:miter lim="800000"/>
            <a:headEnd type="none" w="sm" len="sm"/>
            <a:tailEnd type="none" w="sm" len="sm"/>
          </a:ln>
        </p:spPr>
      </p:cxnSp>
      <p:sp>
        <p:nvSpPr>
          <p:cNvPr id="846" name="Google Shape;846;p2"/>
          <p:cNvSpPr txBox="1"/>
          <p:nvPr/>
        </p:nvSpPr>
        <p:spPr>
          <a:xfrm>
            <a:off x="7762276" y="2839133"/>
            <a:ext cx="397829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a:solidFill>
                  <a:srgbClr val="595A59"/>
                </a:solidFill>
                <a:latin typeface="Calibri"/>
                <a:ea typeface="Calibri"/>
                <a:cs typeface="Calibri"/>
                <a:sym typeface="Calibri"/>
              </a:rPr>
              <a:t>Zukunftsorientierte Tourismusangebote</a:t>
            </a:r>
            <a:endParaRPr sz="2200">
              <a:solidFill>
                <a:srgbClr val="595A59"/>
              </a:solidFill>
              <a:latin typeface="Calibri"/>
              <a:ea typeface="Calibri"/>
              <a:cs typeface="Calibri"/>
              <a:sym typeface="Calibri"/>
            </a:endParaRPr>
          </a:p>
        </p:txBody>
      </p:sp>
      <p:sp>
        <p:nvSpPr>
          <p:cNvPr id="847" name="Google Shape;847;p2"/>
          <p:cNvSpPr txBox="1"/>
          <p:nvPr/>
        </p:nvSpPr>
        <p:spPr>
          <a:xfrm>
            <a:off x="6857453" y="2792966"/>
            <a:ext cx="3663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chemeClr val="lt1"/>
                </a:solidFill>
                <a:latin typeface="Calibri"/>
                <a:ea typeface="Calibri"/>
                <a:cs typeface="Calibri"/>
                <a:sym typeface="Calibri"/>
              </a:rPr>
              <a:t>2</a:t>
            </a:r>
            <a:endParaRPr sz="2800">
              <a:solidFill>
                <a:schemeClr val="lt1"/>
              </a:solidFill>
              <a:latin typeface="Calibri"/>
              <a:ea typeface="Calibri"/>
              <a:cs typeface="Calibri"/>
              <a:sym typeface="Calibri"/>
            </a:endParaRPr>
          </a:p>
        </p:txBody>
      </p:sp>
      <p:sp>
        <p:nvSpPr>
          <p:cNvPr id="848" name="Google Shape;848;p2"/>
          <p:cNvSpPr/>
          <p:nvPr/>
        </p:nvSpPr>
        <p:spPr>
          <a:xfrm>
            <a:off x="6650400" y="3903819"/>
            <a:ext cx="770400" cy="7704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49" name="Google Shape;849;p2"/>
          <p:cNvCxnSpPr/>
          <p:nvPr/>
        </p:nvCxnSpPr>
        <p:spPr>
          <a:xfrm>
            <a:off x="6096000" y="4289020"/>
            <a:ext cx="554400" cy="0"/>
          </a:xfrm>
          <a:prstGeom prst="straightConnector1">
            <a:avLst/>
          </a:prstGeom>
          <a:noFill/>
          <a:ln w="19050" cap="flat" cmpd="sng">
            <a:solidFill>
              <a:srgbClr val="81D1C5"/>
            </a:solidFill>
            <a:prstDash val="solid"/>
            <a:miter lim="800000"/>
            <a:headEnd type="none" w="sm" len="sm"/>
            <a:tailEnd type="none" w="sm" len="sm"/>
          </a:ln>
        </p:spPr>
      </p:cxnSp>
      <p:sp>
        <p:nvSpPr>
          <p:cNvPr id="850" name="Google Shape;850;p2"/>
          <p:cNvSpPr txBox="1"/>
          <p:nvPr/>
        </p:nvSpPr>
        <p:spPr>
          <a:xfrm>
            <a:off x="7757232" y="4073576"/>
            <a:ext cx="397829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dirty="0">
                <a:solidFill>
                  <a:srgbClr val="595A59"/>
                </a:solidFill>
                <a:latin typeface="Calibri"/>
                <a:ea typeface="Calibri"/>
                <a:cs typeface="Calibri"/>
                <a:sym typeface="Calibri"/>
              </a:rPr>
              <a:t>Einflussfaktoren der Resilienz von Tourismus-KMU</a:t>
            </a:r>
          </a:p>
        </p:txBody>
      </p:sp>
      <p:sp>
        <p:nvSpPr>
          <p:cNvPr id="851" name="Google Shape;851;p2"/>
          <p:cNvSpPr txBox="1"/>
          <p:nvPr/>
        </p:nvSpPr>
        <p:spPr>
          <a:xfrm>
            <a:off x="6852409" y="4027409"/>
            <a:ext cx="3663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chemeClr val="lt1"/>
                </a:solidFill>
                <a:latin typeface="Calibri"/>
                <a:ea typeface="Calibri"/>
                <a:cs typeface="Calibri"/>
                <a:sym typeface="Calibri"/>
              </a:rPr>
              <a:t>3</a:t>
            </a:r>
            <a:endParaRPr sz="2800">
              <a:solidFill>
                <a:schemeClr val="lt1"/>
              </a:solidFill>
              <a:latin typeface="Calibri"/>
              <a:ea typeface="Calibri"/>
              <a:cs typeface="Calibri"/>
              <a:sym typeface="Calibri"/>
            </a:endParaRPr>
          </a:p>
        </p:txBody>
      </p:sp>
      <p:sp>
        <p:nvSpPr>
          <p:cNvPr id="852" name="Google Shape;852;p2"/>
          <p:cNvSpPr txBox="1"/>
          <p:nvPr/>
        </p:nvSpPr>
        <p:spPr>
          <a:xfrm>
            <a:off x="1464389" y="5786144"/>
            <a:ext cx="465512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Diese Präsentation ist lizenziert unter CC BY 4.0. </a:t>
            </a:r>
            <a:endParaRPr dirty="0"/>
          </a:p>
          <a:p>
            <a:pPr marL="0" marR="0" lvl="0" indent="0" algn="l" rtl="0">
              <a:spcBef>
                <a:spcPts val="0"/>
              </a:spcBef>
              <a:spcAft>
                <a:spcPts val="0"/>
              </a:spcAft>
              <a:buNone/>
            </a:pPr>
            <a:r>
              <a:rPr lang="de-DE" sz="1400" dirty="0">
                <a:solidFill>
                  <a:schemeClr val="lt1"/>
                </a:solidFill>
                <a:latin typeface="Calibri"/>
                <a:ea typeface="Calibri"/>
                <a:cs typeface="Calibri"/>
                <a:sym typeface="Calibri"/>
              </a:rPr>
              <a:t>Eine Kopie dieser Lizenz finden Sie unter </a:t>
            </a:r>
            <a:r>
              <a:rPr lang="de-DE" sz="1400"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https://creativecommons.org/licenses/by-sa/4.0/deed.en</a:t>
            </a:r>
            <a:r>
              <a:rPr lang="de-DE" sz="1400" dirty="0">
                <a:solidFill>
                  <a:schemeClr val="bg1"/>
                </a:solidFill>
                <a:latin typeface="Calibri"/>
                <a:ea typeface="Calibri"/>
                <a:cs typeface="Calibri"/>
                <a:sym typeface="Calibri"/>
              </a:rPr>
              <a:t>  </a:t>
            </a:r>
            <a:endParaRPr sz="1400" dirty="0">
              <a:solidFill>
                <a:schemeClr val="bg1"/>
              </a:solidFill>
              <a:latin typeface="Calibri"/>
              <a:ea typeface="Calibri"/>
              <a:cs typeface="Calibri"/>
              <a:sym typeface="Calibri"/>
            </a:endParaRPr>
          </a:p>
        </p:txBody>
      </p:sp>
      <p:sp>
        <p:nvSpPr>
          <p:cNvPr id="853" name="Google Shape;853;p2"/>
          <p:cNvSpPr/>
          <p:nvPr/>
        </p:nvSpPr>
        <p:spPr>
          <a:xfrm>
            <a:off x="6650400" y="5138157"/>
            <a:ext cx="770400" cy="7704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54" name="Google Shape;854;p2"/>
          <p:cNvCxnSpPr/>
          <p:nvPr/>
        </p:nvCxnSpPr>
        <p:spPr>
          <a:xfrm>
            <a:off x="6096000" y="5523358"/>
            <a:ext cx="554400" cy="0"/>
          </a:xfrm>
          <a:prstGeom prst="straightConnector1">
            <a:avLst/>
          </a:prstGeom>
          <a:noFill/>
          <a:ln w="19050" cap="flat" cmpd="sng">
            <a:solidFill>
              <a:srgbClr val="81D1C5"/>
            </a:solidFill>
            <a:prstDash val="solid"/>
            <a:miter lim="800000"/>
            <a:headEnd type="none" w="sm" len="sm"/>
            <a:tailEnd type="none" w="sm" len="sm"/>
          </a:ln>
        </p:spPr>
      </p:cxnSp>
      <p:sp>
        <p:nvSpPr>
          <p:cNvPr id="855" name="Google Shape;855;p2"/>
          <p:cNvSpPr txBox="1"/>
          <p:nvPr/>
        </p:nvSpPr>
        <p:spPr>
          <a:xfrm>
            <a:off x="7752187" y="5307913"/>
            <a:ext cx="435639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a:solidFill>
                  <a:srgbClr val="595A59"/>
                </a:solidFill>
                <a:latin typeface="Calibri"/>
                <a:ea typeface="Calibri"/>
                <a:cs typeface="Calibri"/>
                <a:sym typeface="Calibri"/>
              </a:rPr>
              <a:t>Nachhaltige Tourismusentwicklung</a:t>
            </a:r>
            <a:endParaRPr sz="2200">
              <a:solidFill>
                <a:srgbClr val="595A59"/>
              </a:solidFill>
              <a:latin typeface="Calibri"/>
              <a:ea typeface="Calibri"/>
              <a:cs typeface="Calibri"/>
              <a:sym typeface="Calibri"/>
            </a:endParaRPr>
          </a:p>
        </p:txBody>
      </p:sp>
      <p:sp>
        <p:nvSpPr>
          <p:cNvPr id="856" name="Google Shape;856;p2"/>
          <p:cNvSpPr txBox="1"/>
          <p:nvPr/>
        </p:nvSpPr>
        <p:spPr>
          <a:xfrm>
            <a:off x="6852409" y="5261746"/>
            <a:ext cx="3663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chemeClr val="lt1"/>
                </a:solidFill>
                <a:latin typeface="Calibri"/>
                <a:ea typeface="Calibri"/>
                <a:cs typeface="Calibri"/>
                <a:sym typeface="Calibri"/>
              </a:rPr>
              <a:t>4</a:t>
            </a:r>
            <a:endParaRPr sz="2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44" name="Google Shape;1144;p20"/>
          <p:cNvGrpSpPr/>
          <p:nvPr/>
        </p:nvGrpSpPr>
        <p:grpSpPr>
          <a:xfrm>
            <a:off x="4858645" y="1606108"/>
            <a:ext cx="6545232" cy="4673921"/>
            <a:chOff x="1105795" y="-30605"/>
            <a:chExt cx="6545232" cy="4673921"/>
          </a:xfrm>
        </p:grpSpPr>
        <p:sp>
          <p:nvSpPr>
            <p:cNvPr id="1145" name="Google Shape;1145;p20"/>
            <p:cNvSpPr/>
            <p:nvPr/>
          </p:nvSpPr>
          <p:spPr>
            <a:xfrm rot="10800000">
              <a:off x="1576664" y="3060"/>
              <a:ext cx="5837239" cy="941743"/>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txBox="1"/>
            <p:nvPr/>
          </p:nvSpPr>
          <p:spPr>
            <a:xfrm>
              <a:off x="1950554" y="-30605"/>
              <a:ext cx="5089451" cy="1031875"/>
            </a:xfrm>
            <a:prstGeom prst="rect">
              <a:avLst/>
            </a:prstGeom>
            <a:noFill/>
            <a:ln>
              <a:noFill/>
            </a:ln>
          </p:spPr>
          <p:txBody>
            <a:bodyPr spcFirstLastPara="1" wrap="square" lIns="41527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Greifen Sie tiefe Sehnsüchte auf, die das Verhalten und Buchungsverhalten der Zielgruppe(n) bestimmen</a:t>
              </a:r>
              <a:endParaRPr sz="1700" dirty="0">
                <a:solidFill>
                  <a:schemeClr val="lt1"/>
                </a:solidFill>
                <a:latin typeface="Calibri"/>
                <a:ea typeface="Calibri"/>
                <a:cs typeface="Calibri"/>
                <a:sym typeface="Calibri"/>
              </a:endParaRPr>
            </a:p>
          </p:txBody>
        </p:sp>
        <p:sp>
          <p:nvSpPr>
            <p:cNvPr id="1147" name="Google Shape;1147;p20"/>
            <p:cNvSpPr/>
            <p:nvPr/>
          </p:nvSpPr>
          <p:spPr>
            <a:xfrm>
              <a:off x="1105795" y="3062"/>
              <a:ext cx="941743" cy="941743"/>
            </a:xfrm>
            <a:prstGeom prst="ellipse">
              <a:avLst/>
            </a:prstGeom>
            <a:blipFill rotWithShape="1">
              <a:blip r:embed="rId3">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rot="10800000">
              <a:off x="1576663" y="1223727"/>
              <a:ext cx="5837237" cy="943938"/>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txBox="1"/>
            <p:nvPr/>
          </p:nvSpPr>
          <p:spPr>
            <a:xfrm>
              <a:off x="1678099" y="1282752"/>
              <a:ext cx="5972928" cy="843086"/>
            </a:xfrm>
            <a:prstGeom prst="rect">
              <a:avLst/>
            </a:prstGeom>
            <a:noFill/>
            <a:ln>
              <a:noFill/>
            </a:ln>
          </p:spPr>
          <p:txBody>
            <a:bodyPr spcFirstLastPara="1" wrap="square" lIns="415275" tIns="64750" rIns="120900" bIns="64750" anchor="ctr" anchorCtr="0">
              <a:noAutofit/>
            </a:bodyPr>
            <a:lstStyle/>
            <a:p>
              <a:pPr marL="0" marR="0" lvl="0" indent="0" algn="ctr" rtl="0">
                <a:spcAft>
                  <a:spcPts val="0"/>
                </a:spcAft>
                <a:buClr>
                  <a:schemeClr val="lt1"/>
                </a:buClr>
                <a:buSzPts val="1700"/>
                <a:buFont typeface="Calibri"/>
                <a:buNone/>
              </a:pPr>
              <a:r>
                <a:rPr lang="de-DE" sz="1700" dirty="0">
                  <a:solidFill>
                    <a:schemeClr val="lt1"/>
                  </a:solidFill>
                  <a:latin typeface="Calibri"/>
                  <a:ea typeface="Calibri"/>
                  <a:cs typeface="Calibri"/>
                  <a:sym typeface="Calibri"/>
                </a:rPr>
                <a:t>Grundlegende gesellschaftliche Entwicklungen einbeziehen</a:t>
              </a:r>
              <a:endParaRPr sz="1700" dirty="0">
                <a:solidFill>
                  <a:schemeClr val="lt1"/>
                </a:solidFill>
                <a:latin typeface="Calibri"/>
                <a:ea typeface="Calibri"/>
                <a:cs typeface="Calibri"/>
                <a:sym typeface="Calibri"/>
              </a:endParaRPr>
            </a:p>
            <a:p>
              <a:pPr marL="0" marR="0" lvl="0" indent="0" algn="ctr" rtl="0">
                <a:spcAft>
                  <a:spcPts val="0"/>
                </a:spcAft>
                <a:buClr>
                  <a:schemeClr val="lt1"/>
                </a:buClr>
                <a:buSzPts val="1700"/>
                <a:buFont typeface="Calibri"/>
                <a:buNone/>
              </a:pPr>
              <a:r>
                <a:rPr lang="de-DE" sz="1700" dirty="0">
                  <a:solidFill>
                    <a:schemeClr val="lt1"/>
                  </a:solidFill>
                  <a:latin typeface="Calibri"/>
                  <a:ea typeface="Calibri"/>
                  <a:cs typeface="Calibri"/>
                  <a:sym typeface="Calibri"/>
                </a:rPr>
                <a:t>(z. B. je globaler die Welt, desto mehr Heimat, Ruhe und Achtsamkeit sind gefragt)</a:t>
              </a:r>
            </a:p>
          </p:txBody>
        </p:sp>
        <p:sp>
          <p:nvSpPr>
            <p:cNvPr id="1150" name="Google Shape;1150;p20"/>
            <p:cNvSpPr/>
            <p:nvPr/>
          </p:nvSpPr>
          <p:spPr>
            <a:xfrm>
              <a:off x="1105795" y="1225922"/>
              <a:ext cx="941743" cy="941743"/>
            </a:xfrm>
            <a:prstGeom prst="ellipse">
              <a:avLst/>
            </a:prstGeom>
            <a:blipFill rotWithShape="1">
              <a:blip r:embed="rId4">
                <a:alphaModFix/>
              </a:blip>
              <a:stretch>
                <a:fillRect t="-24998" b="-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rot="10800000">
              <a:off x="1576664" y="2448781"/>
              <a:ext cx="5837235" cy="941743"/>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txBox="1"/>
            <p:nvPr/>
          </p:nvSpPr>
          <p:spPr>
            <a:xfrm>
              <a:off x="1950554" y="2448781"/>
              <a:ext cx="5560322" cy="1031875"/>
            </a:xfrm>
            <a:prstGeom prst="rect">
              <a:avLst/>
            </a:prstGeom>
            <a:noFill/>
            <a:ln>
              <a:noFill/>
            </a:ln>
          </p:spPr>
          <p:txBody>
            <a:bodyPr spcFirstLastPara="1" wrap="square" lIns="41527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Verwenden Sie Berührende Bilder</a:t>
              </a:r>
              <a:endParaRPr sz="1700" dirty="0">
                <a:solidFill>
                  <a:schemeClr val="lt1"/>
                </a:solidFill>
                <a:latin typeface="Calibri"/>
                <a:ea typeface="Calibri"/>
                <a:cs typeface="Calibri"/>
                <a:sym typeface="Calibri"/>
              </a:endParaRPr>
            </a:p>
          </p:txBody>
        </p:sp>
        <p:sp>
          <p:nvSpPr>
            <p:cNvPr id="1153" name="Google Shape;1153;p20"/>
            <p:cNvSpPr/>
            <p:nvPr/>
          </p:nvSpPr>
          <p:spPr>
            <a:xfrm>
              <a:off x="1105795" y="2448783"/>
              <a:ext cx="941743" cy="941743"/>
            </a:xfrm>
            <a:prstGeom prst="ellipse">
              <a:avLst/>
            </a:prstGeom>
            <a:blipFill rotWithShape="1">
              <a:blip r:embed="rId5">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rot="10800000">
              <a:off x="1576664" y="3671642"/>
              <a:ext cx="5837233" cy="941743"/>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txBox="1"/>
            <p:nvPr/>
          </p:nvSpPr>
          <p:spPr>
            <a:xfrm>
              <a:off x="1989915" y="3611441"/>
              <a:ext cx="5089451" cy="1031875"/>
            </a:xfrm>
            <a:prstGeom prst="rect">
              <a:avLst/>
            </a:prstGeom>
            <a:noFill/>
            <a:ln>
              <a:noFill/>
            </a:ln>
          </p:spPr>
          <p:txBody>
            <a:bodyPr spcFirstLastPara="1" wrap="square" lIns="41527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Verwenden Sie Gesichter und persönliche Geschichten, um Werte zu vermitteln</a:t>
              </a:r>
              <a:endParaRPr sz="1700" dirty="0">
                <a:solidFill>
                  <a:schemeClr val="lt1"/>
                </a:solidFill>
                <a:latin typeface="Calibri"/>
                <a:ea typeface="Calibri"/>
                <a:cs typeface="Calibri"/>
                <a:sym typeface="Calibri"/>
              </a:endParaRPr>
            </a:p>
          </p:txBody>
        </p:sp>
        <p:sp>
          <p:nvSpPr>
            <p:cNvPr id="1156" name="Google Shape;1156;p20"/>
            <p:cNvSpPr/>
            <p:nvPr/>
          </p:nvSpPr>
          <p:spPr>
            <a:xfrm>
              <a:off x="1105795" y="3671644"/>
              <a:ext cx="941743" cy="941743"/>
            </a:xfrm>
            <a:prstGeom prst="ellipse">
              <a:avLst/>
            </a:prstGeom>
            <a:blipFill rotWithShape="1">
              <a:blip r:embed="rId6">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7" name="Google Shape;1157;p20"/>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Um wahrgenommen zu werden, müssen Tourismus-KMU mit den richtigen Botschaften überzeugen und Emotionen wecken.</a:t>
            </a:r>
            <a:endParaRPr dirty="0"/>
          </a:p>
          <a:p>
            <a:pPr marL="0" lvl="0" indent="0" algn="l" rtl="0">
              <a:lnSpc>
                <a:spcPct val="100000"/>
              </a:lnSpc>
              <a:spcBef>
                <a:spcPts val="600"/>
              </a:spcBef>
              <a:spcAft>
                <a:spcPts val="0"/>
              </a:spcAft>
              <a:buClr>
                <a:srgbClr val="595A59"/>
              </a:buClr>
              <a:buSzPts val="1800"/>
              <a:buNone/>
            </a:pPr>
            <a:r>
              <a:rPr lang="de-DE" dirty="0"/>
              <a:t>Der emotionale Aspekt ist im Tourismus besonders wichtig, denn Reiseentscheidungen sind in erster Linie eine Frage der Gefühle.</a:t>
            </a:r>
          </a:p>
        </p:txBody>
      </p:sp>
      <p:sp>
        <p:nvSpPr>
          <p:cNvPr id="1158" name="Google Shape;1158;p2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Das touristische Produkt/Dienstleistung muss im nächsten Schritt emotional verpackt werden, um Sehnsüchte zu wecken.</a:t>
            </a:r>
          </a:p>
        </p:txBody>
      </p:sp>
      <p:sp>
        <p:nvSpPr>
          <p:cNvPr id="1159" name="Google Shape;1159;p2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3. Sehnsüchte wecken</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4" name="Google Shape;1164;p21"/>
          <p:cNvGrpSpPr/>
          <p:nvPr/>
        </p:nvGrpSpPr>
        <p:grpSpPr>
          <a:xfrm>
            <a:off x="3754644" y="2480388"/>
            <a:ext cx="8003761" cy="2929098"/>
            <a:chOff x="1794" y="843675"/>
            <a:chExt cx="8003761" cy="2929098"/>
          </a:xfrm>
        </p:grpSpPr>
        <p:sp>
          <p:nvSpPr>
            <p:cNvPr id="1165" name="Google Shape;1165;p21"/>
            <p:cNvSpPr/>
            <p:nvPr/>
          </p:nvSpPr>
          <p:spPr>
            <a:xfrm rot="5400000">
              <a:off x="296265" y="2163790"/>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1"/>
            <p:cNvSpPr/>
            <p:nvPr/>
          </p:nvSpPr>
          <p:spPr>
            <a:xfrm>
              <a:off x="148204" y="2604776"/>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1"/>
            <p:cNvSpPr txBox="1"/>
            <p:nvPr/>
          </p:nvSpPr>
          <p:spPr>
            <a:xfrm>
              <a:off x="148204" y="2604776"/>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a:solidFill>
                    <a:schemeClr val="dk1"/>
                  </a:solidFill>
                  <a:latin typeface="Calibri"/>
                  <a:ea typeface="Calibri"/>
                  <a:cs typeface="Calibri"/>
                  <a:sym typeface="Calibri"/>
                </a:rPr>
                <a:t>Inspiration</a:t>
              </a:r>
              <a:endParaRPr/>
            </a:p>
          </p:txBody>
        </p:sp>
        <p:sp>
          <p:nvSpPr>
            <p:cNvPr id="1168" name="Google Shape;1168;p21"/>
            <p:cNvSpPr/>
            <p:nvPr/>
          </p:nvSpPr>
          <p:spPr>
            <a:xfrm>
              <a:off x="1229274" y="2055130"/>
              <a:ext cx="251411" cy="251411"/>
            </a:xfrm>
            <a:prstGeom prst="triangle">
              <a:avLst>
                <a:gd name="adj" fmla="val 10000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1"/>
            <p:cNvSpPr/>
            <p:nvPr/>
          </p:nvSpPr>
          <p:spPr>
            <a:xfrm rot="5400000">
              <a:off x="1927483" y="1760143"/>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1"/>
            <p:cNvSpPr/>
            <p:nvPr/>
          </p:nvSpPr>
          <p:spPr>
            <a:xfrm>
              <a:off x="1779422" y="2201129"/>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1"/>
            <p:cNvSpPr txBox="1"/>
            <p:nvPr/>
          </p:nvSpPr>
          <p:spPr>
            <a:xfrm>
              <a:off x="1776463" y="2252195"/>
              <a:ext cx="1628259"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dirty="0">
                  <a:solidFill>
                    <a:schemeClr val="dk1"/>
                  </a:solidFill>
                  <a:latin typeface="Calibri"/>
                  <a:ea typeface="Calibri"/>
                  <a:cs typeface="Calibri"/>
                  <a:sym typeface="Calibri"/>
                </a:rPr>
                <a:t>Informa-</a:t>
              </a:r>
              <a:r>
                <a:rPr lang="de-DE" sz="1900" dirty="0" err="1">
                  <a:solidFill>
                    <a:schemeClr val="dk1"/>
                  </a:solidFill>
                  <a:latin typeface="Calibri"/>
                  <a:ea typeface="Calibri"/>
                  <a:cs typeface="Calibri"/>
                  <a:sym typeface="Calibri"/>
                </a:rPr>
                <a:t>tionen</a:t>
              </a:r>
              <a:endParaRPr dirty="0"/>
            </a:p>
          </p:txBody>
        </p:sp>
        <p:sp>
          <p:nvSpPr>
            <p:cNvPr id="1172" name="Google Shape;1172;p21"/>
            <p:cNvSpPr/>
            <p:nvPr/>
          </p:nvSpPr>
          <p:spPr>
            <a:xfrm>
              <a:off x="2860491" y="1651483"/>
              <a:ext cx="251411" cy="251411"/>
            </a:xfrm>
            <a:prstGeom prst="triangle">
              <a:avLst>
                <a:gd name="adj" fmla="val 10000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1"/>
            <p:cNvSpPr/>
            <p:nvPr/>
          </p:nvSpPr>
          <p:spPr>
            <a:xfrm rot="5400000">
              <a:off x="3558700" y="1356497"/>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1"/>
            <p:cNvSpPr/>
            <p:nvPr/>
          </p:nvSpPr>
          <p:spPr>
            <a:xfrm>
              <a:off x="3410639" y="1797483"/>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1"/>
            <p:cNvSpPr txBox="1"/>
            <p:nvPr/>
          </p:nvSpPr>
          <p:spPr>
            <a:xfrm>
              <a:off x="3410639" y="1797483"/>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a:solidFill>
                    <a:schemeClr val="dk1"/>
                  </a:solidFill>
                  <a:latin typeface="Calibri"/>
                  <a:ea typeface="Calibri"/>
                  <a:cs typeface="Calibri"/>
                  <a:sym typeface="Calibri"/>
                </a:rPr>
                <a:t>Angebot einholen</a:t>
              </a:r>
              <a:endParaRPr sz="1900">
                <a:solidFill>
                  <a:schemeClr val="dk1"/>
                </a:solidFill>
                <a:latin typeface="Calibri"/>
                <a:ea typeface="Calibri"/>
                <a:cs typeface="Calibri"/>
                <a:sym typeface="Calibri"/>
              </a:endParaRPr>
            </a:p>
          </p:txBody>
        </p:sp>
        <p:sp>
          <p:nvSpPr>
            <p:cNvPr id="1176" name="Google Shape;1176;p21"/>
            <p:cNvSpPr/>
            <p:nvPr/>
          </p:nvSpPr>
          <p:spPr>
            <a:xfrm>
              <a:off x="4491709" y="1247837"/>
              <a:ext cx="251411" cy="251411"/>
            </a:xfrm>
            <a:prstGeom prst="triangle">
              <a:avLst>
                <a:gd name="adj" fmla="val 10000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1"/>
            <p:cNvSpPr/>
            <p:nvPr/>
          </p:nvSpPr>
          <p:spPr>
            <a:xfrm rot="5400000">
              <a:off x="5189917" y="952851"/>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1"/>
            <p:cNvSpPr/>
            <p:nvPr/>
          </p:nvSpPr>
          <p:spPr>
            <a:xfrm>
              <a:off x="5041856" y="1393837"/>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1"/>
            <p:cNvSpPr txBox="1"/>
            <p:nvPr/>
          </p:nvSpPr>
          <p:spPr>
            <a:xfrm>
              <a:off x="5041856" y="1393837"/>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a:solidFill>
                    <a:schemeClr val="dk1"/>
                  </a:solidFill>
                  <a:latin typeface="Calibri"/>
                  <a:ea typeface="Calibri"/>
                  <a:cs typeface="Calibri"/>
                  <a:sym typeface="Calibri"/>
                </a:rPr>
                <a:t>Buchung</a:t>
              </a:r>
              <a:endParaRPr/>
            </a:p>
          </p:txBody>
        </p:sp>
        <p:sp>
          <p:nvSpPr>
            <p:cNvPr id="1180" name="Google Shape;1180;p21"/>
            <p:cNvSpPr/>
            <p:nvPr/>
          </p:nvSpPr>
          <p:spPr>
            <a:xfrm>
              <a:off x="6122926" y="844191"/>
              <a:ext cx="251411" cy="251411"/>
            </a:xfrm>
            <a:prstGeom prst="triangle">
              <a:avLst>
                <a:gd name="adj" fmla="val 10000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1"/>
            <p:cNvSpPr/>
            <p:nvPr/>
          </p:nvSpPr>
          <p:spPr>
            <a:xfrm rot="5400000">
              <a:off x="6821135" y="549204"/>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1"/>
            <p:cNvSpPr/>
            <p:nvPr/>
          </p:nvSpPr>
          <p:spPr>
            <a:xfrm>
              <a:off x="6673074" y="990190"/>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1"/>
            <p:cNvSpPr txBox="1"/>
            <p:nvPr/>
          </p:nvSpPr>
          <p:spPr>
            <a:xfrm>
              <a:off x="6673074" y="990190"/>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dirty="0">
                  <a:solidFill>
                    <a:schemeClr val="dk1"/>
                  </a:solidFill>
                  <a:latin typeface="Calibri"/>
                  <a:ea typeface="Calibri"/>
                  <a:cs typeface="Calibri"/>
                  <a:sym typeface="Calibri"/>
                </a:rPr>
                <a:t>Erlebnis</a:t>
              </a:r>
              <a:endParaRPr dirty="0"/>
            </a:p>
            <a:p>
              <a:pPr marL="0" marR="0" lvl="0" indent="0" algn="l" rtl="0">
                <a:lnSpc>
                  <a:spcPct val="90000"/>
                </a:lnSpc>
                <a:spcBef>
                  <a:spcPts val="665"/>
                </a:spcBef>
                <a:spcAft>
                  <a:spcPts val="0"/>
                </a:spcAft>
                <a:buClr>
                  <a:schemeClr val="dk1"/>
                </a:buClr>
                <a:buSzPts val="1900"/>
                <a:buFont typeface="Calibri"/>
                <a:buNone/>
              </a:pPr>
              <a:endParaRPr sz="1900" dirty="0">
                <a:solidFill>
                  <a:schemeClr val="dk1"/>
                </a:solidFill>
                <a:latin typeface="Calibri"/>
                <a:ea typeface="Calibri"/>
                <a:cs typeface="Calibri"/>
                <a:sym typeface="Calibri"/>
              </a:endParaRPr>
            </a:p>
          </p:txBody>
        </p:sp>
      </p:grpSp>
      <p:sp>
        <p:nvSpPr>
          <p:cNvPr id="1184" name="Google Shape;1184;p21"/>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Je besser Tourismus-KMU ihre Zielgruppen und deren Bedürfnisse, Wünsche und Verhalten kennen, desto gezielter können die Kommunikationsmaßnahmen sein. </a:t>
            </a:r>
            <a:endParaRPr dirty="0"/>
          </a:p>
          <a:p>
            <a:pPr marL="0" lvl="0" indent="0" algn="l" rtl="0">
              <a:lnSpc>
                <a:spcPct val="100000"/>
              </a:lnSpc>
              <a:spcBef>
                <a:spcPts val="600"/>
              </a:spcBef>
              <a:spcAft>
                <a:spcPts val="0"/>
              </a:spcAft>
              <a:buClr>
                <a:srgbClr val="595A59"/>
              </a:buClr>
              <a:buSzPts val="1800"/>
              <a:buNone/>
            </a:pPr>
            <a:r>
              <a:rPr lang="de-DE" dirty="0"/>
              <a:t>Der Gast sollte in folgenden Phasen begleitet werden:</a:t>
            </a:r>
            <a:endParaRPr dirty="0"/>
          </a:p>
        </p:txBody>
      </p:sp>
      <p:sp>
        <p:nvSpPr>
          <p:cNvPr id="1185" name="Google Shape;1185;p2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Der Gast sollte mit der entsprechenden Kommunikation in seinen verschiedenen Informationsphasen angesprochen werden.</a:t>
            </a:r>
          </a:p>
        </p:txBody>
      </p:sp>
      <p:sp>
        <p:nvSpPr>
          <p:cNvPr id="1186" name="Google Shape;1186;p2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ts val="1800"/>
              <a:buNone/>
            </a:pPr>
            <a:r>
              <a:rPr lang="de-DE" sz="1500" dirty="0"/>
              <a:t>4. Kommunizieren Sie präzise mit den Gästen</a:t>
            </a:r>
            <a:endParaRPr sz="1500" dirty="0"/>
          </a:p>
          <a:p>
            <a:pPr marL="0" lvl="0" indent="0" algn="l" rtl="0">
              <a:lnSpc>
                <a:spcPct val="90000"/>
              </a:lnSpc>
              <a:spcBef>
                <a:spcPts val="1000"/>
              </a:spcBef>
              <a:spcAft>
                <a:spcPts val="0"/>
              </a:spcAft>
              <a:buClr>
                <a:srgbClr val="79527B"/>
              </a:buClr>
              <a:buSzPts val="1800"/>
              <a:buNone/>
            </a:pPr>
            <a:r>
              <a:rPr lang="de-DE" dirty="0"/>
              <a:t>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grpSp>
        <p:nvGrpSpPr>
          <p:cNvPr id="1191" name="Google Shape;1191;p22"/>
          <p:cNvGrpSpPr/>
          <p:nvPr/>
        </p:nvGrpSpPr>
        <p:grpSpPr>
          <a:xfrm>
            <a:off x="5379654" y="1638232"/>
            <a:ext cx="4753740" cy="4580952"/>
            <a:chOff x="1626804" y="1519"/>
            <a:chExt cx="4753740" cy="4580952"/>
          </a:xfrm>
        </p:grpSpPr>
        <p:sp>
          <p:nvSpPr>
            <p:cNvPr id="1192" name="Google Shape;1192;p22"/>
            <p:cNvSpPr/>
            <p:nvPr/>
          </p:nvSpPr>
          <p:spPr>
            <a:xfrm>
              <a:off x="2103617" y="569172"/>
              <a:ext cx="3800115" cy="3800115"/>
            </a:xfrm>
            <a:prstGeom prst="blockArc">
              <a:avLst>
                <a:gd name="adj1" fmla="val 11880000"/>
                <a:gd name="adj2" fmla="val 1620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2"/>
            <p:cNvSpPr/>
            <p:nvPr/>
          </p:nvSpPr>
          <p:spPr>
            <a:xfrm>
              <a:off x="2103617" y="569172"/>
              <a:ext cx="3800115" cy="3800115"/>
            </a:xfrm>
            <a:prstGeom prst="blockArc">
              <a:avLst>
                <a:gd name="adj1" fmla="val 7560000"/>
                <a:gd name="adj2" fmla="val 1188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2"/>
            <p:cNvSpPr/>
            <p:nvPr/>
          </p:nvSpPr>
          <p:spPr>
            <a:xfrm>
              <a:off x="2103617" y="569172"/>
              <a:ext cx="3800115" cy="3800115"/>
            </a:xfrm>
            <a:prstGeom prst="blockArc">
              <a:avLst>
                <a:gd name="adj1" fmla="val 3240000"/>
                <a:gd name="adj2" fmla="val 756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2"/>
            <p:cNvSpPr/>
            <p:nvPr/>
          </p:nvSpPr>
          <p:spPr>
            <a:xfrm>
              <a:off x="2103617" y="569172"/>
              <a:ext cx="3800115" cy="3800115"/>
            </a:xfrm>
            <a:prstGeom prst="blockArc">
              <a:avLst>
                <a:gd name="adj1" fmla="val 20520000"/>
                <a:gd name="adj2" fmla="val 324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2"/>
            <p:cNvSpPr/>
            <p:nvPr/>
          </p:nvSpPr>
          <p:spPr>
            <a:xfrm>
              <a:off x="2103617" y="569172"/>
              <a:ext cx="3800115" cy="3800115"/>
            </a:xfrm>
            <a:prstGeom prst="blockArc">
              <a:avLst>
                <a:gd name="adj1" fmla="val 16200000"/>
                <a:gd name="adj2" fmla="val 2052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2"/>
            <p:cNvSpPr/>
            <p:nvPr/>
          </p:nvSpPr>
          <p:spPr>
            <a:xfrm>
              <a:off x="3129826" y="1595380"/>
              <a:ext cx="1747697" cy="1747697"/>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2"/>
            <p:cNvSpPr txBox="1"/>
            <p:nvPr/>
          </p:nvSpPr>
          <p:spPr>
            <a:xfrm>
              <a:off x="3385770" y="1851324"/>
              <a:ext cx="1235809" cy="1235809"/>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de-DE" sz="2000" b="1" dirty="0">
                  <a:solidFill>
                    <a:schemeClr val="lt1"/>
                  </a:solidFill>
                  <a:latin typeface="Calibri"/>
                  <a:ea typeface="Calibri"/>
                  <a:cs typeface="Calibri"/>
                  <a:sym typeface="Calibri"/>
                </a:rPr>
                <a:t>Ansprache mit allen Sinnen</a:t>
              </a:r>
              <a:endParaRPr sz="2000" b="1" dirty="0">
                <a:solidFill>
                  <a:schemeClr val="lt1"/>
                </a:solidFill>
                <a:latin typeface="Calibri"/>
                <a:ea typeface="Calibri"/>
                <a:cs typeface="Calibri"/>
                <a:sym typeface="Calibri"/>
              </a:endParaRPr>
            </a:p>
          </p:txBody>
        </p:sp>
        <p:sp>
          <p:nvSpPr>
            <p:cNvPr id="1199" name="Google Shape;1199;p22"/>
            <p:cNvSpPr/>
            <p:nvPr/>
          </p:nvSpPr>
          <p:spPr>
            <a:xfrm>
              <a:off x="3391980" y="1519"/>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2"/>
            <p:cNvSpPr txBox="1"/>
            <p:nvPr/>
          </p:nvSpPr>
          <p:spPr>
            <a:xfrm>
              <a:off x="3571141" y="180680"/>
              <a:ext cx="865066"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Licht</a:t>
              </a:r>
              <a:endParaRPr/>
            </a:p>
          </p:txBody>
        </p:sp>
        <p:sp>
          <p:nvSpPr>
            <p:cNvPr id="1201" name="Google Shape;1201;p22"/>
            <p:cNvSpPr/>
            <p:nvPr/>
          </p:nvSpPr>
          <p:spPr>
            <a:xfrm>
              <a:off x="5157156" y="1283995"/>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2"/>
            <p:cNvSpPr txBox="1"/>
            <p:nvPr/>
          </p:nvSpPr>
          <p:spPr>
            <a:xfrm>
              <a:off x="5246736" y="1493034"/>
              <a:ext cx="1044227"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Geschmack</a:t>
              </a:r>
              <a:endParaRPr/>
            </a:p>
          </p:txBody>
        </p:sp>
        <p:sp>
          <p:nvSpPr>
            <p:cNvPr id="1203" name="Google Shape;1203;p22"/>
            <p:cNvSpPr/>
            <p:nvPr/>
          </p:nvSpPr>
          <p:spPr>
            <a:xfrm>
              <a:off x="4482919" y="3359083"/>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2"/>
            <p:cNvSpPr txBox="1"/>
            <p:nvPr/>
          </p:nvSpPr>
          <p:spPr>
            <a:xfrm>
              <a:off x="4579325" y="3538244"/>
              <a:ext cx="1044227"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Materialien</a:t>
              </a:r>
              <a:endParaRPr dirty="0"/>
            </a:p>
          </p:txBody>
        </p:sp>
        <p:sp>
          <p:nvSpPr>
            <p:cNvPr id="1205" name="Google Shape;1205;p22"/>
            <p:cNvSpPr/>
            <p:nvPr/>
          </p:nvSpPr>
          <p:spPr>
            <a:xfrm>
              <a:off x="2301042" y="3359083"/>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2"/>
            <p:cNvSpPr txBox="1"/>
            <p:nvPr/>
          </p:nvSpPr>
          <p:spPr>
            <a:xfrm>
              <a:off x="2480203" y="3538244"/>
              <a:ext cx="865066"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Geruch</a:t>
              </a:r>
              <a:endParaRPr sz="1600">
                <a:solidFill>
                  <a:schemeClr val="lt1"/>
                </a:solidFill>
                <a:latin typeface="Calibri"/>
                <a:ea typeface="Calibri"/>
                <a:cs typeface="Calibri"/>
                <a:sym typeface="Calibri"/>
              </a:endParaRPr>
            </a:p>
          </p:txBody>
        </p:sp>
        <p:sp>
          <p:nvSpPr>
            <p:cNvPr id="1207" name="Google Shape;1207;p22"/>
            <p:cNvSpPr/>
            <p:nvPr/>
          </p:nvSpPr>
          <p:spPr>
            <a:xfrm>
              <a:off x="1626804" y="1283995"/>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2"/>
            <p:cNvSpPr txBox="1"/>
            <p:nvPr/>
          </p:nvSpPr>
          <p:spPr>
            <a:xfrm>
              <a:off x="1805965" y="1463156"/>
              <a:ext cx="865066"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Sound</a:t>
              </a:r>
              <a:endParaRPr dirty="0"/>
            </a:p>
          </p:txBody>
        </p:sp>
      </p:grpSp>
      <p:sp>
        <p:nvSpPr>
          <p:cNvPr id="1209" name="Google Shape;1209;p22"/>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Das Produkt/die Dienstleistung sollte mit allen Sinnen erlebt werden. Das schafft Begeisterung bei den Gästen, die dafür sorgt, dass sie wiederkommen und zu glaubwürdigen Botschaftern werden.</a:t>
            </a:r>
          </a:p>
        </p:txBody>
      </p:sp>
      <p:sp>
        <p:nvSpPr>
          <p:cNvPr id="1210" name="Google Shape;1210;p2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dirty="0"/>
              <a:t>Um die Gäste emotional zu erreichen, müssen sie mit allen Sinnen angesprochen werden. Gelingt dies, spiegelt sich das in Kundentreue, Wiederholungskäufen oder Buchungen und Empfehlungen wider.</a:t>
            </a:r>
          </a:p>
        </p:txBody>
      </p:sp>
      <p:sp>
        <p:nvSpPr>
          <p:cNvPr id="1211" name="Google Shape;1211;p2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5. Gäste in Lebenswelten eintauchen lassen</a:t>
            </a:r>
            <a:endParaRPr dirty="0"/>
          </a:p>
          <a:p>
            <a:pPr marL="0" lvl="0" indent="0" algn="l" rtl="0">
              <a:lnSpc>
                <a:spcPct val="90000"/>
              </a:lnSpc>
              <a:spcBef>
                <a:spcPts val="1000"/>
              </a:spcBef>
              <a:spcAft>
                <a:spcPts val="0"/>
              </a:spcAft>
              <a:buClr>
                <a:srgbClr val="79527B"/>
              </a:buClr>
              <a:buSzPct val="100000"/>
              <a:buNone/>
            </a:pPr>
            <a:endParaRPr dirty="0"/>
          </a:p>
          <a:p>
            <a:pPr marL="0" lvl="0" indent="0" algn="l" rtl="0">
              <a:lnSpc>
                <a:spcPct val="90000"/>
              </a:lnSpc>
              <a:spcBef>
                <a:spcPts val="1000"/>
              </a:spcBef>
              <a:spcAft>
                <a:spcPts val="0"/>
              </a:spcAft>
              <a:buClr>
                <a:srgbClr val="79527B"/>
              </a:buClr>
              <a:buSzPct val="1000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23"/>
          <p:cNvSpPr txBox="1">
            <a:spLocks noGrp="1"/>
          </p:cNvSpPr>
          <p:nvPr>
            <p:ph type="body" idx="1"/>
          </p:nvPr>
        </p:nvSpPr>
        <p:spPr>
          <a:xfrm>
            <a:off x="666708" y="752638"/>
            <a:ext cx="5429292" cy="16476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ct val="100000"/>
              <a:buNone/>
            </a:pPr>
            <a:r>
              <a:rPr lang="de-DE" dirty="0"/>
              <a:t>Einflussfaktoren der Resilienz von Tourismus-KMU</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grpSp>
        <p:nvGrpSpPr>
          <p:cNvPr id="1239" name="Google Shape;1239;p25"/>
          <p:cNvGrpSpPr/>
          <p:nvPr/>
        </p:nvGrpSpPr>
        <p:grpSpPr>
          <a:xfrm>
            <a:off x="3929117" y="1804212"/>
            <a:ext cx="7804095" cy="4499268"/>
            <a:chOff x="-1" y="0"/>
            <a:chExt cx="7804095" cy="4499268"/>
          </a:xfrm>
        </p:grpSpPr>
        <p:sp>
          <p:nvSpPr>
            <p:cNvPr id="1240" name="Google Shape;1240;p25"/>
            <p:cNvSpPr/>
            <p:nvPr/>
          </p:nvSpPr>
          <p:spPr>
            <a:xfrm rot="-5400000">
              <a:off x="826206" y="-826206"/>
              <a:ext cx="2249634" cy="3902047"/>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5"/>
            <p:cNvSpPr txBox="1"/>
            <p:nvPr/>
          </p:nvSpPr>
          <p:spPr>
            <a:xfrm>
              <a:off x="0" y="0"/>
              <a:ext cx="3902047" cy="1687225"/>
            </a:xfrm>
            <a:prstGeom prst="rect">
              <a:avLst/>
            </a:prstGeom>
            <a:noFill/>
            <a:ln>
              <a:noFill/>
            </a:ln>
          </p:spPr>
          <p:txBody>
            <a:bodyPr spcFirstLastPara="1" wrap="square" lIns="192000" tIns="192000" rIns="192000" bIns="192000" anchor="ctr" anchorCtr="0">
              <a:noAutofit/>
            </a:bodyPr>
            <a:lstStyle/>
            <a:p>
              <a:pPr marL="0" marR="0" lvl="0" indent="0" algn="ctr" rtl="0">
                <a:lnSpc>
                  <a:spcPct val="90000"/>
                </a:lnSpc>
                <a:spcBef>
                  <a:spcPts val="0"/>
                </a:spcBef>
                <a:spcAft>
                  <a:spcPts val="0"/>
                </a:spcAft>
                <a:buClr>
                  <a:srgbClr val="595A59"/>
                </a:buClr>
                <a:buSzPts val="2700"/>
                <a:buFont typeface="Calibri"/>
                <a:buNone/>
              </a:pPr>
              <a:r>
                <a:rPr lang="de-DE" sz="2700" dirty="0">
                  <a:solidFill>
                    <a:srgbClr val="595A59"/>
                  </a:solidFill>
                  <a:latin typeface="Calibri"/>
                  <a:ea typeface="Calibri"/>
                  <a:cs typeface="Calibri"/>
                  <a:sym typeface="Calibri"/>
                </a:rPr>
                <a:t>Innovation und Unternehmertum</a:t>
              </a:r>
              <a:endParaRPr dirty="0"/>
            </a:p>
          </p:txBody>
        </p:sp>
        <p:sp>
          <p:nvSpPr>
            <p:cNvPr id="1242" name="Google Shape;1242;p25"/>
            <p:cNvSpPr/>
            <p:nvPr/>
          </p:nvSpPr>
          <p:spPr>
            <a:xfrm>
              <a:off x="3902047" y="0"/>
              <a:ext cx="3902047" cy="2249634"/>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5"/>
            <p:cNvSpPr txBox="1"/>
            <p:nvPr/>
          </p:nvSpPr>
          <p:spPr>
            <a:xfrm>
              <a:off x="3902047" y="0"/>
              <a:ext cx="3902047" cy="1687225"/>
            </a:xfrm>
            <a:prstGeom prst="rect">
              <a:avLst/>
            </a:prstGeom>
            <a:noFill/>
            <a:ln>
              <a:noFill/>
            </a:ln>
          </p:spPr>
          <p:txBody>
            <a:bodyPr spcFirstLastPara="1" wrap="square" lIns="192000" tIns="192000" rIns="192000" bIns="192000" anchor="ctr" anchorCtr="0">
              <a:noAutofit/>
            </a:bodyPr>
            <a:lstStyle/>
            <a:p>
              <a:pPr marL="0" marR="0" lvl="0" indent="0" algn="ctr" rtl="0">
                <a:lnSpc>
                  <a:spcPct val="90000"/>
                </a:lnSpc>
                <a:spcBef>
                  <a:spcPts val="0"/>
                </a:spcBef>
                <a:spcAft>
                  <a:spcPts val="0"/>
                </a:spcAft>
                <a:buClr>
                  <a:srgbClr val="595A59"/>
                </a:buClr>
                <a:buSzPts val="2700"/>
                <a:buFont typeface="Calibri"/>
                <a:buNone/>
              </a:pPr>
              <a:r>
                <a:rPr lang="de-DE" sz="2700" dirty="0">
                  <a:solidFill>
                    <a:srgbClr val="595A59"/>
                  </a:solidFill>
                  <a:latin typeface="Calibri"/>
                  <a:ea typeface="Calibri"/>
                  <a:cs typeface="Calibri"/>
                  <a:sym typeface="Calibri"/>
                </a:rPr>
                <a:t>Prozesse </a:t>
              </a:r>
              <a:endParaRPr dirty="0"/>
            </a:p>
            <a:p>
              <a:pPr marL="0" marR="0" lvl="0" indent="0" algn="ctr" rtl="0">
                <a:lnSpc>
                  <a:spcPct val="90000"/>
                </a:lnSpc>
                <a:spcBef>
                  <a:spcPts val="945"/>
                </a:spcBef>
                <a:spcAft>
                  <a:spcPts val="0"/>
                </a:spcAft>
                <a:buClr>
                  <a:srgbClr val="595A59"/>
                </a:buClr>
                <a:buSzPts val="2700"/>
                <a:buFont typeface="Calibri"/>
                <a:buNone/>
              </a:pPr>
              <a:r>
                <a:rPr lang="de-DE" sz="2700" dirty="0">
                  <a:solidFill>
                    <a:srgbClr val="595A59"/>
                  </a:solidFill>
                  <a:latin typeface="Calibri"/>
                  <a:ea typeface="Calibri"/>
                  <a:cs typeface="Calibri"/>
                  <a:sym typeface="Calibri"/>
                </a:rPr>
                <a:t>(Vorbereitung und Planung)</a:t>
              </a:r>
              <a:endParaRPr dirty="0"/>
            </a:p>
          </p:txBody>
        </p:sp>
        <p:sp>
          <p:nvSpPr>
            <p:cNvPr id="1244" name="Google Shape;1244;p25"/>
            <p:cNvSpPr/>
            <p:nvPr/>
          </p:nvSpPr>
          <p:spPr>
            <a:xfrm rot="10800000">
              <a:off x="0" y="2249634"/>
              <a:ext cx="3902047" cy="2249634"/>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5"/>
            <p:cNvSpPr txBox="1"/>
            <p:nvPr/>
          </p:nvSpPr>
          <p:spPr>
            <a:xfrm>
              <a:off x="0" y="2812042"/>
              <a:ext cx="3902047" cy="1687225"/>
            </a:xfrm>
            <a:prstGeom prst="rect">
              <a:avLst/>
            </a:prstGeom>
            <a:noFill/>
            <a:ln>
              <a:noFill/>
            </a:ln>
          </p:spPr>
          <p:txBody>
            <a:bodyPr spcFirstLastPara="1" wrap="square" lIns="192000" tIns="192000" rIns="192000" bIns="192000" anchor="ctr" anchorCtr="0">
              <a:noAutofit/>
            </a:bodyPr>
            <a:lstStyle/>
            <a:p>
              <a:pPr marL="0" marR="0" lvl="0" indent="0" algn="ctr" rtl="0">
                <a:lnSpc>
                  <a:spcPct val="90000"/>
                </a:lnSpc>
                <a:spcBef>
                  <a:spcPts val="0"/>
                </a:spcBef>
                <a:spcAft>
                  <a:spcPts val="0"/>
                </a:spcAft>
                <a:buClr>
                  <a:srgbClr val="595A59"/>
                </a:buClr>
                <a:buSzPts val="2700"/>
                <a:buFont typeface="Calibri"/>
                <a:buNone/>
              </a:pPr>
              <a:r>
                <a:rPr lang="de-DE" sz="2700" dirty="0">
                  <a:solidFill>
                    <a:srgbClr val="595A59"/>
                  </a:solidFill>
                  <a:latin typeface="Calibri"/>
                  <a:ea typeface="Calibri"/>
                  <a:cs typeface="Calibri"/>
                  <a:sym typeface="Calibri"/>
                </a:rPr>
                <a:t>Netzwerke und Kooperation</a:t>
              </a:r>
              <a:endParaRPr sz="2700" dirty="0">
                <a:solidFill>
                  <a:srgbClr val="595A59"/>
                </a:solidFill>
                <a:latin typeface="Calibri"/>
                <a:ea typeface="Calibri"/>
                <a:cs typeface="Calibri"/>
                <a:sym typeface="Calibri"/>
              </a:endParaRPr>
            </a:p>
          </p:txBody>
        </p:sp>
        <p:sp>
          <p:nvSpPr>
            <p:cNvPr id="1246" name="Google Shape;1246;p25"/>
            <p:cNvSpPr/>
            <p:nvPr/>
          </p:nvSpPr>
          <p:spPr>
            <a:xfrm rot="5400000">
              <a:off x="4728254" y="1423427"/>
              <a:ext cx="2249634" cy="3902047"/>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5"/>
            <p:cNvSpPr txBox="1"/>
            <p:nvPr/>
          </p:nvSpPr>
          <p:spPr>
            <a:xfrm>
              <a:off x="3902047" y="2812042"/>
              <a:ext cx="3902047" cy="1687225"/>
            </a:xfrm>
            <a:prstGeom prst="rect">
              <a:avLst/>
            </a:prstGeom>
            <a:noFill/>
            <a:ln>
              <a:noFill/>
            </a:ln>
          </p:spPr>
          <p:txBody>
            <a:bodyPr spcFirstLastPara="1" wrap="square" lIns="192000" tIns="192000" rIns="192000" bIns="192000" anchor="ctr" anchorCtr="0">
              <a:noAutofit/>
            </a:bodyPr>
            <a:lstStyle/>
            <a:p>
              <a:pPr marL="0" marR="0" lvl="0" indent="0" algn="ctr" rtl="0">
                <a:lnSpc>
                  <a:spcPct val="100000"/>
                </a:lnSpc>
                <a:spcBef>
                  <a:spcPts val="0"/>
                </a:spcBef>
                <a:spcAft>
                  <a:spcPts val="0"/>
                </a:spcAft>
                <a:buClr>
                  <a:srgbClr val="595A59"/>
                </a:buClr>
                <a:buSzPts val="2700"/>
                <a:buFont typeface="Calibri"/>
                <a:buNone/>
              </a:pPr>
              <a:r>
                <a:rPr lang="de-DE" sz="2700" dirty="0">
                  <a:solidFill>
                    <a:srgbClr val="595A59"/>
                  </a:solidFill>
                  <a:latin typeface="Calibri"/>
                  <a:ea typeface="Calibri"/>
                  <a:cs typeface="Calibri"/>
                  <a:sym typeface="Calibri"/>
                </a:rPr>
                <a:t>Humanressourcen</a:t>
              </a:r>
              <a:endParaRPr dirty="0"/>
            </a:p>
          </p:txBody>
        </p:sp>
        <p:sp>
          <p:nvSpPr>
            <p:cNvPr id="1248" name="Google Shape;1248;p25"/>
            <p:cNvSpPr/>
            <p:nvPr/>
          </p:nvSpPr>
          <p:spPr>
            <a:xfrm>
              <a:off x="2731433" y="1687225"/>
              <a:ext cx="2341228" cy="1124817"/>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5"/>
            <p:cNvSpPr txBox="1"/>
            <p:nvPr/>
          </p:nvSpPr>
          <p:spPr>
            <a:xfrm>
              <a:off x="2786342" y="1742134"/>
              <a:ext cx="2231410" cy="1014999"/>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de-DE" sz="2700" b="1" dirty="0">
                  <a:solidFill>
                    <a:schemeClr val="lt1"/>
                  </a:solidFill>
                  <a:latin typeface="Calibri"/>
                  <a:ea typeface="Calibri"/>
                  <a:cs typeface="Calibri"/>
                  <a:sym typeface="Calibri"/>
                </a:rPr>
                <a:t>Resilienz</a:t>
              </a:r>
              <a:endParaRPr sz="2700" b="1" dirty="0">
                <a:solidFill>
                  <a:schemeClr val="lt1"/>
                </a:solidFill>
                <a:latin typeface="Calibri"/>
                <a:ea typeface="Calibri"/>
                <a:cs typeface="Calibri"/>
                <a:sym typeface="Calibri"/>
              </a:endParaRPr>
            </a:p>
          </p:txBody>
        </p:sp>
      </p:grpSp>
      <p:sp>
        <p:nvSpPr>
          <p:cNvPr id="1250" name="Google Shape;1250;p25"/>
          <p:cNvSpPr txBox="1">
            <a:spLocks noGrp="1"/>
          </p:cNvSpPr>
          <p:nvPr>
            <p:ph type="body" idx="2"/>
          </p:nvPr>
        </p:nvSpPr>
        <p:spPr>
          <a:xfrm>
            <a:off x="389965" y="1637402"/>
            <a:ext cx="3189996" cy="461527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 letzter Zeit ist die Forschung über die Resilienz von Unternehmen in den Vordergrund getreten. </a:t>
            </a:r>
            <a:r>
              <a:rPr lang="de-DE" dirty="0" err="1"/>
              <a:t>Sie konzentriert sich hauptsächlich </a:t>
            </a:r>
            <a:r>
              <a:rPr lang="de-DE" dirty="0"/>
              <a:t>auf </a:t>
            </a:r>
            <a:r>
              <a:rPr lang="de-DE" dirty="0" err="1"/>
              <a:t>drei Elemente</a:t>
            </a:r>
            <a:r>
              <a:rPr lang="de-DE" dirty="0"/>
              <a:t>:</a:t>
            </a:r>
            <a:endParaRPr dirty="0"/>
          </a:p>
          <a:p>
            <a:pPr marL="342900" lvl="0" indent="-342900" algn="l" rtl="0">
              <a:lnSpc>
                <a:spcPct val="100000"/>
              </a:lnSpc>
              <a:spcBef>
                <a:spcPts val="600"/>
              </a:spcBef>
              <a:spcAft>
                <a:spcPts val="0"/>
              </a:spcAft>
              <a:buClr>
                <a:srgbClr val="595A59"/>
              </a:buClr>
              <a:buSzPts val="1800"/>
              <a:buAutoNum type="arabicParenR"/>
            </a:pPr>
            <a:r>
              <a:rPr lang="de-DE" dirty="0"/>
              <a:t>die </a:t>
            </a:r>
            <a:r>
              <a:rPr lang="de-DE" dirty="0" err="1"/>
              <a:t>Fähigkeit zur </a:t>
            </a:r>
            <a:r>
              <a:rPr lang="de-DE" dirty="0"/>
              <a:t>Anpassung </a:t>
            </a:r>
            <a:endParaRPr dirty="0"/>
          </a:p>
          <a:p>
            <a:pPr marL="342900" lvl="0" indent="-342900" algn="l" rtl="0">
              <a:lnSpc>
                <a:spcPct val="100000"/>
              </a:lnSpc>
              <a:spcBef>
                <a:spcPts val="600"/>
              </a:spcBef>
              <a:spcAft>
                <a:spcPts val="0"/>
              </a:spcAft>
              <a:buClr>
                <a:srgbClr val="595A59"/>
              </a:buClr>
              <a:buSzPts val="1800"/>
              <a:buAutoNum type="arabicParenR"/>
            </a:pPr>
            <a:r>
              <a:rPr lang="de-DE" dirty="0"/>
              <a:t>Erholung und </a:t>
            </a:r>
            <a:endParaRPr dirty="0"/>
          </a:p>
          <a:p>
            <a:pPr marL="342900" lvl="0" indent="-342900" algn="l" rtl="0">
              <a:lnSpc>
                <a:spcPct val="100000"/>
              </a:lnSpc>
              <a:spcBef>
                <a:spcPts val="600"/>
              </a:spcBef>
              <a:spcAft>
                <a:spcPts val="0"/>
              </a:spcAft>
              <a:buClr>
                <a:srgbClr val="595A59"/>
              </a:buClr>
              <a:buSzPts val="1800"/>
              <a:buAutoNum type="arabicParenR"/>
            </a:pPr>
            <a:r>
              <a:rPr lang="de-DE" dirty="0"/>
              <a:t>Adaption</a:t>
            </a:r>
            <a:endParaRPr dirty="0"/>
          </a:p>
          <a:p>
            <a:pPr marL="0" lvl="0" indent="0" algn="l" rtl="0">
              <a:lnSpc>
                <a:spcPct val="100000"/>
              </a:lnSpc>
              <a:spcBef>
                <a:spcPts val="600"/>
              </a:spcBef>
              <a:spcAft>
                <a:spcPts val="0"/>
              </a:spcAft>
              <a:buClr>
                <a:srgbClr val="595A59"/>
              </a:buClr>
              <a:buSzPts val="1800"/>
              <a:buNone/>
            </a:pPr>
            <a:r>
              <a:rPr lang="de-DE" dirty="0"/>
              <a:t>Die Widerstandsfähigkeit von Tourismusunternehmen wird im Wesentlichen von vier Faktoren beeinflusst:</a:t>
            </a:r>
          </a:p>
        </p:txBody>
      </p:sp>
      <p:sp>
        <p:nvSpPr>
          <p:cNvPr id="1251" name="Google Shape;1251;p2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dirty="0"/>
              <a:t>Humanressourcen, Prozesse, Netzwerke und Innovation sind Einflussfaktoren für die Resilienz von Tourismusunternehmen.</a:t>
            </a:r>
          </a:p>
        </p:txBody>
      </p:sp>
      <p:sp>
        <p:nvSpPr>
          <p:cNvPr id="1252" name="Google Shape;1252;p25"/>
          <p:cNvSpPr txBox="1">
            <a:spLocks noGrp="1"/>
          </p:cNvSpPr>
          <p:nvPr>
            <p:ph type="body" idx="4"/>
          </p:nvPr>
        </p:nvSpPr>
        <p:spPr>
          <a:xfrm>
            <a:off x="370937" y="1283700"/>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Einflussfaktoren für Resilienz</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grpSp>
        <p:nvGrpSpPr>
          <p:cNvPr id="1258" name="Google Shape;1258;p26"/>
          <p:cNvGrpSpPr/>
          <p:nvPr/>
        </p:nvGrpSpPr>
        <p:grpSpPr>
          <a:xfrm>
            <a:off x="428539" y="4385675"/>
            <a:ext cx="2822663" cy="1627340"/>
            <a:chOff x="0" y="0"/>
            <a:chExt cx="2822663" cy="1627340"/>
          </a:xfrm>
        </p:grpSpPr>
        <p:sp>
          <p:nvSpPr>
            <p:cNvPr id="1259" name="Google Shape;1259;p26"/>
            <p:cNvSpPr/>
            <p:nvPr/>
          </p:nvSpPr>
          <p:spPr>
            <a:xfrm rot="-5400000">
              <a:off x="298830" y="-298830"/>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6"/>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Innovation und Unternehmertum</a:t>
              </a:r>
              <a:endParaRPr/>
            </a:p>
          </p:txBody>
        </p:sp>
        <p:sp>
          <p:nvSpPr>
            <p:cNvPr id="1261" name="Google Shape;1261;p26"/>
            <p:cNvSpPr/>
            <p:nvPr/>
          </p:nvSpPr>
          <p:spPr>
            <a:xfrm>
              <a:off x="1411331" y="0"/>
              <a:ext cx="1411331" cy="813670"/>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6"/>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a:solidFill>
                    <a:schemeClr val="lt1"/>
                  </a:solidFill>
                  <a:latin typeface="Calibri"/>
                  <a:ea typeface="Calibri"/>
                  <a:cs typeface="Calibri"/>
                  <a:sym typeface="Calibri"/>
                </a:rPr>
                <a:t>Prozesse </a:t>
              </a:r>
              <a:endParaRPr/>
            </a:p>
            <a:p>
              <a:pPr marL="0" marR="0" lvl="0" indent="0" algn="ctr" rtl="0">
                <a:lnSpc>
                  <a:spcPct val="90000"/>
                </a:lnSpc>
                <a:spcBef>
                  <a:spcPts val="315"/>
                </a:spcBef>
                <a:spcAft>
                  <a:spcPts val="0"/>
                </a:spcAft>
                <a:buClr>
                  <a:schemeClr val="lt1"/>
                </a:buClr>
                <a:buSzPts val="900"/>
                <a:buFont typeface="Calibri"/>
                <a:buNone/>
              </a:pPr>
              <a:r>
                <a:rPr lang="de-DE" sz="900">
                  <a:solidFill>
                    <a:schemeClr val="lt1"/>
                  </a:solidFill>
                  <a:latin typeface="Calibri"/>
                  <a:ea typeface="Calibri"/>
                  <a:cs typeface="Calibri"/>
                  <a:sym typeface="Calibri"/>
                </a:rPr>
                <a:t>(Vorbereitung und Planung)</a:t>
              </a:r>
              <a:endParaRPr/>
            </a:p>
          </p:txBody>
        </p:sp>
        <p:sp>
          <p:nvSpPr>
            <p:cNvPr id="1263" name="Google Shape;1263;p26"/>
            <p:cNvSpPr/>
            <p:nvPr/>
          </p:nvSpPr>
          <p:spPr>
            <a:xfrm rot="10800000">
              <a:off x="0" y="81367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6"/>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dirty="0">
                  <a:solidFill>
                    <a:srgbClr val="595A59"/>
                  </a:solidFill>
                  <a:latin typeface="Calibri"/>
                  <a:ea typeface="Calibri"/>
                  <a:cs typeface="Calibri"/>
                  <a:sym typeface="Calibri"/>
                </a:rPr>
                <a:t>Netzwerke und Kooperation</a:t>
              </a:r>
              <a:endParaRPr sz="900" dirty="0">
                <a:solidFill>
                  <a:srgbClr val="595A59"/>
                </a:solidFill>
                <a:latin typeface="Calibri"/>
                <a:ea typeface="Calibri"/>
                <a:cs typeface="Calibri"/>
                <a:sym typeface="Calibri"/>
              </a:endParaRPr>
            </a:p>
          </p:txBody>
        </p:sp>
        <p:sp>
          <p:nvSpPr>
            <p:cNvPr id="1265" name="Google Shape;1265;p26"/>
            <p:cNvSpPr/>
            <p:nvPr/>
          </p:nvSpPr>
          <p:spPr>
            <a:xfrm rot="5400000">
              <a:off x="1710161" y="514839"/>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6"/>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dirty="0">
                  <a:solidFill>
                    <a:srgbClr val="595A59"/>
                  </a:solidFill>
                  <a:latin typeface="Calibri"/>
                  <a:ea typeface="Calibri"/>
                  <a:cs typeface="Calibri"/>
                  <a:sym typeface="Calibri"/>
                </a:rPr>
                <a:t>Humanressourcen</a:t>
              </a:r>
              <a:endParaRPr dirty="0"/>
            </a:p>
          </p:txBody>
        </p:sp>
        <p:sp>
          <p:nvSpPr>
            <p:cNvPr id="1267" name="Google Shape;1267;p26"/>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6"/>
            <p:cNvSpPr txBox="1"/>
            <p:nvPr/>
          </p:nvSpPr>
          <p:spPr>
            <a:xfrm>
              <a:off x="1007791" y="630112"/>
              <a:ext cx="807078"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dirty="0">
                  <a:solidFill>
                    <a:schemeClr val="lt1"/>
                  </a:solidFill>
                  <a:latin typeface="Calibri"/>
                  <a:ea typeface="Calibri"/>
                  <a:cs typeface="Calibri"/>
                  <a:sym typeface="Calibri"/>
                </a:rPr>
                <a:t>Resilienz</a:t>
              </a:r>
              <a:endParaRPr sz="900" b="1" dirty="0">
                <a:solidFill>
                  <a:schemeClr val="lt1"/>
                </a:solidFill>
                <a:latin typeface="Calibri"/>
                <a:ea typeface="Calibri"/>
                <a:cs typeface="Calibri"/>
                <a:sym typeface="Calibri"/>
              </a:endParaRPr>
            </a:p>
          </p:txBody>
        </p:sp>
      </p:grpSp>
      <p:sp>
        <p:nvSpPr>
          <p:cNvPr id="1269" name="Google Shape;1269;p26"/>
          <p:cNvSpPr txBox="1">
            <a:spLocks noGrp="1"/>
          </p:cNvSpPr>
          <p:nvPr>
            <p:ph type="body" idx="2"/>
          </p:nvPr>
        </p:nvSpPr>
        <p:spPr>
          <a:xfrm>
            <a:off x="389965" y="1637402"/>
            <a:ext cx="3189996" cy="2748273"/>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595A59"/>
              </a:buClr>
              <a:buSzPts val="1800"/>
              <a:buNone/>
            </a:pPr>
            <a:r>
              <a:rPr lang="de-DE" dirty="0"/>
              <a:t>Planung und Vorbereitung sind unerlässlich, um effizient reagieren zu können und die Kontinuität des Betriebs im Katastrophenfall zu gewährleisten.</a:t>
            </a:r>
            <a:endParaRPr dirty="0"/>
          </a:p>
          <a:p>
            <a:pPr marL="0" lvl="0" indent="0" algn="l" rtl="0">
              <a:lnSpc>
                <a:spcPct val="100000"/>
              </a:lnSpc>
              <a:spcBef>
                <a:spcPts val="600"/>
              </a:spcBef>
              <a:spcAft>
                <a:spcPts val="0"/>
              </a:spcAft>
              <a:buClr>
                <a:srgbClr val="595A59"/>
              </a:buClr>
              <a:buSzPts val="1800"/>
              <a:buNone/>
            </a:pPr>
            <a:r>
              <a:rPr lang="de-DE" dirty="0"/>
              <a:t>Zur Bewältigung potenzieller Bedrohungen sollte eine Betriebskontinuitätsplanung durchgeführt werden.</a:t>
            </a:r>
          </a:p>
        </p:txBody>
      </p:sp>
      <p:sp>
        <p:nvSpPr>
          <p:cNvPr id="1270" name="Google Shape;1270;p2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ts val="2000"/>
              <a:buNone/>
            </a:pPr>
            <a:r>
              <a:rPr lang="de-DE" dirty="0"/>
              <a:t>Die Planung der Betriebskontinuität zielt darauf ab, Systeme zur Vorbeugung und Wiederherstellung zu schaffen, um potenziellen Bedrohungen für ein Unternehmen zu begegnen. </a:t>
            </a:r>
            <a:endParaRPr dirty="0"/>
          </a:p>
        </p:txBody>
      </p:sp>
      <p:sp>
        <p:nvSpPr>
          <p:cNvPr id="1271" name="Google Shape;1271;p2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Prozesse (Vorbereitung und Planung)</a:t>
            </a:r>
            <a:endParaRPr dirty="0"/>
          </a:p>
        </p:txBody>
      </p:sp>
      <p:sp>
        <p:nvSpPr>
          <p:cNvPr id="2" name="Gleichschenkliges Dreieck 1">
            <a:extLst>
              <a:ext uri="{FF2B5EF4-FFF2-40B4-BE49-F238E27FC236}">
                <a16:creationId xmlns:a16="http://schemas.microsoft.com/office/drawing/2014/main" id="{6CDE05EB-F1A2-1E65-C4F4-781A8D61CFD8}"/>
              </a:ext>
            </a:extLst>
          </p:cNvPr>
          <p:cNvSpPr/>
          <p:nvPr/>
        </p:nvSpPr>
        <p:spPr>
          <a:xfrm rot="6744925">
            <a:off x="5376324" y="3947994"/>
            <a:ext cx="547902" cy="160824"/>
          </a:xfrm>
          <a:prstGeom prst="triangle">
            <a:avLst/>
          </a:pr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Gleichschenkliges Dreieck 2">
            <a:extLst>
              <a:ext uri="{FF2B5EF4-FFF2-40B4-BE49-F238E27FC236}">
                <a16:creationId xmlns:a16="http://schemas.microsoft.com/office/drawing/2014/main" id="{7FAA4DE9-C891-77B2-BDD8-5A0211B9BA98}"/>
              </a:ext>
            </a:extLst>
          </p:cNvPr>
          <p:cNvSpPr/>
          <p:nvPr/>
        </p:nvSpPr>
        <p:spPr>
          <a:xfrm rot="2277494">
            <a:off x="5646135" y="4901272"/>
            <a:ext cx="547902" cy="160824"/>
          </a:xfrm>
          <a:prstGeom prst="triangl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Gleichschenkliges Dreieck 3">
            <a:extLst>
              <a:ext uri="{FF2B5EF4-FFF2-40B4-BE49-F238E27FC236}">
                <a16:creationId xmlns:a16="http://schemas.microsoft.com/office/drawing/2014/main" id="{8F98C6B7-5154-7522-FB81-FB88DE30E325}"/>
              </a:ext>
            </a:extLst>
          </p:cNvPr>
          <p:cNvSpPr/>
          <p:nvPr/>
        </p:nvSpPr>
        <p:spPr>
          <a:xfrm rot="19361863">
            <a:off x="6620051" y="4922293"/>
            <a:ext cx="547902" cy="160824"/>
          </a:xfrm>
          <a:prstGeom prst="triangle">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leichschenkliges Dreieck 4">
            <a:extLst>
              <a:ext uri="{FF2B5EF4-FFF2-40B4-BE49-F238E27FC236}">
                <a16:creationId xmlns:a16="http://schemas.microsoft.com/office/drawing/2014/main" id="{8797C1BC-D3C4-6804-756E-D7FF1D5015B6}"/>
              </a:ext>
            </a:extLst>
          </p:cNvPr>
          <p:cNvSpPr/>
          <p:nvPr/>
        </p:nvSpPr>
        <p:spPr>
          <a:xfrm rot="14949942">
            <a:off x="6910913" y="3977873"/>
            <a:ext cx="547902" cy="160824"/>
          </a:xfrm>
          <a:prstGeom prst="triangl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Gleichschenkliges Dreieck 5">
            <a:extLst>
              <a:ext uri="{FF2B5EF4-FFF2-40B4-BE49-F238E27FC236}">
                <a16:creationId xmlns:a16="http://schemas.microsoft.com/office/drawing/2014/main" id="{02D57D62-D88D-0530-6F18-33F202BAB85D}"/>
              </a:ext>
            </a:extLst>
          </p:cNvPr>
          <p:cNvSpPr/>
          <p:nvPr/>
        </p:nvSpPr>
        <p:spPr>
          <a:xfrm rot="10800000">
            <a:off x="6139215" y="3425374"/>
            <a:ext cx="547902" cy="160824"/>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uppieren 6">
            <a:extLst>
              <a:ext uri="{FF2B5EF4-FFF2-40B4-BE49-F238E27FC236}">
                <a16:creationId xmlns:a16="http://schemas.microsoft.com/office/drawing/2014/main" id="{C1328817-31CE-9026-1A4F-444BF4E5C94A}"/>
              </a:ext>
            </a:extLst>
          </p:cNvPr>
          <p:cNvGrpSpPr/>
          <p:nvPr/>
        </p:nvGrpSpPr>
        <p:grpSpPr>
          <a:xfrm>
            <a:off x="4325685" y="1996104"/>
            <a:ext cx="4175999" cy="4176000"/>
            <a:chOff x="5230592" y="1881035"/>
            <a:chExt cx="4175999" cy="4176000"/>
          </a:xfrm>
        </p:grpSpPr>
        <p:sp>
          <p:nvSpPr>
            <p:cNvPr id="8" name="Freeform 48">
              <a:extLst>
                <a:ext uri="{FF2B5EF4-FFF2-40B4-BE49-F238E27FC236}">
                  <a16:creationId xmlns:a16="http://schemas.microsoft.com/office/drawing/2014/main" id="{102BF891-54C3-F281-32BA-D57E374880AB}"/>
                </a:ext>
              </a:extLst>
            </p:cNvPr>
            <p:cNvSpPr/>
            <p:nvPr/>
          </p:nvSpPr>
          <p:spPr>
            <a:xfrm>
              <a:off x="6412947" y="1881035"/>
              <a:ext cx="1814615" cy="1603190"/>
            </a:xfrm>
            <a:custGeom>
              <a:avLst/>
              <a:gdLst>
                <a:gd name="connsiteX0" fmla="*/ 2167432 w 4342825"/>
                <a:gd name="connsiteY0" fmla="*/ 0 h 3836832"/>
                <a:gd name="connsiteX1" fmla="*/ 4342825 w 4342825"/>
                <a:gd name="connsiteY1" fmla="*/ 2179445 h 3836832"/>
                <a:gd name="connsiteX2" fmla="*/ 3196076 w 4342825"/>
                <a:gd name="connsiteY2" fmla="*/ 3836832 h 3836832"/>
                <a:gd name="connsiteX3" fmla="*/ 3130926 w 4342825"/>
                <a:gd name="connsiteY3" fmla="*/ 3797252 h 3836832"/>
                <a:gd name="connsiteX4" fmla="*/ 2167432 w 4342825"/>
                <a:gd name="connsiteY4" fmla="*/ 3553287 h 3836832"/>
                <a:gd name="connsiteX5" fmla="*/ 1203938 w 4342825"/>
                <a:gd name="connsiteY5" fmla="*/ 3797252 h 3836832"/>
                <a:gd name="connsiteX6" fmla="*/ 1143466 w 4342825"/>
                <a:gd name="connsiteY6" fmla="*/ 3833990 h 3836832"/>
                <a:gd name="connsiteX7" fmla="*/ 0 w 4342825"/>
                <a:gd name="connsiteY7" fmla="*/ 2171469 h 3836832"/>
                <a:gd name="connsiteX8" fmla="*/ 2167432 w 4342825"/>
                <a:gd name="connsiteY8" fmla="*/ 0 h 383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2825" h="3836832">
                  <a:moveTo>
                    <a:pt x="2167432" y="0"/>
                  </a:moveTo>
                  <a:lnTo>
                    <a:pt x="4342825" y="2179445"/>
                  </a:lnTo>
                  <a:lnTo>
                    <a:pt x="3196076" y="3836832"/>
                  </a:lnTo>
                  <a:lnTo>
                    <a:pt x="3130926" y="3797252"/>
                  </a:lnTo>
                  <a:cubicBezTo>
                    <a:pt x="2844515" y="3641665"/>
                    <a:pt x="2516294" y="3553287"/>
                    <a:pt x="2167432" y="3553287"/>
                  </a:cubicBezTo>
                  <a:cubicBezTo>
                    <a:pt x="1818570" y="3553287"/>
                    <a:pt x="1490349" y="3641665"/>
                    <a:pt x="1203938" y="3797252"/>
                  </a:cubicBezTo>
                  <a:lnTo>
                    <a:pt x="1143466" y="3833990"/>
                  </a:lnTo>
                  <a:lnTo>
                    <a:pt x="0" y="2171469"/>
                  </a:lnTo>
                  <a:lnTo>
                    <a:pt x="2167432" y="0"/>
                  </a:lnTo>
                  <a:close/>
                </a:path>
              </a:pathLst>
            </a:cu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9" name="Freeform 45">
              <a:extLst>
                <a:ext uri="{FF2B5EF4-FFF2-40B4-BE49-F238E27FC236}">
                  <a16:creationId xmlns:a16="http://schemas.microsoft.com/office/drawing/2014/main" id="{1E4D7AC8-C5BF-C45C-DC02-CEBCAE3F4DB3}"/>
                </a:ext>
              </a:extLst>
            </p:cNvPr>
            <p:cNvSpPr/>
            <p:nvPr/>
          </p:nvSpPr>
          <p:spPr>
            <a:xfrm>
              <a:off x="5230592" y="2843454"/>
              <a:ext cx="1586881" cy="1816774"/>
            </a:xfrm>
            <a:custGeom>
              <a:avLst/>
              <a:gdLst>
                <a:gd name="connsiteX0" fmla="*/ 2665085 w 3797804"/>
                <a:gd name="connsiteY0" fmla="*/ 0 h 4347993"/>
                <a:gd name="connsiteX1" fmla="*/ 3797804 w 3797804"/>
                <a:gd name="connsiteY1" fmla="*/ 1646897 h 4347993"/>
                <a:gd name="connsiteX2" fmla="*/ 3711341 w 3797804"/>
                <a:gd name="connsiteY2" fmla="*/ 1711553 h 4347993"/>
                <a:gd name="connsiteX3" fmla="*/ 2975759 w 3797804"/>
                <a:gd name="connsiteY3" fmla="*/ 3271321 h 4347993"/>
                <a:gd name="connsiteX4" fmla="*/ 3016826 w 3797804"/>
                <a:gd name="connsiteY4" fmla="*/ 3678693 h 4347993"/>
                <a:gd name="connsiteX5" fmla="*/ 3037068 w 3797804"/>
                <a:gd name="connsiteY5" fmla="*/ 3757418 h 4347993"/>
                <a:gd name="connsiteX6" fmla="*/ 1292243 w 3797804"/>
                <a:gd name="connsiteY6" fmla="*/ 4347993 h 4347993"/>
                <a:gd name="connsiteX7" fmla="*/ 0 w 3797804"/>
                <a:gd name="connsiteY7" fmla="*/ 1514136 h 4347993"/>
                <a:gd name="connsiteX8" fmla="*/ 2665085 w 3797804"/>
                <a:gd name="connsiteY8" fmla="*/ 0 h 43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7804" h="4347993">
                  <a:moveTo>
                    <a:pt x="2665085" y="0"/>
                  </a:moveTo>
                  <a:lnTo>
                    <a:pt x="3797804" y="1646897"/>
                  </a:lnTo>
                  <a:lnTo>
                    <a:pt x="3711341" y="1711553"/>
                  </a:lnTo>
                  <a:cubicBezTo>
                    <a:pt x="3262103" y="2082298"/>
                    <a:pt x="2975759" y="2643370"/>
                    <a:pt x="2975759" y="3271321"/>
                  </a:cubicBezTo>
                  <a:cubicBezTo>
                    <a:pt x="2975759" y="3410866"/>
                    <a:pt x="2989899" y="3547108"/>
                    <a:pt x="3016826" y="3678693"/>
                  </a:cubicBezTo>
                  <a:lnTo>
                    <a:pt x="3037068" y="3757418"/>
                  </a:lnTo>
                  <a:lnTo>
                    <a:pt x="1292243" y="4347993"/>
                  </a:lnTo>
                  <a:lnTo>
                    <a:pt x="0" y="1514136"/>
                  </a:lnTo>
                  <a:lnTo>
                    <a:pt x="2665085" y="0"/>
                  </a:lnTo>
                  <a:close/>
                </a:path>
              </a:pathLst>
            </a:cu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10" name="Freeform 44">
              <a:extLst>
                <a:ext uri="{FF2B5EF4-FFF2-40B4-BE49-F238E27FC236}">
                  <a16:creationId xmlns:a16="http://schemas.microsoft.com/office/drawing/2014/main" id="{A7E23FCB-DE9E-08AF-AB22-2EFA1B1E84E7}"/>
                </a:ext>
              </a:extLst>
            </p:cNvPr>
            <p:cNvSpPr/>
            <p:nvPr/>
          </p:nvSpPr>
          <p:spPr>
            <a:xfrm>
              <a:off x="7821542" y="2845743"/>
              <a:ext cx="1585049" cy="1814282"/>
            </a:xfrm>
            <a:custGeom>
              <a:avLst/>
              <a:gdLst>
                <a:gd name="connsiteX0" fmla="*/ 1137971 w 3793416"/>
                <a:gd name="connsiteY0" fmla="*/ 0 h 4342028"/>
                <a:gd name="connsiteX1" fmla="*/ 3793416 w 3793416"/>
                <a:gd name="connsiteY1" fmla="*/ 1508659 h 4342028"/>
                <a:gd name="connsiteX2" fmla="*/ 2501395 w 3793416"/>
                <a:gd name="connsiteY2" fmla="*/ 4342028 h 4342028"/>
                <a:gd name="connsiteX3" fmla="*/ 756418 w 3793416"/>
                <a:gd name="connsiteY3" fmla="*/ 3751669 h 4342028"/>
                <a:gd name="connsiteX4" fmla="*/ 776590 w 3793416"/>
                <a:gd name="connsiteY4" fmla="*/ 3673216 h 4342028"/>
                <a:gd name="connsiteX5" fmla="*/ 817657 w 3793416"/>
                <a:gd name="connsiteY5" fmla="*/ 3265844 h 4342028"/>
                <a:gd name="connsiteX6" fmla="*/ 82075 w 3793416"/>
                <a:gd name="connsiteY6" fmla="*/ 1706076 h 4342028"/>
                <a:gd name="connsiteX7" fmla="*/ 0 w 3793416"/>
                <a:gd name="connsiteY7" fmla="*/ 1644701 h 4342028"/>
                <a:gd name="connsiteX8" fmla="*/ 1137971 w 3793416"/>
                <a:gd name="connsiteY8" fmla="*/ 0 h 43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3416" h="4342028">
                  <a:moveTo>
                    <a:pt x="1137971" y="0"/>
                  </a:moveTo>
                  <a:lnTo>
                    <a:pt x="3793416" y="1508659"/>
                  </a:lnTo>
                  <a:lnTo>
                    <a:pt x="2501395" y="4342028"/>
                  </a:lnTo>
                  <a:lnTo>
                    <a:pt x="756418" y="3751669"/>
                  </a:lnTo>
                  <a:lnTo>
                    <a:pt x="776590" y="3673216"/>
                  </a:lnTo>
                  <a:cubicBezTo>
                    <a:pt x="803517" y="3541631"/>
                    <a:pt x="817657" y="3405389"/>
                    <a:pt x="817657" y="3265844"/>
                  </a:cubicBezTo>
                  <a:cubicBezTo>
                    <a:pt x="817657" y="2637893"/>
                    <a:pt x="531313" y="2076821"/>
                    <a:pt x="82075" y="1706076"/>
                  </a:cubicBezTo>
                  <a:lnTo>
                    <a:pt x="0" y="1644701"/>
                  </a:lnTo>
                  <a:lnTo>
                    <a:pt x="1137971" y="0"/>
                  </a:lnTo>
                  <a:close/>
                </a:path>
              </a:pathLst>
            </a:cu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11" name="Freeform 42">
              <a:extLst>
                <a:ext uri="{FF2B5EF4-FFF2-40B4-BE49-F238E27FC236}">
                  <a16:creationId xmlns:a16="http://schemas.microsoft.com/office/drawing/2014/main" id="{D300CAF1-E6C0-99B5-20E6-416FA29B7894}"/>
                </a:ext>
              </a:extLst>
            </p:cNvPr>
            <p:cNvSpPr/>
            <p:nvPr/>
          </p:nvSpPr>
          <p:spPr>
            <a:xfrm>
              <a:off x="7362530" y="4497487"/>
              <a:ext cx="1475499" cy="1559547"/>
            </a:xfrm>
            <a:custGeom>
              <a:avLst/>
              <a:gdLst>
                <a:gd name="connsiteX0" fmla="*/ 1793799 w 3531238"/>
                <a:gd name="connsiteY0" fmla="*/ 0 h 3732384"/>
                <a:gd name="connsiteX1" fmla="*/ 3531238 w 3531238"/>
                <a:gd name="connsiteY1" fmla="*/ 587808 h 3732384"/>
                <a:gd name="connsiteX2" fmla="*/ 2983224 w 3531238"/>
                <a:gd name="connsiteY2" fmla="*/ 3732384 h 3732384"/>
                <a:gd name="connsiteX3" fmla="*/ 0 w 3531238"/>
                <a:gd name="connsiteY3" fmla="*/ 3312947 h 3732384"/>
                <a:gd name="connsiteX4" fmla="*/ 0 w 3531238"/>
                <a:gd name="connsiteY4" fmla="*/ 1328844 h 3732384"/>
                <a:gd name="connsiteX5" fmla="*/ 101514 w 3531238"/>
                <a:gd name="connsiteY5" fmla="*/ 1323718 h 3732384"/>
                <a:gd name="connsiteX6" fmla="*/ 1757342 w 3531238"/>
                <a:gd name="connsiteY6" fmla="*/ 99608 h 3732384"/>
                <a:gd name="connsiteX7" fmla="*/ 1793799 w 3531238"/>
                <a:gd name="connsiteY7" fmla="*/ 0 h 37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238" h="3732384">
                  <a:moveTo>
                    <a:pt x="1793799" y="0"/>
                  </a:moveTo>
                  <a:lnTo>
                    <a:pt x="3531238" y="587808"/>
                  </a:lnTo>
                  <a:lnTo>
                    <a:pt x="2983224" y="3732384"/>
                  </a:lnTo>
                  <a:lnTo>
                    <a:pt x="0" y="3312947"/>
                  </a:lnTo>
                  <a:lnTo>
                    <a:pt x="0" y="1328844"/>
                  </a:lnTo>
                  <a:lnTo>
                    <a:pt x="101514" y="1323718"/>
                  </a:lnTo>
                  <a:cubicBezTo>
                    <a:pt x="848983" y="1247808"/>
                    <a:pt x="1476056" y="764641"/>
                    <a:pt x="1757342" y="99608"/>
                  </a:cubicBezTo>
                  <a:lnTo>
                    <a:pt x="1793799" y="0"/>
                  </a:lnTo>
                  <a:close/>
                </a:path>
              </a:pathLst>
            </a:cu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12" name="Freeform 41">
              <a:extLst>
                <a:ext uri="{FF2B5EF4-FFF2-40B4-BE49-F238E27FC236}">
                  <a16:creationId xmlns:a16="http://schemas.microsoft.com/office/drawing/2014/main" id="{7EDD3DF8-753F-375C-F97D-3A0C6F91B02E}"/>
                </a:ext>
              </a:extLst>
            </p:cNvPr>
            <p:cNvSpPr/>
            <p:nvPr/>
          </p:nvSpPr>
          <p:spPr>
            <a:xfrm>
              <a:off x="5799193" y="4497599"/>
              <a:ext cx="1475461" cy="1559436"/>
            </a:xfrm>
            <a:custGeom>
              <a:avLst/>
              <a:gdLst>
                <a:gd name="connsiteX0" fmla="*/ 1737443 w 3531147"/>
                <a:gd name="connsiteY0" fmla="*/ 0 h 3732119"/>
                <a:gd name="connsiteX1" fmla="*/ 1773803 w 3531147"/>
                <a:gd name="connsiteY1" fmla="*/ 99343 h 3732119"/>
                <a:gd name="connsiteX2" fmla="*/ 3429631 w 3531147"/>
                <a:gd name="connsiteY2" fmla="*/ 1323453 h 3732119"/>
                <a:gd name="connsiteX3" fmla="*/ 3531147 w 3531147"/>
                <a:gd name="connsiteY3" fmla="*/ 1328579 h 3732119"/>
                <a:gd name="connsiteX4" fmla="*/ 3531147 w 3531147"/>
                <a:gd name="connsiteY4" fmla="*/ 3312682 h 3732119"/>
                <a:gd name="connsiteX5" fmla="*/ 547921 w 3531147"/>
                <a:gd name="connsiteY5" fmla="*/ 3732119 h 3732119"/>
                <a:gd name="connsiteX6" fmla="*/ 0 w 3531147"/>
                <a:gd name="connsiteY6" fmla="*/ 588077 h 3732119"/>
                <a:gd name="connsiteX7" fmla="*/ 1737443 w 3531147"/>
                <a:gd name="connsiteY7" fmla="*/ 0 h 37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147" h="3732119">
                  <a:moveTo>
                    <a:pt x="1737443" y="0"/>
                  </a:moveTo>
                  <a:lnTo>
                    <a:pt x="1773803" y="99343"/>
                  </a:lnTo>
                  <a:cubicBezTo>
                    <a:pt x="2055089" y="764376"/>
                    <a:pt x="2682162" y="1247543"/>
                    <a:pt x="3429631" y="1323453"/>
                  </a:cubicBezTo>
                  <a:lnTo>
                    <a:pt x="3531147" y="1328579"/>
                  </a:lnTo>
                  <a:lnTo>
                    <a:pt x="3531147" y="3312682"/>
                  </a:lnTo>
                  <a:lnTo>
                    <a:pt x="547921" y="3732119"/>
                  </a:lnTo>
                  <a:lnTo>
                    <a:pt x="0" y="588077"/>
                  </a:lnTo>
                  <a:lnTo>
                    <a:pt x="1737443" y="0"/>
                  </a:lnTo>
                  <a:close/>
                </a:path>
              </a:pathLst>
            </a:cu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grpSp>
      <p:sp>
        <p:nvSpPr>
          <p:cNvPr id="13" name="Gleichschenkliges Dreieck 12">
            <a:extLst>
              <a:ext uri="{FF2B5EF4-FFF2-40B4-BE49-F238E27FC236}">
                <a16:creationId xmlns:a16="http://schemas.microsoft.com/office/drawing/2014/main" id="{FDB9F7B4-FCEF-1CDF-682F-EFE50FBB0828}"/>
              </a:ext>
            </a:extLst>
          </p:cNvPr>
          <p:cNvSpPr/>
          <p:nvPr/>
        </p:nvSpPr>
        <p:spPr>
          <a:xfrm rot="3377529">
            <a:off x="5488431" y="3164144"/>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Gleichschenkliges Dreieck 13">
            <a:extLst>
              <a:ext uri="{FF2B5EF4-FFF2-40B4-BE49-F238E27FC236}">
                <a16:creationId xmlns:a16="http://schemas.microsoft.com/office/drawing/2014/main" id="{C8AB15A9-B95F-9477-0D05-D50DD217B230}"/>
              </a:ext>
            </a:extLst>
          </p:cNvPr>
          <p:cNvSpPr/>
          <p:nvPr/>
        </p:nvSpPr>
        <p:spPr>
          <a:xfrm rot="7510862">
            <a:off x="6885348" y="3260013"/>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Gleichschenkliges Dreieck 14">
            <a:extLst>
              <a:ext uri="{FF2B5EF4-FFF2-40B4-BE49-F238E27FC236}">
                <a16:creationId xmlns:a16="http://schemas.microsoft.com/office/drawing/2014/main" id="{F9EC29E3-325D-9910-50AF-0374B13EA1ED}"/>
              </a:ext>
            </a:extLst>
          </p:cNvPr>
          <p:cNvSpPr/>
          <p:nvPr/>
        </p:nvSpPr>
        <p:spPr>
          <a:xfrm rot="11958181">
            <a:off x="7270025" y="4655910"/>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Gleichschenkliges Dreieck 15">
            <a:extLst>
              <a:ext uri="{FF2B5EF4-FFF2-40B4-BE49-F238E27FC236}">
                <a16:creationId xmlns:a16="http://schemas.microsoft.com/office/drawing/2014/main" id="{171A6651-668A-2C4C-D0DD-8502985DA7B7}"/>
              </a:ext>
            </a:extLst>
          </p:cNvPr>
          <p:cNvSpPr/>
          <p:nvPr/>
        </p:nvSpPr>
        <p:spPr>
          <a:xfrm rot="16200000">
            <a:off x="6073794" y="5498385"/>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leichschenkliges Dreieck 16">
            <a:extLst>
              <a:ext uri="{FF2B5EF4-FFF2-40B4-BE49-F238E27FC236}">
                <a16:creationId xmlns:a16="http://schemas.microsoft.com/office/drawing/2014/main" id="{5FBBCE32-E8D4-D5D8-6AC6-30C6ACDD14A3}"/>
              </a:ext>
            </a:extLst>
          </p:cNvPr>
          <p:cNvSpPr/>
          <p:nvPr/>
        </p:nvSpPr>
        <p:spPr>
          <a:xfrm rot="20444859">
            <a:off x="4978973" y="4543352"/>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feld 17">
            <a:extLst>
              <a:ext uri="{FF2B5EF4-FFF2-40B4-BE49-F238E27FC236}">
                <a16:creationId xmlns:a16="http://schemas.microsoft.com/office/drawing/2014/main" id="{24FB96F6-CE51-A918-9DAC-6BDCF6F9AF93}"/>
              </a:ext>
            </a:extLst>
          </p:cNvPr>
          <p:cNvSpPr txBox="1"/>
          <p:nvPr/>
        </p:nvSpPr>
        <p:spPr>
          <a:xfrm>
            <a:off x="5956461" y="4077967"/>
            <a:ext cx="928460" cy="1015663"/>
          </a:xfrm>
          <a:prstGeom prst="rect">
            <a:avLst/>
          </a:prstGeom>
          <a:noFill/>
        </p:spPr>
        <p:txBody>
          <a:bodyPr wrap="none" rtlCol="0">
            <a:spAutoFit/>
          </a:bodyPr>
          <a:lstStyle/>
          <a:p>
            <a:pPr algn="ctr"/>
            <a:r>
              <a:rPr lang="en-GB" sz="3000" dirty="0">
                <a:solidFill>
                  <a:srgbClr val="595A59"/>
                </a:solidFill>
              </a:rPr>
              <a:t>BCM</a:t>
            </a:r>
            <a:br>
              <a:rPr lang="en-GB" sz="3000" dirty="0"/>
            </a:br>
            <a:endParaRPr lang="en-GB" sz="3000" dirty="0"/>
          </a:p>
        </p:txBody>
      </p:sp>
      <p:sp>
        <p:nvSpPr>
          <p:cNvPr id="19" name="Gleichschenkliges Dreieck 18">
            <a:extLst>
              <a:ext uri="{FF2B5EF4-FFF2-40B4-BE49-F238E27FC236}">
                <a16:creationId xmlns:a16="http://schemas.microsoft.com/office/drawing/2014/main" id="{47858366-4713-5AC2-93EB-CC47B3B75D94}"/>
              </a:ext>
            </a:extLst>
          </p:cNvPr>
          <p:cNvSpPr/>
          <p:nvPr/>
        </p:nvSpPr>
        <p:spPr>
          <a:xfrm rot="17954094">
            <a:off x="5713869" y="4021040"/>
            <a:ext cx="295974" cy="169770"/>
          </a:xfrm>
          <a:prstGeom prst="triangle">
            <a:avLst/>
          </a:pr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Gleichschenkliges Dreieck 19">
            <a:extLst>
              <a:ext uri="{FF2B5EF4-FFF2-40B4-BE49-F238E27FC236}">
                <a16:creationId xmlns:a16="http://schemas.microsoft.com/office/drawing/2014/main" id="{CBD09241-639A-F6F0-7266-C0FA50E15D7B}"/>
              </a:ext>
            </a:extLst>
          </p:cNvPr>
          <p:cNvSpPr/>
          <p:nvPr/>
        </p:nvSpPr>
        <p:spPr>
          <a:xfrm>
            <a:off x="6265179" y="3659606"/>
            <a:ext cx="295974" cy="169770"/>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Gleichschenkliges Dreieck 20">
            <a:extLst>
              <a:ext uri="{FF2B5EF4-FFF2-40B4-BE49-F238E27FC236}">
                <a16:creationId xmlns:a16="http://schemas.microsoft.com/office/drawing/2014/main" id="{0706F0E4-FA48-188E-6E53-C7792E3BE9B4}"/>
              </a:ext>
            </a:extLst>
          </p:cNvPr>
          <p:cNvSpPr/>
          <p:nvPr/>
        </p:nvSpPr>
        <p:spPr>
          <a:xfrm rot="4113044">
            <a:off x="6833029" y="4033957"/>
            <a:ext cx="295974" cy="169770"/>
          </a:xfrm>
          <a:prstGeom prst="triangl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leichschenkliges Dreieck 21">
            <a:extLst>
              <a:ext uri="{FF2B5EF4-FFF2-40B4-BE49-F238E27FC236}">
                <a16:creationId xmlns:a16="http://schemas.microsoft.com/office/drawing/2014/main" id="{82A04ED4-EE6C-C157-068F-52DC919F0D3B}"/>
              </a:ext>
            </a:extLst>
          </p:cNvPr>
          <p:cNvSpPr/>
          <p:nvPr/>
        </p:nvSpPr>
        <p:spPr>
          <a:xfrm rot="8312684">
            <a:off x="6606335" y="4740213"/>
            <a:ext cx="295974" cy="169770"/>
          </a:xfrm>
          <a:prstGeom prst="triangle">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Gleichschenkliges Dreieck 22">
            <a:extLst>
              <a:ext uri="{FF2B5EF4-FFF2-40B4-BE49-F238E27FC236}">
                <a16:creationId xmlns:a16="http://schemas.microsoft.com/office/drawing/2014/main" id="{17A5FB8E-8EA9-3287-4B4B-2836C3A9625B}"/>
              </a:ext>
            </a:extLst>
          </p:cNvPr>
          <p:cNvSpPr/>
          <p:nvPr/>
        </p:nvSpPr>
        <p:spPr>
          <a:xfrm rot="13143450">
            <a:off x="5918257" y="4724786"/>
            <a:ext cx="295974" cy="169770"/>
          </a:xfrm>
          <a:prstGeom prst="triangl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feld 23">
            <a:extLst>
              <a:ext uri="{FF2B5EF4-FFF2-40B4-BE49-F238E27FC236}">
                <a16:creationId xmlns:a16="http://schemas.microsoft.com/office/drawing/2014/main" id="{DC298C22-AB58-A4AD-933B-F151290DE5A9}"/>
              </a:ext>
            </a:extLst>
          </p:cNvPr>
          <p:cNvSpPr txBox="1"/>
          <p:nvPr/>
        </p:nvSpPr>
        <p:spPr>
          <a:xfrm>
            <a:off x="5871196" y="2538228"/>
            <a:ext cx="1083950" cy="830997"/>
          </a:xfrm>
          <a:prstGeom prst="rect">
            <a:avLst/>
          </a:prstGeom>
          <a:noFill/>
        </p:spPr>
        <p:txBody>
          <a:bodyPr wrap="none" rtlCol="0">
            <a:spAutoFit/>
          </a:bodyPr>
          <a:lstStyle/>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Das</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Business</a:t>
            </a:r>
          </a:p>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 verstehen</a:t>
            </a:r>
          </a:p>
        </p:txBody>
      </p:sp>
      <p:sp>
        <p:nvSpPr>
          <p:cNvPr id="25" name="Textfeld 24">
            <a:extLst>
              <a:ext uri="{FF2B5EF4-FFF2-40B4-BE49-F238E27FC236}">
                <a16:creationId xmlns:a16="http://schemas.microsoft.com/office/drawing/2014/main" id="{6D87EAE5-4B65-0F96-F43E-E87B98E11FE8}"/>
              </a:ext>
            </a:extLst>
          </p:cNvPr>
          <p:cNvSpPr txBox="1"/>
          <p:nvPr/>
        </p:nvSpPr>
        <p:spPr>
          <a:xfrm>
            <a:off x="6975234" y="3468282"/>
            <a:ext cx="1470274" cy="830997"/>
          </a:xfrm>
          <a:prstGeom prst="rect">
            <a:avLst/>
          </a:prstGeom>
          <a:noFill/>
        </p:spPr>
        <p:txBody>
          <a:bodyPr wrap="none" rtlCol="0">
            <a:spAutoFit/>
          </a:bodyPr>
          <a:lstStyle/>
          <a:p>
            <a:pPr algn="ct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Strategien</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zur</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Betriebs</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algn="ct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kontinuität</a:t>
            </a:r>
            <a:endPar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Textfeld 25">
            <a:extLst>
              <a:ext uri="{FF2B5EF4-FFF2-40B4-BE49-F238E27FC236}">
                <a16:creationId xmlns:a16="http://schemas.microsoft.com/office/drawing/2014/main" id="{96AE78F4-B65F-8540-53A7-B3D99F57CC71}"/>
              </a:ext>
            </a:extLst>
          </p:cNvPr>
          <p:cNvSpPr txBox="1"/>
          <p:nvPr/>
        </p:nvSpPr>
        <p:spPr>
          <a:xfrm>
            <a:off x="6479776" y="5044403"/>
            <a:ext cx="1378853" cy="1077218"/>
          </a:xfrm>
          <a:prstGeom prst="rect">
            <a:avLst/>
          </a:prstGeom>
          <a:noFill/>
        </p:spPr>
        <p:txBody>
          <a:bodyPr wrap="square" rtlCol="0">
            <a:spAutoFit/>
          </a:bodyPr>
          <a:lstStyle/>
          <a:p>
            <a:pPr algn="ct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Entwicklung</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&amp; </a:t>
            </a: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Umsetzung</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einer</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 BCM </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Reaktion</a:t>
            </a:r>
            <a:endPar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Textfeld 26">
            <a:extLst>
              <a:ext uri="{FF2B5EF4-FFF2-40B4-BE49-F238E27FC236}">
                <a16:creationId xmlns:a16="http://schemas.microsoft.com/office/drawing/2014/main" id="{47EEEE89-AE87-FF35-09E7-107C15821BF7}"/>
              </a:ext>
            </a:extLst>
          </p:cNvPr>
          <p:cNvSpPr txBox="1"/>
          <p:nvPr/>
        </p:nvSpPr>
        <p:spPr>
          <a:xfrm>
            <a:off x="4978322" y="4982647"/>
            <a:ext cx="1186542" cy="1077218"/>
          </a:xfrm>
          <a:prstGeom prst="rect">
            <a:avLst/>
          </a:prstGeom>
          <a:noFill/>
        </p:spPr>
        <p:txBody>
          <a:bodyPr wrap="none" rtlCol="0">
            <a:spAutoFit/>
          </a:bodyPr>
          <a:lstStyle/>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Aufbau &amp;</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Einbettung</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einer</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 BCM </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Kultur</a:t>
            </a:r>
          </a:p>
        </p:txBody>
      </p:sp>
      <p:sp>
        <p:nvSpPr>
          <p:cNvPr id="28" name="Textfeld 27">
            <a:extLst>
              <a:ext uri="{FF2B5EF4-FFF2-40B4-BE49-F238E27FC236}">
                <a16:creationId xmlns:a16="http://schemas.microsoft.com/office/drawing/2014/main" id="{E671AEE3-F1DF-0E84-F319-34F97199FFA7}"/>
              </a:ext>
            </a:extLst>
          </p:cNvPr>
          <p:cNvSpPr txBox="1"/>
          <p:nvPr/>
        </p:nvSpPr>
        <p:spPr>
          <a:xfrm>
            <a:off x="4504267" y="3430813"/>
            <a:ext cx="1125629" cy="830997"/>
          </a:xfrm>
          <a:prstGeom prst="rect">
            <a:avLst/>
          </a:prstGeom>
          <a:noFill/>
        </p:spPr>
        <p:txBody>
          <a:bodyPr wrap="none" rtlCol="0">
            <a:spAutoFit/>
          </a:bodyPr>
          <a:lstStyle/>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Üben,</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Wartung</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&amp;</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Prüfung</a:t>
            </a:r>
            <a:endPar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Rechteck 29">
            <a:extLst>
              <a:ext uri="{FF2B5EF4-FFF2-40B4-BE49-F238E27FC236}">
                <a16:creationId xmlns:a16="http://schemas.microsoft.com/office/drawing/2014/main" id="{4D926855-FE6E-8D49-5E95-C778165D548B}"/>
              </a:ext>
            </a:extLst>
          </p:cNvPr>
          <p:cNvSpPr/>
          <p:nvPr/>
        </p:nvSpPr>
        <p:spPr>
          <a:xfrm>
            <a:off x="9370276" y="2713669"/>
            <a:ext cx="2305100" cy="655556"/>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RÜCKBLICK</a:t>
            </a:r>
          </a:p>
        </p:txBody>
      </p:sp>
      <p:sp>
        <p:nvSpPr>
          <p:cNvPr id="31" name="Google Shape;1269;p26">
            <a:extLst>
              <a:ext uri="{FF2B5EF4-FFF2-40B4-BE49-F238E27FC236}">
                <a16:creationId xmlns:a16="http://schemas.microsoft.com/office/drawing/2014/main" id="{CA56ACF0-B54E-8278-7062-9208945067E2}"/>
              </a:ext>
            </a:extLst>
          </p:cNvPr>
          <p:cNvSpPr txBox="1">
            <a:spLocks/>
          </p:cNvSpPr>
          <p:nvPr/>
        </p:nvSpPr>
        <p:spPr>
          <a:xfrm>
            <a:off x="9386004" y="3671018"/>
            <a:ext cx="2273643" cy="15730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indent="0">
              <a:buClr>
                <a:srgbClr val="595A59"/>
              </a:buClr>
              <a:buSzPts val="1800"/>
              <a:buNone/>
              <a:defRPr>
                <a:solidFill>
                  <a:srgbClr val="595A59"/>
                </a:solidFill>
                <a:latin typeface="Calibri"/>
                <a:ea typeface="Calibri"/>
                <a:cs typeface="Calibri"/>
              </a:defRPr>
            </a:lvl1pPr>
            <a:lvl2pPr marL="914400" indent="-342900">
              <a:spcBef>
                <a:spcPts val="600"/>
              </a:spcBef>
              <a:buClr>
                <a:srgbClr val="595A59"/>
              </a:buClr>
              <a:buSzPts val="1800"/>
              <a:buChar char="•"/>
              <a:defRPr sz="1800">
                <a:solidFill>
                  <a:srgbClr val="595A59"/>
                </a:solidFill>
                <a:latin typeface="Calibri"/>
                <a:ea typeface="Calibri"/>
                <a:cs typeface="Calibri"/>
              </a:defRPr>
            </a:lvl2pPr>
            <a:lvl3pPr marL="1371600" indent="-342900">
              <a:spcBef>
                <a:spcPts val="600"/>
              </a:spcBef>
              <a:buClr>
                <a:srgbClr val="595A59"/>
              </a:buClr>
              <a:buSzPts val="1800"/>
              <a:buChar char="•"/>
              <a:defRPr sz="1800">
                <a:solidFill>
                  <a:srgbClr val="595A59"/>
                </a:solidFill>
                <a:latin typeface="Calibri"/>
                <a:ea typeface="Calibri"/>
                <a:cs typeface="Calibri"/>
              </a:defRPr>
            </a:lvl3pPr>
            <a:lvl4pPr marL="1828800" indent="-342900">
              <a:spcBef>
                <a:spcPts val="600"/>
              </a:spcBef>
              <a:buClr>
                <a:srgbClr val="595A59"/>
              </a:buClr>
              <a:buSzPts val="1800"/>
              <a:buChar char="•"/>
              <a:defRPr sz="1800">
                <a:solidFill>
                  <a:srgbClr val="595A59"/>
                </a:solidFill>
                <a:latin typeface="Calibri"/>
                <a:ea typeface="Calibri"/>
                <a:cs typeface="Calibri"/>
              </a:defRPr>
            </a:lvl4pPr>
            <a:lvl5pPr marL="2286000" indent="-342900">
              <a:spcBef>
                <a:spcPts val="600"/>
              </a:spcBef>
              <a:buClr>
                <a:srgbClr val="595A59"/>
              </a:buClr>
              <a:buSzPts val="1800"/>
              <a:buChar char="•"/>
              <a:defRPr sz="1800">
                <a:solidFill>
                  <a:srgbClr val="595A59"/>
                </a:solidFill>
                <a:latin typeface="Calibri"/>
                <a:ea typeface="Calibri"/>
                <a:cs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defRPr>
            </a:lvl9pPr>
          </a:lstStyle>
          <a:p>
            <a:pPr>
              <a:spcBef>
                <a:spcPts val="600"/>
              </a:spcBef>
            </a:pPr>
            <a:r>
              <a:rPr lang="en-GB" dirty="0"/>
              <a:t>Wir haben uns in Modul 2 mit dem Zyklus des </a:t>
            </a:r>
            <a:r>
              <a:rPr lang="en-GB" dirty="0" err="1"/>
              <a:t>Betriebskontinuitäts</a:t>
            </a:r>
            <a:r>
              <a:rPr lang="en-GB" dirty="0"/>
              <a:t>-managements (BCM) </a:t>
            </a:r>
            <a:r>
              <a:rPr lang="de-DE" dirty="0"/>
              <a:t>beschäftigt</a:t>
            </a:r>
            <a:r>
              <a:rPr lang="en-GB" dirty="0"/>
              <a:t>.</a:t>
            </a:r>
          </a:p>
          <a:p>
            <a:pPr>
              <a:spcBef>
                <a:spcPts val="600"/>
              </a:spcBef>
            </a:pPr>
            <a:r>
              <a:rPr lang="en-GB" dirty="0"/>
              <a:t>Schauen Sie ruhig noch einmal dort nach, um Ihr Wissen aufzufrischen, falls nötig.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27"/>
          <p:cNvSpPr txBox="1">
            <a:spLocks noGrp="1"/>
          </p:cNvSpPr>
          <p:nvPr>
            <p:ph type="body" idx="1"/>
          </p:nvPr>
        </p:nvSpPr>
        <p:spPr>
          <a:xfrm>
            <a:off x="3752490" y="1637401"/>
            <a:ext cx="8439510"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r>
              <a:rPr lang="de-DE" b="1" dirty="0"/>
              <a:t>Studien zeigen, dass ein positiver Zusammenhang zwischen der Resilienz von Mitarbeitern und der Resilienz von Organisationen besteht.</a:t>
            </a:r>
            <a:endParaRPr dirty="0"/>
          </a:p>
          <a:p>
            <a:pPr marL="285750" lvl="0" indent="-285750" algn="l" rtl="0">
              <a:lnSpc>
                <a:spcPct val="90000"/>
              </a:lnSpc>
              <a:spcBef>
                <a:spcPts val="1000"/>
              </a:spcBef>
              <a:spcAft>
                <a:spcPts val="0"/>
              </a:spcAft>
              <a:buClr>
                <a:srgbClr val="595A59"/>
              </a:buClr>
              <a:buSzPts val="1800"/>
              <a:buFont typeface="Noto Sans Symbols"/>
              <a:buChar char="⮚"/>
            </a:pPr>
            <a:r>
              <a:rPr lang="de-DE" dirty="0"/>
              <a:t>Resiliente Mitarbeiter gelten als besser gerüstet, um turbulente und stressige Arbeitsumstände zu bewältigen.</a:t>
            </a:r>
            <a:endParaRPr dirty="0"/>
          </a:p>
          <a:p>
            <a:pPr marL="285750" lvl="0" indent="-285750" algn="l" rtl="0">
              <a:lnSpc>
                <a:spcPct val="90000"/>
              </a:lnSpc>
              <a:spcBef>
                <a:spcPts val="1000"/>
              </a:spcBef>
              <a:spcAft>
                <a:spcPts val="0"/>
              </a:spcAft>
              <a:buClr>
                <a:srgbClr val="595A59"/>
              </a:buClr>
              <a:buSzPts val="1800"/>
              <a:buFont typeface="Noto Sans Symbols"/>
              <a:buChar char="⮚"/>
            </a:pPr>
            <a:r>
              <a:rPr lang="de-DE" dirty="0"/>
              <a:t>Unternehmen</a:t>
            </a:r>
            <a:r>
              <a:rPr lang="de-DE" dirty="0" err="1"/>
              <a:t>, denen das Wohlergehen ihrer Mitarbeiter am </a:t>
            </a:r>
            <a:r>
              <a:rPr lang="de-DE" dirty="0"/>
              <a:t>Herzen liegt</a:t>
            </a:r>
            <a:r>
              <a:rPr lang="de-DE" dirty="0" err="1"/>
              <a:t>, sind besser für den </a:t>
            </a:r>
            <a:r>
              <a:rPr lang="de-DE" dirty="0"/>
              <a:t>Umgang </a:t>
            </a:r>
            <a:r>
              <a:rPr lang="de-DE" dirty="0" err="1"/>
              <a:t>mit Krisen gerüstet</a:t>
            </a: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r>
              <a:rPr lang="de-DE" b="1" dirty="0"/>
              <a:t>Wie können Sie als Führungskraft die Resilienz Ihrer Mitarbeiter fördern?</a:t>
            </a:r>
            <a:endParaRPr dirty="0"/>
          </a:p>
        </p:txBody>
      </p:sp>
      <p:sp>
        <p:nvSpPr>
          <p:cNvPr id="1279" name="Google Shape;1279;p27"/>
          <p:cNvSpPr txBox="1">
            <a:spLocks noGrp="1"/>
          </p:cNvSpPr>
          <p:nvPr>
            <p:ph type="body" idx="2"/>
          </p:nvPr>
        </p:nvSpPr>
        <p:spPr>
          <a:xfrm>
            <a:off x="389965" y="1637402"/>
            <a:ext cx="3189996" cy="274827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Die Mitarbeiter können die Widerstandsfähigkeit des Unternehmens beeinflussen. </a:t>
            </a:r>
          </a:p>
        </p:txBody>
      </p:sp>
      <p:sp>
        <p:nvSpPr>
          <p:cNvPr id="1280" name="Google Shape;1280;p2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Es besteht ein positiver Zusammenhang zwischen der Resilienz der Mitarbeiter und der Resilienz der Organisation. </a:t>
            </a:r>
            <a:endParaRPr dirty="0"/>
          </a:p>
        </p:txBody>
      </p:sp>
      <p:sp>
        <p:nvSpPr>
          <p:cNvPr id="1281" name="Google Shape;1281;p2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Humanressourcen: Resilienz der Mitarbeiter</a:t>
            </a:r>
            <a:endParaRPr dirty="0"/>
          </a:p>
        </p:txBody>
      </p:sp>
      <p:grpSp>
        <p:nvGrpSpPr>
          <p:cNvPr id="1282" name="Google Shape;1282;p27"/>
          <p:cNvGrpSpPr/>
          <p:nvPr/>
        </p:nvGrpSpPr>
        <p:grpSpPr>
          <a:xfrm>
            <a:off x="428539" y="4385675"/>
            <a:ext cx="2822663" cy="1627340"/>
            <a:chOff x="0" y="0"/>
            <a:chExt cx="2822663" cy="1627340"/>
          </a:xfrm>
        </p:grpSpPr>
        <p:sp>
          <p:nvSpPr>
            <p:cNvPr id="1283" name="Google Shape;1283;p27"/>
            <p:cNvSpPr/>
            <p:nvPr/>
          </p:nvSpPr>
          <p:spPr>
            <a:xfrm rot="-5400000">
              <a:off x="298830" y="-298830"/>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7"/>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Innovation und Unternehmertum</a:t>
              </a:r>
              <a:endParaRPr/>
            </a:p>
          </p:txBody>
        </p:sp>
        <p:sp>
          <p:nvSpPr>
            <p:cNvPr id="1285" name="Google Shape;1285;p27"/>
            <p:cNvSpPr/>
            <p:nvPr/>
          </p:nvSpPr>
          <p:spPr>
            <a:xfrm>
              <a:off x="1411331" y="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7"/>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Prozesse </a:t>
              </a:r>
              <a:endParaRPr/>
            </a:p>
            <a:p>
              <a:pPr marL="0" marR="0" lvl="0" indent="0" algn="ctr" rtl="0">
                <a:lnSpc>
                  <a:spcPct val="90000"/>
                </a:lnSpc>
                <a:spcBef>
                  <a:spcPts val="315"/>
                </a:spcBef>
                <a:spcAft>
                  <a:spcPts val="0"/>
                </a:spcAft>
                <a:buClr>
                  <a:srgbClr val="595A59"/>
                </a:buClr>
                <a:buSzPts val="900"/>
                <a:buFont typeface="Calibri"/>
                <a:buNone/>
              </a:pPr>
              <a:r>
                <a:rPr lang="de-DE" sz="900">
                  <a:solidFill>
                    <a:srgbClr val="595A59"/>
                  </a:solidFill>
                  <a:latin typeface="Calibri"/>
                  <a:ea typeface="Calibri"/>
                  <a:cs typeface="Calibri"/>
                  <a:sym typeface="Calibri"/>
                </a:rPr>
                <a:t>(Vorbereitung und Planung)</a:t>
              </a:r>
              <a:endParaRPr/>
            </a:p>
          </p:txBody>
        </p:sp>
        <p:sp>
          <p:nvSpPr>
            <p:cNvPr id="1287" name="Google Shape;1287;p27"/>
            <p:cNvSpPr/>
            <p:nvPr/>
          </p:nvSpPr>
          <p:spPr>
            <a:xfrm rot="10800000">
              <a:off x="0" y="81367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dirty="0">
                  <a:solidFill>
                    <a:srgbClr val="595A59"/>
                  </a:solidFill>
                  <a:latin typeface="Calibri"/>
                  <a:ea typeface="Calibri"/>
                  <a:cs typeface="Calibri"/>
                  <a:sym typeface="Calibri"/>
                </a:rPr>
                <a:t>Netzwerke und Kooperation</a:t>
              </a:r>
              <a:endParaRPr sz="900" dirty="0">
                <a:solidFill>
                  <a:srgbClr val="595A59"/>
                </a:solidFill>
                <a:latin typeface="Calibri"/>
                <a:ea typeface="Calibri"/>
                <a:cs typeface="Calibri"/>
                <a:sym typeface="Calibri"/>
              </a:endParaRPr>
            </a:p>
          </p:txBody>
        </p:sp>
        <p:sp>
          <p:nvSpPr>
            <p:cNvPr id="1289" name="Google Shape;1289;p27"/>
            <p:cNvSpPr/>
            <p:nvPr/>
          </p:nvSpPr>
          <p:spPr>
            <a:xfrm rot="5400000">
              <a:off x="1710161" y="514839"/>
              <a:ext cx="813670" cy="1411331"/>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7"/>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dirty="0">
                  <a:solidFill>
                    <a:schemeClr val="lt1"/>
                  </a:solidFill>
                  <a:latin typeface="Calibri"/>
                  <a:ea typeface="Calibri"/>
                  <a:cs typeface="Calibri"/>
                  <a:sym typeface="Calibri"/>
                </a:rPr>
                <a:t>Humanressourcen</a:t>
              </a:r>
              <a:endParaRPr dirty="0"/>
            </a:p>
          </p:txBody>
        </p:sp>
        <p:sp>
          <p:nvSpPr>
            <p:cNvPr id="1291" name="Google Shape;1291;p27"/>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txBox="1"/>
            <p:nvPr/>
          </p:nvSpPr>
          <p:spPr>
            <a:xfrm>
              <a:off x="1007791" y="630112"/>
              <a:ext cx="807078"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dirty="0">
                  <a:solidFill>
                    <a:schemeClr val="lt1"/>
                  </a:solidFill>
                  <a:latin typeface="Calibri"/>
                  <a:ea typeface="Calibri"/>
                  <a:cs typeface="Calibri"/>
                  <a:sym typeface="Calibri"/>
                </a:rPr>
                <a:t>Resilienz</a:t>
              </a:r>
              <a:endParaRPr sz="900" b="1" dirty="0">
                <a:solidFill>
                  <a:schemeClr val="lt1"/>
                </a:solidFill>
                <a:latin typeface="Calibri"/>
                <a:ea typeface="Calibri"/>
                <a:cs typeface="Calibri"/>
                <a:sym typeface="Calibri"/>
              </a:endParaRPr>
            </a:p>
          </p:txBody>
        </p:sp>
      </p:grpSp>
      <p:sp>
        <p:nvSpPr>
          <p:cNvPr id="1293" name="Google Shape;1293;p27"/>
          <p:cNvSpPr txBox="1"/>
          <p:nvPr/>
        </p:nvSpPr>
        <p:spPr>
          <a:xfrm>
            <a:off x="3963451" y="4548976"/>
            <a:ext cx="3998294" cy="12002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9527B"/>
              </a:buClr>
              <a:buSzPts val="1800"/>
              <a:buFont typeface="Noto Sans Symbols"/>
              <a:buChar char="✔"/>
            </a:pPr>
            <a:r>
              <a:rPr lang="de-DE" sz="1800" dirty="0">
                <a:solidFill>
                  <a:srgbClr val="79527B"/>
                </a:solidFill>
                <a:latin typeface="Calibri"/>
                <a:ea typeface="Calibri"/>
                <a:cs typeface="Calibri"/>
                <a:sym typeface="Calibri"/>
              </a:rPr>
              <a:t>Individualität respektieren</a:t>
            </a:r>
            <a:endParaRPr sz="1800" dirty="0">
              <a:solidFill>
                <a:srgbClr val="79527B"/>
              </a:solidFill>
              <a:latin typeface="Calibri"/>
              <a:ea typeface="Calibri"/>
              <a:cs typeface="Calibri"/>
              <a:sym typeface="Calibri"/>
            </a:endParaRPr>
          </a:p>
          <a:p>
            <a:pPr marL="342900" marR="0" lvl="0" indent="-342900" algn="l" rtl="0">
              <a:spcBef>
                <a:spcPts val="0"/>
              </a:spcBef>
              <a:spcAft>
                <a:spcPts val="0"/>
              </a:spcAft>
              <a:buClr>
                <a:srgbClr val="79527B"/>
              </a:buClr>
              <a:buSzPts val="1800"/>
              <a:buFont typeface="Noto Sans Symbols"/>
              <a:buChar char="✔"/>
            </a:pPr>
            <a:r>
              <a:rPr lang="de-DE" sz="1800" dirty="0">
                <a:solidFill>
                  <a:srgbClr val="79527B"/>
                </a:solidFill>
                <a:latin typeface="Calibri"/>
                <a:ea typeface="Calibri"/>
                <a:cs typeface="Calibri"/>
                <a:sym typeface="Calibri"/>
              </a:rPr>
              <a:t>Feedbackgespräche mit den Mitarbeitern/Entwicklungsgespräche</a:t>
            </a:r>
            <a:endParaRPr sz="1800" dirty="0">
              <a:solidFill>
                <a:srgbClr val="79527B"/>
              </a:solidFill>
              <a:latin typeface="Calibri"/>
              <a:ea typeface="Calibri"/>
              <a:cs typeface="Calibri"/>
              <a:sym typeface="Calibri"/>
            </a:endParaRPr>
          </a:p>
          <a:p>
            <a:pPr marL="342900" marR="0" lvl="0" indent="-342900" algn="l" rtl="0">
              <a:spcBef>
                <a:spcPts val="0"/>
              </a:spcBef>
              <a:spcAft>
                <a:spcPts val="0"/>
              </a:spcAft>
              <a:buClr>
                <a:srgbClr val="79527B"/>
              </a:buClr>
              <a:buSzPts val="1800"/>
              <a:buFont typeface="Noto Sans Symbols"/>
              <a:buChar char="✔"/>
            </a:pPr>
            <a:r>
              <a:rPr lang="de-DE" sz="1800" dirty="0">
                <a:solidFill>
                  <a:srgbClr val="79527B"/>
                </a:solidFill>
                <a:latin typeface="Calibri"/>
                <a:ea typeface="Calibri"/>
                <a:cs typeface="Calibri"/>
                <a:sym typeface="Calibri"/>
              </a:rPr>
              <a:t>Stärkung des Selbstbewusstseins</a:t>
            </a:r>
            <a:endParaRPr sz="1800" dirty="0">
              <a:solidFill>
                <a:srgbClr val="79527B"/>
              </a:solidFill>
              <a:latin typeface="Calibri"/>
              <a:ea typeface="Calibri"/>
              <a:cs typeface="Calibri"/>
              <a:sym typeface="Calibri"/>
            </a:endParaRPr>
          </a:p>
        </p:txBody>
      </p:sp>
      <p:sp>
        <p:nvSpPr>
          <p:cNvPr id="1294" name="Google Shape;1294;p27"/>
          <p:cNvSpPr txBox="1"/>
          <p:nvPr/>
        </p:nvSpPr>
        <p:spPr>
          <a:xfrm>
            <a:off x="8172706" y="4535727"/>
            <a:ext cx="4165600" cy="147728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9527B"/>
              </a:buClr>
              <a:buSzPts val="1800"/>
              <a:buFont typeface="Noto Sans Symbols"/>
              <a:buChar char="✔"/>
            </a:pPr>
            <a:r>
              <a:rPr lang="de-DE" sz="1800" dirty="0">
                <a:solidFill>
                  <a:srgbClr val="79527B"/>
                </a:solidFill>
                <a:latin typeface="Calibri"/>
                <a:ea typeface="Calibri"/>
                <a:cs typeface="Calibri"/>
                <a:sym typeface="Calibri"/>
              </a:rPr>
              <a:t>Klare Definition von Zielen und Prioritäten</a:t>
            </a:r>
            <a:endParaRPr sz="1800" dirty="0">
              <a:solidFill>
                <a:srgbClr val="79527B"/>
              </a:solidFill>
              <a:latin typeface="Calibri"/>
              <a:ea typeface="Calibri"/>
              <a:cs typeface="Calibri"/>
              <a:sym typeface="Calibri"/>
            </a:endParaRPr>
          </a:p>
          <a:p>
            <a:pPr marL="342900" marR="0" lvl="0" indent="-342900" algn="l" rtl="0">
              <a:spcBef>
                <a:spcPts val="0"/>
              </a:spcBef>
              <a:spcAft>
                <a:spcPts val="0"/>
              </a:spcAft>
              <a:buClr>
                <a:srgbClr val="79527B"/>
              </a:buClr>
              <a:buSzPts val="1800"/>
              <a:buFont typeface="Noto Sans Symbols"/>
              <a:buChar char="✔"/>
            </a:pPr>
            <a:r>
              <a:rPr lang="de-DE" sz="1800" dirty="0">
                <a:solidFill>
                  <a:srgbClr val="79527B"/>
                </a:solidFill>
                <a:latin typeface="Calibri"/>
                <a:ea typeface="Calibri"/>
                <a:cs typeface="Calibri"/>
                <a:sym typeface="Calibri"/>
              </a:rPr>
              <a:t>Hilfe und Unterstützung bei Bedarf</a:t>
            </a:r>
            <a:endParaRPr dirty="0"/>
          </a:p>
          <a:p>
            <a:pPr marL="342900" marR="0" lvl="0" indent="-342900" algn="l" rtl="0">
              <a:spcBef>
                <a:spcPts val="0"/>
              </a:spcBef>
              <a:spcAft>
                <a:spcPts val="0"/>
              </a:spcAft>
              <a:buClr>
                <a:srgbClr val="79527B"/>
              </a:buClr>
              <a:buSzPts val="1800"/>
              <a:buFont typeface="Noto Sans Symbols"/>
              <a:buChar char="✔"/>
            </a:pPr>
            <a:r>
              <a:rPr lang="de-DE" sz="1800" dirty="0">
                <a:solidFill>
                  <a:srgbClr val="79527B"/>
                </a:solidFill>
                <a:latin typeface="Calibri"/>
                <a:ea typeface="Calibri"/>
                <a:cs typeface="Calibri"/>
                <a:sym typeface="Calibri"/>
              </a:rPr>
              <a:t>Gesunde Unternehmenskultur</a:t>
            </a:r>
            <a:endParaRPr sz="1800" dirty="0">
              <a:solidFill>
                <a:srgbClr val="79527B"/>
              </a:solidFill>
              <a:latin typeface="Calibri"/>
              <a:ea typeface="Calibri"/>
              <a:cs typeface="Calibri"/>
              <a:sym typeface="Calibri"/>
            </a:endParaRPr>
          </a:p>
          <a:p>
            <a:pPr marL="0" marR="0" lvl="0" indent="0" algn="l" rtl="0">
              <a:spcBef>
                <a:spcPts val="0"/>
              </a:spcBef>
              <a:spcAft>
                <a:spcPts val="0"/>
              </a:spcAft>
              <a:buNone/>
            </a:pPr>
            <a:endParaRPr sz="1800" dirty="0">
              <a:solidFill>
                <a:srgbClr val="79527B"/>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grpSp>
        <p:nvGrpSpPr>
          <p:cNvPr id="1299" name="Google Shape;1299;p28"/>
          <p:cNvGrpSpPr/>
          <p:nvPr/>
        </p:nvGrpSpPr>
        <p:grpSpPr>
          <a:xfrm>
            <a:off x="5711437" y="1899850"/>
            <a:ext cx="4090174" cy="4090174"/>
            <a:chOff x="1958587" y="263137"/>
            <a:chExt cx="4090174" cy="4090174"/>
          </a:xfrm>
        </p:grpSpPr>
        <p:sp>
          <p:nvSpPr>
            <p:cNvPr id="1300" name="Google Shape;1300;p28"/>
            <p:cNvSpPr/>
            <p:nvPr/>
          </p:nvSpPr>
          <p:spPr>
            <a:xfrm>
              <a:off x="1958587" y="263137"/>
              <a:ext cx="1998922" cy="199892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8"/>
            <p:cNvSpPr txBox="1"/>
            <p:nvPr/>
          </p:nvSpPr>
          <p:spPr>
            <a:xfrm>
              <a:off x="2349832" y="848608"/>
              <a:ext cx="1607677" cy="14134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Psychologische Sicherheit</a:t>
              </a:r>
              <a:endParaRPr sz="1700" dirty="0">
                <a:solidFill>
                  <a:schemeClr val="lt1"/>
                </a:solidFill>
                <a:latin typeface="Calibri"/>
                <a:ea typeface="Calibri"/>
                <a:cs typeface="Calibri"/>
                <a:sym typeface="Calibri"/>
              </a:endParaRPr>
            </a:p>
          </p:txBody>
        </p:sp>
        <p:sp>
          <p:nvSpPr>
            <p:cNvPr id="1302" name="Google Shape;1302;p28"/>
            <p:cNvSpPr/>
            <p:nvPr/>
          </p:nvSpPr>
          <p:spPr>
            <a:xfrm rot="5400000">
              <a:off x="4049839" y="263137"/>
              <a:ext cx="1998922" cy="199892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8"/>
            <p:cNvSpPr txBox="1"/>
            <p:nvPr/>
          </p:nvSpPr>
          <p:spPr>
            <a:xfrm>
              <a:off x="4049839" y="848608"/>
              <a:ext cx="1607677" cy="14134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err="1">
                  <a:solidFill>
                    <a:schemeClr val="lt1"/>
                  </a:solidFill>
                  <a:latin typeface="Calibri"/>
                  <a:ea typeface="Calibri"/>
                  <a:cs typeface="Calibri"/>
                  <a:sym typeface="Calibri"/>
                </a:rPr>
                <a:t>Umgang mit </a:t>
              </a:r>
              <a:r>
                <a:rPr lang="de-DE" sz="1700" dirty="0">
                  <a:solidFill>
                    <a:schemeClr val="lt1"/>
                  </a:solidFill>
                  <a:latin typeface="Calibri"/>
                  <a:ea typeface="Calibri"/>
                  <a:cs typeface="Calibri"/>
                  <a:sym typeface="Calibri"/>
                </a:rPr>
                <a:t>dem </a:t>
              </a:r>
              <a:r>
                <a:rPr lang="de-DE" sz="1700" dirty="0" err="1">
                  <a:solidFill>
                    <a:schemeClr val="lt1"/>
                  </a:solidFill>
                  <a:latin typeface="Calibri"/>
                  <a:ea typeface="Calibri"/>
                  <a:cs typeface="Calibri"/>
                  <a:sym typeface="Calibri"/>
                </a:rPr>
                <a:t>Unerwarteten</a:t>
              </a:r>
              <a:endParaRPr sz="1700" dirty="0">
                <a:solidFill>
                  <a:schemeClr val="lt1"/>
                </a:solidFill>
                <a:latin typeface="Calibri"/>
                <a:ea typeface="Calibri"/>
                <a:cs typeface="Calibri"/>
                <a:sym typeface="Calibri"/>
              </a:endParaRPr>
            </a:p>
          </p:txBody>
        </p:sp>
        <p:sp>
          <p:nvSpPr>
            <p:cNvPr id="1304" name="Google Shape;1304;p28"/>
            <p:cNvSpPr/>
            <p:nvPr/>
          </p:nvSpPr>
          <p:spPr>
            <a:xfrm rot="10800000">
              <a:off x="4049839" y="2354389"/>
              <a:ext cx="1998922" cy="199892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8"/>
            <p:cNvSpPr txBox="1"/>
            <p:nvPr/>
          </p:nvSpPr>
          <p:spPr>
            <a:xfrm>
              <a:off x="4049839" y="2354389"/>
              <a:ext cx="1413451" cy="14134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Verarbeitung kritischer Situationen</a:t>
              </a:r>
              <a:endParaRPr sz="1700" dirty="0">
                <a:solidFill>
                  <a:schemeClr val="lt1"/>
                </a:solidFill>
                <a:latin typeface="Calibri"/>
                <a:ea typeface="Calibri"/>
                <a:cs typeface="Calibri"/>
                <a:sym typeface="Calibri"/>
              </a:endParaRPr>
            </a:p>
          </p:txBody>
        </p:sp>
        <p:sp>
          <p:nvSpPr>
            <p:cNvPr id="1306" name="Google Shape;1306;p28"/>
            <p:cNvSpPr/>
            <p:nvPr/>
          </p:nvSpPr>
          <p:spPr>
            <a:xfrm rot="-5400000">
              <a:off x="1958587" y="2354389"/>
              <a:ext cx="1998922" cy="199892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8"/>
            <p:cNvSpPr txBox="1"/>
            <p:nvPr/>
          </p:nvSpPr>
          <p:spPr>
            <a:xfrm>
              <a:off x="2379321" y="2370136"/>
              <a:ext cx="1607677" cy="14134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Ganzheitlicher Ansatz</a:t>
              </a:r>
              <a:endParaRPr sz="1700" dirty="0">
                <a:solidFill>
                  <a:schemeClr val="lt1"/>
                </a:solidFill>
                <a:latin typeface="Calibri"/>
                <a:ea typeface="Calibri"/>
                <a:cs typeface="Calibri"/>
                <a:sym typeface="Calibri"/>
              </a:endParaRPr>
            </a:p>
          </p:txBody>
        </p:sp>
        <p:sp>
          <p:nvSpPr>
            <p:cNvPr id="1308" name="Google Shape;1308;p28"/>
            <p:cNvSpPr/>
            <p:nvPr/>
          </p:nvSpPr>
          <p:spPr>
            <a:xfrm>
              <a:off x="3658595" y="1892744"/>
              <a:ext cx="690159" cy="600138"/>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8"/>
            <p:cNvSpPr/>
            <p:nvPr/>
          </p:nvSpPr>
          <p:spPr>
            <a:xfrm rot="10800000">
              <a:off x="3658595" y="2123567"/>
              <a:ext cx="690159" cy="600138"/>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0" name="Google Shape;1310;p28"/>
          <p:cNvSpPr txBox="1">
            <a:spLocks noGrp="1"/>
          </p:cNvSpPr>
          <p:nvPr>
            <p:ph type="body" idx="2"/>
          </p:nvPr>
        </p:nvSpPr>
        <p:spPr>
          <a:xfrm>
            <a:off x="389965" y="1637401"/>
            <a:ext cx="3189996" cy="461576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Resiliente Teams zeichnen sich durch gut funktionierende Interaktionsprozesse, die Art der Teamführung und die unterschiedlichen persönlichen Kompetenzen und Fähigkeiten der Teammitglieder aus.</a:t>
            </a:r>
            <a:endParaRPr dirty="0"/>
          </a:p>
          <a:p>
            <a:pPr marL="0" lvl="0" indent="0" algn="l" rtl="0">
              <a:lnSpc>
                <a:spcPct val="100000"/>
              </a:lnSpc>
              <a:spcBef>
                <a:spcPts val="600"/>
              </a:spcBef>
              <a:spcAft>
                <a:spcPts val="0"/>
              </a:spcAft>
              <a:buClr>
                <a:srgbClr val="595A59"/>
              </a:buClr>
              <a:buSzPts val="1800"/>
              <a:buNone/>
            </a:pPr>
            <a:r>
              <a:rPr lang="de-DE" dirty="0"/>
              <a:t>Es gibt vier Schlüssel zur Resilienz, die ein Team widerstandsfähig machen:</a:t>
            </a:r>
            <a:endParaRPr dirty="0"/>
          </a:p>
          <a:p>
            <a:pPr marL="0" lvl="0" indent="0" algn="l" rtl="0">
              <a:lnSpc>
                <a:spcPct val="100000"/>
              </a:lnSpc>
              <a:spcBef>
                <a:spcPts val="600"/>
              </a:spcBef>
              <a:spcAft>
                <a:spcPts val="0"/>
              </a:spcAft>
              <a:buClr>
                <a:srgbClr val="595A59"/>
              </a:buClr>
              <a:buSzPts val="1800"/>
              <a:buNone/>
            </a:pPr>
            <a:endParaRPr dirty="0"/>
          </a:p>
        </p:txBody>
      </p:sp>
      <p:sp>
        <p:nvSpPr>
          <p:cNvPr id="1311" name="Google Shape;1311;p2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In Krisenzeiten arbeiten resiliente Teams erfolgreich zusammen und bewältigen kritische Situationen gemeinsam schneller. </a:t>
            </a:r>
            <a:endParaRPr dirty="0"/>
          </a:p>
          <a:p>
            <a:pPr marL="0" lvl="0" indent="0" algn="l" rtl="0">
              <a:lnSpc>
                <a:spcPct val="90000"/>
              </a:lnSpc>
              <a:spcBef>
                <a:spcPts val="1000"/>
              </a:spcBef>
              <a:spcAft>
                <a:spcPts val="0"/>
              </a:spcAft>
              <a:buClr>
                <a:srgbClr val="79527B"/>
              </a:buClr>
              <a:buSzPts val="2000"/>
              <a:buNone/>
            </a:pPr>
            <a:endParaRPr dirty="0"/>
          </a:p>
        </p:txBody>
      </p:sp>
      <p:sp>
        <p:nvSpPr>
          <p:cNvPr id="1312" name="Google Shape;1312;p2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Humanressourcen: Resilienz des Teams</a:t>
            </a:r>
            <a:endParaRPr dirty="0"/>
          </a:p>
        </p:txBody>
      </p:sp>
      <p:sp>
        <p:nvSpPr>
          <p:cNvPr id="1313" name="Google Shape;1313;p28"/>
          <p:cNvSpPr/>
          <p:nvPr/>
        </p:nvSpPr>
        <p:spPr>
          <a:xfrm>
            <a:off x="8712355" y="1492370"/>
            <a:ext cx="3339232" cy="1446899"/>
          </a:xfrm>
          <a:prstGeom prst="roundRect">
            <a:avLst>
              <a:gd name="adj" fmla="val 16667"/>
            </a:avLst>
          </a:prstGeom>
          <a:no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93663" algn="l" rtl="0">
              <a:spcBef>
                <a:spcPts val="0"/>
              </a:spcBef>
              <a:spcAft>
                <a:spcPts val="0"/>
              </a:spcAft>
              <a:buClr>
                <a:schemeClr val="dk1"/>
              </a:buClr>
              <a:buSzPts val="1400"/>
              <a:buFont typeface="Arial"/>
              <a:buNone/>
            </a:pPr>
            <a:endParaRPr sz="1400">
              <a:solidFill>
                <a:srgbClr val="595A59"/>
              </a:solidFill>
              <a:latin typeface="Calibri"/>
              <a:ea typeface="Calibri"/>
              <a:cs typeface="Calibri"/>
              <a:sym typeface="Calibri"/>
            </a:endParaRPr>
          </a:p>
        </p:txBody>
      </p:sp>
      <p:sp>
        <p:nvSpPr>
          <p:cNvPr id="1314" name="Google Shape;1314;p28"/>
          <p:cNvSpPr/>
          <p:nvPr/>
        </p:nvSpPr>
        <p:spPr>
          <a:xfrm>
            <a:off x="3672405" y="1507566"/>
            <a:ext cx="3339232" cy="1446899"/>
          </a:xfrm>
          <a:prstGeom prst="roundRect">
            <a:avLst>
              <a:gd name="adj" fmla="val 16667"/>
            </a:avLst>
          </a:prstGeom>
          <a:no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595A59"/>
              </a:solidFill>
              <a:latin typeface="Calibri"/>
              <a:ea typeface="Calibri"/>
              <a:cs typeface="Calibri"/>
              <a:sym typeface="Calibri"/>
            </a:endParaRPr>
          </a:p>
        </p:txBody>
      </p:sp>
      <p:sp>
        <p:nvSpPr>
          <p:cNvPr id="1315" name="Google Shape;1315;p28"/>
          <p:cNvSpPr txBox="1"/>
          <p:nvPr/>
        </p:nvSpPr>
        <p:spPr>
          <a:xfrm>
            <a:off x="3717382" y="1503738"/>
            <a:ext cx="2792400" cy="1661953"/>
          </a:xfrm>
          <a:prstGeom prst="rect">
            <a:avLst/>
          </a:prstGeom>
          <a:noFill/>
          <a:ln>
            <a:noFill/>
          </a:ln>
        </p:spPr>
        <p:txBody>
          <a:bodyPr spcFirstLastPara="1" wrap="square" lIns="91425" tIns="45700" rIns="91425" bIns="45700" anchor="t" anchorCtr="0">
            <a:spAutoFit/>
          </a:bodyPr>
          <a:lstStyle/>
          <a:p>
            <a:pPr marL="87313" marR="0" lvl="0" indent="-88900" algn="l" rtl="0">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 alle Teammitglieder trauen sich, Fragen, Bedenken und Sorgen anzusprechen, ohne negative Reaktionen befürchten zu müssen</a:t>
            </a:r>
            <a:endParaRPr dirty="0"/>
          </a:p>
          <a:p>
            <a:pPr marL="87313" marR="0" lvl="0" indent="-88900" algn="l" defTabSz="179388" rtl="0">
              <a:spcBef>
                <a:spcPts val="0"/>
              </a:spcBef>
              <a:spcAft>
                <a:spcPts val="0"/>
              </a:spcAft>
              <a:buClr>
                <a:srgbClr val="595A59"/>
              </a:buClr>
              <a:buSzPts val="1400"/>
              <a:buFont typeface="Arial"/>
              <a:buChar char="•"/>
              <a:tabLst>
                <a:tab pos="87313" algn="l"/>
              </a:tabLst>
            </a:pPr>
            <a:r>
              <a:rPr lang="de-DE" sz="1400" dirty="0">
                <a:solidFill>
                  <a:srgbClr val="595A59"/>
                </a:solidFill>
                <a:latin typeface="Calibri"/>
                <a:ea typeface="Calibri"/>
                <a:cs typeface="Calibri"/>
                <a:sym typeface="Calibri"/>
              </a:rPr>
              <a:t> erhöht die Innovationskraft 	eines Teams</a:t>
            </a:r>
            <a:endParaRPr sz="1400" dirty="0">
              <a:solidFill>
                <a:srgbClr val="595A59"/>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316" name="Google Shape;1316;p28"/>
          <p:cNvSpPr txBox="1"/>
          <p:nvPr/>
        </p:nvSpPr>
        <p:spPr>
          <a:xfrm>
            <a:off x="8797153" y="1584700"/>
            <a:ext cx="3063152" cy="1384954"/>
          </a:xfrm>
          <a:prstGeom prst="rect">
            <a:avLst/>
          </a:prstGeom>
          <a:noFill/>
          <a:ln>
            <a:noFill/>
          </a:ln>
        </p:spPr>
        <p:txBody>
          <a:bodyPr spcFirstLastPara="1" wrap="square" lIns="91425" tIns="45700" rIns="91425" bIns="45700" anchor="t" anchorCtr="0">
            <a:spAutoFit/>
          </a:bodyPr>
          <a:lstStyle/>
          <a:p>
            <a:pPr marL="87313" marR="0" lvl="0" indent="-88900" algn="r" rtl="0">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 flexibel zusammenarbeiten, um die Arbeitsmethoden und die Aufgabenverteilung der Situation entsprechend anpassen zu können</a:t>
            </a:r>
            <a:endParaRPr dirty="0"/>
          </a:p>
          <a:p>
            <a:pPr marL="87313" marR="0" lvl="0" indent="-88900" algn="r" rtl="0">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     Rechtzeitig Unterstützung anfordern</a:t>
            </a:r>
            <a:endParaRPr sz="1400" dirty="0">
              <a:solidFill>
                <a:srgbClr val="595A59"/>
              </a:solidFill>
              <a:latin typeface="Calibri"/>
              <a:ea typeface="Calibri"/>
              <a:cs typeface="Calibri"/>
              <a:sym typeface="Calibri"/>
            </a:endParaRPr>
          </a:p>
        </p:txBody>
      </p:sp>
      <p:sp>
        <p:nvSpPr>
          <p:cNvPr id="1317" name="Google Shape;1317;p28"/>
          <p:cNvSpPr/>
          <p:nvPr/>
        </p:nvSpPr>
        <p:spPr>
          <a:xfrm>
            <a:off x="8712355" y="5347387"/>
            <a:ext cx="3339232" cy="1446899"/>
          </a:xfrm>
          <a:prstGeom prst="roundRect">
            <a:avLst>
              <a:gd name="adj" fmla="val 16667"/>
            </a:avLst>
          </a:prstGeom>
          <a:no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93663" algn="l" rtl="0">
              <a:spcBef>
                <a:spcPts val="0"/>
              </a:spcBef>
              <a:spcAft>
                <a:spcPts val="0"/>
              </a:spcAft>
              <a:buClr>
                <a:schemeClr val="dk1"/>
              </a:buClr>
              <a:buSzPts val="1400"/>
              <a:buFont typeface="Arial"/>
              <a:buNone/>
            </a:pPr>
            <a:endParaRPr sz="1400">
              <a:solidFill>
                <a:srgbClr val="595A59"/>
              </a:solidFill>
              <a:latin typeface="Calibri"/>
              <a:ea typeface="Calibri"/>
              <a:cs typeface="Calibri"/>
              <a:sym typeface="Calibri"/>
            </a:endParaRPr>
          </a:p>
        </p:txBody>
      </p:sp>
      <p:sp>
        <p:nvSpPr>
          <p:cNvPr id="1318" name="Google Shape;1318;p28"/>
          <p:cNvSpPr txBox="1"/>
          <p:nvPr/>
        </p:nvSpPr>
        <p:spPr>
          <a:xfrm>
            <a:off x="388679" y="5539025"/>
            <a:ext cx="3189996"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900" i="1">
                <a:solidFill>
                  <a:srgbClr val="595A59"/>
                </a:solidFill>
                <a:latin typeface="Calibri"/>
                <a:ea typeface="Calibri"/>
                <a:cs typeface="Calibri"/>
                <a:sym typeface="Calibri"/>
              </a:rPr>
              <a:t>Quelle: </a:t>
            </a:r>
            <a:r>
              <a:rPr lang="de-DE" sz="900" i="1" u="sng">
                <a:solidFill>
                  <a:srgbClr val="595A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t>
            </a:r>
            <a:r>
              <a:rPr lang="de-DE" sz="900" i="1">
                <a:solidFill>
                  <a:srgbClr val="595A59"/>
                </a:solidFill>
                <a:latin typeface="Calibri"/>
                <a:ea typeface="Calibri"/>
                <a:cs typeface="Calibri"/>
                <a:sym typeface="Calibri"/>
              </a:rPr>
              <a:t>//www.linkedin.com/pulse/resilienz-der-krise-wieder-stabil-werden-teil-1-heller/?trackingId=ARp27V2XKiT7FPNqOJw%2B1g%3D%3D </a:t>
            </a:r>
            <a:endParaRPr/>
          </a:p>
        </p:txBody>
      </p:sp>
      <p:sp>
        <p:nvSpPr>
          <p:cNvPr id="1319" name="Google Shape;1319;p28"/>
          <p:cNvSpPr/>
          <p:nvPr/>
        </p:nvSpPr>
        <p:spPr>
          <a:xfrm>
            <a:off x="3630821" y="5347387"/>
            <a:ext cx="3339232" cy="1446899"/>
          </a:xfrm>
          <a:prstGeom prst="roundRect">
            <a:avLst>
              <a:gd name="adj" fmla="val 16667"/>
            </a:avLst>
          </a:prstGeom>
          <a:no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93663" algn="l" rtl="0">
              <a:spcBef>
                <a:spcPts val="0"/>
              </a:spcBef>
              <a:spcAft>
                <a:spcPts val="0"/>
              </a:spcAft>
              <a:buClr>
                <a:schemeClr val="dk1"/>
              </a:buClr>
              <a:buSzPts val="1400"/>
              <a:buFont typeface="Arial"/>
              <a:buNone/>
            </a:pPr>
            <a:endParaRPr sz="1400">
              <a:solidFill>
                <a:srgbClr val="595A59"/>
              </a:solidFill>
              <a:latin typeface="Calibri"/>
              <a:ea typeface="Calibri"/>
              <a:cs typeface="Calibri"/>
              <a:sym typeface="Calibri"/>
            </a:endParaRPr>
          </a:p>
        </p:txBody>
      </p:sp>
      <p:sp>
        <p:nvSpPr>
          <p:cNvPr id="1320" name="Google Shape;1320;p28"/>
          <p:cNvSpPr txBox="1"/>
          <p:nvPr/>
        </p:nvSpPr>
        <p:spPr>
          <a:xfrm>
            <a:off x="8830490" y="5355598"/>
            <a:ext cx="3074207" cy="1169511"/>
          </a:xfrm>
          <a:prstGeom prst="rect">
            <a:avLst/>
          </a:prstGeom>
          <a:noFill/>
          <a:ln>
            <a:noFill/>
          </a:ln>
        </p:spPr>
        <p:txBody>
          <a:bodyPr spcFirstLastPara="1" wrap="square" lIns="91425" tIns="45700" rIns="91425" bIns="45700" anchor="t" anchorCtr="0">
            <a:spAutoFit/>
          </a:bodyPr>
          <a:lstStyle/>
          <a:p>
            <a:pPr marL="87313" marR="0" lvl="0" indent="-88900" algn="r" rtl="0">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 kritische Situationen werden gemeinsam aufgearbeitet, damit sie daraus für die Zukunft lernen können</a:t>
            </a:r>
            <a:endParaRPr dirty="0"/>
          </a:p>
          <a:p>
            <a:pPr marL="87313" marR="0" lvl="0" indent="-88900" algn="r" rtl="0">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 nicht nur Fakten, sondern auch Emotionen ansprechen</a:t>
            </a:r>
            <a:endParaRPr sz="1400" dirty="0">
              <a:solidFill>
                <a:srgbClr val="595A59"/>
              </a:solidFill>
              <a:latin typeface="Calibri"/>
              <a:ea typeface="Calibri"/>
              <a:cs typeface="Calibri"/>
              <a:sym typeface="Calibri"/>
            </a:endParaRPr>
          </a:p>
        </p:txBody>
      </p:sp>
      <p:sp>
        <p:nvSpPr>
          <p:cNvPr id="1321" name="Google Shape;1321;p28"/>
          <p:cNvSpPr txBox="1"/>
          <p:nvPr/>
        </p:nvSpPr>
        <p:spPr>
          <a:xfrm>
            <a:off x="3656507" y="5347388"/>
            <a:ext cx="3405876" cy="1384954"/>
          </a:xfrm>
          <a:prstGeom prst="rect">
            <a:avLst/>
          </a:prstGeom>
          <a:noFill/>
          <a:ln>
            <a:noFill/>
          </a:ln>
        </p:spPr>
        <p:txBody>
          <a:bodyPr spcFirstLastPara="1" wrap="square" lIns="91425" tIns="45700" rIns="91425" bIns="45700" anchor="t" anchorCtr="0">
            <a:spAutoFit/>
          </a:bodyPr>
          <a:lstStyle/>
          <a:p>
            <a:pPr marL="87313" marR="0" lvl="0" indent="-88900" algn="l" rtl="0">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 Team hat einen Überblick über	 Aufgaben/Ziele, arbeitet zusammen &amp; koope</a:t>
            </a:r>
            <a:r>
              <a:rPr lang="de-DE" dirty="0">
                <a:solidFill>
                  <a:srgbClr val="595A59"/>
                </a:solidFill>
                <a:latin typeface="Calibri"/>
                <a:ea typeface="Calibri"/>
                <a:cs typeface="Calibri"/>
                <a:sym typeface="Calibri"/>
              </a:rPr>
              <a:t>r</a:t>
            </a:r>
            <a:r>
              <a:rPr lang="de-DE" sz="1400" dirty="0">
                <a:solidFill>
                  <a:srgbClr val="595A59"/>
                </a:solidFill>
                <a:latin typeface="Calibri"/>
                <a:ea typeface="Calibri"/>
                <a:cs typeface="Calibri"/>
                <a:sym typeface="Calibri"/>
              </a:rPr>
              <a:t>iert mit anderen Bereichen im Unternehmen</a:t>
            </a:r>
            <a:endParaRPr dirty="0"/>
          </a:p>
          <a:p>
            <a:pPr marL="87313" marR="0" lvl="0" indent="-88900" algn="l" rtl="0">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 zuverlässiger Informationsaustausch und   -</a:t>
            </a:r>
            <a:r>
              <a:rPr lang="de-DE" dirty="0">
                <a:solidFill>
                  <a:srgbClr val="595A59"/>
                </a:solidFill>
                <a:latin typeface="Calibri"/>
                <a:ea typeface="Calibri"/>
                <a:cs typeface="Calibri"/>
                <a:sym typeface="Calibri"/>
              </a:rPr>
              <a:t>w</a:t>
            </a:r>
            <a:r>
              <a:rPr lang="de-DE" sz="1400" dirty="0">
                <a:solidFill>
                  <a:srgbClr val="595A59"/>
                </a:solidFill>
                <a:latin typeface="Calibri"/>
                <a:ea typeface="Calibri"/>
                <a:cs typeface="Calibri"/>
                <a:sym typeface="Calibri"/>
              </a:rPr>
              <a:t>eitergabe</a:t>
            </a:r>
            <a:endParaRPr sz="1800" dirty="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29"/>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Unternehmen sind nur so widerstandsfähig wie ihre Führungskräfte. </a:t>
            </a:r>
            <a:endParaRPr dirty="0"/>
          </a:p>
          <a:p>
            <a:pPr marL="0" lvl="0" indent="0" algn="l" rtl="0">
              <a:lnSpc>
                <a:spcPct val="100000"/>
              </a:lnSpc>
              <a:spcBef>
                <a:spcPts val="600"/>
              </a:spcBef>
              <a:spcAft>
                <a:spcPts val="0"/>
              </a:spcAft>
              <a:buClr>
                <a:srgbClr val="595A59"/>
              </a:buClr>
              <a:buSzPts val="1800"/>
              <a:buNone/>
            </a:pPr>
            <a:r>
              <a:rPr lang="de-DE" dirty="0"/>
              <a:t>Als Führungskraft sollten Sie nicht nur Ihre eigene Resilienz fördern, sondern auch die Ihrer Mitarbeiter. </a:t>
            </a:r>
            <a:endParaRPr dirty="0"/>
          </a:p>
          <a:p>
            <a:pPr marL="0" lvl="0" indent="0" algn="l" rtl="0">
              <a:lnSpc>
                <a:spcPct val="100000"/>
              </a:lnSpc>
              <a:spcBef>
                <a:spcPts val="600"/>
              </a:spcBef>
              <a:spcAft>
                <a:spcPts val="0"/>
              </a:spcAft>
              <a:buClr>
                <a:srgbClr val="595A59"/>
              </a:buClr>
              <a:buSzPts val="1800"/>
              <a:buNone/>
            </a:pPr>
            <a:r>
              <a:rPr lang="de-DE" dirty="0"/>
              <a:t>Dies gelingt durch die Verinnerlichung der 7 Säulen der Resilienz.</a:t>
            </a:r>
            <a:endParaRPr dirty="0"/>
          </a:p>
        </p:txBody>
      </p:sp>
      <p:sp>
        <p:nvSpPr>
          <p:cNvPr id="1327" name="Google Shape;1327;p29"/>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Jeder Inhaber/Manager eines Tourismus-KMU sollte die sieben Säulen der Resilienz verinnerlichen und sicherstellen, dass sie fest in der Unternehmenskultur verankert sind.</a:t>
            </a:r>
          </a:p>
        </p:txBody>
      </p:sp>
      <p:sp>
        <p:nvSpPr>
          <p:cNvPr id="1328" name="Google Shape;1328;p29"/>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Sieben Säulen der Resilienz</a:t>
            </a:r>
            <a:endParaRPr dirty="0"/>
          </a:p>
        </p:txBody>
      </p:sp>
      <p:sp>
        <p:nvSpPr>
          <p:cNvPr id="1329" name="Google Shape;1329;p29"/>
          <p:cNvSpPr/>
          <p:nvPr/>
        </p:nvSpPr>
        <p:spPr>
          <a:xfrm>
            <a:off x="3752489" y="1899920"/>
            <a:ext cx="7813688" cy="731520"/>
          </a:xfrm>
          <a:prstGeom prst="triangle">
            <a:avLst>
              <a:gd name="adj" fmla="val 50000"/>
            </a:avLst>
          </a:prstGeom>
          <a:solidFill>
            <a:srgbClr val="79527B"/>
          </a:solidFill>
          <a:ln w="12700" cap="flat" cmpd="sng">
            <a:solidFill>
              <a:srgbClr val="79527B"/>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0" name="Google Shape;1330;p29"/>
          <p:cNvSpPr txBox="1"/>
          <p:nvPr/>
        </p:nvSpPr>
        <p:spPr>
          <a:xfrm>
            <a:off x="6507053" y="2112617"/>
            <a:ext cx="254500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dirty="0">
                <a:solidFill>
                  <a:schemeClr val="lt1"/>
                </a:solidFill>
                <a:latin typeface="Calibri"/>
                <a:ea typeface="Calibri"/>
                <a:cs typeface="Calibri"/>
                <a:sym typeface="Calibri"/>
              </a:rPr>
              <a:t>Widerstandsfähigkeit</a:t>
            </a:r>
            <a:endParaRPr sz="2000" b="1" dirty="0">
              <a:solidFill>
                <a:schemeClr val="lt1"/>
              </a:solidFill>
              <a:latin typeface="Calibri"/>
              <a:ea typeface="Calibri"/>
              <a:cs typeface="Calibri"/>
              <a:sym typeface="Calibri"/>
            </a:endParaRPr>
          </a:p>
        </p:txBody>
      </p:sp>
      <p:sp>
        <p:nvSpPr>
          <p:cNvPr id="1331" name="Google Shape;1331;p29"/>
          <p:cNvSpPr/>
          <p:nvPr/>
        </p:nvSpPr>
        <p:spPr>
          <a:xfrm>
            <a:off x="3752489"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2" name="Google Shape;1332;p29"/>
          <p:cNvSpPr/>
          <p:nvPr/>
        </p:nvSpPr>
        <p:spPr>
          <a:xfrm>
            <a:off x="4904771"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3" name="Google Shape;1333;p29"/>
          <p:cNvSpPr/>
          <p:nvPr/>
        </p:nvSpPr>
        <p:spPr>
          <a:xfrm>
            <a:off x="6057053"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4" name="Google Shape;1334;p29"/>
          <p:cNvSpPr/>
          <p:nvPr/>
        </p:nvSpPr>
        <p:spPr>
          <a:xfrm>
            <a:off x="7209335"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5" name="Google Shape;1335;p29"/>
          <p:cNvSpPr/>
          <p:nvPr/>
        </p:nvSpPr>
        <p:spPr>
          <a:xfrm>
            <a:off x="8361617"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6" name="Google Shape;1336;p29"/>
          <p:cNvSpPr/>
          <p:nvPr/>
        </p:nvSpPr>
        <p:spPr>
          <a:xfrm>
            <a:off x="9513899"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7" name="Google Shape;1337;p29"/>
          <p:cNvSpPr/>
          <p:nvPr/>
        </p:nvSpPr>
        <p:spPr>
          <a:xfrm>
            <a:off x="10666179"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8" name="Google Shape;1338;p29"/>
          <p:cNvSpPr txBox="1"/>
          <p:nvPr/>
        </p:nvSpPr>
        <p:spPr>
          <a:xfrm rot="-5400000">
            <a:off x="3126027" y="4195727"/>
            <a:ext cx="215292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dirty="0">
                <a:solidFill>
                  <a:srgbClr val="595A59"/>
                </a:solidFill>
                <a:latin typeface="Calibri"/>
                <a:ea typeface="Calibri"/>
                <a:cs typeface="Calibri"/>
                <a:sym typeface="Calibri"/>
              </a:rPr>
              <a:t>Realistischer Optimismus</a:t>
            </a:r>
            <a:endParaRPr sz="2000" b="1" dirty="0">
              <a:solidFill>
                <a:srgbClr val="595A59"/>
              </a:solidFill>
              <a:latin typeface="Calibri"/>
              <a:ea typeface="Calibri"/>
              <a:cs typeface="Calibri"/>
              <a:sym typeface="Calibri"/>
            </a:endParaRPr>
          </a:p>
        </p:txBody>
      </p:sp>
      <p:sp>
        <p:nvSpPr>
          <p:cNvPr id="1339" name="Google Shape;1339;p29"/>
          <p:cNvSpPr txBox="1"/>
          <p:nvPr/>
        </p:nvSpPr>
        <p:spPr>
          <a:xfrm rot="-5400000">
            <a:off x="4543350" y="4249974"/>
            <a:ext cx="1530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595A59"/>
                </a:solidFill>
                <a:latin typeface="Calibri"/>
                <a:ea typeface="Calibri"/>
                <a:cs typeface="Calibri"/>
                <a:sym typeface="Calibri"/>
              </a:rPr>
              <a:t>Akzeptanz</a:t>
            </a:r>
            <a:endParaRPr/>
          </a:p>
        </p:txBody>
      </p:sp>
      <p:sp>
        <p:nvSpPr>
          <p:cNvPr id="1340" name="Google Shape;1340;p29"/>
          <p:cNvSpPr txBox="1"/>
          <p:nvPr/>
        </p:nvSpPr>
        <p:spPr>
          <a:xfrm rot="-5400000">
            <a:off x="5266446" y="4253250"/>
            <a:ext cx="248121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dirty="0">
                <a:solidFill>
                  <a:srgbClr val="595A59"/>
                </a:solidFill>
                <a:latin typeface="Calibri"/>
                <a:ea typeface="Calibri"/>
                <a:cs typeface="Calibri"/>
                <a:sym typeface="Calibri"/>
              </a:rPr>
              <a:t>Lösungsorientierung</a:t>
            </a:r>
            <a:endParaRPr dirty="0"/>
          </a:p>
        </p:txBody>
      </p:sp>
      <p:sp>
        <p:nvSpPr>
          <p:cNvPr id="1341" name="Google Shape;1341;p29"/>
          <p:cNvSpPr txBox="1"/>
          <p:nvPr/>
        </p:nvSpPr>
        <p:spPr>
          <a:xfrm rot="-5400000">
            <a:off x="6548981" y="4383504"/>
            <a:ext cx="222070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dirty="0">
                <a:solidFill>
                  <a:srgbClr val="595A59"/>
                </a:solidFill>
                <a:latin typeface="Calibri"/>
                <a:ea typeface="Calibri"/>
                <a:cs typeface="Calibri"/>
                <a:sym typeface="Calibri"/>
              </a:rPr>
              <a:t>Selbstregulierung</a:t>
            </a:r>
            <a:endParaRPr dirty="0"/>
          </a:p>
        </p:txBody>
      </p:sp>
      <p:sp>
        <p:nvSpPr>
          <p:cNvPr id="1342" name="Google Shape;1342;p29"/>
          <p:cNvSpPr txBox="1"/>
          <p:nvPr/>
        </p:nvSpPr>
        <p:spPr>
          <a:xfrm rot="-5400000">
            <a:off x="7477988" y="4229614"/>
            <a:ext cx="2671531"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dirty="0">
                <a:solidFill>
                  <a:srgbClr val="595A59"/>
                </a:solidFill>
                <a:latin typeface="Calibri"/>
                <a:ea typeface="Calibri"/>
                <a:cs typeface="Calibri"/>
                <a:sym typeface="Calibri"/>
              </a:rPr>
              <a:t>Die Übernahme von Verantwortung</a:t>
            </a:r>
            <a:endParaRPr dirty="0"/>
          </a:p>
        </p:txBody>
      </p:sp>
      <p:sp>
        <p:nvSpPr>
          <p:cNvPr id="1343" name="Google Shape;1343;p29"/>
          <p:cNvSpPr txBox="1"/>
          <p:nvPr/>
        </p:nvSpPr>
        <p:spPr>
          <a:xfrm rot="-5400000">
            <a:off x="8818453" y="4229615"/>
            <a:ext cx="229089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dirty="0">
                <a:solidFill>
                  <a:srgbClr val="595A59"/>
                </a:solidFill>
                <a:latin typeface="Calibri"/>
                <a:ea typeface="Calibri"/>
                <a:cs typeface="Calibri"/>
                <a:sym typeface="Calibri"/>
              </a:rPr>
              <a:t>Netzwerk-Orientierung</a:t>
            </a:r>
            <a:endParaRPr dirty="0"/>
          </a:p>
        </p:txBody>
      </p:sp>
      <p:sp>
        <p:nvSpPr>
          <p:cNvPr id="1344" name="Google Shape;1344;p29"/>
          <p:cNvSpPr txBox="1"/>
          <p:nvPr/>
        </p:nvSpPr>
        <p:spPr>
          <a:xfrm rot="-5400000">
            <a:off x="10133472" y="4229613"/>
            <a:ext cx="1965415"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dirty="0">
                <a:solidFill>
                  <a:srgbClr val="595A59"/>
                </a:solidFill>
                <a:latin typeface="Calibri"/>
                <a:ea typeface="Calibri"/>
                <a:cs typeface="Calibri"/>
                <a:sym typeface="Calibri"/>
              </a:rPr>
              <a:t>Positive Zukunftsplanung</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pic>
        <p:nvPicPr>
          <p:cNvPr id="1349" name="Google Shape;1349;p30" descr="Kopfhörer"/>
          <p:cNvPicPr preferRelativeResize="0">
            <a:picLocks noGrp="1"/>
          </p:cNvPicPr>
          <p:nvPr>
            <p:ph type="pic" idx="2"/>
          </p:nvPr>
        </p:nvPicPr>
        <p:blipFill rotWithShape="1">
          <a:blip r:embed="rId3">
            <a:alphaModFix/>
          </a:blip>
          <a:srcRect l="9880" r="9880"/>
          <a:stretch/>
        </p:blipFill>
        <p:spPr>
          <a:xfrm>
            <a:off x="8030816" y="1410779"/>
            <a:ext cx="3158667" cy="3936763"/>
          </a:xfrm>
          <a:prstGeom prst="rect">
            <a:avLst/>
          </a:prstGeom>
          <a:solidFill>
            <a:schemeClr val="lt1"/>
          </a:solidFill>
          <a:ln>
            <a:noFill/>
          </a:ln>
        </p:spPr>
      </p:pic>
      <p:sp>
        <p:nvSpPr>
          <p:cNvPr id="1350" name="Google Shape;1350;p30"/>
          <p:cNvSpPr txBox="1">
            <a:spLocks noGrp="1"/>
          </p:cNvSpPr>
          <p:nvPr>
            <p:ph type="body" idx="1"/>
          </p:nvPr>
        </p:nvSpPr>
        <p:spPr>
          <a:xfrm>
            <a:off x="1802710" y="2439845"/>
            <a:ext cx="4621841" cy="38593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2400"/>
              <a:buNone/>
            </a:pPr>
            <a:r>
              <a:rPr lang="de-DE" dirty="0">
                <a:solidFill>
                  <a:srgbClr val="595A59"/>
                </a:solidFill>
              </a:rPr>
              <a:t>Der Podcast </a:t>
            </a:r>
            <a:r>
              <a:rPr lang="de-DE" u="sng" dirty="0">
                <a:solidFill>
                  <a:srgbClr val="79527B"/>
                </a:solidFill>
                <a:hlinkClick r:id="rId4">
                  <a:extLst>
                    <a:ext uri="{A12FA001-AC4F-418D-AE19-62706E023703}">
                      <ahyp:hlinkClr xmlns:ahyp="http://schemas.microsoft.com/office/drawing/2018/hyperlinkcolor" val="tx"/>
                    </a:ext>
                  </a:extLst>
                </a:hlinkClick>
              </a:rPr>
              <a:t>Resilient Leadership </a:t>
            </a:r>
            <a:r>
              <a:rPr lang="de-DE" dirty="0">
                <a:solidFill>
                  <a:srgbClr val="595A59"/>
                </a:solidFill>
              </a:rPr>
              <a:t>soll Ihnen helfen, auch in turbulenten Zeiten mit mehr Ruhe, Klarheit und Überzeugung zu führen.</a:t>
            </a:r>
            <a:endParaRPr dirty="0"/>
          </a:p>
          <a:p>
            <a:pPr marL="228600" lvl="0" indent="-228600" algn="l" rtl="0">
              <a:lnSpc>
                <a:spcPct val="90000"/>
              </a:lnSpc>
              <a:spcBef>
                <a:spcPts val="1000"/>
              </a:spcBef>
              <a:spcAft>
                <a:spcPts val="0"/>
              </a:spcAft>
              <a:buClr>
                <a:srgbClr val="595A59"/>
              </a:buClr>
              <a:buSzPts val="2400"/>
              <a:buNone/>
            </a:pPr>
            <a:r>
              <a:rPr lang="de-DE" dirty="0">
                <a:solidFill>
                  <a:srgbClr val="595A59"/>
                </a:solidFill>
              </a:rPr>
              <a:t>Die Show bietet praktische Tools und hilft Ihnen, Ihre Resilienz zu erhöhen und Ihre Führungs-qualitäten zu stärken.</a:t>
            </a:r>
            <a:endParaRPr lang="de-DE" dirty="0"/>
          </a:p>
        </p:txBody>
      </p:sp>
      <p:sp>
        <p:nvSpPr>
          <p:cNvPr id="1351" name="Google Shape;1351;p30"/>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rgbClr val="595A59"/>
              </a:buClr>
              <a:buSzPct val="100000"/>
              <a:buNone/>
            </a:pPr>
            <a:r>
              <a:rPr lang="de-DE" dirty="0">
                <a:solidFill>
                  <a:srgbClr val="595A59"/>
                </a:solidFill>
              </a:rPr>
              <a:t>Podcast: Resilient Leadership</a:t>
            </a:r>
            <a:endParaRPr dirty="0">
              <a:solidFill>
                <a:srgbClr val="595A5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lt1"/>
              </a:buClr>
              <a:buSzPts val="2400"/>
              <a:buNone/>
            </a:pPr>
            <a:r>
              <a:rPr lang="de-DE" dirty="0"/>
              <a:t>... Ihr Verständnis von Resilienz vertieft haben</a:t>
            </a:r>
            <a:endParaRPr dirty="0"/>
          </a:p>
          <a:p>
            <a:pPr marL="228600" lvl="0" indent="-228600" algn="l" rtl="0">
              <a:lnSpc>
                <a:spcPct val="90000"/>
              </a:lnSpc>
              <a:spcBef>
                <a:spcPts val="1000"/>
              </a:spcBef>
              <a:spcAft>
                <a:spcPts val="0"/>
              </a:spcAft>
              <a:buClr>
                <a:schemeClr val="lt1"/>
              </a:buClr>
              <a:buSzPts val="2400"/>
              <a:buNone/>
            </a:pPr>
            <a:r>
              <a:rPr lang="de-DE" dirty="0"/>
              <a:t>...wissen, was organisatorische Resilienz ist und was Unternehmen tun können, um sie zu erreichen</a:t>
            </a:r>
            <a:endParaRPr dirty="0"/>
          </a:p>
          <a:p>
            <a:pPr marL="228600" lvl="0" indent="-228600" algn="l" rtl="0">
              <a:lnSpc>
                <a:spcPct val="90000"/>
              </a:lnSpc>
              <a:spcBef>
                <a:spcPts val="1000"/>
              </a:spcBef>
              <a:spcAft>
                <a:spcPts val="0"/>
              </a:spcAft>
              <a:buClr>
                <a:schemeClr val="lt1"/>
              </a:buClr>
              <a:buSzPts val="2400"/>
              <a:buNone/>
            </a:pPr>
            <a:r>
              <a:rPr lang="de-DE" dirty="0"/>
              <a:t>...den Gast der Zukunft verstehen und gewinnen können</a:t>
            </a:r>
            <a:endParaRPr dirty="0"/>
          </a:p>
          <a:p>
            <a:pPr marL="228600" lvl="0" indent="-228600" algn="l" rtl="0">
              <a:lnSpc>
                <a:spcPct val="90000"/>
              </a:lnSpc>
              <a:spcBef>
                <a:spcPts val="1000"/>
              </a:spcBef>
              <a:spcAft>
                <a:spcPts val="0"/>
              </a:spcAft>
              <a:buClr>
                <a:schemeClr val="lt1"/>
              </a:buClr>
              <a:buSzPts val="2400"/>
              <a:buNone/>
            </a:pPr>
            <a:r>
              <a:rPr lang="de-DE" dirty="0"/>
              <a:t>...mit den Faktoren vertraut sein, die die Widerstandsfähigkeit von KMU im Tourismussektor beeinflussen</a:t>
            </a:r>
            <a:endParaRPr dirty="0"/>
          </a:p>
          <a:p>
            <a:pPr marL="228600" lvl="0" indent="-228600" algn="l" rtl="0">
              <a:lnSpc>
                <a:spcPct val="90000"/>
              </a:lnSpc>
              <a:spcBef>
                <a:spcPts val="1000"/>
              </a:spcBef>
              <a:spcAft>
                <a:spcPts val="0"/>
              </a:spcAft>
              <a:buClr>
                <a:schemeClr val="lt1"/>
              </a:buClr>
              <a:buSzPts val="2400"/>
              <a:buNone/>
            </a:pPr>
            <a:r>
              <a:rPr lang="de-DE" dirty="0"/>
              <a:t>...wissen, warum Resilienz und Nachhaltigkeit Hand in Hand gehen</a:t>
            </a:r>
            <a:endParaRPr dirty="0"/>
          </a:p>
        </p:txBody>
      </p:sp>
      <p:sp>
        <p:nvSpPr>
          <p:cNvPr id="862" name="Google Shape;862;p3"/>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ts val="3600"/>
              <a:buNone/>
            </a:pPr>
            <a:r>
              <a:rPr lang="de-DE"/>
              <a:t>Nach Abschluss dieses Moduls werden Sie...</a:t>
            </a:r>
            <a:endParaRPr/>
          </a:p>
        </p:txBody>
      </p:sp>
      <p:pic>
        <p:nvPicPr>
          <p:cNvPr id="863" name="Google Shape;863;p3" descr="Ein Bild, das Text, draußen, Mann, männlich enthält.&#10;&#10;Automatisch generierte Beschreibung"/>
          <p:cNvPicPr preferRelativeResize="0">
            <a:picLocks noGrp="1"/>
          </p:cNvPicPr>
          <p:nvPr>
            <p:ph type="pic" idx="3"/>
          </p:nvPr>
        </p:nvPicPr>
        <p:blipFill rotWithShape="1">
          <a:blip r:embed="rId3">
            <a:alphaModFix/>
          </a:blip>
          <a:srcRect l="15958" r="15957"/>
          <a:stretch/>
        </p:blipFill>
        <p:spPr>
          <a:xfrm>
            <a:off x="6392300" y="228600"/>
            <a:ext cx="5564883" cy="5447571"/>
          </a:xfrm>
          <a:prstGeom prst="rect">
            <a:avLst/>
          </a:prstGeom>
          <a:solidFill>
            <a:schemeClr val="lt1"/>
          </a:solidFill>
          <a:ln>
            <a:noFill/>
          </a:ln>
        </p:spPr>
      </p:pic>
      <p:sp>
        <p:nvSpPr>
          <p:cNvPr id="864" name="Google Shape;864;p3"/>
          <p:cNvSpPr txBox="1"/>
          <p:nvPr/>
        </p:nvSpPr>
        <p:spPr>
          <a:xfrm>
            <a:off x="6392300" y="5378494"/>
            <a:ext cx="167425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000000"/>
                </a:solidFill>
                <a:latin typeface="Calibri"/>
                <a:ea typeface="Calibri"/>
                <a:cs typeface="Calibri"/>
                <a:sym typeface="Calibri"/>
              </a:rPr>
              <a:t>Foto: Adobe Stock</a:t>
            </a:r>
            <a:endParaRPr sz="100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31"/>
          <p:cNvSpPr txBox="1">
            <a:spLocks noGrp="1"/>
          </p:cNvSpPr>
          <p:nvPr>
            <p:ph type="body" idx="1"/>
          </p:nvPr>
        </p:nvSpPr>
        <p:spPr>
          <a:xfrm>
            <a:off x="3752850" y="5811480"/>
            <a:ext cx="8107816" cy="730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1000"/>
              </a:spcBef>
              <a:spcAft>
                <a:spcPts val="0"/>
              </a:spcAft>
              <a:buClr>
                <a:srgbClr val="595A59"/>
              </a:buClr>
              <a:buSzPts val="1600"/>
              <a:buNone/>
            </a:pPr>
            <a:r>
              <a:rPr lang="de-DE" sz="1600" dirty="0"/>
              <a:t>Einen detaillierten Überblick über die Forschungsergebnisse einschließlich Literaturangaben finden Sie in Teil 4 unserer </a:t>
            </a:r>
            <a:r>
              <a:rPr lang="de-DE" sz="1600" u="sng" dirty="0">
                <a:solidFill>
                  <a:srgbClr val="79527B"/>
                </a:solidFill>
                <a:hlinkClick r:id="rId3">
                  <a:extLst>
                    <a:ext uri="{A12FA001-AC4F-418D-AE19-62706E023703}">
                      <ahyp:hlinkClr xmlns:ahyp="http://schemas.microsoft.com/office/drawing/2018/hyperlinkcolor" val="tx"/>
                    </a:ext>
                  </a:extLst>
                </a:hlinkClick>
              </a:rPr>
              <a:t>europäischen Bedarfsanalyse zum Krisenmanagement für KMU im Tourismus</a:t>
            </a:r>
            <a:r>
              <a:rPr lang="de-DE" sz="1600" dirty="0">
                <a:solidFill>
                  <a:srgbClr val="79527B"/>
                </a:solidFill>
              </a:rPr>
              <a:t>.</a:t>
            </a: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p:txBody>
      </p:sp>
      <p:sp>
        <p:nvSpPr>
          <p:cNvPr id="1357" name="Google Shape;1357;p31"/>
          <p:cNvSpPr txBox="1">
            <a:spLocks noGrp="1"/>
          </p:cNvSpPr>
          <p:nvPr>
            <p:ph type="body" idx="2"/>
          </p:nvPr>
        </p:nvSpPr>
        <p:spPr>
          <a:xfrm>
            <a:off x="389965" y="1637402"/>
            <a:ext cx="3189996" cy="274827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Beziehungen sind wichtig, um wirksam auf Krisen reagieren zu können und Schwierigkeiten zu überwinden.</a:t>
            </a:r>
            <a:endParaRPr dirty="0"/>
          </a:p>
          <a:p>
            <a:pPr marL="0" lvl="0" indent="0" algn="l" rtl="0">
              <a:lnSpc>
                <a:spcPct val="100000"/>
              </a:lnSpc>
              <a:spcBef>
                <a:spcPts val="600"/>
              </a:spcBef>
              <a:spcAft>
                <a:spcPts val="0"/>
              </a:spcAft>
              <a:buClr>
                <a:srgbClr val="595A59"/>
              </a:buClr>
              <a:buSzPts val="1800"/>
              <a:buNone/>
            </a:pPr>
            <a:r>
              <a:rPr lang="de-DE" sz="1800" dirty="0"/>
              <a:t>Netzwerke können ein Vorteil für den Zugang zu wichtigen Ressourcen sein, die sonst nicht zugänglich wären.</a:t>
            </a:r>
            <a:endParaRPr sz="1800" dirty="0"/>
          </a:p>
          <a:p>
            <a:pPr marL="0" lvl="0" indent="0" algn="l" rtl="0">
              <a:lnSpc>
                <a:spcPct val="100000"/>
              </a:lnSpc>
              <a:spcBef>
                <a:spcPts val="600"/>
              </a:spcBef>
              <a:spcAft>
                <a:spcPts val="0"/>
              </a:spcAft>
              <a:buClr>
                <a:srgbClr val="595A59"/>
              </a:buClr>
              <a:buSzPts val="1800"/>
              <a:buNone/>
            </a:pPr>
            <a:endParaRPr dirty="0"/>
          </a:p>
        </p:txBody>
      </p:sp>
      <p:sp>
        <p:nvSpPr>
          <p:cNvPr id="1358" name="Google Shape;1358;p3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Netzwerke, Beziehungen und Kooperation sind für die Resilienz eines Unternehmens unerlässlich.</a:t>
            </a:r>
            <a:endParaRPr dirty="0"/>
          </a:p>
        </p:txBody>
      </p:sp>
      <p:sp>
        <p:nvSpPr>
          <p:cNvPr id="1359" name="Google Shape;1359;p3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Netzwerke und Kooperation: Einschlägige Forschungsergebnisse aus verschiedenen internationalen Studien </a:t>
            </a:r>
            <a:endParaRPr dirty="0"/>
          </a:p>
          <a:p>
            <a:pPr marL="0" lvl="0" indent="0" algn="l" rtl="0">
              <a:lnSpc>
                <a:spcPct val="90000"/>
              </a:lnSpc>
              <a:spcBef>
                <a:spcPts val="1000"/>
              </a:spcBef>
              <a:spcAft>
                <a:spcPts val="0"/>
              </a:spcAft>
              <a:buClr>
                <a:srgbClr val="79527B"/>
              </a:buClr>
              <a:buSzPct val="100000"/>
              <a:buNone/>
            </a:pPr>
            <a:endParaRPr dirty="0"/>
          </a:p>
        </p:txBody>
      </p:sp>
      <p:grpSp>
        <p:nvGrpSpPr>
          <p:cNvPr id="1360" name="Google Shape;1360;p31"/>
          <p:cNvGrpSpPr/>
          <p:nvPr/>
        </p:nvGrpSpPr>
        <p:grpSpPr>
          <a:xfrm>
            <a:off x="428538" y="4385675"/>
            <a:ext cx="2822663" cy="1627340"/>
            <a:chOff x="-1" y="0"/>
            <a:chExt cx="2822663" cy="1627340"/>
          </a:xfrm>
        </p:grpSpPr>
        <p:sp>
          <p:nvSpPr>
            <p:cNvPr id="1361" name="Google Shape;1361;p31"/>
            <p:cNvSpPr/>
            <p:nvPr/>
          </p:nvSpPr>
          <p:spPr>
            <a:xfrm rot="-5400000">
              <a:off x="298830" y="-298830"/>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1"/>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Innovation und Unternehmertum</a:t>
              </a:r>
              <a:endParaRPr/>
            </a:p>
          </p:txBody>
        </p:sp>
        <p:sp>
          <p:nvSpPr>
            <p:cNvPr id="1363" name="Google Shape;1363;p31"/>
            <p:cNvSpPr/>
            <p:nvPr/>
          </p:nvSpPr>
          <p:spPr>
            <a:xfrm>
              <a:off x="1411331" y="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1"/>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Prozesse </a:t>
              </a:r>
              <a:endParaRPr/>
            </a:p>
            <a:p>
              <a:pPr marL="0" marR="0" lvl="0" indent="0" algn="ctr" rtl="0">
                <a:lnSpc>
                  <a:spcPct val="90000"/>
                </a:lnSpc>
                <a:spcBef>
                  <a:spcPts val="315"/>
                </a:spcBef>
                <a:spcAft>
                  <a:spcPts val="0"/>
                </a:spcAft>
                <a:buClr>
                  <a:srgbClr val="595A59"/>
                </a:buClr>
                <a:buSzPts val="900"/>
                <a:buFont typeface="Calibri"/>
                <a:buNone/>
              </a:pPr>
              <a:r>
                <a:rPr lang="de-DE" sz="900">
                  <a:solidFill>
                    <a:srgbClr val="595A59"/>
                  </a:solidFill>
                  <a:latin typeface="Calibri"/>
                  <a:ea typeface="Calibri"/>
                  <a:cs typeface="Calibri"/>
                  <a:sym typeface="Calibri"/>
                </a:rPr>
                <a:t>(Vorbereitung und Planung)</a:t>
              </a:r>
              <a:endParaRPr/>
            </a:p>
          </p:txBody>
        </p:sp>
        <p:sp>
          <p:nvSpPr>
            <p:cNvPr id="1365" name="Google Shape;1365;p31"/>
            <p:cNvSpPr/>
            <p:nvPr/>
          </p:nvSpPr>
          <p:spPr>
            <a:xfrm rot="10800000">
              <a:off x="0" y="813670"/>
              <a:ext cx="1411331" cy="813670"/>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1"/>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dirty="0">
                  <a:solidFill>
                    <a:schemeClr val="lt1"/>
                  </a:solidFill>
                  <a:latin typeface="Calibri"/>
                  <a:ea typeface="Calibri"/>
                  <a:cs typeface="Calibri"/>
                  <a:sym typeface="Calibri"/>
                </a:rPr>
                <a:t>Netzwerke und Kooperation</a:t>
              </a:r>
              <a:endParaRPr sz="900" dirty="0">
                <a:solidFill>
                  <a:schemeClr val="lt1"/>
                </a:solidFill>
                <a:latin typeface="Calibri"/>
                <a:ea typeface="Calibri"/>
                <a:cs typeface="Calibri"/>
                <a:sym typeface="Calibri"/>
              </a:endParaRPr>
            </a:p>
          </p:txBody>
        </p:sp>
        <p:sp>
          <p:nvSpPr>
            <p:cNvPr id="1367" name="Google Shape;1367;p31"/>
            <p:cNvSpPr/>
            <p:nvPr/>
          </p:nvSpPr>
          <p:spPr>
            <a:xfrm rot="5400000">
              <a:off x="1710161" y="514839"/>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1"/>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dirty="0">
                  <a:solidFill>
                    <a:srgbClr val="595A59"/>
                  </a:solidFill>
                  <a:latin typeface="Calibri"/>
                  <a:ea typeface="Calibri"/>
                  <a:cs typeface="Calibri"/>
                  <a:sym typeface="Calibri"/>
                </a:rPr>
                <a:t>Humanressourcen</a:t>
              </a:r>
              <a:endParaRPr dirty="0"/>
            </a:p>
          </p:txBody>
        </p:sp>
        <p:sp>
          <p:nvSpPr>
            <p:cNvPr id="1369" name="Google Shape;1369;p31"/>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1"/>
            <p:cNvSpPr txBox="1"/>
            <p:nvPr/>
          </p:nvSpPr>
          <p:spPr>
            <a:xfrm>
              <a:off x="1007791" y="630112"/>
              <a:ext cx="724979"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dirty="0">
                  <a:solidFill>
                    <a:schemeClr val="lt1"/>
                  </a:solidFill>
                  <a:latin typeface="Calibri"/>
                  <a:ea typeface="Calibri"/>
                  <a:cs typeface="Calibri"/>
                  <a:sym typeface="Calibri"/>
                </a:rPr>
                <a:t>Resilienz</a:t>
              </a:r>
              <a:endParaRPr sz="900" b="1" dirty="0">
                <a:solidFill>
                  <a:schemeClr val="lt1"/>
                </a:solidFill>
                <a:latin typeface="Calibri"/>
                <a:ea typeface="Calibri"/>
                <a:cs typeface="Calibri"/>
                <a:sym typeface="Calibri"/>
              </a:endParaRPr>
            </a:p>
          </p:txBody>
        </p:sp>
      </p:grpSp>
      <p:grpSp>
        <p:nvGrpSpPr>
          <p:cNvPr id="1371" name="Google Shape;1371;p31"/>
          <p:cNvGrpSpPr/>
          <p:nvPr/>
        </p:nvGrpSpPr>
        <p:grpSpPr>
          <a:xfrm>
            <a:off x="3752850" y="1858734"/>
            <a:ext cx="8007350" cy="3789720"/>
            <a:chOff x="0" y="64773"/>
            <a:chExt cx="8007350" cy="3789720"/>
          </a:xfrm>
        </p:grpSpPr>
        <p:sp>
          <p:nvSpPr>
            <p:cNvPr id="1372" name="Google Shape;1372;p31"/>
            <p:cNvSpPr/>
            <p:nvPr/>
          </p:nvSpPr>
          <p:spPr>
            <a:xfrm>
              <a:off x="0" y="49281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1"/>
            <p:cNvSpPr/>
            <p:nvPr/>
          </p:nvSpPr>
          <p:spPr>
            <a:xfrm>
              <a:off x="400367" y="64773"/>
              <a:ext cx="6490810" cy="927604"/>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1"/>
            <p:cNvSpPr txBox="1"/>
            <p:nvPr/>
          </p:nvSpPr>
          <p:spPr>
            <a:xfrm>
              <a:off x="374474" y="85667"/>
              <a:ext cx="6490810" cy="927605"/>
            </a:xfrm>
            <a:prstGeom prst="rect">
              <a:avLst/>
            </a:prstGeom>
            <a:noFill/>
            <a:ln>
              <a:noFill/>
            </a:ln>
          </p:spPr>
          <p:txBody>
            <a:bodyPr spcFirstLastPara="1" wrap="square" lIns="211850" tIns="0" rIns="211850" bIns="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Die Einbettung von Eigentümern und Managern von Tourismus-KMU in die lokale Gemeinschaft bietet mehr Möglichkeiten, mit Krisen umzugehen, und wirkt sich daher auf die Resilienz der Unternehmen aus.</a:t>
              </a:r>
              <a:endParaRPr sz="1600" dirty="0">
                <a:solidFill>
                  <a:schemeClr val="lt1"/>
                </a:solidFill>
                <a:latin typeface="Calibri"/>
                <a:ea typeface="Calibri"/>
                <a:cs typeface="Calibri"/>
                <a:sym typeface="Calibri"/>
              </a:endParaRPr>
            </a:p>
          </p:txBody>
        </p:sp>
        <p:sp>
          <p:nvSpPr>
            <p:cNvPr id="1375" name="Google Shape;1375;p31"/>
            <p:cNvSpPr/>
            <p:nvPr/>
          </p:nvSpPr>
          <p:spPr>
            <a:xfrm>
              <a:off x="0" y="180825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1"/>
            <p:cNvSpPr/>
            <p:nvPr/>
          </p:nvSpPr>
          <p:spPr>
            <a:xfrm>
              <a:off x="400367" y="1380213"/>
              <a:ext cx="6490810" cy="97080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1"/>
            <p:cNvSpPr txBox="1"/>
            <p:nvPr/>
          </p:nvSpPr>
          <p:spPr>
            <a:xfrm>
              <a:off x="442157" y="1422003"/>
              <a:ext cx="6069411" cy="970800"/>
            </a:xfrm>
            <a:prstGeom prst="rect">
              <a:avLst/>
            </a:prstGeom>
            <a:noFill/>
            <a:ln>
              <a:noFill/>
            </a:ln>
          </p:spPr>
          <p:txBody>
            <a:bodyPr spcFirstLastPara="1" wrap="square" lIns="211850" tIns="0" rIns="211850" bIns="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Es besteht ein positiver Zusammenhang zwischen zwischenbetrieblichem Sozialkapital und Unternehmensleistung.</a:t>
              </a:r>
              <a:endParaRPr sz="1600" dirty="0">
                <a:solidFill>
                  <a:schemeClr val="lt1"/>
                </a:solidFill>
                <a:latin typeface="Calibri"/>
                <a:ea typeface="Calibri"/>
                <a:cs typeface="Calibri"/>
                <a:sym typeface="Calibri"/>
              </a:endParaRPr>
            </a:p>
          </p:txBody>
        </p:sp>
        <p:sp>
          <p:nvSpPr>
            <p:cNvPr id="1378" name="Google Shape;1378;p31"/>
            <p:cNvSpPr/>
            <p:nvPr/>
          </p:nvSpPr>
          <p:spPr>
            <a:xfrm>
              <a:off x="0" y="312369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1"/>
            <p:cNvSpPr/>
            <p:nvPr/>
          </p:nvSpPr>
          <p:spPr>
            <a:xfrm>
              <a:off x="400367" y="2695653"/>
              <a:ext cx="6490810" cy="906198"/>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1"/>
            <p:cNvSpPr txBox="1"/>
            <p:nvPr/>
          </p:nvSpPr>
          <p:spPr>
            <a:xfrm>
              <a:off x="265614" y="2705290"/>
              <a:ext cx="6804379" cy="906198"/>
            </a:xfrm>
            <a:prstGeom prst="rect">
              <a:avLst/>
            </a:prstGeom>
            <a:noFill/>
            <a:ln>
              <a:noFill/>
            </a:ln>
          </p:spPr>
          <p:txBody>
            <a:bodyPr spcFirstLastPara="1" wrap="square" lIns="211850" tIns="0" rIns="211850" bIns="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Die Struktur des Netzwerks ist ein wichtiger Faktor, der die Leistung eines Hotels in der Branche bestimmt. Es besteht die Notwendigkeit, Beziehungen zu anderen Unternehmen im gleichen geografischen Gebiet aufzubauen.</a:t>
              </a:r>
              <a:endParaRPr sz="1600" dirty="0">
                <a:solidFill>
                  <a:schemeClr val="lt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3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Die Zusammenarbeit im Wettbewerb kann für die Verbesserung der Unternehmensleistung wichtig sein.</a:t>
            </a:r>
            <a:endParaRPr/>
          </a:p>
          <a:p>
            <a:pPr marL="0" lvl="0" indent="0" algn="l" rtl="0">
              <a:lnSpc>
                <a:spcPct val="90000"/>
              </a:lnSpc>
              <a:spcBef>
                <a:spcPts val="1000"/>
              </a:spcBef>
              <a:spcAft>
                <a:spcPts val="0"/>
              </a:spcAft>
              <a:buClr>
                <a:srgbClr val="79527B"/>
              </a:buClr>
              <a:buSzPts val="2000"/>
              <a:buNone/>
            </a:pPr>
            <a:endParaRPr/>
          </a:p>
        </p:txBody>
      </p:sp>
      <p:sp>
        <p:nvSpPr>
          <p:cNvPr id="1386" name="Google Shape;1386;p3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Netzwerke und Kooperation: Clustertheorie von Porter</a:t>
            </a:r>
            <a:endParaRPr/>
          </a:p>
          <a:p>
            <a:pPr marL="0" lvl="0" indent="0" algn="l" rtl="0">
              <a:lnSpc>
                <a:spcPct val="90000"/>
              </a:lnSpc>
              <a:spcBef>
                <a:spcPts val="1000"/>
              </a:spcBef>
              <a:spcAft>
                <a:spcPts val="0"/>
              </a:spcAft>
              <a:buClr>
                <a:srgbClr val="79527B"/>
              </a:buClr>
              <a:buSzPct val="100000"/>
              <a:buNone/>
            </a:pPr>
            <a:endParaRPr/>
          </a:p>
          <a:p>
            <a:pPr marL="0" lvl="0" indent="0" algn="l" rtl="0">
              <a:lnSpc>
                <a:spcPct val="90000"/>
              </a:lnSpc>
              <a:spcBef>
                <a:spcPts val="1000"/>
              </a:spcBef>
              <a:spcAft>
                <a:spcPts val="0"/>
              </a:spcAft>
              <a:buClr>
                <a:srgbClr val="79527B"/>
              </a:buClr>
              <a:buSzPct val="100000"/>
              <a:buNone/>
            </a:pPr>
            <a:endParaRPr/>
          </a:p>
        </p:txBody>
      </p:sp>
      <p:grpSp>
        <p:nvGrpSpPr>
          <p:cNvPr id="1387" name="Google Shape;1387;p32"/>
          <p:cNvGrpSpPr/>
          <p:nvPr/>
        </p:nvGrpSpPr>
        <p:grpSpPr>
          <a:xfrm>
            <a:off x="353021" y="2475713"/>
            <a:ext cx="3154587" cy="3026094"/>
            <a:chOff x="5233525" y="4954450"/>
            <a:chExt cx="538275" cy="516350"/>
          </a:xfrm>
        </p:grpSpPr>
        <p:sp>
          <p:nvSpPr>
            <p:cNvPr id="1388" name="Google Shape;1388;p3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89" name="Google Shape;1389;p3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0" name="Google Shape;1390;p3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1" name="Google Shape;1391;p3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2" name="Google Shape;1392;p3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3" name="Google Shape;1393;p3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4" name="Google Shape;1394;p32"/>
            <p:cNvSpPr/>
            <p:nvPr/>
          </p:nvSpPr>
          <p:spPr>
            <a:xfrm>
              <a:off x="5367475" y="5025075"/>
              <a:ext cx="81600" cy="105975"/>
            </a:xfrm>
            <a:custGeom>
              <a:avLst/>
              <a:gdLst/>
              <a:ahLst/>
              <a:cxnLst/>
              <a:rect l="l" t="t" r="r" b="b"/>
              <a:pathLst>
                <a:path w="3264" h="4239" fill="none" extrusionOk="0">
                  <a:moveTo>
                    <a:pt x="0" y="1"/>
                  </a:moveTo>
                  <a:lnTo>
                    <a:pt x="3264" y="4238"/>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5" name="Google Shape;1395;p32"/>
            <p:cNvSpPr/>
            <p:nvPr/>
          </p:nvSpPr>
          <p:spPr>
            <a:xfrm>
              <a:off x="5567800" y="4999500"/>
              <a:ext cx="115100" cy="133975"/>
            </a:xfrm>
            <a:custGeom>
              <a:avLst/>
              <a:gdLst/>
              <a:ahLst/>
              <a:cxnLst/>
              <a:rect l="l" t="t" r="r" b="b"/>
              <a:pathLst>
                <a:path w="4604" h="5359" fill="none" extrusionOk="0">
                  <a:moveTo>
                    <a:pt x="0" y="5359"/>
                  </a:moveTo>
                  <a:lnTo>
                    <a:pt x="4603" y="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6" name="Google Shape;1396;p32"/>
            <p:cNvSpPr/>
            <p:nvPr/>
          </p:nvSpPr>
          <p:spPr>
            <a:xfrm>
              <a:off x="5600075" y="5217475"/>
              <a:ext cx="127275" cy="16475"/>
            </a:xfrm>
            <a:custGeom>
              <a:avLst/>
              <a:gdLst/>
              <a:ahLst/>
              <a:cxnLst/>
              <a:rect l="l" t="t" r="r" b="b"/>
              <a:pathLst>
                <a:path w="5091" h="659" fill="none" extrusionOk="0">
                  <a:moveTo>
                    <a:pt x="5090" y="658"/>
                  </a:moveTo>
                  <a:lnTo>
                    <a:pt x="0" y="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7" name="Google Shape;1397;p32"/>
            <p:cNvSpPr/>
            <p:nvPr/>
          </p:nvSpPr>
          <p:spPr>
            <a:xfrm>
              <a:off x="5497775" y="5299675"/>
              <a:ext cx="4900" cy="126675"/>
            </a:xfrm>
            <a:custGeom>
              <a:avLst/>
              <a:gdLst/>
              <a:ahLst/>
              <a:cxnLst/>
              <a:rect l="l" t="t" r="r" b="b"/>
              <a:pathLst>
                <a:path w="196" h="5067" fill="none" extrusionOk="0">
                  <a:moveTo>
                    <a:pt x="0" y="5067"/>
                  </a:moveTo>
                  <a:lnTo>
                    <a:pt x="195" y="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8" name="Google Shape;1398;p32"/>
            <p:cNvSpPr/>
            <p:nvPr/>
          </p:nvSpPr>
          <p:spPr>
            <a:xfrm>
              <a:off x="5277975" y="5241825"/>
              <a:ext cx="141275" cy="58500"/>
            </a:xfrm>
            <a:custGeom>
              <a:avLst/>
              <a:gdLst/>
              <a:ahLst/>
              <a:cxnLst/>
              <a:rect l="l" t="t" r="r" b="b"/>
              <a:pathLst>
                <a:path w="5651" h="2340" fill="none" extrusionOk="0">
                  <a:moveTo>
                    <a:pt x="0" y="2339"/>
                  </a:moveTo>
                  <a:lnTo>
                    <a:pt x="5651" y="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399" name="Google Shape;1399;p32"/>
          <p:cNvSpPr/>
          <p:nvPr/>
        </p:nvSpPr>
        <p:spPr>
          <a:xfrm>
            <a:off x="3897745" y="3898886"/>
            <a:ext cx="7749310" cy="1550569"/>
          </a:xfrm>
          <a:prstGeom prst="rect">
            <a:avLst/>
          </a:prstGeom>
          <a:solidFill>
            <a:srgbClr val="79527B"/>
          </a:solid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"Cluster sind geografische Konzentrationen von miteinander verbundenen Unternehmen, spezialisierten Zulieferern und Dienstleistern, Firmen in verwandten Branchen und assoziierten Institutionen in bestimmten Bereichen, die miteinander konkurrieren, aber auch kooperieren" (Porter, 2000, S. 15)</a:t>
            </a:r>
            <a:endParaRPr sz="1800">
              <a:solidFill>
                <a:schemeClr val="lt1"/>
              </a:solidFill>
              <a:latin typeface="Calibri"/>
              <a:ea typeface="Calibri"/>
              <a:cs typeface="Calibri"/>
              <a:sym typeface="Calibri"/>
            </a:endParaRPr>
          </a:p>
        </p:txBody>
      </p:sp>
      <p:sp>
        <p:nvSpPr>
          <p:cNvPr id="1400" name="Google Shape;1400;p32"/>
          <p:cNvSpPr/>
          <p:nvPr/>
        </p:nvSpPr>
        <p:spPr>
          <a:xfrm>
            <a:off x="3900272" y="2999633"/>
            <a:ext cx="7749310" cy="900000"/>
          </a:xfrm>
          <a:prstGeom prst="rect">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In einer Krisensituation kann der Cluster bestimmte Vorteile bieten, wie z. B. einen besseren Zugang zu den für die Bewältigung der Krise erforderlichen Ressourcen</a:t>
            </a:r>
            <a:endParaRPr sz="1800" dirty="0">
              <a:solidFill>
                <a:srgbClr val="595A59"/>
              </a:solidFill>
              <a:latin typeface="Calibri"/>
              <a:ea typeface="Calibri"/>
              <a:cs typeface="Calibri"/>
              <a:sym typeface="Calibri"/>
            </a:endParaRPr>
          </a:p>
        </p:txBody>
      </p:sp>
      <p:sp>
        <p:nvSpPr>
          <p:cNvPr id="1401" name="Google Shape;1401;p32"/>
          <p:cNvSpPr/>
          <p:nvPr/>
        </p:nvSpPr>
        <p:spPr>
          <a:xfrm>
            <a:off x="3900272" y="2100379"/>
            <a:ext cx="7749310" cy="900000"/>
          </a:xfrm>
          <a:prstGeom prst="rect">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Die Clustertheorie von Porter (2000) greift die Idee der Beziehungen auf, indem sie unterstellt, dass Unternehmen, die miteinander konkurrieren, durch Kooperationen ihre Leistung verbessern können</a:t>
            </a:r>
            <a:endParaRPr lang="de-D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33"/>
          <p:cNvSpPr txBox="1">
            <a:spLocks noGrp="1"/>
          </p:cNvSpPr>
          <p:nvPr>
            <p:ph type="body" idx="1"/>
          </p:nvPr>
        </p:nvSpPr>
        <p:spPr>
          <a:xfrm>
            <a:off x="8400436" y="2159955"/>
            <a:ext cx="3189997" cy="1884719"/>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90000"/>
              </a:lnSpc>
              <a:spcBef>
                <a:spcPts val="0"/>
              </a:spcBef>
              <a:spcAft>
                <a:spcPts val="0"/>
              </a:spcAft>
              <a:buClr>
                <a:srgbClr val="595A59"/>
              </a:buClr>
              <a:buSzPts val="1800"/>
              <a:buFont typeface="Noto Sans Symbols"/>
              <a:buChar char="⮚"/>
            </a:pPr>
            <a:r>
              <a:rPr lang="de-DE" dirty="0"/>
              <a:t>Kreativität</a:t>
            </a:r>
            <a:endParaRPr dirty="0"/>
          </a:p>
          <a:p>
            <a:pPr marL="285750" lvl="0" indent="-285750" algn="l" rtl="0">
              <a:lnSpc>
                <a:spcPct val="90000"/>
              </a:lnSpc>
              <a:spcBef>
                <a:spcPts val="1000"/>
              </a:spcBef>
              <a:spcAft>
                <a:spcPts val="0"/>
              </a:spcAft>
              <a:buClr>
                <a:srgbClr val="595A59"/>
              </a:buClr>
              <a:buSzPts val="1800"/>
              <a:buFont typeface="Noto Sans Symbols"/>
              <a:buChar char="⮚"/>
            </a:pPr>
            <a:r>
              <a:rPr lang="de-DE" dirty="0"/>
              <a:t>Lösungsorientiertes Denken</a:t>
            </a:r>
            <a:endParaRPr dirty="0"/>
          </a:p>
          <a:p>
            <a:pPr marL="285750" lvl="0" indent="-285750" algn="l" rtl="0">
              <a:lnSpc>
                <a:spcPct val="90000"/>
              </a:lnSpc>
              <a:spcBef>
                <a:spcPts val="1000"/>
              </a:spcBef>
              <a:spcAft>
                <a:spcPts val="0"/>
              </a:spcAft>
              <a:buClr>
                <a:srgbClr val="595A59"/>
              </a:buClr>
              <a:buSzPts val="1800"/>
              <a:buFont typeface="Noto Sans Symbols"/>
              <a:buChar char="⮚"/>
            </a:pPr>
            <a:r>
              <a:rPr lang="de-DE" dirty="0"/>
              <a:t>Flexibilität</a:t>
            </a:r>
            <a:endParaRPr dirty="0"/>
          </a:p>
          <a:p>
            <a:pPr marL="285750" lvl="0" indent="-285750" algn="l" rtl="0">
              <a:lnSpc>
                <a:spcPct val="90000"/>
              </a:lnSpc>
              <a:spcBef>
                <a:spcPts val="1000"/>
              </a:spcBef>
              <a:spcAft>
                <a:spcPts val="0"/>
              </a:spcAft>
              <a:buClr>
                <a:srgbClr val="595A59"/>
              </a:buClr>
              <a:buSzPts val="1800"/>
              <a:buFont typeface="Noto Sans Symbols"/>
              <a:buChar char="⮚"/>
            </a:pPr>
            <a:r>
              <a:rPr lang="de-DE" dirty="0"/>
              <a:t>Bereitschaft zum Experimentieren</a:t>
            </a:r>
            <a:endParaRPr dirty="0"/>
          </a:p>
          <a:p>
            <a:pPr marL="285750" lvl="0" indent="-285750" algn="l" rtl="0">
              <a:lnSpc>
                <a:spcPct val="90000"/>
              </a:lnSpc>
              <a:spcBef>
                <a:spcPts val="1000"/>
              </a:spcBef>
              <a:spcAft>
                <a:spcPts val="0"/>
              </a:spcAft>
              <a:buClr>
                <a:srgbClr val="595A59"/>
              </a:buClr>
              <a:buSzPts val="1800"/>
              <a:buFont typeface="Noto Sans Symbols"/>
              <a:buChar char="⮚"/>
            </a:pPr>
            <a:r>
              <a:rPr lang="de-DE" dirty="0"/>
              <a:t>Reaktionsschnelligkeit </a:t>
            </a:r>
            <a:endParaRPr dirty="0"/>
          </a:p>
        </p:txBody>
      </p:sp>
      <p:sp>
        <p:nvSpPr>
          <p:cNvPr id="1407" name="Google Shape;1407;p33"/>
          <p:cNvSpPr txBox="1">
            <a:spLocks noGrp="1"/>
          </p:cNvSpPr>
          <p:nvPr>
            <p:ph type="body" idx="2"/>
          </p:nvPr>
        </p:nvSpPr>
        <p:spPr>
          <a:xfrm>
            <a:off x="389964" y="1637402"/>
            <a:ext cx="3334181" cy="2748274"/>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100000"/>
              </a:lnSpc>
              <a:spcBef>
                <a:spcPts val="0"/>
              </a:spcBef>
              <a:spcAft>
                <a:spcPts val="0"/>
              </a:spcAft>
              <a:buClr>
                <a:srgbClr val="595A59"/>
              </a:buClr>
              <a:buSzPts val="1800"/>
              <a:buNone/>
            </a:pPr>
            <a:r>
              <a:rPr lang="de-DE" dirty="0"/>
              <a:t>Viele Unternehmer weisen Persönlichkeitsmerkmale auf, die gemeinhin mit Resilienz in Verbindung gebracht werden können.</a:t>
            </a:r>
            <a:endParaRPr dirty="0"/>
          </a:p>
          <a:p>
            <a:pPr marL="0" lvl="0" indent="0" algn="l" rtl="0">
              <a:lnSpc>
                <a:spcPct val="100000"/>
              </a:lnSpc>
              <a:spcBef>
                <a:spcPts val="600"/>
              </a:spcBef>
              <a:spcAft>
                <a:spcPts val="0"/>
              </a:spcAft>
              <a:buClr>
                <a:srgbClr val="595A59"/>
              </a:buClr>
              <a:buSzPts val="1800"/>
              <a:buNone/>
            </a:pPr>
            <a:r>
              <a:rPr lang="de-DE" dirty="0"/>
              <a:t>Demnach können sich die unternehmerischen Eigenschaften des KMU-Eigentümers/Managers positiv auf die Widerstandsfähigkeit auswirken.</a:t>
            </a:r>
            <a:endParaRPr dirty="0"/>
          </a:p>
        </p:txBody>
      </p:sp>
      <p:sp>
        <p:nvSpPr>
          <p:cNvPr id="1408" name="Google Shape;1408;p3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Die typischen Persönlichkeitseigenschaften von Unternehmern gelten als ideal für Krisenzeiten.</a:t>
            </a:r>
            <a:endParaRPr dirty="0"/>
          </a:p>
        </p:txBody>
      </p:sp>
      <p:sp>
        <p:nvSpPr>
          <p:cNvPr id="1409" name="Google Shape;1409;p3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Unternehmertum</a:t>
            </a:r>
            <a:endParaRPr dirty="0"/>
          </a:p>
        </p:txBody>
      </p:sp>
      <p:grpSp>
        <p:nvGrpSpPr>
          <p:cNvPr id="1410" name="Google Shape;1410;p33"/>
          <p:cNvGrpSpPr/>
          <p:nvPr/>
        </p:nvGrpSpPr>
        <p:grpSpPr>
          <a:xfrm>
            <a:off x="428538" y="4385675"/>
            <a:ext cx="2822663" cy="1627340"/>
            <a:chOff x="-1" y="0"/>
            <a:chExt cx="2822663" cy="1627340"/>
          </a:xfrm>
        </p:grpSpPr>
        <p:sp>
          <p:nvSpPr>
            <p:cNvPr id="1411" name="Google Shape;1411;p33"/>
            <p:cNvSpPr/>
            <p:nvPr/>
          </p:nvSpPr>
          <p:spPr>
            <a:xfrm rot="-5400000">
              <a:off x="298830" y="-298830"/>
              <a:ext cx="813670" cy="1411331"/>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a:solidFill>
                    <a:schemeClr val="lt1"/>
                  </a:solidFill>
                  <a:latin typeface="Calibri"/>
                  <a:ea typeface="Calibri"/>
                  <a:cs typeface="Calibri"/>
                  <a:sym typeface="Calibri"/>
                </a:rPr>
                <a:t>Innovation und Unternehmertum</a:t>
              </a:r>
              <a:endParaRPr/>
            </a:p>
          </p:txBody>
        </p:sp>
        <p:sp>
          <p:nvSpPr>
            <p:cNvPr id="1413" name="Google Shape;1413;p33"/>
            <p:cNvSpPr/>
            <p:nvPr/>
          </p:nvSpPr>
          <p:spPr>
            <a:xfrm>
              <a:off x="1411331" y="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Prozesse </a:t>
              </a:r>
              <a:endParaRPr/>
            </a:p>
            <a:p>
              <a:pPr marL="0" marR="0" lvl="0" indent="0" algn="ctr" rtl="0">
                <a:lnSpc>
                  <a:spcPct val="90000"/>
                </a:lnSpc>
                <a:spcBef>
                  <a:spcPts val="315"/>
                </a:spcBef>
                <a:spcAft>
                  <a:spcPts val="0"/>
                </a:spcAft>
                <a:buClr>
                  <a:srgbClr val="595A59"/>
                </a:buClr>
                <a:buSzPts val="900"/>
                <a:buFont typeface="Calibri"/>
                <a:buNone/>
              </a:pPr>
              <a:r>
                <a:rPr lang="de-DE" sz="900">
                  <a:solidFill>
                    <a:srgbClr val="595A59"/>
                  </a:solidFill>
                  <a:latin typeface="Calibri"/>
                  <a:ea typeface="Calibri"/>
                  <a:cs typeface="Calibri"/>
                  <a:sym typeface="Calibri"/>
                </a:rPr>
                <a:t>(Vorbereitung und Planung)</a:t>
              </a:r>
              <a:endParaRPr/>
            </a:p>
          </p:txBody>
        </p:sp>
        <p:sp>
          <p:nvSpPr>
            <p:cNvPr id="1415" name="Google Shape;1415;p33"/>
            <p:cNvSpPr/>
            <p:nvPr/>
          </p:nvSpPr>
          <p:spPr>
            <a:xfrm rot="10800000">
              <a:off x="0" y="81367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Netzwerke und Zusammenarbeit</a:t>
              </a:r>
              <a:endParaRPr sz="900">
                <a:solidFill>
                  <a:srgbClr val="595A59"/>
                </a:solidFill>
                <a:latin typeface="Calibri"/>
                <a:ea typeface="Calibri"/>
                <a:cs typeface="Calibri"/>
                <a:sym typeface="Calibri"/>
              </a:endParaRPr>
            </a:p>
          </p:txBody>
        </p:sp>
        <p:sp>
          <p:nvSpPr>
            <p:cNvPr id="1417" name="Google Shape;1417;p33"/>
            <p:cNvSpPr/>
            <p:nvPr/>
          </p:nvSpPr>
          <p:spPr>
            <a:xfrm rot="5400000">
              <a:off x="1710161" y="514839"/>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dirty="0">
                  <a:solidFill>
                    <a:srgbClr val="595A59"/>
                  </a:solidFill>
                  <a:latin typeface="Calibri"/>
                  <a:ea typeface="Calibri"/>
                  <a:cs typeface="Calibri"/>
                  <a:sym typeface="Calibri"/>
                </a:rPr>
                <a:t>Humanressourcen</a:t>
              </a:r>
              <a:endParaRPr dirty="0"/>
            </a:p>
          </p:txBody>
        </p:sp>
        <p:sp>
          <p:nvSpPr>
            <p:cNvPr id="1419" name="Google Shape;1419;p33"/>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txBox="1"/>
            <p:nvPr/>
          </p:nvSpPr>
          <p:spPr>
            <a:xfrm>
              <a:off x="944271" y="630110"/>
              <a:ext cx="951300"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dirty="0">
                  <a:solidFill>
                    <a:schemeClr val="lt1"/>
                  </a:solidFill>
                  <a:latin typeface="Calibri"/>
                  <a:ea typeface="Calibri"/>
                  <a:cs typeface="Calibri"/>
                  <a:sym typeface="Calibri"/>
                </a:rPr>
                <a:t>Resilienz</a:t>
              </a:r>
              <a:endParaRPr sz="900" b="1" dirty="0">
                <a:solidFill>
                  <a:schemeClr val="lt1"/>
                </a:solidFill>
                <a:latin typeface="Calibri"/>
                <a:ea typeface="Calibri"/>
                <a:cs typeface="Calibri"/>
                <a:sym typeface="Calibri"/>
              </a:endParaRPr>
            </a:p>
          </p:txBody>
        </p:sp>
      </p:grpSp>
      <p:grpSp>
        <p:nvGrpSpPr>
          <p:cNvPr id="1421" name="Google Shape;1421;p33"/>
          <p:cNvGrpSpPr/>
          <p:nvPr/>
        </p:nvGrpSpPr>
        <p:grpSpPr>
          <a:xfrm flipH="1">
            <a:off x="5195123" y="1587711"/>
            <a:ext cx="2839057" cy="3603641"/>
            <a:chOff x="14407368" y="4108798"/>
            <a:chExt cx="7568848" cy="9607208"/>
          </a:xfrm>
        </p:grpSpPr>
        <p:sp>
          <p:nvSpPr>
            <p:cNvPr id="1422" name="Google Shape;1422;p33"/>
            <p:cNvSpPr/>
            <p:nvPr/>
          </p:nvSpPr>
          <p:spPr>
            <a:xfrm>
              <a:off x="14407368" y="4112415"/>
              <a:ext cx="7568848" cy="9582576"/>
            </a:xfrm>
            <a:custGeom>
              <a:avLst/>
              <a:gdLst/>
              <a:ahLst/>
              <a:cxnLst/>
              <a:rect l="l" t="t"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chemeClr val="lt1"/>
            </a:solidFill>
            <a:ln>
              <a:noFill/>
            </a:ln>
          </p:spPr>
          <p:txBody>
            <a:bodyPr spcFirstLastPara="1" wrap="square" lIns="26775" tIns="26775" rIns="26775" bIns="26775"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3" name="Google Shape;1423;p33"/>
            <p:cNvSpPr/>
            <p:nvPr/>
          </p:nvSpPr>
          <p:spPr>
            <a:xfrm>
              <a:off x="15175975" y="5793015"/>
              <a:ext cx="1056103" cy="924500"/>
            </a:xfrm>
            <a:custGeom>
              <a:avLst/>
              <a:gdLst/>
              <a:ahLst/>
              <a:cxnLst/>
              <a:rect l="l" t="t"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4" name="Google Shape;1424;p33"/>
            <p:cNvSpPr/>
            <p:nvPr/>
          </p:nvSpPr>
          <p:spPr>
            <a:xfrm>
              <a:off x="17978664" y="7053490"/>
              <a:ext cx="567697" cy="676949"/>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5" name="Google Shape;1425;p33"/>
            <p:cNvSpPr/>
            <p:nvPr/>
          </p:nvSpPr>
          <p:spPr>
            <a:xfrm>
              <a:off x="19346002" y="5826856"/>
              <a:ext cx="524618" cy="1049238"/>
            </a:xfrm>
            <a:custGeom>
              <a:avLst/>
              <a:gdLst/>
              <a:ahLst/>
              <a:cxnLst/>
              <a:rect l="l" t="t"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6" name="Google Shape;1426;p33"/>
            <p:cNvSpPr/>
            <p:nvPr/>
          </p:nvSpPr>
          <p:spPr>
            <a:xfrm>
              <a:off x="18888390" y="7193820"/>
              <a:ext cx="1013871" cy="761612"/>
            </a:xfrm>
            <a:custGeom>
              <a:avLst/>
              <a:gdLst/>
              <a:ahLst/>
              <a:cxnLst/>
              <a:rect l="l" t="t"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7" name="Google Shape;1427;p33"/>
            <p:cNvSpPr/>
            <p:nvPr/>
          </p:nvSpPr>
          <p:spPr>
            <a:xfrm>
              <a:off x="19929794" y="6617313"/>
              <a:ext cx="835507" cy="736694"/>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8" name="Google Shape;1428;p33"/>
            <p:cNvSpPr/>
            <p:nvPr/>
          </p:nvSpPr>
          <p:spPr>
            <a:xfrm>
              <a:off x="16246750" y="8337717"/>
              <a:ext cx="1090495" cy="724856"/>
            </a:xfrm>
            <a:custGeom>
              <a:avLst/>
              <a:gdLst/>
              <a:ahLst/>
              <a:cxnLst/>
              <a:rect l="l" t="t"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9" name="Google Shape;1429;p33"/>
            <p:cNvSpPr/>
            <p:nvPr/>
          </p:nvSpPr>
          <p:spPr>
            <a:xfrm>
              <a:off x="18047762" y="8576521"/>
              <a:ext cx="779626" cy="51003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0" name="Google Shape;1430;p33"/>
            <p:cNvSpPr/>
            <p:nvPr/>
          </p:nvSpPr>
          <p:spPr>
            <a:xfrm>
              <a:off x="18185036" y="7888290"/>
              <a:ext cx="532340" cy="532367"/>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1" name="Google Shape;1431;p33"/>
            <p:cNvSpPr/>
            <p:nvPr/>
          </p:nvSpPr>
          <p:spPr>
            <a:xfrm>
              <a:off x="16563190" y="8572964"/>
              <a:ext cx="1358814" cy="1170611"/>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2" name="Google Shape;1432;p33"/>
            <p:cNvSpPr/>
            <p:nvPr/>
          </p:nvSpPr>
          <p:spPr>
            <a:xfrm>
              <a:off x="20342604" y="4919807"/>
              <a:ext cx="795139" cy="828529"/>
            </a:xfrm>
            <a:custGeom>
              <a:avLst/>
              <a:gdLst/>
              <a:ahLst/>
              <a:cxnLst/>
              <a:rect l="l" t="t" r="r" b="b"/>
              <a:pathLst>
                <a:path w="21600" h="21458" extrusionOk="0">
                  <a:moveTo>
                    <a:pt x="0" y="2367"/>
                  </a:moveTo>
                  <a:lnTo>
                    <a:pt x="8951" y="11157"/>
                  </a:lnTo>
                  <a:lnTo>
                    <a:pt x="11078" y="9188"/>
                  </a:lnTo>
                  <a:lnTo>
                    <a:pt x="6437" y="4635"/>
                  </a:lnTo>
                  <a:cubicBezTo>
                    <a:pt x="6796" y="4533"/>
                    <a:pt x="7134" y="4350"/>
                    <a:pt x="7402" y="4069"/>
                  </a:cubicBezTo>
                  <a:cubicBezTo>
                    <a:pt x="7936" y="3511"/>
                    <a:pt x="8097" y="2728"/>
                    <a:pt x="7933" y="1987"/>
                  </a:cubicBezTo>
                  <a:cubicBezTo>
                    <a:pt x="7919" y="1921"/>
                    <a:pt x="7902" y="1856"/>
                    <a:pt x="7882" y="1792"/>
                  </a:cubicBezTo>
                  <a:cubicBezTo>
                    <a:pt x="9084" y="1420"/>
                    <a:pt x="10285" y="1313"/>
                    <a:pt x="11432" y="1512"/>
                  </a:cubicBezTo>
                  <a:cubicBezTo>
                    <a:pt x="13324" y="1841"/>
                    <a:pt x="14949" y="2953"/>
                    <a:pt x="16131" y="4728"/>
                  </a:cubicBezTo>
                  <a:cubicBezTo>
                    <a:pt x="17973" y="7495"/>
                    <a:pt x="17832" y="11043"/>
                    <a:pt x="15877" y="13613"/>
                  </a:cubicBezTo>
                  <a:lnTo>
                    <a:pt x="14455" y="12303"/>
                  </a:lnTo>
                  <a:lnTo>
                    <a:pt x="15915" y="10862"/>
                  </a:lnTo>
                  <a:lnTo>
                    <a:pt x="15206" y="10209"/>
                  </a:lnTo>
                  <a:lnTo>
                    <a:pt x="9882" y="15464"/>
                  </a:lnTo>
                  <a:lnTo>
                    <a:pt x="10592" y="16118"/>
                  </a:lnTo>
                  <a:lnTo>
                    <a:pt x="12054" y="14674"/>
                  </a:lnTo>
                  <a:lnTo>
                    <a:pt x="14365" y="16801"/>
                  </a:lnTo>
                  <a:lnTo>
                    <a:pt x="11305" y="19822"/>
                  </a:lnTo>
                  <a:lnTo>
                    <a:pt x="13081" y="21458"/>
                  </a:lnTo>
                  <a:lnTo>
                    <a:pt x="21600" y="13048"/>
                  </a:lnTo>
                  <a:lnTo>
                    <a:pt x="19823" y="11412"/>
                  </a:lnTo>
                  <a:lnTo>
                    <a:pt x="17690" y="13518"/>
                  </a:lnTo>
                  <a:cubicBezTo>
                    <a:pt x="19379" y="10601"/>
                    <a:pt x="19335" y="6908"/>
                    <a:pt x="17380" y="3973"/>
                  </a:cubicBezTo>
                  <a:cubicBezTo>
                    <a:pt x="15971" y="1856"/>
                    <a:pt x="14006" y="526"/>
                    <a:pt x="11697" y="124"/>
                  </a:cubicBezTo>
                  <a:cubicBezTo>
                    <a:pt x="10165" y="-142"/>
                    <a:pt x="8574" y="24"/>
                    <a:pt x="7002" y="585"/>
                  </a:cubicBezTo>
                  <a:cubicBezTo>
                    <a:pt x="6059" y="-12"/>
                    <a:pt x="4773" y="95"/>
                    <a:pt x="3959" y="899"/>
                  </a:cubicBezTo>
                  <a:cubicBezTo>
                    <a:pt x="3722" y="1133"/>
                    <a:pt x="3552" y="1402"/>
                    <a:pt x="3440" y="1690"/>
                  </a:cubicBezTo>
                  <a:lnTo>
                    <a:pt x="2124" y="401"/>
                  </a:lnTo>
                  <a:lnTo>
                    <a:pt x="0" y="2367"/>
                  </a:lnTo>
                  <a:close/>
                  <a:moveTo>
                    <a:pt x="5023" y="1879"/>
                  </a:moveTo>
                  <a:cubicBezTo>
                    <a:pt x="5331" y="1567"/>
                    <a:pt x="5827" y="1505"/>
                    <a:pt x="6199" y="1742"/>
                  </a:cubicBezTo>
                  <a:cubicBezTo>
                    <a:pt x="6584" y="1986"/>
                    <a:pt x="6712" y="2467"/>
                    <a:pt x="6498" y="2857"/>
                  </a:cubicBezTo>
                  <a:cubicBezTo>
                    <a:pt x="6457" y="2939"/>
                    <a:pt x="6405" y="3017"/>
                    <a:pt x="6335" y="3086"/>
                  </a:cubicBezTo>
                  <a:cubicBezTo>
                    <a:pt x="5986" y="3431"/>
                    <a:pt x="5406" y="3440"/>
                    <a:pt x="5046" y="3108"/>
                  </a:cubicBezTo>
                  <a:cubicBezTo>
                    <a:pt x="4686" y="2775"/>
                    <a:pt x="4679" y="2227"/>
                    <a:pt x="5023" y="187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3" name="Google Shape;1433;p33"/>
            <p:cNvSpPr/>
            <p:nvPr/>
          </p:nvSpPr>
          <p:spPr>
            <a:xfrm>
              <a:off x="20885051" y="8052596"/>
              <a:ext cx="644759" cy="45701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4" name="Google Shape;1434;p33"/>
            <p:cNvSpPr/>
            <p:nvPr/>
          </p:nvSpPr>
          <p:spPr>
            <a:xfrm>
              <a:off x="20024892" y="5668206"/>
              <a:ext cx="715283" cy="791812"/>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5" name="Google Shape;1435;p33"/>
            <p:cNvSpPr/>
            <p:nvPr/>
          </p:nvSpPr>
          <p:spPr>
            <a:xfrm>
              <a:off x="19982176" y="8448786"/>
              <a:ext cx="979708" cy="1152637"/>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79527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6" name="Google Shape;1436;p33"/>
            <p:cNvSpPr/>
            <p:nvPr/>
          </p:nvSpPr>
          <p:spPr>
            <a:xfrm>
              <a:off x="18752832" y="6832014"/>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7" name="Google Shape;1437;p33"/>
            <p:cNvSpPr/>
            <p:nvPr/>
          </p:nvSpPr>
          <p:spPr>
            <a:xfrm>
              <a:off x="20044209" y="7524991"/>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8" name="Google Shape;1438;p33"/>
            <p:cNvSpPr/>
            <p:nvPr/>
          </p:nvSpPr>
          <p:spPr>
            <a:xfrm>
              <a:off x="17425322" y="6394160"/>
              <a:ext cx="534329"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9" name="Google Shape;1439;p33"/>
            <p:cNvSpPr/>
            <p:nvPr/>
          </p:nvSpPr>
          <p:spPr>
            <a:xfrm>
              <a:off x="17176640" y="7642515"/>
              <a:ext cx="745364" cy="625834"/>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0" name="Google Shape;1440;p33"/>
            <p:cNvSpPr/>
            <p:nvPr/>
          </p:nvSpPr>
          <p:spPr>
            <a:xfrm>
              <a:off x="18332159" y="5376375"/>
              <a:ext cx="863654" cy="789237"/>
            </a:xfrm>
            <a:custGeom>
              <a:avLst/>
              <a:gdLst/>
              <a:ahLst/>
              <a:cxnLst/>
              <a:rect l="l" t="t"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1" name="Google Shape;1441;p33"/>
            <p:cNvSpPr/>
            <p:nvPr/>
          </p:nvSpPr>
          <p:spPr>
            <a:xfrm>
              <a:off x="16553258" y="7552786"/>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2" name="Google Shape;1442;p33"/>
            <p:cNvSpPr/>
            <p:nvPr/>
          </p:nvSpPr>
          <p:spPr>
            <a:xfrm>
              <a:off x="16997004" y="6816973"/>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3" name="Google Shape;1443;p33"/>
            <p:cNvSpPr/>
            <p:nvPr/>
          </p:nvSpPr>
          <p:spPr>
            <a:xfrm>
              <a:off x="17636354" y="4813021"/>
              <a:ext cx="520971" cy="676949"/>
            </a:xfrm>
            <a:custGeom>
              <a:avLst/>
              <a:gdLst/>
              <a:ahLst/>
              <a:cxnLst/>
              <a:rect l="l" t="t"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4" name="Google Shape;1444;p33"/>
            <p:cNvSpPr/>
            <p:nvPr/>
          </p:nvSpPr>
          <p:spPr>
            <a:xfrm>
              <a:off x="16445562" y="5853037"/>
              <a:ext cx="1109876" cy="786703"/>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5" name="Google Shape;1445;p33"/>
            <p:cNvSpPr/>
            <p:nvPr/>
          </p:nvSpPr>
          <p:spPr>
            <a:xfrm>
              <a:off x="20841506" y="5932126"/>
              <a:ext cx="864564" cy="744817"/>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BFBFB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6" name="Google Shape;1446;p33"/>
            <p:cNvSpPr/>
            <p:nvPr/>
          </p:nvSpPr>
          <p:spPr>
            <a:xfrm>
              <a:off x="19313512" y="496652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7" name="Google Shape;1447;p33"/>
            <p:cNvSpPr/>
            <p:nvPr/>
          </p:nvSpPr>
          <p:spPr>
            <a:xfrm>
              <a:off x="18944723" y="8111996"/>
              <a:ext cx="642360" cy="720761"/>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8" name="Google Shape;1448;p33"/>
            <p:cNvSpPr/>
            <p:nvPr/>
          </p:nvSpPr>
          <p:spPr>
            <a:xfrm>
              <a:off x="15975644" y="5388220"/>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9" name="Google Shape;1449;p33"/>
            <p:cNvSpPr/>
            <p:nvPr/>
          </p:nvSpPr>
          <p:spPr>
            <a:xfrm>
              <a:off x="19403393" y="840763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0" name="Google Shape;1450;p33"/>
            <p:cNvSpPr/>
            <p:nvPr/>
          </p:nvSpPr>
          <p:spPr>
            <a:xfrm>
              <a:off x="16734120" y="4497805"/>
              <a:ext cx="706825" cy="831589"/>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1" name="Google Shape;1451;p33"/>
            <p:cNvSpPr/>
            <p:nvPr/>
          </p:nvSpPr>
          <p:spPr>
            <a:xfrm>
              <a:off x="18326100" y="4525793"/>
              <a:ext cx="707796" cy="707799"/>
            </a:xfrm>
            <a:custGeom>
              <a:avLst/>
              <a:gdLst/>
              <a:ahLst/>
              <a:cxnLst/>
              <a:rect l="l" t="t"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2" name="Google Shape;1452;p33"/>
            <p:cNvSpPr/>
            <p:nvPr/>
          </p:nvSpPr>
          <p:spPr>
            <a:xfrm>
              <a:off x="21178433" y="7084811"/>
              <a:ext cx="603784" cy="760235"/>
            </a:xfrm>
            <a:custGeom>
              <a:avLst/>
              <a:gdLst/>
              <a:ahLst/>
              <a:cxnLst/>
              <a:rect l="l" t="t"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3" name="Google Shape;1453;p33"/>
            <p:cNvSpPr/>
            <p:nvPr/>
          </p:nvSpPr>
          <p:spPr>
            <a:xfrm>
              <a:off x="20665447" y="6815808"/>
              <a:ext cx="608340" cy="1291938"/>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4" name="Google Shape;1454;p33"/>
            <p:cNvSpPr/>
            <p:nvPr/>
          </p:nvSpPr>
          <p:spPr>
            <a:xfrm>
              <a:off x="19887189" y="8018518"/>
              <a:ext cx="374757" cy="414855"/>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5" name="Google Shape;1455;p33"/>
            <p:cNvSpPr/>
            <p:nvPr/>
          </p:nvSpPr>
          <p:spPr>
            <a:xfrm>
              <a:off x="19258037" y="4159743"/>
              <a:ext cx="657991" cy="400024"/>
            </a:xfrm>
            <a:custGeom>
              <a:avLst/>
              <a:gdLst/>
              <a:ahLst/>
              <a:cxnLst/>
              <a:rect l="l" t="t"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6" name="Google Shape;1456;p33"/>
            <p:cNvSpPr/>
            <p:nvPr/>
          </p:nvSpPr>
          <p:spPr>
            <a:xfrm>
              <a:off x="18647193" y="4108798"/>
              <a:ext cx="356298" cy="370280"/>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7" name="Google Shape;1457;p33"/>
            <p:cNvSpPr/>
            <p:nvPr/>
          </p:nvSpPr>
          <p:spPr>
            <a:xfrm>
              <a:off x="17493478" y="4180645"/>
              <a:ext cx="832624" cy="547837"/>
            </a:xfrm>
            <a:custGeom>
              <a:avLst/>
              <a:gdLst/>
              <a:ahLst/>
              <a:cxnLst/>
              <a:rect l="l" t="t" r="r" b="b"/>
              <a:pathLst>
                <a:path w="21340" h="21208" extrusionOk="0">
                  <a:moveTo>
                    <a:pt x="3532" y="6467"/>
                  </a:moveTo>
                  <a:lnTo>
                    <a:pt x="5654" y="19318"/>
                  </a:lnTo>
                  <a:lnTo>
                    <a:pt x="17808" y="14741"/>
                  </a:lnTo>
                  <a:lnTo>
                    <a:pt x="15687" y="1890"/>
                  </a:lnTo>
                  <a:cubicBezTo>
                    <a:pt x="15687" y="1890"/>
                    <a:pt x="3532" y="6467"/>
                    <a:pt x="3532" y="6467"/>
                  </a:cubicBezTo>
                  <a:close/>
                  <a:moveTo>
                    <a:pt x="2391" y="11284"/>
                  </a:moveTo>
                  <a:lnTo>
                    <a:pt x="3148" y="15874"/>
                  </a:lnTo>
                  <a:cubicBezTo>
                    <a:pt x="3190" y="16128"/>
                    <a:pt x="3360" y="16282"/>
                    <a:pt x="3528" y="16218"/>
                  </a:cubicBezTo>
                  <a:cubicBezTo>
                    <a:pt x="3696" y="16155"/>
                    <a:pt x="3798" y="15899"/>
                    <a:pt x="3756" y="15645"/>
                  </a:cubicBezTo>
                  <a:lnTo>
                    <a:pt x="2999" y="11056"/>
                  </a:lnTo>
                  <a:cubicBezTo>
                    <a:pt x="2957" y="10802"/>
                    <a:pt x="2787" y="10648"/>
                    <a:pt x="2619" y="10711"/>
                  </a:cubicBezTo>
                  <a:cubicBezTo>
                    <a:pt x="2451" y="10774"/>
                    <a:pt x="2349" y="11031"/>
                    <a:pt x="2391" y="11284"/>
                  </a:cubicBezTo>
                  <a:close/>
                  <a:moveTo>
                    <a:pt x="19102" y="6941"/>
                  </a:moveTo>
                  <a:cubicBezTo>
                    <a:pt x="18977" y="6181"/>
                    <a:pt x="18467" y="5718"/>
                    <a:pt x="17963" y="5908"/>
                  </a:cubicBezTo>
                  <a:cubicBezTo>
                    <a:pt x="17460" y="6097"/>
                    <a:pt x="17154" y="6868"/>
                    <a:pt x="17279" y="7628"/>
                  </a:cubicBezTo>
                  <a:cubicBezTo>
                    <a:pt x="17405" y="8388"/>
                    <a:pt x="17914" y="8851"/>
                    <a:pt x="18418" y="8661"/>
                  </a:cubicBezTo>
                  <a:cubicBezTo>
                    <a:pt x="18922" y="8472"/>
                    <a:pt x="19228" y="7701"/>
                    <a:pt x="19102" y="6941"/>
                  </a:cubicBezTo>
                  <a:close/>
                  <a:moveTo>
                    <a:pt x="19484" y="1435"/>
                  </a:moveTo>
                  <a:lnTo>
                    <a:pt x="21303" y="12450"/>
                  </a:lnTo>
                  <a:cubicBezTo>
                    <a:pt x="21470" y="13464"/>
                    <a:pt x="21062" y="14490"/>
                    <a:pt x="20390" y="14743"/>
                  </a:cubicBezTo>
                  <a:lnTo>
                    <a:pt x="3374" y="21151"/>
                  </a:lnTo>
                  <a:cubicBezTo>
                    <a:pt x="2703" y="21404"/>
                    <a:pt x="2023" y="20787"/>
                    <a:pt x="1856" y="19773"/>
                  </a:cubicBezTo>
                  <a:lnTo>
                    <a:pt x="37" y="8758"/>
                  </a:lnTo>
                  <a:cubicBezTo>
                    <a:pt x="-130" y="7745"/>
                    <a:pt x="279" y="6718"/>
                    <a:pt x="950" y="6465"/>
                  </a:cubicBezTo>
                  <a:lnTo>
                    <a:pt x="17966" y="57"/>
                  </a:lnTo>
                  <a:cubicBezTo>
                    <a:pt x="18637" y="-196"/>
                    <a:pt x="19317" y="421"/>
                    <a:pt x="19484" y="1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8" name="Google Shape;1458;p33"/>
            <p:cNvSpPr/>
            <p:nvPr/>
          </p:nvSpPr>
          <p:spPr>
            <a:xfrm>
              <a:off x="18126029" y="6224089"/>
              <a:ext cx="1086985" cy="582352"/>
            </a:xfrm>
            <a:custGeom>
              <a:avLst/>
              <a:gdLst/>
              <a:ahLst/>
              <a:cxnLst/>
              <a:rect l="l" t="t"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9" name="Google Shape;1459;p33"/>
            <p:cNvSpPr/>
            <p:nvPr/>
          </p:nvSpPr>
          <p:spPr>
            <a:xfrm>
              <a:off x="15698642" y="7668426"/>
              <a:ext cx="845763" cy="398247"/>
            </a:xfrm>
            <a:custGeom>
              <a:avLst/>
              <a:gdLst/>
              <a:ahLst/>
              <a:cxnLst/>
              <a:rect l="l" t="t" r="r" b="b"/>
              <a:pathLst>
                <a:path w="21600" h="21600" extrusionOk="0">
                  <a:moveTo>
                    <a:pt x="20754" y="0"/>
                  </a:moveTo>
                  <a:lnTo>
                    <a:pt x="19029" y="1406"/>
                  </a:lnTo>
                  <a:cubicBezTo>
                    <a:pt x="19054" y="1548"/>
                    <a:pt x="19310" y="2958"/>
                    <a:pt x="19310" y="2958"/>
                  </a:cubicBezTo>
                  <a:lnTo>
                    <a:pt x="19147" y="3091"/>
                  </a:lnTo>
                  <a:lnTo>
                    <a:pt x="18865" y="1540"/>
                  </a:lnTo>
                  <a:lnTo>
                    <a:pt x="18111" y="2155"/>
                  </a:lnTo>
                  <a:cubicBezTo>
                    <a:pt x="18136" y="2291"/>
                    <a:pt x="18318" y="3295"/>
                    <a:pt x="18318" y="3295"/>
                  </a:cubicBezTo>
                  <a:lnTo>
                    <a:pt x="18155" y="3428"/>
                  </a:lnTo>
                  <a:lnTo>
                    <a:pt x="17947" y="2288"/>
                  </a:lnTo>
                  <a:lnTo>
                    <a:pt x="17193" y="2903"/>
                  </a:lnTo>
                  <a:cubicBezTo>
                    <a:pt x="17219" y="3044"/>
                    <a:pt x="17474" y="4455"/>
                    <a:pt x="17474" y="4455"/>
                  </a:cubicBezTo>
                  <a:lnTo>
                    <a:pt x="17311" y="4587"/>
                  </a:lnTo>
                  <a:lnTo>
                    <a:pt x="17030" y="3036"/>
                  </a:lnTo>
                  <a:lnTo>
                    <a:pt x="16275" y="3652"/>
                  </a:lnTo>
                  <a:cubicBezTo>
                    <a:pt x="16299" y="3788"/>
                    <a:pt x="16482" y="4792"/>
                    <a:pt x="16482" y="4792"/>
                  </a:cubicBezTo>
                  <a:lnTo>
                    <a:pt x="16318" y="4925"/>
                  </a:lnTo>
                  <a:lnTo>
                    <a:pt x="16111" y="3785"/>
                  </a:lnTo>
                  <a:lnTo>
                    <a:pt x="15357" y="4400"/>
                  </a:lnTo>
                  <a:cubicBezTo>
                    <a:pt x="15383" y="4541"/>
                    <a:pt x="15639" y="5951"/>
                    <a:pt x="15639" y="5951"/>
                  </a:cubicBezTo>
                  <a:lnTo>
                    <a:pt x="15475" y="6085"/>
                  </a:lnTo>
                  <a:lnTo>
                    <a:pt x="15193" y="4533"/>
                  </a:lnTo>
                  <a:lnTo>
                    <a:pt x="14439" y="5148"/>
                  </a:lnTo>
                  <a:cubicBezTo>
                    <a:pt x="14464" y="5284"/>
                    <a:pt x="14647" y="6288"/>
                    <a:pt x="14647" y="6288"/>
                  </a:cubicBezTo>
                  <a:lnTo>
                    <a:pt x="14483" y="6421"/>
                  </a:lnTo>
                  <a:lnTo>
                    <a:pt x="14275" y="5281"/>
                  </a:lnTo>
                  <a:lnTo>
                    <a:pt x="13522" y="5896"/>
                  </a:lnTo>
                  <a:cubicBezTo>
                    <a:pt x="13547" y="6037"/>
                    <a:pt x="13802" y="7448"/>
                    <a:pt x="13802" y="7448"/>
                  </a:cubicBezTo>
                  <a:lnTo>
                    <a:pt x="13638" y="7582"/>
                  </a:lnTo>
                  <a:lnTo>
                    <a:pt x="13358" y="6029"/>
                  </a:lnTo>
                  <a:lnTo>
                    <a:pt x="12603" y="6645"/>
                  </a:lnTo>
                  <a:cubicBezTo>
                    <a:pt x="12628" y="6781"/>
                    <a:pt x="12810" y="7785"/>
                    <a:pt x="12810" y="7785"/>
                  </a:cubicBezTo>
                  <a:lnTo>
                    <a:pt x="12646" y="7919"/>
                  </a:lnTo>
                  <a:lnTo>
                    <a:pt x="12439" y="6778"/>
                  </a:lnTo>
                  <a:lnTo>
                    <a:pt x="11685" y="7393"/>
                  </a:lnTo>
                  <a:cubicBezTo>
                    <a:pt x="11711" y="7534"/>
                    <a:pt x="11967" y="8944"/>
                    <a:pt x="11967" y="8944"/>
                  </a:cubicBezTo>
                  <a:lnTo>
                    <a:pt x="11803" y="9078"/>
                  </a:lnTo>
                  <a:lnTo>
                    <a:pt x="11521" y="7527"/>
                  </a:lnTo>
                  <a:lnTo>
                    <a:pt x="10768" y="8141"/>
                  </a:lnTo>
                  <a:cubicBezTo>
                    <a:pt x="10792" y="8277"/>
                    <a:pt x="10974" y="9282"/>
                    <a:pt x="10974" y="9282"/>
                  </a:cubicBezTo>
                  <a:lnTo>
                    <a:pt x="10811" y="9415"/>
                  </a:lnTo>
                  <a:lnTo>
                    <a:pt x="10604" y="8275"/>
                  </a:lnTo>
                  <a:lnTo>
                    <a:pt x="9849" y="8890"/>
                  </a:lnTo>
                  <a:cubicBezTo>
                    <a:pt x="9874" y="9031"/>
                    <a:pt x="10131" y="10441"/>
                    <a:pt x="10131" y="10441"/>
                  </a:cubicBezTo>
                  <a:lnTo>
                    <a:pt x="9967" y="10575"/>
                  </a:lnTo>
                  <a:lnTo>
                    <a:pt x="9686" y="9023"/>
                  </a:lnTo>
                  <a:lnTo>
                    <a:pt x="8931" y="9638"/>
                  </a:lnTo>
                  <a:cubicBezTo>
                    <a:pt x="8956" y="9774"/>
                    <a:pt x="9139" y="10778"/>
                    <a:pt x="9139" y="10778"/>
                  </a:cubicBezTo>
                  <a:lnTo>
                    <a:pt x="8975" y="10912"/>
                  </a:lnTo>
                  <a:lnTo>
                    <a:pt x="8767" y="9772"/>
                  </a:lnTo>
                  <a:lnTo>
                    <a:pt x="8014" y="10386"/>
                  </a:lnTo>
                  <a:cubicBezTo>
                    <a:pt x="8039" y="10527"/>
                    <a:pt x="8295" y="11937"/>
                    <a:pt x="8295" y="11937"/>
                  </a:cubicBezTo>
                  <a:lnTo>
                    <a:pt x="8131" y="12071"/>
                  </a:lnTo>
                  <a:lnTo>
                    <a:pt x="7850" y="10520"/>
                  </a:lnTo>
                  <a:lnTo>
                    <a:pt x="7095" y="11135"/>
                  </a:lnTo>
                  <a:cubicBezTo>
                    <a:pt x="7120" y="11271"/>
                    <a:pt x="7302" y="12275"/>
                    <a:pt x="7302" y="12275"/>
                  </a:cubicBezTo>
                  <a:lnTo>
                    <a:pt x="7138" y="12409"/>
                  </a:lnTo>
                  <a:lnTo>
                    <a:pt x="6932" y="11268"/>
                  </a:lnTo>
                  <a:lnTo>
                    <a:pt x="6177" y="11883"/>
                  </a:lnTo>
                  <a:cubicBezTo>
                    <a:pt x="6203" y="12024"/>
                    <a:pt x="6459" y="13435"/>
                    <a:pt x="6459" y="13435"/>
                  </a:cubicBezTo>
                  <a:lnTo>
                    <a:pt x="6295" y="13568"/>
                  </a:lnTo>
                  <a:lnTo>
                    <a:pt x="6013" y="12017"/>
                  </a:lnTo>
                  <a:lnTo>
                    <a:pt x="5260" y="12631"/>
                  </a:lnTo>
                  <a:cubicBezTo>
                    <a:pt x="5284" y="12768"/>
                    <a:pt x="5467" y="13771"/>
                    <a:pt x="5467" y="13771"/>
                  </a:cubicBezTo>
                  <a:lnTo>
                    <a:pt x="5303" y="13905"/>
                  </a:lnTo>
                  <a:lnTo>
                    <a:pt x="5096" y="12765"/>
                  </a:lnTo>
                  <a:lnTo>
                    <a:pt x="4342" y="13379"/>
                  </a:lnTo>
                  <a:cubicBezTo>
                    <a:pt x="4367" y="13521"/>
                    <a:pt x="4624" y="14931"/>
                    <a:pt x="4624" y="14931"/>
                  </a:cubicBezTo>
                  <a:lnTo>
                    <a:pt x="4460" y="15064"/>
                  </a:lnTo>
                  <a:lnTo>
                    <a:pt x="4178" y="13513"/>
                  </a:lnTo>
                  <a:lnTo>
                    <a:pt x="3423" y="14128"/>
                  </a:lnTo>
                  <a:cubicBezTo>
                    <a:pt x="3448" y="14265"/>
                    <a:pt x="3630" y="15269"/>
                    <a:pt x="3630" y="15269"/>
                  </a:cubicBezTo>
                  <a:lnTo>
                    <a:pt x="3467" y="15402"/>
                  </a:lnTo>
                  <a:lnTo>
                    <a:pt x="3260" y="14261"/>
                  </a:lnTo>
                  <a:lnTo>
                    <a:pt x="2505" y="14876"/>
                  </a:lnTo>
                  <a:cubicBezTo>
                    <a:pt x="2531" y="15018"/>
                    <a:pt x="2787" y="16428"/>
                    <a:pt x="2787" y="16428"/>
                  </a:cubicBezTo>
                  <a:lnTo>
                    <a:pt x="2623" y="16561"/>
                  </a:lnTo>
                  <a:lnTo>
                    <a:pt x="2342" y="15010"/>
                  </a:lnTo>
                  <a:lnTo>
                    <a:pt x="1588" y="15625"/>
                  </a:lnTo>
                  <a:cubicBezTo>
                    <a:pt x="1613" y="15761"/>
                    <a:pt x="1795" y="16765"/>
                    <a:pt x="1795" y="16765"/>
                  </a:cubicBezTo>
                  <a:lnTo>
                    <a:pt x="1631" y="16898"/>
                  </a:lnTo>
                  <a:lnTo>
                    <a:pt x="1424" y="15758"/>
                  </a:lnTo>
                  <a:lnTo>
                    <a:pt x="670" y="16373"/>
                  </a:lnTo>
                  <a:cubicBezTo>
                    <a:pt x="696" y="16514"/>
                    <a:pt x="951" y="17925"/>
                    <a:pt x="951" y="17925"/>
                  </a:cubicBezTo>
                  <a:lnTo>
                    <a:pt x="788" y="18057"/>
                  </a:lnTo>
                  <a:lnTo>
                    <a:pt x="506" y="16506"/>
                  </a:lnTo>
                  <a:lnTo>
                    <a:pt x="0" y="16919"/>
                  </a:lnTo>
                  <a:lnTo>
                    <a:pt x="846" y="21600"/>
                  </a:lnTo>
                  <a:lnTo>
                    <a:pt x="21600" y="4681"/>
                  </a:lnTo>
                  <a:lnTo>
                    <a:pt x="20754" y="0"/>
                  </a:lnTo>
                  <a:close/>
                  <a:moveTo>
                    <a:pt x="20622" y="2793"/>
                  </a:moveTo>
                  <a:cubicBezTo>
                    <a:pt x="20707" y="3260"/>
                    <a:pt x="20598" y="3784"/>
                    <a:pt x="20378" y="3963"/>
                  </a:cubicBezTo>
                  <a:cubicBezTo>
                    <a:pt x="20158" y="4143"/>
                    <a:pt x="19911" y="3909"/>
                    <a:pt x="19826" y="3442"/>
                  </a:cubicBezTo>
                  <a:cubicBezTo>
                    <a:pt x="19742" y="2974"/>
                    <a:pt x="19852" y="2449"/>
                    <a:pt x="20072" y="2270"/>
                  </a:cubicBezTo>
                  <a:cubicBezTo>
                    <a:pt x="20292" y="2091"/>
                    <a:pt x="20538" y="2325"/>
                    <a:pt x="20622" y="27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0" name="Google Shape;1460;p33"/>
            <p:cNvSpPr/>
            <p:nvPr/>
          </p:nvSpPr>
          <p:spPr>
            <a:xfrm>
              <a:off x="19920630" y="5193310"/>
              <a:ext cx="339475" cy="405029"/>
            </a:xfrm>
            <a:custGeom>
              <a:avLst/>
              <a:gdLst/>
              <a:ahLst/>
              <a:cxnLst/>
              <a:rect l="l" t="t" r="r" b="b"/>
              <a:pathLst>
                <a:path w="21600" h="21600" extrusionOk="0">
                  <a:moveTo>
                    <a:pt x="0" y="896"/>
                  </a:moveTo>
                  <a:lnTo>
                    <a:pt x="1727" y="21600"/>
                  </a:lnTo>
                  <a:lnTo>
                    <a:pt x="21600" y="20435"/>
                  </a:lnTo>
                  <a:lnTo>
                    <a:pt x="20172" y="3324"/>
                  </a:lnTo>
                  <a:lnTo>
                    <a:pt x="15291" y="0"/>
                  </a:lnTo>
                  <a:lnTo>
                    <a:pt x="0" y="896"/>
                  </a:lnTo>
                  <a:close/>
                  <a:moveTo>
                    <a:pt x="6715" y="5294"/>
                  </a:moveTo>
                  <a:lnTo>
                    <a:pt x="13953" y="4870"/>
                  </a:lnTo>
                  <a:lnTo>
                    <a:pt x="14001" y="5441"/>
                  </a:lnTo>
                  <a:lnTo>
                    <a:pt x="6763" y="5865"/>
                  </a:lnTo>
                  <a:lnTo>
                    <a:pt x="6715" y="5294"/>
                  </a:lnTo>
                  <a:close/>
                  <a:moveTo>
                    <a:pt x="3566" y="11139"/>
                  </a:moveTo>
                  <a:lnTo>
                    <a:pt x="18042" y="10291"/>
                  </a:lnTo>
                  <a:lnTo>
                    <a:pt x="18088" y="10846"/>
                  </a:lnTo>
                  <a:lnTo>
                    <a:pt x="3613" y="11694"/>
                  </a:lnTo>
                  <a:lnTo>
                    <a:pt x="3566" y="11139"/>
                  </a:lnTo>
                  <a:close/>
                  <a:moveTo>
                    <a:pt x="3801" y="13947"/>
                  </a:moveTo>
                  <a:lnTo>
                    <a:pt x="18276" y="13099"/>
                  </a:lnTo>
                  <a:lnTo>
                    <a:pt x="18324" y="13670"/>
                  </a:lnTo>
                  <a:lnTo>
                    <a:pt x="3848" y="14519"/>
                  </a:lnTo>
                  <a:lnTo>
                    <a:pt x="3801" y="13947"/>
                  </a:lnTo>
                  <a:close/>
                  <a:moveTo>
                    <a:pt x="4035" y="16756"/>
                  </a:moveTo>
                  <a:lnTo>
                    <a:pt x="11273" y="16332"/>
                  </a:lnTo>
                  <a:lnTo>
                    <a:pt x="11320" y="16903"/>
                  </a:lnTo>
                  <a:lnTo>
                    <a:pt x="4083" y="17327"/>
                  </a:lnTo>
                  <a:lnTo>
                    <a:pt x="4035" y="16756"/>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1" name="Google Shape;1461;p33"/>
            <p:cNvSpPr/>
            <p:nvPr/>
          </p:nvSpPr>
          <p:spPr>
            <a:xfrm>
              <a:off x="18570303" y="9049764"/>
              <a:ext cx="924785" cy="885968"/>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2" name="Google Shape;1462;p33"/>
            <p:cNvSpPr/>
            <p:nvPr/>
          </p:nvSpPr>
          <p:spPr>
            <a:xfrm>
              <a:off x="15885964" y="8065581"/>
              <a:ext cx="555246" cy="544272"/>
            </a:xfrm>
            <a:custGeom>
              <a:avLst/>
              <a:gdLst/>
              <a:ahLst/>
              <a:cxnLst/>
              <a:rect l="l" t="t"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3" name="Google Shape;1463;p33"/>
            <p:cNvSpPr/>
            <p:nvPr/>
          </p:nvSpPr>
          <p:spPr>
            <a:xfrm>
              <a:off x="19111148" y="4676595"/>
              <a:ext cx="447512" cy="47891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FBFB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4" name="Google Shape;1464;p33"/>
            <p:cNvSpPr/>
            <p:nvPr/>
          </p:nvSpPr>
          <p:spPr>
            <a:xfrm>
              <a:off x="17914973" y="5805187"/>
              <a:ext cx="454602" cy="423166"/>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5" name="Google Shape;1465;p33"/>
            <p:cNvSpPr/>
            <p:nvPr/>
          </p:nvSpPr>
          <p:spPr>
            <a:xfrm>
              <a:off x="21365322" y="6512088"/>
              <a:ext cx="416893" cy="446145"/>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6" name="Google Shape;1466;p33"/>
            <p:cNvSpPr/>
            <p:nvPr/>
          </p:nvSpPr>
          <p:spPr>
            <a:xfrm>
              <a:off x="18043549" y="10579592"/>
              <a:ext cx="978355" cy="64004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7" name="Google Shape;1467;p33"/>
            <p:cNvSpPr/>
            <p:nvPr/>
          </p:nvSpPr>
          <p:spPr>
            <a:xfrm>
              <a:off x="15648472" y="6834637"/>
              <a:ext cx="742675" cy="776271"/>
            </a:xfrm>
            <a:custGeom>
              <a:avLst/>
              <a:gdLst/>
              <a:ahLst/>
              <a:cxnLst/>
              <a:rect l="l" t="t"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8" name="Google Shape;1468;p33"/>
            <p:cNvSpPr/>
            <p:nvPr/>
          </p:nvSpPr>
          <p:spPr>
            <a:xfrm>
              <a:off x="19723607" y="10276650"/>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9" name="Google Shape;1469;p33"/>
            <p:cNvSpPr/>
            <p:nvPr/>
          </p:nvSpPr>
          <p:spPr>
            <a:xfrm>
              <a:off x="15572266" y="10142128"/>
              <a:ext cx="479514" cy="33988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0" name="Google Shape;1470;p33"/>
            <p:cNvSpPr/>
            <p:nvPr/>
          </p:nvSpPr>
          <p:spPr>
            <a:xfrm>
              <a:off x="17794266" y="9180909"/>
              <a:ext cx="602583" cy="64486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1" name="Google Shape;1471;p33"/>
            <p:cNvSpPr/>
            <p:nvPr/>
          </p:nvSpPr>
          <p:spPr>
            <a:xfrm>
              <a:off x="17048178" y="9717416"/>
              <a:ext cx="707905" cy="707906"/>
            </a:xfrm>
            <a:custGeom>
              <a:avLst/>
              <a:gdLst/>
              <a:ahLst/>
              <a:cxnLst/>
              <a:rect l="l" t="t"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2" name="Google Shape;1472;p33"/>
            <p:cNvSpPr/>
            <p:nvPr/>
          </p:nvSpPr>
          <p:spPr>
            <a:xfrm>
              <a:off x="18977015" y="9915662"/>
              <a:ext cx="660489" cy="686411"/>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3" name="Google Shape;1473;p33"/>
            <p:cNvSpPr/>
            <p:nvPr/>
          </p:nvSpPr>
          <p:spPr>
            <a:xfrm>
              <a:off x="17273284" y="10887438"/>
              <a:ext cx="673802" cy="40655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4" name="Google Shape;1474;p33"/>
            <p:cNvSpPr/>
            <p:nvPr/>
          </p:nvSpPr>
          <p:spPr>
            <a:xfrm>
              <a:off x="19982176" y="9778729"/>
              <a:ext cx="656775" cy="603421"/>
            </a:xfrm>
            <a:custGeom>
              <a:avLst/>
              <a:gdLst/>
              <a:ahLst/>
              <a:cxnLst/>
              <a:rect l="l" t="t"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5" name="Google Shape;1475;p33"/>
            <p:cNvSpPr/>
            <p:nvPr/>
          </p:nvSpPr>
          <p:spPr>
            <a:xfrm>
              <a:off x="18095556" y="9920122"/>
              <a:ext cx="474749" cy="52554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6" name="Google Shape;1476;p33"/>
            <p:cNvSpPr/>
            <p:nvPr/>
          </p:nvSpPr>
          <p:spPr>
            <a:xfrm>
              <a:off x="19553061" y="9077456"/>
              <a:ext cx="359032" cy="414855"/>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7" name="Google Shape;1477;p33"/>
            <p:cNvSpPr/>
            <p:nvPr/>
          </p:nvSpPr>
          <p:spPr>
            <a:xfrm>
              <a:off x="19907349" y="4497805"/>
              <a:ext cx="422982" cy="47460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8" name="Google Shape;1478;p33"/>
            <p:cNvSpPr/>
            <p:nvPr/>
          </p:nvSpPr>
          <p:spPr>
            <a:xfrm>
              <a:off x="16605913" y="7050896"/>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9" name="Google Shape;1479;p33"/>
            <p:cNvSpPr/>
            <p:nvPr/>
          </p:nvSpPr>
          <p:spPr>
            <a:xfrm>
              <a:off x="17109012" y="5013808"/>
              <a:ext cx="413677" cy="591501"/>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0" name="Google Shape;1480;p33"/>
            <p:cNvSpPr/>
            <p:nvPr/>
          </p:nvSpPr>
          <p:spPr>
            <a:xfrm>
              <a:off x="16082433" y="4790078"/>
              <a:ext cx="583511" cy="4136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1" name="Google Shape;1481;p33"/>
            <p:cNvSpPr/>
            <p:nvPr/>
          </p:nvSpPr>
          <p:spPr>
            <a:xfrm>
              <a:off x="21000318" y="5616838"/>
              <a:ext cx="437119" cy="309840"/>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2" name="Google Shape;1482;p33"/>
            <p:cNvSpPr/>
            <p:nvPr/>
          </p:nvSpPr>
          <p:spPr>
            <a:xfrm>
              <a:off x="14548058" y="892750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3" name="Google Shape;1483;p33"/>
            <p:cNvSpPr/>
            <p:nvPr/>
          </p:nvSpPr>
          <p:spPr>
            <a:xfrm>
              <a:off x="19258837" y="11958731"/>
              <a:ext cx="567699" cy="676947"/>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4" name="Google Shape;1484;p33"/>
            <p:cNvSpPr/>
            <p:nvPr/>
          </p:nvSpPr>
          <p:spPr>
            <a:xfrm>
              <a:off x="20512929" y="11955407"/>
              <a:ext cx="678678" cy="598412"/>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5" name="Google Shape;1485;p33"/>
            <p:cNvSpPr/>
            <p:nvPr/>
          </p:nvSpPr>
          <p:spPr>
            <a:xfrm>
              <a:off x="19308419" y="13173056"/>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6" name="Google Shape;1486;p33"/>
            <p:cNvSpPr/>
            <p:nvPr/>
          </p:nvSpPr>
          <p:spPr>
            <a:xfrm>
              <a:off x="19278047" y="12757726"/>
              <a:ext cx="364916" cy="364935"/>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7" name="Google Shape;1487;p33"/>
            <p:cNvSpPr/>
            <p:nvPr/>
          </p:nvSpPr>
          <p:spPr>
            <a:xfrm>
              <a:off x="18249834" y="13272749"/>
              <a:ext cx="957659" cy="434144"/>
            </a:xfrm>
            <a:custGeom>
              <a:avLst/>
              <a:gdLst/>
              <a:ahLst/>
              <a:cxnLst/>
              <a:rect l="l" t="t" r="r" b="b"/>
              <a:pathLst>
                <a:path w="21600" h="21600" extrusionOk="0">
                  <a:moveTo>
                    <a:pt x="0" y="20793"/>
                  </a:moveTo>
                  <a:cubicBezTo>
                    <a:pt x="2762" y="20896"/>
                    <a:pt x="4229" y="16959"/>
                    <a:pt x="5457" y="12973"/>
                  </a:cubicBezTo>
                  <a:cubicBezTo>
                    <a:pt x="6611" y="16963"/>
                    <a:pt x="8026" y="20867"/>
                    <a:pt x="10731" y="20967"/>
                  </a:cubicBezTo>
                  <a:cubicBezTo>
                    <a:pt x="13410" y="21066"/>
                    <a:pt x="14890" y="17337"/>
                    <a:pt x="16097" y="13477"/>
                  </a:cubicBezTo>
                  <a:cubicBezTo>
                    <a:pt x="17258" y="17515"/>
                    <a:pt x="18668" y="21499"/>
                    <a:pt x="21405" y="21600"/>
                  </a:cubicBezTo>
                  <a:lnTo>
                    <a:pt x="21434" y="18923"/>
                  </a:lnTo>
                  <a:cubicBezTo>
                    <a:pt x="19117" y="18837"/>
                    <a:pt x="18015" y="15307"/>
                    <a:pt x="16841" y="11103"/>
                  </a:cubicBezTo>
                  <a:cubicBezTo>
                    <a:pt x="18096" y="6922"/>
                    <a:pt x="19242" y="3387"/>
                    <a:pt x="21588" y="3475"/>
                  </a:cubicBezTo>
                  <a:lnTo>
                    <a:pt x="21600" y="798"/>
                  </a:lnTo>
                  <a:cubicBezTo>
                    <a:pt x="18838" y="695"/>
                    <a:pt x="17358" y="4641"/>
                    <a:pt x="16130" y="8627"/>
                  </a:cubicBezTo>
                  <a:cubicBezTo>
                    <a:pt x="14977" y="4640"/>
                    <a:pt x="13556" y="770"/>
                    <a:pt x="10852" y="669"/>
                  </a:cubicBezTo>
                  <a:cubicBezTo>
                    <a:pt x="8168" y="570"/>
                    <a:pt x="6711" y="4292"/>
                    <a:pt x="5503" y="8160"/>
                  </a:cubicBezTo>
                  <a:cubicBezTo>
                    <a:pt x="4341" y="4115"/>
                    <a:pt x="2924" y="102"/>
                    <a:pt x="183" y="0"/>
                  </a:cubicBezTo>
                  <a:cubicBezTo>
                    <a:pt x="183" y="0"/>
                    <a:pt x="166" y="2677"/>
                    <a:pt x="166" y="2677"/>
                  </a:cubicBezTo>
                  <a:cubicBezTo>
                    <a:pt x="2490" y="2763"/>
                    <a:pt x="3581" y="6313"/>
                    <a:pt x="4759" y="10534"/>
                  </a:cubicBezTo>
                  <a:cubicBezTo>
                    <a:pt x="3507" y="14705"/>
                    <a:pt x="2353" y="18212"/>
                    <a:pt x="12" y="18125"/>
                  </a:cubicBezTo>
                  <a:lnTo>
                    <a:pt x="0" y="20793"/>
                  </a:lnTo>
                  <a:close/>
                  <a:moveTo>
                    <a:pt x="241" y="16420"/>
                  </a:moveTo>
                  <a:cubicBezTo>
                    <a:pt x="649" y="16425"/>
                    <a:pt x="1008" y="16293"/>
                    <a:pt x="1338" y="16053"/>
                  </a:cubicBezTo>
                  <a:cubicBezTo>
                    <a:pt x="1338" y="16053"/>
                    <a:pt x="1438" y="4786"/>
                    <a:pt x="1438" y="4786"/>
                  </a:cubicBezTo>
                  <a:cubicBezTo>
                    <a:pt x="1113" y="4525"/>
                    <a:pt x="753" y="4374"/>
                    <a:pt x="345" y="4355"/>
                  </a:cubicBezTo>
                  <a:lnTo>
                    <a:pt x="241" y="16420"/>
                  </a:lnTo>
                  <a:close/>
                  <a:moveTo>
                    <a:pt x="2402" y="14724"/>
                  </a:moveTo>
                  <a:cubicBezTo>
                    <a:pt x="2787" y="14105"/>
                    <a:pt x="3126" y="13297"/>
                    <a:pt x="3454" y="12359"/>
                  </a:cubicBezTo>
                  <a:lnTo>
                    <a:pt x="3491" y="8563"/>
                  </a:lnTo>
                  <a:cubicBezTo>
                    <a:pt x="3181" y="7606"/>
                    <a:pt x="2858" y="6774"/>
                    <a:pt x="2485" y="6133"/>
                  </a:cubicBezTo>
                  <a:lnTo>
                    <a:pt x="2402" y="14724"/>
                  </a:lnTo>
                  <a:close/>
                  <a:moveTo>
                    <a:pt x="6201" y="10598"/>
                  </a:moveTo>
                  <a:cubicBezTo>
                    <a:pt x="7413" y="6583"/>
                    <a:pt x="8564" y="3262"/>
                    <a:pt x="10839" y="3346"/>
                  </a:cubicBezTo>
                  <a:cubicBezTo>
                    <a:pt x="13133" y="3431"/>
                    <a:pt x="14226" y="6882"/>
                    <a:pt x="15386" y="11029"/>
                  </a:cubicBezTo>
                  <a:cubicBezTo>
                    <a:pt x="14178" y="15032"/>
                    <a:pt x="13031" y="18375"/>
                    <a:pt x="10761" y="18290"/>
                  </a:cubicBezTo>
                  <a:cubicBezTo>
                    <a:pt x="8467" y="18206"/>
                    <a:pt x="7361" y="14745"/>
                    <a:pt x="6201" y="10598"/>
                  </a:cubicBezTo>
                  <a:close/>
                  <a:moveTo>
                    <a:pt x="7901" y="13065"/>
                  </a:moveTo>
                  <a:cubicBezTo>
                    <a:pt x="8268" y="14180"/>
                    <a:pt x="8656" y="15139"/>
                    <a:pt x="9098" y="15879"/>
                  </a:cubicBezTo>
                  <a:lnTo>
                    <a:pt x="9173" y="5547"/>
                  </a:lnTo>
                  <a:cubicBezTo>
                    <a:pt x="8720" y="6254"/>
                    <a:pt x="8323" y="7192"/>
                    <a:pt x="7938" y="8279"/>
                  </a:cubicBezTo>
                  <a:lnTo>
                    <a:pt x="7901" y="13065"/>
                  </a:lnTo>
                  <a:close/>
                  <a:moveTo>
                    <a:pt x="10199" y="16402"/>
                  </a:moveTo>
                  <a:cubicBezTo>
                    <a:pt x="10421" y="16504"/>
                    <a:pt x="10654" y="16562"/>
                    <a:pt x="10910" y="16567"/>
                  </a:cubicBezTo>
                  <a:cubicBezTo>
                    <a:pt x="11039" y="16569"/>
                    <a:pt x="11163" y="16554"/>
                    <a:pt x="11284" y="16530"/>
                  </a:cubicBezTo>
                  <a:lnTo>
                    <a:pt x="11421" y="4676"/>
                  </a:lnTo>
                  <a:cubicBezTo>
                    <a:pt x="11301" y="4648"/>
                    <a:pt x="11177" y="4632"/>
                    <a:pt x="11047" y="4630"/>
                  </a:cubicBezTo>
                  <a:cubicBezTo>
                    <a:pt x="10792" y="4625"/>
                    <a:pt x="10556" y="4674"/>
                    <a:pt x="10332" y="4767"/>
                  </a:cubicBezTo>
                  <a:lnTo>
                    <a:pt x="10199" y="16402"/>
                  </a:lnTo>
                  <a:close/>
                  <a:moveTo>
                    <a:pt x="12440" y="16292"/>
                  </a:moveTo>
                  <a:cubicBezTo>
                    <a:pt x="12866" y="15783"/>
                    <a:pt x="13237" y="15074"/>
                    <a:pt x="13587" y="14220"/>
                  </a:cubicBezTo>
                  <a:lnTo>
                    <a:pt x="13653" y="7866"/>
                  </a:lnTo>
                  <a:cubicBezTo>
                    <a:pt x="13321" y="6994"/>
                    <a:pt x="12964" y="6269"/>
                    <a:pt x="12548" y="5739"/>
                  </a:cubicBezTo>
                  <a:lnTo>
                    <a:pt x="12440" y="16292"/>
                  </a:lnTo>
                  <a:close/>
                  <a:moveTo>
                    <a:pt x="18109" y="13000"/>
                  </a:moveTo>
                  <a:cubicBezTo>
                    <a:pt x="18420" y="13890"/>
                    <a:pt x="18742" y="14650"/>
                    <a:pt x="19110" y="15228"/>
                  </a:cubicBezTo>
                  <a:lnTo>
                    <a:pt x="19115" y="6949"/>
                  </a:lnTo>
                  <a:cubicBezTo>
                    <a:pt x="18746" y="7587"/>
                    <a:pt x="18420" y="8402"/>
                    <a:pt x="18109" y="9342"/>
                  </a:cubicBezTo>
                  <a:lnTo>
                    <a:pt x="18109" y="13000"/>
                  </a:lnTo>
                  <a:close/>
                  <a:moveTo>
                    <a:pt x="20436" y="16503"/>
                  </a:moveTo>
                  <a:cubicBezTo>
                    <a:pt x="20751" y="16735"/>
                    <a:pt x="21099" y="16863"/>
                    <a:pt x="21492" y="16860"/>
                  </a:cubicBezTo>
                  <a:lnTo>
                    <a:pt x="21546" y="5272"/>
                  </a:lnTo>
                  <a:cubicBezTo>
                    <a:pt x="21153" y="5289"/>
                    <a:pt x="20803" y="5437"/>
                    <a:pt x="20486" y="5684"/>
                  </a:cubicBezTo>
                  <a:cubicBezTo>
                    <a:pt x="20486" y="5684"/>
                    <a:pt x="20436" y="16503"/>
                    <a:pt x="20436" y="1650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8" name="Google Shape;1488;p33"/>
            <p:cNvSpPr/>
            <p:nvPr/>
          </p:nvSpPr>
          <p:spPr>
            <a:xfrm>
              <a:off x="20962861" y="13425299"/>
              <a:ext cx="410124" cy="290707"/>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9" name="Google Shape;1489;p33"/>
            <p:cNvSpPr/>
            <p:nvPr/>
          </p:nvSpPr>
          <p:spPr>
            <a:xfrm>
              <a:off x="17299512" y="11350027"/>
              <a:ext cx="844727" cy="1120378"/>
            </a:xfrm>
            <a:custGeom>
              <a:avLst/>
              <a:gdLst/>
              <a:ahLst/>
              <a:cxnLst/>
              <a:rect l="l" t="t" r="r" b="b"/>
              <a:pathLst>
                <a:path w="20983" h="21600" extrusionOk="0">
                  <a:moveTo>
                    <a:pt x="4487" y="2661"/>
                  </a:moveTo>
                  <a:cubicBezTo>
                    <a:pt x="6041" y="1951"/>
                    <a:pt x="7888" y="1570"/>
                    <a:pt x="9828" y="1650"/>
                  </a:cubicBezTo>
                  <a:cubicBezTo>
                    <a:pt x="12550" y="1762"/>
                    <a:pt x="15032" y="2810"/>
                    <a:pt x="16637" y="4507"/>
                  </a:cubicBezTo>
                  <a:cubicBezTo>
                    <a:pt x="17954" y="5855"/>
                    <a:pt x="18616" y="7507"/>
                    <a:pt x="18498" y="9204"/>
                  </a:cubicBezTo>
                  <a:cubicBezTo>
                    <a:pt x="18319" y="11771"/>
                    <a:pt x="16441" y="14049"/>
                    <a:pt x="13531" y="15243"/>
                  </a:cubicBezTo>
                  <a:cubicBezTo>
                    <a:pt x="7170" y="17652"/>
                    <a:pt x="-219" y="13941"/>
                    <a:pt x="5" y="8450"/>
                  </a:cubicBezTo>
                  <a:cubicBezTo>
                    <a:pt x="107" y="5959"/>
                    <a:pt x="1897" y="3846"/>
                    <a:pt x="4487" y="2661"/>
                  </a:cubicBezTo>
                  <a:close/>
                  <a:moveTo>
                    <a:pt x="11927" y="0"/>
                  </a:moveTo>
                  <a:cubicBezTo>
                    <a:pt x="14972" y="550"/>
                    <a:pt x="17565" y="1989"/>
                    <a:pt x="19217" y="4049"/>
                  </a:cubicBezTo>
                  <a:cubicBezTo>
                    <a:pt x="20869" y="6108"/>
                    <a:pt x="21381" y="8545"/>
                    <a:pt x="20673" y="10908"/>
                  </a:cubicBezTo>
                  <a:cubicBezTo>
                    <a:pt x="19872" y="13581"/>
                    <a:pt x="17567" y="15755"/>
                    <a:pt x="14558" y="16945"/>
                  </a:cubicBezTo>
                  <a:cubicBezTo>
                    <a:pt x="13956" y="17183"/>
                    <a:pt x="13322" y="17384"/>
                    <a:pt x="12670" y="17539"/>
                  </a:cubicBezTo>
                  <a:lnTo>
                    <a:pt x="13689" y="19091"/>
                  </a:lnTo>
                  <a:lnTo>
                    <a:pt x="16552" y="17959"/>
                  </a:lnTo>
                  <a:lnTo>
                    <a:pt x="17260" y="19038"/>
                  </a:lnTo>
                  <a:lnTo>
                    <a:pt x="10780" y="21600"/>
                  </a:lnTo>
                  <a:lnTo>
                    <a:pt x="10072" y="20522"/>
                  </a:lnTo>
                  <a:lnTo>
                    <a:pt x="12300" y="19641"/>
                  </a:lnTo>
                  <a:lnTo>
                    <a:pt x="11104" y="17819"/>
                  </a:lnTo>
                  <a:cubicBezTo>
                    <a:pt x="10775" y="17860"/>
                    <a:pt x="10443" y="17889"/>
                    <a:pt x="10107" y="17909"/>
                  </a:cubicBezTo>
                  <a:cubicBezTo>
                    <a:pt x="9771" y="17928"/>
                    <a:pt x="9432" y="17928"/>
                    <a:pt x="9091" y="17924"/>
                  </a:cubicBezTo>
                  <a:lnTo>
                    <a:pt x="9115" y="16720"/>
                  </a:lnTo>
                  <a:cubicBezTo>
                    <a:pt x="13857" y="16783"/>
                    <a:pt x="18085" y="14219"/>
                    <a:pt x="19161" y="10628"/>
                  </a:cubicBezTo>
                  <a:cubicBezTo>
                    <a:pt x="19775" y="8580"/>
                    <a:pt x="19321" y="6477"/>
                    <a:pt x="17889" y="4691"/>
                  </a:cubicBezTo>
                  <a:cubicBezTo>
                    <a:pt x="16457" y="2906"/>
                    <a:pt x="14223" y="1654"/>
                    <a:pt x="11584" y="1178"/>
                  </a:cubicBezTo>
                  <a:lnTo>
                    <a:pt x="11927" y="0"/>
                  </a:lnTo>
                  <a:close/>
                  <a:moveTo>
                    <a:pt x="5394" y="3239"/>
                  </a:moveTo>
                  <a:cubicBezTo>
                    <a:pt x="4971" y="3418"/>
                    <a:pt x="4569" y="3631"/>
                    <a:pt x="4192" y="3867"/>
                  </a:cubicBezTo>
                  <a:cubicBezTo>
                    <a:pt x="4430" y="4003"/>
                    <a:pt x="4673" y="4128"/>
                    <a:pt x="4923" y="4245"/>
                  </a:cubicBezTo>
                  <a:cubicBezTo>
                    <a:pt x="5174" y="4362"/>
                    <a:pt x="5435" y="4472"/>
                    <a:pt x="5696" y="4572"/>
                  </a:cubicBezTo>
                  <a:cubicBezTo>
                    <a:pt x="5840" y="4267"/>
                    <a:pt x="6003" y="3965"/>
                    <a:pt x="6174" y="3669"/>
                  </a:cubicBezTo>
                  <a:cubicBezTo>
                    <a:pt x="6345" y="3372"/>
                    <a:pt x="6521" y="3084"/>
                    <a:pt x="6719" y="2797"/>
                  </a:cubicBezTo>
                  <a:cubicBezTo>
                    <a:pt x="6262" y="2917"/>
                    <a:pt x="5818" y="3060"/>
                    <a:pt x="5394" y="3239"/>
                  </a:cubicBezTo>
                  <a:close/>
                  <a:moveTo>
                    <a:pt x="8111" y="2528"/>
                  </a:moveTo>
                  <a:cubicBezTo>
                    <a:pt x="7815" y="2902"/>
                    <a:pt x="7543" y="3287"/>
                    <a:pt x="7298" y="3681"/>
                  </a:cubicBezTo>
                  <a:cubicBezTo>
                    <a:pt x="7054" y="4074"/>
                    <a:pt x="6836" y="4477"/>
                    <a:pt x="6643" y="4888"/>
                  </a:cubicBezTo>
                  <a:cubicBezTo>
                    <a:pt x="7029" y="4999"/>
                    <a:pt x="7434" y="5094"/>
                    <a:pt x="7836" y="5166"/>
                  </a:cubicBezTo>
                  <a:cubicBezTo>
                    <a:pt x="8238" y="5238"/>
                    <a:pt x="8643" y="5293"/>
                    <a:pt x="9058" y="5327"/>
                  </a:cubicBezTo>
                  <a:lnTo>
                    <a:pt x="9258" y="2461"/>
                  </a:lnTo>
                  <a:cubicBezTo>
                    <a:pt x="9068" y="2462"/>
                    <a:pt x="8871" y="2466"/>
                    <a:pt x="8681" y="2478"/>
                  </a:cubicBezTo>
                  <a:cubicBezTo>
                    <a:pt x="8492" y="2490"/>
                    <a:pt x="8298" y="2506"/>
                    <a:pt x="8111" y="2528"/>
                  </a:cubicBezTo>
                  <a:close/>
                  <a:moveTo>
                    <a:pt x="3332" y="4418"/>
                  </a:moveTo>
                  <a:cubicBezTo>
                    <a:pt x="2706" y="4923"/>
                    <a:pt x="2197" y="5495"/>
                    <a:pt x="1822" y="6116"/>
                  </a:cubicBezTo>
                  <a:cubicBezTo>
                    <a:pt x="1446" y="6736"/>
                    <a:pt x="1199" y="7397"/>
                    <a:pt x="1096" y="8089"/>
                  </a:cubicBezTo>
                  <a:lnTo>
                    <a:pt x="4650" y="8241"/>
                  </a:lnTo>
                  <a:cubicBezTo>
                    <a:pt x="4701" y="7753"/>
                    <a:pt x="4783" y="7263"/>
                    <a:pt x="4900" y="6783"/>
                  </a:cubicBezTo>
                  <a:cubicBezTo>
                    <a:pt x="5017" y="6305"/>
                    <a:pt x="5162" y="5834"/>
                    <a:pt x="5343" y="5367"/>
                  </a:cubicBezTo>
                  <a:cubicBezTo>
                    <a:pt x="4988" y="5238"/>
                    <a:pt x="4643" y="5093"/>
                    <a:pt x="4305" y="4935"/>
                  </a:cubicBezTo>
                  <a:cubicBezTo>
                    <a:pt x="3967" y="4776"/>
                    <a:pt x="3650" y="4606"/>
                    <a:pt x="3332" y="4418"/>
                  </a:cubicBezTo>
                  <a:close/>
                  <a:moveTo>
                    <a:pt x="10293" y="2496"/>
                  </a:moveTo>
                  <a:lnTo>
                    <a:pt x="10092" y="5362"/>
                  </a:lnTo>
                  <a:cubicBezTo>
                    <a:pt x="10477" y="5359"/>
                    <a:pt x="10864" y="5342"/>
                    <a:pt x="11246" y="5304"/>
                  </a:cubicBezTo>
                  <a:cubicBezTo>
                    <a:pt x="11627" y="5267"/>
                    <a:pt x="12001" y="5211"/>
                    <a:pt x="12374" y="5139"/>
                  </a:cubicBezTo>
                  <a:cubicBezTo>
                    <a:pt x="12236" y="4706"/>
                    <a:pt x="12076" y="4278"/>
                    <a:pt x="11881" y="3859"/>
                  </a:cubicBezTo>
                  <a:cubicBezTo>
                    <a:pt x="11686" y="3439"/>
                    <a:pt x="11470" y="3025"/>
                    <a:pt x="11220" y="2622"/>
                  </a:cubicBezTo>
                  <a:cubicBezTo>
                    <a:pt x="11069" y="2594"/>
                    <a:pt x="10904" y="2570"/>
                    <a:pt x="10750" y="2550"/>
                  </a:cubicBezTo>
                  <a:cubicBezTo>
                    <a:pt x="10596" y="2530"/>
                    <a:pt x="10449" y="2511"/>
                    <a:pt x="10293" y="2496"/>
                  </a:cubicBezTo>
                  <a:close/>
                  <a:moveTo>
                    <a:pt x="12546" y="2964"/>
                  </a:moveTo>
                  <a:cubicBezTo>
                    <a:pt x="12714" y="3280"/>
                    <a:pt x="12868" y="3593"/>
                    <a:pt x="13006" y="3918"/>
                  </a:cubicBezTo>
                  <a:cubicBezTo>
                    <a:pt x="13143" y="4242"/>
                    <a:pt x="13264" y="4578"/>
                    <a:pt x="13370" y="4909"/>
                  </a:cubicBezTo>
                  <a:cubicBezTo>
                    <a:pt x="13667" y="4827"/>
                    <a:pt x="13966" y="4724"/>
                    <a:pt x="14251" y="4619"/>
                  </a:cubicBezTo>
                  <a:cubicBezTo>
                    <a:pt x="14537" y="4515"/>
                    <a:pt x="14810" y="4404"/>
                    <a:pt x="15083" y="4279"/>
                  </a:cubicBezTo>
                  <a:cubicBezTo>
                    <a:pt x="14713" y="3995"/>
                    <a:pt x="14316" y="3740"/>
                    <a:pt x="13892" y="3520"/>
                  </a:cubicBezTo>
                  <a:cubicBezTo>
                    <a:pt x="13467" y="3300"/>
                    <a:pt x="13014" y="3118"/>
                    <a:pt x="12546" y="2964"/>
                  </a:cubicBezTo>
                  <a:close/>
                  <a:moveTo>
                    <a:pt x="6314" y="5674"/>
                  </a:moveTo>
                  <a:cubicBezTo>
                    <a:pt x="6153" y="6098"/>
                    <a:pt x="6029" y="6530"/>
                    <a:pt x="5924" y="6964"/>
                  </a:cubicBezTo>
                  <a:cubicBezTo>
                    <a:pt x="5819" y="7399"/>
                    <a:pt x="5732" y="7834"/>
                    <a:pt x="5684" y="8277"/>
                  </a:cubicBezTo>
                  <a:lnTo>
                    <a:pt x="8848" y="8407"/>
                  </a:lnTo>
                  <a:lnTo>
                    <a:pt x="9000" y="6134"/>
                  </a:lnTo>
                  <a:cubicBezTo>
                    <a:pt x="8537" y="6101"/>
                    <a:pt x="8088" y="6045"/>
                    <a:pt x="7639" y="5969"/>
                  </a:cubicBezTo>
                  <a:cubicBezTo>
                    <a:pt x="7191" y="5894"/>
                    <a:pt x="6744" y="5793"/>
                    <a:pt x="6314" y="5674"/>
                  </a:cubicBezTo>
                  <a:close/>
                  <a:moveTo>
                    <a:pt x="1037" y="8896"/>
                  </a:moveTo>
                  <a:cubicBezTo>
                    <a:pt x="1047" y="9594"/>
                    <a:pt x="1206" y="10280"/>
                    <a:pt x="1496" y="10928"/>
                  </a:cubicBezTo>
                  <a:cubicBezTo>
                    <a:pt x="1786" y="11576"/>
                    <a:pt x="2210" y="12192"/>
                    <a:pt x="2764" y="12745"/>
                  </a:cubicBezTo>
                  <a:cubicBezTo>
                    <a:pt x="3007" y="12630"/>
                    <a:pt x="3260" y="12514"/>
                    <a:pt x="3512" y="12414"/>
                  </a:cubicBezTo>
                  <a:cubicBezTo>
                    <a:pt x="3964" y="12235"/>
                    <a:pt x="4426" y="12086"/>
                    <a:pt x="4903" y="11958"/>
                  </a:cubicBezTo>
                  <a:cubicBezTo>
                    <a:pt x="4786" y="11479"/>
                    <a:pt x="4700" y="10999"/>
                    <a:pt x="4648" y="10513"/>
                  </a:cubicBezTo>
                  <a:cubicBezTo>
                    <a:pt x="4597" y="10027"/>
                    <a:pt x="4589" y="9533"/>
                    <a:pt x="4604" y="9043"/>
                  </a:cubicBezTo>
                  <a:lnTo>
                    <a:pt x="1037" y="8896"/>
                  </a:lnTo>
                  <a:close/>
                  <a:moveTo>
                    <a:pt x="10034" y="6170"/>
                  </a:moveTo>
                  <a:lnTo>
                    <a:pt x="9888" y="8452"/>
                  </a:lnTo>
                  <a:lnTo>
                    <a:pt x="12877" y="8570"/>
                  </a:lnTo>
                  <a:cubicBezTo>
                    <a:pt x="12889" y="8129"/>
                    <a:pt x="12873" y="7693"/>
                    <a:pt x="12828" y="7255"/>
                  </a:cubicBezTo>
                  <a:cubicBezTo>
                    <a:pt x="12783" y="6817"/>
                    <a:pt x="12706" y="6382"/>
                    <a:pt x="12605" y="5950"/>
                  </a:cubicBezTo>
                  <a:cubicBezTo>
                    <a:pt x="12185" y="6026"/>
                    <a:pt x="11754" y="6078"/>
                    <a:pt x="11326" y="6116"/>
                  </a:cubicBezTo>
                  <a:cubicBezTo>
                    <a:pt x="10897" y="6154"/>
                    <a:pt x="10465" y="6172"/>
                    <a:pt x="10034" y="6170"/>
                  </a:cubicBezTo>
                  <a:close/>
                  <a:moveTo>
                    <a:pt x="13607" y="5729"/>
                  </a:moveTo>
                  <a:cubicBezTo>
                    <a:pt x="13722" y="6204"/>
                    <a:pt x="13804" y="6683"/>
                    <a:pt x="13855" y="7165"/>
                  </a:cubicBezTo>
                  <a:cubicBezTo>
                    <a:pt x="13906" y="7647"/>
                    <a:pt x="13932" y="8129"/>
                    <a:pt x="13917" y="8615"/>
                  </a:cubicBezTo>
                  <a:lnTo>
                    <a:pt x="17466" y="8758"/>
                  </a:lnTo>
                  <a:cubicBezTo>
                    <a:pt x="17456" y="8067"/>
                    <a:pt x="17305" y="7387"/>
                    <a:pt x="17019" y="6745"/>
                  </a:cubicBezTo>
                  <a:cubicBezTo>
                    <a:pt x="16733" y="6102"/>
                    <a:pt x="16308" y="5496"/>
                    <a:pt x="15763" y="4946"/>
                  </a:cubicBezTo>
                  <a:cubicBezTo>
                    <a:pt x="15538" y="5052"/>
                    <a:pt x="15319" y="5157"/>
                    <a:pt x="15087" y="5249"/>
                  </a:cubicBezTo>
                  <a:cubicBezTo>
                    <a:pt x="14848" y="5343"/>
                    <a:pt x="14597" y="5425"/>
                    <a:pt x="14350" y="5505"/>
                  </a:cubicBezTo>
                  <a:cubicBezTo>
                    <a:pt x="14104" y="5585"/>
                    <a:pt x="13859" y="5663"/>
                    <a:pt x="13607" y="5729"/>
                  </a:cubicBezTo>
                  <a:close/>
                  <a:moveTo>
                    <a:pt x="5626" y="9084"/>
                  </a:moveTo>
                  <a:cubicBezTo>
                    <a:pt x="5614" y="9529"/>
                    <a:pt x="5641" y="9977"/>
                    <a:pt x="5687" y="10418"/>
                  </a:cubicBezTo>
                  <a:cubicBezTo>
                    <a:pt x="5733" y="10859"/>
                    <a:pt x="5801" y="11302"/>
                    <a:pt x="5904" y="11737"/>
                  </a:cubicBezTo>
                  <a:cubicBezTo>
                    <a:pt x="6351" y="11653"/>
                    <a:pt x="6799" y="11583"/>
                    <a:pt x="7255" y="11543"/>
                  </a:cubicBezTo>
                  <a:cubicBezTo>
                    <a:pt x="7711" y="11502"/>
                    <a:pt x="8176" y="11483"/>
                    <a:pt x="8637" y="11488"/>
                  </a:cubicBezTo>
                  <a:lnTo>
                    <a:pt x="8789" y="9215"/>
                  </a:lnTo>
                  <a:lnTo>
                    <a:pt x="5626" y="9084"/>
                  </a:lnTo>
                  <a:close/>
                  <a:moveTo>
                    <a:pt x="9830" y="9260"/>
                  </a:moveTo>
                  <a:lnTo>
                    <a:pt x="9678" y="11533"/>
                  </a:lnTo>
                  <a:cubicBezTo>
                    <a:pt x="10111" y="11566"/>
                    <a:pt x="10539" y="11622"/>
                    <a:pt x="10960" y="11693"/>
                  </a:cubicBezTo>
                  <a:cubicBezTo>
                    <a:pt x="11380" y="11765"/>
                    <a:pt x="11789" y="11857"/>
                    <a:pt x="12195" y="11966"/>
                  </a:cubicBezTo>
                  <a:cubicBezTo>
                    <a:pt x="12354" y="11544"/>
                    <a:pt x="12487" y="11117"/>
                    <a:pt x="12591" y="10685"/>
                  </a:cubicBezTo>
                  <a:cubicBezTo>
                    <a:pt x="12695" y="10253"/>
                    <a:pt x="12771" y="9818"/>
                    <a:pt x="12819" y="9378"/>
                  </a:cubicBezTo>
                  <a:lnTo>
                    <a:pt x="9830" y="9260"/>
                  </a:lnTo>
                  <a:close/>
                  <a:moveTo>
                    <a:pt x="4330" y="13039"/>
                  </a:moveTo>
                  <a:cubicBezTo>
                    <a:pt x="4065" y="13135"/>
                    <a:pt x="3812" y="13241"/>
                    <a:pt x="3558" y="13356"/>
                  </a:cubicBezTo>
                  <a:cubicBezTo>
                    <a:pt x="3906" y="13626"/>
                    <a:pt x="4274" y="13873"/>
                    <a:pt x="4671" y="14087"/>
                  </a:cubicBezTo>
                  <a:cubicBezTo>
                    <a:pt x="5068" y="14300"/>
                    <a:pt x="5484" y="14479"/>
                    <a:pt x="5921" y="14635"/>
                  </a:cubicBezTo>
                  <a:cubicBezTo>
                    <a:pt x="5762" y="14333"/>
                    <a:pt x="5616" y="14028"/>
                    <a:pt x="5485" y="13718"/>
                  </a:cubicBezTo>
                  <a:cubicBezTo>
                    <a:pt x="5354" y="13409"/>
                    <a:pt x="5242" y="13093"/>
                    <a:pt x="5139" y="12778"/>
                  </a:cubicBezTo>
                  <a:cubicBezTo>
                    <a:pt x="4865" y="12856"/>
                    <a:pt x="4595" y="12943"/>
                    <a:pt x="4330" y="13039"/>
                  </a:cubicBezTo>
                  <a:close/>
                  <a:moveTo>
                    <a:pt x="13859" y="9423"/>
                  </a:moveTo>
                  <a:cubicBezTo>
                    <a:pt x="13808" y="9907"/>
                    <a:pt x="13724" y="10381"/>
                    <a:pt x="13609" y="10857"/>
                  </a:cubicBezTo>
                  <a:cubicBezTo>
                    <a:pt x="13493" y="11332"/>
                    <a:pt x="13344" y="11810"/>
                    <a:pt x="13166" y="12273"/>
                  </a:cubicBezTo>
                  <a:cubicBezTo>
                    <a:pt x="13524" y="12401"/>
                    <a:pt x="13875" y="12542"/>
                    <a:pt x="14216" y="12701"/>
                  </a:cubicBezTo>
                  <a:cubicBezTo>
                    <a:pt x="14556" y="12859"/>
                    <a:pt x="14886" y="13034"/>
                    <a:pt x="15207" y="13222"/>
                  </a:cubicBezTo>
                  <a:cubicBezTo>
                    <a:pt x="15824" y="12719"/>
                    <a:pt x="16322" y="12150"/>
                    <a:pt x="16693" y="11534"/>
                  </a:cubicBezTo>
                  <a:cubicBezTo>
                    <a:pt x="17065" y="10917"/>
                    <a:pt x="17305" y="10252"/>
                    <a:pt x="17407" y="9565"/>
                  </a:cubicBezTo>
                  <a:lnTo>
                    <a:pt x="13859" y="9423"/>
                  </a:lnTo>
                  <a:close/>
                  <a:moveTo>
                    <a:pt x="6129" y="12538"/>
                  </a:moveTo>
                  <a:cubicBezTo>
                    <a:pt x="6265" y="12963"/>
                    <a:pt x="6431" y="13384"/>
                    <a:pt x="6622" y="13795"/>
                  </a:cubicBezTo>
                  <a:cubicBezTo>
                    <a:pt x="6812" y="14207"/>
                    <a:pt x="7039" y="14613"/>
                    <a:pt x="7283" y="15009"/>
                  </a:cubicBezTo>
                  <a:cubicBezTo>
                    <a:pt x="7466" y="15045"/>
                    <a:pt x="7639" y="15073"/>
                    <a:pt x="7825" y="15099"/>
                  </a:cubicBezTo>
                  <a:cubicBezTo>
                    <a:pt x="8012" y="15126"/>
                    <a:pt x="8207" y="15149"/>
                    <a:pt x="8397" y="15166"/>
                  </a:cubicBezTo>
                  <a:lnTo>
                    <a:pt x="8585" y="12305"/>
                  </a:lnTo>
                  <a:cubicBezTo>
                    <a:pt x="8171" y="12305"/>
                    <a:pt x="7764" y="12319"/>
                    <a:pt x="7353" y="12359"/>
                  </a:cubicBezTo>
                  <a:cubicBezTo>
                    <a:pt x="6944" y="12398"/>
                    <a:pt x="6529" y="12460"/>
                    <a:pt x="6129" y="12538"/>
                  </a:cubicBezTo>
                  <a:close/>
                  <a:moveTo>
                    <a:pt x="9626" y="12350"/>
                  </a:moveTo>
                  <a:lnTo>
                    <a:pt x="9425" y="15216"/>
                  </a:lnTo>
                  <a:cubicBezTo>
                    <a:pt x="9582" y="15214"/>
                    <a:pt x="9737" y="15203"/>
                    <a:pt x="9894" y="15194"/>
                  </a:cubicBezTo>
                  <a:cubicBezTo>
                    <a:pt x="10050" y="15186"/>
                    <a:pt x="10213" y="15175"/>
                    <a:pt x="10368" y="15159"/>
                  </a:cubicBezTo>
                  <a:cubicBezTo>
                    <a:pt x="10671" y="14778"/>
                    <a:pt x="10949" y="14389"/>
                    <a:pt x="11199" y="13988"/>
                  </a:cubicBezTo>
                  <a:cubicBezTo>
                    <a:pt x="11449" y="13586"/>
                    <a:pt x="11670" y="13171"/>
                    <a:pt x="11866" y="12752"/>
                  </a:cubicBezTo>
                  <a:cubicBezTo>
                    <a:pt x="11505" y="12651"/>
                    <a:pt x="11137" y="12565"/>
                    <a:pt x="10763" y="12497"/>
                  </a:cubicBezTo>
                  <a:cubicBezTo>
                    <a:pt x="10389" y="12429"/>
                    <a:pt x="10011" y="12384"/>
                    <a:pt x="9626" y="12350"/>
                  </a:cubicBezTo>
                  <a:close/>
                  <a:moveTo>
                    <a:pt x="12825" y="13064"/>
                  </a:moveTo>
                  <a:cubicBezTo>
                    <a:pt x="12674" y="13385"/>
                    <a:pt x="12510" y="13697"/>
                    <a:pt x="12329" y="14009"/>
                  </a:cubicBezTo>
                  <a:cubicBezTo>
                    <a:pt x="12148" y="14321"/>
                    <a:pt x="11954" y="14631"/>
                    <a:pt x="11743" y="14932"/>
                  </a:cubicBezTo>
                  <a:cubicBezTo>
                    <a:pt x="12192" y="14825"/>
                    <a:pt x="12634" y="14684"/>
                    <a:pt x="13055" y="14518"/>
                  </a:cubicBezTo>
                  <a:cubicBezTo>
                    <a:pt x="13547" y="14324"/>
                    <a:pt x="14011" y="14095"/>
                    <a:pt x="14443" y="13829"/>
                  </a:cubicBezTo>
                  <a:cubicBezTo>
                    <a:pt x="14187" y="13681"/>
                    <a:pt x="13927" y="13541"/>
                    <a:pt x="13658" y="13413"/>
                  </a:cubicBezTo>
                  <a:cubicBezTo>
                    <a:pt x="13389" y="13285"/>
                    <a:pt x="13107" y="13170"/>
                    <a:pt x="12825" y="1306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0" name="Google Shape;1490;p33"/>
            <p:cNvSpPr/>
            <p:nvPr/>
          </p:nvSpPr>
          <p:spPr>
            <a:xfrm>
              <a:off x="20005513" y="11848666"/>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1" name="Google Shape;1491;p33"/>
            <p:cNvSpPr/>
            <p:nvPr/>
          </p:nvSpPr>
          <p:spPr>
            <a:xfrm>
              <a:off x="20278364" y="10951879"/>
              <a:ext cx="600731" cy="838468"/>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2" name="Google Shape;1492;p33"/>
            <p:cNvSpPr/>
            <p:nvPr/>
          </p:nvSpPr>
          <p:spPr>
            <a:xfrm>
              <a:off x="18922347" y="11328122"/>
              <a:ext cx="534330"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3" name="Google Shape;1493;p33"/>
            <p:cNvSpPr/>
            <p:nvPr/>
          </p:nvSpPr>
          <p:spPr>
            <a:xfrm>
              <a:off x="18412450" y="12553817"/>
              <a:ext cx="745366" cy="625836"/>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4" name="Google Shape;1494;p33"/>
            <p:cNvSpPr/>
            <p:nvPr/>
          </p:nvSpPr>
          <p:spPr>
            <a:xfrm>
              <a:off x="17735944" y="12437854"/>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5" name="Google Shape;1495;p33"/>
            <p:cNvSpPr/>
            <p:nvPr/>
          </p:nvSpPr>
          <p:spPr>
            <a:xfrm>
              <a:off x="18227288" y="11702041"/>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6" name="Google Shape;1496;p33"/>
            <p:cNvSpPr/>
            <p:nvPr/>
          </p:nvSpPr>
          <p:spPr>
            <a:xfrm>
              <a:off x="20222346" y="13053979"/>
              <a:ext cx="570427" cy="64004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FBFB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7" name="Google Shape;1497;p33"/>
            <p:cNvSpPr/>
            <p:nvPr/>
          </p:nvSpPr>
          <p:spPr>
            <a:xfrm>
              <a:off x="20917823" y="12545727"/>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8" name="Google Shape;1498;p33"/>
            <p:cNvSpPr/>
            <p:nvPr/>
          </p:nvSpPr>
          <p:spPr>
            <a:xfrm>
              <a:off x="15503343" y="5283845"/>
              <a:ext cx="387479" cy="449473"/>
            </a:xfrm>
            <a:custGeom>
              <a:avLst/>
              <a:gdLst/>
              <a:ahLst/>
              <a:cxnLst/>
              <a:rect l="l" t="t" r="r" b="b"/>
              <a:pathLst>
                <a:path w="21600" h="21600" extrusionOk="0">
                  <a:moveTo>
                    <a:pt x="10664" y="0"/>
                  </a:moveTo>
                  <a:lnTo>
                    <a:pt x="0" y="14712"/>
                  </a:lnTo>
                  <a:lnTo>
                    <a:pt x="12786" y="21600"/>
                  </a:lnTo>
                  <a:lnTo>
                    <a:pt x="21600" y="9440"/>
                  </a:lnTo>
                  <a:lnTo>
                    <a:pt x="20503" y="5300"/>
                  </a:lnTo>
                  <a:lnTo>
                    <a:pt x="10664" y="0"/>
                  </a:lnTo>
                  <a:close/>
                  <a:moveTo>
                    <a:pt x="12273" y="5578"/>
                  </a:moveTo>
                  <a:lnTo>
                    <a:pt x="16930" y="8086"/>
                  </a:lnTo>
                  <a:lnTo>
                    <a:pt x="16635" y="8492"/>
                  </a:lnTo>
                  <a:lnTo>
                    <a:pt x="11979" y="5984"/>
                  </a:lnTo>
                  <a:lnTo>
                    <a:pt x="12273" y="5578"/>
                  </a:lnTo>
                  <a:close/>
                  <a:moveTo>
                    <a:pt x="7043" y="8326"/>
                  </a:moveTo>
                  <a:lnTo>
                    <a:pt x="16357" y="13343"/>
                  </a:lnTo>
                  <a:lnTo>
                    <a:pt x="16071" y="13738"/>
                  </a:lnTo>
                  <a:lnTo>
                    <a:pt x="6757" y="8721"/>
                  </a:lnTo>
                  <a:lnTo>
                    <a:pt x="7043" y="8326"/>
                  </a:lnTo>
                  <a:close/>
                  <a:moveTo>
                    <a:pt x="5596" y="10322"/>
                  </a:moveTo>
                  <a:lnTo>
                    <a:pt x="14910" y="15339"/>
                  </a:lnTo>
                  <a:lnTo>
                    <a:pt x="14616" y="15745"/>
                  </a:lnTo>
                  <a:lnTo>
                    <a:pt x="5302" y="10728"/>
                  </a:lnTo>
                  <a:lnTo>
                    <a:pt x="5596" y="10322"/>
                  </a:lnTo>
                  <a:close/>
                  <a:moveTo>
                    <a:pt x="4150" y="12318"/>
                  </a:moveTo>
                  <a:lnTo>
                    <a:pt x="8807" y="14826"/>
                  </a:lnTo>
                  <a:lnTo>
                    <a:pt x="8512" y="15232"/>
                  </a:lnTo>
                  <a:lnTo>
                    <a:pt x="3856" y="12724"/>
                  </a:lnTo>
                  <a:lnTo>
                    <a:pt x="4150" y="12318"/>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9" name="Google Shape;1499;p33"/>
            <p:cNvSpPr/>
            <p:nvPr/>
          </p:nvSpPr>
          <p:spPr>
            <a:xfrm>
              <a:off x="15809852" y="8962276"/>
              <a:ext cx="461009" cy="979051"/>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0" name="Google Shape;1500;p33"/>
            <p:cNvSpPr/>
            <p:nvPr/>
          </p:nvSpPr>
          <p:spPr>
            <a:xfrm>
              <a:off x="21191605" y="12910829"/>
              <a:ext cx="410124" cy="45400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1" name="Google Shape;1501;p33"/>
            <p:cNvSpPr/>
            <p:nvPr/>
          </p:nvSpPr>
          <p:spPr>
            <a:xfrm>
              <a:off x="19604389" y="11273229"/>
              <a:ext cx="550222" cy="527129"/>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2" name="Google Shape;1502;p33"/>
            <p:cNvSpPr/>
            <p:nvPr/>
          </p:nvSpPr>
          <p:spPr>
            <a:xfrm>
              <a:off x="17735944" y="13251073"/>
              <a:ext cx="392649" cy="420201"/>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3" name="Google Shape;1503;p33"/>
            <p:cNvSpPr/>
            <p:nvPr/>
          </p:nvSpPr>
          <p:spPr>
            <a:xfrm>
              <a:off x="17721874" y="12822423"/>
              <a:ext cx="359032" cy="414855"/>
            </a:xfrm>
            <a:custGeom>
              <a:avLst/>
              <a:gdLst/>
              <a:ahLst/>
              <a:cxnLst/>
              <a:rect l="l" t="t" r="r" b="b"/>
              <a:pathLst>
                <a:path w="21600" h="21600" extrusionOk="0">
                  <a:moveTo>
                    <a:pt x="21600" y="21600"/>
                  </a:moveTo>
                  <a:lnTo>
                    <a:pt x="20293" y="15970"/>
                  </a:lnTo>
                  <a:lnTo>
                    <a:pt x="15488" y="19464"/>
                  </a:lnTo>
                  <a:cubicBezTo>
                    <a:pt x="15488" y="19464"/>
                    <a:pt x="21600" y="21600"/>
                    <a:pt x="21600" y="21600"/>
                  </a:cubicBezTo>
                  <a:close/>
                  <a:moveTo>
                    <a:pt x="14827" y="18782"/>
                  </a:moveTo>
                  <a:lnTo>
                    <a:pt x="19632" y="15288"/>
                  </a:lnTo>
                  <a:lnTo>
                    <a:pt x="7863" y="3150"/>
                  </a:lnTo>
                  <a:lnTo>
                    <a:pt x="3055" y="6642"/>
                  </a:lnTo>
                  <a:cubicBezTo>
                    <a:pt x="3055" y="6642"/>
                    <a:pt x="14827" y="18782"/>
                    <a:pt x="14827" y="18782"/>
                  </a:cubicBezTo>
                  <a:close/>
                  <a:moveTo>
                    <a:pt x="2382" y="5946"/>
                  </a:moveTo>
                  <a:lnTo>
                    <a:pt x="7189" y="2455"/>
                  </a:lnTo>
                  <a:lnTo>
                    <a:pt x="4808" y="0"/>
                  </a:lnTo>
                  <a:lnTo>
                    <a:pt x="0" y="3492"/>
                  </a:lnTo>
                  <a:cubicBezTo>
                    <a:pt x="0" y="3492"/>
                    <a:pt x="2382" y="5946"/>
                    <a:pt x="2382"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4" name="Google Shape;1504;p33"/>
            <p:cNvSpPr/>
            <p:nvPr/>
          </p:nvSpPr>
          <p:spPr>
            <a:xfrm>
              <a:off x="18877036" y="1214536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5" name="Google Shape;1505;p33"/>
            <p:cNvSpPr/>
            <p:nvPr/>
          </p:nvSpPr>
          <p:spPr>
            <a:xfrm>
              <a:off x="21489022" y="13379422"/>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6" name="Google Shape;1506;p33"/>
            <p:cNvSpPr/>
            <p:nvPr/>
          </p:nvSpPr>
          <p:spPr>
            <a:xfrm>
              <a:off x="15223803" y="10656379"/>
              <a:ext cx="1231113" cy="1023300"/>
            </a:xfrm>
            <a:custGeom>
              <a:avLst/>
              <a:gdLst/>
              <a:ahLst/>
              <a:cxnLst/>
              <a:rect l="l" t="t" r="r" b="b"/>
              <a:pathLst>
                <a:path w="21307" h="21059" extrusionOk="0">
                  <a:moveTo>
                    <a:pt x="5067" y="1749"/>
                  </a:moveTo>
                  <a:cubicBezTo>
                    <a:pt x="3889" y="2785"/>
                    <a:pt x="2937" y="4241"/>
                    <a:pt x="2399" y="6003"/>
                  </a:cubicBezTo>
                  <a:cubicBezTo>
                    <a:pt x="1643" y="8477"/>
                    <a:pt x="1865" y="11193"/>
                    <a:pt x="2990" y="13443"/>
                  </a:cubicBezTo>
                  <a:cubicBezTo>
                    <a:pt x="3870" y="15269"/>
                    <a:pt x="5250" y="16660"/>
                    <a:pt x="6922" y="17380"/>
                  </a:cubicBezTo>
                  <a:cubicBezTo>
                    <a:pt x="9451" y="18469"/>
                    <a:pt x="12240" y="17907"/>
                    <a:pt x="14313" y="15902"/>
                  </a:cubicBezTo>
                  <a:cubicBezTo>
                    <a:pt x="18651" y="11419"/>
                    <a:pt x="17421" y="3049"/>
                    <a:pt x="12063" y="579"/>
                  </a:cubicBezTo>
                  <a:cubicBezTo>
                    <a:pt x="9632" y="-541"/>
                    <a:pt x="7029" y="23"/>
                    <a:pt x="5067" y="1749"/>
                  </a:cubicBezTo>
                  <a:close/>
                  <a:moveTo>
                    <a:pt x="144" y="7068"/>
                  </a:moveTo>
                  <a:cubicBezTo>
                    <a:pt x="-293" y="10041"/>
                    <a:pt x="271" y="13044"/>
                    <a:pt x="1730" y="15514"/>
                  </a:cubicBezTo>
                  <a:cubicBezTo>
                    <a:pt x="3189" y="17983"/>
                    <a:pt x="5373" y="19622"/>
                    <a:pt x="7873" y="20141"/>
                  </a:cubicBezTo>
                  <a:cubicBezTo>
                    <a:pt x="10701" y="20728"/>
                    <a:pt x="13525" y="19736"/>
                    <a:pt x="15626" y="17641"/>
                  </a:cubicBezTo>
                  <a:cubicBezTo>
                    <a:pt x="16046" y="17222"/>
                    <a:pt x="16441" y="16756"/>
                    <a:pt x="16797" y="16252"/>
                  </a:cubicBezTo>
                  <a:lnTo>
                    <a:pt x="17968" y="17912"/>
                  </a:lnTo>
                  <a:lnTo>
                    <a:pt x="15970" y="19906"/>
                  </a:lnTo>
                  <a:lnTo>
                    <a:pt x="16784" y="21059"/>
                  </a:lnTo>
                  <a:lnTo>
                    <a:pt x="21307" y="16546"/>
                  </a:lnTo>
                  <a:lnTo>
                    <a:pt x="20493" y="15393"/>
                  </a:lnTo>
                  <a:lnTo>
                    <a:pt x="18938" y="16945"/>
                  </a:lnTo>
                  <a:lnTo>
                    <a:pt x="17563" y="14996"/>
                  </a:lnTo>
                  <a:cubicBezTo>
                    <a:pt x="17707" y="14724"/>
                    <a:pt x="17841" y="14443"/>
                    <a:pt x="17966" y="14154"/>
                  </a:cubicBezTo>
                  <a:cubicBezTo>
                    <a:pt x="18091" y="13865"/>
                    <a:pt x="18199" y="13564"/>
                    <a:pt x="18303" y="13258"/>
                  </a:cubicBezTo>
                  <a:lnTo>
                    <a:pt x="17136" y="12695"/>
                  </a:lnTo>
                  <a:cubicBezTo>
                    <a:pt x="15692" y="16940"/>
                    <a:pt x="11882" y="19451"/>
                    <a:pt x="8083" y="18662"/>
                  </a:cubicBezTo>
                  <a:cubicBezTo>
                    <a:pt x="5916" y="18212"/>
                    <a:pt x="4035" y="16786"/>
                    <a:pt x="2770" y="14645"/>
                  </a:cubicBezTo>
                  <a:cubicBezTo>
                    <a:pt x="1505" y="12505"/>
                    <a:pt x="1009" y="9912"/>
                    <a:pt x="1387" y="7335"/>
                  </a:cubicBezTo>
                  <a:lnTo>
                    <a:pt x="144" y="7068"/>
                  </a:lnTo>
                  <a:close/>
                  <a:moveTo>
                    <a:pt x="5335" y="2836"/>
                  </a:moveTo>
                  <a:cubicBezTo>
                    <a:pt x="5642" y="2547"/>
                    <a:pt x="5974" y="2293"/>
                    <a:pt x="6321" y="2073"/>
                  </a:cubicBezTo>
                  <a:cubicBezTo>
                    <a:pt x="6377" y="2351"/>
                    <a:pt x="6420" y="2627"/>
                    <a:pt x="6454" y="2907"/>
                  </a:cubicBezTo>
                  <a:cubicBezTo>
                    <a:pt x="6487" y="3186"/>
                    <a:pt x="6509" y="3472"/>
                    <a:pt x="6523" y="3752"/>
                  </a:cubicBezTo>
                  <a:cubicBezTo>
                    <a:pt x="6184" y="3732"/>
                    <a:pt x="5841" y="3730"/>
                    <a:pt x="5502" y="3738"/>
                  </a:cubicBezTo>
                  <a:cubicBezTo>
                    <a:pt x="5162" y="3746"/>
                    <a:pt x="4828" y="3762"/>
                    <a:pt x="4490" y="3798"/>
                  </a:cubicBezTo>
                  <a:cubicBezTo>
                    <a:pt x="4750" y="3451"/>
                    <a:pt x="5029" y="3125"/>
                    <a:pt x="5335" y="2836"/>
                  </a:cubicBezTo>
                  <a:close/>
                  <a:moveTo>
                    <a:pt x="3789" y="4905"/>
                  </a:moveTo>
                  <a:cubicBezTo>
                    <a:pt x="4243" y="4824"/>
                    <a:pt x="4700" y="4769"/>
                    <a:pt x="5156" y="4743"/>
                  </a:cubicBezTo>
                  <a:cubicBezTo>
                    <a:pt x="5613" y="4717"/>
                    <a:pt x="6071" y="4719"/>
                    <a:pt x="6527" y="4747"/>
                  </a:cubicBezTo>
                  <a:cubicBezTo>
                    <a:pt x="6511" y="5144"/>
                    <a:pt x="6474" y="5550"/>
                    <a:pt x="6416" y="5942"/>
                  </a:cubicBezTo>
                  <a:cubicBezTo>
                    <a:pt x="6358" y="6335"/>
                    <a:pt x="6283" y="6721"/>
                    <a:pt x="6183" y="7106"/>
                  </a:cubicBezTo>
                  <a:lnTo>
                    <a:pt x="3360" y="5892"/>
                  </a:lnTo>
                  <a:cubicBezTo>
                    <a:pt x="3422" y="5724"/>
                    <a:pt x="3488" y="5550"/>
                    <a:pt x="3560" y="5387"/>
                  </a:cubicBezTo>
                  <a:cubicBezTo>
                    <a:pt x="3631" y="5225"/>
                    <a:pt x="3708" y="5061"/>
                    <a:pt x="3789" y="4905"/>
                  </a:cubicBezTo>
                  <a:close/>
                  <a:moveTo>
                    <a:pt x="7125" y="1576"/>
                  </a:moveTo>
                  <a:cubicBezTo>
                    <a:pt x="7809" y="1266"/>
                    <a:pt x="8522" y="1092"/>
                    <a:pt x="9239" y="1059"/>
                  </a:cubicBezTo>
                  <a:cubicBezTo>
                    <a:pt x="9955" y="1027"/>
                    <a:pt x="10670" y="1128"/>
                    <a:pt x="11369" y="1373"/>
                  </a:cubicBezTo>
                  <a:lnTo>
                    <a:pt x="10388" y="4605"/>
                  </a:lnTo>
                  <a:cubicBezTo>
                    <a:pt x="9901" y="4414"/>
                    <a:pt x="9404" y="4249"/>
                    <a:pt x="8905" y="4120"/>
                  </a:cubicBezTo>
                  <a:cubicBezTo>
                    <a:pt x="8407" y="3990"/>
                    <a:pt x="7907" y="3891"/>
                    <a:pt x="7401" y="3825"/>
                  </a:cubicBezTo>
                  <a:cubicBezTo>
                    <a:pt x="7389" y="3447"/>
                    <a:pt x="7359" y="3069"/>
                    <a:pt x="7314" y="2692"/>
                  </a:cubicBezTo>
                  <a:cubicBezTo>
                    <a:pt x="7268" y="2315"/>
                    <a:pt x="7205" y="1950"/>
                    <a:pt x="7125" y="1576"/>
                  </a:cubicBezTo>
                  <a:close/>
                  <a:moveTo>
                    <a:pt x="3066" y="6828"/>
                  </a:moveTo>
                  <a:lnTo>
                    <a:pt x="5890" y="8043"/>
                  </a:lnTo>
                  <a:cubicBezTo>
                    <a:pt x="5764" y="8384"/>
                    <a:pt x="5625" y="8719"/>
                    <a:pt x="5468" y="9040"/>
                  </a:cubicBezTo>
                  <a:cubicBezTo>
                    <a:pt x="5310" y="9361"/>
                    <a:pt x="5138" y="9666"/>
                    <a:pt x="4951" y="9963"/>
                  </a:cubicBezTo>
                  <a:cubicBezTo>
                    <a:pt x="4578" y="9629"/>
                    <a:pt x="4217" y="9279"/>
                    <a:pt x="3874" y="8902"/>
                  </a:cubicBezTo>
                  <a:cubicBezTo>
                    <a:pt x="3532" y="8525"/>
                    <a:pt x="3202" y="8131"/>
                    <a:pt x="2893" y="7713"/>
                  </a:cubicBezTo>
                  <a:cubicBezTo>
                    <a:pt x="2915" y="7565"/>
                    <a:pt x="2943" y="7407"/>
                    <a:pt x="2973" y="7261"/>
                  </a:cubicBezTo>
                  <a:cubicBezTo>
                    <a:pt x="3002" y="7114"/>
                    <a:pt x="3030" y="6974"/>
                    <a:pt x="3066" y="6828"/>
                  </a:cubicBezTo>
                  <a:close/>
                  <a:moveTo>
                    <a:pt x="2802" y="9057"/>
                  </a:moveTo>
                  <a:cubicBezTo>
                    <a:pt x="3052" y="9361"/>
                    <a:pt x="3305" y="9650"/>
                    <a:pt x="3574" y="9930"/>
                  </a:cubicBezTo>
                  <a:cubicBezTo>
                    <a:pt x="3843" y="10210"/>
                    <a:pt x="4128" y="10480"/>
                    <a:pt x="4413" y="10736"/>
                  </a:cubicBezTo>
                  <a:cubicBezTo>
                    <a:pt x="4240" y="10959"/>
                    <a:pt x="4046" y="11175"/>
                    <a:pt x="3855" y="11378"/>
                  </a:cubicBezTo>
                  <a:cubicBezTo>
                    <a:pt x="3663" y="11581"/>
                    <a:pt x="3470" y="11770"/>
                    <a:pt x="3263" y="11952"/>
                  </a:cubicBezTo>
                  <a:cubicBezTo>
                    <a:pt x="3107" y="11485"/>
                    <a:pt x="2988" y="11008"/>
                    <a:pt x="2911" y="10524"/>
                  </a:cubicBezTo>
                  <a:cubicBezTo>
                    <a:pt x="2833" y="10040"/>
                    <a:pt x="2802" y="9549"/>
                    <a:pt x="2802" y="9057"/>
                  </a:cubicBezTo>
                  <a:close/>
                  <a:moveTo>
                    <a:pt x="7388" y="4837"/>
                  </a:moveTo>
                  <a:cubicBezTo>
                    <a:pt x="7847" y="4900"/>
                    <a:pt x="8303" y="4999"/>
                    <a:pt x="8754" y="5117"/>
                  </a:cubicBezTo>
                  <a:cubicBezTo>
                    <a:pt x="9206" y="5235"/>
                    <a:pt x="9653" y="5369"/>
                    <a:pt x="10094" y="5542"/>
                  </a:cubicBezTo>
                  <a:lnTo>
                    <a:pt x="9216" y="8417"/>
                  </a:lnTo>
                  <a:lnTo>
                    <a:pt x="6979" y="7447"/>
                  </a:lnTo>
                  <a:cubicBezTo>
                    <a:pt x="7094" y="7020"/>
                    <a:pt x="7183" y="6594"/>
                    <a:pt x="7252" y="6158"/>
                  </a:cubicBezTo>
                  <a:cubicBezTo>
                    <a:pt x="7322" y="5723"/>
                    <a:pt x="7367" y="5277"/>
                    <a:pt x="7388" y="4837"/>
                  </a:cubicBezTo>
                  <a:close/>
                  <a:moveTo>
                    <a:pt x="12165" y="1714"/>
                  </a:moveTo>
                  <a:cubicBezTo>
                    <a:pt x="12833" y="2061"/>
                    <a:pt x="13444" y="2536"/>
                    <a:pt x="13976" y="3109"/>
                  </a:cubicBezTo>
                  <a:cubicBezTo>
                    <a:pt x="14508" y="3681"/>
                    <a:pt x="14966" y="4358"/>
                    <a:pt x="15323" y="5119"/>
                  </a:cubicBezTo>
                  <a:cubicBezTo>
                    <a:pt x="15135" y="5279"/>
                    <a:pt x="14943" y="5447"/>
                    <a:pt x="14767" y="5623"/>
                  </a:cubicBezTo>
                  <a:cubicBezTo>
                    <a:pt x="14452" y="5937"/>
                    <a:pt x="14161" y="6275"/>
                    <a:pt x="13887" y="6637"/>
                  </a:cubicBezTo>
                  <a:cubicBezTo>
                    <a:pt x="13463" y="6300"/>
                    <a:pt x="13028" y="5990"/>
                    <a:pt x="12576" y="5708"/>
                  </a:cubicBezTo>
                  <a:cubicBezTo>
                    <a:pt x="12124" y="5426"/>
                    <a:pt x="11652" y="5180"/>
                    <a:pt x="11175" y="4955"/>
                  </a:cubicBezTo>
                  <a:lnTo>
                    <a:pt x="12165" y="1714"/>
                  </a:lnTo>
                  <a:close/>
                  <a:moveTo>
                    <a:pt x="6686" y="8384"/>
                  </a:moveTo>
                  <a:lnTo>
                    <a:pt x="8930" y="9363"/>
                  </a:lnTo>
                  <a:lnTo>
                    <a:pt x="8095" y="12077"/>
                  </a:lnTo>
                  <a:cubicBezTo>
                    <a:pt x="7666" y="11873"/>
                    <a:pt x="7252" y="11647"/>
                    <a:pt x="6844" y="11394"/>
                  </a:cubicBezTo>
                  <a:cubicBezTo>
                    <a:pt x="6436" y="11141"/>
                    <a:pt x="6042" y="10862"/>
                    <a:pt x="5658" y="10561"/>
                  </a:cubicBezTo>
                  <a:cubicBezTo>
                    <a:pt x="5865" y="10226"/>
                    <a:pt x="6051" y="9868"/>
                    <a:pt x="6224" y="9506"/>
                  </a:cubicBezTo>
                  <a:cubicBezTo>
                    <a:pt x="6396" y="9143"/>
                    <a:pt x="6550" y="8768"/>
                    <a:pt x="6686" y="8384"/>
                  </a:cubicBezTo>
                  <a:close/>
                  <a:moveTo>
                    <a:pt x="5128" y="11344"/>
                  </a:moveTo>
                  <a:cubicBezTo>
                    <a:pt x="5549" y="11678"/>
                    <a:pt x="5983" y="11984"/>
                    <a:pt x="6431" y="12263"/>
                  </a:cubicBezTo>
                  <a:cubicBezTo>
                    <a:pt x="6880" y="12542"/>
                    <a:pt x="7336" y="12800"/>
                    <a:pt x="7808" y="13023"/>
                  </a:cubicBezTo>
                  <a:lnTo>
                    <a:pt x="6820" y="16246"/>
                  </a:lnTo>
                  <a:cubicBezTo>
                    <a:pt x="6157" y="15901"/>
                    <a:pt x="5551" y="15437"/>
                    <a:pt x="5023" y="14871"/>
                  </a:cubicBezTo>
                  <a:cubicBezTo>
                    <a:pt x="4495" y="14304"/>
                    <a:pt x="4047" y="13632"/>
                    <a:pt x="3690" y="12880"/>
                  </a:cubicBezTo>
                  <a:cubicBezTo>
                    <a:pt x="3863" y="12732"/>
                    <a:pt x="4034" y="12588"/>
                    <a:pt x="4196" y="12426"/>
                  </a:cubicBezTo>
                  <a:cubicBezTo>
                    <a:pt x="4362" y="12260"/>
                    <a:pt x="4521" y="12077"/>
                    <a:pt x="4677" y="11896"/>
                  </a:cubicBezTo>
                  <a:cubicBezTo>
                    <a:pt x="4831" y="11716"/>
                    <a:pt x="4984" y="11536"/>
                    <a:pt x="5128" y="11344"/>
                  </a:cubicBezTo>
                  <a:close/>
                  <a:moveTo>
                    <a:pt x="10890" y="5883"/>
                  </a:moveTo>
                  <a:cubicBezTo>
                    <a:pt x="11322" y="6088"/>
                    <a:pt x="11745" y="6330"/>
                    <a:pt x="12155" y="6586"/>
                  </a:cubicBezTo>
                  <a:cubicBezTo>
                    <a:pt x="12566" y="6841"/>
                    <a:pt x="12970" y="7117"/>
                    <a:pt x="13357" y="7420"/>
                  </a:cubicBezTo>
                  <a:cubicBezTo>
                    <a:pt x="13134" y="7775"/>
                    <a:pt x="12924" y="8140"/>
                    <a:pt x="12741" y="8526"/>
                  </a:cubicBezTo>
                  <a:cubicBezTo>
                    <a:pt x="12557" y="8911"/>
                    <a:pt x="12392" y="9315"/>
                    <a:pt x="12250" y="9727"/>
                  </a:cubicBezTo>
                  <a:lnTo>
                    <a:pt x="10012" y="8758"/>
                  </a:lnTo>
                  <a:lnTo>
                    <a:pt x="10890" y="5883"/>
                  </a:lnTo>
                  <a:close/>
                  <a:moveTo>
                    <a:pt x="9726" y="9704"/>
                  </a:moveTo>
                  <a:lnTo>
                    <a:pt x="11963" y="10674"/>
                  </a:lnTo>
                  <a:cubicBezTo>
                    <a:pt x="11858" y="11075"/>
                    <a:pt x="11775" y="11483"/>
                    <a:pt x="11711" y="11891"/>
                  </a:cubicBezTo>
                  <a:cubicBezTo>
                    <a:pt x="11647" y="12299"/>
                    <a:pt x="11605" y="12707"/>
                    <a:pt x="11582" y="13121"/>
                  </a:cubicBezTo>
                  <a:cubicBezTo>
                    <a:pt x="11125" y="13057"/>
                    <a:pt x="10671" y="12969"/>
                    <a:pt x="10223" y="12851"/>
                  </a:cubicBezTo>
                  <a:cubicBezTo>
                    <a:pt x="9773" y="12733"/>
                    <a:pt x="9330" y="12589"/>
                    <a:pt x="8891" y="12417"/>
                  </a:cubicBezTo>
                  <a:lnTo>
                    <a:pt x="9726" y="9704"/>
                  </a:lnTo>
                  <a:close/>
                  <a:moveTo>
                    <a:pt x="15110" y="6653"/>
                  </a:moveTo>
                  <a:cubicBezTo>
                    <a:pt x="15286" y="6465"/>
                    <a:pt x="15468" y="6291"/>
                    <a:pt x="15660" y="6121"/>
                  </a:cubicBezTo>
                  <a:cubicBezTo>
                    <a:pt x="15809" y="6562"/>
                    <a:pt x="15931" y="7009"/>
                    <a:pt x="16010" y="7466"/>
                  </a:cubicBezTo>
                  <a:cubicBezTo>
                    <a:pt x="16090" y="7922"/>
                    <a:pt x="16131" y="8379"/>
                    <a:pt x="16141" y="8842"/>
                  </a:cubicBezTo>
                  <a:cubicBezTo>
                    <a:pt x="15901" y="8554"/>
                    <a:pt x="15654" y="8277"/>
                    <a:pt x="15397" y="8010"/>
                  </a:cubicBezTo>
                  <a:cubicBezTo>
                    <a:pt x="15141" y="7743"/>
                    <a:pt x="14873" y="7490"/>
                    <a:pt x="14601" y="7245"/>
                  </a:cubicBezTo>
                  <a:cubicBezTo>
                    <a:pt x="14764" y="7040"/>
                    <a:pt x="14933" y="6842"/>
                    <a:pt x="15110" y="6653"/>
                  </a:cubicBezTo>
                  <a:close/>
                  <a:moveTo>
                    <a:pt x="8605" y="13364"/>
                  </a:moveTo>
                  <a:cubicBezTo>
                    <a:pt x="9087" y="13554"/>
                    <a:pt x="9570" y="13710"/>
                    <a:pt x="10065" y="13838"/>
                  </a:cubicBezTo>
                  <a:cubicBezTo>
                    <a:pt x="10559" y="13967"/>
                    <a:pt x="11066" y="14066"/>
                    <a:pt x="11569" y="14133"/>
                  </a:cubicBezTo>
                  <a:cubicBezTo>
                    <a:pt x="11579" y="14514"/>
                    <a:pt x="11603" y="14895"/>
                    <a:pt x="11648" y="15274"/>
                  </a:cubicBezTo>
                  <a:cubicBezTo>
                    <a:pt x="11692" y="15654"/>
                    <a:pt x="11756" y="16032"/>
                    <a:pt x="11835" y="16408"/>
                  </a:cubicBezTo>
                  <a:cubicBezTo>
                    <a:pt x="11155" y="16713"/>
                    <a:pt x="10449" y="16878"/>
                    <a:pt x="9738" y="16909"/>
                  </a:cubicBezTo>
                  <a:cubicBezTo>
                    <a:pt x="9027" y="16939"/>
                    <a:pt x="8310" y="16829"/>
                    <a:pt x="7616" y="16587"/>
                  </a:cubicBezTo>
                  <a:lnTo>
                    <a:pt x="8605" y="13364"/>
                  </a:lnTo>
                  <a:close/>
                  <a:moveTo>
                    <a:pt x="14057" y="8008"/>
                  </a:moveTo>
                  <a:cubicBezTo>
                    <a:pt x="14422" y="8336"/>
                    <a:pt x="14775" y="8688"/>
                    <a:pt x="15111" y="9058"/>
                  </a:cubicBezTo>
                  <a:cubicBezTo>
                    <a:pt x="15447" y="9427"/>
                    <a:pt x="15766" y="9826"/>
                    <a:pt x="16070" y="10235"/>
                  </a:cubicBezTo>
                  <a:cubicBezTo>
                    <a:pt x="16047" y="10415"/>
                    <a:pt x="16018" y="10583"/>
                    <a:pt x="15985" y="10761"/>
                  </a:cubicBezTo>
                  <a:cubicBezTo>
                    <a:pt x="15951" y="10940"/>
                    <a:pt x="15911" y="11124"/>
                    <a:pt x="15868" y="11301"/>
                  </a:cubicBezTo>
                  <a:lnTo>
                    <a:pt x="13053" y="10078"/>
                  </a:lnTo>
                  <a:cubicBezTo>
                    <a:pt x="13184" y="9710"/>
                    <a:pt x="13327" y="9355"/>
                    <a:pt x="13495" y="9009"/>
                  </a:cubicBezTo>
                  <a:cubicBezTo>
                    <a:pt x="13664" y="8665"/>
                    <a:pt x="13854" y="8326"/>
                    <a:pt x="14057" y="8008"/>
                  </a:cubicBezTo>
                  <a:close/>
                  <a:moveTo>
                    <a:pt x="12766" y="11024"/>
                  </a:moveTo>
                  <a:lnTo>
                    <a:pt x="15589" y="12239"/>
                  </a:lnTo>
                  <a:cubicBezTo>
                    <a:pt x="15538" y="12378"/>
                    <a:pt x="15478" y="12511"/>
                    <a:pt x="15420" y="12645"/>
                  </a:cubicBezTo>
                  <a:cubicBezTo>
                    <a:pt x="15362" y="12780"/>
                    <a:pt x="15300" y="12919"/>
                    <a:pt x="15235" y="13050"/>
                  </a:cubicBezTo>
                  <a:cubicBezTo>
                    <a:pt x="14772" y="13134"/>
                    <a:pt x="14310" y="13191"/>
                    <a:pt x="13844" y="13218"/>
                  </a:cubicBezTo>
                  <a:cubicBezTo>
                    <a:pt x="13378" y="13245"/>
                    <a:pt x="12908" y="13241"/>
                    <a:pt x="12443" y="13211"/>
                  </a:cubicBezTo>
                  <a:cubicBezTo>
                    <a:pt x="12460" y="12841"/>
                    <a:pt x="12494" y="12472"/>
                    <a:pt x="12547" y="12107"/>
                  </a:cubicBezTo>
                  <a:cubicBezTo>
                    <a:pt x="12600" y="11742"/>
                    <a:pt x="12676" y="11384"/>
                    <a:pt x="12766" y="11024"/>
                  </a:cubicBezTo>
                  <a:close/>
                  <a:moveTo>
                    <a:pt x="12438" y="14214"/>
                  </a:moveTo>
                  <a:cubicBezTo>
                    <a:pt x="12795" y="14237"/>
                    <a:pt x="13149" y="14242"/>
                    <a:pt x="13506" y="14233"/>
                  </a:cubicBezTo>
                  <a:cubicBezTo>
                    <a:pt x="13864" y="14224"/>
                    <a:pt x="14224" y="14202"/>
                    <a:pt x="14580" y="14161"/>
                  </a:cubicBezTo>
                  <a:cubicBezTo>
                    <a:pt x="14335" y="14508"/>
                    <a:pt x="14059" y="14833"/>
                    <a:pt x="13766" y="15126"/>
                  </a:cubicBezTo>
                  <a:cubicBezTo>
                    <a:pt x="13423" y="15468"/>
                    <a:pt x="13055" y="15770"/>
                    <a:pt x="12662" y="16024"/>
                  </a:cubicBezTo>
                  <a:cubicBezTo>
                    <a:pt x="12600" y="15725"/>
                    <a:pt x="12549" y="15426"/>
                    <a:pt x="12511" y="15125"/>
                  </a:cubicBezTo>
                  <a:cubicBezTo>
                    <a:pt x="12473" y="14823"/>
                    <a:pt x="12451" y="14517"/>
                    <a:pt x="12438" y="1421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7" name="Google Shape;1507;p33"/>
            <p:cNvSpPr/>
            <p:nvPr/>
          </p:nvSpPr>
          <p:spPr>
            <a:xfrm>
              <a:off x="15028523" y="10196678"/>
              <a:ext cx="417298" cy="446578"/>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8" name="Google Shape;1508;p33"/>
            <p:cNvSpPr/>
            <p:nvPr/>
          </p:nvSpPr>
          <p:spPr>
            <a:xfrm>
              <a:off x="16217782" y="994407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9" name="Google Shape;1509;p33"/>
            <p:cNvSpPr/>
            <p:nvPr/>
          </p:nvSpPr>
          <p:spPr>
            <a:xfrm>
              <a:off x="14782479" y="8405887"/>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0" name="Google Shape;1510;p33"/>
            <p:cNvSpPr/>
            <p:nvPr/>
          </p:nvSpPr>
          <p:spPr>
            <a:xfrm>
              <a:off x="16163586" y="9475903"/>
              <a:ext cx="425669" cy="396235"/>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1" name="Google Shape;1511;p33"/>
            <p:cNvSpPr/>
            <p:nvPr/>
          </p:nvSpPr>
          <p:spPr>
            <a:xfrm>
              <a:off x="14923512" y="9401109"/>
              <a:ext cx="530063" cy="653239"/>
            </a:xfrm>
            <a:custGeom>
              <a:avLst/>
              <a:gdLst/>
              <a:ahLst/>
              <a:cxnLst/>
              <a:rect l="l" t="t" r="r" b="b"/>
              <a:pathLst>
                <a:path w="21339" h="21341" extrusionOk="0">
                  <a:moveTo>
                    <a:pt x="19725" y="4962"/>
                  </a:moveTo>
                  <a:cubicBezTo>
                    <a:pt x="19481" y="4621"/>
                    <a:pt x="18944" y="4504"/>
                    <a:pt x="18524" y="4700"/>
                  </a:cubicBezTo>
                  <a:lnTo>
                    <a:pt x="16276" y="5753"/>
                  </a:lnTo>
                  <a:cubicBezTo>
                    <a:pt x="16665" y="6156"/>
                    <a:pt x="16967" y="6565"/>
                    <a:pt x="17201" y="6965"/>
                  </a:cubicBezTo>
                  <a:lnTo>
                    <a:pt x="19403" y="5935"/>
                  </a:lnTo>
                  <a:cubicBezTo>
                    <a:pt x="19823" y="5739"/>
                    <a:pt x="19967" y="5303"/>
                    <a:pt x="19725" y="4962"/>
                  </a:cubicBezTo>
                  <a:close/>
                  <a:moveTo>
                    <a:pt x="21339" y="9898"/>
                  </a:moveTo>
                  <a:cubicBezTo>
                    <a:pt x="21338" y="9504"/>
                    <a:pt x="20944" y="9185"/>
                    <a:pt x="20459" y="9185"/>
                  </a:cubicBezTo>
                  <a:lnTo>
                    <a:pt x="17939" y="9183"/>
                  </a:lnTo>
                  <a:cubicBezTo>
                    <a:pt x="17998" y="9688"/>
                    <a:pt x="17984" y="10167"/>
                    <a:pt x="17927" y="10609"/>
                  </a:cubicBezTo>
                  <a:lnTo>
                    <a:pt x="20460" y="10610"/>
                  </a:lnTo>
                  <a:cubicBezTo>
                    <a:pt x="20946" y="10610"/>
                    <a:pt x="21338" y="10292"/>
                    <a:pt x="21339" y="9898"/>
                  </a:cubicBezTo>
                  <a:close/>
                  <a:moveTo>
                    <a:pt x="4324" y="1565"/>
                  </a:moveTo>
                  <a:cubicBezTo>
                    <a:pt x="4080" y="1224"/>
                    <a:pt x="3543" y="1107"/>
                    <a:pt x="3123" y="1304"/>
                  </a:cubicBezTo>
                  <a:cubicBezTo>
                    <a:pt x="2703" y="1501"/>
                    <a:pt x="2559" y="1936"/>
                    <a:pt x="2802" y="2278"/>
                  </a:cubicBezTo>
                  <a:lnTo>
                    <a:pt x="4065" y="4052"/>
                  </a:lnTo>
                  <a:cubicBezTo>
                    <a:pt x="4512" y="3793"/>
                    <a:pt x="5019" y="3548"/>
                    <a:pt x="5588" y="3340"/>
                  </a:cubicBezTo>
                  <a:cubicBezTo>
                    <a:pt x="5588" y="3340"/>
                    <a:pt x="4324" y="1565"/>
                    <a:pt x="4324" y="1565"/>
                  </a:cubicBezTo>
                  <a:close/>
                  <a:moveTo>
                    <a:pt x="10086" y="713"/>
                  </a:moveTo>
                  <a:cubicBezTo>
                    <a:pt x="10086" y="319"/>
                    <a:pt x="9693" y="0"/>
                    <a:pt x="9207" y="0"/>
                  </a:cubicBezTo>
                  <a:cubicBezTo>
                    <a:pt x="8723" y="0"/>
                    <a:pt x="8330" y="319"/>
                    <a:pt x="8330" y="713"/>
                  </a:cubicBezTo>
                  <a:lnTo>
                    <a:pt x="8331" y="2772"/>
                  </a:lnTo>
                  <a:cubicBezTo>
                    <a:pt x="8876" y="2739"/>
                    <a:pt x="9464" y="2751"/>
                    <a:pt x="10088" y="2828"/>
                  </a:cubicBezTo>
                  <a:cubicBezTo>
                    <a:pt x="10088" y="2828"/>
                    <a:pt x="10086" y="713"/>
                    <a:pt x="10086" y="713"/>
                  </a:cubicBezTo>
                  <a:close/>
                  <a:moveTo>
                    <a:pt x="15284" y="1339"/>
                  </a:moveTo>
                  <a:cubicBezTo>
                    <a:pt x="14864" y="1142"/>
                    <a:pt x="14326" y="1258"/>
                    <a:pt x="14084" y="1599"/>
                  </a:cubicBezTo>
                  <a:lnTo>
                    <a:pt x="12730" y="3502"/>
                  </a:lnTo>
                  <a:cubicBezTo>
                    <a:pt x="12923" y="3577"/>
                    <a:pt x="14063" y="4115"/>
                    <a:pt x="14249" y="4220"/>
                  </a:cubicBezTo>
                  <a:lnTo>
                    <a:pt x="15606" y="2312"/>
                  </a:lnTo>
                  <a:cubicBezTo>
                    <a:pt x="15849" y="1971"/>
                    <a:pt x="15704" y="1536"/>
                    <a:pt x="15284" y="1339"/>
                  </a:cubicBezTo>
                  <a:close/>
                  <a:moveTo>
                    <a:pt x="16063" y="12771"/>
                  </a:moveTo>
                  <a:cubicBezTo>
                    <a:pt x="17178" y="10880"/>
                    <a:pt x="17910" y="6928"/>
                    <a:pt x="12930" y="4595"/>
                  </a:cubicBezTo>
                  <a:cubicBezTo>
                    <a:pt x="12930" y="4595"/>
                    <a:pt x="12929" y="4595"/>
                    <a:pt x="12928" y="4595"/>
                  </a:cubicBezTo>
                  <a:cubicBezTo>
                    <a:pt x="12928" y="4594"/>
                    <a:pt x="12927" y="4594"/>
                    <a:pt x="12926" y="4594"/>
                  </a:cubicBezTo>
                  <a:cubicBezTo>
                    <a:pt x="12926" y="4593"/>
                    <a:pt x="12925" y="4593"/>
                    <a:pt x="12924" y="4593"/>
                  </a:cubicBezTo>
                  <a:cubicBezTo>
                    <a:pt x="12924" y="4592"/>
                    <a:pt x="12923" y="4592"/>
                    <a:pt x="12922" y="4592"/>
                  </a:cubicBezTo>
                  <a:cubicBezTo>
                    <a:pt x="7943" y="2259"/>
                    <a:pt x="4092" y="4749"/>
                    <a:pt x="2631" y="6478"/>
                  </a:cubicBezTo>
                  <a:cubicBezTo>
                    <a:pt x="1322" y="8041"/>
                    <a:pt x="1632" y="10216"/>
                    <a:pt x="1621" y="10529"/>
                  </a:cubicBezTo>
                  <a:cubicBezTo>
                    <a:pt x="1602" y="11040"/>
                    <a:pt x="2174" y="13289"/>
                    <a:pt x="1592" y="14216"/>
                  </a:cubicBezTo>
                  <a:cubicBezTo>
                    <a:pt x="792" y="15491"/>
                    <a:pt x="955" y="15611"/>
                    <a:pt x="1594" y="16106"/>
                  </a:cubicBezTo>
                  <a:cubicBezTo>
                    <a:pt x="2244" y="16611"/>
                    <a:pt x="5442" y="18109"/>
                    <a:pt x="6306" y="18314"/>
                  </a:cubicBezTo>
                  <a:cubicBezTo>
                    <a:pt x="7154" y="18515"/>
                    <a:pt x="7364" y="18570"/>
                    <a:pt x="8324" y="17370"/>
                  </a:cubicBezTo>
                  <a:cubicBezTo>
                    <a:pt x="9022" y="16498"/>
                    <a:pt x="11709" y="15775"/>
                    <a:pt x="12245" y="15507"/>
                  </a:cubicBezTo>
                  <a:cubicBezTo>
                    <a:pt x="12574" y="15342"/>
                    <a:pt x="15049" y="14473"/>
                    <a:pt x="16063" y="12771"/>
                  </a:cubicBezTo>
                  <a:close/>
                  <a:moveTo>
                    <a:pt x="5425" y="20157"/>
                  </a:moveTo>
                  <a:cubicBezTo>
                    <a:pt x="5564" y="19962"/>
                    <a:pt x="5481" y="19712"/>
                    <a:pt x="5240" y="19599"/>
                  </a:cubicBezTo>
                  <a:lnTo>
                    <a:pt x="756" y="17498"/>
                  </a:lnTo>
                  <a:cubicBezTo>
                    <a:pt x="515" y="17385"/>
                    <a:pt x="206" y="17452"/>
                    <a:pt x="67" y="17647"/>
                  </a:cubicBezTo>
                  <a:lnTo>
                    <a:pt x="67" y="17647"/>
                  </a:lnTo>
                  <a:cubicBezTo>
                    <a:pt x="-72" y="17843"/>
                    <a:pt x="11" y="18093"/>
                    <a:pt x="252" y="18206"/>
                  </a:cubicBezTo>
                  <a:lnTo>
                    <a:pt x="4736" y="20307"/>
                  </a:lnTo>
                  <a:cubicBezTo>
                    <a:pt x="4977" y="20420"/>
                    <a:pt x="5286" y="20353"/>
                    <a:pt x="5425" y="20157"/>
                  </a:cubicBezTo>
                  <a:cubicBezTo>
                    <a:pt x="5425" y="20157"/>
                    <a:pt x="5425" y="20157"/>
                    <a:pt x="5425" y="20157"/>
                  </a:cubicBezTo>
                  <a:close/>
                  <a:moveTo>
                    <a:pt x="6113" y="19190"/>
                  </a:moveTo>
                  <a:cubicBezTo>
                    <a:pt x="6252" y="18995"/>
                    <a:pt x="6169" y="18745"/>
                    <a:pt x="5928" y="18632"/>
                  </a:cubicBezTo>
                  <a:lnTo>
                    <a:pt x="1444" y="16531"/>
                  </a:lnTo>
                  <a:cubicBezTo>
                    <a:pt x="1203" y="16418"/>
                    <a:pt x="894" y="16485"/>
                    <a:pt x="755" y="16680"/>
                  </a:cubicBezTo>
                  <a:lnTo>
                    <a:pt x="755" y="16680"/>
                  </a:lnTo>
                  <a:cubicBezTo>
                    <a:pt x="616" y="16876"/>
                    <a:pt x="699" y="17126"/>
                    <a:pt x="940" y="17239"/>
                  </a:cubicBezTo>
                  <a:lnTo>
                    <a:pt x="5424" y="19340"/>
                  </a:lnTo>
                  <a:cubicBezTo>
                    <a:pt x="5665" y="19453"/>
                    <a:pt x="5974" y="19386"/>
                    <a:pt x="6113" y="19190"/>
                  </a:cubicBezTo>
                  <a:cubicBezTo>
                    <a:pt x="6113" y="19190"/>
                    <a:pt x="6113" y="19190"/>
                    <a:pt x="6113" y="19190"/>
                  </a:cubicBezTo>
                  <a:close/>
                  <a:moveTo>
                    <a:pt x="360" y="18601"/>
                  </a:moveTo>
                  <a:lnTo>
                    <a:pt x="4260" y="20429"/>
                  </a:lnTo>
                  <a:cubicBezTo>
                    <a:pt x="3639" y="21302"/>
                    <a:pt x="2263" y="21600"/>
                    <a:pt x="1186" y="21095"/>
                  </a:cubicBezTo>
                  <a:cubicBezTo>
                    <a:pt x="109" y="20591"/>
                    <a:pt x="-261" y="19474"/>
                    <a:pt x="360" y="1860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2" name="Google Shape;1512;p33"/>
            <p:cNvSpPr/>
            <p:nvPr/>
          </p:nvSpPr>
          <p:spPr>
            <a:xfrm>
              <a:off x="15668533" y="8652551"/>
              <a:ext cx="371824" cy="371843"/>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3" name="Google Shape;1513;p33"/>
            <p:cNvSpPr/>
            <p:nvPr/>
          </p:nvSpPr>
          <p:spPr>
            <a:xfrm>
              <a:off x="19159242" y="10658993"/>
              <a:ext cx="622764" cy="569103"/>
            </a:xfrm>
            <a:custGeom>
              <a:avLst/>
              <a:gdLst/>
              <a:ahLst/>
              <a:cxnLst/>
              <a:rect l="l" t="t" r="r" b="b"/>
              <a:pathLst>
                <a:path w="20409" h="20716" extrusionOk="0">
                  <a:moveTo>
                    <a:pt x="1339" y="18146"/>
                  </a:moveTo>
                  <a:cubicBezTo>
                    <a:pt x="227" y="16314"/>
                    <a:pt x="661" y="13820"/>
                    <a:pt x="2308" y="12586"/>
                  </a:cubicBezTo>
                  <a:cubicBezTo>
                    <a:pt x="2748" y="12256"/>
                    <a:pt x="3232" y="12053"/>
                    <a:pt x="3725" y="11962"/>
                  </a:cubicBezTo>
                  <a:lnTo>
                    <a:pt x="3738" y="15889"/>
                  </a:lnTo>
                  <a:cubicBezTo>
                    <a:pt x="3739" y="16166"/>
                    <a:pt x="3941" y="16390"/>
                    <a:pt x="4190" y="16389"/>
                  </a:cubicBezTo>
                  <a:cubicBezTo>
                    <a:pt x="4439" y="16388"/>
                    <a:pt x="4640" y="16164"/>
                    <a:pt x="4639" y="15887"/>
                  </a:cubicBezTo>
                  <a:lnTo>
                    <a:pt x="4626" y="11921"/>
                  </a:lnTo>
                  <a:cubicBezTo>
                    <a:pt x="5675" y="12022"/>
                    <a:pt x="6678" y="12627"/>
                    <a:pt x="7312" y="13672"/>
                  </a:cubicBezTo>
                  <a:cubicBezTo>
                    <a:pt x="8425" y="15504"/>
                    <a:pt x="7990" y="17998"/>
                    <a:pt x="6343" y="19232"/>
                  </a:cubicBezTo>
                  <a:cubicBezTo>
                    <a:pt x="4697" y="20465"/>
                    <a:pt x="2452" y="19979"/>
                    <a:pt x="1339" y="18146"/>
                  </a:cubicBezTo>
                  <a:close/>
                  <a:moveTo>
                    <a:pt x="3670" y="7857"/>
                  </a:moveTo>
                  <a:lnTo>
                    <a:pt x="5119" y="6772"/>
                  </a:lnTo>
                  <a:cubicBezTo>
                    <a:pt x="5283" y="6649"/>
                    <a:pt x="5395" y="6369"/>
                    <a:pt x="5367" y="6151"/>
                  </a:cubicBezTo>
                  <a:lnTo>
                    <a:pt x="5135" y="4322"/>
                  </a:lnTo>
                  <a:lnTo>
                    <a:pt x="8435" y="5321"/>
                  </a:lnTo>
                  <a:cubicBezTo>
                    <a:pt x="8435" y="5321"/>
                    <a:pt x="8207" y="5706"/>
                    <a:pt x="7927" y="6179"/>
                  </a:cubicBezTo>
                  <a:lnTo>
                    <a:pt x="4301" y="8895"/>
                  </a:lnTo>
                  <a:cubicBezTo>
                    <a:pt x="4301" y="8895"/>
                    <a:pt x="3670" y="7857"/>
                    <a:pt x="3670" y="7857"/>
                  </a:cubicBezTo>
                  <a:close/>
                  <a:moveTo>
                    <a:pt x="5317" y="9342"/>
                  </a:moveTo>
                  <a:lnTo>
                    <a:pt x="6806" y="8227"/>
                  </a:lnTo>
                  <a:cubicBezTo>
                    <a:pt x="6763" y="8494"/>
                    <a:pt x="6811" y="8776"/>
                    <a:pt x="6952" y="9008"/>
                  </a:cubicBezTo>
                  <a:lnTo>
                    <a:pt x="6951" y="9008"/>
                  </a:lnTo>
                  <a:cubicBezTo>
                    <a:pt x="6951" y="9008"/>
                    <a:pt x="7368" y="9692"/>
                    <a:pt x="7887" y="10542"/>
                  </a:cubicBezTo>
                  <a:cubicBezTo>
                    <a:pt x="7887" y="10542"/>
                    <a:pt x="5317" y="9342"/>
                    <a:pt x="5317" y="9342"/>
                  </a:cubicBezTo>
                  <a:close/>
                  <a:moveTo>
                    <a:pt x="8791" y="8259"/>
                  </a:moveTo>
                  <a:cubicBezTo>
                    <a:pt x="8791" y="8259"/>
                    <a:pt x="10089" y="6315"/>
                    <a:pt x="10706" y="5383"/>
                  </a:cubicBezTo>
                  <a:lnTo>
                    <a:pt x="11903" y="5869"/>
                  </a:lnTo>
                  <a:cubicBezTo>
                    <a:pt x="11641" y="6978"/>
                    <a:pt x="11735" y="8186"/>
                    <a:pt x="12226" y="9262"/>
                  </a:cubicBezTo>
                  <a:lnTo>
                    <a:pt x="10284" y="10718"/>
                  </a:lnTo>
                  <a:cubicBezTo>
                    <a:pt x="10284" y="10718"/>
                    <a:pt x="8791" y="8259"/>
                    <a:pt x="8791" y="8259"/>
                  </a:cubicBezTo>
                  <a:close/>
                  <a:moveTo>
                    <a:pt x="13314" y="9656"/>
                  </a:moveTo>
                  <a:lnTo>
                    <a:pt x="16285" y="7430"/>
                  </a:lnTo>
                  <a:cubicBezTo>
                    <a:pt x="16491" y="7275"/>
                    <a:pt x="16545" y="6964"/>
                    <a:pt x="16406" y="6735"/>
                  </a:cubicBezTo>
                  <a:cubicBezTo>
                    <a:pt x="16343" y="6631"/>
                    <a:pt x="16251" y="6564"/>
                    <a:pt x="16150" y="6533"/>
                  </a:cubicBezTo>
                  <a:lnTo>
                    <a:pt x="16151" y="6531"/>
                  </a:lnTo>
                  <a:lnTo>
                    <a:pt x="12905" y="5212"/>
                  </a:lnTo>
                  <a:cubicBezTo>
                    <a:pt x="13172" y="4652"/>
                    <a:pt x="13562" y="4155"/>
                    <a:pt x="14067" y="3777"/>
                  </a:cubicBezTo>
                  <a:cubicBezTo>
                    <a:pt x="15713" y="2543"/>
                    <a:pt x="17958" y="3030"/>
                    <a:pt x="19071" y="4862"/>
                  </a:cubicBezTo>
                  <a:cubicBezTo>
                    <a:pt x="20183" y="6694"/>
                    <a:pt x="19749" y="9188"/>
                    <a:pt x="18102" y="10422"/>
                  </a:cubicBezTo>
                  <a:cubicBezTo>
                    <a:pt x="16556" y="11580"/>
                    <a:pt x="14482" y="11221"/>
                    <a:pt x="13314" y="9656"/>
                  </a:cubicBezTo>
                  <a:close/>
                  <a:moveTo>
                    <a:pt x="15048" y="7148"/>
                  </a:moveTo>
                  <a:lnTo>
                    <a:pt x="12832" y="8808"/>
                  </a:lnTo>
                  <a:cubicBezTo>
                    <a:pt x="12470" y="7960"/>
                    <a:pt x="12397" y="7021"/>
                    <a:pt x="12588" y="6148"/>
                  </a:cubicBezTo>
                  <a:cubicBezTo>
                    <a:pt x="12588" y="6148"/>
                    <a:pt x="15048" y="7148"/>
                    <a:pt x="15048" y="7148"/>
                  </a:cubicBezTo>
                  <a:close/>
                  <a:moveTo>
                    <a:pt x="742" y="18594"/>
                  </a:moveTo>
                  <a:cubicBezTo>
                    <a:pt x="2079" y="20796"/>
                    <a:pt x="4768" y="21379"/>
                    <a:pt x="6747" y="19896"/>
                  </a:cubicBezTo>
                  <a:cubicBezTo>
                    <a:pt x="8726" y="18413"/>
                    <a:pt x="9246" y="15426"/>
                    <a:pt x="7909" y="13224"/>
                  </a:cubicBezTo>
                  <a:cubicBezTo>
                    <a:pt x="7134" y="11948"/>
                    <a:pt x="5905" y="11216"/>
                    <a:pt x="4623" y="11115"/>
                  </a:cubicBezTo>
                  <a:lnTo>
                    <a:pt x="4619" y="10101"/>
                  </a:lnTo>
                  <a:lnTo>
                    <a:pt x="8815" y="12059"/>
                  </a:lnTo>
                  <a:cubicBezTo>
                    <a:pt x="9382" y="12983"/>
                    <a:pt x="9863" y="13764"/>
                    <a:pt x="9886" y="13787"/>
                  </a:cubicBezTo>
                  <a:cubicBezTo>
                    <a:pt x="10275" y="14180"/>
                    <a:pt x="10877" y="14149"/>
                    <a:pt x="11230" y="13717"/>
                  </a:cubicBezTo>
                  <a:cubicBezTo>
                    <a:pt x="11531" y="13349"/>
                    <a:pt x="11553" y="12810"/>
                    <a:pt x="11313" y="12415"/>
                  </a:cubicBezTo>
                  <a:lnTo>
                    <a:pt x="11314" y="12414"/>
                  </a:lnTo>
                  <a:lnTo>
                    <a:pt x="10788" y="11548"/>
                  </a:lnTo>
                  <a:lnTo>
                    <a:pt x="12715" y="10105"/>
                  </a:lnTo>
                  <a:cubicBezTo>
                    <a:pt x="14109" y="12039"/>
                    <a:pt x="16627" y="12494"/>
                    <a:pt x="18506" y="11086"/>
                  </a:cubicBezTo>
                  <a:cubicBezTo>
                    <a:pt x="20485" y="9603"/>
                    <a:pt x="21005" y="6616"/>
                    <a:pt x="19668" y="4414"/>
                  </a:cubicBezTo>
                  <a:cubicBezTo>
                    <a:pt x="18331" y="2212"/>
                    <a:pt x="15642" y="1629"/>
                    <a:pt x="13663" y="3112"/>
                  </a:cubicBezTo>
                  <a:cubicBezTo>
                    <a:pt x="13027" y="3589"/>
                    <a:pt x="12542" y="4222"/>
                    <a:pt x="12221" y="4933"/>
                  </a:cubicBezTo>
                  <a:lnTo>
                    <a:pt x="11168" y="4506"/>
                  </a:lnTo>
                  <a:cubicBezTo>
                    <a:pt x="11303" y="3945"/>
                    <a:pt x="11158" y="3323"/>
                    <a:pt x="10745" y="2905"/>
                  </a:cubicBezTo>
                  <a:cubicBezTo>
                    <a:pt x="10551" y="2709"/>
                    <a:pt x="10321" y="2584"/>
                    <a:pt x="10082" y="2526"/>
                  </a:cubicBezTo>
                  <a:lnTo>
                    <a:pt x="10082" y="2525"/>
                  </a:lnTo>
                  <a:lnTo>
                    <a:pt x="5355" y="1211"/>
                  </a:lnTo>
                  <a:lnTo>
                    <a:pt x="5355" y="1211"/>
                  </a:lnTo>
                  <a:cubicBezTo>
                    <a:pt x="4823" y="1000"/>
                    <a:pt x="4206" y="1148"/>
                    <a:pt x="3803" y="1641"/>
                  </a:cubicBezTo>
                  <a:cubicBezTo>
                    <a:pt x="3485" y="2031"/>
                    <a:pt x="3373" y="2548"/>
                    <a:pt x="3458" y="3028"/>
                  </a:cubicBezTo>
                  <a:lnTo>
                    <a:pt x="3457" y="3029"/>
                  </a:lnTo>
                  <a:lnTo>
                    <a:pt x="3914" y="5740"/>
                  </a:lnTo>
                  <a:lnTo>
                    <a:pt x="2179" y="7041"/>
                  </a:lnTo>
                  <a:cubicBezTo>
                    <a:pt x="1849" y="7288"/>
                    <a:pt x="1762" y="7786"/>
                    <a:pt x="1985" y="8153"/>
                  </a:cubicBezTo>
                  <a:cubicBezTo>
                    <a:pt x="2193" y="8496"/>
                    <a:pt x="2598" y="8599"/>
                    <a:pt x="2919" y="8409"/>
                  </a:cubicBezTo>
                  <a:lnTo>
                    <a:pt x="3717" y="9723"/>
                  </a:lnTo>
                  <a:lnTo>
                    <a:pt x="3722" y="11148"/>
                  </a:lnTo>
                  <a:cubicBezTo>
                    <a:pt x="3090" y="11245"/>
                    <a:pt x="2469" y="11499"/>
                    <a:pt x="1905" y="11922"/>
                  </a:cubicBezTo>
                  <a:cubicBezTo>
                    <a:pt x="-75" y="13405"/>
                    <a:pt x="-595" y="16392"/>
                    <a:pt x="742" y="18594"/>
                  </a:cubicBezTo>
                  <a:close/>
                  <a:moveTo>
                    <a:pt x="2678" y="707"/>
                  </a:moveTo>
                  <a:cubicBezTo>
                    <a:pt x="2232" y="-27"/>
                    <a:pt x="1336" y="-221"/>
                    <a:pt x="676" y="273"/>
                  </a:cubicBezTo>
                  <a:cubicBezTo>
                    <a:pt x="16" y="767"/>
                    <a:pt x="-157" y="1763"/>
                    <a:pt x="289" y="2497"/>
                  </a:cubicBezTo>
                  <a:cubicBezTo>
                    <a:pt x="734" y="3231"/>
                    <a:pt x="1630" y="3426"/>
                    <a:pt x="2290" y="2931"/>
                  </a:cubicBezTo>
                  <a:cubicBezTo>
                    <a:pt x="2950" y="2437"/>
                    <a:pt x="3123" y="1441"/>
                    <a:pt x="2678"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4" name="Google Shape;1514;p33"/>
            <p:cNvSpPr/>
            <p:nvPr/>
          </p:nvSpPr>
          <p:spPr>
            <a:xfrm>
              <a:off x="15268309" y="8005297"/>
              <a:ext cx="498843" cy="55221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5" name="Google Shape;1515;p33"/>
            <p:cNvSpPr/>
            <p:nvPr/>
          </p:nvSpPr>
          <p:spPr>
            <a:xfrm>
              <a:off x="15182165" y="7422392"/>
              <a:ext cx="482786" cy="501735"/>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6" name="Google Shape;1516;p33"/>
            <p:cNvSpPr/>
            <p:nvPr/>
          </p:nvSpPr>
          <p:spPr>
            <a:xfrm>
              <a:off x="15128412" y="6820063"/>
              <a:ext cx="371717" cy="598352"/>
            </a:xfrm>
            <a:custGeom>
              <a:avLst/>
              <a:gdLst/>
              <a:ahLst/>
              <a:cxnLst/>
              <a:rect l="l" t="t" r="r" b="b"/>
              <a:pathLst>
                <a:path w="21600" h="21600" extrusionOk="0">
                  <a:moveTo>
                    <a:pt x="0" y="21600"/>
                  </a:moveTo>
                  <a:lnTo>
                    <a:pt x="53" y="16426"/>
                  </a:lnTo>
                  <a:lnTo>
                    <a:pt x="6939" y="18801"/>
                  </a:lnTo>
                  <a:cubicBezTo>
                    <a:pt x="6939" y="18801"/>
                    <a:pt x="0" y="21600"/>
                    <a:pt x="0" y="21600"/>
                  </a:cubicBezTo>
                  <a:close/>
                  <a:moveTo>
                    <a:pt x="7564" y="18101"/>
                  </a:moveTo>
                  <a:lnTo>
                    <a:pt x="678" y="15726"/>
                  </a:lnTo>
                  <a:lnTo>
                    <a:pt x="11819" y="3241"/>
                  </a:lnTo>
                  <a:lnTo>
                    <a:pt x="18708" y="5613"/>
                  </a:lnTo>
                  <a:cubicBezTo>
                    <a:pt x="18708" y="5613"/>
                    <a:pt x="7564" y="18101"/>
                    <a:pt x="7564" y="18101"/>
                  </a:cubicBezTo>
                  <a:close/>
                  <a:moveTo>
                    <a:pt x="19345" y="4898"/>
                  </a:moveTo>
                  <a:lnTo>
                    <a:pt x="12456" y="2525"/>
                  </a:lnTo>
                  <a:lnTo>
                    <a:pt x="14711" y="0"/>
                  </a:lnTo>
                  <a:lnTo>
                    <a:pt x="21600" y="2372"/>
                  </a:lnTo>
                  <a:cubicBezTo>
                    <a:pt x="21600" y="2372"/>
                    <a:pt x="19345" y="4898"/>
                    <a:pt x="19345" y="4898"/>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7" name="Google Shape;1517;p33"/>
            <p:cNvSpPr/>
            <p:nvPr/>
          </p:nvSpPr>
          <p:spPr>
            <a:xfrm>
              <a:off x="19860235" y="12623190"/>
              <a:ext cx="635104" cy="38320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8" name="Google Shape;1518;p33"/>
            <p:cNvSpPr/>
            <p:nvPr/>
          </p:nvSpPr>
          <p:spPr>
            <a:xfrm>
              <a:off x="17597371" y="10224894"/>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9" name="Google Shape;1519;p33"/>
            <p:cNvSpPr/>
            <p:nvPr/>
          </p:nvSpPr>
          <p:spPr>
            <a:xfrm>
              <a:off x="16686920" y="10342144"/>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0" name="Google Shape;1520;p33"/>
            <p:cNvSpPr/>
            <p:nvPr/>
          </p:nvSpPr>
          <p:spPr>
            <a:xfrm>
              <a:off x="16291801" y="1057320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1" name="Google Shape;1521;p33"/>
            <p:cNvSpPr/>
            <p:nvPr/>
          </p:nvSpPr>
          <p:spPr>
            <a:xfrm>
              <a:off x="16950890" y="11189795"/>
              <a:ext cx="310646" cy="332440"/>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2" name="Google Shape;1522;p33"/>
            <p:cNvSpPr/>
            <p:nvPr/>
          </p:nvSpPr>
          <p:spPr>
            <a:xfrm>
              <a:off x="18327410" y="11333169"/>
              <a:ext cx="410124" cy="2907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3" name="Google Shape;1523;p33"/>
            <p:cNvSpPr/>
            <p:nvPr/>
          </p:nvSpPr>
          <p:spPr>
            <a:xfrm>
              <a:off x="15200800" y="9711571"/>
              <a:ext cx="534280" cy="414613"/>
            </a:xfrm>
            <a:custGeom>
              <a:avLst/>
              <a:gdLst/>
              <a:ahLst/>
              <a:cxnLst/>
              <a:rect l="l" t="t" r="r" b="b"/>
              <a:pathLst>
                <a:path w="21504" h="21459" extrusionOk="0">
                  <a:moveTo>
                    <a:pt x="20046" y="0"/>
                  </a:moveTo>
                  <a:lnTo>
                    <a:pt x="18382" y="1612"/>
                  </a:lnTo>
                  <a:cubicBezTo>
                    <a:pt x="18349" y="1555"/>
                    <a:pt x="18183" y="1271"/>
                    <a:pt x="18183" y="1271"/>
                  </a:cubicBezTo>
                  <a:lnTo>
                    <a:pt x="16876" y="2541"/>
                  </a:lnTo>
                  <a:lnTo>
                    <a:pt x="17075" y="2882"/>
                  </a:lnTo>
                  <a:lnTo>
                    <a:pt x="16682" y="3264"/>
                  </a:lnTo>
                  <a:lnTo>
                    <a:pt x="3502" y="16032"/>
                  </a:lnTo>
                  <a:cubicBezTo>
                    <a:pt x="3033" y="16486"/>
                    <a:pt x="956" y="19168"/>
                    <a:pt x="714" y="20293"/>
                  </a:cubicBezTo>
                  <a:cubicBezTo>
                    <a:pt x="679" y="20454"/>
                    <a:pt x="682" y="20584"/>
                    <a:pt x="733" y="20670"/>
                  </a:cubicBezTo>
                  <a:cubicBezTo>
                    <a:pt x="1136" y="21359"/>
                    <a:pt x="4430" y="19041"/>
                    <a:pt x="4965" y="18523"/>
                  </a:cubicBezTo>
                  <a:lnTo>
                    <a:pt x="18142" y="5753"/>
                  </a:lnTo>
                  <a:lnTo>
                    <a:pt x="18535" y="5371"/>
                  </a:lnTo>
                  <a:lnTo>
                    <a:pt x="18743" y="5727"/>
                  </a:lnTo>
                  <a:lnTo>
                    <a:pt x="13621" y="10688"/>
                  </a:lnTo>
                  <a:lnTo>
                    <a:pt x="13920" y="11200"/>
                  </a:lnTo>
                  <a:lnTo>
                    <a:pt x="20349" y="4970"/>
                  </a:lnTo>
                  <a:cubicBezTo>
                    <a:pt x="20349" y="4970"/>
                    <a:pt x="20022" y="4416"/>
                    <a:pt x="19840" y="4106"/>
                  </a:cubicBezTo>
                  <a:lnTo>
                    <a:pt x="21504" y="2494"/>
                  </a:lnTo>
                  <a:cubicBezTo>
                    <a:pt x="21504" y="2494"/>
                    <a:pt x="20046" y="0"/>
                    <a:pt x="20046" y="0"/>
                  </a:cubicBezTo>
                  <a:close/>
                  <a:moveTo>
                    <a:pt x="714" y="20293"/>
                  </a:moveTo>
                  <a:cubicBezTo>
                    <a:pt x="727" y="20240"/>
                    <a:pt x="731" y="20197"/>
                    <a:pt x="751" y="20139"/>
                  </a:cubicBezTo>
                  <a:lnTo>
                    <a:pt x="480" y="20398"/>
                  </a:lnTo>
                  <a:cubicBezTo>
                    <a:pt x="370" y="20505"/>
                    <a:pt x="-96" y="21209"/>
                    <a:pt x="18" y="21404"/>
                  </a:cubicBezTo>
                  <a:cubicBezTo>
                    <a:pt x="133" y="21600"/>
                    <a:pt x="787" y="21217"/>
                    <a:pt x="897" y="21111"/>
                  </a:cubicBezTo>
                  <a:lnTo>
                    <a:pt x="1169" y="20846"/>
                  </a:lnTo>
                  <a:cubicBezTo>
                    <a:pt x="944" y="20888"/>
                    <a:pt x="778" y="20864"/>
                    <a:pt x="705" y="20740"/>
                  </a:cubicBezTo>
                  <a:cubicBezTo>
                    <a:pt x="649" y="20644"/>
                    <a:pt x="665" y="20481"/>
                    <a:pt x="714" y="202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4" name="Google Shape;1524;p33"/>
            <p:cNvSpPr/>
            <p:nvPr/>
          </p:nvSpPr>
          <p:spPr>
            <a:xfrm>
              <a:off x="15431053" y="9155014"/>
              <a:ext cx="444362" cy="290705"/>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34"/>
          <p:cNvSpPr txBox="1">
            <a:spLocks noGrp="1"/>
          </p:cNvSpPr>
          <p:nvPr>
            <p:ph type="body" idx="2"/>
          </p:nvPr>
        </p:nvSpPr>
        <p:spPr>
          <a:xfrm>
            <a:off x="389964" y="1637402"/>
            <a:ext cx="3334181" cy="274827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 Krisenzeiten kann sich Innovation positiv auf die Leistung von KMU im Tourismussektor auswirken und dabei helfen, sich anzupassen und schnell zu erholen.</a:t>
            </a:r>
            <a:endParaRPr dirty="0"/>
          </a:p>
        </p:txBody>
      </p:sp>
      <p:sp>
        <p:nvSpPr>
          <p:cNvPr id="1530" name="Google Shape;1530;p3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Innovation und </a:t>
            </a:r>
            <a:r>
              <a:rPr lang="de-DE" dirty="0" err="1"/>
              <a:t>Krisenresilienz</a:t>
            </a:r>
            <a:r>
              <a:rPr lang="de-DE" dirty="0"/>
              <a:t> sind eng miteinander verbunden.</a:t>
            </a:r>
            <a:endParaRPr dirty="0"/>
          </a:p>
        </p:txBody>
      </p:sp>
      <p:sp>
        <p:nvSpPr>
          <p:cNvPr id="1531" name="Google Shape;1531;p3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Innovation</a:t>
            </a:r>
            <a:endParaRPr dirty="0"/>
          </a:p>
        </p:txBody>
      </p:sp>
      <p:grpSp>
        <p:nvGrpSpPr>
          <p:cNvPr id="1532" name="Google Shape;1532;p34"/>
          <p:cNvGrpSpPr/>
          <p:nvPr/>
        </p:nvGrpSpPr>
        <p:grpSpPr>
          <a:xfrm>
            <a:off x="428539" y="4385675"/>
            <a:ext cx="2822663" cy="1627340"/>
            <a:chOff x="0" y="0"/>
            <a:chExt cx="2822663" cy="1627340"/>
          </a:xfrm>
        </p:grpSpPr>
        <p:sp>
          <p:nvSpPr>
            <p:cNvPr id="1533" name="Google Shape;1533;p34"/>
            <p:cNvSpPr/>
            <p:nvPr/>
          </p:nvSpPr>
          <p:spPr>
            <a:xfrm rot="-5400000">
              <a:off x="298830" y="-298830"/>
              <a:ext cx="813670" cy="1411331"/>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4"/>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a:solidFill>
                    <a:schemeClr val="lt1"/>
                  </a:solidFill>
                  <a:latin typeface="Calibri"/>
                  <a:ea typeface="Calibri"/>
                  <a:cs typeface="Calibri"/>
                  <a:sym typeface="Calibri"/>
                </a:rPr>
                <a:t>Innovation und Unternehmertum</a:t>
              </a:r>
              <a:endParaRPr/>
            </a:p>
          </p:txBody>
        </p:sp>
        <p:sp>
          <p:nvSpPr>
            <p:cNvPr id="1535" name="Google Shape;1535;p34"/>
            <p:cNvSpPr/>
            <p:nvPr/>
          </p:nvSpPr>
          <p:spPr>
            <a:xfrm>
              <a:off x="1411331" y="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4"/>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Prozesse </a:t>
              </a:r>
              <a:endParaRPr/>
            </a:p>
            <a:p>
              <a:pPr marL="0" marR="0" lvl="0" indent="0" algn="ctr" rtl="0">
                <a:lnSpc>
                  <a:spcPct val="90000"/>
                </a:lnSpc>
                <a:spcBef>
                  <a:spcPts val="315"/>
                </a:spcBef>
                <a:spcAft>
                  <a:spcPts val="0"/>
                </a:spcAft>
                <a:buClr>
                  <a:srgbClr val="595A59"/>
                </a:buClr>
                <a:buSzPts val="900"/>
                <a:buFont typeface="Calibri"/>
                <a:buNone/>
              </a:pPr>
              <a:r>
                <a:rPr lang="de-DE" sz="900">
                  <a:solidFill>
                    <a:srgbClr val="595A59"/>
                  </a:solidFill>
                  <a:latin typeface="Calibri"/>
                  <a:ea typeface="Calibri"/>
                  <a:cs typeface="Calibri"/>
                  <a:sym typeface="Calibri"/>
                </a:rPr>
                <a:t>(Vorbereitung und Planung)</a:t>
              </a:r>
              <a:endParaRPr/>
            </a:p>
          </p:txBody>
        </p:sp>
        <p:sp>
          <p:nvSpPr>
            <p:cNvPr id="1537" name="Google Shape;1537;p34"/>
            <p:cNvSpPr/>
            <p:nvPr/>
          </p:nvSpPr>
          <p:spPr>
            <a:xfrm rot="10800000">
              <a:off x="0" y="81367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4"/>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Netzwerke und Zusammenarbeit</a:t>
              </a:r>
              <a:endParaRPr sz="900">
                <a:solidFill>
                  <a:srgbClr val="595A59"/>
                </a:solidFill>
                <a:latin typeface="Calibri"/>
                <a:ea typeface="Calibri"/>
                <a:cs typeface="Calibri"/>
                <a:sym typeface="Calibri"/>
              </a:endParaRPr>
            </a:p>
          </p:txBody>
        </p:sp>
        <p:sp>
          <p:nvSpPr>
            <p:cNvPr id="1539" name="Google Shape;1539;p34"/>
            <p:cNvSpPr/>
            <p:nvPr/>
          </p:nvSpPr>
          <p:spPr>
            <a:xfrm rot="5400000">
              <a:off x="1710161" y="514839"/>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4"/>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dirty="0">
                  <a:solidFill>
                    <a:srgbClr val="595A59"/>
                  </a:solidFill>
                  <a:latin typeface="Calibri"/>
                  <a:ea typeface="Calibri"/>
                  <a:cs typeface="Calibri"/>
                  <a:sym typeface="Calibri"/>
                </a:rPr>
                <a:t>Humanressourcen</a:t>
              </a:r>
              <a:endParaRPr dirty="0"/>
            </a:p>
          </p:txBody>
        </p:sp>
        <p:sp>
          <p:nvSpPr>
            <p:cNvPr id="1541" name="Google Shape;1541;p34"/>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4"/>
            <p:cNvSpPr txBox="1"/>
            <p:nvPr/>
          </p:nvSpPr>
          <p:spPr>
            <a:xfrm>
              <a:off x="1007791" y="630112"/>
              <a:ext cx="807078"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dirty="0">
                  <a:solidFill>
                    <a:schemeClr val="lt1"/>
                  </a:solidFill>
                  <a:latin typeface="Calibri"/>
                  <a:ea typeface="Calibri"/>
                  <a:cs typeface="Calibri"/>
                  <a:sym typeface="Calibri"/>
                </a:rPr>
                <a:t>Resilienz</a:t>
              </a:r>
              <a:endParaRPr sz="900" b="1" dirty="0">
                <a:solidFill>
                  <a:schemeClr val="lt1"/>
                </a:solidFill>
                <a:latin typeface="Calibri"/>
                <a:ea typeface="Calibri"/>
                <a:cs typeface="Calibri"/>
                <a:sym typeface="Calibri"/>
              </a:endParaRPr>
            </a:p>
          </p:txBody>
        </p:sp>
      </p:grpSp>
      <p:sp>
        <p:nvSpPr>
          <p:cNvPr id="1543" name="Google Shape;1543;p34"/>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r>
              <a:rPr lang="de-DE" dirty="0"/>
              <a:t>Innovation muss nicht zwangsläufig zu einer kompletten Neuausrichtung des Unternehmens führen. Sie kann auch eine intelligente Anpassung an veränderte Bedingungen sein.</a:t>
            </a:r>
            <a:endParaRPr dirty="0"/>
          </a:p>
          <a:p>
            <a:pPr marL="0" lvl="0" indent="0" algn="l" rtl="0">
              <a:lnSpc>
                <a:spcPct val="90000"/>
              </a:lnSpc>
              <a:spcBef>
                <a:spcPts val="1200"/>
              </a:spcBef>
              <a:spcAft>
                <a:spcPts val="0"/>
              </a:spcAft>
              <a:buClr>
                <a:srgbClr val="595A59"/>
              </a:buClr>
              <a:buSzPts val="1800"/>
              <a:buNone/>
            </a:pPr>
            <a:r>
              <a:rPr lang="de-DE" dirty="0"/>
              <a:t>Beispiele aus der Praxis zeigen, dass auch folgende Optionen möglich sind:</a:t>
            </a:r>
            <a:endParaRPr dirty="0"/>
          </a:p>
          <a:p>
            <a:pPr marL="176213" lvl="0" indent="-176213" algn="l" rtl="0">
              <a:lnSpc>
                <a:spcPct val="90000"/>
              </a:lnSpc>
              <a:spcBef>
                <a:spcPts val="1000"/>
              </a:spcBef>
              <a:spcAft>
                <a:spcPts val="0"/>
              </a:spcAft>
              <a:buClr>
                <a:srgbClr val="595A59"/>
              </a:buClr>
              <a:buSzPts val="1800"/>
              <a:buFont typeface="Arial"/>
              <a:buChar char="•"/>
            </a:pPr>
            <a:r>
              <a:rPr lang="de-DE" dirty="0" err="1"/>
              <a:t>Weiterentwicklung </a:t>
            </a:r>
            <a:r>
              <a:rPr lang="de-DE" dirty="0"/>
              <a:t>des </a:t>
            </a:r>
            <a:r>
              <a:rPr lang="de-DE" dirty="0" err="1"/>
              <a:t>Bestehenden</a:t>
            </a:r>
            <a:endParaRPr dirty="0"/>
          </a:p>
          <a:p>
            <a:pPr marL="176213" lvl="0" indent="-176213" algn="l" rtl="0">
              <a:lnSpc>
                <a:spcPct val="90000"/>
              </a:lnSpc>
              <a:spcBef>
                <a:spcPts val="1000"/>
              </a:spcBef>
              <a:spcAft>
                <a:spcPts val="0"/>
              </a:spcAft>
              <a:buClr>
                <a:srgbClr val="595A59"/>
              </a:buClr>
              <a:buSzPts val="1800"/>
              <a:buFont typeface="Arial"/>
              <a:buChar char="•"/>
            </a:pPr>
            <a:r>
              <a:rPr lang="de-DE" dirty="0"/>
              <a:t>Variation </a:t>
            </a:r>
            <a:r>
              <a:rPr lang="de-DE" dirty="0" err="1"/>
              <a:t>des Bestehenden</a:t>
            </a:r>
            <a:endParaRPr dirty="0"/>
          </a:p>
          <a:p>
            <a:pPr marL="176213" lvl="0" indent="-176213" algn="l" rtl="0">
              <a:lnSpc>
                <a:spcPct val="90000"/>
              </a:lnSpc>
              <a:spcBef>
                <a:spcPts val="1000"/>
              </a:spcBef>
              <a:spcAft>
                <a:spcPts val="0"/>
              </a:spcAft>
              <a:buClr>
                <a:srgbClr val="595A59"/>
              </a:buClr>
              <a:buSzPts val="1800"/>
              <a:buFont typeface="Arial"/>
              <a:buChar char="•"/>
            </a:pPr>
            <a:r>
              <a:rPr lang="de-DE" dirty="0"/>
              <a:t>Variation oder Nachahmung eines bestehenden Geschäftsmodells aus einem anderen Sektor</a:t>
            </a:r>
            <a:endParaRPr dirty="0"/>
          </a:p>
          <a:p>
            <a:pPr marL="176213" lvl="0" indent="-61912" algn="l" rtl="0">
              <a:lnSpc>
                <a:spcPct val="90000"/>
              </a:lnSpc>
              <a:spcBef>
                <a:spcPts val="1000"/>
              </a:spcBef>
              <a:spcAft>
                <a:spcPts val="0"/>
              </a:spcAft>
              <a:buClr>
                <a:srgbClr val="595A59"/>
              </a:buClr>
              <a:buSzPts val="1800"/>
              <a:buFont typeface="Arial"/>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p:txBody>
      </p:sp>
      <p:grpSp>
        <p:nvGrpSpPr>
          <p:cNvPr id="1544" name="Google Shape;1544;p34"/>
          <p:cNvGrpSpPr/>
          <p:nvPr/>
        </p:nvGrpSpPr>
        <p:grpSpPr>
          <a:xfrm flipH="1">
            <a:off x="4111426" y="4751442"/>
            <a:ext cx="880499" cy="898952"/>
            <a:chOff x="3951850" y="2985350"/>
            <a:chExt cx="407950" cy="416500"/>
          </a:xfrm>
        </p:grpSpPr>
        <p:sp>
          <p:nvSpPr>
            <p:cNvPr id="1545" name="Google Shape;1545;p34"/>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546" name="Google Shape;1546;p34"/>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547" name="Google Shape;1547;p34"/>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548" name="Google Shape;1548;p34"/>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grpSp>
      <p:sp>
        <p:nvSpPr>
          <p:cNvPr id="1549" name="Google Shape;1549;p34"/>
          <p:cNvSpPr txBox="1"/>
          <p:nvPr/>
        </p:nvSpPr>
        <p:spPr>
          <a:xfrm>
            <a:off x="5373142" y="4754785"/>
            <a:ext cx="5812094"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79527B"/>
                </a:solidFill>
                <a:latin typeface="Calibri"/>
                <a:ea typeface="Calibri"/>
                <a:cs typeface="Calibri"/>
                <a:sym typeface="Calibri"/>
              </a:rPr>
              <a:t>Schauen Sie sich die </a:t>
            </a:r>
            <a:r>
              <a:rPr lang="de-DE" sz="1800" dirty="0">
                <a:solidFill>
                  <a:srgbClr val="79527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Fallstudie Nr. 11 </a:t>
            </a:r>
            <a:r>
              <a:rPr lang="de-DE" sz="1800" dirty="0">
                <a:solidFill>
                  <a:srgbClr val="79527B"/>
                </a:solidFill>
                <a:latin typeface="Calibri"/>
                <a:ea typeface="Calibri"/>
                <a:cs typeface="Calibri"/>
                <a:sym typeface="Calibri"/>
              </a:rPr>
              <a:t>an, um zu sehen, wie ein isländisches Unternehmen auf das sich verändernde Umfeld, bedingt durch die Corona-Pandemie, reagiert hat.</a:t>
            </a:r>
            <a:endParaRPr dirty="0"/>
          </a:p>
        </p:txBody>
      </p:sp>
      <p:sp>
        <p:nvSpPr>
          <p:cNvPr id="1550" name="Google Shape;1550;p34"/>
          <p:cNvSpPr/>
          <p:nvPr/>
        </p:nvSpPr>
        <p:spPr>
          <a:xfrm>
            <a:off x="3752490" y="4391271"/>
            <a:ext cx="7727316" cy="1621744"/>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35"/>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556" name="Google Shape;1556;p35"/>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Um herauszufinden, ob das bestehende Geschäftsmodell beibehalten und leicht angepasst werden soll oder ob eine Neuausrichtung notwendig ist, ist eine Überprüfung und Bewertung des bestehenden Geschäftsmodells ein wesentlicher Schritt.</a:t>
            </a:r>
            <a:endParaRPr dirty="0"/>
          </a:p>
        </p:txBody>
      </p:sp>
      <p:sp>
        <p:nvSpPr>
          <p:cNvPr id="1557" name="Google Shape;1557;p3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Das Bewusstsein für das </a:t>
            </a:r>
            <a:r>
              <a:rPr lang="de-DE" dirty="0" err="1"/>
              <a:t>Geschäftsmodell ist </a:t>
            </a:r>
            <a:r>
              <a:rPr lang="de-DE" dirty="0"/>
              <a:t>eine </a:t>
            </a:r>
            <a:r>
              <a:rPr lang="de-DE" dirty="0" err="1"/>
              <a:t>wichtige Voraussetzung für Veränderungen</a:t>
            </a:r>
            <a:r>
              <a:rPr lang="de-DE" dirty="0"/>
              <a:t>.</a:t>
            </a:r>
            <a:endParaRPr dirty="0"/>
          </a:p>
        </p:txBody>
      </p:sp>
      <p:sp>
        <p:nvSpPr>
          <p:cNvPr id="1558" name="Google Shape;1558;p3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Innovation: Ansatz</a:t>
            </a:r>
            <a:endParaRPr/>
          </a:p>
        </p:txBody>
      </p:sp>
      <p:grpSp>
        <p:nvGrpSpPr>
          <p:cNvPr id="1559" name="Google Shape;1559;p35"/>
          <p:cNvGrpSpPr/>
          <p:nvPr/>
        </p:nvGrpSpPr>
        <p:grpSpPr>
          <a:xfrm>
            <a:off x="4213275" y="2205105"/>
            <a:ext cx="7086137" cy="3488282"/>
            <a:chOff x="124" y="586033"/>
            <a:chExt cx="7086137" cy="3488282"/>
          </a:xfrm>
        </p:grpSpPr>
        <p:sp>
          <p:nvSpPr>
            <p:cNvPr id="1560" name="Google Shape;1560;p35"/>
            <p:cNvSpPr/>
            <p:nvPr/>
          </p:nvSpPr>
          <p:spPr>
            <a:xfrm>
              <a:off x="124" y="1547171"/>
              <a:ext cx="1976155" cy="1629914"/>
            </a:xfrm>
            <a:prstGeom prst="roundRect">
              <a:avLst>
                <a:gd name="adj" fmla="val 10000"/>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5"/>
            <p:cNvSpPr txBox="1"/>
            <p:nvPr/>
          </p:nvSpPr>
          <p:spPr>
            <a:xfrm>
              <a:off x="37633" y="1584680"/>
              <a:ext cx="1901137" cy="1205629"/>
            </a:xfrm>
            <a:prstGeom prst="rect">
              <a:avLst/>
            </a:prstGeom>
            <a:noFill/>
            <a:ln>
              <a:noFill/>
            </a:ln>
          </p:spPr>
          <p:txBody>
            <a:bodyPr spcFirstLastPara="1" wrap="square" lIns="32375" tIns="32375" rIns="32375" bIns="32375" anchor="t" anchorCtr="0">
              <a:noAutofit/>
            </a:bodyPr>
            <a:lstStyle/>
            <a:p>
              <a:pPr marL="171450" marR="0" lvl="1" indent="-171450" algn="l" rtl="0">
                <a:lnSpc>
                  <a:spcPct val="90000"/>
                </a:lnSpc>
                <a:spcBef>
                  <a:spcPts val="0"/>
                </a:spcBef>
                <a:spcAft>
                  <a:spcPts val="0"/>
                </a:spcAft>
                <a:buClr>
                  <a:schemeClr val="dk1"/>
                </a:buClr>
                <a:buSzPts val="1700"/>
                <a:buFont typeface="Calibri"/>
                <a:buChar char="•"/>
              </a:pPr>
              <a:r>
                <a:rPr lang="de-DE" sz="1700" b="0" i="0" u="none" strike="noStrike" cap="none" dirty="0">
                  <a:solidFill>
                    <a:schemeClr val="dk1"/>
                  </a:solidFill>
                  <a:latin typeface="Calibri"/>
                  <a:ea typeface="Calibri"/>
                  <a:cs typeface="Calibri"/>
                  <a:sym typeface="Calibri"/>
                </a:rPr>
                <a:t>Kundensicht</a:t>
              </a:r>
              <a:endParaRPr dirty="0"/>
            </a:p>
            <a:p>
              <a:pPr marL="171450" marR="0" lvl="1" indent="-171450" algn="l" rtl="0">
                <a:lnSpc>
                  <a:spcPct val="90000"/>
                </a:lnSpc>
                <a:spcBef>
                  <a:spcPts val="255"/>
                </a:spcBef>
                <a:spcAft>
                  <a:spcPts val="0"/>
                </a:spcAft>
                <a:buClr>
                  <a:schemeClr val="dk1"/>
                </a:buClr>
                <a:buSzPts val="1700"/>
                <a:buFont typeface="Calibri"/>
                <a:buChar char="•"/>
              </a:pPr>
              <a:r>
                <a:rPr lang="de-DE" sz="1700" dirty="0">
                  <a:solidFill>
                    <a:schemeClr val="dk1"/>
                  </a:solidFill>
                  <a:latin typeface="Calibri"/>
                  <a:ea typeface="Calibri"/>
                  <a:cs typeface="Calibri"/>
                  <a:sym typeface="Calibri"/>
                </a:rPr>
                <a:t>Interne Sicht</a:t>
              </a:r>
              <a:endParaRPr dirty="0"/>
            </a:p>
          </p:txBody>
        </p:sp>
        <p:sp>
          <p:nvSpPr>
            <p:cNvPr id="1562" name="Google Shape;1562;p35"/>
            <p:cNvSpPr/>
            <p:nvPr/>
          </p:nvSpPr>
          <p:spPr>
            <a:xfrm>
              <a:off x="1134229" y="2019973"/>
              <a:ext cx="2054342" cy="2054342"/>
            </a:xfrm>
            <a:custGeom>
              <a:avLst/>
              <a:gdLst/>
              <a:ahLst/>
              <a:cxnLst/>
              <a:rect l="l" t="t" r="r" b="b"/>
              <a:pathLst>
                <a:path w="120000" h="120000" extrusionOk="0">
                  <a:moveTo>
                    <a:pt x="9600" y="88622"/>
                  </a:moveTo>
                  <a:lnTo>
                    <a:pt x="12261" y="87111"/>
                  </a:lnTo>
                  <a:lnTo>
                    <a:pt x="12261" y="87111"/>
                  </a:lnTo>
                  <a:cubicBezTo>
                    <a:pt x="21568" y="103500"/>
                    <a:pt x="38633" y="113970"/>
                    <a:pt x="57461" y="114841"/>
                  </a:cubicBezTo>
                  <a:cubicBezTo>
                    <a:pt x="76289" y="115713"/>
                    <a:pt x="94248" y="106865"/>
                    <a:pt x="105030" y="91405"/>
                  </a:cubicBezTo>
                  <a:lnTo>
                    <a:pt x="103262" y="90401"/>
                  </a:lnTo>
                  <a:lnTo>
                    <a:pt x="109070" y="87866"/>
                  </a:lnTo>
                  <a:lnTo>
                    <a:pt x="109470" y="93927"/>
                  </a:lnTo>
                  <a:lnTo>
                    <a:pt x="107702" y="92923"/>
                  </a:lnTo>
                  <a:lnTo>
                    <a:pt x="107702" y="92923"/>
                  </a:lnTo>
                  <a:cubicBezTo>
                    <a:pt x="96370" y="109341"/>
                    <a:pt x="77391" y="118778"/>
                    <a:pt x="57461" y="117904"/>
                  </a:cubicBezTo>
                  <a:cubicBezTo>
                    <a:pt x="37531" y="117031"/>
                    <a:pt x="19451" y="105969"/>
                    <a:pt x="9600" y="88622"/>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5"/>
            <p:cNvSpPr/>
            <p:nvPr/>
          </p:nvSpPr>
          <p:spPr>
            <a:xfrm>
              <a:off x="439269" y="2827818"/>
              <a:ext cx="1756582" cy="698534"/>
            </a:xfrm>
            <a:prstGeom prst="roundRect">
              <a:avLst>
                <a:gd name="adj" fmla="val 1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1564" name="Google Shape;1564;p35"/>
            <p:cNvSpPr txBox="1"/>
            <p:nvPr/>
          </p:nvSpPr>
          <p:spPr>
            <a:xfrm>
              <a:off x="459728" y="2848277"/>
              <a:ext cx="1715664" cy="657616"/>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de-DE" sz="2400" dirty="0">
                  <a:solidFill>
                    <a:schemeClr val="lt1"/>
                  </a:solidFill>
                  <a:latin typeface="Calibri"/>
                  <a:ea typeface="Calibri"/>
                  <a:cs typeface="Calibri"/>
                  <a:sym typeface="Calibri"/>
                </a:rPr>
                <a:t>Überprüfen</a:t>
              </a:r>
              <a:endParaRPr sz="2400" dirty="0"/>
            </a:p>
          </p:txBody>
        </p:sp>
        <p:sp>
          <p:nvSpPr>
            <p:cNvPr id="1565" name="Google Shape;1565;p35"/>
            <p:cNvSpPr/>
            <p:nvPr/>
          </p:nvSpPr>
          <p:spPr>
            <a:xfrm>
              <a:off x="2445328" y="1547171"/>
              <a:ext cx="1976155" cy="1629914"/>
            </a:xfrm>
            <a:prstGeom prst="roundRect">
              <a:avLst>
                <a:gd name="adj" fmla="val 10000"/>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5"/>
            <p:cNvSpPr txBox="1"/>
            <p:nvPr/>
          </p:nvSpPr>
          <p:spPr>
            <a:xfrm>
              <a:off x="2482837" y="1933947"/>
              <a:ext cx="1901137" cy="1205629"/>
            </a:xfrm>
            <a:prstGeom prst="rect">
              <a:avLst/>
            </a:prstGeom>
            <a:noFill/>
            <a:ln>
              <a:noFill/>
            </a:ln>
          </p:spPr>
          <p:txBody>
            <a:bodyPr spcFirstLastPara="1" wrap="square" lIns="32375" tIns="32375" rIns="32375" bIns="32375" anchor="t" anchorCtr="0">
              <a:noAutofit/>
            </a:bodyPr>
            <a:lstStyle/>
            <a:p>
              <a:pPr marL="171450" marR="0" lvl="1" indent="-171450" algn="l" rtl="0">
                <a:lnSpc>
                  <a:spcPct val="90000"/>
                </a:lnSpc>
                <a:spcBef>
                  <a:spcPts val="0"/>
                </a:spcBef>
                <a:spcAft>
                  <a:spcPts val="0"/>
                </a:spcAft>
                <a:buClr>
                  <a:schemeClr val="dk1"/>
                </a:buClr>
                <a:buSzPts val="1700"/>
                <a:buFont typeface="Calibri"/>
                <a:buChar char="•"/>
              </a:pPr>
              <a:r>
                <a:rPr lang="de-DE" sz="1700" b="0" i="0" u="none" strike="noStrike" cap="none">
                  <a:solidFill>
                    <a:schemeClr val="dk1"/>
                  </a:solidFill>
                  <a:latin typeface="Calibri"/>
                  <a:ea typeface="Calibri"/>
                  <a:cs typeface="Calibri"/>
                  <a:sym typeface="Calibri"/>
                </a:rPr>
                <a:t>Möglichkeiten nutzen</a:t>
              </a:r>
              <a:endParaRPr/>
            </a:p>
            <a:p>
              <a:pPr marL="171450" marR="0" lvl="1" indent="-171450" algn="l" rtl="0">
                <a:lnSpc>
                  <a:spcPct val="90000"/>
                </a:lnSpc>
                <a:spcBef>
                  <a:spcPts val="255"/>
                </a:spcBef>
                <a:spcAft>
                  <a:spcPts val="0"/>
                </a:spcAft>
                <a:buClr>
                  <a:schemeClr val="dk1"/>
                </a:buClr>
                <a:buSzPts val="1700"/>
                <a:buFont typeface="Calibri"/>
                <a:buChar char="•"/>
              </a:pPr>
              <a:r>
                <a:rPr lang="de-DE" sz="1700" b="0" i="0" u="none" strike="noStrike" cap="none">
                  <a:solidFill>
                    <a:schemeClr val="dk1"/>
                  </a:solidFill>
                  <a:latin typeface="Calibri"/>
                  <a:ea typeface="Calibri"/>
                  <a:cs typeface="Calibri"/>
                  <a:sym typeface="Calibri"/>
                </a:rPr>
                <a:t>Risiken managen</a:t>
              </a:r>
              <a:endParaRPr/>
            </a:p>
          </p:txBody>
        </p:sp>
        <p:sp>
          <p:nvSpPr>
            <p:cNvPr id="1567" name="Google Shape;1567;p35"/>
            <p:cNvSpPr/>
            <p:nvPr/>
          </p:nvSpPr>
          <p:spPr>
            <a:xfrm>
              <a:off x="3562965" y="586033"/>
              <a:ext cx="2306851" cy="2306851"/>
            </a:xfrm>
            <a:custGeom>
              <a:avLst/>
              <a:gdLst/>
              <a:ahLst/>
              <a:cxnLst/>
              <a:rect l="l" t="t" r="r" b="b"/>
              <a:pathLst>
                <a:path w="120000" h="120000" extrusionOk="0">
                  <a:moveTo>
                    <a:pt x="9406" y="31268"/>
                  </a:moveTo>
                  <a:lnTo>
                    <a:pt x="9406" y="31268"/>
                  </a:lnTo>
                  <a:cubicBezTo>
                    <a:pt x="19346" y="13766"/>
                    <a:pt x="37626" y="2644"/>
                    <a:pt x="57738" y="1861"/>
                  </a:cubicBezTo>
                  <a:cubicBezTo>
                    <a:pt x="77851" y="1079"/>
                    <a:pt x="96939" y="10747"/>
                    <a:pt x="108208" y="27424"/>
                  </a:cubicBezTo>
                  <a:lnTo>
                    <a:pt x="109785" y="26529"/>
                  </a:lnTo>
                  <a:lnTo>
                    <a:pt x="109409" y="31941"/>
                  </a:lnTo>
                  <a:lnTo>
                    <a:pt x="104255" y="29670"/>
                  </a:lnTo>
                  <a:lnTo>
                    <a:pt x="105831" y="28774"/>
                  </a:lnTo>
                  <a:lnTo>
                    <a:pt x="105831" y="28774"/>
                  </a:lnTo>
                  <a:cubicBezTo>
                    <a:pt x="95050" y="12951"/>
                    <a:pt x="76869" y="3808"/>
                    <a:pt x="57738" y="4589"/>
                  </a:cubicBezTo>
                  <a:cubicBezTo>
                    <a:pt x="38607" y="5370"/>
                    <a:pt x="21231" y="15964"/>
                    <a:pt x="11776" y="32614"/>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5"/>
            <p:cNvSpPr/>
            <p:nvPr/>
          </p:nvSpPr>
          <p:spPr>
            <a:xfrm>
              <a:off x="2884474" y="1197903"/>
              <a:ext cx="1756582" cy="698534"/>
            </a:xfrm>
            <a:prstGeom prst="roundRect">
              <a:avLst>
                <a:gd name="adj" fmla="val 1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5"/>
            <p:cNvSpPr txBox="1"/>
            <p:nvPr/>
          </p:nvSpPr>
          <p:spPr>
            <a:xfrm>
              <a:off x="2904933" y="1218362"/>
              <a:ext cx="1715664" cy="657616"/>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de-DE" sz="2400" dirty="0">
                  <a:solidFill>
                    <a:schemeClr val="lt1"/>
                  </a:solidFill>
                  <a:latin typeface="Calibri"/>
                  <a:ea typeface="Calibri"/>
                  <a:cs typeface="Calibri"/>
                  <a:sym typeface="Calibri"/>
                </a:rPr>
                <a:t>Evaluieren</a:t>
              </a:r>
              <a:endParaRPr sz="2400" dirty="0"/>
            </a:p>
          </p:txBody>
        </p:sp>
        <p:sp>
          <p:nvSpPr>
            <p:cNvPr id="1570" name="Google Shape;1570;p35"/>
            <p:cNvSpPr/>
            <p:nvPr/>
          </p:nvSpPr>
          <p:spPr>
            <a:xfrm>
              <a:off x="4890533" y="1547171"/>
              <a:ext cx="1976155" cy="1629914"/>
            </a:xfrm>
            <a:prstGeom prst="roundRect">
              <a:avLst>
                <a:gd name="adj" fmla="val 10000"/>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5"/>
            <p:cNvSpPr txBox="1"/>
            <p:nvPr/>
          </p:nvSpPr>
          <p:spPr>
            <a:xfrm>
              <a:off x="4928042" y="1584680"/>
              <a:ext cx="1901137" cy="1205629"/>
            </a:xfrm>
            <a:prstGeom prst="rect">
              <a:avLst/>
            </a:prstGeom>
            <a:noFill/>
            <a:ln>
              <a:noFill/>
            </a:ln>
          </p:spPr>
          <p:txBody>
            <a:bodyPr spcFirstLastPara="1" wrap="square" lIns="32375" tIns="32375" rIns="32375" bIns="32375" anchor="t" anchorCtr="0">
              <a:noAutofit/>
            </a:bodyPr>
            <a:lstStyle/>
            <a:p>
              <a:pPr marL="0" marR="0" lvl="1" indent="0" algn="l" rtl="0">
                <a:lnSpc>
                  <a:spcPct val="90000"/>
                </a:lnSpc>
                <a:spcBef>
                  <a:spcPts val="0"/>
                </a:spcBef>
                <a:spcAft>
                  <a:spcPts val="0"/>
                </a:spcAft>
                <a:buClr>
                  <a:schemeClr val="dk1"/>
                </a:buClr>
                <a:buSzPts val="1700"/>
                <a:buFont typeface="Calibri"/>
                <a:buNone/>
              </a:pPr>
              <a:r>
                <a:rPr lang="de-DE" sz="1700" b="0" i="0" u="none" strike="noStrike" cap="none" dirty="0">
                  <a:solidFill>
                    <a:schemeClr val="dk1"/>
                  </a:solidFill>
                  <a:latin typeface="Calibri"/>
                  <a:ea typeface="Calibri"/>
                  <a:cs typeface="Calibri"/>
                  <a:sym typeface="Calibri"/>
                </a:rPr>
                <a:t>Beibehaltung des Geschäftsmodells mit geringfügigen Änderungen oder komplette Neuausrichtung?</a:t>
              </a:r>
              <a:endParaRPr dirty="0"/>
            </a:p>
          </p:txBody>
        </p:sp>
        <p:sp>
          <p:nvSpPr>
            <p:cNvPr id="1572" name="Google Shape;1572;p35"/>
            <p:cNvSpPr/>
            <p:nvPr/>
          </p:nvSpPr>
          <p:spPr>
            <a:xfrm>
              <a:off x="5329679" y="3077811"/>
              <a:ext cx="1756582" cy="698534"/>
            </a:xfrm>
            <a:prstGeom prst="roundRect">
              <a:avLst>
                <a:gd name="adj" fmla="val 1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5"/>
            <p:cNvSpPr txBox="1"/>
            <p:nvPr/>
          </p:nvSpPr>
          <p:spPr>
            <a:xfrm>
              <a:off x="5370597" y="3105627"/>
              <a:ext cx="1715664" cy="657616"/>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de-DE" sz="2400" dirty="0">
                  <a:solidFill>
                    <a:schemeClr val="lt1"/>
                  </a:solidFill>
                  <a:latin typeface="Calibri"/>
                  <a:ea typeface="Calibri"/>
                  <a:cs typeface="Calibri"/>
                  <a:sym typeface="Calibri"/>
                </a:rPr>
                <a:t>Entscheiden</a:t>
              </a:r>
              <a:endParaRPr sz="2400" dirty="0"/>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36"/>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p:txBody>
      </p:sp>
      <p:sp>
        <p:nvSpPr>
          <p:cNvPr id="1579" name="Google Shape;1579;p36"/>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Bei einer BMI geht es darum, die eigene Denkweise zu überdenken und Grundsätzliches zu ändern - zumindest zwei der dargestellten WER-WAS-WIE-WERT-Komponenten.</a:t>
            </a:r>
            <a:endParaRPr dirty="0"/>
          </a:p>
          <a:p>
            <a:pPr marL="0" lvl="0" indent="0" algn="l" rtl="0">
              <a:lnSpc>
                <a:spcPct val="100000"/>
              </a:lnSpc>
              <a:spcBef>
                <a:spcPts val="600"/>
              </a:spcBef>
              <a:spcAft>
                <a:spcPts val="0"/>
              </a:spcAft>
              <a:buClr>
                <a:srgbClr val="595A59"/>
              </a:buClr>
              <a:buSzPts val="1800"/>
              <a:buNone/>
            </a:pPr>
            <a:r>
              <a:rPr lang="de-DE" dirty="0"/>
              <a:t>Studien zeigen, dass insbesondere KMU durch BMI wichtige Wettbewerbsvorteile erzielen, weil sie dadurch flexibler am Markt agieren können und sich neue Erfolgspotenziale erschließen.</a:t>
            </a:r>
            <a:endParaRPr dirty="0"/>
          </a:p>
          <a:p>
            <a:pPr marL="0" lvl="0" indent="0" algn="l" rtl="0">
              <a:lnSpc>
                <a:spcPct val="100000"/>
              </a:lnSpc>
              <a:spcBef>
                <a:spcPts val="600"/>
              </a:spcBef>
              <a:spcAft>
                <a:spcPts val="0"/>
              </a:spcAft>
              <a:buClr>
                <a:srgbClr val="595A59"/>
              </a:buClr>
              <a:buSzPts val="1800"/>
              <a:buNone/>
            </a:pPr>
            <a:endParaRPr dirty="0"/>
          </a:p>
        </p:txBody>
      </p:sp>
      <p:sp>
        <p:nvSpPr>
          <p:cNvPr id="1580" name="Google Shape;1580;p3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Im Rahmen einer BMI werden grundlegende Dinge verändert, aber auch entscheidende Dinge erreicht.</a:t>
            </a:r>
            <a:endParaRPr dirty="0"/>
          </a:p>
        </p:txBody>
      </p:sp>
      <p:sp>
        <p:nvSpPr>
          <p:cNvPr id="1581" name="Google Shape;1581;p3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Geschäftsmodell-Innovation (Business Model Innovation, BMI)</a:t>
            </a:r>
            <a:endParaRPr dirty="0"/>
          </a:p>
        </p:txBody>
      </p:sp>
      <p:sp>
        <p:nvSpPr>
          <p:cNvPr id="1582" name="Google Shape;1582;p36"/>
          <p:cNvSpPr/>
          <p:nvPr/>
        </p:nvSpPr>
        <p:spPr>
          <a:xfrm>
            <a:off x="3910846" y="2454057"/>
            <a:ext cx="3780000" cy="954352"/>
          </a:xfrm>
          <a:custGeom>
            <a:avLst/>
            <a:gdLst/>
            <a:ahLst/>
            <a:cxnLst/>
            <a:rect l="l" t="t" r="r" b="b"/>
            <a:pathLst>
              <a:path w="3065" h="892" extrusionOk="0">
                <a:moveTo>
                  <a:pt x="199" y="0"/>
                </a:moveTo>
                <a:lnTo>
                  <a:pt x="185" y="0"/>
                </a:lnTo>
                <a:lnTo>
                  <a:pt x="0" y="101"/>
                </a:lnTo>
                <a:lnTo>
                  <a:pt x="0" y="232"/>
                </a:lnTo>
                <a:lnTo>
                  <a:pt x="144" y="154"/>
                </a:lnTo>
                <a:lnTo>
                  <a:pt x="144" y="778"/>
                </a:lnTo>
                <a:lnTo>
                  <a:pt x="5" y="778"/>
                </a:lnTo>
                <a:lnTo>
                  <a:pt x="5" y="892"/>
                </a:lnTo>
                <a:lnTo>
                  <a:pt x="199" y="892"/>
                </a:lnTo>
                <a:lnTo>
                  <a:pt x="421" y="892"/>
                </a:lnTo>
                <a:lnTo>
                  <a:pt x="3065" y="892"/>
                </a:lnTo>
                <a:lnTo>
                  <a:pt x="3065" y="0"/>
                </a:lnTo>
                <a:lnTo>
                  <a:pt x="300" y="0"/>
                </a:lnTo>
                <a:lnTo>
                  <a:pt x="199" y="0"/>
                </a:lnTo>
                <a:close/>
              </a:path>
            </a:pathLst>
          </a:custGeom>
          <a:solidFill>
            <a:srgbClr val="A77F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3" name="Google Shape;1583;p36"/>
          <p:cNvSpPr/>
          <p:nvPr/>
        </p:nvSpPr>
        <p:spPr>
          <a:xfrm>
            <a:off x="4225824" y="2454058"/>
            <a:ext cx="331601" cy="950497"/>
          </a:xfrm>
          <a:custGeom>
            <a:avLst/>
            <a:gdLst/>
            <a:ahLst/>
            <a:cxnLst/>
            <a:rect l="l" t="t" r="r" b="b"/>
            <a:pathLst>
              <a:path w="202" h="576" extrusionOk="0">
                <a:moveTo>
                  <a:pt x="202" y="576"/>
                </a:moveTo>
                <a:lnTo>
                  <a:pt x="0" y="0"/>
                </a:lnTo>
                <a:lnTo>
                  <a:pt x="0" y="500"/>
                </a:lnTo>
                <a:lnTo>
                  <a:pt x="79" y="500"/>
                </a:lnTo>
                <a:lnTo>
                  <a:pt x="79" y="576"/>
                </a:lnTo>
                <a:lnTo>
                  <a:pt x="202" y="576"/>
                </a:lnTo>
                <a:close/>
              </a:path>
            </a:pathLst>
          </a:custGeom>
          <a:solidFill>
            <a:srgbClr val="595A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4" name="Google Shape;1584;p36"/>
          <p:cNvSpPr/>
          <p:nvPr/>
        </p:nvSpPr>
        <p:spPr>
          <a:xfrm>
            <a:off x="7979628" y="2448830"/>
            <a:ext cx="3780571" cy="954352"/>
          </a:xfrm>
          <a:custGeom>
            <a:avLst/>
            <a:gdLst/>
            <a:ahLst/>
            <a:cxnLst/>
            <a:rect l="l" t="t" r="r" b="b"/>
            <a:pathLst>
              <a:path w="1850" h="523" extrusionOk="0">
                <a:moveTo>
                  <a:pt x="176" y="0"/>
                </a:moveTo>
                <a:cubicBezTo>
                  <a:pt x="150" y="0"/>
                  <a:pt x="126" y="5"/>
                  <a:pt x="105" y="13"/>
                </a:cubicBezTo>
                <a:cubicBezTo>
                  <a:pt x="83" y="22"/>
                  <a:pt x="64" y="34"/>
                  <a:pt x="48" y="50"/>
                </a:cubicBezTo>
                <a:cubicBezTo>
                  <a:pt x="33" y="65"/>
                  <a:pt x="21" y="83"/>
                  <a:pt x="13" y="104"/>
                </a:cubicBezTo>
                <a:cubicBezTo>
                  <a:pt x="4" y="124"/>
                  <a:pt x="0" y="146"/>
                  <a:pt x="0" y="169"/>
                </a:cubicBezTo>
                <a:cubicBezTo>
                  <a:pt x="103" y="169"/>
                  <a:pt x="103" y="169"/>
                  <a:pt x="103" y="169"/>
                </a:cubicBezTo>
                <a:cubicBezTo>
                  <a:pt x="103" y="157"/>
                  <a:pt x="105" y="145"/>
                  <a:pt x="108" y="134"/>
                </a:cubicBezTo>
                <a:cubicBezTo>
                  <a:pt x="111" y="124"/>
                  <a:pt x="116" y="115"/>
                  <a:pt x="122" y="107"/>
                </a:cubicBezTo>
                <a:cubicBezTo>
                  <a:pt x="129" y="99"/>
                  <a:pt x="136" y="93"/>
                  <a:pt x="146" y="89"/>
                </a:cubicBezTo>
                <a:cubicBezTo>
                  <a:pt x="155" y="85"/>
                  <a:pt x="166" y="82"/>
                  <a:pt x="178" y="82"/>
                </a:cubicBezTo>
                <a:cubicBezTo>
                  <a:pt x="199" y="82"/>
                  <a:pt x="216" y="89"/>
                  <a:pt x="227" y="102"/>
                </a:cubicBezTo>
                <a:cubicBezTo>
                  <a:pt x="239" y="115"/>
                  <a:pt x="245" y="133"/>
                  <a:pt x="245" y="156"/>
                </a:cubicBezTo>
                <a:cubicBezTo>
                  <a:pt x="245" y="164"/>
                  <a:pt x="244" y="172"/>
                  <a:pt x="241" y="180"/>
                </a:cubicBezTo>
                <a:cubicBezTo>
                  <a:pt x="239" y="188"/>
                  <a:pt x="235" y="197"/>
                  <a:pt x="230" y="206"/>
                </a:cubicBezTo>
                <a:cubicBezTo>
                  <a:pt x="225" y="216"/>
                  <a:pt x="218" y="226"/>
                  <a:pt x="209" y="237"/>
                </a:cubicBezTo>
                <a:cubicBezTo>
                  <a:pt x="200" y="249"/>
                  <a:pt x="190" y="261"/>
                  <a:pt x="177" y="275"/>
                </a:cubicBezTo>
                <a:cubicBezTo>
                  <a:pt x="10" y="453"/>
                  <a:pt x="10" y="453"/>
                  <a:pt x="10" y="453"/>
                </a:cubicBezTo>
                <a:cubicBezTo>
                  <a:pt x="10" y="523"/>
                  <a:pt x="10" y="523"/>
                  <a:pt x="10" y="523"/>
                </a:cubicBezTo>
                <a:cubicBezTo>
                  <a:pt x="134" y="523"/>
                  <a:pt x="134" y="523"/>
                  <a:pt x="134" y="523"/>
                </a:cubicBezTo>
                <a:cubicBezTo>
                  <a:pt x="356" y="523"/>
                  <a:pt x="356" y="523"/>
                  <a:pt x="356" y="523"/>
                </a:cubicBezTo>
                <a:cubicBezTo>
                  <a:pt x="364" y="523"/>
                  <a:pt x="364" y="523"/>
                  <a:pt x="364" y="523"/>
                </a:cubicBezTo>
                <a:cubicBezTo>
                  <a:pt x="1850" y="523"/>
                  <a:pt x="1850" y="523"/>
                  <a:pt x="1850" y="523"/>
                </a:cubicBezTo>
                <a:cubicBezTo>
                  <a:pt x="1850" y="0"/>
                  <a:pt x="1850" y="0"/>
                  <a:pt x="1850" y="0"/>
                </a:cubicBezTo>
                <a:cubicBezTo>
                  <a:pt x="171" y="0"/>
                  <a:pt x="171" y="0"/>
                  <a:pt x="171" y="0"/>
                </a:cubicBezTo>
                <a:cubicBezTo>
                  <a:pt x="173" y="0"/>
                  <a:pt x="175" y="0"/>
                  <a:pt x="176" y="0"/>
                </a:cubicBezTo>
                <a:close/>
              </a:path>
            </a:pathLst>
          </a:custGeom>
          <a:solidFill>
            <a:srgbClr val="A77F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5" name="Google Shape;1585;p36"/>
          <p:cNvSpPr/>
          <p:nvPr/>
        </p:nvSpPr>
        <p:spPr>
          <a:xfrm>
            <a:off x="8240021" y="2627325"/>
            <a:ext cx="641861" cy="772278"/>
          </a:xfrm>
          <a:custGeom>
            <a:avLst/>
            <a:gdLst/>
            <a:ahLst/>
            <a:cxnLst/>
            <a:rect l="l" t="t" r="r" b="b"/>
            <a:pathLst>
              <a:path w="228" h="274" extrusionOk="0">
                <a:moveTo>
                  <a:pt x="228" y="274"/>
                </a:moveTo>
                <a:cubicBezTo>
                  <a:pt x="156" y="70"/>
                  <a:pt x="136" y="15"/>
                  <a:pt x="131" y="0"/>
                </a:cubicBezTo>
                <a:cubicBezTo>
                  <a:pt x="133" y="9"/>
                  <a:pt x="134" y="19"/>
                  <a:pt x="134" y="29"/>
                </a:cubicBezTo>
                <a:cubicBezTo>
                  <a:pt x="134" y="40"/>
                  <a:pt x="133" y="51"/>
                  <a:pt x="129" y="62"/>
                </a:cubicBezTo>
                <a:cubicBezTo>
                  <a:pt x="126" y="72"/>
                  <a:pt x="121" y="83"/>
                  <a:pt x="114" y="93"/>
                </a:cubicBezTo>
                <a:cubicBezTo>
                  <a:pt x="107" y="103"/>
                  <a:pt x="100" y="114"/>
                  <a:pt x="90" y="125"/>
                </a:cubicBezTo>
                <a:cubicBezTo>
                  <a:pt x="81" y="135"/>
                  <a:pt x="71" y="147"/>
                  <a:pt x="60" y="158"/>
                </a:cubicBezTo>
                <a:cubicBezTo>
                  <a:pt x="0" y="220"/>
                  <a:pt x="0" y="220"/>
                  <a:pt x="0" y="220"/>
                </a:cubicBezTo>
                <a:cubicBezTo>
                  <a:pt x="145" y="220"/>
                  <a:pt x="145" y="220"/>
                  <a:pt x="145" y="220"/>
                </a:cubicBezTo>
                <a:cubicBezTo>
                  <a:pt x="145" y="274"/>
                  <a:pt x="145" y="274"/>
                  <a:pt x="145" y="274"/>
                </a:cubicBezTo>
                <a:cubicBezTo>
                  <a:pt x="228" y="274"/>
                  <a:pt x="228" y="274"/>
                  <a:pt x="228" y="274"/>
                </a:cubicBezTo>
                <a:close/>
              </a:path>
            </a:pathLst>
          </a:custGeom>
          <a:solidFill>
            <a:srgbClr val="595A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6" name="Google Shape;1586;p36"/>
          <p:cNvSpPr/>
          <p:nvPr/>
        </p:nvSpPr>
        <p:spPr>
          <a:xfrm>
            <a:off x="3910846" y="3560981"/>
            <a:ext cx="3780000" cy="954352"/>
          </a:xfrm>
          <a:custGeom>
            <a:avLst/>
            <a:gdLst/>
            <a:ahLst/>
            <a:cxnLst/>
            <a:rect l="l" t="t" r="r" b="b"/>
            <a:pathLst>
              <a:path w="1845" h="523" extrusionOk="0">
                <a:moveTo>
                  <a:pt x="170" y="0"/>
                </a:moveTo>
                <a:cubicBezTo>
                  <a:pt x="148" y="1"/>
                  <a:pt x="128" y="4"/>
                  <a:pt x="108" y="10"/>
                </a:cubicBezTo>
                <a:cubicBezTo>
                  <a:pt x="88" y="17"/>
                  <a:pt x="71" y="26"/>
                  <a:pt x="55" y="38"/>
                </a:cubicBezTo>
                <a:cubicBezTo>
                  <a:pt x="40" y="50"/>
                  <a:pt x="29" y="65"/>
                  <a:pt x="20" y="82"/>
                </a:cubicBezTo>
                <a:cubicBezTo>
                  <a:pt x="11" y="99"/>
                  <a:pt x="7" y="118"/>
                  <a:pt x="7" y="139"/>
                </a:cubicBezTo>
                <a:cubicBezTo>
                  <a:pt x="108" y="139"/>
                  <a:pt x="108" y="139"/>
                  <a:pt x="108" y="139"/>
                </a:cubicBezTo>
                <a:cubicBezTo>
                  <a:pt x="108" y="130"/>
                  <a:pt x="110" y="122"/>
                  <a:pt x="113" y="115"/>
                </a:cubicBezTo>
                <a:cubicBezTo>
                  <a:pt x="117" y="108"/>
                  <a:pt x="122" y="102"/>
                  <a:pt x="128" y="97"/>
                </a:cubicBezTo>
                <a:cubicBezTo>
                  <a:pt x="134" y="92"/>
                  <a:pt x="141" y="88"/>
                  <a:pt x="150" y="86"/>
                </a:cubicBezTo>
                <a:cubicBezTo>
                  <a:pt x="158" y="83"/>
                  <a:pt x="167" y="82"/>
                  <a:pt x="176" y="82"/>
                </a:cubicBezTo>
                <a:cubicBezTo>
                  <a:pt x="188" y="82"/>
                  <a:pt x="198" y="83"/>
                  <a:pt x="206" y="87"/>
                </a:cubicBezTo>
                <a:cubicBezTo>
                  <a:pt x="215" y="90"/>
                  <a:pt x="222" y="94"/>
                  <a:pt x="228" y="100"/>
                </a:cubicBezTo>
                <a:cubicBezTo>
                  <a:pt x="234" y="106"/>
                  <a:pt x="238" y="113"/>
                  <a:pt x="241" y="121"/>
                </a:cubicBezTo>
                <a:cubicBezTo>
                  <a:pt x="243" y="129"/>
                  <a:pt x="245" y="137"/>
                  <a:pt x="245" y="147"/>
                </a:cubicBezTo>
                <a:cubicBezTo>
                  <a:pt x="245" y="168"/>
                  <a:pt x="239" y="185"/>
                  <a:pt x="226" y="198"/>
                </a:cubicBezTo>
                <a:cubicBezTo>
                  <a:pt x="214" y="211"/>
                  <a:pt x="195" y="217"/>
                  <a:pt x="169" y="217"/>
                </a:cubicBezTo>
                <a:cubicBezTo>
                  <a:pt x="115" y="217"/>
                  <a:pt x="115" y="217"/>
                  <a:pt x="115" y="217"/>
                </a:cubicBezTo>
                <a:cubicBezTo>
                  <a:pt x="115" y="296"/>
                  <a:pt x="115" y="296"/>
                  <a:pt x="115" y="296"/>
                </a:cubicBezTo>
                <a:cubicBezTo>
                  <a:pt x="169" y="296"/>
                  <a:pt x="169" y="296"/>
                  <a:pt x="169" y="296"/>
                </a:cubicBezTo>
                <a:cubicBezTo>
                  <a:pt x="182" y="296"/>
                  <a:pt x="194" y="297"/>
                  <a:pt x="204" y="300"/>
                </a:cubicBezTo>
                <a:cubicBezTo>
                  <a:pt x="214" y="303"/>
                  <a:pt x="223" y="308"/>
                  <a:pt x="230" y="314"/>
                </a:cubicBezTo>
                <a:cubicBezTo>
                  <a:pt x="238" y="320"/>
                  <a:pt x="243" y="328"/>
                  <a:pt x="247" y="337"/>
                </a:cubicBezTo>
                <a:cubicBezTo>
                  <a:pt x="251" y="347"/>
                  <a:pt x="253" y="359"/>
                  <a:pt x="253" y="372"/>
                </a:cubicBezTo>
                <a:cubicBezTo>
                  <a:pt x="253" y="383"/>
                  <a:pt x="251" y="392"/>
                  <a:pt x="248" y="401"/>
                </a:cubicBezTo>
                <a:cubicBezTo>
                  <a:pt x="244" y="409"/>
                  <a:pt x="239" y="417"/>
                  <a:pt x="232" y="423"/>
                </a:cubicBezTo>
                <a:cubicBezTo>
                  <a:pt x="226" y="429"/>
                  <a:pt x="218" y="434"/>
                  <a:pt x="208" y="437"/>
                </a:cubicBezTo>
                <a:cubicBezTo>
                  <a:pt x="199" y="440"/>
                  <a:pt x="188" y="442"/>
                  <a:pt x="176" y="442"/>
                </a:cubicBezTo>
                <a:cubicBezTo>
                  <a:pt x="165" y="442"/>
                  <a:pt x="155" y="440"/>
                  <a:pt x="146" y="437"/>
                </a:cubicBezTo>
                <a:cubicBezTo>
                  <a:pt x="137" y="434"/>
                  <a:pt x="129" y="429"/>
                  <a:pt x="123" y="423"/>
                </a:cubicBezTo>
                <a:cubicBezTo>
                  <a:pt x="116" y="418"/>
                  <a:pt x="111" y="411"/>
                  <a:pt x="107" y="403"/>
                </a:cubicBezTo>
                <a:cubicBezTo>
                  <a:pt x="103" y="395"/>
                  <a:pt x="101" y="386"/>
                  <a:pt x="101" y="377"/>
                </a:cubicBezTo>
                <a:cubicBezTo>
                  <a:pt x="0" y="377"/>
                  <a:pt x="0" y="377"/>
                  <a:pt x="0" y="377"/>
                </a:cubicBezTo>
                <a:cubicBezTo>
                  <a:pt x="0" y="402"/>
                  <a:pt x="5" y="424"/>
                  <a:pt x="15" y="442"/>
                </a:cubicBezTo>
                <a:cubicBezTo>
                  <a:pt x="25" y="460"/>
                  <a:pt x="38" y="475"/>
                  <a:pt x="54" y="488"/>
                </a:cubicBezTo>
                <a:cubicBezTo>
                  <a:pt x="71" y="500"/>
                  <a:pt x="89" y="509"/>
                  <a:pt x="110" y="514"/>
                </a:cubicBezTo>
                <a:cubicBezTo>
                  <a:pt x="129" y="520"/>
                  <a:pt x="150" y="523"/>
                  <a:pt x="170" y="523"/>
                </a:cubicBezTo>
                <a:cubicBezTo>
                  <a:pt x="170" y="523"/>
                  <a:pt x="170" y="523"/>
                  <a:pt x="170" y="523"/>
                </a:cubicBezTo>
                <a:cubicBezTo>
                  <a:pt x="1845" y="523"/>
                  <a:pt x="1845" y="523"/>
                  <a:pt x="1845" y="523"/>
                </a:cubicBezTo>
                <a:cubicBezTo>
                  <a:pt x="1845" y="0"/>
                  <a:pt x="1845" y="0"/>
                  <a:pt x="1845" y="0"/>
                </a:cubicBezTo>
                <a:cubicBezTo>
                  <a:pt x="170" y="0"/>
                  <a:pt x="170" y="0"/>
                  <a:pt x="170" y="0"/>
                </a:cubicBezTo>
                <a:close/>
              </a:path>
            </a:pathLst>
          </a:custGeom>
          <a:solidFill>
            <a:srgbClr val="A77F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7" name="Google Shape;1587;p36"/>
          <p:cNvSpPr/>
          <p:nvPr/>
        </p:nvSpPr>
        <p:spPr>
          <a:xfrm>
            <a:off x="4228913" y="3762856"/>
            <a:ext cx="579482" cy="752476"/>
          </a:xfrm>
          <a:custGeom>
            <a:avLst/>
            <a:gdLst/>
            <a:ahLst/>
            <a:cxnLst/>
            <a:rect l="l" t="t" r="r" b="b"/>
            <a:pathLst>
              <a:path w="206" h="267" extrusionOk="0">
                <a:moveTo>
                  <a:pt x="112" y="0"/>
                </a:moveTo>
                <a:cubicBezTo>
                  <a:pt x="113" y="7"/>
                  <a:pt x="114" y="14"/>
                  <a:pt x="114" y="21"/>
                </a:cubicBezTo>
                <a:cubicBezTo>
                  <a:pt x="114" y="28"/>
                  <a:pt x="112" y="35"/>
                  <a:pt x="110" y="43"/>
                </a:cubicBezTo>
                <a:cubicBezTo>
                  <a:pt x="108" y="50"/>
                  <a:pt x="104" y="56"/>
                  <a:pt x="100" y="62"/>
                </a:cubicBezTo>
                <a:cubicBezTo>
                  <a:pt x="96" y="68"/>
                  <a:pt x="91" y="74"/>
                  <a:pt x="84" y="79"/>
                </a:cubicBezTo>
                <a:cubicBezTo>
                  <a:pt x="78" y="84"/>
                  <a:pt x="71" y="89"/>
                  <a:pt x="63" y="93"/>
                </a:cubicBezTo>
                <a:cubicBezTo>
                  <a:pt x="81" y="99"/>
                  <a:pt x="96" y="109"/>
                  <a:pt x="105" y="122"/>
                </a:cubicBezTo>
                <a:cubicBezTo>
                  <a:pt x="114" y="135"/>
                  <a:pt x="119" y="152"/>
                  <a:pt x="119" y="170"/>
                </a:cubicBezTo>
                <a:cubicBezTo>
                  <a:pt x="119" y="185"/>
                  <a:pt x="116" y="199"/>
                  <a:pt x="110" y="211"/>
                </a:cubicBezTo>
                <a:cubicBezTo>
                  <a:pt x="104" y="223"/>
                  <a:pt x="95" y="233"/>
                  <a:pt x="85" y="241"/>
                </a:cubicBezTo>
                <a:cubicBezTo>
                  <a:pt x="74" y="250"/>
                  <a:pt x="62" y="256"/>
                  <a:pt x="47" y="260"/>
                </a:cubicBezTo>
                <a:cubicBezTo>
                  <a:pt x="33" y="265"/>
                  <a:pt x="17" y="267"/>
                  <a:pt x="0" y="267"/>
                </a:cubicBezTo>
                <a:cubicBezTo>
                  <a:pt x="206" y="267"/>
                  <a:pt x="206" y="267"/>
                  <a:pt x="206" y="267"/>
                </a:cubicBezTo>
                <a:cubicBezTo>
                  <a:pt x="143" y="88"/>
                  <a:pt x="120" y="23"/>
                  <a:pt x="112" y="0"/>
                </a:cubicBezTo>
                <a:close/>
              </a:path>
            </a:pathLst>
          </a:custGeom>
          <a:solidFill>
            <a:srgbClr val="595A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8" name="Google Shape;1588;p36"/>
          <p:cNvSpPr/>
          <p:nvPr/>
        </p:nvSpPr>
        <p:spPr>
          <a:xfrm>
            <a:off x="7956464" y="3560981"/>
            <a:ext cx="3780000" cy="954352"/>
          </a:xfrm>
          <a:custGeom>
            <a:avLst/>
            <a:gdLst/>
            <a:ahLst/>
            <a:cxnLst/>
            <a:rect l="l" t="t" r="r" b="b"/>
            <a:pathLst>
              <a:path w="3183" h="892" extrusionOk="0">
                <a:moveTo>
                  <a:pt x="553" y="0"/>
                </a:moveTo>
                <a:lnTo>
                  <a:pt x="452" y="0"/>
                </a:lnTo>
                <a:lnTo>
                  <a:pt x="373" y="0"/>
                </a:lnTo>
                <a:lnTo>
                  <a:pt x="0" y="588"/>
                </a:lnTo>
                <a:lnTo>
                  <a:pt x="8" y="699"/>
                </a:lnTo>
                <a:lnTo>
                  <a:pt x="375" y="699"/>
                </a:lnTo>
                <a:lnTo>
                  <a:pt x="375" y="892"/>
                </a:lnTo>
                <a:lnTo>
                  <a:pt x="452" y="892"/>
                </a:lnTo>
                <a:lnTo>
                  <a:pt x="553" y="892"/>
                </a:lnTo>
                <a:lnTo>
                  <a:pt x="3183" y="892"/>
                </a:lnTo>
                <a:lnTo>
                  <a:pt x="3183" y="0"/>
                </a:lnTo>
                <a:lnTo>
                  <a:pt x="553" y="0"/>
                </a:lnTo>
                <a:close/>
                <a:moveTo>
                  <a:pt x="375" y="558"/>
                </a:moveTo>
                <a:lnTo>
                  <a:pt x="176" y="558"/>
                </a:lnTo>
                <a:lnTo>
                  <a:pt x="363" y="263"/>
                </a:lnTo>
                <a:lnTo>
                  <a:pt x="375" y="242"/>
                </a:lnTo>
                <a:lnTo>
                  <a:pt x="375" y="558"/>
                </a:lnTo>
                <a:close/>
              </a:path>
            </a:pathLst>
          </a:custGeom>
          <a:solidFill>
            <a:srgbClr val="A77F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9" name="Google Shape;1589;p36"/>
          <p:cNvSpPr/>
          <p:nvPr/>
        </p:nvSpPr>
        <p:spPr>
          <a:xfrm>
            <a:off x="8548188" y="3560981"/>
            <a:ext cx="343175" cy="954352"/>
          </a:xfrm>
          <a:custGeom>
            <a:avLst/>
            <a:gdLst/>
            <a:ahLst/>
            <a:cxnLst/>
            <a:rect l="l" t="t" r="r" b="b"/>
            <a:pathLst>
              <a:path w="210" h="584" extrusionOk="0">
                <a:moveTo>
                  <a:pt x="2" y="0"/>
                </a:moveTo>
                <a:lnTo>
                  <a:pt x="0" y="0"/>
                </a:lnTo>
                <a:lnTo>
                  <a:pt x="0" y="366"/>
                </a:lnTo>
                <a:lnTo>
                  <a:pt x="67" y="366"/>
                </a:lnTo>
                <a:lnTo>
                  <a:pt x="67" y="459"/>
                </a:lnTo>
                <a:lnTo>
                  <a:pt x="0" y="459"/>
                </a:lnTo>
                <a:lnTo>
                  <a:pt x="0" y="584"/>
                </a:lnTo>
                <a:lnTo>
                  <a:pt x="2" y="584"/>
                </a:lnTo>
                <a:lnTo>
                  <a:pt x="210" y="584"/>
                </a:lnTo>
                <a:lnTo>
                  <a:pt x="2" y="0"/>
                </a:lnTo>
                <a:close/>
              </a:path>
            </a:pathLst>
          </a:custGeom>
          <a:solidFill>
            <a:srgbClr val="595A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90" name="Google Shape;1590;p36"/>
          <p:cNvSpPr txBox="1"/>
          <p:nvPr/>
        </p:nvSpPr>
        <p:spPr>
          <a:xfrm>
            <a:off x="4771883" y="2585006"/>
            <a:ext cx="270450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WER sind die Zielkunden?</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591" name="Google Shape;1591;p36"/>
          <p:cNvSpPr txBox="1"/>
          <p:nvPr/>
        </p:nvSpPr>
        <p:spPr>
          <a:xfrm>
            <a:off x="8717539" y="2483681"/>
            <a:ext cx="3215189"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WAS ist der Nutzen für Kunden und Partner, die an der Wertschöpfung beteiligt sind?</a:t>
            </a:r>
            <a:endParaRPr dirty="0"/>
          </a:p>
        </p:txBody>
      </p:sp>
      <p:sp>
        <p:nvSpPr>
          <p:cNvPr id="1592" name="Google Shape;1592;p36"/>
          <p:cNvSpPr txBox="1"/>
          <p:nvPr/>
        </p:nvSpPr>
        <p:spPr>
          <a:xfrm>
            <a:off x="4743748" y="3580851"/>
            <a:ext cx="270450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WIE ist das Unternehmen entstanden und welche Leistung hat es erbracht?</a:t>
            </a:r>
            <a:endParaRPr dirty="0"/>
          </a:p>
        </p:txBody>
      </p:sp>
      <p:sp>
        <p:nvSpPr>
          <p:cNvPr id="1593" name="Google Shape;1593;p36"/>
          <p:cNvSpPr txBox="1"/>
          <p:nvPr/>
        </p:nvSpPr>
        <p:spPr>
          <a:xfrm>
            <a:off x="8829031" y="3714991"/>
            <a:ext cx="303127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WIE verdient das Unternehmen Geld?</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37"/>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tabLst>
                <a:tab pos="180975" algn="l"/>
              </a:tabLst>
            </a:pPr>
            <a:r>
              <a:rPr lang="de-DE" dirty="0"/>
              <a:t>90 </a:t>
            </a:r>
            <a:r>
              <a:rPr lang="de-DE" dirty="0" err="1"/>
              <a:t>Prozent </a:t>
            </a:r>
            <a:r>
              <a:rPr lang="de-DE" dirty="0"/>
              <a:t>aller </a:t>
            </a:r>
            <a:r>
              <a:rPr lang="de-DE" dirty="0" err="1"/>
              <a:t>neuen Geschäftsmodelle basieren </a:t>
            </a:r>
            <a:r>
              <a:rPr lang="de-DE" dirty="0"/>
              <a:t>auf einer begrenzten </a:t>
            </a:r>
            <a:r>
              <a:rPr lang="de-DE" dirty="0" err="1"/>
              <a:t>Anzahl </a:t>
            </a:r>
            <a:r>
              <a:rPr lang="de-DE" dirty="0"/>
              <a:t>von </a:t>
            </a:r>
            <a:r>
              <a:rPr lang="de-DE" dirty="0" err="1"/>
              <a:t>Mustern</a:t>
            </a:r>
            <a:r>
              <a:rPr lang="de-DE" dirty="0"/>
              <a:t>. </a:t>
            </a:r>
            <a:r>
              <a:rPr lang="de-DE" dirty="0" err="1"/>
              <a:t>Wir stellen Ihnen einige dieser </a:t>
            </a:r>
            <a:r>
              <a:rPr lang="de-DE" dirty="0"/>
              <a:t>Geschäftsmodell-Muster </a:t>
            </a:r>
            <a:r>
              <a:rPr lang="de-DE" dirty="0" err="1"/>
              <a:t>vor, die für </a:t>
            </a:r>
            <a:r>
              <a:rPr lang="de-DE" dirty="0"/>
              <a:t>Tourismus-KMUs </a:t>
            </a:r>
            <a:r>
              <a:rPr lang="de-DE" dirty="0" err="1"/>
              <a:t>anwendbar sind </a:t>
            </a:r>
            <a:r>
              <a:rPr lang="de-DE" dirty="0"/>
              <a:t>bzw. </a:t>
            </a:r>
            <a:r>
              <a:rPr lang="de-DE" dirty="0" err="1"/>
              <a:t>sein können</a:t>
            </a:r>
            <a:r>
              <a:rPr lang="de-DE" dirty="0"/>
              <a:t>:</a:t>
            </a:r>
            <a:endParaRPr dirty="0"/>
          </a:p>
          <a:p>
            <a:pPr marL="228600" lvl="0" indent="-228600" algn="l" rtl="0">
              <a:lnSpc>
                <a:spcPct val="90000"/>
              </a:lnSpc>
              <a:spcBef>
                <a:spcPts val="1000"/>
              </a:spcBef>
              <a:spcAft>
                <a:spcPts val="0"/>
              </a:spcAft>
              <a:buClr>
                <a:srgbClr val="595A59"/>
              </a:buClr>
              <a:buSzPts val="1800"/>
              <a:buNone/>
            </a:pPr>
            <a:endParaRPr dirty="0"/>
          </a:p>
        </p:txBody>
      </p:sp>
      <p:sp>
        <p:nvSpPr>
          <p:cNvPr id="1599" name="Google Shape;1599;p3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Geschäftsmodellmuster können Tourismus-KMU helfen, das richtige Geschäftsmodell zu finden.</a:t>
            </a:r>
            <a:endParaRPr dirty="0"/>
          </a:p>
          <a:p>
            <a:pPr marL="0" lvl="0" indent="0" algn="l" rtl="0">
              <a:lnSpc>
                <a:spcPct val="90000"/>
              </a:lnSpc>
              <a:spcBef>
                <a:spcPts val="1000"/>
              </a:spcBef>
              <a:spcAft>
                <a:spcPts val="0"/>
              </a:spcAft>
              <a:buClr>
                <a:srgbClr val="79527B"/>
              </a:buClr>
              <a:buSzPts val="2000"/>
              <a:buNone/>
            </a:pPr>
            <a:endParaRPr dirty="0"/>
          </a:p>
        </p:txBody>
      </p:sp>
      <p:sp>
        <p:nvSpPr>
          <p:cNvPr id="1600" name="Google Shape;1600;p3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Geschäftsmodell-Muster I/III</a:t>
            </a:r>
            <a:endParaRPr/>
          </a:p>
        </p:txBody>
      </p:sp>
      <p:graphicFrame>
        <p:nvGraphicFramePr>
          <p:cNvPr id="1601" name="Google Shape;1601;p37"/>
          <p:cNvGraphicFramePr/>
          <p:nvPr>
            <p:extLst>
              <p:ext uri="{D42A27DB-BD31-4B8C-83A1-F6EECF244321}">
                <p14:modId xmlns:p14="http://schemas.microsoft.com/office/powerpoint/2010/main" val="734462852"/>
              </p:ext>
            </p:extLst>
          </p:nvPr>
        </p:nvGraphicFramePr>
        <p:xfrm>
          <a:off x="389965" y="2206972"/>
          <a:ext cx="11432500" cy="3779560"/>
        </p:xfrm>
        <a:graphic>
          <a:graphicData uri="http://schemas.openxmlformats.org/drawingml/2006/table">
            <a:tbl>
              <a:tblPr firstRow="1" bandRow="1">
                <a:noFill/>
                <a:tableStyleId>{D65382E9-9D14-4C77-8238-805F2563FB86}</a:tableStyleId>
              </a:tblPr>
              <a:tblGrid>
                <a:gridCol w="1397750">
                  <a:extLst>
                    <a:ext uri="{9D8B030D-6E8A-4147-A177-3AD203B41FA5}">
                      <a16:colId xmlns:a16="http://schemas.microsoft.com/office/drawing/2014/main" val="20000"/>
                    </a:ext>
                  </a:extLst>
                </a:gridCol>
                <a:gridCol w="1721200">
                  <a:extLst>
                    <a:ext uri="{9D8B030D-6E8A-4147-A177-3AD203B41FA5}">
                      <a16:colId xmlns:a16="http://schemas.microsoft.com/office/drawing/2014/main" val="20001"/>
                    </a:ext>
                  </a:extLst>
                </a:gridCol>
                <a:gridCol w="7053982">
                  <a:extLst>
                    <a:ext uri="{9D8B030D-6E8A-4147-A177-3AD203B41FA5}">
                      <a16:colId xmlns:a16="http://schemas.microsoft.com/office/drawing/2014/main" val="20002"/>
                    </a:ext>
                  </a:extLst>
                </a:gridCol>
                <a:gridCol w="1259568">
                  <a:extLst>
                    <a:ext uri="{9D8B030D-6E8A-4147-A177-3AD203B41FA5}">
                      <a16:colId xmlns:a16="http://schemas.microsoft.com/office/drawing/2014/main" val="20003"/>
                    </a:ext>
                  </a:extLst>
                </a:gridCol>
              </a:tblGrid>
              <a:tr h="554275">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r>
                        <a:rPr lang="de-DE" sz="1600"/>
                        <a:t>Name</a:t>
                      </a:r>
                      <a:endParaRPr sz="1600"/>
                    </a:p>
                  </a:txBody>
                  <a:tcPr marL="91450" marR="91450" marT="45725" marB="45725" anchor="ctr"/>
                </a:tc>
                <a:tc>
                  <a:txBody>
                    <a:bodyPr/>
                    <a:lstStyle/>
                    <a:p>
                      <a:pPr marL="0" marR="0" lvl="0" indent="0" algn="l" rtl="0">
                        <a:spcBef>
                          <a:spcPts val="0"/>
                        </a:spcBef>
                        <a:spcAft>
                          <a:spcPts val="0"/>
                        </a:spcAft>
                        <a:buNone/>
                      </a:pPr>
                      <a:r>
                        <a:rPr lang="de-DE" sz="1600"/>
                        <a:t>Grundlegendes Prinzip</a:t>
                      </a:r>
                      <a:endParaRPr sz="1600"/>
                    </a:p>
                  </a:txBody>
                  <a:tcPr marL="91450" marR="91450" marT="45725" marB="45725" anchor="ctr"/>
                </a:tc>
                <a:tc>
                  <a:txBody>
                    <a:bodyPr/>
                    <a:lstStyle/>
                    <a:p>
                      <a:pPr marL="0" marR="0" lvl="0" indent="0" algn="l" rtl="0">
                        <a:spcBef>
                          <a:spcPts val="0"/>
                        </a:spcBef>
                        <a:spcAft>
                          <a:spcPts val="0"/>
                        </a:spcAft>
                        <a:buNone/>
                      </a:pPr>
                      <a:r>
                        <a:rPr lang="de-DE" sz="1600"/>
                        <a:t>Bekannte Beispiele</a:t>
                      </a:r>
                      <a:endParaRPr/>
                    </a:p>
                  </a:txBody>
                  <a:tcPr marL="91450" marR="91450" marT="45725" marB="45725" anchor="ctr"/>
                </a:tc>
                <a:extLst>
                  <a:ext uri="{0D108BD9-81ED-4DB2-BD59-A6C34878D82A}">
                    <a16:rowId xmlns:a16="http://schemas.microsoft.com/office/drawing/2014/main" val="10000"/>
                  </a:ext>
                </a:extLst>
              </a:tr>
              <a:tr h="8765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a:solidFill>
                            <a:srgbClr val="595A59"/>
                          </a:solidFill>
                        </a:rPr>
                        <a:t>Add-on</a:t>
                      </a:r>
                      <a:endParaRPr sz="1600">
                        <a:solidFill>
                          <a:srgbClr val="595A59"/>
                        </a:solidFill>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Das </a:t>
                      </a:r>
                      <a:r>
                        <a:rPr lang="de-DE" sz="1600" dirty="0" err="1">
                          <a:solidFill>
                            <a:srgbClr val="595A59"/>
                          </a:solidFill>
                        </a:rPr>
                        <a:t>Basisangebot ist preisgünstig</a:t>
                      </a:r>
                      <a:r>
                        <a:rPr lang="de-DE" sz="1600" dirty="0">
                          <a:solidFill>
                            <a:srgbClr val="595A59"/>
                          </a:solidFill>
                        </a:rPr>
                        <a:t>, </a:t>
                      </a:r>
                      <a:r>
                        <a:rPr lang="de-DE" sz="1600" dirty="0" err="1">
                          <a:solidFill>
                            <a:srgbClr val="595A59"/>
                          </a:solidFill>
                        </a:rPr>
                        <a:t>kann aber mit verschiedenen Extras erweitert werden, die </a:t>
                      </a:r>
                      <a:r>
                        <a:rPr lang="de-DE" sz="1600" dirty="0">
                          <a:solidFill>
                            <a:srgbClr val="595A59"/>
                          </a:solidFill>
                        </a:rPr>
                        <a:t>den </a:t>
                      </a:r>
                      <a:r>
                        <a:rPr lang="de-DE" sz="1600" dirty="0" err="1">
                          <a:solidFill>
                            <a:srgbClr val="595A59"/>
                          </a:solidFill>
                        </a:rPr>
                        <a:t>Endpreis </a:t>
                      </a:r>
                      <a:r>
                        <a:rPr lang="de-DE" sz="1600" noProof="0" dirty="0">
                          <a:solidFill>
                            <a:srgbClr val="595A59"/>
                          </a:solidFill>
                        </a:rPr>
                        <a:t>in</a:t>
                      </a:r>
                      <a:r>
                        <a:rPr lang="de-DE" sz="1600" dirty="0" err="1">
                          <a:solidFill>
                            <a:srgbClr val="595A59"/>
                          </a:solidFill>
                        </a:rPr>
                        <a:t> die Höhe treiben</a:t>
                      </a:r>
                      <a:r>
                        <a:rPr lang="de-DE" sz="1600" dirty="0">
                          <a:solidFill>
                            <a:srgbClr val="595A59"/>
                          </a:solidFill>
                        </a:rPr>
                        <a:t>. Am Ende </a:t>
                      </a:r>
                      <a:r>
                        <a:rPr lang="de-DE" sz="1600" dirty="0" err="1">
                          <a:solidFill>
                            <a:srgbClr val="595A59"/>
                          </a:solidFill>
                        </a:rPr>
                        <a:t>zahlt</a:t>
                      </a:r>
                      <a:r>
                        <a:rPr lang="de-DE" sz="1600" dirty="0">
                          <a:solidFill>
                            <a:srgbClr val="595A59"/>
                          </a:solidFill>
                        </a:rPr>
                        <a:t> der </a:t>
                      </a:r>
                      <a:r>
                        <a:rPr lang="de-DE" sz="1600" dirty="0" err="1">
                          <a:solidFill>
                            <a:srgbClr val="595A59"/>
                          </a:solidFill>
                        </a:rPr>
                        <a:t>Kunde vielleicht mehr, als </a:t>
                      </a:r>
                      <a:r>
                        <a:rPr lang="de-DE" sz="1600" dirty="0">
                          <a:solidFill>
                            <a:srgbClr val="595A59"/>
                          </a:solidFill>
                        </a:rPr>
                        <a:t>er </a:t>
                      </a:r>
                      <a:r>
                        <a:rPr lang="de-DE" sz="1600" dirty="0" err="1">
                          <a:solidFill>
                            <a:srgbClr val="595A59"/>
                          </a:solidFill>
                        </a:rPr>
                        <a:t>vorhatte</a:t>
                      </a:r>
                      <a:r>
                        <a:rPr lang="de-DE" sz="1600" dirty="0">
                          <a:solidFill>
                            <a:srgbClr val="595A59"/>
                          </a:solidFill>
                        </a:rPr>
                        <a:t>. Das </a:t>
                      </a:r>
                      <a:r>
                        <a:rPr lang="de-DE" sz="1600" dirty="0" err="1">
                          <a:solidFill>
                            <a:srgbClr val="595A59"/>
                          </a:solidFill>
                        </a:rPr>
                        <a:t>Ergebnis ist ein </a:t>
                      </a:r>
                      <a:r>
                        <a:rPr lang="de-DE" sz="1600" dirty="0">
                          <a:solidFill>
                            <a:srgbClr val="595A59"/>
                          </a:solidFill>
                        </a:rPr>
                        <a:t>variables </a:t>
                      </a:r>
                      <a:r>
                        <a:rPr lang="de-DE" sz="1600" dirty="0" err="1">
                          <a:solidFill>
                            <a:srgbClr val="595A59"/>
                          </a:solidFill>
                        </a:rPr>
                        <a:t>Angebot, das </a:t>
                      </a:r>
                      <a:r>
                        <a:rPr lang="de-DE" sz="1600" noProof="0" dirty="0">
                          <a:solidFill>
                            <a:srgbClr val="595A59"/>
                          </a:solidFill>
                        </a:rPr>
                        <a:t>an</a:t>
                      </a:r>
                      <a:r>
                        <a:rPr lang="de-DE" sz="1600" dirty="0" err="1">
                          <a:solidFill>
                            <a:srgbClr val="595A59"/>
                          </a:solidFill>
                        </a:rPr>
                        <a:t> die </a:t>
                      </a:r>
                      <a:r>
                        <a:rPr lang="de-DE" sz="1600" dirty="0">
                          <a:solidFill>
                            <a:srgbClr val="595A59"/>
                          </a:solidFill>
                        </a:rPr>
                        <a:t>individuellen </a:t>
                      </a:r>
                      <a:r>
                        <a:rPr lang="de-DE" sz="1600" dirty="0" err="1">
                          <a:solidFill>
                            <a:srgbClr val="595A59"/>
                          </a:solidFill>
                        </a:rPr>
                        <a:t>Bedürfnisse angepasst werden kann</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Ryanair</a:t>
                      </a:r>
                      <a:endParaRPr sz="1600" dirty="0">
                        <a:solidFill>
                          <a:srgbClr val="595A59"/>
                        </a:solidFill>
                      </a:endParaRPr>
                    </a:p>
                  </a:txBody>
                  <a:tcPr marL="91450" marR="91450" marT="45725" marB="45725" anchor="ctr"/>
                </a:tc>
                <a:extLst>
                  <a:ext uri="{0D108BD9-81ED-4DB2-BD59-A6C34878D82A}">
                    <a16:rowId xmlns:a16="http://schemas.microsoft.com/office/drawing/2014/main" val="10001"/>
                  </a:ext>
                </a:extLst>
              </a:tr>
              <a:tr h="10440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dirty="0">
                          <a:solidFill>
                            <a:srgbClr val="595A59"/>
                          </a:solidFill>
                        </a:rPr>
                        <a:t>Crowd-Funding</a:t>
                      </a:r>
                      <a:endParaRPr dirty="0"/>
                    </a:p>
                    <a:p>
                      <a:pPr marL="0" marR="0" lvl="0" indent="0" algn="l" rtl="0">
                        <a:spcBef>
                          <a:spcPts val="0"/>
                        </a:spcBef>
                        <a:spcAft>
                          <a:spcPts val="0"/>
                        </a:spcAft>
                        <a:buNone/>
                      </a:pPr>
                      <a:endParaRPr sz="1600" dirty="0">
                        <a:solidFill>
                          <a:srgbClr val="595A59"/>
                        </a:solidFill>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Ein </a:t>
                      </a:r>
                      <a:r>
                        <a:rPr lang="de-DE" sz="1600" dirty="0" err="1">
                          <a:solidFill>
                            <a:srgbClr val="595A59"/>
                          </a:solidFill>
                        </a:rPr>
                        <a:t>Produkt</a:t>
                      </a:r>
                      <a:r>
                        <a:rPr lang="de-DE" sz="1600" dirty="0">
                          <a:solidFill>
                            <a:srgbClr val="595A59"/>
                          </a:solidFill>
                        </a:rPr>
                        <a:t>, eine </a:t>
                      </a:r>
                      <a:r>
                        <a:rPr lang="de-DE" sz="1600" dirty="0" err="1">
                          <a:solidFill>
                            <a:srgbClr val="595A59"/>
                          </a:solidFill>
                        </a:rPr>
                        <a:t>Dienstleistung oder ein Start-up wird von </a:t>
                      </a:r>
                      <a:r>
                        <a:rPr lang="de-DE" sz="1600" dirty="0">
                          <a:solidFill>
                            <a:srgbClr val="595A59"/>
                          </a:solidFill>
                        </a:rPr>
                        <a:t>einer </a:t>
                      </a:r>
                      <a:r>
                        <a:rPr lang="de-DE" sz="1600" dirty="0" err="1">
                          <a:solidFill>
                            <a:srgbClr val="595A59"/>
                          </a:solidFill>
                        </a:rPr>
                        <a:t>Gruppe </a:t>
                      </a:r>
                      <a:r>
                        <a:rPr lang="de-DE" sz="1600" dirty="0">
                          <a:solidFill>
                            <a:srgbClr val="595A59"/>
                          </a:solidFill>
                        </a:rPr>
                        <a:t>von </a:t>
                      </a:r>
                      <a:r>
                        <a:rPr lang="de-DE" sz="1600" dirty="0" err="1">
                          <a:solidFill>
                            <a:srgbClr val="595A59"/>
                          </a:solidFill>
                        </a:rPr>
                        <a:t>Kleinanlegern finanziert, die die zugrunde liegende Idee </a:t>
                      </a:r>
                      <a:r>
                        <a:rPr lang="de-DE" sz="1600" dirty="0">
                          <a:solidFill>
                            <a:srgbClr val="595A59"/>
                          </a:solidFill>
                        </a:rPr>
                        <a:t>unterstützen. </a:t>
                      </a:r>
                      <a:r>
                        <a:rPr lang="de-DE" sz="1600" dirty="0" err="1">
                          <a:solidFill>
                            <a:srgbClr val="595A59"/>
                          </a:solidFill>
                        </a:rPr>
                        <a:t>Wenn genug Geld zusammenkommt</a:t>
                      </a:r>
                      <a:r>
                        <a:rPr lang="de-DE" sz="1600" dirty="0">
                          <a:solidFill>
                            <a:srgbClr val="595A59"/>
                          </a:solidFill>
                        </a:rPr>
                        <a:t>, </a:t>
                      </a:r>
                      <a:r>
                        <a:rPr lang="de-DE" sz="1600" dirty="0" err="1">
                          <a:solidFill>
                            <a:srgbClr val="595A59"/>
                          </a:solidFill>
                        </a:rPr>
                        <a:t>wird</a:t>
                      </a:r>
                      <a:r>
                        <a:rPr lang="de-DE" sz="1600" dirty="0">
                          <a:solidFill>
                            <a:srgbClr val="595A59"/>
                          </a:solidFill>
                        </a:rPr>
                        <a:t> das </a:t>
                      </a:r>
                      <a:r>
                        <a:rPr lang="de-DE" sz="1600" dirty="0" err="1">
                          <a:solidFill>
                            <a:srgbClr val="595A59"/>
                          </a:solidFill>
                        </a:rPr>
                        <a:t>Projekt umgesetzt </a:t>
                      </a:r>
                      <a:r>
                        <a:rPr lang="de-DE" sz="1600" dirty="0">
                          <a:solidFill>
                            <a:srgbClr val="595A59"/>
                          </a:solidFill>
                        </a:rPr>
                        <a:t>und die </a:t>
                      </a:r>
                      <a:r>
                        <a:rPr lang="de-DE" sz="1600" dirty="0" err="1">
                          <a:solidFill>
                            <a:srgbClr val="595A59"/>
                          </a:solidFill>
                        </a:rPr>
                        <a:t>Investoren erhalten bestimmte Vorteile</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Pebble-Technologie</a:t>
                      </a:r>
                      <a:endParaRPr sz="1600" dirty="0">
                        <a:solidFill>
                          <a:srgbClr val="595A59"/>
                        </a:solidFill>
                      </a:endParaRPr>
                    </a:p>
                  </a:txBody>
                  <a:tcPr marL="91450" marR="91450" marT="45725" marB="45725" anchor="ctr"/>
                </a:tc>
                <a:extLst>
                  <a:ext uri="{0D108BD9-81ED-4DB2-BD59-A6C34878D82A}">
                    <a16:rowId xmlns:a16="http://schemas.microsoft.com/office/drawing/2014/main" val="10002"/>
                  </a:ext>
                </a:extLst>
              </a:tr>
              <a:tr h="106560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Kundenloyalität</a:t>
                      </a:r>
                      <a:endParaRPr sz="1600" dirty="0">
                        <a:solidFill>
                          <a:srgbClr val="595A59"/>
                        </a:solidFill>
                        <a:latin typeface="Calibri"/>
                        <a:ea typeface="Calibri"/>
                        <a:cs typeface="Calibri"/>
                        <a:sym typeface="Calibri"/>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Die Kunden </a:t>
                      </a:r>
                      <a:r>
                        <a:rPr lang="de-DE" sz="1600" noProof="0" dirty="0">
                          <a:solidFill>
                            <a:srgbClr val="595A59"/>
                          </a:solidFill>
                          <a:latin typeface="Calibri"/>
                          <a:ea typeface="Calibri"/>
                          <a:cs typeface="Calibri"/>
                          <a:sym typeface="Calibri"/>
                        </a:rPr>
                        <a:t>werden</a:t>
                      </a:r>
                      <a:r>
                        <a:rPr lang="de-DE" sz="1600" dirty="0">
                          <a:solidFill>
                            <a:srgbClr val="595A59"/>
                          </a:solidFill>
                          <a:latin typeface="Calibri"/>
                          <a:ea typeface="Calibri"/>
                          <a:cs typeface="Calibri"/>
                          <a:sym typeface="Calibri"/>
                        </a:rPr>
                        <a:t> durch Bonusprogramme an das Unternehmen gebunden. Ziel ist, die Loyalität zu erhöhen, indem eine emotionale Bindung geschaffen und/oder Kunden mit Sonderangeboten belohnt werden. Die Kunden </a:t>
                      </a:r>
                      <a:r>
                        <a:rPr lang="de-DE" sz="1600" dirty="0" err="1">
                          <a:solidFill>
                            <a:srgbClr val="595A59"/>
                          </a:solidFill>
                          <a:latin typeface="Calibri"/>
                          <a:ea typeface="Calibri"/>
                          <a:cs typeface="Calibri"/>
                          <a:sym typeface="Calibri"/>
                        </a:rPr>
                        <a:t>binden sich freiwillig an </a:t>
                      </a:r>
                      <a:r>
                        <a:rPr lang="de-DE" sz="1600" dirty="0">
                          <a:solidFill>
                            <a:srgbClr val="595A59"/>
                          </a:solidFill>
                          <a:latin typeface="Calibri"/>
                          <a:ea typeface="Calibri"/>
                          <a:cs typeface="Calibri"/>
                          <a:sym typeface="Calibri"/>
                        </a:rPr>
                        <a:t>das </a:t>
                      </a:r>
                      <a:r>
                        <a:rPr lang="de-DE" sz="1600" dirty="0" err="1">
                          <a:solidFill>
                            <a:srgbClr val="595A59"/>
                          </a:solidFill>
                          <a:latin typeface="Calibri"/>
                          <a:ea typeface="Calibri"/>
                          <a:cs typeface="Calibri"/>
                          <a:sym typeface="Calibri"/>
                        </a:rPr>
                        <a:t>Unternehmen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was zukünftige </a:t>
                      </a:r>
                      <a:r>
                        <a:rPr lang="de-DE" sz="1600" noProof="0" dirty="0">
                          <a:solidFill>
                            <a:srgbClr val="595A59"/>
                          </a:solidFill>
                          <a:latin typeface="Calibri"/>
                          <a:ea typeface="Calibri"/>
                          <a:cs typeface="Calibri"/>
                          <a:sym typeface="Calibri"/>
                        </a:rPr>
                        <a:t>Einnahmen</a:t>
                      </a:r>
                      <a:r>
                        <a:rPr lang="de-DE" sz="1600" dirty="0" err="1">
                          <a:solidFill>
                            <a:srgbClr val="595A59"/>
                          </a:solidFill>
                          <a:latin typeface="Calibri"/>
                          <a:ea typeface="Calibri"/>
                          <a:cs typeface="Calibri"/>
                          <a:sym typeface="Calibri"/>
                        </a:rPr>
                        <a:t> sichern kann</a:t>
                      </a:r>
                      <a:r>
                        <a:rPr lang="de-DE" sz="1600" dirty="0">
                          <a:solidFill>
                            <a:srgbClr val="595A59"/>
                          </a:solidFill>
                          <a:latin typeface="Calibri"/>
                          <a:ea typeface="Calibri"/>
                          <a:cs typeface="Calibri"/>
                          <a:sym typeface="Calibri"/>
                        </a:rPr>
                        <a:t>.</a:t>
                      </a:r>
                      <a:endParaRPr dirty="0"/>
                    </a:p>
                  </a:txBody>
                  <a:tcPr marL="91450" marR="91450" marT="45725" marB="45725" anchor="ctr"/>
                </a:tc>
                <a:tc>
                  <a:txBody>
                    <a:bodyPr/>
                    <a:lstStyle/>
                    <a:p>
                      <a:pPr marL="0" marR="0" lvl="0" indent="0" algn="l" rtl="0">
                        <a:spcBef>
                          <a:spcPts val="0"/>
                        </a:spcBef>
                        <a:spcAft>
                          <a:spcPts val="0"/>
                        </a:spcAft>
                        <a:buClr>
                          <a:srgbClr val="595A59"/>
                        </a:buClr>
                        <a:buSzPts val="1600"/>
                        <a:buFont typeface="Arial"/>
                        <a:buNone/>
                      </a:pPr>
                      <a:r>
                        <a:rPr lang="de-DE" sz="1600" dirty="0">
                          <a:solidFill>
                            <a:srgbClr val="595A59"/>
                          </a:solidFill>
                          <a:latin typeface="Calibri"/>
                          <a:ea typeface="Calibri"/>
                          <a:cs typeface="Calibri"/>
                          <a:sym typeface="Calibri"/>
                        </a:rPr>
                        <a:t>Amerika-nische Fluglinien</a:t>
                      </a:r>
                      <a:endParaRPr sz="1600" dirty="0">
                        <a:solidFill>
                          <a:srgbClr val="595A59"/>
                        </a:solidFill>
                        <a:latin typeface="Calibri"/>
                        <a:ea typeface="Calibri"/>
                        <a:cs typeface="Calibri"/>
                        <a:sym typeface="Calibri"/>
                      </a:endParaRPr>
                    </a:p>
                    <a:p>
                      <a:pPr marL="0" marR="0" lvl="0" indent="0" algn="l" rtl="0">
                        <a:spcBef>
                          <a:spcPts val="0"/>
                        </a:spcBef>
                        <a:spcAft>
                          <a:spcPts val="0"/>
                        </a:spcAft>
                        <a:buNone/>
                      </a:pPr>
                      <a:endParaRPr sz="1600" dirty="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bl>
          </a:graphicData>
        </a:graphic>
      </p:graphicFrame>
      <p:pic>
        <p:nvPicPr>
          <p:cNvPr id="1602" name="Google Shape;1602;p37" descr="Hinzufügen"/>
          <p:cNvPicPr preferRelativeResize="0"/>
          <p:nvPr/>
        </p:nvPicPr>
        <p:blipFill rotWithShape="1">
          <a:blip r:embed="rId3">
            <a:alphaModFix/>
          </a:blip>
          <a:srcRect/>
          <a:stretch/>
        </p:blipFill>
        <p:spPr>
          <a:xfrm>
            <a:off x="682089" y="2795441"/>
            <a:ext cx="828000" cy="828000"/>
          </a:xfrm>
          <a:prstGeom prst="rect">
            <a:avLst/>
          </a:prstGeom>
          <a:noFill/>
          <a:ln>
            <a:noFill/>
          </a:ln>
        </p:spPr>
      </p:pic>
      <p:pic>
        <p:nvPicPr>
          <p:cNvPr id="1603" name="Google Shape;1603;p37" descr="Gruppieren"/>
          <p:cNvPicPr preferRelativeResize="0"/>
          <p:nvPr/>
        </p:nvPicPr>
        <p:blipFill rotWithShape="1">
          <a:blip r:embed="rId4">
            <a:alphaModFix/>
          </a:blip>
          <a:srcRect/>
          <a:stretch/>
        </p:blipFill>
        <p:spPr>
          <a:xfrm>
            <a:off x="682089" y="3897637"/>
            <a:ext cx="828000" cy="828000"/>
          </a:xfrm>
          <a:prstGeom prst="rect">
            <a:avLst/>
          </a:prstGeom>
          <a:noFill/>
          <a:ln>
            <a:noFill/>
          </a:ln>
        </p:spPr>
      </p:pic>
      <p:pic>
        <p:nvPicPr>
          <p:cNvPr id="1604" name="Google Shape;1604;p37" descr="Händedruck"/>
          <p:cNvPicPr preferRelativeResize="0"/>
          <p:nvPr/>
        </p:nvPicPr>
        <p:blipFill rotWithShape="1">
          <a:blip r:embed="rId5">
            <a:alphaModFix/>
          </a:blip>
          <a:srcRect/>
          <a:stretch/>
        </p:blipFill>
        <p:spPr>
          <a:xfrm>
            <a:off x="682089" y="5054927"/>
            <a:ext cx="828000" cy="82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38"/>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1800"/>
              <a:buNone/>
            </a:pPr>
            <a:endParaRPr/>
          </a:p>
        </p:txBody>
      </p:sp>
      <p:sp>
        <p:nvSpPr>
          <p:cNvPr id="1610" name="Google Shape;1610;p38"/>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Geschäftsmodellmuster können Tourismus-KMU helfen, das richtige Geschäftsmodell zu finden.</a:t>
            </a:r>
            <a:endParaRPr dirty="0"/>
          </a:p>
          <a:p>
            <a:pPr marL="0" lvl="0" indent="0" algn="l" rtl="0">
              <a:lnSpc>
                <a:spcPct val="90000"/>
              </a:lnSpc>
              <a:spcBef>
                <a:spcPts val="1000"/>
              </a:spcBef>
              <a:spcAft>
                <a:spcPts val="0"/>
              </a:spcAft>
              <a:buClr>
                <a:srgbClr val="79527B"/>
              </a:buClr>
              <a:buSzPts val="2000"/>
              <a:buNone/>
            </a:pPr>
            <a:endParaRPr dirty="0"/>
          </a:p>
        </p:txBody>
      </p:sp>
      <p:sp>
        <p:nvSpPr>
          <p:cNvPr id="1611" name="Google Shape;1611;p38"/>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Geschäftsmodell-Muster II/III </a:t>
            </a:r>
            <a:endParaRPr/>
          </a:p>
        </p:txBody>
      </p:sp>
      <p:graphicFrame>
        <p:nvGraphicFramePr>
          <p:cNvPr id="1612" name="Google Shape;1612;p38"/>
          <p:cNvGraphicFramePr/>
          <p:nvPr>
            <p:extLst>
              <p:ext uri="{D42A27DB-BD31-4B8C-83A1-F6EECF244321}">
                <p14:modId xmlns:p14="http://schemas.microsoft.com/office/powerpoint/2010/main" val="3784093847"/>
              </p:ext>
            </p:extLst>
          </p:nvPr>
        </p:nvGraphicFramePr>
        <p:xfrm>
          <a:off x="389965" y="1607198"/>
          <a:ext cx="11541200" cy="4237940"/>
        </p:xfrm>
        <a:graphic>
          <a:graphicData uri="http://schemas.openxmlformats.org/drawingml/2006/table">
            <a:tbl>
              <a:tblPr firstRow="1" bandRow="1">
                <a:noFill/>
                <a:tableStyleId>{D65382E9-9D14-4C77-8238-805F2563FB86}</a:tableStyleId>
              </a:tblPr>
              <a:tblGrid>
                <a:gridCol w="1368000">
                  <a:extLst>
                    <a:ext uri="{9D8B030D-6E8A-4147-A177-3AD203B41FA5}">
                      <a16:colId xmlns:a16="http://schemas.microsoft.com/office/drawing/2014/main" val="20000"/>
                    </a:ext>
                  </a:extLst>
                </a:gridCol>
                <a:gridCol w="1554200">
                  <a:extLst>
                    <a:ext uri="{9D8B030D-6E8A-4147-A177-3AD203B41FA5}">
                      <a16:colId xmlns:a16="http://schemas.microsoft.com/office/drawing/2014/main" val="20001"/>
                    </a:ext>
                  </a:extLst>
                </a:gridCol>
                <a:gridCol w="7506025">
                  <a:extLst>
                    <a:ext uri="{9D8B030D-6E8A-4147-A177-3AD203B41FA5}">
                      <a16:colId xmlns:a16="http://schemas.microsoft.com/office/drawing/2014/main" val="20002"/>
                    </a:ext>
                  </a:extLst>
                </a:gridCol>
                <a:gridCol w="1112975">
                  <a:extLst>
                    <a:ext uri="{9D8B030D-6E8A-4147-A177-3AD203B41FA5}">
                      <a16:colId xmlns:a16="http://schemas.microsoft.com/office/drawing/2014/main" val="20003"/>
                    </a:ext>
                  </a:extLst>
                </a:gridCol>
              </a:tblGrid>
              <a:tr h="554275">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r>
                        <a:rPr lang="de-DE" sz="1600"/>
                        <a:t>Name</a:t>
                      </a:r>
                      <a:endParaRPr sz="1600"/>
                    </a:p>
                  </a:txBody>
                  <a:tcPr marL="91450" marR="91450" marT="45725" marB="45725" anchor="ctr"/>
                </a:tc>
                <a:tc>
                  <a:txBody>
                    <a:bodyPr/>
                    <a:lstStyle/>
                    <a:p>
                      <a:pPr marL="0" marR="0" lvl="0" indent="0" algn="l" rtl="0">
                        <a:spcBef>
                          <a:spcPts val="0"/>
                        </a:spcBef>
                        <a:spcAft>
                          <a:spcPts val="0"/>
                        </a:spcAft>
                        <a:buNone/>
                      </a:pPr>
                      <a:r>
                        <a:rPr lang="de-DE" sz="1600"/>
                        <a:t>Grundlegendes Prinzip</a:t>
                      </a:r>
                      <a:endParaRPr sz="1600"/>
                    </a:p>
                  </a:txBody>
                  <a:tcPr marL="91450" marR="91450" marT="45725" marB="45725" anchor="ctr"/>
                </a:tc>
                <a:tc>
                  <a:txBody>
                    <a:bodyPr/>
                    <a:lstStyle/>
                    <a:p>
                      <a:pPr marL="0" marR="0" lvl="0" indent="0" algn="l" rtl="0">
                        <a:spcBef>
                          <a:spcPts val="0"/>
                        </a:spcBef>
                        <a:spcAft>
                          <a:spcPts val="0"/>
                        </a:spcAft>
                        <a:buNone/>
                      </a:pPr>
                      <a:r>
                        <a:rPr lang="de-DE" sz="1600"/>
                        <a:t>Bekannte Beispiele</a:t>
                      </a:r>
                      <a:endParaRPr/>
                    </a:p>
                  </a:txBody>
                  <a:tcPr marL="91450" marR="91450" marT="45725" marB="45725" anchor="ctr"/>
                </a:tc>
                <a:extLst>
                  <a:ext uri="{0D108BD9-81ED-4DB2-BD59-A6C34878D82A}">
                    <a16:rowId xmlns:a16="http://schemas.microsoft.com/office/drawing/2014/main" val="10000"/>
                  </a:ext>
                </a:extLst>
              </a:tr>
              <a:tr h="8765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a:solidFill>
                            <a:srgbClr val="595A59"/>
                          </a:solidFill>
                        </a:rPr>
                        <a:t>Digitalisierung</a:t>
                      </a:r>
                      <a:endParaRPr/>
                    </a:p>
                  </a:txBody>
                  <a:tcPr marL="91450" marR="91450" marT="45725" marB="45725" anchor="ctr"/>
                </a:tc>
                <a:tc>
                  <a:txBody>
                    <a:bodyPr/>
                    <a:lstStyle/>
                    <a:p>
                      <a:pPr marL="0" marR="0" lvl="0" indent="0" algn="l" rtl="0">
                        <a:spcBef>
                          <a:spcPts val="0"/>
                        </a:spcBef>
                        <a:spcAft>
                          <a:spcPts val="0"/>
                        </a:spcAft>
                        <a:buNone/>
                      </a:pPr>
                      <a:r>
                        <a:rPr lang="de-DE" sz="1600" noProof="0" dirty="0">
                          <a:solidFill>
                            <a:srgbClr val="595A59"/>
                          </a:solidFill>
                        </a:rPr>
                        <a:t>Bestehende</a:t>
                      </a:r>
                      <a:r>
                        <a:rPr lang="de-DE" sz="1600" dirty="0" err="1">
                          <a:solidFill>
                            <a:srgbClr val="595A59"/>
                          </a:solidFill>
                        </a:rPr>
                        <a:t> Produkte/Dienstleistungen werden in </a:t>
                      </a:r>
                      <a:r>
                        <a:rPr lang="de-DE" sz="1600" dirty="0">
                          <a:solidFill>
                            <a:srgbClr val="595A59"/>
                          </a:solidFill>
                        </a:rPr>
                        <a:t>digitale </a:t>
                      </a:r>
                      <a:r>
                        <a:rPr lang="de-DE" sz="1600" dirty="0" err="1">
                          <a:solidFill>
                            <a:srgbClr val="595A59"/>
                          </a:solidFill>
                        </a:rPr>
                        <a:t>Varianten umgewandelt, die Vorteile gegenüber herkömmlichen Produkten/Dienstleistungen bieten </a:t>
                      </a:r>
                      <a:r>
                        <a:rPr lang="de-DE" sz="1600" dirty="0">
                          <a:solidFill>
                            <a:srgbClr val="595A59"/>
                          </a:solidFill>
                        </a:rPr>
                        <a:t>(z. B. </a:t>
                      </a:r>
                      <a:r>
                        <a:rPr lang="de-DE" sz="1600" dirty="0" err="1">
                          <a:solidFill>
                            <a:srgbClr val="595A59"/>
                          </a:solidFill>
                        </a:rPr>
                        <a:t>einfachere </a:t>
                      </a:r>
                      <a:r>
                        <a:rPr lang="de-DE" sz="1600" dirty="0">
                          <a:solidFill>
                            <a:srgbClr val="595A59"/>
                          </a:solidFill>
                        </a:rPr>
                        <a:t>und </a:t>
                      </a:r>
                      <a:r>
                        <a:rPr lang="de-DE" sz="1600" dirty="0" err="1">
                          <a:solidFill>
                            <a:srgbClr val="595A59"/>
                          </a:solidFill>
                        </a:rPr>
                        <a:t>schnellere Verteilung</a:t>
                      </a:r>
                      <a:r>
                        <a:rPr lang="de-DE" sz="1600" dirty="0">
                          <a:solidFill>
                            <a:srgbClr val="595A59"/>
                          </a:solidFill>
                        </a:rPr>
                        <a:t>). </a:t>
                      </a:r>
                      <a:r>
                        <a:rPr lang="de-DE" sz="1600" dirty="0" err="1">
                          <a:solidFill>
                            <a:srgbClr val="595A59"/>
                          </a:solidFill>
                        </a:rPr>
                        <a:t>Im Idealfall wird dadurch </a:t>
                      </a:r>
                      <a:r>
                        <a:rPr lang="de-DE" sz="1600" dirty="0">
                          <a:solidFill>
                            <a:srgbClr val="595A59"/>
                          </a:solidFill>
                        </a:rPr>
                        <a:t>der vom </a:t>
                      </a:r>
                      <a:r>
                        <a:rPr lang="de-DE" sz="1600" dirty="0" err="1">
                          <a:solidFill>
                            <a:srgbClr val="595A59"/>
                          </a:solidFill>
                        </a:rPr>
                        <a:t>Kunden wahrgenommene Wert </a:t>
                      </a:r>
                      <a:r>
                        <a:rPr lang="de-DE" sz="1600" dirty="0">
                          <a:solidFill>
                            <a:srgbClr val="595A59"/>
                          </a:solidFill>
                        </a:rPr>
                        <a:t>nicht </a:t>
                      </a:r>
                      <a:r>
                        <a:rPr lang="de-DE" sz="1600" dirty="0" err="1">
                          <a:solidFill>
                            <a:srgbClr val="595A59"/>
                          </a:solidFill>
                        </a:rPr>
                        <a:t>verringert</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rPr>
                        <a:t>Facebook, Airbnb</a:t>
                      </a:r>
                      <a:endParaRPr sz="1600">
                        <a:solidFill>
                          <a:srgbClr val="595A59"/>
                        </a:solidFill>
                      </a:endParaRPr>
                    </a:p>
                  </a:txBody>
                  <a:tcPr marL="91450" marR="91450" marT="45725" marB="45725" anchor="ctr"/>
                </a:tc>
                <a:extLst>
                  <a:ext uri="{0D108BD9-81ED-4DB2-BD59-A6C34878D82A}">
                    <a16:rowId xmlns:a16="http://schemas.microsoft.com/office/drawing/2014/main" val="10001"/>
                  </a:ext>
                </a:extLst>
              </a:tr>
              <a:tr h="8640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dirty="0" err="1">
                          <a:solidFill>
                            <a:srgbClr val="595A59"/>
                          </a:solidFill>
                        </a:rPr>
                        <a:t>make</a:t>
                      </a:r>
                      <a:r>
                        <a:rPr lang="de-DE" sz="1600" dirty="0">
                          <a:solidFill>
                            <a:srgbClr val="595A59"/>
                          </a:solidFill>
                        </a:rPr>
                        <a:t> </a:t>
                      </a:r>
                      <a:r>
                        <a:rPr lang="de-DE" sz="1600" dirty="0" err="1">
                          <a:solidFill>
                            <a:srgbClr val="595A59"/>
                          </a:solidFill>
                        </a:rPr>
                        <a:t>more</a:t>
                      </a:r>
                      <a:r>
                        <a:rPr lang="de-DE" sz="1600" dirty="0">
                          <a:solidFill>
                            <a:srgbClr val="595A59"/>
                          </a:solidFill>
                        </a:rPr>
                        <a:t> of </a:t>
                      </a:r>
                      <a:r>
                        <a:rPr lang="de-DE" sz="1600" dirty="0" err="1">
                          <a:solidFill>
                            <a:srgbClr val="595A59"/>
                          </a:solidFill>
                        </a:rPr>
                        <a:t>it</a:t>
                      </a:r>
                      <a:r>
                        <a:rPr lang="de-DE" sz="1600" dirty="0">
                          <a:solidFill>
                            <a:srgbClr val="595A59"/>
                          </a:solidFill>
                        </a:rPr>
                        <a:t> </a:t>
                      </a:r>
                      <a:endParaRPr lang="de-DE" sz="1600"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Know-how und </a:t>
                      </a:r>
                      <a:r>
                        <a:rPr lang="de-DE" sz="1600" dirty="0" err="1">
                          <a:solidFill>
                            <a:srgbClr val="595A59"/>
                          </a:solidFill>
                        </a:rPr>
                        <a:t>andere Vermögenswerte </a:t>
                      </a:r>
                      <a:r>
                        <a:rPr lang="de-DE" sz="1600" dirty="0">
                          <a:solidFill>
                            <a:srgbClr val="595A59"/>
                          </a:solidFill>
                        </a:rPr>
                        <a:t>des </a:t>
                      </a:r>
                      <a:r>
                        <a:rPr lang="de-DE" sz="1600" dirty="0" err="1">
                          <a:solidFill>
                            <a:srgbClr val="595A59"/>
                          </a:solidFill>
                        </a:rPr>
                        <a:t>Unternehmens werden </a:t>
                      </a:r>
                      <a:r>
                        <a:rPr lang="de-DE" sz="1600" dirty="0">
                          <a:solidFill>
                            <a:srgbClr val="595A59"/>
                          </a:solidFill>
                        </a:rPr>
                        <a:t>nicht </a:t>
                      </a:r>
                      <a:r>
                        <a:rPr lang="de-DE" sz="1600" dirty="0" err="1">
                          <a:solidFill>
                            <a:srgbClr val="595A59"/>
                          </a:solidFill>
                        </a:rPr>
                        <a:t>nur für </a:t>
                      </a:r>
                      <a:r>
                        <a:rPr lang="de-DE" sz="1600" dirty="0">
                          <a:solidFill>
                            <a:srgbClr val="595A59"/>
                          </a:solidFill>
                        </a:rPr>
                        <a:t>die </a:t>
                      </a:r>
                      <a:r>
                        <a:rPr lang="de-DE" sz="1600" dirty="0" err="1">
                          <a:solidFill>
                            <a:srgbClr val="595A59"/>
                          </a:solidFill>
                        </a:rPr>
                        <a:t>Herstellung </a:t>
                      </a:r>
                      <a:r>
                        <a:rPr lang="de-DE" sz="1600" dirty="0">
                          <a:solidFill>
                            <a:srgbClr val="595A59"/>
                          </a:solidFill>
                        </a:rPr>
                        <a:t>eigener </a:t>
                      </a:r>
                      <a:r>
                        <a:rPr lang="de-DE" sz="1600" dirty="0" err="1">
                          <a:solidFill>
                            <a:srgbClr val="595A59"/>
                          </a:solidFill>
                        </a:rPr>
                        <a:t>Produkte genutzt</a:t>
                      </a:r>
                      <a:r>
                        <a:rPr lang="de-DE" sz="1600" dirty="0">
                          <a:solidFill>
                            <a:srgbClr val="595A59"/>
                          </a:solidFill>
                        </a:rPr>
                        <a:t>, sondern auch </a:t>
                      </a:r>
                      <a:r>
                        <a:rPr lang="de-DE" sz="1600" dirty="0" err="1">
                          <a:solidFill>
                            <a:srgbClr val="595A59"/>
                          </a:solidFill>
                        </a:rPr>
                        <a:t>anderen Unternehmen zur Nutzung angeboten</a:t>
                      </a:r>
                      <a:r>
                        <a:rPr lang="de-DE" sz="1600" dirty="0">
                          <a:solidFill>
                            <a:srgbClr val="595A59"/>
                          </a:solidFill>
                        </a:rPr>
                        <a:t>. So </a:t>
                      </a:r>
                      <a:r>
                        <a:rPr lang="de-DE" sz="1600" noProof="0" dirty="0">
                          <a:solidFill>
                            <a:srgbClr val="595A59"/>
                          </a:solidFill>
                        </a:rPr>
                        <a:t>können</a:t>
                      </a:r>
                      <a:r>
                        <a:rPr lang="de-DE" sz="1600" dirty="0" err="1">
                          <a:solidFill>
                            <a:srgbClr val="595A59"/>
                          </a:solidFill>
                        </a:rPr>
                        <a:t> </a:t>
                      </a:r>
                      <a:r>
                        <a:rPr lang="de-DE" sz="1600" dirty="0">
                          <a:solidFill>
                            <a:srgbClr val="595A59"/>
                          </a:solidFill>
                        </a:rPr>
                        <a:t>zusätzliche </a:t>
                      </a:r>
                      <a:r>
                        <a:rPr lang="de-DE" sz="1600" dirty="0" err="1">
                          <a:solidFill>
                            <a:srgbClr val="595A59"/>
                          </a:solidFill>
                        </a:rPr>
                        <a:t>Einnahmen generiert werden</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Amazon Web-dienste</a:t>
                      </a:r>
                      <a:endParaRPr sz="1600" dirty="0">
                        <a:solidFill>
                          <a:srgbClr val="595A59"/>
                        </a:solidFill>
                      </a:endParaRPr>
                    </a:p>
                  </a:txBody>
                  <a:tcPr marL="91450" marR="91450" marT="45725" marB="45725" anchor="ctr"/>
                </a:tc>
                <a:extLst>
                  <a:ext uri="{0D108BD9-81ED-4DB2-BD59-A6C34878D82A}">
                    <a16:rowId xmlns:a16="http://schemas.microsoft.com/office/drawing/2014/main" val="10002"/>
                  </a:ext>
                </a:extLst>
              </a:tr>
              <a:tr h="86400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e-Commerce</a:t>
                      </a:r>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Produkte oder Dienstleistungen werden (zusätzlich) über Online-Kanäle angeboten. Dies kann zu einer höheren Verfügbarkeit und Komfort für die Kunden führen.</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Amazon Kindle</a:t>
                      </a:r>
                      <a:endParaRPr sz="160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864000">
                <a:tc>
                  <a:txBody>
                    <a:bodyPr/>
                    <a:lstStyle/>
                    <a:p>
                      <a:pPr marL="0" marR="0" lvl="0" indent="0" algn="l" rtl="0">
                        <a:spcBef>
                          <a:spcPts val="0"/>
                        </a:spcBef>
                        <a:spcAft>
                          <a:spcPts val="0"/>
                        </a:spcAft>
                        <a:buNone/>
                      </a:pPr>
                      <a:endParaRPr sz="1800">
                        <a:solidFill>
                          <a:srgbClr val="595A59"/>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Peer-to-Peer</a:t>
                      </a:r>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Das </a:t>
                      </a:r>
                      <a:r>
                        <a:rPr lang="de-DE" sz="1600" dirty="0" err="1">
                          <a:solidFill>
                            <a:srgbClr val="595A59"/>
                          </a:solidFill>
                          <a:latin typeface="Calibri"/>
                          <a:ea typeface="Calibri"/>
                          <a:cs typeface="Calibri"/>
                          <a:sym typeface="Calibri"/>
                        </a:rPr>
                        <a:t>Unternehmen dient </a:t>
                      </a:r>
                      <a:r>
                        <a:rPr lang="de-DE" sz="1600" dirty="0">
                          <a:solidFill>
                            <a:srgbClr val="595A59"/>
                          </a:solidFill>
                          <a:latin typeface="Calibri"/>
                          <a:ea typeface="Calibri"/>
                          <a:cs typeface="Calibri"/>
                          <a:sym typeface="Calibri"/>
                        </a:rPr>
                        <a:t>als </a:t>
                      </a:r>
                      <a:r>
                        <a:rPr lang="de-DE" sz="1600" dirty="0" err="1">
                          <a:solidFill>
                            <a:srgbClr val="595A59"/>
                          </a:solidFill>
                          <a:latin typeface="Calibri"/>
                          <a:ea typeface="Calibri"/>
                          <a:cs typeface="Calibri"/>
                          <a:sym typeface="Calibri"/>
                        </a:rPr>
                        <a:t>Vermittlungs- oder Transaktionsplattform für Privatpersonen, die Dinge ausleihen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Produkte/</a:t>
                      </a:r>
                      <a:r>
                        <a:rPr lang="de-DE" sz="1600" noProof="0" dirty="0">
                          <a:solidFill>
                            <a:srgbClr val="595A59"/>
                          </a:solidFill>
                          <a:latin typeface="Calibri"/>
                          <a:ea typeface="Calibri"/>
                          <a:cs typeface="Calibri"/>
                          <a:sym typeface="Calibri"/>
                        </a:rPr>
                        <a:t>Dienstleistungen</a:t>
                      </a:r>
                      <a:r>
                        <a:rPr lang="de-DE" sz="1600" dirty="0" err="1">
                          <a:solidFill>
                            <a:srgbClr val="595A59"/>
                          </a:solidFill>
                          <a:latin typeface="Calibri"/>
                          <a:ea typeface="Calibri"/>
                          <a:cs typeface="Calibri"/>
                          <a:sym typeface="Calibri"/>
                        </a:rPr>
                        <a:t> verkaufen oder Erfahrungen austauschen wollen</a:t>
                      </a:r>
                      <a:r>
                        <a:rPr lang="de-DE" sz="1600" dirty="0">
                          <a:solidFill>
                            <a:srgbClr val="595A59"/>
                          </a:solidFill>
                          <a:latin typeface="Calibri"/>
                          <a:ea typeface="Calibri"/>
                          <a:cs typeface="Calibri"/>
                          <a:sym typeface="Calibri"/>
                        </a:rPr>
                        <a:t>.</a:t>
                      </a:r>
                      <a:endParaRPr dirty="0"/>
                    </a:p>
                  </a:txBody>
                  <a:tcPr marL="91450" marR="91450" marT="45725" marB="45725" anchor="ctr"/>
                </a:tc>
                <a:tc>
                  <a:txBody>
                    <a:bodyPr/>
                    <a:lstStyle/>
                    <a:p>
                      <a:pPr marL="0" marR="0" lvl="0" indent="0" algn="l" rtl="0">
                        <a:spcBef>
                          <a:spcPts val="0"/>
                        </a:spcBef>
                        <a:spcAft>
                          <a:spcPts val="0"/>
                        </a:spcAft>
                        <a:buNone/>
                      </a:pPr>
                      <a:r>
                        <a:rPr lang="de-DE" sz="1600" dirty="0" err="1">
                          <a:solidFill>
                            <a:srgbClr val="595A59"/>
                          </a:solidFill>
                          <a:latin typeface="Calibri"/>
                          <a:ea typeface="Calibri"/>
                          <a:cs typeface="Calibri"/>
                          <a:sym typeface="Calibri"/>
                        </a:rPr>
                        <a:t>Airbnb</a:t>
                      </a:r>
                      <a:r>
                        <a:rPr lang="de-DE" sz="1600" dirty="0">
                          <a:solidFill>
                            <a:srgbClr val="595A59"/>
                          </a:solidFill>
                          <a:latin typeface="Calibri"/>
                          <a:ea typeface="Calibri"/>
                          <a:cs typeface="Calibri"/>
                          <a:sym typeface="Calibri"/>
                        </a:rPr>
                        <a:t>, Ebay</a:t>
                      </a:r>
                      <a:endParaRPr sz="1600" dirty="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bl>
          </a:graphicData>
        </a:graphic>
      </p:graphicFrame>
      <p:pic>
        <p:nvPicPr>
          <p:cNvPr id="1613" name="Google Shape;1613;p38" descr="Laptop"/>
          <p:cNvPicPr preferRelativeResize="0"/>
          <p:nvPr/>
        </p:nvPicPr>
        <p:blipFill rotWithShape="1">
          <a:blip r:embed="rId3">
            <a:alphaModFix/>
          </a:blip>
          <a:srcRect/>
          <a:stretch/>
        </p:blipFill>
        <p:spPr>
          <a:xfrm>
            <a:off x="657497" y="4149470"/>
            <a:ext cx="828000" cy="828000"/>
          </a:xfrm>
          <a:prstGeom prst="rect">
            <a:avLst/>
          </a:prstGeom>
          <a:noFill/>
          <a:ln>
            <a:noFill/>
          </a:ln>
        </p:spPr>
      </p:pic>
      <p:pic>
        <p:nvPicPr>
          <p:cNvPr id="1614" name="Google Shape;1614;p38" descr="Mit jemandem teilen"/>
          <p:cNvPicPr preferRelativeResize="0"/>
          <p:nvPr/>
        </p:nvPicPr>
        <p:blipFill rotWithShape="1">
          <a:blip r:embed="rId4">
            <a:alphaModFix/>
          </a:blip>
          <a:srcRect/>
          <a:stretch/>
        </p:blipFill>
        <p:spPr>
          <a:xfrm>
            <a:off x="618025" y="5054681"/>
            <a:ext cx="828000" cy="828000"/>
          </a:xfrm>
          <a:prstGeom prst="rect">
            <a:avLst/>
          </a:prstGeom>
          <a:noFill/>
          <a:ln>
            <a:noFill/>
          </a:ln>
        </p:spPr>
      </p:pic>
      <p:pic>
        <p:nvPicPr>
          <p:cNvPr id="1615" name="Google Shape;1615;p38" descr="Venn-Diagramm"/>
          <p:cNvPicPr preferRelativeResize="0"/>
          <p:nvPr/>
        </p:nvPicPr>
        <p:blipFill rotWithShape="1">
          <a:blip r:embed="rId5">
            <a:alphaModFix/>
          </a:blip>
          <a:srcRect/>
          <a:stretch/>
        </p:blipFill>
        <p:spPr>
          <a:xfrm>
            <a:off x="628911" y="3276316"/>
            <a:ext cx="828000" cy="828000"/>
          </a:xfrm>
          <a:prstGeom prst="rect">
            <a:avLst/>
          </a:prstGeom>
          <a:noFill/>
          <a:ln>
            <a:noFill/>
          </a:ln>
        </p:spPr>
      </p:pic>
      <p:pic>
        <p:nvPicPr>
          <p:cNvPr id="1616" name="Google Shape;1616;p38" descr="Reißwolf"/>
          <p:cNvPicPr preferRelativeResize="0"/>
          <p:nvPr/>
        </p:nvPicPr>
        <p:blipFill rotWithShape="1">
          <a:blip r:embed="rId6">
            <a:alphaModFix/>
          </a:blip>
          <a:srcRect/>
          <a:stretch/>
        </p:blipFill>
        <p:spPr>
          <a:xfrm>
            <a:off x="650683" y="2259321"/>
            <a:ext cx="828000" cy="82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39"/>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1800"/>
              <a:buNone/>
            </a:pPr>
            <a:endParaRPr/>
          </a:p>
        </p:txBody>
      </p:sp>
      <p:sp>
        <p:nvSpPr>
          <p:cNvPr id="1622" name="Google Shape;1622;p3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Geschäftsmodellmuster </a:t>
            </a:r>
            <a:r>
              <a:rPr lang="de-DE" dirty="0" err="1"/>
              <a:t>können </a:t>
            </a:r>
            <a:r>
              <a:rPr lang="de-DE" dirty="0"/>
              <a:t>KMU </a:t>
            </a:r>
            <a:r>
              <a:rPr lang="de-DE" dirty="0" err="1"/>
              <a:t>im Tourismus helfen, </a:t>
            </a:r>
            <a:r>
              <a:rPr lang="de-DE" dirty="0"/>
              <a:t>das </a:t>
            </a:r>
            <a:r>
              <a:rPr lang="de-DE" dirty="0" err="1"/>
              <a:t>richtige Geschäftsmodell zu </a:t>
            </a:r>
            <a:r>
              <a:rPr lang="de-DE" dirty="0"/>
              <a:t>finden.</a:t>
            </a:r>
            <a:endParaRPr dirty="0"/>
          </a:p>
          <a:p>
            <a:pPr marL="0" lvl="0" indent="0" algn="l" rtl="0">
              <a:lnSpc>
                <a:spcPct val="90000"/>
              </a:lnSpc>
              <a:spcBef>
                <a:spcPts val="1000"/>
              </a:spcBef>
              <a:spcAft>
                <a:spcPts val="0"/>
              </a:spcAft>
              <a:buClr>
                <a:srgbClr val="79527B"/>
              </a:buClr>
              <a:buSzPts val="2000"/>
              <a:buNone/>
            </a:pPr>
            <a:endParaRPr dirty="0"/>
          </a:p>
        </p:txBody>
      </p:sp>
      <p:sp>
        <p:nvSpPr>
          <p:cNvPr id="1623" name="Google Shape;1623;p39"/>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Geschäftsmodell-Muster III/III </a:t>
            </a:r>
            <a:endParaRPr/>
          </a:p>
        </p:txBody>
      </p:sp>
      <p:graphicFrame>
        <p:nvGraphicFramePr>
          <p:cNvPr id="1624" name="Google Shape;1624;p39"/>
          <p:cNvGraphicFramePr/>
          <p:nvPr>
            <p:extLst>
              <p:ext uri="{D42A27DB-BD31-4B8C-83A1-F6EECF244321}">
                <p14:modId xmlns:p14="http://schemas.microsoft.com/office/powerpoint/2010/main" val="3596300607"/>
              </p:ext>
            </p:extLst>
          </p:nvPr>
        </p:nvGraphicFramePr>
        <p:xfrm>
          <a:off x="389965" y="1607198"/>
          <a:ext cx="11470325" cy="5143765"/>
        </p:xfrm>
        <a:graphic>
          <a:graphicData uri="http://schemas.openxmlformats.org/drawingml/2006/table">
            <a:tbl>
              <a:tblPr firstRow="1" bandRow="1">
                <a:noFill/>
                <a:tableStyleId>{D65382E9-9D14-4C77-8238-805F2563FB86}</a:tableStyleId>
              </a:tblPr>
              <a:tblGrid>
                <a:gridCol w="1350025">
                  <a:extLst>
                    <a:ext uri="{9D8B030D-6E8A-4147-A177-3AD203B41FA5}">
                      <a16:colId xmlns:a16="http://schemas.microsoft.com/office/drawing/2014/main" val="20000"/>
                    </a:ext>
                  </a:extLst>
                </a:gridCol>
                <a:gridCol w="1289537">
                  <a:extLst>
                    <a:ext uri="{9D8B030D-6E8A-4147-A177-3AD203B41FA5}">
                      <a16:colId xmlns:a16="http://schemas.microsoft.com/office/drawing/2014/main" val="20001"/>
                    </a:ext>
                  </a:extLst>
                </a:gridCol>
                <a:gridCol w="7486063">
                  <a:extLst>
                    <a:ext uri="{9D8B030D-6E8A-4147-A177-3AD203B41FA5}">
                      <a16:colId xmlns:a16="http://schemas.microsoft.com/office/drawing/2014/main" val="20002"/>
                    </a:ext>
                  </a:extLst>
                </a:gridCol>
                <a:gridCol w="1344700">
                  <a:extLst>
                    <a:ext uri="{9D8B030D-6E8A-4147-A177-3AD203B41FA5}">
                      <a16:colId xmlns:a16="http://schemas.microsoft.com/office/drawing/2014/main" val="20003"/>
                    </a:ext>
                  </a:extLst>
                </a:gridCol>
              </a:tblGrid>
              <a:tr h="554275">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r>
                        <a:rPr lang="de-DE" sz="1600"/>
                        <a:t>Name</a:t>
                      </a:r>
                      <a:endParaRPr sz="1600"/>
                    </a:p>
                  </a:txBody>
                  <a:tcPr marL="91450" marR="91450" marT="45725" marB="45725" anchor="ctr"/>
                </a:tc>
                <a:tc>
                  <a:txBody>
                    <a:bodyPr/>
                    <a:lstStyle/>
                    <a:p>
                      <a:pPr marL="0" marR="0" lvl="0" indent="0" algn="l" rtl="0">
                        <a:spcBef>
                          <a:spcPts val="0"/>
                        </a:spcBef>
                        <a:spcAft>
                          <a:spcPts val="0"/>
                        </a:spcAft>
                        <a:buNone/>
                      </a:pPr>
                      <a:r>
                        <a:rPr lang="de-DE" sz="1600"/>
                        <a:t>Grundlegendes Prinzip</a:t>
                      </a:r>
                      <a:endParaRPr sz="1600"/>
                    </a:p>
                  </a:txBody>
                  <a:tcPr marL="91450" marR="91450" marT="45725" marB="45725" anchor="ctr"/>
                </a:tc>
                <a:tc>
                  <a:txBody>
                    <a:bodyPr/>
                    <a:lstStyle/>
                    <a:p>
                      <a:pPr marL="0" marR="0" lvl="0" indent="0" algn="l" rtl="0">
                        <a:spcBef>
                          <a:spcPts val="0"/>
                        </a:spcBef>
                        <a:spcAft>
                          <a:spcPts val="0"/>
                        </a:spcAft>
                        <a:buNone/>
                      </a:pPr>
                      <a:r>
                        <a:rPr lang="de-DE" sz="1600"/>
                        <a:t>Bekannte Beispiele</a:t>
                      </a:r>
                      <a:endParaRPr/>
                    </a:p>
                  </a:txBody>
                  <a:tcPr marL="91450" marR="91450" marT="45725" marB="45725" anchor="ctr"/>
                </a:tc>
                <a:extLst>
                  <a:ext uri="{0D108BD9-81ED-4DB2-BD59-A6C34878D82A}">
                    <a16:rowId xmlns:a16="http://schemas.microsoft.com/office/drawing/2014/main" val="10000"/>
                  </a:ext>
                </a:extLst>
              </a:tr>
              <a:tr h="8765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dirty="0">
                          <a:solidFill>
                            <a:srgbClr val="595A59"/>
                          </a:solidFill>
                        </a:rPr>
                        <a:t>Mieten statt kaufen</a:t>
                      </a:r>
                      <a:endParaRPr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Das Produkt wird nicht verkauft, sondern vermietet. Profitiert wird durch höhere Gewinne pro Produkt, da die Miete kontinuierlich über die Nutzungsdauer gezahlt wird. Die Zeit der </a:t>
                      </a:r>
                      <a:r>
                        <a:rPr lang="de-DE" sz="1600" noProof="0" dirty="0">
                          <a:solidFill>
                            <a:srgbClr val="595A59"/>
                          </a:solidFill>
                        </a:rPr>
                        <a:t>Nichtnutzung</a:t>
                      </a:r>
                      <a:r>
                        <a:rPr lang="de-DE" sz="1600" dirty="0" err="1">
                          <a:solidFill>
                            <a:srgbClr val="595A59"/>
                          </a:solidFill>
                        </a:rPr>
                        <a:t> </a:t>
                      </a:r>
                      <a:r>
                        <a:rPr lang="de-DE" sz="1600" dirty="0">
                          <a:solidFill>
                            <a:srgbClr val="595A59"/>
                          </a:solidFill>
                        </a:rPr>
                        <a:t>(</a:t>
                      </a:r>
                      <a:r>
                        <a:rPr lang="de-DE" sz="1600" dirty="0" err="1">
                          <a:solidFill>
                            <a:srgbClr val="595A59"/>
                          </a:solidFill>
                        </a:rPr>
                        <a:t>die das Kapital bindet</a:t>
                      </a:r>
                      <a:r>
                        <a:rPr lang="de-DE" sz="1600" dirty="0">
                          <a:solidFill>
                            <a:srgbClr val="595A59"/>
                          </a:solidFill>
                        </a:rPr>
                        <a:t>), </a:t>
                      </a:r>
                      <a:r>
                        <a:rPr lang="de-DE" sz="1600" dirty="0" err="1">
                          <a:solidFill>
                            <a:srgbClr val="595A59"/>
                          </a:solidFill>
                        </a:rPr>
                        <a:t>wird </a:t>
                      </a:r>
                      <a:r>
                        <a:rPr lang="de-DE" sz="1600" dirty="0">
                          <a:solidFill>
                            <a:srgbClr val="595A59"/>
                          </a:solidFill>
                        </a:rPr>
                        <a:t>bei </a:t>
                      </a:r>
                      <a:r>
                        <a:rPr lang="de-DE" sz="1600" dirty="0" err="1">
                          <a:solidFill>
                            <a:srgbClr val="595A59"/>
                          </a:solidFill>
                        </a:rPr>
                        <a:t>jedem Produkt reduziert</a:t>
                      </a:r>
                      <a:r>
                        <a:rPr lang="de-DE" sz="1600" dirty="0">
                          <a:solidFill>
                            <a:srgbClr val="595A59"/>
                          </a:solidFill>
                        </a:rPr>
                        <a:t>. </a:t>
                      </a:r>
                      <a:endParaRPr dirty="0"/>
                    </a:p>
                  </a:txBody>
                  <a:tcPr marL="91450" marR="91450" marT="45725" marB="45725" anchor="ctr"/>
                </a:tc>
                <a:tc>
                  <a:txBody>
                    <a:bodyPr/>
                    <a:lstStyle/>
                    <a:p>
                      <a:pPr marL="0" marR="0" lvl="0" indent="0" algn="l" rtl="0">
                        <a:spcBef>
                          <a:spcPts val="0"/>
                        </a:spcBef>
                        <a:spcAft>
                          <a:spcPts val="0"/>
                        </a:spcAft>
                        <a:buNone/>
                      </a:pPr>
                      <a:r>
                        <a:rPr lang="de-DE" sz="1600" dirty="0" err="1">
                          <a:solidFill>
                            <a:srgbClr val="595A59"/>
                          </a:solidFill>
                        </a:rPr>
                        <a:t>Rent</a:t>
                      </a:r>
                      <a:r>
                        <a:rPr lang="de-DE" sz="1600" dirty="0">
                          <a:solidFill>
                            <a:srgbClr val="595A59"/>
                          </a:solidFill>
                        </a:rPr>
                        <a:t> a bike, Car2Go</a:t>
                      </a:r>
                      <a:endParaRPr sz="1600" dirty="0">
                        <a:solidFill>
                          <a:srgbClr val="595A59"/>
                        </a:solidFill>
                      </a:endParaRPr>
                    </a:p>
                  </a:txBody>
                  <a:tcPr marL="91450" marR="91450" marT="45725" marB="45725" anchor="ctr"/>
                </a:tc>
                <a:extLst>
                  <a:ext uri="{0D108BD9-81ED-4DB2-BD59-A6C34878D82A}">
                    <a16:rowId xmlns:a16="http://schemas.microsoft.com/office/drawing/2014/main" val="10001"/>
                  </a:ext>
                </a:extLst>
              </a:tr>
              <a:tr h="10440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dirty="0">
                          <a:solidFill>
                            <a:srgbClr val="595A59"/>
                          </a:solidFill>
                        </a:rPr>
                        <a:t>Revenue </a:t>
                      </a:r>
                      <a:r>
                        <a:rPr lang="de-DE" sz="1600" dirty="0" err="1">
                          <a:solidFill>
                            <a:srgbClr val="595A59"/>
                          </a:solidFill>
                        </a:rPr>
                        <a:t>sharing</a:t>
                      </a:r>
                      <a:endParaRPr lang="de-DE" sz="1600" dirty="0">
                        <a:solidFill>
                          <a:srgbClr val="595A59"/>
                        </a:solidFill>
                      </a:endParaRPr>
                    </a:p>
                  </a:txBody>
                  <a:tcPr marL="91450" marR="91450" marT="45725" marB="45725" anchor="ctr"/>
                </a:tc>
                <a:tc>
                  <a:txBody>
                    <a:bodyPr/>
                    <a:lstStyle/>
                    <a:p>
                      <a:pPr marL="0" marR="0" lvl="0" indent="0" algn="l" rtl="0">
                        <a:spcBef>
                          <a:spcPts val="0"/>
                        </a:spcBef>
                        <a:spcAft>
                          <a:spcPts val="0"/>
                        </a:spcAft>
                        <a:buNone/>
                      </a:pPr>
                      <a:r>
                        <a:rPr lang="de-DE" sz="1600" dirty="0" err="1">
                          <a:solidFill>
                            <a:srgbClr val="595A59"/>
                          </a:solidFill>
                        </a:rPr>
                        <a:t>Die Einnahmen werden mit den Stakeholdern </a:t>
                      </a:r>
                      <a:r>
                        <a:rPr lang="de-DE" sz="1600" dirty="0">
                          <a:solidFill>
                            <a:srgbClr val="595A59"/>
                          </a:solidFill>
                        </a:rPr>
                        <a:t>des </a:t>
                      </a:r>
                      <a:r>
                        <a:rPr lang="de-DE" sz="1600" dirty="0" err="1">
                          <a:solidFill>
                            <a:srgbClr val="595A59"/>
                          </a:solidFill>
                        </a:rPr>
                        <a:t>Unternehmens geteilt</a:t>
                      </a:r>
                      <a:r>
                        <a:rPr lang="de-DE" sz="1600" dirty="0">
                          <a:solidFill>
                            <a:srgbClr val="595A59"/>
                          </a:solidFill>
                        </a:rPr>
                        <a:t>. Auf </a:t>
                      </a:r>
                      <a:r>
                        <a:rPr lang="de-DE" sz="1600" dirty="0" err="1">
                          <a:solidFill>
                            <a:srgbClr val="595A59"/>
                          </a:solidFill>
                        </a:rPr>
                        <a:t>diese Weise werden Partnerschaften genutzt, um mehr Kunden zu erreichen</a:t>
                      </a:r>
                      <a:r>
                        <a:rPr lang="de-DE" sz="1600" dirty="0">
                          <a:solidFill>
                            <a:srgbClr val="595A59"/>
                          </a:solidFill>
                        </a:rPr>
                        <a:t>. </a:t>
                      </a:r>
                      <a:r>
                        <a:rPr lang="de-DE" sz="1600" dirty="0" err="1">
                          <a:solidFill>
                            <a:srgbClr val="595A59"/>
                          </a:solidFill>
                        </a:rPr>
                        <a:t>Eine Partei kann </a:t>
                      </a:r>
                      <a:r>
                        <a:rPr lang="de-DE" sz="1600" dirty="0">
                          <a:solidFill>
                            <a:srgbClr val="595A59"/>
                          </a:solidFill>
                        </a:rPr>
                        <a:t>einen </a:t>
                      </a:r>
                      <a:r>
                        <a:rPr lang="de-DE" sz="1600" dirty="0" err="1">
                          <a:solidFill>
                            <a:srgbClr val="595A59"/>
                          </a:solidFill>
                        </a:rPr>
                        <a:t>Teil </a:t>
                      </a:r>
                      <a:r>
                        <a:rPr lang="de-DE" sz="1600" dirty="0">
                          <a:solidFill>
                            <a:srgbClr val="595A59"/>
                          </a:solidFill>
                        </a:rPr>
                        <a:t>der </a:t>
                      </a:r>
                      <a:r>
                        <a:rPr lang="de-DE" sz="1600" dirty="0" err="1">
                          <a:solidFill>
                            <a:srgbClr val="595A59"/>
                          </a:solidFill>
                        </a:rPr>
                        <a:t>Einnahmen von einer anderen Partei erhalten, die von einem erhöhten Wert für ihren Kundenstamm profitiert</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rPr>
                        <a:t>Apple iPod/iTunes</a:t>
                      </a:r>
                      <a:endParaRPr sz="1600">
                        <a:solidFill>
                          <a:srgbClr val="595A59"/>
                        </a:solidFill>
                      </a:endParaRPr>
                    </a:p>
                  </a:txBody>
                  <a:tcPr marL="91450" marR="91450" marT="45725" marB="45725" anchor="ctr"/>
                </a:tc>
                <a:extLst>
                  <a:ext uri="{0D108BD9-81ED-4DB2-BD59-A6C34878D82A}">
                    <a16:rowId xmlns:a16="http://schemas.microsoft.com/office/drawing/2014/main" val="10002"/>
                  </a:ext>
                </a:extLst>
              </a:tr>
              <a:tr h="106560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dirty="0" err="1">
                          <a:solidFill>
                            <a:srgbClr val="595A59"/>
                          </a:solidFill>
                          <a:latin typeface="Calibri"/>
                          <a:ea typeface="Calibri"/>
                          <a:cs typeface="Calibri"/>
                          <a:sym typeface="Calibri"/>
                        </a:rPr>
                        <a:t>Self</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service</a:t>
                      </a:r>
                      <a:endParaRPr lang="de-DE" sz="1600"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Ein </a:t>
                      </a:r>
                      <a:r>
                        <a:rPr lang="de-DE" sz="1600" dirty="0" err="1">
                          <a:solidFill>
                            <a:srgbClr val="595A59"/>
                          </a:solidFill>
                          <a:latin typeface="Calibri"/>
                          <a:ea typeface="Calibri"/>
                          <a:cs typeface="Calibri"/>
                          <a:sym typeface="Calibri"/>
                        </a:rPr>
                        <a:t>kostspieliger Teil </a:t>
                      </a:r>
                      <a:r>
                        <a:rPr lang="de-DE" sz="1600" dirty="0">
                          <a:solidFill>
                            <a:srgbClr val="595A59"/>
                          </a:solidFill>
                          <a:latin typeface="Calibri"/>
                          <a:ea typeface="Calibri"/>
                          <a:cs typeface="Calibri"/>
                          <a:sym typeface="Calibri"/>
                        </a:rPr>
                        <a:t>der </a:t>
                      </a:r>
                      <a:r>
                        <a:rPr lang="de-DE" sz="1600" dirty="0" err="1">
                          <a:solidFill>
                            <a:srgbClr val="595A59"/>
                          </a:solidFill>
                          <a:latin typeface="Calibri"/>
                          <a:ea typeface="Calibri"/>
                          <a:cs typeface="Calibri"/>
                          <a:sym typeface="Calibri"/>
                        </a:rPr>
                        <a:t>Wertschöpfungskette wird vom Kunden getragen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damit </a:t>
                      </a:r>
                      <a:r>
                        <a:rPr lang="de-DE" sz="1600" dirty="0">
                          <a:solidFill>
                            <a:srgbClr val="595A59"/>
                          </a:solidFill>
                          <a:latin typeface="Calibri"/>
                          <a:ea typeface="Calibri"/>
                          <a:cs typeface="Calibri"/>
                          <a:sym typeface="Calibri"/>
                        </a:rPr>
                        <a:t>das </a:t>
                      </a:r>
                      <a:r>
                        <a:rPr lang="de-DE" sz="1600" dirty="0" err="1">
                          <a:solidFill>
                            <a:srgbClr val="595A59"/>
                          </a:solidFill>
                          <a:latin typeface="Calibri"/>
                          <a:ea typeface="Calibri"/>
                          <a:cs typeface="Calibri"/>
                          <a:sym typeface="Calibri"/>
                        </a:rPr>
                        <a:t>Unternehmen </a:t>
                      </a:r>
                      <a:r>
                        <a:rPr lang="de-DE" sz="1600" dirty="0">
                          <a:solidFill>
                            <a:srgbClr val="595A59"/>
                          </a:solidFill>
                          <a:latin typeface="Calibri"/>
                          <a:ea typeface="Calibri"/>
                          <a:cs typeface="Calibri"/>
                          <a:sym typeface="Calibri"/>
                        </a:rPr>
                        <a:t>das </a:t>
                      </a:r>
                      <a:r>
                        <a:rPr lang="de-DE" sz="1600" dirty="0" err="1">
                          <a:solidFill>
                            <a:srgbClr val="595A59"/>
                          </a:solidFill>
                          <a:latin typeface="Calibri"/>
                          <a:ea typeface="Calibri"/>
                          <a:cs typeface="Calibri"/>
                          <a:sym typeface="Calibri"/>
                        </a:rPr>
                        <a:t>Produkt/die Dienstleistung </a:t>
                      </a:r>
                      <a:r>
                        <a:rPr lang="de-DE" sz="1600" dirty="0">
                          <a:solidFill>
                            <a:srgbClr val="595A59"/>
                          </a:solidFill>
                          <a:latin typeface="Calibri"/>
                          <a:ea typeface="Calibri"/>
                          <a:cs typeface="Calibri"/>
                          <a:sym typeface="Calibri"/>
                        </a:rPr>
                        <a:t>zu einem </a:t>
                      </a:r>
                      <a:r>
                        <a:rPr lang="de-DE" sz="1600" dirty="0" err="1">
                          <a:solidFill>
                            <a:srgbClr val="595A59"/>
                          </a:solidFill>
                          <a:latin typeface="Calibri"/>
                          <a:ea typeface="Calibri"/>
                          <a:cs typeface="Calibri"/>
                          <a:sym typeface="Calibri"/>
                        </a:rPr>
                        <a:t>niedrigeren Preis verkaufen kann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Besonders geeignet für Prozessteile, die </a:t>
                      </a:r>
                      <a:r>
                        <a:rPr lang="de-DE" sz="1600" dirty="0">
                          <a:solidFill>
                            <a:srgbClr val="595A59"/>
                          </a:solidFill>
                          <a:latin typeface="Calibri"/>
                          <a:ea typeface="Calibri"/>
                          <a:cs typeface="Calibri"/>
                          <a:sym typeface="Calibri"/>
                        </a:rPr>
                        <a:t>hohe </a:t>
                      </a:r>
                      <a:r>
                        <a:rPr lang="de-DE" sz="1600" dirty="0" err="1">
                          <a:solidFill>
                            <a:srgbClr val="595A59"/>
                          </a:solidFill>
                          <a:latin typeface="Calibri"/>
                          <a:ea typeface="Calibri"/>
                          <a:cs typeface="Calibri"/>
                          <a:sym typeface="Calibri"/>
                        </a:rPr>
                        <a:t>Kosten verursachen</a:t>
                      </a:r>
                      <a:r>
                        <a:rPr lang="de-DE" sz="1600" dirty="0">
                          <a:solidFill>
                            <a:srgbClr val="595A59"/>
                          </a:solidFill>
                          <a:latin typeface="Calibri"/>
                          <a:ea typeface="Calibri"/>
                          <a:cs typeface="Calibri"/>
                          <a:sym typeface="Calibri"/>
                        </a:rPr>
                        <a:t>, aber </a:t>
                      </a:r>
                      <a:r>
                        <a:rPr lang="de-DE" sz="1600" dirty="0" err="1">
                          <a:solidFill>
                            <a:srgbClr val="595A59"/>
                          </a:solidFill>
                          <a:latin typeface="Calibri"/>
                          <a:ea typeface="Calibri"/>
                          <a:cs typeface="Calibri"/>
                          <a:sym typeface="Calibri"/>
                        </a:rPr>
                        <a:t>wenig zum Kundenwert beitragen</a:t>
                      </a:r>
                      <a:r>
                        <a:rPr lang="de-DE" sz="1600" dirty="0">
                          <a:solidFill>
                            <a:srgbClr val="595A59"/>
                          </a:solidFill>
                          <a:latin typeface="Calibri"/>
                          <a:ea typeface="Calibri"/>
                          <a:cs typeface="Calibri"/>
                          <a:sym typeface="Calibri"/>
                        </a:rPr>
                        <a:t>. Der Kunde </a:t>
                      </a:r>
                      <a:r>
                        <a:rPr lang="de-DE" sz="1600" dirty="0" err="1">
                          <a:solidFill>
                            <a:srgbClr val="595A59"/>
                          </a:solidFill>
                          <a:latin typeface="Calibri"/>
                          <a:ea typeface="Calibri"/>
                          <a:cs typeface="Calibri"/>
                          <a:sym typeface="Calibri"/>
                        </a:rPr>
                        <a:t>profitiert von Effizienz </a:t>
                      </a:r>
                      <a:r>
                        <a:rPr lang="de-DE" sz="1600" dirty="0">
                          <a:solidFill>
                            <a:srgbClr val="595A59"/>
                          </a:solidFill>
                          <a:latin typeface="Calibri"/>
                          <a:ea typeface="Calibri"/>
                          <a:cs typeface="Calibri"/>
                          <a:sym typeface="Calibri"/>
                        </a:rPr>
                        <a:t>und </a:t>
                      </a:r>
                      <a:r>
                        <a:rPr lang="de-DE" sz="1600" noProof="0" dirty="0">
                          <a:solidFill>
                            <a:srgbClr val="595A59"/>
                          </a:solidFill>
                          <a:latin typeface="Calibri"/>
                          <a:ea typeface="Calibri"/>
                          <a:cs typeface="Calibri"/>
                          <a:sym typeface="Calibri"/>
                        </a:rPr>
                        <a:t>Zeitersparnis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muss </a:t>
                      </a:r>
                      <a:r>
                        <a:rPr lang="de-DE" sz="1600" dirty="0">
                          <a:solidFill>
                            <a:srgbClr val="595A59"/>
                          </a:solidFill>
                          <a:latin typeface="Calibri"/>
                          <a:ea typeface="Calibri"/>
                          <a:cs typeface="Calibri"/>
                          <a:sym typeface="Calibri"/>
                        </a:rPr>
                        <a:t>aber </a:t>
                      </a:r>
                      <a:r>
                        <a:rPr lang="de-DE" sz="1600" dirty="0" err="1">
                          <a:solidFill>
                            <a:srgbClr val="595A59"/>
                          </a:solidFill>
                          <a:latin typeface="Calibri"/>
                          <a:ea typeface="Calibri"/>
                          <a:cs typeface="Calibri"/>
                          <a:sym typeface="Calibri"/>
                        </a:rPr>
                        <a:t>selbst </a:t>
                      </a:r>
                      <a:r>
                        <a:rPr lang="de-DE" sz="1600" dirty="0">
                          <a:solidFill>
                            <a:srgbClr val="595A59"/>
                          </a:solidFill>
                          <a:latin typeface="Calibri"/>
                          <a:ea typeface="Calibri"/>
                          <a:cs typeface="Calibri"/>
                          <a:sym typeface="Calibri"/>
                        </a:rPr>
                        <a:t>einen </a:t>
                      </a:r>
                      <a:r>
                        <a:rPr lang="de-DE" sz="1600" dirty="0" err="1">
                          <a:solidFill>
                            <a:srgbClr val="595A59"/>
                          </a:solidFill>
                          <a:latin typeface="Calibri"/>
                          <a:ea typeface="Calibri"/>
                          <a:cs typeface="Calibri"/>
                          <a:sym typeface="Calibri"/>
                        </a:rPr>
                        <a:t>Teil beitragen</a:t>
                      </a:r>
                      <a:r>
                        <a:rPr lang="de-DE" sz="1600" dirty="0">
                          <a:solidFill>
                            <a:srgbClr val="595A59"/>
                          </a:solidFill>
                          <a:latin typeface="Calibri"/>
                          <a:ea typeface="Calibri"/>
                          <a:cs typeface="Calibri"/>
                          <a:sym typeface="Calibri"/>
                        </a:rPr>
                        <a:t>.</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McDonalds,</a:t>
                      </a:r>
                      <a:endParaRPr/>
                    </a:p>
                    <a:p>
                      <a:pPr marL="0" marR="0" lvl="0" indent="0" algn="l" rtl="0">
                        <a:spcBef>
                          <a:spcPts val="0"/>
                        </a:spcBef>
                        <a:spcAft>
                          <a:spcPts val="0"/>
                        </a:spcAft>
                        <a:buNone/>
                      </a:pPr>
                      <a:r>
                        <a:rPr lang="de-DE" sz="1600">
                          <a:solidFill>
                            <a:srgbClr val="595A59"/>
                          </a:solidFill>
                          <a:latin typeface="Calibri"/>
                          <a:ea typeface="Calibri"/>
                          <a:cs typeface="Calibri"/>
                          <a:sym typeface="Calibri"/>
                        </a:rPr>
                        <a:t>IKEA</a:t>
                      </a:r>
                      <a:endParaRPr sz="160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1065600">
                <a:tc>
                  <a:txBody>
                    <a:bodyPr/>
                    <a:lstStyle/>
                    <a:p>
                      <a:pPr marL="0" marR="0" lvl="0" indent="0" algn="l" rtl="0">
                        <a:spcBef>
                          <a:spcPts val="0"/>
                        </a:spcBef>
                        <a:spcAft>
                          <a:spcPts val="0"/>
                        </a:spcAft>
                        <a:buNone/>
                      </a:pPr>
                      <a:endParaRPr sz="1800">
                        <a:solidFill>
                          <a:srgbClr val="595A59"/>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Shop </a:t>
                      </a:r>
                      <a:r>
                        <a:rPr lang="de-DE" sz="1600" dirty="0" err="1">
                          <a:solidFill>
                            <a:srgbClr val="595A59"/>
                          </a:solidFill>
                        </a:rPr>
                        <a:t>withi</a:t>
                      </a:r>
                      <a:r>
                        <a:rPr lang="de-DE" sz="1600" dirty="0" err="1">
                          <a:solidFill>
                            <a:srgbClr val="595A59"/>
                          </a:solidFill>
                          <a:latin typeface="Calibri"/>
                          <a:ea typeface="Calibri"/>
                          <a:cs typeface="Calibri"/>
                          <a:sym typeface="Calibri"/>
                        </a:rPr>
                        <a:t>n</a:t>
                      </a:r>
                      <a:r>
                        <a:rPr lang="de-DE" sz="1600" dirty="0">
                          <a:solidFill>
                            <a:srgbClr val="595A59"/>
                          </a:solidFill>
                          <a:latin typeface="Calibri"/>
                          <a:ea typeface="Calibri"/>
                          <a:cs typeface="Calibri"/>
                          <a:sym typeface="Calibri"/>
                        </a:rPr>
                        <a:t> </a:t>
                      </a:r>
                      <a:r>
                        <a:rPr lang="de-DE" sz="1600" dirty="0">
                          <a:solidFill>
                            <a:srgbClr val="595A59"/>
                          </a:solidFill>
                        </a:rPr>
                        <a:t>a</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shop</a:t>
                      </a:r>
                      <a:endParaRPr lang="de-DE" sz="1600"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Anstatt eigene Geschäfte zu eröffnen, wird ein Partner gewählt, der eine bestehende Filiale betreibt und von der Integration eines kleinen Geschäfts in ein anderes Geschäft profitieren könnte. Während der Gastgeber von mehr angezogenen Kunden profitiert und konstante Einnahmen aus dem beherbergten Geschäft erzielt (Miete), erhält das beherbergte Geschäft Zugang zu günstigeren Ressourcen (Standort, Arbeitskräfte,...) </a:t>
                      </a:r>
                      <a:endParaRPr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Tim Hortons</a:t>
                      </a:r>
                      <a:endParaRPr sz="1600" dirty="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bl>
          </a:graphicData>
        </a:graphic>
      </p:graphicFrame>
      <p:pic>
        <p:nvPicPr>
          <p:cNvPr id="1625" name="Google Shape;1625;p39" descr="Radfahren"/>
          <p:cNvPicPr preferRelativeResize="0"/>
          <p:nvPr/>
        </p:nvPicPr>
        <p:blipFill rotWithShape="1">
          <a:blip r:embed="rId3">
            <a:alphaModFix/>
          </a:blip>
          <a:srcRect/>
          <a:stretch/>
        </p:blipFill>
        <p:spPr>
          <a:xfrm>
            <a:off x="649316" y="2234391"/>
            <a:ext cx="828000" cy="828000"/>
          </a:xfrm>
          <a:prstGeom prst="rect">
            <a:avLst/>
          </a:prstGeom>
          <a:noFill/>
          <a:ln>
            <a:noFill/>
          </a:ln>
        </p:spPr>
      </p:pic>
      <p:pic>
        <p:nvPicPr>
          <p:cNvPr id="1626" name="Google Shape;1626;p39" descr="Link"/>
          <p:cNvPicPr preferRelativeResize="0"/>
          <p:nvPr/>
        </p:nvPicPr>
        <p:blipFill rotWithShape="1">
          <a:blip r:embed="rId4">
            <a:alphaModFix/>
          </a:blip>
          <a:srcRect/>
          <a:stretch/>
        </p:blipFill>
        <p:spPr>
          <a:xfrm>
            <a:off x="649316" y="3201956"/>
            <a:ext cx="828000" cy="828000"/>
          </a:xfrm>
          <a:prstGeom prst="rect">
            <a:avLst/>
          </a:prstGeom>
          <a:noFill/>
          <a:ln>
            <a:noFill/>
          </a:ln>
        </p:spPr>
      </p:pic>
      <p:pic>
        <p:nvPicPr>
          <p:cNvPr id="1627" name="Google Shape;1627;p39" descr="Benutzer"/>
          <p:cNvPicPr preferRelativeResize="0"/>
          <p:nvPr/>
        </p:nvPicPr>
        <p:blipFill rotWithShape="1">
          <a:blip r:embed="rId5">
            <a:alphaModFix/>
          </a:blip>
          <a:srcRect/>
          <a:stretch/>
        </p:blipFill>
        <p:spPr>
          <a:xfrm>
            <a:off x="649316" y="4351283"/>
            <a:ext cx="828000" cy="828000"/>
          </a:xfrm>
          <a:prstGeom prst="rect">
            <a:avLst/>
          </a:prstGeom>
          <a:noFill/>
          <a:ln>
            <a:noFill/>
          </a:ln>
        </p:spPr>
      </p:pic>
      <p:pic>
        <p:nvPicPr>
          <p:cNvPr id="1628" name="Google Shape;1628;p39" descr="Schulgebäude"/>
          <p:cNvPicPr preferRelativeResize="0"/>
          <p:nvPr/>
        </p:nvPicPr>
        <p:blipFill rotWithShape="1">
          <a:blip r:embed="rId6">
            <a:alphaModFix/>
          </a:blip>
          <a:srcRect/>
          <a:stretch/>
        </p:blipFill>
        <p:spPr>
          <a:xfrm>
            <a:off x="649316" y="5624715"/>
            <a:ext cx="828000" cy="82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40"/>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a:t>Welches Geschäftsmodellmuster könnte zu Ihrem Unternehmen passen? </a:t>
            </a:r>
          </a:p>
          <a:p>
            <a:pPr marL="228600" lvl="0" indent="-228600" algn="l" rtl="0">
              <a:lnSpc>
                <a:spcPct val="90000"/>
              </a:lnSpc>
              <a:spcBef>
                <a:spcPts val="0"/>
              </a:spcBef>
              <a:spcAft>
                <a:spcPts val="0"/>
              </a:spcAft>
              <a:buClr>
                <a:schemeClr val="lt1"/>
              </a:buClr>
              <a:buSzPts val="2400"/>
              <a:buNone/>
            </a:pPr>
            <a:endParaRPr lang="de-DE" dirty="0"/>
          </a:p>
          <a:p>
            <a:pPr marL="228600" lvl="0" indent="-228600" algn="l" rtl="0">
              <a:lnSpc>
                <a:spcPct val="90000"/>
              </a:lnSpc>
              <a:spcBef>
                <a:spcPts val="0"/>
              </a:spcBef>
              <a:spcAft>
                <a:spcPts val="0"/>
              </a:spcAft>
              <a:buClr>
                <a:schemeClr val="lt1"/>
              </a:buClr>
              <a:buSzPts val="2400"/>
              <a:buNone/>
            </a:pPr>
            <a:r>
              <a:rPr lang="de-DE" dirty="0"/>
              <a:t>Wie könnten Sie es nutzen? </a:t>
            </a:r>
            <a:endParaRPr dirty="0"/>
          </a:p>
        </p:txBody>
      </p:sp>
      <p:sp>
        <p:nvSpPr>
          <p:cNvPr id="1634" name="Google Shape;1634;p40"/>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Gruppendiskussion</a:t>
            </a:r>
            <a:endParaRPr/>
          </a:p>
        </p:txBody>
      </p:sp>
      <p:pic>
        <p:nvPicPr>
          <p:cNvPr id="1635" name="Google Shape;1635;p40"/>
          <p:cNvPicPr preferRelativeResize="0"/>
          <p:nvPr/>
        </p:nvPicPr>
        <p:blipFill rotWithShape="1">
          <a:blip r:embed="rId3">
            <a:alphaModFix/>
          </a:blip>
          <a:srcRect/>
          <a:stretch/>
        </p:blipFill>
        <p:spPr>
          <a:xfrm>
            <a:off x="7792213" y="1587857"/>
            <a:ext cx="3546347" cy="36822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4"/>
          <p:cNvSpPr txBox="1">
            <a:spLocks noGrp="1"/>
          </p:cNvSpPr>
          <p:nvPr>
            <p:ph type="body" idx="1"/>
          </p:nvPr>
        </p:nvSpPr>
        <p:spPr>
          <a:xfrm>
            <a:off x="666708" y="752638"/>
            <a:ext cx="4446830"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Organisatorische Resilienz</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41"/>
          <p:cNvSpPr txBox="1">
            <a:spLocks noGrp="1"/>
          </p:cNvSpPr>
          <p:nvPr>
            <p:ph type="body" idx="1"/>
          </p:nvPr>
        </p:nvSpPr>
        <p:spPr>
          <a:xfrm>
            <a:off x="666707" y="752638"/>
            <a:ext cx="5940921" cy="16476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ct val="100000"/>
              <a:buNone/>
            </a:pPr>
            <a:r>
              <a:rPr lang="de-DE" dirty="0"/>
              <a:t>Nachhaltige Tourismus-entwicklung</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42"/>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95A59"/>
              </a:buClr>
              <a:buSzPts val="1800"/>
              <a:buNone/>
            </a:pPr>
            <a:r>
              <a:rPr lang="de-DE" dirty="0" err="1"/>
              <a:t>Wie kaum ein anderer Wirtschaftszweig ist </a:t>
            </a:r>
            <a:r>
              <a:rPr lang="de-DE" dirty="0"/>
              <a:t>der </a:t>
            </a:r>
            <a:r>
              <a:rPr lang="de-DE" dirty="0" err="1"/>
              <a:t>Tourismus </a:t>
            </a:r>
            <a:r>
              <a:rPr lang="de-DE" dirty="0"/>
              <a:t>auf eine </a:t>
            </a:r>
            <a:r>
              <a:rPr lang="de-DE" dirty="0" err="1"/>
              <a:t>intakte Natur </a:t>
            </a:r>
            <a:r>
              <a:rPr lang="de-DE" dirty="0"/>
              <a:t>und </a:t>
            </a:r>
            <a:r>
              <a:rPr lang="de-DE" dirty="0" err="1"/>
              <a:t>Umwelt sowie </a:t>
            </a:r>
            <a:r>
              <a:rPr lang="de-DE" dirty="0"/>
              <a:t>auf </a:t>
            </a:r>
            <a:r>
              <a:rPr lang="de-DE" dirty="0" err="1"/>
              <a:t>ästhetische Landschaften angewiesen</a:t>
            </a:r>
            <a:r>
              <a:rPr lang="de-DE" dirty="0"/>
              <a:t>:</a:t>
            </a: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r>
              <a:rPr lang="de-DE" dirty="0" err="1"/>
              <a:t>Klimaschutz </a:t>
            </a:r>
            <a:r>
              <a:rPr lang="de-DE" dirty="0"/>
              <a:t>und der </a:t>
            </a:r>
            <a:r>
              <a:rPr lang="de-DE" dirty="0" err="1"/>
              <a:t>Erhalt </a:t>
            </a:r>
            <a:r>
              <a:rPr lang="de-DE" dirty="0"/>
              <a:t>der </a:t>
            </a:r>
            <a:r>
              <a:rPr lang="de-DE" dirty="0" err="1"/>
              <a:t>Lebensraumvielfalt sind daher </a:t>
            </a:r>
            <a:r>
              <a:rPr lang="de-DE" dirty="0"/>
              <a:t>wesentliche </a:t>
            </a:r>
            <a:r>
              <a:rPr lang="de-DE" dirty="0" err="1"/>
              <a:t>Voraussetzungen für </a:t>
            </a:r>
            <a:r>
              <a:rPr lang="de-DE" dirty="0"/>
              <a:t>den </a:t>
            </a:r>
            <a:r>
              <a:rPr lang="de-DE" dirty="0" err="1"/>
              <a:t>Schutz </a:t>
            </a:r>
            <a:r>
              <a:rPr lang="de-DE" dirty="0"/>
              <a:t>und die </a:t>
            </a:r>
            <a:r>
              <a:rPr lang="de-DE" dirty="0" err="1"/>
              <a:t>Erhaltung touristischer Ziele</a:t>
            </a:r>
            <a:r>
              <a:rPr lang="de-DE" dirty="0"/>
              <a:t>!</a:t>
            </a:r>
            <a:endParaRPr dirty="0"/>
          </a:p>
          <a:p>
            <a:pPr marL="0" lvl="0" indent="0" algn="l" rtl="0">
              <a:lnSpc>
                <a:spcPct val="90000"/>
              </a:lnSpc>
              <a:spcBef>
                <a:spcPts val="1000"/>
              </a:spcBef>
              <a:spcAft>
                <a:spcPts val="0"/>
              </a:spcAft>
              <a:buClr>
                <a:srgbClr val="595A59"/>
              </a:buClr>
              <a:buSzPts val="1800"/>
              <a:buNone/>
            </a:pPr>
            <a:r>
              <a:rPr lang="de-DE" b="1" dirty="0"/>
              <a:t>Eine nachhaltige Tourismusentwicklung </a:t>
            </a:r>
            <a:r>
              <a:rPr lang="de-DE" dirty="0"/>
              <a:t>leistet einen wichtigen Beitrag zur Erhaltung lebenswerter natürlicher und kultureller Lebensräume sowie zum Umwelt- und Klimaschutz. Dies ermöglicht eine nachhaltige Wertschöpfung, ohne Ressourcen und Zukunftschancen künftiger Generationen zu verbrauchen. Nachhaltiger Tourismus soll dazu beitragen, dass die ökonomischen, ökologischen und sozialen Auswirkungen auf die Bevölkerung, die Umwelt und die Wirtschaft miteinander vereinbar sind. </a:t>
            </a:r>
            <a:endParaRPr dirty="0"/>
          </a:p>
        </p:txBody>
      </p:sp>
      <p:sp>
        <p:nvSpPr>
          <p:cNvPr id="1646" name="Google Shape;1646;p42"/>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Eine nachhaltige Tourismusentwicklung steht im Einklang mit Natur, Landschaft und Bevölkerung.</a:t>
            </a:r>
            <a:endParaRPr/>
          </a:p>
        </p:txBody>
      </p:sp>
      <p:sp>
        <p:nvSpPr>
          <p:cNvPr id="1647" name="Google Shape;1647;p42"/>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Nachhaltigkeit im Tourismus</a:t>
            </a:r>
            <a:endParaRPr/>
          </a:p>
          <a:p>
            <a:pPr marL="0" lvl="0" indent="0" algn="l" rtl="0">
              <a:lnSpc>
                <a:spcPct val="90000"/>
              </a:lnSpc>
              <a:spcBef>
                <a:spcPts val="1000"/>
              </a:spcBef>
              <a:spcAft>
                <a:spcPts val="0"/>
              </a:spcAft>
              <a:buClr>
                <a:srgbClr val="79527B"/>
              </a:buClr>
              <a:buSzPct val="100000"/>
              <a:buNone/>
            </a:pPr>
            <a:endParaRPr/>
          </a:p>
        </p:txBody>
      </p:sp>
      <p:pic>
        <p:nvPicPr>
          <p:cNvPr id="1648" name="Google Shape;1648;p42"/>
          <p:cNvPicPr preferRelativeResize="0"/>
          <p:nvPr/>
        </p:nvPicPr>
        <p:blipFill rotWithShape="1">
          <a:blip r:embed="rId3">
            <a:alphaModFix/>
          </a:blip>
          <a:srcRect r="15699"/>
          <a:stretch/>
        </p:blipFill>
        <p:spPr>
          <a:xfrm>
            <a:off x="1183859" y="2344860"/>
            <a:ext cx="1620000" cy="1080000"/>
          </a:xfrm>
          <a:prstGeom prst="rect">
            <a:avLst/>
          </a:prstGeom>
          <a:noFill/>
          <a:ln>
            <a:noFill/>
          </a:ln>
          <a:effectLst>
            <a:outerShdw blurRad="50800" dist="38100" dir="2700000" algn="tl" rotWithShape="0">
              <a:srgbClr val="000000">
                <a:alpha val="40000"/>
              </a:srgbClr>
            </a:outerShdw>
          </a:effectLst>
        </p:spPr>
      </p:pic>
      <p:pic>
        <p:nvPicPr>
          <p:cNvPr id="1649" name="Google Shape;1649;p42"/>
          <p:cNvPicPr preferRelativeResize="0"/>
          <p:nvPr/>
        </p:nvPicPr>
        <p:blipFill rotWithShape="1">
          <a:blip r:embed="rId4">
            <a:alphaModFix/>
          </a:blip>
          <a:srcRect/>
          <a:stretch/>
        </p:blipFill>
        <p:spPr>
          <a:xfrm>
            <a:off x="8578141" y="2344860"/>
            <a:ext cx="1620000" cy="1080000"/>
          </a:xfrm>
          <a:prstGeom prst="rect">
            <a:avLst/>
          </a:prstGeom>
          <a:noFill/>
          <a:ln>
            <a:noFill/>
          </a:ln>
          <a:effectLst>
            <a:outerShdw blurRad="50800" dist="38100" dir="2700000" algn="tl" rotWithShape="0">
              <a:srgbClr val="000000">
                <a:alpha val="40000"/>
              </a:srgbClr>
            </a:outerShdw>
          </a:effectLst>
        </p:spPr>
      </p:pic>
      <p:pic>
        <p:nvPicPr>
          <p:cNvPr id="1650" name="Google Shape;1650;p42"/>
          <p:cNvPicPr preferRelativeResize="0"/>
          <p:nvPr/>
        </p:nvPicPr>
        <p:blipFill rotWithShape="1">
          <a:blip r:embed="rId5">
            <a:alphaModFix/>
          </a:blip>
          <a:srcRect/>
          <a:stretch/>
        </p:blipFill>
        <p:spPr>
          <a:xfrm>
            <a:off x="4881000" y="2344860"/>
            <a:ext cx="1620000" cy="1080000"/>
          </a:xfrm>
          <a:prstGeom prst="rect">
            <a:avLst/>
          </a:prstGeom>
          <a:noFill/>
          <a:ln>
            <a:noFill/>
          </a:ln>
          <a:effectLst>
            <a:outerShdw blurRad="50800" dist="38100" dir="2700000" algn="tl" rotWithShape="0">
              <a:srgbClr val="000000">
                <a:alpha val="40000"/>
              </a:srgbClr>
            </a:outerShdw>
          </a:effectLst>
        </p:spPr>
      </p:pic>
      <p:sp>
        <p:nvSpPr>
          <p:cNvPr id="1651" name="Google Shape;1651;p42"/>
          <p:cNvSpPr/>
          <p:nvPr/>
        </p:nvSpPr>
        <p:spPr>
          <a:xfrm>
            <a:off x="2586446" y="2838996"/>
            <a:ext cx="1367246" cy="870857"/>
          </a:xfrm>
          <a:prstGeom prst="rect">
            <a:avLst/>
          </a:prstGeom>
          <a:solidFill>
            <a:srgbClr val="C5C5C5"/>
          </a:solidFill>
          <a:ln w="12700" cap="flat" cmpd="sng">
            <a:solidFill>
              <a:srgbClr val="C5C5C5"/>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a:solidFill>
                  <a:srgbClr val="595A59"/>
                </a:solidFill>
                <a:latin typeface="Calibri"/>
                <a:ea typeface="Calibri"/>
                <a:cs typeface="Calibri"/>
                <a:sym typeface="Calibri"/>
              </a:rPr>
              <a:t>Echter Schnee für den Wintersport</a:t>
            </a:r>
            <a:endParaRPr/>
          </a:p>
        </p:txBody>
      </p:sp>
      <p:sp>
        <p:nvSpPr>
          <p:cNvPr id="1652" name="Google Shape;1652;p42"/>
          <p:cNvSpPr/>
          <p:nvPr/>
        </p:nvSpPr>
        <p:spPr>
          <a:xfrm>
            <a:off x="6326777" y="2832186"/>
            <a:ext cx="1367246" cy="870857"/>
          </a:xfrm>
          <a:prstGeom prst="rect">
            <a:avLst/>
          </a:prstGeom>
          <a:solidFill>
            <a:srgbClr val="C5C5C5"/>
          </a:solidFill>
          <a:ln w="12700" cap="flat" cmpd="sng">
            <a:solidFill>
              <a:srgbClr val="C5C5C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a:solidFill>
                  <a:srgbClr val="595A59"/>
                </a:solidFill>
                <a:latin typeface="Calibri"/>
                <a:ea typeface="Calibri"/>
                <a:cs typeface="Calibri"/>
                <a:sym typeface="Calibri"/>
              </a:rPr>
              <a:t>Gesunder Wald zum Wandern</a:t>
            </a:r>
            <a:endParaRPr/>
          </a:p>
        </p:txBody>
      </p:sp>
      <p:sp>
        <p:nvSpPr>
          <p:cNvPr id="1653" name="Google Shape;1653;p42"/>
          <p:cNvSpPr/>
          <p:nvPr/>
        </p:nvSpPr>
        <p:spPr>
          <a:xfrm>
            <a:off x="10001794" y="2832185"/>
            <a:ext cx="1367246" cy="870857"/>
          </a:xfrm>
          <a:prstGeom prst="rect">
            <a:avLst/>
          </a:prstGeom>
          <a:solidFill>
            <a:srgbClr val="C5C5C5"/>
          </a:solidFill>
          <a:ln w="12700" cap="flat" cmpd="sng">
            <a:solidFill>
              <a:srgbClr val="C5C5C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a:solidFill>
                  <a:srgbClr val="595A59"/>
                </a:solidFill>
                <a:latin typeface="Calibri"/>
                <a:ea typeface="Calibri"/>
                <a:cs typeface="Calibri"/>
                <a:sym typeface="Calibri"/>
              </a:rPr>
              <a:t>Saubere Gewässer zum Baden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43"/>
          <p:cNvSpPr txBox="1">
            <a:spLocks noGrp="1"/>
          </p:cNvSpPr>
          <p:nvPr>
            <p:ph type="body" idx="2"/>
          </p:nvPr>
        </p:nvSpPr>
        <p:spPr>
          <a:xfrm>
            <a:off x="389965" y="1637401"/>
            <a:ext cx="3319132" cy="4606643"/>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100000"/>
              </a:lnSpc>
              <a:spcBef>
                <a:spcPts val="0"/>
              </a:spcBef>
              <a:spcAft>
                <a:spcPts val="0"/>
              </a:spcAft>
              <a:buClr>
                <a:srgbClr val="595A59"/>
              </a:buClr>
              <a:buSzPts val="1800"/>
              <a:buNone/>
            </a:pPr>
            <a:r>
              <a:rPr lang="de-DE" dirty="0"/>
              <a:t>Die Leitlinien für eine nachhaltige Tourismusentwicklung können auf alle Formen von Tourismus-angeboten in allen Arten von Reisezielen angewandt werden (einschließlich Massentourismus, Nischentourismussegmente usw.).</a:t>
            </a:r>
            <a:endParaRPr dirty="0"/>
          </a:p>
          <a:p>
            <a:pPr marL="0" lvl="0" indent="0" algn="l" rtl="0">
              <a:lnSpc>
                <a:spcPct val="100000"/>
              </a:lnSpc>
              <a:spcBef>
                <a:spcPts val="600"/>
              </a:spcBef>
              <a:spcAft>
                <a:spcPts val="0"/>
              </a:spcAft>
              <a:buClr>
                <a:srgbClr val="595A59"/>
              </a:buClr>
              <a:buSzPts val="1800"/>
              <a:buNone/>
            </a:pPr>
            <a:r>
              <a:rPr lang="de-DE" dirty="0"/>
              <a:t>Die Grundsätze der Nachhaltigkeit beziehen sich auf die ökologischen, wirtschaftlichen und sozio-kulturellen Aspekte der Tourismus-entwicklung. Um eine langfristige Nachhaltigkeit zu gewährleisten, muss ein angemessenes Gleichgewicht zwischen diesen drei Dimensionen hergestellt werden.</a:t>
            </a:r>
            <a:endParaRPr dirty="0"/>
          </a:p>
        </p:txBody>
      </p:sp>
      <p:sp>
        <p:nvSpPr>
          <p:cNvPr id="1660" name="Google Shape;1660;p4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Die Verwirklichung eines nachhaltigen Tourismus ist ein kontinuierlicher Prozess. </a:t>
            </a:r>
            <a:endParaRPr/>
          </a:p>
        </p:txBody>
      </p:sp>
      <p:sp>
        <p:nvSpPr>
          <p:cNvPr id="1661" name="Google Shape;1661;p4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Leitlinien für eine nachhaltige Tourismusentwicklung</a:t>
            </a:r>
            <a:endParaRPr dirty="0"/>
          </a:p>
        </p:txBody>
      </p:sp>
      <p:grpSp>
        <p:nvGrpSpPr>
          <p:cNvPr id="1662" name="Google Shape;1662;p43"/>
          <p:cNvGrpSpPr/>
          <p:nvPr/>
        </p:nvGrpSpPr>
        <p:grpSpPr>
          <a:xfrm>
            <a:off x="3752850" y="1858734"/>
            <a:ext cx="8188779" cy="3789720"/>
            <a:chOff x="0" y="64773"/>
            <a:chExt cx="8188779" cy="3789720"/>
          </a:xfrm>
        </p:grpSpPr>
        <p:sp>
          <p:nvSpPr>
            <p:cNvPr id="1663" name="Google Shape;1663;p43"/>
            <p:cNvSpPr/>
            <p:nvPr/>
          </p:nvSpPr>
          <p:spPr>
            <a:xfrm>
              <a:off x="0" y="49281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3"/>
            <p:cNvSpPr/>
            <p:nvPr/>
          </p:nvSpPr>
          <p:spPr>
            <a:xfrm>
              <a:off x="396457" y="64773"/>
              <a:ext cx="7610551" cy="91007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3"/>
            <p:cNvSpPr txBox="1"/>
            <p:nvPr/>
          </p:nvSpPr>
          <p:spPr>
            <a:xfrm>
              <a:off x="296736" y="132277"/>
              <a:ext cx="7892043"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b="0" i="0" dirty="0">
                  <a:solidFill>
                    <a:schemeClr val="lt1"/>
                  </a:solidFill>
                  <a:latin typeface="Calibri"/>
                  <a:ea typeface="Calibri"/>
                  <a:cs typeface="Calibri"/>
                  <a:sym typeface="Calibri"/>
                </a:rPr>
                <a:t>Optimale Nutzung der Umweltressourcen, die ein Schlüsselelement für die Entwicklung des Tourismus darstellen, indem wesentliche ökologische Prozesse aufrechterhalten werden &amp; ein Beitrag zur Erhaltung von Naturerbe und biologischer Vielfalt geleistet wird.</a:t>
              </a:r>
              <a:endParaRPr sz="1600" dirty="0">
                <a:solidFill>
                  <a:schemeClr val="lt1"/>
                </a:solidFill>
                <a:latin typeface="Calibri"/>
                <a:ea typeface="Calibri"/>
                <a:cs typeface="Calibri"/>
                <a:sym typeface="Calibri"/>
              </a:endParaRPr>
            </a:p>
          </p:txBody>
        </p:sp>
        <p:sp>
          <p:nvSpPr>
            <p:cNvPr id="1666" name="Google Shape;1666;p43"/>
            <p:cNvSpPr/>
            <p:nvPr/>
          </p:nvSpPr>
          <p:spPr>
            <a:xfrm>
              <a:off x="0" y="180825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3"/>
            <p:cNvSpPr/>
            <p:nvPr/>
          </p:nvSpPr>
          <p:spPr>
            <a:xfrm>
              <a:off x="381209" y="1380213"/>
              <a:ext cx="7624178"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3"/>
            <p:cNvSpPr txBox="1"/>
            <p:nvPr/>
          </p:nvSpPr>
          <p:spPr>
            <a:xfrm>
              <a:off x="335911" y="1411117"/>
              <a:ext cx="7540598" cy="821224"/>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b="0" i="0" dirty="0">
                  <a:solidFill>
                    <a:schemeClr val="lt1"/>
                  </a:solidFill>
                  <a:latin typeface="Calibri"/>
                  <a:ea typeface="Calibri"/>
                  <a:cs typeface="Calibri"/>
                  <a:sym typeface="Calibri"/>
                </a:rPr>
                <a:t>Die soziokulturelle Authentizität der Gastgemeinden zu respektieren, ihr gebautes und lebendiges kulturelles Erbe und ihre traditionellen Werte zu erhalten und zu interkulturellem Verständnis und Toleranz beizutragen.</a:t>
              </a:r>
              <a:endParaRPr sz="1600" dirty="0">
                <a:solidFill>
                  <a:schemeClr val="lt1"/>
                </a:solidFill>
                <a:latin typeface="Calibri"/>
                <a:ea typeface="Calibri"/>
                <a:cs typeface="Calibri"/>
                <a:sym typeface="Calibri"/>
              </a:endParaRPr>
            </a:p>
          </p:txBody>
        </p:sp>
        <p:sp>
          <p:nvSpPr>
            <p:cNvPr id="1669" name="Google Shape;1669;p43"/>
            <p:cNvSpPr/>
            <p:nvPr/>
          </p:nvSpPr>
          <p:spPr>
            <a:xfrm>
              <a:off x="0" y="312369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3"/>
            <p:cNvSpPr/>
            <p:nvPr/>
          </p:nvSpPr>
          <p:spPr>
            <a:xfrm>
              <a:off x="381209" y="2695653"/>
              <a:ext cx="7624178" cy="91007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3"/>
            <p:cNvSpPr txBox="1"/>
            <p:nvPr/>
          </p:nvSpPr>
          <p:spPr>
            <a:xfrm>
              <a:off x="422999" y="2774043"/>
              <a:ext cx="7765780"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b="0" i="0" dirty="0">
                  <a:solidFill>
                    <a:schemeClr val="lt1"/>
                  </a:solidFill>
                  <a:latin typeface="Calibri"/>
                  <a:ea typeface="Calibri"/>
                  <a:cs typeface="Calibri"/>
                  <a:sym typeface="Calibri"/>
                </a:rPr>
                <a:t>Gewährleistung langfristiger wirtschaftlicher Maßnahmen, die allen Beteiligten gerecht verteilte sozioökonomische Vorteile bieten, einschließlich stabiler Beschäftigungs- und Einkommensmöglichkeiten, und die zur Armutsbekämpfung beitragen.</a:t>
              </a:r>
              <a:endParaRPr sz="1600" dirty="0">
                <a:solidFill>
                  <a:schemeClr val="lt1"/>
                </a:solidFill>
                <a:latin typeface="Calibri"/>
                <a:ea typeface="Calibri"/>
                <a:cs typeface="Calibri"/>
                <a:sym typeface="Calibri"/>
              </a:endParaRPr>
            </a:p>
          </p:txBody>
        </p:sp>
      </p:grpSp>
      <p:sp>
        <p:nvSpPr>
          <p:cNvPr id="1672" name="Google Shape;1672;p43"/>
          <p:cNvSpPr txBox="1"/>
          <p:nvPr/>
        </p:nvSpPr>
        <p:spPr>
          <a:xfrm>
            <a:off x="8560525" y="6307024"/>
            <a:ext cx="34660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b="0" i="0" dirty="0">
                <a:solidFill>
                  <a:srgbClr val="595A59"/>
                </a:solidFill>
                <a:latin typeface="Calibri"/>
                <a:ea typeface="Calibri"/>
                <a:cs typeface="Calibri"/>
                <a:sym typeface="Calibri"/>
              </a:rPr>
              <a:t>Quelle: Welttourismusorganisation: </a:t>
            </a:r>
            <a:r>
              <a:rPr lang="de-DE" sz="1200" b="0" i="0" u="sng" dirty="0">
                <a:solidFill>
                  <a:srgbClr val="595A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t>
            </a:r>
            <a:r>
              <a:rPr lang="de-DE" sz="1200" b="0" i="0" dirty="0">
                <a:solidFill>
                  <a:srgbClr val="595A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//www.unwto.org/sustainable-development  </a:t>
            </a:r>
            <a:endParaRPr sz="1200" dirty="0">
              <a:solidFill>
                <a:srgbClr val="595A59"/>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pic>
        <p:nvPicPr>
          <p:cNvPr id="1677" name="Google Shape;1677;p44"/>
          <p:cNvPicPr preferRelativeResize="0">
            <a:picLocks noGrp="1"/>
          </p:cNvPicPr>
          <p:nvPr>
            <p:ph type="pic" idx="2"/>
          </p:nvPr>
        </p:nvPicPr>
        <p:blipFill rotWithShape="1">
          <a:blip r:embed="rId3">
            <a:alphaModFix/>
          </a:blip>
          <a:srcRect l="29003" r="29004"/>
          <a:stretch/>
        </p:blipFill>
        <p:spPr>
          <a:xfrm>
            <a:off x="6852062" y="228600"/>
            <a:ext cx="5105121" cy="6362700"/>
          </a:xfrm>
          <a:prstGeom prst="rect">
            <a:avLst/>
          </a:prstGeom>
          <a:solidFill>
            <a:schemeClr val="lt1"/>
          </a:solidFill>
          <a:ln>
            <a:noFill/>
          </a:ln>
        </p:spPr>
      </p:pic>
      <p:sp>
        <p:nvSpPr>
          <p:cNvPr id="1678" name="Google Shape;1678;p44"/>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de-DE" dirty="0"/>
              <a:t>Resilienz und Nachhaltigkeit gehen Hand in Hand:</a:t>
            </a:r>
            <a:endParaRPr dirty="0"/>
          </a:p>
          <a:p>
            <a:pPr marL="0" lvl="0" indent="0" algn="l" rtl="0">
              <a:lnSpc>
                <a:spcPct val="90000"/>
              </a:lnSpc>
              <a:spcBef>
                <a:spcPts val="1000"/>
              </a:spcBef>
              <a:spcAft>
                <a:spcPts val="0"/>
              </a:spcAft>
              <a:buClr>
                <a:schemeClr val="lt1"/>
              </a:buClr>
              <a:buSzPts val="2400"/>
              <a:buNone/>
            </a:pPr>
            <a:endParaRPr dirty="0"/>
          </a:p>
          <a:p>
            <a:pPr marL="0" lvl="0" indent="0" algn="l" rtl="0">
              <a:lnSpc>
                <a:spcPct val="90000"/>
              </a:lnSpc>
              <a:spcBef>
                <a:spcPts val="1000"/>
              </a:spcBef>
              <a:spcAft>
                <a:spcPts val="0"/>
              </a:spcAft>
              <a:buClr>
                <a:schemeClr val="lt1"/>
              </a:buClr>
              <a:buSzPts val="2400"/>
              <a:buNone/>
            </a:pPr>
            <a:r>
              <a:rPr lang="de-DE" dirty="0"/>
              <a:t>Wenn man Nachhaltigkeit als den Übergang von der Nachsorge zur Vorbeugung versteht, liegt darin der Schlüssel zum Aufbau widerstandsfähiger Unternehmen!</a:t>
            </a:r>
          </a:p>
        </p:txBody>
      </p:sp>
      <p:sp>
        <p:nvSpPr>
          <p:cNvPr id="1679" name="Google Shape;1679;p44"/>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ct val="100000"/>
              <a:buNone/>
            </a:pPr>
            <a:r>
              <a:rPr lang="de-DE" dirty="0"/>
              <a:t>Nachhaltigkeit und Resilienz</a:t>
            </a:r>
            <a:endParaRPr dirty="0"/>
          </a:p>
          <a:p>
            <a:pPr marL="0" lvl="0" indent="0" algn="l" rtl="0">
              <a:lnSpc>
                <a:spcPct val="90000"/>
              </a:lnSpc>
              <a:spcBef>
                <a:spcPts val="1000"/>
              </a:spcBef>
              <a:spcAft>
                <a:spcPts val="0"/>
              </a:spcAft>
              <a:buClr>
                <a:schemeClr val="lt1"/>
              </a:buClr>
              <a:buSzPct val="100000"/>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45"/>
          <p:cNvSpPr txBox="1">
            <a:spLocks noGrp="1"/>
          </p:cNvSpPr>
          <p:nvPr>
            <p:ph type="body" idx="2"/>
          </p:nvPr>
        </p:nvSpPr>
        <p:spPr>
          <a:xfrm>
            <a:off x="642792" y="624063"/>
            <a:ext cx="4678070" cy="4493975"/>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90000"/>
              </a:lnSpc>
              <a:spcBef>
                <a:spcPts val="0"/>
              </a:spcBef>
              <a:spcAft>
                <a:spcPts val="0"/>
              </a:spcAft>
              <a:buClr>
                <a:schemeClr val="lt1"/>
              </a:buClr>
              <a:buSzPts val="3000"/>
              <a:buNone/>
            </a:pPr>
            <a:r>
              <a:rPr lang="de-DE" dirty="0"/>
              <a:t>Unter den Tourismusakteuren herrscht zunehmend Einigkeit darüber, dass die künftige Widerstandsfähigkeit des Tourismus von der Fähigkeit des Sektors abhängen wird, einen kohlenstoffarmen Weg einzuschlagen und die Emissionen bis 2030 um 50% zu senken.</a:t>
            </a:r>
          </a:p>
        </p:txBody>
      </p:sp>
      <p:sp>
        <p:nvSpPr>
          <p:cNvPr id="1685" name="Google Shape;1685;p45"/>
          <p:cNvSpPr txBox="1"/>
          <p:nvPr/>
        </p:nvSpPr>
        <p:spPr>
          <a:xfrm>
            <a:off x="642792" y="4918003"/>
            <a:ext cx="421745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b="0" i="0" dirty="0">
                <a:solidFill>
                  <a:srgbClr val="595A59"/>
                </a:solidFill>
                <a:latin typeface="Calibri"/>
                <a:ea typeface="Calibri"/>
                <a:cs typeface="Calibri"/>
                <a:sym typeface="Calibri"/>
              </a:rPr>
              <a:t>Quelle: Welttourismusorganisation: </a:t>
            </a:r>
            <a:r>
              <a:rPr lang="de-DE" sz="1000" b="0" i="0" dirty="0" err="1">
                <a:solidFill>
                  <a:srgbClr val="595A59"/>
                </a:solidFill>
                <a:latin typeface="Calibri"/>
                <a:ea typeface="Calibri"/>
                <a:cs typeface="Calibri"/>
                <a:sym typeface="Calibri"/>
              </a:rPr>
              <a:t>Transforming</a:t>
            </a:r>
            <a:r>
              <a:rPr lang="de-DE" sz="1000" b="0" i="0" dirty="0">
                <a:solidFill>
                  <a:srgbClr val="595A59"/>
                </a:solidFill>
                <a:latin typeface="Calibri"/>
                <a:ea typeface="Calibri"/>
                <a:cs typeface="Calibri"/>
                <a:sym typeface="Calibri"/>
              </a:rPr>
              <a:t> </a:t>
            </a:r>
            <a:r>
              <a:rPr lang="de-DE" sz="1000" b="0" i="0" dirty="0" err="1">
                <a:solidFill>
                  <a:srgbClr val="595A59"/>
                </a:solidFill>
                <a:latin typeface="Calibri"/>
                <a:ea typeface="Calibri"/>
                <a:cs typeface="Calibri"/>
                <a:sym typeface="Calibri"/>
              </a:rPr>
              <a:t>Tourism</a:t>
            </a:r>
            <a:r>
              <a:rPr lang="de-DE" sz="1000" b="0" i="0" dirty="0">
                <a:solidFill>
                  <a:srgbClr val="595A59"/>
                </a:solidFill>
                <a:latin typeface="Calibri"/>
                <a:ea typeface="Calibri"/>
                <a:cs typeface="Calibri"/>
                <a:sym typeface="Calibri"/>
              </a:rPr>
              <a:t> </a:t>
            </a:r>
            <a:r>
              <a:rPr lang="de-DE" sz="1000" b="0" i="0" dirty="0" err="1">
                <a:solidFill>
                  <a:srgbClr val="595A59"/>
                </a:solidFill>
                <a:latin typeface="Calibri"/>
                <a:ea typeface="Calibri"/>
                <a:cs typeface="Calibri"/>
                <a:sym typeface="Calibri"/>
              </a:rPr>
              <a:t>for</a:t>
            </a:r>
            <a:r>
              <a:rPr lang="de-DE" sz="1000" b="0" i="0" dirty="0">
                <a:solidFill>
                  <a:srgbClr val="595A59"/>
                </a:solidFill>
                <a:latin typeface="Calibri"/>
                <a:ea typeface="Calibri"/>
                <a:cs typeface="Calibri"/>
                <a:sym typeface="Calibri"/>
              </a:rPr>
              <a:t> Climate Action </a:t>
            </a:r>
            <a:r>
              <a:rPr lang="de-DE" sz="1000" b="0" i="0" u="sng" dirty="0">
                <a:solidFill>
                  <a:srgbClr val="595A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r>
              <a:rPr lang="de-DE" sz="1000" b="0" i="0" dirty="0">
                <a:solidFill>
                  <a:srgbClr val="595A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https://www.unwto.org/sustainable-development/climate-action</a:t>
            </a:r>
            <a:r>
              <a:rPr lang="de-DE" sz="1000" b="0" i="0" dirty="0">
                <a:solidFill>
                  <a:srgbClr val="595A59"/>
                </a:solidFill>
                <a:latin typeface="Calibri"/>
                <a:ea typeface="Calibri"/>
                <a:cs typeface="Calibri"/>
                <a:sym typeface="Calibri"/>
              </a:rPr>
              <a:t>)</a:t>
            </a:r>
            <a:endParaRPr sz="1000" dirty="0">
              <a:solidFill>
                <a:srgbClr val="595A59"/>
              </a:solidFill>
              <a:latin typeface="Calibri"/>
              <a:ea typeface="Calibri"/>
              <a:cs typeface="Calibri"/>
              <a:sym typeface="Calibri"/>
            </a:endParaRPr>
          </a:p>
        </p:txBody>
      </p:sp>
      <p:sp>
        <p:nvSpPr>
          <p:cNvPr id="1686" name="Google Shape;1686;p45"/>
          <p:cNvSpPr/>
          <p:nvPr/>
        </p:nvSpPr>
        <p:spPr>
          <a:xfrm>
            <a:off x="6390752" y="1516967"/>
            <a:ext cx="4748320" cy="2995811"/>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87" name="Google Shape;1687;p45"/>
          <p:cNvGrpSpPr/>
          <p:nvPr/>
        </p:nvGrpSpPr>
        <p:grpSpPr>
          <a:xfrm flipH="1">
            <a:off x="8327086" y="1834556"/>
            <a:ext cx="880499" cy="898952"/>
            <a:chOff x="3951850" y="2985350"/>
            <a:chExt cx="407950" cy="416500"/>
          </a:xfrm>
        </p:grpSpPr>
        <p:sp>
          <p:nvSpPr>
            <p:cNvPr id="1688" name="Google Shape;1688;p45"/>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689" name="Google Shape;1689;p45"/>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690" name="Google Shape;1690;p45"/>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691" name="Google Shape;1691;p45"/>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grpSp>
      <p:sp>
        <p:nvSpPr>
          <p:cNvPr id="1692" name="Google Shape;1692;p45"/>
          <p:cNvSpPr txBox="1"/>
          <p:nvPr/>
        </p:nvSpPr>
        <p:spPr>
          <a:xfrm>
            <a:off x="6834528" y="2951253"/>
            <a:ext cx="395740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79527B"/>
                </a:solidFill>
                <a:latin typeface="Calibri"/>
                <a:ea typeface="Calibri"/>
                <a:cs typeface="Calibri"/>
                <a:sym typeface="Calibri"/>
              </a:rPr>
              <a:t>Bitte sehen Sie sich die </a:t>
            </a:r>
            <a:r>
              <a:rPr lang="de-DE" sz="1800" dirty="0">
                <a:solidFill>
                  <a:srgbClr val="79527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Fallstudie Nr. 12</a:t>
            </a:r>
            <a:r>
              <a:rPr lang="de-DE" sz="1800" dirty="0">
                <a:solidFill>
                  <a:srgbClr val="79527B"/>
                </a:solidFill>
                <a:latin typeface="Calibri"/>
                <a:ea typeface="Calibri"/>
                <a:cs typeface="Calibri"/>
                <a:sym typeface="Calibri"/>
              </a:rPr>
              <a:t> an, in der es um die Verringerung des CO2-Fußabdrucks eines Hotels und dessen soziale Verantwortung geht. </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46"/>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Empfohlene Lektüre</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47"/>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r>
              <a:rPr lang="de-DE" b="0" i="0" dirty="0"/>
              <a:t>ISO 22316:2017: </a:t>
            </a:r>
            <a:r>
              <a:rPr lang="en-GB" b="0" i="0" dirty="0"/>
              <a:t>Security and resilience — Organizational resilience — Principles and attributes: </a:t>
            </a:r>
            <a:r>
              <a:rPr lang="de-DE" u="sng" dirty="0">
                <a:hlinkClick r:id="rId3">
                  <a:extLst>
                    <a:ext uri="{A12FA001-AC4F-418D-AE19-62706E023703}">
                      <ahyp:hlinkClr xmlns:ahyp="http://schemas.microsoft.com/office/drawing/2018/hyperlinkcolor" val="tx"/>
                    </a:ext>
                  </a:extLst>
                </a:hlinkClick>
              </a:rPr>
              <a:t>https:</a:t>
            </a:r>
            <a:r>
              <a:rPr lang="de-DE" dirty="0">
                <a:hlinkClick r:id="rId3">
                  <a:extLst>
                    <a:ext uri="{A12FA001-AC4F-418D-AE19-62706E023703}">
                      <ahyp:hlinkClr xmlns:ahyp="http://schemas.microsoft.com/office/drawing/2018/hyperlinkcolor" val="tx"/>
                    </a:ext>
                  </a:extLst>
                </a:hlinkClick>
              </a:rPr>
              <a:t>//www.iso.org/obp/ui#iso:std:iso:22316:ed-1:v1:en </a:t>
            </a:r>
            <a:endParaRPr dirty="0"/>
          </a:p>
          <a:p>
            <a:pPr marL="0" lvl="0" indent="0" algn="l" rtl="0">
              <a:lnSpc>
                <a:spcPct val="90000"/>
              </a:lnSpc>
              <a:spcBef>
                <a:spcPts val="1200"/>
              </a:spcBef>
              <a:spcAft>
                <a:spcPts val="0"/>
              </a:spcAft>
              <a:buClr>
                <a:srgbClr val="595A59"/>
              </a:buClr>
              <a:buSzPts val="1800"/>
              <a:buNone/>
            </a:pPr>
            <a:r>
              <a:rPr lang="de-DE" dirty="0"/>
              <a:t>PwC (2018): Operational </a:t>
            </a:r>
            <a:r>
              <a:rPr lang="de-DE" dirty="0" err="1"/>
              <a:t>Resilience</a:t>
            </a:r>
            <a:r>
              <a:rPr lang="de-DE" dirty="0"/>
              <a:t>: </a:t>
            </a:r>
            <a:r>
              <a:rPr lang="de-DE" u="sng" dirty="0">
                <a:hlinkClick r:id="rId4">
                  <a:extLst>
                    <a:ext uri="{A12FA001-AC4F-418D-AE19-62706E023703}">
                      <ahyp:hlinkClr xmlns:ahyp="http://schemas.microsoft.com/office/drawing/2018/hyperlinkcolor" val="tx"/>
                    </a:ext>
                  </a:extLst>
                </a:hlinkClick>
              </a:rPr>
              <a:t>https:</a:t>
            </a:r>
            <a:r>
              <a:rPr lang="de-DE" dirty="0">
                <a:hlinkClick r:id="rId4">
                  <a:extLst>
                    <a:ext uri="{A12FA001-AC4F-418D-AE19-62706E023703}">
                      <ahyp:hlinkClr xmlns:ahyp="http://schemas.microsoft.com/office/drawing/2018/hyperlinkcolor" val="tx"/>
                    </a:ext>
                  </a:extLst>
                </a:hlinkClick>
              </a:rPr>
              <a:t>//www.pwc.co.uk/audit-assurance/assets/pdf/operational-resilience-guide.pdf </a:t>
            </a:r>
            <a:endParaRPr dirty="0"/>
          </a:p>
          <a:p>
            <a:pPr marL="0" lvl="0" indent="0" algn="l" rtl="0">
              <a:lnSpc>
                <a:spcPct val="90000"/>
              </a:lnSpc>
              <a:spcBef>
                <a:spcPts val="1200"/>
              </a:spcBef>
              <a:spcAft>
                <a:spcPts val="0"/>
              </a:spcAft>
              <a:buClr>
                <a:srgbClr val="585A58"/>
              </a:buClr>
              <a:buSzPts val="1800"/>
              <a:buNone/>
            </a:pPr>
            <a:r>
              <a:rPr lang="de-DE" sz="1800" b="0" i="0" u="none" strike="noStrike" dirty="0">
                <a:latin typeface="Calibri"/>
                <a:ea typeface="Calibri"/>
                <a:cs typeface="Calibri"/>
                <a:sym typeface="Calibri"/>
              </a:rPr>
              <a:t>Breier et al. (2021): </a:t>
            </a:r>
            <a:r>
              <a:rPr lang="en-GB" sz="1800" b="0" i="0" u="none" strike="noStrike" dirty="0">
                <a:latin typeface="Calibri"/>
                <a:ea typeface="Calibri"/>
                <a:cs typeface="Calibri"/>
                <a:sym typeface="Calibri"/>
              </a:rPr>
              <a:t>The role of business model innovation in the hospitality industry during the COVID-19 crisis</a:t>
            </a:r>
            <a:r>
              <a:rPr lang="de-DE" sz="1800" b="0" i="0" u="none" strike="noStrike" dirty="0">
                <a:latin typeface="Calibri"/>
                <a:ea typeface="Calibri"/>
                <a:cs typeface="Calibri"/>
                <a:sym typeface="Calibri"/>
              </a:rPr>
              <a:t>.</a:t>
            </a:r>
            <a:endParaRPr dirty="0"/>
          </a:p>
          <a:p>
            <a:pPr marL="0" lvl="0" indent="0" algn="l" rtl="0">
              <a:lnSpc>
                <a:spcPct val="90000"/>
              </a:lnSpc>
              <a:spcBef>
                <a:spcPts val="1200"/>
              </a:spcBef>
              <a:spcAft>
                <a:spcPts val="0"/>
              </a:spcAft>
              <a:buClr>
                <a:srgbClr val="595A59"/>
              </a:buClr>
              <a:buSzPts val="1800"/>
              <a:buNone/>
            </a:pPr>
            <a:r>
              <a:rPr lang="de-DE" dirty="0"/>
              <a:t>Hall et al. (2017): </a:t>
            </a:r>
            <a:r>
              <a:rPr lang="de-DE" dirty="0" err="1"/>
              <a:t>Tourism</a:t>
            </a:r>
            <a:r>
              <a:rPr lang="de-DE" dirty="0"/>
              <a:t> and </a:t>
            </a:r>
            <a:r>
              <a:rPr lang="de-DE" dirty="0" err="1"/>
              <a:t>resilience</a:t>
            </a:r>
            <a:r>
              <a:rPr lang="de-DE" dirty="0"/>
              <a:t>: Individual, organisational and </a:t>
            </a:r>
            <a:r>
              <a:rPr lang="de-DE" dirty="0" err="1"/>
              <a:t>destination</a:t>
            </a:r>
            <a:r>
              <a:rPr lang="de-DE" dirty="0"/>
              <a:t> </a:t>
            </a:r>
            <a:r>
              <a:rPr lang="de-DE" dirty="0" err="1"/>
              <a:t>perspectives</a:t>
            </a:r>
            <a:r>
              <a:rPr lang="de-DE" dirty="0"/>
              <a:t>.</a:t>
            </a:r>
            <a:endParaRPr dirty="0"/>
          </a:p>
          <a:p>
            <a:pPr marL="0" lvl="0" indent="0" algn="l" rtl="0">
              <a:lnSpc>
                <a:spcPct val="90000"/>
              </a:lnSpc>
              <a:spcBef>
                <a:spcPts val="1200"/>
              </a:spcBef>
              <a:spcAft>
                <a:spcPts val="0"/>
              </a:spcAft>
              <a:buClr>
                <a:srgbClr val="595A59"/>
              </a:buClr>
              <a:buSzPts val="1800"/>
              <a:buNone/>
            </a:pPr>
            <a:r>
              <a:rPr lang="de-DE" dirty="0"/>
              <a:t>Frey (2020): Der KMU Innovator - So machen Sie Ihr Geschäftsmodell fit für das digitale Zeitalter, Midas Verlag AG.</a:t>
            </a:r>
            <a:endParaRPr dirty="0"/>
          </a:p>
          <a:p>
            <a:pPr marL="0" lvl="0" indent="0" algn="l" rtl="0">
              <a:lnSpc>
                <a:spcPct val="90000"/>
              </a:lnSpc>
              <a:spcBef>
                <a:spcPts val="1000"/>
              </a:spcBef>
              <a:spcAft>
                <a:spcPts val="0"/>
              </a:spcAft>
              <a:buClr>
                <a:srgbClr val="595A59"/>
              </a:buClr>
              <a:buSzPts val="1800"/>
              <a:buNone/>
            </a:pPr>
            <a:r>
              <a:rPr lang="de-DE" dirty="0"/>
              <a:t>Bauer (2020): Den Gast der Zukunft verstehen und gewinnen - Gästetrends für touristische Angebote nutzbar machen. In: Bauer et al. (2020): Tourismus nach COVID-19, Linde Verlag.</a:t>
            </a:r>
            <a:endParaRPr dirty="0"/>
          </a:p>
          <a:p>
            <a:pPr marL="0" indent="0">
              <a:spcBef>
                <a:spcPts val="1200"/>
              </a:spcBef>
            </a:pPr>
            <a:r>
              <a:rPr lang="en-GB" dirty="0">
                <a:hlinkClick r:id="rId5">
                  <a:extLst>
                    <a:ext uri="{A12FA001-AC4F-418D-AE19-62706E023703}">
                      <ahyp:hlinkClr xmlns:ahyp="http://schemas.microsoft.com/office/drawing/2018/hyperlinkcolor" val="tx"/>
                    </a:ext>
                  </a:extLst>
                </a:hlinkClick>
              </a:rPr>
              <a:t>7 Pillars of Resilience to Master Any Challenge</a:t>
            </a:r>
            <a:endParaRPr lang="en-GB" dirty="0"/>
          </a:p>
        </p:txBody>
      </p:sp>
      <p:sp>
        <p:nvSpPr>
          <p:cNvPr id="1703" name="Google Shape;1703;p4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endParaRPr/>
          </a:p>
        </p:txBody>
      </p:sp>
      <p:sp>
        <p:nvSpPr>
          <p:cNvPr id="1704" name="Google Shape;1704;p4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Empfohlene Lektüre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48"/>
          <p:cNvSpPr txBox="1">
            <a:spLocks noGrp="1"/>
          </p:cNvSpPr>
          <p:nvPr>
            <p:ph type="body" idx="1"/>
          </p:nvPr>
        </p:nvSpPr>
        <p:spPr>
          <a:xfrm>
            <a:off x="967061" y="4154268"/>
            <a:ext cx="4177816" cy="731140"/>
          </a:xfrm>
          <a:prstGeom prst="rect">
            <a:avLst/>
          </a:prstGeom>
          <a:noFill/>
          <a:ln>
            <a:noFill/>
          </a:ln>
        </p:spPr>
        <p:txBody>
          <a:bodyPr spcFirstLastPara="1" wrap="square" lIns="91425" tIns="45700" rIns="91425" bIns="45700" anchor="ctr" anchorCtr="0">
            <a:normAutofit fontScale="85000" lnSpcReduction="10000"/>
          </a:bodyPr>
          <a:lstStyle/>
          <a:p>
            <a:pPr marL="0" lvl="0" indent="0" algn="l" rtl="0">
              <a:lnSpc>
                <a:spcPct val="90000"/>
              </a:lnSpc>
              <a:spcBef>
                <a:spcPts val="0"/>
              </a:spcBef>
              <a:spcAft>
                <a:spcPts val="0"/>
              </a:spcAft>
              <a:buClr>
                <a:schemeClr val="lt1"/>
              </a:buClr>
              <a:buSzPts val="2800"/>
              <a:buNone/>
            </a:pPr>
            <a:r>
              <a:rPr lang="de-DE"/>
              <a:t>Sie haben unser KMU-Schulungspaket abgeschlossen</a:t>
            </a:r>
            <a:endParaRPr dirty="0"/>
          </a:p>
        </p:txBody>
      </p:sp>
      <p:sp>
        <p:nvSpPr>
          <p:cNvPr id="1710" name="Google Shape;1710;p48"/>
          <p:cNvSpPr txBox="1">
            <a:spLocks noGrp="1"/>
          </p:cNvSpPr>
          <p:nvPr>
            <p:ph type="body" idx="2"/>
          </p:nvPr>
        </p:nvSpPr>
        <p:spPr>
          <a:xfrm>
            <a:off x="967062" y="3344692"/>
            <a:ext cx="4177815" cy="837258"/>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chemeClr val="lt1"/>
              </a:buClr>
              <a:buSzPts val="5000"/>
              <a:buNone/>
            </a:pPr>
            <a:r>
              <a:rPr lang="de-DE"/>
              <a:t>GUT GEMACHT!</a:t>
            </a:r>
            <a:endParaRPr/>
          </a:p>
        </p:txBody>
      </p:sp>
      <p:grpSp>
        <p:nvGrpSpPr>
          <p:cNvPr id="1711" name="Google Shape;1711;p48"/>
          <p:cNvGrpSpPr/>
          <p:nvPr/>
        </p:nvGrpSpPr>
        <p:grpSpPr>
          <a:xfrm>
            <a:off x="7286899" y="3277496"/>
            <a:ext cx="233548" cy="233548"/>
            <a:chOff x="5941025" y="3634400"/>
            <a:chExt cx="467650" cy="467650"/>
          </a:xfrm>
        </p:grpSpPr>
        <p:sp>
          <p:nvSpPr>
            <p:cNvPr id="1712" name="Google Shape;1712;p4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3" name="Google Shape;1713;p4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4" name="Google Shape;1714;p4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5" name="Google Shape;1715;p4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6" name="Google Shape;1716;p4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7" name="Google Shape;1717;p4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718" name="Google Shape;1718;p48"/>
          <p:cNvSpPr txBox="1"/>
          <p:nvPr/>
        </p:nvSpPr>
        <p:spPr>
          <a:xfrm>
            <a:off x="7781191" y="3240382"/>
            <a:ext cx="33588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https://www.tourismrecovery.eu/ </a:t>
            </a:r>
            <a:endParaRPr/>
          </a:p>
        </p:txBody>
      </p:sp>
      <p:sp>
        <p:nvSpPr>
          <p:cNvPr id="1719" name="Google Shape;1719;p48"/>
          <p:cNvSpPr txBox="1"/>
          <p:nvPr/>
        </p:nvSpPr>
        <p:spPr>
          <a:xfrm>
            <a:off x="7781191" y="3763556"/>
            <a:ext cx="38671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https://www.facebook.com/tourismcrisisrecovery </a:t>
            </a:r>
            <a:endParaRPr/>
          </a:p>
        </p:txBody>
      </p:sp>
      <p:sp>
        <p:nvSpPr>
          <p:cNvPr id="1720" name="Google Shape;1720;p48"/>
          <p:cNvSpPr/>
          <p:nvPr/>
        </p:nvSpPr>
        <p:spPr>
          <a:xfrm>
            <a:off x="7299757" y="3792031"/>
            <a:ext cx="132298" cy="23400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8DC9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ts val="2000"/>
              <a:buNone/>
            </a:pPr>
            <a:r>
              <a:rPr lang="de-DE"/>
              <a:t>In fast allen Fällen hätten Krisen verhindert werden können. </a:t>
            </a:r>
            <a:r>
              <a:rPr lang="de-DE" sz="2000">
                <a:latin typeface="Calibri"/>
                <a:ea typeface="Calibri"/>
                <a:cs typeface="Calibri"/>
                <a:sym typeface="Calibri"/>
              </a:rPr>
              <a:t>Die meisten Situationen lassen sich vorhersehen - und wenn man sie vorhersehen kann, kann man sie verhindern oder zumindest ihre Auswirkungen minimieren. </a:t>
            </a:r>
            <a:endParaRPr/>
          </a:p>
          <a:p>
            <a:pPr marL="0" lvl="0" indent="0" algn="l" rtl="0">
              <a:lnSpc>
                <a:spcPct val="90000"/>
              </a:lnSpc>
              <a:spcBef>
                <a:spcPts val="1000"/>
              </a:spcBef>
              <a:spcAft>
                <a:spcPts val="0"/>
              </a:spcAft>
              <a:buClr>
                <a:srgbClr val="79527B"/>
              </a:buClr>
              <a:buSzPts val="2000"/>
              <a:buNone/>
            </a:pPr>
            <a:endParaRPr/>
          </a:p>
        </p:txBody>
      </p:sp>
      <p:sp>
        <p:nvSpPr>
          <p:cNvPr id="875" name="Google Shape;875;p5"/>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sz="1600" dirty="0"/>
              <a:t>Die harte Wahrheit über Unternehmenskrisen </a:t>
            </a:r>
            <a:endParaRPr sz="1600" dirty="0"/>
          </a:p>
        </p:txBody>
      </p:sp>
      <p:pic>
        <p:nvPicPr>
          <p:cNvPr id="876" name="Google Shape;876;p5" descr="Martinshorn"/>
          <p:cNvPicPr preferRelativeResize="0"/>
          <p:nvPr/>
        </p:nvPicPr>
        <p:blipFill rotWithShape="1">
          <a:blip r:embed="rId3">
            <a:alphaModFix/>
          </a:blip>
          <a:srcRect/>
          <a:stretch/>
        </p:blipFill>
        <p:spPr>
          <a:xfrm>
            <a:off x="4985410" y="3912390"/>
            <a:ext cx="2050847" cy="2050847"/>
          </a:xfrm>
          <a:prstGeom prst="rect">
            <a:avLst/>
          </a:prstGeom>
          <a:noFill/>
          <a:ln>
            <a:noFill/>
          </a:ln>
        </p:spPr>
      </p:pic>
      <p:sp>
        <p:nvSpPr>
          <p:cNvPr id="877" name="Google Shape;877;p5"/>
          <p:cNvSpPr txBox="1"/>
          <p:nvPr/>
        </p:nvSpPr>
        <p:spPr>
          <a:xfrm>
            <a:off x="4647316" y="1542010"/>
            <a:ext cx="3189996"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Die meisten Krisensituationen können </a:t>
            </a:r>
            <a:r>
              <a:rPr lang="de-DE" sz="1800" cap="all" dirty="0">
                <a:solidFill>
                  <a:srgbClr val="595A59"/>
                </a:solidFill>
                <a:latin typeface="Calibri"/>
                <a:ea typeface="Calibri"/>
                <a:cs typeface="Calibri"/>
                <a:sym typeface="Calibri"/>
              </a:rPr>
              <a:t>vorhergesagt</a:t>
            </a:r>
            <a:r>
              <a:rPr lang="de-DE" sz="1800" dirty="0">
                <a:solidFill>
                  <a:srgbClr val="595A59"/>
                </a:solidFill>
                <a:latin typeface="Calibri"/>
                <a:ea typeface="Calibri"/>
                <a:cs typeface="Calibri"/>
                <a:sym typeface="Calibri"/>
              </a:rPr>
              <a:t> und </a:t>
            </a:r>
            <a:r>
              <a:rPr lang="de-DE" sz="1800" cap="all" dirty="0">
                <a:solidFill>
                  <a:srgbClr val="595A59"/>
                </a:solidFill>
                <a:latin typeface="Calibri"/>
                <a:ea typeface="Calibri"/>
                <a:cs typeface="Calibri"/>
                <a:sym typeface="Calibri"/>
              </a:rPr>
              <a:t>verhindert</a:t>
            </a:r>
            <a:r>
              <a:rPr lang="de-DE" sz="1800" dirty="0">
                <a:solidFill>
                  <a:srgbClr val="595A59"/>
                </a:solidFill>
                <a:latin typeface="Calibri"/>
                <a:ea typeface="Calibri"/>
                <a:cs typeface="Calibri"/>
                <a:sym typeface="Calibri"/>
              </a:rPr>
              <a:t> werden; diejenigen, die nicht vermieden werden können, können minimiert werden.</a:t>
            </a:r>
            <a:endParaRPr dirty="0"/>
          </a:p>
        </p:txBody>
      </p:sp>
      <p:sp>
        <p:nvSpPr>
          <p:cNvPr id="878" name="Google Shape;878;p5"/>
          <p:cNvSpPr txBox="1"/>
          <p:nvPr/>
        </p:nvSpPr>
        <p:spPr>
          <a:xfrm>
            <a:off x="7807725" y="2551836"/>
            <a:ext cx="4052579"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Je länger eine Krise andauert, desto größer ist der SCHADEN für Gewinne, Aktienkurse, Moral, Wettbewerbs-position und Vertrauen in das Management.</a:t>
            </a:r>
          </a:p>
        </p:txBody>
      </p:sp>
      <p:sp>
        <p:nvSpPr>
          <p:cNvPr id="879" name="Google Shape;879;p5"/>
          <p:cNvSpPr txBox="1"/>
          <p:nvPr/>
        </p:nvSpPr>
        <p:spPr>
          <a:xfrm>
            <a:off x="1252545" y="4476170"/>
            <a:ext cx="3189996"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MANAGEMENT VERLEUGNUNG ist das größte Hindernis für effektives Krisenmanagement</a:t>
            </a:r>
          </a:p>
        </p:txBody>
      </p:sp>
      <p:sp>
        <p:nvSpPr>
          <p:cNvPr id="880" name="Google Shape;880;p5"/>
          <p:cNvSpPr txBox="1"/>
          <p:nvPr/>
        </p:nvSpPr>
        <p:spPr>
          <a:xfrm>
            <a:off x="760714" y="2534921"/>
            <a:ext cx="345322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Um krisenfest zu werden, müssen Organisationen aus dem </a:t>
            </a:r>
            <a:r>
              <a:rPr lang="de-DE" sz="1800" cap="none" dirty="0">
                <a:solidFill>
                  <a:srgbClr val="595A59"/>
                </a:solidFill>
                <a:latin typeface="Calibri"/>
                <a:ea typeface="Calibri"/>
                <a:cs typeface="Calibri"/>
                <a:sym typeface="Calibri"/>
              </a:rPr>
              <a:t>lernen</a:t>
            </a:r>
            <a:r>
              <a:rPr lang="de-DE" sz="1800" dirty="0">
                <a:solidFill>
                  <a:srgbClr val="595A59"/>
                </a:solidFill>
                <a:latin typeface="Calibri"/>
                <a:ea typeface="Calibri"/>
                <a:cs typeface="Calibri"/>
                <a:sym typeface="Calibri"/>
              </a:rPr>
              <a:t>, was gut läuft - und nicht nur aus dem, was schief gelaufen ist.</a:t>
            </a:r>
            <a:endParaRPr dirty="0"/>
          </a:p>
        </p:txBody>
      </p:sp>
      <p:sp>
        <p:nvSpPr>
          <p:cNvPr id="881" name="Google Shape;881;p5"/>
          <p:cNvSpPr txBox="1"/>
          <p:nvPr/>
        </p:nvSpPr>
        <p:spPr>
          <a:xfrm>
            <a:off x="7602951" y="4476170"/>
            <a:ext cx="318999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Ernsthafte Probleme werden erst dann zu einer "Krise", wenn das PROBLEM dem MANAGEMENT "entweicht"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7" name="Google Shape;887;p6"/>
          <p:cNvSpPr txBox="1">
            <a:spLocks noGrp="1"/>
          </p:cNvSpPr>
          <p:nvPr>
            <p:ph type="body" idx="2"/>
          </p:nvPr>
        </p:nvSpPr>
        <p:spPr>
          <a:xfrm>
            <a:off x="486189" y="1679633"/>
            <a:ext cx="2854490"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Es gibt verschiedene Stufen der </a:t>
            </a:r>
            <a:r>
              <a:rPr lang="de-DE" dirty="0" err="1"/>
              <a:t>Krisenresilienz</a:t>
            </a:r>
            <a:r>
              <a:rPr lang="de-DE" dirty="0"/>
              <a:t> von Unternehmen. Ziel sollte es sein, nicht nur auf Krisen zu reagieren, wenn sie eintreten, sondern sie zu antizipieren, bevor sie eintreten. </a:t>
            </a:r>
            <a:endParaRPr dirty="0"/>
          </a:p>
          <a:p>
            <a:pPr marL="0" lvl="0" indent="0" algn="l" rtl="0">
              <a:lnSpc>
                <a:spcPct val="100000"/>
              </a:lnSpc>
              <a:spcBef>
                <a:spcPts val="600"/>
              </a:spcBef>
              <a:spcAft>
                <a:spcPts val="0"/>
              </a:spcAft>
              <a:buClr>
                <a:srgbClr val="595A59"/>
              </a:buClr>
              <a:buSzPts val="1800"/>
              <a:buNone/>
            </a:pPr>
            <a:r>
              <a:rPr lang="de-DE" dirty="0"/>
              <a:t>Der Schlüssel ist die </a:t>
            </a:r>
            <a:r>
              <a:rPr lang="de-DE" b="1" dirty="0"/>
              <a:t>Prävention</a:t>
            </a:r>
            <a:r>
              <a:rPr lang="de-DE" dirty="0"/>
              <a:t>.</a:t>
            </a:r>
            <a:endParaRPr dirty="0"/>
          </a:p>
        </p:txBody>
      </p:sp>
      <p:sp>
        <p:nvSpPr>
          <p:cNvPr id="888" name="Google Shape;888;p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Das vorrangige Ziel von Tourismus-KMU sollte die Krisenprävention sein.</a:t>
            </a:r>
            <a:endParaRPr dirty="0"/>
          </a:p>
        </p:txBody>
      </p:sp>
      <p:sp>
        <p:nvSpPr>
          <p:cNvPr id="889" name="Google Shape;889;p6"/>
          <p:cNvSpPr txBox="1">
            <a:spLocks noGrp="1"/>
          </p:cNvSpPr>
          <p:nvPr>
            <p:ph type="body" idx="4"/>
          </p:nvPr>
        </p:nvSpPr>
        <p:spPr>
          <a:xfrm>
            <a:off x="430410" y="120982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Die Leiter der </a:t>
            </a:r>
            <a:r>
              <a:rPr lang="de-DE" dirty="0" err="1"/>
              <a:t>Krisenresilienz</a:t>
            </a:r>
            <a:endParaRPr dirty="0"/>
          </a:p>
          <a:p>
            <a:pPr marL="0" lvl="0" indent="0" algn="l" rtl="0">
              <a:lnSpc>
                <a:spcPct val="90000"/>
              </a:lnSpc>
              <a:spcBef>
                <a:spcPts val="1000"/>
              </a:spcBef>
              <a:spcAft>
                <a:spcPts val="0"/>
              </a:spcAft>
              <a:buClr>
                <a:srgbClr val="79527B"/>
              </a:buClr>
              <a:buSzPct val="100000"/>
              <a:buNone/>
            </a:pPr>
            <a:endParaRPr dirty="0"/>
          </a:p>
        </p:txBody>
      </p:sp>
      <p:sp>
        <p:nvSpPr>
          <p:cNvPr id="890" name="Google Shape;890;p6"/>
          <p:cNvSpPr/>
          <p:nvPr/>
        </p:nvSpPr>
        <p:spPr>
          <a:xfrm>
            <a:off x="4571074" y="4287025"/>
            <a:ext cx="212228" cy="210987"/>
          </a:xfrm>
          <a:custGeom>
            <a:avLst/>
            <a:gdLst/>
            <a:ahLst/>
            <a:cxnLst/>
            <a:rect l="l" t="t" r="r" b="b"/>
            <a:pathLst>
              <a:path w="753" h="751" extrusionOk="0">
                <a:moveTo>
                  <a:pt x="0" y="750"/>
                </a:moveTo>
                <a:lnTo>
                  <a:pt x="752" y="750"/>
                </a:lnTo>
                <a:lnTo>
                  <a:pt x="752" y="0"/>
                </a:lnTo>
                <a:lnTo>
                  <a:pt x="749" y="0"/>
                </a:lnTo>
                <a:lnTo>
                  <a:pt x="0" y="750"/>
                </a:ln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1" name="Google Shape;891;p6"/>
          <p:cNvSpPr/>
          <p:nvPr/>
        </p:nvSpPr>
        <p:spPr>
          <a:xfrm>
            <a:off x="6229083" y="3935794"/>
            <a:ext cx="212229" cy="210987"/>
          </a:xfrm>
          <a:custGeom>
            <a:avLst/>
            <a:gdLst/>
            <a:ahLst/>
            <a:cxnLst/>
            <a:rect l="l" t="t" r="r" b="b"/>
            <a:pathLst>
              <a:path w="755" h="751" extrusionOk="0">
                <a:moveTo>
                  <a:pt x="0" y="750"/>
                </a:moveTo>
                <a:lnTo>
                  <a:pt x="754" y="750"/>
                </a:lnTo>
                <a:lnTo>
                  <a:pt x="754" y="0"/>
                </a:lnTo>
                <a:lnTo>
                  <a:pt x="750" y="0"/>
                </a:lnTo>
                <a:lnTo>
                  <a:pt x="0" y="750"/>
                </a:lnTo>
              </a:path>
            </a:pathLst>
          </a:custGeom>
          <a:solidFill>
            <a:srgbClr val="086D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2" name="Google Shape;892;p6"/>
          <p:cNvSpPr/>
          <p:nvPr/>
        </p:nvSpPr>
        <p:spPr>
          <a:xfrm>
            <a:off x="7847082" y="3610006"/>
            <a:ext cx="212228" cy="210987"/>
          </a:xfrm>
          <a:custGeom>
            <a:avLst/>
            <a:gdLst/>
            <a:ahLst/>
            <a:cxnLst/>
            <a:rect l="l" t="t" r="r" b="b"/>
            <a:pathLst>
              <a:path w="753" h="751" extrusionOk="0">
                <a:moveTo>
                  <a:pt x="0" y="750"/>
                </a:moveTo>
                <a:lnTo>
                  <a:pt x="752" y="750"/>
                </a:lnTo>
                <a:lnTo>
                  <a:pt x="752" y="0"/>
                </a:lnTo>
                <a:lnTo>
                  <a:pt x="749" y="0"/>
                </a:lnTo>
                <a:lnTo>
                  <a:pt x="0" y="750"/>
                </a:lnTo>
              </a:path>
            </a:pathLst>
          </a:custGeom>
          <a:solidFill>
            <a:srgbClr val="68A7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3" name="Google Shape;893;p6"/>
          <p:cNvSpPr/>
          <p:nvPr/>
        </p:nvSpPr>
        <p:spPr>
          <a:xfrm>
            <a:off x="5334377" y="2901299"/>
            <a:ext cx="232808" cy="147772"/>
          </a:xfrm>
          <a:custGeom>
            <a:avLst/>
            <a:gdLst/>
            <a:ahLst/>
            <a:cxnLst/>
            <a:rect l="l" t="t" r="r" b="b"/>
            <a:pathLst>
              <a:path w="620659" h="393956" extrusionOk="0">
                <a:moveTo>
                  <a:pt x="408053" y="0"/>
                </a:moveTo>
                <a:cubicBezTo>
                  <a:pt x="408053" y="0"/>
                  <a:pt x="442621" y="27823"/>
                  <a:pt x="403544" y="60159"/>
                </a:cubicBezTo>
                <a:cubicBezTo>
                  <a:pt x="365970" y="93246"/>
                  <a:pt x="267526" y="120318"/>
                  <a:pt x="290070" y="141373"/>
                </a:cubicBezTo>
                <a:cubicBezTo>
                  <a:pt x="299088" y="149833"/>
                  <a:pt x="346573" y="151948"/>
                  <a:pt x="369751" y="152477"/>
                </a:cubicBezTo>
                <a:lnTo>
                  <a:pt x="372034" y="152509"/>
                </a:lnTo>
                <a:lnTo>
                  <a:pt x="571766" y="136109"/>
                </a:lnTo>
                <a:cubicBezTo>
                  <a:pt x="609403" y="132349"/>
                  <a:pt x="614672" y="189500"/>
                  <a:pt x="577036" y="192508"/>
                </a:cubicBezTo>
                <a:lnTo>
                  <a:pt x="383978" y="208361"/>
                </a:lnTo>
                <a:lnTo>
                  <a:pt x="384005" y="209417"/>
                </a:lnTo>
                <a:lnTo>
                  <a:pt x="383837" y="215064"/>
                </a:lnTo>
                <a:lnTo>
                  <a:pt x="590715" y="205889"/>
                </a:lnTo>
                <a:cubicBezTo>
                  <a:pt x="628970" y="205142"/>
                  <a:pt x="631220" y="261178"/>
                  <a:pt x="593716" y="262672"/>
                </a:cubicBezTo>
                <a:lnTo>
                  <a:pt x="382070" y="272745"/>
                </a:lnTo>
                <a:lnTo>
                  <a:pt x="381393" y="277934"/>
                </a:lnTo>
                <a:lnTo>
                  <a:pt x="580287" y="277934"/>
                </a:lnTo>
                <a:cubicBezTo>
                  <a:pt x="617981" y="277934"/>
                  <a:pt x="617981" y="333444"/>
                  <a:pt x="580287" y="333444"/>
                </a:cubicBezTo>
                <a:lnTo>
                  <a:pt x="374150" y="333444"/>
                </a:lnTo>
                <a:lnTo>
                  <a:pt x="374048" y="334223"/>
                </a:lnTo>
                <a:lnTo>
                  <a:pt x="372905" y="337820"/>
                </a:lnTo>
                <a:lnTo>
                  <a:pt x="527826" y="339683"/>
                </a:lnTo>
                <a:cubicBezTo>
                  <a:pt x="558432" y="339683"/>
                  <a:pt x="557685" y="386395"/>
                  <a:pt x="527826" y="385665"/>
                </a:cubicBezTo>
                <a:lnTo>
                  <a:pt x="358134" y="384306"/>
                </a:lnTo>
                <a:lnTo>
                  <a:pt x="356952" y="388026"/>
                </a:lnTo>
                <a:cubicBezTo>
                  <a:pt x="356952" y="388026"/>
                  <a:pt x="141278" y="412841"/>
                  <a:pt x="130757" y="360954"/>
                </a:cubicBezTo>
                <a:cubicBezTo>
                  <a:pt x="97692" y="360954"/>
                  <a:pt x="21793" y="360954"/>
                  <a:pt x="0" y="360954"/>
                </a:cubicBezTo>
                <a:lnTo>
                  <a:pt x="12775" y="170701"/>
                </a:lnTo>
                <a:cubicBezTo>
                  <a:pt x="59367" y="166189"/>
                  <a:pt x="99946" y="163181"/>
                  <a:pt x="136017" y="157917"/>
                </a:cubicBezTo>
                <a:cubicBezTo>
                  <a:pt x="168331" y="72191"/>
                  <a:pt x="284810" y="64671"/>
                  <a:pt x="350189" y="30079"/>
                </a:cubicBezTo>
                <a:cubicBezTo>
                  <a:pt x="382503" y="14288"/>
                  <a:pt x="408053" y="0"/>
                  <a:pt x="408053" y="0"/>
                </a:cubicBezTo>
                <a:close/>
              </a:path>
            </a:pathLst>
          </a:custGeom>
          <a:solidFill>
            <a:srgbClr val="F49D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4" name="Google Shape;894;p6"/>
          <p:cNvSpPr/>
          <p:nvPr/>
        </p:nvSpPr>
        <p:spPr>
          <a:xfrm>
            <a:off x="4870205" y="2710170"/>
            <a:ext cx="522504" cy="451760"/>
          </a:xfrm>
          <a:custGeom>
            <a:avLst/>
            <a:gdLst/>
            <a:ahLst/>
            <a:cxnLst/>
            <a:rect l="l" t="t" r="r" b="b"/>
            <a:pathLst>
              <a:path w="1858" h="1605" extrusionOk="0">
                <a:moveTo>
                  <a:pt x="283" y="0"/>
                </a:moveTo>
                <a:lnTo>
                  <a:pt x="753" y="991"/>
                </a:lnTo>
                <a:lnTo>
                  <a:pt x="1779" y="805"/>
                </a:lnTo>
                <a:lnTo>
                  <a:pt x="1857" y="1258"/>
                </a:lnTo>
                <a:lnTo>
                  <a:pt x="461" y="1604"/>
                </a:lnTo>
                <a:lnTo>
                  <a:pt x="0" y="752"/>
                </a:lnTo>
                <a:lnTo>
                  <a:pt x="283" y="0"/>
                </a:lnTo>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5" name="Google Shape;895;p6"/>
          <p:cNvSpPr/>
          <p:nvPr/>
        </p:nvSpPr>
        <p:spPr>
          <a:xfrm>
            <a:off x="3538505" y="2932327"/>
            <a:ext cx="490235" cy="544842"/>
          </a:xfrm>
          <a:custGeom>
            <a:avLst/>
            <a:gdLst/>
            <a:ahLst/>
            <a:cxnLst/>
            <a:rect l="l" t="t" r="r" b="b"/>
            <a:pathLst>
              <a:path w="1741" h="1936" extrusionOk="0">
                <a:moveTo>
                  <a:pt x="1740" y="1467"/>
                </a:moveTo>
                <a:lnTo>
                  <a:pt x="1166" y="1906"/>
                </a:lnTo>
                <a:lnTo>
                  <a:pt x="1166" y="1906"/>
                </a:lnTo>
                <a:cubicBezTo>
                  <a:pt x="1130" y="1935"/>
                  <a:pt x="1076" y="1928"/>
                  <a:pt x="1049" y="1890"/>
                </a:cubicBezTo>
                <a:lnTo>
                  <a:pt x="29" y="557"/>
                </a:lnTo>
                <a:lnTo>
                  <a:pt x="29" y="557"/>
                </a:lnTo>
                <a:cubicBezTo>
                  <a:pt x="0" y="520"/>
                  <a:pt x="8" y="468"/>
                  <a:pt x="45" y="439"/>
                </a:cubicBezTo>
                <a:lnTo>
                  <a:pt x="619" y="0"/>
                </a:lnTo>
                <a:lnTo>
                  <a:pt x="619" y="0"/>
                </a:lnTo>
                <a:cubicBezTo>
                  <a:pt x="582" y="29"/>
                  <a:pt x="574" y="82"/>
                  <a:pt x="603" y="119"/>
                </a:cubicBezTo>
                <a:lnTo>
                  <a:pt x="1621" y="1452"/>
                </a:lnTo>
                <a:lnTo>
                  <a:pt x="1621" y="1452"/>
                </a:lnTo>
                <a:cubicBezTo>
                  <a:pt x="1650" y="1489"/>
                  <a:pt x="1703" y="1496"/>
                  <a:pt x="1740" y="1467"/>
                </a:cubicBezTo>
              </a:path>
            </a:pathLst>
          </a:custGeom>
          <a:solidFill>
            <a:srgbClr val="282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6" name="Google Shape;896;p6"/>
          <p:cNvSpPr/>
          <p:nvPr/>
        </p:nvSpPr>
        <p:spPr>
          <a:xfrm>
            <a:off x="3703063" y="2832458"/>
            <a:ext cx="457564" cy="517207"/>
          </a:xfrm>
          <a:custGeom>
            <a:avLst/>
            <a:gdLst/>
            <a:ahLst/>
            <a:cxnLst/>
            <a:rect l="l" t="t" r="r" b="b"/>
            <a:pathLst>
              <a:path w="1219852" h="1378859" extrusionOk="0">
                <a:moveTo>
                  <a:pt x="827635" y="347519"/>
                </a:moveTo>
                <a:cubicBezTo>
                  <a:pt x="822183" y="346673"/>
                  <a:pt x="816355" y="347990"/>
                  <a:pt x="811843" y="351753"/>
                </a:cubicBezTo>
                <a:lnTo>
                  <a:pt x="736429" y="409315"/>
                </a:lnTo>
                <a:lnTo>
                  <a:pt x="914342" y="642867"/>
                </a:lnTo>
                <a:lnTo>
                  <a:pt x="990065" y="585069"/>
                </a:lnTo>
                <a:cubicBezTo>
                  <a:pt x="999840" y="579048"/>
                  <a:pt x="1001344" y="564748"/>
                  <a:pt x="994577" y="554964"/>
                </a:cubicBezTo>
                <a:lnTo>
                  <a:pt x="841171" y="356269"/>
                </a:lnTo>
                <a:cubicBezTo>
                  <a:pt x="838163" y="351377"/>
                  <a:pt x="833087" y="348366"/>
                  <a:pt x="827635" y="347519"/>
                </a:cubicBezTo>
                <a:close/>
                <a:moveTo>
                  <a:pt x="400856" y="628"/>
                </a:moveTo>
                <a:cubicBezTo>
                  <a:pt x="416971" y="2879"/>
                  <a:pt x="432524" y="11132"/>
                  <a:pt x="443392" y="24637"/>
                </a:cubicBezTo>
                <a:lnTo>
                  <a:pt x="693116" y="352458"/>
                </a:lnTo>
                <a:lnTo>
                  <a:pt x="768980" y="294553"/>
                </a:lnTo>
                <a:cubicBezTo>
                  <a:pt x="809587" y="262942"/>
                  <a:pt x="867491" y="271221"/>
                  <a:pt x="899074" y="311863"/>
                </a:cubicBezTo>
                <a:lnTo>
                  <a:pt x="1052480" y="511311"/>
                </a:lnTo>
                <a:cubicBezTo>
                  <a:pt x="1082559" y="553458"/>
                  <a:pt x="1075039" y="610658"/>
                  <a:pt x="1034432" y="643022"/>
                </a:cubicBezTo>
                <a:lnTo>
                  <a:pt x="958570" y="700926"/>
                </a:lnTo>
                <a:lnTo>
                  <a:pt x="1206410" y="1026273"/>
                </a:lnTo>
                <a:cubicBezTo>
                  <a:pt x="1228147" y="1052533"/>
                  <a:pt x="1222900" y="1093049"/>
                  <a:pt x="1195167" y="1113307"/>
                </a:cubicBezTo>
                <a:lnTo>
                  <a:pt x="865376" y="1365404"/>
                </a:lnTo>
                <a:cubicBezTo>
                  <a:pt x="837643" y="1387162"/>
                  <a:pt x="797918" y="1381910"/>
                  <a:pt x="776182" y="1354149"/>
                </a:cubicBezTo>
                <a:lnTo>
                  <a:pt x="13163" y="354015"/>
                </a:lnTo>
                <a:cubicBezTo>
                  <a:pt x="-8573" y="326254"/>
                  <a:pt x="-2577" y="286489"/>
                  <a:pt x="25156" y="264730"/>
                </a:cubicBezTo>
                <a:lnTo>
                  <a:pt x="354947" y="12633"/>
                </a:lnTo>
                <a:cubicBezTo>
                  <a:pt x="368064" y="2129"/>
                  <a:pt x="384741" y="-1623"/>
                  <a:pt x="400856" y="628"/>
                </a:cubicBezTo>
                <a:close/>
              </a:path>
            </a:pathLst>
          </a:custGeom>
          <a:solidFill>
            <a:srgbClr val="3A3A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7" name="Google Shape;897;p6"/>
          <p:cNvSpPr/>
          <p:nvPr/>
        </p:nvSpPr>
        <p:spPr>
          <a:xfrm>
            <a:off x="3992202" y="2763538"/>
            <a:ext cx="423480" cy="293156"/>
          </a:xfrm>
          <a:custGeom>
            <a:avLst/>
            <a:gdLst/>
            <a:ahLst/>
            <a:cxnLst/>
            <a:rect l="l" t="t" r="r" b="b"/>
            <a:pathLst>
              <a:path w="1128985" h="781547" extrusionOk="0">
                <a:moveTo>
                  <a:pt x="869451" y="0"/>
                </a:moveTo>
                <a:lnTo>
                  <a:pt x="1128985" y="139041"/>
                </a:lnTo>
                <a:lnTo>
                  <a:pt x="373635" y="541882"/>
                </a:lnTo>
                <a:lnTo>
                  <a:pt x="372915" y="540159"/>
                </a:lnTo>
                <a:lnTo>
                  <a:pt x="370525" y="541496"/>
                </a:lnTo>
                <a:cubicBezTo>
                  <a:pt x="497845" y="675309"/>
                  <a:pt x="336074" y="744471"/>
                  <a:pt x="308363" y="760258"/>
                </a:cubicBezTo>
                <a:cubicBezTo>
                  <a:pt x="308363" y="760258"/>
                  <a:pt x="285520" y="750109"/>
                  <a:pt x="268576" y="736766"/>
                </a:cubicBezTo>
                <a:lnTo>
                  <a:pt x="260481" y="726745"/>
                </a:lnTo>
                <a:lnTo>
                  <a:pt x="253821" y="732495"/>
                </a:lnTo>
                <a:lnTo>
                  <a:pt x="178622" y="774827"/>
                </a:lnTo>
                <a:cubicBezTo>
                  <a:pt x="135194" y="798639"/>
                  <a:pt x="92613" y="754417"/>
                  <a:pt x="101002" y="716467"/>
                </a:cubicBezTo>
                <a:lnTo>
                  <a:pt x="101849" y="714699"/>
                </a:lnTo>
                <a:lnTo>
                  <a:pt x="73316" y="690524"/>
                </a:lnTo>
                <a:cubicBezTo>
                  <a:pt x="66831" y="679275"/>
                  <a:pt x="64148" y="665931"/>
                  <a:pt x="67006" y="653281"/>
                </a:cubicBezTo>
                <a:lnTo>
                  <a:pt x="68249" y="650682"/>
                </a:lnTo>
                <a:lnTo>
                  <a:pt x="41233" y="628118"/>
                </a:lnTo>
                <a:cubicBezTo>
                  <a:pt x="34586" y="616874"/>
                  <a:pt x="31734" y="603503"/>
                  <a:pt x="34504" y="590723"/>
                </a:cubicBezTo>
                <a:lnTo>
                  <a:pt x="35223" y="589185"/>
                </a:lnTo>
                <a:lnTo>
                  <a:pt x="7701" y="566199"/>
                </a:lnTo>
                <a:cubicBezTo>
                  <a:pt x="-5456" y="544006"/>
                  <a:pt x="-3590" y="513478"/>
                  <a:pt x="27763" y="495873"/>
                </a:cubicBezTo>
                <a:lnTo>
                  <a:pt x="101664" y="455419"/>
                </a:lnTo>
                <a:lnTo>
                  <a:pt x="112337" y="451846"/>
                </a:lnTo>
                <a:lnTo>
                  <a:pt x="110643" y="448278"/>
                </a:lnTo>
                <a:lnTo>
                  <a:pt x="305011" y="340504"/>
                </a:lnTo>
                <a:close/>
              </a:path>
            </a:pathLst>
          </a:custGeom>
          <a:solidFill>
            <a:srgbClr val="F49D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8" name="Google Shape;898;p6"/>
          <p:cNvSpPr/>
          <p:nvPr/>
        </p:nvSpPr>
        <p:spPr>
          <a:xfrm>
            <a:off x="4384935" y="2592267"/>
            <a:ext cx="601934" cy="783133"/>
          </a:xfrm>
          <a:custGeom>
            <a:avLst/>
            <a:gdLst/>
            <a:ahLst/>
            <a:cxnLst/>
            <a:rect l="l" t="t" r="r" b="b"/>
            <a:pathLst>
              <a:path w="2138" h="2783" extrusionOk="0">
                <a:moveTo>
                  <a:pt x="0" y="2511"/>
                </a:moveTo>
                <a:lnTo>
                  <a:pt x="0" y="2511"/>
                </a:lnTo>
                <a:cubicBezTo>
                  <a:pt x="0" y="2511"/>
                  <a:pt x="778" y="571"/>
                  <a:pt x="1037" y="311"/>
                </a:cubicBezTo>
                <a:lnTo>
                  <a:pt x="1688" y="0"/>
                </a:lnTo>
                <a:lnTo>
                  <a:pt x="2137" y="396"/>
                </a:lnTo>
                <a:lnTo>
                  <a:pt x="2137" y="396"/>
                </a:lnTo>
                <a:cubicBezTo>
                  <a:pt x="2137" y="396"/>
                  <a:pt x="2011" y="1066"/>
                  <a:pt x="1916" y="1261"/>
                </a:cubicBezTo>
                <a:lnTo>
                  <a:pt x="1181" y="2782"/>
                </a:lnTo>
                <a:lnTo>
                  <a:pt x="0" y="2511"/>
                </a:lnTo>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9" name="Google Shape;899;p6"/>
          <p:cNvSpPr/>
          <p:nvPr/>
        </p:nvSpPr>
        <p:spPr>
          <a:xfrm>
            <a:off x="4842902" y="2151676"/>
            <a:ext cx="435627" cy="594487"/>
          </a:xfrm>
          <a:custGeom>
            <a:avLst/>
            <a:gdLst/>
            <a:ahLst/>
            <a:cxnLst/>
            <a:rect l="l" t="t" r="r" b="b"/>
            <a:pathLst>
              <a:path w="1549" h="2112" extrusionOk="0">
                <a:moveTo>
                  <a:pt x="6" y="889"/>
                </a:moveTo>
                <a:lnTo>
                  <a:pt x="6" y="889"/>
                </a:lnTo>
                <a:cubicBezTo>
                  <a:pt x="7" y="1108"/>
                  <a:pt x="138" y="1283"/>
                  <a:pt x="137" y="1347"/>
                </a:cubicBezTo>
                <a:lnTo>
                  <a:pt x="137" y="1347"/>
                </a:lnTo>
                <a:cubicBezTo>
                  <a:pt x="135" y="1386"/>
                  <a:pt x="64" y="1562"/>
                  <a:pt x="64" y="1562"/>
                </a:cubicBezTo>
                <a:lnTo>
                  <a:pt x="480" y="2111"/>
                </a:lnTo>
                <a:lnTo>
                  <a:pt x="618" y="1707"/>
                </a:lnTo>
                <a:lnTo>
                  <a:pt x="618" y="1707"/>
                </a:lnTo>
                <a:cubicBezTo>
                  <a:pt x="618" y="1707"/>
                  <a:pt x="715" y="1790"/>
                  <a:pt x="799" y="1819"/>
                </a:cubicBezTo>
                <a:lnTo>
                  <a:pt x="799" y="1819"/>
                </a:lnTo>
                <a:cubicBezTo>
                  <a:pt x="799" y="1819"/>
                  <a:pt x="944" y="1887"/>
                  <a:pt x="996" y="1811"/>
                </a:cubicBezTo>
                <a:lnTo>
                  <a:pt x="996" y="1811"/>
                </a:lnTo>
                <a:cubicBezTo>
                  <a:pt x="1064" y="1589"/>
                  <a:pt x="1084" y="1565"/>
                  <a:pt x="1138" y="1444"/>
                </a:cubicBezTo>
                <a:lnTo>
                  <a:pt x="1138" y="1444"/>
                </a:lnTo>
                <a:cubicBezTo>
                  <a:pt x="1259" y="1427"/>
                  <a:pt x="1293" y="1359"/>
                  <a:pt x="1181" y="1213"/>
                </a:cubicBezTo>
                <a:lnTo>
                  <a:pt x="1181" y="1213"/>
                </a:lnTo>
                <a:cubicBezTo>
                  <a:pt x="1548" y="238"/>
                  <a:pt x="0" y="0"/>
                  <a:pt x="6" y="889"/>
                </a:cubicBezTo>
              </a:path>
            </a:pathLst>
          </a:custGeom>
          <a:solidFill>
            <a:srgbClr val="F49D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0" name="Google Shape;900;p6"/>
          <p:cNvSpPr/>
          <p:nvPr/>
        </p:nvSpPr>
        <p:spPr>
          <a:xfrm>
            <a:off x="3737082" y="3453589"/>
            <a:ext cx="909727" cy="816644"/>
          </a:xfrm>
          <a:custGeom>
            <a:avLst/>
            <a:gdLst/>
            <a:ahLst/>
            <a:cxnLst/>
            <a:rect l="l" t="t" r="r" b="b"/>
            <a:pathLst>
              <a:path w="3234" h="2903" extrusionOk="0">
                <a:moveTo>
                  <a:pt x="2265" y="0"/>
                </a:moveTo>
                <a:lnTo>
                  <a:pt x="2265" y="0"/>
                </a:lnTo>
                <a:cubicBezTo>
                  <a:pt x="2288" y="50"/>
                  <a:pt x="2010" y="1351"/>
                  <a:pt x="2010" y="1351"/>
                </a:cubicBezTo>
                <a:lnTo>
                  <a:pt x="0" y="2433"/>
                </a:lnTo>
                <a:lnTo>
                  <a:pt x="145" y="2902"/>
                </a:lnTo>
                <a:lnTo>
                  <a:pt x="145" y="2902"/>
                </a:lnTo>
                <a:cubicBezTo>
                  <a:pt x="145" y="2902"/>
                  <a:pt x="2750" y="1882"/>
                  <a:pt x="2933" y="1681"/>
                </a:cubicBezTo>
                <a:lnTo>
                  <a:pt x="3233" y="265"/>
                </a:lnTo>
                <a:lnTo>
                  <a:pt x="2265" y="0"/>
                </a:lnTo>
              </a:path>
            </a:pathLst>
          </a:cu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1" name="Google Shape;901;p6"/>
          <p:cNvSpPr/>
          <p:nvPr/>
        </p:nvSpPr>
        <p:spPr>
          <a:xfrm>
            <a:off x="4237245" y="2624534"/>
            <a:ext cx="723562" cy="278006"/>
          </a:xfrm>
          <a:custGeom>
            <a:avLst/>
            <a:gdLst/>
            <a:ahLst/>
            <a:cxnLst/>
            <a:rect l="l" t="t" r="r" b="b"/>
            <a:pathLst>
              <a:path w="2569" h="986" extrusionOk="0">
                <a:moveTo>
                  <a:pt x="0" y="609"/>
                </a:moveTo>
                <a:lnTo>
                  <a:pt x="613" y="171"/>
                </a:lnTo>
                <a:lnTo>
                  <a:pt x="613" y="171"/>
                </a:lnTo>
                <a:cubicBezTo>
                  <a:pt x="613" y="171"/>
                  <a:pt x="1046" y="110"/>
                  <a:pt x="1461" y="80"/>
                </a:cubicBezTo>
                <a:lnTo>
                  <a:pt x="1461" y="80"/>
                </a:lnTo>
                <a:cubicBezTo>
                  <a:pt x="2568" y="0"/>
                  <a:pt x="2360" y="688"/>
                  <a:pt x="2171" y="690"/>
                </a:cubicBezTo>
                <a:lnTo>
                  <a:pt x="748" y="708"/>
                </a:lnTo>
                <a:lnTo>
                  <a:pt x="211" y="985"/>
                </a:lnTo>
                <a:lnTo>
                  <a:pt x="0" y="609"/>
                </a:lnTo>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2" name="Google Shape;902;p6"/>
          <p:cNvSpPr/>
          <p:nvPr/>
        </p:nvSpPr>
        <p:spPr>
          <a:xfrm>
            <a:off x="4803186" y="2202562"/>
            <a:ext cx="423216" cy="328891"/>
          </a:xfrm>
          <a:custGeom>
            <a:avLst/>
            <a:gdLst/>
            <a:ahLst/>
            <a:cxnLst/>
            <a:rect l="l" t="t" r="r" b="b"/>
            <a:pathLst>
              <a:path w="1503" h="1167" extrusionOk="0">
                <a:moveTo>
                  <a:pt x="1443" y="766"/>
                </a:moveTo>
                <a:lnTo>
                  <a:pt x="883" y="649"/>
                </a:lnTo>
                <a:lnTo>
                  <a:pt x="883" y="649"/>
                </a:lnTo>
                <a:cubicBezTo>
                  <a:pt x="883" y="649"/>
                  <a:pt x="678" y="971"/>
                  <a:pt x="275" y="1166"/>
                </a:cubicBezTo>
                <a:lnTo>
                  <a:pt x="275" y="1166"/>
                </a:lnTo>
                <a:cubicBezTo>
                  <a:pt x="275" y="1166"/>
                  <a:pt x="0" y="799"/>
                  <a:pt x="236" y="380"/>
                </a:cubicBezTo>
                <a:lnTo>
                  <a:pt x="236" y="380"/>
                </a:lnTo>
                <a:cubicBezTo>
                  <a:pt x="236" y="380"/>
                  <a:pt x="434" y="0"/>
                  <a:pt x="940" y="101"/>
                </a:cubicBezTo>
                <a:lnTo>
                  <a:pt x="880" y="171"/>
                </a:lnTo>
                <a:lnTo>
                  <a:pt x="880" y="171"/>
                </a:lnTo>
                <a:cubicBezTo>
                  <a:pt x="880" y="171"/>
                  <a:pt x="867" y="64"/>
                  <a:pt x="1176" y="210"/>
                </a:cubicBezTo>
                <a:lnTo>
                  <a:pt x="1176" y="210"/>
                </a:lnTo>
                <a:cubicBezTo>
                  <a:pt x="1176" y="210"/>
                  <a:pt x="1502" y="386"/>
                  <a:pt x="1443" y="766"/>
                </a:cubicBezTo>
              </a:path>
            </a:pathLst>
          </a:custGeom>
          <a:solidFill>
            <a:srgbClr val="3A3A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3" name="Google Shape;903;p6"/>
          <p:cNvSpPr/>
          <p:nvPr/>
        </p:nvSpPr>
        <p:spPr>
          <a:xfrm>
            <a:off x="4919850" y="2413548"/>
            <a:ext cx="76948" cy="95564"/>
          </a:xfrm>
          <a:custGeom>
            <a:avLst/>
            <a:gdLst/>
            <a:ahLst/>
            <a:cxnLst/>
            <a:rect l="l" t="t" r="r" b="b"/>
            <a:pathLst>
              <a:path w="274" h="340" extrusionOk="0">
                <a:moveTo>
                  <a:pt x="273" y="140"/>
                </a:moveTo>
                <a:lnTo>
                  <a:pt x="273" y="140"/>
                </a:lnTo>
                <a:cubicBezTo>
                  <a:pt x="273" y="140"/>
                  <a:pt x="239" y="6"/>
                  <a:pt x="135" y="3"/>
                </a:cubicBezTo>
                <a:lnTo>
                  <a:pt x="135" y="3"/>
                </a:lnTo>
                <a:cubicBezTo>
                  <a:pt x="0" y="0"/>
                  <a:pt x="105" y="335"/>
                  <a:pt x="176" y="339"/>
                </a:cubicBezTo>
                <a:lnTo>
                  <a:pt x="273" y="140"/>
                </a:lnTo>
              </a:path>
            </a:pathLst>
          </a:custGeom>
          <a:solidFill>
            <a:srgbClr val="F49D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4" name="Google Shape;904;p6"/>
          <p:cNvSpPr/>
          <p:nvPr/>
        </p:nvSpPr>
        <p:spPr>
          <a:xfrm>
            <a:off x="4921093" y="2671696"/>
            <a:ext cx="55849" cy="193612"/>
          </a:xfrm>
          <a:custGeom>
            <a:avLst/>
            <a:gdLst/>
            <a:ahLst/>
            <a:cxnLst/>
            <a:rect l="l" t="t" r="r" b="b"/>
            <a:pathLst>
              <a:path w="199" h="689" extrusionOk="0">
                <a:moveTo>
                  <a:pt x="0" y="0"/>
                </a:moveTo>
                <a:lnTo>
                  <a:pt x="102" y="688"/>
                </a:lnTo>
                <a:lnTo>
                  <a:pt x="198" y="263"/>
                </a:lnTo>
                <a:lnTo>
                  <a:pt x="0" y="0"/>
                </a:lnTo>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5" name="Google Shape;905;p6"/>
          <p:cNvSpPr/>
          <p:nvPr/>
        </p:nvSpPr>
        <p:spPr>
          <a:xfrm>
            <a:off x="5103533" y="4132470"/>
            <a:ext cx="328892" cy="146450"/>
          </a:xfrm>
          <a:custGeom>
            <a:avLst/>
            <a:gdLst/>
            <a:ahLst/>
            <a:cxnLst/>
            <a:rect l="l" t="t" r="r" b="b"/>
            <a:pathLst>
              <a:path w="1167" h="521" extrusionOk="0">
                <a:moveTo>
                  <a:pt x="5" y="161"/>
                </a:moveTo>
                <a:lnTo>
                  <a:pt x="5" y="161"/>
                </a:lnTo>
                <a:cubicBezTo>
                  <a:pt x="5" y="161"/>
                  <a:pt x="0" y="369"/>
                  <a:pt x="149" y="520"/>
                </a:cubicBezTo>
                <a:lnTo>
                  <a:pt x="1148" y="230"/>
                </a:lnTo>
                <a:lnTo>
                  <a:pt x="1148" y="230"/>
                </a:lnTo>
                <a:cubicBezTo>
                  <a:pt x="1148" y="230"/>
                  <a:pt x="1166" y="0"/>
                  <a:pt x="913" y="54"/>
                </a:cubicBezTo>
                <a:lnTo>
                  <a:pt x="460" y="94"/>
                </a:lnTo>
                <a:lnTo>
                  <a:pt x="336" y="42"/>
                </a:lnTo>
                <a:lnTo>
                  <a:pt x="5" y="161"/>
                </a:lnTo>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6" name="Google Shape;906;p6"/>
          <p:cNvSpPr/>
          <p:nvPr/>
        </p:nvSpPr>
        <p:spPr>
          <a:xfrm>
            <a:off x="3636552" y="4158534"/>
            <a:ext cx="157620" cy="328891"/>
          </a:xfrm>
          <a:custGeom>
            <a:avLst/>
            <a:gdLst/>
            <a:ahLst/>
            <a:cxnLst/>
            <a:rect l="l" t="t" r="r" b="b"/>
            <a:pathLst>
              <a:path w="559" h="1169" extrusionOk="0">
                <a:moveTo>
                  <a:pt x="380" y="0"/>
                </a:moveTo>
                <a:lnTo>
                  <a:pt x="380" y="0"/>
                </a:lnTo>
                <a:cubicBezTo>
                  <a:pt x="380" y="0"/>
                  <a:pt x="146" y="17"/>
                  <a:pt x="0" y="172"/>
                </a:cubicBezTo>
                <a:lnTo>
                  <a:pt x="327" y="1159"/>
                </a:lnTo>
                <a:lnTo>
                  <a:pt x="327" y="1159"/>
                </a:lnTo>
                <a:cubicBezTo>
                  <a:pt x="327" y="1159"/>
                  <a:pt x="558" y="1168"/>
                  <a:pt x="494" y="918"/>
                </a:cubicBezTo>
                <a:lnTo>
                  <a:pt x="438" y="467"/>
                </a:lnTo>
                <a:lnTo>
                  <a:pt x="485" y="340"/>
                </a:lnTo>
                <a:lnTo>
                  <a:pt x="380" y="0"/>
                </a:lnTo>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7" name="Google Shape;907;p6"/>
          <p:cNvSpPr/>
          <p:nvPr/>
        </p:nvSpPr>
        <p:spPr>
          <a:xfrm>
            <a:off x="4949637" y="2710171"/>
            <a:ext cx="34751" cy="64537"/>
          </a:xfrm>
          <a:custGeom>
            <a:avLst/>
            <a:gdLst/>
            <a:ahLst/>
            <a:cxnLst/>
            <a:rect l="l" t="t" r="r" b="b"/>
            <a:pathLst>
              <a:path w="122" h="230" extrusionOk="0">
                <a:moveTo>
                  <a:pt x="0" y="0"/>
                </a:moveTo>
                <a:lnTo>
                  <a:pt x="121" y="67"/>
                </a:lnTo>
                <a:lnTo>
                  <a:pt x="86" y="229"/>
                </a:lnTo>
                <a:lnTo>
                  <a:pt x="0" y="0"/>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8" name="Google Shape;908;p6"/>
          <p:cNvSpPr/>
          <p:nvPr/>
        </p:nvSpPr>
        <p:spPr>
          <a:xfrm>
            <a:off x="4876411" y="2744922"/>
            <a:ext cx="96806" cy="335097"/>
          </a:xfrm>
          <a:custGeom>
            <a:avLst/>
            <a:gdLst/>
            <a:ahLst/>
            <a:cxnLst/>
            <a:rect l="l" t="t" r="r" b="b"/>
            <a:pathLst>
              <a:path w="346" h="1190" extrusionOk="0">
                <a:moveTo>
                  <a:pt x="308" y="0"/>
                </a:moveTo>
                <a:lnTo>
                  <a:pt x="0" y="935"/>
                </a:lnTo>
                <a:lnTo>
                  <a:pt x="83" y="1189"/>
                </a:lnTo>
                <a:lnTo>
                  <a:pt x="215" y="1076"/>
                </a:lnTo>
                <a:lnTo>
                  <a:pt x="345" y="102"/>
                </a:lnTo>
                <a:lnTo>
                  <a:pt x="308" y="0"/>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9" name="Google Shape;909;p6"/>
          <p:cNvSpPr/>
          <p:nvPr/>
        </p:nvSpPr>
        <p:spPr>
          <a:xfrm>
            <a:off x="4351425" y="3298452"/>
            <a:ext cx="889870" cy="897315"/>
          </a:xfrm>
          <a:custGeom>
            <a:avLst/>
            <a:gdLst/>
            <a:ahLst/>
            <a:cxnLst/>
            <a:rect l="l" t="t" r="r" b="b"/>
            <a:pathLst>
              <a:path w="3160" h="3189" extrusionOk="0">
                <a:moveTo>
                  <a:pt x="118" y="0"/>
                </a:moveTo>
                <a:lnTo>
                  <a:pt x="118" y="0"/>
                </a:lnTo>
                <a:cubicBezTo>
                  <a:pt x="0" y="240"/>
                  <a:pt x="13" y="553"/>
                  <a:pt x="209" y="747"/>
                </a:cubicBezTo>
                <a:lnTo>
                  <a:pt x="209" y="747"/>
                </a:lnTo>
                <a:cubicBezTo>
                  <a:pt x="496" y="1029"/>
                  <a:pt x="2340" y="853"/>
                  <a:pt x="2340" y="853"/>
                </a:cubicBezTo>
                <a:lnTo>
                  <a:pt x="2340" y="853"/>
                </a:lnTo>
                <a:cubicBezTo>
                  <a:pt x="2340" y="853"/>
                  <a:pt x="2455" y="2614"/>
                  <a:pt x="2604" y="3188"/>
                </a:cubicBezTo>
                <a:lnTo>
                  <a:pt x="3159" y="3006"/>
                </a:lnTo>
                <a:lnTo>
                  <a:pt x="3159" y="3006"/>
                </a:lnTo>
                <a:cubicBezTo>
                  <a:pt x="3159" y="3006"/>
                  <a:pt x="3068" y="234"/>
                  <a:pt x="2861" y="101"/>
                </a:cubicBezTo>
                <a:lnTo>
                  <a:pt x="118" y="0"/>
                </a:lnTo>
              </a:path>
            </a:pathLst>
          </a:custGeom>
          <a:solidFill>
            <a:srgbClr val="A5A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0" name="Google Shape;910;p6"/>
          <p:cNvSpPr/>
          <p:nvPr/>
        </p:nvSpPr>
        <p:spPr>
          <a:xfrm>
            <a:off x="8050595" y="2350910"/>
            <a:ext cx="438109" cy="433143"/>
          </a:xfrm>
          <a:custGeom>
            <a:avLst/>
            <a:gdLst/>
            <a:ahLst/>
            <a:cxnLst/>
            <a:rect l="l" t="t" r="r" b="b"/>
            <a:pathLst>
              <a:path w="1556" h="1538" extrusionOk="0">
                <a:moveTo>
                  <a:pt x="1555" y="768"/>
                </a:moveTo>
                <a:lnTo>
                  <a:pt x="765" y="1537"/>
                </a:lnTo>
                <a:lnTo>
                  <a:pt x="651" y="1419"/>
                </a:lnTo>
                <a:lnTo>
                  <a:pt x="987" y="1093"/>
                </a:lnTo>
                <a:lnTo>
                  <a:pt x="0" y="1093"/>
                </a:lnTo>
                <a:lnTo>
                  <a:pt x="0" y="445"/>
                </a:lnTo>
                <a:lnTo>
                  <a:pt x="987" y="445"/>
                </a:lnTo>
                <a:lnTo>
                  <a:pt x="651" y="117"/>
                </a:lnTo>
                <a:lnTo>
                  <a:pt x="765" y="0"/>
                </a:lnTo>
                <a:lnTo>
                  <a:pt x="1555" y="768"/>
                </a:lnTo>
              </a:path>
            </a:pathLst>
          </a:custGeom>
          <a:solidFill>
            <a:srgbClr val="68A7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1" name="Google Shape;911;p6"/>
          <p:cNvSpPr/>
          <p:nvPr/>
        </p:nvSpPr>
        <p:spPr>
          <a:xfrm>
            <a:off x="8988108" y="2350910"/>
            <a:ext cx="438109" cy="433143"/>
          </a:xfrm>
          <a:custGeom>
            <a:avLst/>
            <a:gdLst/>
            <a:ahLst/>
            <a:cxnLst/>
            <a:rect l="l" t="t" r="r" b="b"/>
            <a:pathLst>
              <a:path w="1555" h="1538" extrusionOk="0">
                <a:moveTo>
                  <a:pt x="1554" y="768"/>
                </a:moveTo>
                <a:lnTo>
                  <a:pt x="765" y="1537"/>
                </a:lnTo>
                <a:lnTo>
                  <a:pt x="650" y="1419"/>
                </a:lnTo>
                <a:lnTo>
                  <a:pt x="986" y="1093"/>
                </a:lnTo>
                <a:lnTo>
                  <a:pt x="0" y="1093"/>
                </a:lnTo>
                <a:lnTo>
                  <a:pt x="0" y="445"/>
                </a:lnTo>
                <a:lnTo>
                  <a:pt x="986" y="445"/>
                </a:lnTo>
                <a:lnTo>
                  <a:pt x="650" y="117"/>
                </a:lnTo>
                <a:lnTo>
                  <a:pt x="765" y="0"/>
                </a:lnTo>
                <a:lnTo>
                  <a:pt x="1554" y="768"/>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2" name="Google Shape;912;p6"/>
          <p:cNvSpPr/>
          <p:nvPr/>
        </p:nvSpPr>
        <p:spPr>
          <a:xfrm>
            <a:off x="7113082" y="2350910"/>
            <a:ext cx="438109" cy="433143"/>
          </a:xfrm>
          <a:custGeom>
            <a:avLst/>
            <a:gdLst/>
            <a:ahLst/>
            <a:cxnLst/>
            <a:rect l="l" t="t" r="r" b="b"/>
            <a:pathLst>
              <a:path w="1556" h="1538" extrusionOk="0">
                <a:moveTo>
                  <a:pt x="1555" y="768"/>
                </a:moveTo>
                <a:lnTo>
                  <a:pt x="765" y="1537"/>
                </a:lnTo>
                <a:lnTo>
                  <a:pt x="651" y="1419"/>
                </a:lnTo>
                <a:lnTo>
                  <a:pt x="987" y="1093"/>
                </a:lnTo>
                <a:lnTo>
                  <a:pt x="0" y="1093"/>
                </a:lnTo>
                <a:lnTo>
                  <a:pt x="0" y="445"/>
                </a:lnTo>
                <a:lnTo>
                  <a:pt x="987" y="445"/>
                </a:lnTo>
                <a:lnTo>
                  <a:pt x="651" y="117"/>
                </a:lnTo>
                <a:lnTo>
                  <a:pt x="765" y="0"/>
                </a:lnTo>
                <a:lnTo>
                  <a:pt x="1555" y="768"/>
                </a:lnTo>
              </a:path>
            </a:pathLst>
          </a:custGeom>
          <a:solidFill>
            <a:srgbClr val="086D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3" name="Google Shape;913;p6"/>
          <p:cNvSpPr/>
          <p:nvPr/>
        </p:nvSpPr>
        <p:spPr>
          <a:xfrm>
            <a:off x="6175095" y="2350910"/>
            <a:ext cx="438109" cy="433143"/>
          </a:xfrm>
          <a:custGeom>
            <a:avLst/>
            <a:gdLst/>
            <a:ahLst/>
            <a:cxnLst/>
            <a:rect l="l" t="t" r="r" b="b"/>
            <a:pathLst>
              <a:path w="1555" h="1538" extrusionOk="0">
                <a:moveTo>
                  <a:pt x="1554" y="768"/>
                </a:moveTo>
                <a:lnTo>
                  <a:pt x="765" y="1537"/>
                </a:lnTo>
                <a:lnTo>
                  <a:pt x="650" y="1419"/>
                </a:lnTo>
                <a:lnTo>
                  <a:pt x="986" y="1093"/>
                </a:lnTo>
                <a:lnTo>
                  <a:pt x="0" y="1093"/>
                </a:lnTo>
                <a:lnTo>
                  <a:pt x="0" y="445"/>
                </a:lnTo>
                <a:lnTo>
                  <a:pt x="986" y="445"/>
                </a:lnTo>
                <a:lnTo>
                  <a:pt x="650" y="117"/>
                </a:lnTo>
                <a:lnTo>
                  <a:pt x="765" y="0"/>
                </a:lnTo>
                <a:lnTo>
                  <a:pt x="1554" y="768"/>
                </a:ln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4" name="Google Shape;914;p6"/>
          <p:cNvSpPr/>
          <p:nvPr/>
        </p:nvSpPr>
        <p:spPr>
          <a:xfrm rot="10800000" flipH="1">
            <a:off x="3315099" y="4612193"/>
            <a:ext cx="1471555" cy="858841"/>
          </a:xfrm>
          <a:prstGeom prst="corner">
            <a:avLst>
              <a:gd name="adj1" fmla="val 17009"/>
              <a:gd name="adj2" fmla="val 16638"/>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15" name="Google Shape;915;p6"/>
          <p:cNvSpPr/>
          <p:nvPr/>
        </p:nvSpPr>
        <p:spPr>
          <a:xfrm rot="10800000" flipH="1">
            <a:off x="4957636" y="4278801"/>
            <a:ext cx="1471555" cy="858841"/>
          </a:xfrm>
          <a:prstGeom prst="corner">
            <a:avLst>
              <a:gd name="adj1" fmla="val 17009"/>
              <a:gd name="adj2" fmla="val 16638"/>
            </a:avLst>
          </a:prstGeom>
          <a:solidFill>
            <a:srgbClr val="086D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16" name="Google Shape;916;p6"/>
          <p:cNvSpPr/>
          <p:nvPr/>
        </p:nvSpPr>
        <p:spPr>
          <a:xfrm>
            <a:off x="9459048" y="3228368"/>
            <a:ext cx="212228" cy="210987"/>
          </a:xfrm>
          <a:custGeom>
            <a:avLst/>
            <a:gdLst/>
            <a:ahLst/>
            <a:cxnLst/>
            <a:rect l="l" t="t" r="r" b="b"/>
            <a:pathLst>
              <a:path w="753" h="751" extrusionOk="0">
                <a:moveTo>
                  <a:pt x="0" y="750"/>
                </a:moveTo>
                <a:lnTo>
                  <a:pt x="752" y="750"/>
                </a:lnTo>
                <a:lnTo>
                  <a:pt x="752" y="0"/>
                </a:lnTo>
                <a:lnTo>
                  <a:pt x="749" y="0"/>
                </a:lnTo>
                <a:lnTo>
                  <a:pt x="0" y="750"/>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7" name="Google Shape;917;p6"/>
          <p:cNvSpPr/>
          <p:nvPr/>
        </p:nvSpPr>
        <p:spPr>
          <a:xfrm rot="10800000" flipH="1">
            <a:off x="8203073" y="3553535"/>
            <a:ext cx="1471555" cy="858841"/>
          </a:xfrm>
          <a:prstGeom prst="corner">
            <a:avLst>
              <a:gd name="adj1" fmla="val 17009"/>
              <a:gd name="adj2" fmla="val 16638"/>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18" name="Google Shape;918;p6"/>
          <p:cNvSpPr/>
          <p:nvPr/>
        </p:nvSpPr>
        <p:spPr>
          <a:xfrm rot="10800000" flipH="1">
            <a:off x="9845610" y="3220143"/>
            <a:ext cx="1471555" cy="858841"/>
          </a:xfrm>
          <a:prstGeom prst="corner">
            <a:avLst>
              <a:gd name="adj1" fmla="val 17009"/>
              <a:gd name="adj2" fmla="val 16638"/>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19" name="Google Shape;919;p6"/>
          <p:cNvSpPr/>
          <p:nvPr/>
        </p:nvSpPr>
        <p:spPr>
          <a:xfrm rot="10800000" flipH="1">
            <a:off x="6588075" y="3935794"/>
            <a:ext cx="1471555" cy="858841"/>
          </a:xfrm>
          <a:prstGeom prst="corner">
            <a:avLst>
              <a:gd name="adj1" fmla="val 17009"/>
              <a:gd name="adj2" fmla="val 16638"/>
            </a:avLst>
          </a:prstGeom>
          <a:solidFill>
            <a:srgbClr val="68A7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20" name="Google Shape;920;p6"/>
          <p:cNvSpPr txBox="1"/>
          <p:nvPr/>
        </p:nvSpPr>
        <p:spPr>
          <a:xfrm>
            <a:off x="3466274" y="4731500"/>
            <a:ext cx="1443683"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Teilnahmslos</a:t>
            </a:r>
            <a:endParaRPr dirty="0"/>
          </a:p>
        </p:txBody>
      </p:sp>
      <p:sp>
        <p:nvSpPr>
          <p:cNvPr id="921" name="Google Shape;921;p6"/>
          <p:cNvSpPr txBox="1"/>
          <p:nvPr/>
        </p:nvSpPr>
        <p:spPr>
          <a:xfrm>
            <a:off x="3517068" y="5137643"/>
            <a:ext cx="1266235" cy="957963"/>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a:solidFill>
                  <a:srgbClr val="595A59"/>
                </a:solidFill>
                <a:latin typeface="Calibri"/>
                <a:ea typeface="Calibri"/>
                <a:cs typeface="Calibri"/>
                <a:sym typeface="Calibri"/>
              </a:rPr>
              <a:t>Wen kümmert das, solange wir kein Problem haben?</a:t>
            </a:r>
            <a:endParaRPr/>
          </a:p>
        </p:txBody>
      </p:sp>
      <p:sp>
        <p:nvSpPr>
          <p:cNvPr id="922" name="Google Shape;922;p6"/>
          <p:cNvSpPr txBox="1"/>
          <p:nvPr/>
        </p:nvSpPr>
        <p:spPr>
          <a:xfrm>
            <a:off x="5112150" y="4390950"/>
            <a:ext cx="10269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Reaktiv</a:t>
            </a:r>
            <a:endParaRPr/>
          </a:p>
        </p:txBody>
      </p:sp>
      <p:sp>
        <p:nvSpPr>
          <p:cNvPr id="923" name="Google Shape;923;p6"/>
          <p:cNvSpPr txBox="1"/>
          <p:nvPr/>
        </p:nvSpPr>
        <p:spPr>
          <a:xfrm>
            <a:off x="5162950" y="4744888"/>
            <a:ext cx="1611653" cy="1188747"/>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dirty="0">
                <a:solidFill>
                  <a:srgbClr val="595A59"/>
                </a:solidFill>
                <a:latin typeface="Calibri"/>
                <a:ea typeface="Calibri"/>
                <a:cs typeface="Calibri"/>
                <a:sym typeface="Calibri"/>
              </a:rPr>
              <a:t>Krisenmanage-</a:t>
            </a:r>
            <a:r>
              <a:rPr lang="de-DE" sz="1500" dirty="0" err="1">
                <a:solidFill>
                  <a:srgbClr val="595A59"/>
                </a:solidFill>
                <a:latin typeface="Calibri"/>
                <a:ea typeface="Calibri"/>
                <a:cs typeface="Calibri"/>
                <a:sym typeface="Calibri"/>
              </a:rPr>
              <a:t>ment</a:t>
            </a:r>
            <a:r>
              <a:rPr lang="de-DE" sz="1500" dirty="0">
                <a:solidFill>
                  <a:srgbClr val="595A59"/>
                </a:solidFill>
                <a:latin typeface="Calibri"/>
                <a:ea typeface="Calibri"/>
                <a:cs typeface="Calibri"/>
                <a:sym typeface="Calibri"/>
              </a:rPr>
              <a:t> ist wichtig, rege Brand-bekämpfung nach Ausbruch der Krise</a:t>
            </a:r>
            <a:endParaRPr dirty="0"/>
          </a:p>
        </p:txBody>
      </p:sp>
      <p:sp>
        <p:nvSpPr>
          <p:cNvPr id="924" name="Google Shape;924;p6"/>
          <p:cNvSpPr txBox="1"/>
          <p:nvPr/>
        </p:nvSpPr>
        <p:spPr>
          <a:xfrm>
            <a:off x="6733549" y="4048829"/>
            <a:ext cx="1376872" cy="36929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Berechnend</a:t>
            </a:r>
            <a:endParaRPr sz="1800" b="1" dirty="0">
              <a:solidFill>
                <a:srgbClr val="595A59"/>
              </a:solidFill>
              <a:latin typeface="Calibri"/>
              <a:ea typeface="Calibri"/>
              <a:cs typeface="Calibri"/>
              <a:sym typeface="Calibri"/>
            </a:endParaRPr>
          </a:p>
        </p:txBody>
      </p:sp>
      <p:sp>
        <p:nvSpPr>
          <p:cNvPr id="925" name="Google Shape;925;p6"/>
          <p:cNvSpPr txBox="1"/>
          <p:nvPr/>
        </p:nvSpPr>
        <p:spPr>
          <a:xfrm>
            <a:off x="6784360" y="4356451"/>
            <a:ext cx="1266235" cy="957963"/>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dirty="0">
                <a:solidFill>
                  <a:srgbClr val="595A59"/>
                </a:solidFill>
                <a:latin typeface="Calibri"/>
                <a:ea typeface="Calibri"/>
                <a:cs typeface="Calibri"/>
                <a:sym typeface="Calibri"/>
              </a:rPr>
              <a:t>Wir verfügen über Systeme zur Bewältigung einer Krise </a:t>
            </a:r>
            <a:endParaRPr dirty="0"/>
          </a:p>
        </p:txBody>
      </p:sp>
      <p:sp>
        <p:nvSpPr>
          <p:cNvPr id="926" name="Google Shape;926;p6"/>
          <p:cNvSpPr txBox="1"/>
          <p:nvPr/>
        </p:nvSpPr>
        <p:spPr>
          <a:xfrm>
            <a:off x="8354251" y="3668200"/>
            <a:ext cx="11049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Proaktiv</a:t>
            </a:r>
            <a:endParaRPr sz="1800" b="1">
              <a:solidFill>
                <a:srgbClr val="595A59"/>
              </a:solidFill>
              <a:latin typeface="Calibri"/>
              <a:ea typeface="Calibri"/>
              <a:cs typeface="Calibri"/>
              <a:sym typeface="Calibri"/>
            </a:endParaRPr>
          </a:p>
        </p:txBody>
      </p:sp>
      <p:sp>
        <p:nvSpPr>
          <p:cNvPr id="927" name="Google Shape;927;p6"/>
          <p:cNvSpPr txBox="1"/>
          <p:nvPr/>
        </p:nvSpPr>
        <p:spPr>
          <a:xfrm>
            <a:off x="8405042" y="3975810"/>
            <a:ext cx="1266235" cy="1188795"/>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a:solidFill>
                  <a:srgbClr val="595A59"/>
                </a:solidFill>
                <a:latin typeface="Calibri"/>
                <a:ea typeface="Calibri"/>
                <a:cs typeface="Calibri"/>
                <a:sym typeface="Calibri"/>
              </a:rPr>
              <a:t>Wir analysieren und arbeiten ständig an den Problemen, die wir finden</a:t>
            </a:r>
            <a:endParaRPr/>
          </a:p>
        </p:txBody>
      </p:sp>
      <p:sp>
        <p:nvSpPr>
          <p:cNvPr id="928" name="Google Shape;928;p6"/>
          <p:cNvSpPr txBox="1"/>
          <p:nvPr/>
        </p:nvSpPr>
        <p:spPr>
          <a:xfrm>
            <a:off x="10000124" y="3336100"/>
            <a:ext cx="13170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Generativ</a:t>
            </a:r>
            <a:endParaRPr sz="1800" b="1">
              <a:solidFill>
                <a:srgbClr val="595A59"/>
              </a:solidFill>
              <a:latin typeface="Calibri"/>
              <a:ea typeface="Calibri"/>
              <a:cs typeface="Calibri"/>
              <a:sym typeface="Calibri"/>
            </a:endParaRPr>
          </a:p>
        </p:txBody>
      </p:sp>
      <p:sp>
        <p:nvSpPr>
          <p:cNvPr id="929" name="Google Shape;929;p6"/>
          <p:cNvSpPr txBox="1"/>
          <p:nvPr/>
        </p:nvSpPr>
        <p:spPr>
          <a:xfrm>
            <a:off x="10050931" y="3643727"/>
            <a:ext cx="1601544" cy="957914"/>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dirty="0">
                <a:solidFill>
                  <a:srgbClr val="595A59"/>
                </a:solidFill>
                <a:latin typeface="Calibri"/>
                <a:ea typeface="Calibri"/>
                <a:cs typeface="Calibri"/>
                <a:sym typeface="Calibri"/>
              </a:rPr>
              <a:t>Wir können Unternehmens-krisen vorhersehen und verhindern</a:t>
            </a:r>
            <a:endParaRPr dirty="0"/>
          </a:p>
        </p:txBody>
      </p:sp>
      <p:sp>
        <p:nvSpPr>
          <p:cNvPr id="930" name="Google Shape;930;p6"/>
          <p:cNvSpPr/>
          <p:nvPr/>
        </p:nvSpPr>
        <p:spPr>
          <a:xfrm>
            <a:off x="3787966" y="3086225"/>
            <a:ext cx="127834" cy="132797"/>
          </a:xfrm>
          <a:custGeom>
            <a:avLst/>
            <a:gdLst/>
            <a:ahLst/>
            <a:cxnLst/>
            <a:rect l="l" t="t" r="r" b="b"/>
            <a:pathLst>
              <a:path w="453" h="471" extrusionOk="0">
                <a:moveTo>
                  <a:pt x="248" y="462"/>
                </a:moveTo>
                <a:lnTo>
                  <a:pt x="248" y="462"/>
                </a:lnTo>
                <a:cubicBezTo>
                  <a:pt x="237" y="470"/>
                  <a:pt x="223" y="469"/>
                  <a:pt x="215" y="457"/>
                </a:cubicBezTo>
                <a:lnTo>
                  <a:pt x="9" y="188"/>
                </a:lnTo>
                <a:lnTo>
                  <a:pt x="9" y="188"/>
                </a:lnTo>
                <a:cubicBezTo>
                  <a:pt x="0" y="178"/>
                  <a:pt x="3" y="163"/>
                  <a:pt x="13" y="155"/>
                </a:cubicBezTo>
                <a:lnTo>
                  <a:pt x="204" y="9"/>
                </a:lnTo>
                <a:lnTo>
                  <a:pt x="204" y="9"/>
                </a:lnTo>
                <a:cubicBezTo>
                  <a:pt x="215" y="0"/>
                  <a:pt x="230" y="3"/>
                  <a:pt x="237" y="13"/>
                </a:cubicBezTo>
                <a:lnTo>
                  <a:pt x="443" y="282"/>
                </a:lnTo>
                <a:lnTo>
                  <a:pt x="443" y="282"/>
                </a:lnTo>
                <a:cubicBezTo>
                  <a:pt x="452" y="294"/>
                  <a:pt x="449" y="308"/>
                  <a:pt x="439" y="315"/>
                </a:cubicBezTo>
                <a:lnTo>
                  <a:pt x="248" y="462"/>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931" name="Google Shape;931;p6"/>
          <p:cNvPicPr preferRelativeResize="0"/>
          <p:nvPr/>
        </p:nvPicPr>
        <p:blipFill rotWithShape="1">
          <a:blip r:embed="rId3">
            <a:alphaModFix/>
          </a:blip>
          <a:srcRect/>
          <a:stretch/>
        </p:blipFill>
        <p:spPr>
          <a:xfrm>
            <a:off x="10000846" y="2112945"/>
            <a:ext cx="1213209" cy="1042506"/>
          </a:xfrm>
          <a:prstGeom prst="rect">
            <a:avLst/>
          </a:prstGeom>
          <a:noFill/>
          <a:ln>
            <a:noFill/>
          </a:ln>
        </p:spPr>
      </p:pic>
      <p:cxnSp>
        <p:nvCxnSpPr>
          <p:cNvPr id="932" name="Google Shape;932;p6"/>
          <p:cNvCxnSpPr/>
          <p:nvPr/>
        </p:nvCxnSpPr>
        <p:spPr>
          <a:xfrm rot="10800000" flipH="1">
            <a:off x="3640372" y="4858008"/>
            <a:ext cx="7778661" cy="1704821"/>
          </a:xfrm>
          <a:prstGeom prst="straightConnector1">
            <a:avLst/>
          </a:prstGeom>
          <a:noFill/>
          <a:ln w="9525" cap="flat" cmpd="sng">
            <a:solidFill>
              <a:srgbClr val="79527B"/>
            </a:solidFill>
            <a:prstDash val="solid"/>
            <a:miter lim="800000"/>
            <a:headEnd type="none" w="sm" len="sm"/>
            <a:tailEnd type="triangle" w="med" len="med"/>
          </a:ln>
        </p:spPr>
      </p:cxnSp>
      <p:sp>
        <p:nvSpPr>
          <p:cNvPr id="933" name="Google Shape;933;p6"/>
          <p:cNvSpPr txBox="1"/>
          <p:nvPr/>
        </p:nvSpPr>
        <p:spPr>
          <a:xfrm rot="-748379">
            <a:off x="5081241" y="5561236"/>
            <a:ext cx="71156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dirty="0">
                <a:solidFill>
                  <a:srgbClr val="79527B"/>
                </a:solidFill>
                <a:latin typeface="Calibri"/>
                <a:ea typeface="Calibri"/>
                <a:cs typeface="Calibri"/>
                <a:sym typeface="Calibri"/>
              </a:rPr>
              <a:t>Zunehmend krisenresilient &amp; zunehmend wachsam</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7"/>
        <p:cNvGrpSpPr/>
        <p:nvPr/>
      </p:nvGrpSpPr>
      <p:grpSpPr>
        <a:xfrm>
          <a:off x="0" y="0"/>
          <a:ext cx="0" cy="0"/>
          <a:chOff x="0" y="0"/>
          <a:chExt cx="0" cy="0"/>
        </a:xfrm>
      </p:grpSpPr>
      <p:grpSp>
        <p:nvGrpSpPr>
          <p:cNvPr id="938" name="Google Shape;938;p7"/>
          <p:cNvGrpSpPr/>
          <p:nvPr/>
        </p:nvGrpSpPr>
        <p:grpSpPr>
          <a:xfrm>
            <a:off x="529348" y="1858384"/>
            <a:ext cx="8007350" cy="3969761"/>
            <a:chOff x="0" y="0"/>
            <a:chExt cx="8007350" cy="3969761"/>
          </a:xfrm>
        </p:grpSpPr>
        <p:cxnSp>
          <p:nvCxnSpPr>
            <p:cNvPr id="939" name="Google Shape;939;p7"/>
            <p:cNvCxnSpPr/>
            <p:nvPr/>
          </p:nvCxnSpPr>
          <p:spPr>
            <a:xfrm>
              <a:off x="0" y="0"/>
              <a:ext cx="8007350" cy="0"/>
            </a:xfrm>
            <a:prstGeom prst="straightConnector1">
              <a:avLst/>
            </a:prstGeom>
            <a:solidFill>
              <a:srgbClr val="056C6E"/>
            </a:solidFill>
            <a:ln w="12700" cap="flat" cmpd="sng">
              <a:solidFill>
                <a:srgbClr val="056C6E"/>
              </a:solidFill>
              <a:prstDash val="solid"/>
              <a:miter lim="800000"/>
              <a:headEnd type="none" w="sm" len="sm"/>
              <a:tailEnd type="none" w="sm" len="sm"/>
            </a:ln>
          </p:spPr>
        </p:cxnSp>
        <p:sp>
          <p:nvSpPr>
            <p:cNvPr id="940" name="Google Shape;940;p7"/>
            <p:cNvSpPr/>
            <p:nvPr/>
          </p:nvSpPr>
          <p:spPr>
            <a:xfrm>
              <a:off x="0" y="0"/>
              <a:ext cx="1601470" cy="39697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txBox="1"/>
            <p:nvPr/>
          </p:nvSpPr>
          <p:spPr>
            <a:xfrm>
              <a:off x="0" y="0"/>
              <a:ext cx="1601470" cy="3969761"/>
            </a:xfrm>
            <a:prstGeom prst="rect">
              <a:avLst/>
            </a:prstGeom>
            <a:noFill/>
            <a:ln>
              <a:noFill/>
            </a:ln>
          </p:spPr>
          <p:txBody>
            <a:bodyPr spcFirstLastPara="1" wrap="square" lIns="247650" tIns="247650" rIns="247650" bIns="247650" anchor="t" anchorCtr="0">
              <a:noAutofit/>
            </a:bodyPr>
            <a:lstStyle/>
            <a:p>
              <a:pPr marL="0" marR="0" lvl="0" indent="0" algn="l" rtl="0">
                <a:lnSpc>
                  <a:spcPct val="90000"/>
                </a:lnSpc>
                <a:spcBef>
                  <a:spcPts val="0"/>
                </a:spcBef>
                <a:spcAft>
                  <a:spcPts val="0"/>
                </a:spcAft>
                <a:buClr>
                  <a:schemeClr val="dk1"/>
                </a:buClr>
                <a:buSzPts val="6500"/>
                <a:buFont typeface="Calibri"/>
                <a:buNone/>
              </a:pPr>
              <a:endParaRPr sz="6500">
                <a:solidFill>
                  <a:schemeClr val="dk1"/>
                </a:solidFill>
                <a:latin typeface="Calibri"/>
                <a:ea typeface="Calibri"/>
                <a:cs typeface="Calibri"/>
                <a:sym typeface="Calibri"/>
              </a:endParaRPr>
            </a:p>
          </p:txBody>
        </p:sp>
        <p:sp>
          <p:nvSpPr>
            <p:cNvPr id="942" name="Google Shape;942;p7"/>
            <p:cNvSpPr/>
            <p:nvPr/>
          </p:nvSpPr>
          <p:spPr>
            <a:xfrm>
              <a:off x="1721580" y="62027"/>
              <a:ext cx="6285769" cy="1240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txBox="1"/>
            <p:nvPr/>
          </p:nvSpPr>
          <p:spPr>
            <a:xfrm>
              <a:off x="1721580" y="62027"/>
              <a:ext cx="6285769" cy="124055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595A59"/>
                </a:buClr>
                <a:buSzPts val="2000"/>
                <a:buFont typeface="Courier New"/>
                <a:buNone/>
              </a:pPr>
              <a:r>
                <a:rPr lang="de-DE" sz="2000" dirty="0">
                  <a:solidFill>
                    <a:srgbClr val="595A59"/>
                  </a:solidFill>
                  <a:latin typeface="Calibri"/>
                  <a:ea typeface="Calibri"/>
                  <a:cs typeface="Calibri"/>
                  <a:sym typeface="Calibri"/>
                </a:rPr>
                <a:t>... Markt- oder Umweltentwicklungen, die das Unternehmen in einem sich wandelnden Umfeld bedrohen, rechtzeitig zu erkennen, wahrzunehmen und sich darauf einzustellen.</a:t>
              </a:r>
            </a:p>
          </p:txBody>
        </p:sp>
        <p:cxnSp>
          <p:nvCxnSpPr>
            <p:cNvPr id="944" name="Google Shape;944;p7"/>
            <p:cNvCxnSpPr/>
            <p:nvPr/>
          </p:nvCxnSpPr>
          <p:spPr>
            <a:xfrm>
              <a:off x="1601470" y="1302577"/>
              <a:ext cx="6405880" cy="0"/>
            </a:xfrm>
            <a:prstGeom prst="straightConnector1">
              <a:avLst/>
            </a:prstGeom>
            <a:solidFill>
              <a:srgbClr val="056C6E"/>
            </a:solidFill>
            <a:ln w="12700" cap="flat" cmpd="sng">
              <a:solidFill>
                <a:srgbClr val="BAC7C7"/>
              </a:solidFill>
              <a:prstDash val="solid"/>
              <a:miter lim="800000"/>
              <a:headEnd type="none" w="sm" len="sm"/>
              <a:tailEnd type="none" w="sm" len="sm"/>
            </a:ln>
          </p:spPr>
        </p:cxnSp>
        <p:sp>
          <p:nvSpPr>
            <p:cNvPr id="945" name="Google Shape;945;p7"/>
            <p:cNvSpPr/>
            <p:nvPr/>
          </p:nvSpPr>
          <p:spPr>
            <a:xfrm>
              <a:off x="1721580" y="1364605"/>
              <a:ext cx="6285769" cy="1240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txBox="1"/>
            <p:nvPr/>
          </p:nvSpPr>
          <p:spPr>
            <a:xfrm>
              <a:off x="1721580" y="1364605"/>
              <a:ext cx="6285769" cy="124055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595A59"/>
                </a:buClr>
                <a:buSzPts val="2000"/>
                <a:buFont typeface="Calibri"/>
                <a:buNone/>
              </a:pPr>
              <a:r>
                <a:rPr lang="de-DE" sz="2000" dirty="0">
                  <a:solidFill>
                    <a:srgbClr val="595A59"/>
                  </a:solidFill>
                  <a:latin typeface="Calibri"/>
                  <a:ea typeface="Calibri"/>
                  <a:cs typeface="Calibri"/>
                  <a:sym typeface="Calibri"/>
                </a:rPr>
                <a:t>... störende Ereignisse zu überstehen und das Unternehmen nach einer Stressphase zu stabilisieren.²</a:t>
              </a:r>
            </a:p>
          </p:txBody>
        </p:sp>
        <p:cxnSp>
          <p:nvCxnSpPr>
            <p:cNvPr id="947" name="Google Shape;947;p7"/>
            <p:cNvCxnSpPr/>
            <p:nvPr/>
          </p:nvCxnSpPr>
          <p:spPr>
            <a:xfrm>
              <a:off x="1601470" y="2605155"/>
              <a:ext cx="6405880" cy="0"/>
            </a:xfrm>
            <a:prstGeom prst="straightConnector1">
              <a:avLst/>
            </a:prstGeom>
            <a:solidFill>
              <a:srgbClr val="056C6E"/>
            </a:solidFill>
            <a:ln w="12700" cap="flat" cmpd="sng">
              <a:solidFill>
                <a:srgbClr val="BAC7C7"/>
              </a:solidFill>
              <a:prstDash val="solid"/>
              <a:miter lim="800000"/>
              <a:headEnd type="none" w="sm" len="sm"/>
              <a:tailEnd type="none" w="sm" len="sm"/>
            </a:ln>
          </p:spPr>
        </p:cxnSp>
        <p:sp>
          <p:nvSpPr>
            <p:cNvPr id="948" name="Google Shape;948;p7"/>
            <p:cNvSpPr/>
            <p:nvPr/>
          </p:nvSpPr>
          <p:spPr>
            <a:xfrm>
              <a:off x="1721580" y="2667183"/>
              <a:ext cx="6285769" cy="1240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txBox="1"/>
            <p:nvPr/>
          </p:nvSpPr>
          <p:spPr>
            <a:xfrm>
              <a:off x="1721580" y="2667183"/>
              <a:ext cx="6285769" cy="124055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595A59"/>
                </a:buClr>
                <a:buSzPts val="2000"/>
                <a:buFont typeface="Calibri"/>
                <a:buNone/>
              </a:pPr>
              <a:r>
                <a:rPr lang="de-DE" sz="2000" dirty="0">
                  <a:solidFill>
                    <a:srgbClr val="595A59"/>
                  </a:solidFill>
                  <a:latin typeface="Calibri"/>
                  <a:ea typeface="Calibri"/>
                  <a:cs typeface="Calibri"/>
                  <a:sym typeface="Calibri"/>
                </a:rPr>
                <a:t>... auf unvorhergesehene Ereignisse zu reagieren und dauerhafte Veränderungen zu bewältigen.³</a:t>
              </a:r>
            </a:p>
          </p:txBody>
        </p:sp>
        <p:cxnSp>
          <p:nvCxnSpPr>
            <p:cNvPr id="950" name="Google Shape;950;p7"/>
            <p:cNvCxnSpPr/>
            <p:nvPr/>
          </p:nvCxnSpPr>
          <p:spPr>
            <a:xfrm>
              <a:off x="1601470" y="3907733"/>
              <a:ext cx="6405880" cy="0"/>
            </a:xfrm>
            <a:prstGeom prst="straightConnector1">
              <a:avLst/>
            </a:prstGeom>
            <a:solidFill>
              <a:srgbClr val="056C6E"/>
            </a:solidFill>
            <a:ln w="12700" cap="flat" cmpd="sng">
              <a:solidFill>
                <a:srgbClr val="BAC7C7"/>
              </a:solidFill>
              <a:prstDash val="solid"/>
              <a:miter lim="800000"/>
              <a:headEnd type="none" w="sm" len="sm"/>
              <a:tailEnd type="none" w="sm" len="sm"/>
            </a:ln>
          </p:spPr>
        </p:cxnSp>
      </p:grpSp>
      <p:sp>
        <p:nvSpPr>
          <p:cNvPr id="951" name="Google Shape;951;p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Bei der Resilienz geht es um Veränderung, Erholung und Anpassung.</a:t>
            </a:r>
            <a:endParaRPr dirty="0"/>
          </a:p>
        </p:txBody>
      </p:sp>
      <p:sp>
        <p:nvSpPr>
          <p:cNvPr id="952" name="Google Shape;952;p7"/>
          <p:cNvSpPr txBox="1">
            <a:spLocks noGrp="1"/>
          </p:cNvSpPr>
          <p:nvPr>
            <p:ph type="body" idx="4"/>
          </p:nvPr>
        </p:nvSpPr>
        <p:spPr>
          <a:xfrm>
            <a:off x="392884" y="122829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Was ist organisatorische Resilienz?</a:t>
            </a:r>
            <a:endParaRPr dirty="0"/>
          </a:p>
        </p:txBody>
      </p:sp>
      <p:sp>
        <p:nvSpPr>
          <p:cNvPr id="953" name="Google Shape;953;p7"/>
          <p:cNvSpPr txBox="1"/>
          <p:nvPr/>
        </p:nvSpPr>
        <p:spPr>
          <a:xfrm>
            <a:off x="389965" y="1950227"/>
            <a:ext cx="2113625"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dirty="0">
                <a:solidFill>
                  <a:srgbClr val="79527B"/>
                </a:solidFill>
                <a:latin typeface="Calibri"/>
                <a:ea typeface="Calibri"/>
                <a:cs typeface="Calibri"/>
                <a:sym typeface="Calibri"/>
              </a:rPr>
              <a:t>Die Fähigkeit eines Unter-nehmens</a:t>
            </a:r>
            <a:endParaRPr dirty="0"/>
          </a:p>
        </p:txBody>
      </p:sp>
      <p:pic>
        <p:nvPicPr>
          <p:cNvPr id="954" name="Google Shape;954;p7"/>
          <p:cNvPicPr preferRelativeResize="0">
            <a:picLocks noGrp="1"/>
          </p:cNvPicPr>
          <p:nvPr>
            <p:ph type="body" idx="2"/>
          </p:nvPr>
        </p:nvPicPr>
        <p:blipFill rotWithShape="1">
          <a:blip r:embed="rId3">
            <a:alphaModFix/>
          </a:blip>
          <a:srcRect/>
          <a:stretch/>
        </p:blipFill>
        <p:spPr>
          <a:xfrm>
            <a:off x="9002712" y="1636713"/>
            <a:ext cx="3189288" cy="3289545"/>
          </a:xfrm>
          <a:prstGeom prst="rect">
            <a:avLst/>
          </a:prstGeom>
          <a:noFill/>
          <a:ln>
            <a:noFill/>
          </a:ln>
        </p:spPr>
      </p:pic>
      <p:sp>
        <p:nvSpPr>
          <p:cNvPr id="955" name="Google Shape;955;p7"/>
          <p:cNvSpPr txBox="1"/>
          <p:nvPr/>
        </p:nvSpPr>
        <p:spPr>
          <a:xfrm>
            <a:off x="4805166" y="2752761"/>
            <a:ext cx="45301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595A59"/>
                </a:solidFill>
                <a:latin typeface="Calibri"/>
                <a:ea typeface="Calibri"/>
                <a:cs typeface="Calibri"/>
                <a:sym typeface="Calibri"/>
              </a:rPr>
              <a:t>1</a:t>
            </a:r>
            <a:endParaRPr sz="1000"/>
          </a:p>
        </p:txBody>
      </p:sp>
      <p:sp>
        <p:nvSpPr>
          <p:cNvPr id="2" name="Google Shape;958;p7">
            <a:extLst>
              <a:ext uri="{FF2B5EF4-FFF2-40B4-BE49-F238E27FC236}">
                <a16:creationId xmlns:a16="http://schemas.microsoft.com/office/drawing/2014/main" id="{27D0C947-EF1B-5044-2B64-0D5926011C99}"/>
              </a:ext>
            </a:extLst>
          </p:cNvPr>
          <p:cNvSpPr txBox="1"/>
          <p:nvPr/>
        </p:nvSpPr>
        <p:spPr>
          <a:xfrm>
            <a:off x="4135180" y="5976941"/>
            <a:ext cx="8118760"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900" i="1" dirty="0">
                <a:solidFill>
                  <a:srgbClr val="595A59"/>
                </a:solidFill>
                <a:latin typeface="Calibri"/>
                <a:ea typeface="Calibri"/>
                <a:cs typeface="Calibri"/>
                <a:sym typeface="Calibri"/>
              </a:rPr>
              <a:t>1 - International </a:t>
            </a:r>
            <a:r>
              <a:rPr lang="de-DE" sz="900" i="1" dirty="0" err="1">
                <a:solidFill>
                  <a:srgbClr val="595A59"/>
                </a:solidFill>
                <a:latin typeface="Calibri"/>
                <a:ea typeface="Calibri"/>
                <a:cs typeface="Calibri"/>
                <a:sym typeface="Calibri"/>
              </a:rPr>
              <a:t>Organization</a:t>
            </a:r>
            <a:r>
              <a:rPr lang="de-DE" sz="900" i="1" dirty="0">
                <a:solidFill>
                  <a:srgbClr val="595A59"/>
                </a:solidFill>
                <a:latin typeface="Calibri"/>
                <a:ea typeface="Calibri"/>
                <a:cs typeface="Calibri"/>
                <a:sym typeface="Calibri"/>
              </a:rPr>
              <a:t> </a:t>
            </a:r>
            <a:r>
              <a:rPr lang="de-DE" sz="900" i="1" dirty="0" err="1">
                <a:solidFill>
                  <a:srgbClr val="595A59"/>
                </a:solidFill>
                <a:latin typeface="Calibri"/>
                <a:ea typeface="Calibri"/>
                <a:cs typeface="Calibri"/>
                <a:sym typeface="Calibri"/>
              </a:rPr>
              <a:t>for</a:t>
            </a:r>
            <a:r>
              <a:rPr lang="de-DE" sz="900" i="1" dirty="0">
                <a:solidFill>
                  <a:srgbClr val="595A59"/>
                </a:solidFill>
                <a:latin typeface="Calibri"/>
                <a:ea typeface="Calibri"/>
                <a:cs typeface="Calibri"/>
                <a:sym typeface="Calibri"/>
              </a:rPr>
              <a:t> </a:t>
            </a:r>
            <a:r>
              <a:rPr lang="de-DE" sz="900" i="1" dirty="0" err="1">
                <a:solidFill>
                  <a:srgbClr val="595A59"/>
                </a:solidFill>
                <a:latin typeface="Calibri"/>
                <a:ea typeface="Calibri"/>
                <a:cs typeface="Calibri"/>
                <a:sym typeface="Calibri"/>
              </a:rPr>
              <a:t>Standardization</a:t>
            </a:r>
            <a:r>
              <a:rPr lang="de-DE" sz="900" i="1" dirty="0">
                <a:solidFill>
                  <a:srgbClr val="595A59"/>
                </a:solidFill>
                <a:latin typeface="Calibri"/>
                <a:ea typeface="Calibri"/>
                <a:cs typeface="Calibri"/>
                <a:sym typeface="Calibri"/>
              </a:rPr>
              <a:t> (Hrsg.) (2017): Security and </a:t>
            </a:r>
            <a:r>
              <a:rPr lang="de-DE" sz="900" i="1" dirty="0" err="1">
                <a:solidFill>
                  <a:srgbClr val="595A59"/>
                </a:solidFill>
                <a:latin typeface="Calibri"/>
                <a:ea typeface="Calibri"/>
                <a:cs typeface="Calibri"/>
                <a:sym typeface="Calibri"/>
              </a:rPr>
              <a:t>resilience</a:t>
            </a:r>
            <a:r>
              <a:rPr lang="de-DE" sz="900" i="1" dirty="0">
                <a:solidFill>
                  <a:srgbClr val="595A59"/>
                </a:solidFill>
                <a:latin typeface="Calibri"/>
                <a:ea typeface="Calibri"/>
                <a:cs typeface="Calibri"/>
                <a:sym typeface="Calibri"/>
              </a:rPr>
              <a:t> – Organizational </a:t>
            </a:r>
            <a:r>
              <a:rPr lang="de-DE" sz="900" i="1" dirty="0" err="1">
                <a:solidFill>
                  <a:srgbClr val="595A59"/>
                </a:solidFill>
                <a:latin typeface="Calibri"/>
                <a:ea typeface="Calibri"/>
                <a:cs typeface="Calibri"/>
                <a:sym typeface="Calibri"/>
              </a:rPr>
              <a:t>resilience</a:t>
            </a:r>
            <a:r>
              <a:rPr lang="de-DE" sz="900" i="1" dirty="0">
                <a:solidFill>
                  <a:srgbClr val="595A59"/>
                </a:solidFill>
                <a:latin typeface="Calibri"/>
                <a:ea typeface="Calibri"/>
                <a:cs typeface="Calibri"/>
                <a:sym typeface="Calibri"/>
              </a:rPr>
              <a:t> - </a:t>
            </a:r>
            <a:r>
              <a:rPr lang="de-DE" sz="900" i="1" dirty="0" err="1">
                <a:solidFill>
                  <a:srgbClr val="595A59"/>
                </a:solidFill>
                <a:latin typeface="Calibri"/>
                <a:ea typeface="Calibri"/>
                <a:cs typeface="Calibri"/>
                <a:sym typeface="Calibri"/>
              </a:rPr>
              <a:t>Principles</a:t>
            </a:r>
            <a:r>
              <a:rPr lang="de-DE" sz="900" i="1" dirty="0">
                <a:solidFill>
                  <a:srgbClr val="595A59"/>
                </a:solidFill>
                <a:latin typeface="Calibri"/>
                <a:ea typeface="Calibri"/>
                <a:cs typeface="Calibri"/>
                <a:sym typeface="Calibri"/>
              </a:rPr>
              <a:t> and </a:t>
            </a:r>
            <a:r>
              <a:rPr lang="de-DE" sz="900" i="1" dirty="0" err="1">
                <a:solidFill>
                  <a:srgbClr val="595A59"/>
                </a:solidFill>
                <a:latin typeface="Calibri"/>
                <a:ea typeface="Calibri"/>
                <a:cs typeface="Calibri"/>
                <a:sym typeface="Calibri"/>
              </a:rPr>
              <a:t>attributes</a:t>
            </a:r>
            <a:r>
              <a:rPr lang="de-DE" sz="900" i="1" dirty="0">
                <a:solidFill>
                  <a:srgbClr val="595A59"/>
                </a:solidFill>
                <a:latin typeface="Calibri"/>
                <a:ea typeface="Calibri"/>
                <a:cs typeface="Calibri"/>
                <a:sym typeface="Calibri"/>
              </a:rPr>
              <a:t>. ISO 22316. Genf: International </a:t>
            </a:r>
            <a:r>
              <a:rPr lang="de-DE" sz="900" i="1" dirty="0" err="1">
                <a:solidFill>
                  <a:srgbClr val="595A59"/>
                </a:solidFill>
                <a:latin typeface="Calibri"/>
                <a:ea typeface="Calibri"/>
                <a:cs typeface="Calibri"/>
                <a:sym typeface="Calibri"/>
              </a:rPr>
              <a:t>Organization</a:t>
            </a:r>
            <a:r>
              <a:rPr lang="de-DE" sz="900" i="1" dirty="0">
                <a:solidFill>
                  <a:srgbClr val="595A59"/>
                </a:solidFill>
                <a:latin typeface="Calibri"/>
                <a:ea typeface="Calibri"/>
                <a:cs typeface="Calibri"/>
                <a:sym typeface="Calibri"/>
              </a:rPr>
              <a:t> </a:t>
            </a:r>
            <a:r>
              <a:rPr lang="de-DE" sz="900" i="1" dirty="0" err="1">
                <a:solidFill>
                  <a:srgbClr val="595A59"/>
                </a:solidFill>
                <a:latin typeface="Calibri"/>
                <a:ea typeface="Calibri"/>
                <a:cs typeface="Calibri"/>
                <a:sym typeface="Calibri"/>
              </a:rPr>
              <a:t>for</a:t>
            </a:r>
            <a:r>
              <a:rPr lang="de-DE" sz="900" i="1" dirty="0">
                <a:solidFill>
                  <a:srgbClr val="595A59"/>
                </a:solidFill>
                <a:latin typeface="Calibri"/>
                <a:ea typeface="Calibri"/>
                <a:cs typeface="Calibri"/>
                <a:sym typeface="Calibri"/>
              </a:rPr>
              <a:t> </a:t>
            </a:r>
            <a:r>
              <a:rPr lang="de-DE" sz="900" i="1" dirty="0" err="1">
                <a:solidFill>
                  <a:srgbClr val="595A59"/>
                </a:solidFill>
                <a:latin typeface="Calibri"/>
                <a:ea typeface="Calibri"/>
                <a:cs typeface="Calibri"/>
                <a:sym typeface="Calibri"/>
              </a:rPr>
              <a:t>Standardization</a:t>
            </a:r>
            <a:r>
              <a:rPr lang="de-DE" sz="900" i="1" dirty="0">
                <a:solidFill>
                  <a:srgbClr val="595A59"/>
                </a:solidFill>
                <a:latin typeface="Calibri"/>
                <a:ea typeface="Calibri"/>
                <a:cs typeface="Calibri"/>
                <a:sym typeface="Calibri"/>
              </a:rPr>
              <a:t>. </a:t>
            </a:r>
            <a:endParaRPr dirty="0"/>
          </a:p>
          <a:p>
            <a:pPr marL="0" marR="0" lvl="0" indent="0" algn="l" rtl="0">
              <a:spcBef>
                <a:spcPts val="300"/>
              </a:spcBef>
              <a:spcAft>
                <a:spcPts val="0"/>
              </a:spcAft>
              <a:buNone/>
            </a:pPr>
            <a:r>
              <a:rPr lang="de-DE" sz="900" i="1" dirty="0">
                <a:solidFill>
                  <a:srgbClr val="595A59"/>
                </a:solidFill>
                <a:latin typeface="Calibri"/>
                <a:ea typeface="Calibri"/>
                <a:cs typeface="Calibri"/>
                <a:sym typeface="Calibri"/>
              </a:rPr>
              <a:t>2 - Bishop, T. J. F.; </a:t>
            </a:r>
            <a:r>
              <a:rPr lang="de-DE" sz="900" i="1" dirty="0" err="1">
                <a:solidFill>
                  <a:srgbClr val="595A59"/>
                </a:solidFill>
                <a:latin typeface="Calibri"/>
                <a:ea typeface="Calibri"/>
                <a:cs typeface="Calibri"/>
                <a:sym typeface="Calibri"/>
              </a:rPr>
              <a:t>Hydoski</a:t>
            </a:r>
            <a:r>
              <a:rPr lang="de-DE" sz="900" i="1" dirty="0">
                <a:solidFill>
                  <a:srgbClr val="595A59"/>
                </a:solidFill>
                <a:latin typeface="Calibri"/>
                <a:ea typeface="Calibri"/>
                <a:cs typeface="Calibri"/>
                <a:sym typeface="Calibri"/>
              </a:rPr>
              <a:t>, F. E. (2009): Corporate </a:t>
            </a:r>
            <a:r>
              <a:rPr lang="de-DE" sz="900" i="1" dirty="0" err="1">
                <a:solidFill>
                  <a:srgbClr val="595A59"/>
                </a:solidFill>
                <a:latin typeface="Calibri"/>
                <a:ea typeface="Calibri"/>
                <a:cs typeface="Calibri"/>
                <a:sym typeface="Calibri"/>
              </a:rPr>
              <a:t>Resiliency</a:t>
            </a:r>
            <a:r>
              <a:rPr lang="de-DE" sz="900" i="1" dirty="0">
                <a:solidFill>
                  <a:srgbClr val="595A59"/>
                </a:solidFill>
                <a:latin typeface="Calibri"/>
                <a:ea typeface="Calibri"/>
                <a:cs typeface="Calibri"/>
                <a:sym typeface="Calibri"/>
              </a:rPr>
              <a:t>. Managing the </a:t>
            </a:r>
            <a:r>
              <a:rPr lang="de-DE" sz="900" i="1" dirty="0" err="1">
                <a:solidFill>
                  <a:srgbClr val="595A59"/>
                </a:solidFill>
                <a:latin typeface="Calibri"/>
                <a:ea typeface="Calibri"/>
                <a:cs typeface="Calibri"/>
                <a:sym typeface="Calibri"/>
              </a:rPr>
              <a:t>Growing</a:t>
            </a:r>
            <a:r>
              <a:rPr lang="de-DE" sz="900" i="1" dirty="0">
                <a:solidFill>
                  <a:srgbClr val="595A59"/>
                </a:solidFill>
                <a:latin typeface="Calibri"/>
                <a:ea typeface="Calibri"/>
                <a:cs typeface="Calibri"/>
                <a:sym typeface="Calibri"/>
              </a:rPr>
              <a:t> Risk of Fraud and </a:t>
            </a:r>
            <a:r>
              <a:rPr lang="de-DE" sz="900" i="1" dirty="0" err="1">
                <a:solidFill>
                  <a:srgbClr val="595A59"/>
                </a:solidFill>
                <a:latin typeface="Calibri"/>
                <a:ea typeface="Calibri"/>
                <a:cs typeface="Calibri"/>
                <a:sym typeface="Calibri"/>
              </a:rPr>
              <a:t>Corruption</a:t>
            </a:r>
            <a:r>
              <a:rPr lang="de-DE" sz="900" i="1" dirty="0">
                <a:solidFill>
                  <a:srgbClr val="595A59"/>
                </a:solidFill>
                <a:latin typeface="Calibri"/>
                <a:ea typeface="Calibri"/>
                <a:cs typeface="Calibri"/>
                <a:sym typeface="Calibri"/>
              </a:rPr>
              <a:t>. Hoboken, NJ: Wiley &amp; </a:t>
            </a:r>
            <a:r>
              <a:rPr lang="de-DE" sz="900" i="1" dirty="0" err="1">
                <a:solidFill>
                  <a:srgbClr val="595A59"/>
                </a:solidFill>
                <a:latin typeface="Calibri"/>
                <a:ea typeface="Calibri"/>
                <a:cs typeface="Calibri"/>
                <a:sym typeface="Calibri"/>
              </a:rPr>
              <a:t>Sons</a:t>
            </a:r>
            <a:r>
              <a:rPr lang="de-DE" sz="900" i="1" dirty="0">
                <a:solidFill>
                  <a:srgbClr val="595A59"/>
                </a:solidFill>
                <a:latin typeface="Calibri"/>
                <a:ea typeface="Calibri"/>
                <a:cs typeface="Calibri"/>
                <a:sym typeface="Calibri"/>
              </a:rPr>
              <a:t>.</a:t>
            </a:r>
            <a:endParaRPr dirty="0"/>
          </a:p>
          <a:p>
            <a:pPr marL="0" marR="0" lvl="0" indent="0" algn="l" rtl="0">
              <a:spcBef>
                <a:spcPts val="300"/>
              </a:spcBef>
              <a:spcAft>
                <a:spcPts val="0"/>
              </a:spcAft>
              <a:buNone/>
            </a:pPr>
            <a:r>
              <a:rPr lang="de-DE" sz="900" i="1" dirty="0">
                <a:solidFill>
                  <a:srgbClr val="595A59"/>
                </a:solidFill>
                <a:latin typeface="Calibri"/>
                <a:ea typeface="Calibri"/>
                <a:cs typeface="Calibri"/>
                <a:sym typeface="Calibri"/>
              </a:rPr>
              <a:t>3 - Becker, B.; </a:t>
            </a:r>
            <a:r>
              <a:rPr lang="de-DE" sz="900" i="1" dirty="0" err="1">
                <a:solidFill>
                  <a:srgbClr val="595A59"/>
                </a:solidFill>
                <a:latin typeface="Calibri"/>
                <a:ea typeface="Calibri"/>
                <a:cs typeface="Calibri"/>
                <a:sym typeface="Calibri"/>
              </a:rPr>
              <a:t>Braumandl</a:t>
            </a:r>
            <a:r>
              <a:rPr lang="de-DE" sz="900" i="1" dirty="0">
                <a:solidFill>
                  <a:srgbClr val="595A59"/>
                </a:solidFill>
                <a:latin typeface="Calibri"/>
                <a:ea typeface="Calibri"/>
                <a:cs typeface="Calibri"/>
                <a:sym typeface="Calibri"/>
              </a:rPr>
              <a:t>, S. &amp; </a:t>
            </a:r>
            <a:r>
              <a:rPr lang="de-DE" sz="900" i="1" dirty="0" err="1">
                <a:solidFill>
                  <a:srgbClr val="595A59"/>
                </a:solidFill>
                <a:latin typeface="Calibri"/>
                <a:ea typeface="Calibri"/>
                <a:cs typeface="Calibri"/>
                <a:sym typeface="Calibri"/>
              </a:rPr>
              <a:t>Schoemakers</a:t>
            </a:r>
            <a:r>
              <a:rPr lang="de-DE" sz="900" i="1" dirty="0">
                <a:solidFill>
                  <a:srgbClr val="595A59"/>
                </a:solidFill>
                <a:latin typeface="Calibri"/>
                <a:ea typeface="Calibri"/>
                <a:cs typeface="Calibri"/>
                <a:sym typeface="Calibri"/>
              </a:rPr>
              <a:t>, J. (2019): Digitale Transformation: Resilienz als neue Schlüsselressource. Überleben im permanenten Veränderungsdruck. In: ZCG, 14(2), S. 19–22.</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8"/>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Auf der Grundlage von Forschungsergebnissen und praktischen Fällen hat ein Expertengremium konkrete Empfehlungen für die Norm 22316 der Internationalen Organisation für Normung (ISO) zur organisatorischen Resilienz erarbeitet.</a:t>
            </a:r>
            <a:endParaRPr dirty="0"/>
          </a:p>
          <a:p>
            <a:pPr marL="0" lvl="0" indent="0" algn="l" rtl="0">
              <a:lnSpc>
                <a:spcPct val="100000"/>
              </a:lnSpc>
              <a:spcBef>
                <a:spcPts val="600"/>
              </a:spcBef>
              <a:spcAft>
                <a:spcPts val="0"/>
              </a:spcAft>
              <a:buClr>
                <a:srgbClr val="595A59"/>
              </a:buClr>
              <a:buSzPts val="1800"/>
              <a:buNone/>
            </a:pPr>
            <a:r>
              <a:rPr lang="de-DE" dirty="0"/>
              <a:t>Organisationen können in neun Schlüsselbereichen Maßnahmen ergreifen, um ihre Widerstandsfähigkeit zu erhöhen:</a:t>
            </a:r>
            <a:endParaRPr dirty="0"/>
          </a:p>
        </p:txBody>
      </p:sp>
      <p:sp>
        <p:nvSpPr>
          <p:cNvPr id="964" name="Google Shape;964;p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Die ISO-Norm ist ein guter Leitfaden für die verschiedenen Ansätze zur Stärkung der Resilienz von Tourismus-KMU.</a:t>
            </a:r>
          </a:p>
        </p:txBody>
      </p:sp>
      <p:sp>
        <p:nvSpPr>
          <p:cNvPr id="965" name="Google Shape;965;p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Die neun Faktoren der organisatorischen Resilienz I/III</a:t>
            </a:r>
            <a:endParaRPr dirty="0"/>
          </a:p>
        </p:txBody>
      </p:sp>
      <p:sp>
        <p:nvSpPr>
          <p:cNvPr id="966" name="Google Shape;966;p8"/>
          <p:cNvSpPr/>
          <p:nvPr/>
        </p:nvSpPr>
        <p:spPr>
          <a:xfrm>
            <a:off x="4249782" y="1994261"/>
            <a:ext cx="2333898" cy="4459805"/>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72000" rIns="91425" bIns="45700" anchor="t" anchorCtr="1">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1. Gemeinsame Vision und Klarheit des Ziels</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Vision, Zweck und Grundwerte sollten eindeutig sein und allen interessierten Parteien mitgeteilt, regelmäßig reflektiert und bei Bedarf angepasst werden.</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sp>
        <p:nvSpPr>
          <p:cNvPr id="967" name="Google Shape;967;p8"/>
          <p:cNvSpPr/>
          <p:nvPr/>
        </p:nvSpPr>
        <p:spPr>
          <a:xfrm>
            <a:off x="6858959" y="1994260"/>
            <a:ext cx="2333898" cy="4459805"/>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108000" rIns="91425" bIns="45700" anchor="ctr" anchorCtr="1">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2. Verstehen und Beeinflussen des Kontextes</a:t>
            </a:r>
            <a:endParaRPr lang="de-DE"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Kundenbeziehungen werden gepflegt, das Verhalten der Konkurrenz wird analysiert, Marktentwicklungen werden erfasst und strategische Maßnahmen entsprechend ausgerichtet. Dadurch wird der Handlungs-</a:t>
            </a:r>
            <a:r>
              <a:rPr lang="de-DE" sz="1600" dirty="0" err="1">
                <a:solidFill>
                  <a:srgbClr val="595A59"/>
                </a:solidFill>
                <a:latin typeface="Calibri"/>
                <a:ea typeface="Calibri"/>
                <a:cs typeface="Calibri"/>
                <a:sym typeface="Calibri"/>
              </a:rPr>
              <a:t>spielraum</a:t>
            </a:r>
            <a:r>
              <a:rPr lang="de-DE" sz="1600" dirty="0">
                <a:solidFill>
                  <a:srgbClr val="595A59"/>
                </a:solidFill>
                <a:latin typeface="Calibri"/>
                <a:ea typeface="Calibri"/>
                <a:cs typeface="Calibri"/>
                <a:sym typeface="Calibri"/>
              </a:rPr>
              <a:t> erhöht und Einflussmöglichkeiten werden genutzt.</a:t>
            </a:r>
            <a:endParaRPr sz="1600" dirty="0">
              <a:solidFill>
                <a:srgbClr val="595A59"/>
              </a:solidFill>
              <a:latin typeface="Calibri"/>
              <a:ea typeface="Calibri"/>
              <a:cs typeface="Calibri"/>
              <a:sym typeface="Calibri"/>
            </a:endParaRPr>
          </a:p>
        </p:txBody>
      </p:sp>
      <p:sp>
        <p:nvSpPr>
          <p:cNvPr id="968" name="Google Shape;968;p8"/>
          <p:cNvSpPr/>
          <p:nvPr/>
        </p:nvSpPr>
        <p:spPr>
          <a:xfrm>
            <a:off x="9468137" y="1994261"/>
            <a:ext cx="2333898" cy="4459805"/>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3. Wirksame und befähigte Führung</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Führung basiert auf Vertrauen, Integrität und Effektivität. Führungskräfte bieten auch in unsicheren Zeiten Orientierung und bleiben handlungsfähig, während die Mitarbeiter Verantwortung übernehmen und sich aktiv am Entscheidungsprozess beteiligen.</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9"/>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Aus diesen Handlungsfeldern ergeben sich verschiedene mögliche Ansätze, um das Unternehmen bei der Navigation zwischen Flexibilität und Sicherheit zu unterstützen. </a:t>
            </a:r>
            <a:endParaRPr dirty="0"/>
          </a:p>
          <a:p>
            <a:pPr marL="0" lvl="0" indent="0" algn="l" rtl="0">
              <a:lnSpc>
                <a:spcPct val="100000"/>
              </a:lnSpc>
              <a:spcBef>
                <a:spcPts val="600"/>
              </a:spcBef>
              <a:spcAft>
                <a:spcPts val="0"/>
              </a:spcAft>
              <a:buClr>
                <a:srgbClr val="595A59"/>
              </a:buClr>
              <a:buSzPts val="1800"/>
              <a:buNone/>
            </a:pPr>
            <a:r>
              <a:rPr lang="de-DE" dirty="0"/>
              <a:t>Die Sicherheitssysteme müssen stark genug sein, um Störungen zu widerstehen.</a:t>
            </a:r>
            <a:endParaRPr dirty="0"/>
          </a:p>
          <a:p>
            <a:pPr marL="0" lvl="0" indent="0" algn="l" rtl="0">
              <a:lnSpc>
                <a:spcPct val="100000"/>
              </a:lnSpc>
              <a:spcBef>
                <a:spcPts val="600"/>
              </a:spcBef>
              <a:spcAft>
                <a:spcPts val="0"/>
              </a:spcAft>
              <a:buClr>
                <a:srgbClr val="595A59"/>
              </a:buClr>
              <a:buSzPts val="1800"/>
              <a:buNone/>
            </a:pPr>
            <a:r>
              <a:rPr lang="de-DE" dirty="0"/>
              <a:t>Gleichzeitig brauchen die Unternehmen ein hohes Maß an Flexibilität, um schnell und effizient auf Belastungen und Störungen reagieren zu können.</a:t>
            </a:r>
            <a:endParaRPr dirty="0"/>
          </a:p>
        </p:txBody>
      </p:sp>
      <p:sp>
        <p:nvSpPr>
          <p:cNvPr id="974" name="Google Shape;974;p9"/>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Die ISO-Norm ist ein guter Leitfaden für die verschiedenen Ansätze zur Stärkung der Resilienz von Tourismus-KMU.</a:t>
            </a:r>
          </a:p>
        </p:txBody>
      </p:sp>
      <p:sp>
        <p:nvSpPr>
          <p:cNvPr id="976" name="Google Shape;976;p9"/>
          <p:cNvSpPr/>
          <p:nvPr/>
        </p:nvSpPr>
        <p:spPr>
          <a:xfrm>
            <a:off x="4136766" y="1787703"/>
            <a:ext cx="2438694" cy="4813201"/>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4. Eine Kultur, die die Resilienz fördert</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Grundlegende Werte sind bekannt, werden geteilt und sind bei allen Mitarbeitern der Organisation verankert. Gegenseitige Unterstützung, eine offene Fehlerkultur und das Bekenntnis zu gemeinsamen Werten fördern eine offene Kommunikation, Innovation und Kreativität.</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sp>
        <p:nvSpPr>
          <p:cNvPr id="977" name="Google Shape;977;p9"/>
          <p:cNvSpPr/>
          <p:nvPr/>
        </p:nvSpPr>
        <p:spPr>
          <a:xfrm>
            <a:off x="6745943" y="1787702"/>
            <a:ext cx="2333898" cy="4813201"/>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5. </a:t>
            </a:r>
            <a:r>
              <a:rPr lang="de-DE" sz="2000" b="1" dirty="0" err="1">
                <a:solidFill>
                  <a:srgbClr val="086D6E"/>
                </a:solidFill>
                <a:latin typeface="Calibri"/>
                <a:ea typeface="Calibri"/>
                <a:cs typeface="Calibri"/>
                <a:sym typeface="Calibri"/>
              </a:rPr>
              <a:t>Gemeinsame Informationen </a:t>
            </a:r>
            <a:r>
              <a:rPr lang="de-DE" sz="2000" b="1" dirty="0">
                <a:solidFill>
                  <a:srgbClr val="086D6E"/>
                </a:solidFill>
                <a:latin typeface="Calibri"/>
                <a:ea typeface="Calibri"/>
                <a:cs typeface="Calibri"/>
                <a:sym typeface="Calibri"/>
              </a:rPr>
              <a:t>und </a:t>
            </a:r>
            <a:r>
              <a:rPr lang="de-DE" sz="2000" b="1" dirty="0" err="1">
                <a:solidFill>
                  <a:srgbClr val="086D6E"/>
                </a:solidFill>
                <a:latin typeface="Calibri"/>
                <a:ea typeface="Calibri"/>
                <a:cs typeface="Calibri"/>
                <a:sym typeface="Calibri"/>
              </a:rPr>
              <a:t>Wissen</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Wissen wird als wichtige Ressource anerkannt, die geschaffen, bewahrt und genutzt wird. Wissen, Erfahrungen und Fähigkeiten sollten nicht verloren gehen oder nur in einzelnen Bereichen genutzt werden - sie werden effektiv und systematisch geteilt, so dass jeder in der Organisation davon profitiert.</a:t>
            </a:r>
          </a:p>
        </p:txBody>
      </p:sp>
      <p:sp>
        <p:nvSpPr>
          <p:cNvPr id="978" name="Google Shape;978;p9"/>
          <p:cNvSpPr/>
          <p:nvPr/>
        </p:nvSpPr>
        <p:spPr>
          <a:xfrm>
            <a:off x="9250324" y="1787702"/>
            <a:ext cx="2472489" cy="4813201"/>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6. </a:t>
            </a:r>
            <a:r>
              <a:rPr lang="de-DE" sz="2000" b="1" dirty="0" err="1">
                <a:solidFill>
                  <a:srgbClr val="086D6E"/>
                </a:solidFill>
                <a:latin typeface="Calibri"/>
                <a:ea typeface="Calibri"/>
                <a:cs typeface="Calibri"/>
                <a:sym typeface="Calibri"/>
              </a:rPr>
              <a:t>Verfügbarkeit </a:t>
            </a:r>
            <a:r>
              <a:rPr lang="de-DE" sz="2000" b="1" dirty="0">
                <a:solidFill>
                  <a:srgbClr val="086D6E"/>
                </a:solidFill>
                <a:latin typeface="Calibri"/>
                <a:ea typeface="Calibri"/>
                <a:cs typeface="Calibri"/>
                <a:sym typeface="Calibri"/>
              </a:rPr>
              <a:t>von </a:t>
            </a:r>
            <a:r>
              <a:rPr lang="de-DE" sz="2000" b="1" dirty="0" err="1">
                <a:solidFill>
                  <a:srgbClr val="086D6E"/>
                </a:solidFill>
                <a:latin typeface="Calibri"/>
                <a:ea typeface="Calibri"/>
                <a:cs typeface="Calibri"/>
                <a:sym typeface="Calibri"/>
              </a:rPr>
              <a:t>Ressourcen</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Die Ressourcen werden routinemäßig überprüft, erweitert und gewinnbringend eingesetzt. Mitarbeiter werden in ihrer Entwicklung unterstützt. Technologien werden eingesetzt, um Arbeitsabläufe zu verbessern, Schwachstellen zu beseitigen und die Handlungsfähigkeit bei unvorhergesehenen Ereignissen zu gewährleisten.</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sp>
        <p:nvSpPr>
          <p:cNvPr id="4" name="Google Shape;965;p8">
            <a:extLst>
              <a:ext uri="{FF2B5EF4-FFF2-40B4-BE49-F238E27FC236}">
                <a16:creationId xmlns:a16="http://schemas.microsoft.com/office/drawing/2014/main" id="{F80EC554-6E58-9EE7-4A76-2F89A140CACD}"/>
              </a:ext>
            </a:extLst>
          </p:cNvPr>
          <p:cNvSpPr txBox="1">
            <a:spLocks/>
          </p:cNvSpPr>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79527B"/>
              </a:buClr>
              <a:buSzPts val="1800"/>
              <a:buFont typeface="Arial"/>
              <a:buNone/>
              <a:defRPr sz="1800" b="0" i="0" u="none" strike="noStrike" cap="none">
                <a:solidFill>
                  <a:srgbClr val="79527B"/>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ct val="100000"/>
            </a:pPr>
            <a:r>
              <a:rPr lang="de-DE" dirty="0"/>
              <a:t>Die neun Faktoren der organisatorischen Resilienz II/III</a:t>
            </a: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4807</Words>
  <Application>Microsoft Office PowerPoint</Application>
  <PresentationFormat>Breitbild</PresentationFormat>
  <Paragraphs>453</Paragraphs>
  <Slides>47</Slides>
  <Notes>47</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47</vt:i4>
      </vt:variant>
    </vt:vector>
  </HeadingPairs>
  <TitlesOfParts>
    <vt:vector size="60" baseType="lpstr">
      <vt:lpstr>Montserrat Light</vt:lpstr>
      <vt:lpstr>Noto Sans Symbols</vt:lpstr>
      <vt:lpstr>Montserrat Medium</vt:lpstr>
      <vt:lpstr>Courier New</vt:lpstr>
      <vt:lpstr>Times New Roman</vt:lpstr>
      <vt:lpstr>Lato Light</vt:lpstr>
      <vt:lpstr>Merriweather Sans</vt:lpstr>
      <vt:lpstr>Lato</vt:lpstr>
      <vt:lpstr>Arial</vt:lpstr>
      <vt:lpstr>Quattrocento Sans</vt:lpstr>
      <vt:lpstr>Calibri</vt:lpstr>
      <vt:lpstr>Montserrat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Gillian Keane</dc:creator>
  <cp:keywords>, docId:730F73DD55E6BDB97398EDD6A6607081</cp:keywords>
  <cp:lastModifiedBy>Julia Grey</cp:lastModifiedBy>
  <cp:revision>36</cp:revision>
  <dcterms:created xsi:type="dcterms:W3CDTF">2020-10-14T13:32:04Z</dcterms:created>
  <dcterms:modified xsi:type="dcterms:W3CDTF">2023-05-24T07:27:52Z</dcterms:modified>
</cp:coreProperties>
</file>