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67"/>
  </p:notesMasterIdLst>
  <p:sldIdLst>
    <p:sldId id="4300" r:id="rId2"/>
    <p:sldId id="4270" r:id="rId3"/>
    <p:sldId id="4817" r:id="rId4"/>
    <p:sldId id="4273" r:id="rId5"/>
    <p:sldId id="4305" r:id="rId6"/>
    <p:sldId id="4302" r:id="rId7"/>
    <p:sldId id="4307" r:id="rId8"/>
    <p:sldId id="4306" r:id="rId9"/>
    <p:sldId id="4517" r:id="rId10"/>
    <p:sldId id="4522" r:id="rId11"/>
    <p:sldId id="4316" r:id="rId12"/>
    <p:sldId id="4315" r:id="rId13"/>
    <p:sldId id="4317" r:id="rId14"/>
    <p:sldId id="4615" r:id="rId15"/>
    <p:sldId id="4613" r:id="rId16"/>
    <p:sldId id="4488" r:id="rId17"/>
    <p:sldId id="4507" r:id="rId18"/>
    <p:sldId id="4308" r:id="rId19"/>
    <p:sldId id="4309" r:id="rId20"/>
    <p:sldId id="4310" r:id="rId21"/>
    <p:sldId id="4313" r:id="rId22"/>
    <p:sldId id="4509" r:id="rId23"/>
    <p:sldId id="4312" r:id="rId24"/>
    <p:sldId id="4301" r:id="rId25"/>
    <p:sldId id="4318" r:id="rId26"/>
    <p:sldId id="4612" r:id="rId27"/>
    <p:sldId id="4319" r:id="rId28"/>
    <p:sldId id="4510" r:id="rId29"/>
    <p:sldId id="4512" r:id="rId30"/>
    <p:sldId id="4513" r:id="rId31"/>
    <p:sldId id="4506" r:id="rId32"/>
    <p:sldId id="4491" r:id="rId33"/>
    <p:sldId id="4489" r:id="rId34"/>
    <p:sldId id="4490" r:id="rId35"/>
    <p:sldId id="4505" r:id="rId36"/>
    <p:sldId id="4518" r:id="rId37"/>
    <p:sldId id="4609" r:id="rId38"/>
    <p:sldId id="4614" r:id="rId39"/>
    <p:sldId id="4616" r:id="rId40"/>
    <p:sldId id="264" r:id="rId41"/>
    <p:sldId id="4639" r:id="rId42"/>
    <p:sldId id="4619" r:id="rId43"/>
    <p:sldId id="4620" r:id="rId44"/>
    <p:sldId id="858" r:id="rId45"/>
    <p:sldId id="3317" r:id="rId46"/>
    <p:sldId id="4629" r:id="rId47"/>
    <p:sldId id="4630" r:id="rId48"/>
    <p:sldId id="4628" r:id="rId49"/>
    <p:sldId id="4622" r:id="rId50"/>
    <p:sldId id="4621" r:id="rId51"/>
    <p:sldId id="4623" r:id="rId52"/>
    <p:sldId id="4624" r:id="rId53"/>
    <p:sldId id="4625" r:id="rId54"/>
    <p:sldId id="4626" r:id="rId55"/>
    <p:sldId id="4627" r:id="rId56"/>
    <p:sldId id="4632" r:id="rId57"/>
    <p:sldId id="4631" r:id="rId58"/>
    <p:sldId id="4633" r:id="rId59"/>
    <p:sldId id="4634" r:id="rId60"/>
    <p:sldId id="4638" r:id="rId61"/>
    <p:sldId id="4636" r:id="rId62"/>
    <p:sldId id="320" r:id="rId63"/>
    <p:sldId id="4611" r:id="rId64"/>
    <p:sldId id="4610" r:id="rId65"/>
    <p:sldId id="4263" r:id="rId66"/>
  </p:sldIdLst>
  <p:sldSz cx="12192000" cy="6858000"/>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88B268-AD50-3146-04A0-C2DC6FCA549D}" name="Julian Kühlborn" initials="JK" userId="S::JulianKuhlborn@tvwgmbh2022.onmicrosoft.com::88565d25-8c23-4e41-9bd9-535086b114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A59"/>
    <a:srgbClr val="000000"/>
    <a:srgbClr val="AB85AD"/>
    <a:srgbClr val="79527B"/>
    <a:srgbClr val="916395"/>
    <a:srgbClr val="895E8C"/>
    <a:srgbClr val="A77FA9"/>
    <a:srgbClr val="D7C6D8"/>
    <a:srgbClr val="976799"/>
    <a:srgbClr val="5942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57"/>
    <p:restoredTop sz="94663"/>
  </p:normalViewPr>
  <p:slideViewPr>
    <p:cSldViewPr snapToGrid="0" snapToObjects="1">
      <p:cViewPr varScale="1">
        <p:scale>
          <a:sx n="110" d="100"/>
          <a:sy n="110" d="100"/>
        </p:scale>
        <p:origin x="708"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0C59A-C384-4E8E-B89F-D7E5F5E006DC}" type="datetimeFigureOut">
              <a:rPr lang="de-DE" smtClean="0"/>
              <a:t>24.05.2023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0BD5CE-7CFA-48E4-ACF4-6B3C7BEB5B3D}" type="slidenum">
              <a:rPr lang="de-DE" smtClean="0"/>
              <a:t>‹Nr.›</a:t>
            </a:fld>
            <a:endParaRPr lang="de-DE"/>
          </a:p>
        </p:txBody>
      </p:sp>
    </p:spTree>
    <p:extLst>
      <p:ext uri="{BB962C8B-B14F-4D97-AF65-F5344CB8AC3E}">
        <p14:creationId xmlns:p14="http://schemas.microsoft.com/office/powerpoint/2010/main" val="1123965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562428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32</a:t>
            </a:fld>
            <a:endParaRPr lang="en-GB" dirty="0"/>
          </a:p>
        </p:txBody>
      </p:sp>
    </p:spTree>
    <p:extLst>
      <p:ext uri="{BB962C8B-B14F-4D97-AF65-F5344CB8AC3E}">
        <p14:creationId xmlns:p14="http://schemas.microsoft.com/office/powerpoint/2010/main" val="2828743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33</a:t>
            </a:fld>
            <a:endParaRPr lang="en-GB" dirty="0"/>
          </a:p>
        </p:txBody>
      </p:sp>
    </p:spTree>
    <p:extLst>
      <p:ext uri="{BB962C8B-B14F-4D97-AF65-F5344CB8AC3E}">
        <p14:creationId xmlns:p14="http://schemas.microsoft.com/office/powerpoint/2010/main" val="1122172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2747410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35</a:t>
            </a:fld>
            <a:endParaRPr lang="en-GB" dirty="0"/>
          </a:p>
        </p:txBody>
      </p:sp>
    </p:spTree>
    <p:extLst>
      <p:ext uri="{BB962C8B-B14F-4D97-AF65-F5344CB8AC3E}">
        <p14:creationId xmlns:p14="http://schemas.microsoft.com/office/powerpoint/2010/main" val="4090171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604151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37</a:t>
            </a:fld>
            <a:endParaRPr lang="en-GB" dirty="0"/>
          </a:p>
        </p:txBody>
      </p:sp>
    </p:spTree>
    <p:extLst>
      <p:ext uri="{BB962C8B-B14F-4D97-AF65-F5344CB8AC3E}">
        <p14:creationId xmlns:p14="http://schemas.microsoft.com/office/powerpoint/2010/main" val="1248188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EBFC4B1C-F9B8-4D32-ABC5-5A1B8F1163E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D62323-AA2F-4F66-8473-6B6620579476}" type="slidenum">
              <a:rPr lang="en-US" altLang="de-DE" sz="1200"/>
              <a:t>44</a:t>
            </a:fld>
            <a:endParaRPr lang="en-US" altLang="de-DE" sz="1200"/>
          </a:p>
        </p:txBody>
      </p:sp>
      <p:sp>
        <p:nvSpPr>
          <p:cNvPr id="67587" name="Rectangle 2">
            <a:extLst>
              <a:ext uri="{FF2B5EF4-FFF2-40B4-BE49-F238E27FC236}">
                <a16:creationId xmlns:a16="http://schemas.microsoft.com/office/drawing/2014/main" id="{18008562-9333-439F-9B56-E54F0415852B}"/>
              </a:ext>
            </a:extLst>
          </p:cNvPr>
          <p:cNvSpPr>
            <a:spLocks noGrp="1" noRot="1" noChangeAspect="1" noChangeArrowheads="1" noTextEdit="1"/>
          </p:cNvSpPr>
          <p:nvPr>
            <p:ph type="sldImg"/>
          </p:nvPr>
        </p:nvSpPr>
        <p:spPr>
          <a:solidFill>
            <a:srgbClr val="FFFFFF"/>
          </a:solidFill>
          <a:ln/>
        </p:spPr>
      </p:sp>
      <p:sp>
        <p:nvSpPr>
          <p:cNvPr id="67588" name="Rectangle 3">
            <a:extLst>
              <a:ext uri="{FF2B5EF4-FFF2-40B4-BE49-F238E27FC236}">
                <a16:creationId xmlns:a16="http://schemas.microsoft.com/office/drawing/2014/main" id="{D03DF159-1B05-4F2B-9790-2E45330342B3}"/>
              </a:ext>
            </a:extLst>
          </p:cNvPr>
          <p:cNvSpPr>
            <a:spLocks noGrp="1" noChangeArrowheads="1"/>
          </p:cNvSpPr>
          <p:nvPr>
            <p:ph type="body" idx="1"/>
          </p:nvPr>
        </p:nvSpPr>
        <p:spPr>
          <a:solidFill>
            <a:srgbClr val="FFFFFF"/>
          </a:solidFill>
          <a:ln>
            <a:solidFill>
              <a:srgbClr val="000000"/>
            </a:solidFill>
          </a:ln>
        </p:spPr>
        <p:txBody>
          <a:bodyPr/>
          <a:lstStyle/>
          <a:p>
            <a:endParaRPr lang="de-DE" altLang="de-DE">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372551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79157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3297115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4259249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28</a:t>
            </a:fld>
            <a:endParaRPr lang="en-GB" dirty="0"/>
          </a:p>
        </p:txBody>
      </p:sp>
    </p:spTree>
    <p:extLst>
      <p:ext uri="{BB962C8B-B14F-4D97-AF65-F5344CB8AC3E}">
        <p14:creationId xmlns:p14="http://schemas.microsoft.com/office/powerpoint/2010/main" val="1183309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29</a:t>
            </a:fld>
            <a:endParaRPr lang="en-GB" dirty="0"/>
          </a:p>
        </p:txBody>
      </p:sp>
    </p:spTree>
    <p:extLst>
      <p:ext uri="{BB962C8B-B14F-4D97-AF65-F5344CB8AC3E}">
        <p14:creationId xmlns:p14="http://schemas.microsoft.com/office/powerpoint/2010/main" val="3632741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30</a:t>
            </a:fld>
            <a:endParaRPr lang="en-GB" dirty="0"/>
          </a:p>
        </p:txBody>
      </p:sp>
    </p:spTree>
    <p:extLst>
      <p:ext uri="{BB962C8B-B14F-4D97-AF65-F5344CB8AC3E}">
        <p14:creationId xmlns:p14="http://schemas.microsoft.com/office/powerpoint/2010/main" val="1574074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31</a:t>
            </a:fld>
            <a:endParaRPr lang="en-GB" dirty="0"/>
          </a:p>
        </p:txBody>
      </p:sp>
    </p:spTree>
    <p:extLst>
      <p:ext uri="{BB962C8B-B14F-4D97-AF65-F5344CB8AC3E}">
        <p14:creationId xmlns:p14="http://schemas.microsoft.com/office/powerpoint/2010/main" val="2387313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25" name="Text Placeholder 17">
            <a:extLst>
              <a:ext uri="{FF2B5EF4-FFF2-40B4-BE49-F238E27FC236}">
                <a16:creationId xmlns:a16="http://schemas.microsoft.com/office/drawing/2014/main" id="{6B4D2140-7AF7-2342-8073-6B097681ABCE}"/>
              </a:ext>
            </a:extLst>
          </p:cNvPr>
          <p:cNvSpPr>
            <a:spLocks noGrp="1"/>
          </p:cNvSpPr>
          <p:nvPr>
            <p:ph type="body" sz="quarter" idx="18" hasCustomPrompt="1"/>
          </p:nvPr>
        </p:nvSpPr>
        <p:spPr>
          <a:xfrm>
            <a:off x="389965" y="1607198"/>
            <a:ext cx="11470341" cy="4017517"/>
          </a:xfrm>
        </p:spPr>
        <p:txBody>
          <a:bodyPr>
            <a:normAutofit/>
          </a:bodyPr>
          <a:lstStyle>
            <a:lvl1pPr>
              <a:buNone/>
              <a:defRPr sz="1800" b="0" i="0" spc="0">
                <a:solidFill>
                  <a:srgbClr val="595A59"/>
                </a:solidFill>
                <a:latin typeface="+mn-lt"/>
              </a:defRPr>
            </a:lvl1pPr>
            <a:lvl2pPr>
              <a:buNone/>
              <a:defRPr sz="2000" b="0" i="0" spc="300">
                <a:solidFill>
                  <a:srgbClr val="595A59"/>
                </a:solidFill>
                <a:latin typeface="Montserrat Light" pitchFamily="2" charset="77"/>
              </a:defRPr>
            </a:lvl2pPr>
            <a:lvl3pPr>
              <a:buNone/>
              <a:defRPr sz="2000" b="0" i="0" spc="300">
                <a:solidFill>
                  <a:srgbClr val="595A59"/>
                </a:solidFill>
                <a:latin typeface="Montserrat Light" pitchFamily="2" charset="77"/>
              </a:defRPr>
            </a:lvl3pPr>
            <a:lvl4pPr>
              <a:buNone/>
              <a:defRPr sz="2000" b="0" i="0" spc="300">
                <a:solidFill>
                  <a:srgbClr val="595A59"/>
                </a:solidFill>
                <a:latin typeface="Montserrat Light" pitchFamily="2" charset="77"/>
              </a:defRPr>
            </a:lvl4pPr>
            <a:lvl5pPr>
              <a:buNone/>
              <a:defRPr sz="2000" b="0" i="0" spc="300">
                <a:solidFill>
                  <a:srgbClr val="595A59"/>
                </a:solidFill>
                <a:latin typeface="Montserrat Light" pitchFamily="2" charset="77"/>
              </a:defRPr>
            </a:lvl5pPr>
          </a:lstStyle>
          <a:p>
            <a:pPr lvl="0"/>
            <a:r>
              <a:rPr lang="en-GB" dirty="0"/>
              <a:t>Text</a:t>
            </a:r>
          </a:p>
        </p:txBody>
      </p:sp>
      <p:sp>
        <p:nvSpPr>
          <p:cNvPr id="27" name="Text Placeholder 23">
            <a:extLst>
              <a:ext uri="{FF2B5EF4-FFF2-40B4-BE49-F238E27FC236}">
                <a16:creationId xmlns:a16="http://schemas.microsoft.com/office/drawing/2014/main" id="{971F322A-4522-9546-887C-14B2E32687D2}"/>
              </a:ext>
            </a:extLst>
          </p:cNvPr>
          <p:cNvSpPr>
            <a:spLocks noGrp="1"/>
          </p:cNvSpPr>
          <p:nvPr>
            <p:ph type="body" sz="quarter" idx="16" hasCustomPrompt="1"/>
          </p:nvPr>
        </p:nvSpPr>
        <p:spPr>
          <a:xfrm>
            <a:off x="389965" y="577971"/>
            <a:ext cx="11470341" cy="582221"/>
          </a:xfrm>
        </p:spPr>
        <p:txBody>
          <a:bodyPr>
            <a:normAutofit/>
          </a:bodyPr>
          <a:lstStyle>
            <a:lvl1pPr marL="0" indent="0" algn="l">
              <a:buNone/>
              <a:defRPr sz="2000" b="0" i="0">
                <a:solidFill>
                  <a:srgbClr val="79527B"/>
                </a:solidFill>
                <a:latin typeface="+mj-lt"/>
              </a:defRPr>
            </a:lvl1pPr>
          </a:lstStyle>
          <a:p>
            <a:pPr lvl="0"/>
            <a:r>
              <a:rPr lang="en-US" dirty="0"/>
              <a:t>Action Title</a:t>
            </a:r>
          </a:p>
        </p:txBody>
      </p:sp>
      <p:grpSp>
        <p:nvGrpSpPr>
          <p:cNvPr id="7" name="Group 6">
            <a:extLst>
              <a:ext uri="{FF2B5EF4-FFF2-40B4-BE49-F238E27FC236}">
                <a16:creationId xmlns:a16="http://schemas.microsoft.com/office/drawing/2014/main" id="{53778C83-887B-D746-87EF-5E3D4C57C77E}"/>
              </a:ext>
            </a:extLst>
          </p:cNvPr>
          <p:cNvGrpSpPr/>
          <p:nvPr userDrawn="1"/>
        </p:nvGrpSpPr>
        <p:grpSpPr>
          <a:xfrm>
            <a:off x="389965" y="6092742"/>
            <a:ext cx="3144242" cy="374574"/>
            <a:chOff x="301128" y="6151084"/>
            <a:chExt cx="3144242" cy="374574"/>
          </a:xfrm>
        </p:grpSpPr>
        <p:pic>
          <p:nvPicPr>
            <p:cNvPr id="8" name="Picture 7" descr="Shape&#10;&#10;Description automatically generated with medium confidence">
              <a:extLst>
                <a:ext uri="{FF2B5EF4-FFF2-40B4-BE49-F238E27FC236}">
                  <a16:creationId xmlns:a16="http://schemas.microsoft.com/office/drawing/2014/main" id="{064E41FE-B50E-9045-9E7A-65DEA07D4CAB}"/>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70AC1103-DBE0-054C-9BEF-1D43DD3F0BF6}"/>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4358BB85-DDCA-5343-9A6C-3BB129ECB5B6}"/>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pic>
        <p:nvPicPr>
          <p:cNvPr id="11" name="Picture 10" descr="Background pattern&#10;&#10;Description automatically generated">
            <a:extLst>
              <a:ext uri="{FF2B5EF4-FFF2-40B4-BE49-F238E27FC236}">
                <a16:creationId xmlns:a16="http://schemas.microsoft.com/office/drawing/2014/main" id="{5363E74B-91D8-3046-A194-B8F08DD4514A}"/>
              </a:ext>
            </a:extLst>
          </p:cNvPr>
          <p:cNvPicPr>
            <a:picLocks noChangeAspect="1"/>
          </p:cNvPicPr>
          <p:nvPr userDrawn="1"/>
        </p:nvPicPr>
        <p:blipFill rotWithShape="1">
          <a:blip r:embed="rId3"/>
          <a:srcRect l="-9441" t="-3095" r="10580" b="84089"/>
          <a:stretch/>
        </p:blipFill>
        <p:spPr>
          <a:xfrm>
            <a:off x="7462157" y="5624715"/>
            <a:ext cx="4729844" cy="1233285"/>
          </a:xfrm>
          <a:prstGeom prst="rect">
            <a:avLst/>
          </a:prstGeom>
        </p:spPr>
      </p:pic>
      <p:sp>
        <p:nvSpPr>
          <p:cNvPr id="12" name="Text Placeholder 23">
            <a:extLst>
              <a:ext uri="{FF2B5EF4-FFF2-40B4-BE49-F238E27FC236}">
                <a16:creationId xmlns:a16="http://schemas.microsoft.com/office/drawing/2014/main" id="{E929A586-5B7A-4FEC-A6E0-4A1A60FCE58F}"/>
              </a:ext>
            </a:extLst>
          </p:cNvPr>
          <p:cNvSpPr>
            <a:spLocks noGrp="1"/>
          </p:cNvSpPr>
          <p:nvPr>
            <p:ph type="body" sz="quarter" idx="19" hasCustomPrompt="1"/>
          </p:nvPr>
        </p:nvSpPr>
        <p:spPr>
          <a:xfrm>
            <a:off x="389964" y="1231888"/>
            <a:ext cx="11470341" cy="303614"/>
          </a:xfrm>
        </p:spPr>
        <p:txBody>
          <a:bodyPr>
            <a:normAutofit/>
          </a:bodyPr>
          <a:lstStyle>
            <a:lvl1pPr marL="0" indent="0" algn="l">
              <a:buNone/>
              <a:defRPr sz="1800" b="0" i="0">
                <a:solidFill>
                  <a:srgbClr val="79527B"/>
                </a:solidFill>
                <a:latin typeface="+mn-lt"/>
              </a:defRPr>
            </a:lvl1pPr>
          </a:lstStyle>
          <a:p>
            <a:pPr lvl="0"/>
            <a:r>
              <a:rPr lang="en-US" dirty="0"/>
              <a:t>Heading</a:t>
            </a:r>
          </a:p>
        </p:txBody>
      </p:sp>
    </p:spTree>
    <p:extLst>
      <p:ext uri="{BB962C8B-B14F-4D97-AF65-F5344CB8AC3E}">
        <p14:creationId xmlns:p14="http://schemas.microsoft.com/office/powerpoint/2010/main" val="2983720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69930879-4923-9A44-B11F-FDD1BFB76C36}"/>
              </a:ext>
            </a:extLst>
          </p:cNvPr>
          <p:cNvPicPr>
            <a:picLocks noChangeAspect="1"/>
          </p:cNvPicPr>
          <p:nvPr userDrawn="1"/>
        </p:nvPicPr>
        <p:blipFill>
          <a:blip r:embed="rId2"/>
          <a:stretch>
            <a:fillRect/>
          </a:stretch>
        </p:blipFill>
        <p:spPr>
          <a:xfrm>
            <a:off x="327047" y="417257"/>
            <a:ext cx="5462697" cy="2402442"/>
          </a:xfrm>
          <a:prstGeom prst="rect">
            <a:avLst/>
          </a:prstGeom>
        </p:spPr>
      </p:pic>
      <p:pic>
        <p:nvPicPr>
          <p:cNvPr id="22" name="Picture 21" descr="Background pattern&#10;&#10;Description automatically generated">
            <a:extLst>
              <a:ext uri="{FF2B5EF4-FFF2-40B4-BE49-F238E27FC236}">
                <a16:creationId xmlns:a16="http://schemas.microsoft.com/office/drawing/2014/main" id="{E7396273-9AA2-0A45-A0F3-4DFF01CCF7D4}"/>
              </a:ext>
            </a:extLst>
          </p:cNvPr>
          <p:cNvPicPr>
            <a:picLocks noChangeAspect="1"/>
          </p:cNvPicPr>
          <p:nvPr userDrawn="1"/>
        </p:nvPicPr>
        <p:blipFill rotWithShape="1">
          <a:blip r:embed="rId3"/>
          <a:srcRect l="49462" t="8076" r="-22520" b="14181"/>
          <a:stretch/>
        </p:blipFill>
        <p:spPr>
          <a:xfrm rot="16200000">
            <a:off x="983099" y="1439326"/>
            <a:ext cx="4435575" cy="6401772"/>
          </a:xfrm>
          <a:prstGeom prst="rect">
            <a:avLst/>
          </a:prstGeom>
        </p:spPr>
      </p:pic>
      <p:sp>
        <p:nvSpPr>
          <p:cNvPr id="23" name="Rectangle 22">
            <a:extLst>
              <a:ext uri="{FF2B5EF4-FFF2-40B4-BE49-F238E27FC236}">
                <a16:creationId xmlns:a16="http://schemas.microsoft.com/office/drawing/2014/main" id="{0A614E9F-67CD-0343-BFBC-55E5265494AB}"/>
              </a:ext>
            </a:extLst>
          </p:cNvPr>
          <p:cNvSpPr/>
          <p:nvPr userDrawn="1"/>
        </p:nvSpPr>
        <p:spPr>
          <a:xfrm>
            <a:off x="6117759" y="0"/>
            <a:ext cx="6074241" cy="686525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3904BFA0-55A2-8143-A034-7EA9F0F0F069}"/>
              </a:ext>
            </a:extLst>
          </p:cNvPr>
          <p:cNvGrpSpPr/>
          <p:nvPr userDrawn="1"/>
        </p:nvGrpSpPr>
        <p:grpSpPr>
          <a:xfrm>
            <a:off x="0" y="5916805"/>
            <a:ext cx="2735993" cy="679345"/>
            <a:chOff x="0" y="0"/>
            <a:chExt cx="2301694" cy="571500"/>
          </a:xfrm>
        </p:grpSpPr>
        <p:sp>
          <p:nvSpPr>
            <p:cNvPr id="25" name="Rectangle 24">
              <a:extLst>
                <a:ext uri="{FF2B5EF4-FFF2-40B4-BE49-F238E27FC236}">
                  <a16:creationId xmlns:a16="http://schemas.microsoft.com/office/drawing/2014/main" id="{E262865F-A967-C64A-8536-E3A00C672F7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a:extLst>
                <a:ext uri="{FF2B5EF4-FFF2-40B4-BE49-F238E27FC236}">
                  <a16:creationId xmlns:a16="http://schemas.microsoft.com/office/drawing/2014/main" id="{2E39E78D-2847-9749-B72C-25A151CFA9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Text Placeholder 23">
            <a:extLst>
              <a:ext uri="{FF2B5EF4-FFF2-40B4-BE49-F238E27FC236}">
                <a16:creationId xmlns:a16="http://schemas.microsoft.com/office/drawing/2014/main" id="{DBA97739-CDA3-3B40-9963-F38336E838F9}"/>
              </a:ext>
            </a:extLst>
          </p:cNvPr>
          <p:cNvSpPr>
            <a:spLocks noGrp="1"/>
          </p:cNvSpPr>
          <p:nvPr>
            <p:ph type="body" sz="quarter" idx="15" hasCustomPrompt="1"/>
          </p:nvPr>
        </p:nvSpPr>
        <p:spPr>
          <a:xfrm>
            <a:off x="6586302" y="1494787"/>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28" name="Text Placeholder 23">
            <a:extLst>
              <a:ext uri="{FF2B5EF4-FFF2-40B4-BE49-F238E27FC236}">
                <a16:creationId xmlns:a16="http://schemas.microsoft.com/office/drawing/2014/main" id="{27FF6675-E62F-CD45-8278-53D0205C09F2}"/>
              </a:ext>
            </a:extLst>
          </p:cNvPr>
          <p:cNvSpPr>
            <a:spLocks noGrp="1"/>
          </p:cNvSpPr>
          <p:nvPr>
            <p:ph type="body" sz="quarter" idx="16" hasCustomPrompt="1"/>
          </p:nvPr>
        </p:nvSpPr>
        <p:spPr>
          <a:xfrm>
            <a:off x="6586302" y="876264"/>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sp>
        <p:nvSpPr>
          <p:cNvPr id="2" name="Google Shape;24;p46">
            <a:extLst>
              <a:ext uri="{FF2B5EF4-FFF2-40B4-BE49-F238E27FC236}">
                <a16:creationId xmlns:a16="http://schemas.microsoft.com/office/drawing/2014/main" id="{D92524B6-0C65-5369-B8F7-8015A0F274CD}"/>
              </a:ext>
            </a:extLst>
          </p:cNvPr>
          <p:cNvSpPr/>
          <p:nvPr userDrawn="1"/>
        </p:nvSpPr>
        <p:spPr>
          <a:xfrm>
            <a:off x="6519554" y="5165322"/>
            <a:ext cx="5300429" cy="19543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dirty="0">
                <a:solidFill>
                  <a:schemeClr val="lt1"/>
                </a:solidFill>
                <a:latin typeface="Calibri"/>
                <a:ea typeface="Calibri"/>
                <a:cs typeface="Calibri"/>
                <a:sym typeface="Calibri"/>
              </a:rPr>
              <a:t>Aus Gründen der besseren Lesbarkeit wird im Folgenden das generische Maskulinum verwendet. Sämtliche Personenbezeichnungen gelten gleichermaßen für alle Geschlechter.</a:t>
            </a:r>
          </a:p>
          <a:p>
            <a:pPr marL="0" marR="0" lvl="0" indent="0" algn="just" rtl="0">
              <a:spcBef>
                <a:spcPts val="0"/>
              </a:spcBef>
              <a:spcAft>
                <a:spcPts val="0"/>
              </a:spcAft>
              <a:buNone/>
            </a:pPr>
            <a:endParaRPr lang="en-GB" sz="1100" dirty="0">
              <a:solidFill>
                <a:schemeClr val="lt1"/>
              </a:solidFill>
              <a:latin typeface="Calibri"/>
              <a:ea typeface="Calibri"/>
              <a:cs typeface="Calibri"/>
              <a:sym typeface="Calibri"/>
            </a:endParaRPr>
          </a:p>
          <a:p>
            <a:pPr marL="0" marR="0" lvl="0" indent="0" algn="just" rtl="0">
              <a:spcBef>
                <a:spcPts val="0"/>
              </a:spcBef>
              <a:spcAft>
                <a:spcPts val="0"/>
              </a:spcAft>
              <a:buNone/>
            </a:pPr>
            <a:endParaRPr lang="en-GB" sz="1100" dirty="0">
              <a:solidFill>
                <a:schemeClr val="lt1"/>
              </a:solidFill>
              <a:latin typeface="Calibri"/>
              <a:ea typeface="Calibri"/>
              <a:cs typeface="Calibri"/>
              <a:sym typeface="Calibri"/>
            </a:endParaRPr>
          </a:p>
          <a:p>
            <a:pPr marL="0" marR="0" lvl="0" indent="0" algn="just" rtl="0">
              <a:spcBef>
                <a:spcPts val="0"/>
              </a:spcBef>
              <a:spcAft>
                <a:spcPts val="0"/>
              </a:spcAft>
              <a:buNone/>
            </a:pPr>
            <a:r>
              <a:rPr lang="en-GB" sz="1100" dirty="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de-DE" sz="1100" dirty="0">
                <a:solidFill>
                  <a:schemeClr val="lt1"/>
                </a:solidFill>
                <a:latin typeface="Calibri"/>
                <a:ea typeface="Calibri"/>
                <a:cs typeface="Calibri"/>
                <a:sym typeface="Calibri"/>
              </a:rPr>
              <a:t>2020-1-UK01-KA203-079083</a:t>
            </a:r>
          </a:p>
          <a:p>
            <a:pPr marL="0" marR="0" lvl="0" indent="0" algn="just" rtl="0">
              <a:spcBef>
                <a:spcPts val="0"/>
              </a:spcBef>
              <a:spcAft>
                <a:spcPts val="0"/>
              </a:spcAft>
              <a:buNone/>
            </a:pPr>
            <a:endParaRPr lang="de-DE" sz="1100" dirty="0">
              <a:solidFill>
                <a:schemeClr val="lt1"/>
              </a:solidFill>
              <a:latin typeface="Calibri"/>
              <a:ea typeface="Calibri"/>
              <a:cs typeface="Calibri"/>
              <a:sym typeface="Calibri"/>
            </a:endParaRPr>
          </a:p>
          <a:p>
            <a:pPr marL="0" marR="0" lvl="0" indent="0" algn="just" rtl="0">
              <a:spcBef>
                <a:spcPts val="0"/>
              </a:spcBef>
              <a:spcAft>
                <a:spcPts val="0"/>
              </a:spcAft>
              <a:buNone/>
            </a:pPr>
            <a:endParaRPr lang="en-GB" sz="11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5544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642832" y="992114"/>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781160" y="1049309"/>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6051115" y="1382085"/>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511069" y="992114"/>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642832" y="2066740"/>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781160" y="212393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6051115" y="245671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511069" y="2066740"/>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642832" y="3126504"/>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781160" y="3183699"/>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6051115" y="3516475"/>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511069" y="3126504"/>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628977" y="4184690"/>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767305" y="424188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6037260" y="457466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497214" y="4184690"/>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642832" y="5261992"/>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781160" y="5319187"/>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6051115" y="5651963"/>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511069" y="5261992"/>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6" name="Group 25">
            <a:extLst>
              <a:ext uri="{FF2B5EF4-FFF2-40B4-BE49-F238E27FC236}">
                <a16:creationId xmlns:a16="http://schemas.microsoft.com/office/drawing/2014/main" id="{A1F962A0-A2EA-DC4C-8389-AD163244EE8B}"/>
              </a:ext>
            </a:extLst>
          </p:cNvPr>
          <p:cNvGrpSpPr/>
          <p:nvPr userDrawn="1"/>
        </p:nvGrpSpPr>
        <p:grpSpPr>
          <a:xfrm rot="16200000">
            <a:off x="-1025447" y="4518095"/>
            <a:ext cx="3445636" cy="410479"/>
            <a:chOff x="301128" y="6151084"/>
            <a:chExt cx="3144242" cy="374574"/>
          </a:xfrm>
        </p:grpSpPr>
        <p:pic>
          <p:nvPicPr>
            <p:cNvPr id="27" name="Picture 26" descr="Shape&#10;&#10;Description automatically generated with medium confidence">
              <a:extLst>
                <a:ext uri="{FF2B5EF4-FFF2-40B4-BE49-F238E27FC236}">
                  <a16:creationId xmlns:a16="http://schemas.microsoft.com/office/drawing/2014/main" id="{F9F9E868-EEEC-CF4D-97B5-1E7AA7219A0B}"/>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E0D2222E-FECD-C940-8C21-8E56311CC781}"/>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BAA49679-8673-7C43-9836-AE06179A6C28}"/>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
        <p:nvSpPr>
          <p:cNvPr id="11" name="Rectangle 10">
            <a:extLst>
              <a:ext uri="{FF2B5EF4-FFF2-40B4-BE49-F238E27FC236}">
                <a16:creationId xmlns:a16="http://schemas.microsoft.com/office/drawing/2014/main" id="{F8DF3840-EDCD-4B47-B492-D9F24116159A}"/>
              </a:ext>
            </a:extLst>
          </p:cNvPr>
          <p:cNvSpPr/>
          <p:nvPr userDrawn="1"/>
        </p:nvSpPr>
        <p:spPr>
          <a:xfrm flipV="1">
            <a:off x="1286010" y="-4"/>
            <a:ext cx="4809990" cy="6892757"/>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1575582" y="1899687"/>
            <a:ext cx="4180325" cy="4546458"/>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1548092" y="628636"/>
            <a:ext cx="4250272"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Tree>
    <p:extLst>
      <p:ext uri="{BB962C8B-B14F-4D97-AF65-F5344CB8AC3E}">
        <p14:creationId xmlns:p14="http://schemas.microsoft.com/office/powerpoint/2010/main" val="247650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A36C06-0CE7-D844-A324-5468406F7C91}"/>
              </a:ext>
            </a:extLst>
          </p:cNvPr>
          <p:cNvSpPr/>
          <p:nvPr userDrawn="1"/>
        </p:nvSpPr>
        <p:spPr>
          <a:xfrm>
            <a:off x="241300" y="367062"/>
            <a:ext cx="11696700" cy="532253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3">
            <a:extLst>
              <a:ext uri="{FF2B5EF4-FFF2-40B4-BE49-F238E27FC236}">
                <a16:creationId xmlns:a16="http://schemas.microsoft.com/office/drawing/2014/main" id="{B286B499-2CED-0E4E-8332-7D7387BECA25}"/>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99F1A9DE-C995-2749-9FD6-8A286B1B1501}"/>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3994C396-75A1-AE41-B1B8-01F99CBA2162}"/>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6" name="Picture Placeholder 2">
            <a:extLst>
              <a:ext uri="{FF2B5EF4-FFF2-40B4-BE49-F238E27FC236}">
                <a16:creationId xmlns:a16="http://schemas.microsoft.com/office/drawing/2014/main" id="{ECD15D22-E2D6-9B4A-88C5-89653C94D3B5}"/>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4" name="Group 3">
            <a:extLst>
              <a:ext uri="{FF2B5EF4-FFF2-40B4-BE49-F238E27FC236}">
                <a16:creationId xmlns:a16="http://schemas.microsoft.com/office/drawing/2014/main" id="{452473B6-8361-6B4D-A009-F41DC8359C92}"/>
              </a:ext>
            </a:extLst>
          </p:cNvPr>
          <p:cNvGrpSpPr/>
          <p:nvPr userDrawn="1"/>
        </p:nvGrpSpPr>
        <p:grpSpPr>
          <a:xfrm>
            <a:off x="291189" y="6151084"/>
            <a:ext cx="3144242" cy="374574"/>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45EAF58F-DFF8-4E4B-94AA-E82F3B495EEB}"/>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8B504119-BF72-B741-B526-206F56B6BAB4}"/>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1CE0EC26-1684-8F4A-B7C5-35DA0735C4F1}"/>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322538"/>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a:alphaModFix amt="10000"/>
            <a:extLst>
              <a:ext uri="{28A0092B-C50C-407E-A947-70E740481C1C}">
                <a14:useLocalDpi xmlns:a14="http://schemas.microsoft.com/office/drawing/2010/main" val="0"/>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98A89666-E704-7640-A996-92B2F1974248}"/>
              </a:ext>
            </a:extLst>
          </p:cNvPr>
          <p:cNvGrpSpPr/>
          <p:nvPr userDrawn="1"/>
        </p:nvGrpSpPr>
        <p:grpSpPr>
          <a:xfrm>
            <a:off x="301128" y="6151084"/>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52A25C1-BB81-4B45-B8E6-7B8C19A024EB}"/>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BD2B9874-7F2B-1548-A278-B99A14E63106}"/>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63D61BB9-8E34-8F4F-9A2B-2F3CAEC38D33}"/>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9209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32253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a:alphaModFix amt="10000"/>
            <a:extLst>
              <a:ext uri="{28A0092B-C50C-407E-A947-70E740481C1C}">
                <a14:useLocalDpi xmlns:a14="http://schemas.microsoft.com/office/drawing/2010/main" val="0"/>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301128" y="6151084"/>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633752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2DAECA-6A8B-594E-B1E4-23E33E8E629F}"/>
              </a:ext>
            </a:extLst>
          </p:cNvPr>
          <p:cNvSpPr/>
          <p:nvPr userDrawn="1"/>
        </p:nvSpPr>
        <p:spPr>
          <a:xfrm>
            <a:off x="0" y="0"/>
            <a:ext cx="12192000" cy="550272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7" name="Text Placeholder 23">
            <a:extLst>
              <a:ext uri="{FF2B5EF4-FFF2-40B4-BE49-F238E27FC236}">
                <a16:creationId xmlns:a16="http://schemas.microsoft.com/office/drawing/2014/main" id="{E58D2A95-2D21-B044-98BE-78D2FE830943}"/>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9" name="Group 18">
            <a:extLst>
              <a:ext uri="{FF2B5EF4-FFF2-40B4-BE49-F238E27FC236}">
                <a16:creationId xmlns:a16="http://schemas.microsoft.com/office/drawing/2014/main" id="{0B3AA866-09BE-3E45-AC4B-5DCA1538509A}"/>
              </a:ext>
            </a:extLst>
          </p:cNvPr>
          <p:cNvGrpSpPr/>
          <p:nvPr userDrawn="1"/>
        </p:nvGrpSpPr>
        <p:grpSpPr>
          <a:xfrm>
            <a:off x="8448790" y="6057987"/>
            <a:ext cx="3144242" cy="374574"/>
            <a:chOff x="301128" y="6151084"/>
            <a:chExt cx="3144242" cy="374574"/>
          </a:xfrm>
        </p:grpSpPr>
        <p:pic>
          <p:nvPicPr>
            <p:cNvPr id="20" name="Picture 19" descr="Shape&#10;&#10;Description automatically generated with medium confidence">
              <a:extLst>
                <a:ext uri="{FF2B5EF4-FFF2-40B4-BE49-F238E27FC236}">
                  <a16:creationId xmlns:a16="http://schemas.microsoft.com/office/drawing/2014/main" id="{FAE41CC1-EDB3-2548-A91C-4CBFE25D6E91}"/>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33839A09-B16C-214F-B447-EF3CBEBB9B07}"/>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345CABEE-DC0A-C74D-BFF6-3BC5266AD05C}"/>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pic>
        <p:nvPicPr>
          <p:cNvPr id="3" name="Picture 2" descr="A black and white striped pattern&#10;&#10;Description automatically generated with medium confidence">
            <a:extLst>
              <a:ext uri="{FF2B5EF4-FFF2-40B4-BE49-F238E27FC236}">
                <a16:creationId xmlns:a16="http://schemas.microsoft.com/office/drawing/2014/main" id="{80B169DF-B0DD-EE45-9740-3EACBD7C0483}"/>
              </a:ext>
            </a:extLst>
          </p:cNvPr>
          <p:cNvPicPr>
            <a:picLocks noChangeAspect="1"/>
          </p:cNvPicPr>
          <p:nvPr userDrawn="1"/>
        </p:nvPicPr>
        <p:blipFill rotWithShape="1">
          <a:blip r:embed="rId3"/>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B820F7-DCD5-2A4A-A25F-AEB27D39CB1E}"/>
              </a:ext>
            </a:extLst>
          </p:cNvPr>
          <p:cNvSpPr/>
          <p:nvPr userDrawn="1"/>
        </p:nvSpPr>
        <p:spPr>
          <a:xfrm>
            <a:off x="0" y="0"/>
            <a:ext cx="12192000" cy="5502729"/>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9" name="Text Placeholder 23">
            <a:extLst>
              <a:ext uri="{FF2B5EF4-FFF2-40B4-BE49-F238E27FC236}">
                <a16:creationId xmlns:a16="http://schemas.microsoft.com/office/drawing/2014/main" id="{96D3B320-D8C5-8E45-BC87-4EBD8C6B79A2}"/>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0" name="Group 9">
            <a:extLst>
              <a:ext uri="{FF2B5EF4-FFF2-40B4-BE49-F238E27FC236}">
                <a16:creationId xmlns:a16="http://schemas.microsoft.com/office/drawing/2014/main" id="{4538F6F7-7F7F-E74D-B2D1-02527DAF96C3}"/>
              </a:ext>
            </a:extLst>
          </p:cNvPr>
          <p:cNvGrpSpPr/>
          <p:nvPr userDrawn="1"/>
        </p:nvGrpSpPr>
        <p:grpSpPr>
          <a:xfrm>
            <a:off x="8448790" y="605798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546C095F-E4BD-434A-B186-363DA67AE09D}"/>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23B117-BE17-9E40-8CDA-87F9E2CEB35A}"/>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BF79D006-B858-4044-B42E-325A6BFE1D30}"/>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pic>
        <p:nvPicPr>
          <p:cNvPr id="17" name="Picture 16" descr="A black and white striped pattern&#10;&#10;Description automatically generated with medium confidence">
            <a:extLst>
              <a:ext uri="{FF2B5EF4-FFF2-40B4-BE49-F238E27FC236}">
                <a16:creationId xmlns:a16="http://schemas.microsoft.com/office/drawing/2014/main" id="{9C8DACC2-6144-4442-96EA-10648D63DF3A}"/>
              </a:ext>
            </a:extLst>
          </p:cNvPr>
          <p:cNvPicPr>
            <a:picLocks noChangeAspect="1"/>
          </p:cNvPicPr>
          <p:nvPr userDrawn="1"/>
        </p:nvPicPr>
        <p:blipFill rotWithShape="1">
          <a:blip r:embed="rId3"/>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420941-B2F5-9544-AA96-C6DFC38157DA}"/>
              </a:ext>
            </a:extLst>
          </p:cNvPr>
          <p:cNvSpPr/>
          <p:nvPr userDrawn="1"/>
        </p:nvSpPr>
        <p:spPr>
          <a:xfrm>
            <a:off x="0" y="0"/>
            <a:ext cx="12192000" cy="5502729"/>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F08D5A6B-F286-B342-9026-F2DFEB4C0021}"/>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4" name="Group 13">
            <a:extLst>
              <a:ext uri="{FF2B5EF4-FFF2-40B4-BE49-F238E27FC236}">
                <a16:creationId xmlns:a16="http://schemas.microsoft.com/office/drawing/2014/main" id="{32F74629-2C51-1540-BFE3-30E1D7031BA4}"/>
              </a:ext>
            </a:extLst>
          </p:cNvPr>
          <p:cNvGrpSpPr/>
          <p:nvPr userDrawn="1"/>
        </p:nvGrpSpPr>
        <p:grpSpPr>
          <a:xfrm>
            <a:off x="8448790" y="6057987"/>
            <a:ext cx="3144242" cy="374574"/>
            <a:chOff x="301128" y="6151084"/>
            <a:chExt cx="3144242" cy="374574"/>
          </a:xfrm>
        </p:grpSpPr>
        <p:pic>
          <p:nvPicPr>
            <p:cNvPr id="15" name="Picture 14" descr="Shape&#10;&#10;Description automatically generated with medium confidence">
              <a:extLst>
                <a:ext uri="{FF2B5EF4-FFF2-40B4-BE49-F238E27FC236}">
                  <a16:creationId xmlns:a16="http://schemas.microsoft.com/office/drawing/2014/main" id="{DC68759E-8C56-664F-AB4C-52EBB287559F}"/>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61E06020-14D0-6D4D-A177-7F029E8A627C}"/>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9EE0F82E-5A40-934F-ABF9-B7F30AF94567}"/>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pic>
        <p:nvPicPr>
          <p:cNvPr id="19" name="Picture 18" descr="A black and white striped pattern&#10;&#10;Description automatically generated with medium confidence">
            <a:extLst>
              <a:ext uri="{FF2B5EF4-FFF2-40B4-BE49-F238E27FC236}">
                <a16:creationId xmlns:a16="http://schemas.microsoft.com/office/drawing/2014/main" id="{7C0DDBDB-9357-8843-AA3D-D37055F1613C}"/>
              </a:ext>
            </a:extLst>
          </p:cNvPr>
          <p:cNvPicPr>
            <a:picLocks noChangeAspect="1"/>
          </p:cNvPicPr>
          <p:nvPr userDrawn="1"/>
        </p:nvPicPr>
        <p:blipFill rotWithShape="1">
          <a:blip r:embed="rId3"/>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735832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with Photo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3C6F3587-1C99-C84D-8C21-5DDE52E9190C}"/>
              </a:ext>
            </a:extLst>
          </p:cNvPr>
          <p:cNvGrpSpPr/>
          <p:nvPr userDrawn="1"/>
        </p:nvGrpSpPr>
        <p:grpSpPr>
          <a:xfrm rot="16200000">
            <a:off x="-1025447" y="4518095"/>
            <a:ext cx="3445636" cy="410479"/>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D73E22CE-D2CF-FA41-A12B-F46CD3ED8C41}"/>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62B052AF-016A-E843-9FB7-A6C774CF8047}"/>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F3ADCBDB-E4A4-7D43-935E-E6500AC95DA6}"/>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44705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000F3F-3215-5A45-A03E-AC727D88D02E}"/>
              </a:ext>
            </a:extLst>
          </p:cNvPr>
          <p:cNvSpPr/>
          <p:nvPr userDrawn="1"/>
        </p:nvSpPr>
        <p:spPr>
          <a:xfrm flipV="1">
            <a:off x="1356632" y="-2"/>
            <a:ext cx="5495430" cy="6892757"/>
          </a:xfrm>
          <a:prstGeom prst="rect">
            <a:avLst/>
          </a:prstGeom>
          <a:solidFill>
            <a:srgbClr val="81D1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2" name="Picture Placeholder 17">
            <a:extLst>
              <a:ext uri="{FF2B5EF4-FFF2-40B4-BE49-F238E27FC236}">
                <a16:creationId xmlns:a16="http://schemas.microsoft.com/office/drawing/2014/main" id="{18AFA145-402A-1D43-B4EF-7E0A29EDF6FC}"/>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Text Placeholder 17">
            <a:extLst>
              <a:ext uri="{FF2B5EF4-FFF2-40B4-BE49-F238E27FC236}">
                <a16:creationId xmlns:a16="http://schemas.microsoft.com/office/drawing/2014/main" id="{094267F6-51B9-6F44-A139-B0EC46A469E4}"/>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9BFFA626-8117-F746-8855-E663EA82A6D1}"/>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8" name="Group 17">
            <a:extLst>
              <a:ext uri="{FF2B5EF4-FFF2-40B4-BE49-F238E27FC236}">
                <a16:creationId xmlns:a16="http://schemas.microsoft.com/office/drawing/2014/main" id="{3E152361-899C-BF41-8F34-B9BF3DC9144B}"/>
              </a:ext>
            </a:extLst>
          </p:cNvPr>
          <p:cNvGrpSpPr/>
          <p:nvPr userDrawn="1"/>
        </p:nvGrpSpPr>
        <p:grpSpPr>
          <a:xfrm rot="16200000">
            <a:off x="-1025447" y="4518095"/>
            <a:ext cx="3445636" cy="410479"/>
            <a:chOff x="301128" y="6151084"/>
            <a:chExt cx="3144242" cy="374574"/>
          </a:xfrm>
        </p:grpSpPr>
        <p:pic>
          <p:nvPicPr>
            <p:cNvPr id="19" name="Picture 18" descr="Shape&#10;&#10;Description automatically generated with medium confidence">
              <a:extLst>
                <a:ext uri="{FF2B5EF4-FFF2-40B4-BE49-F238E27FC236}">
                  <a16:creationId xmlns:a16="http://schemas.microsoft.com/office/drawing/2014/main" id="{3CDEEB3E-D926-E14F-9CDA-7804A676FEE8}"/>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97117616-37AE-7E45-B767-10A1EAA8BAF8}"/>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0CA2CE71-BA27-4949-8C54-E78129F66E41}"/>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13542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1 Standardseite">
    <p:spTree>
      <p:nvGrpSpPr>
        <p:cNvPr id="1" name=""/>
        <p:cNvGrpSpPr/>
        <p:nvPr/>
      </p:nvGrpSpPr>
      <p:grpSpPr>
        <a:xfrm>
          <a:off x="0" y="0"/>
          <a:ext cx="0" cy="0"/>
          <a:chOff x="0" y="0"/>
          <a:chExt cx="0" cy="0"/>
        </a:xfrm>
      </p:grpSpPr>
      <p:graphicFrame>
        <p:nvGraphicFramePr>
          <p:cNvPr id="15" name="Objekt 14" hidden="1">
            <a:extLst>
              <a:ext uri="{FF2B5EF4-FFF2-40B4-BE49-F238E27FC236}">
                <a16:creationId xmlns:a16="http://schemas.microsoft.com/office/drawing/2014/main" id="{5B2D2790-EEA9-48DB-A53B-82D96250EA8D}"/>
              </a:ext>
            </a:extLst>
          </p:cNvPr>
          <p:cNvGraphicFramePr>
            <a:graphicFrameLocks noChangeAspect="1"/>
          </p:cNvGraphicFramePr>
          <p:nvPr userDrawn="1">
            <p:custDataLst>
              <p:tags r:id="rId1"/>
            </p:custDataLst>
            <p:extLst>
              <p:ext uri="{D42A27DB-BD31-4B8C-83A1-F6EECF244321}">
                <p14:modId xmlns:p14="http://schemas.microsoft.com/office/powerpoint/2010/main" val="3449111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92" imgH="595" progId="TCLayout.ActiveDocument.1">
                  <p:embed/>
                </p:oleObj>
              </mc:Choice>
              <mc:Fallback>
                <p:oleObj name="think-cell Folie" r:id="rId3" imgW="592" imgH="595" progId="TCLayout.ActiveDocument.1">
                  <p:embed/>
                  <p:pic>
                    <p:nvPicPr>
                      <p:cNvPr id="15" name="Objekt 14" hidden="1">
                        <a:extLst>
                          <a:ext uri="{FF2B5EF4-FFF2-40B4-BE49-F238E27FC236}">
                            <a16:creationId xmlns:a16="http://schemas.microsoft.com/office/drawing/2014/main" id="{5B2D2790-EEA9-48DB-A53B-82D96250EA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Inhaltsplatzhalter 6">
            <a:extLst>
              <a:ext uri="{FF2B5EF4-FFF2-40B4-BE49-F238E27FC236}">
                <a16:creationId xmlns:a16="http://schemas.microsoft.com/office/drawing/2014/main" id="{72C2BED2-FD12-44AB-846B-94B05CC9DBB8}"/>
              </a:ext>
            </a:extLst>
          </p:cNvPr>
          <p:cNvSpPr>
            <a:spLocks noGrp="1"/>
          </p:cNvSpPr>
          <p:nvPr>
            <p:ph sz="quarter" idx="13" hasCustomPrompt="1"/>
          </p:nvPr>
        </p:nvSpPr>
        <p:spPr>
          <a:xfrm>
            <a:off x="389965" y="2181225"/>
            <a:ext cx="5498737" cy="4062821"/>
          </a:xfrm>
        </p:spPr>
        <p:txBody>
          <a:bodyPr/>
          <a:lstStyle>
            <a:lvl1pPr marL="0" indent="0">
              <a:buFont typeface="Arial" panose="020B0604020202020204" pitchFamily="34" charset="0"/>
              <a:buNone/>
              <a:defRPr sz="1800">
                <a:solidFill>
                  <a:srgbClr val="595A59"/>
                </a:solidFill>
              </a:defRPr>
            </a:lvl1pPr>
            <a:lvl2pPr marL="685800" indent="-228600">
              <a:buFont typeface="Arial" panose="020B0604020202020204" pitchFamily="34" charset="0"/>
              <a:buChar char="•"/>
              <a:defRPr sz="1800"/>
            </a:lvl2pPr>
            <a:lvl3pPr marL="1143000" indent="-228600">
              <a:buFont typeface="Symbol" panose="05050102010706020507" pitchFamily="18" charset="2"/>
              <a:buChar char="-"/>
              <a:defRPr sz="1600"/>
            </a:lvl3pPr>
            <a:lvl4pPr marL="1600200" indent="-228600">
              <a:buFont typeface="Symbol" panose="05050102010706020507" pitchFamily="18" charset="2"/>
              <a:buChar char="-"/>
              <a:defRPr sz="1400"/>
            </a:lvl4pPr>
            <a:lvl5pPr marL="2057400" indent="-228600">
              <a:buFont typeface="Symbol" panose="05050102010706020507" pitchFamily="18" charset="2"/>
              <a:buChar char="-"/>
              <a:defRPr sz="1200"/>
            </a:lvl5pPr>
          </a:lstStyle>
          <a:p>
            <a:pPr lvl="0"/>
            <a:r>
              <a:rPr lang="en-GB" dirty="0"/>
              <a:t>Text</a:t>
            </a:r>
          </a:p>
          <a:p>
            <a:pPr lvl="0"/>
            <a:endParaRPr lang="en-GB" dirty="0"/>
          </a:p>
        </p:txBody>
      </p:sp>
      <p:sp>
        <p:nvSpPr>
          <p:cNvPr id="9" name="Inhaltsplatzhalter 6">
            <a:extLst>
              <a:ext uri="{FF2B5EF4-FFF2-40B4-BE49-F238E27FC236}">
                <a16:creationId xmlns:a16="http://schemas.microsoft.com/office/drawing/2014/main" id="{6509128B-F0DD-408D-91AD-47B76E523B71}"/>
              </a:ext>
            </a:extLst>
          </p:cNvPr>
          <p:cNvSpPr>
            <a:spLocks noGrp="1"/>
          </p:cNvSpPr>
          <p:nvPr>
            <p:ph sz="quarter" idx="16" hasCustomPrompt="1"/>
          </p:nvPr>
        </p:nvSpPr>
        <p:spPr>
          <a:xfrm>
            <a:off x="6261465" y="2194560"/>
            <a:ext cx="5498737" cy="4062821"/>
          </a:xfrm>
        </p:spPr>
        <p:txBody>
          <a:bodyPr>
            <a:normAutofit/>
          </a:bodyPr>
          <a:lstStyle>
            <a:lvl1pPr marL="0" indent="0">
              <a:buNone/>
              <a:defRPr sz="1800">
                <a:solidFill>
                  <a:srgbClr val="595A59"/>
                </a:solidFill>
              </a:defRPr>
            </a:lvl1pPr>
          </a:lstStyle>
          <a:p>
            <a:pPr lvl="0"/>
            <a:r>
              <a:rPr lang="en-GB" dirty="0"/>
              <a:t>Text</a:t>
            </a:r>
          </a:p>
        </p:txBody>
      </p:sp>
      <p:sp>
        <p:nvSpPr>
          <p:cNvPr id="10" name="Textplatzhalter 10">
            <a:extLst>
              <a:ext uri="{FF2B5EF4-FFF2-40B4-BE49-F238E27FC236}">
                <a16:creationId xmlns:a16="http://schemas.microsoft.com/office/drawing/2014/main" id="{D74A7C69-ABF1-40BB-B897-B22D90960D89}"/>
              </a:ext>
            </a:extLst>
          </p:cNvPr>
          <p:cNvSpPr>
            <a:spLocks noGrp="1"/>
          </p:cNvSpPr>
          <p:nvPr>
            <p:ph type="body" sz="quarter" idx="17" hasCustomPrompt="1"/>
          </p:nvPr>
        </p:nvSpPr>
        <p:spPr>
          <a:xfrm>
            <a:off x="389964" y="1631248"/>
            <a:ext cx="5498737" cy="374650"/>
          </a:xfrm>
        </p:spPr>
        <p:txBody>
          <a:bodyPr>
            <a:normAutofit/>
          </a:bodyPr>
          <a:lstStyle>
            <a:lvl1pPr marL="0" indent="0">
              <a:buNone/>
              <a:defRPr sz="1800">
                <a:solidFill>
                  <a:srgbClr val="595A59"/>
                </a:solidFill>
                <a:latin typeface="+mn-lt"/>
              </a:defRPr>
            </a:lvl1pPr>
          </a:lstStyle>
          <a:p>
            <a:pPr lvl="0"/>
            <a:r>
              <a:rPr lang="en-GB" dirty="0"/>
              <a:t>Sub-Heading</a:t>
            </a:r>
          </a:p>
        </p:txBody>
      </p:sp>
      <p:sp>
        <p:nvSpPr>
          <p:cNvPr id="13" name="Textplatzhalter 10">
            <a:extLst>
              <a:ext uri="{FF2B5EF4-FFF2-40B4-BE49-F238E27FC236}">
                <a16:creationId xmlns:a16="http://schemas.microsoft.com/office/drawing/2014/main" id="{9491F89D-FAD9-4E4A-90F9-77B23D9907A2}"/>
              </a:ext>
            </a:extLst>
          </p:cNvPr>
          <p:cNvSpPr>
            <a:spLocks noGrp="1"/>
          </p:cNvSpPr>
          <p:nvPr>
            <p:ph type="body" sz="quarter" idx="18" hasCustomPrompt="1"/>
          </p:nvPr>
        </p:nvSpPr>
        <p:spPr>
          <a:xfrm>
            <a:off x="6261462" y="1642361"/>
            <a:ext cx="5498737" cy="374650"/>
          </a:xfrm>
        </p:spPr>
        <p:txBody>
          <a:bodyPr>
            <a:normAutofit/>
          </a:bodyPr>
          <a:lstStyle>
            <a:lvl1pPr marL="0" indent="0">
              <a:buNone/>
              <a:defRPr sz="1800">
                <a:solidFill>
                  <a:srgbClr val="595A59"/>
                </a:solidFill>
                <a:latin typeface="+mn-lt"/>
              </a:defRPr>
            </a:lvl1pPr>
          </a:lstStyle>
          <a:p>
            <a:pPr lvl="0"/>
            <a:r>
              <a:rPr lang="en-GB" dirty="0"/>
              <a:t>Sub-Heading</a:t>
            </a:r>
          </a:p>
        </p:txBody>
      </p:sp>
      <p:cxnSp>
        <p:nvCxnSpPr>
          <p:cNvPr id="8" name="Gerader Verbinder 7">
            <a:extLst>
              <a:ext uri="{FF2B5EF4-FFF2-40B4-BE49-F238E27FC236}">
                <a16:creationId xmlns:a16="http://schemas.microsoft.com/office/drawing/2014/main" id="{5E361722-5280-4865-8442-6DE260D78B8C}"/>
              </a:ext>
            </a:extLst>
          </p:cNvPr>
          <p:cNvCxnSpPr/>
          <p:nvPr userDrawn="1"/>
        </p:nvCxnSpPr>
        <p:spPr>
          <a:xfrm>
            <a:off x="431800" y="2017011"/>
            <a:ext cx="5498737" cy="0"/>
          </a:xfrm>
          <a:prstGeom prst="line">
            <a:avLst/>
          </a:prstGeom>
          <a:ln>
            <a:solidFill>
              <a:srgbClr val="8DC9C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1975E849-02E8-41E7-B89C-9556A131DA8C}"/>
              </a:ext>
            </a:extLst>
          </p:cNvPr>
          <p:cNvCxnSpPr/>
          <p:nvPr userDrawn="1"/>
        </p:nvCxnSpPr>
        <p:spPr>
          <a:xfrm>
            <a:off x="6261463" y="2017011"/>
            <a:ext cx="5498737" cy="0"/>
          </a:xfrm>
          <a:prstGeom prst="line">
            <a:avLst/>
          </a:prstGeom>
          <a:ln>
            <a:solidFill>
              <a:srgbClr val="8DC9C0"/>
            </a:solidFill>
          </a:ln>
        </p:spPr>
        <p:style>
          <a:lnRef idx="1">
            <a:schemeClr val="accent1"/>
          </a:lnRef>
          <a:fillRef idx="0">
            <a:schemeClr val="accent1"/>
          </a:fillRef>
          <a:effectRef idx="0">
            <a:schemeClr val="accent1"/>
          </a:effectRef>
          <a:fontRef idx="minor">
            <a:schemeClr val="tx1"/>
          </a:fontRef>
        </p:style>
      </p:cxnSp>
      <p:grpSp>
        <p:nvGrpSpPr>
          <p:cNvPr id="17" name="Group 6">
            <a:extLst>
              <a:ext uri="{FF2B5EF4-FFF2-40B4-BE49-F238E27FC236}">
                <a16:creationId xmlns:a16="http://schemas.microsoft.com/office/drawing/2014/main" id="{D218660F-A94E-4317-8829-A9BBEF8A8325}"/>
              </a:ext>
            </a:extLst>
          </p:cNvPr>
          <p:cNvGrpSpPr/>
          <p:nvPr userDrawn="1"/>
        </p:nvGrpSpPr>
        <p:grpSpPr>
          <a:xfrm>
            <a:off x="389965" y="6092742"/>
            <a:ext cx="3144242" cy="374574"/>
            <a:chOff x="301128" y="6151084"/>
            <a:chExt cx="3144242" cy="374574"/>
          </a:xfrm>
        </p:grpSpPr>
        <p:pic>
          <p:nvPicPr>
            <p:cNvPr id="18" name="Picture 7" descr="Shape&#10;&#10;Description automatically generated with medium confidence">
              <a:extLst>
                <a:ext uri="{FF2B5EF4-FFF2-40B4-BE49-F238E27FC236}">
                  <a16:creationId xmlns:a16="http://schemas.microsoft.com/office/drawing/2014/main" id="{F207F445-93DF-4722-BF45-052B3EDBD72E}"/>
                </a:ext>
              </a:extLst>
            </p:cNvPr>
            <p:cNvPicPr>
              <a:picLocks noChangeAspect="1"/>
            </p:cNvPicPr>
            <p:nvPr userDrawn="1"/>
          </p:nvPicPr>
          <p:blipFill rotWithShape="1">
            <a:blip r:embed="rId5"/>
            <a:srcRect l="-126" t="34675" r="96166" b="30712"/>
            <a:stretch/>
          </p:blipFill>
          <p:spPr>
            <a:xfrm>
              <a:off x="301128" y="6151084"/>
              <a:ext cx="286437" cy="374574"/>
            </a:xfrm>
            <a:prstGeom prst="rect">
              <a:avLst/>
            </a:prstGeom>
          </p:spPr>
        </p:pic>
        <p:pic>
          <p:nvPicPr>
            <p:cNvPr id="19" name="Picture 8" descr="Shape&#10;&#10;Description automatically generated with medium confidence">
              <a:extLst>
                <a:ext uri="{FF2B5EF4-FFF2-40B4-BE49-F238E27FC236}">
                  <a16:creationId xmlns:a16="http://schemas.microsoft.com/office/drawing/2014/main" id="{C2D1BDEC-3399-4A1D-97F0-35F252A5C238}"/>
                </a:ext>
              </a:extLst>
            </p:cNvPr>
            <p:cNvPicPr>
              <a:picLocks noChangeAspect="1"/>
            </p:cNvPicPr>
            <p:nvPr userDrawn="1"/>
          </p:nvPicPr>
          <p:blipFill rotWithShape="1">
            <a:blip r:embed="rId5"/>
            <a:srcRect l="4706" t="36094" r="60657" b="26595"/>
            <a:stretch/>
          </p:blipFill>
          <p:spPr>
            <a:xfrm>
              <a:off x="598968" y="6190727"/>
              <a:ext cx="1832298" cy="295289"/>
            </a:xfrm>
            <a:prstGeom prst="rect">
              <a:avLst/>
            </a:prstGeom>
          </p:spPr>
        </p:pic>
        <p:pic>
          <p:nvPicPr>
            <p:cNvPr id="20" name="Picture 9" descr="Shape&#10;&#10;Description automatically generated with medium confidence">
              <a:extLst>
                <a:ext uri="{FF2B5EF4-FFF2-40B4-BE49-F238E27FC236}">
                  <a16:creationId xmlns:a16="http://schemas.microsoft.com/office/drawing/2014/main" id="{015771E6-FEB9-4E94-928E-794D14B98690}"/>
                </a:ext>
              </a:extLst>
            </p:cNvPr>
            <p:cNvPicPr>
              <a:picLocks noChangeAspect="1"/>
            </p:cNvPicPr>
            <p:nvPr userDrawn="1"/>
          </p:nvPicPr>
          <p:blipFill rotWithShape="1">
            <a:blip r:embed="rId5"/>
            <a:srcRect l="81067" t="46853" r="-424" b="22085"/>
            <a:stretch/>
          </p:blipFill>
          <p:spPr>
            <a:xfrm>
              <a:off x="2421327" y="6245274"/>
              <a:ext cx="1024043" cy="245829"/>
            </a:xfrm>
            <a:prstGeom prst="rect">
              <a:avLst/>
            </a:prstGeom>
          </p:spPr>
        </p:pic>
      </p:grpSp>
      <p:pic>
        <p:nvPicPr>
          <p:cNvPr id="21" name="Picture 10" descr="Background pattern&#10;&#10;Description automatically generated">
            <a:extLst>
              <a:ext uri="{FF2B5EF4-FFF2-40B4-BE49-F238E27FC236}">
                <a16:creationId xmlns:a16="http://schemas.microsoft.com/office/drawing/2014/main" id="{88CBACC7-F8C5-4D30-8827-10470754804A}"/>
              </a:ext>
            </a:extLst>
          </p:cNvPr>
          <p:cNvPicPr>
            <a:picLocks noChangeAspect="1"/>
          </p:cNvPicPr>
          <p:nvPr userDrawn="1"/>
        </p:nvPicPr>
        <p:blipFill rotWithShape="1">
          <a:blip r:embed="rId6"/>
          <a:srcRect l="-9441" t="-3095" r="10580" b="84089"/>
          <a:stretch/>
        </p:blipFill>
        <p:spPr>
          <a:xfrm>
            <a:off x="7462157" y="5624715"/>
            <a:ext cx="4729844" cy="1233285"/>
          </a:xfrm>
          <a:prstGeom prst="rect">
            <a:avLst/>
          </a:prstGeom>
        </p:spPr>
      </p:pic>
      <p:sp>
        <p:nvSpPr>
          <p:cNvPr id="22" name="Text Placeholder 23">
            <a:extLst>
              <a:ext uri="{FF2B5EF4-FFF2-40B4-BE49-F238E27FC236}">
                <a16:creationId xmlns:a16="http://schemas.microsoft.com/office/drawing/2014/main" id="{AB7E37AA-CB43-48FD-A4AB-894EC7F58695}"/>
              </a:ext>
            </a:extLst>
          </p:cNvPr>
          <p:cNvSpPr>
            <a:spLocks noGrp="1"/>
          </p:cNvSpPr>
          <p:nvPr>
            <p:ph type="body" sz="quarter" idx="19" hasCustomPrompt="1"/>
          </p:nvPr>
        </p:nvSpPr>
        <p:spPr>
          <a:xfrm>
            <a:off x="389965" y="577971"/>
            <a:ext cx="11470341" cy="582221"/>
          </a:xfrm>
        </p:spPr>
        <p:txBody>
          <a:bodyPr>
            <a:normAutofit/>
          </a:bodyPr>
          <a:lstStyle>
            <a:lvl1pPr marL="0" indent="0" algn="l">
              <a:buNone/>
              <a:defRPr sz="2000" b="0" i="0">
                <a:solidFill>
                  <a:srgbClr val="79527B"/>
                </a:solidFill>
                <a:latin typeface="+mj-lt"/>
              </a:defRPr>
            </a:lvl1pPr>
          </a:lstStyle>
          <a:p>
            <a:pPr lvl="0"/>
            <a:r>
              <a:rPr lang="en-US" dirty="0"/>
              <a:t>Action Title</a:t>
            </a:r>
          </a:p>
        </p:txBody>
      </p:sp>
      <p:sp>
        <p:nvSpPr>
          <p:cNvPr id="23" name="Text Placeholder 23">
            <a:extLst>
              <a:ext uri="{FF2B5EF4-FFF2-40B4-BE49-F238E27FC236}">
                <a16:creationId xmlns:a16="http://schemas.microsoft.com/office/drawing/2014/main" id="{BBDF7C80-86A2-4889-97C8-10A4F677D8E5}"/>
              </a:ext>
            </a:extLst>
          </p:cNvPr>
          <p:cNvSpPr>
            <a:spLocks noGrp="1"/>
          </p:cNvSpPr>
          <p:nvPr>
            <p:ph type="body" sz="quarter" idx="20" hasCustomPrompt="1"/>
          </p:nvPr>
        </p:nvSpPr>
        <p:spPr>
          <a:xfrm>
            <a:off x="389964" y="1231888"/>
            <a:ext cx="11470341" cy="303614"/>
          </a:xfrm>
        </p:spPr>
        <p:txBody>
          <a:bodyPr>
            <a:normAutofit/>
          </a:bodyPr>
          <a:lstStyle>
            <a:lvl1pPr marL="0" indent="0" algn="l">
              <a:buNone/>
              <a:defRPr sz="1800" b="0" i="0">
                <a:solidFill>
                  <a:srgbClr val="79527B"/>
                </a:solidFill>
                <a:latin typeface="+mn-lt"/>
              </a:defRPr>
            </a:lvl1pPr>
          </a:lstStyle>
          <a:p>
            <a:pPr lvl="0"/>
            <a:r>
              <a:rPr lang="en-US" dirty="0"/>
              <a:t>Heading</a:t>
            </a:r>
          </a:p>
        </p:txBody>
      </p:sp>
    </p:spTree>
    <p:extLst>
      <p:ext uri="{BB962C8B-B14F-4D97-AF65-F5344CB8AC3E}">
        <p14:creationId xmlns:p14="http://schemas.microsoft.com/office/powerpoint/2010/main" val="943126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pic>
        <p:nvPicPr>
          <p:cNvPr id="12" name="Picture 11" descr="A black and white striped pattern&#10;&#10;Description automatically generated with medium confidence">
            <a:extLst>
              <a:ext uri="{FF2B5EF4-FFF2-40B4-BE49-F238E27FC236}">
                <a16:creationId xmlns:a16="http://schemas.microsoft.com/office/drawing/2014/main" id="{00998524-1A84-7048-985A-6A16BEBC62BA}"/>
              </a:ext>
            </a:extLst>
          </p:cNvPr>
          <p:cNvPicPr>
            <a:picLocks noChangeAspect="1"/>
          </p:cNvPicPr>
          <p:nvPr userDrawn="1"/>
        </p:nvPicPr>
        <p:blipFill rotWithShape="1">
          <a:blip r:embed="rId2"/>
          <a:srcRect l="-25172" t="20705" r="18173" b="15673"/>
          <a:stretch/>
        </p:blipFill>
        <p:spPr>
          <a:xfrm>
            <a:off x="5333853" y="1227"/>
            <a:ext cx="6825554" cy="5501502"/>
          </a:xfrm>
          <a:prstGeom prst="rect">
            <a:avLst/>
          </a:prstGeom>
        </p:spPr>
      </p:pic>
      <p:sp>
        <p:nvSpPr>
          <p:cNvPr id="15" name="Rectangle 14">
            <a:extLst>
              <a:ext uri="{FF2B5EF4-FFF2-40B4-BE49-F238E27FC236}">
                <a16:creationId xmlns:a16="http://schemas.microsoft.com/office/drawing/2014/main" id="{C4B89089-1C36-7244-9F09-526D03ABED84}"/>
              </a:ext>
            </a:extLst>
          </p:cNvPr>
          <p:cNvSpPr/>
          <p:nvPr userDrawn="1"/>
        </p:nvSpPr>
        <p:spPr>
          <a:xfrm flipV="1">
            <a:off x="1356632" y="-2"/>
            <a:ext cx="5495430" cy="6892757"/>
          </a:xfrm>
          <a:prstGeom prst="rect">
            <a:avLst/>
          </a:prstGeom>
          <a:solidFill>
            <a:srgbClr val="F279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8" name="Picture Placeholder 17">
            <a:extLst>
              <a:ext uri="{FF2B5EF4-FFF2-40B4-BE49-F238E27FC236}">
                <a16:creationId xmlns:a16="http://schemas.microsoft.com/office/drawing/2014/main" id="{92E6FEF1-361F-DA48-B081-56FB58B9D5C0}"/>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C0B568-8553-E241-9EDA-C0F05E92B9E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249C99CF-6146-5A4D-8BA5-1D0251E7BE1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58465C14-F136-1F41-B962-49365A6CBC26}"/>
              </a:ext>
            </a:extLst>
          </p:cNvPr>
          <p:cNvGrpSpPr/>
          <p:nvPr userDrawn="1"/>
        </p:nvGrpSpPr>
        <p:grpSpPr>
          <a:xfrm rot="16200000">
            <a:off x="-1025447" y="4518095"/>
            <a:ext cx="3445636" cy="410479"/>
            <a:chOff x="301128" y="6151084"/>
            <a:chExt cx="3144242" cy="374574"/>
          </a:xfrm>
        </p:grpSpPr>
        <p:pic>
          <p:nvPicPr>
            <p:cNvPr id="23" name="Picture 22" descr="Shape&#10;&#10;Description automatically generated with medium confidence">
              <a:extLst>
                <a:ext uri="{FF2B5EF4-FFF2-40B4-BE49-F238E27FC236}">
                  <a16:creationId xmlns:a16="http://schemas.microsoft.com/office/drawing/2014/main" id="{6CA64AA9-11EC-8E40-9531-0E3FFD282029}"/>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8407A6EB-ABC3-274D-8C95-55C4A78BCF1D}"/>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1DEC38CB-F8BB-244B-803A-CC583EC4AB76}"/>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556858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1" y="1278196"/>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1" y="2776797"/>
            <a:ext cx="4914900" cy="1472928"/>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2783282"/>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37301" y="336277"/>
            <a:ext cx="5113283" cy="582221"/>
          </a:xfrm>
        </p:spPr>
        <p:txBody>
          <a:bodyPr>
            <a:normAutofit/>
          </a:bodyPr>
          <a:lstStyle>
            <a:lvl1pPr marL="0" indent="0" algn="l">
              <a:buNone/>
              <a:defRPr sz="3600" b="0" i="0">
                <a:solidFill>
                  <a:srgbClr val="595A59"/>
                </a:solidFill>
                <a:latin typeface="+mn-lt"/>
              </a:defRPr>
            </a:lvl1pPr>
          </a:lstStyle>
          <a:p>
            <a:pPr lvl="0"/>
            <a:r>
              <a:rPr lang="en-US" dirty="0"/>
              <a:t>Heading</a:t>
            </a:r>
          </a:p>
        </p:txBody>
      </p:sp>
      <p:grpSp>
        <p:nvGrpSpPr>
          <p:cNvPr id="12" name="Group 11">
            <a:extLst>
              <a:ext uri="{FF2B5EF4-FFF2-40B4-BE49-F238E27FC236}">
                <a16:creationId xmlns:a16="http://schemas.microsoft.com/office/drawing/2014/main" id="{98A2C570-7EFF-9645-9AC9-A2D45AC1D5B5}"/>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78A861C1-1D07-1B46-A9AF-79FE90164294}"/>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D4D8DCE-A57E-0E47-9CCB-87C68752684D}"/>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B099184E-20E7-7B43-B73E-2F51073FD5D2}"/>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621502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9" name="Picture 18" descr="Background pattern&#10;&#10;Description automatically generated">
            <a:extLst>
              <a:ext uri="{FF2B5EF4-FFF2-40B4-BE49-F238E27FC236}">
                <a16:creationId xmlns:a16="http://schemas.microsoft.com/office/drawing/2014/main" id="{E592266E-2214-AE47-9027-D13BF609C360}"/>
              </a:ext>
            </a:extLst>
          </p:cNvPr>
          <p:cNvPicPr>
            <a:picLocks noChangeAspect="1"/>
          </p:cNvPicPr>
          <p:nvPr userDrawn="1"/>
        </p:nvPicPr>
        <p:blipFill rotWithShape="1">
          <a:blip r:embed="rId2">
            <a:alphaModFix amt="48000"/>
          </a:blip>
          <a:srcRect l="-26773" t="-4018" r="-5883" b="83247"/>
          <a:stretch/>
        </p:blipFill>
        <p:spPr>
          <a:xfrm>
            <a:off x="6572759" y="5676171"/>
            <a:ext cx="5564883" cy="1181829"/>
          </a:xfrm>
          <a:prstGeom prst="rect">
            <a:avLst/>
          </a:prstGeom>
        </p:spPr>
      </p:pic>
      <p:grpSp>
        <p:nvGrpSpPr>
          <p:cNvPr id="20" name="Group 19">
            <a:extLst>
              <a:ext uri="{FF2B5EF4-FFF2-40B4-BE49-F238E27FC236}">
                <a16:creationId xmlns:a16="http://schemas.microsoft.com/office/drawing/2014/main" id="{DBC0963D-5E99-C64E-999D-331B6AD4A89C}"/>
              </a:ext>
            </a:extLst>
          </p:cNvPr>
          <p:cNvGrpSpPr/>
          <p:nvPr userDrawn="1"/>
        </p:nvGrpSpPr>
        <p:grpSpPr>
          <a:xfrm>
            <a:off x="8448790" y="6057987"/>
            <a:ext cx="3144242" cy="374574"/>
            <a:chOff x="301128" y="6151084"/>
            <a:chExt cx="3144242" cy="374574"/>
          </a:xfrm>
        </p:grpSpPr>
        <p:pic>
          <p:nvPicPr>
            <p:cNvPr id="21" name="Picture 20" descr="Shape&#10;&#10;Description automatically generated with medium confidence">
              <a:extLst>
                <a:ext uri="{FF2B5EF4-FFF2-40B4-BE49-F238E27FC236}">
                  <a16:creationId xmlns:a16="http://schemas.microsoft.com/office/drawing/2014/main" id="{230C7B28-68C5-CD47-B21F-CACD1589E5D1}"/>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4CD0ACD0-B63F-8540-B01F-161477E1D23C}"/>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17004605-AB16-6847-A149-1F28A1190921}"/>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28E03E-E573-114A-9C13-2157A15A837F}"/>
              </a:ext>
            </a:extLst>
          </p:cNvPr>
          <p:cNvSpPr/>
          <p:nvPr userDrawn="1"/>
        </p:nvSpPr>
        <p:spPr>
          <a:xfrm>
            <a:off x="241300" y="0"/>
            <a:ext cx="6151000" cy="6215028"/>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7">
            <a:extLst>
              <a:ext uri="{FF2B5EF4-FFF2-40B4-BE49-F238E27FC236}">
                <a16:creationId xmlns:a16="http://schemas.microsoft.com/office/drawing/2014/main" id="{41E08221-81F0-7640-A540-7545968C7F1D}"/>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A982680D-7A79-0B44-AD73-F8C1B3E29F9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E1B46F6A-759B-0D43-AE93-1DDD28B1D162}"/>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4" name="Picture 13" descr="Background pattern&#10;&#10;Description automatically generated">
            <a:extLst>
              <a:ext uri="{FF2B5EF4-FFF2-40B4-BE49-F238E27FC236}">
                <a16:creationId xmlns:a16="http://schemas.microsoft.com/office/drawing/2014/main" id="{3742256F-828A-2D4E-85A5-D47D63151BEC}"/>
              </a:ext>
            </a:extLst>
          </p:cNvPr>
          <p:cNvPicPr>
            <a:picLocks noChangeAspect="1"/>
          </p:cNvPicPr>
          <p:nvPr userDrawn="1"/>
        </p:nvPicPr>
        <p:blipFill rotWithShape="1">
          <a:blip r:embed="rId2">
            <a:alphaModFix amt="48000"/>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9510E3A8-BD3A-5547-B4D4-6BB14A3E6F06}"/>
              </a:ext>
            </a:extLst>
          </p:cNvPr>
          <p:cNvGrpSpPr/>
          <p:nvPr userDrawn="1"/>
        </p:nvGrpSpPr>
        <p:grpSpPr>
          <a:xfrm>
            <a:off x="8448790" y="6057987"/>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4B63785F-8E82-9240-85D8-8687E24D54F7}"/>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BFD2F9BD-A5FA-414A-90FC-7649B9CB5463}"/>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3A35C0D0-CA49-734C-BA93-46282C8350BE}"/>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66679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33733E-D795-464D-A1A5-B9D1FC7EE3E9}"/>
              </a:ext>
            </a:extLst>
          </p:cNvPr>
          <p:cNvSpPr/>
          <p:nvPr userDrawn="1"/>
        </p:nvSpPr>
        <p:spPr>
          <a:xfrm>
            <a:off x="241300" y="0"/>
            <a:ext cx="6151000" cy="621502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7">
            <a:extLst>
              <a:ext uri="{FF2B5EF4-FFF2-40B4-BE49-F238E27FC236}">
                <a16:creationId xmlns:a16="http://schemas.microsoft.com/office/drawing/2014/main" id="{9D3D66B3-2CAD-6C42-AAD3-BB443A255643}"/>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56E2D971-C8C7-D14D-AABE-B4B5AD9FDC12}"/>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5537A2C5-2D00-2749-8FCE-6266AF17DCE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4" name="Picture 13" descr="Background pattern&#10;&#10;Description automatically generated">
            <a:extLst>
              <a:ext uri="{FF2B5EF4-FFF2-40B4-BE49-F238E27FC236}">
                <a16:creationId xmlns:a16="http://schemas.microsoft.com/office/drawing/2014/main" id="{90C17C07-AA25-3E4D-A81D-1475740FE4C0}"/>
              </a:ext>
            </a:extLst>
          </p:cNvPr>
          <p:cNvPicPr>
            <a:picLocks noChangeAspect="1"/>
          </p:cNvPicPr>
          <p:nvPr userDrawn="1"/>
        </p:nvPicPr>
        <p:blipFill rotWithShape="1">
          <a:blip r:embed="rId2">
            <a:alphaModFix amt="48000"/>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2FCA451E-1731-F74E-8482-094C8A652304}"/>
              </a:ext>
            </a:extLst>
          </p:cNvPr>
          <p:cNvGrpSpPr/>
          <p:nvPr userDrawn="1"/>
        </p:nvGrpSpPr>
        <p:grpSpPr>
          <a:xfrm>
            <a:off x="8448790" y="6057987"/>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C3CCC86B-708B-A949-AC9E-DE4F32E8C37C}"/>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739DBF16-C94E-704D-85CA-56E7A626791B}"/>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BFC0A548-B304-F549-883D-832E0848BDCC}"/>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eet Our Team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47385"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86593"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81530"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320738"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norm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pic>
        <p:nvPicPr>
          <p:cNvPr id="19" name="Picture 18" descr="Background pattern&#10;&#10;Description automatically generated">
            <a:extLst>
              <a:ext uri="{FF2B5EF4-FFF2-40B4-BE49-F238E27FC236}">
                <a16:creationId xmlns:a16="http://schemas.microsoft.com/office/drawing/2014/main" id="{A830E649-EC4E-D743-8060-0EA1EC1AA71B}"/>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22" name="Group 21">
            <a:extLst>
              <a:ext uri="{FF2B5EF4-FFF2-40B4-BE49-F238E27FC236}">
                <a16:creationId xmlns:a16="http://schemas.microsoft.com/office/drawing/2014/main" id="{84D70A4D-16BE-BB4C-A00B-01A59941375D}"/>
              </a:ext>
            </a:extLst>
          </p:cNvPr>
          <p:cNvGrpSpPr/>
          <p:nvPr userDrawn="1"/>
        </p:nvGrpSpPr>
        <p:grpSpPr>
          <a:xfrm>
            <a:off x="4480947" y="6257070"/>
            <a:ext cx="3144242" cy="374574"/>
            <a:chOff x="301128" y="6151084"/>
            <a:chExt cx="3144242" cy="374574"/>
          </a:xfrm>
        </p:grpSpPr>
        <p:pic>
          <p:nvPicPr>
            <p:cNvPr id="23" name="Picture 22" descr="Shape&#10;&#10;Description automatically generated with medium confidence">
              <a:extLst>
                <a:ext uri="{FF2B5EF4-FFF2-40B4-BE49-F238E27FC236}">
                  <a16:creationId xmlns:a16="http://schemas.microsoft.com/office/drawing/2014/main" id="{A360E6A2-12DF-B742-BD0E-113BD7C54415}"/>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8BD40448-4E1E-9947-87A5-815C243DEEAA}"/>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97A9133D-7D51-2244-9F7A-9056FA78E29C}"/>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
        <p:nvSpPr>
          <p:cNvPr id="26" name="Text Placeholder 23">
            <a:extLst>
              <a:ext uri="{FF2B5EF4-FFF2-40B4-BE49-F238E27FC236}">
                <a16:creationId xmlns:a16="http://schemas.microsoft.com/office/drawing/2014/main" id="{6B62F49B-C8B1-C141-830A-6FFB7CF4FFC2}"/>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eet Our Team - Orang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458CEA-6775-C542-8654-D33395A969B7}"/>
              </a:ext>
            </a:extLst>
          </p:cNvPr>
          <p:cNvSpPr/>
          <p:nvPr userDrawn="1"/>
        </p:nvSpPr>
        <p:spPr>
          <a:xfrm>
            <a:off x="241300" y="228600"/>
            <a:ext cx="11696700" cy="27178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3">
            <a:extLst>
              <a:ext uri="{FF2B5EF4-FFF2-40B4-BE49-F238E27FC236}">
                <a16:creationId xmlns:a16="http://schemas.microsoft.com/office/drawing/2014/main" id="{02DEA743-B449-984C-8670-21635A318646}"/>
              </a:ext>
            </a:extLst>
          </p:cNvPr>
          <p:cNvSpPr>
            <a:spLocks noGrp="1"/>
          </p:cNvSpPr>
          <p:nvPr>
            <p:ph type="pic" sz="quarter" idx="10"/>
          </p:nvPr>
        </p:nvSpPr>
        <p:spPr>
          <a:xfrm>
            <a:off x="1147385"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924CF65B-C881-A34A-B802-0E1001C95D07}"/>
              </a:ext>
            </a:extLst>
          </p:cNvPr>
          <p:cNvSpPr>
            <a:spLocks noGrp="1"/>
          </p:cNvSpPr>
          <p:nvPr>
            <p:ph type="pic" sz="quarter" idx="11"/>
          </p:nvPr>
        </p:nvSpPr>
        <p:spPr>
          <a:xfrm>
            <a:off x="3886593"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F3CF7FCA-B9F3-654D-A571-44779EA9FDBE}"/>
              </a:ext>
            </a:extLst>
          </p:cNvPr>
          <p:cNvSpPr>
            <a:spLocks noGrp="1"/>
          </p:cNvSpPr>
          <p:nvPr>
            <p:ph type="pic" sz="quarter" idx="12"/>
          </p:nvPr>
        </p:nvSpPr>
        <p:spPr>
          <a:xfrm>
            <a:off x="6581530"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BB2F7C97-96D1-AA4B-A86D-542F3A009D19}"/>
              </a:ext>
            </a:extLst>
          </p:cNvPr>
          <p:cNvSpPr>
            <a:spLocks noGrp="1"/>
          </p:cNvSpPr>
          <p:nvPr>
            <p:ph type="pic" sz="quarter" idx="13"/>
          </p:nvPr>
        </p:nvSpPr>
        <p:spPr>
          <a:xfrm>
            <a:off x="9320738"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1" name="Text Placeholder 17">
            <a:extLst>
              <a:ext uri="{FF2B5EF4-FFF2-40B4-BE49-F238E27FC236}">
                <a16:creationId xmlns:a16="http://schemas.microsoft.com/office/drawing/2014/main" id="{4B3E60E7-1D29-4E4A-BA40-46AB6F537EA3}"/>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2" name="Text Placeholder 23">
            <a:extLst>
              <a:ext uri="{FF2B5EF4-FFF2-40B4-BE49-F238E27FC236}">
                <a16:creationId xmlns:a16="http://schemas.microsoft.com/office/drawing/2014/main" id="{81EEDB30-B325-0A44-80B0-3C30EF0E8D2A}"/>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3" name="Text Placeholder 17">
            <a:extLst>
              <a:ext uri="{FF2B5EF4-FFF2-40B4-BE49-F238E27FC236}">
                <a16:creationId xmlns:a16="http://schemas.microsoft.com/office/drawing/2014/main" id="{562B8363-AB85-D346-93C9-B23F08788288}"/>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4" name="Text Placeholder 23">
            <a:extLst>
              <a:ext uri="{FF2B5EF4-FFF2-40B4-BE49-F238E27FC236}">
                <a16:creationId xmlns:a16="http://schemas.microsoft.com/office/drawing/2014/main" id="{2E2F25D1-855B-F64A-B2B5-1E10C4071248}"/>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5" name="Text Placeholder 17">
            <a:extLst>
              <a:ext uri="{FF2B5EF4-FFF2-40B4-BE49-F238E27FC236}">
                <a16:creationId xmlns:a16="http://schemas.microsoft.com/office/drawing/2014/main" id="{09765F5B-E4B2-C145-8ED5-B969C8D88984}"/>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6" name="Text Placeholder 23">
            <a:extLst>
              <a:ext uri="{FF2B5EF4-FFF2-40B4-BE49-F238E27FC236}">
                <a16:creationId xmlns:a16="http://schemas.microsoft.com/office/drawing/2014/main" id="{7ADF89E8-2F1B-DD48-AD42-A09EEB5E039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7" name="Text Placeholder 17">
            <a:extLst>
              <a:ext uri="{FF2B5EF4-FFF2-40B4-BE49-F238E27FC236}">
                <a16:creationId xmlns:a16="http://schemas.microsoft.com/office/drawing/2014/main" id="{4CAD0C6E-2BBB-1B49-9495-741078E0DC6B}"/>
              </a:ext>
            </a:extLst>
          </p:cNvPr>
          <p:cNvSpPr>
            <a:spLocks noGrp="1"/>
          </p:cNvSpPr>
          <p:nvPr>
            <p:ph type="body" sz="quarter" idx="23" hasCustomPrompt="1"/>
          </p:nvPr>
        </p:nvSpPr>
        <p:spPr>
          <a:xfrm>
            <a:off x="9037758" y="4468644"/>
            <a:ext cx="2289837" cy="1237497"/>
          </a:xfrm>
        </p:spPr>
        <p:txBody>
          <a:bodyPr>
            <a:norm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8" name="Text Placeholder 23">
            <a:extLst>
              <a:ext uri="{FF2B5EF4-FFF2-40B4-BE49-F238E27FC236}">
                <a16:creationId xmlns:a16="http://schemas.microsoft.com/office/drawing/2014/main" id="{C7402AD3-4450-874E-83F4-B0829057D3A1}"/>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pic>
        <p:nvPicPr>
          <p:cNvPr id="49" name="Picture 48" descr="Background pattern&#10;&#10;Description automatically generated">
            <a:extLst>
              <a:ext uri="{FF2B5EF4-FFF2-40B4-BE49-F238E27FC236}">
                <a16:creationId xmlns:a16="http://schemas.microsoft.com/office/drawing/2014/main" id="{F3772813-AB89-4942-B971-E934F8EF307F}"/>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50" name="Group 49">
            <a:extLst>
              <a:ext uri="{FF2B5EF4-FFF2-40B4-BE49-F238E27FC236}">
                <a16:creationId xmlns:a16="http://schemas.microsoft.com/office/drawing/2014/main" id="{028D30CE-0272-2047-A7BF-4AEF2016068B}"/>
              </a:ext>
            </a:extLst>
          </p:cNvPr>
          <p:cNvGrpSpPr/>
          <p:nvPr userDrawn="1"/>
        </p:nvGrpSpPr>
        <p:grpSpPr>
          <a:xfrm>
            <a:off x="4480947" y="6257070"/>
            <a:ext cx="3144242" cy="374574"/>
            <a:chOff x="301128" y="6151084"/>
            <a:chExt cx="3144242" cy="374574"/>
          </a:xfrm>
        </p:grpSpPr>
        <p:pic>
          <p:nvPicPr>
            <p:cNvPr id="51" name="Picture 50" descr="Shape&#10;&#10;Description automatically generated with medium confidence">
              <a:extLst>
                <a:ext uri="{FF2B5EF4-FFF2-40B4-BE49-F238E27FC236}">
                  <a16:creationId xmlns:a16="http://schemas.microsoft.com/office/drawing/2014/main" id="{015E6366-E932-EA41-8840-7F52A53797DD}"/>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52" name="Picture 51" descr="Shape&#10;&#10;Description automatically generated with medium confidence">
              <a:extLst>
                <a:ext uri="{FF2B5EF4-FFF2-40B4-BE49-F238E27FC236}">
                  <a16:creationId xmlns:a16="http://schemas.microsoft.com/office/drawing/2014/main" id="{76B6F401-E1B9-F74E-BF92-379D6B68A077}"/>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53" name="Picture 52" descr="Shape&#10;&#10;Description automatically generated with medium confidence">
              <a:extLst>
                <a:ext uri="{FF2B5EF4-FFF2-40B4-BE49-F238E27FC236}">
                  <a16:creationId xmlns:a16="http://schemas.microsoft.com/office/drawing/2014/main" id="{1BEF065F-C5BE-6044-846E-0BF9E617AD2B}"/>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
        <p:nvSpPr>
          <p:cNvPr id="54" name="Text Placeholder 23">
            <a:extLst>
              <a:ext uri="{FF2B5EF4-FFF2-40B4-BE49-F238E27FC236}">
                <a16:creationId xmlns:a16="http://schemas.microsoft.com/office/drawing/2014/main" id="{D75FF3E3-41B3-A447-83A6-20889D950702}"/>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2736936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box - Solid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E3D6133-0B55-1D4A-8E12-2270EDD373E5}"/>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FE67E865-0A0C-BB41-8F87-01441642B942}"/>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F79FF16-9515-6D46-B997-E9A43FFC97D6}"/>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DC147D96-3499-FF4F-878E-CC8781F66ADA}"/>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
        <p:nvSpPr>
          <p:cNvPr id="17" name="Text Placeholder 17">
            <a:extLst>
              <a:ext uri="{FF2B5EF4-FFF2-40B4-BE49-F238E27FC236}">
                <a16:creationId xmlns:a16="http://schemas.microsoft.com/office/drawing/2014/main" id="{04B8ED95-1584-9648-A19C-8343129C39F4}"/>
              </a:ext>
            </a:extLst>
          </p:cNvPr>
          <p:cNvSpPr>
            <a:spLocks noGrp="1"/>
          </p:cNvSpPr>
          <p:nvPr>
            <p:ph type="body" sz="quarter" idx="18" hasCustomPrompt="1"/>
          </p:nvPr>
        </p:nvSpPr>
        <p:spPr>
          <a:xfrm>
            <a:off x="734714" y="1757011"/>
            <a:ext cx="9862529"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8" name="Text Placeholder 23">
            <a:extLst>
              <a:ext uri="{FF2B5EF4-FFF2-40B4-BE49-F238E27FC236}">
                <a16:creationId xmlns:a16="http://schemas.microsoft.com/office/drawing/2014/main" id="{7A1321D9-FC1B-6246-B897-C5BCE53AED79}"/>
              </a:ext>
            </a:extLst>
          </p:cNvPr>
          <p:cNvSpPr>
            <a:spLocks noGrp="1"/>
          </p:cNvSpPr>
          <p:nvPr>
            <p:ph type="body" sz="quarter" idx="16" hasCustomPrompt="1"/>
          </p:nvPr>
        </p:nvSpPr>
        <p:spPr>
          <a:xfrm>
            <a:off x="734714" y="642972"/>
            <a:ext cx="986252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pic>
        <p:nvPicPr>
          <p:cNvPr id="19" name="Picture 18" descr="A black and white striped pattern&#10;&#10;Description automatically generated with medium confidence">
            <a:extLst>
              <a:ext uri="{FF2B5EF4-FFF2-40B4-BE49-F238E27FC236}">
                <a16:creationId xmlns:a16="http://schemas.microsoft.com/office/drawing/2014/main" id="{40188F5B-666F-0C49-8AB6-1A5A03978F02}"/>
              </a:ext>
            </a:extLst>
          </p:cNvPr>
          <p:cNvPicPr>
            <a:picLocks noChangeAspect="1"/>
          </p:cNvPicPr>
          <p:nvPr userDrawn="1"/>
        </p:nvPicPr>
        <p:blipFill rotWithShape="1">
          <a:blip r:embed="rId3"/>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723D5B-7F54-F54E-BDEB-1A99CDA87D38}"/>
              </a:ext>
            </a:extLst>
          </p:cNvPr>
          <p:cNvSpPr/>
          <p:nvPr userDrawn="1"/>
        </p:nvSpPr>
        <p:spPr>
          <a:xfrm>
            <a:off x="241300" y="228600"/>
            <a:ext cx="11696700" cy="5695317"/>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7">
            <a:extLst>
              <a:ext uri="{FF2B5EF4-FFF2-40B4-BE49-F238E27FC236}">
                <a16:creationId xmlns:a16="http://schemas.microsoft.com/office/drawing/2014/main" id="{A9EEE3A6-E41F-9343-8972-CCE6D8C8BE4B}"/>
              </a:ext>
            </a:extLst>
          </p:cNvPr>
          <p:cNvSpPr>
            <a:spLocks noGrp="1"/>
          </p:cNvSpPr>
          <p:nvPr>
            <p:ph type="body" sz="quarter" idx="18" hasCustomPrompt="1"/>
          </p:nvPr>
        </p:nvSpPr>
        <p:spPr>
          <a:xfrm>
            <a:off x="734714" y="1757011"/>
            <a:ext cx="9862529"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86EFA570-7386-444A-9366-2E9AE1461E93}"/>
              </a:ext>
            </a:extLst>
          </p:cNvPr>
          <p:cNvSpPr>
            <a:spLocks noGrp="1"/>
          </p:cNvSpPr>
          <p:nvPr>
            <p:ph type="body" sz="quarter" idx="16" hasCustomPrompt="1"/>
          </p:nvPr>
        </p:nvSpPr>
        <p:spPr>
          <a:xfrm>
            <a:off x="734714" y="642972"/>
            <a:ext cx="986252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2" name="Group 11">
            <a:extLst>
              <a:ext uri="{FF2B5EF4-FFF2-40B4-BE49-F238E27FC236}">
                <a16:creationId xmlns:a16="http://schemas.microsoft.com/office/drawing/2014/main" id="{15C9B65C-D8AA-7145-9FC2-EE719D59B15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47855A75-6D63-B347-B1A1-DF5666F53104}"/>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960FCF66-4BA3-BF4B-A64C-078D046C69EC}"/>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A3B3F12B-37F4-F640-966C-AC4204A5377B}"/>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pic>
        <p:nvPicPr>
          <p:cNvPr id="21" name="Picture 20" descr="A black and white striped pattern&#10;&#10;Description automatically generated with medium confidence">
            <a:extLst>
              <a:ext uri="{FF2B5EF4-FFF2-40B4-BE49-F238E27FC236}">
                <a16:creationId xmlns:a16="http://schemas.microsoft.com/office/drawing/2014/main" id="{CA5A2B82-F340-B84F-A3B0-44E611114422}"/>
              </a:ext>
            </a:extLst>
          </p:cNvPr>
          <p:cNvPicPr>
            <a:picLocks noChangeAspect="1"/>
          </p:cNvPicPr>
          <p:nvPr userDrawn="1"/>
        </p:nvPicPr>
        <p:blipFill rotWithShape="1">
          <a:blip r:embed="rId3"/>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1 Standardseite">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72C2BED2-FD12-44AB-846B-94B05CC9DBB8}"/>
              </a:ext>
            </a:extLst>
          </p:cNvPr>
          <p:cNvSpPr>
            <a:spLocks noGrp="1"/>
          </p:cNvSpPr>
          <p:nvPr>
            <p:ph sz="quarter" idx="13" hasCustomPrompt="1"/>
          </p:nvPr>
        </p:nvSpPr>
        <p:spPr>
          <a:xfrm>
            <a:off x="3752490" y="1637401"/>
            <a:ext cx="8007709" cy="4615273"/>
          </a:xfrm>
        </p:spPr>
        <p:txBody>
          <a:bodyPr>
            <a:normAutofit/>
          </a:bodyPr>
          <a:lstStyle>
            <a:lvl1pPr marL="0" indent="0">
              <a:buNone/>
              <a:defRPr sz="1800">
                <a:solidFill>
                  <a:srgbClr val="595A59"/>
                </a:solidFill>
              </a:defRPr>
            </a:lvl1pPr>
            <a:lvl2pPr>
              <a:defRPr>
                <a:solidFill>
                  <a:srgbClr val="595A59"/>
                </a:solidFill>
              </a:defRPr>
            </a:lvl2pPr>
            <a:lvl3pPr>
              <a:defRPr>
                <a:solidFill>
                  <a:srgbClr val="595A59"/>
                </a:solidFill>
              </a:defRPr>
            </a:lvl3pPr>
            <a:lvl4pPr>
              <a:defRPr>
                <a:solidFill>
                  <a:srgbClr val="595A59"/>
                </a:solidFill>
              </a:defRPr>
            </a:lvl4pPr>
            <a:lvl5pPr>
              <a:defRPr>
                <a:solidFill>
                  <a:srgbClr val="595A59"/>
                </a:solidFill>
              </a:defRPr>
            </a:lvl5pPr>
          </a:lstStyle>
          <a:p>
            <a:pPr lvl="0"/>
            <a:r>
              <a:rPr lang="en-GB" dirty="0"/>
              <a:t>Text</a:t>
            </a:r>
          </a:p>
        </p:txBody>
      </p:sp>
      <p:sp>
        <p:nvSpPr>
          <p:cNvPr id="11" name="Textplatzhalter 10">
            <a:extLst>
              <a:ext uri="{FF2B5EF4-FFF2-40B4-BE49-F238E27FC236}">
                <a16:creationId xmlns:a16="http://schemas.microsoft.com/office/drawing/2014/main" id="{8B7E3740-67FF-4FC4-81EB-10AEA12DAB5E}"/>
              </a:ext>
            </a:extLst>
          </p:cNvPr>
          <p:cNvSpPr>
            <a:spLocks noGrp="1"/>
          </p:cNvSpPr>
          <p:nvPr>
            <p:ph type="body" sz="quarter" idx="14" hasCustomPrompt="1"/>
          </p:nvPr>
        </p:nvSpPr>
        <p:spPr>
          <a:xfrm>
            <a:off x="3752490" y="441325"/>
            <a:ext cx="8007710" cy="611188"/>
          </a:xfrm>
        </p:spPr>
        <p:txBody>
          <a:bodyPr anchor="ctr">
            <a:normAutofit/>
          </a:bodyPr>
          <a:lstStyle>
            <a:lvl1pPr marL="0" indent="0">
              <a:buNone/>
              <a:defRPr sz="1800">
                <a:solidFill>
                  <a:srgbClr val="79527B"/>
                </a:solidFill>
                <a:latin typeface="+mj-lt"/>
              </a:defRPr>
            </a:lvl1pPr>
          </a:lstStyle>
          <a:p>
            <a:pPr lvl="0"/>
            <a:r>
              <a:rPr lang="en-GB" dirty="0"/>
              <a:t>Action Title</a:t>
            </a:r>
          </a:p>
        </p:txBody>
      </p:sp>
      <p:sp>
        <p:nvSpPr>
          <p:cNvPr id="9" name="Textplatzhalter 10">
            <a:extLst>
              <a:ext uri="{FF2B5EF4-FFF2-40B4-BE49-F238E27FC236}">
                <a16:creationId xmlns:a16="http://schemas.microsoft.com/office/drawing/2014/main" id="{2FD832A2-42DC-4FAA-8351-C16053A41801}"/>
              </a:ext>
            </a:extLst>
          </p:cNvPr>
          <p:cNvSpPr>
            <a:spLocks noGrp="1"/>
          </p:cNvSpPr>
          <p:nvPr>
            <p:ph type="body" sz="quarter" idx="16" hasCustomPrompt="1"/>
          </p:nvPr>
        </p:nvSpPr>
        <p:spPr>
          <a:xfrm>
            <a:off x="3752490" y="1052513"/>
            <a:ext cx="8007710" cy="576261"/>
          </a:xfrm>
        </p:spPr>
        <p:txBody>
          <a:bodyPr anchor="ctr">
            <a:normAutofit/>
          </a:bodyPr>
          <a:lstStyle>
            <a:lvl1pPr marL="0" indent="0">
              <a:buNone/>
              <a:defRPr sz="1800">
                <a:solidFill>
                  <a:srgbClr val="79527B"/>
                </a:solidFill>
                <a:latin typeface="+mn-lt"/>
              </a:defRPr>
            </a:lvl1pPr>
          </a:lstStyle>
          <a:p>
            <a:pPr lvl="0"/>
            <a:r>
              <a:rPr lang="en-GB" dirty="0"/>
              <a:t>Sub-Heading</a:t>
            </a:r>
          </a:p>
        </p:txBody>
      </p:sp>
      <p:cxnSp>
        <p:nvCxnSpPr>
          <p:cNvPr id="14" name="Gerader Verbinder 13">
            <a:extLst>
              <a:ext uri="{FF2B5EF4-FFF2-40B4-BE49-F238E27FC236}">
                <a16:creationId xmlns:a16="http://schemas.microsoft.com/office/drawing/2014/main" id="{02BAFFB0-5267-4E2A-9F88-7CCCCD0EE0F5}"/>
              </a:ext>
            </a:extLst>
          </p:cNvPr>
          <p:cNvCxnSpPr>
            <a:cxnSpLocks/>
          </p:cNvCxnSpPr>
          <p:nvPr userDrawn="1"/>
        </p:nvCxnSpPr>
        <p:spPr>
          <a:xfrm>
            <a:off x="3752490" y="1628775"/>
            <a:ext cx="8007710" cy="0"/>
          </a:xfrm>
          <a:prstGeom prst="line">
            <a:avLst/>
          </a:prstGeom>
          <a:ln>
            <a:solidFill>
              <a:srgbClr val="8DC9C0"/>
            </a:solidFill>
          </a:ln>
        </p:spPr>
        <p:style>
          <a:lnRef idx="1">
            <a:schemeClr val="accent1"/>
          </a:lnRef>
          <a:fillRef idx="0">
            <a:schemeClr val="accent1"/>
          </a:fillRef>
          <a:effectRef idx="0">
            <a:schemeClr val="accent1"/>
          </a:effectRef>
          <a:fontRef idx="minor">
            <a:schemeClr val="tx1"/>
          </a:fontRef>
        </p:style>
      </p:cxnSp>
      <p:sp>
        <p:nvSpPr>
          <p:cNvPr id="15" name="Inhaltsplatzhalter 6">
            <a:extLst>
              <a:ext uri="{FF2B5EF4-FFF2-40B4-BE49-F238E27FC236}">
                <a16:creationId xmlns:a16="http://schemas.microsoft.com/office/drawing/2014/main" id="{030E0CCA-5F20-4E41-8656-567E177A888C}"/>
              </a:ext>
            </a:extLst>
          </p:cNvPr>
          <p:cNvSpPr>
            <a:spLocks noGrp="1"/>
          </p:cNvSpPr>
          <p:nvPr>
            <p:ph sz="quarter" idx="19" hasCustomPrompt="1"/>
          </p:nvPr>
        </p:nvSpPr>
        <p:spPr>
          <a:xfrm>
            <a:off x="431799" y="1628771"/>
            <a:ext cx="3148161" cy="4615273"/>
          </a:xfrm>
        </p:spPr>
        <p:txBody>
          <a:bodyPr anchor="ctr">
            <a:normAutofit/>
          </a:bodyPr>
          <a:lstStyle>
            <a:lvl1pPr marL="0" indent="0" algn="l">
              <a:lnSpc>
                <a:spcPct val="100000"/>
              </a:lnSpc>
              <a:spcBef>
                <a:spcPts val="600"/>
              </a:spcBef>
              <a:buNone/>
              <a:defRPr sz="1800">
                <a:solidFill>
                  <a:srgbClr val="595A59"/>
                </a:solidFill>
              </a:defRPr>
            </a:lvl1pPr>
            <a:lvl2pPr>
              <a:lnSpc>
                <a:spcPct val="100000"/>
              </a:lnSpc>
              <a:spcBef>
                <a:spcPts val="600"/>
              </a:spcBef>
              <a:defRPr sz="1800">
                <a:solidFill>
                  <a:srgbClr val="595A59"/>
                </a:solidFill>
              </a:defRPr>
            </a:lvl2pPr>
            <a:lvl3pPr>
              <a:lnSpc>
                <a:spcPct val="100000"/>
              </a:lnSpc>
              <a:spcBef>
                <a:spcPts val="600"/>
              </a:spcBef>
              <a:defRPr sz="1800">
                <a:solidFill>
                  <a:srgbClr val="595A59"/>
                </a:solidFill>
              </a:defRPr>
            </a:lvl3pPr>
            <a:lvl4pPr>
              <a:lnSpc>
                <a:spcPct val="100000"/>
              </a:lnSpc>
              <a:spcBef>
                <a:spcPts val="600"/>
              </a:spcBef>
              <a:defRPr sz="1800">
                <a:solidFill>
                  <a:srgbClr val="595A59"/>
                </a:solidFill>
              </a:defRPr>
            </a:lvl4pPr>
            <a:lvl5pPr>
              <a:lnSpc>
                <a:spcPct val="100000"/>
              </a:lnSpc>
              <a:spcBef>
                <a:spcPts val="600"/>
              </a:spcBef>
              <a:defRPr sz="1800">
                <a:solidFill>
                  <a:srgbClr val="595A59"/>
                </a:solidFill>
              </a:defRPr>
            </a:lvl5pPr>
          </a:lstStyle>
          <a:p>
            <a:pPr lvl="0"/>
            <a:r>
              <a:rPr lang="en-GB" dirty="0"/>
              <a:t>Text</a:t>
            </a:r>
          </a:p>
        </p:txBody>
      </p:sp>
      <p:sp>
        <p:nvSpPr>
          <p:cNvPr id="23" name="Textplatzhalter 10">
            <a:extLst>
              <a:ext uri="{FF2B5EF4-FFF2-40B4-BE49-F238E27FC236}">
                <a16:creationId xmlns:a16="http://schemas.microsoft.com/office/drawing/2014/main" id="{0177E123-8A18-408B-A603-11F1FD009358}"/>
              </a:ext>
            </a:extLst>
          </p:cNvPr>
          <p:cNvSpPr>
            <a:spLocks noGrp="1"/>
          </p:cNvSpPr>
          <p:nvPr>
            <p:ph type="body" sz="quarter" idx="17" hasCustomPrompt="1"/>
          </p:nvPr>
        </p:nvSpPr>
        <p:spPr>
          <a:xfrm>
            <a:off x="431799" y="441325"/>
            <a:ext cx="3148162" cy="237944"/>
          </a:xfrm>
        </p:spPr>
        <p:txBody>
          <a:bodyPr anchor="ctr">
            <a:normAutofit/>
          </a:bodyPr>
          <a:lstStyle>
            <a:lvl1pPr marL="0" indent="0">
              <a:buNone/>
              <a:defRPr sz="1800">
                <a:solidFill>
                  <a:srgbClr val="8DC9C0"/>
                </a:solidFill>
                <a:latin typeface="+mn-lt"/>
              </a:defRPr>
            </a:lvl1pPr>
          </a:lstStyle>
          <a:p>
            <a:pPr lvl="0"/>
            <a:r>
              <a:rPr lang="en-GB" dirty="0"/>
              <a:t>Modul</a:t>
            </a:r>
          </a:p>
        </p:txBody>
      </p:sp>
      <p:sp>
        <p:nvSpPr>
          <p:cNvPr id="24" name="Textplatzhalter 10">
            <a:extLst>
              <a:ext uri="{FF2B5EF4-FFF2-40B4-BE49-F238E27FC236}">
                <a16:creationId xmlns:a16="http://schemas.microsoft.com/office/drawing/2014/main" id="{CB75411A-7987-4078-8B34-811118F27556}"/>
              </a:ext>
            </a:extLst>
          </p:cNvPr>
          <p:cNvSpPr>
            <a:spLocks noGrp="1"/>
          </p:cNvSpPr>
          <p:nvPr>
            <p:ph type="body" sz="quarter" idx="18" hasCustomPrompt="1"/>
          </p:nvPr>
        </p:nvSpPr>
        <p:spPr>
          <a:xfrm>
            <a:off x="431800" y="798861"/>
            <a:ext cx="3148161" cy="237944"/>
          </a:xfrm>
        </p:spPr>
        <p:txBody>
          <a:bodyPr anchor="ctr">
            <a:normAutofit/>
          </a:bodyPr>
          <a:lstStyle>
            <a:lvl1pPr marL="0" indent="0">
              <a:buNone/>
              <a:defRPr sz="1800">
                <a:solidFill>
                  <a:srgbClr val="8DC9C0"/>
                </a:solidFill>
                <a:latin typeface="+mn-lt"/>
              </a:defRPr>
            </a:lvl1pPr>
          </a:lstStyle>
          <a:p>
            <a:pPr lvl="0"/>
            <a:r>
              <a:rPr lang="en-GB" dirty="0"/>
              <a:t>Section</a:t>
            </a:r>
          </a:p>
        </p:txBody>
      </p:sp>
      <p:grpSp>
        <p:nvGrpSpPr>
          <p:cNvPr id="25" name="Group 6">
            <a:extLst>
              <a:ext uri="{FF2B5EF4-FFF2-40B4-BE49-F238E27FC236}">
                <a16:creationId xmlns:a16="http://schemas.microsoft.com/office/drawing/2014/main" id="{AA6493CE-3D54-4597-AF43-DE9E87EE7588}"/>
              </a:ext>
            </a:extLst>
          </p:cNvPr>
          <p:cNvGrpSpPr/>
          <p:nvPr userDrawn="1"/>
        </p:nvGrpSpPr>
        <p:grpSpPr>
          <a:xfrm>
            <a:off x="389965" y="6092742"/>
            <a:ext cx="3144242" cy="374574"/>
            <a:chOff x="301128" y="6151084"/>
            <a:chExt cx="3144242" cy="374574"/>
          </a:xfrm>
        </p:grpSpPr>
        <p:pic>
          <p:nvPicPr>
            <p:cNvPr id="26" name="Picture 7" descr="Shape&#10;&#10;Description automatically generated with medium confidence">
              <a:extLst>
                <a:ext uri="{FF2B5EF4-FFF2-40B4-BE49-F238E27FC236}">
                  <a16:creationId xmlns:a16="http://schemas.microsoft.com/office/drawing/2014/main" id="{4D9407FC-BF9D-4D2F-BF29-3F636D5F3597}"/>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27" name="Picture 8" descr="Shape&#10;&#10;Description automatically generated with medium confidence">
              <a:extLst>
                <a:ext uri="{FF2B5EF4-FFF2-40B4-BE49-F238E27FC236}">
                  <a16:creationId xmlns:a16="http://schemas.microsoft.com/office/drawing/2014/main" id="{94B352D7-BACB-470A-B6D4-FE8D5BA8403D}"/>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8" name="Picture 9" descr="Shape&#10;&#10;Description automatically generated with medium confidence">
              <a:extLst>
                <a:ext uri="{FF2B5EF4-FFF2-40B4-BE49-F238E27FC236}">
                  <a16:creationId xmlns:a16="http://schemas.microsoft.com/office/drawing/2014/main" id="{B425F880-C9D1-4238-8B52-E0561AE35EEE}"/>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pic>
        <p:nvPicPr>
          <p:cNvPr id="29" name="Picture 10" descr="Background pattern&#10;&#10;Description automatically generated">
            <a:extLst>
              <a:ext uri="{FF2B5EF4-FFF2-40B4-BE49-F238E27FC236}">
                <a16:creationId xmlns:a16="http://schemas.microsoft.com/office/drawing/2014/main" id="{35C76480-3C6A-45FB-B0B8-3C16247C2FFE}"/>
              </a:ext>
            </a:extLst>
          </p:cNvPr>
          <p:cNvPicPr>
            <a:picLocks noChangeAspect="1"/>
          </p:cNvPicPr>
          <p:nvPr userDrawn="1"/>
        </p:nvPicPr>
        <p:blipFill rotWithShape="1">
          <a:blip r:embed="rId3"/>
          <a:srcRect l="-9441" t="-3095" r="10580" b="84089"/>
          <a:stretch/>
        </p:blipFill>
        <p:spPr>
          <a:xfrm>
            <a:off x="7462157" y="5624715"/>
            <a:ext cx="4729844" cy="1233285"/>
          </a:xfrm>
          <a:prstGeom prst="rect">
            <a:avLst/>
          </a:prstGeom>
        </p:spPr>
      </p:pic>
    </p:spTree>
    <p:extLst>
      <p:ext uri="{BB962C8B-B14F-4D97-AF65-F5344CB8AC3E}">
        <p14:creationId xmlns:p14="http://schemas.microsoft.com/office/powerpoint/2010/main" val="1555083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FF1EB1-1309-4A46-87BF-82D78EEFD803}"/>
              </a:ext>
            </a:extLst>
          </p:cNvPr>
          <p:cNvSpPr/>
          <p:nvPr userDrawn="1"/>
        </p:nvSpPr>
        <p:spPr>
          <a:xfrm>
            <a:off x="241300" y="228600"/>
            <a:ext cx="11696700" cy="5695317"/>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7">
            <a:extLst>
              <a:ext uri="{FF2B5EF4-FFF2-40B4-BE49-F238E27FC236}">
                <a16:creationId xmlns:a16="http://schemas.microsoft.com/office/drawing/2014/main" id="{1664EFE1-B497-2C44-836D-13DAD3DD3A2C}"/>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B6CEB3A-E751-6847-BA04-8CC6A153902E}"/>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2" name="Group 11">
            <a:extLst>
              <a:ext uri="{FF2B5EF4-FFF2-40B4-BE49-F238E27FC236}">
                <a16:creationId xmlns:a16="http://schemas.microsoft.com/office/drawing/2014/main" id="{4C15E046-FBBD-D44E-BE82-FB5A81C874AF}"/>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B607C574-6274-1340-BD83-941B889D2787}"/>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C7474F7D-08D9-4A4F-8BED-8FE5435EF22F}"/>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2EFD91A7-2442-B647-9D79-B135CAEC8903}"/>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
        <p:nvSpPr>
          <p:cNvPr id="21" name="Rectangle 20">
            <a:extLst>
              <a:ext uri="{FF2B5EF4-FFF2-40B4-BE49-F238E27FC236}">
                <a16:creationId xmlns:a16="http://schemas.microsoft.com/office/drawing/2014/main" id="{8F57DE52-1CA5-8148-BFB2-EC9FAD62EE46}"/>
              </a:ext>
            </a:extLst>
          </p:cNvPr>
          <p:cNvSpPr/>
          <p:nvPr userDrawn="1"/>
        </p:nvSpPr>
        <p:spPr>
          <a:xfrm>
            <a:off x="241300" y="228600"/>
            <a:ext cx="11696700" cy="5695317"/>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17">
            <a:extLst>
              <a:ext uri="{FF2B5EF4-FFF2-40B4-BE49-F238E27FC236}">
                <a16:creationId xmlns:a16="http://schemas.microsoft.com/office/drawing/2014/main" id="{99D23FD4-22D9-A348-AD7C-04936B6032FD}"/>
              </a:ext>
            </a:extLst>
          </p:cNvPr>
          <p:cNvSpPr>
            <a:spLocks noGrp="1"/>
          </p:cNvSpPr>
          <p:nvPr>
            <p:ph type="body" sz="quarter" idx="19" hasCustomPrompt="1"/>
          </p:nvPr>
        </p:nvSpPr>
        <p:spPr>
          <a:xfrm>
            <a:off x="734714" y="1757011"/>
            <a:ext cx="9862529"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3" name="Text Placeholder 23">
            <a:extLst>
              <a:ext uri="{FF2B5EF4-FFF2-40B4-BE49-F238E27FC236}">
                <a16:creationId xmlns:a16="http://schemas.microsoft.com/office/drawing/2014/main" id="{AD49F340-16DB-D94D-B2CC-F61C6DB13FF4}"/>
              </a:ext>
            </a:extLst>
          </p:cNvPr>
          <p:cNvSpPr>
            <a:spLocks noGrp="1"/>
          </p:cNvSpPr>
          <p:nvPr>
            <p:ph type="body" sz="quarter" idx="20" hasCustomPrompt="1"/>
          </p:nvPr>
        </p:nvSpPr>
        <p:spPr>
          <a:xfrm>
            <a:off x="734714" y="642972"/>
            <a:ext cx="986252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480BD3C2-A929-824B-88AE-1A7AE40BA37F}"/>
              </a:ext>
            </a:extLst>
          </p:cNvPr>
          <p:cNvGrpSpPr/>
          <p:nvPr userDrawn="1"/>
        </p:nvGrpSpPr>
        <p:grpSpPr>
          <a:xfrm>
            <a:off x="301128" y="6151084"/>
            <a:ext cx="3144242" cy="374574"/>
            <a:chOff x="301128" y="6151084"/>
            <a:chExt cx="3144242" cy="374574"/>
          </a:xfrm>
        </p:grpSpPr>
        <p:pic>
          <p:nvPicPr>
            <p:cNvPr id="25" name="Picture 24" descr="Shape&#10;&#10;Description automatically generated with medium confidence">
              <a:extLst>
                <a:ext uri="{FF2B5EF4-FFF2-40B4-BE49-F238E27FC236}">
                  <a16:creationId xmlns:a16="http://schemas.microsoft.com/office/drawing/2014/main" id="{B74A34EE-2374-C540-A28B-7EA174EF6CD3}"/>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DD8FAC54-9232-E045-A6B7-23DF76A8477D}"/>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7" name="Picture 26" descr="Shape&#10;&#10;Description automatically generated with medium confidence">
              <a:extLst>
                <a:ext uri="{FF2B5EF4-FFF2-40B4-BE49-F238E27FC236}">
                  <a16:creationId xmlns:a16="http://schemas.microsoft.com/office/drawing/2014/main" id="{A13715AD-0039-314E-8903-50DEE005C462}"/>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pic>
        <p:nvPicPr>
          <p:cNvPr id="28" name="Picture 27" descr="A black and white striped pattern&#10;&#10;Description automatically generated with medium confidence">
            <a:extLst>
              <a:ext uri="{FF2B5EF4-FFF2-40B4-BE49-F238E27FC236}">
                <a16:creationId xmlns:a16="http://schemas.microsoft.com/office/drawing/2014/main" id="{5685DB8C-F3D0-1B4B-A9D3-82E6EAF33DD7}"/>
              </a:ext>
            </a:extLst>
          </p:cNvPr>
          <p:cNvPicPr>
            <a:picLocks noChangeAspect="1"/>
          </p:cNvPicPr>
          <p:nvPr userDrawn="1"/>
        </p:nvPicPr>
        <p:blipFill rotWithShape="1">
          <a:blip r:embed="rId3"/>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1169183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4B0C09-2D68-704B-B42A-8A5F9C7D4599}"/>
              </a:ext>
            </a:extLst>
          </p:cNvPr>
          <p:cNvSpPr/>
          <p:nvPr userDrawn="1"/>
        </p:nvSpPr>
        <p:spPr>
          <a:xfrm>
            <a:off x="0" y="0"/>
            <a:ext cx="12192000" cy="250804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a:extLst>
              <a:ext uri="{FF2B5EF4-FFF2-40B4-BE49-F238E27FC236}">
                <a16:creationId xmlns:a16="http://schemas.microsoft.com/office/drawing/2014/main" id="{54666ADF-7D22-9249-92EC-F2DA81845400}"/>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dirty="0"/>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23" name="Group 22">
            <a:extLst>
              <a:ext uri="{FF2B5EF4-FFF2-40B4-BE49-F238E27FC236}">
                <a16:creationId xmlns:a16="http://schemas.microsoft.com/office/drawing/2014/main" id="{448DEEF3-AE30-1946-96B3-95D6675895ED}"/>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C45DEB9-E374-174F-BB8A-4F94805E2778}"/>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13A5C8BF-7E48-494B-A3CA-2353162A7884}"/>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FA6D054-C74C-F340-9E16-3510C90A3092}"/>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C24EB1E-5404-E04B-891E-E9F528A37F0F}"/>
              </a:ext>
            </a:extLst>
          </p:cNvPr>
          <p:cNvSpPr/>
          <p:nvPr userDrawn="1"/>
        </p:nvSpPr>
        <p:spPr>
          <a:xfrm>
            <a:off x="0" y="0"/>
            <a:ext cx="12192000" cy="250804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505FC8DF-8336-F34B-8999-AAC255FAD8BD}"/>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3" name="Text Placeholder 23">
            <a:extLst>
              <a:ext uri="{FF2B5EF4-FFF2-40B4-BE49-F238E27FC236}">
                <a16:creationId xmlns:a16="http://schemas.microsoft.com/office/drawing/2014/main" id="{0177817F-57DC-7240-80F1-CC59CCE45842}"/>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15" name="Group 14">
            <a:extLst>
              <a:ext uri="{FF2B5EF4-FFF2-40B4-BE49-F238E27FC236}">
                <a16:creationId xmlns:a16="http://schemas.microsoft.com/office/drawing/2014/main" id="{F0465BD3-1025-9F49-8522-FB70AAC86531}"/>
              </a:ext>
            </a:extLst>
          </p:cNvPr>
          <p:cNvGrpSpPr/>
          <p:nvPr userDrawn="1"/>
        </p:nvGrpSpPr>
        <p:grpSpPr>
          <a:xfrm>
            <a:off x="389965" y="6092742"/>
            <a:ext cx="3144242" cy="374574"/>
            <a:chOff x="301128" y="6151084"/>
            <a:chExt cx="3144242" cy="374574"/>
          </a:xfrm>
        </p:grpSpPr>
        <p:pic>
          <p:nvPicPr>
            <p:cNvPr id="18" name="Picture 17" descr="Shape&#10;&#10;Description automatically generated with medium confidence">
              <a:extLst>
                <a:ext uri="{FF2B5EF4-FFF2-40B4-BE49-F238E27FC236}">
                  <a16:creationId xmlns:a16="http://schemas.microsoft.com/office/drawing/2014/main" id="{ED57993A-3E5D-404A-AB39-79496B88CDD2}"/>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AE759116-7CCE-0D40-9068-BA1C2A542E9D}"/>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D9CCB61D-5D95-A24C-A8B1-442D5B509AD4}"/>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9527B"/>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9527B"/>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79527B"/>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2" name="Group 11">
            <a:extLst>
              <a:ext uri="{FF2B5EF4-FFF2-40B4-BE49-F238E27FC236}">
                <a16:creationId xmlns:a16="http://schemas.microsoft.com/office/drawing/2014/main" id="{EB669F07-E5AA-2E4C-8232-1F8A84B16AED}"/>
              </a:ext>
            </a:extLst>
          </p:cNvPr>
          <p:cNvGrpSpPr/>
          <p:nvPr userDrawn="1"/>
        </p:nvGrpSpPr>
        <p:grpSpPr>
          <a:xfrm rot="16200000">
            <a:off x="-1025447" y="4518095"/>
            <a:ext cx="3445636" cy="410479"/>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FE431354-5353-184D-A2AF-9201DC949187}"/>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21C85E3B-8801-B64E-B2C3-A0A1E6429BAF}"/>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A83B5A61-DE5E-6A4A-8D2F-27AB520BE9BF}"/>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 Slide - Blue">
    <p:spTree>
      <p:nvGrpSpPr>
        <p:cNvPr id="1" name=""/>
        <p:cNvGrpSpPr/>
        <p:nvPr/>
      </p:nvGrpSpPr>
      <p:grpSpPr>
        <a:xfrm>
          <a:off x="0" y="0"/>
          <a:ext cx="0" cy="0"/>
          <a:chOff x="0" y="0"/>
          <a:chExt cx="0" cy="0"/>
        </a:xfrm>
      </p:grpSpPr>
      <p:sp>
        <p:nvSpPr>
          <p:cNvPr id="12" name="Text Placeholder 25">
            <a:extLst>
              <a:ext uri="{FF2B5EF4-FFF2-40B4-BE49-F238E27FC236}">
                <a16:creationId xmlns:a16="http://schemas.microsoft.com/office/drawing/2014/main" id="{89D4E793-8F1D-EA46-85FC-26B8B760AC05}"/>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3">
            <a:extLst>
              <a:ext uri="{FF2B5EF4-FFF2-40B4-BE49-F238E27FC236}">
                <a16:creationId xmlns:a16="http://schemas.microsoft.com/office/drawing/2014/main" id="{534E92E9-5B03-B646-A7A2-5C2AF2C71F8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81D1C5"/>
                </a:solidFill>
                <a:latin typeface="+mn-lt"/>
              </a:defRPr>
            </a:lvl1pPr>
          </a:lstStyle>
          <a:p>
            <a:pPr lvl="0"/>
            <a:r>
              <a:rPr lang="en-US" dirty="0"/>
              <a:t>TITLE</a:t>
            </a:r>
          </a:p>
        </p:txBody>
      </p:sp>
      <p:cxnSp>
        <p:nvCxnSpPr>
          <p:cNvPr id="15" name="Straight Connector 14">
            <a:extLst>
              <a:ext uri="{FF2B5EF4-FFF2-40B4-BE49-F238E27FC236}">
                <a16:creationId xmlns:a16="http://schemas.microsoft.com/office/drawing/2014/main" id="{65FDDFEB-957D-1241-95D3-379545B7DD40}"/>
              </a:ext>
            </a:extLst>
          </p:cNvPr>
          <p:cNvCxnSpPr>
            <a:cxnSpLocks/>
          </p:cNvCxnSpPr>
          <p:nvPr userDrawn="1"/>
        </p:nvCxnSpPr>
        <p:spPr>
          <a:xfrm>
            <a:off x="5346936" y="-25722"/>
            <a:ext cx="0" cy="6853558"/>
          </a:xfrm>
          <a:prstGeom prst="line">
            <a:avLst/>
          </a:prstGeom>
          <a:ln w="12700">
            <a:solidFill>
              <a:srgbClr val="81D1C5"/>
            </a:solidFill>
          </a:ln>
        </p:spPr>
        <p:style>
          <a:lnRef idx="1">
            <a:schemeClr val="accent1"/>
          </a:lnRef>
          <a:fillRef idx="0">
            <a:schemeClr val="accent1"/>
          </a:fillRef>
          <a:effectRef idx="0">
            <a:schemeClr val="accent1"/>
          </a:effectRef>
          <a:fontRef idx="minor">
            <a:schemeClr val="tx1"/>
          </a:fontRef>
        </p:style>
      </p:cxnSp>
      <p:sp>
        <p:nvSpPr>
          <p:cNvPr id="18" name="Text Placeholder 23">
            <a:extLst>
              <a:ext uri="{FF2B5EF4-FFF2-40B4-BE49-F238E27FC236}">
                <a16:creationId xmlns:a16="http://schemas.microsoft.com/office/drawing/2014/main" id="{231BF611-120F-4A4B-A33E-C91A80AB9BB2}"/>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81D1C5"/>
                </a:solidFill>
                <a:latin typeface="+mn-lt"/>
              </a:defRPr>
            </a:lvl1pPr>
          </a:lstStyle>
          <a:p>
            <a:pPr lvl="0"/>
            <a:r>
              <a:rPr lang="en-US" dirty="0"/>
              <a:t>BULLET POINT SLIDE</a:t>
            </a:r>
          </a:p>
        </p:txBody>
      </p:sp>
      <p:sp>
        <p:nvSpPr>
          <p:cNvPr id="19" name="Oval 18">
            <a:extLst>
              <a:ext uri="{FF2B5EF4-FFF2-40B4-BE49-F238E27FC236}">
                <a16:creationId xmlns:a16="http://schemas.microsoft.com/office/drawing/2014/main" id="{86D855F3-5699-A043-817C-399F6E51ED5C}"/>
              </a:ext>
            </a:extLst>
          </p:cNvPr>
          <p:cNvSpPr/>
          <p:nvPr userDrawn="1"/>
        </p:nvSpPr>
        <p:spPr>
          <a:xfrm>
            <a:off x="4783395" y="415207"/>
            <a:ext cx="1154422" cy="1154422"/>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Text Placeholder 23">
            <a:extLst>
              <a:ext uri="{FF2B5EF4-FFF2-40B4-BE49-F238E27FC236}">
                <a16:creationId xmlns:a16="http://schemas.microsoft.com/office/drawing/2014/main" id="{FC3E879B-5606-F04A-AFE5-D35BF4D077A4}"/>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1" name="Group 20">
            <a:extLst>
              <a:ext uri="{FF2B5EF4-FFF2-40B4-BE49-F238E27FC236}">
                <a16:creationId xmlns:a16="http://schemas.microsoft.com/office/drawing/2014/main" id="{60843472-0421-7341-A749-B75E0B63FAD6}"/>
              </a:ext>
            </a:extLst>
          </p:cNvPr>
          <p:cNvGrpSpPr/>
          <p:nvPr userDrawn="1"/>
        </p:nvGrpSpPr>
        <p:grpSpPr>
          <a:xfrm rot="16200000">
            <a:off x="-1025447" y="4518095"/>
            <a:ext cx="3445636" cy="410479"/>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D3C3D585-622F-5D4A-A917-17B2AA7DECCA}"/>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436558EB-1FA9-E848-83A1-E2C2C8DA7F29}"/>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AB5F10CA-8B82-5346-9EBF-6DD16B04AA19}"/>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 Slide - Light Green">
    <p:spTree>
      <p:nvGrpSpPr>
        <p:cNvPr id="1" name=""/>
        <p:cNvGrpSpPr/>
        <p:nvPr/>
      </p:nvGrpSpPr>
      <p:grpSpPr>
        <a:xfrm>
          <a:off x="0" y="0"/>
          <a:ext cx="0" cy="0"/>
          <a:chOff x="0" y="0"/>
          <a:chExt cx="0" cy="0"/>
        </a:xfrm>
      </p:grpSpPr>
      <p:sp>
        <p:nvSpPr>
          <p:cNvPr id="12" name="Text Placeholder 25">
            <a:extLst>
              <a:ext uri="{FF2B5EF4-FFF2-40B4-BE49-F238E27FC236}">
                <a16:creationId xmlns:a16="http://schemas.microsoft.com/office/drawing/2014/main" id="{A6E88258-E8BB-0243-982D-D12F9A4BE97B}"/>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3">
            <a:extLst>
              <a:ext uri="{FF2B5EF4-FFF2-40B4-BE49-F238E27FC236}">
                <a16:creationId xmlns:a16="http://schemas.microsoft.com/office/drawing/2014/main" id="{D3EECD35-6756-FA41-B826-D6943CDC9CA3}"/>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27954"/>
                </a:solidFill>
                <a:latin typeface="+mn-lt"/>
              </a:defRPr>
            </a:lvl1pPr>
          </a:lstStyle>
          <a:p>
            <a:pPr lvl="0"/>
            <a:r>
              <a:rPr lang="en-US" dirty="0"/>
              <a:t>TITLE</a:t>
            </a:r>
          </a:p>
        </p:txBody>
      </p:sp>
      <p:cxnSp>
        <p:nvCxnSpPr>
          <p:cNvPr id="15" name="Straight Connector 14">
            <a:extLst>
              <a:ext uri="{FF2B5EF4-FFF2-40B4-BE49-F238E27FC236}">
                <a16:creationId xmlns:a16="http://schemas.microsoft.com/office/drawing/2014/main" id="{2FF493DD-D764-1543-AEBF-90D4711E1DEB}"/>
              </a:ext>
            </a:extLst>
          </p:cNvPr>
          <p:cNvCxnSpPr>
            <a:cxnSpLocks/>
          </p:cNvCxnSpPr>
          <p:nvPr userDrawn="1"/>
        </p:nvCxnSpPr>
        <p:spPr>
          <a:xfrm>
            <a:off x="5346936" y="-25722"/>
            <a:ext cx="0" cy="6853558"/>
          </a:xfrm>
          <a:prstGeom prst="line">
            <a:avLst/>
          </a:prstGeom>
          <a:ln w="12700">
            <a:solidFill>
              <a:srgbClr val="F27954"/>
            </a:solidFill>
          </a:ln>
        </p:spPr>
        <p:style>
          <a:lnRef idx="1">
            <a:schemeClr val="accent1"/>
          </a:lnRef>
          <a:fillRef idx="0">
            <a:schemeClr val="accent1"/>
          </a:fillRef>
          <a:effectRef idx="0">
            <a:schemeClr val="accent1"/>
          </a:effectRef>
          <a:fontRef idx="minor">
            <a:schemeClr val="tx1"/>
          </a:fontRef>
        </p:style>
      </p:cxnSp>
      <p:sp>
        <p:nvSpPr>
          <p:cNvPr id="18" name="Text Placeholder 23">
            <a:extLst>
              <a:ext uri="{FF2B5EF4-FFF2-40B4-BE49-F238E27FC236}">
                <a16:creationId xmlns:a16="http://schemas.microsoft.com/office/drawing/2014/main" id="{AE542F0D-4252-7C40-AD55-0302A8BCE5D9}"/>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F27954"/>
                </a:solidFill>
                <a:latin typeface="+mn-lt"/>
              </a:defRPr>
            </a:lvl1pPr>
          </a:lstStyle>
          <a:p>
            <a:pPr lvl="0"/>
            <a:r>
              <a:rPr lang="en-US" dirty="0"/>
              <a:t>BULLET POINT SLIDE</a:t>
            </a:r>
          </a:p>
        </p:txBody>
      </p:sp>
      <p:sp>
        <p:nvSpPr>
          <p:cNvPr id="19" name="Oval 18">
            <a:extLst>
              <a:ext uri="{FF2B5EF4-FFF2-40B4-BE49-F238E27FC236}">
                <a16:creationId xmlns:a16="http://schemas.microsoft.com/office/drawing/2014/main" id="{E278931F-83BE-5942-A253-250F3D64ECD6}"/>
              </a:ext>
            </a:extLst>
          </p:cNvPr>
          <p:cNvSpPr/>
          <p:nvPr userDrawn="1"/>
        </p:nvSpPr>
        <p:spPr>
          <a:xfrm>
            <a:off x="4783395" y="415207"/>
            <a:ext cx="1154422" cy="1154422"/>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Text Placeholder 23">
            <a:extLst>
              <a:ext uri="{FF2B5EF4-FFF2-40B4-BE49-F238E27FC236}">
                <a16:creationId xmlns:a16="http://schemas.microsoft.com/office/drawing/2014/main" id="{19F75B0F-4397-6C4F-B20C-8045C0D4A69A}"/>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1" name="Group 20">
            <a:extLst>
              <a:ext uri="{FF2B5EF4-FFF2-40B4-BE49-F238E27FC236}">
                <a16:creationId xmlns:a16="http://schemas.microsoft.com/office/drawing/2014/main" id="{F933C109-DBF1-8A4C-9411-20B4CDF4C084}"/>
              </a:ext>
            </a:extLst>
          </p:cNvPr>
          <p:cNvGrpSpPr/>
          <p:nvPr userDrawn="1"/>
        </p:nvGrpSpPr>
        <p:grpSpPr>
          <a:xfrm rot="16200000">
            <a:off x="-1025447" y="4518095"/>
            <a:ext cx="3445636" cy="410479"/>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535D7402-19CB-AA46-A253-856FE2736B90}"/>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74CC66E8-ADEE-9B47-9E69-A13A9962399B}"/>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0B0B13DE-DE69-574D-B4AC-842096DCB369}"/>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6C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A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9163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6C0B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pic>
        <p:nvPicPr>
          <p:cNvPr id="18" name="Picture 17" descr="Background pattern&#10;&#10;Description automatically generated">
            <a:extLst>
              <a:ext uri="{FF2B5EF4-FFF2-40B4-BE49-F238E27FC236}">
                <a16:creationId xmlns:a16="http://schemas.microsoft.com/office/drawing/2014/main" id="{D19155DD-F074-824A-8AAA-AA2BEBACE36E}"/>
              </a:ext>
            </a:extLst>
          </p:cNvPr>
          <p:cNvPicPr>
            <a:picLocks noChangeAspect="1"/>
          </p:cNvPicPr>
          <p:nvPr userDrawn="1"/>
        </p:nvPicPr>
        <p:blipFill rotWithShape="1">
          <a:blip r:embed="rId2">
            <a:alphaModFix amt="48000"/>
          </a:blip>
          <a:srcRect l="-26773" t="-4018" r="-5883" b="83247"/>
          <a:stretch/>
        </p:blipFill>
        <p:spPr>
          <a:xfrm>
            <a:off x="-815415" y="5718931"/>
            <a:ext cx="5564883" cy="1181829"/>
          </a:xfrm>
          <a:prstGeom prst="rect">
            <a:avLst/>
          </a:prstGeom>
        </p:spPr>
      </p:pic>
      <p:grpSp>
        <p:nvGrpSpPr>
          <p:cNvPr id="20" name="Group 19">
            <a:extLst>
              <a:ext uri="{FF2B5EF4-FFF2-40B4-BE49-F238E27FC236}">
                <a16:creationId xmlns:a16="http://schemas.microsoft.com/office/drawing/2014/main" id="{4B044EEE-AACA-1842-A0B7-3E39553C52B6}"/>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2BF8E041-4BE7-2249-A6E5-21021A7F9307}"/>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53955A93-9F91-2046-9098-123F37BF105C}"/>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1F8554B-826B-1945-910B-5F81177D9033}"/>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79527B">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pic>
        <p:nvPicPr>
          <p:cNvPr id="16" name="Picture 15" descr="Background pattern&#10;&#10;Description automatically generated">
            <a:extLst>
              <a:ext uri="{FF2B5EF4-FFF2-40B4-BE49-F238E27FC236}">
                <a16:creationId xmlns:a16="http://schemas.microsoft.com/office/drawing/2014/main" id="{FEA500ED-E573-F44F-8E2D-FBFBCF11C4F3}"/>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17" name="Group 16">
            <a:extLst>
              <a:ext uri="{FF2B5EF4-FFF2-40B4-BE49-F238E27FC236}">
                <a16:creationId xmlns:a16="http://schemas.microsoft.com/office/drawing/2014/main" id="{647821C4-FFCA-4B41-BFBC-999C33F87F30}"/>
              </a:ext>
            </a:extLst>
          </p:cNvPr>
          <p:cNvGrpSpPr/>
          <p:nvPr userDrawn="1"/>
        </p:nvGrpSpPr>
        <p:grpSpPr>
          <a:xfrm>
            <a:off x="4480947" y="6257070"/>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F2A86F7A-B2DF-2A4C-B0D6-4DE7A55565D2}"/>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6465CF4D-D685-424E-8760-4AE4FE94745B}"/>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DC4B8C4F-6086-A24D-AD16-5BFBA49C35FF}"/>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pic>
        <p:nvPicPr>
          <p:cNvPr id="14" name="Picture 13" descr="Background pattern&#10;&#10;Description automatically generated">
            <a:extLst>
              <a:ext uri="{FF2B5EF4-FFF2-40B4-BE49-F238E27FC236}">
                <a16:creationId xmlns:a16="http://schemas.microsoft.com/office/drawing/2014/main" id="{082CB709-4D8E-E341-8325-2586DA07EB1A}"/>
              </a:ext>
            </a:extLst>
          </p:cNvPr>
          <p:cNvPicPr>
            <a:picLocks noChangeAspect="1"/>
          </p:cNvPicPr>
          <p:nvPr userDrawn="1"/>
        </p:nvPicPr>
        <p:blipFill rotWithShape="1">
          <a:blip r:embed="rId2">
            <a:alphaModFix amt="48000"/>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E4F88100-9775-6043-AF0D-E5FACD6E8351}"/>
              </a:ext>
            </a:extLst>
          </p:cNvPr>
          <p:cNvGrpSpPr/>
          <p:nvPr userDrawn="1"/>
        </p:nvGrpSpPr>
        <p:grpSpPr>
          <a:xfrm>
            <a:off x="8448790" y="6057987"/>
            <a:ext cx="3144242" cy="374574"/>
            <a:chOff x="301128" y="6151084"/>
            <a:chExt cx="3144242" cy="374574"/>
          </a:xfrm>
        </p:grpSpPr>
        <p:pic>
          <p:nvPicPr>
            <p:cNvPr id="18" name="Picture 17" descr="Shape&#10;&#10;Description automatically generated with medium confidence">
              <a:extLst>
                <a:ext uri="{FF2B5EF4-FFF2-40B4-BE49-F238E27FC236}">
                  <a16:creationId xmlns:a16="http://schemas.microsoft.com/office/drawing/2014/main" id="{EF5B2C9D-C88B-DB4B-853A-8166BAEADFEE}"/>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F5A7C803-F231-074F-A79D-59AE40AB6CDF}"/>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0B238B88-EA73-6D4C-8DA8-E45C24E84C7B}"/>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pic>
        <p:nvPicPr>
          <p:cNvPr id="12" name="Picture 11" descr="Background pattern&#10;&#10;Description automatically generated">
            <a:extLst>
              <a:ext uri="{FF2B5EF4-FFF2-40B4-BE49-F238E27FC236}">
                <a16:creationId xmlns:a16="http://schemas.microsoft.com/office/drawing/2014/main" id="{1DA9D8A1-D1BC-5946-ACBC-9FB72B0C7C0D}"/>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13" name="Group 12">
            <a:extLst>
              <a:ext uri="{FF2B5EF4-FFF2-40B4-BE49-F238E27FC236}">
                <a16:creationId xmlns:a16="http://schemas.microsoft.com/office/drawing/2014/main" id="{828BC76A-457D-1F44-AD11-BBC6F32084AE}"/>
              </a:ext>
            </a:extLst>
          </p:cNvPr>
          <p:cNvGrpSpPr/>
          <p:nvPr userDrawn="1"/>
        </p:nvGrpSpPr>
        <p:grpSpPr>
          <a:xfrm>
            <a:off x="4480947" y="6257070"/>
            <a:ext cx="3144242" cy="374574"/>
            <a:chOff x="301128" y="6151084"/>
            <a:chExt cx="3144242" cy="374574"/>
          </a:xfrm>
        </p:grpSpPr>
        <p:pic>
          <p:nvPicPr>
            <p:cNvPr id="14" name="Picture 13" descr="Shape&#10;&#10;Description automatically generated with medium confidence">
              <a:extLst>
                <a:ext uri="{FF2B5EF4-FFF2-40B4-BE49-F238E27FC236}">
                  <a16:creationId xmlns:a16="http://schemas.microsoft.com/office/drawing/2014/main" id="{1FAFE532-7FE9-2341-994E-F564A36540BE}"/>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D14AE456-E636-5242-9048-B864E64BCC21}"/>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8F8DB165-ACF8-D244-9F87-8FE1078BC3F6}"/>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1 Standardseite">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72C2BED2-FD12-44AB-846B-94B05CC9DBB8}"/>
              </a:ext>
            </a:extLst>
          </p:cNvPr>
          <p:cNvSpPr>
            <a:spLocks noGrp="1"/>
          </p:cNvSpPr>
          <p:nvPr>
            <p:ph sz="quarter" idx="13" hasCustomPrompt="1"/>
          </p:nvPr>
        </p:nvSpPr>
        <p:spPr>
          <a:xfrm>
            <a:off x="3752490" y="1637401"/>
            <a:ext cx="8007709" cy="4615273"/>
          </a:xfrm>
        </p:spPr>
        <p:txBody>
          <a:bodyPr>
            <a:normAutofit/>
          </a:bodyPr>
          <a:lstStyle>
            <a:lvl1pPr marL="0" indent="0">
              <a:buNone/>
              <a:defRPr sz="1800">
                <a:solidFill>
                  <a:srgbClr val="595A59"/>
                </a:solidFill>
              </a:defRPr>
            </a:lvl1pPr>
            <a:lvl2pPr>
              <a:defRPr>
                <a:solidFill>
                  <a:srgbClr val="595A59"/>
                </a:solidFill>
              </a:defRPr>
            </a:lvl2pPr>
            <a:lvl3pPr>
              <a:defRPr>
                <a:solidFill>
                  <a:srgbClr val="595A59"/>
                </a:solidFill>
              </a:defRPr>
            </a:lvl3pPr>
            <a:lvl4pPr>
              <a:defRPr>
                <a:solidFill>
                  <a:srgbClr val="595A59"/>
                </a:solidFill>
              </a:defRPr>
            </a:lvl4pPr>
            <a:lvl5pPr>
              <a:defRPr>
                <a:solidFill>
                  <a:srgbClr val="595A59"/>
                </a:solidFill>
              </a:defRPr>
            </a:lvl5pPr>
          </a:lstStyle>
          <a:p>
            <a:pPr lvl="0"/>
            <a:r>
              <a:rPr lang="en-GB" dirty="0"/>
              <a:t>Text</a:t>
            </a:r>
          </a:p>
        </p:txBody>
      </p:sp>
      <p:sp>
        <p:nvSpPr>
          <p:cNvPr id="15" name="Inhaltsplatzhalter 6">
            <a:extLst>
              <a:ext uri="{FF2B5EF4-FFF2-40B4-BE49-F238E27FC236}">
                <a16:creationId xmlns:a16="http://schemas.microsoft.com/office/drawing/2014/main" id="{030E0CCA-5F20-4E41-8656-567E177A888C}"/>
              </a:ext>
            </a:extLst>
          </p:cNvPr>
          <p:cNvSpPr>
            <a:spLocks noGrp="1"/>
          </p:cNvSpPr>
          <p:nvPr>
            <p:ph sz="quarter" idx="19" hasCustomPrompt="1"/>
          </p:nvPr>
        </p:nvSpPr>
        <p:spPr>
          <a:xfrm>
            <a:off x="389965" y="1637401"/>
            <a:ext cx="3189996" cy="4606643"/>
          </a:xfrm>
        </p:spPr>
        <p:txBody>
          <a:bodyPr anchor="ctr">
            <a:normAutofit/>
          </a:bodyPr>
          <a:lstStyle>
            <a:lvl1pPr marL="0" indent="0" algn="l">
              <a:lnSpc>
                <a:spcPct val="100000"/>
              </a:lnSpc>
              <a:spcBef>
                <a:spcPts val="600"/>
              </a:spcBef>
              <a:buNone/>
              <a:defRPr sz="1800">
                <a:solidFill>
                  <a:srgbClr val="595A59"/>
                </a:solidFill>
              </a:defRPr>
            </a:lvl1pPr>
            <a:lvl2pPr>
              <a:lnSpc>
                <a:spcPct val="100000"/>
              </a:lnSpc>
              <a:spcBef>
                <a:spcPts val="600"/>
              </a:spcBef>
              <a:defRPr sz="1800">
                <a:solidFill>
                  <a:srgbClr val="595A59"/>
                </a:solidFill>
              </a:defRPr>
            </a:lvl2pPr>
            <a:lvl3pPr>
              <a:lnSpc>
                <a:spcPct val="100000"/>
              </a:lnSpc>
              <a:spcBef>
                <a:spcPts val="600"/>
              </a:spcBef>
              <a:defRPr sz="1800">
                <a:solidFill>
                  <a:srgbClr val="595A59"/>
                </a:solidFill>
              </a:defRPr>
            </a:lvl3pPr>
            <a:lvl4pPr>
              <a:lnSpc>
                <a:spcPct val="100000"/>
              </a:lnSpc>
              <a:spcBef>
                <a:spcPts val="600"/>
              </a:spcBef>
              <a:defRPr sz="1800">
                <a:solidFill>
                  <a:srgbClr val="595A59"/>
                </a:solidFill>
              </a:defRPr>
            </a:lvl4pPr>
            <a:lvl5pPr>
              <a:lnSpc>
                <a:spcPct val="100000"/>
              </a:lnSpc>
              <a:spcBef>
                <a:spcPts val="600"/>
              </a:spcBef>
              <a:defRPr sz="1800">
                <a:solidFill>
                  <a:srgbClr val="595A59"/>
                </a:solidFill>
              </a:defRPr>
            </a:lvl5pPr>
          </a:lstStyle>
          <a:p>
            <a:pPr lvl="0"/>
            <a:r>
              <a:rPr lang="en-GB" dirty="0"/>
              <a:t>Text</a:t>
            </a:r>
          </a:p>
        </p:txBody>
      </p:sp>
      <p:grpSp>
        <p:nvGrpSpPr>
          <p:cNvPr id="25" name="Group 6">
            <a:extLst>
              <a:ext uri="{FF2B5EF4-FFF2-40B4-BE49-F238E27FC236}">
                <a16:creationId xmlns:a16="http://schemas.microsoft.com/office/drawing/2014/main" id="{AA6493CE-3D54-4597-AF43-DE9E87EE7588}"/>
              </a:ext>
            </a:extLst>
          </p:cNvPr>
          <p:cNvGrpSpPr/>
          <p:nvPr userDrawn="1"/>
        </p:nvGrpSpPr>
        <p:grpSpPr>
          <a:xfrm>
            <a:off x="389965" y="6092742"/>
            <a:ext cx="3144242" cy="374574"/>
            <a:chOff x="301128" y="6151084"/>
            <a:chExt cx="3144242" cy="374574"/>
          </a:xfrm>
        </p:grpSpPr>
        <p:pic>
          <p:nvPicPr>
            <p:cNvPr id="26" name="Picture 7" descr="Shape&#10;&#10;Description automatically generated with medium confidence">
              <a:extLst>
                <a:ext uri="{FF2B5EF4-FFF2-40B4-BE49-F238E27FC236}">
                  <a16:creationId xmlns:a16="http://schemas.microsoft.com/office/drawing/2014/main" id="{4D9407FC-BF9D-4D2F-BF29-3F636D5F3597}"/>
                </a:ext>
              </a:extLst>
            </p:cNvPr>
            <p:cNvPicPr>
              <a:picLocks noChangeAspect="1"/>
            </p:cNvPicPr>
            <p:nvPr userDrawn="1"/>
          </p:nvPicPr>
          <p:blipFill rotWithShape="1">
            <a:blip r:embed="rId2"/>
            <a:srcRect l="-126" t="34675" r="96166" b="30712"/>
            <a:stretch/>
          </p:blipFill>
          <p:spPr>
            <a:xfrm>
              <a:off x="301128" y="6151084"/>
              <a:ext cx="286437" cy="374574"/>
            </a:xfrm>
            <a:prstGeom prst="rect">
              <a:avLst/>
            </a:prstGeom>
          </p:spPr>
        </p:pic>
        <p:pic>
          <p:nvPicPr>
            <p:cNvPr id="27" name="Picture 8" descr="Shape&#10;&#10;Description automatically generated with medium confidence">
              <a:extLst>
                <a:ext uri="{FF2B5EF4-FFF2-40B4-BE49-F238E27FC236}">
                  <a16:creationId xmlns:a16="http://schemas.microsoft.com/office/drawing/2014/main" id="{94B352D7-BACB-470A-B6D4-FE8D5BA8403D}"/>
                </a:ext>
              </a:extLst>
            </p:cNvPr>
            <p:cNvPicPr>
              <a:picLocks noChangeAspect="1"/>
            </p:cNvPicPr>
            <p:nvPr userDrawn="1"/>
          </p:nvPicPr>
          <p:blipFill rotWithShape="1">
            <a:blip r:embed="rId2"/>
            <a:srcRect l="4706" t="36094" r="60657" b="26595"/>
            <a:stretch/>
          </p:blipFill>
          <p:spPr>
            <a:xfrm>
              <a:off x="598968" y="6190727"/>
              <a:ext cx="1832298" cy="295289"/>
            </a:xfrm>
            <a:prstGeom prst="rect">
              <a:avLst/>
            </a:prstGeom>
          </p:spPr>
        </p:pic>
        <p:pic>
          <p:nvPicPr>
            <p:cNvPr id="28" name="Picture 9" descr="Shape&#10;&#10;Description automatically generated with medium confidence">
              <a:extLst>
                <a:ext uri="{FF2B5EF4-FFF2-40B4-BE49-F238E27FC236}">
                  <a16:creationId xmlns:a16="http://schemas.microsoft.com/office/drawing/2014/main" id="{B425F880-C9D1-4238-8B52-E0561AE35EEE}"/>
                </a:ext>
              </a:extLst>
            </p:cNvPr>
            <p:cNvPicPr>
              <a:picLocks noChangeAspect="1"/>
            </p:cNvPicPr>
            <p:nvPr userDrawn="1"/>
          </p:nvPicPr>
          <p:blipFill rotWithShape="1">
            <a:blip r:embed="rId2"/>
            <a:srcRect l="81067" t="46853" r="-424" b="22085"/>
            <a:stretch/>
          </p:blipFill>
          <p:spPr>
            <a:xfrm>
              <a:off x="2421327" y="6245274"/>
              <a:ext cx="1024043" cy="245829"/>
            </a:xfrm>
            <a:prstGeom prst="rect">
              <a:avLst/>
            </a:prstGeom>
          </p:spPr>
        </p:pic>
      </p:grpSp>
      <p:pic>
        <p:nvPicPr>
          <p:cNvPr id="29" name="Picture 10" descr="Background pattern&#10;&#10;Description automatically generated">
            <a:extLst>
              <a:ext uri="{FF2B5EF4-FFF2-40B4-BE49-F238E27FC236}">
                <a16:creationId xmlns:a16="http://schemas.microsoft.com/office/drawing/2014/main" id="{35C76480-3C6A-45FB-B0B8-3C16247C2FFE}"/>
              </a:ext>
            </a:extLst>
          </p:cNvPr>
          <p:cNvPicPr>
            <a:picLocks noChangeAspect="1"/>
          </p:cNvPicPr>
          <p:nvPr userDrawn="1"/>
        </p:nvPicPr>
        <p:blipFill rotWithShape="1">
          <a:blip r:embed="rId3"/>
          <a:srcRect l="-9441" t="-3095" r="10580" b="84089"/>
          <a:stretch/>
        </p:blipFill>
        <p:spPr>
          <a:xfrm>
            <a:off x="7462157" y="5624715"/>
            <a:ext cx="4729844" cy="1233285"/>
          </a:xfrm>
          <a:prstGeom prst="rect">
            <a:avLst/>
          </a:prstGeom>
        </p:spPr>
      </p:pic>
      <p:sp>
        <p:nvSpPr>
          <p:cNvPr id="16" name="Text Placeholder 23">
            <a:extLst>
              <a:ext uri="{FF2B5EF4-FFF2-40B4-BE49-F238E27FC236}">
                <a16:creationId xmlns:a16="http://schemas.microsoft.com/office/drawing/2014/main" id="{A565D406-DA22-44B2-BF3B-086DAAF3A085}"/>
              </a:ext>
            </a:extLst>
          </p:cNvPr>
          <p:cNvSpPr>
            <a:spLocks noGrp="1"/>
          </p:cNvSpPr>
          <p:nvPr>
            <p:ph type="body" sz="quarter" idx="16" hasCustomPrompt="1"/>
          </p:nvPr>
        </p:nvSpPr>
        <p:spPr>
          <a:xfrm>
            <a:off x="389965" y="577971"/>
            <a:ext cx="11470341" cy="582221"/>
          </a:xfrm>
        </p:spPr>
        <p:txBody>
          <a:bodyPr>
            <a:normAutofit/>
          </a:bodyPr>
          <a:lstStyle>
            <a:lvl1pPr marL="0" indent="0" algn="l">
              <a:buNone/>
              <a:defRPr sz="2000" b="0" i="0">
                <a:solidFill>
                  <a:srgbClr val="79527B"/>
                </a:solidFill>
                <a:latin typeface="+mj-lt"/>
              </a:defRPr>
            </a:lvl1pPr>
          </a:lstStyle>
          <a:p>
            <a:pPr lvl="0"/>
            <a:r>
              <a:rPr lang="en-US" dirty="0"/>
              <a:t>Action Title</a:t>
            </a:r>
          </a:p>
        </p:txBody>
      </p:sp>
      <p:sp>
        <p:nvSpPr>
          <p:cNvPr id="17" name="Text Placeholder 23">
            <a:extLst>
              <a:ext uri="{FF2B5EF4-FFF2-40B4-BE49-F238E27FC236}">
                <a16:creationId xmlns:a16="http://schemas.microsoft.com/office/drawing/2014/main" id="{588A89BA-BEC2-4323-82C3-7C1DE4E8D223}"/>
              </a:ext>
            </a:extLst>
          </p:cNvPr>
          <p:cNvSpPr>
            <a:spLocks noGrp="1"/>
          </p:cNvSpPr>
          <p:nvPr>
            <p:ph type="body" sz="quarter" idx="20" hasCustomPrompt="1"/>
          </p:nvPr>
        </p:nvSpPr>
        <p:spPr>
          <a:xfrm>
            <a:off x="370936" y="1231888"/>
            <a:ext cx="11489369" cy="260482"/>
          </a:xfrm>
        </p:spPr>
        <p:txBody>
          <a:bodyPr>
            <a:normAutofit/>
          </a:bodyPr>
          <a:lstStyle>
            <a:lvl1pPr marL="0" indent="0" algn="l">
              <a:buNone/>
              <a:defRPr sz="1800" b="0" i="0">
                <a:solidFill>
                  <a:srgbClr val="79527B"/>
                </a:solidFill>
                <a:latin typeface="+mn-lt"/>
              </a:defRPr>
            </a:lvl1pPr>
          </a:lstStyle>
          <a:p>
            <a:pPr lvl="0"/>
            <a:r>
              <a:rPr lang="en-US" dirty="0"/>
              <a:t>Heading</a:t>
            </a:r>
          </a:p>
        </p:txBody>
      </p:sp>
    </p:spTree>
    <p:extLst>
      <p:ext uri="{BB962C8B-B14F-4D97-AF65-F5344CB8AC3E}">
        <p14:creationId xmlns:p14="http://schemas.microsoft.com/office/powerpoint/2010/main" val="4231907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4068" y="1619338"/>
            <a:ext cx="12165015" cy="3845400"/>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5319" y="2707991"/>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602" y="2076638"/>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83823" y="3566496"/>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403" y="2711087"/>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880" y="2079734"/>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28101" y="3569592"/>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5088" y="2694676"/>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9371" y="2063323"/>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53592" y="3553181"/>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9366" y="2697772"/>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649" y="2066419"/>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97870" y="3556277"/>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2" name="Picture 21" descr="Background pattern&#10;&#10;Description automatically generated">
            <a:extLst>
              <a:ext uri="{FF2B5EF4-FFF2-40B4-BE49-F238E27FC236}">
                <a16:creationId xmlns:a16="http://schemas.microsoft.com/office/drawing/2014/main" id="{9B7AA32D-C8AE-F34E-8CB1-A71A96409C07}"/>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23" name="Group 22">
            <a:extLst>
              <a:ext uri="{FF2B5EF4-FFF2-40B4-BE49-F238E27FC236}">
                <a16:creationId xmlns:a16="http://schemas.microsoft.com/office/drawing/2014/main" id="{326AF3E1-C679-4748-BAEE-9510BFC2A8F9}"/>
              </a:ext>
            </a:extLst>
          </p:cNvPr>
          <p:cNvGrpSpPr/>
          <p:nvPr userDrawn="1"/>
        </p:nvGrpSpPr>
        <p:grpSpPr>
          <a:xfrm>
            <a:off x="4480947" y="6257070"/>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1C2B182-D34F-594D-859C-C6EA7B9EA4FE}"/>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3BCDAA61-CF49-CE42-9A26-387BE72366D1}"/>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7A77DDA1-DA86-5A41-8C12-2A17E1B40789}"/>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14760" y="1397635"/>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57859" y="1439070"/>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37787" y="1443935"/>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79220" y="1485370"/>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34778" y="1450185"/>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81896" y="1491620"/>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45657" y="4003505"/>
            <a:ext cx="2061046" cy="1706886"/>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68119" y="4003505"/>
            <a:ext cx="2061046" cy="1706886"/>
          </a:xfrm>
        </p:spPr>
        <p:txBody>
          <a:bodyPr/>
          <a:lstStyle>
            <a:lvl1pPr algn="ctr">
              <a:buNone/>
              <a:defRPr sz="2000" b="0" i="0" spc="0">
                <a:solidFill>
                  <a:srgbClr val="595A59"/>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68477" y="4003505"/>
            <a:ext cx="2061046" cy="1706886"/>
          </a:xfrm>
        </p:spPr>
        <p:txBody>
          <a:bodyPr/>
          <a:lstStyle>
            <a:lvl1pPr algn="ctr">
              <a:buNone/>
              <a:defRPr sz="2000" b="0" i="0" spc="0">
                <a:solidFill>
                  <a:srgbClr val="595A59"/>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669955"/>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14" name="Picture 13" descr="Background pattern&#10;&#10;Description automatically generated">
            <a:extLst>
              <a:ext uri="{FF2B5EF4-FFF2-40B4-BE49-F238E27FC236}">
                <a16:creationId xmlns:a16="http://schemas.microsoft.com/office/drawing/2014/main" id="{DFDF2DE7-B422-D04E-901E-F7FA328C54C0}"/>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15" name="Group 14">
            <a:extLst>
              <a:ext uri="{FF2B5EF4-FFF2-40B4-BE49-F238E27FC236}">
                <a16:creationId xmlns:a16="http://schemas.microsoft.com/office/drawing/2014/main" id="{C040BCDB-D8E7-8F45-B236-337ECF1F441B}"/>
              </a:ext>
            </a:extLst>
          </p:cNvPr>
          <p:cNvGrpSpPr/>
          <p:nvPr userDrawn="1"/>
        </p:nvGrpSpPr>
        <p:grpSpPr>
          <a:xfrm>
            <a:off x="4480947" y="6257070"/>
            <a:ext cx="3144242" cy="374574"/>
            <a:chOff x="301128" y="6151084"/>
            <a:chExt cx="3144242" cy="374574"/>
          </a:xfrm>
        </p:grpSpPr>
        <p:pic>
          <p:nvPicPr>
            <p:cNvPr id="16" name="Picture 15" descr="Shape&#10;&#10;Description automatically generated with medium confidence">
              <a:extLst>
                <a:ext uri="{FF2B5EF4-FFF2-40B4-BE49-F238E27FC236}">
                  <a16:creationId xmlns:a16="http://schemas.microsoft.com/office/drawing/2014/main" id="{97FEBD70-5E7B-C14A-91D6-7F03CB041106}"/>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A734B6A7-3279-F54C-AFF7-6E9E028CB471}"/>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F05A5859-E4C3-D548-A7FA-37174A79163A}"/>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77376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77376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77376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77376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77376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0" name="Picture 19" descr="Background pattern&#10;&#10;Description automatically generated">
            <a:extLst>
              <a:ext uri="{FF2B5EF4-FFF2-40B4-BE49-F238E27FC236}">
                <a16:creationId xmlns:a16="http://schemas.microsoft.com/office/drawing/2014/main" id="{A9B9AD4A-61C0-2543-9955-1FD63CACEFAE}"/>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21" name="Group 20">
            <a:extLst>
              <a:ext uri="{FF2B5EF4-FFF2-40B4-BE49-F238E27FC236}">
                <a16:creationId xmlns:a16="http://schemas.microsoft.com/office/drawing/2014/main" id="{CD0A6461-BAB4-A74B-A2C2-98B77040324B}"/>
              </a:ext>
            </a:extLst>
          </p:cNvPr>
          <p:cNvGrpSpPr/>
          <p:nvPr userDrawn="1"/>
        </p:nvGrpSpPr>
        <p:grpSpPr>
          <a:xfrm>
            <a:off x="4480947" y="6257070"/>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9A8F6B1F-EEB7-4F47-95ED-E6D4CE3B15C3}"/>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157B2FF8-9BD1-774C-BB36-DC87E6CB5855}"/>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00F656C7-906A-914C-B510-4CA191307B82}"/>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pic>
        <p:nvPicPr>
          <p:cNvPr id="20" name="Picture 19" descr="Background pattern&#10;&#10;Description automatically generated">
            <a:extLst>
              <a:ext uri="{FF2B5EF4-FFF2-40B4-BE49-F238E27FC236}">
                <a16:creationId xmlns:a16="http://schemas.microsoft.com/office/drawing/2014/main" id="{9F42FD05-A835-0F49-B763-180CD8F99CD0}"/>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21" name="Group 20">
            <a:extLst>
              <a:ext uri="{FF2B5EF4-FFF2-40B4-BE49-F238E27FC236}">
                <a16:creationId xmlns:a16="http://schemas.microsoft.com/office/drawing/2014/main" id="{26A4E538-0F3B-8E49-8D92-77B70D92F030}"/>
              </a:ext>
            </a:extLst>
          </p:cNvPr>
          <p:cNvGrpSpPr/>
          <p:nvPr userDrawn="1"/>
        </p:nvGrpSpPr>
        <p:grpSpPr>
          <a:xfrm>
            <a:off x="4480947" y="6257070"/>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B01746DB-6733-EF4A-97E8-B81FDCBF8AC3}"/>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2F775010-5534-1C41-A2CB-FA305565AC52}"/>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84CF8697-FDF1-5B4D-BA62-705F8E7C001F}"/>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9527B"/>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81D1C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2795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9163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0" name="Picture 19" descr="Background pattern&#10;&#10;Description automatically generated">
            <a:extLst>
              <a:ext uri="{FF2B5EF4-FFF2-40B4-BE49-F238E27FC236}">
                <a16:creationId xmlns:a16="http://schemas.microsoft.com/office/drawing/2014/main" id="{479E9B88-6DE8-454D-AFD7-A7F97B75CF2E}"/>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21" name="Group 20">
            <a:extLst>
              <a:ext uri="{FF2B5EF4-FFF2-40B4-BE49-F238E27FC236}">
                <a16:creationId xmlns:a16="http://schemas.microsoft.com/office/drawing/2014/main" id="{AE93F104-83BC-9E4A-864E-7C3470F77C8A}"/>
              </a:ext>
            </a:extLst>
          </p:cNvPr>
          <p:cNvGrpSpPr/>
          <p:nvPr userDrawn="1"/>
        </p:nvGrpSpPr>
        <p:grpSpPr>
          <a:xfrm>
            <a:off x="4480947" y="6257070"/>
            <a:ext cx="3144242" cy="374574"/>
            <a:chOff x="301128" y="6151084"/>
            <a:chExt cx="3144242" cy="374574"/>
          </a:xfrm>
        </p:grpSpPr>
        <p:pic>
          <p:nvPicPr>
            <p:cNvPr id="23" name="Picture 22" descr="Shape&#10;&#10;Description automatically generated with medium confidence">
              <a:extLst>
                <a:ext uri="{FF2B5EF4-FFF2-40B4-BE49-F238E27FC236}">
                  <a16:creationId xmlns:a16="http://schemas.microsoft.com/office/drawing/2014/main" id="{36E8FA08-D740-6B4E-B591-70648AF5ECFB}"/>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76875CC8-01D3-1140-AF8B-7FAF12D26785}"/>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BE5579A2-1E31-2045-AF2C-37E51B445440}"/>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15" name="Picture 14" descr="Background pattern&#10;&#10;Description automatically generated">
            <a:extLst>
              <a:ext uri="{FF2B5EF4-FFF2-40B4-BE49-F238E27FC236}">
                <a16:creationId xmlns:a16="http://schemas.microsoft.com/office/drawing/2014/main" id="{46125441-B979-6944-9D51-62A1979A3823}"/>
              </a:ext>
            </a:extLst>
          </p:cNvPr>
          <p:cNvPicPr>
            <a:picLocks noChangeAspect="1"/>
          </p:cNvPicPr>
          <p:nvPr userDrawn="1"/>
        </p:nvPicPr>
        <p:blipFill rotWithShape="1">
          <a:blip r:embed="rId2">
            <a:alphaModFix amt="48000"/>
          </a:blip>
          <a:srcRect l="-26773" t="-4018" r="-5883" b="83247"/>
          <a:stretch/>
        </p:blipFill>
        <p:spPr>
          <a:xfrm>
            <a:off x="2588587" y="5666155"/>
            <a:ext cx="5564883" cy="1181829"/>
          </a:xfrm>
          <a:prstGeom prst="rect">
            <a:avLst/>
          </a:prstGeom>
        </p:spPr>
      </p:pic>
      <p:grpSp>
        <p:nvGrpSpPr>
          <p:cNvPr id="16" name="Group 15">
            <a:extLst>
              <a:ext uri="{FF2B5EF4-FFF2-40B4-BE49-F238E27FC236}">
                <a16:creationId xmlns:a16="http://schemas.microsoft.com/office/drawing/2014/main" id="{0127E12F-CA73-E545-B95D-E91AA44745A4}"/>
              </a:ext>
            </a:extLst>
          </p:cNvPr>
          <p:cNvGrpSpPr/>
          <p:nvPr userDrawn="1"/>
        </p:nvGrpSpPr>
        <p:grpSpPr>
          <a:xfrm>
            <a:off x="4480947" y="6257070"/>
            <a:ext cx="3144242" cy="374574"/>
            <a:chOff x="301128" y="6151084"/>
            <a:chExt cx="3144242" cy="374574"/>
          </a:xfrm>
        </p:grpSpPr>
        <p:pic>
          <p:nvPicPr>
            <p:cNvPr id="17" name="Picture 16" descr="Shape&#10;&#10;Description automatically generated with medium confidence">
              <a:extLst>
                <a:ext uri="{FF2B5EF4-FFF2-40B4-BE49-F238E27FC236}">
                  <a16:creationId xmlns:a16="http://schemas.microsoft.com/office/drawing/2014/main" id="{747B0FDE-4EF6-204A-9241-A375276053D9}"/>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8555014E-6684-DC44-B068-A4A005BC9B3D}"/>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7ADD1C03-6D79-0F46-8093-825F3D360B5F}"/>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A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7" y="2953714"/>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8" y="70699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59" y="525270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5" y="4198813"/>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0" y="171132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pic>
        <p:nvPicPr>
          <p:cNvPr id="75" name="Picture 74" descr="Background pattern&#10;&#10;Description automatically generated">
            <a:extLst>
              <a:ext uri="{FF2B5EF4-FFF2-40B4-BE49-F238E27FC236}">
                <a16:creationId xmlns:a16="http://schemas.microsoft.com/office/drawing/2014/main" id="{2C9ACBC7-24B1-C444-9224-434275C1A3F8}"/>
              </a:ext>
            </a:extLst>
          </p:cNvPr>
          <p:cNvPicPr>
            <a:picLocks noChangeAspect="1"/>
          </p:cNvPicPr>
          <p:nvPr userDrawn="1"/>
        </p:nvPicPr>
        <p:blipFill rotWithShape="1">
          <a:blip r:embed="rId2">
            <a:alphaModFix amt="48000"/>
          </a:blip>
          <a:srcRect l="-26773" t="-4018" r="-5883" b="83247"/>
          <a:stretch/>
        </p:blipFill>
        <p:spPr>
          <a:xfrm>
            <a:off x="-815415" y="5718931"/>
            <a:ext cx="5564883" cy="1181829"/>
          </a:xfrm>
          <a:prstGeom prst="rect">
            <a:avLst/>
          </a:prstGeom>
        </p:spPr>
      </p:pic>
      <p:grpSp>
        <p:nvGrpSpPr>
          <p:cNvPr id="76" name="Group 75">
            <a:extLst>
              <a:ext uri="{FF2B5EF4-FFF2-40B4-BE49-F238E27FC236}">
                <a16:creationId xmlns:a16="http://schemas.microsoft.com/office/drawing/2014/main" id="{D64F2DB8-459C-704C-A786-40E72B4290B2}"/>
              </a:ext>
            </a:extLst>
          </p:cNvPr>
          <p:cNvGrpSpPr/>
          <p:nvPr userDrawn="1"/>
        </p:nvGrpSpPr>
        <p:grpSpPr>
          <a:xfrm>
            <a:off x="389965" y="6092742"/>
            <a:ext cx="3144242" cy="374574"/>
            <a:chOff x="301128" y="6151084"/>
            <a:chExt cx="3144242" cy="374574"/>
          </a:xfrm>
        </p:grpSpPr>
        <p:pic>
          <p:nvPicPr>
            <p:cNvPr id="79" name="Picture 78" descr="Shape&#10;&#10;Description automatically generated with medium confidence">
              <a:extLst>
                <a:ext uri="{FF2B5EF4-FFF2-40B4-BE49-F238E27FC236}">
                  <a16:creationId xmlns:a16="http://schemas.microsoft.com/office/drawing/2014/main" id="{03FC1F4D-6043-3E48-8C8E-4CE00785D89F}"/>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80" name="Picture 79" descr="Shape&#10;&#10;Description automatically generated with medium confidence">
              <a:extLst>
                <a:ext uri="{FF2B5EF4-FFF2-40B4-BE49-F238E27FC236}">
                  <a16:creationId xmlns:a16="http://schemas.microsoft.com/office/drawing/2014/main" id="{41BD9014-E1B3-7649-8D5C-9DEAA17B4F7D}"/>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81" name="Picture 80" descr="Shape&#10;&#10;Description automatically generated with medium confidence">
              <a:extLst>
                <a:ext uri="{FF2B5EF4-FFF2-40B4-BE49-F238E27FC236}">
                  <a16:creationId xmlns:a16="http://schemas.microsoft.com/office/drawing/2014/main" id="{0F97C3EE-A966-BD42-B950-50D2A0785CB8}"/>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79527B"/>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pic>
        <p:nvPicPr>
          <p:cNvPr id="32" name="Picture 31" descr="Background pattern&#10;&#10;Description automatically generated">
            <a:extLst>
              <a:ext uri="{FF2B5EF4-FFF2-40B4-BE49-F238E27FC236}">
                <a16:creationId xmlns:a16="http://schemas.microsoft.com/office/drawing/2014/main" id="{86082134-F67D-1B43-B573-E83A85ABF2E7}"/>
              </a:ext>
            </a:extLst>
          </p:cNvPr>
          <p:cNvPicPr>
            <a:picLocks noChangeAspect="1"/>
          </p:cNvPicPr>
          <p:nvPr userDrawn="1"/>
        </p:nvPicPr>
        <p:blipFill rotWithShape="1">
          <a:blip r:embed="rId2">
            <a:alphaModFix amt="48000"/>
          </a:blip>
          <a:srcRect l="-26773" t="-4018" r="-5883" b="83247"/>
          <a:stretch/>
        </p:blipFill>
        <p:spPr>
          <a:xfrm>
            <a:off x="-815415" y="5718931"/>
            <a:ext cx="5564883" cy="1181829"/>
          </a:xfrm>
          <a:prstGeom prst="rect">
            <a:avLst/>
          </a:prstGeom>
        </p:spPr>
      </p:pic>
      <p:grpSp>
        <p:nvGrpSpPr>
          <p:cNvPr id="34" name="Group 33">
            <a:extLst>
              <a:ext uri="{FF2B5EF4-FFF2-40B4-BE49-F238E27FC236}">
                <a16:creationId xmlns:a16="http://schemas.microsoft.com/office/drawing/2014/main" id="{CC0FF58B-0A14-4541-9BFA-8940EC5B8047}"/>
              </a:ext>
            </a:extLst>
          </p:cNvPr>
          <p:cNvGrpSpPr/>
          <p:nvPr userDrawn="1"/>
        </p:nvGrpSpPr>
        <p:grpSpPr>
          <a:xfrm>
            <a:off x="389965" y="6092742"/>
            <a:ext cx="3144242" cy="374574"/>
            <a:chOff x="301128" y="6151084"/>
            <a:chExt cx="3144242" cy="374574"/>
          </a:xfrm>
        </p:grpSpPr>
        <p:pic>
          <p:nvPicPr>
            <p:cNvPr id="37" name="Picture 36" descr="Shape&#10;&#10;Description automatically generated with medium confidence">
              <a:extLst>
                <a:ext uri="{FF2B5EF4-FFF2-40B4-BE49-F238E27FC236}">
                  <a16:creationId xmlns:a16="http://schemas.microsoft.com/office/drawing/2014/main" id="{7C5FF409-16BF-DA45-B703-C9A7A027EF13}"/>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38" name="Picture 37" descr="Shape&#10;&#10;Description automatically generated with medium confidence">
              <a:extLst>
                <a:ext uri="{FF2B5EF4-FFF2-40B4-BE49-F238E27FC236}">
                  <a16:creationId xmlns:a16="http://schemas.microsoft.com/office/drawing/2014/main" id="{BF661B42-ABAD-AD4E-98C2-D6BF9AB3A953}"/>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842A0DF2-226F-1945-8C73-70D512F2B907}"/>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
        <p:nvSpPr>
          <p:cNvPr id="40" name="Text Placeholder 17">
            <a:extLst>
              <a:ext uri="{FF2B5EF4-FFF2-40B4-BE49-F238E27FC236}">
                <a16:creationId xmlns:a16="http://schemas.microsoft.com/office/drawing/2014/main" id="{4C27E1F7-AB4B-8248-A351-91D3BC133705}"/>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41" name="Text Placeholder 17">
            <a:extLst>
              <a:ext uri="{FF2B5EF4-FFF2-40B4-BE49-F238E27FC236}">
                <a16:creationId xmlns:a16="http://schemas.microsoft.com/office/drawing/2014/main" id="{21D5E517-A4FB-344E-9AFB-933FD5A1B05C}"/>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42" name="Text Placeholder 17">
            <a:extLst>
              <a:ext uri="{FF2B5EF4-FFF2-40B4-BE49-F238E27FC236}">
                <a16:creationId xmlns:a16="http://schemas.microsoft.com/office/drawing/2014/main" id="{700D390C-DEFF-7B4C-9752-5D3269B62BC5}"/>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43" name="Text Placeholder 17">
            <a:extLst>
              <a:ext uri="{FF2B5EF4-FFF2-40B4-BE49-F238E27FC236}">
                <a16:creationId xmlns:a16="http://schemas.microsoft.com/office/drawing/2014/main" id="{7BCFCD34-BCDB-0E4B-ACDE-FDA7D0D42A4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A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91639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9163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pic>
        <p:nvPicPr>
          <p:cNvPr id="30" name="Picture 29" descr="Background pattern&#10;&#10;Description automatically generated">
            <a:extLst>
              <a:ext uri="{FF2B5EF4-FFF2-40B4-BE49-F238E27FC236}">
                <a16:creationId xmlns:a16="http://schemas.microsoft.com/office/drawing/2014/main" id="{06186F3B-2AFF-4346-942C-585AF26F9B9E}"/>
              </a:ext>
            </a:extLst>
          </p:cNvPr>
          <p:cNvPicPr>
            <a:picLocks noChangeAspect="1"/>
          </p:cNvPicPr>
          <p:nvPr userDrawn="1"/>
        </p:nvPicPr>
        <p:blipFill rotWithShape="1">
          <a:blip r:embed="rId2">
            <a:alphaModFix amt="48000"/>
          </a:blip>
          <a:srcRect l="-26773" t="-4018" r="-5883" b="83247"/>
          <a:stretch/>
        </p:blipFill>
        <p:spPr>
          <a:xfrm>
            <a:off x="-815415" y="5718931"/>
            <a:ext cx="5564883" cy="1181829"/>
          </a:xfrm>
          <a:prstGeom prst="rect">
            <a:avLst/>
          </a:prstGeom>
        </p:spPr>
      </p:pic>
      <p:grpSp>
        <p:nvGrpSpPr>
          <p:cNvPr id="49" name="Group 48">
            <a:extLst>
              <a:ext uri="{FF2B5EF4-FFF2-40B4-BE49-F238E27FC236}">
                <a16:creationId xmlns:a16="http://schemas.microsoft.com/office/drawing/2014/main" id="{D5EDB684-CD36-0140-A48B-73E83AE2C52D}"/>
              </a:ext>
            </a:extLst>
          </p:cNvPr>
          <p:cNvGrpSpPr/>
          <p:nvPr userDrawn="1"/>
        </p:nvGrpSpPr>
        <p:grpSpPr>
          <a:xfrm>
            <a:off x="389965" y="6092742"/>
            <a:ext cx="3144242" cy="374574"/>
            <a:chOff x="301128" y="6151084"/>
            <a:chExt cx="3144242" cy="374574"/>
          </a:xfrm>
        </p:grpSpPr>
        <p:pic>
          <p:nvPicPr>
            <p:cNvPr id="50" name="Picture 49" descr="Shape&#10;&#10;Description automatically generated with medium confidence">
              <a:extLst>
                <a:ext uri="{FF2B5EF4-FFF2-40B4-BE49-F238E27FC236}">
                  <a16:creationId xmlns:a16="http://schemas.microsoft.com/office/drawing/2014/main" id="{ACD3B0C5-CFB3-B04F-AC62-7FFA3AF6274C}"/>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51" name="Picture 50" descr="Shape&#10;&#10;Description automatically generated with medium confidence">
              <a:extLst>
                <a:ext uri="{FF2B5EF4-FFF2-40B4-BE49-F238E27FC236}">
                  <a16:creationId xmlns:a16="http://schemas.microsoft.com/office/drawing/2014/main" id="{9479B3AD-6B7A-584E-8F28-61AC5C01D21F}"/>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52" name="Picture 51" descr="Shape&#10;&#10;Description automatically generated with medium confidence">
              <a:extLst>
                <a:ext uri="{FF2B5EF4-FFF2-40B4-BE49-F238E27FC236}">
                  <a16:creationId xmlns:a16="http://schemas.microsoft.com/office/drawing/2014/main" id="{CF27B34D-F7DE-9F4C-92D3-6BF627175DEF}"/>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NAVIGATING TOURISM</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NAVIGATING TOURISM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pic>
        <p:nvPicPr>
          <p:cNvPr id="33" name="Picture 32" descr="Background pattern&#10;&#10;Description automatically generated">
            <a:extLst>
              <a:ext uri="{FF2B5EF4-FFF2-40B4-BE49-F238E27FC236}">
                <a16:creationId xmlns:a16="http://schemas.microsoft.com/office/drawing/2014/main" id="{D9300ACB-C92D-664B-A68C-9FC1C82B0B44}"/>
              </a:ext>
            </a:extLst>
          </p:cNvPr>
          <p:cNvPicPr>
            <a:picLocks noChangeAspect="1"/>
          </p:cNvPicPr>
          <p:nvPr userDrawn="1"/>
        </p:nvPicPr>
        <p:blipFill rotWithShape="1">
          <a:blip r:embed="rId2">
            <a:alphaModFix amt="48000"/>
          </a:blip>
          <a:srcRect l="-26773" t="-4018" r="-5883" b="83247"/>
          <a:stretch/>
        </p:blipFill>
        <p:spPr>
          <a:xfrm>
            <a:off x="-815415" y="5718931"/>
            <a:ext cx="5564883" cy="1181829"/>
          </a:xfrm>
          <a:prstGeom prst="rect">
            <a:avLst/>
          </a:prstGeom>
        </p:spPr>
      </p:pic>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7" name="Group 26">
            <a:extLst>
              <a:ext uri="{FF2B5EF4-FFF2-40B4-BE49-F238E27FC236}">
                <a16:creationId xmlns:a16="http://schemas.microsoft.com/office/drawing/2014/main" id="{95B40CD0-7A91-CF4A-AD77-9398E53ED4C2}"/>
              </a:ext>
            </a:extLst>
          </p:cNvPr>
          <p:cNvGrpSpPr/>
          <p:nvPr userDrawn="1"/>
        </p:nvGrpSpPr>
        <p:grpSpPr>
          <a:xfrm>
            <a:off x="389965" y="6092742"/>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99567171-8F5D-2246-9C70-6C5AF6CA3AD2}"/>
                </a:ext>
              </a:extLst>
            </p:cNvPr>
            <p:cNvPicPr>
              <a:picLocks noChangeAspect="1"/>
            </p:cNvPicPr>
            <p:nvPr userDrawn="1"/>
          </p:nvPicPr>
          <p:blipFill rotWithShape="1">
            <a:blip r:embed="rId3"/>
            <a:srcRect l="-126" t="34675" r="96166" b="30712"/>
            <a:stretch/>
          </p:blipFill>
          <p:spPr>
            <a:xfrm>
              <a:off x="301128" y="6151084"/>
              <a:ext cx="286437" cy="374574"/>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13B666C6-CC20-A44F-A5A6-1297BB75A761}"/>
                </a:ext>
              </a:extLst>
            </p:cNvPr>
            <p:cNvPicPr>
              <a:picLocks noChangeAspect="1"/>
            </p:cNvPicPr>
            <p:nvPr userDrawn="1"/>
          </p:nvPicPr>
          <p:blipFill rotWithShape="1">
            <a:blip r:embed="rId3"/>
            <a:srcRect l="4706" t="36094" r="60657" b="26595"/>
            <a:stretch/>
          </p:blipFill>
          <p:spPr>
            <a:xfrm>
              <a:off x="598968" y="6190727"/>
              <a:ext cx="1832298" cy="295289"/>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351A8E25-A44E-9E48-BC47-C499B6C3C263}"/>
                </a:ext>
              </a:extLst>
            </p:cNvPr>
            <p:cNvPicPr>
              <a:picLocks noChangeAspect="1"/>
            </p:cNvPicPr>
            <p:nvPr userDrawn="1"/>
          </p:nvPicPr>
          <p:blipFill rotWithShape="1">
            <a:blip r:embed="rId3"/>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118F66A6-DC24-5F49-A669-B4008D361D59}"/>
              </a:ext>
            </a:extLst>
          </p:cNvPr>
          <p:cNvPicPr>
            <a:picLocks noChangeAspect="1"/>
          </p:cNvPicPr>
          <p:nvPr userDrawn="1"/>
        </p:nvPicPr>
        <p:blipFill rotWithShape="1">
          <a:blip r:embed="rId2"/>
          <a:srcRect l="-7972" t="10416" r="16408" b="3452"/>
          <a:stretch/>
        </p:blipFill>
        <p:spPr>
          <a:xfrm>
            <a:off x="6816681" y="0"/>
            <a:ext cx="5375319" cy="6857999"/>
          </a:xfrm>
          <a:prstGeom prst="rect">
            <a:avLst/>
          </a:prstGeom>
        </p:spPr>
      </p:pic>
      <p:sp>
        <p:nvSpPr>
          <p:cNvPr id="2" name="Rectangle 1">
            <a:extLst>
              <a:ext uri="{FF2B5EF4-FFF2-40B4-BE49-F238E27FC236}">
                <a16:creationId xmlns:a16="http://schemas.microsoft.com/office/drawing/2014/main" id="{918D471C-0C8F-0146-83F3-CAF71642C847}"/>
              </a:ext>
            </a:extLst>
          </p:cNvPr>
          <p:cNvSpPr/>
          <p:nvPr userDrawn="1"/>
        </p:nvSpPr>
        <p:spPr>
          <a:xfrm flipV="1">
            <a:off x="3843" y="2769245"/>
            <a:ext cx="12188157" cy="2832760"/>
          </a:xfrm>
          <a:prstGeom prst="rect">
            <a:avLst/>
          </a:prstGeom>
          <a:solidFill>
            <a:srgbClr val="79527B"/>
          </a:solidFill>
          <a:ln>
            <a:solidFill>
              <a:srgbClr val="BFCA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 name="Google Shape;482;p39">
            <a:extLst>
              <a:ext uri="{FF2B5EF4-FFF2-40B4-BE49-F238E27FC236}">
                <a16:creationId xmlns:a16="http://schemas.microsoft.com/office/drawing/2014/main" id="{EEC38ED6-50FB-8743-88C0-96E8A16C20B3}"/>
              </a:ext>
            </a:extLst>
          </p:cNvPr>
          <p:cNvSpPr/>
          <p:nvPr userDrawn="1"/>
        </p:nvSpPr>
        <p:spPr>
          <a:xfrm>
            <a:off x="7312226" y="3314699"/>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296026" y="4560883"/>
            <a:ext cx="233548" cy="233548"/>
            <a:chOff x="5941025" y="3634400"/>
            <a:chExt cx="467650" cy="467650"/>
          </a:xfrm>
          <a:no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301260" y="3950821"/>
            <a:ext cx="232323" cy="156913"/>
            <a:chOff x="564675" y="1700625"/>
            <a:chExt cx="465200" cy="314200"/>
          </a:xfrm>
          <a:no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723301" y="3283370"/>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723301" y="3906329"/>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731465" y="4549892"/>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8" name="Text Placeholder 23">
            <a:extLst>
              <a:ext uri="{FF2B5EF4-FFF2-40B4-BE49-F238E27FC236}">
                <a16:creationId xmlns:a16="http://schemas.microsoft.com/office/drawing/2014/main" id="{28AA1DCD-E2D1-AB4F-9525-3C7A8492D0A8}"/>
              </a:ext>
            </a:extLst>
          </p:cNvPr>
          <p:cNvSpPr>
            <a:spLocks noGrp="1"/>
          </p:cNvSpPr>
          <p:nvPr>
            <p:ph type="body" sz="quarter" idx="19" hasCustomPrompt="1"/>
          </p:nvPr>
        </p:nvSpPr>
        <p:spPr>
          <a:xfrm>
            <a:off x="967062" y="415426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9" name="Text Placeholder 23">
            <a:extLst>
              <a:ext uri="{FF2B5EF4-FFF2-40B4-BE49-F238E27FC236}">
                <a16:creationId xmlns:a16="http://schemas.microsoft.com/office/drawing/2014/main" id="{15F19531-BE71-324A-B2F4-BCED970EE5C0}"/>
              </a:ext>
            </a:extLst>
          </p:cNvPr>
          <p:cNvSpPr>
            <a:spLocks noGrp="1"/>
          </p:cNvSpPr>
          <p:nvPr>
            <p:ph type="body" sz="quarter" idx="20" hasCustomPrompt="1"/>
          </p:nvPr>
        </p:nvSpPr>
        <p:spPr>
          <a:xfrm>
            <a:off x="967062" y="334469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pic>
        <p:nvPicPr>
          <p:cNvPr id="27" name="Picture 26" descr="A picture containing text&#10;&#10;Description automatically generated">
            <a:extLst>
              <a:ext uri="{FF2B5EF4-FFF2-40B4-BE49-F238E27FC236}">
                <a16:creationId xmlns:a16="http://schemas.microsoft.com/office/drawing/2014/main" id="{779220D5-E881-5F4F-B934-02FD4F4206F2}"/>
              </a:ext>
            </a:extLst>
          </p:cNvPr>
          <p:cNvPicPr>
            <a:picLocks noChangeAspect="1"/>
          </p:cNvPicPr>
          <p:nvPr userDrawn="1"/>
        </p:nvPicPr>
        <p:blipFill>
          <a:blip r:embed="rId3"/>
          <a:stretch>
            <a:fillRect/>
          </a:stretch>
        </p:blipFill>
        <p:spPr>
          <a:xfrm>
            <a:off x="615586" y="473530"/>
            <a:ext cx="4899073" cy="2154566"/>
          </a:xfrm>
          <a:prstGeom prst="rect">
            <a:avLst/>
          </a:prstGeom>
        </p:spPr>
      </p:pic>
      <p:grpSp>
        <p:nvGrpSpPr>
          <p:cNvPr id="28" name="Group 27">
            <a:extLst>
              <a:ext uri="{FF2B5EF4-FFF2-40B4-BE49-F238E27FC236}">
                <a16:creationId xmlns:a16="http://schemas.microsoft.com/office/drawing/2014/main" id="{275E8263-0477-5645-B634-01AF59D540E4}"/>
              </a:ext>
            </a:extLst>
          </p:cNvPr>
          <p:cNvGrpSpPr/>
          <p:nvPr userDrawn="1"/>
        </p:nvGrpSpPr>
        <p:grpSpPr>
          <a:xfrm>
            <a:off x="9456007" y="5836660"/>
            <a:ext cx="2735993" cy="679345"/>
            <a:chOff x="0" y="0"/>
            <a:chExt cx="2301694" cy="571500"/>
          </a:xfrm>
        </p:grpSpPr>
        <p:sp>
          <p:nvSpPr>
            <p:cNvPr id="29" name="Rectangle 28">
              <a:extLst>
                <a:ext uri="{FF2B5EF4-FFF2-40B4-BE49-F238E27FC236}">
                  <a16:creationId xmlns:a16="http://schemas.microsoft.com/office/drawing/2014/main" id="{2D522520-FDCE-8442-9D71-202E6368C4F3}"/>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2" name="Picture 31">
              <a:extLst>
                <a:ext uri="{FF2B5EF4-FFF2-40B4-BE49-F238E27FC236}">
                  <a16:creationId xmlns:a16="http://schemas.microsoft.com/office/drawing/2014/main" id="{79C25753-B4D7-6849-9A91-5984DB1A8A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1 Standardsei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3BA0353-6D8E-4702-94A4-6E696BFE5238}"/>
              </a:ext>
            </a:extLst>
          </p:cNvPr>
          <p:cNvSpPr>
            <a:spLocks noGrp="1"/>
          </p:cNvSpPr>
          <p:nvPr>
            <p:ph type="dt" sz="half" idx="10"/>
          </p:nvPr>
        </p:nvSpPr>
        <p:spPr/>
        <p:txBody>
          <a:bodyPr/>
          <a:lstStyle/>
          <a:p>
            <a:fld id="{A3119BAD-E073-4434-8777-7D0CD5C4CD29}" type="datetime1">
              <a:rPr lang="en-US" smtClean="0"/>
              <a:t>5/24/2023</a:t>
            </a:fld>
            <a:endParaRPr lang="en-US" dirty="0"/>
          </a:p>
        </p:txBody>
      </p:sp>
      <p:sp>
        <p:nvSpPr>
          <p:cNvPr id="4" name="Fußzeilenplatzhalter 3">
            <a:extLst>
              <a:ext uri="{FF2B5EF4-FFF2-40B4-BE49-F238E27FC236}">
                <a16:creationId xmlns:a16="http://schemas.microsoft.com/office/drawing/2014/main" id="{8A1B6E59-6FC1-48AB-9223-251E18921B95}"/>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81CD701A-A2DD-442B-A39E-502788B90BB8}"/>
              </a:ext>
            </a:extLst>
          </p:cNvPr>
          <p:cNvSpPr>
            <a:spLocks noGrp="1"/>
          </p:cNvSpPr>
          <p:nvPr>
            <p:ph type="sldNum" sz="quarter" idx="12"/>
          </p:nvPr>
        </p:nvSpPr>
        <p:spPr/>
        <p:txBody>
          <a:bodyPr/>
          <a:lstStyle/>
          <a:p>
            <a:fld id="{27C07C27-B44B-41FE-B2B2-A7F0D41BF38C}" type="slidenum">
              <a:rPr lang="en-US" smtClean="0"/>
              <a:t>‹Nr.›</a:t>
            </a:fld>
            <a:endParaRPr lang="en-US" dirty="0"/>
          </a:p>
        </p:txBody>
      </p:sp>
      <p:sp>
        <p:nvSpPr>
          <p:cNvPr id="7" name="Inhaltsplatzhalter 6">
            <a:extLst>
              <a:ext uri="{FF2B5EF4-FFF2-40B4-BE49-F238E27FC236}">
                <a16:creationId xmlns:a16="http://schemas.microsoft.com/office/drawing/2014/main" id="{72C2BED2-FD12-44AB-846B-94B05CC9DBB8}"/>
              </a:ext>
            </a:extLst>
          </p:cNvPr>
          <p:cNvSpPr>
            <a:spLocks noGrp="1"/>
          </p:cNvSpPr>
          <p:nvPr>
            <p:ph sz="quarter" idx="13"/>
          </p:nvPr>
        </p:nvSpPr>
        <p:spPr>
          <a:xfrm>
            <a:off x="3752490" y="1376363"/>
            <a:ext cx="8007709" cy="4867685"/>
          </a:xfrm>
        </p:spPr>
        <p:txBody>
          <a:body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
        <p:nvSpPr>
          <p:cNvPr id="11" name="Textplatzhalter 10">
            <a:extLst>
              <a:ext uri="{FF2B5EF4-FFF2-40B4-BE49-F238E27FC236}">
                <a16:creationId xmlns:a16="http://schemas.microsoft.com/office/drawing/2014/main" id="{8B7E3740-67FF-4FC4-81EB-10AEA12DAB5E}"/>
              </a:ext>
            </a:extLst>
          </p:cNvPr>
          <p:cNvSpPr>
            <a:spLocks noGrp="1"/>
          </p:cNvSpPr>
          <p:nvPr>
            <p:ph type="body" sz="quarter" idx="14" hasCustomPrompt="1"/>
          </p:nvPr>
        </p:nvSpPr>
        <p:spPr>
          <a:xfrm>
            <a:off x="3752490" y="441325"/>
            <a:ext cx="8007710" cy="611188"/>
          </a:xfrm>
        </p:spPr>
        <p:txBody>
          <a:bodyPr anchor="ctr">
            <a:normAutofit/>
          </a:bodyPr>
          <a:lstStyle>
            <a:lvl1pPr>
              <a:defRPr sz="1800">
                <a:latin typeface="+mn-lt"/>
              </a:defRPr>
            </a:lvl1pPr>
          </a:lstStyle>
          <a:p>
            <a:pPr lvl="0"/>
            <a:r>
              <a:rPr lang="en-US" dirty="0"/>
              <a:t>Action Title</a:t>
            </a:r>
          </a:p>
        </p:txBody>
      </p:sp>
      <p:sp>
        <p:nvSpPr>
          <p:cNvPr id="12" name="Textplatzhalter 10">
            <a:extLst>
              <a:ext uri="{FF2B5EF4-FFF2-40B4-BE49-F238E27FC236}">
                <a16:creationId xmlns:a16="http://schemas.microsoft.com/office/drawing/2014/main" id="{A63EF4E5-E405-4CFA-88CE-D96578D8F03E}"/>
              </a:ext>
            </a:extLst>
          </p:cNvPr>
          <p:cNvSpPr>
            <a:spLocks noGrp="1"/>
          </p:cNvSpPr>
          <p:nvPr>
            <p:ph type="body" sz="quarter" idx="15" hasCustomPrompt="1"/>
          </p:nvPr>
        </p:nvSpPr>
        <p:spPr>
          <a:xfrm>
            <a:off x="431800" y="6244046"/>
            <a:ext cx="11328400" cy="254363"/>
          </a:xfrm>
        </p:spPr>
        <p:txBody>
          <a:bodyPr anchor="ctr">
            <a:normAutofit/>
          </a:bodyPr>
          <a:lstStyle>
            <a:lvl1pPr>
              <a:defRPr sz="1000">
                <a:latin typeface="+mn-lt"/>
              </a:defRPr>
            </a:lvl1pPr>
          </a:lstStyle>
          <a:p>
            <a:pPr lvl="0"/>
            <a:r>
              <a:rPr lang="en-US" dirty="0"/>
              <a:t>Quelle</a:t>
            </a:r>
          </a:p>
        </p:txBody>
      </p:sp>
      <p:sp>
        <p:nvSpPr>
          <p:cNvPr id="10" name="Textplatzhalter 10">
            <a:extLst>
              <a:ext uri="{FF2B5EF4-FFF2-40B4-BE49-F238E27FC236}">
                <a16:creationId xmlns:a16="http://schemas.microsoft.com/office/drawing/2014/main" id="{7ED5C3B4-1E5D-46A4-83A1-2ADDB2A0D7AE}"/>
              </a:ext>
            </a:extLst>
          </p:cNvPr>
          <p:cNvSpPr>
            <a:spLocks noGrp="1"/>
          </p:cNvSpPr>
          <p:nvPr>
            <p:ph type="body" sz="quarter" idx="17" hasCustomPrompt="1"/>
          </p:nvPr>
        </p:nvSpPr>
        <p:spPr>
          <a:xfrm>
            <a:off x="431799" y="441325"/>
            <a:ext cx="3148162" cy="237944"/>
          </a:xfrm>
        </p:spPr>
        <p:txBody>
          <a:bodyPr anchor="ctr">
            <a:normAutofit/>
          </a:bodyPr>
          <a:lstStyle>
            <a:lvl1pPr>
              <a:defRPr sz="1800">
                <a:solidFill>
                  <a:schemeClr val="tx1">
                    <a:lumMod val="25000"/>
                    <a:lumOff val="75000"/>
                  </a:schemeClr>
                </a:solidFill>
                <a:latin typeface="+mn-lt"/>
              </a:defRPr>
            </a:lvl1pPr>
          </a:lstStyle>
          <a:p>
            <a:pPr lvl="0"/>
            <a:r>
              <a:rPr lang="en-US" dirty="0"/>
              <a:t>Modul</a:t>
            </a:r>
          </a:p>
        </p:txBody>
      </p:sp>
      <p:sp>
        <p:nvSpPr>
          <p:cNvPr id="13" name="Textplatzhalter 10">
            <a:extLst>
              <a:ext uri="{FF2B5EF4-FFF2-40B4-BE49-F238E27FC236}">
                <a16:creationId xmlns:a16="http://schemas.microsoft.com/office/drawing/2014/main" id="{587B2BE3-E235-40AA-B573-745B96F16D00}"/>
              </a:ext>
            </a:extLst>
          </p:cNvPr>
          <p:cNvSpPr>
            <a:spLocks noGrp="1"/>
          </p:cNvSpPr>
          <p:nvPr>
            <p:ph type="body" sz="quarter" idx="18" hasCustomPrompt="1"/>
          </p:nvPr>
        </p:nvSpPr>
        <p:spPr>
          <a:xfrm>
            <a:off x="431800" y="798861"/>
            <a:ext cx="3148161" cy="237944"/>
          </a:xfrm>
        </p:spPr>
        <p:txBody>
          <a:bodyPr anchor="ctr">
            <a:normAutofit/>
          </a:bodyPr>
          <a:lstStyle>
            <a:lvl1pPr>
              <a:defRPr sz="1800">
                <a:solidFill>
                  <a:schemeClr val="tx1">
                    <a:lumMod val="50000"/>
                    <a:lumOff val="50000"/>
                  </a:schemeClr>
                </a:solidFill>
                <a:latin typeface="+mn-lt"/>
              </a:defRPr>
            </a:lvl1pPr>
          </a:lstStyle>
          <a:p>
            <a:pPr lvl="0"/>
            <a:r>
              <a:rPr lang="en-US" dirty="0"/>
              <a:t>Section</a:t>
            </a:r>
          </a:p>
        </p:txBody>
      </p:sp>
      <p:cxnSp>
        <p:nvCxnSpPr>
          <p:cNvPr id="14" name="Gerader Verbinder 13">
            <a:extLst>
              <a:ext uri="{FF2B5EF4-FFF2-40B4-BE49-F238E27FC236}">
                <a16:creationId xmlns:a16="http://schemas.microsoft.com/office/drawing/2014/main" id="{02BAFFB0-5267-4E2A-9F88-7CCCCD0EE0F5}"/>
              </a:ext>
            </a:extLst>
          </p:cNvPr>
          <p:cNvCxnSpPr>
            <a:cxnSpLocks/>
          </p:cNvCxnSpPr>
          <p:nvPr userDrawn="1"/>
        </p:nvCxnSpPr>
        <p:spPr>
          <a:xfrm>
            <a:off x="3752490" y="1214711"/>
            <a:ext cx="800771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Inhaltsplatzhalter 6">
            <a:extLst>
              <a:ext uri="{FF2B5EF4-FFF2-40B4-BE49-F238E27FC236}">
                <a16:creationId xmlns:a16="http://schemas.microsoft.com/office/drawing/2014/main" id="{030E0CCA-5F20-4E41-8656-567E177A888C}"/>
              </a:ext>
            </a:extLst>
          </p:cNvPr>
          <p:cNvSpPr>
            <a:spLocks noGrp="1"/>
          </p:cNvSpPr>
          <p:nvPr>
            <p:ph sz="quarter" idx="19"/>
          </p:nvPr>
        </p:nvSpPr>
        <p:spPr>
          <a:xfrm>
            <a:off x="431800" y="1376363"/>
            <a:ext cx="3148161" cy="4867681"/>
          </a:xfrm>
        </p:spPr>
        <p:txBody>
          <a:bodyPr anchor="ctr"/>
          <a:lstStyle>
            <a:lvl1pPr>
              <a:lnSpc>
                <a:spcPct val="100000"/>
              </a:lnSpc>
              <a:spcBef>
                <a:spcPts val="600"/>
              </a:spcBef>
              <a:defRPr sz="1600"/>
            </a:lvl1pPr>
            <a:lvl2pPr>
              <a:lnSpc>
                <a:spcPct val="100000"/>
              </a:lnSpc>
              <a:spcBef>
                <a:spcPts val="600"/>
              </a:spcBef>
              <a:defRPr sz="1600"/>
            </a:lvl2pPr>
            <a:lvl3pPr>
              <a:lnSpc>
                <a:spcPct val="100000"/>
              </a:lnSpc>
              <a:spcBef>
                <a:spcPts val="600"/>
              </a:spcBef>
              <a:defRPr sz="1400"/>
            </a:lvl3pPr>
            <a:lvl4pPr>
              <a:lnSpc>
                <a:spcPct val="100000"/>
              </a:lnSpc>
              <a:spcBef>
                <a:spcPts val="600"/>
              </a:spcBef>
              <a:defRPr sz="1200"/>
            </a:lvl4pPr>
            <a:lvl5pPr>
              <a:lnSpc>
                <a:spcPct val="100000"/>
              </a:lnSpc>
              <a:spcBef>
                <a:spcPts val="600"/>
              </a:spcBef>
              <a:defRPr sz="1100"/>
            </a:lvl5pPr>
          </a:lstStyle>
          <a:p>
            <a:pPr lvl="0"/>
            <a:r>
              <a:rPr lang="en-US" dirty="0" err="1"/>
              <a:t>Mastertextformat</a:t>
            </a:r>
            <a:r>
              <a:rPr lang="en-US" dirty="0"/>
              <a:t> </a:t>
            </a:r>
            <a:r>
              <a:rPr lang="en-US" dirty="0" err="1"/>
              <a:t>bearbeiten</a:t>
            </a:r>
            <a:endParaRPr lang="en-US" dirty="0"/>
          </a:p>
          <a:p>
            <a:pPr lvl="1"/>
            <a:r>
              <a:rPr lang="en-US" dirty="0" err="1"/>
              <a:t>Zweite</a:t>
            </a:r>
            <a:r>
              <a:rPr lang="en-US" dirty="0"/>
              <a:t> Ebene</a:t>
            </a:r>
          </a:p>
          <a:p>
            <a:pPr lvl="2"/>
            <a:r>
              <a:rPr lang="en-US" dirty="0" err="1"/>
              <a:t>Dritte</a:t>
            </a:r>
            <a:r>
              <a:rPr lang="en-US" dirty="0"/>
              <a:t> Ebene</a:t>
            </a:r>
          </a:p>
          <a:p>
            <a:pPr lvl="3"/>
            <a:r>
              <a:rPr lang="en-US" dirty="0" err="1"/>
              <a:t>Vierte</a:t>
            </a:r>
            <a:r>
              <a:rPr lang="en-US" dirty="0"/>
              <a:t> Ebene</a:t>
            </a:r>
          </a:p>
          <a:p>
            <a:pPr lvl="4"/>
            <a:r>
              <a:rPr lang="en-US" dirty="0" err="1"/>
              <a:t>Fünfte</a:t>
            </a:r>
            <a:r>
              <a:rPr lang="en-US" dirty="0"/>
              <a:t> Ebene</a:t>
            </a:r>
          </a:p>
        </p:txBody>
      </p:sp>
    </p:spTree>
    <p:extLst>
      <p:ext uri="{BB962C8B-B14F-4D97-AF65-F5344CB8AC3E}">
        <p14:creationId xmlns:p14="http://schemas.microsoft.com/office/powerpoint/2010/main" val="1929453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Final Slide">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118F66A6-DC24-5F49-A669-B4008D361D59}"/>
              </a:ext>
            </a:extLst>
          </p:cNvPr>
          <p:cNvPicPr>
            <a:picLocks noChangeAspect="1"/>
          </p:cNvPicPr>
          <p:nvPr userDrawn="1"/>
        </p:nvPicPr>
        <p:blipFill rotWithShape="1">
          <a:blip r:embed="rId2"/>
          <a:srcRect l="-7972" t="10416" r="16408" b="3452"/>
          <a:stretch/>
        </p:blipFill>
        <p:spPr>
          <a:xfrm>
            <a:off x="6816681" y="0"/>
            <a:ext cx="5375319" cy="6857999"/>
          </a:xfrm>
          <a:prstGeom prst="rect">
            <a:avLst/>
          </a:prstGeom>
        </p:spPr>
      </p:pic>
      <p:sp>
        <p:nvSpPr>
          <p:cNvPr id="2" name="Rectangle 1">
            <a:extLst>
              <a:ext uri="{FF2B5EF4-FFF2-40B4-BE49-F238E27FC236}">
                <a16:creationId xmlns:a16="http://schemas.microsoft.com/office/drawing/2014/main" id="{918D471C-0C8F-0146-83F3-CAF71642C847}"/>
              </a:ext>
            </a:extLst>
          </p:cNvPr>
          <p:cNvSpPr/>
          <p:nvPr userDrawn="1"/>
        </p:nvSpPr>
        <p:spPr>
          <a:xfrm flipV="1">
            <a:off x="3843" y="2769245"/>
            <a:ext cx="12188157" cy="2832760"/>
          </a:xfrm>
          <a:prstGeom prst="rect">
            <a:avLst/>
          </a:prstGeom>
          <a:solidFill>
            <a:srgbClr val="79527B"/>
          </a:solidFill>
          <a:ln>
            <a:solidFill>
              <a:srgbClr val="BFCA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8" name="Text Placeholder 23">
            <a:extLst>
              <a:ext uri="{FF2B5EF4-FFF2-40B4-BE49-F238E27FC236}">
                <a16:creationId xmlns:a16="http://schemas.microsoft.com/office/drawing/2014/main" id="{28AA1DCD-E2D1-AB4F-9525-3C7A8492D0A8}"/>
              </a:ext>
            </a:extLst>
          </p:cNvPr>
          <p:cNvSpPr>
            <a:spLocks noGrp="1"/>
          </p:cNvSpPr>
          <p:nvPr>
            <p:ph type="body" sz="quarter" idx="19" hasCustomPrompt="1"/>
          </p:nvPr>
        </p:nvSpPr>
        <p:spPr>
          <a:xfrm>
            <a:off x="967062" y="415426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9" name="Text Placeholder 23">
            <a:extLst>
              <a:ext uri="{FF2B5EF4-FFF2-40B4-BE49-F238E27FC236}">
                <a16:creationId xmlns:a16="http://schemas.microsoft.com/office/drawing/2014/main" id="{15F19531-BE71-324A-B2F4-BCED970EE5C0}"/>
              </a:ext>
            </a:extLst>
          </p:cNvPr>
          <p:cNvSpPr>
            <a:spLocks noGrp="1"/>
          </p:cNvSpPr>
          <p:nvPr>
            <p:ph type="body" sz="quarter" idx="20" hasCustomPrompt="1"/>
          </p:nvPr>
        </p:nvSpPr>
        <p:spPr>
          <a:xfrm>
            <a:off x="967062" y="334469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pic>
        <p:nvPicPr>
          <p:cNvPr id="27" name="Picture 26" descr="A picture containing text&#10;&#10;Description automatically generated">
            <a:extLst>
              <a:ext uri="{FF2B5EF4-FFF2-40B4-BE49-F238E27FC236}">
                <a16:creationId xmlns:a16="http://schemas.microsoft.com/office/drawing/2014/main" id="{779220D5-E881-5F4F-B934-02FD4F4206F2}"/>
              </a:ext>
            </a:extLst>
          </p:cNvPr>
          <p:cNvPicPr>
            <a:picLocks noChangeAspect="1"/>
          </p:cNvPicPr>
          <p:nvPr userDrawn="1"/>
        </p:nvPicPr>
        <p:blipFill>
          <a:blip r:embed="rId3"/>
          <a:stretch>
            <a:fillRect/>
          </a:stretch>
        </p:blipFill>
        <p:spPr>
          <a:xfrm>
            <a:off x="615586" y="473530"/>
            <a:ext cx="4899073" cy="2154566"/>
          </a:xfrm>
          <a:prstGeom prst="rect">
            <a:avLst/>
          </a:prstGeom>
        </p:spPr>
      </p:pic>
      <p:grpSp>
        <p:nvGrpSpPr>
          <p:cNvPr id="28" name="Group 27">
            <a:extLst>
              <a:ext uri="{FF2B5EF4-FFF2-40B4-BE49-F238E27FC236}">
                <a16:creationId xmlns:a16="http://schemas.microsoft.com/office/drawing/2014/main" id="{275E8263-0477-5645-B634-01AF59D540E4}"/>
              </a:ext>
            </a:extLst>
          </p:cNvPr>
          <p:cNvGrpSpPr/>
          <p:nvPr userDrawn="1"/>
        </p:nvGrpSpPr>
        <p:grpSpPr>
          <a:xfrm>
            <a:off x="9456007" y="5836660"/>
            <a:ext cx="2735993" cy="679345"/>
            <a:chOff x="0" y="0"/>
            <a:chExt cx="2301694" cy="571500"/>
          </a:xfrm>
        </p:grpSpPr>
        <p:sp>
          <p:nvSpPr>
            <p:cNvPr id="29" name="Rectangle 28">
              <a:extLst>
                <a:ext uri="{FF2B5EF4-FFF2-40B4-BE49-F238E27FC236}">
                  <a16:creationId xmlns:a16="http://schemas.microsoft.com/office/drawing/2014/main" id="{2D522520-FDCE-8442-9D71-202E6368C4F3}"/>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2" name="Picture 31">
              <a:extLst>
                <a:ext uri="{FF2B5EF4-FFF2-40B4-BE49-F238E27FC236}">
                  <a16:creationId xmlns:a16="http://schemas.microsoft.com/office/drawing/2014/main" id="{79C25753-B4D7-6849-9A91-5984DB1A8A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39288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ext / Photo Slide - Purple">
  <p:cSld name="1_Text / Photo Slide - Purple">
    <p:spTree>
      <p:nvGrpSpPr>
        <p:cNvPr id="1" name="Shape 257"/>
        <p:cNvGrpSpPr/>
        <p:nvPr/>
      </p:nvGrpSpPr>
      <p:grpSpPr>
        <a:xfrm>
          <a:off x="0" y="0"/>
          <a:ext cx="0" cy="0"/>
          <a:chOff x="0" y="0"/>
          <a:chExt cx="0" cy="0"/>
        </a:xfrm>
      </p:grpSpPr>
      <p:sp>
        <p:nvSpPr>
          <p:cNvPr id="258" name="Google Shape;258;p89"/>
          <p:cNvSpPr/>
          <p:nvPr/>
        </p:nvSpPr>
        <p:spPr>
          <a:xfrm>
            <a:off x="241300" y="0"/>
            <a:ext cx="6151000" cy="62150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89"/>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89"/>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89"/>
          <p:cNvSpPr>
            <a:spLocks noGrp="1"/>
          </p:cNvSpPr>
          <p:nvPr>
            <p:ph type="pic" idx="3"/>
          </p:nvPr>
        </p:nvSpPr>
        <p:spPr>
          <a:xfrm>
            <a:off x="6392300" y="228600"/>
            <a:ext cx="5564883" cy="5447571"/>
          </a:xfrm>
          <a:prstGeom prst="rect">
            <a:avLst/>
          </a:prstGeom>
          <a:solidFill>
            <a:schemeClr val="lt1"/>
          </a:solidFill>
          <a:ln>
            <a:noFill/>
          </a:ln>
        </p:spPr>
      </p:sp>
      <p:pic>
        <p:nvPicPr>
          <p:cNvPr id="262" name="Google Shape;262;p89"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263" name="Google Shape;263;p89"/>
          <p:cNvGrpSpPr/>
          <p:nvPr/>
        </p:nvGrpSpPr>
        <p:grpSpPr>
          <a:xfrm>
            <a:off x="8448790" y="6057987"/>
            <a:ext cx="3144242" cy="374574"/>
            <a:chOff x="301128" y="6151084"/>
            <a:chExt cx="3144242" cy="374574"/>
          </a:xfrm>
        </p:grpSpPr>
        <p:pic>
          <p:nvPicPr>
            <p:cNvPr id="264" name="Google Shape;264;p8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65" name="Google Shape;265;p8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66" name="Google Shape;266;p8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extLst>
      <p:ext uri="{BB962C8B-B14F-4D97-AF65-F5344CB8AC3E}">
        <p14:creationId xmlns:p14="http://schemas.microsoft.com/office/powerpoint/2010/main" val="3492850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NAVIGATING TOURISM</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A">
    <p:spTree>
      <p:nvGrpSpPr>
        <p:cNvPr id="1" name=""/>
        <p:cNvGrpSpPr/>
        <p:nvPr/>
      </p:nvGrpSpPr>
      <p:grpSpPr>
        <a:xfrm>
          <a:off x="0" y="0"/>
          <a:ext cx="0" cy="0"/>
          <a:chOff x="0" y="0"/>
          <a:chExt cx="0" cy="0"/>
        </a:xfrm>
      </p:grpSpPr>
      <p:pic>
        <p:nvPicPr>
          <p:cNvPr id="28" name="Picture 27" descr="Background pattern&#10;&#10;Description automatically generated">
            <a:extLst>
              <a:ext uri="{FF2B5EF4-FFF2-40B4-BE49-F238E27FC236}">
                <a16:creationId xmlns:a16="http://schemas.microsoft.com/office/drawing/2014/main" id="{AF00788B-479B-2B4C-91B5-DFDC629759FF}"/>
              </a:ext>
            </a:extLst>
          </p:cNvPr>
          <p:cNvPicPr>
            <a:picLocks noChangeAspect="1"/>
          </p:cNvPicPr>
          <p:nvPr userDrawn="1"/>
        </p:nvPicPr>
        <p:blipFill rotWithShape="1">
          <a:blip r:embed="rId2"/>
          <a:srcRect l="-4379" t="21334" r="4379" b="23494"/>
          <a:stretch/>
        </p:blipFill>
        <p:spPr>
          <a:xfrm>
            <a:off x="6913349" y="0"/>
            <a:ext cx="5278651" cy="3949990"/>
          </a:xfrm>
          <a:prstGeom prst="rect">
            <a:avLst/>
          </a:prstGeom>
        </p:spPr>
      </p:pic>
      <p:sp>
        <p:nvSpPr>
          <p:cNvPr id="22" name="Rectangle 21">
            <a:extLst>
              <a:ext uri="{FF2B5EF4-FFF2-40B4-BE49-F238E27FC236}">
                <a16:creationId xmlns:a16="http://schemas.microsoft.com/office/drawing/2014/main" id="{3CB96BD4-CA10-ED43-95A7-29E7DE996C4F}"/>
              </a:ext>
            </a:extLst>
          </p:cNvPr>
          <p:cNvSpPr/>
          <p:nvPr userDrawn="1"/>
        </p:nvSpPr>
        <p:spPr>
          <a:xfrm>
            <a:off x="0" y="3321423"/>
            <a:ext cx="12192000" cy="3543835"/>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817349" y="4600585"/>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817349" y="3982062"/>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pic>
        <p:nvPicPr>
          <p:cNvPr id="5" name="Picture 4" descr="A picture containing text&#10;&#10;Description automatically generated">
            <a:extLst>
              <a:ext uri="{FF2B5EF4-FFF2-40B4-BE49-F238E27FC236}">
                <a16:creationId xmlns:a16="http://schemas.microsoft.com/office/drawing/2014/main" id="{3E82DD13-1C3A-CA42-93AE-19D729C80108}"/>
              </a:ext>
            </a:extLst>
          </p:cNvPr>
          <p:cNvPicPr>
            <a:picLocks noChangeAspect="1"/>
          </p:cNvPicPr>
          <p:nvPr userDrawn="1"/>
        </p:nvPicPr>
        <p:blipFill>
          <a:blip r:embed="rId3"/>
          <a:stretch>
            <a:fillRect/>
          </a:stretch>
        </p:blipFill>
        <p:spPr>
          <a:xfrm>
            <a:off x="572439" y="165981"/>
            <a:ext cx="5768471" cy="2536919"/>
          </a:xfrm>
          <a:prstGeom prst="rect">
            <a:avLst/>
          </a:prstGeom>
        </p:spPr>
      </p:pic>
      <p:sp>
        <p:nvSpPr>
          <p:cNvPr id="23" name="Rectangle 22">
            <a:extLst>
              <a:ext uri="{FF2B5EF4-FFF2-40B4-BE49-F238E27FC236}">
                <a16:creationId xmlns:a16="http://schemas.microsoft.com/office/drawing/2014/main" id="{23FAF6BC-92F1-BF4F-87ED-EB5FDA663DAD}"/>
              </a:ext>
            </a:extLst>
          </p:cNvPr>
          <p:cNvSpPr/>
          <p:nvPr userDrawn="1"/>
        </p:nvSpPr>
        <p:spPr>
          <a:xfrm>
            <a:off x="701913" y="5958576"/>
            <a:ext cx="6589536" cy="600164"/>
          </a:xfrm>
          <a:prstGeom prst="rect">
            <a:avLst/>
          </a:prstGeom>
        </p:spPr>
        <p:txBody>
          <a:bodyPr wrap="square">
            <a:spAutoFit/>
          </a:bodyPr>
          <a:lstStyle/>
          <a:p>
            <a:pPr algn="just">
              <a:tabLst>
                <a:tab pos="2865755" algn="ctr"/>
                <a:tab pos="5731510" algn="r"/>
              </a:tabLst>
            </a:pP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42477C97-4AB2-0B46-A1B1-C5A8EC75C110}"/>
              </a:ext>
            </a:extLst>
          </p:cNvPr>
          <p:cNvGrpSpPr/>
          <p:nvPr userDrawn="1"/>
        </p:nvGrpSpPr>
        <p:grpSpPr>
          <a:xfrm>
            <a:off x="9456007" y="5764605"/>
            <a:ext cx="2735993" cy="679345"/>
            <a:chOff x="0" y="0"/>
            <a:chExt cx="2301694" cy="571500"/>
          </a:xfrm>
        </p:grpSpPr>
        <p:sp>
          <p:nvSpPr>
            <p:cNvPr id="25" name="Rectangle 24">
              <a:extLst>
                <a:ext uri="{FF2B5EF4-FFF2-40B4-BE49-F238E27FC236}">
                  <a16:creationId xmlns:a16="http://schemas.microsoft.com/office/drawing/2014/main" id="{7B452FE1-41E3-9240-B0A7-14147065C551}"/>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a:extLst>
                <a:ext uri="{FF2B5EF4-FFF2-40B4-BE49-F238E27FC236}">
                  <a16:creationId xmlns:a16="http://schemas.microsoft.com/office/drawing/2014/main" id="{24802A6F-162A-174A-B07A-A9228B9DB5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086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B">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290801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451061" y="1523534"/>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451061" y="905011"/>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1</a:t>
            </a:r>
          </a:p>
        </p:txBody>
      </p:sp>
      <p:pic>
        <p:nvPicPr>
          <p:cNvPr id="12" name="Picture 11" descr="Background pattern&#10;&#10;Description automatically generated">
            <a:extLst>
              <a:ext uri="{FF2B5EF4-FFF2-40B4-BE49-F238E27FC236}">
                <a16:creationId xmlns:a16="http://schemas.microsoft.com/office/drawing/2014/main" id="{A085DA13-BE92-7349-94F7-D626C05ADEBA}"/>
              </a:ext>
            </a:extLst>
          </p:cNvPr>
          <p:cNvPicPr>
            <a:picLocks noChangeAspect="1"/>
          </p:cNvPicPr>
          <p:nvPr userDrawn="1"/>
        </p:nvPicPr>
        <p:blipFill rotWithShape="1">
          <a:blip r:embed="rId2"/>
          <a:srcRect l="-4379" t="21334" r="4379" b="23494"/>
          <a:stretch/>
        </p:blipFill>
        <p:spPr>
          <a:xfrm>
            <a:off x="6913349" y="2908010"/>
            <a:ext cx="5278651" cy="394999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B13373BD-2B60-B84B-BD44-7AF1536C4118}"/>
              </a:ext>
            </a:extLst>
          </p:cNvPr>
          <p:cNvPicPr>
            <a:picLocks noChangeAspect="1"/>
          </p:cNvPicPr>
          <p:nvPr userDrawn="1"/>
        </p:nvPicPr>
        <p:blipFill>
          <a:blip r:embed="rId3"/>
          <a:stretch>
            <a:fillRect/>
          </a:stretch>
        </p:blipFill>
        <p:spPr>
          <a:xfrm>
            <a:off x="327530" y="3210197"/>
            <a:ext cx="5491380" cy="2415057"/>
          </a:xfrm>
          <a:prstGeom prst="rect">
            <a:avLst/>
          </a:prstGeom>
        </p:spPr>
      </p:pic>
      <p:grpSp>
        <p:nvGrpSpPr>
          <p:cNvPr id="14" name="Group 13">
            <a:extLst>
              <a:ext uri="{FF2B5EF4-FFF2-40B4-BE49-F238E27FC236}">
                <a16:creationId xmlns:a16="http://schemas.microsoft.com/office/drawing/2014/main" id="{F14CCDB4-0B96-234A-B40D-C7014C966BC5}"/>
              </a:ext>
            </a:extLst>
          </p:cNvPr>
          <p:cNvGrpSpPr/>
          <p:nvPr userDrawn="1"/>
        </p:nvGrpSpPr>
        <p:grpSpPr>
          <a:xfrm>
            <a:off x="9456007" y="5836660"/>
            <a:ext cx="2735993" cy="679345"/>
            <a:chOff x="0" y="0"/>
            <a:chExt cx="2301694" cy="571500"/>
          </a:xfrm>
        </p:grpSpPr>
        <p:sp>
          <p:nvSpPr>
            <p:cNvPr id="15" name="Rectangle 14">
              <a:extLst>
                <a:ext uri="{FF2B5EF4-FFF2-40B4-BE49-F238E27FC236}">
                  <a16:creationId xmlns:a16="http://schemas.microsoft.com/office/drawing/2014/main" id="{DA290F49-107F-0F44-B4DF-1F631F4AB4C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0" name="Picture 19">
              <a:extLst>
                <a:ext uri="{FF2B5EF4-FFF2-40B4-BE49-F238E27FC236}">
                  <a16:creationId xmlns:a16="http://schemas.microsoft.com/office/drawing/2014/main" id="{D835D90F-1131-D449-B02E-EB8DFA97EC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1" name="Rectangle 20">
            <a:extLst>
              <a:ext uri="{FF2B5EF4-FFF2-40B4-BE49-F238E27FC236}">
                <a16:creationId xmlns:a16="http://schemas.microsoft.com/office/drawing/2014/main" id="{83F4E081-09FC-8C48-A9F7-94B5E2802484}"/>
              </a:ext>
            </a:extLst>
          </p:cNvPr>
          <p:cNvSpPr/>
          <p:nvPr userDrawn="1"/>
        </p:nvSpPr>
        <p:spPr>
          <a:xfrm>
            <a:off x="438668" y="5956440"/>
            <a:ext cx="6589536" cy="600164"/>
          </a:xfrm>
          <a:prstGeom prst="rect">
            <a:avLst/>
          </a:prstGeom>
        </p:spPr>
        <p:txBody>
          <a:bodyPr wrap="square">
            <a:spAutoFit/>
          </a:bodyPr>
          <a:lstStyle/>
          <a:p>
            <a:pPr algn="just">
              <a:tabLst>
                <a:tab pos="2865755" algn="ctr"/>
                <a:tab pos="5731510" algn="r"/>
              </a:tabLst>
            </a:pP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dirty="0" err="1">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5067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C">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11884BB-997E-344B-8413-D683F57FB3A0}"/>
              </a:ext>
            </a:extLst>
          </p:cNvPr>
          <p:cNvSpPr/>
          <p:nvPr userDrawn="1"/>
        </p:nvSpPr>
        <p:spPr>
          <a:xfrm>
            <a:off x="1" y="3216492"/>
            <a:ext cx="7588332" cy="244898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1" name="Picture 10" descr="A picture containing text&#10;&#10;Description automatically generated">
            <a:extLst>
              <a:ext uri="{FF2B5EF4-FFF2-40B4-BE49-F238E27FC236}">
                <a16:creationId xmlns:a16="http://schemas.microsoft.com/office/drawing/2014/main" id="{7FC8D39A-AD8A-D84D-B4D3-5FC3D1109232}"/>
              </a:ext>
            </a:extLst>
          </p:cNvPr>
          <p:cNvPicPr>
            <a:picLocks noChangeAspect="1"/>
          </p:cNvPicPr>
          <p:nvPr userDrawn="1"/>
        </p:nvPicPr>
        <p:blipFill>
          <a:blip r:embed="rId2"/>
          <a:stretch>
            <a:fillRect/>
          </a:stretch>
        </p:blipFill>
        <p:spPr>
          <a:xfrm>
            <a:off x="458207" y="618245"/>
            <a:ext cx="5768471" cy="2536919"/>
          </a:xfrm>
          <a:prstGeom prst="rect">
            <a:avLst/>
          </a:prstGeom>
        </p:spPr>
      </p:pic>
      <p:sp>
        <p:nvSpPr>
          <p:cNvPr id="12" name="Text Placeholder 23">
            <a:extLst>
              <a:ext uri="{FF2B5EF4-FFF2-40B4-BE49-F238E27FC236}">
                <a16:creationId xmlns:a16="http://schemas.microsoft.com/office/drawing/2014/main" id="{325E3A2F-3B31-374C-8F7E-1CEDCD0B0F45}"/>
              </a:ext>
            </a:extLst>
          </p:cNvPr>
          <p:cNvSpPr>
            <a:spLocks noGrp="1"/>
          </p:cNvSpPr>
          <p:nvPr>
            <p:ph type="body" sz="quarter" idx="15" hasCustomPrompt="1"/>
          </p:nvPr>
        </p:nvSpPr>
        <p:spPr>
          <a:xfrm>
            <a:off x="817349" y="4334105"/>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DAE6BF58-63A1-9E49-ABC8-7ED221E4AFE0}"/>
              </a:ext>
            </a:extLst>
          </p:cNvPr>
          <p:cNvSpPr>
            <a:spLocks noGrp="1"/>
          </p:cNvSpPr>
          <p:nvPr>
            <p:ph type="body" sz="quarter" idx="16" hasCustomPrompt="1"/>
          </p:nvPr>
        </p:nvSpPr>
        <p:spPr>
          <a:xfrm>
            <a:off x="817349" y="3715582"/>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pic>
        <p:nvPicPr>
          <p:cNvPr id="15" name="Picture 14" descr="Background pattern&#10;&#10;Description automatically generated">
            <a:extLst>
              <a:ext uri="{FF2B5EF4-FFF2-40B4-BE49-F238E27FC236}">
                <a16:creationId xmlns:a16="http://schemas.microsoft.com/office/drawing/2014/main" id="{B36D93A7-1507-064F-8819-990C75B46507}"/>
              </a:ext>
            </a:extLst>
          </p:cNvPr>
          <p:cNvPicPr>
            <a:picLocks noChangeAspect="1"/>
          </p:cNvPicPr>
          <p:nvPr userDrawn="1"/>
        </p:nvPicPr>
        <p:blipFill rotWithShape="1">
          <a:blip r:embed="rId3"/>
          <a:srcRect l="-9814" t="19121" r="22819" b="-6116"/>
          <a:stretch/>
        </p:blipFill>
        <p:spPr>
          <a:xfrm>
            <a:off x="7883236" y="0"/>
            <a:ext cx="4308763" cy="5844179"/>
          </a:xfrm>
          <a:prstGeom prst="rect">
            <a:avLst/>
          </a:prstGeom>
        </p:spPr>
      </p:pic>
      <p:grpSp>
        <p:nvGrpSpPr>
          <p:cNvPr id="23" name="Group 22">
            <a:extLst>
              <a:ext uri="{FF2B5EF4-FFF2-40B4-BE49-F238E27FC236}">
                <a16:creationId xmlns:a16="http://schemas.microsoft.com/office/drawing/2014/main" id="{015CF2B6-71B6-C144-97B3-85B654F2E8E5}"/>
              </a:ext>
            </a:extLst>
          </p:cNvPr>
          <p:cNvGrpSpPr/>
          <p:nvPr userDrawn="1"/>
        </p:nvGrpSpPr>
        <p:grpSpPr>
          <a:xfrm>
            <a:off x="9274983" y="5918985"/>
            <a:ext cx="2735993" cy="679345"/>
            <a:chOff x="0" y="0"/>
            <a:chExt cx="2301694" cy="571500"/>
          </a:xfrm>
        </p:grpSpPr>
        <p:sp>
          <p:nvSpPr>
            <p:cNvPr id="24" name="Rectangle 23">
              <a:extLst>
                <a:ext uri="{FF2B5EF4-FFF2-40B4-BE49-F238E27FC236}">
                  <a16:creationId xmlns:a16="http://schemas.microsoft.com/office/drawing/2014/main" id="{79643032-E2A4-D844-9FD2-5E25AFF84D9C}"/>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5" name="Picture 24">
              <a:extLst>
                <a:ext uri="{FF2B5EF4-FFF2-40B4-BE49-F238E27FC236}">
                  <a16:creationId xmlns:a16="http://schemas.microsoft.com/office/drawing/2014/main" id="{4F47FE63-EE52-1F4E-9D94-414C091128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6" name="Rectangle 25">
            <a:extLst>
              <a:ext uri="{FF2B5EF4-FFF2-40B4-BE49-F238E27FC236}">
                <a16:creationId xmlns:a16="http://schemas.microsoft.com/office/drawing/2014/main" id="{2EF4846B-42E7-5548-94E9-53B497BB9DE9}"/>
              </a:ext>
            </a:extLst>
          </p:cNvPr>
          <p:cNvSpPr/>
          <p:nvPr userDrawn="1"/>
        </p:nvSpPr>
        <p:spPr>
          <a:xfrm>
            <a:off x="701913" y="5958576"/>
            <a:ext cx="6589536" cy="600164"/>
          </a:xfrm>
          <a:prstGeom prst="rect">
            <a:avLst/>
          </a:prstGeom>
        </p:spPr>
        <p:txBody>
          <a:bodyPr wrap="square">
            <a:spAutoFit/>
          </a:bodyPr>
          <a:lstStyle/>
          <a:p>
            <a:pPr algn="just">
              <a:tabLst>
                <a:tab pos="2865755" algn="ctr"/>
                <a:tab pos="5731510" algn="r"/>
              </a:tabLst>
            </a:pP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dirty="0" err="1">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79323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emf"/><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oleObject" Target="../embeddings/oleObject1.bin"/><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09323BC-4FA7-976E-0F11-E59E3A267B70}"/>
              </a:ext>
            </a:extLst>
          </p:cNvPr>
          <p:cNvGraphicFramePr>
            <a:graphicFrameLocks noChangeAspect="1"/>
          </p:cNvGraphicFramePr>
          <p:nvPr userDrawn="1">
            <p:custDataLst>
              <p:tags r:id="rId56"/>
            </p:custDataLst>
            <p:extLst>
              <p:ext uri="{D42A27DB-BD31-4B8C-83A1-F6EECF244321}">
                <p14:modId xmlns:p14="http://schemas.microsoft.com/office/powerpoint/2010/main" val="4163534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7" imgW="538" imgH="540" progId="TCLayout.ActiveDocument.1">
                  <p:embed/>
                </p:oleObj>
              </mc:Choice>
              <mc:Fallback>
                <p:oleObj name="think-cell Folie" r:id="rId57" imgW="538" imgH="540" progId="TCLayout.ActiveDocument.1">
                  <p:embed/>
                  <p:pic>
                    <p:nvPicPr>
                      <p:cNvPr id="0" name=""/>
                      <p:cNvPicPr/>
                      <p:nvPr/>
                    </p:nvPicPr>
                    <p:blipFill>
                      <a:blip r:embed="rId5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Klicken Sie hier, um den Master-Titelstil zu bearbeiten</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Klicken Sie auf , um Mastertextstile zu bearbeiten</a:t>
            </a:r>
          </a:p>
          <a:p>
            <a:pPr lvl="1"/>
            <a:r>
              <a:rPr lang="en-GB"/>
              <a:t>Zweite Ebene</a:t>
            </a:r>
          </a:p>
          <a:p>
            <a:pPr lvl="2"/>
            <a:r>
              <a:rPr lang="en-GB"/>
              <a:t>Dritte Ebene</a:t>
            </a:r>
          </a:p>
          <a:p>
            <a:pPr lvl="3"/>
            <a:r>
              <a:rPr lang="en-GB"/>
              <a:t>Vierte Ebene</a:t>
            </a:r>
          </a:p>
          <a:p>
            <a:pPr lvl="4"/>
            <a:r>
              <a:rPr lang="en-GB"/>
              <a:t>Fünfte Ebene</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5/24/2023</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‹Nr.›</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6" r:id="rId1"/>
    <p:sldLayoutId id="2147483884" r:id="rId2"/>
    <p:sldLayoutId id="2147483885" r:id="rId3"/>
    <p:sldLayoutId id="2147483886" r:id="rId4"/>
    <p:sldLayoutId id="2147483867" r:id="rId5"/>
    <p:sldLayoutId id="2147483868" r:id="rId6"/>
    <p:sldLayoutId id="2147483829" r:id="rId7"/>
    <p:sldLayoutId id="2147483880" r:id="rId8"/>
    <p:sldLayoutId id="2147483882" r:id="rId9"/>
    <p:sldLayoutId id="2147483881" r:id="rId10"/>
    <p:sldLayoutId id="2147483842" r:id="rId11"/>
    <p:sldLayoutId id="2147483840" r:id="rId12"/>
    <p:sldLayoutId id="2147483841" r:id="rId13"/>
    <p:sldLayoutId id="2147483883" r:id="rId14"/>
    <p:sldLayoutId id="2147483862" r:id="rId15"/>
    <p:sldLayoutId id="2147483861" r:id="rId16"/>
    <p:sldLayoutId id="2147483874" r:id="rId17"/>
    <p:sldLayoutId id="2147483863" r:id="rId18"/>
    <p:sldLayoutId id="2147483835" r:id="rId19"/>
    <p:sldLayoutId id="2147483875" r:id="rId20"/>
    <p:sldLayoutId id="2147483836" r:id="rId21"/>
    <p:sldLayoutId id="2147483831" r:id="rId22"/>
    <p:sldLayoutId id="2147483846" r:id="rId23"/>
    <p:sldLayoutId id="2147483876" r:id="rId24"/>
    <p:sldLayoutId id="2147483873" r:id="rId25"/>
    <p:sldLayoutId id="2147483834" r:id="rId26"/>
    <p:sldLayoutId id="2147483877" r:id="rId27"/>
    <p:sldLayoutId id="2147483845" r:id="rId28"/>
    <p:sldLayoutId id="2147483869" r:id="rId29"/>
    <p:sldLayoutId id="2147483878" r:id="rId30"/>
    <p:sldLayoutId id="2147483833" r:id="rId31"/>
    <p:sldLayoutId id="2147483847" r:id="rId32"/>
    <p:sldLayoutId id="2147483871" r:id="rId33"/>
    <p:sldLayoutId id="2147483870" r:id="rId34"/>
    <p:sldLayoutId id="2147483872" r:id="rId35"/>
    <p:sldLayoutId id="2147483837" r:id="rId36"/>
    <p:sldLayoutId id="2147483838" r:id="rId37"/>
    <p:sldLayoutId id="2147483844" r:id="rId38"/>
    <p:sldLayoutId id="2147483848" r:id="rId39"/>
    <p:sldLayoutId id="2147483849" r:id="rId40"/>
    <p:sldLayoutId id="2147483851" r:id="rId41"/>
    <p:sldLayoutId id="2147483854" r:id="rId42"/>
    <p:sldLayoutId id="2147483855" r:id="rId43"/>
    <p:sldLayoutId id="2147483856" r:id="rId44"/>
    <p:sldLayoutId id="2147483857" r:id="rId45"/>
    <p:sldLayoutId id="2147483864" r:id="rId46"/>
    <p:sldLayoutId id="2147483852" r:id="rId47"/>
    <p:sldLayoutId id="2147483858" r:id="rId48"/>
    <p:sldLayoutId id="2147483859" r:id="rId49"/>
    <p:sldLayoutId id="2147483860" r:id="rId50"/>
    <p:sldLayoutId id="2147483853" r:id="rId51"/>
    <p:sldLayoutId id="2147483888" r:id="rId52"/>
    <p:sldLayoutId id="2147483889" r:id="rId53"/>
    <p:sldLayoutId id="2147483890" r:id="rId5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4.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4.xml"/><Relationship Id="rId7" Type="http://schemas.openxmlformats.org/officeDocument/2006/relationships/hyperlink" Target="https://www.youtube.com/watch?v=SEfgCqnMl5E&amp;t=198s" TargetMode="External"/><Relationship Id="rId2" Type="http://schemas.openxmlformats.org/officeDocument/2006/relationships/video" Target="https://www.youtube.com/embed/SEfgCqnMl5E?feature=oembed" TargetMode="External"/><Relationship Id="rId1" Type="http://schemas.openxmlformats.org/officeDocument/2006/relationships/tags" Target="../tags/tag7.x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notesSlide" Target="../notesSlides/notesSlide4.xml"/><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creativecommons.org/licenses/by-sa/4.0/deed.en" TargetMode="Externa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4.e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4.e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4.e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4.emf"/><Relationship Id="rId4"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4.emf"/><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4.emf"/><Relationship Id="rId4" Type="http://schemas.openxmlformats.org/officeDocument/2006/relationships/oleObject" Target="../embeddings/oleObject1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4.emf"/><Relationship Id="rId4" Type="http://schemas.openxmlformats.org/officeDocument/2006/relationships/oleObject" Target="../embeddings/oleObject1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4.emf"/><Relationship Id="rId4" Type="http://schemas.openxmlformats.org/officeDocument/2006/relationships/oleObject" Target="../embeddings/oleObject1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4.emf"/><Relationship Id="rId4" Type="http://schemas.openxmlformats.org/officeDocument/2006/relationships/oleObject" Target="../embeddings/oleObject1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4.emf"/><Relationship Id="rId4" Type="http://schemas.openxmlformats.org/officeDocument/2006/relationships/oleObject" Target="../embeddings/oleObject16.bin"/></Relationships>
</file>

<file path=ppt/slides/_rels/slide3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4.xml"/><Relationship Id="rId7" Type="http://schemas.openxmlformats.org/officeDocument/2006/relationships/image" Target="../media/image14.png"/><Relationship Id="rId2" Type="http://schemas.openxmlformats.org/officeDocument/2006/relationships/video" Target="https://www.youtube.com/embed/Cxf_SRCcaGo?feature=oembed" TargetMode="External"/><Relationship Id="rId1" Type="http://schemas.openxmlformats.org/officeDocument/2006/relationships/tags" Target="../tags/tag18.xml"/><Relationship Id="rId6" Type="http://schemas.openxmlformats.org/officeDocument/2006/relationships/image" Target="../media/image4.emf"/><Relationship Id="rId5" Type="http://schemas.openxmlformats.org/officeDocument/2006/relationships/oleObject" Target="../embeddings/oleObject17.bin"/><Relationship Id="rId4" Type="http://schemas.openxmlformats.org/officeDocument/2006/relationships/notesSlide" Target="../notesSlides/notesSlide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e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3.xml"/><Relationship Id="rId5" Type="http://schemas.openxmlformats.org/officeDocument/2006/relationships/image" Target="../media/image4.emf"/><Relationship Id="rId4" Type="http://schemas.openxmlformats.org/officeDocument/2006/relationships/oleObject" Target="../embeddings/oleObject22.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4.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4.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4.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1.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1.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1.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1.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1.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1.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tourismrecovery.eu/wp-content/uploads/2023/05/10_M6_Fallstudie_Adaptive-Fuhrung.pptx" TargetMode="External"/><Relationship Id="rId1" Type="http://schemas.openxmlformats.org/officeDocument/2006/relationships/slideLayout" Target="../slideLayouts/slideLayout54.xml"/><Relationship Id="rId4" Type="http://schemas.openxmlformats.org/officeDocument/2006/relationships/image" Target="../media/image18.sv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hyperlink" Target="https://www.msn.com/en-us/money/careersandeducation/12-business-leaders-share-how-they-lead-their-teams-through-a-crisis/ar-BB1ewEhz?ocid=BingNewsSearch" TargetMode="External"/><Relationship Id="rId2" Type="http://schemas.openxmlformats.org/officeDocument/2006/relationships/hyperlink" Target="https://www.fastcompany.com/90497257/7-tricks-for-making-good-decisions-in-times-of-crisis?position=9&amp;campaign_date=12102020" TargetMode="External"/><Relationship Id="rId1" Type="http://schemas.openxmlformats.org/officeDocument/2006/relationships/slideLayout" Target="../slideLayouts/slideLayout1.xml"/><Relationship Id="rId6" Type="http://schemas.openxmlformats.org/officeDocument/2006/relationships/hyperlink" Target="https://www.psychologytoday.com/us/blog/pressure-proof/202004/the-art-making-tough-decisions-in-crisis" TargetMode="External"/><Relationship Id="rId5" Type="http://schemas.openxmlformats.org/officeDocument/2006/relationships/hyperlink" Target="https://www.mckinsey.com/business-functions/organization/our-insights/decision-making-in-uncertain-times" TargetMode="External"/><Relationship Id="rId4" Type="http://schemas.openxmlformats.org/officeDocument/2006/relationships/hyperlink" Target="https://www.themandarin.com.au/151128-reflecting-on-the-lessons-from-crisis-management-and-rapid-recovery/"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facebook.com/tourismcrisisrecovery" TargetMode="External"/><Relationship Id="rId2" Type="http://schemas.openxmlformats.org/officeDocument/2006/relationships/hyperlink" Target="https://www.tourismrecovery.eu/" TargetMode="Externa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542F83-85CC-AC43-A71C-F94A8CE37605}"/>
              </a:ext>
            </a:extLst>
          </p:cNvPr>
          <p:cNvSpPr>
            <a:spLocks noGrp="1"/>
          </p:cNvSpPr>
          <p:nvPr>
            <p:ph type="body" sz="quarter" idx="15"/>
          </p:nvPr>
        </p:nvSpPr>
        <p:spPr/>
        <p:txBody>
          <a:bodyPr/>
          <a:lstStyle/>
          <a:p>
            <a:r>
              <a:rPr lang="en-US" dirty="0"/>
              <a:t>Adaptive Führung</a:t>
            </a:r>
          </a:p>
        </p:txBody>
      </p:sp>
      <p:sp>
        <p:nvSpPr>
          <p:cNvPr id="3" name="Text Placeholder 2">
            <a:extLst>
              <a:ext uri="{FF2B5EF4-FFF2-40B4-BE49-F238E27FC236}">
                <a16:creationId xmlns:a16="http://schemas.microsoft.com/office/drawing/2014/main" id="{1E1BBC7E-B738-5341-A6FA-24FEC54F2069}"/>
              </a:ext>
            </a:extLst>
          </p:cNvPr>
          <p:cNvSpPr>
            <a:spLocks noGrp="1"/>
          </p:cNvSpPr>
          <p:nvPr>
            <p:ph type="body" sz="quarter" idx="16"/>
          </p:nvPr>
        </p:nvSpPr>
        <p:spPr/>
        <p:txBody>
          <a:bodyPr/>
          <a:lstStyle/>
          <a:p>
            <a:r>
              <a:rPr lang="en-US" dirty="0"/>
              <a:t>Modul 6:</a:t>
            </a:r>
          </a:p>
        </p:txBody>
      </p:sp>
    </p:spTree>
    <p:extLst>
      <p:ext uri="{BB962C8B-B14F-4D97-AF65-F5344CB8AC3E}">
        <p14:creationId xmlns:p14="http://schemas.microsoft.com/office/powerpoint/2010/main" val="3686482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Inhaltsplatzhalter 3">
            <a:extLst>
              <a:ext uri="{FF2B5EF4-FFF2-40B4-BE49-F238E27FC236}">
                <a16:creationId xmlns:a16="http://schemas.microsoft.com/office/drawing/2014/main" id="{2EC5187F-0536-F74C-A237-4E66BDB2E652}"/>
              </a:ext>
            </a:extLst>
          </p:cNvPr>
          <p:cNvSpPr>
            <a:spLocks noGrp="1"/>
          </p:cNvSpPr>
          <p:nvPr>
            <p:ph sz="quarter" idx="13"/>
          </p:nvPr>
        </p:nvSpPr>
        <p:spPr/>
        <p:txBody>
          <a:bodyPr/>
          <a:lstStyle/>
          <a:p>
            <a:endParaRPr lang="de-DE" dirty="0"/>
          </a:p>
        </p:txBody>
      </p:sp>
      <p:sp>
        <p:nvSpPr>
          <p:cNvPr id="5" name="Inhaltsplatzhalter 4">
            <a:extLst>
              <a:ext uri="{FF2B5EF4-FFF2-40B4-BE49-F238E27FC236}">
                <a16:creationId xmlns:a16="http://schemas.microsoft.com/office/drawing/2014/main" id="{7C9B63C7-221B-73AB-C4B6-2CBDDE51759C}"/>
              </a:ext>
            </a:extLst>
          </p:cNvPr>
          <p:cNvSpPr>
            <a:spLocks noGrp="1"/>
          </p:cNvSpPr>
          <p:nvPr>
            <p:ph sz="quarter" idx="19"/>
          </p:nvPr>
        </p:nvSpPr>
        <p:spPr>
          <a:xfrm>
            <a:off x="389965" y="1637401"/>
            <a:ext cx="3230030" cy="4606643"/>
          </a:xfrm>
        </p:spPr>
        <p:txBody>
          <a:bodyPr>
            <a:normAutofit fontScale="92500" lnSpcReduction="20000"/>
          </a:bodyPr>
          <a:lstStyle/>
          <a:p>
            <a:r>
              <a:rPr lang="en-US" dirty="0"/>
              <a:t>In normalen Zeiten konzentrieren sich CEOs und andere Führungskräfte von </a:t>
            </a:r>
            <a:r>
              <a:rPr lang="en-US" dirty="0" err="1"/>
              <a:t>Wachstumsunternehmen</a:t>
            </a:r>
            <a:r>
              <a:rPr lang="en-US" dirty="0"/>
              <a:t> darauf, Innovationen zu fördern, den Umsatz zu steigern und Marktanteile zu gewinnen.</a:t>
            </a:r>
          </a:p>
          <a:p>
            <a:r>
              <a:rPr lang="en-US" dirty="0"/>
              <a:t>In Krisenzeiten müssen viele dieser Führungskräfte schnelle Entscheidungen zur Kostenkontrolle und Aufrechterhaltung der Liquidität treffen. Sie können auf unvorhergesehene Hindernisse stoßen - Probleme in der Lieferkette, Personalengpässe und betriebliche Herausforderungen -, die den Umfang ihrer Aufgaben und Prioritäten drastisch verändern. </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fontScale="92500" lnSpcReduction="10000"/>
          </a:bodyPr>
          <a:lstStyle/>
          <a:p>
            <a:r>
              <a:rPr lang="en-US" dirty="0"/>
              <a:t>Die Rollen und Verantwortlichkeiten von Führungskräften ändern sich in Krisenzeiten dramatisch. Aber es gibt einige allgemeine Beobachtungen über Führung, die immer wahr bleiben</a:t>
            </a:r>
          </a:p>
        </p:txBody>
      </p:sp>
      <p:sp>
        <p:nvSpPr>
          <p:cNvPr id="6" name="Textplatzhalter 5">
            <a:extLst>
              <a:ext uri="{FF2B5EF4-FFF2-40B4-BE49-F238E27FC236}">
                <a16:creationId xmlns:a16="http://schemas.microsoft.com/office/drawing/2014/main" id="{6829A5D8-4B86-56BD-B91B-8BD81DE640F9}"/>
              </a:ext>
            </a:extLst>
          </p:cNvPr>
          <p:cNvSpPr>
            <a:spLocks noGrp="1"/>
          </p:cNvSpPr>
          <p:nvPr>
            <p:ph type="body" sz="quarter" idx="20"/>
          </p:nvPr>
        </p:nvSpPr>
        <p:spPr/>
        <p:txBody>
          <a:bodyPr>
            <a:normAutofit fontScale="85000" lnSpcReduction="20000"/>
          </a:bodyPr>
          <a:lstStyle/>
          <a:p>
            <a:r>
              <a:rPr lang="en-GB" dirty="0"/>
              <a:t>Beobachtungen zur Führung</a:t>
            </a:r>
          </a:p>
          <a:p>
            <a:endParaRPr lang="de-DE" dirty="0"/>
          </a:p>
        </p:txBody>
      </p:sp>
      <p:sp>
        <p:nvSpPr>
          <p:cNvPr id="120" name="Freeform 130">
            <a:extLst>
              <a:ext uri="{FF2B5EF4-FFF2-40B4-BE49-F238E27FC236}">
                <a16:creationId xmlns:a16="http://schemas.microsoft.com/office/drawing/2014/main" id="{CE018B9E-09BE-49F7-A7F3-47B2FE86B94A}"/>
              </a:ext>
            </a:extLst>
          </p:cNvPr>
          <p:cNvSpPr>
            <a:spLocks/>
          </p:cNvSpPr>
          <p:nvPr/>
        </p:nvSpPr>
        <p:spPr bwMode="auto">
          <a:xfrm>
            <a:off x="4454085" y="4038071"/>
            <a:ext cx="3573253" cy="59128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121" name="Oval 131">
            <a:extLst>
              <a:ext uri="{FF2B5EF4-FFF2-40B4-BE49-F238E27FC236}">
                <a16:creationId xmlns:a16="http://schemas.microsoft.com/office/drawing/2014/main" id="{8CE3B34E-EB13-495B-AFD1-610546EC7A21}"/>
              </a:ext>
            </a:extLst>
          </p:cNvPr>
          <p:cNvSpPr>
            <a:spLocks noChangeArrowheads="1"/>
          </p:cNvSpPr>
          <p:nvPr/>
        </p:nvSpPr>
        <p:spPr bwMode="auto">
          <a:xfrm>
            <a:off x="4493201" y="4069666"/>
            <a:ext cx="528090" cy="528090"/>
          </a:xfrm>
          <a:prstGeom prst="ellipse">
            <a:avLst/>
          </a:prstGeom>
          <a:solidFill>
            <a:srgbClr val="79527B"/>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22" name="Freeform 137">
            <a:extLst>
              <a:ext uri="{FF2B5EF4-FFF2-40B4-BE49-F238E27FC236}">
                <a16:creationId xmlns:a16="http://schemas.microsoft.com/office/drawing/2014/main" id="{9A1B3EA7-E0CE-4C64-BEEF-22C5AF1C0E4A}"/>
              </a:ext>
            </a:extLst>
          </p:cNvPr>
          <p:cNvSpPr>
            <a:spLocks/>
          </p:cNvSpPr>
          <p:nvPr/>
        </p:nvSpPr>
        <p:spPr bwMode="auto">
          <a:xfrm>
            <a:off x="8335720" y="4038071"/>
            <a:ext cx="3573253" cy="591280"/>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23" name="Oval 138">
            <a:extLst>
              <a:ext uri="{FF2B5EF4-FFF2-40B4-BE49-F238E27FC236}">
                <a16:creationId xmlns:a16="http://schemas.microsoft.com/office/drawing/2014/main" id="{0B00978E-56F5-4742-B0EC-D81A3DCBF886}"/>
              </a:ext>
            </a:extLst>
          </p:cNvPr>
          <p:cNvSpPr>
            <a:spLocks noChangeArrowheads="1"/>
          </p:cNvSpPr>
          <p:nvPr/>
        </p:nvSpPr>
        <p:spPr bwMode="auto">
          <a:xfrm>
            <a:off x="11341765" y="4069667"/>
            <a:ext cx="528090" cy="528090"/>
          </a:xfrm>
          <a:prstGeom prst="ellipse">
            <a:avLst/>
          </a:prstGeom>
          <a:solidFill>
            <a:srgbClr val="79527B"/>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24" name="Rectangle 39">
            <a:extLst>
              <a:ext uri="{FF2B5EF4-FFF2-40B4-BE49-F238E27FC236}">
                <a16:creationId xmlns:a16="http://schemas.microsoft.com/office/drawing/2014/main" id="{B36848B5-BE75-4D52-BBA1-BE44435E0BCF}"/>
              </a:ext>
            </a:extLst>
          </p:cNvPr>
          <p:cNvSpPr>
            <a:spLocks/>
          </p:cNvSpPr>
          <p:nvPr/>
        </p:nvSpPr>
        <p:spPr bwMode="auto">
          <a:xfrm>
            <a:off x="11432621" y="4143210"/>
            <a:ext cx="346377" cy="381002"/>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v="urn:schemas-microsoft-com:vml"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v="urn:schemas-microsoft-com:vml" xmlns:a16="http://schemas.microsoft.com/office/drawing/2014/main" xmlns=""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06</a:t>
            </a:r>
            <a:endParaRPr lang="en-GB" sz="2476" b="1" spc="113" dirty="0">
              <a:solidFill>
                <a:schemeClr val="bg1"/>
              </a:solidFill>
              <a:latin typeface="+mj-lt"/>
              <a:ea typeface="Roboto" charset="0"/>
              <a:cs typeface="Roboto" charset="0"/>
              <a:sym typeface="Bebas Neue" charset="0"/>
            </a:endParaRPr>
          </a:p>
        </p:txBody>
      </p:sp>
      <p:sp>
        <p:nvSpPr>
          <p:cNvPr id="125" name="TextBox 40">
            <a:extLst>
              <a:ext uri="{FF2B5EF4-FFF2-40B4-BE49-F238E27FC236}">
                <a16:creationId xmlns:a16="http://schemas.microsoft.com/office/drawing/2014/main" id="{5262F43F-CC03-45C1-8DBC-3A8F74FE8190}"/>
              </a:ext>
            </a:extLst>
          </p:cNvPr>
          <p:cNvSpPr txBox="1"/>
          <p:nvPr/>
        </p:nvSpPr>
        <p:spPr>
          <a:xfrm>
            <a:off x="8419187" y="4174231"/>
            <a:ext cx="2861867" cy="310341"/>
          </a:xfrm>
          <a:prstGeom prst="rect">
            <a:avLst/>
          </a:prstGeom>
          <a:noFill/>
        </p:spPr>
        <p:txBody>
          <a:bodyPr wrap="square" rtlCol="0">
            <a:spAutoFit/>
          </a:bodyPr>
          <a:lstStyle/>
          <a:p>
            <a:pPr algn="r">
              <a:lnSpc>
                <a:spcPts val="1665"/>
              </a:lnSpc>
            </a:pPr>
            <a:r>
              <a:rPr lang="en-GB" sz="1600" dirty="0">
                <a:solidFill>
                  <a:schemeClr val="bg1"/>
                </a:solidFill>
                <a:latin typeface="+mj-lt"/>
                <a:ea typeface="Lato Light" charset="0"/>
                <a:cs typeface="Lato Light" charset="0"/>
              </a:rPr>
              <a:t>Man lernt nie aus</a:t>
            </a:r>
          </a:p>
        </p:txBody>
      </p:sp>
      <p:sp>
        <p:nvSpPr>
          <p:cNvPr id="126" name="TextBox 41">
            <a:extLst>
              <a:ext uri="{FF2B5EF4-FFF2-40B4-BE49-F238E27FC236}">
                <a16:creationId xmlns:a16="http://schemas.microsoft.com/office/drawing/2014/main" id="{21C0DF8E-0BC6-4291-A0C6-6242F5651A0E}"/>
              </a:ext>
            </a:extLst>
          </p:cNvPr>
          <p:cNvSpPr txBox="1"/>
          <p:nvPr/>
        </p:nvSpPr>
        <p:spPr>
          <a:xfrm>
            <a:off x="5104758" y="4110352"/>
            <a:ext cx="2861867" cy="310341"/>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Es ist entweder gut oder schlecht </a:t>
            </a:r>
          </a:p>
        </p:txBody>
      </p:sp>
      <p:sp>
        <p:nvSpPr>
          <p:cNvPr id="127" name="Rectangle 43">
            <a:extLst>
              <a:ext uri="{FF2B5EF4-FFF2-40B4-BE49-F238E27FC236}">
                <a16:creationId xmlns:a16="http://schemas.microsoft.com/office/drawing/2014/main" id="{BA1EFBE4-80BA-4A95-92ED-578AFB94708E}"/>
              </a:ext>
            </a:extLst>
          </p:cNvPr>
          <p:cNvSpPr>
            <a:spLocks/>
          </p:cNvSpPr>
          <p:nvPr/>
        </p:nvSpPr>
        <p:spPr bwMode="auto">
          <a:xfrm>
            <a:off x="4584058" y="4143210"/>
            <a:ext cx="346377" cy="381002"/>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v="urn:schemas-microsoft-com:vml"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v="urn:schemas-microsoft-com:vml" xmlns:a16="http://schemas.microsoft.com/office/drawing/2014/main" xmlns=""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05</a:t>
            </a:r>
            <a:endParaRPr lang="en-GB" sz="2476" b="1" spc="113" dirty="0">
              <a:solidFill>
                <a:schemeClr val="bg1"/>
              </a:solidFill>
              <a:latin typeface="+mj-lt"/>
              <a:ea typeface="Roboto" charset="0"/>
              <a:cs typeface="Roboto" charset="0"/>
              <a:sym typeface="Bebas Neue" charset="0"/>
            </a:endParaRPr>
          </a:p>
        </p:txBody>
      </p:sp>
      <p:sp>
        <p:nvSpPr>
          <p:cNvPr id="128" name="Freeform 130">
            <a:extLst>
              <a:ext uri="{FF2B5EF4-FFF2-40B4-BE49-F238E27FC236}">
                <a16:creationId xmlns:a16="http://schemas.microsoft.com/office/drawing/2014/main" id="{57C740C5-6929-44F6-A0AB-3391906D753C}"/>
              </a:ext>
            </a:extLst>
          </p:cNvPr>
          <p:cNvSpPr>
            <a:spLocks/>
          </p:cNvSpPr>
          <p:nvPr/>
        </p:nvSpPr>
        <p:spPr bwMode="auto">
          <a:xfrm>
            <a:off x="4454085" y="2214373"/>
            <a:ext cx="3573253" cy="59128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129" name="Oval 131">
            <a:extLst>
              <a:ext uri="{FF2B5EF4-FFF2-40B4-BE49-F238E27FC236}">
                <a16:creationId xmlns:a16="http://schemas.microsoft.com/office/drawing/2014/main" id="{79BFBFFE-44A2-44B0-BB89-550DB0697D50}"/>
              </a:ext>
            </a:extLst>
          </p:cNvPr>
          <p:cNvSpPr>
            <a:spLocks noChangeArrowheads="1"/>
          </p:cNvSpPr>
          <p:nvPr/>
        </p:nvSpPr>
        <p:spPr bwMode="auto">
          <a:xfrm>
            <a:off x="4493201" y="2245968"/>
            <a:ext cx="528090" cy="528090"/>
          </a:xfrm>
          <a:prstGeom prst="ellipse">
            <a:avLst/>
          </a:prstGeom>
          <a:solidFill>
            <a:srgbClr val="79527B"/>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30" name="Freeform 137">
            <a:extLst>
              <a:ext uri="{FF2B5EF4-FFF2-40B4-BE49-F238E27FC236}">
                <a16:creationId xmlns:a16="http://schemas.microsoft.com/office/drawing/2014/main" id="{8A8BACB4-7529-420A-9423-2898A342D41E}"/>
              </a:ext>
            </a:extLst>
          </p:cNvPr>
          <p:cNvSpPr>
            <a:spLocks/>
          </p:cNvSpPr>
          <p:nvPr/>
        </p:nvSpPr>
        <p:spPr bwMode="auto">
          <a:xfrm>
            <a:off x="8335720" y="2214373"/>
            <a:ext cx="3573253" cy="591280"/>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31" name="Oval 138">
            <a:extLst>
              <a:ext uri="{FF2B5EF4-FFF2-40B4-BE49-F238E27FC236}">
                <a16:creationId xmlns:a16="http://schemas.microsoft.com/office/drawing/2014/main" id="{F91A9ECE-FAF6-483F-A7C8-2C1B450E1A46}"/>
              </a:ext>
            </a:extLst>
          </p:cNvPr>
          <p:cNvSpPr>
            <a:spLocks noChangeArrowheads="1"/>
          </p:cNvSpPr>
          <p:nvPr/>
        </p:nvSpPr>
        <p:spPr bwMode="auto">
          <a:xfrm>
            <a:off x="11341765" y="2245968"/>
            <a:ext cx="528090" cy="528090"/>
          </a:xfrm>
          <a:prstGeom prst="ellipse">
            <a:avLst/>
          </a:prstGeom>
          <a:solidFill>
            <a:srgbClr val="79527B"/>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32" name="Rectangle 53">
            <a:extLst>
              <a:ext uri="{FF2B5EF4-FFF2-40B4-BE49-F238E27FC236}">
                <a16:creationId xmlns:a16="http://schemas.microsoft.com/office/drawing/2014/main" id="{8577CC8D-9406-4182-AC6B-6904F69C9733}"/>
              </a:ext>
            </a:extLst>
          </p:cNvPr>
          <p:cNvSpPr>
            <a:spLocks/>
          </p:cNvSpPr>
          <p:nvPr/>
        </p:nvSpPr>
        <p:spPr bwMode="auto">
          <a:xfrm>
            <a:off x="11432621" y="2319512"/>
            <a:ext cx="346377" cy="381002"/>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v="urn:schemas-microsoft-com:vml"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v="urn:schemas-microsoft-com:vml" xmlns:a16="http://schemas.microsoft.com/office/drawing/2014/main" xmlns=""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02</a:t>
            </a:r>
            <a:endParaRPr lang="en-GB" sz="2476" b="1" spc="113" dirty="0">
              <a:solidFill>
                <a:schemeClr val="bg1"/>
              </a:solidFill>
              <a:latin typeface="+mj-lt"/>
              <a:ea typeface="Roboto" charset="0"/>
              <a:cs typeface="Roboto" charset="0"/>
              <a:sym typeface="Bebas Neue" charset="0"/>
            </a:endParaRPr>
          </a:p>
        </p:txBody>
      </p:sp>
      <p:sp>
        <p:nvSpPr>
          <p:cNvPr id="133" name="TextBox 54">
            <a:extLst>
              <a:ext uri="{FF2B5EF4-FFF2-40B4-BE49-F238E27FC236}">
                <a16:creationId xmlns:a16="http://schemas.microsoft.com/office/drawing/2014/main" id="{55C47719-6B7D-49ED-B06D-9AB0F1D639C3}"/>
              </a:ext>
            </a:extLst>
          </p:cNvPr>
          <p:cNvSpPr txBox="1"/>
          <p:nvPr/>
        </p:nvSpPr>
        <p:spPr>
          <a:xfrm>
            <a:off x="8343403" y="2254735"/>
            <a:ext cx="3013434" cy="528350"/>
          </a:xfrm>
          <a:prstGeom prst="rect">
            <a:avLst/>
          </a:prstGeom>
          <a:noFill/>
        </p:spPr>
        <p:txBody>
          <a:bodyPr wrap="square" rtlCol="0">
            <a:spAutoFit/>
          </a:bodyPr>
          <a:lstStyle/>
          <a:p>
            <a:pPr algn="r">
              <a:lnSpc>
                <a:spcPts val="1665"/>
              </a:lnSpc>
            </a:pPr>
            <a:r>
              <a:rPr lang="en-GB" sz="1600" dirty="0">
                <a:solidFill>
                  <a:schemeClr val="bg1"/>
                </a:solidFill>
                <a:latin typeface="+mj-lt"/>
                <a:ea typeface="Lato Light" charset="0"/>
                <a:cs typeface="Lato Light" charset="0"/>
              </a:rPr>
              <a:t>Es ist ein (Voll-)Kontaktsport (und Sie sind schon mit von der Partie!)</a:t>
            </a:r>
          </a:p>
        </p:txBody>
      </p:sp>
      <p:sp>
        <p:nvSpPr>
          <p:cNvPr id="134" name="TextBox 55">
            <a:extLst>
              <a:ext uri="{FF2B5EF4-FFF2-40B4-BE49-F238E27FC236}">
                <a16:creationId xmlns:a16="http://schemas.microsoft.com/office/drawing/2014/main" id="{C863F26A-2EE0-4EC5-B56C-99E8A1C7AE3F}"/>
              </a:ext>
            </a:extLst>
          </p:cNvPr>
          <p:cNvSpPr txBox="1"/>
          <p:nvPr/>
        </p:nvSpPr>
        <p:spPr>
          <a:xfrm>
            <a:off x="5098046" y="2390173"/>
            <a:ext cx="2861867" cy="310341"/>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Führung ist nicht Management</a:t>
            </a:r>
          </a:p>
        </p:txBody>
      </p:sp>
      <p:sp>
        <p:nvSpPr>
          <p:cNvPr id="135" name="Rectangle 56">
            <a:extLst>
              <a:ext uri="{FF2B5EF4-FFF2-40B4-BE49-F238E27FC236}">
                <a16:creationId xmlns:a16="http://schemas.microsoft.com/office/drawing/2014/main" id="{1E96AF54-D1E4-439F-ACBD-33B7C2630ACE}"/>
              </a:ext>
            </a:extLst>
          </p:cNvPr>
          <p:cNvSpPr>
            <a:spLocks/>
          </p:cNvSpPr>
          <p:nvPr/>
        </p:nvSpPr>
        <p:spPr bwMode="auto">
          <a:xfrm>
            <a:off x="4584058" y="2319512"/>
            <a:ext cx="346377" cy="381002"/>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v="urn:schemas-microsoft-com:vml"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v="urn:schemas-microsoft-com:vml" xmlns:a16="http://schemas.microsoft.com/office/drawing/2014/main" xmlns="" w="12700">
                <a:solidFill>
                  <a:schemeClr val="tx1"/>
                </a:solidFill>
                <a:miter lim="800000"/>
                <a:headEnd/>
                <a:tailEnd/>
              </a14:hiddenLine>
            </a:ext>
          </a:extLst>
        </p:spPr>
        <p:txBody>
          <a:bodyPr wrap="none" lIns="0" tIns="0" rIns="0" bIns="0" anchor="ctr">
            <a:spAutoFit/>
          </a:bodyPr>
          <a:lstStyle/>
          <a:p>
            <a:pPr algn="ctr"/>
            <a:r>
              <a:rPr lang="en-GB" sz="2476" b="1" spc="113" dirty="0">
                <a:solidFill>
                  <a:schemeClr val="bg1"/>
                </a:solidFill>
                <a:latin typeface="+mj-lt"/>
                <a:ea typeface="Roboto" charset="0"/>
                <a:cs typeface="Roboto" charset="0"/>
                <a:sym typeface="Bebas Neue" charset="0"/>
              </a:rPr>
              <a:t>01</a:t>
            </a:r>
          </a:p>
        </p:txBody>
      </p:sp>
      <p:sp>
        <p:nvSpPr>
          <p:cNvPr id="136" name="Freeform 130">
            <a:extLst>
              <a:ext uri="{FF2B5EF4-FFF2-40B4-BE49-F238E27FC236}">
                <a16:creationId xmlns:a16="http://schemas.microsoft.com/office/drawing/2014/main" id="{9E269FCF-54D7-4A80-BFC6-FB6E35ED5391}"/>
              </a:ext>
            </a:extLst>
          </p:cNvPr>
          <p:cNvSpPr>
            <a:spLocks/>
          </p:cNvSpPr>
          <p:nvPr/>
        </p:nvSpPr>
        <p:spPr bwMode="auto">
          <a:xfrm>
            <a:off x="4454085" y="3126222"/>
            <a:ext cx="3573253" cy="59128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137" name="Oval 131">
            <a:extLst>
              <a:ext uri="{FF2B5EF4-FFF2-40B4-BE49-F238E27FC236}">
                <a16:creationId xmlns:a16="http://schemas.microsoft.com/office/drawing/2014/main" id="{4D9DEAF4-671B-4F45-937C-7723331E429F}"/>
              </a:ext>
            </a:extLst>
          </p:cNvPr>
          <p:cNvSpPr>
            <a:spLocks noChangeArrowheads="1"/>
          </p:cNvSpPr>
          <p:nvPr/>
        </p:nvSpPr>
        <p:spPr bwMode="auto">
          <a:xfrm>
            <a:off x="4493201" y="3157817"/>
            <a:ext cx="528090" cy="528090"/>
          </a:xfrm>
          <a:prstGeom prst="ellipse">
            <a:avLst/>
          </a:prstGeom>
          <a:solidFill>
            <a:srgbClr val="79527B"/>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38" name="Freeform 137">
            <a:extLst>
              <a:ext uri="{FF2B5EF4-FFF2-40B4-BE49-F238E27FC236}">
                <a16:creationId xmlns:a16="http://schemas.microsoft.com/office/drawing/2014/main" id="{412AF4C9-C29F-41A7-AE89-1F0C4CCBE46C}"/>
              </a:ext>
            </a:extLst>
          </p:cNvPr>
          <p:cNvSpPr>
            <a:spLocks/>
          </p:cNvSpPr>
          <p:nvPr/>
        </p:nvSpPr>
        <p:spPr bwMode="auto">
          <a:xfrm>
            <a:off x="8335720" y="3126222"/>
            <a:ext cx="3573253" cy="591280"/>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39" name="Oval 138">
            <a:extLst>
              <a:ext uri="{FF2B5EF4-FFF2-40B4-BE49-F238E27FC236}">
                <a16:creationId xmlns:a16="http://schemas.microsoft.com/office/drawing/2014/main" id="{1013468F-362F-4394-8ACC-F1F73F20F5C6}"/>
              </a:ext>
            </a:extLst>
          </p:cNvPr>
          <p:cNvSpPr>
            <a:spLocks noChangeArrowheads="1"/>
          </p:cNvSpPr>
          <p:nvPr/>
        </p:nvSpPr>
        <p:spPr bwMode="auto">
          <a:xfrm>
            <a:off x="11341765" y="3157818"/>
            <a:ext cx="528090" cy="528090"/>
          </a:xfrm>
          <a:prstGeom prst="ellipse">
            <a:avLst/>
          </a:prstGeom>
          <a:solidFill>
            <a:srgbClr val="79527B"/>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40" name="Rectangle 83">
            <a:extLst>
              <a:ext uri="{FF2B5EF4-FFF2-40B4-BE49-F238E27FC236}">
                <a16:creationId xmlns:a16="http://schemas.microsoft.com/office/drawing/2014/main" id="{AECCFF46-50FB-4B89-AD74-60B341535D82}"/>
              </a:ext>
            </a:extLst>
          </p:cNvPr>
          <p:cNvSpPr>
            <a:spLocks/>
          </p:cNvSpPr>
          <p:nvPr/>
        </p:nvSpPr>
        <p:spPr bwMode="auto">
          <a:xfrm>
            <a:off x="11432621" y="3231361"/>
            <a:ext cx="346377" cy="381002"/>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v="urn:schemas-microsoft-com:vml"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v="urn:schemas-microsoft-com:vml" xmlns:a16="http://schemas.microsoft.com/office/drawing/2014/main" xmlns=""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04</a:t>
            </a:r>
            <a:endParaRPr lang="en-GB" sz="2476" b="1" spc="113" dirty="0">
              <a:solidFill>
                <a:schemeClr val="bg1"/>
              </a:solidFill>
              <a:latin typeface="+mj-lt"/>
              <a:ea typeface="Roboto" charset="0"/>
              <a:cs typeface="Roboto" charset="0"/>
              <a:sym typeface="Bebas Neue" charset="0"/>
            </a:endParaRPr>
          </a:p>
        </p:txBody>
      </p:sp>
      <p:sp>
        <p:nvSpPr>
          <p:cNvPr id="141" name="TextBox 84">
            <a:extLst>
              <a:ext uri="{FF2B5EF4-FFF2-40B4-BE49-F238E27FC236}">
                <a16:creationId xmlns:a16="http://schemas.microsoft.com/office/drawing/2014/main" id="{A7FC5A73-C7A1-4DE2-8DC8-010005C2F539}"/>
              </a:ext>
            </a:extLst>
          </p:cNvPr>
          <p:cNvSpPr txBox="1"/>
          <p:nvPr/>
        </p:nvSpPr>
        <p:spPr>
          <a:xfrm>
            <a:off x="8413650" y="3194133"/>
            <a:ext cx="2861867" cy="310341"/>
          </a:xfrm>
          <a:prstGeom prst="rect">
            <a:avLst/>
          </a:prstGeom>
          <a:noFill/>
        </p:spPr>
        <p:txBody>
          <a:bodyPr wrap="square" rtlCol="0">
            <a:spAutoFit/>
          </a:bodyPr>
          <a:lstStyle/>
          <a:p>
            <a:pPr algn="r">
              <a:lnSpc>
                <a:spcPts val="1665"/>
              </a:lnSpc>
            </a:pPr>
            <a:r>
              <a:rPr lang="en-GB" sz="1600" dirty="0">
                <a:solidFill>
                  <a:schemeClr val="bg1"/>
                </a:solidFill>
                <a:latin typeface="+mj-lt"/>
                <a:ea typeface="Lato Light" charset="0"/>
                <a:cs typeface="Lato Light" charset="0"/>
              </a:rPr>
              <a:t>Es ist immer eine Frage der Situation</a:t>
            </a:r>
          </a:p>
        </p:txBody>
      </p:sp>
      <p:sp>
        <p:nvSpPr>
          <p:cNvPr id="142" name="TextBox 85">
            <a:extLst>
              <a:ext uri="{FF2B5EF4-FFF2-40B4-BE49-F238E27FC236}">
                <a16:creationId xmlns:a16="http://schemas.microsoft.com/office/drawing/2014/main" id="{01647D6B-11DC-4ABC-9A0A-08E590A6D7CF}"/>
              </a:ext>
            </a:extLst>
          </p:cNvPr>
          <p:cNvSpPr txBox="1"/>
          <p:nvPr/>
        </p:nvSpPr>
        <p:spPr>
          <a:xfrm>
            <a:off x="5098046" y="3262382"/>
            <a:ext cx="2861867" cy="310341"/>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Es gibt keinen einheitlichen Stil</a:t>
            </a:r>
          </a:p>
        </p:txBody>
      </p:sp>
      <p:sp>
        <p:nvSpPr>
          <p:cNvPr id="143" name="Rectangle 86">
            <a:extLst>
              <a:ext uri="{FF2B5EF4-FFF2-40B4-BE49-F238E27FC236}">
                <a16:creationId xmlns:a16="http://schemas.microsoft.com/office/drawing/2014/main" id="{00F0F407-71CF-41C5-AB67-C48C406C0C1F}"/>
              </a:ext>
            </a:extLst>
          </p:cNvPr>
          <p:cNvSpPr>
            <a:spLocks/>
          </p:cNvSpPr>
          <p:nvPr/>
        </p:nvSpPr>
        <p:spPr bwMode="auto">
          <a:xfrm>
            <a:off x="4584058" y="3231361"/>
            <a:ext cx="346377" cy="381002"/>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v="urn:schemas-microsoft-com:vml"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v="urn:schemas-microsoft-com:vml" xmlns:a16="http://schemas.microsoft.com/office/drawing/2014/main" xmlns=""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03</a:t>
            </a:r>
            <a:endParaRPr lang="en-GB" sz="2476" b="1" spc="113" dirty="0">
              <a:solidFill>
                <a:schemeClr val="bg1"/>
              </a:solidFill>
              <a:latin typeface="+mj-lt"/>
              <a:ea typeface="Roboto" charset="0"/>
              <a:cs typeface="Roboto" charset="0"/>
              <a:sym typeface="Bebas Neue" charset="0"/>
            </a:endParaRPr>
          </a:p>
        </p:txBody>
      </p:sp>
      <p:sp>
        <p:nvSpPr>
          <p:cNvPr id="144" name="Freeform 130">
            <a:extLst>
              <a:ext uri="{FF2B5EF4-FFF2-40B4-BE49-F238E27FC236}">
                <a16:creationId xmlns:a16="http://schemas.microsoft.com/office/drawing/2014/main" id="{5D0ECFE5-9FB3-405B-B37F-8A2B5A8B550D}"/>
              </a:ext>
            </a:extLst>
          </p:cNvPr>
          <p:cNvSpPr>
            <a:spLocks/>
          </p:cNvSpPr>
          <p:nvPr/>
        </p:nvSpPr>
        <p:spPr bwMode="auto">
          <a:xfrm>
            <a:off x="4454085" y="4942860"/>
            <a:ext cx="3573253" cy="59128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145" name="Oval 131">
            <a:extLst>
              <a:ext uri="{FF2B5EF4-FFF2-40B4-BE49-F238E27FC236}">
                <a16:creationId xmlns:a16="http://schemas.microsoft.com/office/drawing/2014/main" id="{EAE5233F-CF30-4166-A7AE-8A946A4986F3}"/>
              </a:ext>
            </a:extLst>
          </p:cNvPr>
          <p:cNvSpPr>
            <a:spLocks noChangeArrowheads="1"/>
          </p:cNvSpPr>
          <p:nvPr/>
        </p:nvSpPr>
        <p:spPr bwMode="auto">
          <a:xfrm>
            <a:off x="4493201" y="4974455"/>
            <a:ext cx="528090" cy="528090"/>
          </a:xfrm>
          <a:prstGeom prst="ellipse">
            <a:avLst/>
          </a:prstGeom>
          <a:solidFill>
            <a:srgbClr val="79527B"/>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146" name="TextBox 41">
            <a:extLst>
              <a:ext uri="{FF2B5EF4-FFF2-40B4-BE49-F238E27FC236}">
                <a16:creationId xmlns:a16="http://schemas.microsoft.com/office/drawing/2014/main" id="{3E03662B-E39A-4097-81DF-1E8D70BBA4C0}"/>
              </a:ext>
            </a:extLst>
          </p:cNvPr>
          <p:cNvSpPr txBox="1"/>
          <p:nvPr/>
        </p:nvSpPr>
        <p:spPr>
          <a:xfrm>
            <a:off x="5098046" y="5027839"/>
            <a:ext cx="2861867" cy="310341"/>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Sie können führen, indem Sie dienen</a:t>
            </a:r>
          </a:p>
        </p:txBody>
      </p:sp>
      <p:sp>
        <p:nvSpPr>
          <p:cNvPr id="147" name="Rectangle 43">
            <a:extLst>
              <a:ext uri="{FF2B5EF4-FFF2-40B4-BE49-F238E27FC236}">
                <a16:creationId xmlns:a16="http://schemas.microsoft.com/office/drawing/2014/main" id="{682190E4-9177-48A3-903D-56CF3746D384}"/>
              </a:ext>
            </a:extLst>
          </p:cNvPr>
          <p:cNvSpPr>
            <a:spLocks/>
          </p:cNvSpPr>
          <p:nvPr/>
        </p:nvSpPr>
        <p:spPr bwMode="auto">
          <a:xfrm>
            <a:off x="4584058" y="5047999"/>
            <a:ext cx="346377" cy="381002"/>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v="urn:schemas-microsoft-com:vml"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v="urn:schemas-microsoft-com:vml" xmlns:a16="http://schemas.microsoft.com/office/drawing/2014/main" xmlns="" w="12700">
                <a:solidFill>
                  <a:schemeClr val="tx1"/>
                </a:solidFill>
                <a:miter lim="800000"/>
                <a:headEnd/>
                <a:tailEnd/>
              </a14:hiddenLine>
            </a:ext>
          </a:extLst>
        </p:spPr>
        <p:txBody>
          <a:bodyPr wrap="none" lIns="0" tIns="0" rIns="0" bIns="0" anchor="ctr">
            <a:spAutoFit/>
          </a:bodyPr>
          <a:lstStyle/>
          <a:p>
            <a:pPr algn="ctr"/>
            <a:r>
              <a:rPr lang="en-GB" sz="2476" b="1" spc="113">
                <a:solidFill>
                  <a:schemeClr val="bg1"/>
                </a:solidFill>
                <a:latin typeface="+mj-lt"/>
                <a:ea typeface="Roboto" charset="0"/>
                <a:cs typeface="Roboto" charset="0"/>
                <a:sym typeface="Bebas Neue" charset="0"/>
              </a:rPr>
              <a:t>07</a:t>
            </a:r>
            <a:endParaRPr lang="en-GB" sz="2476" b="1" spc="113" dirty="0">
              <a:solidFill>
                <a:schemeClr val="bg1"/>
              </a:solidFill>
              <a:latin typeface="+mj-lt"/>
              <a:ea typeface="Roboto" charset="0"/>
              <a:cs typeface="Roboto" charset="0"/>
              <a:sym typeface="Bebas Neue" charset="0"/>
            </a:endParaRPr>
          </a:p>
        </p:txBody>
      </p:sp>
      <p:sp>
        <p:nvSpPr>
          <p:cNvPr id="33" name="Subtitle 2">
            <a:extLst>
              <a:ext uri="{FF2B5EF4-FFF2-40B4-BE49-F238E27FC236}">
                <a16:creationId xmlns:a16="http://schemas.microsoft.com/office/drawing/2014/main" id="{BB18147C-8A73-4AAC-8EBA-D3C094D222B1}"/>
              </a:ext>
            </a:extLst>
          </p:cNvPr>
          <p:cNvSpPr txBox="1">
            <a:spLocks/>
          </p:cNvSpPr>
          <p:nvPr/>
        </p:nvSpPr>
        <p:spPr>
          <a:xfrm>
            <a:off x="8296602" y="4784695"/>
            <a:ext cx="3573253" cy="182900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600" dirty="0">
                <a:solidFill>
                  <a:srgbClr val="595A59"/>
                </a:solidFill>
                <a:latin typeface="+mn-lt"/>
                <a:sym typeface="Wingdings" panose="05000000000000000000" pitchFamily="2" charset="2"/>
              </a:rPr>
              <a:t>Führung in der Krise ist keine leichte Aufgabe. Die Verantwortlichen werden in Bereichen getestet, in denen sie ihre Führungsqualitäten noch nicht voll entwickelt haben, und die Lernkurve ist steil.</a:t>
            </a:r>
          </a:p>
          <a:p>
            <a:pPr marL="285750" indent="-285750" algn="l">
              <a:lnSpc>
                <a:spcPts val="1500"/>
              </a:lnSpc>
              <a:spcBef>
                <a:spcPts val="600"/>
              </a:spcBef>
              <a:buFont typeface="Wingdings" panose="05000000000000000000" pitchFamily="2" charset="2"/>
              <a:buChar char="à"/>
            </a:pPr>
            <a:endParaRPr lang="en-GB" sz="1400" dirty="0">
              <a:latin typeface="+mn-lt"/>
              <a:sym typeface="Wingdings" panose="05000000000000000000" pitchFamily="2" charset="2"/>
            </a:endParaRPr>
          </a:p>
        </p:txBody>
      </p:sp>
      <p:sp>
        <p:nvSpPr>
          <p:cNvPr id="37" name="Textplatzhalter 4">
            <a:extLst>
              <a:ext uri="{FF2B5EF4-FFF2-40B4-BE49-F238E27FC236}">
                <a16:creationId xmlns:a16="http://schemas.microsoft.com/office/drawing/2014/main" id="{52557BE2-FFE1-E014-0208-B5A25AE168BD}"/>
              </a:ext>
            </a:extLst>
          </p:cNvPr>
          <p:cNvSpPr txBox="1">
            <a:spLocks/>
          </p:cNvSpPr>
          <p:nvPr/>
        </p:nvSpPr>
        <p:spPr>
          <a:xfrm>
            <a:off x="3696750" y="1624117"/>
            <a:ext cx="2620878" cy="9645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1577081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E6D1F55-CCD1-E8C0-8612-64D40F0910AF}"/>
              </a:ext>
            </a:extLst>
          </p:cNvPr>
          <p:cNvSpPr>
            <a:spLocks noGrp="1"/>
          </p:cNvSpPr>
          <p:nvPr>
            <p:ph sz="quarter" idx="19"/>
          </p:nvPr>
        </p:nvSpPr>
        <p:spPr/>
        <p:txBody>
          <a:bodyPr/>
          <a:lstStyle/>
          <a:p>
            <a:r>
              <a:rPr lang="de-DE" dirty="0"/>
              <a:t>Unterschiedliche Auffassungen von Führung</a:t>
            </a:r>
          </a:p>
        </p:txBody>
      </p:sp>
      <p:sp>
        <p:nvSpPr>
          <p:cNvPr id="4" name="Textplatzhalter 3">
            <a:extLst>
              <a:ext uri="{FF2B5EF4-FFF2-40B4-BE49-F238E27FC236}">
                <a16:creationId xmlns:a16="http://schemas.microsoft.com/office/drawing/2014/main" id="{10C28032-C3B6-D4A3-B9DF-87FE35079892}"/>
              </a:ext>
            </a:extLst>
          </p:cNvPr>
          <p:cNvSpPr>
            <a:spLocks noGrp="1"/>
          </p:cNvSpPr>
          <p:nvPr>
            <p:ph type="body" sz="quarter" idx="16"/>
          </p:nvPr>
        </p:nvSpPr>
        <p:spPr/>
        <p:txBody>
          <a:bodyPr>
            <a:normAutofit fontScale="92500" lnSpcReduction="10000"/>
          </a:bodyPr>
          <a:lstStyle/>
          <a:p>
            <a:r>
              <a:rPr lang="en-US" dirty="0"/>
              <a:t>Im Laufe der Zeit haben sich die Vorstellungen von Führung gewandelt - in der Praxis ist jedoch eine große Vielfalt von Vorstellungen zu erkennen</a:t>
            </a:r>
            <a:endParaRPr lang="de-DE" dirty="0"/>
          </a:p>
        </p:txBody>
      </p:sp>
      <p:sp>
        <p:nvSpPr>
          <p:cNvPr id="5" name="Textplatzhalter 4">
            <a:extLst>
              <a:ext uri="{FF2B5EF4-FFF2-40B4-BE49-F238E27FC236}">
                <a16:creationId xmlns:a16="http://schemas.microsoft.com/office/drawing/2014/main" id="{87A15722-711A-FB11-1172-F8E24CA14AF5}"/>
              </a:ext>
            </a:extLst>
          </p:cNvPr>
          <p:cNvSpPr>
            <a:spLocks noGrp="1"/>
          </p:cNvSpPr>
          <p:nvPr>
            <p:ph type="body" sz="quarter" idx="20"/>
          </p:nvPr>
        </p:nvSpPr>
        <p:spPr/>
        <p:txBody>
          <a:bodyPr>
            <a:normAutofit fontScale="77500" lnSpcReduction="20000"/>
          </a:bodyPr>
          <a:lstStyle/>
          <a:p>
            <a:r>
              <a:rPr lang="de-DE" dirty="0"/>
              <a:t>Auffassung von Führung</a:t>
            </a:r>
          </a:p>
        </p:txBody>
      </p:sp>
      <p:sp>
        <p:nvSpPr>
          <p:cNvPr id="6" name="Freeform 5">
            <a:extLst>
              <a:ext uri="{FF2B5EF4-FFF2-40B4-BE49-F238E27FC236}">
                <a16:creationId xmlns:a16="http://schemas.microsoft.com/office/drawing/2014/main" id="{4FE65BD4-B40B-1D34-CC89-5FD64B4DB823}"/>
              </a:ext>
            </a:extLst>
          </p:cNvPr>
          <p:cNvSpPr>
            <a:spLocks/>
          </p:cNvSpPr>
          <p:nvPr/>
        </p:nvSpPr>
        <p:spPr bwMode="auto">
          <a:xfrm>
            <a:off x="6669691" y="2073405"/>
            <a:ext cx="1119188" cy="808434"/>
          </a:xfrm>
          <a:custGeom>
            <a:avLst/>
            <a:gdLst>
              <a:gd name="T0" fmla="*/ 752 w 752"/>
              <a:gd name="T1" fmla="*/ 0 h 543"/>
              <a:gd name="T2" fmla="*/ 0 w 752"/>
              <a:gd name="T3" fmla="*/ 312 h 543"/>
              <a:gd name="T4" fmla="*/ 230 w 752"/>
              <a:gd name="T5" fmla="*/ 543 h 543"/>
              <a:gd name="T6" fmla="*/ 438 w 752"/>
              <a:gd name="T7" fmla="*/ 403 h 543"/>
              <a:gd name="T8" fmla="*/ 538 w 752"/>
              <a:gd name="T9" fmla="*/ 517 h 543"/>
              <a:gd name="T10" fmla="*/ 529 w 752"/>
              <a:gd name="T11" fmla="*/ 366 h 543"/>
              <a:gd name="T12" fmla="*/ 752 w 752"/>
              <a:gd name="T13" fmla="*/ 326 h 543"/>
              <a:gd name="T14" fmla="*/ 752 w 752"/>
              <a:gd name="T15" fmla="*/ 0 h 5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2" h="543">
                <a:moveTo>
                  <a:pt x="752" y="0"/>
                </a:moveTo>
                <a:cubicBezTo>
                  <a:pt x="461" y="8"/>
                  <a:pt x="197" y="125"/>
                  <a:pt x="0" y="312"/>
                </a:cubicBezTo>
                <a:cubicBezTo>
                  <a:pt x="230" y="543"/>
                  <a:pt x="230" y="543"/>
                  <a:pt x="230" y="543"/>
                </a:cubicBezTo>
                <a:cubicBezTo>
                  <a:pt x="292" y="486"/>
                  <a:pt x="361" y="439"/>
                  <a:pt x="438" y="403"/>
                </a:cubicBezTo>
                <a:cubicBezTo>
                  <a:pt x="538" y="517"/>
                  <a:pt x="538" y="517"/>
                  <a:pt x="538" y="517"/>
                </a:cubicBezTo>
                <a:cubicBezTo>
                  <a:pt x="529" y="366"/>
                  <a:pt x="529" y="366"/>
                  <a:pt x="529" y="366"/>
                </a:cubicBezTo>
                <a:cubicBezTo>
                  <a:pt x="599" y="343"/>
                  <a:pt x="674" y="329"/>
                  <a:pt x="752" y="326"/>
                </a:cubicBezTo>
                <a:lnTo>
                  <a:pt x="752" y="0"/>
                </a:lnTo>
                <a:close/>
              </a:path>
            </a:pathLst>
          </a:custGeom>
          <a:solidFill>
            <a:srgbClr val="D7C6D8"/>
          </a:solidFill>
          <a:ln>
            <a:noFill/>
          </a:ln>
        </p:spPr>
        <p:txBody>
          <a:bodyPr vert="horz" wrap="square" lIns="68580" tIns="34290" rIns="68580" bIns="34290" numCol="1" anchor="t" anchorCtr="0" compatLnSpc="1">
            <a:prstTxWarp prst="textNoShape">
              <a:avLst/>
            </a:prstTxWarp>
          </a:bodyPr>
          <a:lstStyle/>
          <a:p>
            <a:endParaRPr lang="en-US" sz="1400" dirty="0">
              <a:latin typeface="+mj-lt"/>
            </a:endParaRPr>
          </a:p>
        </p:txBody>
      </p:sp>
      <p:sp>
        <p:nvSpPr>
          <p:cNvPr id="7" name="Freeform 6">
            <a:extLst>
              <a:ext uri="{FF2B5EF4-FFF2-40B4-BE49-F238E27FC236}">
                <a16:creationId xmlns:a16="http://schemas.microsoft.com/office/drawing/2014/main" id="{3F1FCD28-9B59-0E99-522F-59088DDD12E6}"/>
              </a:ext>
            </a:extLst>
          </p:cNvPr>
          <p:cNvSpPr>
            <a:spLocks/>
          </p:cNvSpPr>
          <p:nvPr/>
        </p:nvSpPr>
        <p:spPr bwMode="auto">
          <a:xfrm>
            <a:off x="6138673" y="2611567"/>
            <a:ext cx="809625" cy="1120378"/>
          </a:xfrm>
          <a:custGeom>
            <a:avLst/>
            <a:gdLst>
              <a:gd name="T0" fmla="*/ 544 w 544"/>
              <a:gd name="T1" fmla="*/ 515 h 752"/>
              <a:gd name="T2" fmla="*/ 418 w 544"/>
              <a:gd name="T3" fmla="*/ 403 h 752"/>
              <a:gd name="T4" fmla="*/ 539 w 544"/>
              <a:gd name="T5" fmla="*/ 231 h 752"/>
              <a:gd name="T6" fmla="*/ 308 w 544"/>
              <a:gd name="T7" fmla="*/ 0 h 752"/>
              <a:gd name="T8" fmla="*/ 0 w 544"/>
              <a:gd name="T9" fmla="*/ 752 h 752"/>
              <a:gd name="T10" fmla="*/ 326 w 544"/>
              <a:gd name="T11" fmla="*/ 752 h 752"/>
              <a:gd name="T12" fmla="*/ 374 w 544"/>
              <a:gd name="T13" fmla="*/ 504 h 752"/>
              <a:gd name="T14" fmla="*/ 544 w 544"/>
              <a:gd name="T15" fmla="*/ 515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4" h="752">
                <a:moveTo>
                  <a:pt x="544" y="515"/>
                </a:moveTo>
                <a:cubicBezTo>
                  <a:pt x="418" y="403"/>
                  <a:pt x="418" y="403"/>
                  <a:pt x="418" y="403"/>
                </a:cubicBezTo>
                <a:cubicBezTo>
                  <a:pt x="451" y="341"/>
                  <a:pt x="491" y="283"/>
                  <a:pt x="539" y="231"/>
                </a:cubicBezTo>
                <a:cubicBezTo>
                  <a:pt x="308" y="0"/>
                  <a:pt x="308" y="0"/>
                  <a:pt x="308" y="0"/>
                </a:cubicBezTo>
                <a:cubicBezTo>
                  <a:pt x="123" y="198"/>
                  <a:pt x="7" y="461"/>
                  <a:pt x="0" y="752"/>
                </a:cubicBezTo>
                <a:cubicBezTo>
                  <a:pt x="326" y="752"/>
                  <a:pt x="326" y="752"/>
                  <a:pt x="326" y="752"/>
                </a:cubicBezTo>
                <a:cubicBezTo>
                  <a:pt x="329" y="665"/>
                  <a:pt x="346" y="582"/>
                  <a:pt x="374" y="504"/>
                </a:cubicBezTo>
                <a:lnTo>
                  <a:pt x="544" y="515"/>
                </a:lnTo>
                <a:close/>
              </a:path>
            </a:pathLst>
          </a:custGeom>
          <a:solidFill>
            <a:srgbClr val="976799"/>
          </a:solidFill>
          <a:ln>
            <a:noFill/>
          </a:ln>
        </p:spPr>
        <p:txBody>
          <a:bodyPr vert="horz" wrap="square" lIns="68580" tIns="34290" rIns="68580" bIns="34290" numCol="1" anchor="t" anchorCtr="0" compatLnSpc="1">
            <a:prstTxWarp prst="textNoShape">
              <a:avLst/>
            </a:prstTxWarp>
          </a:bodyPr>
          <a:lstStyle/>
          <a:p>
            <a:endParaRPr lang="en-US" sz="1400" dirty="0">
              <a:latin typeface="+mj-lt"/>
            </a:endParaRPr>
          </a:p>
        </p:txBody>
      </p:sp>
      <p:sp>
        <p:nvSpPr>
          <p:cNvPr id="8" name="Freeform 7">
            <a:extLst>
              <a:ext uri="{FF2B5EF4-FFF2-40B4-BE49-F238E27FC236}">
                <a16:creationId xmlns:a16="http://schemas.microsoft.com/office/drawing/2014/main" id="{0BEC16AB-B683-7C25-1DF9-EF568D561F3B}"/>
              </a:ext>
            </a:extLst>
          </p:cNvPr>
          <p:cNvSpPr>
            <a:spLocks/>
          </p:cNvSpPr>
          <p:nvPr/>
        </p:nvSpPr>
        <p:spPr bwMode="auto">
          <a:xfrm>
            <a:off x="6138673" y="3834339"/>
            <a:ext cx="808435" cy="1113234"/>
          </a:xfrm>
          <a:custGeom>
            <a:avLst/>
            <a:gdLst>
              <a:gd name="T0" fmla="*/ 402 w 543"/>
              <a:gd name="T1" fmla="*/ 308 h 747"/>
              <a:gd name="T2" fmla="*/ 535 w 543"/>
              <a:gd name="T3" fmla="*/ 192 h 747"/>
              <a:gd name="T4" fmla="*/ 361 w 543"/>
              <a:gd name="T5" fmla="*/ 203 h 747"/>
              <a:gd name="T6" fmla="*/ 326 w 543"/>
              <a:gd name="T7" fmla="*/ 0 h 747"/>
              <a:gd name="T8" fmla="*/ 0 w 543"/>
              <a:gd name="T9" fmla="*/ 0 h 747"/>
              <a:gd name="T10" fmla="*/ 312 w 543"/>
              <a:gd name="T11" fmla="*/ 747 h 747"/>
              <a:gd name="T12" fmla="*/ 543 w 543"/>
              <a:gd name="T13" fmla="*/ 517 h 747"/>
              <a:gd name="T14" fmla="*/ 402 w 543"/>
              <a:gd name="T15" fmla="*/ 308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 h="747">
                <a:moveTo>
                  <a:pt x="402" y="308"/>
                </a:moveTo>
                <a:cubicBezTo>
                  <a:pt x="535" y="192"/>
                  <a:pt x="535" y="192"/>
                  <a:pt x="535" y="192"/>
                </a:cubicBezTo>
                <a:cubicBezTo>
                  <a:pt x="361" y="203"/>
                  <a:pt x="361" y="203"/>
                  <a:pt x="361" y="203"/>
                </a:cubicBezTo>
                <a:cubicBezTo>
                  <a:pt x="342" y="138"/>
                  <a:pt x="329" y="70"/>
                  <a:pt x="326" y="0"/>
                </a:cubicBezTo>
                <a:cubicBezTo>
                  <a:pt x="0" y="0"/>
                  <a:pt x="0" y="0"/>
                  <a:pt x="0" y="0"/>
                </a:cubicBezTo>
                <a:cubicBezTo>
                  <a:pt x="10" y="289"/>
                  <a:pt x="127" y="551"/>
                  <a:pt x="312" y="747"/>
                </a:cubicBezTo>
                <a:cubicBezTo>
                  <a:pt x="543" y="517"/>
                  <a:pt x="543" y="517"/>
                  <a:pt x="543" y="517"/>
                </a:cubicBezTo>
                <a:cubicBezTo>
                  <a:pt x="486" y="455"/>
                  <a:pt x="438" y="385"/>
                  <a:pt x="402" y="308"/>
                </a:cubicBezTo>
                <a:close/>
              </a:path>
            </a:pathLst>
          </a:custGeom>
          <a:solidFill>
            <a:srgbClr val="AB85AD"/>
          </a:solidFill>
          <a:ln>
            <a:noFill/>
          </a:ln>
        </p:spPr>
        <p:txBody>
          <a:bodyPr vert="horz" wrap="square" lIns="68580" tIns="34290" rIns="68580" bIns="34290" numCol="1" anchor="t" anchorCtr="0" compatLnSpc="1">
            <a:prstTxWarp prst="textNoShape">
              <a:avLst/>
            </a:prstTxWarp>
          </a:bodyPr>
          <a:lstStyle/>
          <a:p>
            <a:endParaRPr lang="en-US" sz="1400" dirty="0">
              <a:latin typeface="+mj-lt"/>
            </a:endParaRPr>
          </a:p>
        </p:txBody>
      </p:sp>
      <p:sp>
        <p:nvSpPr>
          <p:cNvPr id="9" name="Freeform 8">
            <a:extLst>
              <a:ext uri="{FF2B5EF4-FFF2-40B4-BE49-F238E27FC236}">
                <a16:creationId xmlns:a16="http://schemas.microsoft.com/office/drawing/2014/main" id="{222B6B9B-CE52-33BA-530A-36AFEB6CAFB3}"/>
              </a:ext>
            </a:extLst>
          </p:cNvPr>
          <p:cNvSpPr>
            <a:spLocks/>
          </p:cNvSpPr>
          <p:nvPr/>
        </p:nvSpPr>
        <p:spPr bwMode="auto">
          <a:xfrm>
            <a:off x="6675645" y="4667777"/>
            <a:ext cx="1113235" cy="812006"/>
          </a:xfrm>
          <a:custGeom>
            <a:avLst/>
            <a:gdLst>
              <a:gd name="T0" fmla="*/ 521 w 748"/>
              <a:gd name="T1" fmla="*/ 177 h 545"/>
              <a:gd name="T2" fmla="*/ 533 w 748"/>
              <a:gd name="T3" fmla="*/ 0 h 545"/>
              <a:gd name="T4" fmla="*/ 415 w 748"/>
              <a:gd name="T5" fmla="*/ 133 h 545"/>
              <a:gd name="T6" fmla="*/ 231 w 748"/>
              <a:gd name="T7" fmla="*/ 6 h 545"/>
              <a:gd name="T8" fmla="*/ 0 w 748"/>
              <a:gd name="T9" fmla="*/ 237 h 545"/>
              <a:gd name="T10" fmla="*/ 748 w 748"/>
              <a:gd name="T11" fmla="*/ 545 h 545"/>
              <a:gd name="T12" fmla="*/ 748 w 748"/>
              <a:gd name="T13" fmla="*/ 219 h 545"/>
              <a:gd name="T14" fmla="*/ 521 w 748"/>
              <a:gd name="T15" fmla="*/ 177 h 5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8" h="545">
                <a:moveTo>
                  <a:pt x="521" y="177"/>
                </a:moveTo>
                <a:cubicBezTo>
                  <a:pt x="533" y="0"/>
                  <a:pt x="533" y="0"/>
                  <a:pt x="533" y="0"/>
                </a:cubicBezTo>
                <a:cubicBezTo>
                  <a:pt x="415" y="133"/>
                  <a:pt x="415" y="133"/>
                  <a:pt x="415" y="133"/>
                </a:cubicBezTo>
                <a:cubicBezTo>
                  <a:pt x="348" y="99"/>
                  <a:pt x="286" y="57"/>
                  <a:pt x="231" y="6"/>
                </a:cubicBezTo>
                <a:cubicBezTo>
                  <a:pt x="0" y="237"/>
                  <a:pt x="0" y="237"/>
                  <a:pt x="0" y="237"/>
                </a:cubicBezTo>
                <a:cubicBezTo>
                  <a:pt x="197" y="421"/>
                  <a:pt x="459" y="537"/>
                  <a:pt x="748" y="545"/>
                </a:cubicBezTo>
                <a:cubicBezTo>
                  <a:pt x="748" y="219"/>
                  <a:pt x="748" y="219"/>
                  <a:pt x="748" y="219"/>
                </a:cubicBezTo>
                <a:cubicBezTo>
                  <a:pt x="669" y="216"/>
                  <a:pt x="593" y="201"/>
                  <a:pt x="521" y="177"/>
                </a:cubicBezTo>
                <a:close/>
              </a:path>
            </a:pathLst>
          </a:custGeom>
          <a:solidFill>
            <a:srgbClr val="79527B"/>
          </a:solidFill>
          <a:ln>
            <a:noFill/>
          </a:ln>
        </p:spPr>
        <p:txBody>
          <a:bodyPr vert="horz" wrap="square" lIns="68580" tIns="34290" rIns="68580" bIns="34290" numCol="1" anchor="t" anchorCtr="0" compatLnSpc="1">
            <a:prstTxWarp prst="textNoShape">
              <a:avLst/>
            </a:prstTxWarp>
          </a:bodyPr>
          <a:lstStyle/>
          <a:p>
            <a:endParaRPr lang="en-US" sz="1400" dirty="0">
              <a:latin typeface="+mj-lt"/>
            </a:endParaRPr>
          </a:p>
        </p:txBody>
      </p:sp>
      <p:sp>
        <p:nvSpPr>
          <p:cNvPr id="10" name="Freeform 9">
            <a:extLst>
              <a:ext uri="{FF2B5EF4-FFF2-40B4-BE49-F238E27FC236}">
                <a16:creationId xmlns:a16="http://schemas.microsoft.com/office/drawing/2014/main" id="{13FB2F74-514F-176C-8DA2-019FEF971436}"/>
              </a:ext>
            </a:extLst>
          </p:cNvPr>
          <p:cNvSpPr>
            <a:spLocks/>
          </p:cNvSpPr>
          <p:nvPr/>
        </p:nvSpPr>
        <p:spPr bwMode="auto">
          <a:xfrm>
            <a:off x="7891272" y="4667777"/>
            <a:ext cx="1112044" cy="812006"/>
          </a:xfrm>
          <a:custGeom>
            <a:avLst/>
            <a:gdLst>
              <a:gd name="T0" fmla="*/ 516 w 747"/>
              <a:gd name="T1" fmla="*/ 6 h 545"/>
              <a:gd name="T2" fmla="*/ 332 w 747"/>
              <a:gd name="T3" fmla="*/ 133 h 545"/>
              <a:gd name="T4" fmla="*/ 215 w 747"/>
              <a:gd name="T5" fmla="*/ 0 h 545"/>
              <a:gd name="T6" fmla="*/ 226 w 747"/>
              <a:gd name="T7" fmla="*/ 177 h 545"/>
              <a:gd name="T8" fmla="*/ 0 w 747"/>
              <a:gd name="T9" fmla="*/ 219 h 545"/>
              <a:gd name="T10" fmla="*/ 0 w 747"/>
              <a:gd name="T11" fmla="*/ 545 h 545"/>
              <a:gd name="T12" fmla="*/ 747 w 747"/>
              <a:gd name="T13" fmla="*/ 237 h 545"/>
              <a:gd name="T14" fmla="*/ 516 w 747"/>
              <a:gd name="T15" fmla="*/ 6 h 5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7" h="545">
                <a:moveTo>
                  <a:pt x="516" y="6"/>
                </a:moveTo>
                <a:cubicBezTo>
                  <a:pt x="461" y="57"/>
                  <a:pt x="399" y="100"/>
                  <a:pt x="332" y="133"/>
                </a:cubicBezTo>
                <a:cubicBezTo>
                  <a:pt x="215" y="0"/>
                  <a:pt x="215" y="0"/>
                  <a:pt x="215" y="0"/>
                </a:cubicBezTo>
                <a:cubicBezTo>
                  <a:pt x="226" y="177"/>
                  <a:pt x="226" y="177"/>
                  <a:pt x="226" y="177"/>
                </a:cubicBezTo>
                <a:cubicBezTo>
                  <a:pt x="154" y="201"/>
                  <a:pt x="79" y="216"/>
                  <a:pt x="0" y="219"/>
                </a:cubicBezTo>
                <a:cubicBezTo>
                  <a:pt x="0" y="545"/>
                  <a:pt x="0" y="545"/>
                  <a:pt x="0" y="545"/>
                </a:cubicBezTo>
                <a:cubicBezTo>
                  <a:pt x="288" y="537"/>
                  <a:pt x="550" y="421"/>
                  <a:pt x="747" y="237"/>
                </a:cubicBezTo>
                <a:lnTo>
                  <a:pt x="516" y="6"/>
                </a:lnTo>
                <a:close/>
              </a:path>
            </a:pathLst>
          </a:custGeom>
          <a:solidFill>
            <a:srgbClr val="D7C6D8"/>
          </a:solidFill>
          <a:ln>
            <a:noFill/>
          </a:ln>
        </p:spPr>
        <p:txBody>
          <a:bodyPr vert="horz" wrap="square" lIns="68580" tIns="34290" rIns="68580" bIns="34290" numCol="1" anchor="t" anchorCtr="0" compatLnSpc="1">
            <a:prstTxWarp prst="textNoShape">
              <a:avLst/>
            </a:prstTxWarp>
          </a:bodyPr>
          <a:lstStyle/>
          <a:p>
            <a:endParaRPr lang="en-US" sz="1400" dirty="0">
              <a:latin typeface="+mj-lt"/>
            </a:endParaRPr>
          </a:p>
        </p:txBody>
      </p:sp>
      <p:sp>
        <p:nvSpPr>
          <p:cNvPr id="11" name="Freeform 10">
            <a:extLst>
              <a:ext uri="{FF2B5EF4-FFF2-40B4-BE49-F238E27FC236}">
                <a16:creationId xmlns:a16="http://schemas.microsoft.com/office/drawing/2014/main" id="{329A8189-A4DC-FB7D-4869-AC77C120047A}"/>
              </a:ext>
            </a:extLst>
          </p:cNvPr>
          <p:cNvSpPr>
            <a:spLocks/>
          </p:cNvSpPr>
          <p:nvPr/>
        </p:nvSpPr>
        <p:spPr bwMode="auto">
          <a:xfrm>
            <a:off x="8733045" y="3834339"/>
            <a:ext cx="808435" cy="1113234"/>
          </a:xfrm>
          <a:custGeom>
            <a:avLst/>
            <a:gdLst>
              <a:gd name="T0" fmla="*/ 217 w 543"/>
              <a:gd name="T1" fmla="*/ 0 h 747"/>
              <a:gd name="T2" fmla="*/ 180 w 543"/>
              <a:gd name="T3" fmla="*/ 210 h 747"/>
              <a:gd name="T4" fmla="*/ 6 w 543"/>
              <a:gd name="T5" fmla="*/ 199 h 747"/>
              <a:gd name="T6" fmla="*/ 138 w 543"/>
              <a:gd name="T7" fmla="*/ 315 h 747"/>
              <a:gd name="T8" fmla="*/ 0 w 543"/>
              <a:gd name="T9" fmla="*/ 517 h 747"/>
              <a:gd name="T10" fmla="*/ 231 w 543"/>
              <a:gd name="T11" fmla="*/ 747 h 747"/>
              <a:gd name="T12" fmla="*/ 543 w 543"/>
              <a:gd name="T13" fmla="*/ 0 h 747"/>
              <a:gd name="T14" fmla="*/ 217 w 543"/>
              <a:gd name="T15" fmla="*/ 0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 h="747">
                <a:moveTo>
                  <a:pt x="217" y="0"/>
                </a:moveTo>
                <a:cubicBezTo>
                  <a:pt x="214" y="73"/>
                  <a:pt x="201" y="143"/>
                  <a:pt x="180" y="210"/>
                </a:cubicBezTo>
                <a:cubicBezTo>
                  <a:pt x="6" y="199"/>
                  <a:pt x="6" y="199"/>
                  <a:pt x="6" y="199"/>
                </a:cubicBezTo>
                <a:cubicBezTo>
                  <a:pt x="138" y="315"/>
                  <a:pt x="138" y="315"/>
                  <a:pt x="138" y="315"/>
                </a:cubicBezTo>
                <a:cubicBezTo>
                  <a:pt x="102" y="389"/>
                  <a:pt x="56" y="457"/>
                  <a:pt x="0" y="517"/>
                </a:cubicBezTo>
                <a:cubicBezTo>
                  <a:pt x="231" y="747"/>
                  <a:pt x="231" y="747"/>
                  <a:pt x="231" y="747"/>
                </a:cubicBezTo>
                <a:cubicBezTo>
                  <a:pt x="417" y="551"/>
                  <a:pt x="534" y="289"/>
                  <a:pt x="543" y="0"/>
                </a:cubicBezTo>
                <a:lnTo>
                  <a:pt x="217" y="0"/>
                </a:lnTo>
                <a:close/>
              </a:path>
            </a:pathLst>
          </a:custGeom>
          <a:solidFill>
            <a:srgbClr val="AB85AD"/>
          </a:solidFill>
          <a:ln>
            <a:noFill/>
          </a:ln>
        </p:spPr>
        <p:txBody>
          <a:bodyPr vert="horz" wrap="square" lIns="68580" tIns="34290" rIns="68580" bIns="34290" numCol="1" anchor="t" anchorCtr="0" compatLnSpc="1">
            <a:prstTxWarp prst="textNoShape">
              <a:avLst/>
            </a:prstTxWarp>
          </a:bodyPr>
          <a:lstStyle/>
          <a:p>
            <a:endParaRPr lang="en-US" sz="1400" dirty="0">
              <a:latin typeface="+mj-lt"/>
            </a:endParaRPr>
          </a:p>
        </p:txBody>
      </p:sp>
      <p:sp>
        <p:nvSpPr>
          <p:cNvPr id="12" name="Freeform 11">
            <a:extLst>
              <a:ext uri="{FF2B5EF4-FFF2-40B4-BE49-F238E27FC236}">
                <a16:creationId xmlns:a16="http://schemas.microsoft.com/office/drawing/2014/main" id="{0C5A7814-AA8A-9165-A8F7-66A2EEC87006}"/>
              </a:ext>
            </a:extLst>
          </p:cNvPr>
          <p:cNvSpPr>
            <a:spLocks/>
          </p:cNvSpPr>
          <p:nvPr/>
        </p:nvSpPr>
        <p:spPr bwMode="auto">
          <a:xfrm>
            <a:off x="8733045" y="2611567"/>
            <a:ext cx="809625" cy="1120378"/>
          </a:xfrm>
          <a:custGeom>
            <a:avLst/>
            <a:gdLst>
              <a:gd name="T0" fmla="*/ 544 w 544"/>
              <a:gd name="T1" fmla="*/ 752 h 752"/>
              <a:gd name="T2" fmla="*/ 235 w 544"/>
              <a:gd name="T3" fmla="*/ 0 h 752"/>
              <a:gd name="T4" fmla="*/ 5 w 544"/>
              <a:gd name="T5" fmla="*/ 231 h 752"/>
              <a:gd name="T6" fmla="*/ 130 w 544"/>
              <a:gd name="T7" fmla="*/ 413 h 752"/>
              <a:gd name="T8" fmla="*/ 0 w 544"/>
              <a:gd name="T9" fmla="*/ 527 h 752"/>
              <a:gd name="T10" fmla="*/ 174 w 544"/>
              <a:gd name="T11" fmla="*/ 517 h 752"/>
              <a:gd name="T12" fmla="*/ 218 w 544"/>
              <a:gd name="T13" fmla="*/ 752 h 752"/>
              <a:gd name="T14" fmla="*/ 544 w 544"/>
              <a:gd name="T15" fmla="*/ 752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4" h="752">
                <a:moveTo>
                  <a:pt x="544" y="752"/>
                </a:moveTo>
                <a:cubicBezTo>
                  <a:pt x="536" y="461"/>
                  <a:pt x="420" y="198"/>
                  <a:pt x="235" y="0"/>
                </a:cubicBezTo>
                <a:cubicBezTo>
                  <a:pt x="5" y="231"/>
                  <a:pt x="5" y="231"/>
                  <a:pt x="5" y="231"/>
                </a:cubicBezTo>
                <a:cubicBezTo>
                  <a:pt x="54" y="285"/>
                  <a:pt x="97" y="346"/>
                  <a:pt x="130" y="413"/>
                </a:cubicBezTo>
                <a:cubicBezTo>
                  <a:pt x="0" y="527"/>
                  <a:pt x="0" y="527"/>
                  <a:pt x="0" y="527"/>
                </a:cubicBezTo>
                <a:cubicBezTo>
                  <a:pt x="174" y="517"/>
                  <a:pt x="174" y="517"/>
                  <a:pt x="174" y="517"/>
                </a:cubicBezTo>
                <a:cubicBezTo>
                  <a:pt x="200" y="591"/>
                  <a:pt x="215" y="670"/>
                  <a:pt x="218" y="752"/>
                </a:cubicBezTo>
                <a:lnTo>
                  <a:pt x="544" y="752"/>
                </a:lnTo>
                <a:close/>
              </a:path>
            </a:pathLst>
          </a:custGeom>
          <a:solidFill>
            <a:srgbClr val="976799"/>
          </a:solidFill>
          <a:ln>
            <a:noFill/>
          </a:ln>
        </p:spPr>
        <p:txBody>
          <a:bodyPr vert="horz" wrap="square" lIns="68580" tIns="34290" rIns="68580" bIns="34290" numCol="1" anchor="t" anchorCtr="0" compatLnSpc="1">
            <a:prstTxWarp prst="textNoShape">
              <a:avLst/>
            </a:prstTxWarp>
          </a:bodyPr>
          <a:lstStyle/>
          <a:p>
            <a:endParaRPr lang="en-US" sz="1400" dirty="0">
              <a:latin typeface="+mj-lt"/>
            </a:endParaRPr>
          </a:p>
        </p:txBody>
      </p:sp>
      <p:sp>
        <p:nvSpPr>
          <p:cNvPr id="13" name="Freeform 12">
            <a:extLst>
              <a:ext uri="{FF2B5EF4-FFF2-40B4-BE49-F238E27FC236}">
                <a16:creationId xmlns:a16="http://schemas.microsoft.com/office/drawing/2014/main" id="{99AAFD01-6998-AE64-14C0-92EBDBB62240}"/>
              </a:ext>
            </a:extLst>
          </p:cNvPr>
          <p:cNvSpPr>
            <a:spLocks/>
          </p:cNvSpPr>
          <p:nvPr/>
        </p:nvSpPr>
        <p:spPr bwMode="auto">
          <a:xfrm>
            <a:off x="7891273" y="2073405"/>
            <a:ext cx="1117997" cy="808434"/>
          </a:xfrm>
          <a:custGeom>
            <a:avLst/>
            <a:gdLst>
              <a:gd name="T0" fmla="*/ 751 w 751"/>
              <a:gd name="T1" fmla="*/ 312 h 543"/>
              <a:gd name="T2" fmla="*/ 0 w 751"/>
              <a:gd name="T3" fmla="*/ 0 h 543"/>
              <a:gd name="T4" fmla="*/ 0 w 751"/>
              <a:gd name="T5" fmla="*/ 326 h 543"/>
              <a:gd name="T6" fmla="*/ 230 w 751"/>
              <a:gd name="T7" fmla="*/ 369 h 543"/>
              <a:gd name="T8" fmla="*/ 220 w 751"/>
              <a:gd name="T9" fmla="*/ 520 h 543"/>
              <a:gd name="T10" fmla="*/ 321 w 751"/>
              <a:gd name="T11" fmla="*/ 406 h 543"/>
              <a:gd name="T12" fmla="*/ 521 w 751"/>
              <a:gd name="T13" fmla="*/ 543 h 543"/>
              <a:gd name="T14" fmla="*/ 751 w 751"/>
              <a:gd name="T15" fmla="*/ 312 h 5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1" h="543">
                <a:moveTo>
                  <a:pt x="751" y="312"/>
                </a:moveTo>
                <a:cubicBezTo>
                  <a:pt x="554" y="125"/>
                  <a:pt x="291" y="8"/>
                  <a:pt x="0" y="0"/>
                </a:cubicBezTo>
                <a:cubicBezTo>
                  <a:pt x="0" y="326"/>
                  <a:pt x="0" y="326"/>
                  <a:pt x="0" y="326"/>
                </a:cubicBezTo>
                <a:cubicBezTo>
                  <a:pt x="80" y="329"/>
                  <a:pt x="157" y="344"/>
                  <a:pt x="230" y="369"/>
                </a:cubicBezTo>
                <a:cubicBezTo>
                  <a:pt x="220" y="520"/>
                  <a:pt x="220" y="520"/>
                  <a:pt x="220" y="520"/>
                </a:cubicBezTo>
                <a:cubicBezTo>
                  <a:pt x="321" y="406"/>
                  <a:pt x="321" y="406"/>
                  <a:pt x="321" y="406"/>
                </a:cubicBezTo>
                <a:cubicBezTo>
                  <a:pt x="394" y="442"/>
                  <a:pt x="462" y="488"/>
                  <a:pt x="521" y="543"/>
                </a:cubicBezTo>
                <a:lnTo>
                  <a:pt x="751" y="312"/>
                </a:lnTo>
                <a:close/>
              </a:path>
            </a:pathLst>
          </a:custGeom>
          <a:solidFill>
            <a:srgbClr val="79527B"/>
          </a:solidFill>
          <a:ln>
            <a:noFill/>
          </a:ln>
        </p:spPr>
        <p:txBody>
          <a:bodyPr vert="horz" wrap="square" lIns="68580" tIns="34290" rIns="68580" bIns="34290" numCol="1" anchor="t" anchorCtr="0" compatLnSpc="1">
            <a:prstTxWarp prst="textNoShape">
              <a:avLst/>
            </a:prstTxWarp>
          </a:bodyPr>
          <a:lstStyle/>
          <a:p>
            <a:endParaRPr lang="en-US" sz="1400" dirty="0">
              <a:latin typeface="+mj-lt"/>
            </a:endParaRPr>
          </a:p>
        </p:txBody>
      </p:sp>
      <p:sp>
        <p:nvSpPr>
          <p:cNvPr id="23" name="Subtitle 2">
            <a:extLst>
              <a:ext uri="{FF2B5EF4-FFF2-40B4-BE49-F238E27FC236}">
                <a16:creationId xmlns:a16="http://schemas.microsoft.com/office/drawing/2014/main" id="{8754602D-E1FF-948D-F0A2-3A73BD630CB1}"/>
              </a:ext>
            </a:extLst>
          </p:cNvPr>
          <p:cNvSpPr txBox="1">
            <a:spLocks/>
          </p:cNvSpPr>
          <p:nvPr/>
        </p:nvSpPr>
        <p:spPr>
          <a:xfrm>
            <a:off x="9653026" y="4266567"/>
            <a:ext cx="2149009" cy="20705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b="1" dirty="0">
                <a:solidFill>
                  <a:srgbClr val="595A59"/>
                </a:solidFill>
                <a:latin typeface="+mj-lt"/>
                <a:ea typeface="Lato Light" panose="020F0502020204030203" pitchFamily="34" charset="0"/>
                <a:cs typeface="Mukta ExtraLight" panose="020B0000000000000000" pitchFamily="34" charset="77"/>
              </a:rPr>
              <a:t>Aufgabenorientierung</a:t>
            </a:r>
          </a:p>
        </p:txBody>
      </p:sp>
      <p:sp>
        <p:nvSpPr>
          <p:cNvPr id="24" name="TextBox 54">
            <a:extLst>
              <a:ext uri="{FF2B5EF4-FFF2-40B4-BE49-F238E27FC236}">
                <a16:creationId xmlns:a16="http://schemas.microsoft.com/office/drawing/2014/main" id="{10F2BE0B-5E8E-8A65-EB15-50E1853AD85A}"/>
              </a:ext>
            </a:extLst>
          </p:cNvPr>
          <p:cNvSpPr txBox="1"/>
          <p:nvPr/>
        </p:nvSpPr>
        <p:spPr>
          <a:xfrm>
            <a:off x="9653026" y="2883297"/>
            <a:ext cx="998543" cy="307777"/>
          </a:xfrm>
          <a:prstGeom prst="rect">
            <a:avLst/>
          </a:prstGeom>
          <a:noFill/>
        </p:spPr>
        <p:txBody>
          <a:bodyPr wrap="none" rtlCol="0" anchor="ctr" anchorCtr="0">
            <a:spAutoFit/>
          </a:bodyPr>
          <a:lstStyle/>
          <a:p>
            <a:r>
              <a:rPr lang="en-US" sz="1400" b="1" dirty="0">
                <a:solidFill>
                  <a:schemeClr val="tx2"/>
                </a:solidFill>
                <a:latin typeface="+mj-lt"/>
                <a:ea typeface="League Spartan" charset="0"/>
                <a:cs typeface="Poppins" pitchFamily="2" charset="77"/>
              </a:rPr>
              <a:t>IHR TITEL</a:t>
            </a:r>
          </a:p>
        </p:txBody>
      </p:sp>
      <p:sp>
        <p:nvSpPr>
          <p:cNvPr id="25" name="Subtitle 2">
            <a:extLst>
              <a:ext uri="{FF2B5EF4-FFF2-40B4-BE49-F238E27FC236}">
                <a16:creationId xmlns:a16="http://schemas.microsoft.com/office/drawing/2014/main" id="{7057935E-46D3-F82E-9AD6-2E3B8C95561D}"/>
              </a:ext>
            </a:extLst>
          </p:cNvPr>
          <p:cNvSpPr txBox="1">
            <a:spLocks/>
          </p:cNvSpPr>
          <p:nvPr/>
        </p:nvSpPr>
        <p:spPr>
          <a:xfrm>
            <a:off x="9653026" y="3160140"/>
            <a:ext cx="2149009" cy="20705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b="1" dirty="0">
                <a:solidFill>
                  <a:srgbClr val="595A59"/>
                </a:solidFill>
                <a:latin typeface="+mj-lt"/>
                <a:ea typeface="Lato Light" panose="020F0502020204030203" pitchFamily="34" charset="0"/>
                <a:cs typeface="Mukta ExtraLight" panose="020B0000000000000000" pitchFamily="34" charset="77"/>
              </a:rPr>
              <a:t>Der Chef sein</a:t>
            </a:r>
          </a:p>
        </p:txBody>
      </p:sp>
      <p:sp>
        <p:nvSpPr>
          <p:cNvPr id="26" name="TextBox 56">
            <a:extLst>
              <a:ext uri="{FF2B5EF4-FFF2-40B4-BE49-F238E27FC236}">
                <a16:creationId xmlns:a16="http://schemas.microsoft.com/office/drawing/2014/main" id="{71099EC0-F748-1AEA-1CE4-3ECB054FB76D}"/>
              </a:ext>
            </a:extLst>
          </p:cNvPr>
          <p:cNvSpPr txBox="1"/>
          <p:nvPr/>
        </p:nvSpPr>
        <p:spPr>
          <a:xfrm>
            <a:off x="9013146" y="5096151"/>
            <a:ext cx="998543" cy="307777"/>
          </a:xfrm>
          <a:prstGeom prst="rect">
            <a:avLst/>
          </a:prstGeom>
          <a:noFill/>
        </p:spPr>
        <p:txBody>
          <a:bodyPr wrap="none" rtlCol="0" anchor="ctr" anchorCtr="0">
            <a:spAutoFit/>
          </a:bodyPr>
          <a:lstStyle/>
          <a:p>
            <a:r>
              <a:rPr lang="en-US" sz="1400" b="1" dirty="0">
                <a:solidFill>
                  <a:schemeClr val="tx2"/>
                </a:solidFill>
                <a:latin typeface="+mj-lt"/>
                <a:ea typeface="League Spartan" charset="0"/>
                <a:cs typeface="Poppins" pitchFamily="2" charset="77"/>
              </a:rPr>
              <a:t>IHR TITEL</a:t>
            </a:r>
          </a:p>
        </p:txBody>
      </p:sp>
      <p:sp>
        <p:nvSpPr>
          <p:cNvPr id="27" name="Subtitle 2">
            <a:extLst>
              <a:ext uri="{FF2B5EF4-FFF2-40B4-BE49-F238E27FC236}">
                <a16:creationId xmlns:a16="http://schemas.microsoft.com/office/drawing/2014/main" id="{C5CBE5C8-94F6-B280-2159-26D841346C1C}"/>
              </a:ext>
            </a:extLst>
          </p:cNvPr>
          <p:cNvSpPr txBox="1">
            <a:spLocks/>
          </p:cNvSpPr>
          <p:nvPr/>
        </p:nvSpPr>
        <p:spPr>
          <a:xfrm>
            <a:off x="8692641" y="5390218"/>
            <a:ext cx="2149009" cy="20705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b="1" dirty="0">
                <a:solidFill>
                  <a:srgbClr val="595A59"/>
                </a:solidFill>
                <a:latin typeface="+mj-lt"/>
                <a:ea typeface="Lato Light" panose="020F0502020204030203" pitchFamily="34" charset="0"/>
                <a:cs typeface="Mukta ExtraLight" panose="020B0000000000000000" pitchFamily="34" charset="77"/>
              </a:rPr>
              <a:t>Ermächtigung</a:t>
            </a:r>
          </a:p>
        </p:txBody>
      </p:sp>
      <p:sp>
        <p:nvSpPr>
          <p:cNvPr id="28" name="TextBox 58">
            <a:extLst>
              <a:ext uri="{FF2B5EF4-FFF2-40B4-BE49-F238E27FC236}">
                <a16:creationId xmlns:a16="http://schemas.microsoft.com/office/drawing/2014/main" id="{71DBD95D-60D8-8B27-4172-03B64384EDE7}"/>
              </a:ext>
            </a:extLst>
          </p:cNvPr>
          <p:cNvSpPr txBox="1"/>
          <p:nvPr/>
        </p:nvSpPr>
        <p:spPr>
          <a:xfrm>
            <a:off x="9013146" y="1772406"/>
            <a:ext cx="998543" cy="307777"/>
          </a:xfrm>
          <a:prstGeom prst="rect">
            <a:avLst/>
          </a:prstGeom>
          <a:noFill/>
        </p:spPr>
        <p:txBody>
          <a:bodyPr wrap="none" rtlCol="0" anchor="ctr" anchorCtr="0">
            <a:spAutoFit/>
          </a:bodyPr>
          <a:lstStyle/>
          <a:p>
            <a:r>
              <a:rPr lang="en-US" sz="1400" b="1" dirty="0">
                <a:solidFill>
                  <a:schemeClr val="tx2"/>
                </a:solidFill>
                <a:latin typeface="+mj-lt"/>
                <a:ea typeface="League Spartan" charset="0"/>
                <a:cs typeface="Poppins" pitchFamily="2" charset="77"/>
              </a:rPr>
              <a:t>IHR TITEL</a:t>
            </a:r>
          </a:p>
        </p:txBody>
      </p:sp>
      <p:sp>
        <p:nvSpPr>
          <p:cNvPr id="29" name="Subtitle 2">
            <a:extLst>
              <a:ext uri="{FF2B5EF4-FFF2-40B4-BE49-F238E27FC236}">
                <a16:creationId xmlns:a16="http://schemas.microsoft.com/office/drawing/2014/main" id="{0A1A244B-8EA7-67FA-9FD6-4C07E9F0AD4A}"/>
              </a:ext>
            </a:extLst>
          </p:cNvPr>
          <p:cNvSpPr txBox="1">
            <a:spLocks/>
          </p:cNvSpPr>
          <p:nvPr/>
        </p:nvSpPr>
        <p:spPr>
          <a:xfrm>
            <a:off x="8657698" y="1753665"/>
            <a:ext cx="2220911" cy="373765"/>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b="1" dirty="0">
                <a:solidFill>
                  <a:srgbClr val="595A59"/>
                </a:solidFill>
                <a:latin typeface="+mj-lt"/>
                <a:ea typeface="Lato Light" panose="020F0502020204030203" pitchFamily="34" charset="0"/>
                <a:cs typeface="Mukta ExtraLight" panose="020B0000000000000000" pitchFamily="34" charset="77"/>
              </a:rPr>
              <a:t>Erlangung und Ausübung der Privilegien eines hohen Status</a:t>
            </a:r>
          </a:p>
        </p:txBody>
      </p:sp>
      <p:sp>
        <p:nvSpPr>
          <p:cNvPr id="30" name="TextBox 60">
            <a:extLst>
              <a:ext uri="{FF2B5EF4-FFF2-40B4-BE49-F238E27FC236}">
                <a16:creationId xmlns:a16="http://schemas.microsoft.com/office/drawing/2014/main" id="{E7B418CF-DDB1-2E56-F0B7-CD788A7BBD52}"/>
              </a:ext>
            </a:extLst>
          </p:cNvPr>
          <p:cNvSpPr txBox="1"/>
          <p:nvPr/>
        </p:nvSpPr>
        <p:spPr>
          <a:xfrm>
            <a:off x="5042128" y="3989724"/>
            <a:ext cx="998543" cy="307777"/>
          </a:xfrm>
          <a:prstGeom prst="rect">
            <a:avLst/>
          </a:prstGeom>
          <a:noFill/>
        </p:spPr>
        <p:txBody>
          <a:bodyPr wrap="none" rtlCol="0" anchor="ctr" anchorCtr="0">
            <a:spAutoFit/>
          </a:bodyPr>
          <a:lstStyle/>
          <a:p>
            <a:pPr algn="r"/>
            <a:r>
              <a:rPr lang="en-US" sz="1400" b="1" dirty="0">
                <a:solidFill>
                  <a:schemeClr val="tx2"/>
                </a:solidFill>
                <a:latin typeface="+mj-lt"/>
                <a:ea typeface="League Spartan" charset="0"/>
                <a:cs typeface="Poppins" pitchFamily="2" charset="77"/>
              </a:rPr>
              <a:t>IHR TITEL</a:t>
            </a:r>
          </a:p>
        </p:txBody>
      </p:sp>
      <p:sp>
        <p:nvSpPr>
          <p:cNvPr id="31" name="Subtitle 2">
            <a:extLst>
              <a:ext uri="{FF2B5EF4-FFF2-40B4-BE49-F238E27FC236}">
                <a16:creationId xmlns:a16="http://schemas.microsoft.com/office/drawing/2014/main" id="{C6DB48F0-0E16-C458-1FC2-174BB8DB342D}"/>
              </a:ext>
            </a:extLst>
          </p:cNvPr>
          <p:cNvSpPr txBox="1">
            <a:spLocks/>
          </p:cNvSpPr>
          <p:nvPr/>
        </p:nvSpPr>
        <p:spPr>
          <a:xfrm>
            <a:off x="3895844" y="4266567"/>
            <a:ext cx="2149009" cy="20705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US" sz="1400" b="1" dirty="0">
                <a:solidFill>
                  <a:srgbClr val="595A59"/>
                </a:solidFill>
                <a:latin typeface="+mj-lt"/>
                <a:ea typeface="Lato Light" panose="020F0502020204030203" pitchFamily="34" charset="0"/>
                <a:cs typeface="Mukta ExtraLight" panose="020B0000000000000000" pitchFamily="34" charset="77"/>
              </a:rPr>
              <a:t>Moralische Führung bieten</a:t>
            </a:r>
          </a:p>
        </p:txBody>
      </p:sp>
      <p:sp>
        <p:nvSpPr>
          <p:cNvPr id="32" name="TextBox 62">
            <a:extLst>
              <a:ext uri="{FF2B5EF4-FFF2-40B4-BE49-F238E27FC236}">
                <a16:creationId xmlns:a16="http://schemas.microsoft.com/office/drawing/2014/main" id="{F76067BA-B4EF-6674-8A7C-B6A7A0785DEB}"/>
              </a:ext>
            </a:extLst>
          </p:cNvPr>
          <p:cNvSpPr txBox="1"/>
          <p:nvPr/>
        </p:nvSpPr>
        <p:spPr>
          <a:xfrm>
            <a:off x="5042128" y="2883297"/>
            <a:ext cx="998543" cy="307777"/>
          </a:xfrm>
          <a:prstGeom prst="rect">
            <a:avLst/>
          </a:prstGeom>
          <a:noFill/>
        </p:spPr>
        <p:txBody>
          <a:bodyPr wrap="none" rtlCol="0" anchor="ctr" anchorCtr="0">
            <a:spAutoFit/>
          </a:bodyPr>
          <a:lstStyle/>
          <a:p>
            <a:pPr algn="r"/>
            <a:r>
              <a:rPr lang="en-US" sz="1400" b="1" dirty="0">
                <a:solidFill>
                  <a:schemeClr val="tx2"/>
                </a:solidFill>
                <a:latin typeface="+mj-lt"/>
                <a:ea typeface="League Spartan" charset="0"/>
                <a:cs typeface="Poppins" pitchFamily="2" charset="77"/>
              </a:rPr>
              <a:t>IHR TITEL</a:t>
            </a:r>
          </a:p>
        </p:txBody>
      </p:sp>
      <p:sp>
        <p:nvSpPr>
          <p:cNvPr id="33" name="Subtitle 2">
            <a:extLst>
              <a:ext uri="{FF2B5EF4-FFF2-40B4-BE49-F238E27FC236}">
                <a16:creationId xmlns:a16="http://schemas.microsoft.com/office/drawing/2014/main" id="{3A55DA95-D45F-C2CD-480D-4BD5D2E0F5F2}"/>
              </a:ext>
            </a:extLst>
          </p:cNvPr>
          <p:cNvSpPr txBox="1">
            <a:spLocks/>
          </p:cNvSpPr>
          <p:nvPr/>
        </p:nvSpPr>
        <p:spPr>
          <a:xfrm>
            <a:off x="3895844" y="3160140"/>
            <a:ext cx="2149009" cy="373765"/>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US" sz="1400" b="1" dirty="0">
                <a:solidFill>
                  <a:srgbClr val="595A59"/>
                </a:solidFill>
                <a:latin typeface="+mj-lt"/>
                <a:ea typeface="Lato Light" panose="020F0502020204030203" pitchFamily="34" charset="0"/>
                <a:cs typeface="Mukta ExtraLight" panose="020B0000000000000000" pitchFamily="34" charset="77"/>
              </a:rPr>
              <a:t>Erarbeitung und Umsetzung einer Vision</a:t>
            </a:r>
          </a:p>
        </p:txBody>
      </p:sp>
      <p:sp>
        <p:nvSpPr>
          <p:cNvPr id="34" name="TextBox 64">
            <a:extLst>
              <a:ext uri="{FF2B5EF4-FFF2-40B4-BE49-F238E27FC236}">
                <a16:creationId xmlns:a16="http://schemas.microsoft.com/office/drawing/2014/main" id="{3B0B99AE-541E-F45D-E82E-11D209577A1D}"/>
              </a:ext>
            </a:extLst>
          </p:cNvPr>
          <p:cNvSpPr txBox="1"/>
          <p:nvPr/>
        </p:nvSpPr>
        <p:spPr>
          <a:xfrm>
            <a:off x="5672919" y="5096151"/>
            <a:ext cx="998543" cy="307777"/>
          </a:xfrm>
          <a:prstGeom prst="rect">
            <a:avLst/>
          </a:prstGeom>
          <a:noFill/>
        </p:spPr>
        <p:txBody>
          <a:bodyPr wrap="none" rtlCol="0" anchor="ctr" anchorCtr="0">
            <a:spAutoFit/>
          </a:bodyPr>
          <a:lstStyle/>
          <a:p>
            <a:pPr algn="r"/>
            <a:r>
              <a:rPr lang="en-US" sz="1400" b="1" dirty="0">
                <a:solidFill>
                  <a:schemeClr val="tx2"/>
                </a:solidFill>
                <a:latin typeface="+mj-lt"/>
                <a:ea typeface="League Spartan" charset="0"/>
                <a:cs typeface="Poppins" pitchFamily="2" charset="77"/>
              </a:rPr>
              <a:t>IHR TITEL</a:t>
            </a:r>
          </a:p>
        </p:txBody>
      </p:sp>
      <p:sp>
        <p:nvSpPr>
          <p:cNvPr id="35" name="Subtitle 2">
            <a:extLst>
              <a:ext uri="{FF2B5EF4-FFF2-40B4-BE49-F238E27FC236}">
                <a16:creationId xmlns:a16="http://schemas.microsoft.com/office/drawing/2014/main" id="{743B3B74-3C3B-86C8-8703-4C6612D5F3D5}"/>
              </a:ext>
            </a:extLst>
          </p:cNvPr>
          <p:cNvSpPr txBox="1">
            <a:spLocks/>
          </p:cNvSpPr>
          <p:nvPr/>
        </p:nvSpPr>
        <p:spPr>
          <a:xfrm>
            <a:off x="4526636" y="5372995"/>
            <a:ext cx="2149009" cy="20705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US" sz="1400" b="1" dirty="0">
                <a:solidFill>
                  <a:srgbClr val="595A59"/>
                </a:solidFill>
                <a:latin typeface="+mj-lt"/>
                <a:ea typeface="Lato Light" panose="020F0502020204030203" pitchFamily="34" charset="0"/>
                <a:cs typeface="Mukta ExtraLight" panose="020B0000000000000000" pitchFamily="34" charset="77"/>
              </a:rPr>
              <a:t>Fürsorge für Menschen</a:t>
            </a:r>
          </a:p>
        </p:txBody>
      </p:sp>
      <p:sp>
        <p:nvSpPr>
          <p:cNvPr id="36" name="TextBox 66">
            <a:extLst>
              <a:ext uri="{FF2B5EF4-FFF2-40B4-BE49-F238E27FC236}">
                <a16:creationId xmlns:a16="http://schemas.microsoft.com/office/drawing/2014/main" id="{C5A581D4-60DE-A1CB-54F6-22041B39BFDC}"/>
              </a:ext>
            </a:extLst>
          </p:cNvPr>
          <p:cNvSpPr txBox="1"/>
          <p:nvPr/>
        </p:nvSpPr>
        <p:spPr>
          <a:xfrm>
            <a:off x="5672919" y="1776870"/>
            <a:ext cx="998543" cy="307777"/>
          </a:xfrm>
          <a:prstGeom prst="rect">
            <a:avLst/>
          </a:prstGeom>
          <a:noFill/>
        </p:spPr>
        <p:txBody>
          <a:bodyPr wrap="none" rtlCol="0" anchor="ctr" anchorCtr="0">
            <a:spAutoFit/>
          </a:bodyPr>
          <a:lstStyle/>
          <a:p>
            <a:pPr algn="r"/>
            <a:r>
              <a:rPr lang="en-US" sz="1400" b="1" dirty="0">
                <a:solidFill>
                  <a:schemeClr val="tx2"/>
                </a:solidFill>
                <a:latin typeface="+mj-lt"/>
                <a:ea typeface="League Spartan" charset="0"/>
                <a:cs typeface="Poppins" pitchFamily="2" charset="77"/>
              </a:rPr>
              <a:t>IHR TITEL</a:t>
            </a:r>
          </a:p>
        </p:txBody>
      </p:sp>
      <p:sp>
        <p:nvSpPr>
          <p:cNvPr id="37" name="Subtitle 2">
            <a:extLst>
              <a:ext uri="{FF2B5EF4-FFF2-40B4-BE49-F238E27FC236}">
                <a16:creationId xmlns:a16="http://schemas.microsoft.com/office/drawing/2014/main" id="{95541C87-00D2-42B3-ABEA-B0F500603827}"/>
              </a:ext>
            </a:extLst>
          </p:cNvPr>
          <p:cNvSpPr txBox="1">
            <a:spLocks/>
          </p:cNvSpPr>
          <p:nvPr/>
        </p:nvSpPr>
        <p:spPr>
          <a:xfrm>
            <a:off x="4890683" y="1915523"/>
            <a:ext cx="2149009" cy="20705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US" sz="1400" b="1" dirty="0">
                <a:solidFill>
                  <a:srgbClr val="595A59"/>
                </a:solidFill>
                <a:latin typeface="+mj-lt"/>
                <a:ea typeface="Lato Light" panose="020F0502020204030203" pitchFamily="34" charset="0"/>
                <a:cs typeface="Mukta ExtraLight" panose="020B0000000000000000" pitchFamily="34" charset="77"/>
              </a:rPr>
              <a:t>Macht ausüben</a:t>
            </a:r>
          </a:p>
        </p:txBody>
      </p:sp>
      <p:sp>
        <p:nvSpPr>
          <p:cNvPr id="38" name="Textplatzhalter 4">
            <a:extLst>
              <a:ext uri="{FF2B5EF4-FFF2-40B4-BE49-F238E27FC236}">
                <a16:creationId xmlns:a16="http://schemas.microsoft.com/office/drawing/2014/main" id="{958C3E51-92F3-5F0B-3A4E-CD56FCF5F042}"/>
              </a:ext>
            </a:extLst>
          </p:cNvPr>
          <p:cNvSpPr txBox="1">
            <a:spLocks/>
          </p:cNvSpPr>
          <p:nvPr/>
        </p:nvSpPr>
        <p:spPr>
          <a:xfrm>
            <a:off x="6948298" y="3495536"/>
            <a:ext cx="1784747" cy="7095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b="1" dirty="0"/>
              <a:t>Auffassung von</a:t>
            </a:r>
            <a:br>
              <a:rPr lang="de-DE" b="1" dirty="0"/>
            </a:br>
            <a:r>
              <a:rPr lang="de-DE" b="1" dirty="0"/>
              <a:t>Führung</a:t>
            </a:r>
          </a:p>
          <a:p>
            <a:pPr algn="ctr"/>
            <a:endParaRPr lang="de-DE" dirty="0"/>
          </a:p>
        </p:txBody>
      </p:sp>
    </p:spTree>
    <p:extLst>
      <p:ext uri="{BB962C8B-B14F-4D97-AF65-F5344CB8AC3E}">
        <p14:creationId xmlns:p14="http://schemas.microsoft.com/office/powerpoint/2010/main" val="3098259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C4C6BAC-1424-91E7-6A61-6E88FBFBB425}"/>
              </a:ext>
            </a:extLst>
          </p:cNvPr>
          <p:cNvSpPr>
            <a:spLocks noGrp="1"/>
          </p:cNvSpPr>
          <p:nvPr>
            <p:ph sz="quarter" idx="19"/>
          </p:nvPr>
        </p:nvSpPr>
        <p:spPr/>
        <p:txBody>
          <a:bodyPr/>
          <a:lstStyle/>
          <a:p>
            <a:endParaRPr lang="en-US" dirty="0"/>
          </a:p>
          <a:p>
            <a:r>
              <a:rPr lang="en-US" dirty="0"/>
              <a:t>Drei beispielhafte Zitate zum Thema Führung</a:t>
            </a:r>
          </a:p>
          <a:p>
            <a:r>
              <a:rPr lang="en-US" sz="1200" dirty="0"/>
              <a:t>Koontz, H. und C. O'Donnell. "Management: A System of Contingency Analysis of Managerial Functions". McGraw-Hill, New York, 1976. </a:t>
            </a:r>
          </a:p>
          <a:p>
            <a:endParaRPr lang="de-DE" dirty="0"/>
          </a:p>
        </p:txBody>
      </p:sp>
      <p:sp>
        <p:nvSpPr>
          <p:cNvPr id="4" name="Textplatzhalter 3">
            <a:extLst>
              <a:ext uri="{FF2B5EF4-FFF2-40B4-BE49-F238E27FC236}">
                <a16:creationId xmlns:a16="http://schemas.microsoft.com/office/drawing/2014/main" id="{EEB55278-EFD3-3B69-B59D-BA21465AD16D}"/>
              </a:ext>
            </a:extLst>
          </p:cNvPr>
          <p:cNvSpPr>
            <a:spLocks noGrp="1"/>
          </p:cNvSpPr>
          <p:nvPr>
            <p:ph type="body" sz="quarter" idx="16"/>
          </p:nvPr>
        </p:nvSpPr>
        <p:spPr/>
        <p:txBody>
          <a:bodyPr>
            <a:normAutofit/>
          </a:bodyPr>
          <a:lstStyle/>
          <a:p>
            <a:endParaRPr lang="de-DE" dirty="0"/>
          </a:p>
        </p:txBody>
      </p:sp>
      <p:sp>
        <p:nvSpPr>
          <p:cNvPr id="5" name="Textplatzhalter 4">
            <a:extLst>
              <a:ext uri="{FF2B5EF4-FFF2-40B4-BE49-F238E27FC236}">
                <a16:creationId xmlns:a16="http://schemas.microsoft.com/office/drawing/2014/main" id="{5AEFD787-404B-88F1-F9E0-B2BC091DAEC0}"/>
              </a:ext>
            </a:extLst>
          </p:cNvPr>
          <p:cNvSpPr>
            <a:spLocks noGrp="1"/>
          </p:cNvSpPr>
          <p:nvPr>
            <p:ph type="body" sz="quarter" idx="20"/>
          </p:nvPr>
        </p:nvSpPr>
        <p:spPr/>
        <p:txBody>
          <a:bodyPr>
            <a:normAutofit fontScale="77500" lnSpcReduction="20000"/>
          </a:bodyPr>
          <a:lstStyle/>
          <a:p>
            <a:r>
              <a:rPr lang="de-DE" dirty="0"/>
              <a:t>Führung - was ist das?</a:t>
            </a:r>
          </a:p>
        </p:txBody>
      </p:sp>
      <p:sp>
        <p:nvSpPr>
          <p:cNvPr id="6" name="Freeform: Shape 13859">
            <a:extLst>
              <a:ext uri="{FF2B5EF4-FFF2-40B4-BE49-F238E27FC236}">
                <a16:creationId xmlns:a16="http://schemas.microsoft.com/office/drawing/2014/main" id="{E9978668-D478-D8CA-D650-613EF957E3DF}"/>
              </a:ext>
            </a:extLst>
          </p:cNvPr>
          <p:cNvSpPr/>
          <p:nvPr/>
        </p:nvSpPr>
        <p:spPr>
          <a:xfrm>
            <a:off x="4125162" y="3549223"/>
            <a:ext cx="1363709" cy="1979924"/>
          </a:xfrm>
          <a:custGeom>
            <a:avLst/>
            <a:gdLst/>
            <a:ahLst/>
            <a:cxnLst>
              <a:cxn ang="3cd4">
                <a:pos x="hc" y="t"/>
              </a:cxn>
              <a:cxn ang="cd2">
                <a:pos x="l" y="vc"/>
              </a:cxn>
              <a:cxn ang="cd4">
                <a:pos x="hc" y="b"/>
              </a:cxn>
              <a:cxn ang="0">
                <a:pos x="r" y="vc"/>
              </a:cxn>
            </a:cxnLst>
            <a:rect l="l" t="t" r="r" b="b"/>
            <a:pathLst>
              <a:path w="1019" h="1479">
                <a:moveTo>
                  <a:pt x="0" y="286"/>
                </a:moveTo>
                <a:lnTo>
                  <a:pt x="689" y="1479"/>
                </a:lnTo>
                <a:lnTo>
                  <a:pt x="1019" y="1479"/>
                </a:lnTo>
                <a:lnTo>
                  <a:pt x="165" y="0"/>
                </a:lnTo>
                <a:close/>
              </a:path>
            </a:pathLst>
          </a:custGeom>
          <a:solidFill>
            <a:srgbClr val="79527B"/>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7" name="Freeform: Shape 13860">
            <a:extLst>
              <a:ext uri="{FF2B5EF4-FFF2-40B4-BE49-F238E27FC236}">
                <a16:creationId xmlns:a16="http://schemas.microsoft.com/office/drawing/2014/main" id="{8F921824-274A-B2B0-D00F-F46A7E61F3C4}"/>
              </a:ext>
            </a:extLst>
          </p:cNvPr>
          <p:cNvSpPr/>
          <p:nvPr/>
        </p:nvSpPr>
        <p:spPr>
          <a:xfrm>
            <a:off x="4368968" y="3125910"/>
            <a:ext cx="1608852" cy="2403237"/>
          </a:xfrm>
          <a:custGeom>
            <a:avLst/>
            <a:gdLst/>
            <a:ahLst/>
            <a:cxnLst>
              <a:cxn ang="3cd4">
                <a:pos x="hc" y="t"/>
              </a:cxn>
              <a:cxn ang="cd2">
                <a:pos x="l" y="vc"/>
              </a:cxn>
              <a:cxn ang="cd4">
                <a:pos x="hc" y="b"/>
              </a:cxn>
              <a:cxn ang="0">
                <a:pos x="r" y="vc"/>
              </a:cxn>
            </a:cxnLst>
            <a:rect l="l" t="t" r="r" b="b"/>
            <a:pathLst>
              <a:path w="1202" h="1795">
                <a:moveTo>
                  <a:pt x="0" y="286"/>
                </a:moveTo>
                <a:lnTo>
                  <a:pt x="872" y="1795"/>
                </a:lnTo>
                <a:lnTo>
                  <a:pt x="1202" y="1795"/>
                </a:lnTo>
                <a:lnTo>
                  <a:pt x="166" y="0"/>
                </a:lnTo>
                <a:close/>
              </a:path>
            </a:pathLst>
          </a:custGeom>
          <a:solidFill>
            <a:srgbClr val="976799"/>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8" name="Freeform: Shape 13861">
            <a:extLst>
              <a:ext uri="{FF2B5EF4-FFF2-40B4-BE49-F238E27FC236}">
                <a16:creationId xmlns:a16="http://schemas.microsoft.com/office/drawing/2014/main" id="{2001AF6F-32F9-F97D-892A-2A62691A0489}"/>
              </a:ext>
            </a:extLst>
          </p:cNvPr>
          <p:cNvSpPr/>
          <p:nvPr/>
        </p:nvSpPr>
        <p:spPr>
          <a:xfrm>
            <a:off x="4614114" y="2702598"/>
            <a:ext cx="1852662" cy="2826549"/>
          </a:xfrm>
          <a:custGeom>
            <a:avLst/>
            <a:gdLst/>
            <a:ahLst/>
            <a:cxnLst>
              <a:cxn ang="3cd4">
                <a:pos x="hc" y="t"/>
              </a:cxn>
              <a:cxn ang="cd2">
                <a:pos x="l" y="vc"/>
              </a:cxn>
              <a:cxn ang="cd4">
                <a:pos x="hc" y="b"/>
              </a:cxn>
              <a:cxn ang="0">
                <a:pos x="r" y="vc"/>
              </a:cxn>
            </a:cxnLst>
            <a:rect l="l" t="t" r="r" b="b"/>
            <a:pathLst>
              <a:path w="1384" h="2111">
                <a:moveTo>
                  <a:pt x="1384" y="2111"/>
                </a:moveTo>
                <a:lnTo>
                  <a:pt x="165" y="0"/>
                </a:lnTo>
                <a:lnTo>
                  <a:pt x="0" y="286"/>
                </a:lnTo>
                <a:lnTo>
                  <a:pt x="1054" y="2111"/>
                </a:lnTo>
                <a:close/>
              </a:path>
            </a:pathLst>
          </a:custGeom>
          <a:solidFill>
            <a:srgbClr val="AB85AD"/>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9" name="Freeform: Shape 13862">
            <a:extLst>
              <a:ext uri="{FF2B5EF4-FFF2-40B4-BE49-F238E27FC236}">
                <a16:creationId xmlns:a16="http://schemas.microsoft.com/office/drawing/2014/main" id="{198CA25C-48B7-87E5-2D18-39A7F01993AC}"/>
              </a:ext>
            </a:extLst>
          </p:cNvPr>
          <p:cNvSpPr/>
          <p:nvPr/>
        </p:nvSpPr>
        <p:spPr>
          <a:xfrm>
            <a:off x="5372326" y="3549223"/>
            <a:ext cx="2129958" cy="381785"/>
          </a:xfrm>
          <a:custGeom>
            <a:avLst/>
            <a:gdLst/>
            <a:ahLst/>
            <a:cxnLst>
              <a:cxn ang="3cd4">
                <a:pos x="hc" y="t"/>
              </a:cxn>
              <a:cxn ang="cd2">
                <a:pos x="l" y="vc"/>
              </a:cxn>
              <a:cxn ang="cd4">
                <a:pos x="hc" y="b"/>
              </a:cxn>
              <a:cxn ang="0">
                <a:pos x="r" y="vc"/>
              </a:cxn>
            </a:cxnLst>
            <a:rect l="l" t="t" r="r" b="b"/>
            <a:pathLst>
              <a:path w="1591" h="286">
                <a:moveTo>
                  <a:pt x="1423" y="286"/>
                </a:moveTo>
                <a:lnTo>
                  <a:pt x="1591" y="143"/>
                </a:lnTo>
                <a:lnTo>
                  <a:pt x="1423" y="0"/>
                </a:lnTo>
                <a:lnTo>
                  <a:pt x="0" y="0"/>
                </a:lnTo>
                <a:lnTo>
                  <a:pt x="165" y="286"/>
                </a:lnTo>
                <a:close/>
              </a:path>
            </a:pathLst>
          </a:custGeom>
          <a:solidFill>
            <a:srgbClr val="AB85AD"/>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0" name="Freeform: Shape 13863">
            <a:extLst>
              <a:ext uri="{FF2B5EF4-FFF2-40B4-BE49-F238E27FC236}">
                <a16:creationId xmlns:a16="http://schemas.microsoft.com/office/drawing/2014/main" id="{B3A8428F-9286-6767-877C-0545F3C939E1}"/>
              </a:ext>
            </a:extLst>
          </p:cNvPr>
          <p:cNvSpPr/>
          <p:nvPr/>
        </p:nvSpPr>
        <p:spPr>
          <a:xfrm>
            <a:off x="5127180" y="3125910"/>
            <a:ext cx="2375105" cy="381785"/>
          </a:xfrm>
          <a:custGeom>
            <a:avLst/>
            <a:gdLst/>
            <a:ahLst/>
            <a:cxnLst>
              <a:cxn ang="3cd4">
                <a:pos x="hc" y="t"/>
              </a:cxn>
              <a:cxn ang="cd2">
                <a:pos x="l" y="vc"/>
              </a:cxn>
              <a:cxn ang="cd4">
                <a:pos x="hc" y="b"/>
              </a:cxn>
              <a:cxn ang="0">
                <a:pos x="r" y="vc"/>
              </a:cxn>
            </a:cxnLst>
            <a:rect l="l" t="t" r="r" b="b"/>
            <a:pathLst>
              <a:path w="1774" h="286">
                <a:moveTo>
                  <a:pt x="1606" y="286"/>
                </a:moveTo>
                <a:lnTo>
                  <a:pt x="1774" y="143"/>
                </a:lnTo>
                <a:lnTo>
                  <a:pt x="1606" y="0"/>
                </a:lnTo>
                <a:lnTo>
                  <a:pt x="0" y="0"/>
                </a:lnTo>
                <a:lnTo>
                  <a:pt x="165" y="286"/>
                </a:lnTo>
                <a:close/>
              </a:path>
            </a:pathLst>
          </a:custGeom>
          <a:solidFill>
            <a:srgbClr val="976799"/>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1" name="Freeform: Shape 13864">
            <a:extLst>
              <a:ext uri="{FF2B5EF4-FFF2-40B4-BE49-F238E27FC236}">
                <a16:creationId xmlns:a16="http://schemas.microsoft.com/office/drawing/2014/main" id="{EA65F681-3BF8-6125-C329-FA6C54352783}"/>
              </a:ext>
            </a:extLst>
          </p:cNvPr>
          <p:cNvSpPr/>
          <p:nvPr/>
        </p:nvSpPr>
        <p:spPr>
          <a:xfrm>
            <a:off x="4882034" y="2702598"/>
            <a:ext cx="2620251" cy="381785"/>
          </a:xfrm>
          <a:custGeom>
            <a:avLst/>
            <a:gdLst/>
            <a:ahLst/>
            <a:cxnLst>
              <a:cxn ang="3cd4">
                <a:pos x="hc" y="t"/>
              </a:cxn>
              <a:cxn ang="cd2">
                <a:pos x="l" y="vc"/>
              </a:cxn>
              <a:cxn ang="cd4">
                <a:pos x="hc" y="b"/>
              </a:cxn>
              <a:cxn ang="0">
                <a:pos x="r" y="vc"/>
              </a:cxn>
            </a:cxnLst>
            <a:rect l="l" t="t" r="r" b="b"/>
            <a:pathLst>
              <a:path w="1957" h="286">
                <a:moveTo>
                  <a:pt x="1789" y="286"/>
                </a:moveTo>
                <a:lnTo>
                  <a:pt x="1957" y="143"/>
                </a:lnTo>
                <a:lnTo>
                  <a:pt x="1789" y="0"/>
                </a:lnTo>
                <a:lnTo>
                  <a:pt x="0" y="0"/>
                </a:lnTo>
                <a:lnTo>
                  <a:pt x="166" y="286"/>
                </a:lnTo>
                <a:close/>
              </a:path>
            </a:pathLst>
          </a:custGeom>
          <a:solidFill>
            <a:srgbClr val="79527B"/>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2" name="Text Placeholder 33">
            <a:extLst>
              <a:ext uri="{FF2B5EF4-FFF2-40B4-BE49-F238E27FC236}">
                <a16:creationId xmlns:a16="http://schemas.microsoft.com/office/drawing/2014/main" id="{4D2F33F8-BDEF-8B3D-8E33-9E2667D9A982}"/>
              </a:ext>
            </a:extLst>
          </p:cNvPr>
          <p:cNvSpPr txBox="1">
            <a:spLocks/>
          </p:cNvSpPr>
          <p:nvPr/>
        </p:nvSpPr>
        <p:spPr>
          <a:xfrm>
            <a:off x="5006294" y="5200889"/>
            <a:ext cx="348296" cy="323847"/>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AU" sz="2000" b="1" dirty="0">
                <a:solidFill>
                  <a:schemeClr val="bg1"/>
                </a:solidFill>
                <a:latin typeface="Roboto Regular"/>
                <a:cs typeface="Roboto Regular"/>
              </a:rPr>
              <a:t>1</a:t>
            </a:r>
            <a:endParaRPr lang="en-AU" sz="2000" dirty="0">
              <a:solidFill>
                <a:schemeClr val="bg1"/>
              </a:solidFill>
              <a:latin typeface="Roboto Regular"/>
              <a:cs typeface="Roboto Regular"/>
            </a:endParaRPr>
          </a:p>
        </p:txBody>
      </p:sp>
      <p:sp>
        <p:nvSpPr>
          <p:cNvPr id="13" name="Text Placeholder 33">
            <a:extLst>
              <a:ext uri="{FF2B5EF4-FFF2-40B4-BE49-F238E27FC236}">
                <a16:creationId xmlns:a16="http://schemas.microsoft.com/office/drawing/2014/main" id="{BD597B59-B550-F045-378E-F96A1D82E984}"/>
              </a:ext>
            </a:extLst>
          </p:cNvPr>
          <p:cNvSpPr txBox="1">
            <a:spLocks/>
          </p:cNvSpPr>
          <p:nvPr/>
        </p:nvSpPr>
        <p:spPr>
          <a:xfrm>
            <a:off x="5475474" y="5200889"/>
            <a:ext cx="348296" cy="323847"/>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AU" sz="2000" b="1" dirty="0">
                <a:solidFill>
                  <a:schemeClr val="bg1"/>
                </a:solidFill>
                <a:latin typeface="Roboto Regular"/>
                <a:cs typeface="Roboto Regular"/>
              </a:rPr>
              <a:t>2</a:t>
            </a:r>
            <a:endParaRPr lang="en-AU" sz="2000" dirty="0">
              <a:solidFill>
                <a:schemeClr val="bg1"/>
              </a:solidFill>
              <a:latin typeface="Roboto Regular"/>
              <a:cs typeface="Roboto Regular"/>
            </a:endParaRPr>
          </a:p>
        </p:txBody>
      </p:sp>
      <p:sp>
        <p:nvSpPr>
          <p:cNvPr id="14" name="Text Placeholder 33">
            <a:extLst>
              <a:ext uri="{FF2B5EF4-FFF2-40B4-BE49-F238E27FC236}">
                <a16:creationId xmlns:a16="http://schemas.microsoft.com/office/drawing/2014/main" id="{045CE473-05CF-4143-83B2-509E5029B328}"/>
              </a:ext>
            </a:extLst>
          </p:cNvPr>
          <p:cNvSpPr txBox="1">
            <a:spLocks/>
          </p:cNvSpPr>
          <p:nvPr/>
        </p:nvSpPr>
        <p:spPr>
          <a:xfrm>
            <a:off x="5983182" y="5200889"/>
            <a:ext cx="348296" cy="323847"/>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AU" sz="2000" b="1" dirty="0">
                <a:solidFill>
                  <a:schemeClr val="bg1"/>
                </a:solidFill>
                <a:latin typeface="Roboto Regular"/>
                <a:cs typeface="Roboto Regular"/>
              </a:rPr>
              <a:t>3</a:t>
            </a:r>
            <a:endParaRPr lang="en-AU" sz="2000" dirty="0">
              <a:solidFill>
                <a:schemeClr val="bg1"/>
              </a:solidFill>
              <a:latin typeface="Roboto Regular"/>
              <a:cs typeface="Roboto Regular"/>
            </a:endParaRPr>
          </a:p>
        </p:txBody>
      </p:sp>
      <p:sp>
        <p:nvSpPr>
          <p:cNvPr id="15" name="Subtitle 2">
            <a:extLst>
              <a:ext uri="{FF2B5EF4-FFF2-40B4-BE49-F238E27FC236}">
                <a16:creationId xmlns:a16="http://schemas.microsoft.com/office/drawing/2014/main" id="{C1BBDAA6-1413-E4F9-1B9C-10CEE2405883}"/>
              </a:ext>
            </a:extLst>
          </p:cNvPr>
          <p:cNvSpPr txBox="1">
            <a:spLocks/>
          </p:cNvSpPr>
          <p:nvPr/>
        </p:nvSpPr>
        <p:spPr>
          <a:xfrm>
            <a:off x="7670084" y="2702598"/>
            <a:ext cx="4190222" cy="36805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rgbClr val="595A59"/>
                </a:solidFill>
                <a:latin typeface="+mn-lt"/>
                <a:ea typeface="Lato Light" panose="020F0502020204030203" pitchFamily="34" charset="0"/>
                <a:cs typeface="Mukta ExtraLight" panose="020B0000000000000000" pitchFamily="34" charset="77"/>
              </a:rPr>
              <a:t>Menschen so zu beeinflussen, dass sie sich bereitwillig für die Erreichung der Gruppenziele einsetzen.</a:t>
            </a:r>
          </a:p>
        </p:txBody>
      </p:sp>
      <p:sp>
        <p:nvSpPr>
          <p:cNvPr id="16" name="Subtitle 2">
            <a:extLst>
              <a:ext uri="{FF2B5EF4-FFF2-40B4-BE49-F238E27FC236}">
                <a16:creationId xmlns:a16="http://schemas.microsoft.com/office/drawing/2014/main" id="{41CE4DEB-F13A-377E-0A1E-98D26D80AB42}"/>
              </a:ext>
            </a:extLst>
          </p:cNvPr>
          <p:cNvSpPr txBox="1">
            <a:spLocks/>
          </p:cNvSpPr>
          <p:nvPr/>
        </p:nvSpPr>
        <p:spPr>
          <a:xfrm>
            <a:off x="7670084" y="3125910"/>
            <a:ext cx="4190222" cy="36805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rgbClr val="595A59"/>
                </a:solidFill>
                <a:latin typeface="+mn-lt"/>
                <a:ea typeface="Lato Light" panose="020F0502020204030203" pitchFamily="34" charset="0"/>
                <a:cs typeface="Mukta ExtraLight" panose="020B0000000000000000" pitchFamily="34" charset="77"/>
              </a:rPr>
              <a:t>Als Führungskraft kann man nie genug Danke sagen, aber noch wichtiger ist der Gedanke, den Menschen, die man führt, zu dienen.</a:t>
            </a:r>
          </a:p>
        </p:txBody>
      </p:sp>
      <p:sp>
        <p:nvSpPr>
          <p:cNvPr id="17" name="Subtitle 2">
            <a:extLst>
              <a:ext uri="{FF2B5EF4-FFF2-40B4-BE49-F238E27FC236}">
                <a16:creationId xmlns:a16="http://schemas.microsoft.com/office/drawing/2014/main" id="{A5C5A65C-7794-8094-84C9-9044EB654392}"/>
              </a:ext>
            </a:extLst>
          </p:cNvPr>
          <p:cNvSpPr txBox="1">
            <a:spLocks/>
          </p:cNvSpPr>
          <p:nvPr/>
        </p:nvSpPr>
        <p:spPr>
          <a:xfrm>
            <a:off x="7670083" y="3652037"/>
            <a:ext cx="4190222" cy="36805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rgbClr val="595A59"/>
                </a:solidFill>
                <a:latin typeface="+mn-lt"/>
                <a:ea typeface="Lato Light" panose="020F0502020204030203" pitchFamily="34" charset="0"/>
                <a:cs typeface="Mukta ExtraLight" panose="020B0000000000000000" pitchFamily="34" charset="77"/>
              </a:rPr>
              <a:t>Eine Führungskraft zu sein, kann eine sehr demütigende Erfahrung sein.</a:t>
            </a:r>
          </a:p>
        </p:txBody>
      </p:sp>
    </p:spTree>
    <p:extLst>
      <p:ext uri="{BB962C8B-B14F-4D97-AF65-F5344CB8AC3E}">
        <p14:creationId xmlns:p14="http://schemas.microsoft.com/office/powerpoint/2010/main" val="77438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66C3D7-8AD6-5452-298B-639E48A8238D}"/>
              </a:ext>
            </a:extLst>
          </p:cNvPr>
          <p:cNvSpPr>
            <a:spLocks noGrp="1"/>
          </p:cNvSpPr>
          <p:nvPr>
            <p:ph sz="quarter" idx="19"/>
          </p:nvPr>
        </p:nvSpPr>
        <p:spPr/>
        <p:txBody>
          <a:bodyPr/>
          <a:lstStyle/>
          <a:p>
            <a:r>
              <a:rPr lang="en-US" altLang="el-GR" dirty="0"/>
              <a:t>Wie bestimmen Sie, was ein angemessener Stil ist?</a:t>
            </a:r>
            <a:endParaRPr lang="de-DE" dirty="0"/>
          </a:p>
        </p:txBody>
      </p:sp>
      <p:sp>
        <p:nvSpPr>
          <p:cNvPr id="4" name="Textplatzhalter 3">
            <a:extLst>
              <a:ext uri="{FF2B5EF4-FFF2-40B4-BE49-F238E27FC236}">
                <a16:creationId xmlns:a16="http://schemas.microsoft.com/office/drawing/2014/main" id="{FFC31EFA-8DF5-E049-25CE-9FDE2E41B04B}"/>
              </a:ext>
            </a:extLst>
          </p:cNvPr>
          <p:cNvSpPr>
            <a:spLocks noGrp="1"/>
          </p:cNvSpPr>
          <p:nvPr>
            <p:ph type="body" sz="quarter" idx="16"/>
          </p:nvPr>
        </p:nvSpPr>
        <p:spPr/>
        <p:txBody>
          <a:bodyPr>
            <a:normAutofit fontScale="85000" lnSpcReduction="10000"/>
          </a:bodyPr>
          <a:lstStyle/>
          <a:p>
            <a:r>
              <a:rPr lang="en-US" dirty="0"/>
              <a:t>Der Stil von Führungskräften umfasst die Art und Weise, wie sie mit anderen innerhalb und außerhalb der Organisation umgehen, wie sie sich selbst und ihre Position sehen und - in hohem Maße - ob sie als Führungskraft erfolgreich sind oder nicht</a:t>
            </a:r>
          </a:p>
          <a:p>
            <a:endParaRPr lang="de-DE" dirty="0"/>
          </a:p>
        </p:txBody>
      </p:sp>
      <p:sp>
        <p:nvSpPr>
          <p:cNvPr id="6" name="Freeform 25">
            <a:extLst>
              <a:ext uri="{FF2B5EF4-FFF2-40B4-BE49-F238E27FC236}">
                <a16:creationId xmlns:a16="http://schemas.microsoft.com/office/drawing/2014/main" id="{C7F2831B-C7ED-37F1-D5E7-131C67501D65}"/>
              </a:ext>
            </a:extLst>
          </p:cNvPr>
          <p:cNvSpPr>
            <a:spLocks/>
          </p:cNvSpPr>
          <p:nvPr/>
        </p:nvSpPr>
        <p:spPr bwMode="auto">
          <a:xfrm>
            <a:off x="7193379" y="2365995"/>
            <a:ext cx="2418962" cy="2566212"/>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976799"/>
          </a:solidFill>
          <a:ln>
            <a:noFill/>
          </a:ln>
          <a:effectLst/>
        </p:spPr>
        <p:txBody>
          <a:bodyPr vert="horz" wrap="square" lIns="109559" tIns="54779" rIns="109559" bIns="54779" numCol="1" anchor="t" anchorCtr="0" compatLnSpc="1">
            <a:prstTxWarp prst="textNoShape">
              <a:avLst/>
            </a:prstTxWarp>
          </a:bodyPr>
          <a:lstStyle/>
          <a:p>
            <a:endParaRPr lang="en-US" sz="2157" dirty="0">
              <a:latin typeface="Lato Light" panose="020F0502020204030203" pitchFamily="34" charset="0"/>
            </a:endParaRPr>
          </a:p>
        </p:txBody>
      </p:sp>
      <p:sp>
        <p:nvSpPr>
          <p:cNvPr id="7" name="Freeform 26">
            <a:extLst>
              <a:ext uri="{FF2B5EF4-FFF2-40B4-BE49-F238E27FC236}">
                <a16:creationId xmlns:a16="http://schemas.microsoft.com/office/drawing/2014/main" id="{B0F8B533-72AB-F29E-0724-49724298A4BE}"/>
              </a:ext>
            </a:extLst>
          </p:cNvPr>
          <p:cNvSpPr>
            <a:spLocks noEditPoints="1"/>
          </p:cNvSpPr>
          <p:nvPr/>
        </p:nvSpPr>
        <p:spPr bwMode="auto">
          <a:xfrm>
            <a:off x="5885567" y="2376666"/>
            <a:ext cx="2571548" cy="2381616"/>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rgbClr val="79527B"/>
          </a:solidFill>
          <a:ln>
            <a:noFill/>
          </a:ln>
          <a:effectLst/>
        </p:spPr>
        <p:txBody>
          <a:bodyPr vert="horz" wrap="square" lIns="109559" tIns="54779" rIns="109559" bIns="54779" numCol="1" anchor="t" anchorCtr="0" compatLnSpc="1">
            <a:prstTxWarp prst="textNoShape">
              <a:avLst/>
            </a:prstTxWarp>
          </a:bodyPr>
          <a:lstStyle/>
          <a:p>
            <a:endParaRPr lang="en-US" sz="2157" dirty="0">
              <a:latin typeface="Lato Light" panose="020F0502020204030203" pitchFamily="34" charset="0"/>
            </a:endParaRPr>
          </a:p>
        </p:txBody>
      </p:sp>
      <p:sp>
        <p:nvSpPr>
          <p:cNvPr id="8" name="Freeform 27">
            <a:extLst>
              <a:ext uri="{FF2B5EF4-FFF2-40B4-BE49-F238E27FC236}">
                <a16:creationId xmlns:a16="http://schemas.microsoft.com/office/drawing/2014/main" id="{74889DA7-FB9F-66AA-F987-46D74AC3954C}"/>
              </a:ext>
            </a:extLst>
          </p:cNvPr>
          <p:cNvSpPr>
            <a:spLocks/>
          </p:cNvSpPr>
          <p:nvPr/>
        </p:nvSpPr>
        <p:spPr bwMode="auto">
          <a:xfrm>
            <a:off x="6521149" y="3374342"/>
            <a:ext cx="2576882" cy="2558743"/>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rgbClr val="AB85AD"/>
          </a:solidFill>
          <a:ln>
            <a:noFill/>
          </a:ln>
          <a:effectLst/>
        </p:spPr>
        <p:txBody>
          <a:bodyPr vert="horz" wrap="square" lIns="109559" tIns="54779" rIns="109559" bIns="54779" numCol="1" anchor="t" anchorCtr="0" compatLnSpc="1">
            <a:prstTxWarp prst="textNoShape">
              <a:avLst/>
            </a:prstTxWarp>
          </a:bodyPr>
          <a:lstStyle/>
          <a:p>
            <a:endParaRPr lang="en-US" sz="2157" dirty="0">
              <a:latin typeface="Lato Light" panose="020F0502020204030203" pitchFamily="34" charset="0"/>
            </a:endParaRPr>
          </a:p>
        </p:txBody>
      </p:sp>
      <p:sp>
        <p:nvSpPr>
          <p:cNvPr id="9" name="Subtitle 2">
            <a:extLst>
              <a:ext uri="{FF2B5EF4-FFF2-40B4-BE49-F238E27FC236}">
                <a16:creationId xmlns:a16="http://schemas.microsoft.com/office/drawing/2014/main" id="{D31BC5D9-6C84-58B3-A642-2651F995302E}"/>
              </a:ext>
            </a:extLst>
          </p:cNvPr>
          <p:cNvSpPr txBox="1">
            <a:spLocks/>
          </p:cNvSpPr>
          <p:nvPr/>
        </p:nvSpPr>
        <p:spPr>
          <a:xfrm>
            <a:off x="9733613" y="1964148"/>
            <a:ext cx="2126693" cy="233686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b="1" dirty="0">
                <a:solidFill>
                  <a:srgbClr val="595A59"/>
                </a:solidFill>
                <a:latin typeface="+mn-lt"/>
                <a:ea typeface="Lato Light" panose="020F0502020204030203" pitchFamily="34" charset="0"/>
                <a:cs typeface="Mukta ExtraLight" panose="020B0000000000000000" pitchFamily="34" charset="77"/>
              </a:rPr>
              <a:t>Gute Führungskräfte haben in der Regel einen Stil, den sie die meiste Zeit über bewusst anwenden, aber sie sind nicht starr. Sie ändern ihn je nach Bedarf, um mit allem fertig zu werden, was auftaucht. </a:t>
            </a:r>
          </a:p>
          <a:p>
            <a:pPr algn="l">
              <a:lnSpc>
                <a:spcPts val="1313"/>
              </a:lnSpc>
            </a:pPr>
            <a:endParaRPr lang="en-US" sz="1400" b="1" dirty="0">
              <a:solidFill>
                <a:srgbClr val="595A59"/>
              </a:solidFill>
              <a:latin typeface="+mn-lt"/>
              <a:ea typeface="Lato Light" panose="020F0502020204030203" pitchFamily="34" charset="0"/>
              <a:cs typeface="Mukta ExtraLight" panose="020B0000000000000000" pitchFamily="34" charset="77"/>
            </a:endParaRPr>
          </a:p>
          <a:p>
            <a:pPr marL="171450" indent="-171450" algn="l">
              <a:lnSpc>
                <a:spcPts val="1313"/>
              </a:lnSpc>
              <a:buFont typeface="Wingdings" panose="05000000000000000000" pitchFamily="2" charset="2"/>
              <a:buChar char="à"/>
            </a:pPr>
            <a:r>
              <a:rPr lang="en-US" sz="1400" b="1" dirty="0">
                <a:solidFill>
                  <a:srgbClr val="79527B"/>
                </a:solidFill>
                <a:latin typeface="+mn-lt"/>
                <a:ea typeface="Lato Light" panose="020F0502020204030203" pitchFamily="34" charset="0"/>
                <a:cs typeface="Mukta ExtraLight" panose="020B0000000000000000" pitchFamily="34" charset="77"/>
                <a:sym typeface="Wingdings" panose="05000000000000000000" pitchFamily="2" charset="2"/>
              </a:rPr>
              <a:t>Dies ist im Wesentlichen mit adaptiver Führung gemeint</a:t>
            </a:r>
          </a:p>
          <a:p>
            <a:pPr marL="171450" indent="-171450" algn="l">
              <a:lnSpc>
                <a:spcPts val="1313"/>
              </a:lnSpc>
              <a:buFont typeface="Wingdings" panose="05000000000000000000" pitchFamily="2" charset="2"/>
              <a:buChar char="à"/>
            </a:pPr>
            <a:endParaRPr lang="en-US" sz="1400" dirty="0">
              <a:solidFill>
                <a:srgbClr val="595A59"/>
              </a:solidFill>
              <a:latin typeface="+mn-lt"/>
              <a:ea typeface="Lato Light" panose="020F0502020204030203" pitchFamily="34" charset="0"/>
              <a:cs typeface="Mukta ExtraLight" panose="020B0000000000000000" pitchFamily="34" charset="77"/>
            </a:endParaRPr>
          </a:p>
        </p:txBody>
      </p:sp>
      <p:sp>
        <p:nvSpPr>
          <p:cNvPr id="10" name="Subtitle 2">
            <a:extLst>
              <a:ext uri="{FF2B5EF4-FFF2-40B4-BE49-F238E27FC236}">
                <a16:creationId xmlns:a16="http://schemas.microsoft.com/office/drawing/2014/main" id="{0C97DC02-1A63-81BB-2761-663BAF77CE50}"/>
              </a:ext>
            </a:extLst>
          </p:cNvPr>
          <p:cNvSpPr txBox="1">
            <a:spLocks/>
          </p:cNvSpPr>
          <p:nvPr/>
        </p:nvSpPr>
        <p:spPr>
          <a:xfrm>
            <a:off x="9351342" y="5192015"/>
            <a:ext cx="2368287" cy="54047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dirty="0">
                <a:solidFill>
                  <a:srgbClr val="595A59"/>
                </a:solidFill>
                <a:latin typeface="+mn-lt"/>
                <a:ea typeface="Lato Light" panose="020F0502020204030203" pitchFamily="34" charset="0"/>
                <a:cs typeface="Mukta ExtraLight" panose="020B0000000000000000" pitchFamily="34" charset="77"/>
              </a:rPr>
              <a:t>Stimmen Sie mit den Erwartungen der Mitarbeiter des Unternehmens überein.</a:t>
            </a:r>
          </a:p>
        </p:txBody>
      </p:sp>
      <p:sp>
        <p:nvSpPr>
          <p:cNvPr id="11" name="Subtitle 2">
            <a:extLst>
              <a:ext uri="{FF2B5EF4-FFF2-40B4-BE49-F238E27FC236}">
                <a16:creationId xmlns:a16="http://schemas.microsoft.com/office/drawing/2014/main" id="{B661E5CA-B9A2-5309-EB28-B2142DD96694}"/>
              </a:ext>
            </a:extLst>
          </p:cNvPr>
          <p:cNvSpPr txBox="1">
            <a:spLocks/>
          </p:cNvSpPr>
          <p:nvPr/>
        </p:nvSpPr>
        <p:spPr>
          <a:xfrm>
            <a:off x="3474720" y="2974037"/>
            <a:ext cx="2362627" cy="70718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dirty="0">
                <a:solidFill>
                  <a:srgbClr val="595A59"/>
                </a:solidFill>
                <a:latin typeface="+mn-lt"/>
                <a:ea typeface="Lato Light" panose="020F0502020204030203" pitchFamily="34" charset="0"/>
                <a:cs typeface="Mukta ExtraLight" panose="020B0000000000000000" pitchFamily="34" charset="77"/>
              </a:rPr>
              <a:t>Ihr Stil muss mit den Zielen, dem Auftrag und der Philosophie Ihrer Organisation übereinstimmen.</a:t>
            </a:r>
          </a:p>
        </p:txBody>
      </p:sp>
      <p:sp>
        <p:nvSpPr>
          <p:cNvPr id="2" name="Textplatzhalter 4">
            <a:extLst>
              <a:ext uri="{FF2B5EF4-FFF2-40B4-BE49-F238E27FC236}">
                <a16:creationId xmlns:a16="http://schemas.microsoft.com/office/drawing/2014/main" id="{861456C6-B5B9-478B-7317-A8B4B52C08F7}"/>
              </a:ext>
            </a:extLst>
          </p:cNvPr>
          <p:cNvSpPr>
            <a:spLocks noGrp="1"/>
          </p:cNvSpPr>
          <p:nvPr>
            <p:ph type="body" sz="quarter" idx="20"/>
          </p:nvPr>
        </p:nvSpPr>
        <p:spPr>
          <a:xfrm>
            <a:off x="370936" y="1231888"/>
            <a:ext cx="11489369" cy="260482"/>
          </a:xfrm>
        </p:spPr>
        <p:txBody>
          <a:bodyPr>
            <a:normAutofit fontScale="77500" lnSpcReduction="20000"/>
          </a:bodyPr>
          <a:lstStyle/>
          <a:p>
            <a:r>
              <a:rPr lang="de-DE" dirty="0"/>
              <a:t>Geeignete Führungsstile?</a:t>
            </a:r>
          </a:p>
        </p:txBody>
      </p:sp>
    </p:spTree>
    <p:extLst>
      <p:ext uri="{BB962C8B-B14F-4D97-AF65-F5344CB8AC3E}">
        <p14:creationId xmlns:p14="http://schemas.microsoft.com/office/powerpoint/2010/main" val="843217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66C3D7-8AD6-5452-298B-639E48A8238D}"/>
              </a:ext>
            </a:extLst>
          </p:cNvPr>
          <p:cNvSpPr>
            <a:spLocks noGrp="1"/>
          </p:cNvSpPr>
          <p:nvPr>
            <p:ph sz="quarter" idx="19"/>
          </p:nvPr>
        </p:nvSpPr>
        <p:spPr/>
        <p:txBody>
          <a:bodyPr/>
          <a:lstStyle/>
          <a:p>
            <a:r>
              <a:rPr lang="en-US" altLang="el-GR" dirty="0"/>
              <a:t>Gute Führungskräfte sollten ...</a:t>
            </a:r>
            <a:endParaRPr lang="de-DE" dirty="0"/>
          </a:p>
        </p:txBody>
      </p:sp>
      <p:sp>
        <p:nvSpPr>
          <p:cNvPr id="4" name="Textplatzhalter 3">
            <a:extLst>
              <a:ext uri="{FF2B5EF4-FFF2-40B4-BE49-F238E27FC236}">
                <a16:creationId xmlns:a16="http://schemas.microsoft.com/office/drawing/2014/main" id="{FFC31EFA-8DF5-E049-25CE-9FDE2E41B04B}"/>
              </a:ext>
            </a:extLst>
          </p:cNvPr>
          <p:cNvSpPr>
            <a:spLocks noGrp="1"/>
          </p:cNvSpPr>
          <p:nvPr>
            <p:ph type="body" sz="quarter" idx="16"/>
          </p:nvPr>
        </p:nvSpPr>
        <p:spPr/>
        <p:txBody>
          <a:bodyPr>
            <a:normAutofit/>
          </a:bodyPr>
          <a:lstStyle/>
          <a:p>
            <a:r>
              <a:rPr lang="en-US" dirty="0"/>
              <a:t>Unabhängig vom übergreifenden Führungsstil gibt es ein paar allgemeine Leitlinien für "gute" Führungskräfte </a:t>
            </a:r>
          </a:p>
          <a:p>
            <a:endParaRPr lang="de-DE" dirty="0"/>
          </a:p>
        </p:txBody>
      </p:sp>
      <p:sp>
        <p:nvSpPr>
          <p:cNvPr id="5" name="Textplatzhalter 4">
            <a:extLst>
              <a:ext uri="{FF2B5EF4-FFF2-40B4-BE49-F238E27FC236}">
                <a16:creationId xmlns:a16="http://schemas.microsoft.com/office/drawing/2014/main" id="{99BBD8DA-ED41-41AF-3299-C1E38B57BB84}"/>
              </a:ext>
            </a:extLst>
          </p:cNvPr>
          <p:cNvSpPr>
            <a:spLocks noGrp="1"/>
          </p:cNvSpPr>
          <p:nvPr>
            <p:ph type="body" sz="quarter" idx="20"/>
          </p:nvPr>
        </p:nvSpPr>
        <p:spPr/>
        <p:txBody>
          <a:bodyPr>
            <a:normAutofit fontScale="77500" lnSpcReduction="20000"/>
          </a:bodyPr>
          <a:lstStyle/>
          <a:p>
            <a:r>
              <a:rPr lang="en-US" dirty="0"/>
              <a:t>Gute Führung</a:t>
            </a:r>
            <a:endParaRPr lang="de-DE" dirty="0"/>
          </a:p>
        </p:txBody>
      </p:sp>
      <p:sp>
        <p:nvSpPr>
          <p:cNvPr id="12" name="Freeform 157">
            <a:extLst>
              <a:ext uri="{FF2B5EF4-FFF2-40B4-BE49-F238E27FC236}">
                <a16:creationId xmlns:a16="http://schemas.microsoft.com/office/drawing/2014/main" id="{1C13A5C2-911A-8A93-BA31-EFE5A29F02D1}"/>
              </a:ext>
            </a:extLst>
          </p:cNvPr>
          <p:cNvSpPr>
            <a:spLocks noChangeArrowheads="1"/>
          </p:cNvSpPr>
          <p:nvPr/>
        </p:nvSpPr>
        <p:spPr bwMode="auto">
          <a:xfrm>
            <a:off x="5620355" y="4369065"/>
            <a:ext cx="1588705" cy="1050669"/>
          </a:xfrm>
          <a:custGeom>
            <a:avLst/>
            <a:gdLst>
              <a:gd name="connsiteX0" fmla="*/ 24813 w 4235443"/>
              <a:gd name="connsiteY0" fmla="*/ 0 h 2801055"/>
              <a:gd name="connsiteX1" fmla="*/ 1223186 w 4235443"/>
              <a:gd name="connsiteY1" fmla="*/ 0 h 2801055"/>
              <a:gd name="connsiteX2" fmla="*/ 1075088 w 4235443"/>
              <a:gd name="connsiteY2" fmla="*/ 315198 h 2801055"/>
              <a:gd name="connsiteX3" fmla="*/ 1686681 w 4235443"/>
              <a:gd name="connsiteY3" fmla="*/ 800328 h 2801055"/>
              <a:gd name="connsiteX4" fmla="*/ 2297360 w 4235443"/>
              <a:gd name="connsiteY4" fmla="*/ 315198 h 2801055"/>
              <a:gd name="connsiteX5" fmla="*/ 2148347 w 4235443"/>
              <a:gd name="connsiteY5" fmla="*/ 0 h 2801055"/>
              <a:gd name="connsiteX6" fmla="*/ 3455639 w 4235443"/>
              <a:gd name="connsiteY6" fmla="*/ 0 h 2801055"/>
              <a:gd name="connsiteX7" fmla="*/ 3455639 w 4235443"/>
              <a:gd name="connsiteY7" fmla="*/ 1221506 h 2801055"/>
              <a:gd name="connsiteX8" fmla="*/ 3468437 w 4235443"/>
              <a:gd name="connsiteY8" fmla="*/ 1209629 h 2801055"/>
              <a:gd name="connsiteX9" fmla="*/ 3750922 w 4235443"/>
              <a:gd name="connsiteY9" fmla="*/ 1094513 h 2801055"/>
              <a:gd name="connsiteX10" fmla="*/ 4235443 w 4235443"/>
              <a:gd name="connsiteY10" fmla="*/ 1705723 h 2801055"/>
              <a:gd name="connsiteX11" fmla="*/ 3750922 w 4235443"/>
              <a:gd name="connsiteY11" fmla="*/ 2316019 h 2801055"/>
              <a:gd name="connsiteX12" fmla="*/ 3468437 w 4235443"/>
              <a:gd name="connsiteY12" fmla="*/ 2201817 h 2801055"/>
              <a:gd name="connsiteX13" fmla="*/ 3455639 w 4235443"/>
              <a:gd name="connsiteY13" fmla="*/ 2189939 h 2801055"/>
              <a:gd name="connsiteX14" fmla="*/ 3455639 w 4235443"/>
              <a:gd name="connsiteY14" fmla="*/ 2801055 h 2801055"/>
              <a:gd name="connsiteX15" fmla="*/ 3455582 w 4235443"/>
              <a:gd name="connsiteY15" fmla="*/ 2800991 h 2801055"/>
              <a:gd name="connsiteX16" fmla="*/ 2770916 w 4235443"/>
              <a:gd name="connsiteY16" fmla="*/ 2562329 h 2801055"/>
              <a:gd name="connsiteX17" fmla="*/ 1167856 w 4235443"/>
              <a:gd name="connsiteY17" fmla="*/ 2514694 h 2801055"/>
              <a:gd name="connsiteX18" fmla="*/ 977983 w 4235443"/>
              <a:gd name="connsiteY18" fmla="*/ 1620118 h 2801055"/>
              <a:gd name="connsiteX19" fmla="*/ 677411 w 4235443"/>
              <a:gd name="connsiteY19" fmla="*/ 1270554 h 2801055"/>
              <a:gd name="connsiteX20" fmla="*/ 869385 w 4235443"/>
              <a:gd name="connsiteY20" fmla="*/ 1030272 h 2801055"/>
              <a:gd name="connsiteX21" fmla="*/ 537283 w 4235443"/>
              <a:gd name="connsiteY21" fmla="*/ 806805 h 2801055"/>
              <a:gd name="connsiteX22" fmla="*/ 333397 w 4235443"/>
              <a:gd name="connsiteY22" fmla="*/ 438325 h 2801055"/>
              <a:gd name="connsiteX23" fmla="*/ 9440 w 4235443"/>
              <a:gd name="connsiteY23" fmla="*/ 44278 h 280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35443" h="2801055">
                <a:moveTo>
                  <a:pt x="24813" y="0"/>
                </a:moveTo>
                <a:lnTo>
                  <a:pt x="1223186" y="0"/>
                </a:lnTo>
                <a:cubicBezTo>
                  <a:pt x="1130853" y="84966"/>
                  <a:pt x="1075088" y="194600"/>
                  <a:pt x="1075088" y="315198"/>
                </a:cubicBezTo>
                <a:cubicBezTo>
                  <a:pt x="1075088" y="582887"/>
                  <a:pt x="1348430" y="800328"/>
                  <a:pt x="1686681" y="800328"/>
                </a:cubicBezTo>
                <a:cubicBezTo>
                  <a:pt x="2023103" y="800328"/>
                  <a:pt x="2297360" y="582887"/>
                  <a:pt x="2297360" y="315198"/>
                </a:cubicBezTo>
                <a:cubicBezTo>
                  <a:pt x="2297360" y="194600"/>
                  <a:pt x="2241594" y="84966"/>
                  <a:pt x="2148347" y="0"/>
                </a:cubicBezTo>
                <a:lnTo>
                  <a:pt x="3455639" y="0"/>
                </a:lnTo>
                <a:lnTo>
                  <a:pt x="3455639" y="1221506"/>
                </a:lnTo>
                <a:cubicBezTo>
                  <a:pt x="3460210" y="1216937"/>
                  <a:pt x="3464780" y="1213283"/>
                  <a:pt x="3468437" y="1209629"/>
                </a:cubicBezTo>
                <a:cubicBezTo>
                  <a:pt x="3547972" y="1137453"/>
                  <a:pt x="3645790" y="1094513"/>
                  <a:pt x="3750922" y="1094513"/>
                </a:cubicBezTo>
                <a:cubicBezTo>
                  <a:pt x="4018780" y="1094513"/>
                  <a:pt x="4235443" y="1368598"/>
                  <a:pt x="4235443" y="1705723"/>
                </a:cubicBezTo>
                <a:cubicBezTo>
                  <a:pt x="4235443" y="2042847"/>
                  <a:pt x="4018780" y="2316019"/>
                  <a:pt x="3750922" y="2316019"/>
                </a:cubicBezTo>
                <a:cubicBezTo>
                  <a:pt x="3645790" y="2316019"/>
                  <a:pt x="3547972" y="2273992"/>
                  <a:pt x="3468437" y="2201817"/>
                </a:cubicBezTo>
                <a:cubicBezTo>
                  <a:pt x="3464780" y="2198162"/>
                  <a:pt x="3460210" y="2194507"/>
                  <a:pt x="3455639" y="2189939"/>
                </a:cubicBezTo>
                <a:lnTo>
                  <a:pt x="3455639" y="2801055"/>
                </a:lnTo>
                <a:lnTo>
                  <a:pt x="3455582" y="2800991"/>
                </a:lnTo>
                <a:cubicBezTo>
                  <a:pt x="3292322" y="2647969"/>
                  <a:pt x="3070964" y="2550420"/>
                  <a:pt x="2770916" y="2562329"/>
                </a:cubicBezTo>
                <a:cubicBezTo>
                  <a:pt x="1570724" y="2609965"/>
                  <a:pt x="1455818" y="2964434"/>
                  <a:pt x="1167856" y="2514694"/>
                </a:cubicBezTo>
                <a:cubicBezTo>
                  <a:pt x="879894" y="2064254"/>
                  <a:pt x="1172060" y="1812063"/>
                  <a:pt x="977983" y="1620118"/>
                </a:cubicBezTo>
                <a:cubicBezTo>
                  <a:pt x="977983" y="1620118"/>
                  <a:pt x="681614" y="1466701"/>
                  <a:pt x="677411" y="1270554"/>
                </a:cubicBezTo>
                <a:cubicBezTo>
                  <a:pt x="673206" y="1074407"/>
                  <a:pt x="869385" y="1030272"/>
                  <a:pt x="869385" y="1030272"/>
                </a:cubicBezTo>
                <a:cubicBezTo>
                  <a:pt x="869385" y="1030272"/>
                  <a:pt x="549894" y="1018363"/>
                  <a:pt x="537283" y="806805"/>
                </a:cubicBezTo>
                <a:cubicBezTo>
                  <a:pt x="525372" y="594543"/>
                  <a:pt x="669003" y="578432"/>
                  <a:pt x="333397" y="438325"/>
                </a:cubicBezTo>
                <a:cubicBezTo>
                  <a:pt x="81167" y="333770"/>
                  <a:pt x="-35489" y="235522"/>
                  <a:pt x="9440" y="44278"/>
                </a:cubicBezTo>
                <a:close/>
              </a:path>
            </a:pathLst>
          </a:custGeom>
          <a:solidFill>
            <a:srgbClr val="AB85AD"/>
          </a:solidFill>
          <a:ln w="76200">
            <a:solidFill>
              <a:schemeClr val="bg2"/>
            </a:solidFill>
          </a:ln>
          <a:effectLst/>
        </p:spPr>
        <p:txBody>
          <a:bodyPr wrap="square" anchor="ctr">
            <a:noAutofit/>
          </a:bodyPr>
          <a:lstStyle/>
          <a:p>
            <a:endParaRPr lang="en-US" sz="1400">
              <a:solidFill>
                <a:srgbClr val="595A59"/>
              </a:solidFill>
            </a:endParaRPr>
          </a:p>
        </p:txBody>
      </p:sp>
      <p:sp>
        <p:nvSpPr>
          <p:cNvPr id="13" name="Freeform 159">
            <a:extLst>
              <a:ext uri="{FF2B5EF4-FFF2-40B4-BE49-F238E27FC236}">
                <a16:creationId xmlns:a16="http://schemas.microsoft.com/office/drawing/2014/main" id="{D0DD5796-515B-7ECA-AC09-5251593CF6CC}"/>
              </a:ext>
            </a:extLst>
          </p:cNvPr>
          <p:cNvSpPr>
            <a:spLocks noChangeArrowheads="1"/>
          </p:cNvSpPr>
          <p:nvPr/>
        </p:nvSpPr>
        <p:spPr bwMode="auto">
          <a:xfrm>
            <a:off x="6916086" y="4369065"/>
            <a:ext cx="1290852" cy="1295389"/>
          </a:xfrm>
          <a:custGeom>
            <a:avLst/>
            <a:gdLst>
              <a:gd name="connsiteX0" fmla="*/ 0 w 3441376"/>
              <a:gd name="connsiteY0" fmla="*/ 0 h 3453471"/>
              <a:gd name="connsiteX1" fmla="*/ 1265037 w 3441376"/>
              <a:gd name="connsiteY1" fmla="*/ 0 h 3453471"/>
              <a:gd name="connsiteX2" fmla="*/ 1116048 w 3441376"/>
              <a:gd name="connsiteY2" fmla="*/ 315198 h 3453471"/>
              <a:gd name="connsiteX3" fmla="*/ 1726629 w 3441376"/>
              <a:gd name="connsiteY3" fmla="*/ 800328 h 3453471"/>
              <a:gd name="connsiteX4" fmla="*/ 2338125 w 3441376"/>
              <a:gd name="connsiteY4" fmla="*/ 315198 h 3453471"/>
              <a:gd name="connsiteX5" fmla="*/ 2190050 w 3441376"/>
              <a:gd name="connsiteY5" fmla="*/ 0 h 3453471"/>
              <a:gd name="connsiteX6" fmla="*/ 3441376 w 3441376"/>
              <a:gd name="connsiteY6" fmla="*/ 0 h 3453471"/>
              <a:gd name="connsiteX7" fmla="*/ 3441376 w 3441376"/>
              <a:gd name="connsiteY7" fmla="*/ 1221506 h 3453471"/>
              <a:gd name="connsiteX8" fmla="*/ 3146140 w 3441376"/>
              <a:gd name="connsiteY8" fmla="*/ 1094513 h 3453471"/>
              <a:gd name="connsiteX9" fmla="*/ 2661696 w 3441376"/>
              <a:gd name="connsiteY9" fmla="*/ 1705723 h 3453471"/>
              <a:gd name="connsiteX10" fmla="*/ 3146140 w 3441376"/>
              <a:gd name="connsiteY10" fmla="*/ 2316019 h 3453471"/>
              <a:gd name="connsiteX11" fmla="*/ 3441376 w 3441376"/>
              <a:gd name="connsiteY11" fmla="*/ 2189939 h 3453471"/>
              <a:gd name="connsiteX12" fmla="*/ 3441376 w 3441376"/>
              <a:gd name="connsiteY12" fmla="*/ 3453471 h 3453471"/>
              <a:gd name="connsiteX13" fmla="*/ 359996 w 3441376"/>
              <a:gd name="connsiteY13" fmla="*/ 3453471 h 3453471"/>
              <a:gd name="connsiteX14" fmla="*/ 337274 w 3441376"/>
              <a:gd name="connsiteY14" fmla="*/ 3372491 h 3453471"/>
              <a:gd name="connsiteX15" fmla="*/ 1198 w 3441376"/>
              <a:gd name="connsiteY15" fmla="*/ 2800991 h 3453471"/>
              <a:gd name="connsiteX16" fmla="*/ 0 w 3441376"/>
              <a:gd name="connsiteY16" fmla="*/ 2800063 h 3453471"/>
              <a:gd name="connsiteX17" fmla="*/ 0 w 3441376"/>
              <a:gd name="connsiteY17" fmla="*/ 2201817 h 3453471"/>
              <a:gd name="connsiteX18" fmla="*/ 281526 w 3441376"/>
              <a:gd name="connsiteY18" fmla="*/ 2316019 h 3453471"/>
              <a:gd name="connsiteX19" fmla="*/ 766883 w 3441376"/>
              <a:gd name="connsiteY19" fmla="*/ 1705723 h 3453471"/>
              <a:gd name="connsiteX20" fmla="*/ 281526 w 3441376"/>
              <a:gd name="connsiteY20" fmla="*/ 1094513 h 3453471"/>
              <a:gd name="connsiteX21" fmla="*/ 0 w 3441376"/>
              <a:gd name="connsiteY21" fmla="*/ 1209629 h 34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41376" h="3453471">
                <a:moveTo>
                  <a:pt x="0" y="0"/>
                </a:moveTo>
                <a:lnTo>
                  <a:pt x="1265037" y="0"/>
                </a:lnTo>
                <a:cubicBezTo>
                  <a:pt x="1171804" y="84966"/>
                  <a:pt x="1116048" y="194600"/>
                  <a:pt x="1116048" y="315198"/>
                </a:cubicBezTo>
                <a:cubicBezTo>
                  <a:pt x="1116048" y="582887"/>
                  <a:pt x="1390261" y="800328"/>
                  <a:pt x="1726629" y="800328"/>
                </a:cubicBezTo>
                <a:cubicBezTo>
                  <a:pt x="2064826" y="800328"/>
                  <a:pt x="2338125" y="582887"/>
                  <a:pt x="2338125" y="315198"/>
                </a:cubicBezTo>
                <a:cubicBezTo>
                  <a:pt x="2338125" y="194600"/>
                  <a:pt x="2282368" y="84966"/>
                  <a:pt x="2190050" y="0"/>
                </a:cubicBezTo>
                <a:lnTo>
                  <a:pt x="3441376" y="0"/>
                </a:lnTo>
                <a:lnTo>
                  <a:pt x="3441376" y="1221506"/>
                </a:lnTo>
                <a:cubicBezTo>
                  <a:pt x="3359112" y="1142021"/>
                  <a:pt x="3257653" y="1094513"/>
                  <a:pt x="3146140" y="1094513"/>
                </a:cubicBezTo>
                <a:cubicBezTo>
                  <a:pt x="2879239" y="1094513"/>
                  <a:pt x="2661696" y="1368598"/>
                  <a:pt x="2661696" y="1705723"/>
                </a:cubicBezTo>
                <a:cubicBezTo>
                  <a:pt x="2661696" y="2042847"/>
                  <a:pt x="2879239" y="2316019"/>
                  <a:pt x="3146140" y="2316019"/>
                </a:cubicBezTo>
                <a:cubicBezTo>
                  <a:pt x="3257653" y="2316019"/>
                  <a:pt x="3359112" y="2269424"/>
                  <a:pt x="3441376" y="2189939"/>
                </a:cubicBezTo>
                <a:lnTo>
                  <a:pt x="3441376" y="3453471"/>
                </a:lnTo>
                <a:lnTo>
                  <a:pt x="359996" y="3453471"/>
                </a:lnTo>
                <a:lnTo>
                  <a:pt x="337274" y="3372491"/>
                </a:lnTo>
                <a:cubicBezTo>
                  <a:pt x="269619" y="3162507"/>
                  <a:pt x="164457" y="2954013"/>
                  <a:pt x="1198" y="2800991"/>
                </a:cubicBezTo>
                <a:lnTo>
                  <a:pt x="0" y="2800063"/>
                </a:lnTo>
                <a:lnTo>
                  <a:pt x="0" y="2201817"/>
                </a:lnTo>
                <a:cubicBezTo>
                  <a:pt x="78608" y="2273992"/>
                  <a:pt x="176410" y="2316019"/>
                  <a:pt x="281526" y="2316019"/>
                </a:cubicBezTo>
                <a:cubicBezTo>
                  <a:pt x="550255" y="2316019"/>
                  <a:pt x="766883" y="2042847"/>
                  <a:pt x="766883" y="1705723"/>
                </a:cubicBezTo>
                <a:cubicBezTo>
                  <a:pt x="766883" y="1368598"/>
                  <a:pt x="550255" y="1094513"/>
                  <a:pt x="281526" y="1094513"/>
                </a:cubicBezTo>
                <a:cubicBezTo>
                  <a:pt x="176410" y="1094513"/>
                  <a:pt x="78608" y="1137453"/>
                  <a:pt x="0" y="1209629"/>
                </a:cubicBezTo>
                <a:close/>
              </a:path>
            </a:pathLst>
          </a:custGeom>
          <a:solidFill>
            <a:srgbClr val="D7C6D8"/>
          </a:solidFill>
          <a:ln w="76200">
            <a:solidFill>
              <a:schemeClr val="bg2"/>
            </a:solidFill>
          </a:ln>
          <a:effectLst/>
        </p:spPr>
        <p:txBody>
          <a:bodyPr wrap="square" anchor="ctr">
            <a:noAutofit/>
          </a:bodyPr>
          <a:lstStyle/>
          <a:p>
            <a:endParaRPr lang="en-US" sz="1400">
              <a:solidFill>
                <a:srgbClr val="595A59"/>
              </a:solidFill>
            </a:endParaRPr>
          </a:p>
        </p:txBody>
      </p:sp>
      <p:sp>
        <p:nvSpPr>
          <p:cNvPr id="14" name="Freeform 155">
            <a:extLst>
              <a:ext uri="{FF2B5EF4-FFF2-40B4-BE49-F238E27FC236}">
                <a16:creationId xmlns:a16="http://schemas.microsoft.com/office/drawing/2014/main" id="{2D570FB7-3260-66CC-E754-28DD1FE6EF93}"/>
              </a:ext>
            </a:extLst>
          </p:cNvPr>
          <p:cNvSpPr>
            <a:spLocks noChangeArrowheads="1"/>
          </p:cNvSpPr>
          <p:nvPr/>
        </p:nvSpPr>
        <p:spPr bwMode="auto">
          <a:xfrm>
            <a:off x="5629614" y="3073333"/>
            <a:ext cx="1594565" cy="1596264"/>
          </a:xfrm>
          <a:custGeom>
            <a:avLst/>
            <a:gdLst>
              <a:gd name="connsiteX0" fmla="*/ 645037 w 4251067"/>
              <a:gd name="connsiteY0" fmla="*/ 0 h 4255595"/>
              <a:gd name="connsiteX1" fmla="*/ 1198004 w 4251067"/>
              <a:gd name="connsiteY1" fmla="*/ 0 h 4255595"/>
              <a:gd name="connsiteX2" fmla="*/ 1049966 w 4251067"/>
              <a:gd name="connsiteY2" fmla="*/ 316313 h 4255595"/>
              <a:gd name="connsiteX3" fmla="*/ 1661310 w 4251067"/>
              <a:gd name="connsiteY3" fmla="*/ 800838 h 4255595"/>
              <a:gd name="connsiteX4" fmla="*/ 2271739 w 4251067"/>
              <a:gd name="connsiteY4" fmla="*/ 316313 h 4255595"/>
              <a:gd name="connsiteX5" fmla="*/ 2122787 w 4251067"/>
              <a:gd name="connsiteY5" fmla="*/ 0 h 4255595"/>
              <a:gd name="connsiteX6" fmla="*/ 3429546 w 4251067"/>
              <a:gd name="connsiteY6" fmla="*/ 0 h 4255595"/>
              <a:gd name="connsiteX7" fmla="*/ 3429546 w 4251067"/>
              <a:gd name="connsiteY7" fmla="*/ 1267994 h 4255595"/>
              <a:gd name="connsiteX8" fmla="*/ 3442339 w 4251067"/>
              <a:gd name="connsiteY8" fmla="*/ 1253367 h 4255595"/>
              <a:gd name="connsiteX9" fmla="*/ 3766744 w 4251067"/>
              <a:gd name="connsiteY9" fmla="*/ 1096124 h 4255595"/>
              <a:gd name="connsiteX10" fmla="*/ 4251067 w 4251067"/>
              <a:gd name="connsiteY10" fmla="*/ 1706809 h 4255595"/>
              <a:gd name="connsiteX11" fmla="*/ 3766744 w 4251067"/>
              <a:gd name="connsiteY11" fmla="*/ 2318408 h 4255595"/>
              <a:gd name="connsiteX12" fmla="*/ 3442339 w 4251067"/>
              <a:gd name="connsiteY12" fmla="*/ 2160252 h 4255595"/>
              <a:gd name="connsiteX13" fmla="*/ 3429546 w 4251067"/>
              <a:gd name="connsiteY13" fmla="*/ 2145624 h 4255595"/>
              <a:gd name="connsiteX14" fmla="*/ 3429546 w 4251067"/>
              <a:gd name="connsiteY14" fmla="*/ 3454757 h 4255595"/>
              <a:gd name="connsiteX15" fmla="*/ 2122787 w 4251067"/>
              <a:gd name="connsiteY15" fmla="*/ 3454757 h 4255595"/>
              <a:gd name="connsiteX16" fmla="*/ 2271739 w 4251067"/>
              <a:gd name="connsiteY16" fmla="*/ 3770155 h 4255595"/>
              <a:gd name="connsiteX17" fmla="*/ 1661310 w 4251067"/>
              <a:gd name="connsiteY17" fmla="*/ 4255595 h 4255595"/>
              <a:gd name="connsiteX18" fmla="*/ 1049966 w 4251067"/>
              <a:gd name="connsiteY18" fmla="*/ 3770155 h 4255595"/>
              <a:gd name="connsiteX19" fmla="*/ 1198004 w 4251067"/>
              <a:gd name="connsiteY19" fmla="*/ 3454757 h 4255595"/>
              <a:gd name="connsiteX20" fmla="*/ 0 w 4251067"/>
              <a:gd name="connsiteY20" fmla="*/ 3454757 h 4255595"/>
              <a:gd name="connsiteX21" fmla="*/ 20807 w 4251067"/>
              <a:gd name="connsiteY21" fmla="*/ 3394827 h 4255595"/>
              <a:gd name="connsiteX22" fmla="*/ 84510 w 4251067"/>
              <a:gd name="connsiteY22" fmla="*/ 3272738 h 4255595"/>
              <a:gd name="connsiteX23" fmla="*/ 909161 w 4251067"/>
              <a:gd name="connsiteY23" fmla="*/ 1506004 h 4255595"/>
              <a:gd name="connsiteX24" fmla="*/ 645256 w 4251067"/>
              <a:gd name="connsiteY24" fmla="*/ 51829 h 42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1067" h="4255595">
                <a:moveTo>
                  <a:pt x="645037" y="0"/>
                </a:moveTo>
                <a:lnTo>
                  <a:pt x="1198004" y="0"/>
                </a:lnTo>
                <a:cubicBezTo>
                  <a:pt x="1105709" y="85021"/>
                  <a:pt x="1049966" y="195639"/>
                  <a:pt x="1049966" y="316313"/>
                </a:cubicBezTo>
                <a:cubicBezTo>
                  <a:pt x="1049966" y="583259"/>
                  <a:pt x="1323197" y="800838"/>
                  <a:pt x="1661310" y="800838"/>
                </a:cubicBezTo>
                <a:cubicBezTo>
                  <a:pt x="1997594" y="800838"/>
                  <a:pt x="2271739" y="583259"/>
                  <a:pt x="2271739" y="316313"/>
                </a:cubicBezTo>
                <a:cubicBezTo>
                  <a:pt x="2271739" y="195639"/>
                  <a:pt x="2215996" y="85021"/>
                  <a:pt x="2122787" y="0"/>
                </a:cubicBezTo>
                <a:lnTo>
                  <a:pt x="3429546" y="0"/>
                </a:lnTo>
                <a:lnTo>
                  <a:pt x="3429546" y="1267994"/>
                </a:lnTo>
                <a:cubicBezTo>
                  <a:pt x="3434115" y="1262509"/>
                  <a:pt x="3438684" y="1257938"/>
                  <a:pt x="3442339" y="1253367"/>
                </a:cubicBezTo>
                <a:cubicBezTo>
                  <a:pt x="3528238" y="1155547"/>
                  <a:pt x="3641551" y="1096124"/>
                  <a:pt x="3766744" y="1096124"/>
                </a:cubicBezTo>
                <a:cubicBezTo>
                  <a:pt x="4033579" y="1096124"/>
                  <a:pt x="4251067" y="1369470"/>
                  <a:pt x="4251067" y="1706809"/>
                </a:cubicBezTo>
                <a:cubicBezTo>
                  <a:pt x="4251067" y="2044148"/>
                  <a:pt x="4033579" y="2318408"/>
                  <a:pt x="3766744" y="2318408"/>
                </a:cubicBezTo>
                <a:cubicBezTo>
                  <a:pt x="3641551" y="2318408"/>
                  <a:pt x="3528238" y="2258071"/>
                  <a:pt x="3442339" y="2160252"/>
                </a:cubicBezTo>
                <a:cubicBezTo>
                  <a:pt x="3438684" y="2155681"/>
                  <a:pt x="3434115" y="2150195"/>
                  <a:pt x="3429546" y="2145624"/>
                </a:cubicBezTo>
                <a:lnTo>
                  <a:pt x="3429546" y="3454757"/>
                </a:lnTo>
                <a:lnTo>
                  <a:pt x="2122787" y="3454757"/>
                </a:lnTo>
                <a:cubicBezTo>
                  <a:pt x="2215996" y="3539777"/>
                  <a:pt x="2271739" y="3649481"/>
                  <a:pt x="2271739" y="3770155"/>
                </a:cubicBezTo>
                <a:cubicBezTo>
                  <a:pt x="2271739" y="4038016"/>
                  <a:pt x="1997594" y="4255595"/>
                  <a:pt x="1661310" y="4255595"/>
                </a:cubicBezTo>
                <a:cubicBezTo>
                  <a:pt x="1323197" y="4255595"/>
                  <a:pt x="1049966" y="4038016"/>
                  <a:pt x="1049966" y="3770155"/>
                </a:cubicBezTo>
                <a:cubicBezTo>
                  <a:pt x="1049966" y="3649481"/>
                  <a:pt x="1105709" y="3539777"/>
                  <a:pt x="1198004" y="3454757"/>
                </a:cubicBezTo>
                <a:lnTo>
                  <a:pt x="0" y="3454757"/>
                </a:lnTo>
                <a:lnTo>
                  <a:pt x="20807" y="3394827"/>
                </a:lnTo>
                <a:cubicBezTo>
                  <a:pt x="37393" y="3357327"/>
                  <a:pt x="58587" y="3316784"/>
                  <a:pt x="84510" y="3272738"/>
                </a:cubicBezTo>
                <a:cubicBezTo>
                  <a:pt x="292600" y="2921072"/>
                  <a:pt x="989035" y="1929825"/>
                  <a:pt x="909161" y="1506004"/>
                </a:cubicBezTo>
                <a:cubicBezTo>
                  <a:pt x="873911" y="1320584"/>
                  <a:pt x="662713" y="750739"/>
                  <a:pt x="645256" y="51829"/>
                </a:cubicBezTo>
                <a:close/>
              </a:path>
            </a:pathLst>
          </a:custGeom>
          <a:solidFill>
            <a:srgbClr val="79527B"/>
          </a:solidFill>
          <a:ln w="76200">
            <a:solidFill>
              <a:schemeClr val="bg2"/>
            </a:solidFill>
          </a:ln>
          <a:effectLst/>
        </p:spPr>
        <p:txBody>
          <a:bodyPr wrap="square" anchor="ctr">
            <a:noAutofit/>
          </a:bodyPr>
          <a:lstStyle/>
          <a:p>
            <a:endParaRPr lang="en-US" sz="1400">
              <a:solidFill>
                <a:srgbClr val="595A59"/>
              </a:solidFill>
            </a:endParaRPr>
          </a:p>
        </p:txBody>
      </p:sp>
      <p:sp>
        <p:nvSpPr>
          <p:cNvPr id="15" name="Freeform 144">
            <a:extLst>
              <a:ext uri="{FF2B5EF4-FFF2-40B4-BE49-F238E27FC236}">
                <a16:creationId xmlns:a16="http://schemas.microsoft.com/office/drawing/2014/main" id="{85E73C5A-BBAC-26BC-4966-5F4BC8F6EFC7}"/>
              </a:ext>
            </a:extLst>
          </p:cNvPr>
          <p:cNvSpPr>
            <a:spLocks noChangeArrowheads="1"/>
          </p:cNvSpPr>
          <p:nvPr/>
        </p:nvSpPr>
        <p:spPr bwMode="auto">
          <a:xfrm>
            <a:off x="8204257" y="1860307"/>
            <a:ext cx="1118456" cy="1513559"/>
          </a:xfrm>
          <a:custGeom>
            <a:avLst/>
            <a:gdLst>
              <a:gd name="connsiteX0" fmla="*/ 0 w 2981773"/>
              <a:gd name="connsiteY0" fmla="*/ 0 h 4035107"/>
              <a:gd name="connsiteX1" fmla="*/ 233411 w 2981773"/>
              <a:gd name="connsiteY1" fmla="*/ 67971 h 4035107"/>
              <a:gd name="connsiteX2" fmla="*/ 2876773 w 2981773"/>
              <a:gd name="connsiteY2" fmla="*/ 2699961 h 4035107"/>
              <a:gd name="connsiteX3" fmla="*/ 2939583 w 2981773"/>
              <a:gd name="connsiteY3" fmla="*/ 2978615 h 4035107"/>
              <a:gd name="connsiteX4" fmla="*/ 2981773 w 2981773"/>
              <a:gd name="connsiteY4" fmla="*/ 3234269 h 4035107"/>
              <a:gd name="connsiteX5" fmla="*/ 2240641 w 2981773"/>
              <a:gd name="connsiteY5" fmla="*/ 3234269 h 4035107"/>
              <a:gd name="connsiteX6" fmla="*/ 2388677 w 2981773"/>
              <a:gd name="connsiteY6" fmla="*/ 3550582 h 4035107"/>
              <a:gd name="connsiteX7" fmla="*/ 1777344 w 2981773"/>
              <a:gd name="connsiteY7" fmla="*/ 4035107 h 4035107"/>
              <a:gd name="connsiteX8" fmla="*/ 1166924 w 2981773"/>
              <a:gd name="connsiteY8" fmla="*/ 3550582 h 4035107"/>
              <a:gd name="connsiteX9" fmla="*/ 1314960 w 2981773"/>
              <a:gd name="connsiteY9" fmla="*/ 3234269 h 4035107"/>
              <a:gd name="connsiteX10" fmla="*/ 0 w 2981773"/>
              <a:gd name="connsiteY10" fmla="*/ 3234269 h 4035107"/>
              <a:gd name="connsiteX11" fmla="*/ 0 w 2981773"/>
              <a:gd name="connsiteY11" fmla="*/ 1939764 h 4035107"/>
              <a:gd name="connsiteX12" fmla="*/ 282365 w 2981773"/>
              <a:gd name="connsiteY12" fmla="*/ 2054953 h 4035107"/>
              <a:gd name="connsiteX13" fmla="*/ 767593 w 2981773"/>
              <a:gd name="connsiteY13" fmla="*/ 1443354 h 4035107"/>
              <a:gd name="connsiteX14" fmla="*/ 282365 w 2981773"/>
              <a:gd name="connsiteY14" fmla="*/ 832669 h 4035107"/>
              <a:gd name="connsiteX15" fmla="*/ 0 w 2981773"/>
              <a:gd name="connsiteY15" fmla="*/ 946944 h 4035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1773" h="4035107">
                <a:moveTo>
                  <a:pt x="0" y="0"/>
                </a:moveTo>
                <a:lnTo>
                  <a:pt x="233411" y="67971"/>
                </a:lnTo>
                <a:cubicBezTo>
                  <a:pt x="1494666" y="481769"/>
                  <a:pt x="2530002" y="1346597"/>
                  <a:pt x="2876773" y="2699961"/>
                </a:cubicBezTo>
                <a:cubicBezTo>
                  <a:pt x="2900769" y="2793679"/>
                  <a:pt x="2921649" y="2886577"/>
                  <a:pt x="2939583" y="2978615"/>
                </a:cubicBezTo>
                <a:lnTo>
                  <a:pt x="2981773" y="3234269"/>
                </a:lnTo>
                <a:lnTo>
                  <a:pt x="2240641" y="3234269"/>
                </a:lnTo>
                <a:cubicBezTo>
                  <a:pt x="2332935" y="3319289"/>
                  <a:pt x="2388677" y="3429907"/>
                  <a:pt x="2388677" y="3550582"/>
                </a:cubicBezTo>
                <a:cubicBezTo>
                  <a:pt x="2388677" y="3817528"/>
                  <a:pt x="2115450" y="4035107"/>
                  <a:pt x="1777344" y="4035107"/>
                </a:cubicBezTo>
                <a:cubicBezTo>
                  <a:pt x="1441065" y="4035107"/>
                  <a:pt x="1166924" y="3817528"/>
                  <a:pt x="1166924" y="3550582"/>
                </a:cubicBezTo>
                <a:cubicBezTo>
                  <a:pt x="1166924" y="3429907"/>
                  <a:pt x="1222666" y="3319289"/>
                  <a:pt x="1314960" y="3234269"/>
                </a:cubicBezTo>
                <a:lnTo>
                  <a:pt x="0" y="3234269"/>
                </a:lnTo>
                <a:lnTo>
                  <a:pt x="0" y="1939764"/>
                </a:lnTo>
                <a:cubicBezTo>
                  <a:pt x="79501" y="2011985"/>
                  <a:pt x="177277" y="2054953"/>
                  <a:pt x="282365" y="2054953"/>
                </a:cubicBezTo>
                <a:cubicBezTo>
                  <a:pt x="550108" y="2054953"/>
                  <a:pt x="767593" y="1780693"/>
                  <a:pt x="767593" y="1443354"/>
                </a:cubicBezTo>
                <a:cubicBezTo>
                  <a:pt x="767593" y="1106015"/>
                  <a:pt x="550108" y="832669"/>
                  <a:pt x="282365" y="832669"/>
                </a:cubicBezTo>
                <a:cubicBezTo>
                  <a:pt x="177277" y="832669"/>
                  <a:pt x="79501" y="874722"/>
                  <a:pt x="0" y="946944"/>
                </a:cubicBezTo>
                <a:close/>
              </a:path>
            </a:pathLst>
          </a:custGeom>
          <a:solidFill>
            <a:srgbClr val="79527B"/>
          </a:solidFill>
          <a:ln w="76200">
            <a:solidFill>
              <a:schemeClr val="bg2"/>
            </a:solidFill>
          </a:ln>
          <a:effectLst/>
        </p:spPr>
        <p:txBody>
          <a:bodyPr wrap="square" anchor="ctr">
            <a:noAutofit/>
          </a:bodyPr>
          <a:lstStyle/>
          <a:p>
            <a:endParaRPr lang="en-US" sz="1400">
              <a:solidFill>
                <a:srgbClr val="595A59"/>
              </a:solidFill>
            </a:endParaRPr>
          </a:p>
        </p:txBody>
      </p:sp>
      <p:sp>
        <p:nvSpPr>
          <p:cNvPr id="16" name="Freeform 148">
            <a:extLst>
              <a:ext uri="{FF2B5EF4-FFF2-40B4-BE49-F238E27FC236}">
                <a16:creationId xmlns:a16="http://schemas.microsoft.com/office/drawing/2014/main" id="{BBE8D755-9D6F-D382-C911-6F3F29E8CF09}"/>
              </a:ext>
            </a:extLst>
          </p:cNvPr>
          <p:cNvSpPr>
            <a:spLocks noChangeArrowheads="1"/>
          </p:cNvSpPr>
          <p:nvPr/>
        </p:nvSpPr>
        <p:spPr bwMode="auto">
          <a:xfrm>
            <a:off x="7907916" y="4369065"/>
            <a:ext cx="895108" cy="1295389"/>
          </a:xfrm>
          <a:custGeom>
            <a:avLst/>
            <a:gdLst>
              <a:gd name="connsiteX0" fmla="*/ 791859 w 2386334"/>
              <a:gd name="connsiteY0" fmla="*/ 0 h 3453471"/>
              <a:gd name="connsiteX1" fmla="*/ 2107661 w 2386334"/>
              <a:gd name="connsiteY1" fmla="*/ 0 h 3453471"/>
              <a:gd name="connsiteX2" fmla="*/ 1959531 w 2386334"/>
              <a:gd name="connsiteY2" fmla="*/ 315198 h 3453471"/>
              <a:gd name="connsiteX3" fmla="*/ 2332944 w 2386334"/>
              <a:gd name="connsiteY3" fmla="*/ 762170 h 3453471"/>
              <a:gd name="connsiteX4" fmla="*/ 2386334 w 2386334"/>
              <a:gd name="connsiteY4" fmla="*/ 775358 h 3453471"/>
              <a:gd name="connsiteX5" fmla="*/ 2377285 w 2386334"/>
              <a:gd name="connsiteY5" fmla="*/ 786062 h 3453471"/>
              <a:gd name="connsiteX6" fmla="*/ 2010501 w 2386334"/>
              <a:gd name="connsiteY6" fmla="*/ 1170379 h 3453471"/>
              <a:gd name="connsiteX7" fmla="*/ 1641077 w 2386334"/>
              <a:gd name="connsiteY7" fmla="*/ 3451539 h 3453471"/>
              <a:gd name="connsiteX8" fmla="*/ 1641560 w 2386334"/>
              <a:gd name="connsiteY8" fmla="*/ 3453471 h 3453471"/>
              <a:gd name="connsiteX9" fmla="*/ 791859 w 2386334"/>
              <a:gd name="connsiteY9" fmla="*/ 3453471 h 3453471"/>
              <a:gd name="connsiteX10" fmla="*/ 791859 w 2386334"/>
              <a:gd name="connsiteY10" fmla="*/ 2177149 h 3453471"/>
              <a:gd name="connsiteX11" fmla="*/ 779972 w 2386334"/>
              <a:gd name="connsiteY11" fmla="*/ 2189939 h 3453471"/>
              <a:gd name="connsiteX12" fmla="*/ 484625 w 2386334"/>
              <a:gd name="connsiteY12" fmla="*/ 2316019 h 3453471"/>
              <a:gd name="connsiteX13" fmla="*/ 0 w 2386334"/>
              <a:gd name="connsiteY13" fmla="*/ 1705723 h 3453471"/>
              <a:gd name="connsiteX14" fmla="*/ 484625 w 2386334"/>
              <a:gd name="connsiteY14" fmla="*/ 1094513 h 3453471"/>
              <a:gd name="connsiteX15" fmla="*/ 779972 w 2386334"/>
              <a:gd name="connsiteY15" fmla="*/ 1221506 h 3453471"/>
              <a:gd name="connsiteX16" fmla="*/ 791859 w 2386334"/>
              <a:gd name="connsiteY16" fmla="*/ 1233383 h 34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86334" h="3453471">
                <a:moveTo>
                  <a:pt x="791859" y="0"/>
                </a:moveTo>
                <a:lnTo>
                  <a:pt x="2107661" y="0"/>
                </a:lnTo>
                <a:cubicBezTo>
                  <a:pt x="2015309" y="84966"/>
                  <a:pt x="1959531" y="194600"/>
                  <a:pt x="1959531" y="315198"/>
                </a:cubicBezTo>
                <a:cubicBezTo>
                  <a:pt x="1959531" y="515965"/>
                  <a:pt x="2113834" y="688467"/>
                  <a:pt x="2332944" y="762170"/>
                </a:cubicBezTo>
                <a:lnTo>
                  <a:pt x="2386334" y="775358"/>
                </a:lnTo>
                <a:lnTo>
                  <a:pt x="2377285" y="786062"/>
                </a:lnTo>
                <a:cubicBezTo>
                  <a:pt x="2162014" y="1035396"/>
                  <a:pt x="2010501" y="1170379"/>
                  <a:pt x="2010501" y="1170379"/>
                </a:cubicBezTo>
                <a:cubicBezTo>
                  <a:pt x="2010501" y="1170379"/>
                  <a:pt x="1395133" y="2327379"/>
                  <a:pt x="1641077" y="3451539"/>
                </a:cubicBezTo>
                <a:lnTo>
                  <a:pt x="1641560" y="3453471"/>
                </a:lnTo>
                <a:lnTo>
                  <a:pt x="791859" y="3453471"/>
                </a:lnTo>
                <a:lnTo>
                  <a:pt x="791859" y="2177149"/>
                </a:lnTo>
                <a:cubicBezTo>
                  <a:pt x="788201" y="2181717"/>
                  <a:pt x="783629" y="2185371"/>
                  <a:pt x="779972" y="2189939"/>
                </a:cubicBezTo>
                <a:cubicBezTo>
                  <a:pt x="697677" y="2269424"/>
                  <a:pt x="595266" y="2316019"/>
                  <a:pt x="484625" y="2316019"/>
                </a:cubicBezTo>
                <a:cubicBezTo>
                  <a:pt x="216710" y="2316019"/>
                  <a:pt x="0" y="2042847"/>
                  <a:pt x="0" y="1705723"/>
                </a:cubicBezTo>
                <a:cubicBezTo>
                  <a:pt x="0" y="1368598"/>
                  <a:pt x="216710" y="1094513"/>
                  <a:pt x="484625" y="1094513"/>
                </a:cubicBezTo>
                <a:cubicBezTo>
                  <a:pt x="595266" y="1094513"/>
                  <a:pt x="697677" y="1142021"/>
                  <a:pt x="779972" y="1221506"/>
                </a:cubicBezTo>
                <a:cubicBezTo>
                  <a:pt x="783629" y="1226074"/>
                  <a:pt x="788201" y="1229728"/>
                  <a:pt x="791859" y="1233383"/>
                </a:cubicBezTo>
                <a:close/>
              </a:path>
            </a:pathLst>
          </a:custGeom>
          <a:solidFill>
            <a:srgbClr val="916395"/>
          </a:solidFill>
          <a:ln w="76200">
            <a:solidFill>
              <a:schemeClr val="bg2"/>
            </a:solidFill>
          </a:ln>
          <a:effectLst/>
        </p:spPr>
        <p:txBody>
          <a:bodyPr wrap="square" anchor="ctr">
            <a:noAutofit/>
          </a:bodyPr>
          <a:lstStyle/>
          <a:p>
            <a:endParaRPr lang="en-US" sz="1400">
              <a:solidFill>
                <a:srgbClr val="595A59"/>
              </a:solidFill>
            </a:endParaRPr>
          </a:p>
        </p:txBody>
      </p:sp>
      <p:sp>
        <p:nvSpPr>
          <p:cNvPr id="17" name="Freeform 153">
            <a:extLst>
              <a:ext uri="{FF2B5EF4-FFF2-40B4-BE49-F238E27FC236}">
                <a16:creationId xmlns:a16="http://schemas.microsoft.com/office/drawing/2014/main" id="{59E2C129-88EF-775E-87CC-4F2B65AC285F}"/>
              </a:ext>
            </a:extLst>
          </p:cNvPr>
          <p:cNvSpPr>
            <a:spLocks noChangeArrowheads="1"/>
          </p:cNvSpPr>
          <p:nvPr/>
        </p:nvSpPr>
        <p:spPr bwMode="auto">
          <a:xfrm>
            <a:off x="7891285" y="3073334"/>
            <a:ext cx="1448424" cy="1587086"/>
          </a:xfrm>
          <a:custGeom>
            <a:avLst/>
            <a:gdLst>
              <a:gd name="connsiteX0" fmla="*/ 833579 w 3861457"/>
              <a:gd name="connsiteY0" fmla="*/ 0 h 4231127"/>
              <a:gd name="connsiteX1" fmla="*/ 2148843 w 3861457"/>
              <a:gd name="connsiteY1" fmla="*/ 0 h 4231127"/>
              <a:gd name="connsiteX2" fmla="*/ 2000773 w 3861457"/>
              <a:gd name="connsiteY2" fmla="*/ 316313 h 4231127"/>
              <a:gd name="connsiteX3" fmla="*/ 2611334 w 3861457"/>
              <a:gd name="connsiteY3" fmla="*/ 800838 h 4231127"/>
              <a:gd name="connsiteX4" fmla="*/ 3222808 w 3861457"/>
              <a:gd name="connsiteY4" fmla="*/ 316313 h 4231127"/>
              <a:gd name="connsiteX5" fmla="*/ 3074738 w 3861457"/>
              <a:gd name="connsiteY5" fmla="*/ 0 h 4231127"/>
              <a:gd name="connsiteX6" fmla="*/ 3816086 w 3861457"/>
              <a:gd name="connsiteY6" fmla="*/ 0 h 4231127"/>
              <a:gd name="connsiteX7" fmla="*/ 3819092 w 3861457"/>
              <a:gd name="connsiteY7" fmla="*/ 18213 h 4231127"/>
              <a:gd name="connsiteX8" fmla="*/ 2505168 w 3861457"/>
              <a:gd name="connsiteY8" fmla="*/ 4141623 h 4231127"/>
              <a:gd name="connsiteX9" fmla="*/ 2429499 w 3861457"/>
              <a:gd name="connsiteY9" fmla="*/ 4231127 h 4231127"/>
              <a:gd name="connsiteX10" fmla="*/ 2374033 w 3861457"/>
              <a:gd name="connsiteY10" fmla="*/ 4217413 h 4231127"/>
              <a:gd name="connsiteX11" fmla="*/ 2000773 w 3861457"/>
              <a:gd name="connsiteY11" fmla="*/ 3770155 h 4231127"/>
              <a:gd name="connsiteX12" fmla="*/ 2148843 w 3861457"/>
              <a:gd name="connsiteY12" fmla="*/ 3454757 h 4231127"/>
              <a:gd name="connsiteX13" fmla="*/ 833579 w 3861457"/>
              <a:gd name="connsiteY13" fmla="*/ 3454757 h 4231127"/>
              <a:gd name="connsiteX14" fmla="*/ 833579 w 3861457"/>
              <a:gd name="connsiteY14" fmla="*/ 2129169 h 4231127"/>
              <a:gd name="connsiteX15" fmla="*/ 821697 w 3861457"/>
              <a:gd name="connsiteY15" fmla="*/ 2145624 h 4231127"/>
              <a:gd name="connsiteX16" fmla="*/ 484427 w 3861457"/>
              <a:gd name="connsiteY16" fmla="*/ 2318408 h 4231127"/>
              <a:gd name="connsiteX17" fmla="*/ 0 w 3861457"/>
              <a:gd name="connsiteY17" fmla="*/ 1706809 h 4231127"/>
              <a:gd name="connsiteX18" fmla="*/ 484427 w 3861457"/>
              <a:gd name="connsiteY18" fmla="*/ 1096124 h 4231127"/>
              <a:gd name="connsiteX19" fmla="*/ 821697 w 3861457"/>
              <a:gd name="connsiteY19" fmla="*/ 1267994 h 4231127"/>
              <a:gd name="connsiteX20" fmla="*/ 833579 w 3861457"/>
              <a:gd name="connsiteY20" fmla="*/ 1284449 h 423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61457" h="4231127">
                <a:moveTo>
                  <a:pt x="833579" y="0"/>
                </a:moveTo>
                <a:lnTo>
                  <a:pt x="2148843" y="0"/>
                </a:lnTo>
                <a:cubicBezTo>
                  <a:pt x="2056528" y="85021"/>
                  <a:pt x="2000773" y="195639"/>
                  <a:pt x="2000773" y="316313"/>
                </a:cubicBezTo>
                <a:cubicBezTo>
                  <a:pt x="2000773" y="583259"/>
                  <a:pt x="2274977" y="800838"/>
                  <a:pt x="2611334" y="800838"/>
                </a:cubicBezTo>
                <a:cubicBezTo>
                  <a:pt x="2949518" y="800838"/>
                  <a:pt x="3222808" y="583259"/>
                  <a:pt x="3222808" y="316313"/>
                </a:cubicBezTo>
                <a:cubicBezTo>
                  <a:pt x="3222808" y="195639"/>
                  <a:pt x="3167053" y="85021"/>
                  <a:pt x="3074738" y="0"/>
                </a:cubicBezTo>
                <a:lnTo>
                  <a:pt x="3816086" y="0"/>
                </a:lnTo>
                <a:lnTo>
                  <a:pt x="3819092" y="18213"/>
                </a:lnTo>
                <a:cubicBezTo>
                  <a:pt x="4075570" y="1914055"/>
                  <a:pt x="3108496" y="3412926"/>
                  <a:pt x="2505168" y="4141623"/>
                </a:cubicBezTo>
                <a:lnTo>
                  <a:pt x="2429499" y="4231127"/>
                </a:lnTo>
                <a:lnTo>
                  <a:pt x="2374033" y="4217413"/>
                </a:lnTo>
                <a:cubicBezTo>
                  <a:pt x="2155013" y="4143663"/>
                  <a:pt x="2000773" y="3971051"/>
                  <a:pt x="2000773" y="3770155"/>
                </a:cubicBezTo>
                <a:cubicBezTo>
                  <a:pt x="2000773" y="3649481"/>
                  <a:pt x="2056528" y="3539777"/>
                  <a:pt x="2148843" y="3454757"/>
                </a:cubicBezTo>
                <a:lnTo>
                  <a:pt x="833579" y="3454757"/>
                </a:lnTo>
                <a:lnTo>
                  <a:pt x="833579" y="2129169"/>
                </a:lnTo>
                <a:cubicBezTo>
                  <a:pt x="829923" y="2134654"/>
                  <a:pt x="825353" y="2140139"/>
                  <a:pt x="821697" y="2145624"/>
                </a:cubicBezTo>
                <a:cubicBezTo>
                  <a:pt x="733952" y="2252586"/>
                  <a:pt x="615130" y="2318408"/>
                  <a:pt x="484427" y="2318408"/>
                </a:cubicBezTo>
                <a:cubicBezTo>
                  <a:pt x="216621" y="2318408"/>
                  <a:pt x="0" y="2044148"/>
                  <a:pt x="0" y="1706809"/>
                </a:cubicBezTo>
                <a:cubicBezTo>
                  <a:pt x="0" y="1369470"/>
                  <a:pt x="216621" y="1096124"/>
                  <a:pt x="484427" y="1096124"/>
                </a:cubicBezTo>
                <a:cubicBezTo>
                  <a:pt x="615130" y="1096124"/>
                  <a:pt x="733952" y="1161032"/>
                  <a:pt x="821697" y="1267994"/>
                </a:cubicBezTo>
                <a:cubicBezTo>
                  <a:pt x="825353" y="1273479"/>
                  <a:pt x="829923" y="1278050"/>
                  <a:pt x="833579" y="1284449"/>
                </a:cubicBezTo>
                <a:close/>
              </a:path>
            </a:pathLst>
          </a:custGeom>
          <a:solidFill>
            <a:srgbClr val="AB85AD"/>
          </a:solidFill>
          <a:ln w="76200">
            <a:solidFill>
              <a:schemeClr val="bg2"/>
            </a:solidFill>
          </a:ln>
          <a:effectLst/>
        </p:spPr>
        <p:txBody>
          <a:bodyPr wrap="square" anchor="ctr">
            <a:noAutofit/>
          </a:bodyPr>
          <a:lstStyle/>
          <a:p>
            <a:endParaRPr lang="en-US" sz="1400">
              <a:solidFill>
                <a:srgbClr val="595A59"/>
              </a:solidFill>
            </a:endParaRPr>
          </a:p>
        </p:txBody>
      </p:sp>
      <p:sp>
        <p:nvSpPr>
          <p:cNvPr id="18" name="Freeform 146">
            <a:extLst>
              <a:ext uri="{FF2B5EF4-FFF2-40B4-BE49-F238E27FC236}">
                <a16:creationId xmlns:a16="http://schemas.microsoft.com/office/drawing/2014/main" id="{FEE8CEEA-EDD7-26BF-81D9-C91B5BAC94A8}"/>
              </a:ext>
            </a:extLst>
          </p:cNvPr>
          <p:cNvSpPr>
            <a:spLocks noChangeArrowheads="1"/>
          </p:cNvSpPr>
          <p:nvPr/>
        </p:nvSpPr>
        <p:spPr bwMode="auto">
          <a:xfrm>
            <a:off x="6618233" y="1777603"/>
            <a:ext cx="1880508" cy="1295389"/>
          </a:xfrm>
          <a:custGeom>
            <a:avLst/>
            <a:gdLst>
              <a:gd name="connsiteX0" fmla="*/ 2645229 w 5013382"/>
              <a:gd name="connsiteY0" fmla="*/ 230 h 3453471"/>
              <a:gd name="connsiteX1" fmla="*/ 4112473 w 5013382"/>
              <a:gd name="connsiteY1" fmla="*/ 186759 h 3453471"/>
              <a:gd name="connsiteX2" fmla="*/ 4233726 w 5013382"/>
              <a:gd name="connsiteY2" fmla="*/ 222069 h 3453471"/>
              <a:gd name="connsiteX3" fmla="*/ 4233726 w 5013382"/>
              <a:gd name="connsiteY3" fmla="*/ 1178878 h 3453471"/>
              <a:gd name="connsiteX4" fmla="*/ 4246522 w 5013382"/>
              <a:gd name="connsiteY4" fmla="*/ 1166998 h 3453471"/>
              <a:gd name="connsiteX5" fmla="*/ 4528039 w 5013382"/>
              <a:gd name="connsiteY5" fmla="*/ 1052765 h 3453471"/>
              <a:gd name="connsiteX6" fmla="*/ 5013382 w 5013382"/>
              <a:gd name="connsiteY6" fmla="*/ 1663223 h 3453471"/>
              <a:gd name="connsiteX7" fmla="*/ 4528039 w 5013382"/>
              <a:gd name="connsiteY7" fmla="*/ 2274594 h 3453471"/>
              <a:gd name="connsiteX8" fmla="*/ 4246522 w 5013382"/>
              <a:gd name="connsiteY8" fmla="*/ 2159448 h 3453471"/>
              <a:gd name="connsiteX9" fmla="*/ 4233726 w 5013382"/>
              <a:gd name="connsiteY9" fmla="*/ 2147568 h 3453471"/>
              <a:gd name="connsiteX10" fmla="*/ 4233726 w 5013382"/>
              <a:gd name="connsiteY10" fmla="*/ 3453471 h 3453471"/>
              <a:gd name="connsiteX11" fmla="*/ 2982437 w 5013382"/>
              <a:gd name="connsiteY11" fmla="*/ 3453471 h 3453471"/>
              <a:gd name="connsiteX12" fmla="*/ 3130508 w 5013382"/>
              <a:gd name="connsiteY12" fmla="*/ 3138190 h 3453471"/>
              <a:gd name="connsiteX13" fmla="*/ 2519030 w 5013382"/>
              <a:gd name="connsiteY13" fmla="*/ 2652931 h 3453471"/>
              <a:gd name="connsiteX14" fmla="*/ 1908467 w 5013382"/>
              <a:gd name="connsiteY14" fmla="*/ 3138190 h 3453471"/>
              <a:gd name="connsiteX15" fmla="*/ 2057452 w 5013382"/>
              <a:gd name="connsiteY15" fmla="*/ 3453471 h 3453471"/>
              <a:gd name="connsiteX16" fmla="*/ 792453 w 5013382"/>
              <a:gd name="connsiteY16" fmla="*/ 3453471 h 3453471"/>
              <a:gd name="connsiteX17" fmla="*/ 792453 w 5013382"/>
              <a:gd name="connsiteY17" fmla="*/ 2135687 h 3453471"/>
              <a:gd name="connsiteX18" fmla="*/ 779656 w 5013382"/>
              <a:gd name="connsiteY18" fmla="*/ 2147568 h 3453471"/>
              <a:gd name="connsiteX19" fmla="*/ 485343 w 5013382"/>
              <a:gd name="connsiteY19" fmla="*/ 2274594 h 3453471"/>
              <a:gd name="connsiteX20" fmla="*/ 0 w 5013382"/>
              <a:gd name="connsiteY20" fmla="*/ 1663223 h 3453471"/>
              <a:gd name="connsiteX21" fmla="*/ 485343 w 5013382"/>
              <a:gd name="connsiteY21" fmla="*/ 1052765 h 3453471"/>
              <a:gd name="connsiteX22" fmla="*/ 779656 w 5013382"/>
              <a:gd name="connsiteY22" fmla="*/ 1178878 h 3453471"/>
              <a:gd name="connsiteX23" fmla="*/ 792453 w 5013382"/>
              <a:gd name="connsiteY23" fmla="*/ 1191672 h 3453471"/>
              <a:gd name="connsiteX24" fmla="*/ 792453 w 5013382"/>
              <a:gd name="connsiteY24" fmla="*/ 256839 h 3453471"/>
              <a:gd name="connsiteX25" fmla="*/ 1097092 w 5013382"/>
              <a:gd name="connsiteY25" fmla="*/ 173934 h 3453471"/>
              <a:gd name="connsiteX26" fmla="*/ 2645229 w 5013382"/>
              <a:gd name="connsiteY26" fmla="*/ 230 h 34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13382" h="3453471">
                <a:moveTo>
                  <a:pt x="2645229" y="230"/>
                </a:moveTo>
                <a:cubicBezTo>
                  <a:pt x="3143792" y="4419"/>
                  <a:pt x="3640289" y="65995"/>
                  <a:pt x="4112473" y="186759"/>
                </a:cubicBezTo>
                <a:lnTo>
                  <a:pt x="4233726" y="222069"/>
                </a:lnTo>
                <a:lnTo>
                  <a:pt x="4233726" y="1178878"/>
                </a:lnTo>
                <a:cubicBezTo>
                  <a:pt x="4237382" y="1174308"/>
                  <a:pt x="4241952" y="1170653"/>
                  <a:pt x="4246522" y="1166998"/>
                </a:cubicBezTo>
                <a:cubicBezTo>
                  <a:pt x="4325128" y="1094803"/>
                  <a:pt x="4422927" y="1052765"/>
                  <a:pt x="4528039" y="1052765"/>
                </a:cubicBezTo>
                <a:cubicBezTo>
                  <a:pt x="4795846" y="1052765"/>
                  <a:pt x="5013382" y="1326009"/>
                  <a:pt x="5013382" y="1663223"/>
                </a:cubicBezTo>
                <a:cubicBezTo>
                  <a:pt x="5013382" y="2000436"/>
                  <a:pt x="4795846" y="2274594"/>
                  <a:pt x="4528039" y="2274594"/>
                </a:cubicBezTo>
                <a:cubicBezTo>
                  <a:pt x="4422927" y="2274594"/>
                  <a:pt x="4325128" y="2231642"/>
                  <a:pt x="4246522" y="2159448"/>
                </a:cubicBezTo>
                <a:cubicBezTo>
                  <a:pt x="4241952" y="2155792"/>
                  <a:pt x="4237382" y="2152137"/>
                  <a:pt x="4233726" y="2147568"/>
                </a:cubicBezTo>
                <a:lnTo>
                  <a:pt x="4233726" y="3453471"/>
                </a:lnTo>
                <a:lnTo>
                  <a:pt x="2982437" y="3453471"/>
                </a:lnTo>
                <a:cubicBezTo>
                  <a:pt x="3074752" y="3368482"/>
                  <a:pt x="3130508" y="3258819"/>
                  <a:pt x="3130508" y="3138190"/>
                </a:cubicBezTo>
                <a:cubicBezTo>
                  <a:pt x="3130508" y="2870430"/>
                  <a:pt x="2857216" y="2652931"/>
                  <a:pt x="2519030" y="2652931"/>
                </a:cubicBezTo>
                <a:cubicBezTo>
                  <a:pt x="2182672" y="2652931"/>
                  <a:pt x="1908467" y="2870430"/>
                  <a:pt x="1908467" y="3138190"/>
                </a:cubicBezTo>
                <a:cubicBezTo>
                  <a:pt x="1908467" y="3258819"/>
                  <a:pt x="1964222" y="3368482"/>
                  <a:pt x="2057452" y="3453471"/>
                </a:cubicBezTo>
                <a:lnTo>
                  <a:pt x="792453" y="3453471"/>
                </a:lnTo>
                <a:lnTo>
                  <a:pt x="792453" y="2135687"/>
                </a:lnTo>
                <a:lnTo>
                  <a:pt x="779656" y="2147568"/>
                </a:lnTo>
                <a:cubicBezTo>
                  <a:pt x="698309" y="2227073"/>
                  <a:pt x="595939" y="2274594"/>
                  <a:pt x="485343" y="2274594"/>
                </a:cubicBezTo>
                <a:cubicBezTo>
                  <a:pt x="216622" y="2274594"/>
                  <a:pt x="0" y="2000436"/>
                  <a:pt x="0" y="1663223"/>
                </a:cubicBezTo>
                <a:cubicBezTo>
                  <a:pt x="0" y="1326009"/>
                  <a:pt x="216622" y="1052765"/>
                  <a:pt x="485343" y="1052765"/>
                </a:cubicBezTo>
                <a:cubicBezTo>
                  <a:pt x="595939" y="1052765"/>
                  <a:pt x="698309" y="1100286"/>
                  <a:pt x="779656" y="1178878"/>
                </a:cubicBezTo>
                <a:cubicBezTo>
                  <a:pt x="784226" y="1183447"/>
                  <a:pt x="787882" y="1187102"/>
                  <a:pt x="792453" y="1191672"/>
                </a:cubicBezTo>
                <a:lnTo>
                  <a:pt x="792453" y="256839"/>
                </a:lnTo>
                <a:lnTo>
                  <a:pt x="1097092" y="173934"/>
                </a:lnTo>
                <a:cubicBezTo>
                  <a:pt x="1598353" y="54434"/>
                  <a:pt x="2122925" y="-4159"/>
                  <a:pt x="2645229" y="230"/>
                </a:cubicBezTo>
                <a:close/>
              </a:path>
            </a:pathLst>
          </a:custGeom>
          <a:solidFill>
            <a:srgbClr val="D7C6D8"/>
          </a:solidFill>
          <a:ln w="76200">
            <a:solidFill>
              <a:schemeClr val="bg2"/>
            </a:solidFill>
          </a:ln>
          <a:effectLst/>
        </p:spPr>
        <p:txBody>
          <a:bodyPr wrap="square" anchor="ctr">
            <a:noAutofit/>
          </a:bodyPr>
          <a:lstStyle/>
          <a:p>
            <a:endParaRPr lang="en-US" sz="1400">
              <a:solidFill>
                <a:srgbClr val="595A59"/>
              </a:solidFill>
            </a:endParaRPr>
          </a:p>
        </p:txBody>
      </p:sp>
      <p:sp>
        <p:nvSpPr>
          <p:cNvPr id="19" name="Freeform 142">
            <a:extLst>
              <a:ext uri="{FF2B5EF4-FFF2-40B4-BE49-F238E27FC236}">
                <a16:creationId xmlns:a16="http://schemas.microsoft.com/office/drawing/2014/main" id="{2BD3AEAA-2160-AF4A-D26B-76A40C38D618}"/>
              </a:ext>
            </a:extLst>
          </p:cNvPr>
          <p:cNvSpPr>
            <a:spLocks noChangeArrowheads="1"/>
          </p:cNvSpPr>
          <p:nvPr/>
        </p:nvSpPr>
        <p:spPr bwMode="auto">
          <a:xfrm>
            <a:off x="5871407" y="1873871"/>
            <a:ext cx="1044337" cy="1499995"/>
          </a:xfrm>
          <a:custGeom>
            <a:avLst/>
            <a:gdLst>
              <a:gd name="connsiteX0" fmla="*/ 2784173 w 2784173"/>
              <a:gd name="connsiteY0" fmla="*/ 0 h 3998946"/>
              <a:gd name="connsiteX1" fmla="*/ 2784173 w 2784173"/>
              <a:gd name="connsiteY1" fmla="*/ 922667 h 3998946"/>
              <a:gd name="connsiteX2" fmla="*/ 2489074 w 2784173"/>
              <a:gd name="connsiteY2" fmla="*/ 796508 h 3998946"/>
              <a:gd name="connsiteX3" fmla="*/ 2004857 w 2784173"/>
              <a:gd name="connsiteY3" fmla="*/ 1407193 h 3998946"/>
              <a:gd name="connsiteX4" fmla="*/ 2489074 w 2784173"/>
              <a:gd name="connsiteY4" fmla="*/ 2018792 h 3998946"/>
              <a:gd name="connsiteX5" fmla="*/ 2784173 w 2784173"/>
              <a:gd name="connsiteY5" fmla="*/ 1891718 h 3998946"/>
              <a:gd name="connsiteX6" fmla="*/ 2784173 w 2784173"/>
              <a:gd name="connsiteY6" fmla="*/ 3198108 h 3998946"/>
              <a:gd name="connsiteX7" fmla="*/ 1477701 w 2784173"/>
              <a:gd name="connsiteY7" fmla="*/ 3198108 h 3998946"/>
              <a:gd name="connsiteX8" fmla="*/ 1625707 w 2784173"/>
              <a:gd name="connsiteY8" fmla="*/ 3514421 h 3998946"/>
              <a:gd name="connsiteX9" fmla="*/ 1014497 w 2784173"/>
              <a:gd name="connsiteY9" fmla="*/ 3998946 h 3998946"/>
              <a:gd name="connsiteX10" fmla="*/ 404202 w 2784173"/>
              <a:gd name="connsiteY10" fmla="*/ 3514421 h 3998946"/>
              <a:gd name="connsiteX11" fmla="*/ 553121 w 2784173"/>
              <a:gd name="connsiteY11" fmla="*/ 3198108 h 3998946"/>
              <a:gd name="connsiteX12" fmla="*/ 424 w 2784173"/>
              <a:gd name="connsiteY12" fmla="*/ 3198108 h 3998946"/>
              <a:gd name="connsiteX13" fmla="*/ 0 w 2784173"/>
              <a:gd name="connsiteY13" fmla="*/ 3097916 h 3998946"/>
              <a:gd name="connsiteX14" fmla="*/ 1679835 w 2784173"/>
              <a:gd name="connsiteY14" fmla="*/ 456434 h 3998946"/>
              <a:gd name="connsiteX15" fmla="*/ 2716937 w 2784173"/>
              <a:gd name="connsiteY15" fmla="*/ 18298 h 399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4173" h="3998946">
                <a:moveTo>
                  <a:pt x="2784173" y="0"/>
                </a:moveTo>
                <a:lnTo>
                  <a:pt x="2784173" y="922667"/>
                </a:lnTo>
                <a:cubicBezTo>
                  <a:pt x="2701947" y="844047"/>
                  <a:pt x="2600535" y="796508"/>
                  <a:pt x="2489074" y="796508"/>
                </a:cubicBezTo>
                <a:cubicBezTo>
                  <a:pt x="2221385" y="796508"/>
                  <a:pt x="2004857" y="1069854"/>
                  <a:pt x="2004857" y="1407193"/>
                </a:cubicBezTo>
                <a:cubicBezTo>
                  <a:pt x="2004857" y="1744532"/>
                  <a:pt x="2221385" y="2018792"/>
                  <a:pt x="2489074" y="2018792"/>
                </a:cubicBezTo>
                <a:cubicBezTo>
                  <a:pt x="2600535" y="2018792"/>
                  <a:pt x="2701947" y="1971253"/>
                  <a:pt x="2784173" y="1891718"/>
                </a:cubicBezTo>
                <a:lnTo>
                  <a:pt x="2784173" y="3198108"/>
                </a:lnTo>
                <a:lnTo>
                  <a:pt x="1477701" y="3198108"/>
                </a:lnTo>
                <a:cubicBezTo>
                  <a:pt x="1569976" y="3283128"/>
                  <a:pt x="1625707" y="3393746"/>
                  <a:pt x="1625707" y="3514421"/>
                </a:cubicBezTo>
                <a:cubicBezTo>
                  <a:pt x="1625707" y="3781367"/>
                  <a:pt x="1352535" y="3998946"/>
                  <a:pt x="1014497" y="3998946"/>
                </a:cubicBezTo>
                <a:cubicBezTo>
                  <a:pt x="677373" y="3998946"/>
                  <a:pt x="404202" y="3781367"/>
                  <a:pt x="404202" y="3514421"/>
                </a:cubicBezTo>
                <a:cubicBezTo>
                  <a:pt x="404202" y="3393746"/>
                  <a:pt x="459932" y="3283128"/>
                  <a:pt x="553121" y="3198108"/>
                </a:cubicBezTo>
                <a:lnTo>
                  <a:pt x="424" y="3198108"/>
                </a:lnTo>
                <a:lnTo>
                  <a:pt x="0" y="3097916"/>
                </a:lnTo>
                <a:cubicBezTo>
                  <a:pt x="14702" y="2228432"/>
                  <a:pt x="354009" y="1195536"/>
                  <a:pt x="1679835" y="456434"/>
                </a:cubicBezTo>
                <a:cubicBezTo>
                  <a:pt x="2001633" y="277003"/>
                  <a:pt x="2350930" y="130666"/>
                  <a:pt x="2716937" y="18298"/>
                </a:cubicBezTo>
                <a:close/>
              </a:path>
            </a:pathLst>
          </a:custGeom>
          <a:solidFill>
            <a:srgbClr val="AB85AD"/>
          </a:solidFill>
          <a:ln w="76200">
            <a:solidFill>
              <a:schemeClr val="bg2"/>
            </a:solidFill>
          </a:ln>
          <a:effectLst/>
        </p:spPr>
        <p:txBody>
          <a:bodyPr wrap="square" anchor="ctr">
            <a:noAutofit/>
          </a:bodyPr>
          <a:lstStyle/>
          <a:p>
            <a:endParaRPr lang="en-US" sz="1400">
              <a:solidFill>
                <a:srgbClr val="595A59"/>
              </a:solidFill>
            </a:endParaRPr>
          </a:p>
        </p:txBody>
      </p:sp>
      <p:sp>
        <p:nvSpPr>
          <p:cNvPr id="20" name="Freeform 9">
            <a:extLst>
              <a:ext uri="{FF2B5EF4-FFF2-40B4-BE49-F238E27FC236}">
                <a16:creationId xmlns:a16="http://schemas.microsoft.com/office/drawing/2014/main" id="{155AAEE4-0465-6F53-FF22-37BFE073D19D}"/>
              </a:ext>
            </a:extLst>
          </p:cNvPr>
          <p:cNvSpPr>
            <a:spLocks noChangeArrowheads="1"/>
          </p:cNvSpPr>
          <p:nvPr/>
        </p:nvSpPr>
        <p:spPr bwMode="auto">
          <a:xfrm>
            <a:off x="6916087" y="2772459"/>
            <a:ext cx="1291195" cy="1897483"/>
          </a:xfrm>
          <a:custGeom>
            <a:avLst/>
            <a:gdLst>
              <a:gd name="T0" fmla="*/ 2865 w 3765"/>
              <a:gd name="T1" fmla="*/ 2743 h 5532"/>
              <a:gd name="T2" fmla="*/ 2865 w 3765"/>
              <a:gd name="T3" fmla="*/ 2743 h 5532"/>
              <a:gd name="T4" fmla="*/ 3396 w 3765"/>
              <a:gd name="T5" fmla="*/ 3411 h 5532"/>
              <a:gd name="T6" fmla="*/ 3396 w 3765"/>
              <a:gd name="T7" fmla="*/ 3411 h 5532"/>
              <a:gd name="T8" fmla="*/ 3764 w 3765"/>
              <a:gd name="T9" fmla="*/ 3223 h 5532"/>
              <a:gd name="T10" fmla="*/ 3764 w 3765"/>
              <a:gd name="T11" fmla="*/ 4655 h 5532"/>
              <a:gd name="T12" fmla="*/ 2395 w 3765"/>
              <a:gd name="T13" fmla="*/ 4655 h 5532"/>
              <a:gd name="T14" fmla="*/ 2395 w 3765"/>
              <a:gd name="T15" fmla="*/ 4655 h 5532"/>
              <a:gd name="T16" fmla="*/ 2558 w 3765"/>
              <a:gd name="T17" fmla="*/ 5001 h 5532"/>
              <a:gd name="T18" fmla="*/ 2558 w 3765"/>
              <a:gd name="T19" fmla="*/ 5001 h 5532"/>
              <a:gd name="T20" fmla="*/ 1889 w 3765"/>
              <a:gd name="T21" fmla="*/ 5531 h 5532"/>
              <a:gd name="T22" fmla="*/ 1889 w 3765"/>
              <a:gd name="T23" fmla="*/ 5531 h 5532"/>
              <a:gd name="T24" fmla="*/ 1221 w 3765"/>
              <a:gd name="T25" fmla="*/ 5001 h 5532"/>
              <a:gd name="T26" fmla="*/ 1221 w 3765"/>
              <a:gd name="T27" fmla="*/ 5001 h 5532"/>
              <a:gd name="T28" fmla="*/ 1383 w 3765"/>
              <a:gd name="T29" fmla="*/ 4655 h 5532"/>
              <a:gd name="T30" fmla="*/ 0 w 3765"/>
              <a:gd name="T31" fmla="*/ 4655 h 5532"/>
              <a:gd name="T32" fmla="*/ 0 w 3765"/>
              <a:gd name="T33" fmla="*/ 3239 h 5532"/>
              <a:gd name="T34" fmla="*/ 0 w 3765"/>
              <a:gd name="T35" fmla="*/ 3239 h 5532"/>
              <a:gd name="T36" fmla="*/ 354 w 3765"/>
              <a:gd name="T37" fmla="*/ 3411 h 5532"/>
              <a:gd name="T38" fmla="*/ 354 w 3765"/>
              <a:gd name="T39" fmla="*/ 3411 h 5532"/>
              <a:gd name="T40" fmla="*/ 885 w 3765"/>
              <a:gd name="T41" fmla="*/ 2743 h 5532"/>
              <a:gd name="T42" fmla="*/ 885 w 3765"/>
              <a:gd name="T43" fmla="*/ 2743 h 5532"/>
              <a:gd name="T44" fmla="*/ 354 w 3765"/>
              <a:gd name="T45" fmla="*/ 2075 h 5532"/>
              <a:gd name="T46" fmla="*/ 354 w 3765"/>
              <a:gd name="T47" fmla="*/ 2075 h 5532"/>
              <a:gd name="T48" fmla="*/ 0 w 3765"/>
              <a:gd name="T49" fmla="*/ 2247 h 5532"/>
              <a:gd name="T50" fmla="*/ 0 w 3765"/>
              <a:gd name="T51" fmla="*/ 876 h 5532"/>
              <a:gd name="T52" fmla="*/ 1383 w 3765"/>
              <a:gd name="T53" fmla="*/ 876 h 5532"/>
              <a:gd name="T54" fmla="*/ 1383 w 3765"/>
              <a:gd name="T55" fmla="*/ 876 h 5532"/>
              <a:gd name="T56" fmla="*/ 1221 w 3765"/>
              <a:gd name="T57" fmla="*/ 531 h 5532"/>
              <a:gd name="T58" fmla="*/ 1221 w 3765"/>
              <a:gd name="T59" fmla="*/ 531 h 5532"/>
              <a:gd name="T60" fmla="*/ 1889 w 3765"/>
              <a:gd name="T61" fmla="*/ 0 h 5532"/>
              <a:gd name="T62" fmla="*/ 1889 w 3765"/>
              <a:gd name="T63" fmla="*/ 0 h 5532"/>
              <a:gd name="T64" fmla="*/ 2558 w 3765"/>
              <a:gd name="T65" fmla="*/ 531 h 5532"/>
              <a:gd name="T66" fmla="*/ 2558 w 3765"/>
              <a:gd name="T67" fmla="*/ 531 h 5532"/>
              <a:gd name="T68" fmla="*/ 2395 w 3765"/>
              <a:gd name="T69" fmla="*/ 876 h 5532"/>
              <a:gd name="T70" fmla="*/ 3764 w 3765"/>
              <a:gd name="T71" fmla="*/ 876 h 5532"/>
              <a:gd name="T72" fmla="*/ 3764 w 3765"/>
              <a:gd name="T73" fmla="*/ 2263 h 5532"/>
              <a:gd name="T74" fmla="*/ 3764 w 3765"/>
              <a:gd name="T75" fmla="*/ 2263 h 5532"/>
              <a:gd name="T76" fmla="*/ 3396 w 3765"/>
              <a:gd name="T77" fmla="*/ 2075 h 5532"/>
              <a:gd name="T78" fmla="*/ 3396 w 3765"/>
              <a:gd name="T79" fmla="*/ 2075 h 5532"/>
              <a:gd name="T80" fmla="*/ 2865 w 3765"/>
              <a:gd name="T81" fmla="*/ 2743 h 5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65" h="5532">
                <a:moveTo>
                  <a:pt x="2865" y="2743"/>
                </a:moveTo>
                <a:lnTo>
                  <a:pt x="2865" y="2743"/>
                </a:lnTo>
                <a:cubicBezTo>
                  <a:pt x="2865" y="3113"/>
                  <a:pt x="3103" y="3411"/>
                  <a:pt x="3396" y="3411"/>
                </a:cubicBezTo>
                <a:lnTo>
                  <a:pt x="3396" y="3411"/>
                </a:lnTo>
                <a:cubicBezTo>
                  <a:pt x="3539" y="3411"/>
                  <a:pt x="3669" y="3340"/>
                  <a:pt x="3764" y="3223"/>
                </a:cubicBezTo>
                <a:lnTo>
                  <a:pt x="3764" y="4655"/>
                </a:lnTo>
                <a:lnTo>
                  <a:pt x="2395" y="4655"/>
                </a:lnTo>
                <a:lnTo>
                  <a:pt x="2395" y="4655"/>
                </a:lnTo>
                <a:cubicBezTo>
                  <a:pt x="2497" y="4748"/>
                  <a:pt x="2558" y="4868"/>
                  <a:pt x="2558" y="5001"/>
                </a:cubicBezTo>
                <a:lnTo>
                  <a:pt x="2558" y="5001"/>
                </a:lnTo>
                <a:cubicBezTo>
                  <a:pt x="2558" y="5293"/>
                  <a:pt x="2258" y="5531"/>
                  <a:pt x="1889" y="5531"/>
                </a:cubicBezTo>
                <a:lnTo>
                  <a:pt x="1889" y="5531"/>
                </a:lnTo>
                <a:cubicBezTo>
                  <a:pt x="1520" y="5531"/>
                  <a:pt x="1221" y="5293"/>
                  <a:pt x="1221" y="5001"/>
                </a:cubicBezTo>
                <a:lnTo>
                  <a:pt x="1221" y="5001"/>
                </a:lnTo>
                <a:cubicBezTo>
                  <a:pt x="1221" y="4868"/>
                  <a:pt x="1282" y="4748"/>
                  <a:pt x="1383" y="4655"/>
                </a:cubicBezTo>
                <a:lnTo>
                  <a:pt x="0" y="4655"/>
                </a:lnTo>
                <a:lnTo>
                  <a:pt x="0" y="3239"/>
                </a:lnTo>
                <a:lnTo>
                  <a:pt x="0" y="3239"/>
                </a:lnTo>
                <a:cubicBezTo>
                  <a:pt x="93" y="3346"/>
                  <a:pt x="217" y="3411"/>
                  <a:pt x="354" y="3411"/>
                </a:cubicBezTo>
                <a:lnTo>
                  <a:pt x="354" y="3411"/>
                </a:lnTo>
                <a:cubicBezTo>
                  <a:pt x="647" y="3411"/>
                  <a:pt x="885" y="3113"/>
                  <a:pt x="885" y="2743"/>
                </a:cubicBezTo>
                <a:lnTo>
                  <a:pt x="885" y="2743"/>
                </a:lnTo>
                <a:cubicBezTo>
                  <a:pt x="885" y="2374"/>
                  <a:pt x="647" y="2075"/>
                  <a:pt x="354" y="2075"/>
                </a:cubicBezTo>
                <a:lnTo>
                  <a:pt x="354" y="2075"/>
                </a:lnTo>
                <a:cubicBezTo>
                  <a:pt x="217" y="2075"/>
                  <a:pt x="93" y="2140"/>
                  <a:pt x="0" y="2247"/>
                </a:cubicBezTo>
                <a:lnTo>
                  <a:pt x="0" y="876"/>
                </a:lnTo>
                <a:lnTo>
                  <a:pt x="1383" y="876"/>
                </a:lnTo>
                <a:lnTo>
                  <a:pt x="1383" y="876"/>
                </a:lnTo>
                <a:cubicBezTo>
                  <a:pt x="1282" y="784"/>
                  <a:pt x="1221" y="663"/>
                  <a:pt x="1221" y="531"/>
                </a:cubicBezTo>
                <a:lnTo>
                  <a:pt x="1221" y="531"/>
                </a:lnTo>
                <a:cubicBezTo>
                  <a:pt x="1221" y="237"/>
                  <a:pt x="1520" y="0"/>
                  <a:pt x="1889" y="0"/>
                </a:cubicBezTo>
                <a:lnTo>
                  <a:pt x="1889" y="0"/>
                </a:lnTo>
                <a:cubicBezTo>
                  <a:pt x="2258" y="0"/>
                  <a:pt x="2558" y="237"/>
                  <a:pt x="2558" y="531"/>
                </a:cubicBezTo>
                <a:lnTo>
                  <a:pt x="2558" y="531"/>
                </a:lnTo>
                <a:cubicBezTo>
                  <a:pt x="2558" y="663"/>
                  <a:pt x="2497" y="784"/>
                  <a:pt x="2395" y="876"/>
                </a:cubicBezTo>
                <a:lnTo>
                  <a:pt x="3764" y="876"/>
                </a:lnTo>
                <a:lnTo>
                  <a:pt x="3764" y="2263"/>
                </a:lnTo>
                <a:lnTo>
                  <a:pt x="3764" y="2263"/>
                </a:lnTo>
                <a:cubicBezTo>
                  <a:pt x="3669" y="2146"/>
                  <a:pt x="3539" y="2075"/>
                  <a:pt x="3396" y="2075"/>
                </a:cubicBezTo>
                <a:lnTo>
                  <a:pt x="3396" y="2075"/>
                </a:lnTo>
                <a:cubicBezTo>
                  <a:pt x="3103" y="2075"/>
                  <a:pt x="2865" y="2374"/>
                  <a:pt x="2865" y="2743"/>
                </a:cubicBezTo>
              </a:path>
            </a:pathLst>
          </a:custGeom>
          <a:solidFill>
            <a:schemeClr val="tx2"/>
          </a:solidFill>
          <a:ln w="76200">
            <a:solidFill>
              <a:schemeClr val="bg2"/>
            </a:solidFill>
          </a:ln>
          <a:effectLst/>
        </p:spPr>
        <p:txBody>
          <a:bodyPr wrap="none" anchor="ctr"/>
          <a:lstStyle/>
          <a:p>
            <a:endParaRPr lang="en-US" sz="1400">
              <a:solidFill>
                <a:srgbClr val="595A59"/>
              </a:solidFill>
            </a:endParaRPr>
          </a:p>
        </p:txBody>
      </p:sp>
      <p:sp>
        <p:nvSpPr>
          <p:cNvPr id="21" name="Subtitle 2">
            <a:extLst>
              <a:ext uri="{FF2B5EF4-FFF2-40B4-BE49-F238E27FC236}">
                <a16:creationId xmlns:a16="http://schemas.microsoft.com/office/drawing/2014/main" id="{27ABFCC0-2DD2-DEE9-5DEB-7991365E1606}"/>
              </a:ext>
            </a:extLst>
          </p:cNvPr>
          <p:cNvSpPr txBox="1">
            <a:spLocks/>
          </p:cNvSpPr>
          <p:nvPr/>
        </p:nvSpPr>
        <p:spPr>
          <a:xfrm>
            <a:off x="9686200" y="2145873"/>
            <a:ext cx="2247567" cy="46552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rgbClr val="595A59"/>
                </a:solidFill>
                <a:latin typeface="+mn-lt"/>
                <a:ea typeface="Lato Light" panose="020F0502020204030203" pitchFamily="34" charset="0"/>
                <a:cs typeface="Mukta ExtraLight" panose="020B0000000000000000" pitchFamily="34" charset="77"/>
              </a:rPr>
              <a:t>Leistung messen und belohnen</a:t>
            </a:r>
          </a:p>
        </p:txBody>
      </p:sp>
      <p:sp>
        <p:nvSpPr>
          <p:cNvPr id="22" name="Subtitle 2">
            <a:extLst>
              <a:ext uri="{FF2B5EF4-FFF2-40B4-BE49-F238E27FC236}">
                <a16:creationId xmlns:a16="http://schemas.microsoft.com/office/drawing/2014/main" id="{227E19A3-3B00-A2AD-14BF-C387F0163F4E}"/>
              </a:ext>
            </a:extLst>
          </p:cNvPr>
          <p:cNvSpPr txBox="1">
            <a:spLocks/>
          </p:cNvSpPr>
          <p:nvPr/>
        </p:nvSpPr>
        <p:spPr>
          <a:xfrm>
            <a:off x="9686200" y="2807696"/>
            <a:ext cx="2247567" cy="46552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rgbClr val="595A59"/>
                </a:solidFill>
                <a:latin typeface="+mn-lt"/>
                <a:ea typeface="Lato Light" panose="020F0502020204030203" pitchFamily="34" charset="0"/>
                <a:cs typeface="Mukta ExtraLight" panose="020B0000000000000000" pitchFamily="34" charset="77"/>
              </a:rPr>
              <a:t>Richtiges Zuweisen und Einsetzen von Talenten</a:t>
            </a:r>
          </a:p>
        </p:txBody>
      </p:sp>
      <p:sp>
        <p:nvSpPr>
          <p:cNvPr id="23" name="Subtitle 2">
            <a:extLst>
              <a:ext uri="{FF2B5EF4-FFF2-40B4-BE49-F238E27FC236}">
                <a16:creationId xmlns:a16="http://schemas.microsoft.com/office/drawing/2014/main" id="{2C62A1C2-0FC9-61FF-AD36-F83077E2F3E8}"/>
              </a:ext>
            </a:extLst>
          </p:cNvPr>
          <p:cNvSpPr txBox="1">
            <a:spLocks/>
          </p:cNvSpPr>
          <p:nvPr/>
        </p:nvSpPr>
        <p:spPr>
          <a:xfrm>
            <a:off x="9686200" y="3469519"/>
            <a:ext cx="2247567" cy="46552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rgbClr val="595A59"/>
                </a:solidFill>
                <a:latin typeface="+mn-lt"/>
                <a:ea typeface="Lato Light" panose="020F0502020204030203" pitchFamily="34" charset="0"/>
                <a:cs typeface="Mukta ExtraLight" panose="020B0000000000000000" pitchFamily="34" charset="77"/>
              </a:rPr>
              <a:t>Kontinuierliches Feedback - positiv und negativ - geben</a:t>
            </a:r>
          </a:p>
        </p:txBody>
      </p:sp>
      <p:sp>
        <p:nvSpPr>
          <p:cNvPr id="25" name="Subtitle 2">
            <a:extLst>
              <a:ext uri="{FF2B5EF4-FFF2-40B4-BE49-F238E27FC236}">
                <a16:creationId xmlns:a16="http://schemas.microsoft.com/office/drawing/2014/main" id="{326EA0B5-B13E-B11D-B14D-10ACD0F84842}"/>
              </a:ext>
            </a:extLst>
          </p:cNvPr>
          <p:cNvSpPr txBox="1">
            <a:spLocks/>
          </p:cNvSpPr>
          <p:nvPr/>
        </p:nvSpPr>
        <p:spPr>
          <a:xfrm>
            <a:off x="3579962" y="2145873"/>
            <a:ext cx="1711001" cy="46552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400" dirty="0">
                <a:solidFill>
                  <a:srgbClr val="595A59"/>
                </a:solidFill>
                <a:latin typeface="+mn-lt"/>
                <a:ea typeface="Lato Light" panose="020F0502020204030203" pitchFamily="34" charset="0"/>
                <a:cs typeface="Mukta ExtraLight" panose="020B0000000000000000" pitchFamily="34" charset="77"/>
              </a:rPr>
              <a:t>Menschen zum Denken herausfordern</a:t>
            </a:r>
          </a:p>
        </p:txBody>
      </p:sp>
      <p:sp>
        <p:nvSpPr>
          <p:cNvPr id="26" name="Subtitle 2">
            <a:extLst>
              <a:ext uri="{FF2B5EF4-FFF2-40B4-BE49-F238E27FC236}">
                <a16:creationId xmlns:a16="http://schemas.microsoft.com/office/drawing/2014/main" id="{DA85190E-2C17-EBD0-7C27-AF45284D9FEF}"/>
              </a:ext>
            </a:extLst>
          </p:cNvPr>
          <p:cNvSpPr txBox="1">
            <a:spLocks/>
          </p:cNvSpPr>
          <p:nvPr/>
        </p:nvSpPr>
        <p:spPr>
          <a:xfrm>
            <a:off x="3579962" y="2693373"/>
            <a:ext cx="1711001" cy="46552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400" dirty="0">
                <a:solidFill>
                  <a:srgbClr val="595A59"/>
                </a:solidFill>
                <a:latin typeface="+mn-lt"/>
                <a:ea typeface="Lato Light" panose="020F0502020204030203" pitchFamily="34" charset="0"/>
                <a:cs typeface="Mukta ExtraLight" panose="020B0000000000000000" pitchFamily="34" charset="77"/>
              </a:rPr>
              <a:t>Klare Erwartungen kommunizieren</a:t>
            </a:r>
          </a:p>
        </p:txBody>
      </p:sp>
      <p:sp>
        <p:nvSpPr>
          <p:cNvPr id="27" name="Subtitle 2">
            <a:extLst>
              <a:ext uri="{FF2B5EF4-FFF2-40B4-BE49-F238E27FC236}">
                <a16:creationId xmlns:a16="http://schemas.microsoft.com/office/drawing/2014/main" id="{254E026E-9EA8-F169-109E-57F2FE00A892}"/>
              </a:ext>
            </a:extLst>
          </p:cNvPr>
          <p:cNvSpPr txBox="1">
            <a:spLocks/>
          </p:cNvSpPr>
          <p:nvPr/>
        </p:nvSpPr>
        <p:spPr>
          <a:xfrm>
            <a:off x="3579962" y="3273216"/>
            <a:ext cx="1711001" cy="25007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400" dirty="0">
                <a:solidFill>
                  <a:srgbClr val="595A59"/>
                </a:solidFill>
                <a:latin typeface="+mn-lt"/>
                <a:ea typeface="Lato Light" panose="020F0502020204030203" pitchFamily="34" charset="0"/>
                <a:cs typeface="Mukta ExtraLight" panose="020B0000000000000000" pitchFamily="34" charset="77"/>
              </a:rPr>
              <a:t>Mit gutem Beispiel vorangehen</a:t>
            </a:r>
          </a:p>
        </p:txBody>
      </p:sp>
      <p:sp>
        <p:nvSpPr>
          <p:cNvPr id="28" name="Subtitle 2">
            <a:extLst>
              <a:ext uri="{FF2B5EF4-FFF2-40B4-BE49-F238E27FC236}">
                <a16:creationId xmlns:a16="http://schemas.microsoft.com/office/drawing/2014/main" id="{1C7AAF42-EC5C-D877-0DBD-C069864CA22F}"/>
              </a:ext>
            </a:extLst>
          </p:cNvPr>
          <p:cNvSpPr txBox="1">
            <a:spLocks/>
          </p:cNvSpPr>
          <p:nvPr/>
        </p:nvSpPr>
        <p:spPr>
          <a:xfrm>
            <a:off x="3612995" y="3722102"/>
            <a:ext cx="1701743" cy="46552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400" dirty="0">
                <a:solidFill>
                  <a:srgbClr val="595A59"/>
                </a:solidFill>
                <a:latin typeface="+mn-lt"/>
                <a:ea typeface="Lato Light" panose="020F0502020204030203" pitchFamily="34" charset="0"/>
                <a:cs typeface="Mukta ExtraLight" panose="020B0000000000000000" pitchFamily="34" charset="77"/>
              </a:rPr>
              <a:t>Entscheidungen treffen</a:t>
            </a:r>
          </a:p>
        </p:txBody>
      </p:sp>
      <p:sp>
        <p:nvSpPr>
          <p:cNvPr id="29" name="Subtitle 2">
            <a:extLst>
              <a:ext uri="{FF2B5EF4-FFF2-40B4-BE49-F238E27FC236}">
                <a16:creationId xmlns:a16="http://schemas.microsoft.com/office/drawing/2014/main" id="{E471C1E3-BE07-5F29-3B0D-B50CE73C44CD}"/>
              </a:ext>
            </a:extLst>
          </p:cNvPr>
          <p:cNvSpPr txBox="1">
            <a:spLocks/>
          </p:cNvSpPr>
          <p:nvPr/>
        </p:nvSpPr>
        <p:spPr>
          <a:xfrm>
            <a:off x="9686200" y="4131342"/>
            <a:ext cx="2247567" cy="46552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rgbClr val="595A59"/>
                </a:solidFill>
                <a:latin typeface="+mn-lt"/>
                <a:ea typeface="Lato Light" panose="020F0502020204030203" pitchFamily="34" charset="0"/>
                <a:cs typeface="Mukta ExtraLight" panose="020B0000000000000000" pitchFamily="34" charset="77"/>
              </a:rPr>
              <a:t>Freude an der Verantwortung</a:t>
            </a:r>
          </a:p>
        </p:txBody>
      </p:sp>
      <p:sp>
        <p:nvSpPr>
          <p:cNvPr id="30" name="Subtitle 2">
            <a:extLst>
              <a:ext uri="{FF2B5EF4-FFF2-40B4-BE49-F238E27FC236}">
                <a16:creationId xmlns:a16="http://schemas.microsoft.com/office/drawing/2014/main" id="{00261869-B72E-546A-A357-8C64382F122B}"/>
              </a:ext>
            </a:extLst>
          </p:cNvPr>
          <p:cNvSpPr txBox="1">
            <a:spLocks/>
          </p:cNvSpPr>
          <p:nvPr/>
        </p:nvSpPr>
        <p:spPr>
          <a:xfrm>
            <a:off x="9686200" y="4793165"/>
            <a:ext cx="2247567" cy="25007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rgbClr val="595A59"/>
                </a:solidFill>
                <a:latin typeface="+mn-lt"/>
                <a:ea typeface="Lato Light" panose="020F0502020204030203" pitchFamily="34" charset="0"/>
                <a:cs typeface="Mukta ExtraLight" panose="020B0000000000000000" pitchFamily="34" charset="77"/>
              </a:rPr>
              <a:t>In Beziehungen investieren</a:t>
            </a:r>
          </a:p>
        </p:txBody>
      </p:sp>
      <p:sp>
        <p:nvSpPr>
          <p:cNvPr id="31" name="Subtitle 2">
            <a:extLst>
              <a:ext uri="{FF2B5EF4-FFF2-40B4-BE49-F238E27FC236}">
                <a16:creationId xmlns:a16="http://schemas.microsoft.com/office/drawing/2014/main" id="{61D18643-B3C5-5F6C-A4F0-E9ADB2B2F827}"/>
              </a:ext>
            </a:extLst>
          </p:cNvPr>
          <p:cNvSpPr txBox="1">
            <a:spLocks/>
          </p:cNvSpPr>
          <p:nvPr/>
        </p:nvSpPr>
        <p:spPr>
          <a:xfrm>
            <a:off x="9686200" y="5239547"/>
            <a:ext cx="2247567" cy="25007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rgbClr val="595A59"/>
                </a:solidFill>
                <a:latin typeface="+mn-lt"/>
                <a:ea typeface="Lato Light" panose="020F0502020204030203" pitchFamily="34" charset="0"/>
                <a:cs typeface="Mukta ExtraLight" panose="020B0000000000000000" pitchFamily="34" charset="77"/>
              </a:rPr>
              <a:t>Nicht prokrastinieren</a:t>
            </a:r>
          </a:p>
        </p:txBody>
      </p:sp>
      <p:sp>
        <p:nvSpPr>
          <p:cNvPr id="36" name="Subtitle 2">
            <a:extLst>
              <a:ext uri="{FF2B5EF4-FFF2-40B4-BE49-F238E27FC236}">
                <a16:creationId xmlns:a16="http://schemas.microsoft.com/office/drawing/2014/main" id="{A2C6A2F9-CEE8-C246-F326-995573DAB023}"/>
              </a:ext>
            </a:extLst>
          </p:cNvPr>
          <p:cNvSpPr txBox="1">
            <a:spLocks/>
          </p:cNvSpPr>
          <p:nvPr/>
        </p:nvSpPr>
        <p:spPr>
          <a:xfrm>
            <a:off x="3179428" y="4203331"/>
            <a:ext cx="2111535" cy="46552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400" dirty="0">
                <a:solidFill>
                  <a:srgbClr val="595A59"/>
                </a:solidFill>
                <a:latin typeface="+mn-lt"/>
                <a:ea typeface="Lato Light" panose="020F0502020204030203" pitchFamily="34" charset="0"/>
                <a:cs typeface="Mukta ExtraLight" panose="020B0000000000000000" pitchFamily="34" charset="77"/>
              </a:rPr>
              <a:t>Anderen gegenüber rechenschaftspflichtig sein</a:t>
            </a:r>
          </a:p>
        </p:txBody>
      </p:sp>
      <p:sp>
        <p:nvSpPr>
          <p:cNvPr id="37" name="Subtitle 2">
            <a:extLst>
              <a:ext uri="{FF2B5EF4-FFF2-40B4-BE49-F238E27FC236}">
                <a16:creationId xmlns:a16="http://schemas.microsoft.com/office/drawing/2014/main" id="{D5F6D703-ECEB-6051-1846-D28133FC1543}"/>
              </a:ext>
            </a:extLst>
          </p:cNvPr>
          <p:cNvSpPr txBox="1">
            <a:spLocks/>
          </p:cNvSpPr>
          <p:nvPr/>
        </p:nvSpPr>
        <p:spPr>
          <a:xfrm>
            <a:off x="3579962" y="4793165"/>
            <a:ext cx="1711001" cy="25007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400" dirty="0">
                <a:solidFill>
                  <a:srgbClr val="595A59"/>
                </a:solidFill>
                <a:latin typeface="+mn-lt"/>
                <a:ea typeface="Lato Light" panose="020F0502020204030203" pitchFamily="34" charset="0"/>
                <a:cs typeface="Mukta ExtraLight" panose="020B0000000000000000" pitchFamily="34" charset="77"/>
              </a:rPr>
              <a:t>Große Lehrer sein</a:t>
            </a:r>
          </a:p>
        </p:txBody>
      </p:sp>
      <p:sp>
        <p:nvSpPr>
          <p:cNvPr id="38" name="Subtitle 2">
            <a:extLst>
              <a:ext uri="{FF2B5EF4-FFF2-40B4-BE49-F238E27FC236}">
                <a16:creationId xmlns:a16="http://schemas.microsoft.com/office/drawing/2014/main" id="{F27CEF9C-7D7C-56DB-19E8-2A20A2B2F59D}"/>
              </a:ext>
            </a:extLst>
          </p:cNvPr>
          <p:cNvSpPr txBox="1">
            <a:spLocks/>
          </p:cNvSpPr>
          <p:nvPr/>
        </p:nvSpPr>
        <p:spPr>
          <a:xfrm>
            <a:off x="3425709" y="5114004"/>
            <a:ext cx="1865254" cy="46552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400" dirty="0">
                <a:solidFill>
                  <a:srgbClr val="595A59"/>
                </a:solidFill>
                <a:latin typeface="+mn-lt"/>
                <a:ea typeface="Lato Light" panose="020F0502020204030203" pitchFamily="34" charset="0"/>
                <a:cs typeface="Mukta ExtraLight" panose="020B0000000000000000" pitchFamily="34" charset="77"/>
              </a:rPr>
              <a:t>Fragen stellen und sich beraten lassen</a:t>
            </a:r>
          </a:p>
        </p:txBody>
      </p:sp>
      <p:sp>
        <p:nvSpPr>
          <p:cNvPr id="39" name="Subtitle 2">
            <a:extLst>
              <a:ext uri="{FF2B5EF4-FFF2-40B4-BE49-F238E27FC236}">
                <a16:creationId xmlns:a16="http://schemas.microsoft.com/office/drawing/2014/main" id="{7917F1F2-185F-02BD-C1B2-F415DE777DFD}"/>
              </a:ext>
            </a:extLst>
          </p:cNvPr>
          <p:cNvSpPr txBox="1">
            <a:spLocks/>
          </p:cNvSpPr>
          <p:nvPr/>
        </p:nvSpPr>
        <p:spPr>
          <a:xfrm>
            <a:off x="3263317" y="5662908"/>
            <a:ext cx="2051421" cy="68096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400" dirty="0">
                <a:solidFill>
                  <a:srgbClr val="595A59"/>
                </a:solidFill>
                <a:latin typeface="+mn-lt"/>
                <a:ea typeface="Lato Light" panose="020F0502020204030203" pitchFamily="34" charset="0"/>
                <a:cs typeface="Mukta ExtraLight" panose="020B0000000000000000" pitchFamily="34" charset="77"/>
              </a:rPr>
              <a:t>Schaffung einer positiven, energiegeladenen </a:t>
            </a:r>
            <a:r>
              <a:rPr lang="en-US" sz="1400" dirty="0" err="1">
                <a:solidFill>
                  <a:srgbClr val="595A59"/>
                </a:solidFill>
                <a:latin typeface="+mn-lt"/>
                <a:ea typeface="Lato Light" panose="020F0502020204030203" pitchFamily="34" charset="0"/>
                <a:cs typeface="Mukta ExtraLight" panose="020B0000000000000000" pitchFamily="34" charset="77"/>
              </a:rPr>
              <a:t>Atmosphäre</a:t>
            </a:r>
            <a:endParaRPr lang="en-US" sz="1400" dirty="0">
              <a:solidFill>
                <a:srgbClr val="595A59"/>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724020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F85B5B-EE7F-E94A-CECF-5AF714533E23}"/>
              </a:ext>
            </a:extLst>
          </p:cNvPr>
          <p:cNvSpPr>
            <a:spLocks noGrp="1"/>
          </p:cNvSpPr>
          <p:nvPr>
            <p:ph type="body" sz="quarter" idx="16"/>
          </p:nvPr>
        </p:nvSpPr>
        <p:spPr>
          <a:xfrm>
            <a:off x="666708" y="752638"/>
            <a:ext cx="5429292" cy="1647662"/>
          </a:xfrm>
        </p:spPr>
        <p:txBody>
          <a:bodyPr>
            <a:normAutofit fontScale="85000" lnSpcReduction="10000"/>
          </a:bodyPr>
          <a:lstStyle/>
          <a:p>
            <a:r>
              <a:rPr lang="de-DE" dirty="0"/>
              <a:t>Exkurs: Management in der Krise - erforderliche Kompetenzen</a:t>
            </a:r>
          </a:p>
        </p:txBody>
      </p:sp>
    </p:spTree>
    <p:extLst>
      <p:ext uri="{BB962C8B-B14F-4D97-AF65-F5344CB8AC3E}">
        <p14:creationId xmlns:p14="http://schemas.microsoft.com/office/powerpoint/2010/main" val="956755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Inhaltsplatzhalter 6">
            <a:extLst>
              <a:ext uri="{FF2B5EF4-FFF2-40B4-BE49-F238E27FC236}">
                <a16:creationId xmlns:a16="http://schemas.microsoft.com/office/drawing/2014/main" id="{43753DBD-21B8-7A5D-F799-87697C935083}"/>
              </a:ext>
            </a:extLst>
          </p:cNvPr>
          <p:cNvSpPr>
            <a:spLocks noGrp="1"/>
          </p:cNvSpPr>
          <p:nvPr>
            <p:ph sz="quarter" idx="19"/>
          </p:nvPr>
        </p:nvSpPr>
        <p:spPr>
          <a:xfrm>
            <a:off x="389964" y="1637401"/>
            <a:ext cx="3536083" cy="4606643"/>
          </a:xfrm>
        </p:spPr>
        <p:txBody>
          <a:bodyPr>
            <a:normAutofit fontScale="92500" lnSpcReduction="20000"/>
          </a:bodyPr>
          <a:lstStyle/>
          <a:p>
            <a:pPr marL="285750" indent="-285750">
              <a:buFont typeface="Wingdings" panose="05000000000000000000" pitchFamily="2" charset="2"/>
              <a:buChar char="à"/>
            </a:pPr>
            <a:r>
              <a:rPr lang="en-US" dirty="0"/>
              <a:t>Manager sind auf ihre Autorität angewiesen, um ihre Untergebenen anzuleiten. Führungskräfte sind in der Lage, ihre Untergebenen über ihre formale Autorität hinaus zu beeinflussen. Manager sind Menschen, die Dinge richtig machen, und Führungskräfte sind Menschen, die das Richtige tun.</a:t>
            </a:r>
          </a:p>
          <a:p>
            <a:pPr marL="285750" indent="-285750">
              <a:buFont typeface="Wingdings" panose="05000000000000000000" pitchFamily="2" charset="2"/>
              <a:buChar char="à"/>
            </a:pPr>
            <a:r>
              <a:rPr lang="en-US" dirty="0"/>
              <a:t>Leadership und Management müssen Hand in Hand gehen. Sie sind nicht dasselbe. Aber sie sind notwendigerweise miteinander verbunden und ergänzen sich. Jeder Versuch, die beiden zu trennen, wird wahrscheinlich mehr Probleme verursachen als lösen. Ein guter Manager muss über Führungsqualitäten verfügen.</a:t>
            </a:r>
          </a:p>
          <a:p>
            <a:endParaRPr lang="de-DE"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Autofit/>
          </a:bodyPr>
          <a:lstStyle/>
          <a:p>
            <a:r>
              <a:rPr lang="en-US" sz="1600" dirty="0"/>
              <a:t>Muss ein Manager </a:t>
            </a:r>
            <a:r>
              <a:rPr lang="en-US" sz="1600" dirty="0" err="1"/>
              <a:t>auch</a:t>
            </a:r>
            <a:r>
              <a:rPr lang="en-US" sz="1600" dirty="0"/>
              <a:t> </a:t>
            </a:r>
            <a:r>
              <a:rPr lang="en-US" sz="1600" dirty="0" err="1"/>
              <a:t>Führungskraft</a:t>
            </a:r>
            <a:r>
              <a:rPr lang="en-US" sz="1600" dirty="0"/>
              <a:t> sein? Muss eine Führungskraft </a:t>
            </a:r>
            <a:r>
              <a:rPr lang="en-US" sz="1600" dirty="0" err="1"/>
              <a:t>auch</a:t>
            </a:r>
            <a:r>
              <a:rPr lang="en-US" sz="1600" dirty="0"/>
              <a:t> Manager sein? Ist es möglich, Chef in einem Unternehmen zu sein, ohne eine Führungskraft zu sein? Manager werden ernannt, aber Führungskräfte können ernannt werden oder entstehen.</a:t>
            </a:r>
            <a:endParaRPr lang="en-GB" sz="1600" dirty="0"/>
          </a:p>
        </p:txBody>
      </p:sp>
      <p:sp>
        <p:nvSpPr>
          <p:cNvPr id="8" name="Textplatzhalter 7">
            <a:extLst>
              <a:ext uri="{FF2B5EF4-FFF2-40B4-BE49-F238E27FC236}">
                <a16:creationId xmlns:a16="http://schemas.microsoft.com/office/drawing/2014/main" id="{1343FF01-18F5-45BA-A792-9947036DD2E9}"/>
              </a:ext>
            </a:extLst>
          </p:cNvPr>
          <p:cNvSpPr>
            <a:spLocks noGrp="1"/>
          </p:cNvSpPr>
          <p:nvPr>
            <p:ph type="body" sz="quarter" idx="20"/>
          </p:nvPr>
        </p:nvSpPr>
        <p:spPr>
          <a:xfrm>
            <a:off x="389964" y="1345213"/>
            <a:ext cx="11489369" cy="260482"/>
          </a:xfrm>
        </p:spPr>
        <p:txBody>
          <a:bodyPr>
            <a:normAutofit fontScale="85000" lnSpcReduction="20000"/>
          </a:bodyPr>
          <a:lstStyle/>
          <a:p>
            <a:r>
              <a:rPr lang="en-GB" dirty="0"/>
              <a:t>Führung vs. Management</a:t>
            </a:r>
          </a:p>
          <a:p>
            <a:endParaRPr lang="de-DE" dirty="0"/>
          </a:p>
        </p:txBody>
      </p:sp>
      <p:sp>
        <p:nvSpPr>
          <p:cNvPr id="48" name="Freeform: Shape 7432">
            <a:extLst>
              <a:ext uri="{FF2B5EF4-FFF2-40B4-BE49-F238E27FC236}">
                <a16:creationId xmlns:a16="http://schemas.microsoft.com/office/drawing/2014/main" id="{2E62CB37-3D71-4DC3-BB7D-CC3E9AB39B96}"/>
              </a:ext>
            </a:extLst>
          </p:cNvPr>
          <p:cNvSpPr/>
          <p:nvPr/>
        </p:nvSpPr>
        <p:spPr>
          <a:xfrm>
            <a:off x="8624963" y="2236975"/>
            <a:ext cx="3423133" cy="2557300"/>
          </a:xfrm>
          <a:custGeom>
            <a:avLst/>
            <a:gdLst/>
            <a:ahLst/>
            <a:cxnLst>
              <a:cxn ang="3cd4">
                <a:pos x="hc" y="t"/>
              </a:cxn>
              <a:cxn ang="cd2">
                <a:pos x="l" y="vc"/>
              </a:cxn>
              <a:cxn ang="cd4">
                <a:pos x="hc" y="b"/>
              </a:cxn>
              <a:cxn ang="0">
                <a:pos x="r" y="vc"/>
              </a:cxn>
            </a:cxnLst>
            <a:rect l="l" t="t" r="r" b="b"/>
            <a:pathLst>
              <a:path w="2555" h="1909">
                <a:moveTo>
                  <a:pt x="167" y="1584"/>
                </a:moveTo>
                <a:lnTo>
                  <a:pt x="167" y="457"/>
                </a:lnTo>
                <a:lnTo>
                  <a:pt x="0" y="541"/>
                </a:lnTo>
                <a:lnTo>
                  <a:pt x="0" y="216"/>
                </a:lnTo>
                <a:lnTo>
                  <a:pt x="432" y="0"/>
                </a:lnTo>
                <a:lnTo>
                  <a:pt x="865" y="216"/>
                </a:lnTo>
                <a:lnTo>
                  <a:pt x="864" y="541"/>
                </a:lnTo>
                <a:lnTo>
                  <a:pt x="697" y="457"/>
                </a:lnTo>
                <a:lnTo>
                  <a:pt x="697" y="1380"/>
                </a:lnTo>
                <a:lnTo>
                  <a:pt x="2555" y="1380"/>
                </a:lnTo>
                <a:lnTo>
                  <a:pt x="2555" y="1909"/>
                </a:lnTo>
                <a:lnTo>
                  <a:pt x="492" y="1909"/>
                </a:lnTo>
                <a:close/>
              </a:path>
            </a:pathLst>
          </a:custGeom>
          <a:solidFill>
            <a:srgbClr val="A77FA9"/>
          </a:solidFill>
          <a:ln cap="flat">
            <a:noFill/>
            <a:prstDash val="solid"/>
          </a:ln>
        </p:spPr>
        <p:txBody>
          <a:bodyPr vert="horz" wrap="none" lIns="45000" tIns="22500" rIns="45000" bIns="22500" anchor="ctr" anchorCtr="1" compatLnSpc="0"/>
          <a:lstStyle/>
          <a:p>
            <a:pPr hangingPunct="0"/>
            <a:endParaRPr lang="en-GB" sz="900" dirty="0">
              <a:latin typeface="Arial" pitchFamily="18"/>
              <a:ea typeface="Arial Unicode MS" pitchFamily="2"/>
              <a:cs typeface="Arial Unicode MS" pitchFamily="2"/>
            </a:endParaRPr>
          </a:p>
        </p:txBody>
      </p:sp>
      <p:sp>
        <p:nvSpPr>
          <p:cNvPr id="49" name="Freeform: Shape 7433">
            <a:extLst>
              <a:ext uri="{FF2B5EF4-FFF2-40B4-BE49-F238E27FC236}">
                <a16:creationId xmlns:a16="http://schemas.microsoft.com/office/drawing/2014/main" id="{5270AED3-58F2-44E8-88D0-3B52CE1AFA6F}"/>
              </a:ext>
            </a:extLst>
          </p:cNvPr>
          <p:cNvSpPr/>
          <p:nvPr/>
        </p:nvSpPr>
        <p:spPr>
          <a:xfrm>
            <a:off x="5299113" y="2248233"/>
            <a:ext cx="3424473" cy="2557300"/>
          </a:xfrm>
          <a:custGeom>
            <a:avLst/>
            <a:gdLst/>
            <a:ahLst/>
            <a:cxnLst>
              <a:cxn ang="3cd4">
                <a:pos x="hc" y="t"/>
              </a:cxn>
              <a:cxn ang="cd2">
                <a:pos x="l" y="vc"/>
              </a:cxn>
              <a:cxn ang="cd4">
                <a:pos x="hc" y="b"/>
              </a:cxn>
              <a:cxn ang="0">
                <a:pos x="r" y="vc"/>
              </a:cxn>
            </a:cxnLst>
            <a:rect l="l" t="t" r="r" b="b"/>
            <a:pathLst>
              <a:path w="2556" h="1909">
                <a:moveTo>
                  <a:pt x="2388" y="324"/>
                </a:moveTo>
                <a:lnTo>
                  <a:pt x="2388" y="1451"/>
                </a:lnTo>
                <a:lnTo>
                  <a:pt x="2556" y="1367"/>
                </a:lnTo>
                <a:lnTo>
                  <a:pt x="2556" y="1693"/>
                </a:lnTo>
                <a:lnTo>
                  <a:pt x="2123" y="1909"/>
                </a:lnTo>
                <a:lnTo>
                  <a:pt x="1690" y="1693"/>
                </a:lnTo>
                <a:lnTo>
                  <a:pt x="1691" y="1367"/>
                </a:lnTo>
                <a:lnTo>
                  <a:pt x="1858" y="1451"/>
                </a:lnTo>
                <a:lnTo>
                  <a:pt x="1858" y="529"/>
                </a:lnTo>
                <a:lnTo>
                  <a:pt x="0" y="529"/>
                </a:lnTo>
                <a:lnTo>
                  <a:pt x="0" y="0"/>
                </a:lnTo>
                <a:lnTo>
                  <a:pt x="2063" y="0"/>
                </a:lnTo>
                <a:close/>
              </a:path>
            </a:pathLst>
          </a:custGeom>
          <a:solidFill>
            <a:srgbClr val="79527B"/>
          </a:solidFill>
          <a:ln cap="flat">
            <a:noFill/>
            <a:prstDash val="solid"/>
          </a:ln>
        </p:spPr>
        <p:txBody>
          <a:bodyPr vert="horz" wrap="none" lIns="45000" tIns="22500" rIns="45000" bIns="22500" anchor="ctr" anchorCtr="1" compatLnSpc="0"/>
          <a:lstStyle/>
          <a:p>
            <a:pPr hangingPunct="0"/>
            <a:endParaRPr lang="en-GB" sz="900" dirty="0">
              <a:latin typeface="Arial" pitchFamily="18"/>
              <a:ea typeface="Arial Unicode MS" pitchFamily="2"/>
              <a:cs typeface="Arial Unicode MS" pitchFamily="2"/>
            </a:endParaRPr>
          </a:p>
        </p:txBody>
      </p:sp>
      <p:sp>
        <p:nvSpPr>
          <p:cNvPr id="78" name="Text Placeholder 33">
            <a:extLst>
              <a:ext uri="{FF2B5EF4-FFF2-40B4-BE49-F238E27FC236}">
                <a16:creationId xmlns:a16="http://schemas.microsoft.com/office/drawing/2014/main" id="{1144EDB7-CAE2-49C3-85F1-1EF3217227C4}"/>
              </a:ext>
            </a:extLst>
          </p:cNvPr>
          <p:cNvSpPr txBox="1">
            <a:spLocks/>
          </p:cNvSpPr>
          <p:nvPr/>
        </p:nvSpPr>
        <p:spPr>
          <a:xfrm>
            <a:off x="5575145" y="2398276"/>
            <a:ext cx="2314575" cy="407378"/>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GB" sz="2400" dirty="0">
                <a:solidFill>
                  <a:schemeClr val="bg1"/>
                </a:solidFill>
                <a:latin typeface="+mj-lt"/>
                <a:cs typeface="Roboto Regular"/>
              </a:rPr>
              <a:t>Management</a:t>
            </a:r>
          </a:p>
        </p:txBody>
      </p:sp>
      <p:sp>
        <p:nvSpPr>
          <p:cNvPr id="82" name="Text Placeholder 33">
            <a:extLst>
              <a:ext uri="{FF2B5EF4-FFF2-40B4-BE49-F238E27FC236}">
                <a16:creationId xmlns:a16="http://schemas.microsoft.com/office/drawing/2014/main" id="{C91179E3-95B8-4C7E-9F7F-EC7FC116A5F8}"/>
              </a:ext>
            </a:extLst>
          </p:cNvPr>
          <p:cNvSpPr txBox="1">
            <a:spLocks/>
          </p:cNvSpPr>
          <p:nvPr/>
        </p:nvSpPr>
        <p:spPr>
          <a:xfrm>
            <a:off x="9547355" y="4183209"/>
            <a:ext cx="2409825" cy="407378"/>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GB" sz="2400" b="1" dirty="0" err="1">
                <a:solidFill>
                  <a:schemeClr val="bg1"/>
                </a:solidFill>
                <a:latin typeface="+mj-lt"/>
                <a:cs typeface="Roboto Regular"/>
              </a:rPr>
              <a:t>Führung</a:t>
            </a:r>
            <a:endParaRPr lang="en-GB" sz="2400" b="1" dirty="0">
              <a:solidFill>
                <a:schemeClr val="bg1"/>
              </a:solidFill>
              <a:latin typeface="+mj-lt"/>
              <a:cs typeface="Roboto Regular"/>
            </a:endParaRPr>
          </a:p>
        </p:txBody>
      </p:sp>
      <p:sp>
        <p:nvSpPr>
          <p:cNvPr id="4" name="Textfeld 3">
            <a:extLst>
              <a:ext uri="{FF2B5EF4-FFF2-40B4-BE49-F238E27FC236}">
                <a16:creationId xmlns:a16="http://schemas.microsoft.com/office/drawing/2014/main" id="{BA5737D9-F6C8-4A57-8BBF-F5B13627D3FB}"/>
              </a:ext>
            </a:extLst>
          </p:cNvPr>
          <p:cNvSpPr txBox="1"/>
          <p:nvPr/>
        </p:nvSpPr>
        <p:spPr>
          <a:xfrm>
            <a:off x="9794115" y="2640666"/>
            <a:ext cx="2397885" cy="707886"/>
          </a:xfrm>
          <a:prstGeom prst="rect">
            <a:avLst/>
          </a:prstGeom>
          <a:noFill/>
        </p:spPr>
        <p:txBody>
          <a:bodyPr wrap="square" rtlCol="0">
            <a:spAutoFit/>
          </a:bodyPr>
          <a:lstStyle/>
          <a:p>
            <a:r>
              <a:rPr lang="en-GB" sz="2000" dirty="0">
                <a:solidFill>
                  <a:srgbClr val="595A59"/>
                </a:solidFill>
                <a:latin typeface="+mj-lt"/>
              </a:rPr>
              <a:t>Bei der Führung geht es um die Bewältigung von Veränderungen</a:t>
            </a:r>
          </a:p>
        </p:txBody>
      </p:sp>
      <p:sp>
        <p:nvSpPr>
          <p:cNvPr id="5" name="Textfeld 4">
            <a:extLst>
              <a:ext uri="{FF2B5EF4-FFF2-40B4-BE49-F238E27FC236}">
                <a16:creationId xmlns:a16="http://schemas.microsoft.com/office/drawing/2014/main" id="{0245298D-2C30-4315-BA4E-D66A401FDA67}"/>
              </a:ext>
            </a:extLst>
          </p:cNvPr>
          <p:cNvSpPr txBox="1"/>
          <p:nvPr/>
        </p:nvSpPr>
        <p:spPr>
          <a:xfrm>
            <a:off x="4475344" y="2994609"/>
            <a:ext cx="2590646" cy="984885"/>
          </a:xfrm>
          <a:prstGeom prst="rect">
            <a:avLst/>
          </a:prstGeom>
          <a:noFill/>
        </p:spPr>
        <p:txBody>
          <a:bodyPr wrap="none" rtlCol="0">
            <a:spAutoFit/>
          </a:bodyPr>
          <a:lstStyle/>
          <a:p>
            <a:r>
              <a:rPr lang="en-GB" sz="2000" dirty="0">
                <a:solidFill>
                  <a:srgbClr val="595A59"/>
                </a:solidFill>
                <a:latin typeface="+mj-lt"/>
              </a:rPr>
              <a:t>Beim Management geht es um</a:t>
            </a:r>
            <a:br>
              <a:rPr lang="en-GB" sz="2000" dirty="0">
                <a:solidFill>
                  <a:srgbClr val="595A59"/>
                </a:solidFill>
                <a:latin typeface="+mj-lt"/>
              </a:rPr>
            </a:br>
            <a:r>
              <a:rPr lang="en-GB" sz="2000" dirty="0">
                <a:solidFill>
                  <a:srgbClr val="595A59"/>
                </a:solidFill>
                <a:latin typeface="+mj-lt"/>
              </a:rPr>
              <a:t>Bewältigung von Komplexität</a:t>
            </a:r>
            <a:br>
              <a:rPr lang="en-GB" dirty="0">
                <a:solidFill>
                  <a:srgbClr val="595A59"/>
                </a:solidFill>
              </a:rPr>
            </a:br>
            <a:endParaRPr lang="en-GB" dirty="0">
              <a:solidFill>
                <a:srgbClr val="595A59"/>
              </a:solidFill>
            </a:endParaRPr>
          </a:p>
        </p:txBody>
      </p:sp>
    </p:spTree>
    <p:extLst>
      <p:ext uri="{BB962C8B-B14F-4D97-AF65-F5344CB8AC3E}">
        <p14:creationId xmlns:p14="http://schemas.microsoft.com/office/powerpoint/2010/main" val="3192029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Inhaltsplatzhalter 5">
            <a:extLst>
              <a:ext uri="{FF2B5EF4-FFF2-40B4-BE49-F238E27FC236}">
                <a16:creationId xmlns:a16="http://schemas.microsoft.com/office/drawing/2014/main" id="{B7DDE002-ED54-7DF4-343F-8E3A14F41FC5}"/>
              </a:ext>
            </a:extLst>
          </p:cNvPr>
          <p:cNvSpPr>
            <a:spLocks noGrp="1"/>
          </p:cNvSpPr>
          <p:nvPr>
            <p:ph sz="quarter" idx="13"/>
          </p:nvPr>
        </p:nvSpPr>
        <p:spPr/>
        <p:txBody>
          <a:bodyPr/>
          <a:lstStyle/>
          <a:p>
            <a:endParaRPr lang="de-DE"/>
          </a:p>
        </p:txBody>
      </p:sp>
      <p:sp>
        <p:nvSpPr>
          <p:cNvPr id="7" name="Inhaltsplatzhalter 6">
            <a:extLst>
              <a:ext uri="{FF2B5EF4-FFF2-40B4-BE49-F238E27FC236}">
                <a16:creationId xmlns:a16="http://schemas.microsoft.com/office/drawing/2014/main" id="{3591B622-1C1D-B717-F496-833C3432FE08}"/>
              </a:ext>
            </a:extLst>
          </p:cNvPr>
          <p:cNvSpPr>
            <a:spLocks noGrp="1"/>
          </p:cNvSpPr>
          <p:nvPr>
            <p:ph sz="quarter" idx="19"/>
          </p:nvPr>
        </p:nvSpPr>
        <p:spPr/>
        <p:txBody>
          <a:bodyPr/>
          <a:lstStyle/>
          <a:p>
            <a:r>
              <a:rPr lang="en-GB" sz="1800" b="0" i="0" dirty="0">
                <a:effectLst/>
                <a:latin typeface="+mj-lt"/>
              </a:rPr>
              <a:t>Dr. John Kotters Ansicht zu den Hauptunterschieden zwischen Führung und Management</a:t>
            </a:r>
          </a:p>
          <a:p>
            <a:endParaRPr lang="en-GB" dirty="0">
              <a:solidFill>
                <a:srgbClr val="245473"/>
              </a:solidFill>
              <a:latin typeface="+mj-lt"/>
            </a:endParaRPr>
          </a:p>
          <a:p>
            <a:r>
              <a:rPr lang="en-GB" sz="1400" dirty="0">
                <a:latin typeface="+mj-lt"/>
              </a:rPr>
              <a:t>Quelle: Dr. John Kotter| </a:t>
            </a:r>
            <a:r>
              <a:rPr lang="en-GB" sz="1400" dirty="0" err="1">
                <a:latin typeface="+mj-lt"/>
              </a:rPr>
              <a:t>Youtube: </a:t>
            </a:r>
            <a:r>
              <a:rPr lang="en-GB" sz="1400" dirty="0">
                <a:hlinkClick r:id="rId7">
                  <a:extLst>
                    <a:ext uri="{A12FA001-AC4F-418D-AE19-62706E023703}">
                      <ahyp:hlinkClr xmlns:ahyp="http://schemas.microsoft.com/office/drawing/2018/hyperlinkcolor" val="tx"/>
                    </a:ext>
                  </a:extLst>
                </a:hlinkClick>
              </a:rPr>
              <a:t>https://www.youtube.com/watch?v=SEfgCqnMl5E&amp;t=198s</a:t>
            </a:r>
            <a:endParaRPr lang="en-GB" sz="1400" dirty="0">
              <a:latin typeface="+mj-lt"/>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a:bodyPr>
          <a:lstStyle/>
          <a:p>
            <a:r>
              <a:rPr lang="en-GB" dirty="0"/>
              <a:t>Video:</a:t>
            </a:r>
          </a:p>
        </p:txBody>
      </p:sp>
      <p:sp>
        <p:nvSpPr>
          <p:cNvPr id="8" name="Textplatzhalter 7">
            <a:extLst>
              <a:ext uri="{FF2B5EF4-FFF2-40B4-BE49-F238E27FC236}">
                <a16:creationId xmlns:a16="http://schemas.microsoft.com/office/drawing/2014/main" id="{D7A2E22E-EDC0-F1BA-C5D9-3785981CE688}"/>
              </a:ext>
            </a:extLst>
          </p:cNvPr>
          <p:cNvSpPr>
            <a:spLocks noGrp="1"/>
          </p:cNvSpPr>
          <p:nvPr>
            <p:ph type="body" sz="quarter" idx="20"/>
          </p:nvPr>
        </p:nvSpPr>
        <p:spPr/>
        <p:txBody>
          <a:bodyPr>
            <a:normAutofit fontScale="77500" lnSpcReduction="20000"/>
          </a:bodyPr>
          <a:lstStyle/>
          <a:p>
            <a:r>
              <a:rPr lang="de-DE" dirty="0"/>
              <a:t>Führung vs. Management</a:t>
            </a:r>
          </a:p>
        </p:txBody>
      </p:sp>
      <p:pic>
        <p:nvPicPr>
          <p:cNvPr id="29" name="Picture 22" descr="iMac.png">
            <a:extLst>
              <a:ext uri="{FF2B5EF4-FFF2-40B4-BE49-F238E27FC236}">
                <a16:creationId xmlns:a16="http://schemas.microsoft.com/office/drawing/2014/main" id="{342333D4-743F-4D63-8568-7794FADD8C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3551" y="1676459"/>
            <a:ext cx="5428649" cy="4802162"/>
          </a:xfrm>
          <a:prstGeom prst="rect">
            <a:avLst/>
          </a:prstGeom>
        </p:spPr>
      </p:pic>
      <p:pic>
        <p:nvPicPr>
          <p:cNvPr id="4" name="Onlinemedien 3" title="The Key Differences Between Leading and Managing">
            <a:hlinkClick r:id="" action="ppaction://media"/>
            <a:extLst>
              <a:ext uri="{FF2B5EF4-FFF2-40B4-BE49-F238E27FC236}">
                <a16:creationId xmlns:a16="http://schemas.microsoft.com/office/drawing/2014/main" id="{6FD220AE-D763-4390-B6DB-0140A5334196}"/>
              </a:ext>
            </a:extLst>
          </p:cNvPr>
          <p:cNvPicPr>
            <a:picLocks noRot="1" noChangeAspect="1"/>
          </p:cNvPicPr>
          <p:nvPr>
            <a:videoFile r:link="rId2"/>
          </p:nvPr>
        </p:nvPicPr>
        <p:blipFill>
          <a:blip r:embed="rId9"/>
          <a:stretch>
            <a:fillRect/>
          </a:stretch>
        </p:blipFill>
        <p:spPr>
          <a:xfrm>
            <a:off x="5707076" y="2353837"/>
            <a:ext cx="4105514" cy="2276573"/>
          </a:xfrm>
          <a:prstGeom prst="rect">
            <a:avLst/>
          </a:prstGeom>
        </p:spPr>
      </p:pic>
    </p:spTree>
    <p:extLst>
      <p:ext uri="{BB962C8B-B14F-4D97-AF65-F5344CB8AC3E}">
        <p14:creationId xmlns:p14="http://schemas.microsoft.com/office/powerpoint/2010/main" val="212397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004BF62-3BBE-49F3-7253-B251CC746A2E}"/>
              </a:ext>
            </a:extLst>
          </p:cNvPr>
          <p:cNvSpPr>
            <a:spLocks noGrp="1"/>
          </p:cNvSpPr>
          <p:nvPr>
            <p:ph sz="quarter" idx="13"/>
          </p:nvPr>
        </p:nvSpPr>
        <p:spPr/>
        <p:txBody>
          <a:bodyPr/>
          <a:lstStyle/>
          <a:p>
            <a:endParaRPr lang="de-DE" dirty="0"/>
          </a:p>
        </p:txBody>
      </p:sp>
      <p:sp>
        <p:nvSpPr>
          <p:cNvPr id="3" name="Inhaltsplatzhalter 2">
            <a:extLst>
              <a:ext uri="{FF2B5EF4-FFF2-40B4-BE49-F238E27FC236}">
                <a16:creationId xmlns:a16="http://schemas.microsoft.com/office/drawing/2014/main" id="{95D36EF9-4136-363A-61EF-292135169B06}"/>
              </a:ext>
            </a:extLst>
          </p:cNvPr>
          <p:cNvSpPr>
            <a:spLocks noGrp="1"/>
          </p:cNvSpPr>
          <p:nvPr>
            <p:ph sz="quarter" idx="19"/>
          </p:nvPr>
        </p:nvSpPr>
        <p:spPr/>
        <p:txBody>
          <a:bodyPr/>
          <a:lstStyle/>
          <a:p>
            <a:r>
              <a:rPr lang="en-US" dirty="0"/>
              <a:t>Aufgrund der Vielfalt der Kenntnisse, die in einer Krise erforderlich sind, ist Krisenmanagement oft nur im Team möglich.</a:t>
            </a:r>
            <a:endParaRPr lang="de-DE" dirty="0"/>
          </a:p>
        </p:txBody>
      </p:sp>
      <p:sp>
        <p:nvSpPr>
          <p:cNvPr id="4" name="Textplatzhalter 3">
            <a:extLst>
              <a:ext uri="{FF2B5EF4-FFF2-40B4-BE49-F238E27FC236}">
                <a16:creationId xmlns:a16="http://schemas.microsoft.com/office/drawing/2014/main" id="{3CE7251B-2FF7-37A4-D7F2-47F1DA09D1CC}"/>
              </a:ext>
            </a:extLst>
          </p:cNvPr>
          <p:cNvSpPr>
            <a:spLocks noGrp="1"/>
          </p:cNvSpPr>
          <p:nvPr>
            <p:ph type="body" sz="quarter" idx="16"/>
          </p:nvPr>
        </p:nvSpPr>
        <p:spPr/>
        <p:txBody>
          <a:bodyPr/>
          <a:lstStyle/>
          <a:p>
            <a:r>
              <a:rPr lang="en-US" dirty="0"/>
              <a:t>In einer Unternehmenskrise ist multidisziplinäres Wissen erforderlich.</a:t>
            </a:r>
            <a:endParaRPr lang="de-DE" dirty="0"/>
          </a:p>
          <a:p>
            <a:endParaRPr lang="de-DE" dirty="0"/>
          </a:p>
        </p:txBody>
      </p:sp>
      <p:sp>
        <p:nvSpPr>
          <p:cNvPr id="5" name="Textplatzhalter 4">
            <a:extLst>
              <a:ext uri="{FF2B5EF4-FFF2-40B4-BE49-F238E27FC236}">
                <a16:creationId xmlns:a16="http://schemas.microsoft.com/office/drawing/2014/main" id="{3949BD35-64B7-8062-AC7F-3111E7B210B0}"/>
              </a:ext>
            </a:extLst>
          </p:cNvPr>
          <p:cNvSpPr>
            <a:spLocks noGrp="1"/>
          </p:cNvSpPr>
          <p:nvPr>
            <p:ph type="body" sz="quarter" idx="20"/>
          </p:nvPr>
        </p:nvSpPr>
        <p:spPr/>
        <p:txBody>
          <a:bodyPr>
            <a:normAutofit fontScale="85000" lnSpcReduction="20000"/>
          </a:bodyPr>
          <a:lstStyle/>
          <a:p>
            <a:r>
              <a:rPr lang="en-US" dirty="0"/>
              <a:t>Erforderliche Kenntnisse von Managern in einer Krise</a:t>
            </a:r>
          </a:p>
          <a:p>
            <a:endParaRPr lang="de-DE" dirty="0"/>
          </a:p>
        </p:txBody>
      </p:sp>
      <p:graphicFrame>
        <p:nvGraphicFramePr>
          <p:cNvPr id="7" name="Tabelle 8">
            <a:extLst>
              <a:ext uri="{FF2B5EF4-FFF2-40B4-BE49-F238E27FC236}">
                <a16:creationId xmlns:a16="http://schemas.microsoft.com/office/drawing/2014/main" id="{8FBCD712-048F-D8C5-422F-859F10889EAE}"/>
              </a:ext>
            </a:extLst>
          </p:cNvPr>
          <p:cNvGraphicFramePr>
            <a:graphicFrameLocks/>
          </p:cNvGraphicFramePr>
          <p:nvPr>
            <p:extLst>
              <p:ext uri="{D42A27DB-BD31-4B8C-83A1-F6EECF244321}">
                <p14:modId xmlns:p14="http://schemas.microsoft.com/office/powerpoint/2010/main" val="2990807000"/>
              </p:ext>
            </p:extLst>
          </p:nvPr>
        </p:nvGraphicFramePr>
        <p:xfrm>
          <a:off x="3794685" y="1636713"/>
          <a:ext cx="8007350" cy="3505200"/>
        </p:xfrm>
        <a:graphic>
          <a:graphicData uri="http://schemas.openxmlformats.org/drawingml/2006/table">
            <a:tbl>
              <a:tblPr firstRow="1" bandRow="1">
                <a:tableStyleId>{5C22544A-7EE6-4342-B048-85BDC9FD1C3A}</a:tableStyleId>
              </a:tblPr>
              <a:tblGrid>
                <a:gridCol w="4003675">
                  <a:extLst>
                    <a:ext uri="{9D8B030D-6E8A-4147-A177-3AD203B41FA5}">
                      <a16:colId xmlns:a16="http://schemas.microsoft.com/office/drawing/2014/main" val="1050957937"/>
                    </a:ext>
                  </a:extLst>
                </a:gridCol>
                <a:gridCol w="4003675">
                  <a:extLst>
                    <a:ext uri="{9D8B030D-6E8A-4147-A177-3AD203B41FA5}">
                      <a16:colId xmlns:a16="http://schemas.microsoft.com/office/drawing/2014/main" val="3778798387"/>
                    </a:ext>
                  </a:extLst>
                </a:gridCol>
              </a:tblGrid>
              <a:tr h="370840">
                <a:tc>
                  <a:txBody>
                    <a:bodyPr/>
                    <a:lstStyle/>
                    <a:p>
                      <a:r>
                        <a:rPr lang="de-DE" dirty="0"/>
                        <a:t>Betriebswirtschaft</a:t>
                      </a:r>
                    </a:p>
                  </a:txBody>
                  <a:tcPr>
                    <a:solidFill>
                      <a:srgbClr val="A77FA9"/>
                    </a:solidFill>
                  </a:tcPr>
                </a:tc>
                <a:tc>
                  <a:txBody>
                    <a:bodyPr/>
                    <a:lstStyle/>
                    <a:p>
                      <a:r>
                        <a:rPr lang="de-DE" dirty="0"/>
                        <a:t>Recht</a:t>
                      </a:r>
                    </a:p>
                  </a:txBody>
                  <a:tcPr>
                    <a:solidFill>
                      <a:srgbClr val="A77FA9"/>
                    </a:solidFill>
                  </a:tcPr>
                </a:tc>
                <a:extLst>
                  <a:ext uri="{0D108BD9-81ED-4DB2-BD59-A6C34878D82A}">
                    <a16:rowId xmlns:a16="http://schemas.microsoft.com/office/drawing/2014/main" val="1198705145"/>
                  </a:ext>
                </a:extLst>
              </a:tr>
              <a:tr h="370840">
                <a:tc>
                  <a:txBody>
                    <a:bodyPr/>
                    <a:lstStyle/>
                    <a:p>
                      <a:r>
                        <a:rPr lang="de-DE" dirty="0">
                          <a:solidFill>
                            <a:srgbClr val="595A59"/>
                          </a:solidFill>
                        </a:rPr>
                        <a:t>Analyse der wichtigsten </a:t>
                      </a:r>
                      <a:r>
                        <a:rPr lang="de-DE" noProof="0" dirty="0">
                          <a:solidFill>
                            <a:srgbClr val="595A59"/>
                          </a:solidFill>
                        </a:rPr>
                        <a:t>Leistungsindikatoren</a:t>
                      </a:r>
                    </a:p>
                  </a:txBody>
                  <a:tcPr>
                    <a:solidFill>
                      <a:srgbClr val="D7C6D8"/>
                    </a:solidFill>
                  </a:tcPr>
                </a:tc>
                <a:tc>
                  <a:txBody>
                    <a:bodyPr/>
                    <a:lstStyle/>
                    <a:p>
                      <a:r>
                        <a:rPr lang="de-DE" dirty="0">
                          <a:solidFill>
                            <a:srgbClr val="595A59"/>
                          </a:solidFill>
                        </a:rPr>
                        <a:t>Insolvenzrecht</a:t>
                      </a:r>
                    </a:p>
                  </a:txBody>
                  <a:tcPr>
                    <a:solidFill>
                      <a:srgbClr val="D7C6D8"/>
                    </a:solidFill>
                  </a:tcPr>
                </a:tc>
                <a:extLst>
                  <a:ext uri="{0D108BD9-81ED-4DB2-BD59-A6C34878D82A}">
                    <a16:rowId xmlns:a16="http://schemas.microsoft.com/office/drawing/2014/main" val="3060771192"/>
                  </a:ext>
                </a:extLst>
              </a:tr>
              <a:tr h="370840">
                <a:tc>
                  <a:txBody>
                    <a:bodyPr/>
                    <a:lstStyle/>
                    <a:p>
                      <a:r>
                        <a:rPr lang="de-DE" dirty="0">
                          <a:solidFill>
                            <a:srgbClr val="595A59"/>
                          </a:solidFill>
                        </a:rPr>
                        <a:t>Finanzplanung</a:t>
                      </a:r>
                    </a:p>
                  </a:txBody>
                  <a:tcPr>
                    <a:solidFill>
                      <a:srgbClr val="F5F1F5"/>
                    </a:solidFill>
                  </a:tcPr>
                </a:tc>
                <a:tc>
                  <a:txBody>
                    <a:bodyPr/>
                    <a:lstStyle/>
                    <a:p>
                      <a:r>
                        <a:rPr lang="de-DE" dirty="0">
                          <a:solidFill>
                            <a:srgbClr val="595A59"/>
                          </a:solidFill>
                        </a:rPr>
                        <a:t>Arbeitsrecht</a:t>
                      </a:r>
                    </a:p>
                  </a:txBody>
                  <a:tcPr>
                    <a:solidFill>
                      <a:srgbClr val="F5F1F5"/>
                    </a:solidFill>
                  </a:tcPr>
                </a:tc>
                <a:extLst>
                  <a:ext uri="{0D108BD9-81ED-4DB2-BD59-A6C34878D82A}">
                    <a16:rowId xmlns:a16="http://schemas.microsoft.com/office/drawing/2014/main" val="1033888648"/>
                  </a:ext>
                </a:extLst>
              </a:tr>
              <a:tr h="370840">
                <a:tc>
                  <a:txBody>
                    <a:bodyPr/>
                    <a:lstStyle/>
                    <a:p>
                      <a:r>
                        <a:rPr lang="de-DE" dirty="0">
                          <a:solidFill>
                            <a:srgbClr val="595A59"/>
                          </a:solidFill>
                        </a:rPr>
                        <a:t>Finanzierung</a:t>
                      </a:r>
                    </a:p>
                  </a:txBody>
                  <a:tcPr>
                    <a:solidFill>
                      <a:srgbClr val="D7C6D8"/>
                    </a:solidFill>
                  </a:tcPr>
                </a:tc>
                <a:tc>
                  <a:txBody>
                    <a:bodyPr/>
                    <a:lstStyle/>
                    <a:p>
                      <a:r>
                        <a:rPr lang="de-DE" dirty="0">
                          <a:solidFill>
                            <a:srgbClr val="595A59"/>
                          </a:solidFill>
                        </a:rPr>
                        <a:t>Handels- und Haftungsrecht</a:t>
                      </a:r>
                    </a:p>
                  </a:txBody>
                  <a:tcPr>
                    <a:solidFill>
                      <a:srgbClr val="D7C6D8"/>
                    </a:solidFill>
                  </a:tcPr>
                </a:tc>
                <a:extLst>
                  <a:ext uri="{0D108BD9-81ED-4DB2-BD59-A6C34878D82A}">
                    <a16:rowId xmlns:a16="http://schemas.microsoft.com/office/drawing/2014/main" val="2975891738"/>
                  </a:ext>
                </a:extLst>
              </a:tr>
              <a:tr h="370840">
                <a:tc>
                  <a:txBody>
                    <a:bodyPr/>
                    <a:lstStyle/>
                    <a:p>
                      <a:r>
                        <a:rPr lang="de-DE" dirty="0">
                          <a:solidFill>
                            <a:srgbClr val="595A59"/>
                          </a:solidFill>
                        </a:rPr>
                        <a:t>Organisation / Führung</a:t>
                      </a:r>
                    </a:p>
                  </a:txBody>
                  <a:tcPr>
                    <a:solidFill>
                      <a:srgbClr val="F5F1F5"/>
                    </a:solidFill>
                  </a:tcPr>
                </a:tc>
                <a:tc>
                  <a:txBody>
                    <a:bodyPr/>
                    <a:lstStyle/>
                    <a:p>
                      <a:r>
                        <a:rPr lang="de-DE" dirty="0">
                          <a:solidFill>
                            <a:srgbClr val="595A59"/>
                          </a:solidFill>
                        </a:rPr>
                        <a:t>Vertragsrecht</a:t>
                      </a:r>
                    </a:p>
                  </a:txBody>
                  <a:tcPr>
                    <a:solidFill>
                      <a:srgbClr val="F5F1F5"/>
                    </a:solidFill>
                  </a:tcPr>
                </a:tc>
                <a:extLst>
                  <a:ext uri="{0D108BD9-81ED-4DB2-BD59-A6C34878D82A}">
                    <a16:rowId xmlns:a16="http://schemas.microsoft.com/office/drawing/2014/main" val="2914463128"/>
                  </a:ext>
                </a:extLst>
              </a:tr>
              <a:tr h="370840">
                <a:tc>
                  <a:txBody>
                    <a:bodyPr/>
                    <a:lstStyle/>
                    <a:p>
                      <a:r>
                        <a:rPr lang="de-DE" noProof="0" dirty="0">
                          <a:solidFill>
                            <a:srgbClr val="595A59"/>
                          </a:solidFill>
                        </a:rPr>
                        <a:t>Optimierung der Leistung</a:t>
                      </a:r>
                    </a:p>
                  </a:txBody>
                  <a:tcPr>
                    <a:solidFill>
                      <a:srgbClr val="D7C6D8"/>
                    </a:solidFill>
                  </a:tcPr>
                </a:tc>
                <a:tc>
                  <a:txBody>
                    <a:bodyPr/>
                    <a:lstStyle/>
                    <a:p>
                      <a:r>
                        <a:rPr lang="de-DE" dirty="0">
                          <a:solidFill>
                            <a:srgbClr val="595A59"/>
                          </a:solidFill>
                        </a:rPr>
                        <a:t>...</a:t>
                      </a:r>
                    </a:p>
                  </a:txBody>
                  <a:tcPr>
                    <a:solidFill>
                      <a:srgbClr val="D7C6D8"/>
                    </a:solidFill>
                  </a:tcPr>
                </a:tc>
                <a:extLst>
                  <a:ext uri="{0D108BD9-81ED-4DB2-BD59-A6C34878D82A}">
                    <a16:rowId xmlns:a16="http://schemas.microsoft.com/office/drawing/2014/main" val="1724924948"/>
                  </a:ext>
                </a:extLst>
              </a:tr>
              <a:tr h="448890">
                <a:tc>
                  <a:txBody>
                    <a:bodyPr/>
                    <a:lstStyle/>
                    <a:p>
                      <a:r>
                        <a:rPr lang="de-DE" noProof="0" dirty="0">
                          <a:solidFill>
                            <a:srgbClr val="595A59"/>
                          </a:solidFill>
                        </a:rPr>
                        <a:t>Entwicklung von Businessplänen und Restrukturierungskonzepten</a:t>
                      </a:r>
                    </a:p>
                  </a:txBody>
                  <a:tcPr>
                    <a:solidFill>
                      <a:srgbClr val="F5F1F5"/>
                    </a:solidFill>
                  </a:tcPr>
                </a:tc>
                <a:tc>
                  <a:txBody>
                    <a:bodyPr/>
                    <a:lstStyle/>
                    <a:p>
                      <a:endParaRPr lang="de-DE" dirty="0">
                        <a:solidFill>
                          <a:srgbClr val="595A59"/>
                        </a:solidFill>
                      </a:endParaRPr>
                    </a:p>
                  </a:txBody>
                  <a:tcPr>
                    <a:solidFill>
                      <a:srgbClr val="F5F1F5"/>
                    </a:solidFill>
                  </a:tcPr>
                </a:tc>
                <a:extLst>
                  <a:ext uri="{0D108BD9-81ED-4DB2-BD59-A6C34878D82A}">
                    <a16:rowId xmlns:a16="http://schemas.microsoft.com/office/drawing/2014/main" val="2071040323"/>
                  </a:ext>
                </a:extLst>
              </a:tr>
              <a:tr h="370840">
                <a:tc>
                  <a:txBody>
                    <a:bodyPr/>
                    <a:lstStyle/>
                    <a:p>
                      <a:pPr marL="0" algn="l" defTabSz="914400" rtl="0" eaLnBrk="1" latinLnBrk="0" hangingPunct="1"/>
                      <a:r>
                        <a:rPr lang="de-DE" sz="1800" kern="1200" dirty="0">
                          <a:solidFill>
                            <a:srgbClr val="595A59"/>
                          </a:solidFill>
                          <a:latin typeface="+mn-lt"/>
                          <a:ea typeface="+mn-ea"/>
                          <a:cs typeface="+mn-cs"/>
                        </a:rPr>
                        <a:t>...</a:t>
                      </a:r>
                    </a:p>
                  </a:txBody>
                  <a:tcPr>
                    <a:solidFill>
                      <a:srgbClr val="D7C6D8"/>
                    </a:solidFill>
                  </a:tcPr>
                </a:tc>
                <a:tc>
                  <a:txBody>
                    <a:bodyPr/>
                    <a:lstStyle/>
                    <a:p>
                      <a:pPr marL="0" algn="l" defTabSz="914400" rtl="0" eaLnBrk="1" latinLnBrk="0" hangingPunct="1"/>
                      <a:endParaRPr lang="de-DE" sz="1800" kern="1200" dirty="0">
                        <a:solidFill>
                          <a:srgbClr val="595A59"/>
                        </a:solidFill>
                        <a:latin typeface="+mn-lt"/>
                        <a:ea typeface="+mn-ea"/>
                        <a:cs typeface="+mn-cs"/>
                      </a:endParaRPr>
                    </a:p>
                  </a:txBody>
                  <a:tcPr>
                    <a:solidFill>
                      <a:srgbClr val="D7C6D8"/>
                    </a:solidFill>
                  </a:tcPr>
                </a:tc>
                <a:extLst>
                  <a:ext uri="{0D108BD9-81ED-4DB2-BD59-A6C34878D82A}">
                    <a16:rowId xmlns:a16="http://schemas.microsoft.com/office/drawing/2014/main" val="315913668"/>
                  </a:ext>
                </a:extLst>
              </a:tr>
            </a:tbl>
          </a:graphicData>
        </a:graphic>
      </p:graphicFrame>
    </p:spTree>
    <p:extLst>
      <p:ext uri="{BB962C8B-B14F-4D97-AF65-F5344CB8AC3E}">
        <p14:creationId xmlns:p14="http://schemas.microsoft.com/office/powerpoint/2010/main" val="656737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43749D2-4EC4-A71C-A311-E8C7F7900B6D}"/>
              </a:ext>
            </a:extLst>
          </p:cNvPr>
          <p:cNvSpPr>
            <a:spLocks noGrp="1"/>
          </p:cNvSpPr>
          <p:nvPr>
            <p:ph sz="quarter" idx="19"/>
          </p:nvPr>
        </p:nvSpPr>
        <p:spPr/>
        <p:txBody>
          <a:bodyPr/>
          <a:lstStyle/>
          <a:p>
            <a:r>
              <a:rPr lang="en-US" dirty="0"/>
              <a:t>Die Erfolgsfaktoren, die bestimmen, ob das Unternehmen erfolgreich aus der Krise geführt werden kann, hängen in hohem Maße von den Fähigkeiten der Führungskräfte ab. </a:t>
            </a:r>
            <a:endParaRPr lang="de-DE" dirty="0"/>
          </a:p>
        </p:txBody>
      </p:sp>
      <p:sp>
        <p:nvSpPr>
          <p:cNvPr id="4" name="Textplatzhalter 3">
            <a:extLst>
              <a:ext uri="{FF2B5EF4-FFF2-40B4-BE49-F238E27FC236}">
                <a16:creationId xmlns:a16="http://schemas.microsoft.com/office/drawing/2014/main" id="{00EC4266-5232-CC70-FE28-C82447FACCDF}"/>
              </a:ext>
            </a:extLst>
          </p:cNvPr>
          <p:cNvSpPr>
            <a:spLocks noGrp="1"/>
          </p:cNvSpPr>
          <p:nvPr>
            <p:ph type="body" sz="quarter" idx="16"/>
          </p:nvPr>
        </p:nvSpPr>
        <p:spPr/>
        <p:txBody>
          <a:bodyPr/>
          <a:lstStyle/>
          <a:p>
            <a:r>
              <a:rPr lang="en-US" dirty="0"/>
              <a:t>Ob es gelingt, das Unternehmen aus der Krise zu führen, hängt von einer Reihe von Erfolgsfaktoren ab</a:t>
            </a:r>
            <a:endParaRPr lang="de-DE" dirty="0"/>
          </a:p>
        </p:txBody>
      </p:sp>
      <p:sp>
        <p:nvSpPr>
          <p:cNvPr id="5" name="Textplatzhalter 4">
            <a:extLst>
              <a:ext uri="{FF2B5EF4-FFF2-40B4-BE49-F238E27FC236}">
                <a16:creationId xmlns:a16="http://schemas.microsoft.com/office/drawing/2014/main" id="{31CD8A02-6C47-C19E-E8A3-940E6B6CD183}"/>
              </a:ext>
            </a:extLst>
          </p:cNvPr>
          <p:cNvSpPr>
            <a:spLocks noGrp="1"/>
          </p:cNvSpPr>
          <p:nvPr>
            <p:ph type="body" sz="quarter" idx="20"/>
          </p:nvPr>
        </p:nvSpPr>
        <p:spPr/>
        <p:txBody>
          <a:bodyPr>
            <a:normAutofit fontScale="77500" lnSpcReduction="20000"/>
          </a:bodyPr>
          <a:lstStyle/>
          <a:p>
            <a:r>
              <a:rPr lang="en-US" dirty="0"/>
              <a:t>Erfolgsfaktoren für das Krisenmanagement</a:t>
            </a:r>
            <a:endParaRPr lang="de-DE" dirty="0"/>
          </a:p>
        </p:txBody>
      </p:sp>
      <p:sp>
        <p:nvSpPr>
          <p:cNvPr id="6" name="Inhaltsplatzhalter 5">
            <a:extLst>
              <a:ext uri="{FF2B5EF4-FFF2-40B4-BE49-F238E27FC236}">
                <a16:creationId xmlns:a16="http://schemas.microsoft.com/office/drawing/2014/main" id="{C387DAD5-4D5A-1172-0A86-1D969C106820}"/>
              </a:ext>
            </a:extLst>
          </p:cNvPr>
          <p:cNvSpPr>
            <a:spLocks noGrp="1"/>
          </p:cNvSpPr>
          <p:nvPr>
            <p:ph sz="quarter" idx="13"/>
          </p:nvPr>
        </p:nvSpPr>
        <p:spPr/>
        <p:txBody>
          <a:bodyPr>
            <a:normAutofit/>
          </a:bodyPr>
          <a:lstStyle/>
          <a:p>
            <a:endParaRPr lang="de-DE" sz="1400" dirty="0"/>
          </a:p>
        </p:txBody>
      </p:sp>
      <p:sp>
        <p:nvSpPr>
          <p:cNvPr id="9" name="Freeform 39">
            <a:extLst>
              <a:ext uri="{FF2B5EF4-FFF2-40B4-BE49-F238E27FC236}">
                <a16:creationId xmlns:a16="http://schemas.microsoft.com/office/drawing/2014/main" id="{0EDC1A27-02DD-9B1B-065A-29BCDDB904C5}"/>
              </a:ext>
            </a:extLst>
          </p:cNvPr>
          <p:cNvSpPr>
            <a:spLocks/>
          </p:cNvSpPr>
          <p:nvPr/>
        </p:nvSpPr>
        <p:spPr bwMode="auto">
          <a:xfrm>
            <a:off x="4041481" y="2454057"/>
            <a:ext cx="3446264" cy="954352"/>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rgbClr val="A77FA9"/>
          </a:solidFill>
          <a:ln>
            <a:noFill/>
          </a:ln>
        </p:spPr>
        <p:txBody>
          <a:bodyPr vert="horz" wrap="square" lIns="68580" tIns="34290" rIns="68580" bIns="34290" numCol="1" anchor="t" anchorCtr="0" compatLnSpc="1">
            <a:prstTxWarp prst="textNoShape">
              <a:avLst/>
            </a:prstTxWarp>
          </a:bodyPr>
          <a:lstStyle/>
          <a:p>
            <a:endParaRPr lang="en-US" sz="2700" b="1" dirty="0">
              <a:solidFill>
                <a:schemeClr val="accent1">
                  <a:lumMod val="60000"/>
                  <a:lumOff val="40000"/>
                </a:schemeClr>
              </a:solidFill>
              <a:latin typeface="+mj-lt"/>
            </a:endParaRPr>
          </a:p>
        </p:txBody>
      </p:sp>
      <p:sp>
        <p:nvSpPr>
          <p:cNvPr id="10" name="Freeform 13">
            <a:extLst>
              <a:ext uri="{FF2B5EF4-FFF2-40B4-BE49-F238E27FC236}">
                <a16:creationId xmlns:a16="http://schemas.microsoft.com/office/drawing/2014/main" id="{4DF3CEDE-7A98-2D24-3F57-2A9645150DD1}"/>
              </a:ext>
            </a:extLst>
          </p:cNvPr>
          <p:cNvSpPr>
            <a:spLocks/>
          </p:cNvSpPr>
          <p:nvPr/>
        </p:nvSpPr>
        <p:spPr bwMode="auto">
          <a:xfrm>
            <a:off x="4366181" y="2454058"/>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rgbClr val="595A59"/>
          </a:solidFill>
          <a:ln>
            <a:noFill/>
          </a:ln>
        </p:spPr>
        <p:txBody>
          <a:bodyPr vert="horz" wrap="square" lIns="68580" tIns="34290" rIns="68580" bIns="34290" numCol="1" anchor="t" anchorCtr="0" compatLnSpc="1">
            <a:prstTxWarp prst="textNoShape">
              <a:avLst/>
            </a:prstTxWarp>
          </a:bodyPr>
          <a:lstStyle/>
          <a:p>
            <a:endParaRPr lang="en-US" sz="2700" b="1" dirty="0">
              <a:solidFill>
                <a:schemeClr val="accent1">
                  <a:lumMod val="60000"/>
                  <a:lumOff val="40000"/>
                </a:schemeClr>
              </a:solidFill>
              <a:latin typeface="+mj-lt"/>
            </a:endParaRPr>
          </a:p>
        </p:txBody>
      </p:sp>
      <p:sp>
        <p:nvSpPr>
          <p:cNvPr id="11" name="Freeform 37">
            <a:extLst>
              <a:ext uri="{FF2B5EF4-FFF2-40B4-BE49-F238E27FC236}">
                <a16:creationId xmlns:a16="http://schemas.microsoft.com/office/drawing/2014/main" id="{730873DF-A9B7-4FA4-8CDB-B9ECB2EB5E16}"/>
              </a:ext>
            </a:extLst>
          </p:cNvPr>
          <p:cNvSpPr>
            <a:spLocks/>
          </p:cNvSpPr>
          <p:nvPr/>
        </p:nvSpPr>
        <p:spPr bwMode="auto">
          <a:xfrm>
            <a:off x="7979628" y="2448830"/>
            <a:ext cx="3559826"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rgbClr val="A77FA9"/>
          </a:solidFill>
          <a:ln>
            <a:noFill/>
          </a:ln>
        </p:spPr>
        <p:txBody>
          <a:bodyPr vert="horz" wrap="square" lIns="68580" tIns="34290" rIns="68580" bIns="34290" numCol="1" anchor="t" anchorCtr="0" compatLnSpc="1">
            <a:prstTxWarp prst="textNoShape">
              <a:avLst/>
            </a:prstTxWarp>
          </a:bodyPr>
          <a:lstStyle/>
          <a:p>
            <a:endParaRPr lang="en-US" sz="2700" b="1" dirty="0">
              <a:solidFill>
                <a:schemeClr val="accent1">
                  <a:lumMod val="60000"/>
                  <a:lumOff val="40000"/>
                </a:schemeClr>
              </a:solidFill>
              <a:latin typeface="+mj-lt"/>
            </a:endParaRPr>
          </a:p>
        </p:txBody>
      </p:sp>
      <p:sp>
        <p:nvSpPr>
          <p:cNvPr id="12" name="Freeform 15">
            <a:extLst>
              <a:ext uri="{FF2B5EF4-FFF2-40B4-BE49-F238E27FC236}">
                <a16:creationId xmlns:a16="http://schemas.microsoft.com/office/drawing/2014/main" id="{091FD006-984B-A399-DF41-D01BD6C92738}"/>
              </a:ext>
            </a:extLst>
          </p:cNvPr>
          <p:cNvSpPr>
            <a:spLocks/>
          </p:cNvSpPr>
          <p:nvPr/>
        </p:nvSpPr>
        <p:spPr bwMode="auto">
          <a:xfrm>
            <a:off x="8240021" y="2627325"/>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rgbClr val="595A59"/>
          </a:solidFill>
          <a:ln>
            <a:noFill/>
          </a:ln>
        </p:spPr>
        <p:txBody>
          <a:bodyPr vert="horz" wrap="square" lIns="68580" tIns="34290" rIns="68580" bIns="34290" numCol="1" anchor="t" anchorCtr="0" compatLnSpc="1">
            <a:prstTxWarp prst="textNoShape">
              <a:avLst/>
            </a:prstTxWarp>
          </a:bodyPr>
          <a:lstStyle/>
          <a:p>
            <a:endParaRPr lang="en-US" sz="2700" b="1" dirty="0">
              <a:solidFill>
                <a:schemeClr val="accent1">
                  <a:lumMod val="60000"/>
                  <a:lumOff val="40000"/>
                </a:schemeClr>
              </a:solidFill>
              <a:latin typeface="+mj-lt"/>
            </a:endParaRPr>
          </a:p>
        </p:txBody>
      </p:sp>
      <p:sp>
        <p:nvSpPr>
          <p:cNvPr id="13" name="Freeform 35">
            <a:extLst>
              <a:ext uri="{FF2B5EF4-FFF2-40B4-BE49-F238E27FC236}">
                <a16:creationId xmlns:a16="http://schemas.microsoft.com/office/drawing/2014/main" id="{A2770A75-CE95-095B-AD69-5568A1A1DF58}"/>
              </a:ext>
            </a:extLst>
          </p:cNvPr>
          <p:cNvSpPr>
            <a:spLocks/>
          </p:cNvSpPr>
          <p:nvPr/>
        </p:nvSpPr>
        <p:spPr bwMode="auto">
          <a:xfrm>
            <a:off x="3943051" y="3560981"/>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rgbClr val="A77FA9"/>
          </a:solidFill>
          <a:ln>
            <a:noFill/>
          </a:ln>
        </p:spPr>
        <p:txBody>
          <a:bodyPr vert="horz" wrap="square" lIns="68580" tIns="34290" rIns="68580" bIns="34290" numCol="1" anchor="t" anchorCtr="0" compatLnSpc="1">
            <a:prstTxWarp prst="textNoShape">
              <a:avLst/>
            </a:prstTxWarp>
          </a:bodyPr>
          <a:lstStyle/>
          <a:p>
            <a:endParaRPr lang="en-US" sz="2700" b="1" dirty="0">
              <a:solidFill>
                <a:schemeClr val="accent1">
                  <a:lumMod val="60000"/>
                  <a:lumOff val="40000"/>
                </a:schemeClr>
              </a:solidFill>
              <a:latin typeface="+mj-lt"/>
            </a:endParaRPr>
          </a:p>
        </p:txBody>
      </p:sp>
      <p:sp>
        <p:nvSpPr>
          <p:cNvPr id="14" name="Freeform 16">
            <a:extLst>
              <a:ext uri="{FF2B5EF4-FFF2-40B4-BE49-F238E27FC236}">
                <a16:creationId xmlns:a16="http://schemas.microsoft.com/office/drawing/2014/main" id="{3253400A-F656-B093-6BEE-B722A830D10E}"/>
              </a:ext>
            </a:extLst>
          </p:cNvPr>
          <p:cNvSpPr>
            <a:spLocks/>
          </p:cNvSpPr>
          <p:nvPr/>
        </p:nvSpPr>
        <p:spPr bwMode="auto">
          <a:xfrm>
            <a:off x="4261118" y="3762856"/>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rgbClr val="595A59"/>
          </a:solidFill>
          <a:ln>
            <a:noFill/>
          </a:ln>
        </p:spPr>
        <p:txBody>
          <a:bodyPr vert="horz" wrap="square" lIns="68580" tIns="34290" rIns="68580" bIns="34290" numCol="1" anchor="t" anchorCtr="0" compatLnSpc="1">
            <a:prstTxWarp prst="textNoShape">
              <a:avLst/>
            </a:prstTxWarp>
          </a:bodyPr>
          <a:lstStyle/>
          <a:p>
            <a:endParaRPr lang="en-US" sz="2700" b="1" dirty="0">
              <a:solidFill>
                <a:schemeClr val="accent1">
                  <a:lumMod val="60000"/>
                  <a:lumOff val="40000"/>
                </a:schemeClr>
              </a:solidFill>
              <a:latin typeface="+mj-lt"/>
            </a:endParaRPr>
          </a:p>
        </p:txBody>
      </p:sp>
      <p:sp>
        <p:nvSpPr>
          <p:cNvPr id="15" name="Freeform 16">
            <a:extLst>
              <a:ext uri="{FF2B5EF4-FFF2-40B4-BE49-F238E27FC236}">
                <a16:creationId xmlns:a16="http://schemas.microsoft.com/office/drawing/2014/main" id="{ACCD642B-D55B-86A9-9750-4DEB2C38E186}"/>
              </a:ext>
            </a:extLst>
          </p:cNvPr>
          <p:cNvSpPr>
            <a:spLocks noEditPoints="1"/>
          </p:cNvSpPr>
          <p:nvPr/>
        </p:nvSpPr>
        <p:spPr bwMode="auto">
          <a:xfrm>
            <a:off x="7956464" y="3560981"/>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rgbClr val="A77FA9"/>
          </a:solidFill>
          <a:ln>
            <a:noFill/>
          </a:ln>
        </p:spPr>
        <p:txBody>
          <a:bodyPr vert="horz" wrap="square" lIns="68580" tIns="34290" rIns="68580" bIns="34290" numCol="1" anchor="t" anchorCtr="0" compatLnSpc="1">
            <a:prstTxWarp prst="textNoShape">
              <a:avLst/>
            </a:prstTxWarp>
          </a:bodyPr>
          <a:lstStyle/>
          <a:p>
            <a:endParaRPr lang="en-US" sz="2700" b="1" dirty="0">
              <a:solidFill>
                <a:schemeClr val="accent1">
                  <a:lumMod val="60000"/>
                  <a:lumOff val="40000"/>
                </a:schemeClr>
              </a:solidFill>
              <a:latin typeface="+mj-lt"/>
            </a:endParaRPr>
          </a:p>
        </p:txBody>
      </p:sp>
      <p:sp>
        <p:nvSpPr>
          <p:cNvPr id="16" name="Freeform 5">
            <a:extLst>
              <a:ext uri="{FF2B5EF4-FFF2-40B4-BE49-F238E27FC236}">
                <a16:creationId xmlns:a16="http://schemas.microsoft.com/office/drawing/2014/main" id="{8DECC653-ED1C-E02E-8146-A81DF06FF7A4}"/>
              </a:ext>
            </a:extLst>
          </p:cNvPr>
          <p:cNvSpPr>
            <a:spLocks/>
          </p:cNvSpPr>
          <p:nvPr/>
        </p:nvSpPr>
        <p:spPr bwMode="auto">
          <a:xfrm>
            <a:off x="8548188" y="3560981"/>
            <a:ext cx="343175" cy="95435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rgbClr val="595A59"/>
          </a:solidFill>
          <a:ln>
            <a:noFill/>
          </a:ln>
        </p:spPr>
        <p:txBody>
          <a:bodyPr vert="horz" wrap="square" lIns="68580" tIns="34290" rIns="68580" bIns="34290" numCol="1" anchor="t" anchorCtr="0" compatLnSpc="1">
            <a:prstTxWarp prst="textNoShape">
              <a:avLst/>
            </a:prstTxWarp>
          </a:bodyPr>
          <a:lstStyle/>
          <a:p>
            <a:endParaRPr lang="en-US" sz="2700" b="1" dirty="0">
              <a:solidFill>
                <a:schemeClr val="accent1">
                  <a:lumMod val="60000"/>
                  <a:lumOff val="40000"/>
                </a:schemeClr>
              </a:solidFill>
              <a:latin typeface="+mj-lt"/>
            </a:endParaRPr>
          </a:p>
        </p:txBody>
      </p:sp>
      <p:sp>
        <p:nvSpPr>
          <p:cNvPr id="17" name="Freeform 36">
            <a:extLst>
              <a:ext uri="{FF2B5EF4-FFF2-40B4-BE49-F238E27FC236}">
                <a16:creationId xmlns:a16="http://schemas.microsoft.com/office/drawing/2014/main" id="{6800AE09-3831-00D2-B1B0-D73006E5515A}"/>
              </a:ext>
            </a:extLst>
          </p:cNvPr>
          <p:cNvSpPr>
            <a:spLocks/>
          </p:cNvSpPr>
          <p:nvPr/>
        </p:nvSpPr>
        <p:spPr bwMode="auto">
          <a:xfrm>
            <a:off x="3946260" y="4670650"/>
            <a:ext cx="3546335" cy="954352"/>
          </a:xfrm>
          <a:custGeom>
            <a:avLst/>
            <a:gdLst>
              <a:gd name="T0" fmla="*/ 324 w 1843"/>
              <a:gd name="T1" fmla="*/ 0 h 523"/>
              <a:gd name="T2" fmla="*/ 42 w 1843"/>
              <a:gd name="T3" fmla="*/ 0 h 523"/>
              <a:gd name="T4" fmla="*/ 13 w 1843"/>
              <a:gd name="T5" fmla="*/ 262 h 523"/>
              <a:gd name="T6" fmla="*/ 94 w 1843"/>
              <a:gd name="T7" fmla="*/ 282 h 523"/>
              <a:gd name="T8" fmla="*/ 106 w 1843"/>
              <a:gd name="T9" fmla="*/ 272 h 523"/>
              <a:gd name="T10" fmla="*/ 120 w 1843"/>
              <a:gd name="T11" fmla="*/ 263 h 523"/>
              <a:gd name="T12" fmla="*/ 139 w 1843"/>
              <a:gd name="T13" fmla="*/ 256 h 523"/>
              <a:gd name="T14" fmla="*/ 163 w 1843"/>
              <a:gd name="T15" fmla="*/ 254 h 523"/>
              <a:gd name="T16" fmla="*/ 200 w 1843"/>
              <a:gd name="T17" fmla="*/ 260 h 523"/>
              <a:gd name="T18" fmla="*/ 226 w 1843"/>
              <a:gd name="T19" fmla="*/ 279 h 523"/>
              <a:gd name="T20" fmla="*/ 241 w 1843"/>
              <a:gd name="T21" fmla="*/ 308 h 523"/>
              <a:gd name="T22" fmla="*/ 246 w 1843"/>
              <a:gd name="T23" fmla="*/ 345 h 523"/>
              <a:gd name="T24" fmla="*/ 242 w 1843"/>
              <a:gd name="T25" fmla="*/ 382 h 523"/>
              <a:gd name="T26" fmla="*/ 229 w 1843"/>
              <a:gd name="T27" fmla="*/ 413 h 523"/>
              <a:gd name="T28" fmla="*/ 207 w 1843"/>
              <a:gd name="T29" fmla="*/ 433 h 523"/>
              <a:gd name="T30" fmla="*/ 174 w 1843"/>
              <a:gd name="T31" fmla="*/ 440 h 523"/>
              <a:gd name="T32" fmla="*/ 123 w 1843"/>
              <a:gd name="T33" fmla="*/ 422 h 523"/>
              <a:gd name="T34" fmla="*/ 101 w 1843"/>
              <a:gd name="T35" fmla="*/ 372 h 523"/>
              <a:gd name="T36" fmla="*/ 0 w 1843"/>
              <a:gd name="T37" fmla="*/ 372 h 523"/>
              <a:gd name="T38" fmla="*/ 16 w 1843"/>
              <a:gd name="T39" fmla="*/ 436 h 523"/>
              <a:gd name="T40" fmla="*/ 54 w 1843"/>
              <a:gd name="T41" fmla="*/ 483 h 523"/>
              <a:gd name="T42" fmla="*/ 110 w 1843"/>
              <a:gd name="T43" fmla="*/ 513 h 523"/>
              <a:gd name="T44" fmla="*/ 170 w 1843"/>
              <a:gd name="T45" fmla="*/ 523 h 523"/>
              <a:gd name="T46" fmla="*/ 166 w 1843"/>
              <a:gd name="T47" fmla="*/ 523 h 523"/>
              <a:gd name="T48" fmla="*/ 1843 w 1843"/>
              <a:gd name="T49" fmla="*/ 523 h 523"/>
              <a:gd name="T50" fmla="*/ 1843 w 1843"/>
              <a:gd name="T51" fmla="*/ 0 h 523"/>
              <a:gd name="T52" fmla="*/ 324 w 1843"/>
              <a:gd name="T5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3" h="523">
                <a:moveTo>
                  <a:pt x="324" y="0"/>
                </a:moveTo>
                <a:cubicBezTo>
                  <a:pt x="42" y="0"/>
                  <a:pt x="42" y="0"/>
                  <a:pt x="42" y="0"/>
                </a:cubicBezTo>
                <a:cubicBezTo>
                  <a:pt x="13" y="262"/>
                  <a:pt x="13" y="262"/>
                  <a:pt x="13" y="262"/>
                </a:cubicBezTo>
                <a:cubicBezTo>
                  <a:pt x="94" y="282"/>
                  <a:pt x="94" y="282"/>
                  <a:pt x="94" y="282"/>
                </a:cubicBezTo>
                <a:cubicBezTo>
                  <a:pt x="98" y="279"/>
                  <a:pt x="102" y="275"/>
                  <a:pt x="106" y="272"/>
                </a:cubicBezTo>
                <a:cubicBezTo>
                  <a:pt x="110" y="268"/>
                  <a:pt x="115" y="265"/>
                  <a:pt x="120" y="263"/>
                </a:cubicBezTo>
                <a:cubicBezTo>
                  <a:pt x="125" y="260"/>
                  <a:pt x="132" y="258"/>
                  <a:pt x="139" y="256"/>
                </a:cubicBezTo>
                <a:cubicBezTo>
                  <a:pt x="146" y="255"/>
                  <a:pt x="154" y="254"/>
                  <a:pt x="163" y="254"/>
                </a:cubicBezTo>
                <a:cubicBezTo>
                  <a:pt x="177" y="254"/>
                  <a:pt x="190" y="256"/>
                  <a:pt x="200" y="260"/>
                </a:cubicBezTo>
                <a:cubicBezTo>
                  <a:pt x="211" y="265"/>
                  <a:pt x="219" y="271"/>
                  <a:pt x="226" y="279"/>
                </a:cubicBezTo>
                <a:cubicBezTo>
                  <a:pt x="233" y="287"/>
                  <a:pt x="238" y="296"/>
                  <a:pt x="241" y="308"/>
                </a:cubicBezTo>
                <a:cubicBezTo>
                  <a:pt x="245" y="319"/>
                  <a:pt x="246" y="331"/>
                  <a:pt x="246" y="345"/>
                </a:cubicBezTo>
                <a:cubicBezTo>
                  <a:pt x="246" y="358"/>
                  <a:pt x="245" y="371"/>
                  <a:pt x="242" y="382"/>
                </a:cubicBezTo>
                <a:cubicBezTo>
                  <a:pt x="239" y="394"/>
                  <a:pt x="235" y="404"/>
                  <a:pt x="229" y="413"/>
                </a:cubicBezTo>
                <a:cubicBezTo>
                  <a:pt x="224" y="421"/>
                  <a:pt x="216" y="428"/>
                  <a:pt x="207" y="433"/>
                </a:cubicBezTo>
                <a:cubicBezTo>
                  <a:pt x="198" y="438"/>
                  <a:pt x="187" y="440"/>
                  <a:pt x="174" y="440"/>
                </a:cubicBezTo>
                <a:cubicBezTo>
                  <a:pt x="153" y="440"/>
                  <a:pt x="136" y="434"/>
                  <a:pt x="123" y="422"/>
                </a:cubicBezTo>
                <a:cubicBezTo>
                  <a:pt x="111" y="410"/>
                  <a:pt x="103" y="394"/>
                  <a:pt x="101" y="372"/>
                </a:cubicBezTo>
                <a:cubicBezTo>
                  <a:pt x="0" y="372"/>
                  <a:pt x="0" y="372"/>
                  <a:pt x="0" y="372"/>
                </a:cubicBezTo>
                <a:cubicBezTo>
                  <a:pt x="0" y="396"/>
                  <a:pt x="6" y="417"/>
                  <a:pt x="16" y="436"/>
                </a:cubicBezTo>
                <a:cubicBezTo>
                  <a:pt x="25" y="455"/>
                  <a:pt x="38" y="470"/>
                  <a:pt x="54" y="483"/>
                </a:cubicBezTo>
                <a:cubicBezTo>
                  <a:pt x="71" y="496"/>
                  <a:pt x="89" y="506"/>
                  <a:pt x="110" y="513"/>
                </a:cubicBezTo>
                <a:cubicBezTo>
                  <a:pt x="129" y="519"/>
                  <a:pt x="149" y="522"/>
                  <a:pt x="170" y="523"/>
                </a:cubicBezTo>
                <a:cubicBezTo>
                  <a:pt x="169" y="523"/>
                  <a:pt x="168" y="523"/>
                  <a:pt x="166" y="523"/>
                </a:cubicBezTo>
                <a:cubicBezTo>
                  <a:pt x="1843" y="523"/>
                  <a:pt x="1843" y="523"/>
                  <a:pt x="1843" y="523"/>
                </a:cubicBezTo>
                <a:cubicBezTo>
                  <a:pt x="1843" y="0"/>
                  <a:pt x="1843" y="0"/>
                  <a:pt x="1843" y="0"/>
                </a:cubicBezTo>
                <a:cubicBezTo>
                  <a:pt x="324" y="0"/>
                  <a:pt x="324" y="0"/>
                  <a:pt x="324" y="0"/>
                </a:cubicBezTo>
                <a:close/>
              </a:path>
            </a:pathLst>
          </a:custGeom>
          <a:solidFill>
            <a:srgbClr val="A77FA9"/>
          </a:solidFill>
          <a:ln>
            <a:noFill/>
          </a:ln>
        </p:spPr>
        <p:txBody>
          <a:bodyPr vert="horz" wrap="square" lIns="68580" tIns="34290" rIns="68580" bIns="34290" numCol="1" anchor="t" anchorCtr="0" compatLnSpc="1">
            <a:prstTxWarp prst="textNoShape">
              <a:avLst/>
            </a:prstTxWarp>
          </a:bodyPr>
          <a:lstStyle/>
          <a:p>
            <a:endParaRPr lang="en-US" sz="2700" b="1" dirty="0">
              <a:solidFill>
                <a:schemeClr val="accent1">
                  <a:lumMod val="60000"/>
                  <a:lumOff val="40000"/>
                </a:schemeClr>
              </a:solidFill>
              <a:latin typeface="+mj-lt"/>
            </a:endParaRPr>
          </a:p>
        </p:txBody>
      </p:sp>
      <p:sp>
        <p:nvSpPr>
          <p:cNvPr id="18" name="Freeform 14">
            <a:extLst>
              <a:ext uri="{FF2B5EF4-FFF2-40B4-BE49-F238E27FC236}">
                <a16:creationId xmlns:a16="http://schemas.microsoft.com/office/drawing/2014/main" id="{5611AAAA-3570-C1A6-243F-E953F4E083B0}"/>
              </a:ext>
            </a:extLst>
          </p:cNvPr>
          <p:cNvSpPr>
            <a:spLocks/>
          </p:cNvSpPr>
          <p:nvPr/>
        </p:nvSpPr>
        <p:spPr bwMode="auto">
          <a:xfrm>
            <a:off x="4169395" y="4669278"/>
            <a:ext cx="732149" cy="952146"/>
          </a:xfrm>
          <a:custGeom>
            <a:avLst/>
            <a:gdLst>
              <a:gd name="T0" fmla="*/ 141 w 260"/>
              <a:gd name="T1" fmla="*/ 0 h 338"/>
              <a:gd name="T2" fmla="*/ 141 w 260"/>
              <a:gd name="T3" fmla="*/ 54 h 338"/>
              <a:gd name="T4" fmla="*/ 8 w 260"/>
              <a:gd name="T5" fmla="*/ 54 h 338"/>
              <a:gd name="T6" fmla="*/ 0 w 260"/>
              <a:gd name="T7" fmla="*/ 126 h 338"/>
              <a:gd name="T8" fmla="*/ 8 w 260"/>
              <a:gd name="T9" fmla="*/ 122 h 338"/>
              <a:gd name="T10" fmla="*/ 20 w 260"/>
              <a:gd name="T11" fmla="*/ 118 h 338"/>
              <a:gd name="T12" fmla="*/ 34 w 260"/>
              <a:gd name="T13" fmla="*/ 115 h 338"/>
              <a:gd name="T14" fmla="*/ 50 w 260"/>
              <a:gd name="T15" fmla="*/ 113 h 338"/>
              <a:gd name="T16" fmla="*/ 93 w 260"/>
              <a:gd name="T17" fmla="*/ 121 h 338"/>
              <a:gd name="T18" fmla="*/ 125 w 260"/>
              <a:gd name="T19" fmla="*/ 143 h 338"/>
              <a:gd name="T20" fmla="*/ 145 w 260"/>
              <a:gd name="T21" fmla="*/ 178 h 338"/>
              <a:gd name="T22" fmla="*/ 152 w 260"/>
              <a:gd name="T23" fmla="*/ 226 h 338"/>
              <a:gd name="T24" fmla="*/ 145 w 260"/>
              <a:gd name="T25" fmla="*/ 269 h 338"/>
              <a:gd name="T26" fmla="*/ 124 w 260"/>
              <a:gd name="T27" fmla="*/ 304 h 338"/>
              <a:gd name="T28" fmla="*/ 88 w 260"/>
              <a:gd name="T29" fmla="*/ 329 h 338"/>
              <a:gd name="T30" fmla="*/ 39 w 260"/>
              <a:gd name="T31" fmla="*/ 338 h 338"/>
              <a:gd name="T32" fmla="*/ 260 w 260"/>
              <a:gd name="T33" fmla="*/ 338 h 338"/>
              <a:gd name="T34" fmla="*/ 141 w 260"/>
              <a:gd name="T35"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338">
                <a:moveTo>
                  <a:pt x="141" y="0"/>
                </a:moveTo>
                <a:cubicBezTo>
                  <a:pt x="141" y="54"/>
                  <a:pt x="141" y="54"/>
                  <a:pt x="141" y="54"/>
                </a:cubicBezTo>
                <a:cubicBezTo>
                  <a:pt x="8" y="54"/>
                  <a:pt x="8" y="54"/>
                  <a:pt x="8" y="54"/>
                </a:cubicBezTo>
                <a:cubicBezTo>
                  <a:pt x="0" y="126"/>
                  <a:pt x="0" y="126"/>
                  <a:pt x="0" y="126"/>
                </a:cubicBezTo>
                <a:cubicBezTo>
                  <a:pt x="2" y="124"/>
                  <a:pt x="5" y="123"/>
                  <a:pt x="8" y="122"/>
                </a:cubicBezTo>
                <a:cubicBezTo>
                  <a:pt x="12" y="121"/>
                  <a:pt x="15" y="119"/>
                  <a:pt x="20" y="118"/>
                </a:cubicBezTo>
                <a:cubicBezTo>
                  <a:pt x="24" y="117"/>
                  <a:pt x="29" y="115"/>
                  <a:pt x="34" y="115"/>
                </a:cubicBezTo>
                <a:cubicBezTo>
                  <a:pt x="39" y="113"/>
                  <a:pt x="45" y="113"/>
                  <a:pt x="50" y="113"/>
                </a:cubicBezTo>
                <a:cubicBezTo>
                  <a:pt x="66" y="113"/>
                  <a:pt x="80" y="116"/>
                  <a:pt x="93" y="121"/>
                </a:cubicBezTo>
                <a:cubicBezTo>
                  <a:pt x="105" y="126"/>
                  <a:pt x="116" y="134"/>
                  <a:pt x="125" y="143"/>
                </a:cubicBezTo>
                <a:cubicBezTo>
                  <a:pt x="134" y="153"/>
                  <a:pt x="140" y="165"/>
                  <a:pt x="145" y="178"/>
                </a:cubicBezTo>
                <a:cubicBezTo>
                  <a:pt x="149" y="193"/>
                  <a:pt x="152" y="208"/>
                  <a:pt x="152" y="226"/>
                </a:cubicBezTo>
                <a:cubicBezTo>
                  <a:pt x="152" y="241"/>
                  <a:pt x="149" y="255"/>
                  <a:pt x="145" y="269"/>
                </a:cubicBezTo>
                <a:cubicBezTo>
                  <a:pt x="140" y="282"/>
                  <a:pt x="133" y="294"/>
                  <a:pt x="124" y="304"/>
                </a:cubicBezTo>
                <a:cubicBezTo>
                  <a:pt x="114" y="315"/>
                  <a:pt x="103" y="323"/>
                  <a:pt x="88" y="329"/>
                </a:cubicBezTo>
                <a:cubicBezTo>
                  <a:pt x="74" y="335"/>
                  <a:pt x="58" y="338"/>
                  <a:pt x="39" y="338"/>
                </a:cubicBezTo>
                <a:cubicBezTo>
                  <a:pt x="260" y="338"/>
                  <a:pt x="260" y="338"/>
                  <a:pt x="260" y="338"/>
                </a:cubicBezTo>
                <a:cubicBezTo>
                  <a:pt x="162" y="59"/>
                  <a:pt x="144" y="9"/>
                  <a:pt x="141" y="0"/>
                </a:cubicBezTo>
                <a:close/>
              </a:path>
            </a:pathLst>
          </a:custGeom>
          <a:solidFill>
            <a:srgbClr val="595A59"/>
          </a:solidFill>
          <a:ln>
            <a:noFill/>
          </a:ln>
        </p:spPr>
        <p:txBody>
          <a:bodyPr vert="horz" wrap="square" lIns="68580" tIns="34290" rIns="68580" bIns="34290" numCol="1" anchor="t" anchorCtr="0" compatLnSpc="1">
            <a:prstTxWarp prst="textNoShape">
              <a:avLst/>
            </a:prstTxWarp>
          </a:bodyPr>
          <a:lstStyle/>
          <a:p>
            <a:endParaRPr lang="en-US" sz="2700" b="1" dirty="0">
              <a:solidFill>
                <a:schemeClr val="accent1">
                  <a:lumMod val="60000"/>
                  <a:lumOff val="40000"/>
                </a:schemeClr>
              </a:solidFill>
              <a:latin typeface="+mj-lt"/>
            </a:endParaRPr>
          </a:p>
        </p:txBody>
      </p:sp>
      <p:sp>
        <p:nvSpPr>
          <p:cNvPr id="19" name="Freeform 40">
            <a:extLst>
              <a:ext uri="{FF2B5EF4-FFF2-40B4-BE49-F238E27FC236}">
                <a16:creationId xmlns:a16="http://schemas.microsoft.com/office/drawing/2014/main" id="{5A11DA5E-EAF9-3C06-859C-F241F929D748}"/>
              </a:ext>
            </a:extLst>
          </p:cNvPr>
          <p:cNvSpPr>
            <a:spLocks noEditPoints="1"/>
          </p:cNvSpPr>
          <p:nvPr/>
        </p:nvSpPr>
        <p:spPr bwMode="auto">
          <a:xfrm>
            <a:off x="8003856" y="4671760"/>
            <a:ext cx="3550831" cy="954352"/>
          </a:xfrm>
          <a:custGeom>
            <a:avLst/>
            <a:gdLst>
              <a:gd name="T0" fmla="*/ 261 w 1845"/>
              <a:gd name="T1" fmla="*/ 0 h 523"/>
              <a:gd name="T2" fmla="*/ 260 w 1845"/>
              <a:gd name="T3" fmla="*/ 0 h 523"/>
              <a:gd name="T4" fmla="*/ 150 w 1845"/>
              <a:gd name="T5" fmla="*/ 21 h 523"/>
              <a:gd name="T6" fmla="*/ 69 w 1845"/>
              <a:gd name="T7" fmla="*/ 79 h 523"/>
              <a:gd name="T8" fmla="*/ 18 w 1845"/>
              <a:gd name="T9" fmla="*/ 168 h 523"/>
              <a:gd name="T10" fmla="*/ 0 w 1845"/>
              <a:gd name="T11" fmla="*/ 281 h 523"/>
              <a:gd name="T12" fmla="*/ 0 w 1845"/>
              <a:gd name="T13" fmla="*/ 320 h 523"/>
              <a:gd name="T14" fmla="*/ 13 w 1845"/>
              <a:gd name="T15" fmla="*/ 402 h 523"/>
              <a:gd name="T16" fmla="*/ 49 w 1845"/>
              <a:gd name="T17" fmla="*/ 467 h 523"/>
              <a:gd name="T18" fmla="*/ 106 w 1845"/>
              <a:gd name="T19" fmla="*/ 508 h 523"/>
              <a:gd name="T20" fmla="*/ 177 w 1845"/>
              <a:gd name="T21" fmla="*/ 523 h 523"/>
              <a:gd name="T22" fmla="*/ 172 w 1845"/>
              <a:gd name="T23" fmla="*/ 523 h 523"/>
              <a:gd name="T24" fmla="*/ 1845 w 1845"/>
              <a:gd name="T25" fmla="*/ 523 h 523"/>
              <a:gd name="T26" fmla="*/ 1845 w 1845"/>
              <a:gd name="T27" fmla="*/ 0 h 523"/>
              <a:gd name="T28" fmla="*/ 275 w 1845"/>
              <a:gd name="T29" fmla="*/ 0 h 523"/>
              <a:gd name="T30" fmla="*/ 261 w 1845"/>
              <a:gd name="T31" fmla="*/ 0 h 523"/>
              <a:gd name="T32" fmla="*/ 246 w 1845"/>
              <a:gd name="T33" fmla="*/ 386 h 523"/>
              <a:gd name="T34" fmla="*/ 231 w 1845"/>
              <a:gd name="T35" fmla="*/ 415 h 523"/>
              <a:gd name="T36" fmla="*/ 208 w 1845"/>
              <a:gd name="T37" fmla="*/ 434 h 523"/>
              <a:gd name="T38" fmla="*/ 178 w 1845"/>
              <a:gd name="T39" fmla="*/ 441 h 523"/>
              <a:gd name="T40" fmla="*/ 147 w 1845"/>
              <a:gd name="T41" fmla="*/ 435 h 523"/>
              <a:gd name="T42" fmla="*/ 123 w 1845"/>
              <a:gd name="T43" fmla="*/ 415 h 523"/>
              <a:gd name="T44" fmla="*/ 107 w 1845"/>
              <a:gd name="T45" fmla="*/ 381 h 523"/>
              <a:gd name="T46" fmla="*/ 102 w 1845"/>
              <a:gd name="T47" fmla="*/ 333 h 523"/>
              <a:gd name="T48" fmla="*/ 102 w 1845"/>
              <a:gd name="T49" fmla="*/ 303 h 523"/>
              <a:gd name="T50" fmla="*/ 113 w 1845"/>
              <a:gd name="T51" fmla="*/ 285 h 523"/>
              <a:gd name="T52" fmla="*/ 130 w 1845"/>
              <a:gd name="T53" fmla="*/ 270 h 523"/>
              <a:gd name="T54" fmla="*/ 151 w 1845"/>
              <a:gd name="T55" fmla="*/ 260 h 523"/>
              <a:gd name="T56" fmla="*/ 176 w 1845"/>
              <a:gd name="T57" fmla="*/ 256 h 523"/>
              <a:gd name="T58" fmla="*/ 207 w 1845"/>
              <a:gd name="T59" fmla="*/ 263 h 523"/>
              <a:gd name="T60" fmla="*/ 231 w 1845"/>
              <a:gd name="T61" fmla="*/ 282 h 523"/>
              <a:gd name="T62" fmla="*/ 246 w 1845"/>
              <a:gd name="T63" fmla="*/ 312 h 523"/>
              <a:gd name="T64" fmla="*/ 251 w 1845"/>
              <a:gd name="T65" fmla="*/ 349 h 523"/>
              <a:gd name="T66" fmla="*/ 246 w 1845"/>
              <a:gd name="T67" fmla="*/ 38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5" h="523">
                <a:moveTo>
                  <a:pt x="261" y="0"/>
                </a:moveTo>
                <a:cubicBezTo>
                  <a:pt x="260" y="0"/>
                  <a:pt x="260" y="0"/>
                  <a:pt x="260" y="0"/>
                </a:cubicBezTo>
                <a:cubicBezTo>
                  <a:pt x="219" y="0"/>
                  <a:pt x="183" y="7"/>
                  <a:pt x="150" y="21"/>
                </a:cubicBezTo>
                <a:cubicBezTo>
                  <a:pt x="118" y="35"/>
                  <a:pt x="91" y="54"/>
                  <a:pt x="69" y="79"/>
                </a:cubicBezTo>
                <a:cubicBezTo>
                  <a:pt x="46" y="104"/>
                  <a:pt x="29" y="133"/>
                  <a:pt x="18" y="168"/>
                </a:cubicBezTo>
                <a:cubicBezTo>
                  <a:pt x="6" y="202"/>
                  <a:pt x="0" y="240"/>
                  <a:pt x="0" y="281"/>
                </a:cubicBezTo>
                <a:cubicBezTo>
                  <a:pt x="0" y="320"/>
                  <a:pt x="0" y="320"/>
                  <a:pt x="0" y="320"/>
                </a:cubicBezTo>
                <a:cubicBezTo>
                  <a:pt x="0" y="350"/>
                  <a:pt x="4" y="377"/>
                  <a:pt x="13" y="402"/>
                </a:cubicBezTo>
                <a:cubicBezTo>
                  <a:pt x="22" y="427"/>
                  <a:pt x="34" y="449"/>
                  <a:pt x="49" y="467"/>
                </a:cubicBezTo>
                <a:cubicBezTo>
                  <a:pt x="65" y="484"/>
                  <a:pt x="84" y="498"/>
                  <a:pt x="106" y="508"/>
                </a:cubicBezTo>
                <a:cubicBezTo>
                  <a:pt x="127" y="518"/>
                  <a:pt x="151" y="523"/>
                  <a:pt x="177" y="523"/>
                </a:cubicBezTo>
                <a:cubicBezTo>
                  <a:pt x="176" y="523"/>
                  <a:pt x="174" y="523"/>
                  <a:pt x="172" y="523"/>
                </a:cubicBezTo>
                <a:cubicBezTo>
                  <a:pt x="1845" y="523"/>
                  <a:pt x="1845" y="523"/>
                  <a:pt x="1845" y="523"/>
                </a:cubicBezTo>
                <a:cubicBezTo>
                  <a:pt x="1845" y="0"/>
                  <a:pt x="1845" y="0"/>
                  <a:pt x="1845" y="0"/>
                </a:cubicBezTo>
                <a:cubicBezTo>
                  <a:pt x="275" y="0"/>
                  <a:pt x="275" y="0"/>
                  <a:pt x="275" y="0"/>
                </a:cubicBezTo>
                <a:lnTo>
                  <a:pt x="261" y="0"/>
                </a:lnTo>
                <a:close/>
                <a:moveTo>
                  <a:pt x="246" y="386"/>
                </a:moveTo>
                <a:cubicBezTo>
                  <a:pt x="242" y="397"/>
                  <a:pt x="237" y="407"/>
                  <a:pt x="231" y="415"/>
                </a:cubicBezTo>
                <a:cubicBezTo>
                  <a:pt x="225" y="423"/>
                  <a:pt x="217" y="430"/>
                  <a:pt x="208" y="434"/>
                </a:cubicBezTo>
                <a:cubicBezTo>
                  <a:pt x="199" y="439"/>
                  <a:pt x="189" y="441"/>
                  <a:pt x="178" y="441"/>
                </a:cubicBezTo>
                <a:cubicBezTo>
                  <a:pt x="167" y="441"/>
                  <a:pt x="156" y="439"/>
                  <a:pt x="147" y="435"/>
                </a:cubicBezTo>
                <a:cubicBezTo>
                  <a:pt x="137" y="430"/>
                  <a:pt x="129" y="424"/>
                  <a:pt x="123" y="415"/>
                </a:cubicBezTo>
                <a:cubicBezTo>
                  <a:pt x="116" y="406"/>
                  <a:pt x="111" y="394"/>
                  <a:pt x="107" y="381"/>
                </a:cubicBezTo>
                <a:cubicBezTo>
                  <a:pt x="103" y="367"/>
                  <a:pt x="102" y="351"/>
                  <a:pt x="102" y="333"/>
                </a:cubicBezTo>
                <a:cubicBezTo>
                  <a:pt x="102" y="303"/>
                  <a:pt x="102" y="303"/>
                  <a:pt x="102" y="303"/>
                </a:cubicBezTo>
                <a:cubicBezTo>
                  <a:pt x="104" y="297"/>
                  <a:pt x="108" y="291"/>
                  <a:pt x="113" y="285"/>
                </a:cubicBezTo>
                <a:cubicBezTo>
                  <a:pt x="118" y="279"/>
                  <a:pt x="123" y="274"/>
                  <a:pt x="130" y="270"/>
                </a:cubicBezTo>
                <a:cubicBezTo>
                  <a:pt x="136" y="265"/>
                  <a:pt x="143" y="262"/>
                  <a:pt x="151" y="260"/>
                </a:cubicBezTo>
                <a:cubicBezTo>
                  <a:pt x="158" y="257"/>
                  <a:pt x="167" y="256"/>
                  <a:pt x="176" y="256"/>
                </a:cubicBezTo>
                <a:cubicBezTo>
                  <a:pt x="188" y="256"/>
                  <a:pt x="198" y="258"/>
                  <a:pt x="207" y="263"/>
                </a:cubicBezTo>
                <a:cubicBezTo>
                  <a:pt x="217" y="267"/>
                  <a:pt x="224" y="274"/>
                  <a:pt x="231" y="282"/>
                </a:cubicBezTo>
                <a:cubicBezTo>
                  <a:pt x="238" y="290"/>
                  <a:pt x="242" y="300"/>
                  <a:pt x="246" y="312"/>
                </a:cubicBezTo>
                <a:cubicBezTo>
                  <a:pt x="249" y="323"/>
                  <a:pt x="251" y="335"/>
                  <a:pt x="251" y="349"/>
                </a:cubicBezTo>
                <a:cubicBezTo>
                  <a:pt x="251" y="362"/>
                  <a:pt x="249" y="375"/>
                  <a:pt x="246" y="386"/>
                </a:cubicBezTo>
                <a:close/>
              </a:path>
            </a:pathLst>
          </a:custGeom>
          <a:solidFill>
            <a:srgbClr val="A77FA9"/>
          </a:solidFill>
          <a:ln>
            <a:noFill/>
          </a:ln>
        </p:spPr>
        <p:txBody>
          <a:bodyPr vert="horz" wrap="square" lIns="68580" tIns="34290" rIns="68580" bIns="34290" numCol="1" anchor="t" anchorCtr="0" compatLnSpc="1">
            <a:prstTxWarp prst="textNoShape">
              <a:avLst/>
            </a:prstTxWarp>
          </a:bodyPr>
          <a:lstStyle/>
          <a:p>
            <a:endParaRPr lang="en-US" sz="2700" b="1" dirty="0">
              <a:solidFill>
                <a:schemeClr val="accent1">
                  <a:lumMod val="60000"/>
                  <a:lumOff val="40000"/>
                </a:schemeClr>
              </a:solidFill>
              <a:latin typeface="+mj-lt"/>
            </a:endParaRPr>
          </a:p>
        </p:txBody>
      </p:sp>
      <p:sp>
        <p:nvSpPr>
          <p:cNvPr id="20" name="Freeform 9">
            <a:extLst>
              <a:ext uri="{FF2B5EF4-FFF2-40B4-BE49-F238E27FC236}">
                <a16:creationId xmlns:a16="http://schemas.microsoft.com/office/drawing/2014/main" id="{E33E54B5-92A6-960C-7D81-69B99A423F28}"/>
              </a:ext>
            </a:extLst>
          </p:cNvPr>
          <p:cNvSpPr>
            <a:spLocks/>
          </p:cNvSpPr>
          <p:nvPr/>
        </p:nvSpPr>
        <p:spPr bwMode="auto">
          <a:xfrm>
            <a:off x="8192631" y="4671760"/>
            <a:ext cx="656933" cy="954352"/>
          </a:xfrm>
          <a:custGeom>
            <a:avLst/>
            <a:gdLst>
              <a:gd name="T0" fmla="*/ 113 w 232"/>
              <a:gd name="T1" fmla="*/ 0 h 340"/>
              <a:gd name="T2" fmla="*/ 113 w 232"/>
              <a:gd name="T3" fmla="*/ 0 h 340"/>
              <a:gd name="T4" fmla="*/ 113 w 232"/>
              <a:gd name="T5" fmla="*/ 55 h 340"/>
              <a:gd name="T6" fmla="*/ 109 w 232"/>
              <a:gd name="T7" fmla="*/ 55 h 340"/>
              <a:gd name="T8" fmla="*/ 66 w 232"/>
              <a:gd name="T9" fmla="*/ 61 h 340"/>
              <a:gd name="T10" fmla="*/ 33 w 232"/>
              <a:gd name="T11" fmla="*/ 78 h 340"/>
              <a:gd name="T12" fmla="*/ 12 w 232"/>
              <a:gd name="T13" fmla="*/ 105 h 340"/>
              <a:gd name="T14" fmla="*/ 0 w 232"/>
              <a:gd name="T15" fmla="*/ 140 h 340"/>
              <a:gd name="T16" fmla="*/ 29 w 232"/>
              <a:gd name="T17" fmla="*/ 121 h 340"/>
              <a:gd name="T18" fmla="*/ 68 w 232"/>
              <a:gd name="T19" fmla="*/ 114 h 340"/>
              <a:gd name="T20" fmla="*/ 109 w 232"/>
              <a:gd name="T21" fmla="*/ 122 h 340"/>
              <a:gd name="T22" fmla="*/ 139 w 232"/>
              <a:gd name="T23" fmla="*/ 147 h 340"/>
              <a:gd name="T24" fmla="*/ 157 w 232"/>
              <a:gd name="T25" fmla="*/ 183 h 340"/>
              <a:gd name="T26" fmla="*/ 163 w 232"/>
              <a:gd name="T27" fmla="*/ 226 h 340"/>
              <a:gd name="T28" fmla="*/ 155 w 232"/>
              <a:gd name="T29" fmla="*/ 271 h 340"/>
              <a:gd name="T30" fmla="*/ 132 w 232"/>
              <a:gd name="T31" fmla="*/ 307 h 340"/>
              <a:gd name="T32" fmla="*/ 97 w 232"/>
              <a:gd name="T33" fmla="*/ 331 h 340"/>
              <a:gd name="T34" fmla="*/ 50 w 232"/>
              <a:gd name="T35" fmla="*/ 340 h 340"/>
              <a:gd name="T36" fmla="*/ 232 w 232"/>
              <a:gd name="T37" fmla="*/ 340 h 340"/>
              <a:gd name="T38" fmla="*/ 113 w 232"/>
              <a:gd name="T3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340">
                <a:moveTo>
                  <a:pt x="113" y="0"/>
                </a:moveTo>
                <a:cubicBezTo>
                  <a:pt x="113" y="0"/>
                  <a:pt x="113" y="0"/>
                  <a:pt x="113" y="0"/>
                </a:cubicBezTo>
                <a:cubicBezTo>
                  <a:pt x="113" y="55"/>
                  <a:pt x="113" y="55"/>
                  <a:pt x="113" y="55"/>
                </a:cubicBezTo>
                <a:cubicBezTo>
                  <a:pt x="109" y="55"/>
                  <a:pt x="109" y="55"/>
                  <a:pt x="109" y="55"/>
                </a:cubicBezTo>
                <a:cubicBezTo>
                  <a:pt x="93" y="55"/>
                  <a:pt x="78" y="57"/>
                  <a:pt x="66" y="61"/>
                </a:cubicBezTo>
                <a:cubicBezTo>
                  <a:pt x="54" y="64"/>
                  <a:pt x="42" y="70"/>
                  <a:pt x="33" y="78"/>
                </a:cubicBezTo>
                <a:cubicBezTo>
                  <a:pt x="24" y="85"/>
                  <a:pt x="17" y="94"/>
                  <a:pt x="12" y="105"/>
                </a:cubicBezTo>
                <a:cubicBezTo>
                  <a:pt x="6" y="116"/>
                  <a:pt x="2" y="127"/>
                  <a:pt x="0" y="140"/>
                </a:cubicBezTo>
                <a:cubicBezTo>
                  <a:pt x="8" y="133"/>
                  <a:pt x="18" y="126"/>
                  <a:pt x="29" y="121"/>
                </a:cubicBezTo>
                <a:cubicBezTo>
                  <a:pt x="40" y="116"/>
                  <a:pt x="54" y="114"/>
                  <a:pt x="68" y="114"/>
                </a:cubicBezTo>
                <a:cubicBezTo>
                  <a:pt x="84" y="114"/>
                  <a:pt x="97" y="116"/>
                  <a:pt x="109" y="122"/>
                </a:cubicBezTo>
                <a:cubicBezTo>
                  <a:pt x="121" y="129"/>
                  <a:pt x="131" y="137"/>
                  <a:pt x="139" y="147"/>
                </a:cubicBezTo>
                <a:cubicBezTo>
                  <a:pt x="147" y="157"/>
                  <a:pt x="153" y="169"/>
                  <a:pt x="157" y="183"/>
                </a:cubicBezTo>
                <a:cubicBezTo>
                  <a:pt x="161" y="196"/>
                  <a:pt x="163" y="211"/>
                  <a:pt x="163" y="226"/>
                </a:cubicBezTo>
                <a:cubicBezTo>
                  <a:pt x="163" y="242"/>
                  <a:pt x="160" y="257"/>
                  <a:pt x="155" y="271"/>
                </a:cubicBezTo>
                <a:cubicBezTo>
                  <a:pt x="150" y="285"/>
                  <a:pt x="142" y="297"/>
                  <a:pt x="132" y="307"/>
                </a:cubicBezTo>
                <a:cubicBezTo>
                  <a:pt x="122" y="317"/>
                  <a:pt x="111" y="326"/>
                  <a:pt x="97" y="331"/>
                </a:cubicBezTo>
                <a:cubicBezTo>
                  <a:pt x="83" y="337"/>
                  <a:pt x="67" y="340"/>
                  <a:pt x="50" y="340"/>
                </a:cubicBezTo>
                <a:cubicBezTo>
                  <a:pt x="232" y="340"/>
                  <a:pt x="232" y="340"/>
                  <a:pt x="232" y="340"/>
                </a:cubicBezTo>
                <a:cubicBezTo>
                  <a:pt x="113" y="0"/>
                  <a:pt x="113" y="0"/>
                  <a:pt x="113" y="0"/>
                </a:cubicBezTo>
                <a:close/>
              </a:path>
            </a:pathLst>
          </a:custGeom>
          <a:solidFill>
            <a:srgbClr val="595A59"/>
          </a:solidFill>
          <a:ln>
            <a:noFill/>
          </a:ln>
        </p:spPr>
        <p:txBody>
          <a:bodyPr vert="horz" wrap="square" lIns="68580" tIns="34290" rIns="68580" bIns="34290" numCol="1" anchor="t" anchorCtr="0" compatLnSpc="1">
            <a:prstTxWarp prst="textNoShape">
              <a:avLst/>
            </a:prstTxWarp>
          </a:bodyPr>
          <a:lstStyle/>
          <a:p>
            <a:endParaRPr lang="en-US" sz="2700" b="1" dirty="0">
              <a:solidFill>
                <a:schemeClr val="accent1">
                  <a:lumMod val="60000"/>
                  <a:lumOff val="40000"/>
                </a:schemeClr>
              </a:solidFill>
              <a:latin typeface="+mj-lt"/>
            </a:endParaRPr>
          </a:p>
        </p:txBody>
      </p:sp>
      <p:sp>
        <p:nvSpPr>
          <p:cNvPr id="21" name="TextBox 28">
            <a:extLst>
              <a:ext uri="{FF2B5EF4-FFF2-40B4-BE49-F238E27FC236}">
                <a16:creationId xmlns:a16="http://schemas.microsoft.com/office/drawing/2014/main" id="{D9E0F04E-DFF8-8E81-163B-872AF1ED95EB}"/>
              </a:ext>
            </a:extLst>
          </p:cNvPr>
          <p:cNvSpPr txBox="1"/>
          <p:nvPr/>
        </p:nvSpPr>
        <p:spPr>
          <a:xfrm>
            <a:off x="8858107" y="3906834"/>
            <a:ext cx="2482411" cy="307777"/>
          </a:xfrm>
          <a:prstGeom prst="rect">
            <a:avLst/>
          </a:prstGeom>
          <a:noFill/>
        </p:spPr>
        <p:txBody>
          <a:bodyPr wrap="square" rtlCol="0">
            <a:spAutoFit/>
          </a:bodyPr>
          <a:lstStyle/>
          <a:p>
            <a:r>
              <a:rPr lang="en-US" sz="1400" b="1" dirty="0">
                <a:solidFill>
                  <a:schemeClr val="bg1"/>
                </a:solidFill>
                <a:latin typeface="+mj-lt"/>
                <a:ea typeface="Roboto" charset="0"/>
                <a:cs typeface="Roboto" charset="0"/>
              </a:rPr>
              <a:t>Starke Führungspersönlichkeiten</a:t>
            </a:r>
          </a:p>
        </p:txBody>
      </p:sp>
      <p:sp>
        <p:nvSpPr>
          <p:cNvPr id="22" name="TextBox 30">
            <a:extLst>
              <a:ext uri="{FF2B5EF4-FFF2-40B4-BE49-F238E27FC236}">
                <a16:creationId xmlns:a16="http://schemas.microsoft.com/office/drawing/2014/main" id="{EAFEE833-A2E4-AB78-8332-B679BFA69780}"/>
              </a:ext>
            </a:extLst>
          </p:cNvPr>
          <p:cNvSpPr txBox="1"/>
          <p:nvPr/>
        </p:nvSpPr>
        <p:spPr>
          <a:xfrm>
            <a:off x="4697782" y="3729709"/>
            <a:ext cx="2552945" cy="523220"/>
          </a:xfrm>
          <a:prstGeom prst="rect">
            <a:avLst/>
          </a:prstGeom>
          <a:noFill/>
        </p:spPr>
        <p:txBody>
          <a:bodyPr wrap="square" rtlCol="0">
            <a:spAutoFit/>
          </a:bodyPr>
          <a:lstStyle/>
          <a:p>
            <a:r>
              <a:rPr lang="en-US" sz="1400" b="1" dirty="0">
                <a:solidFill>
                  <a:schemeClr val="bg1"/>
                </a:solidFill>
                <a:latin typeface="+mj-lt"/>
                <a:ea typeface="Roboto" charset="0"/>
                <a:cs typeface="Roboto" charset="0"/>
              </a:rPr>
              <a:t>Effiziente </a:t>
            </a:r>
            <a:r>
              <a:rPr lang="en-US" sz="1400" b="1" dirty="0" err="1">
                <a:solidFill>
                  <a:schemeClr val="bg1"/>
                </a:solidFill>
                <a:latin typeface="+mj-lt"/>
                <a:ea typeface="Roboto" charset="0"/>
                <a:cs typeface="Roboto" charset="0"/>
              </a:rPr>
              <a:t>Projektorganisation</a:t>
            </a:r>
            <a:r>
              <a:rPr lang="en-US" sz="1400" b="1" dirty="0">
                <a:solidFill>
                  <a:schemeClr val="bg1"/>
                </a:solidFill>
                <a:latin typeface="+mj-lt"/>
                <a:ea typeface="Roboto" charset="0"/>
                <a:cs typeface="Roboto" charset="0"/>
              </a:rPr>
              <a:t>  und </a:t>
            </a:r>
            <a:r>
              <a:rPr lang="en-US" sz="1400" b="1" dirty="0" err="1">
                <a:solidFill>
                  <a:schemeClr val="bg1"/>
                </a:solidFill>
                <a:latin typeface="+mj-lt"/>
                <a:ea typeface="Roboto" charset="0"/>
                <a:cs typeface="Roboto" charset="0"/>
              </a:rPr>
              <a:t>Steuerung</a:t>
            </a:r>
            <a:endParaRPr lang="en-US" sz="1400" b="1" dirty="0">
              <a:solidFill>
                <a:schemeClr val="bg1"/>
              </a:solidFill>
              <a:latin typeface="+mj-lt"/>
              <a:ea typeface="Roboto" charset="0"/>
              <a:cs typeface="Roboto" charset="0"/>
            </a:endParaRPr>
          </a:p>
        </p:txBody>
      </p:sp>
      <p:sp>
        <p:nvSpPr>
          <p:cNvPr id="23" name="TextBox 34">
            <a:extLst>
              <a:ext uri="{FF2B5EF4-FFF2-40B4-BE49-F238E27FC236}">
                <a16:creationId xmlns:a16="http://schemas.microsoft.com/office/drawing/2014/main" id="{72F3EDEC-FF5E-5A53-0EED-461629C9B243}"/>
              </a:ext>
            </a:extLst>
          </p:cNvPr>
          <p:cNvSpPr txBox="1"/>
          <p:nvPr/>
        </p:nvSpPr>
        <p:spPr>
          <a:xfrm>
            <a:off x="8875773" y="4899129"/>
            <a:ext cx="2527328" cy="523220"/>
          </a:xfrm>
          <a:prstGeom prst="rect">
            <a:avLst/>
          </a:prstGeom>
          <a:noFill/>
        </p:spPr>
        <p:txBody>
          <a:bodyPr wrap="square" rtlCol="0">
            <a:spAutoFit/>
          </a:bodyPr>
          <a:lstStyle/>
          <a:p>
            <a:r>
              <a:rPr lang="en-US" sz="1400" b="1" dirty="0">
                <a:solidFill>
                  <a:schemeClr val="bg1"/>
                </a:solidFill>
                <a:latin typeface="+mj-lt"/>
                <a:ea typeface="Roboto" charset="0"/>
                <a:cs typeface="Roboto" charset="0"/>
              </a:rPr>
              <a:t>Kommunikations- und Integrationsfähigkeit</a:t>
            </a:r>
          </a:p>
        </p:txBody>
      </p:sp>
      <p:sp>
        <p:nvSpPr>
          <p:cNvPr id="24" name="TextBox 36">
            <a:extLst>
              <a:ext uri="{FF2B5EF4-FFF2-40B4-BE49-F238E27FC236}">
                <a16:creationId xmlns:a16="http://schemas.microsoft.com/office/drawing/2014/main" id="{AF7D1266-B853-ADF1-9C14-118446A7B93F}"/>
              </a:ext>
            </a:extLst>
          </p:cNvPr>
          <p:cNvSpPr txBox="1"/>
          <p:nvPr/>
        </p:nvSpPr>
        <p:spPr>
          <a:xfrm>
            <a:off x="4878750" y="5006851"/>
            <a:ext cx="1999522" cy="307777"/>
          </a:xfrm>
          <a:prstGeom prst="rect">
            <a:avLst/>
          </a:prstGeom>
          <a:noFill/>
        </p:spPr>
        <p:txBody>
          <a:bodyPr wrap="square" rtlCol="0">
            <a:spAutoFit/>
          </a:bodyPr>
          <a:lstStyle/>
          <a:p>
            <a:r>
              <a:rPr lang="en-US" sz="1400" b="1" dirty="0">
                <a:solidFill>
                  <a:schemeClr val="bg1"/>
                </a:solidFill>
                <a:latin typeface="+mj-lt"/>
                <a:ea typeface="Roboto" charset="0"/>
                <a:cs typeface="Roboto" charset="0"/>
              </a:rPr>
              <a:t>Erfahrung in der Branche</a:t>
            </a:r>
          </a:p>
        </p:txBody>
      </p:sp>
      <p:sp>
        <p:nvSpPr>
          <p:cNvPr id="25" name="TextBox 38">
            <a:extLst>
              <a:ext uri="{FF2B5EF4-FFF2-40B4-BE49-F238E27FC236}">
                <a16:creationId xmlns:a16="http://schemas.microsoft.com/office/drawing/2014/main" id="{E93F83E8-EFB3-69BD-8515-A41F17D3594F}"/>
              </a:ext>
            </a:extLst>
          </p:cNvPr>
          <p:cNvSpPr txBox="1"/>
          <p:nvPr/>
        </p:nvSpPr>
        <p:spPr>
          <a:xfrm>
            <a:off x="8858107" y="2575496"/>
            <a:ext cx="2705123" cy="738664"/>
          </a:xfrm>
          <a:prstGeom prst="rect">
            <a:avLst/>
          </a:prstGeom>
          <a:noFill/>
        </p:spPr>
        <p:txBody>
          <a:bodyPr wrap="square" rtlCol="0">
            <a:spAutoFit/>
          </a:bodyPr>
          <a:lstStyle/>
          <a:p>
            <a:r>
              <a:rPr lang="en-US" sz="1400" b="1" dirty="0">
                <a:solidFill>
                  <a:schemeClr val="bg1"/>
                </a:solidFill>
                <a:latin typeface="+mj-lt"/>
                <a:ea typeface="Roboto" charset="0"/>
                <a:cs typeface="Roboto" charset="0"/>
              </a:rPr>
              <a:t>Entwicklung eines realistischen und</a:t>
            </a:r>
            <a:br>
              <a:rPr lang="en-US" sz="1400" b="1" dirty="0">
                <a:solidFill>
                  <a:schemeClr val="bg1"/>
                </a:solidFill>
                <a:latin typeface="+mj-lt"/>
                <a:ea typeface="Roboto" charset="0"/>
                <a:cs typeface="Roboto" charset="0"/>
              </a:rPr>
            </a:br>
            <a:r>
              <a:rPr lang="en-US" sz="1400" b="1" dirty="0" err="1">
                <a:solidFill>
                  <a:schemeClr val="bg1"/>
                </a:solidFill>
                <a:latin typeface="+mj-lt"/>
                <a:ea typeface="Roboto" charset="0"/>
                <a:cs typeface="Roboto" charset="0"/>
              </a:rPr>
              <a:t>realisierbaren</a:t>
            </a:r>
            <a:r>
              <a:rPr lang="en-US" sz="1400" b="1" dirty="0">
                <a:solidFill>
                  <a:schemeClr val="bg1"/>
                </a:solidFill>
                <a:latin typeface="+mj-lt"/>
                <a:ea typeface="Roboto" charset="0"/>
                <a:cs typeface="Roboto" charset="0"/>
              </a:rPr>
              <a:t> </a:t>
            </a:r>
            <a:r>
              <a:rPr lang="en-US" sz="1400" b="1" dirty="0" err="1">
                <a:solidFill>
                  <a:schemeClr val="bg1"/>
                </a:solidFill>
                <a:latin typeface="+mj-lt"/>
                <a:ea typeface="Roboto" charset="0"/>
                <a:cs typeface="Roboto" charset="0"/>
              </a:rPr>
              <a:t>Restrukturierungs-konzeptes</a:t>
            </a:r>
            <a:endParaRPr lang="en-US" sz="1400" b="1" dirty="0">
              <a:solidFill>
                <a:schemeClr val="bg1"/>
              </a:solidFill>
              <a:latin typeface="+mj-lt"/>
              <a:ea typeface="Roboto" charset="0"/>
              <a:cs typeface="Roboto" charset="0"/>
            </a:endParaRPr>
          </a:p>
        </p:txBody>
      </p:sp>
      <p:sp>
        <p:nvSpPr>
          <p:cNvPr id="26" name="TextBox 40">
            <a:extLst>
              <a:ext uri="{FF2B5EF4-FFF2-40B4-BE49-F238E27FC236}">
                <a16:creationId xmlns:a16="http://schemas.microsoft.com/office/drawing/2014/main" id="{E0EA04DD-39F6-DFDD-48F5-F0F12CEB8FF7}"/>
              </a:ext>
            </a:extLst>
          </p:cNvPr>
          <p:cNvSpPr txBox="1"/>
          <p:nvPr/>
        </p:nvSpPr>
        <p:spPr>
          <a:xfrm>
            <a:off x="4674450" y="2590192"/>
            <a:ext cx="2805518" cy="738664"/>
          </a:xfrm>
          <a:prstGeom prst="rect">
            <a:avLst/>
          </a:prstGeom>
          <a:noFill/>
        </p:spPr>
        <p:txBody>
          <a:bodyPr wrap="square" rtlCol="0">
            <a:spAutoFit/>
          </a:bodyPr>
          <a:lstStyle/>
          <a:p>
            <a:r>
              <a:rPr lang="en-US" sz="1400" b="1" dirty="0">
                <a:solidFill>
                  <a:schemeClr val="bg1"/>
                </a:solidFill>
                <a:latin typeface="+mj-lt"/>
                <a:ea typeface="Roboto" charset="0"/>
                <a:cs typeface="Roboto" charset="0"/>
              </a:rPr>
              <a:t>Hohe methodische Kenntnisse, um </a:t>
            </a:r>
            <a:br>
              <a:rPr lang="en-US" sz="1400" b="1" dirty="0">
                <a:solidFill>
                  <a:schemeClr val="bg1"/>
                </a:solidFill>
                <a:latin typeface="+mj-lt"/>
                <a:ea typeface="Roboto" charset="0"/>
                <a:cs typeface="Roboto" charset="0"/>
              </a:rPr>
            </a:br>
            <a:r>
              <a:rPr lang="en-US" sz="1400" b="1" dirty="0">
                <a:solidFill>
                  <a:schemeClr val="bg1"/>
                </a:solidFill>
                <a:latin typeface="+mj-lt"/>
                <a:ea typeface="Roboto" charset="0"/>
                <a:cs typeface="Roboto" charset="0"/>
              </a:rPr>
              <a:t>die "großen Hebel" schnell zu identifizieren</a:t>
            </a:r>
          </a:p>
        </p:txBody>
      </p:sp>
    </p:spTree>
    <p:extLst>
      <p:ext uri="{BB962C8B-B14F-4D97-AF65-F5344CB8AC3E}">
        <p14:creationId xmlns:p14="http://schemas.microsoft.com/office/powerpoint/2010/main" val="116132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F84DC1-C946-5349-AD97-232B2CF53064}"/>
              </a:ext>
            </a:extLst>
          </p:cNvPr>
          <p:cNvSpPr>
            <a:spLocks noGrp="1"/>
          </p:cNvSpPr>
          <p:nvPr>
            <p:ph type="body" sz="quarter" idx="15"/>
          </p:nvPr>
        </p:nvSpPr>
        <p:spPr/>
        <p:txBody>
          <a:bodyPr/>
          <a:lstStyle/>
          <a:p>
            <a:r>
              <a:rPr lang="en-US" dirty="0"/>
              <a:t>1</a:t>
            </a:r>
          </a:p>
        </p:txBody>
      </p:sp>
      <p:sp>
        <p:nvSpPr>
          <p:cNvPr id="17" name="Text Placeholder 16">
            <a:extLst>
              <a:ext uri="{FF2B5EF4-FFF2-40B4-BE49-F238E27FC236}">
                <a16:creationId xmlns:a16="http://schemas.microsoft.com/office/drawing/2014/main" id="{63027228-8B4E-514E-AABD-0FE42852F8FA}"/>
              </a:ext>
            </a:extLst>
          </p:cNvPr>
          <p:cNvSpPr>
            <a:spLocks noGrp="1"/>
          </p:cNvSpPr>
          <p:nvPr>
            <p:ph type="body" sz="quarter" idx="18"/>
          </p:nvPr>
        </p:nvSpPr>
        <p:spPr>
          <a:xfrm>
            <a:off x="1645529" y="501012"/>
            <a:ext cx="4180325" cy="1470028"/>
          </a:xfrm>
        </p:spPr>
        <p:txBody>
          <a:bodyPr/>
          <a:lstStyle/>
          <a:p>
            <a:r>
              <a:rPr lang="en-GB" b="1" dirty="0"/>
              <a:t>Die Führungsebene muss sich anpassen, um die Krise zu bewältigen.</a:t>
            </a:r>
            <a:endParaRPr lang="en-US" b="1" dirty="0">
              <a:highlight>
                <a:srgbClr val="FFFF00"/>
              </a:highlight>
            </a:endParaRPr>
          </a:p>
        </p:txBody>
      </p:sp>
      <p:sp>
        <p:nvSpPr>
          <p:cNvPr id="16" name="Text Placeholder 15">
            <a:extLst>
              <a:ext uri="{FF2B5EF4-FFF2-40B4-BE49-F238E27FC236}">
                <a16:creationId xmlns:a16="http://schemas.microsoft.com/office/drawing/2014/main" id="{DCDDFC07-7B71-6A47-A9F1-A5DBE39F6143}"/>
              </a:ext>
            </a:extLst>
          </p:cNvPr>
          <p:cNvSpPr>
            <a:spLocks noGrp="1"/>
          </p:cNvSpPr>
          <p:nvPr>
            <p:ph type="body" sz="quarter" idx="16"/>
          </p:nvPr>
        </p:nvSpPr>
        <p:spPr>
          <a:xfrm>
            <a:off x="1610555" y="1971040"/>
            <a:ext cx="4250272" cy="603631"/>
          </a:xfrm>
        </p:spPr>
        <p:txBody>
          <a:bodyPr>
            <a:normAutofit fontScale="85000" lnSpcReduction="10000"/>
          </a:bodyPr>
          <a:lstStyle/>
          <a:p>
            <a:pPr marL="0" lvl="0" indent="0" algn="l" rtl="0">
              <a:lnSpc>
                <a:spcPct val="90000"/>
              </a:lnSpc>
              <a:spcBef>
                <a:spcPts val="0"/>
              </a:spcBef>
              <a:spcAft>
                <a:spcPts val="0"/>
              </a:spcAft>
              <a:buClr>
                <a:schemeClr val="lt1"/>
              </a:buClr>
              <a:buSzPct val="100000"/>
              <a:buNone/>
            </a:pPr>
            <a:r>
              <a:rPr lang="de-DE" sz="2400" dirty="0"/>
              <a:t>In diesem Modul werden wir uns mit folgenden Themen beschäftigen:</a:t>
            </a:r>
          </a:p>
        </p:txBody>
      </p:sp>
      <p:sp>
        <p:nvSpPr>
          <p:cNvPr id="3" name="Text Placeholder 2">
            <a:extLst>
              <a:ext uri="{FF2B5EF4-FFF2-40B4-BE49-F238E27FC236}">
                <a16:creationId xmlns:a16="http://schemas.microsoft.com/office/drawing/2014/main" id="{A0D36C49-A450-4A4A-86D4-D21C4A7C6428}"/>
              </a:ext>
            </a:extLst>
          </p:cNvPr>
          <p:cNvSpPr>
            <a:spLocks noGrp="1"/>
          </p:cNvSpPr>
          <p:nvPr>
            <p:ph type="body" sz="quarter" idx="14"/>
          </p:nvPr>
        </p:nvSpPr>
        <p:spPr>
          <a:xfrm>
            <a:off x="7632987" y="3067149"/>
            <a:ext cx="4465067" cy="822373"/>
          </a:xfrm>
        </p:spPr>
        <p:txBody>
          <a:bodyPr/>
          <a:lstStyle/>
          <a:p>
            <a:r>
              <a:rPr lang="en-US" dirty="0"/>
              <a:t>Grundlagen der Führung in einer Krise</a:t>
            </a:r>
          </a:p>
        </p:txBody>
      </p:sp>
      <p:sp>
        <p:nvSpPr>
          <p:cNvPr id="18" name="Text Placeholder 17">
            <a:extLst>
              <a:ext uri="{FF2B5EF4-FFF2-40B4-BE49-F238E27FC236}">
                <a16:creationId xmlns:a16="http://schemas.microsoft.com/office/drawing/2014/main" id="{0652B619-946D-CB46-8757-91BE320FDEC9}"/>
              </a:ext>
            </a:extLst>
          </p:cNvPr>
          <p:cNvSpPr>
            <a:spLocks noGrp="1"/>
          </p:cNvSpPr>
          <p:nvPr>
            <p:ph type="body" sz="quarter" idx="19"/>
          </p:nvPr>
        </p:nvSpPr>
        <p:spPr/>
        <p:txBody>
          <a:bodyPr/>
          <a:lstStyle/>
          <a:p>
            <a:r>
              <a:rPr lang="en-US" dirty="0"/>
              <a:t>2</a:t>
            </a:r>
          </a:p>
        </p:txBody>
      </p:sp>
      <p:sp>
        <p:nvSpPr>
          <p:cNvPr id="19" name="Text Placeholder 18">
            <a:extLst>
              <a:ext uri="{FF2B5EF4-FFF2-40B4-BE49-F238E27FC236}">
                <a16:creationId xmlns:a16="http://schemas.microsoft.com/office/drawing/2014/main" id="{620223B2-438C-EB4E-A346-11823F858354}"/>
              </a:ext>
            </a:extLst>
          </p:cNvPr>
          <p:cNvSpPr>
            <a:spLocks noGrp="1"/>
          </p:cNvSpPr>
          <p:nvPr>
            <p:ph type="body" sz="quarter" idx="20"/>
          </p:nvPr>
        </p:nvSpPr>
        <p:spPr>
          <a:xfrm>
            <a:off x="7632989" y="955622"/>
            <a:ext cx="4465067" cy="822373"/>
          </a:xfrm>
        </p:spPr>
        <p:txBody>
          <a:bodyPr/>
          <a:lstStyle/>
          <a:p>
            <a:r>
              <a:rPr lang="en-US" dirty="0" err="1"/>
              <a:t>Merkmale</a:t>
            </a:r>
            <a:r>
              <a:rPr lang="en-US" dirty="0"/>
              <a:t> von Führung (in einer Krise)</a:t>
            </a:r>
          </a:p>
        </p:txBody>
      </p:sp>
      <p:sp>
        <p:nvSpPr>
          <p:cNvPr id="20" name="Text Placeholder 19">
            <a:extLst>
              <a:ext uri="{FF2B5EF4-FFF2-40B4-BE49-F238E27FC236}">
                <a16:creationId xmlns:a16="http://schemas.microsoft.com/office/drawing/2014/main" id="{74B2AF46-0EE1-0F40-B483-BFFEC8D87026}"/>
              </a:ext>
            </a:extLst>
          </p:cNvPr>
          <p:cNvSpPr>
            <a:spLocks noGrp="1"/>
          </p:cNvSpPr>
          <p:nvPr>
            <p:ph type="body" sz="quarter" idx="21"/>
          </p:nvPr>
        </p:nvSpPr>
        <p:spPr/>
        <p:txBody>
          <a:bodyPr/>
          <a:lstStyle/>
          <a:p>
            <a:r>
              <a:rPr lang="en-US" dirty="0"/>
              <a:t>3</a:t>
            </a:r>
          </a:p>
        </p:txBody>
      </p:sp>
      <p:sp>
        <p:nvSpPr>
          <p:cNvPr id="21" name="Text Placeholder 20">
            <a:extLst>
              <a:ext uri="{FF2B5EF4-FFF2-40B4-BE49-F238E27FC236}">
                <a16:creationId xmlns:a16="http://schemas.microsoft.com/office/drawing/2014/main" id="{23BEA5C9-AADB-0C4C-A483-DAC7DF64ED1B}"/>
              </a:ext>
            </a:extLst>
          </p:cNvPr>
          <p:cNvSpPr>
            <a:spLocks noGrp="1"/>
          </p:cNvSpPr>
          <p:nvPr>
            <p:ph type="body" sz="quarter" idx="22"/>
          </p:nvPr>
        </p:nvSpPr>
        <p:spPr>
          <a:xfrm>
            <a:off x="7632988" y="1989847"/>
            <a:ext cx="4465067" cy="822373"/>
          </a:xfrm>
        </p:spPr>
        <p:txBody>
          <a:bodyPr/>
          <a:lstStyle/>
          <a:p>
            <a:r>
              <a:rPr lang="de-DE" dirty="0" err="1"/>
              <a:t>Exkurs</a:t>
            </a:r>
            <a:r>
              <a:rPr lang="de-DE" dirty="0"/>
              <a:t>: Management in der Krise - </a:t>
            </a:r>
            <a:r>
              <a:rPr lang="de-DE" dirty="0" err="1"/>
              <a:t>notwendige Kompetenzen</a:t>
            </a:r>
            <a:endParaRPr lang="de-DE" dirty="0"/>
          </a:p>
        </p:txBody>
      </p:sp>
      <p:sp>
        <p:nvSpPr>
          <p:cNvPr id="22" name="Text Placeholder 21">
            <a:extLst>
              <a:ext uri="{FF2B5EF4-FFF2-40B4-BE49-F238E27FC236}">
                <a16:creationId xmlns:a16="http://schemas.microsoft.com/office/drawing/2014/main" id="{D94876F9-AFB3-2946-9CFD-3CFB970C16CD}"/>
              </a:ext>
            </a:extLst>
          </p:cNvPr>
          <p:cNvSpPr>
            <a:spLocks noGrp="1"/>
          </p:cNvSpPr>
          <p:nvPr>
            <p:ph type="body" sz="quarter" idx="23"/>
          </p:nvPr>
        </p:nvSpPr>
        <p:spPr/>
        <p:txBody>
          <a:bodyPr/>
          <a:lstStyle/>
          <a:p>
            <a:r>
              <a:rPr lang="en-US" dirty="0"/>
              <a:t>4</a:t>
            </a:r>
          </a:p>
        </p:txBody>
      </p:sp>
      <p:sp>
        <p:nvSpPr>
          <p:cNvPr id="5" name="Textplatzhalter 4">
            <a:extLst>
              <a:ext uri="{FF2B5EF4-FFF2-40B4-BE49-F238E27FC236}">
                <a16:creationId xmlns:a16="http://schemas.microsoft.com/office/drawing/2014/main" id="{5F1F9FB1-3261-75DD-BDB0-0113FEAE81BD}"/>
              </a:ext>
            </a:extLst>
          </p:cNvPr>
          <p:cNvSpPr>
            <a:spLocks noGrp="1"/>
          </p:cNvSpPr>
          <p:nvPr>
            <p:ph type="body" sz="quarter" idx="24"/>
          </p:nvPr>
        </p:nvSpPr>
        <p:spPr>
          <a:xfrm>
            <a:off x="7632989" y="4184690"/>
            <a:ext cx="4465067" cy="822373"/>
          </a:xfrm>
        </p:spPr>
        <p:txBody>
          <a:bodyPr/>
          <a:lstStyle/>
          <a:p>
            <a:r>
              <a:rPr lang="en-US" dirty="0"/>
              <a:t>Führung in einer Krise: Der Adaptive Leadership-Ansatz</a:t>
            </a:r>
          </a:p>
        </p:txBody>
      </p:sp>
      <p:sp>
        <p:nvSpPr>
          <p:cNvPr id="2" name="Textplatzhalter 4">
            <a:extLst>
              <a:ext uri="{FF2B5EF4-FFF2-40B4-BE49-F238E27FC236}">
                <a16:creationId xmlns:a16="http://schemas.microsoft.com/office/drawing/2014/main" id="{4DA4D2CD-1084-341E-4DBF-12A04E211A7F}"/>
              </a:ext>
            </a:extLst>
          </p:cNvPr>
          <p:cNvSpPr txBox="1">
            <a:spLocks/>
          </p:cNvSpPr>
          <p:nvPr/>
        </p:nvSpPr>
        <p:spPr>
          <a:xfrm>
            <a:off x="7632986" y="5218915"/>
            <a:ext cx="4465067"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A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5 </a:t>
            </a:r>
            <a:r>
              <a:rPr lang="de-DE" dirty="0" err="1"/>
              <a:t>Schritte zur </a:t>
            </a:r>
            <a:r>
              <a:rPr lang="de-DE" dirty="0"/>
              <a:t>adaptiven Führung in einer Krise</a:t>
            </a:r>
            <a:endParaRPr lang="en-US" dirty="0">
              <a:solidFill>
                <a:srgbClr val="FF0000"/>
              </a:solidFill>
              <a:highlight>
                <a:srgbClr val="FFFF00"/>
              </a:highlight>
            </a:endParaRPr>
          </a:p>
        </p:txBody>
      </p:sp>
      <p:sp>
        <p:nvSpPr>
          <p:cNvPr id="6" name="Text Placeholder 21">
            <a:extLst>
              <a:ext uri="{FF2B5EF4-FFF2-40B4-BE49-F238E27FC236}">
                <a16:creationId xmlns:a16="http://schemas.microsoft.com/office/drawing/2014/main" id="{A1EEE1F7-349B-813A-DD5A-66BD372FF5E8}"/>
              </a:ext>
            </a:extLst>
          </p:cNvPr>
          <p:cNvSpPr txBox="1">
            <a:spLocks/>
          </p:cNvSpPr>
          <p:nvPr/>
        </p:nvSpPr>
        <p:spPr>
          <a:xfrm>
            <a:off x="6750807" y="5300071"/>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5</a:t>
            </a:r>
          </a:p>
        </p:txBody>
      </p:sp>
      <p:sp>
        <p:nvSpPr>
          <p:cNvPr id="7" name="Textfeld 6">
            <a:extLst>
              <a:ext uri="{FF2B5EF4-FFF2-40B4-BE49-F238E27FC236}">
                <a16:creationId xmlns:a16="http://schemas.microsoft.com/office/drawing/2014/main" id="{554B2310-A935-A93D-7233-0C02868A5314}"/>
              </a:ext>
            </a:extLst>
          </p:cNvPr>
          <p:cNvSpPr txBox="1"/>
          <p:nvPr/>
        </p:nvSpPr>
        <p:spPr>
          <a:xfrm>
            <a:off x="1464389" y="5786144"/>
            <a:ext cx="4655127" cy="738664"/>
          </a:xfrm>
          <a:prstGeom prst="rect">
            <a:avLst/>
          </a:prstGeom>
          <a:noFill/>
        </p:spPr>
        <p:txBody>
          <a:bodyPr wrap="square" rtlCol="0">
            <a:spAutoFit/>
          </a:bodyPr>
          <a:lstStyle/>
          <a:p>
            <a:r>
              <a:rPr lang="de-DE" sz="1400" dirty="0">
                <a:solidFill>
                  <a:schemeClr val="bg1"/>
                </a:solidFill>
              </a:rPr>
              <a:t>Diese </a:t>
            </a:r>
            <a:r>
              <a:rPr lang="de-DE" sz="1400" dirty="0" err="1">
                <a:solidFill>
                  <a:schemeClr val="bg1"/>
                </a:solidFill>
              </a:rPr>
              <a:t>Präsentation ist lizenziert unter </a:t>
            </a:r>
            <a:r>
              <a:rPr lang="de-DE" sz="1400" dirty="0">
                <a:solidFill>
                  <a:schemeClr val="bg1"/>
                </a:solidFill>
              </a:rPr>
              <a:t>CC BY 4.0</a:t>
            </a:r>
            <a:r>
              <a:rPr lang="en-GB" sz="1400" dirty="0">
                <a:solidFill>
                  <a:schemeClr val="bg1"/>
                </a:solidFill>
              </a:rPr>
              <a:t>. </a:t>
            </a:r>
          </a:p>
          <a:p>
            <a:r>
              <a:rPr lang="en-GB" sz="1400" dirty="0">
                <a:solidFill>
                  <a:schemeClr val="bg1"/>
                </a:solidFill>
              </a:rPr>
              <a:t>Eine Kopie dieser Lizenz finden Sie unter </a:t>
            </a:r>
            <a:r>
              <a:rPr lang="de-DE" sz="1400" dirty="0">
                <a:solidFill>
                  <a:schemeClr val="bg1"/>
                </a:solidFill>
                <a:hlinkClick r:id="rId2">
                  <a:extLst>
                    <a:ext uri="{A12FA001-AC4F-418D-AE19-62706E023703}">
                      <ahyp:hlinkClr xmlns:ahyp="http://schemas.microsoft.com/office/drawing/2018/hyperlinkcolor" val="tx"/>
                    </a:ext>
                  </a:extLst>
                </a:hlinkClick>
              </a:rPr>
              <a:t>https://creativecommons.org/licenses/by-sa/4.0/deed.en</a:t>
            </a:r>
            <a:r>
              <a:rPr lang="de-DE" sz="1400" dirty="0">
                <a:solidFill>
                  <a:schemeClr val="bg1"/>
                </a:solidFill>
              </a:rPr>
              <a:t>  </a:t>
            </a:r>
            <a:endParaRPr lang="en-GB" sz="1400" dirty="0">
              <a:solidFill>
                <a:schemeClr val="bg1"/>
              </a:solidFill>
            </a:endParaRP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43749D2-4EC4-A71C-A311-E8C7F7900B6D}"/>
              </a:ext>
            </a:extLst>
          </p:cNvPr>
          <p:cNvSpPr>
            <a:spLocks noGrp="1"/>
          </p:cNvSpPr>
          <p:nvPr>
            <p:ph sz="quarter" idx="19"/>
          </p:nvPr>
        </p:nvSpPr>
        <p:spPr/>
        <p:txBody>
          <a:bodyPr/>
          <a:lstStyle/>
          <a:p>
            <a:r>
              <a:rPr lang="en-US" dirty="0"/>
              <a:t>Neben den vielfältigen Kenntnissen, die erforderlich sind, machen der hohe Zeitdruck und die schwierige Verfügbarkeit von Informationen in kurzer Zeit die Bewältigung von Krisen zu einer äußerst anspruchsvollen Aufgabe für Führungskräfte</a:t>
            </a:r>
            <a:endParaRPr lang="de-DE" dirty="0"/>
          </a:p>
        </p:txBody>
      </p:sp>
      <p:sp>
        <p:nvSpPr>
          <p:cNvPr id="4" name="Textplatzhalter 3">
            <a:extLst>
              <a:ext uri="{FF2B5EF4-FFF2-40B4-BE49-F238E27FC236}">
                <a16:creationId xmlns:a16="http://schemas.microsoft.com/office/drawing/2014/main" id="{00EC4266-5232-CC70-FE28-C82447FACCDF}"/>
              </a:ext>
            </a:extLst>
          </p:cNvPr>
          <p:cNvSpPr>
            <a:spLocks noGrp="1"/>
          </p:cNvSpPr>
          <p:nvPr>
            <p:ph type="body" sz="quarter" idx="16"/>
          </p:nvPr>
        </p:nvSpPr>
        <p:spPr/>
        <p:txBody>
          <a:bodyPr/>
          <a:lstStyle/>
          <a:p>
            <a:r>
              <a:rPr lang="en-US" dirty="0"/>
              <a:t>Die Bewältigung von Unternehmenskrisen ist eine der schwierigsten Managementaufgaben überhaupt</a:t>
            </a:r>
            <a:endParaRPr lang="de-DE" dirty="0"/>
          </a:p>
        </p:txBody>
      </p:sp>
      <p:sp>
        <p:nvSpPr>
          <p:cNvPr id="5" name="Textplatzhalter 4">
            <a:extLst>
              <a:ext uri="{FF2B5EF4-FFF2-40B4-BE49-F238E27FC236}">
                <a16:creationId xmlns:a16="http://schemas.microsoft.com/office/drawing/2014/main" id="{31CD8A02-6C47-C19E-E8A3-940E6B6CD183}"/>
              </a:ext>
            </a:extLst>
          </p:cNvPr>
          <p:cNvSpPr>
            <a:spLocks noGrp="1"/>
          </p:cNvSpPr>
          <p:nvPr>
            <p:ph type="body" sz="quarter" idx="20"/>
          </p:nvPr>
        </p:nvSpPr>
        <p:spPr/>
        <p:txBody>
          <a:bodyPr>
            <a:normAutofit fontScale="77500" lnSpcReduction="20000"/>
          </a:bodyPr>
          <a:lstStyle/>
          <a:p>
            <a:r>
              <a:rPr lang="en-US" dirty="0"/>
              <a:t>Vorläufige Schlussfolgerung</a:t>
            </a:r>
            <a:endParaRPr lang="de-DE" dirty="0"/>
          </a:p>
        </p:txBody>
      </p:sp>
      <p:sp>
        <p:nvSpPr>
          <p:cNvPr id="27" name="Freeform 64">
            <a:extLst>
              <a:ext uri="{FF2B5EF4-FFF2-40B4-BE49-F238E27FC236}">
                <a16:creationId xmlns:a16="http://schemas.microsoft.com/office/drawing/2014/main" id="{54283B6D-DC67-D15D-FC3D-6056FE0A35C4}"/>
              </a:ext>
            </a:extLst>
          </p:cNvPr>
          <p:cNvSpPr>
            <a:spLocks/>
          </p:cNvSpPr>
          <p:nvPr/>
        </p:nvSpPr>
        <p:spPr bwMode="auto">
          <a:xfrm>
            <a:off x="8887882" y="4135835"/>
            <a:ext cx="2872317" cy="732910"/>
          </a:xfrm>
          <a:custGeom>
            <a:avLst/>
            <a:gdLst>
              <a:gd name="T0" fmla="*/ 324 w 2079"/>
              <a:gd name="T1" fmla="*/ 530 h 530"/>
              <a:gd name="T2" fmla="*/ 2079 w 2079"/>
              <a:gd name="T3" fmla="*/ 530 h 530"/>
              <a:gd name="T4" fmla="*/ 2079 w 2079"/>
              <a:gd name="T5" fmla="*/ 59 h 530"/>
              <a:gd name="T6" fmla="*/ 2020 w 2079"/>
              <a:gd name="T7" fmla="*/ 0 h 530"/>
              <a:gd name="T8" fmla="*/ 0 w 2079"/>
              <a:gd name="T9" fmla="*/ 0 h 530"/>
              <a:gd name="T10" fmla="*/ 324 w 2079"/>
              <a:gd name="T11" fmla="*/ 530 h 530"/>
            </a:gdLst>
            <a:ahLst/>
            <a:cxnLst>
              <a:cxn ang="0">
                <a:pos x="T0" y="T1"/>
              </a:cxn>
              <a:cxn ang="0">
                <a:pos x="T2" y="T3"/>
              </a:cxn>
              <a:cxn ang="0">
                <a:pos x="T4" y="T5"/>
              </a:cxn>
              <a:cxn ang="0">
                <a:pos x="T6" y="T7"/>
              </a:cxn>
              <a:cxn ang="0">
                <a:pos x="T8" y="T9"/>
              </a:cxn>
              <a:cxn ang="0">
                <a:pos x="T10" y="T11"/>
              </a:cxn>
            </a:cxnLst>
            <a:rect l="0" t="0" r="r" b="b"/>
            <a:pathLst>
              <a:path w="2079" h="53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A77FA9"/>
          </a:solidFill>
          <a:ln>
            <a:noFill/>
          </a:ln>
        </p:spPr>
        <p:txBody>
          <a:bodyPr vert="horz" wrap="square" lIns="34290" tIns="17145" rIns="34290" bIns="17145" numCol="1" anchor="t" anchorCtr="0" compatLnSpc="1">
            <a:prstTxWarp prst="textNoShape">
              <a:avLst/>
            </a:prstTxWarp>
          </a:bodyPr>
          <a:lstStyle/>
          <a:p>
            <a:endParaRPr lang="en-US" sz="1350" b="1" dirty="0">
              <a:latin typeface="+mj-lt"/>
            </a:endParaRPr>
          </a:p>
        </p:txBody>
      </p:sp>
      <p:sp>
        <p:nvSpPr>
          <p:cNvPr id="28" name="Freeform 65">
            <a:extLst>
              <a:ext uri="{FF2B5EF4-FFF2-40B4-BE49-F238E27FC236}">
                <a16:creationId xmlns:a16="http://schemas.microsoft.com/office/drawing/2014/main" id="{C780F5A5-4129-C83A-C520-BDFFAFF9D602}"/>
              </a:ext>
            </a:extLst>
          </p:cNvPr>
          <p:cNvSpPr>
            <a:spLocks/>
          </p:cNvSpPr>
          <p:nvPr/>
        </p:nvSpPr>
        <p:spPr bwMode="auto">
          <a:xfrm>
            <a:off x="7983028" y="4135835"/>
            <a:ext cx="3777170" cy="959876"/>
          </a:xfrm>
          <a:custGeom>
            <a:avLst/>
            <a:gdLst>
              <a:gd name="T0" fmla="*/ 959 w 2734"/>
              <a:gd name="T1" fmla="*/ 600 h 694"/>
              <a:gd name="T2" fmla="*/ 930 w 2734"/>
              <a:gd name="T3" fmla="*/ 584 h 694"/>
              <a:gd name="T4" fmla="*/ 573 w 2734"/>
              <a:gd name="T5" fmla="*/ 0 h 694"/>
              <a:gd name="T6" fmla="*/ 347 w 2734"/>
              <a:gd name="T7" fmla="*/ 0 h 694"/>
              <a:gd name="T8" fmla="*/ 0 w 2734"/>
              <a:gd name="T9" fmla="*/ 347 h 694"/>
              <a:gd name="T10" fmla="*/ 347 w 2734"/>
              <a:gd name="T11" fmla="*/ 694 h 694"/>
              <a:gd name="T12" fmla="*/ 2675 w 2734"/>
              <a:gd name="T13" fmla="*/ 694 h 694"/>
              <a:gd name="T14" fmla="*/ 2734 w 2734"/>
              <a:gd name="T15" fmla="*/ 635 h 694"/>
              <a:gd name="T16" fmla="*/ 2734 w 2734"/>
              <a:gd name="T17" fmla="*/ 600 h 694"/>
              <a:gd name="T18" fmla="*/ 959 w 2734"/>
              <a:gd name="T19" fmla="*/ 60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4" h="69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en-US" sz="1350" b="1" dirty="0">
              <a:latin typeface="+mj-lt"/>
            </a:endParaRPr>
          </a:p>
        </p:txBody>
      </p:sp>
      <p:sp>
        <p:nvSpPr>
          <p:cNvPr id="29" name="TextBox 206">
            <a:extLst>
              <a:ext uri="{FF2B5EF4-FFF2-40B4-BE49-F238E27FC236}">
                <a16:creationId xmlns:a16="http://schemas.microsoft.com/office/drawing/2014/main" id="{60E17A34-FEF8-B81A-E43A-E60C7CC362DC}"/>
              </a:ext>
            </a:extLst>
          </p:cNvPr>
          <p:cNvSpPr txBox="1"/>
          <p:nvPr/>
        </p:nvSpPr>
        <p:spPr>
          <a:xfrm>
            <a:off x="8286139" y="4252117"/>
            <a:ext cx="471603" cy="784958"/>
          </a:xfrm>
          <a:prstGeom prst="rect">
            <a:avLst/>
          </a:prstGeom>
          <a:noFill/>
        </p:spPr>
        <p:txBody>
          <a:bodyPr wrap="none" rtlCol="0">
            <a:spAutoFit/>
          </a:bodyPr>
          <a:lstStyle/>
          <a:p>
            <a:pPr algn="ctr"/>
            <a:r>
              <a:rPr lang="en-US" sz="4501" b="1" dirty="0">
                <a:solidFill>
                  <a:schemeClr val="bg1"/>
                </a:solidFill>
                <a:latin typeface="+mj-lt"/>
                <a:ea typeface="Roboto" charset="0"/>
                <a:cs typeface="Roboto" charset="0"/>
              </a:rPr>
              <a:t>4</a:t>
            </a:r>
          </a:p>
        </p:txBody>
      </p:sp>
      <p:sp>
        <p:nvSpPr>
          <p:cNvPr id="30" name="TextBox 207">
            <a:extLst>
              <a:ext uri="{FF2B5EF4-FFF2-40B4-BE49-F238E27FC236}">
                <a16:creationId xmlns:a16="http://schemas.microsoft.com/office/drawing/2014/main" id="{D09485DF-0939-0514-40A1-EDF1C9207D4B}"/>
              </a:ext>
            </a:extLst>
          </p:cNvPr>
          <p:cNvSpPr txBox="1"/>
          <p:nvPr/>
        </p:nvSpPr>
        <p:spPr>
          <a:xfrm>
            <a:off x="9144762" y="4135835"/>
            <a:ext cx="2784144" cy="646331"/>
          </a:xfrm>
          <a:prstGeom prst="rect">
            <a:avLst/>
          </a:prstGeom>
          <a:noFill/>
        </p:spPr>
        <p:txBody>
          <a:bodyPr wrap="square" rtlCol="0">
            <a:spAutoFit/>
          </a:bodyPr>
          <a:lstStyle/>
          <a:p>
            <a:r>
              <a:rPr lang="en-US" sz="1200" dirty="0">
                <a:solidFill>
                  <a:schemeClr val="bg1"/>
                </a:solidFill>
                <a:ea typeface="Lato Light" charset="0"/>
                <a:cs typeface="Lato Light" charset="0"/>
              </a:rPr>
              <a:t>Erforderlich sind ein hohes Maß an methodischem Wissen, Organisations-, Führungs- und Kommunikationsfähigkeit</a:t>
            </a:r>
          </a:p>
        </p:txBody>
      </p:sp>
      <p:sp>
        <p:nvSpPr>
          <p:cNvPr id="31" name="Freeform 64">
            <a:extLst>
              <a:ext uri="{FF2B5EF4-FFF2-40B4-BE49-F238E27FC236}">
                <a16:creationId xmlns:a16="http://schemas.microsoft.com/office/drawing/2014/main" id="{73E2DC71-3062-E317-C3A3-F4293EE33C1F}"/>
              </a:ext>
            </a:extLst>
          </p:cNvPr>
          <p:cNvSpPr>
            <a:spLocks/>
          </p:cNvSpPr>
          <p:nvPr/>
        </p:nvSpPr>
        <p:spPr bwMode="auto">
          <a:xfrm>
            <a:off x="4833462" y="4135835"/>
            <a:ext cx="2872317" cy="732910"/>
          </a:xfrm>
          <a:custGeom>
            <a:avLst/>
            <a:gdLst>
              <a:gd name="T0" fmla="*/ 324 w 2079"/>
              <a:gd name="T1" fmla="*/ 530 h 530"/>
              <a:gd name="T2" fmla="*/ 2079 w 2079"/>
              <a:gd name="T3" fmla="*/ 530 h 530"/>
              <a:gd name="T4" fmla="*/ 2079 w 2079"/>
              <a:gd name="T5" fmla="*/ 59 h 530"/>
              <a:gd name="T6" fmla="*/ 2020 w 2079"/>
              <a:gd name="T7" fmla="*/ 0 h 530"/>
              <a:gd name="T8" fmla="*/ 0 w 2079"/>
              <a:gd name="T9" fmla="*/ 0 h 530"/>
              <a:gd name="T10" fmla="*/ 324 w 2079"/>
              <a:gd name="T11" fmla="*/ 530 h 530"/>
            </a:gdLst>
            <a:ahLst/>
            <a:cxnLst>
              <a:cxn ang="0">
                <a:pos x="T0" y="T1"/>
              </a:cxn>
              <a:cxn ang="0">
                <a:pos x="T2" y="T3"/>
              </a:cxn>
              <a:cxn ang="0">
                <a:pos x="T4" y="T5"/>
              </a:cxn>
              <a:cxn ang="0">
                <a:pos x="T6" y="T7"/>
              </a:cxn>
              <a:cxn ang="0">
                <a:pos x="T8" y="T9"/>
              </a:cxn>
              <a:cxn ang="0">
                <a:pos x="T10" y="T11"/>
              </a:cxn>
            </a:cxnLst>
            <a:rect l="0" t="0" r="r" b="b"/>
            <a:pathLst>
              <a:path w="2079" h="53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A77FA9"/>
          </a:solidFill>
          <a:ln>
            <a:noFill/>
          </a:ln>
        </p:spPr>
        <p:txBody>
          <a:bodyPr vert="horz" wrap="square" lIns="34290" tIns="17145" rIns="34290" bIns="17145" numCol="1" anchor="t" anchorCtr="0" compatLnSpc="1">
            <a:prstTxWarp prst="textNoShape">
              <a:avLst/>
            </a:prstTxWarp>
          </a:bodyPr>
          <a:lstStyle/>
          <a:p>
            <a:endParaRPr lang="en-US" sz="1350" b="1" dirty="0">
              <a:latin typeface="+mj-lt"/>
            </a:endParaRPr>
          </a:p>
        </p:txBody>
      </p:sp>
      <p:sp>
        <p:nvSpPr>
          <p:cNvPr id="32" name="Freeform 65">
            <a:extLst>
              <a:ext uri="{FF2B5EF4-FFF2-40B4-BE49-F238E27FC236}">
                <a16:creationId xmlns:a16="http://schemas.microsoft.com/office/drawing/2014/main" id="{DADBD259-E502-06DE-65AB-662E2E84EC8C}"/>
              </a:ext>
            </a:extLst>
          </p:cNvPr>
          <p:cNvSpPr>
            <a:spLocks/>
          </p:cNvSpPr>
          <p:nvPr/>
        </p:nvSpPr>
        <p:spPr bwMode="auto">
          <a:xfrm>
            <a:off x="3928609" y="4135835"/>
            <a:ext cx="3777170" cy="959876"/>
          </a:xfrm>
          <a:custGeom>
            <a:avLst/>
            <a:gdLst>
              <a:gd name="T0" fmla="*/ 959 w 2734"/>
              <a:gd name="T1" fmla="*/ 600 h 694"/>
              <a:gd name="T2" fmla="*/ 930 w 2734"/>
              <a:gd name="T3" fmla="*/ 584 h 694"/>
              <a:gd name="T4" fmla="*/ 573 w 2734"/>
              <a:gd name="T5" fmla="*/ 0 h 694"/>
              <a:gd name="T6" fmla="*/ 347 w 2734"/>
              <a:gd name="T7" fmla="*/ 0 h 694"/>
              <a:gd name="T8" fmla="*/ 0 w 2734"/>
              <a:gd name="T9" fmla="*/ 347 h 694"/>
              <a:gd name="T10" fmla="*/ 347 w 2734"/>
              <a:gd name="T11" fmla="*/ 694 h 694"/>
              <a:gd name="T12" fmla="*/ 2675 w 2734"/>
              <a:gd name="T13" fmla="*/ 694 h 694"/>
              <a:gd name="T14" fmla="*/ 2734 w 2734"/>
              <a:gd name="T15" fmla="*/ 635 h 694"/>
              <a:gd name="T16" fmla="*/ 2734 w 2734"/>
              <a:gd name="T17" fmla="*/ 600 h 694"/>
              <a:gd name="T18" fmla="*/ 959 w 2734"/>
              <a:gd name="T19" fmla="*/ 60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4" h="69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en-US" sz="1350" b="1" dirty="0">
              <a:latin typeface="+mj-lt"/>
            </a:endParaRPr>
          </a:p>
        </p:txBody>
      </p:sp>
      <p:sp>
        <p:nvSpPr>
          <p:cNvPr id="33" name="TextBox 210">
            <a:extLst>
              <a:ext uri="{FF2B5EF4-FFF2-40B4-BE49-F238E27FC236}">
                <a16:creationId xmlns:a16="http://schemas.microsoft.com/office/drawing/2014/main" id="{FC7628FC-C69B-0F73-C245-FAB996D17271}"/>
              </a:ext>
            </a:extLst>
          </p:cNvPr>
          <p:cNvSpPr txBox="1"/>
          <p:nvPr/>
        </p:nvSpPr>
        <p:spPr>
          <a:xfrm>
            <a:off x="4231719" y="4252117"/>
            <a:ext cx="471603" cy="784958"/>
          </a:xfrm>
          <a:prstGeom prst="rect">
            <a:avLst/>
          </a:prstGeom>
          <a:noFill/>
        </p:spPr>
        <p:txBody>
          <a:bodyPr wrap="none" rtlCol="0">
            <a:spAutoFit/>
          </a:bodyPr>
          <a:lstStyle/>
          <a:p>
            <a:pPr algn="ctr"/>
            <a:r>
              <a:rPr lang="en-US" sz="4501" b="1" dirty="0">
                <a:solidFill>
                  <a:schemeClr val="bg1"/>
                </a:solidFill>
                <a:latin typeface="+mj-lt"/>
                <a:ea typeface="Roboto" charset="0"/>
                <a:cs typeface="Roboto" charset="0"/>
              </a:rPr>
              <a:t>3</a:t>
            </a:r>
          </a:p>
        </p:txBody>
      </p:sp>
      <p:sp>
        <p:nvSpPr>
          <p:cNvPr id="34" name="TextBox 211">
            <a:extLst>
              <a:ext uri="{FF2B5EF4-FFF2-40B4-BE49-F238E27FC236}">
                <a16:creationId xmlns:a16="http://schemas.microsoft.com/office/drawing/2014/main" id="{0B230819-BA03-858E-EB1E-6B5759835662}"/>
              </a:ext>
            </a:extLst>
          </p:cNvPr>
          <p:cNvSpPr txBox="1"/>
          <p:nvPr/>
        </p:nvSpPr>
        <p:spPr>
          <a:xfrm>
            <a:off x="5227310" y="4204820"/>
            <a:ext cx="2243978" cy="646331"/>
          </a:xfrm>
          <a:prstGeom prst="rect">
            <a:avLst/>
          </a:prstGeom>
          <a:noFill/>
        </p:spPr>
        <p:txBody>
          <a:bodyPr wrap="square" rtlCol="0">
            <a:spAutoFit/>
          </a:bodyPr>
          <a:lstStyle/>
          <a:p>
            <a:r>
              <a:rPr lang="en-US" sz="1200" dirty="0">
                <a:solidFill>
                  <a:schemeClr val="bg1"/>
                </a:solidFill>
                <a:ea typeface="Lato Light" charset="0"/>
                <a:cs typeface="Lato Light" charset="0"/>
              </a:rPr>
              <a:t>In der Regel sind nur wenige Informationen verfügbar, um diese Entscheidungen zu treffen</a:t>
            </a:r>
          </a:p>
        </p:txBody>
      </p:sp>
      <p:sp>
        <p:nvSpPr>
          <p:cNvPr id="35" name="Freeform 64">
            <a:extLst>
              <a:ext uri="{FF2B5EF4-FFF2-40B4-BE49-F238E27FC236}">
                <a16:creationId xmlns:a16="http://schemas.microsoft.com/office/drawing/2014/main" id="{8267E15F-16F0-8526-0656-5B8BDE7F71DB}"/>
              </a:ext>
            </a:extLst>
          </p:cNvPr>
          <p:cNvSpPr>
            <a:spLocks/>
          </p:cNvSpPr>
          <p:nvPr/>
        </p:nvSpPr>
        <p:spPr bwMode="auto">
          <a:xfrm>
            <a:off x="8887882" y="2713685"/>
            <a:ext cx="2872317" cy="732910"/>
          </a:xfrm>
          <a:custGeom>
            <a:avLst/>
            <a:gdLst>
              <a:gd name="T0" fmla="*/ 324 w 2079"/>
              <a:gd name="T1" fmla="*/ 530 h 530"/>
              <a:gd name="T2" fmla="*/ 2079 w 2079"/>
              <a:gd name="T3" fmla="*/ 530 h 530"/>
              <a:gd name="T4" fmla="*/ 2079 w 2079"/>
              <a:gd name="T5" fmla="*/ 59 h 530"/>
              <a:gd name="T6" fmla="*/ 2020 w 2079"/>
              <a:gd name="T7" fmla="*/ 0 h 530"/>
              <a:gd name="T8" fmla="*/ 0 w 2079"/>
              <a:gd name="T9" fmla="*/ 0 h 530"/>
              <a:gd name="T10" fmla="*/ 324 w 2079"/>
              <a:gd name="T11" fmla="*/ 530 h 530"/>
            </a:gdLst>
            <a:ahLst/>
            <a:cxnLst>
              <a:cxn ang="0">
                <a:pos x="T0" y="T1"/>
              </a:cxn>
              <a:cxn ang="0">
                <a:pos x="T2" y="T3"/>
              </a:cxn>
              <a:cxn ang="0">
                <a:pos x="T4" y="T5"/>
              </a:cxn>
              <a:cxn ang="0">
                <a:pos x="T6" y="T7"/>
              </a:cxn>
              <a:cxn ang="0">
                <a:pos x="T8" y="T9"/>
              </a:cxn>
              <a:cxn ang="0">
                <a:pos x="T10" y="T11"/>
              </a:cxn>
            </a:cxnLst>
            <a:rect l="0" t="0" r="r" b="b"/>
            <a:pathLst>
              <a:path w="2079" h="53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A77FA9"/>
          </a:solidFill>
          <a:ln>
            <a:noFill/>
          </a:ln>
        </p:spPr>
        <p:txBody>
          <a:bodyPr vert="horz" wrap="square" lIns="34290" tIns="17145" rIns="34290" bIns="17145" numCol="1" anchor="t" anchorCtr="0" compatLnSpc="1">
            <a:prstTxWarp prst="textNoShape">
              <a:avLst/>
            </a:prstTxWarp>
          </a:bodyPr>
          <a:lstStyle/>
          <a:p>
            <a:endParaRPr lang="en-US" sz="1350" b="1" dirty="0">
              <a:latin typeface="+mj-lt"/>
            </a:endParaRPr>
          </a:p>
        </p:txBody>
      </p:sp>
      <p:sp>
        <p:nvSpPr>
          <p:cNvPr id="36" name="Freeform 65">
            <a:extLst>
              <a:ext uri="{FF2B5EF4-FFF2-40B4-BE49-F238E27FC236}">
                <a16:creationId xmlns:a16="http://schemas.microsoft.com/office/drawing/2014/main" id="{59E93A84-D2CE-0A94-D59F-148AFC0A896A}"/>
              </a:ext>
            </a:extLst>
          </p:cNvPr>
          <p:cNvSpPr>
            <a:spLocks/>
          </p:cNvSpPr>
          <p:nvPr/>
        </p:nvSpPr>
        <p:spPr bwMode="auto">
          <a:xfrm>
            <a:off x="7983028" y="2713684"/>
            <a:ext cx="3777170" cy="959876"/>
          </a:xfrm>
          <a:custGeom>
            <a:avLst/>
            <a:gdLst>
              <a:gd name="T0" fmla="*/ 959 w 2734"/>
              <a:gd name="T1" fmla="*/ 600 h 694"/>
              <a:gd name="T2" fmla="*/ 930 w 2734"/>
              <a:gd name="T3" fmla="*/ 584 h 694"/>
              <a:gd name="T4" fmla="*/ 573 w 2734"/>
              <a:gd name="T5" fmla="*/ 0 h 694"/>
              <a:gd name="T6" fmla="*/ 347 w 2734"/>
              <a:gd name="T7" fmla="*/ 0 h 694"/>
              <a:gd name="T8" fmla="*/ 0 w 2734"/>
              <a:gd name="T9" fmla="*/ 347 h 694"/>
              <a:gd name="T10" fmla="*/ 347 w 2734"/>
              <a:gd name="T11" fmla="*/ 694 h 694"/>
              <a:gd name="T12" fmla="*/ 2675 w 2734"/>
              <a:gd name="T13" fmla="*/ 694 h 694"/>
              <a:gd name="T14" fmla="*/ 2734 w 2734"/>
              <a:gd name="T15" fmla="*/ 635 h 694"/>
              <a:gd name="T16" fmla="*/ 2734 w 2734"/>
              <a:gd name="T17" fmla="*/ 600 h 694"/>
              <a:gd name="T18" fmla="*/ 959 w 2734"/>
              <a:gd name="T19" fmla="*/ 60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4" h="69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en-US" sz="1350" b="1" dirty="0">
              <a:latin typeface="+mj-lt"/>
            </a:endParaRPr>
          </a:p>
        </p:txBody>
      </p:sp>
      <p:sp>
        <p:nvSpPr>
          <p:cNvPr id="37" name="TextBox 214">
            <a:extLst>
              <a:ext uri="{FF2B5EF4-FFF2-40B4-BE49-F238E27FC236}">
                <a16:creationId xmlns:a16="http://schemas.microsoft.com/office/drawing/2014/main" id="{41BB6A18-6CF6-E210-C921-C329E78BFD6D}"/>
              </a:ext>
            </a:extLst>
          </p:cNvPr>
          <p:cNvSpPr txBox="1"/>
          <p:nvPr/>
        </p:nvSpPr>
        <p:spPr>
          <a:xfrm>
            <a:off x="8286139" y="2829967"/>
            <a:ext cx="471603" cy="784958"/>
          </a:xfrm>
          <a:prstGeom prst="rect">
            <a:avLst/>
          </a:prstGeom>
          <a:noFill/>
        </p:spPr>
        <p:txBody>
          <a:bodyPr wrap="none" rtlCol="0">
            <a:spAutoFit/>
          </a:bodyPr>
          <a:lstStyle/>
          <a:p>
            <a:pPr algn="ctr"/>
            <a:r>
              <a:rPr lang="en-US" sz="4501" b="1" dirty="0">
                <a:solidFill>
                  <a:schemeClr val="bg1"/>
                </a:solidFill>
                <a:latin typeface="+mj-lt"/>
                <a:ea typeface="Roboto" charset="0"/>
                <a:cs typeface="Roboto" charset="0"/>
              </a:rPr>
              <a:t>2</a:t>
            </a:r>
          </a:p>
        </p:txBody>
      </p:sp>
      <p:sp>
        <p:nvSpPr>
          <p:cNvPr id="38" name="TextBox 215">
            <a:extLst>
              <a:ext uri="{FF2B5EF4-FFF2-40B4-BE49-F238E27FC236}">
                <a16:creationId xmlns:a16="http://schemas.microsoft.com/office/drawing/2014/main" id="{A37F6EBD-8BAC-80EA-350C-6E5BFF72BF62}"/>
              </a:ext>
            </a:extLst>
          </p:cNvPr>
          <p:cNvSpPr txBox="1"/>
          <p:nvPr/>
        </p:nvSpPr>
        <p:spPr>
          <a:xfrm>
            <a:off x="9281729" y="2782669"/>
            <a:ext cx="2243978" cy="461665"/>
          </a:xfrm>
          <a:prstGeom prst="rect">
            <a:avLst/>
          </a:prstGeom>
          <a:noFill/>
        </p:spPr>
        <p:txBody>
          <a:bodyPr wrap="square" rtlCol="0">
            <a:spAutoFit/>
          </a:bodyPr>
          <a:lstStyle/>
          <a:p>
            <a:r>
              <a:rPr lang="en-US" sz="1200" dirty="0">
                <a:solidFill>
                  <a:schemeClr val="bg1"/>
                </a:solidFill>
                <a:ea typeface="Lato Light" charset="0"/>
                <a:cs typeface="Lato Light" charset="0"/>
              </a:rPr>
              <a:t>Existenzielle Entscheidungen müssen unter hohem Zeitdruck getroffen werden</a:t>
            </a:r>
          </a:p>
        </p:txBody>
      </p:sp>
      <p:sp>
        <p:nvSpPr>
          <p:cNvPr id="39" name="Freeform 64">
            <a:extLst>
              <a:ext uri="{FF2B5EF4-FFF2-40B4-BE49-F238E27FC236}">
                <a16:creationId xmlns:a16="http://schemas.microsoft.com/office/drawing/2014/main" id="{46A0DBF5-F692-E6BE-C112-F187073B55CE}"/>
              </a:ext>
            </a:extLst>
          </p:cNvPr>
          <p:cNvSpPr>
            <a:spLocks/>
          </p:cNvSpPr>
          <p:nvPr/>
        </p:nvSpPr>
        <p:spPr bwMode="auto">
          <a:xfrm>
            <a:off x="4833462" y="2713685"/>
            <a:ext cx="2872317" cy="732910"/>
          </a:xfrm>
          <a:custGeom>
            <a:avLst/>
            <a:gdLst>
              <a:gd name="T0" fmla="*/ 324 w 2079"/>
              <a:gd name="T1" fmla="*/ 530 h 530"/>
              <a:gd name="T2" fmla="*/ 2079 w 2079"/>
              <a:gd name="T3" fmla="*/ 530 h 530"/>
              <a:gd name="T4" fmla="*/ 2079 w 2079"/>
              <a:gd name="T5" fmla="*/ 59 h 530"/>
              <a:gd name="T6" fmla="*/ 2020 w 2079"/>
              <a:gd name="T7" fmla="*/ 0 h 530"/>
              <a:gd name="T8" fmla="*/ 0 w 2079"/>
              <a:gd name="T9" fmla="*/ 0 h 530"/>
              <a:gd name="T10" fmla="*/ 324 w 2079"/>
              <a:gd name="T11" fmla="*/ 530 h 530"/>
            </a:gdLst>
            <a:ahLst/>
            <a:cxnLst>
              <a:cxn ang="0">
                <a:pos x="T0" y="T1"/>
              </a:cxn>
              <a:cxn ang="0">
                <a:pos x="T2" y="T3"/>
              </a:cxn>
              <a:cxn ang="0">
                <a:pos x="T4" y="T5"/>
              </a:cxn>
              <a:cxn ang="0">
                <a:pos x="T6" y="T7"/>
              </a:cxn>
              <a:cxn ang="0">
                <a:pos x="T8" y="T9"/>
              </a:cxn>
              <a:cxn ang="0">
                <a:pos x="T10" y="T11"/>
              </a:cxn>
            </a:cxnLst>
            <a:rect l="0" t="0" r="r" b="b"/>
            <a:pathLst>
              <a:path w="2079" h="53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A77FA9"/>
          </a:solidFill>
          <a:ln>
            <a:noFill/>
          </a:ln>
        </p:spPr>
        <p:txBody>
          <a:bodyPr vert="horz" wrap="square" lIns="34290" tIns="17145" rIns="34290" bIns="17145" numCol="1" anchor="t" anchorCtr="0" compatLnSpc="1">
            <a:prstTxWarp prst="textNoShape">
              <a:avLst/>
            </a:prstTxWarp>
          </a:bodyPr>
          <a:lstStyle/>
          <a:p>
            <a:endParaRPr lang="en-US" sz="1350" b="1" dirty="0">
              <a:latin typeface="+mj-lt"/>
            </a:endParaRPr>
          </a:p>
        </p:txBody>
      </p:sp>
      <p:sp>
        <p:nvSpPr>
          <p:cNvPr id="40" name="Freeform 65">
            <a:extLst>
              <a:ext uri="{FF2B5EF4-FFF2-40B4-BE49-F238E27FC236}">
                <a16:creationId xmlns:a16="http://schemas.microsoft.com/office/drawing/2014/main" id="{F18A1C79-B70C-9D0E-E81C-2BD4AC751ADA}"/>
              </a:ext>
            </a:extLst>
          </p:cNvPr>
          <p:cNvSpPr>
            <a:spLocks/>
          </p:cNvSpPr>
          <p:nvPr/>
        </p:nvSpPr>
        <p:spPr bwMode="auto">
          <a:xfrm>
            <a:off x="3928609" y="2713684"/>
            <a:ext cx="3777170" cy="959876"/>
          </a:xfrm>
          <a:custGeom>
            <a:avLst/>
            <a:gdLst>
              <a:gd name="T0" fmla="*/ 959 w 2734"/>
              <a:gd name="T1" fmla="*/ 600 h 694"/>
              <a:gd name="T2" fmla="*/ 930 w 2734"/>
              <a:gd name="T3" fmla="*/ 584 h 694"/>
              <a:gd name="T4" fmla="*/ 573 w 2734"/>
              <a:gd name="T5" fmla="*/ 0 h 694"/>
              <a:gd name="T6" fmla="*/ 347 w 2734"/>
              <a:gd name="T7" fmla="*/ 0 h 694"/>
              <a:gd name="T8" fmla="*/ 0 w 2734"/>
              <a:gd name="T9" fmla="*/ 347 h 694"/>
              <a:gd name="T10" fmla="*/ 347 w 2734"/>
              <a:gd name="T11" fmla="*/ 694 h 694"/>
              <a:gd name="T12" fmla="*/ 2675 w 2734"/>
              <a:gd name="T13" fmla="*/ 694 h 694"/>
              <a:gd name="T14" fmla="*/ 2734 w 2734"/>
              <a:gd name="T15" fmla="*/ 635 h 694"/>
              <a:gd name="T16" fmla="*/ 2734 w 2734"/>
              <a:gd name="T17" fmla="*/ 600 h 694"/>
              <a:gd name="T18" fmla="*/ 959 w 2734"/>
              <a:gd name="T19" fmla="*/ 60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4" h="694">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endParaRPr lang="en-US" sz="1350" b="1" dirty="0">
              <a:latin typeface="+mj-lt"/>
            </a:endParaRPr>
          </a:p>
        </p:txBody>
      </p:sp>
      <p:sp>
        <p:nvSpPr>
          <p:cNvPr id="41" name="TextBox 218">
            <a:extLst>
              <a:ext uri="{FF2B5EF4-FFF2-40B4-BE49-F238E27FC236}">
                <a16:creationId xmlns:a16="http://schemas.microsoft.com/office/drawing/2014/main" id="{AA8DBE5F-8805-5F8E-D08D-C4AE87F97D69}"/>
              </a:ext>
            </a:extLst>
          </p:cNvPr>
          <p:cNvSpPr txBox="1"/>
          <p:nvPr/>
        </p:nvSpPr>
        <p:spPr>
          <a:xfrm>
            <a:off x="4231719" y="2829967"/>
            <a:ext cx="471603" cy="784958"/>
          </a:xfrm>
          <a:prstGeom prst="rect">
            <a:avLst/>
          </a:prstGeom>
          <a:noFill/>
        </p:spPr>
        <p:txBody>
          <a:bodyPr wrap="none" rtlCol="0">
            <a:spAutoFit/>
          </a:bodyPr>
          <a:lstStyle/>
          <a:p>
            <a:pPr algn="ctr"/>
            <a:r>
              <a:rPr lang="en-US" sz="4501" b="1" dirty="0">
                <a:solidFill>
                  <a:schemeClr val="bg1"/>
                </a:solidFill>
                <a:latin typeface="+mj-lt"/>
                <a:ea typeface="Roboto" charset="0"/>
                <a:cs typeface="Roboto" charset="0"/>
              </a:rPr>
              <a:t>1</a:t>
            </a:r>
          </a:p>
        </p:txBody>
      </p:sp>
      <p:sp>
        <p:nvSpPr>
          <p:cNvPr id="42" name="TextBox 219">
            <a:extLst>
              <a:ext uri="{FF2B5EF4-FFF2-40B4-BE49-F238E27FC236}">
                <a16:creationId xmlns:a16="http://schemas.microsoft.com/office/drawing/2014/main" id="{F222EBD9-8BA9-C1BF-85EB-F58E1A0D75C0}"/>
              </a:ext>
            </a:extLst>
          </p:cNvPr>
          <p:cNvSpPr txBox="1"/>
          <p:nvPr/>
        </p:nvSpPr>
        <p:spPr>
          <a:xfrm>
            <a:off x="5227310" y="2782669"/>
            <a:ext cx="2243978" cy="646331"/>
          </a:xfrm>
          <a:prstGeom prst="rect">
            <a:avLst/>
          </a:prstGeom>
          <a:noFill/>
        </p:spPr>
        <p:txBody>
          <a:bodyPr wrap="square" rtlCol="0">
            <a:spAutoFit/>
          </a:bodyPr>
          <a:lstStyle/>
          <a:p>
            <a:r>
              <a:rPr lang="en-US" sz="1200" dirty="0">
                <a:solidFill>
                  <a:schemeClr val="bg1"/>
                </a:solidFill>
                <a:ea typeface="Lato Light" charset="0"/>
                <a:cs typeface="Lato Light" charset="0"/>
              </a:rPr>
              <a:t>Es gibt keine Blaupausen oder Vorlagen, da jede Krise und jedes Unternehmen anders sind</a:t>
            </a:r>
          </a:p>
        </p:txBody>
      </p:sp>
    </p:spTree>
    <p:extLst>
      <p:ext uri="{BB962C8B-B14F-4D97-AF65-F5344CB8AC3E}">
        <p14:creationId xmlns:p14="http://schemas.microsoft.com/office/powerpoint/2010/main" val="2337408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760E180-121A-335C-61E9-CA3DD7D96B2C}"/>
              </a:ext>
            </a:extLst>
          </p:cNvPr>
          <p:cNvSpPr>
            <a:spLocks noGrp="1"/>
          </p:cNvSpPr>
          <p:nvPr>
            <p:ph sz="quarter" idx="19"/>
          </p:nvPr>
        </p:nvSpPr>
        <p:spPr/>
        <p:txBody>
          <a:bodyPr/>
          <a:lstStyle/>
          <a:p>
            <a:r>
              <a:rPr lang="en-US" dirty="0"/>
              <a:t>Krisenmanagement unterscheidet sich von der </a:t>
            </a:r>
            <a:r>
              <a:rPr lang="en-US" dirty="0" err="1"/>
              <a:t>Notfallplanung</a:t>
            </a:r>
            <a:r>
              <a:rPr lang="en-US" dirty="0"/>
              <a:t>.</a:t>
            </a:r>
          </a:p>
          <a:p>
            <a:endParaRPr lang="de-DE" dirty="0"/>
          </a:p>
        </p:txBody>
      </p:sp>
      <p:sp>
        <p:nvSpPr>
          <p:cNvPr id="4" name="Textplatzhalter 3">
            <a:extLst>
              <a:ext uri="{FF2B5EF4-FFF2-40B4-BE49-F238E27FC236}">
                <a16:creationId xmlns:a16="http://schemas.microsoft.com/office/drawing/2014/main" id="{6AD4F77F-AF92-758E-26D2-05410C93B065}"/>
              </a:ext>
            </a:extLst>
          </p:cNvPr>
          <p:cNvSpPr>
            <a:spLocks noGrp="1"/>
          </p:cNvSpPr>
          <p:nvPr>
            <p:ph type="body" sz="quarter" idx="16"/>
          </p:nvPr>
        </p:nvSpPr>
        <p:spPr/>
        <p:txBody>
          <a:bodyPr>
            <a:normAutofit fontScale="92500" lnSpcReduction="10000"/>
          </a:bodyPr>
          <a:lstStyle/>
          <a:p>
            <a:r>
              <a:rPr lang="en-US" dirty="0"/>
              <a:t>Die Notfallplanung befasst sich mit der Vorbereitung auf Veränderungen und mögliche Szenarien - das Krisenmanagement ist die unmittelbare Reaktion auf eine bereits bestehende Krise</a:t>
            </a:r>
            <a:endParaRPr lang="de-DE" dirty="0"/>
          </a:p>
        </p:txBody>
      </p:sp>
      <p:sp>
        <p:nvSpPr>
          <p:cNvPr id="5" name="Textplatzhalter 4">
            <a:extLst>
              <a:ext uri="{FF2B5EF4-FFF2-40B4-BE49-F238E27FC236}">
                <a16:creationId xmlns:a16="http://schemas.microsoft.com/office/drawing/2014/main" id="{FFF12D38-803E-B927-CBC9-CF9F553A4243}"/>
              </a:ext>
            </a:extLst>
          </p:cNvPr>
          <p:cNvSpPr>
            <a:spLocks noGrp="1"/>
          </p:cNvSpPr>
          <p:nvPr>
            <p:ph type="body" sz="quarter" idx="20"/>
          </p:nvPr>
        </p:nvSpPr>
        <p:spPr/>
        <p:txBody>
          <a:bodyPr>
            <a:normAutofit fontScale="77500" lnSpcReduction="20000"/>
          </a:bodyPr>
          <a:lstStyle/>
          <a:p>
            <a:r>
              <a:rPr lang="de-DE" dirty="0"/>
              <a:t>Notfallplanung vs. Krisenmanagement</a:t>
            </a:r>
          </a:p>
        </p:txBody>
      </p:sp>
      <p:sp>
        <p:nvSpPr>
          <p:cNvPr id="6" name="Freeform 2">
            <a:extLst>
              <a:ext uri="{FF2B5EF4-FFF2-40B4-BE49-F238E27FC236}">
                <a16:creationId xmlns:a16="http://schemas.microsoft.com/office/drawing/2014/main" id="{3D3E4044-84BE-784F-601F-ED5F910104C1}"/>
              </a:ext>
            </a:extLst>
          </p:cNvPr>
          <p:cNvSpPr>
            <a:spLocks/>
          </p:cNvSpPr>
          <p:nvPr/>
        </p:nvSpPr>
        <p:spPr bwMode="auto">
          <a:xfrm>
            <a:off x="5895248" y="2365771"/>
            <a:ext cx="3442097" cy="2126457"/>
          </a:xfrm>
          <a:custGeom>
            <a:avLst/>
            <a:gdLst>
              <a:gd name="T0" fmla="*/ 4117 w 4961"/>
              <a:gd name="T1" fmla="*/ 2584 h 3065"/>
              <a:gd name="T2" fmla="*/ 2794 w 4961"/>
              <a:gd name="T3" fmla="*/ 2938 h 3065"/>
              <a:gd name="T4" fmla="*/ 594 w 4961"/>
              <a:gd name="T5" fmla="*/ 995 h 3065"/>
              <a:gd name="T6" fmla="*/ 419 w 4961"/>
              <a:gd name="T7" fmla="*/ 1529 h 3065"/>
              <a:gd name="T8" fmla="*/ 0 w 4961"/>
              <a:gd name="T9" fmla="*/ 1115 h 3065"/>
              <a:gd name="T10" fmla="*/ 273 w 4961"/>
              <a:gd name="T11" fmla="*/ 281 h 3065"/>
              <a:gd name="T12" fmla="*/ 1104 w 4961"/>
              <a:gd name="T13" fmla="*/ 0 h 3065"/>
              <a:gd name="T14" fmla="*/ 1523 w 4961"/>
              <a:gd name="T15" fmla="*/ 415 h 3065"/>
              <a:gd name="T16" fmla="*/ 988 w 4961"/>
              <a:gd name="T17" fmla="*/ 596 h 3065"/>
              <a:gd name="T18" fmla="*/ 2654 w 4961"/>
              <a:gd name="T19" fmla="*/ 2210 h 3065"/>
              <a:gd name="T20" fmla="*/ 3148 w 4961"/>
              <a:gd name="T21" fmla="*/ 2377 h 3065"/>
              <a:gd name="T22" fmla="*/ 3910 w 4961"/>
              <a:gd name="T23" fmla="*/ 1615 h 3065"/>
              <a:gd name="T24" fmla="*/ 3148 w 4961"/>
              <a:gd name="T25" fmla="*/ 853 h 3065"/>
              <a:gd name="T26" fmla="*/ 2386 w 4961"/>
              <a:gd name="T27" fmla="*/ 1602 h 3065"/>
              <a:gd name="T28" fmla="*/ 1861 w 4961"/>
              <a:gd name="T29" fmla="*/ 1142 h 3065"/>
              <a:gd name="T30" fmla="*/ 3148 w 4961"/>
              <a:gd name="T31" fmla="*/ 245 h 3065"/>
              <a:gd name="T32" fmla="*/ 4117 w 4961"/>
              <a:gd name="T33" fmla="*/ 2584 h 3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61" h="3065">
                <a:moveTo>
                  <a:pt x="4117" y="2584"/>
                </a:moveTo>
                <a:cubicBezTo>
                  <a:pt x="3769" y="2931"/>
                  <a:pt x="3266" y="3065"/>
                  <a:pt x="2794" y="2938"/>
                </a:cubicBezTo>
                <a:cubicBezTo>
                  <a:pt x="2318" y="2811"/>
                  <a:pt x="1067" y="1477"/>
                  <a:pt x="594" y="995"/>
                </a:cubicBezTo>
                <a:cubicBezTo>
                  <a:pt x="419" y="1529"/>
                  <a:pt x="419" y="1529"/>
                  <a:pt x="419" y="1529"/>
                </a:cubicBezTo>
                <a:cubicBezTo>
                  <a:pt x="0" y="1115"/>
                  <a:pt x="0" y="1115"/>
                  <a:pt x="0" y="1115"/>
                </a:cubicBezTo>
                <a:cubicBezTo>
                  <a:pt x="273" y="281"/>
                  <a:pt x="273" y="281"/>
                  <a:pt x="273" y="281"/>
                </a:cubicBezTo>
                <a:cubicBezTo>
                  <a:pt x="1104" y="0"/>
                  <a:pt x="1104" y="0"/>
                  <a:pt x="1104" y="0"/>
                </a:cubicBezTo>
                <a:cubicBezTo>
                  <a:pt x="1523" y="415"/>
                  <a:pt x="1523" y="415"/>
                  <a:pt x="1523" y="415"/>
                </a:cubicBezTo>
                <a:cubicBezTo>
                  <a:pt x="988" y="596"/>
                  <a:pt x="988" y="596"/>
                  <a:pt x="988" y="596"/>
                </a:cubicBezTo>
                <a:cubicBezTo>
                  <a:pt x="2654" y="2210"/>
                  <a:pt x="2654" y="2210"/>
                  <a:pt x="2654" y="2210"/>
                </a:cubicBezTo>
                <a:cubicBezTo>
                  <a:pt x="2771" y="2314"/>
                  <a:pt x="2926" y="2377"/>
                  <a:pt x="3148" y="2377"/>
                </a:cubicBezTo>
                <a:cubicBezTo>
                  <a:pt x="3502" y="2377"/>
                  <a:pt x="3910" y="2036"/>
                  <a:pt x="3910" y="1615"/>
                </a:cubicBezTo>
                <a:cubicBezTo>
                  <a:pt x="3910" y="1194"/>
                  <a:pt x="3569" y="853"/>
                  <a:pt x="3148" y="853"/>
                </a:cubicBezTo>
                <a:cubicBezTo>
                  <a:pt x="2731" y="853"/>
                  <a:pt x="2393" y="1187"/>
                  <a:pt x="2386" y="1602"/>
                </a:cubicBezTo>
                <a:cubicBezTo>
                  <a:pt x="1861" y="1142"/>
                  <a:pt x="1861" y="1142"/>
                  <a:pt x="1861" y="1142"/>
                </a:cubicBezTo>
                <a:cubicBezTo>
                  <a:pt x="2058" y="607"/>
                  <a:pt x="2570" y="245"/>
                  <a:pt x="3148" y="245"/>
                </a:cubicBezTo>
                <a:cubicBezTo>
                  <a:pt x="4389" y="245"/>
                  <a:pt x="4961" y="1739"/>
                  <a:pt x="4117" y="2584"/>
                </a:cubicBezTo>
                <a:close/>
              </a:path>
            </a:pathLst>
          </a:custGeom>
          <a:solidFill>
            <a:srgbClr val="AB85AD"/>
          </a:solidFill>
          <a:ln>
            <a:noFill/>
          </a:ln>
        </p:spPr>
        <p:txBody>
          <a:bodyPr vert="horz" wrap="square" lIns="68580" tIns="34290" rIns="68580" bIns="34290" numCol="1" anchor="t" anchorCtr="0" compatLnSpc="1">
            <a:prstTxWarp prst="textNoShape">
              <a:avLst/>
            </a:prstTxWarp>
          </a:bodyPr>
          <a:lstStyle/>
          <a:p>
            <a:endParaRPr lang="en-US" sz="2700" dirty="0">
              <a:latin typeface="Lato Light" panose="020F0502020204030203" pitchFamily="34" charset="0"/>
            </a:endParaRPr>
          </a:p>
        </p:txBody>
      </p:sp>
      <p:sp>
        <p:nvSpPr>
          <p:cNvPr id="7" name="Freeform 3">
            <a:extLst>
              <a:ext uri="{FF2B5EF4-FFF2-40B4-BE49-F238E27FC236}">
                <a16:creationId xmlns:a16="http://schemas.microsoft.com/office/drawing/2014/main" id="{12CDB94E-76DE-E04B-B80D-8A6861AFCD5C}"/>
              </a:ext>
            </a:extLst>
          </p:cNvPr>
          <p:cNvSpPr>
            <a:spLocks/>
          </p:cNvSpPr>
          <p:nvPr/>
        </p:nvSpPr>
        <p:spPr bwMode="auto">
          <a:xfrm>
            <a:off x="5710701" y="3450431"/>
            <a:ext cx="3442097" cy="2126457"/>
          </a:xfrm>
          <a:custGeom>
            <a:avLst/>
            <a:gdLst>
              <a:gd name="T0" fmla="*/ 845 w 4962"/>
              <a:gd name="T1" fmla="*/ 481 h 3065"/>
              <a:gd name="T2" fmla="*/ 2168 w 4962"/>
              <a:gd name="T3" fmla="*/ 126 h 3065"/>
              <a:gd name="T4" fmla="*/ 4368 w 4962"/>
              <a:gd name="T5" fmla="*/ 2070 h 3065"/>
              <a:gd name="T6" fmla="*/ 4542 w 4962"/>
              <a:gd name="T7" fmla="*/ 1535 h 3065"/>
              <a:gd name="T8" fmla="*/ 4962 w 4962"/>
              <a:gd name="T9" fmla="*/ 1950 h 3065"/>
              <a:gd name="T10" fmla="*/ 4689 w 4962"/>
              <a:gd name="T11" fmla="*/ 2783 h 3065"/>
              <a:gd name="T12" fmla="*/ 3858 w 4962"/>
              <a:gd name="T13" fmla="*/ 3065 h 3065"/>
              <a:gd name="T14" fmla="*/ 3439 w 4962"/>
              <a:gd name="T15" fmla="*/ 2650 h 3065"/>
              <a:gd name="T16" fmla="*/ 3974 w 4962"/>
              <a:gd name="T17" fmla="*/ 2469 h 3065"/>
              <a:gd name="T18" fmla="*/ 2307 w 4962"/>
              <a:gd name="T19" fmla="*/ 855 h 3065"/>
              <a:gd name="T20" fmla="*/ 1814 w 4962"/>
              <a:gd name="T21" fmla="*/ 688 h 3065"/>
              <a:gd name="T22" fmla="*/ 1052 w 4962"/>
              <a:gd name="T23" fmla="*/ 1450 h 3065"/>
              <a:gd name="T24" fmla="*/ 1814 w 4962"/>
              <a:gd name="T25" fmla="*/ 2212 h 3065"/>
              <a:gd name="T26" fmla="*/ 2576 w 4962"/>
              <a:gd name="T27" fmla="*/ 1462 h 3065"/>
              <a:gd name="T28" fmla="*/ 3100 w 4962"/>
              <a:gd name="T29" fmla="*/ 1922 h 3065"/>
              <a:gd name="T30" fmla="*/ 1814 w 4962"/>
              <a:gd name="T31" fmla="*/ 2820 h 3065"/>
              <a:gd name="T32" fmla="*/ 845 w 4962"/>
              <a:gd name="T33" fmla="*/ 481 h 3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62" h="3065">
                <a:moveTo>
                  <a:pt x="845" y="481"/>
                </a:moveTo>
                <a:cubicBezTo>
                  <a:pt x="1192" y="133"/>
                  <a:pt x="1696" y="0"/>
                  <a:pt x="2168" y="126"/>
                </a:cubicBezTo>
                <a:cubicBezTo>
                  <a:pt x="2644" y="254"/>
                  <a:pt x="3895" y="1588"/>
                  <a:pt x="4368" y="2070"/>
                </a:cubicBezTo>
                <a:cubicBezTo>
                  <a:pt x="4542" y="1535"/>
                  <a:pt x="4542" y="1535"/>
                  <a:pt x="4542" y="1535"/>
                </a:cubicBezTo>
                <a:cubicBezTo>
                  <a:pt x="4962" y="1950"/>
                  <a:pt x="4962" y="1950"/>
                  <a:pt x="4962" y="1950"/>
                </a:cubicBezTo>
                <a:cubicBezTo>
                  <a:pt x="4689" y="2783"/>
                  <a:pt x="4689" y="2783"/>
                  <a:pt x="4689" y="2783"/>
                </a:cubicBezTo>
                <a:cubicBezTo>
                  <a:pt x="3858" y="3065"/>
                  <a:pt x="3858" y="3065"/>
                  <a:pt x="3858" y="3065"/>
                </a:cubicBezTo>
                <a:cubicBezTo>
                  <a:pt x="3439" y="2650"/>
                  <a:pt x="3439" y="2650"/>
                  <a:pt x="3439" y="2650"/>
                </a:cubicBezTo>
                <a:cubicBezTo>
                  <a:pt x="3974" y="2469"/>
                  <a:pt x="3974" y="2469"/>
                  <a:pt x="3974" y="2469"/>
                </a:cubicBezTo>
                <a:cubicBezTo>
                  <a:pt x="2307" y="855"/>
                  <a:pt x="2307" y="855"/>
                  <a:pt x="2307" y="855"/>
                </a:cubicBezTo>
                <a:cubicBezTo>
                  <a:pt x="2191" y="750"/>
                  <a:pt x="2035" y="688"/>
                  <a:pt x="1814" y="688"/>
                </a:cubicBezTo>
                <a:cubicBezTo>
                  <a:pt x="1459" y="688"/>
                  <a:pt x="1052" y="1029"/>
                  <a:pt x="1052" y="1450"/>
                </a:cubicBezTo>
                <a:cubicBezTo>
                  <a:pt x="1052" y="1871"/>
                  <a:pt x="1393" y="2212"/>
                  <a:pt x="1814" y="2212"/>
                </a:cubicBezTo>
                <a:cubicBezTo>
                  <a:pt x="2230" y="2212"/>
                  <a:pt x="2569" y="1877"/>
                  <a:pt x="2576" y="1462"/>
                </a:cubicBezTo>
                <a:cubicBezTo>
                  <a:pt x="3100" y="1922"/>
                  <a:pt x="3100" y="1922"/>
                  <a:pt x="3100" y="1922"/>
                </a:cubicBezTo>
                <a:cubicBezTo>
                  <a:pt x="2904" y="2458"/>
                  <a:pt x="2392" y="2820"/>
                  <a:pt x="1814" y="2820"/>
                </a:cubicBezTo>
                <a:cubicBezTo>
                  <a:pt x="573" y="2820"/>
                  <a:pt x="0" y="1325"/>
                  <a:pt x="845" y="481"/>
                </a:cubicBezTo>
                <a:close/>
              </a:path>
            </a:pathLst>
          </a:custGeom>
          <a:solidFill>
            <a:srgbClr val="79527B"/>
          </a:solidFill>
          <a:ln>
            <a:noFill/>
          </a:ln>
        </p:spPr>
        <p:txBody>
          <a:bodyPr vert="horz" wrap="square" lIns="68580" tIns="34290" rIns="68580" bIns="34290" numCol="1" anchor="t" anchorCtr="0" compatLnSpc="1">
            <a:prstTxWarp prst="textNoShape">
              <a:avLst/>
            </a:prstTxWarp>
          </a:bodyPr>
          <a:lstStyle/>
          <a:p>
            <a:endParaRPr lang="en-US" sz="2700" dirty="0">
              <a:latin typeface="Lato Light" panose="020F0502020204030203" pitchFamily="34" charset="0"/>
            </a:endParaRPr>
          </a:p>
        </p:txBody>
      </p:sp>
      <p:sp>
        <p:nvSpPr>
          <p:cNvPr id="8" name="Subtitle 2">
            <a:extLst>
              <a:ext uri="{FF2B5EF4-FFF2-40B4-BE49-F238E27FC236}">
                <a16:creationId xmlns:a16="http://schemas.microsoft.com/office/drawing/2014/main" id="{FEBCBBCF-D32A-6741-C41C-83CB9A9CB703}"/>
              </a:ext>
            </a:extLst>
          </p:cNvPr>
          <p:cNvSpPr txBox="1">
            <a:spLocks/>
          </p:cNvSpPr>
          <p:nvPr/>
        </p:nvSpPr>
        <p:spPr>
          <a:xfrm>
            <a:off x="3764508" y="1951723"/>
            <a:ext cx="2005201" cy="212706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b="1" dirty="0">
                <a:solidFill>
                  <a:srgbClr val="595A59"/>
                </a:solidFill>
                <a:latin typeface="+mn-lt"/>
                <a:ea typeface="Lato Light" panose="020F0502020204030203" pitchFamily="34" charset="0"/>
                <a:cs typeface="Mukta ExtraLight" panose="020B0000000000000000" pitchFamily="34" charset="77"/>
              </a:rPr>
              <a:t>Planung für Notfälle:</a:t>
            </a:r>
          </a:p>
          <a:p>
            <a:pPr marL="171450" indent="-171450" algn="l">
              <a:lnSpc>
                <a:spcPts val="1313"/>
              </a:lnSpc>
              <a:buFont typeface="Arial" panose="020B0604020202020204" pitchFamily="34" charset="0"/>
              <a:buChar char="•"/>
            </a:pPr>
            <a:r>
              <a:rPr lang="en-US" sz="1400" dirty="0">
                <a:solidFill>
                  <a:srgbClr val="595A59"/>
                </a:solidFill>
                <a:latin typeface="+mn-lt"/>
                <a:ea typeface="Lato Light" panose="020F0502020204030203" pitchFamily="34" charset="0"/>
                <a:cs typeface="Mukta ExtraLight" panose="020B0000000000000000" pitchFamily="34" charset="77"/>
              </a:rPr>
              <a:t>Planung für den Wandel</a:t>
            </a:r>
          </a:p>
          <a:p>
            <a:pPr marL="171450" indent="-171450" algn="l">
              <a:lnSpc>
                <a:spcPts val="1313"/>
              </a:lnSpc>
              <a:buFont typeface="Arial" panose="020B0604020202020204" pitchFamily="34" charset="0"/>
              <a:buChar char="•"/>
            </a:pPr>
            <a:r>
              <a:rPr lang="en-US" sz="1400" dirty="0" err="1">
                <a:solidFill>
                  <a:srgbClr val="595A59"/>
                </a:solidFill>
                <a:latin typeface="+mn-lt"/>
                <a:ea typeface="Lato Light" panose="020F0502020204030203" pitchFamily="34" charset="0"/>
                <a:cs typeface="Mukta ExtraLight" panose="020B0000000000000000" pitchFamily="34" charset="77"/>
              </a:rPr>
              <a:t>Versucht</a:t>
            </a:r>
            <a:r>
              <a:rPr lang="en-US" sz="1400" dirty="0">
                <a:solidFill>
                  <a:srgbClr val="595A59"/>
                </a:solidFill>
                <a:latin typeface="+mn-lt"/>
                <a:ea typeface="Lato Light" panose="020F0502020204030203" pitchFamily="34" charset="0"/>
                <a:cs typeface="Mukta ExtraLight" panose="020B0000000000000000" pitchFamily="34" charset="77"/>
              </a:rPr>
              <a:t>, im Voraus wichtige Aspekte eines Unternehmens oder seines Marktes zu erkennen, die sich ändern könnten, und die Art und Weise, wie ein Unternehmen auf Veränderungen reagieren wird</a:t>
            </a:r>
            <a:endParaRPr lang="en-US" sz="1400" b="1" dirty="0">
              <a:solidFill>
                <a:srgbClr val="595A59"/>
              </a:solidFill>
              <a:latin typeface="+mn-lt"/>
              <a:ea typeface="Lato Light" panose="020F0502020204030203" pitchFamily="34" charset="0"/>
              <a:cs typeface="Mukta ExtraLight" panose="020B0000000000000000" pitchFamily="34" charset="77"/>
            </a:endParaRPr>
          </a:p>
        </p:txBody>
      </p:sp>
      <p:sp>
        <p:nvSpPr>
          <p:cNvPr id="9" name="Subtitle 2">
            <a:extLst>
              <a:ext uri="{FF2B5EF4-FFF2-40B4-BE49-F238E27FC236}">
                <a16:creationId xmlns:a16="http://schemas.microsoft.com/office/drawing/2014/main" id="{08C1249A-B920-6F18-EC21-930B7A46E7C4}"/>
              </a:ext>
            </a:extLst>
          </p:cNvPr>
          <p:cNvSpPr txBox="1">
            <a:spLocks/>
          </p:cNvSpPr>
          <p:nvPr/>
        </p:nvSpPr>
        <p:spPr>
          <a:xfrm>
            <a:off x="9429618" y="4644123"/>
            <a:ext cx="2005201" cy="123855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b="1" dirty="0">
                <a:solidFill>
                  <a:srgbClr val="595A59"/>
                </a:solidFill>
                <a:latin typeface="+mn-lt"/>
                <a:ea typeface="Lato Light" panose="020F0502020204030203" pitchFamily="34" charset="0"/>
                <a:cs typeface="Mukta ExtraLight" panose="020B0000000000000000" pitchFamily="34" charset="77"/>
              </a:rPr>
              <a:t>Krisenmanagement:</a:t>
            </a:r>
          </a:p>
          <a:p>
            <a:pPr marL="171450" indent="-171450" algn="l">
              <a:lnSpc>
                <a:spcPts val="1313"/>
              </a:lnSpc>
              <a:buFont typeface="Arial" panose="020B0604020202020204" pitchFamily="34" charset="0"/>
              <a:buChar char="•"/>
            </a:pPr>
            <a:r>
              <a:rPr lang="en-US" sz="1400" dirty="0" err="1">
                <a:solidFill>
                  <a:srgbClr val="595A59"/>
                </a:solidFill>
                <a:latin typeface="+mn-lt"/>
                <a:ea typeface="Lato Light" panose="020F0502020204030203" pitchFamily="34" charset="0"/>
                <a:cs typeface="Mukta ExtraLight" panose="020B0000000000000000" pitchFamily="34" charset="77"/>
              </a:rPr>
              <a:t>Bezieht</a:t>
            </a:r>
            <a:r>
              <a:rPr lang="en-US" sz="1400" dirty="0">
                <a:solidFill>
                  <a:srgbClr val="595A59"/>
                </a:solidFill>
                <a:latin typeface="+mn-lt"/>
                <a:ea typeface="Lato Light" panose="020F0502020204030203" pitchFamily="34" charset="0"/>
                <a:cs typeface="Mukta ExtraLight" panose="020B0000000000000000" pitchFamily="34" charset="77"/>
              </a:rPr>
              <a:t> sich auf die Methoden einer Organisation zur Bewältigung einer Krise, die eine sofortige Reaktion erfordert</a:t>
            </a:r>
          </a:p>
        </p:txBody>
      </p:sp>
    </p:spTree>
    <p:extLst>
      <p:ext uri="{BB962C8B-B14F-4D97-AF65-F5344CB8AC3E}">
        <p14:creationId xmlns:p14="http://schemas.microsoft.com/office/powerpoint/2010/main" val="2779746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Inhaltsplatzhalter 4">
            <a:extLst>
              <a:ext uri="{FF2B5EF4-FFF2-40B4-BE49-F238E27FC236}">
                <a16:creationId xmlns:a16="http://schemas.microsoft.com/office/drawing/2014/main" id="{1C11DACF-936B-903D-DE9B-83C8F2C4FBF5}"/>
              </a:ext>
            </a:extLst>
          </p:cNvPr>
          <p:cNvSpPr>
            <a:spLocks noGrp="1"/>
          </p:cNvSpPr>
          <p:nvPr>
            <p:ph sz="quarter" idx="19"/>
          </p:nvPr>
        </p:nvSpPr>
        <p:spPr/>
        <p:txBody>
          <a:bodyPr/>
          <a:lstStyle/>
          <a:p>
            <a:r>
              <a:rPr lang="en-GB" altLang="de-DE" sz="1800" dirty="0">
                <a:solidFill>
                  <a:srgbClr val="595A59"/>
                </a:solidFill>
                <a:latin typeface="+mj-lt"/>
              </a:rPr>
              <a:t>Ist Führung gut und Management schlecht? Natürlich nicht, beides ist wichtig. Aber es gibt einen Unterschied.</a:t>
            </a:r>
            <a:endParaRPr lang="en-GB" sz="1800" dirty="0">
              <a:solidFill>
                <a:srgbClr val="595A59"/>
              </a:solidFill>
              <a:latin typeface="+mj-lt"/>
              <a:sym typeface="Wingdings" panose="05000000000000000000" pitchFamily="2" charset="2"/>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fontScale="92500" lnSpcReduction="10000"/>
          </a:bodyPr>
          <a:lstStyle/>
          <a:p>
            <a:r>
              <a:rPr lang="en-US" dirty="0"/>
              <a:t>Die Unterschiede zwischen Führung und Management sind fließend - aber man sollte sich dieser subtilen Unterschiede bewusst sein</a:t>
            </a:r>
            <a:endParaRPr lang="en-GB" dirty="0"/>
          </a:p>
        </p:txBody>
      </p:sp>
      <p:sp>
        <p:nvSpPr>
          <p:cNvPr id="7" name="Textplatzhalter 6">
            <a:extLst>
              <a:ext uri="{FF2B5EF4-FFF2-40B4-BE49-F238E27FC236}">
                <a16:creationId xmlns:a16="http://schemas.microsoft.com/office/drawing/2014/main" id="{00A654D6-14E6-4499-2302-2A6637C63CA8}"/>
              </a:ext>
            </a:extLst>
          </p:cNvPr>
          <p:cNvSpPr>
            <a:spLocks noGrp="1"/>
          </p:cNvSpPr>
          <p:nvPr>
            <p:ph type="body" sz="quarter" idx="20"/>
          </p:nvPr>
        </p:nvSpPr>
        <p:spPr/>
        <p:txBody>
          <a:bodyPr>
            <a:normAutofit fontScale="85000" lnSpcReduction="20000"/>
          </a:bodyPr>
          <a:lstStyle/>
          <a:p>
            <a:r>
              <a:rPr lang="en-GB" dirty="0"/>
              <a:t>Führung vs. Management</a:t>
            </a:r>
          </a:p>
          <a:p>
            <a:endParaRPr lang="de-DE" dirty="0"/>
          </a:p>
        </p:txBody>
      </p:sp>
      <p:graphicFrame>
        <p:nvGraphicFramePr>
          <p:cNvPr id="6" name="Tabelle 6">
            <a:extLst>
              <a:ext uri="{FF2B5EF4-FFF2-40B4-BE49-F238E27FC236}">
                <a16:creationId xmlns:a16="http://schemas.microsoft.com/office/drawing/2014/main" id="{5B8B2C0C-5593-4756-B6E9-53B36CD6D848}"/>
              </a:ext>
            </a:extLst>
          </p:cNvPr>
          <p:cNvGraphicFramePr>
            <a:graphicFrameLocks noGrp="1"/>
          </p:cNvGraphicFramePr>
          <p:nvPr>
            <p:extLst>
              <p:ext uri="{D42A27DB-BD31-4B8C-83A1-F6EECF244321}">
                <p14:modId xmlns:p14="http://schemas.microsoft.com/office/powerpoint/2010/main" val="693943364"/>
              </p:ext>
            </p:extLst>
          </p:nvPr>
        </p:nvGraphicFramePr>
        <p:xfrm>
          <a:off x="3752490" y="1937982"/>
          <a:ext cx="8007708" cy="4699320"/>
        </p:xfrm>
        <a:graphic>
          <a:graphicData uri="http://schemas.openxmlformats.org/drawingml/2006/table">
            <a:tbl>
              <a:tblPr firstRow="1" bandRow="1">
                <a:tableStyleId>{5C22544A-7EE6-4342-B048-85BDC9FD1C3A}</a:tableStyleId>
              </a:tblPr>
              <a:tblGrid>
                <a:gridCol w="1994762">
                  <a:extLst>
                    <a:ext uri="{9D8B030D-6E8A-4147-A177-3AD203B41FA5}">
                      <a16:colId xmlns:a16="http://schemas.microsoft.com/office/drawing/2014/main" val="2385997846"/>
                    </a:ext>
                  </a:extLst>
                </a:gridCol>
                <a:gridCol w="3006473">
                  <a:extLst>
                    <a:ext uri="{9D8B030D-6E8A-4147-A177-3AD203B41FA5}">
                      <a16:colId xmlns:a16="http://schemas.microsoft.com/office/drawing/2014/main" val="1679318793"/>
                    </a:ext>
                  </a:extLst>
                </a:gridCol>
                <a:gridCol w="3006473">
                  <a:extLst>
                    <a:ext uri="{9D8B030D-6E8A-4147-A177-3AD203B41FA5}">
                      <a16:colId xmlns:a16="http://schemas.microsoft.com/office/drawing/2014/main" val="3252795210"/>
                    </a:ext>
                  </a:extLst>
                </a:gridCol>
              </a:tblGrid>
              <a:tr h="465429">
                <a:tc>
                  <a:txBody>
                    <a:bodyPr/>
                    <a:lstStyle/>
                    <a:p>
                      <a:endParaRPr lang="en-GB" sz="1400" dirty="0">
                        <a:solidFill>
                          <a:srgbClr val="595A59"/>
                        </a:solidFill>
                      </a:endParaRPr>
                    </a:p>
                  </a:txBody>
                  <a:tcPr>
                    <a:solidFill>
                      <a:schemeClr val="bg1"/>
                    </a:solidFill>
                  </a:tcPr>
                </a:tc>
                <a:tc>
                  <a:txBody>
                    <a:bodyPr/>
                    <a:lstStyle/>
                    <a:p>
                      <a:r>
                        <a:rPr lang="en-GB" sz="1600" dirty="0"/>
                        <a:t>Management</a:t>
                      </a:r>
                    </a:p>
                  </a:txBody>
                  <a:tcPr>
                    <a:solidFill>
                      <a:srgbClr val="79527B"/>
                    </a:solidFill>
                  </a:tcPr>
                </a:tc>
                <a:tc>
                  <a:txBody>
                    <a:bodyPr/>
                    <a:lstStyle/>
                    <a:p>
                      <a:r>
                        <a:rPr lang="en-GB" sz="1600" dirty="0"/>
                        <a:t>Führung</a:t>
                      </a:r>
                    </a:p>
                  </a:txBody>
                  <a:tcPr>
                    <a:solidFill>
                      <a:srgbClr val="79527B"/>
                    </a:solidFill>
                  </a:tcPr>
                </a:tc>
                <a:extLst>
                  <a:ext uri="{0D108BD9-81ED-4DB2-BD59-A6C34878D82A}">
                    <a16:rowId xmlns:a16="http://schemas.microsoft.com/office/drawing/2014/main" val="2460152674"/>
                  </a:ext>
                </a:extLst>
              </a:tr>
              <a:tr h="1185891">
                <a:tc>
                  <a:txBody>
                    <a:bodyPr/>
                    <a:lstStyle/>
                    <a:p>
                      <a:r>
                        <a:rPr lang="en-GB" sz="1600" dirty="0">
                          <a:solidFill>
                            <a:srgbClr val="595A59"/>
                          </a:solidFill>
                        </a:rPr>
                        <a:t>Was haben wir uns vorgenommen?</a:t>
                      </a:r>
                    </a:p>
                  </a:txBody>
                  <a:tcPr>
                    <a:solidFill>
                      <a:schemeClr val="bg1"/>
                    </a:solidFill>
                  </a:tcPr>
                </a:tc>
                <a:tc>
                  <a:txBody>
                    <a:bodyPr/>
                    <a:lstStyle/>
                    <a:p>
                      <a:r>
                        <a:rPr lang="en-GB" sz="1400" b="1" dirty="0">
                          <a:solidFill>
                            <a:schemeClr val="tx2"/>
                          </a:solidFill>
                          <a:latin typeface="+mj-lt"/>
                        </a:rPr>
                        <a:t>Planung und Budgetierung</a:t>
                      </a:r>
                      <a:br>
                        <a:rPr lang="en-GB" sz="1400" b="1" dirty="0">
                          <a:solidFill>
                            <a:schemeClr val="tx2"/>
                          </a:solidFill>
                          <a:latin typeface="+mj-lt"/>
                        </a:rPr>
                      </a:br>
                      <a:r>
                        <a:rPr lang="en-GB" sz="1400" b="0" dirty="0">
                          <a:solidFill>
                            <a:schemeClr val="tx2"/>
                          </a:solidFill>
                          <a:latin typeface="+mj-lt"/>
                        </a:rPr>
                        <a:t>Festlegung von detaillierten Schritten und Zeitplänen sowie Zuweisung von Ressourcen.</a:t>
                      </a:r>
                      <a:endParaRPr lang="en-GB" sz="1400" b="1" dirty="0">
                        <a:solidFill>
                          <a:schemeClr val="tx2"/>
                        </a:solidFill>
                        <a:latin typeface="+mj-lt"/>
                      </a:endParaRPr>
                    </a:p>
                  </a:txBody>
                  <a:tcPr>
                    <a:solidFill>
                      <a:srgbClr val="AB85A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2"/>
                          </a:solidFill>
                          <a:latin typeface="+mj-lt"/>
                        </a:rPr>
                        <a:t>Festlegen der Richtung</a:t>
                      </a:r>
                      <a:br>
                        <a:rPr lang="en-GB" sz="1400" b="1" dirty="0">
                          <a:solidFill>
                            <a:schemeClr val="tx2"/>
                          </a:solidFill>
                          <a:latin typeface="+mj-lt"/>
                        </a:rPr>
                      </a:br>
                      <a:r>
                        <a:rPr lang="en-GB" sz="1400" b="0" dirty="0">
                          <a:solidFill>
                            <a:schemeClr val="tx2"/>
                          </a:solidFill>
                          <a:latin typeface="+mj-lt"/>
                        </a:rPr>
                        <a:t>Entwicklung einer Vision und von Strategien zur Erreichung dieser Vision; Festlegung hoher, aber angemessener Standards.</a:t>
                      </a:r>
                      <a:endParaRPr lang="en-GB" sz="1400" dirty="0">
                        <a:solidFill>
                          <a:schemeClr val="tx2"/>
                        </a:solidFill>
                        <a:latin typeface="+mj-lt"/>
                      </a:endParaRPr>
                    </a:p>
                  </a:txBody>
                  <a:tcPr>
                    <a:solidFill>
                      <a:srgbClr val="AB85AD"/>
                    </a:solidFill>
                  </a:tcPr>
                </a:tc>
                <a:extLst>
                  <a:ext uri="{0D108BD9-81ED-4DB2-BD59-A6C34878D82A}">
                    <a16:rowId xmlns:a16="http://schemas.microsoft.com/office/drawing/2014/main" val="3039951977"/>
                  </a:ext>
                </a:extLst>
              </a:tr>
              <a:tr h="863456">
                <a:tc>
                  <a:txBody>
                    <a:bodyPr/>
                    <a:lstStyle/>
                    <a:p>
                      <a:r>
                        <a:rPr lang="en-GB" sz="1600" dirty="0">
                          <a:solidFill>
                            <a:srgbClr val="595A59"/>
                          </a:solidFill>
                        </a:rPr>
                        <a:t>Wie können wir Ergebnisse erzielen?</a:t>
                      </a:r>
                    </a:p>
                  </a:txBody>
                  <a:tcPr>
                    <a:solidFill>
                      <a:schemeClr val="bg1"/>
                    </a:solidFill>
                  </a:tcPr>
                </a:tc>
                <a:tc>
                  <a:txBody>
                    <a:bodyPr/>
                    <a:lstStyle/>
                    <a:p>
                      <a:r>
                        <a:rPr lang="en-GB" sz="1400" b="1" dirty="0">
                          <a:solidFill>
                            <a:schemeClr val="tx2"/>
                          </a:solidFill>
                          <a:latin typeface="+mj-lt"/>
                        </a:rPr>
                        <a:t>Organisation und Personalausstattung</a:t>
                      </a:r>
                      <a:br>
                        <a:rPr lang="en-GB" sz="1400" b="1" dirty="0">
                          <a:solidFill>
                            <a:schemeClr val="tx2"/>
                          </a:solidFill>
                          <a:latin typeface="+mj-lt"/>
                        </a:rPr>
                      </a:br>
                      <a:r>
                        <a:rPr lang="en-GB" sz="1400" b="0" dirty="0">
                          <a:solidFill>
                            <a:schemeClr val="tx2"/>
                          </a:solidFill>
                          <a:latin typeface="+mj-lt"/>
                        </a:rPr>
                        <a:t>Schaffung einer Struktur zur Umsetzung des Plans; Übertragung von Befugnissen und Bereitstellung von Richtlinien und Verfahren.</a:t>
                      </a:r>
                      <a:endParaRPr lang="en-GB" sz="1400" b="1" dirty="0">
                        <a:solidFill>
                          <a:schemeClr val="tx2"/>
                        </a:solidFill>
                        <a:latin typeface="+mj-lt"/>
                      </a:endParaRPr>
                    </a:p>
                  </a:txBody>
                  <a:tcPr>
                    <a:solidFill>
                      <a:srgbClr val="D7C6D8"/>
                    </a:solidFill>
                  </a:tcPr>
                </a:tc>
                <a:tc>
                  <a:txBody>
                    <a:bodyPr/>
                    <a:lstStyle/>
                    <a:p>
                      <a:r>
                        <a:rPr lang="en-GB" sz="1400" b="1" dirty="0">
                          <a:solidFill>
                            <a:schemeClr val="tx2"/>
                          </a:solidFill>
                          <a:latin typeface="+mj-lt"/>
                        </a:rPr>
                        <a:t>Menschen </a:t>
                      </a:r>
                      <a:r>
                        <a:rPr lang="en-GB" sz="1400" b="1" dirty="0" err="1">
                          <a:solidFill>
                            <a:schemeClr val="tx2"/>
                          </a:solidFill>
                          <a:latin typeface="+mj-lt"/>
                        </a:rPr>
                        <a:t>koordinieren</a:t>
                      </a:r>
                      <a:br>
                        <a:rPr lang="en-GB" sz="1400" b="0" dirty="0">
                          <a:solidFill>
                            <a:schemeClr val="tx2"/>
                          </a:solidFill>
                          <a:latin typeface="+mj-lt"/>
                        </a:rPr>
                      </a:br>
                      <a:r>
                        <a:rPr lang="en-GB" sz="1400" b="0" dirty="0">
                          <a:solidFill>
                            <a:schemeClr val="tx2"/>
                          </a:solidFill>
                          <a:latin typeface="+mj-lt"/>
                        </a:rPr>
                        <a:t>Kommunikation der Richtung, um die Bildung von Teams und Koalitionen zu beeinflussen, die </a:t>
                      </a:r>
                      <a:r>
                        <a:rPr lang="en-GB" sz="1400" b="0" dirty="0" err="1">
                          <a:solidFill>
                            <a:schemeClr val="tx2"/>
                          </a:solidFill>
                          <a:latin typeface="+mj-lt"/>
                        </a:rPr>
                        <a:t>die</a:t>
                      </a:r>
                      <a:r>
                        <a:rPr lang="en-GB" sz="1400" b="0" dirty="0">
                          <a:solidFill>
                            <a:schemeClr val="tx2"/>
                          </a:solidFill>
                          <a:latin typeface="+mj-lt"/>
                        </a:rPr>
                        <a:t> Vision und Strategie verstehen.</a:t>
                      </a:r>
                      <a:endParaRPr lang="en-GB" sz="1400" b="1" dirty="0">
                        <a:solidFill>
                          <a:schemeClr val="tx2"/>
                        </a:solidFill>
                        <a:latin typeface="+mj-lt"/>
                      </a:endParaRPr>
                    </a:p>
                  </a:txBody>
                  <a:tcPr>
                    <a:solidFill>
                      <a:srgbClr val="D7C6D8"/>
                    </a:solidFill>
                  </a:tcPr>
                </a:tc>
                <a:extLst>
                  <a:ext uri="{0D108BD9-81ED-4DB2-BD59-A6C34878D82A}">
                    <a16:rowId xmlns:a16="http://schemas.microsoft.com/office/drawing/2014/main" val="2969073303"/>
                  </a:ext>
                </a:extLst>
              </a:tr>
              <a:tr h="668482">
                <a:tc>
                  <a:txBody>
                    <a:bodyPr/>
                    <a:lstStyle/>
                    <a:p>
                      <a:r>
                        <a:rPr lang="en-GB" sz="1600" dirty="0">
                          <a:solidFill>
                            <a:srgbClr val="595A59"/>
                          </a:solidFill>
                        </a:rPr>
                        <a:t>Wie können wir das erreichen?</a:t>
                      </a:r>
                    </a:p>
                  </a:txBody>
                  <a:tcPr>
                    <a:solidFill>
                      <a:schemeClr val="bg1"/>
                    </a:solidFill>
                  </a:tcPr>
                </a:tc>
                <a:tc>
                  <a:txBody>
                    <a:bodyPr/>
                    <a:lstStyle/>
                    <a:p>
                      <a:r>
                        <a:rPr lang="en-GB" sz="1400" b="1">
                          <a:solidFill>
                            <a:schemeClr val="tx2"/>
                          </a:solidFill>
                          <a:latin typeface="+mj-lt"/>
                        </a:rPr>
                        <a:t>Controlling und Problemlösung</a:t>
                      </a:r>
                      <a:br>
                        <a:rPr lang="en-GB" sz="1400" b="1">
                          <a:solidFill>
                            <a:schemeClr val="tx2"/>
                          </a:solidFill>
                          <a:latin typeface="+mj-lt"/>
                        </a:rPr>
                      </a:br>
                      <a:r>
                        <a:rPr lang="en-GB" sz="1400" b="0">
                          <a:solidFill>
                            <a:schemeClr val="tx2"/>
                          </a:solidFill>
                          <a:latin typeface="+mj-lt"/>
                        </a:rPr>
                        <a:t>Überwachen und Organisieren.</a:t>
                      </a:r>
                      <a:endParaRPr lang="en-GB" sz="1400" b="1" dirty="0">
                        <a:solidFill>
                          <a:schemeClr val="tx2"/>
                        </a:solidFill>
                        <a:latin typeface="+mj-lt"/>
                      </a:endParaRPr>
                    </a:p>
                  </a:txBody>
                  <a:tcPr>
                    <a:solidFill>
                      <a:srgbClr val="A77FA9"/>
                    </a:solidFill>
                  </a:tcPr>
                </a:tc>
                <a:tc>
                  <a:txBody>
                    <a:bodyPr/>
                    <a:lstStyle/>
                    <a:p>
                      <a:r>
                        <a:rPr lang="en-GB" sz="1400" b="1" dirty="0">
                          <a:solidFill>
                            <a:schemeClr val="tx2"/>
                          </a:solidFill>
                          <a:latin typeface="+mj-lt"/>
                        </a:rPr>
                        <a:t>Motivieren, Betreuen, Inspirieren</a:t>
                      </a:r>
                      <a:br>
                        <a:rPr lang="en-GB" sz="1400" b="1" dirty="0">
                          <a:solidFill>
                            <a:schemeClr val="tx2"/>
                          </a:solidFill>
                          <a:latin typeface="+mj-lt"/>
                        </a:rPr>
                      </a:br>
                      <a:r>
                        <a:rPr lang="en-GB" sz="1400" b="0" dirty="0">
                          <a:solidFill>
                            <a:schemeClr val="tx2"/>
                          </a:solidFill>
                          <a:latin typeface="+mj-lt"/>
                        </a:rPr>
                        <a:t>Menschen motivieren, sich zu entwickeln und Hindernisse für Veränderungen zu überwinden.</a:t>
                      </a:r>
                      <a:endParaRPr lang="en-GB" sz="1400" b="1" dirty="0">
                        <a:solidFill>
                          <a:schemeClr val="tx2"/>
                        </a:solidFill>
                        <a:latin typeface="+mj-lt"/>
                      </a:endParaRPr>
                    </a:p>
                  </a:txBody>
                  <a:tcPr>
                    <a:solidFill>
                      <a:srgbClr val="A77FA9"/>
                    </a:solidFill>
                  </a:tcPr>
                </a:tc>
                <a:extLst>
                  <a:ext uri="{0D108BD9-81ED-4DB2-BD59-A6C34878D82A}">
                    <a16:rowId xmlns:a16="http://schemas.microsoft.com/office/drawing/2014/main" val="2885567023"/>
                  </a:ext>
                </a:extLst>
              </a:tr>
              <a:tr h="863456">
                <a:tc>
                  <a:txBody>
                    <a:bodyPr/>
                    <a:lstStyle/>
                    <a:p>
                      <a:r>
                        <a:rPr lang="en-GB" sz="1600" dirty="0">
                          <a:solidFill>
                            <a:srgbClr val="595A59"/>
                          </a:solidFill>
                        </a:rPr>
                        <a:t>Was sind die Ergebnisse?</a:t>
                      </a:r>
                    </a:p>
                  </a:txBody>
                  <a:tcPr>
                    <a:solidFill>
                      <a:schemeClr val="bg1"/>
                    </a:solidFill>
                  </a:tcPr>
                </a:tc>
                <a:tc>
                  <a:txBody>
                    <a:bodyPr/>
                    <a:lstStyle/>
                    <a:p>
                      <a:r>
                        <a:rPr lang="en-GB" sz="1400" b="1" dirty="0">
                          <a:solidFill>
                            <a:schemeClr val="tx2"/>
                          </a:solidFill>
                          <a:latin typeface="+mj-lt"/>
                        </a:rPr>
                        <a:t>Vorhersagbarkeit und Ordnung schaffen</a:t>
                      </a:r>
                      <a:br>
                        <a:rPr lang="en-GB" sz="1400" b="0" dirty="0">
                          <a:solidFill>
                            <a:schemeClr val="tx2"/>
                          </a:solidFill>
                          <a:latin typeface="+mj-lt"/>
                        </a:rPr>
                      </a:br>
                      <a:r>
                        <a:rPr lang="en-GB" sz="1400" b="0" dirty="0">
                          <a:solidFill>
                            <a:schemeClr val="tx2"/>
                          </a:solidFill>
                          <a:latin typeface="+mj-lt"/>
                        </a:rPr>
                        <a:t>Konsequentes Erreichen von Budgets und Zielen</a:t>
                      </a:r>
                      <a:endParaRPr lang="en-GB" sz="1400" b="1" dirty="0">
                        <a:solidFill>
                          <a:schemeClr val="tx2"/>
                        </a:solidFill>
                        <a:latin typeface="+mj-lt"/>
                      </a:endParaRPr>
                    </a:p>
                  </a:txBody>
                  <a:tcPr>
                    <a:solidFill>
                      <a:srgbClr val="D7C6D8"/>
                    </a:solidFill>
                  </a:tcPr>
                </a:tc>
                <a:tc>
                  <a:txBody>
                    <a:bodyPr/>
                    <a:lstStyle/>
                    <a:p>
                      <a:r>
                        <a:rPr lang="en-GB" sz="1400" b="1" dirty="0">
                          <a:solidFill>
                            <a:schemeClr val="tx2"/>
                          </a:solidFill>
                          <a:latin typeface="+mj-lt"/>
                        </a:rPr>
                        <a:t>Den Wandel herbeiführen</a:t>
                      </a:r>
                      <a:br>
                        <a:rPr lang="en-GB" sz="1400" b="1" dirty="0">
                          <a:solidFill>
                            <a:schemeClr val="tx2"/>
                          </a:solidFill>
                          <a:latin typeface="+mj-lt"/>
                        </a:rPr>
                      </a:br>
                      <a:r>
                        <a:rPr lang="en-GB" sz="1400" b="0" dirty="0">
                          <a:solidFill>
                            <a:schemeClr val="tx2"/>
                          </a:solidFill>
                          <a:latin typeface="+mj-lt"/>
                        </a:rPr>
                        <a:t>Oft in dramatischem Ausmaß, z. B. durch die Entwicklung neuer Dienstleistungen und neuer Ansätze. </a:t>
                      </a:r>
                      <a:endParaRPr lang="en-GB" sz="1400" b="1" dirty="0">
                        <a:solidFill>
                          <a:schemeClr val="tx2"/>
                        </a:solidFill>
                        <a:latin typeface="+mj-lt"/>
                      </a:endParaRPr>
                    </a:p>
                  </a:txBody>
                  <a:tcPr>
                    <a:solidFill>
                      <a:srgbClr val="D7C6D8"/>
                    </a:solidFill>
                  </a:tcPr>
                </a:tc>
                <a:extLst>
                  <a:ext uri="{0D108BD9-81ED-4DB2-BD59-A6C34878D82A}">
                    <a16:rowId xmlns:a16="http://schemas.microsoft.com/office/drawing/2014/main" val="3650380883"/>
                  </a:ext>
                </a:extLst>
              </a:tr>
            </a:tbl>
          </a:graphicData>
        </a:graphic>
      </p:graphicFrame>
    </p:spTree>
    <p:extLst>
      <p:ext uri="{BB962C8B-B14F-4D97-AF65-F5344CB8AC3E}">
        <p14:creationId xmlns:p14="http://schemas.microsoft.com/office/powerpoint/2010/main" val="760594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1AAF12B-14E2-39B5-C8C0-24378530B6DB}"/>
              </a:ext>
            </a:extLst>
          </p:cNvPr>
          <p:cNvSpPr>
            <a:spLocks noGrp="1"/>
          </p:cNvSpPr>
          <p:nvPr>
            <p:ph sz="quarter" idx="19"/>
          </p:nvPr>
        </p:nvSpPr>
        <p:spPr/>
        <p:txBody>
          <a:bodyPr/>
          <a:lstStyle/>
          <a:p>
            <a:r>
              <a:rPr lang="de-DE" dirty="0" err="1"/>
              <a:t>Was </a:t>
            </a:r>
            <a:r>
              <a:rPr lang="de-DE" dirty="0"/>
              <a:t>ist Management überhaupt?</a:t>
            </a:r>
          </a:p>
        </p:txBody>
      </p:sp>
      <p:sp>
        <p:nvSpPr>
          <p:cNvPr id="4" name="Textplatzhalter 3">
            <a:extLst>
              <a:ext uri="{FF2B5EF4-FFF2-40B4-BE49-F238E27FC236}">
                <a16:creationId xmlns:a16="http://schemas.microsoft.com/office/drawing/2014/main" id="{7DB97513-7121-A3BE-97DA-98C00D92C17B}"/>
              </a:ext>
            </a:extLst>
          </p:cNvPr>
          <p:cNvSpPr>
            <a:spLocks noGrp="1"/>
          </p:cNvSpPr>
          <p:nvPr>
            <p:ph type="body" sz="quarter" idx="16"/>
          </p:nvPr>
        </p:nvSpPr>
        <p:spPr/>
        <p:txBody>
          <a:bodyPr>
            <a:normAutofit fontScale="92500" lnSpcReduction="10000"/>
          </a:bodyPr>
          <a:lstStyle/>
          <a:p>
            <a:r>
              <a:rPr lang="en-US" dirty="0"/>
              <a:t>In der Managementliteratur spricht man vom so genannten Managementzyklus - dem kontinuierlichen Prozess von Planung, Organisation, Führung und Kontrolle</a:t>
            </a:r>
            <a:endParaRPr lang="de-DE" dirty="0"/>
          </a:p>
        </p:txBody>
      </p:sp>
      <p:sp>
        <p:nvSpPr>
          <p:cNvPr id="5" name="Textplatzhalter 4">
            <a:extLst>
              <a:ext uri="{FF2B5EF4-FFF2-40B4-BE49-F238E27FC236}">
                <a16:creationId xmlns:a16="http://schemas.microsoft.com/office/drawing/2014/main" id="{64B92ECC-3585-323E-9FB4-5DF72F75219E}"/>
              </a:ext>
            </a:extLst>
          </p:cNvPr>
          <p:cNvSpPr>
            <a:spLocks noGrp="1"/>
          </p:cNvSpPr>
          <p:nvPr>
            <p:ph type="body" sz="quarter" idx="20"/>
          </p:nvPr>
        </p:nvSpPr>
        <p:spPr/>
        <p:txBody>
          <a:bodyPr>
            <a:normAutofit fontScale="77500" lnSpcReduction="20000"/>
          </a:bodyPr>
          <a:lstStyle/>
          <a:p>
            <a:r>
              <a:rPr lang="de-DE" dirty="0"/>
              <a:t>Der </a:t>
            </a:r>
            <a:r>
              <a:rPr lang="de-DE" dirty="0" err="1"/>
              <a:t>Managementprozess</a:t>
            </a:r>
            <a:endParaRPr lang="de-DE" dirty="0"/>
          </a:p>
        </p:txBody>
      </p:sp>
      <p:sp>
        <p:nvSpPr>
          <p:cNvPr id="6" name="Freeform 80">
            <a:extLst>
              <a:ext uri="{FF2B5EF4-FFF2-40B4-BE49-F238E27FC236}">
                <a16:creationId xmlns:a16="http://schemas.microsoft.com/office/drawing/2014/main" id="{0FFD57B2-AC62-CB73-F05C-8E3AA705461D}"/>
              </a:ext>
            </a:extLst>
          </p:cNvPr>
          <p:cNvSpPr/>
          <p:nvPr/>
        </p:nvSpPr>
        <p:spPr>
          <a:xfrm rot="5400000">
            <a:off x="7751548" y="2525848"/>
            <a:ext cx="2282442" cy="1820586"/>
          </a:xfrm>
          <a:custGeom>
            <a:avLst/>
            <a:gdLst>
              <a:gd name="connsiteX0" fmla="*/ 4443713 w 6084927"/>
              <a:gd name="connsiteY0" fmla="*/ 4079819 h 4853633"/>
              <a:gd name="connsiteX1" fmla="*/ 4443713 w 6084927"/>
              <a:gd name="connsiteY1" fmla="*/ 0 h 4853633"/>
              <a:gd name="connsiteX2" fmla="*/ 6084927 w 6084927"/>
              <a:gd name="connsiteY2" fmla="*/ 2039910 h 4853633"/>
              <a:gd name="connsiteX3" fmla="*/ 0 w 6084927"/>
              <a:gd name="connsiteY3" fmla="*/ 4816737 h 4853633"/>
              <a:gd name="connsiteX4" fmla="*/ 8488 w 6084927"/>
              <a:gd name="connsiteY4" fmla="*/ 4702750 h 4853633"/>
              <a:gd name="connsiteX5" fmla="*/ 4338710 w 6084927"/>
              <a:gd name="connsiteY5" fmla="*/ 574816 h 4853633"/>
              <a:gd name="connsiteX6" fmla="*/ 4443712 w 6084927"/>
              <a:gd name="connsiteY6" fmla="*/ 572161 h 4853633"/>
              <a:gd name="connsiteX7" fmla="*/ 4443712 w 6084927"/>
              <a:gd name="connsiteY7" fmla="*/ 3513727 h 4853633"/>
              <a:gd name="connsiteX8" fmla="*/ 4406101 w 6084927"/>
              <a:gd name="connsiteY8" fmla="*/ 3515627 h 4853633"/>
              <a:gd name="connsiteX9" fmla="*/ 2954035 w 6084927"/>
              <a:gd name="connsiteY9" fmla="*/ 4845028 h 4853633"/>
              <a:gd name="connsiteX10" fmla="*/ 2952776 w 6084927"/>
              <a:gd name="connsiteY10" fmla="*/ 4853633 h 4853633"/>
              <a:gd name="connsiteX11" fmla="*/ 1453459 w 6084927"/>
              <a:gd name="connsiteY11" fmla="*/ 3647353 h 485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84927" h="4853633">
                <a:moveTo>
                  <a:pt x="4443713" y="4079819"/>
                </a:moveTo>
                <a:lnTo>
                  <a:pt x="4443713" y="0"/>
                </a:lnTo>
                <a:lnTo>
                  <a:pt x="6084927" y="2039910"/>
                </a:lnTo>
                <a:close/>
                <a:moveTo>
                  <a:pt x="0" y="4816737"/>
                </a:moveTo>
                <a:lnTo>
                  <a:pt x="8488" y="4702750"/>
                </a:lnTo>
                <a:cubicBezTo>
                  <a:pt x="229182" y="2459185"/>
                  <a:pt x="2065764" y="690032"/>
                  <a:pt x="4338710" y="574816"/>
                </a:cubicBezTo>
                <a:lnTo>
                  <a:pt x="4443712" y="572161"/>
                </a:lnTo>
                <a:lnTo>
                  <a:pt x="4443712" y="3513727"/>
                </a:lnTo>
                <a:lnTo>
                  <a:pt x="4406101" y="3515627"/>
                </a:lnTo>
                <a:cubicBezTo>
                  <a:pt x="3677933" y="3589575"/>
                  <a:pt x="3089712" y="4136909"/>
                  <a:pt x="2954035" y="4845028"/>
                </a:cubicBezTo>
                <a:lnTo>
                  <a:pt x="2952776" y="4853633"/>
                </a:lnTo>
                <a:lnTo>
                  <a:pt x="1453459" y="3647353"/>
                </a:lnTo>
                <a:close/>
              </a:path>
            </a:pathLst>
          </a:custGeom>
          <a:solidFill>
            <a:srgbClr val="AB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a:p>
        </p:txBody>
      </p:sp>
      <p:sp>
        <p:nvSpPr>
          <p:cNvPr id="7" name="Freeform 77">
            <a:extLst>
              <a:ext uri="{FF2B5EF4-FFF2-40B4-BE49-F238E27FC236}">
                <a16:creationId xmlns:a16="http://schemas.microsoft.com/office/drawing/2014/main" id="{DA3B3D11-7CE7-81A9-D95F-9A9D516F64EF}"/>
              </a:ext>
            </a:extLst>
          </p:cNvPr>
          <p:cNvSpPr/>
          <p:nvPr/>
        </p:nvSpPr>
        <p:spPr>
          <a:xfrm rot="5400000">
            <a:off x="6383165" y="1844200"/>
            <a:ext cx="1821040" cy="2282529"/>
          </a:xfrm>
          <a:custGeom>
            <a:avLst/>
            <a:gdLst>
              <a:gd name="connsiteX0" fmla="*/ 576010 w 4854841"/>
              <a:gd name="connsiteY0" fmla="*/ 1641215 h 6085158"/>
              <a:gd name="connsiteX1" fmla="*/ 3517577 w 4854841"/>
              <a:gd name="connsiteY1" fmla="*/ 1641215 h 6085158"/>
              <a:gd name="connsiteX2" fmla="*/ 3519477 w 4854841"/>
              <a:gd name="connsiteY2" fmla="*/ 1678825 h 6085158"/>
              <a:gd name="connsiteX3" fmla="*/ 4848877 w 4854841"/>
              <a:gd name="connsiteY3" fmla="*/ 3130891 h 6085158"/>
              <a:gd name="connsiteX4" fmla="*/ 4854841 w 4854841"/>
              <a:gd name="connsiteY4" fmla="*/ 3131763 h 6085158"/>
              <a:gd name="connsiteX5" fmla="*/ 3651200 w 4854841"/>
              <a:gd name="connsiteY5" fmla="*/ 4627801 h 6085158"/>
              <a:gd name="connsiteX6" fmla="*/ 4823720 w 4854841"/>
              <a:gd name="connsiteY6" fmla="*/ 6085158 h 6085158"/>
              <a:gd name="connsiteX7" fmla="*/ 4706599 w 4854841"/>
              <a:gd name="connsiteY7" fmla="*/ 6076438 h 6085158"/>
              <a:gd name="connsiteX8" fmla="*/ 578665 w 4854841"/>
              <a:gd name="connsiteY8" fmla="*/ 1746216 h 6085158"/>
              <a:gd name="connsiteX9" fmla="*/ 0 w 4854841"/>
              <a:gd name="connsiteY9" fmla="*/ 1641214 h 6085158"/>
              <a:gd name="connsiteX10" fmla="*/ 2039910 w 4854841"/>
              <a:gd name="connsiteY10" fmla="*/ 0 h 6085158"/>
              <a:gd name="connsiteX11" fmla="*/ 4079818 w 4854841"/>
              <a:gd name="connsiteY11" fmla="*/ 1641214 h 608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4841" h="6085158">
                <a:moveTo>
                  <a:pt x="576010" y="1641215"/>
                </a:moveTo>
                <a:lnTo>
                  <a:pt x="3517577" y="1641215"/>
                </a:lnTo>
                <a:lnTo>
                  <a:pt x="3519477" y="1678825"/>
                </a:lnTo>
                <a:cubicBezTo>
                  <a:pt x="3593425" y="2406993"/>
                  <a:pt x="4140758" y="2995213"/>
                  <a:pt x="4848877" y="3130891"/>
                </a:cubicBezTo>
                <a:lnTo>
                  <a:pt x="4854841" y="3131763"/>
                </a:lnTo>
                <a:lnTo>
                  <a:pt x="3651200" y="4627801"/>
                </a:lnTo>
                <a:lnTo>
                  <a:pt x="4823720" y="6085158"/>
                </a:lnTo>
                <a:lnTo>
                  <a:pt x="4706599" y="6076438"/>
                </a:lnTo>
                <a:cubicBezTo>
                  <a:pt x="2463034" y="5855743"/>
                  <a:pt x="693881" y="4019161"/>
                  <a:pt x="578665" y="1746216"/>
                </a:cubicBezTo>
                <a:close/>
                <a:moveTo>
                  <a:pt x="0" y="1641214"/>
                </a:moveTo>
                <a:lnTo>
                  <a:pt x="2039910" y="0"/>
                </a:lnTo>
                <a:lnTo>
                  <a:pt x="4079818" y="1641214"/>
                </a:lnTo>
                <a:close/>
              </a:path>
            </a:pathLst>
          </a:custGeom>
          <a:solidFill>
            <a:srgbClr val="97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a:p>
        </p:txBody>
      </p:sp>
      <p:sp>
        <p:nvSpPr>
          <p:cNvPr id="8" name="Freeform 78">
            <a:extLst>
              <a:ext uri="{FF2B5EF4-FFF2-40B4-BE49-F238E27FC236}">
                <a16:creationId xmlns:a16="http://schemas.microsoft.com/office/drawing/2014/main" id="{7A79D354-FD57-3705-093D-934FE6DC22F5}"/>
              </a:ext>
            </a:extLst>
          </p:cNvPr>
          <p:cNvSpPr/>
          <p:nvPr/>
        </p:nvSpPr>
        <p:spPr>
          <a:xfrm rot="5400000">
            <a:off x="5703081" y="3675327"/>
            <a:ext cx="2282647" cy="1820995"/>
          </a:xfrm>
          <a:custGeom>
            <a:avLst/>
            <a:gdLst>
              <a:gd name="connsiteX0" fmla="*/ 1641214 w 6085474"/>
              <a:gd name="connsiteY0" fmla="*/ 4282378 h 4854721"/>
              <a:gd name="connsiteX1" fmla="*/ 1641215 w 6085474"/>
              <a:gd name="connsiteY1" fmla="*/ 1340812 h 4854721"/>
              <a:gd name="connsiteX2" fmla="*/ 1678826 w 6085474"/>
              <a:gd name="connsiteY2" fmla="*/ 1338912 h 4854721"/>
              <a:gd name="connsiteX3" fmla="*/ 3130892 w 6085474"/>
              <a:gd name="connsiteY3" fmla="*/ 9511 h 4854721"/>
              <a:gd name="connsiteX4" fmla="*/ 3132283 w 6085474"/>
              <a:gd name="connsiteY4" fmla="*/ 0 h 4854721"/>
              <a:gd name="connsiteX5" fmla="*/ 4627802 w 6085474"/>
              <a:gd name="connsiteY5" fmla="*/ 1203224 h 4854721"/>
              <a:gd name="connsiteX6" fmla="*/ 6085474 w 6085474"/>
              <a:gd name="connsiteY6" fmla="*/ 30450 h 4854721"/>
              <a:gd name="connsiteX7" fmla="*/ 6076439 w 6085474"/>
              <a:gd name="connsiteY7" fmla="*/ 151789 h 4854721"/>
              <a:gd name="connsiteX8" fmla="*/ 1746217 w 6085474"/>
              <a:gd name="connsiteY8" fmla="*/ 4279723 h 4854721"/>
              <a:gd name="connsiteX9" fmla="*/ 0 w 6085474"/>
              <a:gd name="connsiteY9" fmla="*/ 2814812 h 4854721"/>
              <a:gd name="connsiteX10" fmla="*/ 1641214 w 6085474"/>
              <a:gd name="connsiteY10" fmla="*/ 774903 h 4854721"/>
              <a:gd name="connsiteX11" fmla="*/ 1641214 w 6085474"/>
              <a:gd name="connsiteY11" fmla="*/ 4282378 h 4854721"/>
              <a:gd name="connsiteX12" fmla="*/ 1641214 w 6085474"/>
              <a:gd name="connsiteY12" fmla="*/ 4854721 h 485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5474" h="4854721">
                <a:moveTo>
                  <a:pt x="1641214" y="4282378"/>
                </a:moveTo>
                <a:lnTo>
                  <a:pt x="1641215" y="1340812"/>
                </a:lnTo>
                <a:lnTo>
                  <a:pt x="1678826" y="1338912"/>
                </a:lnTo>
                <a:cubicBezTo>
                  <a:pt x="2406993" y="1264963"/>
                  <a:pt x="2995214" y="717630"/>
                  <a:pt x="3130892" y="9511"/>
                </a:cubicBezTo>
                <a:lnTo>
                  <a:pt x="3132283" y="0"/>
                </a:lnTo>
                <a:lnTo>
                  <a:pt x="4627802" y="1203224"/>
                </a:lnTo>
                <a:lnTo>
                  <a:pt x="6085474" y="30450"/>
                </a:lnTo>
                <a:lnTo>
                  <a:pt x="6076439" y="151789"/>
                </a:lnTo>
                <a:cubicBezTo>
                  <a:pt x="5855745" y="2395354"/>
                  <a:pt x="4019161" y="4164506"/>
                  <a:pt x="1746217" y="4279723"/>
                </a:cubicBezTo>
                <a:close/>
                <a:moveTo>
                  <a:pt x="0" y="2814812"/>
                </a:moveTo>
                <a:lnTo>
                  <a:pt x="1641214" y="774903"/>
                </a:lnTo>
                <a:lnTo>
                  <a:pt x="1641214" y="4282378"/>
                </a:lnTo>
                <a:lnTo>
                  <a:pt x="1641214" y="4854721"/>
                </a:lnTo>
                <a:close/>
              </a:path>
            </a:pathLst>
          </a:cu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a:p>
        </p:txBody>
      </p:sp>
      <p:sp>
        <p:nvSpPr>
          <p:cNvPr id="9" name="Freeform 79">
            <a:extLst>
              <a:ext uri="{FF2B5EF4-FFF2-40B4-BE49-F238E27FC236}">
                <a16:creationId xmlns:a16="http://schemas.microsoft.com/office/drawing/2014/main" id="{E402491E-7A8D-AE47-B5BE-41FA719A4AF7}"/>
              </a:ext>
            </a:extLst>
          </p:cNvPr>
          <p:cNvSpPr/>
          <p:nvPr/>
        </p:nvSpPr>
        <p:spPr>
          <a:xfrm rot="5400000">
            <a:off x="7534293" y="3895214"/>
            <a:ext cx="1819613" cy="2281047"/>
          </a:xfrm>
          <a:custGeom>
            <a:avLst/>
            <a:gdLst>
              <a:gd name="connsiteX0" fmla="*/ 0 w 4851038"/>
              <a:gd name="connsiteY0" fmla="*/ 2953426 h 6081207"/>
              <a:gd name="connsiteX1" fmla="*/ 1203508 w 4851038"/>
              <a:gd name="connsiteY1" fmla="*/ 1457554 h 6081207"/>
              <a:gd name="connsiteX2" fmla="*/ 30830 w 4851038"/>
              <a:gd name="connsiteY2" fmla="*/ 0 h 6081207"/>
              <a:gd name="connsiteX3" fmla="*/ 148106 w 4851038"/>
              <a:gd name="connsiteY3" fmla="*/ 8732 h 6081207"/>
              <a:gd name="connsiteX4" fmla="*/ 4276040 w 4851038"/>
              <a:gd name="connsiteY4" fmla="*/ 4338954 h 6081207"/>
              <a:gd name="connsiteX5" fmla="*/ 4278596 w 4851038"/>
              <a:gd name="connsiteY5" fmla="*/ 4439993 h 6081207"/>
              <a:gd name="connsiteX6" fmla="*/ 4851038 w 4851038"/>
              <a:gd name="connsiteY6" fmla="*/ 4439993 h 6081207"/>
              <a:gd name="connsiteX7" fmla="*/ 2811130 w 4851038"/>
              <a:gd name="connsiteY7" fmla="*/ 6081207 h 6081207"/>
              <a:gd name="connsiteX8" fmla="*/ 771222 w 4851038"/>
              <a:gd name="connsiteY8" fmla="*/ 4439993 h 6081207"/>
              <a:gd name="connsiteX9" fmla="*/ 1336928 w 4851038"/>
              <a:gd name="connsiteY9" fmla="*/ 4439993 h 6081207"/>
              <a:gd name="connsiteX10" fmla="*/ 1335228 w 4851038"/>
              <a:gd name="connsiteY10" fmla="*/ 4406346 h 6081207"/>
              <a:gd name="connsiteX11" fmla="*/ 5829 w 4851038"/>
              <a:gd name="connsiteY11" fmla="*/ 2954279 h 608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1038" h="6081207">
                <a:moveTo>
                  <a:pt x="0" y="2953426"/>
                </a:moveTo>
                <a:lnTo>
                  <a:pt x="1203508" y="1457554"/>
                </a:lnTo>
                <a:lnTo>
                  <a:pt x="30830" y="0"/>
                </a:lnTo>
                <a:lnTo>
                  <a:pt x="148106" y="8732"/>
                </a:lnTo>
                <a:cubicBezTo>
                  <a:pt x="2391672" y="229427"/>
                  <a:pt x="4160825" y="2066009"/>
                  <a:pt x="4276040" y="4338954"/>
                </a:cubicBezTo>
                <a:lnTo>
                  <a:pt x="4278596" y="4439993"/>
                </a:lnTo>
                <a:lnTo>
                  <a:pt x="4851038" y="4439993"/>
                </a:lnTo>
                <a:lnTo>
                  <a:pt x="2811130" y="6081207"/>
                </a:lnTo>
                <a:lnTo>
                  <a:pt x="771222" y="4439993"/>
                </a:lnTo>
                <a:lnTo>
                  <a:pt x="1336928" y="4439993"/>
                </a:lnTo>
                <a:lnTo>
                  <a:pt x="1335228" y="4406346"/>
                </a:lnTo>
                <a:cubicBezTo>
                  <a:pt x="1261280" y="3678178"/>
                  <a:pt x="713947" y="3089956"/>
                  <a:pt x="5829" y="2954279"/>
                </a:cubicBezTo>
                <a:close/>
              </a:path>
            </a:pathLst>
          </a:custGeom>
          <a:solidFill>
            <a:srgbClr val="D7C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a:p>
        </p:txBody>
      </p:sp>
      <p:sp>
        <p:nvSpPr>
          <p:cNvPr id="10" name="TextBox 36">
            <a:extLst>
              <a:ext uri="{FF2B5EF4-FFF2-40B4-BE49-F238E27FC236}">
                <a16:creationId xmlns:a16="http://schemas.microsoft.com/office/drawing/2014/main" id="{5ECFB412-5A8C-7EE1-166C-8AF64EB5F5F7}"/>
              </a:ext>
            </a:extLst>
          </p:cNvPr>
          <p:cNvSpPr txBox="1"/>
          <p:nvPr/>
        </p:nvSpPr>
        <p:spPr>
          <a:xfrm>
            <a:off x="7706085" y="2620754"/>
            <a:ext cx="476412" cy="438710"/>
          </a:xfrm>
          <a:prstGeom prst="rect">
            <a:avLst/>
          </a:prstGeom>
          <a:noFill/>
        </p:spPr>
        <p:txBody>
          <a:bodyPr wrap="none" rtlCol="0" anchor="ctr" anchorCtr="0">
            <a:spAutoFit/>
          </a:bodyPr>
          <a:lstStyle/>
          <a:p>
            <a:pPr algn="ctr"/>
            <a:r>
              <a:rPr lang="en-US" sz="2251" b="1" dirty="0">
                <a:solidFill>
                  <a:schemeClr val="bg1"/>
                </a:solidFill>
                <a:ea typeface="League Spartan" charset="0"/>
                <a:cs typeface="Poppins" pitchFamily="2" charset="77"/>
              </a:rPr>
              <a:t>02</a:t>
            </a:r>
          </a:p>
        </p:txBody>
      </p:sp>
      <p:sp>
        <p:nvSpPr>
          <p:cNvPr id="11" name="TextBox 37">
            <a:extLst>
              <a:ext uri="{FF2B5EF4-FFF2-40B4-BE49-F238E27FC236}">
                <a16:creationId xmlns:a16="http://schemas.microsoft.com/office/drawing/2014/main" id="{858958E4-EAFC-DA05-D7FF-FA06CF7E2C5C}"/>
              </a:ext>
            </a:extLst>
          </p:cNvPr>
          <p:cNvSpPr txBox="1"/>
          <p:nvPr/>
        </p:nvSpPr>
        <p:spPr>
          <a:xfrm>
            <a:off x="7556027" y="4961023"/>
            <a:ext cx="476412" cy="438710"/>
          </a:xfrm>
          <a:prstGeom prst="rect">
            <a:avLst/>
          </a:prstGeom>
          <a:noFill/>
        </p:spPr>
        <p:txBody>
          <a:bodyPr wrap="none" rtlCol="0" anchor="ctr" anchorCtr="0">
            <a:spAutoFit/>
          </a:bodyPr>
          <a:lstStyle/>
          <a:p>
            <a:pPr algn="ctr"/>
            <a:r>
              <a:rPr lang="en-US" sz="2251" b="1" dirty="0">
                <a:solidFill>
                  <a:schemeClr val="bg1"/>
                </a:solidFill>
                <a:ea typeface="League Spartan" charset="0"/>
                <a:cs typeface="Poppins" pitchFamily="2" charset="77"/>
              </a:rPr>
              <a:t>04</a:t>
            </a:r>
          </a:p>
        </p:txBody>
      </p:sp>
      <p:sp>
        <p:nvSpPr>
          <p:cNvPr id="12" name="TextBox 38">
            <a:extLst>
              <a:ext uri="{FF2B5EF4-FFF2-40B4-BE49-F238E27FC236}">
                <a16:creationId xmlns:a16="http://schemas.microsoft.com/office/drawing/2014/main" id="{B1932A3F-8D39-F96B-8837-0D1C62C6EC95}"/>
              </a:ext>
            </a:extLst>
          </p:cNvPr>
          <p:cNvSpPr txBox="1"/>
          <p:nvPr/>
        </p:nvSpPr>
        <p:spPr>
          <a:xfrm>
            <a:off x="8799691" y="3801560"/>
            <a:ext cx="476412" cy="438710"/>
          </a:xfrm>
          <a:prstGeom prst="rect">
            <a:avLst/>
          </a:prstGeom>
          <a:noFill/>
        </p:spPr>
        <p:txBody>
          <a:bodyPr wrap="none" rtlCol="0" anchor="ctr" anchorCtr="0">
            <a:spAutoFit/>
          </a:bodyPr>
          <a:lstStyle/>
          <a:p>
            <a:pPr algn="ctr"/>
            <a:r>
              <a:rPr lang="en-US" sz="2251" b="1" dirty="0">
                <a:solidFill>
                  <a:schemeClr val="bg1"/>
                </a:solidFill>
                <a:ea typeface="League Spartan" charset="0"/>
                <a:cs typeface="Poppins" pitchFamily="2" charset="77"/>
              </a:rPr>
              <a:t>03</a:t>
            </a:r>
          </a:p>
        </p:txBody>
      </p:sp>
      <p:sp>
        <p:nvSpPr>
          <p:cNvPr id="13" name="TextBox 39">
            <a:extLst>
              <a:ext uri="{FF2B5EF4-FFF2-40B4-BE49-F238E27FC236}">
                <a16:creationId xmlns:a16="http://schemas.microsoft.com/office/drawing/2014/main" id="{CEC17AF0-C48E-4834-CF44-859909480C2A}"/>
              </a:ext>
            </a:extLst>
          </p:cNvPr>
          <p:cNvSpPr txBox="1"/>
          <p:nvPr/>
        </p:nvSpPr>
        <p:spPr>
          <a:xfrm>
            <a:off x="6458461" y="3723439"/>
            <a:ext cx="481222" cy="438710"/>
          </a:xfrm>
          <a:prstGeom prst="rect">
            <a:avLst/>
          </a:prstGeom>
          <a:noFill/>
        </p:spPr>
        <p:txBody>
          <a:bodyPr wrap="none" rtlCol="0" anchor="ctr" anchorCtr="0">
            <a:spAutoFit/>
          </a:bodyPr>
          <a:lstStyle/>
          <a:p>
            <a:pPr algn="ctr"/>
            <a:r>
              <a:rPr lang="en-US" sz="2251" b="1" dirty="0">
                <a:solidFill>
                  <a:schemeClr val="bg1"/>
                </a:solidFill>
                <a:ea typeface="League Spartan" charset="0"/>
                <a:cs typeface="Poppins" pitchFamily="2" charset="77"/>
              </a:rPr>
              <a:t>01</a:t>
            </a:r>
          </a:p>
        </p:txBody>
      </p:sp>
      <p:sp>
        <p:nvSpPr>
          <p:cNvPr id="14" name="TextBox 40">
            <a:extLst>
              <a:ext uri="{FF2B5EF4-FFF2-40B4-BE49-F238E27FC236}">
                <a16:creationId xmlns:a16="http://schemas.microsoft.com/office/drawing/2014/main" id="{921A93F5-4852-2D26-808D-6B2E7E2EED03}"/>
              </a:ext>
            </a:extLst>
          </p:cNvPr>
          <p:cNvSpPr txBox="1"/>
          <p:nvPr/>
        </p:nvSpPr>
        <p:spPr>
          <a:xfrm>
            <a:off x="9913385" y="2393107"/>
            <a:ext cx="1115049" cy="276999"/>
          </a:xfrm>
          <a:prstGeom prst="rect">
            <a:avLst/>
          </a:prstGeom>
          <a:noFill/>
        </p:spPr>
        <p:txBody>
          <a:bodyPr wrap="none" rtlCol="0" anchor="b" anchorCtr="0">
            <a:spAutoFit/>
          </a:bodyPr>
          <a:lstStyle/>
          <a:p>
            <a:r>
              <a:rPr lang="en-US" sz="1200" b="1" dirty="0">
                <a:solidFill>
                  <a:schemeClr val="tx2"/>
                </a:solidFill>
                <a:ea typeface="League Spartan" charset="0"/>
                <a:cs typeface="Poppins" pitchFamily="2" charset="77"/>
              </a:rPr>
              <a:t>IHR TITEL 03</a:t>
            </a:r>
          </a:p>
        </p:txBody>
      </p:sp>
      <p:sp>
        <p:nvSpPr>
          <p:cNvPr id="15" name="Subtitle 2">
            <a:extLst>
              <a:ext uri="{FF2B5EF4-FFF2-40B4-BE49-F238E27FC236}">
                <a16:creationId xmlns:a16="http://schemas.microsoft.com/office/drawing/2014/main" id="{B20F55FC-3865-352A-0CE5-6422891678B1}"/>
              </a:ext>
            </a:extLst>
          </p:cNvPr>
          <p:cNvSpPr txBox="1">
            <a:spLocks/>
          </p:cNvSpPr>
          <p:nvPr/>
        </p:nvSpPr>
        <p:spPr>
          <a:xfrm>
            <a:off x="9564770" y="1742766"/>
            <a:ext cx="2188561" cy="200344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b="1" dirty="0" err="1">
                <a:solidFill>
                  <a:srgbClr val="595A59"/>
                </a:solidFill>
                <a:latin typeface="+mn-lt"/>
                <a:ea typeface="Lato Light" panose="020F0502020204030203" pitchFamily="34" charset="0"/>
                <a:cs typeface="Mukta ExtraLight" panose="020B0000000000000000" pitchFamily="34" charset="77"/>
              </a:rPr>
              <a:t>Führen</a:t>
            </a:r>
            <a:r>
              <a:rPr lang="en-US" sz="1400" b="1" dirty="0">
                <a:solidFill>
                  <a:srgbClr val="595A59"/>
                </a:solidFill>
                <a:latin typeface="+mn-lt"/>
                <a:ea typeface="Lato Light" panose="020F0502020204030203" pitchFamily="34" charset="0"/>
                <a:cs typeface="Mukta ExtraLight" panose="020B0000000000000000" pitchFamily="34" charset="77"/>
              </a:rPr>
              <a:t>:</a:t>
            </a:r>
          </a:p>
          <a:p>
            <a:pPr marL="171450" indent="-171450" algn="l">
              <a:lnSpc>
                <a:spcPts val="1313"/>
              </a:lnSpc>
              <a:buFont typeface="Arial" panose="020B0604020202020204" pitchFamily="34" charset="0"/>
              <a:buChar char="•"/>
            </a:pPr>
            <a:r>
              <a:rPr lang="en-US" sz="1400" dirty="0">
                <a:solidFill>
                  <a:srgbClr val="595A59"/>
                </a:solidFill>
                <a:latin typeface="+mn-lt"/>
                <a:ea typeface="Lato Light" panose="020F0502020204030203" pitchFamily="34" charset="0"/>
                <a:cs typeface="Mukta ExtraLight" panose="020B0000000000000000" pitchFamily="34" charset="77"/>
              </a:rPr>
              <a:t>Führung und Motivation der Mitarbeiter zur Erreichung der Ziele der Organisation</a:t>
            </a:r>
          </a:p>
          <a:p>
            <a:pPr marL="171450" indent="-171450" algn="l">
              <a:lnSpc>
                <a:spcPts val="1313"/>
              </a:lnSpc>
              <a:buFont typeface="Arial" panose="020B0604020202020204" pitchFamily="34" charset="0"/>
              <a:buChar char="•"/>
            </a:pPr>
            <a:r>
              <a:rPr lang="en-US" sz="1400" dirty="0">
                <a:solidFill>
                  <a:srgbClr val="595A59"/>
                </a:solidFill>
                <a:latin typeface="+mn-lt"/>
                <a:ea typeface="Lato Light" panose="020F0502020204030203" pitchFamily="34" charset="0"/>
                <a:cs typeface="Mukta ExtraLight" panose="020B0000000000000000" pitchFamily="34" charset="77"/>
              </a:rPr>
              <a:t>die Mitarbeiter klar und zielgerichtet zu vereinen und sie zu motivieren, im besten Interesse ihres Arbeitgebers zu arbeiten</a:t>
            </a:r>
          </a:p>
          <a:p>
            <a:pPr algn="l">
              <a:lnSpc>
                <a:spcPts val="1313"/>
              </a:lnSpc>
            </a:pPr>
            <a:endParaRPr lang="en-US" sz="1400" dirty="0">
              <a:solidFill>
                <a:srgbClr val="595A59"/>
              </a:solidFill>
              <a:latin typeface="+mn-lt"/>
              <a:ea typeface="Lato Light" panose="020F0502020204030203" pitchFamily="34" charset="0"/>
              <a:cs typeface="Mukta ExtraLight" panose="020B0000000000000000" pitchFamily="34" charset="77"/>
            </a:endParaRPr>
          </a:p>
        </p:txBody>
      </p:sp>
      <p:sp>
        <p:nvSpPr>
          <p:cNvPr id="16" name="TextBox 44">
            <a:extLst>
              <a:ext uri="{FF2B5EF4-FFF2-40B4-BE49-F238E27FC236}">
                <a16:creationId xmlns:a16="http://schemas.microsoft.com/office/drawing/2014/main" id="{69D5C156-56C9-68B1-55B7-7C5B527F6411}"/>
              </a:ext>
            </a:extLst>
          </p:cNvPr>
          <p:cNvSpPr txBox="1"/>
          <p:nvPr/>
        </p:nvSpPr>
        <p:spPr>
          <a:xfrm>
            <a:off x="9913384" y="4448485"/>
            <a:ext cx="1115049" cy="276999"/>
          </a:xfrm>
          <a:prstGeom prst="rect">
            <a:avLst/>
          </a:prstGeom>
          <a:noFill/>
        </p:spPr>
        <p:txBody>
          <a:bodyPr wrap="none" rtlCol="0" anchor="b" anchorCtr="0">
            <a:spAutoFit/>
          </a:bodyPr>
          <a:lstStyle/>
          <a:p>
            <a:r>
              <a:rPr lang="en-US" sz="1200" b="1" dirty="0">
                <a:solidFill>
                  <a:schemeClr val="tx2"/>
                </a:solidFill>
                <a:ea typeface="League Spartan" charset="0"/>
                <a:cs typeface="Poppins" pitchFamily="2" charset="77"/>
              </a:rPr>
              <a:t>IHR TITEL 04</a:t>
            </a:r>
          </a:p>
        </p:txBody>
      </p:sp>
      <p:sp>
        <p:nvSpPr>
          <p:cNvPr id="17" name="Subtitle 2">
            <a:extLst>
              <a:ext uri="{FF2B5EF4-FFF2-40B4-BE49-F238E27FC236}">
                <a16:creationId xmlns:a16="http://schemas.microsoft.com/office/drawing/2014/main" id="{6BF98EF1-46D0-CC86-BDC5-107F1CE8F72B}"/>
              </a:ext>
            </a:extLst>
          </p:cNvPr>
          <p:cNvSpPr txBox="1">
            <a:spLocks/>
          </p:cNvSpPr>
          <p:nvPr/>
        </p:nvSpPr>
        <p:spPr>
          <a:xfrm>
            <a:off x="9548685" y="4227843"/>
            <a:ext cx="2340353" cy="271338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b="1" dirty="0" err="1">
                <a:solidFill>
                  <a:srgbClr val="595A59"/>
                </a:solidFill>
                <a:latin typeface="+mn-lt"/>
                <a:ea typeface="Lato Light" panose="020F0502020204030203" pitchFamily="34" charset="0"/>
                <a:cs typeface="Mukta ExtraLight" panose="020B0000000000000000" pitchFamily="34" charset="77"/>
              </a:rPr>
              <a:t>Überwachen</a:t>
            </a:r>
            <a:r>
              <a:rPr lang="en-US" sz="1400" b="1" dirty="0">
                <a:solidFill>
                  <a:srgbClr val="595A59"/>
                </a:solidFill>
                <a:latin typeface="+mn-lt"/>
                <a:ea typeface="Lato Light" panose="020F0502020204030203" pitchFamily="34" charset="0"/>
                <a:cs typeface="Mukta ExtraLight" panose="020B0000000000000000" pitchFamily="34" charset="77"/>
              </a:rPr>
              <a:t>:</a:t>
            </a:r>
          </a:p>
          <a:p>
            <a:pPr marL="171450" indent="-171450" algn="l">
              <a:lnSpc>
                <a:spcPts val="1313"/>
              </a:lnSpc>
              <a:buFont typeface="Arial" panose="020B0604020202020204" pitchFamily="34" charset="0"/>
              <a:buChar char="•"/>
            </a:pPr>
            <a:r>
              <a:rPr lang="en-US" sz="1400" dirty="0">
                <a:solidFill>
                  <a:srgbClr val="595A59"/>
                </a:solidFill>
                <a:latin typeface="+mn-lt"/>
                <a:ea typeface="Lato Light" panose="020F0502020204030203" pitchFamily="34" charset="0"/>
                <a:cs typeface="Mukta ExtraLight" panose="020B0000000000000000" pitchFamily="34" charset="77"/>
              </a:rPr>
              <a:t>Überwachung der Leistung eines Unternehmens, um sicherzustellen, dass es seine Ziele erreicht</a:t>
            </a:r>
          </a:p>
          <a:p>
            <a:pPr marL="171450" indent="-171450" algn="l">
              <a:lnSpc>
                <a:spcPts val="1313"/>
              </a:lnSpc>
              <a:buFont typeface="Arial" panose="020B0604020202020204" pitchFamily="34" charset="0"/>
              <a:buChar char="•"/>
            </a:pPr>
            <a:r>
              <a:rPr lang="en-US" sz="1400" dirty="0">
                <a:solidFill>
                  <a:srgbClr val="595A59"/>
                </a:solidFill>
                <a:latin typeface="+mn-lt"/>
                <a:ea typeface="Lato Light" panose="020F0502020204030203" pitchFamily="34" charset="0"/>
                <a:cs typeface="Mukta ExtraLight" panose="020B0000000000000000" pitchFamily="34" charset="77"/>
              </a:rPr>
              <a:t>Beginnt, wenn das Management Standards festlegt, oft für die finanzielle Leistung</a:t>
            </a:r>
          </a:p>
          <a:p>
            <a:pPr marL="171450" indent="-171450" algn="l">
              <a:lnSpc>
                <a:spcPts val="1313"/>
              </a:lnSpc>
              <a:buFont typeface="Arial" panose="020B0604020202020204" pitchFamily="34" charset="0"/>
              <a:buChar char="•"/>
            </a:pPr>
            <a:r>
              <a:rPr lang="en-US" sz="1400" dirty="0">
                <a:solidFill>
                  <a:srgbClr val="595A59"/>
                </a:solidFill>
                <a:latin typeface="+mn-lt"/>
                <a:ea typeface="Lato Light" panose="020F0502020204030203" pitchFamily="34" charset="0"/>
                <a:cs typeface="Mukta ExtraLight" panose="020B0000000000000000" pitchFamily="34" charset="77"/>
              </a:rPr>
              <a:t>Kann als Grundlage für die Bereitstellung von Belohnungen oder die Reduzierung von Kosten dienen</a:t>
            </a:r>
          </a:p>
          <a:p>
            <a:pPr algn="l">
              <a:lnSpc>
                <a:spcPts val="1313"/>
              </a:lnSpc>
            </a:pPr>
            <a:endParaRPr lang="en-US" sz="1400" b="1" dirty="0">
              <a:solidFill>
                <a:srgbClr val="595A59"/>
              </a:solidFill>
              <a:latin typeface="+mn-lt"/>
              <a:ea typeface="Lato Light" panose="020F0502020204030203" pitchFamily="34" charset="0"/>
              <a:cs typeface="Mukta ExtraLight" panose="020B0000000000000000" pitchFamily="34" charset="77"/>
            </a:endParaRPr>
          </a:p>
        </p:txBody>
      </p:sp>
      <p:sp>
        <p:nvSpPr>
          <p:cNvPr id="18" name="TextBox 47">
            <a:extLst>
              <a:ext uri="{FF2B5EF4-FFF2-40B4-BE49-F238E27FC236}">
                <a16:creationId xmlns:a16="http://schemas.microsoft.com/office/drawing/2014/main" id="{8463824F-EA15-6CFC-43EA-6D7CE2ABB4A8}"/>
              </a:ext>
            </a:extLst>
          </p:cNvPr>
          <p:cNvSpPr txBox="1"/>
          <p:nvPr/>
        </p:nvSpPr>
        <p:spPr>
          <a:xfrm>
            <a:off x="4706479" y="2393107"/>
            <a:ext cx="1115049" cy="276999"/>
          </a:xfrm>
          <a:prstGeom prst="rect">
            <a:avLst/>
          </a:prstGeom>
          <a:noFill/>
        </p:spPr>
        <p:txBody>
          <a:bodyPr wrap="none" rtlCol="0" anchor="b" anchorCtr="0">
            <a:spAutoFit/>
          </a:bodyPr>
          <a:lstStyle/>
          <a:p>
            <a:pPr algn="r"/>
            <a:r>
              <a:rPr lang="en-US" sz="1200" b="1" dirty="0">
                <a:solidFill>
                  <a:schemeClr val="tx2"/>
                </a:solidFill>
                <a:ea typeface="League Spartan" charset="0"/>
                <a:cs typeface="Poppins" pitchFamily="2" charset="77"/>
              </a:rPr>
              <a:t>IHR TITEL 02</a:t>
            </a:r>
          </a:p>
        </p:txBody>
      </p:sp>
      <p:sp>
        <p:nvSpPr>
          <p:cNvPr id="19" name="Subtitle 2">
            <a:extLst>
              <a:ext uri="{FF2B5EF4-FFF2-40B4-BE49-F238E27FC236}">
                <a16:creationId xmlns:a16="http://schemas.microsoft.com/office/drawing/2014/main" id="{8D4DCA37-55BA-86BB-511B-4FD921A827A8}"/>
              </a:ext>
            </a:extLst>
          </p:cNvPr>
          <p:cNvSpPr txBox="1">
            <a:spLocks/>
          </p:cNvSpPr>
          <p:nvPr/>
        </p:nvSpPr>
        <p:spPr>
          <a:xfrm>
            <a:off x="4209091" y="1742766"/>
            <a:ext cx="2188561" cy="183672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b="1" dirty="0">
                <a:solidFill>
                  <a:srgbClr val="595A59"/>
                </a:solidFill>
                <a:latin typeface="+mn-lt"/>
                <a:ea typeface="Lato Light" panose="020F0502020204030203" pitchFamily="34" charset="0"/>
                <a:cs typeface="Mukta ExtraLight" panose="020B0000000000000000" pitchFamily="34" charset="77"/>
              </a:rPr>
              <a:t>Organisieren:</a:t>
            </a:r>
          </a:p>
          <a:p>
            <a:pPr marL="171450" indent="-171450" algn="l">
              <a:lnSpc>
                <a:spcPts val="1313"/>
              </a:lnSpc>
              <a:buFont typeface="Arial" panose="020B0604020202020204" pitchFamily="34" charset="0"/>
              <a:buChar char="•"/>
            </a:pPr>
            <a:r>
              <a:rPr lang="en-US" sz="1400" dirty="0">
                <a:solidFill>
                  <a:srgbClr val="595A59"/>
                </a:solidFill>
                <a:latin typeface="+mn-lt"/>
                <a:ea typeface="Lato Light" panose="020F0502020204030203" pitchFamily="34" charset="0"/>
                <a:cs typeface="Mukta ExtraLight" panose="020B0000000000000000" pitchFamily="34" charset="77"/>
              </a:rPr>
              <a:t>Anordnen von Ressourcen und Aktivitäten in einer kohärenten Struktur</a:t>
            </a:r>
          </a:p>
          <a:p>
            <a:pPr marL="171450" indent="-171450" algn="l">
              <a:lnSpc>
                <a:spcPts val="1313"/>
              </a:lnSpc>
              <a:buFont typeface="Arial" panose="020B0604020202020204" pitchFamily="34" charset="0"/>
              <a:buChar char="•"/>
            </a:pPr>
            <a:r>
              <a:rPr lang="en-US" sz="1400" dirty="0">
                <a:solidFill>
                  <a:srgbClr val="595A59"/>
                </a:solidFill>
                <a:latin typeface="+mn-lt"/>
                <a:ea typeface="Lato Light" panose="020F0502020204030203" pitchFamily="34" charset="0"/>
                <a:cs typeface="Mukta ExtraLight" panose="020B0000000000000000" pitchFamily="34" charset="77"/>
              </a:rPr>
              <a:t>Erstellen Sie Organigramme, damit jeder die Rollen und Berichtsbeziehungen versteht.</a:t>
            </a:r>
          </a:p>
          <a:p>
            <a:pPr algn="l">
              <a:lnSpc>
                <a:spcPts val="1313"/>
              </a:lnSpc>
            </a:pPr>
            <a:endParaRPr lang="en-US" sz="1400" b="1" dirty="0">
              <a:solidFill>
                <a:srgbClr val="595A59"/>
              </a:solidFill>
              <a:latin typeface="+mn-lt"/>
              <a:ea typeface="Lato Light" panose="020F0502020204030203" pitchFamily="34" charset="0"/>
              <a:cs typeface="Mukta ExtraLight" panose="020B0000000000000000" pitchFamily="34" charset="77"/>
            </a:endParaRPr>
          </a:p>
        </p:txBody>
      </p:sp>
      <p:sp>
        <p:nvSpPr>
          <p:cNvPr id="20" name="TextBox 50">
            <a:extLst>
              <a:ext uri="{FF2B5EF4-FFF2-40B4-BE49-F238E27FC236}">
                <a16:creationId xmlns:a16="http://schemas.microsoft.com/office/drawing/2014/main" id="{2EC767B2-D07A-E3F3-CCD5-87827AC82150}"/>
              </a:ext>
            </a:extLst>
          </p:cNvPr>
          <p:cNvSpPr txBox="1"/>
          <p:nvPr/>
        </p:nvSpPr>
        <p:spPr>
          <a:xfrm>
            <a:off x="4706479" y="4448485"/>
            <a:ext cx="1115049" cy="276999"/>
          </a:xfrm>
          <a:prstGeom prst="rect">
            <a:avLst/>
          </a:prstGeom>
          <a:noFill/>
        </p:spPr>
        <p:txBody>
          <a:bodyPr wrap="none" rtlCol="0" anchor="b" anchorCtr="0">
            <a:spAutoFit/>
          </a:bodyPr>
          <a:lstStyle/>
          <a:p>
            <a:pPr algn="r"/>
            <a:r>
              <a:rPr lang="en-US" sz="1200" b="1" dirty="0">
                <a:solidFill>
                  <a:schemeClr val="tx2"/>
                </a:solidFill>
                <a:ea typeface="League Spartan" charset="0"/>
                <a:cs typeface="Poppins" pitchFamily="2" charset="77"/>
              </a:rPr>
              <a:t>IHR TITEL 01</a:t>
            </a:r>
          </a:p>
        </p:txBody>
      </p:sp>
      <p:sp>
        <p:nvSpPr>
          <p:cNvPr id="21" name="Subtitle 2">
            <a:extLst>
              <a:ext uri="{FF2B5EF4-FFF2-40B4-BE49-F238E27FC236}">
                <a16:creationId xmlns:a16="http://schemas.microsoft.com/office/drawing/2014/main" id="{B486EBC7-757E-2404-C735-22DBBD04F5E6}"/>
              </a:ext>
            </a:extLst>
          </p:cNvPr>
          <p:cNvSpPr txBox="1">
            <a:spLocks/>
          </p:cNvSpPr>
          <p:nvPr/>
        </p:nvSpPr>
        <p:spPr>
          <a:xfrm>
            <a:off x="4209091" y="4466502"/>
            <a:ext cx="2188561" cy="20465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b="1" dirty="0" err="1">
                <a:solidFill>
                  <a:srgbClr val="595A59"/>
                </a:solidFill>
                <a:latin typeface="+mn-lt"/>
                <a:ea typeface="Lato Light" panose="020F0502020204030203" pitchFamily="34" charset="0"/>
                <a:cs typeface="Mukta ExtraLight" panose="020B0000000000000000" pitchFamily="34" charset="77"/>
              </a:rPr>
              <a:t>Planen</a:t>
            </a:r>
            <a:r>
              <a:rPr lang="en-US" sz="1400" b="1" dirty="0">
                <a:solidFill>
                  <a:srgbClr val="595A59"/>
                </a:solidFill>
                <a:latin typeface="+mn-lt"/>
                <a:ea typeface="Lato Light" panose="020F0502020204030203" pitchFamily="34" charset="0"/>
                <a:cs typeface="Mukta ExtraLight" panose="020B0000000000000000" pitchFamily="34" charset="77"/>
              </a:rPr>
              <a:t>:</a:t>
            </a:r>
          </a:p>
          <a:p>
            <a:pPr marL="171450" indent="-171450" algn="l">
              <a:lnSpc>
                <a:spcPts val="1313"/>
              </a:lnSpc>
              <a:buFont typeface="Arial" panose="020B0604020202020204" pitchFamily="34" charset="0"/>
              <a:buChar char="•"/>
            </a:pPr>
            <a:r>
              <a:rPr lang="en-US" sz="1400" dirty="0">
                <a:solidFill>
                  <a:srgbClr val="595A59"/>
                </a:solidFill>
                <a:latin typeface="+mn-lt"/>
                <a:ea typeface="Lato Light" panose="020F0502020204030203" pitchFamily="34" charset="0"/>
                <a:cs typeface="Mukta ExtraLight" panose="020B0000000000000000" pitchFamily="34" charset="77"/>
              </a:rPr>
              <a:t>Festlegung der Unternehmensziele</a:t>
            </a:r>
          </a:p>
          <a:p>
            <a:pPr marL="171450" indent="-171450" algn="l">
              <a:lnSpc>
                <a:spcPts val="1313"/>
              </a:lnSpc>
              <a:buFont typeface="Arial" panose="020B0604020202020204" pitchFamily="34" charset="0"/>
              <a:buChar char="•"/>
            </a:pPr>
            <a:r>
              <a:rPr lang="en-US" sz="1400" dirty="0">
                <a:solidFill>
                  <a:srgbClr val="595A59"/>
                </a:solidFill>
                <a:latin typeface="+mn-lt"/>
                <a:ea typeface="Lato Light" panose="020F0502020204030203" pitchFamily="34" charset="0"/>
                <a:cs typeface="Mukta ExtraLight" panose="020B0000000000000000" pitchFamily="34" charset="77"/>
              </a:rPr>
              <a:t>Entwicklung einer Strategie zur Erreichung der Ziele</a:t>
            </a:r>
          </a:p>
          <a:p>
            <a:pPr marL="171450" indent="-171450" algn="l">
              <a:lnSpc>
                <a:spcPts val="1313"/>
              </a:lnSpc>
              <a:buFont typeface="Arial" panose="020B0604020202020204" pitchFamily="34" charset="0"/>
              <a:buChar char="•"/>
            </a:pPr>
            <a:r>
              <a:rPr lang="en-US" sz="1400" dirty="0">
                <a:solidFill>
                  <a:srgbClr val="595A59"/>
                </a:solidFill>
                <a:latin typeface="+mn-lt"/>
                <a:ea typeface="Lato Light" panose="020F0502020204030203" pitchFamily="34" charset="0"/>
                <a:cs typeface="Mukta ExtraLight" panose="020B0000000000000000" pitchFamily="34" charset="77"/>
              </a:rPr>
              <a:t>Ausarbeitung taktischer und operativer Pläne für die Umsetzung der Strategie</a:t>
            </a:r>
          </a:p>
          <a:p>
            <a:pPr algn="l">
              <a:lnSpc>
                <a:spcPts val="1313"/>
              </a:lnSpc>
            </a:pPr>
            <a:endParaRPr lang="en-US" sz="1400" b="1" dirty="0">
              <a:solidFill>
                <a:srgbClr val="595A59"/>
              </a:solidFill>
              <a:latin typeface="+mn-lt"/>
              <a:ea typeface="Lato Light" panose="020F0502020204030203" pitchFamily="34" charset="0"/>
              <a:cs typeface="Mukta ExtraLight" panose="020B0000000000000000" pitchFamily="34" charset="77"/>
            </a:endParaRPr>
          </a:p>
        </p:txBody>
      </p:sp>
      <p:sp>
        <p:nvSpPr>
          <p:cNvPr id="22" name="Freeform 1023">
            <a:extLst>
              <a:ext uri="{FF2B5EF4-FFF2-40B4-BE49-F238E27FC236}">
                <a16:creationId xmlns:a16="http://schemas.microsoft.com/office/drawing/2014/main" id="{C1502C51-C869-EFD1-64BB-D13B6A8F815B}"/>
              </a:ext>
            </a:extLst>
          </p:cNvPr>
          <p:cNvSpPr>
            <a:spLocks noChangeAspect="1" noChangeArrowheads="1"/>
          </p:cNvSpPr>
          <p:nvPr/>
        </p:nvSpPr>
        <p:spPr bwMode="auto">
          <a:xfrm>
            <a:off x="6681046" y="4439152"/>
            <a:ext cx="477904" cy="477904"/>
          </a:xfrm>
          <a:custGeom>
            <a:avLst/>
            <a:gdLst>
              <a:gd name="T0" fmla="*/ 3670157 w 290207"/>
              <a:gd name="T1" fmla="*/ 5477950 h 290151"/>
              <a:gd name="T2" fmla="*/ 3670157 w 290207"/>
              <a:gd name="T3" fmla="*/ 4845325 h 290151"/>
              <a:gd name="T4" fmla="*/ 1584205 w 290207"/>
              <a:gd name="T5" fmla="*/ 4859715 h 290151"/>
              <a:gd name="T6" fmla="*/ 1792085 w 290207"/>
              <a:gd name="T7" fmla="*/ 4126449 h 290151"/>
              <a:gd name="T8" fmla="*/ 2236500 w 290207"/>
              <a:gd name="T9" fmla="*/ 4327731 h 290151"/>
              <a:gd name="T10" fmla="*/ 5240015 w 290207"/>
              <a:gd name="T11" fmla="*/ 1804432 h 290151"/>
              <a:gd name="T12" fmla="*/ 2649283 w 290207"/>
              <a:gd name="T13" fmla="*/ 1423059 h 290151"/>
              <a:gd name="T14" fmla="*/ 3337750 w 290207"/>
              <a:gd name="T15" fmla="*/ 1514130 h 290151"/>
              <a:gd name="T16" fmla="*/ 2649283 w 290207"/>
              <a:gd name="T17" fmla="*/ 1605202 h 290151"/>
              <a:gd name="T18" fmla="*/ 2649283 w 290207"/>
              <a:gd name="T19" fmla="*/ 1423059 h 290151"/>
              <a:gd name="T20" fmla="*/ 1870901 w 290207"/>
              <a:gd name="T21" fmla="*/ 3961101 h 290151"/>
              <a:gd name="T22" fmla="*/ 4874450 w 290207"/>
              <a:gd name="T23" fmla="*/ 1437791 h 290151"/>
              <a:gd name="T24" fmla="*/ 5039301 w 290207"/>
              <a:gd name="T25" fmla="*/ 841146 h 290151"/>
              <a:gd name="T26" fmla="*/ 4752598 w 290207"/>
              <a:gd name="T27" fmla="*/ 1071158 h 290151"/>
              <a:gd name="T28" fmla="*/ 5555429 w 290207"/>
              <a:gd name="T29" fmla="*/ 1495302 h 290151"/>
              <a:gd name="T30" fmla="*/ 5139671 w 290207"/>
              <a:gd name="T31" fmla="*/ 877052 h 290151"/>
              <a:gd name="T32" fmla="*/ 93200 w 290207"/>
              <a:gd name="T33" fmla="*/ 0 h 290151"/>
              <a:gd name="T34" fmla="*/ 4609201 w 290207"/>
              <a:gd name="T35" fmla="*/ 86224 h 290151"/>
              <a:gd name="T36" fmla="*/ 4516025 w 290207"/>
              <a:gd name="T37" fmla="*/ 603897 h 290151"/>
              <a:gd name="T38" fmla="*/ 4429994 w 290207"/>
              <a:gd name="T39" fmla="*/ 172546 h 290151"/>
              <a:gd name="T40" fmla="*/ 179216 w 290207"/>
              <a:gd name="T41" fmla="*/ 5607360 h 290151"/>
              <a:gd name="T42" fmla="*/ 3498122 w 290207"/>
              <a:gd name="T43" fmla="*/ 4759072 h 290151"/>
              <a:gd name="T44" fmla="*/ 4429994 w 290207"/>
              <a:gd name="T45" fmla="*/ 4665598 h 290151"/>
              <a:gd name="T46" fmla="*/ 2544751 w 290207"/>
              <a:gd name="T47" fmla="*/ 4759072 h 290151"/>
              <a:gd name="T48" fmla="*/ 1483861 w 290207"/>
              <a:gd name="T49" fmla="*/ 5075377 h 290151"/>
              <a:gd name="T50" fmla="*/ 587786 w 290207"/>
              <a:gd name="T51" fmla="*/ 4198348 h 290151"/>
              <a:gd name="T52" fmla="*/ 1763397 w 290207"/>
              <a:gd name="T53" fmla="*/ 3012178 h 290151"/>
              <a:gd name="T54" fmla="*/ 1218620 w 290207"/>
              <a:gd name="T55" fmla="*/ 2710236 h 290151"/>
              <a:gd name="T56" fmla="*/ 1218620 w 290207"/>
              <a:gd name="T57" fmla="*/ 1437791 h 290151"/>
              <a:gd name="T58" fmla="*/ 2258041 w 290207"/>
              <a:gd name="T59" fmla="*/ 1524048 h 290151"/>
              <a:gd name="T60" fmla="*/ 1218620 w 290207"/>
              <a:gd name="T61" fmla="*/ 1610319 h 290151"/>
              <a:gd name="T62" fmla="*/ 1218620 w 290207"/>
              <a:gd name="T63" fmla="*/ 2530489 h 290151"/>
              <a:gd name="T64" fmla="*/ 1942626 w 290207"/>
              <a:gd name="T65" fmla="*/ 3012178 h 290151"/>
              <a:gd name="T66" fmla="*/ 759822 w 290207"/>
              <a:gd name="T67" fmla="*/ 4198348 h 290151"/>
              <a:gd name="T68" fmla="*/ 1663024 w 290207"/>
              <a:gd name="T69" fmla="*/ 3932364 h 290151"/>
              <a:gd name="T70" fmla="*/ 4501690 w 290207"/>
              <a:gd name="T71" fmla="*/ 1071158 h 290151"/>
              <a:gd name="T72" fmla="*/ 4487376 w 290207"/>
              <a:gd name="T73" fmla="*/ 927350 h 290151"/>
              <a:gd name="T74" fmla="*/ 4623530 w 290207"/>
              <a:gd name="T75" fmla="*/ 941739 h 290151"/>
              <a:gd name="T76" fmla="*/ 5039301 w 290207"/>
              <a:gd name="T77" fmla="*/ 661380 h 290151"/>
              <a:gd name="T78" fmla="*/ 5677274 w 290207"/>
              <a:gd name="T79" fmla="*/ 1164612 h 290151"/>
              <a:gd name="T80" fmla="*/ 5490922 w 290207"/>
              <a:gd name="T81" fmla="*/ 1804432 h 290151"/>
              <a:gd name="T82" fmla="*/ 5512410 w 290207"/>
              <a:gd name="T83" fmla="*/ 1955386 h 290151"/>
              <a:gd name="T84" fmla="*/ 5390551 w 290207"/>
              <a:gd name="T85" fmla="*/ 1955386 h 290151"/>
              <a:gd name="T86" fmla="*/ 4609201 w 290207"/>
              <a:gd name="T87" fmla="*/ 2695869 h 290151"/>
              <a:gd name="T88" fmla="*/ 4580526 w 290207"/>
              <a:gd name="T89" fmla="*/ 4816592 h 290151"/>
              <a:gd name="T90" fmla="*/ 3584151 w 290207"/>
              <a:gd name="T91" fmla="*/ 5779869 h 290151"/>
              <a:gd name="T92" fmla="*/ 0 w 290207"/>
              <a:gd name="T93" fmla="*/ 5686422 h 290151"/>
              <a:gd name="T94" fmla="*/ 93200 w 290207"/>
              <a:gd name="T95" fmla="*/ 0 h 2901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0207" h="290151">
                <a:moveTo>
                  <a:pt x="184636" y="243236"/>
                </a:moveTo>
                <a:lnTo>
                  <a:pt x="184636" y="274994"/>
                </a:lnTo>
                <a:lnTo>
                  <a:pt x="216731" y="243236"/>
                </a:lnTo>
                <a:lnTo>
                  <a:pt x="184636" y="243236"/>
                </a:lnTo>
                <a:close/>
                <a:moveTo>
                  <a:pt x="90155" y="207148"/>
                </a:moveTo>
                <a:lnTo>
                  <a:pt x="79697" y="243958"/>
                </a:lnTo>
                <a:lnTo>
                  <a:pt x="116840" y="233853"/>
                </a:lnTo>
                <a:lnTo>
                  <a:pt x="90155" y="207148"/>
                </a:lnTo>
                <a:close/>
                <a:moveTo>
                  <a:pt x="251350" y="78312"/>
                </a:moveTo>
                <a:lnTo>
                  <a:pt x="112513" y="217253"/>
                </a:lnTo>
                <a:lnTo>
                  <a:pt x="125134" y="229523"/>
                </a:lnTo>
                <a:lnTo>
                  <a:pt x="263611" y="90582"/>
                </a:lnTo>
                <a:lnTo>
                  <a:pt x="251350" y="78312"/>
                </a:lnTo>
                <a:close/>
                <a:moveTo>
                  <a:pt x="133278" y="71437"/>
                </a:moveTo>
                <a:lnTo>
                  <a:pt x="163585" y="71437"/>
                </a:lnTo>
                <a:cubicBezTo>
                  <a:pt x="166110" y="71437"/>
                  <a:pt x="167914" y="73342"/>
                  <a:pt x="167914" y="76009"/>
                </a:cubicBezTo>
                <a:cubicBezTo>
                  <a:pt x="167914" y="78676"/>
                  <a:pt x="166110" y="80581"/>
                  <a:pt x="163585" y="80581"/>
                </a:cubicBezTo>
                <a:lnTo>
                  <a:pt x="133278" y="80581"/>
                </a:lnTo>
                <a:cubicBezTo>
                  <a:pt x="130752" y="80581"/>
                  <a:pt x="128587" y="78676"/>
                  <a:pt x="128587" y="76009"/>
                </a:cubicBezTo>
                <a:cubicBezTo>
                  <a:pt x="128587" y="73342"/>
                  <a:pt x="130752" y="71437"/>
                  <a:pt x="133278" y="71437"/>
                </a:cubicBezTo>
                <a:close/>
                <a:moveTo>
                  <a:pt x="232598" y="59546"/>
                </a:moveTo>
                <a:lnTo>
                  <a:pt x="94121" y="198848"/>
                </a:lnTo>
                <a:lnTo>
                  <a:pt x="106382" y="211118"/>
                </a:lnTo>
                <a:lnTo>
                  <a:pt x="245220" y="72177"/>
                </a:lnTo>
                <a:lnTo>
                  <a:pt x="232598" y="59546"/>
                </a:lnTo>
                <a:close/>
                <a:moveTo>
                  <a:pt x="253514" y="42224"/>
                </a:moveTo>
                <a:cubicBezTo>
                  <a:pt x="251711" y="42224"/>
                  <a:pt x="249547" y="42946"/>
                  <a:pt x="248105" y="44028"/>
                </a:cubicBezTo>
                <a:lnTo>
                  <a:pt x="239090" y="53772"/>
                </a:lnTo>
                <a:lnTo>
                  <a:pt x="270103" y="84447"/>
                </a:lnTo>
                <a:lnTo>
                  <a:pt x="279479" y="75064"/>
                </a:lnTo>
                <a:cubicBezTo>
                  <a:pt x="282003" y="72177"/>
                  <a:pt x="282003" y="67847"/>
                  <a:pt x="279479" y="64959"/>
                </a:cubicBezTo>
                <a:lnTo>
                  <a:pt x="258563" y="44028"/>
                </a:lnTo>
                <a:cubicBezTo>
                  <a:pt x="257481" y="42946"/>
                  <a:pt x="255317" y="42224"/>
                  <a:pt x="253514" y="42224"/>
                </a:cubicBezTo>
                <a:close/>
                <a:moveTo>
                  <a:pt x="4688" y="0"/>
                </a:moveTo>
                <a:lnTo>
                  <a:pt x="227189" y="0"/>
                </a:lnTo>
                <a:cubicBezTo>
                  <a:pt x="229713" y="0"/>
                  <a:pt x="231877" y="1805"/>
                  <a:pt x="231877" y="4331"/>
                </a:cubicBezTo>
                <a:lnTo>
                  <a:pt x="231877" y="25984"/>
                </a:lnTo>
                <a:cubicBezTo>
                  <a:pt x="231877" y="28510"/>
                  <a:pt x="229713" y="30315"/>
                  <a:pt x="227189" y="30315"/>
                </a:cubicBezTo>
                <a:cubicBezTo>
                  <a:pt x="224665" y="30315"/>
                  <a:pt x="222862" y="28510"/>
                  <a:pt x="222862" y="25984"/>
                </a:cubicBezTo>
                <a:lnTo>
                  <a:pt x="222862" y="8661"/>
                </a:lnTo>
                <a:lnTo>
                  <a:pt x="9016" y="8661"/>
                </a:lnTo>
                <a:lnTo>
                  <a:pt x="9016" y="281490"/>
                </a:lnTo>
                <a:lnTo>
                  <a:pt x="175981" y="281490"/>
                </a:lnTo>
                <a:lnTo>
                  <a:pt x="175981" y="238906"/>
                </a:lnTo>
                <a:cubicBezTo>
                  <a:pt x="175981" y="236380"/>
                  <a:pt x="177785" y="234214"/>
                  <a:pt x="180309" y="234214"/>
                </a:cubicBezTo>
                <a:lnTo>
                  <a:pt x="222862" y="234214"/>
                </a:lnTo>
                <a:lnTo>
                  <a:pt x="222862" y="144354"/>
                </a:lnTo>
                <a:lnTo>
                  <a:pt x="128019" y="238906"/>
                </a:lnTo>
                <a:cubicBezTo>
                  <a:pt x="127659" y="239628"/>
                  <a:pt x="126938" y="239988"/>
                  <a:pt x="126216" y="239988"/>
                </a:cubicBezTo>
                <a:lnTo>
                  <a:pt x="74648" y="254785"/>
                </a:lnTo>
                <a:cubicBezTo>
                  <a:pt x="74287" y="254785"/>
                  <a:pt x="73566" y="254785"/>
                  <a:pt x="73206" y="254785"/>
                </a:cubicBezTo>
                <a:cubicBezTo>
                  <a:pt x="49044" y="254785"/>
                  <a:pt x="29571" y="235297"/>
                  <a:pt x="29571" y="210757"/>
                </a:cubicBezTo>
                <a:cubicBezTo>
                  <a:pt x="29571" y="186578"/>
                  <a:pt x="49044" y="166729"/>
                  <a:pt x="73206" y="166729"/>
                </a:cubicBezTo>
                <a:cubicBezTo>
                  <a:pt x="81860" y="166729"/>
                  <a:pt x="88712" y="159872"/>
                  <a:pt x="88712" y="151211"/>
                </a:cubicBezTo>
                <a:cubicBezTo>
                  <a:pt x="88712" y="142910"/>
                  <a:pt x="81860" y="136054"/>
                  <a:pt x="73206" y="136054"/>
                </a:cubicBezTo>
                <a:lnTo>
                  <a:pt x="61305" y="136054"/>
                </a:lnTo>
                <a:cubicBezTo>
                  <a:pt x="43635" y="136054"/>
                  <a:pt x="29571" y="121618"/>
                  <a:pt x="29571" y="103935"/>
                </a:cubicBezTo>
                <a:cubicBezTo>
                  <a:pt x="29571" y="86613"/>
                  <a:pt x="43635" y="72177"/>
                  <a:pt x="61305" y="72177"/>
                </a:cubicBezTo>
                <a:lnTo>
                  <a:pt x="108907" y="72177"/>
                </a:lnTo>
                <a:cubicBezTo>
                  <a:pt x="111431" y="72177"/>
                  <a:pt x="113595" y="73982"/>
                  <a:pt x="113595" y="76508"/>
                </a:cubicBezTo>
                <a:cubicBezTo>
                  <a:pt x="113595" y="79034"/>
                  <a:pt x="111431" y="80838"/>
                  <a:pt x="108907" y="80838"/>
                </a:cubicBezTo>
                <a:lnTo>
                  <a:pt x="61305" y="80838"/>
                </a:lnTo>
                <a:cubicBezTo>
                  <a:pt x="48323" y="80838"/>
                  <a:pt x="38226" y="91304"/>
                  <a:pt x="38226" y="103935"/>
                </a:cubicBezTo>
                <a:cubicBezTo>
                  <a:pt x="38226" y="116566"/>
                  <a:pt x="48323" y="127032"/>
                  <a:pt x="61305" y="127032"/>
                </a:cubicBezTo>
                <a:lnTo>
                  <a:pt x="73206" y="127032"/>
                </a:lnTo>
                <a:cubicBezTo>
                  <a:pt x="86548" y="127032"/>
                  <a:pt x="97728" y="137858"/>
                  <a:pt x="97728" y="151211"/>
                </a:cubicBezTo>
                <a:cubicBezTo>
                  <a:pt x="97728" y="164564"/>
                  <a:pt x="86548" y="175751"/>
                  <a:pt x="73206" y="175751"/>
                </a:cubicBezTo>
                <a:cubicBezTo>
                  <a:pt x="54093" y="175751"/>
                  <a:pt x="38226" y="191269"/>
                  <a:pt x="38226" y="210757"/>
                </a:cubicBezTo>
                <a:cubicBezTo>
                  <a:pt x="38226" y="229162"/>
                  <a:pt x="51929" y="244319"/>
                  <a:pt x="69960" y="246123"/>
                </a:cubicBezTo>
                <a:lnTo>
                  <a:pt x="83663" y="197404"/>
                </a:lnTo>
                <a:cubicBezTo>
                  <a:pt x="83663" y="196682"/>
                  <a:pt x="84385" y="196321"/>
                  <a:pt x="84745" y="195600"/>
                </a:cubicBezTo>
                <a:lnTo>
                  <a:pt x="226468" y="53772"/>
                </a:lnTo>
                <a:lnTo>
                  <a:pt x="225747" y="52328"/>
                </a:lnTo>
                <a:cubicBezTo>
                  <a:pt x="223944" y="50885"/>
                  <a:pt x="223944" y="47998"/>
                  <a:pt x="225747" y="46554"/>
                </a:cubicBezTo>
                <a:cubicBezTo>
                  <a:pt x="227189" y="44750"/>
                  <a:pt x="230074" y="44750"/>
                  <a:pt x="231877" y="46554"/>
                </a:cubicBezTo>
                <a:lnTo>
                  <a:pt x="232598" y="47276"/>
                </a:lnTo>
                <a:lnTo>
                  <a:pt x="241974" y="38254"/>
                </a:lnTo>
                <a:cubicBezTo>
                  <a:pt x="244859" y="35006"/>
                  <a:pt x="249187" y="33202"/>
                  <a:pt x="253514" y="33202"/>
                </a:cubicBezTo>
                <a:cubicBezTo>
                  <a:pt x="257842" y="33202"/>
                  <a:pt x="261808" y="35006"/>
                  <a:pt x="265054" y="38254"/>
                </a:cubicBezTo>
                <a:lnTo>
                  <a:pt x="285609" y="58464"/>
                </a:lnTo>
                <a:cubicBezTo>
                  <a:pt x="291740" y="64959"/>
                  <a:pt x="291740" y="75064"/>
                  <a:pt x="285609" y="81199"/>
                </a:cubicBezTo>
                <a:lnTo>
                  <a:pt x="276233" y="90582"/>
                </a:lnTo>
                <a:lnTo>
                  <a:pt x="277315" y="92026"/>
                </a:lnTo>
                <a:cubicBezTo>
                  <a:pt x="279118" y="93830"/>
                  <a:pt x="279118" y="96356"/>
                  <a:pt x="277315" y="98161"/>
                </a:cubicBezTo>
                <a:cubicBezTo>
                  <a:pt x="276594" y="98883"/>
                  <a:pt x="275512" y="99243"/>
                  <a:pt x="274069" y="99243"/>
                </a:cubicBezTo>
                <a:cubicBezTo>
                  <a:pt x="273348" y="99243"/>
                  <a:pt x="271906" y="98883"/>
                  <a:pt x="271184" y="98161"/>
                </a:cubicBezTo>
                <a:lnTo>
                  <a:pt x="270103" y="97078"/>
                </a:lnTo>
                <a:lnTo>
                  <a:pt x="231877" y="135332"/>
                </a:lnTo>
                <a:lnTo>
                  <a:pt x="231877" y="238906"/>
                </a:lnTo>
                <a:cubicBezTo>
                  <a:pt x="231877" y="239988"/>
                  <a:pt x="231156" y="241071"/>
                  <a:pt x="230435" y="241793"/>
                </a:cubicBezTo>
                <a:lnTo>
                  <a:pt x="183554" y="288708"/>
                </a:lnTo>
                <a:cubicBezTo>
                  <a:pt x="182473" y="289790"/>
                  <a:pt x="181391" y="290151"/>
                  <a:pt x="180309" y="290151"/>
                </a:cubicBezTo>
                <a:lnTo>
                  <a:pt x="4688" y="290151"/>
                </a:lnTo>
                <a:cubicBezTo>
                  <a:pt x="2164" y="290151"/>
                  <a:pt x="0" y="288347"/>
                  <a:pt x="0" y="285460"/>
                </a:cubicBezTo>
                <a:lnTo>
                  <a:pt x="0" y="4331"/>
                </a:lnTo>
                <a:cubicBezTo>
                  <a:pt x="0" y="1805"/>
                  <a:pt x="2164" y="0"/>
                  <a:pt x="4688" y="0"/>
                </a:cubicBezTo>
                <a:close/>
              </a:path>
            </a:pathLst>
          </a:custGeom>
          <a:solidFill>
            <a:schemeClr val="bg1"/>
          </a:solidFill>
          <a:ln>
            <a:noFill/>
          </a:ln>
          <a:effectLst/>
        </p:spPr>
        <p:txBody>
          <a:bodyPr anchor="ctr"/>
          <a:lstStyle/>
          <a:p>
            <a:endParaRPr lang="en-US" sz="567"/>
          </a:p>
        </p:txBody>
      </p:sp>
      <p:sp>
        <p:nvSpPr>
          <p:cNvPr id="23" name="Freeform 1024">
            <a:extLst>
              <a:ext uri="{FF2B5EF4-FFF2-40B4-BE49-F238E27FC236}">
                <a16:creationId xmlns:a16="http://schemas.microsoft.com/office/drawing/2014/main" id="{0656AB5C-DE52-0904-F78D-DCA6407EC7CE}"/>
              </a:ext>
            </a:extLst>
          </p:cNvPr>
          <p:cNvSpPr>
            <a:spLocks noChangeAspect="1" noChangeArrowheads="1"/>
          </p:cNvSpPr>
          <p:nvPr/>
        </p:nvSpPr>
        <p:spPr bwMode="auto">
          <a:xfrm>
            <a:off x="6875442" y="2820512"/>
            <a:ext cx="477904" cy="477904"/>
          </a:xfrm>
          <a:custGeom>
            <a:avLst/>
            <a:gdLst>
              <a:gd name="T0" fmla="*/ 2048306 w 290151"/>
              <a:gd name="T1" fmla="*/ 5000275 h 290151"/>
              <a:gd name="T2" fmla="*/ 474371 w 290151"/>
              <a:gd name="T3" fmla="*/ 5000275 h 290151"/>
              <a:gd name="T4" fmla="*/ 1613868 w 290151"/>
              <a:gd name="T5" fmla="*/ 4205917 h 290151"/>
              <a:gd name="T6" fmla="*/ 560869 w 290151"/>
              <a:gd name="T7" fmla="*/ 4388056 h 290151"/>
              <a:gd name="T8" fmla="*/ 4488890 w 290151"/>
              <a:gd name="T9" fmla="*/ 3736553 h 290151"/>
              <a:gd name="T10" fmla="*/ 4424856 w 290151"/>
              <a:gd name="T11" fmla="*/ 4169303 h 290151"/>
              <a:gd name="T12" fmla="*/ 4545818 w 290151"/>
              <a:gd name="T13" fmla="*/ 3743779 h 290151"/>
              <a:gd name="T14" fmla="*/ 4830421 w 290151"/>
              <a:gd name="T15" fmla="*/ 3765391 h 290151"/>
              <a:gd name="T16" fmla="*/ 4375067 w 290151"/>
              <a:gd name="T17" fmla="*/ 4342407 h 290151"/>
              <a:gd name="T18" fmla="*/ 4588507 w 290151"/>
              <a:gd name="T19" fmla="*/ 3570675 h 290151"/>
              <a:gd name="T20" fmla="*/ 2016784 w 290151"/>
              <a:gd name="T21" fmla="*/ 3608837 h 290151"/>
              <a:gd name="T22" fmla="*/ 1264894 w 290151"/>
              <a:gd name="T23" fmla="*/ 3608837 h 290151"/>
              <a:gd name="T24" fmla="*/ 910225 w 290151"/>
              <a:gd name="T25" fmla="*/ 3510199 h 290151"/>
              <a:gd name="T26" fmla="*/ 561492 w 290151"/>
              <a:gd name="T27" fmla="*/ 3692338 h 290151"/>
              <a:gd name="T28" fmla="*/ 560869 w 290151"/>
              <a:gd name="T29" fmla="*/ 2814459 h 290151"/>
              <a:gd name="T30" fmla="*/ 1613868 w 290151"/>
              <a:gd name="T31" fmla="*/ 2996631 h 290151"/>
              <a:gd name="T32" fmla="*/ 560869 w 290151"/>
              <a:gd name="T33" fmla="*/ 2814459 h 290151"/>
              <a:gd name="T34" fmla="*/ 4549836 w 290151"/>
              <a:gd name="T35" fmla="*/ 3052396 h 290151"/>
              <a:gd name="T36" fmla="*/ 5039091 w 290151"/>
              <a:gd name="T37" fmla="*/ 2727537 h 290151"/>
              <a:gd name="T38" fmla="*/ 5312500 w 290151"/>
              <a:gd name="T39" fmla="*/ 2994664 h 290151"/>
              <a:gd name="T40" fmla="*/ 4549836 w 290151"/>
              <a:gd name="T41" fmla="*/ 3254557 h 290151"/>
              <a:gd name="T42" fmla="*/ 4017348 w 290151"/>
              <a:gd name="T43" fmla="*/ 2778077 h 290151"/>
              <a:gd name="T44" fmla="*/ 3837483 w 290151"/>
              <a:gd name="T45" fmla="*/ 3528881 h 290151"/>
              <a:gd name="T46" fmla="*/ 3117982 w 290151"/>
              <a:gd name="T47" fmla="*/ 3745501 h 290151"/>
              <a:gd name="T48" fmla="*/ 3679200 w 290151"/>
              <a:gd name="T49" fmla="*/ 4265296 h 290151"/>
              <a:gd name="T50" fmla="*/ 3341039 w 290151"/>
              <a:gd name="T51" fmla="*/ 4799553 h 290151"/>
              <a:gd name="T52" fmla="*/ 3499335 w 290151"/>
              <a:gd name="T53" fmla="*/ 4359149 h 290151"/>
              <a:gd name="T54" fmla="*/ 3010044 w 290151"/>
              <a:gd name="T55" fmla="*/ 4113702 h 290151"/>
              <a:gd name="T56" fmla="*/ 3657598 w 290151"/>
              <a:gd name="T57" fmla="*/ 3427822 h 290151"/>
              <a:gd name="T58" fmla="*/ 3636035 w 290151"/>
              <a:gd name="T59" fmla="*/ 2871938 h 290151"/>
              <a:gd name="T60" fmla="*/ 2508893 w 290151"/>
              <a:gd name="T61" fmla="*/ 4902840 h 290151"/>
              <a:gd name="T62" fmla="*/ 2508893 w 290151"/>
              <a:gd name="T63" fmla="*/ 2271678 h 290151"/>
              <a:gd name="T64" fmla="*/ 2048306 w 290151"/>
              <a:gd name="T65" fmla="*/ 2185843 h 290151"/>
              <a:gd name="T66" fmla="*/ 474371 w 290151"/>
              <a:gd name="T67" fmla="*/ 2185843 h 290151"/>
              <a:gd name="T68" fmla="*/ 4049803 w 290151"/>
              <a:gd name="T69" fmla="*/ 1391442 h 290151"/>
              <a:gd name="T70" fmla="*/ 3121489 w 290151"/>
              <a:gd name="T71" fmla="*/ 1573584 h 290151"/>
              <a:gd name="T72" fmla="*/ 1698436 w 290151"/>
              <a:gd name="T73" fmla="*/ 1391442 h 290151"/>
              <a:gd name="T74" fmla="*/ 2626747 w 290151"/>
              <a:gd name="T75" fmla="*/ 1573584 h 290151"/>
              <a:gd name="T76" fmla="*/ 1698436 w 290151"/>
              <a:gd name="T77" fmla="*/ 1391442 h 290151"/>
              <a:gd name="T78" fmla="*/ 1352520 w 290151"/>
              <a:gd name="T79" fmla="*/ 1482514 h 290151"/>
              <a:gd name="T80" fmla="*/ 474371 w 290151"/>
              <a:gd name="T81" fmla="*/ 1482514 h 290151"/>
              <a:gd name="T82" fmla="*/ 1337142 w 290151"/>
              <a:gd name="T83" fmla="*/ 438512 h 290151"/>
              <a:gd name="T84" fmla="*/ 3270919 w 290151"/>
              <a:gd name="T85" fmla="*/ 438512 h 290151"/>
              <a:gd name="T86" fmla="*/ 553576 w 290151"/>
              <a:gd name="T87" fmla="*/ 172546 h 290151"/>
              <a:gd name="T88" fmla="*/ 553576 w 290151"/>
              <a:gd name="T89" fmla="*/ 5607360 h 290151"/>
              <a:gd name="T90" fmla="*/ 4435510 w 290151"/>
              <a:gd name="T91" fmla="*/ 5075377 h 290151"/>
              <a:gd name="T92" fmla="*/ 2329161 w 290151"/>
              <a:gd name="T93" fmla="*/ 2192604 h 290151"/>
              <a:gd name="T94" fmla="*/ 4435510 w 290151"/>
              <a:gd name="T95" fmla="*/ 553576 h 290151"/>
              <a:gd name="T96" fmla="*/ 3443426 w 290151"/>
              <a:gd name="T97" fmla="*/ 438512 h 290151"/>
              <a:gd name="T98" fmla="*/ 1164592 w 290151"/>
              <a:gd name="T99" fmla="*/ 438512 h 290151"/>
              <a:gd name="T100" fmla="*/ 553576 w 290151"/>
              <a:gd name="T101" fmla="*/ 0 h 290151"/>
              <a:gd name="T102" fmla="*/ 4608061 w 290151"/>
              <a:gd name="T103" fmla="*/ 2099149 h 290151"/>
              <a:gd name="T104" fmla="*/ 5779816 w 290151"/>
              <a:gd name="T105" fmla="*/ 4989109 h 290151"/>
              <a:gd name="T106" fmla="*/ 4608061 w 290151"/>
              <a:gd name="T107" fmla="*/ 5226334 h 290151"/>
              <a:gd name="T108" fmla="*/ 0 w 290151"/>
              <a:gd name="T109" fmla="*/ 5226334 h 2901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0151" h="290151">
                <a:moveTo>
                  <a:pt x="28141" y="246062"/>
                </a:moveTo>
                <a:lnTo>
                  <a:pt x="98496" y="246062"/>
                </a:lnTo>
                <a:cubicBezTo>
                  <a:pt x="101022" y="246062"/>
                  <a:pt x="102826" y="248348"/>
                  <a:pt x="102826" y="251015"/>
                </a:cubicBezTo>
                <a:cubicBezTo>
                  <a:pt x="102826" y="253301"/>
                  <a:pt x="101022" y="255206"/>
                  <a:pt x="98496" y="255206"/>
                </a:cubicBezTo>
                <a:lnTo>
                  <a:pt x="28141" y="255206"/>
                </a:lnTo>
                <a:cubicBezTo>
                  <a:pt x="25616" y="255206"/>
                  <a:pt x="23812" y="253301"/>
                  <a:pt x="23812" y="251015"/>
                </a:cubicBezTo>
                <a:cubicBezTo>
                  <a:pt x="23812" y="248348"/>
                  <a:pt x="25616" y="246062"/>
                  <a:pt x="28141" y="246062"/>
                </a:cubicBezTo>
                <a:close/>
                <a:moveTo>
                  <a:pt x="28157" y="211137"/>
                </a:moveTo>
                <a:lnTo>
                  <a:pt x="81018" y="211137"/>
                </a:lnTo>
                <a:cubicBezTo>
                  <a:pt x="83552" y="211137"/>
                  <a:pt x="85363" y="213042"/>
                  <a:pt x="85363" y="215709"/>
                </a:cubicBezTo>
                <a:cubicBezTo>
                  <a:pt x="85363" y="218376"/>
                  <a:pt x="83552" y="220281"/>
                  <a:pt x="81018" y="220281"/>
                </a:cubicBezTo>
                <a:lnTo>
                  <a:pt x="28157" y="220281"/>
                </a:lnTo>
                <a:cubicBezTo>
                  <a:pt x="25622" y="220281"/>
                  <a:pt x="23812" y="218376"/>
                  <a:pt x="23812" y="215709"/>
                </a:cubicBezTo>
                <a:cubicBezTo>
                  <a:pt x="23812" y="213042"/>
                  <a:pt x="25622" y="211137"/>
                  <a:pt x="28157" y="211137"/>
                </a:cubicBezTo>
                <a:close/>
                <a:moveTo>
                  <a:pt x="225346" y="187576"/>
                </a:moveTo>
                <a:cubicBezTo>
                  <a:pt x="223203" y="187576"/>
                  <a:pt x="221417" y="187938"/>
                  <a:pt x="219631" y="189024"/>
                </a:cubicBezTo>
                <a:cubicBezTo>
                  <a:pt x="217488" y="190110"/>
                  <a:pt x="215344" y="192645"/>
                  <a:pt x="214630" y="195541"/>
                </a:cubicBezTo>
                <a:cubicBezTo>
                  <a:pt x="212844" y="201334"/>
                  <a:pt x="216416" y="207851"/>
                  <a:pt x="222131" y="209300"/>
                </a:cubicBezTo>
                <a:cubicBezTo>
                  <a:pt x="228203" y="211110"/>
                  <a:pt x="233918" y="207851"/>
                  <a:pt x="235704" y="201696"/>
                </a:cubicBezTo>
                <a:cubicBezTo>
                  <a:pt x="236775" y="198800"/>
                  <a:pt x="236061" y="195903"/>
                  <a:pt x="234632" y="193369"/>
                </a:cubicBezTo>
                <a:cubicBezTo>
                  <a:pt x="233561" y="190834"/>
                  <a:pt x="231061" y="188662"/>
                  <a:pt x="228203" y="187938"/>
                </a:cubicBezTo>
                <a:cubicBezTo>
                  <a:pt x="227132" y="187576"/>
                  <a:pt x="226060" y="187576"/>
                  <a:pt x="225346" y="187576"/>
                </a:cubicBezTo>
                <a:close/>
                <a:moveTo>
                  <a:pt x="230346" y="179248"/>
                </a:moveTo>
                <a:cubicBezTo>
                  <a:pt x="235704" y="181059"/>
                  <a:pt x="239990" y="184317"/>
                  <a:pt x="242490" y="189024"/>
                </a:cubicBezTo>
                <a:cubicBezTo>
                  <a:pt x="244991" y="193731"/>
                  <a:pt x="245705" y="199162"/>
                  <a:pt x="244276" y="204231"/>
                </a:cubicBezTo>
                <a:cubicBezTo>
                  <a:pt x="241776" y="212920"/>
                  <a:pt x="233918" y="218713"/>
                  <a:pt x="225346" y="218713"/>
                </a:cubicBezTo>
                <a:cubicBezTo>
                  <a:pt x="223203" y="218713"/>
                  <a:pt x="221417" y="218351"/>
                  <a:pt x="219631" y="217989"/>
                </a:cubicBezTo>
                <a:cubicBezTo>
                  <a:pt x="209272" y="214731"/>
                  <a:pt x="203200" y="203507"/>
                  <a:pt x="206058" y="193369"/>
                </a:cubicBezTo>
                <a:cubicBezTo>
                  <a:pt x="207486" y="187938"/>
                  <a:pt x="211058" y="183955"/>
                  <a:pt x="215702" y="181059"/>
                </a:cubicBezTo>
                <a:cubicBezTo>
                  <a:pt x="220345" y="178524"/>
                  <a:pt x="225346" y="177800"/>
                  <a:pt x="230346" y="179248"/>
                </a:cubicBezTo>
                <a:close/>
                <a:moveTo>
                  <a:pt x="68129" y="176212"/>
                </a:moveTo>
                <a:lnTo>
                  <a:pt x="96971" y="176212"/>
                </a:lnTo>
                <a:cubicBezTo>
                  <a:pt x="99463" y="176212"/>
                  <a:pt x="101244" y="178498"/>
                  <a:pt x="101244" y="181165"/>
                </a:cubicBezTo>
                <a:cubicBezTo>
                  <a:pt x="101244" y="183451"/>
                  <a:pt x="99463" y="185356"/>
                  <a:pt x="96971" y="185356"/>
                </a:cubicBezTo>
                <a:lnTo>
                  <a:pt x="68129" y="185356"/>
                </a:lnTo>
                <a:cubicBezTo>
                  <a:pt x="65636" y="185356"/>
                  <a:pt x="63500" y="183451"/>
                  <a:pt x="63500" y="181165"/>
                </a:cubicBezTo>
                <a:cubicBezTo>
                  <a:pt x="63500" y="178498"/>
                  <a:pt x="65636" y="176212"/>
                  <a:pt x="68129" y="176212"/>
                </a:cubicBezTo>
                <a:close/>
                <a:moveTo>
                  <a:pt x="28188" y="176212"/>
                </a:moveTo>
                <a:lnTo>
                  <a:pt x="45694" y="176212"/>
                </a:lnTo>
                <a:cubicBezTo>
                  <a:pt x="48247" y="176212"/>
                  <a:pt x="50435" y="178498"/>
                  <a:pt x="50435" y="181165"/>
                </a:cubicBezTo>
                <a:cubicBezTo>
                  <a:pt x="50435" y="183451"/>
                  <a:pt x="48247" y="185356"/>
                  <a:pt x="45694" y="185356"/>
                </a:cubicBezTo>
                <a:lnTo>
                  <a:pt x="28188" y="185356"/>
                </a:lnTo>
                <a:cubicBezTo>
                  <a:pt x="25635" y="185356"/>
                  <a:pt x="23812" y="183451"/>
                  <a:pt x="23812" y="181165"/>
                </a:cubicBezTo>
                <a:cubicBezTo>
                  <a:pt x="23812" y="178498"/>
                  <a:pt x="25635" y="176212"/>
                  <a:pt x="28188" y="176212"/>
                </a:cubicBezTo>
                <a:close/>
                <a:moveTo>
                  <a:pt x="28157" y="141287"/>
                </a:moveTo>
                <a:lnTo>
                  <a:pt x="81018" y="141287"/>
                </a:lnTo>
                <a:cubicBezTo>
                  <a:pt x="83552" y="141287"/>
                  <a:pt x="85363" y="143192"/>
                  <a:pt x="85363" y="145859"/>
                </a:cubicBezTo>
                <a:cubicBezTo>
                  <a:pt x="85363" y="148526"/>
                  <a:pt x="83552" y="150431"/>
                  <a:pt x="81018" y="150431"/>
                </a:cubicBezTo>
                <a:lnTo>
                  <a:pt x="28157" y="150431"/>
                </a:lnTo>
                <a:cubicBezTo>
                  <a:pt x="25622" y="150431"/>
                  <a:pt x="23812" y="148526"/>
                  <a:pt x="23812" y="145859"/>
                </a:cubicBezTo>
                <a:cubicBezTo>
                  <a:pt x="23812" y="143192"/>
                  <a:pt x="25622" y="141287"/>
                  <a:pt x="28157" y="141287"/>
                </a:cubicBezTo>
                <a:close/>
                <a:moveTo>
                  <a:pt x="198785" y="130761"/>
                </a:moveTo>
                <a:cubicBezTo>
                  <a:pt x="205648" y="128587"/>
                  <a:pt x="211427" y="128949"/>
                  <a:pt x="216123" y="132211"/>
                </a:cubicBezTo>
                <a:cubicBezTo>
                  <a:pt x="222263" y="135473"/>
                  <a:pt x="226237" y="142721"/>
                  <a:pt x="228404" y="153231"/>
                </a:cubicBezTo>
                <a:cubicBezTo>
                  <a:pt x="228765" y="154319"/>
                  <a:pt x="229487" y="154681"/>
                  <a:pt x="229849" y="154681"/>
                </a:cubicBezTo>
                <a:cubicBezTo>
                  <a:pt x="230571" y="154681"/>
                  <a:pt x="230932" y="154681"/>
                  <a:pt x="231655" y="153956"/>
                </a:cubicBezTo>
                <a:cubicBezTo>
                  <a:pt x="238156" y="143808"/>
                  <a:pt x="245019" y="138010"/>
                  <a:pt x="252965" y="136922"/>
                </a:cubicBezTo>
                <a:cubicBezTo>
                  <a:pt x="259467" y="135835"/>
                  <a:pt x="265968" y="138010"/>
                  <a:pt x="272470" y="143446"/>
                </a:cubicBezTo>
                <a:cubicBezTo>
                  <a:pt x="274276" y="145258"/>
                  <a:pt x="274276" y="147795"/>
                  <a:pt x="272831" y="149607"/>
                </a:cubicBezTo>
                <a:cubicBezTo>
                  <a:pt x="271025" y="151782"/>
                  <a:pt x="268497" y="151782"/>
                  <a:pt x="266691" y="150332"/>
                </a:cubicBezTo>
                <a:cubicBezTo>
                  <a:pt x="261995" y="146708"/>
                  <a:pt x="258022" y="144896"/>
                  <a:pt x="254410" y="145621"/>
                </a:cubicBezTo>
                <a:cubicBezTo>
                  <a:pt x="247908" y="146708"/>
                  <a:pt x="242490" y="153231"/>
                  <a:pt x="239240" y="158668"/>
                </a:cubicBezTo>
                <a:cubicBezTo>
                  <a:pt x="236711" y="162292"/>
                  <a:pt x="232738" y="164104"/>
                  <a:pt x="228404" y="163379"/>
                </a:cubicBezTo>
                <a:cubicBezTo>
                  <a:pt x="223708" y="162654"/>
                  <a:pt x="220457" y="159030"/>
                  <a:pt x="219735" y="154681"/>
                </a:cubicBezTo>
                <a:cubicBezTo>
                  <a:pt x="218290" y="147070"/>
                  <a:pt x="215401" y="141996"/>
                  <a:pt x="211789" y="139459"/>
                </a:cubicBezTo>
                <a:cubicBezTo>
                  <a:pt x="208899" y="138010"/>
                  <a:pt x="206009" y="138010"/>
                  <a:pt x="201674" y="139459"/>
                </a:cubicBezTo>
                <a:cubicBezTo>
                  <a:pt x="195895" y="140909"/>
                  <a:pt x="192283" y="143808"/>
                  <a:pt x="190477" y="147433"/>
                </a:cubicBezTo>
                <a:cubicBezTo>
                  <a:pt x="188671" y="152869"/>
                  <a:pt x="190838" y="160117"/>
                  <a:pt x="193728" y="165191"/>
                </a:cubicBezTo>
                <a:cubicBezTo>
                  <a:pt x="195895" y="169178"/>
                  <a:pt x="195173" y="173889"/>
                  <a:pt x="192644" y="177151"/>
                </a:cubicBezTo>
                <a:cubicBezTo>
                  <a:pt x="189394" y="180413"/>
                  <a:pt x="185059" y="181863"/>
                  <a:pt x="180725" y="180051"/>
                </a:cubicBezTo>
                <a:cubicBezTo>
                  <a:pt x="172417" y="177151"/>
                  <a:pt x="165555" y="177151"/>
                  <a:pt x="161581" y="179326"/>
                </a:cubicBezTo>
                <a:cubicBezTo>
                  <a:pt x="159053" y="180776"/>
                  <a:pt x="157247" y="183675"/>
                  <a:pt x="156525" y="188024"/>
                </a:cubicBezTo>
                <a:cubicBezTo>
                  <a:pt x="155080" y="193461"/>
                  <a:pt x="155802" y="198172"/>
                  <a:pt x="157969" y="201071"/>
                </a:cubicBezTo>
                <a:cubicBezTo>
                  <a:pt x="161581" y="205421"/>
                  <a:pt x="169167" y="206508"/>
                  <a:pt x="174585" y="206870"/>
                </a:cubicBezTo>
                <a:cubicBezTo>
                  <a:pt x="179280" y="207233"/>
                  <a:pt x="183253" y="210132"/>
                  <a:pt x="184698" y="214119"/>
                </a:cubicBezTo>
                <a:cubicBezTo>
                  <a:pt x="186143" y="218468"/>
                  <a:pt x="185059" y="222817"/>
                  <a:pt x="181447" y="225716"/>
                </a:cubicBezTo>
                <a:cubicBezTo>
                  <a:pt x="176391" y="230065"/>
                  <a:pt x="173140" y="234052"/>
                  <a:pt x="172056" y="237676"/>
                </a:cubicBezTo>
                <a:cubicBezTo>
                  <a:pt x="171334" y="239488"/>
                  <a:pt x="169889" y="240938"/>
                  <a:pt x="167722" y="240938"/>
                </a:cubicBezTo>
                <a:cubicBezTo>
                  <a:pt x="167361" y="240938"/>
                  <a:pt x="166999" y="240938"/>
                  <a:pt x="166638" y="240575"/>
                </a:cubicBezTo>
                <a:cubicBezTo>
                  <a:pt x="164110" y="240213"/>
                  <a:pt x="163026" y="237314"/>
                  <a:pt x="163749" y="235139"/>
                </a:cubicBezTo>
                <a:cubicBezTo>
                  <a:pt x="165193" y="229703"/>
                  <a:pt x="169528" y="224629"/>
                  <a:pt x="175668" y="218830"/>
                </a:cubicBezTo>
                <a:cubicBezTo>
                  <a:pt x="176391" y="218468"/>
                  <a:pt x="176752" y="217743"/>
                  <a:pt x="176391" y="217018"/>
                </a:cubicBezTo>
                <a:cubicBezTo>
                  <a:pt x="176029" y="216656"/>
                  <a:pt x="175668" y="215931"/>
                  <a:pt x="174585" y="215931"/>
                </a:cubicBezTo>
                <a:cubicBezTo>
                  <a:pt x="163387" y="215206"/>
                  <a:pt x="155802" y="212307"/>
                  <a:pt x="151107" y="206508"/>
                </a:cubicBezTo>
                <a:cubicBezTo>
                  <a:pt x="147133" y="201434"/>
                  <a:pt x="146050" y="194548"/>
                  <a:pt x="147856" y="186212"/>
                </a:cubicBezTo>
                <a:cubicBezTo>
                  <a:pt x="148939" y="179326"/>
                  <a:pt x="152190" y="174614"/>
                  <a:pt x="157247" y="171715"/>
                </a:cubicBezTo>
                <a:cubicBezTo>
                  <a:pt x="163749" y="167728"/>
                  <a:pt x="172417" y="168091"/>
                  <a:pt x="183614" y="172077"/>
                </a:cubicBezTo>
                <a:cubicBezTo>
                  <a:pt x="185059" y="172440"/>
                  <a:pt x="185420" y="171715"/>
                  <a:pt x="185782" y="171352"/>
                </a:cubicBezTo>
                <a:cubicBezTo>
                  <a:pt x="186143" y="170990"/>
                  <a:pt x="186504" y="170265"/>
                  <a:pt x="185782" y="169178"/>
                </a:cubicBezTo>
                <a:cubicBezTo>
                  <a:pt x="180725" y="159393"/>
                  <a:pt x="179641" y="150694"/>
                  <a:pt x="182531" y="144171"/>
                </a:cubicBezTo>
                <a:cubicBezTo>
                  <a:pt x="185059" y="138010"/>
                  <a:pt x="190477" y="133298"/>
                  <a:pt x="198785" y="130761"/>
                </a:cubicBezTo>
                <a:close/>
                <a:moveTo>
                  <a:pt x="125948" y="114039"/>
                </a:moveTo>
                <a:lnTo>
                  <a:pt x="125948" y="246123"/>
                </a:lnTo>
                <a:lnTo>
                  <a:pt x="281490" y="246123"/>
                </a:lnTo>
                <a:lnTo>
                  <a:pt x="281490" y="114039"/>
                </a:lnTo>
                <a:lnTo>
                  <a:pt x="125948" y="114039"/>
                </a:lnTo>
                <a:close/>
                <a:moveTo>
                  <a:pt x="28141" y="104775"/>
                </a:moveTo>
                <a:lnTo>
                  <a:pt x="98496" y="104775"/>
                </a:lnTo>
                <a:cubicBezTo>
                  <a:pt x="101022" y="104775"/>
                  <a:pt x="102826" y="107061"/>
                  <a:pt x="102826" y="109728"/>
                </a:cubicBezTo>
                <a:cubicBezTo>
                  <a:pt x="102826" y="112014"/>
                  <a:pt x="101022" y="113919"/>
                  <a:pt x="98496" y="113919"/>
                </a:cubicBezTo>
                <a:lnTo>
                  <a:pt x="28141" y="113919"/>
                </a:lnTo>
                <a:cubicBezTo>
                  <a:pt x="25616" y="113919"/>
                  <a:pt x="23812" y="112014"/>
                  <a:pt x="23812" y="109728"/>
                </a:cubicBezTo>
                <a:cubicBezTo>
                  <a:pt x="23812" y="107061"/>
                  <a:pt x="25616" y="104775"/>
                  <a:pt x="28141" y="104775"/>
                </a:cubicBezTo>
                <a:close/>
                <a:moveTo>
                  <a:pt x="156701" y="69850"/>
                </a:moveTo>
                <a:lnTo>
                  <a:pt x="203302" y="69850"/>
                </a:lnTo>
                <a:cubicBezTo>
                  <a:pt x="205811" y="69850"/>
                  <a:pt x="207604" y="71755"/>
                  <a:pt x="207604" y="74422"/>
                </a:cubicBezTo>
                <a:cubicBezTo>
                  <a:pt x="207604" y="76708"/>
                  <a:pt x="205811" y="78994"/>
                  <a:pt x="203302" y="78994"/>
                </a:cubicBezTo>
                <a:lnTo>
                  <a:pt x="156701" y="78994"/>
                </a:lnTo>
                <a:cubicBezTo>
                  <a:pt x="154551" y="78994"/>
                  <a:pt x="152400" y="76708"/>
                  <a:pt x="152400" y="74422"/>
                </a:cubicBezTo>
                <a:cubicBezTo>
                  <a:pt x="152400" y="71755"/>
                  <a:pt x="154551" y="69850"/>
                  <a:pt x="156701" y="69850"/>
                </a:cubicBezTo>
                <a:close/>
                <a:moveTo>
                  <a:pt x="85263" y="69850"/>
                </a:moveTo>
                <a:lnTo>
                  <a:pt x="131865" y="69850"/>
                </a:lnTo>
                <a:cubicBezTo>
                  <a:pt x="134374" y="69850"/>
                  <a:pt x="136166" y="71755"/>
                  <a:pt x="136166" y="74422"/>
                </a:cubicBezTo>
                <a:cubicBezTo>
                  <a:pt x="136166" y="76708"/>
                  <a:pt x="134374" y="78994"/>
                  <a:pt x="131865" y="78994"/>
                </a:cubicBezTo>
                <a:lnTo>
                  <a:pt x="85263" y="78994"/>
                </a:lnTo>
                <a:cubicBezTo>
                  <a:pt x="83113" y="78994"/>
                  <a:pt x="80962" y="76708"/>
                  <a:pt x="80962" y="74422"/>
                </a:cubicBezTo>
                <a:cubicBezTo>
                  <a:pt x="80962" y="71755"/>
                  <a:pt x="83113" y="69850"/>
                  <a:pt x="85263" y="69850"/>
                </a:cubicBezTo>
                <a:close/>
                <a:moveTo>
                  <a:pt x="28184" y="69850"/>
                </a:moveTo>
                <a:lnTo>
                  <a:pt x="63525" y="69850"/>
                </a:lnTo>
                <a:cubicBezTo>
                  <a:pt x="66076" y="69850"/>
                  <a:pt x="67897" y="71755"/>
                  <a:pt x="67897" y="74422"/>
                </a:cubicBezTo>
                <a:cubicBezTo>
                  <a:pt x="67897" y="76708"/>
                  <a:pt x="66076" y="78994"/>
                  <a:pt x="63525" y="78994"/>
                </a:cubicBezTo>
                <a:lnTo>
                  <a:pt x="28184" y="78994"/>
                </a:lnTo>
                <a:cubicBezTo>
                  <a:pt x="25633" y="78994"/>
                  <a:pt x="23812" y="76708"/>
                  <a:pt x="23812" y="74422"/>
                </a:cubicBezTo>
                <a:cubicBezTo>
                  <a:pt x="23812" y="71755"/>
                  <a:pt x="25633" y="69850"/>
                  <a:pt x="28184" y="69850"/>
                </a:cubicBezTo>
                <a:close/>
                <a:moveTo>
                  <a:pt x="67124" y="8661"/>
                </a:moveTo>
                <a:lnTo>
                  <a:pt x="67124" y="22014"/>
                </a:lnTo>
                <a:cubicBezTo>
                  <a:pt x="67124" y="29231"/>
                  <a:pt x="73259" y="35006"/>
                  <a:pt x="80477" y="35006"/>
                </a:cubicBezTo>
                <a:lnTo>
                  <a:pt x="150849" y="35006"/>
                </a:lnTo>
                <a:cubicBezTo>
                  <a:pt x="158067" y="35006"/>
                  <a:pt x="164202" y="29231"/>
                  <a:pt x="164202" y="22014"/>
                </a:cubicBezTo>
                <a:lnTo>
                  <a:pt x="164202" y="8661"/>
                </a:lnTo>
                <a:lnTo>
                  <a:pt x="67124" y="8661"/>
                </a:lnTo>
                <a:close/>
                <a:moveTo>
                  <a:pt x="27788" y="8661"/>
                </a:moveTo>
                <a:cubicBezTo>
                  <a:pt x="17322" y="8661"/>
                  <a:pt x="8661" y="17322"/>
                  <a:pt x="8661" y="27788"/>
                </a:cubicBezTo>
                <a:lnTo>
                  <a:pt x="8661" y="262363"/>
                </a:lnTo>
                <a:cubicBezTo>
                  <a:pt x="8661" y="272829"/>
                  <a:pt x="17322" y="281490"/>
                  <a:pt x="27788" y="281490"/>
                </a:cubicBezTo>
                <a:lnTo>
                  <a:pt x="203539" y="281490"/>
                </a:lnTo>
                <a:cubicBezTo>
                  <a:pt x="214005" y="281490"/>
                  <a:pt x="222666" y="272829"/>
                  <a:pt x="222666" y="262363"/>
                </a:cubicBezTo>
                <a:lnTo>
                  <a:pt x="222666" y="254785"/>
                </a:lnTo>
                <a:lnTo>
                  <a:pt x="121618" y="254785"/>
                </a:lnTo>
                <a:cubicBezTo>
                  <a:pt x="119092" y="254785"/>
                  <a:pt x="116926" y="252980"/>
                  <a:pt x="116926" y="250454"/>
                </a:cubicBezTo>
                <a:lnTo>
                  <a:pt x="116926" y="110070"/>
                </a:lnTo>
                <a:cubicBezTo>
                  <a:pt x="116926" y="107543"/>
                  <a:pt x="119092" y="105378"/>
                  <a:pt x="121618" y="105378"/>
                </a:cubicBezTo>
                <a:lnTo>
                  <a:pt x="222666" y="105378"/>
                </a:lnTo>
                <a:lnTo>
                  <a:pt x="222666" y="27788"/>
                </a:lnTo>
                <a:cubicBezTo>
                  <a:pt x="222666" y="17322"/>
                  <a:pt x="214005" y="8661"/>
                  <a:pt x="203539" y="8661"/>
                </a:cubicBezTo>
                <a:lnTo>
                  <a:pt x="172863" y="8661"/>
                </a:lnTo>
                <a:lnTo>
                  <a:pt x="172863" y="22014"/>
                </a:lnTo>
                <a:cubicBezTo>
                  <a:pt x="172863" y="33923"/>
                  <a:pt x="163120" y="43667"/>
                  <a:pt x="150849" y="43667"/>
                </a:cubicBezTo>
                <a:lnTo>
                  <a:pt x="80477" y="43667"/>
                </a:lnTo>
                <a:cubicBezTo>
                  <a:pt x="68207" y="43667"/>
                  <a:pt x="58463" y="33923"/>
                  <a:pt x="58463" y="22014"/>
                </a:cubicBezTo>
                <a:lnTo>
                  <a:pt x="58463" y="8661"/>
                </a:lnTo>
                <a:lnTo>
                  <a:pt x="27788" y="8661"/>
                </a:lnTo>
                <a:close/>
                <a:moveTo>
                  <a:pt x="27788" y="0"/>
                </a:moveTo>
                <a:lnTo>
                  <a:pt x="203539" y="0"/>
                </a:lnTo>
                <a:cubicBezTo>
                  <a:pt x="219057" y="0"/>
                  <a:pt x="231327" y="12270"/>
                  <a:pt x="231327" y="27788"/>
                </a:cubicBezTo>
                <a:lnTo>
                  <a:pt x="231327" y="105378"/>
                </a:lnTo>
                <a:lnTo>
                  <a:pt x="285821" y="105378"/>
                </a:lnTo>
                <a:cubicBezTo>
                  <a:pt x="287986" y="105378"/>
                  <a:pt x="290151" y="107543"/>
                  <a:pt x="290151" y="110070"/>
                </a:cubicBezTo>
                <a:lnTo>
                  <a:pt x="290151" y="250454"/>
                </a:lnTo>
                <a:cubicBezTo>
                  <a:pt x="290151" y="252980"/>
                  <a:pt x="287986" y="254785"/>
                  <a:pt x="285821" y="254785"/>
                </a:cubicBezTo>
                <a:lnTo>
                  <a:pt x="231327" y="254785"/>
                </a:lnTo>
                <a:lnTo>
                  <a:pt x="231327" y="262363"/>
                </a:lnTo>
                <a:cubicBezTo>
                  <a:pt x="231327" y="277520"/>
                  <a:pt x="219057" y="290151"/>
                  <a:pt x="203539" y="290151"/>
                </a:cubicBezTo>
                <a:lnTo>
                  <a:pt x="27788" y="290151"/>
                </a:lnTo>
                <a:cubicBezTo>
                  <a:pt x="12270" y="290151"/>
                  <a:pt x="0" y="277520"/>
                  <a:pt x="0" y="262363"/>
                </a:cubicBezTo>
                <a:lnTo>
                  <a:pt x="0" y="27788"/>
                </a:lnTo>
                <a:cubicBezTo>
                  <a:pt x="0" y="12270"/>
                  <a:pt x="12270" y="0"/>
                  <a:pt x="27788" y="0"/>
                </a:cubicBezTo>
                <a:close/>
              </a:path>
            </a:pathLst>
          </a:custGeom>
          <a:solidFill>
            <a:schemeClr val="bg1"/>
          </a:solidFill>
          <a:ln>
            <a:noFill/>
          </a:ln>
          <a:effectLst/>
        </p:spPr>
        <p:txBody>
          <a:bodyPr anchor="ctr"/>
          <a:lstStyle/>
          <a:p>
            <a:endParaRPr lang="en-US" sz="567"/>
          </a:p>
        </p:txBody>
      </p:sp>
      <p:sp>
        <p:nvSpPr>
          <p:cNvPr id="25" name="Freeform 906">
            <a:extLst>
              <a:ext uri="{FF2B5EF4-FFF2-40B4-BE49-F238E27FC236}">
                <a16:creationId xmlns:a16="http://schemas.microsoft.com/office/drawing/2014/main" id="{2848AF00-03D4-2208-D011-E0607889784C}"/>
              </a:ext>
            </a:extLst>
          </p:cNvPr>
          <p:cNvSpPr>
            <a:spLocks noChangeAspect="1" noChangeArrowheads="1"/>
          </p:cNvSpPr>
          <p:nvPr/>
        </p:nvSpPr>
        <p:spPr bwMode="auto">
          <a:xfrm>
            <a:off x="8321691" y="4738975"/>
            <a:ext cx="477904" cy="439038"/>
          </a:xfrm>
          <a:custGeom>
            <a:avLst/>
            <a:gdLst>
              <a:gd name="T0" fmla="*/ 2147483646 w 805"/>
              <a:gd name="T1" fmla="*/ 2147483646 h 740"/>
              <a:gd name="T2" fmla="*/ 2147483646 w 805"/>
              <a:gd name="T3" fmla="*/ 2147483646 h 740"/>
              <a:gd name="T4" fmla="*/ 2147483646 w 805"/>
              <a:gd name="T5" fmla="*/ 2147483646 h 740"/>
              <a:gd name="T6" fmla="*/ 2147483646 w 805"/>
              <a:gd name="T7" fmla="*/ 2147483646 h 740"/>
              <a:gd name="T8" fmla="*/ 2147483646 w 805"/>
              <a:gd name="T9" fmla="*/ 2147483646 h 740"/>
              <a:gd name="T10" fmla="*/ 2147483646 w 805"/>
              <a:gd name="T11" fmla="*/ 2147483646 h 740"/>
              <a:gd name="T12" fmla="*/ 2147483646 w 805"/>
              <a:gd name="T13" fmla="*/ 2147483646 h 740"/>
              <a:gd name="T14" fmla="*/ 2147483646 w 805"/>
              <a:gd name="T15" fmla="*/ 2147483646 h 740"/>
              <a:gd name="T16" fmla="*/ 2147483646 w 805"/>
              <a:gd name="T17" fmla="*/ 2147483646 h 740"/>
              <a:gd name="T18" fmla="*/ 2147483646 w 805"/>
              <a:gd name="T19" fmla="*/ 2147483646 h 740"/>
              <a:gd name="T20" fmla="*/ 2147483646 w 805"/>
              <a:gd name="T21" fmla="*/ 2147483646 h 740"/>
              <a:gd name="T22" fmla="*/ 2147483646 w 805"/>
              <a:gd name="T23" fmla="*/ 2147483646 h 740"/>
              <a:gd name="T24" fmla="*/ 2147483646 w 805"/>
              <a:gd name="T25" fmla="*/ 2147483646 h 740"/>
              <a:gd name="T26" fmla="*/ 2147483646 w 805"/>
              <a:gd name="T27" fmla="*/ 2147483646 h 740"/>
              <a:gd name="T28" fmla="*/ 2147483646 w 805"/>
              <a:gd name="T29" fmla="*/ 2147483646 h 740"/>
              <a:gd name="T30" fmla="*/ 2147483646 w 805"/>
              <a:gd name="T31" fmla="*/ 2147483646 h 740"/>
              <a:gd name="T32" fmla="*/ 2147483646 w 805"/>
              <a:gd name="T33" fmla="*/ 2147483646 h 740"/>
              <a:gd name="T34" fmla="*/ 2147483646 w 805"/>
              <a:gd name="T35" fmla="*/ 2147483646 h 740"/>
              <a:gd name="T36" fmla="*/ 2147483646 w 805"/>
              <a:gd name="T37" fmla="*/ 2147483646 h 740"/>
              <a:gd name="T38" fmla="*/ 2147483646 w 805"/>
              <a:gd name="T39" fmla="*/ 2147483646 h 740"/>
              <a:gd name="T40" fmla="*/ 2147483646 w 805"/>
              <a:gd name="T41" fmla="*/ 2147483646 h 740"/>
              <a:gd name="T42" fmla="*/ 2147483646 w 805"/>
              <a:gd name="T43" fmla="*/ 2147483646 h 740"/>
              <a:gd name="T44" fmla="*/ 2147483646 w 805"/>
              <a:gd name="T45" fmla="*/ 2147483646 h 740"/>
              <a:gd name="T46" fmla="*/ 2147483646 w 805"/>
              <a:gd name="T47" fmla="*/ 2147483646 h 740"/>
              <a:gd name="T48" fmla="*/ 2147483646 w 805"/>
              <a:gd name="T49" fmla="*/ 2147483646 h 740"/>
              <a:gd name="T50" fmla="*/ 2147483646 w 805"/>
              <a:gd name="T51" fmla="*/ 2147483646 h 740"/>
              <a:gd name="T52" fmla="*/ 2147483646 w 805"/>
              <a:gd name="T53" fmla="*/ 2147483646 h 740"/>
              <a:gd name="T54" fmla="*/ 2147483646 w 805"/>
              <a:gd name="T55" fmla="*/ 2147483646 h 740"/>
              <a:gd name="T56" fmla="*/ 2147483646 w 805"/>
              <a:gd name="T57" fmla="*/ 2147483646 h 740"/>
              <a:gd name="T58" fmla="*/ 2147483646 w 805"/>
              <a:gd name="T59" fmla="*/ 2147483646 h 740"/>
              <a:gd name="T60" fmla="*/ 2147483646 w 805"/>
              <a:gd name="T61" fmla="*/ 2147483646 h 740"/>
              <a:gd name="T62" fmla="*/ 2147483646 w 805"/>
              <a:gd name="T63" fmla="*/ 2147483646 h 740"/>
              <a:gd name="T64" fmla="*/ 2147483646 w 805"/>
              <a:gd name="T65" fmla="*/ 2147483646 h 740"/>
              <a:gd name="T66" fmla="*/ 2147483646 w 805"/>
              <a:gd name="T67" fmla="*/ 0 h 740"/>
              <a:gd name="T68" fmla="*/ 2147483646 w 805"/>
              <a:gd name="T69" fmla="*/ 0 h 740"/>
              <a:gd name="T70" fmla="*/ 2147483646 w 805"/>
              <a:gd name="T71" fmla="*/ 0 h 740"/>
              <a:gd name="T72" fmla="*/ 2147483646 w 805"/>
              <a:gd name="T73" fmla="*/ 2147483646 h 740"/>
              <a:gd name="T74" fmla="*/ 2147483646 w 805"/>
              <a:gd name="T75" fmla="*/ 2147483646 h 740"/>
              <a:gd name="T76" fmla="*/ 2147483646 w 805"/>
              <a:gd name="T77" fmla="*/ 2147483646 h 740"/>
              <a:gd name="T78" fmla="*/ 2147483646 w 805"/>
              <a:gd name="T79" fmla="*/ 2147483646 h 740"/>
              <a:gd name="T80" fmla="*/ 0 w 805"/>
              <a:gd name="T81" fmla="*/ 2147483646 h 740"/>
              <a:gd name="T82" fmla="*/ 0 w 805"/>
              <a:gd name="T83" fmla="*/ 2147483646 h 740"/>
              <a:gd name="T84" fmla="*/ 2147483646 w 805"/>
              <a:gd name="T85" fmla="*/ 2147483646 h 740"/>
              <a:gd name="T86" fmla="*/ 2147483646 w 805"/>
              <a:gd name="T87" fmla="*/ 2147483646 h 740"/>
              <a:gd name="T88" fmla="*/ 2147483646 w 805"/>
              <a:gd name="T89" fmla="*/ 2147483646 h 740"/>
              <a:gd name="T90" fmla="*/ 2147483646 w 805"/>
              <a:gd name="T91" fmla="*/ 2147483646 h 740"/>
              <a:gd name="T92" fmla="*/ 2147483646 w 805"/>
              <a:gd name="T93" fmla="*/ 2147483646 h 740"/>
              <a:gd name="T94" fmla="*/ 2147483646 w 805"/>
              <a:gd name="T95" fmla="*/ 2147483646 h 7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5" h="740">
                <a:moveTo>
                  <a:pt x="109" y="715"/>
                </a:moveTo>
                <a:lnTo>
                  <a:pt x="158" y="564"/>
                </a:lnTo>
                <a:lnTo>
                  <a:pt x="646" y="564"/>
                </a:lnTo>
                <a:lnTo>
                  <a:pt x="693" y="715"/>
                </a:lnTo>
                <a:lnTo>
                  <a:pt x="109" y="715"/>
                </a:lnTo>
                <a:close/>
                <a:moveTo>
                  <a:pt x="318" y="61"/>
                </a:moveTo>
                <a:lnTo>
                  <a:pt x="318" y="61"/>
                </a:lnTo>
                <a:cubicBezTo>
                  <a:pt x="324" y="39"/>
                  <a:pt x="345" y="25"/>
                  <a:pt x="368" y="25"/>
                </a:cubicBezTo>
                <a:lnTo>
                  <a:pt x="435" y="25"/>
                </a:lnTo>
                <a:cubicBezTo>
                  <a:pt x="458" y="25"/>
                  <a:pt x="478" y="39"/>
                  <a:pt x="485" y="61"/>
                </a:cubicBezTo>
                <a:lnTo>
                  <a:pt x="522" y="176"/>
                </a:lnTo>
                <a:lnTo>
                  <a:pt x="281" y="176"/>
                </a:lnTo>
                <a:lnTo>
                  <a:pt x="318" y="61"/>
                </a:lnTo>
                <a:close/>
                <a:moveTo>
                  <a:pt x="273" y="200"/>
                </a:moveTo>
                <a:lnTo>
                  <a:pt x="530" y="200"/>
                </a:lnTo>
                <a:lnTo>
                  <a:pt x="552" y="270"/>
                </a:lnTo>
                <a:lnTo>
                  <a:pt x="251" y="270"/>
                </a:lnTo>
                <a:lnTo>
                  <a:pt x="273" y="200"/>
                </a:lnTo>
                <a:close/>
                <a:moveTo>
                  <a:pt x="243" y="294"/>
                </a:moveTo>
                <a:lnTo>
                  <a:pt x="559" y="294"/>
                </a:lnTo>
                <a:lnTo>
                  <a:pt x="607" y="445"/>
                </a:lnTo>
                <a:lnTo>
                  <a:pt x="195" y="445"/>
                </a:lnTo>
                <a:lnTo>
                  <a:pt x="243" y="294"/>
                </a:lnTo>
                <a:close/>
                <a:moveTo>
                  <a:pt x="188" y="470"/>
                </a:moveTo>
                <a:lnTo>
                  <a:pt x="616" y="470"/>
                </a:lnTo>
                <a:lnTo>
                  <a:pt x="637" y="540"/>
                </a:lnTo>
                <a:lnTo>
                  <a:pt x="165" y="540"/>
                </a:lnTo>
                <a:lnTo>
                  <a:pt x="188" y="470"/>
                </a:lnTo>
                <a:close/>
                <a:moveTo>
                  <a:pt x="791" y="715"/>
                </a:moveTo>
                <a:lnTo>
                  <a:pt x="719" y="715"/>
                </a:lnTo>
                <a:lnTo>
                  <a:pt x="509" y="54"/>
                </a:lnTo>
                <a:cubicBezTo>
                  <a:pt x="498" y="22"/>
                  <a:pt x="469" y="0"/>
                  <a:pt x="435" y="0"/>
                </a:cubicBezTo>
                <a:lnTo>
                  <a:pt x="368" y="0"/>
                </a:lnTo>
                <a:cubicBezTo>
                  <a:pt x="334" y="0"/>
                  <a:pt x="304" y="22"/>
                  <a:pt x="294" y="54"/>
                </a:cubicBezTo>
                <a:lnTo>
                  <a:pt x="84" y="715"/>
                </a:lnTo>
                <a:lnTo>
                  <a:pt x="11" y="715"/>
                </a:lnTo>
                <a:cubicBezTo>
                  <a:pt x="5" y="715"/>
                  <a:pt x="0" y="721"/>
                  <a:pt x="0" y="727"/>
                </a:cubicBezTo>
                <a:cubicBezTo>
                  <a:pt x="0" y="734"/>
                  <a:pt x="5" y="739"/>
                  <a:pt x="11" y="739"/>
                </a:cubicBezTo>
                <a:lnTo>
                  <a:pt x="791" y="739"/>
                </a:lnTo>
                <a:cubicBezTo>
                  <a:pt x="798" y="739"/>
                  <a:pt x="804" y="734"/>
                  <a:pt x="804" y="727"/>
                </a:cubicBezTo>
                <a:cubicBezTo>
                  <a:pt x="804" y="721"/>
                  <a:pt x="798" y="715"/>
                  <a:pt x="791" y="715"/>
                </a:cubicBezTo>
                <a:close/>
              </a:path>
            </a:pathLst>
          </a:custGeom>
          <a:solidFill>
            <a:schemeClr val="bg1"/>
          </a:solidFill>
          <a:ln>
            <a:noFill/>
          </a:ln>
          <a:effectLst/>
        </p:spPr>
        <p:txBody>
          <a:bodyPr wrap="none" anchor="ctr"/>
          <a:lstStyle/>
          <a:p>
            <a:endParaRPr lang="en-US" sz="567"/>
          </a:p>
        </p:txBody>
      </p:sp>
      <p:sp>
        <p:nvSpPr>
          <p:cNvPr id="26" name="Freeform 5">
            <a:extLst>
              <a:ext uri="{FF2B5EF4-FFF2-40B4-BE49-F238E27FC236}">
                <a16:creationId xmlns:a16="http://schemas.microsoft.com/office/drawing/2014/main" id="{BD26EE0D-748F-7E01-A6E7-F1CD42B60C57}"/>
              </a:ext>
            </a:extLst>
          </p:cNvPr>
          <p:cNvSpPr>
            <a:spLocks noChangeAspect="1" noEditPoints="1"/>
          </p:cNvSpPr>
          <p:nvPr/>
        </p:nvSpPr>
        <p:spPr bwMode="auto">
          <a:xfrm>
            <a:off x="8570527" y="3141672"/>
            <a:ext cx="458135" cy="294469"/>
          </a:xfrm>
          <a:custGeom>
            <a:avLst/>
            <a:gdLst>
              <a:gd name="T0" fmla="*/ 933 w 1195"/>
              <a:gd name="T1" fmla="*/ 324 h 767"/>
              <a:gd name="T2" fmla="*/ 467 w 1195"/>
              <a:gd name="T3" fmla="*/ 0 h 767"/>
              <a:gd name="T4" fmla="*/ 0 w 1195"/>
              <a:gd name="T5" fmla="*/ 324 h 767"/>
              <a:gd name="T6" fmla="*/ 132 w 1195"/>
              <a:gd name="T7" fmla="*/ 549 h 767"/>
              <a:gd name="T8" fmla="*/ 44 w 1195"/>
              <a:gd name="T9" fmla="*/ 682 h 767"/>
              <a:gd name="T10" fmla="*/ 279 w 1195"/>
              <a:gd name="T11" fmla="*/ 625 h 767"/>
              <a:gd name="T12" fmla="*/ 298 w 1195"/>
              <a:gd name="T13" fmla="*/ 628 h 767"/>
              <a:gd name="T14" fmla="*/ 467 w 1195"/>
              <a:gd name="T15" fmla="*/ 648 h 767"/>
              <a:gd name="T16" fmla="*/ 933 w 1195"/>
              <a:gd name="T17" fmla="*/ 324 h 767"/>
              <a:gd name="T18" fmla="*/ 1195 w 1195"/>
              <a:gd name="T19" fmla="*/ 489 h 767"/>
              <a:gd name="T20" fmla="*/ 934 w 1195"/>
              <a:gd name="T21" fmla="*/ 252 h 767"/>
              <a:gd name="T22" fmla="*/ 948 w 1195"/>
              <a:gd name="T23" fmla="*/ 331 h 767"/>
              <a:gd name="T24" fmla="*/ 606 w 1195"/>
              <a:gd name="T25" fmla="*/ 642 h 767"/>
              <a:gd name="T26" fmla="*/ 863 w 1195"/>
              <a:gd name="T27" fmla="*/ 732 h 767"/>
              <a:gd name="T28" fmla="*/ 983 w 1195"/>
              <a:gd name="T29" fmla="*/ 718 h 767"/>
              <a:gd name="T30" fmla="*/ 996 w 1195"/>
              <a:gd name="T31" fmla="*/ 715 h 767"/>
              <a:gd name="T32" fmla="*/ 1163 w 1195"/>
              <a:gd name="T33" fmla="*/ 758 h 767"/>
              <a:gd name="T34" fmla="*/ 1101 w 1195"/>
              <a:gd name="T35" fmla="*/ 658 h 767"/>
              <a:gd name="T36" fmla="*/ 1195 w 1195"/>
              <a:gd name="T37" fmla="*/ 489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5" h="767">
                <a:moveTo>
                  <a:pt x="933" y="324"/>
                </a:moveTo>
                <a:cubicBezTo>
                  <a:pt x="933" y="145"/>
                  <a:pt x="724" y="0"/>
                  <a:pt x="467" y="0"/>
                </a:cubicBezTo>
                <a:cubicBezTo>
                  <a:pt x="209" y="0"/>
                  <a:pt x="0" y="145"/>
                  <a:pt x="0" y="324"/>
                </a:cubicBezTo>
                <a:cubicBezTo>
                  <a:pt x="0" y="412"/>
                  <a:pt x="50" y="491"/>
                  <a:pt x="132" y="549"/>
                </a:cubicBezTo>
                <a:cubicBezTo>
                  <a:pt x="132" y="549"/>
                  <a:pt x="38" y="672"/>
                  <a:pt x="44" y="682"/>
                </a:cubicBezTo>
                <a:cubicBezTo>
                  <a:pt x="51" y="694"/>
                  <a:pt x="279" y="625"/>
                  <a:pt x="279" y="625"/>
                </a:cubicBezTo>
                <a:cubicBezTo>
                  <a:pt x="298" y="628"/>
                  <a:pt x="298" y="628"/>
                  <a:pt x="298" y="628"/>
                </a:cubicBezTo>
                <a:cubicBezTo>
                  <a:pt x="298" y="628"/>
                  <a:pt x="399" y="649"/>
                  <a:pt x="467" y="648"/>
                </a:cubicBezTo>
                <a:cubicBezTo>
                  <a:pt x="724" y="643"/>
                  <a:pt x="933" y="503"/>
                  <a:pt x="933" y="324"/>
                </a:cubicBezTo>
                <a:moveTo>
                  <a:pt x="1195" y="489"/>
                </a:moveTo>
                <a:cubicBezTo>
                  <a:pt x="1195" y="373"/>
                  <a:pt x="1083" y="276"/>
                  <a:pt x="934" y="252"/>
                </a:cubicBezTo>
                <a:cubicBezTo>
                  <a:pt x="943" y="277"/>
                  <a:pt x="948" y="304"/>
                  <a:pt x="948" y="331"/>
                </a:cubicBezTo>
                <a:cubicBezTo>
                  <a:pt x="948" y="480"/>
                  <a:pt x="803" y="603"/>
                  <a:pt x="606" y="642"/>
                </a:cubicBezTo>
                <a:cubicBezTo>
                  <a:pt x="667" y="696"/>
                  <a:pt x="759" y="730"/>
                  <a:pt x="863" y="732"/>
                </a:cubicBezTo>
                <a:cubicBezTo>
                  <a:pt x="911" y="733"/>
                  <a:pt x="983" y="718"/>
                  <a:pt x="983" y="718"/>
                </a:cubicBezTo>
                <a:cubicBezTo>
                  <a:pt x="996" y="715"/>
                  <a:pt x="996" y="715"/>
                  <a:pt x="996" y="715"/>
                </a:cubicBezTo>
                <a:cubicBezTo>
                  <a:pt x="996" y="715"/>
                  <a:pt x="1158" y="767"/>
                  <a:pt x="1163" y="758"/>
                </a:cubicBezTo>
                <a:cubicBezTo>
                  <a:pt x="1168" y="750"/>
                  <a:pt x="1101" y="658"/>
                  <a:pt x="1101" y="658"/>
                </a:cubicBezTo>
                <a:cubicBezTo>
                  <a:pt x="1159" y="615"/>
                  <a:pt x="1195" y="555"/>
                  <a:pt x="1195" y="489"/>
                </a:cubicBezTo>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de-DE">
              <a:solidFill>
                <a:schemeClr val="bg1"/>
              </a:solidFill>
              <a:latin typeface="+mn-lt"/>
            </a:endParaRPr>
          </a:p>
        </p:txBody>
      </p:sp>
    </p:spTree>
    <p:extLst>
      <p:ext uri="{BB962C8B-B14F-4D97-AF65-F5344CB8AC3E}">
        <p14:creationId xmlns:p14="http://schemas.microsoft.com/office/powerpoint/2010/main" val="3373116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1191C4A-32ED-191D-BE87-C8F783A9AE0F}"/>
              </a:ext>
            </a:extLst>
          </p:cNvPr>
          <p:cNvSpPr>
            <a:spLocks noGrp="1"/>
          </p:cNvSpPr>
          <p:nvPr>
            <p:ph sz="quarter" idx="19"/>
          </p:nvPr>
        </p:nvSpPr>
        <p:spPr/>
        <p:txBody>
          <a:bodyPr/>
          <a:lstStyle/>
          <a:p>
            <a:r>
              <a:rPr lang="en-US" dirty="0"/>
              <a:t>Manager sind grundsätzlich dafür verantwortlich, das Umfeld des Unternehmens zu analysieren, daraus Strategien und taktische Pläne abzuleiten und diese zu operationalisieren. Der Schwerpunkt liegt darauf, dass das Unternehmen die richtigen Dinge tut (Effektivität) und diese Dinge richtig tut (Effizienz).</a:t>
            </a:r>
            <a:endParaRPr lang="de-DE" dirty="0"/>
          </a:p>
        </p:txBody>
      </p:sp>
      <p:sp>
        <p:nvSpPr>
          <p:cNvPr id="4" name="Textplatzhalter 3">
            <a:extLst>
              <a:ext uri="{FF2B5EF4-FFF2-40B4-BE49-F238E27FC236}">
                <a16:creationId xmlns:a16="http://schemas.microsoft.com/office/drawing/2014/main" id="{CDFF0B0C-D337-B5DD-06AD-BA2C7AE4E3F5}"/>
              </a:ext>
            </a:extLst>
          </p:cNvPr>
          <p:cNvSpPr>
            <a:spLocks noGrp="1"/>
          </p:cNvSpPr>
          <p:nvPr>
            <p:ph type="body" sz="quarter" idx="16"/>
          </p:nvPr>
        </p:nvSpPr>
        <p:spPr/>
        <p:txBody>
          <a:bodyPr>
            <a:normAutofit fontScale="92500" lnSpcReduction="10000"/>
          </a:bodyPr>
          <a:lstStyle/>
          <a:p>
            <a:r>
              <a:rPr lang="en-US" dirty="0"/>
              <a:t>Die Aufgabenbereiche der Manager sind vielfältig, lassen sich aber weitgehend in zwei zentrale Themenblöcke einteilen.</a:t>
            </a:r>
            <a:endParaRPr lang="de-DE" dirty="0"/>
          </a:p>
        </p:txBody>
      </p:sp>
      <p:sp>
        <p:nvSpPr>
          <p:cNvPr id="5" name="Textplatzhalter 4">
            <a:extLst>
              <a:ext uri="{FF2B5EF4-FFF2-40B4-BE49-F238E27FC236}">
                <a16:creationId xmlns:a16="http://schemas.microsoft.com/office/drawing/2014/main" id="{7E38BFBC-0EBB-0195-D1C0-859AF6563A93}"/>
              </a:ext>
            </a:extLst>
          </p:cNvPr>
          <p:cNvSpPr>
            <a:spLocks noGrp="1"/>
          </p:cNvSpPr>
          <p:nvPr>
            <p:ph type="body" sz="quarter" idx="20"/>
          </p:nvPr>
        </p:nvSpPr>
        <p:spPr/>
        <p:txBody>
          <a:bodyPr>
            <a:normAutofit fontScale="77500" lnSpcReduction="20000"/>
          </a:bodyPr>
          <a:lstStyle/>
          <a:p>
            <a:r>
              <a:rPr lang="en-US" dirty="0"/>
              <a:t>Verantwortlichkeiten von Managern in "normalen" Zeiten</a:t>
            </a:r>
            <a:endParaRPr lang="de-DE" dirty="0"/>
          </a:p>
        </p:txBody>
      </p:sp>
      <p:sp>
        <p:nvSpPr>
          <p:cNvPr id="6" name="Freeform: Shape 7432">
            <a:extLst>
              <a:ext uri="{FF2B5EF4-FFF2-40B4-BE49-F238E27FC236}">
                <a16:creationId xmlns:a16="http://schemas.microsoft.com/office/drawing/2014/main" id="{4FF0B992-1450-65D9-D162-636821EA996B}"/>
              </a:ext>
            </a:extLst>
          </p:cNvPr>
          <p:cNvSpPr/>
          <p:nvPr/>
        </p:nvSpPr>
        <p:spPr>
          <a:xfrm>
            <a:off x="7995674" y="2450427"/>
            <a:ext cx="3423133" cy="2557300"/>
          </a:xfrm>
          <a:custGeom>
            <a:avLst/>
            <a:gdLst/>
            <a:ahLst/>
            <a:cxnLst>
              <a:cxn ang="3cd4">
                <a:pos x="hc" y="t"/>
              </a:cxn>
              <a:cxn ang="cd2">
                <a:pos x="l" y="vc"/>
              </a:cxn>
              <a:cxn ang="cd4">
                <a:pos x="hc" y="b"/>
              </a:cxn>
              <a:cxn ang="0">
                <a:pos x="r" y="vc"/>
              </a:cxn>
            </a:cxnLst>
            <a:rect l="l" t="t" r="r" b="b"/>
            <a:pathLst>
              <a:path w="2555" h="1909">
                <a:moveTo>
                  <a:pt x="167" y="1584"/>
                </a:moveTo>
                <a:lnTo>
                  <a:pt x="167" y="457"/>
                </a:lnTo>
                <a:lnTo>
                  <a:pt x="0" y="541"/>
                </a:lnTo>
                <a:lnTo>
                  <a:pt x="0" y="216"/>
                </a:lnTo>
                <a:lnTo>
                  <a:pt x="432" y="0"/>
                </a:lnTo>
                <a:lnTo>
                  <a:pt x="865" y="216"/>
                </a:lnTo>
                <a:lnTo>
                  <a:pt x="864" y="541"/>
                </a:lnTo>
                <a:lnTo>
                  <a:pt x="697" y="457"/>
                </a:lnTo>
                <a:lnTo>
                  <a:pt x="697" y="1380"/>
                </a:lnTo>
                <a:lnTo>
                  <a:pt x="2555" y="1380"/>
                </a:lnTo>
                <a:lnTo>
                  <a:pt x="2555" y="1909"/>
                </a:lnTo>
                <a:lnTo>
                  <a:pt x="492" y="1909"/>
                </a:lnTo>
                <a:close/>
              </a:path>
            </a:pathLst>
          </a:custGeom>
          <a:solidFill>
            <a:srgbClr val="A77FA9"/>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7" name="Freeform: Shape 7433">
            <a:extLst>
              <a:ext uri="{FF2B5EF4-FFF2-40B4-BE49-F238E27FC236}">
                <a16:creationId xmlns:a16="http://schemas.microsoft.com/office/drawing/2014/main" id="{41935EE0-F880-DD2D-A97F-A40BCA00E8E1}"/>
              </a:ext>
            </a:extLst>
          </p:cNvPr>
          <p:cNvSpPr/>
          <p:nvPr/>
        </p:nvSpPr>
        <p:spPr>
          <a:xfrm>
            <a:off x="4422420" y="2450427"/>
            <a:ext cx="3424473" cy="2557300"/>
          </a:xfrm>
          <a:custGeom>
            <a:avLst/>
            <a:gdLst/>
            <a:ahLst/>
            <a:cxnLst>
              <a:cxn ang="3cd4">
                <a:pos x="hc" y="t"/>
              </a:cxn>
              <a:cxn ang="cd2">
                <a:pos x="l" y="vc"/>
              </a:cxn>
              <a:cxn ang="cd4">
                <a:pos x="hc" y="b"/>
              </a:cxn>
              <a:cxn ang="0">
                <a:pos x="r" y="vc"/>
              </a:cxn>
            </a:cxnLst>
            <a:rect l="l" t="t" r="r" b="b"/>
            <a:pathLst>
              <a:path w="2556" h="1909">
                <a:moveTo>
                  <a:pt x="2388" y="324"/>
                </a:moveTo>
                <a:lnTo>
                  <a:pt x="2388" y="1451"/>
                </a:lnTo>
                <a:lnTo>
                  <a:pt x="2556" y="1367"/>
                </a:lnTo>
                <a:lnTo>
                  <a:pt x="2556" y="1693"/>
                </a:lnTo>
                <a:lnTo>
                  <a:pt x="2123" y="1909"/>
                </a:lnTo>
                <a:lnTo>
                  <a:pt x="1690" y="1693"/>
                </a:lnTo>
                <a:lnTo>
                  <a:pt x="1691" y="1367"/>
                </a:lnTo>
                <a:lnTo>
                  <a:pt x="1858" y="1451"/>
                </a:lnTo>
                <a:lnTo>
                  <a:pt x="1858" y="529"/>
                </a:lnTo>
                <a:lnTo>
                  <a:pt x="0" y="529"/>
                </a:lnTo>
                <a:lnTo>
                  <a:pt x="0" y="0"/>
                </a:lnTo>
                <a:lnTo>
                  <a:pt x="2063" y="0"/>
                </a:lnTo>
                <a:close/>
              </a:path>
            </a:pathLst>
          </a:custGeom>
          <a:solidFill>
            <a:srgbClr val="916395"/>
          </a:solidFill>
          <a:ln cap="flat">
            <a:noFill/>
            <a:prstDash val="solid"/>
          </a:ln>
        </p:spPr>
        <p:txBody>
          <a:bodyPr vert="horz" wrap="none" lIns="45000" tIns="22500" rIns="45000" bIns="22500" anchor="ctr" anchorCtr="1" compatLnSpc="0"/>
          <a:lstStyle/>
          <a:p>
            <a:pPr hangingPunct="0"/>
            <a:endParaRPr lang="en-US" sz="900" dirty="0">
              <a:latin typeface="Arial" pitchFamily="18"/>
              <a:ea typeface="Arial Unicode MS" pitchFamily="2"/>
              <a:cs typeface="Arial Unicode MS" pitchFamily="2"/>
            </a:endParaRPr>
          </a:p>
        </p:txBody>
      </p:sp>
      <p:sp>
        <p:nvSpPr>
          <p:cNvPr id="10" name="Text Placeholder 33">
            <a:extLst>
              <a:ext uri="{FF2B5EF4-FFF2-40B4-BE49-F238E27FC236}">
                <a16:creationId xmlns:a16="http://schemas.microsoft.com/office/drawing/2014/main" id="{8BC687B9-E5F4-AF80-79C3-570F2C3F5607}"/>
              </a:ext>
            </a:extLst>
          </p:cNvPr>
          <p:cNvSpPr txBox="1">
            <a:spLocks/>
          </p:cNvSpPr>
          <p:nvPr/>
        </p:nvSpPr>
        <p:spPr>
          <a:xfrm>
            <a:off x="4601700" y="2694388"/>
            <a:ext cx="2543737" cy="270104"/>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AU" sz="1400" b="1" dirty="0">
                <a:solidFill>
                  <a:schemeClr val="bg1"/>
                </a:solidFill>
                <a:latin typeface="+mn-lt"/>
                <a:cs typeface="Roboto Regular"/>
              </a:rPr>
              <a:t>Leistung und Effektivität</a:t>
            </a:r>
            <a:endParaRPr lang="en-AU" sz="1400" dirty="0">
              <a:solidFill>
                <a:schemeClr val="bg1"/>
              </a:solidFill>
              <a:latin typeface="+mn-lt"/>
              <a:cs typeface="Roboto Regular"/>
            </a:endParaRPr>
          </a:p>
        </p:txBody>
      </p:sp>
      <p:sp>
        <p:nvSpPr>
          <p:cNvPr id="11" name="Text Placeholder 33">
            <a:extLst>
              <a:ext uri="{FF2B5EF4-FFF2-40B4-BE49-F238E27FC236}">
                <a16:creationId xmlns:a16="http://schemas.microsoft.com/office/drawing/2014/main" id="{10801BA1-9FBB-7C68-8EFE-24FAB69CC43D}"/>
              </a:ext>
            </a:extLst>
          </p:cNvPr>
          <p:cNvSpPr txBox="1">
            <a:spLocks/>
          </p:cNvSpPr>
          <p:nvPr/>
        </p:nvSpPr>
        <p:spPr>
          <a:xfrm>
            <a:off x="8831324" y="4439088"/>
            <a:ext cx="2485707" cy="270104"/>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AU" sz="1400" b="1" dirty="0">
                <a:solidFill>
                  <a:schemeClr val="bg1"/>
                </a:solidFill>
                <a:latin typeface="+mn-lt"/>
                <a:cs typeface="Roboto Regular"/>
              </a:rPr>
              <a:t>Rechenschaftspflicht gegenüber Stakeholdern</a:t>
            </a:r>
            <a:endParaRPr lang="en-AU" sz="1400" dirty="0">
              <a:solidFill>
                <a:schemeClr val="bg1"/>
              </a:solidFill>
              <a:latin typeface="+mn-lt"/>
              <a:cs typeface="Roboto Regular"/>
            </a:endParaRPr>
          </a:p>
        </p:txBody>
      </p:sp>
      <p:sp>
        <p:nvSpPr>
          <p:cNvPr id="13" name="Textfeld 12">
            <a:extLst>
              <a:ext uri="{FF2B5EF4-FFF2-40B4-BE49-F238E27FC236}">
                <a16:creationId xmlns:a16="http://schemas.microsoft.com/office/drawing/2014/main" id="{1BFE5348-A885-3D7E-8283-2D376BD3C651}"/>
              </a:ext>
            </a:extLst>
          </p:cNvPr>
          <p:cNvSpPr txBox="1"/>
          <p:nvPr/>
        </p:nvSpPr>
        <p:spPr>
          <a:xfrm>
            <a:off x="4057181" y="3230479"/>
            <a:ext cx="3063433" cy="997196"/>
          </a:xfrm>
          <a:prstGeom prst="rect">
            <a:avLst/>
          </a:prstGeom>
          <a:noFill/>
          <a:effectLst/>
        </p:spPr>
        <p:txBody>
          <a:bodyPr wrap="square">
            <a:spAutoFit/>
          </a:bodyPr>
          <a:lstStyle/>
          <a:p>
            <a:pPr marL="269875" lvl="2" indent="-180975">
              <a:spcBef>
                <a:spcPct val="20000"/>
              </a:spcBef>
              <a:buSzPct val="75000"/>
              <a:buFont typeface="Arial" panose="020B0604020202020204" pitchFamily="34" charset="0"/>
              <a:buChar char="•"/>
              <a:defRPr/>
            </a:pPr>
            <a:r>
              <a:rPr lang="en-US" sz="1400" b="1" dirty="0">
                <a:solidFill>
                  <a:srgbClr val="595A59"/>
                </a:solidFill>
                <a:effectLst>
                  <a:outerShdw blurRad="38100" dist="38100" dir="2700000" algn="tl">
                    <a:srgbClr val="C0C0C0"/>
                  </a:outerShdw>
                </a:effectLst>
              </a:rPr>
              <a:t>Effektiv </a:t>
            </a:r>
            <a:r>
              <a:rPr lang="en-US" sz="1400" dirty="0">
                <a:solidFill>
                  <a:srgbClr val="595A59"/>
                </a:solidFill>
                <a:effectLst>
                  <a:outerShdw blurRad="38100" dist="38100" dir="2700000" algn="tl">
                    <a:srgbClr val="C0C0C0"/>
                  </a:outerShdw>
                </a:effectLst>
                <a:cs typeface="Arial" charset="0"/>
              </a:rPr>
              <a:t>- </a:t>
            </a:r>
            <a:r>
              <a:rPr lang="en-US" sz="1400" dirty="0">
                <a:solidFill>
                  <a:srgbClr val="595A59"/>
                </a:solidFill>
                <a:effectLst>
                  <a:outerShdw blurRad="38100" dist="38100" dir="2700000" algn="tl">
                    <a:srgbClr val="C0C0C0"/>
                  </a:outerShdw>
                </a:effectLst>
              </a:rPr>
              <a:t>die richtigen Dinge tun /</a:t>
            </a:r>
            <a:br>
              <a:rPr lang="en-US" sz="1400" dirty="0">
                <a:solidFill>
                  <a:srgbClr val="595A59"/>
                </a:solidFill>
                <a:effectLst>
                  <a:outerShdw blurRad="38100" dist="38100" dir="2700000" algn="tl">
                    <a:srgbClr val="C0C0C0"/>
                  </a:outerShdw>
                </a:effectLst>
              </a:rPr>
            </a:br>
            <a:r>
              <a:rPr lang="en-US" sz="1400" dirty="0">
                <a:solidFill>
                  <a:srgbClr val="595A59"/>
                </a:solidFill>
                <a:effectLst>
                  <a:outerShdw blurRad="38100" dist="38100" dir="2700000" algn="tl">
                    <a:srgbClr val="C0C0C0"/>
                  </a:outerShdw>
                </a:effectLst>
              </a:rPr>
              <a:t>Ziele erreichen</a:t>
            </a:r>
          </a:p>
          <a:p>
            <a:pPr marL="269875" lvl="2" indent="-180975">
              <a:spcBef>
                <a:spcPct val="20000"/>
              </a:spcBef>
              <a:buSzPct val="75000"/>
              <a:buFont typeface="Arial" panose="020B0604020202020204" pitchFamily="34" charset="0"/>
              <a:buChar char="•"/>
              <a:defRPr/>
            </a:pPr>
            <a:r>
              <a:rPr lang="en-US" sz="1400" b="1" dirty="0">
                <a:solidFill>
                  <a:srgbClr val="595A59"/>
                </a:solidFill>
                <a:effectLst>
                  <a:outerShdw blurRad="38100" dist="38100" dir="2700000" algn="tl">
                    <a:srgbClr val="C0C0C0"/>
                  </a:outerShdw>
                </a:effectLst>
              </a:rPr>
              <a:t>Effizient </a:t>
            </a:r>
            <a:r>
              <a:rPr lang="en-US" sz="1400" dirty="0">
                <a:solidFill>
                  <a:srgbClr val="595A59"/>
                </a:solidFill>
                <a:effectLst>
                  <a:outerShdw blurRad="38100" dist="38100" dir="2700000" algn="tl">
                    <a:srgbClr val="C0C0C0"/>
                  </a:outerShdw>
                </a:effectLst>
                <a:cs typeface="Arial" charset="0"/>
              </a:rPr>
              <a:t>- Dinge richtig tun /</a:t>
            </a:r>
            <a:br>
              <a:rPr lang="en-US" sz="1400" dirty="0">
                <a:solidFill>
                  <a:srgbClr val="595A59"/>
                </a:solidFill>
                <a:effectLst>
                  <a:outerShdw blurRad="38100" dist="38100" dir="2700000" algn="tl">
                    <a:srgbClr val="C0C0C0"/>
                  </a:outerShdw>
                </a:effectLst>
                <a:cs typeface="Arial" charset="0"/>
              </a:rPr>
            </a:br>
            <a:r>
              <a:rPr lang="en-US" sz="1400" dirty="0">
                <a:solidFill>
                  <a:srgbClr val="595A59"/>
                </a:solidFill>
                <a:effectLst>
                  <a:outerShdw blurRad="38100" dist="38100" dir="2700000" algn="tl">
                    <a:srgbClr val="C0C0C0"/>
                  </a:outerShdw>
                </a:effectLst>
                <a:cs typeface="Arial" charset="0"/>
              </a:rPr>
              <a:t>Kosten senken</a:t>
            </a:r>
            <a:endParaRPr lang="en-US" sz="1400" dirty="0">
              <a:solidFill>
                <a:srgbClr val="595A59"/>
              </a:solidFill>
              <a:effectLst>
                <a:outerShdw blurRad="38100" dist="38100" dir="2700000" algn="tl">
                  <a:srgbClr val="C0C0C0"/>
                </a:outerShdw>
              </a:effectLst>
            </a:endParaRPr>
          </a:p>
        </p:txBody>
      </p:sp>
      <p:sp>
        <p:nvSpPr>
          <p:cNvPr id="14" name="Textfeld 13">
            <a:extLst>
              <a:ext uri="{FF2B5EF4-FFF2-40B4-BE49-F238E27FC236}">
                <a16:creationId xmlns:a16="http://schemas.microsoft.com/office/drawing/2014/main" id="{EC8FE2CB-3465-6A73-36D1-214F690B3FEA}"/>
              </a:ext>
            </a:extLst>
          </p:cNvPr>
          <p:cNvSpPr txBox="1"/>
          <p:nvPr/>
        </p:nvSpPr>
        <p:spPr>
          <a:xfrm>
            <a:off x="9128567" y="2829440"/>
            <a:ext cx="3063433" cy="997196"/>
          </a:xfrm>
          <a:prstGeom prst="rect">
            <a:avLst/>
          </a:prstGeom>
          <a:noFill/>
          <a:effectLst/>
        </p:spPr>
        <p:txBody>
          <a:bodyPr wrap="square">
            <a:spAutoFit/>
          </a:bodyPr>
          <a:lstStyle/>
          <a:p>
            <a:pPr marL="269875" lvl="2" indent="-180975">
              <a:spcBef>
                <a:spcPct val="20000"/>
              </a:spcBef>
              <a:buSzPct val="75000"/>
              <a:buFont typeface="Arial" panose="020B0604020202020204" pitchFamily="34" charset="0"/>
              <a:buChar char="•"/>
              <a:defRPr/>
            </a:pPr>
            <a:r>
              <a:rPr lang="en-US" sz="1400" b="1" dirty="0">
                <a:solidFill>
                  <a:srgbClr val="595A59"/>
                </a:solidFill>
                <a:effectLst>
                  <a:outerShdw blurRad="38100" dist="38100" dir="2700000" algn="tl">
                    <a:srgbClr val="C0C0C0"/>
                  </a:outerShdw>
                </a:effectLst>
              </a:rPr>
              <a:t>Strategie </a:t>
            </a:r>
            <a:r>
              <a:rPr lang="en-US" sz="1400" dirty="0">
                <a:solidFill>
                  <a:srgbClr val="595A59"/>
                </a:solidFill>
                <a:effectLst>
                  <a:outerShdw blurRad="38100" dist="38100" dir="2700000" algn="tl">
                    <a:srgbClr val="C0C0C0"/>
                  </a:outerShdw>
                </a:effectLst>
                <a:cs typeface="Arial" charset="0"/>
              </a:rPr>
              <a:t>- Analyse des Umfelds, </a:t>
            </a:r>
            <a:r>
              <a:rPr lang="en-US" sz="1400" dirty="0">
                <a:solidFill>
                  <a:srgbClr val="595A59"/>
                </a:solidFill>
                <a:effectLst>
                  <a:outerShdw blurRad="38100" dist="38100" dir="2700000" algn="tl">
                    <a:srgbClr val="C0C0C0"/>
                  </a:outerShdw>
                </a:effectLst>
              </a:rPr>
              <a:t>Entwicklung strategischer und taktischer Pläne</a:t>
            </a:r>
          </a:p>
          <a:p>
            <a:pPr marL="269875" lvl="2" indent="-180975">
              <a:spcBef>
                <a:spcPct val="20000"/>
              </a:spcBef>
              <a:buSzPct val="75000"/>
              <a:buFont typeface="Arial" panose="020B0604020202020204" pitchFamily="34" charset="0"/>
              <a:buChar char="•"/>
              <a:defRPr/>
            </a:pPr>
            <a:r>
              <a:rPr lang="en-US" sz="1400" b="1" dirty="0">
                <a:solidFill>
                  <a:srgbClr val="595A59"/>
                </a:solidFill>
                <a:effectLst>
                  <a:outerShdw blurRad="38100" dist="38100" dir="2700000" algn="tl">
                    <a:srgbClr val="C0C0C0"/>
                  </a:outerShdw>
                </a:effectLst>
              </a:rPr>
              <a:t>Managen </a:t>
            </a:r>
            <a:r>
              <a:rPr lang="en-US" sz="1400" dirty="0">
                <a:solidFill>
                  <a:srgbClr val="595A59"/>
                </a:solidFill>
                <a:effectLst>
                  <a:outerShdw blurRad="38100" dist="38100" dir="2700000" algn="tl">
                    <a:srgbClr val="C0C0C0"/>
                  </a:outerShdw>
                </a:effectLst>
                <a:cs typeface="Arial" charset="0"/>
              </a:rPr>
              <a:t>- Planen, Organisieren, Leiten und Kontrollieren des Tagesgeschäfts</a:t>
            </a:r>
            <a:endParaRPr lang="en-US" sz="1400" dirty="0">
              <a:solidFill>
                <a:srgbClr val="595A59"/>
              </a:solidFill>
              <a:effectLst>
                <a:outerShdw blurRad="38100" dist="38100" dir="2700000" algn="tl">
                  <a:srgbClr val="C0C0C0"/>
                </a:outerShdw>
              </a:effectLst>
            </a:endParaRPr>
          </a:p>
        </p:txBody>
      </p:sp>
    </p:spTree>
    <p:extLst>
      <p:ext uri="{BB962C8B-B14F-4D97-AF65-F5344CB8AC3E}">
        <p14:creationId xmlns:p14="http://schemas.microsoft.com/office/powerpoint/2010/main" val="1198137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F9297B-EE1F-1D2A-B03A-F4746FD02F43}"/>
              </a:ext>
            </a:extLst>
          </p:cNvPr>
          <p:cNvSpPr>
            <a:spLocks noGrp="1"/>
          </p:cNvSpPr>
          <p:nvPr>
            <p:ph sz="quarter" idx="19"/>
          </p:nvPr>
        </p:nvSpPr>
        <p:spPr/>
        <p:txBody>
          <a:bodyPr/>
          <a:lstStyle/>
          <a:p>
            <a:r>
              <a:rPr lang="de-DE" dirty="0"/>
              <a:t>Wie wichtig ist Führung in normalen Zeiten?</a:t>
            </a:r>
          </a:p>
        </p:txBody>
      </p:sp>
      <p:sp>
        <p:nvSpPr>
          <p:cNvPr id="4" name="Textplatzhalter 3">
            <a:extLst>
              <a:ext uri="{FF2B5EF4-FFF2-40B4-BE49-F238E27FC236}">
                <a16:creationId xmlns:a16="http://schemas.microsoft.com/office/drawing/2014/main" id="{4B2B00D2-6915-A871-90C7-E9E391096A52}"/>
              </a:ext>
            </a:extLst>
          </p:cNvPr>
          <p:cNvSpPr>
            <a:spLocks noGrp="1"/>
          </p:cNvSpPr>
          <p:nvPr>
            <p:ph type="body" sz="quarter" idx="16"/>
          </p:nvPr>
        </p:nvSpPr>
        <p:spPr/>
        <p:txBody>
          <a:bodyPr>
            <a:normAutofit fontScale="92500" lnSpcReduction="10000"/>
          </a:bodyPr>
          <a:lstStyle/>
          <a:p>
            <a:r>
              <a:rPr lang="en-US" dirty="0"/>
              <a:t>In "normalen" Zeiten ist Führung besonders wichtig, um die Leistung der Mitarbeiter zu steigern und sie auf die Ziele des Unternehmens auszurichten</a:t>
            </a:r>
            <a:endParaRPr lang="de-DE" dirty="0"/>
          </a:p>
        </p:txBody>
      </p:sp>
      <p:sp>
        <p:nvSpPr>
          <p:cNvPr id="5" name="Textplatzhalter 4">
            <a:extLst>
              <a:ext uri="{FF2B5EF4-FFF2-40B4-BE49-F238E27FC236}">
                <a16:creationId xmlns:a16="http://schemas.microsoft.com/office/drawing/2014/main" id="{2252BAEE-3E9C-F107-A262-1662FA225BEF}"/>
              </a:ext>
            </a:extLst>
          </p:cNvPr>
          <p:cNvSpPr>
            <a:spLocks noGrp="1"/>
          </p:cNvSpPr>
          <p:nvPr>
            <p:ph type="body" sz="quarter" idx="20"/>
          </p:nvPr>
        </p:nvSpPr>
        <p:spPr/>
        <p:txBody>
          <a:bodyPr>
            <a:normAutofit fontScale="77500" lnSpcReduction="20000"/>
          </a:bodyPr>
          <a:lstStyle/>
          <a:p>
            <a:r>
              <a:rPr lang="de-DE" dirty="0"/>
              <a:t>Die Bedeutung von Leadership</a:t>
            </a:r>
          </a:p>
        </p:txBody>
      </p:sp>
      <p:sp>
        <p:nvSpPr>
          <p:cNvPr id="6" name="Parallelogram 18">
            <a:extLst>
              <a:ext uri="{FF2B5EF4-FFF2-40B4-BE49-F238E27FC236}">
                <a16:creationId xmlns:a16="http://schemas.microsoft.com/office/drawing/2014/main" id="{163FD8BA-8E57-CE60-6E42-7CCD06CC3FDB}"/>
              </a:ext>
            </a:extLst>
          </p:cNvPr>
          <p:cNvSpPr/>
          <p:nvPr/>
        </p:nvSpPr>
        <p:spPr>
          <a:xfrm rot="6821063" flipV="1">
            <a:off x="8602406" y="1976427"/>
            <a:ext cx="2430708" cy="3178693"/>
          </a:xfrm>
          <a:prstGeom prst="parallelogram">
            <a:avLst>
              <a:gd name="adj" fmla="val 58199"/>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b="1" dirty="0">
              <a:latin typeface="Roboto Bold" charset="0"/>
            </a:endParaRPr>
          </a:p>
        </p:txBody>
      </p:sp>
      <p:sp>
        <p:nvSpPr>
          <p:cNvPr id="7" name="Parallelogram 19">
            <a:extLst>
              <a:ext uri="{FF2B5EF4-FFF2-40B4-BE49-F238E27FC236}">
                <a16:creationId xmlns:a16="http://schemas.microsoft.com/office/drawing/2014/main" id="{4FF2F2E4-BE68-EDEF-F166-A9C3817900DE}"/>
              </a:ext>
            </a:extLst>
          </p:cNvPr>
          <p:cNvSpPr/>
          <p:nvPr/>
        </p:nvSpPr>
        <p:spPr>
          <a:xfrm rot="6982620" flipV="1">
            <a:off x="8380757" y="2038954"/>
            <a:ext cx="2430708" cy="2780090"/>
          </a:xfrm>
          <a:prstGeom prst="parallelogram">
            <a:avLst>
              <a:gd name="adj" fmla="val 58199"/>
            </a:avLst>
          </a:prstGeom>
          <a:solidFill>
            <a:srgbClr val="97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b="1" dirty="0">
              <a:latin typeface="Roboto Bold" charset="0"/>
            </a:endParaRPr>
          </a:p>
        </p:txBody>
      </p:sp>
      <p:sp>
        <p:nvSpPr>
          <p:cNvPr id="8" name="TextBox 23">
            <a:extLst>
              <a:ext uri="{FF2B5EF4-FFF2-40B4-BE49-F238E27FC236}">
                <a16:creationId xmlns:a16="http://schemas.microsoft.com/office/drawing/2014/main" id="{F3E5A072-3077-2AD6-670C-D04A0E1EDF1B}"/>
              </a:ext>
            </a:extLst>
          </p:cNvPr>
          <p:cNvSpPr txBox="1"/>
          <p:nvPr/>
        </p:nvSpPr>
        <p:spPr>
          <a:xfrm>
            <a:off x="8271529" y="3198168"/>
            <a:ext cx="2866773" cy="461665"/>
          </a:xfrm>
          <a:prstGeom prst="rect">
            <a:avLst/>
          </a:prstGeom>
          <a:noFill/>
        </p:spPr>
        <p:txBody>
          <a:bodyPr wrap="square" rtlCol="0">
            <a:spAutoFit/>
          </a:bodyPr>
          <a:lstStyle/>
          <a:p>
            <a:r>
              <a:rPr lang="en-US" sz="1200" dirty="0">
                <a:solidFill>
                  <a:schemeClr val="bg1"/>
                </a:solidFill>
                <a:ea typeface="Lato Light" charset="0"/>
                <a:cs typeface="Lato Light" charset="0"/>
              </a:rPr>
              <a:t>So können zusätzliche 40 % erzielt werden, wenn eine effektive Führung vorhanden ist.</a:t>
            </a:r>
          </a:p>
        </p:txBody>
      </p:sp>
      <p:sp>
        <p:nvSpPr>
          <p:cNvPr id="9" name="Parallelogram 28">
            <a:extLst>
              <a:ext uri="{FF2B5EF4-FFF2-40B4-BE49-F238E27FC236}">
                <a16:creationId xmlns:a16="http://schemas.microsoft.com/office/drawing/2014/main" id="{716EE8AE-FDA0-5F17-3B94-7E037DD62446}"/>
              </a:ext>
            </a:extLst>
          </p:cNvPr>
          <p:cNvSpPr/>
          <p:nvPr/>
        </p:nvSpPr>
        <p:spPr>
          <a:xfrm rot="6821063" flipV="1">
            <a:off x="4544065" y="1976427"/>
            <a:ext cx="2430708" cy="3178693"/>
          </a:xfrm>
          <a:prstGeom prst="parallelogram">
            <a:avLst>
              <a:gd name="adj" fmla="val 58199"/>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b="1" dirty="0">
              <a:latin typeface="Roboto Bold" charset="0"/>
            </a:endParaRPr>
          </a:p>
        </p:txBody>
      </p:sp>
      <p:sp>
        <p:nvSpPr>
          <p:cNvPr id="10" name="Parallelogram 29">
            <a:extLst>
              <a:ext uri="{FF2B5EF4-FFF2-40B4-BE49-F238E27FC236}">
                <a16:creationId xmlns:a16="http://schemas.microsoft.com/office/drawing/2014/main" id="{3EE75C9A-D218-6B80-6107-3235B2EEAA6D}"/>
              </a:ext>
            </a:extLst>
          </p:cNvPr>
          <p:cNvSpPr/>
          <p:nvPr/>
        </p:nvSpPr>
        <p:spPr>
          <a:xfrm rot="6982620" flipV="1">
            <a:off x="4322416" y="2038954"/>
            <a:ext cx="2430708" cy="2780090"/>
          </a:xfrm>
          <a:prstGeom prst="parallelogram">
            <a:avLst>
              <a:gd name="adj" fmla="val 58199"/>
            </a:avLst>
          </a:prstGeom>
          <a:solidFill>
            <a:srgbClr val="97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b="1" dirty="0">
              <a:latin typeface="Roboto Bold" charset="0"/>
            </a:endParaRPr>
          </a:p>
        </p:txBody>
      </p:sp>
      <p:sp>
        <p:nvSpPr>
          <p:cNvPr id="11" name="TextBox 35">
            <a:extLst>
              <a:ext uri="{FF2B5EF4-FFF2-40B4-BE49-F238E27FC236}">
                <a16:creationId xmlns:a16="http://schemas.microsoft.com/office/drawing/2014/main" id="{2456414E-E788-2021-3CB6-E390DF81360D}"/>
              </a:ext>
            </a:extLst>
          </p:cNvPr>
          <p:cNvSpPr txBox="1"/>
          <p:nvPr/>
        </p:nvSpPr>
        <p:spPr>
          <a:xfrm>
            <a:off x="4141098" y="3148460"/>
            <a:ext cx="2866773" cy="646331"/>
          </a:xfrm>
          <a:prstGeom prst="rect">
            <a:avLst/>
          </a:prstGeom>
          <a:noFill/>
        </p:spPr>
        <p:txBody>
          <a:bodyPr wrap="square" rtlCol="0">
            <a:spAutoFit/>
          </a:bodyPr>
          <a:lstStyle/>
          <a:p>
            <a:r>
              <a:rPr lang="en-US" sz="1200" dirty="0">
                <a:solidFill>
                  <a:schemeClr val="bg1"/>
                </a:solidFill>
                <a:ea typeface="Lato Light" charset="0"/>
                <a:cs typeface="Lato Light" charset="0"/>
              </a:rPr>
              <a:t>In den meisten Fällen erreichen die Menschen ohne Führung nur etwa 60 % ihres Potenzials.</a:t>
            </a:r>
          </a:p>
        </p:txBody>
      </p:sp>
    </p:spTree>
    <p:extLst>
      <p:ext uri="{BB962C8B-B14F-4D97-AF65-F5344CB8AC3E}">
        <p14:creationId xmlns:p14="http://schemas.microsoft.com/office/powerpoint/2010/main" val="3554384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F85B5B-EE7F-E94A-CECF-5AF714533E23}"/>
              </a:ext>
            </a:extLst>
          </p:cNvPr>
          <p:cNvSpPr>
            <a:spLocks noGrp="1"/>
          </p:cNvSpPr>
          <p:nvPr>
            <p:ph type="body" sz="quarter" idx="16"/>
          </p:nvPr>
        </p:nvSpPr>
        <p:spPr>
          <a:xfrm>
            <a:off x="666708" y="752638"/>
            <a:ext cx="4131715" cy="1647662"/>
          </a:xfrm>
        </p:spPr>
        <p:txBody>
          <a:bodyPr>
            <a:noAutofit/>
          </a:bodyPr>
          <a:lstStyle/>
          <a:p>
            <a:r>
              <a:rPr lang="de-DE" dirty="0"/>
              <a:t>Grundlagen der Führung in einer Krise</a:t>
            </a:r>
          </a:p>
        </p:txBody>
      </p:sp>
    </p:spTree>
    <p:extLst>
      <p:ext uri="{BB962C8B-B14F-4D97-AF65-F5344CB8AC3E}">
        <p14:creationId xmlns:p14="http://schemas.microsoft.com/office/powerpoint/2010/main" val="1970589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F9297B-EE1F-1D2A-B03A-F4746FD02F43}"/>
              </a:ext>
            </a:extLst>
          </p:cNvPr>
          <p:cNvSpPr>
            <a:spLocks noGrp="1"/>
          </p:cNvSpPr>
          <p:nvPr>
            <p:ph sz="quarter" idx="19"/>
          </p:nvPr>
        </p:nvSpPr>
        <p:spPr/>
        <p:txBody>
          <a:bodyPr/>
          <a:lstStyle/>
          <a:p>
            <a:r>
              <a:rPr lang="de-DE" dirty="0"/>
              <a:t>Was ändert sich in Zeiten der Krise?</a:t>
            </a:r>
          </a:p>
        </p:txBody>
      </p:sp>
      <p:sp>
        <p:nvSpPr>
          <p:cNvPr id="4" name="Textplatzhalter 3">
            <a:extLst>
              <a:ext uri="{FF2B5EF4-FFF2-40B4-BE49-F238E27FC236}">
                <a16:creationId xmlns:a16="http://schemas.microsoft.com/office/drawing/2014/main" id="{4B2B00D2-6915-A871-90C7-E9E391096A52}"/>
              </a:ext>
            </a:extLst>
          </p:cNvPr>
          <p:cNvSpPr>
            <a:spLocks noGrp="1"/>
          </p:cNvSpPr>
          <p:nvPr>
            <p:ph type="body" sz="quarter" idx="16"/>
          </p:nvPr>
        </p:nvSpPr>
        <p:spPr/>
        <p:txBody>
          <a:bodyPr>
            <a:normAutofit fontScale="92500" lnSpcReduction="10000"/>
          </a:bodyPr>
          <a:lstStyle/>
          <a:p>
            <a:r>
              <a:rPr lang="en-US" dirty="0"/>
              <a:t>In Krisenzeiten gewinnt Führung noch mehr an Bedeutung. Mitarbeiter sind verunsichert, die Leistung kann deutlich sinken - Führung muss Sicherheit geben</a:t>
            </a:r>
            <a:endParaRPr lang="de-DE" dirty="0"/>
          </a:p>
        </p:txBody>
      </p:sp>
      <p:sp>
        <p:nvSpPr>
          <p:cNvPr id="5" name="Textplatzhalter 4">
            <a:extLst>
              <a:ext uri="{FF2B5EF4-FFF2-40B4-BE49-F238E27FC236}">
                <a16:creationId xmlns:a16="http://schemas.microsoft.com/office/drawing/2014/main" id="{2252BAEE-3E9C-F107-A262-1662FA225BEF}"/>
              </a:ext>
            </a:extLst>
          </p:cNvPr>
          <p:cNvSpPr>
            <a:spLocks noGrp="1"/>
          </p:cNvSpPr>
          <p:nvPr>
            <p:ph type="body" sz="quarter" idx="20"/>
          </p:nvPr>
        </p:nvSpPr>
        <p:spPr/>
        <p:txBody>
          <a:bodyPr>
            <a:normAutofit fontScale="77500" lnSpcReduction="20000"/>
          </a:bodyPr>
          <a:lstStyle/>
          <a:p>
            <a:r>
              <a:rPr lang="de-DE" dirty="0"/>
              <a:t>Die Bedeutung von Führung in der Krise</a:t>
            </a:r>
          </a:p>
        </p:txBody>
      </p:sp>
      <p:sp>
        <p:nvSpPr>
          <p:cNvPr id="6" name="Parallelogram 18">
            <a:extLst>
              <a:ext uri="{FF2B5EF4-FFF2-40B4-BE49-F238E27FC236}">
                <a16:creationId xmlns:a16="http://schemas.microsoft.com/office/drawing/2014/main" id="{163FD8BA-8E57-CE60-6E42-7CCD06CC3FDB}"/>
              </a:ext>
            </a:extLst>
          </p:cNvPr>
          <p:cNvSpPr/>
          <p:nvPr/>
        </p:nvSpPr>
        <p:spPr>
          <a:xfrm rot="6821063" flipV="1">
            <a:off x="8601160" y="1049401"/>
            <a:ext cx="2430708" cy="3178693"/>
          </a:xfrm>
          <a:prstGeom prst="parallelogram">
            <a:avLst>
              <a:gd name="adj" fmla="val 58199"/>
            </a:avLst>
          </a:prstGeom>
          <a:solidFill>
            <a:srgbClr val="AB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b="1" dirty="0">
              <a:latin typeface="Roboto Bold" charset="0"/>
            </a:endParaRPr>
          </a:p>
        </p:txBody>
      </p:sp>
      <p:sp>
        <p:nvSpPr>
          <p:cNvPr id="7" name="Parallelogram 19">
            <a:extLst>
              <a:ext uri="{FF2B5EF4-FFF2-40B4-BE49-F238E27FC236}">
                <a16:creationId xmlns:a16="http://schemas.microsoft.com/office/drawing/2014/main" id="{4FF2F2E4-BE68-EDEF-F166-A9C3817900DE}"/>
              </a:ext>
            </a:extLst>
          </p:cNvPr>
          <p:cNvSpPr/>
          <p:nvPr/>
        </p:nvSpPr>
        <p:spPr>
          <a:xfrm rot="6982620" flipV="1">
            <a:off x="8379511" y="1111928"/>
            <a:ext cx="2430708" cy="2780090"/>
          </a:xfrm>
          <a:prstGeom prst="parallelogram">
            <a:avLst>
              <a:gd name="adj" fmla="val 58199"/>
            </a:avLst>
          </a:prstGeom>
          <a:solidFill>
            <a:srgbClr val="D7C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b="1" dirty="0">
              <a:latin typeface="Roboto Bold" charset="0"/>
            </a:endParaRPr>
          </a:p>
        </p:txBody>
      </p:sp>
      <p:sp>
        <p:nvSpPr>
          <p:cNvPr id="8" name="TextBox 23">
            <a:extLst>
              <a:ext uri="{FF2B5EF4-FFF2-40B4-BE49-F238E27FC236}">
                <a16:creationId xmlns:a16="http://schemas.microsoft.com/office/drawing/2014/main" id="{F3E5A072-3077-2AD6-670C-D04A0E1EDF1B}"/>
              </a:ext>
            </a:extLst>
          </p:cNvPr>
          <p:cNvSpPr txBox="1"/>
          <p:nvPr/>
        </p:nvSpPr>
        <p:spPr>
          <a:xfrm>
            <a:off x="8270283" y="2271142"/>
            <a:ext cx="2866773" cy="461665"/>
          </a:xfrm>
          <a:prstGeom prst="rect">
            <a:avLst/>
          </a:prstGeom>
          <a:noFill/>
        </p:spPr>
        <p:txBody>
          <a:bodyPr wrap="square" rtlCol="0">
            <a:spAutoFit/>
          </a:bodyPr>
          <a:lstStyle/>
          <a:p>
            <a:r>
              <a:rPr lang="en-US" sz="1200" dirty="0">
                <a:solidFill>
                  <a:schemeClr val="bg1"/>
                </a:solidFill>
                <a:ea typeface="Lato Light" charset="0"/>
                <a:cs typeface="Lato Light" charset="0"/>
              </a:rPr>
              <a:t>So können zusätzliche 40 % erzielt werden, wenn eine effektive Führung vorhanden ist.</a:t>
            </a:r>
          </a:p>
        </p:txBody>
      </p:sp>
      <p:sp>
        <p:nvSpPr>
          <p:cNvPr id="9" name="Parallelogram 28">
            <a:extLst>
              <a:ext uri="{FF2B5EF4-FFF2-40B4-BE49-F238E27FC236}">
                <a16:creationId xmlns:a16="http://schemas.microsoft.com/office/drawing/2014/main" id="{716EE8AE-FDA0-5F17-3B94-7E037DD62446}"/>
              </a:ext>
            </a:extLst>
          </p:cNvPr>
          <p:cNvSpPr/>
          <p:nvPr/>
        </p:nvSpPr>
        <p:spPr>
          <a:xfrm rot="6821063" flipV="1">
            <a:off x="4542819" y="1049401"/>
            <a:ext cx="2430708" cy="3178693"/>
          </a:xfrm>
          <a:prstGeom prst="parallelogram">
            <a:avLst>
              <a:gd name="adj" fmla="val 58199"/>
            </a:avLst>
          </a:prstGeom>
          <a:solidFill>
            <a:srgbClr val="AB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b="1" dirty="0">
              <a:latin typeface="Roboto Bold" charset="0"/>
            </a:endParaRPr>
          </a:p>
        </p:txBody>
      </p:sp>
      <p:sp>
        <p:nvSpPr>
          <p:cNvPr id="10" name="Parallelogram 29">
            <a:extLst>
              <a:ext uri="{FF2B5EF4-FFF2-40B4-BE49-F238E27FC236}">
                <a16:creationId xmlns:a16="http://schemas.microsoft.com/office/drawing/2014/main" id="{3EE75C9A-D218-6B80-6107-3235B2EEAA6D}"/>
              </a:ext>
            </a:extLst>
          </p:cNvPr>
          <p:cNvSpPr/>
          <p:nvPr/>
        </p:nvSpPr>
        <p:spPr>
          <a:xfrm rot="6982620" flipV="1">
            <a:off x="4321170" y="1111928"/>
            <a:ext cx="2430708" cy="2780090"/>
          </a:xfrm>
          <a:prstGeom prst="parallelogram">
            <a:avLst>
              <a:gd name="adj" fmla="val 58199"/>
            </a:avLst>
          </a:prstGeom>
          <a:solidFill>
            <a:srgbClr val="D7C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b="1" dirty="0">
              <a:latin typeface="Roboto Bold" charset="0"/>
            </a:endParaRPr>
          </a:p>
        </p:txBody>
      </p:sp>
      <p:sp>
        <p:nvSpPr>
          <p:cNvPr id="11" name="TextBox 35">
            <a:extLst>
              <a:ext uri="{FF2B5EF4-FFF2-40B4-BE49-F238E27FC236}">
                <a16:creationId xmlns:a16="http://schemas.microsoft.com/office/drawing/2014/main" id="{2456414E-E788-2021-3CB6-E390DF81360D}"/>
              </a:ext>
            </a:extLst>
          </p:cNvPr>
          <p:cNvSpPr txBox="1"/>
          <p:nvPr/>
        </p:nvSpPr>
        <p:spPr>
          <a:xfrm>
            <a:off x="4139852" y="2221434"/>
            <a:ext cx="2866773" cy="646331"/>
          </a:xfrm>
          <a:prstGeom prst="rect">
            <a:avLst/>
          </a:prstGeom>
          <a:noFill/>
        </p:spPr>
        <p:txBody>
          <a:bodyPr wrap="square" rtlCol="0">
            <a:spAutoFit/>
          </a:bodyPr>
          <a:lstStyle/>
          <a:p>
            <a:r>
              <a:rPr lang="en-US" sz="1200" dirty="0">
                <a:solidFill>
                  <a:schemeClr val="bg1"/>
                </a:solidFill>
                <a:ea typeface="Lato Light" charset="0"/>
                <a:cs typeface="Lato Light" charset="0"/>
              </a:rPr>
              <a:t>In den meisten Fällen erreichen die Menschen ohne Führung nur etwa 60 % ihres Potenzials.</a:t>
            </a:r>
          </a:p>
        </p:txBody>
      </p:sp>
      <p:sp>
        <p:nvSpPr>
          <p:cNvPr id="12" name="Textplatzhalter 4">
            <a:extLst>
              <a:ext uri="{FF2B5EF4-FFF2-40B4-BE49-F238E27FC236}">
                <a16:creationId xmlns:a16="http://schemas.microsoft.com/office/drawing/2014/main" id="{6C3DFAAF-040A-2EE0-A13B-566AFBB58C2D}"/>
              </a:ext>
            </a:extLst>
          </p:cNvPr>
          <p:cNvSpPr txBox="1">
            <a:spLocks/>
          </p:cNvSpPr>
          <p:nvPr/>
        </p:nvSpPr>
        <p:spPr>
          <a:xfrm>
            <a:off x="3706761" y="1630329"/>
            <a:ext cx="2620878" cy="9645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"Normale" Zeiten</a:t>
            </a:r>
          </a:p>
          <a:p>
            <a:endParaRPr lang="de-DE" dirty="0"/>
          </a:p>
        </p:txBody>
      </p:sp>
      <p:sp>
        <p:nvSpPr>
          <p:cNvPr id="13" name="Textplatzhalter 4">
            <a:extLst>
              <a:ext uri="{FF2B5EF4-FFF2-40B4-BE49-F238E27FC236}">
                <a16:creationId xmlns:a16="http://schemas.microsoft.com/office/drawing/2014/main" id="{CA07A169-F656-5803-93FD-97993BC568CD}"/>
              </a:ext>
            </a:extLst>
          </p:cNvPr>
          <p:cNvSpPr txBox="1">
            <a:spLocks/>
          </p:cNvSpPr>
          <p:nvPr/>
        </p:nvSpPr>
        <p:spPr>
          <a:xfrm>
            <a:off x="3704292" y="3179884"/>
            <a:ext cx="7462011" cy="20948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de-DE" dirty="0"/>
              <a:t>Krise</a:t>
            </a:r>
          </a:p>
          <a:p>
            <a:pPr marL="285750" indent="-285750">
              <a:lnSpc>
                <a:spcPct val="100000"/>
              </a:lnSpc>
              <a:spcBef>
                <a:spcPts val="0"/>
              </a:spcBef>
              <a:buFont typeface="Arial" panose="020B0604020202020204" pitchFamily="34" charset="0"/>
              <a:buChar char="•"/>
            </a:pPr>
            <a:r>
              <a:rPr lang="en-US" sz="1400" dirty="0"/>
              <a:t>Unsicherheit und Angst blockieren die Leistung der Mitarbeiter</a:t>
            </a:r>
          </a:p>
          <a:p>
            <a:pPr marL="285750" indent="-285750">
              <a:lnSpc>
                <a:spcPct val="100000"/>
              </a:lnSpc>
              <a:spcBef>
                <a:spcPts val="0"/>
              </a:spcBef>
              <a:buFont typeface="Arial" panose="020B0604020202020204" pitchFamily="34" charset="0"/>
              <a:buChar char="•"/>
            </a:pPr>
            <a:r>
              <a:rPr lang="en-US" sz="1400" dirty="0"/>
              <a:t>Wenn die Krise dem Management zugeschrieben wird, sinkt das Vertrauen der Mitarbeiter in das Management</a:t>
            </a:r>
          </a:p>
          <a:p>
            <a:pPr marL="285750" indent="-285750">
              <a:lnSpc>
                <a:spcPct val="100000"/>
              </a:lnSpc>
              <a:spcBef>
                <a:spcPts val="0"/>
              </a:spcBef>
              <a:buFont typeface="Arial" panose="020B0604020202020204" pitchFamily="34" charset="0"/>
              <a:buChar char="•"/>
            </a:pPr>
            <a:r>
              <a:rPr lang="en-US" sz="1400" dirty="0" err="1"/>
              <a:t>Krankschreibungen</a:t>
            </a:r>
            <a:r>
              <a:rPr lang="en-US" sz="1400" dirty="0"/>
              <a:t> </a:t>
            </a:r>
            <a:r>
              <a:rPr lang="en-US" sz="1400" dirty="0" err="1"/>
              <a:t>können</a:t>
            </a:r>
            <a:r>
              <a:rPr lang="en-US" sz="1400" dirty="0"/>
              <a:t> </a:t>
            </a:r>
            <a:r>
              <a:rPr lang="en-US" sz="1400" dirty="0" err="1"/>
              <a:t>zunehmen</a:t>
            </a:r>
            <a:endParaRPr lang="en-US" sz="1400" dirty="0"/>
          </a:p>
          <a:p>
            <a:pPr marL="285750" indent="-285750">
              <a:lnSpc>
                <a:spcPct val="100000"/>
              </a:lnSpc>
              <a:spcBef>
                <a:spcPts val="0"/>
              </a:spcBef>
              <a:buFont typeface="Arial" panose="020B0604020202020204" pitchFamily="34" charset="0"/>
              <a:buChar char="•"/>
            </a:pPr>
            <a:r>
              <a:rPr lang="en-US" sz="1400" dirty="0"/>
              <a:t>Personalfluktuation kann zunehmen</a:t>
            </a:r>
            <a:endParaRPr lang="de-DE" sz="1400" dirty="0"/>
          </a:p>
          <a:p>
            <a:endParaRPr lang="de-DE" dirty="0"/>
          </a:p>
        </p:txBody>
      </p:sp>
      <p:grpSp>
        <p:nvGrpSpPr>
          <p:cNvPr id="30" name="Gruppieren 29">
            <a:extLst>
              <a:ext uri="{FF2B5EF4-FFF2-40B4-BE49-F238E27FC236}">
                <a16:creationId xmlns:a16="http://schemas.microsoft.com/office/drawing/2014/main" id="{D1B4B51F-DFE6-3A2F-55B8-14A96856AEE7}"/>
              </a:ext>
            </a:extLst>
          </p:cNvPr>
          <p:cNvGrpSpPr/>
          <p:nvPr/>
        </p:nvGrpSpPr>
        <p:grpSpPr>
          <a:xfrm>
            <a:off x="6118509" y="4741026"/>
            <a:ext cx="3712240" cy="1617759"/>
            <a:chOff x="6064275" y="4855736"/>
            <a:chExt cx="3124126" cy="1617759"/>
          </a:xfrm>
        </p:grpSpPr>
        <p:sp>
          <p:nvSpPr>
            <p:cNvPr id="14" name="Freeform 593">
              <a:extLst>
                <a:ext uri="{FF2B5EF4-FFF2-40B4-BE49-F238E27FC236}">
                  <a16:creationId xmlns:a16="http://schemas.microsoft.com/office/drawing/2014/main" id="{0D6ADE92-5F7F-FE1E-2A54-0D083D2F927C}"/>
                </a:ext>
              </a:extLst>
            </p:cNvPr>
            <p:cNvSpPr>
              <a:spLocks/>
            </p:cNvSpPr>
            <p:nvPr/>
          </p:nvSpPr>
          <p:spPr bwMode="auto">
            <a:xfrm>
              <a:off x="7073438" y="6239646"/>
              <a:ext cx="872690" cy="233849"/>
            </a:xfrm>
            <a:custGeom>
              <a:avLst/>
              <a:gdLst>
                <a:gd name="T0" fmla="*/ 1035 w 1183"/>
                <a:gd name="T1" fmla="*/ 0 h 317"/>
                <a:gd name="T2" fmla="*/ 1183 w 1183"/>
                <a:gd name="T3" fmla="*/ 317 h 317"/>
                <a:gd name="T4" fmla="*/ 0 w 1183"/>
                <a:gd name="T5" fmla="*/ 89 h 317"/>
                <a:gd name="T6" fmla="*/ 1035 w 1183"/>
                <a:gd name="T7" fmla="*/ 0 h 317"/>
              </a:gdLst>
              <a:ahLst/>
              <a:cxnLst>
                <a:cxn ang="0">
                  <a:pos x="T0" y="T1"/>
                </a:cxn>
                <a:cxn ang="0">
                  <a:pos x="T2" y="T3"/>
                </a:cxn>
                <a:cxn ang="0">
                  <a:pos x="T4" y="T5"/>
                </a:cxn>
                <a:cxn ang="0">
                  <a:pos x="T6" y="T7"/>
                </a:cxn>
              </a:cxnLst>
              <a:rect l="0" t="0" r="r" b="b"/>
              <a:pathLst>
                <a:path w="1183" h="317">
                  <a:moveTo>
                    <a:pt x="1035" y="0"/>
                  </a:moveTo>
                  <a:lnTo>
                    <a:pt x="1183" y="317"/>
                  </a:lnTo>
                  <a:lnTo>
                    <a:pt x="0" y="89"/>
                  </a:lnTo>
                  <a:lnTo>
                    <a:pt x="1035" y="0"/>
                  </a:lnTo>
                  <a:close/>
                </a:path>
              </a:pathLst>
            </a:custGeom>
            <a:solidFill>
              <a:srgbClr val="AB85AD"/>
            </a:solidFill>
            <a:ln>
              <a:noFill/>
            </a:ln>
          </p:spPr>
          <p:txBody>
            <a:bodyPr vert="horz" wrap="square" lIns="34290" tIns="17145" rIns="34290" bIns="17145" numCol="1" anchor="t" anchorCtr="0" compatLnSpc="1">
              <a:prstTxWarp prst="textNoShape">
                <a:avLst/>
              </a:prstTxWarp>
            </a:bodyPr>
            <a:lstStyle/>
            <a:p>
              <a:pPr algn="ctr"/>
              <a:endParaRPr lang="en-US" sz="1350" b="1" dirty="0">
                <a:latin typeface="Roboto Bold" charset="0"/>
              </a:endParaRPr>
            </a:p>
          </p:txBody>
        </p:sp>
        <p:sp>
          <p:nvSpPr>
            <p:cNvPr id="15" name="Freeform 594">
              <a:extLst>
                <a:ext uri="{FF2B5EF4-FFF2-40B4-BE49-F238E27FC236}">
                  <a16:creationId xmlns:a16="http://schemas.microsoft.com/office/drawing/2014/main" id="{2FDD3C91-5086-BFB3-479F-72980D60AF7D}"/>
                </a:ext>
              </a:extLst>
            </p:cNvPr>
            <p:cNvSpPr>
              <a:spLocks/>
            </p:cNvSpPr>
            <p:nvPr/>
          </p:nvSpPr>
          <p:spPr bwMode="auto">
            <a:xfrm>
              <a:off x="7073439" y="6159238"/>
              <a:ext cx="1685627" cy="146063"/>
            </a:xfrm>
            <a:custGeom>
              <a:avLst/>
              <a:gdLst>
                <a:gd name="T0" fmla="*/ 2285 w 2285"/>
                <a:gd name="T1" fmla="*/ 0 h 198"/>
                <a:gd name="T2" fmla="*/ 109 w 2285"/>
                <a:gd name="T3" fmla="*/ 0 h 198"/>
                <a:gd name="T4" fmla="*/ 0 w 2285"/>
                <a:gd name="T5" fmla="*/ 198 h 198"/>
                <a:gd name="T6" fmla="*/ 2285 w 2285"/>
                <a:gd name="T7" fmla="*/ 0 h 198"/>
              </a:gdLst>
              <a:ahLst/>
              <a:cxnLst>
                <a:cxn ang="0">
                  <a:pos x="T0" y="T1"/>
                </a:cxn>
                <a:cxn ang="0">
                  <a:pos x="T2" y="T3"/>
                </a:cxn>
                <a:cxn ang="0">
                  <a:pos x="T4" y="T5"/>
                </a:cxn>
                <a:cxn ang="0">
                  <a:pos x="T6" y="T7"/>
                </a:cxn>
              </a:cxnLst>
              <a:rect l="0" t="0" r="r" b="b"/>
              <a:pathLst>
                <a:path w="2285" h="198">
                  <a:moveTo>
                    <a:pt x="2285" y="0"/>
                  </a:moveTo>
                  <a:lnTo>
                    <a:pt x="109" y="0"/>
                  </a:lnTo>
                  <a:lnTo>
                    <a:pt x="0" y="198"/>
                  </a:lnTo>
                  <a:lnTo>
                    <a:pt x="2285" y="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pPr algn="ctr"/>
              <a:endParaRPr lang="en-US" sz="1350" b="1" dirty="0">
                <a:latin typeface="Roboto Bold" charset="0"/>
              </a:endParaRPr>
            </a:p>
          </p:txBody>
        </p:sp>
        <p:grpSp>
          <p:nvGrpSpPr>
            <p:cNvPr id="16" name="Group 67">
              <a:extLst>
                <a:ext uri="{FF2B5EF4-FFF2-40B4-BE49-F238E27FC236}">
                  <a16:creationId xmlns:a16="http://schemas.microsoft.com/office/drawing/2014/main" id="{A3A858A0-DF6D-0096-D1C6-E7B1FECC93B3}"/>
                </a:ext>
              </a:extLst>
            </p:cNvPr>
            <p:cNvGrpSpPr/>
            <p:nvPr/>
          </p:nvGrpSpPr>
          <p:grpSpPr>
            <a:xfrm>
              <a:off x="6064275" y="5115405"/>
              <a:ext cx="3124126" cy="1050473"/>
              <a:chOff x="2197917" y="3875089"/>
              <a:chExt cx="8328834" cy="2800533"/>
            </a:xfrm>
            <a:solidFill>
              <a:srgbClr val="AB85AD"/>
            </a:solidFill>
          </p:grpSpPr>
          <p:sp>
            <p:nvSpPr>
              <p:cNvPr id="17" name="Freeform 595">
                <a:extLst>
                  <a:ext uri="{FF2B5EF4-FFF2-40B4-BE49-F238E27FC236}">
                    <a16:creationId xmlns:a16="http://schemas.microsoft.com/office/drawing/2014/main" id="{2B44B454-96ED-D3C3-5746-141476099993}"/>
                  </a:ext>
                </a:extLst>
              </p:cNvPr>
              <p:cNvSpPr>
                <a:spLocks/>
              </p:cNvSpPr>
              <p:nvPr/>
            </p:nvSpPr>
            <p:spPr bwMode="auto">
              <a:xfrm>
                <a:off x="2593217" y="3899716"/>
                <a:ext cx="7384835" cy="2751367"/>
              </a:xfrm>
              <a:custGeom>
                <a:avLst/>
                <a:gdLst>
                  <a:gd name="T0" fmla="*/ 310 w 3755"/>
                  <a:gd name="T1" fmla="*/ 1399 h 1399"/>
                  <a:gd name="T2" fmla="*/ 0 w 3755"/>
                  <a:gd name="T3" fmla="*/ 699 h 1399"/>
                  <a:gd name="T4" fmla="*/ 310 w 3755"/>
                  <a:gd name="T5" fmla="*/ 0 h 1399"/>
                  <a:gd name="T6" fmla="*/ 3444 w 3755"/>
                  <a:gd name="T7" fmla="*/ 0 h 1399"/>
                  <a:gd name="T8" fmla="*/ 3755 w 3755"/>
                  <a:gd name="T9" fmla="*/ 699 h 1399"/>
                  <a:gd name="T10" fmla="*/ 3444 w 3755"/>
                  <a:gd name="T11" fmla="*/ 1399 h 1399"/>
                  <a:gd name="T12" fmla="*/ 310 w 3755"/>
                  <a:gd name="T13" fmla="*/ 1399 h 1399"/>
                </a:gdLst>
                <a:ahLst/>
                <a:cxnLst>
                  <a:cxn ang="0">
                    <a:pos x="T0" y="T1"/>
                  </a:cxn>
                  <a:cxn ang="0">
                    <a:pos x="T2" y="T3"/>
                  </a:cxn>
                  <a:cxn ang="0">
                    <a:pos x="T4" y="T5"/>
                  </a:cxn>
                  <a:cxn ang="0">
                    <a:pos x="T6" y="T7"/>
                  </a:cxn>
                  <a:cxn ang="0">
                    <a:pos x="T8" y="T9"/>
                  </a:cxn>
                  <a:cxn ang="0">
                    <a:pos x="T10" y="T11"/>
                  </a:cxn>
                  <a:cxn ang="0">
                    <a:pos x="T12" y="T13"/>
                  </a:cxn>
                </a:cxnLst>
                <a:rect l="0" t="0" r="r" b="b"/>
                <a:pathLst>
                  <a:path w="3755" h="1399">
                    <a:moveTo>
                      <a:pt x="310" y="1399"/>
                    </a:moveTo>
                    <a:lnTo>
                      <a:pt x="0" y="699"/>
                    </a:lnTo>
                    <a:lnTo>
                      <a:pt x="310" y="0"/>
                    </a:lnTo>
                    <a:lnTo>
                      <a:pt x="3444" y="0"/>
                    </a:lnTo>
                    <a:lnTo>
                      <a:pt x="3755" y="699"/>
                    </a:lnTo>
                    <a:lnTo>
                      <a:pt x="3444" y="1399"/>
                    </a:lnTo>
                    <a:lnTo>
                      <a:pt x="310" y="1399"/>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en-US" sz="1350" b="1" dirty="0">
                  <a:latin typeface="Roboto Bold" charset="0"/>
                </a:endParaRPr>
              </a:p>
            </p:txBody>
          </p:sp>
          <p:sp>
            <p:nvSpPr>
              <p:cNvPr id="18" name="Freeform 596">
                <a:extLst>
                  <a:ext uri="{FF2B5EF4-FFF2-40B4-BE49-F238E27FC236}">
                    <a16:creationId xmlns:a16="http://schemas.microsoft.com/office/drawing/2014/main" id="{61385C5E-7225-D4CB-B5FA-E1E666339E0E}"/>
                  </a:ext>
                </a:extLst>
              </p:cNvPr>
              <p:cNvSpPr>
                <a:spLocks/>
              </p:cNvSpPr>
              <p:nvPr/>
            </p:nvSpPr>
            <p:spPr bwMode="auto">
              <a:xfrm>
                <a:off x="9366418" y="3875090"/>
                <a:ext cx="611633" cy="1374700"/>
              </a:xfrm>
              <a:custGeom>
                <a:avLst/>
                <a:gdLst>
                  <a:gd name="T0" fmla="*/ 311 w 311"/>
                  <a:gd name="T1" fmla="*/ 699 h 699"/>
                  <a:gd name="T2" fmla="*/ 0 w 311"/>
                  <a:gd name="T3" fmla="*/ 0 h 699"/>
                  <a:gd name="T4" fmla="*/ 188 w 311"/>
                  <a:gd name="T5" fmla="*/ 0 h 699"/>
                  <a:gd name="T6" fmla="*/ 311 w 311"/>
                  <a:gd name="T7" fmla="*/ 699 h 699"/>
                </a:gdLst>
                <a:ahLst/>
                <a:cxnLst>
                  <a:cxn ang="0">
                    <a:pos x="T0" y="T1"/>
                  </a:cxn>
                  <a:cxn ang="0">
                    <a:pos x="T2" y="T3"/>
                  </a:cxn>
                  <a:cxn ang="0">
                    <a:pos x="T4" y="T5"/>
                  </a:cxn>
                  <a:cxn ang="0">
                    <a:pos x="T6" y="T7"/>
                  </a:cxn>
                </a:cxnLst>
                <a:rect l="0" t="0" r="r" b="b"/>
                <a:pathLst>
                  <a:path w="311" h="699">
                    <a:moveTo>
                      <a:pt x="311" y="699"/>
                    </a:moveTo>
                    <a:lnTo>
                      <a:pt x="0" y="0"/>
                    </a:lnTo>
                    <a:lnTo>
                      <a:pt x="188" y="0"/>
                    </a:lnTo>
                    <a:lnTo>
                      <a:pt x="311" y="699"/>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en-US" sz="1350" b="1" dirty="0">
                  <a:latin typeface="Roboto Bold" charset="0"/>
                </a:endParaRPr>
              </a:p>
            </p:txBody>
          </p:sp>
          <p:sp>
            <p:nvSpPr>
              <p:cNvPr id="19" name="Freeform 597">
                <a:extLst>
                  <a:ext uri="{FF2B5EF4-FFF2-40B4-BE49-F238E27FC236}">
                    <a16:creationId xmlns:a16="http://schemas.microsoft.com/office/drawing/2014/main" id="{E6323B31-3BB5-512F-FB78-8E7F6FDEDB83}"/>
                  </a:ext>
                </a:extLst>
              </p:cNvPr>
              <p:cNvSpPr>
                <a:spLocks/>
              </p:cNvSpPr>
              <p:nvPr/>
            </p:nvSpPr>
            <p:spPr bwMode="auto">
              <a:xfrm>
                <a:off x="9736149" y="3875089"/>
                <a:ext cx="479867" cy="1158368"/>
              </a:xfrm>
              <a:custGeom>
                <a:avLst/>
                <a:gdLst>
                  <a:gd name="T0" fmla="*/ 103 w 244"/>
                  <a:gd name="T1" fmla="*/ 589 h 589"/>
                  <a:gd name="T2" fmla="*/ 244 w 244"/>
                  <a:gd name="T3" fmla="*/ 394 h 589"/>
                  <a:gd name="T4" fmla="*/ 0 w 244"/>
                  <a:gd name="T5" fmla="*/ 0 h 589"/>
                  <a:gd name="T6" fmla="*/ 103 w 244"/>
                  <a:gd name="T7" fmla="*/ 589 h 589"/>
                </a:gdLst>
                <a:ahLst/>
                <a:cxnLst>
                  <a:cxn ang="0">
                    <a:pos x="T0" y="T1"/>
                  </a:cxn>
                  <a:cxn ang="0">
                    <a:pos x="T2" y="T3"/>
                  </a:cxn>
                  <a:cxn ang="0">
                    <a:pos x="T4" y="T5"/>
                  </a:cxn>
                  <a:cxn ang="0">
                    <a:pos x="T6" y="T7"/>
                  </a:cxn>
                </a:cxnLst>
                <a:rect l="0" t="0" r="r" b="b"/>
                <a:pathLst>
                  <a:path w="244" h="589">
                    <a:moveTo>
                      <a:pt x="103" y="589"/>
                    </a:moveTo>
                    <a:lnTo>
                      <a:pt x="244" y="394"/>
                    </a:lnTo>
                    <a:lnTo>
                      <a:pt x="0" y="0"/>
                    </a:lnTo>
                    <a:lnTo>
                      <a:pt x="103" y="589"/>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en-US" sz="1350" b="1" dirty="0">
                  <a:latin typeface="Roboto Bold" charset="0"/>
                </a:endParaRPr>
              </a:p>
            </p:txBody>
          </p:sp>
          <p:sp>
            <p:nvSpPr>
              <p:cNvPr id="20" name="Freeform 598">
                <a:extLst>
                  <a:ext uri="{FF2B5EF4-FFF2-40B4-BE49-F238E27FC236}">
                    <a16:creationId xmlns:a16="http://schemas.microsoft.com/office/drawing/2014/main" id="{5349ED68-6B27-7B39-28C0-66F6A4CAE5C7}"/>
                  </a:ext>
                </a:extLst>
              </p:cNvPr>
              <p:cNvSpPr>
                <a:spLocks/>
              </p:cNvSpPr>
              <p:nvPr/>
            </p:nvSpPr>
            <p:spPr bwMode="auto">
              <a:xfrm>
                <a:off x="10015417" y="4046189"/>
                <a:ext cx="489701" cy="603767"/>
              </a:xfrm>
              <a:custGeom>
                <a:avLst/>
                <a:gdLst>
                  <a:gd name="T0" fmla="*/ 102 w 249"/>
                  <a:gd name="T1" fmla="*/ 307 h 307"/>
                  <a:gd name="T2" fmla="*/ 249 w 249"/>
                  <a:gd name="T3" fmla="*/ 0 h 307"/>
                  <a:gd name="T4" fmla="*/ 0 w 249"/>
                  <a:gd name="T5" fmla="*/ 143 h 307"/>
                  <a:gd name="T6" fmla="*/ 102 w 249"/>
                  <a:gd name="T7" fmla="*/ 307 h 307"/>
                </a:gdLst>
                <a:ahLst/>
                <a:cxnLst>
                  <a:cxn ang="0">
                    <a:pos x="T0" y="T1"/>
                  </a:cxn>
                  <a:cxn ang="0">
                    <a:pos x="T2" y="T3"/>
                  </a:cxn>
                  <a:cxn ang="0">
                    <a:pos x="T4" y="T5"/>
                  </a:cxn>
                  <a:cxn ang="0">
                    <a:pos x="T6" y="T7"/>
                  </a:cxn>
                </a:cxnLst>
                <a:rect l="0" t="0" r="r" b="b"/>
                <a:pathLst>
                  <a:path w="249" h="307">
                    <a:moveTo>
                      <a:pt x="102" y="307"/>
                    </a:moveTo>
                    <a:lnTo>
                      <a:pt x="249" y="0"/>
                    </a:lnTo>
                    <a:lnTo>
                      <a:pt x="0" y="143"/>
                    </a:lnTo>
                    <a:lnTo>
                      <a:pt x="102" y="307"/>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en-US" sz="1350" b="1" dirty="0">
                  <a:latin typeface="Roboto Bold" charset="0"/>
                </a:endParaRPr>
              </a:p>
            </p:txBody>
          </p:sp>
          <p:sp>
            <p:nvSpPr>
              <p:cNvPr id="21" name="Freeform 599">
                <a:extLst>
                  <a:ext uri="{FF2B5EF4-FFF2-40B4-BE49-F238E27FC236}">
                    <a16:creationId xmlns:a16="http://schemas.microsoft.com/office/drawing/2014/main" id="{C0577D43-7A20-62BA-C678-56D18C9E4863}"/>
                  </a:ext>
                </a:extLst>
              </p:cNvPr>
              <p:cNvSpPr>
                <a:spLocks/>
              </p:cNvSpPr>
              <p:nvPr/>
            </p:nvSpPr>
            <p:spPr bwMode="auto">
              <a:xfrm>
                <a:off x="10430383" y="4046189"/>
                <a:ext cx="96368" cy="259599"/>
              </a:xfrm>
              <a:custGeom>
                <a:avLst/>
                <a:gdLst>
                  <a:gd name="T0" fmla="*/ 38 w 49"/>
                  <a:gd name="T1" fmla="*/ 0 h 132"/>
                  <a:gd name="T2" fmla="*/ 49 w 49"/>
                  <a:gd name="T3" fmla="*/ 132 h 132"/>
                  <a:gd name="T4" fmla="*/ 0 w 49"/>
                  <a:gd name="T5" fmla="*/ 79 h 132"/>
                  <a:gd name="T6" fmla="*/ 38 w 49"/>
                  <a:gd name="T7" fmla="*/ 0 h 132"/>
                </a:gdLst>
                <a:ahLst/>
                <a:cxnLst>
                  <a:cxn ang="0">
                    <a:pos x="T0" y="T1"/>
                  </a:cxn>
                  <a:cxn ang="0">
                    <a:pos x="T2" y="T3"/>
                  </a:cxn>
                  <a:cxn ang="0">
                    <a:pos x="T4" y="T5"/>
                  </a:cxn>
                  <a:cxn ang="0">
                    <a:pos x="T6" y="T7"/>
                  </a:cxn>
                </a:cxnLst>
                <a:rect l="0" t="0" r="r" b="b"/>
                <a:pathLst>
                  <a:path w="49" h="132">
                    <a:moveTo>
                      <a:pt x="38" y="0"/>
                    </a:moveTo>
                    <a:lnTo>
                      <a:pt x="49" y="132"/>
                    </a:lnTo>
                    <a:lnTo>
                      <a:pt x="0" y="79"/>
                    </a:lnTo>
                    <a:lnTo>
                      <a:pt x="38" y="0"/>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en-US" sz="1350" b="1" dirty="0">
                  <a:latin typeface="Roboto Bold" charset="0"/>
                </a:endParaRPr>
              </a:p>
            </p:txBody>
          </p:sp>
          <p:sp>
            <p:nvSpPr>
              <p:cNvPr id="22" name="Freeform 600">
                <a:extLst>
                  <a:ext uri="{FF2B5EF4-FFF2-40B4-BE49-F238E27FC236}">
                    <a16:creationId xmlns:a16="http://schemas.microsoft.com/office/drawing/2014/main" id="{12B49D05-BF30-EBBF-7817-9FAE2DCA156C}"/>
                  </a:ext>
                </a:extLst>
              </p:cNvPr>
              <p:cNvSpPr>
                <a:spLocks/>
              </p:cNvSpPr>
              <p:nvPr/>
            </p:nvSpPr>
            <p:spPr bwMode="auto">
              <a:xfrm>
                <a:off x="2197917" y="5249788"/>
                <a:ext cx="1004968" cy="1376667"/>
              </a:xfrm>
              <a:custGeom>
                <a:avLst/>
                <a:gdLst>
                  <a:gd name="T0" fmla="*/ 201 w 511"/>
                  <a:gd name="T1" fmla="*/ 0 h 700"/>
                  <a:gd name="T2" fmla="*/ 511 w 511"/>
                  <a:gd name="T3" fmla="*/ 700 h 700"/>
                  <a:gd name="T4" fmla="*/ 0 w 511"/>
                  <a:gd name="T5" fmla="*/ 207 h 700"/>
                  <a:gd name="T6" fmla="*/ 201 w 511"/>
                  <a:gd name="T7" fmla="*/ 0 h 700"/>
                </a:gdLst>
                <a:ahLst/>
                <a:cxnLst>
                  <a:cxn ang="0">
                    <a:pos x="T0" y="T1"/>
                  </a:cxn>
                  <a:cxn ang="0">
                    <a:pos x="T2" y="T3"/>
                  </a:cxn>
                  <a:cxn ang="0">
                    <a:pos x="T4" y="T5"/>
                  </a:cxn>
                  <a:cxn ang="0">
                    <a:pos x="T6" y="T7"/>
                  </a:cxn>
                </a:cxnLst>
                <a:rect l="0" t="0" r="r" b="b"/>
                <a:pathLst>
                  <a:path w="511" h="700">
                    <a:moveTo>
                      <a:pt x="201" y="0"/>
                    </a:moveTo>
                    <a:lnTo>
                      <a:pt x="511" y="700"/>
                    </a:lnTo>
                    <a:lnTo>
                      <a:pt x="0" y="207"/>
                    </a:lnTo>
                    <a:lnTo>
                      <a:pt x="201" y="0"/>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en-US" sz="1350" b="1" dirty="0">
                  <a:latin typeface="Roboto Bold" charset="0"/>
                </a:endParaRPr>
              </a:p>
            </p:txBody>
          </p:sp>
          <p:sp>
            <p:nvSpPr>
              <p:cNvPr id="23" name="Freeform 601">
                <a:extLst>
                  <a:ext uri="{FF2B5EF4-FFF2-40B4-BE49-F238E27FC236}">
                    <a16:creationId xmlns:a16="http://schemas.microsoft.com/office/drawing/2014/main" id="{1CCC2284-DF54-1E0F-AA4E-9A88EF5FFC19}"/>
                  </a:ext>
                </a:extLst>
              </p:cNvPr>
              <p:cNvSpPr>
                <a:spLocks/>
              </p:cNvSpPr>
              <p:nvPr/>
            </p:nvSpPr>
            <p:spPr bwMode="auto">
              <a:xfrm>
                <a:off x="2197917" y="5656889"/>
                <a:ext cx="304834" cy="1018733"/>
              </a:xfrm>
              <a:custGeom>
                <a:avLst/>
                <a:gdLst>
                  <a:gd name="T0" fmla="*/ 0 w 155"/>
                  <a:gd name="T1" fmla="*/ 0 h 518"/>
                  <a:gd name="T2" fmla="*/ 86 w 155"/>
                  <a:gd name="T3" fmla="*/ 518 h 518"/>
                  <a:gd name="T4" fmla="*/ 155 w 155"/>
                  <a:gd name="T5" fmla="*/ 149 h 518"/>
                  <a:gd name="T6" fmla="*/ 0 w 155"/>
                  <a:gd name="T7" fmla="*/ 0 h 518"/>
                </a:gdLst>
                <a:ahLst/>
                <a:cxnLst>
                  <a:cxn ang="0">
                    <a:pos x="T0" y="T1"/>
                  </a:cxn>
                  <a:cxn ang="0">
                    <a:pos x="T2" y="T3"/>
                  </a:cxn>
                  <a:cxn ang="0">
                    <a:pos x="T4" y="T5"/>
                  </a:cxn>
                  <a:cxn ang="0">
                    <a:pos x="T6" y="T7"/>
                  </a:cxn>
                </a:cxnLst>
                <a:rect l="0" t="0" r="r" b="b"/>
                <a:pathLst>
                  <a:path w="155" h="518">
                    <a:moveTo>
                      <a:pt x="0" y="0"/>
                    </a:moveTo>
                    <a:lnTo>
                      <a:pt x="86" y="518"/>
                    </a:lnTo>
                    <a:lnTo>
                      <a:pt x="155" y="149"/>
                    </a:lnTo>
                    <a:lnTo>
                      <a:pt x="0" y="0"/>
                    </a:lnTo>
                    <a:close/>
                  </a:path>
                </a:pathLst>
              </a:custGeom>
              <a:grpFill/>
              <a:ln>
                <a:noFill/>
              </a:ln>
            </p:spPr>
            <p:txBody>
              <a:bodyPr vert="horz" wrap="square" lIns="34290" tIns="17145" rIns="34290" bIns="17145" numCol="1" anchor="t" anchorCtr="0" compatLnSpc="1">
                <a:prstTxWarp prst="textNoShape">
                  <a:avLst/>
                </a:prstTxWarp>
              </a:bodyPr>
              <a:lstStyle/>
              <a:p>
                <a:pPr algn="ctr"/>
                <a:endParaRPr lang="en-US" sz="1350" b="1" dirty="0">
                  <a:latin typeface="Roboto Bold" charset="0"/>
                </a:endParaRPr>
              </a:p>
            </p:txBody>
          </p:sp>
        </p:grpSp>
        <p:sp>
          <p:nvSpPr>
            <p:cNvPr id="24" name="Freeform 602">
              <a:extLst>
                <a:ext uri="{FF2B5EF4-FFF2-40B4-BE49-F238E27FC236}">
                  <a16:creationId xmlns:a16="http://schemas.microsoft.com/office/drawing/2014/main" id="{104584A3-0B96-ED03-A372-A470E3138118}"/>
                </a:ext>
              </a:extLst>
            </p:cNvPr>
            <p:cNvSpPr>
              <a:spLocks/>
            </p:cNvSpPr>
            <p:nvPr/>
          </p:nvSpPr>
          <p:spPr bwMode="auto">
            <a:xfrm>
              <a:off x="6193371" y="4996634"/>
              <a:ext cx="2511104" cy="399092"/>
            </a:xfrm>
            <a:custGeom>
              <a:avLst/>
              <a:gdLst>
                <a:gd name="T0" fmla="*/ 3404 w 3404"/>
                <a:gd name="T1" fmla="*/ 541 h 541"/>
                <a:gd name="T2" fmla="*/ 0 w 3404"/>
                <a:gd name="T3" fmla="*/ 541 h 541"/>
                <a:gd name="T4" fmla="*/ 110 w 3404"/>
                <a:gd name="T5" fmla="*/ 0 h 541"/>
                <a:gd name="T6" fmla="*/ 3163 w 3404"/>
                <a:gd name="T7" fmla="*/ 0 h 541"/>
                <a:gd name="T8" fmla="*/ 3404 w 3404"/>
                <a:gd name="T9" fmla="*/ 541 h 541"/>
              </a:gdLst>
              <a:ahLst/>
              <a:cxnLst>
                <a:cxn ang="0">
                  <a:pos x="T0" y="T1"/>
                </a:cxn>
                <a:cxn ang="0">
                  <a:pos x="T2" y="T3"/>
                </a:cxn>
                <a:cxn ang="0">
                  <a:pos x="T4" y="T5"/>
                </a:cxn>
                <a:cxn ang="0">
                  <a:pos x="T6" y="T7"/>
                </a:cxn>
                <a:cxn ang="0">
                  <a:pos x="T8" y="T9"/>
                </a:cxn>
              </a:cxnLst>
              <a:rect l="0" t="0" r="r" b="b"/>
              <a:pathLst>
                <a:path w="3404" h="541">
                  <a:moveTo>
                    <a:pt x="3404" y="541"/>
                  </a:moveTo>
                  <a:lnTo>
                    <a:pt x="0" y="541"/>
                  </a:lnTo>
                  <a:lnTo>
                    <a:pt x="110" y="0"/>
                  </a:lnTo>
                  <a:lnTo>
                    <a:pt x="3163" y="0"/>
                  </a:lnTo>
                  <a:lnTo>
                    <a:pt x="3404" y="541"/>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pPr algn="ctr"/>
              <a:endParaRPr lang="en-US" sz="1350" b="1" dirty="0">
                <a:latin typeface="Roboto Bold" charset="0"/>
              </a:endParaRPr>
            </a:p>
          </p:txBody>
        </p:sp>
        <p:sp>
          <p:nvSpPr>
            <p:cNvPr id="25" name="Freeform 603">
              <a:extLst>
                <a:ext uri="{FF2B5EF4-FFF2-40B4-BE49-F238E27FC236}">
                  <a16:creationId xmlns:a16="http://schemas.microsoft.com/office/drawing/2014/main" id="{C71D4539-8398-D469-0CD0-79AB20B20571}"/>
                </a:ext>
              </a:extLst>
            </p:cNvPr>
            <p:cNvSpPr>
              <a:spLocks/>
            </p:cNvSpPr>
            <p:nvPr/>
          </p:nvSpPr>
          <p:spPr bwMode="auto">
            <a:xfrm>
              <a:off x="6193372" y="5395726"/>
              <a:ext cx="135735" cy="86310"/>
            </a:xfrm>
            <a:custGeom>
              <a:avLst/>
              <a:gdLst>
                <a:gd name="T0" fmla="*/ 0 w 184"/>
                <a:gd name="T1" fmla="*/ 0 h 117"/>
                <a:gd name="T2" fmla="*/ 131 w 184"/>
                <a:gd name="T3" fmla="*/ 117 h 117"/>
                <a:gd name="T4" fmla="*/ 184 w 184"/>
                <a:gd name="T5" fmla="*/ 0 h 117"/>
                <a:gd name="T6" fmla="*/ 0 w 184"/>
                <a:gd name="T7" fmla="*/ 0 h 117"/>
              </a:gdLst>
              <a:ahLst/>
              <a:cxnLst>
                <a:cxn ang="0">
                  <a:pos x="T0" y="T1"/>
                </a:cxn>
                <a:cxn ang="0">
                  <a:pos x="T2" y="T3"/>
                </a:cxn>
                <a:cxn ang="0">
                  <a:pos x="T4" y="T5"/>
                </a:cxn>
                <a:cxn ang="0">
                  <a:pos x="T6" y="T7"/>
                </a:cxn>
              </a:cxnLst>
              <a:rect l="0" t="0" r="r" b="b"/>
              <a:pathLst>
                <a:path w="184" h="117">
                  <a:moveTo>
                    <a:pt x="0" y="0"/>
                  </a:moveTo>
                  <a:lnTo>
                    <a:pt x="131" y="117"/>
                  </a:lnTo>
                  <a:lnTo>
                    <a:pt x="184" y="0"/>
                  </a:lnTo>
                  <a:lnTo>
                    <a:pt x="0" y="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pPr algn="ctr"/>
              <a:endParaRPr lang="en-US" sz="1350" b="1" dirty="0">
                <a:latin typeface="Roboto Bold" charset="0"/>
              </a:endParaRPr>
            </a:p>
          </p:txBody>
        </p:sp>
        <p:sp>
          <p:nvSpPr>
            <p:cNvPr id="26" name="Freeform 604">
              <a:extLst>
                <a:ext uri="{FF2B5EF4-FFF2-40B4-BE49-F238E27FC236}">
                  <a16:creationId xmlns:a16="http://schemas.microsoft.com/office/drawing/2014/main" id="{FB6E9E5A-F1DC-ACAB-9974-28CD3B9EAE28}"/>
                </a:ext>
              </a:extLst>
            </p:cNvPr>
            <p:cNvSpPr>
              <a:spLocks/>
            </p:cNvSpPr>
            <p:nvPr/>
          </p:nvSpPr>
          <p:spPr bwMode="auto">
            <a:xfrm>
              <a:off x="6274519" y="4855737"/>
              <a:ext cx="461795" cy="140899"/>
            </a:xfrm>
            <a:custGeom>
              <a:avLst/>
              <a:gdLst>
                <a:gd name="T0" fmla="*/ 626 w 626"/>
                <a:gd name="T1" fmla="*/ 191 h 191"/>
                <a:gd name="T2" fmla="*/ 626 w 626"/>
                <a:gd name="T3" fmla="*/ 0 h 191"/>
                <a:gd name="T4" fmla="*/ 0 w 626"/>
                <a:gd name="T5" fmla="*/ 191 h 191"/>
                <a:gd name="T6" fmla="*/ 626 w 626"/>
                <a:gd name="T7" fmla="*/ 191 h 191"/>
              </a:gdLst>
              <a:ahLst/>
              <a:cxnLst>
                <a:cxn ang="0">
                  <a:pos x="T0" y="T1"/>
                </a:cxn>
                <a:cxn ang="0">
                  <a:pos x="T2" y="T3"/>
                </a:cxn>
                <a:cxn ang="0">
                  <a:pos x="T4" y="T5"/>
                </a:cxn>
                <a:cxn ang="0">
                  <a:pos x="T6" y="T7"/>
                </a:cxn>
              </a:cxnLst>
              <a:rect l="0" t="0" r="r" b="b"/>
              <a:pathLst>
                <a:path w="626" h="191">
                  <a:moveTo>
                    <a:pt x="626" y="191"/>
                  </a:moveTo>
                  <a:lnTo>
                    <a:pt x="626" y="0"/>
                  </a:lnTo>
                  <a:lnTo>
                    <a:pt x="0" y="191"/>
                  </a:lnTo>
                  <a:lnTo>
                    <a:pt x="626" y="191"/>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pPr algn="ctr"/>
              <a:endParaRPr lang="en-US" sz="1350" b="1" dirty="0">
                <a:latin typeface="Roboto Bold" charset="0"/>
              </a:endParaRPr>
            </a:p>
          </p:txBody>
        </p:sp>
        <p:sp>
          <p:nvSpPr>
            <p:cNvPr id="27" name="Freeform 605">
              <a:extLst>
                <a:ext uri="{FF2B5EF4-FFF2-40B4-BE49-F238E27FC236}">
                  <a16:creationId xmlns:a16="http://schemas.microsoft.com/office/drawing/2014/main" id="{A9930EA9-C7D8-1422-6E10-552235D43BEA}"/>
                </a:ext>
              </a:extLst>
            </p:cNvPr>
            <p:cNvSpPr>
              <a:spLocks/>
            </p:cNvSpPr>
            <p:nvPr/>
          </p:nvSpPr>
          <p:spPr bwMode="auto">
            <a:xfrm>
              <a:off x="6112225" y="4855736"/>
              <a:ext cx="624088" cy="73032"/>
            </a:xfrm>
            <a:custGeom>
              <a:avLst/>
              <a:gdLst>
                <a:gd name="T0" fmla="*/ 846 w 846"/>
                <a:gd name="T1" fmla="*/ 0 h 99"/>
                <a:gd name="T2" fmla="*/ 0 w 846"/>
                <a:gd name="T3" fmla="*/ 59 h 99"/>
                <a:gd name="T4" fmla="*/ 519 w 846"/>
                <a:gd name="T5" fmla="*/ 99 h 99"/>
                <a:gd name="T6" fmla="*/ 846 w 846"/>
                <a:gd name="T7" fmla="*/ 0 h 99"/>
              </a:gdLst>
              <a:ahLst/>
              <a:cxnLst>
                <a:cxn ang="0">
                  <a:pos x="T0" y="T1"/>
                </a:cxn>
                <a:cxn ang="0">
                  <a:pos x="T2" y="T3"/>
                </a:cxn>
                <a:cxn ang="0">
                  <a:pos x="T4" y="T5"/>
                </a:cxn>
                <a:cxn ang="0">
                  <a:pos x="T6" y="T7"/>
                </a:cxn>
              </a:cxnLst>
              <a:rect l="0" t="0" r="r" b="b"/>
              <a:pathLst>
                <a:path w="846" h="99">
                  <a:moveTo>
                    <a:pt x="846" y="0"/>
                  </a:moveTo>
                  <a:lnTo>
                    <a:pt x="0" y="59"/>
                  </a:lnTo>
                  <a:lnTo>
                    <a:pt x="519" y="99"/>
                  </a:lnTo>
                  <a:lnTo>
                    <a:pt x="846" y="0"/>
                  </a:lnTo>
                  <a:close/>
                </a:path>
              </a:pathLst>
            </a:custGeom>
            <a:solidFill>
              <a:srgbClr val="916395"/>
            </a:solidFill>
            <a:ln>
              <a:noFill/>
            </a:ln>
          </p:spPr>
          <p:txBody>
            <a:bodyPr vert="horz" wrap="square" lIns="34290" tIns="17145" rIns="34290" bIns="17145" numCol="1" anchor="t" anchorCtr="0" compatLnSpc="1">
              <a:prstTxWarp prst="textNoShape">
                <a:avLst/>
              </a:prstTxWarp>
            </a:bodyPr>
            <a:lstStyle/>
            <a:p>
              <a:pPr algn="ctr"/>
              <a:endParaRPr lang="en-US" sz="1350" b="1" dirty="0">
                <a:latin typeface="Roboto Bold" charset="0"/>
              </a:endParaRPr>
            </a:p>
          </p:txBody>
        </p:sp>
        <p:sp>
          <p:nvSpPr>
            <p:cNvPr id="28" name="TextBox 86">
              <a:extLst>
                <a:ext uri="{FF2B5EF4-FFF2-40B4-BE49-F238E27FC236}">
                  <a16:creationId xmlns:a16="http://schemas.microsoft.com/office/drawing/2014/main" id="{93B3F6ED-4C39-C362-0494-D7A9FE536013}"/>
                </a:ext>
              </a:extLst>
            </p:cNvPr>
            <p:cNvSpPr txBox="1"/>
            <p:nvPr/>
          </p:nvSpPr>
          <p:spPr>
            <a:xfrm>
              <a:off x="6296337" y="5042470"/>
              <a:ext cx="2284098" cy="334707"/>
            </a:xfrm>
            <a:prstGeom prst="rect">
              <a:avLst/>
            </a:prstGeom>
            <a:noFill/>
          </p:spPr>
          <p:txBody>
            <a:bodyPr wrap="none" rtlCol="0">
              <a:spAutoFit/>
            </a:bodyPr>
            <a:lstStyle/>
            <a:p>
              <a:pPr algn="ctr"/>
              <a:r>
                <a:rPr lang="en-US" sz="1575" b="1" dirty="0">
                  <a:solidFill>
                    <a:schemeClr val="bg1"/>
                  </a:solidFill>
                  <a:ea typeface="Roboto" charset="0"/>
                  <a:cs typeface="Roboto" charset="0"/>
                </a:rPr>
                <a:t>Adaptive </a:t>
              </a:r>
              <a:r>
                <a:rPr lang="en-US" sz="1575" b="1" dirty="0" err="1">
                  <a:solidFill>
                    <a:schemeClr val="bg1"/>
                  </a:solidFill>
                  <a:ea typeface="Roboto" charset="0"/>
                  <a:cs typeface="Roboto" charset="0"/>
                </a:rPr>
                <a:t>Führung</a:t>
              </a:r>
              <a:r>
                <a:rPr lang="en-US" sz="1575" b="1" dirty="0">
                  <a:solidFill>
                    <a:schemeClr val="bg1"/>
                  </a:solidFill>
                  <a:ea typeface="Roboto" charset="0"/>
                  <a:cs typeface="Roboto" charset="0"/>
                </a:rPr>
                <a:t> erforderlich</a:t>
              </a:r>
            </a:p>
          </p:txBody>
        </p:sp>
        <p:sp>
          <p:nvSpPr>
            <p:cNvPr id="29" name="TextBox 91">
              <a:extLst>
                <a:ext uri="{FF2B5EF4-FFF2-40B4-BE49-F238E27FC236}">
                  <a16:creationId xmlns:a16="http://schemas.microsoft.com/office/drawing/2014/main" id="{317BC761-565C-2D9E-3DDF-58C777636772}"/>
                </a:ext>
              </a:extLst>
            </p:cNvPr>
            <p:cNvSpPr txBox="1"/>
            <p:nvPr/>
          </p:nvSpPr>
          <p:spPr>
            <a:xfrm>
              <a:off x="6389885" y="5472761"/>
              <a:ext cx="2386051" cy="521233"/>
            </a:xfrm>
            <a:prstGeom prst="rect">
              <a:avLst/>
            </a:prstGeom>
            <a:noFill/>
          </p:spPr>
          <p:txBody>
            <a:bodyPr wrap="square" rtlCol="0">
              <a:spAutoFit/>
            </a:bodyPr>
            <a:lstStyle/>
            <a:p>
              <a:pPr algn="ctr">
                <a:lnSpc>
                  <a:spcPts val="1665"/>
                </a:lnSpc>
              </a:pPr>
              <a:r>
                <a:rPr lang="en-US" sz="1400" dirty="0">
                  <a:solidFill>
                    <a:schemeClr val="bg1"/>
                  </a:solidFill>
                  <a:ea typeface="Lato Light" charset="0"/>
                  <a:cs typeface="Lato Light" charset="0"/>
                </a:rPr>
                <a:t>Um die Krise bewältigen zu können, muss sich die Führung anpassen.</a:t>
              </a:r>
            </a:p>
          </p:txBody>
        </p:sp>
      </p:grpSp>
    </p:spTree>
    <p:extLst>
      <p:ext uri="{BB962C8B-B14F-4D97-AF65-F5344CB8AC3E}">
        <p14:creationId xmlns:p14="http://schemas.microsoft.com/office/powerpoint/2010/main" val="296925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Inhaltsplatzhalter 4">
            <a:extLst>
              <a:ext uri="{FF2B5EF4-FFF2-40B4-BE49-F238E27FC236}">
                <a16:creationId xmlns:a16="http://schemas.microsoft.com/office/drawing/2014/main" id="{A3F166CE-84A8-00F3-2A90-ABF3FD5DD5B8}"/>
              </a:ext>
            </a:extLst>
          </p:cNvPr>
          <p:cNvSpPr>
            <a:spLocks noGrp="1"/>
          </p:cNvSpPr>
          <p:nvPr>
            <p:ph sz="quarter" idx="19"/>
          </p:nvPr>
        </p:nvSpPr>
        <p:spPr/>
        <p:txBody>
          <a:bodyPr/>
          <a:lstStyle/>
          <a:p>
            <a:r>
              <a:rPr lang="en-US" dirty="0"/>
              <a:t>In verschiedenen Unternehmenssituationen und/oder beruflichen Situationen sind unterschiedliche Kombinationen und Schwerpunkte wichtig.</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fontScale="92500" lnSpcReduction="10000"/>
          </a:bodyPr>
          <a:lstStyle/>
          <a:p>
            <a:r>
              <a:rPr lang="en-GB" altLang="de-DE" sz="2000" dirty="0">
                <a:solidFill>
                  <a:srgbClr val="79527B"/>
                </a:solidFill>
                <a:latin typeface="+mj-lt"/>
              </a:rPr>
              <a:t>Es ist eine Tatsache, dass weder Management- noch Führungskompetenzen allein für eine erfolgreiche Unternehmensführung relevant sind</a:t>
            </a:r>
            <a:endParaRPr lang="en-GB" dirty="0"/>
          </a:p>
        </p:txBody>
      </p:sp>
      <p:sp>
        <p:nvSpPr>
          <p:cNvPr id="6" name="Textplatzhalter 5">
            <a:extLst>
              <a:ext uri="{FF2B5EF4-FFF2-40B4-BE49-F238E27FC236}">
                <a16:creationId xmlns:a16="http://schemas.microsoft.com/office/drawing/2014/main" id="{99C1EA2E-D9F8-EC7B-6E78-F433EC4FF03E}"/>
              </a:ext>
            </a:extLst>
          </p:cNvPr>
          <p:cNvSpPr>
            <a:spLocks noGrp="1"/>
          </p:cNvSpPr>
          <p:nvPr>
            <p:ph type="body" sz="quarter" idx="20"/>
          </p:nvPr>
        </p:nvSpPr>
        <p:spPr/>
        <p:txBody>
          <a:bodyPr>
            <a:normAutofit fontScale="85000" lnSpcReduction="20000"/>
          </a:bodyPr>
          <a:lstStyle/>
          <a:p>
            <a:r>
              <a:rPr lang="en-GB" dirty="0"/>
              <a:t>Führung vs. Management</a:t>
            </a:r>
          </a:p>
          <a:p>
            <a:endParaRPr lang="de-DE" dirty="0"/>
          </a:p>
        </p:txBody>
      </p:sp>
      <p:sp>
        <p:nvSpPr>
          <p:cNvPr id="7" name="TextBox 2">
            <a:extLst>
              <a:ext uri="{FF2B5EF4-FFF2-40B4-BE49-F238E27FC236}">
                <a16:creationId xmlns:a16="http://schemas.microsoft.com/office/drawing/2014/main" id="{A9475A44-B85B-4783-826A-CF1B4DCDEE80}"/>
              </a:ext>
            </a:extLst>
          </p:cNvPr>
          <p:cNvSpPr txBox="1"/>
          <p:nvPr/>
        </p:nvSpPr>
        <p:spPr>
          <a:xfrm>
            <a:off x="10330179" y="2922974"/>
            <a:ext cx="1031052" cy="400110"/>
          </a:xfrm>
          <a:prstGeom prst="rect">
            <a:avLst/>
          </a:prstGeom>
          <a:noFill/>
        </p:spPr>
        <p:txBody>
          <a:bodyPr wrap="none" rtlCol="0">
            <a:spAutoFit/>
          </a:bodyPr>
          <a:lstStyle/>
          <a:p>
            <a:pPr algn="r"/>
            <a:r>
              <a:rPr lang="en-GB" sz="2000" b="1" dirty="0" err="1">
                <a:solidFill>
                  <a:srgbClr val="595A59"/>
                </a:solidFill>
                <a:latin typeface="+mj-lt"/>
                <a:ea typeface="Roboto" charset="0"/>
                <a:cs typeface="Roboto" charset="0"/>
              </a:rPr>
              <a:t>Führung</a:t>
            </a:r>
            <a:endParaRPr lang="en-GB" sz="2000" b="1" dirty="0">
              <a:solidFill>
                <a:srgbClr val="595A59"/>
              </a:solidFill>
              <a:latin typeface="+mj-lt"/>
              <a:ea typeface="Roboto" charset="0"/>
              <a:cs typeface="Roboto" charset="0"/>
            </a:endParaRPr>
          </a:p>
        </p:txBody>
      </p:sp>
      <p:sp>
        <p:nvSpPr>
          <p:cNvPr id="9" name="TextBox 37">
            <a:extLst>
              <a:ext uri="{FF2B5EF4-FFF2-40B4-BE49-F238E27FC236}">
                <a16:creationId xmlns:a16="http://schemas.microsoft.com/office/drawing/2014/main" id="{D3CC4A76-F351-405C-8857-9CE752501017}"/>
              </a:ext>
            </a:extLst>
          </p:cNvPr>
          <p:cNvSpPr txBox="1"/>
          <p:nvPr/>
        </p:nvSpPr>
        <p:spPr>
          <a:xfrm>
            <a:off x="4272899" y="2801786"/>
            <a:ext cx="1443024" cy="707886"/>
          </a:xfrm>
          <a:prstGeom prst="rect">
            <a:avLst/>
          </a:prstGeom>
          <a:noFill/>
        </p:spPr>
        <p:txBody>
          <a:bodyPr wrap="none" rtlCol="0">
            <a:spAutoFit/>
          </a:bodyPr>
          <a:lstStyle/>
          <a:p>
            <a:r>
              <a:rPr lang="en-GB" sz="2000" b="1" dirty="0" err="1">
                <a:solidFill>
                  <a:srgbClr val="595A59"/>
                </a:solidFill>
                <a:latin typeface="+mj-lt"/>
                <a:ea typeface="Roboto" charset="0"/>
                <a:cs typeface="Roboto" charset="0"/>
              </a:rPr>
              <a:t>Individueller</a:t>
            </a:r>
            <a:br>
              <a:rPr lang="en-GB" sz="2000" b="1" dirty="0">
                <a:solidFill>
                  <a:srgbClr val="595A59"/>
                </a:solidFill>
                <a:latin typeface="+mj-lt"/>
                <a:ea typeface="Roboto" charset="0"/>
                <a:cs typeface="Roboto" charset="0"/>
              </a:rPr>
            </a:br>
            <a:r>
              <a:rPr lang="en-GB" sz="2000" b="1" dirty="0">
                <a:solidFill>
                  <a:srgbClr val="595A59"/>
                </a:solidFill>
                <a:latin typeface="+mj-lt"/>
                <a:ea typeface="Roboto" charset="0"/>
                <a:cs typeface="Roboto" charset="0"/>
              </a:rPr>
              <a:t>Beitrag</a:t>
            </a:r>
          </a:p>
        </p:txBody>
      </p:sp>
      <p:sp>
        <p:nvSpPr>
          <p:cNvPr id="11" name="TextBox 43">
            <a:extLst>
              <a:ext uri="{FF2B5EF4-FFF2-40B4-BE49-F238E27FC236}">
                <a16:creationId xmlns:a16="http://schemas.microsoft.com/office/drawing/2014/main" id="{F5C21BFF-215E-4ABC-8DB0-5AFA7B5A1461}"/>
              </a:ext>
            </a:extLst>
          </p:cNvPr>
          <p:cNvSpPr txBox="1"/>
          <p:nvPr/>
        </p:nvSpPr>
        <p:spPr>
          <a:xfrm>
            <a:off x="7104035" y="5440786"/>
            <a:ext cx="1544462" cy="400110"/>
          </a:xfrm>
          <a:prstGeom prst="rect">
            <a:avLst/>
          </a:prstGeom>
          <a:noFill/>
        </p:spPr>
        <p:txBody>
          <a:bodyPr wrap="none" rtlCol="0">
            <a:spAutoFit/>
          </a:bodyPr>
          <a:lstStyle/>
          <a:p>
            <a:pPr algn="ctr"/>
            <a:r>
              <a:rPr lang="en-GB" sz="2000" b="1" dirty="0">
                <a:solidFill>
                  <a:srgbClr val="595A59"/>
                </a:solidFill>
                <a:latin typeface="+mj-lt"/>
                <a:ea typeface="Roboto" charset="0"/>
                <a:cs typeface="Roboto" charset="0"/>
              </a:rPr>
              <a:t>Management</a:t>
            </a:r>
          </a:p>
        </p:txBody>
      </p:sp>
      <p:sp>
        <p:nvSpPr>
          <p:cNvPr id="14" name="Freeform 94">
            <a:extLst>
              <a:ext uri="{FF2B5EF4-FFF2-40B4-BE49-F238E27FC236}">
                <a16:creationId xmlns:a16="http://schemas.microsoft.com/office/drawing/2014/main" id="{8C713EE6-9FD4-4F67-BF85-E58B45A4B713}"/>
              </a:ext>
            </a:extLst>
          </p:cNvPr>
          <p:cNvSpPr>
            <a:spLocks noChangeArrowheads="1"/>
          </p:cNvSpPr>
          <p:nvPr/>
        </p:nvSpPr>
        <p:spPr bwMode="auto">
          <a:xfrm>
            <a:off x="7072161" y="3119729"/>
            <a:ext cx="1633668" cy="1639433"/>
          </a:xfrm>
          <a:prstGeom prst="ellipse">
            <a:avLst/>
          </a:prstGeom>
          <a:solidFill>
            <a:srgbClr val="79527B">
              <a:alpha val="80000"/>
            </a:srgbClr>
          </a:solidFill>
          <a:ln>
            <a:noFill/>
          </a:ln>
          <a:effectLst/>
        </p:spPr>
        <p:txBody>
          <a:bodyPr wrap="none" anchor="ctr"/>
          <a:lstStyle/>
          <a:p>
            <a:endParaRPr lang="en-GB" sz="7464" b="1" dirty="0">
              <a:solidFill>
                <a:srgbClr val="79527B"/>
              </a:solidFill>
              <a:latin typeface="Roboto Bold" charset="0"/>
            </a:endParaRPr>
          </a:p>
        </p:txBody>
      </p:sp>
      <p:sp>
        <p:nvSpPr>
          <p:cNvPr id="18" name="Freeform 86">
            <a:extLst>
              <a:ext uri="{FF2B5EF4-FFF2-40B4-BE49-F238E27FC236}">
                <a16:creationId xmlns:a16="http://schemas.microsoft.com/office/drawing/2014/main" id="{2574B569-3ECE-4D82-B770-32E086DC3C7F}"/>
              </a:ext>
            </a:extLst>
          </p:cNvPr>
          <p:cNvSpPr>
            <a:spLocks noChangeArrowheads="1"/>
          </p:cNvSpPr>
          <p:nvPr/>
        </p:nvSpPr>
        <p:spPr bwMode="auto">
          <a:xfrm>
            <a:off x="6372576" y="2270612"/>
            <a:ext cx="1639327" cy="1639433"/>
          </a:xfrm>
          <a:prstGeom prst="ellipse">
            <a:avLst/>
          </a:prstGeom>
          <a:solidFill>
            <a:srgbClr val="D7C6D8">
              <a:alpha val="80000"/>
            </a:srgbClr>
          </a:solidFill>
          <a:ln>
            <a:noFill/>
          </a:ln>
          <a:effectLst/>
        </p:spPr>
        <p:txBody>
          <a:bodyPr wrap="none" anchor="ctr"/>
          <a:lstStyle/>
          <a:p>
            <a:endParaRPr lang="en-GB" sz="7464" b="1" dirty="0">
              <a:solidFill>
                <a:srgbClr val="79527B"/>
              </a:solidFill>
              <a:latin typeface="Roboto Bold" charset="0"/>
            </a:endParaRPr>
          </a:p>
        </p:txBody>
      </p:sp>
      <p:sp>
        <p:nvSpPr>
          <p:cNvPr id="21" name="Freeform 102">
            <a:extLst>
              <a:ext uri="{FF2B5EF4-FFF2-40B4-BE49-F238E27FC236}">
                <a16:creationId xmlns:a16="http://schemas.microsoft.com/office/drawing/2014/main" id="{283113BA-1600-4609-AADF-09C5B894E2BB}"/>
              </a:ext>
            </a:extLst>
          </p:cNvPr>
          <p:cNvSpPr>
            <a:spLocks noChangeArrowheads="1"/>
          </p:cNvSpPr>
          <p:nvPr/>
        </p:nvSpPr>
        <p:spPr bwMode="auto">
          <a:xfrm>
            <a:off x="7766090" y="2270612"/>
            <a:ext cx="1639327" cy="1639433"/>
          </a:xfrm>
          <a:prstGeom prst="ellipse">
            <a:avLst/>
          </a:prstGeom>
          <a:solidFill>
            <a:srgbClr val="A77FA9">
              <a:alpha val="80000"/>
            </a:srgbClr>
          </a:solidFill>
          <a:ln>
            <a:noFill/>
          </a:ln>
          <a:effectLst/>
        </p:spPr>
        <p:txBody>
          <a:bodyPr wrap="none" anchor="ctr"/>
          <a:lstStyle/>
          <a:p>
            <a:endParaRPr lang="en-GB" sz="7464" b="1" dirty="0">
              <a:solidFill>
                <a:srgbClr val="79527B"/>
              </a:solidFill>
              <a:latin typeface="Roboto Bold" charset="0"/>
            </a:endParaRPr>
          </a:p>
        </p:txBody>
      </p:sp>
      <p:cxnSp>
        <p:nvCxnSpPr>
          <p:cNvPr id="23" name="Straight Connector 11">
            <a:extLst>
              <a:ext uri="{FF2B5EF4-FFF2-40B4-BE49-F238E27FC236}">
                <a16:creationId xmlns:a16="http://schemas.microsoft.com/office/drawing/2014/main" id="{B6A3E1AF-C028-4477-9917-BA04E285A843}"/>
              </a:ext>
            </a:extLst>
          </p:cNvPr>
          <p:cNvCxnSpPr/>
          <p:nvPr/>
        </p:nvCxnSpPr>
        <p:spPr>
          <a:xfrm flipH="1">
            <a:off x="8911506" y="3077875"/>
            <a:ext cx="1080000" cy="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Connector 56">
            <a:extLst>
              <a:ext uri="{FF2B5EF4-FFF2-40B4-BE49-F238E27FC236}">
                <a16:creationId xmlns:a16="http://schemas.microsoft.com/office/drawing/2014/main" id="{910C97C9-EFF4-44A0-BD7D-562F88F2B3A8}"/>
              </a:ext>
            </a:extLst>
          </p:cNvPr>
          <p:cNvCxnSpPr>
            <a:cxnSpLocks/>
          </p:cNvCxnSpPr>
          <p:nvPr/>
        </p:nvCxnSpPr>
        <p:spPr>
          <a:xfrm>
            <a:off x="5791859" y="3077875"/>
            <a:ext cx="1080000" cy="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59">
            <a:extLst>
              <a:ext uri="{FF2B5EF4-FFF2-40B4-BE49-F238E27FC236}">
                <a16:creationId xmlns:a16="http://schemas.microsoft.com/office/drawing/2014/main" id="{D742F2A6-49C3-4F4D-95BF-5C5ABB0BE7A5}"/>
              </a:ext>
            </a:extLst>
          </p:cNvPr>
          <p:cNvCxnSpPr/>
          <p:nvPr/>
        </p:nvCxnSpPr>
        <p:spPr>
          <a:xfrm flipV="1">
            <a:off x="7883932" y="4259994"/>
            <a:ext cx="0" cy="108000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848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Inhaltsplatzhalter 3">
            <a:extLst>
              <a:ext uri="{FF2B5EF4-FFF2-40B4-BE49-F238E27FC236}">
                <a16:creationId xmlns:a16="http://schemas.microsoft.com/office/drawing/2014/main" id="{3FFF1D5C-B45B-BF3F-60B5-8753F283D695}"/>
              </a:ext>
            </a:extLst>
          </p:cNvPr>
          <p:cNvSpPr>
            <a:spLocks noGrp="1"/>
          </p:cNvSpPr>
          <p:nvPr>
            <p:ph sz="quarter" idx="13"/>
          </p:nvPr>
        </p:nvSpPr>
        <p:spPr/>
        <p:txBody>
          <a:bodyPr/>
          <a:lstStyle/>
          <a:p>
            <a:endParaRPr lang="de-DE" dirty="0"/>
          </a:p>
        </p:txBody>
      </p:sp>
      <p:sp>
        <p:nvSpPr>
          <p:cNvPr id="5" name="Inhaltsplatzhalter 4">
            <a:extLst>
              <a:ext uri="{FF2B5EF4-FFF2-40B4-BE49-F238E27FC236}">
                <a16:creationId xmlns:a16="http://schemas.microsoft.com/office/drawing/2014/main" id="{018BB446-43C0-2FC7-03C9-DBECF2C0B2AD}"/>
              </a:ext>
            </a:extLst>
          </p:cNvPr>
          <p:cNvSpPr>
            <a:spLocks noGrp="1"/>
          </p:cNvSpPr>
          <p:nvPr>
            <p:ph sz="quarter" idx="19"/>
          </p:nvPr>
        </p:nvSpPr>
        <p:spPr/>
        <p:txBody>
          <a:bodyPr/>
          <a:lstStyle/>
          <a:p>
            <a:r>
              <a:rPr lang="en-GB" altLang="de-DE" sz="1800" b="1" dirty="0">
                <a:solidFill>
                  <a:srgbClr val="595A59"/>
                </a:solidFill>
                <a:latin typeface="+mj-lt"/>
              </a:rPr>
              <a:t>Normale Zeiten:</a:t>
            </a:r>
          </a:p>
          <a:p>
            <a:r>
              <a:rPr lang="en-GB" altLang="de-DE" sz="1800" dirty="0">
                <a:solidFill>
                  <a:srgbClr val="595A59"/>
                </a:solidFill>
                <a:latin typeface="+mj-lt"/>
              </a:rPr>
              <a:t>Das individuelle Arbeitsethos dient als Vorbild für das Unternehmen - visionäre Führung steht nicht im Vordergrund.</a:t>
            </a:r>
            <a:endParaRPr lang="en-GB" sz="1800" dirty="0">
              <a:solidFill>
                <a:srgbClr val="595A59"/>
              </a:solidFill>
              <a:latin typeface="+mj-lt"/>
              <a:sym typeface="Wingdings" panose="05000000000000000000" pitchFamily="2" charset="2"/>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a:bodyPr>
          <a:lstStyle/>
          <a:p>
            <a:r>
              <a:rPr lang="en-US" dirty="0"/>
              <a:t>In normalen Situationen ist weniger Führung als professionelles Management erforderlich</a:t>
            </a:r>
            <a:endParaRPr lang="en-GB" dirty="0"/>
          </a:p>
        </p:txBody>
      </p:sp>
      <p:sp>
        <p:nvSpPr>
          <p:cNvPr id="6" name="Textplatzhalter 5">
            <a:extLst>
              <a:ext uri="{FF2B5EF4-FFF2-40B4-BE49-F238E27FC236}">
                <a16:creationId xmlns:a16="http://schemas.microsoft.com/office/drawing/2014/main" id="{F88003F0-0210-D9EA-1320-AC136E4A5176}"/>
              </a:ext>
            </a:extLst>
          </p:cNvPr>
          <p:cNvSpPr>
            <a:spLocks noGrp="1"/>
          </p:cNvSpPr>
          <p:nvPr>
            <p:ph type="body" sz="quarter" idx="20"/>
          </p:nvPr>
        </p:nvSpPr>
        <p:spPr/>
        <p:txBody>
          <a:bodyPr>
            <a:normAutofit fontScale="77500" lnSpcReduction="20000"/>
          </a:bodyPr>
          <a:lstStyle/>
          <a:p>
            <a:r>
              <a:rPr lang="en-GB" dirty="0"/>
              <a:t>Führung vs. Management</a:t>
            </a:r>
          </a:p>
        </p:txBody>
      </p:sp>
      <p:sp>
        <p:nvSpPr>
          <p:cNvPr id="7" name="TextBox 2">
            <a:extLst>
              <a:ext uri="{FF2B5EF4-FFF2-40B4-BE49-F238E27FC236}">
                <a16:creationId xmlns:a16="http://schemas.microsoft.com/office/drawing/2014/main" id="{A9475A44-B85B-4783-826A-CF1B4DCDEE80}"/>
              </a:ext>
            </a:extLst>
          </p:cNvPr>
          <p:cNvSpPr txBox="1"/>
          <p:nvPr/>
        </p:nvSpPr>
        <p:spPr>
          <a:xfrm>
            <a:off x="10072288" y="2922974"/>
            <a:ext cx="1288943" cy="400110"/>
          </a:xfrm>
          <a:prstGeom prst="rect">
            <a:avLst/>
          </a:prstGeom>
          <a:noFill/>
        </p:spPr>
        <p:txBody>
          <a:bodyPr wrap="none" rtlCol="0">
            <a:spAutoFit/>
          </a:bodyPr>
          <a:lstStyle/>
          <a:p>
            <a:pPr algn="r"/>
            <a:r>
              <a:rPr lang="en-GB" sz="2000" b="1" dirty="0">
                <a:solidFill>
                  <a:srgbClr val="595A59"/>
                </a:solidFill>
                <a:latin typeface="+mj-lt"/>
                <a:ea typeface="Roboto" charset="0"/>
                <a:cs typeface="Roboto" charset="0"/>
              </a:rPr>
              <a:t>Führung</a:t>
            </a:r>
          </a:p>
        </p:txBody>
      </p:sp>
      <p:sp>
        <p:nvSpPr>
          <p:cNvPr id="9" name="TextBox 37">
            <a:extLst>
              <a:ext uri="{FF2B5EF4-FFF2-40B4-BE49-F238E27FC236}">
                <a16:creationId xmlns:a16="http://schemas.microsoft.com/office/drawing/2014/main" id="{D3CC4A76-F351-405C-8857-9CE752501017}"/>
              </a:ext>
            </a:extLst>
          </p:cNvPr>
          <p:cNvSpPr txBox="1"/>
          <p:nvPr/>
        </p:nvSpPr>
        <p:spPr>
          <a:xfrm>
            <a:off x="4272899" y="2801786"/>
            <a:ext cx="1443024" cy="707886"/>
          </a:xfrm>
          <a:prstGeom prst="rect">
            <a:avLst/>
          </a:prstGeom>
          <a:noFill/>
        </p:spPr>
        <p:txBody>
          <a:bodyPr wrap="none" rtlCol="0">
            <a:spAutoFit/>
          </a:bodyPr>
          <a:lstStyle/>
          <a:p>
            <a:r>
              <a:rPr lang="de-DE" sz="2000" b="1" dirty="0">
                <a:solidFill>
                  <a:srgbClr val="595A59"/>
                </a:solidFill>
                <a:latin typeface="+mj-lt"/>
                <a:ea typeface="Roboto" charset="0"/>
                <a:cs typeface="Roboto" charset="0"/>
              </a:rPr>
              <a:t>Individueller</a:t>
            </a:r>
            <a:br>
              <a:rPr lang="de-DE" sz="2000" b="1" dirty="0">
                <a:solidFill>
                  <a:srgbClr val="595A59"/>
                </a:solidFill>
                <a:latin typeface="+mj-lt"/>
                <a:ea typeface="Roboto" charset="0"/>
                <a:cs typeface="Roboto" charset="0"/>
              </a:rPr>
            </a:br>
            <a:r>
              <a:rPr lang="de-DE" sz="2000" b="1" dirty="0">
                <a:solidFill>
                  <a:srgbClr val="595A59"/>
                </a:solidFill>
                <a:latin typeface="+mj-lt"/>
                <a:ea typeface="Roboto" charset="0"/>
                <a:cs typeface="Roboto" charset="0"/>
              </a:rPr>
              <a:t>Beitrag</a:t>
            </a:r>
          </a:p>
        </p:txBody>
      </p:sp>
      <p:sp>
        <p:nvSpPr>
          <p:cNvPr id="11" name="TextBox 43">
            <a:extLst>
              <a:ext uri="{FF2B5EF4-FFF2-40B4-BE49-F238E27FC236}">
                <a16:creationId xmlns:a16="http://schemas.microsoft.com/office/drawing/2014/main" id="{F5C21BFF-215E-4ABC-8DB0-5AFA7B5A1461}"/>
              </a:ext>
            </a:extLst>
          </p:cNvPr>
          <p:cNvSpPr txBox="1"/>
          <p:nvPr/>
        </p:nvSpPr>
        <p:spPr>
          <a:xfrm>
            <a:off x="7556422" y="5849560"/>
            <a:ext cx="1544462" cy="400110"/>
          </a:xfrm>
          <a:prstGeom prst="rect">
            <a:avLst/>
          </a:prstGeom>
          <a:noFill/>
        </p:spPr>
        <p:txBody>
          <a:bodyPr wrap="none" rtlCol="0">
            <a:spAutoFit/>
          </a:bodyPr>
          <a:lstStyle/>
          <a:p>
            <a:pPr algn="ctr"/>
            <a:r>
              <a:rPr lang="en-GB" sz="2000" b="1" dirty="0">
                <a:solidFill>
                  <a:srgbClr val="595A59"/>
                </a:solidFill>
                <a:latin typeface="+mj-lt"/>
                <a:ea typeface="Roboto" charset="0"/>
                <a:cs typeface="Roboto" charset="0"/>
              </a:rPr>
              <a:t>Management</a:t>
            </a:r>
          </a:p>
        </p:txBody>
      </p:sp>
      <p:sp>
        <p:nvSpPr>
          <p:cNvPr id="14" name="Freeform 94">
            <a:extLst>
              <a:ext uri="{FF2B5EF4-FFF2-40B4-BE49-F238E27FC236}">
                <a16:creationId xmlns:a16="http://schemas.microsoft.com/office/drawing/2014/main" id="{8C713EE6-9FD4-4F67-BF85-E58B45A4B713}"/>
              </a:ext>
            </a:extLst>
          </p:cNvPr>
          <p:cNvSpPr>
            <a:spLocks noChangeAspect="1" noChangeArrowheads="1"/>
          </p:cNvSpPr>
          <p:nvPr/>
        </p:nvSpPr>
        <p:spPr bwMode="auto">
          <a:xfrm>
            <a:off x="7072154" y="3119722"/>
            <a:ext cx="2432855" cy="2441447"/>
          </a:xfrm>
          <a:prstGeom prst="ellipse">
            <a:avLst/>
          </a:prstGeom>
          <a:solidFill>
            <a:srgbClr val="79527B">
              <a:alpha val="80000"/>
            </a:srgbClr>
          </a:solidFill>
          <a:ln>
            <a:noFill/>
          </a:ln>
          <a:effectLst/>
        </p:spPr>
        <p:txBody>
          <a:bodyPr wrap="none" anchor="ctr"/>
          <a:lstStyle/>
          <a:p>
            <a:endParaRPr lang="en-GB" sz="7464" b="1" dirty="0">
              <a:latin typeface="Roboto Bold" charset="0"/>
            </a:endParaRPr>
          </a:p>
        </p:txBody>
      </p:sp>
      <p:sp>
        <p:nvSpPr>
          <p:cNvPr id="18" name="Freeform 86">
            <a:extLst>
              <a:ext uri="{FF2B5EF4-FFF2-40B4-BE49-F238E27FC236}">
                <a16:creationId xmlns:a16="http://schemas.microsoft.com/office/drawing/2014/main" id="{2574B569-3ECE-4D82-B770-32E086DC3C7F}"/>
              </a:ext>
            </a:extLst>
          </p:cNvPr>
          <p:cNvSpPr>
            <a:spLocks noChangeAspect="1" noChangeArrowheads="1"/>
          </p:cNvSpPr>
          <p:nvPr/>
        </p:nvSpPr>
        <p:spPr bwMode="auto">
          <a:xfrm>
            <a:off x="6372571" y="2270608"/>
            <a:ext cx="2032764" cy="2032897"/>
          </a:xfrm>
          <a:prstGeom prst="ellipse">
            <a:avLst/>
          </a:prstGeom>
          <a:solidFill>
            <a:srgbClr val="D7C6D8">
              <a:alpha val="80000"/>
            </a:srgbClr>
          </a:solidFill>
          <a:ln>
            <a:noFill/>
          </a:ln>
          <a:effectLst/>
        </p:spPr>
        <p:txBody>
          <a:bodyPr wrap="none" anchor="ctr"/>
          <a:lstStyle/>
          <a:p>
            <a:endParaRPr lang="en-GB" sz="7464" b="1" dirty="0">
              <a:latin typeface="Roboto Bold" charset="0"/>
            </a:endParaRPr>
          </a:p>
        </p:txBody>
      </p:sp>
      <p:sp>
        <p:nvSpPr>
          <p:cNvPr id="21" name="Freeform 102">
            <a:extLst>
              <a:ext uri="{FF2B5EF4-FFF2-40B4-BE49-F238E27FC236}">
                <a16:creationId xmlns:a16="http://schemas.microsoft.com/office/drawing/2014/main" id="{283113BA-1600-4609-AADF-09C5B894E2BB}"/>
              </a:ext>
            </a:extLst>
          </p:cNvPr>
          <p:cNvSpPr>
            <a:spLocks noChangeAspect="1" noChangeArrowheads="1"/>
          </p:cNvSpPr>
          <p:nvPr/>
        </p:nvSpPr>
        <p:spPr bwMode="auto">
          <a:xfrm>
            <a:off x="7766090" y="2270612"/>
            <a:ext cx="1639327" cy="1639433"/>
          </a:xfrm>
          <a:prstGeom prst="ellipse">
            <a:avLst/>
          </a:prstGeom>
          <a:solidFill>
            <a:srgbClr val="A77FA9">
              <a:alpha val="80000"/>
            </a:srgbClr>
          </a:solidFill>
          <a:ln>
            <a:noFill/>
          </a:ln>
          <a:effectLst/>
        </p:spPr>
        <p:txBody>
          <a:bodyPr wrap="none" anchor="ctr"/>
          <a:lstStyle/>
          <a:p>
            <a:endParaRPr lang="en-GB" sz="7464" b="1" dirty="0">
              <a:latin typeface="Roboto Bold" charset="0"/>
            </a:endParaRPr>
          </a:p>
        </p:txBody>
      </p:sp>
      <p:cxnSp>
        <p:nvCxnSpPr>
          <p:cNvPr id="23" name="Straight Connector 11">
            <a:extLst>
              <a:ext uri="{FF2B5EF4-FFF2-40B4-BE49-F238E27FC236}">
                <a16:creationId xmlns:a16="http://schemas.microsoft.com/office/drawing/2014/main" id="{B6A3E1AF-C028-4477-9917-BA04E285A843}"/>
              </a:ext>
            </a:extLst>
          </p:cNvPr>
          <p:cNvCxnSpPr/>
          <p:nvPr/>
        </p:nvCxnSpPr>
        <p:spPr>
          <a:xfrm flipH="1">
            <a:off x="8911506" y="3077875"/>
            <a:ext cx="1080000" cy="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Connector 56">
            <a:extLst>
              <a:ext uri="{FF2B5EF4-FFF2-40B4-BE49-F238E27FC236}">
                <a16:creationId xmlns:a16="http://schemas.microsoft.com/office/drawing/2014/main" id="{910C97C9-EFF4-44A0-BD7D-562F88F2B3A8}"/>
              </a:ext>
            </a:extLst>
          </p:cNvPr>
          <p:cNvCxnSpPr>
            <a:cxnSpLocks/>
          </p:cNvCxnSpPr>
          <p:nvPr/>
        </p:nvCxnSpPr>
        <p:spPr>
          <a:xfrm>
            <a:off x="5791859" y="3077875"/>
            <a:ext cx="1080000" cy="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59">
            <a:extLst>
              <a:ext uri="{FF2B5EF4-FFF2-40B4-BE49-F238E27FC236}">
                <a16:creationId xmlns:a16="http://schemas.microsoft.com/office/drawing/2014/main" id="{D742F2A6-49C3-4F4D-95BF-5C5ABB0BE7A5}"/>
              </a:ext>
            </a:extLst>
          </p:cNvPr>
          <p:cNvCxnSpPr/>
          <p:nvPr/>
        </p:nvCxnSpPr>
        <p:spPr>
          <a:xfrm flipV="1">
            <a:off x="8336319" y="4668768"/>
            <a:ext cx="0" cy="108000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871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72E0F576-31D6-8F3C-FC6A-76A05223B772}"/>
              </a:ext>
            </a:extLst>
          </p:cNvPr>
          <p:cNvSpPr>
            <a:spLocks noGrp="1"/>
          </p:cNvSpPr>
          <p:nvPr>
            <p:ph type="body" sz="quarter" idx="18"/>
          </p:nvPr>
        </p:nvSpPr>
        <p:spPr/>
        <p:txBody>
          <a:bodyPr>
            <a:normAutofit fontScale="92500"/>
          </a:bodyPr>
          <a:lstStyle/>
          <a:p>
            <a:r>
              <a:rPr lang="de-DE" dirty="0"/>
              <a:t>... über </a:t>
            </a:r>
            <a:r>
              <a:rPr lang="de-DE" dirty="0" err="1"/>
              <a:t>Ihr </a:t>
            </a:r>
            <a:r>
              <a:rPr lang="de-DE" dirty="0"/>
              <a:t>eigenes </a:t>
            </a:r>
            <a:r>
              <a:rPr lang="de-DE" dirty="0" err="1"/>
              <a:t>Verständnis von Führung </a:t>
            </a:r>
            <a:r>
              <a:rPr lang="de-DE" dirty="0"/>
              <a:t>(in einer </a:t>
            </a:r>
            <a:r>
              <a:rPr lang="de-DE" dirty="0" err="1"/>
              <a:t>Krise</a:t>
            </a:r>
            <a:r>
              <a:rPr lang="de-DE" dirty="0"/>
              <a:t>) </a:t>
            </a:r>
            <a:r>
              <a:rPr lang="de-DE" dirty="0" err="1"/>
              <a:t>nachgedacht haben</a:t>
            </a:r>
          </a:p>
          <a:p>
            <a:r>
              <a:rPr lang="en-US" dirty="0"/>
              <a:t>... die Schlüsselkompetenzen kennen, die eine erfolgreiche Führungskraft in einer Krise benötigt</a:t>
            </a:r>
          </a:p>
          <a:p>
            <a:r>
              <a:rPr lang="en-US" dirty="0"/>
              <a:t>... mit den wichtigsten </a:t>
            </a:r>
            <a:r>
              <a:rPr lang="en-US" dirty="0" err="1"/>
              <a:t>Merkmalen</a:t>
            </a:r>
            <a:r>
              <a:rPr lang="en-US" dirty="0"/>
              <a:t> von Führung in einer Krise vertraut sein </a:t>
            </a:r>
          </a:p>
          <a:p>
            <a:r>
              <a:rPr lang="en-US" dirty="0"/>
              <a:t>... die wichtigsten Aspekte der adaptiven Führung kennen, die es Ihnen ermöglichen, auf die </a:t>
            </a:r>
            <a:r>
              <a:rPr lang="en-US" dirty="0" err="1"/>
              <a:t>Ungewissheiten</a:t>
            </a:r>
            <a:r>
              <a:rPr lang="en-US" dirty="0"/>
              <a:t> einer Krise zu reagieren</a:t>
            </a:r>
            <a:endParaRPr lang="de-DE" dirty="0"/>
          </a:p>
        </p:txBody>
      </p:sp>
      <p:sp>
        <p:nvSpPr>
          <p:cNvPr id="10" name="Textplatzhalter 9">
            <a:extLst>
              <a:ext uri="{FF2B5EF4-FFF2-40B4-BE49-F238E27FC236}">
                <a16:creationId xmlns:a16="http://schemas.microsoft.com/office/drawing/2014/main" id="{7CC564F9-607E-E542-1604-F24D8406335F}"/>
              </a:ext>
            </a:extLst>
          </p:cNvPr>
          <p:cNvSpPr>
            <a:spLocks noGrp="1"/>
          </p:cNvSpPr>
          <p:nvPr>
            <p:ph type="body" sz="quarter" idx="16"/>
          </p:nvPr>
        </p:nvSpPr>
        <p:spPr>
          <a:xfrm>
            <a:off x="1718561" y="595510"/>
            <a:ext cx="5105121" cy="1009770"/>
          </a:xfrm>
        </p:spPr>
        <p:txBody>
          <a:bodyPr>
            <a:normAutofit lnSpcReduction="10000"/>
          </a:bodyPr>
          <a:lstStyle/>
          <a:p>
            <a:r>
              <a:rPr lang="de-DE" dirty="0"/>
              <a:t>Nach </a:t>
            </a:r>
            <a:r>
              <a:rPr lang="de-DE" dirty="0" err="1"/>
              <a:t>Abschluss dieses Moduls </a:t>
            </a:r>
            <a:r>
              <a:rPr lang="de-DE" dirty="0"/>
              <a:t>werden </a:t>
            </a:r>
            <a:r>
              <a:rPr lang="de-DE" dirty="0" err="1"/>
              <a:t>Sie...</a:t>
            </a:r>
          </a:p>
        </p:txBody>
      </p:sp>
      <p:pic>
        <p:nvPicPr>
          <p:cNvPr id="5" name="Bildplatzhalter 4" descr="Ein Bild, das Text enthält.&#10;&#10;Automatisch generierte Beschreibung">
            <a:extLst>
              <a:ext uri="{FF2B5EF4-FFF2-40B4-BE49-F238E27FC236}">
                <a16:creationId xmlns:a16="http://schemas.microsoft.com/office/drawing/2014/main" id="{2E3842D4-1772-6B9D-A4E3-7F4577E1605F}"/>
              </a:ext>
            </a:extLst>
          </p:cNvPr>
          <p:cNvPicPr>
            <a:picLocks noGrp="1" noChangeAspect="1"/>
          </p:cNvPicPr>
          <p:nvPr>
            <p:ph type="pic" sz="quarter" idx="10"/>
          </p:nvPr>
        </p:nvPicPr>
        <p:blipFill>
          <a:blip r:embed="rId2"/>
          <a:srcRect l="21916" r="21916"/>
          <a:stretch>
            <a:fillRect/>
          </a:stretch>
        </p:blipFill>
        <p:spPr/>
      </p:pic>
      <p:sp>
        <p:nvSpPr>
          <p:cNvPr id="6" name="Textfeld 5">
            <a:extLst>
              <a:ext uri="{FF2B5EF4-FFF2-40B4-BE49-F238E27FC236}">
                <a16:creationId xmlns:a16="http://schemas.microsoft.com/office/drawing/2014/main" id="{99CF2582-19FB-1ED5-52A5-0A089A988903}"/>
              </a:ext>
            </a:extLst>
          </p:cNvPr>
          <p:cNvSpPr txBox="1"/>
          <p:nvPr/>
        </p:nvSpPr>
        <p:spPr>
          <a:xfrm>
            <a:off x="6852062" y="6299195"/>
            <a:ext cx="1674254" cy="246221"/>
          </a:xfrm>
          <a:prstGeom prst="rect">
            <a:avLst/>
          </a:prstGeom>
          <a:noFill/>
        </p:spPr>
        <p:txBody>
          <a:bodyPr wrap="square" rtlCol="0">
            <a:spAutoFit/>
          </a:bodyPr>
          <a:lstStyle/>
          <a:p>
            <a:r>
              <a:rPr lang="de-DE" sz="1000" dirty="0" err="1">
                <a:solidFill>
                  <a:srgbClr val="000000"/>
                </a:solidFill>
              </a:rPr>
              <a:t>Foto</a:t>
            </a:r>
            <a:r>
              <a:rPr lang="de-DE" sz="1000" dirty="0">
                <a:solidFill>
                  <a:srgbClr val="000000"/>
                </a:solidFill>
              </a:rPr>
              <a:t>: Adobe Stock</a:t>
            </a:r>
            <a:endParaRPr lang="en-GB" sz="1000" dirty="0">
              <a:solidFill>
                <a:srgbClr val="000000"/>
              </a:solidFill>
            </a:endParaRPr>
          </a:p>
        </p:txBody>
      </p:sp>
    </p:spTree>
    <p:extLst>
      <p:ext uri="{BB962C8B-B14F-4D97-AF65-F5344CB8AC3E}">
        <p14:creationId xmlns:p14="http://schemas.microsoft.com/office/powerpoint/2010/main" val="1323202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Inhaltsplatzhalter 3">
            <a:extLst>
              <a:ext uri="{FF2B5EF4-FFF2-40B4-BE49-F238E27FC236}">
                <a16:creationId xmlns:a16="http://schemas.microsoft.com/office/drawing/2014/main" id="{87A5A2BF-CD24-C89B-EDAC-72E27CA2A69C}"/>
              </a:ext>
            </a:extLst>
          </p:cNvPr>
          <p:cNvSpPr>
            <a:spLocks noGrp="1"/>
          </p:cNvSpPr>
          <p:nvPr>
            <p:ph sz="quarter" idx="13"/>
          </p:nvPr>
        </p:nvSpPr>
        <p:spPr/>
        <p:txBody>
          <a:bodyPr/>
          <a:lstStyle/>
          <a:p>
            <a:endParaRPr lang="de-DE" dirty="0"/>
          </a:p>
        </p:txBody>
      </p:sp>
      <p:sp>
        <p:nvSpPr>
          <p:cNvPr id="5" name="Inhaltsplatzhalter 4">
            <a:extLst>
              <a:ext uri="{FF2B5EF4-FFF2-40B4-BE49-F238E27FC236}">
                <a16:creationId xmlns:a16="http://schemas.microsoft.com/office/drawing/2014/main" id="{86884EB8-6A70-8FE6-5DE9-002D3DC82E39}"/>
              </a:ext>
            </a:extLst>
          </p:cNvPr>
          <p:cNvSpPr>
            <a:spLocks noGrp="1"/>
          </p:cNvSpPr>
          <p:nvPr>
            <p:ph sz="quarter" idx="19"/>
          </p:nvPr>
        </p:nvSpPr>
        <p:spPr/>
        <p:txBody>
          <a:bodyPr/>
          <a:lstStyle/>
          <a:p>
            <a:r>
              <a:rPr lang="en-GB" altLang="de-DE" sz="1800" dirty="0">
                <a:latin typeface="+mj-lt"/>
              </a:rPr>
              <a:t>Die Entscheidungen werden nach dem Pareto-Prinzip (80/20-Regel) getroffen, und der Manager geht mit vollem Engagement vor. </a:t>
            </a:r>
            <a:endParaRPr lang="en-GB" sz="1800" dirty="0">
              <a:latin typeface="+mj-lt"/>
              <a:sym typeface="Wingdings" panose="05000000000000000000" pitchFamily="2" charset="2"/>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fontScale="92500" lnSpcReduction="10000"/>
          </a:bodyPr>
          <a:lstStyle/>
          <a:p>
            <a:r>
              <a:rPr lang="en-GB" altLang="de-DE" sz="2000" dirty="0">
                <a:latin typeface="+mj-lt"/>
              </a:rPr>
              <a:t>In Krisen rückt die Führungsstärke in den absoluten Mittelpunkt. Echte Managementfähigkeiten treten in den Hintergrund</a:t>
            </a:r>
            <a:endParaRPr lang="en-GB" dirty="0"/>
          </a:p>
        </p:txBody>
      </p:sp>
      <p:sp>
        <p:nvSpPr>
          <p:cNvPr id="6" name="Textplatzhalter 5">
            <a:extLst>
              <a:ext uri="{FF2B5EF4-FFF2-40B4-BE49-F238E27FC236}">
                <a16:creationId xmlns:a16="http://schemas.microsoft.com/office/drawing/2014/main" id="{811B1641-2153-B0BD-5F42-C847B89CB115}"/>
              </a:ext>
            </a:extLst>
          </p:cNvPr>
          <p:cNvSpPr>
            <a:spLocks noGrp="1"/>
          </p:cNvSpPr>
          <p:nvPr>
            <p:ph type="body" sz="quarter" idx="20"/>
          </p:nvPr>
        </p:nvSpPr>
        <p:spPr/>
        <p:txBody>
          <a:bodyPr>
            <a:normAutofit fontScale="85000" lnSpcReduction="20000"/>
          </a:bodyPr>
          <a:lstStyle/>
          <a:p>
            <a:r>
              <a:rPr lang="en-GB" dirty="0"/>
              <a:t>Führung vs. Management</a:t>
            </a:r>
          </a:p>
          <a:p>
            <a:endParaRPr lang="de-DE" dirty="0"/>
          </a:p>
        </p:txBody>
      </p:sp>
      <p:sp>
        <p:nvSpPr>
          <p:cNvPr id="7" name="TextBox 2">
            <a:extLst>
              <a:ext uri="{FF2B5EF4-FFF2-40B4-BE49-F238E27FC236}">
                <a16:creationId xmlns:a16="http://schemas.microsoft.com/office/drawing/2014/main" id="{A9475A44-B85B-4783-826A-CF1B4DCDEE80}"/>
              </a:ext>
            </a:extLst>
          </p:cNvPr>
          <p:cNvSpPr txBox="1"/>
          <p:nvPr/>
        </p:nvSpPr>
        <p:spPr>
          <a:xfrm>
            <a:off x="10877828" y="3392496"/>
            <a:ext cx="1174039" cy="369332"/>
          </a:xfrm>
          <a:prstGeom prst="rect">
            <a:avLst/>
          </a:prstGeom>
          <a:noFill/>
        </p:spPr>
        <p:txBody>
          <a:bodyPr wrap="none" rtlCol="0">
            <a:spAutoFit/>
          </a:bodyPr>
          <a:lstStyle/>
          <a:p>
            <a:pPr algn="r"/>
            <a:r>
              <a:rPr lang="en-GB" b="1" dirty="0">
                <a:solidFill>
                  <a:srgbClr val="595A59"/>
                </a:solidFill>
                <a:latin typeface="+mj-lt"/>
                <a:ea typeface="Roboto" charset="0"/>
                <a:cs typeface="Roboto" charset="0"/>
              </a:rPr>
              <a:t>Führung</a:t>
            </a:r>
          </a:p>
        </p:txBody>
      </p:sp>
      <p:sp>
        <p:nvSpPr>
          <p:cNvPr id="9" name="TextBox 37">
            <a:extLst>
              <a:ext uri="{FF2B5EF4-FFF2-40B4-BE49-F238E27FC236}">
                <a16:creationId xmlns:a16="http://schemas.microsoft.com/office/drawing/2014/main" id="{D3CC4A76-F351-405C-8857-9CE752501017}"/>
              </a:ext>
            </a:extLst>
          </p:cNvPr>
          <p:cNvSpPr txBox="1"/>
          <p:nvPr/>
        </p:nvSpPr>
        <p:spPr>
          <a:xfrm>
            <a:off x="4067307" y="3034800"/>
            <a:ext cx="1443024" cy="707886"/>
          </a:xfrm>
          <a:prstGeom prst="rect">
            <a:avLst/>
          </a:prstGeom>
          <a:noFill/>
        </p:spPr>
        <p:txBody>
          <a:bodyPr wrap="none" rtlCol="0">
            <a:spAutoFit/>
          </a:bodyPr>
          <a:lstStyle/>
          <a:p>
            <a:r>
              <a:rPr lang="en-GB" sz="2000" b="1" dirty="0" err="1">
                <a:solidFill>
                  <a:srgbClr val="595A59"/>
                </a:solidFill>
                <a:latin typeface="+mj-lt"/>
                <a:ea typeface="Roboto" charset="0"/>
                <a:cs typeface="Roboto" charset="0"/>
              </a:rPr>
              <a:t>Individueller</a:t>
            </a:r>
            <a:br>
              <a:rPr lang="en-GB" sz="2000" b="1" dirty="0">
                <a:solidFill>
                  <a:srgbClr val="595A59"/>
                </a:solidFill>
                <a:latin typeface="+mj-lt"/>
                <a:ea typeface="Roboto" charset="0"/>
                <a:cs typeface="Roboto" charset="0"/>
              </a:rPr>
            </a:br>
            <a:r>
              <a:rPr lang="en-GB" sz="2000" b="1" dirty="0">
                <a:solidFill>
                  <a:srgbClr val="595A59"/>
                </a:solidFill>
                <a:latin typeface="+mj-lt"/>
                <a:ea typeface="Roboto" charset="0"/>
                <a:cs typeface="Roboto" charset="0"/>
              </a:rPr>
              <a:t>Beitrag</a:t>
            </a:r>
          </a:p>
        </p:txBody>
      </p:sp>
      <p:sp>
        <p:nvSpPr>
          <p:cNvPr id="11" name="TextBox 43">
            <a:extLst>
              <a:ext uri="{FF2B5EF4-FFF2-40B4-BE49-F238E27FC236}">
                <a16:creationId xmlns:a16="http://schemas.microsoft.com/office/drawing/2014/main" id="{F5C21BFF-215E-4ABC-8DB0-5AFA7B5A1461}"/>
              </a:ext>
            </a:extLst>
          </p:cNvPr>
          <p:cNvSpPr txBox="1"/>
          <p:nvPr/>
        </p:nvSpPr>
        <p:spPr>
          <a:xfrm>
            <a:off x="6892280" y="6074767"/>
            <a:ext cx="1544462" cy="400110"/>
          </a:xfrm>
          <a:prstGeom prst="rect">
            <a:avLst/>
          </a:prstGeom>
          <a:noFill/>
        </p:spPr>
        <p:txBody>
          <a:bodyPr wrap="none" rtlCol="0">
            <a:spAutoFit/>
          </a:bodyPr>
          <a:lstStyle/>
          <a:p>
            <a:pPr algn="ctr"/>
            <a:r>
              <a:rPr lang="en-GB" sz="2000" b="1" dirty="0">
                <a:solidFill>
                  <a:srgbClr val="595A59"/>
                </a:solidFill>
                <a:latin typeface="+mj-lt"/>
                <a:ea typeface="Roboto" charset="0"/>
                <a:cs typeface="Roboto" charset="0"/>
              </a:rPr>
              <a:t>Management</a:t>
            </a:r>
          </a:p>
        </p:txBody>
      </p:sp>
      <p:sp>
        <p:nvSpPr>
          <p:cNvPr id="14" name="Freeform 94">
            <a:extLst>
              <a:ext uri="{FF2B5EF4-FFF2-40B4-BE49-F238E27FC236}">
                <a16:creationId xmlns:a16="http://schemas.microsoft.com/office/drawing/2014/main" id="{8C713EE6-9FD4-4F67-BF85-E58B45A4B713}"/>
              </a:ext>
            </a:extLst>
          </p:cNvPr>
          <p:cNvSpPr>
            <a:spLocks noChangeAspect="1" noChangeArrowheads="1"/>
          </p:cNvSpPr>
          <p:nvPr/>
        </p:nvSpPr>
        <p:spPr bwMode="auto">
          <a:xfrm>
            <a:off x="6729878" y="3547397"/>
            <a:ext cx="2018752" cy="2025874"/>
          </a:xfrm>
          <a:prstGeom prst="ellipse">
            <a:avLst/>
          </a:prstGeom>
          <a:solidFill>
            <a:srgbClr val="79527B">
              <a:alpha val="80000"/>
            </a:srgbClr>
          </a:solidFill>
          <a:ln>
            <a:noFill/>
          </a:ln>
          <a:effectLst/>
        </p:spPr>
        <p:txBody>
          <a:bodyPr wrap="none" anchor="ctr"/>
          <a:lstStyle/>
          <a:p>
            <a:endParaRPr lang="en-GB" sz="7464" b="1" dirty="0">
              <a:latin typeface="Roboto Bold" charset="0"/>
            </a:endParaRPr>
          </a:p>
        </p:txBody>
      </p:sp>
      <p:sp>
        <p:nvSpPr>
          <p:cNvPr id="18" name="Freeform 86">
            <a:extLst>
              <a:ext uri="{FF2B5EF4-FFF2-40B4-BE49-F238E27FC236}">
                <a16:creationId xmlns:a16="http://schemas.microsoft.com/office/drawing/2014/main" id="{2574B569-3ECE-4D82-B770-32E086DC3C7F}"/>
              </a:ext>
            </a:extLst>
          </p:cNvPr>
          <p:cNvSpPr>
            <a:spLocks noChangeAspect="1" noChangeArrowheads="1"/>
          </p:cNvSpPr>
          <p:nvPr/>
        </p:nvSpPr>
        <p:spPr bwMode="auto">
          <a:xfrm>
            <a:off x="5891197" y="1955244"/>
            <a:ext cx="2694556" cy="2694724"/>
          </a:xfrm>
          <a:prstGeom prst="ellipse">
            <a:avLst/>
          </a:prstGeom>
          <a:solidFill>
            <a:srgbClr val="D7C6D8">
              <a:alpha val="80000"/>
            </a:srgbClr>
          </a:solidFill>
          <a:ln>
            <a:noFill/>
          </a:ln>
          <a:effectLst/>
        </p:spPr>
        <p:txBody>
          <a:bodyPr wrap="none" anchor="ctr"/>
          <a:lstStyle/>
          <a:p>
            <a:endParaRPr lang="en-GB" sz="7464" b="1" dirty="0">
              <a:latin typeface="Roboto Bold" charset="0"/>
            </a:endParaRPr>
          </a:p>
        </p:txBody>
      </p:sp>
      <p:sp>
        <p:nvSpPr>
          <p:cNvPr id="21" name="Freeform 102">
            <a:extLst>
              <a:ext uri="{FF2B5EF4-FFF2-40B4-BE49-F238E27FC236}">
                <a16:creationId xmlns:a16="http://schemas.microsoft.com/office/drawing/2014/main" id="{283113BA-1600-4609-AADF-09C5B894E2BB}"/>
              </a:ext>
            </a:extLst>
          </p:cNvPr>
          <p:cNvSpPr>
            <a:spLocks noChangeAspect="1" noChangeArrowheads="1"/>
          </p:cNvSpPr>
          <p:nvPr/>
        </p:nvSpPr>
        <p:spPr bwMode="auto">
          <a:xfrm>
            <a:off x="7284709" y="1955239"/>
            <a:ext cx="3287811" cy="3288013"/>
          </a:xfrm>
          <a:prstGeom prst="ellipse">
            <a:avLst/>
          </a:prstGeom>
          <a:solidFill>
            <a:srgbClr val="A77FA9">
              <a:alpha val="80000"/>
            </a:srgbClr>
          </a:solidFill>
          <a:ln>
            <a:noFill/>
          </a:ln>
          <a:effectLst/>
        </p:spPr>
        <p:txBody>
          <a:bodyPr wrap="none" anchor="ctr"/>
          <a:lstStyle/>
          <a:p>
            <a:endParaRPr lang="en-GB" sz="7464" b="1" dirty="0">
              <a:latin typeface="Roboto Bold" charset="0"/>
            </a:endParaRPr>
          </a:p>
        </p:txBody>
      </p:sp>
      <p:cxnSp>
        <p:nvCxnSpPr>
          <p:cNvPr id="23" name="Straight Connector 11">
            <a:extLst>
              <a:ext uri="{FF2B5EF4-FFF2-40B4-BE49-F238E27FC236}">
                <a16:creationId xmlns:a16="http://schemas.microsoft.com/office/drawing/2014/main" id="{B6A3E1AF-C028-4477-9917-BA04E285A843}"/>
              </a:ext>
            </a:extLst>
          </p:cNvPr>
          <p:cNvCxnSpPr/>
          <p:nvPr/>
        </p:nvCxnSpPr>
        <p:spPr>
          <a:xfrm flipH="1">
            <a:off x="9602142" y="3547397"/>
            <a:ext cx="1080000" cy="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Connector 56">
            <a:extLst>
              <a:ext uri="{FF2B5EF4-FFF2-40B4-BE49-F238E27FC236}">
                <a16:creationId xmlns:a16="http://schemas.microsoft.com/office/drawing/2014/main" id="{910C97C9-EFF4-44A0-BD7D-562F88F2B3A8}"/>
              </a:ext>
            </a:extLst>
          </p:cNvPr>
          <p:cNvCxnSpPr>
            <a:cxnSpLocks/>
          </p:cNvCxnSpPr>
          <p:nvPr/>
        </p:nvCxnSpPr>
        <p:spPr>
          <a:xfrm>
            <a:off x="5586267" y="3310889"/>
            <a:ext cx="1080000" cy="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59">
            <a:extLst>
              <a:ext uri="{FF2B5EF4-FFF2-40B4-BE49-F238E27FC236}">
                <a16:creationId xmlns:a16="http://schemas.microsoft.com/office/drawing/2014/main" id="{D742F2A6-49C3-4F4D-95BF-5C5ABB0BE7A5}"/>
              </a:ext>
            </a:extLst>
          </p:cNvPr>
          <p:cNvCxnSpPr/>
          <p:nvPr/>
        </p:nvCxnSpPr>
        <p:spPr>
          <a:xfrm flipV="1">
            <a:off x="7672176" y="4893975"/>
            <a:ext cx="0" cy="1080000"/>
          </a:xfrm>
          <a:prstGeom prst="line">
            <a:avLst/>
          </a:prstGeom>
          <a:ln w="635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912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8" name="Shape 24605">
            <a:extLst>
              <a:ext uri="{FF2B5EF4-FFF2-40B4-BE49-F238E27FC236}">
                <a16:creationId xmlns:a16="http://schemas.microsoft.com/office/drawing/2014/main" id="{7C5208D6-CD96-4C8A-94EE-957EB4A16910}"/>
              </a:ext>
            </a:extLst>
          </p:cNvPr>
          <p:cNvSpPr/>
          <p:nvPr/>
        </p:nvSpPr>
        <p:spPr>
          <a:xfrm>
            <a:off x="4925287" y="5086585"/>
            <a:ext cx="1758043" cy="753885"/>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9" name="Shape 24606">
            <a:extLst>
              <a:ext uri="{FF2B5EF4-FFF2-40B4-BE49-F238E27FC236}">
                <a16:creationId xmlns:a16="http://schemas.microsoft.com/office/drawing/2014/main" id="{1F4AC154-A60E-4557-89D3-CD7E65E8CCD5}"/>
              </a:ext>
            </a:extLst>
          </p:cNvPr>
          <p:cNvSpPr/>
          <p:nvPr/>
        </p:nvSpPr>
        <p:spPr>
          <a:xfrm rot="1560000">
            <a:off x="5026855" y="3642264"/>
            <a:ext cx="527220" cy="2186458"/>
          </a:xfrm>
          <a:prstGeom prst="rect">
            <a:avLst/>
          </a:prstGeom>
          <a:solidFill>
            <a:srgbClr val="D7C6D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40" name="Shape 24607">
            <a:extLst>
              <a:ext uri="{FF2B5EF4-FFF2-40B4-BE49-F238E27FC236}">
                <a16:creationId xmlns:a16="http://schemas.microsoft.com/office/drawing/2014/main" id="{7B24889A-D42F-4844-921B-EF3FA5A7E6B1}"/>
              </a:ext>
            </a:extLst>
          </p:cNvPr>
          <p:cNvSpPr/>
          <p:nvPr/>
        </p:nvSpPr>
        <p:spPr>
          <a:xfrm rot="1560000">
            <a:off x="5552110" y="3552012"/>
            <a:ext cx="791080" cy="272872"/>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rgbClr val="E9DFE9"/>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41" name="Shape 24608">
            <a:extLst>
              <a:ext uri="{FF2B5EF4-FFF2-40B4-BE49-F238E27FC236}">
                <a16:creationId xmlns:a16="http://schemas.microsoft.com/office/drawing/2014/main" id="{B2D400F2-905B-46EF-A01A-7A60BEB5C4E0}"/>
              </a:ext>
            </a:extLst>
          </p:cNvPr>
          <p:cNvSpPr/>
          <p:nvPr/>
        </p:nvSpPr>
        <p:spPr>
          <a:xfrm rot="1560000">
            <a:off x="5574002" y="3555463"/>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rgbClr val="A77FA9"/>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4" name="Shape 24605">
            <a:extLst>
              <a:ext uri="{FF2B5EF4-FFF2-40B4-BE49-F238E27FC236}">
                <a16:creationId xmlns:a16="http://schemas.microsoft.com/office/drawing/2014/main" id="{066D9D61-6226-45CE-B033-82D952528D4C}"/>
              </a:ext>
            </a:extLst>
          </p:cNvPr>
          <p:cNvSpPr/>
          <p:nvPr/>
        </p:nvSpPr>
        <p:spPr>
          <a:xfrm>
            <a:off x="5964518" y="5121638"/>
            <a:ext cx="1758043" cy="753885"/>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5" name="Shape 24606">
            <a:extLst>
              <a:ext uri="{FF2B5EF4-FFF2-40B4-BE49-F238E27FC236}">
                <a16:creationId xmlns:a16="http://schemas.microsoft.com/office/drawing/2014/main" id="{0FCD3D49-2EA8-4D02-9DC9-D412D5A1A5E7}"/>
              </a:ext>
            </a:extLst>
          </p:cNvPr>
          <p:cNvSpPr/>
          <p:nvPr/>
        </p:nvSpPr>
        <p:spPr>
          <a:xfrm rot="1560000">
            <a:off x="6066086" y="3677317"/>
            <a:ext cx="527220" cy="2186458"/>
          </a:xfrm>
          <a:prstGeom prst="rect">
            <a:avLst/>
          </a:prstGeom>
          <a:solidFill>
            <a:srgbClr val="D7C6D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6" name="Shape 24607">
            <a:extLst>
              <a:ext uri="{FF2B5EF4-FFF2-40B4-BE49-F238E27FC236}">
                <a16:creationId xmlns:a16="http://schemas.microsoft.com/office/drawing/2014/main" id="{D4D4AF3E-CD05-4E37-AA8F-2D550BD38A0F}"/>
              </a:ext>
            </a:extLst>
          </p:cNvPr>
          <p:cNvSpPr/>
          <p:nvPr/>
        </p:nvSpPr>
        <p:spPr>
          <a:xfrm rot="1560000">
            <a:off x="6591341" y="3587065"/>
            <a:ext cx="791080" cy="272872"/>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rgbClr val="E9DFE9"/>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7" name="Shape 24608">
            <a:extLst>
              <a:ext uri="{FF2B5EF4-FFF2-40B4-BE49-F238E27FC236}">
                <a16:creationId xmlns:a16="http://schemas.microsoft.com/office/drawing/2014/main" id="{FD6B33D9-7B40-4EB5-A276-2AEBFEFB525C}"/>
              </a:ext>
            </a:extLst>
          </p:cNvPr>
          <p:cNvSpPr/>
          <p:nvPr/>
        </p:nvSpPr>
        <p:spPr>
          <a:xfrm rot="1560000">
            <a:off x="6613233" y="3590516"/>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rgbClr val="A77FA9"/>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5" name="Inhaltsplatzhalter 4">
            <a:extLst>
              <a:ext uri="{FF2B5EF4-FFF2-40B4-BE49-F238E27FC236}">
                <a16:creationId xmlns:a16="http://schemas.microsoft.com/office/drawing/2014/main" id="{98A62B0C-AFD1-EF42-12A4-FDEC0B842BB4}"/>
              </a:ext>
            </a:extLst>
          </p:cNvPr>
          <p:cNvSpPr>
            <a:spLocks noGrp="1"/>
          </p:cNvSpPr>
          <p:nvPr>
            <p:ph sz="quarter" idx="19"/>
          </p:nvPr>
        </p:nvSpPr>
        <p:spPr/>
        <p:txBody>
          <a:bodyPr>
            <a:normAutofit lnSpcReduction="10000"/>
          </a:bodyPr>
          <a:lstStyle/>
          <a:p>
            <a:pPr algn="l">
              <a:lnSpc>
                <a:spcPct val="100000"/>
              </a:lnSpc>
              <a:spcBef>
                <a:spcPts val="600"/>
              </a:spcBef>
            </a:pPr>
            <a:r>
              <a:rPr lang="en-GB" altLang="de-DE" sz="1800" dirty="0"/>
              <a:t>...Dies führt unweigerlich zu dem Problem, dass Führungskräfte auf der “</a:t>
            </a:r>
            <a:r>
              <a:rPr lang="en-GB" altLang="de-DE" sz="1800" dirty="0" err="1"/>
              <a:t>Hauptbühne</a:t>
            </a:r>
            <a:r>
              <a:rPr lang="en-GB" altLang="de-DE" sz="1800" dirty="0"/>
              <a:t>” offensichtliche Erwartungen und Bedürfnisse des Unternehmens und der Mitarbeiter nach Sicherheit und Orientierung bedienen müssen, die an sich schon genug Druck erzeugen.</a:t>
            </a:r>
          </a:p>
          <a:p>
            <a:pPr algn="l">
              <a:lnSpc>
                <a:spcPct val="100000"/>
              </a:lnSpc>
              <a:spcBef>
                <a:spcPts val="600"/>
              </a:spcBef>
            </a:pPr>
            <a:r>
              <a:rPr lang="en-GB" altLang="de-DE" sz="1800" dirty="0"/>
              <a:t>Darüber hinaus erfordert die </a:t>
            </a:r>
            <a:r>
              <a:rPr lang="en-GB" altLang="de-DE" sz="1800" dirty="0" err="1"/>
              <a:t>Krise</a:t>
            </a:r>
            <a:r>
              <a:rPr lang="en-GB" altLang="de-DE" sz="1800" dirty="0"/>
              <a:t> “</a:t>
            </a:r>
            <a:r>
              <a:rPr lang="en-GB" altLang="de-DE" sz="1800" dirty="0" err="1"/>
              <a:t>hinter</a:t>
            </a:r>
            <a:r>
              <a:rPr lang="en-GB" altLang="de-DE" sz="1800" dirty="0"/>
              <a:t> den </a:t>
            </a:r>
            <a:r>
              <a:rPr lang="en-GB" altLang="de-DE" sz="1800" dirty="0" err="1"/>
              <a:t>Kulissen</a:t>
            </a:r>
            <a:r>
              <a:rPr lang="en-GB" altLang="de-DE" sz="1800" dirty="0"/>
              <a:t>”, dass sich die Führungskräfte mit Widersprüchen, Unsicherheiten, Dilemmata und persönlichen Wünschen und Ängsten auseinandersetzen.</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Autofit/>
          </a:bodyPr>
          <a:lstStyle/>
          <a:p>
            <a:r>
              <a:rPr lang="en-US" dirty="0"/>
              <a:t>Es gibt kein Erfolgsrezept für die Führung eines Unternehmens in </a:t>
            </a:r>
            <a:r>
              <a:rPr lang="de-DE" dirty="0"/>
              <a:t>einer</a:t>
            </a:r>
            <a:r>
              <a:rPr lang="en-US" dirty="0"/>
              <a:t> </a:t>
            </a:r>
            <a:r>
              <a:rPr lang="de-DE" dirty="0"/>
              <a:t>Krise</a:t>
            </a:r>
            <a:r>
              <a:rPr lang="en-US" dirty="0"/>
              <a:t>. </a:t>
            </a:r>
            <a:r>
              <a:rPr lang="de-DE" dirty="0"/>
              <a:t>Wenn</a:t>
            </a:r>
            <a:r>
              <a:rPr lang="en-US" dirty="0"/>
              <a:t> es die "einzig richtige" Entscheidung nicht gibt, muss das Ziel daher sein, eine Lösung zu finden, die gut </a:t>
            </a:r>
            <a:r>
              <a:rPr lang="de-DE" dirty="0"/>
              <a:t>genug</a:t>
            </a:r>
            <a:r>
              <a:rPr lang="en-US" dirty="0"/>
              <a:t> </a:t>
            </a:r>
            <a:r>
              <a:rPr lang="en-US" dirty="0" err="1"/>
              <a:t>ist</a:t>
            </a:r>
            <a:r>
              <a:rPr lang="en-US" dirty="0"/>
              <a:t>... </a:t>
            </a:r>
            <a:endParaRPr lang="en-GB" dirty="0"/>
          </a:p>
        </p:txBody>
      </p:sp>
      <p:sp>
        <p:nvSpPr>
          <p:cNvPr id="6" name="Textplatzhalter 5">
            <a:extLst>
              <a:ext uri="{FF2B5EF4-FFF2-40B4-BE49-F238E27FC236}">
                <a16:creationId xmlns:a16="http://schemas.microsoft.com/office/drawing/2014/main" id="{49EFB041-3630-4807-45DC-AE9BF0C133E5}"/>
              </a:ext>
            </a:extLst>
          </p:cNvPr>
          <p:cNvSpPr>
            <a:spLocks noGrp="1"/>
          </p:cNvSpPr>
          <p:nvPr>
            <p:ph type="body" sz="quarter" idx="20"/>
          </p:nvPr>
        </p:nvSpPr>
        <p:spPr/>
        <p:txBody>
          <a:bodyPr>
            <a:normAutofit fontScale="77500" lnSpcReduction="20000"/>
          </a:bodyPr>
          <a:lstStyle/>
          <a:p>
            <a:r>
              <a:rPr lang="en-GB" sz="1800" dirty="0"/>
              <a:t>Führung in der Krise - Resilienz statt Effizienz</a:t>
            </a:r>
          </a:p>
        </p:txBody>
      </p:sp>
      <p:sp>
        <p:nvSpPr>
          <p:cNvPr id="18" name="Shape 24581">
            <a:extLst>
              <a:ext uri="{FF2B5EF4-FFF2-40B4-BE49-F238E27FC236}">
                <a16:creationId xmlns:a16="http://schemas.microsoft.com/office/drawing/2014/main" id="{16CCAD3D-253E-443C-8886-E232322870D4}"/>
              </a:ext>
            </a:extLst>
          </p:cNvPr>
          <p:cNvSpPr/>
          <p:nvPr/>
        </p:nvSpPr>
        <p:spPr>
          <a:xfrm>
            <a:off x="10041421" y="5104971"/>
            <a:ext cx="1373862" cy="753885"/>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9" name="Shape 24582">
            <a:extLst>
              <a:ext uri="{FF2B5EF4-FFF2-40B4-BE49-F238E27FC236}">
                <a16:creationId xmlns:a16="http://schemas.microsoft.com/office/drawing/2014/main" id="{E04F73C9-D847-4640-87CF-F8E839EE9F38}"/>
              </a:ext>
            </a:extLst>
          </p:cNvPr>
          <p:cNvSpPr/>
          <p:nvPr/>
        </p:nvSpPr>
        <p:spPr>
          <a:xfrm>
            <a:off x="10041670" y="3672398"/>
            <a:ext cx="527220" cy="2186458"/>
          </a:xfrm>
          <a:prstGeom prst="rect">
            <a:avLst/>
          </a:prstGeom>
          <a:solidFill>
            <a:schemeClr val="accent3"/>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0" name="Shape 24583">
            <a:extLst>
              <a:ext uri="{FF2B5EF4-FFF2-40B4-BE49-F238E27FC236}">
                <a16:creationId xmlns:a16="http://schemas.microsoft.com/office/drawing/2014/main" id="{1970A4EF-7A94-4C1B-A127-BA5FDF4EADA8}"/>
              </a:ext>
            </a:extLst>
          </p:cNvPr>
          <p:cNvSpPr/>
          <p:nvPr/>
        </p:nvSpPr>
        <p:spPr>
          <a:xfrm>
            <a:off x="10041420" y="3399526"/>
            <a:ext cx="789195" cy="272872"/>
          </a:xfrm>
          <a:custGeom>
            <a:avLst/>
            <a:gdLst/>
            <a:ahLst/>
            <a:cxnLst>
              <a:cxn ang="0">
                <a:pos x="wd2" y="hd2"/>
              </a:cxn>
              <a:cxn ang="5400000">
                <a:pos x="wd2" y="hd2"/>
              </a:cxn>
              <a:cxn ang="10800000">
                <a:pos x="wd2" y="hd2"/>
              </a:cxn>
              <a:cxn ang="16200000">
                <a:pos x="wd2" y="hd2"/>
              </a:cxn>
            </a:cxnLst>
            <a:rect l="0" t="0" r="r" b="b"/>
            <a:pathLst>
              <a:path w="21600" h="21600" extrusionOk="0">
                <a:moveTo>
                  <a:pt x="7222" y="149"/>
                </a:moveTo>
                <a:lnTo>
                  <a:pt x="21600" y="0"/>
                </a:lnTo>
                <a:lnTo>
                  <a:pt x="14585" y="21600"/>
                </a:lnTo>
                <a:lnTo>
                  <a:pt x="0" y="21600"/>
                </a:lnTo>
                <a:lnTo>
                  <a:pt x="7222" y="149"/>
                </a:lnTo>
                <a:close/>
              </a:path>
            </a:pathLst>
          </a:custGeom>
          <a:solidFill>
            <a:schemeClr val="accent3">
              <a:lumMod val="60000"/>
              <a:lumOff val="4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1" name="Shape 24584">
            <a:extLst>
              <a:ext uri="{FF2B5EF4-FFF2-40B4-BE49-F238E27FC236}">
                <a16:creationId xmlns:a16="http://schemas.microsoft.com/office/drawing/2014/main" id="{14769576-1438-4813-B7CA-68FE0966187D}"/>
              </a:ext>
            </a:extLst>
          </p:cNvPr>
          <p:cNvSpPr/>
          <p:nvPr/>
        </p:nvSpPr>
        <p:spPr>
          <a:xfrm>
            <a:off x="10568891" y="3397923"/>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399"/>
                </a:moveTo>
                <a:lnTo>
                  <a:pt x="21485" y="0"/>
                </a:lnTo>
                <a:lnTo>
                  <a:pt x="21600" y="18556"/>
                </a:lnTo>
                <a:lnTo>
                  <a:pt x="0" y="21600"/>
                </a:lnTo>
                <a:lnTo>
                  <a:pt x="0" y="2399"/>
                </a:lnTo>
                <a:close/>
              </a:path>
            </a:pathLst>
          </a:custGeom>
          <a:solidFill>
            <a:schemeClr val="accent3">
              <a:lumMod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2" name="Shape 24593">
            <a:extLst>
              <a:ext uri="{FF2B5EF4-FFF2-40B4-BE49-F238E27FC236}">
                <a16:creationId xmlns:a16="http://schemas.microsoft.com/office/drawing/2014/main" id="{699443A6-C9CC-4B53-B6C3-7995ADFAF652}"/>
              </a:ext>
            </a:extLst>
          </p:cNvPr>
          <p:cNvSpPr/>
          <p:nvPr/>
        </p:nvSpPr>
        <p:spPr>
          <a:xfrm>
            <a:off x="11138913" y="5104971"/>
            <a:ext cx="1373862" cy="753885"/>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3" name="Shape 24594">
            <a:extLst>
              <a:ext uri="{FF2B5EF4-FFF2-40B4-BE49-F238E27FC236}">
                <a16:creationId xmlns:a16="http://schemas.microsoft.com/office/drawing/2014/main" id="{95E74484-ACD4-4A46-B148-F5DB4791A506}"/>
              </a:ext>
            </a:extLst>
          </p:cNvPr>
          <p:cNvSpPr/>
          <p:nvPr/>
        </p:nvSpPr>
        <p:spPr>
          <a:xfrm>
            <a:off x="11139163" y="3671901"/>
            <a:ext cx="527220" cy="2186458"/>
          </a:xfrm>
          <a:prstGeom prst="rect">
            <a:avLst/>
          </a:prstGeom>
          <a:solidFill>
            <a:schemeClr val="accent4"/>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4" name="Shape 24595">
            <a:extLst>
              <a:ext uri="{FF2B5EF4-FFF2-40B4-BE49-F238E27FC236}">
                <a16:creationId xmlns:a16="http://schemas.microsoft.com/office/drawing/2014/main" id="{04B0124A-23E3-4B6B-AFF5-192313701D82}"/>
              </a:ext>
            </a:extLst>
          </p:cNvPr>
          <p:cNvSpPr/>
          <p:nvPr/>
        </p:nvSpPr>
        <p:spPr>
          <a:xfrm>
            <a:off x="11138915" y="3399526"/>
            <a:ext cx="789195" cy="272872"/>
          </a:xfrm>
          <a:custGeom>
            <a:avLst/>
            <a:gdLst/>
            <a:ahLst/>
            <a:cxnLst>
              <a:cxn ang="0">
                <a:pos x="wd2" y="hd2"/>
              </a:cxn>
              <a:cxn ang="5400000">
                <a:pos x="wd2" y="hd2"/>
              </a:cxn>
              <a:cxn ang="10800000">
                <a:pos x="wd2" y="hd2"/>
              </a:cxn>
              <a:cxn ang="16200000">
                <a:pos x="wd2" y="hd2"/>
              </a:cxn>
            </a:cxnLst>
            <a:rect l="0" t="0" r="r" b="b"/>
            <a:pathLst>
              <a:path w="21600" h="21600" extrusionOk="0">
                <a:moveTo>
                  <a:pt x="7222" y="149"/>
                </a:moveTo>
                <a:lnTo>
                  <a:pt x="21600" y="0"/>
                </a:lnTo>
                <a:lnTo>
                  <a:pt x="14585" y="21600"/>
                </a:lnTo>
                <a:lnTo>
                  <a:pt x="0" y="21600"/>
                </a:lnTo>
                <a:lnTo>
                  <a:pt x="7222" y="149"/>
                </a:lnTo>
                <a:close/>
              </a:path>
            </a:pathLst>
          </a:custGeom>
          <a:solidFill>
            <a:schemeClr val="accent4">
              <a:lumMod val="60000"/>
              <a:lumOff val="4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5" name="Shape 24596">
            <a:extLst>
              <a:ext uri="{FF2B5EF4-FFF2-40B4-BE49-F238E27FC236}">
                <a16:creationId xmlns:a16="http://schemas.microsoft.com/office/drawing/2014/main" id="{2E4A711F-5EC2-405A-B493-293FED5BDA4B}"/>
              </a:ext>
            </a:extLst>
          </p:cNvPr>
          <p:cNvSpPr/>
          <p:nvPr/>
        </p:nvSpPr>
        <p:spPr>
          <a:xfrm>
            <a:off x="11666387" y="3397923"/>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399"/>
                </a:moveTo>
                <a:lnTo>
                  <a:pt x="21485" y="0"/>
                </a:lnTo>
                <a:lnTo>
                  <a:pt x="21600" y="18556"/>
                </a:lnTo>
                <a:lnTo>
                  <a:pt x="0" y="21600"/>
                </a:lnTo>
                <a:lnTo>
                  <a:pt x="0" y="2399"/>
                </a:lnTo>
                <a:close/>
              </a:path>
            </a:pathLst>
          </a:custGeom>
          <a:solidFill>
            <a:schemeClr val="accent4">
              <a:lumMod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6" name="Shape 24605">
            <a:extLst>
              <a:ext uri="{FF2B5EF4-FFF2-40B4-BE49-F238E27FC236}">
                <a16:creationId xmlns:a16="http://schemas.microsoft.com/office/drawing/2014/main" id="{181E89E3-3FF2-4280-BB62-6789460D105E}"/>
              </a:ext>
            </a:extLst>
          </p:cNvPr>
          <p:cNvSpPr/>
          <p:nvPr/>
        </p:nvSpPr>
        <p:spPr>
          <a:xfrm>
            <a:off x="7009598" y="5101717"/>
            <a:ext cx="1758043" cy="753885"/>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7" name="Shape 24606">
            <a:extLst>
              <a:ext uri="{FF2B5EF4-FFF2-40B4-BE49-F238E27FC236}">
                <a16:creationId xmlns:a16="http://schemas.microsoft.com/office/drawing/2014/main" id="{BA5E89AF-787D-41C6-B09B-E51C213A632B}"/>
              </a:ext>
            </a:extLst>
          </p:cNvPr>
          <p:cNvSpPr/>
          <p:nvPr/>
        </p:nvSpPr>
        <p:spPr>
          <a:xfrm rot="1560000">
            <a:off x="7111166" y="3657396"/>
            <a:ext cx="527220" cy="2186458"/>
          </a:xfrm>
          <a:prstGeom prst="rect">
            <a:avLst/>
          </a:prstGeom>
          <a:solidFill>
            <a:srgbClr val="D7C6D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8" name="Shape 24607">
            <a:extLst>
              <a:ext uri="{FF2B5EF4-FFF2-40B4-BE49-F238E27FC236}">
                <a16:creationId xmlns:a16="http://schemas.microsoft.com/office/drawing/2014/main" id="{1459D9C1-EF3C-4183-AE13-5B06C56CDE9E}"/>
              </a:ext>
            </a:extLst>
          </p:cNvPr>
          <p:cNvSpPr/>
          <p:nvPr/>
        </p:nvSpPr>
        <p:spPr>
          <a:xfrm rot="1560000">
            <a:off x="7636421" y="3567144"/>
            <a:ext cx="791080" cy="272872"/>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rgbClr val="E9DFE9"/>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9" name="Shape 24608">
            <a:extLst>
              <a:ext uri="{FF2B5EF4-FFF2-40B4-BE49-F238E27FC236}">
                <a16:creationId xmlns:a16="http://schemas.microsoft.com/office/drawing/2014/main" id="{95F56699-1AF4-4CA5-834E-FADBE8C9E51F}"/>
              </a:ext>
            </a:extLst>
          </p:cNvPr>
          <p:cNvSpPr/>
          <p:nvPr/>
        </p:nvSpPr>
        <p:spPr>
          <a:xfrm rot="1560000">
            <a:off x="7658313" y="3570595"/>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rgbClr val="A77FA9"/>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0" name="Shape 24617">
            <a:extLst>
              <a:ext uri="{FF2B5EF4-FFF2-40B4-BE49-F238E27FC236}">
                <a16:creationId xmlns:a16="http://schemas.microsoft.com/office/drawing/2014/main" id="{8FB3E6C1-82E6-4134-BDEC-680F7FE52213}"/>
              </a:ext>
            </a:extLst>
          </p:cNvPr>
          <p:cNvSpPr/>
          <p:nvPr/>
        </p:nvSpPr>
        <p:spPr>
          <a:xfrm>
            <a:off x="8611119" y="5104971"/>
            <a:ext cx="1373862" cy="753885"/>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1" name="Shape 24618">
            <a:extLst>
              <a:ext uri="{FF2B5EF4-FFF2-40B4-BE49-F238E27FC236}">
                <a16:creationId xmlns:a16="http://schemas.microsoft.com/office/drawing/2014/main" id="{327F4AE4-64C9-4346-9531-9B5C424A4B6E}"/>
              </a:ext>
            </a:extLst>
          </p:cNvPr>
          <p:cNvSpPr/>
          <p:nvPr/>
        </p:nvSpPr>
        <p:spPr>
          <a:xfrm>
            <a:off x="8611368" y="3671901"/>
            <a:ext cx="527220" cy="2186458"/>
          </a:xfrm>
          <a:prstGeom prst="rect">
            <a:avLst/>
          </a:prstGeom>
          <a:solidFill>
            <a:srgbClr val="A77FA9"/>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2" name="Shape 24619">
            <a:extLst>
              <a:ext uri="{FF2B5EF4-FFF2-40B4-BE49-F238E27FC236}">
                <a16:creationId xmlns:a16="http://schemas.microsoft.com/office/drawing/2014/main" id="{6AE34B0F-2B23-4B20-87FE-99DF3A5283AF}"/>
              </a:ext>
            </a:extLst>
          </p:cNvPr>
          <p:cNvSpPr/>
          <p:nvPr/>
        </p:nvSpPr>
        <p:spPr>
          <a:xfrm>
            <a:off x="8611119" y="3399526"/>
            <a:ext cx="791079" cy="272872"/>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rgbClr val="D7C6D8"/>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33" name="Shape 24620">
            <a:extLst>
              <a:ext uri="{FF2B5EF4-FFF2-40B4-BE49-F238E27FC236}">
                <a16:creationId xmlns:a16="http://schemas.microsoft.com/office/drawing/2014/main" id="{83BA3B4B-70CE-4A27-87E0-FFC59A02D47E}"/>
              </a:ext>
            </a:extLst>
          </p:cNvPr>
          <p:cNvSpPr/>
          <p:nvPr/>
        </p:nvSpPr>
        <p:spPr>
          <a:xfrm>
            <a:off x="9138589" y="3397923"/>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rgbClr val="79527B"/>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grpSp>
        <p:nvGrpSpPr>
          <p:cNvPr id="42" name="Group 45">
            <a:extLst>
              <a:ext uri="{FF2B5EF4-FFF2-40B4-BE49-F238E27FC236}">
                <a16:creationId xmlns:a16="http://schemas.microsoft.com/office/drawing/2014/main" id="{EEB02746-93E9-40B3-B2F2-9B4A9900BF46}"/>
              </a:ext>
            </a:extLst>
          </p:cNvPr>
          <p:cNvGrpSpPr>
            <a:grpSpLocks noChangeAspect="1"/>
          </p:cNvGrpSpPr>
          <p:nvPr/>
        </p:nvGrpSpPr>
        <p:grpSpPr>
          <a:xfrm>
            <a:off x="8604165" y="2274330"/>
            <a:ext cx="934097" cy="987406"/>
            <a:chOff x="10689077" y="6885187"/>
            <a:chExt cx="2999494" cy="3170675"/>
          </a:xfrm>
          <a:solidFill>
            <a:srgbClr val="916395"/>
          </a:solidFill>
        </p:grpSpPr>
        <p:sp>
          <p:nvSpPr>
            <p:cNvPr id="43" name="Freeform 62">
              <a:extLst>
                <a:ext uri="{FF2B5EF4-FFF2-40B4-BE49-F238E27FC236}">
                  <a16:creationId xmlns:a16="http://schemas.microsoft.com/office/drawing/2014/main" id="{99335791-1FFB-4BFB-9861-D051EC36A5A6}"/>
                </a:ext>
              </a:extLst>
            </p:cNvPr>
            <p:cNvSpPr>
              <a:spLocks noChangeArrowheads="1"/>
            </p:cNvSpPr>
            <p:nvPr/>
          </p:nvSpPr>
          <p:spPr bwMode="auto">
            <a:xfrm>
              <a:off x="10689077" y="6885187"/>
              <a:ext cx="2999494" cy="2686404"/>
            </a:xfrm>
            <a:custGeom>
              <a:avLst/>
              <a:gdLst>
                <a:gd name="connsiteX0" fmla="*/ 1067711 w 1462540"/>
                <a:gd name="connsiteY0" fmla="*/ 1044625 h 1309880"/>
                <a:gd name="connsiteX1" fmla="*/ 1082050 w 1462540"/>
                <a:gd name="connsiteY1" fmla="*/ 1050491 h 1309880"/>
                <a:gd name="connsiteX2" fmla="*/ 1250217 w 1462540"/>
                <a:gd name="connsiteY2" fmla="*/ 1218658 h 1309880"/>
                <a:gd name="connsiteX3" fmla="*/ 1250217 w 1462540"/>
                <a:gd name="connsiteY3" fmla="*/ 1247338 h 1309880"/>
                <a:gd name="connsiteX4" fmla="*/ 1221538 w 1462540"/>
                <a:gd name="connsiteY4" fmla="*/ 1247338 h 1309880"/>
                <a:gd name="connsiteX5" fmla="*/ 1053371 w 1462540"/>
                <a:gd name="connsiteY5" fmla="*/ 1079171 h 1309880"/>
                <a:gd name="connsiteX6" fmla="*/ 1053371 w 1462540"/>
                <a:gd name="connsiteY6" fmla="*/ 1050491 h 1309880"/>
                <a:gd name="connsiteX7" fmla="*/ 1067711 w 1462540"/>
                <a:gd name="connsiteY7" fmla="*/ 1044625 h 1309880"/>
                <a:gd name="connsiteX8" fmla="*/ 397641 w 1462540"/>
                <a:gd name="connsiteY8" fmla="*/ 1044625 h 1309880"/>
                <a:gd name="connsiteX9" fmla="*/ 412024 w 1462540"/>
                <a:gd name="connsiteY9" fmla="*/ 1050491 h 1309880"/>
                <a:gd name="connsiteX10" fmla="*/ 412024 w 1462540"/>
                <a:gd name="connsiteY10" fmla="*/ 1079171 h 1309880"/>
                <a:gd name="connsiteX11" fmla="*/ 243995 w 1462540"/>
                <a:gd name="connsiteY11" fmla="*/ 1247338 h 1309880"/>
                <a:gd name="connsiteX12" fmla="*/ 215228 w 1462540"/>
                <a:gd name="connsiteY12" fmla="*/ 1247338 h 1309880"/>
                <a:gd name="connsiteX13" fmla="*/ 215228 w 1462540"/>
                <a:gd name="connsiteY13" fmla="*/ 1218658 h 1309880"/>
                <a:gd name="connsiteX14" fmla="*/ 383257 w 1462540"/>
                <a:gd name="connsiteY14" fmla="*/ 1050491 h 1309880"/>
                <a:gd name="connsiteX15" fmla="*/ 397641 w 1462540"/>
                <a:gd name="connsiteY15" fmla="*/ 1044625 h 1309880"/>
                <a:gd name="connsiteX16" fmla="*/ 1204039 w 1462540"/>
                <a:gd name="connsiteY16" fmla="*/ 711433 h 1309880"/>
                <a:gd name="connsiteX17" fmla="*/ 1441651 w 1462540"/>
                <a:gd name="connsiteY17" fmla="*/ 711433 h 1309880"/>
                <a:gd name="connsiteX18" fmla="*/ 1462540 w 1462540"/>
                <a:gd name="connsiteY18" fmla="*/ 731275 h 1309880"/>
                <a:gd name="connsiteX19" fmla="*/ 1441651 w 1462540"/>
                <a:gd name="connsiteY19" fmla="*/ 751117 h 1309880"/>
                <a:gd name="connsiteX20" fmla="*/ 1204039 w 1462540"/>
                <a:gd name="connsiteY20" fmla="*/ 751117 h 1309880"/>
                <a:gd name="connsiteX21" fmla="*/ 1183803 w 1462540"/>
                <a:gd name="connsiteY21" fmla="*/ 731275 h 1309880"/>
                <a:gd name="connsiteX22" fmla="*/ 1204039 w 1462540"/>
                <a:gd name="connsiteY22" fmla="*/ 711433 h 1309880"/>
                <a:gd name="connsiteX23" fmla="*/ 20283 w 1462540"/>
                <a:gd name="connsiteY23" fmla="*/ 711433 h 1309880"/>
                <a:gd name="connsiteX24" fmla="*/ 257796 w 1462540"/>
                <a:gd name="connsiteY24" fmla="*/ 711433 h 1309880"/>
                <a:gd name="connsiteX25" fmla="*/ 278734 w 1462540"/>
                <a:gd name="connsiteY25" fmla="*/ 731275 h 1309880"/>
                <a:gd name="connsiteX26" fmla="*/ 257796 w 1462540"/>
                <a:gd name="connsiteY26" fmla="*/ 751117 h 1309880"/>
                <a:gd name="connsiteX27" fmla="*/ 20283 w 1462540"/>
                <a:gd name="connsiteY27" fmla="*/ 751117 h 1309880"/>
                <a:gd name="connsiteX28" fmla="*/ 0 w 1462540"/>
                <a:gd name="connsiteY28" fmla="*/ 731275 h 1309880"/>
                <a:gd name="connsiteX29" fmla="*/ 20283 w 1462540"/>
                <a:gd name="connsiteY29" fmla="*/ 711433 h 1309880"/>
                <a:gd name="connsiteX30" fmla="*/ 732710 w 1462540"/>
                <a:gd name="connsiteY30" fmla="*/ 377317 h 1309880"/>
                <a:gd name="connsiteX31" fmla="*/ 1108263 w 1462540"/>
                <a:gd name="connsiteY31" fmla="*/ 752870 h 1309880"/>
                <a:gd name="connsiteX32" fmla="*/ 998128 w 1462540"/>
                <a:gd name="connsiteY32" fmla="*/ 1018533 h 1309880"/>
                <a:gd name="connsiteX33" fmla="*/ 972587 w 1462540"/>
                <a:gd name="connsiteY33" fmla="*/ 1039584 h 1309880"/>
                <a:gd name="connsiteX34" fmla="*/ 965852 w 1462540"/>
                <a:gd name="connsiteY34" fmla="*/ 1045759 h 1309880"/>
                <a:gd name="connsiteX35" fmla="*/ 871462 w 1462540"/>
                <a:gd name="connsiteY35" fmla="*/ 1165728 h 1309880"/>
                <a:gd name="connsiteX36" fmla="*/ 823097 w 1462540"/>
                <a:gd name="connsiteY36" fmla="*/ 1309880 h 1309880"/>
                <a:gd name="connsiteX37" fmla="*/ 640095 w 1462540"/>
                <a:gd name="connsiteY37" fmla="*/ 1309880 h 1309880"/>
                <a:gd name="connsiteX38" fmla="*/ 591077 w 1462540"/>
                <a:gd name="connsiteY38" fmla="*/ 1165728 h 1309880"/>
                <a:gd name="connsiteX39" fmla="*/ 483890 w 1462540"/>
                <a:gd name="connsiteY39" fmla="*/ 1034026 h 1309880"/>
                <a:gd name="connsiteX40" fmla="*/ 485832 w 1462540"/>
                <a:gd name="connsiteY40" fmla="*/ 1034026 h 1309880"/>
                <a:gd name="connsiteX41" fmla="*/ 467048 w 1462540"/>
                <a:gd name="connsiteY41" fmla="*/ 1018533 h 1309880"/>
                <a:gd name="connsiteX42" fmla="*/ 357158 w 1462540"/>
                <a:gd name="connsiteY42" fmla="*/ 752870 h 1309880"/>
                <a:gd name="connsiteX43" fmla="*/ 732710 w 1462540"/>
                <a:gd name="connsiteY43" fmla="*/ 377317 h 1309880"/>
                <a:gd name="connsiteX44" fmla="*/ 1235878 w 1462540"/>
                <a:gd name="connsiteY44" fmla="*/ 206612 h 1309880"/>
                <a:gd name="connsiteX45" fmla="*/ 1250217 w 1462540"/>
                <a:gd name="connsiteY45" fmla="*/ 212947 h 1309880"/>
                <a:gd name="connsiteX46" fmla="*/ 1250217 w 1462540"/>
                <a:gd name="connsiteY46" fmla="*/ 241540 h 1309880"/>
                <a:gd name="connsiteX47" fmla="*/ 1082050 w 1462540"/>
                <a:gd name="connsiteY47" fmla="*/ 409194 h 1309880"/>
                <a:gd name="connsiteX48" fmla="*/ 1053371 w 1462540"/>
                <a:gd name="connsiteY48" fmla="*/ 409194 h 1309880"/>
                <a:gd name="connsiteX49" fmla="*/ 1053371 w 1462540"/>
                <a:gd name="connsiteY49" fmla="*/ 380602 h 1309880"/>
                <a:gd name="connsiteX50" fmla="*/ 1221538 w 1462540"/>
                <a:gd name="connsiteY50" fmla="*/ 212947 h 1309880"/>
                <a:gd name="connsiteX51" fmla="*/ 1235878 w 1462540"/>
                <a:gd name="connsiteY51" fmla="*/ 206612 h 1309880"/>
                <a:gd name="connsiteX52" fmla="*/ 229612 w 1462540"/>
                <a:gd name="connsiteY52" fmla="*/ 206612 h 1309880"/>
                <a:gd name="connsiteX53" fmla="*/ 243995 w 1462540"/>
                <a:gd name="connsiteY53" fmla="*/ 212947 h 1309880"/>
                <a:gd name="connsiteX54" fmla="*/ 412024 w 1462540"/>
                <a:gd name="connsiteY54" fmla="*/ 380602 h 1309880"/>
                <a:gd name="connsiteX55" fmla="*/ 412024 w 1462540"/>
                <a:gd name="connsiteY55" fmla="*/ 409194 h 1309880"/>
                <a:gd name="connsiteX56" fmla="*/ 383257 w 1462540"/>
                <a:gd name="connsiteY56" fmla="*/ 409194 h 1309880"/>
                <a:gd name="connsiteX57" fmla="*/ 215228 w 1462540"/>
                <a:gd name="connsiteY57" fmla="*/ 241540 h 1309880"/>
                <a:gd name="connsiteX58" fmla="*/ 215228 w 1462540"/>
                <a:gd name="connsiteY58" fmla="*/ 212947 h 1309880"/>
                <a:gd name="connsiteX59" fmla="*/ 229612 w 1462540"/>
                <a:gd name="connsiteY59" fmla="*/ 206612 h 1309880"/>
                <a:gd name="connsiteX60" fmla="*/ 733037 w 1462540"/>
                <a:gd name="connsiteY60" fmla="*/ 0 h 1309880"/>
                <a:gd name="connsiteX61" fmla="*/ 753964 w 1462540"/>
                <a:gd name="connsiteY61" fmla="*/ 20236 h 1309880"/>
                <a:gd name="connsiteX62" fmla="*/ 753964 w 1462540"/>
                <a:gd name="connsiteY62" fmla="*/ 258499 h 1309880"/>
                <a:gd name="connsiteX63" fmla="*/ 733037 w 1462540"/>
                <a:gd name="connsiteY63" fmla="*/ 278735 h 1309880"/>
                <a:gd name="connsiteX64" fmla="*/ 711434 w 1462540"/>
                <a:gd name="connsiteY64" fmla="*/ 258499 h 1309880"/>
                <a:gd name="connsiteX65" fmla="*/ 711434 w 1462540"/>
                <a:gd name="connsiteY65" fmla="*/ 20236 h 1309880"/>
                <a:gd name="connsiteX66" fmla="*/ 733037 w 1462540"/>
                <a:gd name="connsiteY66" fmla="*/ 0 h 130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462540" h="1309880">
                  <a:moveTo>
                    <a:pt x="1067711" y="1044625"/>
                  </a:moveTo>
                  <a:cubicBezTo>
                    <a:pt x="1072925" y="1044625"/>
                    <a:pt x="1078140" y="1046580"/>
                    <a:pt x="1082050" y="1050491"/>
                  </a:cubicBezTo>
                  <a:lnTo>
                    <a:pt x="1250217" y="1218658"/>
                  </a:lnTo>
                  <a:cubicBezTo>
                    <a:pt x="1258039" y="1226480"/>
                    <a:pt x="1258039" y="1239516"/>
                    <a:pt x="1250217" y="1247338"/>
                  </a:cubicBezTo>
                  <a:cubicBezTo>
                    <a:pt x="1242396" y="1255159"/>
                    <a:pt x="1229360" y="1255159"/>
                    <a:pt x="1221538" y="1247338"/>
                  </a:cubicBezTo>
                  <a:lnTo>
                    <a:pt x="1053371" y="1079171"/>
                  </a:lnTo>
                  <a:cubicBezTo>
                    <a:pt x="1045549" y="1071349"/>
                    <a:pt x="1045549" y="1058313"/>
                    <a:pt x="1053371" y="1050491"/>
                  </a:cubicBezTo>
                  <a:cubicBezTo>
                    <a:pt x="1057281" y="1046580"/>
                    <a:pt x="1062496" y="1044625"/>
                    <a:pt x="1067711" y="1044625"/>
                  </a:cubicBezTo>
                  <a:close/>
                  <a:moveTo>
                    <a:pt x="397641" y="1044625"/>
                  </a:moveTo>
                  <a:cubicBezTo>
                    <a:pt x="402871" y="1044625"/>
                    <a:pt x="408102" y="1046580"/>
                    <a:pt x="412024" y="1050491"/>
                  </a:cubicBezTo>
                  <a:cubicBezTo>
                    <a:pt x="419870" y="1058313"/>
                    <a:pt x="419870" y="1071349"/>
                    <a:pt x="412024" y="1079171"/>
                  </a:cubicBezTo>
                  <a:lnTo>
                    <a:pt x="243995" y="1247338"/>
                  </a:lnTo>
                  <a:cubicBezTo>
                    <a:pt x="236150" y="1255159"/>
                    <a:pt x="223073" y="1255159"/>
                    <a:pt x="215228" y="1247338"/>
                  </a:cubicBezTo>
                  <a:cubicBezTo>
                    <a:pt x="207382" y="1239516"/>
                    <a:pt x="207382" y="1226480"/>
                    <a:pt x="215228" y="1218658"/>
                  </a:cubicBezTo>
                  <a:lnTo>
                    <a:pt x="383257" y="1050491"/>
                  </a:lnTo>
                  <a:cubicBezTo>
                    <a:pt x="387180" y="1046580"/>
                    <a:pt x="392411" y="1044625"/>
                    <a:pt x="397641" y="1044625"/>
                  </a:cubicBezTo>
                  <a:close/>
                  <a:moveTo>
                    <a:pt x="1204039" y="711433"/>
                  </a:moveTo>
                  <a:lnTo>
                    <a:pt x="1441651" y="711433"/>
                  </a:lnTo>
                  <a:cubicBezTo>
                    <a:pt x="1453401" y="711433"/>
                    <a:pt x="1462540" y="720394"/>
                    <a:pt x="1462540" y="731275"/>
                  </a:cubicBezTo>
                  <a:cubicBezTo>
                    <a:pt x="1462540" y="742156"/>
                    <a:pt x="1453401" y="751117"/>
                    <a:pt x="1441651" y="751117"/>
                  </a:cubicBezTo>
                  <a:lnTo>
                    <a:pt x="1204039" y="751117"/>
                  </a:lnTo>
                  <a:cubicBezTo>
                    <a:pt x="1192942" y="751117"/>
                    <a:pt x="1183803" y="742156"/>
                    <a:pt x="1183803" y="731275"/>
                  </a:cubicBezTo>
                  <a:cubicBezTo>
                    <a:pt x="1183803" y="720394"/>
                    <a:pt x="1192942" y="711433"/>
                    <a:pt x="1204039" y="711433"/>
                  </a:cubicBezTo>
                  <a:close/>
                  <a:moveTo>
                    <a:pt x="20283" y="711433"/>
                  </a:moveTo>
                  <a:lnTo>
                    <a:pt x="257796" y="711433"/>
                  </a:lnTo>
                  <a:cubicBezTo>
                    <a:pt x="269573" y="711433"/>
                    <a:pt x="278734" y="720394"/>
                    <a:pt x="278734" y="731275"/>
                  </a:cubicBezTo>
                  <a:cubicBezTo>
                    <a:pt x="278734" y="742156"/>
                    <a:pt x="269573" y="751117"/>
                    <a:pt x="257796" y="751117"/>
                  </a:cubicBezTo>
                  <a:lnTo>
                    <a:pt x="20283" y="751117"/>
                  </a:lnTo>
                  <a:cubicBezTo>
                    <a:pt x="9160" y="751117"/>
                    <a:pt x="0" y="742156"/>
                    <a:pt x="0" y="731275"/>
                  </a:cubicBezTo>
                  <a:cubicBezTo>
                    <a:pt x="0" y="720394"/>
                    <a:pt x="9160" y="711433"/>
                    <a:pt x="20283" y="711433"/>
                  </a:cubicBezTo>
                  <a:close/>
                  <a:moveTo>
                    <a:pt x="732710" y="377317"/>
                  </a:moveTo>
                  <a:cubicBezTo>
                    <a:pt x="939754" y="377317"/>
                    <a:pt x="1108263" y="545826"/>
                    <a:pt x="1108263" y="752870"/>
                  </a:cubicBezTo>
                  <a:cubicBezTo>
                    <a:pt x="1108263" y="856719"/>
                    <a:pt x="1066136" y="950607"/>
                    <a:pt x="998128" y="1018533"/>
                  </a:cubicBezTo>
                  <a:lnTo>
                    <a:pt x="972587" y="1039584"/>
                  </a:lnTo>
                  <a:lnTo>
                    <a:pt x="965852" y="1045759"/>
                  </a:lnTo>
                  <a:cubicBezTo>
                    <a:pt x="942293" y="1068057"/>
                    <a:pt x="892539" y="1118551"/>
                    <a:pt x="871462" y="1165728"/>
                  </a:cubicBezTo>
                  <a:cubicBezTo>
                    <a:pt x="839436" y="1239115"/>
                    <a:pt x="823097" y="1309880"/>
                    <a:pt x="823097" y="1309880"/>
                  </a:cubicBezTo>
                  <a:lnTo>
                    <a:pt x="640095" y="1309880"/>
                  </a:lnTo>
                  <a:cubicBezTo>
                    <a:pt x="640095" y="1309880"/>
                    <a:pt x="623102" y="1239115"/>
                    <a:pt x="591077" y="1165728"/>
                  </a:cubicBezTo>
                  <a:cubicBezTo>
                    <a:pt x="563626" y="1102826"/>
                    <a:pt x="483890" y="1034026"/>
                    <a:pt x="483890" y="1034026"/>
                  </a:cubicBezTo>
                  <a:lnTo>
                    <a:pt x="485832" y="1034026"/>
                  </a:lnTo>
                  <a:lnTo>
                    <a:pt x="467048" y="1018533"/>
                  </a:lnTo>
                  <a:cubicBezTo>
                    <a:pt x="399122" y="950607"/>
                    <a:pt x="357158" y="856719"/>
                    <a:pt x="357158" y="752870"/>
                  </a:cubicBezTo>
                  <a:cubicBezTo>
                    <a:pt x="357158" y="545826"/>
                    <a:pt x="525014" y="377317"/>
                    <a:pt x="732710" y="377317"/>
                  </a:cubicBezTo>
                  <a:close/>
                  <a:moveTo>
                    <a:pt x="1235878" y="206612"/>
                  </a:moveTo>
                  <a:cubicBezTo>
                    <a:pt x="1241092" y="206612"/>
                    <a:pt x="1246306" y="208724"/>
                    <a:pt x="1250217" y="212947"/>
                  </a:cubicBezTo>
                  <a:cubicBezTo>
                    <a:pt x="1258039" y="220745"/>
                    <a:pt x="1258039" y="233742"/>
                    <a:pt x="1250217" y="241540"/>
                  </a:cubicBezTo>
                  <a:lnTo>
                    <a:pt x="1082050" y="409194"/>
                  </a:lnTo>
                  <a:cubicBezTo>
                    <a:pt x="1074229" y="416992"/>
                    <a:pt x="1061192" y="416992"/>
                    <a:pt x="1053371" y="409194"/>
                  </a:cubicBezTo>
                  <a:cubicBezTo>
                    <a:pt x="1045549" y="401396"/>
                    <a:pt x="1045549" y="388400"/>
                    <a:pt x="1053371" y="380602"/>
                  </a:cubicBezTo>
                  <a:lnTo>
                    <a:pt x="1221538" y="212947"/>
                  </a:lnTo>
                  <a:cubicBezTo>
                    <a:pt x="1225449" y="208724"/>
                    <a:pt x="1230663" y="206612"/>
                    <a:pt x="1235878" y="206612"/>
                  </a:cubicBezTo>
                  <a:close/>
                  <a:moveTo>
                    <a:pt x="229612" y="206612"/>
                  </a:moveTo>
                  <a:cubicBezTo>
                    <a:pt x="234842" y="206612"/>
                    <a:pt x="240073" y="208724"/>
                    <a:pt x="243995" y="212947"/>
                  </a:cubicBezTo>
                  <a:lnTo>
                    <a:pt x="412024" y="380602"/>
                  </a:lnTo>
                  <a:cubicBezTo>
                    <a:pt x="419870" y="388400"/>
                    <a:pt x="419870" y="401396"/>
                    <a:pt x="412024" y="409194"/>
                  </a:cubicBezTo>
                  <a:cubicBezTo>
                    <a:pt x="404179" y="416992"/>
                    <a:pt x="391103" y="416992"/>
                    <a:pt x="383257" y="409194"/>
                  </a:cubicBezTo>
                  <a:lnTo>
                    <a:pt x="215228" y="241540"/>
                  </a:lnTo>
                  <a:cubicBezTo>
                    <a:pt x="207382" y="233742"/>
                    <a:pt x="207382" y="220745"/>
                    <a:pt x="215228" y="212947"/>
                  </a:cubicBezTo>
                  <a:cubicBezTo>
                    <a:pt x="219151" y="208724"/>
                    <a:pt x="224381" y="206612"/>
                    <a:pt x="229612" y="206612"/>
                  </a:cubicBezTo>
                  <a:close/>
                  <a:moveTo>
                    <a:pt x="733037" y="0"/>
                  </a:moveTo>
                  <a:cubicBezTo>
                    <a:pt x="744513" y="0"/>
                    <a:pt x="753964" y="9139"/>
                    <a:pt x="753964" y="20236"/>
                  </a:cubicBezTo>
                  <a:lnTo>
                    <a:pt x="753964" y="258499"/>
                  </a:lnTo>
                  <a:cubicBezTo>
                    <a:pt x="753964" y="269596"/>
                    <a:pt x="744513" y="278735"/>
                    <a:pt x="733037" y="278735"/>
                  </a:cubicBezTo>
                  <a:cubicBezTo>
                    <a:pt x="721560" y="278735"/>
                    <a:pt x="711434" y="269596"/>
                    <a:pt x="711434" y="258499"/>
                  </a:cubicBezTo>
                  <a:lnTo>
                    <a:pt x="711434" y="20236"/>
                  </a:lnTo>
                  <a:cubicBezTo>
                    <a:pt x="711434" y="9139"/>
                    <a:pt x="721560" y="0"/>
                    <a:pt x="733037" y="0"/>
                  </a:cubicBezTo>
                  <a:close/>
                </a:path>
              </a:pathLst>
            </a:custGeom>
            <a:grpFill/>
            <a:ln>
              <a:noFill/>
            </a:ln>
            <a:effectLst/>
          </p:spPr>
          <p:txBody>
            <a:bodyPr wrap="square" anchor="ctr">
              <a:noAutofit/>
            </a:bodyPr>
            <a:lstStyle/>
            <a:p>
              <a:endParaRPr lang="en-GB" sz="2450" dirty="0"/>
            </a:p>
          </p:txBody>
        </p:sp>
        <p:sp>
          <p:nvSpPr>
            <p:cNvPr id="44" name="Rounded Rectangle 63">
              <a:extLst>
                <a:ext uri="{FF2B5EF4-FFF2-40B4-BE49-F238E27FC236}">
                  <a16:creationId xmlns:a16="http://schemas.microsoft.com/office/drawing/2014/main" id="{9F10EF7B-C622-4057-BB5B-A51915E87DE8}"/>
                </a:ext>
              </a:extLst>
            </p:cNvPr>
            <p:cNvSpPr/>
            <p:nvPr/>
          </p:nvSpPr>
          <p:spPr>
            <a:xfrm>
              <a:off x="11997779" y="9741795"/>
              <a:ext cx="387026" cy="81391"/>
            </a:xfrm>
            <a:prstGeom prst="roundRect">
              <a:avLst>
                <a:gd name="adj" fmla="val 252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45" name="Rounded Rectangle 67">
              <a:extLst>
                <a:ext uri="{FF2B5EF4-FFF2-40B4-BE49-F238E27FC236}">
                  <a16:creationId xmlns:a16="http://schemas.microsoft.com/office/drawing/2014/main" id="{FD112FE3-697D-443D-9DBC-40634DA84F3F}"/>
                </a:ext>
              </a:extLst>
            </p:cNvPr>
            <p:cNvSpPr/>
            <p:nvPr/>
          </p:nvSpPr>
          <p:spPr>
            <a:xfrm>
              <a:off x="12063415" y="9859906"/>
              <a:ext cx="250817" cy="195956"/>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46" name="Rounded Rectangle 68">
              <a:extLst>
                <a:ext uri="{FF2B5EF4-FFF2-40B4-BE49-F238E27FC236}">
                  <a16:creationId xmlns:a16="http://schemas.microsoft.com/office/drawing/2014/main" id="{8A7CE9FE-B48D-4683-BE83-6AD834946EB8}"/>
                </a:ext>
              </a:extLst>
            </p:cNvPr>
            <p:cNvSpPr/>
            <p:nvPr/>
          </p:nvSpPr>
          <p:spPr>
            <a:xfrm>
              <a:off x="11997779" y="9625964"/>
              <a:ext cx="387026" cy="81391"/>
            </a:xfrm>
            <a:prstGeom prst="roundRect">
              <a:avLst>
                <a:gd name="adj" fmla="val 252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grpSp>
      <p:sp>
        <p:nvSpPr>
          <p:cNvPr id="47" name="TextBox 60">
            <a:extLst>
              <a:ext uri="{FF2B5EF4-FFF2-40B4-BE49-F238E27FC236}">
                <a16:creationId xmlns:a16="http://schemas.microsoft.com/office/drawing/2014/main" id="{67ED5EBC-97ED-4E97-8D54-F720C726C87C}"/>
              </a:ext>
            </a:extLst>
          </p:cNvPr>
          <p:cNvSpPr txBox="1"/>
          <p:nvPr/>
        </p:nvSpPr>
        <p:spPr>
          <a:xfrm>
            <a:off x="8642252" y="1849819"/>
            <a:ext cx="857928" cy="338554"/>
          </a:xfrm>
          <a:prstGeom prst="rect">
            <a:avLst/>
          </a:prstGeom>
          <a:noFill/>
        </p:spPr>
        <p:txBody>
          <a:bodyPr wrap="none" rtlCol="0" anchor="b" anchorCtr="0">
            <a:spAutoFit/>
          </a:bodyPr>
          <a:lstStyle/>
          <a:p>
            <a:pPr algn="ctr"/>
            <a:r>
              <a:rPr lang="en-GB" sz="1600" b="1" dirty="0" err="1">
                <a:solidFill>
                  <a:srgbClr val="79527B"/>
                </a:solidFill>
                <a:latin typeface="+mj-lt"/>
                <a:ea typeface="League Spartan" charset="0"/>
                <a:cs typeface="Poppins SemiBold" pitchFamily="2" charset="77"/>
              </a:rPr>
              <a:t>Führung</a:t>
            </a:r>
            <a:endParaRPr lang="en-GB" sz="1600" b="1" dirty="0">
              <a:solidFill>
                <a:srgbClr val="79527B"/>
              </a:solidFill>
              <a:latin typeface="+mj-lt"/>
              <a:ea typeface="League Spartan" charset="0"/>
              <a:cs typeface="Poppins SemiBold" pitchFamily="2" charset="77"/>
            </a:endParaRPr>
          </a:p>
        </p:txBody>
      </p:sp>
    </p:spTree>
    <p:extLst>
      <p:ext uri="{BB962C8B-B14F-4D97-AF65-F5344CB8AC3E}">
        <p14:creationId xmlns:p14="http://schemas.microsoft.com/office/powerpoint/2010/main" val="2763588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Inhaltsplatzhalter 7">
            <a:extLst>
              <a:ext uri="{FF2B5EF4-FFF2-40B4-BE49-F238E27FC236}">
                <a16:creationId xmlns:a16="http://schemas.microsoft.com/office/drawing/2014/main" id="{27CAB1FA-5DB4-428C-B591-34BD9D7EDBEF}"/>
              </a:ext>
            </a:extLst>
          </p:cNvPr>
          <p:cNvSpPr>
            <a:spLocks noGrp="1"/>
          </p:cNvSpPr>
          <p:nvPr>
            <p:ph sz="quarter" idx="19"/>
          </p:nvPr>
        </p:nvSpPr>
        <p:spPr/>
        <p:txBody>
          <a:bodyPr/>
          <a:lstStyle/>
          <a:p>
            <a:r>
              <a:rPr lang="en-US" dirty="0"/>
              <a:t>In verschiedenen Phasen werden unterschiedliche Kompetenzen benötigt</a:t>
            </a:r>
            <a:r>
              <a:rPr lang="de-DE" dirty="0"/>
              <a:t>...</a:t>
            </a:r>
            <a:endParaRPr lang="en-US"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US" dirty="0"/>
              <a:t>Krisenmanagement erfordert souveräne und schnelle Entscheidungen. Denn übliche Verhaltensmuster und Strategien reichen meist nicht aus, um eine Krise zu bewältigen.</a:t>
            </a:r>
          </a:p>
          <a:p>
            <a:endParaRPr lang="en-US" dirty="0"/>
          </a:p>
          <a:p>
            <a:endParaRPr lang="en-GB" dirty="0"/>
          </a:p>
        </p:txBody>
      </p:sp>
      <p:sp>
        <p:nvSpPr>
          <p:cNvPr id="9" name="Textplatzhalter 8">
            <a:extLst>
              <a:ext uri="{FF2B5EF4-FFF2-40B4-BE49-F238E27FC236}">
                <a16:creationId xmlns:a16="http://schemas.microsoft.com/office/drawing/2014/main" id="{924D79F1-AE3C-3EB7-B13B-EF607565BD7E}"/>
              </a:ext>
            </a:extLst>
          </p:cNvPr>
          <p:cNvSpPr>
            <a:spLocks noGrp="1"/>
          </p:cNvSpPr>
          <p:nvPr>
            <p:ph type="body" sz="quarter" idx="20"/>
          </p:nvPr>
        </p:nvSpPr>
        <p:spPr/>
        <p:txBody>
          <a:bodyPr>
            <a:normAutofit fontScale="85000" lnSpcReduction="20000"/>
          </a:bodyPr>
          <a:lstStyle/>
          <a:p>
            <a:r>
              <a:rPr lang="en-GB" dirty="0"/>
              <a:t>Führungskompetenz in Krisensituationen</a:t>
            </a:r>
          </a:p>
          <a:p>
            <a:endParaRPr lang="de-DE" dirty="0"/>
          </a:p>
        </p:txBody>
      </p:sp>
      <p:sp>
        <p:nvSpPr>
          <p:cNvPr id="5" name="Shape 3160">
            <a:extLst>
              <a:ext uri="{FF2B5EF4-FFF2-40B4-BE49-F238E27FC236}">
                <a16:creationId xmlns:a16="http://schemas.microsoft.com/office/drawing/2014/main" id="{39478F7F-7DB6-4B09-ABCC-9AE41094D595}"/>
              </a:ext>
            </a:extLst>
          </p:cNvPr>
          <p:cNvSpPr/>
          <p:nvPr/>
        </p:nvSpPr>
        <p:spPr>
          <a:xfrm>
            <a:off x="8170983" y="2144477"/>
            <a:ext cx="3132743" cy="1867689"/>
          </a:xfrm>
          <a:custGeom>
            <a:avLst/>
            <a:gdLst/>
            <a:ahLst/>
            <a:cxnLst/>
            <a:rect l="0" t="0" r="0" b="0"/>
            <a:pathLst>
              <a:path w="120000" h="120000" extrusionOk="0">
                <a:moveTo>
                  <a:pt x="114578" y="71489"/>
                </a:moveTo>
                <a:cubicBezTo>
                  <a:pt x="119999" y="65106"/>
                  <a:pt x="119999" y="54893"/>
                  <a:pt x="114578" y="48510"/>
                </a:cubicBezTo>
                <a:cubicBezTo>
                  <a:pt x="78795" y="6382"/>
                  <a:pt x="78795" y="6382"/>
                  <a:pt x="78795" y="6382"/>
                </a:cubicBezTo>
                <a:cubicBezTo>
                  <a:pt x="73373" y="0"/>
                  <a:pt x="69036" y="2127"/>
                  <a:pt x="69036" y="11063"/>
                </a:cubicBezTo>
                <a:cubicBezTo>
                  <a:pt x="69036" y="11063"/>
                  <a:pt x="69036" y="11063"/>
                  <a:pt x="69036" y="11063"/>
                </a:cubicBezTo>
                <a:cubicBezTo>
                  <a:pt x="69036" y="20000"/>
                  <a:pt x="62891" y="27659"/>
                  <a:pt x="55301" y="27659"/>
                </a:cubicBezTo>
                <a:cubicBezTo>
                  <a:pt x="13734" y="27659"/>
                  <a:pt x="13734" y="27659"/>
                  <a:pt x="13734" y="27659"/>
                </a:cubicBezTo>
                <a:cubicBezTo>
                  <a:pt x="6144" y="27659"/>
                  <a:pt x="0" y="34893"/>
                  <a:pt x="0" y="43829"/>
                </a:cubicBezTo>
                <a:cubicBezTo>
                  <a:pt x="0" y="76170"/>
                  <a:pt x="0" y="76170"/>
                  <a:pt x="0" y="76170"/>
                </a:cubicBezTo>
                <a:cubicBezTo>
                  <a:pt x="0" y="85106"/>
                  <a:pt x="6144" y="92765"/>
                  <a:pt x="13734" y="92765"/>
                </a:cubicBezTo>
                <a:cubicBezTo>
                  <a:pt x="55301" y="92765"/>
                  <a:pt x="55301" y="92765"/>
                  <a:pt x="55301" y="92765"/>
                </a:cubicBezTo>
                <a:cubicBezTo>
                  <a:pt x="62891" y="92765"/>
                  <a:pt x="69036" y="100000"/>
                  <a:pt x="69036" y="108936"/>
                </a:cubicBezTo>
                <a:cubicBezTo>
                  <a:pt x="69036" y="108936"/>
                  <a:pt x="69036" y="108936"/>
                  <a:pt x="69036" y="108936"/>
                </a:cubicBezTo>
                <a:cubicBezTo>
                  <a:pt x="69036" y="117872"/>
                  <a:pt x="73373" y="120000"/>
                  <a:pt x="78795" y="113617"/>
                </a:cubicBezTo>
                <a:lnTo>
                  <a:pt x="114578" y="71489"/>
                </a:lnTo>
                <a:close/>
              </a:path>
            </a:pathLst>
          </a:custGeom>
          <a:solidFill>
            <a:srgbClr val="A77FA9"/>
          </a:solidFill>
          <a:ln/>
          <a:effectLst/>
        </p:spPr>
        <p:style>
          <a:lnRef idx="0">
            <a:schemeClr val="accent3"/>
          </a:lnRef>
          <a:fillRef idx="3">
            <a:schemeClr val="accent3"/>
          </a:fillRef>
          <a:effectRef idx="3">
            <a:schemeClr val="accent3"/>
          </a:effectRef>
          <a:fontRef idx="minor">
            <a:schemeClr val="lt1"/>
          </a:fontRef>
        </p:style>
        <p:txBody>
          <a:bodyPr lIns="45706" tIns="22846" rIns="45706" bIns="22846" anchor="t" anchorCtr="0">
            <a:noAutofit/>
          </a:bodyPr>
          <a:lstStyle/>
          <a:p>
            <a:pPr algn="just">
              <a:buClr>
                <a:srgbClr val="000000"/>
              </a:buClr>
            </a:pPr>
            <a:endParaRPr lang="en-GB" sz="90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Shape 3164">
            <a:extLst>
              <a:ext uri="{FF2B5EF4-FFF2-40B4-BE49-F238E27FC236}">
                <a16:creationId xmlns:a16="http://schemas.microsoft.com/office/drawing/2014/main" id="{D3D999FD-48DD-445D-9AE4-6E2D63BA03C3}"/>
              </a:ext>
            </a:extLst>
          </p:cNvPr>
          <p:cNvSpPr/>
          <p:nvPr/>
        </p:nvSpPr>
        <p:spPr>
          <a:xfrm>
            <a:off x="5999755" y="2146998"/>
            <a:ext cx="3132743" cy="1867687"/>
          </a:xfrm>
          <a:custGeom>
            <a:avLst/>
            <a:gdLst/>
            <a:ahLst/>
            <a:cxnLst/>
            <a:rect l="0" t="0" r="0" b="0"/>
            <a:pathLst>
              <a:path w="120000" h="120000" extrusionOk="0">
                <a:moveTo>
                  <a:pt x="114939" y="71489"/>
                </a:moveTo>
                <a:cubicBezTo>
                  <a:pt x="119999" y="65106"/>
                  <a:pt x="119999" y="54893"/>
                  <a:pt x="114939" y="48510"/>
                </a:cubicBezTo>
                <a:cubicBezTo>
                  <a:pt x="79156" y="6382"/>
                  <a:pt x="79156" y="6382"/>
                  <a:pt x="79156" y="6382"/>
                </a:cubicBezTo>
                <a:cubicBezTo>
                  <a:pt x="73734" y="0"/>
                  <a:pt x="69397" y="2127"/>
                  <a:pt x="69397" y="11063"/>
                </a:cubicBezTo>
                <a:cubicBezTo>
                  <a:pt x="69397" y="11063"/>
                  <a:pt x="69397" y="11063"/>
                  <a:pt x="69397" y="11063"/>
                </a:cubicBezTo>
                <a:cubicBezTo>
                  <a:pt x="69397" y="20000"/>
                  <a:pt x="62891" y="27659"/>
                  <a:pt x="55301" y="27659"/>
                </a:cubicBezTo>
                <a:cubicBezTo>
                  <a:pt x="14096" y="27659"/>
                  <a:pt x="14096" y="27659"/>
                  <a:pt x="14096" y="27659"/>
                </a:cubicBezTo>
                <a:cubicBezTo>
                  <a:pt x="6506" y="27659"/>
                  <a:pt x="0" y="34893"/>
                  <a:pt x="0" y="43829"/>
                </a:cubicBezTo>
                <a:cubicBezTo>
                  <a:pt x="0" y="76170"/>
                  <a:pt x="0" y="76170"/>
                  <a:pt x="0" y="76170"/>
                </a:cubicBezTo>
                <a:cubicBezTo>
                  <a:pt x="0" y="85106"/>
                  <a:pt x="6506" y="92765"/>
                  <a:pt x="14096" y="92765"/>
                </a:cubicBezTo>
                <a:cubicBezTo>
                  <a:pt x="55301" y="92765"/>
                  <a:pt x="55301" y="92765"/>
                  <a:pt x="55301" y="92765"/>
                </a:cubicBezTo>
                <a:cubicBezTo>
                  <a:pt x="62891" y="92765"/>
                  <a:pt x="69397" y="100000"/>
                  <a:pt x="69397" y="108936"/>
                </a:cubicBezTo>
                <a:cubicBezTo>
                  <a:pt x="69397" y="108936"/>
                  <a:pt x="69397" y="108936"/>
                  <a:pt x="69397" y="108936"/>
                </a:cubicBezTo>
                <a:cubicBezTo>
                  <a:pt x="69397" y="117872"/>
                  <a:pt x="73734" y="120000"/>
                  <a:pt x="79156" y="113617"/>
                </a:cubicBezTo>
                <a:lnTo>
                  <a:pt x="114939" y="71489"/>
                </a:lnTo>
                <a:close/>
              </a:path>
            </a:pathLst>
          </a:custGeom>
          <a:solidFill>
            <a:srgbClr val="79527B"/>
          </a:solidFill>
          <a:ln/>
          <a:effectLst/>
        </p:spPr>
        <p:style>
          <a:lnRef idx="0">
            <a:schemeClr val="accent2"/>
          </a:lnRef>
          <a:fillRef idx="3">
            <a:schemeClr val="accent2"/>
          </a:fillRef>
          <a:effectRef idx="3">
            <a:schemeClr val="accent2"/>
          </a:effectRef>
          <a:fontRef idx="minor">
            <a:schemeClr val="lt1"/>
          </a:fontRef>
        </p:style>
        <p:txBody>
          <a:bodyPr lIns="45706" tIns="22846" rIns="45706" bIns="22846" anchor="t" anchorCtr="0">
            <a:noAutofit/>
          </a:bodyPr>
          <a:lstStyle/>
          <a:p>
            <a:pPr algn="just">
              <a:buClr>
                <a:srgbClr val="000000"/>
              </a:buClr>
            </a:pPr>
            <a:endParaRPr lang="en-GB" sz="90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7" name="Shape 3167">
            <a:extLst>
              <a:ext uri="{FF2B5EF4-FFF2-40B4-BE49-F238E27FC236}">
                <a16:creationId xmlns:a16="http://schemas.microsoft.com/office/drawing/2014/main" id="{21F33F06-EBE1-4072-9812-8B673AFCF7FF}"/>
              </a:ext>
            </a:extLst>
          </p:cNvPr>
          <p:cNvSpPr>
            <a:spLocks noChangeAspect="1"/>
          </p:cNvSpPr>
          <p:nvPr/>
        </p:nvSpPr>
        <p:spPr>
          <a:xfrm>
            <a:off x="4101737" y="2144476"/>
            <a:ext cx="2869946" cy="1867660"/>
          </a:xfrm>
          <a:custGeom>
            <a:avLst/>
            <a:gdLst/>
            <a:ahLst/>
            <a:cxnLst/>
            <a:rect l="0" t="0" r="0" b="0"/>
            <a:pathLst>
              <a:path w="120000" h="120000" extrusionOk="0">
                <a:moveTo>
                  <a:pt x="68202" y="5"/>
                </a:moveTo>
                <a:cubicBezTo>
                  <a:pt x="69981" y="99"/>
                  <a:pt x="72131" y="1352"/>
                  <a:pt x="74454" y="3859"/>
                </a:cubicBezTo>
                <a:cubicBezTo>
                  <a:pt x="74454" y="3859"/>
                  <a:pt x="74454" y="3859"/>
                  <a:pt x="115352" y="47969"/>
                </a:cubicBezTo>
                <a:cubicBezTo>
                  <a:pt x="121549" y="54653"/>
                  <a:pt x="121549" y="65346"/>
                  <a:pt x="115352" y="72030"/>
                </a:cubicBezTo>
                <a:lnTo>
                  <a:pt x="74454" y="116140"/>
                </a:lnTo>
                <a:cubicBezTo>
                  <a:pt x="68258" y="122824"/>
                  <a:pt x="63300" y="120596"/>
                  <a:pt x="63300" y="111239"/>
                </a:cubicBezTo>
                <a:cubicBezTo>
                  <a:pt x="63300" y="101882"/>
                  <a:pt x="56278" y="94308"/>
                  <a:pt x="47602" y="94308"/>
                </a:cubicBezTo>
                <a:cubicBezTo>
                  <a:pt x="47602" y="94308"/>
                  <a:pt x="47602" y="94308"/>
                  <a:pt x="95" y="94308"/>
                </a:cubicBezTo>
                <a:lnTo>
                  <a:pt x="0" y="94297"/>
                </a:lnTo>
                <a:lnTo>
                  <a:pt x="411" y="94297"/>
                </a:lnTo>
                <a:cubicBezTo>
                  <a:pt x="3199" y="94297"/>
                  <a:pt x="3199" y="94297"/>
                  <a:pt x="3199" y="94297"/>
                </a:cubicBezTo>
                <a:cubicBezTo>
                  <a:pt x="23442" y="72013"/>
                  <a:pt x="23442" y="72013"/>
                  <a:pt x="23442" y="72013"/>
                </a:cubicBezTo>
                <a:cubicBezTo>
                  <a:pt x="29639" y="65328"/>
                  <a:pt x="29639" y="54632"/>
                  <a:pt x="23442" y="47947"/>
                </a:cubicBezTo>
                <a:cubicBezTo>
                  <a:pt x="5730" y="28838"/>
                  <a:pt x="3515" y="26450"/>
                  <a:pt x="3239" y="26151"/>
                </a:cubicBezTo>
                <a:lnTo>
                  <a:pt x="3225" y="26137"/>
                </a:lnTo>
                <a:lnTo>
                  <a:pt x="4073" y="26137"/>
                </a:lnTo>
                <a:cubicBezTo>
                  <a:pt x="9188" y="26137"/>
                  <a:pt x="20879" y="26137"/>
                  <a:pt x="47602" y="26137"/>
                </a:cubicBezTo>
                <a:cubicBezTo>
                  <a:pt x="56278" y="26137"/>
                  <a:pt x="63300" y="18117"/>
                  <a:pt x="63300" y="8760"/>
                </a:cubicBezTo>
                <a:cubicBezTo>
                  <a:pt x="63300" y="2912"/>
                  <a:pt x="65237" y="-150"/>
                  <a:pt x="68202" y="5"/>
                </a:cubicBezTo>
                <a:close/>
              </a:path>
            </a:pathLst>
          </a:custGeom>
          <a:solidFill>
            <a:srgbClr val="A77FA9"/>
          </a:solidFill>
          <a:ln/>
          <a:effectLst/>
        </p:spPr>
        <p:style>
          <a:lnRef idx="0">
            <a:schemeClr val="accent1"/>
          </a:lnRef>
          <a:fillRef idx="3">
            <a:schemeClr val="accent1"/>
          </a:fillRef>
          <a:effectRef idx="3">
            <a:schemeClr val="accent1"/>
          </a:effectRef>
          <a:fontRef idx="minor">
            <a:schemeClr val="lt1"/>
          </a:fontRef>
        </p:style>
        <p:txBody>
          <a:bodyPr lIns="45706" tIns="22846" rIns="45706" bIns="22846" anchor="t" anchorCtr="0">
            <a:noAutofit/>
          </a:bodyPr>
          <a:lstStyle/>
          <a:p>
            <a:pPr algn="just">
              <a:buClr>
                <a:srgbClr val="000000"/>
              </a:buClr>
            </a:pPr>
            <a:endParaRPr lang="en-GB" sz="900" dirty="0">
              <a:solidFill>
                <a:schemeClr val="dk1"/>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1" name="TextBox 37">
            <a:extLst>
              <a:ext uri="{FF2B5EF4-FFF2-40B4-BE49-F238E27FC236}">
                <a16:creationId xmlns:a16="http://schemas.microsoft.com/office/drawing/2014/main" id="{30D77FA7-A2B5-4ACA-93DC-EB01008601AD}"/>
              </a:ext>
            </a:extLst>
          </p:cNvPr>
          <p:cNvSpPr txBox="1"/>
          <p:nvPr/>
        </p:nvSpPr>
        <p:spPr>
          <a:xfrm>
            <a:off x="5097188" y="2743275"/>
            <a:ext cx="1034322" cy="707886"/>
          </a:xfrm>
          <a:prstGeom prst="rect">
            <a:avLst/>
          </a:prstGeom>
          <a:noFill/>
        </p:spPr>
        <p:txBody>
          <a:bodyPr wrap="none" rtlCol="0" anchor="ctr" anchorCtr="0">
            <a:spAutoFit/>
          </a:bodyPr>
          <a:lstStyle/>
          <a:p>
            <a:pPr algn="ctr"/>
            <a:r>
              <a:rPr lang="de-DE" sz="2000" b="1" spc="113" dirty="0">
                <a:solidFill>
                  <a:schemeClr val="bg1"/>
                </a:solidFill>
                <a:latin typeface="+mj-lt"/>
                <a:ea typeface="League Spartan" charset="0"/>
                <a:cs typeface="Poppins" pitchFamily="2" charset="77"/>
              </a:rPr>
              <a:t>Vor der</a:t>
            </a:r>
          </a:p>
          <a:p>
            <a:pPr algn="ctr"/>
            <a:r>
              <a:rPr lang="de-DE" sz="2000" b="1" spc="113" dirty="0">
                <a:solidFill>
                  <a:schemeClr val="bg1"/>
                </a:solidFill>
                <a:latin typeface="+mj-lt"/>
                <a:ea typeface="League Spartan" charset="0"/>
                <a:cs typeface="Poppins" pitchFamily="2" charset="77"/>
              </a:rPr>
              <a:t>Krise</a:t>
            </a:r>
          </a:p>
        </p:txBody>
      </p:sp>
      <p:sp>
        <p:nvSpPr>
          <p:cNvPr id="12" name="TextBox 38">
            <a:extLst>
              <a:ext uri="{FF2B5EF4-FFF2-40B4-BE49-F238E27FC236}">
                <a16:creationId xmlns:a16="http://schemas.microsoft.com/office/drawing/2014/main" id="{EF4FBA2D-458D-4376-B42A-0AF9B25D8286}"/>
              </a:ext>
            </a:extLst>
          </p:cNvPr>
          <p:cNvSpPr txBox="1"/>
          <p:nvPr/>
        </p:nvSpPr>
        <p:spPr>
          <a:xfrm>
            <a:off x="7005413" y="2897163"/>
            <a:ext cx="1636217" cy="400110"/>
          </a:xfrm>
          <a:prstGeom prst="rect">
            <a:avLst/>
          </a:prstGeom>
          <a:noFill/>
        </p:spPr>
        <p:txBody>
          <a:bodyPr wrap="none" rtlCol="0" anchor="ctr" anchorCtr="0">
            <a:spAutoFit/>
          </a:bodyPr>
          <a:lstStyle/>
          <a:p>
            <a:pPr algn="ctr"/>
            <a:r>
              <a:rPr lang="en-GB" sz="2000" b="1" spc="113" dirty="0">
                <a:solidFill>
                  <a:schemeClr val="bg1"/>
                </a:solidFill>
                <a:latin typeface="+mj-lt"/>
                <a:ea typeface="League Spartan" charset="0"/>
                <a:cs typeface="Poppins" pitchFamily="2" charset="77"/>
              </a:rPr>
              <a:t>Während der Krise</a:t>
            </a:r>
          </a:p>
        </p:txBody>
      </p:sp>
      <p:sp>
        <p:nvSpPr>
          <p:cNvPr id="13" name="TextBox 39">
            <a:extLst>
              <a:ext uri="{FF2B5EF4-FFF2-40B4-BE49-F238E27FC236}">
                <a16:creationId xmlns:a16="http://schemas.microsoft.com/office/drawing/2014/main" id="{5A2A2922-9074-4790-953B-615D86EA901B}"/>
              </a:ext>
            </a:extLst>
          </p:cNvPr>
          <p:cNvSpPr txBox="1"/>
          <p:nvPr/>
        </p:nvSpPr>
        <p:spPr>
          <a:xfrm>
            <a:off x="9244825" y="2897163"/>
            <a:ext cx="1454117" cy="400110"/>
          </a:xfrm>
          <a:prstGeom prst="rect">
            <a:avLst/>
          </a:prstGeom>
          <a:noFill/>
        </p:spPr>
        <p:txBody>
          <a:bodyPr wrap="none" rtlCol="0" anchor="ctr" anchorCtr="0">
            <a:spAutoFit/>
          </a:bodyPr>
          <a:lstStyle/>
          <a:p>
            <a:pPr algn="ctr"/>
            <a:r>
              <a:rPr lang="en-GB" sz="2000" b="1" spc="113" dirty="0">
                <a:solidFill>
                  <a:schemeClr val="bg1"/>
                </a:solidFill>
                <a:latin typeface="+mj-lt"/>
                <a:ea typeface="League Spartan" charset="0"/>
                <a:cs typeface="Poppins" pitchFamily="2" charset="77"/>
              </a:rPr>
              <a:t>Nach der Krise</a:t>
            </a:r>
          </a:p>
        </p:txBody>
      </p:sp>
      <p:sp>
        <p:nvSpPr>
          <p:cNvPr id="14" name="Subtitle 2">
            <a:extLst>
              <a:ext uri="{FF2B5EF4-FFF2-40B4-BE49-F238E27FC236}">
                <a16:creationId xmlns:a16="http://schemas.microsoft.com/office/drawing/2014/main" id="{A60659F3-F112-45AB-A652-686A273E9847}"/>
              </a:ext>
            </a:extLst>
          </p:cNvPr>
          <p:cNvSpPr txBox="1">
            <a:spLocks/>
          </p:cNvSpPr>
          <p:nvPr/>
        </p:nvSpPr>
        <p:spPr>
          <a:xfrm>
            <a:off x="4397173" y="4138429"/>
            <a:ext cx="2050036" cy="157817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1800" dirty="0">
                <a:solidFill>
                  <a:srgbClr val="595A59"/>
                </a:solidFill>
                <a:latin typeface="+mj-lt"/>
                <a:ea typeface="Lato Light" panose="020F0502020204030203" pitchFamily="34" charset="0"/>
                <a:cs typeface="Mukta ExtraLight" panose="020B0000000000000000" pitchFamily="34" charset="77"/>
              </a:rPr>
              <a:t>Vertrauen aufbauen</a:t>
            </a:r>
          </a:p>
          <a:p>
            <a:pPr marL="182563" indent="-182563" algn="l">
              <a:lnSpc>
                <a:spcPct val="100000"/>
              </a:lnSpc>
              <a:buFont typeface="Arial" panose="020B0604020202020204" pitchFamily="34" charset="0"/>
              <a:buChar char="•"/>
            </a:pPr>
            <a:r>
              <a:rPr lang="en-GB" sz="1800" dirty="0">
                <a:solidFill>
                  <a:srgbClr val="595A59"/>
                </a:solidFill>
                <a:latin typeface="+mj-lt"/>
                <a:ea typeface="Lato Light" panose="020F0502020204030203" pitchFamily="34" charset="0"/>
                <a:cs typeface="Mukta ExtraLight" panose="020B0000000000000000" pitchFamily="34" charset="77"/>
              </a:rPr>
              <a:t>Ausbildung von Führungskräften</a:t>
            </a:r>
          </a:p>
          <a:p>
            <a:pPr marL="182563" indent="-182563" algn="l">
              <a:lnSpc>
                <a:spcPct val="100000"/>
              </a:lnSpc>
              <a:buFont typeface="Arial" panose="020B0604020202020204" pitchFamily="34" charset="0"/>
              <a:buChar char="•"/>
            </a:pPr>
            <a:r>
              <a:rPr lang="en-GB" sz="1800" dirty="0">
                <a:solidFill>
                  <a:srgbClr val="595A59"/>
                </a:solidFill>
                <a:latin typeface="+mj-lt"/>
                <a:ea typeface="Lato Light" panose="020F0502020204030203" pitchFamily="34" charset="0"/>
                <a:cs typeface="Mukta ExtraLight" panose="020B0000000000000000" pitchFamily="34" charset="77"/>
              </a:rPr>
              <a:t>Frühwarnsysteme</a:t>
            </a:r>
          </a:p>
        </p:txBody>
      </p:sp>
      <p:sp>
        <p:nvSpPr>
          <p:cNvPr id="15" name="Subtitle 2">
            <a:extLst>
              <a:ext uri="{FF2B5EF4-FFF2-40B4-BE49-F238E27FC236}">
                <a16:creationId xmlns:a16="http://schemas.microsoft.com/office/drawing/2014/main" id="{D4B312FE-91E6-4F99-A654-8FBD0214A379}"/>
              </a:ext>
            </a:extLst>
          </p:cNvPr>
          <p:cNvSpPr txBox="1">
            <a:spLocks/>
          </p:cNvSpPr>
          <p:nvPr/>
        </p:nvSpPr>
        <p:spPr>
          <a:xfrm>
            <a:off x="6642874" y="4138429"/>
            <a:ext cx="2248248" cy="257536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1800" dirty="0">
                <a:solidFill>
                  <a:srgbClr val="595A59"/>
                </a:solidFill>
                <a:latin typeface="+mj-lt"/>
                <a:ea typeface="Lato Light" panose="020F0502020204030203" pitchFamily="34" charset="0"/>
                <a:cs typeface="Mukta ExtraLight" panose="020B0000000000000000" pitchFamily="34" charset="77"/>
              </a:rPr>
              <a:t>Kommunikation</a:t>
            </a:r>
          </a:p>
          <a:p>
            <a:pPr marL="182563" indent="-182563" algn="l">
              <a:lnSpc>
                <a:spcPct val="100000"/>
              </a:lnSpc>
              <a:buFont typeface="Arial" panose="020B0604020202020204" pitchFamily="34" charset="0"/>
              <a:buChar char="•"/>
            </a:pPr>
            <a:r>
              <a:rPr lang="en-GB" sz="1800" dirty="0">
                <a:solidFill>
                  <a:srgbClr val="595A59"/>
                </a:solidFill>
                <a:latin typeface="+mj-lt"/>
                <a:ea typeface="Lato Light" panose="020F0502020204030203" pitchFamily="34" charset="0"/>
                <a:cs typeface="Mukta ExtraLight" panose="020B0000000000000000" pitchFamily="34" charset="77"/>
              </a:rPr>
              <a:t>Prioritäten</a:t>
            </a:r>
          </a:p>
          <a:p>
            <a:pPr marL="182563" indent="-182563" algn="l">
              <a:lnSpc>
                <a:spcPct val="100000"/>
              </a:lnSpc>
              <a:buFont typeface="Arial" panose="020B0604020202020204" pitchFamily="34" charset="0"/>
              <a:buChar char="•"/>
            </a:pPr>
            <a:r>
              <a:rPr lang="en-GB" sz="1800" dirty="0">
                <a:solidFill>
                  <a:srgbClr val="595A59"/>
                </a:solidFill>
                <a:latin typeface="+mj-lt"/>
                <a:ea typeface="Lato Light" panose="020F0502020204030203" pitchFamily="34" charset="0"/>
                <a:cs typeface="Mukta ExtraLight" panose="020B0000000000000000" pitchFamily="34" charset="77"/>
              </a:rPr>
              <a:t>Zivilcourage</a:t>
            </a:r>
          </a:p>
          <a:p>
            <a:pPr marL="182563" indent="-182563" algn="l">
              <a:lnSpc>
                <a:spcPct val="100000"/>
              </a:lnSpc>
              <a:buFont typeface="Arial" panose="020B0604020202020204" pitchFamily="34" charset="0"/>
              <a:buChar char="•"/>
            </a:pPr>
            <a:r>
              <a:rPr lang="en-GB" sz="1800" dirty="0">
                <a:solidFill>
                  <a:srgbClr val="595A59"/>
                </a:solidFill>
                <a:latin typeface="+mj-lt"/>
                <a:ea typeface="Lato Light" panose="020F0502020204030203" pitchFamily="34" charset="0"/>
                <a:cs typeface="Mukta ExtraLight" panose="020B0000000000000000" pitchFamily="34" charset="77"/>
              </a:rPr>
              <a:t>Orientierung</a:t>
            </a:r>
          </a:p>
          <a:p>
            <a:pPr marL="182563" indent="-182563" algn="l">
              <a:lnSpc>
                <a:spcPct val="100000"/>
              </a:lnSpc>
              <a:buFont typeface="Arial" panose="020B0604020202020204" pitchFamily="34" charset="0"/>
              <a:buChar char="•"/>
            </a:pPr>
            <a:r>
              <a:rPr lang="en-GB" sz="1800" dirty="0" err="1">
                <a:solidFill>
                  <a:srgbClr val="595A59"/>
                </a:solidFill>
                <a:latin typeface="+mj-lt"/>
                <a:ea typeface="Lato Light" panose="020F0502020204030203" pitchFamily="34" charset="0"/>
                <a:cs typeface="Mukta ExtraLight" panose="020B0000000000000000" pitchFamily="34" charset="77"/>
              </a:rPr>
              <a:t>Symbolisches</a:t>
            </a:r>
            <a:r>
              <a:rPr lang="en-GB" sz="1800" dirty="0">
                <a:solidFill>
                  <a:srgbClr val="595A59"/>
                </a:solidFill>
                <a:latin typeface="+mj-lt"/>
                <a:ea typeface="Lato Light" panose="020F0502020204030203" pitchFamily="34" charset="0"/>
                <a:cs typeface="Mukta ExtraLight" panose="020B0000000000000000" pitchFamily="34" charset="77"/>
              </a:rPr>
              <a:t> Management</a:t>
            </a:r>
          </a:p>
          <a:p>
            <a:pPr marL="182563" indent="-182563" algn="l">
              <a:lnSpc>
                <a:spcPct val="100000"/>
              </a:lnSpc>
              <a:buFont typeface="Arial" panose="020B0604020202020204" pitchFamily="34" charset="0"/>
              <a:buChar char="•"/>
            </a:pPr>
            <a:r>
              <a:rPr lang="en-GB" sz="1800" dirty="0">
                <a:solidFill>
                  <a:srgbClr val="595A59"/>
                </a:solidFill>
                <a:latin typeface="+mj-lt"/>
                <a:ea typeface="Lato Light" panose="020F0502020204030203" pitchFamily="34" charset="0"/>
                <a:cs typeface="Mukta ExtraLight" panose="020B0000000000000000" pitchFamily="34" charset="77"/>
              </a:rPr>
              <a:t>Wiederherstellungs-Szenarien</a:t>
            </a:r>
          </a:p>
        </p:txBody>
      </p:sp>
      <p:sp>
        <p:nvSpPr>
          <p:cNvPr id="17" name="Subtitle 2">
            <a:extLst>
              <a:ext uri="{FF2B5EF4-FFF2-40B4-BE49-F238E27FC236}">
                <a16:creationId xmlns:a16="http://schemas.microsoft.com/office/drawing/2014/main" id="{6443112D-FE06-42E7-853B-73F3C3A42343}"/>
              </a:ext>
            </a:extLst>
          </p:cNvPr>
          <p:cNvSpPr txBox="1">
            <a:spLocks/>
          </p:cNvSpPr>
          <p:nvPr/>
        </p:nvSpPr>
        <p:spPr>
          <a:xfrm>
            <a:off x="9086788" y="4138429"/>
            <a:ext cx="2087348" cy="157817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1800" dirty="0">
                <a:solidFill>
                  <a:srgbClr val="595A59"/>
                </a:solidFill>
                <a:latin typeface="+mj-lt"/>
                <a:ea typeface="Lato Light" panose="020F0502020204030203" pitchFamily="34" charset="0"/>
                <a:cs typeface="Mukta ExtraLight" panose="020B0000000000000000" pitchFamily="34" charset="77"/>
              </a:rPr>
              <a:t>Systematisches Lernen</a:t>
            </a:r>
          </a:p>
          <a:p>
            <a:pPr marL="182563" indent="-182563" algn="l">
              <a:lnSpc>
                <a:spcPct val="100000"/>
              </a:lnSpc>
              <a:buFont typeface="Arial" panose="020B0604020202020204" pitchFamily="34" charset="0"/>
              <a:buChar char="•"/>
            </a:pPr>
            <a:r>
              <a:rPr lang="en-GB" sz="1800" dirty="0">
                <a:solidFill>
                  <a:srgbClr val="595A59"/>
                </a:solidFill>
                <a:latin typeface="+mj-lt"/>
                <a:ea typeface="Lato Light" panose="020F0502020204030203" pitchFamily="34" charset="0"/>
                <a:cs typeface="Mukta ExtraLight" panose="020B0000000000000000" pitchFamily="34" charset="77"/>
              </a:rPr>
              <a:t>Nachfolgeplanung</a:t>
            </a:r>
          </a:p>
          <a:p>
            <a:pPr marL="182563" indent="-182563" algn="l">
              <a:lnSpc>
                <a:spcPct val="100000"/>
              </a:lnSpc>
              <a:buFont typeface="Arial" panose="020B0604020202020204" pitchFamily="34" charset="0"/>
              <a:buChar char="•"/>
            </a:pPr>
            <a:r>
              <a:rPr lang="en-GB" sz="1800" dirty="0">
                <a:solidFill>
                  <a:srgbClr val="595A59"/>
                </a:solidFill>
                <a:latin typeface="+mj-lt"/>
                <a:ea typeface="Lato Light" panose="020F0502020204030203" pitchFamily="34" charset="0"/>
                <a:cs typeface="Mukta ExtraLight" panose="020B0000000000000000" pitchFamily="34" charset="77"/>
              </a:rPr>
              <a:t>Wiederherstellung des Vertrauens</a:t>
            </a:r>
            <a:endParaRPr lang="en-GB" sz="1400" dirty="0">
              <a:solidFill>
                <a:srgbClr val="595A59"/>
              </a:solidFill>
              <a:latin typeface="+mj-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561796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Inhaltsplatzhalter 4">
            <a:extLst>
              <a:ext uri="{FF2B5EF4-FFF2-40B4-BE49-F238E27FC236}">
                <a16:creationId xmlns:a16="http://schemas.microsoft.com/office/drawing/2014/main" id="{420BF403-D60F-7BFC-F5A1-D40A85B28F58}"/>
              </a:ext>
            </a:extLst>
          </p:cNvPr>
          <p:cNvSpPr>
            <a:spLocks noGrp="1"/>
          </p:cNvSpPr>
          <p:nvPr>
            <p:ph sz="quarter" idx="19"/>
          </p:nvPr>
        </p:nvSpPr>
        <p:spPr/>
        <p:txBody>
          <a:bodyPr/>
          <a:lstStyle/>
          <a:p>
            <a:r>
              <a:rPr lang="en-US" dirty="0"/>
              <a:t>Charisma basiert auf Vertrauen, das Sie durch Integrität und </a:t>
            </a:r>
            <a:r>
              <a:rPr lang="de-DE" dirty="0"/>
              <a:t>Zuversicht</a:t>
            </a:r>
            <a:r>
              <a:rPr lang="en-US" dirty="0"/>
              <a:t> </a:t>
            </a:r>
            <a:r>
              <a:rPr lang="de-DE" dirty="0"/>
              <a:t>gewährleisten</a:t>
            </a:r>
            <a:r>
              <a:rPr lang="en-US" dirty="0"/>
              <a:t>.</a:t>
            </a:r>
            <a:endParaRPr lang="de-DE"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lnSpcReduction="10000"/>
          </a:bodyPr>
          <a:lstStyle/>
          <a:p>
            <a:r>
              <a:rPr lang="en-US" dirty="0"/>
              <a:t>Charisma ist in der Unternehmensführung besonders dann notwendig, wenn Unsicherheit, Veränderung, Krise, Herausforderung (oder </a:t>
            </a:r>
            <a:r>
              <a:rPr lang="en-US" dirty="0" err="1"/>
              <a:t>auch</a:t>
            </a:r>
            <a:r>
              <a:rPr lang="en-US" dirty="0"/>
              <a:t> </a:t>
            </a:r>
            <a:r>
              <a:rPr lang="en-US" dirty="0" err="1"/>
              <a:t>eine</a:t>
            </a:r>
            <a:r>
              <a:rPr lang="en-US" dirty="0"/>
              <a:t> </a:t>
            </a:r>
            <a:r>
              <a:rPr lang="en-US" dirty="0" err="1"/>
              <a:t>außergewöhnliche</a:t>
            </a:r>
            <a:r>
              <a:rPr lang="en-US" dirty="0"/>
              <a:t> Chance) bevorstehen</a:t>
            </a:r>
          </a:p>
          <a:p>
            <a:endParaRPr lang="en-GB" dirty="0"/>
          </a:p>
        </p:txBody>
      </p:sp>
      <p:sp>
        <p:nvSpPr>
          <p:cNvPr id="6" name="Textplatzhalter 5">
            <a:extLst>
              <a:ext uri="{FF2B5EF4-FFF2-40B4-BE49-F238E27FC236}">
                <a16:creationId xmlns:a16="http://schemas.microsoft.com/office/drawing/2014/main" id="{0B19003D-15F8-C0A1-BD29-665B7AD8BE12}"/>
              </a:ext>
            </a:extLst>
          </p:cNvPr>
          <p:cNvSpPr>
            <a:spLocks noGrp="1"/>
          </p:cNvSpPr>
          <p:nvPr>
            <p:ph type="body" sz="quarter" idx="20"/>
          </p:nvPr>
        </p:nvSpPr>
        <p:spPr/>
        <p:txBody>
          <a:bodyPr>
            <a:normAutofit fontScale="85000" lnSpcReduction="20000"/>
          </a:bodyPr>
          <a:lstStyle/>
          <a:p>
            <a:r>
              <a:rPr lang="de-DE" dirty="0"/>
              <a:t>Führen durch Charisma</a:t>
            </a:r>
          </a:p>
          <a:p>
            <a:endParaRPr lang="de-DE" dirty="0"/>
          </a:p>
        </p:txBody>
      </p:sp>
      <p:sp>
        <p:nvSpPr>
          <p:cNvPr id="18" name="Freeform 25">
            <a:extLst>
              <a:ext uri="{FF2B5EF4-FFF2-40B4-BE49-F238E27FC236}">
                <a16:creationId xmlns:a16="http://schemas.microsoft.com/office/drawing/2014/main" id="{0E91ECD7-852D-4FC5-A858-3ADB0C8AA800}"/>
              </a:ext>
            </a:extLst>
          </p:cNvPr>
          <p:cNvSpPr>
            <a:spLocks/>
          </p:cNvSpPr>
          <p:nvPr/>
        </p:nvSpPr>
        <p:spPr bwMode="auto">
          <a:xfrm>
            <a:off x="6689529" y="2142491"/>
            <a:ext cx="2418962" cy="2566212"/>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79527B"/>
          </a:solidFill>
          <a:ln>
            <a:noFill/>
          </a:ln>
          <a:effectLst/>
        </p:spPr>
        <p:txBody>
          <a:bodyPr vert="horz" wrap="square" lIns="109559" tIns="54779" rIns="109559" bIns="54779" numCol="1" anchor="t" anchorCtr="0" compatLnSpc="1">
            <a:prstTxWarp prst="textNoShape">
              <a:avLst/>
            </a:prstTxWarp>
          </a:bodyPr>
          <a:lstStyle/>
          <a:p>
            <a:endParaRPr lang="en-GB" sz="1400" dirty="0">
              <a:latin typeface="+mj-lt"/>
            </a:endParaRPr>
          </a:p>
        </p:txBody>
      </p:sp>
      <p:sp>
        <p:nvSpPr>
          <p:cNvPr id="19" name="Freeform 26">
            <a:extLst>
              <a:ext uri="{FF2B5EF4-FFF2-40B4-BE49-F238E27FC236}">
                <a16:creationId xmlns:a16="http://schemas.microsoft.com/office/drawing/2014/main" id="{C493A102-BC2C-4835-8272-C95741CAF90F}"/>
              </a:ext>
            </a:extLst>
          </p:cNvPr>
          <p:cNvSpPr>
            <a:spLocks noEditPoints="1"/>
          </p:cNvSpPr>
          <p:nvPr/>
        </p:nvSpPr>
        <p:spPr bwMode="auto">
          <a:xfrm>
            <a:off x="5381717" y="2153162"/>
            <a:ext cx="2571548" cy="2381616"/>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rgbClr val="A77FA9"/>
          </a:solidFill>
          <a:ln>
            <a:noFill/>
          </a:ln>
          <a:effectLst/>
        </p:spPr>
        <p:txBody>
          <a:bodyPr vert="horz" wrap="square" lIns="109559" tIns="54779" rIns="109559" bIns="54779" numCol="1" anchor="t" anchorCtr="0" compatLnSpc="1">
            <a:prstTxWarp prst="textNoShape">
              <a:avLst/>
            </a:prstTxWarp>
          </a:bodyPr>
          <a:lstStyle/>
          <a:p>
            <a:endParaRPr lang="en-GB" sz="1400" dirty="0">
              <a:latin typeface="+mj-lt"/>
            </a:endParaRPr>
          </a:p>
        </p:txBody>
      </p:sp>
      <p:sp>
        <p:nvSpPr>
          <p:cNvPr id="20" name="Freeform 27">
            <a:extLst>
              <a:ext uri="{FF2B5EF4-FFF2-40B4-BE49-F238E27FC236}">
                <a16:creationId xmlns:a16="http://schemas.microsoft.com/office/drawing/2014/main" id="{32FBEF31-0D59-44B5-B31C-31B239A37595}"/>
              </a:ext>
            </a:extLst>
          </p:cNvPr>
          <p:cNvSpPr>
            <a:spLocks/>
          </p:cNvSpPr>
          <p:nvPr/>
        </p:nvSpPr>
        <p:spPr bwMode="auto">
          <a:xfrm>
            <a:off x="6017299" y="3150838"/>
            <a:ext cx="2576882" cy="2558743"/>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rgbClr val="895E8C"/>
          </a:solidFill>
          <a:ln>
            <a:noFill/>
          </a:ln>
          <a:effectLst/>
        </p:spPr>
        <p:txBody>
          <a:bodyPr vert="horz" wrap="square" lIns="109559" tIns="54779" rIns="109559" bIns="54779" numCol="1" anchor="t" anchorCtr="0" compatLnSpc="1">
            <a:prstTxWarp prst="textNoShape">
              <a:avLst/>
            </a:prstTxWarp>
          </a:bodyPr>
          <a:lstStyle/>
          <a:p>
            <a:endParaRPr lang="en-GB" sz="1400" dirty="0">
              <a:latin typeface="+mj-lt"/>
            </a:endParaRPr>
          </a:p>
        </p:txBody>
      </p:sp>
      <p:sp>
        <p:nvSpPr>
          <p:cNvPr id="25" name="TextBox 28">
            <a:extLst>
              <a:ext uri="{FF2B5EF4-FFF2-40B4-BE49-F238E27FC236}">
                <a16:creationId xmlns:a16="http://schemas.microsoft.com/office/drawing/2014/main" id="{B29507C6-5488-498F-9B5B-3719E7CB7837}"/>
              </a:ext>
            </a:extLst>
          </p:cNvPr>
          <p:cNvSpPr txBox="1"/>
          <p:nvPr/>
        </p:nvSpPr>
        <p:spPr>
          <a:xfrm>
            <a:off x="9108491" y="2367913"/>
            <a:ext cx="2355165" cy="1384995"/>
          </a:xfrm>
          <a:prstGeom prst="rect">
            <a:avLst/>
          </a:prstGeom>
          <a:noFill/>
        </p:spPr>
        <p:txBody>
          <a:bodyPr wrap="square" rtlCol="0" anchor="t" anchorCtr="0">
            <a:spAutoFit/>
          </a:bodyPr>
          <a:lstStyle/>
          <a:p>
            <a:r>
              <a:rPr lang="en-GB" sz="2800" b="1" dirty="0">
                <a:solidFill>
                  <a:srgbClr val="79527B"/>
                </a:solidFill>
                <a:latin typeface="+mj-lt"/>
                <a:ea typeface="League Spartan" charset="0"/>
                <a:cs typeface="Poppins" pitchFamily="2" charset="77"/>
              </a:rPr>
              <a:t>Quelle von Charisma: Vertrauen</a:t>
            </a:r>
          </a:p>
        </p:txBody>
      </p:sp>
      <p:sp>
        <p:nvSpPr>
          <p:cNvPr id="26" name="Subtitle 2">
            <a:extLst>
              <a:ext uri="{FF2B5EF4-FFF2-40B4-BE49-F238E27FC236}">
                <a16:creationId xmlns:a16="http://schemas.microsoft.com/office/drawing/2014/main" id="{8049C4AA-DC21-4A1F-89F1-6A46D0ADAD96}"/>
              </a:ext>
            </a:extLst>
          </p:cNvPr>
          <p:cNvSpPr txBox="1">
            <a:spLocks/>
          </p:cNvSpPr>
          <p:nvPr/>
        </p:nvSpPr>
        <p:spPr>
          <a:xfrm>
            <a:off x="8745658" y="5018100"/>
            <a:ext cx="1979393" cy="97642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1800" dirty="0">
                <a:solidFill>
                  <a:srgbClr val="595A59"/>
                </a:solidFill>
                <a:latin typeface="+mj-lt"/>
                <a:ea typeface="Lato Light" panose="020F0502020204030203" pitchFamily="34" charset="0"/>
                <a:cs typeface="Mukta ExtraLight" panose="020B0000000000000000" pitchFamily="34" charset="77"/>
              </a:rPr>
              <a:t>Hoffnung</a:t>
            </a:r>
          </a:p>
          <a:p>
            <a:pPr marL="182563" indent="-182563" algn="l">
              <a:lnSpc>
                <a:spcPct val="100000"/>
              </a:lnSpc>
              <a:buFont typeface="Arial" panose="020B0604020202020204" pitchFamily="34" charset="0"/>
              <a:buChar char="•"/>
            </a:pPr>
            <a:r>
              <a:rPr lang="en-GB" sz="1800" dirty="0">
                <a:solidFill>
                  <a:srgbClr val="595A59"/>
                </a:solidFill>
                <a:latin typeface="+mj-lt"/>
                <a:ea typeface="Lato Light" panose="020F0502020204030203" pitchFamily="34" charset="0"/>
                <a:cs typeface="Mukta ExtraLight" panose="020B0000000000000000" pitchFamily="34" charset="77"/>
              </a:rPr>
              <a:t>Ausdauer</a:t>
            </a:r>
          </a:p>
          <a:p>
            <a:pPr marL="182563" indent="-182563" algn="l">
              <a:lnSpc>
                <a:spcPct val="100000"/>
              </a:lnSpc>
              <a:buFont typeface="Arial" panose="020B0604020202020204" pitchFamily="34" charset="0"/>
              <a:buChar char="•"/>
            </a:pPr>
            <a:r>
              <a:rPr lang="en-GB" sz="1800" dirty="0">
                <a:solidFill>
                  <a:srgbClr val="595A59"/>
                </a:solidFill>
                <a:latin typeface="+mj-lt"/>
                <a:ea typeface="Lato Light" panose="020F0502020204030203" pitchFamily="34" charset="0"/>
                <a:cs typeface="Mukta ExtraLight" panose="020B0000000000000000" pitchFamily="34" charset="77"/>
              </a:rPr>
              <a:t>Kompetenz</a:t>
            </a:r>
          </a:p>
        </p:txBody>
      </p:sp>
      <p:sp>
        <p:nvSpPr>
          <p:cNvPr id="27" name="TextBox 30">
            <a:extLst>
              <a:ext uri="{FF2B5EF4-FFF2-40B4-BE49-F238E27FC236}">
                <a16:creationId xmlns:a16="http://schemas.microsoft.com/office/drawing/2014/main" id="{C1AE4EAE-B7A7-4783-B131-43A40E914F20}"/>
              </a:ext>
            </a:extLst>
          </p:cNvPr>
          <p:cNvSpPr txBox="1"/>
          <p:nvPr/>
        </p:nvSpPr>
        <p:spPr>
          <a:xfrm>
            <a:off x="8689207" y="4608977"/>
            <a:ext cx="1332737" cy="400110"/>
          </a:xfrm>
          <a:prstGeom prst="rect">
            <a:avLst/>
          </a:prstGeom>
          <a:noFill/>
        </p:spPr>
        <p:txBody>
          <a:bodyPr wrap="none" rtlCol="0" anchor="t" anchorCtr="0">
            <a:spAutoFit/>
          </a:bodyPr>
          <a:lstStyle/>
          <a:p>
            <a:r>
              <a:rPr lang="en-GB" sz="2000" b="1" dirty="0">
                <a:solidFill>
                  <a:srgbClr val="595A59"/>
                </a:solidFill>
                <a:latin typeface="+mj-lt"/>
                <a:ea typeface="League Spartan" charset="0"/>
                <a:cs typeface="Poppins" pitchFamily="2" charset="77"/>
              </a:rPr>
              <a:t>Vertrauen</a:t>
            </a:r>
          </a:p>
        </p:txBody>
      </p:sp>
      <p:sp>
        <p:nvSpPr>
          <p:cNvPr id="28" name="Subtitle 2">
            <a:extLst>
              <a:ext uri="{FF2B5EF4-FFF2-40B4-BE49-F238E27FC236}">
                <a16:creationId xmlns:a16="http://schemas.microsoft.com/office/drawing/2014/main" id="{F94C9FB3-A1C4-49F4-862A-841D97308E5E}"/>
              </a:ext>
            </a:extLst>
          </p:cNvPr>
          <p:cNvSpPr txBox="1">
            <a:spLocks/>
          </p:cNvSpPr>
          <p:nvPr/>
        </p:nvSpPr>
        <p:spPr>
          <a:xfrm>
            <a:off x="4038168" y="3768205"/>
            <a:ext cx="1979393" cy="145040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2000" dirty="0">
                <a:solidFill>
                  <a:srgbClr val="595A59"/>
                </a:solidFill>
                <a:latin typeface="+mj-lt"/>
                <a:ea typeface="Lato Light" panose="020F0502020204030203" pitchFamily="34" charset="0"/>
                <a:cs typeface="Mukta ExtraLight" panose="020B0000000000000000" pitchFamily="34" charset="77"/>
              </a:rPr>
              <a:t>Ehrlichkeit</a:t>
            </a:r>
          </a:p>
          <a:p>
            <a:pPr marL="182563" indent="-182563" algn="l">
              <a:lnSpc>
                <a:spcPct val="100000"/>
              </a:lnSpc>
              <a:buFont typeface="Arial" panose="020B0604020202020204" pitchFamily="34" charset="0"/>
              <a:buChar char="•"/>
            </a:pPr>
            <a:r>
              <a:rPr lang="de-DE" sz="2000" dirty="0">
                <a:solidFill>
                  <a:srgbClr val="595A59"/>
                </a:solidFill>
                <a:latin typeface="+mj-lt"/>
                <a:ea typeface="Lato Light" panose="020F0502020204030203" pitchFamily="34" charset="0"/>
                <a:cs typeface="Mukta ExtraLight" panose="020B0000000000000000" pitchFamily="34" charset="77"/>
              </a:rPr>
              <a:t>Prinzipien</a:t>
            </a:r>
          </a:p>
          <a:p>
            <a:pPr marL="182563" indent="-182563" algn="l">
              <a:lnSpc>
                <a:spcPct val="100000"/>
              </a:lnSpc>
              <a:buFont typeface="Arial" panose="020B0604020202020204" pitchFamily="34" charset="0"/>
              <a:buChar char="•"/>
            </a:pPr>
            <a:r>
              <a:rPr lang="en-GB" sz="2000" dirty="0" err="1">
                <a:solidFill>
                  <a:srgbClr val="595A59"/>
                </a:solidFill>
                <a:latin typeface="+mj-lt"/>
                <a:ea typeface="Lato Light" panose="020F0502020204030203" pitchFamily="34" charset="0"/>
                <a:cs typeface="Mukta ExtraLight" panose="020B0000000000000000" pitchFamily="34" charset="77"/>
              </a:rPr>
              <a:t>Humanismus</a:t>
            </a:r>
            <a:endParaRPr lang="en-GB" sz="2000" dirty="0">
              <a:solidFill>
                <a:srgbClr val="595A59"/>
              </a:solidFill>
              <a:latin typeface="+mj-lt"/>
              <a:ea typeface="Lato Light" panose="020F0502020204030203" pitchFamily="34" charset="0"/>
              <a:cs typeface="Mukta ExtraLight" panose="020B0000000000000000" pitchFamily="34" charset="77"/>
            </a:endParaRPr>
          </a:p>
          <a:p>
            <a:pPr marL="182563" indent="-182563" algn="l">
              <a:lnSpc>
                <a:spcPct val="100000"/>
              </a:lnSpc>
              <a:buFont typeface="Arial" panose="020B0604020202020204" pitchFamily="34" charset="0"/>
              <a:buChar char="•"/>
            </a:pPr>
            <a:r>
              <a:rPr lang="en-GB" sz="2000" dirty="0">
                <a:solidFill>
                  <a:srgbClr val="595A59"/>
                </a:solidFill>
                <a:latin typeface="+mj-lt"/>
                <a:ea typeface="Lato Light" panose="020F0502020204030203" pitchFamily="34" charset="0"/>
                <a:cs typeface="Mukta ExtraLight" panose="020B0000000000000000" pitchFamily="34" charset="77"/>
              </a:rPr>
              <a:t>Fairness</a:t>
            </a:r>
          </a:p>
        </p:txBody>
      </p:sp>
      <p:sp>
        <p:nvSpPr>
          <p:cNvPr id="29" name="TextBox 32">
            <a:extLst>
              <a:ext uri="{FF2B5EF4-FFF2-40B4-BE49-F238E27FC236}">
                <a16:creationId xmlns:a16="http://schemas.microsoft.com/office/drawing/2014/main" id="{F6B5B5E5-539C-4F69-9C61-FB31D02B4234}"/>
              </a:ext>
            </a:extLst>
          </p:cNvPr>
          <p:cNvSpPr txBox="1"/>
          <p:nvPr/>
        </p:nvSpPr>
        <p:spPr>
          <a:xfrm>
            <a:off x="3693073" y="3337841"/>
            <a:ext cx="1035668" cy="400110"/>
          </a:xfrm>
          <a:prstGeom prst="rect">
            <a:avLst/>
          </a:prstGeom>
          <a:noFill/>
        </p:spPr>
        <p:txBody>
          <a:bodyPr wrap="none" rtlCol="0" anchor="t" anchorCtr="0">
            <a:spAutoFit/>
          </a:bodyPr>
          <a:lstStyle/>
          <a:p>
            <a:pPr algn="r"/>
            <a:r>
              <a:rPr lang="en-GB" sz="2000" b="1" dirty="0">
                <a:solidFill>
                  <a:srgbClr val="595A59"/>
                </a:solidFill>
                <a:latin typeface="+mj-lt"/>
                <a:ea typeface="League Spartan" charset="0"/>
                <a:cs typeface="Poppins" pitchFamily="2" charset="77"/>
              </a:rPr>
              <a:t>Integrität</a:t>
            </a:r>
          </a:p>
        </p:txBody>
      </p:sp>
    </p:spTree>
    <p:extLst>
      <p:ext uri="{BB962C8B-B14F-4D97-AF65-F5344CB8AC3E}">
        <p14:creationId xmlns:p14="http://schemas.microsoft.com/office/powerpoint/2010/main" val="3889326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Inhaltsplatzhalter 4">
            <a:extLst>
              <a:ext uri="{FF2B5EF4-FFF2-40B4-BE49-F238E27FC236}">
                <a16:creationId xmlns:a16="http://schemas.microsoft.com/office/drawing/2014/main" id="{9C70EE22-916E-51A7-5049-0C4843BC117F}"/>
              </a:ext>
            </a:extLst>
          </p:cNvPr>
          <p:cNvSpPr>
            <a:spLocks noGrp="1"/>
          </p:cNvSpPr>
          <p:nvPr>
            <p:ph sz="quarter" idx="19"/>
          </p:nvPr>
        </p:nvSpPr>
        <p:spPr/>
        <p:txBody>
          <a:bodyPr/>
          <a:lstStyle/>
          <a:p>
            <a:r>
              <a:rPr lang="en-US" dirty="0"/>
              <a:t>Übernehmen Sie die Rolle desjenigen, der führt, der anderen hilft. Wenn Sie diese Rolle aktiv einnehmen, hilft das auch Ihnen selbst, besser mit der Angst umzugehen.</a:t>
            </a:r>
          </a:p>
          <a:p>
            <a:r>
              <a:rPr lang="en-US" dirty="0"/>
              <a:t>Kommunikation ist entscheidend! Erklären Sie Ihren Mitarbeitern, wie Sie die Situation sehen und welche Entscheidungen Sie treffen oder treffen werden, und vor allem: erklären Sie, warum sie bestimmte Dinge tun.</a:t>
            </a:r>
          </a:p>
          <a:p>
            <a:endParaRPr lang="de-DE" dirty="0"/>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fontScale="92500" lnSpcReduction="10000"/>
          </a:bodyPr>
          <a:lstStyle/>
          <a:p>
            <a:r>
              <a:rPr lang="en-US" dirty="0"/>
              <a:t>Sie müssen aktiv die Führungsrolle übernehmen, dürfen sich nicht wegducken und müssen permanent kommunizieren</a:t>
            </a:r>
            <a:endParaRPr lang="en-GB" dirty="0"/>
          </a:p>
        </p:txBody>
      </p:sp>
      <p:sp>
        <p:nvSpPr>
          <p:cNvPr id="6" name="Textplatzhalter 5">
            <a:extLst>
              <a:ext uri="{FF2B5EF4-FFF2-40B4-BE49-F238E27FC236}">
                <a16:creationId xmlns:a16="http://schemas.microsoft.com/office/drawing/2014/main" id="{50B6556B-9CA5-7ED5-A1C7-151DD36CF10D}"/>
              </a:ext>
            </a:extLst>
          </p:cNvPr>
          <p:cNvSpPr>
            <a:spLocks noGrp="1"/>
          </p:cNvSpPr>
          <p:nvPr>
            <p:ph type="body" sz="quarter" idx="20"/>
          </p:nvPr>
        </p:nvSpPr>
        <p:spPr/>
        <p:txBody>
          <a:bodyPr>
            <a:normAutofit fontScale="77500" lnSpcReduction="20000"/>
          </a:bodyPr>
          <a:lstStyle/>
          <a:p>
            <a:r>
              <a:rPr lang="en-GB" dirty="0"/>
              <a:t>5 wichtige Tipps für die Führung in der Krise</a:t>
            </a:r>
          </a:p>
        </p:txBody>
      </p:sp>
      <p:grpSp>
        <p:nvGrpSpPr>
          <p:cNvPr id="27" name="Gruppieren 3">
            <a:extLst>
              <a:ext uri="{FF2B5EF4-FFF2-40B4-BE49-F238E27FC236}">
                <a16:creationId xmlns:a16="http://schemas.microsoft.com/office/drawing/2014/main" id="{736A1072-2354-4F4A-A672-F5B459D67D5E}"/>
              </a:ext>
            </a:extLst>
          </p:cNvPr>
          <p:cNvGrpSpPr/>
          <p:nvPr/>
        </p:nvGrpSpPr>
        <p:grpSpPr>
          <a:xfrm>
            <a:off x="3788936" y="1829780"/>
            <a:ext cx="8423666" cy="4450249"/>
            <a:chOff x="3366277" y="2297388"/>
            <a:chExt cx="5353733" cy="3766792"/>
          </a:xfrm>
        </p:grpSpPr>
        <p:sp>
          <p:nvSpPr>
            <p:cNvPr id="48" name="Freeform 204">
              <a:extLst>
                <a:ext uri="{FF2B5EF4-FFF2-40B4-BE49-F238E27FC236}">
                  <a16:creationId xmlns:a16="http://schemas.microsoft.com/office/drawing/2014/main" id="{46EDECB2-F975-4E43-B30F-61BF01B1026B}"/>
                </a:ext>
              </a:extLst>
            </p:cNvPr>
            <p:cNvSpPr>
              <a:spLocks/>
            </p:cNvSpPr>
            <p:nvPr/>
          </p:nvSpPr>
          <p:spPr bwMode="auto">
            <a:xfrm>
              <a:off x="6682731" y="5258224"/>
              <a:ext cx="949528" cy="694947"/>
            </a:xfrm>
            <a:custGeom>
              <a:avLst/>
              <a:gdLst>
                <a:gd name="T0" fmla="*/ 637 w 901"/>
                <a:gd name="T1" fmla="*/ 534 h 534"/>
                <a:gd name="T2" fmla="*/ 828 w 901"/>
                <a:gd name="T3" fmla="*/ 351 h 534"/>
                <a:gd name="T4" fmla="*/ 883 w 901"/>
                <a:gd name="T5" fmla="*/ 299 h 534"/>
                <a:gd name="T6" fmla="*/ 883 w 901"/>
                <a:gd name="T7" fmla="*/ 236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895E8C"/>
            </a:solidFill>
            <a:ln>
              <a:noFill/>
            </a:ln>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46" name="Freeform 205">
              <a:extLst>
                <a:ext uri="{FF2B5EF4-FFF2-40B4-BE49-F238E27FC236}">
                  <a16:creationId xmlns:a16="http://schemas.microsoft.com/office/drawing/2014/main" id="{20BE1725-D93E-421D-BE8B-A2857B359431}"/>
                </a:ext>
              </a:extLst>
            </p:cNvPr>
            <p:cNvSpPr>
              <a:spLocks/>
            </p:cNvSpPr>
            <p:nvPr/>
          </p:nvSpPr>
          <p:spPr bwMode="auto">
            <a:xfrm>
              <a:off x="6946746" y="4534949"/>
              <a:ext cx="949528" cy="735322"/>
            </a:xfrm>
            <a:custGeom>
              <a:avLst/>
              <a:gdLst>
                <a:gd name="T0" fmla="*/ 637 w 901"/>
                <a:gd name="T1" fmla="*/ 534 h 534"/>
                <a:gd name="T2" fmla="*/ 829 w 901"/>
                <a:gd name="T3" fmla="*/ 351 h 534"/>
                <a:gd name="T4" fmla="*/ 883 w 901"/>
                <a:gd name="T5" fmla="*/ 299 h 534"/>
                <a:gd name="T6" fmla="*/ 883 w 901"/>
                <a:gd name="T7" fmla="*/ 236 h 534"/>
                <a:gd name="T8" fmla="*/ 829 w 901"/>
                <a:gd name="T9" fmla="*/ 184 h 534"/>
                <a:gd name="T10" fmla="*/ 636 w 901"/>
                <a:gd name="T11" fmla="*/ 0 h 534"/>
                <a:gd name="T12" fmla="*/ 636 w 901"/>
                <a:gd name="T13" fmla="*/ 0 h 534"/>
                <a:gd name="T14" fmla="*/ 636 w 901"/>
                <a:gd name="T15" fmla="*/ 0 h 534"/>
                <a:gd name="T16" fmla="*/ 178 w 901"/>
                <a:gd name="T17" fmla="*/ 0 h 534"/>
                <a:gd name="T18" fmla="*/ 0 w 901"/>
                <a:gd name="T19" fmla="*/ 534 h 534"/>
                <a:gd name="T20" fmla="*/ 636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rgbClr val="A77FA9"/>
            </a:solidFill>
            <a:ln>
              <a:noFill/>
            </a:ln>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44" name="Freeform 206">
              <a:extLst>
                <a:ext uri="{FF2B5EF4-FFF2-40B4-BE49-F238E27FC236}">
                  <a16:creationId xmlns:a16="http://schemas.microsoft.com/office/drawing/2014/main" id="{ABD1B43C-DC0E-4C07-8BE9-498DF93B9E9A}"/>
                </a:ext>
              </a:extLst>
            </p:cNvPr>
            <p:cNvSpPr>
              <a:spLocks/>
            </p:cNvSpPr>
            <p:nvPr/>
          </p:nvSpPr>
          <p:spPr bwMode="auto">
            <a:xfrm>
              <a:off x="7232146" y="3769688"/>
              <a:ext cx="949528" cy="765853"/>
            </a:xfrm>
            <a:custGeom>
              <a:avLst/>
              <a:gdLst>
                <a:gd name="T0" fmla="*/ 637 w 901"/>
                <a:gd name="T1" fmla="*/ 533 h 533"/>
                <a:gd name="T2" fmla="*/ 828 w 901"/>
                <a:gd name="T3" fmla="*/ 351 h 533"/>
                <a:gd name="T4" fmla="*/ 883 w 901"/>
                <a:gd name="T5" fmla="*/ 299 h 533"/>
                <a:gd name="T6" fmla="*/ 883 w 901"/>
                <a:gd name="T7" fmla="*/ 236 h 533"/>
                <a:gd name="T8" fmla="*/ 828 w 901"/>
                <a:gd name="T9" fmla="*/ 184 h 533"/>
                <a:gd name="T10" fmla="*/ 636 w 901"/>
                <a:gd name="T11" fmla="*/ 0 h 533"/>
                <a:gd name="T12" fmla="*/ 636 w 901"/>
                <a:gd name="T13" fmla="*/ 0 h 533"/>
                <a:gd name="T14" fmla="*/ 636 w 901"/>
                <a:gd name="T15" fmla="*/ 0 h 533"/>
                <a:gd name="T16" fmla="*/ 178 w 901"/>
                <a:gd name="T17" fmla="*/ 0 h 533"/>
                <a:gd name="T18" fmla="*/ 0 w 901"/>
                <a:gd name="T19" fmla="*/ 533 h 533"/>
                <a:gd name="T20" fmla="*/ 636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rgbClr val="895E8C"/>
            </a:solidFill>
            <a:ln>
              <a:noFill/>
            </a:ln>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43" name="Freeform 207">
              <a:extLst>
                <a:ext uri="{FF2B5EF4-FFF2-40B4-BE49-F238E27FC236}">
                  <a16:creationId xmlns:a16="http://schemas.microsoft.com/office/drawing/2014/main" id="{FEADC6D7-5FA7-4D74-8CFB-59FC3DDA8572}"/>
                </a:ext>
              </a:extLst>
            </p:cNvPr>
            <p:cNvSpPr>
              <a:spLocks/>
            </p:cNvSpPr>
            <p:nvPr/>
          </p:nvSpPr>
          <p:spPr bwMode="auto">
            <a:xfrm>
              <a:off x="7528943" y="3034855"/>
              <a:ext cx="949528" cy="733714"/>
            </a:xfrm>
            <a:custGeom>
              <a:avLst/>
              <a:gdLst>
                <a:gd name="T0" fmla="*/ 637 w 901"/>
                <a:gd name="T1" fmla="*/ 533 h 533"/>
                <a:gd name="T2" fmla="*/ 828 w 901"/>
                <a:gd name="T3" fmla="*/ 351 h 533"/>
                <a:gd name="T4" fmla="*/ 883 w 901"/>
                <a:gd name="T5" fmla="*/ 298 h 533"/>
                <a:gd name="T6" fmla="*/ 883 w 901"/>
                <a:gd name="T7" fmla="*/ 236 h 533"/>
                <a:gd name="T8" fmla="*/ 828 w 901"/>
                <a:gd name="T9" fmla="*/ 183 h 533"/>
                <a:gd name="T10" fmla="*/ 635 w 901"/>
                <a:gd name="T11" fmla="*/ 0 h 533"/>
                <a:gd name="T12" fmla="*/ 635 w 901"/>
                <a:gd name="T13" fmla="*/ 0 h 533"/>
                <a:gd name="T14" fmla="*/ 635 w 901"/>
                <a:gd name="T15" fmla="*/ 0 h 533"/>
                <a:gd name="T16" fmla="*/ 178 w 901"/>
                <a:gd name="T17" fmla="*/ 0 h 533"/>
                <a:gd name="T18" fmla="*/ 0 w 901"/>
                <a:gd name="T19" fmla="*/ 533 h 533"/>
                <a:gd name="T20" fmla="*/ 635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rgbClr val="A77FA9"/>
            </a:solidFill>
            <a:ln>
              <a:noFill/>
            </a:ln>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28" name="Freeform 208">
              <a:extLst>
                <a:ext uri="{FF2B5EF4-FFF2-40B4-BE49-F238E27FC236}">
                  <a16:creationId xmlns:a16="http://schemas.microsoft.com/office/drawing/2014/main" id="{6FA5178F-0C8E-4CB5-B666-76893F29EC08}"/>
                </a:ext>
              </a:extLst>
            </p:cNvPr>
            <p:cNvSpPr>
              <a:spLocks/>
            </p:cNvSpPr>
            <p:nvPr/>
          </p:nvSpPr>
          <p:spPr bwMode="auto">
            <a:xfrm>
              <a:off x="7770482" y="2297388"/>
              <a:ext cx="949528" cy="736348"/>
            </a:xfrm>
            <a:custGeom>
              <a:avLst/>
              <a:gdLst>
                <a:gd name="T0" fmla="*/ 637 w 901"/>
                <a:gd name="T1" fmla="*/ 534 h 534"/>
                <a:gd name="T2" fmla="*/ 828 w 901"/>
                <a:gd name="T3" fmla="*/ 351 h 534"/>
                <a:gd name="T4" fmla="*/ 883 w 901"/>
                <a:gd name="T5" fmla="*/ 298 h 534"/>
                <a:gd name="T6" fmla="*/ 883 w 901"/>
                <a:gd name="T7" fmla="*/ 237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895E8C"/>
            </a:solidFill>
            <a:ln>
              <a:noFill/>
            </a:ln>
            <a:effectLst/>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29" name="Freeform 47">
              <a:extLst>
                <a:ext uri="{FF2B5EF4-FFF2-40B4-BE49-F238E27FC236}">
                  <a16:creationId xmlns:a16="http://schemas.microsoft.com/office/drawing/2014/main" id="{78E8822D-ADF7-411C-BC12-35DC8E5F0A1A}"/>
                </a:ext>
              </a:extLst>
            </p:cNvPr>
            <p:cNvSpPr>
              <a:spLocks/>
            </p:cNvSpPr>
            <p:nvPr/>
          </p:nvSpPr>
          <p:spPr bwMode="auto">
            <a:xfrm>
              <a:off x="3366279" y="3117113"/>
              <a:ext cx="4544069" cy="737993"/>
            </a:xfrm>
            <a:custGeom>
              <a:avLst/>
              <a:gdLst>
                <a:gd name="connsiteX0" fmla="*/ 0 w 10788489"/>
                <a:gd name="connsiteY0" fmla="*/ 0 h 1967470"/>
                <a:gd name="connsiteX1" fmla="*/ 3767592 w 10788489"/>
                <a:gd name="connsiteY1" fmla="*/ 0 h 1967470"/>
                <a:gd name="connsiteX2" fmla="*/ 3767592 w 10788489"/>
                <a:gd name="connsiteY2" fmla="*/ 16 h 1967470"/>
                <a:gd name="connsiteX3" fmla="*/ 10788489 w 10788489"/>
                <a:gd name="connsiteY3" fmla="*/ 16 h 1967470"/>
                <a:gd name="connsiteX4" fmla="*/ 10084164 w 10788489"/>
                <a:gd name="connsiteY4" fmla="*/ 1967470 h 1967470"/>
                <a:gd name="connsiteX5" fmla="*/ 3767592 w 10788489"/>
                <a:gd name="connsiteY5" fmla="*/ 1967470 h 1967470"/>
                <a:gd name="connsiteX6" fmla="*/ 3767592 w 10788489"/>
                <a:gd name="connsiteY6" fmla="*/ 1963298 h 1967470"/>
                <a:gd name="connsiteX7" fmla="*/ 0 w 10788489"/>
                <a:gd name="connsiteY7" fmla="*/ 1963298 h 196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8489" h="1967470">
                  <a:moveTo>
                    <a:pt x="0" y="0"/>
                  </a:moveTo>
                  <a:lnTo>
                    <a:pt x="3767592" y="0"/>
                  </a:lnTo>
                  <a:lnTo>
                    <a:pt x="3767592" y="16"/>
                  </a:lnTo>
                  <a:lnTo>
                    <a:pt x="10788489" y="16"/>
                  </a:lnTo>
                  <a:lnTo>
                    <a:pt x="10084164" y="1967470"/>
                  </a:lnTo>
                  <a:lnTo>
                    <a:pt x="3767592" y="1967470"/>
                  </a:lnTo>
                  <a:lnTo>
                    <a:pt x="3767592" y="1963298"/>
                  </a:lnTo>
                  <a:lnTo>
                    <a:pt x="0" y="1963298"/>
                  </a:lnTo>
                  <a:close/>
                </a:path>
              </a:pathLst>
            </a:custGeom>
            <a:solidFill>
              <a:srgbClr val="A77F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GB" sz="2700" dirty="0">
                <a:latin typeface="+mj-lt"/>
              </a:endParaRPr>
            </a:p>
          </p:txBody>
        </p:sp>
        <p:sp>
          <p:nvSpPr>
            <p:cNvPr id="45" name="Freeform 200">
              <a:extLst>
                <a:ext uri="{FF2B5EF4-FFF2-40B4-BE49-F238E27FC236}">
                  <a16:creationId xmlns:a16="http://schemas.microsoft.com/office/drawing/2014/main" id="{9C0B11E5-9F61-4F73-A747-C4450B486B73}"/>
                </a:ext>
              </a:extLst>
            </p:cNvPr>
            <p:cNvSpPr>
              <a:spLocks/>
            </p:cNvSpPr>
            <p:nvPr/>
          </p:nvSpPr>
          <p:spPr bwMode="auto">
            <a:xfrm>
              <a:off x="4779492" y="4594409"/>
              <a:ext cx="2460801" cy="740624"/>
            </a:xfrm>
            <a:custGeom>
              <a:avLst/>
              <a:gdLst>
                <a:gd name="T0" fmla="*/ 1506 w 1506"/>
                <a:gd name="T1" fmla="*/ 0 h 561"/>
                <a:gd name="T2" fmla="*/ 0 w 1506"/>
                <a:gd name="T3" fmla="*/ 0 h 561"/>
                <a:gd name="T4" fmla="*/ 0 w 1506"/>
                <a:gd name="T5" fmla="*/ 561 h 561"/>
                <a:gd name="T6" fmla="*/ 1318 w 1506"/>
                <a:gd name="T7" fmla="*/ 561 h 561"/>
                <a:gd name="T8" fmla="*/ 1506 w 1506"/>
                <a:gd name="T9" fmla="*/ 0 h 561"/>
              </a:gdLst>
              <a:ahLst/>
              <a:cxnLst>
                <a:cxn ang="0">
                  <a:pos x="T0" y="T1"/>
                </a:cxn>
                <a:cxn ang="0">
                  <a:pos x="T2" y="T3"/>
                </a:cxn>
                <a:cxn ang="0">
                  <a:pos x="T4" y="T5"/>
                </a:cxn>
                <a:cxn ang="0">
                  <a:pos x="T6" y="T7"/>
                </a:cxn>
                <a:cxn ang="0">
                  <a:pos x="T8" y="T9"/>
                </a:cxn>
              </a:cxnLst>
              <a:rect l="0" t="0" r="r" b="b"/>
              <a:pathLst>
                <a:path w="1506" h="561">
                  <a:moveTo>
                    <a:pt x="1506" y="0"/>
                  </a:moveTo>
                  <a:lnTo>
                    <a:pt x="0" y="0"/>
                  </a:lnTo>
                  <a:lnTo>
                    <a:pt x="0" y="561"/>
                  </a:lnTo>
                  <a:lnTo>
                    <a:pt x="1318" y="561"/>
                  </a:lnTo>
                  <a:lnTo>
                    <a:pt x="1506" y="0"/>
                  </a:lnTo>
                  <a:close/>
                </a:path>
              </a:pathLst>
            </a:custGeom>
            <a:solidFill>
              <a:srgbClr val="A77F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700" dirty="0">
                <a:latin typeface="+mj-lt"/>
              </a:endParaRPr>
            </a:p>
          </p:txBody>
        </p:sp>
        <p:sp>
          <p:nvSpPr>
            <p:cNvPr id="47" name="Freeform 43">
              <a:extLst>
                <a:ext uri="{FF2B5EF4-FFF2-40B4-BE49-F238E27FC236}">
                  <a16:creationId xmlns:a16="http://schemas.microsoft.com/office/drawing/2014/main" id="{B8C4197C-ABF0-4FEC-BE59-6E916F1F6893}"/>
                </a:ext>
              </a:extLst>
            </p:cNvPr>
            <p:cNvSpPr>
              <a:spLocks/>
            </p:cNvSpPr>
            <p:nvPr/>
          </p:nvSpPr>
          <p:spPr bwMode="auto">
            <a:xfrm>
              <a:off x="3366278" y="5333060"/>
              <a:ext cx="3616414" cy="731120"/>
            </a:xfrm>
            <a:custGeom>
              <a:avLst/>
              <a:gdLst>
                <a:gd name="connsiteX0" fmla="*/ 0 w 8679240"/>
                <a:gd name="connsiteY0" fmla="*/ 0 h 1949145"/>
                <a:gd name="connsiteX1" fmla="*/ 3767592 w 8679240"/>
                <a:gd name="connsiteY1" fmla="*/ 0 h 1949145"/>
                <a:gd name="connsiteX2" fmla="*/ 3767592 w 8679240"/>
                <a:gd name="connsiteY2" fmla="*/ 1758 h 1949145"/>
                <a:gd name="connsiteX3" fmla="*/ 8679240 w 8679240"/>
                <a:gd name="connsiteY3" fmla="*/ 1758 h 1949145"/>
                <a:gd name="connsiteX4" fmla="*/ 7978641 w 8679240"/>
                <a:gd name="connsiteY4" fmla="*/ 1944625 h 1949145"/>
                <a:gd name="connsiteX5" fmla="*/ 3767592 w 8679240"/>
                <a:gd name="connsiteY5" fmla="*/ 1944625 h 1949145"/>
                <a:gd name="connsiteX6" fmla="*/ 3767592 w 8679240"/>
                <a:gd name="connsiteY6" fmla="*/ 1949145 h 1949145"/>
                <a:gd name="connsiteX7" fmla="*/ 0 w 8679240"/>
                <a:gd name="connsiteY7" fmla="*/ 1949145 h 194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9240" h="1949145">
                  <a:moveTo>
                    <a:pt x="0" y="0"/>
                  </a:moveTo>
                  <a:lnTo>
                    <a:pt x="3767592" y="0"/>
                  </a:lnTo>
                  <a:lnTo>
                    <a:pt x="3767592" y="1758"/>
                  </a:lnTo>
                  <a:lnTo>
                    <a:pt x="8679240" y="1758"/>
                  </a:lnTo>
                  <a:lnTo>
                    <a:pt x="7978641" y="1944625"/>
                  </a:lnTo>
                  <a:lnTo>
                    <a:pt x="3767592" y="1944625"/>
                  </a:lnTo>
                  <a:lnTo>
                    <a:pt x="3767592" y="1949145"/>
                  </a:lnTo>
                  <a:lnTo>
                    <a:pt x="0" y="1949145"/>
                  </a:lnTo>
                  <a:close/>
                </a:path>
              </a:pathLst>
            </a:custGeom>
            <a:solidFill>
              <a:srgbClr val="895E8C"/>
            </a:solidFill>
            <a:ln>
              <a:noFill/>
            </a:ln>
          </p:spPr>
          <p:txBody>
            <a:bodyPr vert="horz" wrap="square" lIns="68580" tIns="34290" rIns="68580" bIns="34290" numCol="1" anchor="t" anchorCtr="0" compatLnSpc="1">
              <a:prstTxWarp prst="textNoShape">
                <a:avLst/>
              </a:prstTxWarp>
              <a:noAutofit/>
            </a:bodyPr>
            <a:lstStyle/>
            <a:p>
              <a:endParaRPr lang="en-GB" sz="2700" dirty="0">
                <a:latin typeface="+mj-lt"/>
              </a:endParaRPr>
            </a:p>
          </p:txBody>
        </p:sp>
        <p:sp>
          <p:nvSpPr>
            <p:cNvPr id="49" name="Freeform 45">
              <a:extLst>
                <a:ext uri="{FF2B5EF4-FFF2-40B4-BE49-F238E27FC236}">
                  <a16:creationId xmlns:a16="http://schemas.microsoft.com/office/drawing/2014/main" id="{C7AB40FC-AE1F-4407-882A-A79A62E8F8C1}"/>
                </a:ext>
              </a:extLst>
            </p:cNvPr>
            <p:cNvSpPr/>
            <p:nvPr/>
          </p:nvSpPr>
          <p:spPr>
            <a:xfrm>
              <a:off x="3366278" y="2376489"/>
              <a:ext cx="4824533" cy="740629"/>
            </a:xfrm>
            <a:custGeom>
              <a:avLst/>
              <a:gdLst>
                <a:gd name="connsiteX0" fmla="*/ 0 w 11489088"/>
                <a:gd name="connsiteY0" fmla="*/ 0 h 1974496"/>
                <a:gd name="connsiteX1" fmla="*/ 3767592 w 11489088"/>
                <a:gd name="connsiteY1" fmla="*/ 0 h 1974496"/>
                <a:gd name="connsiteX2" fmla="*/ 3767592 w 11489088"/>
                <a:gd name="connsiteY2" fmla="*/ 16 h 1974496"/>
                <a:gd name="connsiteX3" fmla="*/ 11489088 w 11489088"/>
                <a:gd name="connsiteY3" fmla="*/ 16 h 1974496"/>
                <a:gd name="connsiteX4" fmla="*/ 10788489 w 11489088"/>
                <a:gd name="connsiteY4" fmla="*/ 1974496 h 1974496"/>
                <a:gd name="connsiteX5" fmla="*/ 3767592 w 11489088"/>
                <a:gd name="connsiteY5" fmla="*/ 1974496 h 1974496"/>
                <a:gd name="connsiteX6" fmla="*/ 3767592 w 11489088"/>
                <a:gd name="connsiteY6" fmla="*/ 1974480 h 1974496"/>
                <a:gd name="connsiteX7" fmla="*/ 0 w 11489088"/>
                <a:gd name="connsiteY7" fmla="*/ 1974480 h 197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9088" h="1974496">
                  <a:moveTo>
                    <a:pt x="0" y="0"/>
                  </a:moveTo>
                  <a:lnTo>
                    <a:pt x="3767592" y="0"/>
                  </a:lnTo>
                  <a:lnTo>
                    <a:pt x="3767592" y="16"/>
                  </a:lnTo>
                  <a:lnTo>
                    <a:pt x="11489088" y="16"/>
                  </a:lnTo>
                  <a:lnTo>
                    <a:pt x="10788489" y="1974496"/>
                  </a:lnTo>
                  <a:lnTo>
                    <a:pt x="3767592" y="1974496"/>
                  </a:lnTo>
                  <a:lnTo>
                    <a:pt x="3767592" y="1974480"/>
                  </a:lnTo>
                  <a:lnTo>
                    <a:pt x="0" y="1974480"/>
                  </a:lnTo>
                  <a:close/>
                </a:path>
              </a:pathLst>
            </a:custGeom>
            <a:solidFill>
              <a:srgbClr val="895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0" name="Freeform 48">
              <a:extLst>
                <a:ext uri="{FF2B5EF4-FFF2-40B4-BE49-F238E27FC236}">
                  <a16:creationId xmlns:a16="http://schemas.microsoft.com/office/drawing/2014/main" id="{B1113435-6C16-4512-AB34-0F697D940B14}"/>
                </a:ext>
              </a:extLst>
            </p:cNvPr>
            <p:cNvSpPr/>
            <p:nvPr/>
          </p:nvSpPr>
          <p:spPr>
            <a:xfrm>
              <a:off x="3366277" y="3854446"/>
              <a:ext cx="4237654" cy="740623"/>
            </a:xfrm>
            <a:custGeom>
              <a:avLst/>
              <a:gdLst>
                <a:gd name="connsiteX0" fmla="*/ 0 w 10084163"/>
                <a:gd name="connsiteY0" fmla="*/ 0 h 1974480"/>
                <a:gd name="connsiteX1" fmla="*/ 3767592 w 10084163"/>
                <a:gd name="connsiteY1" fmla="*/ 0 h 1974480"/>
                <a:gd name="connsiteX2" fmla="*/ 3767592 w 10084163"/>
                <a:gd name="connsiteY2" fmla="*/ 1757 h 1974480"/>
                <a:gd name="connsiteX3" fmla="*/ 10084163 w 10084163"/>
                <a:gd name="connsiteY3" fmla="*/ 1757 h 1974480"/>
                <a:gd name="connsiteX4" fmla="*/ 9379838 w 10084163"/>
                <a:gd name="connsiteY4" fmla="*/ 1972722 h 1974480"/>
                <a:gd name="connsiteX5" fmla="*/ 3767592 w 10084163"/>
                <a:gd name="connsiteY5" fmla="*/ 1972722 h 1974480"/>
                <a:gd name="connsiteX6" fmla="*/ 3767592 w 10084163"/>
                <a:gd name="connsiteY6" fmla="*/ 1974480 h 1974480"/>
                <a:gd name="connsiteX7" fmla="*/ 0 w 10084163"/>
                <a:gd name="connsiteY7" fmla="*/ 1974480 h 197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4163" h="1974480">
                  <a:moveTo>
                    <a:pt x="0" y="0"/>
                  </a:moveTo>
                  <a:lnTo>
                    <a:pt x="3767592" y="0"/>
                  </a:lnTo>
                  <a:lnTo>
                    <a:pt x="3767592" y="1757"/>
                  </a:lnTo>
                  <a:lnTo>
                    <a:pt x="10084163" y="1757"/>
                  </a:lnTo>
                  <a:lnTo>
                    <a:pt x="9379838" y="1972722"/>
                  </a:lnTo>
                  <a:lnTo>
                    <a:pt x="3767592" y="1972722"/>
                  </a:lnTo>
                  <a:lnTo>
                    <a:pt x="3767592" y="1974480"/>
                  </a:lnTo>
                  <a:lnTo>
                    <a:pt x="0" y="1974480"/>
                  </a:lnTo>
                  <a:close/>
                </a:path>
              </a:pathLst>
            </a:custGeom>
            <a:solidFill>
              <a:srgbClr val="895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1" name="Rectangle 36">
              <a:extLst>
                <a:ext uri="{FF2B5EF4-FFF2-40B4-BE49-F238E27FC236}">
                  <a16:creationId xmlns:a16="http://schemas.microsoft.com/office/drawing/2014/main" id="{65AFA488-DA52-436B-8138-A443D2BC7F28}"/>
                </a:ext>
              </a:extLst>
            </p:cNvPr>
            <p:cNvSpPr/>
            <p:nvPr/>
          </p:nvSpPr>
          <p:spPr>
            <a:xfrm>
              <a:off x="3366279" y="4594823"/>
              <a:ext cx="1413215" cy="739304"/>
            </a:xfrm>
            <a:prstGeom prst="rect">
              <a:avLst/>
            </a:prstGeom>
            <a:solidFill>
              <a:srgbClr val="A77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52" name="TextBox 51">
              <a:extLst>
                <a:ext uri="{FF2B5EF4-FFF2-40B4-BE49-F238E27FC236}">
                  <a16:creationId xmlns:a16="http://schemas.microsoft.com/office/drawing/2014/main" id="{F22B4880-035C-4F6A-8524-7D5B95A875F0}"/>
                </a:ext>
              </a:extLst>
            </p:cNvPr>
            <p:cNvSpPr txBox="1"/>
            <p:nvPr/>
          </p:nvSpPr>
          <p:spPr>
            <a:xfrm>
              <a:off x="7156946" y="5329021"/>
              <a:ext cx="301059" cy="553351"/>
            </a:xfrm>
            <a:prstGeom prst="rect">
              <a:avLst/>
            </a:prstGeom>
            <a:noFill/>
          </p:spPr>
          <p:txBody>
            <a:bodyPr wrap="none" rtlCol="0" anchor="ctr">
              <a:spAutoFit/>
            </a:bodyPr>
            <a:lstStyle/>
            <a:p>
              <a:pPr algn="ctr"/>
              <a:r>
                <a:rPr lang="en-GB" sz="3301" b="1" spc="450" dirty="0">
                  <a:solidFill>
                    <a:schemeClr val="bg1"/>
                  </a:solidFill>
                  <a:latin typeface="+mj-lt"/>
                </a:rPr>
                <a:t>5</a:t>
              </a:r>
            </a:p>
          </p:txBody>
        </p:sp>
        <p:sp>
          <p:nvSpPr>
            <p:cNvPr id="53" name="TextBox 52">
              <a:extLst>
                <a:ext uri="{FF2B5EF4-FFF2-40B4-BE49-F238E27FC236}">
                  <a16:creationId xmlns:a16="http://schemas.microsoft.com/office/drawing/2014/main" id="{0E50E75C-F29F-4C45-A222-032ECA37A1B3}"/>
                </a:ext>
              </a:extLst>
            </p:cNvPr>
            <p:cNvSpPr txBox="1"/>
            <p:nvPr/>
          </p:nvSpPr>
          <p:spPr>
            <a:xfrm>
              <a:off x="8138550" y="2387690"/>
              <a:ext cx="301059" cy="553351"/>
            </a:xfrm>
            <a:prstGeom prst="rect">
              <a:avLst/>
            </a:prstGeom>
            <a:noFill/>
          </p:spPr>
          <p:txBody>
            <a:bodyPr wrap="none" rtlCol="0" anchor="ctr">
              <a:spAutoFit/>
            </a:bodyPr>
            <a:lstStyle/>
            <a:p>
              <a:pPr algn="ctr"/>
              <a:r>
                <a:rPr lang="en-GB" sz="3301" b="1" spc="450" dirty="0">
                  <a:solidFill>
                    <a:schemeClr val="bg1"/>
                  </a:solidFill>
                  <a:latin typeface="+mj-lt"/>
                </a:rPr>
                <a:t>1</a:t>
              </a:r>
            </a:p>
          </p:txBody>
        </p:sp>
        <p:sp>
          <p:nvSpPr>
            <p:cNvPr id="54" name="TextBox 53">
              <a:extLst>
                <a:ext uri="{FF2B5EF4-FFF2-40B4-BE49-F238E27FC236}">
                  <a16:creationId xmlns:a16="http://schemas.microsoft.com/office/drawing/2014/main" id="{257673D4-EA0B-4929-87FA-F526D44EFC1A}"/>
                </a:ext>
              </a:extLst>
            </p:cNvPr>
            <p:cNvSpPr txBox="1"/>
            <p:nvPr/>
          </p:nvSpPr>
          <p:spPr>
            <a:xfrm>
              <a:off x="8000567" y="3124425"/>
              <a:ext cx="301059" cy="553351"/>
            </a:xfrm>
            <a:prstGeom prst="rect">
              <a:avLst/>
            </a:prstGeom>
            <a:noFill/>
          </p:spPr>
          <p:txBody>
            <a:bodyPr wrap="none" rtlCol="0" anchor="ctr">
              <a:spAutoFit/>
            </a:bodyPr>
            <a:lstStyle/>
            <a:p>
              <a:pPr algn="ctr"/>
              <a:r>
                <a:rPr lang="en-GB" sz="3301" b="1" spc="450" dirty="0">
                  <a:solidFill>
                    <a:schemeClr val="bg1"/>
                  </a:solidFill>
                  <a:latin typeface="+mj-lt"/>
                </a:rPr>
                <a:t>2</a:t>
              </a:r>
            </a:p>
          </p:txBody>
        </p:sp>
        <p:sp>
          <p:nvSpPr>
            <p:cNvPr id="55" name="TextBox 54">
              <a:extLst>
                <a:ext uri="{FF2B5EF4-FFF2-40B4-BE49-F238E27FC236}">
                  <a16:creationId xmlns:a16="http://schemas.microsoft.com/office/drawing/2014/main" id="{F68EE43C-5DFE-4B40-A884-07ADA587AC84}"/>
                </a:ext>
              </a:extLst>
            </p:cNvPr>
            <p:cNvSpPr txBox="1"/>
            <p:nvPr/>
          </p:nvSpPr>
          <p:spPr>
            <a:xfrm>
              <a:off x="7699508" y="3867788"/>
              <a:ext cx="301059" cy="553351"/>
            </a:xfrm>
            <a:prstGeom prst="rect">
              <a:avLst/>
            </a:prstGeom>
            <a:noFill/>
          </p:spPr>
          <p:txBody>
            <a:bodyPr wrap="none" rtlCol="0" anchor="ctr">
              <a:spAutoFit/>
            </a:bodyPr>
            <a:lstStyle/>
            <a:p>
              <a:pPr algn="ctr"/>
              <a:r>
                <a:rPr lang="en-GB" sz="3301" b="1" spc="450" dirty="0">
                  <a:solidFill>
                    <a:schemeClr val="bg1"/>
                  </a:solidFill>
                  <a:latin typeface="+mj-lt"/>
                </a:rPr>
                <a:t>3</a:t>
              </a:r>
            </a:p>
          </p:txBody>
        </p:sp>
        <p:sp>
          <p:nvSpPr>
            <p:cNvPr id="56" name="TextBox 55">
              <a:extLst>
                <a:ext uri="{FF2B5EF4-FFF2-40B4-BE49-F238E27FC236}">
                  <a16:creationId xmlns:a16="http://schemas.microsoft.com/office/drawing/2014/main" id="{EC9605CA-DE70-4EB0-9E1C-BC8C81B91FCE}"/>
                </a:ext>
              </a:extLst>
            </p:cNvPr>
            <p:cNvSpPr txBox="1"/>
            <p:nvPr/>
          </p:nvSpPr>
          <p:spPr>
            <a:xfrm>
              <a:off x="7398449" y="4633641"/>
              <a:ext cx="301059" cy="553351"/>
            </a:xfrm>
            <a:prstGeom prst="rect">
              <a:avLst/>
            </a:prstGeom>
            <a:noFill/>
          </p:spPr>
          <p:txBody>
            <a:bodyPr wrap="none" rtlCol="0" anchor="ctr">
              <a:spAutoFit/>
            </a:bodyPr>
            <a:lstStyle/>
            <a:p>
              <a:pPr algn="ctr"/>
              <a:r>
                <a:rPr lang="en-GB" sz="3301" b="1" spc="450" dirty="0">
                  <a:solidFill>
                    <a:schemeClr val="bg1"/>
                  </a:solidFill>
                  <a:latin typeface="+mj-lt"/>
                </a:rPr>
                <a:t>4</a:t>
              </a:r>
            </a:p>
          </p:txBody>
        </p:sp>
        <p:sp>
          <p:nvSpPr>
            <p:cNvPr id="57" name="Subtitle 2">
              <a:extLst>
                <a:ext uri="{FF2B5EF4-FFF2-40B4-BE49-F238E27FC236}">
                  <a16:creationId xmlns:a16="http://schemas.microsoft.com/office/drawing/2014/main" id="{9B624F52-9DC4-4AF8-8830-802499B2405E}"/>
                </a:ext>
              </a:extLst>
            </p:cNvPr>
            <p:cNvSpPr txBox="1">
              <a:spLocks/>
            </p:cNvSpPr>
            <p:nvPr/>
          </p:nvSpPr>
          <p:spPr>
            <a:xfrm>
              <a:off x="3444890" y="5493964"/>
              <a:ext cx="3189296" cy="43443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bg1"/>
                  </a:solidFill>
                  <a:latin typeface="+mj-lt"/>
                  <a:ea typeface="Lato Light" panose="020F0502020204030203" pitchFamily="34" charset="0"/>
                  <a:cs typeface="Mukta ExtraLight" panose="020B0000000000000000" pitchFamily="34" charset="77"/>
                </a:rPr>
                <a:t>Bleiben Sie optimistisch. Versuchen Sie, der Fels in der Brandung zu sein. Seien Sie vor allem realistisch.</a:t>
              </a:r>
            </a:p>
          </p:txBody>
        </p:sp>
        <p:sp>
          <p:nvSpPr>
            <p:cNvPr id="58" name="Subtitle 2">
              <a:extLst>
                <a:ext uri="{FF2B5EF4-FFF2-40B4-BE49-F238E27FC236}">
                  <a16:creationId xmlns:a16="http://schemas.microsoft.com/office/drawing/2014/main" id="{486F8A6C-0DAE-47C1-9FF7-28EBBE04F0B4}"/>
                </a:ext>
              </a:extLst>
            </p:cNvPr>
            <p:cNvSpPr txBox="1">
              <a:spLocks/>
            </p:cNvSpPr>
            <p:nvPr/>
          </p:nvSpPr>
          <p:spPr>
            <a:xfrm>
              <a:off x="3384234" y="4559037"/>
              <a:ext cx="3955990" cy="79915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bg1"/>
                  </a:solidFill>
                  <a:latin typeface="+mj-lt"/>
                  <a:ea typeface="Lato Light" panose="020F0502020204030203" pitchFamily="34" charset="0"/>
                  <a:cs typeface="Mukta ExtraLight" panose="020B0000000000000000" pitchFamily="34" charset="77"/>
                </a:rPr>
                <a:t>Übernehmen Sie die Verantwortung für Ihre Entscheidungen. Sie treffen jetzt eine Entscheidung nach bestem Wissen und Gewissen. Sie kann sich im Nachhinein als </a:t>
              </a:r>
              <a:r>
                <a:rPr lang="en-GB" sz="1400" dirty="0" err="1">
                  <a:solidFill>
                    <a:schemeClr val="bg1"/>
                  </a:solidFill>
                  <a:latin typeface="+mj-lt"/>
                  <a:ea typeface="Lato Light" panose="020F0502020204030203" pitchFamily="34" charset="0"/>
                  <a:cs typeface="Mukta ExtraLight" panose="020B0000000000000000" pitchFamily="34" charset="77"/>
                </a:rPr>
                <a:t>falsch</a:t>
              </a:r>
              <a:r>
                <a:rPr lang="en-GB" sz="1400" dirty="0">
                  <a:solidFill>
                    <a:schemeClr val="bg1"/>
                  </a:solidFill>
                  <a:latin typeface="+mj-lt"/>
                  <a:ea typeface="Lato Light" panose="020F0502020204030203" pitchFamily="34" charset="0"/>
                  <a:cs typeface="Mukta ExtraLight" panose="020B0000000000000000" pitchFamily="34" charset="77"/>
                </a:rPr>
                <a:t> </a:t>
              </a:r>
              <a:r>
                <a:rPr lang="de-DE" sz="1400" dirty="0">
                  <a:solidFill>
                    <a:schemeClr val="bg1"/>
                  </a:solidFill>
                  <a:latin typeface="+mj-lt"/>
                  <a:ea typeface="Lato Light" panose="020F0502020204030203" pitchFamily="34" charset="0"/>
                  <a:cs typeface="Mukta ExtraLight" panose="020B0000000000000000" pitchFamily="34" charset="77"/>
                </a:rPr>
                <a:t>herausstellen</a:t>
              </a:r>
              <a:r>
                <a:rPr lang="en-GB" sz="1400" dirty="0">
                  <a:solidFill>
                    <a:schemeClr val="bg1"/>
                  </a:solidFill>
                  <a:latin typeface="+mj-lt"/>
                  <a:ea typeface="Lato Light" panose="020F0502020204030203" pitchFamily="34" charset="0"/>
                  <a:cs typeface="Mukta ExtraLight" panose="020B0000000000000000" pitchFamily="34" charset="77"/>
                </a:rPr>
                <a:t>. Das kann passieren, ist aber immer noch besser, als gar keine Entscheidung zu treffen.</a:t>
              </a:r>
            </a:p>
          </p:txBody>
        </p:sp>
        <p:sp>
          <p:nvSpPr>
            <p:cNvPr id="59" name="Subtitle 2">
              <a:extLst>
                <a:ext uri="{FF2B5EF4-FFF2-40B4-BE49-F238E27FC236}">
                  <a16:creationId xmlns:a16="http://schemas.microsoft.com/office/drawing/2014/main" id="{0048EDF1-CEE7-48D8-9F3B-CE40E8B0AD1F}"/>
                </a:ext>
              </a:extLst>
            </p:cNvPr>
            <p:cNvSpPr txBox="1">
              <a:spLocks/>
            </p:cNvSpPr>
            <p:nvPr/>
          </p:nvSpPr>
          <p:spPr>
            <a:xfrm>
              <a:off x="3384234" y="3918155"/>
              <a:ext cx="4137450" cy="61679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bg1"/>
                  </a:solidFill>
                  <a:latin typeface="+mj-lt"/>
                  <a:ea typeface="Lato Light" panose="020F0502020204030203" pitchFamily="34" charset="0"/>
                  <a:cs typeface="Mukta ExtraLight" panose="020B0000000000000000" pitchFamily="34" charset="77"/>
                </a:rPr>
                <a:t>Denken Sie in Szenarien. Wenn es um die Zukunft geht, skizzieren Sie mögliche Szenarien und erklären Sie, wie Sie und das Unternehmen darauf reagieren könnten. Machen Sie auch deutlich, was dies für den Mitarbeiter bedeuten würde. Spielen Sie nicht herunter.</a:t>
              </a:r>
            </a:p>
          </p:txBody>
        </p:sp>
        <p:sp>
          <p:nvSpPr>
            <p:cNvPr id="60" name="Subtitle 2">
              <a:extLst>
                <a:ext uri="{FF2B5EF4-FFF2-40B4-BE49-F238E27FC236}">
                  <a16:creationId xmlns:a16="http://schemas.microsoft.com/office/drawing/2014/main" id="{A49C361C-51F4-49AF-9754-531EB80E4FA0}"/>
                </a:ext>
              </a:extLst>
            </p:cNvPr>
            <p:cNvSpPr txBox="1">
              <a:spLocks/>
            </p:cNvSpPr>
            <p:nvPr/>
          </p:nvSpPr>
          <p:spPr>
            <a:xfrm>
              <a:off x="3405140" y="3260921"/>
              <a:ext cx="4116545" cy="43443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bg1"/>
                  </a:solidFill>
                  <a:latin typeface="+mj-lt"/>
                  <a:ea typeface="Lato Light" panose="020F0502020204030203" pitchFamily="34" charset="0"/>
                  <a:cs typeface="Mukta ExtraLight" panose="020B0000000000000000" pitchFamily="34" charset="77"/>
                </a:rPr>
                <a:t>Versprechen Sie nur Dinge, die Sie auch halten können. Machen Sie deutlich, was Sie wissen und was nicht. In einer Krise fährt jeder nur auf Sicht.</a:t>
              </a:r>
            </a:p>
          </p:txBody>
        </p:sp>
        <p:sp>
          <p:nvSpPr>
            <p:cNvPr id="61" name="Subtitle 2">
              <a:extLst>
                <a:ext uri="{FF2B5EF4-FFF2-40B4-BE49-F238E27FC236}">
                  <a16:creationId xmlns:a16="http://schemas.microsoft.com/office/drawing/2014/main" id="{96D5E17E-F7A9-4D19-89A9-195936AA8B8E}"/>
                </a:ext>
              </a:extLst>
            </p:cNvPr>
            <p:cNvSpPr txBox="1">
              <a:spLocks/>
            </p:cNvSpPr>
            <p:nvPr/>
          </p:nvSpPr>
          <p:spPr>
            <a:xfrm>
              <a:off x="3391336" y="2611515"/>
              <a:ext cx="4130349" cy="25208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chemeClr val="bg1"/>
                  </a:solidFill>
                  <a:latin typeface="+mj-lt"/>
                  <a:ea typeface="Lato Light" panose="020F0502020204030203" pitchFamily="34" charset="0"/>
                  <a:cs typeface="Mukta ExtraLight" panose="020B0000000000000000" pitchFamily="34" charset="77"/>
                </a:rPr>
                <a:t>Haben Sie den Mut, zu sagen, was wirklich los ist. Reden Sie nicht um den heißen Brei herum.</a:t>
              </a:r>
            </a:p>
          </p:txBody>
        </p:sp>
      </p:grpSp>
    </p:spTree>
    <p:extLst>
      <p:ext uri="{BB962C8B-B14F-4D97-AF65-F5344CB8AC3E}">
        <p14:creationId xmlns:p14="http://schemas.microsoft.com/office/powerpoint/2010/main" val="317004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Inhaltsplatzhalter 4">
            <a:extLst>
              <a:ext uri="{FF2B5EF4-FFF2-40B4-BE49-F238E27FC236}">
                <a16:creationId xmlns:a16="http://schemas.microsoft.com/office/drawing/2014/main" id="{F00D2150-7F20-6646-F7EF-5A02FA5B3233}"/>
              </a:ext>
            </a:extLst>
          </p:cNvPr>
          <p:cNvSpPr>
            <a:spLocks noGrp="1"/>
          </p:cNvSpPr>
          <p:nvPr>
            <p:ph sz="quarter" idx="19"/>
          </p:nvPr>
        </p:nvSpPr>
        <p:spPr/>
        <p:txBody>
          <a:bodyPr/>
          <a:lstStyle/>
          <a:p>
            <a:r>
              <a:rPr lang="en-US" i="1" dirty="0"/>
              <a:t>"... schwierige Zeiten schaffen keine Führungskräfte, ... sie zeigen dir, welche Art von Führungskräften du bereits hast."  </a:t>
            </a:r>
          </a:p>
          <a:p>
            <a:r>
              <a:rPr lang="en-US" sz="1200" dirty="0"/>
              <a:t>Larry Barton</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Autofit/>
          </a:bodyPr>
          <a:lstStyle/>
          <a:p>
            <a:r>
              <a:rPr lang="en-US" dirty="0"/>
              <a:t>Um in Krisensituationen </a:t>
            </a:r>
            <a:r>
              <a:rPr lang="en-US" dirty="0" err="1"/>
              <a:t>zu</a:t>
            </a:r>
            <a:r>
              <a:rPr lang="en-US" dirty="0"/>
              <a:t> </a:t>
            </a:r>
            <a:r>
              <a:rPr lang="en-US" dirty="0" err="1"/>
              <a:t>führen</a:t>
            </a:r>
            <a:r>
              <a:rPr lang="en-US" dirty="0"/>
              <a:t>, </a:t>
            </a:r>
            <a:r>
              <a:rPr lang="en-US" dirty="0" err="1"/>
              <a:t>müssen</a:t>
            </a:r>
            <a:r>
              <a:rPr lang="en-US" dirty="0"/>
              <a:t> </a:t>
            </a:r>
            <a:r>
              <a:rPr lang="en-US" dirty="0" err="1"/>
              <a:t>Führungskräfte</a:t>
            </a:r>
            <a:r>
              <a:rPr lang="en-US" dirty="0"/>
              <a:t> </a:t>
            </a:r>
            <a:r>
              <a:rPr lang="en-US" dirty="0" err="1"/>
              <a:t>Stabilität</a:t>
            </a:r>
            <a:r>
              <a:rPr lang="en-US" dirty="0"/>
              <a:t>, Sicherheit, Vertrauen und ein Gefühl der Kontrolle vermitteln. Der </a:t>
            </a:r>
            <a:r>
              <a:rPr lang="en-US" dirty="0" err="1"/>
              <a:t>Ausbau</a:t>
            </a:r>
            <a:r>
              <a:rPr lang="en-US" dirty="0"/>
              <a:t> </a:t>
            </a:r>
            <a:r>
              <a:rPr lang="en-US" dirty="0" err="1"/>
              <a:t>ihrer</a:t>
            </a:r>
            <a:r>
              <a:rPr lang="en-US" dirty="0"/>
              <a:t> Führungsqualitäten und Managementfähigkeiten </a:t>
            </a:r>
            <a:r>
              <a:rPr lang="en-US" dirty="0" err="1"/>
              <a:t>ist</a:t>
            </a:r>
            <a:r>
              <a:rPr lang="en-US" dirty="0"/>
              <a:t> </a:t>
            </a:r>
            <a:r>
              <a:rPr lang="en-US" dirty="0" err="1"/>
              <a:t>entscheidend</a:t>
            </a:r>
            <a:r>
              <a:rPr lang="en-US" dirty="0"/>
              <a:t>.</a:t>
            </a:r>
          </a:p>
          <a:p>
            <a:endParaRPr lang="en-GB" dirty="0"/>
          </a:p>
        </p:txBody>
      </p:sp>
      <p:sp>
        <p:nvSpPr>
          <p:cNvPr id="9" name="Textplatzhalter 8">
            <a:extLst>
              <a:ext uri="{FF2B5EF4-FFF2-40B4-BE49-F238E27FC236}">
                <a16:creationId xmlns:a16="http://schemas.microsoft.com/office/drawing/2014/main" id="{894217D7-5D0C-9B12-A792-B649F1B7F2D6}"/>
              </a:ext>
            </a:extLst>
          </p:cNvPr>
          <p:cNvSpPr>
            <a:spLocks noGrp="1"/>
          </p:cNvSpPr>
          <p:nvPr>
            <p:ph type="body" sz="quarter" idx="20"/>
          </p:nvPr>
        </p:nvSpPr>
        <p:spPr/>
        <p:txBody>
          <a:bodyPr>
            <a:normAutofit fontScale="77500" lnSpcReduction="20000"/>
          </a:bodyPr>
          <a:lstStyle/>
          <a:p>
            <a:r>
              <a:rPr lang="en-GB" dirty="0"/>
              <a:t>Leitprinzipien für die Führung in Krisenzeiten</a:t>
            </a:r>
          </a:p>
        </p:txBody>
      </p:sp>
      <p:grpSp>
        <p:nvGrpSpPr>
          <p:cNvPr id="6" name="Group 7">
            <a:extLst>
              <a:ext uri="{FF2B5EF4-FFF2-40B4-BE49-F238E27FC236}">
                <a16:creationId xmlns:a16="http://schemas.microsoft.com/office/drawing/2014/main" id="{7A58909A-1E49-4DB3-BA2C-FAB16627C103}"/>
              </a:ext>
            </a:extLst>
          </p:cNvPr>
          <p:cNvGrpSpPr/>
          <p:nvPr/>
        </p:nvGrpSpPr>
        <p:grpSpPr>
          <a:xfrm>
            <a:off x="5741205" y="2502609"/>
            <a:ext cx="3749639" cy="3150624"/>
            <a:chOff x="5328980" y="1762088"/>
            <a:chExt cx="10943202" cy="9194996"/>
          </a:xfrm>
        </p:grpSpPr>
        <p:grpSp>
          <p:nvGrpSpPr>
            <p:cNvPr id="7" name="Group 5">
              <a:extLst>
                <a:ext uri="{FF2B5EF4-FFF2-40B4-BE49-F238E27FC236}">
                  <a16:creationId xmlns:a16="http://schemas.microsoft.com/office/drawing/2014/main" id="{D0E1D703-5B81-4CB5-B5B7-65C26341C066}"/>
                </a:ext>
              </a:extLst>
            </p:cNvPr>
            <p:cNvGrpSpPr/>
            <p:nvPr/>
          </p:nvGrpSpPr>
          <p:grpSpPr>
            <a:xfrm>
              <a:off x="7521484" y="5751094"/>
              <a:ext cx="4377764" cy="3211487"/>
              <a:chOff x="12193146" y="2562030"/>
              <a:chExt cx="5221988" cy="3830802"/>
            </a:xfrm>
          </p:grpSpPr>
          <p:sp>
            <p:nvSpPr>
              <p:cNvPr id="25" name="Freeform 1">
                <a:extLst>
                  <a:ext uri="{FF2B5EF4-FFF2-40B4-BE49-F238E27FC236}">
                    <a16:creationId xmlns:a16="http://schemas.microsoft.com/office/drawing/2014/main" id="{2AB37D33-9B2D-4820-B5C5-754339E86576}"/>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rgbClr val="AB85AD"/>
              </a:solidFill>
              <a:ln>
                <a:noFill/>
              </a:ln>
              <a:effectLst/>
            </p:spPr>
            <p:txBody>
              <a:bodyPr wrap="none" anchor="ctr"/>
              <a:lstStyle/>
              <a:p>
                <a:endParaRPr lang="en-GB" sz="1400" dirty="0">
                  <a:latin typeface="+mj-lt"/>
                </a:endParaRPr>
              </a:p>
            </p:txBody>
          </p:sp>
          <p:sp>
            <p:nvSpPr>
              <p:cNvPr id="26" name="Freeform 2">
                <a:extLst>
                  <a:ext uri="{FF2B5EF4-FFF2-40B4-BE49-F238E27FC236}">
                    <a16:creationId xmlns:a16="http://schemas.microsoft.com/office/drawing/2014/main" id="{9C474D2C-8A27-483C-A5C7-68EC07C5CBAC}"/>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rgbClr val="916395"/>
              </a:solidFill>
              <a:ln>
                <a:noFill/>
              </a:ln>
              <a:effectLst/>
            </p:spPr>
            <p:txBody>
              <a:bodyPr wrap="none" anchor="ctr"/>
              <a:lstStyle/>
              <a:p>
                <a:endParaRPr lang="en-GB" sz="1400" dirty="0">
                  <a:latin typeface="+mj-lt"/>
                </a:endParaRPr>
              </a:p>
            </p:txBody>
          </p:sp>
          <p:sp>
            <p:nvSpPr>
              <p:cNvPr id="27" name="Freeform 3">
                <a:extLst>
                  <a:ext uri="{FF2B5EF4-FFF2-40B4-BE49-F238E27FC236}">
                    <a16:creationId xmlns:a16="http://schemas.microsoft.com/office/drawing/2014/main" id="{561C6BE8-9020-477A-9D10-09EA1013CCDA}"/>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rgbClr val="79527B"/>
              </a:solidFill>
              <a:ln>
                <a:noFill/>
              </a:ln>
              <a:effectLst/>
            </p:spPr>
            <p:txBody>
              <a:bodyPr wrap="none" anchor="ctr"/>
              <a:lstStyle/>
              <a:p>
                <a:endParaRPr lang="en-GB" sz="1400" dirty="0">
                  <a:latin typeface="+mj-lt"/>
                </a:endParaRPr>
              </a:p>
            </p:txBody>
          </p:sp>
        </p:grpSp>
        <p:grpSp>
          <p:nvGrpSpPr>
            <p:cNvPr id="8" name="Group 4">
              <a:extLst>
                <a:ext uri="{FF2B5EF4-FFF2-40B4-BE49-F238E27FC236}">
                  <a16:creationId xmlns:a16="http://schemas.microsoft.com/office/drawing/2014/main" id="{1891E390-97DA-440B-8DED-347881E38ADD}"/>
                </a:ext>
              </a:extLst>
            </p:cNvPr>
            <p:cNvGrpSpPr/>
            <p:nvPr/>
          </p:nvGrpSpPr>
          <p:grpSpPr>
            <a:xfrm>
              <a:off x="5328980" y="7745597"/>
              <a:ext cx="4377764" cy="3211487"/>
              <a:chOff x="9577832" y="4941160"/>
              <a:chExt cx="5221988" cy="3830802"/>
            </a:xfrm>
          </p:grpSpPr>
          <p:sp>
            <p:nvSpPr>
              <p:cNvPr id="22" name="Freeform 4">
                <a:extLst>
                  <a:ext uri="{FF2B5EF4-FFF2-40B4-BE49-F238E27FC236}">
                    <a16:creationId xmlns:a16="http://schemas.microsoft.com/office/drawing/2014/main" id="{86F1FD1A-EA83-48E0-A49E-032B4E11BEE9}"/>
                  </a:ext>
                </a:extLst>
              </p:cNvPr>
              <p:cNvSpPr>
                <a:spLocks noChangeArrowheads="1"/>
              </p:cNvSpPr>
              <p:nvPr/>
            </p:nvSpPr>
            <p:spPr bwMode="auto">
              <a:xfrm>
                <a:off x="9577832" y="4941160"/>
                <a:ext cx="5216227" cy="2906224"/>
              </a:xfrm>
              <a:custGeom>
                <a:avLst/>
                <a:gdLst>
                  <a:gd name="T0" fmla="*/ 4013 w 7986"/>
                  <a:gd name="T1" fmla="*/ 0 h 4450"/>
                  <a:gd name="T2" fmla="*/ 7985 w 7986"/>
                  <a:gd name="T3" fmla="*/ 2221 h 4450"/>
                  <a:gd name="T4" fmla="*/ 3970 w 7986"/>
                  <a:gd name="T5" fmla="*/ 4449 h 4450"/>
                  <a:gd name="T6" fmla="*/ 0 w 7986"/>
                  <a:gd name="T7" fmla="*/ 2229 h 4450"/>
                  <a:gd name="T8" fmla="*/ 4013 w 7986"/>
                  <a:gd name="T9" fmla="*/ 0 h 4450"/>
                </a:gdLst>
                <a:ahLst/>
                <a:cxnLst>
                  <a:cxn ang="0">
                    <a:pos x="T0" y="T1"/>
                  </a:cxn>
                  <a:cxn ang="0">
                    <a:pos x="T2" y="T3"/>
                  </a:cxn>
                  <a:cxn ang="0">
                    <a:pos x="T4" y="T5"/>
                  </a:cxn>
                  <a:cxn ang="0">
                    <a:pos x="T6" y="T7"/>
                  </a:cxn>
                  <a:cxn ang="0">
                    <a:pos x="T8" y="T9"/>
                  </a:cxn>
                </a:cxnLst>
                <a:rect l="0" t="0" r="r" b="b"/>
                <a:pathLst>
                  <a:path w="7986" h="4450">
                    <a:moveTo>
                      <a:pt x="4013" y="0"/>
                    </a:moveTo>
                    <a:lnTo>
                      <a:pt x="7985" y="2221"/>
                    </a:lnTo>
                    <a:lnTo>
                      <a:pt x="3970" y="4449"/>
                    </a:lnTo>
                    <a:lnTo>
                      <a:pt x="0" y="2229"/>
                    </a:lnTo>
                    <a:lnTo>
                      <a:pt x="4013" y="0"/>
                    </a:lnTo>
                  </a:path>
                </a:pathLst>
              </a:custGeom>
              <a:solidFill>
                <a:srgbClr val="AB85AD"/>
              </a:solidFill>
              <a:ln>
                <a:noFill/>
              </a:ln>
              <a:effectLst/>
            </p:spPr>
            <p:txBody>
              <a:bodyPr wrap="none" anchor="ctr"/>
              <a:lstStyle/>
              <a:p>
                <a:endParaRPr lang="en-GB" sz="1400" dirty="0">
                  <a:latin typeface="+mj-lt"/>
                </a:endParaRPr>
              </a:p>
            </p:txBody>
          </p:sp>
          <p:sp>
            <p:nvSpPr>
              <p:cNvPr id="23" name="Freeform 5">
                <a:extLst>
                  <a:ext uri="{FF2B5EF4-FFF2-40B4-BE49-F238E27FC236}">
                    <a16:creationId xmlns:a16="http://schemas.microsoft.com/office/drawing/2014/main" id="{D0A232F2-0C75-4059-975E-46FD4C25F42B}"/>
                  </a:ext>
                </a:extLst>
              </p:cNvPr>
              <p:cNvSpPr>
                <a:spLocks noChangeArrowheads="1"/>
              </p:cNvSpPr>
              <p:nvPr/>
            </p:nvSpPr>
            <p:spPr bwMode="auto">
              <a:xfrm>
                <a:off x="12170105" y="6392832"/>
                <a:ext cx="2629715" cy="2379130"/>
              </a:xfrm>
              <a:custGeom>
                <a:avLst/>
                <a:gdLst>
                  <a:gd name="T0" fmla="*/ 4015 w 4024"/>
                  <a:gd name="T1" fmla="*/ 0 h 3643"/>
                  <a:gd name="T2" fmla="*/ 4023 w 4024"/>
                  <a:gd name="T3" fmla="*/ 1412 h 3643"/>
                  <a:gd name="T4" fmla="*/ 9 w 4024"/>
                  <a:gd name="T5" fmla="*/ 3642 h 3643"/>
                  <a:gd name="T6" fmla="*/ 0 w 4024"/>
                  <a:gd name="T7" fmla="*/ 2228 h 3643"/>
                  <a:gd name="T8" fmla="*/ 4015 w 4024"/>
                  <a:gd name="T9" fmla="*/ 0 h 3643"/>
                </a:gdLst>
                <a:ahLst/>
                <a:cxnLst>
                  <a:cxn ang="0">
                    <a:pos x="T0" y="T1"/>
                  </a:cxn>
                  <a:cxn ang="0">
                    <a:pos x="T2" y="T3"/>
                  </a:cxn>
                  <a:cxn ang="0">
                    <a:pos x="T4" y="T5"/>
                  </a:cxn>
                  <a:cxn ang="0">
                    <a:pos x="T6" y="T7"/>
                  </a:cxn>
                  <a:cxn ang="0">
                    <a:pos x="T8" y="T9"/>
                  </a:cxn>
                </a:cxnLst>
                <a:rect l="0" t="0" r="r" b="b"/>
                <a:pathLst>
                  <a:path w="4024" h="3643">
                    <a:moveTo>
                      <a:pt x="4015" y="0"/>
                    </a:moveTo>
                    <a:lnTo>
                      <a:pt x="4023" y="1412"/>
                    </a:lnTo>
                    <a:lnTo>
                      <a:pt x="9" y="3642"/>
                    </a:lnTo>
                    <a:lnTo>
                      <a:pt x="0" y="2228"/>
                    </a:lnTo>
                    <a:lnTo>
                      <a:pt x="4015" y="0"/>
                    </a:lnTo>
                  </a:path>
                </a:pathLst>
              </a:custGeom>
              <a:solidFill>
                <a:srgbClr val="916395"/>
              </a:solidFill>
              <a:ln>
                <a:noFill/>
              </a:ln>
              <a:effectLst/>
            </p:spPr>
            <p:txBody>
              <a:bodyPr wrap="none" anchor="ctr"/>
              <a:lstStyle/>
              <a:p>
                <a:endParaRPr lang="en-GB" sz="1400" dirty="0">
                  <a:latin typeface="+mj-lt"/>
                </a:endParaRPr>
              </a:p>
            </p:txBody>
          </p:sp>
          <p:sp>
            <p:nvSpPr>
              <p:cNvPr id="24" name="Freeform 6">
                <a:extLst>
                  <a:ext uri="{FF2B5EF4-FFF2-40B4-BE49-F238E27FC236}">
                    <a16:creationId xmlns:a16="http://schemas.microsoft.com/office/drawing/2014/main" id="{035366D1-D1FE-40B4-9D5D-EE8996EF99DB}"/>
                  </a:ext>
                </a:extLst>
              </p:cNvPr>
              <p:cNvSpPr>
                <a:spLocks noChangeArrowheads="1"/>
              </p:cNvSpPr>
              <p:nvPr/>
            </p:nvSpPr>
            <p:spPr bwMode="auto">
              <a:xfrm>
                <a:off x="9577832" y="6398592"/>
                <a:ext cx="2600912" cy="2373369"/>
              </a:xfrm>
              <a:custGeom>
                <a:avLst/>
                <a:gdLst>
                  <a:gd name="T0" fmla="*/ 3970 w 3980"/>
                  <a:gd name="T1" fmla="*/ 2220 h 3635"/>
                  <a:gd name="T2" fmla="*/ 3979 w 3980"/>
                  <a:gd name="T3" fmla="*/ 3634 h 3635"/>
                  <a:gd name="T4" fmla="*/ 9 w 3980"/>
                  <a:gd name="T5" fmla="*/ 1414 h 3635"/>
                  <a:gd name="T6" fmla="*/ 0 w 3980"/>
                  <a:gd name="T7" fmla="*/ 0 h 3635"/>
                  <a:gd name="T8" fmla="*/ 3970 w 3980"/>
                  <a:gd name="T9" fmla="*/ 2220 h 3635"/>
                </a:gdLst>
                <a:ahLst/>
                <a:cxnLst>
                  <a:cxn ang="0">
                    <a:pos x="T0" y="T1"/>
                  </a:cxn>
                  <a:cxn ang="0">
                    <a:pos x="T2" y="T3"/>
                  </a:cxn>
                  <a:cxn ang="0">
                    <a:pos x="T4" y="T5"/>
                  </a:cxn>
                  <a:cxn ang="0">
                    <a:pos x="T6" y="T7"/>
                  </a:cxn>
                  <a:cxn ang="0">
                    <a:pos x="T8" y="T9"/>
                  </a:cxn>
                </a:cxnLst>
                <a:rect l="0" t="0" r="r" b="b"/>
                <a:pathLst>
                  <a:path w="3980" h="3635">
                    <a:moveTo>
                      <a:pt x="3970" y="2220"/>
                    </a:moveTo>
                    <a:lnTo>
                      <a:pt x="3979" y="3634"/>
                    </a:lnTo>
                    <a:lnTo>
                      <a:pt x="9" y="1414"/>
                    </a:lnTo>
                    <a:lnTo>
                      <a:pt x="0" y="0"/>
                    </a:lnTo>
                    <a:lnTo>
                      <a:pt x="3970" y="2220"/>
                    </a:lnTo>
                  </a:path>
                </a:pathLst>
              </a:custGeom>
              <a:solidFill>
                <a:srgbClr val="79527B"/>
              </a:solidFill>
              <a:ln>
                <a:noFill/>
              </a:ln>
              <a:effectLst/>
            </p:spPr>
            <p:txBody>
              <a:bodyPr wrap="none" anchor="ctr"/>
              <a:lstStyle/>
              <a:p>
                <a:endParaRPr lang="en-GB" sz="1400" dirty="0">
                  <a:latin typeface="+mj-lt"/>
                </a:endParaRPr>
              </a:p>
            </p:txBody>
          </p:sp>
        </p:grpSp>
        <p:grpSp>
          <p:nvGrpSpPr>
            <p:cNvPr id="10" name="Group 16">
              <a:extLst>
                <a:ext uri="{FF2B5EF4-FFF2-40B4-BE49-F238E27FC236}">
                  <a16:creationId xmlns:a16="http://schemas.microsoft.com/office/drawing/2014/main" id="{CED8260D-1080-4CC7-998C-690DC76A4A49}"/>
                </a:ext>
              </a:extLst>
            </p:cNvPr>
            <p:cNvGrpSpPr/>
            <p:nvPr/>
          </p:nvGrpSpPr>
          <p:grpSpPr>
            <a:xfrm>
              <a:off x="9701914" y="3754179"/>
              <a:ext cx="4377764" cy="3211487"/>
              <a:chOff x="12193146" y="2562030"/>
              <a:chExt cx="5221988" cy="3830802"/>
            </a:xfrm>
          </p:grpSpPr>
          <p:sp>
            <p:nvSpPr>
              <p:cNvPr id="15" name="Freeform 1">
                <a:extLst>
                  <a:ext uri="{FF2B5EF4-FFF2-40B4-BE49-F238E27FC236}">
                    <a16:creationId xmlns:a16="http://schemas.microsoft.com/office/drawing/2014/main" id="{39310880-A18B-4D43-845D-5B3F782E4333}"/>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rgbClr val="AB85AD"/>
              </a:solidFill>
              <a:ln>
                <a:noFill/>
              </a:ln>
              <a:effectLst/>
            </p:spPr>
            <p:txBody>
              <a:bodyPr wrap="none" anchor="ctr"/>
              <a:lstStyle/>
              <a:p>
                <a:endParaRPr lang="en-GB" sz="1400" dirty="0">
                  <a:latin typeface="+mj-lt"/>
                </a:endParaRPr>
              </a:p>
            </p:txBody>
          </p:sp>
          <p:sp>
            <p:nvSpPr>
              <p:cNvPr id="17" name="Freeform 2">
                <a:extLst>
                  <a:ext uri="{FF2B5EF4-FFF2-40B4-BE49-F238E27FC236}">
                    <a16:creationId xmlns:a16="http://schemas.microsoft.com/office/drawing/2014/main" id="{7C390B68-99B1-4B29-B20E-75F1B0EF65FF}"/>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rgbClr val="916395"/>
              </a:solidFill>
              <a:ln>
                <a:noFill/>
              </a:ln>
              <a:effectLst/>
            </p:spPr>
            <p:txBody>
              <a:bodyPr wrap="none" anchor="ctr"/>
              <a:lstStyle/>
              <a:p>
                <a:endParaRPr lang="en-GB" sz="1400" dirty="0">
                  <a:latin typeface="+mj-lt"/>
                </a:endParaRPr>
              </a:p>
            </p:txBody>
          </p:sp>
          <p:sp>
            <p:nvSpPr>
              <p:cNvPr id="18" name="Freeform 3">
                <a:extLst>
                  <a:ext uri="{FF2B5EF4-FFF2-40B4-BE49-F238E27FC236}">
                    <a16:creationId xmlns:a16="http://schemas.microsoft.com/office/drawing/2014/main" id="{35B5436C-2628-424C-8FC6-F8FFDAFD4965}"/>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rgbClr val="79527B"/>
              </a:solidFill>
              <a:ln>
                <a:noFill/>
              </a:ln>
              <a:effectLst/>
            </p:spPr>
            <p:txBody>
              <a:bodyPr wrap="none" anchor="ctr"/>
              <a:lstStyle/>
              <a:p>
                <a:endParaRPr lang="en-GB" sz="1400" dirty="0">
                  <a:latin typeface="+mj-lt"/>
                </a:endParaRPr>
              </a:p>
            </p:txBody>
          </p:sp>
        </p:grpSp>
        <p:grpSp>
          <p:nvGrpSpPr>
            <p:cNvPr id="11" name="Group 20">
              <a:extLst>
                <a:ext uri="{FF2B5EF4-FFF2-40B4-BE49-F238E27FC236}">
                  <a16:creationId xmlns:a16="http://schemas.microsoft.com/office/drawing/2014/main" id="{AA880F55-B479-4FA7-9C58-81D714E76435}"/>
                </a:ext>
              </a:extLst>
            </p:cNvPr>
            <p:cNvGrpSpPr/>
            <p:nvPr/>
          </p:nvGrpSpPr>
          <p:grpSpPr>
            <a:xfrm>
              <a:off x="11894418" y="1762088"/>
              <a:ext cx="4377764" cy="3211487"/>
              <a:chOff x="12193146" y="2562030"/>
              <a:chExt cx="5221988" cy="3830802"/>
            </a:xfrm>
          </p:grpSpPr>
          <p:sp>
            <p:nvSpPr>
              <p:cNvPr id="12" name="Freeform 1">
                <a:extLst>
                  <a:ext uri="{FF2B5EF4-FFF2-40B4-BE49-F238E27FC236}">
                    <a16:creationId xmlns:a16="http://schemas.microsoft.com/office/drawing/2014/main" id="{846AC122-EDAD-404C-817F-0235E3E95ABC}"/>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rgbClr val="AB85AD"/>
              </a:solidFill>
              <a:ln>
                <a:noFill/>
              </a:ln>
              <a:effectLst/>
            </p:spPr>
            <p:txBody>
              <a:bodyPr wrap="none" anchor="ctr"/>
              <a:lstStyle/>
              <a:p>
                <a:endParaRPr lang="en-GB" sz="1400" dirty="0">
                  <a:latin typeface="+mj-lt"/>
                </a:endParaRPr>
              </a:p>
            </p:txBody>
          </p:sp>
          <p:sp>
            <p:nvSpPr>
              <p:cNvPr id="13" name="Freeform 2">
                <a:extLst>
                  <a:ext uri="{FF2B5EF4-FFF2-40B4-BE49-F238E27FC236}">
                    <a16:creationId xmlns:a16="http://schemas.microsoft.com/office/drawing/2014/main" id="{3DA8A495-29CF-4867-BD2E-C5CA819D4098}"/>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rgbClr val="916395"/>
              </a:solidFill>
              <a:ln>
                <a:noFill/>
              </a:ln>
              <a:effectLst/>
            </p:spPr>
            <p:txBody>
              <a:bodyPr wrap="none" anchor="ctr"/>
              <a:lstStyle/>
              <a:p>
                <a:endParaRPr lang="en-GB" sz="1400" dirty="0">
                  <a:latin typeface="+mj-lt"/>
                </a:endParaRPr>
              </a:p>
            </p:txBody>
          </p:sp>
          <p:sp>
            <p:nvSpPr>
              <p:cNvPr id="14" name="Freeform 3">
                <a:extLst>
                  <a:ext uri="{FF2B5EF4-FFF2-40B4-BE49-F238E27FC236}">
                    <a16:creationId xmlns:a16="http://schemas.microsoft.com/office/drawing/2014/main" id="{CB914EB3-2CBF-4DAA-98FD-C70517AAE7FB}"/>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rgbClr val="79527B"/>
              </a:solidFill>
              <a:ln>
                <a:noFill/>
              </a:ln>
              <a:effectLst/>
            </p:spPr>
            <p:txBody>
              <a:bodyPr wrap="none" anchor="ctr"/>
              <a:lstStyle/>
              <a:p>
                <a:endParaRPr lang="en-GB" sz="1400" dirty="0">
                  <a:latin typeface="+mj-lt"/>
                </a:endParaRPr>
              </a:p>
            </p:txBody>
          </p:sp>
        </p:grpSp>
      </p:grpSp>
      <p:sp>
        <p:nvSpPr>
          <p:cNvPr id="28" name="TextBox 32">
            <a:extLst>
              <a:ext uri="{FF2B5EF4-FFF2-40B4-BE49-F238E27FC236}">
                <a16:creationId xmlns:a16="http://schemas.microsoft.com/office/drawing/2014/main" id="{0182BA73-8298-407A-A7D7-4E4E223EA1ED}"/>
              </a:ext>
            </a:extLst>
          </p:cNvPr>
          <p:cNvSpPr txBox="1"/>
          <p:nvPr/>
        </p:nvSpPr>
        <p:spPr>
          <a:xfrm>
            <a:off x="5083860" y="2250328"/>
            <a:ext cx="2757551" cy="369332"/>
          </a:xfrm>
          <a:prstGeom prst="rect">
            <a:avLst/>
          </a:prstGeom>
          <a:noFill/>
        </p:spPr>
        <p:txBody>
          <a:bodyPr wrap="none" rtlCol="0" anchor="b" anchorCtr="0">
            <a:spAutoFit/>
          </a:bodyPr>
          <a:lstStyle/>
          <a:p>
            <a:pPr algn="r"/>
            <a:r>
              <a:rPr lang="en-GB" b="1" dirty="0">
                <a:solidFill>
                  <a:schemeClr val="tx2"/>
                </a:solidFill>
                <a:latin typeface="+mj-lt"/>
                <a:ea typeface="League Spartan" charset="0"/>
                <a:cs typeface="Poppins" pitchFamily="2" charset="77"/>
              </a:rPr>
              <a:t>Transparente Kommunikation</a:t>
            </a:r>
          </a:p>
        </p:txBody>
      </p:sp>
      <p:sp>
        <p:nvSpPr>
          <p:cNvPr id="29" name="Subtitle 2">
            <a:extLst>
              <a:ext uri="{FF2B5EF4-FFF2-40B4-BE49-F238E27FC236}">
                <a16:creationId xmlns:a16="http://schemas.microsoft.com/office/drawing/2014/main" id="{395CF6FB-F6BD-430D-AB0A-DD182A199057}"/>
              </a:ext>
            </a:extLst>
          </p:cNvPr>
          <p:cNvSpPr txBox="1">
            <a:spLocks/>
          </p:cNvSpPr>
          <p:nvPr/>
        </p:nvSpPr>
        <p:spPr>
          <a:xfrm>
            <a:off x="4696464" y="2229577"/>
            <a:ext cx="3294359"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spcAft>
                <a:spcPts val="675"/>
              </a:spcAft>
            </a:pPr>
            <a:r>
              <a:rPr lang="en-GB" sz="1600" dirty="0">
                <a:solidFill>
                  <a:srgbClr val="595A59"/>
                </a:solidFill>
                <a:latin typeface="+mj-lt"/>
                <a:ea typeface="Lato Light" panose="020F0502020204030203" pitchFamily="34" charset="0"/>
                <a:cs typeface="Mukta ExtraLight" panose="020B0000000000000000" pitchFamily="34" charset="77"/>
              </a:rPr>
              <a:t>Verpflichtung zu einer transparenten und kohärenten internen und externen Kommunikation</a:t>
            </a:r>
          </a:p>
        </p:txBody>
      </p:sp>
      <p:sp>
        <p:nvSpPr>
          <p:cNvPr id="32" name="TextBox 45">
            <a:extLst>
              <a:ext uri="{FF2B5EF4-FFF2-40B4-BE49-F238E27FC236}">
                <a16:creationId xmlns:a16="http://schemas.microsoft.com/office/drawing/2014/main" id="{43AB407D-B290-417F-9879-C1BE8796A733}"/>
              </a:ext>
            </a:extLst>
          </p:cNvPr>
          <p:cNvSpPr txBox="1"/>
          <p:nvPr/>
        </p:nvSpPr>
        <p:spPr>
          <a:xfrm>
            <a:off x="7252388" y="5180149"/>
            <a:ext cx="3486724"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Das Notwendige tun, wenn es notwendig ist</a:t>
            </a:r>
          </a:p>
        </p:txBody>
      </p:sp>
      <p:sp>
        <p:nvSpPr>
          <p:cNvPr id="33" name="Subtitle 2">
            <a:extLst>
              <a:ext uri="{FF2B5EF4-FFF2-40B4-BE49-F238E27FC236}">
                <a16:creationId xmlns:a16="http://schemas.microsoft.com/office/drawing/2014/main" id="{8692E1CC-FEC8-4466-BF90-1CB500856813}"/>
              </a:ext>
            </a:extLst>
          </p:cNvPr>
          <p:cNvSpPr txBox="1">
            <a:spLocks/>
          </p:cNvSpPr>
          <p:nvPr/>
        </p:nvSpPr>
        <p:spPr>
          <a:xfrm>
            <a:off x="7145063" y="5459259"/>
            <a:ext cx="4521875"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spcAft>
                <a:spcPts val="675"/>
              </a:spcAft>
            </a:pPr>
            <a:r>
              <a:rPr lang="en-GB" sz="1600" dirty="0">
                <a:solidFill>
                  <a:srgbClr val="595A59"/>
                </a:solidFill>
                <a:latin typeface="+mj-lt"/>
                <a:ea typeface="Lato Light" panose="020F0502020204030203" pitchFamily="34" charset="0"/>
                <a:cs typeface="Mukta ExtraLight" panose="020B0000000000000000" pitchFamily="34" charset="77"/>
              </a:rPr>
              <a:t>Werfen Sie Ihren Kalender weg - beziehen Sie alle Beteiligten rund um die Uhr ein</a:t>
            </a:r>
          </a:p>
        </p:txBody>
      </p:sp>
      <p:sp>
        <p:nvSpPr>
          <p:cNvPr id="34" name="TextBox 48">
            <a:extLst>
              <a:ext uri="{FF2B5EF4-FFF2-40B4-BE49-F238E27FC236}">
                <a16:creationId xmlns:a16="http://schemas.microsoft.com/office/drawing/2014/main" id="{75B738D5-2461-470F-804F-3348A580EFBF}"/>
              </a:ext>
            </a:extLst>
          </p:cNvPr>
          <p:cNvSpPr txBox="1"/>
          <p:nvPr/>
        </p:nvSpPr>
        <p:spPr>
          <a:xfrm>
            <a:off x="8087614" y="4312662"/>
            <a:ext cx="1127232"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Anführer sein</a:t>
            </a:r>
          </a:p>
        </p:txBody>
      </p:sp>
      <p:sp>
        <p:nvSpPr>
          <p:cNvPr id="35" name="Subtitle 2">
            <a:extLst>
              <a:ext uri="{FF2B5EF4-FFF2-40B4-BE49-F238E27FC236}">
                <a16:creationId xmlns:a16="http://schemas.microsoft.com/office/drawing/2014/main" id="{B1898D98-917E-4EE4-805C-23C023E5A491}"/>
              </a:ext>
            </a:extLst>
          </p:cNvPr>
          <p:cNvSpPr txBox="1">
            <a:spLocks/>
          </p:cNvSpPr>
          <p:nvPr/>
        </p:nvSpPr>
        <p:spPr>
          <a:xfrm>
            <a:off x="7944845" y="4627588"/>
            <a:ext cx="4247155"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spcAft>
                <a:spcPts val="675"/>
              </a:spcAft>
            </a:pPr>
            <a:r>
              <a:rPr lang="en-GB" sz="1600" dirty="0">
                <a:solidFill>
                  <a:srgbClr val="595A59"/>
                </a:solidFill>
                <a:latin typeface="+mj-lt"/>
                <a:ea typeface="Lato Light" panose="020F0502020204030203" pitchFamily="34" charset="0"/>
                <a:cs typeface="Mukta ExtraLight" panose="020B0000000000000000" pitchFamily="34" charset="77"/>
              </a:rPr>
              <a:t>Sorgen Sie für eine sichtbare Beteiligung des CEO und der Führungsebene. Nehmen Sie das Problem selbst in die Hand </a:t>
            </a:r>
          </a:p>
        </p:txBody>
      </p:sp>
      <p:sp>
        <p:nvSpPr>
          <p:cNvPr id="39" name="Subtitle 2">
            <a:extLst>
              <a:ext uri="{FF2B5EF4-FFF2-40B4-BE49-F238E27FC236}">
                <a16:creationId xmlns:a16="http://schemas.microsoft.com/office/drawing/2014/main" id="{93984BA3-DF72-4BC2-945D-9266C1573123}"/>
              </a:ext>
            </a:extLst>
          </p:cNvPr>
          <p:cNvSpPr txBox="1">
            <a:spLocks/>
          </p:cNvSpPr>
          <p:nvPr/>
        </p:nvSpPr>
        <p:spPr>
          <a:xfrm>
            <a:off x="4160493" y="3065718"/>
            <a:ext cx="2914309"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spcAft>
                <a:spcPts val="675"/>
              </a:spcAft>
            </a:pPr>
            <a:r>
              <a:rPr lang="en-GB" sz="1600" dirty="0">
                <a:solidFill>
                  <a:srgbClr val="595A59"/>
                </a:solidFill>
                <a:latin typeface="+mj-lt"/>
                <a:ea typeface="Lato Light" panose="020F0502020204030203" pitchFamily="34" charset="0"/>
                <a:cs typeface="Mukta ExtraLight" panose="020B0000000000000000" pitchFamily="34" charset="77"/>
              </a:rPr>
              <a:t>Prompte und proaktive Kommunikation</a:t>
            </a:r>
          </a:p>
        </p:txBody>
      </p:sp>
    </p:spTree>
    <p:extLst>
      <p:ext uri="{BB962C8B-B14F-4D97-AF65-F5344CB8AC3E}">
        <p14:creationId xmlns:p14="http://schemas.microsoft.com/office/powerpoint/2010/main" val="31355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Inhaltsplatzhalter 4">
            <a:extLst>
              <a:ext uri="{FF2B5EF4-FFF2-40B4-BE49-F238E27FC236}">
                <a16:creationId xmlns:a16="http://schemas.microsoft.com/office/drawing/2014/main" id="{E5EEBFAB-92EA-18C4-981E-BB9E4720EA0E}"/>
              </a:ext>
            </a:extLst>
          </p:cNvPr>
          <p:cNvSpPr>
            <a:spLocks noGrp="1"/>
          </p:cNvSpPr>
          <p:nvPr>
            <p:ph sz="quarter" idx="19"/>
          </p:nvPr>
        </p:nvSpPr>
        <p:spPr/>
        <p:txBody>
          <a:bodyPr/>
          <a:lstStyle/>
          <a:p>
            <a:r>
              <a:rPr lang="en-US" dirty="0"/>
              <a:t>Während einer Krise sollten die Stakeholder einbezogen werden, und die Interaktion mit ihnen (und möglicherweise den Medien), um die Situation zu erläutern und den geplanten Aktionsplan mitzuteilen, ist von strategischer Bedeutung. Führungskräfte können Krisen als eine Gelegenheit nutzen, um stärkere Partnerschaften aufzubauen und bei Bedarf um Hilfe zu bitten.</a:t>
            </a:r>
          </a:p>
          <a:p>
            <a:r>
              <a:rPr lang="en-US" dirty="0"/>
              <a:t>Im Folgenden finden Sie Tipps für </a:t>
            </a:r>
            <a:r>
              <a:rPr lang="en-US" dirty="0" err="1"/>
              <a:t>Führungskräfte</a:t>
            </a:r>
            <a:r>
              <a:rPr lang="en-US" dirty="0"/>
              <a:t> </a:t>
            </a:r>
            <a:r>
              <a:rPr lang="en-US" dirty="0" err="1"/>
              <a:t>im</a:t>
            </a:r>
            <a:r>
              <a:rPr lang="en-US" dirty="0"/>
              <a:t> </a:t>
            </a:r>
            <a:r>
              <a:rPr lang="en-US" dirty="0" err="1"/>
              <a:t>Krisenmanagement</a:t>
            </a:r>
            <a:r>
              <a:rPr lang="en-US" dirty="0"/>
              <a:t>:</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fontScale="92500" lnSpcReduction="10000"/>
          </a:bodyPr>
          <a:lstStyle/>
          <a:p>
            <a:r>
              <a:rPr lang="en-US" dirty="0"/>
              <a:t>Neuartige Krisen können die Führungsfähigkeit, die Entscheidungsfindung und die Fähigkeit zu strategischem Denken auf die Probe stellen</a:t>
            </a:r>
            <a:r>
              <a:rPr lang="en-US" sz="2100" dirty="0"/>
              <a:t>. </a:t>
            </a:r>
            <a:r>
              <a:rPr lang="en-GB" altLang="de-DE" sz="2100" dirty="0" err="1"/>
              <a:t>Starke </a:t>
            </a:r>
            <a:r>
              <a:rPr lang="en-GB" altLang="de-DE" sz="2100" dirty="0"/>
              <a:t>Unterstützung, Anleitung und Vertrauen </a:t>
            </a:r>
            <a:r>
              <a:rPr lang="de-DE" altLang="de-DE" sz="2100" dirty="0" err="1"/>
              <a:t>werden erwartet</a:t>
            </a:r>
            <a:endParaRPr lang="en-US" sz="2100" dirty="0"/>
          </a:p>
          <a:p>
            <a:endParaRPr lang="en-GB" dirty="0"/>
          </a:p>
        </p:txBody>
      </p:sp>
      <p:sp>
        <p:nvSpPr>
          <p:cNvPr id="6" name="Textplatzhalter 5">
            <a:extLst>
              <a:ext uri="{FF2B5EF4-FFF2-40B4-BE49-F238E27FC236}">
                <a16:creationId xmlns:a16="http://schemas.microsoft.com/office/drawing/2014/main" id="{BF415F5D-E0C0-AC40-1034-C3D824B133CD}"/>
              </a:ext>
            </a:extLst>
          </p:cNvPr>
          <p:cNvSpPr>
            <a:spLocks noGrp="1"/>
          </p:cNvSpPr>
          <p:nvPr>
            <p:ph type="body" sz="quarter" idx="20"/>
          </p:nvPr>
        </p:nvSpPr>
        <p:spPr/>
        <p:txBody>
          <a:bodyPr>
            <a:normAutofit fontScale="85000" lnSpcReduction="20000"/>
          </a:bodyPr>
          <a:lstStyle/>
          <a:p>
            <a:r>
              <a:rPr lang="en-GB" dirty="0"/>
              <a:t>Führungsstärke demonstrieren</a:t>
            </a:r>
          </a:p>
          <a:p>
            <a:endParaRPr lang="de-DE" dirty="0"/>
          </a:p>
        </p:txBody>
      </p:sp>
      <p:sp>
        <p:nvSpPr>
          <p:cNvPr id="8" name="Rectangle 1">
            <a:extLst>
              <a:ext uri="{FF2B5EF4-FFF2-40B4-BE49-F238E27FC236}">
                <a16:creationId xmlns:a16="http://schemas.microsoft.com/office/drawing/2014/main" id="{B36F7671-7601-4308-A8AA-5E51AB76BBC2}"/>
              </a:ext>
            </a:extLst>
          </p:cNvPr>
          <p:cNvSpPr/>
          <p:nvPr/>
        </p:nvSpPr>
        <p:spPr>
          <a:xfrm>
            <a:off x="4525943" y="1825334"/>
            <a:ext cx="710509" cy="39393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9" name="Rectangle 2">
            <a:extLst>
              <a:ext uri="{FF2B5EF4-FFF2-40B4-BE49-F238E27FC236}">
                <a16:creationId xmlns:a16="http://schemas.microsoft.com/office/drawing/2014/main" id="{E66D0F70-FEE3-4389-A54A-26E1CD5DDA9A}"/>
              </a:ext>
            </a:extLst>
          </p:cNvPr>
          <p:cNvSpPr/>
          <p:nvPr/>
        </p:nvSpPr>
        <p:spPr>
          <a:xfrm>
            <a:off x="4525943" y="2300071"/>
            <a:ext cx="710509" cy="39393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0" name="Rectangle 3">
            <a:extLst>
              <a:ext uri="{FF2B5EF4-FFF2-40B4-BE49-F238E27FC236}">
                <a16:creationId xmlns:a16="http://schemas.microsoft.com/office/drawing/2014/main" id="{9A6E80D8-C921-4CD8-9AAC-51F298DC2E9D}"/>
              </a:ext>
            </a:extLst>
          </p:cNvPr>
          <p:cNvSpPr/>
          <p:nvPr/>
        </p:nvSpPr>
        <p:spPr>
          <a:xfrm>
            <a:off x="4525943" y="2774807"/>
            <a:ext cx="710509" cy="39393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1" name="Rectangle 4">
            <a:extLst>
              <a:ext uri="{FF2B5EF4-FFF2-40B4-BE49-F238E27FC236}">
                <a16:creationId xmlns:a16="http://schemas.microsoft.com/office/drawing/2014/main" id="{D24711B8-F396-448B-B88F-88BCFFB41D5E}"/>
              </a:ext>
            </a:extLst>
          </p:cNvPr>
          <p:cNvSpPr/>
          <p:nvPr/>
        </p:nvSpPr>
        <p:spPr>
          <a:xfrm>
            <a:off x="4525943" y="3249542"/>
            <a:ext cx="710509" cy="39393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2" name="Rectangle 5">
            <a:extLst>
              <a:ext uri="{FF2B5EF4-FFF2-40B4-BE49-F238E27FC236}">
                <a16:creationId xmlns:a16="http://schemas.microsoft.com/office/drawing/2014/main" id="{AA9AA97C-A636-4315-8D01-4EEC0A2D8B05}"/>
              </a:ext>
            </a:extLst>
          </p:cNvPr>
          <p:cNvSpPr/>
          <p:nvPr/>
        </p:nvSpPr>
        <p:spPr>
          <a:xfrm>
            <a:off x="4525943" y="3724279"/>
            <a:ext cx="710509" cy="39393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3" name="TextBox 6">
            <a:extLst>
              <a:ext uri="{FF2B5EF4-FFF2-40B4-BE49-F238E27FC236}">
                <a16:creationId xmlns:a16="http://schemas.microsoft.com/office/drawing/2014/main" id="{D783DB51-2818-4F2A-93B1-7DBA6C8B2D2D}"/>
              </a:ext>
            </a:extLst>
          </p:cNvPr>
          <p:cNvSpPr txBox="1"/>
          <p:nvPr/>
        </p:nvSpPr>
        <p:spPr>
          <a:xfrm>
            <a:off x="4632465" y="1636571"/>
            <a:ext cx="494071" cy="756233"/>
          </a:xfrm>
          <a:prstGeom prst="rect">
            <a:avLst/>
          </a:prstGeom>
          <a:noFill/>
        </p:spPr>
        <p:txBody>
          <a:bodyPr wrap="square" rtlCol="0" anchor="ctr">
            <a:spAutoFit/>
          </a:bodyPr>
          <a:lstStyle/>
          <a:p>
            <a:pPr algn="ctr"/>
            <a:r>
              <a:rPr lang="en-GB" sz="4314" b="1" dirty="0">
                <a:solidFill>
                  <a:schemeClr val="bg1"/>
                </a:solidFill>
                <a:latin typeface="+mj-lt"/>
                <a:cs typeface="Poppins" pitchFamily="2" charset="77"/>
              </a:rPr>
              <a:t>A</a:t>
            </a:r>
          </a:p>
        </p:txBody>
      </p:sp>
      <p:sp>
        <p:nvSpPr>
          <p:cNvPr id="14" name="TextBox 7">
            <a:extLst>
              <a:ext uri="{FF2B5EF4-FFF2-40B4-BE49-F238E27FC236}">
                <a16:creationId xmlns:a16="http://schemas.microsoft.com/office/drawing/2014/main" id="{5386C107-2099-48D7-A9FB-B75F13107370}"/>
              </a:ext>
            </a:extLst>
          </p:cNvPr>
          <p:cNvSpPr txBox="1"/>
          <p:nvPr/>
        </p:nvSpPr>
        <p:spPr>
          <a:xfrm>
            <a:off x="4691831" y="2120458"/>
            <a:ext cx="372001" cy="756233"/>
          </a:xfrm>
          <a:prstGeom prst="rect">
            <a:avLst/>
          </a:prstGeom>
          <a:noFill/>
        </p:spPr>
        <p:txBody>
          <a:bodyPr wrap="square" rtlCol="0" anchor="ctr">
            <a:spAutoFit/>
          </a:bodyPr>
          <a:lstStyle/>
          <a:p>
            <a:pPr algn="ctr"/>
            <a:r>
              <a:rPr lang="en-GB" sz="4314" b="1" dirty="0">
                <a:solidFill>
                  <a:schemeClr val="bg1"/>
                </a:solidFill>
                <a:latin typeface="+mj-lt"/>
                <a:cs typeface="Poppins" pitchFamily="2" charset="77"/>
              </a:rPr>
              <a:t>B</a:t>
            </a:r>
          </a:p>
        </p:txBody>
      </p:sp>
      <p:sp>
        <p:nvSpPr>
          <p:cNvPr id="15" name="TextBox 8">
            <a:extLst>
              <a:ext uri="{FF2B5EF4-FFF2-40B4-BE49-F238E27FC236}">
                <a16:creationId xmlns:a16="http://schemas.microsoft.com/office/drawing/2014/main" id="{4C60720B-E0AF-4489-A0CA-988C11DBDCB6}"/>
              </a:ext>
            </a:extLst>
          </p:cNvPr>
          <p:cNvSpPr txBox="1"/>
          <p:nvPr/>
        </p:nvSpPr>
        <p:spPr>
          <a:xfrm>
            <a:off x="4677802" y="2587942"/>
            <a:ext cx="372000" cy="756233"/>
          </a:xfrm>
          <a:prstGeom prst="rect">
            <a:avLst/>
          </a:prstGeom>
          <a:noFill/>
        </p:spPr>
        <p:txBody>
          <a:bodyPr wrap="square" rtlCol="0" anchor="ctr">
            <a:spAutoFit/>
          </a:bodyPr>
          <a:lstStyle/>
          <a:p>
            <a:pPr algn="ctr"/>
            <a:r>
              <a:rPr lang="en-GB" sz="4314" b="1" dirty="0">
                <a:solidFill>
                  <a:schemeClr val="bg1"/>
                </a:solidFill>
                <a:latin typeface="+mj-lt"/>
                <a:cs typeface="Poppins" pitchFamily="2" charset="77"/>
              </a:rPr>
              <a:t>C</a:t>
            </a:r>
          </a:p>
        </p:txBody>
      </p:sp>
      <p:sp>
        <p:nvSpPr>
          <p:cNvPr id="17" name="TextBox 9">
            <a:extLst>
              <a:ext uri="{FF2B5EF4-FFF2-40B4-BE49-F238E27FC236}">
                <a16:creationId xmlns:a16="http://schemas.microsoft.com/office/drawing/2014/main" id="{A247064C-95DE-4509-A66F-8CA1056298AE}"/>
              </a:ext>
            </a:extLst>
          </p:cNvPr>
          <p:cNvSpPr txBox="1"/>
          <p:nvPr/>
        </p:nvSpPr>
        <p:spPr>
          <a:xfrm>
            <a:off x="4677802" y="3051341"/>
            <a:ext cx="403398" cy="756233"/>
          </a:xfrm>
          <a:prstGeom prst="rect">
            <a:avLst/>
          </a:prstGeom>
          <a:noFill/>
        </p:spPr>
        <p:txBody>
          <a:bodyPr wrap="square" rtlCol="0" anchor="ctr">
            <a:spAutoFit/>
          </a:bodyPr>
          <a:lstStyle/>
          <a:p>
            <a:pPr algn="ctr"/>
            <a:r>
              <a:rPr lang="en-GB" sz="4314" b="1" dirty="0">
                <a:solidFill>
                  <a:schemeClr val="bg1"/>
                </a:solidFill>
                <a:latin typeface="+mj-lt"/>
                <a:cs typeface="Poppins" pitchFamily="2" charset="77"/>
              </a:rPr>
              <a:t>D</a:t>
            </a:r>
          </a:p>
        </p:txBody>
      </p:sp>
      <p:sp>
        <p:nvSpPr>
          <p:cNvPr id="18" name="TextBox 10">
            <a:extLst>
              <a:ext uri="{FF2B5EF4-FFF2-40B4-BE49-F238E27FC236}">
                <a16:creationId xmlns:a16="http://schemas.microsoft.com/office/drawing/2014/main" id="{C35AB775-5F1B-4BAA-85E9-CD2320D30560}"/>
              </a:ext>
            </a:extLst>
          </p:cNvPr>
          <p:cNvSpPr txBox="1"/>
          <p:nvPr/>
        </p:nvSpPr>
        <p:spPr>
          <a:xfrm>
            <a:off x="4705244" y="3542520"/>
            <a:ext cx="351906" cy="756233"/>
          </a:xfrm>
          <a:prstGeom prst="rect">
            <a:avLst/>
          </a:prstGeom>
          <a:noFill/>
        </p:spPr>
        <p:txBody>
          <a:bodyPr wrap="square" rtlCol="0" anchor="ctr">
            <a:spAutoFit/>
          </a:bodyPr>
          <a:lstStyle/>
          <a:p>
            <a:pPr algn="ctr"/>
            <a:r>
              <a:rPr lang="en-GB" sz="4314" b="1" dirty="0">
                <a:solidFill>
                  <a:schemeClr val="bg1"/>
                </a:solidFill>
                <a:latin typeface="+mj-lt"/>
                <a:cs typeface="Poppins" pitchFamily="2" charset="77"/>
              </a:rPr>
              <a:t>E</a:t>
            </a:r>
          </a:p>
        </p:txBody>
      </p:sp>
      <p:sp>
        <p:nvSpPr>
          <p:cNvPr id="19" name="Rectangle 13">
            <a:extLst>
              <a:ext uri="{FF2B5EF4-FFF2-40B4-BE49-F238E27FC236}">
                <a16:creationId xmlns:a16="http://schemas.microsoft.com/office/drawing/2014/main" id="{F78A84BD-924A-4599-A88C-CC21199F4D1F}"/>
              </a:ext>
            </a:extLst>
          </p:cNvPr>
          <p:cNvSpPr/>
          <p:nvPr/>
        </p:nvSpPr>
        <p:spPr>
          <a:xfrm>
            <a:off x="5436480" y="1825334"/>
            <a:ext cx="6277678" cy="393930"/>
          </a:xfrm>
          <a:prstGeom prst="rect">
            <a:avLst/>
          </a:prstGeom>
          <a:solidFill>
            <a:srgbClr val="AB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20" name="Rectangle 14">
            <a:extLst>
              <a:ext uri="{FF2B5EF4-FFF2-40B4-BE49-F238E27FC236}">
                <a16:creationId xmlns:a16="http://schemas.microsoft.com/office/drawing/2014/main" id="{2B8D9076-21C2-4E58-B0EB-51999431CB92}"/>
              </a:ext>
            </a:extLst>
          </p:cNvPr>
          <p:cNvSpPr/>
          <p:nvPr/>
        </p:nvSpPr>
        <p:spPr>
          <a:xfrm>
            <a:off x="5436480" y="2300071"/>
            <a:ext cx="6277678" cy="393930"/>
          </a:xfrm>
          <a:prstGeom prst="rect">
            <a:avLst/>
          </a:prstGeom>
          <a:solidFill>
            <a:srgbClr val="AB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21" name="Rectangle 15">
            <a:extLst>
              <a:ext uri="{FF2B5EF4-FFF2-40B4-BE49-F238E27FC236}">
                <a16:creationId xmlns:a16="http://schemas.microsoft.com/office/drawing/2014/main" id="{D55A5FC5-A3A5-4989-A8FD-982F6B0EA33A}"/>
              </a:ext>
            </a:extLst>
          </p:cNvPr>
          <p:cNvSpPr/>
          <p:nvPr/>
        </p:nvSpPr>
        <p:spPr>
          <a:xfrm>
            <a:off x="5436480" y="2774807"/>
            <a:ext cx="6277678" cy="393930"/>
          </a:xfrm>
          <a:prstGeom prst="rect">
            <a:avLst/>
          </a:prstGeom>
          <a:solidFill>
            <a:srgbClr val="AB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22" name="Rectangle 16">
            <a:extLst>
              <a:ext uri="{FF2B5EF4-FFF2-40B4-BE49-F238E27FC236}">
                <a16:creationId xmlns:a16="http://schemas.microsoft.com/office/drawing/2014/main" id="{340E0175-BD94-49F2-A560-D0D856BA4488}"/>
              </a:ext>
            </a:extLst>
          </p:cNvPr>
          <p:cNvSpPr/>
          <p:nvPr/>
        </p:nvSpPr>
        <p:spPr>
          <a:xfrm>
            <a:off x="5436480" y="3249542"/>
            <a:ext cx="6277678" cy="393930"/>
          </a:xfrm>
          <a:prstGeom prst="rect">
            <a:avLst/>
          </a:prstGeom>
          <a:solidFill>
            <a:srgbClr val="AB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23" name="Rectangle 17">
            <a:extLst>
              <a:ext uri="{FF2B5EF4-FFF2-40B4-BE49-F238E27FC236}">
                <a16:creationId xmlns:a16="http://schemas.microsoft.com/office/drawing/2014/main" id="{051B6735-F4AB-4919-99B0-F084C0DD15F0}"/>
              </a:ext>
            </a:extLst>
          </p:cNvPr>
          <p:cNvSpPr/>
          <p:nvPr/>
        </p:nvSpPr>
        <p:spPr>
          <a:xfrm>
            <a:off x="5436480" y="3724279"/>
            <a:ext cx="6277678" cy="393930"/>
          </a:xfrm>
          <a:prstGeom prst="rect">
            <a:avLst/>
          </a:prstGeom>
          <a:solidFill>
            <a:srgbClr val="AB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24" name="TextBox 18">
            <a:extLst>
              <a:ext uri="{FF2B5EF4-FFF2-40B4-BE49-F238E27FC236}">
                <a16:creationId xmlns:a16="http://schemas.microsoft.com/office/drawing/2014/main" id="{B2B33C6C-8AA0-44BE-B0A9-6E03A98D25B4}"/>
              </a:ext>
            </a:extLst>
          </p:cNvPr>
          <p:cNvSpPr txBox="1"/>
          <p:nvPr/>
        </p:nvSpPr>
        <p:spPr>
          <a:xfrm>
            <a:off x="5449609" y="1837635"/>
            <a:ext cx="4176557"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Konstante Leistung erbringen</a:t>
            </a:r>
          </a:p>
        </p:txBody>
      </p:sp>
      <p:sp>
        <p:nvSpPr>
          <p:cNvPr id="25" name="TextBox 20">
            <a:extLst>
              <a:ext uri="{FF2B5EF4-FFF2-40B4-BE49-F238E27FC236}">
                <a16:creationId xmlns:a16="http://schemas.microsoft.com/office/drawing/2014/main" id="{6D6FAB35-8EE7-4057-A4BE-783D60B76901}"/>
              </a:ext>
            </a:extLst>
          </p:cNvPr>
          <p:cNvSpPr txBox="1"/>
          <p:nvPr/>
        </p:nvSpPr>
        <p:spPr>
          <a:xfrm>
            <a:off x="5449609" y="2322894"/>
            <a:ext cx="4376582"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Immer eine positive Einstellung zeigen</a:t>
            </a:r>
          </a:p>
        </p:txBody>
      </p:sp>
      <p:sp>
        <p:nvSpPr>
          <p:cNvPr id="26" name="TextBox 21">
            <a:extLst>
              <a:ext uri="{FF2B5EF4-FFF2-40B4-BE49-F238E27FC236}">
                <a16:creationId xmlns:a16="http://schemas.microsoft.com/office/drawing/2014/main" id="{60C64F1B-AD62-4E4D-B05E-E9316676E26A}"/>
              </a:ext>
            </a:extLst>
          </p:cNvPr>
          <p:cNvSpPr txBox="1"/>
          <p:nvPr/>
        </p:nvSpPr>
        <p:spPr>
          <a:xfrm>
            <a:off x="5449609" y="2787107"/>
            <a:ext cx="4376581"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Seien Sie ein Teamplayer und "Mitläufer</a:t>
            </a:r>
          </a:p>
        </p:txBody>
      </p:sp>
      <p:sp>
        <p:nvSpPr>
          <p:cNvPr id="27" name="TextBox 22">
            <a:extLst>
              <a:ext uri="{FF2B5EF4-FFF2-40B4-BE49-F238E27FC236}">
                <a16:creationId xmlns:a16="http://schemas.microsoft.com/office/drawing/2014/main" id="{F7422C02-E5E3-4279-ADBD-36AD81618995}"/>
              </a:ext>
            </a:extLst>
          </p:cNvPr>
          <p:cNvSpPr txBox="1"/>
          <p:nvPr/>
        </p:nvSpPr>
        <p:spPr>
          <a:xfrm>
            <a:off x="5449609" y="3261843"/>
            <a:ext cx="5330244"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Freiwillig Projekte leiten und an Initiativen teilnehmen</a:t>
            </a:r>
          </a:p>
        </p:txBody>
      </p:sp>
      <p:sp>
        <p:nvSpPr>
          <p:cNvPr id="30" name="TextBox 23">
            <a:extLst>
              <a:ext uri="{FF2B5EF4-FFF2-40B4-BE49-F238E27FC236}">
                <a16:creationId xmlns:a16="http://schemas.microsoft.com/office/drawing/2014/main" id="{225F60C5-4BDD-400E-91BC-637A9E1E2048}"/>
              </a:ext>
            </a:extLst>
          </p:cNvPr>
          <p:cNvSpPr txBox="1"/>
          <p:nvPr/>
        </p:nvSpPr>
        <p:spPr>
          <a:xfrm>
            <a:off x="5449609" y="3736579"/>
            <a:ext cx="3795059"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Werden Sie ein vielseitiger Generalist</a:t>
            </a:r>
          </a:p>
        </p:txBody>
      </p:sp>
      <p:sp>
        <p:nvSpPr>
          <p:cNvPr id="31" name="Rectangle 2">
            <a:extLst>
              <a:ext uri="{FF2B5EF4-FFF2-40B4-BE49-F238E27FC236}">
                <a16:creationId xmlns:a16="http://schemas.microsoft.com/office/drawing/2014/main" id="{3D092A85-649C-4050-B107-973706FC4E38}"/>
              </a:ext>
            </a:extLst>
          </p:cNvPr>
          <p:cNvSpPr/>
          <p:nvPr/>
        </p:nvSpPr>
        <p:spPr>
          <a:xfrm>
            <a:off x="4529043" y="4208974"/>
            <a:ext cx="710509" cy="39393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32" name="Rectangle 3">
            <a:extLst>
              <a:ext uri="{FF2B5EF4-FFF2-40B4-BE49-F238E27FC236}">
                <a16:creationId xmlns:a16="http://schemas.microsoft.com/office/drawing/2014/main" id="{F9B29255-A93A-465A-B9F2-8278A6EC04F5}"/>
              </a:ext>
            </a:extLst>
          </p:cNvPr>
          <p:cNvSpPr/>
          <p:nvPr/>
        </p:nvSpPr>
        <p:spPr>
          <a:xfrm>
            <a:off x="4529043" y="4683709"/>
            <a:ext cx="710509" cy="39393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33" name="Rectangle 4">
            <a:extLst>
              <a:ext uri="{FF2B5EF4-FFF2-40B4-BE49-F238E27FC236}">
                <a16:creationId xmlns:a16="http://schemas.microsoft.com/office/drawing/2014/main" id="{BA736423-5201-40C5-A4B0-ED61F30FA0A7}"/>
              </a:ext>
            </a:extLst>
          </p:cNvPr>
          <p:cNvSpPr/>
          <p:nvPr/>
        </p:nvSpPr>
        <p:spPr>
          <a:xfrm>
            <a:off x="4529043" y="5158445"/>
            <a:ext cx="710509" cy="39393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34" name="Rectangle 5">
            <a:extLst>
              <a:ext uri="{FF2B5EF4-FFF2-40B4-BE49-F238E27FC236}">
                <a16:creationId xmlns:a16="http://schemas.microsoft.com/office/drawing/2014/main" id="{E36C26B7-73FC-4DA8-9092-DC71D9BCE98D}"/>
              </a:ext>
            </a:extLst>
          </p:cNvPr>
          <p:cNvSpPr/>
          <p:nvPr/>
        </p:nvSpPr>
        <p:spPr>
          <a:xfrm>
            <a:off x="4529043" y="5633182"/>
            <a:ext cx="710509" cy="39393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35" name="TextBox 7">
            <a:extLst>
              <a:ext uri="{FF2B5EF4-FFF2-40B4-BE49-F238E27FC236}">
                <a16:creationId xmlns:a16="http://schemas.microsoft.com/office/drawing/2014/main" id="{F363569B-E1DE-436F-B8FC-BF8BE7C910A9}"/>
              </a:ext>
            </a:extLst>
          </p:cNvPr>
          <p:cNvSpPr txBox="1"/>
          <p:nvPr/>
        </p:nvSpPr>
        <p:spPr>
          <a:xfrm>
            <a:off x="4731518" y="4029426"/>
            <a:ext cx="340602" cy="756233"/>
          </a:xfrm>
          <a:prstGeom prst="rect">
            <a:avLst/>
          </a:prstGeom>
          <a:noFill/>
        </p:spPr>
        <p:txBody>
          <a:bodyPr wrap="square" rtlCol="0" anchor="ctr">
            <a:spAutoFit/>
          </a:bodyPr>
          <a:lstStyle/>
          <a:p>
            <a:pPr algn="ctr"/>
            <a:r>
              <a:rPr lang="en-GB" sz="4314" b="1" dirty="0">
                <a:solidFill>
                  <a:schemeClr val="bg1"/>
                </a:solidFill>
                <a:latin typeface="+mj-lt"/>
                <a:cs typeface="Poppins" pitchFamily="2" charset="77"/>
              </a:rPr>
              <a:t>F</a:t>
            </a:r>
          </a:p>
        </p:txBody>
      </p:sp>
      <p:sp>
        <p:nvSpPr>
          <p:cNvPr id="36" name="TextBox 8">
            <a:extLst>
              <a:ext uri="{FF2B5EF4-FFF2-40B4-BE49-F238E27FC236}">
                <a16:creationId xmlns:a16="http://schemas.microsoft.com/office/drawing/2014/main" id="{69EC3CE4-AC87-4724-9AE5-3D91654EBEA7}"/>
              </a:ext>
            </a:extLst>
          </p:cNvPr>
          <p:cNvSpPr txBox="1"/>
          <p:nvPr/>
        </p:nvSpPr>
        <p:spPr>
          <a:xfrm>
            <a:off x="4677802" y="4494913"/>
            <a:ext cx="410934" cy="756233"/>
          </a:xfrm>
          <a:prstGeom prst="rect">
            <a:avLst/>
          </a:prstGeom>
          <a:noFill/>
        </p:spPr>
        <p:txBody>
          <a:bodyPr wrap="square" rtlCol="0" anchor="ctr">
            <a:spAutoFit/>
          </a:bodyPr>
          <a:lstStyle/>
          <a:p>
            <a:pPr algn="ctr"/>
            <a:r>
              <a:rPr lang="en-GB" sz="4314" b="1" dirty="0">
                <a:solidFill>
                  <a:schemeClr val="bg1"/>
                </a:solidFill>
                <a:latin typeface="+mj-lt"/>
                <a:cs typeface="Poppins" pitchFamily="2" charset="77"/>
              </a:rPr>
              <a:t>G</a:t>
            </a:r>
          </a:p>
        </p:txBody>
      </p:sp>
      <p:sp>
        <p:nvSpPr>
          <p:cNvPr id="37" name="TextBox 9">
            <a:extLst>
              <a:ext uri="{FF2B5EF4-FFF2-40B4-BE49-F238E27FC236}">
                <a16:creationId xmlns:a16="http://schemas.microsoft.com/office/drawing/2014/main" id="{D8138A71-B11E-4502-A01C-CD5FA275BC37}"/>
              </a:ext>
            </a:extLst>
          </p:cNvPr>
          <p:cNvSpPr txBox="1"/>
          <p:nvPr/>
        </p:nvSpPr>
        <p:spPr>
          <a:xfrm>
            <a:off x="4680883" y="4987396"/>
            <a:ext cx="408422" cy="756233"/>
          </a:xfrm>
          <a:prstGeom prst="rect">
            <a:avLst/>
          </a:prstGeom>
          <a:noFill/>
        </p:spPr>
        <p:txBody>
          <a:bodyPr wrap="square" rtlCol="0" anchor="ctr">
            <a:spAutoFit/>
          </a:bodyPr>
          <a:lstStyle/>
          <a:p>
            <a:pPr algn="ctr"/>
            <a:r>
              <a:rPr lang="en-GB" sz="4314" b="1" dirty="0">
                <a:solidFill>
                  <a:schemeClr val="bg1"/>
                </a:solidFill>
                <a:latin typeface="+mj-lt"/>
                <a:cs typeface="Poppins" pitchFamily="2" charset="77"/>
              </a:rPr>
              <a:t>H</a:t>
            </a:r>
          </a:p>
        </p:txBody>
      </p:sp>
      <p:sp>
        <p:nvSpPr>
          <p:cNvPr id="38" name="TextBox 10">
            <a:extLst>
              <a:ext uri="{FF2B5EF4-FFF2-40B4-BE49-F238E27FC236}">
                <a16:creationId xmlns:a16="http://schemas.microsoft.com/office/drawing/2014/main" id="{3A5CE3FB-C24C-4714-80AD-4C77E96268EA}"/>
              </a:ext>
            </a:extLst>
          </p:cNvPr>
          <p:cNvSpPr txBox="1"/>
          <p:nvPr/>
        </p:nvSpPr>
        <p:spPr>
          <a:xfrm>
            <a:off x="4751747" y="5447306"/>
            <a:ext cx="248923" cy="756233"/>
          </a:xfrm>
          <a:prstGeom prst="rect">
            <a:avLst/>
          </a:prstGeom>
          <a:noFill/>
        </p:spPr>
        <p:txBody>
          <a:bodyPr wrap="square" rtlCol="0" anchor="ctr">
            <a:spAutoFit/>
          </a:bodyPr>
          <a:lstStyle/>
          <a:p>
            <a:pPr algn="ctr"/>
            <a:r>
              <a:rPr lang="en-GB" sz="4314" b="1" dirty="0">
                <a:solidFill>
                  <a:schemeClr val="bg1"/>
                </a:solidFill>
                <a:latin typeface="+mj-lt"/>
                <a:cs typeface="Poppins" pitchFamily="2" charset="77"/>
              </a:rPr>
              <a:t>I</a:t>
            </a:r>
          </a:p>
        </p:txBody>
      </p:sp>
      <p:sp>
        <p:nvSpPr>
          <p:cNvPr id="39" name="Rectangle 14">
            <a:extLst>
              <a:ext uri="{FF2B5EF4-FFF2-40B4-BE49-F238E27FC236}">
                <a16:creationId xmlns:a16="http://schemas.microsoft.com/office/drawing/2014/main" id="{95736C3A-7A45-401A-93B3-5F24E0E0FAD6}"/>
              </a:ext>
            </a:extLst>
          </p:cNvPr>
          <p:cNvSpPr/>
          <p:nvPr/>
        </p:nvSpPr>
        <p:spPr>
          <a:xfrm>
            <a:off x="5439580" y="4208974"/>
            <a:ext cx="6277678" cy="393930"/>
          </a:xfrm>
          <a:prstGeom prst="rect">
            <a:avLst/>
          </a:prstGeom>
          <a:solidFill>
            <a:srgbClr val="AB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40" name="Rectangle 15">
            <a:extLst>
              <a:ext uri="{FF2B5EF4-FFF2-40B4-BE49-F238E27FC236}">
                <a16:creationId xmlns:a16="http://schemas.microsoft.com/office/drawing/2014/main" id="{FB0283B3-65A6-4518-A3BA-2D93725B7E6A}"/>
              </a:ext>
            </a:extLst>
          </p:cNvPr>
          <p:cNvSpPr/>
          <p:nvPr/>
        </p:nvSpPr>
        <p:spPr>
          <a:xfrm>
            <a:off x="5439580" y="4683709"/>
            <a:ext cx="6274578" cy="393930"/>
          </a:xfrm>
          <a:prstGeom prst="rect">
            <a:avLst/>
          </a:prstGeom>
          <a:solidFill>
            <a:srgbClr val="AB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41" name="Rectangle 16">
            <a:extLst>
              <a:ext uri="{FF2B5EF4-FFF2-40B4-BE49-F238E27FC236}">
                <a16:creationId xmlns:a16="http://schemas.microsoft.com/office/drawing/2014/main" id="{84C7735B-855F-4CBA-B406-896A445AD6E3}"/>
              </a:ext>
            </a:extLst>
          </p:cNvPr>
          <p:cNvSpPr/>
          <p:nvPr/>
        </p:nvSpPr>
        <p:spPr>
          <a:xfrm>
            <a:off x="5439580" y="5158445"/>
            <a:ext cx="6277678" cy="393930"/>
          </a:xfrm>
          <a:prstGeom prst="rect">
            <a:avLst/>
          </a:prstGeom>
          <a:solidFill>
            <a:srgbClr val="AB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42" name="Rectangle 17">
            <a:extLst>
              <a:ext uri="{FF2B5EF4-FFF2-40B4-BE49-F238E27FC236}">
                <a16:creationId xmlns:a16="http://schemas.microsoft.com/office/drawing/2014/main" id="{8E0FE63D-712C-45D8-A582-749F1C994EEA}"/>
              </a:ext>
            </a:extLst>
          </p:cNvPr>
          <p:cNvSpPr/>
          <p:nvPr/>
        </p:nvSpPr>
        <p:spPr>
          <a:xfrm>
            <a:off x="5439580" y="5633182"/>
            <a:ext cx="6277678" cy="393930"/>
          </a:xfrm>
          <a:prstGeom prst="rect">
            <a:avLst/>
          </a:prstGeom>
          <a:solidFill>
            <a:srgbClr val="AB8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bg2">
                  <a:lumMod val="20000"/>
                  <a:lumOff val="80000"/>
                </a:schemeClr>
              </a:solidFill>
              <a:latin typeface="+mj-lt"/>
            </a:endParaRPr>
          </a:p>
        </p:txBody>
      </p:sp>
      <p:sp>
        <p:nvSpPr>
          <p:cNvPr id="43" name="TextBox 20">
            <a:extLst>
              <a:ext uri="{FF2B5EF4-FFF2-40B4-BE49-F238E27FC236}">
                <a16:creationId xmlns:a16="http://schemas.microsoft.com/office/drawing/2014/main" id="{155EB3C4-62E7-4A14-B42E-FA1178D62BEA}"/>
              </a:ext>
            </a:extLst>
          </p:cNvPr>
          <p:cNvSpPr txBox="1"/>
          <p:nvPr/>
        </p:nvSpPr>
        <p:spPr>
          <a:xfrm>
            <a:off x="5449609" y="4221273"/>
            <a:ext cx="5225766" cy="369332"/>
          </a:xfrm>
          <a:prstGeom prst="rect">
            <a:avLst/>
          </a:prstGeom>
          <a:solidFill>
            <a:srgbClr val="AB85AD"/>
          </a:solidFill>
        </p:spPr>
        <p:txBody>
          <a:bodyPr wrap="square" rtlCol="0" anchor="ctr">
            <a:spAutoFit/>
          </a:bodyPr>
          <a:lstStyle/>
          <a:p>
            <a:r>
              <a:rPr lang="en-GB" b="1" dirty="0">
                <a:solidFill>
                  <a:schemeClr val="tx2"/>
                </a:solidFill>
                <a:latin typeface="+mj-lt"/>
                <a:cs typeface="Poppins" pitchFamily="2" charset="77"/>
              </a:rPr>
              <a:t>Stehen Sie zu Ihren Fehlern... und lernen Sie aus ihnen</a:t>
            </a:r>
          </a:p>
        </p:txBody>
      </p:sp>
      <p:sp>
        <p:nvSpPr>
          <p:cNvPr id="44" name="TextBox 21">
            <a:extLst>
              <a:ext uri="{FF2B5EF4-FFF2-40B4-BE49-F238E27FC236}">
                <a16:creationId xmlns:a16="http://schemas.microsoft.com/office/drawing/2014/main" id="{9EDFA010-CB17-41ED-BCA3-5229B8B86EEA}"/>
              </a:ext>
            </a:extLst>
          </p:cNvPr>
          <p:cNvSpPr txBox="1"/>
          <p:nvPr/>
        </p:nvSpPr>
        <p:spPr>
          <a:xfrm>
            <a:off x="5449608" y="4691029"/>
            <a:ext cx="6068475"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Strategisch denken und das große Ganze im Blick haben</a:t>
            </a:r>
          </a:p>
        </p:txBody>
      </p:sp>
      <p:sp>
        <p:nvSpPr>
          <p:cNvPr id="45" name="TextBox 22">
            <a:extLst>
              <a:ext uri="{FF2B5EF4-FFF2-40B4-BE49-F238E27FC236}">
                <a16:creationId xmlns:a16="http://schemas.microsoft.com/office/drawing/2014/main" id="{603FCFBB-2C14-432D-978D-89813DE17257}"/>
              </a:ext>
            </a:extLst>
          </p:cNvPr>
          <p:cNvSpPr txBox="1"/>
          <p:nvPr/>
        </p:nvSpPr>
        <p:spPr>
          <a:xfrm>
            <a:off x="5449608" y="5197604"/>
            <a:ext cx="4927573" cy="369332"/>
          </a:xfrm>
          <a:prstGeom prst="rect">
            <a:avLst/>
          </a:prstGeom>
          <a:noFill/>
        </p:spPr>
        <p:txBody>
          <a:bodyPr wrap="square" rtlCol="0" anchor="ctr">
            <a:spAutoFit/>
          </a:bodyPr>
          <a:lstStyle/>
          <a:p>
            <a:r>
              <a:rPr lang="en-GB" b="1" dirty="0">
                <a:solidFill>
                  <a:schemeClr val="tx2"/>
                </a:solidFill>
                <a:latin typeface="+mj-lt"/>
                <a:cs typeface="Poppins" pitchFamily="2" charset="77"/>
              </a:rPr>
              <a:t>Andere beobachten, beurteilen, zuhören, lernen</a:t>
            </a:r>
          </a:p>
        </p:txBody>
      </p:sp>
      <p:sp>
        <p:nvSpPr>
          <p:cNvPr id="46" name="TextBox 23">
            <a:extLst>
              <a:ext uri="{FF2B5EF4-FFF2-40B4-BE49-F238E27FC236}">
                <a16:creationId xmlns:a16="http://schemas.microsoft.com/office/drawing/2014/main" id="{6279543A-8A80-4102-95C9-C785A7DD49AA}"/>
              </a:ext>
            </a:extLst>
          </p:cNvPr>
          <p:cNvSpPr txBox="1"/>
          <p:nvPr/>
        </p:nvSpPr>
        <p:spPr>
          <a:xfrm>
            <a:off x="5449609" y="5645482"/>
            <a:ext cx="4243031" cy="369332"/>
          </a:xfrm>
          <a:prstGeom prst="rect">
            <a:avLst/>
          </a:prstGeom>
          <a:noFill/>
        </p:spPr>
        <p:txBody>
          <a:bodyPr wrap="square" rtlCol="0" anchor="ctr">
            <a:spAutoFit/>
          </a:bodyPr>
          <a:lstStyle/>
          <a:p>
            <a:r>
              <a:rPr lang="en-GB" b="1" dirty="0" err="1">
                <a:solidFill>
                  <a:schemeClr val="tx2"/>
                </a:solidFill>
                <a:latin typeface="+mj-lt"/>
                <a:cs typeface="Poppins" pitchFamily="2" charset="77"/>
              </a:rPr>
              <a:t>Seien</a:t>
            </a:r>
            <a:r>
              <a:rPr lang="en-GB" b="1" dirty="0">
                <a:solidFill>
                  <a:schemeClr val="tx2"/>
                </a:solidFill>
                <a:latin typeface="+mj-lt"/>
                <a:cs typeface="Poppins" pitchFamily="2" charset="77"/>
              </a:rPr>
              <a:t> Sie </a:t>
            </a:r>
            <a:r>
              <a:rPr lang="en-GB" b="1" dirty="0" err="1">
                <a:solidFill>
                  <a:schemeClr val="tx2"/>
                </a:solidFill>
                <a:latin typeface="+mj-lt"/>
                <a:cs typeface="Poppins" pitchFamily="2" charset="77"/>
              </a:rPr>
              <a:t>sich</a:t>
            </a:r>
            <a:r>
              <a:rPr lang="en-GB" b="1" dirty="0">
                <a:solidFill>
                  <a:schemeClr val="tx2"/>
                </a:solidFill>
                <a:latin typeface="+mj-lt"/>
                <a:cs typeface="Poppins" pitchFamily="2" charset="77"/>
              </a:rPr>
              <a:t> </a:t>
            </a:r>
            <a:r>
              <a:rPr lang="en-GB" b="1" dirty="0" err="1">
                <a:solidFill>
                  <a:schemeClr val="tx2"/>
                </a:solidFill>
                <a:latin typeface="+mj-lt"/>
                <a:cs typeface="Poppins" pitchFamily="2" charset="77"/>
              </a:rPr>
              <a:t>Ihrer</a:t>
            </a:r>
            <a:r>
              <a:rPr lang="en-GB" b="1" dirty="0">
                <a:solidFill>
                  <a:schemeClr val="tx2"/>
                </a:solidFill>
                <a:latin typeface="+mj-lt"/>
                <a:cs typeface="Poppins" pitchFamily="2" charset="77"/>
              </a:rPr>
              <a:t> selbst bewusst</a:t>
            </a:r>
          </a:p>
        </p:txBody>
      </p:sp>
    </p:spTree>
    <p:extLst>
      <p:ext uri="{BB962C8B-B14F-4D97-AF65-F5344CB8AC3E}">
        <p14:creationId xmlns:p14="http://schemas.microsoft.com/office/powerpoint/2010/main" val="2451514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Inhaltsplatzhalter 6">
            <a:extLst>
              <a:ext uri="{FF2B5EF4-FFF2-40B4-BE49-F238E27FC236}">
                <a16:creationId xmlns:a16="http://schemas.microsoft.com/office/drawing/2014/main" id="{3591B622-1C1D-B717-F496-833C3432FE08}"/>
              </a:ext>
            </a:extLst>
          </p:cNvPr>
          <p:cNvSpPr>
            <a:spLocks noGrp="1"/>
          </p:cNvSpPr>
          <p:nvPr>
            <p:ph sz="quarter" idx="19"/>
          </p:nvPr>
        </p:nvSpPr>
        <p:spPr/>
        <p:txBody>
          <a:bodyPr/>
          <a:lstStyle/>
          <a:p>
            <a:r>
              <a:rPr lang="en-US" sz="1800" b="0" i="0" dirty="0">
                <a:effectLst/>
                <a:latin typeface="+mj-lt"/>
              </a:rPr>
              <a:t>Amy C. Edmondson ist eine amerikanische Wissenschaftlerin für Führung, Teamarbeit und organisatorisches Lernen. Sie ist die Novartis-Professorin für Leadership an der Harvard Business School.</a:t>
            </a:r>
          </a:p>
          <a:p>
            <a:endParaRPr lang="en-GB" dirty="0">
              <a:solidFill>
                <a:srgbClr val="245473"/>
              </a:solidFill>
              <a:latin typeface="+mj-lt"/>
            </a:endParaRPr>
          </a:p>
          <a:p>
            <a:r>
              <a:rPr lang="fr-FR" sz="1400" dirty="0">
                <a:latin typeface="+mj-lt"/>
              </a:rPr>
              <a:t>Quelle: TED</a:t>
            </a:r>
            <a:br>
              <a:rPr lang="fr-FR" sz="1400" dirty="0">
                <a:latin typeface="+mj-lt"/>
              </a:rPr>
            </a:br>
            <a:r>
              <a:rPr lang="fr-FR" sz="1400" dirty="0">
                <a:latin typeface="+mj-lt"/>
              </a:rPr>
              <a:t>https://youtu.be/Cxf_SRCcaGo </a:t>
            </a:r>
            <a:endParaRPr lang="en-GB" sz="1400" dirty="0">
              <a:latin typeface="+mj-lt"/>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rmAutofit/>
          </a:bodyPr>
          <a:lstStyle/>
          <a:p>
            <a:r>
              <a:rPr lang="de-DE" dirty="0"/>
              <a:t>Video: Wie man in einer Krise führt</a:t>
            </a:r>
          </a:p>
        </p:txBody>
      </p:sp>
      <p:sp>
        <p:nvSpPr>
          <p:cNvPr id="8" name="Textplatzhalter 7">
            <a:extLst>
              <a:ext uri="{FF2B5EF4-FFF2-40B4-BE49-F238E27FC236}">
                <a16:creationId xmlns:a16="http://schemas.microsoft.com/office/drawing/2014/main" id="{D7A2E22E-EDC0-F1BA-C5D9-3785981CE688}"/>
              </a:ext>
            </a:extLst>
          </p:cNvPr>
          <p:cNvSpPr>
            <a:spLocks noGrp="1"/>
          </p:cNvSpPr>
          <p:nvPr>
            <p:ph type="body" sz="quarter" idx="20"/>
          </p:nvPr>
        </p:nvSpPr>
        <p:spPr/>
        <p:txBody>
          <a:bodyPr>
            <a:normAutofit fontScale="77500" lnSpcReduction="20000"/>
          </a:bodyPr>
          <a:lstStyle/>
          <a:p>
            <a:r>
              <a:rPr lang="de-DE" dirty="0"/>
              <a:t>Führung vs. Management</a:t>
            </a:r>
          </a:p>
        </p:txBody>
      </p:sp>
      <p:pic>
        <p:nvPicPr>
          <p:cNvPr id="29" name="Picture 22" descr="iMac.png">
            <a:extLst>
              <a:ext uri="{FF2B5EF4-FFF2-40B4-BE49-F238E27FC236}">
                <a16:creationId xmlns:a16="http://schemas.microsoft.com/office/drawing/2014/main" id="{342333D4-743F-4D63-8568-7794FADD8C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3551" y="1676459"/>
            <a:ext cx="5428649" cy="4802162"/>
          </a:xfrm>
          <a:prstGeom prst="rect">
            <a:avLst/>
          </a:prstGeom>
        </p:spPr>
      </p:pic>
      <p:pic>
        <p:nvPicPr>
          <p:cNvPr id="9" name="Online Media 3" title="How to lead in a crisis | The Way We Work, a TED series">
            <a:hlinkClick r:id="" action="ppaction://media"/>
            <a:extLst>
              <a:ext uri="{FF2B5EF4-FFF2-40B4-BE49-F238E27FC236}">
                <a16:creationId xmlns:a16="http://schemas.microsoft.com/office/drawing/2014/main" id="{CC50DC1F-BB2E-4EE2-4E01-C072428622AC}"/>
              </a:ext>
            </a:extLst>
          </p:cNvPr>
          <p:cNvPicPr>
            <a:picLocks noRot="1" noChangeAspect="1"/>
          </p:cNvPicPr>
          <p:nvPr>
            <a:videoFile r:link="rId2"/>
          </p:nvPr>
        </p:nvPicPr>
        <p:blipFill>
          <a:blip r:embed="rId8"/>
          <a:stretch>
            <a:fillRect/>
          </a:stretch>
        </p:blipFill>
        <p:spPr>
          <a:xfrm>
            <a:off x="5813841" y="2339632"/>
            <a:ext cx="4031678" cy="2277898"/>
          </a:xfrm>
          <a:prstGeom prst="rect">
            <a:avLst/>
          </a:prstGeom>
        </p:spPr>
      </p:pic>
    </p:spTree>
    <p:extLst>
      <p:ext uri="{BB962C8B-B14F-4D97-AF65-F5344CB8AC3E}">
        <p14:creationId xmlns:p14="http://schemas.microsoft.com/office/powerpoint/2010/main" val="116617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4EFDFFA-6AC7-3718-4CDC-0268A8DB6F41}"/>
              </a:ext>
            </a:extLst>
          </p:cNvPr>
          <p:cNvSpPr>
            <a:spLocks noGrp="1"/>
          </p:cNvSpPr>
          <p:nvPr>
            <p:ph sz="quarter" idx="19"/>
          </p:nvPr>
        </p:nvSpPr>
        <p:spPr/>
        <p:txBody>
          <a:bodyPr/>
          <a:lstStyle/>
          <a:p>
            <a:r>
              <a:rPr lang="en-US" dirty="0"/>
              <a:t>Es gibt keine Vorlage - aus der Situation lernen und wachsen</a:t>
            </a:r>
            <a:endParaRPr lang="de-DE" dirty="0"/>
          </a:p>
        </p:txBody>
      </p:sp>
      <p:sp>
        <p:nvSpPr>
          <p:cNvPr id="4" name="Textplatzhalter 3">
            <a:extLst>
              <a:ext uri="{FF2B5EF4-FFF2-40B4-BE49-F238E27FC236}">
                <a16:creationId xmlns:a16="http://schemas.microsoft.com/office/drawing/2014/main" id="{D93041BB-D670-2E3B-BF3C-DB2FB4E925F1}"/>
              </a:ext>
            </a:extLst>
          </p:cNvPr>
          <p:cNvSpPr>
            <a:spLocks noGrp="1"/>
          </p:cNvSpPr>
          <p:nvPr>
            <p:ph type="body" sz="quarter" idx="16"/>
          </p:nvPr>
        </p:nvSpPr>
        <p:spPr/>
        <p:txBody>
          <a:bodyPr>
            <a:normAutofit fontScale="92500" lnSpcReduction="10000"/>
          </a:bodyPr>
          <a:lstStyle/>
          <a:p>
            <a:r>
              <a:rPr lang="en-US" dirty="0"/>
              <a:t>Der richtige Führungsstil in einer Krise kann nur bedingt im Voraus erlernt werden - es geht vor allem um die Bereitschaft, aus der Situation zu lernen und an ihr zu wachsen</a:t>
            </a:r>
            <a:endParaRPr lang="de-DE" dirty="0"/>
          </a:p>
        </p:txBody>
      </p:sp>
      <p:sp>
        <p:nvSpPr>
          <p:cNvPr id="5" name="Textplatzhalter 4">
            <a:extLst>
              <a:ext uri="{FF2B5EF4-FFF2-40B4-BE49-F238E27FC236}">
                <a16:creationId xmlns:a16="http://schemas.microsoft.com/office/drawing/2014/main" id="{E1AF760A-F1BC-7DB2-2F77-3469905DEE8D}"/>
              </a:ext>
            </a:extLst>
          </p:cNvPr>
          <p:cNvSpPr>
            <a:spLocks noGrp="1"/>
          </p:cNvSpPr>
          <p:nvPr>
            <p:ph type="body" sz="quarter" idx="20"/>
          </p:nvPr>
        </p:nvSpPr>
        <p:spPr/>
        <p:txBody>
          <a:bodyPr>
            <a:normAutofit fontScale="77500" lnSpcReduction="20000"/>
          </a:bodyPr>
          <a:lstStyle/>
          <a:p>
            <a:r>
              <a:rPr lang="de-DE" dirty="0"/>
              <a:t>Wie entwickelt man einen Krisen-Führungsstil?</a:t>
            </a:r>
          </a:p>
        </p:txBody>
      </p:sp>
      <p:sp>
        <p:nvSpPr>
          <p:cNvPr id="6" name="Freeform 89">
            <a:extLst>
              <a:ext uri="{FF2B5EF4-FFF2-40B4-BE49-F238E27FC236}">
                <a16:creationId xmlns:a16="http://schemas.microsoft.com/office/drawing/2014/main" id="{D8DD7E88-9FC3-2E42-0DDA-3F54B690EBF8}"/>
              </a:ext>
            </a:extLst>
          </p:cNvPr>
          <p:cNvSpPr>
            <a:spLocks/>
          </p:cNvSpPr>
          <p:nvPr/>
        </p:nvSpPr>
        <p:spPr bwMode="auto">
          <a:xfrm>
            <a:off x="4220902" y="4521318"/>
            <a:ext cx="3368327" cy="653961"/>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AB85AD"/>
          </a:solidFill>
          <a:ln>
            <a:noFill/>
          </a:ln>
        </p:spPr>
        <p:txBody>
          <a:bodyPr vert="horz" wrap="square" lIns="34290" tIns="17145" rIns="34290" bIns="17145" numCol="1" anchor="t" anchorCtr="0" compatLnSpc="1">
            <a:prstTxWarp prst="textNoShape">
              <a:avLst/>
            </a:prstTxWarp>
          </a:bodyPr>
          <a:lstStyle/>
          <a:p>
            <a:endParaRPr lang="en-US" sz="1350" b="1" dirty="0">
              <a:latin typeface="Roboto Bold" charset="0"/>
            </a:endParaRPr>
          </a:p>
        </p:txBody>
      </p:sp>
      <p:sp>
        <p:nvSpPr>
          <p:cNvPr id="7" name="Freeform 93">
            <a:extLst>
              <a:ext uri="{FF2B5EF4-FFF2-40B4-BE49-F238E27FC236}">
                <a16:creationId xmlns:a16="http://schemas.microsoft.com/office/drawing/2014/main" id="{7F552A31-C484-84D5-FA4A-2DC09FC7F426}"/>
              </a:ext>
            </a:extLst>
          </p:cNvPr>
          <p:cNvSpPr>
            <a:spLocks/>
          </p:cNvSpPr>
          <p:nvPr/>
        </p:nvSpPr>
        <p:spPr bwMode="auto">
          <a:xfrm>
            <a:off x="4286584" y="4521318"/>
            <a:ext cx="1367892" cy="653961"/>
          </a:xfrm>
          <a:custGeom>
            <a:avLst/>
            <a:gdLst>
              <a:gd name="T0" fmla="*/ 958 w 958"/>
              <a:gd name="T1" fmla="*/ 0 h 458"/>
              <a:gd name="T2" fmla="*/ 376 w 958"/>
              <a:gd name="T3" fmla="*/ 0 h 458"/>
              <a:gd name="T4" fmla="*/ 0 w 958"/>
              <a:gd name="T5" fmla="*/ 458 h 458"/>
              <a:gd name="T6" fmla="*/ 581 w 958"/>
              <a:gd name="T7" fmla="*/ 458 h 458"/>
              <a:gd name="T8" fmla="*/ 958 w 958"/>
              <a:gd name="T9" fmla="*/ 0 h 458"/>
            </a:gdLst>
            <a:ahLst/>
            <a:cxnLst>
              <a:cxn ang="0">
                <a:pos x="T0" y="T1"/>
              </a:cxn>
              <a:cxn ang="0">
                <a:pos x="T2" y="T3"/>
              </a:cxn>
              <a:cxn ang="0">
                <a:pos x="T4" y="T5"/>
              </a:cxn>
              <a:cxn ang="0">
                <a:pos x="T6" y="T7"/>
              </a:cxn>
              <a:cxn ang="0">
                <a:pos x="T8" y="T9"/>
              </a:cxn>
            </a:cxnLst>
            <a:rect l="0" t="0" r="r" b="b"/>
            <a:pathLst>
              <a:path w="958" h="458">
                <a:moveTo>
                  <a:pt x="958" y="0"/>
                </a:moveTo>
                <a:lnTo>
                  <a:pt x="376" y="0"/>
                </a:lnTo>
                <a:lnTo>
                  <a:pt x="0" y="458"/>
                </a:lnTo>
                <a:lnTo>
                  <a:pt x="581" y="458"/>
                </a:lnTo>
                <a:lnTo>
                  <a:pt x="958" y="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en-US" sz="1350" b="1" dirty="0">
              <a:latin typeface="Roboto Bold" charset="0"/>
            </a:endParaRPr>
          </a:p>
        </p:txBody>
      </p:sp>
      <p:sp>
        <p:nvSpPr>
          <p:cNvPr id="8" name="Freeform 107">
            <a:extLst>
              <a:ext uri="{FF2B5EF4-FFF2-40B4-BE49-F238E27FC236}">
                <a16:creationId xmlns:a16="http://schemas.microsoft.com/office/drawing/2014/main" id="{7DD6ED9E-B744-6588-4454-0C28EE5F24A3}"/>
              </a:ext>
            </a:extLst>
          </p:cNvPr>
          <p:cNvSpPr>
            <a:spLocks/>
          </p:cNvSpPr>
          <p:nvPr/>
        </p:nvSpPr>
        <p:spPr bwMode="auto">
          <a:xfrm>
            <a:off x="7965039" y="4521318"/>
            <a:ext cx="3368327" cy="653961"/>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AB85AD"/>
          </a:solidFill>
          <a:ln>
            <a:noFill/>
          </a:ln>
        </p:spPr>
        <p:txBody>
          <a:bodyPr vert="horz" wrap="square" lIns="34290" tIns="17145" rIns="34290" bIns="17145" numCol="1" anchor="t" anchorCtr="0" compatLnSpc="1">
            <a:prstTxWarp prst="textNoShape">
              <a:avLst/>
            </a:prstTxWarp>
          </a:bodyPr>
          <a:lstStyle/>
          <a:p>
            <a:endParaRPr lang="en-US" sz="1350" b="1" dirty="0">
              <a:latin typeface="Roboto Bold" charset="0"/>
            </a:endParaRPr>
          </a:p>
        </p:txBody>
      </p:sp>
      <p:sp>
        <p:nvSpPr>
          <p:cNvPr id="9" name="Freeform 111">
            <a:extLst>
              <a:ext uri="{FF2B5EF4-FFF2-40B4-BE49-F238E27FC236}">
                <a16:creationId xmlns:a16="http://schemas.microsoft.com/office/drawing/2014/main" id="{69E40866-8A75-4A32-02FB-1DF6CFC2D97E}"/>
              </a:ext>
            </a:extLst>
          </p:cNvPr>
          <p:cNvSpPr>
            <a:spLocks/>
          </p:cNvSpPr>
          <p:nvPr/>
        </p:nvSpPr>
        <p:spPr bwMode="auto">
          <a:xfrm>
            <a:off x="9899792" y="4521318"/>
            <a:ext cx="1367892" cy="653961"/>
          </a:xfrm>
          <a:custGeom>
            <a:avLst/>
            <a:gdLst>
              <a:gd name="T0" fmla="*/ 0 w 958"/>
              <a:gd name="T1" fmla="*/ 0 h 458"/>
              <a:gd name="T2" fmla="*/ 582 w 958"/>
              <a:gd name="T3" fmla="*/ 0 h 458"/>
              <a:gd name="T4" fmla="*/ 958 w 958"/>
              <a:gd name="T5" fmla="*/ 458 h 458"/>
              <a:gd name="T6" fmla="*/ 377 w 958"/>
              <a:gd name="T7" fmla="*/ 458 h 458"/>
              <a:gd name="T8" fmla="*/ 0 w 958"/>
              <a:gd name="T9" fmla="*/ 0 h 458"/>
            </a:gdLst>
            <a:ahLst/>
            <a:cxnLst>
              <a:cxn ang="0">
                <a:pos x="T0" y="T1"/>
              </a:cxn>
              <a:cxn ang="0">
                <a:pos x="T2" y="T3"/>
              </a:cxn>
              <a:cxn ang="0">
                <a:pos x="T4" y="T5"/>
              </a:cxn>
              <a:cxn ang="0">
                <a:pos x="T6" y="T7"/>
              </a:cxn>
              <a:cxn ang="0">
                <a:pos x="T8" y="T9"/>
              </a:cxn>
            </a:cxnLst>
            <a:rect l="0" t="0" r="r" b="b"/>
            <a:pathLst>
              <a:path w="958" h="458">
                <a:moveTo>
                  <a:pt x="0" y="0"/>
                </a:moveTo>
                <a:lnTo>
                  <a:pt x="582" y="0"/>
                </a:lnTo>
                <a:lnTo>
                  <a:pt x="958" y="458"/>
                </a:lnTo>
                <a:lnTo>
                  <a:pt x="377" y="458"/>
                </a:lnTo>
                <a:lnTo>
                  <a:pt x="0" y="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en-US" sz="1350" b="1" dirty="0">
              <a:latin typeface="Roboto Bold" charset="0"/>
            </a:endParaRPr>
          </a:p>
        </p:txBody>
      </p:sp>
      <p:sp>
        <p:nvSpPr>
          <p:cNvPr id="11" name="Rectangle 51">
            <a:extLst>
              <a:ext uri="{FF2B5EF4-FFF2-40B4-BE49-F238E27FC236}">
                <a16:creationId xmlns:a16="http://schemas.microsoft.com/office/drawing/2014/main" id="{63C060AA-AFB3-BA26-A32D-959A72BF55FC}"/>
              </a:ext>
            </a:extLst>
          </p:cNvPr>
          <p:cNvSpPr>
            <a:spLocks/>
          </p:cNvSpPr>
          <p:nvPr/>
        </p:nvSpPr>
        <p:spPr bwMode="auto">
          <a:xfrm>
            <a:off x="10423428" y="4690315"/>
            <a:ext cx="471411" cy="461793"/>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a16="http://schemas.microsoft.com/office/drawing/2014/main" xmlns="" w="12700">
                <a:solidFill>
                  <a:schemeClr val="tx1"/>
                </a:solidFill>
                <a:miter lim="800000"/>
                <a:headEnd/>
                <a:tailEnd/>
              </a14:hiddenLine>
            </a:ext>
          </a:extLst>
        </p:spPr>
        <p:txBody>
          <a:bodyPr wrap="none" lIns="0" tIns="0" rIns="0" bIns="0" anchor="ctr">
            <a:spAutoFit/>
          </a:bodyPr>
          <a:lstStyle/>
          <a:p>
            <a:pPr algn="ctr"/>
            <a:r>
              <a:rPr lang="en-US" sz="3001" b="1" spc="113" dirty="0">
                <a:solidFill>
                  <a:schemeClr val="bg1"/>
                </a:solidFill>
                <a:latin typeface="Roboto" charset="0"/>
                <a:ea typeface="Roboto" charset="0"/>
                <a:cs typeface="Roboto" charset="0"/>
                <a:sym typeface="Bebas Neue" charset="0"/>
              </a:rPr>
              <a:t>06</a:t>
            </a:r>
          </a:p>
        </p:txBody>
      </p:sp>
      <p:sp>
        <p:nvSpPr>
          <p:cNvPr id="12" name="TextBox 57">
            <a:extLst>
              <a:ext uri="{FF2B5EF4-FFF2-40B4-BE49-F238E27FC236}">
                <a16:creationId xmlns:a16="http://schemas.microsoft.com/office/drawing/2014/main" id="{E10E2BE9-56C0-2A5B-B58B-F87C1A128DB2}"/>
              </a:ext>
            </a:extLst>
          </p:cNvPr>
          <p:cNvSpPr txBox="1"/>
          <p:nvPr/>
        </p:nvSpPr>
        <p:spPr>
          <a:xfrm>
            <a:off x="8051847" y="4617465"/>
            <a:ext cx="2323388" cy="461665"/>
          </a:xfrm>
          <a:prstGeom prst="rect">
            <a:avLst/>
          </a:prstGeom>
          <a:noFill/>
        </p:spPr>
        <p:txBody>
          <a:bodyPr wrap="square" rtlCol="0">
            <a:spAutoFit/>
          </a:bodyPr>
          <a:lstStyle/>
          <a:p>
            <a:r>
              <a:rPr lang="en-US" sz="1200" dirty="0">
                <a:solidFill>
                  <a:schemeClr val="bg1"/>
                </a:solidFill>
                <a:ea typeface="Lato Light" charset="0"/>
                <a:cs typeface="Lato Light" charset="0"/>
              </a:rPr>
              <a:t>Seien Sie offen für Veränderungen und fördern Sie den Wandel</a:t>
            </a:r>
          </a:p>
        </p:txBody>
      </p:sp>
      <p:sp>
        <p:nvSpPr>
          <p:cNvPr id="14" name="Rectangle 60">
            <a:extLst>
              <a:ext uri="{FF2B5EF4-FFF2-40B4-BE49-F238E27FC236}">
                <a16:creationId xmlns:a16="http://schemas.microsoft.com/office/drawing/2014/main" id="{40899404-E1EF-54AC-1E31-471A3129AB04}"/>
              </a:ext>
            </a:extLst>
          </p:cNvPr>
          <p:cNvSpPr>
            <a:spLocks/>
          </p:cNvSpPr>
          <p:nvPr/>
        </p:nvSpPr>
        <p:spPr bwMode="auto">
          <a:xfrm>
            <a:off x="4734825" y="4690315"/>
            <a:ext cx="471411" cy="461793"/>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a16="http://schemas.microsoft.com/office/drawing/2014/main" xmlns="" w="12700">
                <a:solidFill>
                  <a:schemeClr val="tx1"/>
                </a:solidFill>
                <a:miter lim="800000"/>
                <a:headEnd/>
                <a:tailEnd/>
              </a14:hiddenLine>
            </a:ext>
          </a:extLst>
        </p:spPr>
        <p:txBody>
          <a:bodyPr wrap="none" lIns="0" tIns="0" rIns="0" bIns="0" anchor="ctr">
            <a:spAutoFit/>
          </a:bodyPr>
          <a:lstStyle/>
          <a:p>
            <a:pPr algn="ctr"/>
            <a:r>
              <a:rPr lang="en-US" sz="3001" b="1" spc="113" dirty="0">
                <a:solidFill>
                  <a:schemeClr val="bg1"/>
                </a:solidFill>
                <a:latin typeface="Roboto" charset="0"/>
                <a:ea typeface="Roboto" charset="0"/>
                <a:cs typeface="Roboto" charset="0"/>
                <a:sym typeface="Bebas Neue" charset="0"/>
              </a:rPr>
              <a:t>05</a:t>
            </a:r>
          </a:p>
        </p:txBody>
      </p:sp>
      <p:sp>
        <p:nvSpPr>
          <p:cNvPr id="15" name="TextBox 61">
            <a:extLst>
              <a:ext uri="{FF2B5EF4-FFF2-40B4-BE49-F238E27FC236}">
                <a16:creationId xmlns:a16="http://schemas.microsoft.com/office/drawing/2014/main" id="{10D9ED35-E5F0-725F-9A77-868E3196E6F3}"/>
              </a:ext>
            </a:extLst>
          </p:cNvPr>
          <p:cNvSpPr txBox="1"/>
          <p:nvPr/>
        </p:nvSpPr>
        <p:spPr>
          <a:xfrm>
            <a:off x="5366616" y="4623725"/>
            <a:ext cx="2125919" cy="461665"/>
          </a:xfrm>
          <a:prstGeom prst="rect">
            <a:avLst/>
          </a:prstGeom>
          <a:noFill/>
        </p:spPr>
        <p:txBody>
          <a:bodyPr wrap="square" rtlCol="0">
            <a:spAutoFit/>
          </a:bodyPr>
          <a:lstStyle/>
          <a:p>
            <a:pPr algn="r"/>
            <a:r>
              <a:rPr lang="en-US" sz="1200" dirty="0">
                <a:solidFill>
                  <a:schemeClr val="bg1"/>
                </a:solidFill>
                <a:ea typeface="Lato Light" charset="0"/>
                <a:cs typeface="Lato Light" charset="0"/>
              </a:rPr>
              <a:t>Glauben Sie an das, was Sie tun, und zeigen Sie Vertrauen.</a:t>
            </a:r>
          </a:p>
        </p:txBody>
      </p:sp>
      <p:sp>
        <p:nvSpPr>
          <p:cNvPr id="16" name="Freeform 89">
            <a:extLst>
              <a:ext uri="{FF2B5EF4-FFF2-40B4-BE49-F238E27FC236}">
                <a16:creationId xmlns:a16="http://schemas.microsoft.com/office/drawing/2014/main" id="{54CAB218-E92A-42AE-7510-DA79BB26F29A}"/>
              </a:ext>
            </a:extLst>
          </p:cNvPr>
          <p:cNvSpPr>
            <a:spLocks/>
          </p:cNvSpPr>
          <p:nvPr/>
        </p:nvSpPr>
        <p:spPr bwMode="auto">
          <a:xfrm>
            <a:off x="4220902" y="2613962"/>
            <a:ext cx="3368327" cy="653961"/>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AB85AD"/>
          </a:solidFill>
          <a:ln>
            <a:noFill/>
          </a:ln>
        </p:spPr>
        <p:txBody>
          <a:bodyPr vert="horz" wrap="square" lIns="34290" tIns="17145" rIns="34290" bIns="17145" numCol="1" anchor="t" anchorCtr="0" compatLnSpc="1">
            <a:prstTxWarp prst="textNoShape">
              <a:avLst/>
            </a:prstTxWarp>
          </a:bodyPr>
          <a:lstStyle/>
          <a:p>
            <a:endParaRPr lang="en-US" sz="1350" b="1" dirty="0">
              <a:latin typeface="Roboto Bold" charset="0"/>
            </a:endParaRPr>
          </a:p>
        </p:txBody>
      </p:sp>
      <p:sp>
        <p:nvSpPr>
          <p:cNvPr id="17" name="Freeform 93">
            <a:extLst>
              <a:ext uri="{FF2B5EF4-FFF2-40B4-BE49-F238E27FC236}">
                <a16:creationId xmlns:a16="http://schemas.microsoft.com/office/drawing/2014/main" id="{884CB986-E0D9-6053-7E04-6C8C97500882}"/>
              </a:ext>
            </a:extLst>
          </p:cNvPr>
          <p:cNvSpPr>
            <a:spLocks/>
          </p:cNvSpPr>
          <p:nvPr/>
        </p:nvSpPr>
        <p:spPr bwMode="auto">
          <a:xfrm>
            <a:off x="4286584" y="2613962"/>
            <a:ext cx="1367892" cy="653961"/>
          </a:xfrm>
          <a:custGeom>
            <a:avLst/>
            <a:gdLst>
              <a:gd name="T0" fmla="*/ 958 w 958"/>
              <a:gd name="T1" fmla="*/ 0 h 458"/>
              <a:gd name="T2" fmla="*/ 376 w 958"/>
              <a:gd name="T3" fmla="*/ 0 h 458"/>
              <a:gd name="T4" fmla="*/ 0 w 958"/>
              <a:gd name="T5" fmla="*/ 458 h 458"/>
              <a:gd name="T6" fmla="*/ 581 w 958"/>
              <a:gd name="T7" fmla="*/ 458 h 458"/>
              <a:gd name="T8" fmla="*/ 958 w 958"/>
              <a:gd name="T9" fmla="*/ 0 h 458"/>
            </a:gdLst>
            <a:ahLst/>
            <a:cxnLst>
              <a:cxn ang="0">
                <a:pos x="T0" y="T1"/>
              </a:cxn>
              <a:cxn ang="0">
                <a:pos x="T2" y="T3"/>
              </a:cxn>
              <a:cxn ang="0">
                <a:pos x="T4" y="T5"/>
              </a:cxn>
              <a:cxn ang="0">
                <a:pos x="T6" y="T7"/>
              </a:cxn>
              <a:cxn ang="0">
                <a:pos x="T8" y="T9"/>
              </a:cxn>
            </a:cxnLst>
            <a:rect l="0" t="0" r="r" b="b"/>
            <a:pathLst>
              <a:path w="958" h="458">
                <a:moveTo>
                  <a:pt x="958" y="0"/>
                </a:moveTo>
                <a:lnTo>
                  <a:pt x="376" y="0"/>
                </a:lnTo>
                <a:lnTo>
                  <a:pt x="0" y="458"/>
                </a:lnTo>
                <a:lnTo>
                  <a:pt x="581" y="458"/>
                </a:lnTo>
                <a:lnTo>
                  <a:pt x="958" y="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en-US" sz="1350" b="1" dirty="0">
              <a:latin typeface="Roboto Bold" charset="0"/>
            </a:endParaRPr>
          </a:p>
        </p:txBody>
      </p:sp>
      <p:sp>
        <p:nvSpPr>
          <p:cNvPr id="18" name="Freeform 107">
            <a:extLst>
              <a:ext uri="{FF2B5EF4-FFF2-40B4-BE49-F238E27FC236}">
                <a16:creationId xmlns:a16="http://schemas.microsoft.com/office/drawing/2014/main" id="{C0E02D51-3086-61BC-C711-38196C453A65}"/>
              </a:ext>
            </a:extLst>
          </p:cNvPr>
          <p:cNvSpPr>
            <a:spLocks/>
          </p:cNvSpPr>
          <p:nvPr/>
        </p:nvSpPr>
        <p:spPr bwMode="auto">
          <a:xfrm>
            <a:off x="7965039" y="2613962"/>
            <a:ext cx="3368327" cy="653961"/>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AB85AD"/>
          </a:solidFill>
          <a:ln>
            <a:noFill/>
          </a:ln>
        </p:spPr>
        <p:txBody>
          <a:bodyPr vert="horz" wrap="square" lIns="34290" tIns="17145" rIns="34290" bIns="17145" numCol="1" anchor="t" anchorCtr="0" compatLnSpc="1">
            <a:prstTxWarp prst="textNoShape">
              <a:avLst/>
            </a:prstTxWarp>
          </a:bodyPr>
          <a:lstStyle/>
          <a:p>
            <a:endParaRPr lang="en-US" sz="1350" b="1" dirty="0">
              <a:latin typeface="Roboto Bold" charset="0"/>
            </a:endParaRPr>
          </a:p>
        </p:txBody>
      </p:sp>
      <p:sp>
        <p:nvSpPr>
          <p:cNvPr id="19" name="Freeform 111">
            <a:extLst>
              <a:ext uri="{FF2B5EF4-FFF2-40B4-BE49-F238E27FC236}">
                <a16:creationId xmlns:a16="http://schemas.microsoft.com/office/drawing/2014/main" id="{8D02D439-E793-51BD-D2AE-DEC07C62461A}"/>
              </a:ext>
            </a:extLst>
          </p:cNvPr>
          <p:cNvSpPr>
            <a:spLocks/>
          </p:cNvSpPr>
          <p:nvPr/>
        </p:nvSpPr>
        <p:spPr bwMode="auto">
          <a:xfrm>
            <a:off x="9899792" y="2613962"/>
            <a:ext cx="1367892" cy="653961"/>
          </a:xfrm>
          <a:custGeom>
            <a:avLst/>
            <a:gdLst>
              <a:gd name="T0" fmla="*/ 0 w 958"/>
              <a:gd name="T1" fmla="*/ 0 h 458"/>
              <a:gd name="T2" fmla="*/ 582 w 958"/>
              <a:gd name="T3" fmla="*/ 0 h 458"/>
              <a:gd name="T4" fmla="*/ 958 w 958"/>
              <a:gd name="T5" fmla="*/ 458 h 458"/>
              <a:gd name="T6" fmla="*/ 377 w 958"/>
              <a:gd name="T7" fmla="*/ 458 h 458"/>
              <a:gd name="T8" fmla="*/ 0 w 958"/>
              <a:gd name="T9" fmla="*/ 0 h 458"/>
            </a:gdLst>
            <a:ahLst/>
            <a:cxnLst>
              <a:cxn ang="0">
                <a:pos x="T0" y="T1"/>
              </a:cxn>
              <a:cxn ang="0">
                <a:pos x="T2" y="T3"/>
              </a:cxn>
              <a:cxn ang="0">
                <a:pos x="T4" y="T5"/>
              </a:cxn>
              <a:cxn ang="0">
                <a:pos x="T6" y="T7"/>
              </a:cxn>
              <a:cxn ang="0">
                <a:pos x="T8" y="T9"/>
              </a:cxn>
            </a:cxnLst>
            <a:rect l="0" t="0" r="r" b="b"/>
            <a:pathLst>
              <a:path w="958" h="458">
                <a:moveTo>
                  <a:pt x="0" y="0"/>
                </a:moveTo>
                <a:lnTo>
                  <a:pt x="582" y="0"/>
                </a:lnTo>
                <a:lnTo>
                  <a:pt x="958" y="458"/>
                </a:lnTo>
                <a:lnTo>
                  <a:pt x="377" y="458"/>
                </a:lnTo>
                <a:lnTo>
                  <a:pt x="0" y="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en-US" sz="1350" b="1" dirty="0">
              <a:latin typeface="Roboto Bold" charset="0"/>
            </a:endParaRPr>
          </a:p>
        </p:txBody>
      </p:sp>
      <p:sp>
        <p:nvSpPr>
          <p:cNvPr id="21" name="Rectangle 67">
            <a:extLst>
              <a:ext uri="{FF2B5EF4-FFF2-40B4-BE49-F238E27FC236}">
                <a16:creationId xmlns:a16="http://schemas.microsoft.com/office/drawing/2014/main" id="{78E45F9D-7663-C005-BF1A-F78C15582900}"/>
              </a:ext>
            </a:extLst>
          </p:cNvPr>
          <p:cNvSpPr>
            <a:spLocks/>
          </p:cNvSpPr>
          <p:nvPr/>
        </p:nvSpPr>
        <p:spPr bwMode="auto">
          <a:xfrm>
            <a:off x="10423428" y="2782959"/>
            <a:ext cx="471411" cy="461793"/>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a16="http://schemas.microsoft.com/office/drawing/2014/main" xmlns="" w="12700">
                <a:solidFill>
                  <a:schemeClr val="tx1"/>
                </a:solidFill>
                <a:miter lim="800000"/>
                <a:headEnd/>
                <a:tailEnd/>
              </a14:hiddenLine>
            </a:ext>
          </a:extLst>
        </p:spPr>
        <p:txBody>
          <a:bodyPr wrap="none" lIns="0" tIns="0" rIns="0" bIns="0" anchor="ctr">
            <a:spAutoFit/>
          </a:bodyPr>
          <a:lstStyle/>
          <a:p>
            <a:pPr algn="ctr"/>
            <a:r>
              <a:rPr lang="en-US" sz="3001" b="1" spc="113" dirty="0">
                <a:solidFill>
                  <a:schemeClr val="bg1"/>
                </a:solidFill>
                <a:latin typeface="Roboto" charset="0"/>
                <a:ea typeface="Roboto" charset="0"/>
                <a:cs typeface="Roboto" charset="0"/>
                <a:sym typeface="Bebas Neue" charset="0"/>
              </a:rPr>
              <a:t>02</a:t>
            </a:r>
          </a:p>
        </p:txBody>
      </p:sp>
      <p:sp>
        <p:nvSpPr>
          <p:cNvPr id="22" name="TextBox 68">
            <a:extLst>
              <a:ext uri="{FF2B5EF4-FFF2-40B4-BE49-F238E27FC236}">
                <a16:creationId xmlns:a16="http://schemas.microsoft.com/office/drawing/2014/main" id="{506F8EBC-ABA8-DC07-5B00-F4E59F400D5B}"/>
              </a:ext>
            </a:extLst>
          </p:cNvPr>
          <p:cNvSpPr txBox="1"/>
          <p:nvPr/>
        </p:nvSpPr>
        <p:spPr>
          <a:xfrm>
            <a:off x="8026923" y="2706294"/>
            <a:ext cx="2208600" cy="461665"/>
          </a:xfrm>
          <a:prstGeom prst="rect">
            <a:avLst/>
          </a:prstGeom>
          <a:noFill/>
        </p:spPr>
        <p:txBody>
          <a:bodyPr wrap="square" rtlCol="0">
            <a:spAutoFit/>
          </a:bodyPr>
          <a:lstStyle/>
          <a:p>
            <a:r>
              <a:rPr lang="en-US" sz="1200" dirty="0">
                <a:solidFill>
                  <a:schemeClr val="bg1"/>
                </a:solidFill>
                <a:ea typeface="Lato Light" charset="0"/>
                <a:cs typeface="Lato Light" charset="0"/>
              </a:rPr>
              <a:t>Denken Sie an die Bedürfnisse der Organisation und des Teams</a:t>
            </a:r>
          </a:p>
        </p:txBody>
      </p:sp>
      <p:sp>
        <p:nvSpPr>
          <p:cNvPr id="24" name="Rectangle 70">
            <a:extLst>
              <a:ext uri="{FF2B5EF4-FFF2-40B4-BE49-F238E27FC236}">
                <a16:creationId xmlns:a16="http://schemas.microsoft.com/office/drawing/2014/main" id="{A77804E1-C267-5855-F6F2-6B25A4CE6B3B}"/>
              </a:ext>
            </a:extLst>
          </p:cNvPr>
          <p:cNvSpPr>
            <a:spLocks/>
          </p:cNvSpPr>
          <p:nvPr/>
        </p:nvSpPr>
        <p:spPr bwMode="auto">
          <a:xfrm>
            <a:off x="4734825" y="2782959"/>
            <a:ext cx="471411" cy="461793"/>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a16="http://schemas.microsoft.com/office/drawing/2014/main" xmlns="" w="12700">
                <a:solidFill>
                  <a:schemeClr val="tx1"/>
                </a:solidFill>
                <a:miter lim="800000"/>
                <a:headEnd/>
                <a:tailEnd/>
              </a14:hiddenLine>
            </a:ext>
          </a:extLst>
        </p:spPr>
        <p:txBody>
          <a:bodyPr wrap="none" lIns="0" tIns="0" rIns="0" bIns="0" anchor="ctr">
            <a:spAutoFit/>
          </a:bodyPr>
          <a:lstStyle/>
          <a:p>
            <a:pPr algn="ctr"/>
            <a:r>
              <a:rPr lang="en-US" sz="3001" b="1" spc="113" dirty="0">
                <a:solidFill>
                  <a:schemeClr val="bg1"/>
                </a:solidFill>
                <a:latin typeface="Roboto" charset="0"/>
                <a:ea typeface="Roboto" charset="0"/>
                <a:cs typeface="Roboto" charset="0"/>
                <a:sym typeface="Bebas Neue" charset="0"/>
              </a:rPr>
              <a:t>01</a:t>
            </a:r>
          </a:p>
        </p:txBody>
      </p:sp>
      <p:sp>
        <p:nvSpPr>
          <p:cNvPr id="25" name="TextBox 71">
            <a:extLst>
              <a:ext uri="{FF2B5EF4-FFF2-40B4-BE49-F238E27FC236}">
                <a16:creationId xmlns:a16="http://schemas.microsoft.com/office/drawing/2014/main" id="{ADBF18F4-5615-C1BE-288A-7CD514E230ED}"/>
              </a:ext>
            </a:extLst>
          </p:cNvPr>
          <p:cNvSpPr txBox="1"/>
          <p:nvPr/>
        </p:nvSpPr>
        <p:spPr>
          <a:xfrm>
            <a:off x="5137306" y="2613962"/>
            <a:ext cx="2451923" cy="646331"/>
          </a:xfrm>
          <a:prstGeom prst="rect">
            <a:avLst/>
          </a:prstGeom>
          <a:noFill/>
        </p:spPr>
        <p:txBody>
          <a:bodyPr wrap="square" rtlCol="0">
            <a:spAutoFit/>
          </a:bodyPr>
          <a:lstStyle/>
          <a:p>
            <a:pPr algn="r"/>
            <a:r>
              <a:rPr lang="en-US" sz="1200" dirty="0">
                <a:solidFill>
                  <a:schemeClr val="bg1"/>
                </a:solidFill>
                <a:ea typeface="Lato Light" charset="0"/>
                <a:cs typeface="Lato Light" charset="0"/>
              </a:rPr>
              <a:t>Beginnen Sie bei sich selbst: Welche</a:t>
            </a:r>
            <a:br>
              <a:rPr lang="en-US" sz="1200" dirty="0">
                <a:solidFill>
                  <a:schemeClr val="bg1"/>
                </a:solidFill>
                <a:ea typeface="Lato Light" charset="0"/>
                <a:cs typeface="Lato Light" charset="0"/>
              </a:rPr>
            </a:br>
            <a:r>
              <a:rPr lang="en-US" sz="1200" dirty="0">
                <a:solidFill>
                  <a:schemeClr val="bg1"/>
                </a:solidFill>
                <a:ea typeface="Lato Light" charset="0"/>
                <a:cs typeface="Lato Light" charset="0"/>
              </a:rPr>
              <a:t>Ängste und Sorgen in Bezug auf die Krise haben Sie</a:t>
            </a:r>
          </a:p>
        </p:txBody>
      </p:sp>
      <p:sp>
        <p:nvSpPr>
          <p:cNvPr id="26" name="Freeform 89">
            <a:extLst>
              <a:ext uri="{FF2B5EF4-FFF2-40B4-BE49-F238E27FC236}">
                <a16:creationId xmlns:a16="http://schemas.microsoft.com/office/drawing/2014/main" id="{6E1F9ACD-17D3-6306-DDD4-A80B56EE1F12}"/>
              </a:ext>
            </a:extLst>
          </p:cNvPr>
          <p:cNvSpPr>
            <a:spLocks/>
          </p:cNvSpPr>
          <p:nvPr/>
        </p:nvSpPr>
        <p:spPr bwMode="auto">
          <a:xfrm>
            <a:off x="4220902" y="3567640"/>
            <a:ext cx="3368327" cy="653961"/>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AB85AD"/>
          </a:solidFill>
          <a:ln>
            <a:noFill/>
          </a:ln>
        </p:spPr>
        <p:txBody>
          <a:bodyPr vert="horz" wrap="square" lIns="34290" tIns="17145" rIns="34290" bIns="17145" numCol="1" anchor="t" anchorCtr="0" compatLnSpc="1">
            <a:prstTxWarp prst="textNoShape">
              <a:avLst/>
            </a:prstTxWarp>
          </a:bodyPr>
          <a:lstStyle/>
          <a:p>
            <a:endParaRPr lang="en-US" sz="1350" b="1" dirty="0">
              <a:latin typeface="Roboto Bold" charset="0"/>
            </a:endParaRPr>
          </a:p>
        </p:txBody>
      </p:sp>
      <p:sp>
        <p:nvSpPr>
          <p:cNvPr id="27" name="Freeform 93">
            <a:extLst>
              <a:ext uri="{FF2B5EF4-FFF2-40B4-BE49-F238E27FC236}">
                <a16:creationId xmlns:a16="http://schemas.microsoft.com/office/drawing/2014/main" id="{4A9FC0FE-346B-3F8D-2FCD-5330D1017E07}"/>
              </a:ext>
            </a:extLst>
          </p:cNvPr>
          <p:cNvSpPr>
            <a:spLocks/>
          </p:cNvSpPr>
          <p:nvPr/>
        </p:nvSpPr>
        <p:spPr bwMode="auto">
          <a:xfrm>
            <a:off x="4286584" y="3567640"/>
            <a:ext cx="1367892" cy="653961"/>
          </a:xfrm>
          <a:custGeom>
            <a:avLst/>
            <a:gdLst>
              <a:gd name="T0" fmla="*/ 958 w 958"/>
              <a:gd name="T1" fmla="*/ 0 h 458"/>
              <a:gd name="T2" fmla="*/ 376 w 958"/>
              <a:gd name="T3" fmla="*/ 0 h 458"/>
              <a:gd name="T4" fmla="*/ 0 w 958"/>
              <a:gd name="T5" fmla="*/ 458 h 458"/>
              <a:gd name="T6" fmla="*/ 581 w 958"/>
              <a:gd name="T7" fmla="*/ 458 h 458"/>
              <a:gd name="T8" fmla="*/ 958 w 958"/>
              <a:gd name="T9" fmla="*/ 0 h 458"/>
            </a:gdLst>
            <a:ahLst/>
            <a:cxnLst>
              <a:cxn ang="0">
                <a:pos x="T0" y="T1"/>
              </a:cxn>
              <a:cxn ang="0">
                <a:pos x="T2" y="T3"/>
              </a:cxn>
              <a:cxn ang="0">
                <a:pos x="T4" y="T5"/>
              </a:cxn>
              <a:cxn ang="0">
                <a:pos x="T6" y="T7"/>
              </a:cxn>
              <a:cxn ang="0">
                <a:pos x="T8" y="T9"/>
              </a:cxn>
            </a:cxnLst>
            <a:rect l="0" t="0" r="r" b="b"/>
            <a:pathLst>
              <a:path w="958" h="458">
                <a:moveTo>
                  <a:pt x="958" y="0"/>
                </a:moveTo>
                <a:lnTo>
                  <a:pt x="376" y="0"/>
                </a:lnTo>
                <a:lnTo>
                  <a:pt x="0" y="458"/>
                </a:lnTo>
                <a:lnTo>
                  <a:pt x="581" y="458"/>
                </a:lnTo>
                <a:lnTo>
                  <a:pt x="958" y="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en-US" sz="1350" b="1" dirty="0">
              <a:latin typeface="Roboto Bold" charset="0"/>
            </a:endParaRPr>
          </a:p>
        </p:txBody>
      </p:sp>
      <p:sp>
        <p:nvSpPr>
          <p:cNvPr id="28" name="Freeform 107">
            <a:extLst>
              <a:ext uri="{FF2B5EF4-FFF2-40B4-BE49-F238E27FC236}">
                <a16:creationId xmlns:a16="http://schemas.microsoft.com/office/drawing/2014/main" id="{6B89D444-6050-8FC2-76C3-39FD7CBEDECA}"/>
              </a:ext>
            </a:extLst>
          </p:cNvPr>
          <p:cNvSpPr>
            <a:spLocks/>
          </p:cNvSpPr>
          <p:nvPr/>
        </p:nvSpPr>
        <p:spPr bwMode="auto">
          <a:xfrm>
            <a:off x="7965039" y="3567640"/>
            <a:ext cx="3368327" cy="653961"/>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rgbClr val="AB85AD"/>
          </a:solidFill>
          <a:ln>
            <a:noFill/>
          </a:ln>
        </p:spPr>
        <p:txBody>
          <a:bodyPr vert="horz" wrap="square" lIns="34290" tIns="17145" rIns="34290" bIns="17145" numCol="1" anchor="t" anchorCtr="0" compatLnSpc="1">
            <a:prstTxWarp prst="textNoShape">
              <a:avLst/>
            </a:prstTxWarp>
          </a:bodyPr>
          <a:lstStyle/>
          <a:p>
            <a:endParaRPr lang="en-US" sz="1350" b="1" dirty="0">
              <a:latin typeface="Roboto Bold" charset="0"/>
            </a:endParaRPr>
          </a:p>
        </p:txBody>
      </p:sp>
      <p:sp>
        <p:nvSpPr>
          <p:cNvPr id="29" name="Freeform 111">
            <a:extLst>
              <a:ext uri="{FF2B5EF4-FFF2-40B4-BE49-F238E27FC236}">
                <a16:creationId xmlns:a16="http://schemas.microsoft.com/office/drawing/2014/main" id="{2C0BE84F-98BA-87F4-2A89-769F02C9498C}"/>
              </a:ext>
            </a:extLst>
          </p:cNvPr>
          <p:cNvSpPr>
            <a:spLocks/>
          </p:cNvSpPr>
          <p:nvPr/>
        </p:nvSpPr>
        <p:spPr bwMode="auto">
          <a:xfrm>
            <a:off x="9899792" y="3567640"/>
            <a:ext cx="1367892" cy="653961"/>
          </a:xfrm>
          <a:custGeom>
            <a:avLst/>
            <a:gdLst>
              <a:gd name="T0" fmla="*/ 0 w 958"/>
              <a:gd name="T1" fmla="*/ 0 h 458"/>
              <a:gd name="T2" fmla="*/ 582 w 958"/>
              <a:gd name="T3" fmla="*/ 0 h 458"/>
              <a:gd name="T4" fmla="*/ 958 w 958"/>
              <a:gd name="T5" fmla="*/ 458 h 458"/>
              <a:gd name="T6" fmla="*/ 377 w 958"/>
              <a:gd name="T7" fmla="*/ 458 h 458"/>
              <a:gd name="T8" fmla="*/ 0 w 958"/>
              <a:gd name="T9" fmla="*/ 0 h 458"/>
            </a:gdLst>
            <a:ahLst/>
            <a:cxnLst>
              <a:cxn ang="0">
                <a:pos x="T0" y="T1"/>
              </a:cxn>
              <a:cxn ang="0">
                <a:pos x="T2" y="T3"/>
              </a:cxn>
              <a:cxn ang="0">
                <a:pos x="T4" y="T5"/>
              </a:cxn>
              <a:cxn ang="0">
                <a:pos x="T6" y="T7"/>
              </a:cxn>
              <a:cxn ang="0">
                <a:pos x="T8" y="T9"/>
              </a:cxn>
            </a:cxnLst>
            <a:rect l="0" t="0" r="r" b="b"/>
            <a:pathLst>
              <a:path w="958" h="458">
                <a:moveTo>
                  <a:pt x="0" y="0"/>
                </a:moveTo>
                <a:lnTo>
                  <a:pt x="582" y="0"/>
                </a:lnTo>
                <a:lnTo>
                  <a:pt x="958" y="458"/>
                </a:lnTo>
                <a:lnTo>
                  <a:pt x="377" y="458"/>
                </a:lnTo>
                <a:lnTo>
                  <a:pt x="0" y="0"/>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en-US" sz="1350" b="1" dirty="0">
              <a:latin typeface="Roboto Bold" charset="0"/>
            </a:endParaRPr>
          </a:p>
        </p:txBody>
      </p:sp>
      <p:sp>
        <p:nvSpPr>
          <p:cNvPr id="31" name="Rectangle 77">
            <a:extLst>
              <a:ext uri="{FF2B5EF4-FFF2-40B4-BE49-F238E27FC236}">
                <a16:creationId xmlns:a16="http://schemas.microsoft.com/office/drawing/2014/main" id="{9A7C3979-FA23-58DF-323C-E150813F578A}"/>
              </a:ext>
            </a:extLst>
          </p:cNvPr>
          <p:cNvSpPr>
            <a:spLocks/>
          </p:cNvSpPr>
          <p:nvPr/>
        </p:nvSpPr>
        <p:spPr bwMode="auto">
          <a:xfrm>
            <a:off x="10423428" y="3736637"/>
            <a:ext cx="471411" cy="461793"/>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a16="http://schemas.microsoft.com/office/drawing/2014/main" xmlns="" w="12700">
                <a:solidFill>
                  <a:schemeClr val="tx1"/>
                </a:solidFill>
                <a:miter lim="800000"/>
                <a:headEnd/>
                <a:tailEnd/>
              </a14:hiddenLine>
            </a:ext>
          </a:extLst>
        </p:spPr>
        <p:txBody>
          <a:bodyPr wrap="none" lIns="0" tIns="0" rIns="0" bIns="0" anchor="ctr">
            <a:spAutoFit/>
          </a:bodyPr>
          <a:lstStyle/>
          <a:p>
            <a:pPr algn="ctr"/>
            <a:r>
              <a:rPr lang="en-US" sz="3001" b="1" spc="113" dirty="0">
                <a:solidFill>
                  <a:schemeClr val="bg1"/>
                </a:solidFill>
                <a:latin typeface="Roboto" charset="0"/>
                <a:ea typeface="Roboto" charset="0"/>
                <a:cs typeface="Roboto" charset="0"/>
                <a:sym typeface="Bebas Neue" charset="0"/>
              </a:rPr>
              <a:t>04</a:t>
            </a:r>
          </a:p>
        </p:txBody>
      </p:sp>
      <p:sp>
        <p:nvSpPr>
          <p:cNvPr id="32" name="TextBox 78">
            <a:extLst>
              <a:ext uri="{FF2B5EF4-FFF2-40B4-BE49-F238E27FC236}">
                <a16:creationId xmlns:a16="http://schemas.microsoft.com/office/drawing/2014/main" id="{37FDD6F5-396E-6B1F-75E6-A3794FDD59D3}"/>
              </a:ext>
            </a:extLst>
          </p:cNvPr>
          <p:cNvSpPr txBox="1"/>
          <p:nvPr/>
        </p:nvSpPr>
        <p:spPr>
          <a:xfrm>
            <a:off x="8068857" y="3678962"/>
            <a:ext cx="1842096" cy="461665"/>
          </a:xfrm>
          <a:prstGeom prst="rect">
            <a:avLst/>
          </a:prstGeom>
          <a:noFill/>
        </p:spPr>
        <p:txBody>
          <a:bodyPr wrap="square" rtlCol="0">
            <a:spAutoFit/>
          </a:bodyPr>
          <a:lstStyle/>
          <a:p>
            <a:r>
              <a:rPr lang="en-US" sz="1200" dirty="0">
                <a:solidFill>
                  <a:schemeClr val="bg1"/>
                </a:solidFill>
                <a:ea typeface="Lato Light" charset="0"/>
                <a:cs typeface="Lato Light" charset="0"/>
              </a:rPr>
              <a:t>Recherchieren und lesen - auch wenn die Zeit drängt</a:t>
            </a:r>
          </a:p>
        </p:txBody>
      </p:sp>
      <p:sp>
        <p:nvSpPr>
          <p:cNvPr id="34" name="Rectangle 87">
            <a:extLst>
              <a:ext uri="{FF2B5EF4-FFF2-40B4-BE49-F238E27FC236}">
                <a16:creationId xmlns:a16="http://schemas.microsoft.com/office/drawing/2014/main" id="{AF400C19-43CF-B754-3B19-32EAE679B6CF}"/>
              </a:ext>
            </a:extLst>
          </p:cNvPr>
          <p:cNvSpPr>
            <a:spLocks/>
          </p:cNvSpPr>
          <p:nvPr/>
        </p:nvSpPr>
        <p:spPr bwMode="auto">
          <a:xfrm>
            <a:off x="4734825" y="3736637"/>
            <a:ext cx="471411" cy="461793"/>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a16="http://schemas.microsoft.com/office/drawing/2014/main" xmlns="" w="12700">
                <a:solidFill>
                  <a:schemeClr val="tx1"/>
                </a:solidFill>
                <a:miter lim="800000"/>
                <a:headEnd/>
                <a:tailEnd/>
              </a14:hiddenLine>
            </a:ext>
          </a:extLst>
        </p:spPr>
        <p:txBody>
          <a:bodyPr wrap="none" lIns="0" tIns="0" rIns="0" bIns="0" anchor="ctr">
            <a:spAutoFit/>
          </a:bodyPr>
          <a:lstStyle/>
          <a:p>
            <a:pPr algn="ctr"/>
            <a:r>
              <a:rPr lang="en-US" sz="3001" b="1" spc="113" dirty="0">
                <a:solidFill>
                  <a:schemeClr val="bg1"/>
                </a:solidFill>
                <a:latin typeface="Roboto" charset="0"/>
                <a:ea typeface="Roboto" charset="0"/>
                <a:cs typeface="Roboto" charset="0"/>
                <a:sym typeface="Bebas Neue" charset="0"/>
              </a:rPr>
              <a:t>03</a:t>
            </a:r>
          </a:p>
        </p:txBody>
      </p:sp>
      <p:sp>
        <p:nvSpPr>
          <p:cNvPr id="35" name="TextBox 88">
            <a:extLst>
              <a:ext uri="{FF2B5EF4-FFF2-40B4-BE49-F238E27FC236}">
                <a16:creationId xmlns:a16="http://schemas.microsoft.com/office/drawing/2014/main" id="{4E8E7CAA-E959-7F86-431E-E2279C86A900}"/>
              </a:ext>
            </a:extLst>
          </p:cNvPr>
          <p:cNvSpPr txBox="1"/>
          <p:nvPr/>
        </p:nvSpPr>
        <p:spPr>
          <a:xfrm>
            <a:off x="5127797" y="3572518"/>
            <a:ext cx="2451923" cy="646331"/>
          </a:xfrm>
          <a:prstGeom prst="rect">
            <a:avLst/>
          </a:prstGeom>
          <a:noFill/>
        </p:spPr>
        <p:txBody>
          <a:bodyPr wrap="square" rtlCol="0">
            <a:spAutoFit/>
          </a:bodyPr>
          <a:lstStyle/>
          <a:p>
            <a:pPr algn="r"/>
            <a:r>
              <a:rPr lang="en-US" sz="1200" dirty="0">
                <a:solidFill>
                  <a:schemeClr val="bg1"/>
                </a:solidFill>
                <a:ea typeface="Lato Light" charset="0"/>
                <a:cs typeface="Lato Light" charset="0"/>
              </a:rPr>
              <a:t>Beobachten Sie die Reaktion des Teams und versuchen Sie auch, von anderen Führungskräften zu lernen.</a:t>
            </a:r>
          </a:p>
        </p:txBody>
      </p:sp>
    </p:spTree>
    <p:extLst>
      <p:ext uri="{BB962C8B-B14F-4D97-AF65-F5344CB8AC3E}">
        <p14:creationId xmlns:p14="http://schemas.microsoft.com/office/powerpoint/2010/main" val="909171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F85B5B-EE7F-E94A-CECF-5AF714533E23}"/>
              </a:ext>
            </a:extLst>
          </p:cNvPr>
          <p:cNvSpPr>
            <a:spLocks noGrp="1"/>
          </p:cNvSpPr>
          <p:nvPr>
            <p:ph type="body" sz="quarter" idx="16"/>
          </p:nvPr>
        </p:nvSpPr>
        <p:spPr>
          <a:xfrm>
            <a:off x="666708" y="752638"/>
            <a:ext cx="5838595" cy="1647662"/>
          </a:xfrm>
        </p:spPr>
        <p:txBody>
          <a:bodyPr>
            <a:noAutofit/>
          </a:bodyPr>
          <a:lstStyle/>
          <a:p>
            <a:r>
              <a:rPr lang="de-DE" dirty="0"/>
              <a:t>Führung in der Krise: Der Adaptive Leadership-Ansatz</a:t>
            </a:r>
          </a:p>
        </p:txBody>
      </p:sp>
    </p:spTree>
    <p:extLst>
      <p:ext uri="{BB962C8B-B14F-4D97-AF65-F5344CB8AC3E}">
        <p14:creationId xmlns:p14="http://schemas.microsoft.com/office/powerpoint/2010/main" val="4157089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609F8-DA96-FA45-812A-9B7C783F7904}"/>
              </a:ext>
            </a:extLst>
          </p:cNvPr>
          <p:cNvSpPr>
            <a:spLocks noGrp="1"/>
          </p:cNvSpPr>
          <p:nvPr>
            <p:ph type="body" sz="quarter" idx="16"/>
          </p:nvPr>
        </p:nvSpPr>
        <p:spPr>
          <a:xfrm>
            <a:off x="666708" y="752638"/>
            <a:ext cx="4702246" cy="3668442"/>
          </a:xfrm>
        </p:spPr>
        <p:txBody>
          <a:bodyPr>
            <a:normAutofit fontScale="92500" lnSpcReduction="10000"/>
          </a:bodyPr>
          <a:lstStyle/>
          <a:p>
            <a:r>
              <a:rPr lang="en-US" dirty="0"/>
              <a:t>Was ist Führung - und werden in einer Krise unterschiedliche Führungsqualitäten benötigt?</a:t>
            </a:r>
          </a:p>
        </p:txBody>
      </p:sp>
    </p:spTree>
    <p:extLst>
      <p:ext uri="{BB962C8B-B14F-4D97-AF65-F5344CB8AC3E}">
        <p14:creationId xmlns:p14="http://schemas.microsoft.com/office/powerpoint/2010/main" val="25950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4F6E6EB3-8CB8-93F7-1BF2-BF31E601B73D}"/>
              </a:ext>
            </a:extLst>
          </p:cNvPr>
          <p:cNvGraphicFramePr>
            <a:graphicFrameLocks noChangeAspect="1"/>
          </p:cNvGraphicFramePr>
          <p:nvPr>
            <p:custDataLst>
              <p:tags r:id="rId1"/>
            </p:custDataLst>
            <p:extLst>
              <p:ext uri="{D42A27DB-BD31-4B8C-83A1-F6EECF244321}">
                <p14:modId xmlns:p14="http://schemas.microsoft.com/office/powerpoint/2010/main" val="4062137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9EB04E48-1A9F-56CB-DE34-32BABA2AAC2A}"/>
              </a:ext>
            </a:extLst>
          </p:cNvPr>
          <p:cNvSpPr>
            <a:spLocks noGrp="1"/>
          </p:cNvSpPr>
          <p:nvPr>
            <p:ph sz="quarter" idx="13"/>
          </p:nvPr>
        </p:nvSpPr>
        <p:spPr/>
        <p:txBody>
          <a:bodyPr/>
          <a:lstStyle/>
          <a:p>
            <a:r>
              <a:rPr lang="en-US" dirty="0"/>
              <a:t>Fragen zur Selbstreflexion:</a:t>
            </a:r>
          </a:p>
          <a:p>
            <a:pPr marL="285750" indent="-285750">
              <a:buFont typeface="Arial" panose="020B0604020202020204" pitchFamily="34" charset="0"/>
              <a:buChar char="•"/>
            </a:pPr>
            <a:r>
              <a:rPr lang="en-US" dirty="0"/>
              <a:t>Wie würden Sie die Situation beschreiben, in der Sie sich derzeit befinden?  Gibt es in letzter Zeit Ereignisse oder Aktivitäten, die mit dieser Herausforderung zu tun haben?</a:t>
            </a:r>
          </a:p>
          <a:p>
            <a:pPr marL="285750" indent="-285750">
              <a:buFont typeface="Arial" panose="020B0604020202020204" pitchFamily="34" charset="0"/>
              <a:buChar char="•"/>
            </a:pPr>
            <a:r>
              <a:rPr lang="en-US" dirty="0"/>
              <a:t>Wie würden Sie das Ideal für diese Herausforderung und die Realität, wie sie jetzt besteht, beschreiben?  Wie groß ist diese Kluft und in welcher Hinsicht?</a:t>
            </a:r>
          </a:p>
          <a:p>
            <a:pPr marL="285750" indent="-285750">
              <a:buFont typeface="Arial" panose="020B0604020202020204" pitchFamily="34" charset="0"/>
              <a:buChar char="•"/>
            </a:pPr>
            <a:r>
              <a:rPr lang="en-US" dirty="0"/>
              <a:t>Welche Erfolge haben Sie erlebt, die sich nutzen lassen?</a:t>
            </a:r>
          </a:p>
          <a:p>
            <a:pPr marL="285750" indent="-285750">
              <a:buFont typeface="Arial" panose="020B0604020202020204" pitchFamily="34" charset="0"/>
              <a:buChar char="•"/>
            </a:pPr>
            <a:r>
              <a:rPr lang="en-US" dirty="0"/>
              <a:t>Wer sind einige der wichtigsten Akteure?  Was würden sie zu dieser Herausforderung sagen? </a:t>
            </a:r>
          </a:p>
        </p:txBody>
      </p:sp>
      <p:sp>
        <p:nvSpPr>
          <p:cNvPr id="7" name="Textplatzhalter 6">
            <a:extLst>
              <a:ext uri="{FF2B5EF4-FFF2-40B4-BE49-F238E27FC236}">
                <a16:creationId xmlns:a16="http://schemas.microsoft.com/office/drawing/2014/main" id="{467D3A9E-A565-45E4-B79B-97BA89064BE1}"/>
              </a:ext>
            </a:extLst>
          </p:cNvPr>
          <p:cNvSpPr>
            <a:spLocks noGrp="1"/>
          </p:cNvSpPr>
          <p:nvPr>
            <p:ph type="body" sz="quarter" idx="16"/>
          </p:nvPr>
        </p:nvSpPr>
        <p:spPr/>
        <p:txBody>
          <a:bodyPr/>
          <a:lstStyle/>
          <a:p>
            <a:r>
              <a:rPr lang="en-US" altLang="en-US" dirty="0"/>
              <a:t>Ihre Herausforderung als Führungskraft</a:t>
            </a:r>
            <a:endParaRPr lang="de-DE" dirty="0"/>
          </a:p>
        </p:txBody>
      </p:sp>
      <p:sp>
        <p:nvSpPr>
          <p:cNvPr id="9" name="Textplatzhalter 8">
            <a:extLst>
              <a:ext uri="{FF2B5EF4-FFF2-40B4-BE49-F238E27FC236}">
                <a16:creationId xmlns:a16="http://schemas.microsoft.com/office/drawing/2014/main" id="{C3F5DA0C-C936-155A-C7BA-F254F3496474}"/>
              </a:ext>
            </a:extLst>
          </p:cNvPr>
          <p:cNvSpPr>
            <a:spLocks noGrp="1"/>
          </p:cNvSpPr>
          <p:nvPr>
            <p:ph type="body" sz="quarter" idx="20"/>
          </p:nvPr>
        </p:nvSpPr>
        <p:spPr/>
        <p:txBody>
          <a:bodyPr>
            <a:normAutofit fontScale="77500" lnSpcReduction="20000"/>
          </a:bodyPr>
          <a:lstStyle/>
          <a:p>
            <a:r>
              <a:rPr lang="de-DE" dirty="0" err="1"/>
              <a:t>Selbstreflexion</a:t>
            </a:r>
            <a:endParaRPr lang="de-DE" dirty="0"/>
          </a:p>
        </p:txBody>
      </p:sp>
      <p:grpSp>
        <p:nvGrpSpPr>
          <p:cNvPr id="13" name="Group 135">
            <a:extLst>
              <a:ext uri="{FF2B5EF4-FFF2-40B4-BE49-F238E27FC236}">
                <a16:creationId xmlns:a16="http://schemas.microsoft.com/office/drawing/2014/main" id="{E0B98147-2A61-027E-E3FB-3221916C7318}"/>
              </a:ext>
            </a:extLst>
          </p:cNvPr>
          <p:cNvGrpSpPr/>
          <p:nvPr/>
        </p:nvGrpSpPr>
        <p:grpSpPr>
          <a:xfrm>
            <a:off x="389965" y="2056484"/>
            <a:ext cx="2839057" cy="3603641"/>
            <a:chOff x="14407368" y="4108798"/>
            <a:chExt cx="7568848" cy="9607208"/>
          </a:xfrm>
        </p:grpSpPr>
        <p:sp>
          <p:nvSpPr>
            <p:cNvPr id="14" name="Shape 10354">
              <a:extLst>
                <a:ext uri="{FF2B5EF4-FFF2-40B4-BE49-F238E27FC236}">
                  <a16:creationId xmlns:a16="http://schemas.microsoft.com/office/drawing/2014/main" id="{B85A3846-7E2D-8A53-03D3-31838B32559A}"/>
                </a:ext>
              </a:extLst>
            </p:cNvPr>
            <p:cNvSpPr/>
            <p:nvPr/>
          </p:nvSpPr>
          <p:spPr>
            <a:xfrm>
              <a:off x="14407368" y="4112415"/>
              <a:ext cx="7568848" cy="9582576"/>
            </a:xfrm>
            <a:custGeom>
              <a:avLst/>
              <a:gdLst/>
              <a:ahLst/>
              <a:cxnLst>
                <a:cxn ang="0">
                  <a:pos x="wd2" y="hd2"/>
                </a:cxn>
                <a:cxn ang="5400000">
                  <a:pos x="wd2" y="hd2"/>
                </a:cxn>
                <a:cxn ang="10800000">
                  <a:pos x="wd2" y="hd2"/>
                </a:cxn>
                <a:cxn ang="16200000">
                  <a:pos x="wd2" y="hd2"/>
                </a:cxn>
              </a:cxnLst>
              <a:rect l="0" t="0"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bg1"/>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5" name="Shape 10355">
              <a:extLst>
                <a:ext uri="{FF2B5EF4-FFF2-40B4-BE49-F238E27FC236}">
                  <a16:creationId xmlns:a16="http://schemas.microsoft.com/office/drawing/2014/main" id="{ADEA2FE5-EF40-B954-C1BD-3C1B7C2FBDD0}"/>
                </a:ext>
              </a:extLst>
            </p:cNvPr>
            <p:cNvSpPr/>
            <p:nvPr/>
          </p:nvSpPr>
          <p:spPr>
            <a:xfrm>
              <a:off x="15175975" y="5793015"/>
              <a:ext cx="1056103" cy="924500"/>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6" name="Shape 10356">
              <a:extLst>
                <a:ext uri="{FF2B5EF4-FFF2-40B4-BE49-F238E27FC236}">
                  <a16:creationId xmlns:a16="http://schemas.microsoft.com/office/drawing/2014/main" id="{08664E17-19E3-EA84-B9D3-9B8405DAC6B9}"/>
                </a:ext>
              </a:extLst>
            </p:cNvPr>
            <p:cNvSpPr/>
            <p:nvPr/>
          </p:nvSpPr>
          <p:spPr>
            <a:xfrm>
              <a:off x="17978664" y="7053490"/>
              <a:ext cx="567697" cy="676949"/>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7" name="Shape 10357">
              <a:extLst>
                <a:ext uri="{FF2B5EF4-FFF2-40B4-BE49-F238E27FC236}">
                  <a16:creationId xmlns:a16="http://schemas.microsoft.com/office/drawing/2014/main" id="{2CEF5F1F-E191-9F7E-BDD1-610292A25CA3}"/>
                </a:ext>
              </a:extLst>
            </p:cNvPr>
            <p:cNvSpPr/>
            <p:nvPr/>
          </p:nvSpPr>
          <p:spPr>
            <a:xfrm>
              <a:off x="19346002" y="5826856"/>
              <a:ext cx="524618" cy="104923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8" name="Shape 10358">
              <a:extLst>
                <a:ext uri="{FF2B5EF4-FFF2-40B4-BE49-F238E27FC236}">
                  <a16:creationId xmlns:a16="http://schemas.microsoft.com/office/drawing/2014/main" id="{64A58601-053D-CDE7-F5A7-D978C984CA38}"/>
                </a:ext>
              </a:extLst>
            </p:cNvPr>
            <p:cNvSpPr/>
            <p:nvPr/>
          </p:nvSpPr>
          <p:spPr>
            <a:xfrm>
              <a:off x="18888390" y="7193820"/>
              <a:ext cx="1013871" cy="761612"/>
            </a:xfrm>
            <a:custGeom>
              <a:avLst/>
              <a:gdLst/>
              <a:ahLst/>
              <a:cxnLst>
                <a:cxn ang="0">
                  <a:pos x="wd2" y="hd2"/>
                </a:cxn>
                <a:cxn ang="5400000">
                  <a:pos x="wd2" y="hd2"/>
                </a:cxn>
                <a:cxn ang="10800000">
                  <a:pos x="wd2" y="hd2"/>
                </a:cxn>
                <a:cxn ang="16200000">
                  <a:pos x="wd2" y="hd2"/>
                </a:cxn>
              </a:cxnLst>
              <a:rect l="0" t="0"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9" name="Shape 10359">
              <a:extLst>
                <a:ext uri="{FF2B5EF4-FFF2-40B4-BE49-F238E27FC236}">
                  <a16:creationId xmlns:a16="http://schemas.microsoft.com/office/drawing/2014/main" id="{235249B4-064B-3C1A-6D52-30888619308E}"/>
                </a:ext>
              </a:extLst>
            </p:cNvPr>
            <p:cNvSpPr/>
            <p:nvPr/>
          </p:nvSpPr>
          <p:spPr>
            <a:xfrm>
              <a:off x="19929794" y="6617313"/>
              <a:ext cx="835507" cy="736694"/>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0" name="Shape 10360">
              <a:extLst>
                <a:ext uri="{FF2B5EF4-FFF2-40B4-BE49-F238E27FC236}">
                  <a16:creationId xmlns:a16="http://schemas.microsoft.com/office/drawing/2014/main" id="{72ECC1B9-C132-9D83-16A6-5A07ED9D3083}"/>
                </a:ext>
              </a:extLst>
            </p:cNvPr>
            <p:cNvSpPr/>
            <p:nvPr/>
          </p:nvSpPr>
          <p:spPr>
            <a:xfrm>
              <a:off x="16246750" y="8337717"/>
              <a:ext cx="1090495" cy="724856"/>
            </a:xfrm>
            <a:custGeom>
              <a:avLst/>
              <a:gdLst/>
              <a:ahLst/>
              <a:cxnLst>
                <a:cxn ang="0">
                  <a:pos x="wd2" y="hd2"/>
                </a:cxn>
                <a:cxn ang="5400000">
                  <a:pos x="wd2" y="hd2"/>
                </a:cxn>
                <a:cxn ang="10800000">
                  <a:pos x="wd2" y="hd2"/>
                </a:cxn>
                <a:cxn ang="16200000">
                  <a:pos x="wd2" y="hd2"/>
                </a:cxn>
              </a:cxnLst>
              <a:rect l="0" t="0"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rgbClr val="79527B"/>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1" name="Shape 10361">
              <a:extLst>
                <a:ext uri="{FF2B5EF4-FFF2-40B4-BE49-F238E27FC236}">
                  <a16:creationId xmlns:a16="http://schemas.microsoft.com/office/drawing/2014/main" id="{99BBB6FB-A817-AE4F-2A44-34921EA40053}"/>
                </a:ext>
              </a:extLst>
            </p:cNvPr>
            <p:cNvSpPr/>
            <p:nvPr/>
          </p:nvSpPr>
          <p:spPr>
            <a:xfrm>
              <a:off x="18047762" y="8576521"/>
              <a:ext cx="779626" cy="51003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2" name="Shape 10362">
              <a:extLst>
                <a:ext uri="{FF2B5EF4-FFF2-40B4-BE49-F238E27FC236}">
                  <a16:creationId xmlns:a16="http://schemas.microsoft.com/office/drawing/2014/main" id="{36B7DCD0-766C-A721-3559-5F8F8DE59190}"/>
                </a:ext>
              </a:extLst>
            </p:cNvPr>
            <p:cNvSpPr/>
            <p:nvPr/>
          </p:nvSpPr>
          <p:spPr>
            <a:xfrm>
              <a:off x="18185036" y="7888290"/>
              <a:ext cx="532340" cy="532367"/>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3" name="Shape 10363">
              <a:extLst>
                <a:ext uri="{FF2B5EF4-FFF2-40B4-BE49-F238E27FC236}">
                  <a16:creationId xmlns:a16="http://schemas.microsoft.com/office/drawing/2014/main" id="{822253EE-F2B1-6418-FA88-7ACACAC9B29D}"/>
                </a:ext>
              </a:extLst>
            </p:cNvPr>
            <p:cNvSpPr/>
            <p:nvPr/>
          </p:nvSpPr>
          <p:spPr>
            <a:xfrm>
              <a:off x="16563190" y="8572964"/>
              <a:ext cx="1358814" cy="1170611"/>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4" name="Shape 10364">
              <a:extLst>
                <a:ext uri="{FF2B5EF4-FFF2-40B4-BE49-F238E27FC236}">
                  <a16:creationId xmlns:a16="http://schemas.microsoft.com/office/drawing/2014/main" id="{47A2A546-90DE-C71B-433D-F52C4DEDA01E}"/>
                </a:ext>
              </a:extLst>
            </p:cNvPr>
            <p:cNvSpPr/>
            <p:nvPr/>
          </p:nvSpPr>
          <p:spPr>
            <a:xfrm>
              <a:off x="20342604" y="4919807"/>
              <a:ext cx="795139" cy="828529"/>
            </a:xfrm>
            <a:custGeom>
              <a:avLst/>
              <a:gdLst/>
              <a:ahLst/>
              <a:cxnLst>
                <a:cxn ang="0">
                  <a:pos x="wd2" y="hd2"/>
                </a:cxn>
                <a:cxn ang="5400000">
                  <a:pos x="wd2" y="hd2"/>
                </a:cxn>
                <a:cxn ang="10800000">
                  <a:pos x="wd2" y="hd2"/>
                </a:cxn>
                <a:cxn ang="16200000">
                  <a:pos x="wd2" y="hd2"/>
                </a:cxn>
              </a:cxnLst>
              <a:rect l="0" t="0"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5" name="Shape 10365">
              <a:extLst>
                <a:ext uri="{FF2B5EF4-FFF2-40B4-BE49-F238E27FC236}">
                  <a16:creationId xmlns:a16="http://schemas.microsoft.com/office/drawing/2014/main" id="{A4125EDC-5067-7140-BA00-AB5B93432825}"/>
                </a:ext>
              </a:extLst>
            </p:cNvPr>
            <p:cNvSpPr/>
            <p:nvPr/>
          </p:nvSpPr>
          <p:spPr>
            <a:xfrm>
              <a:off x="20885051" y="8052596"/>
              <a:ext cx="644759" cy="45701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6" name="Shape 10366">
              <a:extLst>
                <a:ext uri="{FF2B5EF4-FFF2-40B4-BE49-F238E27FC236}">
                  <a16:creationId xmlns:a16="http://schemas.microsoft.com/office/drawing/2014/main" id="{EDB046C9-4215-A893-CFE6-559E8F1761FE}"/>
                </a:ext>
              </a:extLst>
            </p:cNvPr>
            <p:cNvSpPr/>
            <p:nvPr/>
          </p:nvSpPr>
          <p:spPr>
            <a:xfrm>
              <a:off x="20024892" y="5668206"/>
              <a:ext cx="715283" cy="791812"/>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7" name="Shape 10367">
              <a:extLst>
                <a:ext uri="{FF2B5EF4-FFF2-40B4-BE49-F238E27FC236}">
                  <a16:creationId xmlns:a16="http://schemas.microsoft.com/office/drawing/2014/main" id="{AD1E99AD-26EC-7516-6B44-1D441240BADC}"/>
                </a:ext>
              </a:extLst>
            </p:cNvPr>
            <p:cNvSpPr/>
            <p:nvPr/>
          </p:nvSpPr>
          <p:spPr>
            <a:xfrm>
              <a:off x="19982176" y="8448786"/>
              <a:ext cx="979708" cy="1152637"/>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79527B"/>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8" name="Shape 10368">
              <a:extLst>
                <a:ext uri="{FF2B5EF4-FFF2-40B4-BE49-F238E27FC236}">
                  <a16:creationId xmlns:a16="http://schemas.microsoft.com/office/drawing/2014/main" id="{E326EA55-B175-BAE3-6838-81DF50F3A95A}"/>
                </a:ext>
              </a:extLst>
            </p:cNvPr>
            <p:cNvSpPr/>
            <p:nvPr/>
          </p:nvSpPr>
          <p:spPr>
            <a:xfrm>
              <a:off x="18752832" y="6832014"/>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9" name="Shape 10369">
              <a:extLst>
                <a:ext uri="{FF2B5EF4-FFF2-40B4-BE49-F238E27FC236}">
                  <a16:creationId xmlns:a16="http://schemas.microsoft.com/office/drawing/2014/main" id="{C064F405-7788-8F15-8ED5-0DE12B0996C8}"/>
                </a:ext>
              </a:extLst>
            </p:cNvPr>
            <p:cNvSpPr/>
            <p:nvPr/>
          </p:nvSpPr>
          <p:spPr>
            <a:xfrm>
              <a:off x="20044209" y="7524991"/>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0" name="Shape 10370">
              <a:extLst>
                <a:ext uri="{FF2B5EF4-FFF2-40B4-BE49-F238E27FC236}">
                  <a16:creationId xmlns:a16="http://schemas.microsoft.com/office/drawing/2014/main" id="{2B3E128F-F1FA-B947-6C55-8C4807C9E66F}"/>
                </a:ext>
              </a:extLst>
            </p:cNvPr>
            <p:cNvSpPr/>
            <p:nvPr/>
          </p:nvSpPr>
          <p:spPr>
            <a:xfrm>
              <a:off x="17425322" y="6394160"/>
              <a:ext cx="534329"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1" name="Shape 10371">
              <a:extLst>
                <a:ext uri="{FF2B5EF4-FFF2-40B4-BE49-F238E27FC236}">
                  <a16:creationId xmlns:a16="http://schemas.microsoft.com/office/drawing/2014/main" id="{F8A26369-B91C-93E9-A5A6-FB49EC92EA3B}"/>
                </a:ext>
              </a:extLst>
            </p:cNvPr>
            <p:cNvSpPr/>
            <p:nvPr/>
          </p:nvSpPr>
          <p:spPr>
            <a:xfrm>
              <a:off x="17176640" y="7642515"/>
              <a:ext cx="745364" cy="625834"/>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2" name="Shape 10372">
              <a:extLst>
                <a:ext uri="{FF2B5EF4-FFF2-40B4-BE49-F238E27FC236}">
                  <a16:creationId xmlns:a16="http://schemas.microsoft.com/office/drawing/2014/main" id="{A707F058-98D4-A76E-B573-ED73991A6DF7}"/>
                </a:ext>
              </a:extLst>
            </p:cNvPr>
            <p:cNvSpPr/>
            <p:nvPr/>
          </p:nvSpPr>
          <p:spPr>
            <a:xfrm>
              <a:off x="18332159" y="5376375"/>
              <a:ext cx="863654" cy="789237"/>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3" name="Shape 10373">
              <a:extLst>
                <a:ext uri="{FF2B5EF4-FFF2-40B4-BE49-F238E27FC236}">
                  <a16:creationId xmlns:a16="http://schemas.microsoft.com/office/drawing/2014/main" id="{F02333D6-2EE7-AA80-B282-2C7BCFF24DA1}"/>
                </a:ext>
              </a:extLst>
            </p:cNvPr>
            <p:cNvSpPr/>
            <p:nvPr/>
          </p:nvSpPr>
          <p:spPr>
            <a:xfrm>
              <a:off x="16553258" y="7552786"/>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4" name="Shape 10374">
              <a:extLst>
                <a:ext uri="{FF2B5EF4-FFF2-40B4-BE49-F238E27FC236}">
                  <a16:creationId xmlns:a16="http://schemas.microsoft.com/office/drawing/2014/main" id="{ECC59E5A-639E-20C7-7516-38FF25146301}"/>
                </a:ext>
              </a:extLst>
            </p:cNvPr>
            <p:cNvSpPr/>
            <p:nvPr/>
          </p:nvSpPr>
          <p:spPr>
            <a:xfrm>
              <a:off x="16997004" y="6816973"/>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5" name="Shape 10375">
              <a:extLst>
                <a:ext uri="{FF2B5EF4-FFF2-40B4-BE49-F238E27FC236}">
                  <a16:creationId xmlns:a16="http://schemas.microsoft.com/office/drawing/2014/main" id="{4107508E-2371-7F40-53AA-3ACD200BBF9F}"/>
                </a:ext>
              </a:extLst>
            </p:cNvPr>
            <p:cNvSpPr/>
            <p:nvPr/>
          </p:nvSpPr>
          <p:spPr>
            <a:xfrm>
              <a:off x="17636354" y="4813021"/>
              <a:ext cx="520971" cy="676949"/>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6" name="Shape 10376">
              <a:extLst>
                <a:ext uri="{FF2B5EF4-FFF2-40B4-BE49-F238E27FC236}">
                  <a16:creationId xmlns:a16="http://schemas.microsoft.com/office/drawing/2014/main" id="{8CFC259C-BF06-6F81-CADB-6FB2924360D5}"/>
                </a:ext>
              </a:extLst>
            </p:cNvPr>
            <p:cNvSpPr/>
            <p:nvPr/>
          </p:nvSpPr>
          <p:spPr>
            <a:xfrm>
              <a:off x="16445562" y="5853037"/>
              <a:ext cx="1109876" cy="78670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7" name="Shape 10377">
              <a:extLst>
                <a:ext uri="{FF2B5EF4-FFF2-40B4-BE49-F238E27FC236}">
                  <a16:creationId xmlns:a16="http://schemas.microsoft.com/office/drawing/2014/main" id="{4E6FE0F9-F0AD-8573-5ACC-8A2CB32A127D}"/>
                </a:ext>
              </a:extLst>
            </p:cNvPr>
            <p:cNvSpPr/>
            <p:nvPr/>
          </p:nvSpPr>
          <p:spPr>
            <a:xfrm>
              <a:off x="20841506" y="5932126"/>
              <a:ext cx="864564" cy="744817"/>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8" name="Shape 10378">
              <a:extLst>
                <a:ext uri="{FF2B5EF4-FFF2-40B4-BE49-F238E27FC236}">
                  <a16:creationId xmlns:a16="http://schemas.microsoft.com/office/drawing/2014/main" id="{614C5494-6777-A833-4E5D-3AA7CB7A5A7C}"/>
                </a:ext>
              </a:extLst>
            </p:cNvPr>
            <p:cNvSpPr/>
            <p:nvPr/>
          </p:nvSpPr>
          <p:spPr>
            <a:xfrm>
              <a:off x="19313512" y="496652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9" name="Shape 10379">
              <a:extLst>
                <a:ext uri="{FF2B5EF4-FFF2-40B4-BE49-F238E27FC236}">
                  <a16:creationId xmlns:a16="http://schemas.microsoft.com/office/drawing/2014/main" id="{5A1E1C82-8989-302A-61B6-86CBE8FD9937}"/>
                </a:ext>
              </a:extLst>
            </p:cNvPr>
            <p:cNvSpPr/>
            <p:nvPr/>
          </p:nvSpPr>
          <p:spPr>
            <a:xfrm>
              <a:off x="18944723" y="8111996"/>
              <a:ext cx="642360" cy="720761"/>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0" name="Shape 10380">
              <a:extLst>
                <a:ext uri="{FF2B5EF4-FFF2-40B4-BE49-F238E27FC236}">
                  <a16:creationId xmlns:a16="http://schemas.microsoft.com/office/drawing/2014/main" id="{EE77FC1F-2B9E-6EAD-2ABA-12DF4267B28F}"/>
                </a:ext>
              </a:extLst>
            </p:cNvPr>
            <p:cNvSpPr/>
            <p:nvPr/>
          </p:nvSpPr>
          <p:spPr>
            <a:xfrm>
              <a:off x="15975644" y="5388220"/>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1" name="Shape 10381">
              <a:extLst>
                <a:ext uri="{FF2B5EF4-FFF2-40B4-BE49-F238E27FC236}">
                  <a16:creationId xmlns:a16="http://schemas.microsoft.com/office/drawing/2014/main" id="{9E1840F0-6E43-9248-83D1-449DDCF49612}"/>
                </a:ext>
              </a:extLst>
            </p:cNvPr>
            <p:cNvSpPr/>
            <p:nvPr/>
          </p:nvSpPr>
          <p:spPr>
            <a:xfrm>
              <a:off x="19403393" y="840763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2" name="Shape 10382">
              <a:extLst>
                <a:ext uri="{FF2B5EF4-FFF2-40B4-BE49-F238E27FC236}">
                  <a16:creationId xmlns:a16="http://schemas.microsoft.com/office/drawing/2014/main" id="{7EDF36A0-1C7C-B6F9-8E29-451D0A1A6DD1}"/>
                </a:ext>
              </a:extLst>
            </p:cNvPr>
            <p:cNvSpPr/>
            <p:nvPr/>
          </p:nvSpPr>
          <p:spPr>
            <a:xfrm>
              <a:off x="16734120" y="4497805"/>
              <a:ext cx="706825" cy="831589"/>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3" name="Shape 10383">
              <a:extLst>
                <a:ext uri="{FF2B5EF4-FFF2-40B4-BE49-F238E27FC236}">
                  <a16:creationId xmlns:a16="http://schemas.microsoft.com/office/drawing/2014/main" id="{CE9E0D8F-37F4-9FDD-5220-206D7878160E}"/>
                </a:ext>
              </a:extLst>
            </p:cNvPr>
            <p:cNvSpPr/>
            <p:nvPr/>
          </p:nvSpPr>
          <p:spPr>
            <a:xfrm>
              <a:off x="18326100" y="4525793"/>
              <a:ext cx="707796" cy="707799"/>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4" name="Shape 10384">
              <a:extLst>
                <a:ext uri="{FF2B5EF4-FFF2-40B4-BE49-F238E27FC236}">
                  <a16:creationId xmlns:a16="http://schemas.microsoft.com/office/drawing/2014/main" id="{DF105E86-FB2F-E998-8E1F-111D3D194559}"/>
                </a:ext>
              </a:extLst>
            </p:cNvPr>
            <p:cNvSpPr/>
            <p:nvPr/>
          </p:nvSpPr>
          <p:spPr>
            <a:xfrm>
              <a:off x="21178433" y="7084811"/>
              <a:ext cx="603784" cy="760235"/>
            </a:xfrm>
            <a:custGeom>
              <a:avLst/>
              <a:gdLst/>
              <a:ahLst/>
              <a:cxnLst>
                <a:cxn ang="0">
                  <a:pos x="wd2" y="hd2"/>
                </a:cxn>
                <a:cxn ang="5400000">
                  <a:pos x="wd2" y="hd2"/>
                </a:cxn>
                <a:cxn ang="10800000">
                  <a:pos x="wd2" y="hd2"/>
                </a:cxn>
                <a:cxn ang="16200000">
                  <a:pos x="wd2" y="hd2"/>
                </a:cxn>
              </a:cxnLst>
              <a:rect l="0" t="0"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5" name="Shape 10385">
              <a:extLst>
                <a:ext uri="{FF2B5EF4-FFF2-40B4-BE49-F238E27FC236}">
                  <a16:creationId xmlns:a16="http://schemas.microsoft.com/office/drawing/2014/main" id="{EEEA9E3D-1440-EF62-3C13-788C8EAC6E77}"/>
                </a:ext>
              </a:extLst>
            </p:cNvPr>
            <p:cNvSpPr/>
            <p:nvPr/>
          </p:nvSpPr>
          <p:spPr>
            <a:xfrm>
              <a:off x="20665447" y="6815808"/>
              <a:ext cx="608340" cy="1291938"/>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6" name="Shape 10386">
              <a:extLst>
                <a:ext uri="{FF2B5EF4-FFF2-40B4-BE49-F238E27FC236}">
                  <a16:creationId xmlns:a16="http://schemas.microsoft.com/office/drawing/2014/main" id="{45A50827-0B66-EC1B-633D-37A4629F1B2A}"/>
                </a:ext>
              </a:extLst>
            </p:cNvPr>
            <p:cNvSpPr/>
            <p:nvPr/>
          </p:nvSpPr>
          <p:spPr>
            <a:xfrm>
              <a:off x="19887189" y="8018518"/>
              <a:ext cx="374757" cy="41485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7" name="Shape 10387">
              <a:extLst>
                <a:ext uri="{FF2B5EF4-FFF2-40B4-BE49-F238E27FC236}">
                  <a16:creationId xmlns:a16="http://schemas.microsoft.com/office/drawing/2014/main" id="{26DF6461-B2A5-EBEE-0DB1-8B3F1FB070CB}"/>
                </a:ext>
              </a:extLst>
            </p:cNvPr>
            <p:cNvSpPr/>
            <p:nvPr/>
          </p:nvSpPr>
          <p:spPr>
            <a:xfrm>
              <a:off x="19258037" y="4159743"/>
              <a:ext cx="657991" cy="400024"/>
            </a:xfrm>
            <a:custGeom>
              <a:avLst/>
              <a:gdLst/>
              <a:ahLst/>
              <a:cxnLst>
                <a:cxn ang="0">
                  <a:pos x="wd2" y="hd2"/>
                </a:cxn>
                <a:cxn ang="5400000">
                  <a:pos x="wd2" y="hd2"/>
                </a:cxn>
                <a:cxn ang="10800000">
                  <a:pos x="wd2" y="hd2"/>
                </a:cxn>
                <a:cxn ang="16200000">
                  <a:pos x="wd2" y="hd2"/>
                </a:cxn>
              </a:cxnLst>
              <a:rect l="0" t="0"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8" name="Shape 10388">
              <a:extLst>
                <a:ext uri="{FF2B5EF4-FFF2-40B4-BE49-F238E27FC236}">
                  <a16:creationId xmlns:a16="http://schemas.microsoft.com/office/drawing/2014/main" id="{592E6AC1-7FC0-6793-7546-B6F90202EF90}"/>
                </a:ext>
              </a:extLst>
            </p:cNvPr>
            <p:cNvSpPr/>
            <p:nvPr/>
          </p:nvSpPr>
          <p:spPr>
            <a:xfrm>
              <a:off x="18647193" y="4108798"/>
              <a:ext cx="356298" cy="370280"/>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9" name="Shape 10389">
              <a:extLst>
                <a:ext uri="{FF2B5EF4-FFF2-40B4-BE49-F238E27FC236}">
                  <a16:creationId xmlns:a16="http://schemas.microsoft.com/office/drawing/2014/main" id="{4D2E86A9-8AA7-0B96-E567-E3259178A024}"/>
                </a:ext>
              </a:extLst>
            </p:cNvPr>
            <p:cNvSpPr/>
            <p:nvPr/>
          </p:nvSpPr>
          <p:spPr>
            <a:xfrm>
              <a:off x="17493478" y="4180645"/>
              <a:ext cx="832624" cy="547837"/>
            </a:xfrm>
            <a:custGeom>
              <a:avLst/>
              <a:gdLst/>
              <a:ahLst/>
              <a:cxnLst>
                <a:cxn ang="0">
                  <a:pos x="wd2" y="hd2"/>
                </a:cxn>
                <a:cxn ang="5400000">
                  <a:pos x="wd2" y="hd2"/>
                </a:cxn>
                <a:cxn ang="10800000">
                  <a:pos x="wd2" y="hd2"/>
                </a:cxn>
                <a:cxn ang="16200000">
                  <a:pos x="wd2" y="hd2"/>
                </a:cxn>
              </a:cxnLst>
              <a:rect l="0" t="0"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0" name="Shape 10390">
              <a:extLst>
                <a:ext uri="{FF2B5EF4-FFF2-40B4-BE49-F238E27FC236}">
                  <a16:creationId xmlns:a16="http://schemas.microsoft.com/office/drawing/2014/main" id="{6267261D-8BCA-2806-5D40-37686A74BDDC}"/>
                </a:ext>
              </a:extLst>
            </p:cNvPr>
            <p:cNvSpPr/>
            <p:nvPr/>
          </p:nvSpPr>
          <p:spPr>
            <a:xfrm>
              <a:off x="18126029" y="6224089"/>
              <a:ext cx="1086985" cy="582352"/>
            </a:xfrm>
            <a:custGeom>
              <a:avLst/>
              <a:gdLst/>
              <a:ahLst/>
              <a:cxnLst>
                <a:cxn ang="0">
                  <a:pos x="wd2" y="hd2"/>
                </a:cxn>
                <a:cxn ang="5400000">
                  <a:pos x="wd2" y="hd2"/>
                </a:cxn>
                <a:cxn ang="10800000">
                  <a:pos x="wd2" y="hd2"/>
                </a:cxn>
                <a:cxn ang="16200000">
                  <a:pos x="wd2" y="hd2"/>
                </a:cxn>
              </a:cxnLst>
              <a:rect l="0" t="0"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1" name="Shape 10391">
              <a:extLst>
                <a:ext uri="{FF2B5EF4-FFF2-40B4-BE49-F238E27FC236}">
                  <a16:creationId xmlns:a16="http://schemas.microsoft.com/office/drawing/2014/main" id="{B0304D6C-9B26-796B-C8BC-E6EE5CD5ED67}"/>
                </a:ext>
              </a:extLst>
            </p:cNvPr>
            <p:cNvSpPr/>
            <p:nvPr/>
          </p:nvSpPr>
          <p:spPr>
            <a:xfrm>
              <a:off x="15698642" y="7668426"/>
              <a:ext cx="845763" cy="398247"/>
            </a:xfrm>
            <a:custGeom>
              <a:avLst/>
              <a:gdLst/>
              <a:ahLst/>
              <a:cxnLst>
                <a:cxn ang="0">
                  <a:pos x="wd2" y="hd2"/>
                </a:cxn>
                <a:cxn ang="5400000">
                  <a:pos x="wd2" y="hd2"/>
                </a:cxn>
                <a:cxn ang="10800000">
                  <a:pos x="wd2" y="hd2"/>
                </a:cxn>
                <a:cxn ang="16200000">
                  <a:pos x="wd2" y="hd2"/>
                </a:cxn>
              </a:cxnLst>
              <a:rect l="0" t="0"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2" name="Shape 10392">
              <a:extLst>
                <a:ext uri="{FF2B5EF4-FFF2-40B4-BE49-F238E27FC236}">
                  <a16:creationId xmlns:a16="http://schemas.microsoft.com/office/drawing/2014/main" id="{2B1F4B1A-9170-FA25-68A2-F6C99DABDAB1}"/>
                </a:ext>
              </a:extLst>
            </p:cNvPr>
            <p:cNvSpPr/>
            <p:nvPr/>
          </p:nvSpPr>
          <p:spPr>
            <a:xfrm>
              <a:off x="19920630" y="5193310"/>
              <a:ext cx="339475" cy="405029"/>
            </a:xfrm>
            <a:custGeom>
              <a:avLst/>
              <a:gdLst/>
              <a:ahLst/>
              <a:cxnLst>
                <a:cxn ang="0">
                  <a:pos x="wd2" y="hd2"/>
                </a:cxn>
                <a:cxn ang="5400000">
                  <a:pos x="wd2" y="hd2"/>
                </a:cxn>
                <a:cxn ang="10800000">
                  <a:pos x="wd2" y="hd2"/>
                </a:cxn>
                <a:cxn ang="16200000">
                  <a:pos x="wd2" y="hd2"/>
                </a:cxn>
              </a:cxnLst>
              <a:rect l="0" t="0"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3" name="Shape 10393">
              <a:extLst>
                <a:ext uri="{FF2B5EF4-FFF2-40B4-BE49-F238E27FC236}">
                  <a16:creationId xmlns:a16="http://schemas.microsoft.com/office/drawing/2014/main" id="{26795C6A-0448-11C8-EBEC-4AEA0492AABF}"/>
                </a:ext>
              </a:extLst>
            </p:cNvPr>
            <p:cNvSpPr/>
            <p:nvPr/>
          </p:nvSpPr>
          <p:spPr>
            <a:xfrm>
              <a:off x="18570303" y="9049764"/>
              <a:ext cx="924785" cy="885968"/>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4" name="Shape 10394">
              <a:extLst>
                <a:ext uri="{FF2B5EF4-FFF2-40B4-BE49-F238E27FC236}">
                  <a16:creationId xmlns:a16="http://schemas.microsoft.com/office/drawing/2014/main" id="{727B6857-7C39-6A92-C19E-333107DE0E7C}"/>
                </a:ext>
              </a:extLst>
            </p:cNvPr>
            <p:cNvSpPr/>
            <p:nvPr/>
          </p:nvSpPr>
          <p:spPr>
            <a:xfrm>
              <a:off x="15885964" y="8065581"/>
              <a:ext cx="555246" cy="544272"/>
            </a:xfrm>
            <a:custGeom>
              <a:avLst/>
              <a:gdLst/>
              <a:ahLst/>
              <a:cxnLst>
                <a:cxn ang="0">
                  <a:pos x="wd2" y="hd2"/>
                </a:cxn>
                <a:cxn ang="5400000">
                  <a:pos x="wd2" y="hd2"/>
                </a:cxn>
                <a:cxn ang="10800000">
                  <a:pos x="wd2" y="hd2"/>
                </a:cxn>
                <a:cxn ang="16200000">
                  <a:pos x="wd2" y="hd2"/>
                </a:cxn>
              </a:cxnLst>
              <a:rect l="0" t="0"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5" name="Shape 10395">
              <a:extLst>
                <a:ext uri="{FF2B5EF4-FFF2-40B4-BE49-F238E27FC236}">
                  <a16:creationId xmlns:a16="http://schemas.microsoft.com/office/drawing/2014/main" id="{27A1E982-FAE7-7827-76A7-05CB2BF1ECFA}"/>
                </a:ext>
              </a:extLst>
            </p:cNvPr>
            <p:cNvSpPr/>
            <p:nvPr/>
          </p:nvSpPr>
          <p:spPr>
            <a:xfrm>
              <a:off x="19111148" y="4676595"/>
              <a:ext cx="447512" cy="47891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6" name="Shape 10396">
              <a:extLst>
                <a:ext uri="{FF2B5EF4-FFF2-40B4-BE49-F238E27FC236}">
                  <a16:creationId xmlns:a16="http://schemas.microsoft.com/office/drawing/2014/main" id="{EBC307A3-BFF1-E8E3-00C4-A0136375EDCB}"/>
                </a:ext>
              </a:extLst>
            </p:cNvPr>
            <p:cNvSpPr/>
            <p:nvPr/>
          </p:nvSpPr>
          <p:spPr>
            <a:xfrm>
              <a:off x="17914973" y="5805187"/>
              <a:ext cx="454602" cy="42316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7" name="Shape 10397">
              <a:extLst>
                <a:ext uri="{FF2B5EF4-FFF2-40B4-BE49-F238E27FC236}">
                  <a16:creationId xmlns:a16="http://schemas.microsoft.com/office/drawing/2014/main" id="{E2BCAB4D-B4ED-8001-8980-AE50BFE19D21}"/>
                </a:ext>
              </a:extLst>
            </p:cNvPr>
            <p:cNvSpPr/>
            <p:nvPr/>
          </p:nvSpPr>
          <p:spPr>
            <a:xfrm>
              <a:off x="21365322" y="6512088"/>
              <a:ext cx="416893" cy="446145"/>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8" name="Shape 10398">
              <a:extLst>
                <a:ext uri="{FF2B5EF4-FFF2-40B4-BE49-F238E27FC236}">
                  <a16:creationId xmlns:a16="http://schemas.microsoft.com/office/drawing/2014/main" id="{BB2568DB-4EA4-F395-B9FE-3662EF3A9F80}"/>
                </a:ext>
              </a:extLst>
            </p:cNvPr>
            <p:cNvSpPr/>
            <p:nvPr/>
          </p:nvSpPr>
          <p:spPr>
            <a:xfrm>
              <a:off x="18043549" y="10579592"/>
              <a:ext cx="978355" cy="64004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9" name="Shape 10399">
              <a:extLst>
                <a:ext uri="{FF2B5EF4-FFF2-40B4-BE49-F238E27FC236}">
                  <a16:creationId xmlns:a16="http://schemas.microsoft.com/office/drawing/2014/main" id="{B87896C9-7201-92F2-12C0-23A657470785}"/>
                </a:ext>
              </a:extLst>
            </p:cNvPr>
            <p:cNvSpPr/>
            <p:nvPr/>
          </p:nvSpPr>
          <p:spPr>
            <a:xfrm>
              <a:off x="15648472" y="6834637"/>
              <a:ext cx="742675" cy="776271"/>
            </a:xfrm>
            <a:custGeom>
              <a:avLst/>
              <a:gdLst/>
              <a:ahLst/>
              <a:cxnLst>
                <a:cxn ang="0">
                  <a:pos x="wd2" y="hd2"/>
                </a:cxn>
                <a:cxn ang="5400000">
                  <a:pos x="wd2" y="hd2"/>
                </a:cxn>
                <a:cxn ang="10800000">
                  <a:pos x="wd2" y="hd2"/>
                </a:cxn>
                <a:cxn ang="16200000">
                  <a:pos x="wd2" y="hd2"/>
                </a:cxn>
              </a:cxnLst>
              <a:rect l="0" t="0"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0" name="Shape 10400">
              <a:extLst>
                <a:ext uri="{FF2B5EF4-FFF2-40B4-BE49-F238E27FC236}">
                  <a16:creationId xmlns:a16="http://schemas.microsoft.com/office/drawing/2014/main" id="{D2A54A00-6A8F-E34D-9759-FB37F9E266FB}"/>
                </a:ext>
              </a:extLst>
            </p:cNvPr>
            <p:cNvSpPr/>
            <p:nvPr/>
          </p:nvSpPr>
          <p:spPr>
            <a:xfrm>
              <a:off x="19723607" y="10276650"/>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1" name="Shape 10401">
              <a:extLst>
                <a:ext uri="{FF2B5EF4-FFF2-40B4-BE49-F238E27FC236}">
                  <a16:creationId xmlns:a16="http://schemas.microsoft.com/office/drawing/2014/main" id="{3AA88919-D647-6AA9-B527-0C5D95DB2BD3}"/>
                </a:ext>
              </a:extLst>
            </p:cNvPr>
            <p:cNvSpPr/>
            <p:nvPr/>
          </p:nvSpPr>
          <p:spPr>
            <a:xfrm>
              <a:off x="15572266" y="10142128"/>
              <a:ext cx="479514" cy="33988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2" name="Shape 10402">
              <a:extLst>
                <a:ext uri="{FF2B5EF4-FFF2-40B4-BE49-F238E27FC236}">
                  <a16:creationId xmlns:a16="http://schemas.microsoft.com/office/drawing/2014/main" id="{C450AAD1-23F7-F6EB-9C18-3018C991F772}"/>
                </a:ext>
              </a:extLst>
            </p:cNvPr>
            <p:cNvSpPr/>
            <p:nvPr/>
          </p:nvSpPr>
          <p:spPr>
            <a:xfrm>
              <a:off x="17794266" y="9180909"/>
              <a:ext cx="602583" cy="64486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3" name="Shape 10403">
              <a:extLst>
                <a:ext uri="{FF2B5EF4-FFF2-40B4-BE49-F238E27FC236}">
                  <a16:creationId xmlns:a16="http://schemas.microsoft.com/office/drawing/2014/main" id="{E236EC08-69CF-C1D3-929C-7B3DC7CA48F2}"/>
                </a:ext>
              </a:extLst>
            </p:cNvPr>
            <p:cNvSpPr/>
            <p:nvPr/>
          </p:nvSpPr>
          <p:spPr>
            <a:xfrm>
              <a:off x="17048178" y="9717416"/>
              <a:ext cx="707905" cy="707906"/>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4" name="Shape 10404">
              <a:extLst>
                <a:ext uri="{FF2B5EF4-FFF2-40B4-BE49-F238E27FC236}">
                  <a16:creationId xmlns:a16="http://schemas.microsoft.com/office/drawing/2014/main" id="{7909D7F6-D2D8-9895-934A-78C012F810B5}"/>
                </a:ext>
              </a:extLst>
            </p:cNvPr>
            <p:cNvSpPr/>
            <p:nvPr/>
          </p:nvSpPr>
          <p:spPr>
            <a:xfrm>
              <a:off x="18977015" y="9915662"/>
              <a:ext cx="660489" cy="686411"/>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5" name="Shape 10405">
              <a:extLst>
                <a:ext uri="{FF2B5EF4-FFF2-40B4-BE49-F238E27FC236}">
                  <a16:creationId xmlns:a16="http://schemas.microsoft.com/office/drawing/2014/main" id="{BE8C7FF6-2596-90A9-0BEB-ECEBDD7434AE}"/>
                </a:ext>
              </a:extLst>
            </p:cNvPr>
            <p:cNvSpPr/>
            <p:nvPr/>
          </p:nvSpPr>
          <p:spPr>
            <a:xfrm>
              <a:off x="17273284" y="10887438"/>
              <a:ext cx="673802" cy="40655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6" name="Shape 10406">
              <a:extLst>
                <a:ext uri="{FF2B5EF4-FFF2-40B4-BE49-F238E27FC236}">
                  <a16:creationId xmlns:a16="http://schemas.microsoft.com/office/drawing/2014/main" id="{467D34AB-C9F1-70AD-5039-351DBD5C2ABD}"/>
                </a:ext>
              </a:extLst>
            </p:cNvPr>
            <p:cNvSpPr/>
            <p:nvPr/>
          </p:nvSpPr>
          <p:spPr>
            <a:xfrm>
              <a:off x="19982176" y="9778729"/>
              <a:ext cx="656775" cy="603421"/>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7" name="Shape 10407">
              <a:extLst>
                <a:ext uri="{FF2B5EF4-FFF2-40B4-BE49-F238E27FC236}">
                  <a16:creationId xmlns:a16="http://schemas.microsoft.com/office/drawing/2014/main" id="{3E810A88-891D-2D9F-214B-9B2C38E4AEF3}"/>
                </a:ext>
              </a:extLst>
            </p:cNvPr>
            <p:cNvSpPr/>
            <p:nvPr/>
          </p:nvSpPr>
          <p:spPr>
            <a:xfrm>
              <a:off x="18095556" y="9920122"/>
              <a:ext cx="474749" cy="52554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8" name="Shape 10408">
              <a:extLst>
                <a:ext uri="{FF2B5EF4-FFF2-40B4-BE49-F238E27FC236}">
                  <a16:creationId xmlns:a16="http://schemas.microsoft.com/office/drawing/2014/main" id="{8F9BFAA4-DAEE-9C02-CAB2-EBE75B70F991}"/>
                </a:ext>
              </a:extLst>
            </p:cNvPr>
            <p:cNvSpPr/>
            <p:nvPr/>
          </p:nvSpPr>
          <p:spPr>
            <a:xfrm>
              <a:off x="19553061" y="9077456"/>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9" name="Shape 10409">
              <a:extLst>
                <a:ext uri="{FF2B5EF4-FFF2-40B4-BE49-F238E27FC236}">
                  <a16:creationId xmlns:a16="http://schemas.microsoft.com/office/drawing/2014/main" id="{159C2973-DDC0-441C-A71C-DA94DC8624DE}"/>
                </a:ext>
              </a:extLst>
            </p:cNvPr>
            <p:cNvSpPr/>
            <p:nvPr/>
          </p:nvSpPr>
          <p:spPr>
            <a:xfrm>
              <a:off x="19907349" y="4497805"/>
              <a:ext cx="422982" cy="47460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0" name="Shape 10410">
              <a:extLst>
                <a:ext uri="{FF2B5EF4-FFF2-40B4-BE49-F238E27FC236}">
                  <a16:creationId xmlns:a16="http://schemas.microsoft.com/office/drawing/2014/main" id="{28CFB038-8AE8-9754-785C-218CEC6AA542}"/>
                </a:ext>
              </a:extLst>
            </p:cNvPr>
            <p:cNvSpPr/>
            <p:nvPr/>
          </p:nvSpPr>
          <p:spPr>
            <a:xfrm>
              <a:off x="16605913" y="7050896"/>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1" name="Shape 10411">
              <a:extLst>
                <a:ext uri="{FF2B5EF4-FFF2-40B4-BE49-F238E27FC236}">
                  <a16:creationId xmlns:a16="http://schemas.microsoft.com/office/drawing/2014/main" id="{969DED00-A9EB-79E7-F979-4AAB0BF4C991}"/>
                </a:ext>
              </a:extLst>
            </p:cNvPr>
            <p:cNvSpPr/>
            <p:nvPr/>
          </p:nvSpPr>
          <p:spPr>
            <a:xfrm>
              <a:off x="17109012" y="5013808"/>
              <a:ext cx="413677" cy="591501"/>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2" name="Shape 10412">
              <a:extLst>
                <a:ext uri="{FF2B5EF4-FFF2-40B4-BE49-F238E27FC236}">
                  <a16:creationId xmlns:a16="http://schemas.microsoft.com/office/drawing/2014/main" id="{D7D50DA1-F513-2552-ED13-BB83B4EB2F13}"/>
                </a:ext>
              </a:extLst>
            </p:cNvPr>
            <p:cNvSpPr/>
            <p:nvPr/>
          </p:nvSpPr>
          <p:spPr>
            <a:xfrm>
              <a:off x="16082433" y="4790078"/>
              <a:ext cx="583511" cy="4136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3" name="Shape 10413">
              <a:extLst>
                <a:ext uri="{FF2B5EF4-FFF2-40B4-BE49-F238E27FC236}">
                  <a16:creationId xmlns:a16="http://schemas.microsoft.com/office/drawing/2014/main" id="{0B2B7E05-DB22-62C8-A660-49CAA8FC119D}"/>
                </a:ext>
              </a:extLst>
            </p:cNvPr>
            <p:cNvSpPr/>
            <p:nvPr/>
          </p:nvSpPr>
          <p:spPr>
            <a:xfrm>
              <a:off x="21000318" y="5616838"/>
              <a:ext cx="437119" cy="309840"/>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4" name="Shape 10414">
              <a:extLst>
                <a:ext uri="{FF2B5EF4-FFF2-40B4-BE49-F238E27FC236}">
                  <a16:creationId xmlns:a16="http://schemas.microsoft.com/office/drawing/2014/main" id="{A129B4E3-0390-6977-7502-84B1BC850120}"/>
                </a:ext>
              </a:extLst>
            </p:cNvPr>
            <p:cNvSpPr/>
            <p:nvPr/>
          </p:nvSpPr>
          <p:spPr>
            <a:xfrm>
              <a:off x="14548058" y="892750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5" name="Shape 10415">
              <a:extLst>
                <a:ext uri="{FF2B5EF4-FFF2-40B4-BE49-F238E27FC236}">
                  <a16:creationId xmlns:a16="http://schemas.microsoft.com/office/drawing/2014/main" id="{E997E5E0-4686-2A81-2F77-C0780AED309A}"/>
                </a:ext>
              </a:extLst>
            </p:cNvPr>
            <p:cNvSpPr/>
            <p:nvPr/>
          </p:nvSpPr>
          <p:spPr>
            <a:xfrm>
              <a:off x="19258837" y="11958731"/>
              <a:ext cx="567699" cy="676947"/>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6" name="Shape 10416">
              <a:extLst>
                <a:ext uri="{FF2B5EF4-FFF2-40B4-BE49-F238E27FC236}">
                  <a16:creationId xmlns:a16="http://schemas.microsoft.com/office/drawing/2014/main" id="{89FAB83E-1D1A-9E32-9221-879D26E858C8}"/>
                </a:ext>
              </a:extLst>
            </p:cNvPr>
            <p:cNvSpPr/>
            <p:nvPr/>
          </p:nvSpPr>
          <p:spPr>
            <a:xfrm>
              <a:off x="20512929" y="11955407"/>
              <a:ext cx="678678" cy="59841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7" name="Shape 10417">
              <a:extLst>
                <a:ext uri="{FF2B5EF4-FFF2-40B4-BE49-F238E27FC236}">
                  <a16:creationId xmlns:a16="http://schemas.microsoft.com/office/drawing/2014/main" id="{38DEF340-E302-2681-B54C-8F32B0C1BB9E}"/>
                </a:ext>
              </a:extLst>
            </p:cNvPr>
            <p:cNvSpPr/>
            <p:nvPr/>
          </p:nvSpPr>
          <p:spPr>
            <a:xfrm>
              <a:off x="19308419" y="13173056"/>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8" name="Shape 10418">
              <a:extLst>
                <a:ext uri="{FF2B5EF4-FFF2-40B4-BE49-F238E27FC236}">
                  <a16:creationId xmlns:a16="http://schemas.microsoft.com/office/drawing/2014/main" id="{D4D0800F-65E8-2340-8AFD-25DDAD73BDD6}"/>
                </a:ext>
              </a:extLst>
            </p:cNvPr>
            <p:cNvSpPr/>
            <p:nvPr/>
          </p:nvSpPr>
          <p:spPr>
            <a:xfrm>
              <a:off x="19278047" y="12757726"/>
              <a:ext cx="364916" cy="364935"/>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9" name="Shape 10419">
              <a:extLst>
                <a:ext uri="{FF2B5EF4-FFF2-40B4-BE49-F238E27FC236}">
                  <a16:creationId xmlns:a16="http://schemas.microsoft.com/office/drawing/2014/main" id="{7442A01C-EB6F-635B-A1EA-149B450A649D}"/>
                </a:ext>
              </a:extLst>
            </p:cNvPr>
            <p:cNvSpPr/>
            <p:nvPr/>
          </p:nvSpPr>
          <p:spPr>
            <a:xfrm>
              <a:off x="18249834" y="13272749"/>
              <a:ext cx="957659" cy="434144"/>
            </a:xfrm>
            <a:custGeom>
              <a:avLst/>
              <a:gdLst/>
              <a:ahLst/>
              <a:cxnLst>
                <a:cxn ang="0">
                  <a:pos x="wd2" y="hd2"/>
                </a:cxn>
                <a:cxn ang="5400000">
                  <a:pos x="wd2" y="hd2"/>
                </a:cxn>
                <a:cxn ang="10800000">
                  <a:pos x="wd2" y="hd2"/>
                </a:cxn>
                <a:cxn ang="16200000">
                  <a:pos x="wd2" y="hd2"/>
                </a:cxn>
              </a:cxnLst>
              <a:rect l="0" t="0"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0" name="Shape 10420">
              <a:extLst>
                <a:ext uri="{FF2B5EF4-FFF2-40B4-BE49-F238E27FC236}">
                  <a16:creationId xmlns:a16="http://schemas.microsoft.com/office/drawing/2014/main" id="{A1FA851E-A5FA-3D83-9F92-6E1DF17FCC0D}"/>
                </a:ext>
              </a:extLst>
            </p:cNvPr>
            <p:cNvSpPr/>
            <p:nvPr/>
          </p:nvSpPr>
          <p:spPr>
            <a:xfrm>
              <a:off x="20962861" y="13425299"/>
              <a:ext cx="410124" cy="290707"/>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1" name="Shape 10421">
              <a:extLst>
                <a:ext uri="{FF2B5EF4-FFF2-40B4-BE49-F238E27FC236}">
                  <a16:creationId xmlns:a16="http://schemas.microsoft.com/office/drawing/2014/main" id="{4A5EC538-F13F-B244-96F2-1206E33C354F}"/>
                </a:ext>
              </a:extLst>
            </p:cNvPr>
            <p:cNvSpPr/>
            <p:nvPr/>
          </p:nvSpPr>
          <p:spPr>
            <a:xfrm>
              <a:off x="17299512" y="11350027"/>
              <a:ext cx="844727" cy="1120378"/>
            </a:xfrm>
            <a:custGeom>
              <a:avLst/>
              <a:gdLst/>
              <a:ahLst/>
              <a:cxnLst>
                <a:cxn ang="0">
                  <a:pos x="wd2" y="hd2"/>
                </a:cxn>
                <a:cxn ang="5400000">
                  <a:pos x="wd2" y="hd2"/>
                </a:cxn>
                <a:cxn ang="10800000">
                  <a:pos x="wd2" y="hd2"/>
                </a:cxn>
                <a:cxn ang="16200000">
                  <a:pos x="wd2" y="hd2"/>
                </a:cxn>
              </a:cxnLst>
              <a:rect l="0" t="0"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2" name="Shape 10422">
              <a:extLst>
                <a:ext uri="{FF2B5EF4-FFF2-40B4-BE49-F238E27FC236}">
                  <a16:creationId xmlns:a16="http://schemas.microsoft.com/office/drawing/2014/main" id="{FBD9191D-E8F4-0CD8-25A0-BEA0BD57CF27}"/>
                </a:ext>
              </a:extLst>
            </p:cNvPr>
            <p:cNvSpPr/>
            <p:nvPr/>
          </p:nvSpPr>
          <p:spPr>
            <a:xfrm>
              <a:off x="20005513" y="11848666"/>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3" name="Shape 10423">
              <a:extLst>
                <a:ext uri="{FF2B5EF4-FFF2-40B4-BE49-F238E27FC236}">
                  <a16:creationId xmlns:a16="http://schemas.microsoft.com/office/drawing/2014/main" id="{F309F8C9-580F-54C8-2A53-21881308E28F}"/>
                </a:ext>
              </a:extLst>
            </p:cNvPr>
            <p:cNvSpPr/>
            <p:nvPr/>
          </p:nvSpPr>
          <p:spPr>
            <a:xfrm>
              <a:off x="20278364" y="10951879"/>
              <a:ext cx="600731" cy="838468"/>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4" name="Shape 10424">
              <a:extLst>
                <a:ext uri="{FF2B5EF4-FFF2-40B4-BE49-F238E27FC236}">
                  <a16:creationId xmlns:a16="http://schemas.microsoft.com/office/drawing/2014/main" id="{8F58E8EB-4DBA-BFC1-909B-569F226D3D4A}"/>
                </a:ext>
              </a:extLst>
            </p:cNvPr>
            <p:cNvSpPr/>
            <p:nvPr/>
          </p:nvSpPr>
          <p:spPr>
            <a:xfrm>
              <a:off x="18922347" y="11328122"/>
              <a:ext cx="534330"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5" name="Shape 10425">
              <a:extLst>
                <a:ext uri="{FF2B5EF4-FFF2-40B4-BE49-F238E27FC236}">
                  <a16:creationId xmlns:a16="http://schemas.microsoft.com/office/drawing/2014/main" id="{0C7A6F06-0C6B-9EF5-2647-49AA7A3C0564}"/>
                </a:ext>
              </a:extLst>
            </p:cNvPr>
            <p:cNvSpPr/>
            <p:nvPr/>
          </p:nvSpPr>
          <p:spPr>
            <a:xfrm>
              <a:off x="18412450" y="12553817"/>
              <a:ext cx="745366" cy="625836"/>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6" name="Shape 10426">
              <a:extLst>
                <a:ext uri="{FF2B5EF4-FFF2-40B4-BE49-F238E27FC236}">
                  <a16:creationId xmlns:a16="http://schemas.microsoft.com/office/drawing/2014/main" id="{F8648082-2834-EDD3-85BD-140663FA0FF0}"/>
                </a:ext>
              </a:extLst>
            </p:cNvPr>
            <p:cNvSpPr/>
            <p:nvPr/>
          </p:nvSpPr>
          <p:spPr>
            <a:xfrm>
              <a:off x="17735944" y="12437854"/>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7" name="Shape 10427">
              <a:extLst>
                <a:ext uri="{FF2B5EF4-FFF2-40B4-BE49-F238E27FC236}">
                  <a16:creationId xmlns:a16="http://schemas.microsoft.com/office/drawing/2014/main" id="{B0751BAC-BC08-21E3-7A8F-45E6F31A8FB7}"/>
                </a:ext>
              </a:extLst>
            </p:cNvPr>
            <p:cNvSpPr/>
            <p:nvPr/>
          </p:nvSpPr>
          <p:spPr>
            <a:xfrm>
              <a:off x="18227288" y="11702041"/>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8" name="Shape 10428">
              <a:extLst>
                <a:ext uri="{FF2B5EF4-FFF2-40B4-BE49-F238E27FC236}">
                  <a16:creationId xmlns:a16="http://schemas.microsoft.com/office/drawing/2014/main" id="{BF8F99BE-EF75-8A2B-54DE-63EACA4E9AAD}"/>
                </a:ext>
              </a:extLst>
            </p:cNvPr>
            <p:cNvSpPr/>
            <p:nvPr/>
          </p:nvSpPr>
          <p:spPr>
            <a:xfrm>
              <a:off x="20222346" y="13053979"/>
              <a:ext cx="570427" cy="64004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9" name="Shape 10429">
              <a:extLst>
                <a:ext uri="{FF2B5EF4-FFF2-40B4-BE49-F238E27FC236}">
                  <a16:creationId xmlns:a16="http://schemas.microsoft.com/office/drawing/2014/main" id="{34196CB2-9260-044B-444D-D621C5572746}"/>
                </a:ext>
              </a:extLst>
            </p:cNvPr>
            <p:cNvSpPr/>
            <p:nvPr/>
          </p:nvSpPr>
          <p:spPr>
            <a:xfrm>
              <a:off x="20917823" y="12545727"/>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0" name="Shape 10430">
              <a:extLst>
                <a:ext uri="{FF2B5EF4-FFF2-40B4-BE49-F238E27FC236}">
                  <a16:creationId xmlns:a16="http://schemas.microsoft.com/office/drawing/2014/main" id="{E56C5DB3-11F9-18DA-EFF9-CF846D50E515}"/>
                </a:ext>
              </a:extLst>
            </p:cNvPr>
            <p:cNvSpPr/>
            <p:nvPr/>
          </p:nvSpPr>
          <p:spPr>
            <a:xfrm>
              <a:off x="15503343" y="5283845"/>
              <a:ext cx="387479" cy="449473"/>
            </a:xfrm>
            <a:custGeom>
              <a:avLst/>
              <a:gdLst/>
              <a:ahLst/>
              <a:cxnLst>
                <a:cxn ang="0">
                  <a:pos x="wd2" y="hd2"/>
                </a:cxn>
                <a:cxn ang="5400000">
                  <a:pos x="wd2" y="hd2"/>
                </a:cxn>
                <a:cxn ang="10800000">
                  <a:pos x="wd2" y="hd2"/>
                </a:cxn>
                <a:cxn ang="16200000">
                  <a:pos x="wd2" y="hd2"/>
                </a:cxn>
              </a:cxnLst>
              <a:rect l="0" t="0"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1" name="Shape 10431">
              <a:extLst>
                <a:ext uri="{FF2B5EF4-FFF2-40B4-BE49-F238E27FC236}">
                  <a16:creationId xmlns:a16="http://schemas.microsoft.com/office/drawing/2014/main" id="{F397E726-9149-BB6B-D6FF-3482E7A866B5}"/>
                </a:ext>
              </a:extLst>
            </p:cNvPr>
            <p:cNvSpPr/>
            <p:nvPr/>
          </p:nvSpPr>
          <p:spPr>
            <a:xfrm>
              <a:off x="15809852" y="8962276"/>
              <a:ext cx="461009" cy="979051"/>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2" name="Shape 10432">
              <a:extLst>
                <a:ext uri="{FF2B5EF4-FFF2-40B4-BE49-F238E27FC236}">
                  <a16:creationId xmlns:a16="http://schemas.microsoft.com/office/drawing/2014/main" id="{F34EFC94-F53F-20A4-F626-8455A9B8375F}"/>
                </a:ext>
              </a:extLst>
            </p:cNvPr>
            <p:cNvSpPr/>
            <p:nvPr/>
          </p:nvSpPr>
          <p:spPr>
            <a:xfrm>
              <a:off x="21191605" y="12910829"/>
              <a:ext cx="410124" cy="45400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3" name="Shape 10433">
              <a:extLst>
                <a:ext uri="{FF2B5EF4-FFF2-40B4-BE49-F238E27FC236}">
                  <a16:creationId xmlns:a16="http://schemas.microsoft.com/office/drawing/2014/main" id="{734CC01C-EE5A-D5B4-738D-E9DF3E57B396}"/>
                </a:ext>
              </a:extLst>
            </p:cNvPr>
            <p:cNvSpPr/>
            <p:nvPr/>
          </p:nvSpPr>
          <p:spPr>
            <a:xfrm>
              <a:off x="19604389" y="11273229"/>
              <a:ext cx="550222" cy="527129"/>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4" name="Shape 10434">
              <a:extLst>
                <a:ext uri="{FF2B5EF4-FFF2-40B4-BE49-F238E27FC236}">
                  <a16:creationId xmlns:a16="http://schemas.microsoft.com/office/drawing/2014/main" id="{2C8C4077-0932-7463-C695-E5A8B8705BFF}"/>
                </a:ext>
              </a:extLst>
            </p:cNvPr>
            <p:cNvSpPr/>
            <p:nvPr/>
          </p:nvSpPr>
          <p:spPr>
            <a:xfrm>
              <a:off x="17735944" y="13251073"/>
              <a:ext cx="392649" cy="420201"/>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5" name="Shape 10435">
              <a:extLst>
                <a:ext uri="{FF2B5EF4-FFF2-40B4-BE49-F238E27FC236}">
                  <a16:creationId xmlns:a16="http://schemas.microsoft.com/office/drawing/2014/main" id="{144BB7A7-356F-5833-D5DF-78C30C230C37}"/>
                </a:ext>
              </a:extLst>
            </p:cNvPr>
            <p:cNvSpPr/>
            <p:nvPr/>
          </p:nvSpPr>
          <p:spPr>
            <a:xfrm>
              <a:off x="17721874" y="12822423"/>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6" name="Shape 10436">
              <a:extLst>
                <a:ext uri="{FF2B5EF4-FFF2-40B4-BE49-F238E27FC236}">
                  <a16:creationId xmlns:a16="http://schemas.microsoft.com/office/drawing/2014/main" id="{A546069B-581E-2DC3-D1F1-B5CF6301657C}"/>
                </a:ext>
              </a:extLst>
            </p:cNvPr>
            <p:cNvSpPr/>
            <p:nvPr/>
          </p:nvSpPr>
          <p:spPr>
            <a:xfrm>
              <a:off x="18877036" y="1214536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7" name="Shape 10437">
              <a:extLst>
                <a:ext uri="{FF2B5EF4-FFF2-40B4-BE49-F238E27FC236}">
                  <a16:creationId xmlns:a16="http://schemas.microsoft.com/office/drawing/2014/main" id="{F73F439D-F264-21FF-2291-C177ADF3DEC3}"/>
                </a:ext>
              </a:extLst>
            </p:cNvPr>
            <p:cNvSpPr/>
            <p:nvPr/>
          </p:nvSpPr>
          <p:spPr>
            <a:xfrm>
              <a:off x="21489022" y="13379422"/>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8" name="Shape 10438">
              <a:extLst>
                <a:ext uri="{FF2B5EF4-FFF2-40B4-BE49-F238E27FC236}">
                  <a16:creationId xmlns:a16="http://schemas.microsoft.com/office/drawing/2014/main" id="{4A31A72D-934C-A3DA-49F4-2405EF1E7FDB}"/>
                </a:ext>
              </a:extLst>
            </p:cNvPr>
            <p:cNvSpPr/>
            <p:nvPr/>
          </p:nvSpPr>
          <p:spPr>
            <a:xfrm>
              <a:off x="15223803" y="10656379"/>
              <a:ext cx="1231113" cy="1023300"/>
            </a:xfrm>
            <a:custGeom>
              <a:avLst/>
              <a:gdLst/>
              <a:ahLst/>
              <a:cxnLst>
                <a:cxn ang="0">
                  <a:pos x="wd2" y="hd2"/>
                </a:cxn>
                <a:cxn ang="5400000">
                  <a:pos x="wd2" y="hd2"/>
                </a:cxn>
                <a:cxn ang="10800000">
                  <a:pos x="wd2" y="hd2"/>
                </a:cxn>
                <a:cxn ang="16200000">
                  <a:pos x="wd2" y="hd2"/>
                </a:cxn>
              </a:cxnLst>
              <a:rect l="0" t="0"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9" name="Shape 10439">
              <a:extLst>
                <a:ext uri="{FF2B5EF4-FFF2-40B4-BE49-F238E27FC236}">
                  <a16:creationId xmlns:a16="http://schemas.microsoft.com/office/drawing/2014/main" id="{ADF63B4B-1C2A-61D5-9D06-16C33C9EBF14}"/>
                </a:ext>
              </a:extLst>
            </p:cNvPr>
            <p:cNvSpPr/>
            <p:nvPr/>
          </p:nvSpPr>
          <p:spPr>
            <a:xfrm>
              <a:off x="15028523" y="10196678"/>
              <a:ext cx="417298" cy="446578"/>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00" name="Shape 10440">
              <a:extLst>
                <a:ext uri="{FF2B5EF4-FFF2-40B4-BE49-F238E27FC236}">
                  <a16:creationId xmlns:a16="http://schemas.microsoft.com/office/drawing/2014/main" id="{42D6DD7B-6DE9-2D94-55D5-9793F74460CD}"/>
                </a:ext>
              </a:extLst>
            </p:cNvPr>
            <p:cNvSpPr/>
            <p:nvPr/>
          </p:nvSpPr>
          <p:spPr>
            <a:xfrm>
              <a:off x="16217782" y="994407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01" name="Shape 10441">
              <a:extLst>
                <a:ext uri="{FF2B5EF4-FFF2-40B4-BE49-F238E27FC236}">
                  <a16:creationId xmlns:a16="http://schemas.microsoft.com/office/drawing/2014/main" id="{17A4C362-65D3-B788-BA74-E0CBF1C8AA7B}"/>
                </a:ext>
              </a:extLst>
            </p:cNvPr>
            <p:cNvSpPr/>
            <p:nvPr/>
          </p:nvSpPr>
          <p:spPr>
            <a:xfrm>
              <a:off x="14782479" y="8405887"/>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2" name="Shape 10442">
              <a:extLst>
                <a:ext uri="{FF2B5EF4-FFF2-40B4-BE49-F238E27FC236}">
                  <a16:creationId xmlns:a16="http://schemas.microsoft.com/office/drawing/2014/main" id="{1231B819-9EAD-D927-7974-C5C5A7B11656}"/>
                </a:ext>
              </a:extLst>
            </p:cNvPr>
            <p:cNvSpPr/>
            <p:nvPr/>
          </p:nvSpPr>
          <p:spPr>
            <a:xfrm>
              <a:off x="16163586" y="9475903"/>
              <a:ext cx="425669" cy="396235"/>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3" name="Shape 10443">
              <a:extLst>
                <a:ext uri="{FF2B5EF4-FFF2-40B4-BE49-F238E27FC236}">
                  <a16:creationId xmlns:a16="http://schemas.microsoft.com/office/drawing/2014/main" id="{7B321632-5560-DA9F-D54F-68F6A2DBF777}"/>
                </a:ext>
              </a:extLst>
            </p:cNvPr>
            <p:cNvSpPr/>
            <p:nvPr/>
          </p:nvSpPr>
          <p:spPr>
            <a:xfrm>
              <a:off x="14923512" y="9401109"/>
              <a:ext cx="530063" cy="653239"/>
            </a:xfrm>
            <a:custGeom>
              <a:avLst/>
              <a:gdLst/>
              <a:ahLst/>
              <a:cxnLst>
                <a:cxn ang="0">
                  <a:pos x="wd2" y="hd2"/>
                </a:cxn>
                <a:cxn ang="5400000">
                  <a:pos x="wd2" y="hd2"/>
                </a:cxn>
                <a:cxn ang="10800000">
                  <a:pos x="wd2" y="hd2"/>
                </a:cxn>
                <a:cxn ang="16200000">
                  <a:pos x="wd2" y="hd2"/>
                </a:cxn>
              </a:cxnLst>
              <a:rect l="0" t="0"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4" name="Shape 10444">
              <a:extLst>
                <a:ext uri="{FF2B5EF4-FFF2-40B4-BE49-F238E27FC236}">
                  <a16:creationId xmlns:a16="http://schemas.microsoft.com/office/drawing/2014/main" id="{24CB9955-C2F5-4718-42C0-582F641EE987}"/>
                </a:ext>
              </a:extLst>
            </p:cNvPr>
            <p:cNvSpPr/>
            <p:nvPr/>
          </p:nvSpPr>
          <p:spPr>
            <a:xfrm>
              <a:off x="15668533" y="8652551"/>
              <a:ext cx="371824" cy="371843"/>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5" name="Shape 10445">
              <a:extLst>
                <a:ext uri="{FF2B5EF4-FFF2-40B4-BE49-F238E27FC236}">
                  <a16:creationId xmlns:a16="http://schemas.microsoft.com/office/drawing/2014/main" id="{7127A6A8-80FD-FA7F-826A-A84F17E5B6BB}"/>
                </a:ext>
              </a:extLst>
            </p:cNvPr>
            <p:cNvSpPr/>
            <p:nvPr/>
          </p:nvSpPr>
          <p:spPr>
            <a:xfrm>
              <a:off x="19159242" y="10658993"/>
              <a:ext cx="622764" cy="569103"/>
            </a:xfrm>
            <a:custGeom>
              <a:avLst/>
              <a:gdLst/>
              <a:ahLst/>
              <a:cxnLst>
                <a:cxn ang="0">
                  <a:pos x="wd2" y="hd2"/>
                </a:cxn>
                <a:cxn ang="5400000">
                  <a:pos x="wd2" y="hd2"/>
                </a:cxn>
                <a:cxn ang="10800000">
                  <a:pos x="wd2" y="hd2"/>
                </a:cxn>
                <a:cxn ang="16200000">
                  <a:pos x="wd2" y="hd2"/>
                </a:cxn>
              </a:cxnLst>
              <a:rect l="0" t="0"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6" name="Shape 10446">
              <a:extLst>
                <a:ext uri="{FF2B5EF4-FFF2-40B4-BE49-F238E27FC236}">
                  <a16:creationId xmlns:a16="http://schemas.microsoft.com/office/drawing/2014/main" id="{050A9B29-D0F5-A9CC-FB79-03C5AF8511B6}"/>
                </a:ext>
              </a:extLst>
            </p:cNvPr>
            <p:cNvSpPr/>
            <p:nvPr/>
          </p:nvSpPr>
          <p:spPr>
            <a:xfrm>
              <a:off x="15268309" y="8005297"/>
              <a:ext cx="498843" cy="55221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7" name="Shape 10447">
              <a:extLst>
                <a:ext uri="{FF2B5EF4-FFF2-40B4-BE49-F238E27FC236}">
                  <a16:creationId xmlns:a16="http://schemas.microsoft.com/office/drawing/2014/main" id="{7C196F9B-F7DD-469D-763B-07C7934BB5DC}"/>
                </a:ext>
              </a:extLst>
            </p:cNvPr>
            <p:cNvSpPr/>
            <p:nvPr/>
          </p:nvSpPr>
          <p:spPr>
            <a:xfrm>
              <a:off x="15182165" y="7422392"/>
              <a:ext cx="482786" cy="501735"/>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8" name="Shape 10448">
              <a:extLst>
                <a:ext uri="{FF2B5EF4-FFF2-40B4-BE49-F238E27FC236}">
                  <a16:creationId xmlns:a16="http://schemas.microsoft.com/office/drawing/2014/main" id="{396E699B-524B-8388-36EF-937F107B1FE0}"/>
                </a:ext>
              </a:extLst>
            </p:cNvPr>
            <p:cNvSpPr/>
            <p:nvPr/>
          </p:nvSpPr>
          <p:spPr>
            <a:xfrm>
              <a:off x="15128412" y="6820063"/>
              <a:ext cx="371717" cy="598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9" name="Shape 10449">
              <a:extLst>
                <a:ext uri="{FF2B5EF4-FFF2-40B4-BE49-F238E27FC236}">
                  <a16:creationId xmlns:a16="http://schemas.microsoft.com/office/drawing/2014/main" id="{A32CAA56-63C0-3D5D-C3FB-50E1F0A89F0D}"/>
                </a:ext>
              </a:extLst>
            </p:cNvPr>
            <p:cNvSpPr/>
            <p:nvPr/>
          </p:nvSpPr>
          <p:spPr>
            <a:xfrm>
              <a:off x="19860235" y="12623190"/>
              <a:ext cx="635104" cy="38320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0" name="Shape 10450">
              <a:extLst>
                <a:ext uri="{FF2B5EF4-FFF2-40B4-BE49-F238E27FC236}">
                  <a16:creationId xmlns:a16="http://schemas.microsoft.com/office/drawing/2014/main" id="{E188E1FC-9EAF-F11B-58DA-3EB61E125154}"/>
                </a:ext>
              </a:extLst>
            </p:cNvPr>
            <p:cNvSpPr/>
            <p:nvPr/>
          </p:nvSpPr>
          <p:spPr>
            <a:xfrm>
              <a:off x="17597371" y="10224894"/>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1" name="Shape 10451">
              <a:extLst>
                <a:ext uri="{FF2B5EF4-FFF2-40B4-BE49-F238E27FC236}">
                  <a16:creationId xmlns:a16="http://schemas.microsoft.com/office/drawing/2014/main" id="{2A98A1C4-6AE1-6661-65AC-6693FBFDA7C5}"/>
                </a:ext>
              </a:extLst>
            </p:cNvPr>
            <p:cNvSpPr/>
            <p:nvPr/>
          </p:nvSpPr>
          <p:spPr>
            <a:xfrm>
              <a:off x="16686920" y="10342144"/>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2" name="Shape 10452">
              <a:extLst>
                <a:ext uri="{FF2B5EF4-FFF2-40B4-BE49-F238E27FC236}">
                  <a16:creationId xmlns:a16="http://schemas.microsoft.com/office/drawing/2014/main" id="{CA1C6430-A3FC-C254-5173-0E98C925B318}"/>
                </a:ext>
              </a:extLst>
            </p:cNvPr>
            <p:cNvSpPr/>
            <p:nvPr/>
          </p:nvSpPr>
          <p:spPr>
            <a:xfrm>
              <a:off x="16291801" y="1057320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3" name="Shape 10453">
              <a:extLst>
                <a:ext uri="{FF2B5EF4-FFF2-40B4-BE49-F238E27FC236}">
                  <a16:creationId xmlns:a16="http://schemas.microsoft.com/office/drawing/2014/main" id="{9344F112-0874-3EEE-EC66-C41F435FC3D8}"/>
                </a:ext>
              </a:extLst>
            </p:cNvPr>
            <p:cNvSpPr/>
            <p:nvPr/>
          </p:nvSpPr>
          <p:spPr>
            <a:xfrm>
              <a:off x="16950890" y="11189795"/>
              <a:ext cx="310646" cy="332440"/>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4" name="Shape 10454">
              <a:extLst>
                <a:ext uri="{FF2B5EF4-FFF2-40B4-BE49-F238E27FC236}">
                  <a16:creationId xmlns:a16="http://schemas.microsoft.com/office/drawing/2014/main" id="{EBBF51D0-E99F-2F02-2AEF-FAEF7817AA3D}"/>
                </a:ext>
              </a:extLst>
            </p:cNvPr>
            <p:cNvSpPr/>
            <p:nvPr/>
          </p:nvSpPr>
          <p:spPr>
            <a:xfrm>
              <a:off x="18327410" y="11333169"/>
              <a:ext cx="410124" cy="2907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5" name="Shape 10455">
              <a:extLst>
                <a:ext uri="{FF2B5EF4-FFF2-40B4-BE49-F238E27FC236}">
                  <a16:creationId xmlns:a16="http://schemas.microsoft.com/office/drawing/2014/main" id="{BE321390-BC5D-5D1A-18FE-D06CDE6912DA}"/>
                </a:ext>
              </a:extLst>
            </p:cNvPr>
            <p:cNvSpPr/>
            <p:nvPr/>
          </p:nvSpPr>
          <p:spPr>
            <a:xfrm>
              <a:off x="15200800" y="9711571"/>
              <a:ext cx="534280" cy="414613"/>
            </a:xfrm>
            <a:custGeom>
              <a:avLst/>
              <a:gdLst/>
              <a:ahLst/>
              <a:cxnLst>
                <a:cxn ang="0">
                  <a:pos x="wd2" y="hd2"/>
                </a:cxn>
                <a:cxn ang="5400000">
                  <a:pos x="wd2" y="hd2"/>
                </a:cxn>
                <a:cxn ang="10800000">
                  <a:pos x="wd2" y="hd2"/>
                </a:cxn>
                <a:cxn ang="16200000">
                  <a:pos x="wd2" y="hd2"/>
                </a:cxn>
              </a:cxnLst>
              <a:rect l="0" t="0"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6" name="Shape 10456">
              <a:extLst>
                <a:ext uri="{FF2B5EF4-FFF2-40B4-BE49-F238E27FC236}">
                  <a16:creationId xmlns:a16="http://schemas.microsoft.com/office/drawing/2014/main" id="{EA406674-957B-A912-5C7F-006D876A00C5}"/>
                </a:ext>
              </a:extLst>
            </p:cNvPr>
            <p:cNvSpPr/>
            <p:nvPr/>
          </p:nvSpPr>
          <p:spPr>
            <a:xfrm>
              <a:off x="15431053" y="9155014"/>
              <a:ext cx="444362" cy="290705"/>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grpSp>
    </p:spTree>
    <p:extLst>
      <p:ext uri="{BB962C8B-B14F-4D97-AF65-F5344CB8AC3E}">
        <p14:creationId xmlns:p14="http://schemas.microsoft.com/office/powerpoint/2010/main" val="815293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4F6E6EB3-8CB8-93F7-1BF2-BF31E601B73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11" name="Objekt 10" hidden="1">
                        <a:extLst>
                          <a:ext uri="{FF2B5EF4-FFF2-40B4-BE49-F238E27FC236}">
                            <a16:creationId xmlns:a16="http://schemas.microsoft.com/office/drawing/2014/main" id="{4F6E6EB3-8CB8-93F7-1BF2-BF31E601B7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9EB04E48-1A9F-56CB-DE34-32BABA2AAC2A}"/>
              </a:ext>
            </a:extLst>
          </p:cNvPr>
          <p:cNvSpPr>
            <a:spLocks noGrp="1"/>
          </p:cNvSpPr>
          <p:nvPr>
            <p:ph sz="quarter" idx="13"/>
          </p:nvPr>
        </p:nvSpPr>
        <p:spPr/>
        <p:txBody>
          <a:bodyPr/>
          <a:lstStyle/>
          <a:p>
            <a:r>
              <a:rPr lang="de-DE" dirty="0"/>
              <a:t>Wann haben Sie schon einmal erlebt, dass ein Wandel gut gelungen ist?</a:t>
            </a:r>
            <a:br>
              <a:rPr lang="de-DE" dirty="0"/>
            </a:br>
            <a:endParaRPr lang="de-DE" dirty="0"/>
          </a:p>
          <a:p>
            <a:pPr lvl="1"/>
            <a:r>
              <a:rPr lang="de-DE" sz="1800" dirty="0"/>
              <a:t>Was war es?  </a:t>
            </a:r>
          </a:p>
          <a:p>
            <a:pPr lvl="1"/>
            <a:r>
              <a:rPr lang="de-DE" sz="1800" dirty="0"/>
              <a:t>Was an diesem Veränderungsprozess ermöglicht es Ihnen zu sagen, dass er "gut gemacht" war?</a:t>
            </a:r>
            <a:br>
              <a:rPr lang="de-DE" sz="1800" dirty="0"/>
            </a:br>
            <a:endParaRPr lang="de-DE" sz="1800" dirty="0"/>
          </a:p>
          <a:p>
            <a:r>
              <a:rPr lang="de-DE" dirty="0"/>
              <a:t>Diskutieren Sie in der Gruppe oder mit Kollegen. Suchen Sie nach Gemeinsamkeiten und Merkmalen einer "gut gemachten Veränderung".</a:t>
            </a:r>
          </a:p>
          <a:p>
            <a:endParaRPr lang="de-DE" dirty="0"/>
          </a:p>
        </p:txBody>
      </p:sp>
      <p:sp>
        <p:nvSpPr>
          <p:cNvPr id="7" name="Textplatzhalter 6">
            <a:extLst>
              <a:ext uri="{FF2B5EF4-FFF2-40B4-BE49-F238E27FC236}">
                <a16:creationId xmlns:a16="http://schemas.microsoft.com/office/drawing/2014/main" id="{467D3A9E-A565-45E4-B79B-97BA89064BE1}"/>
              </a:ext>
            </a:extLst>
          </p:cNvPr>
          <p:cNvSpPr>
            <a:spLocks noGrp="1"/>
          </p:cNvSpPr>
          <p:nvPr>
            <p:ph type="body" sz="quarter" idx="16"/>
          </p:nvPr>
        </p:nvSpPr>
        <p:spPr/>
        <p:txBody>
          <a:bodyPr>
            <a:normAutofit fontScale="92500" lnSpcReduction="10000"/>
          </a:bodyPr>
          <a:lstStyle/>
          <a:p>
            <a:r>
              <a:rPr lang="en-US" dirty="0"/>
              <a:t>Wann ist ein Wandel überhaupt erfolgreich? Was macht einen erfolgreichen Transformationsprozess aus? Gibt es Gemeinsamkeiten?</a:t>
            </a:r>
            <a:endParaRPr lang="de-DE" dirty="0"/>
          </a:p>
        </p:txBody>
      </p:sp>
      <p:sp>
        <p:nvSpPr>
          <p:cNvPr id="9" name="Textplatzhalter 8">
            <a:extLst>
              <a:ext uri="{FF2B5EF4-FFF2-40B4-BE49-F238E27FC236}">
                <a16:creationId xmlns:a16="http://schemas.microsoft.com/office/drawing/2014/main" id="{C3F5DA0C-C936-155A-C7BA-F254F3496474}"/>
              </a:ext>
            </a:extLst>
          </p:cNvPr>
          <p:cNvSpPr>
            <a:spLocks noGrp="1"/>
          </p:cNvSpPr>
          <p:nvPr>
            <p:ph type="body" sz="quarter" idx="20"/>
          </p:nvPr>
        </p:nvSpPr>
        <p:spPr/>
        <p:txBody>
          <a:bodyPr>
            <a:normAutofit fontScale="77500" lnSpcReduction="20000"/>
          </a:bodyPr>
          <a:lstStyle/>
          <a:p>
            <a:r>
              <a:rPr lang="de-DE" dirty="0"/>
              <a:t>Gruppendiskussion</a:t>
            </a:r>
          </a:p>
        </p:txBody>
      </p:sp>
      <p:grpSp>
        <p:nvGrpSpPr>
          <p:cNvPr id="13" name="Group 135">
            <a:extLst>
              <a:ext uri="{FF2B5EF4-FFF2-40B4-BE49-F238E27FC236}">
                <a16:creationId xmlns:a16="http://schemas.microsoft.com/office/drawing/2014/main" id="{E0B98147-2A61-027E-E3FB-3221916C7318}"/>
              </a:ext>
            </a:extLst>
          </p:cNvPr>
          <p:cNvGrpSpPr/>
          <p:nvPr/>
        </p:nvGrpSpPr>
        <p:grpSpPr>
          <a:xfrm>
            <a:off x="389965" y="2056484"/>
            <a:ext cx="2839057" cy="3603641"/>
            <a:chOff x="14407368" y="4108798"/>
            <a:chExt cx="7568848" cy="9607208"/>
          </a:xfrm>
        </p:grpSpPr>
        <p:sp>
          <p:nvSpPr>
            <p:cNvPr id="14" name="Shape 10354">
              <a:extLst>
                <a:ext uri="{FF2B5EF4-FFF2-40B4-BE49-F238E27FC236}">
                  <a16:creationId xmlns:a16="http://schemas.microsoft.com/office/drawing/2014/main" id="{B85A3846-7E2D-8A53-03D3-31838B32559A}"/>
                </a:ext>
              </a:extLst>
            </p:cNvPr>
            <p:cNvSpPr/>
            <p:nvPr/>
          </p:nvSpPr>
          <p:spPr>
            <a:xfrm>
              <a:off x="14407368" y="4112415"/>
              <a:ext cx="7568848" cy="9582576"/>
            </a:xfrm>
            <a:custGeom>
              <a:avLst/>
              <a:gdLst/>
              <a:ahLst/>
              <a:cxnLst>
                <a:cxn ang="0">
                  <a:pos x="wd2" y="hd2"/>
                </a:cxn>
                <a:cxn ang="5400000">
                  <a:pos x="wd2" y="hd2"/>
                </a:cxn>
                <a:cxn ang="10800000">
                  <a:pos x="wd2" y="hd2"/>
                </a:cxn>
                <a:cxn ang="16200000">
                  <a:pos x="wd2" y="hd2"/>
                </a:cxn>
              </a:cxnLst>
              <a:rect l="0" t="0"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bg1"/>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5" name="Shape 10355">
              <a:extLst>
                <a:ext uri="{FF2B5EF4-FFF2-40B4-BE49-F238E27FC236}">
                  <a16:creationId xmlns:a16="http://schemas.microsoft.com/office/drawing/2014/main" id="{ADEA2FE5-EF40-B954-C1BD-3C1B7C2FBDD0}"/>
                </a:ext>
              </a:extLst>
            </p:cNvPr>
            <p:cNvSpPr/>
            <p:nvPr/>
          </p:nvSpPr>
          <p:spPr>
            <a:xfrm>
              <a:off x="15175975" y="5793015"/>
              <a:ext cx="1056103" cy="924500"/>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6" name="Shape 10356">
              <a:extLst>
                <a:ext uri="{FF2B5EF4-FFF2-40B4-BE49-F238E27FC236}">
                  <a16:creationId xmlns:a16="http://schemas.microsoft.com/office/drawing/2014/main" id="{08664E17-19E3-EA84-B9D3-9B8405DAC6B9}"/>
                </a:ext>
              </a:extLst>
            </p:cNvPr>
            <p:cNvSpPr/>
            <p:nvPr/>
          </p:nvSpPr>
          <p:spPr>
            <a:xfrm>
              <a:off x="17978664" y="7053490"/>
              <a:ext cx="567697" cy="676949"/>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7" name="Shape 10357">
              <a:extLst>
                <a:ext uri="{FF2B5EF4-FFF2-40B4-BE49-F238E27FC236}">
                  <a16:creationId xmlns:a16="http://schemas.microsoft.com/office/drawing/2014/main" id="{2CEF5F1F-E191-9F7E-BDD1-610292A25CA3}"/>
                </a:ext>
              </a:extLst>
            </p:cNvPr>
            <p:cNvSpPr/>
            <p:nvPr/>
          </p:nvSpPr>
          <p:spPr>
            <a:xfrm>
              <a:off x="19346002" y="5826856"/>
              <a:ext cx="524618" cy="104923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8" name="Shape 10358">
              <a:extLst>
                <a:ext uri="{FF2B5EF4-FFF2-40B4-BE49-F238E27FC236}">
                  <a16:creationId xmlns:a16="http://schemas.microsoft.com/office/drawing/2014/main" id="{64A58601-053D-CDE7-F5A7-D978C984CA38}"/>
                </a:ext>
              </a:extLst>
            </p:cNvPr>
            <p:cNvSpPr/>
            <p:nvPr/>
          </p:nvSpPr>
          <p:spPr>
            <a:xfrm>
              <a:off x="18888390" y="7193820"/>
              <a:ext cx="1013871" cy="761612"/>
            </a:xfrm>
            <a:custGeom>
              <a:avLst/>
              <a:gdLst/>
              <a:ahLst/>
              <a:cxnLst>
                <a:cxn ang="0">
                  <a:pos x="wd2" y="hd2"/>
                </a:cxn>
                <a:cxn ang="5400000">
                  <a:pos x="wd2" y="hd2"/>
                </a:cxn>
                <a:cxn ang="10800000">
                  <a:pos x="wd2" y="hd2"/>
                </a:cxn>
                <a:cxn ang="16200000">
                  <a:pos x="wd2" y="hd2"/>
                </a:cxn>
              </a:cxnLst>
              <a:rect l="0" t="0"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9" name="Shape 10359">
              <a:extLst>
                <a:ext uri="{FF2B5EF4-FFF2-40B4-BE49-F238E27FC236}">
                  <a16:creationId xmlns:a16="http://schemas.microsoft.com/office/drawing/2014/main" id="{235249B4-064B-3C1A-6D52-30888619308E}"/>
                </a:ext>
              </a:extLst>
            </p:cNvPr>
            <p:cNvSpPr/>
            <p:nvPr/>
          </p:nvSpPr>
          <p:spPr>
            <a:xfrm>
              <a:off x="19929794" y="6617313"/>
              <a:ext cx="835507" cy="736694"/>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0" name="Shape 10360">
              <a:extLst>
                <a:ext uri="{FF2B5EF4-FFF2-40B4-BE49-F238E27FC236}">
                  <a16:creationId xmlns:a16="http://schemas.microsoft.com/office/drawing/2014/main" id="{72ECC1B9-C132-9D83-16A6-5A07ED9D3083}"/>
                </a:ext>
              </a:extLst>
            </p:cNvPr>
            <p:cNvSpPr/>
            <p:nvPr/>
          </p:nvSpPr>
          <p:spPr>
            <a:xfrm>
              <a:off x="16246750" y="8337717"/>
              <a:ext cx="1090495" cy="724856"/>
            </a:xfrm>
            <a:custGeom>
              <a:avLst/>
              <a:gdLst/>
              <a:ahLst/>
              <a:cxnLst>
                <a:cxn ang="0">
                  <a:pos x="wd2" y="hd2"/>
                </a:cxn>
                <a:cxn ang="5400000">
                  <a:pos x="wd2" y="hd2"/>
                </a:cxn>
                <a:cxn ang="10800000">
                  <a:pos x="wd2" y="hd2"/>
                </a:cxn>
                <a:cxn ang="16200000">
                  <a:pos x="wd2" y="hd2"/>
                </a:cxn>
              </a:cxnLst>
              <a:rect l="0" t="0"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rgbClr val="79527B"/>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1" name="Shape 10361">
              <a:extLst>
                <a:ext uri="{FF2B5EF4-FFF2-40B4-BE49-F238E27FC236}">
                  <a16:creationId xmlns:a16="http://schemas.microsoft.com/office/drawing/2014/main" id="{99BBB6FB-A817-AE4F-2A44-34921EA40053}"/>
                </a:ext>
              </a:extLst>
            </p:cNvPr>
            <p:cNvSpPr/>
            <p:nvPr/>
          </p:nvSpPr>
          <p:spPr>
            <a:xfrm>
              <a:off x="18047762" y="8576521"/>
              <a:ext cx="779626" cy="51003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2" name="Shape 10362">
              <a:extLst>
                <a:ext uri="{FF2B5EF4-FFF2-40B4-BE49-F238E27FC236}">
                  <a16:creationId xmlns:a16="http://schemas.microsoft.com/office/drawing/2014/main" id="{36B7DCD0-766C-A721-3559-5F8F8DE59190}"/>
                </a:ext>
              </a:extLst>
            </p:cNvPr>
            <p:cNvSpPr/>
            <p:nvPr/>
          </p:nvSpPr>
          <p:spPr>
            <a:xfrm>
              <a:off x="18185036" y="7888290"/>
              <a:ext cx="532340" cy="532367"/>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3" name="Shape 10363">
              <a:extLst>
                <a:ext uri="{FF2B5EF4-FFF2-40B4-BE49-F238E27FC236}">
                  <a16:creationId xmlns:a16="http://schemas.microsoft.com/office/drawing/2014/main" id="{822253EE-F2B1-6418-FA88-7ACACAC9B29D}"/>
                </a:ext>
              </a:extLst>
            </p:cNvPr>
            <p:cNvSpPr/>
            <p:nvPr/>
          </p:nvSpPr>
          <p:spPr>
            <a:xfrm>
              <a:off x="16563190" y="8572964"/>
              <a:ext cx="1358814" cy="1170611"/>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4" name="Shape 10364">
              <a:extLst>
                <a:ext uri="{FF2B5EF4-FFF2-40B4-BE49-F238E27FC236}">
                  <a16:creationId xmlns:a16="http://schemas.microsoft.com/office/drawing/2014/main" id="{47A2A546-90DE-C71B-433D-F52C4DEDA01E}"/>
                </a:ext>
              </a:extLst>
            </p:cNvPr>
            <p:cNvSpPr/>
            <p:nvPr/>
          </p:nvSpPr>
          <p:spPr>
            <a:xfrm>
              <a:off x="20342604" y="4919807"/>
              <a:ext cx="795139" cy="828529"/>
            </a:xfrm>
            <a:custGeom>
              <a:avLst/>
              <a:gdLst/>
              <a:ahLst/>
              <a:cxnLst>
                <a:cxn ang="0">
                  <a:pos x="wd2" y="hd2"/>
                </a:cxn>
                <a:cxn ang="5400000">
                  <a:pos x="wd2" y="hd2"/>
                </a:cxn>
                <a:cxn ang="10800000">
                  <a:pos x="wd2" y="hd2"/>
                </a:cxn>
                <a:cxn ang="16200000">
                  <a:pos x="wd2" y="hd2"/>
                </a:cxn>
              </a:cxnLst>
              <a:rect l="0" t="0"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5" name="Shape 10365">
              <a:extLst>
                <a:ext uri="{FF2B5EF4-FFF2-40B4-BE49-F238E27FC236}">
                  <a16:creationId xmlns:a16="http://schemas.microsoft.com/office/drawing/2014/main" id="{A4125EDC-5067-7140-BA00-AB5B93432825}"/>
                </a:ext>
              </a:extLst>
            </p:cNvPr>
            <p:cNvSpPr/>
            <p:nvPr/>
          </p:nvSpPr>
          <p:spPr>
            <a:xfrm>
              <a:off x="20885051" y="8052596"/>
              <a:ext cx="644759" cy="45701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6" name="Shape 10366">
              <a:extLst>
                <a:ext uri="{FF2B5EF4-FFF2-40B4-BE49-F238E27FC236}">
                  <a16:creationId xmlns:a16="http://schemas.microsoft.com/office/drawing/2014/main" id="{EDB046C9-4215-A893-CFE6-559E8F1761FE}"/>
                </a:ext>
              </a:extLst>
            </p:cNvPr>
            <p:cNvSpPr/>
            <p:nvPr/>
          </p:nvSpPr>
          <p:spPr>
            <a:xfrm>
              <a:off x="20024892" y="5668206"/>
              <a:ext cx="715283" cy="791812"/>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7" name="Shape 10367">
              <a:extLst>
                <a:ext uri="{FF2B5EF4-FFF2-40B4-BE49-F238E27FC236}">
                  <a16:creationId xmlns:a16="http://schemas.microsoft.com/office/drawing/2014/main" id="{AD1E99AD-26EC-7516-6B44-1D441240BADC}"/>
                </a:ext>
              </a:extLst>
            </p:cNvPr>
            <p:cNvSpPr/>
            <p:nvPr/>
          </p:nvSpPr>
          <p:spPr>
            <a:xfrm>
              <a:off x="19982176" y="8448786"/>
              <a:ext cx="979708" cy="1152637"/>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79527B"/>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8" name="Shape 10368">
              <a:extLst>
                <a:ext uri="{FF2B5EF4-FFF2-40B4-BE49-F238E27FC236}">
                  <a16:creationId xmlns:a16="http://schemas.microsoft.com/office/drawing/2014/main" id="{E326EA55-B175-BAE3-6838-81DF50F3A95A}"/>
                </a:ext>
              </a:extLst>
            </p:cNvPr>
            <p:cNvSpPr/>
            <p:nvPr/>
          </p:nvSpPr>
          <p:spPr>
            <a:xfrm>
              <a:off x="18752832" y="6832014"/>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9" name="Shape 10369">
              <a:extLst>
                <a:ext uri="{FF2B5EF4-FFF2-40B4-BE49-F238E27FC236}">
                  <a16:creationId xmlns:a16="http://schemas.microsoft.com/office/drawing/2014/main" id="{C064F405-7788-8F15-8ED5-0DE12B0996C8}"/>
                </a:ext>
              </a:extLst>
            </p:cNvPr>
            <p:cNvSpPr/>
            <p:nvPr/>
          </p:nvSpPr>
          <p:spPr>
            <a:xfrm>
              <a:off x="20044209" y="7524991"/>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0" name="Shape 10370">
              <a:extLst>
                <a:ext uri="{FF2B5EF4-FFF2-40B4-BE49-F238E27FC236}">
                  <a16:creationId xmlns:a16="http://schemas.microsoft.com/office/drawing/2014/main" id="{2B3E128F-F1FA-B947-6C55-8C4807C9E66F}"/>
                </a:ext>
              </a:extLst>
            </p:cNvPr>
            <p:cNvSpPr/>
            <p:nvPr/>
          </p:nvSpPr>
          <p:spPr>
            <a:xfrm>
              <a:off x="17425322" y="6394160"/>
              <a:ext cx="534329"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1" name="Shape 10371">
              <a:extLst>
                <a:ext uri="{FF2B5EF4-FFF2-40B4-BE49-F238E27FC236}">
                  <a16:creationId xmlns:a16="http://schemas.microsoft.com/office/drawing/2014/main" id="{F8A26369-B91C-93E9-A5A6-FB49EC92EA3B}"/>
                </a:ext>
              </a:extLst>
            </p:cNvPr>
            <p:cNvSpPr/>
            <p:nvPr/>
          </p:nvSpPr>
          <p:spPr>
            <a:xfrm>
              <a:off x="17176640" y="7642515"/>
              <a:ext cx="745364" cy="625834"/>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2" name="Shape 10372">
              <a:extLst>
                <a:ext uri="{FF2B5EF4-FFF2-40B4-BE49-F238E27FC236}">
                  <a16:creationId xmlns:a16="http://schemas.microsoft.com/office/drawing/2014/main" id="{A707F058-98D4-A76E-B573-ED73991A6DF7}"/>
                </a:ext>
              </a:extLst>
            </p:cNvPr>
            <p:cNvSpPr/>
            <p:nvPr/>
          </p:nvSpPr>
          <p:spPr>
            <a:xfrm>
              <a:off x="18332159" y="5376375"/>
              <a:ext cx="863654" cy="789237"/>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3" name="Shape 10373">
              <a:extLst>
                <a:ext uri="{FF2B5EF4-FFF2-40B4-BE49-F238E27FC236}">
                  <a16:creationId xmlns:a16="http://schemas.microsoft.com/office/drawing/2014/main" id="{F02333D6-2EE7-AA80-B282-2C7BCFF24DA1}"/>
                </a:ext>
              </a:extLst>
            </p:cNvPr>
            <p:cNvSpPr/>
            <p:nvPr/>
          </p:nvSpPr>
          <p:spPr>
            <a:xfrm>
              <a:off x="16553258" y="7552786"/>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4" name="Shape 10374">
              <a:extLst>
                <a:ext uri="{FF2B5EF4-FFF2-40B4-BE49-F238E27FC236}">
                  <a16:creationId xmlns:a16="http://schemas.microsoft.com/office/drawing/2014/main" id="{ECC59E5A-639E-20C7-7516-38FF25146301}"/>
                </a:ext>
              </a:extLst>
            </p:cNvPr>
            <p:cNvSpPr/>
            <p:nvPr/>
          </p:nvSpPr>
          <p:spPr>
            <a:xfrm>
              <a:off x="16997004" y="6816973"/>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5" name="Shape 10375">
              <a:extLst>
                <a:ext uri="{FF2B5EF4-FFF2-40B4-BE49-F238E27FC236}">
                  <a16:creationId xmlns:a16="http://schemas.microsoft.com/office/drawing/2014/main" id="{4107508E-2371-7F40-53AA-3ACD200BBF9F}"/>
                </a:ext>
              </a:extLst>
            </p:cNvPr>
            <p:cNvSpPr/>
            <p:nvPr/>
          </p:nvSpPr>
          <p:spPr>
            <a:xfrm>
              <a:off x="17636354" y="4813021"/>
              <a:ext cx="520971" cy="676949"/>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6" name="Shape 10376">
              <a:extLst>
                <a:ext uri="{FF2B5EF4-FFF2-40B4-BE49-F238E27FC236}">
                  <a16:creationId xmlns:a16="http://schemas.microsoft.com/office/drawing/2014/main" id="{8CFC259C-BF06-6F81-CADB-6FB2924360D5}"/>
                </a:ext>
              </a:extLst>
            </p:cNvPr>
            <p:cNvSpPr/>
            <p:nvPr/>
          </p:nvSpPr>
          <p:spPr>
            <a:xfrm>
              <a:off x="16445562" y="5853037"/>
              <a:ext cx="1109876" cy="78670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7" name="Shape 10377">
              <a:extLst>
                <a:ext uri="{FF2B5EF4-FFF2-40B4-BE49-F238E27FC236}">
                  <a16:creationId xmlns:a16="http://schemas.microsoft.com/office/drawing/2014/main" id="{4E6FE0F9-F0AD-8573-5ACC-8A2CB32A127D}"/>
                </a:ext>
              </a:extLst>
            </p:cNvPr>
            <p:cNvSpPr/>
            <p:nvPr/>
          </p:nvSpPr>
          <p:spPr>
            <a:xfrm>
              <a:off x="20841506" y="5932126"/>
              <a:ext cx="864564" cy="744817"/>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8" name="Shape 10378">
              <a:extLst>
                <a:ext uri="{FF2B5EF4-FFF2-40B4-BE49-F238E27FC236}">
                  <a16:creationId xmlns:a16="http://schemas.microsoft.com/office/drawing/2014/main" id="{614C5494-6777-A833-4E5D-3AA7CB7A5A7C}"/>
                </a:ext>
              </a:extLst>
            </p:cNvPr>
            <p:cNvSpPr/>
            <p:nvPr/>
          </p:nvSpPr>
          <p:spPr>
            <a:xfrm>
              <a:off x="19313512" y="496652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9" name="Shape 10379">
              <a:extLst>
                <a:ext uri="{FF2B5EF4-FFF2-40B4-BE49-F238E27FC236}">
                  <a16:creationId xmlns:a16="http://schemas.microsoft.com/office/drawing/2014/main" id="{5A1E1C82-8989-302A-61B6-86CBE8FD9937}"/>
                </a:ext>
              </a:extLst>
            </p:cNvPr>
            <p:cNvSpPr/>
            <p:nvPr/>
          </p:nvSpPr>
          <p:spPr>
            <a:xfrm>
              <a:off x="18944723" y="8111996"/>
              <a:ext cx="642360" cy="720761"/>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0" name="Shape 10380">
              <a:extLst>
                <a:ext uri="{FF2B5EF4-FFF2-40B4-BE49-F238E27FC236}">
                  <a16:creationId xmlns:a16="http://schemas.microsoft.com/office/drawing/2014/main" id="{EE77FC1F-2B9E-6EAD-2ABA-12DF4267B28F}"/>
                </a:ext>
              </a:extLst>
            </p:cNvPr>
            <p:cNvSpPr/>
            <p:nvPr/>
          </p:nvSpPr>
          <p:spPr>
            <a:xfrm>
              <a:off x="15975644" y="5388220"/>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1" name="Shape 10381">
              <a:extLst>
                <a:ext uri="{FF2B5EF4-FFF2-40B4-BE49-F238E27FC236}">
                  <a16:creationId xmlns:a16="http://schemas.microsoft.com/office/drawing/2014/main" id="{9E1840F0-6E43-9248-83D1-449DDCF49612}"/>
                </a:ext>
              </a:extLst>
            </p:cNvPr>
            <p:cNvSpPr/>
            <p:nvPr/>
          </p:nvSpPr>
          <p:spPr>
            <a:xfrm>
              <a:off x="19403393" y="840763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2" name="Shape 10382">
              <a:extLst>
                <a:ext uri="{FF2B5EF4-FFF2-40B4-BE49-F238E27FC236}">
                  <a16:creationId xmlns:a16="http://schemas.microsoft.com/office/drawing/2014/main" id="{7EDF36A0-1C7C-B6F9-8E29-451D0A1A6DD1}"/>
                </a:ext>
              </a:extLst>
            </p:cNvPr>
            <p:cNvSpPr/>
            <p:nvPr/>
          </p:nvSpPr>
          <p:spPr>
            <a:xfrm>
              <a:off x="16734120" y="4497805"/>
              <a:ext cx="706825" cy="831589"/>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3" name="Shape 10383">
              <a:extLst>
                <a:ext uri="{FF2B5EF4-FFF2-40B4-BE49-F238E27FC236}">
                  <a16:creationId xmlns:a16="http://schemas.microsoft.com/office/drawing/2014/main" id="{CE9E0D8F-37F4-9FDD-5220-206D7878160E}"/>
                </a:ext>
              </a:extLst>
            </p:cNvPr>
            <p:cNvSpPr/>
            <p:nvPr/>
          </p:nvSpPr>
          <p:spPr>
            <a:xfrm>
              <a:off x="18326100" y="4525793"/>
              <a:ext cx="707796" cy="707799"/>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4" name="Shape 10384">
              <a:extLst>
                <a:ext uri="{FF2B5EF4-FFF2-40B4-BE49-F238E27FC236}">
                  <a16:creationId xmlns:a16="http://schemas.microsoft.com/office/drawing/2014/main" id="{DF105E86-FB2F-E998-8E1F-111D3D194559}"/>
                </a:ext>
              </a:extLst>
            </p:cNvPr>
            <p:cNvSpPr/>
            <p:nvPr/>
          </p:nvSpPr>
          <p:spPr>
            <a:xfrm>
              <a:off x="21178433" y="7084811"/>
              <a:ext cx="603784" cy="760235"/>
            </a:xfrm>
            <a:custGeom>
              <a:avLst/>
              <a:gdLst/>
              <a:ahLst/>
              <a:cxnLst>
                <a:cxn ang="0">
                  <a:pos x="wd2" y="hd2"/>
                </a:cxn>
                <a:cxn ang="5400000">
                  <a:pos x="wd2" y="hd2"/>
                </a:cxn>
                <a:cxn ang="10800000">
                  <a:pos x="wd2" y="hd2"/>
                </a:cxn>
                <a:cxn ang="16200000">
                  <a:pos x="wd2" y="hd2"/>
                </a:cxn>
              </a:cxnLst>
              <a:rect l="0" t="0"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5" name="Shape 10385">
              <a:extLst>
                <a:ext uri="{FF2B5EF4-FFF2-40B4-BE49-F238E27FC236}">
                  <a16:creationId xmlns:a16="http://schemas.microsoft.com/office/drawing/2014/main" id="{EEEA9E3D-1440-EF62-3C13-788C8EAC6E77}"/>
                </a:ext>
              </a:extLst>
            </p:cNvPr>
            <p:cNvSpPr/>
            <p:nvPr/>
          </p:nvSpPr>
          <p:spPr>
            <a:xfrm>
              <a:off x="20665447" y="6815808"/>
              <a:ext cx="608340" cy="1291938"/>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6" name="Shape 10386">
              <a:extLst>
                <a:ext uri="{FF2B5EF4-FFF2-40B4-BE49-F238E27FC236}">
                  <a16:creationId xmlns:a16="http://schemas.microsoft.com/office/drawing/2014/main" id="{45A50827-0B66-EC1B-633D-37A4629F1B2A}"/>
                </a:ext>
              </a:extLst>
            </p:cNvPr>
            <p:cNvSpPr/>
            <p:nvPr/>
          </p:nvSpPr>
          <p:spPr>
            <a:xfrm>
              <a:off x="19887189" y="8018518"/>
              <a:ext cx="374757" cy="41485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7" name="Shape 10387">
              <a:extLst>
                <a:ext uri="{FF2B5EF4-FFF2-40B4-BE49-F238E27FC236}">
                  <a16:creationId xmlns:a16="http://schemas.microsoft.com/office/drawing/2014/main" id="{26DF6461-B2A5-EBEE-0DB1-8B3F1FB070CB}"/>
                </a:ext>
              </a:extLst>
            </p:cNvPr>
            <p:cNvSpPr/>
            <p:nvPr/>
          </p:nvSpPr>
          <p:spPr>
            <a:xfrm>
              <a:off x="19258037" y="4159743"/>
              <a:ext cx="657991" cy="400024"/>
            </a:xfrm>
            <a:custGeom>
              <a:avLst/>
              <a:gdLst/>
              <a:ahLst/>
              <a:cxnLst>
                <a:cxn ang="0">
                  <a:pos x="wd2" y="hd2"/>
                </a:cxn>
                <a:cxn ang="5400000">
                  <a:pos x="wd2" y="hd2"/>
                </a:cxn>
                <a:cxn ang="10800000">
                  <a:pos x="wd2" y="hd2"/>
                </a:cxn>
                <a:cxn ang="16200000">
                  <a:pos x="wd2" y="hd2"/>
                </a:cxn>
              </a:cxnLst>
              <a:rect l="0" t="0"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8" name="Shape 10388">
              <a:extLst>
                <a:ext uri="{FF2B5EF4-FFF2-40B4-BE49-F238E27FC236}">
                  <a16:creationId xmlns:a16="http://schemas.microsoft.com/office/drawing/2014/main" id="{592E6AC1-7FC0-6793-7546-B6F90202EF90}"/>
                </a:ext>
              </a:extLst>
            </p:cNvPr>
            <p:cNvSpPr/>
            <p:nvPr/>
          </p:nvSpPr>
          <p:spPr>
            <a:xfrm>
              <a:off x="18647193" y="4108798"/>
              <a:ext cx="356298" cy="370280"/>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9" name="Shape 10389">
              <a:extLst>
                <a:ext uri="{FF2B5EF4-FFF2-40B4-BE49-F238E27FC236}">
                  <a16:creationId xmlns:a16="http://schemas.microsoft.com/office/drawing/2014/main" id="{4D2E86A9-8AA7-0B96-E567-E3259178A024}"/>
                </a:ext>
              </a:extLst>
            </p:cNvPr>
            <p:cNvSpPr/>
            <p:nvPr/>
          </p:nvSpPr>
          <p:spPr>
            <a:xfrm>
              <a:off x="17493478" y="4180645"/>
              <a:ext cx="832624" cy="547837"/>
            </a:xfrm>
            <a:custGeom>
              <a:avLst/>
              <a:gdLst/>
              <a:ahLst/>
              <a:cxnLst>
                <a:cxn ang="0">
                  <a:pos x="wd2" y="hd2"/>
                </a:cxn>
                <a:cxn ang="5400000">
                  <a:pos x="wd2" y="hd2"/>
                </a:cxn>
                <a:cxn ang="10800000">
                  <a:pos x="wd2" y="hd2"/>
                </a:cxn>
                <a:cxn ang="16200000">
                  <a:pos x="wd2" y="hd2"/>
                </a:cxn>
              </a:cxnLst>
              <a:rect l="0" t="0"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0" name="Shape 10390">
              <a:extLst>
                <a:ext uri="{FF2B5EF4-FFF2-40B4-BE49-F238E27FC236}">
                  <a16:creationId xmlns:a16="http://schemas.microsoft.com/office/drawing/2014/main" id="{6267261D-8BCA-2806-5D40-37686A74BDDC}"/>
                </a:ext>
              </a:extLst>
            </p:cNvPr>
            <p:cNvSpPr/>
            <p:nvPr/>
          </p:nvSpPr>
          <p:spPr>
            <a:xfrm>
              <a:off x="18126029" y="6224089"/>
              <a:ext cx="1086985" cy="582352"/>
            </a:xfrm>
            <a:custGeom>
              <a:avLst/>
              <a:gdLst/>
              <a:ahLst/>
              <a:cxnLst>
                <a:cxn ang="0">
                  <a:pos x="wd2" y="hd2"/>
                </a:cxn>
                <a:cxn ang="5400000">
                  <a:pos x="wd2" y="hd2"/>
                </a:cxn>
                <a:cxn ang="10800000">
                  <a:pos x="wd2" y="hd2"/>
                </a:cxn>
                <a:cxn ang="16200000">
                  <a:pos x="wd2" y="hd2"/>
                </a:cxn>
              </a:cxnLst>
              <a:rect l="0" t="0"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1" name="Shape 10391">
              <a:extLst>
                <a:ext uri="{FF2B5EF4-FFF2-40B4-BE49-F238E27FC236}">
                  <a16:creationId xmlns:a16="http://schemas.microsoft.com/office/drawing/2014/main" id="{B0304D6C-9B26-796B-C8BC-E6EE5CD5ED67}"/>
                </a:ext>
              </a:extLst>
            </p:cNvPr>
            <p:cNvSpPr/>
            <p:nvPr/>
          </p:nvSpPr>
          <p:spPr>
            <a:xfrm>
              <a:off x="15698642" y="7668426"/>
              <a:ext cx="845763" cy="398247"/>
            </a:xfrm>
            <a:custGeom>
              <a:avLst/>
              <a:gdLst/>
              <a:ahLst/>
              <a:cxnLst>
                <a:cxn ang="0">
                  <a:pos x="wd2" y="hd2"/>
                </a:cxn>
                <a:cxn ang="5400000">
                  <a:pos x="wd2" y="hd2"/>
                </a:cxn>
                <a:cxn ang="10800000">
                  <a:pos x="wd2" y="hd2"/>
                </a:cxn>
                <a:cxn ang="16200000">
                  <a:pos x="wd2" y="hd2"/>
                </a:cxn>
              </a:cxnLst>
              <a:rect l="0" t="0"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2" name="Shape 10392">
              <a:extLst>
                <a:ext uri="{FF2B5EF4-FFF2-40B4-BE49-F238E27FC236}">
                  <a16:creationId xmlns:a16="http://schemas.microsoft.com/office/drawing/2014/main" id="{2B1F4B1A-9170-FA25-68A2-F6C99DABDAB1}"/>
                </a:ext>
              </a:extLst>
            </p:cNvPr>
            <p:cNvSpPr/>
            <p:nvPr/>
          </p:nvSpPr>
          <p:spPr>
            <a:xfrm>
              <a:off x="19920630" y="5193310"/>
              <a:ext cx="339475" cy="405029"/>
            </a:xfrm>
            <a:custGeom>
              <a:avLst/>
              <a:gdLst/>
              <a:ahLst/>
              <a:cxnLst>
                <a:cxn ang="0">
                  <a:pos x="wd2" y="hd2"/>
                </a:cxn>
                <a:cxn ang="5400000">
                  <a:pos x="wd2" y="hd2"/>
                </a:cxn>
                <a:cxn ang="10800000">
                  <a:pos x="wd2" y="hd2"/>
                </a:cxn>
                <a:cxn ang="16200000">
                  <a:pos x="wd2" y="hd2"/>
                </a:cxn>
              </a:cxnLst>
              <a:rect l="0" t="0"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3" name="Shape 10393">
              <a:extLst>
                <a:ext uri="{FF2B5EF4-FFF2-40B4-BE49-F238E27FC236}">
                  <a16:creationId xmlns:a16="http://schemas.microsoft.com/office/drawing/2014/main" id="{26795C6A-0448-11C8-EBEC-4AEA0492AABF}"/>
                </a:ext>
              </a:extLst>
            </p:cNvPr>
            <p:cNvSpPr/>
            <p:nvPr/>
          </p:nvSpPr>
          <p:spPr>
            <a:xfrm>
              <a:off x="18570303" y="9049764"/>
              <a:ext cx="924785" cy="885968"/>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4" name="Shape 10394">
              <a:extLst>
                <a:ext uri="{FF2B5EF4-FFF2-40B4-BE49-F238E27FC236}">
                  <a16:creationId xmlns:a16="http://schemas.microsoft.com/office/drawing/2014/main" id="{727B6857-7C39-6A92-C19E-333107DE0E7C}"/>
                </a:ext>
              </a:extLst>
            </p:cNvPr>
            <p:cNvSpPr/>
            <p:nvPr/>
          </p:nvSpPr>
          <p:spPr>
            <a:xfrm>
              <a:off x="15885964" y="8065581"/>
              <a:ext cx="555246" cy="544272"/>
            </a:xfrm>
            <a:custGeom>
              <a:avLst/>
              <a:gdLst/>
              <a:ahLst/>
              <a:cxnLst>
                <a:cxn ang="0">
                  <a:pos x="wd2" y="hd2"/>
                </a:cxn>
                <a:cxn ang="5400000">
                  <a:pos x="wd2" y="hd2"/>
                </a:cxn>
                <a:cxn ang="10800000">
                  <a:pos x="wd2" y="hd2"/>
                </a:cxn>
                <a:cxn ang="16200000">
                  <a:pos x="wd2" y="hd2"/>
                </a:cxn>
              </a:cxnLst>
              <a:rect l="0" t="0"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5" name="Shape 10395">
              <a:extLst>
                <a:ext uri="{FF2B5EF4-FFF2-40B4-BE49-F238E27FC236}">
                  <a16:creationId xmlns:a16="http://schemas.microsoft.com/office/drawing/2014/main" id="{27A1E982-FAE7-7827-76A7-05CB2BF1ECFA}"/>
                </a:ext>
              </a:extLst>
            </p:cNvPr>
            <p:cNvSpPr/>
            <p:nvPr/>
          </p:nvSpPr>
          <p:spPr>
            <a:xfrm>
              <a:off x="19111148" y="4676595"/>
              <a:ext cx="447512" cy="47891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6" name="Shape 10396">
              <a:extLst>
                <a:ext uri="{FF2B5EF4-FFF2-40B4-BE49-F238E27FC236}">
                  <a16:creationId xmlns:a16="http://schemas.microsoft.com/office/drawing/2014/main" id="{EBC307A3-BFF1-E8E3-00C4-A0136375EDCB}"/>
                </a:ext>
              </a:extLst>
            </p:cNvPr>
            <p:cNvSpPr/>
            <p:nvPr/>
          </p:nvSpPr>
          <p:spPr>
            <a:xfrm>
              <a:off x="17914973" y="5805187"/>
              <a:ext cx="454602" cy="42316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7" name="Shape 10397">
              <a:extLst>
                <a:ext uri="{FF2B5EF4-FFF2-40B4-BE49-F238E27FC236}">
                  <a16:creationId xmlns:a16="http://schemas.microsoft.com/office/drawing/2014/main" id="{E2BCAB4D-B4ED-8001-8980-AE50BFE19D21}"/>
                </a:ext>
              </a:extLst>
            </p:cNvPr>
            <p:cNvSpPr/>
            <p:nvPr/>
          </p:nvSpPr>
          <p:spPr>
            <a:xfrm>
              <a:off x="21365322" y="6512088"/>
              <a:ext cx="416893" cy="446145"/>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8" name="Shape 10398">
              <a:extLst>
                <a:ext uri="{FF2B5EF4-FFF2-40B4-BE49-F238E27FC236}">
                  <a16:creationId xmlns:a16="http://schemas.microsoft.com/office/drawing/2014/main" id="{BB2568DB-4EA4-F395-B9FE-3662EF3A9F80}"/>
                </a:ext>
              </a:extLst>
            </p:cNvPr>
            <p:cNvSpPr/>
            <p:nvPr/>
          </p:nvSpPr>
          <p:spPr>
            <a:xfrm>
              <a:off x="18043549" y="10579592"/>
              <a:ext cx="978355" cy="64004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9" name="Shape 10399">
              <a:extLst>
                <a:ext uri="{FF2B5EF4-FFF2-40B4-BE49-F238E27FC236}">
                  <a16:creationId xmlns:a16="http://schemas.microsoft.com/office/drawing/2014/main" id="{B87896C9-7201-92F2-12C0-23A657470785}"/>
                </a:ext>
              </a:extLst>
            </p:cNvPr>
            <p:cNvSpPr/>
            <p:nvPr/>
          </p:nvSpPr>
          <p:spPr>
            <a:xfrm>
              <a:off x="15648472" y="6834637"/>
              <a:ext cx="742675" cy="776271"/>
            </a:xfrm>
            <a:custGeom>
              <a:avLst/>
              <a:gdLst/>
              <a:ahLst/>
              <a:cxnLst>
                <a:cxn ang="0">
                  <a:pos x="wd2" y="hd2"/>
                </a:cxn>
                <a:cxn ang="5400000">
                  <a:pos x="wd2" y="hd2"/>
                </a:cxn>
                <a:cxn ang="10800000">
                  <a:pos x="wd2" y="hd2"/>
                </a:cxn>
                <a:cxn ang="16200000">
                  <a:pos x="wd2" y="hd2"/>
                </a:cxn>
              </a:cxnLst>
              <a:rect l="0" t="0"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0" name="Shape 10400">
              <a:extLst>
                <a:ext uri="{FF2B5EF4-FFF2-40B4-BE49-F238E27FC236}">
                  <a16:creationId xmlns:a16="http://schemas.microsoft.com/office/drawing/2014/main" id="{D2A54A00-6A8F-E34D-9759-FB37F9E266FB}"/>
                </a:ext>
              </a:extLst>
            </p:cNvPr>
            <p:cNvSpPr/>
            <p:nvPr/>
          </p:nvSpPr>
          <p:spPr>
            <a:xfrm>
              <a:off x="19723607" y="10276650"/>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1" name="Shape 10401">
              <a:extLst>
                <a:ext uri="{FF2B5EF4-FFF2-40B4-BE49-F238E27FC236}">
                  <a16:creationId xmlns:a16="http://schemas.microsoft.com/office/drawing/2014/main" id="{3AA88919-D647-6AA9-B527-0C5D95DB2BD3}"/>
                </a:ext>
              </a:extLst>
            </p:cNvPr>
            <p:cNvSpPr/>
            <p:nvPr/>
          </p:nvSpPr>
          <p:spPr>
            <a:xfrm>
              <a:off x="15572266" y="10142128"/>
              <a:ext cx="479514" cy="33988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2" name="Shape 10402">
              <a:extLst>
                <a:ext uri="{FF2B5EF4-FFF2-40B4-BE49-F238E27FC236}">
                  <a16:creationId xmlns:a16="http://schemas.microsoft.com/office/drawing/2014/main" id="{C450AAD1-23F7-F6EB-9C18-3018C991F772}"/>
                </a:ext>
              </a:extLst>
            </p:cNvPr>
            <p:cNvSpPr/>
            <p:nvPr/>
          </p:nvSpPr>
          <p:spPr>
            <a:xfrm>
              <a:off x="17794266" y="9180909"/>
              <a:ext cx="602583" cy="64486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3" name="Shape 10403">
              <a:extLst>
                <a:ext uri="{FF2B5EF4-FFF2-40B4-BE49-F238E27FC236}">
                  <a16:creationId xmlns:a16="http://schemas.microsoft.com/office/drawing/2014/main" id="{E236EC08-69CF-C1D3-929C-7B3DC7CA48F2}"/>
                </a:ext>
              </a:extLst>
            </p:cNvPr>
            <p:cNvSpPr/>
            <p:nvPr/>
          </p:nvSpPr>
          <p:spPr>
            <a:xfrm>
              <a:off x="17048178" y="9717416"/>
              <a:ext cx="707905" cy="707906"/>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4" name="Shape 10404">
              <a:extLst>
                <a:ext uri="{FF2B5EF4-FFF2-40B4-BE49-F238E27FC236}">
                  <a16:creationId xmlns:a16="http://schemas.microsoft.com/office/drawing/2014/main" id="{7909D7F6-D2D8-9895-934A-78C012F810B5}"/>
                </a:ext>
              </a:extLst>
            </p:cNvPr>
            <p:cNvSpPr/>
            <p:nvPr/>
          </p:nvSpPr>
          <p:spPr>
            <a:xfrm>
              <a:off x="18977015" y="9915662"/>
              <a:ext cx="660489" cy="686411"/>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5" name="Shape 10405">
              <a:extLst>
                <a:ext uri="{FF2B5EF4-FFF2-40B4-BE49-F238E27FC236}">
                  <a16:creationId xmlns:a16="http://schemas.microsoft.com/office/drawing/2014/main" id="{BE8C7FF6-2596-90A9-0BEB-ECEBDD7434AE}"/>
                </a:ext>
              </a:extLst>
            </p:cNvPr>
            <p:cNvSpPr/>
            <p:nvPr/>
          </p:nvSpPr>
          <p:spPr>
            <a:xfrm>
              <a:off x="17273284" y="10887438"/>
              <a:ext cx="673802" cy="40655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6" name="Shape 10406">
              <a:extLst>
                <a:ext uri="{FF2B5EF4-FFF2-40B4-BE49-F238E27FC236}">
                  <a16:creationId xmlns:a16="http://schemas.microsoft.com/office/drawing/2014/main" id="{467D34AB-C9F1-70AD-5039-351DBD5C2ABD}"/>
                </a:ext>
              </a:extLst>
            </p:cNvPr>
            <p:cNvSpPr/>
            <p:nvPr/>
          </p:nvSpPr>
          <p:spPr>
            <a:xfrm>
              <a:off x="19982176" y="9778729"/>
              <a:ext cx="656775" cy="603421"/>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7" name="Shape 10407">
              <a:extLst>
                <a:ext uri="{FF2B5EF4-FFF2-40B4-BE49-F238E27FC236}">
                  <a16:creationId xmlns:a16="http://schemas.microsoft.com/office/drawing/2014/main" id="{3E810A88-891D-2D9F-214B-9B2C38E4AEF3}"/>
                </a:ext>
              </a:extLst>
            </p:cNvPr>
            <p:cNvSpPr/>
            <p:nvPr/>
          </p:nvSpPr>
          <p:spPr>
            <a:xfrm>
              <a:off x="18095556" y="9920122"/>
              <a:ext cx="474749" cy="52554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8" name="Shape 10408">
              <a:extLst>
                <a:ext uri="{FF2B5EF4-FFF2-40B4-BE49-F238E27FC236}">
                  <a16:creationId xmlns:a16="http://schemas.microsoft.com/office/drawing/2014/main" id="{8F9BFAA4-DAEE-9C02-CAB2-EBE75B70F991}"/>
                </a:ext>
              </a:extLst>
            </p:cNvPr>
            <p:cNvSpPr/>
            <p:nvPr/>
          </p:nvSpPr>
          <p:spPr>
            <a:xfrm>
              <a:off x="19553061" y="9077456"/>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9" name="Shape 10409">
              <a:extLst>
                <a:ext uri="{FF2B5EF4-FFF2-40B4-BE49-F238E27FC236}">
                  <a16:creationId xmlns:a16="http://schemas.microsoft.com/office/drawing/2014/main" id="{159C2973-DDC0-441C-A71C-DA94DC8624DE}"/>
                </a:ext>
              </a:extLst>
            </p:cNvPr>
            <p:cNvSpPr/>
            <p:nvPr/>
          </p:nvSpPr>
          <p:spPr>
            <a:xfrm>
              <a:off x="19907349" y="4497805"/>
              <a:ext cx="422982" cy="47460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0" name="Shape 10410">
              <a:extLst>
                <a:ext uri="{FF2B5EF4-FFF2-40B4-BE49-F238E27FC236}">
                  <a16:creationId xmlns:a16="http://schemas.microsoft.com/office/drawing/2014/main" id="{28CFB038-8AE8-9754-785C-218CEC6AA542}"/>
                </a:ext>
              </a:extLst>
            </p:cNvPr>
            <p:cNvSpPr/>
            <p:nvPr/>
          </p:nvSpPr>
          <p:spPr>
            <a:xfrm>
              <a:off x="16605913" y="7050896"/>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1" name="Shape 10411">
              <a:extLst>
                <a:ext uri="{FF2B5EF4-FFF2-40B4-BE49-F238E27FC236}">
                  <a16:creationId xmlns:a16="http://schemas.microsoft.com/office/drawing/2014/main" id="{969DED00-A9EB-79E7-F979-4AAB0BF4C991}"/>
                </a:ext>
              </a:extLst>
            </p:cNvPr>
            <p:cNvSpPr/>
            <p:nvPr/>
          </p:nvSpPr>
          <p:spPr>
            <a:xfrm>
              <a:off x="17109012" y="5013808"/>
              <a:ext cx="413677" cy="591501"/>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2" name="Shape 10412">
              <a:extLst>
                <a:ext uri="{FF2B5EF4-FFF2-40B4-BE49-F238E27FC236}">
                  <a16:creationId xmlns:a16="http://schemas.microsoft.com/office/drawing/2014/main" id="{D7D50DA1-F513-2552-ED13-BB83B4EB2F13}"/>
                </a:ext>
              </a:extLst>
            </p:cNvPr>
            <p:cNvSpPr/>
            <p:nvPr/>
          </p:nvSpPr>
          <p:spPr>
            <a:xfrm>
              <a:off x="16082433" y="4790078"/>
              <a:ext cx="583511" cy="4136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3" name="Shape 10413">
              <a:extLst>
                <a:ext uri="{FF2B5EF4-FFF2-40B4-BE49-F238E27FC236}">
                  <a16:creationId xmlns:a16="http://schemas.microsoft.com/office/drawing/2014/main" id="{0B2B7E05-DB22-62C8-A660-49CAA8FC119D}"/>
                </a:ext>
              </a:extLst>
            </p:cNvPr>
            <p:cNvSpPr/>
            <p:nvPr/>
          </p:nvSpPr>
          <p:spPr>
            <a:xfrm>
              <a:off x="21000318" y="5616838"/>
              <a:ext cx="437119" cy="309840"/>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4" name="Shape 10414">
              <a:extLst>
                <a:ext uri="{FF2B5EF4-FFF2-40B4-BE49-F238E27FC236}">
                  <a16:creationId xmlns:a16="http://schemas.microsoft.com/office/drawing/2014/main" id="{A129B4E3-0390-6977-7502-84B1BC850120}"/>
                </a:ext>
              </a:extLst>
            </p:cNvPr>
            <p:cNvSpPr/>
            <p:nvPr/>
          </p:nvSpPr>
          <p:spPr>
            <a:xfrm>
              <a:off x="14548058" y="892750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5" name="Shape 10415">
              <a:extLst>
                <a:ext uri="{FF2B5EF4-FFF2-40B4-BE49-F238E27FC236}">
                  <a16:creationId xmlns:a16="http://schemas.microsoft.com/office/drawing/2014/main" id="{E997E5E0-4686-2A81-2F77-C0780AED309A}"/>
                </a:ext>
              </a:extLst>
            </p:cNvPr>
            <p:cNvSpPr/>
            <p:nvPr/>
          </p:nvSpPr>
          <p:spPr>
            <a:xfrm>
              <a:off x="19258837" y="11958731"/>
              <a:ext cx="567699" cy="676947"/>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6" name="Shape 10416">
              <a:extLst>
                <a:ext uri="{FF2B5EF4-FFF2-40B4-BE49-F238E27FC236}">
                  <a16:creationId xmlns:a16="http://schemas.microsoft.com/office/drawing/2014/main" id="{89FAB83E-1D1A-9E32-9221-879D26E858C8}"/>
                </a:ext>
              </a:extLst>
            </p:cNvPr>
            <p:cNvSpPr/>
            <p:nvPr/>
          </p:nvSpPr>
          <p:spPr>
            <a:xfrm>
              <a:off x="20512929" y="11955407"/>
              <a:ext cx="678678" cy="59841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7" name="Shape 10417">
              <a:extLst>
                <a:ext uri="{FF2B5EF4-FFF2-40B4-BE49-F238E27FC236}">
                  <a16:creationId xmlns:a16="http://schemas.microsoft.com/office/drawing/2014/main" id="{38DEF340-E302-2681-B54C-8F32B0C1BB9E}"/>
                </a:ext>
              </a:extLst>
            </p:cNvPr>
            <p:cNvSpPr/>
            <p:nvPr/>
          </p:nvSpPr>
          <p:spPr>
            <a:xfrm>
              <a:off x="19308419" y="13173056"/>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8" name="Shape 10418">
              <a:extLst>
                <a:ext uri="{FF2B5EF4-FFF2-40B4-BE49-F238E27FC236}">
                  <a16:creationId xmlns:a16="http://schemas.microsoft.com/office/drawing/2014/main" id="{D4D0800F-65E8-2340-8AFD-25DDAD73BDD6}"/>
                </a:ext>
              </a:extLst>
            </p:cNvPr>
            <p:cNvSpPr/>
            <p:nvPr/>
          </p:nvSpPr>
          <p:spPr>
            <a:xfrm>
              <a:off x="19278047" y="12757726"/>
              <a:ext cx="364916" cy="364935"/>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9" name="Shape 10419">
              <a:extLst>
                <a:ext uri="{FF2B5EF4-FFF2-40B4-BE49-F238E27FC236}">
                  <a16:creationId xmlns:a16="http://schemas.microsoft.com/office/drawing/2014/main" id="{7442A01C-EB6F-635B-A1EA-149B450A649D}"/>
                </a:ext>
              </a:extLst>
            </p:cNvPr>
            <p:cNvSpPr/>
            <p:nvPr/>
          </p:nvSpPr>
          <p:spPr>
            <a:xfrm>
              <a:off x="18249834" y="13272749"/>
              <a:ext cx="957659" cy="434144"/>
            </a:xfrm>
            <a:custGeom>
              <a:avLst/>
              <a:gdLst/>
              <a:ahLst/>
              <a:cxnLst>
                <a:cxn ang="0">
                  <a:pos x="wd2" y="hd2"/>
                </a:cxn>
                <a:cxn ang="5400000">
                  <a:pos x="wd2" y="hd2"/>
                </a:cxn>
                <a:cxn ang="10800000">
                  <a:pos x="wd2" y="hd2"/>
                </a:cxn>
                <a:cxn ang="16200000">
                  <a:pos x="wd2" y="hd2"/>
                </a:cxn>
              </a:cxnLst>
              <a:rect l="0" t="0"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0" name="Shape 10420">
              <a:extLst>
                <a:ext uri="{FF2B5EF4-FFF2-40B4-BE49-F238E27FC236}">
                  <a16:creationId xmlns:a16="http://schemas.microsoft.com/office/drawing/2014/main" id="{A1FA851E-A5FA-3D83-9F92-6E1DF17FCC0D}"/>
                </a:ext>
              </a:extLst>
            </p:cNvPr>
            <p:cNvSpPr/>
            <p:nvPr/>
          </p:nvSpPr>
          <p:spPr>
            <a:xfrm>
              <a:off x="20962861" y="13425299"/>
              <a:ext cx="410124" cy="290707"/>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1" name="Shape 10421">
              <a:extLst>
                <a:ext uri="{FF2B5EF4-FFF2-40B4-BE49-F238E27FC236}">
                  <a16:creationId xmlns:a16="http://schemas.microsoft.com/office/drawing/2014/main" id="{4A5EC538-F13F-B244-96F2-1206E33C354F}"/>
                </a:ext>
              </a:extLst>
            </p:cNvPr>
            <p:cNvSpPr/>
            <p:nvPr/>
          </p:nvSpPr>
          <p:spPr>
            <a:xfrm>
              <a:off x="17299512" y="11350027"/>
              <a:ext cx="844727" cy="1120378"/>
            </a:xfrm>
            <a:custGeom>
              <a:avLst/>
              <a:gdLst/>
              <a:ahLst/>
              <a:cxnLst>
                <a:cxn ang="0">
                  <a:pos x="wd2" y="hd2"/>
                </a:cxn>
                <a:cxn ang="5400000">
                  <a:pos x="wd2" y="hd2"/>
                </a:cxn>
                <a:cxn ang="10800000">
                  <a:pos x="wd2" y="hd2"/>
                </a:cxn>
                <a:cxn ang="16200000">
                  <a:pos x="wd2" y="hd2"/>
                </a:cxn>
              </a:cxnLst>
              <a:rect l="0" t="0"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2" name="Shape 10422">
              <a:extLst>
                <a:ext uri="{FF2B5EF4-FFF2-40B4-BE49-F238E27FC236}">
                  <a16:creationId xmlns:a16="http://schemas.microsoft.com/office/drawing/2014/main" id="{FBD9191D-E8F4-0CD8-25A0-BEA0BD57CF27}"/>
                </a:ext>
              </a:extLst>
            </p:cNvPr>
            <p:cNvSpPr/>
            <p:nvPr/>
          </p:nvSpPr>
          <p:spPr>
            <a:xfrm>
              <a:off x="20005513" y="11848666"/>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3" name="Shape 10423">
              <a:extLst>
                <a:ext uri="{FF2B5EF4-FFF2-40B4-BE49-F238E27FC236}">
                  <a16:creationId xmlns:a16="http://schemas.microsoft.com/office/drawing/2014/main" id="{F309F8C9-580F-54C8-2A53-21881308E28F}"/>
                </a:ext>
              </a:extLst>
            </p:cNvPr>
            <p:cNvSpPr/>
            <p:nvPr/>
          </p:nvSpPr>
          <p:spPr>
            <a:xfrm>
              <a:off x="20278364" y="10951879"/>
              <a:ext cx="600731" cy="838468"/>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4" name="Shape 10424">
              <a:extLst>
                <a:ext uri="{FF2B5EF4-FFF2-40B4-BE49-F238E27FC236}">
                  <a16:creationId xmlns:a16="http://schemas.microsoft.com/office/drawing/2014/main" id="{8F58E8EB-4DBA-BFC1-909B-569F226D3D4A}"/>
                </a:ext>
              </a:extLst>
            </p:cNvPr>
            <p:cNvSpPr/>
            <p:nvPr/>
          </p:nvSpPr>
          <p:spPr>
            <a:xfrm>
              <a:off x="18922347" y="11328122"/>
              <a:ext cx="534330"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5" name="Shape 10425">
              <a:extLst>
                <a:ext uri="{FF2B5EF4-FFF2-40B4-BE49-F238E27FC236}">
                  <a16:creationId xmlns:a16="http://schemas.microsoft.com/office/drawing/2014/main" id="{0C7A6F06-0C6B-9EF5-2647-49AA7A3C0564}"/>
                </a:ext>
              </a:extLst>
            </p:cNvPr>
            <p:cNvSpPr/>
            <p:nvPr/>
          </p:nvSpPr>
          <p:spPr>
            <a:xfrm>
              <a:off x="18412450" y="12553817"/>
              <a:ext cx="745366" cy="625836"/>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6" name="Shape 10426">
              <a:extLst>
                <a:ext uri="{FF2B5EF4-FFF2-40B4-BE49-F238E27FC236}">
                  <a16:creationId xmlns:a16="http://schemas.microsoft.com/office/drawing/2014/main" id="{F8648082-2834-EDD3-85BD-140663FA0FF0}"/>
                </a:ext>
              </a:extLst>
            </p:cNvPr>
            <p:cNvSpPr/>
            <p:nvPr/>
          </p:nvSpPr>
          <p:spPr>
            <a:xfrm>
              <a:off x="17735944" y="12437854"/>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7" name="Shape 10427">
              <a:extLst>
                <a:ext uri="{FF2B5EF4-FFF2-40B4-BE49-F238E27FC236}">
                  <a16:creationId xmlns:a16="http://schemas.microsoft.com/office/drawing/2014/main" id="{B0751BAC-BC08-21E3-7A8F-45E6F31A8FB7}"/>
                </a:ext>
              </a:extLst>
            </p:cNvPr>
            <p:cNvSpPr/>
            <p:nvPr/>
          </p:nvSpPr>
          <p:spPr>
            <a:xfrm>
              <a:off x="18227288" y="11702041"/>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8" name="Shape 10428">
              <a:extLst>
                <a:ext uri="{FF2B5EF4-FFF2-40B4-BE49-F238E27FC236}">
                  <a16:creationId xmlns:a16="http://schemas.microsoft.com/office/drawing/2014/main" id="{BF8F99BE-EF75-8A2B-54DE-63EACA4E9AAD}"/>
                </a:ext>
              </a:extLst>
            </p:cNvPr>
            <p:cNvSpPr/>
            <p:nvPr/>
          </p:nvSpPr>
          <p:spPr>
            <a:xfrm>
              <a:off x="20222346" y="13053979"/>
              <a:ext cx="570427" cy="64004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9" name="Shape 10429">
              <a:extLst>
                <a:ext uri="{FF2B5EF4-FFF2-40B4-BE49-F238E27FC236}">
                  <a16:creationId xmlns:a16="http://schemas.microsoft.com/office/drawing/2014/main" id="{34196CB2-9260-044B-444D-D621C5572746}"/>
                </a:ext>
              </a:extLst>
            </p:cNvPr>
            <p:cNvSpPr/>
            <p:nvPr/>
          </p:nvSpPr>
          <p:spPr>
            <a:xfrm>
              <a:off x="20917823" y="12545727"/>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0" name="Shape 10430">
              <a:extLst>
                <a:ext uri="{FF2B5EF4-FFF2-40B4-BE49-F238E27FC236}">
                  <a16:creationId xmlns:a16="http://schemas.microsoft.com/office/drawing/2014/main" id="{E56C5DB3-11F9-18DA-EFF9-CF846D50E515}"/>
                </a:ext>
              </a:extLst>
            </p:cNvPr>
            <p:cNvSpPr/>
            <p:nvPr/>
          </p:nvSpPr>
          <p:spPr>
            <a:xfrm>
              <a:off x="15503343" y="5283845"/>
              <a:ext cx="387479" cy="449473"/>
            </a:xfrm>
            <a:custGeom>
              <a:avLst/>
              <a:gdLst/>
              <a:ahLst/>
              <a:cxnLst>
                <a:cxn ang="0">
                  <a:pos x="wd2" y="hd2"/>
                </a:cxn>
                <a:cxn ang="5400000">
                  <a:pos x="wd2" y="hd2"/>
                </a:cxn>
                <a:cxn ang="10800000">
                  <a:pos x="wd2" y="hd2"/>
                </a:cxn>
                <a:cxn ang="16200000">
                  <a:pos x="wd2" y="hd2"/>
                </a:cxn>
              </a:cxnLst>
              <a:rect l="0" t="0"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1" name="Shape 10431">
              <a:extLst>
                <a:ext uri="{FF2B5EF4-FFF2-40B4-BE49-F238E27FC236}">
                  <a16:creationId xmlns:a16="http://schemas.microsoft.com/office/drawing/2014/main" id="{F397E726-9149-BB6B-D6FF-3482E7A866B5}"/>
                </a:ext>
              </a:extLst>
            </p:cNvPr>
            <p:cNvSpPr/>
            <p:nvPr/>
          </p:nvSpPr>
          <p:spPr>
            <a:xfrm>
              <a:off x="15809852" y="8962276"/>
              <a:ext cx="461009" cy="979051"/>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2" name="Shape 10432">
              <a:extLst>
                <a:ext uri="{FF2B5EF4-FFF2-40B4-BE49-F238E27FC236}">
                  <a16:creationId xmlns:a16="http://schemas.microsoft.com/office/drawing/2014/main" id="{F34EFC94-F53F-20A4-F626-8455A9B8375F}"/>
                </a:ext>
              </a:extLst>
            </p:cNvPr>
            <p:cNvSpPr/>
            <p:nvPr/>
          </p:nvSpPr>
          <p:spPr>
            <a:xfrm>
              <a:off x="21191605" y="12910829"/>
              <a:ext cx="410124" cy="45400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3" name="Shape 10433">
              <a:extLst>
                <a:ext uri="{FF2B5EF4-FFF2-40B4-BE49-F238E27FC236}">
                  <a16:creationId xmlns:a16="http://schemas.microsoft.com/office/drawing/2014/main" id="{734CC01C-EE5A-D5B4-738D-E9DF3E57B396}"/>
                </a:ext>
              </a:extLst>
            </p:cNvPr>
            <p:cNvSpPr/>
            <p:nvPr/>
          </p:nvSpPr>
          <p:spPr>
            <a:xfrm>
              <a:off x="19604389" y="11273229"/>
              <a:ext cx="550222" cy="527129"/>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4" name="Shape 10434">
              <a:extLst>
                <a:ext uri="{FF2B5EF4-FFF2-40B4-BE49-F238E27FC236}">
                  <a16:creationId xmlns:a16="http://schemas.microsoft.com/office/drawing/2014/main" id="{2C8C4077-0932-7463-C695-E5A8B8705BFF}"/>
                </a:ext>
              </a:extLst>
            </p:cNvPr>
            <p:cNvSpPr/>
            <p:nvPr/>
          </p:nvSpPr>
          <p:spPr>
            <a:xfrm>
              <a:off x="17735944" y="13251073"/>
              <a:ext cx="392649" cy="420201"/>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5" name="Shape 10435">
              <a:extLst>
                <a:ext uri="{FF2B5EF4-FFF2-40B4-BE49-F238E27FC236}">
                  <a16:creationId xmlns:a16="http://schemas.microsoft.com/office/drawing/2014/main" id="{144BB7A7-356F-5833-D5DF-78C30C230C37}"/>
                </a:ext>
              </a:extLst>
            </p:cNvPr>
            <p:cNvSpPr/>
            <p:nvPr/>
          </p:nvSpPr>
          <p:spPr>
            <a:xfrm>
              <a:off x="17721874" y="12822423"/>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6" name="Shape 10436">
              <a:extLst>
                <a:ext uri="{FF2B5EF4-FFF2-40B4-BE49-F238E27FC236}">
                  <a16:creationId xmlns:a16="http://schemas.microsoft.com/office/drawing/2014/main" id="{A546069B-581E-2DC3-D1F1-B5CF6301657C}"/>
                </a:ext>
              </a:extLst>
            </p:cNvPr>
            <p:cNvSpPr/>
            <p:nvPr/>
          </p:nvSpPr>
          <p:spPr>
            <a:xfrm>
              <a:off x="18877036" y="1214536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7" name="Shape 10437">
              <a:extLst>
                <a:ext uri="{FF2B5EF4-FFF2-40B4-BE49-F238E27FC236}">
                  <a16:creationId xmlns:a16="http://schemas.microsoft.com/office/drawing/2014/main" id="{F73F439D-F264-21FF-2291-C177ADF3DEC3}"/>
                </a:ext>
              </a:extLst>
            </p:cNvPr>
            <p:cNvSpPr/>
            <p:nvPr/>
          </p:nvSpPr>
          <p:spPr>
            <a:xfrm>
              <a:off x="21489022" y="13379422"/>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8" name="Shape 10438">
              <a:extLst>
                <a:ext uri="{FF2B5EF4-FFF2-40B4-BE49-F238E27FC236}">
                  <a16:creationId xmlns:a16="http://schemas.microsoft.com/office/drawing/2014/main" id="{4A31A72D-934C-A3DA-49F4-2405EF1E7FDB}"/>
                </a:ext>
              </a:extLst>
            </p:cNvPr>
            <p:cNvSpPr/>
            <p:nvPr/>
          </p:nvSpPr>
          <p:spPr>
            <a:xfrm>
              <a:off x="15223803" y="10656379"/>
              <a:ext cx="1231113" cy="1023300"/>
            </a:xfrm>
            <a:custGeom>
              <a:avLst/>
              <a:gdLst/>
              <a:ahLst/>
              <a:cxnLst>
                <a:cxn ang="0">
                  <a:pos x="wd2" y="hd2"/>
                </a:cxn>
                <a:cxn ang="5400000">
                  <a:pos x="wd2" y="hd2"/>
                </a:cxn>
                <a:cxn ang="10800000">
                  <a:pos x="wd2" y="hd2"/>
                </a:cxn>
                <a:cxn ang="16200000">
                  <a:pos x="wd2" y="hd2"/>
                </a:cxn>
              </a:cxnLst>
              <a:rect l="0" t="0"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9" name="Shape 10439">
              <a:extLst>
                <a:ext uri="{FF2B5EF4-FFF2-40B4-BE49-F238E27FC236}">
                  <a16:creationId xmlns:a16="http://schemas.microsoft.com/office/drawing/2014/main" id="{ADF63B4B-1C2A-61D5-9D06-16C33C9EBF14}"/>
                </a:ext>
              </a:extLst>
            </p:cNvPr>
            <p:cNvSpPr/>
            <p:nvPr/>
          </p:nvSpPr>
          <p:spPr>
            <a:xfrm>
              <a:off x="15028523" y="10196678"/>
              <a:ext cx="417298" cy="446578"/>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00" name="Shape 10440">
              <a:extLst>
                <a:ext uri="{FF2B5EF4-FFF2-40B4-BE49-F238E27FC236}">
                  <a16:creationId xmlns:a16="http://schemas.microsoft.com/office/drawing/2014/main" id="{42D6DD7B-6DE9-2D94-55D5-9793F74460CD}"/>
                </a:ext>
              </a:extLst>
            </p:cNvPr>
            <p:cNvSpPr/>
            <p:nvPr/>
          </p:nvSpPr>
          <p:spPr>
            <a:xfrm>
              <a:off x="16217782" y="994407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01" name="Shape 10441">
              <a:extLst>
                <a:ext uri="{FF2B5EF4-FFF2-40B4-BE49-F238E27FC236}">
                  <a16:creationId xmlns:a16="http://schemas.microsoft.com/office/drawing/2014/main" id="{17A4C362-65D3-B788-BA74-E0CBF1C8AA7B}"/>
                </a:ext>
              </a:extLst>
            </p:cNvPr>
            <p:cNvSpPr/>
            <p:nvPr/>
          </p:nvSpPr>
          <p:spPr>
            <a:xfrm>
              <a:off x="14782479" y="8405887"/>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2" name="Shape 10442">
              <a:extLst>
                <a:ext uri="{FF2B5EF4-FFF2-40B4-BE49-F238E27FC236}">
                  <a16:creationId xmlns:a16="http://schemas.microsoft.com/office/drawing/2014/main" id="{1231B819-9EAD-D927-7974-C5C5A7B11656}"/>
                </a:ext>
              </a:extLst>
            </p:cNvPr>
            <p:cNvSpPr/>
            <p:nvPr/>
          </p:nvSpPr>
          <p:spPr>
            <a:xfrm>
              <a:off x="16163586" y="9475903"/>
              <a:ext cx="425669" cy="396235"/>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3" name="Shape 10443">
              <a:extLst>
                <a:ext uri="{FF2B5EF4-FFF2-40B4-BE49-F238E27FC236}">
                  <a16:creationId xmlns:a16="http://schemas.microsoft.com/office/drawing/2014/main" id="{7B321632-5560-DA9F-D54F-68F6A2DBF777}"/>
                </a:ext>
              </a:extLst>
            </p:cNvPr>
            <p:cNvSpPr/>
            <p:nvPr/>
          </p:nvSpPr>
          <p:spPr>
            <a:xfrm>
              <a:off x="14923512" y="9401109"/>
              <a:ext cx="530063" cy="653239"/>
            </a:xfrm>
            <a:custGeom>
              <a:avLst/>
              <a:gdLst/>
              <a:ahLst/>
              <a:cxnLst>
                <a:cxn ang="0">
                  <a:pos x="wd2" y="hd2"/>
                </a:cxn>
                <a:cxn ang="5400000">
                  <a:pos x="wd2" y="hd2"/>
                </a:cxn>
                <a:cxn ang="10800000">
                  <a:pos x="wd2" y="hd2"/>
                </a:cxn>
                <a:cxn ang="16200000">
                  <a:pos x="wd2" y="hd2"/>
                </a:cxn>
              </a:cxnLst>
              <a:rect l="0" t="0"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4" name="Shape 10444">
              <a:extLst>
                <a:ext uri="{FF2B5EF4-FFF2-40B4-BE49-F238E27FC236}">
                  <a16:creationId xmlns:a16="http://schemas.microsoft.com/office/drawing/2014/main" id="{24CB9955-C2F5-4718-42C0-582F641EE987}"/>
                </a:ext>
              </a:extLst>
            </p:cNvPr>
            <p:cNvSpPr/>
            <p:nvPr/>
          </p:nvSpPr>
          <p:spPr>
            <a:xfrm>
              <a:off x="15668533" y="8652551"/>
              <a:ext cx="371824" cy="371843"/>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5" name="Shape 10445">
              <a:extLst>
                <a:ext uri="{FF2B5EF4-FFF2-40B4-BE49-F238E27FC236}">
                  <a16:creationId xmlns:a16="http://schemas.microsoft.com/office/drawing/2014/main" id="{7127A6A8-80FD-FA7F-826A-A84F17E5B6BB}"/>
                </a:ext>
              </a:extLst>
            </p:cNvPr>
            <p:cNvSpPr/>
            <p:nvPr/>
          </p:nvSpPr>
          <p:spPr>
            <a:xfrm>
              <a:off x="19159242" y="10658993"/>
              <a:ext cx="622764" cy="569103"/>
            </a:xfrm>
            <a:custGeom>
              <a:avLst/>
              <a:gdLst/>
              <a:ahLst/>
              <a:cxnLst>
                <a:cxn ang="0">
                  <a:pos x="wd2" y="hd2"/>
                </a:cxn>
                <a:cxn ang="5400000">
                  <a:pos x="wd2" y="hd2"/>
                </a:cxn>
                <a:cxn ang="10800000">
                  <a:pos x="wd2" y="hd2"/>
                </a:cxn>
                <a:cxn ang="16200000">
                  <a:pos x="wd2" y="hd2"/>
                </a:cxn>
              </a:cxnLst>
              <a:rect l="0" t="0"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6" name="Shape 10446">
              <a:extLst>
                <a:ext uri="{FF2B5EF4-FFF2-40B4-BE49-F238E27FC236}">
                  <a16:creationId xmlns:a16="http://schemas.microsoft.com/office/drawing/2014/main" id="{050A9B29-D0F5-A9CC-FB79-03C5AF8511B6}"/>
                </a:ext>
              </a:extLst>
            </p:cNvPr>
            <p:cNvSpPr/>
            <p:nvPr/>
          </p:nvSpPr>
          <p:spPr>
            <a:xfrm>
              <a:off x="15268309" y="8005297"/>
              <a:ext cx="498843" cy="55221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7" name="Shape 10447">
              <a:extLst>
                <a:ext uri="{FF2B5EF4-FFF2-40B4-BE49-F238E27FC236}">
                  <a16:creationId xmlns:a16="http://schemas.microsoft.com/office/drawing/2014/main" id="{7C196F9B-F7DD-469D-763B-07C7934BB5DC}"/>
                </a:ext>
              </a:extLst>
            </p:cNvPr>
            <p:cNvSpPr/>
            <p:nvPr/>
          </p:nvSpPr>
          <p:spPr>
            <a:xfrm>
              <a:off x="15182165" y="7422392"/>
              <a:ext cx="482786" cy="501735"/>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8" name="Shape 10448">
              <a:extLst>
                <a:ext uri="{FF2B5EF4-FFF2-40B4-BE49-F238E27FC236}">
                  <a16:creationId xmlns:a16="http://schemas.microsoft.com/office/drawing/2014/main" id="{396E699B-524B-8388-36EF-937F107B1FE0}"/>
                </a:ext>
              </a:extLst>
            </p:cNvPr>
            <p:cNvSpPr/>
            <p:nvPr/>
          </p:nvSpPr>
          <p:spPr>
            <a:xfrm>
              <a:off x="15128412" y="6820063"/>
              <a:ext cx="371717" cy="598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9" name="Shape 10449">
              <a:extLst>
                <a:ext uri="{FF2B5EF4-FFF2-40B4-BE49-F238E27FC236}">
                  <a16:creationId xmlns:a16="http://schemas.microsoft.com/office/drawing/2014/main" id="{A32CAA56-63C0-3D5D-C3FB-50E1F0A89F0D}"/>
                </a:ext>
              </a:extLst>
            </p:cNvPr>
            <p:cNvSpPr/>
            <p:nvPr/>
          </p:nvSpPr>
          <p:spPr>
            <a:xfrm>
              <a:off x="19860235" y="12623190"/>
              <a:ext cx="635104" cy="38320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0" name="Shape 10450">
              <a:extLst>
                <a:ext uri="{FF2B5EF4-FFF2-40B4-BE49-F238E27FC236}">
                  <a16:creationId xmlns:a16="http://schemas.microsoft.com/office/drawing/2014/main" id="{E188E1FC-9EAF-F11B-58DA-3EB61E125154}"/>
                </a:ext>
              </a:extLst>
            </p:cNvPr>
            <p:cNvSpPr/>
            <p:nvPr/>
          </p:nvSpPr>
          <p:spPr>
            <a:xfrm>
              <a:off x="17597371" y="10224894"/>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1" name="Shape 10451">
              <a:extLst>
                <a:ext uri="{FF2B5EF4-FFF2-40B4-BE49-F238E27FC236}">
                  <a16:creationId xmlns:a16="http://schemas.microsoft.com/office/drawing/2014/main" id="{2A98A1C4-6AE1-6661-65AC-6693FBFDA7C5}"/>
                </a:ext>
              </a:extLst>
            </p:cNvPr>
            <p:cNvSpPr/>
            <p:nvPr/>
          </p:nvSpPr>
          <p:spPr>
            <a:xfrm>
              <a:off x="16686920" y="10342144"/>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2" name="Shape 10452">
              <a:extLst>
                <a:ext uri="{FF2B5EF4-FFF2-40B4-BE49-F238E27FC236}">
                  <a16:creationId xmlns:a16="http://schemas.microsoft.com/office/drawing/2014/main" id="{CA1C6430-A3FC-C254-5173-0E98C925B318}"/>
                </a:ext>
              </a:extLst>
            </p:cNvPr>
            <p:cNvSpPr/>
            <p:nvPr/>
          </p:nvSpPr>
          <p:spPr>
            <a:xfrm>
              <a:off x="16291801" y="1057320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3" name="Shape 10453">
              <a:extLst>
                <a:ext uri="{FF2B5EF4-FFF2-40B4-BE49-F238E27FC236}">
                  <a16:creationId xmlns:a16="http://schemas.microsoft.com/office/drawing/2014/main" id="{9344F112-0874-3EEE-EC66-C41F435FC3D8}"/>
                </a:ext>
              </a:extLst>
            </p:cNvPr>
            <p:cNvSpPr/>
            <p:nvPr/>
          </p:nvSpPr>
          <p:spPr>
            <a:xfrm>
              <a:off x="16950890" y="11189795"/>
              <a:ext cx="310646" cy="332440"/>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4" name="Shape 10454">
              <a:extLst>
                <a:ext uri="{FF2B5EF4-FFF2-40B4-BE49-F238E27FC236}">
                  <a16:creationId xmlns:a16="http://schemas.microsoft.com/office/drawing/2014/main" id="{EBBF51D0-E99F-2F02-2AEF-FAEF7817AA3D}"/>
                </a:ext>
              </a:extLst>
            </p:cNvPr>
            <p:cNvSpPr/>
            <p:nvPr/>
          </p:nvSpPr>
          <p:spPr>
            <a:xfrm>
              <a:off x="18327410" y="11333169"/>
              <a:ext cx="410124" cy="2907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5" name="Shape 10455">
              <a:extLst>
                <a:ext uri="{FF2B5EF4-FFF2-40B4-BE49-F238E27FC236}">
                  <a16:creationId xmlns:a16="http://schemas.microsoft.com/office/drawing/2014/main" id="{BE321390-BC5D-5D1A-18FE-D06CDE6912DA}"/>
                </a:ext>
              </a:extLst>
            </p:cNvPr>
            <p:cNvSpPr/>
            <p:nvPr/>
          </p:nvSpPr>
          <p:spPr>
            <a:xfrm>
              <a:off x="15200800" y="9711571"/>
              <a:ext cx="534280" cy="414613"/>
            </a:xfrm>
            <a:custGeom>
              <a:avLst/>
              <a:gdLst/>
              <a:ahLst/>
              <a:cxnLst>
                <a:cxn ang="0">
                  <a:pos x="wd2" y="hd2"/>
                </a:cxn>
                <a:cxn ang="5400000">
                  <a:pos x="wd2" y="hd2"/>
                </a:cxn>
                <a:cxn ang="10800000">
                  <a:pos x="wd2" y="hd2"/>
                </a:cxn>
                <a:cxn ang="16200000">
                  <a:pos x="wd2" y="hd2"/>
                </a:cxn>
              </a:cxnLst>
              <a:rect l="0" t="0"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6" name="Shape 10456">
              <a:extLst>
                <a:ext uri="{FF2B5EF4-FFF2-40B4-BE49-F238E27FC236}">
                  <a16:creationId xmlns:a16="http://schemas.microsoft.com/office/drawing/2014/main" id="{EA406674-957B-A912-5C7F-006D876A00C5}"/>
                </a:ext>
              </a:extLst>
            </p:cNvPr>
            <p:cNvSpPr/>
            <p:nvPr/>
          </p:nvSpPr>
          <p:spPr>
            <a:xfrm>
              <a:off x="15431053" y="9155014"/>
              <a:ext cx="444362" cy="290705"/>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grpSp>
    </p:spTree>
    <p:extLst>
      <p:ext uri="{BB962C8B-B14F-4D97-AF65-F5344CB8AC3E}">
        <p14:creationId xmlns:p14="http://schemas.microsoft.com/office/powerpoint/2010/main" val="1097396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416C648-BC87-85FB-1AA7-504D3CEE0233}"/>
              </a:ext>
            </a:extLst>
          </p:cNvPr>
          <p:cNvGraphicFramePr>
            <a:graphicFrameLocks noChangeAspect="1"/>
          </p:cNvGraphicFramePr>
          <p:nvPr>
            <p:custDataLst>
              <p:tags r:id="rId1"/>
            </p:custDataLst>
            <p:extLst>
              <p:ext uri="{D42A27DB-BD31-4B8C-83A1-F6EECF244321}">
                <p14:modId xmlns:p14="http://schemas.microsoft.com/office/powerpoint/2010/main" val="2242856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Inhaltsplatzhalter 4">
            <a:extLst>
              <a:ext uri="{FF2B5EF4-FFF2-40B4-BE49-F238E27FC236}">
                <a16:creationId xmlns:a16="http://schemas.microsoft.com/office/drawing/2014/main" id="{8A656405-930A-4926-9048-8FC99FB2FC54}"/>
              </a:ext>
            </a:extLst>
          </p:cNvPr>
          <p:cNvSpPr>
            <a:spLocks noGrp="1"/>
          </p:cNvSpPr>
          <p:nvPr>
            <p:ph sz="quarter" idx="19"/>
          </p:nvPr>
        </p:nvSpPr>
        <p:spPr/>
        <p:txBody>
          <a:bodyPr>
            <a:normAutofit/>
          </a:bodyPr>
          <a:lstStyle/>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a:p>
            <a:endParaRPr lang="en-US" altLang="en-US" sz="1400" dirty="0"/>
          </a:p>
          <a:p>
            <a:r>
              <a:rPr lang="en-US" altLang="en-US" sz="1400" dirty="0"/>
              <a:t>Quelle: Ben Ramalingam, David Nabarro, </a:t>
            </a:r>
            <a:r>
              <a:rPr lang="en-US" altLang="en-US" sz="1400" dirty="0" err="1"/>
              <a:t>Arkebe </a:t>
            </a:r>
            <a:r>
              <a:rPr lang="en-US" altLang="en-US" sz="1400" dirty="0"/>
              <a:t>Oqubay, Dame Ruth </a:t>
            </a:r>
            <a:r>
              <a:rPr lang="en-US" altLang="en-US" sz="1400" dirty="0" err="1"/>
              <a:t>Carnall</a:t>
            </a:r>
            <a:r>
              <a:rPr lang="en-US" altLang="en-US" sz="1400" dirty="0"/>
              <a:t>, und Leni Wild 2030</a:t>
            </a:r>
            <a:endParaRPr lang="de-DE" sz="1400" dirty="0"/>
          </a:p>
        </p:txBody>
      </p:sp>
      <p:sp>
        <p:nvSpPr>
          <p:cNvPr id="3" name="Textplatzhalter 2">
            <a:extLst>
              <a:ext uri="{FF2B5EF4-FFF2-40B4-BE49-F238E27FC236}">
                <a16:creationId xmlns:a16="http://schemas.microsoft.com/office/drawing/2014/main" id="{37788697-37CB-BF81-EA53-C0A726339211}"/>
              </a:ext>
            </a:extLst>
          </p:cNvPr>
          <p:cNvSpPr>
            <a:spLocks noGrp="1"/>
          </p:cNvSpPr>
          <p:nvPr>
            <p:ph type="body" sz="quarter" idx="16"/>
          </p:nvPr>
        </p:nvSpPr>
        <p:spPr/>
        <p:txBody>
          <a:bodyPr>
            <a:normAutofit fontScale="92500" lnSpcReduction="10000"/>
          </a:bodyPr>
          <a:lstStyle/>
          <a:p>
            <a:r>
              <a:rPr lang="en-US" dirty="0"/>
              <a:t>Krisen sind durch Ungewissheit </a:t>
            </a:r>
            <a:r>
              <a:rPr lang="en-US" dirty="0" err="1"/>
              <a:t>gekennzeichnet </a:t>
            </a:r>
            <a:r>
              <a:rPr lang="en-US" dirty="0"/>
              <a:t>- und adaptive Führung ist ein Führungsansatz, um diesen Ungewissheiten systematisch zu begegnen</a:t>
            </a:r>
            <a:endParaRPr lang="de-DE" dirty="0"/>
          </a:p>
        </p:txBody>
      </p:sp>
      <p:sp>
        <p:nvSpPr>
          <p:cNvPr id="7" name="Textplatzhalter 6">
            <a:extLst>
              <a:ext uri="{FF2B5EF4-FFF2-40B4-BE49-F238E27FC236}">
                <a16:creationId xmlns:a16="http://schemas.microsoft.com/office/drawing/2014/main" id="{8F118C6D-BA05-828B-41A4-5CC08739C013}"/>
              </a:ext>
            </a:extLst>
          </p:cNvPr>
          <p:cNvSpPr>
            <a:spLocks noGrp="1"/>
          </p:cNvSpPr>
          <p:nvPr>
            <p:ph type="body" sz="quarter" idx="20"/>
          </p:nvPr>
        </p:nvSpPr>
        <p:spPr/>
        <p:txBody>
          <a:bodyPr>
            <a:normAutofit fontScale="77500" lnSpcReduction="20000"/>
          </a:bodyPr>
          <a:lstStyle/>
          <a:p>
            <a:r>
              <a:rPr lang="en-US" altLang="en-US" dirty="0"/>
              <a:t>Was ist Adaptive Leadership?</a:t>
            </a:r>
            <a:endParaRPr lang="de-DE" dirty="0"/>
          </a:p>
        </p:txBody>
      </p:sp>
      <p:sp>
        <p:nvSpPr>
          <p:cNvPr id="4" name="Slide Number Placeholder 3">
            <a:extLst>
              <a:ext uri="{FF2B5EF4-FFF2-40B4-BE49-F238E27FC236}">
                <a16:creationId xmlns:a16="http://schemas.microsoft.com/office/drawing/2014/main" id="{3393E853-1668-609F-56BF-FF94790F8687}"/>
              </a:ext>
            </a:extLst>
          </p:cNvPr>
          <p:cNvSpPr>
            <a:spLocks noGrp="1"/>
          </p:cNvSpPr>
          <p:nvPr>
            <p:ph type="sldNum" sz="quarter" idx="4294967295"/>
          </p:nvPr>
        </p:nvSpPr>
        <p:spPr>
          <a:xfrm>
            <a:off x="9448800" y="6356350"/>
            <a:ext cx="27432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31E0EF-0E0D-4256-9E75-BD7BDF03C1D1}" type="slidenum">
              <a:rPr lang="en-US" altLang="en-US">
                <a:solidFill>
                  <a:schemeClr val="bg1"/>
                </a:solidFill>
                <a:latin typeface="CartoGothic Std" pitchFamily="34" charset="0"/>
              </a:rPr>
              <a:t>42</a:t>
            </a:fld>
            <a:endParaRPr lang="en-US" altLang="en-US">
              <a:solidFill>
                <a:schemeClr val="bg1"/>
              </a:solidFill>
              <a:latin typeface="CartoGothic Std" pitchFamily="34" charset="0"/>
            </a:endParaRPr>
          </a:p>
        </p:txBody>
      </p:sp>
      <p:sp>
        <p:nvSpPr>
          <p:cNvPr id="6" name="TextBox 5">
            <a:extLst>
              <a:ext uri="{FF2B5EF4-FFF2-40B4-BE49-F238E27FC236}">
                <a16:creationId xmlns:a16="http://schemas.microsoft.com/office/drawing/2014/main" id="{9F99C52D-BDB2-218D-A15C-DB81B6200692}"/>
              </a:ext>
            </a:extLst>
          </p:cNvPr>
          <p:cNvSpPr txBox="1"/>
          <p:nvPr/>
        </p:nvSpPr>
        <p:spPr>
          <a:xfrm>
            <a:off x="4148666" y="2077700"/>
            <a:ext cx="7010400" cy="3693319"/>
          </a:xfrm>
          <a:prstGeom prst="rect">
            <a:avLst/>
          </a:prstGeom>
          <a:noFill/>
        </p:spPr>
        <p:txBody>
          <a:bodyPr>
            <a:spAutoFit/>
          </a:bodyPr>
          <a:lstStyle/>
          <a:p>
            <a:pPr>
              <a:lnSpc>
                <a:spcPct val="90000"/>
              </a:lnSpc>
              <a:defRPr/>
            </a:pPr>
            <a:r>
              <a:rPr lang="en-US" altLang="en-US" sz="2000" dirty="0">
                <a:solidFill>
                  <a:srgbClr val="595A59"/>
                </a:solidFill>
                <a:latin typeface="Arial" charset="0"/>
              </a:rPr>
              <a:t>Die Reaktion auf die Ungewissheit einer Krise erfordert eine adaptive Führung, die definiert ist als</a:t>
            </a:r>
          </a:p>
          <a:p>
            <a:pPr algn="ctr">
              <a:lnSpc>
                <a:spcPct val="90000"/>
              </a:lnSpc>
              <a:defRPr/>
            </a:pPr>
            <a:endParaRPr lang="en-US" altLang="en-US" sz="2000" i="1" dirty="0">
              <a:solidFill>
                <a:srgbClr val="976799"/>
              </a:solidFill>
              <a:latin typeface="Arial" charset="0"/>
            </a:endParaRPr>
          </a:p>
          <a:p>
            <a:pPr>
              <a:lnSpc>
                <a:spcPct val="90000"/>
              </a:lnSpc>
              <a:defRPr/>
            </a:pPr>
            <a:r>
              <a:rPr lang="en-US" altLang="en-US" sz="2000" i="1" dirty="0">
                <a:solidFill>
                  <a:srgbClr val="976799"/>
                </a:solidFill>
                <a:latin typeface="Arial" charset="0"/>
              </a:rPr>
              <a:t>...die Fähigkeit, künftige Bedürfnisse zu antizipieren,</a:t>
            </a:r>
          </a:p>
          <a:p>
            <a:pPr>
              <a:lnSpc>
                <a:spcPct val="90000"/>
              </a:lnSpc>
              <a:defRPr/>
            </a:pPr>
            <a:r>
              <a:rPr lang="en-US" altLang="en-US" sz="2000" i="1" dirty="0">
                <a:solidFill>
                  <a:srgbClr val="976799"/>
                </a:solidFill>
                <a:latin typeface="Arial" charset="0"/>
              </a:rPr>
              <a:t>...diese Bedürfnisse zu artikulieren, um kollektive Unterstützung und Verständnis aufzubauen,</a:t>
            </a:r>
          </a:p>
          <a:p>
            <a:pPr>
              <a:lnSpc>
                <a:spcPct val="90000"/>
              </a:lnSpc>
              <a:defRPr/>
            </a:pPr>
            <a:r>
              <a:rPr lang="en-US" altLang="en-US" sz="2000" i="1" dirty="0">
                <a:solidFill>
                  <a:srgbClr val="976799"/>
                </a:solidFill>
                <a:latin typeface="Arial" charset="0"/>
              </a:rPr>
              <a:t>...passen Sie Ihre Antworten auf der Grundlage ständigen Lernens an,</a:t>
            </a:r>
          </a:p>
          <a:p>
            <a:pPr>
              <a:lnSpc>
                <a:spcPct val="90000"/>
              </a:lnSpc>
              <a:defRPr/>
            </a:pPr>
            <a:r>
              <a:rPr lang="en-US" altLang="en-US" sz="2000" i="1" dirty="0">
                <a:solidFill>
                  <a:srgbClr val="976799"/>
                </a:solidFill>
                <a:latin typeface="Arial" charset="0"/>
              </a:rPr>
              <a:t>...und zeigen Sie Verantwortlichkeit durch Transparenz in Ihrem Entscheidungsprozess. </a:t>
            </a:r>
          </a:p>
          <a:p>
            <a:pPr>
              <a:lnSpc>
                <a:spcPct val="90000"/>
              </a:lnSpc>
              <a:defRPr/>
            </a:pPr>
            <a:endParaRPr lang="en-US" altLang="en-US" sz="2000" i="1" dirty="0">
              <a:solidFill>
                <a:srgbClr val="976799"/>
              </a:solidFill>
              <a:latin typeface="Arial" charset="0"/>
            </a:endParaRPr>
          </a:p>
          <a:p>
            <a:pPr>
              <a:lnSpc>
                <a:spcPct val="90000"/>
              </a:lnSpc>
              <a:defRPr/>
            </a:pPr>
            <a:r>
              <a:rPr lang="en-US" altLang="en-US" sz="2000" dirty="0">
                <a:solidFill>
                  <a:srgbClr val="595A59"/>
                </a:solidFill>
                <a:latin typeface="Arial" charset="0"/>
              </a:rPr>
              <a:t>Um eine erfolgreiche adaptive Führung zu erreichen, sollten Sie sich an fünf allgemeinen Grundsätzen orientieren, um Ihre Reaktion zu steuern und langfristige Wiederherstellungspläne zu entwerfen.</a:t>
            </a:r>
            <a:endParaRPr lang="en-US" sz="1050" dirty="0">
              <a:solidFill>
                <a:srgbClr val="595A59"/>
              </a:solidFill>
              <a:latin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416C648-BC87-85FB-1AA7-504D3CEE02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9" name="Objekt 8" hidden="1">
                        <a:extLst>
                          <a:ext uri="{FF2B5EF4-FFF2-40B4-BE49-F238E27FC236}">
                            <a16:creationId xmlns:a16="http://schemas.microsoft.com/office/drawing/2014/main" id="{9416C648-BC87-85FB-1AA7-504D3CEE02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Inhaltsplatzhalter 4">
            <a:extLst>
              <a:ext uri="{FF2B5EF4-FFF2-40B4-BE49-F238E27FC236}">
                <a16:creationId xmlns:a16="http://schemas.microsoft.com/office/drawing/2014/main" id="{8A656405-930A-4926-9048-8FC99FB2FC54}"/>
              </a:ext>
            </a:extLst>
          </p:cNvPr>
          <p:cNvSpPr>
            <a:spLocks noGrp="1"/>
          </p:cNvSpPr>
          <p:nvPr>
            <p:ph sz="quarter" idx="19"/>
          </p:nvPr>
        </p:nvSpPr>
        <p:spPr/>
        <p:txBody>
          <a:bodyPr/>
          <a:lstStyle/>
          <a:p>
            <a:r>
              <a:rPr lang="en-US" altLang="en-US" dirty="0"/>
              <a:t>Nicht alle Aufgaben und Herausforderungen erfordern die gleiche Führung</a:t>
            </a:r>
            <a:endParaRPr lang="de-DE" dirty="0"/>
          </a:p>
        </p:txBody>
      </p:sp>
      <p:sp>
        <p:nvSpPr>
          <p:cNvPr id="3" name="Textplatzhalter 2">
            <a:extLst>
              <a:ext uri="{FF2B5EF4-FFF2-40B4-BE49-F238E27FC236}">
                <a16:creationId xmlns:a16="http://schemas.microsoft.com/office/drawing/2014/main" id="{37788697-37CB-BF81-EA53-C0A726339211}"/>
              </a:ext>
            </a:extLst>
          </p:cNvPr>
          <p:cNvSpPr>
            <a:spLocks noGrp="1"/>
          </p:cNvSpPr>
          <p:nvPr>
            <p:ph type="body" sz="quarter" idx="16"/>
          </p:nvPr>
        </p:nvSpPr>
        <p:spPr/>
        <p:txBody>
          <a:bodyPr>
            <a:normAutofit fontScale="92500" lnSpcReduction="10000"/>
          </a:bodyPr>
          <a:lstStyle/>
          <a:p>
            <a:r>
              <a:rPr lang="en-US" dirty="0"/>
              <a:t>Nicht alle Herausforderungen sind gleich. Der Adaptive Leadership Approach unterscheidet zwischen technischen und adaptiven Herausforderungen</a:t>
            </a:r>
            <a:endParaRPr lang="de-DE" dirty="0"/>
          </a:p>
        </p:txBody>
      </p:sp>
      <p:sp>
        <p:nvSpPr>
          <p:cNvPr id="7" name="Textplatzhalter 6">
            <a:extLst>
              <a:ext uri="{FF2B5EF4-FFF2-40B4-BE49-F238E27FC236}">
                <a16:creationId xmlns:a16="http://schemas.microsoft.com/office/drawing/2014/main" id="{8F118C6D-BA05-828B-41A4-5CC08739C013}"/>
              </a:ext>
            </a:extLst>
          </p:cNvPr>
          <p:cNvSpPr>
            <a:spLocks noGrp="1"/>
          </p:cNvSpPr>
          <p:nvPr>
            <p:ph type="body" sz="quarter" idx="20"/>
          </p:nvPr>
        </p:nvSpPr>
        <p:spPr/>
        <p:txBody>
          <a:bodyPr>
            <a:normAutofit fontScale="77500" lnSpcReduction="20000"/>
          </a:bodyPr>
          <a:lstStyle/>
          <a:p>
            <a:r>
              <a:rPr lang="en-US" dirty="0"/>
              <a:t>Der Ansatz der adaptiven Führung: Adaptive Herausforderungen vs. technische Herausforderungen</a:t>
            </a:r>
            <a:endParaRPr lang="de-DE" dirty="0"/>
          </a:p>
        </p:txBody>
      </p:sp>
      <p:sp>
        <p:nvSpPr>
          <p:cNvPr id="4" name="Slide Number Placeholder 3">
            <a:extLst>
              <a:ext uri="{FF2B5EF4-FFF2-40B4-BE49-F238E27FC236}">
                <a16:creationId xmlns:a16="http://schemas.microsoft.com/office/drawing/2014/main" id="{3393E853-1668-609F-56BF-FF94790F8687}"/>
              </a:ext>
            </a:extLst>
          </p:cNvPr>
          <p:cNvSpPr>
            <a:spLocks noGrp="1"/>
          </p:cNvSpPr>
          <p:nvPr>
            <p:ph type="sldNum" sz="quarter" idx="4294967295"/>
          </p:nvPr>
        </p:nvSpPr>
        <p:spPr>
          <a:xfrm>
            <a:off x="9448800" y="6356350"/>
            <a:ext cx="27432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31E0EF-0E0D-4256-9E75-BD7BDF03C1D1}" type="slidenum">
              <a:rPr lang="en-US" altLang="en-US">
                <a:solidFill>
                  <a:schemeClr val="bg1"/>
                </a:solidFill>
                <a:latin typeface="CartoGothic Std" pitchFamily="34" charset="0"/>
              </a:rPr>
              <a:t>43</a:t>
            </a:fld>
            <a:endParaRPr lang="en-US" altLang="en-US">
              <a:solidFill>
                <a:schemeClr val="bg1"/>
              </a:solidFill>
              <a:latin typeface="CartoGothic Std" pitchFamily="34" charset="0"/>
            </a:endParaRPr>
          </a:p>
        </p:txBody>
      </p:sp>
      <p:sp>
        <p:nvSpPr>
          <p:cNvPr id="8" name="Pfeil: nach links und rechts 7">
            <a:extLst>
              <a:ext uri="{FF2B5EF4-FFF2-40B4-BE49-F238E27FC236}">
                <a16:creationId xmlns:a16="http://schemas.microsoft.com/office/drawing/2014/main" id="{3093264B-2866-8E64-2194-B2B9CA7724B2}"/>
              </a:ext>
            </a:extLst>
          </p:cNvPr>
          <p:cNvSpPr/>
          <p:nvPr/>
        </p:nvSpPr>
        <p:spPr>
          <a:xfrm>
            <a:off x="4291230" y="1950214"/>
            <a:ext cx="7007870" cy="1578384"/>
          </a:xfrm>
          <a:prstGeom prst="leftRightArrow">
            <a:avLst/>
          </a:prstGeom>
          <a:solidFill>
            <a:srgbClr val="895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Herausforderungen</a:t>
            </a:r>
            <a:endParaRPr lang="de-DE" b="1" dirty="0"/>
          </a:p>
        </p:txBody>
      </p:sp>
      <p:sp>
        <p:nvSpPr>
          <p:cNvPr id="10" name="TextBox 71">
            <a:extLst>
              <a:ext uri="{FF2B5EF4-FFF2-40B4-BE49-F238E27FC236}">
                <a16:creationId xmlns:a16="http://schemas.microsoft.com/office/drawing/2014/main" id="{8A0D5722-CC0F-FEA9-153D-F1CBAB7E26E8}"/>
              </a:ext>
            </a:extLst>
          </p:cNvPr>
          <p:cNvSpPr txBox="1"/>
          <p:nvPr/>
        </p:nvSpPr>
        <p:spPr>
          <a:xfrm>
            <a:off x="4503705" y="2554740"/>
            <a:ext cx="2125919" cy="369332"/>
          </a:xfrm>
          <a:prstGeom prst="rect">
            <a:avLst/>
          </a:prstGeom>
          <a:noFill/>
        </p:spPr>
        <p:txBody>
          <a:bodyPr wrap="square" rtlCol="0">
            <a:spAutoFit/>
          </a:bodyPr>
          <a:lstStyle/>
          <a:p>
            <a:r>
              <a:rPr lang="en-US" dirty="0">
                <a:solidFill>
                  <a:schemeClr val="bg1"/>
                </a:solidFill>
                <a:ea typeface="Lato Light" charset="0"/>
                <a:cs typeface="Lato Light" charset="0"/>
              </a:rPr>
              <a:t>Technisch</a:t>
            </a:r>
          </a:p>
        </p:txBody>
      </p:sp>
      <p:sp>
        <p:nvSpPr>
          <p:cNvPr id="11" name="TextBox 71">
            <a:extLst>
              <a:ext uri="{FF2B5EF4-FFF2-40B4-BE49-F238E27FC236}">
                <a16:creationId xmlns:a16="http://schemas.microsoft.com/office/drawing/2014/main" id="{B182E84A-1BE8-617E-F1F9-063436D9FF57}"/>
              </a:ext>
            </a:extLst>
          </p:cNvPr>
          <p:cNvSpPr txBox="1"/>
          <p:nvPr/>
        </p:nvSpPr>
        <p:spPr>
          <a:xfrm>
            <a:off x="8966307" y="2540195"/>
            <a:ext cx="2125919" cy="369332"/>
          </a:xfrm>
          <a:prstGeom prst="rect">
            <a:avLst/>
          </a:prstGeom>
          <a:noFill/>
        </p:spPr>
        <p:txBody>
          <a:bodyPr wrap="square" rtlCol="0">
            <a:spAutoFit/>
          </a:bodyPr>
          <a:lstStyle/>
          <a:p>
            <a:pPr algn="r"/>
            <a:r>
              <a:rPr lang="en-US" dirty="0">
                <a:solidFill>
                  <a:schemeClr val="bg1"/>
                </a:solidFill>
                <a:ea typeface="Lato Light" charset="0"/>
                <a:cs typeface="Lato Light" charset="0"/>
              </a:rPr>
              <a:t>Anpassungsfähig</a:t>
            </a:r>
          </a:p>
        </p:txBody>
      </p:sp>
      <p:sp>
        <p:nvSpPr>
          <p:cNvPr id="12" name="Ellipse 11">
            <a:extLst>
              <a:ext uri="{FF2B5EF4-FFF2-40B4-BE49-F238E27FC236}">
                <a16:creationId xmlns:a16="http://schemas.microsoft.com/office/drawing/2014/main" id="{EEDC46E7-988A-00EF-2D69-BCE0BC0B030D}"/>
              </a:ext>
            </a:extLst>
          </p:cNvPr>
          <p:cNvSpPr/>
          <p:nvPr/>
        </p:nvSpPr>
        <p:spPr>
          <a:xfrm>
            <a:off x="5224600" y="3949753"/>
            <a:ext cx="1832594" cy="1024432"/>
          </a:xfrm>
          <a:prstGeom prst="ellipse">
            <a:avLst/>
          </a:prstGeom>
          <a:solidFill>
            <a:srgbClr val="D7C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Technische</a:t>
            </a:r>
            <a:br>
              <a:rPr lang="de-DE" dirty="0"/>
            </a:br>
            <a:r>
              <a:rPr lang="de-DE" dirty="0"/>
              <a:t>Arbeit</a:t>
            </a:r>
          </a:p>
        </p:txBody>
      </p:sp>
      <p:sp>
        <p:nvSpPr>
          <p:cNvPr id="13" name="Ellipse 12">
            <a:extLst>
              <a:ext uri="{FF2B5EF4-FFF2-40B4-BE49-F238E27FC236}">
                <a16:creationId xmlns:a16="http://schemas.microsoft.com/office/drawing/2014/main" id="{97413764-A517-939C-71B0-2EF1758AE43A}"/>
              </a:ext>
            </a:extLst>
          </p:cNvPr>
          <p:cNvSpPr/>
          <p:nvPr/>
        </p:nvSpPr>
        <p:spPr>
          <a:xfrm>
            <a:off x="8729085" y="3918042"/>
            <a:ext cx="1832594" cy="1024432"/>
          </a:xfrm>
          <a:prstGeom prst="ellipse">
            <a:avLst/>
          </a:prstGeom>
          <a:solidFill>
            <a:srgbClr val="D7C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feld 14">
            <a:extLst>
              <a:ext uri="{FF2B5EF4-FFF2-40B4-BE49-F238E27FC236}">
                <a16:creationId xmlns:a16="http://schemas.microsoft.com/office/drawing/2014/main" id="{1D228CF2-8760-1EDF-2210-E59B4AF90FAA}"/>
              </a:ext>
            </a:extLst>
          </p:cNvPr>
          <p:cNvSpPr txBox="1"/>
          <p:nvPr/>
        </p:nvSpPr>
        <p:spPr>
          <a:xfrm>
            <a:off x="7119339" y="4046470"/>
            <a:ext cx="1609746" cy="707886"/>
          </a:xfrm>
          <a:prstGeom prst="rect">
            <a:avLst/>
          </a:prstGeom>
          <a:noFill/>
        </p:spPr>
        <p:txBody>
          <a:bodyPr wrap="square">
            <a:spAutoFit/>
          </a:bodyPr>
          <a:lstStyle/>
          <a:p>
            <a:pPr algn="ctr"/>
            <a:r>
              <a:rPr lang="en-US" sz="2000" b="1" dirty="0" err="1">
                <a:solidFill>
                  <a:srgbClr val="895E8C"/>
                </a:solidFill>
                <a:ea typeface="Lato Light" charset="0"/>
                <a:cs typeface="Lato Light" charset="0"/>
              </a:rPr>
              <a:t>Arten</a:t>
            </a:r>
            <a:r>
              <a:rPr lang="en-US" sz="2000" b="1" dirty="0">
                <a:solidFill>
                  <a:srgbClr val="895E8C"/>
                </a:solidFill>
                <a:ea typeface="Lato Light" charset="0"/>
                <a:cs typeface="Lato Light" charset="0"/>
              </a:rPr>
              <a:t> von</a:t>
            </a:r>
            <a:br>
              <a:rPr lang="en-US" sz="2000" b="1" dirty="0">
                <a:solidFill>
                  <a:srgbClr val="895E8C"/>
                </a:solidFill>
                <a:ea typeface="Lato Light" charset="0"/>
                <a:cs typeface="Lato Light" charset="0"/>
              </a:rPr>
            </a:br>
            <a:r>
              <a:rPr lang="en-US" sz="2000" b="1" dirty="0">
                <a:solidFill>
                  <a:srgbClr val="895E8C"/>
                </a:solidFill>
                <a:ea typeface="Lato Light" charset="0"/>
                <a:cs typeface="Lato Light" charset="0"/>
              </a:rPr>
              <a:t>Arbeit</a:t>
            </a:r>
            <a:endParaRPr lang="de-DE" sz="2000" b="1" dirty="0">
              <a:solidFill>
                <a:srgbClr val="895E8C"/>
              </a:solidFill>
            </a:endParaRPr>
          </a:p>
        </p:txBody>
      </p:sp>
      <p:cxnSp>
        <p:nvCxnSpPr>
          <p:cNvPr id="17" name="Gerade Verbindung mit Pfeil 16">
            <a:extLst>
              <a:ext uri="{FF2B5EF4-FFF2-40B4-BE49-F238E27FC236}">
                <a16:creationId xmlns:a16="http://schemas.microsoft.com/office/drawing/2014/main" id="{77CD7AAE-2F64-F1FA-0462-4406CCB911F0}"/>
              </a:ext>
            </a:extLst>
          </p:cNvPr>
          <p:cNvCxnSpPr>
            <a:stCxn id="12" idx="0"/>
          </p:cNvCxnSpPr>
          <p:nvPr/>
        </p:nvCxnSpPr>
        <p:spPr>
          <a:xfrm flipV="1">
            <a:off x="6140897" y="3134002"/>
            <a:ext cx="0" cy="815751"/>
          </a:xfrm>
          <a:prstGeom prst="straightConnector1">
            <a:avLst/>
          </a:prstGeom>
          <a:ln>
            <a:solidFill>
              <a:srgbClr val="895E8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6F523875-4FDC-B79C-079D-067E05853293}"/>
              </a:ext>
            </a:extLst>
          </p:cNvPr>
          <p:cNvCxnSpPr>
            <a:cxnSpLocks/>
            <a:stCxn id="13" idx="0"/>
          </p:cNvCxnSpPr>
          <p:nvPr/>
        </p:nvCxnSpPr>
        <p:spPr>
          <a:xfrm flipV="1">
            <a:off x="9645382" y="3102291"/>
            <a:ext cx="0" cy="815751"/>
          </a:xfrm>
          <a:prstGeom prst="straightConnector1">
            <a:avLst/>
          </a:prstGeom>
          <a:ln>
            <a:solidFill>
              <a:srgbClr val="895E8C"/>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9FF87E84-4520-1652-595C-87A132BD61FB}"/>
              </a:ext>
            </a:extLst>
          </p:cNvPr>
          <p:cNvSpPr txBox="1"/>
          <p:nvPr/>
        </p:nvSpPr>
        <p:spPr>
          <a:xfrm>
            <a:off x="6983890" y="4898451"/>
            <a:ext cx="1982417" cy="1015663"/>
          </a:xfrm>
          <a:prstGeom prst="rect">
            <a:avLst/>
          </a:prstGeom>
          <a:noFill/>
        </p:spPr>
        <p:txBody>
          <a:bodyPr wrap="square">
            <a:spAutoFit/>
          </a:bodyPr>
          <a:lstStyle/>
          <a:p>
            <a:pPr algn="ctr"/>
            <a:r>
              <a:rPr lang="de-DE" sz="2000" b="1" dirty="0">
                <a:solidFill>
                  <a:srgbClr val="895E8C"/>
                </a:solidFill>
                <a:ea typeface="Lato Light" charset="0"/>
                <a:cs typeface="Lato Light" charset="0"/>
              </a:rPr>
              <a:t>Arten von benötigten </a:t>
            </a:r>
          </a:p>
          <a:p>
            <a:pPr algn="ctr"/>
            <a:r>
              <a:rPr lang="de-DE" sz="2000" b="1" dirty="0">
                <a:solidFill>
                  <a:srgbClr val="895E8C"/>
                </a:solidFill>
                <a:ea typeface="Lato Light" charset="0"/>
                <a:cs typeface="Lato Light" charset="0"/>
              </a:rPr>
              <a:t>Führungskräften</a:t>
            </a:r>
            <a:endParaRPr lang="de-DE" sz="2000" b="1" dirty="0">
              <a:solidFill>
                <a:srgbClr val="895E8C"/>
              </a:solidFill>
            </a:endParaRPr>
          </a:p>
        </p:txBody>
      </p:sp>
      <p:sp>
        <p:nvSpPr>
          <p:cNvPr id="22" name="TextBox 71">
            <a:extLst>
              <a:ext uri="{FF2B5EF4-FFF2-40B4-BE49-F238E27FC236}">
                <a16:creationId xmlns:a16="http://schemas.microsoft.com/office/drawing/2014/main" id="{FBBD9758-3543-DF2C-BD29-1AA391104921}"/>
              </a:ext>
            </a:extLst>
          </p:cNvPr>
          <p:cNvSpPr txBox="1"/>
          <p:nvPr/>
        </p:nvSpPr>
        <p:spPr>
          <a:xfrm>
            <a:off x="5123716" y="5322028"/>
            <a:ext cx="2125919" cy="369332"/>
          </a:xfrm>
          <a:prstGeom prst="rect">
            <a:avLst/>
          </a:prstGeom>
          <a:noFill/>
        </p:spPr>
        <p:txBody>
          <a:bodyPr wrap="square" rtlCol="0">
            <a:spAutoFit/>
          </a:bodyPr>
          <a:lstStyle/>
          <a:p>
            <a:pPr algn="ctr"/>
            <a:r>
              <a:rPr lang="en-US" dirty="0">
                <a:solidFill>
                  <a:srgbClr val="895E8C"/>
                </a:solidFill>
                <a:ea typeface="Lato Light" charset="0"/>
                <a:cs typeface="Lato Light" charset="0"/>
              </a:rPr>
              <a:t>Experten</a:t>
            </a:r>
          </a:p>
        </p:txBody>
      </p:sp>
      <p:sp>
        <p:nvSpPr>
          <p:cNvPr id="23" name="TextBox 71">
            <a:extLst>
              <a:ext uri="{FF2B5EF4-FFF2-40B4-BE49-F238E27FC236}">
                <a16:creationId xmlns:a16="http://schemas.microsoft.com/office/drawing/2014/main" id="{FD22642F-5B34-D242-907D-6C9948FDBCBA}"/>
              </a:ext>
            </a:extLst>
          </p:cNvPr>
          <p:cNvSpPr txBox="1"/>
          <p:nvPr/>
        </p:nvSpPr>
        <p:spPr>
          <a:xfrm>
            <a:off x="8845007" y="5376716"/>
            <a:ext cx="2125919" cy="923330"/>
          </a:xfrm>
          <a:prstGeom prst="rect">
            <a:avLst/>
          </a:prstGeom>
          <a:noFill/>
        </p:spPr>
        <p:txBody>
          <a:bodyPr wrap="square" rtlCol="0">
            <a:spAutoFit/>
          </a:bodyPr>
          <a:lstStyle/>
          <a:p>
            <a:pPr algn="ctr"/>
            <a:r>
              <a:rPr lang="de-DE" dirty="0">
                <a:solidFill>
                  <a:srgbClr val="895E8C"/>
                </a:solidFill>
                <a:ea typeface="Lato Light" charset="0"/>
                <a:cs typeface="Lato Light" charset="0"/>
              </a:rPr>
              <a:t>Anpassungsfähige</a:t>
            </a:r>
            <a:br>
              <a:rPr lang="de-DE" dirty="0">
                <a:solidFill>
                  <a:srgbClr val="895E8C"/>
                </a:solidFill>
                <a:ea typeface="Lato Light" charset="0"/>
                <a:cs typeface="Lato Light" charset="0"/>
              </a:rPr>
            </a:br>
            <a:r>
              <a:rPr lang="de-DE" dirty="0">
                <a:solidFill>
                  <a:srgbClr val="895E8C"/>
                </a:solidFill>
                <a:ea typeface="Lato Light" charset="0"/>
                <a:cs typeface="Lato Light" charset="0"/>
              </a:rPr>
              <a:t>Führungspersönlich-</a:t>
            </a:r>
            <a:r>
              <a:rPr lang="de-DE" dirty="0" err="1">
                <a:solidFill>
                  <a:srgbClr val="895E8C"/>
                </a:solidFill>
                <a:ea typeface="Lato Light" charset="0"/>
                <a:cs typeface="Lato Light" charset="0"/>
              </a:rPr>
              <a:t>keiten</a:t>
            </a:r>
            <a:endParaRPr lang="de-DE" dirty="0">
              <a:solidFill>
                <a:srgbClr val="895E8C"/>
              </a:solidFill>
              <a:ea typeface="Lato Light" charset="0"/>
              <a:cs typeface="Lato Light" charset="0"/>
            </a:endParaRPr>
          </a:p>
        </p:txBody>
      </p:sp>
      <p:sp>
        <p:nvSpPr>
          <p:cNvPr id="6" name="Textfeld 5">
            <a:extLst>
              <a:ext uri="{FF2B5EF4-FFF2-40B4-BE49-F238E27FC236}">
                <a16:creationId xmlns:a16="http://schemas.microsoft.com/office/drawing/2014/main" id="{9312A18B-998A-FCF0-9718-354BA373CE80}"/>
              </a:ext>
            </a:extLst>
          </p:cNvPr>
          <p:cNvSpPr txBox="1"/>
          <p:nvPr/>
        </p:nvSpPr>
        <p:spPr>
          <a:xfrm>
            <a:off x="8966307" y="4084182"/>
            <a:ext cx="1477985" cy="646331"/>
          </a:xfrm>
          <a:prstGeom prst="rect">
            <a:avLst/>
          </a:prstGeom>
          <a:noFill/>
        </p:spPr>
        <p:txBody>
          <a:bodyPr wrap="square" rtlCol="0">
            <a:spAutoFit/>
          </a:bodyPr>
          <a:lstStyle/>
          <a:p>
            <a:r>
              <a:rPr lang="de-DE" dirty="0">
                <a:solidFill>
                  <a:schemeClr val="bg1"/>
                </a:solidFill>
              </a:rPr>
              <a:t>Anpassungs-fähige Arbeit</a:t>
            </a:r>
          </a:p>
        </p:txBody>
      </p:sp>
    </p:spTree>
    <p:extLst>
      <p:ext uri="{BB962C8B-B14F-4D97-AF65-F5344CB8AC3E}">
        <p14:creationId xmlns:p14="http://schemas.microsoft.com/office/powerpoint/2010/main" val="2471625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72A29994-1639-4236-B9C1-CDC3D3E0D6F5}"/>
              </a:ext>
            </a:extLst>
          </p:cNvPr>
          <p:cNvGraphicFramePr>
            <a:graphicFrameLocks noChangeAspect="1"/>
          </p:cNvGraphicFramePr>
          <p:nvPr>
            <p:custDataLst>
              <p:tags r:id="rId1"/>
            </p:custDataLst>
            <p:extLst>
              <p:ext uri="{D42A27DB-BD31-4B8C-83A1-F6EECF244321}">
                <p14:modId xmlns:p14="http://schemas.microsoft.com/office/powerpoint/2010/main" val="1323228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72A29994-1639-4236-B9C1-CDC3D3E0D6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Inhaltsplatzhalter 4">
            <a:extLst>
              <a:ext uri="{FF2B5EF4-FFF2-40B4-BE49-F238E27FC236}">
                <a16:creationId xmlns:a16="http://schemas.microsoft.com/office/drawing/2014/main" id="{4F4A0BBC-3C4A-622D-0569-12DB36E1D62E}"/>
              </a:ext>
            </a:extLst>
          </p:cNvPr>
          <p:cNvSpPr>
            <a:spLocks noGrp="1"/>
          </p:cNvSpPr>
          <p:nvPr>
            <p:ph sz="quarter" idx="19"/>
          </p:nvPr>
        </p:nvSpPr>
        <p:spPr/>
        <p:txBody>
          <a:bodyPr/>
          <a:lstStyle/>
          <a:p>
            <a:r>
              <a:rPr lang="en-US" dirty="0"/>
              <a:t>Es </a:t>
            </a:r>
            <a:r>
              <a:rPr lang="en-US" dirty="0" err="1"/>
              <a:t>ist</a:t>
            </a:r>
            <a:r>
              <a:rPr lang="en-US" dirty="0"/>
              <a:t> die Aufgabe der </a:t>
            </a:r>
            <a:r>
              <a:rPr lang="en-US" dirty="0" err="1"/>
              <a:t>Führung</a:t>
            </a:r>
            <a:r>
              <a:rPr lang="en-US" dirty="0"/>
              <a:t>, </a:t>
            </a:r>
            <a:r>
              <a:rPr lang="en-US" dirty="0" err="1"/>
              <a:t>zu</a:t>
            </a:r>
            <a:r>
              <a:rPr lang="en-US" dirty="0"/>
              <a:t> </a:t>
            </a:r>
            <a:r>
              <a:rPr lang="en-US" dirty="0" err="1"/>
              <a:t>erkennen</a:t>
            </a:r>
            <a:r>
              <a:rPr lang="en-US" dirty="0"/>
              <a:t>, </a:t>
            </a:r>
            <a:r>
              <a:rPr lang="en-US" dirty="0" err="1"/>
              <a:t>welche</a:t>
            </a:r>
            <a:r>
              <a:rPr lang="en-US" dirty="0"/>
              <a:t> </a:t>
            </a:r>
            <a:r>
              <a:rPr lang="en-US" dirty="0" err="1"/>
              <a:t>Herausforderungen</a:t>
            </a:r>
            <a:r>
              <a:rPr lang="en-US" dirty="0"/>
              <a:t> </a:t>
            </a:r>
            <a:r>
              <a:rPr lang="en-US" dirty="0" err="1"/>
              <a:t>welchen</a:t>
            </a:r>
            <a:r>
              <a:rPr lang="en-US" dirty="0"/>
              <a:t> </a:t>
            </a:r>
            <a:r>
              <a:rPr lang="en-US" dirty="0" err="1"/>
              <a:t>Lösungsansatz</a:t>
            </a:r>
            <a:r>
              <a:rPr lang="en-US" dirty="0"/>
              <a:t> </a:t>
            </a:r>
            <a:r>
              <a:rPr lang="en-US" dirty="0" err="1"/>
              <a:t>erfordern</a:t>
            </a:r>
            <a:r>
              <a:rPr lang="en-US" dirty="0"/>
              <a:t>.</a:t>
            </a:r>
          </a:p>
        </p:txBody>
      </p:sp>
      <p:sp>
        <p:nvSpPr>
          <p:cNvPr id="4" name="Textplatzhalter 3">
            <a:extLst>
              <a:ext uri="{FF2B5EF4-FFF2-40B4-BE49-F238E27FC236}">
                <a16:creationId xmlns:a16="http://schemas.microsoft.com/office/drawing/2014/main" id="{3EC25038-4B59-9234-B56D-FE4EA7DB4246}"/>
              </a:ext>
            </a:extLst>
          </p:cNvPr>
          <p:cNvSpPr>
            <a:spLocks noGrp="1"/>
          </p:cNvSpPr>
          <p:nvPr>
            <p:ph type="body" sz="quarter" idx="16"/>
          </p:nvPr>
        </p:nvSpPr>
        <p:spPr/>
        <p:txBody>
          <a:bodyPr/>
          <a:lstStyle/>
          <a:p>
            <a:r>
              <a:rPr lang="en-US" dirty="0"/>
              <a:t>Verschiedene Herausforderungen müssen auf unterschiedliche Weise angegangen werden</a:t>
            </a:r>
            <a:endParaRPr lang="de-DE" dirty="0"/>
          </a:p>
        </p:txBody>
      </p:sp>
      <p:sp>
        <p:nvSpPr>
          <p:cNvPr id="6" name="Textplatzhalter 5">
            <a:extLst>
              <a:ext uri="{FF2B5EF4-FFF2-40B4-BE49-F238E27FC236}">
                <a16:creationId xmlns:a16="http://schemas.microsoft.com/office/drawing/2014/main" id="{FB13307E-1393-FA34-1B75-1BD40ECAE827}"/>
              </a:ext>
            </a:extLst>
          </p:cNvPr>
          <p:cNvSpPr>
            <a:spLocks noGrp="1"/>
          </p:cNvSpPr>
          <p:nvPr>
            <p:ph type="body" sz="quarter" idx="20"/>
          </p:nvPr>
        </p:nvSpPr>
        <p:spPr/>
        <p:txBody>
          <a:bodyPr>
            <a:normAutofit fontScale="85000" lnSpcReduction="20000"/>
          </a:bodyPr>
          <a:lstStyle/>
          <a:p>
            <a:r>
              <a:rPr lang="en-US" dirty="0"/>
              <a:t>Der Ansatz der adaptiven Führung: Adaptive Herausforderungen vs. technische Herausforderungen</a:t>
            </a:r>
            <a:endParaRPr lang="de-DE" dirty="0"/>
          </a:p>
          <a:p>
            <a:endParaRPr lang="de-DE" dirty="0"/>
          </a:p>
        </p:txBody>
      </p:sp>
      <p:sp>
        <p:nvSpPr>
          <p:cNvPr id="13" name="TextBox 5">
            <a:extLst>
              <a:ext uri="{FF2B5EF4-FFF2-40B4-BE49-F238E27FC236}">
                <a16:creationId xmlns:a16="http://schemas.microsoft.com/office/drawing/2014/main" id="{D776B1A2-0899-1B47-1D66-A67F4EDAC5B6}"/>
              </a:ext>
            </a:extLst>
          </p:cNvPr>
          <p:cNvSpPr txBox="1"/>
          <p:nvPr/>
        </p:nvSpPr>
        <p:spPr>
          <a:xfrm>
            <a:off x="4204263" y="3028370"/>
            <a:ext cx="7010400" cy="2885405"/>
          </a:xfrm>
          <a:prstGeom prst="rect">
            <a:avLst/>
          </a:prstGeom>
          <a:noFill/>
        </p:spPr>
        <p:txBody>
          <a:bodyPr>
            <a:spAutoFit/>
          </a:bodyPr>
          <a:lstStyle/>
          <a:p>
            <a:pPr algn="ctr">
              <a:lnSpc>
                <a:spcPct val="90000"/>
              </a:lnSpc>
              <a:defRPr/>
            </a:pPr>
            <a:r>
              <a:rPr lang="en-US" altLang="en-US" sz="2800" i="1" dirty="0">
                <a:solidFill>
                  <a:srgbClr val="976799"/>
                </a:solidFill>
                <a:latin typeface="Arial" charset="0"/>
              </a:rPr>
              <a:t>"Die häufigste Ursache für das Scheitern von Führungskräften ist die Behandlung eines adaptiven Problems mit einer technischen </a:t>
            </a:r>
            <a:r>
              <a:rPr lang="en-US" altLang="en-US" sz="2800" i="1" dirty="0" err="1">
                <a:solidFill>
                  <a:srgbClr val="976799"/>
                </a:solidFill>
                <a:latin typeface="Arial" charset="0"/>
              </a:rPr>
              <a:t>Lösung</a:t>
            </a:r>
            <a:r>
              <a:rPr lang="en-US" altLang="en-US" sz="2800" i="1" dirty="0">
                <a:solidFill>
                  <a:srgbClr val="976799"/>
                </a:solidFill>
                <a:latin typeface="Arial" charset="0"/>
              </a:rPr>
              <a:t>."</a:t>
            </a:r>
          </a:p>
          <a:p>
            <a:pPr algn="ctr">
              <a:lnSpc>
                <a:spcPct val="90000"/>
              </a:lnSpc>
              <a:defRPr/>
            </a:pPr>
            <a:endParaRPr lang="en-US" altLang="en-US" sz="2800" i="1" dirty="0">
              <a:solidFill>
                <a:srgbClr val="976799"/>
              </a:solidFill>
              <a:latin typeface="Arial" charset="0"/>
            </a:endParaRPr>
          </a:p>
          <a:p>
            <a:pPr>
              <a:defRPr/>
            </a:pPr>
            <a:endParaRPr lang="en-US" altLang="en-US" sz="1050" dirty="0">
              <a:solidFill>
                <a:srgbClr val="976799"/>
              </a:solidFill>
              <a:latin typeface="Arial" charset="0"/>
            </a:endParaRPr>
          </a:p>
          <a:p>
            <a:pPr>
              <a:defRPr/>
            </a:pPr>
            <a:endParaRPr lang="en-US" altLang="en-US" sz="1050" dirty="0">
              <a:solidFill>
                <a:srgbClr val="976799"/>
              </a:solidFill>
              <a:latin typeface="Arial" charset="0"/>
            </a:endParaRPr>
          </a:p>
          <a:p>
            <a:pPr algn="r">
              <a:defRPr/>
            </a:pPr>
            <a:r>
              <a:rPr lang="en-US" altLang="en-US" sz="1050" dirty="0">
                <a:solidFill>
                  <a:srgbClr val="595A59"/>
                </a:solidFill>
                <a:latin typeface="Arial" charset="0"/>
              </a:rPr>
              <a:t>Heifetz, </a:t>
            </a:r>
            <a:r>
              <a:rPr lang="en-US" altLang="en-US" sz="1050" dirty="0" err="1">
                <a:solidFill>
                  <a:srgbClr val="595A59"/>
                </a:solidFill>
                <a:latin typeface="Arial" charset="0"/>
              </a:rPr>
              <a:t>Grashow </a:t>
            </a:r>
            <a:r>
              <a:rPr lang="en-US" altLang="en-US" sz="1050" dirty="0">
                <a:solidFill>
                  <a:srgbClr val="595A59"/>
                </a:solidFill>
                <a:latin typeface="Arial" charset="0"/>
              </a:rPr>
              <a:t>und </a:t>
            </a:r>
            <a:r>
              <a:rPr lang="en-US" altLang="en-US" sz="1050" dirty="0" err="1">
                <a:solidFill>
                  <a:srgbClr val="595A59"/>
                </a:solidFill>
                <a:latin typeface="Arial" charset="0"/>
              </a:rPr>
              <a:t>Linsky</a:t>
            </a:r>
            <a:r>
              <a:rPr lang="en-US" altLang="en-US" sz="1050" dirty="0">
                <a:solidFill>
                  <a:srgbClr val="595A59"/>
                </a:solidFill>
                <a:latin typeface="Arial" charset="0"/>
              </a:rPr>
              <a:t>.  </a:t>
            </a:r>
          </a:p>
          <a:p>
            <a:pPr algn="r">
              <a:defRPr/>
            </a:pPr>
            <a:r>
              <a:rPr lang="en-GB" altLang="en-US" sz="1050" i="1" dirty="0">
                <a:solidFill>
                  <a:srgbClr val="595A59"/>
                </a:solidFill>
                <a:latin typeface="Arial" charset="0"/>
              </a:rPr>
              <a:t>The Practice of Adaptive Leadership: Tools and Tactics for Changing Your Organization and the World.</a:t>
            </a:r>
          </a:p>
          <a:p>
            <a:pPr>
              <a:defRPr/>
            </a:pPr>
            <a:endParaRPr lang="en-US" sz="1200" dirty="0">
              <a:solidFill>
                <a:srgbClr val="976799"/>
              </a:solidFill>
              <a:latin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kt 27" hidden="1">
            <a:extLst>
              <a:ext uri="{FF2B5EF4-FFF2-40B4-BE49-F238E27FC236}">
                <a16:creationId xmlns:a16="http://schemas.microsoft.com/office/drawing/2014/main" id="{4A2D35D2-9813-4238-9DD6-613B320E018B}"/>
              </a:ext>
            </a:extLst>
          </p:cNvPr>
          <p:cNvGraphicFramePr>
            <a:graphicFrameLocks noChangeAspect="1"/>
          </p:cNvGraphicFramePr>
          <p:nvPr>
            <p:custDataLst>
              <p:tags r:id="rId1"/>
            </p:custDataLst>
            <p:extLst>
              <p:ext uri="{D42A27DB-BD31-4B8C-83A1-F6EECF244321}">
                <p14:modId xmlns:p14="http://schemas.microsoft.com/office/powerpoint/2010/main" val="1230289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92" imgH="595" progId="TCLayout.ActiveDocument.1">
                  <p:embed/>
                </p:oleObj>
              </mc:Choice>
              <mc:Fallback>
                <p:oleObj name="think-cell Folie" r:id="rId3" imgW="592" imgH="595" progId="TCLayout.ActiveDocument.1">
                  <p:embed/>
                  <p:pic>
                    <p:nvPicPr>
                      <p:cNvPr id="28" name="Objekt 27" hidden="1">
                        <a:extLst>
                          <a:ext uri="{FF2B5EF4-FFF2-40B4-BE49-F238E27FC236}">
                            <a16:creationId xmlns:a16="http://schemas.microsoft.com/office/drawing/2014/main" id="{4A2D35D2-9813-4238-9DD6-613B320E01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4" name="Tabelle 14">
            <a:extLst>
              <a:ext uri="{FF2B5EF4-FFF2-40B4-BE49-F238E27FC236}">
                <a16:creationId xmlns:a16="http://schemas.microsoft.com/office/drawing/2014/main" id="{DC8062BE-2D08-49FA-A17B-C1AC7D4C1305}"/>
              </a:ext>
            </a:extLst>
          </p:cNvPr>
          <p:cNvGraphicFramePr>
            <a:graphicFrameLocks noGrp="1"/>
          </p:cNvGraphicFramePr>
          <p:nvPr>
            <p:ph sz="quarter" idx="13"/>
            <p:extLst>
              <p:ext uri="{D42A27DB-BD31-4B8C-83A1-F6EECF244321}">
                <p14:modId xmlns:p14="http://schemas.microsoft.com/office/powerpoint/2010/main" val="3842598093"/>
              </p:ext>
            </p:extLst>
          </p:nvPr>
        </p:nvGraphicFramePr>
        <p:xfrm>
          <a:off x="3736849" y="1816126"/>
          <a:ext cx="8007348" cy="3924661"/>
        </p:xfrm>
        <a:graphic>
          <a:graphicData uri="http://schemas.openxmlformats.org/drawingml/2006/table">
            <a:tbl>
              <a:tblPr firstRow="1" bandRow="1">
                <a:tableStyleId>{2D5ABB26-0587-4C30-8999-92F81FD0307C}</a:tableStyleId>
              </a:tblPr>
              <a:tblGrid>
                <a:gridCol w="2890374">
                  <a:extLst>
                    <a:ext uri="{9D8B030D-6E8A-4147-A177-3AD203B41FA5}">
                      <a16:colId xmlns:a16="http://schemas.microsoft.com/office/drawing/2014/main" val="2468908814"/>
                    </a:ext>
                  </a:extLst>
                </a:gridCol>
                <a:gridCol w="2299063">
                  <a:extLst>
                    <a:ext uri="{9D8B030D-6E8A-4147-A177-3AD203B41FA5}">
                      <a16:colId xmlns:a16="http://schemas.microsoft.com/office/drawing/2014/main" val="2614783281"/>
                    </a:ext>
                  </a:extLst>
                </a:gridCol>
                <a:gridCol w="2817911">
                  <a:extLst>
                    <a:ext uri="{9D8B030D-6E8A-4147-A177-3AD203B41FA5}">
                      <a16:colId xmlns:a16="http://schemas.microsoft.com/office/drawing/2014/main" val="4018960057"/>
                    </a:ext>
                  </a:extLst>
                </a:gridCol>
              </a:tblGrid>
              <a:tr h="293550">
                <a:tc>
                  <a:txBody>
                    <a:bodyPr/>
                    <a:lstStyle/>
                    <a:p>
                      <a:pPr marL="285750" marR="0" lvl="0" indent="-285750" algn="l" defTabSz="6857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dirty="0">
                          <a:solidFill>
                            <a:srgbClr val="595A59"/>
                          </a:solidFill>
                        </a:rPr>
                        <a:t>Sind klar definiert</a:t>
                      </a:r>
                    </a:p>
                  </a:txBody>
                  <a:tcPr>
                    <a:solidFill>
                      <a:schemeClr val="bg1"/>
                    </a:solidFill>
                  </a:tcPr>
                </a:tc>
                <a:tc>
                  <a:txBody>
                    <a:bodyPr/>
                    <a:lstStyle/>
                    <a:p>
                      <a:endParaRPr lang="de-DE" dirty="0">
                        <a:solidFill>
                          <a:srgbClr val="595A59"/>
                        </a:solidFill>
                      </a:endParaRPr>
                    </a:p>
                  </a:txBody>
                  <a:tcPr>
                    <a:solidFill>
                      <a:schemeClr val="bg1"/>
                    </a:solidFill>
                  </a:tcPr>
                </a:tc>
                <a:tc>
                  <a:txBody>
                    <a:bodyPr/>
                    <a:lstStyle/>
                    <a:p>
                      <a:pPr marL="285750" marR="0" lvl="0" indent="-285750" algn="l" defTabSz="6857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595A59"/>
                          </a:solidFill>
                        </a:rPr>
                        <a:t>Sind schwieriger zu definieren</a:t>
                      </a:r>
                      <a:endParaRPr lang="de-DE" dirty="0">
                        <a:solidFill>
                          <a:srgbClr val="595A59"/>
                        </a:solidFill>
                      </a:endParaRPr>
                    </a:p>
                  </a:txBody>
                  <a:tcPr>
                    <a:solidFill>
                      <a:schemeClr val="bg1"/>
                    </a:solidFill>
                  </a:tcPr>
                </a:tc>
                <a:extLst>
                  <a:ext uri="{0D108BD9-81ED-4DB2-BD59-A6C34878D82A}">
                    <a16:rowId xmlns:a16="http://schemas.microsoft.com/office/drawing/2014/main" val="1823854288"/>
                  </a:ext>
                </a:extLst>
              </a:tr>
              <a:tr h="415863">
                <a:tc>
                  <a:txBody>
                    <a:bodyPr/>
                    <a:lstStyle/>
                    <a:p>
                      <a:pPr marL="285750" marR="0" lvl="0" indent="-285750" algn="l" defTabSz="6857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a:solidFill>
                            <a:srgbClr val="595A59"/>
                          </a:solidFill>
                        </a:rPr>
                        <a:t>Können</a:t>
                      </a:r>
                      <a:r>
                        <a:rPr lang="en-US" sz="1400" dirty="0">
                          <a:solidFill>
                            <a:srgbClr val="595A59"/>
                          </a:solidFill>
                        </a:rPr>
                        <a:t> von Experten </a:t>
                      </a:r>
                      <a:r>
                        <a:rPr lang="en-US" sz="1400" dirty="0" err="1">
                          <a:solidFill>
                            <a:srgbClr val="595A59"/>
                          </a:solidFill>
                        </a:rPr>
                        <a:t>gelöst</a:t>
                      </a:r>
                      <a:r>
                        <a:rPr lang="en-US" sz="1400" dirty="0">
                          <a:solidFill>
                            <a:srgbClr val="595A59"/>
                          </a:solidFill>
                        </a:rPr>
                        <a:t> </a:t>
                      </a:r>
                      <a:r>
                        <a:rPr lang="en-US" sz="1400" dirty="0" err="1">
                          <a:solidFill>
                            <a:srgbClr val="595A59"/>
                          </a:solidFill>
                        </a:rPr>
                        <a:t>werden</a:t>
                      </a:r>
                      <a:endParaRPr lang="de-DE" sz="1400" dirty="0">
                        <a:solidFill>
                          <a:srgbClr val="595A59"/>
                        </a:solidFill>
                      </a:endParaRPr>
                    </a:p>
                  </a:txBody>
                  <a:tcPr>
                    <a:solidFill>
                      <a:schemeClr val="bg1"/>
                    </a:solidFill>
                  </a:tcPr>
                </a:tc>
                <a:tc>
                  <a:txBody>
                    <a:bodyPr/>
                    <a:lstStyle/>
                    <a:p>
                      <a:endParaRPr lang="de-DE" dirty="0">
                        <a:solidFill>
                          <a:srgbClr val="595A59"/>
                        </a:solidFill>
                      </a:endParaRPr>
                    </a:p>
                  </a:txBody>
                  <a:tcPr>
                    <a:solidFill>
                      <a:schemeClr val="bg1"/>
                    </a:solidFill>
                  </a:tcPr>
                </a:tc>
                <a:tc>
                  <a:txBody>
                    <a:bodyPr/>
                    <a:lstStyle/>
                    <a:p>
                      <a:pPr marL="285750" marR="0" lvl="0" indent="-285750" algn="l" defTabSz="6857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noProof="0" dirty="0">
                          <a:solidFill>
                            <a:srgbClr val="595A59"/>
                          </a:solidFill>
                        </a:rPr>
                        <a:t>Müssen von Menschen gelöst werden, nicht von Experten</a:t>
                      </a:r>
                      <a:endParaRPr lang="de-DE" noProof="0" dirty="0">
                        <a:solidFill>
                          <a:srgbClr val="595A59"/>
                        </a:solidFill>
                      </a:endParaRPr>
                    </a:p>
                  </a:txBody>
                  <a:tcPr>
                    <a:solidFill>
                      <a:schemeClr val="bg1"/>
                    </a:solidFill>
                  </a:tcPr>
                </a:tc>
                <a:extLst>
                  <a:ext uri="{0D108BD9-81ED-4DB2-BD59-A6C34878D82A}">
                    <a16:rowId xmlns:a16="http://schemas.microsoft.com/office/drawing/2014/main" val="62144205"/>
                  </a:ext>
                </a:extLst>
              </a:tr>
              <a:tr h="587101">
                <a:tc>
                  <a:txBody>
                    <a:bodyPr/>
                    <a:lstStyle/>
                    <a:p>
                      <a:pPr marL="285750" marR="0" lvl="0" indent="-285750" algn="l" defTabSz="6857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a:solidFill>
                            <a:srgbClr val="595A59"/>
                          </a:solidFill>
                        </a:rPr>
                        <a:t>Können</a:t>
                      </a:r>
                      <a:r>
                        <a:rPr lang="en-US" sz="1400" dirty="0">
                          <a:solidFill>
                            <a:srgbClr val="595A59"/>
                          </a:solidFill>
                        </a:rPr>
                        <a:t> innerhalb eines kurzen Zeitraums </a:t>
                      </a:r>
                      <a:r>
                        <a:rPr lang="en-US" sz="1400" dirty="0" err="1">
                          <a:solidFill>
                            <a:srgbClr val="595A59"/>
                          </a:solidFill>
                        </a:rPr>
                        <a:t>gelöst</a:t>
                      </a:r>
                      <a:r>
                        <a:rPr lang="en-US" sz="1400" dirty="0">
                          <a:solidFill>
                            <a:srgbClr val="595A59"/>
                          </a:solidFill>
                        </a:rPr>
                        <a:t> </a:t>
                      </a:r>
                      <a:r>
                        <a:rPr lang="en-US" sz="1400" dirty="0" err="1">
                          <a:solidFill>
                            <a:srgbClr val="595A59"/>
                          </a:solidFill>
                        </a:rPr>
                        <a:t>werden</a:t>
                      </a:r>
                      <a:endParaRPr lang="de-DE" sz="1400" dirty="0">
                        <a:solidFill>
                          <a:srgbClr val="595A59"/>
                        </a:solidFill>
                      </a:endParaRPr>
                    </a:p>
                  </a:txBody>
                  <a:tcPr>
                    <a:solidFill>
                      <a:schemeClr val="bg1"/>
                    </a:solidFill>
                  </a:tcPr>
                </a:tc>
                <a:tc>
                  <a:txBody>
                    <a:bodyPr/>
                    <a:lstStyle/>
                    <a:p>
                      <a:endParaRPr lang="de-DE" dirty="0">
                        <a:solidFill>
                          <a:srgbClr val="595A59"/>
                        </a:solidFill>
                      </a:endParaRPr>
                    </a:p>
                  </a:txBody>
                  <a:tcPr>
                    <a:solidFill>
                      <a:schemeClr val="bg1"/>
                    </a:solidFill>
                  </a:tcPr>
                </a:tc>
                <a:tc>
                  <a:txBody>
                    <a:bodyPr/>
                    <a:lstStyle/>
                    <a:p>
                      <a:pPr marL="285750" marR="0" lvl="0" indent="-285750" algn="l" defTabSz="6857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noProof="0" dirty="0">
                          <a:solidFill>
                            <a:srgbClr val="595A59"/>
                          </a:solidFill>
                        </a:rPr>
                        <a:t>Haben langfristige Auswirkungen</a:t>
                      </a:r>
                      <a:endParaRPr lang="de-DE" noProof="0" dirty="0">
                        <a:solidFill>
                          <a:srgbClr val="595A59"/>
                        </a:solidFill>
                      </a:endParaRPr>
                    </a:p>
                  </a:txBody>
                  <a:tcPr>
                    <a:solidFill>
                      <a:schemeClr val="bg1"/>
                    </a:solidFill>
                  </a:tcPr>
                </a:tc>
                <a:extLst>
                  <a:ext uri="{0D108BD9-81ED-4DB2-BD59-A6C34878D82A}">
                    <a16:rowId xmlns:a16="http://schemas.microsoft.com/office/drawing/2014/main" val="3044586181"/>
                  </a:ext>
                </a:extLst>
              </a:tr>
              <a:tr h="2140471">
                <a:tc>
                  <a:txBody>
                    <a:bodyPr/>
                    <a:lstStyle/>
                    <a:p>
                      <a:pPr marL="285750" marR="0" lvl="0" indent="-285750" algn="l" defTabSz="68579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dirty="0" err="1">
                          <a:solidFill>
                            <a:srgbClr val="595A59"/>
                          </a:solidFill>
                        </a:rPr>
                        <a:t>Können</a:t>
                      </a:r>
                      <a:r>
                        <a:rPr lang="de-DE" sz="1400" noProof="0" dirty="0">
                          <a:solidFill>
                            <a:srgbClr val="595A59"/>
                          </a:solidFill>
                        </a:rPr>
                        <a:t> durch Anweisung zugewiesen werden</a:t>
                      </a:r>
                    </a:p>
                    <a:p>
                      <a:pPr marL="285750" marR="0" lvl="0" indent="-285750" algn="l" defTabSz="68579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de-DE" sz="1400" noProof="0" dirty="0">
                          <a:solidFill>
                            <a:srgbClr val="595A59"/>
                          </a:solidFill>
                        </a:rPr>
                        <a:t>Werden von Managern oder Delegierten gelöst</a:t>
                      </a:r>
                    </a:p>
                    <a:p>
                      <a:pPr marL="285750" marR="0" lvl="0" indent="-285750" algn="l" defTabSz="68579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de-DE" sz="1400" noProof="0" dirty="0">
                          <a:solidFill>
                            <a:srgbClr val="595A59"/>
                          </a:solidFill>
                        </a:rPr>
                        <a:t>Erfordern informatives Lernen, aber die grundlegenden Werte und Annahmen bleiben gleich</a:t>
                      </a:r>
                    </a:p>
                    <a:p>
                      <a:pPr marL="285750" marR="0" lvl="0" indent="-285750" algn="l" defTabSz="68579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de-DE" sz="1400" noProof="0" dirty="0">
                          <a:solidFill>
                            <a:srgbClr val="595A59"/>
                          </a:solidFill>
                        </a:rPr>
                        <a:t>Treffen auf weniger Widerstand</a:t>
                      </a:r>
                    </a:p>
                  </a:txBody>
                  <a:tcPr>
                    <a:solidFill>
                      <a:schemeClr val="bg1"/>
                    </a:solidFill>
                  </a:tcPr>
                </a:tc>
                <a:tc>
                  <a:txBody>
                    <a:bodyPr/>
                    <a:lstStyle/>
                    <a:p>
                      <a:endParaRPr lang="de-DE" dirty="0">
                        <a:solidFill>
                          <a:srgbClr val="595A59"/>
                        </a:solidFill>
                      </a:endParaRPr>
                    </a:p>
                  </a:txBody>
                  <a:tcPr>
                    <a:solidFill>
                      <a:schemeClr val="bg1"/>
                    </a:solidFill>
                  </a:tcPr>
                </a:tc>
                <a:tc>
                  <a:txBody>
                    <a:bodyPr/>
                    <a:lstStyle/>
                    <a:p>
                      <a:pPr marL="285750" marR="0" lvl="0" indent="-285750" algn="l" defTabSz="68579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de-DE" sz="1400" noProof="0" dirty="0">
                          <a:solidFill>
                            <a:srgbClr val="595A59"/>
                          </a:solidFill>
                        </a:rPr>
                        <a:t>Erfordern Veränderungen in Bezug auf Einstellung, Überzeugungen und Verhalten</a:t>
                      </a:r>
                    </a:p>
                    <a:p>
                      <a:pPr marL="285750" marR="0" lvl="0" indent="-285750" algn="l" defTabSz="68579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de-DE" sz="1400" noProof="0" dirty="0">
                          <a:solidFill>
                            <a:srgbClr val="595A59"/>
                          </a:solidFill>
                        </a:rPr>
                        <a:t>Machen Zusammenarbeit erforderlich</a:t>
                      </a:r>
                    </a:p>
                    <a:p>
                      <a:pPr marL="285750" marR="0" lvl="0" indent="-285750" algn="l" defTabSz="68579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de-DE" sz="1400" noProof="0" dirty="0">
                          <a:solidFill>
                            <a:srgbClr val="595A59"/>
                          </a:solidFill>
                        </a:rPr>
                        <a:t>Erfordern transformatives Lernen und veränderte Werte und Annahmen</a:t>
                      </a:r>
                    </a:p>
                    <a:p>
                      <a:pPr marL="285750" marR="0" lvl="0" indent="-285750" algn="l" defTabSz="68579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de-DE" sz="1400" noProof="0" dirty="0">
                          <a:solidFill>
                            <a:srgbClr val="595A59"/>
                          </a:solidFill>
                        </a:rPr>
                        <a:t>Können auf großen Widerstand stoßen</a:t>
                      </a:r>
                    </a:p>
                  </a:txBody>
                  <a:tcPr>
                    <a:solidFill>
                      <a:schemeClr val="bg1"/>
                    </a:solidFill>
                  </a:tcPr>
                </a:tc>
                <a:extLst>
                  <a:ext uri="{0D108BD9-81ED-4DB2-BD59-A6C34878D82A}">
                    <a16:rowId xmlns:a16="http://schemas.microsoft.com/office/drawing/2014/main" val="767210181"/>
                  </a:ext>
                </a:extLst>
              </a:tr>
            </a:tbl>
          </a:graphicData>
        </a:graphic>
      </p:graphicFrame>
      <p:sp>
        <p:nvSpPr>
          <p:cNvPr id="2" name="Inhaltsplatzhalter 1">
            <a:extLst>
              <a:ext uri="{FF2B5EF4-FFF2-40B4-BE49-F238E27FC236}">
                <a16:creationId xmlns:a16="http://schemas.microsoft.com/office/drawing/2014/main" id="{5945CF8B-BB0F-BC20-BB05-CFE7B91DA158}"/>
              </a:ext>
            </a:extLst>
          </p:cNvPr>
          <p:cNvSpPr>
            <a:spLocks noGrp="1"/>
          </p:cNvSpPr>
          <p:nvPr>
            <p:ph sz="quarter" idx="19"/>
          </p:nvPr>
        </p:nvSpPr>
        <p:spPr/>
        <p:txBody>
          <a:bodyPr/>
          <a:lstStyle/>
          <a:p>
            <a:r>
              <a:rPr lang="en-US" dirty="0"/>
              <a:t>Krisen sind komplex. Die Herausforderung als Ganzes ist adaptiv - aber einzelne Aufgaben können technischer Natur sein</a:t>
            </a:r>
            <a:endParaRPr lang="de-DE" dirty="0"/>
          </a:p>
        </p:txBody>
      </p:sp>
      <p:sp>
        <p:nvSpPr>
          <p:cNvPr id="4" name="Textplatzhalter 3">
            <a:extLst>
              <a:ext uri="{FF2B5EF4-FFF2-40B4-BE49-F238E27FC236}">
                <a16:creationId xmlns:a16="http://schemas.microsoft.com/office/drawing/2014/main" id="{FB28E07F-F5CE-4667-A90B-B67126C21839}"/>
              </a:ext>
            </a:extLst>
          </p:cNvPr>
          <p:cNvSpPr>
            <a:spLocks noGrp="1"/>
          </p:cNvSpPr>
          <p:nvPr>
            <p:ph type="body" sz="quarter" idx="16"/>
          </p:nvPr>
        </p:nvSpPr>
        <p:spPr/>
        <p:txBody>
          <a:bodyPr/>
          <a:lstStyle/>
          <a:p>
            <a:r>
              <a:rPr lang="en-US" dirty="0"/>
              <a:t>Adaptive und technische Herausforderungen können anhand bestimmter Kriterien identifiziert werden</a:t>
            </a:r>
            <a:endParaRPr lang="de-DE" dirty="0"/>
          </a:p>
        </p:txBody>
      </p:sp>
      <p:sp>
        <p:nvSpPr>
          <p:cNvPr id="5" name="Textplatzhalter 4">
            <a:extLst>
              <a:ext uri="{FF2B5EF4-FFF2-40B4-BE49-F238E27FC236}">
                <a16:creationId xmlns:a16="http://schemas.microsoft.com/office/drawing/2014/main" id="{4EA0A7C1-FE88-48B2-D10D-72334F821C9C}"/>
              </a:ext>
            </a:extLst>
          </p:cNvPr>
          <p:cNvSpPr>
            <a:spLocks noGrp="1"/>
          </p:cNvSpPr>
          <p:nvPr>
            <p:ph type="body" sz="quarter" idx="20"/>
          </p:nvPr>
        </p:nvSpPr>
        <p:spPr>
          <a:noFill/>
        </p:spPr>
        <p:txBody>
          <a:bodyPr>
            <a:normAutofit fontScale="85000" lnSpcReduction="20000"/>
          </a:bodyPr>
          <a:lstStyle/>
          <a:p>
            <a:r>
              <a:rPr lang="en-US" dirty="0"/>
              <a:t>Der Ansatz der adaptiven Führung: Adaptive Herausforderungen vs. technische Herausforderungen</a:t>
            </a:r>
            <a:endParaRPr lang="de-DE" dirty="0"/>
          </a:p>
          <a:p>
            <a:endParaRPr lang="de-DE" dirty="0"/>
          </a:p>
        </p:txBody>
      </p:sp>
      <p:sp>
        <p:nvSpPr>
          <p:cNvPr id="29" name="Freeform 23">
            <a:extLst>
              <a:ext uri="{FF2B5EF4-FFF2-40B4-BE49-F238E27FC236}">
                <a16:creationId xmlns:a16="http://schemas.microsoft.com/office/drawing/2014/main" id="{0CA9B719-E568-411D-BE2A-90239DB9F81B}"/>
              </a:ext>
            </a:extLst>
          </p:cNvPr>
          <p:cNvSpPr>
            <a:spLocks/>
          </p:cNvSpPr>
          <p:nvPr/>
        </p:nvSpPr>
        <p:spPr bwMode="auto">
          <a:xfrm>
            <a:off x="8031674" y="2841453"/>
            <a:ext cx="309103" cy="266631"/>
          </a:xfrm>
          <a:custGeom>
            <a:avLst/>
            <a:gdLst>
              <a:gd name="T0" fmla="*/ 0 w 170"/>
              <a:gd name="T1" fmla="*/ 0 h 168"/>
              <a:gd name="T2" fmla="*/ 0 w 170"/>
              <a:gd name="T3" fmla="*/ 0 h 168"/>
              <a:gd name="T4" fmla="*/ 170 w 170"/>
              <a:gd name="T5" fmla="*/ 168 h 168"/>
              <a:gd name="T6" fmla="*/ 170 w 170"/>
              <a:gd name="T7" fmla="*/ 168 h 168"/>
              <a:gd name="T8" fmla="*/ 0 w 170"/>
              <a:gd name="T9" fmla="*/ 0 h 168"/>
            </a:gdLst>
            <a:ahLst/>
            <a:cxnLst>
              <a:cxn ang="0">
                <a:pos x="T0" y="T1"/>
              </a:cxn>
              <a:cxn ang="0">
                <a:pos x="T2" y="T3"/>
              </a:cxn>
              <a:cxn ang="0">
                <a:pos x="T4" y="T5"/>
              </a:cxn>
              <a:cxn ang="0">
                <a:pos x="T6" y="T7"/>
              </a:cxn>
              <a:cxn ang="0">
                <a:pos x="T8" y="T9"/>
              </a:cxn>
            </a:cxnLst>
            <a:rect l="0" t="0" r="r" b="b"/>
            <a:pathLst>
              <a:path w="170" h="168">
                <a:moveTo>
                  <a:pt x="0" y="0"/>
                </a:moveTo>
                <a:lnTo>
                  <a:pt x="0" y="0"/>
                </a:lnTo>
                <a:lnTo>
                  <a:pt x="170" y="168"/>
                </a:lnTo>
                <a:lnTo>
                  <a:pt x="170" y="168"/>
                </a:lnTo>
                <a:lnTo>
                  <a:pt x="0" y="0"/>
                </a:lnTo>
                <a:close/>
              </a:path>
            </a:pathLst>
          </a:custGeom>
          <a:solidFill>
            <a:srgbClr val="53A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0" name="Freeform 24">
            <a:extLst>
              <a:ext uri="{FF2B5EF4-FFF2-40B4-BE49-F238E27FC236}">
                <a16:creationId xmlns:a16="http://schemas.microsoft.com/office/drawing/2014/main" id="{B74EADE6-5EE0-4406-80A5-7B8CDEEB3DED}"/>
              </a:ext>
            </a:extLst>
          </p:cNvPr>
          <p:cNvSpPr>
            <a:spLocks/>
          </p:cNvSpPr>
          <p:nvPr/>
        </p:nvSpPr>
        <p:spPr bwMode="auto">
          <a:xfrm>
            <a:off x="8031674" y="2841453"/>
            <a:ext cx="309103" cy="266631"/>
          </a:xfrm>
          <a:custGeom>
            <a:avLst/>
            <a:gdLst>
              <a:gd name="T0" fmla="*/ 0 w 170"/>
              <a:gd name="T1" fmla="*/ 0 h 168"/>
              <a:gd name="T2" fmla="*/ 0 w 170"/>
              <a:gd name="T3" fmla="*/ 0 h 168"/>
              <a:gd name="T4" fmla="*/ 170 w 170"/>
              <a:gd name="T5" fmla="*/ 168 h 168"/>
              <a:gd name="T6" fmla="*/ 170 w 170"/>
              <a:gd name="T7" fmla="*/ 168 h 168"/>
              <a:gd name="T8" fmla="*/ 0 w 170"/>
              <a:gd name="T9" fmla="*/ 0 h 168"/>
            </a:gdLst>
            <a:ahLst/>
            <a:cxnLst>
              <a:cxn ang="0">
                <a:pos x="T0" y="T1"/>
              </a:cxn>
              <a:cxn ang="0">
                <a:pos x="T2" y="T3"/>
              </a:cxn>
              <a:cxn ang="0">
                <a:pos x="T4" y="T5"/>
              </a:cxn>
              <a:cxn ang="0">
                <a:pos x="T6" y="T7"/>
              </a:cxn>
              <a:cxn ang="0">
                <a:pos x="T8" y="T9"/>
              </a:cxn>
            </a:cxnLst>
            <a:rect l="0" t="0" r="r" b="b"/>
            <a:pathLst>
              <a:path w="170" h="168">
                <a:moveTo>
                  <a:pt x="0" y="0"/>
                </a:moveTo>
                <a:lnTo>
                  <a:pt x="0" y="0"/>
                </a:lnTo>
                <a:lnTo>
                  <a:pt x="170" y="168"/>
                </a:lnTo>
                <a:lnTo>
                  <a:pt x="170" y="16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1" name="Freeform 26">
            <a:extLst>
              <a:ext uri="{FF2B5EF4-FFF2-40B4-BE49-F238E27FC236}">
                <a16:creationId xmlns:a16="http://schemas.microsoft.com/office/drawing/2014/main" id="{F347A9D0-FF86-4630-A86A-35EE85EC3505}"/>
              </a:ext>
            </a:extLst>
          </p:cNvPr>
          <p:cNvSpPr>
            <a:spLocks/>
          </p:cNvSpPr>
          <p:nvPr/>
        </p:nvSpPr>
        <p:spPr bwMode="auto">
          <a:xfrm>
            <a:off x="8340777" y="2898588"/>
            <a:ext cx="243646" cy="209496"/>
          </a:xfrm>
          <a:custGeom>
            <a:avLst/>
            <a:gdLst>
              <a:gd name="T0" fmla="*/ 63 w 63"/>
              <a:gd name="T1" fmla="*/ 0 h 62"/>
              <a:gd name="T2" fmla="*/ 62 w 63"/>
              <a:gd name="T3" fmla="*/ 1 h 62"/>
              <a:gd name="T4" fmla="*/ 50 w 63"/>
              <a:gd name="T5" fmla="*/ 12 h 62"/>
              <a:gd name="T6" fmla="*/ 0 w 63"/>
              <a:gd name="T7" fmla="*/ 62 h 62"/>
              <a:gd name="T8" fmla="*/ 0 w 63"/>
              <a:gd name="T9" fmla="*/ 62 h 62"/>
              <a:gd name="T10" fmla="*/ 50 w 63"/>
              <a:gd name="T11" fmla="*/ 12 h 62"/>
              <a:gd name="T12" fmla="*/ 62 w 63"/>
              <a:gd name="T13" fmla="*/ 1 h 62"/>
              <a:gd name="T14" fmla="*/ 63 w 63"/>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2">
                <a:moveTo>
                  <a:pt x="63" y="0"/>
                </a:moveTo>
                <a:cubicBezTo>
                  <a:pt x="63" y="0"/>
                  <a:pt x="62" y="0"/>
                  <a:pt x="62" y="1"/>
                </a:cubicBezTo>
                <a:cubicBezTo>
                  <a:pt x="50" y="12"/>
                  <a:pt x="50" y="12"/>
                  <a:pt x="50" y="12"/>
                </a:cubicBezTo>
                <a:cubicBezTo>
                  <a:pt x="0" y="62"/>
                  <a:pt x="0" y="62"/>
                  <a:pt x="0" y="62"/>
                </a:cubicBezTo>
                <a:cubicBezTo>
                  <a:pt x="0" y="62"/>
                  <a:pt x="0" y="62"/>
                  <a:pt x="0" y="62"/>
                </a:cubicBezTo>
                <a:cubicBezTo>
                  <a:pt x="50" y="12"/>
                  <a:pt x="50" y="12"/>
                  <a:pt x="50" y="12"/>
                </a:cubicBezTo>
                <a:cubicBezTo>
                  <a:pt x="62" y="1"/>
                  <a:pt x="62" y="1"/>
                  <a:pt x="62" y="1"/>
                </a:cubicBezTo>
                <a:cubicBezTo>
                  <a:pt x="62" y="0"/>
                  <a:pt x="63" y="0"/>
                  <a:pt x="63" y="0"/>
                </a:cubicBezTo>
              </a:path>
            </a:pathLst>
          </a:custGeom>
          <a:solidFill>
            <a:srgbClr val="498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2" name="Freeform 27">
            <a:extLst>
              <a:ext uri="{FF2B5EF4-FFF2-40B4-BE49-F238E27FC236}">
                <a16:creationId xmlns:a16="http://schemas.microsoft.com/office/drawing/2014/main" id="{10F5E111-E89A-4A9D-B799-8F23A3A78212}"/>
              </a:ext>
            </a:extLst>
          </p:cNvPr>
          <p:cNvSpPr>
            <a:spLocks/>
          </p:cNvSpPr>
          <p:nvPr/>
        </p:nvSpPr>
        <p:spPr bwMode="auto">
          <a:xfrm>
            <a:off x="8031674" y="3108084"/>
            <a:ext cx="309103" cy="269805"/>
          </a:xfrm>
          <a:custGeom>
            <a:avLst/>
            <a:gdLst>
              <a:gd name="T0" fmla="*/ 170 w 170"/>
              <a:gd name="T1" fmla="*/ 0 h 170"/>
              <a:gd name="T2" fmla="*/ 170 w 170"/>
              <a:gd name="T3" fmla="*/ 0 h 170"/>
              <a:gd name="T4" fmla="*/ 0 w 170"/>
              <a:gd name="T5" fmla="*/ 170 h 170"/>
              <a:gd name="T6" fmla="*/ 0 w 170"/>
              <a:gd name="T7" fmla="*/ 170 h 170"/>
              <a:gd name="T8" fmla="*/ 170 w 170"/>
              <a:gd name="T9" fmla="*/ 0 h 170"/>
              <a:gd name="T10" fmla="*/ 170 w 170"/>
              <a:gd name="T11" fmla="*/ 0 h 170"/>
            </a:gdLst>
            <a:ahLst/>
            <a:cxnLst>
              <a:cxn ang="0">
                <a:pos x="T0" y="T1"/>
              </a:cxn>
              <a:cxn ang="0">
                <a:pos x="T2" y="T3"/>
              </a:cxn>
              <a:cxn ang="0">
                <a:pos x="T4" y="T5"/>
              </a:cxn>
              <a:cxn ang="0">
                <a:pos x="T6" y="T7"/>
              </a:cxn>
              <a:cxn ang="0">
                <a:pos x="T8" y="T9"/>
              </a:cxn>
              <a:cxn ang="0">
                <a:pos x="T10" y="T11"/>
              </a:cxn>
            </a:cxnLst>
            <a:rect l="0" t="0" r="r" b="b"/>
            <a:pathLst>
              <a:path w="170" h="170">
                <a:moveTo>
                  <a:pt x="170" y="0"/>
                </a:moveTo>
                <a:lnTo>
                  <a:pt x="170" y="0"/>
                </a:lnTo>
                <a:lnTo>
                  <a:pt x="0" y="170"/>
                </a:lnTo>
                <a:lnTo>
                  <a:pt x="0" y="170"/>
                </a:lnTo>
                <a:lnTo>
                  <a:pt x="170" y="0"/>
                </a:lnTo>
                <a:lnTo>
                  <a:pt x="170" y="0"/>
                </a:lnTo>
                <a:close/>
              </a:path>
            </a:pathLst>
          </a:custGeom>
          <a:solidFill>
            <a:srgbClr val="53A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3" name="Freeform 28">
            <a:extLst>
              <a:ext uri="{FF2B5EF4-FFF2-40B4-BE49-F238E27FC236}">
                <a16:creationId xmlns:a16="http://schemas.microsoft.com/office/drawing/2014/main" id="{484B59CF-03A9-4146-BA00-C44DBFC547DF}"/>
              </a:ext>
            </a:extLst>
          </p:cNvPr>
          <p:cNvSpPr>
            <a:spLocks/>
          </p:cNvSpPr>
          <p:nvPr/>
        </p:nvSpPr>
        <p:spPr bwMode="auto">
          <a:xfrm>
            <a:off x="8031674" y="3108084"/>
            <a:ext cx="309103" cy="269805"/>
          </a:xfrm>
          <a:custGeom>
            <a:avLst/>
            <a:gdLst>
              <a:gd name="T0" fmla="*/ 170 w 170"/>
              <a:gd name="T1" fmla="*/ 0 h 170"/>
              <a:gd name="T2" fmla="*/ 170 w 170"/>
              <a:gd name="T3" fmla="*/ 0 h 170"/>
              <a:gd name="T4" fmla="*/ 0 w 170"/>
              <a:gd name="T5" fmla="*/ 170 h 170"/>
              <a:gd name="T6" fmla="*/ 0 w 170"/>
              <a:gd name="T7" fmla="*/ 170 h 170"/>
              <a:gd name="T8" fmla="*/ 170 w 170"/>
              <a:gd name="T9" fmla="*/ 0 h 170"/>
              <a:gd name="T10" fmla="*/ 170 w 170"/>
              <a:gd name="T11" fmla="*/ 0 h 170"/>
            </a:gdLst>
            <a:ahLst/>
            <a:cxnLst>
              <a:cxn ang="0">
                <a:pos x="T0" y="T1"/>
              </a:cxn>
              <a:cxn ang="0">
                <a:pos x="T2" y="T3"/>
              </a:cxn>
              <a:cxn ang="0">
                <a:pos x="T4" y="T5"/>
              </a:cxn>
              <a:cxn ang="0">
                <a:pos x="T6" y="T7"/>
              </a:cxn>
              <a:cxn ang="0">
                <a:pos x="T8" y="T9"/>
              </a:cxn>
              <a:cxn ang="0">
                <a:pos x="T10" y="T11"/>
              </a:cxn>
            </a:cxnLst>
            <a:rect l="0" t="0" r="r" b="b"/>
            <a:pathLst>
              <a:path w="170" h="170">
                <a:moveTo>
                  <a:pt x="170" y="0"/>
                </a:moveTo>
                <a:lnTo>
                  <a:pt x="170" y="0"/>
                </a:lnTo>
                <a:lnTo>
                  <a:pt x="0" y="170"/>
                </a:lnTo>
                <a:lnTo>
                  <a:pt x="0" y="170"/>
                </a:lnTo>
                <a:lnTo>
                  <a:pt x="170" y="0"/>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4" name="Freeform 30">
            <a:extLst>
              <a:ext uri="{FF2B5EF4-FFF2-40B4-BE49-F238E27FC236}">
                <a16:creationId xmlns:a16="http://schemas.microsoft.com/office/drawing/2014/main" id="{D0D26210-8FE5-42BC-BD54-D219C04F9694}"/>
              </a:ext>
            </a:extLst>
          </p:cNvPr>
          <p:cNvSpPr>
            <a:spLocks noEditPoints="1"/>
          </p:cNvSpPr>
          <p:nvPr/>
        </p:nvSpPr>
        <p:spPr bwMode="auto">
          <a:xfrm>
            <a:off x="8451690" y="3208071"/>
            <a:ext cx="321831" cy="169819"/>
          </a:xfrm>
          <a:custGeom>
            <a:avLst/>
            <a:gdLst>
              <a:gd name="T0" fmla="*/ 83 w 83"/>
              <a:gd name="T1" fmla="*/ 50 h 50"/>
              <a:gd name="T2" fmla="*/ 83 w 83"/>
              <a:gd name="T3" fmla="*/ 50 h 50"/>
              <a:gd name="T4" fmla="*/ 83 w 83"/>
              <a:gd name="T5" fmla="*/ 50 h 50"/>
              <a:gd name="T6" fmla="*/ 0 w 83"/>
              <a:gd name="T7" fmla="*/ 0 h 50"/>
              <a:gd name="T8" fmla="*/ 21 w 83"/>
              <a:gd name="T9" fmla="*/ 21 h 50"/>
              <a:gd name="T10" fmla="*/ 33 w 83"/>
              <a:gd name="T11" fmla="*/ 32 h 50"/>
              <a:gd name="T12" fmla="*/ 44 w 83"/>
              <a:gd name="T13" fmla="*/ 40 h 50"/>
              <a:gd name="T14" fmla="*/ 33 w 83"/>
              <a:gd name="T15" fmla="*/ 32 h 50"/>
              <a:gd name="T16" fmla="*/ 21 w 83"/>
              <a:gd name="T17" fmla="*/ 21 h 50"/>
              <a:gd name="T18" fmla="*/ 0 w 83"/>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50">
                <a:moveTo>
                  <a:pt x="83" y="50"/>
                </a:moveTo>
                <a:cubicBezTo>
                  <a:pt x="83" y="50"/>
                  <a:pt x="83" y="50"/>
                  <a:pt x="83" y="50"/>
                </a:cubicBezTo>
                <a:cubicBezTo>
                  <a:pt x="83" y="50"/>
                  <a:pt x="83" y="50"/>
                  <a:pt x="83" y="50"/>
                </a:cubicBezTo>
                <a:moveTo>
                  <a:pt x="0" y="0"/>
                </a:moveTo>
                <a:cubicBezTo>
                  <a:pt x="21" y="21"/>
                  <a:pt x="21" y="21"/>
                  <a:pt x="21" y="21"/>
                </a:cubicBezTo>
                <a:cubicBezTo>
                  <a:pt x="33" y="32"/>
                  <a:pt x="33" y="32"/>
                  <a:pt x="33" y="32"/>
                </a:cubicBezTo>
                <a:cubicBezTo>
                  <a:pt x="36" y="35"/>
                  <a:pt x="40" y="38"/>
                  <a:pt x="44" y="40"/>
                </a:cubicBezTo>
                <a:cubicBezTo>
                  <a:pt x="40" y="38"/>
                  <a:pt x="36" y="35"/>
                  <a:pt x="33" y="32"/>
                </a:cubicBezTo>
                <a:cubicBezTo>
                  <a:pt x="21" y="21"/>
                  <a:pt x="21" y="21"/>
                  <a:pt x="21" y="21"/>
                </a:cubicBezTo>
                <a:cubicBezTo>
                  <a:pt x="0" y="0"/>
                  <a:pt x="0" y="0"/>
                  <a:pt x="0" y="0"/>
                </a:cubicBezTo>
              </a:path>
            </a:pathLst>
          </a:custGeom>
          <a:solidFill>
            <a:srgbClr val="498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5" name="Freeform 45">
            <a:extLst>
              <a:ext uri="{FF2B5EF4-FFF2-40B4-BE49-F238E27FC236}">
                <a16:creationId xmlns:a16="http://schemas.microsoft.com/office/drawing/2014/main" id="{A2880CE2-3BFE-40DD-BCB3-F8520D805B12}"/>
              </a:ext>
            </a:extLst>
          </p:cNvPr>
          <p:cNvSpPr>
            <a:spLocks noEditPoints="1"/>
          </p:cNvSpPr>
          <p:nvPr/>
        </p:nvSpPr>
        <p:spPr bwMode="auto">
          <a:xfrm>
            <a:off x="9035349" y="2205032"/>
            <a:ext cx="325467" cy="171406"/>
          </a:xfrm>
          <a:custGeom>
            <a:avLst/>
            <a:gdLst>
              <a:gd name="T0" fmla="*/ 0 w 84"/>
              <a:gd name="T1" fmla="*/ 51 h 51"/>
              <a:gd name="T2" fmla="*/ 0 w 84"/>
              <a:gd name="T3" fmla="*/ 51 h 51"/>
              <a:gd name="T4" fmla="*/ 0 w 84"/>
              <a:gd name="T5" fmla="*/ 51 h 51"/>
              <a:gd name="T6" fmla="*/ 84 w 84"/>
              <a:gd name="T7" fmla="*/ 0 h 51"/>
              <a:gd name="T8" fmla="*/ 62 w 84"/>
              <a:gd name="T9" fmla="*/ 22 h 51"/>
              <a:gd name="T10" fmla="*/ 50 w 84"/>
              <a:gd name="T11" fmla="*/ 33 h 51"/>
              <a:gd name="T12" fmla="*/ 40 w 84"/>
              <a:gd name="T13" fmla="*/ 40 h 51"/>
              <a:gd name="T14" fmla="*/ 50 w 84"/>
              <a:gd name="T15" fmla="*/ 33 h 51"/>
              <a:gd name="T16" fmla="*/ 62 w 84"/>
              <a:gd name="T17" fmla="*/ 22 h 51"/>
              <a:gd name="T18" fmla="*/ 84 w 84"/>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0" y="51"/>
                </a:moveTo>
                <a:cubicBezTo>
                  <a:pt x="0" y="51"/>
                  <a:pt x="0" y="51"/>
                  <a:pt x="0" y="51"/>
                </a:cubicBezTo>
                <a:cubicBezTo>
                  <a:pt x="0" y="51"/>
                  <a:pt x="0" y="51"/>
                  <a:pt x="0" y="51"/>
                </a:cubicBezTo>
                <a:moveTo>
                  <a:pt x="84" y="0"/>
                </a:moveTo>
                <a:cubicBezTo>
                  <a:pt x="62" y="22"/>
                  <a:pt x="62" y="22"/>
                  <a:pt x="62" y="22"/>
                </a:cubicBezTo>
                <a:cubicBezTo>
                  <a:pt x="50" y="33"/>
                  <a:pt x="50" y="33"/>
                  <a:pt x="50" y="33"/>
                </a:cubicBezTo>
                <a:cubicBezTo>
                  <a:pt x="47" y="36"/>
                  <a:pt x="44" y="38"/>
                  <a:pt x="40" y="40"/>
                </a:cubicBezTo>
                <a:cubicBezTo>
                  <a:pt x="44" y="38"/>
                  <a:pt x="47" y="36"/>
                  <a:pt x="50" y="33"/>
                </a:cubicBezTo>
                <a:cubicBezTo>
                  <a:pt x="62" y="22"/>
                  <a:pt x="62" y="22"/>
                  <a:pt x="62" y="22"/>
                </a:cubicBezTo>
                <a:cubicBezTo>
                  <a:pt x="84" y="0"/>
                  <a:pt x="84" y="0"/>
                  <a:pt x="84" y="0"/>
                </a:cubicBezTo>
              </a:path>
            </a:pathLst>
          </a:custGeom>
          <a:solidFill>
            <a:srgbClr val="B14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grpSp>
        <p:nvGrpSpPr>
          <p:cNvPr id="8" name="Gruppieren 7">
            <a:extLst>
              <a:ext uri="{FF2B5EF4-FFF2-40B4-BE49-F238E27FC236}">
                <a16:creationId xmlns:a16="http://schemas.microsoft.com/office/drawing/2014/main" id="{F9A1AE82-1C3D-D3BB-8D9C-F03F409E4C39}"/>
              </a:ext>
            </a:extLst>
          </p:cNvPr>
          <p:cNvGrpSpPr/>
          <p:nvPr/>
        </p:nvGrpSpPr>
        <p:grpSpPr>
          <a:xfrm>
            <a:off x="6582634" y="2117974"/>
            <a:ext cx="2206447" cy="1606818"/>
            <a:chOff x="6582634" y="2117974"/>
            <a:chExt cx="2206447" cy="1606818"/>
          </a:xfrm>
        </p:grpSpPr>
        <p:sp>
          <p:nvSpPr>
            <p:cNvPr id="60" name="Rounded Rectangle 60">
              <a:extLst>
                <a:ext uri="{FF2B5EF4-FFF2-40B4-BE49-F238E27FC236}">
                  <a16:creationId xmlns:a16="http://schemas.microsoft.com/office/drawing/2014/main" id="{610D56B1-BE98-AF2B-10DB-B38950F784AA}"/>
                </a:ext>
              </a:extLst>
            </p:cNvPr>
            <p:cNvSpPr/>
            <p:nvPr/>
          </p:nvSpPr>
          <p:spPr>
            <a:xfrm>
              <a:off x="6582634" y="2694662"/>
              <a:ext cx="2206447" cy="456997"/>
            </a:xfrm>
            <a:prstGeom prst="roundRect">
              <a:avLst>
                <a:gd name="adj" fmla="val 50000"/>
              </a:avLst>
            </a:prstGeom>
            <a:solidFill>
              <a:srgbClr val="91639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Lato Light" panose="020F0502020204030203" pitchFamily="34" charset="0"/>
              </a:endParaRPr>
            </a:p>
          </p:txBody>
        </p:sp>
        <p:sp>
          <p:nvSpPr>
            <p:cNvPr id="61" name="Rounded Rectangle 63">
              <a:extLst>
                <a:ext uri="{FF2B5EF4-FFF2-40B4-BE49-F238E27FC236}">
                  <a16:creationId xmlns:a16="http://schemas.microsoft.com/office/drawing/2014/main" id="{17D6A623-2EF1-22B3-B25A-3ED01487084C}"/>
                </a:ext>
              </a:extLst>
            </p:cNvPr>
            <p:cNvSpPr/>
            <p:nvPr/>
          </p:nvSpPr>
          <p:spPr>
            <a:xfrm rot="18893649">
              <a:off x="7771583" y="2934052"/>
              <a:ext cx="1124482" cy="456997"/>
            </a:xfrm>
            <a:prstGeom prst="roundRect">
              <a:avLst>
                <a:gd name="adj" fmla="val 50000"/>
              </a:avLst>
            </a:prstGeom>
            <a:solidFill>
              <a:srgbClr val="91639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Lato Light" panose="020F0502020204030203" pitchFamily="34" charset="0"/>
              </a:endParaRPr>
            </a:p>
          </p:txBody>
        </p:sp>
        <p:sp>
          <p:nvSpPr>
            <p:cNvPr id="62" name="Rounded Rectangle 62">
              <a:extLst>
                <a:ext uri="{FF2B5EF4-FFF2-40B4-BE49-F238E27FC236}">
                  <a16:creationId xmlns:a16="http://schemas.microsoft.com/office/drawing/2014/main" id="{07DB16DE-250D-D032-0C50-F9E649159200}"/>
                </a:ext>
              </a:extLst>
            </p:cNvPr>
            <p:cNvSpPr/>
            <p:nvPr/>
          </p:nvSpPr>
          <p:spPr>
            <a:xfrm rot="2717866">
              <a:off x="7772380" y="2451716"/>
              <a:ext cx="1124482" cy="456997"/>
            </a:xfrm>
            <a:prstGeom prst="roundRect">
              <a:avLst>
                <a:gd name="adj" fmla="val 50000"/>
              </a:avLst>
            </a:prstGeom>
            <a:solidFill>
              <a:srgbClr val="91639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Lato Light" panose="020F0502020204030203" pitchFamily="34" charset="0"/>
              </a:endParaRPr>
            </a:p>
          </p:txBody>
        </p:sp>
        <p:sp>
          <p:nvSpPr>
            <p:cNvPr id="56" name="Textfeld 55">
              <a:extLst>
                <a:ext uri="{FF2B5EF4-FFF2-40B4-BE49-F238E27FC236}">
                  <a16:creationId xmlns:a16="http://schemas.microsoft.com/office/drawing/2014/main" id="{C1A24983-E6BD-4BC9-A263-106B44AE50A3}"/>
                </a:ext>
              </a:extLst>
            </p:cNvPr>
            <p:cNvSpPr txBox="1"/>
            <p:nvPr/>
          </p:nvSpPr>
          <p:spPr>
            <a:xfrm>
              <a:off x="6791524" y="2450313"/>
              <a:ext cx="914400" cy="914400"/>
            </a:xfrm>
            <a:prstGeom prst="rect">
              <a:avLst/>
            </a:prstGeom>
          </p:spPr>
          <p:txBody>
            <a:bodyPr vert="horz" wrap="none" lIns="91440" tIns="45720" rIns="91440" bIns="45720" rtlCol="0" anchor="ctr">
              <a:normAutofit/>
            </a:bodyPr>
            <a:lstStyle/>
            <a:p>
              <a:pPr algn="l"/>
              <a:r>
                <a:rPr lang="de-DE" sz="1400" dirty="0">
                  <a:solidFill>
                    <a:schemeClr val="bg1"/>
                  </a:solidFill>
                </a:rPr>
                <a:t>Adaptive</a:t>
              </a:r>
              <a:br>
                <a:rPr lang="de-DE" sz="1400" dirty="0">
                  <a:solidFill>
                    <a:schemeClr val="bg1"/>
                  </a:solidFill>
                </a:rPr>
              </a:br>
              <a:r>
                <a:rPr lang="de-DE" sz="1400" dirty="0">
                  <a:solidFill>
                    <a:schemeClr val="bg1"/>
                  </a:solidFill>
                </a:rPr>
                <a:t>Herausforderungen</a:t>
              </a:r>
            </a:p>
          </p:txBody>
        </p:sp>
      </p:grpSp>
      <p:grpSp>
        <p:nvGrpSpPr>
          <p:cNvPr id="7" name="Gruppieren 6">
            <a:extLst>
              <a:ext uri="{FF2B5EF4-FFF2-40B4-BE49-F238E27FC236}">
                <a16:creationId xmlns:a16="http://schemas.microsoft.com/office/drawing/2014/main" id="{48D4AFC7-3C3A-E751-822C-F41A5B62141F}"/>
              </a:ext>
            </a:extLst>
          </p:cNvPr>
          <p:cNvGrpSpPr/>
          <p:nvPr/>
        </p:nvGrpSpPr>
        <p:grpSpPr>
          <a:xfrm>
            <a:off x="6637300" y="3395105"/>
            <a:ext cx="2206447" cy="1606818"/>
            <a:chOff x="6780840" y="3770926"/>
            <a:chExt cx="2206447" cy="1606818"/>
          </a:xfrm>
        </p:grpSpPr>
        <p:grpSp>
          <p:nvGrpSpPr>
            <p:cNvPr id="6" name="Gruppieren 5">
              <a:extLst>
                <a:ext uri="{FF2B5EF4-FFF2-40B4-BE49-F238E27FC236}">
                  <a16:creationId xmlns:a16="http://schemas.microsoft.com/office/drawing/2014/main" id="{570D590D-A257-B0C5-A659-C9865B630D81}"/>
                </a:ext>
              </a:extLst>
            </p:cNvPr>
            <p:cNvGrpSpPr/>
            <p:nvPr/>
          </p:nvGrpSpPr>
          <p:grpSpPr>
            <a:xfrm rot="10800000">
              <a:off x="6780840" y="3770926"/>
              <a:ext cx="2206447" cy="1606818"/>
              <a:chOff x="6780840" y="3770926"/>
              <a:chExt cx="2206447" cy="1606818"/>
            </a:xfrm>
          </p:grpSpPr>
          <p:sp>
            <p:nvSpPr>
              <p:cNvPr id="63" name="Rounded Rectangle 60">
                <a:extLst>
                  <a:ext uri="{FF2B5EF4-FFF2-40B4-BE49-F238E27FC236}">
                    <a16:creationId xmlns:a16="http://schemas.microsoft.com/office/drawing/2014/main" id="{F2A448F1-70E9-2036-49BF-AAED8E63C981}"/>
                  </a:ext>
                </a:extLst>
              </p:cNvPr>
              <p:cNvSpPr/>
              <p:nvPr/>
            </p:nvSpPr>
            <p:spPr>
              <a:xfrm>
                <a:off x="6780840" y="4347614"/>
                <a:ext cx="2206447" cy="456997"/>
              </a:xfrm>
              <a:prstGeom prst="roundRect">
                <a:avLst>
                  <a:gd name="adj" fmla="val 50000"/>
                </a:avLst>
              </a:prstGeom>
              <a:solidFill>
                <a:srgbClr val="91639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Lato Light" panose="020F0502020204030203" pitchFamily="34" charset="0"/>
                </a:endParaRPr>
              </a:p>
            </p:txBody>
          </p:sp>
          <p:sp>
            <p:nvSpPr>
              <p:cNvPr id="64" name="Rounded Rectangle 63">
                <a:extLst>
                  <a:ext uri="{FF2B5EF4-FFF2-40B4-BE49-F238E27FC236}">
                    <a16:creationId xmlns:a16="http://schemas.microsoft.com/office/drawing/2014/main" id="{39A45E77-E5F9-7305-20B8-DCA963983D51}"/>
                  </a:ext>
                </a:extLst>
              </p:cNvPr>
              <p:cNvSpPr/>
              <p:nvPr/>
            </p:nvSpPr>
            <p:spPr>
              <a:xfrm rot="18893649">
                <a:off x="7969789" y="4587004"/>
                <a:ext cx="1124482" cy="456997"/>
              </a:xfrm>
              <a:prstGeom prst="roundRect">
                <a:avLst>
                  <a:gd name="adj" fmla="val 50000"/>
                </a:avLst>
              </a:prstGeom>
              <a:solidFill>
                <a:srgbClr val="91639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Lato Light" panose="020F0502020204030203" pitchFamily="34" charset="0"/>
                </a:endParaRPr>
              </a:p>
            </p:txBody>
          </p:sp>
          <p:sp>
            <p:nvSpPr>
              <p:cNvPr id="65" name="Rounded Rectangle 62">
                <a:extLst>
                  <a:ext uri="{FF2B5EF4-FFF2-40B4-BE49-F238E27FC236}">
                    <a16:creationId xmlns:a16="http://schemas.microsoft.com/office/drawing/2014/main" id="{53811C6C-5754-FF65-3B63-FC2E3CCC7AB6}"/>
                  </a:ext>
                </a:extLst>
              </p:cNvPr>
              <p:cNvSpPr/>
              <p:nvPr/>
            </p:nvSpPr>
            <p:spPr>
              <a:xfrm rot="2717866">
                <a:off x="7970586" y="4104668"/>
                <a:ext cx="1124482" cy="456997"/>
              </a:xfrm>
              <a:prstGeom prst="roundRect">
                <a:avLst>
                  <a:gd name="adj" fmla="val 50000"/>
                </a:avLst>
              </a:prstGeom>
              <a:solidFill>
                <a:srgbClr val="91639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latin typeface="Lato Light" panose="020F0502020204030203" pitchFamily="34" charset="0"/>
                </a:endParaRPr>
              </a:p>
            </p:txBody>
          </p:sp>
        </p:grpSp>
        <p:sp>
          <p:nvSpPr>
            <p:cNvPr id="57" name="Textfeld 56">
              <a:extLst>
                <a:ext uri="{FF2B5EF4-FFF2-40B4-BE49-F238E27FC236}">
                  <a16:creationId xmlns:a16="http://schemas.microsoft.com/office/drawing/2014/main" id="{78090F12-EBED-4980-B256-3635526812D0}"/>
                </a:ext>
              </a:extLst>
            </p:cNvPr>
            <p:cNvSpPr txBox="1"/>
            <p:nvPr/>
          </p:nvSpPr>
          <p:spPr>
            <a:xfrm>
              <a:off x="7399531" y="4091817"/>
              <a:ext cx="914400" cy="914400"/>
            </a:xfrm>
            <a:prstGeom prst="rect">
              <a:avLst/>
            </a:prstGeom>
          </p:spPr>
          <p:txBody>
            <a:bodyPr vert="horz" wrap="none" lIns="91440" tIns="45720" rIns="91440" bIns="45720" rtlCol="0" anchor="ctr">
              <a:normAutofit/>
            </a:bodyPr>
            <a:lstStyle/>
            <a:p>
              <a:pPr algn="l"/>
              <a:r>
                <a:rPr lang="de-DE" sz="1400" dirty="0">
                  <a:solidFill>
                    <a:schemeClr val="bg1"/>
                  </a:solidFill>
                </a:rPr>
                <a:t>Technische</a:t>
              </a:r>
              <a:br>
                <a:rPr lang="de-DE" sz="1400" dirty="0">
                  <a:solidFill>
                    <a:schemeClr val="bg1"/>
                  </a:solidFill>
                </a:rPr>
              </a:br>
              <a:r>
                <a:rPr lang="de-DE" sz="1400" dirty="0">
                  <a:solidFill>
                    <a:schemeClr val="bg1"/>
                  </a:solidFill>
                </a:rPr>
                <a:t>Herausforderungen</a:t>
              </a:r>
            </a:p>
          </p:txBody>
        </p:sp>
      </p:grpSp>
      <p:sp>
        <p:nvSpPr>
          <p:cNvPr id="58" name="Textfeld 57">
            <a:extLst>
              <a:ext uri="{FF2B5EF4-FFF2-40B4-BE49-F238E27FC236}">
                <a16:creationId xmlns:a16="http://schemas.microsoft.com/office/drawing/2014/main" id="{306D71CE-2DAC-4353-9188-C7918D43D375}"/>
              </a:ext>
            </a:extLst>
          </p:cNvPr>
          <p:cNvSpPr txBox="1"/>
          <p:nvPr/>
        </p:nvSpPr>
        <p:spPr>
          <a:xfrm>
            <a:off x="3672031" y="2922498"/>
            <a:ext cx="2841404" cy="1815882"/>
          </a:xfrm>
          <a:prstGeom prst="rect">
            <a:avLst/>
          </a:prstGeom>
        </p:spPr>
        <p:txBody>
          <a:bodyPr vert="horz" wrap="square" lIns="91440" tIns="45720" rIns="91440" bIns="45720" rtlCol="0" anchor="ctr">
            <a:noAutofit/>
          </a:bodyPr>
          <a:lstStyle/>
          <a:p>
            <a:pPr marL="285750" indent="-285750" algn="l">
              <a:spcBef>
                <a:spcPts val="600"/>
              </a:spcBef>
              <a:buFont typeface="Arial" panose="020B0604020202020204" pitchFamily="34" charset="0"/>
              <a:buChar char="•"/>
            </a:pPr>
            <a:endParaRPr lang="de-DE" sz="1600" dirty="0">
              <a:solidFill>
                <a:srgbClr val="135C62"/>
              </a:solidFill>
            </a:endParaRPr>
          </a:p>
        </p:txBody>
      </p:sp>
      <p:sp>
        <p:nvSpPr>
          <p:cNvPr id="59" name="Textfeld 58">
            <a:extLst>
              <a:ext uri="{FF2B5EF4-FFF2-40B4-BE49-F238E27FC236}">
                <a16:creationId xmlns:a16="http://schemas.microsoft.com/office/drawing/2014/main" id="{BCA762DC-EB92-4AA1-AA55-9E2EE4B9CB1B}"/>
              </a:ext>
            </a:extLst>
          </p:cNvPr>
          <p:cNvSpPr txBox="1"/>
          <p:nvPr/>
        </p:nvSpPr>
        <p:spPr>
          <a:xfrm>
            <a:off x="9092743" y="2922498"/>
            <a:ext cx="2841404" cy="1815882"/>
          </a:xfrm>
          <a:prstGeom prst="rect">
            <a:avLst/>
          </a:prstGeom>
        </p:spPr>
        <p:txBody>
          <a:bodyPr vert="horz" wrap="square" lIns="91440" tIns="45720" rIns="91440" bIns="45720" rtlCol="0" anchor="ctr">
            <a:noAutofit/>
          </a:bodyPr>
          <a:lstStyle/>
          <a:p>
            <a:pPr marL="285750" indent="-285750" algn="l">
              <a:spcBef>
                <a:spcPts val="600"/>
              </a:spcBef>
              <a:buFont typeface="Arial" panose="020B0604020202020204" pitchFamily="34" charset="0"/>
              <a:buChar char="•"/>
            </a:pPr>
            <a:endParaRPr lang="de-DE" sz="1600" dirty="0">
              <a:solidFill>
                <a:srgbClr val="135C62"/>
              </a:solidFill>
            </a:endParaRPr>
          </a:p>
        </p:txBody>
      </p:sp>
    </p:spTree>
    <p:extLst>
      <p:ext uri="{BB962C8B-B14F-4D97-AF65-F5344CB8AC3E}">
        <p14:creationId xmlns:p14="http://schemas.microsoft.com/office/powerpoint/2010/main" val="331450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kt 27" hidden="1">
            <a:extLst>
              <a:ext uri="{FF2B5EF4-FFF2-40B4-BE49-F238E27FC236}">
                <a16:creationId xmlns:a16="http://schemas.microsoft.com/office/drawing/2014/main" id="{4A2D35D2-9813-4238-9DD6-613B320E018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92" imgH="595" progId="TCLayout.ActiveDocument.1">
                  <p:embed/>
                </p:oleObj>
              </mc:Choice>
              <mc:Fallback>
                <p:oleObj name="think-cell Folie" r:id="rId3" imgW="592" imgH="595" progId="TCLayout.ActiveDocument.1">
                  <p:embed/>
                  <p:pic>
                    <p:nvPicPr>
                      <p:cNvPr id="28" name="Objekt 27" hidden="1">
                        <a:extLst>
                          <a:ext uri="{FF2B5EF4-FFF2-40B4-BE49-F238E27FC236}">
                            <a16:creationId xmlns:a16="http://schemas.microsoft.com/office/drawing/2014/main" id="{4A2D35D2-9813-4238-9DD6-613B320E01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Inhaltsplatzhalter 1">
            <a:extLst>
              <a:ext uri="{FF2B5EF4-FFF2-40B4-BE49-F238E27FC236}">
                <a16:creationId xmlns:a16="http://schemas.microsoft.com/office/drawing/2014/main" id="{5945CF8B-BB0F-BC20-BB05-CFE7B91DA158}"/>
              </a:ext>
            </a:extLst>
          </p:cNvPr>
          <p:cNvSpPr>
            <a:spLocks noGrp="1"/>
          </p:cNvSpPr>
          <p:nvPr>
            <p:ph sz="quarter" idx="19"/>
          </p:nvPr>
        </p:nvSpPr>
        <p:spPr/>
        <p:txBody>
          <a:bodyPr/>
          <a:lstStyle/>
          <a:p>
            <a:r>
              <a:rPr lang="en-US" dirty="0"/>
              <a:t>Unterscheidung zwischen technischen Problemen und adaptiven Herausforderungen</a:t>
            </a:r>
            <a:endParaRPr lang="de-DE" dirty="0"/>
          </a:p>
        </p:txBody>
      </p:sp>
      <p:sp>
        <p:nvSpPr>
          <p:cNvPr id="4" name="Textplatzhalter 3">
            <a:extLst>
              <a:ext uri="{FF2B5EF4-FFF2-40B4-BE49-F238E27FC236}">
                <a16:creationId xmlns:a16="http://schemas.microsoft.com/office/drawing/2014/main" id="{FB28E07F-F5CE-4667-A90B-B67126C21839}"/>
              </a:ext>
            </a:extLst>
          </p:cNvPr>
          <p:cNvSpPr>
            <a:spLocks noGrp="1"/>
          </p:cNvSpPr>
          <p:nvPr>
            <p:ph type="body" sz="quarter" idx="16"/>
          </p:nvPr>
        </p:nvSpPr>
        <p:spPr/>
        <p:txBody>
          <a:bodyPr/>
          <a:lstStyle/>
          <a:p>
            <a:r>
              <a:rPr lang="en-US" dirty="0"/>
              <a:t>Adaptive und technische Herausforderungen können anhand bestimmter Kriterien identifiziert werden</a:t>
            </a:r>
            <a:endParaRPr lang="de-DE" dirty="0"/>
          </a:p>
        </p:txBody>
      </p:sp>
      <p:sp>
        <p:nvSpPr>
          <p:cNvPr id="5" name="Textplatzhalter 4">
            <a:extLst>
              <a:ext uri="{FF2B5EF4-FFF2-40B4-BE49-F238E27FC236}">
                <a16:creationId xmlns:a16="http://schemas.microsoft.com/office/drawing/2014/main" id="{4EA0A7C1-FE88-48B2-D10D-72334F821C9C}"/>
              </a:ext>
            </a:extLst>
          </p:cNvPr>
          <p:cNvSpPr>
            <a:spLocks noGrp="1"/>
          </p:cNvSpPr>
          <p:nvPr>
            <p:ph type="body" sz="quarter" idx="20"/>
          </p:nvPr>
        </p:nvSpPr>
        <p:spPr>
          <a:noFill/>
        </p:spPr>
        <p:txBody>
          <a:bodyPr>
            <a:normAutofit fontScale="85000" lnSpcReduction="20000"/>
          </a:bodyPr>
          <a:lstStyle/>
          <a:p>
            <a:r>
              <a:rPr lang="en-US" dirty="0"/>
              <a:t>Der Ansatz der adaptiven Führung: Adaptive Herausforderungen vs. technische Herausforderungen</a:t>
            </a:r>
            <a:endParaRPr lang="de-DE" dirty="0"/>
          </a:p>
          <a:p>
            <a:endParaRPr lang="de-DE" dirty="0"/>
          </a:p>
        </p:txBody>
      </p:sp>
      <p:sp>
        <p:nvSpPr>
          <p:cNvPr id="29" name="Freeform 23">
            <a:extLst>
              <a:ext uri="{FF2B5EF4-FFF2-40B4-BE49-F238E27FC236}">
                <a16:creationId xmlns:a16="http://schemas.microsoft.com/office/drawing/2014/main" id="{0CA9B719-E568-411D-BE2A-90239DB9F81B}"/>
              </a:ext>
            </a:extLst>
          </p:cNvPr>
          <p:cNvSpPr>
            <a:spLocks/>
          </p:cNvSpPr>
          <p:nvPr/>
        </p:nvSpPr>
        <p:spPr bwMode="auto">
          <a:xfrm>
            <a:off x="8031674" y="2841453"/>
            <a:ext cx="309103" cy="266631"/>
          </a:xfrm>
          <a:custGeom>
            <a:avLst/>
            <a:gdLst>
              <a:gd name="T0" fmla="*/ 0 w 170"/>
              <a:gd name="T1" fmla="*/ 0 h 168"/>
              <a:gd name="T2" fmla="*/ 0 w 170"/>
              <a:gd name="T3" fmla="*/ 0 h 168"/>
              <a:gd name="T4" fmla="*/ 170 w 170"/>
              <a:gd name="T5" fmla="*/ 168 h 168"/>
              <a:gd name="T6" fmla="*/ 170 w 170"/>
              <a:gd name="T7" fmla="*/ 168 h 168"/>
              <a:gd name="T8" fmla="*/ 0 w 170"/>
              <a:gd name="T9" fmla="*/ 0 h 168"/>
            </a:gdLst>
            <a:ahLst/>
            <a:cxnLst>
              <a:cxn ang="0">
                <a:pos x="T0" y="T1"/>
              </a:cxn>
              <a:cxn ang="0">
                <a:pos x="T2" y="T3"/>
              </a:cxn>
              <a:cxn ang="0">
                <a:pos x="T4" y="T5"/>
              </a:cxn>
              <a:cxn ang="0">
                <a:pos x="T6" y="T7"/>
              </a:cxn>
              <a:cxn ang="0">
                <a:pos x="T8" y="T9"/>
              </a:cxn>
            </a:cxnLst>
            <a:rect l="0" t="0" r="r" b="b"/>
            <a:pathLst>
              <a:path w="170" h="168">
                <a:moveTo>
                  <a:pt x="0" y="0"/>
                </a:moveTo>
                <a:lnTo>
                  <a:pt x="0" y="0"/>
                </a:lnTo>
                <a:lnTo>
                  <a:pt x="170" y="168"/>
                </a:lnTo>
                <a:lnTo>
                  <a:pt x="170" y="168"/>
                </a:lnTo>
                <a:lnTo>
                  <a:pt x="0" y="0"/>
                </a:lnTo>
                <a:close/>
              </a:path>
            </a:pathLst>
          </a:custGeom>
          <a:solidFill>
            <a:srgbClr val="53A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0" name="Freeform 24">
            <a:extLst>
              <a:ext uri="{FF2B5EF4-FFF2-40B4-BE49-F238E27FC236}">
                <a16:creationId xmlns:a16="http://schemas.microsoft.com/office/drawing/2014/main" id="{B74EADE6-5EE0-4406-80A5-7B8CDEEB3DED}"/>
              </a:ext>
            </a:extLst>
          </p:cNvPr>
          <p:cNvSpPr>
            <a:spLocks/>
          </p:cNvSpPr>
          <p:nvPr/>
        </p:nvSpPr>
        <p:spPr bwMode="auto">
          <a:xfrm>
            <a:off x="8031674" y="2841453"/>
            <a:ext cx="309103" cy="266631"/>
          </a:xfrm>
          <a:custGeom>
            <a:avLst/>
            <a:gdLst>
              <a:gd name="T0" fmla="*/ 0 w 170"/>
              <a:gd name="T1" fmla="*/ 0 h 168"/>
              <a:gd name="T2" fmla="*/ 0 w 170"/>
              <a:gd name="T3" fmla="*/ 0 h 168"/>
              <a:gd name="T4" fmla="*/ 170 w 170"/>
              <a:gd name="T5" fmla="*/ 168 h 168"/>
              <a:gd name="T6" fmla="*/ 170 w 170"/>
              <a:gd name="T7" fmla="*/ 168 h 168"/>
              <a:gd name="T8" fmla="*/ 0 w 170"/>
              <a:gd name="T9" fmla="*/ 0 h 168"/>
            </a:gdLst>
            <a:ahLst/>
            <a:cxnLst>
              <a:cxn ang="0">
                <a:pos x="T0" y="T1"/>
              </a:cxn>
              <a:cxn ang="0">
                <a:pos x="T2" y="T3"/>
              </a:cxn>
              <a:cxn ang="0">
                <a:pos x="T4" y="T5"/>
              </a:cxn>
              <a:cxn ang="0">
                <a:pos x="T6" y="T7"/>
              </a:cxn>
              <a:cxn ang="0">
                <a:pos x="T8" y="T9"/>
              </a:cxn>
            </a:cxnLst>
            <a:rect l="0" t="0" r="r" b="b"/>
            <a:pathLst>
              <a:path w="170" h="168">
                <a:moveTo>
                  <a:pt x="0" y="0"/>
                </a:moveTo>
                <a:lnTo>
                  <a:pt x="0" y="0"/>
                </a:lnTo>
                <a:lnTo>
                  <a:pt x="170" y="168"/>
                </a:lnTo>
                <a:lnTo>
                  <a:pt x="170" y="16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1" name="Freeform 26">
            <a:extLst>
              <a:ext uri="{FF2B5EF4-FFF2-40B4-BE49-F238E27FC236}">
                <a16:creationId xmlns:a16="http://schemas.microsoft.com/office/drawing/2014/main" id="{F347A9D0-FF86-4630-A86A-35EE85EC3505}"/>
              </a:ext>
            </a:extLst>
          </p:cNvPr>
          <p:cNvSpPr>
            <a:spLocks/>
          </p:cNvSpPr>
          <p:nvPr/>
        </p:nvSpPr>
        <p:spPr bwMode="auto">
          <a:xfrm>
            <a:off x="8340777" y="2898588"/>
            <a:ext cx="243646" cy="209496"/>
          </a:xfrm>
          <a:custGeom>
            <a:avLst/>
            <a:gdLst>
              <a:gd name="T0" fmla="*/ 63 w 63"/>
              <a:gd name="T1" fmla="*/ 0 h 62"/>
              <a:gd name="T2" fmla="*/ 62 w 63"/>
              <a:gd name="T3" fmla="*/ 1 h 62"/>
              <a:gd name="T4" fmla="*/ 50 w 63"/>
              <a:gd name="T5" fmla="*/ 12 h 62"/>
              <a:gd name="T6" fmla="*/ 0 w 63"/>
              <a:gd name="T7" fmla="*/ 62 h 62"/>
              <a:gd name="T8" fmla="*/ 0 w 63"/>
              <a:gd name="T9" fmla="*/ 62 h 62"/>
              <a:gd name="T10" fmla="*/ 50 w 63"/>
              <a:gd name="T11" fmla="*/ 12 h 62"/>
              <a:gd name="T12" fmla="*/ 62 w 63"/>
              <a:gd name="T13" fmla="*/ 1 h 62"/>
              <a:gd name="T14" fmla="*/ 63 w 63"/>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2">
                <a:moveTo>
                  <a:pt x="63" y="0"/>
                </a:moveTo>
                <a:cubicBezTo>
                  <a:pt x="63" y="0"/>
                  <a:pt x="62" y="0"/>
                  <a:pt x="62" y="1"/>
                </a:cubicBezTo>
                <a:cubicBezTo>
                  <a:pt x="50" y="12"/>
                  <a:pt x="50" y="12"/>
                  <a:pt x="50" y="12"/>
                </a:cubicBezTo>
                <a:cubicBezTo>
                  <a:pt x="0" y="62"/>
                  <a:pt x="0" y="62"/>
                  <a:pt x="0" y="62"/>
                </a:cubicBezTo>
                <a:cubicBezTo>
                  <a:pt x="0" y="62"/>
                  <a:pt x="0" y="62"/>
                  <a:pt x="0" y="62"/>
                </a:cubicBezTo>
                <a:cubicBezTo>
                  <a:pt x="50" y="12"/>
                  <a:pt x="50" y="12"/>
                  <a:pt x="50" y="12"/>
                </a:cubicBezTo>
                <a:cubicBezTo>
                  <a:pt x="62" y="1"/>
                  <a:pt x="62" y="1"/>
                  <a:pt x="62" y="1"/>
                </a:cubicBezTo>
                <a:cubicBezTo>
                  <a:pt x="62" y="0"/>
                  <a:pt x="63" y="0"/>
                  <a:pt x="63" y="0"/>
                </a:cubicBezTo>
              </a:path>
            </a:pathLst>
          </a:custGeom>
          <a:solidFill>
            <a:srgbClr val="498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2" name="Freeform 27">
            <a:extLst>
              <a:ext uri="{FF2B5EF4-FFF2-40B4-BE49-F238E27FC236}">
                <a16:creationId xmlns:a16="http://schemas.microsoft.com/office/drawing/2014/main" id="{10F5E111-E89A-4A9D-B799-8F23A3A78212}"/>
              </a:ext>
            </a:extLst>
          </p:cNvPr>
          <p:cNvSpPr>
            <a:spLocks/>
          </p:cNvSpPr>
          <p:nvPr/>
        </p:nvSpPr>
        <p:spPr bwMode="auto">
          <a:xfrm>
            <a:off x="8031674" y="3108084"/>
            <a:ext cx="309103" cy="269805"/>
          </a:xfrm>
          <a:custGeom>
            <a:avLst/>
            <a:gdLst>
              <a:gd name="T0" fmla="*/ 170 w 170"/>
              <a:gd name="T1" fmla="*/ 0 h 170"/>
              <a:gd name="T2" fmla="*/ 170 w 170"/>
              <a:gd name="T3" fmla="*/ 0 h 170"/>
              <a:gd name="T4" fmla="*/ 0 w 170"/>
              <a:gd name="T5" fmla="*/ 170 h 170"/>
              <a:gd name="T6" fmla="*/ 0 w 170"/>
              <a:gd name="T7" fmla="*/ 170 h 170"/>
              <a:gd name="T8" fmla="*/ 170 w 170"/>
              <a:gd name="T9" fmla="*/ 0 h 170"/>
              <a:gd name="T10" fmla="*/ 170 w 170"/>
              <a:gd name="T11" fmla="*/ 0 h 170"/>
            </a:gdLst>
            <a:ahLst/>
            <a:cxnLst>
              <a:cxn ang="0">
                <a:pos x="T0" y="T1"/>
              </a:cxn>
              <a:cxn ang="0">
                <a:pos x="T2" y="T3"/>
              </a:cxn>
              <a:cxn ang="0">
                <a:pos x="T4" y="T5"/>
              </a:cxn>
              <a:cxn ang="0">
                <a:pos x="T6" y="T7"/>
              </a:cxn>
              <a:cxn ang="0">
                <a:pos x="T8" y="T9"/>
              </a:cxn>
              <a:cxn ang="0">
                <a:pos x="T10" y="T11"/>
              </a:cxn>
            </a:cxnLst>
            <a:rect l="0" t="0" r="r" b="b"/>
            <a:pathLst>
              <a:path w="170" h="170">
                <a:moveTo>
                  <a:pt x="170" y="0"/>
                </a:moveTo>
                <a:lnTo>
                  <a:pt x="170" y="0"/>
                </a:lnTo>
                <a:lnTo>
                  <a:pt x="0" y="170"/>
                </a:lnTo>
                <a:lnTo>
                  <a:pt x="0" y="170"/>
                </a:lnTo>
                <a:lnTo>
                  <a:pt x="170" y="0"/>
                </a:lnTo>
                <a:lnTo>
                  <a:pt x="170" y="0"/>
                </a:lnTo>
                <a:close/>
              </a:path>
            </a:pathLst>
          </a:custGeom>
          <a:solidFill>
            <a:srgbClr val="53A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3" name="Freeform 28">
            <a:extLst>
              <a:ext uri="{FF2B5EF4-FFF2-40B4-BE49-F238E27FC236}">
                <a16:creationId xmlns:a16="http://schemas.microsoft.com/office/drawing/2014/main" id="{484B59CF-03A9-4146-BA00-C44DBFC547DF}"/>
              </a:ext>
            </a:extLst>
          </p:cNvPr>
          <p:cNvSpPr>
            <a:spLocks/>
          </p:cNvSpPr>
          <p:nvPr/>
        </p:nvSpPr>
        <p:spPr bwMode="auto">
          <a:xfrm>
            <a:off x="8031674" y="3108084"/>
            <a:ext cx="309103" cy="269805"/>
          </a:xfrm>
          <a:custGeom>
            <a:avLst/>
            <a:gdLst>
              <a:gd name="T0" fmla="*/ 170 w 170"/>
              <a:gd name="T1" fmla="*/ 0 h 170"/>
              <a:gd name="T2" fmla="*/ 170 w 170"/>
              <a:gd name="T3" fmla="*/ 0 h 170"/>
              <a:gd name="T4" fmla="*/ 0 w 170"/>
              <a:gd name="T5" fmla="*/ 170 h 170"/>
              <a:gd name="T6" fmla="*/ 0 w 170"/>
              <a:gd name="T7" fmla="*/ 170 h 170"/>
              <a:gd name="T8" fmla="*/ 170 w 170"/>
              <a:gd name="T9" fmla="*/ 0 h 170"/>
              <a:gd name="T10" fmla="*/ 170 w 170"/>
              <a:gd name="T11" fmla="*/ 0 h 170"/>
            </a:gdLst>
            <a:ahLst/>
            <a:cxnLst>
              <a:cxn ang="0">
                <a:pos x="T0" y="T1"/>
              </a:cxn>
              <a:cxn ang="0">
                <a:pos x="T2" y="T3"/>
              </a:cxn>
              <a:cxn ang="0">
                <a:pos x="T4" y="T5"/>
              </a:cxn>
              <a:cxn ang="0">
                <a:pos x="T6" y="T7"/>
              </a:cxn>
              <a:cxn ang="0">
                <a:pos x="T8" y="T9"/>
              </a:cxn>
              <a:cxn ang="0">
                <a:pos x="T10" y="T11"/>
              </a:cxn>
            </a:cxnLst>
            <a:rect l="0" t="0" r="r" b="b"/>
            <a:pathLst>
              <a:path w="170" h="170">
                <a:moveTo>
                  <a:pt x="170" y="0"/>
                </a:moveTo>
                <a:lnTo>
                  <a:pt x="170" y="0"/>
                </a:lnTo>
                <a:lnTo>
                  <a:pt x="0" y="170"/>
                </a:lnTo>
                <a:lnTo>
                  <a:pt x="0" y="170"/>
                </a:lnTo>
                <a:lnTo>
                  <a:pt x="170" y="0"/>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4" name="Freeform 30">
            <a:extLst>
              <a:ext uri="{FF2B5EF4-FFF2-40B4-BE49-F238E27FC236}">
                <a16:creationId xmlns:a16="http://schemas.microsoft.com/office/drawing/2014/main" id="{D0D26210-8FE5-42BC-BD54-D219C04F9694}"/>
              </a:ext>
            </a:extLst>
          </p:cNvPr>
          <p:cNvSpPr>
            <a:spLocks noEditPoints="1"/>
          </p:cNvSpPr>
          <p:nvPr/>
        </p:nvSpPr>
        <p:spPr bwMode="auto">
          <a:xfrm>
            <a:off x="8451690" y="3208071"/>
            <a:ext cx="321831" cy="169819"/>
          </a:xfrm>
          <a:custGeom>
            <a:avLst/>
            <a:gdLst>
              <a:gd name="T0" fmla="*/ 83 w 83"/>
              <a:gd name="T1" fmla="*/ 50 h 50"/>
              <a:gd name="T2" fmla="*/ 83 w 83"/>
              <a:gd name="T3" fmla="*/ 50 h 50"/>
              <a:gd name="T4" fmla="*/ 83 w 83"/>
              <a:gd name="T5" fmla="*/ 50 h 50"/>
              <a:gd name="T6" fmla="*/ 0 w 83"/>
              <a:gd name="T7" fmla="*/ 0 h 50"/>
              <a:gd name="T8" fmla="*/ 21 w 83"/>
              <a:gd name="T9" fmla="*/ 21 h 50"/>
              <a:gd name="T10" fmla="*/ 33 w 83"/>
              <a:gd name="T11" fmla="*/ 32 h 50"/>
              <a:gd name="T12" fmla="*/ 44 w 83"/>
              <a:gd name="T13" fmla="*/ 40 h 50"/>
              <a:gd name="T14" fmla="*/ 33 w 83"/>
              <a:gd name="T15" fmla="*/ 32 h 50"/>
              <a:gd name="T16" fmla="*/ 21 w 83"/>
              <a:gd name="T17" fmla="*/ 21 h 50"/>
              <a:gd name="T18" fmla="*/ 0 w 83"/>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50">
                <a:moveTo>
                  <a:pt x="83" y="50"/>
                </a:moveTo>
                <a:cubicBezTo>
                  <a:pt x="83" y="50"/>
                  <a:pt x="83" y="50"/>
                  <a:pt x="83" y="50"/>
                </a:cubicBezTo>
                <a:cubicBezTo>
                  <a:pt x="83" y="50"/>
                  <a:pt x="83" y="50"/>
                  <a:pt x="83" y="50"/>
                </a:cubicBezTo>
                <a:moveTo>
                  <a:pt x="0" y="0"/>
                </a:moveTo>
                <a:cubicBezTo>
                  <a:pt x="21" y="21"/>
                  <a:pt x="21" y="21"/>
                  <a:pt x="21" y="21"/>
                </a:cubicBezTo>
                <a:cubicBezTo>
                  <a:pt x="33" y="32"/>
                  <a:pt x="33" y="32"/>
                  <a:pt x="33" y="32"/>
                </a:cubicBezTo>
                <a:cubicBezTo>
                  <a:pt x="36" y="35"/>
                  <a:pt x="40" y="38"/>
                  <a:pt x="44" y="40"/>
                </a:cubicBezTo>
                <a:cubicBezTo>
                  <a:pt x="40" y="38"/>
                  <a:pt x="36" y="35"/>
                  <a:pt x="33" y="32"/>
                </a:cubicBezTo>
                <a:cubicBezTo>
                  <a:pt x="21" y="21"/>
                  <a:pt x="21" y="21"/>
                  <a:pt x="21" y="21"/>
                </a:cubicBezTo>
                <a:cubicBezTo>
                  <a:pt x="0" y="0"/>
                  <a:pt x="0" y="0"/>
                  <a:pt x="0" y="0"/>
                </a:cubicBezTo>
              </a:path>
            </a:pathLst>
          </a:custGeom>
          <a:solidFill>
            <a:srgbClr val="498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5" name="Freeform 45">
            <a:extLst>
              <a:ext uri="{FF2B5EF4-FFF2-40B4-BE49-F238E27FC236}">
                <a16:creationId xmlns:a16="http://schemas.microsoft.com/office/drawing/2014/main" id="{A2880CE2-3BFE-40DD-BCB3-F8520D805B12}"/>
              </a:ext>
            </a:extLst>
          </p:cNvPr>
          <p:cNvSpPr>
            <a:spLocks noEditPoints="1"/>
          </p:cNvSpPr>
          <p:nvPr/>
        </p:nvSpPr>
        <p:spPr bwMode="auto">
          <a:xfrm>
            <a:off x="9035349" y="2205032"/>
            <a:ext cx="325467" cy="171406"/>
          </a:xfrm>
          <a:custGeom>
            <a:avLst/>
            <a:gdLst>
              <a:gd name="T0" fmla="*/ 0 w 84"/>
              <a:gd name="T1" fmla="*/ 51 h 51"/>
              <a:gd name="T2" fmla="*/ 0 w 84"/>
              <a:gd name="T3" fmla="*/ 51 h 51"/>
              <a:gd name="T4" fmla="*/ 0 w 84"/>
              <a:gd name="T5" fmla="*/ 51 h 51"/>
              <a:gd name="T6" fmla="*/ 84 w 84"/>
              <a:gd name="T7" fmla="*/ 0 h 51"/>
              <a:gd name="T8" fmla="*/ 62 w 84"/>
              <a:gd name="T9" fmla="*/ 22 h 51"/>
              <a:gd name="T10" fmla="*/ 50 w 84"/>
              <a:gd name="T11" fmla="*/ 33 h 51"/>
              <a:gd name="T12" fmla="*/ 40 w 84"/>
              <a:gd name="T13" fmla="*/ 40 h 51"/>
              <a:gd name="T14" fmla="*/ 50 w 84"/>
              <a:gd name="T15" fmla="*/ 33 h 51"/>
              <a:gd name="T16" fmla="*/ 62 w 84"/>
              <a:gd name="T17" fmla="*/ 22 h 51"/>
              <a:gd name="T18" fmla="*/ 84 w 84"/>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0" y="51"/>
                </a:moveTo>
                <a:cubicBezTo>
                  <a:pt x="0" y="51"/>
                  <a:pt x="0" y="51"/>
                  <a:pt x="0" y="51"/>
                </a:cubicBezTo>
                <a:cubicBezTo>
                  <a:pt x="0" y="51"/>
                  <a:pt x="0" y="51"/>
                  <a:pt x="0" y="51"/>
                </a:cubicBezTo>
                <a:moveTo>
                  <a:pt x="84" y="0"/>
                </a:moveTo>
                <a:cubicBezTo>
                  <a:pt x="62" y="22"/>
                  <a:pt x="62" y="22"/>
                  <a:pt x="62" y="22"/>
                </a:cubicBezTo>
                <a:cubicBezTo>
                  <a:pt x="50" y="33"/>
                  <a:pt x="50" y="33"/>
                  <a:pt x="50" y="33"/>
                </a:cubicBezTo>
                <a:cubicBezTo>
                  <a:pt x="47" y="36"/>
                  <a:pt x="44" y="38"/>
                  <a:pt x="40" y="40"/>
                </a:cubicBezTo>
                <a:cubicBezTo>
                  <a:pt x="44" y="38"/>
                  <a:pt x="47" y="36"/>
                  <a:pt x="50" y="33"/>
                </a:cubicBezTo>
                <a:cubicBezTo>
                  <a:pt x="62" y="22"/>
                  <a:pt x="62" y="22"/>
                  <a:pt x="62" y="22"/>
                </a:cubicBezTo>
                <a:cubicBezTo>
                  <a:pt x="84" y="0"/>
                  <a:pt x="84" y="0"/>
                  <a:pt x="84" y="0"/>
                </a:cubicBezTo>
              </a:path>
            </a:pathLst>
          </a:custGeom>
          <a:solidFill>
            <a:srgbClr val="B14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58" name="Textfeld 57">
            <a:extLst>
              <a:ext uri="{FF2B5EF4-FFF2-40B4-BE49-F238E27FC236}">
                <a16:creationId xmlns:a16="http://schemas.microsoft.com/office/drawing/2014/main" id="{306D71CE-2DAC-4353-9188-C7918D43D375}"/>
              </a:ext>
            </a:extLst>
          </p:cNvPr>
          <p:cNvSpPr txBox="1"/>
          <p:nvPr/>
        </p:nvSpPr>
        <p:spPr>
          <a:xfrm>
            <a:off x="3672031" y="2922498"/>
            <a:ext cx="2841404" cy="1815882"/>
          </a:xfrm>
          <a:prstGeom prst="rect">
            <a:avLst/>
          </a:prstGeom>
        </p:spPr>
        <p:txBody>
          <a:bodyPr vert="horz" wrap="square" lIns="91440" tIns="45720" rIns="91440" bIns="45720" rtlCol="0" anchor="ctr">
            <a:noAutofit/>
          </a:bodyPr>
          <a:lstStyle/>
          <a:p>
            <a:pPr marL="285750" indent="-285750" algn="l">
              <a:spcBef>
                <a:spcPts val="600"/>
              </a:spcBef>
              <a:buFont typeface="Arial" panose="020B0604020202020204" pitchFamily="34" charset="0"/>
              <a:buChar char="•"/>
            </a:pPr>
            <a:endParaRPr lang="de-DE" sz="1600" dirty="0">
              <a:solidFill>
                <a:srgbClr val="135C62"/>
              </a:solidFill>
            </a:endParaRPr>
          </a:p>
        </p:txBody>
      </p:sp>
      <p:sp>
        <p:nvSpPr>
          <p:cNvPr id="59" name="Textfeld 58">
            <a:extLst>
              <a:ext uri="{FF2B5EF4-FFF2-40B4-BE49-F238E27FC236}">
                <a16:creationId xmlns:a16="http://schemas.microsoft.com/office/drawing/2014/main" id="{BCA762DC-EB92-4AA1-AA55-9E2EE4B9CB1B}"/>
              </a:ext>
            </a:extLst>
          </p:cNvPr>
          <p:cNvSpPr txBox="1"/>
          <p:nvPr/>
        </p:nvSpPr>
        <p:spPr>
          <a:xfrm>
            <a:off x="9092743" y="2922498"/>
            <a:ext cx="2841404" cy="1815882"/>
          </a:xfrm>
          <a:prstGeom prst="rect">
            <a:avLst/>
          </a:prstGeom>
        </p:spPr>
        <p:txBody>
          <a:bodyPr vert="horz" wrap="square" lIns="91440" tIns="45720" rIns="91440" bIns="45720" rtlCol="0" anchor="ctr">
            <a:noAutofit/>
          </a:bodyPr>
          <a:lstStyle/>
          <a:p>
            <a:pPr marL="285750" indent="-285750" algn="l">
              <a:spcBef>
                <a:spcPts val="600"/>
              </a:spcBef>
              <a:buFont typeface="Arial" panose="020B0604020202020204" pitchFamily="34" charset="0"/>
              <a:buChar char="•"/>
            </a:pPr>
            <a:endParaRPr lang="de-DE" sz="1600" dirty="0">
              <a:solidFill>
                <a:srgbClr val="135C62"/>
              </a:solidFill>
            </a:endParaRPr>
          </a:p>
        </p:txBody>
      </p:sp>
      <p:graphicFrame>
        <p:nvGraphicFramePr>
          <p:cNvPr id="10" name="Inhaltsplatzhalter 9">
            <a:extLst>
              <a:ext uri="{FF2B5EF4-FFF2-40B4-BE49-F238E27FC236}">
                <a16:creationId xmlns:a16="http://schemas.microsoft.com/office/drawing/2014/main" id="{5BE83BEA-9CCC-361B-567A-D95BBEE97E2D}"/>
              </a:ext>
            </a:extLst>
          </p:cNvPr>
          <p:cNvGraphicFramePr>
            <a:graphicFrameLocks noGrp="1"/>
          </p:cNvGraphicFramePr>
          <p:nvPr>
            <p:ph sz="quarter" idx="13"/>
            <p:extLst>
              <p:ext uri="{D42A27DB-BD31-4B8C-83A1-F6EECF244321}">
                <p14:modId xmlns:p14="http://schemas.microsoft.com/office/powerpoint/2010/main" val="2739803999"/>
              </p:ext>
            </p:extLst>
          </p:nvPr>
        </p:nvGraphicFramePr>
        <p:xfrm>
          <a:off x="4283641" y="2989822"/>
          <a:ext cx="208280" cy="365760"/>
        </p:xfrm>
        <a:graphic>
          <a:graphicData uri="http://schemas.openxmlformats.org/drawingml/2006/table">
            <a:tbl>
              <a:tblPr/>
              <a:tblGrid>
                <a:gridCol w="208280">
                  <a:extLst>
                    <a:ext uri="{9D8B030D-6E8A-4147-A177-3AD203B41FA5}">
                      <a16:colId xmlns:a16="http://schemas.microsoft.com/office/drawing/2014/main" val="1614217325"/>
                    </a:ext>
                  </a:extLst>
                </a:gridCol>
              </a:tblGrid>
              <a:tr h="0">
                <a:tc>
                  <a:txBody>
                    <a:bodyPr/>
                    <a:lstStyle/>
                    <a:p>
                      <a:endParaRPr lang="de-DE"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211062125"/>
                  </a:ext>
                </a:extLst>
              </a:tr>
            </a:tbl>
          </a:graphicData>
        </a:graphic>
      </p:graphicFrame>
      <p:graphicFrame>
        <p:nvGraphicFramePr>
          <p:cNvPr id="36" name="Table 7">
            <a:extLst>
              <a:ext uri="{FF2B5EF4-FFF2-40B4-BE49-F238E27FC236}">
                <a16:creationId xmlns:a16="http://schemas.microsoft.com/office/drawing/2014/main" id="{B61C0D87-8E6C-3220-23A6-F56C961A42FD}"/>
              </a:ext>
            </a:extLst>
          </p:cNvPr>
          <p:cNvGraphicFramePr>
            <a:graphicFrameLocks noGrp="1"/>
          </p:cNvGraphicFramePr>
          <p:nvPr>
            <p:extLst>
              <p:ext uri="{D42A27DB-BD31-4B8C-83A1-F6EECF244321}">
                <p14:modId xmlns:p14="http://schemas.microsoft.com/office/powerpoint/2010/main" val="3237613743"/>
              </p:ext>
            </p:extLst>
          </p:nvPr>
        </p:nvGraphicFramePr>
        <p:xfrm>
          <a:off x="4219002" y="2038430"/>
          <a:ext cx="7239000" cy="1920180"/>
        </p:xfrm>
        <a:graphic>
          <a:graphicData uri="http://schemas.openxmlformats.org/drawingml/2006/table">
            <a:tbl>
              <a:tblPr firstRow="1" bandRow="1">
                <a:tableStyleId>{5940675A-B579-460E-94D1-54222C63F5DA}</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558827">
                <a:tc>
                  <a:txBody>
                    <a:bodyPr/>
                    <a:lstStyle/>
                    <a:p>
                      <a:r>
                        <a:rPr lang="en-US" sz="1800" b="1" dirty="0">
                          <a:solidFill>
                            <a:schemeClr val="bg2"/>
                          </a:solidFill>
                        </a:rPr>
                        <a:t>Art der Herausforderung</a:t>
                      </a:r>
                    </a:p>
                  </a:txBody>
                  <a:tcPr marT="45710" marB="4571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95E8C"/>
                    </a:solidFill>
                  </a:tcPr>
                </a:tc>
                <a:tc>
                  <a:txBody>
                    <a:bodyPr/>
                    <a:lstStyle/>
                    <a:p>
                      <a:r>
                        <a:rPr lang="en-US" sz="1800" b="1" dirty="0">
                          <a:solidFill>
                            <a:schemeClr val="bg2"/>
                          </a:solidFill>
                        </a:rPr>
                        <a:t>Problemstellung</a:t>
                      </a:r>
                    </a:p>
                  </a:txBody>
                  <a:tcPr marT="45710" marB="4571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95E8C"/>
                    </a:solidFill>
                  </a:tcPr>
                </a:tc>
                <a:tc>
                  <a:txBody>
                    <a:bodyPr/>
                    <a:lstStyle/>
                    <a:p>
                      <a:r>
                        <a:rPr lang="en-US" sz="1800" b="1" dirty="0">
                          <a:solidFill>
                            <a:schemeClr val="bg2"/>
                          </a:solidFill>
                        </a:rPr>
                        <a:t>Lösung</a:t>
                      </a:r>
                    </a:p>
                  </a:txBody>
                  <a:tcPr marT="45710" marB="4571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95E8C"/>
                    </a:solidFill>
                  </a:tcPr>
                </a:tc>
                <a:tc>
                  <a:txBody>
                    <a:bodyPr/>
                    <a:lstStyle/>
                    <a:p>
                      <a:r>
                        <a:rPr lang="en-US" sz="1800" b="1" dirty="0">
                          <a:solidFill>
                            <a:schemeClr val="bg2"/>
                          </a:solidFill>
                        </a:rPr>
                        <a:t>Wer macht die Arbeit?</a:t>
                      </a:r>
                    </a:p>
                  </a:txBody>
                  <a:tcPr marT="45710" marB="4571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95E8C"/>
                    </a:solidFill>
                  </a:tcPr>
                </a:tc>
                <a:extLst>
                  <a:ext uri="{0D108BD9-81ED-4DB2-BD59-A6C34878D82A}">
                    <a16:rowId xmlns:a16="http://schemas.microsoft.com/office/drawing/2014/main" val="10000"/>
                  </a:ext>
                </a:extLst>
              </a:tr>
              <a:tr h="356691">
                <a:tc>
                  <a:txBody>
                    <a:bodyPr/>
                    <a:lstStyle/>
                    <a:p>
                      <a:r>
                        <a:rPr lang="en-US" sz="1800" b="1" dirty="0">
                          <a:solidFill>
                            <a:schemeClr val="bg2"/>
                          </a:solidFill>
                        </a:rPr>
                        <a:t>Technisch</a:t>
                      </a:r>
                    </a:p>
                  </a:txBody>
                  <a:tcPr marT="45710" marB="4571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77FA9"/>
                    </a:solidFill>
                  </a:tcPr>
                </a:tc>
                <a:tc>
                  <a:txBody>
                    <a:bodyPr/>
                    <a:lstStyle/>
                    <a:p>
                      <a:r>
                        <a:rPr lang="en-US" sz="1800" dirty="0">
                          <a:solidFill>
                            <a:srgbClr val="595A59"/>
                          </a:solidFill>
                        </a:rPr>
                        <a:t>Klar</a:t>
                      </a:r>
                    </a:p>
                  </a:txBody>
                  <a:tcPr marT="45710" marB="45710">
                    <a:lnL w="12700" cap="flat" cmpd="sng" algn="ctr">
                      <a:solidFill>
                        <a:schemeClr val="bg2"/>
                      </a:solidFill>
                      <a:prstDash val="solid"/>
                      <a:round/>
                      <a:headEnd type="none" w="med" len="med"/>
                      <a:tailEnd type="none" w="med" len="med"/>
                    </a:lnL>
                    <a:lnR w="12700" cap="flat" cmpd="sng" algn="ctr">
                      <a:solidFill>
                        <a:srgbClr val="595A59"/>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595A59"/>
                      </a:solidFill>
                      <a:prstDash val="solid"/>
                      <a:round/>
                      <a:headEnd type="none" w="med" len="med"/>
                      <a:tailEnd type="none" w="med" len="med"/>
                    </a:lnB>
                  </a:tcPr>
                </a:tc>
                <a:tc>
                  <a:txBody>
                    <a:bodyPr/>
                    <a:lstStyle/>
                    <a:p>
                      <a:r>
                        <a:rPr lang="en-US" sz="1800" dirty="0">
                          <a:solidFill>
                            <a:srgbClr val="595A59"/>
                          </a:solidFill>
                        </a:rPr>
                        <a:t>Klar</a:t>
                      </a:r>
                    </a:p>
                  </a:txBody>
                  <a:tcPr marT="45710" marB="45710">
                    <a:lnL w="12700" cap="flat" cmpd="sng" algn="ctr">
                      <a:solidFill>
                        <a:srgbClr val="595A59"/>
                      </a:solidFill>
                      <a:prstDash val="solid"/>
                      <a:round/>
                      <a:headEnd type="none" w="med" len="med"/>
                      <a:tailEnd type="none" w="med" len="med"/>
                    </a:lnL>
                    <a:lnR w="12700" cap="flat" cmpd="sng" algn="ctr">
                      <a:solidFill>
                        <a:srgbClr val="595A59"/>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595A59"/>
                      </a:solidFill>
                      <a:prstDash val="solid"/>
                      <a:round/>
                      <a:headEnd type="none" w="med" len="med"/>
                      <a:tailEnd type="none" w="med" len="med"/>
                    </a:lnB>
                  </a:tcPr>
                </a:tc>
                <a:tc>
                  <a:txBody>
                    <a:bodyPr/>
                    <a:lstStyle/>
                    <a:p>
                      <a:r>
                        <a:rPr lang="en-US" sz="1800" dirty="0" err="1">
                          <a:solidFill>
                            <a:srgbClr val="595A59"/>
                          </a:solidFill>
                        </a:rPr>
                        <a:t>Funktionsbereich</a:t>
                      </a:r>
                      <a:endParaRPr lang="en-US" sz="1800" dirty="0">
                        <a:solidFill>
                          <a:srgbClr val="595A59"/>
                        </a:solidFill>
                      </a:endParaRPr>
                    </a:p>
                  </a:txBody>
                  <a:tcPr marT="45710" marB="45710">
                    <a:lnL w="12700" cap="flat" cmpd="sng" algn="ctr">
                      <a:solidFill>
                        <a:srgbClr val="595A59"/>
                      </a:solidFill>
                      <a:prstDash val="solid"/>
                      <a:round/>
                      <a:headEnd type="none" w="med" len="med"/>
                      <a:tailEnd type="none" w="med" len="med"/>
                    </a:lnL>
                    <a:lnR w="12700" cap="flat" cmpd="sng" algn="ctr">
                      <a:solidFill>
                        <a:srgbClr val="595A59"/>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595A59"/>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r>
                        <a:rPr lang="en-US" sz="1800" b="1" dirty="0" err="1">
                          <a:solidFill>
                            <a:schemeClr val="bg2"/>
                          </a:solidFill>
                        </a:rPr>
                        <a:t>Adaptiv</a:t>
                      </a:r>
                      <a:endParaRPr lang="en-US" sz="1800" b="1" dirty="0">
                        <a:solidFill>
                          <a:schemeClr val="bg2"/>
                        </a:solidFill>
                      </a:endParaRPr>
                    </a:p>
                  </a:txBody>
                  <a:tcPr marT="45710" marB="4571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77FA9"/>
                    </a:solidFill>
                  </a:tcPr>
                </a:tc>
                <a:tc>
                  <a:txBody>
                    <a:bodyPr/>
                    <a:lstStyle/>
                    <a:p>
                      <a:r>
                        <a:rPr lang="en-US" sz="1800" dirty="0">
                          <a:solidFill>
                            <a:srgbClr val="595A59"/>
                          </a:solidFill>
                        </a:rPr>
                        <a:t>Erfordert Lernen</a:t>
                      </a:r>
                    </a:p>
                  </a:txBody>
                  <a:tcPr marT="45710" marB="45710">
                    <a:lnL w="12700" cap="flat" cmpd="sng" algn="ctr">
                      <a:solidFill>
                        <a:schemeClr val="bg2"/>
                      </a:solidFill>
                      <a:prstDash val="solid"/>
                      <a:round/>
                      <a:headEnd type="none" w="med" len="med"/>
                      <a:tailEnd type="none" w="med" len="med"/>
                    </a:lnL>
                    <a:lnR w="12700" cap="flat" cmpd="sng" algn="ctr">
                      <a:solidFill>
                        <a:srgbClr val="595A59"/>
                      </a:solidFill>
                      <a:prstDash val="solid"/>
                      <a:round/>
                      <a:headEnd type="none" w="med" len="med"/>
                      <a:tailEnd type="none" w="med" len="med"/>
                    </a:lnR>
                    <a:lnT w="12700" cap="flat" cmpd="sng" algn="ctr">
                      <a:solidFill>
                        <a:srgbClr val="595A59"/>
                      </a:solidFill>
                      <a:prstDash val="solid"/>
                      <a:round/>
                      <a:headEnd type="none" w="med" len="med"/>
                      <a:tailEnd type="none" w="med" len="med"/>
                    </a:lnT>
                    <a:lnB w="12700" cap="flat" cmpd="sng" algn="ctr">
                      <a:solidFill>
                        <a:srgbClr val="595A59"/>
                      </a:solidFill>
                      <a:prstDash val="solid"/>
                      <a:round/>
                      <a:headEnd type="none" w="med" len="med"/>
                      <a:tailEnd type="none" w="med" len="med"/>
                    </a:lnB>
                  </a:tcPr>
                </a:tc>
                <a:tc>
                  <a:txBody>
                    <a:bodyPr/>
                    <a:lstStyle/>
                    <a:p>
                      <a:r>
                        <a:rPr lang="en-US" sz="1800" dirty="0">
                          <a:solidFill>
                            <a:srgbClr val="595A59"/>
                          </a:solidFill>
                        </a:rPr>
                        <a:t>Erfordert Lernen </a:t>
                      </a:r>
                    </a:p>
                  </a:txBody>
                  <a:tcPr marT="45710" marB="45710">
                    <a:lnL w="12700" cap="flat" cmpd="sng" algn="ctr">
                      <a:solidFill>
                        <a:srgbClr val="595A59"/>
                      </a:solidFill>
                      <a:prstDash val="solid"/>
                      <a:round/>
                      <a:headEnd type="none" w="med" len="med"/>
                      <a:tailEnd type="none" w="med" len="med"/>
                    </a:lnL>
                    <a:lnR w="12700" cap="flat" cmpd="sng" algn="ctr">
                      <a:solidFill>
                        <a:srgbClr val="595A59"/>
                      </a:solidFill>
                      <a:prstDash val="solid"/>
                      <a:round/>
                      <a:headEnd type="none" w="med" len="med"/>
                      <a:tailEnd type="none" w="med" len="med"/>
                    </a:lnR>
                    <a:lnT w="12700" cap="flat" cmpd="sng" algn="ctr">
                      <a:solidFill>
                        <a:srgbClr val="595A59"/>
                      </a:solidFill>
                      <a:prstDash val="solid"/>
                      <a:round/>
                      <a:headEnd type="none" w="med" len="med"/>
                      <a:tailEnd type="none" w="med" len="med"/>
                    </a:lnT>
                    <a:lnB w="12700" cap="flat" cmpd="sng" algn="ctr">
                      <a:solidFill>
                        <a:srgbClr val="595A59"/>
                      </a:solidFill>
                      <a:prstDash val="solid"/>
                      <a:round/>
                      <a:headEnd type="none" w="med" len="med"/>
                      <a:tailEnd type="none" w="med" len="med"/>
                    </a:lnB>
                  </a:tcPr>
                </a:tc>
                <a:tc>
                  <a:txBody>
                    <a:bodyPr/>
                    <a:lstStyle/>
                    <a:p>
                      <a:r>
                        <a:rPr lang="en-US" sz="1800" dirty="0">
                          <a:solidFill>
                            <a:srgbClr val="595A59"/>
                          </a:solidFill>
                        </a:rPr>
                        <a:t>an der </a:t>
                      </a:r>
                      <a:r>
                        <a:rPr lang="en-US" sz="1800" dirty="0" err="1">
                          <a:solidFill>
                            <a:srgbClr val="595A59"/>
                          </a:solidFill>
                        </a:rPr>
                        <a:t>Herausforderung</a:t>
                      </a:r>
                      <a:r>
                        <a:rPr lang="en-US" sz="1800" dirty="0">
                          <a:solidFill>
                            <a:srgbClr val="595A59"/>
                          </a:solidFill>
                        </a:rPr>
                        <a:t> </a:t>
                      </a:r>
                      <a:r>
                        <a:rPr lang="en-US" sz="1800" dirty="0" err="1">
                          <a:solidFill>
                            <a:srgbClr val="595A59"/>
                          </a:solidFill>
                        </a:rPr>
                        <a:t>Beteiligte</a:t>
                      </a:r>
                      <a:r>
                        <a:rPr lang="en-US" sz="1800" dirty="0">
                          <a:solidFill>
                            <a:srgbClr val="595A59"/>
                          </a:solidFill>
                        </a:rPr>
                        <a:t> </a:t>
                      </a:r>
                    </a:p>
                  </a:txBody>
                  <a:tcPr marT="45710" marB="45710">
                    <a:lnL w="12700" cap="flat" cmpd="sng" algn="ctr">
                      <a:solidFill>
                        <a:srgbClr val="595A59"/>
                      </a:solidFill>
                      <a:prstDash val="solid"/>
                      <a:round/>
                      <a:headEnd type="none" w="med" len="med"/>
                      <a:tailEnd type="none" w="med" len="med"/>
                    </a:lnL>
                    <a:lnR w="12700" cap="flat" cmpd="sng" algn="ctr">
                      <a:solidFill>
                        <a:srgbClr val="595A59"/>
                      </a:solidFill>
                      <a:prstDash val="solid"/>
                      <a:round/>
                      <a:headEnd type="none" w="med" len="med"/>
                      <a:tailEnd type="none" w="med" len="med"/>
                    </a:lnR>
                    <a:lnT w="12700" cap="flat" cmpd="sng" algn="ctr">
                      <a:solidFill>
                        <a:srgbClr val="595A59"/>
                      </a:solidFill>
                      <a:prstDash val="solid"/>
                      <a:round/>
                      <a:headEnd type="none" w="med" len="med"/>
                      <a:tailEnd type="none" w="med" len="med"/>
                    </a:lnT>
                    <a:lnB w="12700" cap="flat" cmpd="sng" algn="ctr">
                      <a:solidFill>
                        <a:srgbClr val="595A59"/>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7666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kt 27" hidden="1">
            <a:extLst>
              <a:ext uri="{FF2B5EF4-FFF2-40B4-BE49-F238E27FC236}">
                <a16:creationId xmlns:a16="http://schemas.microsoft.com/office/drawing/2014/main" id="{4A2D35D2-9813-4238-9DD6-613B320E018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92" imgH="595" progId="TCLayout.ActiveDocument.1">
                  <p:embed/>
                </p:oleObj>
              </mc:Choice>
              <mc:Fallback>
                <p:oleObj name="think-cell Folie" r:id="rId3" imgW="592" imgH="595" progId="TCLayout.ActiveDocument.1">
                  <p:embed/>
                  <p:pic>
                    <p:nvPicPr>
                      <p:cNvPr id="28" name="Objekt 27" hidden="1">
                        <a:extLst>
                          <a:ext uri="{FF2B5EF4-FFF2-40B4-BE49-F238E27FC236}">
                            <a16:creationId xmlns:a16="http://schemas.microsoft.com/office/drawing/2014/main" id="{4A2D35D2-9813-4238-9DD6-613B320E01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Inhaltsplatzhalter 1">
            <a:extLst>
              <a:ext uri="{FF2B5EF4-FFF2-40B4-BE49-F238E27FC236}">
                <a16:creationId xmlns:a16="http://schemas.microsoft.com/office/drawing/2014/main" id="{5945CF8B-BB0F-BC20-BB05-CFE7B91DA158}"/>
              </a:ext>
            </a:extLst>
          </p:cNvPr>
          <p:cNvSpPr>
            <a:spLocks noGrp="1"/>
          </p:cNvSpPr>
          <p:nvPr>
            <p:ph sz="quarter" idx="19"/>
          </p:nvPr>
        </p:nvSpPr>
        <p:spPr/>
        <p:txBody>
          <a:bodyPr/>
          <a:lstStyle/>
          <a:p>
            <a:r>
              <a:rPr lang="en-US" dirty="0"/>
              <a:t>Einige Herausforderungen sind beides - technisch UND </a:t>
            </a:r>
            <a:r>
              <a:rPr lang="en-US" dirty="0" err="1"/>
              <a:t>adaptiv</a:t>
            </a:r>
            <a:endParaRPr lang="de-DE" dirty="0"/>
          </a:p>
        </p:txBody>
      </p:sp>
      <p:sp>
        <p:nvSpPr>
          <p:cNvPr id="4" name="Textplatzhalter 3">
            <a:extLst>
              <a:ext uri="{FF2B5EF4-FFF2-40B4-BE49-F238E27FC236}">
                <a16:creationId xmlns:a16="http://schemas.microsoft.com/office/drawing/2014/main" id="{FB28E07F-F5CE-4667-A90B-B67126C21839}"/>
              </a:ext>
            </a:extLst>
          </p:cNvPr>
          <p:cNvSpPr>
            <a:spLocks noGrp="1"/>
          </p:cNvSpPr>
          <p:nvPr>
            <p:ph type="body" sz="quarter" idx="16"/>
          </p:nvPr>
        </p:nvSpPr>
        <p:spPr/>
        <p:txBody>
          <a:bodyPr/>
          <a:lstStyle/>
          <a:p>
            <a:r>
              <a:rPr lang="en-US" dirty="0"/>
              <a:t>Adaptive und technische Herausforderungen können anhand bestimmter Kriterien identifiziert werden</a:t>
            </a:r>
            <a:endParaRPr lang="de-DE" dirty="0"/>
          </a:p>
        </p:txBody>
      </p:sp>
      <p:sp>
        <p:nvSpPr>
          <p:cNvPr id="5" name="Textplatzhalter 4">
            <a:extLst>
              <a:ext uri="{FF2B5EF4-FFF2-40B4-BE49-F238E27FC236}">
                <a16:creationId xmlns:a16="http://schemas.microsoft.com/office/drawing/2014/main" id="{4EA0A7C1-FE88-48B2-D10D-72334F821C9C}"/>
              </a:ext>
            </a:extLst>
          </p:cNvPr>
          <p:cNvSpPr>
            <a:spLocks noGrp="1"/>
          </p:cNvSpPr>
          <p:nvPr>
            <p:ph type="body" sz="quarter" idx="20"/>
          </p:nvPr>
        </p:nvSpPr>
        <p:spPr>
          <a:noFill/>
        </p:spPr>
        <p:txBody>
          <a:bodyPr>
            <a:normAutofit fontScale="85000" lnSpcReduction="20000"/>
          </a:bodyPr>
          <a:lstStyle/>
          <a:p>
            <a:r>
              <a:rPr lang="en-US" dirty="0"/>
              <a:t>Der Ansatz der adaptiven Führung: Adaptive Herausforderungen vs. technische Herausforderungen</a:t>
            </a:r>
            <a:endParaRPr lang="de-DE" dirty="0"/>
          </a:p>
          <a:p>
            <a:endParaRPr lang="de-DE" dirty="0"/>
          </a:p>
        </p:txBody>
      </p:sp>
      <p:sp>
        <p:nvSpPr>
          <p:cNvPr id="29" name="Freeform 23">
            <a:extLst>
              <a:ext uri="{FF2B5EF4-FFF2-40B4-BE49-F238E27FC236}">
                <a16:creationId xmlns:a16="http://schemas.microsoft.com/office/drawing/2014/main" id="{0CA9B719-E568-411D-BE2A-90239DB9F81B}"/>
              </a:ext>
            </a:extLst>
          </p:cNvPr>
          <p:cNvSpPr>
            <a:spLocks/>
          </p:cNvSpPr>
          <p:nvPr/>
        </p:nvSpPr>
        <p:spPr bwMode="auto">
          <a:xfrm>
            <a:off x="8031674" y="2841453"/>
            <a:ext cx="309103" cy="266631"/>
          </a:xfrm>
          <a:custGeom>
            <a:avLst/>
            <a:gdLst>
              <a:gd name="T0" fmla="*/ 0 w 170"/>
              <a:gd name="T1" fmla="*/ 0 h 168"/>
              <a:gd name="T2" fmla="*/ 0 w 170"/>
              <a:gd name="T3" fmla="*/ 0 h 168"/>
              <a:gd name="T4" fmla="*/ 170 w 170"/>
              <a:gd name="T5" fmla="*/ 168 h 168"/>
              <a:gd name="T6" fmla="*/ 170 w 170"/>
              <a:gd name="T7" fmla="*/ 168 h 168"/>
              <a:gd name="T8" fmla="*/ 0 w 170"/>
              <a:gd name="T9" fmla="*/ 0 h 168"/>
            </a:gdLst>
            <a:ahLst/>
            <a:cxnLst>
              <a:cxn ang="0">
                <a:pos x="T0" y="T1"/>
              </a:cxn>
              <a:cxn ang="0">
                <a:pos x="T2" y="T3"/>
              </a:cxn>
              <a:cxn ang="0">
                <a:pos x="T4" y="T5"/>
              </a:cxn>
              <a:cxn ang="0">
                <a:pos x="T6" y="T7"/>
              </a:cxn>
              <a:cxn ang="0">
                <a:pos x="T8" y="T9"/>
              </a:cxn>
            </a:cxnLst>
            <a:rect l="0" t="0" r="r" b="b"/>
            <a:pathLst>
              <a:path w="170" h="168">
                <a:moveTo>
                  <a:pt x="0" y="0"/>
                </a:moveTo>
                <a:lnTo>
                  <a:pt x="0" y="0"/>
                </a:lnTo>
                <a:lnTo>
                  <a:pt x="170" y="168"/>
                </a:lnTo>
                <a:lnTo>
                  <a:pt x="170" y="168"/>
                </a:lnTo>
                <a:lnTo>
                  <a:pt x="0" y="0"/>
                </a:lnTo>
                <a:close/>
              </a:path>
            </a:pathLst>
          </a:custGeom>
          <a:solidFill>
            <a:srgbClr val="53A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0" name="Freeform 24">
            <a:extLst>
              <a:ext uri="{FF2B5EF4-FFF2-40B4-BE49-F238E27FC236}">
                <a16:creationId xmlns:a16="http://schemas.microsoft.com/office/drawing/2014/main" id="{B74EADE6-5EE0-4406-80A5-7B8CDEEB3DED}"/>
              </a:ext>
            </a:extLst>
          </p:cNvPr>
          <p:cNvSpPr>
            <a:spLocks/>
          </p:cNvSpPr>
          <p:nvPr/>
        </p:nvSpPr>
        <p:spPr bwMode="auto">
          <a:xfrm>
            <a:off x="8031674" y="2841453"/>
            <a:ext cx="309103" cy="266631"/>
          </a:xfrm>
          <a:custGeom>
            <a:avLst/>
            <a:gdLst>
              <a:gd name="T0" fmla="*/ 0 w 170"/>
              <a:gd name="T1" fmla="*/ 0 h 168"/>
              <a:gd name="T2" fmla="*/ 0 w 170"/>
              <a:gd name="T3" fmla="*/ 0 h 168"/>
              <a:gd name="T4" fmla="*/ 170 w 170"/>
              <a:gd name="T5" fmla="*/ 168 h 168"/>
              <a:gd name="T6" fmla="*/ 170 w 170"/>
              <a:gd name="T7" fmla="*/ 168 h 168"/>
              <a:gd name="T8" fmla="*/ 0 w 170"/>
              <a:gd name="T9" fmla="*/ 0 h 168"/>
            </a:gdLst>
            <a:ahLst/>
            <a:cxnLst>
              <a:cxn ang="0">
                <a:pos x="T0" y="T1"/>
              </a:cxn>
              <a:cxn ang="0">
                <a:pos x="T2" y="T3"/>
              </a:cxn>
              <a:cxn ang="0">
                <a:pos x="T4" y="T5"/>
              </a:cxn>
              <a:cxn ang="0">
                <a:pos x="T6" y="T7"/>
              </a:cxn>
              <a:cxn ang="0">
                <a:pos x="T8" y="T9"/>
              </a:cxn>
            </a:cxnLst>
            <a:rect l="0" t="0" r="r" b="b"/>
            <a:pathLst>
              <a:path w="170" h="168">
                <a:moveTo>
                  <a:pt x="0" y="0"/>
                </a:moveTo>
                <a:lnTo>
                  <a:pt x="0" y="0"/>
                </a:lnTo>
                <a:lnTo>
                  <a:pt x="170" y="168"/>
                </a:lnTo>
                <a:lnTo>
                  <a:pt x="170" y="16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1" name="Freeform 26">
            <a:extLst>
              <a:ext uri="{FF2B5EF4-FFF2-40B4-BE49-F238E27FC236}">
                <a16:creationId xmlns:a16="http://schemas.microsoft.com/office/drawing/2014/main" id="{F347A9D0-FF86-4630-A86A-35EE85EC3505}"/>
              </a:ext>
            </a:extLst>
          </p:cNvPr>
          <p:cNvSpPr>
            <a:spLocks/>
          </p:cNvSpPr>
          <p:nvPr/>
        </p:nvSpPr>
        <p:spPr bwMode="auto">
          <a:xfrm>
            <a:off x="8340777" y="2898588"/>
            <a:ext cx="243646" cy="209496"/>
          </a:xfrm>
          <a:custGeom>
            <a:avLst/>
            <a:gdLst>
              <a:gd name="T0" fmla="*/ 63 w 63"/>
              <a:gd name="T1" fmla="*/ 0 h 62"/>
              <a:gd name="T2" fmla="*/ 62 w 63"/>
              <a:gd name="T3" fmla="*/ 1 h 62"/>
              <a:gd name="T4" fmla="*/ 50 w 63"/>
              <a:gd name="T5" fmla="*/ 12 h 62"/>
              <a:gd name="T6" fmla="*/ 0 w 63"/>
              <a:gd name="T7" fmla="*/ 62 h 62"/>
              <a:gd name="T8" fmla="*/ 0 w 63"/>
              <a:gd name="T9" fmla="*/ 62 h 62"/>
              <a:gd name="T10" fmla="*/ 50 w 63"/>
              <a:gd name="T11" fmla="*/ 12 h 62"/>
              <a:gd name="T12" fmla="*/ 62 w 63"/>
              <a:gd name="T13" fmla="*/ 1 h 62"/>
              <a:gd name="T14" fmla="*/ 63 w 63"/>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2">
                <a:moveTo>
                  <a:pt x="63" y="0"/>
                </a:moveTo>
                <a:cubicBezTo>
                  <a:pt x="63" y="0"/>
                  <a:pt x="62" y="0"/>
                  <a:pt x="62" y="1"/>
                </a:cubicBezTo>
                <a:cubicBezTo>
                  <a:pt x="50" y="12"/>
                  <a:pt x="50" y="12"/>
                  <a:pt x="50" y="12"/>
                </a:cubicBezTo>
                <a:cubicBezTo>
                  <a:pt x="0" y="62"/>
                  <a:pt x="0" y="62"/>
                  <a:pt x="0" y="62"/>
                </a:cubicBezTo>
                <a:cubicBezTo>
                  <a:pt x="0" y="62"/>
                  <a:pt x="0" y="62"/>
                  <a:pt x="0" y="62"/>
                </a:cubicBezTo>
                <a:cubicBezTo>
                  <a:pt x="50" y="12"/>
                  <a:pt x="50" y="12"/>
                  <a:pt x="50" y="12"/>
                </a:cubicBezTo>
                <a:cubicBezTo>
                  <a:pt x="62" y="1"/>
                  <a:pt x="62" y="1"/>
                  <a:pt x="62" y="1"/>
                </a:cubicBezTo>
                <a:cubicBezTo>
                  <a:pt x="62" y="0"/>
                  <a:pt x="63" y="0"/>
                  <a:pt x="63" y="0"/>
                </a:cubicBezTo>
              </a:path>
            </a:pathLst>
          </a:custGeom>
          <a:solidFill>
            <a:srgbClr val="498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2" name="Freeform 27">
            <a:extLst>
              <a:ext uri="{FF2B5EF4-FFF2-40B4-BE49-F238E27FC236}">
                <a16:creationId xmlns:a16="http://schemas.microsoft.com/office/drawing/2014/main" id="{10F5E111-E89A-4A9D-B799-8F23A3A78212}"/>
              </a:ext>
            </a:extLst>
          </p:cNvPr>
          <p:cNvSpPr>
            <a:spLocks/>
          </p:cNvSpPr>
          <p:nvPr/>
        </p:nvSpPr>
        <p:spPr bwMode="auto">
          <a:xfrm>
            <a:off x="8031674" y="3108084"/>
            <a:ext cx="309103" cy="269805"/>
          </a:xfrm>
          <a:custGeom>
            <a:avLst/>
            <a:gdLst>
              <a:gd name="T0" fmla="*/ 170 w 170"/>
              <a:gd name="T1" fmla="*/ 0 h 170"/>
              <a:gd name="T2" fmla="*/ 170 w 170"/>
              <a:gd name="T3" fmla="*/ 0 h 170"/>
              <a:gd name="T4" fmla="*/ 0 w 170"/>
              <a:gd name="T5" fmla="*/ 170 h 170"/>
              <a:gd name="T6" fmla="*/ 0 w 170"/>
              <a:gd name="T7" fmla="*/ 170 h 170"/>
              <a:gd name="T8" fmla="*/ 170 w 170"/>
              <a:gd name="T9" fmla="*/ 0 h 170"/>
              <a:gd name="T10" fmla="*/ 170 w 170"/>
              <a:gd name="T11" fmla="*/ 0 h 170"/>
            </a:gdLst>
            <a:ahLst/>
            <a:cxnLst>
              <a:cxn ang="0">
                <a:pos x="T0" y="T1"/>
              </a:cxn>
              <a:cxn ang="0">
                <a:pos x="T2" y="T3"/>
              </a:cxn>
              <a:cxn ang="0">
                <a:pos x="T4" y="T5"/>
              </a:cxn>
              <a:cxn ang="0">
                <a:pos x="T6" y="T7"/>
              </a:cxn>
              <a:cxn ang="0">
                <a:pos x="T8" y="T9"/>
              </a:cxn>
              <a:cxn ang="0">
                <a:pos x="T10" y="T11"/>
              </a:cxn>
            </a:cxnLst>
            <a:rect l="0" t="0" r="r" b="b"/>
            <a:pathLst>
              <a:path w="170" h="170">
                <a:moveTo>
                  <a:pt x="170" y="0"/>
                </a:moveTo>
                <a:lnTo>
                  <a:pt x="170" y="0"/>
                </a:lnTo>
                <a:lnTo>
                  <a:pt x="0" y="170"/>
                </a:lnTo>
                <a:lnTo>
                  <a:pt x="0" y="170"/>
                </a:lnTo>
                <a:lnTo>
                  <a:pt x="170" y="0"/>
                </a:lnTo>
                <a:lnTo>
                  <a:pt x="170" y="0"/>
                </a:lnTo>
                <a:close/>
              </a:path>
            </a:pathLst>
          </a:custGeom>
          <a:solidFill>
            <a:srgbClr val="53A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3" name="Freeform 28">
            <a:extLst>
              <a:ext uri="{FF2B5EF4-FFF2-40B4-BE49-F238E27FC236}">
                <a16:creationId xmlns:a16="http://schemas.microsoft.com/office/drawing/2014/main" id="{484B59CF-03A9-4146-BA00-C44DBFC547DF}"/>
              </a:ext>
            </a:extLst>
          </p:cNvPr>
          <p:cNvSpPr>
            <a:spLocks/>
          </p:cNvSpPr>
          <p:nvPr/>
        </p:nvSpPr>
        <p:spPr bwMode="auto">
          <a:xfrm>
            <a:off x="8031674" y="3108084"/>
            <a:ext cx="309103" cy="269805"/>
          </a:xfrm>
          <a:custGeom>
            <a:avLst/>
            <a:gdLst>
              <a:gd name="T0" fmla="*/ 170 w 170"/>
              <a:gd name="T1" fmla="*/ 0 h 170"/>
              <a:gd name="T2" fmla="*/ 170 w 170"/>
              <a:gd name="T3" fmla="*/ 0 h 170"/>
              <a:gd name="T4" fmla="*/ 0 w 170"/>
              <a:gd name="T5" fmla="*/ 170 h 170"/>
              <a:gd name="T6" fmla="*/ 0 w 170"/>
              <a:gd name="T7" fmla="*/ 170 h 170"/>
              <a:gd name="T8" fmla="*/ 170 w 170"/>
              <a:gd name="T9" fmla="*/ 0 h 170"/>
              <a:gd name="T10" fmla="*/ 170 w 170"/>
              <a:gd name="T11" fmla="*/ 0 h 170"/>
            </a:gdLst>
            <a:ahLst/>
            <a:cxnLst>
              <a:cxn ang="0">
                <a:pos x="T0" y="T1"/>
              </a:cxn>
              <a:cxn ang="0">
                <a:pos x="T2" y="T3"/>
              </a:cxn>
              <a:cxn ang="0">
                <a:pos x="T4" y="T5"/>
              </a:cxn>
              <a:cxn ang="0">
                <a:pos x="T6" y="T7"/>
              </a:cxn>
              <a:cxn ang="0">
                <a:pos x="T8" y="T9"/>
              </a:cxn>
              <a:cxn ang="0">
                <a:pos x="T10" y="T11"/>
              </a:cxn>
            </a:cxnLst>
            <a:rect l="0" t="0" r="r" b="b"/>
            <a:pathLst>
              <a:path w="170" h="170">
                <a:moveTo>
                  <a:pt x="170" y="0"/>
                </a:moveTo>
                <a:lnTo>
                  <a:pt x="170" y="0"/>
                </a:lnTo>
                <a:lnTo>
                  <a:pt x="0" y="170"/>
                </a:lnTo>
                <a:lnTo>
                  <a:pt x="0" y="170"/>
                </a:lnTo>
                <a:lnTo>
                  <a:pt x="170" y="0"/>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4" name="Freeform 30">
            <a:extLst>
              <a:ext uri="{FF2B5EF4-FFF2-40B4-BE49-F238E27FC236}">
                <a16:creationId xmlns:a16="http://schemas.microsoft.com/office/drawing/2014/main" id="{D0D26210-8FE5-42BC-BD54-D219C04F9694}"/>
              </a:ext>
            </a:extLst>
          </p:cNvPr>
          <p:cNvSpPr>
            <a:spLocks noEditPoints="1"/>
          </p:cNvSpPr>
          <p:nvPr/>
        </p:nvSpPr>
        <p:spPr bwMode="auto">
          <a:xfrm>
            <a:off x="8451690" y="3208071"/>
            <a:ext cx="321831" cy="169819"/>
          </a:xfrm>
          <a:custGeom>
            <a:avLst/>
            <a:gdLst>
              <a:gd name="T0" fmla="*/ 83 w 83"/>
              <a:gd name="T1" fmla="*/ 50 h 50"/>
              <a:gd name="T2" fmla="*/ 83 w 83"/>
              <a:gd name="T3" fmla="*/ 50 h 50"/>
              <a:gd name="T4" fmla="*/ 83 w 83"/>
              <a:gd name="T5" fmla="*/ 50 h 50"/>
              <a:gd name="T6" fmla="*/ 0 w 83"/>
              <a:gd name="T7" fmla="*/ 0 h 50"/>
              <a:gd name="T8" fmla="*/ 21 w 83"/>
              <a:gd name="T9" fmla="*/ 21 h 50"/>
              <a:gd name="T10" fmla="*/ 33 w 83"/>
              <a:gd name="T11" fmla="*/ 32 h 50"/>
              <a:gd name="T12" fmla="*/ 44 w 83"/>
              <a:gd name="T13" fmla="*/ 40 h 50"/>
              <a:gd name="T14" fmla="*/ 33 w 83"/>
              <a:gd name="T15" fmla="*/ 32 h 50"/>
              <a:gd name="T16" fmla="*/ 21 w 83"/>
              <a:gd name="T17" fmla="*/ 21 h 50"/>
              <a:gd name="T18" fmla="*/ 0 w 83"/>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50">
                <a:moveTo>
                  <a:pt x="83" y="50"/>
                </a:moveTo>
                <a:cubicBezTo>
                  <a:pt x="83" y="50"/>
                  <a:pt x="83" y="50"/>
                  <a:pt x="83" y="50"/>
                </a:cubicBezTo>
                <a:cubicBezTo>
                  <a:pt x="83" y="50"/>
                  <a:pt x="83" y="50"/>
                  <a:pt x="83" y="50"/>
                </a:cubicBezTo>
                <a:moveTo>
                  <a:pt x="0" y="0"/>
                </a:moveTo>
                <a:cubicBezTo>
                  <a:pt x="21" y="21"/>
                  <a:pt x="21" y="21"/>
                  <a:pt x="21" y="21"/>
                </a:cubicBezTo>
                <a:cubicBezTo>
                  <a:pt x="33" y="32"/>
                  <a:pt x="33" y="32"/>
                  <a:pt x="33" y="32"/>
                </a:cubicBezTo>
                <a:cubicBezTo>
                  <a:pt x="36" y="35"/>
                  <a:pt x="40" y="38"/>
                  <a:pt x="44" y="40"/>
                </a:cubicBezTo>
                <a:cubicBezTo>
                  <a:pt x="40" y="38"/>
                  <a:pt x="36" y="35"/>
                  <a:pt x="33" y="32"/>
                </a:cubicBezTo>
                <a:cubicBezTo>
                  <a:pt x="21" y="21"/>
                  <a:pt x="21" y="21"/>
                  <a:pt x="21" y="21"/>
                </a:cubicBezTo>
                <a:cubicBezTo>
                  <a:pt x="0" y="0"/>
                  <a:pt x="0" y="0"/>
                  <a:pt x="0" y="0"/>
                </a:cubicBezTo>
              </a:path>
            </a:pathLst>
          </a:custGeom>
          <a:solidFill>
            <a:srgbClr val="498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5" name="Freeform 45">
            <a:extLst>
              <a:ext uri="{FF2B5EF4-FFF2-40B4-BE49-F238E27FC236}">
                <a16:creationId xmlns:a16="http://schemas.microsoft.com/office/drawing/2014/main" id="{A2880CE2-3BFE-40DD-BCB3-F8520D805B12}"/>
              </a:ext>
            </a:extLst>
          </p:cNvPr>
          <p:cNvSpPr>
            <a:spLocks noEditPoints="1"/>
          </p:cNvSpPr>
          <p:nvPr/>
        </p:nvSpPr>
        <p:spPr bwMode="auto">
          <a:xfrm>
            <a:off x="9035349" y="2205032"/>
            <a:ext cx="325467" cy="171406"/>
          </a:xfrm>
          <a:custGeom>
            <a:avLst/>
            <a:gdLst>
              <a:gd name="T0" fmla="*/ 0 w 84"/>
              <a:gd name="T1" fmla="*/ 51 h 51"/>
              <a:gd name="T2" fmla="*/ 0 w 84"/>
              <a:gd name="T3" fmla="*/ 51 h 51"/>
              <a:gd name="T4" fmla="*/ 0 w 84"/>
              <a:gd name="T5" fmla="*/ 51 h 51"/>
              <a:gd name="T6" fmla="*/ 84 w 84"/>
              <a:gd name="T7" fmla="*/ 0 h 51"/>
              <a:gd name="T8" fmla="*/ 62 w 84"/>
              <a:gd name="T9" fmla="*/ 22 h 51"/>
              <a:gd name="T10" fmla="*/ 50 w 84"/>
              <a:gd name="T11" fmla="*/ 33 h 51"/>
              <a:gd name="T12" fmla="*/ 40 w 84"/>
              <a:gd name="T13" fmla="*/ 40 h 51"/>
              <a:gd name="T14" fmla="*/ 50 w 84"/>
              <a:gd name="T15" fmla="*/ 33 h 51"/>
              <a:gd name="T16" fmla="*/ 62 w 84"/>
              <a:gd name="T17" fmla="*/ 22 h 51"/>
              <a:gd name="T18" fmla="*/ 84 w 84"/>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0" y="51"/>
                </a:moveTo>
                <a:cubicBezTo>
                  <a:pt x="0" y="51"/>
                  <a:pt x="0" y="51"/>
                  <a:pt x="0" y="51"/>
                </a:cubicBezTo>
                <a:cubicBezTo>
                  <a:pt x="0" y="51"/>
                  <a:pt x="0" y="51"/>
                  <a:pt x="0" y="51"/>
                </a:cubicBezTo>
                <a:moveTo>
                  <a:pt x="84" y="0"/>
                </a:moveTo>
                <a:cubicBezTo>
                  <a:pt x="62" y="22"/>
                  <a:pt x="62" y="22"/>
                  <a:pt x="62" y="22"/>
                </a:cubicBezTo>
                <a:cubicBezTo>
                  <a:pt x="50" y="33"/>
                  <a:pt x="50" y="33"/>
                  <a:pt x="50" y="33"/>
                </a:cubicBezTo>
                <a:cubicBezTo>
                  <a:pt x="47" y="36"/>
                  <a:pt x="44" y="38"/>
                  <a:pt x="40" y="40"/>
                </a:cubicBezTo>
                <a:cubicBezTo>
                  <a:pt x="44" y="38"/>
                  <a:pt x="47" y="36"/>
                  <a:pt x="50" y="33"/>
                </a:cubicBezTo>
                <a:cubicBezTo>
                  <a:pt x="62" y="22"/>
                  <a:pt x="62" y="22"/>
                  <a:pt x="62" y="22"/>
                </a:cubicBezTo>
                <a:cubicBezTo>
                  <a:pt x="84" y="0"/>
                  <a:pt x="84" y="0"/>
                  <a:pt x="84" y="0"/>
                </a:cubicBezTo>
              </a:path>
            </a:pathLst>
          </a:custGeom>
          <a:solidFill>
            <a:srgbClr val="B14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58" name="Textfeld 57">
            <a:extLst>
              <a:ext uri="{FF2B5EF4-FFF2-40B4-BE49-F238E27FC236}">
                <a16:creationId xmlns:a16="http://schemas.microsoft.com/office/drawing/2014/main" id="{306D71CE-2DAC-4353-9188-C7918D43D375}"/>
              </a:ext>
            </a:extLst>
          </p:cNvPr>
          <p:cNvSpPr txBox="1"/>
          <p:nvPr/>
        </p:nvSpPr>
        <p:spPr>
          <a:xfrm>
            <a:off x="3672031" y="2922498"/>
            <a:ext cx="2841404" cy="1815882"/>
          </a:xfrm>
          <a:prstGeom prst="rect">
            <a:avLst/>
          </a:prstGeom>
        </p:spPr>
        <p:txBody>
          <a:bodyPr vert="horz" wrap="square" lIns="91440" tIns="45720" rIns="91440" bIns="45720" rtlCol="0" anchor="ctr">
            <a:noAutofit/>
          </a:bodyPr>
          <a:lstStyle/>
          <a:p>
            <a:pPr marL="285750" indent="-285750" algn="l">
              <a:spcBef>
                <a:spcPts val="600"/>
              </a:spcBef>
              <a:buFont typeface="Arial" panose="020B0604020202020204" pitchFamily="34" charset="0"/>
              <a:buChar char="•"/>
            </a:pPr>
            <a:endParaRPr lang="de-DE" sz="1600" dirty="0">
              <a:solidFill>
                <a:srgbClr val="135C62"/>
              </a:solidFill>
            </a:endParaRPr>
          </a:p>
        </p:txBody>
      </p:sp>
      <p:sp>
        <p:nvSpPr>
          <p:cNvPr id="59" name="Textfeld 58">
            <a:extLst>
              <a:ext uri="{FF2B5EF4-FFF2-40B4-BE49-F238E27FC236}">
                <a16:creationId xmlns:a16="http://schemas.microsoft.com/office/drawing/2014/main" id="{BCA762DC-EB92-4AA1-AA55-9E2EE4B9CB1B}"/>
              </a:ext>
            </a:extLst>
          </p:cNvPr>
          <p:cNvSpPr txBox="1"/>
          <p:nvPr/>
        </p:nvSpPr>
        <p:spPr>
          <a:xfrm>
            <a:off x="9092743" y="2922498"/>
            <a:ext cx="2841404" cy="1815882"/>
          </a:xfrm>
          <a:prstGeom prst="rect">
            <a:avLst/>
          </a:prstGeom>
        </p:spPr>
        <p:txBody>
          <a:bodyPr vert="horz" wrap="square" lIns="91440" tIns="45720" rIns="91440" bIns="45720" rtlCol="0" anchor="ctr">
            <a:noAutofit/>
          </a:bodyPr>
          <a:lstStyle/>
          <a:p>
            <a:pPr marL="285750" indent="-285750" algn="l">
              <a:spcBef>
                <a:spcPts val="600"/>
              </a:spcBef>
              <a:buFont typeface="Arial" panose="020B0604020202020204" pitchFamily="34" charset="0"/>
              <a:buChar char="•"/>
            </a:pPr>
            <a:endParaRPr lang="de-DE" sz="1600" dirty="0">
              <a:solidFill>
                <a:srgbClr val="135C62"/>
              </a:solidFill>
            </a:endParaRPr>
          </a:p>
        </p:txBody>
      </p:sp>
      <p:graphicFrame>
        <p:nvGraphicFramePr>
          <p:cNvPr id="10" name="Inhaltsplatzhalter 9">
            <a:extLst>
              <a:ext uri="{FF2B5EF4-FFF2-40B4-BE49-F238E27FC236}">
                <a16:creationId xmlns:a16="http://schemas.microsoft.com/office/drawing/2014/main" id="{5BE83BEA-9CCC-361B-567A-D95BBEE97E2D}"/>
              </a:ext>
            </a:extLst>
          </p:cNvPr>
          <p:cNvGraphicFramePr>
            <a:graphicFrameLocks noGrp="1"/>
          </p:cNvGraphicFramePr>
          <p:nvPr>
            <p:ph sz="quarter" idx="13"/>
          </p:nvPr>
        </p:nvGraphicFramePr>
        <p:xfrm>
          <a:off x="4283641" y="2989822"/>
          <a:ext cx="208280" cy="365760"/>
        </p:xfrm>
        <a:graphic>
          <a:graphicData uri="http://schemas.openxmlformats.org/drawingml/2006/table">
            <a:tbl>
              <a:tblPr/>
              <a:tblGrid>
                <a:gridCol w="208280">
                  <a:extLst>
                    <a:ext uri="{9D8B030D-6E8A-4147-A177-3AD203B41FA5}">
                      <a16:colId xmlns:a16="http://schemas.microsoft.com/office/drawing/2014/main" val="1614217325"/>
                    </a:ext>
                  </a:extLst>
                </a:gridCol>
              </a:tblGrid>
              <a:tr h="0">
                <a:tc>
                  <a:txBody>
                    <a:bodyPr/>
                    <a:lstStyle/>
                    <a:p>
                      <a:endParaRPr lang="de-DE"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211062125"/>
                  </a:ext>
                </a:extLst>
              </a:tr>
            </a:tbl>
          </a:graphicData>
        </a:graphic>
      </p:graphicFrame>
      <p:graphicFrame>
        <p:nvGraphicFramePr>
          <p:cNvPr id="36" name="Table 7">
            <a:extLst>
              <a:ext uri="{FF2B5EF4-FFF2-40B4-BE49-F238E27FC236}">
                <a16:creationId xmlns:a16="http://schemas.microsoft.com/office/drawing/2014/main" id="{B61C0D87-8E6C-3220-23A6-F56C961A42FD}"/>
              </a:ext>
            </a:extLst>
          </p:cNvPr>
          <p:cNvGraphicFramePr>
            <a:graphicFrameLocks noGrp="1"/>
          </p:cNvGraphicFramePr>
          <p:nvPr>
            <p:extLst>
              <p:ext uri="{D42A27DB-BD31-4B8C-83A1-F6EECF244321}">
                <p14:modId xmlns:p14="http://schemas.microsoft.com/office/powerpoint/2010/main" val="2359340685"/>
              </p:ext>
            </p:extLst>
          </p:nvPr>
        </p:nvGraphicFramePr>
        <p:xfrm>
          <a:off x="4219002" y="2038430"/>
          <a:ext cx="7239000" cy="3108900"/>
        </p:xfrm>
        <a:graphic>
          <a:graphicData uri="http://schemas.openxmlformats.org/drawingml/2006/table">
            <a:tbl>
              <a:tblPr firstRow="1" bandRow="1">
                <a:tableStyleId>{5940675A-B579-460E-94D1-54222C63F5DA}</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558827">
                <a:tc>
                  <a:txBody>
                    <a:bodyPr/>
                    <a:lstStyle/>
                    <a:p>
                      <a:r>
                        <a:rPr lang="en-US" sz="1800" b="1" dirty="0">
                          <a:solidFill>
                            <a:schemeClr val="bg2"/>
                          </a:solidFill>
                        </a:rPr>
                        <a:t>Art der Herausforderung</a:t>
                      </a:r>
                    </a:p>
                  </a:txBody>
                  <a:tcPr marT="45710" marB="4571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95E8C"/>
                    </a:solidFill>
                  </a:tcPr>
                </a:tc>
                <a:tc>
                  <a:txBody>
                    <a:bodyPr/>
                    <a:lstStyle/>
                    <a:p>
                      <a:r>
                        <a:rPr lang="en-US" sz="1800" b="1" dirty="0">
                          <a:solidFill>
                            <a:schemeClr val="bg2"/>
                          </a:solidFill>
                        </a:rPr>
                        <a:t>Problemstellung</a:t>
                      </a:r>
                    </a:p>
                  </a:txBody>
                  <a:tcPr marT="45710" marB="4571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95E8C"/>
                    </a:solidFill>
                  </a:tcPr>
                </a:tc>
                <a:tc>
                  <a:txBody>
                    <a:bodyPr/>
                    <a:lstStyle/>
                    <a:p>
                      <a:r>
                        <a:rPr lang="en-US" sz="1800" b="1" dirty="0">
                          <a:solidFill>
                            <a:schemeClr val="bg2"/>
                          </a:solidFill>
                        </a:rPr>
                        <a:t>Lösung</a:t>
                      </a:r>
                    </a:p>
                  </a:txBody>
                  <a:tcPr marT="45710" marB="4571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95E8C"/>
                    </a:solidFill>
                  </a:tcPr>
                </a:tc>
                <a:tc>
                  <a:txBody>
                    <a:bodyPr/>
                    <a:lstStyle/>
                    <a:p>
                      <a:r>
                        <a:rPr lang="en-US" sz="1800" b="1" dirty="0">
                          <a:solidFill>
                            <a:schemeClr val="bg2"/>
                          </a:solidFill>
                        </a:rPr>
                        <a:t>Wer macht die Arbeit?</a:t>
                      </a:r>
                    </a:p>
                  </a:txBody>
                  <a:tcPr marT="45710" marB="4571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95E8C"/>
                    </a:solidFill>
                  </a:tcPr>
                </a:tc>
                <a:extLst>
                  <a:ext uri="{0D108BD9-81ED-4DB2-BD59-A6C34878D82A}">
                    <a16:rowId xmlns:a16="http://schemas.microsoft.com/office/drawing/2014/main" val="10000"/>
                  </a:ext>
                </a:extLst>
              </a:tr>
              <a:tr h="356691">
                <a:tc>
                  <a:txBody>
                    <a:bodyPr/>
                    <a:lstStyle/>
                    <a:p>
                      <a:r>
                        <a:rPr lang="en-US" sz="1800" b="1" dirty="0">
                          <a:solidFill>
                            <a:schemeClr val="bg2"/>
                          </a:solidFill>
                        </a:rPr>
                        <a:t>Technisch</a:t>
                      </a:r>
                    </a:p>
                  </a:txBody>
                  <a:tcPr marT="45710" marB="4571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77FA9"/>
                    </a:solidFill>
                  </a:tcPr>
                </a:tc>
                <a:tc>
                  <a:txBody>
                    <a:bodyPr/>
                    <a:lstStyle/>
                    <a:p>
                      <a:r>
                        <a:rPr lang="en-US" sz="1800" dirty="0">
                          <a:solidFill>
                            <a:srgbClr val="595A59"/>
                          </a:solidFill>
                        </a:rPr>
                        <a:t>Klar</a:t>
                      </a:r>
                    </a:p>
                  </a:txBody>
                  <a:tcPr marT="45710" marB="45710">
                    <a:lnL w="12700" cap="flat" cmpd="sng" algn="ctr">
                      <a:solidFill>
                        <a:schemeClr val="bg2"/>
                      </a:solidFill>
                      <a:prstDash val="solid"/>
                      <a:round/>
                      <a:headEnd type="none" w="med" len="med"/>
                      <a:tailEnd type="none" w="med" len="med"/>
                    </a:lnL>
                    <a:lnR w="12700" cap="flat" cmpd="sng" algn="ctr">
                      <a:solidFill>
                        <a:srgbClr val="595A59"/>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595A59"/>
                      </a:solidFill>
                      <a:prstDash val="solid"/>
                      <a:round/>
                      <a:headEnd type="none" w="med" len="med"/>
                      <a:tailEnd type="none" w="med" len="med"/>
                    </a:lnB>
                  </a:tcPr>
                </a:tc>
                <a:tc>
                  <a:txBody>
                    <a:bodyPr/>
                    <a:lstStyle/>
                    <a:p>
                      <a:r>
                        <a:rPr lang="en-US" sz="1800" dirty="0">
                          <a:solidFill>
                            <a:srgbClr val="595A59"/>
                          </a:solidFill>
                        </a:rPr>
                        <a:t>Klar</a:t>
                      </a:r>
                    </a:p>
                  </a:txBody>
                  <a:tcPr marT="45710" marB="45710">
                    <a:lnL w="12700" cap="flat" cmpd="sng" algn="ctr">
                      <a:solidFill>
                        <a:srgbClr val="595A59"/>
                      </a:solidFill>
                      <a:prstDash val="solid"/>
                      <a:round/>
                      <a:headEnd type="none" w="med" len="med"/>
                      <a:tailEnd type="none" w="med" len="med"/>
                    </a:lnL>
                    <a:lnR w="12700" cap="flat" cmpd="sng" algn="ctr">
                      <a:solidFill>
                        <a:srgbClr val="595A59"/>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595A59"/>
                      </a:solidFill>
                      <a:prstDash val="solid"/>
                      <a:round/>
                      <a:headEnd type="none" w="med" len="med"/>
                      <a:tailEnd type="none" w="med" len="med"/>
                    </a:lnB>
                  </a:tcPr>
                </a:tc>
                <a:tc>
                  <a:txBody>
                    <a:bodyPr/>
                    <a:lstStyle/>
                    <a:p>
                      <a:r>
                        <a:rPr lang="en-US" sz="1800" dirty="0" err="1">
                          <a:solidFill>
                            <a:srgbClr val="595A59"/>
                          </a:solidFill>
                        </a:rPr>
                        <a:t>Funktionsbereich</a:t>
                      </a:r>
                      <a:endParaRPr lang="en-US" sz="1800" dirty="0">
                        <a:solidFill>
                          <a:srgbClr val="595A59"/>
                        </a:solidFill>
                      </a:endParaRPr>
                    </a:p>
                  </a:txBody>
                  <a:tcPr marT="45710" marB="45710">
                    <a:lnL w="12700" cap="flat" cmpd="sng" algn="ctr">
                      <a:solidFill>
                        <a:srgbClr val="595A59"/>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595A59"/>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r>
                        <a:rPr lang="en-US" sz="1800" b="1" dirty="0" err="1">
                          <a:solidFill>
                            <a:schemeClr val="bg2"/>
                          </a:solidFill>
                        </a:rPr>
                        <a:t>Adaptiv</a:t>
                      </a:r>
                      <a:endParaRPr lang="en-US" sz="1800" b="1" dirty="0">
                        <a:solidFill>
                          <a:schemeClr val="bg2"/>
                        </a:solidFill>
                      </a:endParaRPr>
                    </a:p>
                  </a:txBody>
                  <a:tcPr marT="45710" marB="4571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77FA9"/>
                    </a:solidFill>
                  </a:tcPr>
                </a:tc>
                <a:tc>
                  <a:txBody>
                    <a:bodyPr/>
                    <a:lstStyle/>
                    <a:p>
                      <a:r>
                        <a:rPr lang="en-US" sz="1800" dirty="0">
                          <a:solidFill>
                            <a:srgbClr val="595A59"/>
                          </a:solidFill>
                        </a:rPr>
                        <a:t>Erfordert Lernen</a:t>
                      </a:r>
                    </a:p>
                  </a:txBody>
                  <a:tcPr marT="45710" marB="45710">
                    <a:lnL w="12700" cap="flat" cmpd="sng" algn="ctr">
                      <a:solidFill>
                        <a:schemeClr val="bg2"/>
                      </a:solidFill>
                      <a:prstDash val="solid"/>
                      <a:round/>
                      <a:headEnd type="none" w="med" len="med"/>
                      <a:tailEnd type="none" w="med" len="med"/>
                    </a:lnL>
                    <a:lnR w="12700" cap="flat" cmpd="sng" algn="ctr">
                      <a:solidFill>
                        <a:srgbClr val="595A59"/>
                      </a:solidFill>
                      <a:prstDash val="solid"/>
                      <a:round/>
                      <a:headEnd type="none" w="med" len="med"/>
                      <a:tailEnd type="none" w="med" len="med"/>
                    </a:lnR>
                    <a:lnT w="12700" cap="flat" cmpd="sng" algn="ctr">
                      <a:solidFill>
                        <a:srgbClr val="595A59"/>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800" kern="1200" dirty="0">
                          <a:solidFill>
                            <a:srgbClr val="595A59"/>
                          </a:solidFill>
                          <a:latin typeface="+mn-lt"/>
                          <a:ea typeface="+mn-ea"/>
                          <a:cs typeface="+mn-cs"/>
                        </a:rPr>
                        <a:t>Erfordert Lernen </a:t>
                      </a:r>
                    </a:p>
                  </a:txBody>
                  <a:tcPr marT="45710" marB="45710">
                    <a:lnL w="12700" cap="flat" cmpd="sng" algn="ctr">
                      <a:solidFill>
                        <a:srgbClr val="595A59"/>
                      </a:solidFill>
                      <a:prstDash val="solid"/>
                      <a:round/>
                      <a:headEnd type="none" w="med" len="med"/>
                      <a:tailEnd type="none" w="med" len="med"/>
                    </a:lnL>
                    <a:lnR w="12700" cap="flat" cmpd="sng" algn="ctr">
                      <a:solidFill>
                        <a:srgbClr val="595A59"/>
                      </a:solidFill>
                      <a:prstDash val="solid"/>
                      <a:round/>
                      <a:headEnd type="none" w="med" len="med"/>
                      <a:tailEnd type="none" w="med" len="med"/>
                    </a:lnR>
                    <a:lnT w="12700" cap="flat" cmpd="sng" algn="ctr">
                      <a:solidFill>
                        <a:srgbClr val="595A59"/>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800" kern="1200" dirty="0">
                          <a:solidFill>
                            <a:srgbClr val="595A59"/>
                          </a:solidFill>
                          <a:latin typeface="+mn-lt"/>
                          <a:ea typeface="+mn-ea"/>
                          <a:cs typeface="+mn-cs"/>
                        </a:rPr>
                        <a:t>an der </a:t>
                      </a:r>
                      <a:r>
                        <a:rPr lang="en-US" sz="1800" kern="1200" dirty="0" err="1">
                          <a:solidFill>
                            <a:srgbClr val="595A59"/>
                          </a:solidFill>
                          <a:latin typeface="+mn-lt"/>
                          <a:ea typeface="+mn-ea"/>
                          <a:cs typeface="+mn-cs"/>
                        </a:rPr>
                        <a:t>Herausforderung</a:t>
                      </a:r>
                      <a:r>
                        <a:rPr lang="en-US" sz="1800" kern="1200" dirty="0">
                          <a:solidFill>
                            <a:srgbClr val="595A59"/>
                          </a:solidFill>
                          <a:latin typeface="+mn-lt"/>
                          <a:ea typeface="+mn-ea"/>
                          <a:cs typeface="+mn-cs"/>
                        </a:rPr>
                        <a:t> </a:t>
                      </a:r>
                      <a:r>
                        <a:rPr lang="en-US" sz="1800" kern="1200" dirty="0" err="1">
                          <a:solidFill>
                            <a:srgbClr val="595A59"/>
                          </a:solidFill>
                          <a:latin typeface="+mn-lt"/>
                          <a:ea typeface="+mn-ea"/>
                          <a:cs typeface="+mn-cs"/>
                        </a:rPr>
                        <a:t>Beteiligte</a:t>
                      </a:r>
                      <a:r>
                        <a:rPr lang="en-US" sz="1800" kern="1200" dirty="0">
                          <a:solidFill>
                            <a:srgbClr val="595A59"/>
                          </a:solidFill>
                          <a:latin typeface="+mn-lt"/>
                          <a:ea typeface="+mn-ea"/>
                          <a:cs typeface="+mn-cs"/>
                        </a:rPr>
                        <a:t> </a:t>
                      </a:r>
                    </a:p>
                  </a:txBody>
                  <a:tcPr marT="45710" marB="45710">
                    <a:lnL w="12700" cap="flat" cmpd="sng" algn="ctr">
                      <a:solidFill>
                        <a:srgbClr val="595A59"/>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595A59"/>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r>
                        <a:rPr lang="en-US" sz="1800" b="1" dirty="0">
                          <a:solidFill>
                            <a:schemeClr val="bg1"/>
                          </a:solidFill>
                        </a:rPr>
                        <a:t>Technisch UND adaptiv</a:t>
                      </a:r>
                    </a:p>
                  </a:txBody>
                  <a:tcPr marT="45710" marB="4571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77FA9"/>
                    </a:solidFill>
                  </a:tcPr>
                </a:tc>
                <a:tc>
                  <a:txBody>
                    <a:bodyPr/>
                    <a:lstStyle/>
                    <a:p>
                      <a:r>
                        <a:rPr lang="en-US" sz="1800" b="0" dirty="0">
                          <a:solidFill>
                            <a:schemeClr val="bg1"/>
                          </a:solidFill>
                        </a:rPr>
                        <a:t>Klar?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77FA9"/>
                    </a:solidFill>
                  </a:tcPr>
                </a:tc>
                <a:tc>
                  <a:txBody>
                    <a:bodyPr/>
                    <a:lstStyle/>
                    <a:p>
                      <a:r>
                        <a:rPr lang="en-US" sz="1800" b="0" dirty="0">
                          <a:solidFill>
                            <a:schemeClr val="bg1"/>
                          </a:solidFill>
                        </a:rPr>
                        <a:t>Erfordert Lernen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77FA9"/>
                    </a:solidFill>
                  </a:tcPr>
                </a:tc>
                <a:tc>
                  <a:txBody>
                    <a:bodyPr/>
                    <a:lstStyle/>
                    <a:p>
                      <a:r>
                        <a:rPr lang="en-US" sz="1800" b="0" dirty="0" err="1">
                          <a:solidFill>
                            <a:schemeClr val="bg1"/>
                          </a:solidFill>
                        </a:rPr>
                        <a:t>Funktionsbereich</a:t>
                      </a:r>
                      <a:r>
                        <a:rPr lang="en-US" sz="1800" b="0" dirty="0">
                          <a:solidFill>
                            <a:schemeClr val="bg1"/>
                          </a:solidFill>
                        </a:rPr>
                        <a:t> und an der </a:t>
                      </a:r>
                      <a:r>
                        <a:rPr lang="en-US" sz="1800" b="0" dirty="0" err="1">
                          <a:solidFill>
                            <a:schemeClr val="bg1"/>
                          </a:solidFill>
                        </a:rPr>
                        <a:t>Herausforderung</a:t>
                      </a:r>
                      <a:r>
                        <a:rPr lang="en-US" sz="1800" b="0" dirty="0">
                          <a:solidFill>
                            <a:schemeClr val="bg1"/>
                          </a:solidFill>
                        </a:rPr>
                        <a:t> </a:t>
                      </a:r>
                      <a:r>
                        <a:rPr lang="en-US" sz="1800" b="0" dirty="0" err="1">
                          <a:solidFill>
                            <a:schemeClr val="bg1"/>
                          </a:solidFill>
                        </a:rPr>
                        <a:t>Beteiligte</a:t>
                      </a:r>
                      <a:r>
                        <a:rPr lang="en-US" sz="1800" b="0" dirty="0">
                          <a:solidFill>
                            <a:schemeClr val="bg1"/>
                          </a:solidFill>
                        </a:rPr>
                        <a:t>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77FA9"/>
                    </a:solidFill>
                  </a:tcPr>
                </a:tc>
                <a:extLst>
                  <a:ext uri="{0D108BD9-81ED-4DB2-BD59-A6C34878D82A}">
                    <a16:rowId xmlns:a16="http://schemas.microsoft.com/office/drawing/2014/main" val="3827794100"/>
                  </a:ext>
                </a:extLst>
              </a:tr>
            </a:tbl>
          </a:graphicData>
        </a:graphic>
      </p:graphicFrame>
    </p:spTree>
    <p:extLst>
      <p:ext uri="{BB962C8B-B14F-4D97-AF65-F5344CB8AC3E}">
        <p14:creationId xmlns:p14="http://schemas.microsoft.com/office/powerpoint/2010/main" val="178795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416C648-BC87-85FB-1AA7-504D3CEE02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9" name="Objekt 8" hidden="1">
                        <a:extLst>
                          <a:ext uri="{FF2B5EF4-FFF2-40B4-BE49-F238E27FC236}">
                            <a16:creationId xmlns:a16="http://schemas.microsoft.com/office/drawing/2014/main" id="{9416C648-BC87-85FB-1AA7-504D3CEE02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Inhaltsplatzhalter 4">
            <a:extLst>
              <a:ext uri="{FF2B5EF4-FFF2-40B4-BE49-F238E27FC236}">
                <a16:creationId xmlns:a16="http://schemas.microsoft.com/office/drawing/2014/main" id="{8A656405-930A-4926-9048-8FC99FB2FC54}"/>
              </a:ext>
            </a:extLst>
          </p:cNvPr>
          <p:cNvSpPr>
            <a:spLocks noGrp="1"/>
          </p:cNvSpPr>
          <p:nvPr>
            <p:ph sz="quarter" idx="19"/>
          </p:nvPr>
        </p:nvSpPr>
        <p:spPr/>
        <p:txBody>
          <a:bodyPr/>
          <a:lstStyle/>
          <a:p>
            <a:r>
              <a:rPr lang="en-US" altLang="en-US" dirty="0"/>
              <a:t>Die </a:t>
            </a:r>
            <a:r>
              <a:rPr lang="en-US" altLang="en-US" dirty="0" err="1"/>
              <a:t>Reaktion</a:t>
            </a:r>
            <a:r>
              <a:rPr lang="en-US" altLang="en-US" dirty="0"/>
              <a:t> auf eine Krise bedeutet Veränderung - Führung in einer Krise bedeutet, den Wandel zu leiten</a:t>
            </a:r>
            <a:endParaRPr lang="de-DE" dirty="0"/>
          </a:p>
        </p:txBody>
      </p:sp>
      <p:sp>
        <p:nvSpPr>
          <p:cNvPr id="3" name="Textplatzhalter 2">
            <a:extLst>
              <a:ext uri="{FF2B5EF4-FFF2-40B4-BE49-F238E27FC236}">
                <a16:creationId xmlns:a16="http://schemas.microsoft.com/office/drawing/2014/main" id="{37788697-37CB-BF81-EA53-C0A726339211}"/>
              </a:ext>
            </a:extLst>
          </p:cNvPr>
          <p:cNvSpPr>
            <a:spLocks noGrp="1"/>
          </p:cNvSpPr>
          <p:nvPr>
            <p:ph type="body" sz="quarter" idx="16"/>
          </p:nvPr>
        </p:nvSpPr>
        <p:spPr/>
        <p:txBody>
          <a:bodyPr/>
          <a:lstStyle/>
          <a:p>
            <a:endParaRPr lang="de-DE"/>
          </a:p>
        </p:txBody>
      </p:sp>
      <p:sp>
        <p:nvSpPr>
          <p:cNvPr id="7" name="Textplatzhalter 6">
            <a:extLst>
              <a:ext uri="{FF2B5EF4-FFF2-40B4-BE49-F238E27FC236}">
                <a16:creationId xmlns:a16="http://schemas.microsoft.com/office/drawing/2014/main" id="{8F118C6D-BA05-828B-41A4-5CC08739C013}"/>
              </a:ext>
            </a:extLst>
          </p:cNvPr>
          <p:cNvSpPr>
            <a:spLocks noGrp="1"/>
          </p:cNvSpPr>
          <p:nvPr>
            <p:ph type="body" sz="quarter" idx="20"/>
          </p:nvPr>
        </p:nvSpPr>
        <p:spPr/>
        <p:txBody>
          <a:bodyPr>
            <a:normAutofit fontScale="77500" lnSpcReduction="20000"/>
          </a:bodyPr>
          <a:lstStyle/>
          <a:p>
            <a:r>
              <a:rPr lang="de-DE" altLang="en-US" dirty="0"/>
              <a:t>Führen im Wandel</a:t>
            </a:r>
            <a:endParaRPr lang="de-DE" dirty="0"/>
          </a:p>
        </p:txBody>
      </p:sp>
      <p:sp>
        <p:nvSpPr>
          <p:cNvPr id="4" name="Slide Number Placeholder 3">
            <a:extLst>
              <a:ext uri="{FF2B5EF4-FFF2-40B4-BE49-F238E27FC236}">
                <a16:creationId xmlns:a16="http://schemas.microsoft.com/office/drawing/2014/main" id="{3393E853-1668-609F-56BF-FF94790F8687}"/>
              </a:ext>
            </a:extLst>
          </p:cNvPr>
          <p:cNvSpPr>
            <a:spLocks noGrp="1"/>
          </p:cNvSpPr>
          <p:nvPr>
            <p:ph type="sldNum" sz="quarter" idx="4294967295"/>
          </p:nvPr>
        </p:nvSpPr>
        <p:spPr>
          <a:xfrm>
            <a:off x="9448800" y="6356350"/>
            <a:ext cx="27432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31E0EF-0E0D-4256-9E75-BD7BDF03C1D1}" type="slidenum">
              <a:rPr lang="en-US" altLang="en-US">
                <a:solidFill>
                  <a:schemeClr val="bg1"/>
                </a:solidFill>
                <a:latin typeface="CartoGothic Std" pitchFamily="34" charset="0"/>
              </a:rPr>
              <a:t>48</a:t>
            </a:fld>
            <a:endParaRPr lang="en-US" altLang="en-US">
              <a:solidFill>
                <a:schemeClr val="bg1"/>
              </a:solidFill>
              <a:latin typeface="CartoGothic Std" pitchFamily="34" charset="0"/>
            </a:endParaRPr>
          </a:p>
        </p:txBody>
      </p:sp>
      <p:sp>
        <p:nvSpPr>
          <p:cNvPr id="6" name="TextBox 5">
            <a:extLst>
              <a:ext uri="{FF2B5EF4-FFF2-40B4-BE49-F238E27FC236}">
                <a16:creationId xmlns:a16="http://schemas.microsoft.com/office/drawing/2014/main" id="{9F99C52D-BDB2-218D-A15C-DB81B6200692}"/>
              </a:ext>
            </a:extLst>
          </p:cNvPr>
          <p:cNvSpPr txBox="1"/>
          <p:nvPr/>
        </p:nvSpPr>
        <p:spPr>
          <a:xfrm>
            <a:off x="4135967" y="2121558"/>
            <a:ext cx="7010400" cy="4025717"/>
          </a:xfrm>
          <a:prstGeom prst="rect">
            <a:avLst/>
          </a:prstGeom>
          <a:noFill/>
        </p:spPr>
        <p:txBody>
          <a:bodyPr>
            <a:spAutoFit/>
          </a:bodyPr>
          <a:lstStyle/>
          <a:p>
            <a:pPr algn="ctr">
              <a:lnSpc>
                <a:spcPct val="90000"/>
              </a:lnSpc>
              <a:defRPr/>
            </a:pPr>
            <a:r>
              <a:rPr lang="en-US" altLang="en-US" sz="2800" i="1" dirty="0">
                <a:solidFill>
                  <a:srgbClr val="976799"/>
                </a:solidFill>
                <a:latin typeface="Arial" charset="0"/>
              </a:rPr>
              <a:t>"Erfolgreiche adaptive Veränderungen </a:t>
            </a:r>
          </a:p>
          <a:p>
            <a:pPr algn="ctr">
              <a:lnSpc>
                <a:spcPct val="90000"/>
              </a:lnSpc>
              <a:defRPr/>
            </a:pPr>
            <a:r>
              <a:rPr lang="en-US" altLang="en-US" sz="2800" i="1" dirty="0">
                <a:solidFill>
                  <a:srgbClr val="976799"/>
                </a:solidFill>
                <a:latin typeface="Arial" charset="0"/>
              </a:rPr>
              <a:t>auf der Vergangenheit aufbauen, statt sie zu verwerfen...</a:t>
            </a:r>
          </a:p>
          <a:p>
            <a:pPr algn="ctr">
              <a:lnSpc>
                <a:spcPct val="90000"/>
              </a:lnSpc>
              <a:defRPr/>
            </a:pPr>
            <a:r>
              <a:rPr lang="en-US" altLang="en-US" sz="2800" i="1" dirty="0">
                <a:solidFill>
                  <a:srgbClr val="976799"/>
                </a:solidFill>
                <a:latin typeface="Arial" charset="0"/>
              </a:rPr>
              <a:t>Der erste Schritt bei jeder adaptiven Herausforderung besteht darin, einen Schritt zurückzutreten, um zu sehen, wie Ihr System darauf </a:t>
            </a:r>
            <a:r>
              <a:rPr lang="en-US" altLang="en-US" sz="2800" i="1" dirty="0" err="1">
                <a:solidFill>
                  <a:srgbClr val="976799"/>
                </a:solidFill>
                <a:latin typeface="Arial" charset="0"/>
              </a:rPr>
              <a:t>reagiert</a:t>
            </a:r>
            <a:r>
              <a:rPr lang="en-US" altLang="en-US" sz="2800" i="1" dirty="0">
                <a:solidFill>
                  <a:srgbClr val="976799"/>
                </a:solidFill>
                <a:latin typeface="Arial" charset="0"/>
              </a:rPr>
              <a:t>."</a:t>
            </a:r>
          </a:p>
          <a:p>
            <a:pPr algn="ctr">
              <a:lnSpc>
                <a:spcPct val="90000"/>
              </a:lnSpc>
              <a:defRPr/>
            </a:pPr>
            <a:endParaRPr lang="en-US" altLang="en-US" sz="2800" i="1" dirty="0">
              <a:solidFill>
                <a:srgbClr val="976799"/>
              </a:solidFill>
              <a:latin typeface="Arial" charset="0"/>
            </a:endParaRPr>
          </a:p>
          <a:p>
            <a:pPr>
              <a:defRPr/>
            </a:pPr>
            <a:endParaRPr lang="en-US" altLang="en-US" sz="1050" dirty="0">
              <a:solidFill>
                <a:srgbClr val="976799"/>
              </a:solidFill>
              <a:latin typeface="Arial" charset="0"/>
            </a:endParaRPr>
          </a:p>
          <a:p>
            <a:pPr>
              <a:defRPr/>
            </a:pPr>
            <a:endParaRPr lang="en-US" altLang="en-US" sz="1050" dirty="0">
              <a:solidFill>
                <a:srgbClr val="976799"/>
              </a:solidFill>
              <a:latin typeface="Arial" charset="0"/>
            </a:endParaRPr>
          </a:p>
          <a:p>
            <a:pPr algn="r">
              <a:defRPr/>
            </a:pPr>
            <a:r>
              <a:rPr lang="en-US" altLang="en-US" sz="1050" dirty="0">
                <a:solidFill>
                  <a:srgbClr val="595A59"/>
                </a:solidFill>
                <a:latin typeface="Arial" charset="0"/>
              </a:rPr>
              <a:t>Heifetz, </a:t>
            </a:r>
            <a:r>
              <a:rPr lang="en-US" altLang="en-US" sz="1050" dirty="0" err="1">
                <a:solidFill>
                  <a:srgbClr val="595A59"/>
                </a:solidFill>
                <a:latin typeface="Arial" charset="0"/>
              </a:rPr>
              <a:t>Grashow </a:t>
            </a:r>
            <a:r>
              <a:rPr lang="en-US" altLang="en-US" sz="1050" dirty="0">
                <a:solidFill>
                  <a:srgbClr val="595A59"/>
                </a:solidFill>
                <a:latin typeface="Arial" charset="0"/>
              </a:rPr>
              <a:t>und </a:t>
            </a:r>
            <a:r>
              <a:rPr lang="en-US" altLang="en-US" sz="1050" dirty="0" err="1">
                <a:solidFill>
                  <a:srgbClr val="595A59"/>
                </a:solidFill>
                <a:latin typeface="Arial" charset="0"/>
              </a:rPr>
              <a:t>Linsky</a:t>
            </a:r>
            <a:r>
              <a:rPr lang="en-US" altLang="en-US" sz="1050" dirty="0">
                <a:solidFill>
                  <a:srgbClr val="595A59"/>
                </a:solidFill>
                <a:latin typeface="Arial" charset="0"/>
              </a:rPr>
              <a:t>.  </a:t>
            </a:r>
          </a:p>
          <a:p>
            <a:pPr algn="r">
              <a:defRPr/>
            </a:pPr>
            <a:r>
              <a:rPr lang="en-GB" altLang="en-US" sz="1050" i="1" dirty="0">
                <a:solidFill>
                  <a:srgbClr val="595A59"/>
                </a:solidFill>
                <a:latin typeface="Arial" charset="0"/>
              </a:rPr>
              <a:t>The Practice of Adaptive Leadership: Tools and Tactics for Changing Your Organization and the World.</a:t>
            </a:r>
            <a:endParaRPr lang="en-US" altLang="en-US" sz="1200" i="1" dirty="0">
              <a:solidFill>
                <a:srgbClr val="595A59"/>
              </a:solidFill>
              <a:latin typeface="Arial" charset="0"/>
            </a:endParaRPr>
          </a:p>
          <a:p>
            <a:pPr>
              <a:defRPr/>
            </a:pPr>
            <a:endParaRPr lang="en-US" sz="1200" dirty="0">
              <a:solidFill>
                <a:srgbClr val="976799"/>
              </a:solidFill>
              <a:latin typeface="Arial" charset="0"/>
            </a:endParaRPr>
          </a:p>
        </p:txBody>
      </p:sp>
    </p:spTree>
    <p:extLst>
      <p:ext uri="{BB962C8B-B14F-4D97-AF65-F5344CB8AC3E}">
        <p14:creationId xmlns:p14="http://schemas.microsoft.com/office/powerpoint/2010/main" val="2659416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416C648-BC87-85FB-1AA7-504D3CEE02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9" name="Objekt 8" hidden="1">
                        <a:extLst>
                          <a:ext uri="{FF2B5EF4-FFF2-40B4-BE49-F238E27FC236}">
                            <a16:creationId xmlns:a16="http://schemas.microsoft.com/office/drawing/2014/main" id="{9416C648-BC87-85FB-1AA7-504D3CEE02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Inhaltsplatzhalter 1">
            <a:extLst>
              <a:ext uri="{FF2B5EF4-FFF2-40B4-BE49-F238E27FC236}">
                <a16:creationId xmlns:a16="http://schemas.microsoft.com/office/drawing/2014/main" id="{F0E849EE-424C-21CD-7755-80C492EBD936}"/>
              </a:ext>
            </a:extLst>
          </p:cNvPr>
          <p:cNvSpPr>
            <a:spLocks noGrp="1"/>
          </p:cNvSpPr>
          <p:nvPr>
            <p:ph sz="quarter" idx="13"/>
          </p:nvPr>
        </p:nvSpPr>
        <p:spPr/>
        <p:txBody>
          <a:bodyPr/>
          <a:lstStyle/>
          <a:p>
            <a:endParaRPr lang="de-DE" dirty="0"/>
          </a:p>
        </p:txBody>
      </p:sp>
      <p:sp>
        <p:nvSpPr>
          <p:cNvPr id="5" name="Inhaltsplatzhalter 4">
            <a:extLst>
              <a:ext uri="{FF2B5EF4-FFF2-40B4-BE49-F238E27FC236}">
                <a16:creationId xmlns:a16="http://schemas.microsoft.com/office/drawing/2014/main" id="{8A656405-930A-4926-9048-8FC99FB2FC54}"/>
              </a:ext>
            </a:extLst>
          </p:cNvPr>
          <p:cNvSpPr>
            <a:spLocks noGrp="1"/>
          </p:cNvSpPr>
          <p:nvPr>
            <p:ph sz="quarter" idx="19"/>
          </p:nvPr>
        </p:nvSpPr>
        <p:spPr/>
        <p:txBody>
          <a:bodyPr>
            <a:normAutofit/>
          </a:bodyPr>
          <a:lstStyle/>
          <a:p>
            <a:r>
              <a:rPr lang="en-US" altLang="en-US" dirty="0">
                <a:solidFill>
                  <a:srgbClr val="595A59"/>
                </a:solidFill>
                <a:cs typeface="Arial" panose="020B0604020202020204" pitchFamily="34" charset="0"/>
              </a:rPr>
              <a:t>Um eine erfolgreiche adaptive Führung zu erreichen, sollten Sie sich an fünf allgemeinen Grundsätzen orientieren, um Ihre Reaktion zu steuern und langfristige Wiederherstellungspläne zu entwerfen.</a:t>
            </a:r>
            <a:endParaRPr lang="en-US" dirty="0">
              <a:solidFill>
                <a:srgbClr val="595A59"/>
              </a:solidFill>
              <a:cs typeface="Arial" panose="020B0604020202020204" pitchFamily="34" charset="0"/>
            </a:endParaRPr>
          </a:p>
          <a:p>
            <a:endParaRPr lang="en-US" altLang="en-US" sz="1400" dirty="0"/>
          </a:p>
          <a:p>
            <a:r>
              <a:rPr lang="en-US" altLang="en-US" sz="1400" dirty="0"/>
              <a:t>Basierend auf: Ben Ramalingam, David Nabarro, </a:t>
            </a:r>
            <a:r>
              <a:rPr lang="en-US" altLang="en-US" sz="1400" dirty="0" err="1"/>
              <a:t>Arkebe </a:t>
            </a:r>
            <a:r>
              <a:rPr lang="en-US" altLang="en-US" sz="1400" dirty="0"/>
              <a:t>Oqubay, Dame Ruth </a:t>
            </a:r>
            <a:r>
              <a:rPr lang="en-US" altLang="en-US" sz="1400" dirty="0" err="1"/>
              <a:t>Carnall</a:t>
            </a:r>
            <a:r>
              <a:rPr lang="en-US" altLang="en-US" sz="1400" dirty="0"/>
              <a:t>, und Leni Wild 2020</a:t>
            </a:r>
            <a:endParaRPr lang="de-DE" sz="1400" dirty="0"/>
          </a:p>
        </p:txBody>
      </p:sp>
      <p:sp>
        <p:nvSpPr>
          <p:cNvPr id="3" name="Textplatzhalter 2">
            <a:extLst>
              <a:ext uri="{FF2B5EF4-FFF2-40B4-BE49-F238E27FC236}">
                <a16:creationId xmlns:a16="http://schemas.microsoft.com/office/drawing/2014/main" id="{37788697-37CB-BF81-EA53-C0A726339211}"/>
              </a:ext>
            </a:extLst>
          </p:cNvPr>
          <p:cNvSpPr>
            <a:spLocks noGrp="1"/>
          </p:cNvSpPr>
          <p:nvPr>
            <p:ph type="body" sz="quarter" idx="16"/>
          </p:nvPr>
        </p:nvSpPr>
        <p:spPr/>
        <p:txBody>
          <a:bodyPr>
            <a:normAutofit fontScale="92500" lnSpcReduction="10000"/>
          </a:bodyPr>
          <a:lstStyle/>
          <a:p>
            <a:r>
              <a:rPr lang="en-US" dirty="0"/>
              <a:t>Krisen sind durch Ungewissheiten gekennzeichnet - und adaptive Führung ist ein Führungsansatz, um diesen Ungewissheiten systematisch zu begegnen</a:t>
            </a:r>
            <a:endParaRPr lang="de-DE" dirty="0"/>
          </a:p>
        </p:txBody>
      </p:sp>
      <p:sp>
        <p:nvSpPr>
          <p:cNvPr id="7" name="Textplatzhalter 6">
            <a:extLst>
              <a:ext uri="{FF2B5EF4-FFF2-40B4-BE49-F238E27FC236}">
                <a16:creationId xmlns:a16="http://schemas.microsoft.com/office/drawing/2014/main" id="{8F118C6D-BA05-828B-41A4-5CC08739C013}"/>
              </a:ext>
            </a:extLst>
          </p:cNvPr>
          <p:cNvSpPr>
            <a:spLocks noGrp="1"/>
          </p:cNvSpPr>
          <p:nvPr>
            <p:ph type="body" sz="quarter" idx="20"/>
          </p:nvPr>
        </p:nvSpPr>
        <p:spPr/>
        <p:txBody>
          <a:bodyPr>
            <a:normAutofit fontScale="77500" lnSpcReduction="20000"/>
          </a:bodyPr>
          <a:lstStyle/>
          <a:p>
            <a:r>
              <a:rPr lang="en-US" dirty="0"/>
              <a:t>5 Grundprinzipien der adaptiven Führung</a:t>
            </a:r>
            <a:endParaRPr lang="de-DE" dirty="0"/>
          </a:p>
        </p:txBody>
      </p:sp>
      <p:sp>
        <p:nvSpPr>
          <p:cNvPr id="4" name="Slide Number Placeholder 3">
            <a:extLst>
              <a:ext uri="{FF2B5EF4-FFF2-40B4-BE49-F238E27FC236}">
                <a16:creationId xmlns:a16="http://schemas.microsoft.com/office/drawing/2014/main" id="{3393E853-1668-609F-56BF-FF94790F8687}"/>
              </a:ext>
            </a:extLst>
          </p:cNvPr>
          <p:cNvSpPr>
            <a:spLocks noGrp="1"/>
          </p:cNvSpPr>
          <p:nvPr>
            <p:ph type="sldNum" sz="quarter" idx="4294967295"/>
          </p:nvPr>
        </p:nvSpPr>
        <p:spPr>
          <a:xfrm>
            <a:off x="9448800" y="6356350"/>
            <a:ext cx="27432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31E0EF-0E0D-4256-9E75-BD7BDF03C1D1}" type="slidenum">
              <a:rPr lang="en-US" altLang="en-US">
                <a:solidFill>
                  <a:schemeClr val="bg1"/>
                </a:solidFill>
                <a:latin typeface="CartoGothic Std" pitchFamily="34" charset="0"/>
              </a:rPr>
              <a:t>49</a:t>
            </a:fld>
            <a:endParaRPr lang="en-US" altLang="en-US">
              <a:solidFill>
                <a:schemeClr val="bg1"/>
              </a:solidFill>
              <a:latin typeface="CartoGothic Std" pitchFamily="34" charset="0"/>
            </a:endParaRPr>
          </a:p>
        </p:txBody>
      </p:sp>
      <p:sp>
        <p:nvSpPr>
          <p:cNvPr id="10" name="Freeform 22">
            <a:extLst>
              <a:ext uri="{FF2B5EF4-FFF2-40B4-BE49-F238E27FC236}">
                <a16:creationId xmlns:a16="http://schemas.microsoft.com/office/drawing/2014/main" id="{0E93F1C9-A54E-14DD-F5D1-3465656B0005}"/>
              </a:ext>
            </a:extLst>
          </p:cNvPr>
          <p:cNvSpPr>
            <a:spLocks/>
          </p:cNvSpPr>
          <p:nvPr/>
        </p:nvSpPr>
        <p:spPr bwMode="auto">
          <a:xfrm>
            <a:off x="3247777" y="2164485"/>
            <a:ext cx="1844167" cy="1264515"/>
          </a:xfrm>
          <a:custGeom>
            <a:avLst/>
            <a:gdLst>
              <a:gd name="connsiteX0" fmla="*/ 0 w 4557305"/>
              <a:gd name="connsiteY0" fmla="*/ 0 h 3124870"/>
              <a:gd name="connsiteX1" fmla="*/ 8000 w 4557305"/>
              <a:gd name="connsiteY1" fmla="*/ 0 h 3124870"/>
              <a:gd name="connsiteX2" fmla="*/ 217329 w 4557305"/>
              <a:gd name="connsiteY2" fmla="*/ 0 h 3124870"/>
              <a:gd name="connsiteX3" fmla="*/ 2556682 w 4557305"/>
              <a:gd name="connsiteY3" fmla="*/ 0 h 3124870"/>
              <a:gd name="connsiteX4" fmla="*/ 3096533 w 4557305"/>
              <a:gd name="connsiteY4" fmla="*/ 310161 h 3124870"/>
              <a:gd name="connsiteX5" fmla="*/ 4017455 w 4557305"/>
              <a:gd name="connsiteY5" fmla="*/ 2814709 h 3124870"/>
              <a:gd name="connsiteX6" fmla="*/ 4557305 w 4557305"/>
              <a:gd name="connsiteY6" fmla="*/ 3124870 h 3124870"/>
              <a:gd name="connsiteX7" fmla="*/ 3699895 w 4557305"/>
              <a:gd name="connsiteY7" fmla="*/ 3124870 h 3124870"/>
              <a:gd name="connsiteX8" fmla="*/ 1360542 w 4557305"/>
              <a:gd name="connsiteY8" fmla="*/ 3124870 h 3124870"/>
              <a:gd name="connsiteX9" fmla="*/ 820692 w 4557305"/>
              <a:gd name="connsiteY9" fmla="*/ 2814709 h 3124870"/>
              <a:gd name="connsiteX10" fmla="*/ 14885 w 4557305"/>
              <a:gd name="connsiteY10" fmla="*/ 623230 h 3124870"/>
              <a:gd name="connsiteX11" fmla="*/ 0 w 4557305"/>
              <a:gd name="connsiteY11" fmla="*/ 582749 h 312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7305" h="312487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rgbClr val="D7C6D8"/>
          </a:solidFill>
          <a:ln w="9525">
            <a:noFill/>
            <a:round/>
            <a:headEnd/>
            <a:tailEnd/>
          </a:ln>
          <a:effectLst/>
        </p:spPr>
        <p:txBody>
          <a:bodyPr vert="horz" wrap="square" lIns="68580" tIns="34290" rIns="68580" bIns="34290" numCol="1" anchor="t" anchorCtr="0" compatLnSpc="1">
            <a:prstTxWarp prst="textNoShape">
              <a:avLst/>
            </a:prstTxWarp>
            <a:noAutofit/>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1" name="Freeform 7">
            <a:extLst>
              <a:ext uri="{FF2B5EF4-FFF2-40B4-BE49-F238E27FC236}">
                <a16:creationId xmlns:a16="http://schemas.microsoft.com/office/drawing/2014/main" id="{7FE9BC27-450E-FEDF-0D30-D5FA311D22D1}"/>
              </a:ext>
            </a:extLst>
          </p:cNvPr>
          <p:cNvSpPr>
            <a:spLocks/>
          </p:cNvSpPr>
          <p:nvPr/>
        </p:nvSpPr>
        <p:spPr bwMode="auto">
          <a:xfrm>
            <a:off x="9422714" y="2164485"/>
            <a:ext cx="2103183" cy="1264515"/>
          </a:xfrm>
          <a:custGeom>
            <a:avLst/>
            <a:gdLst/>
            <a:ahLst/>
            <a:cxnLst>
              <a:cxn ang="0">
                <a:pos x="410" y="403"/>
              </a:cxn>
              <a:cxn ang="0">
                <a:pos x="189" y="403"/>
              </a:cxn>
              <a:cxn ang="0">
                <a:pos x="137"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2" name="Freeform 8">
            <a:extLst>
              <a:ext uri="{FF2B5EF4-FFF2-40B4-BE49-F238E27FC236}">
                <a16:creationId xmlns:a16="http://schemas.microsoft.com/office/drawing/2014/main" id="{99A4EBC2-BC14-044F-1647-7B807DF97923}"/>
              </a:ext>
            </a:extLst>
          </p:cNvPr>
          <p:cNvSpPr>
            <a:spLocks/>
          </p:cNvSpPr>
          <p:nvPr/>
        </p:nvSpPr>
        <p:spPr bwMode="auto">
          <a:xfrm>
            <a:off x="7808075" y="2164485"/>
            <a:ext cx="2103183" cy="1264515"/>
          </a:xfrm>
          <a:custGeom>
            <a:avLst/>
            <a:gdLst/>
            <a:ahLst/>
            <a:cxnLst>
              <a:cxn ang="0">
                <a:pos x="410" y="403"/>
              </a:cxn>
              <a:cxn ang="0">
                <a:pos x="188" y="403"/>
              </a:cxn>
              <a:cxn ang="0">
                <a:pos x="137" y="363"/>
              </a:cxn>
              <a:cxn ang="0">
                <a:pos x="51" y="40"/>
              </a:cxn>
              <a:cxn ang="0">
                <a:pos x="51" y="40"/>
              </a:cxn>
              <a:cxn ang="0">
                <a:pos x="0" y="0"/>
              </a:cxn>
              <a:cxn ang="0">
                <a:pos x="80" y="0"/>
              </a:cxn>
              <a:cxn ang="0">
                <a:pos x="302" y="0"/>
              </a:cxn>
              <a:cxn ang="0">
                <a:pos x="353" y="40"/>
              </a:cxn>
              <a:cxn ang="0">
                <a:pos x="440" y="363"/>
              </a:cxn>
              <a:cxn ang="0">
                <a:pos x="491" y="403"/>
              </a:cxn>
              <a:cxn ang="0">
                <a:pos x="410" y="403"/>
              </a:cxn>
            </a:cxnLst>
            <a:rect l="0" t="0" r="r" b="b"/>
            <a:pathLst>
              <a:path w="491" h="403">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3" name="Freeform 10">
            <a:extLst>
              <a:ext uri="{FF2B5EF4-FFF2-40B4-BE49-F238E27FC236}">
                <a16:creationId xmlns:a16="http://schemas.microsoft.com/office/drawing/2014/main" id="{05DC5B4C-FEBE-4600-4695-A095C2FF5674}"/>
              </a:ext>
            </a:extLst>
          </p:cNvPr>
          <p:cNvSpPr>
            <a:spLocks/>
          </p:cNvSpPr>
          <p:nvPr/>
        </p:nvSpPr>
        <p:spPr bwMode="auto">
          <a:xfrm>
            <a:off x="6190994" y="2164485"/>
            <a:ext cx="2100739" cy="1264515"/>
          </a:xfrm>
          <a:custGeom>
            <a:avLst/>
            <a:gdLst/>
            <a:ahLst/>
            <a:cxnLst>
              <a:cxn ang="0">
                <a:pos x="411" y="403"/>
              </a:cxn>
              <a:cxn ang="0">
                <a:pos x="189" y="403"/>
              </a:cxn>
              <a:cxn ang="0">
                <a:pos x="138" y="363"/>
              </a:cxn>
              <a:cxn ang="0">
                <a:pos x="51" y="40"/>
              </a:cxn>
              <a:cxn ang="0">
                <a:pos x="51" y="40"/>
              </a:cxn>
              <a:cxn ang="0">
                <a:pos x="0" y="0"/>
              </a:cxn>
              <a:cxn ang="0">
                <a:pos x="81" y="0"/>
              </a:cxn>
              <a:cxn ang="0">
                <a:pos x="303" y="0"/>
              </a:cxn>
              <a:cxn ang="0">
                <a:pos x="354" y="40"/>
              </a:cxn>
              <a:cxn ang="0">
                <a:pos x="440" y="363"/>
              </a:cxn>
              <a:cxn ang="0">
                <a:pos x="491" y="403"/>
              </a:cxn>
              <a:cxn ang="0">
                <a:pos x="411" y="403"/>
              </a:cxn>
            </a:cxnLst>
            <a:rect l="0" t="0" r="r" b="b"/>
            <a:pathLst>
              <a:path w="491" h="403">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4" name="Freeform 11">
            <a:extLst>
              <a:ext uri="{FF2B5EF4-FFF2-40B4-BE49-F238E27FC236}">
                <a16:creationId xmlns:a16="http://schemas.microsoft.com/office/drawing/2014/main" id="{C4717491-72C4-7B48-2221-A184B57312FF}"/>
              </a:ext>
            </a:extLst>
          </p:cNvPr>
          <p:cNvSpPr>
            <a:spLocks/>
          </p:cNvSpPr>
          <p:nvPr/>
        </p:nvSpPr>
        <p:spPr bwMode="auto">
          <a:xfrm>
            <a:off x="4576357" y="2164485"/>
            <a:ext cx="2103183" cy="1264515"/>
          </a:xfrm>
          <a:custGeom>
            <a:avLst/>
            <a:gdLst/>
            <a:ahLst/>
            <a:cxnLst>
              <a:cxn ang="0">
                <a:pos x="410" y="403"/>
              </a:cxn>
              <a:cxn ang="0">
                <a:pos x="189" y="403"/>
              </a:cxn>
              <a:cxn ang="0">
                <a:pos x="138"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5" name="Freeform 26">
            <a:extLst>
              <a:ext uri="{FF2B5EF4-FFF2-40B4-BE49-F238E27FC236}">
                <a16:creationId xmlns:a16="http://schemas.microsoft.com/office/drawing/2014/main" id="{0931C753-71E3-A781-05A4-5C3553B4D0E3}"/>
              </a:ext>
            </a:extLst>
          </p:cNvPr>
          <p:cNvSpPr>
            <a:spLocks/>
          </p:cNvSpPr>
          <p:nvPr/>
        </p:nvSpPr>
        <p:spPr bwMode="auto">
          <a:xfrm>
            <a:off x="10237570" y="1726895"/>
            <a:ext cx="2161808" cy="1702104"/>
          </a:xfrm>
          <a:custGeom>
            <a:avLst/>
            <a:gdLst/>
            <a:ahLst/>
            <a:cxnLst>
              <a:cxn ang="0">
                <a:pos x="0" y="543"/>
              </a:cxn>
              <a:cxn ang="0">
                <a:pos x="75" y="543"/>
              </a:cxn>
              <a:cxn ang="0">
                <a:pos x="281" y="543"/>
              </a:cxn>
              <a:cxn ang="0">
                <a:pos x="329" y="506"/>
              </a:cxn>
              <a:cxn ang="0">
                <a:pos x="402" y="234"/>
              </a:cxn>
              <a:cxn ang="0">
                <a:pos x="478" y="234"/>
              </a:cxn>
              <a:cxn ang="0">
                <a:pos x="493" y="203"/>
              </a:cxn>
              <a:cxn ang="0">
                <a:pos x="359" y="20"/>
              </a:cxn>
              <a:cxn ang="0">
                <a:pos x="307" y="13"/>
              </a:cxn>
              <a:cxn ang="0">
                <a:pos x="57" y="211"/>
              </a:cxn>
              <a:cxn ang="0">
                <a:pos x="65" y="234"/>
              </a:cxn>
              <a:cxn ang="0">
                <a:pos x="121" y="234"/>
              </a:cxn>
              <a:cxn ang="0">
                <a:pos x="48" y="506"/>
              </a:cxn>
              <a:cxn ang="0">
                <a:pos x="48" y="506"/>
              </a:cxn>
              <a:cxn ang="0">
                <a:pos x="0" y="543"/>
              </a:cxn>
            </a:cxnLst>
            <a:rect l="0" t="0" r="r" b="b"/>
            <a:pathLst>
              <a:path w="505" h="543">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rgbClr val="976799"/>
          </a:solid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6" name="Freeform 19">
            <a:extLst>
              <a:ext uri="{FF2B5EF4-FFF2-40B4-BE49-F238E27FC236}">
                <a16:creationId xmlns:a16="http://schemas.microsoft.com/office/drawing/2014/main" id="{39DF113A-EB71-6794-810F-DA37CD65A133}"/>
              </a:ext>
            </a:extLst>
          </p:cNvPr>
          <p:cNvSpPr>
            <a:spLocks/>
          </p:cNvSpPr>
          <p:nvPr/>
        </p:nvSpPr>
        <p:spPr bwMode="auto">
          <a:xfrm>
            <a:off x="3767815" y="2164609"/>
            <a:ext cx="2100739" cy="1264515"/>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7" name="Freeform 20">
            <a:extLst>
              <a:ext uri="{FF2B5EF4-FFF2-40B4-BE49-F238E27FC236}">
                <a16:creationId xmlns:a16="http://schemas.microsoft.com/office/drawing/2014/main" id="{385C4639-82C3-37D8-9D7C-D1F359C1A940}"/>
              </a:ext>
            </a:extLst>
          </p:cNvPr>
          <p:cNvSpPr>
            <a:spLocks/>
          </p:cNvSpPr>
          <p:nvPr/>
        </p:nvSpPr>
        <p:spPr bwMode="auto">
          <a:xfrm>
            <a:off x="5384894" y="2164485"/>
            <a:ext cx="2103183" cy="1264515"/>
          </a:xfrm>
          <a:custGeom>
            <a:avLst/>
            <a:gdLst/>
            <a:ahLst/>
            <a:cxnLst>
              <a:cxn ang="0">
                <a:pos x="80" y="403"/>
              </a:cxn>
              <a:cxn ang="0">
                <a:pos x="302" y="403"/>
              </a:cxn>
              <a:cxn ang="0">
                <a:pos x="353" y="363"/>
              </a:cxn>
              <a:cxn ang="0">
                <a:pos x="440" y="40"/>
              </a:cxn>
              <a:cxn ang="0">
                <a:pos x="440" y="40"/>
              </a:cxn>
              <a:cxn ang="0">
                <a:pos x="491" y="0"/>
              </a:cxn>
              <a:cxn ang="0">
                <a:pos x="410" y="0"/>
              </a:cxn>
              <a:cxn ang="0">
                <a:pos x="188" y="0"/>
              </a:cxn>
              <a:cxn ang="0">
                <a:pos x="137" y="40"/>
              </a:cxn>
              <a:cxn ang="0">
                <a:pos x="51" y="363"/>
              </a:cxn>
              <a:cxn ang="0">
                <a:pos x="0" y="403"/>
              </a:cxn>
              <a:cxn ang="0">
                <a:pos x="80" y="403"/>
              </a:cxn>
            </a:cxnLst>
            <a:rect l="0" t="0" r="r" b="b"/>
            <a:pathLst>
              <a:path w="491" h="403">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8" name="Freeform 21">
            <a:extLst>
              <a:ext uri="{FF2B5EF4-FFF2-40B4-BE49-F238E27FC236}">
                <a16:creationId xmlns:a16="http://schemas.microsoft.com/office/drawing/2014/main" id="{F03041E3-4AA5-E8FC-DCF3-916C1DA0BB38}"/>
              </a:ext>
            </a:extLst>
          </p:cNvPr>
          <p:cNvSpPr>
            <a:spLocks/>
          </p:cNvSpPr>
          <p:nvPr/>
        </p:nvSpPr>
        <p:spPr bwMode="auto">
          <a:xfrm>
            <a:off x="6999535" y="2164485"/>
            <a:ext cx="2103183" cy="1264515"/>
          </a:xfrm>
          <a:custGeom>
            <a:avLst/>
            <a:gdLst/>
            <a:ahLst/>
            <a:cxnLst>
              <a:cxn ang="0">
                <a:pos x="81" y="403"/>
              </a:cxn>
              <a:cxn ang="0">
                <a:pos x="302" y="403"/>
              </a:cxn>
              <a:cxn ang="0">
                <a:pos x="353" y="363"/>
              </a:cxn>
              <a:cxn ang="0">
                <a:pos x="440" y="40"/>
              </a:cxn>
              <a:cxn ang="0">
                <a:pos x="440" y="40"/>
              </a:cxn>
              <a:cxn ang="0">
                <a:pos x="491" y="0"/>
              </a:cxn>
              <a:cxn ang="0">
                <a:pos x="410" y="0"/>
              </a:cxn>
              <a:cxn ang="0">
                <a:pos x="189" y="0"/>
              </a:cxn>
              <a:cxn ang="0">
                <a:pos x="137" y="40"/>
              </a:cxn>
              <a:cxn ang="0">
                <a:pos x="51" y="363"/>
              </a:cxn>
              <a:cxn ang="0">
                <a:pos x="0" y="403"/>
              </a:cxn>
              <a:cxn ang="0">
                <a:pos x="81" y="403"/>
              </a:cxn>
            </a:cxnLst>
            <a:rect l="0" t="0" r="r" b="b"/>
            <a:pathLst>
              <a:path w="491" h="403">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9" name="Freeform 22">
            <a:extLst>
              <a:ext uri="{FF2B5EF4-FFF2-40B4-BE49-F238E27FC236}">
                <a16:creationId xmlns:a16="http://schemas.microsoft.com/office/drawing/2014/main" id="{A7EA338C-55B3-DF2B-6D3A-FF919222C816}"/>
              </a:ext>
            </a:extLst>
          </p:cNvPr>
          <p:cNvSpPr>
            <a:spLocks/>
          </p:cNvSpPr>
          <p:nvPr/>
        </p:nvSpPr>
        <p:spPr bwMode="auto">
          <a:xfrm>
            <a:off x="8614172" y="2164485"/>
            <a:ext cx="2100739" cy="1264515"/>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20" name="TextBox 30">
            <a:extLst>
              <a:ext uri="{FF2B5EF4-FFF2-40B4-BE49-F238E27FC236}">
                <a16:creationId xmlns:a16="http://schemas.microsoft.com/office/drawing/2014/main" id="{FEFD08FD-8CA8-C105-5BC7-A55BD5031323}"/>
              </a:ext>
            </a:extLst>
          </p:cNvPr>
          <p:cNvSpPr txBox="1"/>
          <p:nvPr/>
        </p:nvSpPr>
        <p:spPr>
          <a:xfrm>
            <a:off x="4197007" y="2467025"/>
            <a:ext cx="1097416" cy="523220"/>
          </a:xfrm>
          <a:prstGeom prst="rect">
            <a:avLst/>
          </a:prstGeom>
          <a:noFill/>
        </p:spPr>
        <p:txBody>
          <a:bodyPr wrap="none" rtlCol="0" anchor="ctr" anchorCtr="0">
            <a:spAutoFit/>
          </a:bodyPr>
          <a:lstStyle/>
          <a:p>
            <a:pPr algn="ctr"/>
            <a:r>
              <a:rPr lang="en-US" sz="1400" b="1" spc="113" dirty="0">
                <a:solidFill>
                  <a:schemeClr val="bg1"/>
                </a:solidFill>
                <a:latin typeface="+mj-lt"/>
                <a:ea typeface="League Spartan" charset="0"/>
                <a:cs typeface="Poppins" pitchFamily="2" charset="77"/>
              </a:rPr>
              <a:t>Lernen &amp;</a:t>
            </a:r>
            <a:br>
              <a:rPr lang="en-US" sz="1400" b="1" spc="113" dirty="0">
                <a:solidFill>
                  <a:schemeClr val="bg1"/>
                </a:solidFill>
                <a:latin typeface="+mj-lt"/>
                <a:ea typeface="League Spartan" charset="0"/>
                <a:cs typeface="Poppins" pitchFamily="2" charset="77"/>
              </a:rPr>
            </a:br>
            <a:r>
              <a:rPr lang="en-US" sz="1400" b="1" spc="113" dirty="0">
                <a:solidFill>
                  <a:schemeClr val="bg1"/>
                </a:solidFill>
                <a:latin typeface="+mj-lt"/>
                <a:ea typeface="League Spartan" charset="0"/>
                <a:cs typeface="Poppins" pitchFamily="2" charset="77"/>
              </a:rPr>
              <a:t>Anpassung</a:t>
            </a:r>
          </a:p>
        </p:txBody>
      </p:sp>
      <p:sp>
        <p:nvSpPr>
          <p:cNvPr id="21" name="TextBox 31">
            <a:extLst>
              <a:ext uri="{FF2B5EF4-FFF2-40B4-BE49-F238E27FC236}">
                <a16:creationId xmlns:a16="http://schemas.microsoft.com/office/drawing/2014/main" id="{8C411590-BC4B-D5A7-2537-AED4CE648AC8}"/>
              </a:ext>
            </a:extLst>
          </p:cNvPr>
          <p:cNvSpPr txBox="1"/>
          <p:nvPr/>
        </p:nvSpPr>
        <p:spPr>
          <a:xfrm>
            <a:off x="5695340" y="2332439"/>
            <a:ext cx="1409927" cy="954107"/>
          </a:xfrm>
          <a:prstGeom prst="rect">
            <a:avLst/>
          </a:prstGeom>
          <a:noFill/>
        </p:spPr>
        <p:txBody>
          <a:bodyPr wrap="square" rtlCol="0" anchor="ctr" anchorCtr="0">
            <a:spAutoFit/>
          </a:bodyPr>
          <a:lstStyle/>
          <a:p>
            <a:pPr algn="ctr"/>
            <a:r>
              <a:rPr lang="de-DE" sz="1400" b="1" spc="113" dirty="0">
                <a:solidFill>
                  <a:schemeClr val="bg1"/>
                </a:solidFill>
                <a:latin typeface="+mj-lt"/>
                <a:ea typeface="League Spartan" charset="0"/>
                <a:cs typeface="Poppins" pitchFamily="2" charset="77"/>
              </a:rPr>
              <a:t>Stresstest auf Grundlage von</a:t>
            </a:r>
            <a:br>
              <a:rPr lang="de-DE" sz="1400" b="1" spc="113" dirty="0">
                <a:solidFill>
                  <a:schemeClr val="bg1"/>
                </a:solidFill>
                <a:latin typeface="+mj-lt"/>
                <a:ea typeface="League Spartan" charset="0"/>
                <a:cs typeface="Poppins" pitchFamily="2" charset="77"/>
              </a:rPr>
            </a:br>
            <a:r>
              <a:rPr lang="de-DE" sz="1400" b="1" spc="113" dirty="0">
                <a:solidFill>
                  <a:schemeClr val="bg1"/>
                </a:solidFill>
                <a:latin typeface="+mj-lt"/>
                <a:ea typeface="League Spartan" charset="0"/>
                <a:cs typeface="Poppins" pitchFamily="2" charset="77"/>
              </a:rPr>
              <a:t>Theorien &amp;</a:t>
            </a:r>
            <a:br>
              <a:rPr lang="de-DE" sz="1400" b="1" spc="113" dirty="0">
                <a:solidFill>
                  <a:schemeClr val="bg1"/>
                </a:solidFill>
                <a:latin typeface="+mj-lt"/>
                <a:ea typeface="League Spartan" charset="0"/>
                <a:cs typeface="Poppins" pitchFamily="2" charset="77"/>
              </a:rPr>
            </a:br>
            <a:r>
              <a:rPr lang="de-DE" sz="1400" b="1" spc="113" dirty="0">
                <a:solidFill>
                  <a:schemeClr val="bg1"/>
                </a:solidFill>
                <a:latin typeface="+mj-lt"/>
                <a:ea typeface="League Spartan" charset="0"/>
                <a:cs typeface="Poppins" pitchFamily="2" charset="77"/>
              </a:rPr>
              <a:t>Vorstellungen</a:t>
            </a:r>
          </a:p>
        </p:txBody>
      </p:sp>
      <p:sp>
        <p:nvSpPr>
          <p:cNvPr id="22" name="TextBox 32">
            <a:extLst>
              <a:ext uri="{FF2B5EF4-FFF2-40B4-BE49-F238E27FC236}">
                <a16:creationId xmlns:a16="http://schemas.microsoft.com/office/drawing/2014/main" id="{98DFC1F1-BA27-0D10-7CD2-2EC1B48FCB52}"/>
              </a:ext>
            </a:extLst>
          </p:cNvPr>
          <p:cNvSpPr txBox="1"/>
          <p:nvPr/>
        </p:nvSpPr>
        <p:spPr>
          <a:xfrm>
            <a:off x="7236659" y="2370671"/>
            <a:ext cx="1664358" cy="954107"/>
          </a:xfrm>
          <a:prstGeom prst="rect">
            <a:avLst/>
          </a:prstGeom>
          <a:noFill/>
        </p:spPr>
        <p:txBody>
          <a:bodyPr wrap="square" rtlCol="0" anchor="ctr" anchorCtr="0">
            <a:spAutoFit/>
          </a:bodyPr>
          <a:lstStyle/>
          <a:p>
            <a:pPr algn="ctr"/>
            <a:r>
              <a:rPr lang="de-DE" sz="1400" b="1" spc="113" dirty="0">
                <a:solidFill>
                  <a:schemeClr val="bg1"/>
                </a:solidFill>
                <a:latin typeface="+mj-lt"/>
                <a:ea typeface="League Spartan" charset="0"/>
                <a:cs typeface="Poppins" pitchFamily="2" charset="77"/>
              </a:rPr>
              <a:t>Rationalisierung</a:t>
            </a:r>
          </a:p>
          <a:p>
            <a:pPr algn="ctr"/>
            <a:r>
              <a:rPr lang="de-DE" sz="1400" b="1" spc="113" dirty="0">
                <a:solidFill>
                  <a:schemeClr val="bg1"/>
                </a:solidFill>
                <a:latin typeface="+mj-lt"/>
                <a:ea typeface="League Spartan" charset="0"/>
                <a:cs typeface="Poppins" pitchFamily="2" charset="77"/>
              </a:rPr>
              <a:t> der Entscheidungs-</a:t>
            </a:r>
          </a:p>
          <a:p>
            <a:pPr algn="ctr"/>
            <a:r>
              <a:rPr lang="de-DE" sz="1400" b="1" spc="113" dirty="0" err="1">
                <a:solidFill>
                  <a:schemeClr val="bg1"/>
                </a:solidFill>
                <a:latin typeface="+mj-lt"/>
                <a:ea typeface="League Spartan" charset="0"/>
                <a:cs typeface="Poppins" pitchFamily="2" charset="77"/>
              </a:rPr>
              <a:t>findung</a:t>
            </a:r>
            <a:endParaRPr lang="de-DE" sz="1400" b="1" spc="113" dirty="0">
              <a:solidFill>
                <a:schemeClr val="bg1"/>
              </a:solidFill>
              <a:latin typeface="+mj-lt"/>
              <a:ea typeface="League Spartan" charset="0"/>
              <a:cs typeface="Poppins" pitchFamily="2" charset="77"/>
            </a:endParaRPr>
          </a:p>
        </p:txBody>
      </p:sp>
      <p:sp>
        <p:nvSpPr>
          <p:cNvPr id="23" name="TextBox 33">
            <a:extLst>
              <a:ext uri="{FF2B5EF4-FFF2-40B4-BE49-F238E27FC236}">
                <a16:creationId xmlns:a16="http://schemas.microsoft.com/office/drawing/2014/main" id="{573FE9B3-773A-5053-D916-745993F5DFFC}"/>
              </a:ext>
            </a:extLst>
          </p:cNvPr>
          <p:cNvSpPr txBox="1"/>
          <p:nvPr/>
        </p:nvSpPr>
        <p:spPr>
          <a:xfrm>
            <a:off x="8879495" y="2262950"/>
            <a:ext cx="1490280" cy="1169551"/>
          </a:xfrm>
          <a:prstGeom prst="rect">
            <a:avLst/>
          </a:prstGeom>
          <a:noFill/>
        </p:spPr>
        <p:txBody>
          <a:bodyPr wrap="none" rtlCol="0" anchor="ctr" anchorCtr="0">
            <a:spAutoFit/>
          </a:bodyPr>
          <a:lstStyle/>
          <a:p>
            <a:pPr algn="ctr"/>
            <a:r>
              <a:rPr lang="de-DE" sz="1400" b="1" spc="113" dirty="0">
                <a:solidFill>
                  <a:schemeClr val="bg1"/>
                </a:solidFill>
                <a:latin typeface="+mj-lt"/>
                <a:ea typeface="League Spartan" charset="0"/>
                <a:cs typeface="Poppins" pitchFamily="2" charset="77"/>
              </a:rPr>
              <a:t>Stärkung von</a:t>
            </a:r>
            <a:br>
              <a:rPr lang="de-DE" sz="1400" b="1" spc="113" dirty="0">
                <a:solidFill>
                  <a:schemeClr val="bg1"/>
                </a:solidFill>
                <a:latin typeface="+mj-lt"/>
                <a:ea typeface="League Spartan" charset="0"/>
                <a:cs typeface="Poppins" pitchFamily="2" charset="77"/>
              </a:rPr>
            </a:br>
            <a:r>
              <a:rPr lang="de-DE" sz="1400" b="1" spc="113" dirty="0">
                <a:solidFill>
                  <a:schemeClr val="bg1"/>
                </a:solidFill>
                <a:latin typeface="+mj-lt"/>
                <a:ea typeface="League Spartan" charset="0"/>
                <a:cs typeface="Poppins" pitchFamily="2" charset="77"/>
              </a:rPr>
              <a:t>Transparenz,</a:t>
            </a:r>
            <a:br>
              <a:rPr lang="de-DE" sz="1400" b="1" spc="113" dirty="0">
                <a:solidFill>
                  <a:schemeClr val="bg1"/>
                </a:solidFill>
                <a:latin typeface="+mj-lt"/>
                <a:ea typeface="League Spartan" charset="0"/>
                <a:cs typeface="Poppins" pitchFamily="2" charset="77"/>
              </a:rPr>
            </a:br>
            <a:r>
              <a:rPr lang="de-DE" sz="1400" b="1" spc="113" dirty="0">
                <a:solidFill>
                  <a:schemeClr val="bg1"/>
                </a:solidFill>
                <a:latin typeface="+mj-lt"/>
                <a:ea typeface="League Spartan" charset="0"/>
                <a:cs typeface="Poppins" pitchFamily="2" charset="77"/>
              </a:rPr>
              <a:t>Einbeziehung &amp;</a:t>
            </a:r>
            <a:br>
              <a:rPr lang="de-DE" sz="1400" b="1" spc="113" dirty="0">
                <a:solidFill>
                  <a:schemeClr val="bg1"/>
                </a:solidFill>
                <a:latin typeface="+mj-lt"/>
                <a:ea typeface="League Spartan" charset="0"/>
                <a:cs typeface="Poppins" pitchFamily="2" charset="77"/>
              </a:rPr>
            </a:br>
            <a:r>
              <a:rPr lang="de-DE" sz="1400" b="1" spc="113" dirty="0">
                <a:solidFill>
                  <a:schemeClr val="bg1"/>
                </a:solidFill>
                <a:latin typeface="+mj-lt"/>
                <a:ea typeface="League Spartan" charset="0"/>
                <a:cs typeface="Poppins" pitchFamily="2" charset="77"/>
              </a:rPr>
              <a:t>Rechenschafts-</a:t>
            </a:r>
          </a:p>
          <a:p>
            <a:pPr algn="ctr"/>
            <a:r>
              <a:rPr lang="de-DE" sz="1400" b="1" spc="113" dirty="0" err="1">
                <a:solidFill>
                  <a:schemeClr val="bg1"/>
                </a:solidFill>
                <a:latin typeface="+mj-lt"/>
                <a:ea typeface="League Spartan" charset="0"/>
                <a:cs typeface="Poppins" pitchFamily="2" charset="77"/>
              </a:rPr>
              <a:t>pflicht</a:t>
            </a:r>
            <a:endParaRPr lang="de-DE" sz="1400" b="1" spc="113" dirty="0">
              <a:solidFill>
                <a:schemeClr val="bg1"/>
              </a:solidFill>
              <a:latin typeface="+mj-lt"/>
              <a:ea typeface="League Spartan" charset="0"/>
              <a:cs typeface="Poppins" pitchFamily="2" charset="77"/>
            </a:endParaRPr>
          </a:p>
        </p:txBody>
      </p:sp>
      <p:sp>
        <p:nvSpPr>
          <p:cNvPr id="6" name="TextBox 34">
            <a:extLst>
              <a:ext uri="{FF2B5EF4-FFF2-40B4-BE49-F238E27FC236}">
                <a16:creationId xmlns:a16="http://schemas.microsoft.com/office/drawing/2014/main" id="{210FFA65-838D-6301-CDE2-297CD135ECAA}"/>
              </a:ext>
            </a:extLst>
          </p:cNvPr>
          <p:cNvSpPr txBox="1"/>
          <p:nvPr/>
        </p:nvSpPr>
        <p:spPr>
          <a:xfrm>
            <a:off x="10454734" y="2479059"/>
            <a:ext cx="1492156" cy="738664"/>
          </a:xfrm>
          <a:prstGeom prst="rect">
            <a:avLst/>
          </a:prstGeom>
          <a:noFill/>
        </p:spPr>
        <p:txBody>
          <a:bodyPr wrap="square" rtlCol="0" anchor="ctr" anchorCtr="0">
            <a:spAutoFit/>
          </a:bodyPr>
          <a:lstStyle/>
          <a:p>
            <a:pPr algn="ctr"/>
            <a:r>
              <a:rPr lang="en-US" sz="1400" b="1" spc="113" dirty="0" err="1">
                <a:solidFill>
                  <a:schemeClr val="bg1"/>
                </a:solidFill>
                <a:latin typeface="+mj-lt"/>
                <a:ea typeface="League Spartan" charset="0"/>
                <a:cs typeface="Poppins" pitchFamily="2" charset="77"/>
              </a:rPr>
              <a:t>Kollektives</a:t>
            </a:r>
            <a:r>
              <a:rPr lang="en-US" sz="1400" b="1" spc="113" dirty="0">
                <a:solidFill>
                  <a:schemeClr val="bg1"/>
                </a:solidFill>
                <a:latin typeface="+mj-lt"/>
                <a:ea typeface="League Spartan" charset="0"/>
                <a:cs typeface="Poppins" pitchFamily="2" charset="77"/>
              </a:rPr>
              <a:t> </a:t>
            </a:r>
            <a:r>
              <a:rPr lang="en-US" sz="1400" b="1" spc="113" dirty="0" err="1">
                <a:solidFill>
                  <a:schemeClr val="bg1"/>
                </a:solidFill>
                <a:latin typeface="+mj-lt"/>
                <a:ea typeface="League Spartan" charset="0"/>
                <a:cs typeface="Poppins" pitchFamily="2" charset="77"/>
              </a:rPr>
              <a:t>Handeln</a:t>
            </a:r>
            <a:r>
              <a:rPr lang="en-US" sz="1400" b="1" spc="113" dirty="0">
                <a:solidFill>
                  <a:schemeClr val="bg1"/>
                </a:solidFill>
                <a:latin typeface="+mj-lt"/>
                <a:ea typeface="League Spartan" charset="0"/>
                <a:cs typeface="Poppins" pitchFamily="2" charset="77"/>
              </a:rPr>
              <a:t> </a:t>
            </a:r>
            <a:r>
              <a:rPr lang="en-US" sz="1400" b="1" spc="113" dirty="0" err="1">
                <a:solidFill>
                  <a:schemeClr val="bg1"/>
                </a:solidFill>
                <a:latin typeface="+mj-lt"/>
                <a:ea typeface="League Spartan" charset="0"/>
                <a:cs typeface="Poppins" pitchFamily="2" charset="77"/>
              </a:rPr>
              <a:t>mobilisieren</a:t>
            </a:r>
            <a:endParaRPr lang="en-US" sz="1400" b="1" spc="113" dirty="0">
              <a:solidFill>
                <a:schemeClr val="bg1"/>
              </a:solidFill>
              <a:latin typeface="+mj-lt"/>
              <a:ea typeface="League Spartan" charset="0"/>
              <a:cs typeface="Poppins" pitchFamily="2" charset="77"/>
            </a:endParaRPr>
          </a:p>
        </p:txBody>
      </p:sp>
    </p:spTree>
    <p:extLst>
      <p:ext uri="{BB962C8B-B14F-4D97-AF65-F5344CB8AC3E}">
        <p14:creationId xmlns:p14="http://schemas.microsoft.com/office/powerpoint/2010/main" val="2609512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C6D0F1D-29B8-C0AB-40F4-B72098F26452}"/>
              </a:ext>
            </a:extLst>
          </p:cNvPr>
          <p:cNvSpPr>
            <a:spLocks noGrp="1"/>
          </p:cNvSpPr>
          <p:nvPr>
            <p:ph sz="quarter" idx="19"/>
          </p:nvPr>
        </p:nvSpPr>
        <p:spPr/>
        <p:txBody>
          <a:bodyPr/>
          <a:lstStyle/>
          <a:p>
            <a:r>
              <a:rPr lang="en-US" dirty="0"/>
              <a:t>Gibt es eine einheitliche Definition von Führung?</a:t>
            </a:r>
            <a:endParaRPr lang="de-DE" dirty="0"/>
          </a:p>
        </p:txBody>
      </p:sp>
      <p:sp>
        <p:nvSpPr>
          <p:cNvPr id="4" name="Textplatzhalter 3">
            <a:extLst>
              <a:ext uri="{FF2B5EF4-FFF2-40B4-BE49-F238E27FC236}">
                <a16:creationId xmlns:a16="http://schemas.microsoft.com/office/drawing/2014/main" id="{552C5974-6242-41A0-2EA5-EE229FACA05F}"/>
              </a:ext>
            </a:extLst>
          </p:cNvPr>
          <p:cNvSpPr>
            <a:spLocks noGrp="1"/>
          </p:cNvSpPr>
          <p:nvPr>
            <p:ph type="body" sz="quarter" idx="16"/>
          </p:nvPr>
        </p:nvSpPr>
        <p:spPr/>
        <p:txBody>
          <a:bodyPr>
            <a:normAutofit fontScale="92500" lnSpcReduction="10000"/>
          </a:bodyPr>
          <a:lstStyle/>
          <a:p>
            <a:r>
              <a:rPr lang="en-US" dirty="0"/>
              <a:t>Lassen Sie uns mit einer kurzen Selbstreflexion beginnen: Nehmen Sie sich ein paar Minuten Zeit und schreiben Sie auf, was </a:t>
            </a:r>
            <a:r>
              <a:rPr lang="en-US" b="1" dirty="0"/>
              <a:t>Führung </a:t>
            </a:r>
            <a:r>
              <a:rPr lang="en-US" dirty="0"/>
              <a:t>aus Ihrer Sicht eigentlich ist</a:t>
            </a:r>
            <a:endParaRPr lang="de-DE" dirty="0"/>
          </a:p>
        </p:txBody>
      </p:sp>
      <p:sp>
        <p:nvSpPr>
          <p:cNvPr id="5" name="Textplatzhalter 4">
            <a:extLst>
              <a:ext uri="{FF2B5EF4-FFF2-40B4-BE49-F238E27FC236}">
                <a16:creationId xmlns:a16="http://schemas.microsoft.com/office/drawing/2014/main" id="{12DFBBBF-2A21-7A68-CCD0-05BE5C83AF46}"/>
              </a:ext>
            </a:extLst>
          </p:cNvPr>
          <p:cNvSpPr>
            <a:spLocks noGrp="1"/>
          </p:cNvSpPr>
          <p:nvPr>
            <p:ph type="body" sz="quarter" idx="20"/>
          </p:nvPr>
        </p:nvSpPr>
        <p:spPr/>
        <p:txBody>
          <a:bodyPr>
            <a:normAutofit fontScale="77500" lnSpcReduction="20000"/>
          </a:bodyPr>
          <a:lstStyle/>
          <a:p>
            <a:r>
              <a:rPr lang="de-DE" dirty="0"/>
              <a:t>Selbstreflexion: Führung</a:t>
            </a:r>
          </a:p>
        </p:txBody>
      </p:sp>
      <p:sp>
        <p:nvSpPr>
          <p:cNvPr id="13" name="Textplatzhalter 4">
            <a:extLst>
              <a:ext uri="{FF2B5EF4-FFF2-40B4-BE49-F238E27FC236}">
                <a16:creationId xmlns:a16="http://schemas.microsoft.com/office/drawing/2014/main" id="{46057AC9-393E-3E63-8C9A-FD17A05B27B8}"/>
              </a:ext>
            </a:extLst>
          </p:cNvPr>
          <p:cNvSpPr txBox="1">
            <a:spLocks/>
          </p:cNvSpPr>
          <p:nvPr/>
        </p:nvSpPr>
        <p:spPr>
          <a:xfrm>
            <a:off x="4292132" y="2082945"/>
            <a:ext cx="2620878" cy="9645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Brainstorming über...</a:t>
            </a:r>
            <a:br>
              <a:rPr lang="de-DE" dirty="0"/>
            </a:br>
            <a:r>
              <a:rPr lang="de-DE" dirty="0"/>
              <a:t>Führung</a:t>
            </a:r>
          </a:p>
          <a:p>
            <a:endParaRPr lang="de-DE" dirty="0"/>
          </a:p>
        </p:txBody>
      </p:sp>
    </p:spTree>
    <p:extLst>
      <p:ext uri="{BB962C8B-B14F-4D97-AF65-F5344CB8AC3E}">
        <p14:creationId xmlns:p14="http://schemas.microsoft.com/office/powerpoint/2010/main" val="1745963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416C648-BC87-85FB-1AA7-504D3CEE02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9" name="Objekt 8" hidden="1">
                        <a:extLst>
                          <a:ext uri="{FF2B5EF4-FFF2-40B4-BE49-F238E27FC236}">
                            <a16:creationId xmlns:a16="http://schemas.microsoft.com/office/drawing/2014/main" id="{9416C648-BC87-85FB-1AA7-504D3CEE02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Inhaltsplatzhalter 4">
            <a:extLst>
              <a:ext uri="{FF2B5EF4-FFF2-40B4-BE49-F238E27FC236}">
                <a16:creationId xmlns:a16="http://schemas.microsoft.com/office/drawing/2014/main" id="{8A656405-930A-4926-9048-8FC99FB2FC54}"/>
              </a:ext>
            </a:extLst>
          </p:cNvPr>
          <p:cNvSpPr>
            <a:spLocks noGrp="1"/>
          </p:cNvSpPr>
          <p:nvPr>
            <p:ph sz="quarter" idx="19"/>
          </p:nvPr>
        </p:nvSpPr>
        <p:spPr/>
        <p:txBody>
          <a:bodyPr>
            <a:normAutofit/>
          </a:bodyPr>
          <a:lstStyle/>
          <a:p>
            <a:r>
              <a:rPr lang="en-US" altLang="en-US" dirty="0"/>
              <a:t>Der adaptive Lernprozess sollte offen und vielfältig sein</a:t>
            </a:r>
            <a:endParaRPr lang="en-US" dirty="0">
              <a:solidFill>
                <a:srgbClr val="595A59"/>
              </a:solidFill>
            </a:endParaRPr>
          </a:p>
          <a:p>
            <a:endParaRPr lang="en-US" altLang="en-US" sz="1400" dirty="0"/>
          </a:p>
          <a:p>
            <a:r>
              <a:rPr lang="en-US" altLang="en-US" sz="1400" dirty="0"/>
              <a:t>Basierend auf: Ben Ramalingam, David Nabarro, </a:t>
            </a:r>
            <a:r>
              <a:rPr lang="en-US" altLang="en-US" sz="1400" dirty="0" err="1"/>
              <a:t>Arkebe </a:t>
            </a:r>
            <a:r>
              <a:rPr lang="en-US" altLang="en-US" sz="1400" dirty="0"/>
              <a:t>Oqubay, Dame Ruth </a:t>
            </a:r>
            <a:r>
              <a:rPr lang="en-US" altLang="en-US" sz="1400" dirty="0" err="1"/>
              <a:t>Carnall</a:t>
            </a:r>
            <a:r>
              <a:rPr lang="en-US" altLang="en-US" sz="1400" dirty="0"/>
              <a:t>, und Leni Wild 2020</a:t>
            </a:r>
            <a:endParaRPr lang="de-DE" sz="1400" dirty="0"/>
          </a:p>
        </p:txBody>
      </p:sp>
      <p:sp>
        <p:nvSpPr>
          <p:cNvPr id="3" name="Textplatzhalter 2">
            <a:extLst>
              <a:ext uri="{FF2B5EF4-FFF2-40B4-BE49-F238E27FC236}">
                <a16:creationId xmlns:a16="http://schemas.microsoft.com/office/drawing/2014/main" id="{37788697-37CB-BF81-EA53-C0A726339211}"/>
              </a:ext>
            </a:extLst>
          </p:cNvPr>
          <p:cNvSpPr>
            <a:spLocks noGrp="1"/>
          </p:cNvSpPr>
          <p:nvPr>
            <p:ph type="body" sz="quarter" idx="16"/>
          </p:nvPr>
        </p:nvSpPr>
        <p:spPr/>
        <p:txBody>
          <a:bodyPr>
            <a:normAutofit/>
          </a:bodyPr>
          <a:lstStyle/>
          <a:p>
            <a:r>
              <a:rPr lang="en-US" dirty="0"/>
              <a:t>Adaptive </a:t>
            </a:r>
            <a:r>
              <a:rPr lang="en-US" dirty="0" err="1"/>
              <a:t>Führung</a:t>
            </a:r>
            <a:r>
              <a:rPr lang="en-US" dirty="0"/>
              <a:t> sollte auf einem sozialen Lernprozess beruhen.</a:t>
            </a:r>
            <a:endParaRPr lang="de-DE" dirty="0"/>
          </a:p>
        </p:txBody>
      </p:sp>
      <p:sp>
        <p:nvSpPr>
          <p:cNvPr id="7" name="Textplatzhalter 6">
            <a:extLst>
              <a:ext uri="{FF2B5EF4-FFF2-40B4-BE49-F238E27FC236}">
                <a16:creationId xmlns:a16="http://schemas.microsoft.com/office/drawing/2014/main" id="{8F118C6D-BA05-828B-41A4-5CC08739C013}"/>
              </a:ext>
            </a:extLst>
          </p:cNvPr>
          <p:cNvSpPr>
            <a:spLocks noGrp="1"/>
          </p:cNvSpPr>
          <p:nvPr>
            <p:ph type="body" sz="quarter" idx="20"/>
          </p:nvPr>
        </p:nvSpPr>
        <p:spPr/>
        <p:txBody>
          <a:bodyPr>
            <a:normAutofit fontScale="77500" lnSpcReduction="20000"/>
          </a:bodyPr>
          <a:lstStyle/>
          <a:p>
            <a:r>
              <a:rPr lang="en-US" dirty="0"/>
              <a:t>5 Grundprinzipien der adaptiven Führung: Adaptives Lernen und </a:t>
            </a:r>
            <a:r>
              <a:rPr lang="en-US" dirty="0" err="1"/>
              <a:t>Anpassung</a:t>
            </a:r>
            <a:endParaRPr lang="de-DE" dirty="0"/>
          </a:p>
        </p:txBody>
      </p:sp>
      <p:sp>
        <p:nvSpPr>
          <p:cNvPr id="4" name="Slide Number Placeholder 3">
            <a:extLst>
              <a:ext uri="{FF2B5EF4-FFF2-40B4-BE49-F238E27FC236}">
                <a16:creationId xmlns:a16="http://schemas.microsoft.com/office/drawing/2014/main" id="{3393E853-1668-609F-56BF-FF94790F8687}"/>
              </a:ext>
            </a:extLst>
          </p:cNvPr>
          <p:cNvSpPr>
            <a:spLocks noGrp="1"/>
          </p:cNvSpPr>
          <p:nvPr>
            <p:ph type="sldNum" sz="quarter" idx="4294967295"/>
          </p:nvPr>
        </p:nvSpPr>
        <p:spPr>
          <a:xfrm>
            <a:off x="9448800" y="6356350"/>
            <a:ext cx="27432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31E0EF-0E0D-4256-9E75-BD7BDF03C1D1}" type="slidenum">
              <a:rPr lang="en-US" altLang="en-US">
                <a:solidFill>
                  <a:schemeClr val="bg1"/>
                </a:solidFill>
                <a:latin typeface="CartoGothic Std" pitchFamily="34" charset="0"/>
              </a:rPr>
              <a:t>50</a:t>
            </a:fld>
            <a:endParaRPr lang="en-US" altLang="en-US">
              <a:solidFill>
                <a:schemeClr val="bg1"/>
              </a:solidFill>
              <a:latin typeface="CartoGothic Std" pitchFamily="34" charset="0"/>
            </a:endParaRPr>
          </a:p>
        </p:txBody>
      </p:sp>
      <p:sp>
        <p:nvSpPr>
          <p:cNvPr id="10" name="Freeform 22">
            <a:extLst>
              <a:ext uri="{FF2B5EF4-FFF2-40B4-BE49-F238E27FC236}">
                <a16:creationId xmlns:a16="http://schemas.microsoft.com/office/drawing/2014/main" id="{0E93F1C9-A54E-14DD-F5D1-3465656B0005}"/>
              </a:ext>
            </a:extLst>
          </p:cNvPr>
          <p:cNvSpPr>
            <a:spLocks/>
          </p:cNvSpPr>
          <p:nvPr/>
        </p:nvSpPr>
        <p:spPr bwMode="auto">
          <a:xfrm>
            <a:off x="3247777" y="2164485"/>
            <a:ext cx="1844167" cy="1264515"/>
          </a:xfrm>
          <a:custGeom>
            <a:avLst/>
            <a:gdLst>
              <a:gd name="connsiteX0" fmla="*/ 0 w 4557305"/>
              <a:gd name="connsiteY0" fmla="*/ 0 h 3124870"/>
              <a:gd name="connsiteX1" fmla="*/ 8000 w 4557305"/>
              <a:gd name="connsiteY1" fmla="*/ 0 h 3124870"/>
              <a:gd name="connsiteX2" fmla="*/ 217329 w 4557305"/>
              <a:gd name="connsiteY2" fmla="*/ 0 h 3124870"/>
              <a:gd name="connsiteX3" fmla="*/ 2556682 w 4557305"/>
              <a:gd name="connsiteY3" fmla="*/ 0 h 3124870"/>
              <a:gd name="connsiteX4" fmla="*/ 3096533 w 4557305"/>
              <a:gd name="connsiteY4" fmla="*/ 310161 h 3124870"/>
              <a:gd name="connsiteX5" fmla="*/ 4017455 w 4557305"/>
              <a:gd name="connsiteY5" fmla="*/ 2814709 h 3124870"/>
              <a:gd name="connsiteX6" fmla="*/ 4557305 w 4557305"/>
              <a:gd name="connsiteY6" fmla="*/ 3124870 h 3124870"/>
              <a:gd name="connsiteX7" fmla="*/ 3699895 w 4557305"/>
              <a:gd name="connsiteY7" fmla="*/ 3124870 h 3124870"/>
              <a:gd name="connsiteX8" fmla="*/ 1360542 w 4557305"/>
              <a:gd name="connsiteY8" fmla="*/ 3124870 h 3124870"/>
              <a:gd name="connsiteX9" fmla="*/ 820692 w 4557305"/>
              <a:gd name="connsiteY9" fmla="*/ 2814709 h 3124870"/>
              <a:gd name="connsiteX10" fmla="*/ 14885 w 4557305"/>
              <a:gd name="connsiteY10" fmla="*/ 623230 h 3124870"/>
              <a:gd name="connsiteX11" fmla="*/ 0 w 4557305"/>
              <a:gd name="connsiteY11" fmla="*/ 582749 h 312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7305" h="312487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rgbClr val="D7C6D8"/>
          </a:solidFill>
          <a:ln w="9525">
            <a:noFill/>
            <a:round/>
            <a:headEnd/>
            <a:tailEnd/>
          </a:ln>
          <a:effectLst/>
        </p:spPr>
        <p:txBody>
          <a:bodyPr vert="horz" wrap="square" lIns="68580" tIns="34290" rIns="68580" bIns="34290" numCol="1" anchor="t" anchorCtr="0" compatLnSpc="1">
            <a:prstTxWarp prst="textNoShape">
              <a:avLst/>
            </a:prstTxWarp>
            <a:noAutofit/>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1" name="Freeform 7">
            <a:extLst>
              <a:ext uri="{FF2B5EF4-FFF2-40B4-BE49-F238E27FC236}">
                <a16:creationId xmlns:a16="http://schemas.microsoft.com/office/drawing/2014/main" id="{7FE9BC27-450E-FEDF-0D30-D5FA311D22D1}"/>
              </a:ext>
            </a:extLst>
          </p:cNvPr>
          <p:cNvSpPr>
            <a:spLocks/>
          </p:cNvSpPr>
          <p:nvPr/>
        </p:nvSpPr>
        <p:spPr bwMode="auto">
          <a:xfrm>
            <a:off x="9422714" y="2164485"/>
            <a:ext cx="2103183" cy="1264515"/>
          </a:xfrm>
          <a:custGeom>
            <a:avLst/>
            <a:gdLst/>
            <a:ahLst/>
            <a:cxnLst>
              <a:cxn ang="0">
                <a:pos x="410" y="403"/>
              </a:cxn>
              <a:cxn ang="0">
                <a:pos x="189" y="403"/>
              </a:cxn>
              <a:cxn ang="0">
                <a:pos x="137"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2" name="Freeform 8">
            <a:extLst>
              <a:ext uri="{FF2B5EF4-FFF2-40B4-BE49-F238E27FC236}">
                <a16:creationId xmlns:a16="http://schemas.microsoft.com/office/drawing/2014/main" id="{99A4EBC2-BC14-044F-1647-7B807DF97923}"/>
              </a:ext>
            </a:extLst>
          </p:cNvPr>
          <p:cNvSpPr>
            <a:spLocks/>
          </p:cNvSpPr>
          <p:nvPr/>
        </p:nvSpPr>
        <p:spPr bwMode="auto">
          <a:xfrm>
            <a:off x="7808075" y="2164485"/>
            <a:ext cx="2103183" cy="1264515"/>
          </a:xfrm>
          <a:custGeom>
            <a:avLst/>
            <a:gdLst/>
            <a:ahLst/>
            <a:cxnLst>
              <a:cxn ang="0">
                <a:pos x="410" y="403"/>
              </a:cxn>
              <a:cxn ang="0">
                <a:pos x="188" y="403"/>
              </a:cxn>
              <a:cxn ang="0">
                <a:pos x="137" y="363"/>
              </a:cxn>
              <a:cxn ang="0">
                <a:pos x="51" y="40"/>
              </a:cxn>
              <a:cxn ang="0">
                <a:pos x="51" y="40"/>
              </a:cxn>
              <a:cxn ang="0">
                <a:pos x="0" y="0"/>
              </a:cxn>
              <a:cxn ang="0">
                <a:pos x="80" y="0"/>
              </a:cxn>
              <a:cxn ang="0">
                <a:pos x="302" y="0"/>
              </a:cxn>
              <a:cxn ang="0">
                <a:pos x="353" y="40"/>
              </a:cxn>
              <a:cxn ang="0">
                <a:pos x="440" y="363"/>
              </a:cxn>
              <a:cxn ang="0">
                <a:pos x="491" y="403"/>
              </a:cxn>
              <a:cxn ang="0">
                <a:pos x="410" y="403"/>
              </a:cxn>
            </a:cxnLst>
            <a:rect l="0" t="0" r="r" b="b"/>
            <a:pathLst>
              <a:path w="491" h="403">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3" name="Freeform 10">
            <a:extLst>
              <a:ext uri="{FF2B5EF4-FFF2-40B4-BE49-F238E27FC236}">
                <a16:creationId xmlns:a16="http://schemas.microsoft.com/office/drawing/2014/main" id="{05DC5B4C-FEBE-4600-4695-A095C2FF5674}"/>
              </a:ext>
            </a:extLst>
          </p:cNvPr>
          <p:cNvSpPr>
            <a:spLocks/>
          </p:cNvSpPr>
          <p:nvPr/>
        </p:nvSpPr>
        <p:spPr bwMode="auto">
          <a:xfrm>
            <a:off x="6190994" y="2164485"/>
            <a:ext cx="2100739" cy="1264515"/>
          </a:xfrm>
          <a:custGeom>
            <a:avLst/>
            <a:gdLst/>
            <a:ahLst/>
            <a:cxnLst>
              <a:cxn ang="0">
                <a:pos x="411" y="403"/>
              </a:cxn>
              <a:cxn ang="0">
                <a:pos x="189" y="403"/>
              </a:cxn>
              <a:cxn ang="0">
                <a:pos x="138" y="363"/>
              </a:cxn>
              <a:cxn ang="0">
                <a:pos x="51" y="40"/>
              </a:cxn>
              <a:cxn ang="0">
                <a:pos x="51" y="40"/>
              </a:cxn>
              <a:cxn ang="0">
                <a:pos x="0" y="0"/>
              </a:cxn>
              <a:cxn ang="0">
                <a:pos x="81" y="0"/>
              </a:cxn>
              <a:cxn ang="0">
                <a:pos x="303" y="0"/>
              </a:cxn>
              <a:cxn ang="0">
                <a:pos x="354" y="40"/>
              </a:cxn>
              <a:cxn ang="0">
                <a:pos x="440" y="363"/>
              </a:cxn>
              <a:cxn ang="0">
                <a:pos x="491" y="403"/>
              </a:cxn>
              <a:cxn ang="0">
                <a:pos x="411" y="403"/>
              </a:cxn>
            </a:cxnLst>
            <a:rect l="0" t="0" r="r" b="b"/>
            <a:pathLst>
              <a:path w="491" h="403">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4" name="Freeform 11">
            <a:extLst>
              <a:ext uri="{FF2B5EF4-FFF2-40B4-BE49-F238E27FC236}">
                <a16:creationId xmlns:a16="http://schemas.microsoft.com/office/drawing/2014/main" id="{C4717491-72C4-7B48-2221-A184B57312FF}"/>
              </a:ext>
            </a:extLst>
          </p:cNvPr>
          <p:cNvSpPr>
            <a:spLocks/>
          </p:cNvSpPr>
          <p:nvPr/>
        </p:nvSpPr>
        <p:spPr bwMode="auto">
          <a:xfrm>
            <a:off x="4576357" y="2164485"/>
            <a:ext cx="2103183" cy="1264515"/>
          </a:xfrm>
          <a:custGeom>
            <a:avLst/>
            <a:gdLst/>
            <a:ahLst/>
            <a:cxnLst>
              <a:cxn ang="0">
                <a:pos x="410" y="403"/>
              </a:cxn>
              <a:cxn ang="0">
                <a:pos x="189" y="403"/>
              </a:cxn>
              <a:cxn ang="0">
                <a:pos x="138"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5" name="Freeform 26">
            <a:extLst>
              <a:ext uri="{FF2B5EF4-FFF2-40B4-BE49-F238E27FC236}">
                <a16:creationId xmlns:a16="http://schemas.microsoft.com/office/drawing/2014/main" id="{0931C753-71E3-A781-05A4-5C3553B4D0E3}"/>
              </a:ext>
            </a:extLst>
          </p:cNvPr>
          <p:cNvSpPr>
            <a:spLocks/>
          </p:cNvSpPr>
          <p:nvPr/>
        </p:nvSpPr>
        <p:spPr bwMode="auto">
          <a:xfrm>
            <a:off x="10237570" y="1726895"/>
            <a:ext cx="2161808" cy="1702104"/>
          </a:xfrm>
          <a:custGeom>
            <a:avLst/>
            <a:gdLst/>
            <a:ahLst/>
            <a:cxnLst>
              <a:cxn ang="0">
                <a:pos x="0" y="543"/>
              </a:cxn>
              <a:cxn ang="0">
                <a:pos x="75" y="543"/>
              </a:cxn>
              <a:cxn ang="0">
                <a:pos x="281" y="543"/>
              </a:cxn>
              <a:cxn ang="0">
                <a:pos x="329" y="506"/>
              </a:cxn>
              <a:cxn ang="0">
                <a:pos x="402" y="234"/>
              </a:cxn>
              <a:cxn ang="0">
                <a:pos x="478" y="234"/>
              </a:cxn>
              <a:cxn ang="0">
                <a:pos x="493" y="203"/>
              </a:cxn>
              <a:cxn ang="0">
                <a:pos x="359" y="20"/>
              </a:cxn>
              <a:cxn ang="0">
                <a:pos x="307" y="13"/>
              </a:cxn>
              <a:cxn ang="0">
                <a:pos x="57" y="211"/>
              </a:cxn>
              <a:cxn ang="0">
                <a:pos x="65" y="234"/>
              </a:cxn>
              <a:cxn ang="0">
                <a:pos x="121" y="234"/>
              </a:cxn>
              <a:cxn ang="0">
                <a:pos x="48" y="506"/>
              </a:cxn>
              <a:cxn ang="0">
                <a:pos x="48" y="506"/>
              </a:cxn>
              <a:cxn ang="0">
                <a:pos x="0" y="543"/>
              </a:cxn>
            </a:cxnLst>
            <a:rect l="0" t="0" r="r" b="b"/>
            <a:pathLst>
              <a:path w="505" h="543">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rgbClr val="976799"/>
          </a:solid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6" name="Freeform 19">
            <a:extLst>
              <a:ext uri="{FF2B5EF4-FFF2-40B4-BE49-F238E27FC236}">
                <a16:creationId xmlns:a16="http://schemas.microsoft.com/office/drawing/2014/main" id="{39DF113A-EB71-6794-810F-DA37CD65A133}"/>
              </a:ext>
            </a:extLst>
          </p:cNvPr>
          <p:cNvSpPr>
            <a:spLocks/>
          </p:cNvSpPr>
          <p:nvPr/>
        </p:nvSpPr>
        <p:spPr bwMode="auto">
          <a:xfrm>
            <a:off x="3767815" y="2164609"/>
            <a:ext cx="2100739" cy="1264515"/>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7" name="Freeform 20">
            <a:extLst>
              <a:ext uri="{FF2B5EF4-FFF2-40B4-BE49-F238E27FC236}">
                <a16:creationId xmlns:a16="http://schemas.microsoft.com/office/drawing/2014/main" id="{385C4639-82C3-37D8-9D7C-D1F359C1A940}"/>
              </a:ext>
            </a:extLst>
          </p:cNvPr>
          <p:cNvSpPr>
            <a:spLocks/>
          </p:cNvSpPr>
          <p:nvPr/>
        </p:nvSpPr>
        <p:spPr bwMode="auto">
          <a:xfrm>
            <a:off x="5384894" y="2164485"/>
            <a:ext cx="2103183" cy="1264515"/>
          </a:xfrm>
          <a:custGeom>
            <a:avLst/>
            <a:gdLst/>
            <a:ahLst/>
            <a:cxnLst>
              <a:cxn ang="0">
                <a:pos x="80" y="403"/>
              </a:cxn>
              <a:cxn ang="0">
                <a:pos x="302" y="403"/>
              </a:cxn>
              <a:cxn ang="0">
                <a:pos x="353" y="363"/>
              </a:cxn>
              <a:cxn ang="0">
                <a:pos x="440" y="40"/>
              </a:cxn>
              <a:cxn ang="0">
                <a:pos x="440" y="40"/>
              </a:cxn>
              <a:cxn ang="0">
                <a:pos x="491" y="0"/>
              </a:cxn>
              <a:cxn ang="0">
                <a:pos x="410" y="0"/>
              </a:cxn>
              <a:cxn ang="0">
                <a:pos x="188" y="0"/>
              </a:cxn>
              <a:cxn ang="0">
                <a:pos x="137" y="40"/>
              </a:cxn>
              <a:cxn ang="0">
                <a:pos x="51" y="363"/>
              </a:cxn>
              <a:cxn ang="0">
                <a:pos x="0" y="403"/>
              </a:cxn>
              <a:cxn ang="0">
                <a:pos x="80" y="403"/>
              </a:cxn>
            </a:cxnLst>
            <a:rect l="0" t="0" r="r" b="b"/>
            <a:pathLst>
              <a:path w="491" h="403">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8" name="Freeform 21">
            <a:extLst>
              <a:ext uri="{FF2B5EF4-FFF2-40B4-BE49-F238E27FC236}">
                <a16:creationId xmlns:a16="http://schemas.microsoft.com/office/drawing/2014/main" id="{F03041E3-4AA5-E8FC-DCF3-916C1DA0BB38}"/>
              </a:ext>
            </a:extLst>
          </p:cNvPr>
          <p:cNvSpPr>
            <a:spLocks/>
          </p:cNvSpPr>
          <p:nvPr/>
        </p:nvSpPr>
        <p:spPr bwMode="auto">
          <a:xfrm>
            <a:off x="6999535" y="2164485"/>
            <a:ext cx="2103183" cy="1264515"/>
          </a:xfrm>
          <a:custGeom>
            <a:avLst/>
            <a:gdLst/>
            <a:ahLst/>
            <a:cxnLst>
              <a:cxn ang="0">
                <a:pos x="81" y="403"/>
              </a:cxn>
              <a:cxn ang="0">
                <a:pos x="302" y="403"/>
              </a:cxn>
              <a:cxn ang="0">
                <a:pos x="353" y="363"/>
              </a:cxn>
              <a:cxn ang="0">
                <a:pos x="440" y="40"/>
              </a:cxn>
              <a:cxn ang="0">
                <a:pos x="440" y="40"/>
              </a:cxn>
              <a:cxn ang="0">
                <a:pos x="491" y="0"/>
              </a:cxn>
              <a:cxn ang="0">
                <a:pos x="410" y="0"/>
              </a:cxn>
              <a:cxn ang="0">
                <a:pos x="189" y="0"/>
              </a:cxn>
              <a:cxn ang="0">
                <a:pos x="137" y="40"/>
              </a:cxn>
              <a:cxn ang="0">
                <a:pos x="51" y="363"/>
              </a:cxn>
              <a:cxn ang="0">
                <a:pos x="0" y="403"/>
              </a:cxn>
              <a:cxn ang="0">
                <a:pos x="81" y="403"/>
              </a:cxn>
            </a:cxnLst>
            <a:rect l="0" t="0" r="r" b="b"/>
            <a:pathLst>
              <a:path w="491" h="403">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9" name="Freeform 22">
            <a:extLst>
              <a:ext uri="{FF2B5EF4-FFF2-40B4-BE49-F238E27FC236}">
                <a16:creationId xmlns:a16="http://schemas.microsoft.com/office/drawing/2014/main" id="{A7EA338C-55B3-DF2B-6D3A-FF919222C816}"/>
              </a:ext>
            </a:extLst>
          </p:cNvPr>
          <p:cNvSpPr>
            <a:spLocks/>
          </p:cNvSpPr>
          <p:nvPr/>
        </p:nvSpPr>
        <p:spPr bwMode="auto">
          <a:xfrm>
            <a:off x="8614172" y="2164485"/>
            <a:ext cx="2100739" cy="1264515"/>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20" name="TextBox 30">
            <a:extLst>
              <a:ext uri="{FF2B5EF4-FFF2-40B4-BE49-F238E27FC236}">
                <a16:creationId xmlns:a16="http://schemas.microsoft.com/office/drawing/2014/main" id="{FEFD08FD-8CA8-C105-5BC7-A55BD5031323}"/>
              </a:ext>
            </a:extLst>
          </p:cNvPr>
          <p:cNvSpPr txBox="1"/>
          <p:nvPr/>
        </p:nvSpPr>
        <p:spPr>
          <a:xfrm>
            <a:off x="4285649" y="2568347"/>
            <a:ext cx="1097416" cy="523220"/>
          </a:xfrm>
          <a:prstGeom prst="rect">
            <a:avLst/>
          </a:prstGeom>
          <a:noFill/>
        </p:spPr>
        <p:txBody>
          <a:bodyPr wrap="none" rtlCol="0" anchor="ctr" anchorCtr="0">
            <a:spAutoFit/>
          </a:bodyPr>
          <a:lstStyle/>
          <a:p>
            <a:pPr algn="ctr"/>
            <a:r>
              <a:rPr lang="en-US" sz="1400" b="1" spc="113" dirty="0">
                <a:solidFill>
                  <a:schemeClr val="bg1"/>
                </a:solidFill>
                <a:latin typeface="+mj-lt"/>
                <a:ea typeface="League Spartan" charset="0"/>
                <a:cs typeface="Poppins" pitchFamily="2" charset="77"/>
              </a:rPr>
              <a:t>Lernen &amp;</a:t>
            </a:r>
            <a:br>
              <a:rPr lang="en-US" sz="1400" b="1" spc="113" dirty="0">
                <a:solidFill>
                  <a:schemeClr val="bg1"/>
                </a:solidFill>
                <a:latin typeface="+mj-lt"/>
                <a:ea typeface="League Spartan" charset="0"/>
                <a:cs typeface="Poppins" pitchFamily="2" charset="77"/>
              </a:rPr>
            </a:br>
            <a:r>
              <a:rPr lang="en-US" sz="1400" b="1" spc="113" dirty="0">
                <a:solidFill>
                  <a:schemeClr val="bg1"/>
                </a:solidFill>
                <a:latin typeface="+mj-lt"/>
                <a:ea typeface="League Spartan" charset="0"/>
                <a:cs typeface="Poppins" pitchFamily="2" charset="77"/>
              </a:rPr>
              <a:t>Anpassung</a:t>
            </a:r>
          </a:p>
        </p:txBody>
      </p:sp>
      <p:sp>
        <p:nvSpPr>
          <p:cNvPr id="25" name="Subtitle 2">
            <a:extLst>
              <a:ext uri="{FF2B5EF4-FFF2-40B4-BE49-F238E27FC236}">
                <a16:creationId xmlns:a16="http://schemas.microsoft.com/office/drawing/2014/main" id="{0632D346-3953-41BE-9DD5-1B64A1D2CCF2}"/>
              </a:ext>
            </a:extLst>
          </p:cNvPr>
          <p:cNvSpPr txBox="1">
            <a:spLocks/>
          </p:cNvSpPr>
          <p:nvPr/>
        </p:nvSpPr>
        <p:spPr>
          <a:xfrm>
            <a:off x="4023844" y="3594587"/>
            <a:ext cx="6885456" cy="288314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400" dirty="0">
                <a:solidFill>
                  <a:srgbClr val="595A59"/>
                </a:solidFill>
                <a:latin typeface="+mn-lt"/>
                <a:ea typeface="Lato Light" panose="020F0502020204030203" pitchFamily="34" charset="0"/>
                <a:cs typeface="Mukta ExtraLight" panose="020B0000000000000000" pitchFamily="34" charset="77"/>
              </a:rPr>
              <a:t>Adaptive </a:t>
            </a:r>
            <a:r>
              <a:rPr lang="en-US" sz="1400" dirty="0" err="1">
                <a:solidFill>
                  <a:srgbClr val="595A59"/>
                </a:solidFill>
                <a:latin typeface="+mn-lt"/>
                <a:ea typeface="Lato Light" panose="020F0502020204030203" pitchFamily="34" charset="0"/>
                <a:cs typeface="Mukta ExtraLight" panose="020B0000000000000000" pitchFamily="34" charset="77"/>
              </a:rPr>
              <a:t>Führung</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bedeutet</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dass</a:t>
            </a:r>
            <a:r>
              <a:rPr lang="en-US" sz="1400" dirty="0">
                <a:solidFill>
                  <a:srgbClr val="595A59"/>
                </a:solidFill>
                <a:latin typeface="+mn-lt"/>
                <a:ea typeface="Lato Light" panose="020F0502020204030203" pitchFamily="34" charset="0"/>
                <a:cs typeface="Mukta ExtraLight" panose="020B0000000000000000" pitchFamily="34" charset="77"/>
              </a:rPr>
              <a:t> Teams und </a:t>
            </a:r>
            <a:r>
              <a:rPr lang="en-US" sz="1400" dirty="0" err="1">
                <a:solidFill>
                  <a:srgbClr val="595A59"/>
                </a:solidFill>
                <a:latin typeface="+mn-lt"/>
                <a:ea typeface="Lato Light" panose="020F0502020204030203" pitchFamily="34" charset="0"/>
                <a:cs typeface="Mukta ExtraLight" panose="020B0000000000000000" pitchFamily="34" charset="77"/>
              </a:rPr>
              <a:t>Organisationen</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ihre</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Maßnahmen</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ständig</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bewerten</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müssen</a:t>
            </a:r>
            <a:r>
              <a:rPr lang="en-US" sz="1400" dirty="0">
                <a:solidFill>
                  <a:srgbClr val="595A59"/>
                </a:solidFill>
                <a:latin typeface="+mn-lt"/>
                <a:ea typeface="Lato Light" panose="020F0502020204030203" pitchFamily="34" charset="0"/>
                <a:cs typeface="Mukta ExtraLight" panose="020B0000000000000000" pitchFamily="34" charset="77"/>
              </a:rPr>
              <a:t> und </a:t>
            </a:r>
            <a:r>
              <a:rPr lang="en-US" sz="1400" dirty="0" err="1">
                <a:solidFill>
                  <a:srgbClr val="595A59"/>
                </a:solidFill>
                <a:latin typeface="+mn-lt"/>
                <a:ea typeface="Lato Light" panose="020F0502020204030203" pitchFamily="34" charset="0"/>
                <a:cs typeface="Mukta ExtraLight" panose="020B0000000000000000" pitchFamily="34" charset="77"/>
              </a:rPr>
              <a:t>sich</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bewusst</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sind</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dass</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sie</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ihre</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Interventionen</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kontinuierlich</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wiederholen</a:t>
            </a:r>
            <a:r>
              <a:rPr lang="en-US" sz="1400" dirty="0">
                <a:solidFill>
                  <a:srgbClr val="595A59"/>
                </a:solidFill>
                <a:latin typeface="+mn-lt"/>
                <a:ea typeface="Lato Light" panose="020F0502020204030203" pitchFamily="34" charset="0"/>
                <a:cs typeface="Mukta ExtraLight" panose="020B0000000000000000" pitchFamily="34" charset="77"/>
              </a:rPr>
              <a:t> und </a:t>
            </a:r>
            <a:r>
              <a:rPr lang="en-US" sz="1400" dirty="0" err="1">
                <a:solidFill>
                  <a:srgbClr val="595A59"/>
                </a:solidFill>
                <a:latin typeface="+mn-lt"/>
                <a:ea typeface="Lato Light" panose="020F0502020204030203" pitchFamily="34" charset="0"/>
                <a:cs typeface="Mukta ExtraLight" panose="020B0000000000000000" pitchFamily="34" charset="77"/>
              </a:rPr>
              <a:t>anpassen</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müssen</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wenn</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sie</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mehr</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über</a:t>
            </a:r>
            <a:r>
              <a:rPr lang="en-US" sz="1400" dirty="0">
                <a:solidFill>
                  <a:srgbClr val="595A59"/>
                </a:solidFill>
                <a:latin typeface="+mn-lt"/>
                <a:ea typeface="Lato Light" panose="020F0502020204030203" pitchFamily="34" charset="0"/>
                <a:cs typeface="Mukta ExtraLight" panose="020B0000000000000000" pitchFamily="34" charset="77"/>
              </a:rPr>
              <a:t> die </a:t>
            </a:r>
            <a:r>
              <a:rPr lang="en-US" sz="1400" dirty="0" err="1">
                <a:solidFill>
                  <a:srgbClr val="595A59"/>
                </a:solidFill>
                <a:latin typeface="+mn-lt"/>
                <a:ea typeface="Lato Light" panose="020F0502020204030203" pitchFamily="34" charset="0"/>
                <a:cs typeface="Mukta ExtraLight" panose="020B0000000000000000" pitchFamily="34" charset="77"/>
              </a:rPr>
              <a:t>Ergebnisse</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ihrer</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Entscheidungen</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erfahren</a:t>
            </a:r>
            <a:r>
              <a:rPr lang="en-US" sz="1400" dirty="0">
                <a:solidFill>
                  <a:srgbClr val="595A59"/>
                </a:solidFill>
                <a:latin typeface="+mn-lt"/>
                <a:ea typeface="Lato Light" panose="020F0502020204030203" pitchFamily="34" charset="0"/>
                <a:cs typeface="Mukta ExtraLight" panose="020B0000000000000000" pitchFamily="34" charset="77"/>
              </a:rPr>
              <a:t>. </a:t>
            </a:r>
          </a:p>
          <a:p>
            <a:pPr algn="l">
              <a:lnSpc>
                <a:spcPct val="100000"/>
              </a:lnSpc>
              <a:spcBef>
                <a:spcPts val="0"/>
              </a:spcBef>
            </a:pPr>
            <a:r>
              <a:rPr lang="en-US" sz="1400" dirty="0">
                <a:solidFill>
                  <a:srgbClr val="595A59"/>
                </a:solidFill>
                <a:latin typeface="+mn-lt"/>
                <a:ea typeface="Lato Light" panose="020F0502020204030203" pitchFamily="34" charset="0"/>
                <a:cs typeface="Mukta ExtraLight" panose="020B0000000000000000" pitchFamily="34" charset="77"/>
              </a:rPr>
              <a:t>Dies erfordert...</a:t>
            </a:r>
          </a:p>
          <a:p>
            <a:pPr marL="171450" indent="-171450" algn="l">
              <a:lnSpc>
                <a:spcPct val="100000"/>
              </a:lnSpc>
              <a:spcBef>
                <a:spcPts val="0"/>
              </a:spcBef>
              <a:buFontTx/>
              <a:buChar char="-"/>
            </a:pPr>
            <a:r>
              <a:rPr lang="en-US" sz="1400" dirty="0" err="1">
                <a:solidFill>
                  <a:srgbClr val="595A59"/>
                </a:solidFill>
                <a:latin typeface="+mn-lt"/>
                <a:ea typeface="Lato Light" panose="020F0502020204030203" pitchFamily="34" charset="0"/>
                <a:cs typeface="Mukta ExtraLight" panose="020B0000000000000000" pitchFamily="34" charset="77"/>
              </a:rPr>
              <a:t>Klare</a:t>
            </a:r>
            <a:r>
              <a:rPr lang="en-US" sz="1400" dirty="0">
                <a:solidFill>
                  <a:srgbClr val="595A59"/>
                </a:solidFill>
                <a:latin typeface="+mn-lt"/>
                <a:ea typeface="Lato Light" panose="020F0502020204030203" pitchFamily="34" charset="0"/>
                <a:cs typeface="Mukta ExtraLight" panose="020B0000000000000000" pitchFamily="34" charset="77"/>
              </a:rPr>
              <a:t> Verfahren zur Ermittlung der besten Handlungsoptionen</a:t>
            </a:r>
          </a:p>
          <a:p>
            <a:pPr marL="171450" indent="-171450" algn="l">
              <a:lnSpc>
                <a:spcPct val="100000"/>
              </a:lnSpc>
              <a:spcBef>
                <a:spcPts val="0"/>
              </a:spcBef>
              <a:buFontTx/>
              <a:buChar char="-"/>
            </a:pPr>
            <a:r>
              <a:rPr lang="en-US" sz="1400" dirty="0" err="1">
                <a:solidFill>
                  <a:srgbClr val="595A59"/>
                </a:solidFill>
                <a:latin typeface="+mn-lt"/>
                <a:ea typeface="Lato Light" panose="020F0502020204030203" pitchFamily="34" charset="0"/>
                <a:cs typeface="Mukta ExtraLight" panose="020B0000000000000000" pitchFamily="34" charset="77"/>
              </a:rPr>
              <a:t>Evidenzbasiertes</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Sammeln</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Bewerten</a:t>
            </a:r>
            <a:r>
              <a:rPr lang="en-US" sz="1400" dirty="0">
                <a:solidFill>
                  <a:srgbClr val="595A59"/>
                </a:solidFill>
                <a:latin typeface="+mn-lt"/>
                <a:ea typeface="Lato Light" panose="020F0502020204030203" pitchFamily="34" charset="0"/>
                <a:cs typeface="Mukta ExtraLight" panose="020B0000000000000000" pitchFamily="34" charset="77"/>
              </a:rPr>
              <a:t> und </a:t>
            </a:r>
            <a:r>
              <a:rPr lang="en-US" sz="1400" dirty="0" err="1">
                <a:solidFill>
                  <a:srgbClr val="595A59"/>
                </a:solidFill>
                <a:latin typeface="+mn-lt"/>
                <a:ea typeface="Lato Light" panose="020F0502020204030203" pitchFamily="34" charset="0"/>
                <a:cs typeface="Mukta ExtraLight" panose="020B0000000000000000" pitchFamily="34" charset="77"/>
              </a:rPr>
              <a:t>Handeln</a:t>
            </a:r>
            <a:r>
              <a:rPr lang="en-US" sz="1400" dirty="0">
                <a:solidFill>
                  <a:srgbClr val="595A59"/>
                </a:solidFill>
                <a:latin typeface="+mn-lt"/>
                <a:ea typeface="Lato Light" panose="020F0502020204030203" pitchFamily="34" charset="0"/>
                <a:cs typeface="Mukta ExtraLight" panose="020B0000000000000000" pitchFamily="34" charset="77"/>
              </a:rPr>
              <a:t>, einschließlich der Festlegung einer Reihe von Schlüsselmaßnahmen zur Bestimmung von Erfolg oder Misserfolg</a:t>
            </a:r>
          </a:p>
          <a:p>
            <a:pPr marL="171450" indent="-171450" algn="l">
              <a:lnSpc>
                <a:spcPct val="100000"/>
              </a:lnSpc>
              <a:spcBef>
                <a:spcPts val="0"/>
              </a:spcBef>
              <a:buFontTx/>
              <a:buChar char="-"/>
            </a:pPr>
            <a:r>
              <a:rPr lang="en-US" sz="1400" dirty="0">
                <a:solidFill>
                  <a:srgbClr val="595A59"/>
                </a:solidFill>
                <a:latin typeface="+mn-lt"/>
                <a:ea typeface="Lato Light" panose="020F0502020204030203" pitchFamily="34" charset="0"/>
                <a:cs typeface="Mukta ExtraLight" panose="020B0000000000000000" pitchFamily="34" charset="77"/>
              </a:rPr>
              <a:t>Sicherstellung der kontinuierlichen Erfassung von betriebsrelevanten Daten und </a:t>
            </a:r>
          </a:p>
          <a:p>
            <a:pPr marL="171450" indent="-171450" algn="l">
              <a:lnSpc>
                <a:spcPct val="100000"/>
              </a:lnSpc>
              <a:spcBef>
                <a:spcPts val="0"/>
              </a:spcBef>
              <a:buFontTx/>
              <a:buChar char="-"/>
            </a:pPr>
            <a:r>
              <a:rPr lang="en-US" sz="1400" dirty="0">
                <a:solidFill>
                  <a:srgbClr val="595A59"/>
                </a:solidFill>
                <a:latin typeface="+mn-lt"/>
                <a:ea typeface="Lato Light" panose="020F0502020204030203" pitchFamily="34" charset="0"/>
                <a:cs typeface="Mukta ExtraLight" panose="020B0000000000000000" pitchFamily="34" charset="77"/>
              </a:rPr>
              <a:t>Festlegung eines klaren Prozesses, wie Änderungen bei Daten und Trends zu Änderungen bei den Maßnahmen </a:t>
            </a:r>
            <a:r>
              <a:rPr lang="en-US" sz="1400" dirty="0" err="1">
                <a:solidFill>
                  <a:srgbClr val="595A59"/>
                </a:solidFill>
                <a:latin typeface="+mn-lt"/>
                <a:ea typeface="Lato Light" panose="020F0502020204030203" pitchFamily="34" charset="0"/>
                <a:cs typeface="Mukta ExtraLight" panose="020B0000000000000000" pitchFamily="34" charset="77"/>
              </a:rPr>
              <a:t>führen</a:t>
            </a:r>
            <a:r>
              <a:rPr lang="en-US" sz="1400" dirty="0">
                <a:solidFill>
                  <a:srgbClr val="595A59"/>
                </a:solidFill>
                <a:latin typeface="+mn-lt"/>
                <a:ea typeface="Lato Light" panose="020F0502020204030203" pitchFamily="34" charset="0"/>
                <a:cs typeface="Mukta ExtraLight" panose="020B0000000000000000" pitchFamily="34" charset="77"/>
              </a:rPr>
              <a:t> </a:t>
            </a:r>
            <a:r>
              <a:rPr lang="en-US" sz="1400" dirty="0" err="1">
                <a:solidFill>
                  <a:srgbClr val="595A59"/>
                </a:solidFill>
                <a:latin typeface="+mn-lt"/>
                <a:ea typeface="Lato Light" panose="020F0502020204030203" pitchFamily="34" charset="0"/>
                <a:cs typeface="Mukta ExtraLight" panose="020B0000000000000000" pitchFamily="34" charset="77"/>
              </a:rPr>
              <a:t>werden</a:t>
            </a:r>
            <a:endParaRPr lang="en-US" sz="1400" dirty="0">
              <a:solidFill>
                <a:srgbClr val="595A59"/>
              </a:solidFill>
              <a:latin typeface="+mn-lt"/>
              <a:ea typeface="Lato Light" panose="020F0502020204030203" pitchFamily="34" charset="0"/>
              <a:cs typeface="Mukta ExtraLight" panose="020B0000000000000000" pitchFamily="34" charset="77"/>
            </a:endParaRPr>
          </a:p>
          <a:p>
            <a:pPr marL="171450" indent="-171450" algn="l">
              <a:lnSpc>
                <a:spcPct val="100000"/>
              </a:lnSpc>
              <a:spcBef>
                <a:spcPts val="0"/>
              </a:spcBef>
              <a:buFontTx/>
              <a:buChar char="-"/>
            </a:pPr>
            <a:endParaRPr lang="en-US" sz="1400" b="1" dirty="0">
              <a:solidFill>
                <a:srgbClr val="595A59"/>
              </a:solidFill>
              <a:latin typeface="+mn-lt"/>
              <a:ea typeface="Lato Light" panose="020F0502020204030203" pitchFamily="34" charset="0"/>
              <a:cs typeface="Mukta ExtraLight" panose="020B0000000000000000" pitchFamily="34" charset="77"/>
            </a:endParaRPr>
          </a:p>
          <a:p>
            <a:pPr algn="l">
              <a:lnSpc>
                <a:spcPct val="100000"/>
              </a:lnSpc>
              <a:spcBef>
                <a:spcPts val="0"/>
              </a:spcBef>
            </a:pPr>
            <a:r>
              <a:rPr lang="en-US" sz="1400" dirty="0">
                <a:solidFill>
                  <a:srgbClr val="79527B"/>
                </a:solidFill>
                <a:latin typeface="+mn-lt"/>
                <a:ea typeface="Lato Light" panose="020F0502020204030203" pitchFamily="34" charset="0"/>
                <a:cs typeface="Mukta ExtraLight" panose="020B0000000000000000" pitchFamily="34" charset="77"/>
                <a:sym typeface="Wingdings" panose="05000000000000000000" pitchFamily="2" charset="2"/>
              </a:rPr>
              <a:t> Dieser Prozess sollte als sozialer Prozess im Team angepasst werden.</a:t>
            </a:r>
            <a:endParaRPr lang="en-US" sz="1400" dirty="0">
              <a:solidFill>
                <a:srgbClr val="79527B"/>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035400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416C648-BC87-85FB-1AA7-504D3CEE02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9" name="Objekt 8" hidden="1">
                        <a:extLst>
                          <a:ext uri="{FF2B5EF4-FFF2-40B4-BE49-F238E27FC236}">
                            <a16:creationId xmlns:a16="http://schemas.microsoft.com/office/drawing/2014/main" id="{9416C648-BC87-85FB-1AA7-504D3CEE02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Inhaltsplatzhalter 4">
            <a:extLst>
              <a:ext uri="{FF2B5EF4-FFF2-40B4-BE49-F238E27FC236}">
                <a16:creationId xmlns:a16="http://schemas.microsoft.com/office/drawing/2014/main" id="{8A656405-930A-4926-9048-8FC99FB2FC54}"/>
              </a:ext>
            </a:extLst>
          </p:cNvPr>
          <p:cNvSpPr>
            <a:spLocks noGrp="1"/>
          </p:cNvSpPr>
          <p:nvPr>
            <p:ph sz="quarter" idx="19"/>
          </p:nvPr>
        </p:nvSpPr>
        <p:spPr/>
        <p:txBody>
          <a:bodyPr>
            <a:normAutofit/>
          </a:bodyPr>
          <a:lstStyle/>
          <a:p>
            <a:r>
              <a:rPr lang="en-US" altLang="en-US" dirty="0"/>
              <a:t>Hinterfragen Sie, was Sie zu wissen glauben</a:t>
            </a:r>
          </a:p>
          <a:p>
            <a:endParaRPr lang="en-US" altLang="en-US" sz="1400" dirty="0"/>
          </a:p>
          <a:p>
            <a:r>
              <a:rPr lang="en-US" altLang="en-US" sz="1400" dirty="0"/>
              <a:t>Basierend auf: Ben Ramalingam, David Nabarro, </a:t>
            </a:r>
            <a:r>
              <a:rPr lang="en-US" altLang="en-US" sz="1400" dirty="0" err="1"/>
              <a:t>Arkebe </a:t>
            </a:r>
            <a:r>
              <a:rPr lang="en-US" altLang="en-US" sz="1400" dirty="0"/>
              <a:t>Oqubay, Dame Ruth </a:t>
            </a:r>
            <a:r>
              <a:rPr lang="en-US" altLang="en-US" sz="1400" dirty="0" err="1"/>
              <a:t>Carnall</a:t>
            </a:r>
            <a:r>
              <a:rPr lang="en-US" altLang="en-US" sz="1400" dirty="0"/>
              <a:t>, und Leni Wild 2020</a:t>
            </a:r>
            <a:endParaRPr lang="de-DE" sz="1400" dirty="0"/>
          </a:p>
        </p:txBody>
      </p:sp>
      <p:sp>
        <p:nvSpPr>
          <p:cNvPr id="3" name="Textplatzhalter 2">
            <a:extLst>
              <a:ext uri="{FF2B5EF4-FFF2-40B4-BE49-F238E27FC236}">
                <a16:creationId xmlns:a16="http://schemas.microsoft.com/office/drawing/2014/main" id="{37788697-37CB-BF81-EA53-C0A726339211}"/>
              </a:ext>
            </a:extLst>
          </p:cNvPr>
          <p:cNvSpPr>
            <a:spLocks noGrp="1"/>
          </p:cNvSpPr>
          <p:nvPr>
            <p:ph type="body" sz="quarter" idx="16"/>
          </p:nvPr>
        </p:nvSpPr>
        <p:spPr/>
        <p:txBody>
          <a:bodyPr>
            <a:normAutofit fontScale="92500" lnSpcReduction="10000"/>
          </a:bodyPr>
          <a:lstStyle/>
          <a:p>
            <a:r>
              <a:rPr lang="en-US" dirty="0"/>
              <a:t>Eine wichtige Komponente der adaptiven Führung ist es, bestehende Theorien und Denkmuster zu hinterfragen, um die bestmögliche Lösung zu finden.</a:t>
            </a:r>
            <a:endParaRPr lang="de-DE" dirty="0"/>
          </a:p>
        </p:txBody>
      </p:sp>
      <p:sp>
        <p:nvSpPr>
          <p:cNvPr id="7" name="Textplatzhalter 6">
            <a:extLst>
              <a:ext uri="{FF2B5EF4-FFF2-40B4-BE49-F238E27FC236}">
                <a16:creationId xmlns:a16="http://schemas.microsoft.com/office/drawing/2014/main" id="{8F118C6D-BA05-828B-41A4-5CC08739C013}"/>
              </a:ext>
            </a:extLst>
          </p:cNvPr>
          <p:cNvSpPr>
            <a:spLocks noGrp="1"/>
          </p:cNvSpPr>
          <p:nvPr>
            <p:ph type="body" sz="quarter" idx="20"/>
          </p:nvPr>
        </p:nvSpPr>
        <p:spPr/>
        <p:txBody>
          <a:bodyPr>
            <a:normAutofit fontScale="77500" lnSpcReduction="20000"/>
          </a:bodyPr>
          <a:lstStyle/>
          <a:p>
            <a:r>
              <a:rPr lang="en-US" dirty="0"/>
              <a:t>5 Grundprinzipien der adaptiven Führung: </a:t>
            </a:r>
            <a:r>
              <a:rPr lang="de-DE" dirty="0"/>
              <a:t>Stresstest auf Grundlage von Theorien &amp; Vorstellungen</a:t>
            </a:r>
          </a:p>
          <a:p>
            <a:endParaRPr lang="de-DE" dirty="0"/>
          </a:p>
        </p:txBody>
      </p:sp>
      <p:sp>
        <p:nvSpPr>
          <p:cNvPr id="4" name="Slide Number Placeholder 3">
            <a:extLst>
              <a:ext uri="{FF2B5EF4-FFF2-40B4-BE49-F238E27FC236}">
                <a16:creationId xmlns:a16="http://schemas.microsoft.com/office/drawing/2014/main" id="{3393E853-1668-609F-56BF-FF94790F8687}"/>
              </a:ext>
            </a:extLst>
          </p:cNvPr>
          <p:cNvSpPr>
            <a:spLocks noGrp="1"/>
          </p:cNvSpPr>
          <p:nvPr>
            <p:ph type="sldNum" sz="quarter" idx="4294967295"/>
          </p:nvPr>
        </p:nvSpPr>
        <p:spPr>
          <a:xfrm>
            <a:off x="9448800" y="6356350"/>
            <a:ext cx="27432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31E0EF-0E0D-4256-9E75-BD7BDF03C1D1}" type="slidenum">
              <a:rPr lang="en-US" altLang="en-US">
                <a:solidFill>
                  <a:schemeClr val="bg1"/>
                </a:solidFill>
                <a:latin typeface="CartoGothic Std" pitchFamily="34" charset="0"/>
              </a:rPr>
              <a:t>51</a:t>
            </a:fld>
            <a:endParaRPr lang="en-US" altLang="en-US">
              <a:solidFill>
                <a:schemeClr val="bg1"/>
              </a:solidFill>
              <a:latin typeface="CartoGothic Std" pitchFamily="34" charset="0"/>
            </a:endParaRPr>
          </a:p>
        </p:txBody>
      </p:sp>
      <p:sp>
        <p:nvSpPr>
          <p:cNvPr id="10" name="Freeform 22">
            <a:extLst>
              <a:ext uri="{FF2B5EF4-FFF2-40B4-BE49-F238E27FC236}">
                <a16:creationId xmlns:a16="http://schemas.microsoft.com/office/drawing/2014/main" id="{0E93F1C9-A54E-14DD-F5D1-3465656B0005}"/>
              </a:ext>
            </a:extLst>
          </p:cNvPr>
          <p:cNvSpPr>
            <a:spLocks/>
          </p:cNvSpPr>
          <p:nvPr/>
        </p:nvSpPr>
        <p:spPr bwMode="auto">
          <a:xfrm>
            <a:off x="3247777" y="2164485"/>
            <a:ext cx="1844167" cy="1264515"/>
          </a:xfrm>
          <a:custGeom>
            <a:avLst/>
            <a:gdLst>
              <a:gd name="connsiteX0" fmla="*/ 0 w 4557305"/>
              <a:gd name="connsiteY0" fmla="*/ 0 h 3124870"/>
              <a:gd name="connsiteX1" fmla="*/ 8000 w 4557305"/>
              <a:gd name="connsiteY1" fmla="*/ 0 h 3124870"/>
              <a:gd name="connsiteX2" fmla="*/ 217329 w 4557305"/>
              <a:gd name="connsiteY2" fmla="*/ 0 h 3124870"/>
              <a:gd name="connsiteX3" fmla="*/ 2556682 w 4557305"/>
              <a:gd name="connsiteY3" fmla="*/ 0 h 3124870"/>
              <a:gd name="connsiteX4" fmla="*/ 3096533 w 4557305"/>
              <a:gd name="connsiteY4" fmla="*/ 310161 h 3124870"/>
              <a:gd name="connsiteX5" fmla="*/ 4017455 w 4557305"/>
              <a:gd name="connsiteY5" fmla="*/ 2814709 h 3124870"/>
              <a:gd name="connsiteX6" fmla="*/ 4557305 w 4557305"/>
              <a:gd name="connsiteY6" fmla="*/ 3124870 h 3124870"/>
              <a:gd name="connsiteX7" fmla="*/ 3699895 w 4557305"/>
              <a:gd name="connsiteY7" fmla="*/ 3124870 h 3124870"/>
              <a:gd name="connsiteX8" fmla="*/ 1360542 w 4557305"/>
              <a:gd name="connsiteY8" fmla="*/ 3124870 h 3124870"/>
              <a:gd name="connsiteX9" fmla="*/ 820692 w 4557305"/>
              <a:gd name="connsiteY9" fmla="*/ 2814709 h 3124870"/>
              <a:gd name="connsiteX10" fmla="*/ 14885 w 4557305"/>
              <a:gd name="connsiteY10" fmla="*/ 623230 h 3124870"/>
              <a:gd name="connsiteX11" fmla="*/ 0 w 4557305"/>
              <a:gd name="connsiteY11" fmla="*/ 582749 h 312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7305" h="312487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rgbClr val="D7C6D8"/>
          </a:solidFill>
          <a:ln w="9525">
            <a:noFill/>
            <a:round/>
            <a:headEnd/>
            <a:tailEnd/>
          </a:ln>
          <a:effectLst/>
        </p:spPr>
        <p:txBody>
          <a:bodyPr vert="horz" wrap="square" lIns="68580" tIns="34290" rIns="68580" bIns="34290" numCol="1" anchor="t" anchorCtr="0" compatLnSpc="1">
            <a:prstTxWarp prst="textNoShape">
              <a:avLst/>
            </a:prstTxWarp>
            <a:noAutofit/>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1" name="Freeform 7">
            <a:extLst>
              <a:ext uri="{FF2B5EF4-FFF2-40B4-BE49-F238E27FC236}">
                <a16:creationId xmlns:a16="http://schemas.microsoft.com/office/drawing/2014/main" id="{7FE9BC27-450E-FEDF-0D30-D5FA311D22D1}"/>
              </a:ext>
            </a:extLst>
          </p:cNvPr>
          <p:cNvSpPr>
            <a:spLocks/>
          </p:cNvSpPr>
          <p:nvPr/>
        </p:nvSpPr>
        <p:spPr bwMode="auto">
          <a:xfrm>
            <a:off x="9422714" y="2164485"/>
            <a:ext cx="2103183" cy="1264515"/>
          </a:xfrm>
          <a:custGeom>
            <a:avLst/>
            <a:gdLst/>
            <a:ahLst/>
            <a:cxnLst>
              <a:cxn ang="0">
                <a:pos x="410" y="403"/>
              </a:cxn>
              <a:cxn ang="0">
                <a:pos x="189" y="403"/>
              </a:cxn>
              <a:cxn ang="0">
                <a:pos x="137"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2" name="Freeform 8">
            <a:extLst>
              <a:ext uri="{FF2B5EF4-FFF2-40B4-BE49-F238E27FC236}">
                <a16:creationId xmlns:a16="http://schemas.microsoft.com/office/drawing/2014/main" id="{99A4EBC2-BC14-044F-1647-7B807DF97923}"/>
              </a:ext>
            </a:extLst>
          </p:cNvPr>
          <p:cNvSpPr>
            <a:spLocks/>
          </p:cNvSpPr>
          <p:nvPr/>
        </p:nvSpPr>
        <p:spPr bwMode="auto">
          <a:xfrm>
            <a:off x="7808075" y="2164485"/>
            <a:ext cx="2103183" cy="1264515"/>
          </a:xfrm>
          <a:custGeom>
            <a:avLst/>
            <a:gdLst/>
            <a:ahLst/>
            <a:cxnLst>
              <a:cxn ang="0">
                <a:pos x="410" y="403"/>
              </a:cxn>
              <a:cxn ang="0">
                <a:pos x="188" y="403"/>
              </a:cxn>
              <a:cxn ang="0">
                <a:pos x="137" y="363"/>
              </a:cxn>
              <a:cxn ang="0">
                <a:pos x="51" y="40"/>
              </a:cxn>
              <a:cxn ang="0">
                <a:pos x="51" y="40"/>
              </a:cxn>
              <a:cxn ang="0">
                <a:pos x="0" y="0"/>
              </a:cxn>
              <a:cxn ang="0">
                <a:pos x="80" y="0"/>
              </a:cxn>
              <a:cxn ang="0">
                <a:pos x="302" y="0"/>
              </a:cxn>
              <a:cxn ang="0">
                <a:pos x="353" y="40"/>
              </a:cxn>
              <a:cxn ang="0">
                <a:pos x="440" y="363"/>
              </a:cxn>
              <a:cxn ang="0">
                <a:pos x="491" y="403"/>
              </a:cxn>
              <a:cxn ang="0">
                <a:pos x="410" y="403"/>
              </a:cxn>
            </a:cxnLst>
            <a:rect l="0" t="0" r="r" b="b"/>
            <a:pathLst>
              <a:path w="491" h="403">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3" name="Freeform 10">
            <a:extLst>
              <a:ext uri="{FF2B5EF4-FFF2-40B4-BE49-F238E27FC236}">
                <a16:creationId xmlns:a16="http://schemas.microsoft.com/office/drawing/2014/main" id="{05DC5B4C-FEBE-4600-4695-A095C2FF5674}"/>
              </a:ext>
            </a:extLst>
          </p:cNvPr>
          <p:cNvSpPr>
            <a:spLocks/>
          </p:cNvSpPr>
          <p:nvPr/>
        </p:nvSpPr>
        <p:spPr bwMode="auto">
          <a:xfrm>
            <a:off x="6190994" y="2164485"/>
            <a:ext cx="2100739" cy="1264515"/>
          </a:xfrm>
          <a:custGeom>
            <a:avLst/>
            <a:gdLst/>
            <a:ahLst/>
            <a:cxnLst>
              <a:cxn ang="0">
                <a:pos x="411" y="403"/>
              </a:cxn>
              <a:cxn ang="0">
                <a:pos x="189" y="403"/>
              </a:cxn>
              <a:cxn ang="0">
                <a:pos x="138" y="363"/>
              </a:cxn>
              <a:cxn ang="0">
                <a:pos x="51" y="40"/>
              </a:cxn>
              <a:cxn ang="0">
                <a:pos x="51" y="40"/>
              </a:cxn>
              <a:cxn ang="0">
                <a:pos x="0" y="0"/>
              </a:cxn>
              <a:cxn ang="0">
                <a:pos x="81" y="0"/>
              </a:cxn>
              <a:cxn ang="0">
                <a:pos x="303" y="0"/>
              </a:cxn>
              <a:cxn ang="0">
                <a:pos x="354" y="40"/>
              </a:cxn>
              <a:cxn ang="0">
                <a:pos x="440" y="363"/>
              </a:cxn>
              <a:cxn ang="0">
                <a:pos x="491" y="403"/>
              </a:cxn>
              <a:cxn ang="0">
                <a:pos x="411" y="403"/>
              </a:cxn>
            </a:cxnLst>
            <a:rect l="0" t="0" r="r" b="b"/>
            <a:pathLst>
              <a:path w="491" h="403">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4" name="Freeform 11">
            <a:extLst>
              <a:ext uri="{FF2B5EF4-FFF2-40B4-BE49-F238E27FC236}">
                <a16:creationId xmlns:a16="http://schemas.microsoft.com/office/drawing/2014/main" id="{C4717491-72C4-7B48-2221-A184B57312FF}"/>
              </a:ext>
            </a:extLst>
          </p:cNvPr>
          <p:cNvSpPr>
            <a:spLocks/>
          </p:cNvSpPr>
          <p:nvPr/>
        </p:nvSpPr>
        <p:spPr bwMode="auto">
          <a:xfrm>
            <a:off x="4576357" y="2164485"/>
            <a:ext cx="2103183" cy="1264515"/>
          </a:xfrm>
          <a:custGeom>
            <a:avLst/>
            <a:gdLst/>
            <a:ahLst/>
            <a:cxnLst>
              <a:cxn ang="0">
                <a:pos x="410" y="403"/>
              </a:cxn>
              <a:cxn ang="0">
                <a:pos x="189" y="403"/>
              </a:cxn>
              <a:cxn ang="0">
                <a:pos x="138"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5" name="Freeform 26">
            <a:extLst>
              <a:ext uri="{FF2B5EF4-FFF2-40B4-BE49-F238E27FC236}">
                <a16:creationId xmlns:a16="http://schemas.microsoft.com/office/drawing/2014/main" id="{0931C753-71E3-A781-05A4-5C3553B4D0E3}"/>
              </a:ext>
            </a:extLst>
          </p:cNvPr>
          <p:cNvSpPr>
            <a:spLocks/>
          </p:cNvSpPr>
          <p:nvPr/>
        </p:nvSpPr>
        <p:spPr bwMode="auto">
          <a:xfrm>
            <a:off x="10237570" y="1726895"/>
            <a:ext cx="2161808" cy="1702104"/>
          </a:xfrm>
          <a:custGeom>
            <a:avLst/>
            <a:gdLst/>
            <a:ahLst/>
            <a:cxnLst>
              <a:cxn ang="0">
                <a:pos x="0" y="543"/>
              </a:cxn>
              <a:cxn ang="0">
                <a:pos x="75" y="543"/>
              </a:cxn>
              <a:cxn ang="0">
                <a:pos x="281" y="543"/>
              </a:cxn>
              <a:cxn ang="0">
                <a:pos x="329" y="506"/>
              </a:cxn>
              <a:cxn ang="0">
                <a:pos x="402" y="234"/>
              </a:cxn>
              <a:cxn ang="0">
                <a:pos x="478" y="234"/>
              </a:cxn>
              <a:cxn ang="0">
                <a:pos x="493" y="203"/>
              </a:cxn>
              <a:cxn ang="0">
                <a:pos x="359" y="20"/>
              </a:cxn>
              <a:cxn ang="0">
                <a:pos x="307" y="13"/>
              </a:cxn>
              <a:cxn ang="0">
                <a:pos x="57" y="211"/>
              </a:cxn>
              <a:cxn ang="0">
                <a:pos x="65" y="234"/>
              </a:cxn>
              <a:cxn ang="0">
                <a:pos x="121" y="234"/>
              </a:cxn>
              <a:cxn ang="0">
                <a:pos x="48" y="506"/>
              </a:cxn>
              <a:cxn ang="0">
                <a:pos x="48" y="506"/>
              </a:cxn>
              <a:cxn ang="0">
                <a:pos x="0" y="543"/>
              </a:cxn>
            </a:cxnLst>
            <a:rect l="0" t="0" r="r" b="b"/>
            <a:pathLst>
              <a:path w="505" h="543">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rgbClr val="976799"/>
          </a:solid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6" name="Freeform 19">
            <a:extLst>
              <a:ext uri="{FF2B5EF4-FFF2-40B4-BE49-F238E27FC236}">
                <a16:creationId xmlns:a16="http://schemas.microsoft.com/office/drawing/2014/main" id="{39DF113A-EB71-6794-810F-DA37CD65A133}"/>
              </a:ext>
            </a:extLst>
          </p:cNvPr>
          <p:cNvSpPr>
            <a:spLocks/>
          </p:cNvSpPr>
          <p:nvPr/>
        </p:nvSpPr>
        <p:spPr bwMode="auto">
          <a:xfrm>
            <a:off x="3767815" y="2164609"/>
            <a:ext cx="2100739" cy="1264515"/>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7" name="Freeform 20">
            <a:extLst>
              <a:ext uri="{FF2B5EF4-FFF2-40B4-BE49-F238E27FC236}">
                <a16:creationId xmlns:a16="http://schemas.microsoft.com/office/drawing/2014/main" id="{385C4639-82C3-37D8-9D7C-D1F359C1A940}"/>
              </a:ext>
            </a:extLst>
          </p:cNvPr>
          <p:cNvSpPr>
            <a:spLocks/>
          </p:cNvSpPr>
          <p:nvPr/>
        </p:nvSpPr>
        <p:spPr bwMode="auto">
          <a:xfrm>
            <a:off x="5384894" y="2164485"/>
            <a:ext cx="2103183" cy="1264515"/>
          </a:xfrm>
          <a:custGeom>
            <a:avLst/>
            <a:gdLst/>
            <a:ahLst/>
            <a:cxnLst>
              <a:cxn ang="0">
                <a:pos x="80" y="403"/>
              </a:cxn>
              <a:cxn ang="0">
                <a:pos x="302" y="403"/>
              </a:cxn>
              <a:cxn ang="0">
                <a:pos x="353" y="363"/>
              </a:cxn>
              <a:cxn ang="0">
                <a:pos x="440" y="40"/>
              </a:cxn>
              <a:cxn ang="0">
                <a:pos x="440" y="40"/>
              </a:cxn>
              <a:cxn ang="0">
                <a:pos x="491" y="0"/>
              </a:cxn>
              <a:cxn ang="0">
                <a:pos x="410" y="0"/>
              </a:cxn>
              <a:cxn ang="0">
                <a:pos x="188" y="0"/>
              </a:cxn>
              <a:cxn ang="0">
                <a:pos x="137" y="40"/>
              </a:cxn>
              <a:cxn ang="0">
                <a:pos x="51" y="363"/>
              </a:cxn>
              <a:cxn ang="0">
                <a:pos x="0" y="403"/>
              </a:cxn>
              <a:cxn ang="0">
                <a:pos x="80" y="403"/>
              </a:cxn>
            </a:cxnLst>
            <a:rect l="0" t="0" r="r" b="b"/>
            <a:pathLst>
              <a:path w="491" h="403">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8" name="Freeform 21">
            <a:extLst>
              <a:ext uri="{FF2B5EF4-FFF2-40B4-BE49-F238E27FC236}">
                <a16:creationId xmlns:a16="http://schemas.microsoft.com/office/drawing/2014/main" id="{F03041E3-4AA5-E8FC-DCF3-916C1DA0BB38}"/>
              </a:ext>
            </a:extLst>
          </p:cNvPr>
          <p:cNvSpPr>
            <a:spLocks/>
          </p:cNvSpPr>
          <p:nvPr/>
        </p:nvSpPr>
        <p:spPr bwMode="auto">
          <a:xfrm>
            <a:off x="6999535" y="2164485"/>
            <a:ext cx="2103183" cy="1264515"/>
          </a:xfrm>
          <a:custGeom>
            <a:avLst/>
            <a:gdLst/>
            <a:ahLst/>
            <a:cxnLst>
              <a:cxn ang="0">
                <a:pos x="81" y="403"/>
              </a:cxn>
              <a:cxn ang="0">
                <a:pos x="302" y="403"/>
              </a:cxn>
              <a:cxn ang="0">
                <a:pos x="353" y="363"/>
              </a:cxn>
              <a:cxn ang="0">
                <a:pos x="440" y="40"/>
              </a:cxn>
              <a:cxn ang="0">
                <a:pos x="440" y="40"/>
              </a:cxn>
              <a:cxn ang="0">
                <a:pos x="491" y="0"/>
              </a:cxn>
              <a:cxn ang="0">
                <a:pos x="410" y="0"/>
              </a:cxn>
              <a:cxn ang="0">
                <a:pos x="189" y="0"/>
              </a:cxn>
              <a:cxn ang="0">
                <a:pos x="137" y="40"/>
              </a:cxn>
              <a:cxn ang="0">
                <a:pos x="51" y="363"/>
              </a:cxn>
              <a:cxn ang="0">
                <a:pos x="0" y="403"/>
              </a:cxn>
              <a:cxn ang="0">
                <a:pos x="81" y="403"/>
              </a:cxn>
            </a:cxnLst>
            <a:rect l="0" t="0" r="r" b="b"/>
            <a:pathLst>
              <a:path w="491" h="403">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9" name="Freeform 22">
            <a:extLst>
              <a:ext uri="{FF2B5EF4-FFF2-40B4-BE49-F238E27FC236}">
                <a16:creationId xmlns:a16="http://schemas.microsoft.com/office/drawing/2014/main" id="{A7EA338C-55B3-DF2B-6D3A-FF919222C816}"/>
              </a:ext>
            </a:extLst>
          </p:cNvPr>
          <p:cNvSpPr>
            <a:spLocks/>
          </p:cNvSpPr>
          <p:nvPr/>
        </p:nvSpPr>
        <p:spPr bwMode="auto">
          <a:xfrm>
            <a:off x="8614172" y="2164485"/>
            <a:ext cx="2100739" cy="1264515"/>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25" name="Subtitle 2">
            <a:extLst>
              <a:ext uri="{FF2B5EF4-FFF2-40B4-BE49-F238E27FC236}">
                <a16:creationId xmlns:a16="http://schemas.microsoft.com/office/drawing/2014/main" id="{0632D346-3953-41BE-9DD5-1B64A1D2CCF2}"/>
              </a:ext>
            </a:extLst>
          </p:cNvPr>
          <p:cNvSpPr txBox="1">
            <a:spLocks/>
          </p:cNvSpPr>
          <p:nvPr/>
        </p:nvSpPr>
        <p:spPr>
          <a:xfrm>
            <a:off x="4023844" y="3594587"/>
            <a:ext cx="6885456" cy="115959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400" dirty="0">
                <a:solidFill>
                  <a:srgbClr val="595A59"/>
                </a:solidFill>
                <a:latin typeface="+mn-lt"/>
                <a:ea typeface="Lato Light" panose="020F0502020204030203" pitchFamily="34" charset="0"/>
                <a:cs typeface="Mukta ExtraLight" panose="020B0000000000000000" pitchFamily="34" charset="77"/>
              </a:rPr>
              <a:t>So wie Institutionen wie Banken regelmäßig Stresstests unterzogen werden, um sicherzustellen, dass sie künftige Krisen bewältigen können, müssen auch die Annahmen und Hypothesen, die einer adaptiven Reaktion zugrunde liegen, einer robusten und strengen Reflexion und Prüfung unterzogen werden, auch durch die Simulation verschiedener möglicher Zukunftsszenarien.</a:t>
            </a:r>
            <a:endParaRPr lang="en-US" sz="1400" dirty="0">
              <a:solidFill>
                <a:srgbClr val="79527B"/>
              </a:solidFill>
              <a:latin typeface="+mn-lt"/>
              <a:ea typeface="Lato Light" panose="020F0502020204030203" pitchFamily="34" charset="0"/>
              <a:cs typeface="Mukta ExtraLight" panose="020B0000000000000000" pitchFamily="34" charset="77"/>
            </a:endParaRPr>
          </a:p>
        </p:txBody>
      </p:sp>
      <p:sp>
        <p:nvSpPr>
          <p:cNvPr id="2" name="TextBox 31">
            <a:extLst>
              <a:ext uri="{FF2B5EF4-FFF2-40B4-BE49-F238E27FC236}">
                <a16:creationId xmlns:a16="http://schemas.microsoft.com/office/drawing/2014/main" id="{311004F6-AA69-E0B3-E58F-230BDC4353AA}"/>
              </a:ext>
            </a:extLst>
          </p:cNvPr>
          <p:cNvSpPr txBox="1"/>
          <p:nvPr/>
        </p:nvSpPr>
        <p:spPr>
          <a:xfrm>
            <a:off x="5695340" y="2332439"/>
            <a:ext cx="1409927" cy="954107"/>
          </a:xfrm>
          <a:prstGeom prst="rect">
            <a:avLst/>
          </a:prstGeom>
          <a:noFill/>
        </p:spPr>
        <p:txBody>
          <a:bodyPr wrap="square" rtlCol="0" anchor="ctr" anchorCtr="0">
            <a:spAutoFit/>
          </a:bodyPr>
          <a:lstStyle/>
          <a:p>
            <a:pPr algn="ctr"/>
            <a:r>
              <a:rPr lang="de-DE" sz="1400" b="1" spc="113" dirty="0">
                <a:solidFill>
                  <a:schemeClr val="bg1"/>
                </a:solidFill>
                <a:latin typeface="+mj-lt"/>
                <a:ea typeface="League Spartan" charset="0"/>
                <a:cs typeface="Poppins" pitchFamily="2" charset="77"/>
              </a:rPr>
              <a:t>Stresstest auf Grundlage von</a:t>
            </a:r>
            <a:br>
              <a:rPr lang="de-DE" sz="1400" b="1" spc="113" dirty="0">
                <a:solidFill>
                  <a:schemeClr val="bg1"/>
                </a:solidFill>
                <a:latin typeface="+mj-lt"/>
                <a:ea typeface="League Spartan" charset="0"/>
                <a:cs typeface="Poppins" pitchFamily="2" charset="77"/>
              </a:rPr>
            </a:br>
            <a:r>
              <a:rPr lang="de-DE" sz="1400" b="1" spc="113" dirty="0">
                <a:solidFill>
                  <a:schemeClr val="bg1"/>
                </a:solidFill>
                <a:latin typeface="+mj-lt"/>
                <a:ea typeface="League Spartan" charset="0"/>
                <a:cs typeface="Poppins" pitchFamily="2" charset="77"/>
              </a:rPr>
              <a:t>Theorien &amp;</a:t>
            </a:r>
            <a:br>
              <a:rPr lang="de-DE" sz="1400" b="1" spc="113" dirty="0">
                <a:solidFill>
                  <a:schemeClr val="bg1"/>
                </a:solidFill>
                <a:latin typeface="+mj-lt"/>
                <a:ea typeface="League Spartan" charset="0"/>
                <a:cs typeface="Poppins" pitchFamily="2" charset="77"/>
              </a:rPr>
            </a:br>
            <a:r>
              <a:rPr lang="de-DE" sz="1400" b="1" spc="113" dirty="0">
                <a:solidFill>
                  <a:schemeClr val="bg1"/>
                </a:solidFill>
                <a:latin typeface="+mj-lt"/>
                <a:ea typeface="League Spartan" charset="0"/>
                <a:cs typeface="Poppins" pitchFamily="2" charset="77"/>
              </a:rPr>
              <a:t>Vorstellungen</a:t>
            </a:r>
          </a:p>
        </p:txBody>
      </p:sp>
    </p:spTree>
    <p:extLst>
      <p:ext uri="{BB962C8B-B14F-4D97-AF65-F5344CB8AC3E}">
        <p14:creationId xmlns:p14="http://schemas.microsoft.com/office/powerpoint/2010/main" val="3757624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416C648-BC87-85FB-1AA7-504D3CEE02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9" name="Objekt 8" hidden="1">
                        <a:extLst>
                          <a:ext uri="{FF2B5EF4-FFF2-40B4-BE49-F238E27FC236}">
                            <a16:creationId xmlns:a16="http://schemas.microsoft.com/office/drawing/2014/main" id="{9416C648-BC87-85FB-1AA7-504D3CEE02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Inhaltsplatzhalter 4">
            <a:extLst>
              <a:ext uri="{FF2B5EF4-FFF2-40B4-BE49-F238E27FC236}">
                <a16:creationId xmlns:a16="http://schemas.microsoft.com/office/drawing/2014/main" id="{8A656405-930A-4926-9048-8FC99FB2FC54}"/>
              </a:ext>
            </a:extLst>
          </p:cNvPr>
          <p:cNvSpPr>
            <a:spLocks noGrp="1"/>
          </p:cNvSpPr>
          <p:nvPr>
            <p:ph sz="quarter" idx="19"/>
          </p:nvPr>
        </p:nvSpPr>
        <p:spPr/>
        <p:txBody>
          <a:bodyPr>
            <a:normAutofit/>
          </a:bodyPr>
          <a:lstStyle/>
          <a:p>
            <a:r>
              <a:rPr lang="en-US" altLang="en-US" dirty="0"/>
              <a:t>Rationalisierte Entscheidungsprozesse einrichten</a:t>
            </a:r>
          </a:p>
          <a:p>
            <a:endParaRPr lang="en-US" altLang="en-US" sz="1400" dirty="0"/>
          </a:p>
          <a:p>
            <a:r>
              <a:rPr lang="en-US" altLang="en-US" sz="1400" dirty="0"/>
              <a:t>Basierend auf: Ben Ramalingam, David Nabarro, </a:t>
            </a:r>
            <a:r>
              <a:rPr lang="en-US" altLang="en-US" sz="1400" dirty="0" err="1"/>
              <a:t>Arkebe </a:t>
            </a:r>
            <a:r>
              <a:rPr lang="en-US" altLang="en-US" sz="1400" dirty="0"/>
              <a:t>Oqubay, Dame Ruth </a:t>
            </a:r>
            <a:r>
              <a:rPr lang="en-US" altLang="en-US" sz="1400" dirty="0" err="1"/>
              <a:t>Carnall</a:t>
            </a:r>
            <a:r>
              <a:rPr lang="en-US" altLang="en-US" sz="1400" dirty="0"/>
              <a:t>, und Leni Wild 2020</a:t>
            </a:r>
            <a:endParaRPr lang="de-DE" sz="1400" dirty="0"/>
          </a:p>
        </p:txBody>
      </p:sp>
      <p:sp>
        <p:nvSpPr>
          <p:cNvPr id="3" name="Textplatzhalter 2">
            <a:extLst>
              <a:ext uri="{FF2B5EF4-FFF2-40B4-BE49-F238E27FC236}">
                <a16:creationId xmlns:a16="http://schemas.microsoft.com/office/drawing/2014/main" id="{37788697-37CB-BF81-EA53-C0A726339211}"/>
              </a:ext>
            </a:extLst>
          </p:cNvPr>
          <p:cNvSpPr>
            <a:spLocks noGrp="1"/>
          </p:cNvSpPr>
          <p:nvPr>
            <p:ph type="body" sz="quarter" idx="16"/>
          </p:nvPr>
        </p:nvSpPr>
        <p:spPr/>
        <p:txBody>
          <a:bodyPr>
            <a:normAutofit fontScale="92500" lnSpcReduction="10000"/>
          </a:bodyPr>
          <a:lstStyle/>
          <a:p>
            <a:r>
              <a:rPr lang="en-US" dirty="0"/>
              <a:t>Entscheidungen in einer Krise müssen oft unter Unsicherheit getroffen werden. </a:t>
            </a:r>
            <a:r>
              <a:rPr lang="en-US" dirty="0" err="1"/>
              <a:t>Akzeptieren</a:t>
            </a:r>
            <a:r>
              <a:rPr lang="en-US" dirty="0"/>
              <a:t> Sie </a:t>
            </a:r>
            <a:r>
              <a:rPr lang="en-US" dirty="0" err="1"/>
              <a:t>falsche</a:t>
            </a:r>
            <a:r>
              <a:rPr lang="en-US" dirty="0"/>
              <a:t> </a:t>
            </a:r>
            <a:r>
              <a:rPr lang="en-US" dirty="0" err="1"/>
              <a:t>Entscheidungen</a:t>
            </a:r>
            <a:r>
              <a:rPr lang="en-US" dirty="0"/>
              <a:t>, bevor keine </a:t>
            </a:r>
            <a:r>
              <a:rPr lang="en-US" dirty="0" err="1"/>
              <a:t>Entscheidungen</a:t>
            </a:r>
            <a:r>
              <a:rPr lang="en-US" dirty="0"/>
              <a:t> </a:t>
            </a:r>
            <a:r>
              <a:rPr lang="en-US" dirty="0" err="1"/>
              <a:t>getroffen</a:t>
            </a:r>
            <a:r>
              <a:rPr lang="en-US" dirty="0"/>
              <a:t> </a:t>
            </a:r>
            <a:r>
              <a:rPr lang="en-US" dirty="0" err="1"/>
              <a:t>werden</a:t>
            </a:r>
            <a:endParaRPr lang="de-DE" dirty="0"/>
          </a:p>
        </p:txBody>
      </p:sp>
      <p:sp>
        <p:nvSpPr>
          <p:cNvPr id="7" name="Textplatzhalter 6">
            <a:extLst>
              <a:ext uri="{FF2B5EF4-FFF2-40B4-BE49-F238E27FC236}">
                <a16:creationId xmlns:a16="http://schemas.microsoft.com/office/drawing/2014/main" id="{8F118C6D-BA05-828B-41A4-5CC08739C013}"/>
              </a:ext>
            </a:extLst>
          </p:cNvPr>
          <p:cNvSpPr>
            <a:spLocks noGrp="1"/>
          </p:cNvSpPr>
          <p:nvPr>
            <p:ph type="body" sz="quarter" idx="20"/>
          </p:nvPr>
        </p:nvSpPr>
        <p:spPr/>
        <p:txBody>
          <a:bodyPr>
            <a:normAutofit fontScale="77500" lnSpcReduction="20000"/>
          </a:bodyPr>
          <a:lstStyle/>
          <a:p>
            <a:r>
              <a:rPr lang="en-US" dirty="0"/>
              <a:t>5 Grundprinzipien der adaptiven Führung: Rationalisierung der Entscheidungsfindung</a:t>
            </a:r>
            <a:endParaRPr lang="de-DE" dirty="0"/>
          </a:p>
        </p:txBody>
      </p:sp>
      <p:sp>
        <p:nvSpPr>
          <p:cNvPr id="4" name="Slide Number Placeholder 3">
            <a:extLst>
              <a:ext uri="{FF2B5EF4-FFF2-40B4-BE49-F238E27FC236}">
                <a16:creationId xmlns:a16="http://schemas.microsoft.com/office/drawing/2014/main" id="{3393E853-1668-609F-56BF-FF94790F8687}"/>
              </a:ext>
            </a:extLst>
          </p:cNvPr>
          <p:cNvSpPr>
            <a:spLocks noGrp="1"/>
          </p:cNvSpPr>
          <p:nvPr>
            <p:ph type="sldNum" sz="quarter" idx="4294967295"/>
          </p:nvPr>
        </p:nvSpPr>
        <p:spPr>
          <a:xfrm>
            <a:off x="9448800" y="6356350"/>
            <a:ext cx="27432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31E0EF-0E0D-4256-9E75-BD7BDF03C1D1}" type="slidenum">
              <a:rPr lang="en-US" altLang="en-US">
                <a:solidFill>
                  <a:schemeClr val="bg1"/>
                </a:solidFill>
                <a:latin typeface="CartoGothic Std" pitchFamily="34" charset="0"/>
              </a:rPr>
              <a:t>52</a:t>
            </a:fld>
            <a:endParaRPr lang="en-US" altLang="en-US">
              <a:solidFill>
                <a:schemeClr val="bg1"/>
              </a:solidFill>
              <a:latin typeface="CartoGothic Std" pitchFamily="34" charset="0"/>
            </a:endParaRPr>
          </a:p>
        </p:txBody>
      </p:sp>
      <p:sp>
        <p:nvSpPr>
          <p:cNvPr id="10" name="Freeform 22">
            <a:extLst>
              <a:ext uri="{FF2B5EF4-FFF2-40B4-BE49-F238E27FC236}">
                <a16:creationId xmlns:a16="http://schemas.microsoft.com/office/drawing/2014/main" id="{0E93F1C9-A54E-14DD-F5D1-3465656B0005}"/>
              </a:ext>
            </a:extLst>
          </p:cNvPr>
          <p:cNvSpPr>
            <a:spLocks/>
          </p:cNvSpPr>
          <p:nvPr/>
        </p:nvSpPr>
        <p:spPr bwMode="auto">
          <a:xfrm>
            <a:off x="3247777" y="2164485"/>
            <a:ext cx="1844167" cy="1264515"/>
          </a:xfrm>
          <a:custGeom>
            <a:avLst/>
            <a:gdLst>
              <a:gd name="connsiteX0" fmla="*/ 0 w 4557305"/>
              <a:gd name="connsiteY0" fmla="*/ 0 h 3124870"/>
              <a:gd name="connsiteX1" fmla="*/ 8000 w 4557305"/>
              <a:gd name="connsiteY1" fmla="*/ 0 h 3124870"/>
              <a:gd name="connsiteX2" fmla="*/ 217329 w 4557305"/>
              <a:gd name="connsiteY2" fmla="*/ 0 h 3124870"/>
              <a:gd name="connsiteX3" fmla="*/ 2556682 w 4557305"/>
              <a:gd name="connsiteY3" fmla="*/ 0 h 3124870"/>
              <a:gd name="connsiteX4" fmla="*/ 3096533 w 4557305"/>
              <a:gd name="connsiteY4" fmla="*/ 310161 h 3124870"/>
              <a:gd name="connsiteX5" fmla="*/ 4017455 w 4557305"/>
              <a:gd name="connsiteY5" fmla="*/ 2814709 h 3124870"/>
              <a:gd name="connsiteX6" fmla="*/ 4557305 w 4557305"/>
              <a:gd name="connsiteY6" fmla="*/ 3124870 h 3124870"/>
              <a:gd name="connsiteX7" fmla="*/ 3699895 w 4557305"/>
              <a:gd name="connsiteY7" fmla="*/ 3124870 h 3124870"/>
              <a:gd name="connsiteX8" fmla="*/ 1360542 w 4557305"/>
              <a:gd name="connsiteY8" fmla="*/ 3124870 h 3124870"/>
              <a:gd name="connsiteX9" fmla="*/ 820692 w 4557305"/>
              <a:gd name="connsiteY9" fmla="*/ 2814709 h 3124870"/>
              <a:gd name="connsiteX10" fmla="*/ 14885 w 4557305"/>
              <a:gd name="connsiteY10" fmla="*/ 623230 h 3124870"/>
              <a:gd name="connsiteX11" fmla="*/ 0 w 4557305"/>
              <a:gd name="connsiteY11" fmla="*/ 582749 h 312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7305" h="312487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rgbClr val="D7C6D8"/>
          </a:solidFill>
          <a:ln w="9525">
            <a:noFill/>
            <a:round/>
            <a:headEnd/>
            <a:tailEnd/>
          </a:ln>
          <a:effectLst/>
        </p:spPr>
        <p:txBody>
          <a:bodyPr vert="horz" wrap="square" lIns="68580" tIns="34290" rIns="68580" bIns="34290" numCol="1" anchor="t" anchorCtr="0" compatLnSpc="1">
            <a:prstTxWarp prst="textNoShape">
              <a:avLst/>
            </a:prstTxWarp>
            <a:noAutofit/>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1" name="Freeform 7">
            <a:extLst>
              <a:ext uri="{FF2B5EF4-FFF2-40B4-BE49-F238E27FC236}">
                <a16:creationId xmlns:a16="http://schemas.microsoft.com/office/drawing/2014/main" id="{7FE9BC27-450E-FEDF-0D30-D5FA311D22D1}"/>
              </a:ext>
            </a:extLst>
          </p:cNvPr>
          <p:cNvSpPr>
            <a:spLocks/>
          </p:cNvSpPr>
          <p:nvPr/>
        </p:nvSpPr>
        <p:spPr bwMode="auto">
          <a:xfrm>
            <a:off x="9422714" y="2164485"/>
            <a:ext cx="2103183" cy="1264515"/>
          </a:xfrm>
          <a:custGeom>
            <a:avLst/>
            <a:gdLst/>
            <a:ahLst/>
            <a:cxnLst>
              <a:cxn ang="0">
                <a:pos x="410" y="403"/>
              </a:cxn>
              <a:cxn ang="0">
                <a:pos x="189" y="403"/>
              </a:cxn>
              <a:cxn ang="0">
                <a:pos x="137"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2" name="Freeform 8">
            <a:extLst>
              <a:ext uri="{FF2B5EF4-FFF2-40B4-BE49-F238E27FC236}">
                <a16:creationId xmlns:a16="http://schemas.microsoft.com/office/drawing/2014/main" id="{99A4EBC2-BC14-044F-1647-7B807DF97923}"/>
              </a:ext>
            </a:extLst>
          </p:cNvPr>
          <p:cNvSpPr>
            <a:spLocks/>
          </p:cNvSpPr>
          <p:nvPr/>
        </p:nvSpPr>
        <p:spPr bwMode="auto">
          <a:xfrm>
            <a:off x="7808075" y="2164485"/>
            <a:ext cx="2103183" cy="1264515"/>
          </a:xfrm>
          <a:custGeom>
            <a:avLst/>
            <a:gdLst/>
            <a:ahLst/>
            <a:cxnLst>
              <a:cxn ang="0">
                <a:pos x="410" y="403"/>
              </a:cxn>
              <a:cxn ang="0">
                <a:pos x="188" y="403"/>
              </a:cxn>
              <a:cxn ang="0">
                <a:pos x="137" y="363"/>
              </a:cxn>
              <a:cxn ang="0">
                <a:pos x="51" y="40"/>
              </a:cxn>
              <a:cxn ang="0">
                <a:pos x="51" y="40"/>
              </a:cxn>
              <a:cxn ang="0">
                <a:pos x="0" y="0"/>
              </a:cxn>
              <a:cxn ang="0">
                <a:pos x="80" y="0"/>
              </a:cxn>
              <a:cxn ang="0">
                <a:pos x="302" y="0"/>
              </a:cxn>
              <a:cxn ang="0">
                <a:pos x="353" y="40"/>
              </a:cxn>
              <a:cxn ang="0">
                <a:pos x="440" y="363"/>
              </a:cxn>
              <a:cxn ang="0">
                <a:pos x="491" y="403"/>
              </a:cxn>
              <a:cxn ang="0">
                <a:pos x="410" y="403"/>
              </a:cxn>
            </a:cxnLst>
            <a:rect l="0" t="0" r="r" b="b"/>
            <a:pathLst>
              <a:path w="491" h="403">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3" name="Freeform 10">
            <a:extLst>
              <a:ext uri="{FF2B5EF4-FFF2-40B4-BE49-F238E27FC236}">
                <a16:creationId xmlns:a16="http://schemas.microsoft.com/office/drawing/2014/main" id="{05DC5B4C-FEBE-4600-4695-A095C2FF5674}"/>
              </a:ext>
            </a:extLst>
          </p:cNvPr>
          <p:cNvSpPr>
            <a:spLocks/>
          </p:cNvSpPr>
          <p:nvPr/>
        </p:nvSpPr>
        <p:spPr bwMode="auto">
          <a:xfrm>
            <a:off x="6190994" y="2164485"/>
            <a:ext cx="2100739" cy="1264515"/>
          </a:xfrm>
          <a:custGeom>
            <a:avLst/>
            <a:gdLst/>
            <a:ahLst/>
            <a:cxnLst>
              <a:cxn ang="0">
                <a:pos x="411" y="403"/>
              </a:cxn>
              <a:cxn ang="0">
                <a:pos x="189" y="403"/>
              </a:cxn>
              <a:cxn ang="0">
                <a:pos x="138" y="363"/>
              </a:cxn>
              <a:cxn ang="0">
                <a:pos x="51" y="40"/>
              </a:cxn>
              <a:cxn ang="0">
                <a:pos x="51" y="40"/>
              </a:cxn>
              <a:cxn ang="0">
                <a:pos x="0" y="0"/>
              </a:cxn>
              <a:cxn ang="0">
                <a:pos x="81" y="0"/>
              </a:cxn>
              <a:cxn ang="0">
                <a:pos x="303" y="0"/>
              </a:cxn>
              <a:cxn ang="0">
                <a:pos x="354" y="40"/>
              </a:cxn>
              <a:cxn ang="0">
                <a:pos x="440" y="363"/>
              </a:cxn>
              <a:cxn ang="0">
                <a:pos x="491" y="403"/>
              </a:cxn>
              <a:cxn ang="0">
                <a:pos x="411" y="403"/>
              </a:cxn>
            </a:cxnLst>
            <a:rect l="0" t="0" r="r" b="b"/>
            <a:pathLst>
              <a:path w="491" h="403">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4" name="Freeform 11">
            <a:extLst>
              <a:ext uri="{FF2B5EF4-FFF2-40B4-BE49-F238E27FC236}">
                <a16:creationId xmlns:a16="http://schemas.microsoft.com/office/drawing/2014/main" id="{C4717491-72C4-7B48-2221-A184B57312FF}"/>
              </a:ext>
            </a:extLst>
          </p:cNvPr>
          <p:cNvSpPr>
            <a:spLocks/>
          </p:cNvSpPr>
          <p:nvPr/>
        </p:nvSpPr>
        <p:spPr bwMode="auto">
          <a:xfrm>
            <a:off x="4576357" y="2164485"/>
            <a:ext cx="2103183" cy="1264515"/>
          </a:xfrm>
          <a:custGeom>
            <a:avLst/>
            <a:gdLst/>
            <a:ahLst/>
            <a:cxnLst>
              <a:cxn ang="0">
                <a:pos x="410" y="403"/>
              </a:cxn>
              <a:cxn ang="0">
                <a:pos x="189" y="403"/>
              </a:cxn>
              <a:cxn ang="0">
                <a:pos x="138"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5" name="Freeform 26">
            <a:extLst>
              <a:ext uri="{FF2B5EF4-FFF2-40B4-BE49-F238E27FC236}">
                <a16:creationId xmlns:a16="http://schemas.microsoft.com/office/drawing/2014/main" id="{0931C753-71E3-A781-05A4-5C3553B4D0E3}"/>
              </a:ext>
            </a:extLst>
          </p:cNvPr>
          <p:cNvSpPr>
            <a:spLocks/>
          </p:cNvSpPr>
          <p:nvPr/>
        </p:nvSpPr>
        <p:spPr bwMode="auto">
          <a:xfrm>
            <a:off x="10237570" y="1726895"/>
            <a:ext cx="2161808" cy="1702104"/>
          </a:xfrm>
          <a:custGeom>
            <a:avLst/>
            <a:gdLst/>
            <a:ahLst/>
            <a:cxnLst>
              <a:cxn ang="0">
                <a:pos x="0" y="543"/>
              </a:cxn>
              <a:cxn ang="0">
                <a:pos x="75" y="543"/>
              </a:cxn>
              <a:cxn ang="0">
                <a:pos x="281" y="543"/>
              </a:cxn>
              <a:cxn ang="0">
                <a:pos x="329" y="506"/>
              </a:cxn>
              <a:cxn ang="0">
                <a:pos x="402" y="234"/>
              </a:cxn>
              <a:cxn ang="0">
                <a:pos x="478" y="234"/>
              </a:cxn>
              <a:cxn ang="0">
                <a:pos x="493" y="203"/>
              </a:cxn>
              <a:cxn ang="0">
                <a:pos x="359" y="20"/>
              </a:cxn>
              <a:cxn ang="0">
                <a:pos x="307" y="13"/>
              </a:cxn>
              <a:cxn ang="0">
                <a:pos x="57" y="211"/>
              </a:cxn>
              <a:cxn ang="0">
                <a:pos x="65" y="234"/>
              </a:cxn>
              <a:cxn ang="0">
                <a:pos x="121" y="234"/>
              </a:cxn>
              <a:cxn ang="0">
                <a:pos x="48" y="506"/>
              </a:cxn>
              <a:cxn ang="0">
                <a:pos x="48" y="506"/>
              </a:cxn>
              <a:cxn ang="0">
                <a:pos x="0" y="543"/>
              </a:cxn>
            </a:cxnLst>
            <a:rect l="0" t="0" r="r" b="b"/>
            <a:pathLst>
              <a:path w="505" h="543">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rgbClr val="976799"/>
          </a:solid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6" name="Freeform 19">
            <a:extLst>
              <a:ext uri="{FF2B5EF4-FFF2-40B4-BE49-F238E27FC236}">
                <a16:creationId xmlns:a16="http://schemas.microsoft.com/office/drawing/2014/main" id="{39DF113A-EB71-6794-810F-DA37CD65A133}"/>
              </a:ext>
            </a:extLst>
          </p:cNvPr>
          <p:cNvSpPr>
            <a:spLocks/>
          </p:cNvSpPr>
          <p:nvPr/>
        </p:nvSpPr>
        <p:spPr bwMode="auto">
          <a:xfrm>
            <a:off x="3767815" y="2164609"/>
            <a:ext cx="2100739" cy="1264515"/>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7" name="Freeform 20">
            <a:extLst>
              <a:ext uri="{FF2B5EF4-FFF2-40B4-BE49-F238E27FC236}">
                <a16:creationId xmlns:a16="http://schemas.microsoft.com/office/drawing/2014/main" id="{385C4639-82C3-37D8-9D7C-D1F359C1A940}"/>
              </a:ext>
            </a:extLst>
          </p:cNvPr>
          <p:cNvSpPr>
            <a:spLocks/>
          </p:cNvSpPr>
          <p:nvPr/>
        </p:nvSpPr>
        <p:spPr bwMode="auto">
          <a:xfrm>
            <a:off x="5384894" y="2164485"/>
            <a:ext cx="2103183" cy="1264515"/>
          </a:xfrm>
          <a:custGeom>
            <a:avLst/>
            <a:gdLst/>
            <a:ahLst/>
            <a:cxnLst>
              <a:cxn ang="0">
                <a:pos x="80" y="403"/>
              </a:cxn>
              <a:cxn ang="0">
                <a:pos x="302" y="403"/>
              </a:cxn>
              <a:cxn ang="0">
                <a:pos x="353" y="363"/>
              </a:cxn>
              <a:cxn ang="0">
                <a:pos x="440" y="40"/>
              </a:cxn>
              <a:cxn ang="0">
                <a:pos x="440" y="40"/>
              </a:cxn>
              <a:cxn ang="0">
                <a:pos x="491" y="0"/>
              </a:cxn>
              <a:cxn ang="0">
                <a:pos x="410" y="0"/>
              </a:cxn>
              <a:cxn ang="0">
                <a:pos x="188" y="0"/>
              </a:cxn>
              <a:cxn ang="0">
                <a:pos x="137" y="40"/>
              </a:cxn>
              <a:cxn ang="0">
                <a:pos x="51" y="363"/>
              </a:cxn>
              <a:cxn ang="0">
                <a:pos x="0" y="403"/>
              </a:cxn>
              <a:cxn ang="0">
                <a:pos x="80" y="403"/>
              </a:cxn>
            </a:cxnLst>
            <a:rect l="0" t="0" r="r" b="b"/>
            <a:pathLst>
              <a:path w="491" h="403">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8" name="Freeform 21">
            <a:extLst>
              <a:ext uri="{FF2B5EF4-FFF2-40B4-BE49-F238E27FC236}">
                <a16:creationId xmlns:a16="http://schemas.microsoft.com/office/drawing/2014/main" id="{F03041E3-4AA5-E8FC-DCF3-916C1DA0BB38}"/>
              </a:ext>
            </a:extLst>
          </p:cNvPr>
          <p:cNvSpPr>
            <a:spLocks/>
          </p:cNvSpPr>
          <p:nvPr/>
        </p:nvSpPr>
        <p:spPr bwMode="auto">
          <a:xfrm>
            <a:off x="6999535" y="2164485"/>
            <a:ext cx="2103183" cy="1264515"/>
          </a:xfrm>
          <a:custGeom>
            <a:avLst/>
            <a:gdLst/>
            <a:ahLst/>
            <a:cxnLst>
              <a:cxn ang="0">
                <a:pos x="81" y="403"/>
              </a:cxn>
              <a:cxn ang="0">
                <a:pos x="302" y="403"/>
              </a:cxn>
              <a:cxn ang="0">
                <a:pos x="353" y="363"/>
              </a:cxn>
              <a:cxn ang="0">
                <a:pos x="440" y="40"/>
              </a:cxn>
              <a:cxn ang="0">
                <a:pos x="440" y="40"/>
              </a:cxn>
              <a:cxn ang="0">
                <a:pos x="491" y="0"/>
              </a:cxn>
              <a:cxn ang="0">
                <a:pos x="410" y="0"/>
              </a:cxn>
              <a:cxn ang="0">
                <a:pos x="189" y="0"/>
              </a:cxn>
              <a:cxn ang="0">
                <a:pos x="137" y="40"/>
              </a:cxn>
              <a:cxn ang="0">
                <a:pos x="51" y="363"/>
              </a:cxn>
              <a:cxn ang="0">
                <a:pos x="0" y="403"/>
              </a:cxn>
              <a:cxn ang="0">
                <a:pos x="81" y="403"/>
              </a:cxn>
            </a:cxnLst>
            <a:rect l="0" t="0" r="r" b="b"/>
            <a:pathLst>
              <a:path w="491" h="403">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9" name="Freeform 22">
            <a:extLst>
              <a:ext uri="{FF2B5EF4-FFF2-40B4-BE49-F238E27FC236}">
                <a16:creationId xmlns:a16="http://schemas.microsoft.com/office/drawing/2014/main" id="{A7EA338C-55B3-DF2B-6D3A-FF919222C816}"/>
              </a:ext>
            </a:extLst>
          </p:cNvPr>
          <p:cNvSpPr>
            <a:spLocks/>
          </p:cNvSpPr>
          <p:nvPr/>
        </p:nvSpPr>
        <p:spPr bwMode="auto">
          <a:xfrm>
            <a:off x="8614172" y="2164485"/>
            <a:ext cx="2100739" cy="1264515"/>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25" name="Subtitle 2">
            <a:extLst>
              <a:ext uri="{FF2B5EF4-FFF2-40B4-BE49-F238E27FC236}">
                <a16:creationId xmlns:a16="http://schemas.microsoft.com/office/drawing/2014/main" id="{0632D346-3953-41BE-9DD5-1B64A1D2CCF2}"/>
              </a:ext>
            </a:extLst>
          </p:cNvPr>
          <p:cNvSpPr txBox="1">
            <a:spLocks/>
          </p:cNvSpPr>
          <p:nvPr/>
        </p:nvSpPr>
        <p:spPr>
          <a:xfrm>
            <a:off x="4023844" y="3594587"/>
            <a:ext cx="6885456" cy="266770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400" dirty="0">
                <a:solidFill>
                  <a:srgbClr val="595A59"/>
                </a:solidFill>
                <a:latin typeface="+mn-lt"/>
                <a:ea typeface="Lato Light" panose="020F0502020204030203" pitchFamily="34" charset="0"/>
                <a:cs typeface="Mukta ExtraLight" panose="020B0000000000000000" pitchFamily="34" charset="77"/>
              </a:rPr>
              <a:t>Eine große Herausforderung für die Verantwortlichen in einer Krise besteht darin, dass keine ausreichenden Daten zur Verfügung stehen, die Informationen unvollständig sind, sich ändern oder sogar widersprüchlich sind. Wenn sich Entscheidungsträger durch unzureichende Informationen bedroht fühlen, ist die Wahrscheinlichkeit groß, dass sie auf risikoscheue und isolierte Reaktionen zurückgreifen, um ein gewisses Maß an Sicherheit zu gewährleisten, das sich aus eng definierten Zielen ergibt.</a:t>
            </a:r>
          </a:p>
          <a:p>
            <a:pPr algn="l">
              <a:lnSpc>
                <a:spcPct val="100000"/>
              </a:lnSpc>
              <a:spcBef>
                <a:spcPts val="0"/>
              </a:spcBef>
            </a:pPr>
            <a:endParaRPr lang="en-US" sz="1400" dirty="0">
              <a:solidFill>
                <a:srgbClr val="595A59"/>
              </a:solidFill>
              <a:latin typeface="+mn-lt"/>
              <a:ea typeface="Lato Light" panose="020F0502020204030203" pitchFamily="34" charset="0"/>
              <a:cs typeface="Mukta ExtraLight" panose="020B0000000000000000" pitchFamily="34" charset="77"/>
            </a:endParaRPr>
          </a:p>
          <a:p>
            <a:pPr algn="l">
              <a:lnSpc>
                <a:spcPct val="100000"/>
              </a:lnSpc>
              <a:spcBef>
                <a:spcPts val="0"/>
              </a:spcBef>
            </a:pPr>
            <a:r>
              <a:rPr lang="en-US" sz="1400" dirty="0">
                <a:solidFill>
                  <a:srgbClr val="595A59"/>
                </a:solidFill>
                <a:latin typeface="+mn-lt"/>
                <a:ea typeface="Lato Light" panose="020F0502020204030203" pitchFamily="34" charset="0"/>
                <a:cs typeface="Mukta ExtraLight" panose="020B0000000000000000" pitchFamily="34" charset="77"/>
              </a:rPr>
              <a:t>Da Zeit in einer Krise ein knappes Gut ist, ist es wichtig, robuste Entscheidungsprozesse zu entwickeln, die schnelle Entscheidungen ermöglichen - aber auch schnelle Korrekturen, wenn die Entscheidungen aufgrund der (unvollständigen) Informationen korrigiert werden müssen. Es ist wichtig, die </a:t>
            </a:r>
            <a:r>
              <a:rPr lang="en-US" sz="1400" dirty="0" err="1">
                <a:solidFill>
                  <a:srgbClr val="595A59"/>
                </a:solidFill>
                <a:latin typeface="+mn-lt"/>
                <a:ea typeface="Lato Light" panose="020F0502020204030203" pitchFamily="34" charset="0"/>
                <a:cs typeface="Mukta ExtraLight" panose="020B0000000000000000" pitchFamily="34" charset="77"/>
              </a:rPr>
              <a:t>Grundlagen</a:t>
            </a:r>
            <a:r>
              <a:rPr lang="en-US" sz="1400" dirty="0">
                <a:solidFill>
                  <a:srgbClr val="595A59"/>
                </a:solidFill>
                <a:latin typeface="+mn-lt"/>
                <a:ea typeface="Lato Light" panose="020F0502020204030203" pitchFamily="34" charset="0"/>
                <a:cs typeface="Mukta ExtraLight" panose="020B0000000000000000" pitchFamily="34" charset="77"/>
              </a:rPr>
              <a:t> der </a:t>
            </a:r>
            <a:r>
              <a:rPr lang="en-US" sz="1400" dirty="0" err="1">
                <a:solidFill>
                  <a:srgbClr val="595A59"/>
                </a:solidFill>
                <a:latin typeface="+mn-lt"/>
                <a:ea typeface="Lato Light" panose="020F0502020204030203" pitchFamily="34" charset="0"/>
                <a:cs typeface="Mukta ExtraLight" panose="020B0000000000000000" pitchFamily="34" charset="77"/>
              </a:rPr>
              <a:t>Entscheidung</a:t>
            </a:r>
            <a:r>
              <a:rPr lang="en-US" sz="1400" dirty="0">
                <a:solidFill>
                  <a:srgbClr val="595A59"/>
                </a:solidFill>
                <a:latin typeface="+mn-lt"/>
                <a:ea typeface="Lato Light" panose="020F0502020204030203" pitchFamily="34" charset="0"/>
                <a:cs typeface="Mukta ExtraLight" panose="020B0000000000000000" pitchFamily="34" charset="77"/>
              </a:rPr>
              <a:t> transparent zu machen, damit sie erklärt werden können und das Vertrauen in den Prozess selbst nicht verloren geht.</a:t>
            </a:r>
            <a:endParaRPr lang="en-US" sz="1400" dirty="0">
              <a:solidFill>
                <a:srgbClr val="79527B"/>
              </a:solidFill>
              <a:latin typeface="+mn-lt"/>
              <a:ea typeface="Lato Light" panose="020F0502020204030203" pitchFamily="34" charset="0"/>
              <a:cs typeface="Mukta ExtraLight" panose="020B0000000000000000" pitchFamily="34" charset="77"/>
            </a:endParaRPr>
          </a:p>
        </p:txBody>
      </p:sp>
      <p:sp>
        <p:nvSpPr>
          <p:cNvPr id="2" name="TextBox 32">
            <a:extLst>
              <a:ext uri="{FF2B5EF4-FFF2-40B4-BE49-F238E27FC236}">
                <a16:creationId xmlns:a16="http://schemas.microsoft.com/office/drawing/2014/main" id="{E2D0F8E7-4695-CE05-D9A0-945E3A0C435A}"/>
              </a:ext>
            </a:extLst>
          </p:cNvPr>
          <p:cNvSpPr txBox="1"/>
          <p:nvPr/>
        </p:nvSpPr>
        <p:spPr>
          <a:xfrm>
            <a:off x="7236659" y="2370671"/>
            <a:ext cx="1664358" cy="954107"/>
          </a:xfrm>
          <a:prstGeom prst="rect">
            <a:avLst/>
          </a:prstGeom>
          <a:noFill/>
        </p:spPr>
        <p:txBody>
          <a:bodyPr wrap="square" rtlCol="0" anchor="ctr" anchorCtr="0">
            <a:spAutoFit/>
          </a:bodyPr>
          <a:lstStyle/>
          <a:p>
            <a:pPr algn="ctr"/>
            <a:r>
              <a:rPr lang="de-DE" sz="1400" b="1" spc="113" dirty="0">
                <a:solidFill>
                  <a:schemeClr val="bg1"/>
                </a:solidFill>
                <a:latin typeface="+mj-lt"/>
                <a:ea typeface="League Spartan" charset="0"/>
                <a:cs typeface="Poppins" pitchFamily="2" charset="77"/>
              </a:rPr>
              <a:t>Rationalisierung</a:t>
            </a:r>
          </a:p>
          <a:p>
            <a:pPr algn="ctr"/>
            <a:r>
              <a:rPr lang="de-DE" sz="1400" b="1" spc="113" dirty="0">
                <a:solidFill>
                  <a:schemeClr val="bg1"/>
                </a:solidFill>
                <a:latin typeface="+mj-lt"/>
                <a:ea typeface="League Spartan" charset="0"/>
                <a:cs typeface="Poppins" pitchFamily="2" charset="77"/>
              </a:rPr>
              <a:t> der Entscheidungs-</a:t>
            </a:r>
          </a:p>
          <a:p>
            <a:pPr algn="ctr"/>
            <a:r>
              <a:rPr lang="de-DE" sz="1400" b="1" spc="113" dirty="0" err="1">
                <a:solidFill>
                  <a:schemeClr val="bg1"/>
                </a:solidFill>
                <a:latin typeface="+mj-lt"/>
                <a:ea typeface="League Spartan" charset="0"/>
                <a:cs typeface="Poppins" pitchFamily="2" charset="77"/>
              </a:rPr>
              <a:t>findung</a:t>
            </a:r>
            <a:endParaRPr lang="de-DE" sz="1400" b="1" spc="113" dirty="0">
              <a:solidFill>
                <a:schemeClr val="bg1"/>
              </a:solidFill>
              <a:latin typeface="+mj-lt"/>
              <a:ea typeface="League Spartan" charset="0"/>
              <a:cs typeface="Poppins" pitchFamily="2" charset="77"/>
            </a:endParaRPr>
          </a:p>
        </p:txBody>
      </p:sp>
    </p:spTree>
    <p:extLst>
      <p:ext uri="{BB962C8B-B14F-4D97-AF65-F5344CB8AC3E}">
        <p14:creationId xmlns:p14="http://schemas.microsoft.com/office/powerpoint/2010/main" val="1955460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416C648-BC87-85FB-1AA7-504D3CEE02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9" name="Objekt 8" hidden="1">
                        <a:extLst>
                          <a:ext uri="{FF2B5EF4-FFF2-40B4-BE49-F238E27FC236}">
                            <a16:creationId xmlns:a16="http://schemas.microsoft.com/office/drawing/2014/main" id="{9416C648-BC87-85FB-1AA7-504D3CEE02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Inhaltsplatzhalter 4">
            <a:extLst>
              <a:ext uri="{FF2B5EF4-FFF2-40B4-BE49-F238E27FC236}">
                <a16:creationId xmlns:a16="http://schemas.microsoft.com/office/drawing/2014/main" id="{8A656405-930A-4926-9048-8FC99FB2FC54}"/>
              </a:ext>
            </a:extLst>
          </p:cNvPr>
          <p:cNvSpPr>
            <a:spLocks noGrp="1"/>
          </p:cNvSpPr>
          <p:nvPr>
            <p:ph sz="quarter" idx="19"/>
          </p:nvPr>
        </p:nvSpPr>
        <p:spPr/>
        <p:txBody>
          <a:bodyPr>
            <a:normAutofit/>
          </a:bodyPr>
          <a:lstStyle/>
          <a:p>
            <a:r>
              <a:rPr lang="en-US" altLang="en-US" dirty="0"/>
              <a:t>Gemeinsame Lernmöglichkeiten einrichten</a:t>
            </a:r>
          </a:p>
          <a:p>
            <a:endParaRPr lang="en-US" altLang="en-US" sz="1400" dirty="0"/>
          </a:p>
          <a:p>
            <a:r>
              <a:rPr lang="en-US" altLang="en-US" sz="1400" dirty="0"/>
              <a:t>Basierend auf: Ben Ramalingam, David Nabarro, </a:t>
            </a:r>
            <a:r>
              <a:rPr lang="en-US" altLang="en-US" sz="1400" dirty="0" err="1"/>
              <a:t>Arkebe </a:t>
            </a:r>
            <a:r>
              <a:rPr lang="en-US" altLang="en-US" sz="1400" dirty="0"/>
              <a:t>Oqubay, Dame Ruth </a:t>
            </a:r>
            <a:r>
              <a:rPr lang="en-US" altLang="en-US" sz="1400" dirty="0" err="1"/>
              <a:t>Carnall</a:t>
            </a:r>
            <a:r>
              <a:rPr lang="en-US" altLang="en-US" sz="1400" dirty="0"/>
              <a:t>, und Leni Wild 2020</a:t>
            </a:r>
            <a:endParaRPr lang="de-DE" sz="1400" dirty="0"/>
          </a:p>
        </p:txBody>
      </p:sp>
      <p:sp>
        <p:nvSpPr>
          <p:cNvPr id="3" name="Textplatzhalter 2">
            <a:extLst>
              <a:ext uri="{FF2B5EF4-FFF2-40B4-BE49-F238E27FC236}">
                <a16:creationId xmlns:a16="http://schemas.microsoft.com/office/drawing/2014/main" id="{37788697-37CB-BF81-EA53-C0A726339211}"/>
              </a:ext>
            </a:extLst>
          </p:cNvPr>
          <p:cNvSpPr>
            <a:spLocks noGrp="1"/>
          </p:cNvSpPr>
          <p:nvPr>
            <p:ph type="body" sz="quarter" idx="16"/>
          </p:nvPr>
        </p:nvSpPr>
        <p:spPr/>
        <p:txBody>
          <a:bodyPr>
            <a:normAutofit fontScale="92500" lnSpcReduction="10000"/>
          </a:bodyPr>
          <a:lstStyle/>
          <a:p>
            <a:r>
              <a:rPr lang="en-US" dirty="0"/>
              <a:t>Transparenz bei der Entscheidungsfindung und teamübergreifende Austausch- und Lernmöglichkeiten sind ein wichtiger Ansatz für das Krisenmanagement</a:t>
            </a:r>
            <a:endParaRPr lang="de-DE" dirty="0"/>
          </a:p>
        </p:txBody>
      </p:sp>
      <p:sp>
        <p:nvSpPr>
          <p:cNvPr id="7" name="Textplatzhalter 6">
            <a:extLst>
              <a:ext uri="{FF2B5EF4-FFF2-40B4-BE49-F238E27FC236}">
                <a16:creationId xmlns:a16="http://schemas.microsoft.com/office/drawing/2014/main" id="{8F118C6D-BA05-828B-41A4-5CC08739C013}"/>
              </a:ext>
            </a:extLst>
          </p:cNvPr>
          <p:cNvSpPr>
            <a:spLocks noGrp="1"/>
          </p:cNvSpPr>
          <p:nvPr>
            <p:ph type="body" sz="quarter" idx="20"/>
          </p:nvPr>
        </p:nvSpPr>
        <p:spPr/>
        <p:txBody>
          <a:bodyPr>
            <a:normAutofit fontScale="77500" lnSpcReduction="20000"/>
          </a:bodyPr>
          <a:lstStyle/>
          <a:p>
            <a:r>
              <a:rPr lang="en-US" dirty="0"/>
              <a:t>5 Grundprinzipien der adaptiven Führung: Transparenz, Einbeziehung und Verantwortlichkeit</a:t>
            </a:r>
            <a:endParaRPr lang="de-DE" dirty="0"/>
          </a:p>
        </p:txBody>
      </p:sp>
      <p:sp>
        <p:nvSpPr>
          <p:cNvPr id="4" name="Slide Number Placeholder 3">
            <a:extLst>
              <a:ext uri="{FF2B5EF4-FFF2-40B4-BE49-F238E27FC236}">
                <a16:creationId xmlns:a16="http://schemas.microsoft.com/office/drawing/2014/main" id="{3393E853-1668-609F-56BF-FF94790F8687}"/>
              </a:ext>
            </a:extLst>
          </p:cNvPr>
          <p:cNvSpPr>
            <a:spLocks noGrp="1"/>
          </p:cNvSpPr>
          <p:nvPr>
            <p:ph type="sldNum" sz="quarter" idx="4294967295"/>
          </p:nvPr>
        </p:nvSpPr>
        <p:spPr>
          <a:xfrm>
            <a:off x="9448800" y="6356350"/>
            <a:ext cx="27432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31E0EF-0E0D-4256-9E75-BD7BDF03C1D1}" type="slidenum">
              <a:rPr lang="en-US" altLang="en-US">
                <a:solidFill>
                  <a:schemeClr val="bg1"/>
                </a:solidFill>
                <a:latin typeface="CartoGothic Std" pitchFamily="34" charset="0"/>
              </a:rPr>
              <a:t>53</a:t>
            </a:fld>
            <a:endParaRPr lang="en-US" altLang="en-US">
              <a:solidFill>
                <a:schemeClr val="bg1"/>
              </a:solidFill>
              <a:latin typeface="CartoGothic Std" pitchFamily="34" charset="0"/>
            </a:endParaRPr>
          </a:p>
        </p:txBody>
      </p:sp>
      <p:sp>
        <p:nvSpPr>
          <p:cNvPr id="10" name="Freeform 22">
            <a:extLst>
              <a:ext uri="{FF2B5EF4-FFF2-40B4-BE49-F238E27FC236}">
                <a16:creationId xmlns:a16="http://schemas.microsoft.com/office/drawing/2014/main" id="{0E93F1C9-A54E-14DD-F5D1-3465656B0005}"/>
              </a:ext>
            </a:extLst>
          </p:cNvPr>
          <p:cNvSpPr>
            <a:spLocks/>
          </p:cNvSpPr>
          <p:nvPr/>
        </p:nvSpPr>
        <p:spPr bwMode="auto">
          <a:xfrm>
            <a:off x="3247777" y="2164485"/>
            <a:ext cx="1844167" cy="1264515"/>
          </a:xfrm>
          <a:custGeom>
            <a:avLst/>
            <a:gdLst>
              <a:gd name="connsiteX0" fmla="*/ 0 w 4557305"/>
              <a:gd name="connsiteY0" fmla="*/ 0 h 3124870"/>
              <a:gd name="connsiteX1" fmla="*/ 8000 w 4557305"/>
              <a:gd name="connsiteY1" fmla="*/ 0 h 3124870"/>
              <a:gd name="connsiteX2" fmla="*/ 217329 w 4557305"/>
              <a:gd name="connsiteY2" fmla="*/ 0 h 3124870"/>
              <a:gd name="connsiteX3" fmla="*/ 2556682 w 4557305"/>
              <a:gd name="connsiteY3" fmla="*/ 0 h 3124870"/>
              <a:gd name="connsiteX4" fmla="*/ 3096533 w 4557305"/>
              <a:gd name="connsiteY4" fmla="*/ 310161 h 3124870"/>
              <a:gd name="connsiteX5" fmla="*/ 4017455 w 4557305"/>
              <a:gd name="connsiteY5" fmla="*/ 2814709 h 3124870"/>
              <a:gd name="connsiteX6" fmla="*/ 4557305 w 4557305"/>
              <a:gd name="connsiteY6" fmla="*/ 3124870 h 3124870"/>
              <a:gd name="connsiteX7" fmla="*/ 3699895 w 4557305"/>
              <a:gd name="connsiteY7" fmla="*/ 3124870 h 3124870"/>
              <a:gd name="connsiteX8" fmla="*/ 1360542 w 4557305"/>
              <a:gd name="connsiteY8" fmla="*/ 3124870 h 3124870"/>
              <a:gd name="connsiteX9" fmla="*/ 820692 w 4557305"/>
              <a:gd name="connsiteY9" fmla="*/ 2814709 h 3124870"/>
              <a:gd name="connsiteX10" fmla="*/ 14885 w 4557305"/>
              <a:gd name="connsiteY10" fmla="*/ 623230 h 3124870"/>
              <a:gd name="connsiteX11" fmla="*/ 0 w 4557305"/>
              <a:gd name="connsiteY11" fmla="*/ 582749 h 312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7305" h="312487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rgbClr val="D7C6D8"/>
          </a:solidFill>
          <a:ln w="9525">
            <a:noFill/>
            <a:round/>
            <a:headEnd/>
            <a:tailEnd/>
          </a:ln>
          <a:effectLst/>
        </p:spPr>
        <p:txBody>
          <a:bodyPr vert="horz" wrap="square" lIns="68580" tIns="34290" rIns="68580" bIns="34290" numCol="1" anchor="t" anchorCtr="0" compatLnSpc="1">
            <a:prstTxWarp prst="textNoShape">
              <a:avLst/>
            </a:prstTxWarp>
            <a:noAutofit/>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1" name="Freeform 7">
            <a:extLst>
              <a:ext uri="{FF2B5EF4-FFF2-40B4-BE49-F238E27FC236}">
                <a16:creationId xmlns:a16="http://schemas.microsoft.com/office/drawing/2014/main" id="{7FE9BC27-450E-FEDF-0D30-D5FA311D22D1}"/>
              </a:ext>
            </a:extLst>
          </p:cNvPr>
          <p:cNvSpPr>
            <a:spLocks/>
          </p:cNvSpPr>
          <p:nvPr/>
        </p:nvSpPr>
        <p:spPr bwMode="auto">
          <a:xfrm>
            <a:off x="9422714" y="2164485"/>
            <a:ext cx="2103183" cy="1264515"/>
          </a:xfrm>
          <a:custGeom>
            <a:avLst/>
            <a:gdLst/>
            <a:ahLst/>
            <a:cxnLst>
              <a:cxn ang="0">
                <a:pos x="410" y="403"/>
              </a:cxn>
              <a:cxn ang="0">
                <a:pos x="189" y="403"/>
              </a:cxn>
              <a:cxn ang="0">
                <a:pos x="137"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2" name="Freeform 8">
            <a:extLst>
              <a:ext uri="{FF2B5EF4-FFF2-40B4-BE49-F238E27FC236}">
                <a16:creationId xmlns:a16="http://schemas.microsoft.com/office/drawing/2014/main" id="{99A4EBC2-BC14-044F-1647-7B807DF97923}"/>
              </a:ext>
            </a:extLst>
          </p:cNvPr>
          <p:cNvSpPr>
            <a:spLocks/>
          </p:cNvSpPr>
          <p:nvPr/>
        </p:nvSpPr>
        <p:spPr bwMode="auto">
          <a:xfrm>
            <a:off x="7808075" y="2164485"/>
            <a:ext cx="2103183" cy="1264515"/>
          </a:xfrm>
          <a:custGeom>
            <a:avLst/>
            <a:gdLst/>
            <a:ahLst/>
            <a:cxnLst>
              <a:cxn ang="0">
                <a:pos x="410" y="403"/>
              </a:cxn>
              <a:cxn ang="0">
                <a:pos x="188" y="403"/>
              </a:cxn>
              <a:cxn ang="0">
                <a:pos x="137" y="363"/>
              </a:cxn>
              <a:cxn ang="0">
                <a:pos x="51" y="40"/>
              </a:cxn>
              <a:cxn ang="0">
                <a:pos x="51" y="40"/>
              </a:cxn>
              <a:cxn ang="0">
                <a:pos x="0" y="0"/>
              </a:cxn>
              <a:cxn ang="0">
                <a:pos x="80" y="0"/>
              </a:cxn>
              <a:cxn ang="0">
                <a:pos x="302" y="0"/>
              </a:cxn>
              <a:cxn ang="0">
                <a:pos x="353" y="40"/>
              </a:cxn>
              <a:cxn ang="0">
                <a:pos x="440" y="363"/>
              </a:cxn>
              <a:cxn ang="0">
                <a:pos x="491" y="403"/>
              </a:cxn>
              <a:cxn ang="0">
                <a:pos x="410" y="403"/>
              </a:cxn>
            </a:cxnLst>
            <a:rect l="0" t="0" r="r" b="b"/>
            <a:pathLst>
              <a:path w="491" h="403">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3" name="Freeform 10">
            <a:extLst>
              <a:ext uri="{FF2B5EF4-FFF2-40B4-BE49-F238E27FC236}">
                <a16:creationId xmlns:a16="http://schemas.microsoft.com/office/drawing/2014/main" id="{05DC5B4C-FEBE-4600-4695-A095C2FF5674}"/>
              </a:ext>
            </a:extLst>
          </p:cNvPr>
          <p:cNvSpPr>
            <a:spLocks/>
          </p:cNvSpPr>
          <p:nvPr/>
        </p:nvSpPr>
        <p:spPr bwMode="auto">
          <a:xfrm>
            <a:off x="6190994" y="2164485"/>
            <a:ext cx="2100739" cy="1264515"/>
          </a:xfrm>
          <a:custGeom>
            <a:avLst/>
            <a:gdLst/>
            <a:ahLst/>
            <a:cxnLst>
              <a:cxn ang="0">
                <a:pos x="411" y="403"/>
              </a:cxn>
              <a:cxn ang="0">
                <a:pos x="189" y="403"/>
              </a:cxn>
              <a:cxn ang="0">
                <a:pos x="138" y="363"/>
              </a:cxn>
              <a:cxn ang="0">
                <a:pos x="51" y="40"/>
              </a:cxn>
              <a:cxn ang="0">
                <a:pos x="51" y="40"/>
              </a:cxn>
              <a:cxn ang="0">
                <a:pos x="0" y="0"/>
              </a:cxn>
              <a:cxn ang="0">
                <a:pos x="81" y="0"/>
              </a:cxn>
              <a:cxn ang="0">
                <a:pos x="303" y="0"/>
              </a:cxn>
              <a:cxn ang="0">
                <a:pos x="354" y="40"/>
              </a:cxn>
              <a:cxn ang="0">
                <a:pos x="440" y="363"/>
              </a:cxn>
              <a:cxn ang="0">
                <a:pos x="491" y="403"/>
              </a:cxn>
              <a:cxn ang="0">
                <a:pos x="411" y="403"/>
              </a:cxn>
            </a:cxnLst>
            <a:rect l="0" t="0" r="r" b="b"/>
            <a:pathLst>
              <a:path w="491" h="403">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4" name="Freeform 11">
            <a:extLst>
              <a:ext uri="{FF2B5EF4-FFF2-40B4-BE49-F238E27FC236}">
                <a16:creationId xmlns:a16="http://schemas.microsoft.com/office/drawing/2014/main" id="{C4717491-72C4-7B48-2221-A184B57312FF}"/>
              </a:ext>
            </a:extLst>
          </p:cNvPr>
          <p:cNvSpPr>
            <a:spLocks/>
          </p:cNvSpPr>
          <p:nvPr/>
        </p:nvSpPr>
        <p:spPr bwMode="auto">
          <a:xfrm>
            <a:off x="4576357" y="2164485"/>
            <a:ext cx="2103183" cy="1264515"/>
          </a:xfrm>
          <a:custGeom>
            <a:avLst/>
            <a:gdLst/>
            <a:ahLst/>
            <a:cxnLst>
              <a:cxn ang="0">
                <a:pos x="410" y="403"/>
              </a:cxn>
              <a:cxn ang="0">
                <a:pos x="189" y="403"/>
              </a:cxn>
              <a:cxn ang="0">
                <a:pos x="138"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5" name="Freeform 26">
            <a:extLst>
              <a:ext uri="{FF2B5EF4-FFF2-40B4-BE49-F238E27FC236}">
                <a16:creationId xmlns:a16="http://schemas.microsoft.com/office/drawing/2014/main" id="{0931C753-71E3-A781-05A4-5C3553B4D0E3}"/>
              </a:ext>
            </a:extLst>
          </p:cNvPr>
          <p:cNvSpPr>
            <a:spLocks/>
          </p:cNvSpPr>
          <p:nvPr/>
        </p:nvSpPr>
        <p:spPr bwMode="auto">
          <a:xfrm>
            <a:off x="10237570" y="1726895"/>
            <a:ext cx="2161808" cy="1702104"/>
          </a:xfrm>
          <a:custGeom>
            <a:avLst/>
            <a:gdLst/>
            <a:ahLst/>
            <a:cxnLst>
              <a:cxn ang="0">
                <a:pos x="0" y="543"/>
              </a:cxn>
              <a:cxn ang="0">
                <a:pos x="75" y="543"/>
              </a:cxn>
              <a:cxn ang="0">
                <a:pos x="281" y="543"/>
              </a:cxn>
              <a:cxn ang="0">
                <a:pos x="329" y="506"/>
              </a:cxn>
              <a:cxn ang="0">
                <a:pos x="402" y="234"/>
              </a:cxn>
              <a:cxn ang="0">
                <a:pos x="478" y="234"/>
              </a:cxn>
              <a:cxn ang="0">
                <a:pos x="493" y="203"/>
              </a:cxn>
              <a:cxn ang="0">
                <a:pos x="359" y="20"/>
              </a:cxn>
              <a:cxn ang="0">
                <a:pos x="307" y="13"/>
              </a:cxn>
              <a:cxn ang="0">
                <a:pos x="57" y="211"/>
              </a:cxn>
              <a:cxn ang="0">
                <a:pos x="65" y="234"/>
              </a:cxn>
              <a:cxn ang="0">
                <a:pos x="121" y="234"/>
              </a:cxn>
              <a:cxn ang="0">
                <a:pos x="48" y="506"/>
              </a:cxn>
              <a:cxn ang="0">
                <a:pos x="48" y="506"/>
              </a:cxn>
              <a:cxn ang="0">
                <a:pos x="0" y="543"/>
              </a:cxn>
            </a:cxnLst>
            <a:rect l="0" t="0" r="r" b="b"/>
            <a:pathLst>
              <a:path w="505" h="543">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rgbClr val="976799"/>
          </a:solid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6" name="Freeform 19">
            <a:extLst>
              <a:ext uri="{FF2B5EF4-FFF2-40B4-BE49-F238E27FC236}">
                <a16:creationId xmlns:a16="http://schemas.microsoft.com/office/drawing/2014/main" id="{39DF113A-EB71-6794-810F-DA37CD65A133}"/>
              </a:ext>
            </a:extLst>
          </p:cNvPr>
          <p:cNvSpPr>
            <a:spLocks/>
          </p:cNvSpPr>
          <p:nvPr/>
        </p:nvSpPr>
        <p:spPr bwMode="auto">
          <a:xfrm>
            <a:off x="3767815" y="2164609"/>
            <a:ext cx="2100739" cy="1264515"/>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7" name="Freeform 20">
            <a:extLst>
              <a:ext uri="{FF2B5EF4-FFF2-40B4-BE49-F238E27FC236}">
                <a16:creationId xmlns:a16="http://schemas.microsoft.com/office/drawing/2014/main" id="{385C4639-82C3-37D8-9D7C-D1F359C1A940}"/>
              </a:ext>
            </a:extLst>
          </p:cNvPr>
          <p:cNvSpPr>
            <a:spLocks/>
          </p:cNvSpPr>
          <p:nvPr/>
        </p:nvSpPr>
        <p:spPr bwMode="auto">
          <a:xfrm>
            <a:off x="5384894" y="2164485"/>
            <a:ext cx="2103183" cy="1264515"/>
          </a:xfrm>
          <a:custGeom>
            <a:avLst/>
            <a:gdLst/>
            <a:ahLst/>
            <a:cxnLst>
              <a:cxn ang="0">
                <a:pos x="80" y="403"/>
              </a:cxn>
              <a:cxn ang="0">
                <a:pos x="302" y="403"/>
              </a:cxn>
              <a:cxn ang="0">
                <a:pos x="353" y="363"/>
              </a:cxn>
              <a:cxn ang="0">
                <a:pos x="440" y="40"/>
              </a:cxn>
              <a:cxn ang="0">
                <a:pos x="440" y="40"/>
              </a:cxn>
              <a:cxn ang="0">
                <a:pos x="491" y="0"/>
              </a:cxn>
              <a:cxn ang="0">
                <a:pos x="410" y="0"/>
              </a:cxn>
              <a:cxn ang="0">
                <a:pos x="188" y="0"/>
              </a:cxn>
              <a:cxn ang="0">
                <a:pos x="137" y="40"/>
              </a:cxn>
              <a:cxn ang="0">
                <a:pos x="51" y="363"/>
              </a:cxn>
              <a:cxn ang="0">
                <a:pos x="0" y="403"/>
              </a:cxn>
              <a:cxn ang="0">
                <a:pos x="80" y="403"/>
              </a:cxn>
            </a:cxnLst>
            <a:rect l="0" t="0" r="r" b="b"/>
            <a:pathLst>
              <a:path w="491" h="403">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8" name="Freeform 21">
            <a:extLst>
              <a:ext uri="{FF2B5EF4-FFF2-40B4-BE49-F238E27FC236}">
                <a16:creationId xmlns:a16="http://schemas.microsoft.com/office/drawing/2014/main" id="{F03041E3-4AA5-E8FC-DCF3-916C1DA0BB38}"/>
              </a:ext>
            </a:extLst>
          </p:cNvPr>
          <p:cNvSpPr>
            <a:spLocks/>
          </p:cNvSpPr>
          <p:nvPr/>
        </p:nvSpPr>
        <p:spPr bwMode="auto">
          <a:xfrm>
            <a:off x="6999535" y="2164485"/>
            <a:ext cx="2103183" cy="1264515"/>
          </a:xfrm>
          <a:custGeom>
            <a:avLst/>
            <a:gdLst/>
            <a:ahLst/>
            <a:cxnLst>
              <a:cxn ang="0">
                <a:pos x="81" y="403"/>
              </a:cxn>
              <a:cxn ang="0">
                <a:pos x="302" y="403"/>
              </a:cxn>
              <a:cxn ang="0">
                <a:pos x="353" y="363"/>
              </a:cxn>
              <a:cxn ang="0">
                <a:pos x="440" y="40"/>
              </a:cxn>
              <a:cxn ang="0">
                <a:pos x="440" y="40"/>
              </a:cxn>
              <a:cxn ang="0">
                <a:pos x="491" y="0"/>
              </a:cxn>
              <a:cxn ang="0">
                <a:pos x="410" y="0"/>
              </a:cxn>
              <a:cxn ang="0">
                <a:pos x="189" y="0"/>
              </a:cxn>
              <a:cxn ang="0">
                <a:pos x="137" y="40"/>
              </a:cxn>
              <a:cxn ang="0">
                <a:pos x="51" y="363"/>
              </a:cxn>
              <a:cxn ang="0">
                <a:pos x="0" y="403"/>
              </a:cxn>
              <a:cxn ang="0">
                <a:pos x="81" y="403"/>
              </a:cxn>
            </a:cxnLst>
            <a:rect l="0" t="0" r="r" b="b"/>
            <a:pathLst>
              <a:path w="491" h="403">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9" name="Freeform 22">
            <a:extLst>
              <a:ext uri="{FF2B5EF4-FFF2-40B4-BE49-F238E27FC236}">
                <a16:creationId xmlns:a16="http://schemas.microsoft.com/office/drawing/2014/main" id="{A7EA338C-55B3-DF2B-6D3A-FF919222C816}"/>
              </a:ext>
            </a:extLst>
          </p:cNvPr>
          <p:cNvSpPr>
            <a:spLocks/>
          </p:cNvSpPr>
          <p:nvPr/>
        </p:nvSpPr>
        <p:spPr bwMode="auto">
          <a:xfrm>
            <a:off x="8614172" y="2164485"/>
            <a:ext cx="2100739" cy="1264515"/>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25" name="Subtitle 2">
            <a:extLst>
              <a:ext uri="{FF2B5EF4-FFF2-40B4-BE49-F238E27FC236}">
                <a16:creationId xmlns:a16="http://schemas.microsoft.com/office/drawing/2014/main" id="{0632D346-3953-41BE-9DD5-1B64A1D2CCF2}"/>
              </a:ext>
            </a:extLst>
          </p:cNvPr>
          <p:cNvSpPr txBox="1">
            <a:spLocks/>
          </p:cNvSpPr>
          <p:nvPr/>
        </p:nvSpPr>
        <p:spPr>
          <a:xfrm>
            <a:off x="4023844" y="3594587"/>
            <a:ext cx="7342246" cy="309858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400" dirty="0">
                <a:solidFill>
                  <a:srgbClr val="595A59"/>
                </a:solidFill>
                <a:latin typeface="+mn-lt"/>
                <a:ea typeface="Lato Light" panose="020F0502020204030203" pitchFamily="34" charset="0"/>
                <a:cs typeface="Mukta ExtraLight" panose="020B0000000000000000" pitchFamily="34" charset="77"/>
              </a:rPr>
              <a:t>Da so viel auf dem Spiel steht, muss geprüft werden, wie frühere Entscheidungen getroffen wurden, wobei die damals verfügbaren Informationen zu berücksichtigen sind. Eine kontinuierliche Echtzeit-Bewertung der Reaktion ist erforderlich, um den Lerneffekt zu maximieren. In diese Bewertungen sollten alle relevanten Interessengruppen einbezogen werden.</a:t>
            </a:r>
          </a:p>
          <a:p>
            <a:pPr algn="l">
              <a:lnSpc>
                <a:spcPct val="100000"/>
              </a:lnSpc>
              <a:spcBef>
                <a:spcPts val="0"/>
              </a:spcBef>
            </a:pPr>
            <a:endParaRPr lang="en-US" sz="1400" dirty="0">
              <a:solidFill>
                <a:srgbClr val="595A59"/>
              </a:solidFill>
              <a:latin typeface="+mn-lt"/>
              <a:ea typeface="Lato Light" panose="020F0502020204030203" pitchFamily="34" charset="0"/>
              <a:cs typeface="Mukta ExtraLight" panose="020B0000000000000000" pitchFamily="34" charset="77"/>
            </a:endParaRPr>
          </a:p>
          <a:p>
            <a:pPr algn="l">
              <a:lnSpc>
                <a:spcPct val="100000"/>
              </a:lnSpc>
              <a:spcBef>
                <a:spcPts val="0"/>
              </a:spcBef>
            </a:pPr>
            <a:r>
              <a:rPr lang="de-DE" sz="1400" dirty="0">
                <a:solidFill>
                  <a:srgbClr val="595A59"/>
                </a:solidFill>
                <a:latin typeface="+mn-lt"/>
                <a:ea typeface="Lato Light" panose="020F0502020204030203" pitchFamily="34" charset="0"/>
                <a:cs typeface="Mukta ExtraLight" panose="020B0000000000000000" pitchFamily="34" charset="77"/>
              </a:rPr>
              <a:t>Die besten adaptiven Führungspersönlichkeiten erkennen, dass Fehler wahrscheinlich gemacht werden und nutzen sie aktiv, um gemeinsame Lernmöglichkeiten im Unternehmen zu identifizieren.</a:t>
            </a:r>
          </a:p>
          <a:p>
            <a:pPr algn="l">
              <a:lnSpc>
                <a:spcPct val="100000"/>
              </a:lnSpc>
              <a:spcBef>
                <a:spcPts val="0"/>
              </a:spcBef>
            </a:pPr>
            <a:endParaRPr lang="en-US" sz="1400" dirty="0">
              <a:solidFill>
                <a:srgbClr val="595A59"/>
              </a:solidFill>
              <a:latin typeface="+mn-lt"/>
              <a:ea typeface="Lato Light" panose="020F0502020204030203" pitchFamily="34" charset="0"/>
              <a:cs typeface="Mukta ExtraLight" panose="020B0000000000000000" pitchFamily="34" charset="77"/>
            </a:endParaRPr>
          </a:p>
          <a:p>
            <a:pPr algn="l">
              <a:lnSpc>
                <a:spcPct val="100000"/>
              </a:lnSpc>
              <a:spcBef>
                <a:spcPts val="0"/>
              </a:spcBef>
            </a:pPr>
            <a:r>
              <a:rPr lang="de-DE" sz="1400" dirty="0">
                <a:solidFill>
                  <a:srgbClr val="595A59"/>
                </a:solidFill>
                <a:latin typeface="+mn-lt"/>
                <a:ea typeface="Lato Light" panose="020F0502020204030203" pitchFamily="34" charset="0"/>
                <a:cs typeface="Mukta ExtraLight" panose="020B0000000000000000" pitchFamily="34" charset="77"/>
              </a:rPr>
              <a:t>Es ist von entscheidender Bedeutung, das bisher Geschehene zu bewerten, strategische Prioritäten festzulegen und sich über die gewonnenen Erkenntnisse auszutauschen. Das bedeutet, dass sich die Verantwortlichen verpflichten müssen, ihre Überlegungen in jeder Phase mitzuteilen. Indem sie so offen und transparent handeln, setzen sie Maßstäbe für den Umgang mit den Stakeholdern im weiteren Verlauf der Krise.</a:t>
            </a:r>
          </a:p>
        </p:txBody>
      </p:sp>
      <p:sp>
        <p:nvSpPr>
          <p:cNvPr id="21" name="TextBox 33">
            <a:extLst>
              <a:ext uri="{FF2B5EF4-FFF2-40B4-BE49-F238E27FC236}">
                <a16:creationId xmlns:a16="http://schemas.microsoft.com/office/drawing/2014/main" id="{1FEE03DD-761E-69C0-6AAE-C829BC65885F}"/>
              </a:ext>
            </a:extLst>
          </p:cNvPr>
          <p:cNvSpPr txBox="1"/>
          <p:nvPr/>
        </p:nvSpPr>
        <p:spPr>
          <a:xfrm>
            <a:off x="8907452" y="2259088"/>
            <a:ext cx="1557021" cy="1169551"/>
          </a:xfrm>
          <a:prstGeom prst="rect">
            <a:avLst/>
          </a:prstGeom>
          <a:noFill/>
        </p:spPr>
        <p:txBody>
          <a:bodyPr wrap="square" rtlCol="0" anchor="ctr" anchorCtr="0">
            <a:spAutoFit/>
          </a:bodyPr>
          <a:lstStyle/>
          <a:p>
            <a:pPr algn="ctr"/>
            <a:r>
              <a:rPr lang="de-DE" sz="1400" b="1" spc="113" dirty="0">
                <a:solidFill>
                  <a:schemeClr val="bg1"/>
                </a:solidFill>
                <a:latin typeface="+mj-lt"/>
                <a:ea typeface="League Spartan" charset="0"/>
                <a:cs typeface="Poppins" pitchFamily="2" charset="77"/>
              </a:rPr>
              <a:t>Stärkung von</a:t>
            </a:r>
            <a:br>
              <a:rPr lang="de-DE" sz="1400" b="1" spc="113" dirty="0">
                <a:solidFill>
                  <a:schemeClr val="bg1"/>
                </a:solidFill>
                <a:latin typeface="+mj-lt"/>
                <a:ea typeface="League Spartan" charset="0"/>
                <a:cs typeface="Poppins" pitchFamily="2" charset="77"/>
              </a:rPr>
            </a:br>
            <a:r>
              <a:rPr lang="de-DE" sz="1400" b="1" spc="113" dirty="0">
                <a:solidFill>
                  <a:schemeClr val="bg1"/>
                </a:solidFill>
                <a:latin typeface="+mj-lt"/>
                <a:ea typeface="League Spartan" charset="0"/>
                <a:cs typeface="Poppins" pitchFamily="2" charset="77"/>
              </a:rPr>
              <a:t>Transparenz,</a:t>
            </a:r>
            <a:br>
              <a:rPr lang="de-DE" sz="1400" b="1" spc="113" dirty="0">
                <a:solidFill>
                  <a:schemeClr val="bg1"/>
                </a:solidFill>
                <a:latin typeface="+mj-lt"/>
                <a:ea typeface="League Spartan" charset="0"/>
                <a:cs typeface="Poppins" pitchFamily="2" charset="77"/>
              </a:rPr>
            </a:br>
            <a:r>
              <a:rPr lang="de-DE" sz="1400" b="1" spc="113" dirty="0">
                <a:solidFill>
                  <a:schemeClr val="bg1"/>
                </a:solidFill>
                <a:latin typeface="+mj-lt"/>
                <a:ea typeface="League Spartan" charset="0"/>
                <a:cs typeface="Poppins" pitchFamily="2" charset="77"/>
              </a:rPr>
              <a:t>Einbeziehung &amp;</a:t>
            </a:r>
            <a:br>
              <a:rPr lang="de-DE" sz="1400" b="1" spc="113" dirty="0">
                <a:solidFill>
                  <a:schemeClr val="bg1"/>
                </a:solidFill>
                <a:latin typeface="+mj-lt"/>
                <a:ea typeface="League Spartan" charset="0"/>
                <a:cs typeface="Poppins" pitchFamily="2" charset="77"/>
              </a:rPr>
            </a:br>
            <a:r>
              <a:rPr lang="de-DE" sz="1400" b="1" spc="113" dirty="0">
                <a:solidFill>
                  <a:schemeClr val="bg1"/>
                </a:solidFill>
                <a:latin typeface="+mj-lt"/>
                <a:ea typeface="League Spartan" charset="0"/>
                <a:cs typeface="Poppins" pitchFamily="2" charset="77"/>
              </a:rPr>
              <a:t>Rechenschafts-pflicht</a:t>
            </a:r>
          </a:p>
        </p:txBody>
      </p:sp>
    </p:spTree>
    <p:extLst>
      <p:ext uri="{BB962C8B-B14F-4D97-AF65-F5344CB8AC3E}">
        <p14:creationId xmlns:p14="http://schemas.microsoft.com/office/powerpoint/2010/main" val="1210870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416C648-BC87-85FB-1AA7-504D3CEE02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9" name="Objekt 8" hidden="1">
                        <a:extLst>
                          <a:ext uri="{FF2B5EF4-FFF2-40B4-BE49-F238E27FC236}">
                            <a16:creationId xmlns:a16="http://schemas.microsoft.com/office/drawing/2014/main" id="{9416C648-BC87-85FB-1AA7-504D3CEE02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Inhaltsplatzhalter 4">
            <a:extLst>
              <a:ext uri="{FF2B5EF4-FFF2-40B4-BE49-F238E27FC236}">
                <a16:creationId xmlns:a16="http://schemas.microsoft.com/office/drawing/2014/main" id="{8A656405-930A-4926-9048-8FC99FB2FC54}"/>
              </a:ext>
            </a:extLst>
          </p:cNvPr>
          <p:cNvSpPr>
            <a:spLocks noGrp="1"/>
          </p:cNvSpPr>
          <p:nvPr>
            <p:ph sz="quarter" idx="19"/>
          </p:nvPr>
        </p:nvSpPr>
        <p:spPr/>
        <p:txBody>
          <a:bodyPr>
            <a:normAutofit/>
          </a:bodyPr>
          <a:lstStyle/>
          <a:p>
            <a:r>
              <a:rPr lang="en-US" altLang="en-US" dirty="0"/>
              <a:t>Schaffung einer </a:t>
            </a:r>
            <a:r>
              <a:rPr lang="en-US" altLang="en-US" dirty="0" err="1"/>
              <a:t>gemeinsamen</a:t>
            </a:r>
            <a:r>
              <a:rPr lang="en-US" altLang="en-US" dirty="0"/>
              <a:t> </a:t>
            </a:r>
            <a:r>
              <a:rPr lang="en-US" altLang="en-US" dirty="0" err="1"/>
              <a:t>Krisenkultur</a:t>
            </a:r>
            <a:endParaRPr lang="en-US" altLang="en-US" dirty="0"/>
          </a:p>
          <a:p>
            <a:endParaRPr lang="en-US" altLang="en-US" sz="1400" dirty="0"/>
          </a:p>
          <a:p>
            <a:r>
              <a:rPr lang="en-US" altLang="en-US" sz="1400" dirty="0"/>
              <a:t>Basierend auf: Ben Ramalingam, David Nabarro, </a:t>
            </a:r>
            <a:r>
              <a:rPr lang="en-US" altLang="en-US" sz="1400" dirty="0" err="1"/>
              <a:t>Arkebe </a:t>
            </a:r>
            <a:r>
              <a:rPr lang="en-US" altLang="en-US" sz="1400" dirty="0"/>
              <a:t>Oqubay, Dame Ruth </a:t>
            </a:r>
            <a:r>
              <a:rPr lang="en-US" altLang="en-US" sz="1400" dirty="0" err="1"/>
              <a:t>Carnall</a:t>
            </a:r>
            <a:r>
              <a:rPr lang="en-US" altLang="en-US" sz="1400" dirty="0"/>
              <a:t>, und Leni Wild 2020</a:t>
            </a:r>
            <a:endParaRPr lang="de-DE" sz="1400" dirty="0"/>
          </a:p>
        </p:txBody>
      </p:sp>
      <p:sp>
        <p:nvSpPr>
          <p:cNvPr id="3" name="Textplatzhalter 2">
            <a:extLst>
              <a:ext uri="{FF2B5EF4-FFF2-40B4-BE49-F238E27FC236}">
                <a16:creationId xmlns:a16="http://schemas.microsoft.com/office/drawing/2014/main" id="{37788697-37CB-BF81-EA53-C0A726339211}"/>
              </a:ext>
            </a:extLst>
          </p:cNvPr>
          <p:cNvSpPr>
            <a:spLocks noGrp="1"/>
          </p:cNvSpPr>
          <p:nvPr>
            <p:ph type="body" sz="quarter" idx="16"/>
          </p:nvPr>
        </p:nvSpPr>
        <p:spPr/>
        <p:txBody>
          <a:bodyPr>
            <a:noAutofit/>
          </a:bodyPr>
          <a:lstStyle/>
          <a:p>
            <a:r>
              <a:rPr lang="en-US" sz="1800" dirty="0"/>
              <a:t>Eine Unternehmenskrise kann nachhaltige Folgen für die Unternehmenskultur haben - sowohl positive als auch negative. Beziehen Sie das gesamte Unternehmen ein und schaffen Sie eine Kultur des "Wir schaffen das gemeinsam".</a:t>
            </a:r>
            <a:endParaRPr lang="de-DE" sz="1800" dirty="0"/>
          </a:p>
        </p:txBody>
      </p:sp>
      <p:sp>
        <p:nvSpPr>
          <p:cNvPr id="7" name="Textplatzhalter 6">
            <a:extLst>
              <a:ext uri="{FF2B5EF4-FFF2-40B4-BE49-F238E27FC236}">
                <a16:creationId xmlns:a16="http://schemas.microsoft.com/office/drawing/2014/main" id="{8F118C6D-BA05-828B-41A4-5CC08739C013}"/>
              </a:ext>
            </a:extLst>
          </p:cNvPr>
          <p:cNvSpPr>
            <a:spLocks noGrp="1"/>
          </p:cNvSpPr>
          <p:nvPr>
            <p:ph type="body" sz="quarter" idx="20"/>
          </p:nvPr>
        </p:nvSpPr>
        <p:spPr/>
        <p:txBody>
          <a:bodyPr>
            <a:normAutofit fontScale="77500" lnSpcReduction="20000"/>
          </a:bodyPr>
          <a:lstStyle/>
          <a:p>
            <a:r>
              <a:rPr lang="en-US" dirty="0"/>
              <a:t>5 Grundprinzipien der adaptiven Führung: Kollektives Handeln mobilisieren</a:t>
            </a:r>
            <a:endParaRPr lang="de-DE" dirty="0"/>
          </a:p>
        </p:txBody>
      </p:sp>
      <p:sp>
        <p:nvSpPr>
          <p:cNvPr id="4" name="Slide Number Placeholder 3">
            <a:extLst>
              <a:ext uri="{FF2B5EF4-FFF2-40B4-BE49-F238E27FC236}">
                <a16:creationId xmlns:a16="http://schemas.microsoft.com/office/drawing/2014/main" id="{3393E853-1668-609F-56BF-FF94790F8687}"/>
              </a:ext>
            </a:extLst>
          </p:cNvPr>
          <p:cNvSpPr>
            <a:spLocks noGrp="1"/>
          </p:cNvSpPr>
          <p:nvPr>
            <p:ph type="sldNum" sz="quarter" idx="4294967295"/>
          </p:nvPr>
        </p:nvSpPr>
        <p:spPr>
          <a:xfrm>
            <a:off x="9448800" y="6356350"/>
            <a:ext cx="27432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31E0EF-0E0D-4256-9E75-BD7BDF03C1D1}" type="slidenum">
              <a:rPr lang="en-US" altLang="en-US">
                <a:solidFill>
                  <a:schemeClr val="bg1"/>
                </a:solidFill>
                <a:latin typeface="CartoGothic Std" pitchFamily="34" charset="0"/>
              </a:rPr>
              <a:t>54</a:t>
            </a:fld>
            <a:endParaRPr lang="en-US" altLang="en-US">
              <a:solidFill>
                <a:schemeClr val="bg1"/>
              </a:solidFill>
              <a:latin typeface="CartoGothic Std" pitchFamily="34" charset="0"/>
            </a:endParaRPr>
          </a:p>
        </p:txBody>
      </p:sp>
      <p:sp>
        <p:nvSpPr>
          <p:cNvPr id="10" name="Freeform 22">
            <a:extLst>
              <a:ext uri="{FF2B5EF4-FFF2-40B4-BE49-F238E27FC236}">
                <a16:creationId xmlns:a16="http://schemas.microsoft.com/office/drawing/2014/main" id="{0E93F1C9-A54E-14DD-F5D1-3465656B0005}"/>
              </a:ext>
            </a:extLst>
          </p:cNvPr>
          <p:cNvSpPr>
            <a:spLocks/>
          </p:cNvSpPr>
          <p:nvPr/>
        </p:nvSpPr>
        <p:spPr bwMode="auto">
          <a:xfrm>
            <a:off x="3247777" y="2164485"/>
            <a:ext cx="1844167" cy="1264515"/>
          </a:xfrm>
          <a:custGeom>
            <a:avLst/>
            <a:gdLst>
              <a:gd name="connsiteX0" fmla="*/ 0 w 4557305"/>
              <a:gd name="connsiteY0" fmla="*/ 0 h 3124870"/>
              <a:gd name="connsiteX1" fmla="*/ 8000 w 4557305"/>
              <a:gd name="connsiteY1" fmla="*/ 0 h 3124870"/>
              <a:gd name="connsiteX2" fmla="*/ 217329 w 4557305"/>
              <a:gd name="connsiteY2" fmla="*/ 0 h 3124870"/>
              <a:gd name="connsiteX3" fmla="*/ 2556682 w 4557305"/>
              <a:gd name="connsiteY3" fmla="*/ 0 h 3124870"/>
              <a:gd name="connsiteX4" fmla="*/ 3096533 w 4557305"/>
              <a:gd name="connsiteY4" fmla="*/ 310161 h 3124870"/>
              <a:gd name="connsiteX5" fmla="*/ 4017455 w 4557305"/>
              <a:gd name="connsiteY5" fmla="*/ 2814709 h 3124870"/>
              <a:gd name="connsiteX6" fmla="*/ 4557305 w 4557305"/>
              <a:gd name="connsiteY6" fmla="*/ 3124870 h 3124870"/>
              <a:gd name="connsiteX7" fmla="*/ 3699895 w 4557305"/>
              <a:gd name="connsiteY7" fmla="*/ 3124870 h 3124870"/>
              <a:gd name="connsiteX8" fmla="*/ 1360542 w 4557305"/>
              <a:gd name="connsiteY8" fmla="*/ 3124870 h 3124870"/>
              <a:gd name="connsiteX9" fmla="*/ 820692 w 4557305"/>
              <a:gd name="connsiteY9" fmla="*/ 2814709 h 3124870"/>
              <a:gd name="connsiteX10" fmla="*/ 14885 w 4557305"/>
              <a:gd name="connsiteY10" fmla="*/ 623230 h 3124870"/>
              <a:gd name="connsiteX11" fmla="*/ 0 w 4557305"/>
              <a:gd name="connsiteY11" fmla="*/ 582749 h 312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7305" h="312487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rgbClr val="D7C6D8"/>
          </a:solidFill>
          <a:ln w="9525">
            <a:noFill/>
            <a:round/>
            <a:headEnd/>
            <a:tailEnd/>
          </a:ln>
          <a:effectLst/>
        </p:spPr>
        <p:txBody>
          <a:bodyPr vert="horz" wrap="square" lIns="68580" tIns="34290" rIns="68580" bIns="34290" numCol="1" anchor="t" anchorCtr="0" compatLnSpc="1">
            <a:prstTxWarp prst="textNoShape">
              <a:avLst/>
            </a:prstTxWarp>
            <a:noAutofit/>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1" name="Freeform 7">
            <a:extLst>
              <a:ext uri="{FF2B5EF4-FFF2-40B4-BE49-F238E27FC236}">
                <a16:creationId xmlns:a16="http://schemas.microsoft.com/office/drawing/2014/main" id="{7FE9BC27-450E-FEDF-0D30-D5FA311D22D1}"/>
              </a:ext>
            </a:extLst>
          </p:cNvPr>
          <p:cNvSpPr>
            <a:spLocks/>
          </p:cNvSpPr>
          <p:nvPr/>
        </p:nvSpPr>
        <p:spPr bwMode="auto">
          <a:xfrm>
            <a:off x="9422714" y="2164485"/>
            <a:ext cx="2103183" cy="1264515"/>
          </a:xfrm>
          <a:custGeom>
            <a:avLst/>
            <a:gdLst/>
            <a:ahLst/>
            <a:cxnLst>
              <a:cxn ang="0">
                <a:pos x="410" y="403"/>
              </a:cxn>
              <a:cxn ang="0">
                <a:pos x="189" y="403"/>
              </a:cxn>
              <a:cxn ang="0">
                <a:pos x="137"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2" name="Freeform 8">
            <a:extLst>
              <a:ext uri="{FF2B5EF4-FFF2-40B4-BE49-F238E27FC236}">
                <a16:creationId xmlns:a16="http://schemas.microsoft.com/office/drawing/2014/main" id="{99A4EBC2-BC14-044F-1647-7B807DF97923}"/>
              </a:ext>
            </a:extLst>
          </p:cNvPr>
          <p:cNvSpPr>
            <a:spLocks/>
          </p:cNvSpPr>
          <p:nvPr/>
        </p:nvSpPr>
        <p:spPr bwMode="auto">
          <a:xfrm>
            <a:off x="7808075" y="2164485"/>
            <a:ext cx="2103183" cy="1264515"/>
          </a:xfrm>
          <a:custGeom>
            <a:avLst/>
            <a:gdLst/>
            <a:ahLst/>
            <a:cxnLst>
              <a:cxn ang="0">
                <a:pos x="410" y="403"/>
              </a:cxn>
              <a:cxn ang="0">
                <a:pos x="188" y="403"/>
              </a:cxn>
              <a:cxn ang="0">
                <a:pos x="137" y="363"/>
              </a:cxn>
              <a:cxn ang="0">
                <a:pos x="51" y="40"/>
              </a:cxn>
              <a:cxn ang="0">
                <a:pos x="51" y="40"/>
              </a:cxn>
              <a:cxn ang="0">
                <a:pos x="0" y="0"/>
              </a:cxn>
              <a:cxn ang="0">
                <a:pos x="80" y="0"/>
              </a:cxn>
              <a:cxn ang="0">
                <a:pos x="302" y="0"/>
              </a:cxn>
              <a:cxn ang="0">
                <a:pos x="353" y="40"/>
              </a:cxn>
              <a:cxn ang="0">
                <a:pos x="440" y="363"/>
              </a:cxn>
              <a:cxn ang="0">
                <a:pos x="491" y="403"/>
              </a:cxn>
              <a:cxn ang="0">
                <a:pos x="410" y="403"/>
              </a:cxn>
            </a:cxnLst>
            <a:rect l="0" t="0" r="r" b="b"/>
            <a:pathLst>
              <a:path w="491" h="403">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3" name="Freeform 10">
            <a:extLst>
              <a:ext uri="{FF2B5EF4-FFF2-40B4-BE49-F238E27FC236}">
                <a16:creationId xmlns:a16="http://schemas.microsoft.com/office/drawing/2014/main" id="{05DC5B4C-FEBE-4600-4695-A095C2FF5674}"/>
              </a:ext>
            </a:extLst>
          </p:cNvPr>
          <p:cNvSpPr>
            <a:spLocks/>
          </p:cNvSpPr>
          <p:nvPr/>
        </p:nvSpPr>
        <p:spPr bwMode="auto">
          <a:xfrm>
            <a:off x="6190994" y="2164485"/>
            <a:ext cx="2100739" cy="1264515"/>
          </a:xfrm>
          <a:custGeom>
            <a:avLst/>
            <a:gdLst/>
            <a:ahLst/>
            <a:cxnLst>
              <a:cxn ang="0">
                <a:pos x="411" y="403"/>
              </a:cxn>
              <a:cxn ang="0">
                <a:pos x="189" y="403"/>
              </a:cxn>
              <a:cxn ang="0">
                <a:pos x="138" y="363"/>
              </a:cxn>
              <a:cxn ang="0">
                <a:pos x="51" y="40"/>
              </a:cxn>
              <a:cxn ang="0">
                <a:pos x="51" y="40"/>
              </a:cxn>
              <a:cxn ang="0">
                <a:pos x="0" y="0"/>
              </a:cxn>
              <a:cxn ang="0">
                <a:pos x="81" y="0"/>
              </a:cxn>
              <a:cxn ang="0">
                <a:pos x="303" y="0"/>
              </a:cxn>
              <a:cxn ang="0">
                <a:pos x="354" y="40"/>
              </a:cxn>
              <a:cxn ang="0">
                <a:pos x="440" y="363"/>
              </a:cxn>
              <a:cxn ang="0">
                <a:pos x="491" y="403"/>
              </a:cxn>
              <a:cxn ang="0">
                <a:pos x="411" y="403"/>
              </a:cxn>
            </a:cxnLst>
            <a:rect l="0" t="0" r="r" b="b"/>
            <a:pathLst>
              <a:path w="491" h="403">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4" name="Freeform 11">
            <a:extLst>
              <a:ext uri="{FF2B5EF4-FFF2-40B4-BE49-F238E27FC236}">
                <a16:creationId xmlns:a16="http://schemas.microsoft.com/office/drawing/2014/main" id="{C4717491-72C4-7B48-2221-A184B57312FF}"/>
              </a:ext>
            </a:extLst>
          </p:cNvPr>
          <p:cNvSpPr>
            <a:spLocks/>
          </p:cNvSpPr>
          <p:nvPr/>
        </p:nvSpPr>
        <p:spPr bwMode="auto">
          <a:xfrm>
            <a:off x="4576357" y="2164485"/>
            <a:ext cx="2103183" cy="1264515"/>
          </a:xfrm>
          <a:custGeom>
            <a:avLst/>
            <a:gdLst/>
            <a:ahLst/>
            <a:cxnLst>
              <a:cxn ang="0">
                <a:pos x="410" y="403"/>
              </a:cxn>
              <a:cxn ang="0">
                <a:pos x="189" y="403"/>
              </a:cxn>
              <a:cxn ang="0">
                <a:pos x="138"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rgbClr val="79527B"/>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5" name="Freeform 26">
            <a:extLst>
              <a:ext uri="{FF2B5EF4-FFF2-40B4-BE49-F238E27FC236}">
                <a16:creationId xmlns:a16="http://schemas.microsoft.com/office/drawing/2014/main" id="{0931C753-71E3-A781-05A4-5C3553B4D0E3}"/>
              </a:ext>
            </a:extLst>
          </p:cNvPr>
          <p:cNvSpPr>
            <a:spLocks/>
          </p:cNvSpPr>
          <p:nvPr/>
        </p:nvSpPr>
        <p:spPr bwMode="auto">
          <a:xfrm>
            <a:off x="10237570" y="1726895"/>
            <a:ext cx="2161808" cy="1702104"/>
          </a:xfrm>
          <a:custGeom>
            <a:avLst/>
            <a:gdLst/>
            <a:ahLst/>
            <a:cxnLst>
              <a:cxn ang="0">
                <a:pos x="0" y="543"/>
              </a:cxn>
              <a:cxn ang="0">
                <a:pos x="75" y="543"/>
              </a:cxn>
              <a:cxn ang="0">
                <a:pos x="281" y="543"/>
              </a:cxn>
              <a:cxn ang="0">
                <a:pos x="329" y="506"/>
              </a:cxn>
              <a:cxn ang="0">
                <a:pos x="402" y="234"/>
              </a:cxn>
              <a:cxn ang="0">
                <a:pos x="478" y="234"/>
              </a:cxn>
              <a:cxn ang="0">
                <a:pos x="493" y="203"/>
              </a:cxn>
              <a:cxn ang="0">
                <a:pos x="359" y="20"/>
              </a:cxn>
              <a:cxn ang="0">
                <a:pos x="307" y="13"/>
              </a:cxn>
              <a:cxn ang="0">
                <a:pos x="57" y="211"/>
              </a:cxn>
              <a:cxn ang="0">
                <a:pos x="65" y="234"/>
              </a:cxn>
              <a:cxn ang="0">
                <a:pos x="121" y="234"/>
              </a:cxn>
              <a:cxn ang="0">
                <a:pos x="48" y="506"/>
              </a:cxn>
              <a:cxn ang="0">
                <a:pos x="48" y="506"/>
              </a:cxn>
              <a:cxn ang="0">
                <a:pos x="0" y="543"/>
              </a:cxn>
            </a:cxnLst>
            <a:rect l="0" t="0" r="r" b="b"/>
            <a:pathLst>
              <a:path w="505" h="543">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rgbClr val="976799"/>
          </a:solid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6" name="Freeform 19">
            <a:extLst>
              <a:ext uri="{FF2B5EF4-FFF2-40B4-BE49-F238E27FC236}">
                <a16:creationId xmlns:a16="http://schemas.microsoft.com/office/drawing/2014/main" id="{39DF113A-EB71-6794-810F-DA37CD65A133}"/>
              </a:ext>
            </a:extLst>
          </p:cNvPr>
          <p:cNvSpPr>
            <a:spLocks/>
          </p:cNvSpPr>
          <p:nvPr/>
        </p:nvSpPr>
        <p:spPr bwMode="auto">
          <a:xfrm>
            <a:off x="3767815" y="2164609"/>
            <a:ext cx="2100739" cy="1264515"/>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7" name="Freeform 20">
            <a:extLst>
              <a:ext uri="{FF2B5EF4-FFF2-40B4-BE49-F238E27FC236}">
                <a16:creationId xmlns:a16="http://schemas.microsoft.com/office/drawing/2014/main" id="{385C4639-82C3-37D8-9D7C-D1F359C1A940}"/>
              </a:ext>
            </a:extLst>
          </p:cNvPr>
          <p:cNvSpPr>
            <a:spLocks/>
          </p:cNvSpPr>
          <p:nvPr/>
        </p:nvSpPr>
        <p:spPr bwMode="auto">
          <a:xfrm>
            <a:off x="5384894" y="2164485"/>
            <a:ext cx="2103183" cy="1264515"/>
          </a:xfrm>
          <a:custGeom>
            <a:avLst/>
            <a:gdLst/>
            <a:ahLst/>
            <a:cxnLst>
              <a:cxn ang="0">
                <a:pos x="80" y="403"/>
              </a:cxn>
              <a:cxn ang="0">
                <a:pos x="302" y="403"/>
              </a:cxn>
              <a:cxn ang="0">
                <a:pos x="353" y="363"/>
              </a:cxn>
              <a:cxn ang="0">
                <a:pos x="440" y="40"/>
              </a:cxn>
              <a:cxn ang="0">
                <a:pos x="440" y="40"/>
              </a:cxn>
              <a:cxn ang="0">
                <a:pos x="491" y="0"/>
              </a:cxn>
              <a:cxn ang="0">
                <a:pos x="410" y="0"/>
              </a:cxn>
              <a:cxn ang="0">
                <a:pos x="188" y="0"/>
              </a:cxn>
              <a:cxn ang="0">
                <a:pos x="137" y="40"/>
              </a:cxn>
              <a:cxn ang="0">
                <a:pos x="51" y="363"/>
              </a:cxn>
              <a:cxn ang="0">
                <a:pos x="0" y="403"/>
              </a:cxn>
              <a:cxn ang="0">
                <a:pos x="80" y="403"/>
              </a:cxn>
            </a:cxnLst>
            <a:rect l="0" t="0" r="r" b="b"/>
            <a:pathLst>
              <a:path w="491" h="403">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8" name="Freeform 21">
            <a:extLst>
              <a:ext uri="{FF2B5EF4-FFF2-40B4-BE49-F238E27FC236}">
                <a16:creationId xmlns:a16="http://schemas.microsoft.com/office/drawing/2014/main" id="{F03041E3-4AA5-E8FC-DCF3-916C1DA0BB38}"/>
              </a:ext>
            </a:extLst>
          </p:cNvPr>
          <p:cNvSpPr>
            <a:spLocks/>
          </p:cNvSpPr>
          <p:nvPr/>
        </p:nvSpPr>
        <p:spPr bwMode="auto">
          <a:xfrm>
            <a:off x="6999535" y="2164485"/>
            <a:ext cx="2103183" cy="1264515"/>
          </a:xfrm>
          <a:custGeom>
            <a:avLst/>
            <a:gdLst/>
            <a:ahLst/>
            <a:cxnLst>
              <a:cxn ang="0">
                <a:pos x="81" y="403"/>
              </a:cxn>
              <a:cxn ang="0">
                <a:pos x="302" y="403"/>
              </a:cxn>
              <a:cxn ang="0">
                <a:pos x="353" y="363"/>
              </a:cxn>
              <a:cxn ang="0">
                <a:pos x="440" y="40"/>
              </a:cxn>
              <a:cxn ang="0">
                <a:pos x="440" y="40"/>
              </a:cxn>
              <a:cxn ang="0">
                <a:pos x="491" y="0"/>
              </a:cxn>
              <a:cxn ang="0">
                <a:pos x="410" y="0"/>
              </a:cxn>
              <a:cxn ang="0">
                <a:pos x="189" y="0"/>
              </a:cxn>
              <a:cxn ang="0">
                <a:pos x="137" y="40"/>
              </a:cxn>
              <a:cxn ang="0">
                <a:pos x="51" y="363"/>
              </a:cxn>
              <a:cxn ang="0">
                <a:pos x="0" y="403"/>
              </a:cxn>
              <a:cxn ang="0">
                <a:pos x="81" y="403"/>
              </a:cxn>
            </a:cxnLst>
            <a:rect l="0" t="0" r="r" b="b"/>
            <a:pathLst>
              <a:path w="491" h="403">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19" name="Freeform 22">
            <a:extLst>
              <a:ext uri="{FF2B5EF4-FFF2-40B4-BE49-F238E27FC236}">
                <a16:creationId xmlns:a16="http://schemas.microsoft.com/office/drawing/2014/main" id="{A7EA338C-55B3-DF2B-6D3A-FF919222C816}"/>
              </a:ext>
            </a:extLst>
          </p:cNvPr>
          <p:cNvSpPr>
            <a:spLocks/>
          </p:cNvSpPr>
          <p:nvPr/>
        </p:nvSpPr>
        <p:spPr bwMode="auto">
          <a:xfrm>
            <a:off x="8614172" y="2164485"/>
            <a:ext cx="2100739" cy="1264515"/>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rgbClr val="976799"/>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ro-RO" sz="2700" b="1" dirty="0">
              <a:solidFill>
                <a:prstClr val="black"/>
              </a:solidFill>
              <a:latin typeface="+mj-lt"/>
              <a:ea typeface="ＭＳ Ｐゴシック" charset="-128"/>
            </a:endParaRPr>
          </a:p>
        </p:txBody>
      </p:sp>
      <p:sp>
        <p:nvSpPr>
          <p:cNvPr id="25" name="Subtitle 2">
            <a:extLst>
              <a:ext uri="{FF2B5EF4-FFF2-40B4-BE49-F238E27FC236}">
                <a16:creationId xmlns:a16="http://schemas.microsoft.com/office/drawing/2014/main" id="{0632D346-3953-41BE-9DD5-1B64A1D2CCF2}"/>
              </a:ext>
            </a:extLst>
          </p:cNvPr>
          <p:cNvSpPr txBox="1">
            <a:spLocks/>
          </p:cNvSpPr>
          <p:nvPr/>
        </p:nvSpPr>
        <p:spPr>
          <a:xfrm>
            <a:off x="4023844" y="3594587"/>
            <a:ext cx="6885456" cy="266770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400" dirty="0">
                <a:solidFill>
                  <a:srgbClr val="595A59"/>
                </a:solidFill>
                <a:latin typeface="+mn-lt"/>
                <a:ea typeface="Lato Light" panose="020F0502020204030203" pitchFamily="34" charset="0"/>
                <a:cs typeface="Mukta ExtraLight" panose="020B0000000000000000" pitchFamily="34" charset="77"/>
              </a:rPr>
              <a:t>Eine Unternehmenskrise ist ein "komplexes System"-Problem, das Änderungen in den Verhaltensweisen und Anreizen sowie in den Beziehungen zwischen verschiedenen Funktionen, Teams und Interessengruppen innerhalb und wahrscheinlich auch außerhalb des </a:t>
            </a:r>
            <a:r>
              <a:rPr lang="en-US" sz="1400" dirty="0" err="1">
                <a:solidFill>
                  <a:srgbClr val="595A59"/>
                </a:solidFill>
                <a:latin typeface="+mn-lt"/>
                <a:ea typeface="Lato Light" panose="020F0502020204030203" pitchFamily="34" charset="0"/>
                <a:cs typeface="Mukta ExtraLight" panose="020B0000000000000000" pitchFamily="34" charset="77"/>
              </a:rPr>
              <a:t>Unternehmens</a:t>
            </a:r>
            <a:r>
              <a:rPr lang="en-US" sz="1400" dirty="0">
                <a:solidFill>
                  <a:srgbClr val="595A59"/>
                </a:solidFill>
                <a:latin typeface="+mn-lt"/>
                <a:ea typeface="Lato Light" panose="020F0502020204030203" pitchFamily="34" charset="0"/>
                <a:cs typeface="Mukta ExtraLight" panose="020B0000000000000000" pitchFamily="34" charset="77"/>
              </a:rPr>
              <a:t> erfordert. </a:t>
            </a:r>
          </a:p>
          <a:p>
            <a:pPr algn="l">
              <a:lnSpc>
                <a:spcPct val="100000"/>
              </a:lnSpc>
              <a:spcBef>
                <a:spcPts val="0"/>
              </a:spcBef>
            </a:pPr>
            <a:endParaRPr lang="en-US" sz="1400" dirty="0">
              <a:solidFill>
                <a:srgbClr val="595A59"/>
              </a:solidFill>
              <a:latin typeface="+mn-lt"/>
              <a:ea typeface="Lato Light" panose="020F0502020204030203" pitchFamily="34" charset="0"/>
              <a:cs typeface="Mukta ExtraLight" panose="020B0000000000000000" pitchFamily="34" charset="77"/>
            </a:endParaRPr>
          </a:p>
          <a:p>
            <a:pPr algn="l">
              <a:lnSpc>
                <a:spcPct val="100000"/>
              </a:lnSpc>
              <a:spcBef>
                <a:spcPts val="0"/>
              </a:spcBef>
            </a:pPr>
            <a:r>
              <a:rPr lang="en-US" sz="1400" dirty="0">
                <a:solidFill>
                  <a:srgbClr val="595A59"/>
                </a:solidFill>
                <a:latin typeface="+mn-lt"/>
                <a:ea typeface="Lato Light" panose="020F0502020204030203" pitchFamily="34" charset="0"/>
                <a:cs typeface="Mukta ExtraLight" panose="020B0000000000000000" pitchFamily="34" charset="77"/>
              </a:rPr>
              <a:t>Wirksame Krisenreaktionen müssen daher auf einer unternehmensweiten Zusammenarbeit aufbauen. Ein Ziel, das sich in der Praxis oft als schwierig erwiesen hat, da in der Krise oft isoliertes Gruppendenken vorherrscht. Es schafft eine Atmosphäre des Misstrauens statt der Zusammenarbeit. Jeder ist sich selbst der Nächste.</a:t>
            </a:r>
          </a:p>
          <a:p>
            <a:pPr algn="l">
              <a:lnSpc>
                <a:spcPct val="100000"/>
              </a:lnSpc>
              <a:spcBef>
                <a:spcPts val="0"/>
              </a:spcBef>
            </a:pPr>
            <a:endParaRPr lang="en-US" sz="1400" dirty="0">
              <a:solidFill>
                <a:srgbClr val="595A59"/>
              </a:solidFill>
              <a:latin typeface="+mn-lt"/>
              <a:ea typeface="Lato Light" panose="020F0502020204030203" pitchFamily="34" charset="0"/>
              <a:cs typeface="Mukta ExtraLight" panose="020B0000000000000000" pitchFamily="34" charset="77"/>
            </a:endParaRPr>
          </a:p>
          <a:p>
            <a:pPr algn="l">
              <a:lnSpc>
                <a:spcPct val="100000"/>
              </a:lnSpc>
              <a:spcBef>
                <a:spcPts val="0"/>
              </a:spcBef>
            </a:pPr>
            <a:r>
              <a:rPr lang="en-US" sz="1400" b="1" dirty="0">
                <a:solidFill>
                  <a:srgbClr val="79527B"/>
                </a:solidFill>
                <a:latin typeface="+mn-lt"/>
                <a:ea typeface="Lato Light" panose="020F0502020204030203" pitchFamily="34" charset="0"/>
                <a:cs typeface="Mukta ExtraLight" panose="020B0000000000000000" pitchFamily="34" charset="77"/>
                <a:sym typeface="Wingdings" panose="05000000000000000000" pitchFamily="2" charset="2"/>
              </a:rPr>
              <a:t> </a:t>
            </a:r>
            <a:r>
              <a:rPr lang="en-US" sz="1400" b="1" dirty="0">
                <a:solidFill>
                  <a:srgbClr val="79527B"/>
                </a:solidFill>
                <a:latin typeface="+mn-lt"/>
                <a:ea typeface="Lato Light" panose="020F0502020204030203" pitchFamily="34" charset="0"/>
                <a:cs typeface="Mukta ExtraLight" panose="020B0000000000000000" pitchFamily="34" charset="77"/>
              </a:rPr>
              <a:t>Das gesamte Unternehmen muss mobilisiert werden und sich für die Krisenreaktion engagieren.</a:t>
            </a:r>
          </a:p>
        </p:txBody>
      </p:sp>
      <p:sp>
        <p:nvSpPr>
          <p:cNvPr id="20" name="TextBox 34">
            <a:extLst>
              <a:ext uri="{FF2B5EF4-FFF2-40B4-BE49-F238E27FC236}">
                <a16:creationId xmlns:a16="http://schemas.microsoft.com/office/drawing/2014/main" id="{495D58D8-A1F7-04F6-7F07-253B9FB177E6}"/>
              </a:ext>
            </a:extLst>
          </p:cNvPr>
          <p:cNvSpPr txBox="1"/>
          <p:nvPr/>
        </p:nvSpPr>
        <p:spPr>
          <a:xfrm>
            <a:off x="10405574" y="2479059"/>
            <a:ext cx="1492156" cy="738664"/>
          </a:xfrm>
          <a:prstGeom prst="rect">
            <a:avLst/>
          </a:prstGeom>
          <a:noFill/>
        </p:spPr>
        <p:txBody>
          <a:bodyPr wrap="square" rtlCol="0" anchor="ctr" anchorCtr="0">
            <a:spAutoFit/>
          </a:bodyPr>
          <a:lstStyle/>
          <a:p>
            <a:pPr algn="ctr"/>
            <a:r>
              <a:rPr lang="en-US" sz="1400" b="1" spc="113" dirty="0" err="1">
                <a:solidFill>
                  <a:schemeClr val="bg1"/>
                </a:solidFill>
                <a:latin typeface="+mj-lt"/>
                <a:ea typeface="League Spartan" charset="0"/>
                <a:cs typeface="Poppins" pitchFamily="2" charset="77"/>
              </a:rPr>
              <a:t>Kollektives</a:t>
            </a:r>
            <a:r>
              <a:rPr lang="en-US" sz="1400" b="1" spc="113" dirty="0">
                <a:solidFill>
                  <a:schemeClr val="bg1"/>
                </a:solidFill>
                <a:latin typeface="+mj-lt"/>
                <a:ea typeface="League Spartan" charset="0"/>
                <a:cs typeface="Poppins" pitchFamily="2" charset="77"/>
              </a:rPr>
              <a:t> </a:t>
            </a:r>
            <a:r>
              <a:rPr lang="en-US" sz="1400" b="1" spc="113" dirty="0" err="1">
                <a:solidFill>
                  <a:schemeClr val="bg1"/>
                </a:solidFill>
                <a:latin typeface="+mj-lt"/>
                <a:ea typeface="League Spartan" charset="0"/>
                <a:cs typeface="Poppins" pitchFamily="2" charset="77"/>
              </a:rPr>
              <a:t>Handeln</a:t>
            </a:r>
            <a:r>
              <a:rPr lang="en-US" sz="1400" b="1" spc="113" dirty="0">
                <a:solidFill>
                  <a:schemeClr val="bg1"/>
                </a:solidFill>
                <a:latin typeface="+mj-lt"/>
                <a:ea typeface="League Spartan" charset="0"/>
                <a:cs typeface="Poppins" pitchFamily="2" charset="77"/>
              </a:rPr>
              <a:t> </a:t>
            </a:r>
            <a:r>
              <a:rPr lang="en-US" sz="1400" b="1" spc="113" dirty="0" err="1">
                <a:solidFill>
                  <a:schemeClr val="bg1"/>
                </a:solidFill>
                <a:latin typeface="+mj-lt"/>
                <a:ea typeface="League Spartan" charset="0"/>
                <a:cs typeface="Poppins" pitchFamily="2" charset="77"/>
              </a:rPr>
              <a:t>mobilisieren</a:t>
            </a:r>
            <a:endParaRPr lang="en-US" sz="1400" b="1" spc="113" dirty="0">
              <a:solidFill>
                <a:schemeClr val="bg1"/>
              </a:solidFill>
              <a:latin typeface="+mj-lt"/>
              <a:ea typeface="League Spartan" charset="0"/>
              <a:cs typeface="Poppins" pitchFamily="2" charset="77"/>
            </a:endParaRPr>
          </a:p>
        </p:txBody>
      </p:sp>
    </p:spTree>
    <p:extLst>
      <p:ext uri="{BB962C8B-B14F-4D97-AF65-F5344CB8AC3E}">
        <p14:creationId xmlns:p14="http://schemas.microsoft.com/office/powerpoint/2010/main" val="7011453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E54C4CA-38C9-FB35-392F-C4001F94CAA6}"/>
              </a:ext>
            </a:extLst>
          </p:cNvPr>
          <p:cNvSpPr>
            <a:spLocks noGrp="1"/>
          </p:cNvSpPr>
          <p:nvPr>
            <p:ph sz="quarter" idx="19"/>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595A59"/>
                </a:solidFill>
                <a:effectLst/>
                <a:uLnTx/>
                <a:uFillTx/>
                <a:latin typeface="Calibri" panose="020F0502020204030204"/>
                <a:ea typeface="+mn-ea"/>
                <a:cs typeface="+mn-cs"/>
              </a:rPr>
              <a:t>Basierend auf: Robbie Macpherson (Adaptable Leadership, Sydney) und Paul 't Hart (Universität Utrecht): Leading in a Crisis 2020</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595A59"/>
                </a:solidFill>
                <a:effectLst/>
                <a:uLnTx/>
                <a:uFillTx/>
                <a:latin typeface="Calibri" panose="020F0502020204030204"/>
                <a:ea typeface="+mn-ea"/>
                <a:cs typeface="+mn-cs"/>
              </a:rPr>
              <a:t>und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595A59"/>
                </a:solidFill>
                <a:effectLst/>
                <a:uLnTx/>
                <a:uFillTx/>
                <a:latin typeface="Calibri" panose="020F0502020204030204"/>
                <a:ea typeface="+mn-ea"/>
                <a:cs typeface="+mn-cs"/>
              </a:rPr>
              <a:t>Heifetz, </a:t>
            </a:r>
            <a:r>
              <a:rPr kumimoji="0" lang="en-US" altLang="en-US" sz="1400" b="0" i="0" u="none" strike="noStrike" kern="1200" cap="none" spc="0" normalizeH="0" baseline="0" noProof="0" dirty="0" err="1">
                <a:ln>
                  <a:noFill/>
                </a:ln>
                <a:solidFill>
                  <a:srgbClr val="595A59"/>
                </a:solidFill>
                <a:effectLst/>
                <a:uLnTx/>
                <a:uFillTx/>
                <a:latin typeface="Calibri" panose="020F0502020204030204"/>
                <a:ea typeface="+mn-ea"/>
                <a:cs typeface="+mn-cs"/>
              </a:rPr>
              <a:t>Grashow </a:t>
            </a:r>
            <a:r>
              <a:rPr kumimoji="0" lang="en-US" altLang="en-US" sz="1400" b="0" i="0" u="none" strike="noStrike" kern="1200" cap="none" spc="0" normalizeH="0" baseline="0" noProof="0" dirty="0">
                <a:ln>
                  <a:noFill/>
                </a:ln>
                <a:solidFill>
                  <a:srgbClr val="595A59"/>
                </a:solidFill>
                <a:effectLst/>
                <a:uLnTx/>
                <a:uFillTx/>
                <a:latin typeface="Calibri" panose="020F0502020204030204"/>
                <a:ea typeface="+mn-ea"/>
                <a:cs typeface="+mn-cs"/>
              </a:rPr>
              <a:t>und </a:t>
            </a:r>
            <a:r>
              <a:rPr kumimoji="0" lang="en-US" altLang="en-US" sz="1400" b="0" i="0" u="none" strike="noStrike" kern="1200" cap="none" spc="0" normalizeH="0" baseline="0" noProof="0" dirty="0" err="1">
                <a:ln>
                  <a:noFill/>
                </a:ln>
                <a:solidFill>
                  <a:srgbClr val="595A59"/>
                </a:solidFill>
                <a:effectLst/>
                <a:uLnTx/>
                <a:uFillTx/>
                <a:latin typeface="Calibri" panose="020F0502020204030204"/>
                <a:ea typeface="+mn-ea"/>
                <a:cs typeface="+mn-cs"/>
              </a:rPr>
              <a:t>Linsky</a:t>
            </a:r>
            <a:r>
              <a:rPr lang="en-US" altLang="en-US" sz="1400" dirty="0">
                <a:latin typeface="Calibri" panose="020F0502020204030204"/>
              </a:rPr>
              <a:t>: </a:t>
            </a:r>
            <a:r>
              <a:rPr kumimoji="0" lang="en-GB" altLang="en-US" sz="1400" b="0" i="0" u="none" strike="noStrike" kern="1200" cap="none" spc="0" normalizeH="0" baseline="0" noProof="0" dirty="0">
                <a:ln>
                  <a:noFill/>
                </a:ln>
                <a:solidFill>
                  <a:srgbClr val="595A59"/>
                </a:solidFill>
                <a:effectLst/>
                <a:uLnTx/>
                <a:uFillTx/>
                <a:latin typeface="Calibri" panose="020F0502020204030204"/>
                <a:ea typeface="+mn-ea"/>
                <a:cs typeface="+mn-cs"/>
              </a:rPr>
              <a:t>: The Practice of Adaptive Leadership: Tools and Tactics for Changing Your Organization and the World 2009.</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595A59"/>
                </a:solidFill>
                <a:effectLst/>
                <a:uLnTx/>
                <a:uFillTx/>
                <a:latin typeface="Calibri" panose="020F0502020204030204"/>
                <a:ea typeface="+mn-ea"/>
                <a:cs typeface="+mn-cs"/>
              </a:rPr>
              <a:t> </a:t>
            </a:r>
            <a:endParaRPr kumimoji="0" lang="de-DE" sz="1400" b="0" i="0" u="none" strike="noStrike" kern="1200" cap="none" spc="0" normalizeH="0" baseline="0" noProof="0" dirty="0">
              <a:ln>
                <a:noFill/>
              </a:ln>
              <a:solidFill>
                <a:srgbClr val="595A59"/>
              </a:solidFill>
              <a:effectLst/>
              <a:uLnTx/>
              <a:uFillTx/>
              <a:latin typeface="Calibri" panose="020F0502020204030204"/>
              <a:ea typeface="+mn-ea"/>
              <a:cs typeface="+mn-cs"/>
            </a:endParaRPr>
          </a:p>
          <a:p>
            <a:endParaRPr lang="de-DE" dirty="0"/>
          </a:p>
        </p:txBody>
      </p:sp>
      <p:sp>
        <p:nvSpPr>
          <p:cNvPr id="4" name="Textplatzhalter 3">
            <a:extLst>
              <a:ext uri="{FF2B5EF4-FFF2-40B4-BE49-F238E27FC236}">
                <a16:creationId xmlns:a16="http://schemas.microsoft.com/office/drawing/2014/main" id="{1F4D6847-34DF-47C3-2ABA-4CF8A5A3036F}"/>
              </a:ext>
            </a:extLst>
          </p:cNvPr>
          <p:cNvSpPr>
            <a:spLocks noGrp="1"/>
          </p:cNvSpPr>
          <p:nvPr>
            <p:ph type="body" sz="quarter" idx="16"/>
          </p:nvPr>
        </p:nvSpPr>
        <p:spPr/>
        <p:txBody>
          <a:bodyPr>
            <a:normAutofit fontScale="92500" lnSpcReduction="10000"/>
          </a:bodyPr>
          <a:lstStyle/>
          <a:p>
            <a:r>
              <a:rPr lang="en-US" dirty="0"/>
              <a:t>Um ein klares Bild zu bekommen, muss man zunächst versuchen, die Perspektive zu wechseln und sozusagen "auf den Balkon zu treten".</a:t>
            </a:r>
            <a:endParaRPr lang="de-DE" dirty="0"/>
          </a:p>
        </p:txBody>
      </p:sp>
      <p:sp>
        <p:nvSpPr>
          <p:cNvPr id="5" name="Textplatzhalter 4">
            <a:extLst>
              <a:ext uri="{FF2B5EF4-FFF2-40B4-BE49-F238E27FC236}">
                <a16:creationId xmlns:a16="http://schemas.microsoft.com/office/drawing/2014/main" id="{36B6928C-2B8B-98D3-ABC5-148B643B32CC}"/>
              </a:ext>
            </a:extLst>
          </p:cNvPr>
          <p:cNvSpPr>
            <a:spLocks noGrp="1"/>
          </p:cNvSpPr>
          <p:nvPr>
            <p:ph type="body" sz="quarter" idx="20"/>
          </p:nvPr>
        </p:nvSpPr>
        <p:spPr/>
        <p:txBody>
          <a:bodyPr>
            <a:normAutofit fontScale="77500" lnSpcReduction="20000"/>
          </a:bodyPr>
          <a:lstStyle/>
          <a:p>
            <a:r>
              <a:rPr lang="de-DE" dirty="0"/>
              <a:t>5 Schritte zur adaptiven Führung in einer Krise: Treten Sie auf den Balkon </a:t>
            </a:r>
          </a:p>
        </p:txBody>
      </p:sp>
      <p:sp>
        <p:nvSpPr>
          <p:cNvPr id="25" name="Freeform 203">
            <a:extLst>
              <a:ext uri="{FF2B5EF4-FFF2-40B4-BE49-F238E27FC236}">
                <a16:creationId xmlns:a16="http://schemas.microsoft.com/office/drawing/2014/main" id="{5019F063-FAAF-0104-411D-D1B9A7D226DA}"/>
              </a:ext>
            </a:extLst>
          </p:cNvPr>
          <p:cNvSpPr>
            <a:spLocks/>
          </p:cNvSpPr>
          <p:nvPr/>
        </p:nvSpPr>
        <p:spPr bwMode="auto">
          <a:xfrm>
            <a:off x="3751855" y="2000827"/>
            <a:ext cx="4325148" cy="776274"/>
          </a:xfrm>
          <a:custGeom>
            <a:avLst/>
            <a:gdLst>
              <a:gd name="T0" fmla="*/ 2072 w 2072"/>
              <a:gd name="T1" fmla="*/ 0 h 562"/>
              <a:gd name="T2" fmla="*/ 0 w 2072"/>
              <a:gd name="T3" fmla="*/ 0 h 562"/>
              <a:gd name="T4" fmla="*/ 0 w 2072"/>
              <a:gd name="T5" fmla="*/ 562 h 562"/>
              <a:gd name="T6" fmla="*/ 1884 w 2072"/>
              <a:gd name="T7" fmla="*/ 562 h 562"/>
              <a:gd name="T8" fmla="*/ 2072 w 2072"/>
              <a:gd name="T9" fmla="*/ 0 h 562"/>
            </a:gdLst>
            <a:ahLst/>
            <a:cxnLst>
              <a:cxn ang="0">
                <a:pos x="T0" y="T1"/>
              </a:cxn>
              <a:cxn ang="0">
                <a:pos x="T2" y="T3"/>
              </a:cxn>
              <a:cxn ang="0">
                <a:pos x="T4" y="T5"/>
              </a:cxn>
              <a:cxn ang="0">
                <a:pos x="T6" y="T7"/>
              </a:cxn>
              <a:cxn ang="0">
                <a:pos x="T8" y="T9"/>
              </a:cxn>
            </a:cxnLst>
            <a:rect l="0" t="0" r="r" b="b"/>
            <a:pathLst>
              <a:path w="2072" h="562">
                <a:moveTo>
                  <a:pt x="2072" y="0"/>
                </a:moveTo>
                <a:lnTo>
                  <a:pt x="0" y="0"/>
                </a:lnTo>
                <a:lnTo>
                  <a:pt x="0" y="562"/>
                </a:lnTo>
                <a:lnTo>
                  <a:pt x="1884" y="562"/>
                </a:lnTo>
                <a:lnTo>
                  <a:pt x="2072" y="0"/>
                </a:lnTo>
                <a:close/>
              </a:path>
            </a:pathLst>
          </a:custGeom>
          <a:solidFill>
            <a:srgbClr val="D7C6D8"/>
          </a:solidFill>
          <a:ln>
            <a:noFill/>
          </a:ln>
          <a:effec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26" name="Freeform 208">
            <a:extLst>
              <a:ext uri="{FF2B5EF4-FFF2-40B4-BE49-F238E27FC236}">
                <a16:creationId xmlns:a16="http://schemas.microsoft.com/office/drawing/2014/main" id="{B29C5F4C-96DD-9CF5-8FB4-7514340AD0FF}"/>
              </a:ext>
            </a:extLst>
          </p:cNvPr>
          <p:cNvSpPr>
            <a:spLocks/>
          </p:cNvSpPr>
          <p:nvPr/>
        </p:nvSpPr>
        <p:spPr bwMode="auto">
          <a:xfrm>
            <a:off x="7702481" y="1637401"/>
            <a:ext cx="1777584" cy="776274"/>
          </a:xfrm>
          <a:custGeom>
            <a:avLst/>
            <a:gdLst>
              <a:gd name="T0" fmla="*/ 637 w 901"/>
              <a:gd name="T1" fmla="*/ 534 h 534"/>
              <a:gd name="T2" fmla="*/ 828 w 901"/>
              <a:gd name="T3" fmla="*/ 351 h 534"/>
              <a:gd name="T4" fmla="*/ 883 w 901"/>
              <a:gd name="T5" fmla="*/ 298 h 534"/>
              <a:gd name="T6" fmla="*/ 883 w 901"/>
              <a:gd name="T7" fmla="*/ 237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D7C6D8"/>
          </a:solidFill>
          <a:ln>
            <a:noFill/>
          </a:ln>
          <a:effec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27" name="TextBox 7">
            <a:extLst>
              <a:ext uri="{FF2B5EF4-FFF2-40B4-BE49-F238E27FC236}">
                <a16:creationId xmlns:a16="http://schemas.microsoft.com/office/drawing/2014/main" id="{91A6A0E5-5247-0E17-0916-D86D94F470BE}"/>
              </a:ext>
            </a:extLst>
          </p:cNvPr>
          <p:cNvSpPr txBox="1"/>
          <p:nvPr/>
        </p:nvSpPr>
        <p:spPr>
          <a:xfrm>
            <a:off x="8243143" y="1717673"/>
            <a:ext cx="720070" cy="646331"/>
          </a:xfrm>
          <a:prstGeom prst="rect">
            <a:avLst/>
          </a:prstGeom>
          <a:noFill/>
        </p:spPr>
        <p:txBody>
          <a:bodyPr wrap="none" rtlCol="0">
            <a:spAutoFit/>
          </a:bodyPr>
          <a:lstStyle/>
          <a:p>
            <a:pPr algn="ctr"/>
            <a:r>
              <a:rPr lang="en-US" sz="36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01</a:t>
            </a:r>
            <a:endParaRPr lang="en-US" sz="4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28" name="Freeform 202">
            <a:extLst>
              <a:ext uri="{FF2B5EF4-FFF2-40B4-BE49-F238E27FC236}">
                <a16:creationId xmlns:a16="http://schemas.microsoft.com/office/drawing/2014/main" id="{8B0050B3-0C95-371B-AD0F-14BA9C22BD37}"/>
              </a:ext>
            </a:extLst>
          </p:cNvPr>
          <p:cNvSpPr>
            <a:spLocks/>
          </p:cNvSpPr>
          <p:nvPr/>
        </p:nvSpPr>
        <p:spPr bwMode="auto">
          <a:xfrm>
            <a:off x="3751855" y="2760120"/>
            <a:ext cx="3974848" cy="773511"/>
          </a:xfrm>
          <a:custGeom>
            <a:avLst/>
            <a:gdLst>
              <a:gd name="T0" fmla="*/ 1884 w 1884"/>
              <a:gd name="T1" fmla="*/ 0 h 560"/>
              <a:gd name="T2" fmla="*/ 0 w 1884"/>
              <a:gd name="T3" fmla="*/ 0 h 560"/>
              <a:gd name="T4" fmla="*/ 0 w 1884"/>
              <a:gd name="T5" fmla="*/ 560 h 560"/>
              <a:gd name="T6" fmla="*/ 1695 w 1884"/>
              <a:gd name="T7" fmla="*/ 560 h 560"/>
              <a:gd name="T8" fmla="*/ 1884 w 1884"/>
              <a:gd name="T9" fmla="*/ 0 h 560"/>
            </a:gdLst>
            <a:ahLst/>
            <a:cxnLst>
              <a:cxn ang="0">
                <a:pos x="T0" y="T1"/>
              </a:cxn>
              <a:cxn ang="0">
                <a:pos x="T2" y="T3"/>
              </a:cxn>
              <a:cxn ang="0">
                <a:pos x="T4" y="T5"/>
              </a:cxn>
              <a:cxn ang="0">
                <a:pos x="T6" y="T7"/>
              </a:cxn>
              <a:cxn ang="0">
                <a:pos x="T8" y="T9"/>
              </a:cxn>
            </a:cxnLst>
            <a:rect l="0" t="0" r="r" b="b"/>
            <a:pathLst>
              <a:path w="1884" h="560">
                <a:moveTo>
                  <a:pt x="1884" y="0"/>
                </a:moveTo>
                <a:lnTo>
                  <a:pt x="0" y="0"/>
                </a:lnTo>
                <a:lnTo>
                  <a:pt x="0" y="560"/>
                </a:lnTo>
                <a:lnTo>
                  <a:pt x="1695" y="560"/>
                </a:lnTo>
                <a:lnTo>
                  <a:pt x="1884" y="0"/>
                </a:lnTo>
                <a:close/>
              </a:path>
            </a:pathLst>
          </a:custGeom>
          <a:solidFill>
            <a:srgbClr val="AB85AD"/>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29" name="Freeform 207">
            <a:extLst>
              <a:ext uri="{FF2B5EF4-FFF2-40B4-BE49-F238E27FC236}">
                <a16:creationId xmlns:a16="http://schemas.microsoft.com/office/drawing/2014/main" id="{F33F34FB-8E11-546F-53FA-B4D4ED38C571}"/>
              </a:ext>
            </a:extLst>
          </p:cNvPr>
          <p:cNvSpPr>
            <a:spLocks/>
          </p:cNvSpPr>
          <p:nvPr/>
        </p:nvSpPr>
        <p:spPr bwMode="auto">
          <a:xfrm>
            <a:off x="7350318" y="2396694"/>
            <a:ext cx="1779447" cy="773511"/>
          </a:xfrm>
          <a:custGeom>
            <a:avLst/>
            <a:gdLst>
              <a:gd name="T0" fmla="*/ 637 w 901"/>
              <a:gd name="T1" fmla="*/ 533 h 533"/>
              <a:gd name="T2" fmla="*/ 828 w 901"/>
              <a:gd name="T3" fmla="*/ 351 h 533"/>
              <a:gd name="T4" fmla="*/ 883 w 901"/>
              <a:gd name="T5" fmla="*/ 298 h 533"/>
              <a:gd name="T6" fmla="*/ 883 w 901"/>
              <a:gd name="T7" fmla="*/ 236 h 533"/>
              <a:gd name="T8" fmla="*/ 828 w 901"/>
              <a:gd name="T9" fmla="*/ 183 h 533"/>
              <a:gd name="T10" fmla="*/ 635 w 901"/>
              <a:gd name="T11" fmla="*/ 0 h 533"/>
              <a:gd name="T12" fmla="*/ 635 w 901"/>
              <a:gd name="T13" fmla="*/ 0 h 533"/>
              <a:gd name="T14" fmla="*/ 635 w 901"/>
              <a:gd name="T15" fmla="*/ 0 h 533"/>
              <a:gd name="T16" fmla="*/ 178 w 901"/>
              <a:gd name="T17" fmla="*/ 0 h 533"/>
              <a:gd name="T18" fmla="*/ 0 w 901"/>
              <a:gd name="T19" fmla="*/ 533 h 533"/>
              <a:gd name="T20" fmla="*/ 635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rgbClr val="AB85AD"/>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1" name="Freeform 201">
            <a:extLst>
              <a:ext uri="{FF2B5EF4-FFF2-40B4-BE49-F238E27FC236}">
                <a16:creationId xmlns:a16="http://schemas.microsoft.com/office/drawing/2014/main" id="{99D8963B-1DC7-BDD3-27CC-C515094DA546}"/>
              </a:ext>
            </a:extLst>
          </p:cNvPr>
          <p:cNvSpPr>
            <a:spLocks/>
          </p:cNvSpPr>
          <p:nvPr/>
        </p:nvSpPr>
        <p:spPr bwMode="auto">
          <a:xfrm>
            <a:off x="3751222" y="3498264"/>
            <a:ext cx="3622686" cy="774892"/>
          </a:xfrm>
          <a:custGeom>
            <a:avLst/>
            <a:gdLst>
              <a:gd name="T0" fmla="*/ 1695 w 1695"/>
              <a:gd name="T1" fmla="*/ 0 h 561"/>
              <a:gd name="T2" fmla="*/ 0 w 1695"/>
              <a:gd name="T3" fmla="*/ 0 h 561"/>
              <a:gd name="T4" fmla="*/ 0 w 1695"/>
              <a:gd name="T5" fmla="*/ 561 h 561"/>
              <a:gd name="T6" fmla="*/ 1506 w 1695"/>
              <a:gd name="T7" fmla="*/ 561 h 561"/>
              <a:gd name="T8" fmla="*/ 1695 w 1695"/>
              <a:gd name="T9" fmla="*/ 0 h 561"/>
            </a:gdLst>
            <a:ahLst/>
            <a:cxnLst>
              <a:cxn ang="0">
                <a:pos x="T0" y="T1"/>
              </a:cxn>
              <a:cxn ang="0">
                <a:pos x="T2" y="T3"/>
              </a:cxn>
              <a:cxn ang="0">
                <a:pos x="T4" y="T5"/>
              </a:cxn>
              <a:cxn ang="0">
                <a:pos x="T6" y="T7"/>
              </a:cxn>
              <a:cxn ang="0">
                <a:pos x="T8" y="T9"/>
              </a:cxn>
            </a:cxnLst>
            <a:rect l="0" t="0" r="r" b="b"/>
            <a:pathLst>
              <a:path w="1695" h="561">
                <a:moveTo>
                  <a:pt x="1695" y="0"/>
                </a:moveTo>
                <a:lnTo>
                  <a:pt x="0" y="0"/>
                </a:lnTo>
                <a:lnTo>
                  <a:pt x="0" y="561"/>
                </a:lnTo>
                <a:lnTo>
                  <a:pt x="1506" y="561"/>
                </a:lnTo>
                <a:lnTo>
                  <a:pt x="1695" y="0"/>
                </a:lnTo>
                <a:close/>
              </a:path>
            </a:pathLst>
          </a:custGeom>
          <a:solidFill>
            <a:srgbClr val="976799"/>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2" name="Freeform 206">
            <a:extLst>
              <a:ext uri="{FF2B5EF4-FFF2-40B4-BE49-F238E27FC236}">
                <a16:creationId xmlns:a16="http://schemas.microsoft.com/office/drawing/2014/main" id="{80FEA21F-6BC6-ED36-35F0-DE64369ED47E}"/>
              </a:ext>
            </a:extLst>
          </p:cNvPr>
          <p:cNvSpPr>
            <a:spLocks/>
          </p:cNvSpPr>
          <p:nvPr/>
        </p:nvSpPr>
        <p:spPr bwMode="auto">
          <a:xfrm>
            <a:off x="6999386" y="3134838"/>
            <a:ext cx="1777584" cy="774892"/>
          </a:xfrm>
          <a:custGeom>
            <a:avLst/>
            <a:gdLst>
              <a:gd name="T0" fmla="*/ 637 w 901"/>
              <a:gd name="T1" fmla="*/ 533 h 533"/>
              <a:gd name="T2" fmla="*/ 828 w 901"/>
              <a:gd name="T3" fmla="*/ 351 h 533"/>
              <a:gd name="T4" fmla="*/ 883 w 901"/>
              <a:gd name="T5" fmla="*/ 299 h 533"/>
              <a:gd name="T6" fmla="*/ 883 w 901"/>
              <a:gd name="T7" fmla="*/ 236 h 533"/>
              <a:gd name="T8" fmla="*/ 828 w 901"/>
              <a:gd name="T9" fmla="*/ 184 h 533"/>
              <a:gd name="T10" fmla="*/ 636 w 901"/>
              <a:gd name="T11" fmla="*/ 0 h 533"/>
              <a:gd name="T12" fmla="*/ 636 w 901"/>
              <a:gd name="T13" fmla="*/ 0 h 533"/>
              <a:gd name="T14" fmla="*/ 636 w 901"/>
              <a:gd name="T15" fmla="*/ 0 h 533"/>
              <a:gd name="T16" fmla="*/ 178 w 901"/>
              <a:gd name="T17" fmla="*/ 0 h 533"/>
              <a:gd name="T18" fmla="*/ 0 w 901"/>
              <a:gd name="T19" fmla="*/ 533 h 533"/>
              <a:gd name="T20" fmla="*/ 636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rgbClr val="976799"/>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4" name="Freeform 200">
            <a:extLst>
              <a:ext uri="{FF2B5EF4-FFF2-40B4-BE49-F238E27FC236}">
                <a16:creationId xmlns:a16="http://schemas.microsoft.com/office/drawing/2014/main" id="{F1E68B02-0CDB-B181-9BBA-ECBE419AE44E}"/>
              </a:ext>
            </a:extLst>
          </p:cNvPr>
          <p:cNvSpPr>
            <a:spLocks/>
          </p:cNvSpPr>
          <p:nvPr/>
        </p:nvSpPr>
        <p:spPr bwMode="auto">
          <a:xfrm>
            <a:off x="3751854" y="4250313"/>
            <a:ext cx="3270523" cy="774892"/>
          </a:xfrm>
          <a:custGeom>
            <a:avLst/>
            <a:gdLst>
              <a:gd name="T0" fmla="*/ 1506 w 1506"/>
              <a:gd name="T1" fmla="*/ 0 h 561"/>
              <a:gd name="T2" fmla="*/ 0 w 1506"/>
              <a:gd name="T3" fmla="*/ 0 h 561"/>
              <a:gd name="T4" fmla="*/ 0 w 1506"/>
              <a:gd name="T5" fmla="*/ 561 h 561"/>
              <a:gd name="T6" fmla="*/ 1318 w 1506"/>
              <a:gd name="T7" fmla="*/ 561 h 561"/>
              <a:gd name="T8" fmla="*/ 1506 w 1506"/>
              <a:gd name="T9" fmla="*/ 0 h 561"/>
            </a:gdLst>
            <a:ahLst/>
            <a:cxnLst>
              <a:cxn ang="0">
                <a:pos x="T0" y="T1"/>
              </a:cxn>
              <a:cxn ang="0">
                <a:pos x="T2" y="T3"/>
              </a:cxn>
              <a:cxn ang="0">
                <a:pos x="T4" y="T5"/>
              </a:cxn>
              <a:cxn ang="0">
                <a:pos x="T6" y="T7"/>
              </a:cxn>
              <a:cxn ang="0">
                <a:pos x="T8" y="T9"/>
              </a:cxn>
            </a:cxnLst>
            <a:rect l="0" t="0" r="r" b="b"/>
            <a:pathLst>
              <a:path w="1506" h="561">
                <a:moveTo>
                  <a:pt x="1506" y="0"/>
                </a:moveTo>
                <a:lnTo>
                  <a:pt x="0" y="0"/>
                </a:lnTo>
                <a:lnTo>
                  <a:pt x="0" y="561"/>
                </a:lnTo>
                <a:lnTo>
                  <a:pt x="1318" y="561"/>
                </a:lnTo>
                <a:lnTo>
                  <a:pt x="1506" y="0"/>
                </a:lnTo>
                <a:close/>
              </a:path>
            </a:pathLst>
          </a:custGeom>
          <a:solidFill>
            <a:srgbClr val="895E8C"/>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5" name="Freeform 205">
            <a:extLst>
              <a:ext uri="{FF2B5EF4-FFF2-40B4-BE49-F238E27FC236}">
                <a16:creationId xmlns:a16="http://schemas.microsoft.com/office/drawing/2014/main" id="{83B9B4C8-F127-1F68-13C5-51F0FF403C44}"/>
              </a:ext>
            </a:extLst>
          </p:cNvPr>
          <p:cNvSpPr>
            <a:spLocks/>
          </p:cNvSpPr>
          <p:nvPr/>
        </p:nvSpPr>
        <p:spPr bwMode="auto">
          <a:xfrm>
            <a:off x="6647855" y="3886887"/>
            <a:ext cx="1779448" cy="774892"/>
          </a:xfrm>
          <a:custGeom>
            <a:avLst/>
            <a:gdLst>
              <a:gd name="T0" fmla="*/ 637 w 901"/>
              <a:gd name="T1" fmla="*/ 534 h 534"/>
              <a:gd name="T2" fmla="*/ 829 w 901"/>
              <a:gd name="T3" fmla="*/ 351 h 534"/>
              <a:gd name="T4" fmla="*/ 883 w 901"/>
              <a:gd name="T5" fmla="*/ 299 h 534"/>
              <a:gd name="T6" fmla="*/ 883 w 901"/>
              <a:gd name="T7" fmla="*/ 236 h 534"/>
              <a:gd name="T8" fmla="*/ 829 w 901"/>
              <a:gd name="T9" fmla="*/ 184 h 534"/>
              <a:gd name="T10" fmla="*/ 636 w 901"/>
              <a:gd name="T11" fmla="*/ 0 h 534"/>
              <a:gd name="T12" fmla="*/ 636 w 901"/>
              <a:gd name="T13" fmla="*/ 0 h 534"/>
              <a:gd name="T14" fmla="*/ 636 w 901"/>
              <a:gd name="T15" fmla="*/ 0 h 534"/>
              <a:gd name="T16" fmla="*/ 178 w 901"/>
              <a:gd name="T17" fmla="*/ 0 h 534"/>
              <a:gd name="T18" fmla="*/ 0 w 901"/>
              <a:gd name="T19" fmla="*/ 534 h 534"/>
              <a:gd name="T20" fmla="*/ 636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rgbClr val="895E8C"/>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7" name="Freeform 198">
            <a:extLst>
              <a:ext uri="{FF2B5EF4-FFF2-40B4-BE49-F238E27FC236}">
                <a16:creationId xmlns:a16="http://schemas.microsoft.com/office/drawing/2014/main" id="{EC599960-0DB7-C0E6-50DA-EA46D3FB2CA3}"/>
              </a:ext>
            </a:extLst>
          </p:cNvPr>
          <p:cNvSpPr>
            <a:spLocks/>
          </p:cNvSpPr>
          <p:nvPr/>
        </p:nvSpPr>
        <p:spPr bwMode="auto">
          <a:xfrm>
            <a:off x="3751222" y="5008388"/>
            <a:ext cx="2920226" cy="774892"/>
          </a:xfrm>
          <a:custGeom>
            <a:avLst/>
            <a:gdLst>
              <a:gd name="T0" fmla="*/ 1318 w 1318"/>
              <a:gd name="T1" fmla="*/ 0 h 561"/>
              <a:gd name="T2" fmla="*/ 0 w 1318"/>
              <a:gd name="T3" fmla="*/ 0 h 561"/>
              <a:gd name="T4" fmla="*/ 0 w 1318"/>
              <a:gd name="T5" fmla="*/ 561 h 561"/>
              <a:gd name="T6" fmla="*/ 1130 w 1318"/>
              <a:gd name="T7" fmla="*/ 561 h 561"/>
              <a:gd name="T8" fmla="*/ 1318 w 1318"/>
              <a:gd name="T9" fmla="*/ 0 h 561"/>
            </a:gdLst>
            <a:ahLst/>
            <a:cxnLst>
              <a:cxn ang="0">
                <a:pos x="T0" y="T1"/>
              </a:cxn>
              <a:cxn ang="0">
                <a:pos x="T2" y="T3"/>
              </a:cxn>
              <a:cxn ang="0">
                <a:pos x="T4" y="T5"/>
              </a:cxn>
              <a:cxn ang="0">
                <a:pos x="T6" y="T7"/>
              </a:cxn>
              <a:cxn ang="0">
                <a:pos x="T8" y="T9"/>
              </a:cxn>
            </a:cxnLst>
            <a:rect l="0" t="0" r="r" b="b"/>
            <a:pathLst>
              <a:path w="1318" h="561">
                <a:moveTo>
                  <a:pt x="1318" y="0"/>
                </a:moveTo>
                <a:lnTo>
                  <a:pt x="0" y="0"/>
                </a:lnTo>
                <a:lnTo>
                  <a:pt x="0" y="561"/>
                </a:lnTo>
                <a:lnTo>
                  <a:pt x="1130" y="561"/>
                </a:lnTo>
                <a:lnTo>
                  <a:pt x="1318" y="0"/>
                </a:lnTo>
                <a:close/>
              </a:path>
            </a:pathLst>
          </a:custGeom>
          <a:solidFill>
            <a:srgbClr val="79527B"/>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8" name="Freeform 204">
            <a:extLst>
              <a:ext uri="{FF2B5EF4-FFF2-40B4-BE49-F238E27FC236}">
                <a16:creationId xmlns:a16="http://schemas.microsoft.com/office/drawing/2014/main" id="{C63E6E3B-B9D6-AAD5-5A65-7B10552166FA}"/>
              </a:ext>
            </a:extLst>
          </p:cNvPr>
          <p:cNvSpPr>
            <a:spLocks/>
          </p:cNvSpPr>
          <p:nvPr/>
        </p:nvSpPr>
        <p:spPr bwMode="auto">
          <a:xfrm>
            <a:off x="6296925" y="4643203"/>
            <a:ext cx="1779448" cy="776274"/>
          </a:xfrm>
          <a:custGeom>
            <a:avLst/>
            <a:gdLst>
              <a:gd name="T0" fmla="*/ 637 w 901"/>
              <a:gd name="T1" fmla="*/ 534 h 534"/>
              <a:gd name="T2" fmla="*/ 828 w 901"/>
              <a:gd name="T3" fmla="*/ 351 h 534"/>
              <a:gd name="T4" fmla="*/ 883 w 901"/>
              <a:gd name="T5" fmla="*/ 299 h 534"/>
              <a:gd name="T6" fmla="*/ 883 w 901"/>
              <a:gd name="T7" fmla="*/ 236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79527B"/>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44" name="TextBox 50">
            <a:extLst>
              <a:ext uri="{FF2B5EF4-FFF2-40B4-BE49-F238E27FC236}">
                <a16:creationId xmlns:a16="http://schemas.microsoft.com/office/drawing/2014/main" id="{D863D1CC-93BC-B195-2575-36141C308661}"/>
              </a:ext>
            </a:extLst>
          </p:cNvPr>
          <p:cNvSpPr txBox="1"/>
          <p:nvPr/>
        </p:nvSpPr>
        <p:spPr>
          <a:xfrm>
            <a:off x="3980072" y="2204252"/>
            <a:ext cx="2598788" cy="415498"/>
          </a:xfrm>
          <a:prstGeom prst="rect">
            <a:avLst/>
          </a:prstGeom>
          <a:noFill/>
        </p:spPr>
        <p:txBody>
          <a:bodyPr wrap="none" rtlCol="0">
            <a:spAutoFit/>
          </a:bodyPr>
          <a:lstStyle/>
          <a:p>
            <a:r>
              <a:rPr lang="en-US" sz="2100" b="1" dirty="0">
                <a:solidFill>
                  <a:schemeClr val="bg1"/>
                </a:solidFill>
                <a:latin typeface="Roboto" charset="0"/>
                <a:ea typeface="Roboto" charset="0"/>
                <a:cs typeface="Roboto" charset="0"/>
              </a:rPr>
              <a:t>Betreten Sie den Balkon</a:t>
            </a:r>
          </a:p>
        </p:txBody>
      </p:sp>
      <p:sp>
        <p:nvSpPr>
          <p:cNvPr id="45" name="Subtitle 2">
            <a:extLst>
              <a:ext uri="{FF2B5EF4-FFF2-40B4-BE49-F238E27FC236}">
                <a16:creationId xmlns:a16="http://schemas.microsoft.com/office/drawing/2014/main" id="{E2A7CFB5-12BA-2F4C-88D9-59406E4B61A5}"/>
              </a:ext>
            </a:extLst>
          </p:cNvPr>
          <p:cNvSpPr txBox="1">
            <a:spLocks/>
          </p:cNvSpPr>
          <p:nvPr/>
        </p:nvSpPr>
        <p:spPr>
          <a:xfrm>
            <a:off x="9558427" y="1231888"/>
            <a:ext cx="2429892" cy="543768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200" dirty="0">
                <a:solidFill>
                  <a:srgbClr val="595A59"/>
                </a:solidFill>
                <a:latin typeface="+mn-lt"/>
                <a:ea typeface="Lato Light" panose="020F0502020204030203" pitchFamily="34" charset="0"/>
                <a:cs typeface="Mukta ExtraLight" panose="020B0000000000000000" pitchFamily="34" charset="77"/>
              </a:rPr>
              <a:t>Das Führen in einer Krise ist anspruchsvoll, verwirrend und überwältigend. Es ist von entscheidender Bedeutung, einen Weg zu finden, sich von der Intensität des Geschehens zurückzuziehen (Heifetz vergleicht es mit einer Tanzfläche), um </a:t>
            </a:r>
            <a:r>
              <a:rPr lang="en-US" sz="1200" dirty="0" err="1">
                <a:solidFill>
                  <a:srgbClr val="595A59"/>
                </a:solidFill>
                <a:latin typeface="+mn-lt"/>
                <a:ea typeface="Lato Light" panose="020F0502020204030203" pitchFamily="34" charset="0"/>
                <a:cs typeface="Mukta ExtraLight" panose="020B0000000000000000" pitchFamily="34" charset="77"/>
              </a:rPr>
              <a:t>eine</a:t>
            </a:r>
            <a:r>
              <a:rPr lang="en-US" sz="1200" dirty="0">
                <a:solidFill>
                  <a:srgbClr val="595A59"/>
                </a:solidFill>
                <a:latin typeface="+mn-lt"/>
                <a:ea typeface="Lato Light" panose="020F0502020204030203" pitchFamily="34" charset="0"/>
                <a:cs typeface="Mukta ExtraLight" panose="020B0000000000000000" pitchFamily="34" charset="77"/>
              </a:rPr>
              <a:t> </a:t>
            </a:r>
            <a:r>
              <a:rPr lang="en-US" sz="1200" dirty="0" err="1">
                <a:solidFill>
                  <a:srgbClr val="595A59"/>
                </a:solidFill>
                <a:latin typeface="+mn-lt"/>
                <a:ea typeface="Lato Light" panose="020F0502020204030203" pitchFamily="34" charset="0"/>
                <a:cs typeface="Mukta ExtraLight" panose="020B0000000000000000" pitchFamily="34" charset="77"/>
              </a:rPr>
              <a:t>weitere</a:t>
            </a:r>
            <a:r>
              <a:rPr lang="en-US" sz="1200" dirty="0">
                <a:solidFill>
                  <a:srgbClr val="595A59"/>
                </a:solidFill>
                <a:latin typeface="+mn-lt"/>
                <a:ea typeface="Lato Light" panose="020F0502020204030203" pitchFamily="34" charset="0"/>
                <a:cs typeface="Mukta ExtraLight" panose="020B0000000000000000" pitchFamily="34" charset="77"/>
              </a:rPr>
              <a:t> </a:t>
            </a:r>
            <a:r>
              <a:rPr lang="en-US" sz="1200" dirty="0" err="1">
                <a:solidFill>
                  <a:srgbClr val="595A59"/>
                </a:solidFill>
                <a:latin typeface="+mn-lt"/>
                <a:ea typeface="Lato Light" panose="020F0502020204030203" pitchFamily="34" charset="0"/>
                <a:cs typeface="Mukta ExtraLight" panose="020B0000000000000000" pitchFamily="34" charset="77"/>
              </a:rPr>
              <a:t>Perspektive</a:t>
            </a:r>
            <a:r>
              <a:rPr lang="en-US" sz="1200" dirty="0">
                <a:solidFill>
                  <a:srgbClr val="595A59"/>
                </a:solidFill>
                <a:latin typeface="+mn-lt"/>
                <a:ea typeface="Lato Light" panose="020F0502020204030203" pitchFamily="34" charset="0"/>
                <a:cs typeface="Mukta ExtraLight" panose="020B0000000000000000" pitchFamily="34" charset="77"/>
              </a:rPr>
              <a:t> zu erhalten (auf den Balkon zu gehen). Strategische Krisenbewältigung erfordert die Einsicht in die </a:t>
            </a:r>
            <a:r>
              <a:rPr lang="en-US" sz="1200" dirty="0" err="1">
                <a:solidFill>
                  <a:srgbClr val="595A59"/>
                </a:solidFill>
                <a:latin typeface="+mn-lt"/>
                <a:ea typeface="Lato Light" panose="020F0502020204030203" pitchFamily="34" charset="0"/>
                <a:cs typeface="Mukta ExtraLight" panose="020B0000000000000000" pitchFamily="34" charset="77"/>
              </a:rPr>
              <a:t>Dynamiken</a:t>
            </a:r>
            <a:r>
              <a:rPr lang="en-US" sz="1200" dirty="0">
                <a:solidFill>
                  <a:srgbClr val="595A59"/>
                </a:solidFill>
                <a:latin typeface="+mn-lt"/>
                <a:ea typeface="Lato Light" panose="020F0502020204030203" pitchFamily="34" charset="0"/>
                <a:cs typeface="Mukta ExtraLight" panose="020B0000000000000000" pitchFamily="34" charset="77"/>
              </a:rPr>
              <a:t> und  </a:t>
            </a:r>
            <a:r>
              <a:rPr lang="en-US" sz="1200" dirty="0" err="1">
                <a:solidFill>
                  <a:srgbClr val="595A59"/>
                </a:solidFill>
                <a:latin typeface="+mn-lt"/>
                <a:ea typeface="Lato Light" panose="020F0502020204030203" pitchFamily="34" charset="0"/>
                <a:cs typeface="Mukta ExtraLight" panose="020B0000000000000000" pitchFamily="34" charset="77"/>
              </a:rPr>
              <a:t>Herausforderungen</a:t>
            </a:r>
            <a:r>
              <a:rPr lang="en-US" sz="1200" dirty="0">
                <a:solidFill>
                  <a:srgbClr val="595A59"/>
                </a:solidFill>
                <a:latin typeface="+mn-lt"/>
                <a:ea typeface="Lato Light" panose="020F0502020204030203" pitchFamily="34" charset="0"/>
                <a:cs typeface="Mukta ExtraLight" panose="020B0000000000000000" pitchFamily="34" charset="77"/>
              </a:rPr>
              <a:t> aus dem </a:t>
            </a:r>
            <a:r>
              <a:rPr lang="en-US" sz="1200" dirty="0" err="1">
                <a:solidFill>
                  <a:srgbClr val="595A59"/>
                </a:solidFill>
                <a:latin typeface="+mn-lt"/>
                <a:ea typeface="Lato Light" panose="020F0502020204030203" pitchFamily="34" charset="0"/>
                <a:cs typeface="Mukta ExtraLight" panose="020B0000000000000000" pitchFamily="34" charset="77"/>
              </a:rPr>
              <a:t>Gesamtbild</a:t>
            </a:r>
            <a:r>
              <a:rPr lang="en-US" sz="1200" dirty="0">
                <a:solidFill>
                  <a:srgbClr val="595A59"/>
                </a:solidFill>
                <a:latin typeface="+mn-lt"/>
                <a:ea typeface="Lato Light" panose="020F0502020204030203" pitchFamily="34" charset="0"/>
                <a:cs typeface="Mukta ExtraLight" panose="020B0000000000000000" pitchFamily="34" charset="77"/>
              </a:rPr>
              <a:t>. Man muss sich </a:t>
            </a:r>
            <a:r>
              <a:rPr lang="en-US" sz="1200" dirty="0" err="1">
                <a:solidFill>
                  <a:srgbClr val="595A59"/>
                </a:solidFill>
                <a:latin typeface="+mn-lt"/>
                <a:ea typeface="Lato Light" panose="020F0502020204030203" pitchFamily="34" charset="0"/>
                <a:cs typeface="Mukta ExtraLight" panose="020B0000000000000000" pitchFamily="34" charset="77"/>
              </a:rPr>
              <a:t>über</a:t>
            </a:r>
            <a:r>
              <a:rPr lang="en-US" sz="1200" dirty="0">
                <a:solidFill>
                  <a:srgbClr val="595A59"/>
                </a:solidFill>
                <a:latin typeface="+mn-lt"/>
                <a:ea typeface="Lato Light" panose="020F0502020204030203" pitchFamily="34" charset="0"/>
                <a:cs typeface="Mukta ExtraLight" panose="020B0000000000000000" pitchFamily="34" charset="77"/>
              </a:rPr>
              <a:t> den ”</a:t>
            </a:r>
            <a:r>
              <a:rPr lang="en-US" sz="1200" dirty="0" err="1">
                <a:solidFill>
                  <a:srgbClr val="595A59"/>
                </a:solidFill>
                <a:latin typeface="+mn-lt"/>
                <a:ea typeface="Lato Light" panose="020F0502020204030203" pitchFamily="34" charset="0"/>
                <a:cs typeface="Mukta ExtraLight" panose="020B0000000000000000" pitchFamily="34" charset="77"/>
              </a:rPr>
              <a:t>Nebel</a:t>
            </a:r>
            <a:r>
              <a:rPr lang="en-US" sz="1200" dirty="0">
                <a:solidFill>
                  <a:srgbClr val="595A59"/>
                </a:solidFill>
                <a:latin typeface="+mn-lt"/>
                <a:ea typeface="Lato Light" panose="020F0502020204030203" pitchFamily="34" charset="0"/>
                <a:cs typeface="Mukta ExtraLight" panose="020B0000000000000000" pitchFamily="34" charset="77"/>
              </a:rPr>
              <a:t> des Krieges der </a:t>
            </a:r>
            <a:r>
              <a:rPr lang="en-US" sz="1200" dirty="0" err="1">
                <a:solidFill>
                  <a:srgbClr val="595A59"/>
                </a:solidFill>
                <a:latin typeface="+mn-lt"/>
                <a:ea typeface="Lato Light" panose="020F0502020204030203" pitchFamily="34" charset="0"/>
                <a:cs typeface="Mukta ExtraLight" panose="020B0000000000000000" pitchFamily="34" charset="77"/>
              </a:rPr>
              <a:t>Notfallmaßnahmen</a:t>
            </a:r>
            <a:r>
              <a:rPr lang="en-US" sz="1200" dirty="0">
                <a:solidFill>
                  <a:srgbClr val="595A59"/>
                </a:solidFill>
                <a:latin typeface="+mn-lt"/>
                <a:ea typeface="Lato Light" panose="020F0502020204030203" pitchFamily="34" charset="0"/>
                <a:cs typeface="Mukta ExtraLight" panose="020B0000000000000000" pitchFamily="34" charset="77"/>
              </a:rPr>
              <a:t>” erheben und den </a:t>
            </a:r>
            <a:r>
              <a:rPr lang="en-US" sz="1200" dirty="0" err="1">
                <a:solidFill>
                  <a:srgbClr val="595A59"/>
                </a:solidFill>
                <a:latin typeface="+mn-lt"/>
                <a:ea typeface="Lato Light" panose="020F0502020204030203" pitchFamily="34" charset="0"/>
                <a:cs typeface="Mukta ExtraLight" panose="020B0000000000000000" pitchFamily="34" charset="77"/>
              </a:rPr>
              <a:t>Überblick</a:t>
            </a:r>
            <a:r>
              <a:rPr lang="en-US" sz="1200" dirty="0">
                <a:solidFill>
                  <a:srgbClr val="595A59"/>
                </a:solidFill>
                <a:latin typeface="+mn-lt"/>
                <a:ea typeface="Lato Light" panose="020F0502020204030203" pitchFamily="34" charset="0"/>
                <a:cs typeface="Mukta ExtraLight" panose="020B0000000000000000" pitchFamily="34" charset="77"/>
              </a:rPr>
              <a:t> </a:t>
            </a:r>
            <a:r>
              <a:rPr lang="en-US" sz="1200" dirty="0" err="1">
                <a:solidFill>
                  <a:srgbClr val="595A59"/>
                </a:solidFill>
                <a:latin typeface="+mn-lt"/>
                <a:ea typeface="Lato Light" panose="020F0502020204030203" pitchFamily="34" charset="0"/>
                <a:cs typeface="Mukta ExtraLight" panose="020B0000000000000000" pitchFamily="34" charset="77"/>
              </a:rPr>
              <a:t>behalten</a:t>
            </a:r>
            <a:r>
              <a:rPr lang="en-US" sz="1200" dirty="0">
                <a:solidFill>
                  <a:srgbClr val="595A59"/>
                </a:solidFill>
                <a:latin typeface="+mn-lt"/>
                <a:ea typeface="Lato Light" panose="020F0502020204030203" pitchFamily="34" charset="0"/>
                <a:cs typeface="Mukta ExtraLight" panose="020B0000000000000000" pitchFamily="34" charset="77"/>
              </a:rPr>
              <a:t> . Das bedeutet, dass die Führungskräfte persönlich kritische Reflexions- und Diagnosearbeit leisten und </a:t>
            </a:r>
            <a:r>
              <a:rPr lang="en-US" sz="1200" dirty="0" err="1">
                <a:solidFill>
                  <a:srgbClr val="595A59"/>
                </a:solidFill>
                <a:latin typeface="+mn-lt"/>
                <a:ea typeface="Lato Light" panose="020F0502020204030203" pitchFamily="34" charset="0"/>
                <a:cs typeface="Mukta ExtraLight" panose="020B0000000000000000" pitchFamily="34" charset="77"/>
              </a:rPr>
              <a:t>gewährleisten</a:t>
            </a:r>
            <a:r>
              <a:rPr lang="en-US" sz="1200" dirty="0">
                <a:solidFill>
                  <a:srgbClr val="595A59"/>
                </a:solidFill>
                <a:latin typeface="+mn-lt"/>
                <a:ea typeface="Lato Light" panose="020F0502020204030203" pitchFamily="34" charset="0"/>
                <a:cs typeface="Mukta ExtraLight" panose="020B0000000000000000" pitchFamily="34" charset="77"/>
              </a:rPr>
              <a:t>  müssen, dass diese Arbeit </a:t>
            </a:r>
            <a:r>
              <a:rPr lang="en-US" sz="1200" dirty="0" err="1">
                <a:solidFill>
                  <a:srgbClr val="595A59"/>
                </a:solidFill>
                <a:latin typeface="+mn-lt"/>
                <a:ea typeface="Lato Light" panose="020F0502020204030203" pitchFamily="34" charset="0"/>
                <a:cs typeface="Mukta ExtraLight" panose="020B0000000000000000" pitchFamily="34" charset="77"/>
              </a:rPr>
              <a:t>angemessen</a:t>
            </a:r>
            <a:r>
              <a:rPr lang="en-US" sz="1200" dirty="0">
                <a:solidFill>
                  <a:srgbClr val="595A59"/>
                </a:solidFill>
                <a:latin typeface="+mn-lt"/>
                <a:ea typeface="Lato Light" panose="020F0502020204030203" pitchFamily="34" charset="0"/>
                <a:cs typeface="Mukta ExtraLight" panose="020B0000000000000000" pitchFamily="34" charset="77"/>
              </a:rPr>
              <a:t> </a:t>
            </a:r>
            <a:r>
              <a:rPr lang="en-US" sz="1200" dirty="0" err="1">
                <a:solidFill>
                  <a:srgbClr val="595A59"/>
                </a:solidFill>
                <a:latin typeface="+mn-lt"/>
                <a:ea typeface="Lato Light" panose="020F0502020204030203" pitchFamily="34" charset="0"/>
                <a:cs typeface="Mukta ExtraLight" panose="020B0000000000000000" pitchFamily="34" charset="77"/>
              </a:rPr>
              <a:t>fundiert</a:t>
            </a:r>
            <a:r>
              <a:rPr lang="en-US" sz="1200" dirty="0">
                <a:solidFill>
                  <a:srgbClr val="595A59"/>
                </a:solidFill>
                <a:latin typeface="+mn-lt"/>
                <a:ea typeface="Lato Light" panose="020F0502020204030203" pitchFamily="34" charset="0"/>
                <a:cs typeface="Mukta ExtraLight" panose="020B0000000000000000" pitchFamily="34" charset="77"/>
              </a:rPr>
              <a:t> </a:t>
            </a:r>
            <a:r>
              <a:rPr lang="en-US" sz="1200" dirty="0" err="1">
                <a:solidFill>
                  <a:srgbClr val="595A59"/>
                </a:solidFill>
                <a:latin typeface="+mn-lt"/>
                <a:ea typeface="Lato Light" panose="020F0502020204030203" pitchFamily="34" charset="0"/>
                <a:cs typeface="Mukta ExtraLight" panose="020B0000000000000000" pitchFamily="34" charset="77"/>
              </a:rPr>
              <a:t>ist</a:t>
            </a:r>
            <a:r>
              <a:rPr lang="en-US" sz="1200" dirty="0">
                <a:solidFill>
                  <a:srgbClr val="595A59"/>
                </a:solidFill>
                <a:latin typeface="+mn-lt"/>
                <a:ea typeface="Lato Light" panose="020F0502020204030203" pitchFamily="34" charset="0"/>
                <a:cs typeface="Mukta ExtraLight" panose="020B0000000000000000" pitchFamily="34" charset="77"/>
              </a:rPr>
              <a:t> und unterstützt wird.</a:t>
            </a:r>
          </a:p>
          <a:p>
            <a:pPr algn="l">
              <a:lnSpc>
                <a:spcPct val="100000"/>
              </a:lnSpc>
              <a:spcBef>
                <a:spcPts val="0"/>
              </a:spcBef>
            </a:pPr>
            <a:endParaRPr lang="en-US" sz="1200" dirty="0">
              <a:solidFill>
                <a:srgbClr val="595A59"/>
              </a:solidFill>
              <a:latin typeface="+mn-lt"/>
              <a:ea typeface="Lato Light" panose="020F0502020204030203" pitchFamily="34" charset="0"/>
              <a:cs typeface="Mukta ExtraLight" panose="020B0000000000000000" pitchFamily="34" charset="77"/>
            </a:endParaRPr>
          </a:p>
          <a:p>
            <a:pPr algn="l">
              <a:lnSpc>
                <a:spcPct val="100000"/>
              </a:lnSpc>
              <a:spcBef>
                <a:spcPts val="0"/>
              </a:spcBef>
            </a:pPr>
            <a:r>
              <a:rPr lang="en-US" sz="1200" dirty="0">
                <a:solidFill>
                  <a:srgbClr val="79527B"/>
                </a:solidFill>
                <a:latin typeface="+mn-lt"/>
                <a:ea typeface="Lato Light" panose="020F0502020204030203" pitchFamily="34" charset="0"/>
                <a:cs typeface="Mukta ExtraLight" panose="020B0000000000000000" pitchFamily="34" charset="77"/>
              </a:rPr>
              <a:t>Das ist nicht einfach. Sich in Krisenzeiten regelmäßig auf den Balkon zu begeben, erfordert Selbstdisziplin, ja sogar Mut, sowie organisatorische Strenge.</a:t>
            </a:r>
            <a:endParaRPr lang="en-US" sz="1200" b="1" dirty="0">
              <a:solidFill>
                <a:srgbClr val="79527B"/>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3751920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E54C4CA-38C9-FB35-392F-C4001F94CAA6}"/>
              </a:ext>
            </a:extLst>
          </p:cNvPr>
          <p:cNvSpPr>
            <a:spLocks noGrp="1"/>
          </p:cNvSpPr>
          <p:nvPr>
            <p:ph sz="quarter" idx="19"/>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altLang="en-US" sz="1400" b="0" i="0" u="none" strike="noStrike" kern="1200" cap="none" spc="0" normalizeH="0" baseline="0" noProof="0" dirty="0" err="1">
                <a:ln>
                  <a:noFill/>
                </a:ln>
                <a:solidFill>
                  <a:srgbClr val="595A59"/>
                </a:solidFill>
                <a:effectLst/>
                <a:uLnTx/>
                <a:uFillTx/>
                <a:latin typeface="Calibri" panose="020F0502020204030204"/>
                <a:ea typeface="+mn-ea"/>
                <a:cs typeface="+mn-cs"/>
              </a:rPr>
              <a:t>Basierend</a:t>
            </a:r>
            <a:r>
              <a:rPr kumimoji="0" lang="en-US" altLang="en-US" sz="1400" b="0" i="0" u="none" strike="noStrike" kern="1200" cap="none" spc="0" normalizeH="0" baseline="0" noProof="0" dirty="0">
                <a:ln>
                  <a:noFill/>
                </a:ln>
                <a:solidFill>
                  <a:srgbClr val="595A59"/>
                </a:solidFill>
                <a:effectLst/>
                <a:uLnTx/>
                <a:uFillTx/>
                <a:latin typeface="Calibri" panose="020F0502020204030204"/>
                <a:ea typeface="+mn-ea"/>
                <a:cs typeface="+mn-cs"/>
              </a:rPr>
              <a:t> auf: Robbie Macpherson (Adaptable Leadership, Sydney) und Paul 't Hart (Universität Utrecht): Leading in a Crisis 2020</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595A59"/>
                </a:solidFill>
                <a:effectLst/>
                <a:uLnTx/>
                <a:uFillTx/>
                <a:latin typeface="Calibri" panose="020F0502020204030204"/>
                <a:ea typeface="+mn-ea"/>
                <a:cs typeface="+mn-cs"/>
              </a:rPr>
              <a:t>und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595A59"/>
                </a:solidFill>
                <a:effectLst/>
                <a:uLnTx/>
                <a:uFillTx/>
                <a:latin typeface="Calibri" panose="020F0502020204030204"/>
                <a:ea typeface="+mn-ea"/>
                <a:cs typeface="+mn-cs"/>
              </a:rPr>
              <a:t>Heifetz, </a:t>
            </a:r>
            <a:r>
              <a:rPr kumimoji="0" lang="en-US" altLang="en-US" sz="1400" b="0" i="0" u="none" strike="noStrike" kern="1200" cap="none" spc="0" normalizeH="0" baseline="0" noProof="0" dirty="0" err="1">
                <a:ln>
                  <a:noFill/>
                </a:ln>
                <a:solidFill>
                  <a:srgbClr val="595A59"/>
                </a:solidFill>
                <a:effectLst/>
                <a:uLnTx/>
                <a:uFillTx/>
                <a:latin typeface="Calibri" panose="020F0502020204030204"/>
                <a:ea typeface="+mn-ea"/>
                <a:cs typeface="+mn-cs"/>
              </a:rPr>
              <a:t>Grashow</a:t>
            </a:r>
            <a:r>
              <a:rPr kumimoji="0" lang="en-US" altLang="en-US" sz="1400" b="0" i="0" u="none" strike="noStrike" kern="1200" cap="none" spc="0" normalizeH="0" baseline="0" noProof="0" dirty="0">
                <a:ln>
                  <a:noFill/>
                </a:ln>
                <a:solidFill>
                  <a:srgbClr val="595A59"/>
                </a:solidFill>
                <a:effectLst/>
                <a:uLnTx/>
                <a:uFillTx/>
                <a:latin typeface="Calibri" panose="020F0502020204030204"/>
                <a:ea typeface="+mn-ea"/>
                <a:cs typeface="+mn-cs"/>
              </a:rPr>
              <a:t> und </a:t>
            </a:r>
            <a:r>
              <a:rPr kumimoji="0" lang="en-US" altLang="en-US" sz="1400" b="0" i="0" u="none" strike="noStrike" kern="1200" cap="none" spc="0" normalizeH="0" baseline="0" noProof="0" dirty="0" err="1">
                <a:ln>
                  <a:noFill/>
                </a:ln>
                <a:solidFill>
                  <a:srgbClr val="595A59"/>
                </a:solidFill>
                <a:effectLst/>
                <a:uLnTx/>
                <a:uFillTx/>
                <a:latin typeface="Calibri" panose="020F0502020204030204"/>
                <a:ea typeface="+mn-ea"/>
                <a:cs typeface="+mn-cs"/>
              </a:rPr>
              <a:t>Linsky</a:t>
            </a:r>
            <a:r>
              <a:rPr lang="en-US" altLang="en-US" sz="1400" dirty="0">
                <a:latin typeface="Calibri" panose="020F0502020204030204"/>
              </a:rPr>
              <a:t>: </a:t>
            </a:r>
            <a:r>
              <a:rPr kumimoji="0" lang="en-GB" altLang="en-US" sz="1400" b="0" i="0" u="none" strike="noStrike" kern="1200" cap="none" spc="0" normalizeH="0" baseline="0" noProof="0" dirty="0">
                <a:ln>
                  <a:noFill/>
                </a:ln>
                <a:solidFill>
                  <a:srgbClr val="595A59"/>
                </a:solidFill>
                <a:effectLst/>
                <a:uLnTx/>
                <a:uFillTx/>
                <a:latin typeface="Calibri" panose="020F0502020204030204"/>
                <a:ea typeface="+mn-ea"/>
                <a:cs typeface="+mn-cs"/>
              </a:rPr>
              <a:t>: The Practice of Adaptive Leadership: Tools and Tactics for Changing Your Organization and the World 2009.</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GB" altLang="en-US" sz="1400" b="0" i="0" u="none" strike="noStrike" kern="1200" cap="none" spc="0" normalizeH="0" baseline="0" noProof="0" dirty="0">
              <a:ln>
                <a:noFill/>
              </a:ln>
              <a:solidFill>
                <a:srgbClr val="595A59"/>
              </a:solidFill>
              <a:effectLst/>
              <a:uLnTx/>
              <a:uFillTx/>
              <a:latin typeface="Calibri" panose="020F0502020204030204"/>
              <a:ea typeface="+mn-ea"/>
              <a:cs typeface="+mn-cs"/>
            </a:endParaRPr>
          </a:p>
        </p:txBody>
      </p:sp>
      <p:sp>
        <p:nvSpPr>
          <p:cNvPr id="4" name="Textplatzhalter 3">
            <a:extLst>
              <a:ext uri="{FF2B5EF4-FFF2-40B4-BE49-F238E27FC236}">
                <a16:creationId xmlns:a16="http://schemas.microsoft.com/office/drawing/2014/main" id="{1F4D6847-34DF-47C3-2ABA-4CF8A5A3036F}"/>
              </a:ext>
            </a:extLst>
          </p:cNvPr>
          <p:cNvSpPr>
            <a:spLocks noGrp="1"/>
          </p:cNvSpPr>
          <p:nvPr>
            <p:ph type="body" sz="quarter" idx="16"/>
          </p:nvPr>
        </p:nvSpPr>
        <p:spPr/>
        <p:txBody>
          <a:bodyPr>
            <a:normAutofit fontScale="92500" lnSpcReduction="10000"/>
          </a:bodyPr>
          <a:lstStyle/>
          <a:p>
            <a:r>
              <a:rPr lang="en-US"/>
              <a:t>Nur wenn die Art der Herausforderung im Kontext des Systems definiert ist, können angemessene Lösungen entwickelt werden</a:t>
            </a:r>
            <a:endParaRPr lang="en-US" dirty="0"/>
          </a:p>
        </p:txBody>
      </p:sp>
      <p:sp>
        <p:nvSpPr>
          <p:cNvPr id="5" name="Textplatzhalter 4">
            <a:extLst>
              <a:ext uri="{FF2B5EF4-FFF2-40B4-BE49-F238E27FC236}">
                <a16:creationId xmlns:a16="http://schemas.microsoft.com/office/drawing/2014/main" id="{36B6928C-2B8B-98D3-ABC5-148B643B32CC}"/>
              </a:ext>
            </a:extLst>
          </p:cNvPr>
          <p:cNvSpPr>
            <a:spLocks noGrp="1"/>
          </p:cNvSpPr>
          <p:nvPr>
            <p:ph type="body" sz="quarter" idx="20"/>
          </p:nvPr>
        </p:nvSpPr>
        <p:spPr/>
        <p:txBody>
          <a:bodyPr>
            <a:normAutofit fontScale="77500" lnSpcReduction="20000"/>
          </a:bodyPr>
          <a:lstStyle/>
          <a:p>
            <a:r>
              <a:rPr lang="de-DE" dirty="0"/>
              <a:t>5 </a:t>
            </a:r>
            <a:r>
              <a:rPr lang="de-DE" dirty="0" err="1"/>
              <a:t>Schritte </a:t>
            </a:r>
            <a:r>
              <a:rPr lang="de-DE" dirty="0"/>
              <a:t>zur adaptiven Führung in einer Krise: Anpassungsfähige Herausforderungen formulieren </a:t>
            </a:r>
          </a:p>
        </p:txBody>
      </p:sp>
      <p:sp>
        <p:nvSpPr>
          <p:cNvPr id="25" name="Freeform 203">
            <a:extLst>
              <a:ext uri="{FF2B5EF4-FFF2-40B4-BE49-F238E27FC236}">
                <a16:creationId xmlns:a16="http://schemas.microsoft.com/office/drawing/2014/main" id="{5019F063-FAAF-0104-411D-D1B9A7D226DA}"/>
              </a:ext>
            </a:extLst>
          </p:cNvPr>
          <p:cNvSpPr>
            <a:spLocks/>
          </p:cNvSpPr>
          <p:nvPr/>
        </p:nvSpPr>
        <p:spPr bwMode="auto">
          <a:xfrm>
            <a:off x="3751855" y="2000827"/>
            <a:ext cx="4325148" cy="776274"/>
          </a:xfrm>
          <a:custGeom>
            <a:avLst/>
            <a:gdLst>
              <a:gd name="T0" fmla="*/ 2072 w 2072"/>
              <a:gd name="T1" fmla="*/ 0 h 562"/>
              <a:gd name="T2" fmla="*/ 0 w 2072"/>
              <a:gd name="T3" fmla="*/ 0 h 562"/>
              <a:gd name="T4" fmla="*/ 0 w 2072"/>
              <a:gd name="T5" fmla="*/ 562 h 562"/>
              <a:gd name="T6" fmla="*/ 1884 w 2072"/>
              <a:gd name="T7" fmla="*/ 562 h 562"/>
              <a:gd name="T8" fmla="*/ 2072 w 2072"/>
              <a:gd name="T9" fmla="*/ 0 h 562"/>
            </a:gdLst>
            <a:ahLst/>
            <a:cxnLst>
              <a:cxn ang="0">
                <a:pos x="T0" y="T1"/>
              </a:cxn>
              <a:cxn ang="0">
                <a:pos x="T2" y="T3"/>
              </a:cxn>
              <a:cxn ang="0">
                <a:pos x="T4" y="T5"/>
              </a:cxn>
              <a:cxn ang="0">
                <a:pos x="T6" y="T7"/>
              </a:cxn>
              <a:cxn ang="0">
                <a:pos x="T8" y="T9"/>
              </a:cxn>
            </a:cxnLst>
            <a:rect l="0" t="0" r="r" b="b"/>
            <a:pathLst>
              <a:path w="2072" h="562">
                <a:moveTo>
                  <a:pt x="2072" y="0"/>
                </a:moveTo>
                <a:lnTo>
                  <a:pt x="0" y="0"/>
                </a:lnTo>
                <a:lnTo>
                  <a:pt x="0" y="562"/>
                </a:lnTo>
                <a:lnTo>
                  <a:pt x="1884" y="562"/>
                </a:lnTo>
                <a:lnTo>
                  <a:pt x="2072" y="0"/>
                </a:lnTo>
                <a:close/>
              </a:path>
            </a:pathLst>
          </a:custGeom>
          <a:solidFill>
            <a:srgbClr val="D7C6D8"/>
          </a:solidFill>
          <a:ln>
            <a:noFill/>
          </a:ln>
          <a:effec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26" name="Freeform 208">
            <a:extLst>
              <a:ext uri="{FF2B5EF4-FFF2-40B4-BE49-F238E27FC236}">
                <a16:creationId xmlns:a16="http://schemas.microsoft.com/office/drawing/2014/main" id="{B29C5F4C-96DD-9CF5-8FB4-7514340AD0FF}"/>
              </a:ext>
            </a:extLst>
          </p:cNvPr>
          <p:cNvSpPr>
            <a:spLocks/>
          </p:cNvSpPr>
          <p:nvPr/>
        </p:nvSpPr>
        <p:spPr bwMode="auto">
          <a:xfrm>
            <a:off x="7702481" y="1637401"/>
            <a:ext cx="1777584" cy="776274"/>
          </a:xfrm>
          <a:custGeom>
            <a:avLst/>
            <a:gdLst>
              <a:gd name="T0" fmla="*/ 637 w 901"/>
              <a:gd name="T1" fmla="*/ 534 h 534"/>
              <a:gd name="T2" fmla="*/ 828 w 901"/>
              <a:gd name="T3" fmla="*/ 351 h 534"/>
              <a:gd name="T4" fmla="*/ 883 w 901"/>
              <a:gd name="T5" fmla="*/ 298 h 534"/>
              <a:gd name="T6" fmla="*/ 883 w 901"/>
              <a:gd name="T7" fmla="*/ 237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D7C6D8"/>
          </a:solidFill>
          <a:ln>
            <a:noFill/>
          </a:ln>
          <a:effec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28" name="Freeform 202">
            <a:extLst>
              <a:ext uri="{FF2B5EF4-FFF2-40B4-BE49-F238E27FC236}">
                <a16:creationId xmlns:a16="http://schemas.microsoft.com/office/drawing/2014/main" id="{8B0050B3-0C95-371B-AD0F-14BA9C22BD37}"/>
              </a:ext>
            </a:extLst>
          </p:cNvPr>
          <p:cNvSpPr>
            <a:spLocks/>
          </p:cNvSpPr>
          <p:nvPr/>
        </p:nvSpPr>
        <p:spPr bwMode="auto">
          <a:xfrm>
            <a:off x="3751855" y="2760120"/>
            <a:ext cx="3974848" cy="773511"/>
          </a:xfrm>
          <a:custGeom>
            <a:avLst/>
            <a:gdLst>
              <a:gd name="T0" fmla="*/ 1884 w 1884"/>
              <a:gd name="T1" fmla="*/ 0 h 560"/>
              <a:gd name="T2" fmla="*/ 0 w 1884"/>
              <a:gd name="T3" fmla="*/ 0 h 560"/>
              <a:gd name="T4" fmla="*/ 0 w 1884"/>
              <a:gd name="T5" fmla="*/ 560 h 560"/>
              <a:gd name="T6" fmla="*/ 1695 w 1884"/>
              <a:gd name="T7" fmla="*/ 560 h 560"/>
              <a:gd name="T8" fmla="*/ 1884 w 1884"/>
              <a:gd name="T9" fmla="*/ 0 h 560"/>
            </a:gdLst>
            <a:ahLst/>
            <a:cxnLst>
              <a:cxn ang="0">
                <a:pos x="T0" y="T1"/>
              </a:cxn>
              <a:cxn ang="0">
                <a:pos x="T2" y="T3"/>
              </a:cxn>
              <a:cxn ang="0">
                <a:pos x="T4" y="T5"/>
              </a:cxn>
              <a:cxn ang="0">
                <a:pos x="T6" y="T7"/>
              </a:cxn>
              <a:cxn ang="0">
                <a:pos x="T8" y="T9"/>
              </a:cxn>
            </a:cxnLst>
            <a:rect l="0" t="0" r="r" b="b"/>
            <a:pathLst>
              <a:path w="1884" h="560">
                <a:moveTo>
                  <a:pt x="1884" y="0"/>
                </a:moveTo>
                <a:lnTo>
                  <a:pt x="0" y="0"/>
                </a:lnTo>
                <a:lnTo>
                  <a:pt x="0" y="560"/>
                </a:lnTo>
                <a:lnTo>
                  <a:pt x="1695" y="560"/>
                </a:lnTo>
                <a:lnTo>
                  <a:pt x="1884" y="0"/>
                </a:lnTo>
                <a:close/>
              </a:path>
            </a:pathLst>
          </a:custGeom>
          <a:solidFill>
            <a:srgbClr val="AB85AD"/>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29" name="Freeform 207">
            <a:extLst>
              <a:ext uri="{FF2B5EF4-FFF2-40B4-BE49-F238E27FC236}">
                <a16:creationId xmlns:a16="http://schemas.microsoft.com/office/drawing/2014/main" id="{F33F34FB-8E11-546F-53FA-B4D4ED38C571}"/>
              </a:ext>
            </a:extLst>
          </p:cNvPr>
          <p:cNvSpPr>
            <a:spLocks/>
          </p:cNvSpPr>
          <p:nvPr/>
        </p:nvSpPr>
        <p:spPr bwMode="auto">
          <a:xfrm>
            <a:off x="7350318" y="2396694"/>
            <a:ext cx="1779447" cy="773511"/>
          </a:xfrm>
          <a:custGeom>
            <a:avLst/>
            <a:gdLst>
              <a:gd name="T0" fmla="*/ 637 w 901"/>
              <a:gd name="T1" fmla="*/ 533 h 533"/>
              <a:gd name="T2" fmla="*/ 828 w 901"/>
              <a:gd name="T3" fmla="*/ 351 h 533"/>
              <a:gd name="T4" fmla="*/ 883 w 901"/>
              <a:gd name="T5" fmla="*/ 298 h 533"/>
              <a:gd name="T6" fmla="*/ 883 w 901"/>
              <a:gd name="T7" fmla="*/ 236 h 533"/>
              <a:gd name="T8" fmla="*/ 828 w 901"/>
              <a:gd name="T9" fmla="*/ 183 h 533"/>
              <a:gd name="T10" fmla="*/ 635 w 901"/>
              <a:gd name="T11" fmla="*/ 0 h 533"/>
              <a:gd name="T12" fmla="*/ 635 w 901"/>
              <a:gd name="T13" fmla="*/ 0 h 533"/>
              <a:gd name="T14" fmla="*/ 635 w 901"/>
              <a:gd name="T15" fmla="*/ 0 h 533"/>
              <a:gd name="T16" fmla="*/ 178 w 901"/>
              <a:gd name="T17" fmla="*/ 0 h 533"/>
              <a:gd name="T18" fmla="*/ 0 w 901"/>
              <a:gd name="T19" fmla="*/ 533 h 533"/>
              <a:gd name="T20" fmla="*/ 635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rgbClr val="AB85AD"/>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1" name="Freeform 201">
            <a:extLst>
              <a:ext uri="{FF2B5EF4-FFF2-40B4-BE49-F238E27FC236}">
                <a16:creationId xmlns:a16="http://schemas.microsoft.com/office/drawing/2014/main" id="{99D8963B-1DC7-BDD3-27CC-C515094DA546}"/>
              </a:ext>
            </a:extLst>
          </p:cNvPr>
          <p:cNvSpPr>
            <a:spLocks/>
          </p:cNvSpPr>
          <p:nvPr/>
        </p:nvSpPr>
        <p:spPr bwMode="auto">
          <a:xfrm>
            <a:off x="3751222" y="3498264"/>
            <a:ext cx="3622686" cy="774892"/>
          </a:xfrm>
          <a:custGeom>
            <a:avLst/>
            <a:gdLst>
              <a:gd name="T0" fmla="*/ 1695 w 1695"/>
              <a:gd name="T1" fmla="*/ 0 h 561"/>
              <a:gd name="T2" fmla="*/ 0 w 1695"/>
              <a:gd name="T3" fmla="*/ 0 h 561"/>
              <a:gd name="T4" fmla="*/ 0 w 1695"/>
              <a:gd name="T5" fmla="*/ 561 h 561"/>
              <a:gd name="T6" fmla="*/ 1506 w 1695"/>
              <a:gd name="T7" fmla="*/ 561 h 561"/>
              <a:gd name="T8" fmla="*/ 1695 w 1695"/>
              <a:gd name="T9" fmla="*/ 0 h 561"/>
            </a:gdLst>
            <a:ahLst/>
            <a:cxnLst>
              <a:cxn ang="0">
                <a:pos x="T0" y="T1"/>
              </a:cxn>
              <a:cxn ang="0">
                <a:pos x="T2" y="T3"/>
              </a:cxn>
              <a:cxn ang="0">
                <a:pos x="T4" y="T5"/>
              </a:cxn>
              <a:cxn ang="0">
                <a:pos x="T6" y="T7"/>
              </a:cxn>
              <a:cxn ang="0">
                <a:pos x="T8" y="T9"/>
              </a:cxn>
            </a:cxnLst>
            <a:rect l="0" t="0" r="r" b="b"/>
            <a:pathLst>
              <a:path w="1695" h="561">
                <a:moveTo>
                  <a:pt x="1695" y="0"/>
                </a:moveTo>
                <a:lnTo>
                  <a:pt x="0" y="0"/>
                </a:lnTo>
                <a:lnTo>
                  <a:pt x="0" y="561"/>
                </a:lnTo>
                <a:lnTo>
                  <a:pt x="1506" y="561"/>
                </a:lnTo>
                <a:lnTo>
                  <a:pt x="1695" y="0"/>
                </a:lnTo>
                <a:close/>
              </a:path>
            </a:pathLst>
          </a:custGeom>
          <a:solidFill>
            <a:srgbClr val="976799"/>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2" name="Freeform 206">
            <a:extLst>
              <a:ext uri="{FF2B5EF4-FFF2-40B4-BE49-F238E27FC236}">
                <a16:creationId xmlns:a16="http://schemas.microsoft.com/office/drawing/2014/main" id="{80FEA21F-6BC6-ED36-35F0-DE64369ED47E}"/>
              </a:ext>
            </a:extLst>
          </p:cNvPr>
          <p:cNvSpPr>
            <a:spLocks/>
          </p:cNvSpPr>
          <p:nvPr/>
        </p:nvSpPr>
        <p:spPr bwMode="auto">
          <a:xfrm>
            <a:off x="6999386" y="3134838"/>
            <a:ext cx="1777584" cy="774892"/>
          </a:xfrm>
          <a:custGeom>
            <a:avLst/>
            <a:gdLst>
              <a:gd name="T0" fmla="*/ 637 w 901"/>
              <a:gd name="T1" fmla="*/ 533 h 533"/>
              <a:gd name="T2" fmla="*/ 828 w 901"/>
              <a:gd name="T3" fmla="*/ 351 h 533"/>
              <a:gd name="T4" fmla="*/ 883 w 901"/>
              <a:gd name="T5" fmla="*/ 299 h 533"/>
              <a:gd name="T6" fmla="*/ 883 w 901"/>
              <a:gd name="T7" fmla="*/ 236 h 533"/>
              <a:gd name="T8" fmla="*/ 828 w 901"/>
              <a:gd name="T9" fmla="*/ 184 h 533"/>
              <a:gd name="T10" fmla="*/ 636 w 901"/>
              <a:gd name="T11" fmla="*/ 0 h 533"/>
              <a:gd name="T12" fmla="*/ 636 w 901"/>
              <a:gd name="T13" fmla="*/ 0 h 533"/>
              <a:gd name="T14" fmla="*/ 636 w 901"/>
              <a:gd name="T15" fmla="*/ 0 h 533"/>
              <a:gd name="T16" fmla="*/ 178 w 901"/>
              <a:gd name="T17" fmla="*/ 0 h 533"/>
              <a:gd name="T18" fmla="*/ 0 w 901"/>
              <a:gd name="T19" fmla="*/ 533 h 533"/>
              <a:gd name="T20" fmla="*/ 636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rgbClr val="976799"/>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4" name="Freeform 200">
            <a:extLst>
              <a:ext uri="{FF2B5EF4-FFF2-40B4-BE49-F238E27FC236}">
                <a16:creationId xmlns:a16="http://schemas.microsoft.com/office/drawing/2014/main" id="{F1E68B02-0CDB-B181-9BBA-ECBE419AE44E}"/>
              </a:ext>
            </a:extLst>
          </p:cNvPr>
          <p:cNvSpPr>
            <a:spLocks/>
          </p:cNvSpPr>
          <p:nvPr/>
        </p:nvSpPr>
        <p:spPr bwMode="auto">
          <a:xfrm>
            <a:off x="3751854" y="4250313"/>
            <a:ext cx="3270523" cy="774892"/>
          </a:xfrm>
          <a:custGeom>
            <a:avLst/>
            <a:gdLst>
              <a:gd name="T0" fmla="*/ 1506 w 1506"/>
              <a:gd name="T1" fmla="*/ 0 h 561"/>
              <a:gd name="T2" fmla="*/ 0 w 1506"/>
              <a:gd name="T3" fmla="*/ 0 h 561"/>
              <a:gd name="T4" fmla="*/ 0 w 1506"/>
              <a:gd name="T5" fmla="*/ 561 h 561"/>
              <a:gd name="T6" fmla="*/ 1318 w 1506"/>
              <a:gd name="T7" fmla="*/ 561 h 561"/>
              <a:gd name="T8" fmla="*/ 1506 w 1506"/>
              <a:gd name="T9" fmla="*/ 0 h 561"/>
            </a:gdLst>
            <a:ahLst/>
            <a:cxnLst>
              <a:cxn ang="0">
                <a:pos x="T0" y="T1"/>
              </a:cxn>
              <a:cxn ang="0">
                <a:pos x="T2" y="T3"/>
              </a:cxn>
              <a:cxn ang="0">
                <a:pos x="T4" y="T5"/>
              </a:cxn>
              <a:cxn ang="0">
                <a:pos x="T6" y="T7"/>
              </a:cxn>
              <a:cxn ang="0">
                <a:pos x="T8" y="T9"/>
              </a:cxn>
            </a:cxnLst>
            <a:rect l="0" t="0" r="r" b="b"/>
            <a:pathLst>
              <a:path w="1506" h="561">
                <a:moveTo>
                  <a:pt x="1506" y="0"/>
                </a:moveTo>
                <a:lnTo>
                  <a:pt x="0" y="0"/>
                </a:lnTo>
                <a:lnTo>
                  <a:pt x="0" y="561"/>
                </a:lnTo>
                <a:lnTo>
                  <a:pt x="1318" y="561"/>
                </a:lnTo>
                <a:lnTo>
                  <a:pt x="1506" y="0"/>
                </a:lnTo>
                <a:close/>
              </a:path>
            </a:pathLst>
          </a:custGeom>
          <a:solidFill>
            <a:srgbClr val="895E8C"/>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5" name="Freeform 205">
            <a:extLst>
              <a:ext uri="{FF2B5EF4-FFF2-40B4-BE49-F238E27FC236}">
                <a16:creationId xmlns:a16="http://schemas.microsoft.com/office/drawing/2014/main" id="{83B9B4C8-F127-1F68-13C5-51F0FF403C44}"/>
              </a:ext>
            </a:extLst>
          </p:cNvPr>
          <p:cNvSpPr>
            <a:spLocks/>
          </p:cNvSpPr>
          <p:nvPr/>
        </p:nvSpPr>
        <p:spPr bwMode="auto">
          <a:xfrm>
            <a:off x="6647855" y="3886887"/>
            <a:ext cx="1779448" cy="774892"/>
          </a:xfrm>
          <a:custGeom>
            <a:avLst/>
            <a:gdLst>
              <a:gd name="T0" fmla="*/ 637 w 901"/>
              <a:gd name="T1" fmla="*/ 534 h 534"/>
              <a:gd name="T2" fmla="*/ 829 w 901"/>
              <a:gd name="T3" fmla="*/ 351 h 534"/>
              <a:gd name="T4" fmla="*/ 883 w 901"/>
              <a:gd name="T5" fmla="*/ 299 h 534"/>
              <a:gd name="T6" fmla="*/ 883 w 901"/>
              <a:gd name="T7" fmla="*/ 236 h 534"/>
              <a:gd name="T8" fmla="*/ 829 w 901"/>
              <a:gd name="T9" fmla="*/ 184 h 534"/>
              <a:gd name="T10" fmla="*/ 636 w 901"/>
              <a:gd name="T11" fmla="*/ 0 h 534"/>
              <a:gd name="T12" fmla="*/ 636 w 901"/>
              <a:gd name="T13" fmla="*/ 0 h 534"/>
              <a:gd name="T14" fmla="*/ 636 w 901"/>
              <a:gd name="T15" fmla="*/ 0 h 534"/>
              <a:gd name="T16" fmla="*/ 178 w 901"/>
              <a:gd name="T17" fmla="*/ 0 h 534"/>
              <a:gd name="T18" fmla="*/ 0 w 901"/>
              <a:gd name="T19" fmla="*/ 534 h 534"/>
              <a:gd name="T20" fmla="*/ 636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rgbClr val="895E8C"/>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7" name="Freeform 198">
            <a:extLst>
              <a:ext uri="{FF2B5EF4-FFF2-40B4-BE49-F238E27FC236}">
                <a16:creationId xmlns:a16="http://schemas.microsoft.com/office/drawing/2014/main" id="{EC599960-0DB7-C0E6-50DA-EA46D3FB2CA3}"/>
              </a:ext>
            </a:extLst>
          </p:cNvPr>
          <p:cNvSpPr>
            <a:spLocks/>
          </p:cNvSpPr>
          <p:nvPr/>
        </p:nvSpPr>
        <p:spPr bwMode="auto">
          <a:xfrm>
            <a:off x="3751222" y="5008388"/>
            <a:ext cx="2920226" cy="774892"/>
          </a:xfrm>
          <a:custGeom>
            <a:avLst/>
            <a:gdLst>
              <a:gd name="T0" fmla="*/ 1318 w 1318"/>
              <a:gd name="T1" fmla="*/ 0 h 561"/>
              <a:gd name="T2" fmla="*/ 0 w 1318"/>
              <a:gd name="T3" fmla="*/ 0 h 561"/>
              <a:gd name="T4" fmla="*/ 0 w 1318"/>
              <a:gd name="T5" fmla="*/ 561 h 561"/>
              <a:gd name="T6" fmla="*/ 1130 w 1318"/>
              <a:gd name="T7" fmla="*/ 561 h 561"/>
              <a:gd name="T8" fmla="*/ 1318 w 1318"/>
              <a:gd name="T9" fmla="*/ 0 h 561"/>
            </a:gdLst>
            <a:ahLst/>
            <a:cxnLst>
              <a:cxn ang="0">
                <a:pos x="T0" y="T1"/>
              </a:cxn>
              <a:cxn ang="0">
                <a:pos x="T2" y="T3"/>
              </a:cxn>
              <a:cxn ang="0">
                <a:pos x="T4" y="T5"/>
              </a:cxn>
              <a:cxn ang="0">
                <a:pos x="T6" y="T7"/>
              </a:cxn>
              <a:cxn ang="0">
                <a:pos x="T8" y="T9"/>
              </a:cxn>
            </a:cxnLst>
            <a:rect l="0" t="0" r="r" b="b"/>
            <a:pathLst>
              <a:path w="1318" h="561">
                <a:moveTo>
                  <a:pt x="1318" y="0"/>
                </a:moveTo>
                <a:lnTo>
                  <a:pt x="0" y="0"/>
                </a:lnTo>
                <a:lnTo>
                  <a:pt x="0" y="561"/>
                </a:lnTo>
                <a:lnTo>
                  <a:pt x="1130" y="561"/>
                </a:lnTo>
                <a:lnTo>
                  <a:pt x="1318" y="0"/>
                </a:lnTo>
                <a:close/>
              </a:path>
            </a:pathLst>
          </a:custGeom>
          <a:solidFill>
            <a:srgbClr val="79527B"/>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8" name="Freeform 204">
            <a:extLst>
              <a:ext uri="{FF2B5EF4-FFF2-40B4-BE49-F238E27FC236}">
                <a16:creationId xmlns:a16="http://schemas.microsoft.com/office/drawing/2014/main" id="{C63E6E3B-B9D6-AAD5-5A65-7B10552166FA}"/>
              </a:ext>
            </a:extLst>
          </p:cNvPr>
          <p:cNvSpPr>
            <a:spLocks/>
          </p:cNvSpPr>
          <p:nvPr/>
        </p:nvSpPr>
        <p:spPr bwMode="auto">
          <a:xfrm>
            <a:off x="6296925" y="4643203"/>
            <a:ext cx="1779448" cy="776274"/>
          </a:xfrm>
          <a:custGeom>
            <a:avLst/>
            <a:gdLst>
              <a:gd name="T0" fmla="*/ 637 w 901"/>
              <a:gd name="T1" fmla="*/ 534 h 534"/>
              <a:gd name="T2" fmla="*/ 828 w 901"/>
              <a:gd name="T3" fmla="*/ 351 h 534"/>
              <a:gd name="T4" fmla="*/ 883 w 901"/>
              <a:gd name="T5" fmla="*/ 299 h 534"/>
              <a:gd name="T6" fmla="*/ 883 w 901"/>
              <a:gd name="T7" fmla="*/ 236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79527B"/>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40" name="TextBox 46">
            <a:extLst>
              <a:ext uri="{FF2B5EF4-FFF2-40B4-BE49-F238E27FC236}">
                <a16:creationId xmlns:a16="http://schemas.microsoft.com/office/drawing/2014/main" id="{12ADD15A-F99D-7FA8-13B5-34FC176EFC0A}"/>
              </a:ext>
            </a:extLst>
          </p:cNvPr>
          <p:cNvSpPr txBox="1"/>
          <p:nvPr/>
        </p:nvSpPr>
        <p:spPr>
          <a:xfrm>
            <a:off x="3980072" y="2728075"/>
            <a:ext cx="2880917" cy="738664"/>
          </a:xfrm>
          <a:prstGeom prst="rect">
            <a:avLst/>
          </a:prstGeom>
          <a:noFill/>
        </p:spPr>
        <p:txBody>
          <a:bodyPr wrap="none" rtlCol="0">
            <a:spAutoFit/>
          </a:bodyPr>
          <a:lstStyle/>
          <a:p>
            <a:r>
              <a:rPr lang="en-US" sz="2100" b="1" dirty="0">
                <a:solidFill>
                  <a:schemeClr val="bg1"/>
                </a:solidFill>
                <a:latin typeface="Roboto" charset="0"/>
                <a:ea typeface="Roboto" charset="0"/>
                <a:cs typeface="Roboto" charset="0"/>
              </a:rPr>
              <a:t>Adaptive </a:t>
            </a:r>
            <a:r>
              <a:rPr lang="en-US" sz="2100" b="1" dirty="0" err="1">
                <a:solidFill>
                  <a:schemeClr val="bg1"/>
                </a:solidFill>
                <a:latin typeface="Roboto" charset="0"/>
                <a:ea typeface="Roboto" charset="0"/>
                <a:cs typeface="Roboto" charset="0"/>
              </a:rPr>
              <a:t>Heraus</a:t>
            </a:r>
            <a:r>
              <a:rPr lang="en-US" sz="2100" b="1" dirty="0">
                <a:solidFill>
                  <a:schemeClr val="bg1"/>
                </a:solidFill>
                <a:latin typeface="Roboto" charset="0"/>
                <a:ea typeface="Roboto" charset="0"/>
                <a:cs typeface="Roboto" charset="0"/>
              </a:rPr>
              <a:t>-</a:t>
            </a:r>
          </a:p>
          <a:p>
            <a:r>
              <a:rPr lang="en-US" sz="2100" b="1" dirty="0" err="1">
                <a:solidFill>
                  <a:schemeClr val="bg1"/>
                </a:solidFill>
                <a:latin typeface="Roboto" charset="0"/>
                <a:ea typeface="Roboto" charset="0"/>
                <a:cs typeface="Roboto" charset="0"/>
              </a:rPr>
              <a:t>forderungen</a:t>
            </a:r>
            <a:r>
              <a:rPr lang="en-US" sz="2100" b="1" dirty="0">
                <a:solidFill>
                  <a:schemeClr val="bg1"/>
                </a:solidFill>
                <a:latin typeface="Roboto" charset="0"/>
                <a:ea typeface="Roboto" charset="0"/>
                <a:cs typeface="Roboto" charset="0"/>
              </a:rPr>
              <a:t> gestalten</a:t>
            </a:r>
          </a:p>
        </p:txBody>
      </p:sp>
      <p:sp>
        <p:nvSpPr>
          <p:cNvPr id="44" name="TextBox 50">
            <a:extLst>
              <a:ext uri="{FF2B5EF4-FFF2-40B4-BE49-F238E27FC236}">
                <a16:creationId xmlns:a16="http://schemas.microsoft.com/office/drawing/2014/main" id="{D863D1CC-93BC-B195-2575-36141C308661}"/>
              </a:ext>
            </a:extLst>
          </p:cNvPr>
          <p:cNvSpPr txBox="1"/>
          <p:nvPr/>
        </p:nvSpPr>
        <p:spPr>
          <a:xfrm>
            <a:off x="3980072" y="2204252"/>
            <a:ext cx="2598788" cy="415498"/>
          </a:xfrm>
          <a:prstGeom prst="rect">
            <a:avLst/>
          </a:prstGeom>
          <a:noFill/>
        </p:spPr>
        <p:txBody>
          <a:bodyPr wrap="none" rtlCol="0">
            <a:spAutoFit/>
          </a:bodyPr>
          <a:lstStyle/>
          <a:p>
            <a:r>
              <a:rPr lang="en-US" sz="2100" b="1" dirty="0">
                <a:solidFill>
                  <a:schemeClr val="bg1"/>
                </a:solidFill>
                <a:latin typeface="Roboto" charset="0"/>
                <a:ea typeface="Roboto" charset="0"/>
                <a:cs typeface="Roboto" charset="0"/>
              </a:rPr>
              <a:t>Betreten Sie den Balkon</a:t>
            </a:r>
          </a:p>
        </p:txBody>
      </p:sp>
      <p:sp>
        <p:nvSpPr>
          <p:cNvPr id="45" name="Subtitle 2">
            <a:extLst>
              <a:ext uri="{FF2B5EF4-FFF2-40B4-BE49-F238E27FC236}">
                <a16:creationId xmlns:a16="http://schemas.microsoft.com/office/drawing/2014/main" id="{E2A7CFB5-12BA-2F4C-88D9-59406E4B61A5}"/>
              </a:ext>
            </a:extLst>
          </p:cNvPr>
          <p:cNvSpPr txBox="1">
            <a:spLocks/>
          </p:cNvSpPr>
          <p:nvPr/>
        </p:nvSpPr>
        <p:spPr>
          <a:xfrm>
            <a:off x="9548428" y="1733709"/>
            <a:ext cx="2429892" cy="377569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200" dirty="0">
                <a:solidFill>
                  <a:srgbClr val="595A59"/>
                </a:solidFill>
                <a:latin typeface="+mn-lt"/>
                <a:ea typeface="Lato Light" panose="020F0502020204030203" pitchFamily="34" charset="0"/>
                <a:cs typeface="Mukta ExtraLight" panose="020B0000000000000000" pitchFamily="34" charset="77"/>
              </a:rPr>
              <a:t>Adaptive Arbeit erfordert, dass man herausfindet, was im derzeitigen System verändert werden muss, um in der neuen Umgebung nicht nur zu überleben, sondern zu gedeihen. Diese Veränderungen sind nur möglich, wenn alle Beteiligten des Systems ihre Energie darauf verwenden, sich mit den Realitäten der aktuellen Situation auseinanderzusetzen, einschließlich der schwierigen Herausforderungen und der Chancen, die sie bieten kann. </a:t>
            </a:r>
          </a:p>
          <a:p>
            <a:pPr algn="l">
              <a:lnSpc>
                <a:spcPct val="100000"/>
              </a:lnSpc>
              <a:spcBef>
                <a:spcPts val="0"/>
              </a:spcBef>
            </a:pPr>
            <a:endParaRPr lang="en-US" sz="1200" dirty="0">
              <a:solidFill>
                <a:srgbClr val="595A59"/>
              </a:solidFill>
              <a:latin typeface="+mn-lt"/>
              <a:ea typeface="Lato Light" panose="020F0502020204030203" pitchFamily="34" charset="0"/>
              <a:cs typeface="Mukta ExtraLight" panose="020B0000000000000000" pitchFamily="34" charset="77"/>
            </a:endParaRPr>
          </a:p>
          <a:p>
            <a:pPr algn="l">
              <a:lnSpc>
                <a:spcPct val="100000"/>
              </a:lnSpc>
              <a:spcBef>
                <a:spcPts val="0"/>
              </a:spcBef>
            </a:pPr>
            <a:r>
              <a:rPr lang="en-US" sz="1200" b="1" dirty="0">
                <a:solidFill>
                  <a:srgbClr val="79527B"/>
                </a:solidFill>
                <a:latin typeface="+mn-lt"/>
                <a:ea typeface="Lato Light" panose="020F0502020204030203" pitchFamily="34" charset="0"/>
                <a:cs typeface="Mukta ExtraLight" panose="020B0000000000000000" pitchFamily="34" charset="77"/>
              </a:rPr>
              <a:t>Nutzen Sie diese Unterbrechung als Denkanstoß und arbeiten Sie daran, bestehende Praktiken und Gewohnheiten zu verändern.</a:t>
            </a:r>
          </a:p>
          <a:p>
            <a:pPr algn="l">
              <a:lnSpc>
                <a:spcPct val="100000"/>
              </a:lnSpc>
              <a:spcBef>
                <a:spcPts val="0"/>
              </a:spcBef>
            </a:pPr>
            <a:endParaRPr lang="en-US" sz="1200" dirty="0">
              <a:solidFill>
                <a:srgbClr val="595A59"/>
              </a:solidFill>
              <a:latin typeface="+mn-lt"/>
              <a:ea typeface="Lato Light" panose="020F0502020204030203" pitchFamily="34" charset="0"/>
              <a:cs typeface="Mukta ExtraLight" panose="020B0000000000000000" pitchFamily="34" charset="77"/>
            </a:endParaRPr>
          </a:p>
        </p:txBody>
      </p:sp>
      <p:sp>
        <p:nvSpPr>
          <p:cNvPr id="22" name="TextBox 11">
            <a:extLst>
              <a:ext uri="{FF2B5EF4-FFF2-40B4-BE49-F238E27FC236}">
                <a16:creationId xmlns:a16="http://schemas.microsoft.com/office/drawing/2014/main" id="{802F49E3-A582-CF84-C61F-7E086AAACB4D}"/>
              </a:ext>
            </a:extLst>
          </p:cNvPr>
          <p:cNvSpPr txBox="1"/>
          <p:nvPr/>
        </p:nvSpPr>
        <p:spPr>
          <a:xfrm>
            <a:off x="7893609" y="2478889"/>
            <a:ext cx="720070" cy="646331"/>
          </a:xfrm>
          <a:prstGeom prst="rect">
            <a:avLst/>
          </a:prstGeom>
          <a:noFill/>
        </p:spPr>
        <p:txBody>
          <a:bodyPr wrap="none" rtlCol="0">
            <a:spAutoFit/>
          </a:bodyPr>
          <a:lstStyle/>
          <a:p>
            <a:pPr algn="ctr"/>
            <a:r>
              <a:rPr lang="en-US" sz="36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02</a:t>
            </a:r>
            <a:endParaRPr lang="en-US" sz="4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p:txBody>
      </p:sp>
    </p:spTree>
    <p:extLst>
      <p:ext uri="{BB962C8B-B14F-4D97-AF65-F5344CB8AC3E}">
        <p14:creationId xmlns:p14="http://schemas.microsoft.com/office/powerpoint/2010/main" val="27796401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F4D6847-34DF-47C3-2ABA-4CF8A5A3036F}"/>
              </a:ext>
            </a:extLst>
          </p:cNvPr>
          <p:cNvSpPr>
            <a:spLocks noGrp="1"/>
          </p:cNvSpPr>
          <p:nvPr>
            <p:ph type="body" sz="quarter" idx="16"/>
          </p:nvPr>
        </p:nvSpPr>
        <p:spPr/>
        <p:txBody>
          <a:bodyPr>
            <a:normAutofit lnSpcReduction="10000"/>
          </a:bodyPr>
          <a:lstStyle/>
          <a:p>
            <a:r>
              <a:rPr lang="en-US" dirty="0"/>
              <a:t>Eine Unternehmenskrise löst bei allen Beteiligten eine Vielzahl von Sorgen, Emotionen und Verlusten aus - Gefühle, die es anzuerkennen gilt</a:t>
            </a:r>
          </a:p>
          <a:p>
            <a:endParaRPr lang="de-DE" dirty="0"/>
          </a:p>
        </p:txBody>
      </p:sp>
      <p:sp>
        <p:nvSpPr>
          <p:cNvPr id="5" name="Textplatzhalter 4">
            <a:extLst>
              <a:ext uri="{FF2B5EF4-FFF2-40B4-BE49-F238E27FC236}">
                <a16:creationId xmlns:a16="http://schemas.microsoft.com/office/drawing/2014/main" id="{36B6928C-2B8B-98D3-ABC5-148B643B32CC}"/>
              </a:ext>
            </a:extLst>
          </p:cNvPr>
          <p:cNvSpPr>
            <a:spLocks noGrp="1"/>
          </p:cNvSpPr>
          <p:nvPr>
            <p:ph type="body" sz="quarter" idx="20"/>
          </p:nvPr>
        </p:nvSpPr>
        <p:spPr/>
        <p:txBody>
          <a:bodyPr>
            <a:normAutofit fontScale="77500" lnSpcReduction="20000"/>
          </a:bodyPr>
          <a:lstStyle/>
          <a:p>
            <a:r>
              <a:rPr lang="de-DE" dirty="0"/>
              <a:t>5 </a:t>
            </a:r>
            <a:r>
              <a:rPr lang="de-DE" dirty="0" err="1"/>
              <a:t>Schritte </a:t>
            </a:r>
            <a:r>
              <a:rPr lang="de-DE" dirty="0"/>
              <a:t>zur adaptiven Führung in einer Krise: </a:t>
            </a:r>
            <a:r>
              <a:rPr lang="de-DE" dirty="0" err="1"/>
              <a:t>Emotionen </a:t>
            </a:r>
            <a:r>
              <a:rPr lang="de-DE" dirty="0"/>
              <a:t>und </a:t>
            </a:r>
            <a:r>
              <a:rPr lang="de-DE" dirty="0" err="1"/>
              <a:t>Verlust anerkennen</a:t>
            </a:r>
            <a:endParaRPr lang="de-DE" dirty="0"/>
          </a:p>
        </p:txBody>
      </p:sp>
      <p:sp>
        <p:nvSpPr>
          <p:cNvPr id="25" name="Freeform 203">
            <a:extLst>
              <a:ext uri="{FF2B5EF4-FFF2-40B4-BE49-F238E27FC236}">
                <a16:creationId xmlns:a16="http://schemas.microsoft.com/office/drawing/2014/main" id="{5019F063-FAAF-0104-411D-D1B9A7D226DA}"/>
              </a:ext>
            </a:extLst>
          </p:cNvPr>
          <p:cNvSpPr>
            <a:spLocks/>
          </p:cNvSpPr>
          <p:nvPr/>
        </p:nvSpPr>
        <p:spPr bwMode="auto">
          <a:xfrm>
            <a:off x="3751855" y="2000827"/>
            <a:ext cx="4325148" cy="776274"/>
          </a:xfrm>
          <a:custGeom>
            <a:avLst/>
            <a:gdLst>
              <a:gd name="T0" fmla="*/ 2072 w 2072"/>
              <a:gd name="T1" fmla="*/ 0 h 562"/>
              <a:gd name="T2" fmla="*/ 0 w 2072"/>
              <a:gd name="T3" fmla="*/ 0 h 562"/>
              <a:gd name="T4" fmla="*/ 0 w 2072"/>
              <a:gd name="T5" fmla="*/ 562 h 562"/>
              <a:gd name="T6" fmla="*/ 1884 w 2072"/>
              <a:gd name="T7" fmla="*/ 562 h 562"/>
              <a:gd name="T8" fmla="*/ 2072 w 2072"/>
              <a:gd name="T9" fmla="*/ 0 h 562"/>
            </a:gdLst>
            <a:ahLst/>
            <a:cxnLst>
              <a:cxn ang="0">
                <a:pos x="T0" y="T1"/>
              </a:cxn>
              <a:cxn ang="0">
                <a:pos x="T2" y="T3"/>
              </a:cxn>
              <a:cxn ang="0">
                <a:pos x="T4" y="T5"/>
              </a:cxn>
              <a:cxn ang="0">
                <a:pos x="T6" y="T7"/>
              </a:cxn>
              <a:cxn ang="0">
                <a:pos x="T8" y="T9"/>
              </a:cxn>
            </a:cxnLst>
            <a:rect l="0" t="0" r="r" b="b"/>
            <a:pathLst>
              <a:path w="2072" h="562">
                <a:moveTo>
                  <a:pt x="2072" y="0"/>
                </a:moveTo>
                <a:lnTo>
                  <a:pt x="0" y="0"/>
                </a:lnTo>
                <a:lnTo>
                  <a:pt x="0" y="562"/>
                </a:lnTo>
                <a:lnTo>
                  <a:pt x="1884" y="562"/>
                </a:lnTo>
                <a:lnTo>
                  <a:pt x="2072" y="0"/>
                </a:lnTo>
                <a:close/>
              </a:path>
            </a:pathLst>
          </a:custGeom>
          <a:solidFill>
            <a:srgbClr val="D7C6D8"/>
          </a:solidFill>
          <a:ln>
            <a:noFill/>
          </a:ln>
          <a:effec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26" name="Freeform 208">
            <a:extLst>
              <a:ext uri="{FF2B5EF4-FFF2-40B4-BE49-F238E27FC236}">
                <a16:creationId xmlns:a16="http://schemas.microsoft.com/office/drawing/2014/main" id="{B29C5F4C-96DD-9CF5-8FB4-7514340AD0FF}"/>
              </a:ext>
            </a:extLst>
          </p:cNvPr>
          <p:cNvSpPr>
            <a:spLocks/>
          </p:cNvSpPr>
          <p:nvPr/>
        </p:nvSpPr>
        <p:spPr bwMode="auto">
          <a:xfrm>
            <a:off x="7702481" y="1637401"/>
            <a:ext cx="1777584" cy="776274"/>
          </a:xfrm>
          <a:custGeom>
            <a:avLst/>
            <a:gdLst>
              <a:gd name="T0" fmla="*/ 637 w 901"/>
              <a:gd name="T1" fmla="*/ 534 h 534"/>
              <a:gd name="T2" fmla="*/ 828 w 901"/>
              <a:gd name="T3" fmla="*/ 351 h 534"/>
              <a:gd name="T4" fmla="*/ 883 w 901"/>
              <a:gd name="T5" fmla="*/ 298 h 534"/>
              <a:gd name="T6" fmla="*/ 883 w 901"/>
              <a:gd name="T7" fmla="*/ 237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D7C6D8"/>
          </a:solidFill>
          <a:ln>
            <a:noFill/>
          </a:ln>
          <a:effec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28" name="Freeform 202">
            <a:extLst>
              <a:ext uri="{FF2B5EF4-FFF2-40B4-BE49-F238E27FC236}">
                <a16:creationId xmlns:a16="http://schemas.microsoft.com/office/drawing/2014/main" id="{8B0050B3-0C95-371B-AD0F-14BA9C22BD37}"/>
              </a:ext>
            </a:extLst>
          </p:cNvPr>
          <p:cNvSpPr>
            <a:spLocks/>
          </p:cNvSpPr>
          <p:nvPr/>
        </p:nvSpPr>
        <p:spPr bwMode="auto">
          <a:xfrm>
            <a:off x="3751855" y="2760120"/>
            <a:ext cx="3974848" cy="773511"/>
          </a:xfrm>
          <a:custGeom>
            <a:avLst/>
            <a:gdLst>
              <a:gd name="T0" fmla="*/ 1884 w 1884"/>
              <a:gd name="T1" fmla="*/ 0 h 560"/>
              <a:gd name="T2" fmla="*/ 0 w 1884"/>
              <a:gd name="T3" fmla="*/ 0 h 560"/>
              <a:gd name="T4" fmla="*/ 0 w 1884"/>
              <a:gd name="T5" fmla="*/ 560 h 560"/>
              <a:gd name="T6" fmla="*/ 1695 w 1884"/>
              <a:gd name="T7" fmla="*/ 560 h 560"/>
              <a:gd name="T8" fmla="*/ 1884 w 1884"/>
              <a:gd name="T9" fmla="*/ 0 h 560"/>
            </a:gdLst>
            <a:ahLst/>
            <a:cxnLst>
              <a:cxn ang="0">
                <a:pos x="T0" y="T1"/>
              </a:cxn>
              <a:cxn ang="0">
                <a:pos x="T2" y="T3"/>
              </a:cxn>
              <a:cxn ang="0">
                <a:pos x="T4" y="T5"/>
              </a:cxn>
              <a:cxn ang="0">
                <a:pos x="T6" y="T7"/>
              </a:cxn>
              <a:cxn ang="0">
                <a:pos x="T8" y="T9"/>
              </a:cxn>
            </a:cxnLst>
            <a:rect l="0" t="0" r="r" b="b"/>
            <a:pathLst>
              <a:path w="1884" h="560">
                <a:moveTo>
                  <a:pt x="1884" y="0"/>
                </a:moveTo>
                <a:lnTo>
                  <a:pt x="0" y="0"/>
                </a:lnTo>
                <a:lnTo>
                  <a:pt x="0" y="560"/>
                </a:lnTo>
                <a:lnTo>
                  <a:pt x="1695" y="560"/>
                </a:lnTo>
                <a:lnTo>
                  <a:pt x="1884" y="0"/>
                </a:lnTo>
                <a:close/>
              </a:path>
            </a:pathLst>
          </a:custGeom>
          <a:solidFill>
            <a:srgbClr val="AB85AD"/>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29" name="Freeform 207">
            <a:extLst>
              <a:ext uri="{FF2B5EF4-FFF2-40B4-BE49-F238E27FC236}">
                <a16:creationId xmlns:a16="http://schemas.microsoft.com/office/drawing/2014/main" id="{F33F34FB-8E11-546F-53FA-B4D4ED38C571}"/>
              </a:ext>
            </a:extLst>
          </p:cNvPr>
          <p:cNvSpPr>
            <a:spLocks/>
          </p:cNvSpPr>
          <p:nvPr/>
        </p:nvSpPr>
        <p:spPr bwMode="auto">
          <a:xfrm>
            <a:off x="7350318" y="2396694"/>
            <a:ext cx="1779447" cy="773511"/>
          </a:xfrm>
          <a:custGeom>
            <a:avLst/>
            <a:gdLst>
              <a:gd name="T0" fmla="*/ 637 w 901"/>
              <a:gd name="T1" fmla="*/ 533 h 533"/>
              <a:gd name="T2" fmla="*/ 828 w 901"/>
              <a:gd name="T3" fmla="*/ 351 h 533"/>
              <a:gd name="T4" fmla="*/ 883 w 901"/>
              <a:gd name="T5" fmla="*/ 298 h 533"/>
              <a:gd name="T6" fmla="*/ 883 w 901"/>
              <a:gd name="T7" fmla="*/ 236 h 533"/>
              <a:gd name="T8" fmla="*/ 828 w 901"/>
              <a:gd name="T9" fmla="*/ 183 h 533"/>
              <a:gd name="T10" fmla="*/ 635 w 901"/>
              <a:gd name="T11" fmla="*/ 0 h 533"/>
              <a:gd name="T12" fmla="*/ 635 w 901"/>
              <a:gd name="T13" fmla="*/ 0 h 533"/>
              <a:gd name="T14" fmla="*/ 635 w 901"/>
              <a:gd name="T15" fmla="*/ 0 h 533"/>
              <a:gd name="T16" fmla="*/ 178 w 901"/>
              <a:gd name="T17" fmla="*/ 0 h 533"/>
              <a:gd name="T18" fmla="*/ 0 w 901"/>
              <a:gd name="T19" fmla="*/ 533 h 533"/>
              <a:gd name="T20" fmla="*/ 635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rgbClr val="AB85AD"/>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1" name="Freeform 201">
            <a:extLst>
              <a:ext uri="{FF2B5EF4-FFF2-40B4-BE49-F238E27FC236}">
                <a16:creationId xmlns:a16="http://schemas.microsoft.com/office/drawing/2014/main" id="{99D8963B-1DC7-BDD3-27CC-C515094DA546}"/>
              </a:ext>
            </a:extLst>
          </p:cNvPr>
          <p:cNvSpPr>
            <a:spLocks/>
          </p:cNvSpPr>
          <p:nvPr/>
        </p:nvSpPr>
        <p:spPr bwMode="auto">
          <a:xfrm>
            <a:off x="3751222" y="3498264"/>
            <a:ext cx="3622686" cy="774892"/>
          </a:xfrm>
          <a:custGeom>
            <a:avLst/>
            <a:gdLst>
              <a:gd name="T0" fmla="*/ 1695 w 1695"/>
              <a:gd name="T1" fmla="*/ 0 h 561"/>
              <a:gd name="T2" fmla="*/ 0 w 1695"/>
              <a:gd name="T3" fmla="*/ 0 h 561"/>
              <a:gd name="T4" fmla="*/ 0 w 1695"/>
              <a:gd name="T5" fmla="*/ 561 h 561"/>
              <a:gd name="T6" fmla="*/ 1506 w 1695"/>
              <a:gd name="T7" fmla="*/ 561 h 561"/>
              <a:gd name="T8" fmla="*/ 1695 w 1695"/>
              <a:gd name="T9" fmla="*/ 0 h 561"/>
            </a:gdLst>
            <a:ahLst/>
            <a:cxnLst>
              <a:cxn ang="0">
                <a:pos x="T0" y="T1"/>
              </a:cxn>
              <a:cxn ang="0">
                <a:pos x="T2" y="T3"/>
              </a:cxn>
              <a:cxn ang="0">
                <a:pos x="T4" y="T5"/>
              </a:cxn>
              <a:cxn ang="0">
                <a:pos x="T6" y="T7"/>
              </a:cxn>
              <a:cxn ang="0">
                <a:pos x="T8" y="T9"/>
              </a:cxn>
            </a:cxnLst>
            <a:rect l="0" t="0" r="r" b="b"/>
            <a:pathLst>
              <a:path w="1695" h="561">
                <a:moveTo>
                  <a:pt x="1695" y="0"/>
                </a:moveTo>
                <a:lnTo>
                  <a:pt x="0" y="0"/>
                </a:lnTo>
                <a:lnTo>
                  <a:pt x="0" y="561"/>
                </a:lnTo>
                <a:lnTo>
                  <a:pt x="1506" y="561"/>
                </a:lnTo>
                <a:lnTo>
                  <a:pt x="1695" y="0"/>
                </a:lnTo>
                <a:close/>
              </a:path>
            </a:pathLst>
          </a:custGeom>
          <a:solidFill>
            <a:srgbClr val="976799"/>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2" name="Freeform 206">
            <a:extLst>
              <a:ext uri="{FF2B5EF4-FFF2-40B4-BE49-F238E27FC236}">
                <a16:creationId xmlns:a16="http://schemas.microsoft.com/office/drawing/2014/main" id="{80FEA21F-6BC6-ED36-35F0-DE64369ED47E}"/>
              </a:ext>
            </a:extLst>
          </p:cNvPr>
          <p:cNvSpPr>
            <a:spLocks/>
          </p:cNvSpPr>
          <p:nvPr/>
        </p:nvSpPr>
        <p:spPr bwMode="auto">
          <a:xfrm>
            <a:off x="6999386" y="3134838"/>
            <a:ext cx="1777584" cy="774892"/>
          </a:xfrm>
          <a:custGeom>
            <a:avLst/>
            <a:gdLst>
              <a:gd name="T0" fmla="*/ 637 w 901"/>
              <a:gd name="T1" fmla="*/ 533 h 533"/>
              <a:gd name="T2" fmla="*/ 828 w 901"/>
              <a:gd name="T3" fmla="*/ 351 h 533"/>
              <a:gd name="T4" fmla="*/ 883 w 901"/>
              <a:gd name="T5" fmla="*/ 299 h 533"/>
              <a:gd name="T6" fmla="*/ 883 w 901"/>
              <a:gd name="T7" fmla="*/ 236 h 533"/>
              <a:gd name="T8" fmla="*/ 828 w 901"/>
              <a:gd name="T9" fmla="*/ 184 h 533"/>
              <a:gd name="T10" fmla="*/ 636 w 901"/>
              <a:gd name="T11" fmla="*/ 0 h 533"/>
              <a:gd name="T12" fmla="*/ 636 w 901"/>
              <a:gd name="T13" fmla="*/ 0 h 533"/>
              <a:gd name="T14" fmla="*/ 636 w 901"/>
              <a:gd name="T15" fmla="*/ 0 h 533"/>
              <a:gd name="T16" fmla="*/ 178 w 901"/>
              <a:gd name="T17" fmla="*/ 0 h 533"/>
              <a:gd name="T18" fmla="*/ 0 w 901"/>
              <a:gd name="T19" fmla="*/ 533 h 533"/>
              <a:gd name="T20" fmla="*/ 636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rgbClr val="976799"/>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3" name="TextBox 15">
            <a:extLst>
              <a:ext uri="{FF2B5EF4-FFF2-40B4-BE49-F238E27FC236}">
                <a16:creationId xmlns:a16="http://schemas.microsoft.com/office/drawing/2014/main" id="{5C536B89-0AA2-94CE-B0FE-B0D1F706DEEB}"/>
              </a:ext>
            </a:extLst>
          </p:cNvPr>
          <p:cNvSpPr txBox="1"/>
          <p:nvPr/>
        </p:nvSpPr>
        <p:spPr>
          <a:xfrm>
            <a:off x="7509099" y="3216802"/>
            <a:ext cx="720070" cy="646331"/>
          </a:xfrm>
          <a:prstGeom prst="rect">
            <a:avLst/>
          </a:prstGeom>
          <a:noFill/>
        </p:spPr>
        <p:txBody>
          <a:bodyPr wrap="none" rtlCol="0">
            <a:spAutoFit/>
          </a:bodyPr>
          <a:lstStyle/>
          <a:p>
            <a:pPr algn="ctr"/>
            <a:r>
              <a:rPr lang="en-US" sz="36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03</a:t>
            </a:r>
            <a:endParaRPr lang="en-US" sz="4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34" name="Freeform 200">
            <a:extLst>
              <a:ext uri="{FF2B5EF4-FFF2-40B4-BE49-F238E27FC236}">
                <a16:creationId xmlns:a16="http://schemas.microsoft.com/office/drawing/2014/main" id="{F1E68B02-0CDB-B181-9BBA-ECBE419AE44E}"/>
              </a:ext>
            </a:extLst>
          </p:cNvPr>
          <p:cNvSpPr>
            <a:spLocks/>
          </p:cNvSpPr>
          <p:nvPr/>
        </p:nvSpPr>
        <p:spPr bwMode="auto">
          <a:xfrm>
            <a:off x="3751854" y="4250313"/>
            <a:ext cx="3270523" cy="774892"/>
          </a:xfrm>
          <a:custGeom>
            <a:avLst/>
            <a:gdLst>
              <a:gd name="T0" fmla="*/ 1506 w 1506"/>
              <a:gd name="T1" fmla="*/ 0 h 561"/>
              <a:gd name="T2" fmla="*/ 0 w 1506"/>
              <a:gd name="T3" fmla="*/ 0 h 561"/>
              <a:gd name="T4" fmla="*/ 0 w 1506"/>
              <a:gd name="T5" fmla="*/ 561 h 561"/>
              <a:gd name="T6" fmla="*/ 1318 w 1506"/>
              <a:gd name="T7" fmla="*/ 561 h 561"/>
              <a:gd name="T8" fmla="*/ 1506 w 1506"/>
              <a:gd name="T9" fmla="*/ 0 h 561"/>
            </a:gdLst>
            <a:ahLst/>
            <a:cxnLst>
              <a:cxn ang="0">
                <a:pos x="T0" y="T1"/>
              </a:cxn>
              <a:cxn ang="0">
                <a:pos x="T2" y="T3"/>
              </a:cxn>
              <a:cxn ang="0">
                <a:pos x="T4" y="T5"/>
              </a:cxn>
              <a:cxn ang="0">
                <a:pos x="T6" y="T7"/>
              </a:cxn>
              <a:cxn ang="0">
                <a:pos x="T8" y="T9"/>
              </a:cxn>
            </a:cxnLst>
            <a:rect l="0" t="0" r="r" b="b"/>
            <a:pathLst>
              <a:path w="1506" h="561">
                <a:moveTo>
                  <a:pt x="1506" y="0"/>
                </a:moveTo>
                <a:lnTo>
                  <a:pt x="0" y="0"/>
                </a:lnTo>
                <a:lnTo>
                  <a:pt x="0" y="561"/>
                </a:lnTo>
                <a:lnTo>
                  <a:pt x="1318" y="561"/>
                </a:lnTo>
                <a:lnTo>
                  <a:pt x="1506" y="0"/>
                </a:lnTo>
                <a:close/>
              </a:path>
            </a:pathLst>
          </a:custGeom>
          <a:solidFill>
            <a:srgbClr val="895E8C"/>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5" name="Freeform 205">
            <a:extLst>
              <a:ext uri="{FF2B5EF4-FFF2-40B4-BE49-F238E27FC236}">
                <a16:creationId xmlns:a16="http://schemas.microsoft.com/office/drawing/2014/main" id="{83B9B4C8-F127-1F68-13C5-51F0FF403C44}"/>
              </a:ext>
            </a:extLst>
          </p:cNvPr>
          <p:cNvSpPr>
            <a:spLocks/>
          </p:cNvSpPr>
          <p:nvPr/>
        </p:nvSpPr>
        <p:spPr bwMode="auto">
          <a:xfrm>
            <a:off x="6647855" y="3886887"/>
            <a:ext cx="1779448" cy="774892"/>
          </a:xfrm>
          <a:custGeom>
            <a:avLst/>
            <a:gdLst>
              <a:gd name="T0" fmla="*/ 637 w 901"/>
              <a:gd name="T1" fmla="*/ 534 h 534"/>
              <a:gd name="T2" fmla="*/ 829 w 901"/>
              <a:gd name="T3" fmla="*/ 351 h 534"/>
              <a:gd name="T4" fmla="*/ 883 w 901"/>
              <a:gd name="T5" fmla="*/ 299 h 534"/>
              <a:gd name="T6" fmla="*/ 883 w 901"/>
              <a:gd name="T7" fmla="*/ 236 h 534"/>
              <a:gd name="T8" fmla="*/ 829 w 901"/>
              <a:gd name="T9" fmla="*/ 184 h 534"/>
              <a:gd name="T10" fmla="*/ 636 w 901"/>
              <a:gd name="T11" fmla="*/ 0 h 534"/>
              <a:gd name="T12" fmla="*/ 636 w 901"/>
              <a:gd name="T13" fmla="*/ 0 h 534"/>
              <a:gd name="T14" fmla="*/ 636 w 901"/>
              <a:gd name="T15" fmla="*/ 0 h 534"/>
              <a:gd name="T16" fmla="*/ 178 w 901"/>
              <a:gd name="T17" fmla="*/ 0 h 534"/>
              <a:gd name="T18" fmla="*/ 0 w 901"/>
              <a:gd name="T19" fmla="*/ 534 h 534"/>
              <a:gd name="T20" fmla="*/ 636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rgbClr val="895E8C"/>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7" name="Freeform 198">
            <a:extLst>
              <a:ext uri="{FF2B5EF4-FFF2-40B4-BE49-F238E27FC236}">
                <a16:creationId xmlns:a16="http://schemas.microsoft.com/office/drawing/2014/main" id="{EC599960-0DB7-C0E6-50DA-EA46D3FB2CA3}"/>
              </a:ext>
            </a:extLst>
          </p:cNvPr>
          <p:cNvSpPr>
            <a:spLocks/>
          </p:cNvSpPr>
          <p:nvPr/>
        </p:nvSpPr>
        <p:spPr bwMode="auto">
          <a:xfrm>
            <a:off x="3751222" y="5008388"/>
            <a:ext cx="2920226" cy="774892"/>
          </a:xfrm>
          <a:custGeom>
            <a:avLst/>
            <a:gdLst>
              <a:gd name="T0" fmla="*/ 1318 w 1318"/>
              <a:gd name="T1" fmla="*/ 0 h 561"/>
              <a:gd name="T2" fmla="*/ 0 w 1318"/>
              <a:gd name="T3" fmla="*/ 0 h 561"/>
              <a:gd name="T4" fmla="*/ 0 w 1318"/>
              <a:gd name="T5" fmla="*/ 561 h 561"/>
              <a:gd name="T6" fmla="*/ 1130 w 1318"/>
              <a:gd name="T7" fmla="*/ 561 h 561"/>
              <a:gd name="T8" fmla="*/ 1318 w 1318"/>
              <a:gd name="T9" fmla="*/ 0 h 561"/>
            </a:gdLst>
            <a:ahLst/>
            <a:cxnLst>
              <a:cxn ang="0">
                <a:pos x="T0" y="T1"/>
              </a:cxn>
              <a:cxn ang="0">
                <a:pos x="T2" y="T3"/>
              </a:cxn>
              <a:cxn ang="0">
                <a:pos x="T4" y="T5"/>
              </a:cxn>
              <a:cxn ang="0">
                <a:pos x="T6" y="T7"/>
              </a:cxn>
              <a:cxn ang="0">
                <a:pos x="T8" y="T9"/>
              </a:cxn>
            </a:cxnLst>
            <a:rect l="0" t="0" r="r" b="b"/>
            <a:pathLst>
              <a:path w="1318" h="561">
                <a:moveTo>
                  <a:pt x="1318" y="0"/>
                </a:moveTo>
                <a:lnTo>
                  <a:pt x="0" y="0"/>
                </a:lnTo>
                <a:lnTo>
                  <a:pt x="0" y="561"/>
                </a:lnTo>
                <a:lnTo>
                  <a:pt x="1130" y="561"/>
                </a:lnTo>
                <a:lnTo>
                  <a:pt x="1318" y="0"/>
                </a:lnTo>
                <a:close/>
              </a:path>
            </a:pathLst>
          </a:custGeom>
          <a:solidFill>
            <a:srgbClr val="79527B"/>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8" name="Freeform 204">
            <a:extLst>
              <a:ext uri="{FF2B5EF4-FFF2-40B4-BE49-F238E27FC236}">
                <a16:creationId xmlns:a16="http://schemas.microsoft.com/office/drawing/2014/main" id="{C63E6E3B-B9D6-AAD5-5A65-7B10552166FA}"/>
              </a:ext>
            </a:extLst>
          </p:cNvPr>
          <p:cNvSpPr>
            <a:spLocks/>
          </p:cNvSpPr>
          <p:nvPr/>
        </p:nvSpPr>
        <p:spPr bwMode="auto">
          <a:xfrm>
            <a:off x="6296925" y="4643203"/>
            <a:ext cx="1779448" cy="776274"/>
          </a:xfrm>
          <a:custGeom>
            <a:avLst/>
            <a:gdLst>
              <a:gd name="T0" fmla="*/ 637 w 901"/>
              <a:gd name="T1" fmla="*/ 534 h 534"/>
              <a:gd name="T2" fmla="*/ 828 w 901"/>
              <a:gd name="T3" fmla="*/ 351 h 534"/>
              <a:gd name="T4" fmla="*/ 883 w 901"/>
              <a:gd name="T5" fmla="*/ 299 h 534"/>
              <a:gd name="T6" fmla="*/ 883 w 901"/>
              <a:gd name="T7" fmla="*/ 236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79527B"/>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40" name="TextBox 46">
            <a:extLst>
              <a:ext uri="{FF2B5EF4-FFF2-40B4-BE49-F238E27FC236}">
                <a16:creationId xmlns:a16="http://schemas.microsoft.com/office/drawing/2014/main" id="{12ADD15A-F99D-7FA8-13B5-34FC176EFC0A}"/>
              </a:ext>
            </a:extLst>
          </p:cNvPr>
          <p:cNvSpPr txBox="1"/>
          <p:nvPr/>
        </p:nvSpPr>
        <p:spPr>
          <a:xfrm>
            <a:off x="3977138" y="2806830"/>
            <a:ext cx="2880917" cy="738664"/>
          </a:xfrm>
          <a:prstGeom prst="rect">
            <a:avLst/>
          </a:prstGeom>
          <a:noFill/>
        </p:spPr>
        <p:txBody>
          <a:bodyPr wrap="none" rtlCol="0">
            <a:spAutoFit/>
          </a:bodyPr>
          <a:lstStyle/>
          <a:p>
            <a:r>
              <a:rPr lang="en-US" sz="2100" b="1" dirty="0">
                <a:solidFill>
                  <a:schemeClr val="bg1"/>
                </a:solidFill>
                <a:latin typeface="Roboto" charset="0"/>
                <a:ea typeface="Roboto" charset="0"/>
                <a:cs typeface="Roboto" charset="0"/>
              </a:rPr>
              <a:t>Adaptive </a:t>
            </a:r>
            <a:r>
              <a:rPr lang="en-US" sz="2100" b="1" dirty="0" err="1">
                <a:solidFill>
                  <a:schemeClr val="bg1"/>
                </a:solidFill>
                <a:latin typeface="Roboto" charset="0"/>
                <a:ea typeface="Roboto" charset="0"/>
                <a:cs typeface="Roboto" charset="0"/>
              </a:rPr>
              <a:t>Heraus</a:t>
            </a:r>
            <a:r>
              <a:rPr lang="en-US" sz="2100" b="1" dirty="0">
                <a:solidFill>
                  <a:schemeClr val="bg1"/>
                </a:solidFill>
                <a:latin typeface="Roboto" charset="0"/>
                <a:ea typeface="Roboto" charset="0"/>
                <a:cs typeface="Roboto" charset="0"/>
              </a:rPr>
              <a:t>-</a:t>
            </a:r>
          </a:p>
          <a:p>
            <a:r>
              <a:rPr lang="en-US" sz="2100" b="1" dirty="0" err="1">
                <a:solidFill>
                  <a:schemeClr val="bg1"/>
                </a:solidFill>
                <a:latin typeface="Roboto" charset="0"/>
                <a:ea typeface="Roboto" charset="0"/>
                <a:cs typeface="Roboto" charset="0"/>
              </a:rPr>
              <a:t>forderungen</a:t>
            </a:r>
            <a:r>
              <a:rPr lang="en-US" sz="2100" b="1" dirty="0">
                <a:solidFill>
                  <a:schemeClr val="bg1"/>
                </a:solidFill>
                <a:latin typeface="Roboto" charset="0"/>
                <a:ea typeface="Roboto" charset="0"/>
                <a:cs typeface="Roboto" charset="0"/>
              </a:rPr>
              <a:t> gestalten</a:t>
            </a:r>
          </a:p>
        </p:txBody>
      </p:sp>
      <p:sp>
        <p:nvSpPr>
          <p:cNvPr id="41" name="TextBox 47">
            <a:extLst>
              <a:ext uri="{FF2B5EF4-FFF2-40B4-BE49-F238E27FC236}">
                <a16:creationId xmlns:a16="http://schemas.microsoft.com/office/drawing/2014/main" id="{D59D5B7C-79D6-B7F7-1625-C27A85D758E6}"/>
              </a:ext>
            </a:extLst>
          </p:cNvPr>
          <p:cNvSpPr txBox="1"/>
          <p:nvPr/>
        </p:nvSpPr>
        <p:spPr>
          <a:xfrm>
            <a:off x="3980072" y="3527993"/>
            <a:ext cx="2884123" cy="738664"/>
          </a:xfrm>
          <a:prstGeom prst="rect">
            <a:avLst/>
          </a:prstGeom>
          <a:noFill/>
        </p:spPr>
        <p:txBody>
          <a:bodyPr wrap="none" rtlCol="0">
            <a:spAutoFit/>
          </a:bodyPr>
          <a:lstStyle/>
          <a:p>
            <a:r>
              <a:rPr lang="en-US" sz="2100" b="1" dirty="0">
                <a:solidFill>
                  <a:schemeClr val="bg1"/>
                </a:solidFill>
                <a:latin typeface="Roboto" charset="0"/>
                <a:ea typeface="Roboto" charset="0"/>
                <a:cs typeface="Roboto" charset="0"/>
              </a:rPr>
              <a:t>Erkennen Sie Emotionen</a:t>
            </a:r>
            <a:br>
              <a:rPr lang="en-US" sz="2100" b="1" dirty="0">
                <a:solidFill>
                  <a:schemeClr val="bg1"/>
                </a:solidFill>
                <a:latin typeface="Roboto" charset="0"/>
                <a:ea typeface="Roboto" charset="0"/>
                <a:cs typeface="Roboto" charset="0"/>
              </a:rPr>
            </a:br>
            <a:r>
              <a:rPr lang="en-US" sz="2100" b="1" dirty="0">
                <a:solidFill>
                  <a:schemeClr val="bg1"/>
                </a:solidFill>
                <a:latin typeface="Roboto" charset="0"/>
                <a:ea typeface="Roboto" charset="0"/>
                <a:cs typeface="Roboto" charset="0"/>
              </a:rPr>
              <a:t>und Verlust</a:t>
            </a:r>
          </a:p>
        </p:txBody>
      </p:sp>
      <p:sp>
        <p:nvSpPr>
          <p:cNvPr id="44" name="TextBox 50">
            <a:extLst>
              <a:ext uri="{FF2B5EF4-FFF2-40B4-BE49-F238E27FC236}">
                <a16:creationId xmlns:a16="http://schemas.microsoft.com/office/drawing/2014/main" id="{D863D1CC-93BC-B195-2575-36141C308661}"/>
              </a:ext>
            </a:extLst>
          </p:cNvPr>
          <p:cNvSpPr txBox="1"/>
          <p:nvPr/>
        </p:nvSpPr>
        <p:spPr>
          <a:xfrm>
            <a:off x="3980072" y="2204252"/>
            <a:ext cx="2598788" cy="415498"/>
          </a:xfrm>
          <a:prstGeom prst="rect">
            <a:avLst/>
          </a:prstGeom>
          <a:noFill/>
        </p:spPr>
        <p:txBody>
          <a:bodyPr wrap="none" rtlCol="0">
            <a:spAutoFit/>
          </a:bodyPr>
          <a:lstStyle/>
          <a:p>
            <a:r>
              <a:rPr lang="en-US" sz="2100" b="1" dirty="0">
                <a:solidFill>
                  <a:schemeClr val="bg1"/>
                </a:solidFill>
                <a:latin typeface="Roboto" charset="0"/>
                <a:ea typeface="Roboto" charset="0"/>
                <a:cs typeface="Roboto" charset="0"/>
              </a:rPr>
              <a:t>Betreten Sie den Balkon</a:t>
            </a:r>
          </a:p>
        </p:txBody>
      </p:sp>
      <p:sp>
        <p:nvSpPr>
          <p:cNvPr id="45" name="Subtitle 2">
            <a:extLst>
              <a:ext uri="{FF2B5EF4-FFF2-40B4-BE49-F238E27FC236}">
                <a16:creationId xmlns:a16="http://schemas.microsoft.com/office/drawing/2014/main" id="{E2A7CFB5-12BA-2F4C-88D9-59406E4B61A5}"/>
              </a:ext>
            </a:extLst>
          </p:cNvPr>
          <p:cNvSpPr txBox="1">
            <a:spLocks/>
          </p:cNvSpPr>
          <p:nvPr/>
        </p:nvSpPr>
        <p:spPr>
          <a:xfrm>
            <a:off x="9016181" y="1733709"/>
            <a:ext cx="3079699" cy="506835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200" dirty="0">
                <a:solidFill>
                  <a:srgbClr val="595A59"/>
                </a:solidFill>
                <a:latin typeface="+mn-lt"/>
                <a:ea typeface="Lato Light" panose="020F0502020204030203" pitchFamily="34" charset="0"/>
                <a:cs typeface="Mukta ExtraLight" panose="020B0000000000000000" pitchFamily="34" charset="77"/>
              </a:rPr>
              <a:t>Dies ist vielleicht der schwierigste Aspekt dieser Arbeit. Es ist schmerzhaft, etwas zu verlieren, das uns lieb und teuer ist, sei es unser Arbeitsplatz, ein Teil unserer Identität, eine Rolle oder eine Routine, mit der wir vertraut sind - und eine Unternehmenskrise löst bei allen Beteiligten eine Vielzahl von Gefühlen und Verlusten aus. </a:t>
            </a:r>
          </a:p>
          <a:p>
            <a:pPr algn="l">
              <a:lnSpc>
                <a:spcPct val="100000"/>
              </a:lnSpc>
              <a:spcBef>
                <a:spcPts val="0"/>
              </a:spcBef>
            </a:pPr>
            <a:endParaRPr lang="en-US" sz="1200" dirty="0">
              <a:solidFill>
                <a:srgbClr val="595A59"/>
              </a:solidFill>
              <a:latin typeface="+mn-lt"/>
              <a:ea typeface="Lato Light" panose="020F0502020204030203" pitchFamily="34" charset="0"/>
              <a:cs typeface="Mukta ExtraLight" panose="020B0000000000000000" pitchFamily="34" charset="77"/>
            </a:endParaRPr>
          </a:p>
          <a:p>
            <a:pPr algn="l">
              <a:lnSpc>
                <a:spcPct val="100000"/>
              </a:lnSpc>
              <a:spcBef>
                <a:spcPts val="0"/>
              </a:spcBef>
            </a:pPr>
            <a:r>
              <a:rPr lang="en-US" sz="1200" dirty="0">
                <a:solidFill>
                  <a:srgbClr val="595A59"/>
                </a:solidFill>
                <a:latin typeface="+mn-lt"/>
                <a:ea typeface="Lato Light" panose="020F0502020204030203" pitchFamily="34" charset="0"/>
                <a:cs typeface="Mukta ExtraLight" panose="020B0000000000000000" pitchFamily="34" charset="77"/>
              </a:rPr>
              <a:t>Menschen sind emotionale Wesen und brauchen Zeit, Unterstützung und Verständnis, um diese Verluste zu verarbeiten: um loszulassen, zu trauern und den Übergang zu einer neuen Realität zu schaffen. Dies nicht anzuerkennen und zu unterstützen, ist ein moralischer und strategischer Führungsfehler. Moralisch, weil wir es mit menschlichen Wesen zu tun haben, die es verdienen, mit Würde und Mitgefühl behandelt zu werden. Strategisch, weil es die Wahrscheinlichkeit einer erfolgreichen Anpassung verringern wird. </a:t>
            </a:r>
          </a:p>
          <a:p>
            <a:pPr algn="l">
              <a:lnSpc>
                <a:spcPct val="100000"/>
              </a:lnSpc>
              <a:spcBef>
                <a:spcPts val="0"/>
              </a:spcBef>
            </a:pPr>
            <a:endParaRPr lang="en-US" sz="1200" dirty="0">
              <a:solidFill>
                <a:srgbClr val="595A59"/>
              </a:solidFill>
              <a:latin typeface="+mn-lt"/>
              <a:ea typeface="Lato Light" panose="020F0502020204030203" pitchFamily="34" charset="0"/>
              <a:cs typeface="Mukta ExtraLight" panose="020B0000000000000000" pitchFamily="34" charset="77"/>
            </a:endParaRPr>
          </a:p>
          <a:p>
            <a:pPr algn="l">
              <a:lnSpc>
                <a:spcPct val="100000"/>
              </a:lnSpc>
              <a:spcBef>
                <a:spcPts val="0"/>
              </a:spcBef>
            </a:pPr>
            <a:r>
              <a:rPr lang="en-US" sz="1200" b="1" dirty="0">
                <a:solidFill>
                  <a:srgbClr val="79527B"/>
                </a:solidFill>
                <a:latin typeface="+mn-lt"/>
                <a:ea typeface="Lato Light" panose="020F0502020204030203" pitchFamily="34" charset="0"/>
                <a:cs typeface="Mukta ExtraLight" panose="020B0000000000000000" pitchFamily="34" charset="77"/>
              </a:rPr>
              <a:t>Benennen Sie die Verluste, ermutigen Sie andere, ihre Gefühle anzuerkennen. Fragen Sie sie, was sie brauchen, um weiterzukommen. Hören Sie sich die Sorgen und Ängste der Menschen genau an.</a:t>
            </a:r>
          </a:p>
        </p:txBody>
      </p:sp>
      <p:sp>
        <p:nvSpPr>
          <p:cNvPr id="7" name="Inhaltsplatzhalter 2">
            <a:extLst>
              <a:ext uri="{FF2B5EF4-FFF2-40B4-BE49-F238E27FC236}">
                <a16:creationId xmlns:a16="http://schemas.microsoft.com/office/drawing/2014/main" id="{5CD874EE-DAB5-E97C-2771-6E847C68F5E6}"/>
              </a:ext>
            </a:extLst>
          </p:cNvPr>
          <p:cNvSpPr txBox="1">
            <a:spLocks/>
          </p:cNvSpPr>
          <p:nvPr/>
        </p:nvSpPr>
        <p:spPr>
          <a:xfrm>
            <a:off x="542365" y="1789801"/>
            <a:ext cx="3189996" cy="460664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rgbClr val="595A59"/>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rgbClr val="595A59"/>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800" kern="1200">
                <a:solidFill>
                  <a:srgbClr val="595A59"/>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rgbClr val="595A59"/>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rgbClr val="595A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400" dirty="0" err="1">
                <a:latin typeface="Calibri" panose="020F0502020204030204"/>
              </a:rPr>
              <a:t>Basierend</a:t>
            </a:r>
            <a:r>
              <a:rPr lang="en-US" altLang="en-US" sz="1400" dirty="0">
                <a:latin typeface="Calibri" panose="020F0502020204030204"/>
              </a:rPr>
              <a:t> auf: Robbie Macpherson (Adaptable Leadership, Sydney) und Paul 't Hart (Universität Utrecht): Leading in a Crisis 2020</a:t>
            </a:r>
          </a:p>
          <a:p>
            <a:pPr>
              <a:defRPr/>
            </a:pPr>
            <a:r>
              <a:rPr lang="en-US" altLang="en-US" sz="1400" dirty="0">
                <a:latin typeface="Calibri" panose="020F0502020204030204"/>
              </a:rPr>
              <a:t>und </a:t>
            </a:r>
          </a:p>
          <a:p>
            <a:pPr>
              <a:defRPr/>
            </a:pPr>
            <a:r>
              <a:rPr lang="en-US" altLang="en-US" sz="1400" dirty="0">
                <a:latin typeface="Calibri" panose="020F0502020204030204"/>
              </a:rPr>
              <a:t>Heifetz, </a:t>
            </a:r>
            <a:r>
              <a:rPr lang="en-US" altLang="en-US" sz="1400" dirty="0" err="1">
                <a:latin typeface="Calibri" panose="020F0502020204030204"/>
              </a:rPr>
              <a:t>Grashow</a:t>
            </a:r>
            <a:r>
              <a:rPr lang="en-US" altLang="en-US" sz="1400" dirty="0">
                <a:latin typeface="Calibri" panose="020F0502020204030204"/>
              </a:rPr>
              <a:t> und </a:t>
            </a:r>
            <a:r>
              <a:rPr lang="en-US" altLang="en-US" sz="1400" dirty="0" err="1">
                <a:latin typeface="Calibri" panose="020F0502020204030204"/>
              </a:rPr>
              <a:t>Linsky</a:t>
            </a:r>
            <a:r>
              <a:rPr lang="en-US" altLang="en-US" sz="1400" dirty="0">
                <a:latin typeface="Calibri" panose="020F0502020204030204"/>
              </a:rPr>
              <a:t>: </a:t>
            </a:r>
            <a:r>
              <a:rPr lang="en-GB" altLang="en-US" sz="1400" dirty="0">
                <a:latin typeface="Calibri" panose="020F0502020204030204"/>
              </a:rPr>
              <a:t>: The Practice of Adaptive Leadership: Tools and Tactics for Changing Your Organization and the World 2009.</a:t>
            </a:r>
          </a:p>
          <a:p>
            <a:pPr>
              <a:defRPr/>
            </a:pPr>
            <a:endParaRPr lang="en-GB" altLang="en-US" sz="1400" dirty="0">
              <a:latin typeface="Calibri" panose="020F0502020204030204"/>
            </a:endParaRPr>
          </a:p>
        </p:txBody>
      </p:sp>
    </p:spTree>
    <p:extLst>
      <p:ext uri="{BB962C8B-B14F-4D97-AF65-F5344CB8AC3E}">
        <p14:creationId xmlns:p14="http://schemas.microsoft.com/office/powerpoint/2010/main" val="38116551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F4D6847-34DF-47C3-2ABA-4CF8A5A3036F}"/>
              </a:ext>
            </a:extLst>
          </p:cNvPr>
          <p:cNvSpPr>
            <a:spLocks noGrp="1"/>
          </p:cNvSpPr>
          <p:nvPr>
            <p:ph type="body" sz="quarter" idx="16"/>
          </p:nvPr>
        </p:nvSpPr>
        <p:spPr/>
        <p:txBody>
          <a:bodyPr>
            <a:normAutofit fontScale="92500" lnSpcReduction="10000"/>
          </a:bodyPr>
          <a:lstStyle/>
          <a:p>
            <a:r>
              <a:rPr lang="en-US" dirty="0"/>
              <a:t>Führungskräfte müssen in ihren </a:t>
            </a:r>
            <a:r>
              <a:rPr lang="en-US" dirty="0" err="1"/>
              <a:t>Organisationen </a:t>
            </a:r>
            <a:r>
              <a:rPr lang="en-US" dirty="0"/>
              <a:t>Gruppen von Menschen </a:t>
            </a:r>
            <a:r>
              <a:rPr lang="en-US" dirty="0" err="1"/>
              <a:t>mobilisieren</a:t>
            </a:r>
            <a:r>
              <a:rPr lang="en-US" dirty="0"/>
              <a:t>, die gemeinsam denken, lernen und an der Lösung von Problemen arbeiten. </a:t>
            </a:r>
            <a:endParaRPr lang="de-DE" dirty="0"/>
          </a:p>
        </p:txBody>
      </p:sp>
      <p:sp>
        <p:nvSpPr>
          <p:cNvPr id="5" name="Textplatzhalter 4">
            <a:extLst>
              <a:ext uri="{FF2B5EF4-FFF2-40B4-BE49-F238E27FC236}">
                <a16:creationId xmlns:a16="http://schemas.microsoft.com/office/drawing/2014/main" id="{36B6928C-2B8B-98D3-ABC5-148B643B32CC}"/>
              </a:ext>
            </a:extLst>
          </p:cNvPr>
          <p:cNvSpPr>
            <a:spLocks noGrp="1"/>
          </p:cNvSpPr>
          <p:nvPr>
            <p:ph type="body" sz="quarter" idx="20"/>
          </p:nvPr>
        </p:nvSpPr>
        <p:spPr/>
        <p:txBody>
          <a:bodyPr>
            <a:normAutofit fontScale="77500" lnSpcReduction="20000"/>
          </a:bodyPr>
          <a:lstStyle/>
          <a:p>
            <a:r>
              <a:rPr lang="de-DE" dirty="0"/>
              <a:t>5 </a:t>
            </a:r>
            <a:r>
              <a:rPr lang="de-DE" dirty="0" err="1"/>
              <a:t>Schritte </a:t>
            </a:r>
            <a:r>
              <a:rPr lang="de-DE" dirty="0"/>
              <a:t>zur adaptiven Führung in einer Krise: </a:t>
            </a:r>
            <a:r>
              <a:rPr lang="de-DE" dirty="0" err="1"/>
              <a:t>Bedeutung </a:t>
            </a:r>
            <a:r>
              <a:rPr lang="de-DE" dirty="0"/>
              <a:t>und Lernen erzeugen </a:t>
            </a:r>
          </a:p>
        </p:txBody>
      </p:sp>
      <p:sp>
        <p:nvSpPr>
          <p:cNvPr id="25" name="Freeform 203">
            <a:extLst>
              <a:ext uri="{FF2B5EF4-FFF2-40B4-BE49-F238E27FC236}">
                <a16:creationId xmlns:a16="http://schemas.microsoft.com/office/drawing/2014/main" id="{5019F063-FAAF-0104-411D-D1B9A7D226DA}"/>
              </a:ext>
            </a:extLst>
          </p:cNvPr>
          <p:cNvSpPr>
            <a:spLocks/>
          </p:cNvSpPr>
          <p:nvPr/>
        </p:nvSpPr>
        <p:spPr bwMode="auto">
          <a:xfrm>
            <a:off x="3751855" y="2000827"/>
            <a:ext cx="4325148" cy="776274"/>
          </a:xfrm>
          <a:custGeom>
            <a:avLst/>
            <a:gdLst>
              <a:gd name="T0" fmla="*/ 2072 w 2072"/>
              <a:gd name="T1" fmla="*/ 0 h 562"/>
              <a:gd name="T2" fmla="*/ 0 w 2072"/>
              <a:gd name="T3" fmla="*/ 0 h 562"/>
              <a:gd name="T4" fmla="*/ 0 w 2072"/>
              <a:gd name="T5" fmla="*/ 562 h 562"/>
              <a:gd name="T6" fmla="*/ 1884 w 2072"/>
              <a:gd name="T7" fmla="*/ 562 h 562"/>
              <a:gd name="T8" fmla="*/ 2072 w 2072"/>
              <a:gd name="T9" fmla="*/ 0 h 562"/>
            </a:gdLst>
            <a:ahLst/>
            <a:cxnLst>
              <a:cxn ang="0">
                <a:pos x="T0" y="T1"/>
              </a:cxn>
              <a:cxn ang="0">
                <a:pos x="T2" y="T3"/>
              </a:cxn>
              <a:cxn ang="0">
                <a:pos x="T4" y="T5"/>
              </a:cxn>
              <a:cxn ang="0">
                <a:pos x="T6" y="T7"/>
              </a:cxn>
              <a:cxn ang="0">
                <a:pos x="T8" y="T9"/>
              </a:cxn>
            </a:cxnLst>
            <a:rect l="0" t="0" r="r" b="b"/>
            <a:pathLst>
              <a:path w="2072" h="562">
                <a:moveTo>
                  <a:pt x="2072" y="0"/>
                </a:moveTo>
                <a:lnTo>
                  <a:pt x="0" y="0"/>
                </a:lnTo>
                <a:lnTo>
                  <a:pt x="0" y="562"/>
                </a:lnTo>
                <a:lnTo>
                  <a:pt x="1884" y="562"/>
                </a:lnTo>
                <a:lnTo>
                  <a:pt x="2072" y="0"/>
                </a:lnTo>
                <a:close/>
              </a:path>
            </a:pathLst>
          </a:custGeom>
          <a:solidFill>
            <a:srgbClr val="D7C6D8"/>
          </a:solidFill>
          <a:ln>
            <a:noFill/>
          </a:ln>
          <a:effec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26" name="Freeform 208">
            <a:extLst>
              <a:ext uri="{FF2B5EF4-FFF2-40B4-BE49-F238E27FC236}">
                <a16:creationId xmlns:a16="http://schemas.microsoft.com/office/drawing/2014/main" id="{B29C5F4C-96DD-9CF5-8FB4-7514340AD0FF}"/>
              </a:ext>
            </a:extLst>
          </p:cNvPr>
          <p:cNvSpPr>
            <a:spLocks/>
          </p:cNvSpPr>
          <p:nvPr/>
        </p:nvSpPr>
        <p:spPr bwMode="auto">
          <a:xfrm>
            <a:off x="7702481" y="1637401"/>
            <a:ext cx="1777584" cy="776274"/>
          </a:xfrm>
          <a:custGeom>
            <a:avLst/>
            <a:gdLst>
              <a:gd name="T0" fmla="*/ 637 w 901"/>
              <a:gd name="T1" fmla="*/ 534 h 534"/>
              <a:gd name="T2" fmla="*/ 828 w 901"/>
              <a:gd name="T3" fmla="*/ 351 h 534"/>
              <a:gd name="T4" fmla="*/ 883 w 901"/>
              <a:gd name="T5" fmla="*/ 298 h 534"/>
              <a:gd name="T6" fmla="*/ 883 w 901"/>
              <a:gd name="T7" fmla="*/ 237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D7C6D8"/>
          </a:solidFill>
          <a:ln>
            <a:noFill/>
          </a:ln>
          <a:effec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28" name="Freeform 202">
            <a:extLst>
              <a:ext uri="{FF2B5EF4-FFF2-40B4-BE49-F238E27FC236}">
                <a16:creationId xmlns:a16="http://schemas.microsoft.com/office/drawing/2014/main" id="{8B0050B3-0C95-371B-AD0F-14BA9C22BD37}"/>
              </a:ext>
            </a:extLst>
          </p:cNvPr>
          <p:cNvSpPr>
            <a:spLocks/>
          </p:cNvSpPr>
          <p:nvPr/>
        </p:nvSpPr>
        <p:spPr bwMode="auto">
          <a:xfrm>
            <a:off x="3751855" y="2760120"/>
            <a:ext cx="3974848" cy="773511"/>
          </a:xfrm>
          <a:custGeom>
            <a:avLst/>
            <a:gdLst>
              <a:gd name="T0" fmla="*/ 1884 w 1884"/>
              <a:gd name="T1" fmla="*/ 0 h 560"/>
              <a:gd name="T2" fmla="*/ 0 w 1884"/>
              <a:gd name="T3" fmla="*/ 0 h 560"/>
              <a:gd name="T4" fmla="*/ 0 w 1884"/>
              <a:gd name="T5" fmla="*/ 560 h 560"/>
              <a:gd name="T6" fmla="*/ 1695 w 1884"/>
              <a:gd name="T7" fmla="*/ 560 h 560"/>
              <a:gd name="T8" fmla="*/ 1884 w 1884"/>
              <a:gd name="T9" fmla="*/ 0 h 560"/>
            </a:gdLst>
            <a:ahLst/>
            <a:cxnLst>
              <a:cxn ang="0">
                <a:pos x="T0" y="T1"/>
              </a:cxn>
              <a:cxn ang="0">
                <a:pos x="T2" y="T3"/>
              </a:cxn>
              <a:cxn ang="0">
                <a:pos x="T4" y="T5"/>
              </a:cxn>
              <a:cxn ang="0">
                <a:pos x="T6" y="T7"/>
              </a:cxn>
              <a:cxn ang="0">
                <a:pos x="T8" y="T9"/>
              </a:cxn>
            </a:cxnLst>
            <a:rect l="0" t="0" r="r" b="b"/>
            <a:pathLst>
              <a:path w="1884" h="560">
                <a:moveTo>
                  <a:pt x="1884" y="0"/>
                </a:moveTo>
                <a:lnTo>
                  <a:pt x="0" y="0"/>
                </a:lnTo>
                <a:lnTo>
                  <a:pt x="0" y="560"/>
                </a:lnTo>
                <a:lnTo>
                  <a:pt x="1695" y="560"/>
                </a:lnTo>
                <a:lnTo>
                  <a:pt x="1884" y="0"/>
                </a:lnTo>
                <a:close/>
              </a:path>
            </a:pathLst>
          </a:custGeom>
          <a:solidFill>
            <a:srgbClr val="AB85AD"/>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29" name="Freeform 207">
            <a:extLst>
              <a:ext uri="{FF2B5EF4-FFF2-40B4-BE49-F238E27FC236}">
                <a16:creationId xmlns:a16="http://schemas.microsoft.com/office/drawing/2014/main" id="{F33F34FB-8E11-546F-53FA-B4D4ED38C571}"/>
              </a:ext>
            </a:extLst>
          </p:cNvPr>
          <p:cNvSpPr>
            <a:spLocks/>
          </p:cNvSpPr>
          <p:nvPr/>
        </p:nvSpPr>
        <p:spPr bwMode="auto">
          <a:xfrm>
            <a:off x="7350318" y="2396694"/>
            <a:ext cx="1779447" cy="773511"/>
          </a:xfrm>
          <a:custGeom>
            <a:avLst/>
            <a:gdLst>
              <a:gd name="T0" fmla="*/ 637 w 901"/>
              <a:gd name="T1" fmla="*/ 533 h 533"/>
              <a:gd name="T2" fmla="*/ 828 w 901"/>
              <a:gd name="T3" fmla="*/ 351 h 533"/>
              <a:gd name="T4" fmla="*/ 883 w 901"/>
              <a:gd name="T5" fmla="*/ 298 h 533"/>
              <a:gd name="T6" fmla="*/ 883 w 901"/>
              <a:gd name="T7" fmla="*/ 236 h 533"/>
              <a:gd name="T8" fmla="*/ 828 w 901"/>
              <a:gd name="T9" fmla="*/ 183 h 533"/>
              <a:gd name="T10" fmla="*/ 635 w 901"/>
              <a:gd name="T11" fmla="*/ 0 h 533"/>
              <a:gd name="T12" fmla="*/ 635 w 901"/>
              <a:gd name="T13" fmla="*/ 0 h 533"/>
              <a:gd name="T14" fmla="*/ 635 w 901"/>
              <a:gd name="T15" fmla="*/ 0 h 533"/>
              <a:gd name="T16" fmla="*/ 178 w 901"/>
              <a:gd name="T17" fmla="*/ 0 h 533"/>
              <a:gd name="T18" fmla="*/ 0 w 901"/>
              <a:gd name="T19" fmla="*/ 533 h 533"/>
              <a:gd name="T20" fmla="*/ 635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rgbClr val="AB85AD"/>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1" name="Freeform 201">
            <a:extLst>
              <a:ext uri="{FF2B5EF4-FFF2-40B4-BE49-F238E27FC236}">
                <a16:creationId xmlns:a16="http://schemas.microsoft.com/office/drawing/2014/main" id="{99D8963B-1DC7-BDD3-27CC-C515094DA546}"/>
              </a:ext>
            </a:extLst>
          </p:cNvPr>
          <p:cNvSpPr>
            <a:spLocks/>
          </p:cNvSpPr>
          <p:nvPr/>
        </p:nvSpPr>
        <p:spPr bwMode="auto">
          <a:xfrm>
            <a:off x="3751222" y="3498264"/>
            <a:ext cx="3622686" cy="774892"/>
          </a:xfrm>
          <a:custGeom>
            <a:avLst/>
            <a:gdLst>
              <a:gd name="T0" fmla="*/ 1695 w 1695"/>
              <a:gd name="T1" fmla="*/ 0 h 561"/>
              <a:gd name="T2" fmla="*/ 0 w 1695"/>
              <a:gd name="T3" fmla="*/ 0 h 561"/>
              <a:gd name="T4" fmla="*/ 0 w 1695"/>
              <a:gd name="T5" fmla="*/ 561 h 561"/>
              <a:gd name="T6" fmla="*/ 1506 w 1695"/>
              <a:gd name="T7" fmla="*/ 561 h 561"/>
              <a:gd name="T8" fmla="*/ 1695 w 1695"/>
              <a:gd name="T9" fmla="*/ 0 h 561"/>
            </a:gdLst>
            <a:ahLst/>
            <a:cxnLst>
              <a:cxn ang="0">
                <a:pos x="T0" y="T1"/>
              </a:cxn>
              <a:cxn ang="0">
                <a:pos x="T2" y="T3"/>
              </a:cxn>
              <a:cxn ang="0">
                <a:pos x="T4" y="T5"/>
              </a:cxn>
              <a:cxn ang="0">
                <a:pos x="T6" y="T7"/>
              </a:cxn>
              <a:cxn ang="0">
                <a:pos x="T8" y="T9"/>
              </a:cxn>
            </a:cxnLst>
            <a:rect l="0" t="0" r="r" b="b"/>
            <a:pathLst>
              <a:path w="1695" h="561">
                <a:moveTo>
                  <a:pt x="1695" y="0"/>
                </a:moveTo>
                <a:lnTo>
                  <a:pt x="0" y="0"/>
                </a:lnTo>
                <a:lnTo>
                  <a:pt x="0" y="561"/>
                </a:lnTo>
                <a:lnTo>
                  <a:pt x="1506" y="561"/>
                </a:lnTo>
                <a:lnTo>
                  <a:pt x="1695" y="0"/>
                </a:lnTo>
                <a:close/>
              </a:path>
            </a:pathLst>
          </a:custGeom>
          <a:solidFill>
            <a:srgbClr val="976799"/>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2" name="Freeform 206">
            <a:extLst>
              <a:ext uri="{FF2B5EF4-FFF2-40B4-BE49-F238E27FC236}">
                <a16:creationId xmlns:a16="http://schemas.microsoft.com/office/drawing/2014/main" id="{80FEA21F-6BC6-ED36-35F0-DE64369ED47E}"/>
              </a:ext>
            </a:extLst>
          </p:cNvPr>
          <p:cNvSpPr>
            <a:spLocks/>
          </p:cNvSpPr>
          <p:nvPr/>
        </p:nvSpPr>
        <p:spPr bwMode="auto">
          <a:xfrm>
            <a:off x="6999386" y="3134838"/>
            <a:ext cx="1777584" cy="774892"/>
          </a:xfrm>
          <a:custGeom>
            <a:avLst/>
            <a:gdLst>
              <a:gd name="T0" fmla="*/ 637 w 901"/>
              <a:gd name="T1" fmla="*/ 533 h 533"/>
              <a:gd name="T2" fmla="*/ 828 w 901"/>
              <a:gd name="T3" fmla="*/ 351 h 533"/>
              <a:gd name="T4" fmla="*/ 883 w 901"/>
              <a:gd name="T5" fmla="*/ 299 h 533"/>
              <a:gd name="T6" fmla="*/ 883 w 901"/>
              <a:gd name="T7" fmla="*/ 236 h 533"/>
              <a:gd name="T8" fmla="*/ 828 w 901"/>
              <a:gd name="T9" fmla="*/ 184 h 533"/>
              <a:gd name="T10" fmla="*/ 636 w 901"/>
              <a:gd name="T11" fmla="*/ 0 h 533"/>
              <a:gd name="T12" fmla="*/ 636 w 901"/>
              <a:gd name="T13" fmla="*/ 0 h 533"/>
              <a:gd name="T14" fmla="*/ 636 w 901"/>
              <a:gd name="T15" fmla="*/ 0 h 533"/>
              <a:gd name="T16" fmla="*/ 178 w 901"/>
              <a:gd name="T17" fmla="*/ 0 h 533"/>
              <a:gd name="T18" fmla="*/ 0 w 901"/>
              <a:gd name="T19" fmla="*/ 533 h 533"/>
              <a:gd name="T20" fmla="*/ 636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rgbClr val="976799"/>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4" name="Freeform 200">
            <a:extLst>
              <a:ext uri="{FF2B5EF4-FFF2-40B4-BE49-F238E27FC236}">
                <a16:creationId xmlns:a16="http://schemas.microsoft.com/office/drawing/2014/main" id="{F1E68B02-0CDB-B181-9BBA-ECBE419AE44E}"/>
              </a:ext>
            </a:extLst>
          </p:cNvPr>
          <p:cNvSpPr>
            <a:spLocks/>
          </p:cNvSpPr>
          <p:nvPr/>
        </p:nvSpPr>
        <p:spPr bwMode="auto">
          <a:xfrm>
            <a:off x="3751854" y="4250313"/>
            <a:ext cx="3270523" cy="774892"/>
          </a:xfrm>
          <a:custGeom>
            <a:avLst/>
            <a:gdLst>
              <a:gd name="T0" fmla="*/ 1506 w 1506"/>
              <a:gd name="T1" fmla="*/ 0 h 561"/>
              <a:gd name="T2" fmla="*/ 0 w 1506"/>
              <a:gd name="T3" fmla="*/ 0 h 561"/>
              <a:gd name="T4" fmla="*/ 0 w 1506"/>
              <a:gd name="T5" fmla="*/ 561 h 561"/>
              <a:gd name="T6" fmla="*/ 1318 w 1506"/>
              <a:gd name="T7" fmla="*/ 561 h 561"/>
              <a:gd name="T8" fmla="*/ 1506 w 1506"/>
              <a:gd name="T9" fmla="*/ 0 h 561"/>
            </a:gdLst>
            <a:ahLst/>
            <a:cxnLst>
              <a:cxn ang="0">
                <a:pos x="T0" y="T1"/>
              </a:cxn>
              <a:cxn ang="0">
                <a:pos x="T2" y="T3"/>
              </a:cxn>
              <a:cxn ang="0">
                <a:pos x="T4" y="T5"/>
              </a:cxn>
              <a:cxn ang="0">
                <a:pos x="T6" y="T7"/>
              </a:cxn>
              <a:cxn ang="0">
                <a:pos x="T8" y="T9"/>
              </a:cxn>
            </a:cxnLst>
            <a:rect l="0" t="0" r="r" b="b"/>
            <a:pathLst>
              <a:path w="1506" h="561">
                <a:moveTo>
                  <a:pt x="1506" y="0"/>
                </a:moveTo>
                <a:lnTo>
                  <a:pt x="0" y="0"/>
                </a:lnTo>
                <a:lnTo>
                  <a:pt x="0" y="561"/>
                </a:lnTo>
                <a:lnTo>
                  <a:pt x="1318" y="561"/>
                </a:lnTo>
                <a:lnTo>
                  <a:pt x="1506" y="0"/>
                </a:lnTo>
                <a:close/>
              </a:path>
            </a:pathLst>
          </a:custGeom>
          <a:solidFill>
            <a:srgbClr val="895E8C"/>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5" name="Freeform 205">
            <a:extLst>
              <a:ext uri="{FF2B5EF4-FFF2-40B4-BE49-F238E27FC236}">
                <a16:creationId xmlns:a16="http://schemas.microsoft.com/office/drawing/2014/main" id="{83B9B4C8-F127-1F68-13C5-51F0FF403C44}"/>
              </a:ext>
            </a:extLst>
          </p:cNvPr>
          <p:cNvSpPr>
            <a:spLocks/>
          </p:cNvSpPr>
          <p:nvPr/>
        </p:nvSpPr>
        <p:spPr bwMode="auto">
          <a:xfrm>
            <a:off x="6647855" y="3886887"/>
            <a:ext cx="1779448" cy="774892"/>
          </a:xfrm>
          <a:custGeom>
            <a:avLst/>
            <a:gdLst>
              <a:gd name="T0" fmla="*/ 637 w 901"/>
              <a:gd name="T1" fmla="*/ 534 h 534"/>
              <a:gd name="T2" fmla="*/ 829 w 901"/>
              <a:gd name="T3" fmla="*/ 351 h 534"/>
              <a:gd name="T4" fmla="*/ 883 w 901"/>
              <a:gd name="T5" fmla="*/ 299 h 534"/>
              <a:gd name="T6" fmla="*/ 883 w 901"/>
              <a:gd name="T7" fmla="*/ 236 h 534"/>
              <a:gd name="T8" fmla="*/ 829 w 901"/>
              <a:gd name="T9" fmla="*/ 184 h 534"/>
              <a:gd name="T10" fmla="*/ 636 w 901"/>
              <a:gd name="T11" fmla="*/ 0 h 534"/>
              <a:gd name="T12" fmla="*/ 636 w 901"/>
              <a:gd name="T13" fmla="*/ 0 h 534"/>
              <a:gd name="T14" fmla="*/ 636 w 901"/>
              <a:gd name="T15" fmla="*/ 0 h 534"/>
              <a:gd name="T16" fmla="*/ 178 w 901"/>
              <a:gd name="T17" fmla="*/ 0 h 534"/>
              <a:gd name="T18" fmla="*/ 0 w 901"/>
              <a:gd name="T19" fmla="*/ 534 h 534"/>
              <a:gd name="T20" fmla="*/ 636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rgbClr val="895E8C"/>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6" name="TextBox 19">
            <a:extLst>
              <a:ext uri="{FF2B5EF4-FFF2-40B4-BE49-F238E27FC236}">
                <a16:creationId xmlns:a16="http://schemas.microsoft.com/office/drawing/2014/main" id="{7C98E304-C5A8-A89B-BDF4-952DB0E6C5C4}"/>
              </a:ext>
            </a:extLst>
          </p:cNvPr>
          <p:cNvSpPr txBox="1"/>
          <p:nvPr/>
        </p:nvSpPr>
        <p:spPr>
          <a:xfrm>
            <a:off x="7168108" y="3996872"/>
            <a:ext cx="720070" cy="646331"/>
          </a:xfrm>
          <a:prstGeom prst="rect">
            <a:avLst/>
          </a:prstGeom>
          <a:noFill/>
        </p:spPr>
        <p:txBody>
          <a:bodyPr wrap="none" rtlCol="0">
            <a:spAutoFit/>
          </a:bodyPr>
          <a:lstStyle/>
          <a:p>
            <a:pPr algn="ctr"/>
            <a:r>
              <a:rPr lang="en-US" sz="36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04</a:t>
            </a:r>
            <a:endParaRPr lang="en-US" sz="4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37" name="Freeform 198">
            <a:extLst>
              <a:ext uri="{FF2B5EF4-FFF2-40B4-BE49-F238E27FC236}">
                <a16:creationId xmlns:a16="http://schemas.microsoft.com/office/drawing/2014/main" id="{EC599960-0DB7-C0E6-50DA-EA46D3FB2CA3}"/>
              </a:ext>
            </a:extLst>
          </p:cNvPr>
          <p:cNvSpPr>
            <a:spLocks/>
          </p:cNvSpPr>
          <p:nvPr/>
        </p:nvSpPr>
        <p:spPr bwMode="auto">
          <a:xfrm>
            <a:off x="3751222" y="5008388"/>
            <a:ext cx="2920226" cy="774892"/>
          </a:xfrm>
          <a:custGeom>
            <a:avLst/>
            <a:gdLst>
              <a:gd name="T0" fmla="*/ 1318 w 1318"/>
              <a:gd name="T1" fmla="*/ 0 h 561"/>
              <a:gd name="T2" fmla="*/ 0 w 1318"/>
              <a:gd name="T3" fmla="*/ 0 h 561"/>
              <a:gd name="T4" fmla="*/ 0 w 1318"/>
              <a:gd name="T5" fmla="*/ 561 h 561"/>
              <a:gd name="T6" fmla="*/ 1130 w 1318"/>
              <a:gd name="T7" fmla="*/ 561 h 561"/>
              <a:gd name="T8" fmla="*/ 1318 w 1318"/>
              <a:gd name="T9" fmla="*/ 0 h 561"/>
            </a:gdLst>
            <a:ahLst/>
            <a:cxnLst>
              <a:cxn ang="0">
                <a:pos x="T0" y="T1"/>
              </a:cxn>
              <a:cxn ang="0">
                <a:pos x="T2" y="T3"/>
              </a:cxn>
              <a:cxn ang="0">
                <a:pos x="T4" y="T5"/>
              </a:cxn>
              <a:cxn ang="0">
                <a:pos x="T6" y="T7"/>
              </a:cxn>
              <a:cxn ang="0">
                <a:pos x="T8" y="T9"/>
              </a:cxn>
            </a:cxnLst>
            <a:rect l="0" t="0" r="r" b="b"/>
            <a:pathLst>
              <a:path w="1318" h="561">
                <a:moveTo>
                  <a:pt x="1318" y="0"/>
                </a:moveTo>
                <a:lnTo>
                  <a:pt x="0" y="0"/>
                </a:lnTo>
                <a:lnTo>
                  <a:pt x="0" y="561"/>
                </a:lnTo>
                <a:lnTo>
                  <a:pt x="1130" y="561"/>
                </a:lnTo>
                <a:lnTo>
                  <a:pt x="1318" y="0"/>
                </a:lnTo>
                <a:close/>
              </a:path>
            </a:pathLst>
          </a:custGeom>
          <a:solidFill>
            <a:srgbClr val="79527B"/>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8" name="Freeform 204">
            <a:extLst>
              <a:ext uri="{FF2B5EF4-FFF2-40B4-BE49-F238E27FC236}">
                <a16:creationId xmlns:a16="http://schemas.microsoft.com/office/drawing/2014/main" id="{C63E6E3B-B9D6-AAD5-5A65-7B10552166FA}"/>
              </a:ext>
            </a:extLst>
          </p:cNvPr>
          <p:cNvSpPr>
            <a:spLocks/>
          </p:cNvSpPr>
          <p:nvPr/>
        </p:nvSpPr>
        <p:spPr bwMode="auto">
          <a:xfrm>
            <a:off x="6296925" y="4643203"/>
            <a:ext cx="1779448" cy="776274"/>
          </a:xfrm>
          <a:custGeom>
            <a:avLst/>
            <a:gdLst>
              <a:gd name="T0" fmla="*/ 637 w 901"/>
              <a:gd name="T1" fmla="*/ 534 h 534"/>
              <a:gd name="T2" fmla="*/ 828 w 901"/>
              <a:gd name="T3" fmla="*/ 351 h 534"/>
              <a:gd name="T4" fmla="*/ 883 w 901"/>
              <a:gd name="T5" fmla="*/ 299 h 534"/>
              <a:gd name="T6" fmla="*/ 883 w 901"/>
              <a:gd name="T7" fmla="*/ 236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79527B"/>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40" name="TextBox 46">
            <a:extLst>
              <a:ext uri="{FF2B5EF4-FFF2-40B4-BE49-F238E27FC236}">
                <a16:creationId xmlns:a16="http://schemas.microsoft.com/office/drawing/2014/main" id="{12ADD15A-F99D-7FA8-13B5-34FC176EFC0A}"/>
              </a:ext>
            </a:extLst>
          </p:cNvPr>
          <p:cNvSpPr txBox="1"/>
          <p:nvPr/>
        </p:nvSpPr>
        <p:spPr>
          <a:xfrm>
            <a:off x="3980072" y="2789329"/>
            <a:ext cx="2880917" cy="738664"/>
          </a:xfrm>
          <a:prstGeom prst="rect">
            <a:avLst/>
          </a:prstGeom>
          <a:noFill/>
        </p:spPr>
        <p:txBody>
          <a:bodyPr wrap="none" rtlCol="0">
            <a:spAutoFit/>
          </a:bodyPr>
          <a:lstStyle/>
          <a:p>
            <a:r>
              <a:rPr lang="en-US" sz="2100" b="1" dirty="0">
                <a:solidFill>
                  <a:schemeClr val="bg1"/>
                </a:solidFill>
                <a:latin typeface="Roboto" charset="0"/>
                <a:ea typeface="Roboto" charset="0"/>
                <a:cs typeface="Roboto" charset="0"/>
              </a:rPr>
              <a:t>Adaptive </a:t>
            </a:r>
            <a:r>
              <a:rPr lang="en-US" sz="2100" b="1" dirty="0" err="1">
                <a:solidFill>
                  <a:schemeClr val="bg1"/>
                </a:solidFill>
                <a:latin typeface="Roboto" charset="0"/>
                <a:ea typeface="Roboto" charset="0"/>
                <a:cs typeface="Roboto" charset="0"/>
              </a:rPr>
              <a:t>Heraus</a:t>
            </a:r>
            <a:r>
              <a:rPr lang="en-US" sz="2100" b="1" dirty="0">
                <a:solidFill>
                  <a:schemeClr val="bg1"/>
                </a:solidFill>
                <a:latin typeface="Roboto" charset="0"/>
                <a:ea typeface="Roboto" charset="0"/>
                <a:cs typeface="Roboto" charset="0"/>
              </a:rPr>
              <a:t>-</a:t>
            </a:r>
          </a:p>
          <a:p>
            <a:r>
              <a:rPr lang="en-US" sz="2100" b="1" dirty="0" err="1">
                <a:solidFill>
                  <a:schemeClr val="bg1"/>
                </a:solidFill>
                <a:latin typeface="Roboto" charset="0"/>
                <a:ea typeface="Roboto" charset="0"/>
                <a:cs typeface="Roboto" charset="0"/>
              </a:rPr>
              <a:t>forderungen</a:t>
            </a:r>
            <a:r>
              <a:rPr lang="en-US" sz="2100" b="1" dirty="0">
                <a:solidFill>
                  <a:schemeClr val="bg1"/>
                </a:solidFill>
                <a:latin typeface="Roboto" charset="0"/>
                <a:ea typeface="Roboto" charset="0"/>
                <a:cs typeface="Roboto" charset="0"/>
              </a:rPr>
              <a:t> gestalten</a:t>
            </a:r>
          </a:p>
        </p:txBody>
      </p:sp>
      <p:sp>
        <p:nvSpPr>
          <p:cNvPr id="41" name="TextBox 47">
            <a:extLst>
              <a:ext uri="{FF2B5EF4-FFF2-40B4-BE49-F238E27FC236}">
                <a16:creationId xmlns:a16="http://schemas.microsoft.com/office/drawing/2014/main" id="{D59D5B7C-79D6-B7F7-1625-C27A85D758E6}"/>
              </a:ext>
            </a:extLst>
          </p:cNvPr>
          <p:cNvSpPr txBox="1"/>
          <p:nvPr/>
        </p:nvSpPr>
        <p:spPr>
          <a:xfrm>
            <a:off x="3980072" y="3527993"/>
            <a:ext cx="2884123" cy="738664"/>
          </a:xfrm>
          <a:prstGeom prst="rect">
            <a:avLst/>
          </a:prstGeom>
          <a:noFill/>
        </p:spPr>
        <p:txBody>
          <a:bodyPr wrap="none" rtlCol="0">
            <a:spAutoFit/>
          </a:bodyPr>
          <a:lstStyle/>
          <a:p>
            <a:r>
              <a:rPr lang="en-US" sz="2100" b="1" dirty="0">
                <a:solidFill>
                  <a:schemeClr val="bg1"/>
                </a:solidFill>
                <a:latin typeface="Roboto" charset="0"/>
                <a:ea typeface="Roboto" charset="0"/>
                <a:cs typeface="Roboto" charset="0"/>
              </a:rPr>
              <a:t>Erkennen Sie Emotionen</a:t>
            </a:r>
            <a:br>
              <a:rPr lang="en-US" sz="2100" b="1" dirty="0">
                <a:solidFill>
                  <a:schemeClr val="bg1"/>
                </a:solidFill>
                <a:latin typeface="Roboto" charset="0"/>
                <a:ea typeface="Roboto" charset="0"/>
                <a:cs typeface="Roboto" charset="0"/>
              </a:rPr>
            </a:br>
            <a:r>
              <a:rPr lang="en-US" sz="2100" b="1" dirty="0">
                <a:solidFill>
                  <a:schemeClr val="bg1"/>
                </a:solidFill>
                <a:latin typeface="Roboto" charset="0"/>
                <a:ea typeface="Roboto" charset="0"/>
                <a:cs typeface="Roboto" charset="0"/>
              </a:rPr>
              <a:t>und Verlust</a:t>
            </a:r>
          </a:p>
        </p:txBody>
      </p:sp>
      <p:sp>
        <p:nvSpPr>
          <p:cNvPr id="42" name="TextBox 48">
            <a:extLst>
              <a:ext uri="{FF2B5EF4-FFF2-40B4-BE49-F238E27FC236}">
                <a16:creationId xmlns:a16="http://schemas.microsoft.com/office/drawing/2014/main" id="{90F81680-F971-8A3D-D742-FCA2518F15E9}"/>
              </a:ext>
            </a:extLst>
          </p:cNvPr>
          <p:cNvSpPr txBox="1"/>
          <p:nvPr/>
        </p:nvSpPr>
        <p:spPr>
          <a:xfrm>
            <a:off x="3980072" y="4259055"/>
            <a:ext cx="2411238" cy="738664"/>
          </a:xfrm>
          <a:prstGeom prst="rect">
            <a:avLst/>
          </a:prstGeom>
          <a:noFill/>
        </p:spPr>
        <p:txBody>
          <a:bodyPr wrap="none" rtlCol="0">
            <a:spAutoFit/>
          </a:bodyPr>
          <a:lstStyle/>
          <a:p>
            <a:r>
              <a:rPr lang="en-US" sz="2100" b="1" dirty="0">
                <a:solidFill>
                  <a:schemeClr val="bg1"/>
                </a:solidFill>
                <a:latin typeface="Roboto" charset="0"/>
                <a:ea typeface="Roboto" charset="0"/>
                <a:cs typeface="Roboto" charset="0"/>
              </a:rPr>
              <a:t>Bedeutung generieren</a:t>
            </a:r>
            <a:br>
              <a:rPr lang="en-US" sz="2100" b="1" dirty="0">
                <a:solidFill>
                  <a:schemeClr val="bg1"/>
                </a:solidFill>
                <a:latin typeface="Roboto" charset="0"/>
                <a:ea typeface="Roboto" charset="0"/>
                <a:cs typeface="Roboto" charset="0"/>
              </a:rPr>
            </a:br>
            <a:r>
              <a:rPr lang="en-US" sz="2100" b="1" dirty="0">
                <a:solidFill>
                  <a:schemeClr val="bg1"/>
                </a:solidFill>
                <a:latin typeface="Roboto" charset="0"/>
                <a:ea typeface="Roboto" charset="0"/>
                <a:cs typeface="Roboto" charset="0"/>
              </a:rPr>
              <a:t>und Lernen</a:t>
            </a:r>
          </a:p>
        </p:txBody>
      </p:sp>
      <p:sp>
        <p:nvSpPr>
          <p:cNvPr id="44" name="TextBox 50">
            <a:extLst>
              <a:ext uri="{FF2B5EF4-FFF2-40B4-BE49-F238E27FC236}">
                <a16:creationId xmlns:a16="http://schemas.microsoft.com/office/drawing/2014/main" id="{D863D1CC-93BC-B195-2575-36141C308661}"/>
              </a:ext>
            </a:extLst>
          </p:cNvPr>
          <p:cNvSpPr txBox="1"/>
          <p:nvPr/>
        </p:nvSpPr>
        <p:spPr>
          <a:xfrm>
            <a:off x="3980072" y="2204252"/>
            <a:ext cx="2598788" cy="415498"/>
          </a:xfrm>
          <a:prstGeom prst="rect">
            <a:avLst/>
          </a:prstGeom>
          <a:noFill/>
        </p:spPr>
        <p:txBody>
          <a:bodyPr wrap="none" rtlCol="0">
            <a:spAutoFit/>
          </a:bodyPr>
          <a:lstStyle/>
          <a:p>
            <a:r>
              <a:rPr lang="en-US" sz="2100" b="1" dirty="0">
                <a:solidFill>
                  <a:schemeClr val="bg1"/>
                </a:solidFill>
                <a:latin typeface="Roboto" charset="0"/>
                <a:ea typeface="Roboto" charset="0"/>
                <a:cs typeface="Roboto" charset="0"/>
              </a:rPr>
              <a:t>Betreten Sie den Balkon</a:t>
            </a:r>
          </a:p>
        </p:txBody>
      </p:sp>
      <p:sp>
        <p:nvSpPr>
          <p:cNvPr id="45" name="Subtitle 2">
            <a:extLst>
              <a:ext uri="{FF2B5EF4-FFF2-40B4-BE49-F238E27FC236}">
                <a16:creationId xmlns:a16="http://schemas.microsoft.com/office/drawing/2014/main" id="{E2A7CFB5-12BA-2F4C-88D9-59406E4B61A5}"/>
              </a:ext>
            </a:extLst>
          </p:cNvPr>
          <p:cNvSpPr txBox="1">
            <a:spLocks/>
          </p:cNvSpPr>
          <p:nvPr/>
        </p:nvSpPr>
        <p:spPr>
          <a:xfrm>
            <a:off x="8776970" y="1733709"/>
            <a:ext cx="3201350" cy="506835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200" dirty="0">
                <a:solidFill>
                  <a:srgbClr val="595A59"/>
                </a:solidFill>
                <a:latin typeface="+mn-lt"/>
                <a:ea typeface="Lato Light" panose="020F0502020204030203" pitchFamily="34" charset="0"/>
                <a:cs typeface="Mukta ExtraLight" panose="020B0000000000000000" pitchFamily="34" charset="77"/>
              </a:rPr>
              <a:t>Bilden Sie </a:t>
            </a:r>
            <a:r>
              <a:rPr lang="en-US" sz="1200" dirty="0" err="1">
                <a:solidFill>
                  <a:srgbClr val="595A59"/>
                </a:solidFill>
                <a:latin typeface="+mn-lt"/>
                <a:ea typeface="Lato Light" panose="020F0502020204030203" pitchFamily="34" charset="0"/>
                <a:cs typeface="Mukta ExtraLight" panose="020B0000000000000000" pitchFamily="34" charset="77"/>
              </a:rPr>
              <a:t>Arbeitsgruppen</a:t>
            </a:r>
            <a:r>
              <a:rPr lang="en-US" sz="1200" dirty="0">
                <a:solidFill>
                  <a:srgbClr val="595A59"/>
                </a:solidFill>
                <a:latin typeface="+mn-lt"/>
                <a:ea typeface="Lato Light" panose="020F0502020204030203" pitchFamily="34" charset="0"/>
                <a:cs typeface="Mukta ExtraLight" panose="020B0000000000000000" pitchFamily="34" charset="77"/>
              </a:rPr>
              <a:t>, um die von Ihnen diagnostizierten adaptiven Herausforderungen zu bewältigen. Seien Sie bei der Gestaltung der Lernprozesse kreativ und disruptiv - bringen Sie Menschen über traditionelle Grenzen und Hierarchien hinweg zusammen und lassen Sie ihnen völlige Freiheit, wie sie sich engagieren.</a:t>
            </a:r>
          </a:p>
          <a:p>
            <a:pPr algn="l">
              <a:lnSpc>
                <a:spcPct val="100000"/>
              </a:lnSpc>
              <a:spcBef>
                <a:spcPts val="0"/>
              </a:spcBef>
            </a:pPr>
            <a:r>
              <a:rPr lang="en-US" sz="1200" dirty="0">
                <a:solidFill>
                  <a:srgbClr val="595A59"/>
                </a:solidFill>
                <a:latin typeface="+mn-lt"/>
                <a:ea typeface="Lato Light" panose="020F0502020204030203" pitchFamily="34" charset="0"/>
                <a:cs typeface="Mukta ExtraLight" panose="020B0000000000000000" pitchFamily="34" charset="77"/>
              </a:rPr>
              <a:t>Fördern Sie die Vielfalt des Denkens, d.h. bilden Sie mehrere Gruppen, die an demselben Problem arbeiten. Halten Sie den Zeitrahmen eng. Schützen Sie alternative und marginalisierte Stimmen. Geben Sie die Lizenz zur Innovation: fördern und schützen Sie neues Denken, Störungen und Experimente. </a:t>
            </a:r>
          </a:p>
          <a:p>
            <a:pPr algn="l">
              <a:lnSpc>
                <a:spcPct val="100000"/>
              </a:lnSpc>
              <a:spcBef>
                <a:spcPts val="0"/>
              </a:spcBef>
            </a:pPr>
            <a:endParaRPr lang="en-US" sz="1200" b="1" dirty="0">
              <a:solidFill>
                <a:srgbClr val="79527B"/>
              </a:solidFill>
              <a:latin typeface="+mn-lt"/>
              <a:ea typeface="Lato Light" panose="020F0502020204030203" pitchFamily="34" charset="0"/>
              <a:cs typeface="Mukta ExtraLight" panose="020B0000000000000000" pitchFamily="34" charset="77"/>
            </a:endParaRPr>
          </a:p>
          <a:p>
            <a:pPr algn="l">
              <a:lnSpc>
                <a:spcPct val="100000"/>
              </a:lnSpc>
              <a:spcBef>
                <a:spcPts val="0"/>
              </a:spcBef>
            </a:pPr>
            <a:r>
              <a:rPr lang="en-US" sz="1200" b="1" dirty="0" err="1">
                <a:solidFill>
                  <a:srgbClr val="79527B"/>
                </a:solidFill>
                <a:latin typeface="+mn-lt"/>
                <a:ea typeface="Lato Light" panose="020F0502020204030203" pitchFamily="34" charset="0"/>
                <a:cs typeface="Mukta ExtraLight" panose="020B0000000000000000" pitchFamily="34" charset="77"/>
              </a:rPr>
              <a:t>Nutzen</a:t>
            </a:r>
            <a:r>
              <a:rPr lang="en-US" sz="1200" b="1" dirty="0">
                <a:solidFill>
                  <a:srgbClr val="79527B"/>
                </a:solidFill>
                <a:latin typeface="+mn-lt"/>
                <a:ea typeface="Lato Light" panose="020F0502020204030203" pitchFamily="34" charset="0"/>
                <a:cs typeface="Mukta ExtraLight" panose="020B0000000000000000" pitchFamily="34" charset="77"/>
              </a:rPr>
              <a:t> Sie Ihre Macht, um den Rahmen abzustecken und die Tagesordnung festzulegen, die Menschen einzuberufen und die Arbeitsabläufe zu strukturieren, um sicherzustellen, dass das System seine Aufmerksamkeit auf die wichtigsten Themen richtet. Lassen Sie es nicht zu, dass es sich ablenken lässt oder sich in Wunschdenken flüchtet, aber regulieren Sie auch das Tempo und die Heftigkeit Ihres Agenda-Settings, um sicherzustellen, dass die Menschen nicht völlig überfordert werden.</a:t>
            </a:r>
          </a:p>
        </p:txBody>
      </p:sp>
      <p:sp>
        <p:nvSpPr>
          <p:cNvPr id="7" name="Inhaltsplatzhalter 2">
            <a:extLst>
              <a:ext uri="{FF2B5EF4-FFF2-40B4-BE49-F238E27FC236}">
                <a16:creationId xmlns:a16="http://schemas.microsoft.com/office/drawing/2014/main" id="{B56699AD-D29B-EDA7-9708-4CCBF091A71A}"/>
              </a:ext>
            </a:extLst>
          </p:cNvPr>
          <p:cNvSpPr txBox="1">
            <a:spLocks/>
          </p:cNvSpPr>
          <p:nvPr/>
        </p:nvSpPr>
        <p:spPr>
          <a:xfrm>
            <a:off x="542365" y="1789801"/>
            <a:ext cx="3189996" cy="460664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rgbClr val="595A59"/>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rgbClr val="595A59"/>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800" kern="1200">
                <a:solidFill>
                  <a:srgbClr val="595A59"/>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rgbClr val="595A59"/>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rgbClr val="595A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400" dirty="0" err="1">
                <a:latin typeface="Calibri" panose="020F0502020204030204"/>
              </a:rPr>
              <a:t>Basierend</a:t>
            </a:r>
            <a:r>
              <a:rPr lang="en-US" altLang="en-US" sz="1400" dirty="0">
                <a:latin typeface="Calibri" panose="020F0502020204030204"/>
              </a:rPr>
              <a:t> auf: Robbie Macpherson (Adaptable Leadership, Sydney) und Paul 't Hart (Universität Utrecht): Leading in a Crisis 2020</a:t>
            </a:r>
          </a:p>
          <a:p>
            <a:pPr>
              <a:defRPr/>
            </a:pPr>
            <a:r>
              <a:rPr lang="en-US" altLang="en-US" sz="1400" dirty="0">
                <a:latin typeface="Calibri" panose="020F0502020204030204"/>
              </a:rPr>
              <a:t>und </a:t>
            </a:r>
          </a:p>
          <a:p>
            <a:pPr>
              <a:defRPr/>
            </a:pPr>
            <a:r>
              <a:rPr lang="en-US" altLang="en-US" sz="1400" dirty="0">
                <a:latin typeface="Calibri" panose="020F0502020204030204"/>
              </a:rPr>
              <a:t>Heifetz, </a:t>
            </a:r>
            <a:r>
              <a:rPr lang="en-US" altLang="en-US" sz="1400" dirty="0" err="1">
                <a:latin typeface="Calibri" panose="020F0502020204030204"/>
              </a:rPr>
              <a:t>Grashow</a:t>
            </a:r>
            <a:r>
              <a:rPr lang="en-US" altLang="en-US" sz="1400" dirty="0">
                <a:latin typeface="Calibri" panose="020F0502020204030204"/>
              </a:rPr>
              <a:t> und </a:t>
            </a:r>
            <a:r>
              <a:rPr lang="en-US" altLang="en-US" sz="1400" dirty="0" err="1">
                <a:latin typeface="Calibri" panose="020F0502020204030204"/>
              </a:rPr>
              <a:t>Linsky</a:t>
            </a:r>
            <a:r>
              <a:rPr lang="en-US" altLang="en-US" sz="1400" dirty="0">
                <a:latin typeface="Calibri" panose="020F0502020204030204"/>
              </a:rPr>
              <a:t>: </a:t>
            </a:r>
            <a:r>
              <a:rPr lang="en-GB" altLang="en-US" sz="1400" dirty="0">
                <a:latin typeface="Calibri" panose="020F0502020204030204"/>
              </a:rPr>
              <a:t>: The Practice of Adaptive Leadership: Tools and Tactics for Changing Your Organization and the World 2009.</a:t>
            </a:r>
          </a:p>
          <a:p>
            <a:pPr>
              <a:defRPr/>
            </a:pPr>
            <a:endParaRPr lang="en-GB" altLang="en-US" sz="1400" dirty="0">
              <a:latin typeface="Calibri" panose="020F0502020204030204"/>
            </a:endParaRPr>
          </a:p>
        </p:txBody>
      </p:sp>
    </p:spTree>
    <p:extLst>
      <p:ext uri="{BB962C8B-B14F-4D97-AF65-F5344CB8AC3E}">
        <p14:creationId xmlns:p14="http://schemas.microsoft.com/office/powerpoint/2010/main" val="5039347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F4D6847-34DF-47C3-2ABA-4CF8A5A3036F}"/>
              </a:ext>
            </a:extLst>
          </p:cNvPr>
          <p:cNvSpPr>
            <a:spLocks noGrp="1"/>
          </p:cNvSpPr>
          <p:nvPr>
            <p:ph type="body" sz="quarter" idx="16"/>
          </p:nvPr>
        </p:nvSpPr>
        <p:spPr/>
        <p:txBody>
          <a:bodyPr>
            <a:normAutofit fontScale="92500" lnSpcReduction="10000"/>
          </a:bodyPr>
          <a:lstStyle/>
          <a:p>
            <a:r>
              <a:rPr lang="en-US" dirty="0"/>
              <a:t>Die praktischen und psychologischen Anforderungen dieser Krise dürfen nicht unterschätzt werden. Ihr Team wird praktische Unterstützung, Ermutigung, Mitgefühl und Motivation brauchen</a:t>
            </a:r>
            <a:endParaRPr lang="de-DE" dirty="0"/>
          </a:p>
        </p:txBody>
      </p:sp>
      <p:sp>
        <p:nvSpPr>
          <p:cNvPr id="5" name="Textplatzhalter 4">
            <a:extLst>
              <a:ext uri="{FF2B5EF4-FFF2-40B4-BE49-F238E27FC236}">
                <a16:creationId xmlns:a16="http://schemas.microsoft.com/office/drawing/2014/main" id="{36B6928C-2B8B-98D3-ABC5-148B643B32CC}"/>
              </a:ext>
            </a:extLst>
          </p:cNvPr>
          <p:cNvSpPr>
            <a:spLocks noGrp="1"/>
          </p:cNvSpPr>
          <p:nvPr>
            <p:ph type="body" sz="quarter" idx="20"/>
          </p:nvPr>
        </p:nvSpPr>
        <p:spPr/>
        <p:txBody>
          <a:bodyPr>
            <a:normAutofit fontScale="77500" lnSpcReduction="20000"/>
          </a:bodyPr>
          <a:lstStyle/>
          <a:p>
            <a:r>
              <a:rPr lang="de-DE" dirty="0"/>
              <a:t>5 </a:t>
            </a:r>
            <a:r>
              <a:rPr lang="de-DE" dirty="0" err="1"/>
              <a:t>Schritte </a:t>
            </a:r>
            <a:r>
              <a:rPr lang="de-DE" dirty="0"/>
              <a:t>zur adaptiven Führung in einer Krise: </a:t>
            </a:r>
            <a:r>
              <a:rPr lang="de-DE" dirty="0" err="1"/>
              <a:t>Arbeit </a:t>
            </a:r>
            <a:r>
              <a:rPr lang="de-DE" dirty="0"/>
              <a:t>beschleunigen und Anstrengungen unterstützen </a:t>
            </a:r>
          </a:p>
        </p:txBody>
      </p:sp>
      <p:sp>
        <p:nvSpPr>
          <p:cNvPr id="25" name="Freeform 203">
            <a:extLst>
              <a:ext uri="{FF2B5EF4-FFF2-40B4-BE49-F238E27FC236}">
                <a16:creationId xmlns:a16="http://schemas.microsoft.com/office/drawing/2014/main" id="{5019F063-FAAF-0104-411D-D1B9A7D226DA}"/>
              </a:ext>
            </a:extLst>
          </p:cNvPr>
          <p:cNvSpPr>
            <a:spLocks/>
          </p:cNvSpPr>
          <p:nvPr/>
        </p:nvSpPr>
        <p:spPr bwMode="auto">
          <a:xfrm>
            <a:off x="3751855" y="2000827"/>
            <a:ext cx="4325148" cy="776274"/>
          </a:xfrm>
          <a:custGeom>
            <a:avLst/>
            <a:gdLst>
              <a:gd name="T0" fmla="*/ 2072 w 2072"/>
              <a:gd name="T1" fmla="*/ 0 h 562"/>
              <a:gd name="T2" fmla="*/ 0 w 2072"/>
              <a:gd name="T3" fmla="*/ 0 h 562"/>
              <a:gd name="T4" fmla="*/ 0 w 2072"/>
              <a:gd name="T5" fmla="*/ 562 h 562"/>
              <a:gd name="T6" fmla="*/ 1884 w 2072"/>
              <a:gd name="T7" fmla="*/ 562 h 562"/>
              <a:gd name="T8" fmla="*/ 2072 w 2072"/>
              <a:gd name="T9" fmla="*/ 0 h 562"/>
            </a:gdLst>
            <a:ahLst/>
            <a:cxnLst>
              <a:cxn ang="0">
                <a:pos x="T0" y="T1"/>
              </a:cxn>
              <a:cxn ang="0">
                <a:pos x="T2" y="T3"/>
              </a:cxn>
              <a:cxn ang="0">
                <a:pos x="T4" y="T5"/>
              </a:cxn>
              <a:cxn ang="0">
                <a:pos x="T6" y="T7"/>
              </a:cxn>
              <a:cxn ang="0">
                <a:pos x="T8" y="T9"/>
              </a:cxn>
            </a:cxnLst>
            <a:rect l="0" t="0" r="r" b="b"/>
            <a:pathLst>
              <a:path w="2072" h="562">
                <a:moveTo>
                  <a:pt x="2072" y="0"/>
                </a:moveTo>
                <a:lnTo>
                  <a:pt x="0" y="0"/>
                </a:lnTo>
                <a:lnTo>
                  <a:pt x="0" y="562"/>
                </a:lnTo>
                <a:lnTo>
                  <a:pt x="1884" y="562"/>
                </a:lnTo>
                <a:lnTo>
                  <a:pt x="2072" y="0"/>
                </a:lnTo>
                <a:close/>
              </a:path>
            </a:pathLst>
          </a:custGeom>
          <a:solidFill>
            <a:srgbClr val="D7C6D8"/>
          </a:solidFill>
          <a:ln>
            <a:noFill/>
          </a:ln>
          <a:effec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26" name="Freeform 208">
            <a:extLst>
              <a:ext uri="{FF2B5EF4-FFF2-40B4-BE49-F238E27FC236}">
                <a16:creationId xmlns:a16="http://schemas.microsoft.com/office/drawing/2014/main" id="{B29C5F4C-96DD-9CF5-8FB4-7514340AD0FF}"/>
              </a:ext>
            </a:extLst>
          </p:cNvPr>
          <p:cNvSpPr>
            <a:spLocks/>
          </p:cNvSpPr>
          <p:nvPr/>
        </p:nvSpPr>
        <p:spPr bwMode="auto">
          <a:xfrm>
            <a:off x="7702481" y="1637401"/>
            <a:ext cx="1777584" cy="776274"/>
          </a:xfrm>
          <a:custGeom>
            <a:avLst/>
            <a:gdLst>
              <a:gd name="T0" fmla="*/ 637 w 901"/>
              <a:gd name="T1" fmla="*/ 534 h 534"/>
              <a:gd name="T2" fmla="*/ 828 w 901"/>
              <a:gd name="T3" fmla="*/ 351 h 534"/>
              <a:gd name="T4" fmla="*/ 883 w 901"/>
              <a:gd name="T5" fmla="*/ 298 h 534"/>
              <a:gd name="T6" fmla="*/ 883 w 901"/>
              <a:gd name="T7" fmla="*/ 237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D7C6D8"/>
          </a:solidFill>
          <a:ln>
            <a:noFill/>
          </a:ln>
          <a:effectLst/>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28" name="Freeform 202">
            <a:extLst>
              <a:ext uri="{FF2B5EF4-FFF2-40B4-BE49-F238E27FC236}">
                <a16:creationId xmlns:a16="http://schemas.microsoft.com/office/drawing/2014/main" id="{8B0050B3-0C95-371B-AD0F-14BA9C22BD37}"/>
              </a:ext>
            </a:extLst>
          </p:cNvPr>
          <p:cNvSpPr>
            <a:spLocks/>
          </p:cNvSpPr>
          <p:nvPr/>
        </p:nvSpPr>
        <p:spPr bwMode="auto">
          <a:xfrm>
            <a:off x="3751855" y="2760120"/>
            <a:ext cx="3974848" cy="773511"/>
          </a:xfrm>
          <a:custGeom>
            <a:avLst/>
            <a:gdLst>
              <a:gd name="T0" fmla="*/ 1884 w 1884"/>
              <a:gd name="T1" fmla="*/ 0 h 560"/>
              <a:gd name="T2" fmla="*/ 0 w 1884"/>
              <a:gd name="T3" fmla="*/ 0 h 560"/>
              <a:gd name="T4" fmla="*/ 0 w 1884"/>
              <a:gd name="T5" fmla="*/ 560 h 560"/>
              <a:gd name="T6" fmla="*/ 1695 w 1884"/>
              <a:gd name="T7" fmla="*/ 560 h 560"/>
              <a:gd name="T8" fmla="*/ 1884 w 1884"/>
              <a:gd name="T9" fmla="*/ 0 h 560"/>
            </a:gdLst>
            <a:ahLst/>
            <a:cxnLst>
              <a:cxn ang="0">
                <a:pos x="T0" y="T1"/>
              </a:cxn>
              <a:cxn ang="0">
                <a:pos x="T2" y="T3"/>
              </a:cxn>
              <a:cxn ang="0">
                <a:pos x="T4" y="T5"/>
              </a:cxn>
              <a:cxn ang="0">
                <a:pos x="T6" y="T7"/>
              </a:cxn>
              <a:cxn ang="0">
                <a:pos x="T8" y="T9"/>
              </a:cxn>
            </a:cxnLst>
            <a:rect l="0" t="0" r="r" b="b"/>
            <a:pathLst>
              <a:path w="1884" h="560">
                <a:moveTo>
                  <a:pt x="1884" y="0"/>
                </a:moveTo>
                <a:lnTo>
                  <a:pt x="0" y="0"/>
                </a:lnTo>
                <a:lnTo>
                  <a:pt x="0" y="560"/>
                </a:lnTo>
                <a:lnTo>
                  <a:pt x="1695" y="560"/>
                </a:lnTo>
                <a:lnTo>
                  <a:pt x="1884" y="0"/>
                </a:lnTo>
                <a:close/>
              </a:path>
            </a:pathLst>
          </a:custGeom>
          <a:solidFill>
            <a:srgbClr val="AB85AD"/>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29" name="Freeform 207">
            <a:extLst>
              <a:ext uri="{FF2B5EF4-FFF2-40B4-BE49-F238E27FC236}">
                <a16:creationId xmlns:a16="http://schemas.microsoft.com/office/drawing/2014/main" id="{F33F34FB-8E11-546F-53FA-B4D4ED38C571}"/>
              </a:ext>
            </a:extLst>
          </p:cNvPr>
          <p:cNvSpPr>
            <a:spLocks/>
          </p:cNvSpPr>
          <p:nvPr/>
        </p:nvSpPr>
        <p:spPr bwMode="auto">
          <a:xfrm>
            <a:off x="7350318" y="2396694"/>
            <a:ext cx="1779447" cy="773511"/>
          </a:xfrm>
          <a:custGeom>
            <a:avLst/>
            <a:gdLst>
              <a:gd name="T0" fmla="*/ 637 w 901"/>
              <a:gd name="T1" fmla="*/ 533 h 533"/>
              <a:gd name="T2" fmla="*/ 828 w 901"/>
              <a:gd name="T3" fmla="*/ 351 h 533"/>
              <a:gd name="T4" fmla="*/ 883 w 901"/>
              <a:gd name="T5" fmla="*/ 298 h 533"/>
              <a:gd name="T6" fmla="*/ 883 w 901"/>
              <a:gd name="T7" fmla="*/ 236 h 533"/>
              <a:gd name="T8" fmla="*/ 828 w 901"/>
              <a:gd name="T9" fmla="*/ 183 h 533"/>
              <a:gd name="T10" fmla="*/ 635 w 901"/>
              <a:gd name="T11" fmla="*/ 0 h 533"/>
              <a:gd name="T12" fmla="*/ 635 w 901"/>
              <a:gd name="T13" fmla="*/ 0 h 533"/>
              <a:gd name="T14" fmla="*/ 635 w 901"/>
              <a:gd name="T15" fmla="*/ 0 h 533"/>
              <a:gd name="T16" fmla="*/ 178 w 901"/>
              <a:gd name="T17" fmla="*/ 0 h 533"/>
              <a:gd name="T18" fmla="*/ 0 w 901"/>
              <a:gd name="T19" fmla="*/ 533 h 533"/>
              <a:gd name="T20" fmla="*/ 635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rgbClr val="AB85AD"/>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1" name="Freeform 201">
            <a:extLst>
              <a:ext uri="{FF2B5EF4-FFF2-40B4-BE49-F238E27FC236}">
                <a16:creationId xmlns:a16="http://schemas.microsoft.com/office/drawing/2014/main" id="{99D8963B-1DC7-BDD3-27CC-C515094DA546}"/>
              </a:ext>
            </a:extLst>
          </p:cNvPr>
          <p:cNvSpPr>
            <a:spLocks/>
          </p:cNvSpPr>
          <p:nvPr/>
        </p:nvSpPr>
        <p:spPr bwMode="auto">
          <a:xfrm>
            <a:off x="3751222" y="3498264"/>
            <a:ext cx="3622686" cy="774892"/>
          </a:xfrm>
          <a:custGeom>
            <a:avLst/>
            <a:gdLst>
              <a:gd name="T0" fmla="*/ 1695 w 1695"/>
              <a:gd name="T1" fmla="*/ 0 h 561"/>
              <a:gd name="T2" fmla="*/ 0 w 1695"/>
              <a:gd name="T3" fmla="*/ 0 h 561"/>
              <a:gd name="T4" fmla="*/ 0 w 1695"/>
              <a:gd name="T5" fmla="*/ 561 h 561"/>
              <a:gd name="T6" fmla="*/ 1506 w 1695"/>
              <a:gd name="T7" fmla="*/ 561 h 561"/>
              <a:gd name="T8" fmla="*/ 1695 w 1695"/>
              <a:gd name="T9" fmla="*/ 0 h 561"/>
            </a:gdLst>
            <a:ahLst/>
            <a:cxnLst>
              <a:cxn ang="0">
                <a:pos x="T0" y="T1"/>
              </a:cxn>
              <a:cxn ang="0">
                <a:pos x="T2" y="T3"/>
              </a:cxn>
              <a:cxn ang="0">
                <a:pos x="T4" y="T5"/>
              </a:cxn>
              <a:cxn ang="0">
                <a:pos x="T6" y="T7"/>
              </a:cxn>
              <a:cxn ang="0">
                <a:pos x="T8" y="T9"/>
              </a:cxn>
            </a:cxnLst>
            <a:rect l="0" t="0" r="r" b="b"/>
            <a:pathLst>
              <a:path w="1695" h="561">
                <a:moveTo>
                  <a:pt x="1695" y="0"/>
                </a:moveTo>
                <a:lnTo>
                  <a:pt x="0" y="0"/>
                </a:lnTo>
                <a:lnTo>
                  <a:pt x="0" y="561"/>
                </a:lnTo>
                <a:lnTo>
                  <a:pt x="1506" y="561"/>
                </a:lnTo>
                <a:lnTo>
                  <a:pt x="1695" y="0"/>
                </a:lnTo>
                <a:close/>
              </a:path>
            </a:pathLst>
          </a:custGeom>
          <a:solidFill>
            <a:srgbClr val="976799"/>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2" name="Freeform 206">
            <a:extLst>
              <a:ext uri="{FF2B5EF4-FFF2-40B4-BE49-F238E27FC236}">
                <a16:creationId xmlns:a16="http://schemas.microsoft.com/office/drawing/2014/main" id="{80FEA21F-6BC6-ED36-35F0-DE64369ED47E}"/>
              </a:ext>
            </a:extLst>
          </p:cNvPr>
          <p:cNvSpPr>
            <a:spLocks/>
          </p:cNvSpPr>
          <p:nvPr/>
        </p:nvSpPr>
        <p:spPr bwMode="auto">
          <a:xfrm>
            <a:off x="6999386" y="3134838"/>
            <a:ext cx="1777584" cy="774892"/>
          </a:xfrm>
          <a:custGeom>
            <a:avLst/>
            <a:gdLst>
              <a:gd name="T0" fmla="*/ 637 w 901"/>
              <a:gd name="T1" fmla="*/ 533 h 533"/>
              <a:gd name="T2" fmla="*/ 828 w 901"/>
              <a:gd name="T3" fmla="*/ 351 h 533"/>
              <a:gd name="T4" fmla="*/ 883 w 901"/>
              <a:gd name="T5" fmla="*/ 299 h 533"/>
              <a:gd name="T6" fmla="*/ 883 w 901"/>
              <a:gd name="T7" fmla="*/ 236 h 533"/>
              <a:gd name="T8" fmla="*/ 828 w 901"/>
              <a:gd name="T9" fmla="*/ 184 h 533"/>
              <a:gd name="T10" fmla="*/ 636 w 901"/>
              <a:gd name="T11" fmla="*/ 0 h 533"/>
              <a:gd name="T12" fmla="*/ 636 w 901"/>
              <a:gd name="T13" fmla="*/ 0 h 533"/>
              <a:gd name="T14" fmla="*/ 636 w 901"/>
              <a:gd name="T15" fmla="*/ 0 h 533"/>
              <a:gd name="T16" fmla="*/ 178 w 901"/>
              <a:gd name="T17" fmla="*/ 0 h 533"/>
              <a:gd name="T18" fmla="*/ 0 w 901"/>
              <a:gd name="T19" fmla="*/ 533 h 533"/>
              <a:gd name="T20" fmla="*/ 636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rgbClr val="976799"/>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4" name="Freeform 200">
            <a:extLst>
              <a:ext uri="{FF2B5EF4-FFF2-40B4-BE49-F238E27FC236}">
                <a16:creationId xmlns:a16="http://schemas.microsoft.com/office/drawing/2014/main" id="{F1E68B02-0CDB-B181-9BBA-ECBE419AE44E}"/>
              </a:ext>
            </a:extLst>
          </p:cNvPr>
          <p:cNvSpPr>
            <a:spLocks/>
          </p:cNvSpPr>
          <p:nvPr/>
        </p:nvSpPr>
        <p:spPr bwMode="auto">
          <a:xfrm>
            <a:off x="3751854" y="4250313"/>
            <a:ext cx="3270523" cy="774892"/>
          </a:xfrm>
          <a:custGeom>
            <a:avLst/>
            <a:gdLst>
              <a:gd name="T0" fmla="*/ 1506 w 1506"/>
              <a:gd name="T1" fmla="*/ 0 h 561"/>
              <a:gd name="T2" fmla="*/ 0 w 1506"/>
              <a:gd name="T3" fmla="*/ 0 h 561"/>
              <a:gd name="T4" fmla="*/ 0 w 1506"/>
              <a:gd name="T5" fmla="*/ 561 h 561"/>
              <a:gd name="T6" fmla="*/ 1318 w 1506"/>
              <a:gd name="T7" fmla="*/ 561 h 561"/>
              <a:gd name="T8" fmla="*/ 1506 w 1506"/>
              <a:gd name="T9" fmla="*/ 0 h 561"/>
            </a:gdLst>
            <a:ahLst/>
            <a:cxnLst>
              <a:cxn ang="0">
                <a:pos x="T0" y="T1"/>
              </a:cxn>
              <a:cxn ang="0">
                <a:pos x="T2" y="T3"/>
              </a:cxn>
              <a:cxn ang="0">
                <a:pos x="T4" y="T5"/>
              </a:cxn>
              <a:cxn ang="0">
                <a:pos x="T6" y="T7"/>
              </a:cxn>
              <a:cxn ang="0">
                <a:pos x="T8" y="T9"/>
              </a:cxn>
            </a:cxnLst>
            <a:rect l="0" t="0" r="r" b="b"/>
            <a:pathLst>
              <a:path w="1506" h="561">
                <a:moveTo>
                  <a:pt x="1506" y="0"/>
                </a:moveTo>
                <a:lnTo>
                  <a:pt x="0" y="0"/>
                </a:lnTo>
                <a:lnTo>
                  <a:pt x="0" y="561"/>
                </a:lnTo>
                <a:lnTo>
                  <a:pt x="1318" y="561"/>
                </a:lnTo>
                <a:lnTo>
                  <a:pt x="1506" y="0"/>
                </a:lnTo>
                <a:close/>
              </a:path>
            </a:pathLst>
          </a:custGeom>
          <a:solidFill>
            <a:srgbClr val="895E8C"/>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5" name="Freeform 205">
            <a:extLst>
              <a:ext uri="{FF2B5EF4-FFF2-40B4-BE49-F238E27FC236}">
                <a16:creationId xmlns:a16="http://schemas.microsoft.com/office/drawing/2014/main" id="{83B9B4C8-F127-1F68-13C5-51F0FF403C44}"/>
              </a:ext>
            </a:extLst>
          </p:cNvPr>
          <p:cNvSpPr>
            <a:spLocks/>
          </p:cNvSpPr>
          <p:nvPr/>
        </p:nvSpPr>
        <p:spPr bwMode="auto">
          <a:xfrm>
            <a:off x="6647855" y="3886887"/>
            <a:ext cx="1779448" cy="774892"/>
          </a:xfrm>
          <a:custGeom>
            <a:avLst/>
            <a:gdLst>
              <a:gd name="T0" fmla="*/ 637 w 901"/>
              <a:gd name="T1" fmla="*/ 534 h 534"/>
              <a:gd name="T2" fmla="*/ 829 w 901"/>
              <a:gd name="T3" fmla="*/ 351 h 534"/>
              <a:gd name="T4" fmla="*/ 883 w 901"/>
              <a:gd name="T5" fmla="*/ 299 h 534"/>
              <a:gd name="T6" fmla="*/ 883 w 901"/>
              <a:gd name="T7" fmla="*/ 236 h 534"/>
              <a:gd name="T8" fmla="*/ 829 w 901"/>
              <a:gd name="T9" fmla="*/ 184 h 534"/>
              <a:gd name="T10" fmla="*/ 636 w 901"/>
              <a:gd name="T11" fmla="*/ 0 h 534"/>
              <a:gd name="T12" fmla="*/ 636 w 901"/>
              <a:gd name="T13" fmla="*/ 0 h 534"/>
              <a:gd name="T14" fmla="*/ 636 w 901"/>
              <a:gd name="T15" fmla="*/ 0 h 534"/>
              <a:gd name="T16" fmla="*/ 178 w 901"/>
              <a:gd name="T17" fmla="*/ 0 h 534"/>
              <a:gd name="T18" fmla="*/ 0 w 901"/>
              <a:gd name="T19" fmla="*/ 534 h 534"/>
              <a:gd name="T20" fmla="*/ 636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rgbClr val="895E8C"/>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7" name="Freeform 198">
            <a:extLst>
              <a:ext uri="{FF2B5EF4-FFF2-40B4-BE49-F238E27FC236}">
                <a16:creationId xmlns:a16="http://schemas.microsoft.com/office/drawing/2014/main" id="{EC599960-0DB7-C0E6-50DA-EA46D3FB2CA3}"/>
              </a:ext>
            </a:extLst>
          </p:cNvPr>
          <p:cNvSpPr>
            <a:spLocks/>
          </p:cNvSpPr>
          <p:nvPr/>
        </p:nvSpPr>
        <p:spPr bwMode="auto">
          <a:xfrm>
            <a:off x="3751222" y="5008388"/>
            <a:ext cx="2920226" cy="774892"/>
          </a:xfrm>
          <a:custGeom>
            <a:avLst/>
            <a:gdLst>
              <a:gd name="T0" fmla="*/ 1318 w 1318"/>
              <a:gd name="T1" fmla="*/ 0 h 561"/>
              <a:gd name="T2" fmla="*/ 0 w 1318"/>
              <a:gd name="T3" fmla="*/ 0 h 561"/>
              <a:gd name="T4" fmla="*/ 0 w 1318"/>
              <a:gd name="T5" fmla="*/ 561 h 561"/>
              <a:gd name="T6" fmla="*/ 1130 w 1318"/>
              <a:gd name="T7" fmla="*/ 561 h 561"/>
              <a:gd name="T8" fmla="*/ 1318 w 1318"/>
              <a:gd name="T9" fmla="*/ 0 h 561"/>
            </a:gdLst>
            <a:ahLst/>
            <a:cxnLst>
              <a:cxn ang="0">
                <a:pos x="T0" y="T1"/>
              </a:cxn>
              <a:cxn ang="0">
                <a:pos x="T2" y="T3"/>
              </a:cxn>
              <a:cxn ang="0">
                <a:pos x="T4" y="T5"/>
              </a:cxn>
              <a:cxn ang="0">
                <a:pos x="T6" y="T7"/>
              </a:cxn>
              <a:cxn ang="0">
                <a:pos x="T8" y="T9"/>
              </a:cxn>
            </a:cxnLst>
            <a:rect l="0" t="0" r="r" b="b"/>
            <a:pathLst>
              <a:path w="1318" h="561">
                <a:moveTo>
                  <a:pt x="1318" y="0"/>
                </a:moveTo>
                <a:lnTo>
                  <a:pt x="0" y="0"/>
                </a:lnTo>
                <a:lnTo>
                  <a:pt x="0" y="561"/>
                </a:lnTo>
                <a:lnTo>
                  <a:pt x="1130" y="561"/>
                </a:lnTo>
                <a:lnTo>
                  <a:pt x="1318" y="0"/>
                </a:lnTo>
                <a:close/>
              </a:path>
            </a:pathLst>
          </a:custGeom>
          <a:solidFill>
            <a:srgbClr val="79527B"/>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8" name="Freeform 204">
            <a:extLst>
              <a:ext uri="{FF2B5EF4-FFF2-40B4-BE49-F238E27FC236}">
                <a16:creationId xmlns:a16="http://schemas.microsoft.com/office/drawing/2014/main" id="{C63E6E3B-B9D6-AAD5-5A65-7B10552166FA}"/>
              </a:ext>
            </a:extLst>
          </p:cNvPr>
          <p:cNvSpPr>
            <a:spLocks/>
          </p:cNvSpPr>
          <p:nvPr/>
        </p:nvSpPr>
        <p:spPr bwMode="auto">
          <a:xfrm>
            <a:off x="6296925" y="4643203"/>
            <a:ext cx="1779448" cy="776274"/>
          </a:xfrm>
          <a:custGeom>
            <a:avLst/>
            <a:gdLst>
              <a:gd name="T0" fmla="*/ 637 w 901"/>
              <a:gd name="T1" fmla="*/ 534 h 534"/>
              <a:gd name="T2" fmla="*/ 828 w 901"/>
              <a:gd name="T3" fmla="*/ 351 h 534"/>
              <a:gd name="T4" fmla="*/ 883 w 901"/>
              <a:gd name="T5" fmla="*/ 299 h 534"/>
              <a:gd name="T6" fmla="*/ 883 w 901"/>
              <a:gd name="T7" fmla="*/ 236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rgbClr val="79527B"/>
          </a:solidFill>
          <a:ln>
            <a:noFill/>
          </a:ln>
        </p:spPr>
        <p:txBody>
          <a:bodyPr vert="horz" wrap="square" lIns="91416" tIns="45708" rIns="91416" bIns="45708" numCol="1" anchor="t" anchorCtr="0" compatLnSpc="1">
            <a:prstTxWarp prst="textNoShape">
              <a:avLst/>
            </a:prstTxWarp>
          </a:bodyPr>
          <a:lstStyle/>
          <a:p>
            <a:endParaRPr lang="en-US" sz="3599" b="1" dirty="0">
              <a:latin typeface="Roboto Bold" charset="0"/>
            </a:endParaRPr>
          </a:p>
        </p:txBody>
      </p:sp>
      <p:sp>
        <p:nvSpPr>
          <p:cNvPr id="39" name="TextBox 23">
            <a:extLst>
              <a:ext uri="{FF2B5EF4-FFF2-40B4-BE49-F238E27FC236}">
                <a16:creationId xmlns:a16="http://schemas.microsoft.com/office/drawing/2014/main" id="{3701FFF1-9434-1143-7003-57C323AB94E4}"/>
              </a:ext>
            </a:extLst>
          </p:cNvPr>
          <p:cNvSpPr txBox="1"/>
          <p:nvPr/>
        </p:nvSpPr>
        <p:spPr>
          <a:xfrm>
            <a:off x="6834508" y="4735803"/>
            <a:ext cx="720070" cy="646331"/>
          </a:xfrm>
          <a:prstGeom prst="rect">
            <a:avLst/>
          </a:prstGeom>
          <a:noFill/>
        </p:spPr>
        <p:txBody>
          <a:bodyPr wrap="none" rtlCol="0">
            <a:spAutoFit/>
          </a:bodyPr>
          <a:lstStyle/>
          <a:p>
            <a:pPr algn="ctr"/>
            <a:r>
              <a:rPr lang="en-US" sz="36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05</a:t>
            </a:r>
            <a:endParaRPr lang="en-US" sz="4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40" name="TextBox 46">
            <a:extLst>
              <a:ext uri="{FF2B5EF4-FFF2-40B4-BE49-F238E27FC236}">
                <a16:creationId xmlns:a16="http://schemas.microsoft.com/office/drawing/2014/main" id="{12ADD15A-F99D-7FA8-13B5-34FC176EFC0A}"/>
              </a:ext>
            </a:extLst>
          </p:cNvPr>
          <p:cNvSpPr txBox="1"/>
          <p:nvPr/>
        </p:nvSpPr>
        <p:spPr>
          <a:xfrm>
            <a:off x="3949508" y="2752317"/>
            <a:ext cx="3881821" cy="738664"/>
          </a:xfrm>
          <a:prstGeom prst="rect">
            <a:avLst/>
          </a:prstGeom>
          <a:noFill/>
        </p:spPr>
        <p:txBody>
          <a:bodyPr wrap="square" rtlCol="0">
            <a:spAutoFit/>
          </a:bodyPr>
          <a:lstStyle/>
          <a:p>
            <a:r>
              <a:rPr lang="en-US" sz="2100" b="1" dirty="0">
                <a:solidFill>
                  <a:schemeClr val="bg1"/>
                </a:solidFill>
                <a:latin typeface="Roboto" charset="0"/>
                <a:ea typeface="Roboto" charset="0"/>
                <a:cs typeface="Roboto" charset="0"/>
              </a:rPr>
              <a:t>Adaptive Herausforderungen gestalten</a:t>
            </a:r>
          </a:p>
        </p:txBody>
      </p:sp>
      <p:sp>
        <p:nvSpPr>
          <p:cNvPr id="41" name="TextBox 47">
            <a:extLst>
              <a:ext uri="{FF2B5EF4-FFF2-40B4-BE49-F238E27FC236}">
                <a16:creationId xmlns:a16="http://schemas.microsoft.com/office/drawing/2014/main" id="{D59D5B7C-79D6-B7F7-1625-C27A85D758E6}"/>
              </a:ext>
            </a:extLst>
          </p:cNvPr>
          <p:cNvSpPr txBox="1"/>
          <p:nvPr/>
        </p:nvSpPr>
        <p:spPr>
          <a:xfrm>
            <a:off x="3980072" y="3527993"/>
            <a:ext cx="2884123" cy="738664"/>
          </a:xfrm>
          <a:prstGeom prst="rect">
            <a:avLst/>
          </a:prstGeom>
          <a:noFill/>
        </p:spPr>
        <p:txBody>
          <a:bodyPr wrap="none" rtlCol="0">
            <a:spAutoFit/>
          </a:bodyPr>
          <a:lstStyle/>
          <a:p>
            <a:r>
              <a:rPr lang="en-US" sz="2100" b="1" dirty="0">
                <a:solidFill>
                  <a:schemeClr val="bg1"/>
                </a:solidFill>
                <a:latin typeface="Roboto" charset="0"/>
                <a:ea typeface="Roboto" charset="0"/>
                <a:cs typeface="Roboto" charset="0"/>
              </a:rPr>
              <a:t>Erkennen Sie Emotionen</a:t>
            </a:r>
            <a:br>
              <a:rPr lang="en-US" sz="2100" b="1" dirty="0">
                <a:solidFill>
                  <a:schemeClr val="bg1"/>
                </a:solidFill>
                <a:latin typeface="Roboto" charset="0"/>
                <a:ea typeface="Roboto" charset="0"/>
                <a:cs typeface="Roboto" charset="0"/>
              </a:rPr>
            </a:br>
            <a:r>
              <a:rPr lang="en-US" sz="2100" b="1" dirty="0">
                <a:solidFill>
                  <a:schemeClr val="bg1"/>
                </a:solidFill>
                <a:latin typeface="Roboto" charset="0"/>
                <a:ea typeface="Roboto" charset="0"/>
                <a:cs typeface="Roboto" charset="0"/>
              </a:rPr>
              <a:t>und Verlust</a:t>
            </a:r>
          </a:p>
        </p:txBody>
      </p:sp>
      <p:sp>
        <p:nvSpPr>
          <p:cNvPr id="42" name="TextBox 48">
            <a:extLst>
              <a:ext uri="{FF2B5EF4-FFF2-40B4-BE49-F238E27FC236}">
                <a16:creationId xmlns:a16="http://schemas.microsoft.com/office/drawing/2014/main" id="{90F81680-F971-8A3D-D742-FCA2518F15E9}"/>
              </a:ext>
            </a:extLst>
          </p:cNvPr>
          <p:cNvSpPr txBox="1"/>
          <p:nvPr/>
        </p:nvSpPr>
        <p:spPr>
          <a:xfrm>
            <a:off x="3980072" y="4259055"/>
            <a:ext cx="2411238" cy="738664"/>
          </a:xfrm>
          <a:prstGeom prst="rect">
            <a:avLst/>
          </a:prstGeom>
          <a:noFill/>
        </p:spPr>
        <p:txBody>
          <a:bodyPr wrap="none" rtlCol="0">
            <a:spAutoFit/>
          </a:bodyPr>
          <a:lstStyle/>
          <a:p>
            <a:r>
              <a:rPr lang="en-US" sz="2100" b="1" dirty="0">
                <a:solidFill>
                  <a:schemeClr val="bg1"/>
                </a:solidFill>
                <a:latin typeface="Roboto" charset="0"/>
                <a:ea typeface="Roboto" charset="0"/>
                <a:cs typeface="Roboto" charset="0"/>
              </a:rPr>
              <a:t>Bedeutung generieren</a:t>
            </a:r>
            <a:br>
              <a:rPr lang="en-US" sz="2100" b="1" dirty="0">
                <a:solidFill>
                  <a:schemeClr val="bg1"/>
                </a:solidFill>
                <a:latin typeface="Roboto" charset="0"/>
                <a:ea typeface="Roboto" charset="0"/>
                <a:cs typeface="Roboto" charset="0"/>
              </a:rPr>
            </a:br>
            <a:r>
              <a:rPr lang="en-US" sz="2100" b="1" dirty="0">
                <a:solidFill>
                  <a:schemeClr val="bg1"/>
                </a:solidFill>
                <a:latin typeface="Roboto" charset="0"/>
                <a:ea typeface="Roboto" charset="0"/>
                <a:cs typeface="Roboto" charset="0"/>
              </a:rPr>
              <a:t>und Lernen</a:t>
            </a:r>
          </a:p>
        </p:txBody>
      </p:sp>
      <p:sp>
        <p:nvSpPr>
          <p:cNvPr id="43" name="TextBox 49">
            <a:extLst>
              <a:ext uri="{FF2B5EF4-FFF2-40B4-BE49-F238E27FC236}">
                <a16:creationId xmlns:a16="http://schemas.microsoft.com/office/drawing/2014/main" id="{765125AC-F155-1A0E-B565-DA0BC7546BAB}"/>
              </a:ext>
            </a:extLst>
          </p:cNvPr>
          <p:cNvSpPr txBox="1"/>
          <p:nvPr/>
        </p:nvSpPr>
        <p:spPr>
          <a:xfrm>
            <a:off x="3979441" y="5055285"/>
            <a:ext cx="2504137" cy="1061829"/>
          </a:xfrm>
          <a:prstGeom prst="rect">
            <a:avLst/>
          </a:prstGeom>
          <a:noFill/>
        </p:spPr>
        <p:txBody>
          <a:bodyPr wrap="square" rtlCol="0">
            <a:spAutoFit/>
          </a:bodyPr>
          <a:lstStyle/>
          <a:p>
            <a:r>
              <a:rPr lang="en-US" sz="2100" b="1" dirty="0" err="1">
                <a:solidFill>
                  <a:schemeClr val="bg1"/>
                </a:solidFill>
                <a:latin typeface="Roboto" charset="0"/>
                <a:ea typeface="Roboto" charset="0"/>
                <a:cs typeface="Roboto" charset="0"/>
              </a:rPr>
              <a:t>Arbeitstempo</a:t>
            </a:r>
            <a:r>
              <a:rPr lang="en-US" sz="2100" b="1" dirty="0">
                <a:solidFill>
                  <a:schemeClr val="bg1"/>
                </a:solidFill>
                <a:latin typeface="Roboto" charset="0"/>
                <a:ea typeface="Roboto" charset="0"/>
                <a:cs typeface="Roboto" charset="0"/>
              </a:rPr>
              <a:t> und</a:t>
            </a:r>
            <a:br>
              <a:rPr lang="en-US" sz="2100" b="1" dirty="0">
                <a:solidFill>
                  <a:schemeClr val="bg1"/>
                </a:solidFill>
                <a:latin typeface="Roboto" charset="0"/>
                <a:ea typeface="Roboto" charset="0"/>
                <a:cs typeface="Roboto" charset="0"/>
              </a:rPr>
            </a:br>
            <a:r>
              <a:rPr lang="en-US" sz="2100" b="1" dirty="0" err="1">
                <a:solidFill>
                  <a:schemeClr val="bg1"/>
                </a:solidFill>
                <a:latin typeface="Roboto" charset="0"/>
                <a:ea typeface="Roboto" charset="0"/>
                <a:cs typeface="Roboto" charset="0"/>
              </a:rPr>
              <a:t>Anstrengungen</a:t>
            </a:r>
            <a:r>
              <a:rPr lang="en-US" sz="2100" b="1" dirty="0">
                <a:solidFill>
                  <a:schemeClr val="bg1"/>
                </a:solidFill>
                <a:latin typeface="Roboto" charset="0"/>
                <a:ea typeface="Roboto" charset="0"/>
                <a:cs typeface="Roboto" charset="0"/>
              </a:rPr>
              <a:t> unterstützen</a:t>
            </a:r>
          </a:p>
        </p:txBody>
      </p:sp>
      <p:sp>
        <p:nvSpPr>
          <p:cNvPr id="44" name="TextBox 50">
            <a:extLst>
              <a:ext uri="{FF2B5EF4-FFF2-40B4-BE49-F238E27FC236}">
                <a16:creationId xmlns:a16="http://schemas.microsoft.com/office/drawing/2014/main" id="{D863D1CC-93BC-B195-2575-36141C308661}"/>
              </a:ext>
            </a:extLst>
          </p:cNvPr>
          <p:cNvSpPr txBox="1"/>
          <p:nvPr/>
        </p:nvSpPr>
        <p:spPr>
          <a:xfrm>
            <a:off x="3980072" y="2204252"/>
            <a:ext cx="2598788" cy="415498"/>
          </a:xfrm>
          <a:prstGeom prst="rect">
            <a:avLst/>
          </a:prstGeom>
          <a:noFill/>
        </p:spPr>
        <p:txBody>
          <a:bodyPr wrap="none" rtlCol="0">
            <a:spAutoFit/>
          </a:bodyPr>
          <a:lstStyle/>
          <a:p>
            <a:r>
              <a:rPr lang="en-US" sz="2100" b="1" dirty="0">
                <a:solidFill>
                  <a:schemeClr val="bg1"/>
                </a:solidFill>
                <a:latin typeface="Roboto" charset="0"/>
                <a:ea typeface="Roboto" charset="0"/>
                <a:cs typeface="Roboto" charset="0"/>
              </a:rPr>
              <a:t>Betreten Sie den Balkon</a:t>
            </a:r>
          </a:p>
        </p:txBody>
      </p:sp>
      <p:sp>
        <p:nvSpPr>
          <p:cNvPr id="45" name="Subtitle 2">
            <a:extLst>
              <a:ext uri="{FF2B5EF4-FFF2-40B4-BE49-F238E27FC236}">
                <a16:creationId xmlns:a16="http://schemas.microsoft.com/office/drawing/2014/main" id="{E2A7CFB5-12BA-2F4C-88D9-59406E4B61A5}"/>
              </a:ext>
            </a:extLst>
          </p:cNvPr>
          <p:cNvSpPr txBox="1">
            <a:spLocks/>
          </p:cNvSpPr>
          <p:nvPr/>
        </p:nvSpPr>
        <p:spPr>
          <a:xfrm>
            <a:off x="9428335" y="1340403"/>
            <a:ext cx="2511061" cy="543768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200" dirty="0">
                <a:solidFill>
                  <a:srgbClr val="595A59"/>
                </a:solidFill>
                <a:latin typeface="+mn-lt"/>
                <a:ea typeface="Lato Light" panose="020F0502020204030203" pitchFamily="34" charset="0"/>
                <a:cs typeface="Mukta ExtraLight" panose="020B0000000000000000" pitchFamily="34" charset="77"/>
              </a:rPr>
              <a:t>Führungskräfte in einer Krise müssen sichtbar bleiben, die Hand ausstrecken, zuhören und nachfragen. Sie müssen die Last teilen, Anstrengungen und Erfolge feiern, ehrlich, konsequent und authentisch gegenüber den Menschen sein und Stärke und Verletzlichkeit zeigen. </a:t>
            </a:r>
          </a:p>
          <a:p>
            <a:pPr algn="l">
              <a:lnSpc>
                <a:spcPct val="100000"/>
              </a:lnSpc>
              <a:spcBef>
                <a:spcPts val="0"/>
              </a:spcBef>
            </a:pPr>
            <a:endParaRPr lang="en-US" sz="1200" dirty="0">
              <a:solidFill>
                <a:srgbClr val="595A59"/>
              </a:solidFill>
              <a:latin typeface="+mn-lt"/>
              <a:ea typeface="Lato Light" panose="020F0502020204030203" pitchFamily="34" charset="0"/>
              <a:cs typeface="Mukta ExtraLight" panose="020B0000000000000000" pitchFamily="34" charset="77"/>
            </a:endParaRPr>
          </a:p>
          <a:p>
            <a:pPr algn="l">
              <a:lnSpc>
                <a:spcPct val="100000"/>
              </a:lnSpc>
              <a:spcBef>
                <a:spcPts val="0"/>
              </a:spcBef>
            </a:pPr>
            <a:r>
              <a:rPr lang="en-US" sz="1200" dirty="0">
                <a:solidFill>
                  <a:srgbClr val="595A59"/>
                </a:solidFill>
                <a:latin typeface="+mn-lt"/>
                <a:ea typeface="Lato Light" panose="020F0502020204030203" pitchFamily="34" charset="0"/>
                <a:cs typeface="Mukta ExtraLight" panose="020B0000000000000000" pitchFamily="34" charset="77"/>
              </a:rPr>
              <a:t>Nichts davon wird einfach sein - ganz im Gegenteil. Bei der adaptiven Führung geht es darum, das durch die Krise ausgelöste Ungleichgewicht zielgerichtet zu steuern. Wie Heifetz und seine Kollegen feststellen, hat dies zutiefst politische Implikationen. Es geht darum, die Konflikte </a:t>
            </a:r>
            <a:r>
              <a:rPr lang="en-US" sz="1200" dirty="0" err="1">
                <a:solidFill>
                  <a:srgbClr val="595A59"/>
                </a:solidFill>
                <a:latin typeface="+mn-lt"/>
                <a:ea typeface="Lato Light" panose="020F0502020204030203" pitchFamily="34" charset="0"/>
                <a:cs typeface="Mukta ExtraLight" panose="020B0000000000000000" pitchFamily="34" charset="77"/>
              </a:rPr>
              <a:t>zu entpersonalisieren</a:t>
            </a:r>
            <a:r>
              <a:rPr lang="en-US" sz="1200" dirty="0">
                <a:solidFill>
                  <a:srgbClr val="595A59"/>
                </a:solidFill>
                <a:latin typeface="+mn-lt"/>
                <a:ea typeface="Lato Light" panose="020F0502020204030203" pitchFamily="34" charset="0"/>
                <a:cs typeface="Mukta ExtraLight" panose="020B0000000000000000" pitchFamily="34" charset="77"/>
              </a:rPr>
              <a:t>, die naturgemäß entstehen, wenn Menschen in einem von Unsicherheit und Turbulenzen geprägten Umfeld experimentieren und ihren Kurs ändern. </a:t>
            </a:r>
          </a:p>
          <a:p>
            <a:pPr algn="l">
              <a:lnSpc>
                <a:spcPct val="100000"/>
              </a:lnSpc>
              <a:spcBef>
                <a:spcPts val="0"/>
              </a:spcBef>
            </a:pPr>
            <a:endParaRPr lang="en-US" sz="1200" dirty="0">
              <a:solidFill>
                <a:srgbClr val="595A59"/>
              </a:solidFill>
              <a:latin typeface="+mn-lt"/>
              <a:ea typeface="Lato Light" panose="020F0502020204030203" pitchFamily="34" charset="0"/>
              <a:cs typeface="Mukta ExtraLight" panose="020B0000000000000000" pitchFamily="34" charset="77"/>
            </a:endParaRPr>
          </a:p>
          <a:p>
            <a:pPr algn="l">
              <a:lnSpc>
                <a:spcPct val="100000"/>
              </a:lnSpc>
              <a:spcBef>
                <a:spcPts val="0"/>
              </a:spcBef>
            </a:pPr>
            <a:r>
              <a:rPr lang="en-US" sz="1200" dirty="0">
                <a:solidFill>
                  <a:srgbClr val="595A59"/>
                </a:solidFill>
                <a:latin typeface="+mn-lt"/>
                <a:ea typeface="Lato Light" panose="020F0502020204030203" pitchFamily="34" charset="0"/>
                <a:cs typeface="Mukta ExtraLight" panose="020B0000000000000000" pitchFamily="34" charset="77"/>
              </a:rPr>
              <a:t>Es geht aber auch darum, die eigenen Grenzen zu kennen und Unterstützung im Netzwerk zu finden, um die Kraft für die wichtigen und notwendigen Konflikte zu haben. </a:t>
            </a:r>
          </a:p>
        </p:txBody>
      </p:sp>
      <p:sp>
        <p:nvSpPr>
          <p:cNvPr id="7" name="Inhaltsplatzhalter 2">
            <a:extLst>
              <a:ext uri="{FF2B5EF4-FFF2-40B4-BE49-F238E27FC236}">
                <a16:creationId xmlns:a16="http://schemas.microsoft.com/office/drawing/2014/main" id="{26A10292-8F47-4F37-C4EA-85B131BCA423}"/>
              </a:ext>
            </a:extLst>
          </p:cNvPr>
          <p:cNvSpPr txBox="1">
            <a:spLocks/>
          </p:cNvSpPr>
          <p:nvPr/>
        </p:nvSpPr>
        <p:spPr>
          <a:xfrm>
            <a:off x="542365" y="1789801"/>
            <a:ext cx="3189996" cy="460664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rgbClr val="595A59"/>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rgbClr val="595A59"/>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800" kern="1200">
                <a:solidFill>
                  <a:srgbClr val="595A59"/>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rgbClr val="595A59"/>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rgbClr val="595A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400" dirty="0" err="1">
                <a:latin typeface="Calibri" panose="020F0502020204030204"/>
              </a:rPr>
              <a:t>Basierend</a:t>
            </a:r>
            <a:r>
              <a:rPr lang="en-US" altLang="en-US" sz="1400" dirty="0">
                <a:latin typeface="Calibri" panose="020F0502020204030204"/>
              </a:rPr>
              <a:t> auf: Robbie Macpherson (Adaptable Leadership, Sydney) und Paul 't Hart (Universität Utrecht): Leading in a Crisis 2020</a:t>
            </a:r>
          </a:p>
          <a:p>
            <a:pPr>
              <a:defRPr/>
            </a:pPr>
            <a:r>
              <a:rPr lang="en-US" altLang="en-US" sz="1400" dirty="0">
                <a:latin typeface="Calibri" panose="020F0502020204030204"/>
              </a:rPr>
              <a:t>und </a:t>
            </a:r>
          </a:p>
          <a:p>
            <a:pPr>
              <a:defRPr/>
            </a:pPr>
            <a:r>
              <a:rPr lang="en-US" altLang="en-US" sz="1400" dirty="0">
                <a:latin typeface="Calibri" panose="020F0502020204030204"/>
              </a:rPr>
              <a:t>Heifetz, </a:t>
            </a:r>
            <a:r>
              <a:rPr lang="en-US" altLang="en-US" sz="1400" dirty="0" err="1">
                <a:latin typeface="Calibri" panose="020F0502020204030204"/>
              </a:rPr>
              <a:t>Grashow</a:t>
            </a:r>
            <a:r>
              <a:rPr lang="en-US" altLang="en-US" sz="1400" dirty="0">
                <a:latin typeface="Calibri" panose="020F0502020204030204"/>
              </a:rPr>
              <a:t> und </a:t>
            </a:r>
            <a:r>
              <a:rPr lang="en-US" altLang="en-US" sz="1400" dirty="0" err="1">
                <a:latin typeface="Calibri" panose="020F0502020204030204"/>
              </a:rPr>
              <a:t>Linsky</a:t>
            </a:r>
            <a:r>
              <a:rPr lang="en-US" altLang="en-US" sz="1400" dirty="0">
                <a:latin typeface="Calibri" panose="020F0502020204030204"/>
              </a:rPr>
              <a:t>: </a:t>
            </a:r>
            <a:r>
              <a:rPr lang="en-GB" altLang="en-US" sz="1400" dirty="0">
                <a:latin typeface="Calibri" panose="020F0502020204030204"/>
              </a:rPr>
              <a:t>: The Practice of Adaptive Leadership: Tools and Tactics for Changing Your Organization and the World 2009.</a:t>
            </a:r>
          </a:p>
          <a:p>
            <a:pPr>
              <a:defRPr/>
            </a:pPr>
            <a:endParaRPr lang="en-GB" altLang="en-US" sz="1400" dirty="0">
              <a:latin typeface="Calibri" panose="020F0502020204030204"/>
            </a:endParaRPr>
          </a:p>
        </p:txBody>
      </p:sp>
    </p:spTree>
    <p:extLst>
      <p:ext uri="{BB962C8B-B14F-4D97-AF65-F5344CB8AC3E}">
        <p14:creationId xmlns:p14="http://schemas.microsoft.com/office/powerpoint/2010/main" val="3134562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C6D0F1D-29B8-C0AB-40F4-B72098F26452}"/>
              </a:ext>
            </a:extLst>
          </p:cNvPr>
          <p:cNvSpPr>
            <a:spLocks noGrp="1"/>
          </p:cNvSpPr>
          <p:nvPr>
            <p:ph sz="quarter" idx="19"/>
          </p:nvPr>
        </p:nvSpPr>
        <p:spPr/>
        <p:txBody>
          <a:bodyPr/>
          <a:lstStyle/>
          <a:p>
            <a:r>
              <a:rPr lang="en-US" dirty="0"/>
              <a:t>Wenn es keine einheitliche Definition von Führung gibt - was könnte dann gute Führung sein?</a:t>
            </a:r>
            <a:endParaRPr lang="de-DE" dirty="0"/>
          </a:p>
        </p:txBody>
      </p:sp>
      <p:sp>
        <p:nvSpPr>
          <p:cNvPr id="4" name="Textplatzhalter 3">
            <a:extLst>
              <a:ext uri="{FF2B5EF4-FFF2-40B4-BE49-F238E27FC236}">
                <a16:creationId xmlns:a16="http://schemas.microsoft.com/office/drawing/2014/main" id="{552C5974-6242-41A0-2EA5-EE229FACA05F}"/>
              </a:ext>
            </a:extLst>
          </p:cNvPr>
          <p:cNvSpPr>
            <a:spLocks noGrp="1"/>
          </p:cNvSpPr>
          <p:nvPr>
            <p:ph type="body" sz="quarter" idx="16"/>
          </p:nvPr>
        </p:nvSpPr>
        <p:spPr/>
        <p:txBody>
          <a:bodyPr>
            <a:normAutofit fontScale="92500" lnSpcReduction="10000"/>
          </a:bodyPr>
          <a:lstStyle/>
          <a:p>
            <a:r>
              <a:rPr lang="en-US" dirty="0"/>
              <a:t>Lassen Sie uns mit einer kurzen Selbstreflexion beginnen: Nehmen Sie sich ein paar Minuten Zeit und schreiben Sie auf, was </a:t>
            </a:r>
            <a:r>
              <a:rPr lang="en-US" b="1" dirty="0"/>
              <a:t>gute Führung </a:t>
            </a:r>
            <a:r>
              <a:rPr lang="en-US" dirty="0"/>
              <a:t>aus Ihrer Sicht eigentlich ist</a:t>
            </a:r>
            <a:endParaRPr lang="de-DE" dirty="0"/>
          </a:p>
        </p:txBody>
      </p:sp>
      <p:sp>
        <p:nvSpPr>
          <p:cNvPr id="5" name="Textplatzhalter 4">
            <a:extLst>
              <a:ext uri="{FF2B5EF4-FFF2-40B4-BE49-F238E27FC236}">
                <a16:creationId xmlns:a16="http://schemas.microsoft.com/office/drawing/2014/main" id="{12DFBBBF-2A21-7A68-CCD0-05BE5C83AF46}"/>
              </a:ext>
            </a:extLst>
          </p:cNvPr>
          <p:cNvSpPr>
            <a:spLocks noGrp="1"/>
          </p:cNvSpPr>
          <p:nvPr>
            <p:ph type="body" sz="quarter" idx="20"/>
          </p:nvPr>
        </p:nvSpPr>
        <p:spPr/>
        <p:txBody>
          <a:bodyPr>
            <a:normAutofit fontScale="85000" lnSpcReduction="20000"/>
          </a:bodyPr>
          <a:lstStyle/>
          <a:p>
            <a:r>
              <a:rPr lang="de-DE" dirty="0"/>
              <a:t>Selbstreflexion: Gute Führung </a:t>
            </a:r>
          </a:p>
          <a:p>
            <a:endParaRPr lang="de-DE" dirty="0"/>
          </a:p>
        </p:txBody>
      </p:sp>
      <p:sp>
        <p:nvSpPr>
          <p:cNvPr id="9" name="Rounded Rectangle 60">
            <a:extLst>
              <a:ext uri="{FF2B5EF4-FFF2-40B4-BE49-F238E27FC236}">
                <a16:creationId xmlns:a16="http://schemas.microsoft.com/office/drawing/2014/main" id="{66176015-15B6-7002-987F-655CEB334077}"/>
              </a:ext>
            </a:extLst>
          </p:cNvPr>
          <p:cNvSpPr/>
          <p:nvPr/>
        </p:nvSpPr>
        <p:spPr>
          <a:xfrm>
            <a:off x="6699707" y="2138870"/>
            <a:ext cx="1808891" cy="456997"/>
          </a:xfrm>
          <a:prstGeom prst="roundRect">
            <a:avLst>
              <a:gd name="adj" fmla="val 50000"/>
            </a:avLst>
          </a:prstGeom>
          <a:solidFill>
            <a:srgbClr val="91639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10" name="Rounded Rectangle 63">
            <a:extLst>
              <a:ext uri="{FF2B5EF4-FFF2-40B4-BE49-F238E27FC236}">
                <a16:creationId xmlns:a16="http://schemas.microsoft.com/office/drawing/2014/main" id="{3CF62937-DBC3-EB7B-7FED-185E26ACA814}"/>
              </a:ext>
            </a:extLst>
          </p:cNvPr>
          <p:cNvSpPr/>
          <p:nvPr/>
        </p:nvSpPr>
        <p:spPr>
          <a:xfrm rot="18893649">
            <a:off x="7491100" y="2378260"/>
            <a:ext cx="1124482" cy="456997"/>
          </a:xfrm>
          <a:prstGeom prst="roundRect">
            <a:avLst>
              <a:gd name="adj" fmla="val 50000"/>
            </a:avLst>
          </a:prstGeom>
          <a:solidFill>
            <a:srgbClr val="91639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11" name="Rounded Rectangle 62">
            <a:extLst>
              <a:ext uri="{FF2B5EF4-FFF2-40B4-BE49-F238E27FC236}">
                <a16:creationId xmlns:a16="http://schemas.microsoft.com/office/drawing/2014/main" id="{E2277985-69C1-EDD9-4034-0BB9288998C3}"/>
              </a:ext>
            </a:extLst>
          </p:cNvPr>
          <p:cNvSpPr/>
          <p:nvPr/>
        </p:nvSpPr>
        <p:spPr>
          <a:xfrm rot="2717866">
            <a:off x="7491897" y="1895924"/>
            <a:ext cx="1124482" cy="456997"/>
          </a:xfrm>
          <a:prstGeom prst="roundRect">
            <a:avLst>
              <a:gd name="adj" fmla="val 50000"/>
            </a:avLst>
          </a:prstGeom>
          <a:solidFill>
            <a:srgbClr val="91639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13" name="Textplatzhalter 4">
            <a:extLst>
              <a:ext uri="{FF2B5EF4-FFF2-40B4-BE49-F238E27FC236}">
                <a16:creationId xmlns:a16="http://schemas.microsoft.com/office/drawing/2014/main" id="{46057AC9-393E-3E63-8C9A-FD17A05B27B8}"/>
              </a:ext>
            </a:extLst>
          </p:cNvPr>
          <p:cNvSpPr txBox="1">
            <a:spLocks/>
          </p:cNvSpPr>
          <p:nvPr/>
        </p:nvSpPr>
        <p:spPr>
          <a:xfrm>
            <a:off x="4292132" y="2082945"/>
            <a:ext cx="2620878" cy="9645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Brainstorming über...</a:t>
            </a:r>
            <a:br>
              <a:rPr lang="de-DE" dirty="0"/>
            </a:br>
            <a:r>
              <a:rPr lang="de-DE" dirty="0"/>
              <a:t>Führung</a:t>
            </a:r>
          </a:p>
          <a:p>
            <a:endParaRPr lang="de-DE" dirty="0"/>
          </a:p>
        </p:txBody>
      </p:sp>
      <p:sp>
        <p:nvSpPr>
          <p:cNvPr id="14" name="Textplatzhalter 4">
            <a:extLst>
              <a:ext uri="{FF2B5EF4-FFF2-40B4-BE49-F238E27FC236}">
                <a16:creationId xmlns:a16="http://schemas.microsoft.com/office/drawing/2014/main" id="{B557AE90-1318-B4E9-0F3A-0265DC36671F}"/>
              </a:ext>
            </a:extLst>
          </p:cNvPr>
          <p:cNvSpPr txBox="1">
            <a:spLocks/>
          </p:cNvSpPr>
          <p:nvPr/>
        </p:nvSpPr>
        <p:spPr>
          <a:xfrm>
            <a:off x="8992517" y="2099346"/>
            <a:ext cx="2867788" cy="7095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Brainstorming über...</a:t>
            </a:r>
            <a:br>
              <a:rPr lang="de-DE" dirty="0"/>
            </a:br>
            <a:r>
              <a:rPr lang="de-DE" dirty="0"/>
              <a:t>gute Führung</a:t>
            </a:r>
          </a:p>
          <a:p>
            <a:endParaRPr lang="de-DE" dirty="0"/>
          </a:p>
        </p:txBody>
      </p:sp>
    </p:spTree>
    <p:extLst>
      <p:ext uri="{BB962C8B-B14F-4D97-AF65-F5344CB8AC3E}">
        <p14:creationId xmlns:p14="http://schemas.microsoft.com/office/powerpoint/2010/main" val="35890628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E54C4CA-38C9-FB35-392F-C4001F94CAA6}"/>
              </a:ext>
            </a:extLst>
          </p:cNvPr>
          <p:cNvSpPr>
            <a:spLocks noGrp="1"/>
          </p:cNvSpPr>
          <p:nvPr>
            <p:ph sz="quarter" idx="19"/>
          </p:nvPr>
        </p:nvSpPr>
        <p:spPr/>
        <p:txBody>
          <a:bodyPr/>
          <a:lstStyle/>
          <a:p>
            <a:pPr>
              <a:defRPr/>
            </a:pPr>
            <a:r>
              <a:rPr lang="de-DE" sz="1400" dirty="0" err="1"/>
              <a:t>Treten Sie </a:t>
            </a:r>
            <a:r>
              <a:rPr lang="de-DE" sz="1400" dirty="0"/>
              <a:t>auf den </a:t>
            </a:r>
            <a:r>
              <a:rPr lang="de-DE" sz="1400" dirty="0" err="1"/>
              <a:t>Balkon</a:t>
            </a:r>
            <a:r>
              <a:rPr lang="de-DE" sz="1400" dirty="0"/>
              <a:t>: Denken Sie </a:t>
            </a:r>
            <a:r>
              <a:rPr lang="de-DE" sz="1400" dirty="0" err="1"/>
              <a:t>über Ihre spezifischen Führungsherausforderungen </a:t>
            </a:r>
            <a:r>
              <a:rPr lang="de-DE" sz="1400" dirty="0"/>
              <a:t>in der </a:t>
            </a:r>
            <a:r>
              <a:rPr lang="de-DE" sz="1400" dirty="0" err="1"/>
              <a:t>Unternehmenskrise nach..</a:t>
            </a:r>
            <a:r>
              <a:rPr lang="de-DE" sz="1400" dirty="0"/>
              <a:t>.</a:t>
            </a:r>
          </a:p>
        </p:txBody>
      </p:sp>
      <p:sp>
        <p:nvSpPr>
          <p:cNvPr id="4" name="Textplatzhalter 3">
            <a:extLst>
              <a:ext uri="{FF2B5EF4-FFF2-40B4-BE49-F238E27FC236}">
                <a16:creationId xmlns:a16="http://schemas.microsoft.com/office/drawing/2014/main" id="{1F4D6847-34DF-47C3-2ABA-4CF8A5A3036F}"/>
              </a:ext>
            </a:extLst>
          </p:cNvPr>
          <p:cNvSpPr>
            <a:spLocks noGrp="1"/>
          </p:cNvSpPr>
          <p:nvPr>
            <p:ph type="body" sz="quarter" idx="16"/>
          </p:nvPr>
        </p:nvSpPr>
        <p:spPr/>
        <p:txBody>
          <a:bodyPr>
            <a:normAutofit/>
          </a:bodyPr>
          <a:lstStyle/>
          <a:p>
            <a:r>
              <a:rPr lang="en-US" dirty="0"/>
              <a:t>Jede Krise und jede Führungsaufgabe ist anders. </a:t>
            </a:r>
            <a:endParaRPr lang="de-DE" dirty="0"/>
          </a:p>
        </p:txBody>
      </p:sp>
      <p:sp>
        <p:nvSpPr>
          <p:cNvPr id="5" name="Textplatzhalter 4">
            <a:extLst>
              <a:ext uri="{FF2B5EF4-FFF2-40B4-BE49-F238E27FC236}">
                <a16:creationId xmlns:a16="http://schemas.microsoft.com/office/drawing/2014/main" id="{36B6928C-2B8B-98D3-ABC5-148B643B32CC}"/>
              </a:ext>
            </a:extLst>
          </p:cNvPr>
          <p:cNvSpPr>
            <a:spLocks noGrp="1"/>
          </p:cNvSpPr>
          <p:nvPr>
            <p:ph type="body" sz="quarter" idx="20"/>
          </p:nvPr>
        </p:nvSpPr>
        <p:spPr/>
        <p:txBody>
          <a:bodyPr>
            <a:normAutofit fontScale="77500" lnSpcReduction="20000"/>
          </a:bodyPr>
          <a:lstStyle/>
          <a:p>
            <a:r>
              <a:rPr lang="de-DE" dirty="0" err="1"/>
              <a:t>Selbstreflexion</a:t>
            </a:r>
            <a:r>
              <a:rPr lang="de-DE" dirty="0"/>
              <a:t>: Denken Sie </a:t>
            </a:r>
            <a:r>
              <a:rPr lang="de-DE" dirty="0" err="1"/>
              <a:t>über Ihre jeweilige</a:t>
            </a:r>
            <a:r>
              <a:rPr lang="de-DE" dirty="0"/>
              <a:t>(n) </a:t>
            </a:r>
            <a:r>
              <a:rPr lang="de-DE" dirty="0" err="1"/>
              <a:t>Führungsherausforderung</a:t>
            </a:r>
            <a:r>
              <a:rPr lang="de-DE" dirty="0"/>
              <a:t>(en) in der </a:t>
            </a:r>
            <a:r>
              <a:rPr lang="de-DE" dirty="0" err="1"/>
              <a:t>Krise nach</a:t>
            </a:r>
            <a:endParaRPr lang="de-DE" dirty="0"/>
          </a:p>
        </p:txBody>
      </p:sp>
      <p:sp>
        <p:nvSpPr>
          <p:cNvPr id="22" name="Freeform 43">
            <a:extLst>
              <a:ext uri="{FF2B5EF4-FFF2-40B4-BE49-F238E27FC236}">
                <a16:creationId xmlns:a16="http://schemas.microsoft.com/office/drawing/2014/main" id="{458AB208-5D71-F458-95D7-BC828499D2BF}"/>
              </a:ext>
            </a:extLst>
          </p:cNvPr>
          <p:cNvSpPr>
            <a:spLocks/>
          </p:cNvSpPr>
          <p:nvPr/>
        </p:nvSpPr>
        <p:spPr bwMode="auto">
          <a:xfrm>
            <a:off x="4598783" y="3152636"/>
            <a:ext cx="3710374"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A77FA9"/>
          </a:solidFill>
          <a:ln>
            <a:noFill/>
          </a:ln>
        </p:spPr>
        <p:txBody>
          <a:bodyPr vert="horz" wrap="square" lIns="34290" tIns="17145" rIns="34290" bIns="17145" numCol="1" anchor="t" anchorCtr="0" compatLnSpc="1">
            <a:prstTxWarp prst="textNoShape">
              <a:avLst/>
            </a:prstTxWarp>
          </a:bodyPr>
          <a:lstStyle/>
          <a:p>
            <a:endParaRPr lang="en-US" sz="3601" b="1" dirty="0"/>
          </a:p>
        </p:txBody>
      </p:sp>
      <p:sp>
        <p:nvSpPr>
          <p:cNvPr id="23" name="Freeform 36">
            <a:extLst>
              <a:ext uri="{FF2B5EF4-FFF2-40B4-BE49-F238E27FC236}">
                <a16:creationId xmlns:a16="http://schemas.microsoft.com/office/drawing/2014/main" id="{751AA077-7EA7-92DF-0ABE-C51063EB791D}"/>
              </a:ext>
            </a:extLst>
          </p:cNvPr>
          <p:cNvSpPr>
            <a:spLocks/>
          </p:cNvSpPr>
          <p:nvPr/>
        </p:nvSpPr>
        <p:spPr bwMode="auto">
          <a:xfrm>
            <a:off x="3577452" y="3152636"/>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en-US" sz="3601" b="1" dirty="0"/>
          </a:p>
        </p:txBody>
      </p:sp>
      <p:sp>
        <p:nvSpPr>
          <p:cNvPr id="24" name="Freeform 37">
            <a:extLst>
              <a:ext uri="{FF2B5EF4-FFF2-40B4-BE49-F238E27FC236}">
                <a16:creationId xmlns:a16="http://schemas.microsoft.com/office/drawing/2014/main" id="{694E9307-6F90-ADCB-56C4-0C9D6D2C0D1A}"/>
              </a:ext>
            </a:extLst>
          </p:cNvPr>
          <p:cNvSpPr>
            <a:spLocks/>
          </p:cNvSpPr>
          <p:nvPr/>
        </p:nvSpPr>
        <p:spPr bwMode="auto">
          <a:xfrm>
            <a:off x="3577452" y="3152636"/>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US" sz="3601" b="1" dirty="0"/>
          </a:p>
        </p:txBody>
      </p:sp>
      <p:sp>
        <p:nvSpPr>
          <p:cNvPr id="27" name="TextBox 47">
            <a:extLst>
              <a:ext uri="{FF2B5EF4-FFF2-40B4-BE49-F238E27FC236}">
                <a16:creationId xmlns:a16="http://schemas.microsoft.com/office/drawing/2014/main" id="{809F7C24-6FCB-0EF2-5BE9-F66EB5FAF203}"/>
              </a:ext>
            </a:extLst>
          </p:cNvPr>
          <p:cNvSpPr txBox="1"/>
          <p:nvPr/>
        </p:nvSpPr>
        <p:spPr>
          <a:xfrm>
            <a:off x="3671047" y="3388335"/>
            <a:ext cx="863955" cy="523220"/>
          </a:xfrm>
          <a:prstGeom prst="rect">
            <a:avLst/>
          </a:prstGeom>
          <a:noFill/>
        </p:spPr>
        <p:txBody>
          <a:bodyPr wrap="none" rtlCol="0">
            <a:spAutoFit/>
          </a:bodyPr>
          <a:lstStyle/>
          <a:p>
            <a:pPr algn="ctr"/>
            <a:r>
              <a:rPr lang="en-US" sz="1400" b="1" dirty="0">
                <a:solidFill>
                  <a:schemeClr val="bg1"/>
                </a:solidFill>
                <a:ea typeface="Roboto" charset="0"/>
                <a:cs typeface="Roboto" charset="0"/>
              </a:rPr>
              <a:t>Frage</a:t>
            </a:r>
          </a:p>
          <a:p>
            <a:pPr algn="ctr"/>
            <a:endParaRPr lang="en-US" sz="1400" b="1" dirty="0">
              <a:solidFill>
                <a:schemeClr val="bg1"/>
              </a:solidFill>
              <a:ea typeface="Roboto" charset="0"/>
              <a:cs typeface="Roboto" charset="0"/>
            </a:endParaRPr>
          </a:p>
        </p:txBody>
      </p:sp>
      <p:sp>
        <p:nvSpPr>
          <p:cNvPr id="30" name="Rectangle 48">
            <a:extLst>
              <a:ext uri="{FF2B5EF4-FFF2-40B4-BE49-F238E27FC236}">
                <a16:creationId xmlns:a16="http://schemas.microsoft.com/office/drawing/2014/main" id="{BB48CE34-9F50-3F78-5C71-DA50A5EEBBA7}"/>
              </a:ext>
            </a:extLst>
          </p:cNvPr>
          <p:cNvSpPr>
            <a:spLocks/>
          </p:cNvSpPr>
          <p:nvPr/>
        </p:nvSpPr>
        <p:spPr bwMode="auto">
          <a:xfrm>
            <a:off x="3879425" y="3567634"/>
            <a:ext cx="497059" cy="554126"/>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a16="http://schemas.microsoft.com/office/drawing/2014/main" xmlns="" w="12700">
                <a:solidFill>
                  <a:schemeClr val="tx1"/>
                </a:solidFill>
                <a:miter lim="800000"/>
                <a:headEnd/>
                <a:tailEnd/>
              </a14:hiddenLine>
            </a:ext>
          </a:extLst>
        </p:spPr>
        <p:txBody>
          <a:bodyPr wrap="none" lIns="0" tIns="0" rIns="0" bIns="0" anchor="ctr">
            <a:spAutoFit/>
          </a:bodyPr>
          <a:lstStyle/>
          <a:p>
            <a:pPr algn="ctr"/>
            <a:r>
              <a:rPr lang="en-US" sz="3601" b="1" spc="113" dirty="0">
                <a:solidFill>
                  <a:schemeClr val="bg1"/>
                </a:solidFill>
                <a:ea typeface="Roboto" charset="0"/>
                <a:cs typeface="Roboto" charset="0"/>
                <a:sym typeface="Bebas Neue" charset="0"/>
              </a:rPr>
              <a:t>02</a:t>
            </a:r>
          </a:p>
        </p:txBody>
      </p:sp>
      <p:sp>
        <p:nvSpPr>
          <p:cNvPr id="33" name="TextBox 49">
            <a:extLst>
              <a:ext uri="{FF2B5EF4-FFF2-40B4-BE49-F238E27FC236}">
                <a16:creationId xmlns:a16="http://schemas.microsoft.com/office/drawing/2014/main" id="{8D23D99F-DCEF-8774-7348-F6751D1EA25A}"/>
              </a:ext>
            </a:extLst>
          </p:cNvPr>
          <p:cNvSpPr txBox="1"/>
          <p:nvPr/>
        </p:nvSpPr>
        <p:spPr>
          <a:xfrm>
            <a:off x="5217869" y="3444796"/>
            <a:ext cx="3091287" cy="518283"/>
          </a:xfrm>
          <a:prstGeom prst="rect">
            <a:avLst/>
          </a:prstGeom>
          <a:noFill/>
        </p:spPr>
        <p:txBody>
          <a:bodyPr wrap="square" rtlCol="0">
            <a:spAutoFit/>
          </a:bodyPr>
          <a:lstStyle/>
          <a:p>
            <a:pPr>
              <a:lnSpc>
                <a:spcPts val="1665"/>
              </a:lnSpc>
            </a:pPr>
            <a:r>
              <a:rPr lang="en-US" sz="1313" dirty="0">
                <a:solidFill>
                  <a:schemeClr val="bg1"/>
                </a:solidFill>
                <a:ea typeface="Lato Light" charset="0"/>
                <a:cs typeface="Lato Light" charset="0"/>
              </a:rPr>
              <a:t>Haben Sie technische Korrekturen an der adaptiven Arbeit vorgenommen?</a:t>
            </a:r>
          </a:p>
        </p:txBody>
      </p:sp>
      <p:sp>
        <p:nvSpPr>
          <p:cNvPr id="36" name="Freeform 43">
            <a:extLst>
              <a:ext uri="{FF2B5EF4-FFF2-40B4-BE49-F238E27FC236}">
                <a16:creationId xmlns:a16="http://schemas.microsoft.com/office/drawing/2014/main" id="{F894A586-1CDC-4BE2-7C71-574DFFA4302D}"/>
              </a:ext>
            </a:extLst>
          </p:cNvPr>
          <p:cNvSpPr>
            <a:spLocks/>
          </p:cNvSpPr>
          <p:nvPr/>
        </p:nvSpPr>
        <p:spPr bwMode="auto">
          <a:xfrm>
            <a:off x="4598783" y="4383188"/>
            <a:ext cx="3710374"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A77FA9"/>
          </a:solidFill>
          <a:ln>
            <a:noFill/>
          </a:ln>
        </p:spPr>
        <p:txBody>
          <a:bodyPr vert="horz" wrap="square" lIns="34290" tIns="17145" rIns="34290" bIns="17145" numCol="1" anchor="t" anchorCtr="0" compatLnSpc="1">
            <a:prstTxWarp prst="textNoShape">
              <a:avLst/>
            </a:prstTxWarp>
          </a:bodyPr>
          <a:lstStyle/>
          <a:p>
            <a:endParaRPr lang="en-US" sz="3601" b="1" dirty="0"/>
          </a:p>
        </p:txBody>
      </p:sp>
      <p:sp>
        <p:nvSpPr>
          <p:cNvPr id="46" name="Freeform 36">
            <a:extLst>
              <a:ext uri="{FF2B5EF4-FFF2-40B4-BE49-F238E27FC236}">
                <a16:creationId xmlns:a16="http://schemas.microsoft.com/office/drawing/2014/main" id="{9729316B-8EA8-2EFA-99FF-382348F79B6C}"/>
              </a:ext>
            </a:extLst>
          </p:cNvPr>
          <p:cNvSpPr>
            <a:spLocks/>
          </p:cNvSpPr>
          <p:nvPr/>
        </p:nvSpPr>
        <p:spPr bwMode="auto">
          <a:xfrm>
            <a:off x="3577452" y="4383188"/>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en-US" sz="3601" b="1" dirty="0"/>
          </a:p>
        </p:txBody>
      </p:sp>
      <p:sp>
        <p:nvSpPr>
          <p:cNvPr id="47" name="Freeform 37">
            <a:extLst>
              <a:ext uri="{FF2B5EF4-FFF2-40B4-BE49-F238E27FC236}">
                <a16:creationId xmlns:a16="http://schemas.microsoft.com/office/drawing/2014/main" id="{249DDD48-70F4-7B51-2799-5315515647C6}"/>
              </a:ext>
            </a:extLst>
          </p:cNvPr>
          <p:cNvSpPr>
            <a:spLocks/>
          </p:cNvSpPr>
          <p:nvPr/>
        </p:nvSpPr>
        <p:spPr bwMode="auto">
          <a:xfrm>
            <a:off x="3577452" y="4383188"/>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US" sz="3601" b="1" dirty="0"/>
          </a:p>
        </p:txBody>
      </p:sp>
      <p:sp>
        <p:nvSpPr>
          <p:cNvPr id="48" name="TextBox 56">
            <a:extLst>
              <a:ext uri="{FF2B5EF4-FFF2-40B4-BE49-F238E27FC236}">
                <a16:creationId xmlns:a16="http://schemas.microsoft.com/office/drawing/2014/main" id="{3C478D46-A1CE-3265-79A7-3A814BF8F3D5}"/>
              </a:ext>
            </a:extLst>
          </p:cNvPr>
          <p:cNvSpPr txBox="1"/>
          <p:nvPr/>
        </p:nvSpPr>
        <p:spPr>
          <a:xfrm>
            <a:off x="3671047" y="4618887"/>
            <a:ext cx="863955" cy="523220"/>
          </a:xfrm>
          <a:prstGeom prst="rect">
            <a:avLst/>
          </a:prstGeom>
          <a:noFill/>
        </p:spPr>
        <p:txBody>
          <a:bodyPr wrap="none" rtlCol="0">
            <a:spAutoFit/>
          </a:bodyPr>
          <a:lstStyle/>
          <a:p>
            <a:pPr algn="ctr"/>
            <a:r>
              <a:rPr lang="en-US" sz="1400" b="1" dirty="0">
                <a:solidFill>
                  <a:schemeClr val="bg1"/>
                </a:solidFill>
                <a:ea typeface="Roboto" charset="0"/>
                <a:cs typeface="Roboto" charset="0"/>
              </a:rPr>
              <a:t>Frage</a:t>
            </a:r>
          </a:p>
          <a:p>
            <a:pPr algn="ctr"/>
            <a:endParaRPr lang="en-US" sz="1400" b="1" dirty="0">
              <a:solidFill>
                <a:schemeClr val="bg1"/>
              </a:solidFill>
              <a:ea typeface="Roboto" charset="0"/>
              <a:cs typeface="Roboto" charset="0"/>
            </a:endParaRPr>
          </a:p>
        </p:txBody>
      </p:sp>
      <p:sp>
        <p:nvSpPr>
          <p:cNvPr id="49" name="Rectangle 59">
            <a:extLst>
              <a:ext uri="{FF2B5EF4-FFF2-40B4-BE49-F238E27FC236}">
                <a16:creationId xmlns:a16="http://schemas.microsoft.com/office/drawing/2014/main" id="{D4EAFC94-C8D2-F280-DCA8-65CD2A696020}"/>
              </a:ext>
            </a:extLst>
          </p:cNvPr>
          <p:cNvSpPr>
            <a:spLocks/>
          </p:cNvSpPr>
          <p:nvPr/>
        </p:nvSpPr>
        <p:spPr bwMode="auto">
          <a:xfrm>
            <a:off x="3879425" y="4798186"/>
            <a:ext cx="497059" cy="554126"/>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a16="http://schemas.microsoft.com/office/drawing/2014/main" xmlns="" w="12700">
                <a:solidFill>
                  <a:schemeClr val="tx1"/>
                </a:solidFill>
                <a:miter lim="800000"/>
                <a:headEnd/>
                <a:tailEnd/>
              </a14:hiddenLine>
            </a:ext>
          </a:extLst>
        </p:spPr>
        <p:txBody>
          <a:bodyPr wrap="none" lIns="0" tIns="0" rIns="0" bIns="0" anchor="ctr">
            <a:spAutoFit/>
          </a:bodyPr>
          <a:lstStyle/>
          <a:p>
            <a:pPr algn="ctr"/>
            <a:r>
              <a:rPr lang="en-US" sz="3601" b="1" spc="113" dirty="0">
                <a:solidFill>
                  <a:schemeClr val="bg1"/>
                </a:solidFill>
                <a:ea typeface="Roboto" charset="0"/>
                <a:cs typeface="Roboto" charset="0"/>
                <a:sym typeface="Bebas Neue" charset="0"/>
              </a:rPr>
              <a:t>03</a:t>
            </a:r>
          </a:p>
        </p:txBody>
      </p:sp>
      <p:sp>
        <p:nvSpPr>
          <p:cNvPr id="50" name="TextBox 80">
            <a:extLst>
              <a:ext uri="{FF2B5EF4-FFF2-40B4-BE49-F238E27FC236}">
                <a16:creationId xmlns:a16="http://schemas.microsoft.com/office/drawing/2014/main" id="{4DF7F43D-BF1E-B84E-3567-4AFAE16B80D0}"/>
              </a:ext>
            </a:extLst>
          </p:cNvPr>
          <p:cNvSpPr txBox="1"/>
          <p:nvPr/>
        </p:nvSpPr>
        <p:spPr>
          <a:xfrm>
            <a:off x="5217868" y="4685317"/>
            <a:ext cx="3091287" cy="518283"/>
          </a:xfrm>
          <a:prstGeom prst="rect">
            <a:avLst/>
          </a:prstGeom>
          <a:noFill/>
        </p:spPr>
        <p:txBody>
          <a:bodyPr wrap="square" rtlCol="0">
            <a:spAutoFit/>
          </a:bodyPr>
          <a:lstStyle/>
          <a:p>
            <a:pPr>
              <a:lnSpc>
                <a:spcPts val="1665"/>
              </a:lnSpc>
            </a:pPr>
            <a:r>
              <a:rPr lang="en-US" sz="1313" dirty="0">
                <a:solidFill>
                  <a:schemeClr val="bg1"/>
                </a:solidFill>
                <a:ea typeface="Lato Light" charset="0"/>
                <a:cs typeface="Lato Light" charset="0"/>
              </a:rPr>
              <a:t>Was haben Sie bisher getan, um adaptive </a:t>
            </a:r>
            <a:r>
              <a:rPr lang="en-US" sz="1313" dirty="0" err="1">
                <a:solidFill>
                  <a:schemeClr val="bg1"/>
                </a:solidFill>
                <a:ea typeface="Lato Light" charset="0"/>
                <a:cs typeface="Lato Light" charset="0"/>
              </a:rPr>
              <a:t>Veränderungen</a:t>
            </a:r>
            <a:r>
              <a:rPr lang="en-US" sz="1313" dirty="0">
                <a:solidFill>
                  <a:schemeClr val="bg1"/>
                </a:solidFill>
                <a:ea typeface="Lato Light" charset="0"/>
                <a:cs typeface="Lato Light" charset="0"/>
              </a:rPr>
              <a:t> </a:t>
            </a:r>
            <a:r>
              <a:rPr lang="en-US" sz="1313" dirty="0" err="1">
                <a:solidFill>
                  <a:schemeClr val="bg1"/>
                </a:solidFill>
                <a:ea typeface="Lato Light" charset="0"/>
                <a:cs typeface="Lato Light" charset="0"/>
              </a:rPr>
              <a:t>zu</a:t>
            </a:r>
            <a:r>
              <a:rPr lang="en-US" sz="1313" dirty="0">
                <a:solidFill>
                  <a:schemeClr val="bg1"/>
                </a:solidFill>
                <a:ea typeface="Lato Light" charset="0"/>
                <a:cs typeface="Lato Light" charset="0"/>
              </a:rPr>
              <a:t> </a:t>
            </a:r>
            <a:r>
              <a:rPr lang="en-US" sz="1313" dirty="0" err="1">
                <a:solidFill>
                  <a:schemeClr val="bg1"/>
                </a:solidFill>
                <a:ea typeface="Lato Light" charset="0"/>
                <a:cs typeface="Lato Light" charset="0"/>
              </a:rPr>
              <a:t>erreichen</a:t>
            </a:r>
            <a:r>
              <a:rPr lang="en-US" sz="1313" dirty="0">
                <a:solidFill>
                  <a:schemeClr val="bg1"/>
                </a:solidFill>
                <a:ea typeface="Lato Light" charset="0"/>
                <a:cs typeface="Lato Light" charset="0"/>
              </a:rPr>
              <a:t>?</a:t>
            </a:r>
          </a:p>
        </p:txBody>
      </p:sp>
      <p:sp>
        <p:nvSpPr>
          <p:cNvPr id="51" name="Freeform 43">
            <a:extLst>
              <a:ext uri="{FF2B5EF4-FFF2-40B4-BE49-F238E27FC236}">
                <a16:creationId xmlns:a16="http://schemas.microsoft.com/office/drawing/2014/main" id="{97E4FBB9-C7BE-1353-8E3F-37A78CF71D2D}"/>
              </a:ext>
            </a:extLst>
          </p:cNvPr>
          <p:cNvSpPr>
            <a:spLocks/>
          </p:cNvSpPr>
          <p:nvPr/>
        </p:nvSpPr>
        <p:spPr bwMode="auto">
          <a:xfrm>
            <a:off x="4598783" y="1907312"/>
            <a:ext cx="3710374"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A77FA9"/>
          </a:solidFill>
          <a:ln>
            <a:noFill/>
          </a:ln>
        </p:spPr>
        <p:txBody>
          <a:bodyPr vert="horz" wrap="square" lIns="34290" tIns="17145" rIns="34290" bIns="17145" numCol="1" anchor="t" anchorCtr="0" compatLnSpc="1">
            <a:prstTxWarp prst="textNoShape">
              <a:avLst/>
            </a:prstTxWarp>
          </a:bodyPr>
          <a:lstStyle/>
          <a:p>
            <a:endParaRPr lang="en-US" sz="3601" b="1" dirty="0"/>
          </a:p>
        </p:txBody>
      </p:sp>
      <p:sp>
        <p:nvSpPr>
          <p:cNvPr id="52" name="Freeform 36">
            <a:extLst>
              <a:ext uri="{FF2B5EF4-FFF2-40B4-BE49-F238E27FC236}">
                <a16:creationId xmlns:a16="http://schemas.microsoft.com/office/drawing/2014/main" id="{E37B9259-4183-FCA8-D31D-8D245BBAF436}"/>
              </a:ext>
            </a:extLst>
          </p:cNvPr>
          <p:cNvSpPr>
            <a:spLocks/>
          </p:cNvSpPr>
          <p:nvPr/>
        </p:nvSpPr>
        <p:spPr bwMode="auto">
          <a:xfrm>
            <a:off x="3577452" y="190731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en-US" sz="3601" b="1" dirty="0"/>
          </a:p>
        </p:txBody>
      </p:sp>
      <p:sp>
        <p:nvSpPr>
          <p:cNvPr id="53" name="Freeform 37">
            <a:extLst>
              <a:ext uri="{FF2B5EF4-FFF2-40B4-BE49-F238E27FC236}">
                <a16:creationId xmlns:a16="http://schemas.microsoft.com/office/drawing/2014/main" id="{D8A93B00-74AE-525F-8166-F70D6D10BC65}"/>
              </a:ext>
            </a:extLst>
          </p:cNvPr>
          <p:cNvSpPr>
            <a:spLocks/>
          </p:cNvSpPr>
          <p:nvPr/>
        </p:nvSpPr>
        <p:spPr bwMode="auto">
          <a:xfrm>
            <a:off x="3577452" y="190731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US" sz="3601" b="1" dirty="0"/>
          </a:p>
        </p:txBody>
      </p:sp>
      <p:sp>
        <p:nvSpPr>
          <p:cNvPr id="54" name="TextBox 84">
            <a:extLst>
              <a:ext uri="{FF2B5EF4-FFF2-40B4-BE49-F238E27FC236}">
                <a16:creationId xmlns:a16="http://schemas.microsoft.com/office/drawing/2014/main" id="{7C2F8CCF-B2FE-F72E-4086-9B81C78D6E7F}"/>
              </a:ext>
            </a:extLst>
          </p:cNvPr>
          <p:cNvSpPr txBox="1"/>
          <p:nvPr/>
        </p:nvSpPr>
        <p:spPr>
          <a:xfrm>
            <a:off x="3671047" y="2143011"/>
            <a:ext cx="863955" cy="307777"/>
          </a:xfrm>
          <a:prstGeom prst="rect">
            <a:avLst/>
          </a:prstGeom>
          <a:noFill/>
        </p:spPr>
        <p:txBody>
          <a:bodyPr wrap="none" rtlCol="0">
            <a:spAutoFit/>
          </a:bodyPr>
          <a:lstStyle/>
          <a:p>
            <a:pPr algn="ctr"/>
            <a:r>
              <a:rPr lang="en-US" sz="1400" b="1" dirty="0">
                <a:solidFill>
                  <a:schemeClr val="bg1"/>
                </a:solidFill>
                <a:ea typeface="Roboto" charset="0"/>
                <a:cs typeface="Roboto" charset="0"/>
              </a:rPr>
              <a:t>Frage</a:t>
            </a:r>
          </a:p>
        </p:txBody>
      </p:sp>
      <p:sp>
        <p:nvSpPr>
          <p:cNvPr id="55" name="Rectangle 85">
            <a:extLst>
              <a:ext uri="{FF2B5EF4-FFF2-40B4-BE49-F238E27FC236}">
                <a16:creationId xmlns:a16="http://schemas.microsoft.com/office/drawing/2014/main" id="{74794016-AC6A-F71B-780C-AD86894A4B7B}"/>
              </a:ext>
            </a:extLst>
          </p:cNvPr>
          <p:cNvSpPr>
            <a:spLocks/>
          </p:cNvSpPr>
          <p:nvPr/>
        </p:nvSpPr>
        <p:spPr bwMode="auto">
          <a:xfrm>
            <a:off x="3879425" y="2322310"/>
            <a:ext cx="497059" cy="554126"/>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a16="http://schemas.microsoft.com/office/drawing/2014/main" xmlns="" w="12700">
                <a:solidFill>
                  <a:schemeClr val="tx1"/>
                </a:solidFill>
                <a:miter lim="800000"/>
                <a:headEnd/>
                <a:tailEnd/>
              </a14:hiddenLine>
            </a:ext>
          </a:extLst>
        </p:spPr>
        <p:txBody>
          <a:bodyPr wrap="none" lIns="0" tIns="0" rIns="0" bIns="0" anchor="ctr">
            <a:spAutoFit/>
          </a:bodyPr>
          <a:lstStyle/>
          <a:p>
            <a:pPr algn="ctr"/>
            <a:r>
              <a:rPr lang="en-US" sz="3601" b="1" spc="113" dirty="0">
                <a:solidFill>
                  <a:schemeClr val="bg1"/>
                </a:solidFill>
                <a:ea typeface="Roboto" charset="0"/>
                <a:cs typeface="Roboto" charset="0"/>
                <a:sym typeface="Bebas Neue" charset="0"/>
              </a:rPr>
              <a:t>01</a:t>
            </a:r>
          </a:p>
        </p:txBody>
      </p:sp>
      <p:sp>
        <p:nvSpPr>
          <p:cNvPr id="56" name="TextBox 86">
            <a:extLst>
              <a:ext uri="{FF2B5EF4-FFF2-40B4-BE49-F238E27FC236}">
                <a16:creationId xmlns:a16="http://schemas.microsoft.com/office/drawing/2014/main" id="{98EAE8AA-3F04-D94B-EB96-C3969D972CDA}"/>
              </a:ext>
            </a:extLst>
          </p:cNvPr>
          <p:cNvSpPr txBox="1"/>
          <p:nvPr/>
        </p:nvSpPr>
        <p:spPr>
          <a:xfrm>
            <a:off x="5217869" y="2209441"/>
            <a:ext cx="3091287" cy="518283"/>
          </a:xfrm>
          <a:prstGeom prst="rect">
            <a:avLst/>
          </a:prstGeom>
          <a:noFill/>
        </p:spPr>
        <p:txBody>
          <a:bodyPr wrap="square" rtlCol="0">
            <a:spAutoFit/>
          </a:bodyPr>
          <a:lstStyle/>
          <a:p>
            <a:pPr>
              <a:lnSpc>
                <a:spcPts val="1665"/>
              </a:lnSpc>
            </a:pPr>
            <a:r>
              <a:rPr lang="en-US" sz="1313" dirty="0">
                <a:solidFill>
                  <a:schemeClr val="bg1"/>
                </a:solidFill>
                <a:ea typeface="Lato Light" charset="0"/>
                <a:cs typeface="Lato Light" charset="0"/>
              </a:rPr>
              <a:t>Welche Teile Ihrer Herausforderung sind adaptiv?  Welche sind technisch?</a:t>
            </a:r>
          </a:p>
        </p:txBody>
      </p:sp>
    </p:spTree>
    <p:extLst>
      <p:ext uri="{BB962C8B-B14F-4D97-AF65-F5344CB8AC3E}">
        <p14:creationId xmlns:p14="http://schemas.microsoft.com/office/powerpoint/2010/main" val="33043969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E54C4CA-38C9-FB35-392F-C4001F94CAA6}"/>
              </a:ext>
            </a:extLst>
          </p:cNvPr>
          <p:cNvSpPr>
            <a:spLocks noGrp="1"/>
          </p:cNvSpPr>
          <p:nvPr>
            <p:ph sz="quarter" idx="19"/>
          </p:nvPr>
        </p:nvSpPr>
        <p:spPr/>
        <p:txBody>
          <a:bodyPr/>
          <a:lstStyle/>
          <a:p>
            <a:pPr>
              <a:defRPr/>
            </a:pPr>
            <a:r>
              <a:rPr lang="de-DE" sz="1400" dirty="0"/>
              <a:t>Treten Sie auf den Balkon: Denken Sie über Ihre spezifischen Führungsherausforderungen in einer Unternehmenskrise nach...</a:t>
            </a:r>
          </a:p>
        </p:txBody>
      </p:sp>
      <p:sp>
        <p:nvSpPr>
          <p:cNvPr id="4" name="Textplatzhalter 3">
            <a:extLst>
              <a:ext uri="{FF2B5EF4-FFF2-40B4-BE49-F238E27FC236}">
                <a16:creationId xmlns:a16="http://schemas.microsoft.com/office/drawing/2014/main" id="{1F4D6847-34DF-47C3-2ABA-4CF8A5A3036F}"/>
              </a:ext>
            </a:extLst>
          </p:cNvPr>
          <p:cNvSpPr>
            <a:spLocks noGrp="1"/>
          </p:cNvSpPr>
          <p:nvPr>
            <p:ph type="body" sz="quarter" idx="16"/>
          </p:nvPr>
        </p:nvSpPr>
        <p:spPr/>
        <p:txBody>
          <a:bodyPr>
            <a:normAutofit/>
          </a:bodyPr>
          <a:lstStyle/>
          <a:p>
            <a:r>
              <a:rPr lang="en-US" dirty="0"/>
              <a:t>Jede Krise und jede Führungsaufgabe ist anders. </a:t>
            </a:r>
            <a:endParaRPr lang="de-DE" dirty="0"/>
          </a:p>
        </p:txBody>
      </p:sp>
      <p:sp>
        <p:nvSpPr>
          <p:cNvPr id="5" name="Textplatzhalter 4">
            <a:extLst>
              <a:ext uri="{FF2B5EF4-FFF2-40B4-BE49-F238E27FC236}">
                <a16:creationId xmlns:a16="http://schemas.microsoft.com/office/drawing/2014/main" id="{36B6928C-2B8B-98D3-ABC5-148B643B32CC}"/>
              </a:ext>
            </a:extLst>
          </p:cNvPr>
          <p:cNvSpPr>
            <a:spLocks noGrp="1"/>
          </p:cNvSpPr>
          <p:nvPr>
            <p:ph type="body" sz="quarter" idx="20"/>
          </p:nvPr>
        </p:nvSpPr>
        <p:spPr/>
        <p:txBody>
          <a:bodyPr>
            <a:normAutofit fontScale="77500" lnSpcReduction="20000"/>
          </a:bodyPr>
          <a:lstStyle/>
          <a:p>
            <a:r>
              <a:rPr lang="de-DE" dirty="0"/>
              <a:t>Selbstreflexion: Denken Sie über Ihre jeweilige(n) Führungsherausforderung(en) in der Krise nach</a:t>
            </a:r>
          </a:p>
        </p:txBody>
      </p:sp>
      <p:sp>
        <p:nvSpPr>
          <p:cNvPr id="22" name="Freeform 43">
            <a:extLst>
              <a:ext uri="{FF2B5EF4-FFF2-40B4-BE49-F238E27FC236}">
                <a16:creationId xmlns:a16="http://schemas.microsoft.com/office/drawing/2014/main" id="{458AB208-5D71-F458-95D7-BC828499D2BF}"/>
              </a:ext>
            </a:extLst>
          </p:cNvPr>
          <p:cNvSpPr>
            <a:spLocks/>
          </p:cNvSpPr>
          <p:nvPr/>
        </p:nvSpPr>
        <p:spPr bwMode="auto">
          <a:xfrm>
            <a:off x="4598783" y="3152636"/>
            <a:ext cx="3710374"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A77FA9"/>
          </a:solidFill>
          <a:ln>
            <a:noFill/>
          </a:ln>
        </p:spPr>
        <p:txBody>
          <a:bodyPr vert="horz" wrap="square" lIns="34290" tIns="17145" rIns="34290" bIns="17145" numCol="1" anchor="t" anchorCtr="0" compatLnSpc="1">
            <a:prstTxWarp prst="textNoShape">
              <a:avLst/>
            </a:prstTxWarp>
          </a:bodyPr>
          <a:lstStyle/>
          <a:p>
            <a:endParaRPr lang="en-US" sz="3601" b="1" dirty="0"/>
          </a:p>
        </p:txBody>
      </p:sp>
      <p:sp>
        <p:nvSpPr>
          <p:cNvPr id="23" name="Freeform 36">
            <a:extLst>
              <a:ext uri="{FF2B5EF4-FFF2-40B4-BE49-F238E27FC236}">
                <a16:creationId xmlns:a16="http://schemas.microsoft.com/office/drawing/2014/main" id="{751AA077-7EA7-92DF-0ABE-C51063EB791D}"/>
              </a:ext>
            </a:extLst>
          </p:cNvPr>
          <p:cNvSpPr>
            <a:spLocks/>
          </p:cNvSpPr>
          <p:nvPr/>
        </p:nvSpPr>
        <p:spPr bwMode="auto">
          <a:xfrm>
            <a:off x="3577452" y="3152636"/>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en-US" sz="3601" b="1" dirty="0"/>
          </a:p>
        </p:txBody>
      </p:sp>
      <p:sp>
        <p:nvSpPr>
          <p:cNvPr id="24" name="Freeform 37">
            <a:extLst>
              <a:ext uri="{FF2B5EF4-FFF2-40B4-BE49-F238E27FC236}">
                <a16:creationId xmlns:a16="http://schemas.microsoft.com/office/drawing/2014/main" id="{694E9307-6F90-ADCB-56C4-0C9D6D2C0D1A}"/>
              </a:ext>
            </a:extLst>
          </p:cNvPr>
          <p:cNvSpPr>
            <a:spLocks/>
          </p:cNvSpPr>
          <p:nvPr/>
        </p:nvSpPr>
        <p:spPr bwMode="auto">
          <a:xfrm>
            <a:off x="3577452" y="3152636"/>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US" sz="3601" b="1" dirty="0"/>
          </a:p>
        </p:txBody>
      </p:sp>
      <p:sp>
        <p:nvSpPr>
          <p:cNvPr id="27" name="TextBox 47">
            <a:extLst>
              <a:ext uri="{FF2B5EF4-FFF2-40B4-BE49-F238E27FC236}">
                <a16:creationId xmlns:a16="http://schemas.microsoft.com/office/drawing/2014/main" id="{809F7C24-6FCB-0EF2-5BE9-F66EB5FAF203}"/>
              </a:ext>
            </a:extLst>
          </p:cNvPr>
          <p:cNvSpPr txBox="1"/>
          <p:nvPr/>
        </p:nvSpPr>
        <p:spPr>
          <a:xfrm>
            <a:off x="3671047" y="3388335"/>
            <a:ext cx="863955" cy="523220"/>
          </a:xfrm>
          <a:prstGeom prst="rect">
            <a:avLst/>
          </a:prstGeom>
          <a:noFill/>
        </p:spPr>
        <p:txBody>
          <a:bodyPr wrap="none" rtlCol="0">
            <a:spAutoFit/>
          </a:bodyPr>
          <a:lstStyle/>
          <a:p>
            <a:pPr algn="ctr"/>
            <a:r>
              <a:rPr lang="en-US" sz="1400" b="1" dirty="0">
                <a:solidFill>
                  <a:schemeClr val="bg1"/>
                </a:solidFill>
                <a:ea typeface="Roboto" charset="0"/>
                <a:cs typeface="Roboto" charset="0"/>
              </a:rPr>
              <a:t>Frage</a:t>
            </a:r>
          </a:p>
          <a:p>
            <a:pPr algn="ctr"/>
            <a:endParaRPr lang="en-US" sz="1400" b="1" dirty="0">
              <a:solidFill>
                <a:schemeClr val="bg1"/>
              </a:solidFill>
              <a:ea typeface="Roboto" charset="0"/>
              <a:cs typeface="Roboto" charset="0"/>
            </a:endParaRPr>
          </a:p>
        </p:txBody>
      </p:sp>
      <p:sp>
        <p:nvSpPr>
          <p:cNvPr id="30" name="Rectangle 48">
            <a:extLst>
              <a:ext uri="{FF2B5EF4-FFF2-40B4-BE49-F238E27FC236}">
                <a16:creationId xmlns:a16="http://schemas.microsoft.com/office/drawing/2014/main" id="{BB48CE34-9F50-3F78-5C71-DA50A5EEBBA7}"/>
              </a:ext>
            </a:extLst>
          </p:cNvPr>
          <p:cNvSpPr>
            <a:spLocks/>
          </p:cNvSpPr>
          <p:nvPr/>
        </p:nvSpPr>
        <p:spPr bwMode="auto">
          <a:xfrm>
            <a:off x="3879425" y="3567634"/>
            <a:ext cx="497059" cy="554126"/>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a16="http://schemas.microsoft.com/office/drawing/2014/main" xmlns="" w="12700">
                <a:solidFill>
                  <a:schemeClr val="tx1"/>
                </a:solidFill>
                <a:miter lim="800000"/>
                <a:headEnd/>
                <a:tailEnd/>
              </a14:hiddenLine>
            </a:ext>
          </a:extLst>
        </p:spPr>
        <p:txBody>
          <a:bodyPr wrap="none" lIns="0" tIns="0" rIns="0" bIns="0" anchor="ctr">
            <a:spAutoFit/>
          </a:bodyPr>
          <a:lstStyle/>
          <a:p>
            <a:pPr algn="ctr"/>
            <a:r>
              <a:rPr lang="en-US" sz="3601" b="1" spc="113" dirty="0">
                <a:solidFill>
                  <a:schemeClr val="bg1"/>
                </a:solidFill>
                <a:ea typeface="Roboto" charset="0"/>
                <a:cs typeface="Roboto" charset="0"/>
                <a:sym typeface="Bebas Neue" charset="0"/>
              </a:rPr>
              <a:t>02</a:t>
            </a:r>
          </a:p>
        </p:txBody>
      </p:sp>
      <p:sp>
        <p:nvSpPr>
          <p:cNvPr id="33" name="TextBox 49">
            <a:extLst>
              <a:ext uri="{FF2B5EF4-FFF2-40B4-BE49-F238E27FC236}">
                <a16:creationId xmlns:a16="http://schemas.microsoft.com/office/drawing/2014/main" id="{8D23D99F-DCEF-8774-7348-F6751D1EA25A}"/>
              </a:ext>
            </a:extLst>
          </p:cNvPr>
          <p:cNvSpPr txBox="1"/>
          <p:nvPr/>
        </p:nvSpPr>
        <p:spPr>
          <a:xfrm>
            <a:off x="5217869" y="3444796"/>
            <a:ext cx="3091287" cy="518283"/>
          </a:xfrm>
          <a:prstGeom prst="rect">
            <a:avLst/>
          </a:prstGeom>
          <a:noFill/>
        </p:spPr>
        <p:txBody>
          <a:bodyPr wrap="square" rtlCol="0">
            <a:spAutoFit/>
          </a:bodyPr>
          <a:lstStyle/>
          <a:p>
            <a:pPr>
              <a:lnSpc>
                <a:spcPts val="1665"/>
              </a:lnSpc>
            </a:pPr>
            <a:r>
              <a:rPr lang="en-US" sz="1313" dirty="0">
                <a:solidFill>
                  <a:schemeClr val="bg1"/>
                </a:solidFill>
                <a:ea typeface="Lato Light" charset="0"/>
                <a:cs typeface="Lato Light" charset="0"/>
              </a:rPr>
              <a:t>Haben Sie technische Korrekturen an der adaptiven Arbeit vorgenommen?</a:t>
            </a:r>
          </a:p>
        </p:txBody>
      </p:sp>
      <p:sp>
        <p:nvSpPr>
          <p:cNvPr id="36" name="Freeform 43">
            <a:extLst>
              <a:ext uri="{FF2B5EF4-FFF2-40B4-BE49-F238E27FC236}">
                <a16:creationId xmlns:a16="http://schemas.microsoft.com/office/drawing/2014/main" id="{F894A586-1CDC-4BE2-7C71-574DFFA4302D}"/>
              </a:ext>
            </a:extLst>
          </p:cNvPr>
          <p:cNvSpPr>
            <a:spLocks/>
          </p:cNvSpPr>
          <p:nvPr/>
        </p:nvSpPr>
        <p:spPr bwMode="auto">
          <a:xfrm>
            <a:off x="4598783" y="4383188"/>
            <a:ext cx="3710374"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A77FA9"/>
          </a:solidFill>
          <a:ln>
            <a:noFill/>
          </a:ln>
        </p:spPr>
        <p:txBody>
          <a:bodyPr vert="horz" wrap="square" lIns="34290" tIns="17145" rIns="34290" bIns="17145" numCol="1" anchor="t" anchorCtr="0" compatLnSpc="1">
            <a:prstTxWarp prst="textNoShape">
              <a:avLst/>
            </a:prstTxWarp>
          </a:bodyPr>
          <a:lstStyle/>
          <a:p>
            <a:endParaRPr lang="en-US" sz="3601" b="1" dirty="0"/>
          </a:p>
        </p:txBody>
      </p:sp>
      <p:sp>
        <p:nvSpPr>
          <p:cNvPr id="46" name="Freeform 36">
            <a:extLst>
              <a:ext uri="{FF2B5EF4-FFF2-40B4-BE49-F238E27FC236}">
                <a16:creationId xmlns:a16="http://schemas.microsoft.com/office/drawing/2014/main" id="{9729316B-8EA8-2EFA-99FF-382348F79B6C}"/>
              </a:ext>
            </a:extLst>
          </p:cNvPr>
          <p:cNvSpPr>
            <a:spLocks/>
          </p:cNvSpPr>
          <p:nvPr/>
        </p:nvSpPr>
        <p:spPr bwMode="auto">
          <a:xfrm>
            <a:off x="3577452" y="4383188"/>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en-US" sz="3601" b="1" dirty="0"/>
          </a:p>
        </p:txBody>
      </p:sp>
      <p:sp>
        <p:nvSpPr>
          <p:cNvPr id="47" name="Freeform 37">
            <a:extLst>
              <a:ext uri="{FF2B5EF4-FFF2-40B4-BE49-F238E27FC236}">
                <a16:creationId xmlns:a16="http://schemas.microsoft.com/office/drawing/2014/main" id="{249DDD48-70F4-7B51-2799-5315515647C6}"/>
              </a:ext>
            </a:extLst>
          </p:cNvPr>
          <p:cNvSpPr>
            <a:spLocks/>
          </p:cNvSpPr>
          <p:nvPr/>
        </p:nvSpPr>
        <p:spPr bwMode="auto">
          <a:xfrm>
            <a:off x="3577452" y="4383188"/>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US" sz="3601" b="1" dirty="0"/>
          </a:p>
        </p:txBody>
      </p:sp>
      <p:sp>
        <p:nvSpPr>
          <p:cNvPr id="48" name="TextBox 56">
            <a:extLst>
              <a:ext uri="{FF2B5EF4-FFF2-40B4-BE49-F238E27FC236}">
                <a16:creationId xmlns:a16="http://schemas.microsoft.com/office/drawing/2014/main" id="{3C478D46-A1CE-3265-79A7-3A814BF8F3D5}"/>
              </a:ext>
            </a:extLst>
          </p:cNvPr>
          <p:cNvSpPr txBox="1"/>
          <p:nvPr/>
        </p:nvSpPr>
        <p:spPr>
          <a:xfrm>
            <a:off x="3671047" y="4618887"/>
            <a:ext cx="863955" cy="523220"/>
          </a:xfrm>
          <a:prstGeom prst="rect">
            <a:avLst/>
          </a:prstGeom>
          <a:noFill/>
        </p:spPr>
        <p:txBody>
          <a:bodyPr wrap="none" rtlCol="0">
            <a:spAutoFit/>
          </a:bodyPr>
          <a:lstStyle/>
          <a:p>
            <a:pPr algn="ctr"/>
            <a:r>
              <a:rPr lang="en-US" sz="1400" b="1" dirty="0">
                <a:solidFill>
                  <a:schemeClr val="bg1"/>
                </a:solidFill>
                <a:ea typeface="Roboto" charset="0"/>
                <a:cs typeface="Roboto" charset="0"/>
              </a:rPr>
              <a:t>Frage</a:t>
            </a:r>
          </a:p>
          <a:p>
            <a:pPr algn="ctr"/>
            <a:endParaRPr lang="en-US" sz="1400" b="1" dirty="0">
              <a:solidFill>
                <a:schemeClr val="bg1"/>
              </a:solidFill>
              <a:ea typeface="Roboto" charset="0"/>
              <a:cs typeface="Roboto" charset="0"/>
            </a:endParaRPr>
          </a:p>
        </p:txBody>
      </p:sp>
      <p:sp>
        <p:nvSpPr>
          <p:cNvPr id="49" name="Rectangle 59">
            <a:extLst>
              <a:ext uri="{FF2B5EF4-FFF2-40B4-BE49-F238E27FC236}">
                <a16:creationId xmlns:a16="http://schemas.microsoft.com/office/drawing/2014/main" id="{D4EAFC94-C8D2-F280-DCA8-65CD2A696020}"/>
              </a:ext>
            </a:extLst>
          </p:cNvPr>
          <p:cNvSpPr>
            <a:spLocks/>
          </p:cNvSpPr>
          <p:nvPr/>
        </p:nvSpPr>
        <p:spPr bwMode="auto">
          <a:xfrm>
            <a:off x="3879425" y="4798186"/>
            <a:ext cx="497059" cy="554126"/>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a16="http://schemas.microsoft.com/office/drawing/2014/main" xmlns="" w="12700">
                <a:solidFill>
                  <a:schemeClr val="tx1"/>
                </a:solidFill>
                <a:miter lim="800000"/>
                <a:headEnd/>
                <a:tailEnd/>
              </a14:hiddenLine>
            </a:ext>
          </a:extLst>
        </p:spPr>
        <p:txBody>
          <a:bodyPr wrap="none" lIns="0" tIns="0" rIns="0" bIns="0" anchor="ctr">
            <a:spAutoFit/>
          </a:bodyPr>
          <a:lstStyle/>
          <a:p>
            <a:pPr algn="ctr"/>
            <a:r>
              <a:rPr lang="en-US" sz="3601" b="1" spc="113" dirty="0">
                <a:solidFill>
                  <a:schemeClr val="bg1"/>
                </a:solidFill>
                <a:ea typeface="Roboto" charset="0"/>
                <a:cs typeface="Roboto" charset="0"/>
                <a:sym typeface="Bebas Neue" charset="0"/>
              </a:rPr>
              <a:t>03</a:t>
            </a:r>
          </a:p>
        </p:txBody>
      </p:sp>
      <p:sp>
        <p:nvSpPr>
          <p:cNvPr id="50" name="TextBox 80">
            <a:extLst>
              <a:ext uri="{FF2B5EF4-FFF2-40B4-BE49-F238E27FC236}">
                <a16:creationId xmlns:a16="http://schemas.microsoft.com/office/drawing/2014/main" id="{4DF7F43D-BF1E-B84E-3567-4AFAE16B80D0}"/>
              </a:ext>
            </a:extLst>
          </p:cNvPr>
          <p:cNvSpPr txBox="1"/>
          <p:nvPr/>
        </p:nvSpPr>
        <p:spPr>
          <a:xfrm>
            <a:off x="5217868" y="4685317"/>
            <a:ext cx="3091287" cy="518283"/>
          </a:xfrm>
          <a:prstGeom prst="rect">
            <a:avLst/>
          </a:prstGeom>
          <a:noFill/>
        </p:spPr>
        <p:txBody>
          <a:bodyPr wrap="square" rtlCol="0">
            <a:spAutoFit/>
          </a:bodyPr>
          <a:lstStyle/>
          <a:p>
            <a:pPr>
              <a:lnSpc>
                <a:spcPts val="1665"/>
              </a:lnSpc>
            </a:pPr>
            <a:r>
              <a:rPr lang="en-US" sz="1313" dirty="0">
                <a:solidFill>
                  <a:schemeClr val="bg1"/>
                </a:solidFill>
                <a:ea typeface="Lato Light" charset="0"/>
                <a:cs typeface="Lato Light" charset="0"/>
              </a:rPr>
              <a:t>Was haben Sie bisher getan, um adaptive </a:t>
            </a:r>
            <a:r>
              <a:rPr lang="en-US" sz="1313" dirty="0" err="1">
                <a:solidFill>
                  <a:schemeClr val="bg1"/>
                </a:solidFill>
                <a:ea typeface="Lato Light" charset="0"/>
                <a:cs typeface="Lato Light" charset="0"/>
              </a:rPr>
              <a:t>Veränderungen</a:t>
            </a:r>
            <a:r>
              <a:rPr lang="en-US" sz="1313" dirty="0">
                <a:solidFill>
                  <a:schemeClr val="bg1"/>
                </a:solidFill>
                <a:ea typeface="Lato Light" charset="0"/>
                <a:cs typeface="Lato Light" charset="0"/>
              </a:rPr>
              <a:t> </a:t>
            </a:r>
            <a:r>
              <a:rPr lang="en-US" sz="1313" dirty="0" err="1">
                <a:solidFill>
                  <a:schemeClr val="bg1"/>
                </a:solidFill>
                <a:ea typeface="Lato Light" charset="0"/>
                <a:cs typeface="Lato Light" charset="0"/>
              </a:rPr>
              <a:t>zu</a:t>
            </a:r>
            <a:r>
              <a:rPr lang="en-US" sz="1313" dirty="0">
                <a:solidFill>
                  <a:schemeClr val="bg1"/>
                </a:solidFill>
                <a:ea typeface="Lato Light" charset="0"/>
                <a:cs typeface="Lato Light" charset="0"/>
              </a:rPr>
              <a:t> </a:t>
            </a:r>
            <a:r>
              <a:rPr lang="en-US" sz="1313" dirty="0" err="1">
                <a:solidFill>
                  <a:schemeClr val="bg1"/>
                </a:solidFill>
                <a:ea typeface="Lato Light" charset="0"/>
                <a:cs typeface="Lato Light" charset="0"/>
              </a:rPr>
              <a:t>erreichen</a:t>
            </a:r>
            <a:r>
              <a:rPr lang="en-US" sz="1313" dirty="0">
                <a:solidFill>
                  <a:schemeClr val="bg1"/>
                </a:solidFill>
                <a:ea typeface="Lato Light" charset="0"/>
                <a:cs typeface="Lato Light" charset="0"/>
              </a:rPr>
              <a:t>?</a:t>
            </a:r>
          </a:p>
        </p:txBody>
      </p:sp>
      <p:sp>
        <p:nvSpPr>
          <p:cNvPr id="51" name="Freeform 43">
            <a:extLst>
              <a:ext uri="{FF2B5EF4-FFF2-40B4-BE49-F238E27FC236}">
                <a16:creationId xmlns:a16="http://schemas.microsoft.com/office/drawing/2014/main" id="{97E4FBB9-C7BE-1353-8E3F-37A78CF71D2D}"/>
              </a:ext>
            </a:extLst>
          </p:cNvPr>
          <p:cNvSpPr>
            <a:spLocks/>
          </p:cNvSpPr>
          <p:nvPr/>
        </p:nvSpPr>
        <p:spPr bwMode="auto">
          <a:xfrm>
            <a:off x="4598783" y="1907312"/>
            <a:ext cx="3710374"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A77FA9"/>
          </a:solidFill>
          <a:ln>
            <a:noFill/>
          </a:ln>
        </p:spPr>
        <p:txBody>
          <a:bodyPr vert="horz" wrap="square" lIns="34290" tIns="17145" rIns="34290" bIns="17145" numCol="1" anchor="t" anchorCtr="0" compatLnSpc="1">
            <a:prstTxWarp prst="textNoShape">
              <a:avLst/>
            </a:prstTxWarp>
          </a:bodyPr>
          <a:lstStyle/>
          <a:p>
            <a:endParaRPr lang="en-US" sz="3601" b="1" dirty="0"/>
          </a:p>
        </p:txBody>
      </p:sp>
      <p:sp>
        <p:nvSpPr>
          <p:cNvPr id="52" name="Freeform 36">
            <a:extLst>
              <a:ext uri="{FF2B5EF4-FFF2-40B4-BE49-F238E27FC236}">
                <a16:creationId xmlns:a16="http://schemas.microsoft.com/office/drawing/2014/main" id="{E37B9259-4183-FCA8-D31D-8D245BBAF436}"/>
              </a:ext>
            </a:extLst>
          </p:cNvPr>
          <p:cNvSpPr>
            <a:spLocks/>
          </p:cNvSpPr>
          <p:nvPr/>
        </p:nvSpPr>
        <p:spPr bwMode="auto">
          <a:xfrm>
            <a:off x="3577452" y="190731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79527B"/>
          </a:solidFill>
          <a:ln>
            <a:noFill/>
          </a:ln>
        </p:spPr>
        <p:txBody>
          <a:bodyPr vert="horz" wrap="square" lIns="34290" tIns="17145" rIns="34290" bIns="17145" numCol="1" anchor="t" anchorCtr="0" compatLnSpc="1">
            <a:prstTxWarp prst="textNoShape">
              <a:avLst/>
            </a:prstTxWarp>
          </a:bodyPr>
          <a:lstStyle/>
          <a:p>
            <a:endParaRPr lang="en-US" sz="3601" b="1" dirty="0"/>
          </a:p>
        </p:txBody>
      </p:sp>
      <p:sp>
        <p:nvSpPr>
          <p:cNvPr id="53" name="Freeform 37">
            <a:extLst>
              <a:ext uri="{FF2B5EF4-FFF2-40B4-BE49-F238E27FC236}">
                <a16:creationId xmlns:a16="http://schemas.microsoft.com/office/drawing/2014/main" id="{D8A93B00-74AE-525F-8166-F70D6D10BC65}"/>
              </a:ext>
            </a:extLst>
          </p:cNvPr>
          <p:cNvSpPr>
            <a:spLocks/>
          </p:cNvSpPr>
          <p:nvPr/>
        </p:nvSpPr>
        <p:spPr bwMode="auto">
          <a:xfrm>
            <a:off x="3577452" y="190731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US" sz="3601" b="1" dirty="0"/>
          </a:p>
        </p:txBody>
      </p:sp>
      <p:sp>
        <p:nvSpPr>
          <p:cNvPr id="54" name="TextBox 84">
            <a:extLst>
              <a:ext uri="{FF2B5EF4-FFF2-40B4-BE49-F238E27FC236}">
                <a16:creationId xmlns:a16="http://schemas.microsoft.com/office/drawing/2014/main" id="{7C2F8CCF-B2FE-F72E-4086-9B81C78D6E7F}"/>
              </a:ext>
            </a:extLst>
          </p:cNvPr>
          <p:cNvSpPr txBox="1"/>
          <p:nvPr/>
        </p:nvSpPr>
        <p:spPr>
          <a:xfrm>
            <a:off x="3671047" y="2143011"/>
            <a:ext cx="863955" cy="307777"/>
          </a:xfrm>
          <a:prstGeom prst="rect">
            <a:avLst/>
          </a:prstGeom>
          <a:noFill/>
        </p:spPr>
        <p:txBody>
          <a:bodyPr wrap="none" rtlCol="0">
            <a:spAutoFit/>
          </a:bodyPr>
          <a:lstStyle/>
          <a:p>
            <a:pPr algn="ctr"/>
            <a:r>
              <a:rPr lang="en-US" sz="1400" b="1" dirty="0">
                <a:solidFill>
                  <a:schemeClr val="bg1"/>
                </a:solidFill>
                <a:ea typeface="Roboto" charset="0"/>
                <a:cs typeface="Roboto" charset="0"/>
              </a:rPr>
              <a:t>Frage</a:t>
            </a:r>
          </a:p>
        </p:txBody>
      </p:sp>
      <p:sp>
        <p:nvSpPr>
          <p:cNvPr id="55" name="Rectangle 85">
            <a:extLst>
              <a:ext uri="{FF2B5EF4-FFF2-40B4-BE49-F238E27FC236}">
                <a16:creationId xmlns:a16="http://schemas.microsoft.com/office/drawing/2014/main" id="{74794016-AC6A-F71B-780C-AD86894A4B7B}"/>
              </a:ext>
            </a:extLst>
          </p:cNvPr>
          <p:cNvSpPr>
            <a:spLocks/>
          </p:cNvSpPr>
          <p:nvPr/>
        </p:nvSpPr>
        <p:spPr bwMode="auto">
          <a:xfrm>
            <a:off x="3879425" y="2322310"/>
            <a:ext cx="497059" cy="554126"/>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a16="http://schemas.microsoft.com/office/drawing/2014/main" xmlns="" w="12700">
                <a:solidFill>
                  <a:schemeClr val="tx1"/>
                </a:solidFill>
                <a:miter lim="800000"/>
                <a:headEnd/>
                <a:tailEnd/>
              </a14:hiddenLine>
            </a:ext>
          </a:extLst>
        </p:spPr>
        <p:txBody>
          <a:bodyPr wrap="none" lIns="0" tIns="0" rIns="0" bIns="0" anchor="ctr">
            <a:spAutoFit/>
          </a:bodyPr>
          <a:lstStyle/>
          <a:p>
            <a:pPr algn="ctr"/>
            <a:r>
              <a:rPr lang="en-US" sz="3601" b="1" spc="113" dirty="0">
                <a:solidFill>
                  <a:schemeClr val="bg1"/>
                </a:solidFill>
                <a:ea typeface="Roboto" charset="0"/>
                <a:cs typeface="Roboto" charset="0"/>
                <a:sym typeface="Bebas Neue" charset="0"/>
              </a:rPr>
              <a:t>01</a:t>
            </a:r>
          </a:p>
        </p:txBody>
      </p:sp>
      <p:sp>
        <p:nvSpPr>
          <p:cNvPr id="56" name="TextBox 86">
            <a:extLst>
              <a:ext uri="{FF2B5EF4-FFF2-40B4-BE49-F238E27FC236}">
                <a16:creationId xmlns:a16="http://schemas.microsoft.com/office/drawing/2014/main" id="{98EAE8AA-3F04-D94B-EB96-C3969D972CDA}"/>
              </a:ext>
            </a:extLst>
          </p:cNvPr>
          <p:cNvSpPr txBox="1"/>
          <p:nvPr/>
        </p:nvSpPr>
        <p:spPr>
          <a:xfrm>
            <a:off x="5217869" y="2209441"/>
            <a:ext cx="3091287" cy="518283"/>
          </a:xfrm>
          <a:prstGeom prst="rect">
            <a:avLst/>
          </a:prstGeom>
          <a:noFill/>
        </p:spPr>
        <p:txBody>
          <a:bodyPr wrap="square" rtlCol="0">
            <a:spAutoFit/>
          </a:bodyPr>
          <a:lstStyle/>
          <a:p>
            <a:pPr>
              <a:lnSpc>
                <a:spcPts val="1665"/>
              </a:lnSpc>
            </a:pPr>
            <a:r>
              <a:rPr lang="en-US" sz="1313" dirty="0">
                <a:solidFill>
                  <a:schemeClr val="bg1"/>
                </a:solidFill>
                <a:ea typeface="Lato Light" charset="0"/>
                <a:cs typeface="Lato Light" charset="0"/>
              </a:rPr>
              <a:t>Welche Teile Ihrer Herausforderung sind adaptiv?  Welche sind technisch?</a:t>
            </a:r>
          </a:p>
        </p:txBody>
      </p:sp>
      <p:sp>
        <p:nvSpPr>
          <p:cNvPr id="58" name="Content Placeholder 10">
            <a:extLst>
              <a:ext uri="{FF2B5EF4-FFF2-40B4-BE49-F238E27FC236}">
                <a16:creationId xmlns:a16="http://schemas.microsoft.com/office/drawing/2014/main" id="{764362C1-E5A3-CF3E-0AB8-F726AE9E99C5}"/>
              </a:ext>
            </a:extLst>
          </p:cNvPr>
          <p:cNvSpPr txBox="1">
            <a:spLocks/>
          </p:cNvSpPr>
          <p:nvPr/>
        </p:nvSpPr>
        <p:spPr>
          <a:xfrm>
            <a:off x="8372938" y="1481150"/>
            <a:ext cx="3710374" cy="41449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altLang="en-US" sz="1400" dirty="0">
                <a:solidFill>
                  <a:srgbClr val="79527B"/>
                </a:solidFill>
              </a:rPr>
              <a:t>Eine adaptive Herausforderung ist eine, von der das Team möglicherweise </a:t>
            </a:r>
            <a:r>
              <a:rPr lang="en-US" altLang="en-US" sz="1400" dirty="0">
                <a:solidFill>
                  <a:schemeClr val="accent1">
                    <a:lumMod val="50000"/>
                  </a:schemeClr>
                </a:solidFill>
              </a:rPr>
              <a:t>keine Ahnung hat, wie sie zu lösen ist. </a:t>
            </a:r>
            <a:r>
              <a:rPr lang="en-US" altLang="en-US" sz="1400" dirty="0">
                <a:solidFill>
                  <a:srgbClr val="79527B"/>
                </a:solidFill>
              </a:rPr>
              <a:t>Adaptive Herausforderungen können nur durch </a:t>
            </a:r>
            <a:r>
              <a:rPr lang="en-US" altLang="en-US" sz="1400" dirty="0">
                <a:solidFill>
                  <a:schemeClr val="accent1">
                    <a:lumMod val="50000"/>
                  </a:schemeClr>
                </a:solidFill>
              </a:rPr>
              <a:t>Veränderungen in den Werten, Überzeugungen, Verhaltensweisen, Prioritäten, Gewohnheiten und Loyalitäten der Menschen </a:t>
            </a:r>
            <a:r>
              <a:rPr lang="en-US" altLang="en-US" sz="1400" dirty="0">
                <a:solidFill>
                  <a:srgbClr val="79527B"/>
                </a:solidFill>
              </a:rPr>
              <a:t>bewältigt werden</a:t>
            </a:r>
            <a:r>
              <a:rPr lang="en-US" altLang="en-US" sz="1400" dirty="0">
                <a:solidFill>
                  <a:schemeClr val="accent1">
                    <a:lumMod val="50000"/>
                  </a:schemeClr>
                </a:solidFill>
              </a:rPr>
              <a:t>. </a:t>
            </a:r>
            <a:r>
              <a:rPr lang="en-US" altLang="en-US" sz="1400" dirty="0">
                <a:solidFill>
                  <a:srgbClr val="79527B"/>
                </a:solidFill>
              </a:rPr>
              <a:t>Adaptive Herausforderungen erfordern Lernen.</a:t>
            </a:r>
          </a:p>
          <a:p>
            <a:pPr marL="0" indent="0">
              <a:buFont typeface="Arial" panose="020B0604020202020204" pitchFamily="34" charset="0"/>
              <a:buNone/>
              <a:defRPr/>
            </a:pPr>
            <a:r>
              <a:rPr lang="en-US" altLang="en-US" sz="1400" dirty="0">
                <a:solidFill>
                  <a:srgbClr val="79527B"/>
                </a:solidFill>
              </a:rPr>
              <a:t>"Technische Probleme </a:t>
            </a:r>
            <a:r>
              <a:rPr lang="en-US" altLang="en-US" sz="1400" dirty="0">
                <a:solidFill>
                  <a:schemeClr val="accent1">
                    <a:lumMod val="50000"/>
                  </a:schemeClr>
                </a:solidFill>
              </a:rPr>
              <a:t>haben </a:t>
            </a:r>
            <a:r>
              <a:rPr lang="en-US" altLang="en-US" sz="1400" dirty="0" err="1">
                <a:solidFill>
                  <a:schemeClr val="accent1">
                    <a:lumMod val="50000"/>
                  </a:schemeClr>
                </a:solidFill>
              </a:rPr>
              <a:t>bekannte</a:t>
            </a:r>
            <a:r>
              <a:rPr lang="en-US" altLang="en-US" sz="1400" dirty="0">
                <a:solidFill>
                  <a:schemeClr val="accent1">
                    <a:lumMod val="50000"/>
                  </a:schemeClr>
                </a:solidFill>
              </a:rPr>
              <a:t> </a:t>
            </a:r>
            <a:r>
              <a:rPr lang="en-US" altLang="en-US" sz="1400" dirty="0" err="1">
                <a:solidFill>
                  <a:schemeClr val="accent1">
                    <a:lumMod val="50000"/>
                  </a:schemeClr>
                </a:solidFill>
              </a:rPr>
              <a:t>Lösungen</a:t>
            </a:r>
            <a:r>
              <a:rPr lang="en-US" altLang="en-US" sz="1400" dirty="0">
                <a:solidFill>
                  <a:schemeClr val="accent1">
                    <a:lumMod val="50000"/>
                  </a:schemeClr>
                </a:solidFill>
              </a:rPr>
              <a:t>", </a:t>
            </a:r>
            <a:r>
              <a:rPr lang="en-US" altLang="en-US" sz="1400" dirty="0">
                <a:solidFill>
                  <a:srgbClr val="79527B"/>
                </a:solidFill>
              </a:rPr>
              <a:t>die von irgendjemandem, irgendwo, </a:t>
            </a:r>
            <a:r>
              <a:rPr lang="en-US" altLang="en-US" sz="1400" dirty="0" err="1">
                <a:solidFill>
                  <a:srgbClr val="79527B"/>
                </a:solidFill>
              </a:rPr>
              <a:t>umgesetzt</a:t>
            </a:r>
            <a:r>
              <a:rPr lang="en-US" altLang="en-US" sz="1400" dirty="0">
                <a:solidFill>
                  <a:srgbClr val="79527B"/>
                </a:solidFill>
              </a:rPr>
              <a:t> werden können. </a:t>
            </a:r>
            <a:r>
              <a:rPr lang="en-US" altLang="en-US" sz="1400" dirty="0" err="1">
                <a:solidFill>
                  <a:srgbClr val="79527B"/>
                </a:solidFill>
              </a:rPr>
              <a:t>Nicht</a:t>
            </a:r>
            <a:r>
              <a:rPr lang="en-US" altLang="en-US" sz="1400" dirty="0">
                <a:solidFill>
                  <a:srgbClr val="79527B"/>
                </a:solidFill>
              </a:rPr>
              <a:t> einfach oder unwichtig, aber das Problem ist klar definiert.  Technische Probleme erfordern Ressourcen und Fachwissen.</a:t>
            </a:r>
          </a:p>
          <a:p>
            <a:pPr marL="0" indent="0">
              <a:buFont typeface="Arial" panose="020B0604020202020204" pitchFamily="34" charset="0"/>
              <a:buNone/>
              <a:defRPr/>
            </a:pPr>
            <a:r>
              <a:rPr lang="en-US" altLang="en-US" sz="1400" dirty="0">
                <a:solidFill>
                  <a:srgbClr val="79527B"/>
                </a:solidFill>
              </a:rPr>
              <a:t>"Probleme lassen sich nicht immer eindeutig in adaptive oder technische Probleme einteilen.  </a:t>
            </a:r>
            <a:r>
              <a:rPr lang="en-US" altLang="en-US" sz="1400" dirty="0">
                <a:solidFill>
                  <a:schemeClr val="accent1">
                    <a:lumMod val="50000"/>
                  </a:schemeClr>
                </a:solidFill>
              </a:rPr>
              <a:t>Die meisten Probleme </a:t>
            </a:r>
            <a:r>
              <a:rPr lang="en-US" altLang="en-US" sz="1400" dirty="0" err="1">
                <a:solidFill>
                  <a:schemeClr val="accent1">
                    <a:lumMod val="50000"/>
                  </a:schemeClr>
                </a:solidFill>
              </a:rPr>
              <a:t>sind</a:t>
            </a:r>
            <a:r>
              <a:rPr lang="en-US" altLang="en-US" sz="1400" dirty="0">
                <a:solidFill>
                  <a:schemeClr val="accent1">
                    <a:lumMod val="50000"/>
                  </a:schemeClr>
                </a:solidFill>
              </a:rPr>
              <a:t> </a:t>
            </a:r>
            <a:r>
              <a:rPr lang="en-US" altLang="en-US" sz="1400" dirty="0" err="1">
                <a:solidFill>
                  <a:schemeClr val="accent1">
                    <a:lumMod val="50000"/>
                  </a:schemeClr>
                </a:solidFill>
              </a:rPr>
              <a:t>gemischt</a:t>
            </a:r>
            <a:r>
              <a:rPr lang="en-US" altLang="en-US" sz="1400" dirty="0">
                <a:solidFill>
                  <a:schemeClr val="accent1">
                    <a:lumMod val="50000"/>
                  </a:schemeClr>
                </a:solidFill>
              </a:rPr>
              <a:t>,</a:t>
            </a:r>
            <a:r>
              <a:rPr lang="en-US" altLang="en-US" sz="1400" dirty="0"/>
              <a:t> </a:t>
            </a:r>
            <a:r>
              <a:rPr lang="en-US" altLang="en-US" sz="1400" dirty="0">
                <a:solidFill>
                  <a:srgbClr val="79527B"/>
                </a:solidFill>
              </a:rPr>
              <a:t>wobei technische und adaptive Aspekte miteinander verwoben sind.</a:t>
            </a:r>
          </a:p>
          <a:p>
            <a:pPr marL="0" indent="0">
              <a:buFont typeface="Arial" panose="020B0604020202020204" pitchFamily="34" charset="0"/>
              <a:buNone/>
              <a:defRPr/>
            </a:pPr>
            <a:endParaRPr lang="en-US" sz="1200" dirty="0"/>
          </a:p>
        </p:txBody>
      </p:sp>
    </p:spTree>
    <p:extLst>
      <p:ext uri="{BB962C8B-B14F-4D97-AF65-F5344CB8AC3E}">
        <p14:creationId xmlns:p14="http://schemas.microsoft.com/office/powerpoint/2010/main" val="13097521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D47EBFB8-0023-11EF-C39D-FC58C6DC051B}"/>
              </a:ext>
            </a:extLst>
          </p:cNvPr>
          <p:cNvSpPr>
            <a:spLocks noGrp="1"/>
          </p:cNvSpPr>
          <p:nvPr>
            <p:ph type="body" idx="1"/>
          </p:nvPr>
        </p:nvSpPr>
        <p:spPr/>
        <p:txBody>
          <a:bodyPr/>
          <a:lstStyle/>
          <a:p>
            <a:r>
              <a:rPr lang="de-DE" dirty="0"/>
              <a:t>Abschließend möchten wir Sie bitten, einen Blick auf die </a:t>
            </a:r>
            <a:r>
              <a:rPr lang="de-DE" dirty="0">
                <a:solidFill>
                  <a:schemeClr val="bg1"/>
                </a:solidFill>
                <a:hlinkClick r:id="rId2">
                  <a:extLst>
                    <a:ext uri="{A12FA001-AC4F-418D-AE19-62706E023703}">
                      <ahyp:hlinkClr xmlns:ahyp="http://schemas.microsoft.com/office/drawing/2018/hyperlinkcolor" val="tx"/>
                    </a:ext>
                  </a:extLst>
                </a:hlinkClick>
              </a:rPr>
              <a:t>Fallstudie Nr. 10 </a:t>
            </a:r>
            <a:r>
              <a:rPr lang="de-DE" dirty="0"/>
              <a:t>über den ganzheitlichen Führungsansatz von Patagonia zu werfen.</a:t>
            </a:r>
            <a:endParaRPr lang="en-GB" dirty="0"/>
          </a:p>
        </p:txBody>
      </p:sp>
      <p:sp>
        <p:nvSpPr>
          <p:cNvPr id="7" name="Textplatzhalter 6">
            <a:extLst>
              <a:ext uri="{FF2B5EF4-FFF2-40B4-BE49-F238E27FC236}">
                <a16:creationId xmlns:a16="http://schemas.microsoft.com/office/drawing/2014/main" id="{F1D6B831-908B-80CE-F6EB-C8E40A32BC76}"/>
              </a:ext>
            </a:extLst>
          </p:cNvPr>
          <p:cNvSpPr>
            <a:spLocks noGrp="1"/>
          </p:cNvSpPr>
          <p:nvPr>
            <p:ph type="body" idx="2"/>
          </p:nvPr>
        </p:nvSpPr>
        <p:spPr/>
        <p:txBody>
          <a:bodyPr>
            <a:normAutofit fontScale="92500" lnSpcReduction="20000"/>
          </a:bodyPr>
          <a:lstStyle/>
          <a:p>
            <a:r>
              <a:rPr lang="de-DE" dirty="0"/>
              <a:t>Fallstudie</a:t>
            </a:r>
            <a:endParaRPr lang="en-GB" dirty="0"/>
          </a:p>
        </p:txBody>
      </p:sp>
      <p:pic>
        <p:nvPicPr>
          <p:cNvPr id="9" name="Grafik 8" descr="Lupe">
            <a:extLst>
              <a:ext uri="{FF2B5EF4-FFF2-40B4-BE49-F238E27FC236}">
                <a16:creationId xmlns:a16="http://schemas.microsoft.com/office/drawing/2014/main" id="{68671EBB-E458-0B6A-0E83-5686648486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7659" y="1339508"/>
            <a:ext cx="3569384" cy="3569384"/>
          </a:xfrm>
          <a:prstGeom prst="rect">
            <a:avLst/>
          </a:prstGeom>
        </p:spPr>
      </p:pic>
    </p:spTree>
    <p:extLst>
      <p:ext uri="{BB962C8B-B14F-4D97-AF65-F5344CB8AC3E}">
        <p14:creationId xmlns:p14="http://schemas.microsoft.com/office/powerpoint/2010/main" val="41415352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609F8-DA96-FA45-812A-9B7C783F7904}"/>
              </a:ext>
            </a:extLst>
          </p:cNvPr>
          <p:cNvSpPr>
            <a:spLocks noGrp="1"/>
          </p:cNvSpPr>
          <p:nvPr>
            <p:ph type="body" sz="quarter" idx="16"/>
          </p:nvPr>
        </p:nvSpPr>
        <p:spPr/>
        <p:txBody>
          <a:bodyPr>
            <a:normAutofit/>
          </a:bodyPr>
          <a:lstStyle/>
          <a:p>
            <a:r>
              <a:rPr lang="en-US" dirty="0"/>
              <a:t>Empfohlene Lektüre</a:t>
            </a:r>
          </a:p>
        </p:txBody>
      </p:sp>
    </p:spTree>
    <p:extLst>
      <p:ext uri="{BB962C8B-B14F-4D97-AF65-F5344CB8AC3E}">
        <p14:creationId xmlns:p14="http://schemas.microsoft.com/office/powerpoint/2010/main" val="41409785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738FA6-B7D9-4EB1-9189-81F55AF43F5B}"/>
              </a:ext>
            </a:extLst>
          </p:cNvPr>
          <p:cNvSpPr>
            <a:spLocks noGrp="1"/>
          </p:cNvSpPr>
          <p:nvPr>
            <p:ph type="body" sz="quarter" idx="16"/>
          </p:nvPr>
        </p:nvSpPr>
        <p:spPr>
          <a:solidFill>
            <a:schemeClr val="bg1"/>
          </a:solidFill>
        </p:spPr>
        <p:txBody>
          <a:bodyPr>
            <a:normAutofit/>
          </a:bodyPr>
          <a:lstStyle/>
          <a:p>
            <a:r>
              <a:rPr lang="en-US" dirty="0"/>
              <a:t>Kurze, aber interessante Artikel, die wir aufschlussreich finden...</a:t>
            </a:r>
          </a:p>
        </p:txBody>
      </p:sp>
      <p:sp>
        <p:nvSpPr>
          <p:cNvPr id="4" name="Textplatzhalter 3">
            <a:extLst>
              <a:ext uri="{FF2B5EF4-FFF2-40B4-BE49-F238E27FC236}">
                <a16:creationId xmlns:a16="http://schemas.microsoft.com/office/drawing/2014/main" id="{427ABCD7-2CF1-8FB5-8D77-D1AC901201D0}"/>
              </a:ext>
            </a:extLst>
          </p:cNvPr>
          <p:cNvSpPr>
            <a:spLocks noGrp="1"/>
          </p:cNvSpPr>
          <p:nvPr>
            <p:ph type="body" sz="quarter" idx="19"/>
          </p:nvPr>
        </p:nvSpPr>
        <p:spPr/>
        <p:txBody>
          <a:bodyPr>
            <a:normAutofit fontScale="92500" lnSpcReduction="20000"/>
          </a:bodyPr>
          <a:lstStyle/>
          <a:p>
            <a:r>
              <a:rPr lang="de-DE" dirty="0"/>
              <a:t>Empfohlene Lektüre</a:t>
            </a:r>
          </a:p>
        </p:txBody>
      </p:sp>
      <p:sp>
        <p:nvSpPr>
          <p:cNvPr id="7" name="Google Shape;2273;p63">
            <a:extLst>
              <a:ext uri="{FF2B5EF4-FFF2-40B4-BE49-F238E27FC236}">
                <a16:creationId xmlns:a16="http://schemas.microsoft.com/office/drawing/2014/main" id="{32F26F9C-37B8-160E-9D1B-162F719162F0}"/>
              </a:ext>
            </a:extLst>
          </p:cNvPr>
          <p:cNvSpPr txBox="1">
            <a:spLocks/>
          </p:cNvSpPr>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buClr>
                <a:srgbClr val="595A59"/>
              </a:buClr>
              <a:buSzPts val="1800"/>
              <a:buFont typeface="Arial"/>
              <a:buChar char="•"/>
            </a:pPr>
            <a:r>
              <a:rPr lang="en-GB" sz="1800" u="sng" dirty="0">
                <a:solidFill>
                  <a:srgbClr val="595A59"/>
                </a:solidFill>
                <a:latin typeface="Calibri"/>
                <a:ea typeface="Calibri"/>
                <a:cs typeface="Calibri"/>
                <a:sym typeface="Calibri"/>
              </a:rPr>
              <a:t>Heifetz, R. (1994) Leadership Without Easy Answers. Cambridge, Mass: Harvard University Press.</a:t>
            </a:r>
            <a:endParaRPr lang="en-GB" u="sng" dirty="0"/>
          </a:p>
          <a:p>
            <a:pPr marL="285750" indent="-285750">
              <a:buClr>
                <a:srgbClr val="595A59"/>
              </a:buClr>
              <a:buSzPts val="1800"/>
              <a:buFont typeface="Arial"/>
              <a:buChar char="•"/>
            </a:pPr>
            <a:r>
              <a:rPr lang="en-GB" sz="1800" u="sng" dirty="0">
                <a:solidFill>
                  <a:srgbClr val="595A59"/>
                </a:solidFill>
                <a:latin typeface="Calibri"/>
                <a:ea typeface="Calibri"/>
                <a:cs typeface="Calibri"/>
                <a:sym typeface="Calibri"/>
              </a:rPr>
              <a:t>Heifetz, R., </a:t>
            </a:r>
            <a:r>
              <a:rPr lang="en-GB" sz="1800" u="sng" dirty="0" err="1">
                <a:solidFill>
                  <a:srgbClr val="595A59"/>
                </a:solidFill>
                <a:latin typeface="Calibri"/>
                <a:ea typeface="Calibri"/>
                <a:cs typeface="Calibri"/>
                <a:sym typeface="Calibri"/>
              </a:rPr>
              <a:t>Grashow</a:t>
            </a:r>
            <a:r>
              <a:rPr lang="en-GB" sz="1800" u="sng" dirty="0">
                <a:solidFill>
                  <a:srgbClr val="595A59"/>
                </a:solidFill>
                <a:latin typeface="Calibri"/>
                <a:ea typeface="Calibri"/>
                <a:cs typeface="Calibri"/>
                <a:sym typeface="Calibri"/>
              </a:rPr>
              <a:t>, A. and </a:t>
            </a:r>
            <a:r>
              <a:rPr lang="en-GB" sz="1800" u="sng" dirty="0" err="1">
                <a:solidFill>
                  <a:srgbClr val="595A59"/>
                </a:solidFill>
                <a:latin typeface="Calibri"/>
                <a:ea typeface="Calibri"/>
                <a:cs typeface="Calibri"/>
                <a:sym typeface="Calibri"/>
              </a:rPr>
              <a:t>Linsky</a:t>
            </a:r>
            <a:r>
              <a:rPr lang="en-GB" sz="1800" u="sng" dirty="0">
                <a:solidFill>
                  <a:srgbClr val="595A59"/>
                </a:solidFill>
                <a:latin typeface="Calibri"/>
                <a:ea typeface="Calibri"/>
                <a:cs typeface="Calibri"/>
                <a:sym typeface="Calibri"/>
              </a:rPr>
              <a:t>, M. (2009) ‘Leadership in a (permanent) crisis’. Harvard Business Review, July/August, https://hbr.org/2009/07/leadership-in-a-permanent-crisis</a:t>
            </a:r>
            <a:endParaRPr lang="en-GB" sz="1800" u="sng" dirty="0">
              <a:solidFill>
                <a:srgbClr val="595A59"/>
              </a:solidFill>
              <a:latin typeface="Calibri"/>
              <a:ea typeface="Calibri"/>
              <a:cs typeface="Calibri"/>
              <a:sym typeface="Calibri"/>
              <a:hlinkClick r:id="rId2">
                <a:extLst>
                  <a:ext uri="{A12FA001-AC4F-418D-AE19-62706E023703}">
                    <ahyp:hlinkClr xmlns:ahyp="http://schemas.microsoft.com/office/drawing/2018/hyperlinkcolor" val="tx"/>
                  </a:ext>
                </a:extLst>
              </a:hlinkClick>
            </a:endParaRPr>
          </a:p>
          <a:p>
            <a:pPr marL="285750" indent="-285750">
              <a:buClr>
                <a:srgbClr val="595A59"/>
              </a:buClr>
              <a:buSzPts val="1800"/>
              <a:buFont typeface="Arial"/>
              <a:buChar char="•"/>
            </a:pPr>
            <a:r>
              <a:rPr lang="en-GB" sz="1800" u="sng" dirty="0">
                <a:solidFill>
                  <a:srgbClr val="595A59"/>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How to make good decisions in times of crisis (fastcompany.com)</a:t>
            </a:r>
            <a:endParaRPr lang="en-GB" sz="1800" u="sng" dirty="0">
              <a:solidFill>
                <a:srgbClr val="595A59"/>
              </a:solidFill>
              <a:latin typeface="Calibri"/>
              <a:ea typeface="Calibri"/>
              <a:cs typeface="Calibri"/>
              <a:sym typeface="Calibri"/>
            </a:endParaRPr>
          </a:p>
          <a:p>
            <a:pPr marL="285750" indent="-285750">
              <a:buClr>
                <a:srgbClr val="595A59"/>
              </a:buClr>
              <a:buSzPts val="1800"/>
              <a:buFont typeface="Arial"/>
              <a:buChar char="•"/>
            </a:pPr>
            <a:r>
              <a:rPr lang="en-GB" sz="1800" u="sng" dirty="0">
                <a:solidFill>
                  <a:srgbClr val="595A5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12 business leaders share how they lead their teams through a crisis (msn.com)</a:t>
            </a:r>
            <a:endParaRPr lang="en-GB" sz="1800" u="sng" dirty="0">
              <a:solidFill>
                <a:srgbClr val="595A59"/>
              </a:solidFill>
              <a:latin typeface="Calibri"/>
              <a:ea typeface="Calibri"/>
              <a:cs typeface="Calibri"/>
              <a:sym typeface="Calibri"/>
            </a:endParaRPr>
          </a:p>
          <a:p>
            <a:pPr marL="285750" indent="-285750">
              <a:buClr>
                <a:srgbClr val="595A59"/>
              </a:buClr>
              <a:buSzPts val="1800"/>
              <a:buFont typeface="Arial"/>
              <a:buChar char="•"/>
            </a:pPr>
            <a:r>
              <a:rPr lang="en-GB" sz="1800" u="sng" dirty="0">
                <a:solidFill>
                  <a:srgbClr val="595A5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Mastering the lessons of crisis management and rapid recovery (themandarin.com.au)</a:t>
            </a:r>
            <a:endParaRPr lang="en-GB" sz="1800" u="sng" dirty="0">
              <a:solidFill>
                <a:srgbClr val="595A59"/>
              </a:solidFill>
              <a:latin typeface="Calibri"/>
              <a:ea typeface="Calibri"/>
              <a:cs typeface="Calibri"/>
              <a:sym typeface="Calibri"/>
            </a:endParaRPr>
          </a:p>
          <a:p>
            <a:pPr marL="285750" indent="-285750">
              <a:buClr>
                <a:srgbClr val="595A59"/>
              </a:buClr>
              <a:buSzPts val="1800"/>
              <a:buFont typeface="Arial"/>
              <a:buChar char="•"/>
            </a:pPr>
            <a:r>
              <a:rPr lang="en-GB" sz="1800" u="sng" dirty="0">
                <a:solidFill>
                  <a:srgbClr val="595A5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Decision making during the coronavirus crisis | McKinsey</a:t>
            </a:r>
            <a:endParaRPr lang="en-GB" sz="1800" u="sng" dirty="0">
              <a:solidFill>
                <a:srgbClr val="595A59"/>
              </a:solidFill>
              <a:latin typeface="Calibri"/>
              <a:ea typeface="Calibri"/>
              <a:cs typeface="Calibri"/>
              <a:sym typeface="Calibri"/>
            </a:endParaRPr>
          </a:p>
          <a:p>
            <a:pPr marL="285750" indent="-285750">
              <a:buClr>
                <a:srgbClr val="595A59"/>
              </a:buClr>
              <a:buSzPts val="1800"/>
              <a:buFont typeface="Arial"/>
              <a:buChar char="•"/>
            </a:pPr>
            <a:r>
              <a:rPr lang="en-GB" sz="1800" u="sng" dirty="0">
                <a:solidFill>
                  <a:srgbClr val="595A59"/>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The Art of Making Tough Decisions in a Crisis | Psychology Today</a:t>
            </a:r>
            <a:endParaRPr lang="en-GB" sz="1800" u="sng" dirty="0">
              <a:solidFill>
                <a:srgbClr val="595A59"/>
              </a:solidFill>
              <a:latin typeface="Calibri"/>
              <a:ea typeface="Calibri"/>
              <a:cs typeface="Calibri"/>
              <a:sym typeface="Calibri"/>
            </a:endParaRPr>
          </a:p>
          <a:p>
            <a:pPr>
              <a:buClr>
                <a:srgbClr val="595A59"/>
              </a:buClr>
              <a:buSzPts val="1800"/>
              <a:buFont typeface="Arial" panose="020B0604020202020204" pitchFamily="34" charset="0"/>
              <a:buNone/>
            </a:pPr>
            <a:endParaRPr lang="en-GB" u="sng" dirty="0"/>
          </a:p>
        </p:txBody>
      </p:sp>
    </p:spTree>
    <p:extLst>
      <p:ext uri="{BB962C8B-B14F-4D97-AF65-F5344CB8AC3E}">
        <p14:creationId xmlns:p14="http://schemas.microsoft.com/office/powerpoint/2010/main" val="29261655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BB9E87F-765B-2D49-B101-893E0A4102DB}"/>
              </a:ext>
            </a:extLst>
          </p:cNvPr>
          <p:cNvSpPr>
            <a:spLocks noGrp="1"/>
          </p:cNvSpPr>
          <p:nvPr>
            <p:ph type="body" sz="quarter" idx="19"/>
          </p:nvPr>
        </p:nvSpPr>
        <p:spPr>
          <a:xfrm>
            <a:off x="967061" y="4154268"/>
            <a:ext cx="4177816" cy="731140"/>
          </a:xfrm>
        </p:spPr>
        <p:txBody>
          <a:bodyPr/>
          <a:lstStyle/>
          <a:p>
            <a:r>
              <a:rPr lang="en-GB" cap="all" dirty="0"/>
              <a:t>KRISENRESILIENZ</a:t>
            </a:r>
            <a:endParaRPr lang="en-US" cap="all" dirty="0"/>
          </a:p>
        </p:txBody>
      </p:sp>
      <p:sp>
        <p:nvSpPr>
          <p:cNvPr id="8" name="Text Placeholder 7">
            <a:extLst>
              <a:ext uri="{FF2B5EF4-FFF2-40B4-BE49-F238E27FC236}">
                <a16:creationId xmlns:a16="http://schemas.microsoft.com/office/drawing/2014/main" id="{D8E7CEE4-35A7-EB45-AD21-B4A704F2A9A1}"/>
              </a:ext>
            </a:extLst>
          </p:cNvPr>
          <p:cNvSpPr>
            <a:spLocks noGrp="1"/>
          </p:cNvSpPr>
          <p:nvPr>
            <p:ph type="body" sz="quarter" idx="20"/>
          </p:nvPr>
        </p:nvSpPr>
        <p:spPr>
          <a:xfrm>
            <a:off x="967062" y="3344692"/>
            <a:ext cx="4177815" cy="837258"/>
          </a:xfrm>
        </p:spPr>
        <p:txBody>
          <a:bodyPr>
            <a:normAutofit fontScale="70000" lnSpcReduction="20000"/>
          </a:bodyPr>
          <a:lstStyle/>
          <a:p>
            <a:r>
              <a:rPr lang="en-US" dirty="0"/>
              <a:t>Als </a:t>
            </a:r>
            <a:r>
              <a:rPr lang="en-US" dirty="0" err="1"/>
              <a:t>nächstes</a:t>
            </a:r>
            <a:r>
              <a:rPr lang="en-US" dirty="0"/>
              <a:t>: Modul 7</a:t>
            </a:r>
          </a:p>
        </p:txBody>
      </p:sp>
      <p:grpSp>
        <p:nvGrpSpPr>
          <p:cNvPr id="2" name="Google Shape;664;p39">
            <a:extLst>
              <a:ext uri="{FF2B5EF4-FFF2-40B4-BE49-F238E27FC236}">
                <a16:creationId xmlns:a16="http://schemas.microsoft.com/office/drawing/2014/main" id="{FA41672E-2660-C7D4-53CA-FD75978BCBAD}"/>
              </a:ext>
            </a:extLst>
          </p:cNvPr>
          <p:cNvGrpSpPr/>
          <p:nvPr/>
        </p:nvGrpSpPr>
        <p:grpSpPr>
          <a:xfrm>
            <a:off x="7286899" y="3277496"/>
            <a:ext cx="233548" cy="233548"/>
            <a:chOff x="5941025" y="3634400"/>
            <a:chExt cx="467650" cy="467650"/>
          </a:xfrm>
          <a:noFill/>
        </p:grpSpPr>
        <p:sp>
          <p:nvSpPr>
            <p:cNvPr id="3" name="Google Shape;665;p39">
              <a:extLst>
                <a:ext uri="{FF2B5EF4-FFF2-40B4-BE49-F238E27FC236}">
                  <a16:creationId xmlns:a16="http://schemas.microsoft.com/office/drawing/2014/main" id="{2B2C335E-C0AA-5593-A3D0-007D6B832223}"/>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66;p39">
              <a:extLst>
                <a:ext uri="{FF2B5EF4-FFF2-40B4-BE49-F238E27FC236}">
                  <a16:creationId xmlns:a16="http://schemas.microsoft.com/office/drawing/2014/main" id="{1CEA03AB-8554-607E-940D-24A548913B28}"/>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67;p39">
              <a:extLst>
                <a:ext uri="{FF2B5EF4-FFF2-40B4-BE49-F238E27FC236}">
                  <a16:creationId xmlns:a16="http://schemas.microsoft.com/office/drawing/2014/main" id="{CC0A5A2D-3EBF-8608-A9E5-E29EDE26167E}"/>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68;p39">
              <a:extLst>
                <a:ext uri="{FF2B5EF4-FFF2-40B4-BE49-F238E27FC236}">
                  <a16:creationId xmlns:a16="http://schemas.microsoft.com/office/drawing/2014/main" id="{309F655E-290A-EB78-912A-61E8D3F46DB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9;p39">
              <a:extLst>
                <a:ext uri="{FF2B5EF4-FFF2-40B4-BE49-F238E27FC236}">
                  <a16:creationId xmlns:a16="http://schemas.microsoft.com/office/drawing/2014/main" id="{383810E0-83EF-611F-62F8-C1B5612B275C}"/>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0;p39">
              <a:extLst>
                <a:ext uri="{FF2B5EF4-FFF2-40B4-BE49-F238E27FC236}">
                  <a16:creationId xmlns:a16="http://schemas.microsoft.com/office/drawing/2014/main" id="{16B4E628-98A3-22EB-6EBD-77D04BEE6C2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feld 13">
            <a:extLst>
              <a:ext uri="{FF2B5EF4-FFF2-40B4-BE49-F238E27FC236}">
                <a16:creationId xmlns:a16="http://schemas.microsoft.com/office/drawing/2014/main" id="{A33B4629-BDF8-8FB3-6EDE-186FE1691BD2}"/>
              </a:ext>
            </a:extLst>
          </p:cNvPr>
          <p:cNvSpPr txBox="1"/>
          <p:nvPr/>
        </p:nvSpPr>
        <p:spPr>
          <a:xfrm>
            <a:off x="7781191" y="3240382"/>
            <a:ext cx="3358895" cy="307777"/>
          </a:xfrm>
          <a:prstGeom prst="rect">
            <a:avLst/>
          </a:prstGeom>
          <a:noFill/>
        </p:spPr>
        <p:txBody>
          <a:bodyPr wrap="square" rtlCol="0">
            <a:spAutoFit/>
          </a:bodyPr>
          <a:lstStyle/>
          <a:p>
            <a:r>
              <a:rPr lang="en-GB" sz="1400" dirty="0">
                <a:solidFill>
                  <a:schemeClr val="bg1"/>
                </a:solidFill>
                <a:hlinkClick r:id="rId2">
                  <a:extLst>
                    <a:ext uri="{A12FA001-AC4F-418D-AE19-62706E023703}">
                      <ahyp:hlinkClr xmlns:ahyp="http://schemas.microsoft.com/office/drawing/2018/hyperlinkcolor" val="tx"/>
                    </a:ext>
                  </a:extLst>
                </a:hlinkClick>
              </a:rPr>
              <a:t>https://www.tourismrecovery.eu/ </a:t>
            </a:r>
          </a:p>
        </p:txBody>
      </p:sp>
      <p:sp>
        <p:nvSpPr>
          <p:cNvPr id="16" name="Textfeld 15">
            <a:extLst>
              <a:ext uri="{FF2B5EF4-FFF2-40B4-BE49-F238E27FC236}">
                <a16:creationId xmlns:a16="http://schemas.microsoft.com/office/drawing/2014/main" id="{9EC27700-4354-CC7E-A787-76AC54AF4E81}"/>
              </a:ext>
            </a:extLst>
          </p:cNvPr>
          <p:cNvSpPr txBox="1"/>
          <p:nvPr/>
        </p:nvSpPr>
        <p:spPr>
          <a:xfrm>
            <a:off x="7781191" y="3763556"/>
            <a:ext cx="3867170" cy="307777"/>
          </a:xfrm>
          <a:prstGeom prst="rect">
            <a:avLst/>
          </a:prstGeom>
          <a:no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https://www.facebook.com/tourismcrisisrecovery </a:t>
            </a:r>
          </a:p>
        </p:txBody>
      </p:sp>
      <p:sp>
        <p:nvSpPr>
          <p:cNvPr id="17" name="Freeform 6">
            <a:extLst>
              <a:ext uri="{FF2B5EF4-FFF2-40B4-BE49-F238E27FC236}">
                <a16:creationId xmlns:a16="http://schemas.microsoft.com/office/drawing/2014/main" id="{8858EB2C-C285-A26D-325E-3683A822D2B1}"/>
              </a:ext>
            </a:extLst>
          </p:cNvPr>
          <p:cNvSpPr>
            <a:spLocks noChangeAspect="1"/>
          </p:cNvSpPr>
          <p:nvPr/>
        </p:nvSpPr>
        <p:spPr bwMode="auto">
          <a:xfrm>
            <a:off x="7299757" y="3792031"/>
            <a:ext cx="132298" cy="234000"/>
          </a:xfrm>
          <a:custGeom>
            <a:avLst/>
            <a:gdLst>
              <a:gd name="T0" fmla="*/ 92 w 146"/>
              <a:gd name="T1" fmla="*/ 55 h 257"/>
              <a:gd name="T2" fmla="*/ 92 w 146"/>
              <a:gd name="T3" fmla="*/ 91 h 257"/>
              <a:gd name="T4" fmla="*/ 146 w 146"/>
              <a:gd name="T5" fmla="*/ 91 h 257"/>
              <a:gd name="T6" fmla="*/ 137 w 146"/>
              <a:gd name="T7" fmla="*/ 146 h 257"/>
              <a:gd name="T8" fmla="*/ 92 w 146"/>
              <a:gd name="T9" fmla="*/ 146 h 257"/>
              <a:gd name="T10" fmla="*/ 92 w 146"/>
              <a:gd name="T11" fmla="*/ 257 h 257"/>
              <a:gd name="T12" fmla="*/ 37 w 146"/>
              <a:gd name="T13" fmla="*/ 257 h 257"/>
              <a:gd name="T14" fmla="*/ 37 w 146"/>
              <a:gd name="T15" fmla="*/ 146 h 257"/>
              <a:gd name="T16" fmla="*/ 0 w 146"/>
              <a:gd name="T17" fmla="*/ 146 h 257"/>
              <a:gd name="T18" fmla="*/ 0 w 146"/>
              <a:gd name="T19" fmla="*/ 91 h 257"/>
              <a:gd name="T20" fmla="*/ 37 w 146"/>
              <a:gd name="T21" fmla="*/ 91 h 257"/>
              <a:gd name="T22" fmla="*/ 37 w 146"/>
              <a:gd name="T23" fmla="*/ 55 h 257"/>
              <a:gd name="T24" fmla="*/ 64 w 146"/>
              <a:gd name="T25" fmla="*/ 7 h 257"/>
              <a:gd name="T26" fmla="*/ 92 w 146"/>
              <a:gd name="T27" fmla="*/ 0 h 257"/>
              <a:gd name="T28" fmla="*/ 146 w 146"/>
              <a:gd name="T29" fmla="*/ 0 h 257"/>
              <a:gd name="T30" fmla="*/ 146 w 146"/>
              <a:gd name="T31" fmla="*/ 55 h 257"/>
              <a:gd name="T32" fmla="*/ 92 w 146"/>
              <a:gd name="T33"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57">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8DC9C0"/>
          </a:solidFill>
          <a:ln>
            <a:noFill/>
          </a:ln>
        </p:spPr>
        <p:txBody>
          <a:bodyPr vert="horz" wrap="square" lIns="91440" tIns="45720" rIns="91440" bIns="45720" numCol="1" anchor="t" anchorCtr="0" compatLnSpc="1">
            <a:prstTxWarp prst="textNoShape">
              <a:avLst/>
            </a:prstTxWarp>
          </a:bodyPr>
          <a:lstStyle/>
          <a:p>
            <a:endParaRPr lang="en-ID"/>
          </a:p>
        </p:txBody>
      </p:sp>
    </p:spTree>
    <p:extLst>
      <p:ext uri="{BB962C8B-B14F-4D97-AF65-F5344CB8AC3E}">
        <p14:creationId xmlns:p14="http://schemas.microsoft.com/office/powerpoint/2010/main" val="416982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C6D0F1D-29B8-C0AB-40F4-B72098F26452}"/>
              </a:ext>
            </a:extLst>
          </p:cNvPr>
          <p:cNvSpPr>
            <a:spLocks noGrp="1"/>
          </p:cNvSpPr>
          <p:nvPr>
            <p:ph sz="quarter" idx="19"/>
          </p:nvPr>
        </p:nvSpPr>
        <p:spPr/>
        <p:txBody>
          <a:bodyPr/>
          <a:lstStyle/>
          <a:p>
            <a:r>
              <a:rPr lang="en-US" dirty="0"/>
              <a:t>Welche Fähigkeiten braucht man, um eine gute Führungskraft zu sein?</a:t>
            </a:r>
            <a:endParaRPr lang="de-DE" dirty="0"/>
          </a:p>
        </p:txBody>
      </p:sp>
      <p:sp>
        <p:nvSpPr>
          <p:cNvPr id="4" name="Textplatzhalter 3">
            <a:extLst>
              <a:ext uri="{FF2B5EF4-FFF2-40B4-BE49-F238E27FC236}">
                <a16:creationId xmlns:a16="http://schemas.microsoft.com/office/drawing/2014/main" id="{552C5974-6242-41A0-2EA5-EE229FACA05F}"/>
              </a:ext>
            </a:extLst>
          </p:cNvPr>
          <p:cNvSpPr>
            <a:spLocks noGrp="1"/>
          </p:cNvSpPr>
          <p:nvPr>
            <p:ph type="body" sz="quarter" idx="16"/>
          </p:nvPr>
        </p:nvSpPr>
        <p:spPr/>
        <p:txBody>
          <a:bodyPr>
            <a:normAutofit fontScale="92500" lnSpcReduction="10000"/>
          </a:bodyPr>
          <a:lstStyle/>
          <a:p>
            <a:r>
              <a:rPr lang="en-US" dirty="0"/>
              <a:t>Lassen Sie uns mit einer kurzen Selbstreflexion beginnen: Nehmen Sie sich ein paar Minuten Zeit und schreiben Sie auf, welche </a:t>
            </a:r>
            <a:r>
              <a:rPr lang="en-US" b="1" dirty="0"/>
              <a:t>Fähigkeiten gute Führungskräfte brauchen</a:t>
            </a:r>
            <a:endParaRPr lang="en-US" dirty="0"/>
          </a:p>
        </p:txBody>
      </p:sp>
      <p:sp>
        <p:nvSpPr>
          <p:cNvPr id="5" name="Textplatzhalter 4">
            <a:extLst>
              <a:ext uri="{FF2B5EF4-FFF2-40B4-BE49-F238E27FC236}">
                <a16:creationId xmlns:a16="http://schemas.microsoft.com/office/drawing/2014/main" id="{12DFBBBF-2A21-7A68-CCD0-05BE5C83AF46}"/>
              </a:ext>
            </a:extLst>
          </p:cNvPr>
          <p:cNvSpPr>
            <a:spLocks noGrp="1"/>
          </p:cNvSpPr>
          <p:nvPr>
            <p:ph type="body" sz="quarter" idx="20"/>
          </p:nvPr>
        </p:nvSpPr>
        <p:spPr/>
        <p:txBody>
          <a:bodyPr>
            <a:normAutofit fontScale="85000" lnSpcReduction="20000"/>
          </a:bodyPr>
          <a:lstStyle/>
          <a:p>
            <a:r>
              <a:rPr lang="de-DE" dirty="0"/>
              <a:t>Selbstreflexion: Fähigkeiten von guten Führungskräften</a:t>
            </a:r>
          </a:p>
          <a:p>
            <a:endParaRPr lang="de-DE" dirty="0"/>
          </a:p>
        </p:txBody>
      </p:sp>
      <p:sp>
        <p:nvSpPr>
          <p:cNvPr id="9" name="Rounded Rectangle 60">
            <a:extLst>
              <a:ext uri="{FF2B5EF4-FFF2-40B4-BE49-F238E27FC236}">
                <a16:creationId xmlns:a16="http://schemas.microsoft.com/office/drawing/2014/main" id="{66176015-15B6-7002-987F-655CEB334077}"/>
              </a:ext>
            </a:extLst>
          </p:cNvPr>
          <p:cNvSpPr/>
          <p:nvPr/>
        </p:nvSpPr>
        <p:spPr>
          <a:xfrm>
            <a:off x="6699707" y="2138870"/>
            <a:ext cx="1808891" cy="456997"/>
          </a:xfrm>
          <a:prstGeom prst="roundRect">
            <a:avLst>
              <a:gd name="adj" fmla="val 50000"/>
            </a:avLst>
          </a:prstGeom>
          <a:solidFill>
            <a:srgbClr val="91639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10" name="Rounded Rectangle 63">
            <a:extLst>
              <a:ext uri="{FF2B5EF4-FFF2-40B4-BE49-F238E27FC236}">
                <a16:creationId xmlns:a16="http://schemas.microsoft.com/office/drawing/2014/main" id="{3CF62937-DBC3-EB7B-7FED-185E26ACA814}"/>
              </a:ext>
            </a:extLst>
          </p:cNvPr>
          <p:cNvSpPr/>
          <p:nvPr/>
        </p:nvSpPr>
        <p:spPr>
          <a:xfrm rot="18893649">
            <a:off x="7491100" y="2378260"/>
            <a:ext cx="1124482" cy="456997"/>
          </a:xfrm>
          <a:prstGeom prst="roundRect">
            <a:avLst>
              <a:gd name="adj" fmla="val 50000"/>
            </a:avLst>
          </a:prstGeom>
          <a:solidFill>
            <a:srgbClr val="91639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11" name="Rounded Rectangle 62">
            <a:extLst>
              <a:ext uri="{FF2B5EF4-FFF2-40B4-BE49-F238E27FC236}">
                <a16:creationId xmlns:a16="http://schemas.microsoft.com/office/drawing/2014/main" id="{E2277985-69C1-EDD9-4034-0BB9288998C3}"/>
              </a:ext>
            </a:extLst>
          </p:cNvPr>
          <p:cNvSpPr/>
          <p:nvPr/>
        </p:nvSpPr>
        <p:spPr>
          <a:xfrm rot="2717866">
            <a:off x="7491897" y="1895924"/>
            <a:ext cx="1124482" cy="456997"/>
          </a:xfrm>
          <a:prstGeom prst="roundRect">
            <a:avLst>
              <a:gd name="adj" fmla="val 50000"/>
            </a:avLst>
          </a:prstGeom>
          <a:solidFill>
            <a:srgbClr val="91639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13" name="Textplatzhalter 4">
            <a:extLst>
              <a:ext uri="{FF2B5EF4-FFF2-40B4-BE49-F238E27FC236}">
                <a16:creationId xmlns:a16="http://schemas.microsoft.com/office/drawing/2014/main" id="{46057AC9-393E-3E63-8C9A-FD17A05B27B8}"/>
              </a:ext>
            </a:extLst>
          </p:cNvPr>
          <p:cNvSpPr txBox="1">
            <a:spLocks/>
          </p:cNvSpPr>
          <p:nvPr/>
        </p:nvSpPr>
        <p:spPr>
          <a:xfrm>
            <a:off x="4292132" y="2082945"/>
            <a:ext cx="2620878" cy="9645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Brainstorming über...</a:t>
            </a:r>
            <a:br>
              <a:rPr lang="de-DE" dirty="0"/>
            </a:br>
            <a:r>
              <a:rPr lang="de-DE" dirty="0"/>
              <a:t>Führung</a:t>
            </a:r>
          </a:p>
          <a:p>
            <a:endParaRPr lang="de-DE" dirty="0"/>
          </a:p>
        </p:txBody>
      </p:sp>
      <p:sp>
        <p:nvSpPr>
          <p:cNvPr id="14" name="Textplatzhalter 4">
            <a:extLst>
              <a:ext uri="{FF2B5EF4-FFF2-40B4-BE49-F238E27FC236}">
                <a16:creationId xmlns:a16="http://schemas.microsoft.com/office/drawing/2014/main" id="{B557AE90-1318-B4E9-0F3A-0265DC36671F}"/>
              </a:ext>
            </a:extLst>
          </p:cNvPr>
          <p:cNvSpPr txBox="1">
            <a:spLocks/>
          </p:cNvSpPr>
          <p:nvPr/>
        </p:nvSpPr>
        <p:spPr>
          <a:xfrm>
            <a:off x="8992517" y="2099346"/>
            <a:ext cx="2867788" cy="7095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Brainstorming über...</a:t>
            </a:r>
            <a:br>
              <a:rPr lang="de-DE" dirty="0"/>
            </a:br>
            <a:r>
              <a:rPr lang="de-DE" dirty="0"/>
              <a:t>Gute Führung</a:t>
            </a:r>
          </a:p>
          <a:p>
            <a:endParaRPr lang="de-DE" dirty="0"/>
          </a:p>
        </p:txBody>
      </p:sp>
      <p:grpSp>
        <p:nvGrpSpPr>
          <p:cNvPr id="2" name="Gruppieren 1">
            <a:extLst>
              <a:ext uri="{FF2B5EF4-FFF2-40B4-BE49-F238E27FC236}">
                <a16:creationId xmlns:a16="http://schemas.microsoft.com/office/drawing/2014/main" id="{4C4B36AC-EA07-360E-E4F7-EB4114579058}"/>
              </a:ext>
            </a:extLst>
          </p:cNvPr>
          <p:cNvGrpSpPr/>
          <p:nvPr/>
        </p:nvGrpSpPr>
        <p:grpSpPr>
          <a:xfrm rot="5400000">
            <a:off x="9088083" y="3137312"/>
            <a:ext cx="1808891" cy="1606819"/>
            <a:chOff x="8914388" y="2854981"/>
            <a:chExt cx="1808891" cy="1606819"/>
          </a:xfrm>
        </p:grpSpPr>
        <p:sp>
          <p:nvSpPr>
            <p:cNvPr id="12" name="Rounded Rectangle 60">
              <a:extLst>
                <a:ext uri="{FF2B5EF4-FFF2-40B4-BE49-F238E27FC236}">
                  <a16:creationId xmlns:a16="http://schemas.microsoft.com/office/drawing/2014/main" id="{52633668-61E4-01AE-180C-5A3E3FF74907}"/>
                </a:ext>
              </a:extLst>
            </p:cNvPr>
            <p:cNvSpPr/>
            <p:nvPr/>
          </p:nvSpPr>
          <p:spPr>
            <a:xfrm>
              <a:off x="8914388" y="3431669"/>
              <a:ext cx="1808891" cy="456997"/>
            </a:xfrm>
            <a:prstGeom prst="roundRect">
              <a:avLst>
                <a:gd name="adj" fmla="val 50000"/>
              </a:avLst>
            </a:prstGeom>
            <a:solidFill>
              <a:srgbClr val="F27954">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15" name="Rounded Rectangle 63">
              <a:extLst>
                <a:ext uri="{FF2B5EF4-FFF2-40B4-BE49-F238E27FC236}">
                  <a16:creationId xmlns:a16="http://schemas.microsoft.com/office/drawing/2014/main" id="{450D714E-95DF-2D31-E869-84E94AD918E8}"/>
                </a:ext>
              </a:extLst>
            </p:cNvPr>
            <p:cNvSpPr/>
            <p:nvPr/>
          </p:nvSpPr>
          <p:spPr>
            <a:xfrm rot="18893649">
              <a:off x="9705780" y="3671060"/>
              <a:ext cx="1124482" cy="456997"/>
            </a:xfrm>
            <a:prstGeom prst="roundRect">
              <a:avLst>
                <a:gd name="adj" fmla="val 50000"/>
              </a:avLst>
            </a:prstGeom>
            <a:solidFill>
              <a:srgbClr val="F27954">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16" name="Rounded Rectangle 62">
              <a:extLst>
                <a:ext uri="{FF2B5EF4-FFF2-40B4-BE49-F238E27FC236}">
                  <a16:creationId xmlns:a16="http://schemas.microsoft.com/office/drawing/2014/main" id="{99E4648B-A6A0-F1D6-EDD3-073C6AD117D1}"/>
                </a:ext>
              </a:extLst>
            </p:cNvPr>
            <p:cNvSpPr/>
            <p:nvPr/>
          </p:nvSpPr>
          <p:spPr>
            <a:xfrm rot="2717866">
              <a:off x="9706577" y="3188723"/>
              <a:ext cx="1124482" cy="456997"/>
            </a:xfrm>
            <a:prstGeom prst="roundRect">
              <a:avLst>
                <a:gd name="adj" fmla="val 50000"/>
              </a:avLst>
            </a:prstGeom>
            <a:solidFill>
              <a:srgbClr val="F27954">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grpSp>
      <p:sp>
        <p:nvSpPr>
          <p:cNvPr id="17" name="Textplatzhalter 4">
            <a:extLst>
              <a:ext uri="{FF2B5EF4-FFF2-40B4-BE49-F238E27FC236}">
                <a16:creationId xmlns:a16="http://schemas.microsoft.com/office/drawing/2014/main" id="{41367775-B99E-3723-1D8B-F23A4101987A}"/>
              </a:ext>
            </a:extLst>
          </p:cNvPr>
          <p:cNvSpPr txBox="1">
            <a:spLocks/>
          </p:cNvSpPr>
          <p:nvPr/>
        </p:nvSpPr>
        <p:spPr>
          <a:xfrm>
            <a:off x="8992518" y="5095036"/>
            <a:ext cx="2867788" cy="709593"/>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Brainstorming über...</a:t>
            </a:r>
            <a:br>
              <a:rPr lang="de-DE" dirty="0"/>
            </a:br>
            <a:r>
              <a:rPr lang="de-DE" dirty="0"/>
              <a:t>Fähigkeiten von guten Führungskräften</a:t>
            </a:r>
          </a:p>
          <a:p>
            <a:endParaRPr lang="de-DE" dirty="0"/>
          </a:p>
        </p:txBody>
      </p:sp>
    </p:spTree>
    <p:extLst>
      <p:ext uri="{BB962C8B-B14F-4D97-AF65-F5344CB8AC3E}">
        <p14:creationId xmlns:p14="http://schemas.microsoft.com/office/powerpoint/2010/main" val="1721187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C6D0F1D-29B8-C0AB-40F4-B72098F26452}"/>
              </a:ext>
            </a:extLst>
          </p:cNvPr>
          <p:cNvSpPr>
            <a:spLocks noGrp="1"/>
          </p:cNvSpPr>
          <p:nvPr>
            <p:ph sz="quarter" idx="19"/>
          </p:nvPr>
        </p:nvSpPr>
        <p:spPr/>
        <p:txBody>
          <a:bodyPr/>
          <a:lstStyle/>
          <a:p>
            <a:r>
              <a:rPr lang="en-US" dirty="0"/>
              <a:t>Sind die in einer Krise erforderlichen Führungsqualitäten anders?</a:t>
            </a:r>
            <a:endParaRPr lang="de-DE" dirty="0"/>
          </a:p>
        </p:txBody>
      </p:sp>
      <p:sp>
        <p:nvSpPr>
          <p:cNvPr id="4" name="Textplatzhalter 3">
            <a:extLst>
              <a:ext uri="{FF2B5EF4-FFF2-40B4-BE49-F238E27FC236}">
                <a16:creationId xmlns:a16="http://schemas.microsoft.com/office/drawing/2014/main" id="{552C5974-6242-41A0-2EA5-EE229FACA05F}"/>
              </a:ext>
            </a:extLst>
          </p:cNvPr>
          <p:cNvSpPr>
            <a:spLocks noGrp="1"/>
          </p:cNvSpPr>
          <p:nvPr>
            <p:ph type="body" sz="quarter" idx="16"/>
          </p:nvPr>
        </p:nvSpPr>
        <p:spPr/>
        <p:txBody>
          <a:bodyPr>
            <a:normAutofit fontScale="92500" lnSpcReduction="10000"/>
          </a:bodyPr>
          <a:lstStyle/>
          <a:p>
            <a:r>
              <a:rPr lang="en-US" dirty="0"/>
              <a:t>Lassen Sie uns mit einer kurzen Selbstreflexion beginnen: Nehmen Sie sich ein paar Minuten Zeit und schreiben Sie auf, welche </a:t>
            </a:r>
            <a:r>
              <a:rPr lang="en-US" b="1" dirty="0"/>
              <a:t>Fähigkeiten gute Führungskräfte in einer Krise brauchen</a:t>
            </a:r>
            <a:endParaRPr lang="en-US" dirty="0"/>
          </a:p>
        </p:txBody>
      </p:sp>
      <p:sp>
        <p:nvSpPr>
          <p:cNvPr id="5" name="Textplatzhalter 4">
            <a:extLst>
              <a:ext uri="{FF2B5EF4-FFF2-40B4-BE49-F238E27FC236}">
                <a16:creationId xmlns:a16="http://schemas.microsoft.com/office/drawing/2014/main" id="{12DFBBBF-2A21-7A68-CCD0-05BE5C83AF46}"/>
              </a:ext>
            </a:extLst>
          </p:cNvPr>
          <p:cNvSpPr>
            <a:spLocks noGrp="1"/>
          </p:cNvSpPr>
          <p:nvPr>
            <p:ph type="body" sz="quarter" idx="20"/>
          </p:nvPr>
        </p:nvSpPr>
        <p:spPr/>
        <p:txBody>
          <a:bodyPr>
            <a:normAutofit fontScale="85000" lnSpcReduction="20000"/>
          </a:bodyPr>
          <a:lstStyle/>
          <a:p>
            <a:r>
              <a:rPr lang="de-DE" dirty="0"/>
              <a:t>Selbstreflexion: Fähigkeiten guter Führungspersönlichkeiten in Krisensituationen</a:t>
            </a:r>
          </a:p>
          <a:p>
            <a:endParaRPr lang="de-DE" dirty="0"/>
          </a:p>
        </p:txBody>
      </p:sp>
      <p:sp>
        <p:nvSpPr>
          <p:cNvPr id="9" name="Rounded Rectangle 60">
            <a:extLst>
              <a:ext uri="{FF2B5EF4-FFF2-40B4-BE49-F238E27FC236}">
                <a16:creationId xmlns:a16="http://schemas.microsoft.com/office/drawing/2014/main" id="{66176015-15B6-7002-987F-655CEB334077}"/>
              </a:ext>
            </a:extLst>
          </p:cNvPr>
          <p:cNvSpPr/>
          <p:nvPr/>
        </p:nvSpPr>
        <p:spPr>
          <a:xfrm>
            <a:off x="6699707" y="2138870"/>
            <a:ext cx="1808891" cy="456997"/>
          </a:xfrm>
          <a:prstGeom prst="roundRect">
            <a:avLst>
              <a:gd name="adj" fmla="val 50000"/>
            </a:avLst>
          </a:prstGeom>
          <a:solidFill>
            <a:srgbClr val="91639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10" name="Rounded Rectangle 63">
            <a:extLst>
              <a:ext uri="{FF2B5EF4-FFF2-40B4-BE49-F238E27FC236}">
                <a16:creationId xmlns:a16="http://schemas.microsoft.com/office/drawing/2014/main" id="{3CF62937-DBC3-EB7B-7FED-185E26ACA814}"/>
              </a:ext>
            </a:extLst>
          </p:cNvPr>
          <p:cNvSpPr/>
          <p:nvPr/>
        </p:nvSpPr>
        <p:spPr>
          <a:xfrm rot="18893649">
            <a:off x="7491100" y="2378260"/>
            <a:ext cx="1124482" cy="456997"/>
          </a:xfrm>
          <a:prstGeom prst="roundRect">
            <a:avLst>
              <a:gd name="adj" fmla="val 50000"/>
            </a:avLst>
          </a:prstGeom>
          <a:solidFill>
            <a:srgbClr val="91639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11" name="Rounded Rectangle 62">
            <a:extLst>
              <a:ext uri="{FF2B5EF4-FFF2-40B4-BE49-F238E27FC236}">
                <a16:creationId xmlns:a16="http://schemas.microsoft.com/office/drawing/2014/main" id="{E2277985-69C1-EDD9-4034-0BB9288998C3}"/>
              </a:ext>
            </a:extLst>
          </p:cNvPr>
          <p:cNvSpPr/>
          <p:nvPr/>
        </p:nvSpPr>
        <p:spPr>
          <a:xfrm rot="2717866">
            <a:off x="7491897" y="1895924"/>
            <a:ext cx="1124482" cy="456997"/>
          </a:xfrm>
          <a:prstGeom prst="roundRect">
            <a:avLst>
              <a:gd name="adj" fmla="val 50000"/>
            </a:avLst>
          </a:prstGeom>
          <a:solidFill>
            <a:srgbClr val="91639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13" name="Textplatzhalter 4">
            <a:extLst>
              <a:ext uri="{FF2B5EF4-FFF2-40B4-BE49-F238E27FC236}">
                <a16:creationId xmlns:a16="http://schemas.microsoft.com/office/drawing/2014/main" id="{46057AC9-393E-3E63-8C9A-FD17A05B27B8}"/>
              </a:ext>
            </a:extLst>
          </p:cNvPr>
          <p:cNvSpPr txBox="1">
            <a:spLocks/>
          </p:cNvSpPr>
          <p:nvPr/>
        </p:nvSpPr>
        <p:spPr>
          <a:xfrm>
            <a:off x="4292132" y="2082945"/>
            <a:ext cx="2620878" cy="9645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Brainstorming über...</a:t>
            </a:r>
            <a:br>
              <a:rPr lang="de-DE" dirty="0"/>
            </a:br>
            <a:r>
              <a:rPr lang="de-DE" dirty="0"/>
              <a:t>Führung</a:t>
            </a:r>
          </a:p>
          <a:p>
            <a:endParaRPr lang="de-DE" dirty="0"/>
          </a:p>
        </p:txBody>
      </p:sp>
      <p:sp>
        <p:nvSpPr>
          <p:cNvPr id="14" name="Textplatzhalter 4">
            <a:extLst>
              <a:ext uri="{FF2B5EF4-FFF2-40B4-BE49-F238E27FC236}">
                <a16:creationId xmlns:a16="http://schemas.microsoft.com/office/drawing/2014/main" id="{B557AE90-1318-B4E9-0F3A-0265DC36671F}"/>
              </a:ext>
            </a:extLst>
          </p:cNvPr>
          <p:cNvSpPr txBox="1">
            <a:spLocks/>
          </p:cNvSpPr>
          <p:nvPr/>
        </p:nvSpPr>
        <p:spPr>
          <a:xfrm>
            <a:off x="8992517" y="2099346"/>
            <a:ext cx="2867788" cy="7095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Brainstorming über...</a:t>
            </a:r>
            <a:br>
              <a:rPr lang="de-DE" dirty="0"/>
            </a:br>
            <a:r>
              <a:rPr lang="de-DE" dirty="0"/>
              <a:t>Gute Führung</a:t>
            </a:r>
          </a:p>
          <a:p>
            <a:endParaRPr lang="de-DE" dirty="0"/>
          </a:p>
        </p:txBody>
      </p:sp>
      <p:grpSp>
        <p:nvGrpSpPr>
          <p:cNvPr id="2" name="Gruppieren 1">
            <a:extLst>
              <a:ext uri="{FF2B5EF4-FFF2-40B4-BE49-F238E27FC236}">
                <a16:creationId xmlns:a16="http://schemas.microsoft.com/office/drawing/2014/main" id="{4C4B36AC-EA07-360E-E4F7-EB4114579058}"/>
              </a:ext>
            </a:extLst>
          </p:cNvPr>
          <p:cNvGrpSpPr/>
          <p:nvPr/>
        </p:nvGrpSpPr>
        <p:grpSpPr>
          <a:xfrm rot="5400000">
            <a:off x="9088083" y="3137312"/>
            <a:ext cx="1808891" cy="1606819"/>
            <a:chOff x="8914388" y="2854981"/>
            <a:chExt cx="1808891" cy="1606819"/>
          </a:xfrm>
        </p:grpSpPr>
        <p:sp>
          <p:nvSpPr>
            <p:cNvPr id="12" name="Rounded Rectangle 60">
              <a:extLst>
                <a:ext uri="{FF2B5EF4-FFF2-40B4-BE49-F238E27FC236}">
                  <a16:creationId xmlns:a16="http://schemas.microsoft.com/office/drawing/2014/main" id="{52633668-61E4-01AE-180C-5A3E3FF74907}"/>
                </a:ext>
              </a:extLst>
            </p:cNvPr>
            <p:cNvSpPr/>
            <p:nvPr/>
          </p:nvSpPr>
          <p:spPr>
            <a:xfrm>
              <a:off x="8914388" y="3431669"/>
              <a:ext cx="1808891" cy="456997"/>
            </a:xfrm>
            <a:prstGeom prst="roundRect">
              <a:avLst>
                <a:gd name="adj" fmla="val 50000"/>
              </a:avLst>
            </a:prstGeom>
            <a:solidFill>
              <a:srgbClr val="F27954">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15" name="Rounded Rectangle 63">
              <a:extLst>
                <a:ext uri="{FF2B5EF4-FFF2-40B4-BE49-F238E27FC236}">
                  <a16:creationId xmlns:a16="http://schemas.microsoft.com/office/drawing/2014/main" id="{450D714E-95DF-2D31-E869-84E94AD918E8}"/>
                </a:ext>
              </a:extLst>
            </p:cNvPr>
            <p:cNvSpPr/>
            <p:nvPr/>
          </p:nvSpPr>
          <p:spPr>
            <a:xfrm rot="18893649">
              <a:off x="9705780" y="3671060"/>
              <a:ext cx="1124482" cy="456997"/>
            </a:xfrm>
            <a:prstGeom prst="roundRect">
              <a:avLst>
                <a:gd name="adj" fmla="val 50000"/>
              </a:avLst>
            </a:prstGeom>
            <a:solidFill>
              <a:srgbClr val="F27954">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16" name="Rounded Rectangle 62">
              <a:extLst>
                <a:ext uri="{FF2B5EF4-FFF2-40B4-BE49-F238E27FC236}">
                  <a16:creationId xmlns:a16="http://schemas.microsoft.com/office/drawing/2014/main" id="{99E4648B-A6A0-F1D6-EDD3-073C6AD117D1}"/>
                </a:ext>
              </a:extLst>
            </p:cNvPr>
            <p:cNvSpPr/>
            <p:nvPr/>
          </p:nvSpPr>
          <p:spPr>
            <a:xfrm rot="2717866">
              <a:off x="9706577" y="3188723"/>
              <a:ext cx="1124482" cy="456997"/>
            </a:xfrm>
            <a:prstGeom prst="roundRect">
              <a:avLst>
                <a:gd name="adj" fmla="val 50000"/>
              </a:avLst>
            </a:prstGeom>
            <a:solidFill>
              <a:srgbClr val="F27954">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grpSp>
      <p:sp>
        <p:nvSpPr>
          <p:cNvPr id="17" name="Textplatzhalter 4">
            <a:extLst>
              <a:ext uri="{FF2B5EF4-FFF2-40B4-BE49-F238E27FC236}">
                <a16:creationId xmlns:a16="http://schemas.microsoft.com/office/drawing/2014/main" id="{41367775-B99E-3723-1D8B-F23A4101987A}"/>
              </a:ext>
            </a:extLst>
          </p:cNvPr>
          <p:cNvSpPr txBox="1">
            <a:spLocks/>
          </p:cNvSpPr>
          <p:nvPr/>
        </p:nvSpPr>
        <p:spPr>
          <a:xfrm>
            <a:off x="8992518" y="5095036"/>
            <a:ext cx="2867788" cy="709593"/>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Brainstorming über...</a:t>
            </a:r>
            <a:br>
              <a:rPr lang="de-DE" dirty="0"/>
            </a:br>
            <a:r>
              <a:rPr lang="de-DE" dirty="0"/>
              <a:t>Fähigkeiten von guten Führungskräften</a:t>
            </a:r>
          </a:p>
          <a:p>
            <a:endParaRPr lang="de-DE" dirty="0"/>
          </a:p>
        </p:txBody>
      </p:sp>
      <p:grpSp>
        <p:nvGrpSpPr>
          <p:cNvPr id="18" name="Gruppieren 17">
            <a:extLst>
              <a:ext uri="{FF2B5EF4-FFF2-40B4-BE49-F238E27FC236}">
                <a16:creationId xmlns:a16="http://schemas.microsoft.com/office/drawing/2014/main" id="{B6AB16E0-9EE0-68C9-D4AE-ADCF76A71291}"/>
              </a:ext>
            </a:extLst>
          </p:cNvPr>
          <p:cNvGrpSpPr/>
          <p:nvPr/>
        </p:nvGrpSpPr>
        <p:grpSpPr>
          <a:xfrm rot="10800000">
            <a:off x="6803150" y="4592662"/>
            <a:ext cx="1808891" cy="1606819"/>
            <a:chOff x="8914388" y="2854981"/>
            <a:chExt cx="1808891" cy="1606819"/>
          </a:xfrm>
        </p:grpSpPr>
        <p:sp>
          <p:nvSpPr>
            <p:cNvPr id="19" name="Rounded Rectangle 60">
              <a:extLst>
                <a:ext uri="{FF2B5EF4-FFF2-40B4-BE49-F238E27FC236}">
                  <a16:creationId xmlns:a16="http://schemas.microsoft.com/office/drawing/2014/main" id="{D7DF820F-4B8C-EF48-435B-1CF412976B7B}"/>
                </a:ext>
              </a:extLst>
            </p:cNvPr>
            <p:cNvSpPr/>
            <p:nvPr/>
          </p:nvSpPr>
          <p:spPr>
            <a:xfrm>
              <a:off x="8914388" y="3431669"/>
              <a:ext cx="1808891" cy="456997"/>
            </a:xfrm>
            <a:prstGeom prst="roundRect">
              <a:avLst>
                <a:gd name="adj" fmla="val 50000"/>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20" name="Rounded Rectangle 63">
              <a:extLst>
                <a:ext uri="{FF2B5EF4-FFF2-40B4-BE49-F238E27FC236}">
                  <a16:creationId xmlns:a16="http://schemas.microsoft.com/office/drawing/2014/main" id="{1A08EE30-0BA8-1A1B-8FF7-F8A17FAC93C8}"/>
                </a:ext>
              </a:extLst>
            </p:cNvPr>
            <p:cNvSpPr/>
            <p:nvPr/>
          </p:nvSpPr>
          <p:spPr>
            <a:xfrm rot="18893649">
              <a:off x="9705780" y="3671060"/>
              <a:ext cx="1124482" cy="456997"/>
            </a:xfrm>
            <a:prstGeom prst="roundRect">
              <a:avLst>
                <a:gd name="adj" fmla="val 50000"/>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21" name="Rounded Rectangle 62">
              <a:extLst>
                <a:ext uri="{FF2B5EF4-FFF2-40B4-BE49-F238E27FC236}">
                  <a16:creationId xmlns:a16="http://schemas.microsoft.com/office/drawing/2014/main" id="{7C7F09E4-BB15-C788-069C-064C2C0868C6}"/>
                </a:ext>
              </a:extLst>
            </p:cNvPr>
            <p:cNvSpPr/>
            <p:nvPr/>
          </p:nvSpPr>
          <p:spPr>
            <a:xfrm rot="2717866">
              <a:off x="9706577" y="3188723"/>
              <a:ext cx="1124482" cy="456997"/>
            </a:xfrm>
            <a:prstGeom prst="roundRect">
              <a:avLst>
                <a:gd name="adj" fmla="val 50000"/>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grpSp>
      <p:sp>
        <p:nvSpPr>
          <p:cNvPr id="22" name="Textplatzhalter 4">
            <a:extLst>
              <a:ext uri="{FF2B5EF4-FFF2-40B4-BE49-F238E27FC236}">
                <a16:creationId xmlns:a16="http://schemas.microsoft.com/office/drawing/2014/main" id="{BFBF8ABB-7CFF-3482-62E0-2D7C9244DD1D}"/>
              </a:ext>
            </a:extLst>
          </p:cNvPr>
          <p:cNvSpPr txBox="1">
            <a:spLocks/>
          </p:cNvSpPr>
          <p:nvPr/>
        </p:nvSpPr>
        <p:spPr>
          <a:xfrm>
            <a:off x="4292132" y="5095036"/>
            <a:ext cx="2867788" cy="96459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7952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Brainstorming über...</a:t>
            </a:r>
            <a:br>
              <a:rPr lang="de-DE" dirty="0"/>
            </a:br>
            <a:r>
              <a:rPr lang="de-DE" dirty="0"/>
              <a:t>Fähigkeiten von guten Führungskräften </a:t>
            </a:r>
            <a:br>
              <a:rPr lang="de-DE" dirty="0"/>
            </a:br>
            <a:r>
              <a:rPr lang="de-DE" dirty="0"/>
              <a:t>in einer Krisensituation</a:t>
            </a:r>
          </a:p>
          <a:p>
            <a:endParaRPr lang="de-DE" dirty="0"/>
          </a:p>
        </p:txBody>
      </p:sp>
    </p:spTree>
    <p:extLst>
      <p:ext uri="{BB962C8B-B14F-4D97-AF65-F5344CB8AC3E}">
        <p14:creationId xmlns:p14="http://schemas.microsoft.com/office/powerpoint/2010/main" val="3670559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Inhaltsplatzhalter 8">
            <a:extLst>
              <a:ext uri="{FF2B5EF4-FFF2-40B4-BE49-F238E27FC236}">
                <a16:creationId xmlns:a16="http://schemas.microsoft.com/office/drawing/2014/main" id="{2C1F84F0-2B41-B34F-500C-3313E5280B0B}"/>
              </a:ext>
            </a:extLst>
          </p:cNvPr>
          <p:cNvSpPr>
            <a:spLocks noGrp="1"/>
          </p:cNvSpPr>
          <p:nvPr>
            <p:ph sz="quarter" idx="19"/>
          </p:nvPr>
        </p:nvSpPr>
        <p:spPr/>
        <p:txBody>
          <a:bodyPr/>
          <a:lstStyle/>
          <a:p>
            <a:r>
              <a:rPr lang="en-US" dirty="0"/>
              <a:t>Es gibt Führungsmythen, die immer wieder auftauchen. Hier sind einige, die </a:t>
            </a:r>
            <a:r>
              <a:rPr lang="en-US" dirty="0" err="1"/>
              <a:t>oftmals</a:t>
            </a:r>
            <a:r>
              <a:rPr lang="en-US" dirty="0"/>
              <a:t> ins Gespräch </a:t>
            </a:r>
            <a:r>
              <a:rPr lang="en-US" dirty="0" err="1"/>
              <a:t>gebracht</a:t>
            </a:r>
            <a:r>
              <a:rPr lang="en-US" dirty="0"/>
              <a:t> warden.</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p:txBody>
          <a:bodyPr>
            <a:noAutofit/>
          </a:bodyPr>
          <a:lstStyle/>
          <a:p>
            <a:r>
              <a:rPr lang="en-US" sz="1900" dirty="0"/>
              <a:t>Bei der </a:t>
            </a:r>
            <a:r>
              <a:rPr lang="en-US" sz="1900" dirty="0" err="1"/>
              <a:t>Unternehmensführung</a:t>
            </a:r>
            <a:r>
              <a:rPr lang="en-US" sz="1900" dirty="0"/>
              <a:t> gibt es </a:t>
            </a:r>
            <a:r>
              <a:rPr lang="en-US" sz="1900" dirty="0" err="1"/>
              <a:t>kein</a:t>
            </a:r>
            <a:r>
              <a:rPr lang="en-US" sz="1900" dirty="0"/>
              <a:t> “one size fits all”. Jede Führungskraft hat ihre </a:t>
            </a:r>
            <a:r>
              <a:rPr lang="en-US" sz="1900" dirty="0" err="1"/>
              <a:t>eigene</a:t>
            </a:r>
            <a:r>
              <a:rPr lang="en-US" sz="1900" dirty="0"/>
              <a:t> </a:t>
            </a:r>
            <a:r>
              <a:rPr lang="en-US" sz="1900" dirty="0" err="1"/>
              <a:t>Persönlichkeit</a:t>
            </a:r>
            <a:r>
              <a:rPr lang="en-US" sz="1900" dirty="0"/>
              <a:t> &amp; </a:t>
            </a:r>
            <a:r>
              <a:rPr lang="en-US" sz="1900" dirty="0" err="1"/>
              <a:t>Herangehensweise</a:t>
            </a:r>
            <a:r>
              <a:rPr lang="en-US" sz="1900" dirty="0"/>
              <a:t>. Es gibt verschiedene Situationen, in denen bestimmte </a:t>
            </a:r>
            <a:r>
              <a:rPr lang="en-US" sz="1900" dirty="0" err="1"/>
              <a:t>Führungsstile</a:t>
            </a:r>
            <a:r>
              <a:rPr lang="en-US" sz="1900" dirty="0"/>
              <a:t> (</a:t>
            </a:r>
            <a:r>
              <a:rPr lang="en-US" sz="1900" dirty="0" err="1"/>
              <a:t>nicht</a:t>
            </a:r>
            <a:r>
              <a:rPr lang="en-US" sz="1900" dirty="0"/>
              <a:t>) </a:t>
            </a:r>
            <a:r>
              <a:rPr lang="en-US" sz="1900" dirty="0" err="1"/>
              <a:t>funktionieren</a:t>
            </a:r>
            <a:endParaRPr lang="en-GB" sz="1900" dirty="0"/>
          </a:p>
        </p:txBody>
      </p:sp>
      <p:sp>
        <p:nvSpPr>
          <p:cNvPr id="10" name="Textplatzhalter 9">
            <a:extLst>
              <a:ext uri="{FF2B5EF4-FFF2-40B4-BE49-F238E27FC236}">
                <a16:creationId xmlns:a16="http://schemas.microsoft.com/office/drawing/2014/main" id="{33F0A60E-11E2-A035-3A60-3F57DE7665DE}"/>
              </a:ext>
            </a:extLst>
          </p:cNvPr>
          <p:cNvSpPr>
            <a:spLocks noGrp="1"/>
          </p:cNvSpPr>
          <p:nvPr>
            <p:ph type="body" sz="quarter" idx="20"/>
          </p:nvPr>
        </p:nvSpPr>
        <p:spPr>
          <a:xfrm>
            <a:off x="350125" y="1373929"/>
            <a:ext cx="11489369" cy="260482"/>
          </a:xfrm>
        </p:spPr>
        <p:txBody>
          <a:bodyPr>
            <a:normAutofit fontScale="85000" lnSpcReduction="20000"/>
          </a:bodyPr>
          <a:lstStyle/>
          <a:p>
            <a:r>
              <a:rPr lang="en-GB" dirty="0"/>
              <a:t>Mythen über Unternehmensführung</a:t>
            </a:r>
          </a:p>
          <a:p>
            <a:endParaRPr lang="de-DE" dirty="0"/>
          </a:p>
        </p:txBody>
      </p:sp>
      <p:sp>
        <p:nvSpPr>
          <p:cNvPr id="82" name="Text Placeholder 33">
            <a:extLst>
              <a:ext uri="{FF2B5EF4-FFF2-40B4-BE49-F238E27FC236}">
                <a16:creationId xmlns:a16="http://schemas.microsoft.com/office/drawing/2014/main" id="{C91179E3-95B8-4C7E-9F7F-EC7FC116A5F8}"/>
              </a:ext>
            </a:extLst>
          </p:cNvPr>
          <p:cNvSpPr txBox="1">
            <a:spLocks/>
          </p:cNvSpPr>
          <p:nvPr/>
        </p:nvSpPr>
        <p:spPr>
          <a:xfrm>
            <a:off x="8751867" y="4713521"/>
            <a:ext cx="2409825" cy="407378"/>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GB" sz="2400" b="1">
                <a:solidFill>
                  <a:schemeClr val="bg1"/>
                </a:solidFill>
                <a:latin typeface="+mj-lt"/>
                <a:cs typeface="Roboto Regular"/>
              </a:rPr>
              <a:t>Führung</a:t>
            </a:r>
            <a:endParaRPr lang="en-GB" sz="2400" dirty="0">
              <a:solidFill>
                <a:schemeClr val="bg1"/>
              </a:solidFill>
              <a:latin typeface="+mj-lt"/>
              <a:cs typeface="Roboto Regular"/>
            </a:endParaRPr>
          </a:p>
        </p:txBody>
      </p:sp>
      <p:sp>
        <p:nvSpPr>
          <p:cNvPr id="5" name="Textfeld 4">
            <a:extLst>
              <a:ext uri="{FF2B5EF4-FFF2-40B4-BE49-F238E27FC236}">
                <a16:creationId xmlns:a16="http://schemas.microsoft.com/office/drawing/2014/main" id="{0245298D-2C30-4315-BA4E-D66A401FDA67}"/>
              </a:ext>
            </a:extLst>
          </p:cNvPr>
          <p:cNvSpPr txBox="1"/>
          <p:nvPr/>
        </p:nvSpPr>
        <p:spPr>
          <a:xfrm>
            <a:off x="7814814" y="2924034"/>
            <a:ext cx="4343698" cy="2308324"/>
          </a:xfrm>
          <a:prstGeom prst="rect">
            <a:avLst/>
          </a:prstGeom>
          <a:noFill/>
        </p:spPr>
        <p:txBody>
          <a:bodyPr wrap="square" rtlCol="0">
            <a:spAutoFit/>
          </a:bodyPr>
          <a:lstStyle/>
          <a:p>
            <a:pPr marL="285750" indent="-285750">
              <a:buFont typeface="Arial" panose="020B0604020202020204" pitchFamily="34" charset="0"/>
              <a:buChar char="•"/>
            </a:pPr>
            <a:r>
              <a:rPr lang="en-GB" i="1" dirty="0">
                <a:solidFill>
                  <a:srgbClr val="595A59"/>
                </a:solidFill>
                <a:latin typeface="+mj-lt"/>
              </a:rPr>
              <a:t>Führungspersönlichkeiten werden geboren, nicht gemacht</a:t>
            </a:r>
          </a:p>
          <a:p>
            <a:pPr marL="285750" indent="-285750">
              <a:buFont typeface="Arial" panose="020B0604020202020204" pitchFamily="34" charset="0"/>
              <a:buChar char="•"/>
            </a:pPr>
            <a:r>
              <a:rPr lang="en-GB" i="1" dirty="0">
                <a:solidFill>
                  <a:srgbClr val="595A59"/>
                </a:solidFill>
                <a:latin typeface="+mj-lt"/>
              </a:rPr>
              <a:t>Wahre Führungspersönlichkeiten sind charismatische Extrovertierte</a:t>
            </a:r>
          </a:p>
          <a:p>
            <a:pPr marL="285750" indent="-285750">
              <a:buFont typeface="Arial" panose="020B0604020202020204" pitchFamily="34" charset="0"/>
              <a:buChar char="•"/>
            </a:pPr>
            <a:r>
              <a:rPr lang="en-GB" i="1" dirty="0">
                <a:solidFill>
                  <a:srgbClr val="595A59"/>
                </a:solidFill>
                <a:latin typeface="+mj-lt"/>
              </a:rPr>
              <a:t>Führung hängt von Ihrer Position/Ihrem Titel ab</a:t>
            </a:r>
          </a:p>
          <a:p>
            <a:pPr marL="285750" indent="-285750">
              <a:buFont typeface="Arial" panose="020B0604020202020204" pitchFamily="34" charset="0"/>
              <a:buChar char="•"/>
            </a:pPr>
            <a:r>
              <a:rPr lang="en-GB" i="1" dirty="0">
                <a:solidFill>
                  <a:srgbClr val="595A59"/>
                </a:solidFill>
                <a:latin typeface="+mj-lt"/>
              </a:rPr>
              <a:t>Führungspersönlichkeiten sind immer "on" </a:t>
            </a:r>
          </a:p>
          <a:p>
            <a:pPr marL="285750" indent="-285750">
              <a:buFont typeface="Arial" panose="020B0604020202020204" pitchFamily="34" charset="0"/>
              <a:buChar char="•"/>
            </a:pPr>
            <a:r>
              <a:rPr lang="en-GB" i="1" dirty="0">
                <a:solidFill>
                  <a:srgbClr val="595A59"/>
                </a:solidFill>
                <a:latin typeface="+mj-lt"/>
              </a:rPr>
              <a:t>Bei der Führung geht es darum, gemocht zu werden</a:t>
            </a:r>
          </a:p>
          <a:p>
            <a:pPr marL="285750" indent="-285750">
              <a:buFont typeface="Arial" panose="020B0604020202020204" pitchFamily="34" charset="0"/>
              <a:buChar char="•"/>
            </a:pPr>
            <a:r>
              <a:rPr lang="en-GB" i="1" dirty="0">
                <a:solidFill>
                  <a:srgbClr val="595A59"/>
                </a:solidFill>
                <a:latin typeface="+mj-lt"/>
              </a:rPr>
              <a:t>Leadership ist ein geplantes Ereignis</a:t>
            </a:r>
          </a:p>
          <a:p>
            <a:pPr marL="285750" indent="-285750">
              <a:buFont typeface="Arial" panose="020B0604020202020204" pitchFamily="34" charset="0"/>
              <a:buChar char="•"/>
            </a:pPr>
            <a:r>
              <a:rPr lang="en-GB" i="1" dirty="0">
                <a:solidFill>
                  <a:srgbClr val="595A59"/>
                </a:solidFill>
                <a:latin typeface="+mj-lt"/>
              </a:rPr>
              <a:t>Andere....?</a:t>
            </a:r>
          </a:p>
          <a:p>
            <a:pPr marL="285750" indent="-285750">
              <a:buFont typeface="Arial" panose="020B0604020202020204" pitchFamily="34" charset="0"/>
              <a:buChar char="•"/>
            </a:pPr>
            <a:endParaRPr lang="en-GB" dirty="0">
              <a:solidFill>
                <a:srgbClr val="4472C4"/>
              </a:solidFill>
            </a:endParaRPr>
          </a:p>
        </p:txBody>
      </p:sp>
      <p:grpSp>
        <p:nvGrpSpPr>
          <p:cNvPr id="11" name="Group 135">
            <a:extLst>
              <a:ext uri="{FF2B5EF4-FFF2-40B4-BE49-F238E27FC236}">
                <a16:creationId xmlns:a16="http://schemas.microsoft.com/office/drawing/2014/main" id="{982EE2B9-D332-4E80-9195-4ABC999F8D06}"/>
              </a:ext>
            </a:extLst>
          </p:cNvPr>
          <p:cNvGrpSpPr/>
          <p:nvPr/>
        </p:nvGrpSpPr>
        <p:grpSpPr>
          <a:xfrm>
            <a:off x="4504462" y="2257668"/>
            <a:ext cx="2839057" cy="3603641"/>
            <a:chOff x="14407368" y="4108798"/>
            <a:chExt cx="7568848" cy="9607208"/>
          </a:xfrm>
        </p:grpSpPr>
        <p:sp>
          <p:nvSpPr>
            <p:cNvPr id="12" name="Shape 10354">
              <a:extLst>
                <a:ext uri="{FF2B5EF4-FFF2-40B4-BE49-F238E27FC236}">
                  <a16:creationId xmlns:a16="http://schemas.microsoft.com/office/drawing/2014/main" id="{9AAF7DCD-E54E-41E1-A10A-7A55E8C4D62A}"/>
                </a:ext>
              </a:extLst>
            </p:cNvPr>
            <p:cNvSpPr/>
            <p:nvPr/>
          </p:nvSpPr>
          <p:spPr>
            <a:xfrm>
              <a:off x="14407368" y="4112415"/>
              <a:ext cx="7568848" cy="9582576"/>
            </a:xfrm>
            <a:custGeom>
              <a:avLst/>
              <a:gdLst/>
              <a:ahLst/>
              <a:cxnLst>
                <a:cxn ang="0">
                  <a:pos x="wd2" y="hd2"/>
                </a:cxn>
                <a:cxn ang="5400000">
                  <a:pos x="wd2" y="hd2"/>
                </a:cxn>
                <a:cxn ang="10800000">
                  <a:pos x="wd2" y="hd2"/>
                </a:cxn>
                <a:cxn ang="16200000">
                  <a:pos x="wd2" y="hd2"/>
                </a:cxn>
              </a:cxnLst>
              <a:rect l="0" t="0"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bg1"/>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3" name="Shape 10355">
              <a:extLst>
                <a:ext uri="{FF2B5EF4-FFF2-40B4-BE49-F238E27FC236}">
                  <a16:creationId xmlns:a16="http://schemas.microsoft.com/office/drawing/2014/main" id="{6059663D-7225-4200-A80F-485124C9283F}"/>
                </a:ext>
              </a:extLst>
            </p:cNvPr>
            <p:cNvSpPr/>
            <p:nvPr/>
          </p:nvSpPr>
          <p:spPr>
            <a:xfrm>
              <a:off x="15175975" y="5793015"/>
              <a:ext cx="1056103" cy="924500"/>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4" name="Shape 10356">
              <a:extLst>
                <a:ext uri="{FF2B5EF4-FFF2-40B4-BE49-F238E27FC236}">
                  <a16:creationId xmlns:a16="http://schemas.microsoft.com/office/drawing/2014/main" id="{AC4AFD80-3F72-4123-8A50-C3D3E0530D4B}"/>
                </a:ext>
              </a:extLst>
            </p:cNvPr>
            <p:cNvSpPr/>
            <p:nvPr/>
          </p:nvSpPr>
          <p:spPr>
            <a:xfrm>
              <a:off x="17978664" y="7053490"/>
              <a:ext cx="567697" cy="676949"/>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5" name="Shape 10357">
              <a:extLst>
                <a:ext uri="{FF2B5EF4-FFF2-40B4-BE49-F238E27FC236}">
                  <a16:creationId xmlns:a16="http://schemas.microsoft.com/office/drawing/2014/main" id="{D28CDEBC-4683-403C-8948-900103AB8F3F}"/>
                </a:ext>
              </a:extLst>
            </p:cNvPr>
            <p:cNvSpPr/>
            <p:nvPr/>
          </p:nvSpPr>
          <p:spPr>
            <a:xfrm>
              <a:off x="19346002" y="5826856"/>
              <a:ext cx="524618" cy="104923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7" name="Shape 10358">
              <a:extLst>
                <a:ext uri="{FF2B5EF4-FFF2-40B4-BE49-F238E27FC236}">
                  <a16:creationId xmlns:a16="http://schemas.microsoft.com/office/drawing/2014/main" id="{3559FC19-5C99-4EF6-943B-6022C13AAC04}"/>
                </a:ext>
              </a:extLst>
            </p:cNvPr>
            <p:cNvSpPr/>
            <p:nvPr/>
          </p:nvSpPr>
          <p:spPr>
            <a:xfrm>
              <a:off x="18888390" y="7193820"/>
              <a:ext cx="1013871" cy="761612"/>
            </a:xfrm>
            <a:custGeom>
              <a:avLst/>
              <a:gdLst/>
              <a:ahLst/>
              <a:cxnLst>
                <a:cxn ang="0">
                  <a:pos x="wd2" y="hd2"/>
                </a:cxn>
                <a:cxn ang="5400000">
                  <a:pos x="wd2" y="hd2"/>
                </a:cxn>
                <a:cxn ang="10800000">
                  <a:pos x="wd2" y="hd2"/>
                </a:cxn>
                <a:cxn ang="16200000">
                  <a:pos x="wd2" y="hd2"/>
                </a:cxn>
              </a:cxnLst>
              <a:rect l="0" t="0"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8" name="Shape 10359">
              <a:extLst>
                <a:ext uri="{FF2B5EF4-FFF2-40B4-BE49-F238E27FC236}">
                  <a16:creationId xmlns:a16="http://schemas.microsoft.com/office/drawing/2014/main" id="{70559A85-91ED-4498-B0AC-334229BAC6BB}"/>
                </a:ext>
              </a:extLst>
            </p:cNvPr>
            <p:cNvSpPr/>
            <p:nvPr/>
          </p:nvSpPr>
          <p:spPr>
            <a:xfrm>
              <a:off x="19929794" y="6617313"/>
              <a:ext cx="835507" cy="736694"/>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9" name="Shape 10360">
              <a:extLst>
                <a:ext uri="{FF2B5EF4-FFF2-40B4-BE49-F238E27FC236}">
                  <a16:creationId xmlns:a16="http://schemas.microsoft.com/office/drawing/2014/main" id="{F25AAED6-BD08-454A-9403-D887FFF09394}"/>
                </a:ext>
              </a:extLst>
            </p:cNvPr>
            <p:cNvSpPr/>
            <p:nvPr/>
          </p:nvSpPr>
          <p:spPr>
            <a:xfrm>
              <a:off x="16246750" y="8337717"/>
              <a:ext cx="1090495" cy="724856"/>
            </a:xfrm>
            <a:custGeom>
              <a:avLst/>
              <a:gdLst/>
              <a:ahLst/>
              <a:cxnLst>
                <a:cxn ang="0">
                  <a:pos x="wd2" y="hd2"/>
                </a:cxn>
                <a:cxn ang="5400000">
                  <a:pos x="wd2" y="hd2"/>
                </a:cxn>
                <a:cxn ang="10800000">
                  <a:pos x="wd2" y="hd2"/>
                </a:cxn>
                <a:cxn ang="16200000">
                  <a:pos x="wd2" y="hd2"/>
                </a:cxn>
              </a:cxnLst>
              <a:rect l="0" t="0"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rgbClr val="79527B"/>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0" name="Shape 10361">
              <a:extLst>
                <a:ext uri="{FF2B5EF4-FFF2-40B4-BE49-F238E27FC236}">
                  <a16:creationId xmlns:a16="http://schemas.microsoft.com/office/drawing/2014/main" id="{076CDD5F-7FEC-4CE5-BE43-091F19B16A07}"/>
                </a:ext>
              </a:extLst>
            </p:cNvPr>
            <p:cNvSpPr/>
            <p:nvPr/>
          </p:nvSpPr>
          <p:spPr>
            <a:xfrm>
              <a:off x="18047762" y="8576521"/>
              <a:ext cx="779626" cy="51003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1" name="Shape 10362">
              <a:extLst>
                <a:ext uri="{FF2B5EF4-FFF2-40B4-BE49-F238E27FC236}">
                  <a16:creationId xmlns:a16="http://schemas.microsoft.com/office/drawing/2014/main" id="{F8E8D15A-D210-46F2-81D4-C6B23857BDB0}"/>
                </a:ext>
              </a:extLst>
            </p:cNvPr>
            <p:cNvSpPr/>
            <p:nvPr/>
          </p:nvSpPr>
          <p:spPr>
            <a:xfrm>
              <a:off x="18185036" y="7888290"/>
              <a:ext cx="532340" cy="532367"/>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2" name="Shape 10363">
              <a:extLst>
                <a:ext uri="{FF2B5EF4-FFF2-40B4-BE49-F238E27FC236}">
                  <a16:creationId xmlns:a16="http://schemas.microsoft.com/office/drawing/2014/main" id="{60A7FEE5-AA03-4AC9-B8BF-81C403C28DA8}"/>
                </a:ext>
              </a:extLst>
            </p:cNvPr>
            <p:cNvSpPr/>
            <p:nvPr/>
          </p:nvSpPr>
          <p:spPr>
            <a:xfrm>
              <a:off x="16563190" y="8572964"/>
              <a:ext cx="1358814" cy="1170611"/>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3" name="Shape 10364">
              <a:extLst>
                <a:ext uri="{FF2B5EF4-FFF2-40B4-BE49-F238E27FC236}">
                  <a16:creationId xmlns:a16="http://schemas.microsoft.com/office/drawing/2014/main" id="{85791F36-5EC7-4740-BB53-8C83398700C0}"/>
                </a:ext>
              </a:extLst>
            </p:cNvPr>
            <p:cNvSpPr/>
            <p:nvPr/>
          </p:nvSpPr>
          <p:spPr>
            <a:xfrm>
              <a:off x="20342604" y="4919807"/>
              <a:ext cx="795139" cy="828529"/>
            </a:xfrm>
            <a:custGeom>
              <a:avLst/>
              <a:gdLst/>
              <a:ahLst/>
              <a:cxnLst>
                <a:cxn ang="0">
                  <a:pos x="wd2" y="hd2"/>
                </a:cxn>
                <a:cxn ang="5400000">
                  <a:pos x="wd2" y="hd2"/>
                </a:cxn>
                <a:cxn ang="10800000">
                  <a:pos x="wd2" y="hd2"/>
                </a:cxn>
                <a:cxn ang="16200000">
                  <a:pos x="wd2" y="hd2"/>
                </a:cxn>
              </a:cxnLst>
              <a:rect l="0" t="0"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4" name="Shape 10365">
              <a:extLst>
                <a:ext uri="{FF2B5EF4-FFF2-40B4-BE49-F238E27FC236}">
                  <a16:creationId xmlns:a16="http://schemas.microsoft.com/office/drawing/2014/main" id="{FECB004C-DEF8-4707-88B1-3A0A26774175}"/>
                </a:ext>
              </a:extLst>
            </p:cNvPr>
            <p:cNvSpPr/>
            <p:nvPr/>
          </p:nvSpPr>
          <p:spPr>
            <a:xfrm>
              <a:off x="20885051" y="8052596"/>
              <a:ext cx="644759" cy="45701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5" name="Shape 10366">
              <a:extLst>
                <a:ext uri="{FF2B5EF4-FFF2-40B4-BE49-F238E27FC236}">
                  <a16:creationId xmlns:a16="http://schemas.microsoft.com/office/drawing/2014/main" id="{F54C433B-FBA8-40EC-9B7E-D2203CA88205}"/>
                </a:ext>
              </a:extLst>
            </p:cNvPr>
            <p:cNvSpPr/>
            <p:nvPr/>
          </p:nvSpPr>
          <p:spPr>
            <a:xfrm>
              <a:off x="20024892" y="5668206"/>
              <a:ext cx="715283" cy="791812"/>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6" name="Shape 10367">
              <a:extLst>
                <a:ext uri="{FF2B5EF4-FFF2-40B4-BE49-F238E27FC236}">
                  <a16:creationId xmlns:a16="http://schemas.microsoft.com/office/drawing/2014/main" id="{B5060470-BBD7-4D23-803B-4A9C0AA7C587}"/>
                </a:ext>
              </a:extLst>
            </p:cNvPr>
            <p:cNvSpPr/>
            <p:nvPr/>
          </p:nvSpPr>
          <p:spPr>
            <a:xfrm>
              <a:off x="19982176" y="8448786"/>
              <a:ext cx="979708" cy="1152637"/>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79527B"/>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7" name="Shape 10368">
              <a:extLst>
                <a:ext uri="{FF2B5EF4-FFF2-40B4-BE49-F238E27FC236}">
                  <a16:creationId xmlns:a16="http://schemas.microsoft.com/office/drawing/2014/main" id="{257D6D2E-D6FF-416A-8024-316A339DBB52}"/>
                </a:ext>
              </a:extLst>
            </p:cNvPr>
            <p:cNvSpPr/>
            <p:nvPr/>
          </p:nvSpPr>
          <p:spPr>
            <a:xfrm>
              <a:off x="18752832" y="6832014"/>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8" name="Shape 10369">
              <a:extLst>
                <a:ext uri="{FF2B5EF4-FFF2-40B4-BE49-F238E27FC236}">
                  <a16:creationId xmlns:a16="http://schemas.microsoft.com/office/drawing/2014/main" id="{BB39663E-ADC5-4448-B799-7CD06634D3EB}"/>
                </a:ext>
              </a:extLst>
            </p:cNvPr>
            <p:cNvSpPr/>
            <p:nvPr/>
          </p:nvSpPr>
          <p:spPr>
            <a:xfrm>
              <a:off x="20044209" y="7524991"/>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9" name="Shape 10370">
              <a:extLst>
                <a:ext uri="{FF2B5EF4-FFF2-40B4-BE49-F238E27FC236}">
                  <a16:creationId xmlns:a16="http://schemas.microsoft.com/office/drawing/2014/main" id="{6C25B3C6-DB51-4179-87DA-5037FBCB84DA}"/>
                </a:ext>
              </a:extLst>
            </p:cNvPr>
            <p:cNvSpPr/>
            <p:nvPr/>
          </p:nvSpPr>
          <p:spPr>
            <a:xfrm>
              <a:off x="17425322" y="6394160"/>
              <a:ext cx="534329"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0" name="Shape 10371">
              <a:extLst>
                <a:ext uri="{FF2B5EF4-FFF2-40B4-BE49-F238E27FC236}">
                  <a16:creationId xmlns:a16="http://schemas.microsoft.com/office/drawing/2014/main" id="{1B84560C-4532-4548-B7E3-F81B96E4152E}"/>
                </a:ext>
              </a:extLst>
            </p:cNvPr>
            <p:cNvSpPr/>
            <p:nvPr/>
          </p:nvSpPr>
          <p:spPr>
            <a:xfrm>
              <a:off x="17176640" y="7642515"/>
              <a:ext cx="745364" cy="625834"/>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1" name="Shape 10372">
              <a:extLst>
                <a:ext uri="{FF2B5EF4-FFF2-40B4-BE49-F238E27FC236}">
                  <a16:creationId xmlns:a16="http://schemas.microsoft.com/office/drawing/2014/main" id="{ADF61F09-CC59-49E7-B382-7143DB5A4AFB}"/>
                </a:ext>
              </a:extLst>
            </p:cNvPr>
            <p:cNvSpPr/>
            <p:nvPr/>
          </p:nvSpPr>
          <p:spPr>
            <a:xfrm>
              <a:off x="18332159" y="5376375"/>
              <a:ext cx="863654" cy="789237"/>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2" name="Shape 10373">
              <a:extLst>
                <a:ext uri="{FF2B5EF4-FFF2-40B4-BE49-F238E27FC236}">
                  <a16:creationId xmlns:a16="http://schemas.microsoft.com/office/drawing/2014/main" id="{A00718F8-C8CA-4A2A-A731-B0F48881C486}"/>
                </a:ext>
              </a:extLst>
            </p:cNvPr>
            <p:cNvSpPr/>
            <p:nvPr/>
          </p:nvSpPr>
          <p:spPr>
            <a:xfrm>
              <a:off x="16553258" y="7552786"/>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3" name="Shape 10374">
              <a:extLst>
                <a:ext uri="{FF2B5EF4-FFF2-40B4-BE49-F238E27FC236}">
                  <a16:creationId xmlns:a16="http://schemas.microsoft.com/office/drawing/2014/main" id="{AAE38B2F-04DE-431E-81BB-BE8DE349E666}"/>
                </a:ext>
              </a:extLst>
            </p:cNvPr>
            <p:cNvSpPr/>
            <p:nvPr/>
          </p:nvSpPr>
          <p:spPr>
            <a:xfrm>
              <a:off x="16997004" y="6816973"/>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4" name="Shape 10375">
              <a:extLst>
                <a:ext uri="{FF2B5EF4-FFF2-40B4-BE49-F238E27FC236}">
                  <a16:creationId xmlns:a16="http://schemas.microsoft.com/office/drawing/2014/main" id="{A796769C-B3E2-4552-A10F-F662E49DDB61}"/>
                </a:ext>
              </a:extLst>
            </p:cNvPr>
            <p:cNvSpPr/>
            <p:nvPr/>
          </p:nvSpPr>
          <p:spPr>
            <a:xfrm>
              <a:off x="17636354" y="4813021"/>
              <a:ext cx="520971" cy="676949"/>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5" name="Shape 10376">
              <a:extLst>
                <a:ext uri="{FF2B5EF4-FFF2-40B4-BE49-F238E27FC236}">
                  <a16:creationId xmlns:a16="http://schemas.microsoft.com/office/drawing/2014/main" id="{9896B7E8-323F-4F12-BAE3-2FCD45D325F4}"/>
                </a:ext>
              </a:extLst>
            </p:cNvPr>
            <p:cNvSpPr/>
            <p:nvPr/>
          </p:nvSpPr>
          <p:spPr>
            <a:xfrm>
              <a:off x="16445562" y="5853037"/>
              <a:ext cx="1109876" cy="78670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6" name="Shape 10377">
              <a:extLst>
                <a:ext uri="{FF2B5EF4-FFF2-40B4-BE49-F238E27FC236}">
                  <a16:creationId xmlns:a16="http://schemas.microsoft.com/office/drawing/2014/main" id="{C9566ECD-760E-43E1-B904-4C0E3700646A}"/>
                </a:ext>
              </a:extLst>
            </p:cNvPr>
            <p:cNvSpPr/>
            <p:nvPr/>
          </p:nvSpPr>
          <p:spPr>
            <a:xfrm>
              <a:off x="20841506" y="5932126"/>
              <a:ext cx="864564" cy="744817"/>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7" name="Shape 10378">
              <a:extLst>
                <a:ext uri="{FF2B5EF4-FFF2-40B4-BE49-F238E27FC236}">
                  <a16:creationId xmlns:a16="http://schemas.microsoft.com/office/drawing/2014/main" id="{16992405-4F1C-4C52-B124-6D38E06FADD6}"/>
                </a:ext>
              </a:extLst>
            </p:cNvPr>
            <p:cNvSpPr/>
            <p:nvPr/>
          </p:nvSpPr>
          <p:spPr>
            <a:xfrm>
              <a:off x="19313512" y="496652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8" name="Shape 10379">
              <a:extLst>
                <a:ext uri="{FF2B5EF4-FFF2-40B4-BE49-F238E27FC236}">
                  <a16:creationId xmlns:a16="http://schemas.microsoft.com/office/drawing/2014/main" id="{D9A6D358-7927-495B-8108-EB51F7635A53}"/>
                </a:ext>
              </a:extLst>
            </p:cNvPr>
            <p:cNvSpPr/>
            <p:nvPr/>
          </p:nvSpPr>
          <p:spPr>
            <a:xfrm>
              <a:off x="18944723" y="8111996"/>
              <a:ext cx="642360" cy="720761"/>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9" name="Shape 10380">
              <a:extLst>
                <a:ext uri="{FF2B5EF4-FFF2-40B4-BE49-F238E27FC236}">
                  <a16:creationId xmlns:a16="http://schemas.microsoft.com/office/drawing/2014/main" id="{B4A74456-8BBA-4DED-9D2E-E686F36DB423}"/>
                </a:ext>
              </a:extLst>
            </p:cNvPr>
            <p:cNvSpPr/>
            <p:nvPr/>
          </p:nvSpPr>
          <p:spPr>
            <a:xfrm>
              <a:off x="15975644" y="5388220"/>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0" name="Shape 10381">
              <a:extLst>
                <a:ext uri="{FF2B5EF4-FFF2-40B4-BE49-F238E27FC236}">
                  <a16:creationId xmlns:a16="http://schemas.microsoft.com/office/drawing/2014/main" id="{7290C049-B71D-4470-82DE-CDD81ED9798D}"/>
                </a:ext>
              </a:extLst>
            </p:cNvPr>
            <p:cNvSpPr/>
            <p:nvPr/>
          </p:nvSpPr>
          <p:spPr>
            <a:xfrm>
              <a:off x="19403393" y="840763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1" name="Shape 10382">
              <a:extLst>
                <a:ext uri="{FF2B5EF4-FFF2-40B4-BE49-F238E27FC236}">
                  <a16:creationId xmlns:a16="http://schemas.microsoft.com/office/drawing/2014/main" id="{EFBA02BA-99D2-475F-A6AD-06C52058740F}"/>
                </a:ext>
              </a:extLst>
            </p:cNvPr>
            <p:cNvSpPr/>
            <p:nvPr/>
          </p:nvSpPr>
          <p:spPr>
            <a:xfrm>
              <a:off x="16734120" y="4497805"/>
              <a:ext cx="706825" cy="831589"/>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2" name="Shape 10383">
              <a:extLst>
                <a:ext uri="{FF2B5EF4-FFF2-40B4-BE49-F238E27FC236}">
                  <a16:creationId xmlns:a16="http://schemas.microsoft.com/office/drawing/2014/main" id="{59B67077-F88E-4FDD-9F6A-42348F2FAAAB}"/>
                </a:ext>
              </a:extLst>
            </p:cNvPr>
            <p:cNvSpPr/>
            <p:nvPr/>
          </p:nvSpPr>
          <p:spPr>
            <a:xfrm>
              <a:off x="18326100" y="4525793"/>
              <a:ext cx="707796" cy="707799"/>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3" name="Shape 10384">
              <a:extLst>
                <a:ext uri="{FF2B5EF4-FFF2-40B4-BE49-F238E27FC236}">
                  <a16:creationId xmlns:a16="http://schemas.microsoft.com/office/drawing/2014/main" id="{CB22ACD4-617A-41D0-A928-D770B00C25B4}"/>
                </a:ext>
              </a:extLst>
            </p:cNvPr>
            <p:cNvSpPr/>
            <p:nvPr/>
          </p:nvSpPr>
          <p:spPr>
            <a:xfrm>
              <a:off x="21178433" y="7084811"/>
              <a:ext cx="603784" cy="760235"/>
            </a:xfrm>
            <a:custGeom>
              <a:avLst/>
              <a:gdLst/>
              <a:ahLst/>
              <a:cxnLst>
                <a:cxn ang="0">
                  <a:pos x="wd2" y="hd2"/>
                </a:cxn>
                <a:cxn ang="5400000">
                  <a:pos x="wd2" y="hd2"/>
                </a:cxn>
                <a:cxn ang="10800000">
                  <a:pos x="wd2" y="hd2"/>
                </a:cxn>
                <a:cxn ang="16200000">
                  <a:pos x="wd2" y="hd2"/>
                </a:cxn>
              </a:cxnLst>
              <a:rect l="0" t="0"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4" name="Shape 10385">
              <a:extLst>
                <a:ext uri="{FF2B5EF4-FFF2-40B4-BE49-F238E27FC236}">
                  <a16:creationId xmlns:a16="http://schemas.microsoft.com/office/drawing/2014/main" id="{436185E7-68FE-468A-9A86-889DD3A39702}"/>
                </a:ext>
              </a:extLst>
            </p:cNvPr>
            <p:cNvSpPr/>
            <p:nvPr/>
          </p:nvSpPr>
          <p:spPr>
            <a:xfrm>
              <a:off x="20665447" y="6815808"/>
              <a:ext cx="608340" cy="1291938"/>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5" name="Shape 10386">
              <a:extLst>
                <a:ext uri="{FF2B5EF4-FFF2-40B4-BE49-F238E27FC236}">
                  <a16:creationId xmlns:a16="http://schemas.microsoft.com/office/drawing/2014/main" id="{2C3FC3AF-83AD-4286-956B-473F67B36B9C}"/>
                </a:ext>
              </a:extLst>
            </p:cNvPr>
            <p:cNvSpPr/>
            <p:nvPr/>
          </p:nvSpPr>
          <p:spPr>
            <a:xfrm>
              <a:off x="19887189" y="8018518"/>
              <a:ext cx="374757" cy="41485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6" name="Shape 10387">
              <a:extLst>
                <a:ext uri="{FF2B5EF4-FFF2-40B4-BE49-F238E27FC236}">
                  <a16:creationId xmlns:a16="http://schemas.microsoft.com/office/drawing/2014/main" id="{B663311C-A0DF-48B8-9522-565E0A82DF7A}"/>
                </a:ext>
              </a:extLst>
            </p:cNvPr>
            <p:cNvSpPr/>
            <p:nvPr/>
          </p:nvSpPr>
          <p:spPr>
            <a:xfrm>
              <a:off x="19258037" y="4159743"/>
              <a:ext cx="657991" cy="400024"/>
            </a:xfrm>
            <a:custGeom>
              <a:avLst/>
              <a:gdLst/>
              <a:ahLst/>
              <a:cxnLst>
                <a:cxn ang="0">
                  <a:pos x="wd2" y="hd2"/>
                </a:cxn>
                <a:cxn ang="5400000">
                  <a:pos x="wd2" y="hd2"/>
                </a:cxn>
                <a:cxn ang="10800000">
                  <a:pos x="wd2" y="hd2"/>
                </a:cxn>
                <a:cxn ang="16200000">
                  <a:pos x="wd2" y="hd2"/>
                </a:cxn>
              </a:cxnLst>
              <a:rect l="0" t="0"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7" name="Shape 10388">
              <a:extLst>
                <a:ext uri="{FF2B5EF4-FFF2-40B4-BE49-F238E27FC236}">
                  <a16:creationId xmlns:a16="http://schemas.microsoft.com/office/drawing/2014/main" id="{F562D5BD-4E47-4B67-84C5-BEB79F7F37FC}"/>
                </a:ext>
              </a:extLst>
            </p:cNvPr>
            <p:cNvSpPr/>
            <p:nvPr/>
          </p:nvSpPr>
          <p:spPr>
            <a:xfrm>
              <a:off x="18647193" y="4108798"/>
              <a:ext cx="356298" cy="370280"/>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0" name="Shape 10389">
              <a:extLst>
                <a:ext uri="{FF2B5EF4-FFF2-40B4-BE49-F238E27FC236}">
                  <a16:creationId xmlns:a16="http://schemas.microsoft.com/office/drawing/2014/main" id="{0F25239A-EBD7-4CB2-993F-A08C853EE6DF}"/>
                </a:ext>
              </a:extLst>
            </p:cNvPr>
            <p:cNvSpPr/>
            <p:nvPr/>
          </p:nvSpPr>
          <p:spPr>
            <a:xfrm>
              <a:off x="17493478" y="4180645"/>
              <a:ext cx="832624" cy="547837"/>
            </a:xfrm>
            <a:custGeom>
              <a:avLst/>
              <a:gdLst/>
              <a:ahLst/>
              <a:cxnLst>
                <a:cxn ang="0">
                  <a:pos x="wd2" y="hd2"/>
                </a:cxn>
                <a:cxn ang="5400000">
                  <a:pos x="wd2" y="hd2"/>
                </a:cxn>
                <a:cxn ang="10800000">
                  <a:pos x="wd2" y="hd2"/>
                </a:cxn>
                <a:cxn ang="16200000">
                  <a:pos x="wd2" y="hd2"/>
                </a:cxn>
              </a:cxnLst>
              <a:rect l="0" t="0"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1" name="Shape 10390">
              <a:extLst>
                <a:ext uri="{FF2B5EF4-FFF2-40B4-BE49-F238E27FC236}">
                  <a16:creationId xmlns:a16="http://schemas.microsoft.com/office/drawing/2014/main" id="{23F92443-4159-49DC-8E7C-D004471F302C}"/>
                </a:ext>
              </a:extLst>
            </p:cNvPr>
            <p:cNvSpPr/>
            <p:nvPr/>
          </p:nvSpPr>
          <p:spPr>
            <a:xfrm>
              <a:off x="18126029" y="6224089"/>
              <a:ext cx="1086985" cy="582352"/>
            </a:xfrm>
            <a:custGeom>
              <a:avLst/>
              <a:gdLst/>
              <a:ahLst/>
              <a:cxnLst>
                <a:cxn ang="0">
                  <a:pos x="wd2" y="hd2"/>
                </a:cxn>
                <a:cxn ang="5400000">
                  <a:pos x="wd2" y="hd2"/>
                </a:cxn>
                <a:cxn ang="10800000">
                  <a:pos x="wd2" y="hd2"/>
                </a:cxn>
                <a:cxn ang="16200000">
                  <a:pos x="wd2" y="hd2"/>
                </a:cxn>
              </a:cxnLst>
              <a:rect l="0" t="0"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2" name="Shape 10391">
              <a:extLst>
                <a:ext uri="{FF2B5EF4-FFF2-40B4-BE49-F238E27FC236}">
                  <a16:creationId xmlns:a16="http://schemas.microsoft.com/office/drawing/2014/main" id="{9B0F3669-DAA5-4FB1-9A51-36EE00EC0CE9}"/>
                </a:ext>
              </a:extLst>
            </p:cNvPr>
            <p:cNvSpPr/>
            <p:nvPr/>
          </p:nvSpPr>
          <p:spPr>
            <a:xfrm>
              <a:off x="15698642" y="7668426"/>
              <a:ext cx="845763" cy="398247"/>
            </a:xfrm>
            <a:custGeom>
              <a:avLst/>
              <a:gdLst/>
              <a:ahLst/>
              <a:cxnLst>
                <a:cxn ang="0">
                  <a:pos x="wd2" y="hd2"/>
                </a:cxn>
                <a:cxn ang="5400000">
                  <a:pos x="wd2" y="hd2"/>
                </a:cxn>
                <a:cxn ang="10800000">
                  <a:pos x="wd2" y="hd2"/>
                </a:cxn>
                <a:cxn ang="16200000">
                  <a:pos x="wd2" y="hd2"/>
                </a:cxn>
              </a:cxnLst>
              <a:rect l="0" t="0"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3" name="Shape 10392">
              <a:extLst>
                <a:ext uri="{FF2B5EF4-FFF2-40B4-BE49-F238E27FC236}">
                  <a16:creationId xmlns:a16="http://schemas.microsoft.com/office/drawing/2014/main" id="{DDE94E67-E224-4E5A-BA95-A18910FDE568}"/>
                </a:ext>
              </a:extLst>
            </p:cNvPr>
            <p:cNvSpPr/>
            <p:nvPr/>
          </p:nvSpPr>
          <p:spPr>
            <a:xfrm>
              <a:off x="19920630" y="5193310"/>
              <a:ext cx="339475" cy="405029"/>
            </a:xfrm>
            <a:custGeom>
              <a:avLst/>
              <a:gdLst/>
              <a:ahLst/>
              <a:cxnLst>
                <a:cxn ang="0">
                  <a:pos x="wd2" y="hd2"/>
                </a:cxn>
                <a:cxn ang="5400000">
                  <a:pos x="wd2" y="hd2"/>
                </a:cxn>
                <a:cxn ang="10800000">
                  <a:pos x="wd2" y="hd2"/>
                </a:cxn>
                <a:cxn ang="16200000">
                  <a:pos x="wd2" y="hd2"/>
                </a:cxn>
              </a:cxnLst>
              <a:rect l="0" t="0"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4" name="Shape 10393">
              <a:extLst>
                <a:ext uri="{FF2B5EF4-FFF2-40B4-BE49-F238E27FC236}">
                  <a16:creationId xmlns:a16="http://schemas.microsoft.com/office/drawing/2014/main" id="{29EB0386-A4CA-4009-B494-6D9E783FEF77}"/>
                </a:ext>
              </a:extLst>
            </p:cNvPr>
            <p:cNvSpPr/>
            <p:nvPr/>
          </p:nvSpPr>
          <p:spPr>
            <a:xfrm>
              <a:off x="18570303" y="9049764"/>
              <a:ext cx="924785" cy="885968"/>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5" name="Shape 10394">
              <a:extLst>
                <a:ext uri="{FF2B5EF4-FFF2-40B4-BE49-F238E27FC236}">
                  <a16:creationId xmlns:a16="http://schemas.microsoft.com/office/drawing/2014/main" id="{1D60A121-749A-4EF8-ADC2-9411EA5DC1F8}"/>
                </a:ext>
              </a:extLst>
            </p:cNvPr>
            <p:cNvSpPr/>
            <p:nvPr/>
          </p:nvSpPr>
          <p:spPr>
            <a:xfrm>
              <a:off x="15885964" y="8065581"/>
              <a:ext cx="555246" cy="544272"/>
            </a:xfrm>
            <a:custGeom>
              <a:avLst/>
              <a:gdLst/>
              <a:ahLst/>
              <a:cxnLst>
                <a:cxn ang="0">
                  <a:pos x="wd2" y="hd2"/>
                </a:cxn>
                <a:cxn ang="5400000">
                  <a:pos x="wd2" y="hd2"/>
                </a:cxn>
                <a:cxn ang="10800000">
                  <a:pos x="wd2" y="hd2"/>
                </a:cxn>
                <a:cxn ang="16200000">
                  <a:pos x="wd2" y="hd2"/>
                </a:cxn>
              </a:cxnLst>
              <a:rect l="0" t="0"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6" name="Shape 10395">
              <a:extLst>
                <a:ext uri="{FF2B5EF4-FFF2-40B4-BE49-F238E27FC236}">
                  <a16:creationId xmlns:a16="http://schemas.microsoft.com/office/drawing/2014/main" id="{8F3EF870-4CC1-4BEA-8FAA-AC22BEE8B22A}"/>
                </a:ext>
              </a:extLst>
            </p:cNvPr>
            <p:cNvSpPr/>
            <p:nvPr/>
          </p:nvSpPr>
          <p:spPr>
            <a:xfrm>
              <a:off x="19111148" y="4676595"/>
              <a:ext cx="447512" cy="47891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7" name="Shape 10396">
              <a:extLst>
                <a:ext uri="{FF2B5EF4-FFF2-40B4-BE49-F238E27FC236}">
                  <a16:creationId xmlns:a16="http://schemas.microsoft.com/office/drawing/2014/main" id="{D0A6CDD6-A0EE-48A5-B7EF-5DA68ABC062A}"/>
                </a:ext>
              </a:extLst>
            </p:cNvPr>
            <p:cNvSpPr/>
            <p:nvPr/>
          </p:nvSpPr>
          <p:spPr>
            <a:xfrm>
              <a:off x="17914973" y="5805187"/>
              <a:ext cx="454602" cy="42316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8" name="Shape 10397">
              <a:extLst>
                <a:ext uri="{FF2B5EF4-FFF2-40B4-BE49-F238E27FC236}">
                  <a16:creationId xmlns:a16="http://schemas.microsoft.com/office/drawing/2014/main" id="{1B2AB365-356E-4DAE-A49C-79BBC7B8B933}"/>
                </a:ext>
              </a:extLst>
            </p:cNvPr>
            <p:cNvSpPr/>
            <p:nvPr/>
          </p:nvSpPr>
          <p:spPr>
            <a:xfrm>
              <a:off x="21365322" y="6512088"/>
              <a:ext cx="416893" cy="446145"/>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9" name="Shape 10398">
              <a:extLst>
                <a:ext uri="{FF2B5EF4-FFF2-40B4-BE49-F238E27FC236}">
                  <a16:creationId xmlns:a16="http://schemas.microsoft.com/office/drawing/2014/main" id="{ABE69CAC-D728-445D-A729-BAE26ADE5AB8}"/>
                </a:ext>
              </a:extLst>
            </p:cNvPr>
            <p:cNvSpPr/>
            <p:nvPr/>
          </p:nvSpPr>
          <p:spPr>
            <a:xfrm>
              <a:off x="18043549" y="10579592"/>
              <a:ext cx="978355" cy="64004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0" name="Shape 10399">
              <a:extLst>
                <a:ext uri="{FF2B5EF4-FFF2-40B4-BE49-F238E27FC236}">
                  <a16:creationId xmlns:a16="http://schemas.microsoft.com/office/drawing/2014/main" id="{53862C5A-8BDA-4F3C-BC30-97041DC67066}"/>
                </a:ext>
              </a:extLst>
            </p:cNvPr>
            <p:cNvSpPr/>
            <p:nvPr/>
          </p:nvSpPr>
          <p:spPr>
            <a:xfrm>
              <a:off x="15648472" y="6834637"/>
              <a:ext cx="742675" cy="776271"/>
            </a:xfrm>
            <a:custGeom>
              <a:avLst/>
              <a:gdLst/>
              <a:ahLst/>
              <a:cxnLst>
                <a:cxn ang="0">
                  <a:pos x="wd2" y="hd2"/>
                </a:cxn>
                <a:cxn ang="5400000">
                  <a:pos x="wd2" y="hd2"/>
                </a:cxn>
                <a:cxn ang="10800000">
                  <a:pos x="wd2" y="hd2"/>
                </a:cxn>
                <a:cxn ang="16200000">
                  <a:pos x="wd2" y="hd2"/>
                </a:cxn>
              </a:cxnLst>
              <a:rect l="0" t="0"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1" name="Shape 10400">
              <a:extLst>
                <a:ext uri="{FF2B5EF4-FFF2-40B4-BE49-F238E27FC236}">
                  <a16:creationId xmlns:a16="http://schemas.microsoft.com/office/drawing/2014/main" id="{09357073-3277-4F40-A71F-1C389A949BA6}"/>
                </a:ext>
              </a:extLst>
            </p:cNvPr>
            <p:cNvSpPr/>
            <p:nvPr/>
          </p:nvSpPr>
          <p:spPr>
            <a:xfrm>
              <a:off x="19723607" y="10276650"/>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2" name="Shape 10401">
              <a:extLst>
                <a:ext uri="{FF2B5EF4-FFF2-40B4-BE49-F238E27FC236}">
                  <a16:creationId xmlns:a16="http://schemas.microsoft.com/office/drawing/2014/main" id="{635DAAFD-24FC-4A4C-A3A4-75B38078ECAF}"/>
                </a:ext>
              </a:extLst>
            </p:cNvPr>
            <p:cNvSpPr/>
            <p:nvPr/>
          </p:nvSpPr>
          <p:spPr>
            <a:xfrm>
              <a:off x="15572266" y="10142128"/>
              <a:ext cx="479514" cy="33988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3" name="Shape 10402">
              <a:extLst>
                <a:ext uri="{FF2B5EF4-FFF2-40B4-BE49-F238E27FC236}">
                  <a16:creationId xmlns:a16="http://schemas.microsoft.com/office/drawing/2014/main" id="{2F9269CF-F347-4368-85C3-8FC0505E9F49}"/>
                </a:ext>
              </a:extLst>
            </p:cNvPr>
            <p:cNvSpPr/>
            <p:nvPr/>
          </p:nvSpPr>
          <p:spPr>
            <a:xfrm>
              <a:off x="17794266" y="9180909"/>
              <a:ext cx="602583" cy="64486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4" name="Shape 10403">
              <a:extLst>
                <a:ext uri="{FF2B5EF4-FFF2-40B4-BE49-F238E27FC236}">
                  <a16:creationId xmlns:a16="http://schemas.microsoft.com/office/drawing/2014/main" id="{71134735-B9B7-4D86-B453-D38C675F23CC}"/>
                </a:ext>
              </a:extLst>
            </p:cNvPr>
            <p:cNvSpPr/>
            <p:nvPr/>
          </p:nvSpPr>
          <p:spPr>
            <a:xfrm>
              <a:off x="17048178" y="9717416"/>
              <a:ext cx="707905" cy="707906"/>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5" name="Shape 10404">
              <a:extLst>
                <a:ext uri="{FF2B5EF4-FFF2-40B4-BE49-F238E27FC236}">
                  <a16:creationId xmlns:a16="http://schemas.microsoft.com/office/drawing/2014/main" id="{B4C160CA-211D-483F-ADC0-EB658C68CB19}"/>
                </a:ext>
              </a:extLst>
            </p:cNvPr>
            <p:cNvSpPr/>
            <p:nvPr/>
          </p:nvSpPr>
          <p:spPr>
            <a:xfrm>
              <a:off x="18977015" y="9915662"/>
              <a:ext cx="660489" cy="686411"/>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6" name="Shape 10405">
              <a:extLst>
                <a:ext uri="{FF2B5EF4-FFF2-40B4-BE49-F238E27FC236}">
                  <a16:creationId xmlns:a16="http://schemas.microsoft.com/office/drawing/2014/main" id="{F5DB8FF9-61F4-446F-B036-5AFFDCADF4CD}"/>
                </a:ext>
              </a:extLst>
            </p:cNvPr>
            <p:cNvSpPr/>
            <p:nvPr/>
          </p:nvSpPr>
          <p:spPr>
            <a:xfrm>
              <a:off x="17273284" y="10887438"/>
              <a:ext cx="673802" cy="40655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7" name="Shape 10406">
              <a:extLst>
                <a:ext uri="{FF2B5EF4-FFF2-40B4-BE49-F238E27FC236}">
                  <a16:creationId xmlns:a16="http://schemas.microsoft.com/office/drawing/2014/main" id="{4BB102DC-8BA9-469F-BC47-D1BFB9E0798B}"/>
                </a:ext>
              </a:extLst>
            </p:cNvPr>
            <p:cNvSpPr/>
            <p:nvPr/>
          </p:nvSpPr>
          <p:spPr>
            <a:xfrm>
              <a:off x="19982176" y="9778729"/>
              <a:ext cx="656775" cy="603421"/>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8" name="Shape 10407">
              <a:extLst>
                <a:ext uri="{FF2B5EF4-FFF2-40B4-BE49-F238E27FC236}">
                  <a16:creationId xmlns:a16="http://schemas.microsoft.com/office/drawing/2014/main" id="{55705C2E-A4B7-4107-AA35-81FA3024F3D4}"/>
                </a:ext>
              </a:extLst>
            </p:cNvPr>
            <p:cNvSpPr/>
            <p:nvPr/>
          </p:nvSpPr>
          <p:spPr>
            <a:xfrm>
              <a:off x="18095556" y="9920122"/>
              <a:ext cx="474749" cy="52554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9" name="Shape 10408">
              <a:extLst>
                <a:ext uri="{FF2B5EF4-FFF2-40B4-BE49-F238E27FC236}">
                  <a16:creationId xmlns:a16="http://schemas.microsoft.com/office/drawing/2014/main" id="{07F5F810-F0D6-43FF-91A5-D7C13C45ACC7}"/>
                </a:ext>
              </a:extLst>
            </p:cNvPr>
            <p:cNvSpPr/>
            <p:nvPr/>
          </p:nvSpPr>
          <p:spPr>
            <a:xfrm>
              <a:off x="19553061" y="9077456"/>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0" name="Shape 10409">
              <a:extLst>
                <a:ext uri="{FF2B5EF4-FFF2-40B4-BE49-F238E27FC236}">
                  <a16:creationId xmlns:a16="http://schemas.microsoft.com/office/drawing/2014/main" id="{7345DBDD-D74C-41F0-B974-AFCEFD33141F}"/>
                </a:ext>
              </a:extLst>
            </p:cNvPr>
            <p:cNvSpPr/>
            <p:nvPr/>
          </p:nvSpPr>
          <p:spPr>
            <a:xfrm>
              <a:off x="19907349" y="4497805"/>
              <a:ext cx="422982" cy="47460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1" name="Shape 10410">
              <a:extLst>
                <a:ext uri="{FF2B5EF4-FFF2-40B4-BE49-F238E27FC236}">
                  <a16:creationId xmlns:a16="http://schemas.microsoft.com/office/drawing/2014/main" id="{0078EB1D-17CB-48F7-9598-4BFCE7C7B543}"/>
                </a:ext>
              </a:extLst>
            </p:cNvPr>
            <p:cNvSpPr/>
            <p:nvPr/>
          </p:nvSpPr>
          <p:spPr>
            <a:xfrm>
              <a:off x="16605913" y="7050896"/>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2" name="Shape 10411">
              <a:extLst>
                <a:ext uri="{FF2B5EF4-FFF2-40B4-BE49-F238E27FC236}">
                  <a16:creationId xmlns:a16="http://schemas.microsoft.com/office/drawing/2014/main" id="{17BD6A77-4DD5-472A-B24C-81CE152FDD11}"/>
                </a:ext>
              </a:extLst>
            </p:cNvPr>
            <p:cNvSpPr/>
            <p:nvPr/>
          </p:nvSpPr>
          <p:spPr>
            <a:xfrm>
              <a:off x="17109012" y="5013808"/>
              <a:ext cx="413677" cy="591501"/>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3" name="Shape 10412">
              <a:extLst>
                <a:ext uri="{FF2B5EF4-FFF2-40B4-BE49-F238E27FC236}">
                  <a16:creationId xmlns:a16="http://schemas.microsoft.com/office/drawing/2014/main" id="{73B1FF0D-F520-44C3-85D5-BA942898C9DC}"/>
                </a:ext>
              </a:extLst>
            </p:cNvPr>
            <p:cNvSpPr/>
            <p:nvPr/>
          </p:nvSpPr>
          <p:spPr>
            <a:xfrm>
              <a:off x="16082433" y="4790078"/>
              <a:ext cx="583511" cy="4136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4" name="Shape 10413">
              <a:extLst>
                <a:ext uri="{FF2B5EF4-FFF2-40B4-BE49-F238E27FC236}">
                  <a16:creationId xmlns:a16="http://schemas.microsoft.com/office/drawing/2014/main" id="{AA7968CC-52D1-41F9-A8E6-A683C4016669}"/>
                </a:ext>
              </a:extLst>
            </p:cNvPr>
            <p:cNvSpPr/>
            <p:nvPr/>
          </p:nvSpPr>
          <p:spPr>
            <a:xfrm>
              <a:off x="21000318" y="5616838"/>
              <a:ext cx="437119" cy="309840"/>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5" name="Shape 10414">
              <a:extLst>
                <a:ext uri="{FF2B5EF4-FFF2-40B4-BE49-F238E27FC236}">
                  <a16:creationId xmlns:a16="http://schemas.microsoft.com/office/drawing/2014/main" id="{D15B62E3-7D0C-4470-A366-26C4793C662C}"/>
                </a:ext>
              </a:extLst>
            </p:cNvPr>
            <p:cNvSpPr/>
            <p:nvPr/>
          </p:nvSpPr>
          <p:spPr>
            <a:xfrm>
              <a:off x="14548058" y="892750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6" name="Shape 10415">
              <a:extLst>
                <a:ext uri="{FF2B5EF4-FFF2-40B4-BE49-F238E27FC236}">
                  <a16:creationId xmlns:a16="http://schemas.microsoft.com/office/drawing/2014/main" id="{32600324-5FB2-4020-9712-2174D776576E}"/>
                </a:ext>
              </a:extLst>
            </p:cNvPr>
            <p:cNvSpPr/>
            <p:nvPr/>
          </p:nvSpPr>
          <p:spPr>
            <a:xfrm>
              <a:off x="19258837" y="11958731"/>
              <a:ext cx="567699" cy="676947"/>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7" name="Shape 10416">
              <a:extLst>
                <a:ext uri="{FF2B5EF4-FFF2-40B4-BE49-F238E27FC236}">
                  <a16:creationId xmlns:a16="http://schemas.microsoft.com/office/drawing/2014/main" id="{1E070E4D-8760-4DCF-A7BB-FA0037AF0CF1}"/>
                </a:ext>
              </a:extLst>
            </p:cNvPr>
            <p:cNvSpPr/>
            <p:nvPr/>
          </p:nvSpPr>
          <p:spPr>
            <a:xfrm>
              <a:off x="20512929" y="11955407"/>
              <a:ext cx="678678" cy="59841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9" name="Shape 10417">
              <a:extLst>
                <a:ext uri="{FF2B5EF4-FFF2-40B4-BE49-F238E27FC236}">
                  <a16:creationId xmlns:a16="http://schemas.microsoft.com/office/drawing/2014/main" id="{D4B1677E-604B-4209-A38F-C8EC7C4489E9}"/>
                </a:ext>
              </a:extLst>
            </p:cNvPr>
            <p:cNvSpPr/>
            <p:nvPr/>
          </p:nvSpPr>
          <p:spPr>
            <a:xfrm>
              <a:off x="19308419" y="13173056"/>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0" name="Shape 10418">
              <a:extLst>
                <a:ext uri="{FF2B5EF4-FFF2-40B4-BE49-F238E27FC236}">
                  <a16:creationId xmlns:a16="http://schemas.microsoft.com/office/drawing/2014/main" id="{2C125D23-B0C2-4BCB-8B4F-55E9CFED5CFA}"/>
                </a:ext>
              </a:extLst>
            </p:cNvPr>
            <p:cNvSpPr/>
            <p:nvPr/>
          </p:nvSpPr>
          <p:spPr>
            <a:xfrm>
              <a:off x="19278047" y="12757726"/>
              <a:ext cx="364916" cy="364935"/>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1" name="Shape 10419">
              <a:extLst>
                <a:ext uri="{FF2B5EF4-FFF2-40B4-BE49-F238E27FC236}">
                  <a16:creationId xmlns:a16="http://schemas.microsoft.com/office/drawing/2014/main" id="{E6C916BE-92AC-48A6-AB7C-2913108B717A}"/>
                </a:ext>
              </a:extLst>
            </p:cNvPr>
            <p:cNvSpPr/>
            <p:nvPr/>
          </p:nvSpPr>
          <p:spPr>
            <a:xfrm>
              <a:off x="18249834" y="13272749"/>
              <a:ext cx="957659" cy="434144"/>
            </a:xfrm>
            <a:custGeom>
              <a:avLst/>
              <a:gdLst/>
              <a:ahLst/>
              <a:cxnLst>
                <a:cxn ang="0">
                  <a:pos x="wd2" y="hd2"/>
                </a:cxn>
                <a:cxn ang="5400000">
                  <a:pos x="wd2" y="hd2"/>
                </a:cxn>
                <a:cxn ang="10800000">
                  <a:pos x="wd2" y="hd2"/>
                </a:cxn>
                <a:cxn ang="16200000">
                  <a:pos x="wd2" y="hd2"/>
                </a:cxn>
              </a:cxnLst>
              <a:rect l="0" t="0"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3" name="Shape 10420">
              <a:extLst>
                <a:ext uri="{FF2B5EF4-FFF2-40B4-BE49-F238E27FC236}">
                  <a16:creationId xmlns:a16="http://schemas.microsoft.com/office/drawing/2014/main" id="{B59A32F7-8F94-4556-BC49-117CA03AD6BD}"/>
                </a:ext>
              </a:extLst>
            </p:cNvPr>
            <p:cNvSpPr/>
            <p:nvPr/>
          </p:nvSpPr>
          <p:spPr>
            <a:xfrm>
              <a:off x="20962861" y="13425299"/>
              <a:ext cx="410124" cy="290707"/>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4" name="Shape 10421">
              <a:extLst>
                <a:ext uri="{FF2B5EF4-FFF2-40B4-BE49-F238E27FC236}">
                  <a16:creationId xmlns:a16="http://schemas.microsoft.com/office/drawing/2014/main" id="{15EEF950-4BCD-4BFD-8F5B-44CEB46110E7}"/>
                </a:ext>
              </a:extLst>
            </p:cNvPr>
            <p:cNvSpPr/>
            <p:nvPr/>
          </p:nvSpPr>
          <p:spPr>
            <a:xfrm>
              <a:off x="17299512" y="11350027"/>
              <a:ext cx="844727" cy="1120378"/>
            </a:xfrm>
            <a:custGeom>
              <a:avLst/>
              <a:gdLst/>
              <a:ahLst/>
              <a:cxnLst>
                <a:cxn ang="0">
                  <a:pos x="wd2" y="hd2"/>
                </a:cxn>
                <a:cxn ang="5400000">
                  <a:pos x="wd2" y="hd2"/>
                </a:cxn>
                <a:cxn ang="10800000">
                  <a:pos x="wd2" y="hd2"/>
                </a:cxn>
                <a:cxn ang="16200000">
                  <a:pos x="wd2" y="hd2"/>
                </a:cxn>
              </a:cxnLst>
              <a:rect l="0" t="0"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5" name="Shape 10422">
              <a:extLst>
                <a:ext uri="{FF2B5EF4-FFF2-40B4-BE49-F238E27FC236}">
                  <a16:creationId xmlns:a16="http://schemas.microsoft.com/office/drawing/2014/main" id="{71779CA6-F38A-4816-A375-545D7274429A}"/>
                </a:ext>
              </a:extLst>
            </p:cNvPr>
            <p:cNvSpPr/>
            <p:nvPr/>
          </p:nvSpPr>
          <p:spPr>
            <a:xfrm>
              <a:off x="20005513" y="11848666"/>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6" name="Shape 10423">
              <a:extLst>
                <a:ext uri="{FF2B5EF4-FFF2-40B4-BE49-F238E27FC236}">
                  <a16:creationId xmlns:a16="http://schemas.microsoft.com/office/drawing/2014/main" id="{6DD14B5F-E659-4DDA-ACC8-78584F4FF566}"/>
                </a:ext>
              </a:extLst>
            </p:cNvPr>
            <p:cNvSpPr/>
            <p:nvPr/>
          </p:nvSpPr>
          <p:spPr>
            <a:xfrm>
              <a:off x="20278364" y="10951879"/>
              <a:ext cx="600731" cy="838468"/>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7" name="Shape 10424">
              <a:extLst>
                <a:ext uri="{FF2B5EF4-FFF2-40B4-BE49-F238E27FC236}">
                  <a16:creationId xmlns:a16="http://schemas.microsoft.com/office/drawing/2014/main" id="{A848FB96-C373-4A7C-B406-DC20CC6AC135}"/>
                </a:ext>
              </a:extLst>
            </p:cNvPr>
            <p:cNvSpPr/>
            <p:nvPr/>
          </p:nvSpPr>
          <p:spPr>
            <a:xfrm>
              <a:off x="18922347" y="11328122"/>
              <a:ext cx="534330"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8" name="Shape 10425">
              <a:extLst>
                <a:ext uri="{FF2B5EF4-FFF2-40B4-BE49-F238E27FC236}">
                  <a16:creationId xmlns:a16="http://schemas.microsoft.com/office/drawing/2014/main" id="{1AE40C6C-E3BC-4E55-9CAE-048DE64212F0}"/>
                </a:ext>
              </a:extLst>
            </p:cNvPr>
            <p:cNvSpPr/>
            <p:nvPr/>
          </p:nvSpPr>
          <p:spPr>
            <a:xfrm>
              <a:off x="18412450" y="12553817"/>
              <a:ext cx="745366" cy="625836"/>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9" name="Shape 10426">
              <a:extLst>
                <a:ext uri="{FF2B5EF4-FFF2-40B4-BE49-F238E27FC236}">
                  <a16:creationId xmlns:a16="http://schemas.microsoft.com/office/drawing/2014/main" id="{5D46D6BD-7454-4D16-BE5A-412CDACAD9B3}"/>
                </a:ext>
              </a:extLst>
            </p:cNvPr>
            <p:cNvSpPr/>
            <p:nvPr/>
          </p:nvSpPr>
          <p:spPr>
            <a:xfrm>
              <a:off x="17735944" y="12437854"/>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0" name="Shape 10427">
              <a:extLst>
                <a:ext uri="{FF2B5EF4-FFF2-40B4-BE49-F238E27FC236}">
                  <a16:creationId xmlns:a16="http://schemas.microsoft.com/office/drawing/2014/main" id="{24CC5E60-0726-410B-975E-1B29F44EDBEA}"/>
                </a:ext>
              </a:extLst>
            </p:cNvPr>
            <p:cNvSpPr/>
            <p:nvPr/>
          </p:nvSpPr>
          <p:spPr>
            <a:xfrm>
              <a:off x="18227288" y="11702041"/>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1" name="Shape 10428">
              <a:extLst>
                <a:ext uri="{FF2B5EF4-FFF2-40B4-BE49-F238E27FC236}">
                  <a16:creationId xmlns:a16="http://schemas.microsoft.com/office/drawing/2014/main" id="{F2527E05-8C49-4A18-8903-36CFDC68A72B}"/>
                </a:ext>
              </a:extLst>
            </p:cNvPr>
            <p:cNvSpPr/>
            <p:nvPr/>
          </p:nvSpPr>
          <p:spPr>
            <a:xfrm>
              <a:off x="20222346" y="13053979"/>
              <a:ext cx="570427" cy="64004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2" name="Shape 10429">
              <a:extLst>
                <a:ext uri="{FF2B5EF4-FFF2-40B4-BE49-F238E27FC236}">
                  <a16:creationId xmlns:a16="http://schemas.microsoft.com/office/drawing/2014/main" id="{2CBF3D1E-AFCA-4BBA-B161-E687B1886BBE}"/>
                </a:ext>
              </a:extLst>
            </p:cNvPr>
            <p:cNvSpPr/>
            <p:nvPr/>
          </p:nvSpPr>
          <p:spPr>
            <a:xfrm>
              <a:off x="20917823" y="12545727"/>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3" name="Shape 10430">
              <a:extLst>
                <a:ext uri="{FF2B5EF4-FFF2-40B4-BE49-F238E27FC236}">
                  <a16:creationId xmlns:a16="http://schemas.microsoft.com/office/drawing/2014/main" id="{78ACC780-28B5-4275-88E2-0A3134C25DB6}"/>
                </a:ext>
              </a:extLst>
            </p:cNvPr>
            <p:cNvSpPr/>
            <p:nvPr/>
          </p:nvSpPr>
          <p:spPr>
            <a:xfrm>
              <a:off x="15503343" y="5283845"/>
              <a:ext cx="387479" cy="449473"/>
            </a:xfrm>
            <a:custGeom>
              <a:avLst/>
              <a:gdLst/>
              <a:ahLst/>
              <a:cxnLst>
                <a:cxn ang="0">
                  <a:pos x="wd2" y="hd2"/>
                </a:cxn>
                <a:cxn ang="5400000">
                  <a:pos x="wd2" y="hd2"/>
                </a:cxn>
                <a:cxn ang="10800000">
                  <a:pos x="wd2" y="hd2"/>
                </a:cxn>
                <a:cxn ang="16200000">
                  <a:pos x="wd2" y="hd2"/>
                </a:cxn>
              </a:cxnLst>
              <a:rect l="0" t="0"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4" name="Shape 10431">
              <a:extLst>
                <a:ext uri="{FF2B5EF4-FFF2-40B4-BE49-F238E27FC236}">
                  <a16:creationId xmlns:a16="http://schemas.microsoft.com/office/drawing/2014/main" id="{7C259553-8CF0-4F73-8398-33660B07F3F5}"/>
                </a:ext>
              </a:extLst>
            </p:cNvPr>
            <p:cNvSpPr/>
            <p:nvPr/>
          </p:nvSpPr>
          <p:spPr>
            <a:xfrm>
              <a:off x="15809852" y="8962276"/>
              <a:ext cx="461009" cy="979051"/>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5" name="Shape 10432">
              <a:extLst>
                <a:ext uri="{FF2B5EF4-FFF2-40B4-BE49-F238E27FC236}">
                  <a16:creationId xmlns:a16="http://schemas.microsoft.com/office/drawing/2014/main" id="{9640DF6C-D624-4985-9270-59F07372594A}"/>
                </a:ext>
              </a:extLst>
            </p:cNvPr>
            <p:cNvSpPr/>
            <p:nvPr/>
          </p:nvSpPr>
          <p:spPr>
            <a:xfrm>
              <a:off x="21191605" y="12910829"/>
              <a:ext cx="410124" cy="45400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6" name="Shape 10433">
              <a:extLst>
                <a:ext uri="{FF2B5EF4-FFF2-40B4-BE49-F238E27FC236}">
                  <a16:creationId xmlns:a16="http://schemas.microsoft.com/office/drawing/2014/main" id="{8788ED60-8B94-4697-AC09-CCDA17FADDDE}"/>
                </a:ext>
              </a:extLst>
            </p:cNvPr>
            <p:cNvSpPr/>
            <p:nvPr/>
          </p:nvSpPr>
          <p:spPr>
            <a:xfrm>
              <a:off x="19604389" y="11273229"/>
              <a:ext cx="550222" cy="527129"/>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7" name="Shape 10434">
              <a:extLst>
                <a:ext uri="{FF2B5EF4-FFF2-40B4-BE49-F238E27FC236}">
                  <a16:creationId xmlns:a16="http://schemas.microsoft.com/office/drawing/2014/main" id="{D884C76A-D18B-4AC6-8376-17E6194AFA62}"/>
                </a:ext>
              </a:extLst>
            </p:cNvPr>
            <p:cNvSpPr/>
            <p:nvPr/>
          </p:nvSpPr>
          <p:spPr>
            <a:xfrm>
              <a:off x="17735944" y="13251073"/>
              <a:ext cx="392649" cy="420201"/>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8" name="Shape 10435">
              <a:extLst>
                <a:ext uri="{FF2B5EF4-FFF2-40B4-BE49-F238E27FC236}">
                  <a16:creationId xmlns:a16="http://schemas.microsoft.com/office/drawing/2014/main" id="{18F00A37-66FC-497B-B178-C2E6416C7AE2}"/>
                </a:ext>
              </a:extLst>
            </p:cNvPr>
            <p:cNvSpPr/>
            <p:nvPr/>
          </p:nvSpPr>
          <p:spPr>
            <a:xfrm>
              <a:off x="17721874" y="12822423"/>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9" name="Shape 10436">
              <a:extLst>
                <a:ext uri="{FF2B5EF4-FFF2-40B4-BE49-F238E27FC236}">
                  <a16:creationId xmlns:a16="http://schemas.microsoft.com/office/drawing/2014/main" id="{E001831F-98AF-4F03-BF5D-F315A3FDFC0D}"/>
                </a:ext>
              </a:extLst>
            </p:cNvPr>
            <p:cNvSpPr/>
            <p:nvPr/>
          </p:nvSpPr>
          <p:spPr>
            <a:xfrm>
              <a:off x="18877036" y="1214536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0" name="Shape 10437">
              <a:extLst>
                <a:ext uri="{FF2B5EF4-FFF2-40B4-BE49-F238E27FC236}">
                  <a16:creationId xmlns:a16="http://schemas.microsoft.com/office/drawing/2014/main" id="{C818BB96-FFA4-41A8-9F84-355F4D1AB327}"/>
                </a:ext>
              </a:extLst>
            </p:cNvPr>
            <p:cNvSpPr/>
            <p:nvPr/>
          </p:nvSpPr>
          <p:spPr>
            <a:xfrm>
              <a:off x="21489022" y="13379422"/>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1" name="Shape 10438">
              <a:extLst>
                <a:ext uri="{FF2B5EF4-FFF2-40B4-BE49-F238E27FC236}">
                  <a16:creationId xmlns:a16="http://schemas.microsoft.com/office/drawing/2014/main" id="{718BC940-4EFD-4D84-BC45-D254F66207F5}"/>
                </a:ext>
              </a:extLst>
            </p:cNvPr>
            <p:cNvSpPr/>
            <p:nvPr/>
          </p:nvSpPr>
          <p:spPr>
            <a:xfrm>
              <a:off x="15223803" y="10656379"/>
              <a:ext cx="1231113" cy="1023300"/>
            </a:xfrm>
            <a:custGeom>
              <a:avLst/>
              <a:gdLst/>
              <a:ahLst/>
              <a:cxnLst>
                <a:cxn ang="0">
                  <a:pos x="wd2" y="hd2"/>
                </a:cxn>
                <a:cxn ang="5400000">
                  <a:pos x="wd2" y="hd2"/>
                </a:cxn>
                <a:cxn ang="10800000">
                  <a:pos x="wd2" y="hd2"/>
                </a:cxn>
                <a:cxn ang="16200000">
                  <a:pos x="wd2" y="hd2"/>
                </a:cxn>
              </a:cxnLst>
              <a:rect l="0" t="0"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02" name="Shape 10439">
              <a:extLst>
                <a:ext uri="{FF2B5EF4-FFF2-40B4-BE49-F238E27FC236}">
                  <a16:creationId xmlns:a16="http://schemas.microsoft.com/office/drawing/2014/main" id="{95919949-6275-4E59-A883-6BF15ED052E3}"/>
                </a:ext>
              </a:extLst>
            </p:cNvPr>
            <p:cNvSpPr/>
            <p:nvPr/>
          </p:nvSpPr>
          <p:spPr>
            <a:xfrm>
              <a:off x="15028523" y="10196678"/>
              <a:ext cx="417298" cy="446578"/>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03" name="Shape 10440">
              <a:extLst>
                <a:ext uri="{FF2B5EF4-FFF2-40B4-BE49-F238E27FC236}">
                  <a16:creationId xmlns:a16="http://schemas.microsoft.com/office/drawing/2014/main" id="{88FC75DB-7FC6-4291-8D54-E86CA21324FD}"/>
                </a:ext>
              </a:extLst>
            </p:cNvPr>
            <p:cNvSpPr/>
            <p:nvPr/>
          </p:nvSpPr>
          <p:spPr>
            <a:xfrm>
              <a:off x="16217782" y="994407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04" name="Shape 10441">
              <a:extLst>
                <a:ext uri="{FF2B5EF4-FFF2-40B4-BE49-F238E27FC236}">
                  <a16:creationId xmlns:a16="http://schemas.microsoft.com/office/drawing/2014/main" id="{DDE7B7A2-58BC-43F8-BC8D-F9D4C7E5A576}"/>
                </a:ext>
              </a:extLst>
            </p:cNvPr>
            <p:cNvSpPr/>
            <p:nvPr/>
          </p:nvSpPr>
          <p:spPr>
            <a:xfrm>
              <a:off x="14782479" y="8405887"/>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5" name="Shape 10442">
              <a:extLst>
                <a:ext uri="{FF2B5EF4-FFF2-40B4-BE49-F238E27FC236}">
                  <a16:creationId xmlns:a16="http://schemas.microsoft.com/office/drawing/2014/main" id="{AA7E38EF-0D2A-4FB3-85DD-A410BCA35B3A}"/>
                </a:ext>
              </a:extLst>
            </p:cNvPr>
            <p:cNvSpPr/>
            <p:nvPr/>
          </p:nvSpPr>
          <p:spPr>
            <a:xfrm>
              <a:off x="16163586" y="9475903"/>
              <a:ext cx="425669" cy="396235"/>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6" name="Shape 10443">
              <a:extLst>
                <a:ext uri="{FF2B5EF4-FFF2-40B4-BE49-F238E27FC236}">
                  <a16:creationId xmlns:a16="http://schemas.microsoft.com/office/drawing/2014/main" id="{70D4047E-14F6-4E90-AF70-FE8568DDF4F0}"/>
                </a:ext>
              </a:extLst>
            </p:cNvPr>
            <p:cNvSpPr/>
            <p:nvPr/>
          </p:nvSpPr>
          <p:spPr>
            <a:xfrm>
              <a:off x="14923512" y="9401109"/>
              <a:ext cx="530063" cy="653239"/>
            </a:xfrm>
            <a:custGeom>
              <a:avLst/>
              <a:gdLst/>
              <a:ahLst/>
              <a:cxnLst>
                <a:cxn ang="0">
                  <a:pos x="wd2" y="hd2"/>
                </a:cxn>
                <a:cxn ang="5400000">
                  <a:pos x="wd2" y="hd2"/>
                </a:cxn>
                <a:cxn ang="10800000">
                  <a:pos x="wd2" y="hd2"/>
                </a:cxn>
                <a:cxn ang="16200000">
                  <a:pos x="wd2" y="hd2"/>
                </a:cxn>
              </a:cxnLst>
              <a:rect l="0" t="0"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7" name="Shape 10444">
              <a:extLst>
                <a:ext uri="{FF2B5EF4-FFF2-40B4-BE49-F238E27FC236}">
                  <a16:creationId xmlns:a16="http://schemas.microsoft.com/office/drawing/2014/main" id="{5212A4DA-3229-428B-A94A-4F247C1E3C22}"/>
                </a:ext>
              </a:extLst>
            </p:cNvPr>
            <p:cNvSpPr/>
            <p:nvPr/>
          </p:nvSpPr>
          <p:spPr>
            <a:xfrm>
              <a:off x="15668533" y="8652551"/>
              <a:ext cx="371824" cy="371843"/>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8" name="Shape 10445">
              <a:extLst>
                <a:ext uri="{FF2B5EF4-FFF2-40B4-BE49-F238E27FC236}">
                  <a16:creationId xmlns:a16="http://schemas.microsoft.com/office/drawing/2014/main" id="{776D684F-9A3F-4514-AF7A-DAAA609AF3FB}"/>
                </a:ext>
              </a:extLst>
            </p:cNvPr>
            <p:cNvSpPr/>
            <p:nvPr/>
          </p:nvSpPr>
          <p:spPr>
            <a:xfrm>
              <a:off x="19159242" y="10658993"/>
              <a:ext cx="622764" cy="569103"/>
            </a:xfrm>
            <a:custGeom>
              <a:avLst/>
              <a:gdLst/>
              <a:ahLst/>
              <a:cxnLst>
                <a:cxn ang="0">
                  <a:pos x="wd2" y="hd2"/>
                </a:cxn>
                <a:cxn ang="5400000">
                  <a:pos x="wd2" y="hd2"/>
                </a:cxn>
                <a:cxn ang="10800000">
                  <a:pos x="wd2" y="hd2"/>
                </a:cxn>
                <a:cxn ang="16200000">
                  <a:pos x="wd2" y="hd2"/>
                </a:cxn>
              </a:cxnLst>
              <a:rect l="0" t="0"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9" name="Shape 10446">
              <a:extLst>
                <a:ext uri="{FF2B5EF4-FFF2-40B4-BE49-F238E27FC236}">
                  <a16:creationId xmlns:a16="http://schemas.microsoft.com/office/drawing/2014/main" id="{9C7E122B-05F1-49A8-A836-DB2240D9A847}"/>
                </a:ext>
              </a:extLst>
            </p:cNvPr>
            <p:cNvSpPr/>
            <p:nvPr/>
          </p:nvSpPr>
          <p:spPr>
            <a:xfrm>
              <a:off x="15268309" y="8005297"/>
              <a:ext cx="498843" cy="55221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0" name="Shape 10447">
              <a:extLst>
                <a:ext uri="{FF2B5EF4-FFF2-40B4-BE49-F238E27FC236}">
                  <a16:creationId xmlns:a16="http://schemas.microsoft.com/office/drawing/2014/main" id="{C759809B-AE59-40F2-A514-15E2B67BAE5F}"/>
                </a:ext>
              </a:extLst>
            </p:cNvPr>
            <p:cNvSpPr/>
            <p:nvPr/>
          </p:nvSpPr>
          <p:spPr>
            <a:xfrm>
              <a:off x="15182165" y="7422392"/>
              <a:ext cx="482786" cy="501735"/>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1" name="Shape 10448">
              <a:extLst>
                <a:ext uri="{FF2B5EF4-FFF2-40B4-BE49-F238E27FC236}">
                  <a16:creationId xmlns:a16="http://schemas.microsoft.com/office/drawing/2014/main" id="{990C8A71-FE47-4F12-AACF-243929F34EF2}"/>
                </a:ext>
              </a:extLst>
            </p:cNvPr>
            <p:cNvSpPr/>
            <p:nvPr/>
          </p:nvSpPr>
          <p:spPr>
            <a:xfrm>
              <a:off x="15128412" y="6820063"/>
              <a:ext cx="371717" cy="598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2" name="Shape 10449">
              <a:extLst>
                <a:ext uri="{FF2B5EF4-FFF2-40B4-BE49-F238E27FC236}">
                  <a16:creationId xmlns:a16="http://schemas.microsoft.com/office/drawing/2014/main" id="{C63C5821-5DBE-41BB-B80D-8F1732940138}"/>
                </a:ext>
              </a:extLst>
            </p:cNvPr>
            <p:cNvSpPr/>
            <p:nvPr/>
          </p:nvSpPr>
          <p:spPr>
            <a:xfrm>
              <a:off x="19860235" y="12623190"/>
              <a:ext cx="635104" cy="38320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3" name="Shape 10450">
              <a:extLst>
                <a:ext uri="{FF2B5EF4-FFF2-40B4-BE49-F238E27FC236}">
                  <a16:creationId xmlns:a16="http://schemas.microsoft.com/office/drawing/2014/main" id="{390AE885-CE3D-469A-B9E0-042E47337652}"/>
                </a:ext>
              </a:extLst>
            </p:cNvPr>
            <p:cNvSpPr/>
            <p:nvPr/>
          </p:nvSpPr>
          <p:spPr>
            <a:xfrm>
              <a:off x="17597371" y="10224894"/>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4" name="Shape 10451">
              <a:extLst>
                <a:ext uri="{FF2B5EF4-FFF2-40B4-BE49-F238E27FC236}">
                  <a16:creationId xmlns:a16="http://schemas.microsoft.com/office/drawing/2014/main" id="{91945DF3-FC8C-4379-A9EA-17AC11355076}"/>
                </a:ext>
              </a:extLst>
            </p:cNvPr>
            <p:cNvSpPr/>
            <p:nvPr/>
          </p:nvSpPr>
          <p:spPr>
            <a:xfrm>
              <a:off x="16686920" y="10342144"/>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79527B"/>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5" name="Shape 10452">
              <a:extLst>
                <a:ext uri="{FF2B5EF4-FFF2-40B4-BE49-F238E27FC236}">
                  <a16:creationId xmlns:a16="http://schemas.microsoft.com/office/drawing/2014/main" id="{36060581-A2E5-423E-A34E-4BF8DACFFAF2}"/>
                </a:ext>
              </a:extLst>
            </p:cNvPr>
            <p:cNvSpPr/>
            <p:nvPr/>
          </p:nvSpPr>
          <p:spPr>
            <a:xfrm>
              <a:off x="16291801" y="1057320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6" name="Shape 10453">
              <a:extLst>
                <a:ext uri="{FF2B5EF4-FFF2-40B4-BE49-F238E27FC236}">
                  <a16:creationId xmlns:a16="http://schemas.microsoft.com/office/drawing/2014/main" id="{019378FE-767D-424C-9626-74451387F0F1}"/>
                </a:ext>
              </a:extLst>
            </p:cNvPr>
            <p:cNvSpPr/>
            <p:nvPr/>
          </p:nvSpPr>
          <p:spPr>
            <a:xfrm>
              <a:off x="16950890" y="11189795"/>
              <a:ext cx="310646" cy="332440"/>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7" name="Shape 10454">
              <a:extLst>
                <a:ext uri="{FF2B5EF4-FFF2-40B4-BE49-F238E27FC236}">
                  <a16:creationId xmlns:a16="http://schemas.microsoft.com/office/drawing/2014/main" id="{4B33DC0A-198F-42A7-A319-68CAF8E93F4F}"/>
                </a:ext>
              </a:extLst>
            </p:cNvPr>
            <p:cNvSpPr/>
            <p:nvPr/>
          </p:nvSpPr>
          <p:spPr>
            <a:xfrm>
              <a:off x="18327410" y="11333169"/>
              <a:ext cx="410124" cy="2907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8" name="Shape 10455">
              <a:extLst>
                <a:ext uri="{FF2B5EF4-FFF2-40B4-BE49-F238E27FC236}">
                  <a16:creationId xmlns:a16="http://schemas.microsoft.com/office/drawing/2014/main" id="{2700C23C-525A-4F99-8539-909A80C7B54C}"/>
                </a:ext>
              </a:extLst>
            </p:cNvPr>
            <p:cNvSpPr/>
            <p:nvPr/>
          </p:nvSpPr>
          <p:spPr>
            <a:xfrm>
              <a:off x="15200800" y="9711571"/>
              <a:ext cx="534280" cy="414613"/>
            </a:xfrm>
            <a:custGeom>
              <a:avLst/>
              <a:gdLst/>
              <a:ahLst/>
              <a:cxnLst>
                <a:cxn ang="0">
                  <a:pos x="wd2" y="hd2"/>
                </a:cxn>
                <a:cxn ang="5400000">
                  <a:pos x="wd2" y="hd2"/>
                </a:cxn>
                <a:cxn ang="10800000">
                  <a:pos x="wd2" y="hd2"/>
                </a:cxn>
                <a:cxn ang="16200000">
                  <a:pos x="wd2" y="hd2"/>
                </a:cxn>
              </a:cxnLst>
              <a:rect l="0" t="0"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9" name="Shape 10456">
              <a:extLst>
                <a:ext uri="{FF2B5EF4-FFF2-40B4-BE49-F238E27FC236}">
                  <a16:creationId xmlns:a16="http://schemas.microsoft.com/office/drawing/2014/main" id="{26913B61-412F-4447-A646-13E9FFB3912A}"/>
                </a:ext>
              </a:extLst>
            </p:cNvPr>
            <p:cNvSpPr/>
            <p:nvPr/>
          </p:nvSpPr>
          <p:spPr>
            <a:xfrm>
              <a:off x="15431053" y="9155014"/>
              <a:ext cx="444362" cy="290705"/>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grpSp>
    </p:spTree>
    <p:extLst>
      <p:ext uri="{BB962C8B-B14F-4D97-AF65-F5344CB8AC3E}">
        <p14:creationId xmlns:p14="http://schemas.microsoft.com/office/powerpoint/2010/main" val="2445806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6888</Words>
  <Application>Microsoft Office PowerPoint</Application>
  <PresentationFormat>Breitbild</PresentationFormat>
  <Paragraphs>705</Paragraphs>
  <Slides>65</Slides>
  <Notes>16</Notes>
  <HiddenSlides>0</HiddenSlides>
  <MMClips>2</MMClips>
  <ScaleCrop>false</ScaleCrop>
  <HeadingPairs>
    <vt:vector size="8" baseType="variant">
      <vt:variant>
        <vt:lpstr>Verwendete Schriftarten</vt:lpstr>
      </vt:variant>
      <vt:variant>
        <vt:i4>17</vt:i4>
      </vt:variant>
      <vt:variant>
        <vt:lpstr>Design</vt:lpstr>
      </vt:variant>
      <vt:variant>
        <vt:i4>1</vt:i4>
      </vt:variant>
      <vt:variant>
        <vt:lpstr>Eingebettete OLE-Server</vt:lpstr>
      </vt:variant>
      <vt:variant>
        <vt:i4>1</vt:i4>
      </vt:variant>
      <vt:variant>
        <vt:lpstr>Folientitel</vt:lpstr>
      </vt:variant>
      <vt:variant>
        <vt:i4>65</vt:i4>
      </vt:variant>
    </vt:vector>
  </HeadingPairs>
  <TitlesOfParts>
    <vt:vector size="84" baseType="lpstr">
      <vt:lpstr>Arial</vt:lpstr>
      <vt:lpstr>Calibri</vt:lpstr>
      <vt:lpstr>Calibri Light</vt:lpstr>
      <vt:lpstr>CartoGothic Std</vt:lpstr>
      <vt:lpstr>Lato Light</vt:lpstr>
      <vt:lpstr>Lato Regular</vt:lpstr>
      <vt:lpstr>Montserrat</vt:lpstr>
      <vt:lpstr>Montserrat Light</vt:lpstr>
      <vt:lpstr>Montserrat Medium</vt:lpstr>
      <vt:lpstr>Quattrocento Sans</vt:lpstr>
      <vt:lpstr>Roboto</vt:lpstr>
      <vt:lpstr>Roboto Black</vt:lpstr>
      <vt:lpstr>Roboto Bold</vt:lpstr>
      <vt:lpstr>Roboto Regular</vt:lpstr>
      <vt:lpstr>Symbol</vt:lpstr>
      <vt:lpstr>Times New Roman</vt:lpstr>
      <vt:lpstr>Wingdings</vt:lpstr>
      <vt:lpstr>Office Theme</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docId:2C254085B5BEF7B5F071D6553A220612</cp:keywords>
  <cp:lastModifiedBy>Julia Grey</cp:lastModifiedBy>
  <cp:revision>226</cp:revision>
  <dcterms:created xsi:type="dcterms:W3CDTF">2020-10-14T13:32:04Z</dcterms:created>
  <dcterms:modified xsi:type="dcterms:W3CDTF">2023-05-24T07:46:31Z</dcterms:modified>
</cp:coreProperties>
</file>