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8" r:id="rId3"/>
    <p:sldId id="259" r:id="rId4"/>
    <p:sldId id="260" r:id="rId5"/>
    <p:sldId id="261" r:id="rId6"/>
    <p:sldId id="328" r:id="rId7"/>
    <p:sldId id="262" r:id="rId8"/>
    <p:sldId id="263" r:id="rId9"/>
    <p:sldId id="264" r:id="rId10"/>
    <p:sldId id="265" r:id="rId11"/>
    <p:sldId id="266" r:id="rId12"/>
    <p:sldId id="267" r:id="rId13"/>
    <p:sldId id="268" r:id="rId14"/>
    <p:sldId id="329"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31"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30"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5" r:id="rId73"/>
    <p:sldId id="326" r:id="rId74"/>
    <p:sldId id="327" r:id="rId7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8B268-AD50-3146-04A0-C2DC6FCA549D}" name="Julian Kühlborn" initials="JK" userId="S::JulianKuhlborn@tvwgmbh2022.onmicrosoft.com::88565d25-8c23-4e41-9bd9-535086b114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2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110" d="100"/>
          <a:sy n="110" d="100"/>
        </p:scale>
        <p:origin x="4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36EF9-6C54-4087-940C-5B67D3F2463E}" type="datetimeFigureOut">
              <a:rPr lang="de-DE" smtClean="0"/>
              <a:t>24.05.2023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D6C6B-C7C4-4DDD-B846-4A6AED599DCE}" type="slidenum">
              <a:rPr lang="de-DE" smtClean="0"/>
              <a:t>‹Nr.›</a:t>
            </a:fld>
            <a:endParaRPr lang="de-DE"/>
          </a:p>
        </p:txBody>
      </p:sp>
    </p:spTree>
    <p:extLst>
      <p:ext uri="{BB962C8B-B14F-4D97-AF65-F5344CB8AC3E}">
        <p14:creationId xmlns:p14="http://schemas.microsoft.com/office/powerpoint/2010/main" val="4757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0" name="Google Shape;126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8" name="Google Shape;1278;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2" name="Google Shape;1312;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9" name="Google Shape;1319;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1" name="Google Shape;1361;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7" name="Google Shape;1367;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5" name="Google Shape;1405;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3" name="Google Shape;141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2" name="Google Shape;1422;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6" name="Google Shape;144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2" name="Google Shape;1532;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0" name="Google Shape;1540;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8" name="Google Shape;1548;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6" name="Google Shape;1586;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5" name="Google Shape;1595;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3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3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3" name="Google Shape;1673;p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3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9" name="Google Shape;167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3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6" name="Google Shape;1816;p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3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7" name="Google Shape;1867;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3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8" name="Google Shape;1878;p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3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5" name="Google Shape;1905;p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3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8" name="Google Shape;1918;p3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3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1" name="Google Shape;1931;p3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4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4" name="Google Shape;1944;p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1" name="Google Shape;1951;p4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p4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0" name="Google Shape;1960;p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p4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4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4" name="Google Shape;1974;p4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4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1" name="Google Shape;1981;p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4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7" name="Google Shape;1987;p4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4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9" name="Google Shape;2019;p4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4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4" name="Google Shape;2064;p4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4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4" name="Google Shape;2094;p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p5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2" name="Google Shape;2142;p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p5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5" name="Google Shape;2155;p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p5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8" name="Google Shape;2168;p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p5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7" name="Google Shape;2177;p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p5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4" name="Google Shape;2184;p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5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1" name="Google Shape;2191;p5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5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8" name="Google Shape;2198;p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5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5" name="Google Shape;2205;p5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5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2" name="Google Shape;2212;p5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p5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9" name="Google Shape;2219;p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5" name="Google Shape;1225;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74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7" name="Google Shape;2227;p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6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5" name="Google Shape;2235;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6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p6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6" name="Google Shape;2256;p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6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8" name="Google Shape;2268;p6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p6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4" name="Google Shape;2284;p6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6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3" name="Google Shape;2293;p6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p6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3" name="Google Shape;2303;p6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6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0" name="Google Shape;2310;p6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p7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5" name="Google Shape;2325;p7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0" name="Google Shape;2330;p7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1" name="Google Shape;2331;p7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73</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7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8" name="Google Shape;2338;p7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27874-E496-803D-AAD3-779096F34C7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039BDE8-5798-F6D4-E481-BFD865A3B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F2D663A-5C30-968C-3BA0-7418C08A2ED2}"/>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FBF86D1A-619E-06EE-A62C-8A4F11C01BD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2AB4F0-EF32-355C-9792-2A1604245E4F}"/>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138416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A8C06-71D0-98F5-F117-86B5B6F1774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1B16ABD-4396-314A-8938-A9E89587D52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571A6F-5ACB-6564-122A-0EF3ABB1FA3B}"/>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442066F7-372F-71D4-F161-D57C729AB7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D5CC8B5-B262-8E37-F0D9-1773722D5F48}"/>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85073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FA1052C-77DE-FE1E-3334-FDDE079229F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008494B-1948-5E40-00F7-9F36BC0E601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CFCEF9-8D1E-B515-009B-BA3E3DB7818E}"/>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8435CA8A-C529-8D66-6141-BC048EF755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685557-2EE4-AAA5-3C9E-E679C2DADFF4}"/>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349991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15"/>
        <p:cNvGrpSpPr/>
        <p:nvPr/>
      </p:nvGrpSpPr>
      <p:grpSpPr>
        <a:xfrm>
          <a:off x="0" y="0"/>
          <a:ext cx="0" cy="0"/>
          <a:chOff x="0" y="0"/>
          <a:chExt cx="0" cy="0"/>
        </a:xfrm>
      </p:grpSpPr>
      <p:sp>
        <p:nvSpPr>
          <p:cNvPr id="16" name="Google Shape;16;p74"/>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p:txBody>
      </p:sp>
      <p:pic>
        <p:nvPicPr>
          <p:cNvPr id="17" name="Google Shape;17;p74"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18" name="Google Shape;18;p74"/>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74"/>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74"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1" name="Google Shape;21;p74"/>
          <p:cNvGrpSpPr/>
          <p:nvPr/>
        </p:nvGrpSpPr>
        <p:grpSpPr>
          <a:xfrm>
            <a:off x="9274983" y="5918985"/>
            <a:ext cx="2735993" cy="679345"/>
            <a:chOff x="0" y="0"/>
            <a:chExt cx="2301694" cy="571500"/>
          </a:xfrm>
        </p:grpSpPr>
        <p:sp>
          <p:nvSpPr>
            <p:cNvPr id="22" name="Google Shape;22;p74"/>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3" name="Google Shape;23;p74"/>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4" name="Google Shape;24;p74"/>
          <p:cNvSpPr/>
          <p:nvPr/>
        </p:nvSpPr>
        <p:spPr>
          <a:xfrm>
            <a:off x="701913" y="5724896"/>
            <a:ext cx="6589536" cy="110795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dirty="0" err="1">
                <a:solidFill>
                  <a:srgbClr val="595A59"/>
                </a:solidFill>
                <a:latin typeface="Calibri"/>
                <a:ea typeface="Calibri"/>
                <a:cs typeface="Calibri"/>
                <a:sym typeface="Calibri"/>
              </a:rPr>
              <a:t>Aus</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Gründen</a:t>
            </a:r>
            <a:r>
              <a:rPr lang="en-GB" sz="1100" dirty="0">
                <a:solidFill>
                  <a:srgbClr val="595A59"/>
                </a:solidFill>
                <a:latin typeface="Calibri"/>
                <a:ea typeface="Calibri"/>
                <a:cs typeface="Calibri"/>
                <a:sym typeface="Calibri"/>
              </a:rPr>
              <a:t> der </a:t>
            </a:r>
            <a:r>
              <a:rPr lang="en-GB" sz="1100" dirty="0" err="1">
                <a:solidFill>
                  <a:srgbClr val="595A59"/>
                </a:solidFill>
                <a:latin typeface="Calibri"/>
                <a:ea typeface="Calibri"/>
                <a:cs typeface="Calibri"/>
                <a:sym typeface="Calibri"/>
              </a:rPr>
              <a:t>besseren</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Lesbarkeit</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wird</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im</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Folgenden</a:t>
            </a:r>
            <a:r>
              <a:rPr lang="en-GB" sz="1100" dirty="0">
                <a:solidFill>
                  <a:srgbClr val="595A59"/>
                </a:solidFill>
                <a:latin typeface="Calibri"/>
                <a:ea typeface="Calibri"/>
                <a:cs typeface="Calibri"/>
                <a:sym typeface="Calibri"/>
              </a:rPr>
              <a:t> das </a:t>
            </a:r>
            <a:r>
              <a:rPr lang="en-GB" sz="1100" dirty="0" err="1">
                <a:solidFill>
                  <a:srgbClr val="595A59"/>
                </a:solidFill>
                <a:latin typeface="Calibri"/>
                <a:ea typeface="Calibri"/>
                <a:cs typeface="Calibri"/>
                <a:sym typeface="Calibri"/>
              </a:rPr>
              <a:t>generische</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Maskulinum</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verwendet</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Sämtliche</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Personenbezeichnungen</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gelten</a:t>
            </a:r>
            <a:r>
              <a:rPr lang="en-GB" sz="1100" dirty="0">
                <a:solidFill>
                  <a:srgbClr val="595A59"/>
                </a:solidFill>
                <a:latin typeface="Calibri"/>
                <a:ea typeface="Calibri"/>
                <a:cs typeface="Calibri"/>
                <a:sym typeface="Calibri"/>
              </a:rPr>
              <a:t> </a:t>
            </a:r>
            <a:r>
              <a:rPr lang="en-GB" sz="1100" dirty="0" err="1">
                <a:solidFill>
                  <a:srgbClr val="595A59"/>
                </a:solidFill>
                <a:latin typeface="Calibri"/>
                <a:ea typeface="Calibri"/>
                <a:cs typeface="Calibri"/>
                <a:sym typeface="Calibri"/>
              </a:rPr>
              <a:t>gleichermaßen</a:t>
            </a:r>
            <a:r>
              <a:rPr lang="en-GB" sz="1100" dirty="0">
                <a:solidFill>
                  <a:srgbClr val="595A59"/>
                </a:solidFill>
                <a:latin typeface="Calibri"/>
                <a:ea typeface="Calibri"/>
                <a:cs typeface="Calibri"/>
                <a:sym typeface="Calibri"/>
              </a:rPr>
              <a:t> für alle </a:t>
            </a:r>
            <a:r>
              <a:rPr lang="en-GB" sz="1100" dirty="0" err="1">
                <a:solidFill>
                  <a:srgbClr val="595A59"/>
                </a:solidFill>
                <a:latin typeface="Calibri"/>
                <a:ea typeface="Calibri"/>
                <a:cs typeface="Calibri"/>
                <a:sym typeface="Calibri"/>
              </a:rPr>
              <a:t>Geschlechter</a:t>
            </a:r>
            <a:r>
              <a:rPr lang="en-GB" sz="1100" dirty="0">
                <a:solidFill>
                  <a:srgbClr val="595A59"/>
                </a:solidFill>
                <a:latin typeface="Calibri"/>
                <a:ea typeface="Calibri"/>
                <a:cs typeface="Calibri"/>
                <a:sym typeface="Calibri"/>
              </a:rPr>
              <a:t>.</a:t>
            </a:r>
          </a:p>
          <a:p>
            <a:pPr marL="0" marR="0" lvl="0" indent="0" algn="just" rtl="0">
              <a:spcBef>
                <a:spcPts val="0"/>
              </a:spcBef>
              <a:spcAft>
                <a:spcPts val="0"/>
              </a:spcAft>
              <a:buNone/>
            </a:pPr>
            <a:endParaRPr lang="en-GB" sz="1100" dirty="0">
              <a:solidFill>
                <a:srgbClr val="595A59"/>
              </a:solidFill>
              <a:latin typeface="Calibri"/>
              <a:ea typeface="Calibri"/>
              <a:cs typeface="Calibri"/>
              <a:sym typeface="Calibri"/>
            </a:endParaRPr>
          </a:p>
          <a:p>
            <a:pPr marL="0" marR="0" lvl="0" indent="0" algn="just" rtl="0">
              <a:spcBef>
                <a:spcPts val="0"/>
              </a:spcBef>
              <a:spcAft>
                <a:spcPts val="0"/>
              </a:spcAft>
              <a:buNone/>
            </a:pPr>
            <a:r>
              <a:rPr lang="en-GB" sz="1100" dirty="0">
                <a:solidFill>
                  <a:srgbClr val="595A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32979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5"/>
        <p:cNvGrpSpPr/>
        <p:nvPr/>
      </p:nvGrpSpPr>
      <p:grpSpPr>
        <a:xfrm>
          <a:off x="0" y="0"/>
          <a:ext cx="0" cy="0"/>
          <a:chOff x="0" y="0"/>
          <a:chExt cx="0" cy="0"/>
        </a:xfrm>
      </p:grpSpPr>
      <p:sp>
        <p:nvSpPr>
          <p:cNvPr id="26" name="Google Shape;26;p75"/>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75"/>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75"/>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9" name="Google Shape;29;p75"/>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5"/>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75"/>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75"/>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3" name="Google Shape;33;p75"/>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5"/>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75"/>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75"/>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7" name="Google Shape;37;p75"/>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5"/>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75"/>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 name="Google Shape;40;p75"/>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1" name="Google Shape;41;p75"/>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5"/>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75"/>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75"/>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5" name="Google Shape;45;p75"/>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75"/>
          <p:cNvGrpSpPr/>
          <p:nvPr/>
        </p:nvGrpSpPr>
        <p:grpSpPr>
          <a:xfrm rot="-5400000">
            <a:off x="-1025447" y="4518095"/>
            <a:ext cx="3445636" cy="410479"/>
            <a:chOff x="301128" y="6151084"/>
            <a:chExt cx="3144242" cy="374574"/>
          </a:xfrm>
        </p:grpSpPr>
        <p:pic>
          <p:nvPicPr>
            <p:cNvPr id="47" name="Google Shape;47;p7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7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7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0" name="Google Shape;50;p75"/>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1" name="Google Shape;51;p75"/>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5"/>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8036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53"/>
        <p:cNvGrpSpPr/>
        <p:nvPr/>
      </p:nvGrpSpPr>
      <p:grpSpPr>
        <a:xfrm>
          <a:off x="0" y="0"/>
          <a:ext cx="0" cy="0"/>
          <a:chOff x="0" y="0"/>
          <a:chExt cx="0" cy="0"/>
        </a:xfrm>
      </p:grpSpPr>
      <p:sp>
        <p:nvSpPr>
          <p:cNvPr id="54" name="Google Shape;54;p76"/>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5" name="Google Shape;55;p76"/>
          <p:cNvSpPr>
            <a:spLocks noGrp="1"/>
          </p:cNvSpPr>
          <p:nvPr>
            <p:ph type="pic" idx="2"/>
          </p:nvPr>
        </p:nvSpPr>
        <p:spPr>
          <a:xfrm>
            <a:off x="6852062" y="228600"/>
            <a:ext cx="5105121" cy="6362700"/>
          </a:xfrm>
          <a:prstGeom prst="rect">
            <a:avLst/>
          </a:prstGeom>
          <a:solidFill>
            <a:schemeClr val="lt1"/>
          </a:solidFill>
          <a:ln>
            <a:noFill/>
          </a:ln>
        </p:spPr>
      </p:sp>
      <p:sp>
        <p:nvSpPr>
          <p:cNvPr id="56" name="Google Shape;56;p76"/>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 name="Google Shape;58;p76"/>
          <p:cNvGrpSpPr/>
          <p:nvPr/>
        </p:nvGrpSpPr>
        <p:grpSpPr>
          <a:xfrm rot="-5400000">
            <a:off x="-1025447" y="4518095"/>
            <a:ext cx="3445636" cy="410479"/>
            <a:chOff x="301128" y="6151084"/>
            <a:chExt cx="3144242" cy="374574"/>
          </a:xfrm>
        </p:grpSpPr>
        <p:pic>
          <p:nvPicPr>
            <p:cNvPr id="59" name="Google Shape;59;p7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0" name="Google Shape;60;p7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1" name="Google Shape;61;p7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322516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62"/>
        <p:cNvGrpSpPr/>
        <p:nvPr/>
      </p:nvGrpSpPr>
      <p:grpSpPr>
        <a:xfrm>
          <a:off x="0" y="0"/>
          <a:ext cx="0" cy="0"/>
          <a:chOff x="0" y="0"/>
          <a:chExt cx="0" cy="0"/>
        </a:xfrm>
      </p:grpSpPr>
      <p:sp>
        <p:nvSpPr>
          <p:cNvPr id="63" name="Google Shape;63;p77"/>
          <p:cNvSpPr txBox="1">
            <a:spLocks noGrp="1"/>
          </p:cNvSpPr>
          <p:nvPr>
            <p:ph type="body" idx="1"/>
          </p:nvPr>
        </p:nvSpPr>
        <p:spPr>
          <a:xfrm>
            <a:off x="389965" y="1757011"/>
            <a:ext cx="11470341"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 name="Google Shape;65;p77"/>
          <p:cNvGrpSpPr/>
          <p:nvPr/>
        </p:nvGrpSpPr>
        <p:grpSpPr>
          <a:xfrm>
            <a:off x="389965" y="6092742"/>
            <a:ext cx="3144242" cy="374574"/>
            <a:chOff x="301128" y="6151084"/>
            <a:chExt cx="3144242" cy="374574"/>
          </a:xfrm>
        </p:grpSpPr>
        <p:pic>
          <p:nvPicPr>
            <p:cNvPr id="66" name="Google Shape;66;p7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7" name="Google Shape;67;p7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8" name="Google Shape;68;p7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69" name="Google Shape;69;p77"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extLst>
      <p:ext uri="{BB962C8B-B14F-4D97-AF65-F5344CB8AC3E}">
        <p14:creationId xmlns:p14="http://schemas.microsoft.com/office/powerpoint/2010/main" val="3622624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Divider Slide - Blue">
  <p:cSld name="1_Divider Slide - Blue">
    <p:spTree>
      <p:nvGrpSpPr>
        <p:cNvPr id="1" name="Shape 70"/>
        <p:cNvGrpSpPr/>
        <p:nvPr/>
      </p:nvGrpSpPr>
      <p:grpSpPr>
        <a:xfrm>
          <a:off x="0" y="0"/>
          <a:ext cx="0" cy="0"/>
          <a:chOff x="0" y="0"/>
          <a:chExt cx="0" cy="0"/>
        </a:xfrm>
      </p:grpSpPr>
      <p:sp>
        <p:nvSpPr>
          <p:cNvPr id="71" name="Google Shape;71;p78"/>
          <p:cNvSpPr/>
          <p:nvPr/>
        </p:nvSpPr>
        <p:spPr>
          <a:xfrm>
            <a:off x="0" y="0"/>
            <a:ext cx="12192000" cy="5502729"/>
          </a:xfrm>
          <a:prstGeom prst="rect">
            <a:avLst/>
          </a:prstGeom>
          <a:solidFill>
            <a:srgbClr val="9ED4D3"/>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72" name="Google Shape;72;p78"/>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 name="Google Shape;73;p78"/>
          <p:cNvGrpSpPr/>
          <p:nvPr/>
        </p:nvGrpSpPr>
        <p:grpSpPr>
          <a:xfrm>
            <a:off x="8448790" y="6057987"/>
            <a:ext cx="3144242" cy="374574"/>
            <a:chOff x="301128" y="6151084"/>
            <a:chExt cx="3144242" cy="374574"/>
          </a:xfrm>
        </p:grpSpPr>
        <p:pic>
          <p:nvPicPr>
            <p:cNvPr id="74" name="Google Shape;74;p7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5" name="Google Shape;75;p7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6" name="Google Shape;76;p7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7" name="Google Shape;77;p78"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extLst>
      <p:ext uri="{BB962C8B-B14F-4D97-AF65-F5344CB8AC3E}">
        <p14:creationId xmlns:p14="http://schemas.microsoft.com/office/powerpoint/2010/main" val="10375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ext Slide with Photo - Blue">
  <p:cSld name="1_Text Slide with Photo - Blue">
    <p:spTree>
      <p:nvGrpSpPr>
        <p:cNvPr id="1" name="Shape 78"/>
        <p:cNvGrpSpPr/>
        <p:nvPr/>
      </p:nvGrpSpPr>
      <p:grpSpPr>
        <a:xfrm>
          <a:off x="0" y="0"/>
          <a:ext cx="0" cy="0"/>
          <a:chOff x="0" y="0"/>
          <a:chExt cx="0" cy="0"/>
        </a:xfrm>
      </p:grpSpPr>
      <p:sp>
        <p:nvSpPr>
          <p:cNvPr id="79" name="Google Shape;79;p79"/>
          <p:cNvSpPr/>
          <p:nvPr/>
        </p:nvSpPr>
        <p:spPr>
          <a:xfrm rot="10800000" flipH="1">
            <a:off x="1356632" y="-2"/>
            <a:ext cx="5495430" cy="6892757"/>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80" name="Google Shape;80;p79"/>
          <p:cNvSpPr>
            <a:spLocks noGrp="1"/>
          </p:cNvSpPr>
          <p:nvPr>
            <p:ph type="pic" idx="2"/>
          </p:nvPr>
        </p:nvSpPr>
        <p:spPr>
          <a:xfrm>
            <a:off x="6852062" y="228600"/>
            <a:ext cx="5105121" cy="6362700"/>
          </a:xfrm>
          <a:prstGeom prst="rect">
            <a:avLst/>
          </a:prstGeom>
          <a:solidFill>
            <a:schemeClr val="lt1"/>
          </a:solidFill>
          <a:ln>
            <a:noFill/>
          </a:ln>
        </p:spPr>
      </p:sp>
      <p:sp>
        <p:nvSpPr>
          <p:cNvPr id="81" name="Google Shape;81;p7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3" name="Google Shape;83;p79"/>
          <p:cNvGrpSpPr/>
          <p:nvPr/>
        </p:nvGrpSpPr>
        <p:grpSpPr>
          <a:xfrm rot="-5400000">
            <a:off x="-1025447" y="4518095"/>
            <a:ext cx="3445636" cy="410479"/>
            <a:chOff x="301128" y="6151084"/>
            <a:chExt cx="3144242" cy="374574"/>
          </a:xfrm>
        </p:grpSpPr>
        <p:pic>
          <p:nvPicPr>
            <p:cNvPr id="84" name="Google Shape;84;p7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5" name="Google Shape;85;p7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6" name="Google Shape;86;p7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73888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87"/>
        <p:cNvGrpSpPr/>
        <p:nvPr/>
      </p:nvGrpSpPr>
      <p:grpSpPr>
        <a:xfrm>
          <a:off x="0" y="0"/>
          <a:ext cx="0" cy="0"/>
          <a:chOff x="0" y="0"/>
          <a:chExt cx="0" cy="0"/>
        </a:xfrm>
      </p:grpSpPr>
      <p:sp>
        <p:nvSpPr>
          <p:cNvPr id="88" name="Google Shape;88;p8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p80"/>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91" name="Google Shape;91;p80"/>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80"/>
          <p:cNvSpPr/>
          <p:nvPr/>
        </p:nvSpPr>
        <p:spPr>
          <a:xfrm>
            <a:off x="4783395" y="415207"/>
            <a:ext cx="1154422" cy="1154422"/>
          </a:xfrm>
          <a:prstGeom prst="ellipse">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93" name="Google Shape;93;p8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 name="Google Shape;94;p80"/>
          <p:cNvGrpSpPr/>
          <p:nvPr/>
        </p:nvGrpSpPr>
        <p:grpSpPr>
          <a:xfrm rot="-5400000">
            <a:off x="-1025447" y="4518095"/>
            <a:ext cx="3445636" cy="410479"/>
            <a:chOff x="301128" y="6151084"/>
            <a:chExt cx="3144242" cy="374574"/>
          </a:xfrm>
        </p:grpSpPr>
        <p:pic>
          <p:nvPicPr>
            <p:cNvPr id="95" name="Google Shape;95;p8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96" name="Google Shape;96;p8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97" name="Google Shape;97;p8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4233050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10"/>
        <p:cNvGrpSpPr/>
        <p:nvPr/>
      </p:nvGrpSpPr>
      <p:grpSpPr>
        <a:xfrm>
          <a:off x="0" y="0"/>
          <a:ext cx="0" cy="0"/>
          <a:chOff x="0" y="0"/>
          <a:chExt cx="0" cy="0"/>
        </a:xfrm>
      </p:grpSpPr>
      <p:sp>
        <p:nvSpPr>
          <p:cNvPr id="211" name="Google Shape;211;p90"/>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90"/>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90"/>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90"/>
          <p:cNvSpPr>
            <a:spLocks noGrp="1"/>
          </p:cNvSpPr>
          <p:nvPr>
            <p:ph type="pic" idx="3"/>
          </p:nvPr>
        </p:nvSpPr>
        <p:spPr>
          <a:xfrm>
            <a:off x="6392300" y="228600"/>
            <a:ext cx="5564883" cy="5447571"/>
          </a:xfrm>
          <a:prstGeom prst="rect">
            <a:avLst/>
          </a:prstGeom>
          <a:solidFill>
            <a:schemeClr val="lt1"/>
          </a:solidFill>
          <a:ln>
            <a:noFill/>
          </a:ln>
        </p:spPr>
      </p:sp>
      <p:pic>
        <p:nvPicPr>
          <p:cNvPr id="215" name="Google Shape;215;p90"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16" name="Google Shape;216;p90"/>
          <p:cNvGrpSpPr/>
          <p:nvPr/>
        </p:nvGrpSpPr>
        <p:grpSpPr>
          <a:xfrm>
            <a:off x="8448790" y="6057987"/>
            <a:ext cx="3144242" cy="374574"/>
            <a:chOff x="301128" y="6151084"/>
            <a:chExt cx="3144242" cy="374574"/>
          </a:xfrm>
        </p:grpSpPr>
        <p:pic>
          <p:nvPicPr>
            <p:cNvPr id="217" name="Google Shape;217;p9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18" name="Google Shape;218;p9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19" name="Google Shape;219;p9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38892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87D0D-B20B-28F4-216D-133A600EAEA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72A301A-D7CF-6D59-FDDD-0B7D5FA9B40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D65139-F4AC-1E63-775F-8C9B181EF695}"/>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1775D7FF-B622-69AF-C84B-64933B7774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7E89BB-4C58-97A0-F449-34601FC706E9}"/>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2198673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98"/>
        <p:cNvGrpSpPr/>
        <p:nvPr/>
      </p:nvGrpSpPr>
      <p:grpSpPr>
        <a:xfrm>
          <a:off x="0" y="0"/>
          <a:ext cx="0" cy="0"/>
          <a:chOff x="0" y="0"/>
          <a:chExt cx="0" cy="0"/>
        </a:xfrm>
      </p:grpSpPr>
      <p:sp>
        <p:nvSpPr>
          <p:cNvPr id="99" name="Google Shape;99;p81"/>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00" name="Google Shape;100;p81"/>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1" name="Google Shape;101;p81"/>
          <p:cNvGrpSpPr/>
          <p:nvPr/>
        </p:nvGrpSpPr>
        <p:grpSpPr>
          <a:xfrm>
            <a:off x="8448790" y="6057987"/>
            <a:ext cx="3144242" cy="374574"/>
            <a:chOff x="301128" y="6151084"/>
            <a:chExt cx="3144242" cy="374574"/>
          </a:xfrm>
        </p:grpSpPr>
        <p:pic>
          <p:nvPicPr>
            <p:cNvPr id="102" name="Google Shape;102;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3" name="Google Shape;103;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4" name="Google Shape;104;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05" name="Google Shape;105;p81"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extLst>
      <p:ext uri="{BB962C8B-B14F-4D97-AF65-F5344CB8AC3E}">
        <p14:creationId xmlns:p14="http://schemas.microsoft.com/office/powerpoint/2010/main" val="696440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106"/>
        <p:cNvGrpSpPr/>
        <p:nvPr/>
      </p:nvGrpSpPr>
      <p:grpSpPr>
        <a:xfrm>
          <a:off x="0" y="0"/>
          <a:ext cx="0" cy="0"/>
          <a:chOff x="0" y="0"/>
          <a:chExt cx="0" cy="0"/>
        </a:xfrm>
      </p:grpSpPr>
      <p:grpSp>
        <p:nvGrpSpPr>
          <p:cNvPr id="107" name="Google Shape;107;p82"/>
          <p:cNvGrpSpPr/>
          <p:nvPr/>
        </p:nvGrpSpPr>
        <p:grpSpPr>
          <a:xfrm>
            <a:off x="1154562" y="1887157"/>
            <a:ext cx="9882876" cy="2219177"/>
            <a:chOff x="1875859" y="4907106"/>
            <a:chExt cx="20625932" cy="4631506"/>
          </a:xfrm>
        </p:grpSpPr>
        <p:sp>
          <p:nvSpPr>
            <p:cNvPr id="108" name="Google Shape;108;p82"/>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09" name="Google Shape;109;p82"/>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0" name="Google Shape;110;p82"/>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1" name="Google Shape;111;p82"/>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2" name="Google Shape;112;p82"/>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3" name="Google Shape;113;p82"/>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4" name="Google Shape;114;p82"/>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5" name="Google Shape;115;p82"/>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6" name="Google Shape;116;p82"/>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7" name="Google Shape;117;p82"/>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grpSp>
      <p:sp>
        <p:nvSpPr>
          <p:cNvPr id="123" name="Google Shape;123;p82"/>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4" name="Google Shape;124;p82"/>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5" name="Google Shape;125;p82"/>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82"/>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82"/>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82"/>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8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130" name="Google Shape;130;p82"/>
          <p:cNvGrpSpPr/>
          <p:nvPr/>
        </p:nvGrpSpPr>
        <p:grpSpPr>
          <a:xfrm>
            <a:off x="4480947" y="6257070"/>
            <a:ext cx="3144242" cy="374574"/>
            <a:chOff x="301128" y="6151084"/>
            <a:chExt cx="3144242" cy="374574"/>
          </a:xfrm>
        </p:grpSpPr>
        <p:pic>
          <p:nvPicPr>
            <p:cNvPr id="131" name="Google Shape;131;p8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32" name="Google Shape;132;p8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33" name="Google Shape;133;p8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8912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134"/>
        <p:cNvGrpSpPr/>
        <p:nvPr/>
      </p:nvGrpSpPr>
      <p:grpSpPr>
        <a:xfrm>
          <a:off x="0" y="0"/>
          <a:ext cx="0" cy="0"/>
          <a:chOff x="0" y="0"/>
          <a:chExt cx="0" cy="0"/>
        </a:xfrm>
      </p:grpSpPr>
      <p:sp>
        <p:nvSpPr>
          <p:cNvPr id="135" name="Google Shape;135;p83"/>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83"/>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83"/>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83"/>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83"/>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83"/>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1" name="Google Shape;141;p8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142" name="Google Shape;142;p83"/>
          <p:cNvGrpSpPr/>
          <p:nvPr/>
        </p:nvGrpSpPr>
        <p:grpSpPr>
          <a:xfrm>
            <a:off x="4480947" y="6257070"/>
            <a:ext cx="3144242" cy="374574"/>
            <a:chOff x="301128" y="6151084"/>
            <a:chExt cx="3144242" cy="374574"/>
          </a:xfrm>
        </p:grpSpPr>
        <p:pic>
          <p:nvPicPr>
            <p:cNvPr id="143" name="Google Shape;143;p8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44" name="Google Shape;144;p8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45" name="Google Shape;145;p8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312126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628"/>
        <p:cNvGrpSpPr/>
        <p:nvPr/>
      </p:nvGrpSpPr>
      <p:grpSpPr>
        <a:xfrm>
          <a:off x="0" y="0"/>
          <a:ext cx="0" cy="0"/>
          <a:chOff x="0" y="0"/>
          <a:chExt cx="0" cy="0"/>
        </a:xfrm>
      </p:grpSpPr>
      <p:sp>
        <p:nvSpPr>
          <p:cNvPr id="629" name="Google Shape;629;p120"/>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120"/>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120"/>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120"/>
          <p:cNvSpPr>
            <a:spLocks noGrp="1"/>
          </p:cNvSpPr>
          <p:nvPr>
            <p:ph type="pic" idx="3"/>
          </p:nvPr>
        </p:nvSpPr>
        <p:spPr>
          <a:xfrm>
            <a:off x="6392300" y="228600"/>
            <a:ext cx="5564883" cy="5447571"/>
          </a:xfrm>
          <a:prstGeom prst="rect">
            <a:avLst/>
          </a:prstGeom>
          <a:solidFill>
            <a:schemeClr val="lt1"/>
          </a:solidFill>
          <a:ln>
            <a:noFill/>
          </a:ln>
        </p:spPr>
      </p:sp>
      <p:pic>
        <p:nvPicPr>
          <p:cNvPr id="633" name="Google Shape;633;p120"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634" name="Google Shape;634;p120"/>
          <p:cNvGrpSpPr/>
          <p:nvPr/>
        </p:nvGrpSpPr>
        <p:grpSpPr>
          <a:xfrm>
            <a:off x="8448790" y="6057987"/>
            <a:ext cx="3144242" cy="374574"/>
            <a:chOff x="301128" y="6151084"/>
            <a:chExt cx="3144242" cy="374574"/>
          </a:xfrm>
        </p:grpSpPr>
        <p:pic>
          <p:nvPicPr>
            <p:cNvPr id="635" name="Google Shape;635;p12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6" name="Google Shape;636;p12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7" name="Google Shape;637;p12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3722119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146"/>
        <p:cNvGrpSpPr/>
        <p:nvPr/>
      </p:nvGrpSpPr>
      <p:grpSpPr>
        <a:xfrm>
          <a:off x="0" y="0"/>
          <a:ext cx="0" cy="0"/>
          <a:chOff x="0" y="0"/>
          <a:chExt cx="0" cy="0"/>
        </a:xfrm>
      </p:grpSpPr>
      <p:sp>
        <p:nvSpPr>
          <p:cNvPr id="147" name="Google Shape;147;p84"/>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48" name="Google Shape;148;p84"/>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 name="Google Shape;149;p84"/>
          <p:cNvGrpSpPr/>
          <p:nvPr/>
        </p:nvGrpSpPr>
        <p:grpSpPr>
          <a:xfrm>
            <a:off x="8448790" y="6057987"/>
            <a:ext cx="3144242" cy="374574"/>
            <a:chOff x="301128" y="6151084"/>
            <a:chExt cx="3144242" cy="374574"/>
          </a:xfrm>
        </p:grpSpPr>
        <p:pic>
          <p:nvPicPr>
            <p:cNvPr id="150" name="Google Shape;150;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51" name="Google Shape;151;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52" name="Google Shape;152;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53" name="Google Shape;153;p84"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extLst>
      <p:ext uri="{BB962C8B-B14F-4D97-AF65-F5344CB8AC3E}">
        <p14:creationId xmlns:p14="http://schemas.microsoft.com/office/powerpoint/2010/main" val="3732017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154"/>
        <p:cNvGrpSpPr/>
        <p:nvPr/>
      </p:nvGrpSpPr>
      <p:grpSpPr>
        <a:xfrm>
          <a:off x="0" y="0"/>
          <a:ext cx="0" cy="0"/>
          <a:chOff x="0" y="0"/>
          <a:chExt cx="0" cy="0"/>
        </a:xfrm>
      </p:grpSpPr>
      <p:pic>
        <p:nvPicPr>
          <p:cNvPr id="155" name="Google Shape;155;p85"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156" name="Google Shape;156;p85"/>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57" name="Google Shape;157;p85"/>
          <p:cNvSpPr>
            <a:spLocks noGrp="1"/>
          </p:cNvSpPr>
          <p:nvPr>
            <p:ph type="pic" idx="2"/>
          </p:nvPr>
        </p:nvSpPr>
        <p:spPr>
          <a:xfrm>
            <a:off x="6852062" y="228600"/>
            <a:ext cx="5105121" cy="6362700"/>
          </a:xfrm>
          <a:prstGeom prst="rect">
            <a:avLst/>
          </a:prstGeom>
          <a:solidFill>
            <a:schemeClr val="lt1"/>
          </a:solidFill>
          <a:ln>
            <a:noFill/>
          </a:ln>
        </p:spPr>
      </p:sp>
      <p:sp>
        <p:nvSpPr>
          <p:cNvPr id="158" name="Google Shape;158;p85"/>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85"/>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0" name="Google Shape;160;p85"/>
          <p:cNvGrpSpPr/>
          <p:nvPr/>
        </p:nvGrpSpPr>
        <p:grpSpPr>
          <a:xfrm rot="-5400000">
            <a:off x="-1025447" y="4518095"/>
            <a:ext cx="3445636" cy="410479"/>
            <a:chOff x="301128" y="6151084"/>
            <a:chExt cx="3144242" cy="374574"/>
          </a:xfrm>
        </p:grpSpPr>
        <p:pic>
          <p:nvPicPr>
            <p:cNvPr id="161" name="Google Shape;161;p8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62" name="Google Shape;162;p8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63" name="Google Shape;163;p8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2724686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ext / Photo Slide - Blue">
  <p:cSld name="3_Text / Photo Slide - Blue">
    <p:spTree>
      <p:nvGrpSpPr>
        <p:cNvPr id="1" name="Shape 164"/>
        <p:cNvGrpSpPr/>
        <p:nvPr/>
      </p:nvGrpSpPr>
      <p:grpSpPr>
        <a:xfrm>
          <a:off x="0" y="0"/>
          <a:ext cx="0" cy="0"/>
          <a:chOff x="0" y="0"/>
          <a:chExt cx="0" cy="0"/>
        </a:xfrm>
      </p:grpSpPr>
      <p:sp>
        <p:nvSpPr>
          <p:cNvPr id="165" name="Google Shape;165;p86"/>
          <p:cNvSpPr/>
          <p:nvPr/>
        </p:nvSpPr>
        <p:spPr>
          <a:xfrm>
            <a:off x="5947848" y="-177807"/>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86"/>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86"/>
          <p:cNvSpPr txBox="1">
            <a:spLocks noGrp="1"/>
          </p:cNvSpPr>
          <p:nvPr>
            <p:ph type="body" idx="2"/>
          </p:nvPr>
        </p:nvSpPr>
        <p:spPr>
          <a:xfrm>
            <a:off x="6441262" y="465165"/>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8" name="Google Shape;168;p8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169" name="Google Shape;169;p86"/>
          <p:cNvGrpSpPr/>
          <p:nvPr/>
        </p:nvGrpSpPr>
        <p:grpSpPr>
          <a:xfrm>
            <a:off x="8448790" y="6057987"/>
            <a:ext cx="3144242" cy="374574"/>
            <a:chOff x="301128" y="6151084"/>
            <a:chExt cx="3144242" cy="374574"/>
          </a:xfrm>
        </p:grpSpPr>
        <p:pic>
          <p:nvPicPr>
            <p:cNvPr id="170" name="Google Shape;170;p8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71" name="Google Shape;171;p8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72" name="Google Shape;172;p8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962543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Overview/Content Slide">
  <p:cSld name="5_Overview/Content Slide">
    <p:spTree>
      <p:nvGrpSpPr>
        <p:cNvPr id="1" name="Shape 173"/>
        <p:cNvGrpSpPr/>
        <p:nvPr/>
      </p:nvGrpSpPr>
      <p:grpSpPr>
        <a:xfrm>
          <a:off x="0" y="0"/>
          <a:ext cx="0" cy="0"/>
          <a:chOff x="0" y="0"/>
          <a:chExt cx="0" cy="0"/>
        </a:xfrm>
      </p:grpSpPr>
      <p:sp>
        <p:nvSpPr>
          <p:cNvPr id="174" name="Google Shape;174;p87"/>
          <p:cNvSpPr/>
          <p:nvPr/>
        </p:nvSpPr>
        <p:spPr>
          <a:xfrm>
            <a:off x="6642832" y="3126504"/>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87"/>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6" name="Google Shape;176;p87"/>
          <p:cNvCxnSpPr/>
          <p:nvPr/>
        </p:nvCxnSpPr>
        <p:spPr>
          <a:xfrm>
            <a:off x="6051115" y="3516475"/>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77" name="Google Shape;177;p87"/>
          <p:cNvSpPr txBox="1">
            <a:spLocks noGrp="1"/>
          </p:cNvSpPr>
          <p:nvPr>
            <p:ph type="body" idx="2"/>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87"/>
          <p:cNvSpPr/>
          <p:nvPr/>
        </p:nvSpPr>
        <p:spPr>
          <a:xfrm>
            <a:off x="6628977" y="4184690"/>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87"/>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0" name="Google Shape;180;p87"/>
          <p:cNvCxnSpPr/>
          <p:nvPr/>
        </p:nvCxnSpPr>
        <p:spPr>
          <a:xfrm>
            <a:off x="6037260" y="4574661"/>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81" name="Google Shape;181;p87"/>
          <p:cNvSpPr txBox="1">
            <a:spLocks noGrp="1"/>
          </p:cNvSpPr>
          <p:nvPr>
            <p:ph type="body" idx="4"/>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87"/>
          <p:cNvSpPr/>
          <p:nvPr/>
        </p:nvSpPr>
        <p:spPr>
          <a:xfrm>
            <a:off x="6642832" y="5261992"/>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87"/>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87"/>
          <p:cNvCxnSpPr/>
          <p:nvPr/>
        </p:nvCxnSpPr>
        <p:spPr>
          <a:xfrm>
            <a:off x="6051115" y="5651963"/>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85" name="Google Shape;185;p87"/>
          <p:cNvSpPr txBox="1">
            <a:spLocks noGrp="1"/>
          </p:cNvSpPr>
          <p:nvPr>
            <p:ph type="body" idx="6"/>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 name="Google Shape;186;p87"/>
          <p:cNvGrpSpPr/>
          <p:nvPr/>
        </p:nvGrpSpPr>
        <p:grpSpPr>
          <a:xfrm rot="-5400000">
            <a:off x="-1025447" y="4518095"/>
            <a:ext cx="3445636" cy="410479"/>
            <a:chOff x="301128" y="6151084"/>
            <a:chExt cx="3144242" cy="374574"/>
          </a:xfrm>
        </p:grpSpPr>
        <p:pic>
          <p:nvPicPr>
            <p:cNvPr id="187" name="Google Shape;187;p8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88" name="Google Shape;188;p8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89" name="Google Shape;189;p8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190" name="Google Shape;190;p87"/>
          <p:cNvSpPr/>
          <p:nvPr/>
        </p:nvSpPr>
        <p:spPr>
          <a:xfrm rot="10800000" flipH="1">
            <a:off x="1286010" y="54820"/>
            <a:ext cx="480999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91" name="Google Shape;191;p87"/>
          <p:cNvSpPr txBox="1">
            <a:spLocks noGrp="1"/>
          </p:cNvSpPr>
          <p:nvPr>
            <p:ph type="body" idx="7"/>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7"/>
          <p:cNvSpPr txBox="1">
            <a:spLocks noGrp="1"/>
          </p:cNvSpPr>
          <p:nvPr>
            <p:ph type="body" idx="8"/>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9250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3 point icon graph">
  <p:cSld name="1_3 point icon graph">
    <p:spTree>
      <p:nvGrpSpPr>
        <p:cNvPr id="1" name="Shape 220"/>
        <p:cNvGrpSpPr/>
        <p:nvPr/>
      </p:nvGrpSpPr>
      <p:grpSpPr>
        <a:xfrm>
          <a:off x="0" y="0"/>
          <a:ext cx="0" cy="0"/>
          <a:chOff x="0" y="0"/>
          <a:chExt cx="0" cy="0"/>
        </a:xfrm>
      </p:grpSpPr>
      <p:sp>
        <p:nvSpPr>
          <p:cNvPr id="221" name="Google Shape;221;p91"/>
          <p:cNvSpPr/>
          <p:nvPr/>
        </p:nvSpPr>
        <p:spPr>
          <a:xfrm>
            <a:off x="2214760" y="2073496"/>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2" name="Google Shape;222;p91"/>
          <p:cNvSpPr/>
          <p:nvPr/>
        </p:nvSpPr>
        <p:spPr>
          <a:xfrm>
            <a:off x="2257859" y="2114931"/>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3" name="Google Shape;223;p91"/>
          <p:cNvSpPr/>
          <p:nvPr/>
        </p:nvSpPr>
        <p:spPr>
          <a:xfrm>
            <a:off x="5337787" y="2119796"/>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4" name="Google Shape;224;p91"/>
          <p:cNvSpPr/>
          <p:nvPr/>
        </p:nvSpPr>
        <p:spPr>
          <a:xfrm>
            <a:off x="5379220" y="2161231"/>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5" name="Google Shape;225;p91"/>
          <p:cNvSpPr/>
          <p:nvPr/>
        </p:nvSpPr>
        <p:spPr>
          <a:xfrm>
            <a:off x="8734778" y="2126046"/>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6" name="Google Shape;226;p91"/>
          <p:cNvSpPr/>
          <p:nvPr/>
        </p:nvSpPr>
        <p:spPr>
          <a:xfrm>
            <a:off x="8781896" y="2167481"/>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7" name="Google Shape;227;p91"/>
          <p:cNvSpPr txBox="1">
            <a:spLocks noGrp="1"/>
          </p:cNvSpPr>
          <p:nvPr>
            <p:ph type="body" idx="1"/>
          </p:nvPr>
        </p:nvSpPr>
        <p:spPr>
          <a:xfrm>
            <a:off x="1945657"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91"/>
          <p:cNvSpPr txBox="1">
            <a:spLocks noGrp="1"/>
          </p:cNvSpPr>
          <p:nvPr>
            <p:ph type="body" idx="2"/>
          </p:nvPr>
        </p:nvSpPr>
        <p:spPr>
          <a:xfrm>
            <a:off x="5068119"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91"/>
          <p:cNvSpPr txBox="1">
            <a:spLocks noGrp="1"/>
          </p:cNvSpPr>
          <p:nvPr>
            <p:ph type="body" idx="3"/>
          </p:nvPr>
        </p:nvSpPr>
        <p:spPr>
          <a:xfrm>
            <a:off x="8468477"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91"/>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1" name="Google Shape;231;p9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232" name="Google Shape;232;p91"/>
          <p:cNvGrpSpPr/>
          <p:nvPr/>
        </p:nvGrpSpPr>
        <p:grpSpPr>
          <a:xfrm>
            <a:off x="4480947" y="6257070"/>
            <a:ext cx="3144242" cy="374574"/>
            <a:chOff x="301128" y="6151084"/>
            <a:chExt cx="3144242" cy="374574"/>
          </a:xfrm>
        </p:grpSpPr>
        <p:pic>
          <p:nvPicPr>
            <p:cNvPr id="233" name="Google Shape;233;p9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34" name="Google Shape;234;p9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35" name="Google Shape;235;p9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974887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Overview/Content Slide">
  <p:cSld name="3_Overview/Content Slide">
    <p:spTree>
      <p:nvGrpSpPr>
        <p:cNvPr id="1" name="Shape 236"/>
        <p:cNvGrpSpPr/>
        <p:nvPr/>
      </p:nvGrpSpPr>
      <p:grpSpPr>
        <a:xfrm>
          <a:off x="0" y="0"/>
          <a:ext cx="0" cy="0"/>
          <a:chOff x="0" y="0"/>
          <a:chExt cx="0" cy="0"/>
        </a:xfrm>
      </p:grpSpPr>
      <p:sp>
        <p:nvSpPr>
          <p:cNvPr id="237" name="Google Shape;237;p92"/>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92"/>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9" name="Google Shape;239;p92"/>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0" name="Google Shape;240;p92"/>
          <p:cNvSpPr txBox="1">
            <a:spLocks noGrp="1"/>
          </p:cNvSpPr>
          <p:nvPr>
            <p:ph type="body" idx="2"/>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92"/>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92"/>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3" name="Google Shape;243;p92"/>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4" name="Google Shape;244;p92"/>
          <p:cNvSpPr txBox="1">
            <a:spLocks noGrp="1"/>
          </p:cNvSpPr>
          <p:nvPr>
            <p:ph type="body" idx="4"/>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92"/>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92"/>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7" name="Google Shape;247;p92"/>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8" name="Google Shape;248;p92"/>
          <p:cNvSpPr txBox="1">
            <a:spLocks noGrp="1"/>
          </p:cNvSpPr>
          <p:nvPr>
            <p:ph type="body" idx="6"/>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92"/>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92"/>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1" name="Google Shape;251;p92"/>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52" name="Google Shape;252;p92"/>
          <p:cNvSpPr txBox="1">
            <a:spLocks noGrp="1"/>
          </p:cNvSpPr>
          <p:nvPr>
            <p:ph type="body" idx="8"/>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3" name="Google Shape;253;p92"/>
          <p:cNvGrpSpPr/>
          <p:nvPr/>
        </p:nvGrpSpPr>
        <p:grpSpPr>
          <a:xfrm rot="-5400000">
            <a:off x="-1025447" y="4518095"/>
            <a:ext cx="3445636" cy="410479"/>
            <a:chOff x="301128" y="6151084"/>
            <a:chExt cx="3144242" cy="374574"/>
          </a:xfrm>
        </p:grpSpPr>
        <p:pic>
          <p:nvPicPr>
            <p:cNvPr id="254" name="Google Shape;254;p9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55" name="Google Shape;255;p9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56" name="Google Shape;256;p9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257" name="Google Shape;257;p92"/>
          <p:cNvSpPr/>
          <p:nvPr/>
        </p:nvSpPr>
        <p:spPr>
          <a:xfrm rot="10800000" flipH="1">
            <a:off x="1286010" y="54820"/>
            <a:ext cx="4809990" cy="6892757"/>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8" name="Google Shape;258;p92"/>
          <p:cNvSpPr txBox="1">
            <a:spLocks noGrp="1"/>
          </p:cNvSpPr>
          <p:nvPr>
            <p:ph type="body" idx="9"/>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92"/>
          <p:cNvSpPr txBox="1">
            <a:spLocks noGrp="1"/>
          </p:cNvSpPr>
          <p:nvPr>
            <p:ph type="body" idx="13"/>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45490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5056-6E1A-B1BB-6E41-09F50DE00DA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3795CEF-9A09-6685-7327-B17F301B2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CC96191-5128-2A18-FC51-9EDF7F5E75AA}"/>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44C89EA6-61D0-5EA3-4E63-7BE6E95D89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3A25FA-C246-481F-898A-9AFBB2CADFEC}"/>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2881049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Photo Slide 3">
  <p:cSld name="1_Photo Slide 3">
    <p:spTree>
      <p:nvGrpSpPr>
        <p:cNvPr id="1" name="Shape 260"/>
        <p:cNvGrpSpPr/>
        <p:nvPr/>
      </p:nvGrpSpPr>
      <p:grpSpPr>
        <a:xfrm>
          <a:off x="0" y="0"/>
          <a:ext cx="0" cy="0"/>
          <a:chOff x="0" y="0"/>
          <a:chExt cx="0" cy="0"/>
        </a:xfrm>
      </p:grpSpPr>
      <p:sp>
        <p:nvSpPr>
          <p:cNvPr id="261" name="Google Shape;261;p93"/>
          <p:cNvSpPr>
            <a:spLocks noGrp="1"/>
          </p:cNvSpPr>
          <p:nvPr>
            <p:ph type="pic" idx="2"/>
          </p:nvPr>
        </p:nvSpPr>
        <p:spPr>
          <a:xfrm>
            <a:off x="241300" y="228600"/>
            <a:ext cx="11696700" cy="5763986"/>
          </a:xfrm>
          <a:prstGeom prst="rect">
            <a:avLst/>
          </a:prstGeom>
          <a:noFill/>
          <a:ln>
            <a:noFill/>
          </a:ln>
        </p:spPr>
      </p:sp>
      <p:sp>
        <p:nvSpPr>
          <p:cNvPr id="262" name="Google Shape;262;p93"/>
          <p:cNvSpPr/>
          <p:nvPr/>
        </p:nvSpPr>
        <p:spPr>
          <a:xfrm>
            <a:off x="6197600" y="985864"/>
            <a:ext cx="5994400" cy="242570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93"/>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93"/>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93"/>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6" name="Google Shape;266;p93"/>
          <p:cNvGrpSpPr/>
          <p:nvPr/>
        </p:nvGrpSpPr>
        <p:grpSpPr>
          <a:xfrm>
            <a:off x="301128" y="6151084"/>
            <a:ext cx="3144242" cy="374574"/>
            <a:chOff x="301128" y="6151084"/>
            <a:chExt cx="3144242" cy="374574"/>
          </a:xfrm>
        </p:grpSpPr>
        <p:pic>
          <p:nvPicPr>
            <p:cNvPr id="267" name="Google Shape;267;p9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8" name="Google Shape;268;p9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9" name="Google Shape;269;p9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83773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270"/>
        <p:cNvGrpSpPr/>
        <p:nvPr/>
      </p:nvGrpSpPr>
      <p:grpSpPr>
        <a:xfrm>
          <a:off x="0" y="0"/>
          <a:ext cx="0" cy="0"/>
          <a:chOff x="0" y="0"/>
          <a:chExt cx="0" cy="0"/>
        </a:xfrm>
      </p:grpSpPr>
      <p:sp>
        <p:nvSpPr>
          <p:cNvPr id="271" name="Google Shape;271;p94"/>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94"/>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94"/>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94"/>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94"/>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94"/>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94"/>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94"/>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94"/>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94"/>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94"/>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94"/>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94"/>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94"/>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94"/>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94"/>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94"/>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8" name="Google Shape;288;p94"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289" name="Google Shape;289;p94"/>
          <p:cNvGrpSpPr/>
          <p:nvPr/>
        </p:nvGrpSpPr>
        <p:grpSpPr>
          <a:xfrm>
            <a:off x="389965" y="6092742"/>
            <a:ext cx="3144242" cy="374574"/>
            <a:chOff x="301128" y="6151084"/>
            <a:chExt cx="3144242" cy="374574"/>
          </a:xfrm>
        </p:grpSpPr>
        <p:pic>
          <p:nvPicPr>
            <p:cNvPr id="290" name="Google Shape;290;p9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91" name="Google Shape;291;p9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92" name="Google Shape;292;p9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293" name="Google Shape;293;p94"/>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94"/>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94"/>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94"/>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32140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4 point icon graph">
  <p:cSld name="1_4 point icon graph">
    <p:spTree>
      <p:nvGrpSpPr>
        <p:cNvPr id="1" name="Shape 342"/>
        <p:cNvGrpSpPr/>
        <p:nvPr/>
      </p:nvGrpSpPr>
      <p:grpSpPr>
        <a:xfrm>
          <a:off x="0" y="0"/>
          <a:ext cx="0" cy="0"/>
          <a:chOff x="0" y="0"/>
          <a:chExt cx="0" cy="0"/>
        </a:xfrm>
      </p:grpSpPr>
      <p:pic>
        <p:nvPicPr>
          <p:cNvPr id="343" name="Google Shape;343;p9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344" name="Google Shape;344;p98"/>
          <p:cNvSpPr/>
          <p:nvPr/>
        </p:nvSpPr>
        <p:spPr>
          <a:xfrm>
            <a:off x="4283800" y="3211423"/>
            <a:ext cx="4730674"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5" name="Google Shape;345;p98"/>
          <p:cNvSpPr/>
          <p:nvPr/>
        </p:nvSpPr>
        <p:spPr>
          <a:xfrm>
            <a:off x="3846806" y="3164070"/>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6" name="Google Shape;346;p98"/>
          <p:cNvSpPr/>
          <p:nvPr/>
        </p:nvSpPr>
        <p:spPr>
          <a:xfrm>
            <a:off x="3912488" y="3229753"/>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7" name="Google Shape;347;p98"/>
          <p:cNvSpPr/>
          <p:nvPr/>
        </p:nvSpPr>
        <p:spPr>
          <a:xfrm>
            <a:off x="3324401" y="1535752"/>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8" name="Google Shape;348;p98"/>
          <p:cNvSpPr/>
          <p:nvPr/>
        </p:nvSpPr>
        <p:spPr>
          <a:xfrm>
            <a:off x="9116816" y="3164070"/>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9" name="Google Shape;349;p98"/>
          <p:cNvSpPr/>
          <p:nvPr/>
        </p:nvSpPr>
        <p:spPr>
          <a:xfrm>
            <a:off x="9180971" y="3229753"/>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50" name="Google Shape;350;p98"/>
          <p:cNvSpPr/>
          <p:nvPr/>
        </p:nvSpPr>
        <p:spPr>
          <a:xfrm>
            <a:off x="8592884" y="3657453"/>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52" name="Google Shape;352;p98"/>
          <p:cNvSpPr txBox="1">
            <a:spLocks noGrp="1"/>
          </p:cNvSpPr>
          <p:nvPr>
            <p:ph type="body" idx="1"/>
          </p:nvPr>
        </p:nvSpPr>
        <p:spPr>
          <a:xfrm>
            <a:off x="2230476" y="3720417"/>
            <a:ext cx="3544159" cy="232146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98"/>
          <p:cNvSpPr txBox="1">
            <a:spLocks noGrp="1"/>
          </p:cNvSpPr>
          <p:nvPr>
            <p:ph type="body" idx="2"/>
          </p:nvPr>
        </p:nvSpPr>
        <p:spPr>
          <a:xfrm>
            <a:off x="8184277" y="1063485"/>
            <a:ext cx="3205965" cy="19340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98"/>
          <p:cNvSpPr/>
          <p:nvPr/>
        </p:nvSpPr>
        <p:spPr>
          <a:xfrm>
            <a:off x="0" y="3225283"/>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355" name="Google Shape;355;p98"/>
          <p:cNvGrpSpPr/>
          <p:nvPr/>
        </p:nvGrpSpPr>
        <p:grpSpPr>
          <a:xfrm>
            <a:off x="389965" y="6092742"/>
            <a:ext cx="3144242" cy="374574"/>
            <a:chOff x="301128" y="6151084"/>
            <a:chExt cx="3144242" cy="374574"/>
          </a:xfrm>
        </p:grpSpPr>
        <p:pic>
          <p:nvPicPr>
            <p:cNvPr id="356" name="Google Shape;356;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57" name="Google Shape;357;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58" name="Google Shape;358;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59" name="Google Shape;359;p98"/>
          <p:cNvSpPr/>
          <p:nvPr/>
        </p:nvSpPr>
        <p:spPr>
          <a:xfrm>
            <a:off x="9544514" y="3200731"/>
            <a:ext cx="2730311" cy="244399"/>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Tree>
    <p:extLst>
      <p:ext uri="{BB962C8B-B14F-4D97-AF65-F5344CB8AC3E}">
        <p14:creationId xmlns:p14="http://schemas.microsoft.com/office/powerpoint/2010/main" val="1863755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4 point icon graph">
  <p:cSld name="3_4 point icon graph">
    <p:spTree>
      <p:nvGrpSpPr>
        <p:cNvPr id="1" name="Shape 378"/>
        <p:cNvGrpSpPr/>
        <p:nvPr/>
      </p:nvGrpSpPr>
      <p:grpSpPr>
        <a:xfrm>
          <a:off x="0" y="0"/>
          <a:ext cx="0" cy="0"/>
          <a:chOff x="0" y="0"/>
          <a:chExt cx="0" cy="0"/>
        </a:xfrm>
      </p:grpSpPr>
      <p:pic>
        <p:nvPicPr>
          <p:cNvPr id="379" name="Google Shape;379;p10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380" name="Google Shape;380;p100"/>
          <p:cNvSpPr/>
          <p:nvPr/>
        </p:nvSpPr>
        <p:spPr>
          <a:xfrm>
            <a:off x="5964363" y="3164070"/>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1" name="Google Shape;381;p100"/>
          <p:cNvSpPr/>
          <p:nvPr/>
        </p:nvSpPr>
        <p:spPr>
          <a:xfrm>
            <a:off x="6030045" y="3229753"/>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2" name="Google Shape;382;p100"/>
          <p:cNvSpPr/>
          <p:nvPr/>
        </p:nvSpPr>
        <p:spPr>
          <a:xfrm>
            <a:off x="5441958" y="1535752"/>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4" name="Google Shape;384;p100"/>
          <p:cNvSpPr txBox="1">
            <a:spLocks noGrp="1"/>
          </p:cNvSpPr>
          <p:nvPr>
            <p:ph type="body" idx="1"/>
          </p:nvPr>
        </p:nvSpPr>
        <p:spPr>
          <a:xfrm>
            <a:off x="6925289" y="1063485"/>
            <a:ext cx="4464953" cy="482396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100"/>
          <p:cNvSpPr/>
          <p:nvPr/>
        </p:nvSpPr>
        <p:spPr>
          <a:xfrm>
            <a:off x="-1" y="3225283"/>
            <a:ext cx="5851199" cy="234620"/>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386" name="Google Shape;386;p100"/>
          <p:cNvGrpSpPr/>
          <p:nvPr/>
        </p:nvGrpSpPr>
        <p:grpSpPr>
          <a:xfrm>
            <a:off x="389965" y="6092742"/>
            <a:ext cx="3144242" cy="374574"/>
            <a:chOff x="301128" y="6151084"/>
            <a:chExt cx="3144242" cy="374574"/>
          </a:xfrm>
        </p:grpSpPr>
        <p:pic>
          <p:nvPicPr>
            <p:cNvPr id="387" name="Google Shape;387;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88" name="Google Shape;388;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89" name="Google Shape;389;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1509321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Laptop Slide">
  <p:cSld name="1_Laptop Slide">
    <p:spTree>
      <p:nvGrpSpPr>
        <p:cNvPr id="1" name="Shape 390"/>
        <p:cNvGrpSpPr/>
        <p:nvPr/>
      </p:nvGrpSpPr>
      <p:grpSpPr>
        <a:xfrm>
          <a:off x="0" y="0"/>
          <a:ext cx="0" cy="0"/>
          <a:chOff x="0" y="0"/>
          <a:chExt cx="0" cy="0"/>
        </a:xfrm>
      </p:grpSpPr>
      <p:sp>
        <p:nvSpPr>
          <p:cNvPr id="391" name="Google Shape;391;p101"/>
          <p:cNvSpPr/>
          <p:nvPr/>
        </p:nvSpPr>
        <p:spPr>
          <a:xfrm>
            <a:off x="0" y="0"/>
            <a:ext cx="12192000" cy="2508049"/>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101"/>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3" name="Google Shape;393;p101"/>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94" name="Google Shape;394;p101"/>
          <p:cNvSpPr>
            <a:spLocks noGrp="1"/>
          </p:cNvSpPr>
          <p:nvPr>
            <p:ph type="pic" idx="2"/>
          </p:nvPr>
        </p:nvSpPr>
        <p:spPr>
          <a:xfrm>
            <a:off x="7061200" y="1203325"/>
            <a:ext cx="5130800" cy="3913188"/>
          </a:xfrm>
          <a:prstGeom prst="rect">
            <a:avLst/>
          </a:prstGeom>
          <a:solidFill>
            <a:schemeClr val="lt1"/>
          </a:solidFill>
          <a:ln>
            <a:noFill/>
          </a:ln>
        </p:spPr>
      </p:sp>
      <p:sp>
        <p:nvSpPr>
          <p:cNvPr id="395" name="Google Shape;395;p101"/>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6" name="Google Shape;396;p101"/>
          <p:cNvGrpSpPr/>
          <p:nvPr/>
        </p:nvGrpSpPr>
        <p:grpSpPr>
          <a:xfrm>
            <a:off x="389965" y="6092742"/>
            <a:ext cx="3144242" cy="374574"/>
            <a:chOff x="301128" y="6151084"/>
            <a:chExt cx="3144242" cy="374574"/>
          </a:xfrm>
        </p:grpSpPr>
        <p:pic>
          <p:nvPicPr>
            <p:cNvPr id="397" name="Google Shape;397;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8" name="Google Shape;398;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9" name="Google Shape;399;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extLst>
      <p:ext uri="{BB962C8B-B14F-4D97-AF65-F5344CB8AC3E}">
        <p14:creationId xmlns:p14="http://schemas.microsoft.com/office/powerpoint/2010/main" val="2419388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ext only MASTER slide">
  <p:cSld name="1_Text only MASTER slide">
    <p:spTree>
      <p:nvGrpSpPr>
        <p:cNvPr id="1" name="Shape 410"/>
        <p:cNvGrpSpPr/>
        <p:nvPr/>
      </p:nvGrpSpPr>
      <p:grpSpPr>
        <a:xfrm>
          <a:off x="0" y="0"/>
          <a:ext cx="0" cy="0"/>
          <a:chOff x="0" y="0"/>
          <a:chExt cx="0" cy="0"/>
        </a:xfrm>
      </p:grpSpPr>
      <p:sp>
        <p:nvSpPr>
          <p:cNvPr id="411" name="Google Shape;411;p103"/>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10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3" name="Google Shape;413;p103"/>
          <p:cNvGrpSpPr/>
          <p:nvPr/>
        </p:nvGrpSpPr>
        <p:grpSpPr>
          <a:xfrm>
            <a:off x="389965" y="6092742"/>
            <a:ext cx="3144242" cy="374574"/>
            <a:chOff x="301128" y="6151084"/>
            <a:chExt cx="3144242" cy="374574"/>
          </a:xfrm>
        </p:grpSpPr>
        <p:pic>
          <p:nvPicPr>
            <p:cNvPr id="414" name="Google Shape;414;p10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15" name="Google Shape;415;p10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16" name="Google Shape;416;p10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417" name="Google Shape;417;p103"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418" name="Google Shape;418;p103"/>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5910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419"/>
        <p:cNvGrpSpPr/>
        <p:nvPr/>
      </p:nvGrpSpPr>
      <p:grpSpPr>
        <a:xfrm>
          <a:off x="0" y="0"/>
          <a:ext cx="0" cy="0"/>
          <a:chOff x="0" y="0"/>
          <a:chExt cx="0" cy="0"/>
        </a:xfrm>
      </p:grpSpPr>
      <p:pic>
        <p:nvPicPr>
          <p:cNvPr id="420" name="Google Shape;420;p104"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421" name="Google Shape;421;p104"/>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422" name="Google Shape;422;p104"/>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104"/>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4" name="Google Shape;424;p104"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425" name="Google Shape;425;p104"/>
          <p:cNvGrpSpPr/>
          <p:nvPr/>
        </p:nvGrpSpPr>
        <p:grpSpPr>
          <a:xfrm>
            <a:off x="9456007" y="5836660"/>
            <a:ext cx="2735993" cy="679345"/>
            <a:chOff x="0" y="0"/>
            <a:chExt cx="2301694" cy="571500"/>
          </a:xfrm>
        </p:grpSpPr>
        <p:sp>
          <p:nvSpPr>
            <p:cNvPr id="426" name="Google Shape;426;p104"/>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27" name="Google Shape;427;p104"/>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extLst>
      <p:ext uri="{BB962C8B-B14F-4D97-AF65-F5344CB8AC3E}">
        <p14:creationId xmlns:p14="http://schemas.microsoft.com/office/powerpoint/2010/main" val="364211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8005E-1570-1E6F-BAF1-0E4C4BA3622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A40182D-EACE-86D1-16F5-098146B352B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27FFCA-11C6-5984-AA89-7CDB54B5DB4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BEFE1D9-5992-DCAF-1E53-B1C2B47098E5}"/>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6" name="Fußzeilenplatzhalter 5">
            <a:extLst>
              <a:ext uri="{FF2B5EF4-FFF2-40B4-BE49-F238E27FC236}">
                <a16:creationId xmlns:a16="http://schemas.microsoft.com/office/drawing/2014/main" id="{421291D1-4DFA-7844-B404-8441742213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6FC26E-C18A-5CB2-C022-800ABBECC9DD}"/>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328565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61D87-BE0B-2651-270A-15BB5714BB9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DFA0CFF-412D-7583-5260-95FF5B6EE6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1985CC1-156E-C14E-AC46-C43BA2C034E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9426E8B-8A33-6CC6-B541-833F14B84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2BFDC81-8934-FE68-7E5C-DD5283ECC51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8840292-268A-3CF9-DBEF-88AA6B2BE1F7}"/>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8" name="Fußzeilenplatzhalter 7">
            <a:extLst>
              <a:ext uri="{FF2B5EF4-FFF2-40B4-BE49-F238E27FC236}">
                <a16:creationId xmlns:a16="http://schemas.microsoft.com/office/drawing/2014/main" id="{C8295636-5F0D-3B4B-276D-6551774FA59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ABFA536-8498-4F4D-3926-B742ECFF99A5}"/>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145730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58131-FC60-1ED0-8E0F-E45D53E7FE4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44516D1-3E29-CBDA-AD47-B42460CAF6FB}"/>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4" name="Fußzeilenplatzhalter 3">
            <a:extLst>
              <a:ext uri="{FF2B5EF4-FFF2-40B4-BE49-F238E27FC236}">
                <a16:creationId xmlns:a16="http://schemas.microsoft.com/office/drawing/2014/main" id="{BED62C24-FB80-5EA7-6EA8-E129E411B25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C4A4F10-413D-6A96-9755-FE2591E06783}"/>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326375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33F746D-3351-E93B-75D4-5692B5280556}"/>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3" name="Fußzeilenplatzhalter 2">
            <a:extLst>
              <a:ext uri="{FF2B5EF4-FFF2-40B4-BE49-F238E27FC236}">
                <a16:creationId xmlns:a16="http://schemas.microsoft.com/office/drawing/2014/main" id="{3517C857-B388-177A-3675-500FFE8C5E6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42FBD94-FE0E-A0B8-258B-1B41ACCD4C9F}"/>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207659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19157-15A2-FD7F-2DC7-F07C0B9F7F4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67D5BAA-6FA2-26B7-0322-07B9CC341E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767F0FE-B434-F844-2F14-028AFBC2A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CDC99C7-AE90-2E32-8419-48DFB9C6DF64}"/>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6" name="Fußzeilenplatzhalter 5">
            <a:extLst>
              <a:ext uri="{FF2B5EF4-FFF2-40B4-BE49-F238E27FC236}">
                <a16:creationId xmlns:a16="http://schemas.microsoft.com/office/drawing/2014/main" id="{F08F2CCA-37FA-69D9-7DD6-C80952B9696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CA467A2-4C8C-3D75-1015-C310A1F3C0BC}"/>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58465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E4FE7-AB9F-7B20-0EBE-B81781552AB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34DA8BD-59CD-2824-482B-497B13C89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92D0ADB-80A2-C316-9D9B-6ECA36DC1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B908C7C-F032-63C5-1EAD-43AAA1A73CAF}"/>
              </a:ext>
            </a:extLst>
          </p:cNvPr>
          <p:cNvSpPr>
            <a:spLocks noGrp="1"/>
          </p:cNvSpPr>
          <p:nvPr>
            <p:ph type="dt" sz="half" idx="10"/>
          </p:nvPr>
        </p:nvSpPr>
        <p:spPr/>
        <p:txBody>
          <a:bodyPr/>
          <a:lstStyle/>
          <a:p>
            <a:fld id="{0BE67920-786F-4DA9-AD4F-07D1BD1FAC91}" type="datetimeFigureOut">
              <a:rPr lang="de-DE" smtClean="0"/>
              <a:t>24.05.2023</a:t>
            </a:fld>
            <a:endParaRPr lang="de-DE"/>
          </a:p>
        </p:txBody>
      </p:sp>
      <p:sp>
        <p:nvSpPr>
          <p:cNvPr id="6" name="Fußzeilenplatzhalter 5">
            <a:extLst>
              <a:ext uri="{FF2B5EF4-FFF2-40B4-BE49-F238E27FC236}">
                <a16:creationId xmlns:a16="http://schemas.microsoft.com/office/drawing/2014/main" id="{8F9D325A-00F7-61E7-E129-26D8914BCC4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CA4E024-C96F-8006-6041-4E4532180CC3}"/>
              </a:ext>
            </a:extLst>
          </p:cNvPr>
          <p:cNvSpPr>
            <a:spLocks noGrp="1"/>
          </p:cNvSpPr>
          <p:nvPr>
            <p:ph type="sldNum" sz="quarter" idx="12"/>
          </p:nvPr>
        </p:nvSpPr>
        <p:spPr/>
        <p:txBody>
          <a:bodyPr/>
          <a:lstStyle/>
          <a:p>
            <a:fld id="{78820BE2-E457-4F69-BA0E-99A6A600DA39}" type="slidenum">
              <a:rPr lang="de-DE" smtClean="0"/>
              <a:t>‹Nr.›</a:t>
            </a:fld>
            <a:endParaRPr lang="de-DE"/>
          </a:p>
        </p:txBody>
      </p:sp>
    </p:spTree>
    <p:extLst>
      <p:ext uri="{BB962C8B-B14F-4D97-AF65-F5344CB8AC3E}">
        <p14:creationId xmlns:p14="http://schemas.microsoft.com/office/powerpoint/2010/main" val="2999969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CFDD286-0C2A-C5A3-82F7-CCFDCC303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6017B62-1185-3772-916E-008345626E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A88D5A-E275-BB00-9EAE-869718D029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67920-786F-4DA9-AD4F-07D1BD1FAC91}" type="datetimeFigureOut">
              <a:rPr lang="de-DE" smtClean="0"/>
              <a:t>24.05.2023</a:t>
            </a:fld>
            <a:endParaRPr lang="de-DE"/>
          </a:p>
        </p:txBody>
      </p:sp>
      <p:sp>
        <p:nvSpPr>
          <p:cNvPr id="5" name="Fußzeilenplatzhalter 4">
            <a:extLst>
              <a:ext uri="{FF2B5EF4-FFF2-40B4-BE49-F238E27FC236}">
                <a16:creationId xmlns:a16="http://schemas.microsoft.com/office/drawing/2014/main" id="{6C43AE78-1F58-89AB-EC53-894BB6781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554C34A-ACC6-50FC-C673-72509EEB9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20BE2-E457-4F69-BA0E-99A6A600DA39}" type="slidenum">
              <a:rPr lang="de-DE" smtClean="0"/>
              <a:t>‹Nr.›</a:t>
            </a:fld>
            <a:endParaRPr lang="de-DE"/>
          </a:p>
        </p:txBody>
      </p:sp>
    </p:spTree>
    <p:extLst>
      <p:ext uri="{BB962C8B-B14F-4D97-AF65-F5344CB8AC3E}">
        <p14:creationId xmlns:p14="http://schemas.microsoft.com/office/powerpoint/2010/main" val="1355038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ourismrecovery.eu/wp-content/uploads/2023/02/7_M5_Digtial-Marketing.pptx" TargetMode="External"/><Relationship Id="rId2" Type="http://schemas.openxmlformats.org/officeDocument/2006/relationships/hyperlink" Target="https://www.tourismrecovery.eu/wp-content/uploads/2023/05/7_M5_Fallstudie_Digitales-Marketing.pptx" TargetMode="External"/><Relationship Id="rId1" Type="http://schemas.openxmlformats.org/officeDocument/2006/relationships/slideLayout" Target="../slideLayouts/slideLayout19.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ourismrecovery.eu/wp-content/uploads/2023/05/8_M5_Fallstudie_Stakeholder-Management.pptx" TargetMode="External"/><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hyperlink" Target="https://www.thepeoplespace.com/leaders/articles/importance-culture-crisi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ourismrecovery.eu/wp-content/uploads/2023/05/9_M5_Fallstudie_Human-Resources.pptx" TargetMode="External"/><Relationship Id="rId1" Type="http://schemas.openxmlformats.org/officeDocument/2006/relationships/slideLayout" Target="../slideLayouts/slideLayout26.xml"/><Relationship Id="rId4" Type="http://schemas.openxmlformats.org/officeDocument/2006/relationships/image" Target="../media/image22.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hyperlink" Target="https://filestage.io/blog/stakeholder-management/" TargetMode="External"/><Relationship Id="rId2" Type="http://schemas.openxmlformats.org/officeDocument/2006/relationships/notesSlide" Target="../notesSlides/notesSlide70.xml"/><Relationship Id="rId1" Type="http://schemas.openxmlformats.org/officeDocument/2006/relationships/slideLayout" Target="../slideLayouts/slideLayout35.xml"/><Relationship Id="rId5" Type="http://schemas.openxmlformats.org/officeDocument/2006/relationships/hyperlink" Target="https://sproutsocial.com/insights/social-media-crisis-plan/" TargetMode="External"/><Relationship Id="rId4" Type="http://schemas.openxmlformats.org/officeDocument/2006/relationships/hyperlink" Target="https://bryghtpath.com/the-role-of-hr-in-crisis-managemen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71.xml"/><Relationship Id="rId1" Type="http://schemas.openxmlformats.org/officeDocument/2006/relationships/slideLayout" Target="../slideLayouts/slideLayout36.xml"/><Relationship Id="rId4" Type="http://schemas.openxmlformats.org/officeDocument/2006/relationships/hyperlink" Target="https://www.facebook.com/tourismcrisisrecovery"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sz="3600"/>
              <a:t>Funktionale Kompetenzen</a:t>
            </a:r>
            <a:endParaRPr/>
          </a:p>
          <a:p>
            <a:pPr marL="0" lvl="0" indent="0" algn="l" rtl="0">
              <a:lnSpc>
                <a:spcPct val="90000"/>
              </a:lnSpc>
              <a:spcBef>
                <a:spcPts val="1000"/>
              </a:spcBef>
              <a:spcAft>
                <a:spcPts val="0"/>
              </a:spcAft>
              <a:buClr>
                <a:schemeClr val="lt1"/>
              </a:buClr>
              <a:buSzPts val="5400"/>
              <a:buNone/>
            </a:pPr>
            <a:endParaRPr/>
          </a:p>
        </p:txBody>
      </p:sp>
      <p:sp>
        <p:nvSpPr>
          <p:cNvPr id="1160" name="Google Shape;1160;p1"/>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0"/>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Ein Betriebsleiter beaufsichtigt alle Projekte im Zusammenhang mit den Produktions- oder Dienstleistungsprozessen und der Ressourcenverwaltung eines Unternehmens. Er kann Zeitpläne aufstellen, Personal verwalten und ist für die interne Koordination und Kommunikation zuständig.</a:t>
            </a:r>
            <a:endParaRPr dirty="0"/>
          </a:p>
        </p:txBody>
      </p:sp>
      <p:sp>
        <p:nvSpPr>
          <p:cNvPr id="1263" name="Google Shape;1263;p1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Projektleitung</a:t>
            </a:r>
            <a:endParaRPr sz="4800">
              <a:solidFill>
                <a:srgbClr val="9ED4D3"/>
              </a:solidFill>
            </a:endParaRPr>
          </a:p>
        </p:txBody>
      </p:sp>
      <p:sp>
        <p:nvSpPr>
          <p:cNvPr id="1265" name="Google Shape;1265;p1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dirty="0"/>
              <a:t>4</a:t>
            </a:r>
            <a:endParaRPr dirty="0"/>
          </a:p>
        </p:txBody>
      </p:sp>
      <p:sp>
        <p:nvSpPr>
          <p:cNvPr id="4" name="Google Shape;1237;p7">
            <a:extLst>
              <a:ext uri="{FF2B5EF4-FFF2-40B4-BE49-F238E27FC236}">
                <a16:creationId xmlns:a16="http://schemas.microsoft.com/office/drawing/2014/main" id="{1D360547-A76B-7BCD-D5AC-4A712BDB42D3}"/>
              </a:ext>
            </a:extLst>
          </p:cNvPr>
          <p:cNvSpPr txBox="1">
            <a:spLocks noGrp="1"/>
          </p:cNvSpPr>
          <p:nvPr>
            <p:ph type="body" idx="3"/>
          </p:nvPr>
        </p:nvSpPr>
        <p:spPr>
          <a:xfrm>
            <a:off x="986027" y="708094"/>
            <a:ext cx="4064943"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sz="3300" dirty="0">
                <a:solidFill>
                  <a:srgbClr val="595A59"/>
                </a:solidFill>
              </a:rPr>
              <a:t>Die Verantwortung des Betriebsmanagements</a:t>
            </a:r>
            <a:endParaRPr sz="3300" dirty="0"/>
          </a:p>
          <a:p>
            <a:pPr marL="0" lvl="0" indent="0" algn="l" rtl="0">
              <a:lnSpc>
                <a:spcPct val="90000"/>
              </a:lnSpc>
              <a:spcBef>
                <a:spcPts val="1000"/>
              </a:spcBef>
              <a:spcAft>
                <a:spcPts val="0"/>
              </a:spcAft>
              <a:buClr>
                <a:srgbClr val="81D1C5"/>
              </a:buClr>
              <a:buSzPts val="3600"/>
              <a:buNone/>
            </a:pPr>
            <a:endParaRPr sz="3300" dirty="0"/>
          </a:p>
        </p:txBody>
      </p:sp>
      <p:sp>
        <p:nvSpPr>
          <p:cNvPr id="5" name="Google Shape;1239;p7">
            <a:extLst>
              <a:ext uri="{FF2B5EF4-FFF2-40B4-BE49-F238E27FC236}">
                <a16:creationId xmlns:a16="http://schemas.microsoft.com/office/drawing/2014/main" id="{54C08A3E-AAAB-72DE-4937-808FDEB57C32}"/>
              </a:ext>
            </a:extLst>
          </p:cNvPr>
          <p:cNvSpPr txBox="1"/>
          <p:nvPr/>
        </p:nvSpPr>
        <p:spPr>
          <a:xfrm>
            <a:off x="986028" y="2353829"/>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Das Betriebsmanagement umfasst verschiedene Aufgabenbereiche - von der Angebotserstellung bis zum Projektmanagement.</a:t>
            </a:r>
            <a:endParaRPr sz="1600" b="0" i="0" dirty="0">
              <a:solidFill>
                <a:srgbClr val="595A5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
          <p:cNvSpPr txBox="1">
            <a:spLocks noGrp="1"/>
          </p:cNvSpPr>
          <p:nvPr>
            <p:ph type="body" idx="1"/>
          </p:nvPr>
        </p:nvSpPr>
        <p:spPr>
          <a:xfrm>
            <a:off x="6326940" y="1776446"/>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Qualitätskontrolle, auch Qualitätssicherung oder Qualitätsmanagement genannt, umfasst die Überwachung von Produkten und Dienstleistungen in einem Unternehmen, um qualitativ hochwertige Produkte und zufriedene Kunden zu gewährleisten. Durch regelmäßige Qualitätskontrollen können Fehler oder potenzielle Probleme frühzeitig erkannt und verhindert werden.</a:t>
            </a:r>
            <a:endParaRPr dirty="0"/>
          </a:p>
        </p:txBody>
      </p:sp>
      <p:sp>
        <p:nvSpPr>
          <p:cNvPr id="1272" name="Google Shape;1272;p11"/>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Qualitätskontrolle</a:t>
            </a:r>
            <a:endParaRPr sz="4800">
              <a:solidFill>
                <a:srgbClr val="9ED4D3"/>
              </a:solidFill>
            </a:endParaRPr>
          </a:p>
        </p:txBody>
      </p:sp>
      <p:sp>
        <p:nvSpPr>
          <p:cNvPr id="1274" name="Google Shape;1274;p11"/>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dirty="0"/>
              <a:t>5</a:t>
            </a:r>
            <a:endParaRPr dirty="0"/>
          </a:p>
        </p:txBody>
      </p:sp>
      <p:sp>
        <p:nvSpPr>
          <p:cNvPr id="2" name="Textfeld 1">
            <a:extLst>
              <a:ext uri="{FF2B5EF4-FFF2-40B4-BE49-F238E27FC236}">
                <a16:creationId xmlns:a16="http://schemas.microsoft.com/office/drawing/2014/main" id="{48FCCD80-4516-613D-A22C-BEF0C92DA397}"/>
              </a:ext>
            </a:extLst>
          </p:cNvPr>
          <p:cNvSpPr txBox="1"/>
          <p:nvPr/>
        </p:nvSpPr>
        <p:spPr>
          <a:xfrm>
            <a:off x="7326085" y="6149906"/>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Quellen:</a:t>
            </a:r>
          </a:p>
          <a:p>
            <a:r>
              <a:rPr lang="de-DE" sz="900" dirty="0">
                <a:solidFill>
                  <a:srgbClr val="595A59"/>
                </a:solidFill>
                <a:latin typeface="Calibri" panose="020F0502020204030204" pitchFamily="34" charset="0"/>
                <a:cs typeface="Calibri" panose="020F0502020204030204" pitchFamily="34" charset="0"/>
              </a:rPr>
              <a:t>Kumar, Anil S.; Suresh, N. (2009): </a:t>
            </a:r>
            <a:r>
              <a:rPr lang="de-DE" sz="900" i="1" dirty="0" err="1">
                <a:solidFill>
                  <a:srgbClr val="595A59"/>
                </a:solidFill>
                <a:latin typeface="Calibri" panose="020F0502020204030204" pitchFamily="34" charset="0"/>
                <a:cs typeface="Calibri" panose="020F0502020204030204" pitchFamily="34" charset="0"/>
              </a:rPr>
              <a:t>Operations Management</a:t>
            </a:r>
            <a:r>
              <a:rPr lang="de-DE" sz="900" dirty="0">
                <a:solidFill>
                  <a:srgbClr val="595A59"/>
                </a:solidFill>
                <a:latin typeface="Calibri" panose="020F0502020204030204" pitchFamily="34" charset="0"/>
                <a:cs typeface="Calibri" panose="020F0502020204030204" pitchFamily="34" charset="0"/>
              </a:rPr>
              <a:t>. New Age International Publishers, S. 21f</a:t>
            </a:r>
            <a:r>
              <a:rPr lang="de-DE" sz="900" i="1" dirty="0">
                <a:solidFill>
                  <a:srgbClr val="595A59"/>
                </a:solidFill>
                <a:latin typeface="Calibri" panose="020F0502020204030204" pitchFamily="34" charset="0"/>
                <a:cs typeface="Calibri" panose="020F0502020204030204" pitchFamily="34" charset="0"/>
              </a:rPr>
              <a:t>.</a:t>
            </a:r>
          </a:p>
          <a:p>
            <a:r>
              <a:rPr lang="de-DE" sz="900" dirty="0">
                <a:solidFill>
                  <a:srgbClr val="595A59"/>
                </a:solidFill>
                <a:latin typeface="Calibri" panose="020F0502020204030204" pitchFamily="34" charset="0"/>
                <a:cs typeface="Calibri" panose="020F0502020204030204" pitchFamily="34" charset="0"/>
              </a:rPr>
              <a:t>https://corporatefinanceinstitute.com/resources/management/operations-management/</a:t>
            </a:r>
          </a:p>
          <a:p>
            <a:r>
              <a:rPr lang="de-DE" sz="900" dirty="0">
                <a:solidFill>
                  <a:srgbClr val="595A59"/>
                </a:solidFill>
                <a:latin typeface="Calibri" panose="020F0502020204030204" pitchFamily="34" charset="0"/>
                <a:cs typeface="Calibri" panose="020F0502020204030204" pitchFamily="34" charset="0"/>
              </a:rPr>
              <a:t>https://www.masterclass.com/articles/operations-management</a:t>
            </a:r>
          </a:p>
        </p:txBody>
      </p:sp>
      <p:sp>
        <p:nvSpPr>
          <p:cNvPr id="5" name="Google Shape;1237;p7">
            <a:extLst>
              <a:ext uri="{FF2B5EF4-FFF2-40B4-BE49-F238E27FC236}">
                <a16:creationId xmlns:a16="http://schemas.microsoft.com/office/drawing/2014/main" id="{6A553B2D-FE4F-E1CF-7D05-0F679C8A4DBD}"/>
              </a:ext>
            </a:extLst>
          </p:cNvPr>
          <p:cNvSpPr txBox="1">
            <a:spLocks noGrp="1"/>
          </p:cNvSpPr>
          <p:nvPr>
            <p:ph type="body" idx="3"/>
          </p:nvPr>
        </p:nvSpPr>
        <p:spPr>
          <a:xfrm>
            <a:off x="986027" y="708094"/>
            <a:ext cx="4064943"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sz="3300" dirty="0">
                <a:solidFill>
                  <a:srgbClr val="595A59"/>
                </a:solidFill>
              </a:rPr>
              <a:t>Die Verantwortung des Betriebsmanagements</a:t>
            </a:r>
            <a:endParaRPr sz="3300" dirty="0"/>
          </a:p>
          <a:p>
            <a:pPr marL="0" lvl="0" indent="0" algn="l" rtl="0">
              <a:lnSpc>
                <a:spcPct val="90000"/>
              </a:lnSpc>
              <a:spcBef>
                <a:spcPts val="1000"/>
              </a:spcBef>
              <a:spcAft>
                <a:spcPts val="0"/>
              </a:spcAft>
              <a:buClr>
                <a:srgbClr val="81D1C5"/>
              </a:buClr>
              <a:buSzPts val="3600"/>
              <a:buNone/>
            </a:pPr>
            <a:endParaRPr sz="3300" dirty="0"/>
          </a:p>
        </p:txBody>
      </p:sp>
      <p:sp>
        <p:nvSpPr>
          <p:cNvPr id="6" name="Google Shape;1239;p7">
            <a:extLst>
              <a:ext uri="{FF2B5EF4-FFF2-40B4-BE49-F238E27FC236}">
                <a16:creationId xmlns:a16="http://schemas.microsoft.com/office/drawing/2014/main" id="{5ECBA0D2-1B61-9EEA-48A3-BA79BFD190D0}"/>
              </a:ext>
            </a:extLst>
          </p:cNvPr>
          <p:cNvSpPr txBox="1"/>
          <p:nvPr/>
        </p:nvSpPr>
        <p:spPr>
          <a:xfrm>
            <a:off x="986028" y="2353829"/>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Das Betriebsmanagement umfasst verschiedene Aufgabenbereiche - von der Angebotserstellung bis zum Projektmanagement.</a:t>
            </a:r>
            <a:endParaRPr sz="1600" b="0" i="0" dirty="0">
              <a:solidFill>
                <a:srgbClr val="595A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2"/>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1" name="Google Shape;1281;p12"/>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Optimieren Sie Ihr Betriebsmanagement in fünf Schritten</a:t>
            </a:r>
            <a:endParaRPr>
              <a:solidFill>
                <a:schemeClr val="lt1"/>
              </a:solidFill>
            </a:endParaRPr>
          </a:p>
        </p:txBody>
      </p:sp>
      <p:sp>
        <p:nvSpPr>
          <p:cNvPr id="1282" name="Google Shape;1282;p12"/>
          <p:cNvSpPr txBox="1"/>
          <p:nvPr/>
        </p:nvSpPr>
        <p:spPr>
          <a:xfrm>
            <a:off x="389965" y="1011577"/>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Die Erfassung und Optimierung Ihrer Prozesse hilft Ihnen, Ihre Unternehmensleistung zu steigern und mögliche Krisen frühzeitig zu erkennen.</a:t>
            </a:r>
            <a:endParaRPr dirty="0"/>
          </a:p>
        </p:txBody>
      </p:sp>
      <p:sp>
        <p:nvSpPr>
          <p:cNvPr id="1283" name="Google Shape;1283;p12"/>
          <p:cNvSpPr txBox="1">
            <a:spLocks noGrp="1"/>
          </p:cNvSpPr>
          <p:nvPr>
            <p:ph type="body" idx="1"/>
          </p:nvPr>
        </p:nvSpPr>
        <p:spPr>
          <a:xfrm>
            <a:off x="389965" y="2272351"/>
            <a:ext cx="11470341" cy="130033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530"/>
              <a:buNone/>
            </a:pPr>
            <a:r>
              <a:rPr lang="de-DE" sz="1629" dirty="0">
                <a:latin typeface="Calibri"/>
                <a:ea typeface="Calibri"/>
                <a:cs typeface="Calibri"/>
                <a:sym typeface="Calibri"/>
              </a:rPr>
              <a:t>Schlechte Kommunikation führt zu schlechter Ausführung, Missverständnissen und Problemen, die nicht angemessen angegangen werden. All dies wiederum hat tiefgreifende Auswirkungen auf die Produktivität, Motivation und Leistung Ihres Unternehmens.</a:t>
            </a:r>
            <a:br>
              <a:rPr lang="de-DE" sz="1629" dirty="0">
                <a:latin typeface="Calibri"/>
                <a:ea typeface="Calibri"/>
                <a:cs typeface="Calibri"/>
                <a:sym typeface="Calibri"/>
              </a:rPr>
            </a:br>
            <a:r>
              <a:rPr lang="de-DE" sz="1629" dirty="0">
                <a:latin typeface="Calibri"/>
                <a:ea typeface="Calibri"/>
                <a:cs typeface="Calibri"/>
                <a:sym typeface="Calibri"/>
              </a:rPr>
              <a:t>Sorgen Sie dafür, dass die Kommunikationsprozesse rationalisiert werden. Ein Beispiel dafür wäre die Reduzierung der Anzahl von</a:t>
            </a:r>
          </a:p>
          <a:p>
            <a:pPr marL="228600" lvl="0" indent="-228600" algn="l" rtl="0">
              <a:lnSpc>
                <a:spcPct val="100000"/>
              </a:lnSpc>
              <a:spcBef>
                <a:spcPts val="0"/>
              </a:spcBef>
              <a:spcAft>
                <a:spcPts val="0"/>
              </a:spcAft>
              <a:buClr>
                <a:srgbClr val="595A59"/>
              </a:buClr>
              <a:buSzPts val="1530"/>
              <a:buNone/>
            </a:pPr>
            <a:r>
              <a:rPr lang="de-DE" sz="1629" dirty="0"/>
              <a:t>    </a:t>
            </a:r>
            <a:r>
              <a:rPr lang="de-DE" sz="1629" dirty="0">
                <a:latin typeface="Calibri"/>
                <a:ea typeface="Calibri"/>
                <a:cs typeface="Calibri"/>
                <a:sym typeface="Calibri"/>
              </a:rPr>
              <a:t> E-Mails und Besprechungen sowie die klare Festlegung von Zuständigkeiten und Ansprechpartnern. </a:t>
            </a:r>
            <a:r>
              <a:rPr lang="de-DE" sz="1629" dirty="0" err="1">
                <a:latin typeface="Calibri"/>
                <a:ea typeface="Calibri"/>
                <a:cs typeface="Calibri"/>
                <a:sym typeface="Calibri"/>
              </a:rPr>
              <a:t>Mehr dazu </a:t>
            </a:r>
            <a:r>
              <a:rPr lang="de-DE" sz="1629" dirty="0">
                <a:latin typeface="Calibri"/>
                <a:ea typeface="Calibri"/>
                <a:cs typeface="Calibri"/>
                <a:sym typeface="Calibri"/>
              </a:rPr>
              <a:t>finden </a:t>
            </a:r>
            <a:r>
              <a:rPr lang="de-DE" sz="1629" dirty="0" err="1">
                <a:latin typeface="Calibri"/>
                <a:ea typeface="Calibri"/>
                <a:cs typeface="Calibri"/>
                <a:sym typeface="Calibri"/>
              </a:rPr>
              <a:t>Sie später </a:t>
            </a:r>
            <a:r>
              <a:rPr lang="de-DE" sz="1629" dirty="0">
                <a:latin typeface="Calibri"/>
                <a:ea typeface="Calibri"/>
                <a:cs typeface="Calibri"/>
                <a:sym typeface="Calibri"/>
              </a:rPr>
              <a:t>in </a:t>
            </a:r>
            <a:r>
              <a:rPr lang="de-DE" sz="1629" dirty="0" err="1">
                <a:latin typeface="Calibri"/>
                <a:ea typeface="Calibri"/>
                <a:cs typeface="Calibri"/>
                <a:sym typeface="Calibri"/>
              </a:rPr>
              <a:t>diesem Modul</a:t>
            </a:r>
            <a:r>
              <a:rPr lang="de-DE" sz="1629" dirty="0">
                <a:latin typeface="Calibri"/>
                <a:ea typeface="Calibri"/>
                <a:cs typeface="Calibri"/>
                <a:sym typeface="Calibri"/>
              </a:rPr>
              <a:t>.</a:t>
            </a:r>
            <a:endParaRPr sz="2140" dirty="0"/>
          </a:p>
        </p:txBody>
      </p:sp>
      <p:grpSp>
        <p:nvGrpSpPr>
          <p:cNvPr id="1284" name="Google Shape;1284;p12"/>
          <p:cNvGrpSpPr/>
          <p:nvPr/>
        </p:nvGrpSpPr>
        <p:grpSpPr>
          <a:xfrm>
            <a:off x="245308" y="1731370"/>
            <a:ext cx="8492292" cy="707886"/>
            <a:chOff x="245309" y="1731370"/>
            <a:chExt cx="8492292" cy="707886"/>
          </a:xfrm>
        </p:grpSpPr>
        <p:sp>
          <p:nvSpPr>
            <p:cNvPr id="1285" name="Google Shape;1285;p12"/>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286" name="Google Shape;1286;p12"/>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dirty="0">
                  <a:solidFill>
                    <a:srgbClr val="9ED4D3"/>
                  </a:solidFill>
                  <a:latin typeface="Calibri"/>
                  <a:ea typeface="Calibri"/>
                  <a:cs typeface="Calibri"/>
                  <a:sym typeface="Calibri"/>
                </a:rPr>
                <a:t>Stärken Sie Ihre Kommunikation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grpSp>
        <p:nvGrpSpPr>
          <p:cNvPr id="1287" name="Google Shape;1287;p12"/>
          <p:cNvGrpSpPr/>
          <p:nvPr/>
        </p:nvGrpSpPr>
        <p:grpSpPr>
          <a:xfrm>
            <a:off x="245308" y="3712055"/>
            <a:ext cx="8492292" cy="707886"/>
            <a:chOff x="245309" y="1731370"/>
            <a:chExt cx="8492292" cy="707886"/>
          </a:xfrm>
        </p:grpSpPr>
        <p:sp>
          <p:nvSpPr>
            <p:cNvPr id="1288" name="Google Shape;1288;p12"/>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289" name="Google Shape;1289;p12"/>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Denken Sie in Prozessen!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90" name="Google Shape;1290;p12"/>
          <p:cNvSpPr txBox="1"/>
          <p:nvPr/>
        </p:nvSpPr>
        <p:spPr>
          <a:xfrm>
            <a:off x="389965" y="4252916"/>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spcBef>
                <a:spcPts val="0"/>
              </a:spcBef>
              <a:spcAft>
                <a:spcPts val="0"/>
              </a:spcAft>
              <a:buClr>
                <a:srgbClr val="595A59"/>
              </a:buClr>
              <a:buSzPts val="1800"/>
              <a:buFont typeface="Arial"/>
              <a:buNone/>
            </a:pPr>
            <a:r>
              <a:rPr lang="de-DE" sz="1600" b="0" i="0" dirty="0">
                <a:solidFill>
                  <a:srgbClr val="595A59"/>
                </a:solidFill>
                <a:latin typeface="Calibri"/>
                <a:ea typeface="Calibri"/>
                <a:cs typeface="Calibri"/>
                <a:sym typeface="Calibri"/>
              </a:rPr>
              <a:t>Alle Aktivitäten in Ihrem Unternehmen können in Prozessen modelliert werden. Dies </a:t>
            </a:r>
            <a:r>
              <a:rPr lang="de-DE" sz="1600" b="0" i="0" dirty="0" err="1">
                <a:solidFill>
                  <a:srgbClr val="595A59"/>
                </a:solidFill>
                <a:latin typeface="Calibri"/>
                <a:ea typeface="Calibri"/>
                <a:cs typeface="Calibri"/>
                <a:sym typeface="Calibri"/>
              </a:rPr>
              <a:t>ist </a:t>
            </a:r>
            <a:r>
              <a:rPr lang="de-DE" sz="1600" b="0" i="0" dirty="0">
                <a:solidFill>
                  <a:srgbClr val="595A59"/>
                </a:solidFill>
                <a:latin typeface="Calibri"/>
                <a:ea typeface="Calibri"/>
                <a:cs typeface="Calibri"/>
                <a:sym typeface="Calibri"/>
              </a:rPr>
              <a:t>ein </a:t>
            </a:r>
            <a:r>
              <a:rPr lang="de-DE" sz="1600" b="0" i="0" dirty="0" err="1">
                <a:solidFill>
                  <a:srgbClr val="595A59"/>
                </a:solidFill>
                <a:latin typeface="Calibri"/>
                <a:ea typeface="Calibri"/>
                <a:cs typeface="Calibri"/>
                <a:sym typeface="Calibri"/>
              </a:rPr>
              <a:t>effektiver Weg</a:t>
            </a:r>
            <a:r>
              <a:rPr lang="de-DE" sz="1600" b="0" i="0" dirty="0">
                <a:solidFill>
                  <a:srgbClr val="595A59"/>
                </a:solidFill>
                <a:latin typeface="Calibri"/>
                <a:ea typeface="Calibri"/>
                <a:cs typeface="Calibri"/>
                <a:sym typeface="Calibri"/>
              </a:rPr>
              <a:t>, um einen </a:t>
            </a:r>
            <a:r>
              <a:rPr lang="de-DE" sz="1600" b="0" i="0" dirty="0" err="1">
                <a:solidFill>
                  <a:srgbClr val="595A59"/>
                </a:solidFill>
                <a:latin typeface="Calibri"/>
                <a:ea typeface="Calibri"/>
                <a:cs typeface="Calibri"/>
                <a:sym typeface="Calibri"/>
              </a:rPr>
              <a:t>Überblick </a:t>
            </a:r>
            <a:r>
              <a:rPr lang="de-DE" sz="1600" b="0" i="0" dirty="0">
                <a:solidFill>
                  <a:srgbClr val="595A59"/>
                </a:solidFill>
                <a:latin typeface="Calibri"/>
                <a:ea typeface="Calibri"/>
                <a:cs typeface="Calibri"/>
                <a:sym typeface="Calibri"/>
              </a:rPr>
              <a:t>über alle </a:t>
            </a:r>
            <a:r>
              <a:rPr lang="de-DE" sz="1600" b="0" i="0" dirty="0" err="1">
                <a:solidFill>
                  <a:srgbClr val="595A59"/>
                </a:solidFill>
                <a:latin typeface="Calibri"/>
                <a:ea typeface="Calibri"/>
                <a:cs typeface="Calibri"/>
                <a:sym typeface="Calibri"/>
              </a:rPr>
              <a:t>Aktivitäten </a:t>
            </a:r>
            <a:r>
              <a:rPr lang="de-DE" sz="1600" b="0" i="0" dirty="0">
                <a:solidFill>
                  <a:srgbClr val="595A59"/>
                </a:solidFill>
                <a:latin typeface="Calibri"/>
                <a:ea typeface="Calibri"/>
                <a:cs typeface="Calibri"/>
                <a:sym typeface="Calibri"/>
              </a:rPr>
              <a:t>und </a:t>
            </a:r>
            <a:r>
              <a:rPr lang="de-DE" sz="1600" b="0" i="0" dirty="0" err="1">
                <a:solidFill>
                  <a:srgbClr val="595A59"/>
                </a:solidFill>
                <a:latin typeface="Calibri"/>
                <a:ea typeface="Calibri"/>
                <a:cs typeface="Calibri"/>
                <a:sym typeface="Calibri"/>
              </a:rPr>
              <a:t>deren Ablauf zu erhalten</a:t>
            </a:r>
            <a:r>
              <a:rPr lang="de-DE" sz="1600" b="0" i="0" dirty="0">
                <a:solidFill>
                  <a:srgbClr val="595A59"/>
                </a:solidFill>
                <a:latin typeface="Calibri"/>
                <a:ea typeface="Calibri"/>
                <a:cs typeface="Calibri"/>
                <a:sym typeface="Calibri"/>
              </a:rPr>
              <a:t>. Außerdem können Sie so frühzeitig Knackpunkte erkennen, Kosten minimieren und Ihre Effizienz steigern. </a:t>
            </a:r>
            <a:r>
              <a:rPr lang="de-DE" sz="1600" b="0" i="0" dirty="0" err="1">
                <a:solidFill>
                  <a:srgbClr val="595A59"/>
                </a:solidFill>
                <a:latin typeface="Calibri"/>
                <a:ea typeface="Calibri"/>
                <a:cs typeface="Calibri"/>
                <a:sym typeface="Calibri"/>
              </a:rPr>
              <a:t>Sammeln Sie </a:t>
            </a:r>
            <a:r>
              <a:rPr lang="de-DE" sz="1600" b="0" i="0" dirty="0">
                <a:solidFill>
                  <a:srgbClr val="595A59"/>
                </a:solidFill>
                <a:latin typeface="Calibri"/>
                <a:ea typeface="Calibri"/>
                <a:cs typeface="Calibri"/>
                <a:sym typeface="Calibri"/>
              </a:rPr>
              <a:t>alle </a:t>
            </a:r>
            <a:r>
              <a:rPr lang="de-DE" sz="1600" b="0" i="0" dirty="0" err="1">
                <a:solidFill>
                  <a:srgbClr val="595A59"/>
                </a:solidFill>
                <a:latin typeface="Calibri"/>
                <a:ea typeface="Calibri"/>
                <a:cs typeface="Calibri"/>
                <a:sym typeface="Calibri"/>
              </a:rPr>
              <a:t>Hauptaktivitäten Ihres Unternehmens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Im nächsten Schritt </a:t>
            </a:r>
            <a:r>
              <a:rPr lang="de-DE" sz="1600" b="0" i="0" dirty="0">
                <a:solidFill>
                  <a:srgbClr val="595A59"/>
                </a:solidFill>
                <a:latin typeface="Calibri"/>
                <a:ea typeface="Calibri"/>
                <a:cs typeface="Calibri"/>
                <a:sym typeface="Calibri"/>
              </a:rPr>
              <a:t>untergliedern Sie </a:t>
            </a:r>
            <a:r>
              <a:rPr lang="de-DE" sz="1600" b="0" i="0" dirty="0" err="1">
                <a:solidFill>
                  <a:srgbClr val="595A59"/>
                </a:solidFill>
                <a:latin typeface="Calibri"/>
                <a:ea typeface="Calibri"/>
                <a:cs typeface="Calibri"/>
                <a:sym typeface="Calibri"/>
              </a:rPr>
              <a:t>diese in Teilaktivitäten</a:t>
            </a:r>
            <a:r>
              <a:rPr lang="de-DE" sz="1600" b="0" i="0" dirty="0">
                <a:solidFill>
                  <a:srgbClr val="595A59"/>
                </a:solidFill>
                <a:latin typeface="Calibri"/>
                <a:ea typeface="Calibri"/>
                <a:cs typeface="Calibri"/>
                <a:sym typeface="Calibri"/>
              </a:rPr>
              <a:t>. Beispiele sind Touren, Zimmerreservierung und -bereitstellung, Warenbestellung usw.</a:t>
            </a:r>
            <a:endParaRPr sz="1200" dirty="0"/>
          </a:p>
        </p:txBody>
      </p:sp>
      <p:sp>
        <p:nvSpPr>
          <p:cNvPr id="2" name="Textfeld 1">
            <a:extLst>
              <a:ext uri="{FF2B5EF4-FFF2-40B4-BE49-F238E27FC236}">
                <a16:creationId xmlns:a16="http://schemas.microsoft.com/office/drawing/2014/main" id="{BF3800D2-F019-FD63-3C86-78D8D68EE443}"/>
              </a:ext>
            </a:extLst>
          </p:cNvPr>
          <p:cNvSpPr txBox="1"/>
          <p:nvPr/>
        </p:nvSpPr>
        <p:spPr>
          <a:xfrm>
            <a:off x="7195457" y="6211669"/>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Quellen:</a:t>
            </a:r>
          </a:p>
          <a:p>
            <a:r>
              <a:rPr lang="de-DE" sz="900" dirty="0">
                <a:solidFill>
                  <a:srgbClr val="595A59"/>
                </a:solidFill>
                <a:latin typeface="Calibri" panose="020F0502020204030204" pitchFamily="34" charset="0"/>
                <a:cs typeface="Calibri" panose="020F0502020204030204" pitchFamily="34" charset="0"/>
              </a:rPr>
              <a:t>https://www.techtarget.com/searchcio/tip/How-to-improve-and-optimize-business-processes-step-by-step</a:t>
            </a:r>
          </a:p>
          <a:p>
            <a:r>
              <a:rPr lang="de-DE" sz="900" dirty="0">
                <a:solidFill>
                  <a:srgbClr val="595A59"/>
                </a:solidFill>
                <a:latin typeface="Calibri" panose="020F0502020204030204" pitchFamily="34" charset="0"/>
                <a:cs typeface="Calibri" panose="020F0502020204030204" pitchFamily="34" charset="0"/>
              </a:rPr>
              <a:t>https://opexlearning.com/resources/5-ways-optimize-operational-management/26187/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3"/>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6" name="Google Shape;1296;p1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Optimieren Sie Ihr Betriebsmanagement in fünf Schritten</a:t>
            </a:r>
            <a:endParaRPr>
              <a:solidFill>
                <a:schemeClr val="lt1"/>
              </a:solidFill>
            </a:endParaRPr>
          </a:p>
        </p:txBody>
      </p:sp>
      <p:sp>
        <p:nvSpPr>
          <p:cNvPr id="1297" name="Google Shape;1297;p13"/>
          <p:cNvSpPr txBox="1"/>
          <p:nvPr/>
        </p:nvSpPr>
        <p:spPr>
          <a:xfrm>
            <a:off x="389965" y="1011577"/>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Die Erfassung und Optimierung Ihrer Prozesse hilft Ihnen, Ihre Unternehmensleistung zu steigern und mögliche Krisen frühzeitig zu erkennen.</a:t>
            </a:r>
            <a:endParaRPr dirty="0"/>
          </a:p>
        </p:txBody>
      </p:sp>
      <p:sp>
        <p:nvSpPr>
          <p:cNvPr id="1298" name="Google Shape;1298;p13"/>
          <p:cNvSpPr txBox="1">
            <a:spLocks noGrp="1"/>
          </p:cNvSpPr>
          <p:nvPr>
            <p:ph type="body" idx="1"/>
          </p:nvPr>
        </p:nvSpPr>
        <p:spPr>
          <a:xfrm>
            <a:off x="396403" y="2022435"/>
            <a:ext cx="11470341" cy="130033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7000"/>
              </a:lnSpc>
              <a:spcBef>
                <a:spcPts val="0"/>
              </a:spcBef>
              <a:spcAft>
                <a:spcPts val="0"/>
              </a:spcAft>
              <a:buClr>
                <a:srgbClr val="595A59"/>
              </a:buClr>
              <a:buSzPts val="1800"/>
              <a:buNone/>
            </a:pPr>
            <a:r>
              <a:rPr lang="de-DE" sz="1800" dirty="0">
                <a:latin typeface="Calibri"/>
                <a:ea typeface="Calibri"/>
                <a:cs typeface="Calibri"/>
                <a:sym typeface="Calibri"/>
              </a:rPr>
              <a:t>Wenn Sie den Prozess von Anfang bis Ende genau abbilden, können Sie die einzelnen Schritte leichter nachvollziehen. Zeichnen Sie alle Teilaktivitäten in der Reihenfolge auf, in der Sie sie normalerweise durchführen. Welche Schritte müssen zu welchem Zeitpunkt erfolgen, bevor ein Gast ein Zimmer buchen kann? Wie läuft eine Führung normalerweise ab? Beziehen Sie die beteiligten Personen und Geräte ein – und involvieren Sie Ihr Team! In der Regel kennen sie die Schritte besser als Sie selbst.</a:t>
            </a:r>
            <a:endParaRPr lang="de-DE" dirty="0"/>
          </a:p>
        </p:txBody>
      </p:sp>
      <p:grpSp>
        <p:nvGrpSpPr>
          <p:cNvPr id="1299" name="Google Shape;1299;p13"/>
          <p:cNvGrpSpPr/>
          <p:nvPr/>
        </p:nvGrpSpPr>
        <p:grpSpPr>
          <a:xfrm>
            <a:off x="236919" y="1641634"/>
            <a:ext cx="8492292" cy="707886"/>
            <a:chOff x="245309" y="1731370"/>
            <a:chExt cx="8492292" cy="707886"/>
          </a:xfrm>
        </p:grpSpPr>
        <p:sp>
          <p:nvSpPr>
            <p:cNvPr id="1300" name="Google Shape;1300;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1" name="Google Shape;1301;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dirty="0">
                  <a:solidFill>
                    <a:srgbClr val="9ED4D3"/>
                  </a:solidFill>
                  <a:latin typeface="Calibri"/>
                  <a:ea typeface="Calibri"/>
                  <a:cs typeface="Calibri"/>
                  <a:sym typeface="Calibri"/>
                </a:rPr>
                <a:t>Beginnen Sie mit der </a:t>
              </a:r>
              <a:r>
                <a:rPr lang="de-DE" sz="2200" b="1" dirty="0" err="1">
                  <a:solidFill>
                    <a:srgbClr val="9ED4D3"/>
                  </a:solidFill>
                  <a:latin typeface="Calibri"/>
                  <a:ea typeface="Calibri"/>
                  <a:cs typeface="Calibri"/>
                  <a:sym typeface="Calibri"/>
                </a:rPr>
                <a:t>Kartierung</a:t>
              </a:r>
              <a:r>
                <a:rPr lang="de-DE" sz="2200" b="1" dirty="0">
                  <a:solidFill>
                    <a:srgbClr val="9ED4D3"/>
                  </a:solidFill>
                  <a:latin typeface="Calibri"/>
                  <a:ea typeface="Calibri"/>
                  <a:cs typeface="Calibri"/>
                  <a:sym typeface="Calibri"/>
                </a:rPr>
                <a: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grpSp>
        <p:nvGrpSpPr>
          <p:cNvPr id="1302" name="Google Shape;1302;p13"/>
          <p:cNvGrpSpPr/>
          <p:nvPr/>
        </p:nvGrpSpPr>
        <p:grpSpPr>
          <a:xfrm>
            <a:off x="236919" y="3268376"/>
            <a:ext cx="8492292" cy="707886"/>
            <a:chOff x="245309" y="1731370"/>
            <a:chExt cx="8492292" cy="707886"/>
          </a:xfrm>
        </p:grpSpPr>
        <p:sp>
          <p:nvSpPr>
            <p:cNvPr id="1303" name="Google Shape;1303;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4" name="Google Shape;1304;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dirty="0">
                  <a:solidFill>
                    <a:srgbClr val="9ED4D3"/>
                  </a:solidFill>
                  <a:latin typeface="Calibri"/>
                  <a:ea typeface="Calibri"/>
                  <a:cs typeface="Calibri"/>
                  <a:sym typeface="Calibri"/>
                </a:rPr>
                <a:t>Analysieren und optimieren Sie</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1305" name="Google Shape;1305;p13"/>
          <p:cNvSpPr txBox="1"/>
          <p:nvPr/>
        </p:nvSpPr>
        <p:spPr>
          <a:xfrm>
            <a:off x="396403" y="3657887"/>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7000"/>
              </a:lnSpc>
              <a:spcBef>
                <a:spcPts val="0"/>
              </a:spcBef>
              <a:spcAft>
                <a:spcPts val="0"/>
              </a:spcAft>
              <a:buClr>
                <a:srgbClr val="595A59"/>
              </a:buClr>
              <a:buSzPts val="1800"/>
              <a:buFont typeface="Arial"/>
              <a:buNone/>
            </a:pPr>
            <a:r>
              <a:rPr lang="de-DE" sz="1800" b="0" i="0" dirty="0">
                <a:solidFill>
                  <a:srgbClr val="595A59"/>
                </a:solidFill>
                <a:latin typeface="Calibri"/>
                <a:ea typeface="Calibri"/>
                <a:cs typeface="Calibri"/>
                <a:sym typeface="Calibri"/>
              </a:rPr>
              <a:t>Nachdem Sie nun ein Bild von den Aufgaben der einzelnen Personen haben, analysieren Sie gemeinsam: Welche Schritte können im Prozess verkürzt/verbessert werden? Wo gibt es Missverständnisse, wo sind die Aufgaben nicht klar definiert? Fühlen sich alle Personen mit ihren Aufgaben wohl, gibt es Dinge, die verbessert werden können?</a:t>
            </a:r>
            <a:endParaRPr dirty="0"/>
          </a:p>
        </p:txBody>
      </p:sp>
      <p:grpSp>
        <p:nvGrpSpPr>
          <p:cNvPr id="1306" name="Google Shape;1306;p13"/>
          <p:cNvGrpSpPr/>
          <p:nvPr/>
        </p:nvGrpSpPr>
        <p:grpSpPr>
          <a:xfrm>
            <a:off x="236918" y="4604281"/>
            <a:ext cx="8492292" cy="707886"/>
            <a:chOff x="245309" y="1731370"/>
            <a:chExt cx="8492292" cy="707886"/>
          </a:xfrm>
        </p:grpSpPr>
        <p:sp>
          <p:nvSpPr>
            <p:cNvPr id="1307" name="Google Shape;1307;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8" name="Google Shape;1308;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Nutzen Sie die Macht der Technologie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09" name="Google Shape;1309;p13"/>
          <p:cNvSpPr txBox="1"/>
          <p:nvPr/>
        </p:nvSpPr>
        <p:spPr>
          <a:xfrm>
            <a:off x="396403" y="4946000"/>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7000"/>
              </a:lnSpc>
              <a:spcBef>
                <a:spcPts val="0"/>
              </a:spcBef>
              <a:spcAft>
                <a:spcPts val="0"/>
              </a:spcAft>
              <a:buClr>
                <a:srgbClr val="595A59"/>
              </a:buClr>
              <a:buSzPts val="1800"/>
              <a:buFont typeface="Arial"/>
              <a:buNone/>
            </a:pPr>
            <a:r>
              <a:rPr lang="de-DE" sz="1800" b="0" i="0" dirty="0">
                <a:solidFill>
                  <a:srgbClr val="595A59"/>
                </a:solidFill>
                <a:latin typeface="Calibri"/>
                <a:ea typeface="Calibri"/>
                <a:cs typeface="Calibri"/>
                <a:sym typeface="Calibri"/>
              </a:rPr>
              <a:t>Und schließlich sollten Sie nach Möglichkeiten suchen, verschiedene Teile des Prozesses zu automatisieren, um die Effizienz zu steigern, aber auch, um Ihre Mitarbeiter gegebenenfalls </a:t>
            </a:r>
            <a:r>
              <a:rPr lang="de-DE" dirty="0">
                <a:solidFill>
                  <a:srgbClr val="595A59"/>
                </a:solidFill>
                <a:latin typeface="Calibri"/>
                <a:ea typeface="Calibri"/>
                <a:cs typeface="Calibri"/>
                <a:sym typeface="Calibri"/>
              </a:rPr>
              <a:t>Kapazitäten zu verschaffen</a:t>
            </a:r>
            <a:r>
              <a:rPr lang="de-DE" sz="1800" b="0" i="0" dirty="0">
                <a:solidFill>
                  <a:srgbClr val="595A59"/>
                </a:solidFill>
                <a:latin typeface="Calibri"/>
                <a:ea typeface="Calibri"/>
                <a:cs typeface="Calibri"/>
                <a:sym typeface="Calibri"/>
              </a:rPr>
              <a:t>, damit sie mehr Energie und Mühe in andere Bereiche stecken können. So können die Kosten gesenkt und die Produktivität gesteigert werden, und Sie verfügen über mehr Ressourcen zur Unterstützung der Geschäftsbereiche.</a:t>
            </a:r>
            <a:endParaRPr dirty="0"/>
          </a:p>
        </p:txBody>
      </p:sp>
      <p:sp>
        <p:nvSpPr>
          <p:cNvPr id="3" name="Textfeld 2">
            <a:extLst>
              <a:ext uri="{FF2B5EF4-FFF2-40B4-BE49-F238E27FC236}">
                <a16:creationId xmlns:a16="http://schemas.microsoft.com/office/drawing/2014/main" id="{59F3B0B4-10E5-3F70-F051-3695C29240F1}"/>
              </a:ext>
            </a:extLst>
          </p:cNvPr>
          <p:cNvSpPr txBox="1"/>
          <p:nvPr/>
        </p:nvSpPr>
        <p:spPr>
          <a:xfrm>
            <a:off x="7195457" y="6211669"/>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Quellen:</a:t>
            </a:r>
          </a:p>
          <a:p>
            <a:r>
              <a:rPr lang="de-DE" sz="900" dirty="0">
                <a:solidFill>
                  <a:srgbClr val="595A59"/>
                </a:solidFill>
                <a:latin typeface="Calibri" panose="020F0502020204030204" pitchFamily="34" charset="0"/>
                <a:cs typeface="Calibri" panose="020F0502020204030204" pitchFamily="34" charset="0"/>
              </a:rPr>
              <a:t>https://www.techtarget.com/searchcio/tip/How-to-improve-and-optimize-business-processes-step-by-step</a:t>
            </a:r>
          </a:p>
          <a:p>
            <a:r>
              <a:rPr lang="de-DE" sz="900" dirty="0">
                <a:solidFill>
                  <a:srgbClr val="595A59"/>
                </a:solidFill>
                <a:latin typeface="Calibri" panose="020F0502020204030204" pitchFamily="34" charset="0"/>
                <a:cs typeface="Calibri" panose="020F0502020204030204" pitchFamily="34" charset="0"/>
              </a:rPr>
              <a:t>https://opexlearning.com/resources/5-ways-optimize-operational-management/26187/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8B2F6A8-2E78-F052-A5A6-80778887DC9E}"/>
              </a:ext>
            </a:extLst>
          </p:cNvPr>
          <p:cNvSpPr>
            <a:spLocks noGrp="1"/>
          </p:cNvSpPr>
          <p:nvPr>
            <p:ph type="body" idx="1"/>
          </p:nvPr>
        </p:nvSpPr>
        <p:spPr>
          <a:xfrm>
            <a:off x="734714" y="1757011"/>
            <a:ext cx="5020133" cy="3867704"/>
          </a:xfrm>
        </p:spPr>
        <p:txBody>
          <a:bodyPr/>
          <a:lstStyle/>
          <a:p>
            <a:r>
              <a:rPr lang="de-DE" dirty="0"/>
              <a:t>Bitte schauen Sie </a:t>
            </a:r>
            <a:r>
              <a:rPr lang="de-DE" dirty="0">
                <a:solidFill>
                  <a:schemeClr val="bg1"/>
                </a:solidFill>
              </a:rPr>
              <a:t>sich </a:t>
            </a:r>
            <a:r>
              <a:rPr lang="de-DE" dirty="0">
                <a:solidFill>
                  <a:schemeClr val="bg1"/>
                </a:solidFill>
                <a:hlinkClick r:id="rId2">
                  <a:extLst>
                    <a:ext uri="{A12FA001-AC4F-418D-AE19-62706E023703}">
                      <ahyp:hlinkClr xmlns:ahyp="http://schemas.microsoft.com/office/drawing/2018/hyperlinkcolor" val="tx"/>
                    </a:ext>
                  </a:extLst>
                </a:hlinkClick>
              </a:rPr>
              <a:t>Fallstudie Nr. 7 </a:t>
            </a:r>
            <a:r>
              <a:rPr lang="de-DE" dirty="0">
                <a:solidFill>
                  <a:schemeClr val="bg1"/>
                </a:solidFill>
              </a:rPr>
              <a:t>an um zu erfahren, wie ein</a:t>
            </a:r>
            <a:r>
              <a:rPr lang="de-DE" dirty="0">
                <a:solidFill>
                  <a:schemeClr val="bg1"/>
                </a:solidFill>
                <a:hlinkClick r:id="rId3">
                  <a:extLst>
                    <a:ext uri="{A12FA001-AC4F-418D-AE19-62706E023703}">
                      <ahyp:hlinkClr xmlns:ahyp="http://schemas.microsoft.com/office/drawing/2018/hyperlinkcolor" val="tx"/>
                    </a:ext>
                  </a:extLst>
                </a:hlinkClick>
              </a:rPr>
              <a:t> </a:t>
            </a:r>
            <a:r>
              <a:rPr lang="de-DE" dirty="0"/>
              <a:t>Anbieter von Weinverkostungen digitale Tools für Marketing und Online-Verkauf einsetzt, um den Betrieb während einer Krise zu managen. </a:t>
            </a:r>
            <a:endParaRPr lang="en-GB" dirty="0"/>
          </a:p>
        </p:txBody>
      </p:sp>
      <p:sp>
        <p:nvSpPr>
          <p:cNvPr id="8" name="Textplatzhalter 7">
            <a:extLst>
              <a:ext uri="{FF2B5EF4-FFF2-40B4-BE49-F238E27FC236}">
                <a16:creationId xmlns:a16="http://schemas.microsoft.com/office/drawing/2014/main" id="{E6F18426-1CA2-2951-F91E-9458FD040EDA}"/>
              </a:ext>
            </a:extLst>
          </p:cNvPr>
          <p:cNvSpPr>
            <a:spLocks noGrp="1"/>
          </p:cNvSpPr>
          <p:nvPr>
            <p:ph type="body" idx="2"/>
          </p:nvPr>
        </p:nvSpPr>
        <p:spPr/>
        <p:txBody>
          <a:bodyPr>
            <a:normAutofit fontScale="92500" lnSpcReduction="20000"/>
          </a:bodyPr>
          <a:lstStyle/>
          <a:p>
            <a:r>
              <a:rPr lang="de-DE" dirty="0"/>
              <a:t>Fallstudie</a:t>
            </a:r>
            <a:endParaRPr lang="en-GB" dirty="0"/>
          </a:p>
        </p:txBody>
      </p:sp>
      <p:pic>
        <p:nvPicPr>
          <p:cNvPr id="11" name="Bildplatzhalter 10" descr="Lupe">
            <a:extLst>
              <a:ext uri="{FF2B5EF4-FFF2-40B4-BE49-F238E27FC236}">
                <a16:creationId xmlns:a16="http://schemas.microsoft.com/office/drawing/2014/main" id="{558EF405-08B7-2D3E-949C-792E0A469694}"/>
              </a:ext>
            </a:extLst>
          </p:cNvPr>
          <p:cNvPicPr>
            <a:picLocks noGrp="1" noChangeAspect="1"/>
          </p:cNvPicPr>
          <p:nvPr>
            <p:ph type="pic" idx="3"/>
          </p:nvPr>
        </p:nvPicPr>
        <p:blipFill>
          <a:blip r:embed="rId4">
            <a:extLst>
              <a:ext uri="{96DAC541-7B7A-43D3-8B79-37D633B846F1}">
                <asvg:svgBlip xmlns:asvg="http://schemas.microsoft.com/office/drawing/2016/SVG/main" r:embed="rId5"/>
              </a:ext>
            </a:extLst>
          </a:blip>
          <a:srcRect t="1041" b="1041"/>
          <a:stretch>
            <a:fillRect/>
          </a:stretch>
        </p:blipFill>
        <p:spPr>
          <a:xfrm>
            <a:off x="7829214" y="1225193"/>
            <a:ext cx="3165357" cy="3098629"/>
          </a:xfrm>
        </p:spPr>
      </p:pic>
    </p:spTree>
    <p:extLst>
      <p:ext uri="{BB962C8B-B14F-4D97-AF65-F5344CB8AC3E}">
        <p14:creationId xmlns:p14="http://schemas.microsoft.com/office/powerpoint/2010/main" val="72674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14" descr="Ein Bild, das drinnen enthält.&#10;&#10;Automatisch generierte Beschreibung"/>
          <p:cNvPicPr preferRelativeResize="0">
            <a:picLocks noGrp="1"/>
          </p:cNvPicPr>
          <p:nvPr>
            <p:ph type="pic" idx="2"/>
          </p:nvPr>
        </p:nvPicPr>
        <p:blipFill rotWithShape="1">
          <a:blip r:embed="rId3">
            <a:alphaModFix/>
          </a:blip>
          <a:srcRect l="24944" r="20609"/>
          <a:stretch/>
        </p:blipFill>
        <p:spPr>
          <a:xfrm>
            <a:off x="6852062" y="228600"/>
            <a:ext cx="5105121" cy="6362700"/>
          </a:xfrm>
          <a:prstGeom prst="rect">
            <a:avLst/>
          </a:prstGeom>
          <a:solidFill>
            <a:schemeClr val="lt1"/>
          </a:solidFill>
          <a:ln>
            <a:noFill/>
          </a:ln>
        </p:spPr>
      </p:pic>
      <p:sp>
        <p:nvSpPr>
          <p:cNvPr id="1315" name="Google Shape;1315;p14"/>
          <p:cNvSpPr txBox="1">
            <a:spLocks noGrp="1"/>
          </p:cNvSpPr>
          <p:nvPr>
            <p:ph type="body" idx="1"/>
          </p:nvPr>
        </p:nvSpPr>
        <p:spPr>
          <a:xfrm>
            <a:off x="1708126" y="2065346"/>
            <a:ext cx="4621841" cy="452595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None/>
            </a:pPr>
            <a:r>
              <a:rPr lang="de-DE" dirty="0"/>
              <a:t>Nachdem Sie die Prozesse des Unternehmens erschlossen haben, ist es ratsam, sich im nächsten Schritt auf mögliche Krisenszenarien vorzubereiten. Was passiert, wenn ein Gerät ausfällt? Welcher Mitarbeiter übernimmt welche Aufgaben, wenn einer krank wird? Um in solchen Fällen planvoll vorzugehen und nicht den Kopf zu verlieren, bereiten Sie sich und Ihr Team auf solche Szenarien vor und klären Sie Verantwortlichkeiten.</a:t>
            </a:r>
            <a:endParaRPr dirty="0"/>
          </a:p>
        </p:txBody>
      </p:sp>
      <p:sp>
        <p:nvSpPr>
          <p:cNvPr id="1316" name="Google Shape;1316;p14"/>
          <p:cNvSpPr txBox="1">
            <a:spLocks noGrp="1"/>
          </p:cNvSpPr>
          <p:nvPr>
            <p:ph type="body" idx="3"/>
          </p:nvPr>
        </p:nvSpPr>
        <p:spPr>
          <a:xfrm>
            <a:off x="1708126" y="399568"/>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Scannen Sie Ihre Prozesse hinsichtlich potenzieller Risiken </a:t>
            </a:r>
            <a:endParaRPr dirty="0"/>
          </a:p>
        </p:txBody>
      </p:sp>
      <p:sp>
        <p:nvSpPr>
          <p:cNvPr id="2" name="Textfeld 1">
            <a:extLst>
              <a:ext uri="{FF2B5EF4-FFF2-40B4-BE49-F238E27FC236}">
                <a16:creationId xmlns:a16="http://schemas.microsoft.com/office/drawing/2014/main" id="{19C18EF2-029D-25A3-759D-A97CAC6373EC}"/>
              </a:ext>
            </a:extLst>
          </p:cNvPr>
          <p:cNvSpPr txBox="1"/>
          <p:nvPr/>
        </p:nvSpPr>
        <p:spPr>
          <a:xfrm>
            <a:off x="6823682" y="6320165"/>
            <a:ext cx="1674254" cy="246221"/>
          </a:xfrm>
          <a:prstGeom prst="rect">
            <a:avLst/>
          </a:prstGeom>
          <a:noFill/>
        </p:spPr>
        <p:txBody>
          <a:bodyPr wrap="square" rtlCol="0">
            <a:spAutoFit/>
          </a:bodyPr>
          <a:lstStyle/>
          <a:p>
            <a:r>
              <a:rPr lang="de-DE" sz="1000" dirty="0">
                <a:solidFill>
                  <a:srgbClr val="9D9D9D"/>
                </a:solidFill>
              </a:rPr>
              <a:t>Foto: </a:t>
            </a:r>
            <a:r>
              <a:rPr lang="de-DE" sz="1000" dirty="0" err="1">
                <a:solidFill>
                  <a:srgbClr val="9D9D9D"/>
                </a:solidFill>
              </a:rPr>
              <a:t>Pexels</a:t>
            </a:r>
            <a:endParaRPr lang="en-GB" sz="1000" dirty="0">
              <a:solidFill>
                <a:srgbClr val="9D9D9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5"/>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2" name="Google Shape;1322;p15"/>
          <p:cNvSpPr txBox="1">
            <a:spLocks noGrp="1"/>
          </p:cNvSpPr>
          <p:nvPr>
            <p:ph type="body" idx="2"/>
          </p:nvPr>
        </p:nvSpPr>
        <p:spPr>
          <a:xfrm>
            <a:off x="389965" y="53733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Brainstorming der Risikobereiche</a:t>
            </a:r>
            <a:endParaRPr/>
          </a:p>
        </p:txBody>
      </p:sp>
      <p:sp>
        <p:nvSpPr>
          <p:cNvPr id="1323" name="Google Shape;1323;p15"/>
          <p:cNvSpPr txBox="1"/>
          <p:nvPr/>
        </p:nvSpPr>
        <p:spPr>
          <a:xfrm>
            <a:off x="389965" y="974579"/>
            <a:ext cx="10854466" cy="244989"/>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Die Identifizierung von Risikobereichen beginnt in der Regel mit einem Brainstorming. Es ist wichtig, die richtigen Teammitglieder einzubinden oder externe Hilfe in Anspruch zu nehmen.</a:t>
            </a:r>
            <a:endParaRPr lang="de-DE" dirty="0"/>
          </a:p>
        </p:txBody>
      </p:sp>
      <p:grpSp>
        <p:nvGrpSpPr>
          <p:cNvPr id="1324" name="Google Shape;1324;p15"/>
          <p:cNvGrpSpPr/>
          <p:nvPr/>
        </p:nvGrpSpPr>
        <p:grpSpPr>
          <a:xfrm>
            <a:off x="1509409" y="1921549"/>
            <a:ext cx="9905636" cy="3961873"/>
            <a:chOff x="3349947" y="1748480"/>
            <a:chExt cx="9905636" cy="3961873"/>
          </a:xfrm>
        </p:grpSpPr>
        <p:grpSp>
          <p:nvGrpSpPr>
            <p:cNvPr id="1325" name="Google Shape;1325;p15"/>
            <p:cNvGrpSpPr/>
            <p:nvPr/>
          </p:nvGrpSpPr>
          <p:grpSpPr>
            <a:xfrm>
              <a:off x="5268710" y="1921411"/>
              <a:ext cx="2351751" cy="2485447"/>
              <a:chOff x="4240015" y="1767443"/>
              <a:chExt cx="2351751" cy="2485447"/>
            </a:xfrm>
          </p:grpSpPr>
          <p:cxnSp>
            <p:nvCxnSpPr>
              <p:cNvPr id="1326" name="Google Shape;1326;p15"/>
              <p:cNvCxnSpPr/>
              <p:nvPr/>
            </p:nvCxnSpPr>
            <p:spPr>
              <a:xfrm rot="10800000">
                <a:off x="4367468" y="4200726"/>
                <a:ext cx="805470" cy="0"/>
              </a:xfrm>
              <a:prstGeom prst="straightConnector1">
                <a:avLst/>
              </a:prstGeom>
              <a:noFill/>
              <a:ln w="19050" cap="flat" cmpd="sng">
                <a:solidFill>
                  <a:srgbClr val="85D2C7"/>
                </a:solidFill>
                <a:prstDash val="dot"/>
                <a:miter lim="800000"/>
                <a:headEnd type="none" w="sm" len="sm"/>
                <a:tailEnd type="none" w="sm" len="sm"/>
              </a:ln>
            </p:spPr>
          </p:cxnSp>
          <p:sp>
            <p:nvSpPr>
              <p:cNvPr id="1327" name="Google Shape;1327;p15"/>
              <p:cNvSpPr/>
              <p:nvPr/>
            </p:nvSpPr>
            <p:spPr>
              <a:xfrm>
                <a:off x="4240015" y="4148562"/>
                <a:ext cx="104328" cy="10432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28" name="Google Shape;1328;p15"/>
              <p:cNvCxnSpPr/>
              <p:nvPr/>
            </p:nvCxnSpPr>
            <p:spPr>
              <a:xfrm rot="10800000">
                <a:off x="4705175" y="2868020"/>
                <a:ext cx="428777" cy="0"/>
              </a:xfrm>
              <a:prstGeom prst="straightConnector1">
                <a:avLst/>
              </a:prstGeom>
              <a:noFill/>
              <a:ln w="19050" cap="flat" cmpd="sng">
                <a:solidFill>
                  <a:srgbClr val="916395"/>
                </a:solidFill>
                <a:prstDash val="dot"/>
                <a:miter lim="800000"/>
                <a:headEnd type="none" w="sm" len="sm"/>
                <a:tailEnd type="none" w="sm" len="sm"/>
              </a:ln>
            </p:spPr>
          </p:cxnSp>
          <p:sp>
            <p:nvSpPr>
              <p:cNvPr id="1329" name="Google Shape;1329;p15"/>
              <p:cNvSpPr/>
              <p:nvPr/>
            </p:nvSpPr>
            <p:spPr>
              <a:xfrm>
                <a:off x="4577722" y="2815856"/>
                <a:ext cx="104328" cy="10432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0" name="Google Shape;1330;p15"/>
              <p:cNvCxnSpPr/>
              <p:nvPr/>
            </p:nvCxnSpPr>
            <p:spPr>
              <a:xfrm rot="10800000">
                <a:off x="5786296" y="1819607"/>
                <a:ext cx="805470" cy="0"/>
              </a:xfrm>
              <a:prstGeom prst="straightConnector1">
                <a:avLst/>
              </a:prstGeom>
              <a:noFill/>
              <a:ln w="19050" cap="flat" cmpd="sng">
                <a:solidFill>
                  <a:srgbClr val="79527B"/>
                </a:solidFill>
                <a:prstDash val="dot"/>
                <a:miter lim="800000"/>
                <a:headEnd type="none" w="sm" len="sm"/>
                <a:tailEnd type="none" w="sm" len="sm"/>
              </a:ln>
            </p:spPr>
          </p:cxnSp>
          <p:sp>
            <p:nvSpPr>
              <p:cNvPr id="1331" name="Google Shape;1331;p15"/>
              <p:cNvSpPr/>
              <p:nvPr/>
            </p:nvSpPr>
            <p:spPr>
              <a:xfrm>
                <a:off x="5658843" y="1767443"/>
                <a:ext cx="104328" cy="10432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32" name="Google Shape;1332;p15"/>
            <p:cNvGrpSpPr/>
            <p:nvPr/>
          </p:nvGrpSpPr>
          <p:grpSpPr>
            <a:xfrm flipH="1">
              <a:off x="8384964" y="1921411"/>
              <a:ext cx="2202158" cy="2485447"/>
              <a:chOff x="4276591" y="1767443"/>
              <a:chExt cx="2202158" cy="2485447"/>
            </a:xfrm>
          </p:grpSpPr>
          <p:cxnSp>
            <p:nvCxnSpPr>
              <p:cNvPr id="1333" name="Google Shape;1333;p15"/>
              <p:cNvCxnSpPr/>
              <p:nvPr/>
            </p:nvCxnSpPr>
            <p:spPr>
              <a:xfrm rot="10800000">
                <a:off x="4404044" y="4200726"/>
                <a:ext cx="805470" cy="0"/>
              </a:xfrm>
              <a:prstGeom prst="straightConnector1">
                <a:avLst/>
              </a:prstGeom>
              <a:noFill/>
              <a:ln w="19050" cap="flat" cmpd="sng">
                <a:solidFill>
                  <a:srgbClr val="916395"/>
                </a:solidFill>
                <a:prstDash val="dot"/>
                <a:miter lim="800000"/>
                <a:headEnd type="none" w="sm" len="sm"/>
                <a:tailEnd type="none" w="sm" len="sm"/>
              </a:ln>
            </p:spPr>
          </p:cxnSp>
          <p:sp>
            <p:nvSpPr>
              <p:cNvPr id="1334" name="Google Shape;1334;p15"/>
              <p:cNvSpPr/>
              <p:nvPr/>
            </p:nvSpPr>
            <p:spPr>
              <a:xfrm>
                <a:off x="4276591" y="4148562"/>
                <a:ext cx="104328" cy="10432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5" name="Google Shape;1335;p15"/>
              <p:cNvCxnSpPr/>
              <p:nvPr/>
            </p:nvCxnSpPr>
            <p:spPr>
              <a:xfrm rot="10800000">
                <a:off x="4665105" y="2857745"/>
                <a:ext cx="500620" cy="0"/>
              </a:xfrm>
              <a:prstGeom prst="straightConnector1">
                <a:avLst/>
              </a:prstGeom>
              <a:noFill/>
              <a:ln w="19050" cap="flat" cmpd="sng">
                <a:solidFill>
                  <a:srgbClr val="85D2C7"/>
                </a:solidFill>
                <a:prstDash val="dot"/>
                <a:miter lim="800000"/>
                <a:headEnd type="none" w="sm" len="sm"/>
                <a:tailEnd type="none" w="sm" len="sm"/>
              </a:ln>
            </p:spPr>
          </p:cxnSp>
          <p:sp>
            <p:nvSpPr>
              <p:cNvPr id="1336" name="Google Shape;1336;p15"/>
              <p:cNvSpPr/>
              <p:nvPr/>
            </p:nvSpPr>
            <p:spPr>
              <a:xfrm>
                <a:off x="4537652" y="2805581"/>
                <a:ext cx="104328" cy="10432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7" name="Google Shape;1337;p15"/>
              <p:cNvCxnSpPr/>
              <p:nvPr/>
            </p:nvCxnSpPr>
            <p:spPr>
              <a:xfrm rot="10800000">
                <a:off x="5673279" y="1819607"/>
                <a:ext cx="805470" cy="0"/>
              </a:xfrm>
              <a:prstGeom prst="straightConnector1">
                <a:avLst/>
              </a:prstGeom>
              <a:noFill/>
              <a:ln w="19050" cap="flat" cmpd="sng">
                <a:solidFill>
                  <a:srgbClr val="F27954"/>
                </a:solidFill>
                <a:prstDash val="dot"/>
                <a:miter lim="800000"/>
                <a:headEnd type="none" w="sm" len="sm"/>
                <a:tailEnd type="none" w="sm" len="sm"/>
              </a:ln>
            </p:spPr>
          </p:cxnSp>
          <p:sp>
            <p:nvSpPr>
              <p:cNvPr id="1338" name="Google Shape;1338;p15"/>
              <p:cNvSpPr/>
              <p:nvPr/>
            </p:nvSpPr>
            <p:spPr>
              <a:xfrm>
                <a:off x="5545826" y="1767443"/>
                <a:ext cx="104328" cy="10432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39" name="Google Shape;1339;p15"/>
            <p:cNvGrpSpPr/>
            <p:nvPr/>
          </p:nvGrpSpPr>
          <p:grpSpPr>
            <a:xfrm>
              <a:off x="5723408" y="1929457"/>
              <a:ext cx="4462181" cy="3780896"/>
              <a:chOff x="7034500" y="2593161"/>
              <a:chExt cx="10358529" cy="8776991"/>
            </a:xfrm>
          </p:grpSpPr>
          <p:sp>
            <p:nvSpPr>
              <p:cNvPr id="1340" name="Google Shape;1340;p15"/>
              <p:cNvSpPr/>
              <p:nvPr/>
            </p:nvSpPr>
            <p:spPr>
              <a:xfrm>
                <a:off x="12305206" y="2593161"/>
                <a:ext cx="3506287" cy="3064283"/>
              </a:xfrm>
              <a:custGeom>
                <a:avLst/>
                <a:gdLst/>
                <a:ahLst/>
                <a:cxnLst/>
                <a:rect l="l" t="t" r="r" b="b"/>
                <a:pathLst>
                  <a:path w="3506287" h="3064282" extrusionOk="0">
                    <a:moveTo>
                      <a:pt x="0" y="0"/>
                    </a:moveTo>
                    <a:lnTo>
                      <a:pt x="175203" y="4430"/>
                    </a:lnTo>
                    <a:cubicBezTo>
                      <a:pt x="1411624" y="67105"/>
                      <a:pt x="2533699" y="563182"/>
                      <a:pt x="3392535" y="1343768"/>
                    </a:cubicBezTo>
                    <a:lnTo>
                      <a:pt x="3506287" y="1452221"/>
                    </a:lnTo>
                    <a:lnTo>
                      <a:pt x="1894225" y="3064282"/>
                    </a:lnTo>
                    <a:lnTo>
                      <a:pt x="1755749" y="2938426"/>
                    </a:lnTo>
                    <a:cubicBezTo>
                      <a:pt x="1289628" y="2553749"/>
                      <a:pt x="701440" y="2311697"/>
                      <a:pt x="57997" y="2279081"/>
                    </a:cubicBezTo>
                    <a:lnTo>
                      <a:pt x="0" y="2277615"/>
                    </a:lnTo>
                    <a:lnTo>
                      <a:pt x="0" y="0"/>
                    </a:lnTo>
                    <a:close/>
                  </a:path>
                </a:pathLst>
              </a:cu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1" name="Google Shape;1341;p15"/>
              <p:cNvSpPr/>
              <p:nvPr/>
            </p:nvSpPr>
            <p:spPr>
              <a:xfrm>
                <a:off x="8616037" y="2593161"/>
                <a:ext cx="3506287" cy="3064282"/>
              </a:xfrm>
              <a:custGeom>
                <a:avLst/>
                <a:gdLst/>
                <a:ahLst/>
                <a:cxnLst/>
                <a:rect l="l" t="t" r="r" b="b"/>
                <a:pathLst>
                  <a:path w="3506287" h="3064282" extrusionOk="0">
                    <a:moveTo>
                      <a:pt x="3506287" y="0"/>
                    </a:moveTo>
                    <a:lnTo>
                      <a:pt x="3506287" y="2277615"/>
                    </a:lnTo>
                    <a:lnTo>
                      <a:pt x="3448289" y="2279081"/>
                    </a:lnTo>
                    <a:cubicBezTo>
                      <a:pt x="2804846" y="2311697"/>
                      <a:pt x="2216658" y="2553749"/>
                      <a:pt x="1750537" y="2938426"/>
                    </a:cubicBezTo>
                    <a:lnTo>
                      <a:pt x="1612061" y="3064282"/>
                    </a:lnTo>
                    <a:lnTo>
                      <a:pt x="0" y="1452222"/>
                    </a:lnTo>
                    <a:lnTo>
                      <a:pt x="113753" y="1343768"/>
                    </a:lnTo>
                    <a:cubicBezTo>
                      <a:pt x="972589" y="563182"/>
                      <a:pt x="2094664" y="67105"/>
                      <a:pt x="3331085" y="4430"/>
                    </a:cubicBezTo>
                    <a:lnTo>
                      <a:pt x="3506287" y="0"/>
                    </a:lnTo>
                    <a:close/>
                  </a:path>
                </a:pathLst>
              </a:cu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2" name="Google Shape;1342;p15"/>
              <p:cNvSpPr/>
              <p:nvPr/>
            </p:nvSpPr>
            <p:spPr>
              <a:xfrm>
                <a:off x="14328744" y="4174698"/>
                <a:ext cx="3064284" cy="3506287"/>
              </a:xfrm>
              <a:custGeom>
                <a:avLst/>
                <a:gdLst/>
                <a:ahLst/>
                <a:cxnLst/>
                <a:rect l="l" t="t" r="r" b="b"/>
                <a:pathLst>
                  <a:path w="3064284" h="3506287" extrusionOk="0">
                    <a:moveTo>
                      <a:pt x="1612062" y="0"/>
                    </a:moveTo>
                    <a:lnTo>
                      <a:pt x="1720516" y="113753"/>
                    </a:lnTo>
                    <a:cubicBezTo>
                      <a:pt x="2501102" y="972590"/>
                      <a:pt x="2997180" y="2094665"/>
                      <a:pt x="3059854" y="3331085"/>
                    </a:cubicBezTo>
                    <a:lnTo>
                      <a:pt x="3064284" y="3506287"/>
                    </a:lnTo>
                    <a:lnTo>
                      <a:pt x="786669" y="3506287"/>
                    </a:lnTo>
                    <a:lnTo>
                      <a:pt x="785202" y="3448290"/>
                    </a:lnTo>
                    <a:cubicBezTo>
                      <a:pt x="752586" y="2804847"/>
                      <a:pt x="510534" y="2216659"/>
                      <a:pt x="125857" y="1750538"/>
                    </a:cubicBezTo>
                    <a:lnTo>
                      <a:pt x="0" y="1612061"/>
                    </a:lnTo>
                    <a:lnTo>
                      <a:pt x="1612062" y="0"/>
                    </a:lnTo>
                    <a:close/>
                  </a:path>
                </a:pathLst>
              </a:cu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3" name="Google Shape;1343;p15"/>
              <p:cNvSpPr/>
              <p:nvPr/>
            </p:nvSpPr>
            <p:spPr>
              <a:xfrm>
                <a:off x="7034500" y="4174698"/>
                <a:ext cx="3064282" cy="3506286"/>
              </a:xfrm>
              <a:custGeom>
                <a:avLst/>
                <a:gdLst/>
                <a:ahLst/>
                <a:cxnLst/>
                <a:rect l="l" t="t" r="r" b="b"/>
                <a:pathLst>
                  <a:path w="3064282" h="3506286" extrusionOk="0">
                    <a:moveTo>
                      <a:pt x="1452221" y="0"/>
                    </a:moveTo>
                    <a:lnTo>
                      <a:pt x="3064282" y="1612060"/>
                    </a:lnTo>
                    <a:lnTo>
                      <a:pt x="2938425" y="1750537"/>
                    </a:lnTo>
                    <a:cubicBezTo>
                      <a:pt x="2553748" y="2216658"/>
                      <a:pt x="2311696" y="2804846"/>
                      <a:pt x="2279080" y="3448289"/>
                    </a:cubicBezTo>
                    <a:lnTo>
                      <a:pt x="2277613" y="3506286"/>
                    </a:lnTo>
                    <a:lnTo>
                      <a:pt x="0" y="3506286"/>
                    </a:lnTo>
                    <a:lnTo>
                      <a:pt x="4430" y="3331084"/>
                    </a:lnTo>
                    <a:cubicBezTo>
                      <a:pt x="67105" y="2094664"/>
                      <a:pt x="563182" y="972589"/>
                      <a:pt x="1343768" y="113752"/>
                    </a:cubicBezTo>
                    <a:lnTo>
                      <a:pt x="1452221" y="0"/>
                    </a:lnTo>
                    <a:close/>
                  </a:path>
                </a:pathLst>
              </a:cu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4" name="Google Shape;1344;p15"/>
              <p:cNvSpPr/>
              <p:nvPr/>
            </p:nvSpPr>
            <p:spPr>
              <a:xfrm>
                <a:off x="7034501" y="7863865"/>
                <a:ext cx="3064281" cy="3506287"/>
              </a:xfrm>
              <a:custGeom>
                <a:avLst/>
                <a:gdLst/>
                <a:ahLst/>
                <a:cxnLst/>
                <a:rect l="l" t="t" r="r" b="b"/>
                <a:pathLst>
                  <a:path w="3064281" h="3506287" extrusionOk="0">
                    <a:moveTo>
                      <a:pt x="0" y="0"/>
                    </a:moveTo>
                    <a:lnTo>
                      <a:pt x="2277613" y="0"/>
                    </a:lnTo>
                    <a:lnTo>
                      <a:pt x="2279080" y="57999"/>
                    </a:lnTo>
                    <a:cubicBezTo>
                      <a:pt x="2311696" y="701442"/>
                      <a:pt x="2553748" y="1289630"/>
                      <a:pt x="2938425" y="1755751"/>
                    </a:cubicBezTo>
                    <a:lnTo>
                      <a:pt x="3064281" y="1894226"/>
                    </a:lnTo>
                    <a:lnTo>
                      <a:pt x="1452220" y="3506287"/>
                    </a:lnTo>
                    <a:lnTo>
                      <a:pt x="1343768" y="3392536"/>
                    </a:lnTo>
                    <a:cubicBezTo>
                      <a:pt x="563182" y="2533700"/>
                      <a:pt x="67105" y="1411625"/>
                      <a:pt x="4430" y="175204"/>
                    </a:cubicBezTo>
                    <a:lnTo>
                      <a:pt x="0" y="0"/>
                    </a:lnTo>
                    <a:close/>
                  </a:path>
                </a:pathLst>
              </a:cu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5" name="Google Shape;1345;p15"/>
              <p:cNvSpPr/>
              <p:nvPr/>
            </p:nvSpPr>
            <p:spPr>
              <a:xfrm>
                <a:off x="14328746" y="7863864"/>
                <a:ext cx="3064283" cy="3506288"/>
              </a:xfrm>
              <a:custGeom>
                <a:avLst/>
                <a:gdLst/>
                <a:ahLst/>
                <a:cxnLst/>
                <a:rect l="l" t="t" r="r" b="b"/>
                <a:pathLst>
                  <a:path w="3064283" h="3506288" extrusionOk="0">
                    <a:moveTo>
                      <a:pt x="786668" y="0"/>
                    </a:moveTo>
                    <a:lnTo>
                      <a:pt x="3064283" y="0"/>
                    </a:lnTo>
                    <a:lnTo>
                      <a:pt x="3059853" y="175204"/>
                    </a:lnTo>
                    <a:cubicBezTo>
                      <a:pt x="2997179" y="1411625"/>
                      <a:pt x="2501101" y="2533700"/>
                      <a:pt x="1720515" y="3392536"/>
                    </a:cubicBezTo>
                    <a:lnTo>
                      <a:pt x="1612062" y="3506288"/>
                    </a:lnTo>
                    <a:lnTo>
                      <a:pt x="0" y="1894226"/>
                    </a:lnTo>
                    <a:lnTo>
                      <a:pt x="125856" y="1755751"/>
                    </a:lnTo>
                    <a:cubicBezTo>
                      <a:pt x="510533" y="1289630"/>
                      <a:pt x="752585" y="701442"/>
                      <a:pt x="785201" y="57999"/>
                    </a:cubicBezTo>
                    <a:lnTo>
                      <a:pt x="786668" y="0"/>
                    </a:lnTo>
                    <a:close/>
                  </a:path>
                </a:pathLst>
              </a:cu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grpSp>
        <p:sp>
          <p:nvSpPr>
            <p:cNvPr id="1346" name="Google Shape;1346;p15"/>
            <p:cNvSpPr txBox="1"/>
            <p:nvPr/>
          </p:nvSpPr>
          <p:spPr>
            <a:xfrm>
              <a:off x="6110079" y="4385250"/>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1</a:t>
              </a:r>
              <a:endParaRPr/>
            </a:p>
          </p:txBody>
        </p:sp>
        <p:sp>
          <p:nvSpPr>
            <p:cNvPr id="1347" name="Google Shape;1347;p15"/>
            <p:cNvSpPr txBox="1"/>
            <p:nvPr/>
          </p:nvSpPr>
          <p:spPr>
            <a:xfrm>
              <a:off x="9287376" y="4465935"/>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6</a:t>
              </a:r>
              <a:endParaRPr/>
            </a:p>
          </p:txBody>
        </p:sp>
        <p:sp>
          <p:nvSpPr>
            <p:cNvPr id="1348" name="Google Shape;1348;p15"/>
            <p:cNvSpPr txBox="1"/>
            <p:nvPr/>
          </p:nvSpPr>
          <p:spPr>
            <a:xfrm>
              <a:off x="9371940" y="3145923"/>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5</a:t>
              </a:r>
              <a:endParaRPr/>
            </a:p>
          </p:txBody>
        </p:sp>
        <p:sp>
          <p:nvSpPr>
            <p:cNvPr id="1349" name="Google Shape;1349;p15"/>
            <p:cNvSpPr txBox="1"/>
            <p:nvPr/>
          </p:nvSpPr>
          <p:spPr>
            <a:xfrm>
              <a:off x="6109373" y="3096097"/>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2</a:t>
              </a:r>
              <a:endParaRPr/>
            </a:p>
          </p:txBody>
        </p:sp>
        <p:sp>
          <p:nvSpPr>
            <p:cNvPr id="1350" name="Google Shape;1350;p15"/>
            <p:cNvSpPr txBox="1"/>
            <p:nvPr/>
          </p:nvSpPr>
          <p:spPr>
            <a:xfrm>
              <a:off x="7016895" y="2174755"/>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3</a:t>
              </a:r>
              <a:endParaRPr/>
            </a:p>
          </p:txBody>
        </p:sp>
        <p:sp>
          <p:nvSpPr>
            <p:cNvPr id="1351" name="Google Shape;1351;p15"/>
            <p:cNvSpPr txBox="1"/>
            <p:nvPr/>
          </p:nvSpPr>
          <p:spPr>
            <a:xfrm>
              <a:off x="8398087" y="2211821"/>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4</a:t>
              </a:r>
              <a:endParaRPr/>
            </a:p>
          </p:txBody>
        </p:sp>
        <p:sp>
          <p:nvSpPr>
            <p:cNvPr id="1352" name="Google Shape;1352;p15"/>
            <p:cNvSpPr txBox="1"/>
            <p:nvPr/>
          </p:nvSpPr>
          <p:spPr>
            <a:xfrm>
              <a:off x="3349947" y="4465935"/>
              <a:ext cx="2140425" cy="1004081"/>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dirty="0">
                  <a:solidFill>
                    <a:srgbClr val="595959"/>
                  </a:solidFill>
                  <a:latin typeface="Calibri"/>
                  <a:ea typeface="Calibri"/>
                  <a:cs typeface="Calibri"/>
                  <a:sym typeface="Calibri"/>
                </a:rPr>
                <a:t>Identifizierung aller prozessbezogenen Risikobereiche</a:t>
              </a:r>
              <a:endParaRPr sz="2000" dirty="0">
                <a:solidFill>
                  <a:srgbClr val="595959"/>
                </a:solidFill>
                <a:latin typeface="Calibri"/>
                <a:ea typeface="Calibri"/>
                <a:cs typeface="Calibri"/>
                <a:sym typeface="Calibri"/>
              </a:endParaRPr>
            </a:p>
          </p:txBody>
        </p:sp>
        <p:sp>
          <p:nvSpPr>
            <p:cNvPr id="1353" name="Google Shape;1353;p15"/>
            <p:cNvSpPr txBox="1"/>
            <p:nvPr/>
          </p:nvSpPr>
          <p:spPr>
            <a:xfrm>
              <a:off x="3749287" y="2836279"/>
              <a:ext cx="1767705" cy="842931"/>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a:solidFill>
                    <a:srgbClr val="595959"/>
                  </a:solidFill>
                  <a:latin typeface="Calibri"/>
                  <a:ea typeface="Calibri"/>
                  <a:cs typeface="Calibri"/>
                  <a:sym typeface="Calibri"/>
                </a:rPr>
                <a:t>Sind wir in allen Bereichen gut aufgestellt?</a:t>
              </a:r>
              <a:endParaRPr sz="2000">
                <a:solidFill>
                  <a:srgbClr val="595959"/>
                </a:solidFill>
                <a:latin typeface="Calibri"/>
                <a:ea typeface="Calibri"/>
                <a:cs typeface="Calibri"/>
                <a:sym typeface="Calibri"/>
              </a:endParaRPr>
            </a:p>
          </p:txBody>
        </p:sp>
        <p:sp>
          <p:nvSpPr>
            <p:cNvPr id="1354" name="Google Shape;1354;p15"/>
            <p:cNvSpPr txBox="1"/>
            <p:nvPr/>
          </p:nvSpPr>
          <p:spPr>
            <a:xfrm>
              <a:off x="4251258" y="1812431"/>
              <a:ext cx="2244318" cy="304322"/>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dirty="0">
                  <a:solidFill>
                    <a:srgbClr val="595959"/>
                  </a:solidFill>
                  <a:latin typeface="Calibri"/>
                  <a:ea typeface="Calibri"/>
                  <a:cs typeface="Calibri"/>
                  <a:sym typeface="Calibri"/>
                </a:rPr>
                <a:t>Haben wir Lücken?</a:t>
              </a:r>
              <a:endParaRPr dirty="0"/>
            </a:p>
          </p:txBody>
        </p:sp>
        <p:sp>
          <p:nvSpPr>
            <p:cNvPr id="1355" name="Google Shape;1355;p15"/>
            <p:cNvSpPr txBox="1"/>
            <p:nvPr/>
          </p:nvSpPr>
          <p:spPr>
            <a:xfrm>
              <a:off x="10805296" y="4121156"/>
              <a:ext cx="2450287" cy="1004081"/>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dirty="0">
                  <a:solidFill>
                    <a:srgbClr val="595959"/>
                  </a:solidFill>
                  <a:latin typeface="Calibri"/>
                  <a:ea typeface="Calibri"/>
                  <a:cs typeface="Calibri"/>
                  <a:sym typeface="Calibri"/>
                </a:rPr>
                <a:t>Welche Prioritäten sollten wir bei unseren Bemühungen setzen?</a:t>
              </a:r>
              <a:endParaRPr dirty="0"/>
            </a:p>
          </p:txBody>
        </p:sp>
        <p:sp>
          <p:nvSpPr>
            <p:cNvPr id="1356" name="Google Shape;1356;p15"/>
            <p:cNvSpPr txBox="1"/>
            <p:nvPr/>
          </p:nvSpPr>
          <p:spPr>
            <a:xfrm>
              <a:off x="10392291" y="2871489"/>
              <a:ext cx="2692677" cy="1004081"/>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dirty="0">
                  <a:solidFill>
                    <a:srgbClr val="595959"/>
                  </a:solidFill>
                  <a:latin typeface="Calibri"/>
                  <a:ea typeface="Calibri"/>
                  <a:cs typeface="Calibri"/>
                  <a:sym typeface="Calibri"/>
                </a:rPr>
                <a:t>Welche Regeln (der Dokumentation) sollten wir befolgen?</a:t>
              </a:r>
              <a:endParaRPr sz="2000" dirty="0">
                <a:solidFill>
                  <a:srgbClr val="595959"/>
                </a:solidFill>
                <a:latin typeface="Calibri"/>
                <a:ea typeface="Calibri"/>
                <a:cs typeface="Calibri"/>
                <a:sym typeface="Calibri"/>
              </a:endParaRPr>
            </a:p>
          </p:txBody>
        </p:sp>
        <p:sp>
          <p:nvSpPr>
            <p:cNvPr id="1357" name="Google Shape;1357;p15"/>
            <p:cNvSpPr txBox="1"/>
            <p:nvPr/>
          </p:nvSpPr>
          <p:spPr>
            <a:xfrm>
              <a:off x="10008028" y="1748480"/>
              <a:ext cx="2870623" cy="1004081"/>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dirty="0">
                  <a:solidFill>
                    <a:srgbClr val="595959"/>
                  </a:solidFill>
                  <a:latin typeface="Calibri"/>
                  <a:ea typeface="Calibri"/>
                  <a:cs typeface="Calibri"/>
                  <a:sym typeface="Calibri"/>
                </a:rPr>
                <a:t>Was wird benötigt, um im Falle von Problemen angemessen zu reagieren?</a:t>
              </a:r>
            </a:p>
          </p:txBody>
        </p:sp>
        <p:sp>
          <p:nvSpPr>
            <p:cNvPr id="1358" name="Google Shape;1358;p15"/>
            <p:cNvSpPr txBox="1"/>
            <p:nvPr/>
          </p:nvSpPr>
          <p:spPr>
            <a:xfrm>
              <a:off x="6626366" y="3677935"/>
              <a:ext cx="2616683" cy="164507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9ED4D3"/>
                </a:buClr>
                <a:buSzPts val="3000"/>
                <a:buFont typeface="Arial"/>
                <a:buNone/>
              </a:pPr>
              <a:r>
                <a:rPr lang="de-DE" sz="2800" b="1" i="0" dirty="0">
                  <a:solidFill>
                    <a:srgbClr val="9ED4D3"/>
                  </a:solidFill>
                  <a:latin typeface="Calibri"/>
                  <a:ea typeface="Calibri"/>
                  <a:cs typeface="Calibri"/>
                  <a:sym typeface="Calibri"/>
                </a:rPr>
                <a:t>Brainstorming der Risikobereiche</a:t>
              </a:r>
              <a:endParaRPr sz="1600"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de-DE" dirty="0"/>
              <a:t>02</a:t>
            </a:r>
            <a:endParaRPr dirty="0"/>
          </a:p>
          <a:p>
            <a:pPr marL="0" lvl="0" indent="0" algn="l" rtl="0">
              <a:lnSpc>
                <a:spcPct val="90000"/>
              </a:lnSpc>
              <a:spcBef>
                <a:spcPts val="300"/>
              </a:spcBef>
              <a:spcAft>
                <a:spcPts val="0"/>
              </a:spcAft>
              <a:buClr>
                <a:schemeClr val="lt1"/>
              </a:buClr>
              <a:buSzPct val="100000"/>
              <a:buNone/>
            </a:pPr>
            <a:r>
              <a:rPr lang="de-DE" sz="5200" dirty="0"/>
              <a:t>Stakeholder-</a:t>
            </a:r>
            <a:r>
              <a:rPr lang="de-DE" sz="4800" dirty="0"/>
              <a:t> Management</a:t>
            </a:r>
            <a:endParaRPr dirty="0"/>
          </a:p>
          <a:p>
            <a:pPr marL="0" lvl="0" indent="0" algn="l" rtl="0">
              <a:lnSpc>
                <a:spcPct val="90000"/>
              </a:lnSpc>
              <a:spcBef>
                <a:spcPts val="300"/>
              </a:spcBef>
              <a:spcAft>
                <a:spcPts val="0"/>
              </a:spcAft>
              <a:buClr>
                <a:schemeClr val="lt1"/>
              </a:buClr>
              <a:buSzPct val="100000"/>
              <a:buNone/>
            </a:pPr>
            <a:endParaRPr dirty="0"/>
          </a:p>
        </p:txBody>
      </p:sp>
      <p:sp>
        <p:nvSpPr>
          <p:cNvPr id="1364" name="Google Shape;1364;p16"/>
          <p:cNvSpPr txBox="1"/>
          <p:nvPr/>
        </p:nvSpPr>
        <p:spPr>
          <a:xfrm>
            <a:off x="666708" y="2584966"/>
            <a:ext cx="559816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lt1"/>
                </a:solidFill>
                <a:latin typeface="Calibri"/>
                <a:ea typeface="Calibri"/>
                <a:cs typeface="Calibri"/>
                <a:sym typeface="Calibri"/>
              </a:rPr>
              <a:t>Welche Stakeholder sind in meinem Unternehmen wichtig?</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7"/>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0" name="Google Shape;1370;p17"/>
          <p:cNvSpPr txBox="1">
            <a:spLocks noGrp="1"/>
          </p:cNvSpPr>
          <p:nvPr>
            <p:ph type="body" idx="1"/>
          </p:nvPr>
        </p:nvSpPr>
        <p:spPr>
          <a:xfrm>
            <a:off x="369291" y="1592123"/>
            <a:ext cx="5177715" cy="4430429"/>
          </a:xfrm>
          <a:prstGeom prst="rect">
            <a:avLst/>
          </a:prstGeom>
          <a:noFill/>
          <a:ln>
            <a:noFill/>
          </a:ln>
        </p:spPr>
        <p:txBody>
          <a:bodyPr spcFirstLastPara="1" wrap="square" lIns="91425" tIns="45700" rIns="91425" bIns="45700" anchor="t" anchorCtr="0">
            <a:normAutofit fontScale="85000" lnSpcReduction="10000"/>
          </a:bodyPr>
          <a:lstStyle/>
          <a:p>
            <a:pPr marL="15875" lvl="0" indent="-15875" algn="l" rtl="0">
              <a:lnSpc>
                <a:spcPct val="93333"/>
              </a:lnSpc>
              <a:spcBef>
                <a:spcPts val="0"/>
              </a:spcBef>
              <a:spcAft>
                <a:spcPts val="0"/>
              </a:spcAft>
              <a:buClr>
                <a:srgbClr val="595A59"/>
              </a:buClr>
              <a:buSzPct val="100000"/>
              <a:buNone/>
            </a:pPr>
            <a:r>
              <a:rPr lang="de-DE" sz="2400" dirty="0"/>
              <a:t>Stakeholder sind alle Gruppen innerhalb und außerhalb der Organisation, die mit ihrem Handeln die Leistung und Zielerreichung der Organisation beeinflussen.</a:t>
            </a:r>
            <a:endParaRPr dirty="0"/>
          </a:p>
          <a:p>
            <a:pPr marL="15875" lvl="0" indent="-15875" algn="l" rtl="0">
              <a:lnSpc>
                <a:spcPct val="93333"/>
              </a:lnSpc>
              <a:spcBef>
                <a:spcPts val="0"/>
              </a:spcBef>
              <a:spcAft>
                <a:spcPts val="0"/>
              </a:spcAft>
              <a:buClr>
                <a:srgbClr val="595A59"/>
              </a:buClr>
              <a:buSzPct val="100000"/>
              <a:buNone/>
            </a:pPr>
            <a:r>
              <a:rPr lang="de-DE" sz="2400" dirty="0"/>
              <a:t>Stakeholder-Management dient dazu, die Bedürfnisse und Interessen Ihrer wichtigsten Interessengruppen zu identifizieren, um Gefahren abzuwenden und Risiken zu minimieren.</a:t>
            </a:r>
            <a:endParaRPr dirty="0"/>
          </a:p>
          <a:p>
            <a:pPr marL="15875" lvl="0" indent="-15875" algn="l" rtl="0">
              <a:lnSpc>
                <a:spcPct val="93333"/>
              </a:lnSpc>
              <a:spcBef>
                <a:spcPts val="0"/>
              </a:spcBef>
              <a:spcAft>
                <a:spcPts val="0"/>
              </a:spcAft>
              <a:buClr>
                <a:srgbClr val="595A59"/>
              </a:buClr>
              <a:buSzPct val="100000"/>
              <a:buNone/>
            </a:pPr>
            <a:r>
              <a:rPr lang="de-DE" sz="2400" dirty="0"/>
              <a:t>Mit Hilfe des Stakeholder-Managements sollen positive Einflüsse gestärkt und negative minimiert werden.  </a:t>
            </a:r>
            <a:endParaRPr dirty="0"/>
          </a:p>
          <a:p>
            <a:pPr marL="15875" lvl="0" indent="-15875" algn="l" rtl="0">
              <a:lnSpc>
                <a:spcPct val="93333"/>
              </a:lnSpc>
              <a:spcBef>
                <a:spcPts val="0"/>
              </a:spcBef>
              <a:spcAft>
                <a:spcPts val="0"/>
              </a:spcAft>
              <a:buClr>
                <a:srgbClr val="595A59"/>
              </a:buClr>
              <a:buSzPct val="100000"/>
              <a:buNone/>
            </a:pPr>
            <a:endParaRPr sz="2400" b="1" dirty="0"/>
          </a:p>
          <a:p>
            <a:pPr marL="15875" lvl="0" indent="-15875" algn="l" rtl="0">
              <a:lnSpc>
                <a:spcPct val="93333"/>
              </a:lnSpc>
              <a:spcBef>
                <a:spcPts val="0"/>
              </a:spcBef>
              <a:spcAft>
                <a:spcPts val="0"/>
              </a:spcAft>
              <a:buClr>
                <a:srgbClr val="595A59"/>
              </a:buClr>
              <a:buSzPct val="100000"/>
              <a:buNone/>
            </a:pPr>
            <a:r>
              <a:rPr lang="de-DE" sz="2400" b="1" dirty="0"/>
              <a:t>Stakeholder-Management ist keine einmalige Analyse, sondern muss systematisch und kontinuierlich durchgeführt werden.</a:t>
            </a:r>
            <a:endParaRPr dirty="0"/>
          </a:p>
          <a:p>
            <a:pPr marL="15875" lvl="0" indent="0" algn="l" rtl="0">
              <a:lnSpc>
                <a:spcPct val="93333"/>
              </a:lnSpc>
              <a:spcBef>
                <a:spcPts val="0"/>
              </a:spcBef>
              <a:spcAft>
                <a:spcPts val="0"/>
              </a:spcAft>
              <a:buClr>
                <a:srgbClr val="595A59"/>
              </a:buClr>
              <a:buSzPct val="100000"/>
              <a:buFont typeface="Noto Sans Symbols"/>
              <a:buNone/>
            </a:pPr>
            <a:endParaRPr sz="2400" dirty="0">
              <a:solidFill>
                <a:schemeClr val="dk1"/>
              </a:solidFill>
            </a:endParaRPr>
          </a:p>
          <a:p>
            <a:pPr marL="228600" lvl="0" indent="-228600" algn="l" rtl="0">
              <a:lnSpc>
                <a:spcPct val="90000"/>
              </a:lnSpc>
              <a:spcBef>
                <a:spcPts val="1000"/>
              </a:spcBef>
              <a:spcAft>
                <a:spcPts val="0"/>
              </a:spcAft>
              <a:buClr>
                <a:srgbClr val="595A59"/>
              </a:buClr>
              <a:buSzPct val="100000"/>
              <a:buNone/>
            </a:pPr>
            <a:endParaRPr dirty="0"/>
          </a:p>
        </p:txBody>
      </p:sp>
      <p:sp>
        <p:nvSpPr>
          <p:cNvPr id="1371" name="Google Shape;1371;p1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Identifikation von Stakeholdern und Beziehungsmanagement</a:t>
            </a:r>
            <a:endParaRPr dirty="0"/>
          </a:p>
        </p:txBody>
      </p:sp>
      <p:cxnSp>
        <p:nvCxnSpPr>
          <p:cNvPr id="1372" name="Google Shape;1372;p17"/>
          <p:cNvCxnSpPr/>
          <p:nvPr/>
        </p:nvCxnSpPr>
        <p:spPr>
          <a:xfrm>
            <a:off x="6779482" y="3398909"/>
            <a:ext cx="1346117" cy="4370"/>
          </a:xfrm>
          <a:prstGeom prst="straightConnector1">
            <a:avLst/>
          </a:prstGeom>
          <a:noFill/>
          <a:ln w="38100" cap="flat" cmpd="sng">
            <a:solidFill>
              <a:srgbClr val="85D2C7"/>
            </a:solidFill>
            <a:prstDash val="solid"/>
            <a:miter lim="800000"/>
            <a:headEnd type="oval" w="med" len="med"/>
            <a:tailEnd type="none" w="sm" len="sm"/>
          </a:ln>
        </p:spPr>
      </p:cxnSp>
      <p:cxnSp>
        <p:nvCxnSpPr>
          <p:cNvPr id="1373" name="Google Shape;1373;p17"/>
          <p:cNvCxnSpPr/>
          <p:nvPr/>
        </p:nvCxnSpPr>
        <p:spPr>
          <a:xfrm flipH="1">
            <a:off x="9126161" y="3223435"/>
            <a:ext cx="1343509" cy="5866"/>
          </a:xfrm>
          <a:prstGeom prst="straightConnector1">
            <a:avLst/>
          </a:prstGeom>
          <a:noFill/>
          <a:ln w="38100" cap="flat" cmpd="sng">
            <a:solidFill>
              <a:srgbClr val="85D2C7"/>
            </a:solidFill>
            <a:prstDash val="solid"/>
            <a:miter lim="800000"/>
            <a:headEnd type="oval" w="med" len="med"/>
            <a:tailEnd type="none" w="sm" len="sm"/>
          </a:ln>
        </p:spPr>
      </p:cxnSp>
      <p:sp>
        <p:nvSpPr>
          <p:cNvPr id="1374" name="Google Shape;1374;p17"/>
          <p:cNvSpPr/>
          <p:nvPr/>
        </p:nvSpPr>
        <p:spPr>
          <a:xfrm>
            <a:off x="9091151" y="1985666"/>
            <a:ext cx="1378518" cy="185958"/>
          </a:xfrm>
          <a:custGeom>
            <a:avLst/>
            <a:gdLst/>
            <a:ahLst/>
            <a:cxnLst/>
            <a:rect l="l" t="t" r="r" b="b"/>
            <a:pathLst>
              <a:path w="21600" h="21600" extrusionOk="0">
                <a:moveTo>
                  <a:pt x="0" y="21600"/>
                </a:moveTo>
                <a:lnTo>
                  <a:pt x="2914" y="0"/>
                </a:lnTo>
                <a:lnTo>
                  <a:pt x="21600" y="0"/>
                </a:lnTo>
              </a:path>
            </a:pathLst>
          </a:custGeom>
          <a:noFill/>
          <a:ln w="38100" cap="flat" cmpd="sng">
            <a:solidFill>
              <a:srgbClr val="85D2C7"/>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5" name="Google Shape;1375;p17"/>
          <p:cNvSpPr/>
          <p:nvPr/>
        </p:nvSpPr>
        <p:spPr>
          <a:xfrm rot="10800000" flipH="1">
            <a:off x="9091151" y="4328000"/>
            <a:ext cx="1378518" cy="185958"/>
          </a:xfrm>
          <a:custGeom>
            <a:avLst/>
            <a:gdLst/>
            <a:ahLst/>
            <a:cxnLst/>
            <a:rect l="l" t="t" r="r" b="b"/>
            <a:pathLst>
              <a:path w="21600" h="21600" extrusionOk="0">
                <a:moveTo>
                  <a:pt x="0" y="21600"/>
                </a:moveTo>
                <a:lnTo>
                  <a:pt x="2914" y="0"/>
                </a:lnTo>
                <a:lnTo>
                  <a:pt x="21600" y="0"/>
                </a:lnTo>
              </a:path>
            </a:pathLst>
          </a:custGeom>
          <a:noFill/>
          <a:ln w="38100" cap="flat" cmpd="sng">
            <a:solidFill>
              <a:srgbClr val="F27954"/>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6" name="Google Shape;1376;p17"/>
          <p:cNvSpPr/>
          <p:nvPr/>
        </p:nvSpPr>
        <p:spPr>
          <a:xfrm>
            <a:off x="6834634" y="1985666"/>
            <a:ext cx="1378517" cy="185958"/>
          </a:xfrm>
          <a:custGeom>
            <a:avLst/>
            <a:gdLst/>
            <a:ahLst/>
            <a:cxnLst/>
            <a:rect l="l" t="t" r="r" b="b"/>
            <a:pathLst>
              <a:path w="21600" h="21600" extrusionOk="0">
                <a:moveTo>
                  <a:pt x="21600" y="21600"/>
                </a:moveTo>
                <a:lnTo>
                  <a:pt x="18686" y="0"/>
                </a:lnTo>
                <a:lnTo>
                  <a:pt x="0" y="0"/>
                </a:lnTo>
              </a:path>
            </a:pathLst>
          </a:custGeom>
          <a:noFill/>
          <a:ln w="38100" cap="flat" cmpd="sng">
            <a:solidFill>
              <a:srgbClr val="916395"/>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7" name="Google Shape;1377;p17"/>
          <p:cNvSpPr/>
          <p:nvPr/>
        </p:nvSpPr>
        <p:spPr>
          <a:xfrm>
            <a:off x="6834634" y="4328000"/>
            <a:ext cx="1378517" cy="185958"/>
          </a:xfrm>
          <a:custGeom>
            <a:avLst/>
            <a:gdLst/>
            <a:ahLst/>
            <a:cxnLst/>
            <a:rect l="l" t="t" r="r" b="b"/>
            <a:pathLst>
              <a:path w="21600" h="21600" extrusionOk="0">
                <a:moveTo>
                  <a:pt x="21600" y="0"/>
                </a:moveTo>
                <a:lnTo>
                  <a:pt x="18686" y="21600"/>
                </a:lnTo>
                <a:lnTo>
                  <a:pt x="0" y="21600"/>
                </a:lnTo>
              </a:path>
            </a:pathLst>
          </a:custGeom>
          <a:noFill/>
          <a:ln w="38100" cap="flat" cmpd="sng">
            <a:solidFill>
              <a:srgbClr val="79527B"/>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8" name="Google Shape;1378;p17"/>
          <p:cNvSpPr/>
          <p:nvPr/>
        </p:nvSpPr>
        <p:spPr>
          <a:xfrm>
            <a:off x="7217613" y="1592123"/>
            <a:ext cx="1422996" cy="1643418"/>
          </a:xfrm>
          <a:custGeom>
            <a:avLst/>
            <a:gdLst/>
            <a:ahLst/>
            <a:cxnLst/>
            <a:rect l="l" t="t" r="r" b="b"/>
            <a:pathLst>
              <a:path w="21600" h="21600" extrusionOk="0">
                <a:moveTo>
                  <a:pt x="21600" y="0"/>
                </a:moveTo>
                <a:lnTo>
                  <a:pt x="0" y="10802"/>
                </a:lnTo>
                <a:lnTo>
                  <a:pt x="21600" y="21600"/>
                </a:lnTo>
                <a:lnTo>
                  <a:pt x="21600" y="0"/>
                </a:lnTo>
                <a:close/>
              </a:path>
            </a:pathLst>
          </a:custGeom>
          <a:solidFill>
            <a:srgbClr val="916395"/>
          </a:solidFill>
          <a:ln w="12700" cap="flat" cmpd="sng">
            <a:solidFill>
              <a:srgbClr val="916395"/>
            </a:solidFill>
            <a:prstDash val="solid"/>
            <a:miter lim="400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9" name="Google Shape;1379;p17"/>
          <p:cNvSpPr/>
          <p:nvPr/>
        </p:nvSpPr>
        <p:spPr>
          <a:xfrm>
            <a:off x="7221113" y="2407663"/>
            <a:ext cx="1423242" cy="1643277"/>
          </a:xfrm>
          <a:custGeom>
            <a:avLst/>
            <a:gdLst/>
            <a:ahLst/>
            <a:cxnLst/>
            <a:rect l="l" t="t" r="r" b="b"/>
            <a:pathLst>
              <a:path w="21600" h="21600" extrusionOk="0">
                <a:moveTo>
                  <a:pt x="0" y="0"/>
                </a:moveTo>
                <a:lnTo>
                  <a:pt x="4" y="21600"/>
                </a:lnTo>
                <a:lnTo>
                  <a:pt x="21600" y="10801"/>
                </a:lnTo>
                <a:lnTo>
                  <a:pt x="0" y="0"/>
                </a:lnTo>
                <a:close/>
              </a:path>
            </a:pathLst>
          </a:custGeom>
          <a:solidFill>
            <a:srgbClr val="85D2C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0" name="Google Shape;1380;p17"/>
          <p:cNvSpPr/>
          <p:nvPr/>
        </p:nvSpPr>
        <p:spPr>
          <a:xfrm>
            <a:off x="7217613" y="3226510"/>
            <a:ext cx="1422996" cy="1643418"/>
          </a:xfrm>
          <a:custGeom>
            <a:avLst/>
            <a:gdLst/>
            <a:ahLst/>
            <a:cxnLst/>
            <a:rect l="l" t="t" r="r" b="b"/>
            <a:pathLst>
              <a:path w="21600" h="21600" extrusionOk="0">
                <a:moveTo>
                  <a:pt x="21600" y="21600"/>
                </a:moveTo>
                <a:lnTo>
                  <a:pt x="0" y="10798"/>
                </a:lnTo>
                <a:lnTo>
                  <a:pt x="21600" y="0"/>
                </a:lnTo>
                <a:lnTo>
                  <a:pt x="21600" y="21600"/>
                </a:lnTo>
                <a:close/>
              </a:path>
            </a:pathLst>
          </a:custGeom>
          <a:solidFill>
            <a:srgbClr val="7952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1" name="Google Shape;1381;p17"/>
          <p:cNvSpPr/>
          <p:nvPr/>
        </p:nvSpPr>
        <p:spPr>
          <a:xfrm>
            <a:off x="8644356" y="1592123"/>
            <a:ext cx="1422997" cy="1643418"/>
          </a:xfrm>
          <a:custGeom>
            <a:avLst/>
            <a:gdLst/>
            <a:ahLst/>
            <a:cxnLst/>
            <a:rect l="l" t="t" r="r" b="b"/>
            <a:pathLst>
              <a:path w="21600" h="21600" extrusionOk="0">
                <a:moveTo>
                  <a:pt x="0" y="0"/>
                </a:moveTo>
                <a:lnTo>
                  <a:pt x="21600" y="10802"/>
                </a:lnTo>
                <a:lnTo>
                  <a:pt x="0" y="21600"/>
                </a:lnTo>
                <a:lnTo>
                  <a:pt x="0" y="0"/>
                </a:lnTo>
                <a:close/>
              </a:path>
            </a:pathLst>
          </a:custGeom>
          <a:solidFill>
            <a:srgbClr val="85D2C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2" name="Google Shape;1382;p17"/>
          <p:cNvSpPr/>
          <p:nvPr/>
        </p:nvSpPr>
        <p:spPr>
          <a:xfrm>
            <a:off x="8640609" y="2407663"/>
            <a:ext cx="1423242" cy="1643277"/>
          </a:xfrm>
          <a:custGeom>
            <a:avLst/>
            <a:gdLst/>
            <a:ahLst/>
            <a:cxnLst/>
            <a:rect l="l" t="t" r="r" b="b"/>
            <a:pathLst>
              <a:path w="21600" h="21600" extrusionOk="0">
                <a:moveTo>
                  <a:pt x="21600" y="0"/>
                </a:moveTo>
                <a:lnTo>
                  <a:pt x="21596" y="21600"/>
                </a:lnTo>
                <a:lnTo>
                  <a:pt x="0" y="10801"/>
                </a:lnTo>
                <a:lnTo>
                  <a:pt x="21600" y="0"/>
                </a:lnTo>
                <a:close/>
              </a:path>
            </a:pathLst>
          </a:custGeom>
          <a:solidFill>
            <a:srgbClr val="9ED4D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3" name="Google Shape;1383;p17"/>
          <p:cNvSpPr/>
          <p:nvPr/>
        </p:nvSpPr>
        <p:spPr>
          <a:xfrm>
            <a:off x="8644356" y="3226510"/>
            <a:ext cx="1422997" cy="1643418"/>
          </a:xfrm>
          <a:custGeom>
            <a:avLst/>
            <a:gdLst/>
            <a:ahLst/>
            <a:cxnLst/>
            <a:rect l="l" t="t" r="r" b="b"/>
            <a:pathLst>
              <a:path w="21600" h="21600" extrusionOk="0">
                <a:moveTo>
                  <a:pt x="0" y="21600"/>
                </a:moveTo>
                <a:lnTo>
                  <a:pt x="21600" y="10798"/>
                </a:lnTo>
                <a:lnTo>
                  <a:pt x="0" y="0"/>
                </a:lnTo>
                <a:lnTo>
                  <a:pt x="0" y="21600"/>
                </a:lnTo>
                <a:close/>
              </a:path>
            </a:pathLst>
          </a:custGeom>
          <a:solidFill>
            <a:srgbClr val="F2795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4" name="Google Shape;1384;p17"/>
          <p:cNvSpPr/>
          <p:nvPr/>
        </p:nvSpPr>
        <p:spPr>
          <a:xfrm>
            <a:off x="7928987" y="2413832"/>
            <a:ext cx="1423242" cy="1643418"/>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alpha val="8274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5" name="Google Shape;1385;p17"/>
          <p:cNvSpPr txBox="1"/>
          <p:nvPr/>
        </p:nvSpPr>
        <p:spPr>
          <a:xfrm>
            <a:off x="10594016" y="2158935"/>
            <a:ext cx="1683471" cy="780558"/>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Medien-organisationen</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Soziale Medien</a:t>
            </a:r>
            <a:endParaRPr dirty="0"/>
          </a:p>
        </p:txBody>
      </p:sp>
      <p:sp>
        <p:nvSpPr>
          <p:cNvPr id="1386" name="Google Shape;1386;p17"/>
          <p:cNvSpPr txBox="1"/>
          <p:nvPr/>
        </p:nvSpPr>
        <p:spPr>
          <a:xfrm>
            <a:off x="10598527" y="1822782"/>
            <a:ext cx="9871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a:solidFill>
                  <a:srgbClr val="85D2C7"/>
                </a:solidFill>
                <a:latin typeface="Calibri"/>
                <a:ea typeface="Calibri"/>
                <a:cs typeface="Calibri"/>
                <a:sym typeface="Calibri"/>
              </a:rPr>
              <a:t>Medien</a:t>
            </a:r>
            <a:endParaRPr dirty="0"/>
          </a:p>
        </p:txBody>
      </p:sp>
      <p:sp>
        <p:nvSpPr>
          <p:cNvPr id="1387" name="Google Shape;1387;p17"/>
          <p:cNvSpPr txBox="1"/>
          <p:nvPr/>
        </p:nvSpPr>
        <p:spPr>
          <a:xfrm>
            <a:off x="10577852" y="3346166"/>
            <a:ext cx="1683471" cy="1277874"/>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Universitäten</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Forschungs-institute</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Experten-meinungen</a:t>
            </a:r>
            <a:endParaRPr dirty="0"/>
          </a:p>
        </p:txBody>
      </p:sp>
      <p:sp>
        <p:nvSpPr>
          <p:cNvPr id="1388" name="Google Shape;1388;p17"/>
          <p:cNvSpPr txBox="1"/>
          <p:nvPr/>
        </p:nvSpPr>
        <p:spPr>
          <a:xfrm>
            <a:off x="10598528" y="3031554"/>
            <a:ext cx="142299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a:solidFill>
                  <a:srgbClr val="85D2C7"/>
                </a:solidFill>
                <a:latin typeface="Calibri"/>
                <a:ea typeface="Calibri"/>
                <a:cs typeface="Calibri"/>
                <a:sym typeface="Calibri"/>
              </a:rPr>
              <a:t>Wissenschaft</a:t>
            </a:r>
            <a:endParaRPr/>
          </a:p>
        </p:txBody>
      </p:sp>
      <p:sp>
        <p:nvSpPr>
          <p:cNvPr id="1389" name="Google Shape;1389;p17"/>
          <p:cNvSpPr txBox="1"/>
          <p:nvPr/>
        </p:nvSpPr>
        <p:spPr>
          <a:xfrm>
            <a:off x="10581738" y="4877506"/>
            <a:ext cx="1683471" cy="85825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Regierung &amp; Gemeinden</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Andere Behörden</a:t>
            </a:r>
            <a:endParaRPr dirty="0"/>
          </a:p>
        </p:txBody>
      </p:sp>
      <p:sp>
        <p:nvSpPr>
          <p:cNvPr id="1390" name="Google Shape;1390;p17"/>
          <p:cNvSpPr txBox="1"/>
          <p:nvPr/>
        </p:nvSpPr>
        <p:spPr>
          <a:xfrm>
            <a:off x="10586250" y="4588847"/>
            <a:ext cx="7888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a:solidFill>
                  <a:srgbClr val="F27954"/>
                </a:solidFill>
                <a:latin typeface="Calibri"/>
                <a:ea typeface="Calibri"/>
                <a:cs typeface="Calibri"/>
                <a:sym typeface="Calibri"/>
              </a:rPr>
              <a:t>Politik</a:t>
            </a:r>
            <a:endParaRPr dirty="0"/>
          </a:p>
        </p:txBody>
      </p:sp>
      <p:sp>
        <p:nvSpPr>
          <p:cNvPr id="1391" name="Google Shape;1391;p17"/>
          <p:cNvSpPr txBox="1"/>
          <p:nvPr/>
        </p:nvSpPr>
        <p:spPr>
          <a:xfrm>
            <a:off x="5488655" y="2077763"/>
            <a:ext cx="1980337" cy="1277874"/>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Anwohner </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Kultur-</a:t>
            </a:r>
          </a:p>
          <a:p>
            <a:pPr marR="0" lvl="0" algn="l" rtl="0">
              <a:lnSpc>
                <a:spcPct val="101250"/>
              </a:lnSpc>
              <a:spcBef>
                <a:spcPts val="0"/>
              </a:spcBef>
              <a:spcAft>
                <a:spcPts val="0"/>
              </a:spcAft>
              <a:buClr>
                <a:srgbClr val="595959"/>
              </a:buClr>
              <a:buSzPts val="1600"/>
            </a:pPr>
            <a:r>
              <a:rPr lang="de-DE" sz="1600" dirty="0">
                <a:solidFill>
                  <a:srgbClr val="595959"/>
                </a:solidFill>
                <a:latin typeface="Calibri"/>
                <a:ea typeface="Calibri"/>
                <a:cs typeface="Calibri"/>
                <a:sym typeface="Calibri"/>
              </a:rPr>
              <a:t>    </a:t>
            </a:r>
            <a:r>
              <a:rPr lang="de-DE" sz="1600" dirty="0" err="1">
                <a:solidFill>
                  <a:srgbClr val="595959"/>
                </a:solidFill>
                <a:latin typeface="Calibri"/>
                <a:ea typeface="Calibri"/>
                <a:cs typeface="Calibri"/>
                <a:sym typeface="Calibri"/>
              </a:rPr>
              <a:t>einrichtungen</a:t>
            </a:r>
            <a:r>
              <a:rPr lang="de-DE" sz="1600" dirty="0">
                <a:solidFill>
                  <a:srgbClr val="595959"/>
                </a:solidFill>
                <a:latin typeface="Calibri"/>
                <a:ea typeface="Calibri"/>
                <a:cs typeface="Calibri"/>
                <a:sym typeface="Calibri"/>
              </a:rPr>
              <a:t> </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Verbände</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Lobbygruppen</a:t>
            </a:r>
            <a:endParaRPr dirty="0"/>
          </a:p>
        </p:txBody>
      </p:sp>
      <p:sp>
        <p:nvSpPr>
          <p:cNvPr id="1392" name="Google Shape;1392;p17"/>
          <p:cNvSpPr txBox="1"/>
          <p:nvPr/>
        </p:nvSpPr>
        <p:spPr>
          <a:xfrm>
            <a:off x="5357367" y="1792069"/>
            <a:ext cx="1422996"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a:solidFill>
                  <a:srgbClr val="916395"/>
                </a:solidFill>
                <a:latin typeface="Calibri"/>
                <a:ea typeface="Calibri"/>
                <a:cs typeface="Calibri"/>
                <a:sym typeface="Calibri"/>
              </a:rPr>
              <a:t>Gesellschaft</a:t>
            </a:r>
            <a:endParaRPr/>
          </a:p>
        </p:txBody>
      </p:sp>
      <p:sp>
        <p:nvSpPr>
          <p:cNvPr id="1393" name="Google Shape;1393;p17"/>
          <p:cNvSpPr txBox="1"/>
          <p:nvPr/>
        </p:nvSpPr>
        <p:spPr>
          <a:xfrm>
            <a:off x="5464186" y="3762063"/>
            <a:ext cx="1683600" cy="779700"/>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Wettbewerber</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Anbieter</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Anbieter von Dienstleistungen</a:t>
            </a:r>
            <a:endParaRPr dirty="0"/>
          </a:p>
        </p:txBody>
      </p:sp>
      <p:sp>
        <p:nvSpPr>
          <p:cNvPr id="1394" name="Google Shape;1394;p17"/>
          <p:cNvSpPr txBox="1"/>
          <p:nvPr/>
        </p:nvSpPr>
        <p:spPr>
          <a:xfrm>
            <a:off x="5453094" y="3475752"/>
            <a:ext cx="893386"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dirty="0">
                <a:solidFill>
                  <a:srgbClr val="85D2C7"/>
                </a:solidFill>
                <a:latin typeface="Calibri"/>
                <a:ea typeface="Calibri"/>
                <a:cs typeface="Calibri"/>
                <a:sym typeface="Calibri"/>
              </a:rPr>
              <a:t>Branche</a:t>
            </a:r>
            <a:endParaRPr dirty="0"/>
          </a:p>
        </p:txBody>
      </p:sp>
      <p:sp>
        <p:nvSpPr>
          <p:cNvPr id="1395" name="Google Shape;1395;p17"/>
          <p:cNvSpPr txBox="1"/>
          <p:nvPr/>
        </p:nvSpPr>
        <p:spPr>
          <a:xfrm>
            <a:off x="5504680" y="5196167"/>
            <a:ext cx="1683600" cy="102921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Unternehmen</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Banken</a:t>
            </a:r>
            <a:endParaRPr dirty="0"/>
          </a:p>
          <a:p>
            <a:pPr marL="171450" marR="0" lvl="0" indent="-171450" algn="l" rtl="0">
              <a:lnSpc>
                <a:spcPct val="10125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Andere Kapitalgeber</a:t>
            </a:r>
            <a:endParaRPr dirty="0"/>
          </a:p>
        </p:txBody>
      </p:sp>
      <p:sp>
        <p:nvSpPr>
          <p:cNvPr id="1396" name="Google Shape;1396;p17"/>
          <p:cNvSpPr txBox="1"/>
          <p:nvPr/>
        </p:nvSpPr>
        <p:spPr>
          <a:xfrm>
            <a:off x="5448674" y="4861910"/>
            <a:ext cx="1422996" cy="33851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dirty="0">
                <a:solidFill>
                  <a:srgbClr val="79527B"/>
                </a:solidFill>
                <a:latin typeface="Calibri"/>
                <a:ea typeface="Calibri"/>
                <a:cs typeface="Calibri"/>
                <a:sym typeface="Calibri"/>
              </a:rPr>
              <a:t>Kapitalgeber</a:t>
            </a:r>
            <a:endParaRPr dirty="0"/>
          </a:p>
        </p:txBody>
      </p:sp>
      <p:sp>
        <p:nvSpPr>
          <p:cNvPr id="1397" name="Google Shape;1397;p17"/>
          <p:cNvSpPr/>
          <p:nvPr/>
        </p:nvSpPr>
        <p:spPr>
          <a:xfrm>
            <a:off x="8112790" y="2788166"/>
            <a:ext cx="1042444" cy="882269"/>
          </a:xfrm>
          <a:prstGeom prst="pentagon">
            <a:avLst>
              <a:gd name="hf" fmla="val 105146"/>
              <a:gd name="vf" fmla="val 110557"/>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398" name="Google Shape;1398;p17"/>
          <p:cNvSpPr txBox="1"/>
          <p:nvPr/>
        </p:nvSpPr>
        <p:spPr>
          <a:xfrm>
            <a:off x="8259274" y="3014736"/>
            <a:ext cx="84027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Unter-</a:t>
            </a:r>
          </a:p>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nehmen</a:t>
            </a:r>
            <a:endParaRPr sz="1600" dirty="0"/>
          </a:p>
        </p:txBody>
      </p:sp>
      <p:sp>
        <p:nvSpPr>
          <p:cNvPr id="1399" name="Google Shape;1399;p17"/>
          <p:cNvSpPr/>
          <p:nvPr/>
        </p:nvSpPr>
        <p:spPr>
          <a:xfrm>
            <a:off x="8492955" y="3460955"/>
            <a:ext cx="165570" cy="1808179"/>
          </a:xfrm>
          <a:custGeom>
            <a:avLst/>
            <a:gdLst/>
            <a:ahLst/>
            <a:cxnLst/>
            <a:rect l="l" t="t" r="r" b="b"/>
            <a:pathLst>
              <a:path w="21600" h="21600" extrusionOk="0">
                <a:moveTo>
                  <a:pt x="21600" y="0"/>
                </a:moveTo>
                <a:lnTo>
                  <a:pt x="18686" y="21600"/>
                </a:lnTo>
                <a:lnTo>
                  <a:pt x="0" y="21600"/>
                </a:lnTo>
              </a:path>
            </a:pathLst>
          </a:custGeom>
          <a:noFill/>
          <a:ln w="38100" cap="flat" cmpd="sng">
            <a:solidFill>
              <a:srgbClr val="F27954"/>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00" name="Google Shape;1400;p17"/>
          <p:cNvSpPr txBox="1"/>
          <p:nvPr/>
        </p:nvSpPr>
        <p:spPr>
          <a:xfrm>
            <a:off x="7230138" y="5370582"/>
            <a:ext cx="1683471" cy="970225"/>
          </a:xfrm>
          <a:prstGeom prst="rect">
            <a:avLst/>
          </a:prstGeom>
          <a:noFill/>
          <a:ln>
            <a:noFill/>
          </a:ln>
        </p:spPr>
        <p:txBody>
          <a:bodyPr spcFirstLastPara="1" wrap="square" lIns="34275" tIns="17125" rIns="34275" bIns="17125" anchor="t" anchorCtr="0">
            <a:spAutoFit/>
          </a:bodyPr>
          <a:lstStyle/>
          <a:p>
            <a:pPr marL="171450" marR="0" lvl="0" indent="-171450" algn="l" rtl="0">
              <a:lnSpc>
                <a:spcPct val="9500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Direkt / Indirekt</a:t>
            </a:r>
            <a:endParaRPr dirty="0"/>
          </a:p>
          <a:p>
            <a:pPr marL="171450" marR="0" lvl="0" indent="-171450" algn="l" rtl="0">
              <a:lnSpc>
                <a:spcPct val="9500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Betriebsrat</a:t>
            </a:r>
            <a:endParaRPr dirty="0"/>
          </a:p>
          <a:p>
            <a:pPr marL="171450" marR="0" lvl="0" indent="-171450" algn="l" rtl="0">
              <a:lnSpc>
                <a:spcPct val="95000"/>
              </a:lnSpc>
              <a:spcBef>
                <a:spcPts val="0"/>
              </a:spcBef>
              <a:spcAft>
                <a:spcPts val="0"/>
              </a:spcAft>
              <a:buClr>
                <a:srgbClr val="595959"/>
              </a:buClr>
              <a:buSzPts val="1600"/>
              <a:buFont typeface="Arial"/>
              <a:buChar char="•"/>
            </a:pPr>
            <a:r>
              <a:rPr lang="de-DE" sz="1600" dirty="0">
                <a:solidFill>
                  <a:srgbClr val="595959"/>
                </a:solidFill>
                <a:latin typeface="Calibri"/>
                <a:ea typeface="Calibri"/>
                <a:cs typeface="Calibri"/>
                <a:sym typeface="Calibri"/>
              </a:rPr>
              <a:t>Lohn- und Zeitarbeiter</a:t>
            </a:r>
          </a:p>
        </p:txBody>
      </p:sp>
      <p:sp>
        <p:nvSpPr>
          <p:cNvPr id="1401" name="Google Shape;1401;p17"/>
          <p:cNvSpPr txBox="1"/>
          <p:nvPr/>
        </p:nvSpPr>
        <p:spPr>
          <a:xfrm>
            <a:off x="7276811" y="5080285"/>
            <a:ext cx="1183311"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dirty="0">
                <a:solidFill>
                  <a:srgbClr val="F27954"/>
                </a:solidFill>
                <a:latin typeface="Calibri"/>
                <a:ea typeface="Calibri"/>
                <a:cs typeface="Calibri"/>
                <a:sym typeface="Calibri"/>
              </a:rPr>
              <a:t>Mitarbeiter</a:t>
            </a:r>
            <a:endParaRPr dirty="0"/>
          </a:p>
        </p:txBody>
      </p:sp>
      <p:sp>
        <p:nvSpPr>
          <p:cNvPr id="1402" name="Google Shape;1402;p1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Verstärkung positiver Einflüsse durch effektives Stakeholder-Management</a:t>
            </a:r>
            <a:endParaRPr sz="1600" b="0" i="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8" name="Google Shape;1408;p18"/>
          <p:cNvSpPr txBox="1">
            <a:spLocks noGrp="1"/>
          </p:cNvSpPr>
          <p:nvPr>
            <p:ph type="body" idx="1"/>
          </p:nvPr>
        </p:nvSpPr>
        <p:spPr>
          <a:xfrm>
            <a:off x="389966" y="1585560"/>
            <a:ext cx="11253900" cy="4430400"/>
          </a:xfrm>
          <a:prstGeom prst="rect">
            <a:avLst/>
          </a:prstGeom>
          <a:noFill/>
          <a:ln>
            <a:noFill/>
          </a:ln>
        </p:spPr>
        <p:txBody>
          <a:bodyPr spcFirstLastPara="1" wrap="square" lIns="91425" tIns="45700" rIns="91425" bIns="45700" anchor="t" anchorCtr="0">
            <a:normAutofit fontScale="92500" lnSpcReduction="10000"/>
          </a:bodyPr>
          <a:lstStyle/>
          <a:p>
            <a:pPr marL="15875" lvl="0" indent="-15875" algn="l" rtl="0">
              <a:lnSpc>
                <a:spcPct val="93333"/>
              </a:lnSpc>
              <a:spcBef>
                <a:spcPts val="0"/>
              </a:spcBef>
              <a:spcAft>
                <a:spcPts val="0"/>
              </a:spcAft>
              <a:buClr>
                <a:srgbClr val="595A59"/>
              </a:buClr>
              <a:buSzPts val="2400"/>
              <a:buNone/>
            </a:pPr>
            <a:r>
              <a:rPr lang="de-DE" dirty="0"/>
              <a:t>Wenn die Beziehungen zu den Stakeholdern krisenhaft sind und sich negativ auf die Entwicklung des Unternehmens auswirken, kann eine solche Krise nur dann überwunden werden, wenn es der Unternehmensleitung oder dem Management gelingt, eine gemeinsame Basis für eine vertrauensvolle Zusammenarbeit mit allen wichtigen Stakeholdern zu finden.</a:t>
            </a:r>
            <a:endParaRPr dirty="0"/>
          </a:p>
          <a:p>
            <a:pPr marL="15875" lvl="0" indent="-15875" algn="l" rtl="0">
              <a:lnSpc>
                <a:spcPct val="93333"/>
              </a:lnSpc>
              <a:spcBef>
                <a:spcPts val="0"/>
              </a:spcBef>
              <a:spcAft>
                <a:spcPts val="0"/>
              </a:spcAft>
              <a:buClr>
                <a:srgbClr val="595A59"/>
              </a:buClr>
              <a:buSzPts val="2400"/>
              <a:buNone/>
            </a:pPr>
            <a:br>
              <a:rPr lang="de-DE" dirty="0"/>
            </a:br>
            <a:r>
              <a:rPr lang="de-DE" dirty="0"/>
              <a:t>Der Erfolg des Krisenmanagements hängt weitgehend davon ab, wie schnell und präzise das Unternehmen mit seinen Stakeholdern kommuniziert. Die Stakeholder können durch das Eingehen eines Risikos entweder etwas verlieren oder gewinnen. Indem sie ihren Einfluss geltend machen, wirken sie sich auf das Umfeld aus, in dem das Unternehmen tätig ist. </a:t>
            </a:r>
            <a:br>
              <a:rPr lang="de-DE" dirty="0"/>
            </a:br>
            <a:br>
              <a:rPr lang="de-DE" dirty="0"/>
            </a:br>
            <a:r>
              <a:rPr lang="de-DE" dirty="0"/>
              <a:t>In einer Krise muss sich das Unternehmen aus der Perspektive der Stakeholder betrachten, denn diese sind am meisten darüber besorgt, wie sich das Krisenereignis auf sie auswirken wird. Sie erwarten, dass das Unternehmen mit ihnen kommuniziert, daher ist es wichtig, so proaktiv wie möglich zu sein.</a:t>
            </a:r>
            <a:endParaRPr dirty="0"/>
          </a:p>
        </p:txBody>
      </p:sp>
      <p:sp>
        <p:nvSpPr>
          <p:cNvPr id="1409" name="Google Shape;1409;p1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Krisen und die Einbindung von Interessengruppen</a:t>
            </a:r>
            <a:endParaRPr dirty="0"/>
          </a:p>
        </p:txBody>
      </p:sp>
      <p:sp>
        <p:nvSpPr>
          <p:cNvPr id="1410" name="Google Shape;1410;p18"/>
          <p:cNvSpPr txBox="1"/>
          <p:nvPr/>
        </p:nvSpPr>
        <p:spPr>
          <a:xfrm>
            <a:off x="389965" y="1080905"/>
            <a:ext cx="11186842"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Ein erfolgreiches Krisenmanagement hängt in hohem Maße von einer schnellen und präzisen Kommunikation mit den Beteiligten ab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2"/>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1166" name="Google Shape;1166;p2"/>
          <p:cNvSpPr txBox="1">
            <a:spLocks noGrp="1"/>
          </p:cNvSpPr>
          <p:nvPr>
            <p:ph type="body" idx="14"/>
          </p:nvPr>
        </p:nvSpPr>
        <p:spPr>
          <a:xfrm>
            <a:off x="1645529" y="501012"/>
            <a:ext cx="4180325" cy="147002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ts val="2400"/>
              <a:buNone/>
            </a:pPr>
            <a:r>
              <a:rPr lang="de-DE" b="1" dirty="0"/>
              <a:t>Damit das Unternehmen eine Krise bewältigen und fortbestehen kann, sind mehrere funktionale Kompetenzen erforderlich.</a:t>
            </a:r>
            <a:endParaRPr dirty="0"/>
          </a:p>
          <a:p>
            <a:pPr marL="0" lvl="0" indent="0" algn="l" rtl="0">
              <a:lnSpc>
                <a:spcPct val="90000"/>
              </a:lnSpc>
              <a:spcBef>
                <a:spcPts val="1000"/>
              </a:spcBef>
              <a:spcAft>
                <a:spcPts val="0"/>
              </a:spcAft>
              <a:buClr>
                <a:schemeClr val="lt1"/>
              </a:buClr>
              <a:buSzPts val="2400"/>
              <a:buNone/>
            </a:pPr>
            <a:endParaRPr dirty="0"/>
          </a:p>
        </p:txBody>
      </p:sp>
      <p:sp>
        <p:nvSpPr>
          <p:cNvPr id="1167" name="Google Shape;1167;p2"/>
          <p:cNvSpPr txBox="1">
            <a:spLocks noGrp="1"/>
          </p:cNvSpPr>
          <p:nvPr>
            <p:ph type="body" idx="15"/>
          </p:nvPr>
        </p:nvSpPr>
        <p:spPr>
          <a:xfrm>
            <a:off x="1610555" y="2566940"/>
            <a:ext cx="4250272" cy="60363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de-DE" sz="2000" dirty="0"/>
              <a:t>In diesem Modul werden wir uns mit folgenden Themen beschäftigen:</a:t>
            </a:r>
          </a:p>
        </p:txBody>
      </p:sp>
      <p:sp>
        <p:nvSpPr>
          <p:cNvPr id="1168" name="Google Shape;1168;p2"/>
          <p:cNvSpPr txBox="1">
            <a:spLocks noGrp="1"/>
          </p:cNvSpPr>
          <p:nvPr>
            <p:ph type="body" idx="2"/>
          </p:nvPr>
        </p:nvSpPr>
        <p:spPr>
          <a:xfrm>
            <a:off x="7632987" y="3067149"/>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Personalwesen und interne Krisenkommunikation</a:t>
            </a:r>
            <a:endParaRPr dirty="0"/>
          </a:p>
        </p:txBody>
      </p:sp>
      <p:sp>
        <p:nvSpPr>
          <p:cNvPr id="1169" name="Google Shape;1169;p2"/>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1170" name="Google Shape;1170;p2"/>
          <p:cNvSpPr txBox="1">
            <a:spLocks noGrp="1"/>
          </p:cNvSpPr>
          <p:nvPr>
            <p:ph type="body" idx="4"/>
          </p:nvPr>
        </p:nvSpPr>
        <p:spPr>
          <a:xfrm>
            <a:off x="7632989" y="95562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Management des Betriebs</a:t>
            </a:r>
            <a:endParaRPr dirty="0"/>
          </a:p>
        </p:txBody>
      </p:sp>
      <p:sp>
        <p:nvSpPr>
          <p:cNvPr id="1171" name="Google Shape;1171;p2"/>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1172" name="Google Shape;1172;p2"/>
          <p:cNvSpPr txBox="1">
            <a:spLocks noGrp="1"/>
          </p:cNvSpPr>
          <p:nvPr>
            <p:ph type="body" idx="6"/>
          </p:nvPr>
        </p:nvSpPr>
        <p:spPr>
          <a:xfrm>
            <a:off x="7632988" y="198984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Stakeholder-Management</a:t>
            </a:r>
            <a:endParaRPr/>
          </a:p>
        </p:txBody>
      </p:sp>
      <p:sp>
        <p:nvSpPr>
          <p:cNvPr id="1173" name="Google Shape;1173;p2"/>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1174" name="Google Shape;1174;p2"/>
          <p:cNvSpPr txBox="1">
            <a:spLocks noGrp="1"/>
          </p:cNvSpPr>
          <p:nvPr>
            <p:ph type="body" idx="8"/>
          </p:nvPr>
        </p:nvSpPr>
        <p:spPr>
          <a:xfrm>
            <a:off x="7632989"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Kommunikation in Krisensituationen</a:t>
            </a:r>
            <a:endParaRPr dirty="0"/>
          </a:p>
        </p:txBody>
      </p:sp>
      <p:sp>
        <p:nvSpPr>
          <p:cNvPr id="1175" name="Google Shape;1175;p2"/>
          <p:cNvSpPr txBox="1"/>
          <p:nvPr/>
        </p:nvSpPr>
        <p:spPr>
          <a:xfrm>
            <a:off x="7632986" y="5218915"/>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2200"/>
              <a:buFont typeface="Arial"/>
              <a:buNone/>
            </a:pPr>
            <a:r>
              <a:rPr lang="de-DE" sz="2200" dirty="0">
                <a:solidFill>
                  <a:srgbClr val="595A59"/>
                </a:solidFill>
                <a:latin typeface="Calibri"/>
                <a:ea typeface="Calibri"/>
                <a:cs typeface="Calibri"/>
                <a:sym typeface="Calibri"/>
              </a:rPr>
              <a:t>Bedeutung von Sozialen Medien in der Krise</a:t>
            </a:r>
            <a:endParaRPr dirty="0"/>
          </a:p>
        </p:txBody>
      </p:sp>
      <p:sp>
        <p:nvSpPr>
          <p:cNvPr id="1176" name="Google Shape;1176;p2"/>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
        <p:nvSpPr>
          <p:cNvPr id="1177" name="Google Shape;1177;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Diese </a:t>
            </a:r>
            <a:r>
              <a:rPr lang="de-DE" sz="1400" dirty="0" err="1">
                <a:solidFill>
                  <a:schemeClr val="lt1"/>
                </a:solidFill>
                <a:latin typeface="Calibri"/>
                <a:ea typeface="Calibri"/>
                <a:cs typeface="Calibri"/>
                <a:sym typeface="Calibri"/>
              </a:rPr>
              <a:t>Präsentation ist lizenziert unter </a:t>
            </a:r>
            <a:r>
              <a:rPr lang="de-DE" sz="1400" dirty="0">
                <a:solidFill>
                  <a:schemeClr val="lt1"/>
                </a:solidFill>
                <a:latin typeface="Calibri"/>
                <a:ea typeface="Calibri"/>
                <a:cs typeface="Calibri"/>
                <a:sym typeface="Calibri"/>
              </a:rPr>
              <a:t>CC BY 4.0. </a:t>
            </a:r>
            <a:endParaRPr dirty="0"/>
          </a:p>
          <a:p>
            <a:pPr marL="0" marR="0" lvl="0" indent="0" algn="l" rtl="0">
              <a:spcBef>
                <a:spcPts val="0"/>
              </a:spcBef>
              <a:spcAft>
                <a:spcPts val="0"/>
              </a:spcAft>
              <a:buNone/>
            </a:pPr>
            <a:r>
              <a:rPr lang="de-DE" sz="1400" dirty="0">
                <a:solidFill>
                  <a:schemeClr val="lt1"/>
                </a:solidFill>
                <a:latin typeface="Calibri"/>
                <a:ea typeface="Calibri"/>
                <a:cs typeface="Calibri"/>
                <a:sym typeface="Calibri"/>
              </a:rPr>
              <a:t>Eine Kopie dieser Lizenz finden Sie unter </a:t>
            </a:r>
            <a:r>
              <a:rPr lang="de-DE" sz="1400"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dirty="0">
                <a:solidFill>
                  <a:schemeClr val="bg1"/>
                </a:solidFill>
                <a:latin typeface="Calibri"/>
                <a:ea typeface="Calibri"/>
                <a:cs typeface="Calibri"/>
                <a:sym typeface="Calibri"/>
              </a:rPr>
              <a:t> </a:t>
            </a:r>
            <a:endParaRPr sz="1400" dirty="0">
              <a:solidFill>
                <a:schemeClr val="bg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19"/>
          <p:cNvPicPr preferRelativeResize="0"/>
          <p:nvPr/>
        </p:nvPicPr>
        <p:blipFill rotWithShape="1">
          <a:blip r:embed="rId3">
            <a:alphaModFix/>
          </a:blip>
          <a:srcRect t="8435" b="8434"/>
          <a:stretch/>
        </p:blipFill>
        <p:spPr>
          <a:xfrm>
            <a:off x="6852062" y="291787"/>
            <a:ext cx="5105121" cy="6362700"/>
          </a:xfrm>
          <a:prstGeom prst="rect">
            <a:avLst/>
          </a:prstGeom>
          <a:noFill/>
          <a:ln>
            <a:noFill/>
          </a:ln>
        </p:spPr>
      </p:pic>
      <p:sp>
        <p:nvSpPr>
          <p:cNvPr id="1416" name="Google Shape;1416;p19"/>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7" name="Google Shape;1417;p19"/>
          <p:cNvSpPr txBox="1">
            <a:spLocks noGrp="1"/>
          </p:cNvSpPr>
          <p:nvPr>
            <p:ph type="body" idx="1"/>
          </p:nvPr>
        </p:nvSpPr>
        <p:spPr>
          <a:xfrm>
            <a:off x="369291" y="1592123"/>
            <a:ext cx="5584942" cy="4430429"/>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5000"/>
              </a:lnSpc>
              <a:spcBef>
                <a:spcPts val="0"/>
              </a:spcBef>
              <a:spcAft>
                <a:spcPts val="0"/>
              </a:spcAft>
              <a:buClr>
                <a:srgbClr val="79527B"/>
              </a:buClr>
              <a:buSzPts val="2400"/>
              <a:buFont typeface="Arial"/>
              <a:buChar char="•"/>
            </a:pPr>
            <a:r>
              <a:rPr lang="de-DE" sz="2400" dirty="0"/>
              <a:t>Stakeholder-Management ist ein übergreifender Prozess. Es ist im Krisenmanagement von </a:t>
            </a:r>
            <a:r>
              <a:rPr lang="de-DE" dirty="0"/>
              <a:t>großer </a:t>
            </a:r>
            <a:r>
              <a:rPr lang="de-DE" sz="2400" dirty="0"/>
              <a:t>Bedeutung, um die Ziele von Umstrukturierungs-projekten mit den Interessen der betroffenen und beteiligten Menschen in Einklang zu bringen.</a:t>
            </a:r>
            <a:endParaRPr dirty="0"/>
          </a:p>
          <a:p>
            <a:pPr marL="342900" lvl="0" indent="-190500" algn="l" rtl="0">
              <a:lnSpc>
                <a:spcPct val="95000"/>
              </a:lnSpc>
              <a:spcBef>
                <a:spcPts val="0"/>
              </a:spcBef>
              <a:spcAft>
                <a:spcPts val="0"/>
              </a:spcAft>
              <a:buClr>
                <a:srgbClr val="F16924"/>
              </a:buClr>
              <a:buSzPts val="2400"/>
              <a:buFont typeface="Arial"/>
              <a:buNone/>
            </a:pPr>
            <a:endParaRPr sz="2400" dirty="0"/>
          </a:p>
          <a:p>
            <a:pPr marL="342900" lvl="0" indent="-342900" algn="l" rtl="0">
              <a:lnSpc>
                <a:spcPct val="95000"/>
              </a:lnSpc>
              <a:spcBef>
                <a:spcPts val="0"/>
              </a:spcBef>
              <a:spcAft>
                <a:spcPts val="0"/>
              </a:spcAft>
              <a:buClr>
                <a:srgbClr val="79527B"/>
              </a:buClr>
              <a:buSzPts val="2400"/>
              <a:buFont typeface="Arial"/>
              <a:buChar char="•"/>
            </a:pPr>
            <a:r>
              <a:rPr lang="de-DE" sz="2400" dirty="0"/>
              <a:t>Der Widerstand von Interessengruppen kann sich direkt auf den Erfolg der Umstrukturierung auswirken. Das Stakeholder-Management muss auf einer tieferen Ebene durchgeführt werden, um zu vermeiden, dass Stakeholdergruppen den Erfolg negativ beeinflussen.</a:t>
            </a:r>
            <a:endParaRPr lang="de-DE" dirty="0"/>
          </a:p>
        </p:txBody>
      </p:sp>
      <p:sp>
        <p:nvSpPr>
          <p:cNvPr id="1418" name="Google Shape;1418;p1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Identifikation wichtiger Stakeholder und Beziehungsmanagement</a:t>
            </a:r>
            <a:endParaRPr dirty="0"/>
          </a:p>
        </p:txBody>
      </p:sp>
      <p:sp>
        <p:nvSpPr>
          <p:cNvPr id="1419" name="Google Shape;1419;p1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Wissen, mit wem man wann kommunizieren muss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0"/>
          <p:cNvSpPr txBox="1">
            <a:spLocks noGrp="1"/>
          </p:cNvSpPr>
          <p:nvPr>
            <p:ph type="body" idx="1"/>
          </p:nvPr>
        </p:nvSpPr>
        <p:spPr>
          <a:xfrm>
            <a:off x="3239298" y="4533160"/>
            <a:ext cx="1732732" cy="1237497"/>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dirty="0"/>
              <a:t>Stakeholder-Analyse</a:t>
            </a:r>
            <a:endParaRPr dirty="0"/>
          </a:p>
        </p:txBody>
      </p:sp>
      <p:sp>
        <p:nvSpPr>
          <p:cNvPr id="1425" name="Google Shape;1425;p20"/>
          <p:cNvSpPr txBox="1">
            <a:spLocks noGrp="1"/>
          </p:cNvSpPr>
          <p:nvPr>
            <p:ph type="body" idx="2"/>
          </p:nvPr>
        </p:nvSpPr>
        <p:spPr>
          <a:xfrm>
            <a:off x="748932" y="4533160"/>
            <a:ext cx="2363418" cy="12374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dirty="0"/>
              <a:t>Identifikation von Stakeholdern</a:t>
            </a:r>
            <a:endParaRPr dirty="0"/>
          </a:p>
        </p:txBody>
      </p:sp>
      <p:sp>
        <p:nvSpPr>
          <p:cNvPr id="1426" name="Google Shape;1426;p20"/>
          <p:cNvSpPr txBox="1">
            <a:spLocks noGrp="1"/>
          </p:cNvSpPr>
          <p:nvPr>
            <p:ph type="body" idx="3"/>
          </p:nvPr>
        </p:nvSpPr>
        <p:spPr>
          <a:xfrm>
            <a:off x="6865587" y="4533160"/>
            <a:ext cx="2375555" cy="123749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ctr" rtl="0">
              <a:lnSpc>
                <a:spcPct val="90000"/>
              </a:lnSpc>
              <a:spcBef>
                <a:spcPts val="0"/>
              </a:spcBef>
              <a:spcAft>
                <a:spcPts val="0"/>
              </a:spcAft>
              <a:buClr>
                <a:srgbClr val="595A59"/>
              </a:buClr>
              <a:buSzPct val="100000"/>
              <a:buNone/>
            </a:pPr>
            <a:r>
              <a:rPr lang="de-DE" dirty="0"/>
              <a:t>Implementierung &amp; Überwachung der Kommunikation</a:t>
            </a:r>
            <a:endParaRPr dirty="0"/>
          </a:p>
        </p:txBody>
      </p:sp>
      <p:sp>
        <p:nvSpPr>
          <p:cNvPr id="1427" name="Google Shape;1427;p20"/>
          <p:cNvSpPr txBox="1">
            <a:spLocks noGrp="1"/>
          </p:cNvSpPr>
          <p:nvPr>
            <p:ph type="body" idx="4"/>
          </p:nvPr>
        </p:nvSpPr>
        <p:spPr>
          <a:xfrm>
            <a:off x="4994476" y="4533160"/>
            <a:ext cx="2188319" cy="12374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95A59"/>
              </a:buClr>
              <a:buSzPts val="2400"/>
              <a:buNone/>
            </a:pPr>
            <a:r>
              <a:rPr lang="de-DE" dirty="0"/>
              <a:t>Maßnahmen &amp; Aktionsplan</a:t>
            </a:r>
            <a:endParaRPr dirty="0"/>
          </a:p>
        </p:txBody>
      </p:sp>
      <p:sp>
        <p:nvSpPr>
          <p:cNvPr id="1428" name="Google Shape;1428;p20"/>
          <p:cNvSpPr txBox="1">
            <a:spLocks noGrp="1"/>
          </p:cNvSpPr>
          <p:nvPr>
            <p:ph type="body" idx="5"/>
          </p:nvPr>
        </p:nvSpPr>
        <p:spPr>
          <a:xfrm>
            <a:off x="9185203" y="4533159"/>
            <a:ext cx="2494903" cy="1237497"/>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595A59"/>
              </a:buClr>
              <a:buSzPts val="2400"/>
              <a:buNone/>
            </a:pPr>
            <a:r>
              <a:rPr lang="de-DE" dirty="0"/>
              <a:t>Beobachtung &amp; Überprüfung der Stakeholder</a:t>
            </a:r>
            <a:endParaRPr dirty="0"/>
          </a:p>
        </p:txBody>
      </p:sp>
      <p:sp>
        <p:nvSpPr>
          <p:cNvPr id="1429" name="Google Shape;1429;p20"/>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95A59"/>
              </a:buClr>
              <a:buSzPts val="3600"/>
              <a:buNone/>
            </a:pPr>
            <a:r>
              <a:rPr lang="de-DE" b="1" dirty="0"/>
              <a:t>Die FÜNF SCHRITTE des Stakeholder-Managements</a:t>
            </a:r>
            <a:endParaRPr dirty="0"/>
          </a:p>
        </p:txBody>
      </p:sp>
      <p:sp>
        <p:nvSpPr>
          <p:cNvPr id="1430" name="Google Shape;1430;p20"/>
          <p:cNvSpPr txBox="1"/>
          <p:nvPr/>
        </p:nvSpPr>
        <p:spPr>
          <a:xfrm>
            <a:off x="1850065"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1</a:t>
            </a:r>
            <a:endParaRPr/>
          </a:p>
        </p:txBody>
      </p:sp>
      <p:sp>
        <p:nvSpPr>
          <p:cNvPr id="1431" name="Google Shape;1431;p20"/>
          <p:cNvSpPr txBox="1"/>
          <p:nvPr/>
        </p:nvSpPr>
        <p:spPr>
          <a:xfrm>
            <a:off x="3895060"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dirty="0">
                <a:solidFill>
                  <a:srgbClr val="595A59"/>
                </a:solidFill>
                <a:latin typeface="Calibri"/>
                <a:ea typeface="Calibri"/>
                <a:cs typeface="Calibri"/>
                <a:sym typeface="Calibri"/>
              </a:rPr>
              <a:t>2</a:t>
            </a:r>
            <a:endParaRPr dirty="0"/>
          </a:p>
        </p:txBody>
      </p:sp>
      <p:sp>
        <p:nvSpPr>
          <p:cNvPr id="1432" name="Google Shape;1432;p20"/>
          <p:cNvSpPr txBox="1"/>
          <p:nvPr/>
        </p:nvSpPr>
        <p:spPr>
          <a:xfrm>
            <a:off x="5771707" y="2690036"/>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dirty="0">
                <a:solidFill>
                  <a:srgbClr val="595A59"/>
                </a:solidFill>
                <a:latin typeface="Calibri"/>
                <a:ea typeface="Calibri"/>
                <a:cs typeface="Calibri"/>
                <a:sym typeface="Calibri"/>
              </a:rPr>
              <a:t>3</a:t>
            </a:r>
            <a:endParaRPr dirty="0"/>
          </a:p>
        </p:txBody>
      </p:sp>
      <p:sp>
        <p:nvSpPr>
          <p:cNvPr id="1433" name="Google Shape;1433;p20"/>
          <p:cNvSpPr txBox="1"/>
          <p:nvPr/>
        </p:nvSpPr>
        <p:spPr>
          <a:xfrm>
            <a:off x="7829892"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4</a:t>
            </a:r>
            <a:endParaRPr/>
          </a:p>
        </p:txBody>
      </p:sp>
      <p:sp>
        <p:nvSpPr>
          <p:cNvPr id="1434" name="Google Shape;1434;p20"/>
          <p:cNvSpPr txBox="1"/>
          <p:nvPr/>
        </p:nvSpPr>
        <p:spPr>
          <a:xfrm>
            <a:off x="9706539" y="2690035"/>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5</a:t>
            </a:r>
            <a:endParaRPr/>
          </a:p>
        </p:txBody>
      </p:sp>
      <p:sp>
        <p:nvSpPr>
          <p:cNvPr id="1435" name="Google Shape;1435;p20"/>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Diese Schritte sind unerlässlich, um im Krisenfall schnell und wirksam handeln zu können.</a:t>
            </a:r>
            <a:endParaRPr sz="1600" b="0" i="0" dirty="0">
              <a:solidFill>
                <a:srgbClr val="595A5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1"/>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1" name="Google Shape;1441;p21"/>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595A59"/>
              </a:buClr>
              <a:buSzPts val="2400"/>
              <a:buNone/>
            </a:pPr>
            <a:r>
              <a:rPr lang="de-DE" sz="2400" dirty="0">
                <a:latin typeface="Calibri"/>
                <a:ea typeface="Calibri"/>
                <a:cs typeface="Calibri"/>
                <a:sym typeface="Calibri"/>
              </a:rPr>
              <a:t>In einem ersten Schritt müssen die zu berücksichtigenden Interessengruppen ermittelt werden. Dieser Schritt kann durch eine Kreativitätsmethode wie Brainstorming unterstützt werden.</a:t>
            </a:r>
            <a:endParaRPr dirty="0"/>
          </a:p>
          <a:p>
            <a:pPr marL="228600" lvl="0" indent="-228600" algn="l" rtl="0">
              <a:lnSpc>
                <a:spcPct val="100000"/>
              </a:lnSpc>
              <a:spcBef>
                <a:spcPts val="600"/>
              </a:spcBef>
              <a:spcAft>
                <a:spcPts val="0"/>
              </a:spcAft>
              <a:buClr>
                <a:srgbClr val="595A59"/>
              </a:buClr>
              <a:buSzPts val="2400"/>
              <a:buNone/>
            </a:pPr>
            <a:r>
              <a:rPr lang="de-DE" sz="2400" b="1" dirty="0">
                <a:solidFill>
                  <a:srgbClr val="F27954"/>
                </a:solidFill>
                <a:latin typeface="Calibri"/>
                <a:ea typeface="Calibri"/>
                <a:cs typeface="Calibri"/>
                <a:sym typeface="Calibri"/>
              </a:rPr>
              <a:t>	Verwenden Sie die folgenden Leitfragen:</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Wer kann das Projekt/Tagesgeschäft beeinflussen?</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Wer ist an dem Projekt/Tagesgeschäft beteiligt?</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Wer ist von den Auswirkungen des Projekts/Alltagsgeschäfts betroffen?</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Wer hat ein Interesse an dem Ergebnis des Projekts/des Tagesgeschäfts?</a:t>
            </a:r>
            <a:endParaRPr dirty="0"/>
          </a:p>
          <a:p>
            <a:pPr marL="342900" lvl="0" indent="-190500" algn="l" rtl="0">
              <a:lnSpc>
                <a:spcPct val="100000"/>
              </a:lnSpc>
              <a:spcBef>
                <a:spcPts val="600"/>
              </a:spcBef>
              <a:spcAft>
                <a:spcPts val="0"/>
              </a:spcAft>
              <a:buClr>
                <a:srgbClr val="F27954"/>
              </a:buClr>
              <a:buSzPts val="2400"/>
              <a:buFont typeface="Arial"/>
              <a:buNone/>
            </a:pPr>
            <a:endParaRPr sz="2400" b="1" dirty="0">
              <a:latin typeface="Calibri"/>
              <a:ea typeface="Calibri"/>
              <a:cs typeface="Calibri"/>
              <a:sym typeface="Calibri"/>
            </a:endParaRPr>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Die ermittelten Stakeholder sollten übersichtlich dargestellt werden - sei es in Tabellenform, als Mindmap oder in Form von Stakeholder-Karten.</a:t>
            </a:r>
            <a:endParaRPr dirty="0"/>
          </a:p>
        </p:txBody>
      </p:sp>
      <p:sp>
        <p:nvSpPr>
          <p:cNvPr id="1442" name="Google Shape;1442;p21"/>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01 Identifikation von Stakeholdern</a:t>
            </a:r>
            <a:endParaRPr dirty="0">
              <a:solidFill>
                <a:schemeClr val="lt1"/>
              </a:solidFill>
            </a:endParaRPr>
          </a:p>
        </p:txBody>
      </p:sp>
      <p:sp>
        <p:nvSpPr>
          <p:cNvPr id="1443" name="Google Shape;1443;p21"/>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Ermitteln Sie, wer strategisch wichtig </a:t>
            </a:r>
            <a:r>
              <a:rPr lang="de-DE" sz="1600" b="0" i="0" dirty="0">
                <a:solidFill>
                  <a:schemeClr val="lt1"/>
                </a:solidFill>
                <a:latin typeface="Calibri"/>
                <a:ea typeface="Calibri"/>
                <a:cs typeface="Calibri"/>
                <a:sym typeface="Calibri"/>
              </a:rPr>
              <a:t>für </a:t>
            </a:r>
            <a:r>
              <a:rPr lang="de-DE" sz="1600" b="0" i="0" dirty="0" err="1">
                <a:solidFill>
                  <a:schemeClr val="lt1"/>
                </a:solidFill>
                <a:latin typeface="Calibri"/>
                <a:ea typeface="Calibri"/>
                <a:cs typeface="Calibri"/>
                <a:sym typeface="Calibri"/>
              </a:rPr>
              <a:t>Ihr Unternehmen ist</a:t>
            </a:r>
            <a:r>
              <a:rPr lang="de-DE" sz="1600" b="0" i="0" dirty="0">
                <a:solidFill>
                  <a:schemeClr val="lt1"/>
                </a:solidFill>
                <a:latin typeface="Calibri"/>
                <a:ea typeface="Calibri"/>
                <a:cs typeface="Calibri"/>
                <a:sym typeface="Calibri"/>
              </a:rPr>
              <a:t>.</a:t>
            </a:r>
            <a:endParaRPr sz="1600" b="0" i="0"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22"/>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lt1"/>
              </a:buClr>
              <a:buSzPct val="100000"/>
              <a:buNone/>
            </a:pPr>
            <a:r>
              <a:rPr lang="de-DE" b="1" dirty="0"/>
              <a:t>1. </a:t>
            </a:r>
            <a:r>
              <a:rPr lang="de-DE" b="1" dirty="0" err="1"/>
              <a:t>Mind</a:t>
            </a:r>
            <a:r>
              <a:rPr lang="de-DE" b="1" dirty="0"/>
              <a:t>-Mapping der Interessengruppen</a:t>
            </a:r>
            <a:endParaRPr b="1" dirty="0">
              <a:solidFill>
                <a:schemeClr val="lt1"/>
              </a:solidFill>
            </a:endParaRPr>
          </a:p>
        </p:txBody>
      </p:sp>
      <p:sp>
        <p:nvSpPr>
          <p:cNvPr id="1449" name="Google Shape;1449;p22"/>
          <p:cNvSpPr txBox="1">
            <a:spLocks noGrp="1"/>
          </p:cNvSpPr>
          <p:nvPr>
            <p:ph type="body" idx="4"/>
          </p:nvPr>
        </p:nvSpPr>
        <p:spPr>
          <a:xfrm>
            <a:off x="6320236" y="2418710"/>
            <a:ext cx="4957908" cy="58222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500"/>
              <a:buNone/>
            </a:pPr>
            <a:r>
              <a:rPr lang="de-DE" sz="2500" b="1"/>
              <a:t>2. Stakeholder-Karten</a:t>
            </a:r>
            <a:endParaRPr sz="2500" b="1"/>
          </a:p>
        </p:txBody>
      </p:sp>
      <p:grpSp>
        <p:nvGrpSpPr>
          <p:cNvPr id="1450" name="Google Shape;1450;p22"/>
          <p:cNvGrpSpPr/>
          <p:nvPr/>
        </p:nvGrpSpPr>
        <p:grpSpPr>
          <a:xfrm>
            <a:off x="633715" y="3522669"/>
            <a:ext cx="4636988" cy="2646895"/>
            <a:chOff x="2282732" y="1678689"/>
            <a:chExt cx="7626535" cy="4047274"/>
          </a:xfrm>
        </p:grpSpPr>
        <p:cxnSp>
          <p:nvCxnSpPr>
            <p:cNvPr id="1451" name="Google Shape;1451;p22"/>
            <p:cNvCxnSpPr>
              <a:cxnSpLocks/>
            </p:cNvCxnSpPr>
            <p:nvPr/>
          </p:nvCxnSpPr>
          <p:spPr>
            <a:xfrm>
              <a:off x="7638802" y="2653303"/>
              <a:ext cx="582710" cy="0"/>
            </a:xfrm>
            <a:prstGeom prst="straightConnector1">
              <a:avLst/>
            </a:prstGeom>
            <a:noFill/>
            <a:ln w="38100" cap="flat" cmpd="sng">
              <a:solidFill>
                <a:srgbClr val="7F7F7F"/>
              </a:solidFill>
              <a:prstDash val="solid"/>
              <a:miter lim="800000"/>
              <a:headEnd type="none" w="sm" len="sm"/>
              <a:tailEnd type="triangle" w="med" len="med"/>
            </a:ln>
          </p:spPr>
        </p:cxnSp>
        <p:cxnSp>
          <p:nvCxnSpPr>
            <p:cNvPr id="1452" name="Google Shape;1452;p22"/>
            <p:cNvCxnSpPr/>
            <p:nvPr/>
          </p:nvCxnSpPr>
          <p:spPr>
            <a:xfrm rot="10800000" flipH="1">
              <a:off x="8947023" y="2186117"/>
              <a:ext cx="321172" cy="214713"/>
            </a:xfrm>
            <a:prstGeom prst="straightConnector1">
              <a:avLst/>
            </a:prstGeom>
            <a:noFill/>
            <a:ln w="38100" cap="flat" cmpd="sng">
              <a:solidFill>
                <a:srgbClr val="7F7F7F"/>
              </a:solidFill>
              <a:prstDash val="solid"/>
              <a:miter lim="800000"/>
              <a:headEnd type="none" w="sm" len="sm"/>
              <a:tailEnd type="triangle" w="med" len="med"/>
            </a:ln>
          </p:spPr>
        </p:cxnSp>
        <p:cxnSp>
          <p:nvCxnSpPr>
            <p:cNvPr id="1453" name="Google Shape;1453;p22"/>
            <p:cNvCxnSpPr>
              <a:stCxn id="1454" idx="5"/>
            </p:cNvCxnSpPr>
            <p:nvPr/>
          </p:nvCxnSpPr>
          <p:spPr>
            <a:xfrm>
              <a:off x="8903299" y="2795467"/>
              <a:ext cx="254700" cy="282300"/>
            </a:xfrm>
            <a:prstGeom prst="straightConnector1">
              <a:avLst/>
            </a:prstGeom>
            <a:noFill/>
            <a:ln w="38100" cap="flat" cmpd="sng">
              <a:solidFill>
                <a:srgbClr val="7F7F7F"/>
              </a:solidFill>
              <a:prstDash val="solid"/>
              <a:miter lim="800000"/>
              <a:headEnd type="none" w="sm" len="sm"/>
              <a:tailEnd type="triangle" w="med" len="med"/>
            </a:ln>
          </p:spPr>
        </p:cxnSp>
        <p:cxnSp>
          <p:nvCxnSpPr>
            <p:cNvPr id="1455" name="Google Shape;1455;p22"/>
            <p:cNvCxnSpPr/>
            <p:nvPr/>
          </p:nvCxnSpPr>
          <p:spPr>
            <a:xfrm rot="10800000" flipH="1">
              <a:off x="6142323" y="3353358"/>
              <a:ext cx="131195" cy="270000"/>
            </a:xfrm>
            <a:prstGeom prst="straightConnector1">
              <a:avLst/>
            </a:prstGeom>
            <a:noFill/>
            <a:ln w="38100" cap="flat" cmpd="sng">
              <a:solidFill>
                <a:srgbClr val="7F7F7F"/>
              </a:solidFill>
              <a:prstDash val="solid"/>
              <a:miter lim="800000"/>
              <a:headEnd type="none" w="sm" len="sm"/>
              <a:tailEnd type="triangle" w="med" len="med"/>
            </a:ln>
          </p:spPr>
        </p:cxnSp>
        <p:cxnSp>
          <p:nvCxnSpPr>
            <p:cNvPr id="1456" name="Google Shape;1456;p22"/>
            <p:cNvCxnSpPr/>
            <p:nvPr/>
          </p:nvCxnSpPr>
          <p:spPr>
            <a:xfrm rot="10800000" flipH="1">
              <a:off x="7943903" y="4110047"/>
              <a:ext cx="268116" cy="154404"/>
            </a:xfrm>
            <a:prstGeom prst="straightConnector1">
              <a:avLst/>
            </a:prstGeom>
            <a:noFill/>
            <a:ln w="38100" cap="flat" cmpd="sng">
              <a:solidFill>
                <a:srgbClr val="7F7F7F"/>
              </a:solidFill>
              <a:prstDash val="solid"/>
              <a:miter lim="800000"/>
              <a:headEnd type="none" w="sm" len="sm"/>
              <a:tailEnd type="triangle" w="med" len="med"/>
            </a:ln>
          </p:spPr>
        </p:cxnSp>
        <p:cxnSp>
          <p:nvCxnSpPr>
            <p:cNvPr id="1457" name="Google Shape;1457;p22"/>
            <p:cNvCxnSpPr/>
            <p:nvPr/>
          </p:nvCxnSpPr>
          <p:spPr>
            <a:xfrm>
              <a:off x="8883041" y="4220942"/>
              <a:ext cx="172057" cy="77202"/>
            </a:xfrm>
            <a:prstGeom prst="straightConnector1">
              <a:avLst/>
            </a:prstGeom>
            <a:noFill/>
            <a:ln w="38100" cap="flat" cmpd="sng">
              <a:solidFill>
                <a:srgbClr val="7F7F7F"/>
              </a:solidFill>
              <a:prstDash val="solid"/>
              <a:miter lim="800000"/>
              <a:headEnd type="none" w="sm" len="sm"/>
              <a:tailEnd type="triangle" w="med" len="med"/>
            </a:ln>
          </p:spPr>
        </p:cxnSp>
        <p:cxnSp>
          <p:nvCxnSpPr>
            <p:cNvPr id="1458" name="Google Shape;1458;p22"/>
            <p:cNvCxnSpPr/>
            <p:nvPr/>
          </p:nvCxnSpPr>
          <p:spPr>
            <a:xfrm flipH="1">
              <a:off x="8366871" y="4644137"/>
              <a:ext cx="675603" cy="321172"/>
            </a:xfrm>
            <a:prstGeom prst="straightConnector1">
              <a:avLst/>
            </a:prstGeom>
            <a:noFill/>
            <a:ln w="38100" cap="flat" cmpd="sng">
              <a:solidFill>
                <a:srgbClr val="7F7F7F"/>
              </a:solidFill>
              <a:prstDash val="solid"/>
              <a:miter lim="800000"/>
              <a:headEnd type="none" w="sm" len="sm"/>
              <a:tailEnd type="triangle" w="med" len="med"/>
            </a:ln>
          </p:spPr>
        </p:cxnSp>
        <p:cxnSp>
          <p:nvCxnSpPr>
            <p:cNvPr id="1459" name="Google Shape;1459;p22"/>
            <p:cNvCxnSpPr>
              <a:stCxn id="1460" idx="4"/>
              <a:endCxn id="1461" idx="0"/>
            </p:cNvCxnSpPr>
            <p:nvPr/>
          </p:nvCxnSpPr>
          <p:spPr>
            <a:xfrm flipH="1">
              <a:off x="9302322" y="4764237"/>
              <a:ext cx="62100" cy="319500"/>
            </a:xfrm>
            <a:prstGeom prst="straightConnector1">
              <a:avLst/>
            </a:prstGeom>
            <a:noFill/>
            <a:ln w="38100" cap="flat" cmpd="sng">
              <a:solidFill>
                <a:srgbClr val="7F7F7F"/>
              </a:solidFill>
              <a:prstDash val="solid"/>
              <a:miter lim="800000"/>
              <a:headEnd type="none" w="sm" len="sm"/>
              <a:tailEnd type="triangle" w="med" len="med"/>
            </a:ln>
          </p:spPr>
        </p:cxnSp>
        <p:cxnSp>
          <p:nvCxnSpPr>
            <p:cNvPr id="1463" name="Google Shape;1463;p22"/>
            <p:cNvCxnSpPr>
              <a:cxnSpLocks/>
            </p:cNvCxnSpPr>
            <p:nvPr/>
          </p:nvCxnSpPr>
          <p:spPr>
            <a:xfrm flipH="1">
              <a:off x="5409782" y="3175946"/>
              <a:ext cx="439070" cy="359462"/>
            </a:xfrm>
            <a:prstGeom prst="straightConnector1">
              <a:avLst/>
            </a:prstGeom>
            <a:noFill/>
            <a:ln w="38100" cap="flat" cmpd="sng">
              <a:solidFill>
                <a:srgbClr val="7F7F7F"/>
              </a:solidFill>
              <a:prstDash val="solid"/>
              <a:miter lim="800000"/>
              <a:headEnd type="none" w="sm" len="sm"/>
              <a:tailEnd type="triangle" w="med" len="med"/>
            </a:ln>
          </p:spPr>
        </p:cxnSp>
        <p:cxnSp>
          <p:nvCxnSpPr>
            <p:cNvPr id="1464" name="Google Shape;1464;p22"/>
            <p:cNvCxnSpPr/>
            <p:nvPr/>
          </p:nvCxnSpPr>
          <p:spPr>
            <a:xfrm>
              <a:off x="6106748" y="4884482"/>
              <a:ext cx="303477" cy="100544"/>
            </a:xfrm>
            <a:prstGeom prst="straightConnector1">
              <a:avLst/>
            </a:prstGeom>
            <a:noFill/>
            <a:ln w="38100" cap="flat" cmpd="sng">
              <a:solidFill>
                <a:srgbClr val="7F7F7F"/>
              </a:solidFill>
              <a:prstDash val="solid"/>
              <a:miter lim="800000"/>
              <a:headEnd type="none" w="sm" len="sm"/>
              <a:tailEnd type="triangle" w="med" len="med"/>
            </a:ln>
          </p:spPr>
        </p:cxnSp>
        <p:cxnSp>
          <p:nvCxnSpPr>
            <p:cNvPr id="1465" name="Google Shape;1465;p22"/>
            <p:cNvCxnSpPr/>
            <p:nvPr/>
          </p:nvCxnSpPr>
          <p:spPr>
            <a:xfrm>
              <a:off x="6881451" y="3353357"/>
              <a:ext cx="199837" cy="364102"/>
            </a:xfrm>
            <a:prstGeom prst="straightConnector1">
              <a:avLst/>
            </a:prstGeom>
            <a:noFill/>
            <a:ln w="38100" cap="flat" cmpd="sng">
              <a:solidFill>
                <a:srgbClr val="7F7F7F"/>
              </a:solidFill>
              <a:prstDash val="solid"/>
              <a:miter lim="800000"/>
              <a:headEnd type="none" w="sm" len="sm"/>
              <a:tailEnd type="triangle" w="med" len="med"/>
            </a:ln>
          </p:spPr>
        </p:cxnSp>
        <p:cxnSp>
          <p:nvCxnSpPr>
            <p:cNvPr id="1466" name="Google Shape;1466;p22"/>
            <p:cNvCxnSpPr/>
            <p:nvPr/>
          </p:nvCxnSpPr>
          <p:spPr>
            <a:xfrm flipH="1">
              <a:off x="4483193" y="4317548"/>
              <a:ext cx="32684" cy="269239"/>
            </a:xfrm>
            <a:prstGeom prst="straightConnector1">
              <a:avLst/>
            </a:prstGeom>
            <a:noFill/>
            <a:ln w="38100" cap="flat" cmpd="sng">
              <a:solidFill>
                <a:srgbClr val="7F7F7F"/>
              </a:solidFill>
              <a:prstDash val="solid"/>
              <a:miter lim="800000"/>
              <a:headEnd type="none" w="sm" len="sm"/>
              <a:tailEnd type="triangle" w="med" len="med"/>
            </a:ln>
          </p:spPr>
        </p:cxnSp>
        <p:cxnSp>
          <p:nvCxnSpPr>
            <p:cNvPr id="1467" name="Google Shape;1467;p22"/>
            <p:cNvCxnSpPr/>
            <p:nvPr/>
          </p:nvCxnSpPr>
          <p:spPr>
            <a:xfrm>
              <a:off x="4999852" y="4236602"/>
              <a:ext cx="321172" cy="327244"/>
            </a:xfrm>
            <a:prstGeom prst="straightConnector1">
              <a:avLst/>
            </a:prstGeom>
            <a:noFill/>
            <a:ln w="38100" cap="flat" cmpd="sng">
              <a:solidFill>
                <a:srgbClr val="7F7F7F"/>
              </a:solidFill>
              <a:prstDash val="solid"/>
              <a:miter lim="800000"/>
              <a:headEnd type="none" w="sm" len="sm"/>
              <a:tailEnd type="triangle" w="med" len="med"/>
            </a:ln>
          </p:spPr>
        </p:cxnSp>
        <p:cxnSp>
          <p:nvCxnSpPr>
            <p:cNvPr id="1468" name="Google Shape;1468;p22"/>
            <p:cNvCxnSpPr/>
            <p:nvPr/>
          </p:nvCxnSpPr>
          <p:spPr>
            <a:xfrm flipH="1">
              <a:off x="3633079" y="4661348"/>
              <a:ext cx="36650" cy="289269"/>
            </a:xfrm>
            <a:prstGeom prst="straightConnector1">
              <a:avLst/>
            </a:prstGeom>
            <a:noFill/>
            <a:ln w="38100" cap="flat" cmpd="sng">
              <a:solidFill>
                <a:srgbClr val="7F7F7F"/>
              </a:solidFill>
              <a:prstDash val="solid"/>
              <a:miter lim="800000"/>
              <a:headEnd type="none" w="sm" len="sm"/>
              <a:tailEnd type="triangle" w="med" len="med"/>
            </a:ln>
          </p:spPr>
        </p:cxnSp>
        <p:cxnSp>
          <p:nvCxnSpPr>
            <p:cNvPr id="1469" name="Google Shape;1469;p22"/>
            <p:cNvCxnSpPr/>
            <p:nvPr/>
          </p:nvCxnSpPr>
          <p:spPr>
            <a:xfrm flipH="1">
              <a:off x="3135458" y="4317547"/>
              <a:ext cx="233801" cy="57038"/>
            </a:xfrm>
            <a:prstGeom prst="straightConnector1">
              <a:avLst/>
            </a:prstGeom>
            <a:noFill/>
            <a:ln w="38100" cap="flat" cmpd="sng">
              <a:solidFill>
                <a:srgbClr val="7F7F7F"/>
              </a:solidFill>
              <a:prstDash val="solid"/>
              <a:miter lim="800000"/>
              <a:headEnd type="none" w="sm" len="sm"/>
              <a:tailEnd type="triangle" w="med" len="med"/>
            </a:ln>
          </p:spPr>
        </p:cxnSp>
        <p:cxnSp>
          <p:nvCxnSpPr>
            <p:cNvPr id="1470" name="Google Shape;1470;p22"/>
            <p:cNvCxnSpPr/>
            <p:nvPr/>
          </p:nvCxnSpPr>
          <p:spPr>
            <a:xfrm flipH="1">
              <a:off x="3977192" y="5094714"/>
              <a:ext cx="207363" cy="98571"/>
            </a:xfrm>
            <a:prstGeom prst="straightConnector1">
              <a:avLst/>
            </a:prstGeom>
            <a:noFill/>
            <a:ln w="38100" cap="flat" cmpd="sng">
              <a:solidFill>
                <a:srgbClr val="7F7F7F"/>
              </a:solidFill>
              <a:prstDash val="solid"/>
              <a:miter lim="800000"/>
              <a:headEnd type="none" w="sm" len="sm"/>
              <a:tailEnd type="triangle" w="med" len="med"/>
            </a:ln>
          </p:spPr>
        </p:cxnSp>
        <p:cxnSp>
          <p:nvCxnSpPr>
            <p:cNvPr id="1471" name="Google Shape;1471;p22"/>
            <p:cNvCxnSpPr/>
            <p:nvPr/>
          </p:nvCxnSpPr>
          <p:spPr>
            <a:xfrm rot="10800000">
              <a:off x="2948393" y="2964081"/>
              <a:ext cx="374984" cy="140152"/>
            </a:xfrm>
            <a:prstGeom prst="straightConnector1">
              <a:avLst/>
            </a:prstGeom>
            <a:noFill/>
            <a:ln w="38100" cap="flat" cmpd="sng">
              <a:solidFill>
                <a:srgbClr val="7F7F7F"/>
              </a:solidFill>
              <a:prstDash val="solid"/>
              <a:miter lim="800000"/>
              <a:headEnd type="none" w="sm" len="sm"/>
              <a:tailEnd type="triangle" w="med" len="med"/>
            </a:ln>
          </p:spPr>
        </p:cxnSp>
        <p:cxnSp>
          <p:nvCxnSpPr>
            <p:cNvPr id="1472" name="Google Shape;1472;p22"/>
            <p:cNvCxnSpPr/>
            <p:nvPr/>
          </p:nvCxnSpPr>
          <p:spPr>
            <a:xfrm rot="10800000">
              <a:off x="3669729" y="3672696"/>
              <a:ext cx="62192" cy="284652"/>
            </a:xfrm>
            <a:prstGeom prst="straightConnector1">
              <a:avLst/>
            </a:prstGeom>
            <a:noFill/>
            <a:ln w="38100" cap="flat" cmpd="sng">
              <a:solidFill>
                <a:srgbClr val="7F7F7F"/>
              </a:solidFill>
              <a:prstDash val="solid"/>
              <a:miter lim="800000"/>
              <a:headEnd type="none" w="sm" len="sm"/>
              <a:tailEnd type="triangle" w="med" len="med"/>
            </a:ln>
          </p:spPr>
        </p:cxnSp>
        <p:cxnSp>
          <p:nvCxnSpPr>
            <p:cNvPr id="1473" name="Google Shape;1473;p22"/>
            <p:cNvCxnSpPr/>
            <p:nvPr/>
          </p:nvCxnSpPr>
          <p:spPr>
            <a:xfrm rot="10800000" flipH="1">
              <a:off x="5056309" y="3114090"/>
              <a:ext cx="126621" cy="239266"/>
            </a:xfrm>
            <a:prstGeom prst="straightConnector1">
              <a:avLst/>
            </a:prstGeom>
            <a:noFill/>
            <a:ln w="38100" cap="flat" cmpd="sng">
              <a:solidFill>
                <a:srgbClr val="7F7F7F"/>
              </a:solidFill>
              <a:prstDash val="solid"/>
              <a:miter lim="800000"/>
              <a:headEnd type="none" w="sm" len="sm"/>
              <a:tailEnd type="triangle" w="med" len="med"/>
            </a:ln>
          </p:spPr>
        </p:cxnSp>
        <p:cxnSp>
          <p:nvCxnSpPr>
            <p:cNvPr id="1474" name="Google Shape;1474;p22"/>
            <p:cNvCxnSpPr>
              <a:stCxn id="1475" idx="6"/>
              <a:endCxn id="1476" idx="2"/>
            </p:cNvCxnSpPr>
            <p:nvPr/>
          </p:nvCxnSpPr>
          <p:spPr>
            <a:xfrm>
              <a:off x="4792112" y="2795624"/>
              <a:ext cx="252300" cy="0"/>
            </a:xfrm>
            <a:prstGeom prst="straightConnector1">
              <a:avLst/>
            </a:prstGeom>
            <a:noFill/>
            <a:ln w="38100" cap="flat" cmpd="sng">
              <a:solidFill>
                <a:srgbClr val="7F7F7F"/>
              </a:solidFill>
              <a:prstDash val="solid"/>
              <a:miter lim="800000"/>
              <a:headEnd type="none" w="sm" len="sm"/>
              <a:tailEnd type="triangle" w="med" len="med"/>
            </a:ln>
          </p:spPr>
        </p:cxnSp>
        <p:sp>
          <p:nvSpPr>
            <p:cNvPr id="1477" name="Google Shape;1477;p22"/>
            <p:cNvSpPr/>
            <p:nvPr/>
          </p:nvSpPr>
          <p:spPr>
            <a:xfrm>
              <a:off x="9266923" y="167868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54" name="Google Shape;1454;p22"/>
            <p:cNvSpPr/>
            <p:nvPr/>
          </p:nvSpPr>
          <p:spPr>
            <a:xfrm>
              <a:off x="8355024" y="224719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8" name="Google Shape;1478;p22"/>
            <p:cNvSpPr/>
            <p:nvPr/>
          </p:nvSpPr>
          <p:spPr>
            <a:xfrm>
              <a:off x="9157954" y="3044031"/>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60" name="Google Shape;1460;p22"/>
            <p:cNvSpPr/>
            <p:nvPr/>
          </p:nvSpPr>
          <p:spPr>
            <a:xfrm>
              <a:off x="9043250" y="4121893"/>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9" name="Google Shape;1479;p22"/>
            <p:cNvSpPr/>
            <p:nvPr/>
          </p:nvSpPr>
          <p:spPr>
            <a:xfrm>
              <a:off x="8228849" y="3744087"/>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0" name="Google Shape;1480;p22"/>
            <p:cNvSpPr/>
            <p:nvPr/>
          </p:nvSpPr>
          <p:spPr>
            <a:xfrm>
              <a:off x="7746195" y="489991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5" name="Google Shape;1475;p22"/>
            <p:cNvSpPr/>
            <p:nvPr/>
          </p:nvSpPr>
          <p:spPr>
            <a:xfrm>
              <a:off x="4149768" y="247445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61" name="Google Shape;1461;p22"/>
            <p:cNvSpPr/>
            <p:nvPr/>
          </p:nvSpPr>
          <p:spPr>
            <a:xfrm>
              <a:off x="8981058" y="508361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6" name="Google Shape;1476;p22"/>
            <p:cNvSpPr/>
            <p:nvPr/>
          </p:nvSpPr>
          <p:spPr>
            <a:xfrm>
              <a:off x="5044461" y="247445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1" name="Google Shape;1481;p22"/>
            <p:cNvSpPr/>
            <p:nvPr/>
          </p:nvSpPr>
          <p:spPr>
            <a:xfrm>
              <a:off x="3300060" y="3010337"/>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2" name="Google Shape;1482;p22"/>
            <p:cNvSpPr/>
            <p:nvPr/>
          </p:nvSpPr>
          <p:spPr>
            <a:xfrm>
              <a:off x="2282732" y="2483593"/>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3" name="Google Shape;1483;p22"/>
            <p:cNvSpPr/>
            <p:nvPr/>
          </p:nvSpPr>
          <p:spPr>
            <a:xfrm>
              <a:off x="2423916" y="406525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4" name="Google Shape;1484;p22"/>
            <p:cNvSpPr/>
            <p:nvPr/>
          </p:nvSpPr>
          <p:spPr>
            <a:xfrm>
              <a:off x="3398902" y="4003605"/>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5" name="Google Shape;1485;p22"/>
            <p:cNvSpPr/>
            <p:nvPr/>
          </p:nvSpPr>
          <p:spPr>
            <a:xfrm>
              <a:off x="4149768" y="4622290"/>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6" name="Google Shape;1486;p22"/>
            <p:cNvSpPr/>
            <p:nvPr/>
          </p:nvSpPr>
          <p:spPr>
            <a:xfrm>
              <a:off x="3300060" y="499687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7" name="Google Shape;1487;p22"/>
            <p:cNvSpPr/>
            <p:nvPr/>
          </p:nvSpPr>
          <p:spPr>
            <a:xfrm>
              <a:off x="6460612" y="473126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9" name="Google Shape;1489;p22"/>
            <p:cNvSpPr/>
            <p:nvPr/>
          </p:nvSpPr>
          <p:spPr>
            <a:xfrm>
              <a:off x="5903147" y="2049574"/>
              <a:ext cx="1592858" cy="1457297"/>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dirty="0">
                <a:solidFill>
                  <a:schemeClr val="dk1"/>
                </a:solidFill>
                <a:latin typeface="Lato Light"/>
                <a:ea typeface="Lato Light"/>
                <a:cs typeface="Lato Light"/>
                <a:sym typeface="Lato Light"/>
              </a:endParaRPr>
            </a:p>
          </p:txBody>
        </p:sp>
        <p:sp>
          <p:nvSpPr>
            <p:cNvPr id="1491" name="Google Shape;1491;p22"/>
            <p:cNvSpPr/>
            <p:nvPr/>
          </p:nvSpPr>
          <p:spPr>
            <a:xfrm>
              <a:off x="3903976" y="3200673"/>
              <a:ext cx="1266034" cy="115295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494" name="Google Shape;1494;p22"/>
            <p:cNvSpPr/>
            <p:nvPr/>
          </p:nvSpPr>
          <p:spPr>
            <a:xfrm>
              <a:off x="6778377" y="3699995"/>
              <a:ext cx="1152958" cy="115295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498" name="Google Shape;1498;p22"/>
            <p:cNvSpPr txBox="1"/>
            <p:nvPr/>
          </p:nvSpPr>
          <p:spPr>
            <a:xfrm>
              <a:off x="3909382" y="3369342"/>
              <a:ext cx="1246724" cy="7999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err="1">
                  <a:solidFill>
                    <a:srgbClr val="916395"/>
                  </a:solidFill>
                  <a:latin typeface="Calibri"/>
                  <a:ea typeface="Calibri"/>
                  <a:cs typeface="Calibri"/>
                  <a:sym typeface="Calibri"/>
                </a:rPr>
                <a:t>Öffent-lichkeit</a:t>
              </a:r>
              <a:endParaRPr dirty="0"/>
            </a:p>
          </p:txBody>
        </p:sp>
        <p:sp>
          <p:nvSpPr>
            <p:cNvPr id="1499" name="Google Shape;1499;p22"/>
            <p:cNvSpPr txBox="1"/>
            <p:nvPr/>
          </p:nvSpPr>
          <p:spPr>
            <a:xfrm>
              <a:off x="5925352" y="2585031"/>
              <a:ext cx="1515826" cy="4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dirty="0" err="1">
                  <a:solidFill>
                    <a:srgbClr val="85D2C7"/>
                  </a:solidFill>
                  <a:latin typeface="Calibri"/>
                  <a:ea typeface="Calibri"/>
                  <a:cs typeface="Calibri"/>
                  <a:sym typeface="Calibri"/>
                </a:rPr>
                <a:t>Mitarbeiter</a:t>
              </a:r>
              <a:endParaRPr dirty="0"/>
            </a:p>
          </p:txBody>
        </p:sp>
        <p:sp>
          <p:nvSpPr>
            <p:cNvPr id="1500" name="Google Shape;1500;p22"/>
            <p:cNvSpPr txBox="1"/>
            <p:nvPr/>
          </p:nvSpPr>
          <p:spPr>
            <a:xfrm>
              <a:off x="6766181" y="4074445"/>
              <a:ext cx="1177351" cy="4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dirty="0">
                  <a:solidFill>
                    <a:srgbClr val="85D2C7"/>
                  </a:solidFill>
                  <a:latin typeface="Calibri"/>
                  <a:ea typeface="Calibri"/>
                  <a:cs typeface="Calibri"/>
                  <a:sym typeface="Calibri"/>
                </a:rPr>
                <a:t>Branche</a:t>
              </a:r>
              <a:endParaRPr dirty="0"/>
            </a:p>
          </p:txBody>
        </p:sp>
      </p:grpSp>
      <p:sp>
        <p:nvSpPr>
          <p:cNvPr id="1501" name="Google Shape;1501;p22"/>
          <p:cNvSpPr/>
          <p:nvPr/>
        </p:nvSpPr>
        <p:spPr>
          <a:xfrm>
            <a:off x="2210230" y="5424462"/>
            <a:ext cx="701007" cy="75402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502" name="Google Shape;1502;p22"/>
          <p:cNvSpPr txBox="1"/>
          <p:nvPr/>
        </p:nvSpPr>
        <p:spPr>
          <a:xfrm>
            <a:off x="2432261" y="5684995"/>
            <a:ext cx="25519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a:solidFill>
                  <a:srgbClr val="F27954"/>
                </a:solidFill>
                <a:latin typeface="Calibri"/>
                <a:ea typeface="Calibri"/>
                <a:cs typeface="Calibri"/>
                <a:sym typeface="Calibri"/>
              </a:rPr>
              <a:t>?</a:t>
            </a:r>
            <a:endParaRPr/>
          </a:p>
        </p:txBody>
      </p:sp>
      <p:grpSp>
        <p:nvGrpSpPr>
          <p:cNvPr id="1503" name="Google Shape;1503;p22"/>
          <p:cNvGrpSpPr/>
          <p:nvPr/>
        </p:nvGrpSpPr>
        <p:grpSpPr>
          <a:xfrm>
            <a:off x="7060064" y="3575673"/>
            <a:ext cx="4303124" cy="3145113"/>
            <a:chOff x="6372288" y="1824049"/>
            <a:chExt cx="5704454" cy="2505855"/>
          </a:xfrm>
        </p:grpSpPr>
        <p:sp>
          <p:nvSpPr>
            <p:cNvPr id="1504" name="Google Shape;1504;p22"/>
            <p:cNvSpPr/>
            <p:nvPr/>
          </p:nvSpPr>
          <p:spPr>
            <a:xfrm>
              <a:off x="6372288" y="1843583"/>
              <a:ext cx="3446265" cy="774391"/>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5" name="Google Shape;1505;p22"/>
            <p:cNvSpPr/>
            <p:nvPr/>
          </p:nvSpPr>
          <p:spPr>
            <a:xfrm>
              <a:off x="6729975" y="1855108"/>
              <a:ext cx="270163" cy="774392"/>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6" name="Google Shape;1506;p22"/>
            <p:cNvSpPr txBox="1"/>
            <p:nvPr/>
          </p:nvSpPr>
          <p:spPr>
            <a:xfrm>
              <a:off x="7192408" y="2015095"/>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dirty="0">
                  <a:solidFill>
                    <a:schemeClr val="lt1"/>
                  </a:solidFill>
                  <a:latin typeface="Calibri"/>
                  <a:ea typeface="Calibri"/>
                  <a:cs typeface="Calibri"/>
                  <a:sym typeface="Calibri"/>
                </a:rPr>
                <a:t>Kurzbeschreibung</a:t>
              </a:r>
              <a:endParaRPr dirty="0"/>
            </a:p>
          </p:txBody>
        </p:sp>
        <p:sp>
          <p:nvSpPr>
            <p:cNvPr id="1507" name="Google Shape;1507;p22"/>
            <p:cNvSpPr txBox="1"/>
            <p:nvPr/>
          </p:nvSpPr>
          <p:spPr>
            <a:xfrm>
              <a:off x="7233227" y="1824049"/>
              <a:ext cx="1982239" cy="271650"/>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dirty="0">
                  <a:solidFill>
                    <a:schemeClr val="lt1"/>
                  </a:solidFill>
                  <a:latin typeface="Calibri"/>
                  <a:ea typeface="Calibri"/>
                  <a:cs typeface="Calibri"/>
                  <a:sym typeface="Calibri"/>
                </a:rPr>
                <a:t>Stakeholder 1</a:t>
              </a:r>
              <a:endParaRPr dirty="0"/>
            </a:p>
          </p:txBody>
        </p:sp>
        <p:sp>
          <p:nvSpPr>
            <p:cNvPr id="1508" name="Google Shape;1508;p22"/>
            <p:cNvSpPr/>
            <p:nvPr/>
          </p:nvSpPr>
          <p:spPr>
            <a:xfrm>
              <a:off x="6972834" y="2294203"/>
              <a:ext cx="3559825" cy="954352"/>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9" name="Google Shape;1509;p22"/>
            <p:cNvSpPr/>
            <p:nvPr/>
          </p:nvSpPr>
          <p:spPr>
            <a:xfrm>
              <a:off x="7233227" y="2472698"/>
              <a:ext cx="641861" cy="77227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0" name="Google Shape;1510;p22"/>
            <p:cNvSpPr txBox="1"/>
            <p:nvPr/>
          </p:nvSpPr>
          <p:spPr>
            <a:xfrm>
              <a:off x="7987363" y="2535564"/>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Kurzbeschreibung</a:t>
              </a:r>
              <a:endParaRPr/>
            </a:p>
          </p:txBody>
        </p:sp>
        <p:sp>
          <p:nvSpPr>
            <p:cNvPr id="1511" name="Google Shape;1511;p22"/>
            <p:cNvSpPr txBox="1"/>
            <p:nvPr/>
          </p:nvSpPr>
          <p:spPr>
            <a:xfrm>
              <a:off x="8000389" y="2352087"/>
              <a:ext cx="1796583" cy="271650"/>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dirty="0">
                  <a:solidFill>
                    <a:schemeClr val="lt1"/>
                  </a:solidFill>
                  <a:latin typeface="Calibri"/>
                  <a:ea typeface="Calibri"/>
                  <a:cs typeface="Calibri"/>
                  <a:sym typeface="Calibri"/>
                </a:rPr>
                <a:t>Stakeholder 2</a:t>
              </a:r>
              <a:endParaRPr dirty="0"/>
            </a:p>
          </p:txBody>
        </p:sp>
        <p:sp>
          <p:nvSpPr>
            <p:cNvPr id="1512" name="Google Shape;1512;p22"/>
            <p:cNvSpPr/>
            <p:nvPr/>
          </p:nvSpPr>
          <p:spPr>
            <a:xfrm>
              <a:off x="7780219" y="2814672"/>
              <a:ext cx="3549708" cy="954352"/>
            </a:xfrm>
            <a:custGeom>
              <a:avLst/>
              <a:gdLst/>
              <a:ahLst/>
              <a:cxnLst/>
              <a:rect l="l" t="t" r="r" b="b"/>
              <a:pathLst>
                <a:path w="1845" h="523" extrusionOk="0">
                  <a:moveTo>
                    <a:pt x="170" y="0"/>
                  </a:moveTo>
                  <a:cubicBezTo>
                    <a:pt x="148" y="1"/>
                    <a:pt x="128" y="4"/>
                    <a:pt x="108" y="10"/>
                  </a:cubicBezTo>
                  <a:cubicBezTo>
                    <a:pt x="88" y="17"/>
                    <a:pt x="71" y="26"/>
                    <a:pt x="55" y="38"/>
                  </a:cubicBezTo>
                  <a:cubicBezTo>
                    <a:pt x="40" y="50"/>
                    <a:pt x="29" y="65"/>
                    <a:pt x="20" y="82"/>
                  </a:cubicBezTo>
                  <a:cubicBezTo>
                    <a:pt x="11" y="99"/>
                    <a:pt x="7" y="118"/>
                    <a:pt x="7" y="139"/>
                  </a:cubicBezTo>
                  <a:cubicBezTo>
                    <a:pt x="108" y="139"/>
                    <a:pt x="108" y="139"/>
                    <a:pt x="108" y="139"/>
                  </a:cubicBezTo>
                  <a:cubicBezTo>
                    <a:pt x="108" y="130"/>
                    <a:pt x="110" y="122"/>
                    <a:pt x="113" y="115"/>
                  </a:cubicBezTo>
                  <a:cubicBezTo>
                    <a:pt x="117" y="108"/>
                    <a:pt x="122" y="102"/>
                    <a:pt x="128" y="97"/>
                  </a:cubicBezTo>
                  <a:cubicBezTo>
                    <a:pt x="134" y="92"/>
                    <a:pt x="141" y="88"/>
                    <a:pt x="150" y="86"/>
                  </a:cubicBezTo>
                  <a:cubicBezTo>
                    <a:pt x="158" y="83"/>
                    <a:pt x="167" y="82"/>
                    <a:pt x="176" y="82"/>
                  </a:cubicBezTo>
                  <a:cubicBezTo>
                    <a:pt x="188" y="82"/>
                    <a:pt x="198" y="83"/>
                    <a:pt x="206" y="87"/>
                  </a:cubicBezTo>
                  <a:cubicBezTo>
                    <a:pt x="215" y="90"/>
                    <a:pt x="222" y="94"/>
                    <a:pt x="228" y="100"/>
                  </a:cubicBezTo>
                  <a:cubicBezTo>
                    <a:pt x="234" y="106"/>
                    <a:pt x="238" y="113"/>
                    <a:pt x="241" y="121"/>
                  </a:cubicBezTo>
                  <a:cubicBezTo>
                    <a:pt x="243" y="129"/>
                    <a:pt x="245" y="137"/>
                    <a:pt x="245" y="147"/>
                  </a:cubicBezTo>
                  <a:cubicBezTo>
                    <a:pt x="245" y="168"/>
                    <a:pt x="239" y="185"/>
                    <a:pt x="226" y="198"/>
                  </a:cubicBezTo>
                  <a:cubicBezTo>
                    <a:pt x="214" y="211"/>
                    <a:pt x="195" y="217"/>
                    <a:pt x="169" y="217"/>
                  </a:cubicBezTo>
                  <a:cubicBezTo>
                    <a:pt x="115" y="217"/>
                    <a:pt x="115" y="217"/>
                    <a:pt x="115" y="217"/>
                  </a:cubicBezTo>
                  <a:cubicBezTo>
                    <a:pt x="115" y="296"/>
                    <a:pt x="115" y="296"/>
                    <a:pt x="115" y="296"/>
                  </a:cubicBezTo>
                  <a:cubicBezTo>
                    <a:pt x="169" y="296"/>
                    <a:pt x="169" y="296"/>
                    <a:pt x="169" y="296"/>
                  </a:cubicBezTo>
                  <a:cubicBezTo>
                    <a:pt x="182" y="296"/>
                    <a:pt x="194" y="297"/>
                    <a:pt x="204" y="300"/>
                  </a:cubicBezTo>
                  <a:cubicBezTo>
                    <a:pt x="214" y="303"/>
                    <a:pt x="223" y="308"/>
                    <a:pt x="230" y="314"/>
                  </a:cubicBezTo>
                  <a:cubicBezTo>
                    <a:pt x="238" y="320"/>
                    <a:pt x="243" y="328"/>
                    <a:pt x="247" y="337"/>
                  </a:cubicBezTo>
                  <a:cubicBezTo>
                    <a:pt x="251" y="347"/>
                    <a:pt x="253" y="359"/>
                    <a:pt x="253" y="372"/>
                  </a:cubicBezTo>
                  <a:cubicBezTo>
                    <a:pt x="253" y="383"/>
                    <a:pt x="251" y="392"/>
                    <a:pt x="248" y="401"/>
                  </a:cubicBezTo>
                  <a:cubicBezTo>
                    <a:pt x="244" y="409"/>
                    <a:pt x="239" y="417"/>
                    <a:pt x="232" y="423"/>
                  </a:cubicBezTo>
                  <a:cubicBezTo>
                    <a:pt x="226" y="429"/>
                    <a:pt x="218" y="434"/>
                    <a:pt x="208" y="437"/>
                  </a:cubicBezTo>
                  <a:cubicBezTo>
                    <a:pt x="199" y="440"/>
                    <a:pt x="188" y="442"/>
                    <a:pt x="176" y="442"/>
                  </a:cubicBezTo>
                  <a:cubicBezTo>
                    <a:pt x="165" y="442"/>
                    <a:pt x="155" y="440"/>
                    <a:pt x="146" y="437"/>
                  </a:cubicBezTo>
                  <a:cubicBezTo>
                    <a:pt x="137" y="434"/>
                    <a:pt x="129" y="429"/>
                    <a:pt x="123" y="423"/>
                  </a:cubicBezTo>
                  <a:cubicBezTo>
                    <a:pt x="116" y="418"/>
                    <a:pt x="111" y="411"/>
                    <a:pt x="107" y="403"/>
                  </a:cubicBezTo>
                  <a:cubicBezTo>
                    <a:pt x="103" y="395"/>
                    <a:pt x="101" y="386"/>
                    <a:pt x="101" y="377"/>
                  </a:cubicBezTo>
                  <a:cubicBezTo>
                    <a:pt x="0" y="377"/>
                    <a:pt x="0" y="377"/>
                    <a:pt x="0" y="377"/>
                  </a:cubicBezTo>
                  <a:cubicBezTo>
                    <a:pt x="0" y="402"/>
                    <a:pt x="5" y="424"/>
                    <a:pt x="15" y="442"/>
                  </a:cubicBezTo>
                  <a:cubicBezTo>
                    <a:pt x="25" y="460"/>
                    <a:pt x="38" y="475"/>
                    <a:pt x="54" y="488"/>
                  </a:cubicBezTo>
                  <a:cubicBezTo>
                    <a:pt x="71" y="500"/>
                    <a:pt x="89" y="509"/>
                    <a:pt x="110" y="514"/>
                  </a:cubicBezTo>
                  <a:cubicBezTo>
                    <a:pt x="129" y="520"/>
                    <a:pt x="150" y="523"/>
                    <a:pt x="170" y="523"/>
                  </a:cubicBezTo>
                  <a:cubicBezTo>
                    <a:pt x="170" y="523"/>
                    <a:pt x="170" y="523"/>
                    <a:pt x="170" y="523"/>
                  </a:cubicBezTo>
                  <a:cubicBezTo>
                    <a:pt x="1845" y="523"/>
                    <a:pt x="1845" y="523"/>
                    <a:pt x="1845" y="523"/>
                  </a:cubicBezTo>
                  <a:cubicBezTo>
                    <a:pt x="1845" y="0"/>
                    <a:pt x="1845" y="0"/>
                    <a:pt x="1845" y="0"/>
                  </a:cubicBezTo>
                  <a:cubicBezTo>
                    <a:pt x="170" y="0"/>
                    <a:pt x="170" y="0"/>
                    <a:pt x="170" y="0"/>
                  </a:cubicBez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3" name="Google Shape;1513;p22"/>
            <p:cNvSpPr/>
            <p:nvPr/>
          </p:nvSpPr>
          <p:spPr>
            <a:xfrm>
              <a:off x="8098286" y="2985062"/>
              <a:ext cx="579482" cy="752476"/>
            </a:xfrm>
            <a:custGeom>
              <a:avLst/>
              <a:gdLst/>
              <a:ahLst/>
              <a:cxnLst/>
              <a:rect l="l" t="t" r="r" b="b"/>
              <a:pathLst>
                <a:path w="206" h="267" extrusionOk="0">
                  <a:moveTo>
                    <a:pt x="112" y="0"/>
                  </a:moveTo>
                  <a:cubicBezTo>
                    <a:pt x="113" y="7"/>
                    <a:pt x="114" y="14"/>
                    <a:pt x="114" y="21"/>
                  </a:cubicBezTo>
                  <a:cubicBezTo>
                    <a:pt x="114" y="28"/>
                    <a:pt x="112" y="35"/>
                    <a:pt x="110" y="43"/>
                  </a:cubicBezTo>
                  <a:cubicBezTo>
                    <a:pt x="108" y="50"/>
                    <a:pt x="104" y="56"/>
                    <a:pt x="100" y="62"/>
                  </a:cubicBezTo>
                  <a:cubicBezTo>
                    <a:pt x="96" y="68"/>
                    <a:pt x="91" y="74"/>
                    <a:pt x="84" y="79"/>
                  </a:cubicBezTo>
                  <a:cubicBezTo>
                    <a:pt x="78" y="84"/>
                    <a:pt x="71" y="89"/>
                    <a:pt x="63" y="93"/>
                  </a:cubicBezTo>
                  <a:cubicBezTo>
                    <a:pt x="81" y="99"/>
                    <a:pt x="96" y="109"/>
                    <a:pt x="105" y="122"/>
                  </a:cubicBezTo>
                  <a:cubicBezTo>
                    <a:pt x="114" y="135"/>
                    <a:pt x="119" y="152"/>
                    <a:pt x="119" y="170"/>
                  </a:cubicBezTo>
                  <a:cubicBezTo>
                    <a:pt x="119" y="185"/>
                    <a:pt x="116" y="199"/>
                    <a:pt x="110" y="211"/>
                  </a:cubicBezTo>
                  <a:cubicBezTo>
                    <a:pt x="104" y="223"/>
                    <a:pt x="95" y="233"/>
                    <a:pt x="85" y="241"/>
                  </a:cubicBezTo>
                  <a:cubicBezTo>
                    <a:pt x="74" y="250"/>
                    <a:pt x="62" y="256"/>
                    <a:pt x="47" y="260"/>
                  </a:cubicBezTo>
                  <a:cubicBezTo>
                    <a:pt x="33" y="265"/>
                    <a:pt x="17" y="267"/>
                    <a:pt x="0" y="267"/>
                  </a:cubicBezTo>
                  <a:cubicBezTo>
                    <a:pt x="206" y="267"/>
                    <a:pt x="206" y="267"/>
                    <a:pt x="206" y="267"/>
                  </a:cubicBezTo>
                  <a:cubicBezTo>
                    <a:pt x="143" y="88"/>
                    <a:pt x="120" y="23"/>
                    <a:pt x="11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4" name="Google Shape;1514;p22"/>
            <p:cNvSpPr txBox="1"/>
            <p:nvPr/>
          </p:nvSpPr>
          <p:spPr>
            <a:xfrm>
              <a:off x="8715713" y="3044585"/>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Kurzbeschreibung</a:t>
              </a:r>
              <a:endParaRPr/>
            </a:p>
          </p:txBody>
        </p:sp>
        <p:sp>
          <p:nvSpPr>
            <p:cNvPr id="1515" name="Google Shape;1515;p22"/>
            <p:cNvSpPr txBox="1"/>
            <p:nvPr/>
          </p:nvSpPr>
          <p:spPr>
            <a:xfrm>
              <a:off x="8715713" y="2862620"/>
              <a:ext cx="1796583" cy="271650"/>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dirty="0">
                  <a:solidFill>
                    <a:schemeClr val="lt1"/>
                  </a:solidFill>
                  <a:latin typeface="Calibri"/>
                  <a:ea typeface="Calibri"/>
                  <a:cs typeface="Calibri"/>
                  <a:sym typeface="Calibri"/>
                </a:rPr>
                <a:t>Stakeholder 3</a:t>
              </a:r>
              <a:endParaRPr lang="de-DE" sz="1600" dirty="0"/>
            </a:p>
          </p:txBody>
        </p:sp>
        <p:grpSp>
          <p:nvGrpSpPr>
            <p:cNvPr id="1516" name="Google Shape;1516;p22"/>
            <p:cNvGrpSpPr/>
            <p:nvPr/>
          </p:nvGrpSpPr>
          <p:grpSpPr>
            <a:xfrm>
              <a:off x="8497800" y="3359811"/>
              <a:ext cx="3578942" cy="970093"/>
              <a:chOff x="6979340" y="5450343"/>
              <a:chExt cx="3578942" cy="970093"/>
            </a:xfrm>
          </p:grpSpPr>
          <p:sp>
            <p:nvSpPr>
              <p:cNvPr id="1517" name="Google Shape;1517;p22"/>
              <p:cNvSpPr/>
              <p:nvPr/>
            </p:nvSpPr>
            <p:spPr>
              <a:xfrm>
                <a:off x="6979340" y="5466084"/>
                <a:ext cx="3578942" cy="954352"/>
              </a:xfrm>
              <a:custGeom>
                <a:avLst/>
                <a:gdLst/>
                <a:ahLst/>
                <a:cxnLst/>
                <a:rect l="l" t="t" r="r" b="b"/>
                <a:pathLst>
                  <a:path w="3183" h="892" extrusionOk="0">
                    <a:moveTo>
                      <a:pt x="553" y="0"/>
                    </a:moveTo>
                    <a:lnTo>
                      <a:pt x="452" y="0"/>
                    </a:lnTo>
                    <a:lnTo>
                      <a:pt x="373" y="0"/>
                    </a:lnTo>
                    <a:lnTo>
                      <a:pt x="0" y="588"/>
                    </a:lnTo>
                    <a:lnTo>
                      <a:pt x="8" y="699"/>
                    </a:lnTo>
                    <a:lnTo>
                      <a:pt x="375" y="699"/>
                    </a:lnTo>
                    <a:lnTo>
                      <a:pt x="375" y="892"/>
                    </a:lnTo>
                    <a:lnTo>
                      <a:pt x="452" y="892"/>
                    </a:lnTo>
                    <a:lnTo>
                      <a:pt x="553" y="892"/>
                    </a:lnTo>
                    <a:lnTo>
                      <a:pt x="3183" y="892"/>
                    </a:lnTo>
                    <a:lnTo>
                      <a:pt x="3183" y="0"/>
                    </a:lnTo>
                    <a:lnTo>
                      <a:pt x="553" y="0"/>
                    </a:lnTo>
                    <a:close/>
                    <a:moveTo>
                      <a:pt x="375" y="558"/>
                    </a:moveTo>
                    <a:lnTo>
                      <a:pt x="176" y="558"/>
                    </a:lnTo>
                    <a:lnTo>
                      <a:pt x="363" y="263"/>
                    </a:lnTo>
                    <a:lnTo>
                      <a:pt x="375" y="242"/>
                    </a:lnTo>
                    <a:lnTo>
                      <a:pt x="375" y="558"/>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8" name="Google Shape;1518;p22"/>
              <p:cNvSpPr/>
              <p:nvPr/>
            </p:nvSpPr>
            <p:spPr>
              <a:xfrm>
                <a:off x="7571064" y="5450343"/>
                <a:ext cx="343175" cy="954353"/>
              </a:xfrm>
              <a:custGeom>
                <a:avLst/>
                <a:gdLst/>
                <a:ahLst/>
                <a:cxnLst/>
                <a:rect l="l" t="t" r="r" b="b"/>
                <a:pathLst>
                  <a:path w="210" h="584" extrusionOk="0">
                    <a:moveTo>
                      <a:pt x="2" y="0"/>
                    </a:moveTo>
                    <a:lnTo>
                      <a:pt x="0" y="0"/>
                    </a:lnTo>
                    <a:lnTo>
                      <a:pt x="0" y="366"/>
                    </a:lnTo>
                    <a:lnTo>
                      <a:pt x="67" y="366"/>
                    </a:lnTo>
                    <a:lnTo>
                      <a:pt x="67" y="459"/>
                    </a:lnTo>
                    <a:lnTo>
                      <a:pt x="0" y="459"/>
                    </a:lnTo>
                    <a:lnTo>
                      <a:pt x="0" y="584"/>
                    </a:lnTo>
                    <a:lnTo>
                      <a:pt x="2" y="584"/>
                    </a:lnTo>
                    <a:lnTo>
                      <a:pt x="210" y="584"/>
                    </a:lnTo>
                    <a:lnTo>
                      <a:pt x="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9" name="Google Shape;1519;p22"/>
              <p:cNvSpPr txBox="1"/>
              <p:nvPr/>
            </p:nvSpPr>
            <p:spPr>
              <a:xfrm>
                <a:off x="7885030" y="5750589"/>
                <a:ext cx="2604563"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Kurzbeschreibung</a:t>
                </a:r>
                <a:endParaRPr/>
              </a:p>
            </p:txBody>
          </p:sp>
          <p:sp>
            <p:nvSpPr>
              <p:cNvPr id="1520" name="Google Shape;1520;p22"/>
              <p:cNvSpPr txBox="1"/>
              <p:nvPr/>
            </p:nvSpPr>
            <p:spPr>
              <a:xfrm>
                <a:off x="7862739" y="5570497"/>
                <a:ext cx="1796583" cy="271650"/>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dirty="0">
                    <a:solidFill>
                      <a:schemeClr val="lt1"/>
                    </a:solidFill>
                    <a:latin typeface="Calibri"/>
                    <a:ea typeface="Calibri"/>
                    <a:cs typeface="Calibri"/>
                    <a:sym typeface="Calibri"/>
                  </a:rPr>
                  <a:t>Stakeholder 4</a:t>
                </a:r>
                <a:endParaRPr lang="de-DE" sz="1600" dirty="0"/>
              </a:p>
            </p:txBody>
          </p:sp>
        </p:grpSp>
      </p:grpSp>
      <p:sp>
        <p:nvSpPr>
          <p:cNvPr id="1521" name="Google Shape;1521;p22"/>
          <p:cNvSpPr txBox="1"/>
          <p:nvPr/>
        </p:nvSpPr>
        <p:spPr>
          <a:xfrm>
            <a:off x="295641" y="941151"/>
            <a:ext cx="6384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Zwei Beispiele zur Veranschaulichung </a:t>
            </a:r>
            <a:endParaRPr dirty="0"/>
          </a:p>
          <a:p>
            <a:pPr marL="0" marR="0" lvl="0" indent="0" algn="l" rtl="0">
              <a:spcBef>
                <a:spcPts val="0"/>
              </a:spcBef>
              <a:spcAft>
                <a:spcPts val="0"/>
              </a:spcAft>
              <a:buNone/>
            </a:pPr>
            <a:r>
              <a:rPr lang="de-DE" dirty="0">
                <a:solidFill>
                  <a:schemeClr val="lt1"/>
                </a:solidFill>
                <a:latin typeface="Calibri"/>
                <a:ea typeface="Calibri"/>
                <a:cs typeface="Calibri"/>
                <a:sym typeface="Calibri"/>
              </a:rPr>
              <a:t>der</a:t>
            </a:r>
            <a:r>
              <a:rPr lang="de-DE" sz="1800" dirty="0">
                <a:solidFill>
                  <a:schemeClr val="lt1"/>
                </a:solidFill>
                <a:latin typeface="Calibri"/>
                <a:ea typeface="Calibri"/>
                <a:cs typeface="Calibri"/>
                <a:sym typeface="Calibri"/>
              </a:rPr>
              <a:t> Stakeholder Ihres Unternehmens</a:t>
            </a:r>
            <a:endParaRPr sz="1800" dirty="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3"/>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7" name="Google Shape;1527;p23"/>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dirty="0">
                <a:latin typeface="Calibri"/>
                <a:ea typeface="Calibri"/>
                <a:cs typeface="Calibri"/>
                <a:sym typeface="Calibri"/>
              </a:rPr>
              <a:t>Schauen Sie sich Ihre Stakeholder genauer an. Die Analyse und Bewertung dient sowohl dazu, die Stakeholder nach ihrer Wichtigkeit zu priorisieren als auch diejenigen zu identifizieren, die potenziell die meisten Probleme verursachen könnten.</a:t>
            </a:r>
            <a:endParaRPr dirty="0"/>
          </a:p>
          <a:p>
            <a:pPr marL="228600" lvl="0" indent="-228600" algn="l" rtl="0">
              <a:lnSpc>
                <a:spcPct val="100000"/>
              </a:lnSpc>
              <a:spcBef>
                <a:spcPts val="600"/>
              </a:spcBef>
              <a:spcAft>
                <a:spcPts val="0"/>
              </a:spcAft>
              <a:buClr>
                <a:srgbClr val="595A59"/>
              </a:buClr>
              <a:buSzPts val="2400"/>
              <a:buNone/>
            </a:pPr>
            <a:r>
              <a:rPr lang="de-DE" sz="2400" b="1" dirty="0">
                <a:solidFill>
                  <a:srgbClr val="F27954"/>
                </a:solidFill>
                <a:latin typeface="Calibri"/>
                <a:ea typeface="Calibri"/>
                <a:cs typeface="Calibri"/>
                <a:sym typeface="Calibri"/>
              </a:rPr>
              <a:t>	Verwenden Sie die folgenden Leitfragen:</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Welchen Einfluss haben die jeweiligen Akteure?</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Wie stark ist der jeweilige Einfluss? </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Können sie meinem Unternehmen nutzen oder schaden?</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Ist die Einstellung </a:t>
            </a:r>
            <a:r>
              <a:rPr lang="de-DE" b="1" dirty="0"/>
              <a:t>des </a:t>
            </a:r>
            <a:r>
              <a:rPr lang="de-DE" b="1" dirty="0">
                <a:latin typeface="Calibri"/>
                <a:ea typeface="Calibri"/>
                <a:cs typeface="Calibri"/>
                <a:sym typeface="Calibri"/>
              </a:rPr>
              <a:t>Stakeholders gegenüber meinem Unternehmen positiv oder negativ?</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Welchen Einfluss haben die Stakeholder auf mein Unternehmen?</a:t>
            </a:r>
            <a:endParaRPr sz="2400" b="1" dirty="0">
              <a:latin typeface="Calibri"/>
              <a:ea typeface="Calibri"/>
              <a:cs typeface="Calibri"/>
              <a:sym typeface="Calibri"/>
            </a:endParaRPr>
          </a:p>
        </p:txBody>
      </p:sp>
      <p:sp>
        <p:nvSpPr>
          <p:cNvPr id="1528" name="Google Shape;1528;p2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Stakeholder-Analyse</a:t>
            </a:r>
            <a:endParaRPr/>
          </a:p>
        </p:txBody>
      </p:sp>
      <p:sp>
        <p:nvSpPr>
          <p:cNvPr id="1529" name="Google Shape;1529;p23"/>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Die Analyse dient dazu, Prioritäten für die Beteiligten zu setzen und potenzielle Risikofaktoren zu ermitteln.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24"/>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6" name="Google Shape;1536;p2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Stakeholder-Analyse</a:t>
            </a:r>
            <a:endParaRPr/>
          </a:p>
        </p:txBody>
      </p:sp>
      <p:graphicFrame>
        <p:nvGraphicFramePr>
          <p:cNvPr id="1537" name="Google Shape;1537;p24"/>
          <p:cNvGraphicFramePr/>
          <p:nvPr>
            <p:extLst>
              <p:ext uri="{D42A27DB-BD31-4B8C-83A1-F6EECF244321}">
                <p14:modId xmlns:p14="http://schemas.microsoft.com/office/powerpoint/2010/main" val="3355462855"/>
              </p:ext>
            </p:extLst>
          </p:nvPr>
        </p:nvGraphicFramePr>
        <p:xfrm>
          <a:off x="1210658" y="1837193"/>
          <a:ext cx="9828954" cy="4285885"/>
        </p:xfrm>
        <a:graphic>
          <a:graphicData uri="http://schemas.openxmlformats.org/drawingml/2006/table">
            <a:tbl>
              <a:tblPr firstRow="1" bandRow="1">
                <a:noFill/>
              </a:tblPr>
              <a:tblGrid>
                <a:gridCol w="3182938">
                  <a:extLst>
                    <a:ext uri="{9D8B030D-6E8A-4147-A177-3AD203B41FA5}">
                      <a16:colId xmlns:a16="http://schemas.microsoft.com/office/drawing/2014/main" val="20000"/>
                    </a:ext>
                  </a:extLst>
                </a:gridCol>
                <a:gridCol w="3323008">
                  <a:extLst>
                    <a:ext uri="{9D8B030D-6E8A-4147-A177-3AD203B41FA5}">
                      <a16:colId xmlns:a16="http://schemas.microsoft.com/office/drawing/2014/main" val="20001"/>
                    </a:ext>
                  </a:extLst>
                </a:gridCol>
                <a:gridCol w="3323008">
                  <a:extLst>
                    <a:ext uri="{9D8B030D-6E8A-4147-A177-3AD203B41FA5}">
                      <a16:colId xmlns:a16="http://schemas.microsoft.com/office/drawing/2014/main" val="20002"/>
                    </a:ext>
                  </a:extLst>
                </a:gridCol>
              </a:tblGrid>
              <a:tr h="323842">
                <a:tc>
                  <a:txBody>
                    <a:bodyPr/>
                    <a:lstStyle/>
                    <a:p>
                      <a:pPr marL="0" marR="0" lvl="0" indent="0" algn="l" rtl="0">
                        <a:spcBef>
                          <a:spcPts val="0"/>
                        </a:spcBef>
                        <a:spcAft>
                          <a:spcPts val="0"/>
                        </a:spcAft>
                        <a:buNone/>
                      </a:pPr>
                      <a:r>
                        <a:rPr lang="de-DE" sz="1600" b="1" u="none" strike="noStrike" cap="none" dirty="0">
                          <a:solidFill>
                            <a:schemeClr val="lt1"/>
                          </a:solidFill>
                        </a:rPr>
                        <a:t>KRITERIEN</a:t>
                      </a:r>
                      <a:endParaRPr sz="16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600" b="1" dirty="0">
                          <a:solidFill>
                            <a:schemeClr val="lt1"/>
                          </a:solidFill>
                        </a:rPr>
                        <a:t>BESCHREIBUNG</a:t>
                      </a:r>
                      <a:endParaRPr sz="16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600" b="1" dirty="0">
                          <a:solidFill>
                            <a:schemeClr val="lt1"/>
                          </a:solidFill>
                        </a:rPr>
                        <a:t>MÖGLICHE BEWERTUNG</a:t>
                      </a:r>
                      <a:endParaRPr sz="1600" dirty="0"/>
                    </a:p>
                  </a:txBody>
                  <a:tcPr marL="91450" marR="91450" marT="45725" marB="45725">
                    <a:solidFill>
                      <a:srgbClr val="9ED4D3"/>
                    </a:solidFill>
                  </a:tcPr>
                </a:tc>
                <a:extLst>
                  <a:ext uri="{0D108BD9-81ED-4DB2-BD59-A6C34878D82A}">
                    <a16:rowId xmlns:a16="http://schemas.microsoft.com/office/drawing/2014/main" val="10000"/>
                  </a:ext>
                </a:extLst>
              </a:tr>
              <a:tr h="794870">
                <a:tc>
                  <a:txBody>
                    <a:bodyPr/>
                    <a:lstStyle/>
                    <a:p>
                      <a:pPr marL="0" marR="0" lvl="0" indent="0" algn="l" rtl="0">
                        <a:lnSpc>
                          <a:spcPct val="100000"/>
                        </a:lnSpc>
                        <a:spcBef>
                          <a:spcPts val="0"/>
                        </a:spcBef>
                        <a:spcAft>
                          <a:spcPts val="0"/>
                        </a:spcAft>
                        <a:buClr>
                          <a:schemeClr val="dk1"/>
                        </a:buClr>
                        <a:buSzPts val="1800"/>
                        <a:buFont typeface="Calibri"/>
                        <a:buNone/>
                      </a:pPr>
                      <a:endParaRPr sz="1600" b="1" dirty="0">
                        <a:solidFill>
                          <a:srgbClr val="595959"/>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595959"/>
                        </a:buClr>
                        <a:buSzPts val="1800"/>
                        <a:buFont typeface="Calibri"/>
                        <a:buNone/>
                      </a:pPr>
                      <a:r>
                        <a:rPr lang="de-DE" sz="1800" b="1" dirty="0">
                          <a:solidFill>
                            <a:srgbClr val="595959"/>
                          </a:solidFill>
                          <a:latin typeface="Calibri" panose="020F0502020204030204" pitchFamily="34" charset="0"/>
                          <a:cs typeface="Calibri" panose="020F0502020204030204" pitchFamily="34" charset="0"/>
                        </a:rPr>
                        <a:t>Einfluss / Macht</a:t>
                      </a:r>
                      <a:endParaRPr sz="18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595959"/>
                        </a:buClr>
                        <a:buSzPts val="1800"/>
                        <a:buFont typeface="Calibri"/>
                        <a:buNone/>
                      </a:pPr>
                      <a:r>
                        <a:rPr lang="de-DE" sz="1600" dirty="0" err="1">
                          <a:solidFill>
                            <a:srgbClr val="595959"/>
                          </a:solidFill>
                        </a:rPr>
                        <a:t>Wie </a:t>
                      </a:r>
                      <a:r>
                        <a:rPr lang="de-DE" sz="1600" noProof="0" dirty="0">
                          <a:solidFill>
                            <a:srgbClr val="595959"/>
                          </a:solidFill>
                        </a:rPr>
                        <a:t>groß</a:t>
                      </a:r>
                      <a:r>
                        <a:rPr lang="de-DE" sz="1600" dirty="0" err="1">
                          <a:solidFill>
                            <a:srgbClr val="595959"/>
                          </a:solidFill>
                        </a:rPr>
                        <a:t> ist die </a:t>
                      </a:r>
                      <a:r>
                        <a:rPr lang="de-DE" sz="1600" noProof="0" dirty="0">
                          <a:solidFill>
                            <a:srgbClr val="595959"/>
                          </a:solidFill>
                        </a:rPr>
                        <a:t>Fähigkeit</a:t>
                      </a:r>
                      <a:r>
                        <a:rPr lang="de-DE" sz="1600" dirty="0" err="1">
                          <a:solidFill>
                            <a:srgbClr val="595959"/>
                          </a:solidFill>
                        </a:rPr>
                        <a:t> des Stakeholders</a:t>
                      </a:r>
                      <a:r>
                        <a:rPr lang="de-DE" sz="1600" dirty="0">
                          <a:solidFill>
                            <a:srgbClr val="595959"/>
                          </a:solidFill>
                        </a:rPr>
                        <a:t>, </a:t>
                      </a:r>
                      <a:r>
                        <a:rPr lang="de-DE" sz="1600" dirty="0" err="1">
                          <a:solidFill>
                            <a:srgbClr val="595959"/>
                          </a:solidFill>
                        </a:rPr>
                        <a:t>Einfluss </a:t>
                      </a:r>
                      <a:r>
                        <a:rPr lang="de-DE" sz="1600" dirty="0">
                          <a:solidFill>
                            <a:srgbClr val="595959"/>
                          </a:solidFill>
                        </a:rPr>
                        <a:t>auf </a:t>
                      </a:r>
                      <a:r>
                        <a:rPr lang="de-DE" sz="1600" dirty="0" err="1">
                          <a:solidFill>
                            <a:srgbClr val="595959"/>
                          </a:solidFill>
                        </a:rPr>
                        <a:t>das Unternehmen auszuüben</a:t>
                      </a:r>
                      <a:r>
                        <a:rPr lang="de-DE" sz="1600" dirty="0">
                          <a:solidFill>
                            <a:srgbClr val="595959"/>
                          </a:solidFill>
                        </a:rPr>
                        <a:t>?</a:t>
                      </a:r>
                      <a:endParaRPr lang="de-DE" sz="1600" dirty="0"/>
                    </a:p>
                  </a:txBody>
                  <a:tcPr marL="91450" marR="91450" marT="45725" marB="45725"/>
                </a:tc>
                <a:tc>
                  <a:txBody>
                    <a:bodyPr/>
                    <a:lstStyle/>
                    <a:p>
                      <a:pPr marL="0" marR="0" lvl="0" indent="0" algn="l" rtl="0">
                        <a:spcBef>
                          <a:spcPts val="0"/>
                        </a:spcBef>
                        <a:spcAft>
                          <a:spcPts val="0"/>
                        </a:spcAft>
                        <a:buNone/>
                      </a:pPr>
                      <a:endParaRPr sz="1800" b="1" dirty="0">
                        <a:solidFill>
                          <a:srgbClr val="595959"/>
                        </a:solidFill>
                      </a:endParaRPr>
                    </a:p>
                    <a:p>
                      <a:pPr marL="0" marR="0" lvl="0" indent="0" algn="l" rtl="0">
                        <a:spcBef>
                          <a:spcPts val="0"/>
                        </a:spcBef>
                        <a:spcAft>
                          <a:spcPts val="0"/>
                        </a:spcAft>
                        <a:buNone/>
                      </a:pPr>
                      <a:r>
                        <a:rPr lang="de-DE" sz="1800" b="1" dirty="0">
                          <a:solidFill>
                            <a:srgbClr val="595959"/>
                          </a:solidFill>
                        </a:rPr>
                        <a:t>Niedrig/mittel/hoch</a:t>
                      </a:r>
                      <a:endParaRPr sz="1600" dirty="0"/>
                    </a:p>
                  </a:txBody>
                  <a:tcPr marL="91450" marR="91450" marT="45725" marB="45725"/>
                </a:tc>
                <a:extLst>
                  <a:ext uri="{0D108BD9-81ED-4DB2-BD59-A6C34878D82A}">
                    <a16:rowId xmlns:a16="http://schemas.microsoft.com/office/drawing/2014/main" val="10001"/>
                  </a:ext>
                </a:extLst>
              </a:tr>
              <a:tr h="1078649">
                <a:tc>
                  <a:txBody>
                    <a:bodyPr/>
                    <a:lstStyle/>
                    <a:p>
                      <a:pPr marL="0" marR="0" lvl="0" indent="0" algn="l" rtl="0">
                        <a:spcBef>
                          <a:spcPts val="0"/>
                        </a:spcBef>
                        <a:spcAft>
                          <a:spcPts val="0"/>
                        </a:spcAft>
                        <a:buNone/>
                      </a:pPr>
                      <a:endParaRPr sz="1600" dirty="0"/>
                    </a:p>
                    <a:p>
                      <a:pPr marL="0" marR="0" lvl="0" indent="0" algn="l" rtl="0">
                        <a:spcBef>
                          <a:spcPts val="0"/>
                        </a:spcBef>
                        <a:spcAft>
                          <a:spcPts val="0"/>
                        </a:spcAft>
                        <a:buNone/>
                      </a:pPr>
                      <a:r>
                        <a:rPr lang="de-DE" sz="1800" b="1" dirty="0">
                          <a:solidFill>
                            <a:srgbClr val="595959"/>
                          </a:solidFill>
                          <a:latin typeface="Calibri" panose="020F0502020204030204" pitchFamily="34" charset="0"/>
                          <a:cs typeface="Calibri" panose="020F0502020204030204" pitchFamily="34" charset="0"/>
                        </a:rPr>
                        <a:t>Einstellung</a:t>
                      </a:r>
                      <a:endParaRPr sz="18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de-DE" sz="1600" dirty="0" err="1">
                          <a:solidFill>
                            <a:srgbClr val="595959"/>
                          </a:solidFill>
                        </a:rPr>
                        <a:t>Ist die </a:t>
                      </a:r>
                      <a:r>
                        <a:rPr lang="de-DE" sz="1600" noProof="0" dirty="0">
                          <a:solidFill>
                            <a:srgbClr val="595959"/>
                          </a:solidFill>
                        </a:rPr>
                        <a:t>Einstellung</a:t>
                      </a:r>
                      <a:r>
                        <a:rPr lang="de-DE" sz="1600" dirty="0" err="1">
                          <a:solidFill>
                            <a:srgbClr val="595959"/>
                          </a:solidFill>
                        </a:rPr>
                        <a:t> des Stakeholders </a:t>
                      </a:r>
                      <a:r>
                        <a:rPr lang="de-DE" sz="1600" noProof="0" dirty="0">
                          <a:solidFill>
                            <a:srgbClr val="595959"/>
                          </a:solidFill>
                        </a:rPr>
                        <a:t>gegenüber</a:t>
                      </a:r>
                      <a:r>
                        <a:rPr lang="de-DE" sz="1600" dirty="0" err="1">
                          <a:solidFill>
                            <a:srgbClr val="595959"/>
                          </a:solidFill>
                        </a:rPr>
                        <a:t> </a:t>
                      </a:r>
                      <a:r>
                        <a:rPr lang="de-DE" sz="1600" dirty="0">
                          <a:solidFill>
                            <a:srgbClr val="595959"/>
                          </a:solidFill>
                        </a:rPr>
                        <a:t>dem </a:t>
                      </a:r>
                      <a:r>
                        <a:rPr lang="de-DE" sz="1600" dirty="0" err="1">
                          <a:solidFill>
                            <a:srgbClr val="595959"/>
                          </a:solidFill>
                        </a:rPr>
                        <a:t>Unternehmen </a:t>
                      </a:r>
                      <a:r>
                        <a:rPr lang="de-DE" sz="1600" dirty="0">
                          <a:solidFill>
                            <a:srgbClr val="595959"/>
                          </a:solidFill>
                        </a:rPr>
                        <a:t>und </a:t>
                      </a:r>
                      <a:r>
                        <a:rPr lang="de-DE" sz="1600" dirty="0" err="1">
                          <a:solidFill>
                            <a:srgbClr val="595959"/>
                          </a:solidFill>
                        </a:rPr>
                        <a:t>seinen </a:t>
                      </a:r>
                      <a:r>
                        <a:rPr lang="de-DE" sz="1600" noProof="0" dirty="0">
                          <a:solidFill>
                            <a:srgbClr val="595959"/>
                          </a:solidFill>
                        </a:rPr>
                        <a:t>Auswirkungen</a:t>
                      </a:r>
                      <a:r>
                        <a:rPr lang="de-DE" sz="1600" dirty="0" err="1">
                          <a:solidFill>
                            <a:srgbClr val="595959"/>
                          </a:solidFill>
                        </a:rPr>
                        <a:t> </a:t>
                      </a:r>
                      <a:r>
                        <a:rPr lang="de-DE" sz="1600" dirty="0">
                          <a:solidFill>
                            <a:srgbClr val="595959"/>
                          </a:solidFill>
                        </a:rPr>
                        <a:t>positiv </a:t>
                      </a:r>
                      <a:r>
                        <a:rPr lang="de-DE" sz="1600" dirty="0" err="1">
                          <a:solidFill>
                            <a:srgbClr val="595959"/>
                          </a:solidFill>
                        </a:rPr>
                        <a:t>oder </a:t>
                      </a:r>
                      <a:r>
                        <a:rPr lang="de-DE" sz="1600" dirty="0">
                          <a:solidFill>
                            <a:srgbClr val="595959"/>
                          </a:solidFill>
                        </a:rPr>
                        <a:t>negativ?</a:t>
                      </a:r>
                      <a:endParaRPr lang="de-DE" sz="1400" dirty="0"/>
                    </a:p>
                  </a:txBody>
                  <a:tcPr marL="91450" marR="91450" marT="45725" marB="45725"/>
                </a:tc>
                <a:tc>
                  <a:txBody>
                    <a:bodyPr/>
                    <a:lstStyle/>
                    <a:p>
                      <a:pPr marL="0" marR="0" lvl="0" indent="0" algn="l" rtl="0">
                        <a:spcBef>
                          <a:spcPts val="0"/>
                        </a:spcBef>
                        <a:spcAft>
                          <a:spcPts val="0"/>
                        </a:spcAft>
                        <a:buNone/>
                      </a:pPr>
                      <a:endParaRPr sz="1800" b="1" dirty="0">
                        <a:solidFill>
                          <a:srgbClr val="595959"/>
                        </a:solidFill>
                      </a:endParaRPr>
                    </a:p>
                    <a:p>
                      <a:pPr marL="0" marR="0" lvl="0" indent="0" algn="l" rtl="0">
                        <a:spcBef>
                          <a:spcPts val="0"/>
                        </a:spcBef>
                        <a:spcAft>
                          <a:spcPts val="0"/>
                        </a:spcAft>
                        <a:buNone/>
                      </a:pPr>
                      <a:r>
                        <a:rPr lang="de-DE" sz="1800" b="1" dirty="0">
                          <a:solidFill>
                            <a:srgbClr val="595959"/>
                          </a:solidFill>
                        </a:rPr>
                        <a:t>Negativ/neutral/positiv</a:t>
                      </a:r>
                      <a:endParaRPr sz="1600" dirty="0"/>
                    </a:p>
                  </a:txBody>
                  <a:tcPr marL="91450" marR="91450" marT="45725" marB="45725"/>
                </a:tc>
                <a:extLst>
                  <a:ext uri="{0D108BD9-81ED-4DB2-BD59-A6C34878D82A}">
                    <a16:rowId xmlns:a16="http://schemas.microsoft.com/office/drawing/2014/main" val="10002"/>
                  </a:ext>
                </a:extLst>
              </a:tr>
              <a:tr h="1024488">
                <a:tc>
                  <a:txBody>
                    <a:bodyPr/>
                    <a:lstStyle/>
                    <a:p>
                      <a:pPr marL="0" marR="0" lvl="0" indent="0" algn="l" rtl="0">
                        <a:lnSpc>
                          <a:spcPct val="100000"/>
                        </a:lnSpc>
                        <a:spcBef>
                          <a:spcPts val="0"/>
                        </a:spcBef>
                        <a:spcAft>
                          <a:spcPts val="0"/>
                        </a:spcAft>
                        <a:buClr>
                          <a:schemeClr val="dk1"/>
                        </a:buClr>
                        <a:buSzPts val="1800"/>
                        <a:buFont typeface="Calibri"/>
                        <a:buNone/>
                      </a:pPr>
                      <a:endParaRPr sz="1600" b="1" dirty="0">
                        <a:solidFill>
                          <a:srgbClr val="595959"/>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595959"/>
                        </a:buClr>
                        <a:buSzPts val="1800"/>
                        <a:buFont typeface="Calibri"/>
                        <a:buNone/>
                      </a:pPr>
                      <a:r>
                        <a:rPr lang="de-DE" sz="1800" b="1" dirty="0">
                          <a:solidFill>
                            <a:srgbClr val="595959"/>
                          </a:solidFill>
                          <a:latin typeface="Calibri" panose="020F0502020204030204" pitchFamily="34" charset="0"/>
                          <a:cs typeface="Calibri" panose="020F0502020204030204" pitchFamily="34" charset="0"/>
                        </a:rPr>
                        <a:t>Besorgnis / Interesse</a:t>
                      </a:r>
                      <a:endParaRPr sz="18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de-DE" sz="1600" dirty="0">
                          <a:solidFill>
                            <a:srgbClr val="595959"/>
                          </a:solidFill>
                        </a:rPr>
                        <a:t>In </a:t>
                      </a:r>
                      <a:r>
                        <a:rPr lang="de-DE" sz="1600" noProof="0" dirty="0">
                          <a:solidFill>
                            <a:srgbClr val="595959"/>
                          </a:solidFill>
                        </a:rPr>
                        <a:t>welchem</a:t>
                      </a:r>
                      <a:r>
                        <a:rPr lang="de-DE" sz="1600" dirty="0" err="1">
                          <a:solidFill>
                            <a:srgbClr val="595959"/>
                          </a:solidFill>
                        </a:rPr>
                        <a:t> Ausmaß ist der Stakeholder </a:t>
                      </a:r>
                      <a:r>
                        <a:rPr lang="de-DE" sz="1600" noProof="0" dirty="0">
                          <a:solidFill>
                            <a:srgbClr val="595959"/>
                          </a:solidFill>
                        </a:rPr>
                        <a:t>von</a:t>
                      </a:r>
                      <a:r>
                        <a:rPr lang="de-DE" sz="1600" dirty="0">
                          <a:solidFill>
                            <a:srgbClr val="595959"/>
                          </a:solidFill>
                        </a:rPr>
                        <a:t> dem Verhalten des Unternehmens betroffen?</a:t>
                      </a:r>
                      <a:endParaRPr sz="1400" dirty="0"/>
                    </a:p>
                  </a:txBody>
                  <a:tcPr marL="91450" marR="91450" marT="45725" marB="45725"/>
                </a:tc>
                <a:tc>
                  <a:txBody>
                    <a:bodyPr/>
                    <a:lstStyle/>
                    <a:p>
                      <a:pPr marL="0" marR="0" lvl="0" indent="0" algn="l" rtl="0">
                        <a:spcBef>
                          <a:spcPts val="0"/>
                        </a:spcBef>
                        <a:spcAft>
                          <a:spcPts val="0"/>
                        </a:spcAft>
                        <a:buNone/>
                      </a:pPr>
                      <a:endParaRPr sz="1800" b="1" dirty="0">
                        <a:solidFill>
                          <a:srgbClr val="595959"/>
                        </a:solidFill>
                      </a:endParaRPr>
                    </a:p>
                    <a:p>
                      <a:pPr marL="0" marR="0" lvl="0" indent="0" algn="l" rtl="0">
                        <a:spcBef>
                          <a:spcPts val="0"/>
                        </a:spcBef>
                        <a:spcAft>
                          <a:spcPts val="0"/>
                        </a:spcAft>
                        <a:buNone/>
                      </a:pPr>
                      <a:r>
                        <a:rPr lang="de-DE" sz="1800" b="1" dirty="0">
                          <a:solidFill>
                            <a:srgbClr val="595959"/>
                          </a:solidFill>
                        </a:rPr>
                        <a:t>Niedrig/mittel/hoch</a:t>
                      </a:r>
                      <a:endParaRPr sz="1600" dirty="0"/>
                    </a:p>
                  </a:txBody>
                  <a:tcPr marL="91450" marR="91450" marT="45725" marB="45725"/>
                </a:tc>
                <a:extLst>
                  <a:ext uri="{0D108BD9-81ED-4DB2-BD59-A6C34878D82A}">
                    <a16:rowId xmlns:a16="http://schemas.microsoft.com/office/drawing/2014/main" val="10003"/>
                  </a:ext>
                </a:extLst>
              </a:tr>
              <a:tr h="1024488">
                <a:tc>
                  <a:txBody>
                    <a:bodyPr/>
                    <a:lstStyle/>
                    <a:p>
                      <a:pPr marL="0" marR="0" lvl="0" indent="0" algn="l" rtl="0">
                        <a:lnSpc>
                          <a:spcPct val="100000"/>
                        </a:lnSpc>
                        <a:spcBef>
                          <a:spcPts val="0"/>
                        </a:spcBef>
                        <a:spcAft>
                          <a:spcPts val="0"/>
                        </a:spcAft>
                        <a:buClr>
                          <a:schemeClr val="dk1"/>
                        </a:buClr>
                        <a:buSzPts val="1800"/>
                        <a:buFont typeface="Calibri"/>
                        <a:buNone/>
                      </a:pPr>
                      <a:endParaRPr sz="1600" b="1" dirty="0">
                        <a:solidFill>
                          <a:srgbClr val="595959"/>
                        </a:solidFill>
                        <a:latin typeface="Calibri "/>
                      </a:endParaRPr>
                    </a:p>
                    <a:p>
                      <a:pPr marL="0" marR="0" lvl="0" indent="0" algn="l" rtl="0">
                        <a:lnSpc>
                          <a:spcPct val="100000"/>
                        </a:lnSpc>
                        <a:spcBef>
                          <a:spcPts val="0"/>
                        </a:spcBef>
                        <a:spcAft>
                          <a:spcPts val="0"/>
                        </a:spcAft>
                        <a:buClr>
                          <a:srgbClr val="595959"/>
                        </a:buClr>
                        <a:buSzPts val="1800"/>
                        <a:buFont typeface="Calibri"/>
                        <a:buNone/>
                      </a:pPr>
                      <a:r>
                        <a:rPr lang="de-DE" sz="1800" b="1" dirty="0">
                          <a:solidFill>
                            <a:srgbClr val="595959"/>
                          </a:solidFill>
                          <a:latin typeface="Calibri "/>
                        </a:rPr>
                        <a:t>Potenzial für Konflikte</a:t>
                      </a:r>
                      <a:endParaRPr sz="1800" dirty="0">
                        <a:latin typeface="Calibri "/>
                      </a:endParaRPr>
                    </a:p>
                    <a:p>
                      <a:pPr marL="0" marR="0" lvl="0" indent="0" algn="l" rtl="0">
                        <a:spcBef>
                          <a:spcPts val="0"/>
                        </a:spcBef>
                        <a:spcAft>
                          <a:spcPts val="0"/>
                        </a:spcAft>
                        <a:buNone/>
                      </a:pPr>
                      <a:endParaRPr sz="1600" dirty="0"/>
                    </a:p>
                  </a:txBody>
                  <a:tcPr marL="91450" marR="91450" marT="45725" marB="45725"/>
                </a:tc>
                <a:tc>
                  <a:txBody>
                    <a:bodyPr/>
                    <a:lstStyle/>
                    <a:p>
                      <a:pPr marL="0" marR="0" lvl="0" indent="0" algn="l" rtl="0">
                        <a:spcBef>
                          <a:spcPts val="0"/>
                        </a:spcBef>
                        <a:spcAft>
                          <a:spcPts val="0"/>
                        </a:spcAft>
                        <a:buNone/>
                      </a:pPr>
                      <a:r>
                        <a:rPr lang="de-DE" sz="1600" dirty="0">
                          <a:solidFill>
                            <a:srgbClr val="595959"/>
                          </a:solidFill>
                        </a:rPr>
                        <a:t>Wie groß ist die Wahrscheinlichkeit, dass der Stakeholder Probleme im Unternehmen verursacht?</a:t>
                      </a:r>
                      <a:endParaRPr sz="1400" dirty="0"/>
                    </a:p>
                  </a:txBody>
                  <a:tcPr marL="91450" marR="91450" marT="45725" marB="45725"/>
                </a:tc>
                <a:tc>
                  <a:txBody>
                    <a:bodyPr/>
                    <a:lstStyle/>
                    <a:p>
                      <a:pPr marL="0" marR="0" lvl="0" indent="0" algn="l" rtl="0">
                        <a:spcBef>
                          <a:spcPts val="0"/>
                        </a:spcBef>
                        <a:spcAft>
                          <a:spcPts val="0"/>
                        </a:spcAft>
                        <a:buNone/>
                      </a:pPr>
                      <a:endParaRPr sz="1800" b="1" dirty="0">
                        <a:solidFill>
                          <a:srgbClr val="595959"/>
                        </a:solidFill>
                      </a:endParaRPr>
                    </a:p>
                    <a:p>
                      <a:pPr marL="0" marR="0" lvl="0" indent="0" algn="l" rtl="0">
                        <a:spcBef>
                          <a:spcPts val="0"/>
                        </a:spcBef>
                        <a:spcAft>
                          <a:spcPts val="0"/>
                        </a:spcAft>
                        <a:buNone/>
                      </a:pPr>
                      <a:r>
                        <a:rPr lang="de-DE" sz="1800" b="1" dirty="0">
                          <a:solidFill>
                            <a:srgbClr val="595959"/>
                          </a:solidFill>
                        </a:rPr>
                        <a:t>Niedrig/mittel/hoch</a:t>
                      </a:r>
                      <a:endParaRPr sz="1600"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25"/>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3" name="Google Shape;1543;p25"/>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sz="2400" b="1" dirty="0" err="1">
                <a:latin typeface="Calibri"/>
                <a:ea typeface="Calibri"/>
                <a:cs typeface="Calibri"/>
                <a:sym typeface="Calibri"/>
              </a:rPr>
              <a:t>Es ist sehr hilfreich</a:t>
            </a:r>
            <a:r>
              <a:rPr lang="de-DE" sz="2400" b="1" dirty="0">
                <a:latin typeface="Calibri"/>
                <a:ea typeface="Calibri"/>
                <a:cs typeface="Calibri"/>
                <a:sym typeface="Calibri"/>
              </a:rPr>
              <a:t>, </a:t>
            </a:r>
            <a:r>
              <a:rPr lang="de-DE" sz="2400" b="1" dirty="0" err="1">
                <a:latin typeface="Calibri"/>
                <a:ea typeface="Calibri"/>
                <a:cs typeface="Calibri"/>
                <a:sym typeface="Calibri"/>
              </a:rPr>
              <a:t>die Analyseergebnisse </a:t>
            </a:r>
            <a:r>
              <a:rPr lang="de-DE" sz="2400" b="1" dirty="0">
                <a:latin typeface="Calibri"/>
                <a:ea typeface="Calibri"/>
                <a:cs typeface="Calibri"/>
                <a:sym typeface="Calibri"/>
              </a:rPr>
              <a:t>in </a:t>
            </a:r>
            <a:r>
              <a:rPr lang="de-DE" sz="2400" b="1" dirty="0" err="1">
                <a:latin typeface="Calibri"/>
                <a:ea typeface="Calibri"/>
                <a:cs typeface="Calibri"/>
                <a:sym typeface="Calibri"/>
              </a:rPr>
              <a:t>übersichtlichen Tabellen oder Grafiken darzustellen</a:t>
            </a:r>
            <a:r>
              <a:rPr lang="de-DE" sz="2400" b="1"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44" name="Google Shape;1544;p25"/>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Stakeholder-Analyse</a:t>
            </a:r>
            <a:endParaRPr/>
          </a:p>
        </p:txBody>
      </p:sp>
      <p:graphicFrame>
        <p:nvGraphicFramePr>
          <p:cNvPr id="1545" name="Google Shape;1545;p25"/>
          <p:cNvGraphicFramePr/>
          <p:nvPr>
            <p:extLst>
              <p:ext uri="{D42A27DB-BD31-4B8C-83A1-F6EECF244321}">
                <p14:modId xmlns:p14="http://schemas.microsoft.com/office/powerpoint/2010/main" val="1766401156"/>
              </p:ext>
            </p:extLst>
          </p:nvPr>
        </p:nvGraphicFramePr>
        <p:xfrm>
          <a:off x="1289304" y="3288648"/>
          <a:ext cx="10602214" cy="2346625"/>
        </p:xfrm>
        <a:graphic>
          <a:graphicData uri="http://schemas.openxmlformats.org/drawingml/2006/table">
            <a:tbl>
              <a:tblPr firstRow="1" bandRow="1">
                <a:noFill/>
              </a:tblPr>
              <a:tblGrid>
                <a:gridCol w="762146">
                  <a:extLst>
                    <a:ext uri="{9D8B030D-6E8A-4147-A177-3AD203B41FA5}">
                      <a16:colId xmlns:a16="http://schemas.microsoft.com/office/drawing/2014/main" val="20000"/>
                    </a:ext>
                  </a:extLst>
                </a:gridCol>
                <a:gridCol w="1906157">
                  <a:extLst>
                    <a:ext uri="{9D8B030D-6E8A-4147-A177-3AD203B41FA5}">
                      <a16:colId xmlns:a16="http://schemas.microsoft.com/office/drawing/2014/main" val="20001"/>
                    </a:ext>
                  </a:extLst>
                </a:gridCol>
                <a:gridCol w="1648628">
                  <a:extLst>
                    <a:ext uri="{9D8B030D-6E8A-4147-A177-3AD203B41FA5}">
                      <a16:colId xmlns:a16="http://schemas.microsoft.com/office/drawing/2014/main" val="20002"/>
                    </a:ext>
                  </a:extLst>
                </a:gridCol>
                <a:gridCol w="1553279">
                  <a:extLst>
                    <a:ext uri="{9D8B030D-6E8A-4147-A177-3AD203B41FA5}">
                      <a16:colId xmlns:a16="http://schemas.microsoft.com/office/drawing/2014/main" val="20003"/>
                    </a:ext>
                  </a:extLst>
                </a:gridCol>
                <a:gridCol w="1088374">
                  <a:extLst>
                    <a:ext uri="{9D8B030D-6E8A-4147-A177-3AD203B41FA5}">
                      <a16:colId xmlns:a16="http://schemas.microsoft.com/office/drawing/2014/main" val="20004"/>
                    </a:ext>
                  </a:extLst>
                </a:gridCol>
                <a:gridCol w="1783080">
                  <a:extLst>
                    <a:ext uri="{9D8B030D-6E8A-4147-A177-3AD203B41FA5}">
                      <a16:colId xmlns:a16="http://schemas.microsoft.com/office/drawing/2014/main" val="20005"/>
                    </a:ext>
                  </a:extLst>
                </a:gridCol>
                <a:gridCol w="1860550">
                  <a:extLst>
                    <a:ext uri="{9D8B030D-6E8A-4147-A177-3AD203B41FA5}">
                      <a16:colId xmlns:a16="http://schemas.microsoft.com/office/drawing/2014/main" val="20006"/>
                    </a:ext>
                  </a:extLst>
                </a:gridCol>
              </a:tblGrid>
              <a:tr h="1230200">
                <a:tc>
                  <a:txBody>
                    <a:bodyPr/>
                    <a:lstStyle/>
                    <a:p>
                      <a:pPr marL="0" marR="0" lvl="0" indent="0" algn="l" rtl="0">
                        <a:spcBef>
                          <a:spcPts val="0"/>
                        </a:spcBef>
                        <a:spcAft>
                          <a:spcPts val="0"/>
                        </a:spcAft>
                        <a:buNone/>
                      </a:pPr>
                      <a:r>
                        <a:rPr lang="de-DE" sz="1800" b="1">
                          <a:solidFill>
                            <a:schemeClr val="lt1"/>
                          </a:solidFill>
                        </a:rPr>
                        <a:t>NR.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STAKEHOLDER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INTERESSEN</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dirty="0">
                          <a:solidFill>
                            <a:schemeClr val="lt1"/>
                          </a:solidFill>
                        </a:rPr>
                        <a:t>EINSTELLUNG</a:t>
                      </a:r>
                      <a:endParaRPr sz="18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dirty="0">
                          <a:solidFill>
                            <a:schemeClr val="lt1"/>
                          </a:solidFill>
                        </a:rPr>
                        <a:t>EINFLUSS</a:t>
                      </a:r>
                      <a:endParaRPr sz="18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dirty="0">
                          <a:solidFill>
                            <a:schemeClr val="lt1"/>
                          </a:solidFill>
                        </a:rPr>
                        <a:t>BETROFFENHEIT</a:t>
                      </a:r>
                      <a:endParaRPr sz="18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MÖGLICHE BEWERTUNG</a:t>
                      </a:r>
                      <a:endParaRPr sz="1800"/>
                    </a:p>
                  </a:txBody>
                  <a:tcPr marL="91450" marR="91450" marT="45725" marB="45725">
                    <a:solidFill>
                      <a:srgbClr val="9ED4D3"/>
                    </a:solidFill>
                  </a:tcPr>
                </a:tc>
                <a:extLst>
                  <a:ext uri="{0D108BD9-81ED-4DB2-BD59-A6C34878D82A}">
                    <a16:rowId xmlns:a16="http://schemas.microsoft.com/office/drawing/2014/main" val="10000"/>
                  </a:ext>
                </a:extLst>
              </a:tr>
              <a:tr h="53162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1"/>
                  </a:ext>
                </a:extLst>
              </a:tr>
              <a:tr h="584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dirty="0">
                        <a:solidFill>
                          <a:srgbClr val="595959"/>
                        </a:solidFil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26"/>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1" name="Google Shape;1551;p26"/>
          <p:cNvSpPr txBox="1">
            <a:spLocks noGrp="1"/>
          </p:cNvSpPr>
          <p:nvPr>
            <p:ph type="body" idx="1"/>
          </p:nvPr>
        </p:nvSpPr>
        <p:spPr>
          <a:xfrm>
            <a:off x="389965" y="1485464"/>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sz="2400" b="1" dirty="0" err="1">
                <a:latin typeface="Calibri"/>
                <a:ea typeface="Calibri"/>
                <a:cs typeface="Calibri"/>
                <a:sym typeface="Calibri"/>
              </a:rPr>
              <a:t>Es ist sehr hilfreich</a:t>
            </a:r>
            <a:r>
              <a:rPr lang="de-DE" sz="2400" b="1" dirty="0">
                <a:latin typeface="Calibri"/>
                <a:ea typeface="Calibri"/>
                <a:cs typeface="Calibri"/>
                <a:sym typeface="Calibri"/>
              </a:rPr>
              <a:t>, </a:t>
            </a:r>
            <a:r>
              <a:rPr lang="de-DE" sz="2400" b="1" dirty="0" err="1">
                <a:latin typeface="Calibri"/>
                <a:ea typeface="Calibri"/>
                <a:cs typeface="Calibri"/>
                <a:sym typeface="Calibri"/>
              </a:rPr>
              <a:t>die Analyseergebnisse </a:t>
            </a:r>
            <a:r>
              <a:rPr lang="de-DE" sz="2400" b="1" dirty="0">
                <a:latin typeface="Calibri"/>
                <a:ea typeface="Calibri"/>
                <a:cs typeface="Calibri"/>
                <a:sym typeface="Calibri"/>
              </a:rPr>
              <a:t>in </a:t>
            </a:r>
            <a:r>
              <a:rPr lang="de-DE" sz="2400" b="1" dirty="0" err="1">
                <a:latin typeface="Calibri"/>
                <a:ea typeface="Calibri"/>
                <a:cs typeface="Calibri"/>
                <a:sym typeface="Calibri"/>
              </a:rPr>
              <a:t>übersichtlichen Tabellen oder Grafiken darzustellen</a:t>
            </a:r>
            <a:r>
              <a:rPr lang="de-DE" sz="2400" b="1"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52" name="Google Shape;1552;p26"/>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Stakeholder-Analyse</a:t>
            </a:r>
            <a:endParaRPr/>
          </a:p>
        </p:txBody>
      </p:sp>
      <p:grpSp>
        <p:nvGrpSpPr>
          <p:cNvPr id="1553" name="Google Shape;1553;p26"/>
          <p:cNvGrpSpPr/>
          <p:nvPr/>
        </p:nvGrpSpPr>
        <p:grpSpPr>
          <a:xfrm>
            <a:off x="3858475" y="2321802"/>
            <a:ext cx="7780620" cy="4244411"/>
            <a:chOff x="1039852" y="419054"/>
            <a:chExt cx="10294883" cy="5615961"/>
          </a:xfrm>
        </p:grpSpPr>
        <p:sp>
          <p:nvSpPr>
            <p:cNvPr id="1554" name="Google Shape;1554;p26"/>
            <p:cNvSpPr/>
            <p:nvPr/>
          </p:nvSpPr>
          <p:spPr>
            <a:xfrm>
              <a:off x="1497051" y="1614050"/>
              <a:ext cx="3276600" cy="1473994"/>
            </a:xfrm>
            <a:prstGeom prst="rect">
              <a:avLst/>
            </a:prstGeom>
            <a:solidFill>
              <a:srgbClr val="9ED4D3">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55" name="Google Shape;1555;p26"/>
            <p:cNvSpPr/>
            <p:nvPr/>
          </p:nvSpPr>
          <p:spPr>
            <a:xfrm>
              <a:off x="1497051" y="3088044"/>
              <a:ext cx="3276600" cy="1473994"/>
            </a:xfrm>
            <a:prstGeom prst="rect">
              <a:avLst/>
            </a:prstGeom>
            <a:solidFill>
              <a:srgbClr val="9ED4D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56" name="Google Shape;1556;p26"/>
            <p:cNvSpPr/>
            <p:nvPr/>
          </p:nvSpPr>
          <p:spPr>
            <a:xfrm>
              <a:off x="1039852" y="1621194"/>
              <a:ext cx="456010" cy="1466851"/>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7" name="Google Shape;1557;p26"/>
            <p:cNvSpPr/>
            <p:nvPr/>
          </p:nvSpPr>
          <p:spPr>
            <a:xfrm>
              <a:off x="1039852" y="3088044"/>
              <a:ext cx="456010" cy="147399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8" name="Google Shape;1558;p26"/>
            <p:cNvSpPr/>
            <p:nvPr/>
          </p:nvSpPr>
          <p:spPr>
            <a:xfrm>
              <a:off x="4770081" y="1157874"/>
              <a:ext cx="3277790" cy="45617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9" name="Google Shape;1559;p26"/>
            <p:cNvSpPr/>
            <p:nvPr/>
          </p:nvSpPr>
          <p:spPr>
            <a:xfrm>
              <a:off x="4772462" y="3088044"/>
              <a:ext cx="3277790" cy="1473994"/>
            </a:xfrm>
            <a:prstGeom prst="rect">
              <a:avLst/>
            </a:prstGeom>
            <a:solidFill>
              <a:srgbClr val="F27954">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0" name="Google Shape;1560;p26"/>
            <p:cNvSpPr/>
            <p:nvPr/>
          </p:nvSpPr>
          <p:spPr>
            <a:xfrm>
              <a:off x="4772462" y="1617622"/>
              <a:ext cx="3277790" cy="1470423"/>
            </a:xfrm>
            <a:prstGeom prst="rect">
              <a:avLst/>
            </a:prstGeom>
            <a:solidFill>
              <a:srgbClr val="F27954">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1" name="Google Shape;1561;p26"/>
            <p:cNvSpPr/>
            <p:nvPr/>
          </p:nvSpPr>
          <p:spPr>
            <a:xfrm>
              <a:off x="1496456" y="1157874"/>
              <a:ext cx="3277790" cy="45617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62" name="Google Shape;1562;p26"/>
            <p:cNvSpPr txBox="1"/>
            <p:nvPr/>
          </p:nvSpPr>
          <p:spPr>
            <a:xfrm>
              <a:off x="2646914" y="1168045"/>
              <a:ext cx="1231486" cy="44790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NIEDRIG</a:t>
              </a:r>
              <a:endParaRPr dirty="0"/>
            </a:p>
          </p:txBody>
        </p:sp>
        <p:sp>
          <p:nvSpPr>
            <p:cNvPr id="1563" name="Google Shape;1563;p26"/>
            <p:cNvSpPr txBox="1"/>
            <p:nvPr/>
          </p:nvSpPr>
          <p:spPr>
            <a:xfrm>
              <a:off x="5852765" y="1168046"/>
              <a:ext cx="13125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MITTEL</a:t>
              </a:r>
              <a:endParaRPr dirty="0"/>
            </a:p>
          </p:txBody>
        </p:sp>
        <p:sp>
          <p:nvSpPr>
            <p:cNvPr id="1564" name="Google Shape;1564;p26"/>
            <p:cNvSpPr txBox="1"/>
            <p:nvPr/>
          </p:nvSpPr>
          <p:spPr>
            <a:xfrm rot="-5400000">
              <a:off x="754879" y="2019556"/>
              <a:ext cx="10365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HOCH</a:t>
              </a:r>
              <a:endParaRPr/>
            </a:p>
          </p:txBody>
        </p:sp>
        <p:sp>
          <p:nvSpPr>
            <p:cNvPr id="1565" name="Google Shape;1565;p26"/>
            <p:cNvSpPr txBox="1"/>
            <p:nvPr/>
          </p:nvSpPr>
          <p:spPr>
            <a:xfrm rot="-5400000">
              <a:off x="539630" y="3596428"/>
              <a:ext cx="1467000" cy="447900"/>
            </a:xfrm>
            <a:prstGeom prst="rect">
              <a:avLst/>
            </a:prstGeom>
            <a:solidFill>
              <a:srgbClr val="F27954"/>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MITTEL</a:t>
              </a:r>
              <a:endParaRPr dirty="0"/>
            </a:p>
          </p:txBody>
        </p:sp>
        <p:sp>
          <p:nvSpPr>
            <p:cNvPr id="1566" name="Google Shape;1566;p26"/>
            <p:cNvSpPr/>
            <p:nvPr/>
          </p:nvSpPr>
          <p:spPr>
            <a:xfrm>
              <a:off x="8054564" y="1157874"/>
              <a:ext cx="3277790" cy="45617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67" name="Google Shape;1567;p26"/>
            <p:cNvSpPr/>
            <p:nvPr/>
          </p:nvSpPr>
          <p:spPr>
            <a:xfrm>
              <a:off x="8056945" y="3088044"/>
              <a:ext cx="3277790" cy="1473994"/>
            </a:xfrm>
            <a:prstGeom prst="rect">
              <a:avLst/>
            </a:prstGeom>
            <a:solidFill>
              <a:srgbClr val="79527B">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8" name="Google Shape;1568;p26"/>
            <p:cNvSpPr/>
            <p:nvPr/>
          </p:nvSpPr>
          <p:spPr>
            <a:xfrm>
              <a:off x="8056945" y="1617622"/>
              <a:ext cx="3277790" cy="1470423"/>
            </a:xfrm>
            <a:prstGeom prst="rect">
              <a:avLst/>
            </a:prstGeom>
            <a:solidFill>
              <a:srgbClr val="79527B">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9" name="Google Shape;1569;p26"/>
            <p:cNvSpPr txBox="1"/>
            <p:nvPr/>
          </p:nvSpPr>
          <p:spPr>
            <a:xfrm>
              <a:off x="9288432" y="1168046"/>
              <a:ext cx="10374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HOCH</a:t>
              </a:r>
              <a:endParaRPr/>
            </a:p>
          </p:txBody>
        </p:sp>
        <p:sp>
          <p:nvSpPr>
            <p:cNvPr id="1570" name="Google Shape;1570;p26"/>
            <p:cNvSpPr/>
            <p:nvPr/>
          </p:nvSpPr>
          <p:spPr>
            <a:xfrm>
              <a:off x="1495862" y="4561021"/>
              <a:ext cx="3276600" cy="1473994"/>
            </a:xfrm>
            <a:prstGeom prst="rect">
              <a:avLst/>
            </a:prstGeom>
            <a:solidFill>
              <a:srgbClr val="9ED4D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1" name="Google Shape;1571;p26"/>
            <p:cNvSpPr/>
            <p:nvPr/>
          </p:nvSpPr>
          <p:spPr>
            <a:xfrm>
              <a:off x="1049177" y="4561021"/>
              <a:ext cx="445496" cy="1473994"/>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72" name="Google Shape;1572;p26"/>
            <p:cNvSpPr/>
            <p:nvPr/>
          </p:nvSpPr>
          <p:spPr>
            <a:xfrm>
              <a:off x="4771273" y="4561021"/>
              <a:ext cx="3277790" cy="1473994"/>
            </a:xfrm>
            <a:prstGeom prst="rect">
              <a:avLst/>
            </a:prstGeom>
            <a:solidFill>
              <a:srgbClr val="F27954">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3" name="Google Shape;1573;p26"/>
            <p:cNvSpPr txBox="1"/>
            <p:nvPr/>
          </p:nvSpPr>
          <p:spPr>
            <a:xfrm rot="16200000">
              <a:off x="629309" y="5168432"/>
              <a:ext cx="1285258" cy="44790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NIEDRIG</a:t>
              </a:r>
              <a:endParaRPr dirty="0"/>
            </a:p>
          </p:txBody>
        </p:sp>
        <p:sp>
          <p:nvSpPr>
            <p:cNvPr id="1574" name="Google Shape;1574;p26"/>
            <p:cNvSpPr/>
            <p:nvPr/>
          </p:nvSpPr>
          <p:spPr>
            <a:xfrm>
              <a:off x="8055756" y="4561021"/>
              <a:ext cx="3277790" cy="1473994"/>
            </a:xfrm>
            <a:prstGeom prst="rect">
              <a:avLst/>
            </a:prstGeom>
            <a:solidFill>
              <a:srgbClr val="79527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5" name="Google Shape;1575;p26"/>
            <p:cNvSpPr txBox="1"/>
            <p:nvPr/>
          </p:nvSpPr>
          <p:spPr>
            <a:xfrm>
              <a:off x="5096910" y="419054"/>
              <a:ext cx="3277790" cy="610849"/>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dirty="0">
                  <a:solidFill>
                    <a:srgbClr val="595A59"/>
                  </a:solidFill>
                  <a:latin typeface="Calibri"/>
                  <a:ea typeface="Calibri"/>
                  <a:cs typeface="Calibri"/>
                  <a:sym typeface="Calibri"/>
                </a:rPr>
                <a:t>Einflussnahme</a:t>
              </a:r>
              <a:endParaRPr dirty="0"/>
            </a:p>
          </p:txBody>
        </p:sp>
        <p:sp>
          <p:nvSpPr>
            <p:cNvPr id="1576" name="Google Shape;1576;p26"/>
            <p:cNvSpPr/>
            <p:nvPr/>
          </p:nvSpPr>
          <p:spPr>
            <a:xfrm>
              <a:off x="2458071" y="188052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S1</a:t>
              </a:r>
              <a:endParaRPr/>
            </a:p>
          </p:txBody>
        </p:sp>
        <p:sp>
          <p:nvSpPr>
            <p:cNvPr id="1577" name="Google Shape;1577;p26"/>
            <p:cNvSpPr/>
            <p:nvPr/>
          </p:nvSpPr>
          <p:spPr>
            <a:xfrm>
              <a:off x="2857191" y="3296479"/>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S2</a:t>
              </a:r>
              <a:endParaRPr/>
            </a:p>
          </p:txBody>
        </p:sp>
        <p:sp>
          <p:nvSpPr>
            <p:cNvPr id="1578" name="Google Shape;1578;p26"/>
            <p:cNvSpPr/>
            <p:nvPr/>
          </p:nvSpPr>
          <p:spPr>
            <a:xfrm>
              <a:off x="4555406" y="2222500"/>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S3</a:t>
              </a:r>
              <a:endParaRPr/>
            </a:p>
          </p:txBody>
        </p:sp>
        <p:sp>
          <p:nvSpPr>
            <p:cNvPr id="1579" name="Google Shape;1579;p26"/>
            <p:cNvSpPr/>
            <p:nvPr/>
          </p:nvSpPr>
          <p:spPr>
            <a:xfrm>
              <a:off x="9997379" y="165426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S7</a:t>
              </a:r>
              <a:endParaRPr/>
            </a:p>
          </p:txBody>
        </p:sp>
        <p:sp>
          <p:nvSpPr>
            <p:cNvPr id="1580" name="Google Shape;1580;p26"/>
            <p:cNvSpPr/>
            <p:nvPr/>
          </p:nvSpPr>
          <p:spPr>
            <a:xfrm>
              <a:off x="8516115" y="1691044"/>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sp>
          <p:nvSpPr>
            <p:cNvPr id="1581" name="Google Shape;1581;p26"/>
            <p:cNvSpPr/>
            <p:nvPr/>
          </p:nvSpPr>
          <p:spPr>
            <a:xfrm>
              <a:off x="8207282" y="469527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S5</a:t>
              </a:r>
              <a:endParaRPr/>
            </a:p>
          </p:txBody>
        </p:sp>
        <p:sp>
          <p:nvSpPr>
            <p:cNvPr id="1582" name="Google Shape;1582;p26"/>
            <p:cNvSpPr/>
            <p:nvPr/>
          </p:nvSpPr>
          <p:spPr>
            <a:xfrm>
              <a:off x="5845199" y="463712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grpSp>
      <p:sp>
        <p:nvSpPr>
          <p:cNvPr id="1583" name="Google Shape;1583;p26"/>
          <p:cNvSpPr txBox="1"/>
          <p:nvPr/>
        </p:nvSpPr>
        <p:spPr>
          <a:xfrm rot="-5400000">
            <a:off x="2216884" y="4583590"/>
            <a:ext cx="2259236" cy="461665"/>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dirty="0">
                <a:solidFill>
                  <a:srgbClr val="595A59"/>
                </a:solidFill>
                <a:latin typeface="Calibri"/>
                <a:ea typeface="Calibri"/>
                <a:cs typeface="Calibri"/>
                <a:sym typeface="Calibri"/>
              </a:rPr>
              <a:t>Einbindung</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7"/>
          <p:cNvSpPr/>
          <p:nvPr/>
        </p:nvSpPr>
        <p:spPr>
          <a:xfrm>
            <a:off x="176352" y="3400363"/>
            <a:ext cx="11253958" cy="1679943"/>
          </a:xfrm>
          <a:prstGeom prst="rect">
            <a:avLst/>
          </a:prstGeom>
          <a:solidFill>
            <a:srgbClr val="916395">
              <a:alpha val="1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9" name="Google Shape;1589;p27"/>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0" name="Google Shape;1590;p27"/>
          <p:cNvSpPr txBox="1">
            <a:spLocks noGrp="1"/>
          </p:cNvSpPr>
          <p:nvPr>
            <p:ph type="body" idx="1"/>
          </p:nvPr>
        </p:nvSpPr>
        <p:spPr>
          <a:xfrm>
            <a:off x="159566" y="1642464"/>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dirty="0">
                <a:latin typeface="Calibri"/>
                <a:ea typeface="Calibri"/>
                <a:cs typeface="Calibri"/>
                <a:sym typeface="Calibri"/>
              </a:rPr>
              <a:t>In </a:t>
            </a:r>
            <a:r>
              <a:rPr lang="de-DE" dirty="0" err="1">
                <a:latin typeface="Calibri"/>
                <a:ea typeface="Calibri"/>
                <a:cs typeface="Calibri"/>
                <a:sym typeface="Calibri"/>
              </a:rPr>
              <a:t>diesem </a:t>
            </a:r>
            <a:r>
              <a:rPr lang="de-DE" dirty="0" err="1"/>
              <a:t>dritten </a:t>
            </a:r>
            <a:r>
              <a:rPr lang="de-DE" dirty="0" err="1">
                <a:latin typeface="Calibri"/>
                <a:ea typeface="Calibri"/>
                <a:cs typeface="Calibri"/>
                <a:sym typeface="Calibri"/>
              </a:rPr>
              <a:t>Schritt ist es wichtig</a:t>
            </a:r>
            <a:r>
              <a:rPr lang="de-DE" dirty="0">
                <a:latin typeface="Calibri"/>
                <a:ea typeface="Calibri"/>
                <a:cs typeface="Calibri"/>
                <a:sym typeface="Calibri"/>
              </a:rPr>
              <a:t>, </a:t>
            </a:r>
            <a:r>
              <a:rPr lang="de-DE" dirty="0" err="1">
                <a:latin typeface="Calibri"/>
                <a:ea typeface="Calibri"/>
                <a:cs typeface="Calibri"/>
                <a:sym typeface="Calibri"/>
              </a:rPr>
              <a:t>geeignete Maßnahmen zu definieren</a:t>
            </a:r>
            <a:r>
              <a:rPr lang="de-DE" dirty="0">
                <a:latin typeface="Calibri"/>
                <a:ea typeface="Calibri"/>
                <a:cs typeface="Calibri"/>
                <a:sym typeface="Calibri"/>
              </a:rPr>
              <a:t>, um </a:t>
            </a:r>
            <a:r>
              <a:rPr lang="de-DE" dirty="0" err="1">
                <a:latin typeface="Calibri"/>
                <a:ea typeface="Calibri"/>
                <a:cs typeface="Calibri"/>
                <a:sym typeface="Calibri"/>
              </a:rPr>
              <a:t>die </a:t>
            </a:r>
            <a:r>
              <a:rPr lang="de-DE" dirty="0">
                <a:latin typeface="Calibri"/>
                <a:ea typeface="Calibri"/>
                <a:cs typeface="Calibri"/>
                <a:sym typeface="Calibri"/>
              </a:rPr>
              <a:t>positive </a:t>
            </a:r>
            <a:r>
              <a:rPr lang="de-DE" dirty="0" err="1">
                <a:latin typeface="Calibri"/>
                <a:ea typeface="Calibri"/>
                <a:cs typeface="Calibri"/>
                <a:sym typeface="Calibri"/>
              </a:rPr>
              <a:t>Einstellung der Stakeholder zu stärken </a:t>
            </a:r>
            <a:r>
              <a:rPr lang="de-DE" dirty="0">
                <a:latin typeface="Calibri"/>
                <a:ea typeface="Calibri"/>
                <a:cs typeface="Calibri"/>
                <a:sym typeface="Calibri"/>
              </a:rPr>
              <a:t>und </a:t>
            </a:r>
            <a:r>
              <a:rPr lang="de-DE" dirty="0" err="1">
                <a:latin typeface="Calibri"/>
                <a:ea typeface="Calibri"/>
                <a:cs typeface="Calibri"/>
                <a:sym typeface="Calibri"/>
              </a:rPr>
              <a:t>den Einfluss </a:t>
            </a:r>
            <a:r>
              <a:rPr lang="de-DE" dirty="0">
                <a:latin typeface="Calibri"/>
                <a:ea typeface="Calibri"/>
                <a:cs typeface="Calibri"/>
                <a:sym typeface="Calibri"/>
              </a:rPr>
              <a:t>der </a:t>
            </a:r>
            <a:r>
              <a:rPr lang="de-DE" dirty="0" err="1">
                <a:latin typeface="Calibri"/>
                <a:ea typeface="Calibri"/>
                <a:cs typeface="Calibri"/>
                <a:sym typeface="Calibri"/>
              </a:rPr>
              <a:t>negativ eingestellten </a:t>
            </a:r>
            <a:r>
              <a:rPr lang="de-DE" dirty="0">
                <a:latin typeface="Calibri"/>
                <a:ea typeface="Calibri"/>
                <a:cs typeface="Calibri"/>
                <a:sym typeface="Calibri"/>
              </a:rPr>
              <a:t>und mächtigen </a:t>
            </a:r>
            <a:r>
              <a:rPr lang="de-DE" dirty="0" err="1">
                <a:latin typeface="Calibri"/>
                <a:ea typeface="Calibri"/>
                <a:cs typeface="Calibri"/>
                <a:sym typeface="Calibri"/>
              </a:rPr>
              <a:t>Stakeholder zu verringern</a:t>
            </a:r>
            <a:r>
              <a:rPr lang="de-DE"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dirty="0">
              <a:latin typeface="Calibri"/>
              <a:ea typeface="Calibri"/>
              <a:cs typeface="Calibri"/>
              <a:sym typeface="Calibri"/>
            </a:endParaRPr>
          </a:p>
          <a:p>
            <a:pPr marL="12700" lvl="0" indent="-12700" algn="l" rtl="0">
              <a:lnSpc>
                <a:spcPct val="90000"/>
              </a:lnSpc>
              <a:spcBef>
                <a:spcPts val="1000"/>
              </a:spcBef>
              <a:spcAft>
                <a:spcPts val="0"/>
              </a:spcAft>
              <a:buClr>
                <a:srgbClr val="F27954"/>
              </a:buClr>
              <a:buSzPts val="2400"/>
              <a:buNone/>
            </a:pPr>
            <a:r>
              <a:rPr lang="de-DE" b="1" dirty="0">
                <a:solidFill>
                  <a:srgbClr val="F27954"/>
                </a:solidFill>
                <a:latin typeface="Calibri"/>
                <a:ea typeface="Calibri"/>
                <a:cs typeface="Calibri"/>
                <a:sym typeface="Calibri"/>
              </a:rPr>
              <a:t>Fragen </a:t>
            </a:r>
            <a:r>
              <a:rPr lang="de-DE" b="1" dirty="0" err="1">
                <a:solidFill>
                  <a:srgbClr val="F27954"/>
                </a:solidFill>
                <a:latin typeface="Calibri"/>
                <a:ea typeface="Calibri"/>
                <a:cs typeface="Calibri"/>
                <a:sym typeface="Calibri"/>
              </a:rPr>
              <a:t>Sie sich selbst</a:t>
            </a:r>
            <a:r>
              <a:rPr lang="de-DE" b="1" dirty="0">
                <a:solidFill>
                  <a:srgbClr val="F27954"/>
                </a:solidFill>
                <a:latin typeface="Calibri"/>
                <a:ea typeface="Calibri"/>
                <a:cs typeface="Calibri"/>
                <a:sym typeface="Calibri"/>
              </a:rPr>
              <a:t>:</a:t>
            </a:r>
            <a:endParaRPr dirty="0"/>
          </a:p>
          <a:p>
            <a:pPr marL="0" lvl="0" indent="0" algn="l" rtl="0">
              <a:lnSpc>
                <a:spcPct val="90000"/>
              </a:lnSpc>
              <a:spcBef>
                <a:spcPts val="1000"/>
              </a:spcBef>
              <a:spcAft>
                <a:spcPts val="0"/>
              </a:spcAft>
              <a:buClr>
                <a:srgbClr val="F16924"/>
              </a:buClr>
              <a:buSzPts val="2400"/>
              <a:buNone/>
            </a:pPr>
            <a:r>
              <a:rPr lang="de-DE" dirty="0">
                <a:latin typeface="Calibri"/>
                <a:ea typeface="Calibri"/>
                <a:cs typeface="Calibri"/>
                <a:sym typeface="Calibri"/>
              </a:rPr>
              <a:t>Wer muss </a:t>
            </a:r>
            <a:r>
              <a:rPr lang="de-DE" dirty="0" err="1">
                <a:latin typeface="Calibri"/>
                <a:ea typeface="Calibri"/>
                <a:cs typeface="Calibri"/>
                <a:sym typeface="Calibri"/>
              </a:rPr>
              <a:t>über was</a:t>
            </a:r>
            <a:r>
              <a:rPr lang="de-DE" dirty="0">
                <a:latin typeface="Calibri"/>
                <a:ea typeface="Calibri"/>
                <a:cs typeface="Calibri"/>
                <a:sym typeface="Calibri"/>
              </a:rPr>
              <a:t>, </a:t>
            </a:r>
            <a:r>
              <a:rPr lang="de-DE" dirty="0" err="1">
                <a:latin typeface="Calibri"/>
                <a:ea typeface="Calibri"/>
                <a:cs typeface="Calibri"/>
                <a:sym typeface="Calibri"/>
              </a:rPr>
              <a:t>wie </a:t>
            </a:r>
            <a:r>
              <a:rPr lang="de-DE" dirty="0">
                <a:latin typeface="Calibri"/>
                <a:ea typeface="Calibri"/>
                <a:cs typeface="Calibri"/>
                <a:sym typeface="Calibri"/>
              </a:rPr>
              <a:t>und </a:t>
            </a:r>
            <a:r>
              <a:rPr lang="de-DE" dirty="0" err="1">
                <a:latin typeface="Calibri"/>
                <a:ea typeface="Calibri"/>
                <a:cs typeface="Calibri"/>
                <a:sym typeface="Calibri"/>
              </a:rPr>
              <a:t>wann informiert werden</a:t>
            </a:r>
            <a:r>
              <a:rPr lang="de-DE" dirty="0">
                <a:latin typeface="Calibri"/>
                <a:ea typeface="Calibri"/>
                <a:cs typeface="Calibri"/>
                <a:sym typeface="Calibri"/>
              </a:rPr>
              <a:t>, </a:t>
            </a:r>
            <a:r>
              <a:rPr lang="de-DE" dirty="0" err="1">
                <a:latin typeface="Calibri"/>
                <a:ea typeface="Calibri"/>
                <a:cs typeface="Calibri"/>
                <a:sym typeface="Calibri"/>
              </a:rPr>
              <a:t>um die Einflüsse der Stakeholder im Interesse </a:t>
            </a:r>
            <a:r>
              <a:rPr lang="de-DE" dirty="0">
                <a:latin typeface="Calibri"/>
                <a:ea typeface="Calibri"/>
                <a:cs typeface="Calibri"/>
                <a:sym typeface="Calibri"/>
              </a:rPr>
              <a:t>des </a:t>
            </a:r>
            <a:r>
              <a:rPr lang="de-DE" dirty="0" err="1">
                <a:latin typeface="Calibri"/>
                <a:ea typeface="Calibri"/>
                <a:cs typeface="Calibri"/>
                <a:sym typeface="Calibri"/>
              </a:rPr>
              <a:t>Unternehmens kontrollieren zu </a:t>
            </a:r>
            <a:r>
              <a:rPr lang="de-DE" dirty="0">
                <a:latin typeface="Calibri"/>
                <a:ea typeface="Calibri"/>
                <a:cs typeface="Calibri"/>
                <a:sym typeface="Calibri"/>
              </a:rPr>
              <a:t>können?</a:t>
            </a:r>
            <a:endParaRPr dirty="0"/>
          </a:p>
          <a:p>
            <a:pPr marL="12700" lvl="0" indent="-12700" algn="l" rtl="0">
              <a:lnSpc>
                <a:spcPct val="90000"/>
              </a:lnSpc>
              <a:spcBef>
                <a:spcPts val="1000"/>
              </a:spcBef>
              <a:spcAft>
                <a:spcPts val="0"/>
              </a:spcAft>
              <a:buClr>
                <a:srgbClr val="595A59"/>
              </a:buClr>
              <a:buSzPts val="2400"/>
              <a:buNone/>
            </a:pPr>
            <a:endParaRPr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91" name="Google Shape;1591;p2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03 Maßnahmen und Aktionsplan</a:t>
            </a:r>
            <a:endParaRPr/>
          </a:p>
        </p:txBody>
      </p:sp>
      <p:sp>
        <p:nvSpPr>
          <p:cNvPr id="1592" name="Google Shape;1592;p2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Erfassen Sie Maßnahmen, die den positiven Einfluss Ihrer Stakeholder verstärken.</a:t>
            </a:r>
            <a:endParaRPr sz="1600" b="0" i="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28"/>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8" name="Google Shape;1598;p28"/>
          <p:cNvSpPr txBox="1">
            <a:spLocks noGrp="1"/>
          </p:cNvSpPr>
          <p:nvPr>
            <p:ph type="body" idx="1"/>
          </p:nvPr>
        </p:nvSpPr>
        <p:spPr>
          <a:xfrm>
            <a:off x="389965" y="1592123"/>
            <a:ext cx="11233283"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a:latin typeface="Calibri"/>
                <a:ea typeface="Calibri"/>
                <a:cs typeface="Calibri"/>
                <a:sym typeface="Calibri"/>
              </a:rPr>
              <a:t>Der weitaus größte Teil des Stakeholder-Managements besteht aus Kommunikationsmaßnahmen. Definieren Sie diese Maßnahmen in Form eines Kommunikationsplans (mehr zur Kommunikation später in diesem Modul). </a:t>
            </a:r>
            <a:endParaRPr/>
          </a:p>
          <a:p>
            <a:pPr marL="12700" lvl="0" indent="-12700" algn="l" rtl="0">
              <a:lnSpc>
                <a:spcPct val="90000"/>
              </a:lnSpc>
              <a:spcBef>
                <a:spcPts val="1000"/>
              </a:spcBef>
              <a:spcAft>
                <a:spcPts val="0"/>
              </a:spcAft>
              <a:buClr>
                <a:srgbClr val="595A59"/>
              </a:buClr>
              <a:buSzPts val="2400"/>
              <a:buNone/>
            </a:pPr>
            <a:endParaRPr sz="2400" b="1">
              <a:latin typeface="Calibri"/>
              <a:ea typeface="Calibri"/>
              <a:cs typeface="Calibri"/>
              <a:sym typeface="Calibri"/>
            </a:endParaRPr>
          </a:p>
        </p:txBody>
      </p:sp>
      <p:sp>
        <p:nvSpPr>
          <p:cNvPr id="1599" name="Google Shape;1599;p2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03 Maßnahmen und Aktionsplan</a:t>
            </a:r>
            <a:endParaRPr/>
          </a:p>
        </p:txBody>
      </p:sp>
      <p:graphicFrame>
        <p:nvGraphicFramePr>
          <p:cNvPr id="1600" name="Google Shape;1600;p28"/>
          <p:cNvGraphicFramePr/>
          <p:nvPr>
            <p:extLst>
              <p:ext uri="{D42A27DB-BD31-4B8C-83A1-F6EECF244321}">
                <p14:modId xmlns:p14="http://schemas.microsoft.com/office/powerpoint/2010/main" val="3804632779"/>
              </p:ext>
            </p:extLst>
          </p:nvPr>
        </p:nvGraphicFramePr>
        <p:xfrm>
          <a:off x="2440852" y="2931664"/>
          <a:ext cx="9535558" cy="3090875"/>
        </p:xfrm>
        <a:graphic>
          <a:graphicData uri="http://schemas.openxmlformats.org/drawingml/2006/table">
            <a:tbl>
              <a:tblPr firstRow="1" bandRow="1">
                <a:noFill/>
              </a:tblPr>
              <a:tblGrid>
                <a:gridCol w="762024">
                  <a:extLst>
                    <a:ext uri="{9D8B030D-6E8A-4147-A177-3AD203B41FA5}">
                      <a16:colId xmlns:a16="http://schemas.microsoft.com/office/drawing/2014/main" val="20000"/>
                    </a:ext>
                  </a:extLst>
                </a:gridCol>
                <a:gridCol w="2246897">
                  <a:extLst>
                    <a:ext uri="{9D8B030D-6E8A-4147-A177-3AD203B41FA5}">
                      <a16:colId xmlns:a16="http://schemas.microsoft.com/office/drawing/2014/main" val="20001"/>
                    </a:ext>
                  </a:extLst>
                </a:gridCol>
                <a:gridCol w="2149203">
                  <a:extLst>
                    <a:ext uri="{9D8B030D-6E8A-4147-A177-3AD203B41FA5}">
                      <a16:colId xmlns:a16="http://schemas.microsoft.com/office/drawing/2014/main" val="20002"/>
                    </a:ext>
                  </a:extLst>
                </a:gridCol>
                <a:gridCol w="1284241">
                  <a:extLst>
                    <a:ext uri="{9D8B030D-6E8A-4147-A177-3AD203B41FA5}">
                      <a16:colId xmlns:a16="http://schemas.microsoft.com/office/drawing/2014/main" val="20003"/>
                    </a:ext>
                  </a:extLst>
                </a:gridCol>
                <a:gridCol w="981374">
                  <a:extLst>
                    <a:ext uri="{9D8B030D-6E8A-4147-A177-3AD203B41FA5}">
                      <a16:colId xmlns:a16="http://schemas.microsoft.com/office/drawing/2014/main" val="20004"/>
                    </a:ext>
                  </a:extLst>
                </a:gridCol>
                <a:gridCol w="2111819">
                  <a:extLst>
                    <a:ext uri="{9D8B030D-6E8A-4147-A177-3AD203B41FA5}">
                      <a16:colId xmlns:a16="http://schemas.microsoft.com/office/drawing/2014/main" val="20005"/>
                    </a:ext>
                  </a:extLst>
                </a:gridCol>
              </a:tblGrid>
              <a:tr h="965650">
                <a:tc>
                  <a:txBody>
                    <a:bodyPr/>
                    <a:lstStyle/>
                    <a:p>
                      <a:pPr marL="0" marR="0" lvl="0" indent="0" algn="l" rtl="0">
                        <a:spcBef>
                          <a:spcPts val="0"/>
                        </a:spcBef>
                        <a:spcAft>
                          <a:spcPts val="0"/>
                        </a:spcAft>
                        <a:buNone/>
                      </a:pPr>
                      <a:r>
                        <a:rPr lang="de-DE" sz="1800" b="1">
                          <a:solidFill>
                            <a:schemeClr val="lt1"/>
                          </a:solidFill>
                        </a:rPr>
                        <a:t>NR.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STAKEHOLDER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WER IST VERANTWORTLICH?</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WANN?</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dirty="0">
                          <a:solidFill>
                            <a:schemeClr val="lt1"/>
                          </a:solidFill>
                        </a:rPr>
                        <a:t>FORM</a:t>
                      </a:r>
                      <a:endParaRPr sz="1800" dirty="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INHALT</a:t>
                      </a:r>
                      <a:endParaRPr sz="1800"/>
                    </a:p>
                  </a:txBody>
                  <a:tcPr marL="91450" marR="91450" marT="45725" marB="45725">
                    <a:solidFill>
                      <a:srgbClr val="9ED4D3"/>
                    </a:solidFill>
                  </a:tcPr>
                </a:tc>
                <a:extLst>
                  <a:ext uri="{0D108BD9-81ED-4DB2-BD59-A6C34878D82A}">
                    <a16:rowId xmlns:a16="http://schemas.microsoft.com/office/drawing/2014/main" val="10000"/>
                  </a:ext>
                </a:extLst>
              </a:tr>
              <a:tr h="66412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1"/>
                  </a:ext>
                </a:extLst>
              </a:tr>
              <a:tr h="7305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2"/>
                  </a:ext>
                </a:extLst>
              </a:tr>
              <a:tr h="7305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dirty="0">
                        <a:solidFill>
                          <a:srgbClr val="595959"/>
                        </a:solidFil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3" descr="Ein Bild, das Person, draußen, Schaukel, darstellend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
        <p:nvSpPr>
          <p:cNvPr id="1183" name="Google Shape;1183;p3"/>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lt1"/>
              </a:buClr>
              <a:buSzPts val="2400"/>
              <a:buNone/>
            </a:pPr>
            <a:r>
              <a:rPr lang="de-DE" dirty="0"/>
              <a:t>... in der Lage sein, betriebliche Abläufe zu entwickeln und zu optimieren</a:t>
            </a:r>
            <a:endParaRPr dirty="0"/>
          </a:p>
          <a:p>
            <a:pPr marL="228600" lvl="0" indent="-228600" algn="l" rtl="0">
              <a:lnSpc>
                <a:spcPct val="90000"/>
              </a:lnSpc>
              <a:spcBef>
                <a:spcPts val="1000"/>
              </a:spcBef>
              <a:spcAft>
                <a:spcPts val="0"/>
              </a:spcAft>
              <a:buClr>
                <a:schemeClr val="lt1"/>
              </a:buClr>
              <a:buSzPts val="2400"/>
              <a:buNone/>
            </a:pPr>
            <a:r>
              <a:rPr lang="de-DE" dirty="0"/>
              <a:t>... wissen, wie Sie Ihre Stakeholder identifizieren und einordnen können</a:t>
            </a:r>
            <a:endParaRPr dirty="0"/>
          </a:p>
          <a:p>
            <a:pPr marL="228600" lvl="0" indent="-228600" algn="l" rtl="0">
              <a:lnSpc>
                <a:spcPct val="90000"/>
              </a:lnSpc>
              <a:spcBef>
                <a:spcPts val="1000"/>
              </a:spcBef>
              <a:spcAft>
                <a:spcPts val="0"/>
              </a:spcAft>
              <a:buClr>
                <a:schemeClr val="lt1"/>
              </a:buClr>
              <a:buSzPts val="2400"/>
              <a:buNone/>
            </a:pPr>
            <a:r>
              <a:rPr lang="de-DE" dirty="0"/>
              <a:t>... wissen, wie man Personal durch Krisen führen kann</a:t>
            </a:r>
            <a:endParaRPr dirty="0"/>
          </a:p>
          <a:p>
            <a:pPr marL="228600" lvl="0" indent="-228600" algn="l" rtl="0">
              <a:lnSpc>
                <a:spcPct val="90000"/>
              </a:lnSpc>
              <a:spcBef>
                <a:spcPts val="1000"/>
              </a:spcBef>
              <a:spcAft>
                <a:spcPts val="0"/>
              </a:spcAft>
              <a:buClr>
                <a:schemeClr val="lt1"/>
              </a:buClr>
              <a:buSzPts val="2400"/>
              <a:buNone/>
            </a:pPr>
            <a:r>
              <a:rPr lang="de-DE" dirty="0"/>
              <a:t>...in Krisenkommunikation geschult sein</a:t>
            </a:r>
            <a:endParaRPr dirty="0"/>
          </a:p>
          <a:p>
            <a:pPr marL="228600" lvl="0" indent="-228600" algn="l" rtl="0">
              <a:lnSpc>
                <a:spcPct val="90000"/>
              </a:lnSpc>
              <a:spcBef>
                <a:spcPts val="1000"/>
              </a:spcBef>
              <a:spcAft>
                <a:spcPts val="0"/>
              </a:spcAft>
              <a:buClr>
                <a:schemeClr val="lt1"/>
              </a:buClr>
              <a:buSzPts val="2400"/>
              <a:buNone/>
            </a:pPr>
            <a:r>
              <a:rPr lang="de-DE" dirty="0"/>
              <a:t>...wissen, wie Sie soziale Medien zum Vorteil des Unternehmens nutzen können – insbesondere in Krisensituationen</a:t>
            </a:r>
            <a:endParaRPr dirty="0"/>
          </a:p>
        </p:txBody>
      </p:sp>
      <p:sp>
        <p:nvSpPr>
          <p:cNvPr id="1184" name="Google Shape;1184;p3"/>
          <p:cNvSpPr txBox="1">
            <a:spLocks noGrp="1"/>
          </p:cNvSpPr>
          <p:nvPr>
            <p:ph type="body" idx="3"/>
          </p:nvPr>
        </p:nvSpPr>
        <p:spPr>
          <a:xfrm>
            <a:off x="1718561" y="595510"/>
            <a:ext cx="5105121" cy="100977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Nach Abschluss dieses Moduls werden Sie...</a:t>
            </a:r>
            <a:endParaRPr/>
          </a:p>
        </p:txBody>
      </p:sp>
      <p:sp>
        <p:nvSpPr>
          <p:cNvPr id="2" name="Textfeld 1">
            <a:extLst>
              <a:ext uri="{FF2B5EF4-FFF2-40B4-BE49-F238E27FC236}">
                <a16:creationId xmlns:a16="http://schemas.microsoft.com/office/drawing/2014/main" id="{C77E0530-E306-648D-A682-E1C89A7C9520}"/>
              </a:ext>
            </a:extLst>
          </p:cNvPr>
          <p:cNvSpPr txBox="1"/>
          <p:nvPr/>
        </p:nvSpPr>
        <p:spPr>
          <a:xfrm>
            <a:off x="6823682" y="6320165"/>
            <a:ext cx="1674254" cy="246221"/>
          </a:xfrm>
          <a:prstGeom prst="rect">
            <a:avLst/>
          </a:prstGeom>
          <a:noFill/>
        </p:spPr>
        <p:txBody>
          <a:bodyPr wrap="square" rtlCol="0">
            <a:spAutoFit/>
          </a:bodyPr>
          <a:lstStyle/>
          <a:p>
            <a:r>
              <a:rPr lang="de-DE" sz="1000" dirty="0">
                <a:solidFill>
                  <a:srgbClr val="9D9D9D"/>
                </a:solidFill>
              </a:rPr>
              <a:t>Foto: </a:t>
            </a:r>
            <a:r>
              <a:rPr lang="de-DE" sz="1000" dirty="0" err="1">
                <a:solidFill>
                  <a:srgbClr val="9D9D9D"/>
                </a:solidFill>
              </a:rPr>
              <a:t>Pexels</a:t>
            </a:r>
            <a:endParaRPr lang="en-GB" sz="1000" dirty="0">
              <a:solidFill>
                <a:srgbClr val="9D9D9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29"/>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6" name="Google Shape;1606;p29"/>
          <p:cNvSpPr txBox="1">
            <a:spLocks noGrp="1"/>
          </p:cNvSpPr>
          <p:nvPr>
            <p:ph type="body" idx="1"/>
          </p:nvPr>
        </p:nvSpPr>
        <p:spPr>
          <a:xfrm>
            <a:off x="6333566" y="1825574"/>
            <a:ext cx="5372882" cy="443042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595A59"/>
              </a:buClr>
              <a:buSzPts val="2400"/>
              <a:buNone/>
            </a:pPr>
            <a:r>
              <a:rPr lang="de-DE" sz="2400" dirty="0">
                <a:latin typeface="Calibri"/>
                <a:ea typeface="Calibri"/>
                <a:cs typeface="Calibri"/>
                <a:sym typeface="Calibri"/>
              </a:rPr>
              <a:t>Die Umsetzung des Kommunikationsplans mag zunächst einfach klingen, gerät aber in der Praxis oft ins Hintertreffen, sobald inhaltliche Probleme des Projekts als dringlicher angesehen werden. In diesem Schritt ist es wichtig, klare Kommunikationsmaßnahmen während der gesamten Projektlaufzeit umzusetzen.</a:t>
            </a:r>
            <a:endParaRPr dirty="0"/>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Insgesamt sollte das Stakeholder-Management einem allgemeinen Managementprozess folgen!</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607" name="Google Shape;1607;p2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04 Umsetzung und Verfolgung der Kommunikation</a:t>
            </a:r>
            <a:endParaRPr/>
          </a:p>
        </p:txBody>
      </p:sp>
      <p:grpSp>
        <p:nvGrpSpPr>
          <p:cNvPr id="1608" name="Google Shape;1608;p29"/>
          <p:cNvGrpSpPr/>
          <p:nvPr/>
        </p:nvGrpSpPr>
        <p:grpSpPr>
          <a:xfrm>
            <a:off x="1274679" y="1777781"/>
            <a:ext cx="4212000" cy="4213110"/>
            <a:chOff x="5082734" y="1675347"/>
            <a:chExt cx="4438640" cy="4439807"/>
          </a:xfrm>
        </p:grpSpPr>
        <p:sp>
          <p:nvSpPr>
            <p:cNvPr id="1609" name="Google Shape;1609;p29"/>
            <p:cNvSpPr/>
            <p:nvPr/>
          </p:nvSpPr>
          <p:spPr>
            <a:xfrm>
              <a:off x="5452524" y="1675347"/>
              <a:ext cx="2397215" cy="1496656"/>
            </a:xfrm>
            <a:custGeom>
              <a:avLst/>
              <a:gdLst/>
              <a:ahLst/>
              <a:cxnLst/>
              <a:rect l="l" t="t" r="r" b="b"/>
              <a:pathLst>
                <a:path w="9060" h="5659" extrusionOk="0">
                  <a:moveTo>
                    <a:pt x="1860" y="3720"/>
                  </a:moveTo>
                  <a:lnTo>
                    <a:pt x="1860" y="3720"/>
                  </a:lnTo>
                  <a:cubicBezTo>
                    <a:pt x="2797" y="4025"/>
                    <a:pt x="3469" y="4774"/>
                    <a:pt x="3719" y="5658"/>
                  </a:cubicBezTo>
                  <a:lnTo>
                    <a:pt x="3719" y="5658"/>
                  </a:lnTo>
                  <a:cubicBezTo>
                    <a:pt x="4502" y="4722"/>
                    <a:pt x="5679" y="4127"/>
                    <a:pt x="6994" y="4128"/>
                  </a:cubicBezTo>
                  <a:lnTo>
                    <a:pt x="6994" y="4128"/>
                  </a:lnTo>
                  <a:cubicBezTo>
                    <a:pt x="8133" y="4130"/>
                    <a:pt x="9057" y="3207"/>
                    <a:pt x="9058" y="2068"/>
                  </a:cubicBezTo>
                  <a:lnTo>
                    <a:pt x="9058" y="2068"/>
                  </a:lnTo>
                  <a:cubicBezTo>
                    <a:pt x="9059" y="929"/>
                    <a:pt x="8137" y="4"/>
                    <a:pt x="6998" y="3"/>
                  </a:cubicBezTo>
                  <a:lnTo>
                    <a:pt x="6998" y="3"/>
                  </a:lnTo>
                  <a:cubicBezTo>
                    <a:pt x="4077" y="0"/>
                    <a:pt x="1504" y="1491"/>
                    <a:pt x="0" y="3755"/>
                  </a:cubicBezTo>
                  <a:lnTo>
                    <a:pt x="0" y="3755"/>
                  </a:lnTo>
                  <a:cubicBezTo>
                    <a:pt x="579" y="3543"/>
                    <a:pt x="1229" y="3514"/>
                    <a:pt x="1860" y="372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0" name="Google Shape;1610;p29"/>
            <p:cNvSpPr/>
            <p:nvPr/>
          </p:nvSpPr>
          <p:spPr>
            <a:xfrm>
              <a:off x="7722588" y="1757004"/>
              <a:ext cx="1783621" cy="2233902"/>
            </a:xfrm>
            <a:custGeom>
              <a:avLst/>
              <a:gdLst/>
              <a:ahLst/>
              <a:cxnLst/>
              <a:rect l="l" t="t" r="r" b="b"/>
              <a:pathLst>
                <a:path w="6743" h="8446" extrusionOk="0">
                  <a:moveTo>
                    <a:pt x="1269" y="1759"/>
                  </a:moveTo>
                  <a:lnTo>
                    <a:pt x="1269" y="1759"/>
                  </a:lnTo>
                  <a:cubicBezTo>
                    <a:pt x="1267" y="2745"/>
                    <a:pt x="763" y="3615"/>
                    <a:pt x="0" y="4126"/>
                  </a:cubicBezTo>
                  <a:lnTo>
                    <a:pt x="0" y="4126"/>
                  </a:lnTo>
                  <a:cubicBezTo>
                    <a:pt x="1168" y="4596"/>
                    <a:pt x="2079" y="5567"/>
                    <a:pt x="2468" y="6773"/>
                  </a:cubicBezTo>
                  <a:lnTo>
                    <a:pt x="2468" y="6773"/>
                  </a:lnTo>
                  <a:cubicBezTo>
                    <a:pt x="2821" y="7854"/>
                    <a:pt x="3982" y="8445"/>
                    <a:pt x="5064" y="8095"/>
                  </a:cubicBezTo>
                  <a:lnTo>
                    <a:pt x="5064" y="8095"/>
                  </a:lnTo>
                  <a:cubicBezTo>
                    <a:pt x="6148" y="7745"/>
                    <a:pt x="6742" y="6581"/>
                    <a:pt x="6391" y="5498"/>
                  </a:cubicBezTo>
                  <a:lnTo>
                    <a:pt x="6392" y="5498"/>
                  </a:lnTo>
                  <a:lnTo>
                    <a:pt x="6392" y="5498"/>
                  </a:lnTo>
                  <a:cubicBezTo>
                    <a:pt x="5530" y="2834"/>
                    <a:pt x="3372" y="754"/>
                    <a:pt x="659" y="0"/>
                  </a:cubicBezTo>
                  <a:lnTo>
                    <a:pt x="659" y="0"/>
                  </a:lnTo>
                  <a:cubicBezTo>
                    <a:pt x="1040" y="485"/>
                    <a:pt x="1269" y="1095"/>
                    <a:pt x="1269" y="1759"/>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1" name="Google Shape;1611;p29"/>
            <p:cNvSpPr/>
            <p:nvPr/>
          </p:nvSpPr>
          <p:spPr>
            <a:xfrm>
              <a:off x="5082734" y="2764885"/>
              <a:ext cx="1264517" cy="2510369"/>
            </a:xfrm>
            <a:custGeom>
              <a:avLst/>
              <a:gdLst/>
              <a:ahLst/>
              <a:cxnLst/>
              <a:rect l="l" t="t" r="r" b="b"/>
              <a:pathLst>
                <a:path w="4781" h="9489" extrusionOk="0">
                  <a:moveTo>
                    <a:pt x="2361" y="7710"/>
                  </a:moveTo>
                  <a:lnTo>
                    <a:pt x="2361" y="7710"/>
                  </a:lnTo>
                  <a:cubicBezTo>
                    <a:pt x="2942" y="6913"/>
                    <a:pt x="3861" y="6505"/>
                    <a:pt x="4780" y="6540"/>
                  </a:cubicBezTo>
                  <a:lnTo>
                    <a:pt x="4780" y="6540"/>
                  </a:lnTo>
                  <a:cubicBezTo>
                    <a:pt x="4366" y="5883"/>
                    <a:pt x="4126" y="5104"/>
                    <a:pt x="4127" y="4271"/>
                  </a:cubicBezTo>
                  <a:lnTo>
                    <a:pt x="4127" y="4271"/>
                  </a:lnTo>
                  <a:cubicBezTo>
                    <a:pt x="4127" y="3810"/>
                    <a:pt x="4202" y="3367"/>
                    <a:pt x="4337" y="2951"/>
                  </a:cubicBezTo>
                  <a:lnTo>
                    <a:pt x="4337" y="2951"/>
                  </a:lnTo>
                  <a:cubicBezTo>
                    <a:pt x="4688" y="1869"/>
                    <a:pt x="4097" y="706"/>
                    <a:pt x="3015" y="353"/>
                  </a:cubicBezTo>
                  <a:lnTo>
                    <a:pt x="3015" y="353"/>
                  </a:lnTo>
                  <a:cubicBezTo>
                    <a:pt x="1933" y="0"/>
                    <a:pt x="768" y="592"/>
                    <a:pt x="414" y="1675"/>
                  </a:cubicBezTo>
                  <a:lnTo>
                    <a:pt x="414" y="1675"/>
                  </a:lnTo>
                  <a:lnTo>
                    <a:pt x="414" y="1675"/>
                  </a:lnTo>
                  <a:cubicBezTo>
                    <a:pt x="148" y="2491"/>
                    <a:pt x="3" y="3362"/>
                    <a:pt x="2" y="4267"/>
                  </a:cubicBezTo>
                  <a:lnTo>
                    <a:pt x="2" y="4267"/>
                  </a:lnTo>
                  <a:cubicBezTo>
                    <a:pt x="0" y="6240"/>
                    <a:pt x="681" y="8053"/>
                    <a:pt x="1820" y="9488"/>
                  </a:cubicBezTo>
                  <a:lnTo>
                    <a:pt x="1820" y="9488"/>
                  </a:lnTo>
                  <a:cubicBezTo>
                    <a:pt x="1798" y="8872"/>
                    <a:pt x="1971" y="8245"/>
                    <a:pt x="2361" y="771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2" name="Google Shape;1612;p29"/>
            <p:cNvSpPr/>
            <p:nvPr/>
          </p:nvSpPr>
          <p:spPr>
            <a:xfrm>
              <a:off x="7665427" y="3800761"/>
              <a:ext cx="1855947" cy="2067088"/>
            </a:xfrm>
            <a:custGeom>
              <a:avLst/>
              <a:gdLst/>
              <a:ahLst/>
              <a:cxnLst/>
              <a:rect l="l" t="t" r="r" b="b"/>
              <a:pathLst>
                <a:path w="7016" h="7813" extrusionOk="0">
                  <a:moveTo>
                    <a:pt x="5523" y="1121"/>
                  </a:moveTo>
                  <a:lnTo>
                    <a:pt x="5523" y="1121"/>
                  </a:lnTo>
                  <a:cubicBezTo>
                    <a:pt x="4584" y="1425"/>
                    <a:pt x="3601" y="1213"/>
                    <a:pt x="2879" y="645"/>
                  </a:cubicBezTo>
                  <a:lnTo>
                    <a:pt x="2879" y="645"/>
                  </a:lnTo>
                  <a:cubicBezTo>
                    <a:pt x="2792" y="1945"/>
                    <a:pt x="2122" y="3086"/>
                    <a:pt x="1128" y="3807"/>
                  </a:cubicBezTo>
                  <a:lnTo>
                    <a:pt x="1129" y="3808"/>
                  </a:lnTo>
                  <a:lnTo>
                    <a:pt x="1129" y="3808"/>
                  </a:lnTo>
                  <a:cubicBezTo>
                    <a:pt x="206" y="4476"/>
                    <a:pt x="0" y="5766"/>
                    <a:pt x="669" y="6689"/>
                  </a:cubicBezTo>
                  <a:lnTo>
                    <a:pt x="669" y="6689"/>
                  </a:lnTo>
                  <a:cubicBezTo>
                    <a:pt x="1331" y="7602"/>
                    <a:pt x="2602" y="7812"/>
                    <a:pt x="3522" y="7167"/>
                  </a:cubicBezTo>
                  <a:lnTo>
                    <a:pt x="3522" y="7167"/>
                  </a:lnTo>
                  <a:cubicBezTo>
                    <a:pt x="5634" y="5645"/>
                    <a:pt x="7012" y="3168"/>
                    <a:pt x="7015" y="367"/>
                  </a:cubicBezTo>
                  <a:lnTo>
                    <a:pt x="7015" y="367"/>
                  </a:lnTo>
                  <a:cubicBezTo>
                    <a:pt x="7015" y="244"/>
                    <a:pt x="7011" y="122"/>
                    <a:pt x="7006" y="0"/>
                  </a:cubicBezTo>
                  <a:lnTo>
                    <a:pt x="7006" y="0"/>
                  </a:lnTo>
                  <a:cubicBezTo>
                    <a:pt x="6662" y="510"/>
                    <a:pt x="6154" y="917"/>
                    <a:pt x="5523" y="1121"/>
                  </a:cubicBezTo>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3" name="Google Shape;1613;p29"/>
            <p:cNvSpPr/>
            <p:nvPr/>
          </p:nvSpPr>
          <p:spPr>
            <a:xfrm>
              <a:off x="5699827" y="4628997"/>
              <a:ext cx="2378551" cy="1486157"/>
            </a:xfrm>
            <a:custGeom>
              <a:avLst/>
              <a:gdLst/>
              <a:ahLst/>
              <a:cxnLst/>
              <a:rect l="l" t="t" r="r" b="b"/>
              <a:pathLst>
                <a:path w="8990" h="5616" extrusionOk="0">
                  <a:moveTo>
                    <a:pt x="7459" y="4020"/>
                  </a:moveTo>
                  <a:lnTo>
                    <a:pt x="7459" y="4020"/>
                  </a:lnTo>
                  <a:cubicBezTo>
                    <a:pt x="6881" y="3221"/>
                    <a:pt x="6778" y="2222"/>
                    <a:pt x="7095" y="1360"/>
                  </a:cubicBezTo>
                  <a:lnTo>
                    <a:pt x="7095" y="1360"/>
                  </a:lnTo>
                  <a:cubicBezTo>
                    <a:pt x="6761" y="1443"/>
                    <a:pt x="6411" y="1488"/>
                    <a:pt x="6052" y="1487"/>
                  </a:cubicBezTo>
                  <a:lnTo>
                    <a:pt x="6052" y="1487"/>
                  </a:lnTo>
                  <a:cubicBezTo>
                    <a:pt x="5115" y="1486"/>
                    <a:pt x="4251" y="1183"/>
                    <a:pt x="3548" y="670"/>
                  </a:cubicBezTo>
                  <a:lnTo>
                    <a:pt x="3547" y="671"/>
                  </a:lnTo>
                  <a:lnTo>
                    <a:pt x="3547" y="671"/>
                  </a:lnTo>
                  <a:cubicBezTo>
                    <a:pt x="2627" y="0"/>
                    <a:pt x="1336" y="203"/>
                    <a:pt x="666" y="1124"/>
                  </a:cubicBezTo>
                  <a:lnTo>
                    <a:pt x="666" y="1124"/>
                  </a:lnTo>
                  <a:cubicBezTo>
                    <a:pt x="0" y="2038"/>
                    <a:pt x="196" y="3318"/>
                    <a:pt x="1101" y="3992"/>
                  </a:cubicBezTo>
                  <a:lnTo>
                    <a:pt x="1101" y="3992"/>
                  </a:lnTo>
                  <a:cubicBezTo>
                    <a:pt x="2488" y="5009"/>
                    <a:pt x="4197" y="5610"/>
                    <a:pt x="6047" y="5613"/>
                  </a:cubicBezTo>
                  <a:lnTo>
                    <a:pt x="6047" y="5613"/>
                  </a:lnTo>
                  <a:cubicBezTo>
                    <a:pt x="7082" y="5615"/>
                    <a:pt x="8073" y="5427"/>
                    <a:pt x="8989" y="5085"/>
                  </a:cubicBezTo>
                  <a:lnTo>
                    <a:pt x="8989" y="5085"/>
                  </a:lnTo>
                  <a:cubicBezTo>
                    <a:pt x="8394" y="4916"/>
                    <a:pt x="7850" y="4557"/>
                    <a:pt x="7459" y="4020"/>
                  </a:cubicBezTo>
                </a:path>
              </a:pathLst>
            </a:custGeom>
            <a:solidFill>
              <a:srgbClr val="9ED4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4" name="Google Shape;1614;p29"/>
            <p:cNvSpPr txBox="1"/>
            <p:nvPr/>
          </p:nvSpPr>
          <p:spPr>
            <a:xfrm>
              <a:off x="6153390" y="3457396"/>
              <a:ext cx="2280000" cy="8757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2400" b="1" dirty="0">
                  <a:solidFill>
                    <a:srgbClr val="595A59"/>
                  </a:solidFill>
                  <a:latin typeface="Calibri"/>
                  <a:ea typeface="Calibri"/>
                  <a:cs typeface="Calibri"/>
                  <a:sym typeface="Calibri"/>
                </a:rPr>
                <a:t>MANAGEMENT</a:t>
              </a:r>
              <a:endParaRPr dirty="0"/>
            </a:p>
            <a:p>
              <a:pPr marL="0" marR="0" lvl="0" indent="0" algn="ctr" rtl="0">
                <a:spcBef>
                  <a:spcPts val="0"/>
                </a:spcBef>
                <a:spcAft>
                  <a:spcPts val="0"/>
                </a:spcAft>
                <a:buNone/>
              </a:pPr>
              <a:r>
                <a:rPr lang="de-DE" sz="2400" b="1" dirty="0">
                  <a:solidFill>
                    <a:srgbClr val="595A59"/>
                  </a:solidFill>
                  <a:latin typeface="Calibri"/>
                  <a:ea typeface="Calibri"/>
                  <a:cs typeface="Calibri"/>
                  <a:sym typeface="Calibri"/>
                </a:rPr>
                <a:t>RAHMENWERK</a:t>
              </a:r>
              <a:endParaRPr dirty="0"/>
            </a:p>
          </p:txBody>
        </p:sp>
        <p:sp>
          <p:nvSpPr>
            <p:cNvPr id="1615" name="Google Shape;1615;p29"/>
            <p:cNvSpPr txBox="1"/>
            <p:nvPr/>
          </p:nvSpPr>
          <p:spPr>
            <a:xfrm rot="20699512">
              <a:off x="6084248" y="2117147"/>
              <a:ext cx="1645101" cy="35672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IDENTIFIZIEREN</a:t>
              </a:r>
              <a:endParaRPr dirty="0"/>
            </a:p>
          </p:txBody>
        </p:sp>
        <p:sp>
          <p:nvSpPr>
            <p:cNvPr id="1616" name="Google Shape;1616;p29"/>
            <p:cNvSpPr txBox="1"/>
            <p:nvPr/>
          </p:nvSpPr>
          <p:spPr>
            <a:xfrm rot="2700000">
              <a:off x="8065600" y="2831647"/>
              <a:ext cx="1422385" cy="35672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MAẞNAHME</a:t>
              </a:r>
              <a:endParaRPr dirty="0"/>
            </a:p>
          </p:txBody>
        </p:sp>
        <p:sp>
          <p:nvSpPr>
            <p:cNvPr id="1617" name="Google Shape;1617;p29"/>
            <p:cNvSpPr txBox="1"/>
            <p:nvPr/>
          </p:nvSpPr>
          <p:spPr>
            <a:xfrm rot="18341611">
              <a:off x="7897960" y="4696806"/>
              <a:ext cx="1501327" cy="35672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VERWALTEN</a:t>
              </a:r>
              <a:endParaRPr dirty="0"/>
            </a:p>
          </p:txBody>
        </p:sp>
        <p:sp>
          <p:nvSpPr>
            <p:cNvPr id="1618" name="Google Shape;1618;p29"/>
            <p:cNvSpPr txBox="1"/>
            <p:nvPr/>
          </p:nvSpPr>
          <p:spPr>
            <a:xfrm rot="1076724">
              <a:off x="6041451" y="5290538"/>
              <a:ext cx="1488169" cy="35672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ÜBERWACHEN</a:t>
              </a:r>
              <a:endParaRPr dirty="0"/>
            </a:p>
          </p:txBody>
        </p:sp>
        <p:sp>
          <p:nvSpPr>
            <p:cNvPr id="1619" name="Google Shape;1619;p29"/>
            <p:cNvSpPr txBox="1"/>
            <p:nvPr/>
          </p:nvSpPr>
          <p:spPr>
            <a:xfrm rot="-5400000">
              <a:off x="5182334" y="3576343"/>
              <a:ext cx="997200" cy="3567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BERICHT</a:t>
              </a:r>
              <a:endParaRPr/>
            </a:p>
          </p:txBody>
        </p:sp>
      </p:grpSp>
      <p:sp>
        <p:nvSpPr>
          <p:cNvPr id="1620" name="Google Shape;1620;p2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Seien Sie strategisch in Ihrer Kommunikation</a:t>
            </a:r>
            <a:endParaRPr sz="1600" b="0" i="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30"/>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6" name="Google Shape;1626;p30"/>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05 Überwachung und Überprüfung der Stakeholder</a:t>
            </a:r>
            <a:endParaRPr dirty="0"/>
          </a:p>
        </p:txBody>
      </p:sp>
      <p:sp>
        <p:nvSpPr>
          <p:cNvPr id="1627" name="Google Shape;1627;p30"/>
          <p:cNvSpPr txBox="1">
            <a:spLocks noGrp="1"/>
          </p:cNvSpPr>
          <p:nvPr>
            <p:ph type="body" idx="1"/>
          </p:nvPr>
        </p:nvSpPr>
        <p:spPr>
          <a:xfrm>
            <a:off x="390525" y="1757363"/>
            <a:ext cx="11469688" cy="3867150"/>
          </a:xfrm>
          <a:prstGeom prst="rect">
            <a:avLst/>
          </a:prstGeom>
          <a:noFill/>
          <a:ln>
            <a:noFill/>
          </a:ln>
        </p:spPr>
        <p:txBody>
          <a:bodyPr spcFirstLastPara="1" wrap="square" lIns="91425" tIns="45700" rIns="91425" bIns="45700" anchor="t" anchorCtr="0">
            <a:normAutofit fontScale="92500" lnSpcReduction="10000"/>
          </a:bodyPr>
          <a:lstStyle/>
          <a:p>
            <a:pPr marL="12700" lvl="0" indent="-12700" algn="l" rtl="0">
              <a:lnSpc>
                <a:spcPct val="90000"/>
              </a:lnSpc>
              <a:spcBef>
                <a:spcPts val="0"/>
              </a:spcBef>
              <a:spcAft>
                <a:spcPts val="0"/>
              </a:spcAft>
              <a:buClr>
                <a:srgbClr val="595A59"/>
              </a:buClr>
              <a:buSzPts val="2400"/>
              <a:buNone/>
            </a:pPr>
            <a:r>
              <a:rPr lang="de-DE" dirty="0" err="1"/>
              <a:t>Stakeholder-Management ist </a:t>
            </a:r>
            <a:r>
              <a:rPr lang="de-DE" dirty="0"/>
              <a:t>keine </a:t>
            </a:r>
            <a:r>
              <a:rPr lang="de-DE" dirty="0" err="1"/>
              <a:t>einmalig anzuwendende Methode</a:t>
            </a:r>
            <a:r>
              <a:rPr lang="de-DE" dirty="0"/>
              <a:t>, sondern ein </a:t>
            </a:r>
            <a:r>
              <a:rPr lang="de-DE" dirty="0" err="1"/>
              <a:t>kontinuierlicher Prozess</a:t>
            </a:r>
            <a:r>
              <a:rPr lang="de-DE" dirty="0"/>
              <a:t>. </a:t>
            </a:r>
            <a:endParaRPr dirty="0"/>
          </a:p>
          <a:p>
            <a:pPr marL="12700" lvl="0" indent="-12700" algn="l" rtl="0">
              <a:lnSpc>
                <a:spcPct val="90000"/>
              </a:lnSpc>
              <a:spcBef>
                <a:spcPts val="1000"/>
              </a:spcBef>
              <a:spcAft>
                <a:spcPts val="0"/>
              </a:spcAft>
              <a:buClr>
                <a:srgbClr val="595A59"/>
              </a:buClr>
              <a:buSzPts val="2400"/>
              <a:buNone/>
            </a:pPr>
            <a:endParaRPr dirty="0"/>
          </a:p>
          <a:p>
            <a:pPr marL="12700" lvl="0" indent="-12700" algn="l" rtl="0">
              <a:lnSpc>
                <a:spcPct val="90000"/>
              </a:lnSpc>
              <a:spcBef>
                <a:spcPts val="1000"/>
              </a:spcBef>
              <a:spcAft>
                <a:spcPts val="0"/>
              </a:spcAft>
              <a:buClr>
                <a:srgbClr val="F16924"/>
              </a:buClr>
              <a:buSzPts val="2400"/>
              <a:buNone/>
            </a:pPr>
            <a:r>
              <a:rPr lang="de-DE" b="1" dirty="0" err="1">
                <a:solidFill>
                  <a:srgbClr val="F16924"/>
                </a:solidFill>
              </a:rPr>
              <a:t>Auf der Grundlage der </a:t>
            </a:r>
            <a:r>
              <a:rPr lang="de-DE" b="1" dirty="0">
                <a:solidFill>
                  <a:srgbClr val="F16924"/>
                </a:solidFill>
              </a:rPr>
              <a:t>anfänglichen </a:t>
            </a:r>
            <a:r>
              <a:rPr lang="de-DE" b="1" dirty="0" err="1">
                <a:solidFill>
                  <a:srgbClr val="F16924"/>
                </a:solidFill>
              </a:rPr>
              <a:t>Stakeholder-Analyse sollten diese Fragen regelmäßig überprüft werden</a:t>
            </a:r>
            <a:r>
              <a:rPr lang="de-DE" b="1" dirty="0">
                <a:solidFill>
                  <a:srgbClr val="F16924"/>
                </a:solidFill>
              </a:rPr>
              <a:t>:</a:t>
            </a:r>
            <a:endParaRPr b="1" dirty="0"/>
          </a:p>
          <a:p>
            <a:pPr marL="342900" lvl="0" indent="-342900" algn="l" rtl="0">
              <a:lnSpc>
                <a:spcPct val="90000"/>
              </a:lnSpc>
              <a:spcBef>
                <a:spcPts val="1000"/>
              </a:spcBef>
              <a:spcAft>
                <a:spcPts val="0"/>
              </a:spcAft>
              <a:buClr>
                <a:srgbClr val="F16924"/>
              </a:buClr>
              <a:buSzPts val="2400"/>
              <a:buFont typeface="Arial"/>
              <a:buChar char="•"/>
            </a:pPr>
            <a:r>
              <a:rPr lang="de-DE" dirty="0"/>
              <a:t>Ist die Liste der Interessengruppen noch aktuell oder müssen wir weitere Interessengruppen berücksichtigen?</a:t>
            </a:r>
            <a:endParaRPr dirty="0"/>
          </a:p>
          <a:p>
            <a:pPr marL="342900" lvl="0" indent="-342900" algn="l" rtl="0">
              <a:lnSpc>
                <a:spcPct val="90000"/>
              </a:lnSpc>
              <a:spcBef>
                <a:spcPts val="1000"/>
              </a:spcBef>
              <a:spcAft>
                <a:spcPts val="0"/>
              </a:spcAft>
              <a:buClr>
                <a:srgbClr val="F16924"/>
              </a:buClr>
              <a:buSzPts val="2400"/>
              <a:buFont typeface="Arial"/>
              <a:buChar char="•"/>
            </a:pPr>
            <a:r>
              <a:rPr lang="de-DE" dirty="0"/>
              <a:t>Sind </a:t>
            </a:r>
            <a:r>
              <a:rPr lang="de-DE" dirty="0" err="1"/>
              <a:t>die Bewertungen der Stakeholder </a:t>
            </a:r>
            <a:r>
              <a:rPr lang="de-DE" dirty="0"/>
              <a:t>noch </a:t>
            </a:r>
            <a:r>
              <a:rPr lang="de-DE" dirty="0" err="1"/>
              <a:t>korrekt</a:t>
            </a:r>
            <a:r>
              <a:rPr lang="de-DE" dirty="0"/>
              <a:t>?</a:t>
            </a:r>
            <a:endParaRPr dirty="0"/>
          </a:p>
          <a:p>
            <a:pPr marL="342900" lvl="0" indent="-342900" algn="l" rtl="0">
              <a:lnSpc>
                <a:spcPct val="90000"/>
              </a:lnSpc>
              <a:spcBef>
                <a:spcPts val="1000"/>
              </a:spcBef>
              <a:spcAft>
                <a:spcPts val="0"/>
              </a:spcAft>
              <a:buClr>
                <a:srgbClr val="F16924"/>
              </a:buClr>
              <a:buSzPts val="2400"/>
              <a:buFont typeface="Arial"/>
              <a:buChar char="•"/>
            </a:pPr>
            <a:r>
              <a:rPr lang="de-DE" dirty="0" err="1"/>
              <a:t>Reagieren die Beteiligten wie geplant oder sollten die Maßnahmen angepasst werden</a:t>
            </a:r>
            <a:r>
              <a:rPr lang="de-DE" dirty="0"/>
              <a:t>? </a:t>
            </a:r>
            <a:endParaRPr dirty="0"/>
          </a:p>
          <a:p>
            <a:pPr marL="0" lvl="0" indent="0" algn="l" rtl="0">
              <a:lnSpc>
                <a:spcPct val="90000"/>
              </a:lnSpc>
              <a:spcBef>
                <a:spcPts val="1000"/>
              </a:spcBef>
              <a:spcAft>
                <a:spcPts val="0"/>
              </a:spcAft>
              <a:buClr>
                <a:srgbClr val="F16924"/>
              </a:buClr>
              <a:buSzPts val="2400"/>
              <a:buNone/>
            </a:pPr>
            <a:r>
              <a:rPr lang="de-DE" b="1" dirty="0"/>
              <a:t>Wenn dieser Schritt vernachlässigt wird, verliert das Stakeholder-Management einen Großteil seiner Wirksamkeit.</a:t>
            </a:r>
            <a:endParaRPr b="1"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628" name="Google Shape;1628;p30"/>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Stakeholder-Management ist ein kontinuierlicher Prozess</a:t>
            </a:r>
            <a:endParaRPr sz="1600" b="0" i="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31"/>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4" name="Google Shape;1634;p31"/>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05 Überwachung und Überprüfung der Stakeholder</a:t>
            </a:r>
            <a:endParaRPr dirty="0"/>
          </a:p>
        </p:txBody>
      </p:sp>
      <p:grpSp>
        <p:nvGrpSpPr>
          <p:cNvPr id="1635" name="Google Shape;1635;p31"/>
          <p:cNvGrpSpPr/>
          <p:nvPr/>
        </p:nvGrpSpPr>
        <p:grpSpPr>
          <a:xfrm>
            <a:off x="1963848" y="1347536"/>
            <a:ext cx="9102330" cy="4763173"/>
            <a:chOff x="3412190" y="2386198"/>
            <a:chExt cx="8448115" cy="4244411"/>
          </a:xfrm>
        </p:grpSpPr>
        <p:grpSp>
          <p:nvGrpSpPr>
            <p:cNvPr id="1636" name="Google Shape;1636;p31"/>
            <p:cNvGrpSpPr/>
            <p:nvPr/>
          </p:nvGrpSpPr>
          <p:grpSpPr>
            <a:xfrm>
              <a:off x="4079686" y="2386198"/>
              <a:ext cx="7780619" cy="4244411"/>
              <a:chOff x="1039852" y="419054"/>
              <a:chExt cx="10294883" cy="5615961"/>
            </a:xfrm>
          </p:grpSpPr>
          <p:sp>
            <p:nvSpPr>
              <p:cNvPr id="1637" name="Google Shape;1637;p31"/>
              <p:cNvSpPr/>
              <p:nvPr/>
            </p:nvSpPr>
            <p:spPr>
              <a:xfrm>
                <a:off x="1497051" y="1614050"/>
                <a:ext cx="3276600" cy="1473994"/>
              </a:xfrm>
              <a:prstGeom prst="rect">
                <a:avLst/>
              </a:prstGeom>
              <a:solidFill>
                <a:srgbClr val="9ED4D3">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38" name="Google Shape;1638;p31"/>
              <p:cNvSpPr/>
              <p:nvPr/>
            </p:nvSpPr>
            <p:spPr>
              <a:xfrm>
                <a:off x="1497051" y="3088044"/>
                <a:ext cx="3276600" cy="1473994"/>
              </a:xfrm>
              <a:prstGeom prst="rect">
                <a:avLst/>
              </a:prstGeom>
              <a:solidFill>
                <a:srgbClr val="9ED4D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39" name="Google Shape;1639;p31"/>
              <p:cNvSpPr/>
              <p:nvPr/>
            </p:nvSpPr>
            <p:spPr>
              <a:xfrm>
                <a:off x="1039852" y="1621194"/>
                <a:ext cx="456010" cy="1466851"/>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0" name="Google Shape;1640;p31"/>
              <p:cNvSpPr/>
              <p:nvPr/>
            </p:nvSpPr>
            <p:spPr>
              <a:xfrm>
                <a:off x="1039852" y="3088044"/>
                <a:ext cx="456010" cy="147399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1" name="Google Shape;1641;p31"/>
              <p:cNvSpPr/>
              <p:nvPr/>
            </p:nvSpPr>
            <p:spPr>
              <a:xfrm>
                <a:off x="4770081" y="1157874"/>
                <a:ext cx="3277790" cy="45617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2" name="Google Shape;1642;p31"/>
              <p:cNvSpPr/>
              <p:nvPr/>
            </p:nvSpPr>
            <p:spPr>
              <a:xfrm>
                <a:off x="4772462" y="3088044"/>
                <a:ext cx="3277790" cy="1473994"/>
              </a:xfrm>
              <a:prstGeom prst="rect">
                <a:avLst/>
              </a:prstGeom>
              <a:solidFill>
                <a:srgbClr val="F27954">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43" name="Google Shape;1643;p31"/>
              <p:cNvSpPr/>
              <p:nvPr/>
            </p:nvSpPr>
            <p:spPr>
              <a:xfrm>
                <a:off x="4772462" y="1617622"/>
                <a:ext cx="3277790" cy="1470423"/>
              </a:xfrm>
              <a:prstGeom prst="rect">
                <a:avLst/>
              </a:prstGeom>
              <a:solidFill>
                <a:srgbClr val="F27954">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44" name="Google Shape;1644;p31"/>
              <p:cNvSpPr/>
              <p:nvPr/>
            </p:nvSpPr>
            <p:spPr>
              <a:xfrm>
                <a:off x="1496456" y="1157874"/>
                <a:ext cx="3277790" cy="45617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5" name="Google Shape;1645;p31"/>
              <p:cNvSpPr txBox="1"/>
              <p:nvPr/>
            </p:nvSpPr>
            <p:spPr>
              <a:xfrm>
                <a:off x="2458071" y="1187170"/>
                <a:ext cx="1297902" cy="39912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NIEDRIG</a:t>
                </a:r>
                <a:endParaRPr dirty="0"/>
              </a:p>
            </p:txBody>
          </p:sp>
          <p:sp>
            <p:nvSpPr>
              <p:cNvPr id="1646" name="Google Shape;1646;p31"/>
              <p:cNvSpPr txBox="1"/>
              <p:nvPr/>
            </p:nvSpPr>
            <p:spPr>
              <a:xfrm>
                <a:off x="5852763" y="1168037"/>
                <a:ext cx="1352700" cy="3993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MITTEL</a:t>
                </a:r>
                <a:endParaRPr dirty="0"/>
              </a:p>
            </p:txBody>
          </p:sp>
          <p:sp>
            <p:nvSpPr>
              <p:cNvPr id="1647" name="Google Shape;1647;p31"/>
              <p:cNvSpPr txBox="1"/>
              <p:nvPr/>
            </p:nvSpPr>
            <p:spPr>
              <a:xfrm rot="-5400000">
                <a:off x="860730" y="2135939"/>
                <a:ext cx="814258" cy="4373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HOCH</a:t>
                </a:r>
                <a:endParaRPr/>
              </a:p>
            </p:txBody>
          </p:sp>
          <p:sp>
            <p:nvSpPr>
              <p:cNvPr id="1648" name="Google Shape;1648;p31"/>
              <p:cNvSpPr txBox="1"/>
              <p:nvPr/>
            </p:nvSpPr>
            <p:spPr>
              <a:xfrm rot="-5400000">
                <a:off x="523580" y="3612478"/>
                <a:ext cx="1467000" cy="415800"/>
              </a:xfrm>
              <a:prstGeom prst="rect">
                <a:avLst/>
              </a:prstGeom>
              <a:solidFill>
                <a:srgbClr val="F27954"/>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MITTEL</a:t>
                </a:r>
                <a:endParaRPr dirty="0"/>
              </a:p>
            </p:txBody>
          </p:sp>
          <p:sp>
            <p:nvSpPr>
              <p:cNvPr id="1649" name="Google Shape;1649;p31"/>
              <p:cNvSpPr/>
              <p:nvPr/>
            </p:nvSpPr>
            <p:spPr>
              <a:xfrm>
                <a:off x="8054564" y="1157874"/>
                <a:ext cx="3277790" cy="45617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50" name="Google Shape;1650;p31"/>
              <p:cNvSpPr/>
              <p:nvPr/>
            </p:nvSpPr>
            <p:spPr>
              <a:xfrm>
                <a:off x="8056945" y="3088044"/>
                <a:ext cx="3277790" cy="1473994"/>
              </a:xfrm>
              <a:prstGeom prst="rect">
                <a:avLst/>
              </a:prstGeom>
              <a:solidFill>
                <a:srgbClr val="79527B">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1" name="Google Shape;1651;p31"/>
              <p:cNvSpPr/>
              <p:nvPr/>
            </p:nvSpPr>
            <p:spPr>
              <a:xfrm>
                <a:off x="8056945" y="1617622"/>
                <a:ext cx="3277790" cy="1470423"/>
              </a:xfrm>
              <a:prstGeom prst="rect">
                <a:avLst/>
              </a:prstGeom>
              <a:solidFill>
                <a:srgbClr val="79527B">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2" name="Google Shape;1652;p31"/>
              <p:cNvSpPr txBox="1"/>
              <p:nvPr/>
            </p:nvSpPr>
            <p:spPr>
              <a:xfrm>
                <a:off x="9288417" y="1187170"/>
                <a:ext cx="999618" cy="39912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HOCH</a:t>
                </a:r>
                <a:endParaRPr dirty="0"/>
              </a:p>
            </p:txBody>
          </p:sp>
          <p:sp>
            <p:nvSpPr>
              <p:cNvPr id="1653" name="Google Shape;1653;p31"/>
              <p:cNvSpPr/>
              <p:nvPr/>
            </p:nvSpPr>
            <p:spPr>
              <a:xfrm>
                <a:off x="1495862" y="4561021"/>
                <a:ext cx="3276600" cy="1473994"/>
              </a:xfrm>
              <a:prstGeom prst="rect">
                <a:avLst/>
              </a:prstGeom>
              <a:solidFill>
                <a:srgbClr val="9ED4D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4" name="Google Shape;1654;p31"/>
              <p:cNvSpPr/>
              <p:nvPr/>
            </p:nvSpPr>
            <p:spPr>
              <a:xfrm>
                <a:off x="1049177" y="4561021"/>
                <a:ext cx="445496" cy="1473994"/>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55" name="Google Shape;1655;p31"/>
              <p:cNvSpPr/>
              <p:nvPr/>
            </p:nvSpPr>
            <p:spPr>
              <a:xfrm>
                <a:off x="4771273" y="4561021"/>
                <a:ext cx="3277790" cy="1473994"/>
              </a:xfrm>
              <a:prstGeom prst="rect">
                <a:avLst/>
              </a:prstGeom>
              <a:solidFill>
                <a:srgbClr val="F27954">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6" name="Google Shape;1656;p31"/>
              <p:cNvSpPr txBox="1"/>
              <p:nvPr/>
            </p:nvSpPr>
            <p:spPr>
              <a:xfrm rot="16200000">
                <a:off x="692498" y="5061595"/>
                <a:ext cx="1148352" cy="41571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NIRDRIG</a:t>
                </a:r>
                <a:endParaRPr dirty="0"/>
              </a:p>
            </p:txBody>
          </p:sp>
          <p:sp>
            <p:nvSpPr>
              <p:cNvPr id="1657" name="Google Shape;1657;p31"/>
              <p:cNvSpPr/>
              <p:nvPr/>
            </p:nvSpPr>
            <p:spPr>
              <a:xfrm>
                <a:off x="8055756" y="4561021"/>
                <a:ext cx="3277790" cy="1473994"/>
              </a:xfrm>
              <a:prstGeom prst="rect">
                <a:avLst/>
              </a:prstGeom>
              <a:solidFill>
                <a:srgbClr val="79527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8" name="Google Shape;1658;p31"/>
              <p:cNvSpPr txBox="1"/>
              <p:nvPr/>
            </p:nvSpPr>
            <p:spPr>
              <a:xfrm>
                <a:off x="5096911" y="419054"/>
                <a:ext cx="2624129" cy="610849"/>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Einflussnahme</a:t>
                </a:r>
                <a:endParaRPr/>
              </a:p>
            </p:txBody>
          </p:sp>
          <p:sp>
            <p:nvSpPr>
              <p:cNvPr id="1659" name="Google Shape;1659;p31"/>
              <p:cNvSpPr/>
              <p:nvPr/>
            </p:nvSpPr>
            <p:spPr>
              <a:xfrm>
                <a:off x="2458071" y="188052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S1</a:t>
                </a:r>
                <a:endParaRPr/>
              </a:p>
            </p:txBody>
          </p:sp>
          <p:sp>
            <p:nvSpPr>
              <p:cNvPr id="1660" name="Google Shape;1660;p31"/>
              <p:cNvSpPr/>
              <p:nvPr/>
            </p:nvSpPr>
            <p:spPr>
              <a:xfrm>
                <a:off x="2857191" y="3296479"/>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S2</a:t>
                </a:r>
                <a:endParaRPr/>
              </a:p>
            </p:txBody>
          </p:sp>
          <p:sp>
            <p:nvSpPr>
              <p:cNvPr id="1661" name="Google Shape;1661;p31"/>
              <p:cNvSpPr/>
              <p:nvPr/>
            </p:nvSpPr>
            <p:spPr>
              <a:xfrm>
                <a:off x="4555406" y="2222500"/>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S3</a:t>
                </a:r>
                <a:endParaRPr/>
              </a:p>
            </p:txBody>
          </p:sp>
          <p:sp>
            <p:nvSpPr>
              <p:cNvPr id="1662" name="Google Shape;1662;p31"/>
              <p:cNvSpPr/>
              <p:nvPr/>
            </p:nvSpPr>
            <p:spPr>
              <a:xfrm>
                <a:off x="9997379" y="165426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S7</a:t>
                </a:r>
                <a:endParaRPr/>
              </a:p>
            </p:txBody>
          </p:sp>
          <p:sp>
            <p:nvSpPr>
              <p:cNvPr id="1663" name="Google Shape;1663;p31"/>
              <p:cNvSpPr/>
              <p:nvPr/>
            </p:nvSpPr>
            <p:spPr>
              <a:xfrm>
                <a:off x="8516115" y="1691044"/>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sp>
            <p:nvSpPr>
              <p:cNvPr id="1664" name="Google Shape;1664;p31"/>
              <p:cNvSpPr/>
              <p:nvPr/>
            </p:nvSpPr>
            <p:spPr>
              <a:xfrm>
                <a:off x="8207282" y="469527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S5</a:t>
                </a:r>
                <a:endParaRPr/>
              </a:p>
            </p:txBody>
          </p:sp>
          <p:sp>
            <p:nvSpPr>
              <p:cNvPr id="1665" name="Google Shape;1665;p31"/>
              <p:cNvSpPr/>
              <p:nvPr/>
            </p:nvSpPr>
            <p:spPr>
              <a:xfrm>
                <a:off x="5845199" y="4637128"/>
                <a:ext cx="1232351"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grpSp>
        <p:sp>
          <p:nvSpPr>
            <p:cNvPr id="1666" name="Google Shape;1666;p31"/>
            <p:cNvSpPr txBox="1"/>
            <p:nvPr/>
          </p:nvSpPr>
          <p:spPr>
            <a:xfrm rot="-5400000">
              <a:off x="2513405" y="4583590"/>
              <a:ext cx="2259236" cy="461665"/>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Einbindung</a:t>
              </a:r>
              <a:endParaRPr/>
            </a:p>
          </p:txBody>
        </p:sp>
        <p:sp>
          <p:nvSpPr>
            <p:cNvPr id="1667" name="Google Shape;1667;p31"/>
            <p:cNvSpPr/>
            <p:nvPr/>
          </p:nvSpPr>
          <p:spPr>
            <a:xfrm>
              <a:off x="8860042" y="4481495"/>
              <a:ext cx="931381" cy="911844"/>
            </a:xfrm>
            <a:prstGeom prst="ellipse">
              <a:avLst/>
            </a:prstGeom>
            <a:solidFill>
              <a:srgbClr val="F27954"/>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sp>
          <p:nvSpPr>
            <p:cNvPr id="1668" name="Google Shape;1668;p31"/>
            <p:cNvSpPr/>
            <p:nvPr/>
          </p:nvSpPr>
          <p:spPr>
            <a:xfrm>
              <a:off x="10313749" y="4403358"/>
              <a:ext cx="931381" cy="911844"/>
            </a:xfrm>
            <a:prstGeom prst="ellipse">
              <a:avLst/>
            </a:prstGeom>
            <a:solidFill>
              <a:srgbClr val="F27954"/>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cxnSp>
          <p:nvCxnSpPr>
            <p:cNvPr id="1669" name="Google Shape;1669;p31"/>
            <p:cNvCxnSpPr>
              <a:stCxn id="1665" idx="7"/>
            </p:cNvCxnSpPr>
            <p:nvPr/>
          </p:nvCxnSpPr>
          <p:spPr>
            <a:xfrm rot="10800000" flipH="1">
              <a:off x="8506432" y="5073455"/>
              <a:ext cx="699600" cy="634200"/>
            </a:xfrm>
            <a:prstGeom prst="straightConnector1">
              <a:avLst/>
            </a:prstGeom>
            <a:noFill/>
            <a:ln w="57150" cap="flat" cmpd="sng">
              <a:solidFill>
                <a:srgbClr val="79527B"/>
              </a:solidFill>
              <a:prstDash val="solid"/>
              <a:miter lim="800000"/>
              <a:headEnd type="none" w="sm" len="sm"/>
              <a:tailEnd type="triangle" w="med" len="med"/>
            </a:ln>
          </p:spPr>
        </p:cxnSp>
        <p:cxnSp>
          <p:nvCxnSpPr>
            <p:cNvPr id="1670" name="Google Shape;1670;p31"/>
            <p:cNvCxnSpPr/>
            <p:nvPr/>
          </p:nvCxnSpPr>
          <p:spPr>
            <a:xfrm>
              <a:off x="10429597" y="4206145"/>
              <a:ext cx="349842" cy="389027"/>
            </a:xfrm>
            <a:prstGeom prst="straightConnector1">
              <a:avLst/>
            </a:prstGeom>
            <a:noFill/>
            <a:ln w="57150" cap="flat" cmpd="sng">
              <a:solidFill>
                <a:srgbClr val="79527B"/>
              </a:solidFill>
              <a:prstDash val="solid"/>
              <a:miter lim="800000"/>
              <a:headEnd type="none" w="sm" len="sm"/>
              <a:tailEnd type="triangl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01A97E-9648-59FD-B270-C5634007BBAD}"/>
              </a:ext>
            </a:extLst>
          </p:cNvPr>
          <p:cNvSpPr>
            <a:spLocks noGrp="1"/>
          </p:cNvSpPr>
          <p:nvPr>
            <p:ph type="body" idx="1"/>
          </p:nvPr>
        </p:nvSpPr>
        <p:spPr/>
        <p:txBody>
          <a:bodyPr/>
          <a:lstStyle/>
          <a:p>
            <a:r>
              <a:rPr lang="de-DE" dirty="0"/>
              <a:t>Bitte schauen Sie sich die </a:t>
            </a:r>
            <a:r>
              <a:rPr lang="de-DE" dirty="0">
                <a:solidFill>
                  <a:schemeClr val="bg1"/>
                </a:solidFill>
                <a:hlinkClick r:id="rId2">
                  <a:extLst>
                    <a:ext uri="{A12FA001-AC4F-418D-AE19-62706E023703}">
                      <ahyp:hlinkClr xmlns:ahyp="http://schemas.microsoft.com/office/drawing/2018/hyperlinkcolor" val="tx"/>
                    </a:ext>
                  </a:extLst>
                </a:hlinkClick>
              </a:rPr>
              <a:t>Fallstudie Nr. 8</a:t>
            </a:r>
            <a:r>
              <a:rPr lang="de-DE" dirty="0">
                <a:solidFill>
                  <a:schemeClr val="bg1"/>
                </a:solidFill>
              </a:rPr>
              <a:t> an</a:t>
            </a:r>
            <a:r>
              <a:rPr lang="de-DE" dirty="0"/>
              <a:t>, um mehr über die Bedeutung des Stakeholder-Managements in Krisen zu erfahren und zu diskutieren.</a:t>
            </a:r>
            <a:endParaRPr lang="en-GB" dirty="0"/>
          </a:p>
        </p:txBody>
      </p:sp>
      <p:sp>
        <p:nvSpPr>
          <p:cNvPr id="5" name="Textplatzhalter 4">
            <a:extLst>
              <a:ext uri="{FF2B5EF4-FFF2-40B4-BE49-F238E27FC236}">
                <a16:creationId xmlns:a16="http://schemas.microsoft.com/office/drawing/2014/main" id="{CB8532AC-291D-7008-D415-446A621D0E98}"/>
              </a:ext>
            </a:extLst>
          </p:cNvPr>
          <p:cNvSpPr>
            <a:spLocks noGrp="1"/>
          </p:cNvSpPr>
          <p:nvPr>
            <p:ph type="body" idx="2"/>
          </p:nvPr>
        </p:nvSpPr>
        <p:spPr/>
        <p:txBody>
          <a:bodyPr>
            <a:normAutofit fontScale="92500" lnSpcReduction="20000"/>
          </a:bodyPr>
          <a:lstStyle/>
          <a:p>
            <a:r>
              <a:rPr lang="de-DE" dirty="0"/>
              <a:t>Fallstudie</a:t>
            </a:r>
            <a:endParaRPr lang="en-GB" dirty="0"/>
          </a:p>
        </p:txBody>
      </p:sp>
      <p:sp>
        <p:nvSpPr>
          <p:cNvPr id="6" name="Bildplatzhalter 5">
            <a:extLst>
              <a:ext uri="{FF2B5EF4-FFF2-40B4-BE49-F238E27FC236}">
                <a16:creationId xmlns:a16="http://schemas.microsoft.com/office/drawing/2014/main" id="{2C3D5738-B1B8-91F4-3F8C-E18FA3D44C30}"/>
              </a:ext>
            </a:extLst>
          </p:cNvPr>
          <p:cNvSpPr>
            <a:spLocks noGrp="1"/>
          </p:cNvSpPr>
          <p:nvPr>
            <p:ph type="pic" idx="3"/>
          </p:nvPr>
        </p:nvSpPr>
        <p:spPr/>
      </p:sp>
      <p:pic>
        <p:nvPicPr>
          <p:cNvPr id="7" name="Grafik 6" descr="Lupe">
            <a:extLst>
              <a:ext uri="{FF2B5EF4-FFF2-40B4-BE49-F238E27FC236}">
                <a16:creationId xmlns:a16="http://schemas.microsoft.com/office/drawing/2014/main" id="{C4252AE5-629E-9169-85C6-FB83E657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375586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32"/>
          <p:cNvSpPr txBox="1">
            <a:spLocks noGrp="1"/>
          </p:cNvSpPr>
          <p:nvPr>
            <p:ph type="body" idx="1"/>
          </p:nvPr>
        </p:nvSpPr>
        <p:spPr>
          <a:xfrm>
            <a:off x="666707" y="752637"/>
            <a:ext cx="5711791" cy="37770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de-DE" sz="4400" dirty="0"/>
              <a:t>03</a:t>
            </a:r>
            <a:endParaRPr dirty="0"/>
          </a:p>
          <a:p>
            <a:pPr marL="0" lvl="0" indent="0" algn="l" rtl="0">
              <a:lnSpc>
                <a:spcPct val="90000"/>
              </a:lnSpc>
              <a:spcBef>
                <a:spcPts val="300"/>
              </a:spcBef>
              <a:spcAft>
                <a:spcPts val="0"/>
              </a:spcAft>
              <a:buClr>
                <a:schemeClr val="lt1"/>
              </a:buClr>
              <a:buSzPts val="4800"/>
              <a:buNone/>
            </a:pPr>
            <a:r>
              <a:rPr lang="de-DE" dirty="0"/>
              <a:t>Personalwesen und interne Krisenkommunikation</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3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3600"/>
              <a:buNone/>
            </a:pPr>
            <a:endParaRPr/>
          </a:p>
        </p:txBody>
      </p:sp>
      <p:sp>
        <p:nvSpPr>
          <p:cNvPr id="1682" name="Google Shape;1682;p33"/>
          <p:cNvSpPr/>
          <p:nvPr/>
        </p:nvSpPr>
        <p:spPr>
          <a:xfrm>
            <a:off x="1" y="291787"/>
            <a:ext cx="12191999" cy="119981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3" name="Google Shape;1683;p33"/>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lt1"/>
              </a:buClr>
              <a:buSzPts val="3600"/>
              <a:buFont typeface="Arial"/>
              <a:buNone/>
            </a:pPr>
            <a:r>
              <a:rPr lang="de-DE" sz="3600" b="0" i="0" dirty="0">
                <a:solidFill>
                  <a:schemeClr val="lt1"/>
                </a:solidFill>
                <a:latin typeface="Calibri"/>
                <a:ea typeface="Calibri"/>
                <a:cs typeface="Calibri"/>
                <a:sym typeface="Calibri"/>
              </a:rPr>
              <a:t>Risikomanagement beginnt mit Zuhören</a:t>
            </a:r>
            <a:endParaRPr dirty="0"/>
          </a:p>
        </p:txBody>
      </p:sp>
      <p:sp>
        <p:nvSpPr>
          <p:cNvPr id="1684" name="Google Shape;1684;p33"/>
          <p:cNvSpPr txBox="1">
            <a:spLocks noGrp="1"/>
          </p:cNvSpPr>
          <p:nvPr>
            <p:ph type="body" idx="1"/>
          </p:nvPr>
        </p:nvSpPr>
        <p:spPr>
          <a:xfrm>
            <a:off x="390525" y="1757363"/>
            <a:ext cx="4435475" cy="3867150"/>
          </a:xfrm>
          <a:prstGeom prst="rect">
            <a:avLst/>
          </a:prstGeom>
          <a:noFill/>
          <a:ln>
            <a:noFill/>
          </a:ln>
        </p:spPr>
        <p:txBody>
          <a:bodyPr spcFirstLastPara="1" wrap="square" lIns="91425" tIns="45700" rIns="91425" bIns="45700" anchor="t" anchorCtr="0">
            <a:normAutofit fontScale="92500"/>
          </a:bodyPr>
          <a:lstStyle/>
          <a:p>
            <a:pPr marL="12700" lvl="0" indent="-12700" algn="l" rtl="0">
              <a:lnSpc>
                <a:spcPct val="90000"/>
              </a:lnSpc>
              <a:spcBef>
                <a:spcPts val="0"/>
              </a:spcBef>
              <a:spcAft>
                <a:spcPts val="0"/>
              </a:spcAft>
              <a:buClr>
                <a:srgbClr val="595A59"/>
              </a:buClr>
              <a:buSzPts val="2400"/>
              <a:buNone/>
            </a:pPr>
            <a:r>
              <a:rPr lang="de-DE" dirty="0"/>
              <a:t>Interessanterweise sind viele Unternehmer der Meinung, dass ihr Unternehmen gut auf Krisen vorbereitet ist - aber auf die Frage, ob sie systematisch nach Risiken innerhalb ihrer Organisation fragen, müssen sie mit Nein antworten.</a:t>
            </a:r>
            <a:endParaRPr dirty="0"/>
          </a:p>
          <a:p>
            <a:pPr marL="12700" lvl="0" indent="-12700" algn="l" rtl="0">
              <a:lnSpc>
                <a:spcPct val="90000"/>
              </a:lnSpc>
              <a:spcBef>
                <a:spcPts val="1000"/>
              </a:spcBef>
              <a:spcAft>
                <a:spcPts val="0"/>
              </a:spcAft>
              <a:buClr>
                <a:srgbClr val="595A59"/>
              </a:buClr>
              <a:buSzPts val="2400"/>
              <a:buNone/>
            </a:pPr>
            <a:endParaRPr dirty="0"/>
          </a:p>
          <a:p>
            <a:pPr marL="12700" lvl="0" indent="-12700" algn="l" rtl="0">
              <a:lnSpc>
                <a:spcPct val="90000"/>
              </a:lnSpc>
              <a:spcBef>
                <a:spcPts val="1000"/>
              </a:spcBef>
              <a:spcAft>
                <a:spcPts val="0"/>
              </a:spcAft>
              <a:buClr>
                <a:srgbClr val="595A59"/>
              </a:buClr>
              <a:buSzPts val="2400"/>
              <a:buNone/>
            </a:pPr>
            <a:r>
              <a:rPr lang="de-DE" dirty="0"/>
              <a:t>Dennoch ist dies die am naheliegendste Quelle, um mit dem Risikomanagement zu beginnen.</a:t>
            </a:r>
            <a:endParaRPr dirty="0"/>
          </a:p>
          <a:p>
            <a:pPr marL="12700" lvl="0" indent="-12700" algn="l" rtl="0">
              <a:lnSpc>
                <a:spcPct val="90000"/>
              </a:lnSpc>
              <a:spcBef>
                <a:spcPts val="1000"/>
              </a:spcBef>
              <a:spcAft>
                <a:spcPts val="0"/>
              </a:spcAft>
              <a:buClr>
                <a:srgbClr val="595A59"/>
              </a:buClr>
              <a:buSzPts val="2400"/>
              <a:buNone/>
            </a:pPr>
            <a:endParaRPr dirty="0"/>
          </a:p>
        </p:txBody>
      </p:sp>
      <p:sp>
        <p:nvSpPr>
          <p:cNvPr id="1685" name="Google Shape;1685;p33"/>
          <p:cNvSpPr/>
          <p:nvPr/>
        </p:nvSpPr>
        <p:spPr>
          <a:xfrm>
            <a:off x="5343096" y="4424325"/>
            <a:ext cx="2847066" cy="1973138"/>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86" name="Google Shape;1686;p33"/>
          <p:cNvGrpSpPr/>
          <p:nvPr/>
        </p:nvGrpSpPr>
        <p:grpSpPr>
          <a:xfrm>
            <a:off x="6045514" y="1932271"/>
            <a:ext cx="1288821" cy="1754913"/>
            <a:chOff x="4776883" y="2065959"/>
            <a:chExt cx="1288821" cy="1754913"/>
          </a:xfrm>
        </p:grpSpPr>
        <p:sp>
          <p:nvSpPr>
            <p:cNvPr id="1687" name="Google Shape;1687;p33"/>
            <p:cNvSpPr/>
            <p:nvPr/>
          </p:nvSpPr>
          <p:spPr>
            <a:xfrm>
              <a:off x="4776883"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88" name="Google Shape;1688;p33"/>
            <p:cNvSpPr/>
            <p:nvPr/>
          </p:nvSpPr>
          <p:spPr>
            <a:xfrm>
              <a:off x="4776883"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89" name="Google Shape;1689;p33"/>
            <p:cNvSpPr/>
            <p:nvPr/>
          </p:nvSpPr>
          <p:spPr>
            <a:xfrm>
              <a:off x="4776883"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0" name="Google Shape;1690;p33"/>
            <p:cNvSpPr/>
            <p:nvPr/>
          </p:nvSpPr>
          <p:spPr>
            <a:xfrm>
              <a:off x="4776883"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1" name="Google Shape;1691;p33"/>
            <p:cNvSpPr/>
            <p:nvPr/>
          </p:nvSpPr>
          <p:spPr>
            <a:xfrm>
              <a:off x="4776883"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2" name="Google Shape;1692;p33"/>
            <p:cNvSpPr/>
            <p:nvPr/>
          </p:nvSpPr>
          <p:spPr>
            <a:xfrm>
              <a:off x="4776883"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3" name="Google Shape;1693;p33"/>
            <p:cNvSpPr/>
            <p:nvPr/>
          </p:nvSpPr>
          <p:spPr>
            <a:xfrm>
              <a:off x="4776883"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4" name="Google Shape;1694;p33"/>
            <p:cNvSpPr/>
            <p:nvPr/>
          </p:nvSpPr>
          <p:spPr>
            <a:xfrm>
              <a:off x="4776883"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5" name="Google Shape;1695;p33"/>
            <p:cNvSpPr/>
            <p:nvPr/>
          </p:nvSpPr>
          <p:spPr>
            <a:xfrm>
              <a:off x="4776883"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6" name="Google Shape;1696;p33"/>
            <p:cNvSpPr/>
            <p:nvPr/>
          </p:nvSpPr>
          <p:spPr>
            <a:xfrm>
              <a:off x="4776883"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7" name="Google Shape;1697;p33"/>
            <p:cNvSpPr/>
            <p:nvPr/>
          </p:nvSpPr>
          <p:spPr>
            <a:xfrm>
              <a:off x="4967561"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8" name="Google Shape;1698;p33"/>
            <p:cNvSpPr/>
            <p:nvPr/>
          </p:nvSpPr>
          <p:spPr>
            <a:xfrm>
              <a:off x="4967561"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9" name="Google Shape;1699;p33"/>
            <p:cNvSpPr/>
            <p:nvPr/>
          </p:nvSpPr>
          <p:spPr>
            <a:xfrm>
              <a:off x="4967561"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0" name="Google Shape;1700;p33"/>
            <p:cNvSpPr/>
            <p:nvPr/>
          </p:nvSpPr>
          <p:spPr>
            <a:xfrm>
              <a:off x="4967561"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1" name="Google Shape;1701;p33"/>
            <p:cNvSpPr/>
            <p:nvPr/>
          </p:nvSpPr>
          <p:spPr>
            <a:xfrm>
              <a:off x="4967561"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2" name="Google Shape;1702;p33"/>
            <p:cNvSpPr/>
            <p:nvPr/>
          </p:nvSpPr>
          <p:spPr>
            <a:xfrm>
              <a:off x="4967561"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3" name="Google Shape;1703;p33"/>
            <p:cNvSpPr/>
            <p:nvPr/>
          </p:nvSpPr>
          <p:spPr>
            <a:xfrm>
              <a:off x="4967561"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4" name="Google Shape;1704;p33"/>
            <p:cNvSpPr/>
            <p:nvPr/>
          </p:nvSpPr>
          <p:spPr>
            <a:xfrm>
              <a:off x="4967561"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5" name="Google Shape;1705;p33"/>
            <p:cNvSpPr/>
            <p:nvPr/>
          </p:nvSpPr>
          <p:spPr>
            <a:xfrm>
              <a:off x="4967561"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6" name="Google Shape;1706;p33"/>
            <p:cNvSpPr/>
            <p:nvPr/>
          </p:nvSpPr>
          <p:spPr>
            <a:xfrm>
              <a:off x="4967561"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7" name="Google Shape;1707;p33"/>
            <p:cNvSpPr/>
            <p:nvPr/>
          </p:nvSpPr>
          <p:spPr>
            <a:xfrm>
              <a:off x="5154705"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8" name="Google Shape;1708;p33"/>
            <p:cNvSpPr/>
            <p:nvPr/>
          </p:nvSpPr>
          <p:spPr>
            <a:xfrm>
              <a:off x="5154705"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9" name="Google Shape;1709;p33"/>
            <p:cNvSpPr/>
            <p:nvPr/>
          </p:nvSpPr>
          <p:spPr>
            <a:xfrm>
              <a:off x="5154705"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0" name="Google Shape;1710;p33"/>
            <p:cNvSpPr/>
            <p:nvPr/>
          </p:nvSpPr>
          <p:spPr>
            <a:xfrm>
              <a:off x="5154705"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1" name="Google Shape;1711;p33"/>
            <p:cNvSpPr/>
            <p:nvPr/>
          </p:nvSpPr>
          <p:spPr>
            <a:xfrm>
              <a:off x="5154705"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2" name="Google Shape;1712;p33"/>
            <p:cNvSpPr/>
            <p:nvPr/>
          </p:nvSpPr>
          <p:spPr>
            <a:xfrm>
              <a:off x="5154705"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3" name="Google Shape;1713;p33"/>
            <p:cNvSpPr/>
            <p:nvPr/>
          </p:nvSpPr>
          <p:spPr>
            <a:xfrm>
              <a:off x="5154705"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4" name="Google Shape;1714;p33"/>
            <p:cNvSpPr/>
            <p:nvPr/>
          </p:nvSpPr>
          <p:spPr>
            <a:xfrm>
              <a:off x="5154705"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5" name="Google Shape;1715;p33"/>
            <p:cNvSpPr/>
            <p:nvPr/>
          </p:nvSpPr>
          <p:spPr>
            <a:xfrm>
              <a:off x="5154705"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6" name="Google Shape;1716;p33"/>
            <p:cNvSpPr/>
            <p:nvPr/>
          </p:nvSpPr>
          <p:spPr>
            <a:xfrm>
              <a:off x="5154705"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7" name="Google Shape;1717;p33"/>
            <p:cNvSpPr/>
            <p:nvPr/>
          </p:nvSpPr>
          <p:spPr>
            <a:xfrm>
              <a:off x="5540761"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8" name="Google Shape;1718;p33"/>
            <p:cNvSpPr/>
            <p:nvPr/>
          </p:nvSpPr>
          <p:spPr>
            <a:xfrm>
              <a:off x="5540761"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9" name="Google Shape;1719;p33"/>
            <p:cNvSpPr/>
            <p:nvPr/>
          </p:nvSpPr>
          <p:spPr>
            <a:xfrm>
              <a:off x="5540761"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0" name="Google Shape;1720;p33"/>
            <p:cNvSpPr/>
            <p:nvPr/>
          </p:nvSpPr>
          <p:spPr>
            <a:xfrm>
              <a:off x="5540761"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1" name="Google Shape;1721;p33"/>
            <p:cNvSpPr/>
            <p:nvPr/>
          </p:nvSpPr>
          <p:spPr>
            <a:xfrm>
              <a:off x="5540761"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2" name="Google Shape;1722;p33"/>
            <p:cNvSpPr/>
            <p:nvPr/>
          </p:nvSpPr>
          <p:spPr>
            <a:xfrm>
              <a:off x="5540761"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3" name="Google Shape;1723;p33"/>
            <p:cNvSpPr/>
            <p:nvPr/>
          </p:nvSpPr>
          <p:spPr>
            <a:xfrm>
              <a:off x="5540761"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4" name="Google Shape;1724;p33"/>
            <p:cNvSpPr/>
            <p:nvPr/>
          </p:nvSpPr>
          <p:spPr>
            <a:xfrm>
              <a:off x="5540761"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5" name="Google Shape;1725;p33"/>
            <p:cNvSpPr/>
            <p:nvPr/>
          </p:nvSpPr>
          <p:spPr>
            <a:xfrm>
              <a:off x="5540761"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6" name="Google Shape;1726;p33"/>
            <p:cNvSpPr/>
            <p:nvPr/>
          </p:nvSpPr>
          <p:spPr>
            <a:xfrm>
              <a:off x="5540761"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7" name="Google Shape;1727;p33"/>
            <p:cNvSpPr/>
            <p:nvPr/>
          </p:nvSpPr>
          <p:spPr>
            <a:xfrm>
              <a:off x="5731436"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8" name="Google Shape;1728;p33"/>
            <p:cNvSpPr/>
            <p:nvPr/>
          </p:nvSpPr>
          <p:spPr>
            <a:xfrm>
              <a:off x="5731436"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9" name="Google Shape;1729;p33"/>
            <p:cNvSpPr/>
            <p:nvPr/>
          </p:nvSpPr>
          <p:spPr>
            <a:xfrm>
              <a:off x="5731436"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0" name="Google Shape;1730;p33"/>
            <p:cNvSpPr/>
            <p:nvPr/>
          </p:nvSpPr>
          <p:spPr>
            <a:xfrm>
              <a:off x="5731436"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1" name="Google Shape;1731;p33"/>
            <p:cNvSpPr/>
            <p:nvPr/>
          </p:nvSpPr>
          <p:spPr>
            <a:xfrm>
              <a:off x="5731436"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2" name="Google Shape;1732;p33"/>
            <p:cNvSpPr/>
            <p:nvPr/>
          </p:nvSpPr>
          <p:spPr>
            <a:xfrm>
              <a:off x="5731436"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3" name="Google Shape;1733;p33"/>
            <p:cNvSpPr/>
            <p:nvPr/>
          </p:nvSpPr>
          <p:spPr>
            <a:xfrm>
              <a:off x="5731436"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4" name="Google Shape;1734;p33"/>
            <p:cNvSpPr/>
            <p:nvPr/>
          </p:nvSpPr>
          <p:spPr>
            <a:xfrm>
              <a:off x="5731436"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5" name="Google Shape;1735;p33"/>
            <p:cNvSpPr/>
            <p:nvPr/>
          </p:nvSpPr>
          <p:spPr>
            <a:xfrm>
              <a:off x="5731436"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6" name="Google Shape;1736;p33"/>
            <p:cNvSpPr/>
            <p:nvPr/>
          </p:nvSpPr>
          <p:spPr>
            <a:xfrm>
              <a:off x="5731436"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7" name="Google Shape;1737;p33"/>
            <p:cNvSpPr/>
            <p:nvPr/>
          </p:nvSpPr>
          <p:spPr>
            <a:xfrm>
              <a:off x="5922109"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8" name="Google Shape;1738;p33"/>
            <p:cNvSpPr/>
            <p:nvPr/>
          </p:nvSpPr>
          <p:spPr>
            <a:xfrm>
              <a:off x="5922109"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9" name="Google Shape;1739;p33"/>
            <p:cNvSpPr/>
            <p:nvPr/>
          </p:nvSpPr>
          <p:spPr>
            <a:xfrm>
              <a:off x="5922109"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0" name="Google Shape;1740;p33"/>
            <p:cNvSpPr/>
            <p:nvPr/>
          </p:nvSpPr>
          <p:spPr>
            <a:xfrm>
              <a:off x="5922109"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1" name="Google Shape;1741;p33"/>
            <p:cNvSpPr/>
            <p:nvPr/>
          </p:nvSpPr>
          <p:spPr>
            <a:xfrm>
              <a:off x="5922109"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2" name="Google Shape;1742;p33"/>
            <p:cNvSpPr/>
            <p:nvPr/>
          </p:nvSpPr>
          <p:spPr>
            <a:xfrm>
              <a:off x="5922109"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3" name="Google Shape;1743;p33"/>
            <p:cNvSpPr/>
            <p:nvPr/>
          </p:nvSpPr>
          <p:spPr>
            <a:xfrm>
              <a:off x="5922109"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4" name="Google Shape;1744;p33"/>
            <p:cNvSpPr/>
            <p:nvPr/>
          </p:nvSpPr>
          <p:spPr>
            <a:xfrm>
              <a:off x="5922109"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5" name="Google Shape;1745;p33"/>
            <p:cNvSpPr/>
            <p:nvPr/>
          </p:nvSpPr>
          <p:spPr>
            <a:xfrm>
              <a:off x="5922109"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6" name="Google Shape;1746;p33"/>
            <p:cNvSpPr/>
            <p:nvPr/>
          </p:nvSpPr>
          <p:spPr>
            <a:xfrm>
              <a:off x="5922109"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grpSp>
        <p:nvGrpSpPr>
          <p:cNvPr id="1747" name="Google Shape;1747;p33"/>
          <p:cNvGrpSpPr/>
          <p:nvPr/>
        </p:nvGrpSpPr>
        <p:grpSpPr>
          <a:xfrm>
            <a:off x="9502582" y="1932271"/>
            <a:ext cx="1288821" cy="1754913"/>
            <a:chOff x="8512558" y="2065959"/>
            <a:chExt cx="1288821" cy="1754913"/>
          </a:xfrm>
        </p:grpSpPr>
        <p:sp>
          <p:nvSpPr>
            <p:cNvPr id="1748" name="Google Shape;1748;p33"/>
            <p:cNvSpPr/>
            <p:nvPr/>
          </p:nvSpPr>
          <p:spPr>
            <a:xfrm>
              <a:off x="8512558"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9" name="Google Shape;1749;p33"/>
            <p:cNvSpPr/>
            <p:nvPr/>
          </p:nvSpPr>
          <p:spPr>
            <a:xfrm>
              <a:off x="8512558"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0" name="Google Shape;1750;p33"/>
            <p:cNvSpPr/>
            <p:nvPr/>
          </p:nvSpPr>
          <p:spPr>
            <a:xfrm>
              <a:off x="8512558"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1" name="Google Shape;1751;p33"/>
            <p:cNvSpPr/>
            <p:nvPr/>
          </p:nvSpPr>
          <p:spPr>
            <a:xfrm>
              <a:off x="8512558"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2" name="Google Shape;1752;p33"/>
            <p:cNvSpPr/>
            <p:nvPr/>
          </p:nvSpPr>
          <p:spPr>
            <a:xfrm>
              <a:off x="8512558"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3" name="Google Shape;1753;p33"/>
            <p:cNvSpPr/>
            <p:nvPr/>
          </p:nvSpPr>
          <p:spPr>
            <a:xfrm>
              <a:off x="8512558"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4" name="Google Shape;1754;p33"/>
            <p:cNvSpPr/>
            <p:nvPr/>
          </p:nvSpPr>
          <p:spPr>
            <a:xfrm>
              <a:off x="8512558"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5" name="Google Shape;1755;p33"/>
            <p:cNvSpPr/>
            <p:nvPr/>
          </p:nvSpPr>
          <p:spPr>
            <a:xfrm>
              <a:off x="8512558"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6" name="Google Shape;1756;p33"/>
            <p:cNvSpPr/>
            <p:nvPr/>
          </p:nvSpPr>
          <p:spPr>
            <a:xfrm>
              <a:off x="8512558"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7" name="Google Shape;1757;p33"/>
            <p:cNvSpPr/>
            <p:nvPr/>
          </p:nvSpPr>
          <p:spPr>
            <a:xfrm>
              <a:off x="8512558"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8" name="Google Shape;1758;p33"/>
            <p:cNvSpPr/>
            <p:nvPr/>
          </p:nvSpPr>
          <p:spPr>
            <a:xfrm>
              <a:off x="8703236"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9" name="Google Shape;1759;p33"/>
            <p:cNvSpPr/>
            <p:nvPr/>
          </p:nvSpPr>
          <p:spPr>
            <a:xfrm>
              <a:off x="8703236"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0" name="Google Shape;1760;p33"/>
            <p:cNvSpPr/>
            <p:nvPr/>
          </p:nvSpPr>
          <p:spPr>
            <a:xfrm>
              <a:off x="8703236"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1" name="Google Shape;1761;p33"/>
            <p:cNvSpPr/>
            <p:nvPr/>
          </p:nvSpPr>
          <p:spPr>
            <a:xfrm>
              <a:off x="8703236"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2" name="Google Shape;1762;p33"/>
            <p:cNvSpPr/>
            <p:nvPr/>
          </p:nvSpPr>
          <p:spPr>
            <a:xfrm>
              <a:off x="8703236"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3" name="Google Shape;1763;p33"/>
            <p:cNvSpPr/>
            <p:nvPr/>
          </p:nvSpPr>
          <p:spPr>
            <a:xfrm>
              <a:off x="8703236"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4" name="Google Shape;1764;p33"/>
            <p:cNvSpPr/>
            <p:nvPr/>
          </p:nvSpPr>
          <p:spPr>
            <a:xfrm>
              <a:off x="8703236"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5" name="Google Shape;1765;p33"/>
            <p:cNvSpPr/>
            <p:nvPr/>
          </p:nvSpPr>
          <p:spPr>
            <a:xfrm>
              <a:off x="8703236"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6" name="Google Shape;1766;p33"/>
            <p:cNvSpPr/>
            <p:nvPr/>
          </p:nvSpPr>
          <p:spPr>
            <a:xfrm>
              <a:off x="8703236"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7" name="Google Shape;1767;p33"/>
            <p:cNvSpPr/>
            <p:nvPr/>
          </p:nvSpPr>
          <p:spPr>
            <a:xfrm>
              <a:off x="8703236"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8" name="Google Shape;1768;p33"/>
            <p:cNvSpPr/>
            <p:nvPr/>
          </p:nvSpPr>
          <p:spPr>
            <a:xfrm>
              <a:off x="8890380"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9" name="Google Shape;1769;p33"/>
            <p:cNvSpPr/>
            <p:nvPr/>
          </p:nvSpPr>
          <p:spPr>
            <a:xfrm>
              <a:off x="8890380"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0" name="Google Shape;1770;p33"/>
            <p:cNvSpPr/>
            <p:nvPr/>
          </p:nvSpPr>
          <p:spPr>
            <a:xfrm>
              <a:off x="8890380"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1" name="Google Shape;1771;p33"/>
            <p:cNvSpPr/>
            <p:nvPr/>
          </p:nvSpPr>
          <p:spPr>
            <a:xfrm>
              <a:off x="8890380"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2" name="Google Shape;1772;p33"/>
            <p:cNvSpPr/>
            <p:nvPr/>
          </p:nvSpPr>
          <p:spPr>
            <a:xfrm>
              <a:off x="8890380"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3" name="Google Shape;1773;p33"/>
            <p:cNvSpPr/>
            <p:nvPr/>
          </p:nvSpPr>
          <p:spPr>
            <a:xfrm>
              <a:off x="8890380"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4" name="Google Shape;1774;p33"/>
            <p:cNvSpPr/>
            <p:nvPr/>
          </p:nvSpPr>
          <p:spPr>
            <a:xfrm>
              <a:off x="8890380"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5" name="Google Shape;1775;p33"/>
            <p:cNvSpPr/>
            <p:nvPr/>
          </p:nvSpPr>
          <p:spPr>
            <a:xfrm>
              <a:off x="8890380"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6" name="Google Shape;1776;p33"/>
            <p:cNvSpPr/>
            <p:nvPr/>
          </p:nvSpPr>
          <p:spPr>
            <a:xfrm>
              <a:off x="8890380"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7" name="Google Shape;1777;p33"/>
            <p:cNvSpPr/>
            <p:nvPr/>
          </p:nvSpPr>
          <p:spPr>
            <a:xfrm>
              <a:off x="8890380"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8" name="Google Shape;1778;p33"/>
            <p:cNvSpPr/>
            <p:nvPr/>
          </p:nvSpPr>
          <p:spPr>
            <a:xfrm>
              <a:off x="9276437"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9" name="Google Shape;1779;p33"/>
            <p:cNvSpPr/>
            <p:nvPr/>
          </p:nvSpPr>
          <p:spPr>
            <a:xfrm>
              <a:off x="9276437"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0" name="Google Shape;1780;p33"/>
            <p:cNvSpPr/>
            <p:nvPr/>
          </p:nvSpPr>
          <p:spPr>
            <a:xfrm>
              <a:off x="9276437"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1" name="Google Shape;1781;p33"/>
            <p:cNvSpPr/>
            <p:nvPr/>
          </p:nvSpPr>
          <p:spPr>
            <a:xfrm>
              <a:off x="9276437"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2" name="Google Shape;1782;p33"/>
            <p:cNvSpPr/>
            <p:nvPr/>
          </p:nvSpPr>
          <p:spPr>
            <a:xfrm>
              <a:off x="9276437"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3" name="Google Shape;1783;p33"/>
            <p:cNvSpPr/>
            <p:nvPr/>
          </p:nvSpPr>
          <p:spPr>
            <a:xfrm>
              <a:off x="9276437"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4" name="Google Shape;1784;p33"/>
            <p:cNvSpPr/>
            <p:nvPr/>
          </p:nvSpPr>
          <p:spPr>
            <a:xfrm>
              <a:off x="9276437"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5" name="Google Shape;1785;p33"/>
            <p:cNvSpPr/>
            <p:nvPr/>
          </p:nvSpPr>
          <p:spPr>
            <a:xfrm>
              <a:off x="9276437"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6" name="Google Shape;1786;p33"/>
            <p:cNvSpPr/>
            <p:nvPr/>
          </p:nvSpPr>
          <p:spPr>
            <a:xfrm>
              <a:off x="9276437"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7" name="Google Shape;1787;p33"/>
            <p:cNvSpPr/>
            <p:nvPr/>
          </p:nvSpPr>
          <p:spPr>
            <a:xfrm>
              <a:off x="9276437"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8" name="Google Shape;1788;p33"/>
            <p:cNvSpPr/>
            <p:nvPr/>
          </p:nvSpPr>
          <p:spPr>
            <a:xfrm>
              <a:off x="9467112"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9" name="Google Shape;1789;p33"/>
            <p:cNvSpPr/>
            <p:nvPr/>
          </p:nvSpPr>
          <p:spPr>
            <a:xfrm>
              <a:off x="9467112"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0" name="Google Shape;1790;p33"/>
            <p:cNvSpPr/>
            <p:nvPr/>
          </p:nvSpPr>
          <p:spPr>
            <a:xfrm>
              <a:off x="9467112"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1" name="Google Shape;1791;p33"/>
            <p:cNvSpPr/>
            <p:nvPr/>
          </p:nvSpPr>
          <p:spPr>
            <a:xfrm>
              <a:off x="9467112"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2" name="Google Shape;1792;p33"/>
            <p:cNvSpPr/>
            <p:nvPr/>
          </p:nvSpPr>
          <p:spPr>
            <a:xfrm>
              <a:off x="9467112"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3" name="Google Shape;1793;p33"/>
            <p:cNvSpPr/>
            <p:nvPr/>
          </p:nvSpPr>
          <p:spPr>
            <a:xfrm>
              <a:off x="9467112"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4" name="Google Shape;1794;p33"/>
            <p:cNvSpPr/>
            <p:nvPr/>
          </p:nvSpPr>
          <p:spPr>
            <a:xfrm>
              <a:off x="9467112"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5" name="Google Shape;1795;p33"/>
            <p:cNvSpPr/>
            <p:nvPr/>
          </p:nvSpPr>
          <p:spPr>
            <a:xfrm>
              <a:off x="9467112"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6" name="Google Shape;1796;p33"/>
            <p:cNvSpPr/>
            <p:nvPr/>
          </p:nvSpPr>
          <p:spPr>
            <a:xfrm>
              <a:off x="9467112"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7" name="Google Shape;1797;p33"/>
            <p:cNvSpPr/>
            <p:nvPr/>
          </p:nvSpPr>
          <p:spPr>
            <a:xfrm>
              <a:off x="9467112"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8" name="Google Shape;1798;p33"/>
            <p:cNvSpPr/>
            <p:nvPr/>
          </p:nvSpPr>
          <p:spPr>
            <a:xfrm>
              <a:off x="9657784"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9" name="Google Shape;1799;p33"/>
            <p:cNvSpPr/>
            <p:nvPr/>
          </p:nvSpPr>
          <p:spPr>
            <a:xfrm>
              <a:off x="9657784"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0" name="Google Shape;1800;p33"/>
            <p:cNvSpPr/>
            <p:nvPr/>
          </p:nvSpPr>
          <p:spPr>
            <a:xfrm>
              <a:off x="9657784"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1" name="Google Shape;1801;p33"/>
            <p:cNvSpPr/>
            <p:nvPr/>
          </p:nvSpPr>
          <p:spPr>
            <a:xfrm>
              <a:off x="9657784"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2" name="Google Shape;1802;p33"/>
            <p:cNvSpPr/>
            <p:nvPr/>
          </p:nvSpPr>
          <p:spPr>
            <a:xfrm>
              <a:off x="9657784"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3" name="Google Shape;1803;p33"/>
            <p:cNvSpPr/>
            <p:nvPr/>
          </p:nvSpPr>
          <p:spPr>
            <a:xfrm>
              <a:off x="9657784"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4" name="Google Shape;1804;p33"/>
            <p:cNvSpPr/>
            <p:nvPr/>
          </p:nvSpPr>
          <p:spPr>
            <a:xfrm>
              <a:off x="9657784"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5" name="Google Shape;1805;p33"/>
            <p:cNvSpPr/>
            <p:nvPr/>
          </p:nvSpPr>
          <p:spPr>
            <a:xfrm>
              <a:off x="9657784"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6" name="Google Shape;1806;p33"/>
            <p:cNvSpPr/>
            <p:nvPr/>
          </p:nvSpPr>
          <p:spPr>
            <a:xfrm>
              <a:off x="9657784"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7" name="Google Shape;1807;p33"/>
            <p:cNvSpPr/>
            <p:nvPr/>
          </p:nvSpPr>
          <p:spPr>
            <a:xfrm>
              <a:off x="9657784"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sp>
        <p:nvSpPr>
          <p:cNvPr id="1808" name="Google Shape;1808;p33"/>
          <p:cNvSpPr txBox="1"/>
          <p:nvPr/>
        </p:nvSpPr>
        <p:spPr>
          <a:xfrm>
            <a:off x="6239320" y="3876416"/>
            <a:ext cx="9012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200" b="1">
                <a:solidFill>
                  <a:srgbClr val="85D2C7"/>
                </a:solidFill>
                <a:latin typeface="Calibri"/>
                <a:ea typeface="Calibri"/>
                <a:cs typeface="Calibri"/>
                <a:sym typeface="Calibri"/>
              </a:rPr>
              <a:t>76%</a:t>
            </a:r>
            <a:endParaRPr/>
          </a:p>
        </p:txBody>
      </p:sp>
      <p:sp>
        <p:nvSpPr>
          <p:cNvPr id="1809" name="Google Shape;1809;p33"/>
          <p:cNvSpPr txBox="1"/>
          <p:nvPr/>
        </p:nvSpPr>
        <p:spPr>
          <a:xfrm>
            <a:off x="5371193" y="4724997"/>
            <a:ext cx="2818969" cy="1369565"/>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dirty="0">
                <a:solidFill>
                  <a:schemeClr val="lt1"/>
                </a:solidFill>
                <a:latin typeface="Calibri"/>
                <a:ea typeface="Calibri"/>
                <a:cs typeface="Calibri"/>
                <a:sym typeface="Calibri"/>
              </a:rPr>
              <a:t>der Vorstandsmitglieder glauben, dass ihr Unternehmen im Falle einer morgigen Krise wirksam reagieren würde</a:t>
            </a:r>
            <a:endParaRPr dirty="0"/>
          </a:p>
        </p:txBody>
      </p:sp>
      <p:sp>
        <p:nvSpPr>
          <p:cNvPr id="1810" name="Google Shape;1810;p33"/>
          <p:cNvSpPr txBox="1"/>
          <p:nvPr/>
        </p:nvSpPr>
        <p:spPr>
          <a:xfrm>
            <a:off x="9696388" y="3876416"/>
            <a:ext cx="9012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200" b="1">
                <a:solidFill>
                  <a:srgbClr val="F27954"/>
                </a:solidFill>
                <a:latin typeface="Calibri"/>
                <a:ea typeface="Calibri"/>
                <a:cs typeface="Calibri"/>
                <a:sym typeface="Calibri"/>
              </a:rPr>
              <a:t>49%</a:t>
            </a:r>
            <a:endParaRPr/>
          </a:p>
        </p:txBody>
      </p:sp>
      <p:sp>
        <p:nvSpPr>
          <p:cNvPr id="1811" name="Google Shape;1811;p33"/>
          <p:cNvSpPr/>
          <p:nvPr/>
        </p:nvSpPr>
        <p:spPr>
          <a:xfrm>
            <a:off x="8828261" y="4460685"/>
            <a:ext cx="2847066" cy="196194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2" name="Google Shape;1812;p33"/>
          <p:cNvSpPr txBox="1"/>
          <p:nvPr/>
        </p:nvSpPr>
        <p:spPr>
          <a:xfrm>
            <a:off x="8828262" y="4547497"/>
            <a:ext cx="2847066" cy="1880474"/>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dirty="0">
                <a:solidFill>
                  <a:schemeClr val="lt1"/>
                </a:solidFill>
                <a:latin typeface="Calibri"/>
                <a:ea typeface="Calibri"/>
                <a:cs typeface="Calibri"/>
                <a:sym typeface="Calibri"/>
              </a:rPr>
              <a:t>der </a:t>
            </a:r>
            <a:r>
              <a:rPr lang="de-DE" sz="2000" dirty="0" err="1">
                <a:solidFill>
                  <a:schemeClr val="lt1"/>
                </a:solidFill>
                <a:latin typeface="Calibri"/>
                <a:ea typeface="Calibri"/>
                <a:cs typeface="Calibri"/>
                <a:sym typeface="Calibri"/>
              </a:rPr>
              <a:t>Vorstandsmitglieder geben an, dass ihre Unternehmen die </a:t>
            </a:r>
            <a:r>
              <a:rPr lang="de-DE" sz="2000" dirty="0">
                <a:solidFill>
                  <a:schemeClr val="lt1"/>
                </a:solidFill>
                <a:latin typeface="Calibri"/>
                <a:ea typeface="Calibri"/>
                <a:cs typeface="Calibri"/>
                <a:sym typeface="Calibri"/>
              </a:rPr>
              <a:t>interne </a:t>
            </a:r>
            <a:r>
              <a:rPr lang="de-DE" sz="2000" dirty="0" err="1">
                <a:solidFill>
                  <a:schemeClr val="lt1"/>
                </a:solidFill>
                <a:latin typeface="Calibri"/>
                <a:ea typeface="Calibri"/>
                <a:cs typeface="Calibri"/>
                <a:sym typeface="Calibri"/>
              </a:rPr>
              <a:t>Kommunikation überwachen</a:t>
            </a:r>
            <a:r>
              <a:rPr lang="de-DE" sz="2000" dirty="0">
                <a:solidFill>
                  <a:schemeClr val="lt1"/>
                </a:solidFill>
                <a:latin typeface="Calibri"/>
                <a:ea typeface="Calibri"/>
                <a:cs typeface="Calibri"/>
                <a:sym typeface="Calibri"/>
              </a:rPr>
              <a:t>, um </a:t>
            </a:r>
            <a:r>
              <a:rPr lang="de-DE" sz="2000" dirty="0" err="1">
                <a:solidFill>
                  <a:schemeClr val="lt1"/>
                </a:solidFill>
                <a:latin typeface="Calibri"/>
                <a:ea typeface="Calibri"/>
                <a:cs typeface="Calibri"/>
                <a:sym typeface="Calibri"/>
              </a:rPr>
              <a:t>Probleme im Voraus zu erkennen</a:t>
            </a:r>
            <a:endParaRPr dirty="0"/>
          </a:p>
        </p:txBody>
      </p:sp>
      <p:sp>
        <p:nvSpPr>
          <p:cNvPr id="1813" name="Google Shape;1813;p33"/>
          <p:cNvSpPr txBox="1"/>
          <p:nvPr/>
        </p:nvSpPr>
        <p:spPr>
          <a:xfrm>
            <a:off x="10251794" y="6385277"/>
            <a:ext cx="4569799" cy="300275"/>
          </a:xfrm>
          <a:prstGeom prst="rect">
            <a:avLst/>
          </a:prstGeom>
          <a:noFill/>
          <a:ln>
            <a:noFill/>
          </a:ln>
        </p:spPr>
        <p:txBody>
          <a:bodyPr spcFirstLastPara="1" wrap="square" lIns="91425" tIns="45700" rIns="91425" bIns="45700" anchor="t" anchorCtr="0">
            <a:spAutoFit/>
          </a:bodyPr>
          <a:lstStyle/>
          <a:p>
            <a:pPr marL="0" marR="0" lvl="0" indent="0" algn="l" rtl="0">
              <a:lnSpc>
                <a:spcPct val="126808"/>
              </a:lnSpc>
              <a:spcBef>
                <a:spcPts val="0"/>
              </a:spcBef>
              <a:spcAft>
                <a:spcPts val="0"/>
              </a:spcAft>
              <a:buNone/>
            </a:pPr>
            <a:r>
              <a:rPr lang="de-DE" sz="1313">
                <a:solidFill>
                  <a:srgbClr val="595959"/>
                </a:solidFill>
                <a:latin typeface="Calibri"/>
                <a:ea typeface="Calibri"/>
                <a:cs typeface="Calibri"/>
                <a:sym typeface="Calibri"/>
              </a:rPr>
              <a:t>Quelle: Deloitte</a:t>
            </a:r>
            <a:endParaRPr/>
          </a:p>
        </p:txBody>
      </p:sp>
      <p:sp>
        <p:nvSpPr>
          <p:cNvPr id="2" name="Google Shape;1820;p34">
            <a:extLst>
              <a:ext uri="{FF2B5EF4-FFF2-40B4-BE49-F238E27FC236}">
                <a16:creationId xmlns:a16="http://schemas.microsoft.com/office/drawing/2014/main" id="{DD17CE32-BD91-8E02-8E42-C80D25756DF8}"/>
              </a:ext>
            </a:extLst>
          </p:cNvPr>
          <p:cNvSpPr txBox="1"/>
          <p:nvPr/>
        </p:nvSpPr>
        <p:spPr>
          <a:xfrm>
            <a:off x="389964" y="1119017"/>
            <a:ext cx="11470341"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Fragen Sie Ihre Mitarbeiter, wie es um das Unternehmen steht</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3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3600"/>
              <a:buNone/>
            </a:pPr>
            <a:endParaRPr/>
          </a:p>
        </p:txBody>
      </p:sp>
      <p:sp>
        <p:nvSpPr>
          <p:cNvPr id="1819" name="Google Shape;1819;p34"/>
          <p:cNvSpPr/>
          <p:nvPr/>
        </p:nvSpPr>
        <p:spPr>
          <a:xfrm>
            <a:off x="1" y="291787"/>
            <a:ext cx="12191999" cy="119981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0" name="Google Shape;1820;p34"/>
          <p:cNvSpPr txBox="1"/>
          <p:nvPr/>
        </p:nvSpPr>
        <p:spPr>
          <a:xfrm>
            <a:off x="415438" y="932810"/>
            <a:ext cx="11470341"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600" b="0" i="0" dirty="0">
                <a:solidFill>
                  <a:schemeClr val="lt1"/>
                </a:solidFill>
                <a:latin typeface="Calibri"/>
                <a:ea typeface="Calibri"/>
                <a:cs typeface="Calibri"/>
                <a:sym typeface="Calibri"/>
              </a:rPr>
              <a:t>Die Humanressourcen beeinflussen die meisten Produktions-, Finanz- und Marketingentscheidungen. Menschen können helfen oder aber im Weg stehen, um das zu erreichen, was Manager geplant haben.</a:t>
            </a:r>
            <a:endParaRPr sz="1600" dirty="0"/>
          </a:p>
        </p:txBody>
      </p:sp>
      <p:sp>
        <p:nvSpPr>
          <p:cNvPr id="1821" name="Google Shape;1821;p34"/>
          <p:cNvSpPr txBox="1"/>
          <p:nvPr/>
        </p:nvSpPr>
        <p:spPr>
          <a:xfrm>
            <a:off x="5371193" y="4811987"/>
            <a:ext cx="2637463" cy="1195584"/>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a:solidFill>
                  <a:schemeClr val="lt1"/>
                </a:solidFill>
                <a:latin typeface="Calibri"/>
                <a:ea typeface="Calibri"/>
                <a:cs typeface="Calibri"/>
                <a:sym typeface="Calibri"/>
              </a:rPr>
              <a:t>der Vorstandsmitglieder glauben, dass ihr Unternehmen im Falle einer morgigen Krise wirksam reagieren würde</a:t>
            </a:r>
            <a:endParaRPr/>
          </a:p>
        </p:txBody>
      </p:sp>
      <p:sp>
        <p:nvSpPr>
          <p:cNvPr id="1823" name="Google Shape;1823;p34"/>
          <p:cNvSpPr txBox="1"/>
          <p:nvPr/>
        </p:nvSpPr>
        <p:spPr>
          <a:xfrm>
            <a:off x="360829" y="471734"/>
            <a:ext cx="11470341"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2400" b="0" i="0" dirty="0">
                <a:solidFill>
                  <a:schemeClr val="lt1"/>
                </a:solidFill>
                <a:latin typeface="Calibri"/>
                <a:ea typeface="Calibri"/>
                <a:cs typeface="Calibri"/>
                <a:sym typeface="Calibri"/>
              </a:rPr>
              <a:t>Menschen einbeziehen: Die Rolle der Personalabteilung im Risikomanagement</a:t>
            </a:r>
            <a:endParaRPr sz="2400" dirty="0"/>
          </a:p>
        </p:txBody>
      </p:sp>
      <p:grpSp>
        <p:nvGrpSpPr>
          <p:cNvPr id="1824" name="Google Shape;1824;p34"/>
          <p:cNvGrpSpPr/>
          <p:nvPr/>
        </p:nvGrpSpPr>
        <p:grpSpPr>
          <a:xfrm>
            <a:off x="7961100" y="2207094"/>
            <a:ext cx="4043905" cy="599397"/>
            <a:chOff x="7051918" y="273998"/>
            <a:chExt cx="4043905" cy="599397"/>
          </a:xfrm>
        </p:grpSpPr>
        <p:sp>
          <p:nvSpPr>
            <p:cNvPr id="1825" name="Google Shape;1825;p34"/>
            <p:cNvSpPr txBox="1"/>
            <p:nvPr/>
          </p:nvSpPr>
          <p:spPr>
            <a:xfrm>
              <a:off x="7051918" y="273998"/>
              <a:ext cx="1574254"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85D2C7"/>
                  </a:solidFill>
                  <a:latin typeface="Calibri"/>
                  <a:ea typeface="Calibri"/>
                  <a:cs typeface="Calibri"/>
                  <a:sym typeface="Calibri"/>
                </a:rPr>
                <a:t>Ausrichtung</a:t>
              </a:r>
              <a:endParaRPr dirty="0"/>
            </a:p>
          </p:txBody>
        </p:sp>
        <p:sp>
          <p:nvSpPr>
            <p:cNvPr id="1826" name="Google Shape;1826;p34"/>
            <p:cNvSpPr txBox="1"/>
            <p:nvPr/>
          </p:nvSpPr>
          <p:spPr>
            <a:xfrm>
              <a:off x="7097109" y="592541"/>
              <a:ext cx="3998714" cy="280854"/>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Angleichung von Belohnung und Anerkennung</a:t>
              </a:r>
              <a:endParaRPr dirty="0"/>
            </a:p>
          </p:txBody>
        </p:sp>
      </p:grpSp>
      <p:grpSp>
        <p:nvGrpSpPr>
          <p:cNvPr id="1827" name="Google Shape;1827;p34"/>
          <p:cNvGrpSpPr/>
          <p:nvPr/>
        </p:nvGrpSpPr>
        <p:grpSpPr>
          <a:xfrm>
            <a:off x="7969261" y="3645048"/>
            <a:ext cx="3321615" cy="1120545"/>
            <a:chOff x="7060079" y="2856127"/>
            <a:chExt cx="3321615" cy="1120545"/>
          </a:xfrm>
        </p:grpSpPr>
        <p:sp>
          <p:nvSpPr>
            <p:cNvPr id="1828" name="Google Shape;1828;p34"/>
            <p:cNvSpPr txBox="1"/>
            <p:nvPr/>
          </p:nvSpPr>
          <p:spPr>
            <a:xfrm>
              <a:off x="7060079" y="2856127"/>
              <a:ext cx="3321615" cy="40020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79527B"/>
                  </a:solidFill>
                  <a:latin typeface="Calibri"/>
                  <a:ea typeface="Calibri"/>
                  <a:cs typeface="Calibri"/>
                  <a:sym typeface="Calibri"/>
                </a:rPr>
                <a:t>Informationen zum Vorstand</a:t>
              </a:r>
              <a:endParaRPr dirty="0"/>
            </a:p>
          </p:txBody>
        </p:sp>
        <p:sp>
          <p:nvSpPr>
            <p:cNvPr id="1829" name="Google Shape;1829;p34"/>
            <p:cNvSpPr txBox="1"/>
            <p:nvPr/>
          </p:nvSpPr>
          <p:spPr>
            <a:xfrm>
              <a:off x="7095463" y="3203424"/>
              <a:ext cx="2454900" cy="773248"/>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Überwachung der Personalstrategie durch den Vorstand</a:t>
              </a:r>
              <a:endParaRPr dirty="0"/>
            </a:p>
          </p:txBody>
        </p:sp>
      </p:grpSp>
      <p:grpSp>
        <p:nvGrpSpPr>
          <p:cNvPr id="1830" name="Google Shape;1830;p34"/>
          <p:cNvGrpSpPr/>
          <p:nvPr/>
        </p:nvGrpSpPr>
        <p:grpSpPr>
          <a:xfrm>
            <a:off x="7966545" y="2782234"/>
            <a:ext cx="2912137" cy="643294"/>
            <a:chOff x="7057363" y="1421813"/>
            <a:chExt cx="2912137" cy="643294"/>
          </a:xfrm>
        </p:grpSpPr>
        <p:sp>
          <p:nvSpPr>
            <p:cNvPr id="1831" name="Google Shape;1831;p34"/>
            <p:cNvSpPr txBox="1"/>
            <p:nvPr/>
          </p:nvSpPr>
          <p:spPr>
            <a:xfrm>
              <a:off x="7057363" y="1421813"/>
              <a:ext cx="2456250"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F27954"/>
                  </a:solidFill>
                  <a:latin typeface="Calibri"/>
                  <a:ea typeface="Calibri"/>
                  <a:cs typeface="Calibri"/>
                  <a:sym typeface="Calibri"/>
                </a:rPr>
                <a:t>Change Management</a:t>
              </a:r>
              <a:endParaRPr dirty="0"/>
            </a:p>
          </p:txBody>
        </p:sp>
        <p:sp>
          <p:nvSpPr>
            <p:cNvPr id="1832" name="Google Shape;1832;p34"/>
            <p:cNvSpPr txBox="1"/>
            <p:nvPr/>
          </p:nvSpPr>
          <p:spPr>
            <a:xfrm>
              <a:off x="7095463" y="1784253"/>
              <a:ext cx="2874037" cy="280854"/>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Fachwissen über die Gestaltung von Organisationen </a:t>
              </a:r>
              <a:endParaRPr dirty="0"/>
            </a:p>
          </p:txBody>
        </p:sp>
      </p:grpSp>
      <p:grpSp>
        <p:nvGrpSpPr>
          <p:cNvPr id="1833" name="Google Shape;1833;p34"/>
          <p:cNvGrpSpPr/>
          <p:nvPr/>
        </p:nvGrpSpPr>
        <p:grpSpPr>
          <a:xfrm>
            <a:off x="7966545" y="4714571"/>
            <a:ext cx="2799028" cy="1091476"/>
            <a:chOff x="7075101" y="4348027"/>
            <a:chExt cx="2799028" cy="1091476"/>
          </a:xfrm>
        </p:grpSpPr>
        <p:sp>
          <p:nvSpPr>
            <p:cNvPr id="1834" name="Google Shape;1834;p34"/>
            <p:cNvSpPr txBox="1"/>
            <p:nvPr/>
          </p:nvSpPr>
          <p:spPr>
            <a:xfrm>
              <a:off x="7075101" y="4348027"/>
              <a:ext cx="965649"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916395"/>
                  </a:solidFill>
                  <a:latin typeface="Calibri"/>
                  <a:ea typeface="Calibri"/>
                  <a:cs typeface="Calibri"/>
                  <a:sym typeface="Calibri"/>
                </a:rPr>
                <a:t>Kultur</a:t>
              </a:r>
              <a:endParaRPr dirty="0"/>
            </a:p>
          </p:txBody>
        </p:sp>
        <p:sp>
          <p:nvSpPr>
            <p:cNvPr id="1835" name="Google Shape;1835;p34"/>
            <p:cNvSpPr txBox="1"/>
            <p:nvPr/>
          </p:nvSpPr>
          <p:spPr>
            <a:xfrm>
              <a:off x="7113201" y="4666255"/>
              <a:ext cx="2760928" cy="773248"/>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Kompetenter Partner beim Aufbau einer Risikokultur und -mentalität</a:t>
              </a:r>
              <a:endParaRPr dirty="0"/>
            </a:p>
          </p:txBody>
        </p:sp>
      </p:grpSp>
      <p:grpSp>
        <p:nvGrpSpPr>
          <p:cNvPr id="1836" name="Google Shape;1836;p34"/>
          <p:cNvGrpSpPr/>
          <p:nvPr/>
        </p:nvGrpSpPr>
        <p:grpSpPr>
          <a:xfrm>
            <a:off x="927809" y="1987519"/>
            <a:ext cx="3535729" cy="900435"/>
            <a:chOff x="920329" y="590567"/>
            <a:chExt cx="2462583" cy="900435"/>
          </a:xfrm>
        </p:grpSpPr>
        <p:sp>
          <p:nvSpPr>
            <p:cNvPr id="1837" name="Google Shape;1837;p34"/>
            <p:cNvSpPr txBox="1"/>
            <p:nvPr/>
          </p:nvSpPr>
          <p:spPr>
            <a:xfrm>
              <a:off x="920329" y="590567"/>
              <a:ext cx="1397686"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F27954"/>
                  </a:solidFill>
                  <a:latin typeface="Calibri"/>
                  <a:ea typeface="Calibri"/>
                  <a:cs typeface="Calibri"/>
                  <a:sym typeface="Calibri"/>
                </a:rPr>
                <a:t>Verlinkungen</a:t>
              </a:r>
              <a:endParaRPr dirty="0"/>
            </a:p>
          </p:txBody>
        </p:sp>
        <p:sp>
          <p:nvSpPr>
            <p:cNvPr id="1838" name="Google Shape;1838;p34"/>
            <p:cNvSpPr txBox="1"/>
            <p:nvPr/>
          </p:nvSpPr>
          <p:spPr>
            <a:xfrm>
              <a:off x="971130" y="963975"/>
              <a:ext cx="2411782" cy="527027"/>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Verknüpfung von Mitarbeiterverhalten und Unternehmensleistung</a:t>
              </a:r>
              <a:endParaRPr lang="de-DE" dirty="0"/>
            </a:p>
          </p:txBody>
        </p:sp>
      </p:grpSp>
      <p:grpSp>
        <p:nvGrpSpPr>
          <p:cNvPr id="1839" name="Google Shape;1839;p34"/>
          <p:cNvGrpSpPr/>
          <p:nvPr/>
        </p:nvGrpSpPr>
        <p:grpSpPr>
          <a:xfrm>
            <a:off x="927809" y="2903178"/>
            <a:ext cx="2596119" cy="895958"/>
            <a:chOff x="920330" y="3300771"/>
            <a:chExt cx="2596119" cy="895958"/>
          </a:xfrm>
        </p:grpSpPr>
        <p:sp>
          <p:nvSpPr>
            <p:cNvPr id="1840" name="Google Shape;1840;p34"/>
            <p:cNvSpPr txBox="1"/>
            <p:nvPr/>
          </p:nvSpPr>
          <p:spPr>
            <a:xfrm>
              <a:off x="920330" y="3300771"/>
              <a:ext cx="1624547"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79527B"/>
                  </a:solidFill>
                  <a:latin typeface="Calibri"/>
                  <a:ea typeface="Calibri"/>
                  <a:cs typeface="Calibri"/>
                  <a:sym typeface="Calibri"/>
                </a:rPr>
                <a:t>Entwicklung</a:t>
              </a:r>
              <a:endParaRPr dirty="0"/>
            </a:p>
          </p:txBody>
        </p:sp>
        <p:sp>
          <p:nvSpPr>
            <p:cNvPr id="1841" name="Google Shape;1841;p34"/>
            <p:cNvSpPr txBox="1"/>
            <p:nvPr/>
          </p:nvSpPr>
          <p:spPr>
            <a:xfrm>
              <a:off x="971131" y="3669654"/>
              <a:ext cx="2545318" cy="52707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Bewertung und Entwicklung von Führungskräften</a:t>
              </a:r>
              <a:endParaRPr dirty="0"/>
            </a:p>
          </p:txBody>
        </p:sp>
      </p:grpSp>
      <p:grpSp>
        <p:nvGrpSpPr>
          <p:cNvPr id="1842" name="Google Shape;1842;p34"/>
          <p:cNvGrpSpPr/>
          <p:nvPr/>
        </p:nvGrpSpPr>
        <p:grpSpPr>
          <a:xfrm>
            <a:off x="3834553" y="2178155"/>
            <a:ext cx="3268791" cy="4164370"/>
            <a:chOff x="3834553" y="2736417"/>
            <a:chExt cx="3268791" cy="4164370"/>
          </a:xfrm>
        </p:grpSpPr>
        <p:grpSp>
          <p:nvGrpSpPr>
            <p:cNvPr id="1843" name="Google Shape;1843;p34"/>
            <p:cNvGrpSpPr/>
            <p:nvPr/>
          </p:nvGrpSpPr>
          <p:grpSpPr>
            <a:xfrm>
              <a:off x="3834553" y="2736417"/>
              <a:ext cx="3212473" cy="3891487"/>
              <a:chOff x="6596245" y="2966513"/>
              <a:chExt cx="3212473" cy="3891487"/>
            </a:xfrm>
          </p:grpSpPr>
          <p:sp>
            <p:nvSpPr>
              <p:cNvPr id="1844" name="Google Shape;1844;p34"/>
              <p:cNvSpPr/>
              <p:nvPr/>
            </p:nvSpPr>
            <p:spPr>
              <a:xfrm>
                <a:off x="7786626" y="2966513"/>
                <a:ext cx="1425543" cy="982595"/>
              </a:xfrm>
              <a:custGeom>
                <a:avLst/>
                <a:gdLst/>
                <a:ahLst/>
                <a:cxnLst/>
                <a:rect l="l" t="t" r="r" b="b"/>
                <a:pathLst>
                  <a:path w="3800459" h="2619571" extrusionOk="0">
                    <a:moveTo>
                      <a:pt x="1364697" y="56"/>
                    </a:moveTo>
                    <a:cubicBezTo>
                      <a:pt x="1448069" y="-454"/>
                      <a:pt x="1531759" y="2548"/>
                      <a:pt x="1615739" y="9261"/>
                    </a:cubicBezTo>
                    <a:cubicBezTo>
                      <a:pt x="2353364" y="68518"/>
                      <a:pt x="3032836" y="273956"/>
                      <a:pt x="3629652" y="664055"/>
                    </a:cubicBezTo>
                    <a:lnTo>
                      <a:pt x="3800459" y="783476"/>
                    </a:lnTo>
                    <a:lnTo>
                      <a:pt x="620252" y="2619571"/>
                    </a:lnTo>
                    <a:lnTo>
                      <a:pt x="0" y="304759"/>
                    </a:lnTo>
                    <a:lnTo>
                      <a:pt x="82031" y="269425"/>
                    </a:lnTo>
                    <a:cubicBezTo>
                      <a:pt x="498080" y="102187"/>
                      <a:pt x="926998" y="2732"/>
                      <a:pt x="1364697" y="56"/>
                    </a:cubicBezTo>
                    <a:close/>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7F1C58"/>
                  </a:solidFill>
                  <a:latin typeface="Calibri"/>
                  <a:ea typeface="Calibri"/>
                  <a:cs typeface="Calibri"/>
                  <a:sym typeface="Calibri"/>
                </a:endParaRPr>
              </a:p>
            </p:txBody>
          </p:sp>
          <p:sp>
            <p:nvSpPr>
              <p:cNvPr id="1845" name="Google Shape;1845;p34"/>
              <p:cNvSpPr/>
              <p:nvPr/>
            </p:nvSpPr>
            <p:spPr>
              <a:xfrm>
                <a:off x="8032147" y="3292152"/>
                <a:ext cx="1724518" cy="1592981"/>
              </a:xfrm>
              <a:custGeom>
                <a:avLst/>
                <a:gdLst/>
                <a:ahLst/>
                <a:cxnLst/>
                <a:rect l="l" t="t" r="r" b="b"/>
                <a:pathLst>
                  <a:path w="4597517" h="4246842" extrusionOk="0">
                    <a:moveTo>
                      <a:pt x="3255286" y="0"/>
                    </a:moveTo>
                    <a:lnTo>
                      <a:pt x="3360462" y="83755"/>
                    </a:lnTo>
                    <a:cubicBezTo>
                      <a:pt x="3670945" y="347128"/>
                      <a:pt x="3954237" y="670134"/>
                      <a:pt x="4206135" y="1059370"/>
                    </a:cubicBezTo>
                    <a:cubicBezTo>
                      <a:pt x="4353531" y="1286844"/>
                      <a:pt x="4469080" y="1533587"/>
                      <a:pt x="4554160" y="1800470"/>
                    </a:cubicBezTo>
                    <a:lnTo>
                      <a:pt x="4597517" y="1958702"/>
                    </a:lnTo>
                    <a:lnTo>
                      <a:pt x="634343" y="4246842"/>
                    </a:lnTo>
                    <a:lnTo>
                      <a:pt x="0" y="1879442"/>
                    </a:lnTo>
                    <a:close/>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6" name="Google Shape;1846;p34"/>
              <p:cNvSpPr/>
              <p:nvPr/>
            </p:nvSpPr>
            <p:spPr>
              <a:xfrm>
                <a:off x="8282954" y="4074927"/>
                <a:ext cx="1525764" cy="1746230"/>
              </a:xfrm>
              <a:custGeom>
                <a:avLst/>
                <a:gdLst/>
                <a:ahLst/>
                <a:cxnLst/>
                <a:rect l="l" t="t" r="r" b="b"/>
                <a:pathLst>
                  <a:path w="4067645" h="4655400" extrusionOk="0">
                    <a:moveTo>
                      <a:pt x="3962932" y="0"/>
                    </a:moveTo>
                    <a:lnTo>
                      <a:pt x="4015460" y="274487"/>
                    </a:lnTo>
                    <a:cubicBezTo>
                      <a:pt x="4060529" y="568608"/>
                      <a:pt x="4076050" y="883451"/>
                      <a:pt x="4063401" y="1219886"/>
                    </a:cubicBezTo>
                    <a:cubicBezTo>
                      <a:pt x="4031392" y="1750745"/>
                      <a:pt x="3869282" y="2305230"/>
                      <a:pt x="3578233" y="2818854"/>
                    </a:cubicBezTo>
                    <a:lnTo>
                      <a:pt x="3446911" y="3031563"/>
                    </a:lnTo>
                    <a:lnTo>
                      <a:pt x="634343" y="4655400"/>
                    </a:lnTo>
                    <a:lnTo>
                      <a:pt x="0" y="2288000"/>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7" name="Google Shape;1847;p34"/>
              <p:cNvSpPr/>
              <p:nvPr/>
            </p:nvSpPr>
            <p:spPr>
              <a:xfrm>
                <a:off x="8533762" y="5305951"/>
                <a:ext cx="975535" cy="1544821"/>
              </a:xfrm>
              <a:custGeom>
                <a:avLst/>
                <a:gdLst/>
                <a:ahLst/>
                <a:cxnLst/>
                <a:rect l="l" t="t" r="r" b="b"/>
                <a:pathLst>
                  <a:path w="2600749" h="4118450" extrusionOk="0">
                    <a:moveTo>
                      <a:pt x="2600749" y="0"/>
                    </a:moveTo>
                    <a:lnTo>
                      <a:pt x="2575602" y="34597"/>
                    </a:lnTo>
                    <a:cubicBezTo>
                      <a:pt x="2404888" y="252174"/>
                      <a:pt x="2227979" y="462865"/>
                      <a:pt x="2080669" y="704541"/>
                    </a:cubicBezTo>
                    <a:cubicBezTo>
                      <a:pt x="1766086" y="1220252"/>
                      <a:pt x="1691743" y="1880555"/>
                      <a:pt x="1837675" y="2482334"/>
                    </a:cubicBezTo>
                    <a:cubicBezTo>
                      <a:pt x="1950567" y="2942963"/>
                      <a:pt x="2103385" y="3386378"/>
                      <a:pt x="2236927" y="3838056"/>
                    </a:cubicBezTo>
                    <a:cubicBezTo>
                      <a:pt x="2311959" y="4090060"/>
                      <a:pt x="2311959" y="4096945"/>
                      <a:pt x="2077915" y="4110716"/>
                    </a:cubicBezTo>
                    <a:cubicBezTo>
                      <a:pt x="1918903" y="4119753"/>
                      <a:pt x="1383329" y="4118774"/>
                      <a:pt x="764138" y="4117927"/>
                    </a:cubicBezTo>
                    <a:lnTo>
                      <a:pt x="701037" y="4117850"/>
                    </a:lnTo>
                    <a:lnTo>
                      <a:pt x="0" y="1501543"/>
                    </a:lnTo>
                    <a:close/>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8" name="Google Shape;1848;p34"/>
              <p:cNvSpPr/>
              <p:nvPr/>
            </p:nvSpPr>
            <p:spPr>
              <a:xfrm>
                <a:off x="6893448" y="3100025"/>
                <a:ext cx="1082781" cy="1499083"/>
              </a:xfrm>
              <a:custGeom>
                <a:avLst/>
                <a:gdLst/>
                <a:ahLst/>
                <a:cxnLst/>
                <a:rect l="l" t="t" r="r" b="b"/>
                <a:pathLst>
                  <a:path w="2886665" h="3996514" extrusionOk="0">
                    <a:moveTo>
                      <a:pt x="2262371" y="0"/>
                    </a:moveTo>
                    <a:lnTo>
                      <a:pt x="2886665" y="2329898"/>
                    </a:lnTo>
                    <a:lnTo>
                      <a:pt x="0" y="3996514"/>
                    </a:lnTo>
                    <a:lnTo>
                      <a:pt x="68606" y="3869385"/>
                    </a:lnTo>
                    <a:cubicBezTo>
                      <a:pt x="193888" y="3603267"/>
                      <a:pt x="261520" y="3303583"/>
                      <a:pt x="249474" y="2956906"/>
                    </a:cubicBezTo>
                    <a:cubicBezTo>
                      <a:pt x="205419" y="1720299"/>
                      <a:pt x="721692" y="875469"/>
                      <a:pt x="1650295" y="326019"/>
                    </a:cubicBezTo>
                    <a:cubicBezTo>
                      <a:pt x="1782461" y="247526"/>
                      <a:pt x="1915315" y="171788"/>
                      <a:pt x="2051612" y="102246"/>
                    </a:cubicBezTo>
                    <a:cubicBezTo>
                      <a:pt x="2119448" y="67378"/>
                      <a:pt x="2187680" y="34125"/>
                      <a:pt x="2256287" y="2620"/>
                    </a:cubicBezTo>
                    <a:close/>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9" name="Google Shape;1849;p34"/>
              <p:cNvSpPr/>
              <p:nvPr/>
            </p:nvSpPr>
            <p:spPr>
              <a:xfrm>
                <a:off x="6596245" y="4021982"/>
                <a:ext cx="1630790" cy="1688484"/>
              </a:xfrm>
              <a:custGeom>
                <a:avLst/>
                <a:gdLst/>
                <a:ahLst/>
                <a:cxnLst/>
                <a:rect l="l" t="t" r="r" b="b"/>
                <a:pathLst>
                  <a:path w="4347641" h="4501452" extrusionOk="0">
                    <a:moveTo>
                      <a:pt x="3713298" y="0"/>
                    </a:moveTo>
                    <a:lnTo>
                      <a:pt x="4347641" y="2367400"/>
                    </a:lnTo>
                    <a:lnTo>
                      <a:pt x="651352" y="4501452"/>
                    </a:lnTo>
                    <a:lnTo>
                      <a:pt x="638620" y="4488396"/>
                    </a:lnTo>
                    <a:cubicBezTo>
                      <a:pt x="567490" y="4405161"/>
                      <a:pt x="549195" y="4301762"/>
                      <a:pt x="647372" y="4195728"/>
                    </a:cubicBezTo>
                    <a:cubicBezTo>
                      <a:pt x="723781" y="4113104"/>
                      <a:pt x="665958" y="4080743"/>
                      <a:pt x="611577" y="4036677"/>
                    </a:cubicBezTo>
                    <a:cubicBezTo>
                      <a:pt x="409198" y="3874872"/>
                      <a:pt x="408510" y="3865920"/>
                      <a:pt x="539987" y="3638016"/>
                    </a:cubicBezTo>
                    <a:cubicBezTo>
                      <a:pt x="657698" y="3434898"/>
                      <a:pt x="647372" y="3337816"/>
                      <a:pt x="493867" y="3174633"/>
                    </a:cubicBezTo>
                    <a:cubicBezTo>
                      <a:pt x="393366" y="3067222"/>
                      <a:pt x="272214" y="2996303"/>
                      <a:pt x="157945" y="2913679"/>
                    </a:cubicBezTo>
                    <a:cubicBezTo>
                      <a:pt x="-21718" y="2784235"/>
                      <a:pt x="-45811" y="2631380"/>
                      <a:pt x="73965" y="2426197"/>
                    </a:cubicBezTo>
                    <a:cubicBezTo>
                      <a:pt x="144178" y="2305704"/>
                      <a:pt x="239172" y="2214129"/>
                      <a:pt x="334166" y="2122554"/>
                    </a:cubicBezTo>
                    <a:cubicBezTo>
                      <a:pt x="443444" y="2016348"/>
                      <a:pt x="543816" y="1905107"/>
                      <a:pt x="632529" y="1787152"/>
                    </a:cubicBezTo>
                    <a:lnTo>
                      <a:pt x="642025" y="1773199"/>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50" name="Google Shape;1850;p34"/>
              <p:cNvSpPr/>
              <p:nvPr/>
            </p:nvSpPr>
            <p:spPr>
              <a:xfrm>
                <a:off x="6857607" y="4958008"/>
                <a:ext cx="1620234" cy="1395679"/>
              </a:xfrm>
              <a:custGeom>
                <a:avLst/>
                <a:gdLst/>
                <a:ahLst/>
                <a:cxnLst/>
                <a:rect l="l" t="t" r="r" b="b"/>
                <a:pathLst>
                  <a:path w="4319500" h="3720842" extrusionOk="0">
                    <a:moveTo>
                      <a:pt x="3685157" y="0"/>
                    </a:moveTo>
                    <a:lnTo>
                      <a:pt x="4319500" y="2367399"/>
                    </a:lnTo>
                    <a:lnTo>
                      <a:pt x="2215776" y="3581985"/>
                    </a:lnTo>
                    <a:lnTo>
                      <a:pt x="2189888" y="3577096"/>
                    </a:lnTo>
                    <a:cubicBezTo>
                      <a:pt x="1967622" y="3550230"/>
                      <a:pt x="1751089" y="3623128"/>
                      <a:pt x="1532447" y="3645419"/>
                    </a:cubicBezTo>
                    <a:cubicBezTo>
                      <a:pt x="1159354" y="3682600"/>
                      <a:pt x="786260" y="3781749"/>
                      <a:pt x="411102" y="3667452"/>
                    </a:cubicBezTo>
                    <a:cubicBezTo>
                      <a:pt x="52464" y="3558664"/>
                      <a:pt x="-52167" y="3365875"/>
                      <a:pt x="22864" y="2950000"/>
                    </a:cubicBezTo>
                    <a:cubicBezTo>
                      <a:pt x="51087" y="2796458"/>
                      <a:pt x="83440" y="2642914"/>
                      <a:pt x="106156" y="2487994"/>
                    </a:cubicBezTo>
                    <a:cubicBezTo>
                      <a:pt x="124743" y="2354763"/>
                      <a:pt x="118160" y="2231989"/>
                      <a:pt x="56497" y="2126644"/>
                    </a:cubicBezTo>
                    <a:lnTo>
                      <a:pt x="40811" y="2104063"/>
                    </a:lnTo>
                    <a:close/>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51" name="Google Shape;1851;p34"/>
              <p:cNvSpPr/>
              <p:nvPr/>
            </p:nvSpPr>
            <p:spPr>
              <a:xfrm>
                <a:off x="7750982" y="5894032"/>
                <a:ext cx="996009" cy="963968"/>
              </a:xfrm>
              <a:custGeom>
                <a:avLst/>
                <a:gdLst/>
                <a:ahLst/>
                <a:cxnLst/>
                <a:rect l="l" t="t" r="r" b="b"/>
                <a:pathLst>
                  <a:path w="2655332" h="2569913" extrusionOk="0">
                    <a:moveTo>
                      <a:pt x="1972093" y="0"/>
                    </a:moveTo>
                    <a:lnTo>
                      <a:pt x="2655332" y="2549881"/>
                    </a:lnTo>
                    <a:lnTo>
                      <a:pt x="2581374" y="2549792"/>
                    </a:lnTo>
                    <a:cubicBezTo>
                      <a:pt x="1853256" y="2549104"/>
                      <a:pt x="1070586" y="2550480"/>
                      <a:pt x="670646" y="2569071"/>
                    </a:cubicBezTo>
                    <a:cubicBezTo>
                      <a:pt x="473774" y="2578710"/>
                      <a:pt x="379468" y="2507103"/>
                      <a:pt x="341608" y="2279198"/>
                    </a:cubicBezTo>
                    <a:cubicBezTo>
                      <a:pt x="295488" y="1999654"/>
                      <a:pt x="214261" y="1728372"/>
                      <a:pt x="183284" y="1444007"/>
                    </a:cubicBezTo>
                    <a:cubicBezTo>
                      <a:pt x="167280" y="1297866"/>
                      <a:pt x="111393" y="1201686"/>
                      <a:pt x="14463" y="1144430"/>
                    </a:cubicBezTo>
                    <a:lnTo>
                      <a:pt x="0" y="1138589"/>
                    </a:lnTo>
                    <a:close/>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grpSp>
        <p:sp>
          <p:nvSpPr>
            <p:cNvPr id="1852" name="Google Shape;1852;p34"/>
            <p:cNvSpPr txBox="1"/>
            <p:nvPr/>
          </p:nvSpPr>
          <p:spPr>
            <a:xfrm rot="4429188">
              <a:off x="5109977" y="6230181"/>
              <a:ext cx="994107" cy="347106"/>
            </a:xfrm>
            <a:prstGeom prst="rect">
              <a:avLst/>
            </a:prstGeom>
            <a:noFill/>
            <a:ln>
              <a:noFill/>
            </a:ln>
          </p:spPr>
          <p:txBody>
            <a:bodyPr spcFirstLastPara="1" wrap="square" lIns="91425" tIns="45700" rIns="91425" bIns="45700" anchor="b" anchorCtr="0">
              <a:spAutoFit/>
            </a:bodyPr>
            <a:lstStyle/>
            <a:p>
              <a:pPr marL="0" marR="0" lvl="0" indent="0" algn="l" rtl="0">
                <a:lnSpc>
                  <a:spcPct val="92222"/>
                </a:lnSpc>
                <a:spcBef>
                  <a:spcPts val="0"/>
                </a:spcBef>
                <a:spcAft>
                  <a:spcPts val="0"/>
                </a:spcAft>
                <a:buNone/>
              </a:pPr>
              <a:r>
                <a:rPr lang="de-DE" sz="1800" b="1" dirty="0">
                  <a:solidFill>
                    <a:schemeClr val="lt1"/>
                  </a:solidFill>
                  <a:latin typeface="Calibri"/>
                  <a:ea typeface="Calibri"/>
                  <a:cs typeface="Calibri"/>
                  <a:sym typeface="Calibri"/>
                </a:rPr>
                <a:t>Werte</a:t>
              </a:r>
              <a:endParaRPr sz="1600" b="1" dirty="0">
                <a:solidFill>
                  <a:schemeClr val="lt1"/>
                </a:solidFill>
                <a:latin typeface="Calibri"/>
                <a:ea typeface="Calibri"/>
                <a:cs typeface="Calibri"/>
                <a:sym typeface="Calibri"/>
              </a:endParaRPr>
            </a:p>
          </p:txBody>
        </p:sp>
        <p:sp>
          <p:nvSpPr>
            <p:cNvPr id="1853" name="Google Shape;1853;p34"/>
            <p:cNvSpPr txBox="1"/>
            <p:nvPr/>
          </p:nvSpPr>
          <p:spPr>
            <a:xfrm rot="19846853">
              <a:off x="5097208" y="2856848"/>
              <a:ext cx="1173206" cy="601919"/>
            </a:xfrm>
            <a:prstGeom prst="rect">
              <a:avLst/>
            </a:prstGeom>
            <a:noFill/>
            <a:ln>
              <a:noFill/>
            </a:ln>
          </p:spPr>
          <p:txBody>
            <a:bodyPr spcFirstLastPara="1" wrap="square" lIns="91425" tIns="45700" rIns="91425" bIns="45700" anchor="b" anchorCtr="0">
              <a:spAutoFit/>
            </a:bodyPr>
            <a:lstStyle/>
            <a:p>
              <a:pPr marL="0" marR="0" lvl="0" indent="0" algn="l" rtl="0">
                <a:lnSpc>
                  <a:spcPct val="92222"/>
                </a:lnSpc>
                <a:spcBef>
                  <a:spcPts val="0"/>
                </a:spcBef>
                <a:spcAft>
                  <a:spcPts val="0"/>
                </a:spcAft>
                <a:buNone/>
              </a:pPr>
              <a:r>
                <a:rPr lang="de-DE" sz="1800" b="1" dirty="0" err="1">
                  <a:solidFill>
                    <a:schemeClr val="lt1"/>
                  </a:solidFill>
                  <a:latin typeface="Calibri"/>
                  <a:ea typeface="Calibri"/>
                  <a:cs typeface="Calibri"/>
                  <a:sym typeface="Calibri"/>
                </a:rPr>
                <a:t>Ausrich-tung</a:t>
              </a:r>
              <a:endParaRPr sz="1400" b="1" dirty="0">
                <a:solidFill>
                  <a:schemeClr val="lt1"/>
                </a:solidFill>
                <a:latin typeface="Calibri"/>
                <a:ea typeface="Calibri"/>
                <a:cs typeface="Calibri"/>
                <a:sym typeface="Calibri"/>
              </a:endParaRPr>
            </a:p>
          </p:txBody>
        </p:sp>
        <p:sp>
          <p:nvSpPr>
            <p:cNvPr id="1854" name="Google Shape;1854;p34"/>
            <p:cNvSpPr txBox="1"/>
            <p:nvPr/>
          </p:nvSpPr>
          <p:spPr>
            <a:xfrm rot="19840764">
              <a:off x="5523607" y="4264493"/>
              <a:ext cx="1579737" cy="856733"/>
            </a:xfrm>
            <a:prstGeom prst="rect">
              <a:avLst/>
            </a:prstGeom>
            <a:noFill/>
            <a:ln>
              <a:noFill/>
            </a:ln>
          </p:spPr>
          <p:txBody>
            <a:bodyPr spcFirstLastPara="1" wrap="square" lIns="91425" tIns="45700" rIns="91425" bIns="45700" anchor="b" anchorCtr="0">
              <a:spAutoFit/>
            </a:bodyPr>
            <a:lstStyle/>
            <a:p>
              <a:pPr marL="0" marR="0" lvl="0" indent="0" algn="ctr" rtl="0">
                <a:lnSpc>
                  <a:spcPct val="92222"/>
                </a:lnSpc>
                <a:spcBef>
                  <a:spcPts val="0"/>
                </a:spcBef>
                <a:spcAft>
                  <a:spcPts val="0"/>
                </a:spcAft>
                <a:buNone/>
              </a:pPr>
              <a:r>
                <a:rPr lang="de-DE" sz="1800" b="1" dirty="0">
                  <a:solidFill>
                    <a:schemeClr val="lt1"/>
                  </a:solidFill>
                  <a:latin typeface="Calibri"/>
                  <a:ea typeface="Calibri"/>
                  <a:cs typeface="Calibri"/>
                  <a:sym typeface="Calibri"/>
                </a:rPr>
                <a:t>Informationen </a:t>
              </a:r>
              <a:r>
                <a:rPr lang="de-DE" b="1" dirty="0">
                  <a:solidFill>
                    <a:schemeClr val="lt1"/>
                  </a:solidFill>
                  <a:latin typeface="Calibri"/>
                  <a:ea typeface="Calibri"/>
                  <a:cs typeface="Calibri"/>
                  <a:sym typeface="Calibri"/>
                </a:rPr>
                <a:t>über den</a:t>
              </a:r>
              <a:r>
                <a:rPr lang="de-DE" sz="1800" b="1" dirty="0">
                  <a:solidFill>
                    <a:schemeClr val="lt1"/>
                  </a:solidFill>
                  <a:latin typeface="Calibri"/>
                  <a:ea typeface="Calibri"/>
                  <a:cs typeface="Calibri"/>
                  <a:sym typeface="Calibri"/>
                </a:rPr>
                <a:t> Vorstand</a:t>
              </a:r>
              <a:endParaRPr dirty="0"/>
            </a:p>
          </p:txBody>
        </p:sp>
        <p:sp>
          <p:nvSpPr>
            <p:cNvPr id="1855" name="Google Shape;1855;p34"/>
            <p:cNvSpPr txBox="1"/>
            <p:nvPr/>
          </p:nvSpPr>
          <p:spPr>
            <a:xfrm rot="19864938">
              <a:off x="5300154" y="3488601"/>
              <a:ext cx="1565845" cy="601919"/>
            </a:xfrm>
            <a:prstGeom prst="rect">
              <a:avLst/>
            </a:prstGeom>
            <a:noFill/>
            <a:ln>
              <a:noFill/>
            </a:ln>
          </p:spPr>
          <p:txBody>
            <a:bodyPr spcFirstLastPara="1" wrap="square" lIns="91425" tIns="45700" rIns="91425" bIns="45700" anchor="b" anchorCtr="0">
              <a:spAutoFit/>
            </a:bodyPr>
            <a:lstStyle/>
            <a:p>
              <a:pPr marL="0" marR="0" lvl="0" indent="0" algn="ctr" rtl="0">
                <a:lnSpc>
                  <a:spcPct val="92222"/>
                </a:lnSpc>
                <a:spcBef>
                  <a:spcPts val="0"/>
                </a:spcBef>
                <a:spcAft>
                  <a:spcPts val="0"/>
                </a:spcAft>
                <a:buNone/>
              </a:pPr>
              <a:r>
                <a:rPr lang="de-DE" sz="1800" b="1" dirty="0">
                  <a:solidFill>
                    <a:schemeClr val="lt1"/>
                  </a:solidFill>
                  <a:latin typeface="Calibri"/>
                  <a:ea typeface="Calibri"/>
                  <a:cs typeface="Calibri"/>
                  <a:sym typeface="Calibri"/>
                </a:rPr>
                <a:t>Change Management</a:t>
              </a:r>
              <a:endParaRPr sz="1600" b="1" dirty="0">
                <a:solidFill>
                  <a:schemeClr val="lt1"/>
                </a:solidFill>
                <a:latin typeface="Calibri"/>
                <a:ea typeface="Calibri"/>
                <a:cs typeface="Calibri"/>
                <a:sym typeface="Calibri"/>
              </a:endParaRPr>
            </a:p>
          </p:txBody>
        </p:sp>
        <p:sp>
          <p:nvSpPr>
            <p:cNvPr id="1856" name="Google Shape;1856;p34"/>
            <p:cNvSpPr txBox="1"/>
            <p:nvPr/>
          </p:nvSpPr>
          <p:spPr>
            <a:xfrm rot="4434669">
              <a:off x="5733676" y="5866436"/>
              <a:ext cx="884216"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dirty="0">
                  <a:solidFill>
                    <a:schemeClr val="lt1"/>
                  </a:solidFill>
                  <a:latin typeface="Calibri"/>
                  <a:ea typeface="Calibri"/>
                  <a:cs typeface="Calibri"/>
                  <a:sym typeface="Calibri"/>
                </a:rPr>
                <a:t>Kultur</a:t>
              </a:r>
              <a:endParaRPr dirty="0"/>
            </a:p>
          </p:txBody>
        </p:sp>
        <p:sp>
          <p:nvSpPr>
            <p:cNvPr id="1857" name="Google Shape;1857;p34"/>
            <p:cNvSpPr txBox="1"/>
            <p:nvPr/>
          </p:nvSpPr>
          <p:spPr>
            <a:xfrm rot="19800412">
              <a:off x="3953787" y="3486221"/>
              <a:ext cx="1198416" cy="601919"/>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dirty="0" err="1">
                  <a:solidFill>
                    <a:schemeClr val="lt1"/>
                  </a:solidFill>
                  <a:latin typeface="Calibri"/>
                  <a:ea typeface="Calibri"/>
                  <a:cs typeface="Calibri"/>
                  <a:sym typeface="Calibri"/>
                </a:rPr>
                <a:t>Verlin-kungen</a:t>
              </a:r>
              <a:endParaRPr sz="1600" b="1" dirty="0">
                <a:solidFill>
                  <a:schemeClr val="lt1"/>
                </a:solidFill>
                <a:latin typeface="Calibri"/>
                <a:ea typeface="Calibri"/>
                <a:cs typeface="Calibri"/>
                <a:sym typeface="Calibri"/>
              </a:endParaRPr>
            </a:p>
          </p:txBody>
        </p:sp>
        <p:sp>
          <p:nvSpPr>
            <p:cNvPr id="1858" name="Google Shape;1858;p34"/>
            <p:cNvSpPr txBox="1"/>
            <p:nvPr/>
          </p:nvSpPr>
          <p:spPr>
            <a:xfrm rot="19812057">
              <a:off x="4110977" y="5340792"/>
              <a:ext cx="1564914" cy="347106"/>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dirty="0">
                  <a:solidFill>
                    <a:schemeClr val="lt1"/>
                  </a:solidFill>
                  <a:latin typeface="Calibri"/>
                  <a:ea typeface="Calibri"/>
                  <a:cs typeface="Calibri"/>
                  <a:sym typeface="Calibri"/>
                </a:rPr>
                <a:t>Informationen</a:t>
              </a:r>
              <a:endParaRPr sz="1600" b="1" dirty="0">
                <a:solidFill>
                  <a:schemeClr val="lt1"/>
                </a:solidFill>
                <a:latin typeface="Calibri"/>
                <a:ea typeface="Calibri"/>
                <a:cs typeface="Calibri"/>
                <a:sym typeface="Calibri"/>
              </a:endParaRPr>
            </a:p>
          </p:txBody>
        </p:sp>
        <p:sp>
          <p:nvSpPr>
            <p:cNvPr id="1859" name="Google Shape;1859;p34"/>
            <p:cNvSpPr txBox="1"/>
            <p:nvPr/>
          </p:nvSpPr>
          <p:spPr>
            <a:xfrm rot="-1750277">
              <a:off x="3920944" y="4483598"/>
              <a:ext cx="1474506"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dirty="0">
                  <a:solidFill>
                    <a:schemeClr val="lt1"/>
                  </a:solidFill>
                  <a:latin typeface="Calibri"/>
                  <a:ea typeface="Calibri"/>
                  <a:cs typeface="Calibri"/>
                  <a:sym typeface="Calibri"/>
                </a:rPr>
                <a:t>Entwicklung</a:t>
              </a:r>
              <a:endParaRPr sz="1600" b="1" dirty="0">
                <a:solidFill>
                  <a:schemeClr val="lt1"/>
                </a:solidFill>
                <a:latin typeface="Calibri"/>
                <a:ea typeface="Calibri"/>
                <a:cs typeface="Calibri"/>
                <a:sym typeface="Calibri"/>
              </a:endParaRPr>
            </a:p>
          </p:txBody>
        </p:sp>
      </p:grpSp>
      <p:sp>
        <p:nvSpPr>
          <p:cNvPr id="1860" name="Google Shape;1860;p34"/>
          <p:cNvSpPr txBox="1"/>
          <p:nvPr/>
        </p:nvSpPr>
        <p:spPr>
          <a:xfrm>
            <a:off x="903840" y="3836818"/>
            <a:ext cx="1935169"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916395"/>
                </a:solidFill>
                <a:latin typeface="Calibri"/>
                <a:ea typeface="Calibri"/>
                <a:cs typeface="Calibri"/>
                <a:sym typeface="Calibri"/>
              </a:rPr>
              <a:t>Informationen</a:t>
            </a:r>
            <a:endParaRPr dirty="0"/>
          </a:p>
        </p:txBody>
      </p:sp>
      <p:sp>
        <p:nvSpPr>
          <p:cNvPr id="1861" name="Google Shape;1861;p34"/>
          <p:cNvSpPr txBox="1"/>
          <p:nvPr/>
        </p:nvSpPr>
        <p:spPr>
          <a:xfrm>
            <a:off x="950043" y="4187544"/>
            <a:ext cx="2980971" cy="527027"/>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Kontrolle über Bereitstellung von Risikoinformationen</a:t>
            </a:r>
            <a:endParaRPr dirty="0"/>
          </a:p>
        </p:txBody>
      </p:sp>
      <p:grpSp>
        <p:nvGrpSpPr>
          <p:cNvPr id="1862" name="Google Shape;1862;p34"/>
          <p:cNvGrpSpPr/>
          <p:nvPr/>
        </p:nvGrpSpPr>
        <p:grpSpPr>
          <a:xfrm>
            <a:off x="927810" y="4667434"/>
            <a:ext cx="3420858" cy="1066392"/>
            <a:chOff x="920329" y="4350296"/>
            <a:chExt cx="2731110" cy="1066392"/>
          </a:xfrm>
        </p:grpSpPr>
        <p:sp>
          <p:nvSpPr>
            <p:cNvPr id="1863" name="Google Shape;1863;p34"/>
            <p:cNvSpPr txBox="1"/>
            <p:nvPr/>
          </p:nvSpPr>
          <p:spPr>
            <a:xfrm>
              <a:off x="920329" y="4350296"/>
              <a:ext cx="1390515"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85D2C7"/>
                  </a:solidFill>
                  <a:latin typeface="Calibri"/>
                  <a:ea typeface="Calibri"/>
                  <a:cs typeface="Calibri"/>
                  <a:sym typeface="Calibri"/>
                </a:rPr>
                <a:t>Werte</a:t>
              </a:r>
              <a:endParaRPr dirty="0"/>
            </a:p>
          </p:txBody>
        </p:sp>
        <p:sp>
          <p:nvSpPr>
            <p:cNvPr id="1864" name="Google Shape;1864;p34"/>
            <p:cNvSpPr txBox="1"/>
            <p:nvPr/>
          </p:nvSpPr>
          <p:spPr>
            <a:xfrm>
              <a:off x="947468" y="4643440"/>
              <a:ext cx="2703971" cy="773248"/>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Verankerung von Werten/Verhaltensweisen zur Beeinflussung von Entscheidungen</a:t>
              </a:r>
              <a:endParaRPr lang="de-DE" dirty="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pic>
        <p:nvPicPr>
          <p:cNvPr id="1869" name="Google Shape;1869;p35" descr="Ein Bild, das Person, drinnen enthält.&#10;&#10;Automatisch generierte Beschreibung"/>
          <p:cNvPicPr preferRelativeResize="0">
            <a:picLocks noGrp="1"/>
          </p:cNvPicPr>
          <p:nvPr>
            <p:ph type="pic" idx="2"/>
          </p:nvPr>
        </p:nvPicPr>
        <p:blipFill rotWithShape="1">
          <a:blip r:embed="rId3">
            <a:alphaModFix/>
          </a:blip>
          <a:srcRect l="27428" r="27428"/>
          <a:stretch/>
        </p:blipFill>
        <p:spPr>
          <a:xfrm>
            <a:off x="6852062" y="228600"/>
            <a:ext cx="5105121" cy="6362700"/>
          </a:xfrm>
          <a:prstGeom prst="rect">
            <a:avLst/>
          </a:prstGeom>
          <a:solidFill>
            <a:schemeClr val="lt1"/>
          </a:solidFill>
          <a:ln>
            <a:noFill/>
          </a:ln>
        </p:spPr>
      </p:pic>
      <p:sp>
        <p:nvSpPr>
          <p:cNvPr id="1870" name="Google Shape;1870;p35"/>
          <p:cNvSpPr txBox="1">
            <a:spLocks noGrp="1"/>
          </p:cNvSpPr>
          <p:nvPr>
            <p:ph type="body" idx="1"/>
          </p:nvPr>
        </p:nvSpPr>
        <p:spPr>
          <a:xfrm>
            <a:off x="1765852" y="2065346"/>
            <a:ext cx="4621841" cy="45259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ct val="100000"/>
              <a:buNone/>
            </a:pPr>
            <a:r>
              <a:rPr lang="de-DE" sz="1600" dirty="0">
                <a:latin typeface="Calibri" panose="020F0502020204030204" pitchFamily="34" charset="0"/>
                <a:ea typeface="Calibri" panose="020F0502020204030204" pitchFamily="34" charset="0"/>
                <a:cs typeface="Calibri" panose="020F0502020204030204" pitchFamily="34" charset="0"/>
              </a:rPr>
              <a:t>Die Kultur eines Unternehmens besteht aus einer Reihe von Werten, Überzeugungen und Verhaltensweisen, die die Art und Weise der Geschäftsführung bestimmen.</a:t>
            </a:r>
            <a:br>
              <a:rPr lang="de-DE" sz="1600" dirty="0">
                <a:latin typeface="Calibri" panose="020F0502020204030204" pitchFamily="34" charset="0"/>
                <a:ea typeface="Calibri" panose="020F0502020204030204" pitchFamily="34" charset="0"/>
                <a:cs typeface="Calibri" panose="020F0502020204030204" pitchFamily="34" charset="0"/>
              </a:rPr>
            </a:br>
            <a:r>
              <a:rPr lang="de-DE" sz="1600" dirty="0">
                <a:latin typeface="Calibri" panose="020F0502020204030204" pitchFamily="34" charset="0"/>
                <a:ea typeface="Calibri" panose="020F0502020204030204" pitchFamily="34" charset="0"/>
                <a:cs typeface="Calibri" panose="020F0502020204030204" pitchFamily="34" charset="0"/>
              </a:rPr>
              <a:t>Wenn eine Krise eintritt, kann es sehr schnell sehr ungemütlich werden. Oft müssen in kürzester Zeit schwierige Entscheidungen getroffen werden, und die Situation kann sich für die Beteiligten überwältigend und bedrohlich anfühlen. Eine Krise ist aber auch eine Chance: eine Gelegenheit für das Unternehmen, zusammenzukommen, nachzudenken und neue Möglichkeiten zu diskutieren. Unternehmen mit einer starken Kultur bewältigen Krisen durchweg besser als Organisationen mit einer schwächeren Kultur.</a:t>
            </a:r>
            <a:br>
              <a:rPr lang="de-DE" sz="1600" dirty="0">
                <a:latin typeface="Calibri" panose="020F0502020204030204" pitchFamily="34" charset="0"/>
                <a:ea typeface="Calibri" panose="020F0502020204030204" pitchFamily="34" charset="0"/>
                <a:cs typeface="Calibri" panose="020F0502020204030204" pitchFamily="34" charset="0"/>
              </a:rPr>
            </a:br>
            <a:r>
              <a:rPr lang="de-DE" sz="1600" dirty="0">
                <a:latin typeface="Calibri" panose="020F0502020204030204" pitchFamily="34" charset="0"/>
                <a:ea typeface="Calibri" panose="020F0502020204030204" pitchFamily="34" charset="0"/>
                <a:cs typeface="Calibri" panose="020F0502020204030204" pitchFamily="34" charset="0"/>
              </a:rPr>
              <a:t>Als Führungskräfte spielen Sie eine entscheidende Rolle bei der Gestaltung der Unternehmenskultur.</a:t>
            </a:r>
          </a:p>
          <a:p>
            <a:pPr marL="0" lvl="0" indent="0" algn="l" rtl="0">
              <a:lnSpc>
                <a:spcPct val="100000"/>
              </a:lnSpc>
              <a:spcBef>
                <a:spcPts val="0"/>
              </a:spcBef>
              <a:spcAft>
                <a:spcPts val="0"/>
              </a:spcAft>
              <a:buClr>
                <a:schemeClr val="lt1"/>
              </a:buClr>
              <a:buSzPct val="100000"/>
              <a:buNone/>
            </a:pPr>
            <a:endParaRPr lang="de-DE" sz="16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lt1"/>
              </a:buClr>
              <a:buSzPct val="100000"/>
              <a:buNone/>
            </a:pPr>
            <a:r>
              <a:rPr lang="de-DE" sz="1200" i="1" dirty="0">
                <a:latin typeface="Calibri" panose="020F0502020204030204" pitchFamily="34" charset="0"/>
                <a:ea typeface="Calibri" panose="020F0502020204030204" pitchFamily="34" charset="0"/>
                <a:cs typeface="Calibri" panose="020F0502020204030204" pitchFamily="34" charset="0"/>
              </a:rPr>
              <a:t>Leseempfehlung: </a:t>
            </a:r>
          </a:p>
          <a:p>
            <a:pPr marL="0" indent="0">
              <a:lnSpc>
                <a:spcPct val="100000"/>
              </a:lnSpc>
              <a:spcBef>
                <a:spcPts val="0"/>
              </a:spcBef>
              <a:buSzPct val="100000"/>
            </a:pPr>
            <a:r>
              <a:rPr lang="de-DE" sz="12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https://www.thepeoplespace.com/leaders/articles/importance-culture-crisis </a:t>
            </a:r>
            <a:endParaRPr lang="de-DE" sz="1200" dirty="0">
              <a:solidFill>
                <a:schemeClr val="bg1"/>
              </a:solidFill>
            </a:endParaRPr>
          </a:p>
          <a:p>
            <a:pPr marL="0" lvl="0" indent="0" algn="l" rtl="0">
              <a:lnSpc>
                <a:spcPct val="100000"/>
              </a:lnSpc>
              <a:spcBef>
                <a:spcPts val="0"/>
              </a:spcBef>
              <a:spcAft>
                <a:spcPts val="0"/>
              </a:spcAft>
              <a:buClr>
                <a:schemeClr val="lt1"/>
              </a:buClr>
              <a:buSzPct val="100000"/>
              <a:buNone/>
            </a:pPr>
            <a:r>
              <a:rPr lang="de-DE" sz="1600" dirty="0">
                <a:latin typeface="Calibri" panose="020F0502020204030204" pitchFamily="34" charset="0"/>
                <a:ea typeface="Calibri" panose="020F0502020204030204" pitchFamily="34" charset="0"/>
                <a:cs typeface="Calibri" panose="020F0502020204030204" pitchFamily="34" charset="0"/>
              </a:rPr>
              <a:t> </a:t>
            </a:r>
          </a:p>
        </p:txBody>
      </p:sp>
      <p:sp>
        <p:nvSpPr>
          <p:cNvPr id="1871" name="Google Shape;1871;p35"/>
          <p:cNvSpPr txBox="1">
            <a:spLocks noGrp="1"/>
          </p:cNvSpPr>
          <p:nvPr>
            <p:ph type="body" idx="3"/>
          </p:nvPr>
        </p:nvSpPr>
        <p:spPr>
          <a:xfrm>
            <a:off x="1718561" y="471734"/>
            <a:ext cx="4716425" cy="104329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DIE ROLLE DER </a:t>
            </a:r>
            <a:br>
              <a:rPr lang="de-DE"/>
            </a:br>
            <a:r>
              <a:rPr lang="de-DE"/>
              <a:t>KULTUR IN DER KRISE</a:t>
            </a:r>
            <a:endParaRPr/>
          </a:p>
        </p:txBody>
      </p:sp>
      <p:sp>
        <p:nvSpPr>
          <p:cNvPr id="1872" name="Google Shape;1872;p35"/>
          <p:cNvSpPr txBox="1"/>
          <p:nvPr/>
        </p:nvSpPr>
        <p:spPr>
          <a:xfrm>
            <a:off x="415438" y="932810"/>
            <a:ext cx="11470341"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rgbClr val="79527B"/>
              </a:buClr>
              <a:buSzPts val="1800"/>
              <a:buFont typeface="Arial"/>
              <a:buNone/>
            </a:pPr>
            <a:endParaRPr sz="1800" b="0" i="0">
              <a:solidFill>
                <a:schemeClr val="lt1"/>
              </a:solidFill>
              <a:latin typeface="Calibri"/>
              <a:ea typeface="Calibri"/>
              <a:cs typeface="Calibri"/>
              <a:sym typeface="Calibri"/>
            </a:endParaRPr>
          </a:p>
        </p:txBody>
      </p:sp>
      <p:sp>
        <p:nvSpPr>
          <p:cNvPr id="1873" name="Google Shape;1873;p35"/>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79527B"/>
              </a:buClr>
              <a:buSzPts val="3600"/>
              <a:buFont typeface="Arial"/>
              <a:buNone/>
            </a:pPr>
            <a:endParaRPr sz="3600" b="0" i="0">
              <a:solidFill>
                <a:schemeClr val="lt1"/>
              </a:solidFill>
              <a:latin typeface="Calibri"/>
              <a:ea typeface="Calibri"/>
              <a:cs typeface="Calibri"/>
              <a:sym typeface="Calibri"/>
            </a:endParaRPr>
          </a:p>
        </p:txBody>
      </p:sp>
      <p:sp>
        <p:nvSpPr>
          <p:cNvPr id="1874" name="Google Shape;1874;p35"/>
          <p:cNvSpPr txBox="1"/>
          <p:nvPr/>
        </p:nvSpPr>
        <p:spPr>
          <a:xfrm>
            <a:off x="1747436" y="1409304"/>
            <a:ext cx="4470483"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Die Kultur spielt eine Schlüsselrolle bei der Bewältigung von Unternehmenskrisen.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36"/>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lt1"/>
              </a:buClr>
              <a:buSzPts val="2400"/>
              <a:buNone/>
            </a:pPr>
            <a:r>
              <a:rPr lang="de-DE" dirty="0"/>
              <a:t>Die Entwicklung einer Risikokultur ist entscheidend für ein wirksames Risikomanagement in Organisationen. Die Risikokultur ist das System von Werten und Verhaltensweisen in einer Organisation, das die Risikoentscheidungen von Management und Mitarbeitern prägt. Ein wichtiges Element der Risikokultur ist ein gemeinsames Verständnis einer Organisation und ihres Geschäftszwecks.</a:t>
            </a:r>
          </a:p>
        </p:txBody>
      </p:sp>
      <p:sp>
        <p:nvSpPr>
          <p:cNvPr id="1881" name="Google Shape;1881;p36"/>
          <p:cNvSpPr txBox="1">
            <a:spLocks noGrp="1"/>
          </p:cNvSpPr>
          <p:nvPr>
            <p:ph type="body" idx="2"/>
          </p:nvPr>
        </p:nvSpPr>
        <p:spPr>
          <a:xfrm>
            <a:off x="6441262" y="465165"/>
            <a:ext cx="5085159" cy="104986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Entwicklung einer Risikokultur</a:t>
            </a:r>
            <a:endParaRPr/>
          </a:p>
        </p:txBody>
      </p:sp>
      <p:sp>
        <p:nvSpPr>
          <p:cNvPr id="1882" name="Google Shape;1882;p36"/>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79527B"/>
              </a:buClr>
              <a:buSzPts val="3600"/>
              <a:buFont typeface="Arial"/>
              <a:buNone/>
            </a:pPr>
            <a:endParaRPr sz="3600" b="0" i="0">
              <a:solidFill>
                <a:schemeClr val="lt1"/>
              </a:solidFill>
              <a:latin typeface="Calibri"/>
              <a:ea typeface="Calibri"/>
              <a:cs typeface="Calibri"/>
              <a:sym typeface="Calibri"/>
            </a:endParaRPr>
          </a:p>
        </p:txBody>
      </p:sp>
      <p:grpSp>
        <p:nvGrpSpPr>
          <p:cNvPr id="1883" name="Google Shape;1883;p36"/>
          <p:cNvGrpSpPr/>
          <p:nvPr/>
        </p:nvGrpSpPr>
        <p:grpSpPr>
          <a:xfrm flipH="1">
            <a:off x="147315" y="926952"/>
            <a:ext cx="5724098" cy="5177274"/>
            <a:chOff x="3710382" y="1459340"/>
            <a:chExt cx="5724098" cy="5177274"/>
          </a:xfrm>
        </p:grpSpPr>
        <p:sp>
          <p:nvSpPr>
            <p:cNvPr id="1884" name="Google Shape;1884;p36"/>
            <p:cNvSpPr/>
            <p:nvPr/>
          </p:nvSpPr>
          <p:spPr>
            <a:xfrm>
              <a:off x="6848387" y="5849846"/>
              <a:ext cx="2586093" cy="786768"/>
            </a:xfrm>
            <a:custGeom>
              <a:avLst/>
              <a:gdLst/>
              <a:ahLst/>
              <a:cxnLst/>
              <a:rect l="l" t="t" r="r" b="b"/>
              <a:pathLst>
                <a:path w="11466" h="3490" extrusionOk="0">
                  <a:moveTo>
                    <a:pt x="11460" y="1365"/>
                  </a:moveTo>
                  <a:lnTo>
                    <a:pt x="11460" y="1365"/>
                  </a:lnTo>
                  <a:cubicBezTo>
                    <a:pt x="11460" y="1361"/>
                    <a:pt x="11461" y="1357"/>
                    <a:pt x="11461" y="1354"/>
                  </a:cubicBezTo>
                  <a:lnTo>
                    <a:pt x="11461" y="1354"/>
                  </a:lnTo>
                  <a:cubicBezTo>
                    <a:pt x="11462" y="1346"/>
                    <a:pt x="11462" y="1339"/>
                    <a:pt x="11463" y="1331"/>
                  </a:cubicBezTo>
                  <a:lnTo>
                    <a:pt x="11463" y="1331"/>
                  </a:lnTo>
                  <a:cubicBezTo>
                    <a:pt x="11463" y="1327"/>
                    <a:pt x="11464" y="1322"/>
                    <a:pt x="11464" y="1318"/>
                  </a:cubicBezTo>
                  <a:lnTo>
                    <a:pt x="11464" y="1318"/>
                  </a:lnTo>
                  <a:cubicBezTo>
                    <a:pt x="11464" y="1311"/>
                    <a:pt x="11464" y="1304"/>
                    <a:pt x="11465" y="1298"/>
                  </a:cubicBezTo>
                  <a:lnTo>
                    <a:pt x="11465" y="1298"/>
                  </a:lnTo>
                  <a:cubicBezTo>
                    <a:pt x="11465" y="1293"/>
                    <a:pt x="11465" y="1288"/>
                    <a:pt x="11465" y="1283"/>
                  </a:cubicBezTo>
                  <a:lnTo>
                    <a:pt x="11465" y="1283"/>
                  </a:lnTo>
                  <a:cubicBezTo>
                    <a:pt x="11465" y="1278"/>
                    <a:pt x="11465" y="1273"/>
                    <a:pt x="11465" y="1267"/>
                  </a:cubicBezTo>
                  <a:lnTo>
                    <a:pt x="11465" y="1262"/>
                  </a:lnTo>
                  <a:lnTo>
                    <a:pt x="11465" y="1260"/>
                  </a:lnTo>
                  <a:lnTo>
                    <a:pt x="11465" y="1260"/>
                  </a:lnTo>
                  <a:cubicBezTo>
                    <a:pt x="11458" y="840"/>
                    <a:pt x="11452" y="420"/>
                    <a:pt x="11446" y="0"/>
                  </a:cubicBezTo>
                  <a:lnTo>
                    <a:pt x="11446" y="0"/>
                  </a:lnTo>
                  <a:cubicBezTo>
                    <a:pt x="11446" y="7"/>
                    <a:pt x="11446" y="15"/>
                    <a:pt x="11446" y="23"/>
                  </a:cubicBezTo>
                  <a:lnTo>
                    <a:pt x="11446" y="23"/>
                  </a:lnTo>
                  <a:cubicBezTo>
                    <a:pt x="11446" y="27"/>
                    <a:pt x="11446" y="32"/>
                    <a:pt x="11445" y="37"/>
                  </a:cubicBezTo>
                  <a:lnTo>
                    <a:pt x="11445" y="37"/>
                  </a:lnTo>
                  <a:cubicBezTo>
                    <a:pt x="11445" y="44"/>
                    <a:pt x="11444" y="50"/>
                    <a:pt x="11444" y="57"/>
                  </a:cubicBezTo>
                  <a:lnTo>
                    <a:pt x="11444" y="57"/>
                  </a:lnTo>
                  <a:cubicBezTo>
                    <a:pt x="11444" y="61"/>
                    <a:pt x="11444" y="66"/>
                    <a:pt x="11444" y="71"/>
                  </a:cubicBezTo>
                  <a:lnTo>
                    <a:pt x="11444" y="71"/>
                  </a:lnTo>
                  <a:cubicBezTo>
                    <a:pt x="11443" y="78"/>
                    <a:pt x="11442" y="86"/>
                    <a:pt x="11441" y="93"/>
                  </a:cubicBezTo>
                  <a:lnTo>
                    <a:pt x="11441" y="93"/>
                  </a:lnTo>
                  <a:cubicBezTo>
                    <a:pt x="11441" y="97"/>
                    <a:pt x="11441" y="101"/>
                    <a:pt x="11440" y="105"/>
                  </a:cubicBezTo>
                  <a:lnTo>
                    <a:pt x="11440" y="105"/>
                  </a:lnTo>
                  <a:cubicBezTo>
                    <a:pt x="11439" y="116"/>
                    <a:pt x="11438" y="127"/>
                    <a:pt x="11436" y="139"/>
                  </a:cubicBezTo>
                  <a:lnTo>
                    <a:pt x="11436" y="139"/>
                  </a:lnTo>
                  <a:cubicBezTo>
                    <a:pt x="11434" y="150"/>
                    <a:pt x="11432" y="161"/>
                    <a:pt x="11430" y="172"/>
                  </a:cubicBezTo>
                  <a:lnTo>
                    <a:pt x="11430" y="172"/>
                  </a:lnTo>
                  <a:cubicBezTo>
                    <a:pt x="11429" y="176"/>
                    <a:pt x="11429" y="178"/>
                    <a:pt x="11428" y="181"/>
                  </a:cubicBezTo>
                  <a:lnTo>
                    <a:pt x="11428" y="181"/>
                  </a:lnTo>
                  <a:cubicBezTo>
                    <a:pt x="11426" y="191"/>
                    <a:pt x="11424" y="201"/>
                    <a:pt x="11421" y="211"/>
                  </a:cubicBezTo>
                  <a:lnTo>
                    <a:pt x="11421" y="211"/>
                  </a:lnTo>
                  <a:cubicBezTo>
                    <a:pt x="11421" y="214"/>
                    <a:pt x="11420" y="216"/>
                    <a:pt x="11419" y="218"/>
                  </a:cubicBezTo>
                  <a:lnTo>
                    <a:pt x="11419" y="218"/>
                  </a:lnTo>
                  <a:cubicBezTo>
                    <a:pt x="11417" y="231"/>
                    <a:pt x="11414" y="242"/>
                    <a:pt x="11410" y="254"/>
                  </a:cubicBezTo>
                  <a:lnTo>
                    <a:pt x="11410" y="254"/>
                  </a:lnTo>
                  <a:cubicBezTo>
                    <a:pt x="11410" y="257"/>
                    <a:pt x="11408" y="259"/>
                    <a:pt x="11408" y="262"/>
                  </a:cubicBezTo>
                  <a:lnTo>
                    <a:pt x="11408" y="262"/>
                  </a:lnTo>
                  <a:cubicBezTo>
                    <a:pt x="11405" y="272"/>
                    <a:pt x="11402" y="281"/>
                    <a:pt x="11398" y="291"/>
                  </a:cubicBezTo>
                  <a:lnTo>
                    <a:pt x="11398" y="291"/>
                  </a:lnTo>
                  <a:cubicBezTo>
                    <a:pt x="11397" y="294"/>
                    <a:pt x="11397" y="297"/>
                    <a:pt x="11396" y="299"/>
                  </a:cubicBezTo>
                  <a:lnTo>
                    <a:pt x="11396" y="299"/>
                  </a:lnTo>
                  <a:cubicBezTo>
                    <a:pt x="11391" y="311"/>
                    <a:pt x="11387" y="323"/>
                    <a:pt x="11383" y="335"/>
                  </a:cubicBezTo>
                  <a:lnTo>
                    <a:pt x="11383" y="335"/>
                  </a:lnTo>
                  <a:cubicBezTo>
                    <a:pt x="11382" y="336"/>
                    <a:pt x="11381" y="339"/>
                    <a:pt x="11380" y="340"/>
                  </a:cubicBezTo>
                  <a:lnTo>
                    <a:pt x="11380" y="340"/>
                  </a:lnTo>
                  <a:cubicBezTo>
                    <a:pt x="11376" y="350"/>
                    <a:pt x="11372" y="360"/>
                    <a:pt x="11368" y="370"/>
                  </a:cubicBezTo>
                  <a:lnTo>
                    <a:pt x="11368" y="370"/>
                  </a:lnTo>
                  <a:cubicBezTo>
                    <a:pt x="11367" y="373"/>
                    <a:pt x="11366" y="376"/>
                    <a:pt x="11364" y="379"/>
                  </a:cubicBezTo>
                  <a:lnTo>
                    <a:pt x="11364" y="379"/>
                  </a:lnTo>
                  <a:cubicBezTo>
                    <a:pt x="11359" y="390"/>
                    <a:pt x="11354" y="402"/>
                    <a:pt x="11348" y="413"/>
                  </a:cubicBezTo>
                  <a:lnTo>
                    <a:pt x="11348" y="413"/>
                  </a:lnTo>
                  <a:cubicBezTo>
                    <a:pt x="11348" y="413"/>
                    <a:pt x="11348" y="414"/>
                    <a:pt x="11347" y="414"/>
                  </a:cubicBezTo>
                  <a:lnTo>
                    <a:pt x="11347" y="414"/>
                  </a:lnTo>
                  <a:cubicBezTo>
                    <a:pt x="11342" y="425"/>
                    <a:pt x="11336" y="436"/>
                    <a:pt x="11330" y="447"/>
                  </a:cubicBezTo>
                  <a:lnTo>
                    <a:pt x="11330" y="447"/>
                  </a:lnTo>
                  <a:cubicBezTo>
                    <a:pt x="11328" y="450"/>
                    <a:pt x="11327" y="454"/>
                    <a:pt x="11326" y="457"/>
                  </a:cubicBezTo>
                  <a:lnTo>
                    <a:pt x="11326" y="457"/>
                  </a:lnTo>
                  <a:cubicBezTo>
                    <a:pt x="11320" y="466"/>
                    <a:pt x="11315" y="476"/>
                    <a:pt x="11308" y="486"/>
                  </a:cubicBezTo>
                  <a:lnTo>
                    <a:pt x="11308" y="486"/>
                  </a:lnTo>
                  <a:cubicBezTo>
                    <a:pt x="11308" y="488"/>
                    <a:pt x="11307" y="489"/>
                    <a:pt x="11306" y="491"/>
                  </a:cubicBezTo>
                  <a:lnTo>
                    <a:pt x="11306" y="491"/>
                  </a:lnTo>
                  <a:cubicBezTo>
                    <a:pt x="11299" y="503"/>
                    <a:pt x="11292" y="514"/>
                    <a:pt x="11285" y="525"/>
                  </a:cubicBezTo>
                  <a:lnTo>
                    <a:pt x="11285" y="525"/>
                  </a:lnTo>
                  <a:cubicBezTo>
                    <a:pt x="11283" y="528"/>
                    <a:pt x="11282" y="530"/>
                    <a:pt x="11280" y="533"/>
                  </a:cubicBezTo>
                  <a:lnTo>
                    <a:pt x="11280" y="533"/>
                  </a:lnTo>
                  <a:cubicBezTo>
                    <a:pt x="11274" y="542"/>
                    <a:pt x="11267" y="551"/>
                    <a:pt x="11261" y="561"/>
                  </a:cubicBezTo>
                  <a:lnTo>
                    <a:pt x="11261" y="561"/>
                  </a:lnTo>
                  <a:cubicBezTo>
                    <a:pt x="11260" y="563"/>
                    <a:pt x="11258" y="565"/>
                    <a:pt x="11256" y="568"/>
                  </a:cubicBezTo>
                  <a:lnTo>
                    <a:pt x="11256" y="568"/>
                  </a:lnTo>
                  <a:cubicBezTo>
                    <a:pt x="11249" y="580"/>
                    <a:pt x="11240" y="591"/>
                    <a:pt x="11232" y="601"/>
                  </a:cubicBezTo>
                  <a:lnTo>
                    <a:pt x="11232" y="601"/>
                  </a:lnTo>
                  <a:cubicBezTo>
                    <a:pt x="11231" y="604"/>
                    <a:pt x="11229" y="606"/>
                    <a:pt x="11227" y="608"/>
                  </a:cubicBezTo>
                  <a:lnTo>
                    <a:pt x="11227" y="608"/>
                  </a:lnTo>
                  <a:cubicBezTo>
                    <a:pt x="11220" y="617"/>
                    <a:pt x="11214" y="626"/>
                    <a:pt x="11206" y="635"/>
                  </a:cubicBezTo>
                  <a:lnTo>
                    <a:pt x="11206" y="635"/>
                  </a:lnTo>
                  <a:cubicBezTo>
                    <a:pt x="11204" y="638"/>
                    <a:pt x="11202" y="641"/>
                    <a:pt x="11200" y="644"/>
                  </a:cubicBezTo>
                  <a:lnTo>
                    <a:pt x="11200" y="644"/>
                  </a:lnTo>
                  <a:cubicBezTo>
                    <a:pt x="11191" y="655"/>
                    <a:pt x="11182" y="666"/>
                    <a:pt x="11172" y="677"/>
                  </a:cubicBezTo>
                  <a:lnTo>
                    <a:pt x="11172" y="677"/>
                  </a:lnTo>
                  <a:cubicBezTo>
                    <a:pt x="11171" y="679"/>
                    <a:pt x="11169" y="681"/>
                    <a:pt x="11168" y="682"/>
                  </a:cubicBezTo>
                  <a:lnTo>
                    <a:pt x="11168" y="682"/>
                  </a:lnTo>
                  <a:cubicBezTo>
                    <a:pt x="11160" y="692"/>
                    <a:pt x="11151" y="702"/>
                    <a:pt x="11142" y="712"/>
                  </a:cubicBezTo>
                  <a:lnTo>
                    <a:pt x="11142" y="712"/>
                  </a:lnTo>
                  <a:cubicBezTo>
                    <a:pt x="11140" y="715"/>
                    <a:pt x="11138" y="717"/>
                    <a:pt x="11135" y="720"/>
                  </a:cubicBezTo>
                  <a:lnTo>
                    <a:pt x="11135" y="720"/>
                  </a:lnTo>
                  <a:cubicBezTo>
                    <a:pt x="11125" y="731"/>
                    <a:pt x="11115" y="742"/>
                    <a:pt x="11104" y="753"/>
                  </a:cubicBezTo>
                  <a:lnTo>
                    <a:pt x="11104" y="753"/>
                  </a:lnTo>
                  <a:cubicBezTo>
                    <a:pt x="11103" y="755"/>
                    <a:pt x="11102" y="756"/>
                    <a:pt x="11101" y="757"/>
                  </a:cubicBezTo>
                  <a:lnTo>
                    <a:pt x="11101" y="757"/>
                  </a:lnTo>
                  <a:cubicBezTo>
                    <a:pt x="11091" y="767"/>
                    <a:pt x="11081" y="777"/>
                    <a:pt x="11071" y="787"/>
                  </a:cubicBezTo>
                  <a:lnTo>
                    <a:pt x="11071" y="787"/>
                  </a:lnTo>
                  <a:cubicBezTo>
                    <a:pt x="11069" y="790"/>
                    <a:pt x="11066" y="792"/>
                    <a:pt x="11063" y="795"/>
                  </a:cubicBezTo>
                  <a:lnTo>
                    <a:pt x="11063" y="795"/>
                  </a:lnTo>
                  <a:cubicBezTo>
                    <a:pt x="11052" y="806"/>
                    <a:pt x="11040" y="818"/>
                    <a:pt x="11028" y="829"/>
                  </a:cubicBezTo>
                  <a:lnTo>
                    <a:pt x="11028" y="829"/>
                  </a:lnTo>
                  <a:cubicBezTo>
                    <a:pt x="11026" y="831"/>
                    <a:pt x="11025" y="832"/>
                    <a:pt x="11023" y="834"/>
                  </a:cubicBezTo>
                  <a:lnTo>
                    <a:pt x="11023" y="834"/>
                  </a:lnTo>
                  <a:cubicBezTo>
                    <a:pt x="11012" y="845"/>
                    <a:pt x="11000" y="855"/>
                    <a:pt x="10989" y="865"/>
                  </a:cubicBezTo>
                  <a:lnTo>
                    <a:pt x="10989" y="865"/>
                  </a:lnTo>
                  <a:cubicBezTo>
                    <a:pt x="10986" y="867"/>
                    <a:pt x="10984" y="870"/>
                    <a:pt x="10982" y="872"/>
                  </a:cubicBezTo>
                  <a:lnTo>
                    <a:pt x="10982" y="872"/>
                  </a:lnTo>
                  <a:cubicBezTo>
                    <a:pt x="10969" y="883"/>
                    <a:pt x="10955" y="894"/>
                    <a:pt x="10943" y="905"/>
                  </a:cubicBezTo>
                  <a:lnTo>
                    <a:pt x="10943" y="905"/>
                  </a:lnTo>
                  <a:cubicBezTo>
                    <a:pt x="10940" y="907"/>
                    <a:pt x="10937" y="910"/>
                    <a:pt x="10935" y="912"/>
                  </a:cubicBezTo>
                  <a:lnTo>
                    <a:pt x="10935" y="912"/>
                  </a:lnTo>
                  <a:cubicBezTo>
                    <a:pt x="10923" y="922"/>
                    <a:pt x="10910" y="932"/>
                    <a:pt x="10898" y="942"/>
                  </a:cubicBezTo>
                  <a:lnTo>
                    <a:pt x="10898" y="942"/>
                  </a:lnTo>
                  <a:cubicBezTo>
                    <a:pt x="10896" y="944"/>
                    <a:pt x="10894" y="945"/>
                    <a:pt x="10892" y="947"/>
                  </a:cubicBezTo>
                  <a:lnTo>
                    <a:pt x="10892" y="947"/>
                  </a:lnTo>
                  <a:cubicBezTo>
                    <a:pt x="10878" y="959"/>
                    <a:pt x="10862" y="971"/>
                    <a:pt x="10846" y="982"/>
                  </a:cubicBezTo>
                  <a:lnTo>
                    <a:pt x="10846" y="982"/>
                  </a:lnTo>
                  <a:cubicBezTo>
                    <a:pt x="10843" y="985"/>
                    <a:pt x="10841" y="987"/>
                    <a:pt x="10838" y="989"/>
                  </a:cubicBezTo>
                  <a:lnTo>
                    <a:pt x="10838" y="989"/>
                  </a:lnTo>
                  <a:cubicBezTo>
                    <a:pt x="10822" y="1001"/>
                    <a:pt x="10806" y="1013"/>
                    <a:pt x="10790" y="1025"/>
                  </a:cubicBezTo>
                  <a:lnTo>
                    <a:pt x="10790" y="1025"/>
                  </a:lnTo>
                  <a:cubicBezTo>
                    <a:pt x="10788" y="1027"/>
                    <a:pt x="10785" y="1028"/>
                    <a:pt x="10782" y="1031"/>
                  </a:cubicBezTo>
                  <a:lnTo>
                    <a:pt x="10782" y="1031"/>
                  </a:lnTo>
                  <a:cubicBezTo>
                    <a:pt x="10766" y="1042"/>
                    <a:pt x="10749" y="1054"/>
                    <a:pt x="10732" y="1066"/>
                  </a:cubicBezTo>
                  <a:lnTo>
                    <a:pt x="10732" y="1066"/>
                  </a:lnTo>
                  <a:lnTo>
                    <a:pt x="10731" y="1067"/>
                  </a:lnTo>
                  <a:lnTo>
                    <a:pt x="10731" y="1067"/>
                  </a:lnTo>
                  <a:cubicBezTo>
                    <a:pt x="10714" y="1079"/>
                    <a:pt x="10696" y="1090"/>
                    <a:pt x="10678" y="1102"/>
                  </a:cubicBezTo>
                  <a:lnTo>
                    <a:pt x="10678" y="1102"/>
                  </a:lnTo>
                  <a:cubicBezTo>
                    <a:pt x="10675" y="1104"/>
                    <a:pt x="10672" y="1106"/>
                    <a:pt x="10669" y="1108"/>
                  </a:cubicBezTo>
                  <a:lnTo>
                    <a:pt x="10669" y="1108"/>
                  </a:lnTo>
                  <a:cubicBezTo>
                    <a:pt x="10648" y="1122"/>
                    <a:pt x="10628" y="1134"/>
                    <a:pt x="10607" y="1148"/>
                  </a:cubicBezTo>
                  <a:lnTo>
                    <a:pt x="10607" y="1148"/>
                  </a:lnTo>
                  <a:cubicBezTo>
                    <a:pt x="10604" y="1149"/>
                    <a:pt x="10601" y="1152"/>
                    <a:pt x="10598" y="1153"/>
                  </a:cubicBezTo>
                  <a:lnTo>
                    <a:pt x="10598" y="1153"/>
                  </a:lnTo>
                  <a:cubicBezTo>
                    <a:pt x="10577" y="1166"/>
                    <a:pt x="10556" y="1179"/>
                    <a:pt x="10535" y="1192"/>
                  </a:cubicBezTo>
                  <a:lnTo>
                    <a:pt x="10535" y="1192"/>
                  </a:lnTo>
                  <a:cubicBezTo>
                    <a:pt x="10531" y="1194"/>
                    <a:pt x="10529" y="1196"/>
                    <a:pt x="10526" y="1197"/>
                  </a:cubicBezTo>
                  <a:lnTo>
                    <a:pt x="10526" y="1197"/>
                  </a:lnTo>
                  <a:cubicBezTo>
                    <a:pt x="10504" y="1210"/>
                    <a:pt x="10482" y="1223"/>
                    <a:pt x="10460" y="1235"/>
                  </a:cubicBezTo>
                  <a:lnTo>
                    <a:pt x="10460" y="1235"/>
                  </a:lnTo>
                  <a:cubicBezTo>
                    <a:pt x="10456" y="1237"/>
                    <a:pt x="10453" y="1239"/>
                    <a:pt x="10450" y="1241"/>
                  </a:cubicBezTo>
                  <a:lnTo>
                    <a:pt x="10450" y="1241"/>
                  </a:lnTo>
                  <a:cubicBezTo>
                    <a:pt x="10428" y="1253"/>
                    <a:pt x="10405" y="1266"/>
                    <a:pt x="10382" y="1279"/>
                  </a:cubicBezTo>
                  <a:lnTo>
                    <a:pt x="10382" y="1279"/>
                  </a:lnTo>
                  <a:cubicBezTo>
                    <a:pt x="10378" y="1281"/>
                    <a:pt x="10373" y="1283"/>
                    <a:pt x="10369" y="1285"/>
                  </a:cubicBezTo>
                  <a:lnTo>
                    <a:pt x="10369" y="1285"/>
                  </a:lnTo>
                  <a:cubicBezTo>
                    <a:pt x="10358" y="1291"/>
                    <a:pt x="10346" y="1297"/>
                    <a:pt x="10335" y="1303"/>
                  </a:cubicBezTo>
                  <a:lnTo>
                    <a:pt x="10335" y="1303"/>
                  </a:lnTo>
                  <a:cubicBezTo>
                    <a:pt x="10331" y="1305"/>
                    <a:pt x="10326" y="1308"/>
                    <a:pt x="10322" y="1310"/>
                  </a:cubicBezTo>
                  <a:lnTo>
                    <a:pt x="10322" y="1310"/>
                  </a:lnTo>
                  <a:cubicBezTo>
                    <a:pt x="10306" y="1318"/>
                    <a:pt x="10290" y="1326"/>
                    <a:pt x="10274" y="1334"/>
                  </a:cubicBezTo>
                  <a:lnTo>
                    <a:pt x="10274" y="1334"/>
                  </a:lnTo>
                  <a:cubicBezTo>
                    <a:pt x="10271" y="1336"/>
                    <a:pt x="10268" y="1337"/>
                    <a:pt x="10264" y="1339"/>
                  </a:cubicBezTo>
                  <a:lnTo>
                    <a:pt x="10264" y="1339"/>
                  </a:lnTo>
                  <a:cubicBezTo>
                    <a:pt x="10252" y="1345"/>
                    <a:pt x="10238" y="1352"/>
                    <a:pt x="10225" y="1358"/>
                  </a:cubicBezTo>
                  <a:lnTo>
                    <a:pt x="10225" y="1358"/>
                  </a:lnTo>
                  <a:cubicBezTo>
                    <a:pt x="10220" y="1361"/>
                    <a:pt x="10214" y="1364"/>
                    <a:pt x="10209" y="1366"/>
                  </a:cubicBezTo>
                  <a:lnTo>
                    <a:pt x="10209" y="1366"/>
                  </a:lnTo>
                  <a:cubicBezTo>
                    <a:pt x="10197" y="1372"/>
                    <a:pt x="10186" y="1378"/>
                    <a:pt x="10174" y="1383"/>
                  </a:cubicBezTo>
                  <a:lnTo>
                    <a:pt x="10174" y="1383"/>
                  </a:lnTo>
                  <a:cubicBezTo>
                    <a:pt x="10169" y="1385"/>
                    <a:pt x="10163" y="1388"/>
                    <a:pt x="10157" y="1391"/>
                  </a:cubicBezTo>
                  <a:lnTo>
                    <a:pt x="10157" y="1391"/>
                  </a:lnTo>
                  <a:cubicBezTo>
                    <a:pt x="10144" y="1397"/>
                    <a:pt x="10132" y="1403"/>
                    <a:pt x="10118" y="1409"/>
                  </a:cubicBezTo>
                  <a:lnTo>
                    <a:pt x="10118" y="1409"/>
                  </a:lnTo>
                  <a:cubicBezTo>
                    <a:pt x="10114" y="1411"/>
                    <a:pt x="10111" y="1413"/>
                    <a:pt x="10107" y="1415"/>
                  </a:cubicBezTo>
                  <a:lnTo>
                    <a:pt x="10107" y="1415"/>
                  </a:lnTo>
                  <a:cubicBezTo>
                    <a:pt x="10090" y="1422"/>
                    <a:pt x="10073" y="1430"/>
                    <a:pt x="10055" y="1438"/>
                  </a:cubicBezTo>
                  <a:lnTo>
                    <a:pt x="10055" y="1438"/>
                  </a:lnTo>
                  <a:cubicBezTo>
                    <a:pt x="10051" y="1440"/>
                    <a:pt x="10046" y="1442"/>
                    <a:pt x="10042" y="1444"/>
                  </a:cubicBezTo>
                  <a:lnTo>
                    <a:pt x="10042" y="1444"/>
                  </a:lnTo>
                  <a:cubicBezTo>
                    <a:pt x="10029" y="1449"/>
                    <a:pt x="10016" y="1455"/>
                    <a:pt x="10003" y="1461"/>
                  </a:cubicBezTo>
                  <a:lnTo>
                    <a:pt x="10003" y="1461"/>
                  </a:lnTo>
                  <a:cubicBezTo>
                    <a:pt x="9997" y="1464"/>
                    <a:pt x="9991" y="1466"/>
                    <a:pt x="9985" y="1469"/>
                  </a:cubicBezTo>
                  <a:lnTo>
                    <a:pt x="9985" y="1469"/>
                  </a:lnTo>
                  <a:cubicBezTo>
                    <a:pt x="9972" y="1474"/>
                    <a:pt x="9960" y="1479"/>
                    <a:pt x="9947" y="1485"/>
                  </a:cubicBezTo>
                  <a:lnTo>
                    <a:pt x="9947" y="1485"/>
                  </a:lnTo>
                  <a:cubicBezTo>
                    <a:pt x="9942" y="1487"/>
                    <a:pt x="9937" y="1489"/>
                    <a:pt x="9931" y="1492"/>
                  </a:cubicBezTo>
                  <a:lnTo>
                    <a:pt x="9931" y="1492"/>
                  </a:lnTo>
                  <a:cubicBezTo>
                    <a:pt x="9912" y="1500"/>
                    <a:pt x="9892" y="1507"/>
                    <a:pt x="9873" y="1515"/>
                  </a:cubicBezTo>
                  <a:lnTo>
                    <a:pt x="9873" y="1515"/>
                  </a:lnTo>
                  <a:cubicBezTo>
                    <a:pt x="9871" y="1516"/>
                    <a:pt x="9869" y="1517"/>
                    <a:pt x="9867" y="1517"/>
                  </a:cubicBezTo>
                  <a:lnTo>
                    <a:pt x="9867" y="1517"/>
                  </a:lnTo>
                  <a:cubicBezTo>
                    <a:pt x="9850" y="1525"/>
                    <a:pt x="9832" y="1532"/>
                    <a:pt x="9814" y="1539"/>
                  </a:cubicBezTo>
                  <a:lnTo>
                    <a:pt x="9814" y="1539"/>
                  </a:lnTo>
                  <a:cubicBezTo>
                    <a:pt x="9809" y="1541"/>
                    <a:pt x="9803" y="1543"/>
                    <a:pt x="9797" y="1546"/>
                  </a:cubicBezTo>
                  <a:lnTo>
                    <a:pt x="9797" y="1546"/>
                  </a:lnTo>
                  <a:cubicBezTo>
                    <a:pt x="9781" y="1552"/>
                    <a:pt x="9766" y="1558"/>
                    <a:pt x="9749" y="1564"/>
                  </a:cubicBezTo>
                  <a:lnTo>
                    <a:pt x="9749" y="1564"/>
                  </a:lnTo>
                  <a:cubicBezTo>
                    <a:pt x="9745" y="1566"/>
                    <a:pt x="9740" y="1567"/>
                    <a:pt x="9736" y="1569"/>
                  </a:cubicBezTo>
                  <a:lnTo>
                    <a:pt x="9736" y="1569"/>
                  </a:lnTo>
                  <a:cubicBezTo>
                    <a:pt x="9716" y="1577"/>
                    <a:pt x="9696" y="1585"/>
                    <a:pt x="9676" y="1592"/>
                  </a:cubicBezTo>
                  <a:lnTo>
                    <a:pt x="9676" y="1592"/>
                  </a:lnTo>
                  <a:cubicBezTo>
                    <a:pt x="9671" y="1593"/>
                    <a:pt x="9667" y="1595"/>
                    <a:pt x="9662" y="1597"/>
                  </a:cubicBezTo>
                  <a:lnTo>
                    <a:pt x="9662" y="1597"/>
                  </a:lnTo>
                  <a:cubicBezTo>
                    <a:pt x="9646" y="1603"/>
                    <a:pt x="9629" y="1608"/>
                    <a:pt x="9613" y="1615"/>
                  </a:cubicBezTo>
                  <a:lnTo>
                    <a:pt x="9613" y="1615"/>
                  </a:lnTo>
                  <a:cubicBezTo>
                    <a:pt x="9607" y="1617"/>
                    <a:pt x="9601" y="1619"/>
                    <a:pt x="9595" y="1621"/>
                  </a:cubicBezTo>
                  <a:lnTo>
                    <a:pt x="9595" y="1621"/>
                  </a:lnTo>
                  <a:cubicBezTo>
                    <a:pt x="9577" y="1628"/>
                    <a:pt x="9558" y="1635"/>
                    <a:pt x="9540" y="1641"/>
                  </a:cubicBezTo>
                  <a:lnTo>
                    <a:pt x="9540" y="1641"/>
                  </a:lnTo>
                  <a:cubicBezTo>
                    <a:pt x="9537" y="1641"/>
                    <a:pt x="9534" y="1643"/>
                    <a:pt x="9532" y="1643"/>
                  </a:cubicBezTo>
                  <a:lnTo>
                    <a:pt x="9532" y="1643"/>
                  </a:lnTo>
                  <a:cubicBezTo>
                    <a:pt x="9511" y="1650"/>
                    <a:pt x="9490" y="1658"/>
                    <a:pt x="9468" y="1665"/>
                  </a:cubicBezTo>
                  <a:lnTo>
                    <a:pt x="9468" y="1665"/>
                  </a:lnTo>
                  <a:cubicBezTo>
                    <a:pt x="9463" y="1667"/>
                    <a:pt x="9457" y="1668"/>
                    <a:pt x="9452" y="1671"/>
                  </a:cubicBezTo>
                  <a:lnTo>
                    <a:pt x="9452" y="1671"/>
                  </a:lnTo>
                  <a:cubicBezTo>
                    <a:pt x="9435" y="1676"/>
                    <a:pt x="9419" y="1681"/>
                    <a:pt x="9402" y="1687"/>
                  </a:cubicBezTo>
                  <a:lnTo>
                    <a:pt x="9402" y="1687"/>
                  </a:lnTo>
                  <a:cubicBezTo>
                    <a:pt x="9396" y="1689"/>
                    <a:pt x="9391" y="1691"/>
                    <a:pt x="9384" y="1693"/>
                  </a:cubicBezTo>
                  <a:lnTo>
                    <a:pt x="9384" y="1693"/>
                  </a:lnTo>
                  <a:cubicBezTo>
                    <a:pt x="9363" y="1699"/>
                    <a:pt x="9341" y="1707"/>
                    <a:pt x="9319" y="1714"/>
                  </a:cubicBezTo>
                  <a:lnTo>
                    <a:pt x="9319" y="1714"/>
                  </a:lnTo>
                  <a:cubicBezTo>
                    <a:pt x="9317" y="1714"/>
                    <a:pt x="9315" y="1715"/>
                    <a:pt x="9313" y="1716"/>
                  </a:cubicBezTo>
                  <a:lnTo>
                    <a:pt x="9313" y="1716"/>
                  </a:lnTo>
                  <a:cubicBezTo>
                    <a:pt x="9293" y="1722"/>
                    <a:pt x="9273" y="1728"/>
                    <a:pt x="9252" y="1734"/>
                  </a:cubicBezTo>
                  <a:lnTo>
                    <a:pt x="9252" y="1734"/>
                  </a:lnTo>
                  <a:cubicBezTo>
                    <a:pt x="9246" y="1736"/>
                    <a:pt x="9240" y="1738"/>
                    <a:pt x="9233" y="1740"/>
                  </a:cubicBezTo>
                  <a:lnTo>
                    <a:pt x="9233" y="1740"/>
                  </a:lnTo>
                  <a:cubicBezTo>
                    <a:pt x="9216" y="1746"/>
                    <a:pt x="9198" y="1751"/>
                    <a:pt x="9180" y="1756"/>
                  </a:cubicBezTo>
                  <a:lnTo>
                    <a:pt x="9180" y="1756"/>
                  </a:lnTo>
                  <a:cubicBezTo>
                    <a:pt x="9175" y="1757"/>
                    <a:pt x="9170" y="1759"/>
                    <a:pt x="9165" y="1760"/>
                  </a:cubicBezTo>
                  <a:lnTo>
                    <a:pt x="9165" y="1760"/>
                  </a:lnTo>
                  <a:cubicBezTo>
                    <a:pt x="9142" y="1767"/>
                    <a:pt x="9120" y="1774"/>
                    <a:pt x="9097" y="1780"/>
                  </a:cubicBezTo>
                  <a:lnTo>
                    <a:pt x="9097" y="1780"/>
                  </a:lnTo>
                  <a:cubicBezTo>
                    <a:pt x="9092" y="1781"/>
                    <a:pt x="9088" y="1782"/>
                    <a:pt x="9083" y="1784"/>
                  </a:cubicBezTo>
                  <a:lnTo>
                    <a:pt x="9083" y="1784"/>
                  </a:lnTo>
                  <a:cubicBezTo>
                    <a:pt x="9064" y="1789"/>
                    <a:pt x="9046" y="1795"/>
                    <a:pt x="9028" y="1799"/>
                  </a:cubicBezTo>
                  <a:lnTo>
                    <a:pt x="9028" y="1799"/>
                  </a:lnTo>
                  <a:cubicBezTo>
                    <a:pt x="9021" y="1801"/>
                    <a:pt x="9014" y="1803"/>
                    <a:pt x="9008" y="1805"/>
                  </a:cubicBezTo>
                  <a:lnTo>
                    <a:pt x="9008" y="1805"/>
                  </a:lnTo>
                  <a:cubicBezTo>
                    <a:pt x="8988" y="1811"/>
                    <a:pt x="8967" y="1816"/>
                    <a:pt x="8946" y="1822"/>
                  </a:cubicBezTo>
                  <a:lnTo>
                    <a:pt x="8946" y="1822"/>
                  </a:lnTo>
                  <a:cubicBezTo>
                    <a:pt x="8943" y="1822"/>
                    <a:pt x="8940" y="1823"/>
                    <a:pt x="8938" y="1824"/>
                  </a:cubicBezTo>
                  <a:lnTo>
                    <a:pt x="8938" y="1824"/>
                  </a:lnTo>
                  <a:cubicBezTo>
                    <a:pt x="8914" y="1830"/>
                    <a:pt x="8890" y="1837"/>
                    <a:pt x="8867" y="1842"/>
                  </a:cubicBezTo>
                  <a:lnTo>
                    <a:pt x="8867" y="1842"/>
                  </a:lnTo>
                  <a:cubicBezTo>
                    <a:pt x="8861" y="1844"/>
                    <a:pt x="8855" y="1846"/>
                    <a:pt x="8848" y="1847"/>
                  </a:cubicBezTo>
                  <a:lnTo>
                    <a:pt x="8848" y="1847"/>
                  </a:lnTo>
                  <a:cubicBezTo>
                    <a:pt x="8830" y="1852"/>
                    <a:pt x="8812" y="1856"/>
                    <a:pt x="8793" y="1861"/>
                  </a:cubicBezTo>
                  <a:lnTo>
                    <a:pt x="8793" y="1861"/>
                  </a:lnTo>
                  <a:cubicBezTo>
                    <a:pt x="8787" y="1863"/>
                    <a:pt x="8780" y="1865"/>
                    <a:pt x="8774" y="1866"/>
                  </a:cubicBezTo>
                  <a:lnTo>
                    <a:pt x="8774" y="1866"/>
                  </a:lnTo>
                  <a:cubicBezTo>
                    <a:pt x="8750" y="1872"/>
                    <a:pt x="8726" y="1878"/>
                    <a:pt x="8702" y="1883"/>
                  </a:cubicBezTo>
                  <a:lnTo>
                    <a:pt x="8702" y="1883"/>
                  </a:lnTo>
                  <a:cubicBezTo>
                    <a:pt x="8700" y="1884"/>
                    <a:pt x="8698" y="1885"/>
                    <a:pt x="8697" y="1885"/>
                  </a:cubicBezTo>
                  <a:lnTo>
                    <a:pt x="8697" y="1885"/>
                  </a:lnTo>
                  <a:cubicBezTo>
                    <a:pt x="8674" y="1890"/>
                    <a:pt x="8652" y="1896"/>
                    <a:pt x="8629" y="1901"/>
                  </a:cubicBezTo>
                  <a:lnTo>
                    <a:pt x="8629" y="1901"/>
                  </a:lnTo>
                  <a:cubicBezTo>
                    <a:pt x="8622" y="1902"/>
                    <a:pt x="8615" y="1904"/>
                    <a:pt x="8608" y="1906"/>
                  </a:cubicBezTo>
                  <a:lnTo>
                    <a:pt x="8608" y="1906"/>
                  </a:lnTo>
                  <a:cubicBezTo>
                    <a:pt x="8589" y="1910"/>
                    <a:pt x="8570" y="1914"/>
                    <a:pt x="8551" y="1919"/>
                  </a:cubicBezTo>
                  <a:lnTo>
                    <a:pt x="8551" y="1919"/>
                  </a:lnTo>
                  <a:cubicBezTo>
                    <a:pt x="8545" y="1920"/>
                    <a:pt x="8539" y="1922"/>
                    <a:pt x="8533" y="1923"/>
                  </a:cubicBezTo>
                  <a:lnTo>
                    <a:pt x="8533" y="1923"/>
                  </a:lnTo>
                  <a:cubicBezTo>
                    <a:pt x="8508" y="1928"/>
                    <a:pt x="8484" y="1933"/>
                    <a:pt x="8459" y="1939"/>
                  </a:cubicBezTo>
                  <a:lnTo>
                    <a:pt x="8459" y="1939"/>
                  </a:lnTo>
                  <a:cubicBezTo>
                    <a:pt x="8454" y="1940"/>
                    <a:pt x="8448" y="1941"/>
                    <a:pt x="8444" y="1942"/>
                  </a:cubicBezTo>
                  <a:lnTo>
                    <a:pt x="8444" y="1942"/>
                  </a:lnTo>
                  <a:cubicBezTo>
                    <a:pt x="8423" y="1946"/>
                    <a:pt x="8403" y="1950"/>
                    <a:pt x="8383" y="1955"/>
                  </a:cubicBezTo>
                  <a:lnTo>
                    <a:pt x="8383" y="1955"/>
                  </a:lnTo>
                  <a:cubicBezTo>
                    <a:pt x="8375" y="1956"/>
                    <a:pt x="8369" y="1958"/>
                    <a:pt x="8361" y="1960"/>
                  </a:cubicBezTo>
                  <a:lnTo>
                    <a:pt x="8361" y="1960"/>
                  </a:lnTo>
                  <a:cubicBezTo>
                    <a:pt x="8340" y="1964"/>
                    <a:pt x="8318" y="1968"/>
                    <a:pt x="8297" y="1973"/>
                  </a:cubicBezTo>
                  <a:lnTo>
                    <a:pt x="8297" y="1973"/>
                  </a:lnTo>
                  <a:cubicBezTo>
                    <a:pt x="8293" y="1973"/>
                    <a:pt x="8289" y="1974"/>
                    <a:pt x="8284" y="1975"/>
                  </a:cubicBezTo>
                  <a:lnTo>
                    <a:pt x="8284" y="1975"/>
                  </a:lnTo>
                  <a:cubicBezTo>
                    <a:pt x="8259" y="1980"/>
                    <a:pt x="8234" y="1985"/>
                    <a:pt x="8209" y="1990"/>
                  </a:cubicBezTo>
                  <a:lnTo>
                    <a:pt x="8209" y="1990"/>
                  </a:lnTo>
                  <a:cubicBezTo>
                    <a:pt x="8202" y="1991"/>
                    <a:pt x="8195" y="1993"/>
                    <a:pt x="8188" y="1994"/>
                  </a:cubicBezTo>
                  <a:lnTo>
                    <a:pt x="8188" y="1994"/>
                  </a:lnTo>
                  <a:cubicBezTo>
                    <a:pt x="8169" y="1997"/>
                    <a:pt x="8149" y="2001"/>
                    <a:pt x="8129" y="2004"/>
                  </a:cubicBezTo>
                  <a:lnTo>
                    <a:pt x="8129" y="2004"/>
                  </a:lnTo>
                  <a:cubicBezTo>
                    <a:pt x="8122" y="2006"/>
                    <a:pt x="8115" y="2007"/>
                    <a:pt x="8107" y="2009"/>
                  </a:cubicBezTo>
                  <a:lnTo>
                    <a:pt x="8107" y="2009"/>
                  </a:lnTo>
                  <a:cubicBezTo>
                    <a:pt x="8081" y="2013"/>
                    <a:pt x="8056" y="2018"/>
                    <a:pt x="8029" y="2023"/>
                  </a:cubicBezTo>
                  <a:lnTo>
                    <a:pt x="8029" y="2023"/>
                  </a:lnTo>
                  <a:cubicBezTo>
                    <a:pt x="8028" y="2023"/>
                    <a:pt x="8027" y="2023"/>
                    <a:pt x="8025" y="2024"/>
                  </a:cubicBezTo>
                  <a:lnTo>
                    <a:pt x="8025" y="2024"/>
                  </a:lnTo>
                  <a:cubicBezTo>
                    <a:pt x="8001" y="2028"/>
                    <a:pt x="7976" y="2032"/>
                    <a:pt x="7951" y="2036"/>
                  </a:cubicBezTo>
                  <a:lnTo>
                    <a:pt x="7951" y="2036"/>
                  </a:lnTo>
                  <a:cubicBezTo>
                    <a:pt x="7944" y="2037"/>
                    <a:pt x="7936" y="2039"/>
                    <a:pt x="7928" y="2040"/>
                  </a:cubicBezTo>
                  <a:lnTo>
                    <a:pt x="7928" y="2040"/>
                  </a:lnTo>
                  <a:cubicBezTo>
                    <a:pt x="7908" y="2044"/>
                    <a:pt x="7888" y="2047"/>
                    <a:pt x="7867" y="2050"/>
                  </a:cubicBezTo>
                  <a:lnTo>
                    <a:pt x="7867" y="2050"/>
                  </a:lnTo>
                  <a:cubicBezTo>
                    <a:pt x="7861" y="2051"/>
                    <a:pt x="7854" y="2052"/>
                    <a:pt x="7847" y="2053"/>
                  </a:cubicBezTo>
                  <a:lnTo>
                    <a:pt x="7847" y="2053"/>
                  </a:lnTo>
                  <a:cubicBezTo>
                    <a:pt x="7821" y="2058"/>
                    <a:pt x="7795" y="2062"/>
                    <a:pt x="7769" y="2065"/>
                  </a:cubicBezTo>
                  <a:lnTo>
                    <a:pt x="7769" y="2065"/>
                  </a:lnTo>
                  <a:cubicBezTo>
                    <a:pt x="7763" y="2067"/>
                    <a:pt x="7757" y="2067"/>
                    <a:pt x="7752" y="2068"/>
                  </a:cubicBezTo>
                  <a:lnTo>
                    <a:pt x="7752" y="2068"/>
                  </a:lnTo>
                  <a:cubicBezTo>
                    <a:pt x="7730" y="2071"/>
                    <a:pt x="7709" y="2075"/>
                    <a:pt x="7688" y="2078"/>
                  </a:cubicBezTo>
                  <a:lnTo>
                    <a:pt x="7688" y="2078"/>
                  </a:lnTo>
                  <a:cubicBezTo>
                    <a:pt x="7680" y="2079"/>
                    <a:pt x="7671" y="2080"/>
                    <a:pt x="7663" y="2081"/>
                  </a:cubicBezTo>
                  <a:lnTo>
                    <a:pt x="7663" y="2081"/>
                  </a:lnTo>
                  <a:cubicBezTo>
                    <a:pt x="7641" y="2085"/>
                    <a:pt x="7619" y="2088"/>
                    <a:pt x="7597" y="2091"/>
                  </a:cubicBezTo>
                  <a:lnTo>
                    <a:pt x="7597" y="2091"/>
                  </a:lnTo>
                  <a:cubicBezTo>
                    <a:pt x="7591" y="2092"/>
                    <a:pt x="7587" y="2093"/>
                    <a:pt x="7581" y="2093"/>
                  </a:cubicBezTo>
                  <a:lnTo>
                    <a:pt x="7581" y="2093"/>
                  </a:lnTo>
                  <a:cubicBezTo>
                    <a:pt x="7555" y="2097"/>
                    <a:pt x="7528" y="2101"/>
                    <a:pt x="7502" y="2104"/>
                  </a:cubicBezTo>
                  <a:lnTo>
                    <a:pt x="7502" y="2104"/>
                  </a:lnTo>
                  <a:cubicBezTo>
                    <a:pt x="7494" y="2105"/>
                    <a:pt x="7486" y="2106"/>
                    <a:pt x="7478" y="2107"/>
                  </a:cubicBezTo>
                  <a:lnTo>
                    <a:pt x="7478" y="2107"/>
                  </a:lnTo>
                  <a:cubicBezTo>
                    <a:pt x="7458" y="2110"/>
                    <a:pt x="7438" y="2112"/>
                    <a:pt x="7418" y="2115"/>
                  </a:cubicBezTo>
                  <a:lnTo>
                    <a:pt x="7418" y="2115"/>
                  </a:lnTo>
                  <a:cubicBezTo>
                    <a:pt x="7410" y="2116"/>
                    <a:pt x="7403" y="2116"/>
                    <a:pt x="7396" y="2118"/>
                  </a:cubicBezTo>
                  <a:lnTo>
                    <a:pt x="7396" y="2118"/>
                  </a:lnTo>
                  <a:cubicBezTo>
                    <a:pt x="7345" y="2124"/>
                    <a:pt x="7294" y="2130"/>
                    <a:pt x="7243" y="2136"/>
                  </a:cubicBezTo>
                  <a:lnTo>
                    <a:pt x="7243" y="2136"/>
                  </a:lnTo>
                  <a:lnTo>
                    <a:pt x="7242" y="2136"/>
                  </a:lnTo>
                  <a:lnTo>
                    <a:pt x="7242" y="2136"/>
                  </a:lnTo>
                  <a:cubicBezTo>
                    <a:pt x="7191" y="2142"/>
                    <a:pt x="7139" y="2147"/>
                    <a:pt x="7087" y="2152"/>
                  </a:cubicBezTo>
                  <a:lnTo>
                    <a:pt x="7087" y="2152"/>
                  </a:lnTo>
                  <a:cubicBezTo>
                    <a:pt x="7083" y="2153"/>
                    <a:pt x="7078" y="2154"/>
                    <a:pt x="7074" y="2154"/>
                  </a:cubicBezTo>
                  <a:lnTo>
                    <a:pt x="7074" y="2154"/>
                  </a:lnTo>
                  <a:cubicBezTo>
                    <a:pt x="7024" y="2159"/>
                    <a:pt x="6975" y="2164"/>
                    <a:pt x="6925" y="2168"/>
                  </a:cubicBezTo>
                  <a:lnTo>
                    <a:pt x="6925" y="2168"/>
                  </a:lnTo>
                  <a:cubicBezTo>
                    <a:pt x="6921" y="2169"/>
                    <a:pt x="6917" y="2169"/>
                    <a:pt x="6913" y="2169"/>
                  </a:cubicBezTo>
                  <a:lnTo>
                    <a:pt x="6913" y="2169"/>
                  </a:lnTo>
                  <a:cubicBezTo>
                    <a:pt x="6861" y="2174"/>
                    <a:pt x="6809" y="2178"/>
                    <a:pt x="6756" y="2182"/>
                  </a:cubicBezTo>
                  <a:lnTo>
                    <a:pt x="6756" y="2182"/>
                  </a:lnTo>
                  <a:cubicBezTo>
                    <a:pt x="6752" y="2183"/>
                    <a:pt x="6749" y="2183"/>
                    <a:pt x="6744" y="2184"/>
                  </a:cubicBezTo>
                  <a:lnTo>
                    <a:pt x="6744" y="2184"/>
                  </a:lnTo>
                  <a:cubicBezTo>
                    <a:pt x="6706" y="2186"/>
                    <a:pt x="6666" y="2189"/>
                    <a:pt x="6627" y="2192"/>
                  </a:cubicBezTo>
                  <a:lnTo>
                    <a:pt x="6627" y="2192"/>
                  </a:lnTo>
                  <a:cubicBezTo>
                    <a:pt x="6626" y="2192"/>
                    <a:pt x="6625" y="2192"/>
                    <a:pt x="6624" y="2192"/>
                  </a:cubicBezTo>
                  <a:lnTo>
                    <a:pt x="6624" y="2192"/>
                  </a:lnTo>
                  <a:cubicBezTo>
                    <a:pt x="6584" y="2195"/>
                    <a:pt x="6544" y="2198"/>
                    <a:pt x="6504" y="2200"/>
                  </a:cubicBezTo>
                  <a:lnTo>
                    <a:pt x="6504" y="2200"/>
                  </a:lnTo>
                  <a:cubicBezTo>
                    <a:pt x="6500" y="2201"/>
                    <a:pt x="6496" y="2201"/>
                    <a:pt x="6492" y="2201"/>
                  </a:cubicBezTo>
                  <a:lnTo>
                    <a:pt x="6492" y="2201"/>
                  </a:lnTo>
                  <a:cubicBezTo>
                    <a:pt x="6453" y="2204"/>
                    <a:pt x="6415" y="2205"/>
                    <a:pt x="6376" y="2208"/>
                  </a:cubicBezTo>
                  <a:lnTo>
                    <a:pt x="6376" y="2208"/>
                  </a:lnTo>
                  <a:cubicBezTo>
                    <a:pt x="6370" y="2208"/>
                    <a:pt x="6365" y="2208"/>
                    <a:pt x="6359" y="2208"/>
                  </a:cubicBezTo>
                  <a:lnTo>
                    <a:pt x="6359" y="2208"/>
                  </a:lnTo>
                  <a:cubicBezTo>
                    <a:pt x="6320" y="2211"/>
                    <a:pt x="6282" y="2212"/>
                    <a:pt x="6244" y="2214"/>
                  </a:cubicBezTo>
                  <a:lnTo>
                    <a:pt x="6244" y="2214"/>
                  </a:lnTo>
                  <a:cubicBezTo>
                    <a:pt x="6238" y="2214"/>
                    <a:pt x="6232" y="2214"/>
                    <a:pt x="6225" y="2215"/>
                  </a:cubicBezTo>
                  <a:lnTo>
                    <a:pt x="6225" y="2215"/>
                  </a:lnTo>
                  <a:cubicBezTo>
                    <a:pt x="6191" y="2216"/>
                    <a:pt x="6155" y="2217"/>
                    <a:pt x="6121" y="2219"/>
                  </a:cubicBezTo>
                  <a:lnTo>
                    <a:pt x="6121" y="2219"/>
                  </a:lnTo>
                  <a:cubicBezTo>
                    <a:pt x="6119" y="2219"/>
                    <a:pt x="6117" y="2219"/>
                    <a:pt x="6115" y="2219"/>
                  </a:cubicBezTo>
                  <a:lnTo>
                    <a:pt x="6115" y="2219"/>
                  </a:lnTo>
                  <a:cubicBezTo>
                    <a:pt x="6082" y="2220"/>
                    <a:pt x="6047" y="2221"/>
                    <a:pt x="6013" y="2222"/>
                  </a:cubicBezTo>
                  <a:lnTo>
                    <a:pt x="6013" y="2222"/>
                  </a:lnTo>
                  <a:cubicBezTo>
                    <a:pt x="6007" y="2222"/>
                    <a:pt x="6002" y="2222"/>
                    <a:pt x="5995" y="2223"/>
                  </a:cubicBezTo>
                  <a:lnTo>
                    <a:pt x="5995" y="2223"/>
                  </a:lnTo>
                  <a:cubicBezTo>
                    <a:pt x="5961" y="2224"/>
                    <a:pt x="5926" y="2225"/>
                    <a:pt x="5891" y="2225"/>
                  </a:cubicBezTo>
                  <a:lnTo>
                    <a:pt x="5891" y="2225"/>
                  </a:lnTo>
                  <a:cubicBezTo>
                    <a:pt x="5885" y="2225"/>
                    <a:pt x="5880" y="2225"/>
                    <a:pt x="5874" y="2225"/>
                  </a:cubicBezTo>
                  <a:lnTo>
                    <a:pt x="5874" y="2225"/>
                  </a:lnTo>
                  <a:cubicBezTo>
                    <a:pt x="5839" y="2226"/>
                    <a:pt x="5804" y="2226"/>
                    <a:pt x="5768" y="2227"/>
                  </a:cubicBezTo>
                  <a:lnTo>
                    <a:pt x="5768" y="2227"/>
                  </a:lnTo>
                  <a:cubicBezTo>
                    <a:pt x="5767" y="2227"/>
                    <a:pt x="5767" y="2227"/>
                    <a:pt x="5766" y="2227"/>
                  </a:cubicBezTo>
                  <a:lnTo>
                    <a:pt x="5766" y="2227"/>
                  </a:lnTo>
                  <a:cubicBezTo>
                    <a:pt x="5707" y="2227"/>
                    <a:pt x="5647" y="2228"/>
                    <a:pt x="5588" y="2228"/>
                  </a:cubicBezTo>
                  <a:lnTo>
                    <a:pt x="5573" y="2228"/>
                  </a:lnTo>
                  <a:lnTo>
                    <a:pt x="5573" y="2228"/>
                  </a:lnTo>
                  <a:cubicBezTo>
                    <a:pt x="5514" y="2228"/>
                    <a:pt x="5454" y="2228"/>
                    <a:pt x="5394" y="2227"/>
                  </a:cubicBezTo>
                  <a:lnTo>
                    <a:pt x="5394" y="2227"/>
                  </a:lnTo>
                  <a:cubicBezTo>
                    <a:pt x="5370" y="2227"/>
                    <a:pt x="5346" y="2226"/>
                    <a:pt x="5323" y="2226"/>
                  </a:cubicBezTo>
                  <a:lnTo>
                    <a:pt x="5323" y="2226"/>
                  </a:lnTo>
                  <a:cubicBezTo>
                    <a:pt x="5322" y="2226"/>
                    <a:pt x="5320" y="2226"/>
                    <a:pt x="5319" y="2226"/>
                  </a:cubicBezTo>
                  <a:lnTo>
                    <a:pt x="5319" y="2226"/>
                  </a:lnTo>
                  <a:cubicBezTo>
                    <a:pt x="5288" y="2225"/>
                    <a:pt x="5257" y="2225"/>
                    <a:pt x="5227" y="2224"/>
                  </a:cubicBezTo>
                  <a:lnTo>
                    <a:pt x="5227" y="2224"/>
                  </a:lnTo>
                  <a:cubicBezTo>
                    <a:pt x="5219" y="2224"/>
                    <a:pt x="5212" y="2224"/>
                    <a:pt x="5204" y="2224"/>
                  </a:cubicBezTo>
                  <a:lnTo>
                    <a:pt x="5204" y="2224"/>
                  </a:lnTo>
                  <a:cubicBezTo>
                    <a:pt x="5172" y="2223"/>
                    <a:pt x="5141" y="2222"/>
                    <a:pt x="5110" y="2221"/>
                  </a:cubicBezTo>
                  <a:lnTo>
                    <a:pt x="5110" y="2221"/>
                  </a:lnTo>
                  <a:cubicBezTo>
                    <a:pt x="5109" y="2221"/>
                    <a:pt x="5108" y="2221"/>
                    <a:pt x="5107" y="2221"/>
                  </a:cubicBezTo>
                  <a:lnTo>
                    <a:pt x="5107" y="2221"/>
                  </a:lnTo>
                  <a:cubicBezTo>
                    <a:pt x="5077" y="2220"/>
                    <a:pt x="5046" y="2219"/>
                    <a:pt x="5015" y="2218"/>
                  </a:cubicBezTo>
                  <a:lnTo>
                    <a:pt x="5015" y="2218"/>
                  </a:lnTo>
                  <a:cubicBezTo>
                    <a:pt x="5008" y="2217"/>
                    <a:pt x="5001" y="2217"/>
                    <a:pt x="4993" y="2217"/>
                  </a:cubicBezTo>
                  <a:lnTo>
                    <a:pt x="4993" y="2217"/>
                  </a:lnTo>
                  <a:cubicBezTo>
                    <a:pt x="4962" y="2216"/>
                    <a:pt x="4931" y="2215"/>
                    <a:pt x="4900" y="2214"/>
                  </a:cubicBezTo>
                  <a:lnTo>
                    <a:pt x="4900" y="2214"/>
                  </a:lnTo>
                  <a:cubicBezTo>
                    <a:pt x="4899" y="2214"/>
                    <a:pt x="4899" y="2213"/>
                    <a:pt x="4898" y="2213"/>
                  </a:cubicBezTo>
                  <a:lnTo>
                    <a:pt x="4898" y="2213"/>
                  </a:lnTo>
                  <a:cubicBezTo>
                    <a:pt x="4761" y="2207"/>
                    <a:pt x="4627" y="2199"/>
                    <a:pt x="4495" y="2189"/>
                  </a:cubicBezTo>
                  <a:lnTo>
                    <a:pt x="4495" y="2189"/>
                  </a:lnTo>
                  <a:cubicBezTo>
                    <a:pt x="4361" y="2179"/>
                    <a:pt x="4228" y="2168"/>
                    <a:pt x="4097" y="2155"/>
                  </a:cubicBezTo>
                  <a:lnTo>
                    <a:pt x="4097" y="2155"/>
                  </a:lnTo>
                  <a:lnTo>
                    <a:pt x="4097" y="2155"/>
                  </a:lnTo>
                  <a:cubicBezTo>
                    <a:pt x="4067" y="2152"/>
                    <a:pt x="4036" y="2148"/>
                    <a:pt x="4006" y="2145"/>
                  </a:cubicBezTo>
                  <a:lnTo>
                    <a:pt x="4006" y="2145"/>
                  </a:lnTo>
                  <a:cubicBezTo>
                    <a:pt x="4000" y="2145"/>
                    <a:pt x="3993" y="2144"/>
                    <a:pt x="3988" y="2143"/>
                  </a:cubicBezTo>
                  <a:lnTo>
                    <a:pt x="3988" y="2143"/>
                  </a:lnTo>
                  <a:cubicBezTo>
                    <a:pt x="3958" y="2140"/>
                    <a:pt x="3928" y="2136"/>
                    <a:pt x="3898" y="2133"/>
                  </a:cubicBezTo>
                  <a:lnTo>
                    <a:pt x="3898" y="2133"/>
                  </a:lnTo>
                  <a:cubicBezTo>
                    <a:pt x="3897" y="2133"/>
                    <a:pt x="3895" y="2132"/>
                    <a:pt x="3894" y="2132"/>
                  </a:cubicBezTo>
                  <a:lnTo>
                    <a:pt x="3894" y="2132"/>
                  </a:lnTo>
                  <a:cubicBezTo>
                    <a:pt x="3865" y="2130"/>
                    <a:pt x="3837" y="2126"/>
                    <a:pt x="3809" y="2122"/>
                  </a:cubicBezTo>
                  <a:lnTo>
                    <a:pt x="3809" y="2122"/>
                  </a:lnTo>
                  <a:cubicBezTo>
                    <a:pt x="3803" y="2121"/>
                    <a:pt x="3796" y="2121"/>
                    <a:pt x="3789" y="2120"/>
                  </a:cubicBezTo>
                  <a:lnTo>
                    <a:pt x="3789" y="2120"/>
                  </a:lnTo>
                  <a:cubicBezTo>
                    <a:pt x="3761" y="2116"/>
                    <a:pt x="3732" y="2112"/>
                    <a:pt x="3704" y="2109"/>
                  </a:cubicBezTo>
                  <a:lnTo>
                    <a:pt x="3704" y="2109"/>
                  </a:lnTo>
                  <a:cubicBezTo>
                    <a:pt x="3700" y="2108"/>
                    <a:pt x="3695" y="2108"/>
                    <a:pt x="3691" y="2107"/>
                  </a:cubicBezTo>
                  <a:lnTo>
                    <a:pt x="3691" y="2107"/>
                  </a:lnTo>
                  <a:cubicBezTo>
                    <a:pt x="3663" y="2104"/>
                    <a:pt x="3636" y="2100"/>
                    <a:pt x="3608" y="2096"/>
                  </a:cubicBezTo>
                  <a:lnTo>
                    <a:pt x="3608" y="2096"/>
                  </a:lnTo>
                  <a:cubicBezTo>
                    <a:pt x="3603" y="2095"/>
                    <a:pt x="3598" y="2094"/>
                    <a:pt x="3593" y="2094"/>
                  </a:cubicBezTo>
                  <a:lnTo>
                    <a:pt x="3593" y="2094"/>
                  </a:lnTo>
                  <a:cubicBezTo>
                    <a:pt x="3563" y="2090"/>
                    <a:pt x="3534" y="2085"/>
                    <a:pt x="3504" y="2081"/>
                  </a:cubicBezTo>
                  <a:lnTo>
                    <a:pt x="3504" y="2081"/>
                  </a:lnTo>
                  <a:cubicBezTo>
                    <a:pt x="3498" y="2080"/>
                    <a:pt x="3492" y="2079"/>
                    <a:pt x="3486" y="2078"/>
                  </a:cubicBezTo>
                  <a:lnTo>
                    <a:pt x="3486" y="2078"/>
                  </a:lnTo>
                  <a:cubicBezTo>
                    <a:pt x="3426" y="2069"/>
                    <a:pt x="3365" y="2060"/>
                    <a:pt x="3306" y="2050"/>
                  </a:cubicBezTo>
                  <a:lnTo>
                    <a:pt x="3306" y="2050"/>
                  </a:lnTo>
                  <a:cubicBezTo>
                    <a:pt x="3301" y="2049"/>
                    <a:pt x="3296" y="2048"/>
                    <a:pt x="3291" y="2047"/>
                  </a:cubicBezTo>
                  <a:lnTo>
                    <a:pt x="3291" y="2047"/>
                  </a:lnTo>
                  <a:cubicBezTo>
                    <a:pt x="3259" y="2042"/>
                    <a:pt x="3228" y="2036"/>
                    <a:pt x="3197" y="2031"/>
                  </a:cubicBezTo>
                  <a:lnTo>
                    <a:pt x="3197" y="2031"/>
                  </a:lnTo>
                  <a:cubicBezTo>
                    <a:pt x="3192" y="2030"/>
                    <a:pt x="3187" y="2029"/>
                    <a:pt x="3182" y="2029"/>
                  </a:cubicBezTo>
                  <a:lnTo>
                    <a:pt x="3182" y="2029"/>
                  </a:lnTo>
                  <a:cubicBezTo>
                    <a:pt x="3151" y="2023"/>
                    <a:pt x="3119" y="2017"/>
                    <a:pt x="3088" y="2011"/>
                  </a:cubicBezTo>
                  <a:lnTo>
                    <a:pt x="3088" y="2011"/>
                  </a:lnTo>
                  <a:cubicBezTo>
                    <a:pt x="3085" y="2011"/>
                    <a:pt x="3081" y="2010"/>
                    <a:pt x="3078" y="2009"/>
                  </a:cubicBezTo>
                  <a:lnTo>
                    <a:pt x="3078" y="2009"/>
                  </a:lnTo>
                  <a:cubicBezTo>
                    <a:pt x="3047" y="2003"/>
                    <a:pt x="3015" y="1997"/>
                    <a:pt x="2983" y="1991"/>
                  </a:cubicBezTo>
                  <a:lnTo>
                    <a:pt x="2983" y="1991"/>
                  </a:lnTo>
                  <a:cubicBezTo>
                    <a:pt x="2982" y="1991"/>
                    <a:pt x="2981" y="1991"/>
                    <a:pt x="2980" y="1990"/>
                  </a:cubicBezTo>
                  <a:lnTo>
                    <a:pt x="2980" y="1990"/>
                  </a:lnTo>
                  <a:cubicBezTo>
                    <a:pt x="2948" y="1984"/>
                    <a:pt x="2917" y="1978"/>
                    <a:pt x="2886" y="1971"/>
                  </a:cubicBezTo>
                  <a:lnTo>
                    <a:pt x="2886" y="1971"/>
                  </a:lnTo>
                  <a:cubicBezTo>
                    <a:pt x="2882" y="1971"/>
                    <a:pt x="2877" y="1970"/>
                    <a:pt x="2873" y="1969"/>
                  </a:cubicBezTo>
                  <a:lnTo>
                    <a:pt x="2873" y="1969"/>
                  </a:lnTo>
                  <a:cubicBezTo>
                    <a:pt x="2838" y="1961"/>
                    <a:pt x="2804" y="1954"/>
                    <a:pt x="2770" y="1947"/>
                  </a:cubicBezTo>
                  <a:lnTo>
                    <a:pt x="2770" y="1947"/>
                  </a:lnTo>
                  <a:cubicBezTo>
                    <a:pt x="2766" y="1946"/>
                    <a:pt x="2762" y="1945"/>
                    <a:pt x="2758" y="1944"/>
                  </a:cubicBezTo>
                  <a:lnTo>
                    <a:pt x="2758" y="1944"/>
                  </a:lnTo>
                  <a:cubicBezTo>
                    <a:pt x="2724" y="1937"/>
                    <a:pt x="2690" y="1929"/>
                    <a:pt x="2656" y="1922"/>
                  </a:cubicBezTo>
                  <a:lnTo>
                    <a:pt x="2656" y="1922"/>
                  </a:lnTo>
                  <a:cubicBezTo>
                    <a:pt x="2653" y="1920"/>
                    <a:pt x="2648" y="1920"/>
                    <a:pt x="2645" y="1919"/>
                  </a:cubicBezTo>
                  <a:lnTo>
                    <a:pt x="2645" y="1919"/>
                  </a:lnTo>
                  <a:cubicBezTo>
                    <a:pt x="2611" y="1911"/>
                    <a:pt x="2577" y="1903"/>
                    <a:pt x="2544" y="1895"/>
                  </a:cubicBezTo>
                  <a:lnTo>
                    <a:pt x="2544" y="1895"/>
                  </a:lnTo>
                  <a:cubicBezTo>
                    <a:pt x="2540" y="1894"/>
                    <a:pt x="2537" y="1893"/>
                    <a:pt x="2534" y="1893"/>
                  </a:cubicBezTo>
                  <a:lnTo>
                    <a:pt x="2534" y="1893"/>
                  </a:lnTo>
                  <a:cubicBezTo>
                    <a:pt x="2500" y="1885"/>
                    <a:pt x="2467" y="1876"/>
                    <a:pt x="2433" y="1868"/>
                  </a:cubicBezTo>
                  <a:lnTo>
                    <a:pt x="2433" y="1868"/>
                  </a:lnTo>
                  <a:cubicBezTo>
                    <a:pt x="2430" y="1867"/>
                    <a:pt x="2427" y="1866"/>
                    <a:pt x="2423" y="1865"/>
                  </a:cubicBezTo>
                  <a:lnTo>
                    <a:pt x="2423" y="1865"/>
                  </a:lnTo>
                  <a:cubicBezTo>
                    <a:pt x="2402" y="1859"/>
                    <a:pt x="2380" y="1853"/>
                    <a:pt x="2358" y="1848"/>
                  </a:cubicBezTo>
                  <a:lnTo>
                    <a:pt x="2358" y="1848"/>
                  </a:lnTo>
                  <a:lnTo>
                    <a:pt x="2357" y="1848"/>
                  </a:lnTo>
                  <a:lnTo>
                    <a:pt x="2357" y="1848"/>
                  </a:lnTo>
                  <a:cubicBezTo>
                    <a:pt x="2337" y="1842"/>
                    <a:pt x="2316" y="1837"/>
                    <a:pt x="2296" y="1831"/>
                  </a:cubicBezTo>
                  <a:lnTo>
                    <a:pt x="2296" y="1831"/>
                  </a:lnTo>
                  <a:cubicBezTo>
                    <a:pt x="2290" y="1829"/>
                    <a:pt x="2284" y="1828"/>
                    <a:pt x="2278" y="1827"/>
                  </a:cubicBezTo>
                  <a:lnTo>
                    <a:pt x="2278" y="1827"/>
                  </a:lnTo>
                  <a:cubicBezTo>
                    <a:pt x="2263" y="1822"/>
                    <a:pt x="2247" y="1818"/>
                    <a:pt x="2232" y="1813"/>
                  </a:cubicBezTo>
                  <a:lnTo>
                    <a:pt x="2232" y="1813"/>
                  </a:lnTo>
                  <a:cubicBezTo>
                    <a:pt x="2226" y="1812"/>
                    <a:pt x="2220" y="1810"/>
                    <a:pt x="2213" y="1808"/>
                  </a:cubicBezTo>
                  <a:lnTo>
                    <a:pt x="2213" y="1808"/>
                  </a:lnTo>
                  <a:cubicBezTo>
                    <a:pt x="2196" y="1803"/>
                    <a:pt x="2177" y="1798"/>
                    <a:pt x="2160" y="1793"/>
                  </a:cubicBezTo>
                  <a:lnTo>
                    <a:pt x="2160" y="1793"/>
                  </a:lnTo>
                  <a:cubicBezTo>
                    <a:pt x="2157" y="1792"/>
                    <a:pt x="2155" y="1791"/>
                    <a:pt x="2152" y="1791"/>
                  </a:cubicBezTo>
                  <a:lnTo>
                    <a:pt x="2152" y="1791"/>
                  </a:lnTo>
                  <a:cubicBezTo>
                    <a:pt x="2132" y="1785"/>
                    <a:pt x="2112" y="1779"/>
                    <a:pt x="2091" y="1772"/>
                  </a:cubicBezTo>
                  <a:lnTo>
                    <a:pt x="2091" y="1772"/>
                  </a:lnTo>
                  <a:cubicBezTo>
                    <a:pt x="2086" y="1771"/>
                    <a:pt x="2080" y="1769"/>
                    <a:pt x="2075" y="1768"/>
                  </a:cubicBezTo>
                  <a:lnTo>
                    <a:pt x="2075" y="1768"/>
                  </a:lnTo>
                  <a:cubicBezTo>
                    <a:pt x="2061" y="1763"/>
                    <a:pt x="2045" y="1759"/>
                    <a:pt x="2031" y="1754"/>
                  </a:cubicBezTo>
                  <a:lnTo>
                    <a:pt x="2031" y="1754"/>
                  </a:lnTo>
                  <a:cubicBezTo>
                    <a:pt x="2024" y="1752"/>
                    <a:pt x="2018" y="1750"/>
                    <a:pt x="2012" y="1748"/>
                  </a:cubicBezTo>
                  <a:lnTo>
                    <a:pt x="2012" y="1748"/>
                  </a:lnTo>
                  <a:cubicBezTo>
                    <a:pt x="1996" y="1744"/>
                    <a:pt x="1982" y="1739"/>
                    <a:pt x="1966" y="1734"/>
                  </a:cubicBezTo>
                  <a:lnTo>
                    <a:pt x="1966" y="1734"/>
                  </a:lnTo>
                  <a:cubicBezTo>
                    <a:pt x="1962" y="1732"/>
                    <a:pt x="1957" y="1731"/>
                    <a:pt x="1953" y="1729"/>
                  </a:cubicBezTo>
                  <a:lnTo>
                    <a:pt x="1953" y="1729"/>
                  </a:lnTo>
                  <a:cubicBezTo>
                    <a:pt x="1933" y="1723"/>
                    <a:pt x="1914" y="1717"/>
                    <a:pt x="1894" y="1711"/>
                  </a:cubicBezTo>
                  <a:lnTo>
                    <a:pt x="1894" y="1711"/>
                  </a:lnTo>
                  <a:cubicBezTo>
                    <a:pt x="1888" y="1708"/>
                    <a:pt x="1883" y="1707"/>
                    <a:pt x="1877" y="1705"/>
                  </a:cubicBezTo>
                  <a:lnTo>
                    <a:pt x="1877" y="1705"/>
                  </a:lnTo>
                  <a:cubicBezTo>
                    <a:pt x="1865" y="1701"/>
                    <a:pt x="1854" y="1697"/>
                    <a:pt x="1843" y="1693"/>
                  </a:cubicBezTo>
                  <a:lnTo>
                    <a:pt x="1843" y="1693"/>
                  </a:lnTo>
                  <a:cubicBezTo>
                    <a:pt x="1836" y="1691"/>
                    <a:pt x="1830" y="1689"/>
                    <a:pt x="1823" y="1687"/>
                  </a:cubicBezTo>
                  <a:lnTo>
                    <a:pt x="1823" y="1687"/>
                  </a:lnTo>
                  <a:cubicBezTo>
                    <a:pt x="1813" y="1683"/>
                    <a:pt x="1802" y="1679"/>
                    <a:pt x="1792" y="1676"/>
                  </a:cubicBezTo>
                  <a:lnTo>
                    <a:pt x="1792" y="1676"/>
                  </a:lnTo>
                  <a:cubicBezTo>
                    <a:pt x="1785" y="1673"/>
                    <a:pt x="1778" y="1671"/>
                    <a:pt x="1771" y="1668"/>
                  </a:cubicBezTo>
                  <a:lnTo>
                    <a:pt x="1771" y="1668"/>
                  </a:lnTo>
                  <a:cubicBezTo>
                    <a:pt x="1761" y="1665"/>
                    <a:pt x="1751" y="1661"/>
                    <a:pt x="1742" y="1658"/>
                  </a:cubicBezTo>
                  <a:lnTo>
                    <a:pt x="1742" y="1658"/>
                  </a:lnTo>
                  <a:cubicBezTo>
                    <a:pt x="1734" y="1656"/>
                    <a:pt x="1728" y="1653"/>
                    <a:pt x="1720" y="1650"/>
                  </a:cubicBezTo>
                  <a:lnTo>
                    <a:pt x="1720" y="1650"/>
                  </a:lnTo>
                  <a:cubicBezTo>
                    <a:pt x="1711" y="1647"/>
                    <a:pt x="1701" y="1644"/>
                    <a:pt x="1692" y="1640"/>
                  </a:cubicBezTo>
                  <a:lnTo>
                    <a:pt x="1692" y="1640"/>
                  </a:lnTo>
                  <a:cubicBezTo>
                    <a:pt x="1684" y="1637"/>
                    <a:pt x="1677" y="1635"/>
                    <a:pt x="1671" y="1632"/>
                  </a:cubicBezTo>
                  <a:lnTo>
                    <a:pt x="1671" y="1632"/>
                  </a:lnTo>
                  <a:cubicBezTo>
                    <a:pt x="1661" y="1628"/>
                    <a:pt x="1651" y="1626"/>
                    <a:pt x="1642" y="1621"/>
                  </a:cubicBezTo>
                  <a:lnTo>
                    <a:pt x="1642" y="1621"/>
                  </a:lnTo>
                  <a:cubicBezTo>
                    <a:pt x="1635" y="1619"/>
                    <a:pt x="1628" y="1617"/>
                    <a:pt x="1621" y="1614"/>
                  </a:cubicBezTo>
                  <a:lnTo>
                    <a:pt x="1621" y="1614"/>
                  </a:lnTo>
                  <a:cubicBezTo>
                    <a:pt x="1611" y="1610"/>
                    <a:pt x="1602" y="1607"/>
                    <a:pt x="1592" y="1603"/>
                  </a:cubicBezTo>
                  <a:lnTo>
                    <a:pt x="1592" y="1603"/>
                  </a:lnTo>
                  <a:cubicBezTo>
                    <a:pt x="1586" y="1600"/>
                    <a:pt x="1579" y="1598"/>
                    <a:pt x="1572" y="1596"/>
                  </a:cubicBezTo>
                  <a:lnTo>
                    <a:pt x="1572" y="1596"/>
                  </a:lnTo>
                  <a:cubicBezTo>
                    <a:pt x="1562" y="1592"/>
                    <a:pt x="1552" y="1587"/>
                    <a:pt x="1542" y="1583"/>
                  </a:cubicBezTo>
                  <a:lnTo>
                    <a:pt x="1542" y="1583"/>
                  </a:lnTo>
                  <a:cubicBezTo>
                    <a:pt x="1536" y="1581"/>
                    <a:pt x="1531" y="1579"/>
                    <a:pt x="1525" y="1577"/>
                  </a:cubicBezTo>
                  <a:lnTo>
                    <a:pt x="1525" y="1577"/>
                  </a:lnTo>
                  <a:cubicBezTo>
                    <a:pt x="1512" y="1572"/>
                    <a:pt x="1498" y="1566"/>
                    <a:pt x="1486" y="1561"/>
                  </a:cubicBezTo>
                  <a:lnTo>
                    <a:pt x="1486" y="1561"/>
                  </a:lnTo>
                  <a:cubicBezTo>
                    <a:pt x="1483" y="1560"/>
                    <a:pt x="1480" y="1558"/>
                    <a:pt x="1478" y="1558"/>
                  </a:cubicBezTo>
                  <a:lnTo>
                    <a:pt x="1478" y="1558"/>
                  </a:lnTo>
                  <a:cubicBezTo>
                    <a:pt x="1462" y="1552"/>
                    <a:pt x="1447" y="1545"/>
                    <a:pt x="1431" y="1539"/>
                  </a:cubicBezTo>
                  <a:lnTo>
                    <a:pt x="1431" y="1539"/>
                  </a:lnTo>
                  <a:cubicBezTo>
                    <a:pt x="1427" y="1537"/>
                    <a:pt x="1422" y="1535"/>
                    <a:pt x="1417" y="1533"/>
                  </a:cubicBezTo>
                  <a:lnTo>
                    <a:pt x="1417" y="1533"/>
                  </a:lnTo>
                  <a:cubicBezTo>
                    <a:pt x="1407" y="1528"/>
                    <a:pt x="1396" y="1524"/>
                    <a:pt x="1386" y="1519"/>
                  </a:cubicBezTo>
                  <a:lnTo>
                    <a:pt x="1386" y="1519"/>
                  </a:lnTo>
                  <a:cubicBezTo>
                    <a:pt x="1380" y="1517"/>
                    <a:pt x="1374" y="1514"/>
                    <a:pt x="1368" y="1512"/>
                  </a:cubicBezTo>
                  <a:lnTo>
                    <a:pt x="1368" y="1512"/>
                  </a:lnTo>
                  <a:cubicBezTo>
                    <a:pt x="1359" y="1507"/>
                    <a:pt x="1350" y="1503"/>
                    <a:pt x="1340" y="1500"/>
                  </a:cubicBezTo>
                  <a:lnTo>
                    <a:pt x="1340" y="1500"/>
                  </a:lnTo>
                  <a:cubicBezTo>
                    <a:pt x="1335" y="1497"/>
                    <a:pt x="1328" y="1494"/>
                    <a:pt x="1322" y="1492"/>
                  </a:cubicBezTo>
                  <a:lnTo>
                    <a:pt x="1322" y="1492"/>
                  </a:lnTo>
                  <a:cubicBezTo>
                    <a:pt x="1314" y="1487"/>
                    <a:pt x="1305" y="1484"/>
                    <a:pt x="1296" y="1480"/>
                  </a:cubicBezTo>
                  <a:lnTo>
                    <a:pt x="1296" y="1480"/>
                  </a:lnTo>
                  <a:cubicBezTo>
                    <a:pt x="1289" y="1477"/>
                    <a:pt x="1284" y="1474"/>
                    <a:pt x="1277" y="1471"/>
                  </a:cubicBezTo>
                  <a:lnTo>
                    <a:pt x="1277" y="1471"/>
                  </a:lnTo>
                  <a:cubicBezTo>
                    <a:pt x="1269" y="1467"/>
                    <a:pt x="1260" y="1464"/>
                    <a:pt x="1252" y="1460"/>
                  </a:cubicBezTo>
                  <a:lnTo>
                    <a:pt x="1252" y="1460"/>
                  </a:lnTo>
                  <a:cubicBezTo>
                    <a:pt x="1246" y="1457"/>
                    <a:pt x="1239" y="1454"/>
                    <a:pt x="1233" y="1451"/>
                  </a:cubicBezTo>
                  <a:lnTo>
                    <a:pt x="1233" y="1451"/>
                  </a:lnTo>
                  <a:cubicBezTo>
                    <a:pt x="1225" y="1447"/>
                    <a:pt x="1217" y="1444"/>
                    <a:pt x="1208" y="1439"/>
                  </a:cubicBezTo>
                  <a:lnTo>
                    <a:pt x="1208" y="1439"/>
                  </a:lnTo>
                  <a:cubicBezTo>
                    <a:pt x="1203" y="1436"/>
                    <a:pt x="1196" y="1434"/>
                    <a:pt x="1190" y="1431"/>
                  </a:cubicBezTo>
                  <a:lnTo>
                    <a:pt x="1190" y="1431"/>
                  </a:lnTo>
                  <a:cubicBezTo>
                    <a:pt x="1182" y="1426"/>
                    <a:pt x="1173" y="1422"/>
                    <a:pt x="1165" y="1418"/>
                  </a:cubicBezTo>
                  <a:lnTo>
                    <a:pt x="1165" y="1418"/>
                  </a:lnTo>
                  <a:cubicBezTo>
                    <a:pt x="1159" y="1416"/>
                    <a:pt x="1154" y="1413"/>
                    <a:pt x="1148" y="1410"/>
                  </a:cubicBezTo>
                  <a:lnTo>
                    <a:pt x="1148" y="1410"/>
                  </a:lnTo>
                  <a:cubicBezTo>
                    <a:pt x="1139" y="1406"/>
                    <a:pt x="1130" y="1401"/>
                    <a:pt x="1122" y="1397"/>
                  </a:cubicBezTo>
                  <a:lnTo>
                    <a:pt x="1122" y="1397"/>
                  </a:lnTo>
                  <a:cubicBezTo>
                    <a:pt x="1116" y="1395"/>
                    <a:pt x="1112" y="1392"/>
                    <a:pt x="1106" y="1389"/>
                  </a:cubicBezTo>
                  <a:lnTo>
                    <a:pt x="1106" y="1389"/>
                  </a:lnTo>
                  <a:cubicBezTo>
                    <a:pt x="1096" y="1384"/>
                    <a:pt x="1086" y="1379"/>
                    <a:pt x="1076" y="1374"/>
                  </a:cubicBezTo>
                  <a:lnTo>
                    <a:pt x="1076" y="1374"/>
                  </a:lnTo>
                  <a:cubicBezTo>
                    <a:pt x="1072" y="1372"/>
                    <a:pt x="1069" y="1370"/>
                    <a:pt x="1065" y="1368"/>
                  </a:cubicBezTo>
                  <a:lnTo>
                    <a:pt x="1065" y="1368"/>
                  </a:lnTo>
                  <a:cubicBezTo>
                    <a:pt x="1052" y="1361"/>
                    <a:pt x="1038" y="1354"/>
                    <a:pt x="1025" y="1347"/>
                  </a:cubicBezTo>
                  <a:lnTo>
                    <a:pt x="1025" y="1347"/>
                  </a:lnTo>
                  <a:cubicBezTo>
                    <a:pt x="1022" y="1345"/>
                    <a:pt x="1017" y="1344"/>
                    <a:pt x="1014" y="1341"/>
                  </a:cubicBezTo>
                  <a:lnTo>
                    <a:pt x="1014" y="1341"/>
                  </a:lnTo>
                  <a:cubicBezTo>
                    <a:pt x="1004" y="1336"/>
                    <a:pt x="995" y="1331"/>
                    <a:pt x="986" y="1326"/>
                  </a:cubicBezTo>
                  <a:lnTo>
                    <a:pt x="986" y="1326"/>
                  </a:lnTo>
                  <a:cubicBezTo>
                    <a:pt x="981" y="1323"/>
                    <a:pt x="975" y="1321"/>
                    <a:pt x="971" y="1318"/>
                  </a:cubicBezTo>
                  <a:lnTo>
                    <a:pt x="971" y="1318"/>
                  </a:lnTo>
                  <a:cubicBezTo>
                    <a:pt x="962" y="1313"/>
                    <a:pt x="955" y="1309"/>
                    <a:pt x="946" y="1304"/>
                  </a:cubicBezTo>
                  <a:lnTo>
                    <a:pt x="946" y="1304"/>
                  </a:lnTo>
                  <a:cubicBezTo>
                    <a:pt x="941" y="1301"/>
                    <a:pt x="936" y="1298"/>
                    <a:pt x="931" y="1295"/>
                  </a:cubicBezTo>
                  <a:lnTo>
                    <a:pt x="931" y="1295"/>
                  </a:lnTo>
                  <a:cubicBezTo>
                    <a:pt x="923" y="1291"/>
                    <a:pt x="916" y="1287"/>
                    <a:pt x="908" y="1283"/>
                  </a:cubicBezTo>
                  <a:lnTo>
                    <a:pt x="908" y="1283"/>
                  </a:lnTo>
                  <a:cubicBezTo>
                    <a:pt x="903" y="1280"/>
                    <a:pt x="898" y="1277"/>
                    <a:pt x="892" y="1273"/>
                  </a:cubicBezTo>
                  <a:lnTo>
                    <a:pt x="892" y="1273"/>
                  </a:lnTo>
                  <a:cubicBezTo>
                    <a:pt x="885" y="1269"/>
                    <a:pt x="878" y="1265"/>
                    <a:pt x="871" y="1261"/>
                  </a:cubicBezTo>
                  <a:lnTo>
                    <a:pt x="871" y="1261"/>
                  </a:lnTo>
                  <a:cubicBezTo>
                    <a:pt x="865" y="1258"/>
                    <a:pt x="860" y="1254"/>
                    <a:pt x="855" y="1251"/>
                  </a:cubicBezTo>
                  <a:lnTo>
                    <a:pt x="855" y="1251"/>
                  </a:lnTo>
                  <a:cubicBezTo>
                    <a:pt x="848" y="1247"/>
                    <a:pt x="841" y="1243"/>
                    <a:pt x="834" y="1239"/>
                  </a:cubicBezTo>
                  <a:lnTo>
                    <a:pt x="834" y="1239"/>
                  </a:lnTo>
                  <a:cubicBezTo>
                    <a:pt x="828" y="1235"/>
                    <a:pt x="823" y="1232"/>
                    <a:pt x="818" y="1229"/>
                  </a:cubicBezTo>
                  <a:lnTo>
                    <a:pt x="818" y="1229"/>
                  </a:lnTo>
                  <a:cubicBezTo>
                    <a:pt x="811" y="1224"/>
                    <a:pt x="804" y="1220"/>
                    <a:pt x="797" y="1216"/>
                  </a:cubicBezTo>
                  <a:lnTo>
                    <a:pt x="797" y="1216"/>
                  </a:lnTo>
                  <a:cubicBezTo>
                    <a:pt x="792" y="1213"/>
                    <a:pt x="787" y="1210"/>
                    <a:pt x="782" y="1207"/>
                  </a:cubicBezTo>
                  <a:lnTo>
                    <a:pt x="782" y="1207"/>
                  </a:lnTo>
                  <a:cubicBezTo>
                    <a:pt x="775" y="1202"/>
                    <a:pt x="768" y="1197"/>
                    <a:pt x="761" y="1193"/>
                  </a:cubicBezTo>
                  <a:lnTo>
                    <a:pt x="761" y="1193"/>
                  </a:lnTo>
                  <a:cubicBezTo>
                    <a:pt x="756" y="1190"/>
                    <a:pt x="751" y="1187"/>
                    <a:pt x="747" y="1184"/>
                  </a:cubicBezTo>
                  <a:lnTo>
                    <a:pt x="747" y="1184"/>
                  </a:lnTo>
                  <a:cubicBezTo>
                    <a:pt x="739" y="1179"/>
                    <a:pt x="731" y="1174"/>
                    <a:pt x="724" y="1169"/>
                  </a:cubicBezTo>
                  <a:lnTo>
                    <a:pt x="724" y="1169"/>
                  </a:lnTo>
                  <a:cubicBezTo>
                    <a:pt x="720" y="1166"/>
                    <a:pt x="716" y="1164"/>
                    <a:pt x="713" y="1162"/>
                  </a:cubicBezTo>
                  <a:lnTo>
                    <a:pt x="713" y="1162"/>
                  </a:lnTo>
                  <a:cubicBezTo>
                    <a:pt x="701" y="1154"/>
                    <a:pt x="690" y="1146"/>
                    <a:pt x="679" y="1139"/>
                  </a:cubicBezTo>
                  <a:lnTo>
                    <a:pt x="679" y="1139"/>
                  </a:lnTo>
                  <a:cubicBezTo>
                    <a:pt x="677" y="1137"/>
                    <a:pt x="675" y="1136"/>
                    <a:pt x="673" y="1134"/>
                  </a:cubicBezTo>
                  <a:lnTo>
                    <a:pt x="673" y="1134"/>
                  </a:lnTo>
                  <a:cubicBezTo>
                    <a:pt x="665" y="1128"/>
                    <a:pt x="655" y="1122"/>
                    <a:pt x="647" y="1116"/>
                  </a:cubicBezTo>
                  <a:lnTo>
                    <a:pt x="647" y="1116"/>
                  </a:lnTo>
                  <a:cubicBezTo>
                    <a:pt x="643" y="1113"/>
                    <a:pt x="639" y="1110"/>
                    <a:pt x="635" y="1107"/>
                  </a:cubicBezTo>
                  <a:lnTo>
                    <a:pt x="635" y="1107"/>
                  </a:lnTo>
                  <a:cubicBezTo>
                    <a:pt x="628" y="1102"/>
                    <a:pt x="621" y="1097"/>
                    <a:pt x="615" y="1092"/>
                  </a:cubicBezTo>
                  <a:lnTo>
                    <a:pt x="615" y="1092"/>
                  </a:lnTo>
                  <a:cubicBezTo>
                    <a:pt x="610" y="1089"/>
                    <a:pt x="606" y="1086"/>
                    <a:pt x="602" y="1083"/>
                  </a:cubicBezTo>
                  <a:lnTo>
                    <a:pt x="602" y="1083"/>
                  </a:lnTo>
                  <a:cubicBezTo>
                    <a:pt x="595" y="1078"/>
                    <a:pt x="589" y="1073"/>
                    <a:pt x="583" y="1069"/>
                  </a:cubicBezTo>
                  <a:lnTo>
                    <a:pt x="583" y="1069"/>
                  </a:lnTo>
                  <a:cubicBezTo>
                    <a:pt x="579" y="1066"/>
                    <a:pt x="575" y="1062"/>
                    <a:pt x="570" y="1059"/>
                  </a:cubicBezTo>
                  <a:lnTo>
                    <a:pt x="570" y="1059"/>
                  </a:lnTo>
                  <a:cubicBezTo>
                    <a:pt x="564" y="1054"/>
                    <a:pt x="558" y="1050"/>
                    <a:pt x="552" y="1045"/>
                  </a:cubicBezTo>
                  <a:lnTo>
                    <a:pt x="552" y="1045"/>
                  </a:lnTo>
                  <a:cubicBezTo>
                    <a:pt x="548" y="1042"/>
                    <a:pt x="544" y="1038"/>
                    <a:pt x="539" y="1035"/>
                  </a:cubicBezTo>
                  <a:lnTo>
                    <a:pt x="539" y="1035"/>
                  </a:lnTo>
                  <a:cubicBezTo>
                    <a:pt x="534" y="1031"/>
                    <a:pt x="528" y="1026"/>
                    <a:pt x="522" y="1021"/>
                  </a:cubicBezTo>
                  <a:lnTo>
                    <a:pt x="522" y="1021"/>
                  </a:lnTo>
                  <a:cubicBezTo>
                    <a:pt x="518" y="1018"/>
                    <a:pt x="514" y="1015"/>
                    <a:pt x="510" y="1011"/>
                  </a:cubicBezTo>
                  <a:lnTo>
                    <a:pt x="510" y="1011"/>
                  </a:lnTo>
                  <a:cubicBezTo>
                    <a:pt x="504" y="1007"/>
                    <a:pt x="499" y="1002"/>
                    <a:pt x="493" y="997"/>
                  </a:cubicBezTo>
                  <a:lnTo>
                    <a:pt x="493" y="997"/>
                  </a:lnTo>
                  <a:cubicBezTo>
                    <a:pt x="489" y="994"/>
                    <a:pt x="485" y="991"/>
                    <a:pt x="481" y="987"/>
                  </a:cubicBezTo>
                  <a:lnTo>
                    <a:pt x="481" y="987"/>
                  </a:lnTo>
                  <a:cubicBezTo>
                    <a:pt x="475" y="982"/>
                    <a:pt x="470" y="978"/>
                    <a:pt x="464" y="973"/>
                  </a:cubicBezTo>
                  <a:lnTo>
                    <a:pt x="464" y="973"/>
                  </a:lnTo>
                  <a:cubicBezTo>
                    <a:pt x="461" y="969"/>
                    <a:pt x="457" y="966"/>
                    <a:pt x="453" y="963"/>
                  </a:cubicBezTo>
                  <a:lnTo>
                    <a:pt x="453" y="963"/>
                  </a:lnTo>
                  <a:cubicBezTo>
                    <a:pt x="447" y="958"/>
                    <a:pt x="441" y="952"/>
                    <a:pt x="435" y="947"/>
                  </a:cubicBezTo>
                  <a:lnTo>
                    <a:pt x="435" y="947"/>
                  </a:lnTo>
                  <a:cubicBezTo>
                    <a:pt x="433" y="944"/>
                    <a:pt x="429" y="941"/>
                    <a:pt x="426" y="938"/>
                  </a:cubicBezTo>
                  <a:lnTo>
                    <a:pt x="426" y="938"/>
                  </a:lnTo>
                  <a:cubicBezTo>
                    <a:pt x="418" y="931"/>
                    <a:pt x="410" y="924"/>
                    <a:pt x="402" y="917"/>
                  </a:cubicBezTo>
                  <a:lnTo>
                    <a:pt x="402" y="917"/>
                  </a:lnTo>
                  <a:cubicBezTo>
                    <a:pt x="401" y="916"/>
                    <a:pt x="400" y="915"/>
                    <a:pt x="400" y="914"/>
                  </a:cubicBezTo>
                  <a:lnTo>
                    <a:pt x="400" y="914"/>
                  </a:lnTo>
                  <a:cubicBezTo>
                    <a:pt x="391" y="906"/>
                    <a:pt x="383" y="898"/>
                    <a:pt x="374" y="890"/>
                  </a:cubicBezTo>
                  <a:lnTo>
                    <a:pt x="374" y="890"/>
                  </a:lnTo>
                  <a:cubicBezTo>
                    <a:pt x="371" y="887"/>
                    <a:pt x="368" y="884"/>
                    <a:pt x="366" y="881"/>
                  </a:cubicBezTo>
                  <a:lnTo>
                    <a:pt x="366" y="881"/>
                  </a:lnTo>
                  <a:cubicBezTo>
                    <a:pt x="360" y="876"/>
                    <a:pt x="354" y="871"/>
                    <a:pt x="349" y="865"/>
                  </a:cubicBezTo>
                  <a:lnTo>
                    <a:pt x="349" y="865"/>
                  </a:lnTo>
                  <a:cubicBezTo>
                    <a:pt x="346" y="862"/>
                    <a:pt x="343" y="858"/>
                    <a:pt x="340" y="855"/>
                  </a:cubicBezTo>
                  <a:lnTo>
                    <a:pt x="340" y="855"/>
                  </a:lnTo>
                  <a:cubicBezTo>
                    <a:pt x="335" y="850"/>
                    <a:pt x="330" y="845"/>
                    <a:pt x="325" y="840"/>
                  </a:cubicBezTo>
                  <a:lnTo>
                    <a:pt x="325" y="840"/>
                  </a:lnTo>
                  <a:cubicBezTo>
                    <a:pt x="322" y="837"/>
                    <a:pt x="319" y="833"/>
                    <a:pt x="316" y="830"/>
                  </a:cubicBezTo>
                  <a:lnTo>
                    <a:pt x="316" y="830"/>
                  </a:lnTo>
                  <a:cubicBezTo>
                    <a:pt x="311" y="825"/>
                    <a:pt x="306" y="820"/>
                    <a:pt x="302" y="815"/>
                  </a:cubicBezTo>
                  <a:lnTo>
                    <a:pt x="302" y="815"/>
                  </a:lnTo>
                  <a:cubicBezTo>
                    <a:pt x="299" y="812"/>
                    <a:pt x="296" y="808"/>
                    <a:pt x="292" y="805"/>
                  </a:cubicBezTo>
                  <a:lnTo>
                    <a:pt x="292" y="805"/>
                  </a:lnTo>
                  <a:cubicBezTo>
                    <a:pt x="288" y="799"/>
                    <a:pt x="284" y="795"/>
                    <a:pt x="280" y="790"/>
                  </a:cubicBezTo>
                  <a:lnTo>
                    <a:pt x="280" y="790"/>
                  </a:lnTo>
                  <a:cubicBezTo>
                    <a:pt x="276" y="786"/>
                    <a:pt x="273" y="783"/>
                    <a:pt x="270" y="778"/>
                  </a:cubicBezTo>
                  <a:lnTo>
                    <a:pt x="270" y="778"/>
                  </a:lnTo>
                  <a:cubicBezTo>
                    <a:pt x="266" y="774"/>
                    <a:pt x="262" y="769"/>
                    <a:pt x="258" y="764"/>
                  </a:cubicBezTo>
                  <a:lnTo>
                    <a:pt x="258" y="764"/>
                  </a:lnTo>
                  <a:cubicBezTo>
                    <a:pt x="255" y="760"/>
                    <a:pt x="252" y="757"/>
                    <a:pt x="249" y="753"/>
                  </a:cubicBezTo>
                  <a:lnTo>
                    <a:pt x="249" y="753"/>
                  </a:lnTo>
                  <a:cubicBezTo>
                    <a:pt x="245" y="749"/>
                    <a:pt x="241" y="743"/>
                    <a:pt x="237" y="739"/>
                  </a:cubicBezTo>
                  <a:lnTo>
                    <a:pt x="237" y="739"/>
                  </a:lnTo>
                  <a:cubicBezTo>
                    <a:pt x="234" y="735"/>
                    <a:pt x="231" y="732"/>
                    <a:pt x="228" y="728"/>
                  </a:cubicBezTo>
                  <a:lnTo>
                    <a:pt x="228" y="728"/>
                  </a:lnTo>
                  <a:cubicBezTo>
                    <a:pt x="224" y="722"/>
                    <a:pt x="220" y="717"/>
                    <a:pt x="216" y="712"/>
                  </a:cubicBezTo>
                  <a:lnTo>
                    <a:pt x="216" y="712"/>
                  </a:lnTo>
                  <a:cubicBezTo>
                    <a:pt x="213" y="709"/>
                    <a:pt x="211" y="705"/>
                    <a:pt x="209" y="702"/>
                  </a:cubicBezTo>
                  <a:lnTo>
                    <a:pt x="209" y="702"/>
                  </a:lnTo>
                  <a:cubicBezTo>
                    <a:pt x="204" y="696"/>
                    <a:pt x="199" y="689"/>
                    <a:pt x="195" y="682"/>
                  </a:cubicBezTo>
                  <a:lnTo>
                    <a:pt x="195" y="682"/>
                  </a:lnTo>
                  <a:cubicBezTo>
                    <a:pt x="193" y="681"/>
                    <a:pt x="192" y="679"/>
                    <a:pt x="190" y="676"/>
                  </a:cubicBezTo>
                  <a:lnTo>
                    <a:pt x="190" y="676"/>
                  </a:lnTo>
                  <a:cubicBezTo>
                    <a:pt x="184" y="668"/>
                    <a:pt x="178" y="659"/>
                    <a:pt x="172" y="651"/>
                  </a:cubicBezTo>
                  <a:lnTo>
                    <a:pt x="172" y="651"/>
                  </a:lnTo>
                  <a:cubicBezTo>
                    <a:pt x="171" y="648"/>
                    <a:pt x="169" y="646"/>
                    <a:pt x="168" y="643"/>
                  </a:cubicBezTo>
                  <a:lnTo>
                    <a:pt x="168" y="643"/>
                  </a:lnTo>
                  <a:cubicBezTo>
                    <a:pt x="163" y="637"/>
                    <a:pt x="160" y="631"/>
                    <a:pt x="155" y="625"/>
                  </a:cubicBezTo>
                  <a:lnTo>
                    <a:pt x="155" y="625"/>
                  </a:lnTo>
                  <a:cubicBezTo>
                    <a:pt x="153" y="621"/>
                    <a:pt x="151" y="618"/>
                    <a:pt x="150" y="615"/>
                  </a:cubicBezTo>
                  <a:lnTo>
                    <a:pt x="150" y="615"/>
                  </a:lnTo>
                  <a:cubicBezTo>
                    <a:pt x="146" y="610"/>
                    <a:pt x="142" y="604"/>
                    <a:pt x="140" y="598"/>
                  </a:cubicBezTo>
                  <a:lnTo>
                    <a:pt x="140" y="598"/>
                  </a:lnTo>
                  <a:cubicBezTo>
                    <a:pt x="137" y="595"/>
                    <a:pt x="135" y="591"/>
                    <a:pt x="133" y="588"/>
                  </a:cubicBezTo>
                  <a:lnTo>
                    <a:pt x="133" y="588"/>
                  </a:lnTo>
                  <a:cubicBezTo>
                    <a:pt x="130" y="583"/>
                    <a:pt x="126" y="577"/>
                    <a:pt x="124" y="572"/>
                  </a:cubicBezTo>
                  <a:lnTo>
                    <a:pt x="124" y="572"/>
                  </a:lnTo>
                  <a:cubicBezTo>
                    <a:pt x="122" y="568"/>
                    <a:pt x="120" y="565"/>
                    <a:pt x="118" y="561"/>
                  </a:cubicBezTo>
                  <a:lnTo>
                    <a:pt x="118" y="561"/>
                  </a:lnTo>
                  <a:cubicBezTo>
                    <a:pt x="115" y="556"/>
                    <a:pt x="112" y="551"/>
                    <a:pt x="110" y="545"/>
                  </a:cubicBezTo>
                  <a:lnTo>
                    <a:pt x="110" y="545"/>
                  </a:lnTo>
                  <a:cubicBezTo>
                    <a:pt x="107" y="542"/>
                    <a:pt x="105" y="538"/>
                    <a:pt x="104" y="534"/>
                  </a:cubicBezTo>
                  <a:lnTo>
                    <a:pt x="104" y="534"/>
                  </a:lnTo>
                  <a:cubicBezTo>
                    <a:pt x="101" y="529"/>
                    <a:pt x="98" y="524"/>
                    <a:pt x="96" y="519"/>
                  </a:cubicBezTo>
                  <a:lnTo>
                    <a:pt x="96" y="519"/>
                  </a:lnTo>
                  <a:cubicBezTo>
                    <a:pt x="94" y="515"/>
                    <a:pt x="92" y="511"/>
                    <a:pt x="90" y="507"/>
                  </a:cubicBezTo>
                  <a:lnTo>
                    <a:pt x="90" y="507"/>
                  </a:lnTo>
                  <a:cubicBezTo>
                    <a:pt x="88" y="503"/>
                    <a:pt x="85" y="497"/>
                    <a:pt x="83" y="492"/>
                  </a:cubicBezTo>
                  <a:lnTo>
                    <a:pt x="83" y="492"/>
                  </a:lnTo>
                  <a:cubicBezTo>
                    <a:pt x="81" y="488"/>
                    <a:pt x="80" y="484"/>
                    <a:pt x="78" y="481"/>
                  </a:cubicBezTo>
                  <a:lnTo>
                    <a:pt x="78" y="481"/>
                  </a:lnTo>
                  <a:cubicBezTo>
                    <a:pt x="75" y="475"/>
                    <a:pt x="73" y="470"/>
                    <a:pt x="71" y="464"/>
                  </a:cubicBezTo>
                  <a:lnTo>
                    <a:pt x="71" y="464"/>
                  </a:lnTo>
                  <a:cubicBezTo>
                    <a:pt x="70" y="461"/>
                    <a:pt x="68" y="457"/>
                    <a:pt x="67" y="454"/>
                  </a:cubicBezTo>
                  <a:lnTo>
                    <a:pt x="67" y="454"/>
                  </a:lnTo>
                  <a:cubicBezTo>
                    <a:pt x="64" y="448"/>
                    <a:pt x="61" y="442"/>
                    <a:pt x="59" y="435"/>
                  </a:cubicBezTo>
                  <a:lnTo>
                    <a:pt x="59" y="435"/>
                  </a:lnTo>
                  <a:cubicBezTo>
                    <a:pt x="58" y="433"/>
                    <a:pt x="57" y="430"/>
                    <a:pt x="56" y="427"/>
                  </a:cubicBezTo>
                  <a:lnTo>
                    <a:pt x="56" y="427"/>
                  </a:lnTo>
                  <a:cubicBezTo>
                    <a:pt x="52" y="418"/>
                    <a:pt x="50" y="409"/>
                    <a:pt x="46" y="400"/>
                  </a:cubicBezTo>
                  <a:lnTo>
                    <a:pt x="46" y="400"/>
                  </a:lnTo>
                  <a:cubicBezTo>
                    <a:pt x="45" y="398"/>
                    <a:pt x="45" y="396"/>
                    <a:pt x="44" y="394"/>
                  </a:cubicBezTo>
                  <a:lnTo>
                    <a:pt x="44" y="394"/>
                  </a:lnTo>
                  <a:cubicBezTo>
                    <a:pt x="42" y="388"/>
                    <a:pt x="40" y="380"/>
                    <a:pt x="38" y="373"/>
                  </a:cubicBezTo>
                  <a:lnTo>
                    <a:pt x="38" y="373"/>
                  </a:lnTo>
                  <a:cubicBezTo>
                    <a:pt x="37" y="370"/>
                    <a:pt x="35" y="366"/>
                    <a:pt x="35" y="363"/>
                  </a:cubicBezTo>
                  <a:lnTo>
                    <a:pt x="35" y="363"/>
                  </a:lnTo>
                  <a:cubicBezTo>
                    <a:pt x="33" y="358"/>
                    <a:pt x="31" y="352"/>
                    <a:pt x="30" y="346"/>
                  </a:cubicBezTo>
                  <a:lnTo>
                    <a:pt x="30" y="346"/>
                  </a:lnTo>
                  <a:cubicBezTo>
                    <a:pt x="29" y="342"/>
                    <a:pt x="28" y="339"/>
                    <a:pt x="27" y="335"/>
                  </a:cubicBezTo>
                  <a:lnTo>
                    <a:pt x="27" y="335"/>
                  </a:lnTo>
                  <a:cubicBezTo>
                    <a:pt x="25" y="329"/>
                    <a:pt x="24" y="324"/>
                    <a:pt x="22" y="318"/>
                  </a:cubicBezTo>
                  <a:lnTo>
                    <a:pt x="22" y="318"/>
                  </a:lnTo>
                  <a:cubicBezTo>
                    <a:pt x="22" y="315"/>
                    <a:pt x="21" y="310"/>
                    <a:pt x="20" y="307"/>
                  </a:cubicBezTo>
                  <a:lnTo>
                    <a:pt x="20" y="307"/>
                  </a:lnTo>
                  <a:cubicBezTo>
                    <a:pt x="19" y="302"/>
                    <a:pt x="18" y="296"/>
                    <a:pt x="17" y="291"/>
                  </a:cubicBezTo>
                  <a:lnTo>
                    <a:pt x="17" y="291"/>
                  </a:lnTo>
                  <a:cubicBezTo>
                    <a:pt x="16" y="287"/>
                    <a:pt x="15" y="283"/>
                    <a:pt x="14" y="279"/>
                  </a:cubicBezTo>
                  <a:lnTo>
                    <a:pt x="14" y="279"/>
                  </a:lnTo>
                  <a:cubicBezTo>
                    <a:pt x="14" y="273"/>
                    <a:pt x="12" y="268"/>
                    <a:pt x="12" y="263"/>
                  </a:cubicBezTo>
                  <a:lnTo>
                    <a:pt x="12" y="263"/>
                  </a:lnTo>
                  <a:cubicBezTo>
                    <a:pt x="11" y="259"/>
                    <a:pt x="10" y="255"/>
                    <a:pt x="10" y="251"/>
                  </a:cubicBezTo>
                  <a:lnTo>
                    <a:pt x="10" y="251"/>
                  </a:lnTo>
                  <a:cubicBezTo>
                    <a:pt x="9" y="246"/>
                    <a:pt x="9" y="241"/>
                    <a:pt x="7" y="235"/>
                  </a:cubicBezTo>
                  <a:lnTo>
                    <a:pt x="7" y="235"/>
                  </a:lnTo>
                  <a:cubicBezTo>
                    <a:pt x="7" y="231"/>
                    <a:pt x="7" y="228"/>
                    <a:pt x="6" y="224"/>
                  </a:cubicBezTo>
                  <a:lnTo>
                    <a:pt x="6" y="224"/>
                  </a:lnTo>
                  <a:cubicBezTo>
                    <a:pt x="6" y="218"/>
                    <a:pt x="5" y="212"/>
                    <a:pt x="4" y="207"/>
                  </a:cubicBezTo>
                  <a:lnTo>
                    <a:pt x="4" y="207"/>
                  </a:lnTo>
                  <a:cubicBezTo>
                    <a:pt x="4" y="203"/>
                    <a:pt x="4" y="199"/>
                    <a:pt x="3" y="196"/>
                  </a:cubicBezTo>
                  <a:lnTo>
                    <a:pt x="3" y="196"/>
                  </a:lnTo>
                  <a:cubicBezTo>
                    <a:pt x="2" y="189"/>
                    <a:pt x="2" y="183"/>
                    <a:pt x="2" y="177"/>
                  </a:cubicBezTo>
                  <a:lnTo>
                    <a:pt x="2" y="177"/>
                  </a:lnTo>
                  <a:cubicBezTo>
                    <a:pt x="2" y="174"/>
                    <a:pt x="1" y="171"/>
                    <a:pt x="1" y="168"/>
                  </a:cubicBezTo>
                  <a:lnTo>
                    <a:pt x="1" y="168"/>
                  </a:lnTo>
                  <a:cubicBezTo>
                    <a:pt x="1" y="158"/>
                    <a:pt x="1" y="150"/>
                    <a:pt x="0" y="140"/>
                  </a:cubicBezTo>
                  <a:lnTo>
                    <a:pt x="20" y="1401"/>
                  </a:lnTo>
                  <a:lnTo>
                    <a:pt x="20" y="1401"/>
                  </a:lnTo>
                  <a:cubicBezTo>
                    <a:pt x="20" y="1410"/>
                    <a:pt x="21" y="1419"/>
                    <a:pt x="21" y="1428"/>
                  </a:cubicBezTo>
                  <a:lnTo>
                    <a:pt x="21" y="1428"/>
                  </a:lnTo>
                  <a:cubicBezTo>
                    <a:pt x="21" y="1432"/>
                    <a:pt x="21" y="1435"/>
                    <a:pt x="21" y="1438"/>
                  </a:cubicBezTo>
                  <a:lnTo>
                    <a:pt x="21" y="1438"/>
                  </a:lnTo>
                  <a:cubicBezTo>
                    <a:pt x="22" y="1444"/>
                    <a:pt x="22" y="1450"/>
                    <a:pt x="23" y="1456"/>
                  </a:cubicBezTo>
                  <a:lnTo>
                    <a:pt x="23" y="1456"/>
                  </a:lnTo>
                  <a:cubicBezTo>
                    <a:pt x="23" y="1460"/>
                    <a:pt x="24" y="1464"/>
                    <a:pt x="24" y="1467"/>
                  </a:cubicBezTo>
                  <a:lnTo>
                    <a:pt x="24" y="1467"/>
                  </a:lnTo>
                  <a:cubicBezTo>
                    <a:pt x="24" y="1473"/>
                    <a:pt x="25" y="1478"/>
                    <a:pt x="25" y="1484"/>
                  </a:cubicBezTo>
                  <a:lnTo>
                    <a:pt x="25" y="1484"/>
                  </a:lnTo>
                  <a:cubicBezTo>
                    <a:pt x="26" y="1488"/>
                    <a:pt x="27" y="1492"/>
                    <a:pt x="27" y="1496"/>
                  </a:cubicBezTo>
                  <a:lnTo>
                    <a:pt x="27" y="1496"/>
                  </a:lnTo>
                  <a:cubicBezTo>
                    <a:pt x="28" y="1501"/>
                    <a:pt x="29" y="1506"/>
                    <a:pt x="30" y="1512"/>
                  </a:cubicBezTo>
                  <a:lnTo>
                    <a:pt x="30" y="1512"/>
                  </a:lnTo>
                  <a:cubicBezTo>
                    <a:pt x="30" y="1516"/>
                    <a:pt x="31" y="1520"/>
                    <a:pt x="31" y="1523"/>
                  </a:cubicBezTo>
                  <a:lnTo>
                    <a:pt x="31" y="1523"/>
                  </a:lnTo>
                  <a:cubicBezTo>
                    <a:pt x="32" y="1529"/>
                    <a:pt x="33" y="1535"/>
                    <a:pt x="34" y="1540"/>
                  </a:cubicBezTo>
                  <a:lnTo>
                    <a:pt x="34" y="1540"/>
                  </a:lnTo>
                  <a:cubicBezTo>
                    <a:pt x="35" y="1543"/>
                    <a:pt x="35" y="1547"/>
                    <a:pt x="37" y="1551"/>
                  </a:cubicBezTo>
                  <a:lnTo>
                    <a:pt x="37" y="1551"/>
                  </a:lnTo>
                  <a:cubicBezTo>
                    <a:pt x="38" y="1557"/>
                    <a:pt x="39" y="1562"/>
                    <a:pt x="40" y="1567"/>
                  </a:cubicBezTo>
                  <a:lnTo>
                    <a:pt x="40" y="1567"/>
                  </a:lnTo>
                  <a:cubicBezTo>
                    <a:pt x="41" y="1571"/>
                    <a:pt x="41" y="1575"/>
                    <a:pt x="42" y="1578"/>
                  </a:cubicBezTo>
                  <a:lnTo>
                    <a:pt x="42" y="1578"/>
                  </a:lnTo>
                  <a:cubicBezTo>
                    <a:pt x="44" y="1585"/>
                    <a:pt x="45" y="1590"/>
                    <a:pt x="47" y="1595"/>
                  </a:cubicBezTo>
                  <a:lnTo>
                    <a:pt x="47" y="1595"/>
                  </a:lnTo>
                  <a:cubicBezTo>
                    <a:pt x="47" y="1599"/>
                    <a:pt x="49" y="1603"/>
                    <a:pt x="50" y="1606"/>
                  </a:cubicBezTo>
                  <a:lnTo>
                    <a:pt x="50" y="1606"/>
                  </a:lnTo>
                  <a:cubicBezTo>
                    <a:pt x="51" y="1612"/>
                    <a:pt x="52" y="1618"/>
                    <a:pt x="54" y="1624"/>
                  </a:cubicBezTo>
                  <a:lnTo>
                    <a:pt x="54" y="1624"/>
                  </a:lnTo>
                  <a:cubicBezTo>
                    <a:pt x="55" y="1627"/>
                    <a:pt x="56" y="1630"/>
                    <a:pt x="57" y="1633"/>
                  </a:cubicBezTo>
                  <a:lnTo>
                    <a:pt x="57" y="1633"/>
                  </a:lnTo>
                  <a:cubicBezTo>
                    <a:pt x="60" y="1641"/>
                    <a:pt x="62" y="1648"/>
                    <a:pt x="64" y="1655"/>
                  </a:cubicBezTo>
                  <a:lnTo>
                    <a:pt x="64" y="1655"/>
                  </a:lnTo>
                  <a:cubicBezTo>
                    <a:pt x="65" y="1657"/>
                    <a:pt x="65" y="1659"/>
                    <a:pt x="66" y="1661"/>
                  </a:cubicBezTo>
                  <a:lnTo>
                    <a:pt x="66" y="1661"/>
                  </a:lnTo>
                  <a:cubicBezTo>
                    <a:pt x="69" y="1670"/>
                    <a:pt x="72" y="1678"/>
                    <a:pt x="75" y="1687"/>
                  </a:cubicBezTo>
                  <a:lnTo>
                    <a:pt x="75" y="1687"/>
                  </a:lnTo>
                  <a:cubicBezTo>
                    <a:pt x="77" y="1690"/>
                    <a:pt x="78" y="1693"/>
                    <a:pt x="78" y="1696"/>
                  </a:cubicBezTo>
                  <a:lnTo>
                    <a:pt x="78" y="1696"/>
                  </a:lnTo>
                  <a:cubicBezTo>
                    <a:pt x="81" y="1702"/>
                    <a:pt x="84" y="1708"/>
                    <a:pt x="86" y="1714"/>
                  </a:cubicBezTo>
                  <a:lnTo>
                    <a:pt x="86" y="1714"/>
                  </a:lnTo>
                  <a:cubicBezTo>
                    <a:pt x="87" y="1718"/>
                    <a:pt x="89" y="1721"/>
                    <a:pt x="91" y="1725"/>
                  </a:cubicBezTo>
                  <a:lnTo>
                    <a:pt x="91" y="1725"/>
                  </a:lnTo>
                  <a:cubicBezTo>
                    <a:pt x="92" y="1730"/>
                    <a:pt x="95" y="1736"/>
                    <a:pt x="98" y="1741"/>
                  </a:cubicBezTo>
                  <a:lnTo>
                    <a:pt x="98" y="1741"/>
                  </a:lnTo>
                  <a:cubicBezTo>
                    <a:pt x="99" y="1745"/>
                    <a:pt x="101" y="1748"/>
                    <a:pt x="102" y="1752"/>
                  </a:cubicBezTo>
                  <a:lnTo>
                    <a:pt x="102" y="1752"/>
                  </a:lnTo>
                  <a:cubicBezTo>
                    <a:pt x="105" y="1758"/>
                    <a:pt x="107" y="1763"/>
                    <a:pt x="110" y="1768"/>
                  </a:cubicBezTo>
                  <a:lnTo>
                    <a:pt x="110" y="1768"/>
                  </a:lnTo>
                  <a:cubicBezTo>
                    <a:pt x="112" y="1772"/>
                    <a:pt x="114" y="1775"/>
                    <a:pt x="115" y="1779"/>
                  </a:cubicBezTo>
                  <a:lnTo>
                    <a:pt x="115" y="1779"/>
                  </a:lnTo>
                  <a:cubicBezTo>
                    <a:pt x="118" y="1785"/>
                    <a:pt x="121" y="1789"/>
                    <a:pt x="123" y="1795"/>
                  </a:cubicBezTo>
                  <a:lnTo>
                    <a:pt x="123" y="1795"/>
                  </a:lnTo>
                  <a:cubicBezTo>
                    <a:pt x="125" y="1798"/>
                    <a:pt x="127" y="1802"/>
                    <a:pt x="129" y="1806"/>
                  </a:cubicBezTo>
                  <a:lnTo>
                    <a:pt x="129" y="1806"/>
                  </a:lnTo>
                  <a:cubicBezTo>
                    <a:pt x="132" y="1811"/>
                    <a:pt x="135" y="1817"/>
                    <a:pt x="137" y="1821"/>
                  </a:cubicBezTo>
                  <a:lnTo>
                    <a:pt x="137" y="1821"/>
                  </a:lnTo>
                  <a:cubicBezTo>
                    <a:pt x="140" y="1825"/>
                    <a:pt x="141" y="1829"/>
                    <a:pt x="143" y="1833"/>
                  </a:cubicBezTo>
                  <a:lnTo>
                    <a:pt x="143" y="1833"/>
                  </a:lnTo>
                  <a:cubicBezTo>
                    <a:pt x="146" y="1838"/>
                    <a:pt x="150" y="1843"/>
                    <a:pt x="152" y="1848"/>
                  </a:cubicBezTo>
                  <a:lnTo>
                    <a:pt x="152" y="1848"/>
                  </a:lnTo>
                  <a:cubicBezTo>
                    <a:pt x="155" y="1852"/>
                    <a:pt x="156" y="1855"/>
                    <a:pt x="159" y="1859"/>
                  </a:cubicBezTo>
                  <a:lnTo>
                    <a:pt x="159" y="1859"/>
                  </a:lnTo>
                  <a:cubicBezTo>
                    <a:pt x="162" y="1865"/>
                    <a:pt x="165" y="1870"/>
                    <a:pt x="169" y="1875"/>
                  </a:cubicBezTo>
                  <a:lnTo>
                    <a:pt x="169" y="1875"/>
                  </a:lnTo>
                  <a:cubicBezTo>
                    <a:pt x="171" y="1879"/>
                    <a:pt x="173" y="1882"/>
                    <a:pt x="175" y="1885"/>
                  </a:cubicBezTo>
                  <a:lnTo>
                    <a:pt x="175" y="1885"/>
                  </a:lnTo>
                  <a:cubicBezTo>
                    <a:pt x="179" y="1891"/>
                    <a:pt x="183" y="1898"/>
                    <a:pt x="187" y="1903"/>
                  </a:cubicBezTo>
                  <a:lnTo>
                    <a:pt x="187" y="1903"/>
                  </a:lnTo>
                  <a:cubicBezTo>
                    <a:pt x="189" y="1906"/>
                    <a:pt x="191" y="1909"/>
                    <a:pt x="192" y="1911"/>
                  </a:cubicBezTo>
                  <a:lnTo>
                    <a:pt x="192" y="1911"/>
                  </a:lnTo>
                  <a:cubicBezTo>
                    <a:pt x="198" y="1920"/>
                    <a:pt x="203" y="1929"/>
                    <a:pt x="210" y="1937"/>
                  </a:cubicBezTo>
                  <a:lnTo>
                    <a:pt x="210" y="1937"/>
                  </a:lnTo>
                  <a:cubicBezTo>
                    <a:pt x="211" y="1939"/>
                    <a:pt x="213" y="1941"/>
                    <a:pt x="214" y="1943"/>
                  </a:cubicBezTo>
                  <a:lnTo>
                    <a:pt x="214" y="1943"/>
                  </a:lnTo>
                  <a:cubicBezTo>
                    <a:pt x="219" y="1950"/>
                    <a:pt x="223" y="1956"/>
                    <a:pt x="229" y="1963"/>
                  </a:cubicBezTo>
                  <a:lnTo>
                    <a:pt x="229" y="1963"/>
                  </a:lnTo>
                  <a:cubicBezTo>
                    <a:pt x="231" y="1966"/>
                    <a:pt x="233" y="1969"/>
                    <a:pt x="236" y="1972"/>
                  </a:cubicBezTo>
                  <a:lnTo>
                    <a:pt x="236" y="1972"/>
                  </a:lnTo>
                  <a:cubicBezTo>
                    <a:pt x="240" y="1978"/>
                    <a:pt x="244" y="1983"/>
                    <a:pt x="248" y="1989"/>
                  </a:cubicBezTo>
                  <a:lnTo>
                    <a:pt x="248" y="1989"/>
                  </a:lnTo>
                  <a:cubicBezTo>
                    <a:pt x="251" y="1992"/>
                    <a:pt x="253" y="1996"/>
                    <a:pt x="256" y="1999"/>
                  </a:cubicBezTo>
                  <a:lnTo>
                    <a:pt x="256" y="1999"/>
                  </a:lnTo>
                  <a:cubicBezTo>
                    <a:pt x="261" y="2004"/>
                    <a:pt x="264" y="2009"/>
                    <a:pt x="269" y="2014"/>
                  </a:cubicBezTo>
                  <a:lnTo>
                    <a:pt x="269" y="2014"/>
                  </a:lnTo>
                  <a:cubicBezTo>
                    <a:pt x="272" y="2017"/>
                    <a:pt x="274" y="2021"/>
                    <a:pt x="277" y="2025"/>
                  </a:cubicBezTo>
                  <a:lnTo>
                    <a:pt x="277" y="2025"/>
                  </a:lnTo>
                  <a:cubicBezTo>
                    <a:pt x="282" y="2030"/>
                    <a:pt x="286" y="2034"/>
                    <a:pt x="290" y="2039"/>
                  </a:cubicBezTo>
                  <a:lnTo>
                    <a:pt x="290" y="2039"/>
                  </a:lnTo>
                  <a:cubicBezTo>
                    <a:pt x="293" y="2043"/>
                    <a:pt x="296" y="2047"/>
                    <a:pt x="299" y="2050"/>
                  </a:cubicBezTo>
                  <a:lnTo>
                    <a:pt x="299" y="2050"/>
                  </a:lnTo>
                  <a:cubicBezTo>
                    <a:pt x="303" y="2055"/>
                    <a:pt x="307" y="2060"/>
                    <a:pt x="312" y="2065"/>
                  </a:cubicBezTo>
                  <a:lnTo>
                    <a:pt x="312" y="2065"/>
                  </a:lnTo>
                  <a:cubicBezTo>
                    <a:pt x="315" y="2068"/>
                    <a:pt x="319" y="2072"/>
                    <a:pt x="322" y="2075"/>
                  </a:cubicBezTo>
                  <a:lnTo>
                    <a:pt x="322" y="2075"/>
                  </a:lnTo>
                  <a:cubicBezTo>
                    <a:pt x="326" y="2080"/>
                    <a:pt x="330" y="2085"/>
                    <a:pt x="335" y="2090"/>
                  </a:cubicBezTo>
                  <a:lnTo>
                    <a:pt x="335" y="2090"/>
                  </a:lnTo>
                  <a:cubicBezTo>
                    <a:pt x="338" y="2094"/>
                    <a:pt x="342" y="2097"/>
                    <a:pt x="345" y="2101"/>
                  </a:cubicBezTo>
                  <a:lnTo>
                    <a:pt x="345" y="2101"/>
                  </a:lnTo>
                  <a:cubicBezTo>
                    <a:pt x="350" y="2105"/>
                    <a:pt x="354" y="2111"/>
                    <a:pt x="359" y="2115"/>
                  </a:cubicBezTo>
                  <a:lnTo>
                    <a:pt x="359" y="2115"/>
                  </a:lnTo>
                  <a:cubicBezTo>
                    <a:pt x="362" y="2119"/>
                    <a:pt x="366" y="2122"/>
                    <a:pt x="369" y="2125"/>
                  </a:cubicBezTo>
                  <a:lnTo>
                    <a:pt x="369" y="2125"/>
                  </a:lnTo>
                  <a:cubicBezTo>
                    <a:pt x="374" y="2131"/>
                    <a:pt x="380" y="2136"/>
                    <a:pt x="385" y="2142"/>
                  </a:cubicBezTo>
                  <a:lnTo>
                    <a:pt x="385" y="2142"/>
                  </a:lnTo>
                  <a:cubicBezTo>
                    <a:pt x="388" y="2145"/>
                    <a:pt x="391" y="2148"/>
                    <a:pt x="394" y="2150"/>
                  </a:cubicBezTo>
                  <a:lnTo>
                    <a:pt x="394" y="2150"/>
                  </a:lnTo>
                  <a:cubicBezTo>
                    <a:pt x="402" y="2158"/>
                    <a:pt x="410" y="2166"/>
                    <a:pt x="419" y="2175"/>
                  </a:cubicBezTo>
                  <a:lnTo>
                    <a:pt x="419" y="2175"/>
                  </a:lnTo>
                  <a:cubicBezTo>
                    <a:pt x="420" y="2176"/>
                    <a:pt x="421" y="2177"/>
                    <a:pt x="423" y="2178"/>
                  </a:cubicBezTo>
                  <a:lnTo>
                    <a:pt x="423" y="2178"/>
                  </a:lnTo>
                  <a:cubicBezTo>
                    <a:pt x="430" y="2185"/>
                    <a:pt x="438" y="2192"/>
                    <a:pt x="445" y="2199"/>
                  </a:cubicBezTo>
                  <a:lnTo>
                    <a:pt x="445" y="2199"/>
                  </a:lnTo>
                  <a:cubicBezTo>
                    <a:pt x="449" y="2202"/>
                    <a:pt x="452" y="2205"/>
                    <a:pt x="455" y="2208"/>
                  </a:cubicBezTo>
                  <a:lnTo>
                    <a:pt x="455" y="2208"/>
                  </a:lnTo>
                  <a:cubicBezTo>
                    <a:pt x="461" y="2214"/>
                    <a:pt x="467" y="2218"/>
                    <a:pt x="473" y="2224"/>
                  </a:cubicBezTo>
                  <a:lnTo>
                    <a:pt x="473" y="2224"/>
                  </a:lnTo>
                  <a:cubicBezTo>
                    <a:pt x="477" y="2226"/>
                    <a:pt x="480" y="2230"/>
                    <a:pt x="484" y="2234"/>
                  </a:cubicBezTo>
                  <a:lnTo>
                    <a:pt x="484" y="2234"/>
                  </a:lnTo>
                  <a:cubicBezTo>
                    <a:pt x="489" y="2238"/>
                    <a:pt x="495" y="2243"/>
                    <a:pt x="501" y="2247"/>
                  </a:cubicBezTo>
                  <a:lnTo>
                    <a:pt x="501" y="2247"/>
                  </a:lnTo>
                  <a:cubicBezTo>
                    <a:pt x="505" y="2251"/>
                    <a:pt x="509" y="2255"/>
                    <a:pt x="513" y="2258"/>
                  </a:cubicBezTo>
                  <a:lnTo>
                    <a:pt x="513" y="2258"/>
                  </a:lnTo>
                  <a:cubicBezTo>
                    <a:pt x="518" y="2262"/>
                    <a:pt x="524" y="2267"/>
                    <a:pt x="529" y="2272"/>
                  </a:cubicBezTo>
                  <a:lnTo>
                    <a:pt x="529" y="2272"/>
                  </a:lnTo>
                  <a:cubicBezTo>
                    <a:pt x="534" y="2275"/>
                    <a:pt x="538" y="2279"/>
                    <a:pt x="542" y="2282"/>
                  </a:cubicBezTo>
                  <a:lnTo>
                    <a:pt x="542" y="2282"/>
                  </a:lnTo>
                  <a:cubicBezTo>
                    <a:pt x="548" y="2286"/>
                    <a:pt x="554" y="2291"/>
                    <a:pt x="559" y="2295"/>
                  </a:cubicBezTo>
                  <a:lnTo>
                    <a:pt x="559" y="2295"/>
                  </a:lnTo>
                  <a:cubicBezTo>
                    <a:pt x="564" y="2299"/>
                    <a:pt x="568" y="2302"/>
                    <a:pt x="572" y="2306"/>
                  </a:cubicBezTo>
                  <a:lnTo>
                    <a:pt x="572" y="2306"/>
                  </a:lnTo>
                  <a:cubicBezTo>
                    <a:pt x="578" y="2310"/>
                    <a:pt x="583" y="2315"/>
                    <a:pt x="589" y="2319"/>
                  </a:cubicBezTo>
                  <a:lnTo>
                    <a:pt x="589" y="2319"/>
                  </a:lnTo>
                  <a:cubicBezTo>
                    <a:pt x="594" y="2323"/>
                    <a:pt x="598" y="2326"/>
                    <a:pt x="603" y="2330"/>
                  </a:cubicBezTo>
                  <a:lnTo>
                    <a:pt x="603" y="2330"/>
                  </a:lnTo>
                  <a:cubicBezTo>
                    <a:pt x="609" y="2334"/>
                    <a:pt x="615" y="2338"/>
                    <a:pt x="621" y="2343"/>
                  </a:cubicBezTo>
                  <a:lnTo>
                    <a:pt x="621" y="2343"/>
                  </a:lnTo>
                  <a:cubicBezTo>
                    <a:pt x="625" y="2346"/>
                    <a:pt x="630" y="2350"/>
                    <a:pt x="635" y="2353"/>
                  </a:cubicBezTo>
                  <a:lnTo>
                    <a:pt x="635" y="2353"/>
                  </a:lnTo>
                  <a:cubicBezTo>
                    <a:pt x="641" y="2358"/>
                    <a:pt x="648" y="2362"/>
                    <a:pt x="654" y="2367"/>
                  </a:cubicBezTo>
                  <a:lnTo>
                    <a:pt x="654" y="2367"/>
                  </a:lnTo>
                  <a:cubicBezTo>
                    <a:pt x="658" y="2370"/>
                    <a:pt x="662" y="2373"/>
                    <a:pt x="666" y="2376"/>
                  </a:cubicBezTo>
                  <a:lnTo>
                    <a:pt x="666" y="2376"/>
                  </a:lnTo>
                  <a:cubicBezTo>
                    <a:pt x="675" y="2382"/>
                    <a:pt x="682" y="2387"/>
                    <a:pt x="690" y="2393"/>
                  </a:cubicBezTo>
                  <a:lnTo>
                    <a:pt x="690" y="2393"/>
                  </a:lnTo>
                  <a:cubicBezTo>
                    <a:pt x="693" y="2395"/>
                    <a:pt x="696" y="2397"/>
                    <a:pt x="699" y="2399"/>
                  </a:cubicBezTo>
                  <a:lnTo>
                    <a:pt x="699" y="2399"/>
                  </a:lnTo>
                  <a:cubicBezTo>
                    <a:pt x="710" y="2407"/>
                    <a:pt x="721" y="2414"/>
                    <a:pt x="732" y="2421"/>
                  </a:cubicBezTo>
                  <a:lnTo>
                    <a:pt x="732" y="2421"/>
                  </a:lnTo>
                  <a:cubicBezTo>
                    <a:pt x="736" y="2424"/>
                    <a:pt x="741" y="2427"/>
                    <a:pt x="745" y="2430"/>
                  </a:cubicBezTo>
                  <a:lnTo>
                    <a:pt x="745" y="2430"/>
                  </a:lnTo>
                  <a:cubicBezTo>
                    <a:pt x="752" y="2435"/>
                    <a:pt x="759" y="2439"/>
                    <a:pt x="767" y="2444"/>
                  </a:cubicBezTo>
                  <a:lnTo>
                    <a:pt x="767" y="2444"/>
                  </a:lnTo>
                  <a:cubicBezTo>
                    <a:pt x="771" y="2448"/>
                    <a:pt x="777" y="2451"/>
                    <a:pt x="781" y="2454"/>
                  </a:cubicBezTo>
                  <a:lnTo>
                    <a:pt x="781" y="2454"/>
                  </a:lnTo>
                  <a:cubicBezTo>
                    <a:pt x="788" y="2458"/>
                    <a:pt x="795" y="2463"/>
                    <a:pt x="801" y="2467"/>
                  </a:cubicBezTo>
                  <a:lnTo>
                    <a:pt x="801" y="2467"/>
                  </a:lnTo>
                  <a:cubicBezTo>
                    <a:pt x="807" y="2470"/>
                    <a:pt x="812" y="2474"/>
                    <a:pt x="818" y="2477"/>
                  </a:cubicBezTo>
                  <a:lnTo>
                    <a:pt x="818" y="2477"/>
                  </a:lnTo>
                  <a:cubicBezTo>
                    <a:pt x="824" y="2481"/>
                    <a:pt x="831" y="2485"/>
                    <a:pt x="837" y="2489"/>
                  </a:cubicBezTo>
                  <a:lnTo>
                    <a:pt x="837" y="2489"/>
                  </a:lnTo>
                  <a:cubicBezTo>
                    <a:pt x="843" y="2492"/>
                    <a:pt x="848" y="2496"/>
                    <a:pt x="854" y="2499"/>
                  </a:cubicBezTo>
                  <a:lnTo>
                    <a:pt x="854" y="2499"/>
                  </a:lnTo>
                  <a:cubicBezTo>
                    <a:pt x="861" y="2504"/>
                    <a:pt x="867" y="2507"/>
                    <a:pt x="873" y="2511"/>
                  </a:cubicBezTo>
                  <a:lnTo>
                    <a:pt x="873" y="2511"/>
                  </a:lnTo>
                  <a:cubicBezTo>
                    <a:pt x="880" y="2515"/>
                    <a:pt x="885" y="2518"/>
                    <a:pt x="891" y="2522"/>
                  </a:cubicBezTo>
                  <a:lnTo>
                    <a:pt x="891" y="2522"/>
                  </a:lnTo>
                  <a:cubicBezTo>
                    <a:pt x="898" y="2525"/>
                    <a:pt x="904" y="2529"/>
                    <a:pt x="911" y="2534"/>
                  </a:cubicBezTo>
                  <a:lnTo>
                    <a:pt x="911" y="2534"/>
                  </a:lnTo>
                  <a:cubicBezTo>
                    <a:pt x="917" y="2537"/>
                    <a:pt x="923" y="2540"/>
                    <a:pt x="928" y="2544"/>
                  </a:cubicBezTo>
                  <a:lnTo>
                    <a:pt x="928" y="2544"/>
                  </a:lnTo>
                  <a:cubicBezTo>
                    <a:pt x="935" y="2548"/>
                    <a:pt x="942" y="2551"/>
                    <a:pt x="949" y="2555"/>
                  </a:cubicBezTo>
                  <a:lnTo>
                    <a:pt x="949" y="2555"/>
                  </a:lnTo>
                  <a:cubicBezTo>
                    <a:pt x="955" y="2559"/>
                    <a:pt x="961" y="2562"/>
                    <a:pt x="966" y="2565"/>
                  </a:cubicBezTo>
                  <a:lnTo>
                    <a:pt x="966" y="2565"/>
                  </a:lnTo>
                  <a:cubicBezTo>
                    <a:pt x="974" y="2569"/>
                    <a:pt x="981" y="2573"/>
                    <a:pt x="989" y="2578"/>
                  </a:cubicBezTo>
                  <a:lnTo>
                    <a:pt x="989" y="2578"/>
                  </a:lnTo>
                  <a:cubicBezTo>
                    <a:pt x="994" y="2580"/>
                    <a:pt x="1000" y="2583"/>
                    <a:pt x="1006" y="2587"/>
                  </a:cubicBezTo>
                  <a:lnTo>
                    <a:pt x="1006" y="2587"/>
                  </a:lnTo>
                  <a:cubicBezTo>
                    <a:pt x="1014" y="2591"/>
                    <a:pt x="1022" y="2596"/>
                    <a:pt x="1031" y="2600"/>
                  </a:cubicBezTo>
                  <a:lnTo>
                    <a:pt x="1031" y="2600"/>
                  </a:lnTo>
                  <a:cubicBezTo>
                    <a:pt x="1035" y="2603"/>
                    <a:pt x="1040" y="2605"/>
                    <a:pt x="1045" y="2608"/>
                  </a:cubicBezTo>
                  <a:lnTo>
                    <a:pt x="1045" y="2608"/>
                  </a:lnTo>
                  <a:cubicBezTo>
                    <a:pt x="1058" y="2615"/>
                    <a:pt x="1071" y="2622"/>
                    <a:pt x="1084" y="2629"/>
                  </a:cubicBezTo>
                  <a:lnTo>
                    <a:pt x="1084" y="2629"/>
                  </a:lnTo>
                  <a:cubicBezTo>
                    <a:pt x="1089" y="2631"/>
                    <a:pt x="1094" y="2634"/>
                    <a:pt x="1099" y="2636"/>
                  </a:cubicBezTo>
                  <a:lnTo>
                    <a:pt x="1099" y="2636"/>
                  </a:lnTo>
                  <a:cubicBezTo>
                    <a:pt x="1108" y="2640"/>
                    <a:pt x="1117" y="2645"/>
                    <a:pt x="1125" y="2649"/>
                  </a:cubicBezTo>
                  <a:lnTo>
                    <a:pt x="1125" y="2649"/>
                  </a:lnTo>
                  <a:cubicBezTo>
                    <a:pt x="1132" y="2653"/>
                    <a:pt x="1137" y="2656"/>
                    <a:pt x="1143" y="2659"/>
                  </a:cubicBezTo>
                  <a:lnTo>
                    <a:pt x="1143" y="2659"/>
                  </a:lnTo>
                  <a:cubicBezTo>
                    <a:pt x="1151" y="2662"/>
                    <a:pt x="1159" y="2666"/>
                    <a:pt x="1167" y="2670"/>
                  </a:cubicBezTo>
                  <a:lnTo>
                    <a:pt x="1167" y="2670"/>
                  </a:lnTo>
                  <a:cubicBezTo>
                    <a:pt x="1173" y="2673"/>
                    <a:pt x="1180" y="2676"/>
                    <a:pt x="1186" y="2680"/>
                  </a:cubicBezTo>
                  <a:lnTo>
                    <a:pt x="1186" y="2680"/>
                  </a:lnTo>
                  <a:cubicBezTo>
                    <a:pt x="1194" y="2683"/>
                    <a:pt x="1201" y="2687"/>
                    <a:pt x="1209" y="2691"/>
                  </a:cubicBezTo>
                  <a:lnTo>
                    <a:pt x="1209" y="2691"/>
                  </a:lnTo>
                  <a:cubicBezTo>
                    <a:pt x="1215" y="2694"/>
                    <a:pt x="1223" y="2697"/>
                    <a:pt x="1229" y="2700"/>
                  </a:cubicBezTo>
                  <a:lnTo>
                    <a:pt x="1229" y="2700"/>
                  </a:lnTo>
                  <a:cubicBezTo>
                    <a:pt x="1236" y="2704"/>
                    <a:pt x="1244" y="2708"/>
                    <a:pt x="1252" y="2711"/>
                  </a:cubicBezTo>
                  <a:lnTo>
                    <a:pt x="1252" y="2711"/>
                  </a:lnTo>
                  <a:cubicBezTo>
                    <a:pt x="1259" y="2714"/>
                    <a:pt x="1266" y="2718"/>
                    <a:pt x="1272" y="2720"/>
                  </a:cubicBezTo>
                  <a:lnTo>
                    <a:pt x="1272" y="2720"/>
                  </a:lnTo>
                  <a:cubicBezTo>
                    <a:pt x="1280" y="2724"/>
                    <a:pt x="1288" y="2727"/>
                    <a:pt x="1295" y="2731"/>
                  </a:cubicBezTo>
                  <a:lnTo>
                    <a:pt x="1295" y="2731"/>
                  </a:lnTo>
                  <a:cubicBezTo>
                    <a:pt x="1302" y="2734"/>
                    <a:pt x="1309" y="2737"/>
                    <a:pt x="1316" y="2741"/>
                  </a:cubicBezTo>
                  <a:lnTo>
                    <a:pt x="1316" y="2741"/>
                  </a:lnTo>
                  <a:cubicBezTo>
                    <a:pt x="1324" y="2744"/>
                    <a:pt x="1332" y="2747"/>
                    <a:pt x="1340" y="2751"/>
                  </a:cubicBezTo>
                  <a:lnTo>
                    <a:pt x="1340" y="2751"/>
                  </a:lnTo>
                  <a:cubicBezTo>
                    <a:pt x="1347" y="2754"/>
                    <a:pt x="1354" y="2757"/>
                    <a:pt x="1361" y="2760"/>
                  </a:cubicBezTo>
                  <a:lnTo>
                    <a:pt x="1361" y="2760"/>
                  </a:lnTo>
                  <a:cubicBezTo>
                    <a:pt x="1369" y="2764"/>
                    <a:pt x="1377" y="2767"/>
                    <a:pt x="1385" y="2771"/>
                  </a:cubicBezTo>
                  <a:lnTo>
                    <a:pt x="1385" y="2771"/>
                  </a:lnTo>
                  <a:cubicBezTo>
                    <a:pt x="1392" y="2774"/>
                    <a:pt x="1399" y="2777"/>
                    <a:pt x="1406" y="2780"/>
                  </a:cubicBezTo>
                  <a:lnTo>
                    <a:pt x="1406" y="2780"/>
                  </a:lnTo>
                  <a:cubicBezTo>
                    <a:pt x="1415" y="2784"/>
                    <a:pt x="1424" y="2787"/>
                    <a:pt x="1432" y="2791"/>
                  </a:cubicBezTo>
                  <a:lnTo>
                    <a:pt x="1432" y="2791"/>
                  </a:lnTo>
                  <a:cubicBezTo>
                    <a:pt x="1439" y="2794"/>
                    <a:pt x="1446" y="2797"/>
                    <a:pt x="1452" y="2800"/>
                  </a:cubicBezTo>
                  <a:lnTo>
                    <a:pt x="1452" y="2800"/>
                  </a:lnTo>
                  <a:cubicBezTo>
                    <a:pt x="1464" y="2804"/>
                    <a:pt x="1476" y="2810"/>
                    <a:pt x="1488" y="2814"/>
                  </a:cubicBezTo>
                  <a:lnTo>
                    <a:pt x="1488" y="2814"/>
                  </a:lnTo>
                  <a:cubicBezTo>
                    <a:pt x="1497" y="2818"/>
                    <a:pt x="1506" y="2821"/>
                    <a:pt x="1515" y="2825"/>
                  </a:cubicBezTo>
                  <a:lnTo>
                    <a:pt x="1515" y="2825"/>
                  </a:lnTo>
                  <a:cubicBezTo>
                    <a:pt x="1524" y="2829"/>
                    <a:pt x="1534" y="2833"/>
                    <a:pt x="1544" y="2837"/>
                  </a:cubicBezTo>
                  <a:lnTo>
                    <a:pt x="1544" y="2837"/>
                  </a:lnTo>
                  <a:cubicBezTo>
                    <a:pt x="1551" y="2840"/>
                    <a:pt x="1558" y="2843"/>
                    <a:pt x="1565" y="2845"/>
                  </a:cubicBezTo>
                  <a:lnTo>
                    <a:pt x="1565" y="2845"/>
                  </a:lnTo>
                  <a:cubicBezTo>
                    <a:pt x="1574" y="2849"/>
                    <a:pt x="1583" y="2852"/>
                    <a:pt x="1591" y="2855"/>
                  </a:cubicBezTo>
                  <a:lnTo>
                    <a:pt x="1591" y="2855"/>
                  </a:lnTo>
                  <a:cubicBezTo>
                    <a:pt x="1599" y="2858"/>
                    <a:pt x="1607" y="2861"/>
                    <a:pt x="1615" y="2864"/>
                  </a:cubicBezTo>
                  <a:lnTo>
                    <a:pt x="1615" y="2864"/>
                  </a:lnTo>
                  <a:cubicBezTo>
                    <a:pt x="1623" y="2868"/>
                    <a:pt x="1631" y="2871"/>
                    <a:pt x="1639" y="2874"/>
                  </a:cubicBezTo>
                  <a:lnTo>
                    <a:pt x="1639" y="2874"/>
                  </a:lnTo>
                  <a:cubicBezTo>
                    <a:pt x="1648" y="2877"/>
                    <a:pt x="1655" y="2880"/>
                    <a:pt x="1663" y="2883"/>
                  </a:cubicBezTo>
                  <a:lnTo>
                    <a:pt x="1663" y="2883"/>
                  </a:lnTo>
                  <a:cubicBezTo>
                    <a:pt x="1672" y="2886"/>
                    <a:pt x="1680" y="2889"/>
                    <a:pt x="1689" y="2892"/>
                  </a:cubicBezTo>
                  <a:lnTo>
                    <a:pt x="1689" y="2892"/>
                  </a:lnTo>
                  <a:cubicBezTo>
                    <a:pt x="1696" y="2895"/>
                    <a:pt x="1705" y="2898"/>
                    <a:pt x="1713" y="2901"/>
                  </a:cubicBezTo>
                  <a:lnTo>
                    <a:pt x="1713" y="2901"/>
                  </a:lnTo>
                  <a:cubicBezTo>
                    <a:pt x="1721" y="2904"/>
                    <a:pt x="1730" y="2907"/>
                    <a:pt x="1738" y="2911"/>
                  </a:cubicBezTo>
                  <a:lnTo>
                    <a:pt x="1738" y="2911"/>
                  </a:lnTo>
                  <a:cubicBezTo>
                    <a:pt x="1746" y="2913"/>
                    <a:pt x="1754" y="2916"/>
                    <a:pt x="1762" y="2919"/>
                  </a:cubicBezTo>
                  <a:lnTo>
                    <a:pt x="1762" y="2919"/>
                  </a:lnTo>
                  <a:cubicBezTo>
                    <a:pt x="1771" y="2922"/>
                    <a:pt x="1780" y="2925"/>
                    <a:pt x="1789" y="2928"/>
                  </a:cubicBezTo>
                  <a:lnTo>
                    <a:pt x="1789" y="2928"/>
                  </a:lnTo>
                  <a:cubicBezTo>
                    <a:pt x="1796" y="2931"/>
                    <a:pt x="1804" y="2934"/>
                    <a:pt x="1813" y="2936"/>
                  </a:cubicBezTo>
                  <a:lnTo>
                    <a:pt x="1813" y="2936"/>
                  </a:lnTo>
                  <a:cubicBezTo>
                    <a:pt x="1822" y="2940"/>
                    <a:pt x="1830" y="2943"/>
                    <a:pt x="1840" y="2946"/>
                  </a:cubicBezTo>
                  <a:lnTo>
                    <a:pt x="1840" y="2946"/>
                  </a:lnTo>
                  <a:cubicBezTo>
                    <a:pt x="1847" y="2949"/>
                    <a:pt x="1855" y="2951"/>
                    <a:pt x="1864" y="2954"/>
                  </a:cubicBezTo>
                  <a:lnTo>
                    <a:pt x="1864" y="2954"/>
                  </a:lnTo>
                  <a:cubicBezTo>
                    <a:pt x="1873" y="2958"/>
                    <a:pt x="1883" y="2961"/>
                    <a:pt x="1892" y="2964"/>
                  </a:cubicBezTo>
                  <a:lnTo>
                    <a:pt x="1892" y="2964"/>
                  </a:lnTo>
                  <a:cubicBezTo>
                    <a:pt x="1898" y="2966"/>
                    <a:pt x="1905" y="2968"/>
                    <a:pt x="1911" y="2970"/>
                  </a:cubicBezTo>
                  <a:lnTo>
                    <a:pt x="1911" y="2970"/>
                  </a:lnTo>
                  <a:cubicBezTo>
                    <a:pt x="1913" y="2971"/>
                    <a:pt x="1914" y="2971"/>
                    <a:pt x="1915" y="2971"/>
                  </a:cubicBezTo>
                  <a:lnTo>
                    <a:pt x="1915" y="2971"/>
                  </a:lnTo>
                  <a:cubicBezTo>
                    <a:pt x="1934" y="2978"/>
                    <a:pt x="1953" y="2984"/>
                    <a:pt x="1971" y="2989"/>
                  </a:cubicBezTo>
                  <a:lnTo>
                    <a:pt x="1971" y="2989"/>
                  </a:lnTo>
                  <a:cubicBezTo>
                    <a:pt x="1977" y="2992"/>
                    <a:pt x="1983" y="2994"/>
                    <a:pt x="1988" y="2995"/>
                  </a:cubicBezTo>
                  <a:lnTo>
                    <a:pt x="1988" y="2995"/>
                  </a:lnTo>
                  <a:cubicBezTo>
                    <a:pt x="2003" y="2999"/>
                    <a:pt x="2016" y="3004"/>
                    <a:pt x="2031" y="3008"/>
                  </a:cubicBezTo>
                  <a:lnTo>
                    <a:pt x="2031" y="3008"/>
                  </a:lnTo>
                  <a:cubicBezTo>
                    <a:pt x="2038" y="3011"/>
                    <a:pt x="2044" y="3013"/>
                    <a:pt x="2051" y="3015"/>
                  </a:cubicBezTo>
                  <a:lnTo>
                    <a:pt x="2051" y="3015"/>
                  </a:lnTo>
                  <a:cubicBezTo>
                    <a:pt x="2065" y="3019"/>
                    <a:pt x="2079" y="3023"/>
                    <a:pt x="2094" y="3027"/>
                  </a:cubicBezTo>
                  <a:lnTo>
                    <a:pt x="2094" y="3027"/>
                  </a:lnTo>
                  <a:cubicBezTo>
                    <a:pt x="2099" y="3030"/>
                    <a:pt x="2106" y="3032"/>
                    <a:pt x="2112" y="3033"/>
                  </a:cubicBezTo>
                  <a:lnTo>
                    <a:pt x="2112" y="3033"/>
                  </a:lnTo>
                  <a:cubicBezTo>
                    <a:pt x="2131" y="3039"/>
                    <a:pt x="2151" y="3045"/>
                    <a:pt x="2171" y="3051"/>
                  </a:cubicBezTo>
                  <a:lnTo>
                    <a:pt x="2171" y="3051"/>
                  </a:lnTo>
                  <a:cubicBezTo>
                    <a:pt x="2175" y="3052"/>
                    <a:pt x="2178" y="3053"/>
                    <a:pt x="2181" y="3054"/>
                  </a:cubicBezTo>
                  <a:lnTo>
                    <a:pt x="2181" y="3054"/>
                  </a:lnTo>
                  <a:cubicBezTo>
                    <a:pt x="2198" y="3059"/>
                    <a:pt x="2216" y="3063"/>
                    <a:pt x="2232" y="3069"/>
                  </a:cubicBezTo>
                  <a:lnTo>
                    <a:pt x="2232" y="3069"/>
                  </a:lnTo>
                  <a:cubicBezTo>
                    <a:pt x="2239" y="3070"/>
                    <a:pt x="2246" y="3072"/>
                    <a:pt x="2253" y="3074"/>
                  </a:cubicBezTo>
                  <a:lnTo>
                    <a:pt x="2253" y="3074"/>
                  </a:lnTo>
                  <a:cubicBezTo>
                    <a:pt x="2267" y="3078"/>
                    <a:pt x="2281" y="3082"/>
                    <a:pt x="2296" y="3086"/>
                  </a:cubicBezTo>
                  <a:lnTo>
                    <a:pt x="2296" y="3086"/>
                  </a:lnTo>
                  <a:cubicBezTo>
                    <a:pt x="2302" y="3088"/>
                    <a:pt x="2310" y="3090"/>
                    <a:pt x="2316" y="3092"/>
                  </a:cubicBezTo>
                  <a:lnTo>
                    <a:pt x="2316" y="3092"/>
                  </a:lnTo>
                  <a:cubicBezTo>
                    <a:pt x="2335" y="3097"/>
                    <a:pt x="2353" y="3102"/>
                    <a:pt x="2372" y="3107"/>
                  </a:cubicBezTo>
                  <a:lnTo>
                    <a:pt x="2372" y="3107"/>
                  </a:lnTo>
                  <a:cubicBezTo>
                    <a:pt x="2374" y="3107"/>
                    <a:pt x="2377" y="3108"/>
                    <a:pt x="2379" y="3108"/>
                  </a:cubicBezTo>
                  <a:lnTo>
                    <a:pt x="2379" y="3108"/>
                  </a:lnTo>
                  <a:cubicBezTo>
                    <a:pt x="2399" y="3115"/>
                    <a:pt x="2421" y="3120"/>
                    <a:pt x="2442" y="3125"/>
                  </a:cubicBezTo>
                  <a:lnTo>
                    <a:pt x="2442" y="3125"/>
                  </a:lnTo>
                  <a:cubicBezTo>
                    <a:pt x="2443" y="3126"/>
                    <a:pt x="2446" y="3126"/>
                    <a:pt x="2448" y="3127"/>
                  </a:cubicBezTo>
                  <a:lnTo>
                    <a:pt x="2448" y="3127"/>
                  </a:lnTo>
                  <a:cubicBezTo>
                    <a:pt x="2450" y="3127"/>
                    <a:pt x="2452" y="3128"/>
                    <a:pt x="2455" y="3128"/>
                  </a:cubicBezTo>
                  <a:lnTo>
                    <a:pt x="2455" y="3128"/>
                  </a:lnTo>
                  <a:cubicBezTo>
                    <a:pt x="2487" y="3137"/>
                    <a:pt x="2520" y="3145"/>
                    <a:pt x="2553" y="3153"/>
                  </a:cubicBezTo>
                  <a:lnTo>
                    <a:pt x="2553" y="3153"/>
                  </a:lnTo>
                  <a:cubicBezTo>
                    <a:pt x="2557" y="3154"/>
                    <a:pt x="2561" y="3155"/>
                    <a:pt x="2564" y="3156"/>
                  </a:cubicBezTo>
                  <a:lnTo>
                    <a:pt x="2564" y="3156"/>
                  </a:lnTo>
                  <a:cubicBezTo>
                    <a:pt x="2597" y="3164"/>
                    <a:pt x="2631" y="3171"/>
                    <a:pt x="2664" y="3179"/>
                  </a:cubicBezTo>
                  <a:lnTo>
                    <a:pt x="2664" y="3179"/>
                  </a:lnTo>
                  <a:cubicBezTo>
                    <a:pt x="2668" y="3180"/>
                    <a:pt x="2673" y="3181"/>
                    <a:pt x="2677" y="3182"/>
                  </a:cubicBezTo>
                  <a:lnTo>
                    <a:pt x="2677" y="3182"/>
                  </a:lnTo>
                  <a:cubicBezTo>
                    <a:pt x="2710" y="3190"/>
                    <a:pt x="2743" y="3197"/>
                    <a:pt x="2777" y="3205"/>
                  </a:cubicBezTo>
                  <a:lnTo>
                    <a:pt x="2777" y="3205"/>
                  </a:lnTo>
                  <a:cubicBezTo>
                    <a:pt x="2781" y="3206"/>
                    <a:pt x="2786" y="3207"/>
                    <a:pt x="2791" y="3208"/>
                  </a:cubicBezTo>
                  <a:lnTo>
                    <a:pt x="2791" y="3208"/>
                  </a:lnTo>
                  <a:cubicBezTo>
                    <a:pt x="2824" y="3215"/>
                    <a:pt x="2857" y="3222"/>
                    <a:pt x="2892" y="3229"/>
                  </a:cubicBezTo>
                  <a:lnTo>
                    <a:pt x="2892" y="3229"/>
                  </a:lnTo>
                  <a:cubicBezTo>
                    <a:pt x="2893" y="3229"/>
                    <a:pt x="2896" y="3230"/>
                    <a:pt x="2897" y="3231"/>
                  </a:cubicBezTo>
                  <a:lnTo>
                    <a:pt x="2897" y="3231"/>
                  </a:lnTo>
                  <a:cubicBezTo>
                    <a:pt x="2901" y="3231"/>
                    <a:pt x="2904" y="3232"/>
                    <a:pt x="2907" y="3233"/>
                  </a:cubicBezTo>
                  <a:lnTo>
                    <a:pt x="2907" y="3233"/>
                  </a:lnTo>
                  <a:cubicBezTo>
                    <a:pt x="2938" y="3238"/>
                    <a:pt x="2968" y="3245"/>
                    <a:pt x="2999" y="3251"/>
                  </a:cubicBezTo>
                  <a:lnTo>
                    <a:pt x="2999" y="3251"/>
                  </a:lnTo>
                  <a:cubicBezTo>
                    <a:pt x="3001" y="3251"/>
                    <a:pt x="3003" y="3252"/>
                    <a:pt x="3004" y="3252"/>
                  </a:cubicBezTo>
                  <a:lnTo>
                    <a:pt x="3004" y="3252"/>
                  </a:lnTo>
                  <a:cubicBezTo>
                    <a:pt x="3035" y="3258"/>
                    <a:pt x="3066" y="3264"/>
                    <a:pt x="3097" y="3269"/>
                  </a:cubicBezTo>
                  <a:lnTo>
                    <a:pt x="3097" y="3269"/>
                  </a:lnTo>
                  <a:cubicBezTo>
                    <a:pt x="3100" y="3270"/>
                    <a:pt x="3104" y="3271"/>
                    <a:pt x="3108" y="3272"/>
                  </a:cubicBezTo>
                  <a:lnTo>
                    <a:pt x="3108" y="3272"/>
                  </a:lnTo>
                  <a:cubicBezTo>
                    <a:pt x="3139" y="3277"/>
                    <a:pt x="3169" y="3283"/>
                    <a:pt x="3200" y="3288"/>
                  </a:cubicBezTo>
                  <a:lnTo>
                    <a:pt x="3200" y="3288"/>
                  </a:lnTo>
                  <a:cubicBezTo>
                    <a:pt x="3206" y="3289"/>
                    <a:pt x="3212" y="3291"/>
                    <a:pt x="3218" y="3292"/>
                  </a:cubicBezTo>
                  <a:lnTo>
                    <a:pt x="3218" y="3292"/>
                  </a:lnTo>
                  <a:cubicBezTo>
                    <a:pt x="3248" y="3297"/>
                    <a:pt x="3278" y="3302"/>
                    <a:pt x="3309" y="3307"/>
                  </a:cubicBezTo>
                  <a:lnTo>
                    <a:pt x="3309" y="3307"/>
                  </a:lnTo>
                  <a:cubicBezTo>
                    <a:pt x="3311" y="3308"/>
                    <a:pt x="3314" y="3308"/>
                    <a:pt x="3317" y="3308"/>
                  </a:cubicBezTo>
                  <a:lnTo>
                    <a:pt x="3317" y="3308"/>
                  </a:lnTo>
                  <a:cubicBezTo>
                    <a:pt x="3321" y="3309"/>
                    <a:pt x="3325" y="3310"/>
                    <a:pt x="3329" y="3311"/>
                  </a:cubicBezTo>
                  <a:lnTo>
                    <a:pt x="3329" y="3311"/>
                  </a:lnTo>
                  <a:cubicBezTo>
                    <a:pt x="3356" y="3315"/>
                    <a:pt x="3384" y="3319"/>
                    <a:pt x="3411" y="3324"/>
                  </a:cubicBezTo>
                  <a:lnTo>
                    <a:pt x="3411" y="3324"/>
                  </a:lnTo>
                  <a:cubicBezTo>
                    <a:pt x="3414" y="3324"/>
                    <a:pt x="3415" y="3325"/>
                    <a:pt x="3417" y="3325"/>
                  </a:cubicBezTo>
                  <a:lnTo>
                    <a:pt x="3417" y="3325"/>
                  </a:lnTo>
                  <a:cubicBezTo>
                    <a:pt x="3447" y="3329"/>
                    <a:pt x="3475" y="3334"/>
                    <a:pt x="3505" y="3338"/>
                  </a:cubicBezTo>
                  <a:lnTo>
                    <a:pt x="3505" y="3338"/>
                  </a:lnTo>
                  <a:cubicBezTo>
                    <a:pt x="3511" y="3339"/>
                    <a:pt x="3518" y="3340"/>
                    <a:pt x="3525" y="3341"/>
                  </a:cubicBezTo>
                  <a:lnTo>
                    <a:pt x="3525" y="3341"/>
                  </a:lnTo>
                  <a:cubicBezTo>
                    <a:pt x="3554" y="3346"/>
                    <a:pt x="3583" y="3350"/>
                    <a:pt x="3612" y="3354"/>
                  </a:cubicBezTo>
                  <a:lnTo>
                    <a:pt x="3612" y="3354"/>
                  </a:lnTo>
                  <a:cubicBezTo>
                    <a:pt x="3617" y="3355"/>
                    <a:pt x="3623" y="3355"/>
                    <a:pt x="3627" y="3357"/>
                  </a:cubicBezTo>
                  <a:lnTo>
                    <a:pt x="3627" y="3357"/>
                  </a:lnTo>
                  <a:cubicBezTo>
                    <a:pt x="3656" y="3360"/>
                    <a:pt x="3685" y="3364"/>
                    <a:pt x="3713" y="3368"/>
                  </a:cubicBezTo>
                  <a:lnTo>
                    <a:pt x="3713" y="3368"/>
                  </a:lnTo>
                  <a:cubicBezTo>
                    <a:pt x="3716" y="3368"/>
                    <a:pt x="3718" y="3369"/>
                    <a:pt x="3720" y="3369"/>
                  </a:cubicBezTo>
                  <a:lnTo>
                    <a:pt x="3720" y="3369"/>
                  </a:lnTo>
                  <a:cubicBezTo>
                    <a:pt x="3721" y="3369"/>
                    <a:pt x="3722" y="3369"/>
                    <a:pt x="3723" y="3369"/>
                  </a:cubicBezTo>
                  <a:lnTo>
                    <a:pt x="3723" y="3369"/>
                  </a:lnTo>
                  <a:cubicBezTo>
                    <a:pt x="3751" y="3373"/>
                    <a:pt x="3780" y="3377"/>
                    <a:pt x="3809" y="3380"/>
                  </a:cubicBezTo>
                  <a:lnTo>
                    <a:pt x="3809" y="3380"/>
                  </a:lnTo>
                  <a:cubicBezTo>
                    <a:pt x="3816" y="3381"/>
                    <a:pt x="3823" y="3382"/>
                    <a:pt x="3829" y="3383"/>
                  </a:cubicBezTo>
                  <a:lnTo>
                    <a:pt x="3829" y="3383"/>
                  </a:lnTo>
                  <a:cubicBezTo>
                    <a:pt x="3857" y="3387"/>
                    <a:pt x="3884" y="3389"/>
                    <a:pt x="3911" y="3393"/>
                  </a:cubicBezTo>
                  <a:lnTo>
                    <a:pt x="3911" y="3393"/>
                  </a:lnTo>
                  <a:cubicBezTo>
                    <a:pt x="3914" y="3393"/>
                    <a:pt x="3916" y="3393"/>
                    <a:pt x="3918" y="3393"/>
                  </a:cubicBezTo>
                  <a:lnTo>
                    <a:pt x="3918" y="3393"/>
                  </a:lnTo>
                  <a:cubicBezTo>
                    <a:pt x="3947" y="3397"/>
                    <a:pt x="3976" y="3400"/>
                    <a:pt x="4006" y="3403"/>
                  </a:cubicBezTo>
                  <a:lnTo>
                    <a:pt x="4006" y="3403"/>
                  </a:lnTo>
                  <a:cubicBezTo>
                    <a:pt x="4013" y="3405"/>
                    <a:pt x="4020" y="3405"/>
                    <a:pt x="4028" y="3406"/>
                  </a:cubicBezTo>
                  <a:lnTo>
                    <a:pt x="4028" y="3406"/>
                  </a:lnTo>
                  <a:cubicBezTo>
                    <a:pt x="4057" y="3409"/>
                    <a:pt x="4086" y="3412"/>
                    <a:pt x="4116" y="3415"/>
                  </a:cubicBezTo>
                  <a:lnTo>
                    <a:pt x="4116" y="3415"/>
                  </a:lnTo>
                  <a:lnTo>
                    <a:pt x="4117" y="3415"/>
                  </a:lnTo>
                  <a:lnTo>
                    <a:pt x="4117" y="3415"/>
                  </a:lnTo>
                  <a:cubicBezTo>
                    <a:pt x="4117" y="3415"/>
                    <a:pt x="4117" y="3415"/>
                    <a:pt x="4118" y="3415"/>
                  </a:cubicBezTo>
                  <a:lnTo>
                    <a:pt x="4118" y="3415"/>
                  </a:lnTo>
                  <a:cubicBezTo>
                    <a:pt x="4183" y="3422"/>
                    <a:pt x="4248" y="3428"/>
                    <a:pt x="4314" y="3434"/>
                  </a:cubicBezTo>
                  <a:lnTo>
                    <a:pt x="4315" y="3434"/>
                  </a:lnTo>
                  <a:lnTo>
                    <a:pt x="4315" y="3434"/>
                  </a:lnTo>
                  <a:cubicBezTo>
                    <a:pt x="4446" y="3446"/>
                    <a:pt x="4579" y="3455"/>
                    <a:pt x="4714" y="3463"/>
                  </a:cubicBezTo>
                  <a:lnTo>
                    <a:pt x="4715" y="3463"/>
                  </a:lnTo>
                  <a:lnTo>
                    <a:pt x="4715" y="3463"/>
                  </a:lnTo>
                  <a:cubicBezTo>
                    <a:pt x="4782" y="3467"/>
                    <a:pt x="4849" y="3470"/>
                    <a:pt x="4916" y="3473"/>
                  </a:cubicBezTo>
                  <a:lnTo>
                    <a:pt x="4916" y="3473"/>
                  </a:lnTo>
                  <a:cubicBezTo>
                    <a:pt x="4918" y="3473"/>
                    <a:pt x="4918" y="3474"/>
                    <a:pt x="4919" y="3474"/>
                  </a:cubicBezTo>
                  <a:lnTo>
                    <a:pt x="4919" y="3474"/>
                  </a:lnTo>
                  <a:cubicBezTo>
                    <a:pt x="4950" y="3475"/>
                    <a:pt x="4982" y="3476"/>
                    <a:pt x="5014" y="3478"/>
                  </a:cubicBezTo>
                  <a:lnTo>
                    <a:pt x="5014" y="3478"/>
                  </a:lnTo>
                  <a:cubicBezTo>
                    <a:pt x="5021" y="3478"/>
                    <a:pt x="5027" y="3478"/>
                    <a:pt x="5034" y="3479"/>
                  </a:cubicBezTo>
                  <a:lnTo>
                    <a:pt x="5034" y="3479"/>
                  </a:lnTo>
                  <a:cubicBezTo>
                    <a:pt x="5065" y="3479"/>
                    <a:pt x="5097" y="3480"/>
                    <a:pt x="5128" y="3481"/>
                  </a:cubicBezTo>
                  <a:lnTo>
                    <a:pt x="5128" y="3481"/>
                  </a:lnTo>
                  <a:lnTo>
                    <a:pt x="5129" y="3481"/>
                  </a:lnTo>
                  <a:lnTo>
                    <a:pt x="5129" y="3481"/>
                  </a:lnTo>
                  <a:cubicBezTo>
                    <a:pt x="5161" y="3483"/>
                    <a:pt x="5193" y="3483"/>
                    <a:pt x="5225" y="3484"/>
                  </a:cubicBezTo>
                  <a:lnTo>
                    <a:pt x="5225" y="3484"/>
                  </a:lnTo>
                  <a:cubicBezTo>
                    <a:pt x="5232" y="3484"/>
                    <a:pt x="5239" y="3484"/>
                    <a:pt x="5245" y="3484"/>
                  </a:cubicBezTo>
                  <a:lnTo>
                    <a:pt x="5245" y="3484"/>
                  </a:lnTo>
                  <a:cubicBezTo>
                    <a:pt x="5301" y="3486"/>
                    <a:pt x="5357" y="3487"/>
                    <a:pt x="5413" y="3488"/>
                  </a:cubicBezTo>
                  <a:lnTo>
                    <a:pt x="5413" y="3488"/>
                  </a:lnTo>
                  <a:cubicBezTo>
                    <a:pt x="5474" y="3489"/>
                    <a:pt x="5534" y="3489"/>
                    <a:pt x="5593" y="3489"/>
                  </a:cubicBezTo>
                  <a:lnTo>
                    <a:pt x="5606" y="3489"/>
                  </a:lnTo>
                  <a:lnTo>
                    <a:pt x="5606" y="3489"/>
                  </a:lnTo>
                  <a:cubicBezTo>
                    <a:pt x="5666" y="3489"/>
                    <a:pt x="5726" y="3489"/>
                    <a:pt x="5785" y="3488"/>
                  </a:cubicBezTo>
                  <a:lnTo>
                    <a:pt x="5786" y="3488"/>
                  </a:lnTo>
                  <a:lnTo>
                    <a:pt x="5786" y="3488"/>
                  </a:lnTo>
                  <a:cubicBezTo>
                    <a:pt x="5787" y="3488"/>
                    <a:pt x="5787" y="3488"/>
                    <a:pt x="5788" y="3488"/>
                  </a:cubicBezTo>
                  <a:lnTo>
                    <a:pt x="5788" y="3488"/>
                  </a:lnTo>
                  <a:cubicBezTo>
                    <a:pt x="5824" y="3488"/>
                    <a:pt x="5858" y="3487"/>
                    <a:pt x="5893" y="3486"/>
                  </a:cubicBezTo>
                  <a:lnTo>
                    <a:pt x="5893" y="3486"/>
                  </a:lnTo>
                  <a:cubicBezTo>
                    <a:pt x="5899" y="3486"/>
                    <a:pt x="5905" y="3486"/>
                    <a:pt x="5911" y="3486"/>
                  </a:cubicBezTo>
                  <a:lnTo>
                    <a:pt x="5911" y="3486"/>
                  </a:lnTo>
                  <a:cubicBezTo>
                    <a:pt x="5945" y="3485"/>
                    <a:pt x="5980" y="3484"/>
                    <a:pt x="6014" y="3483"/>
                  </a:cubicBezTo>
                  <a:lnTo>
                    <a:pt x="6014" y="3483"/>
                  </a:lnTo>
                  <a:cubicBezTo>
                    <a:pt x="6021" y="3483"/>
                    <a:pt x="6027" y="3483"/>
                    <a:pt x="6033" y="3483"/>
                  </a:cubicBezTo>
                  <a:lnTo>
                    <a:pt x="6033" y="3483"/>
                  </a:lnTo>
                  <a:cubicBezTo>
                    <a:pt x="6067" y="3481"/>
                    <a:pt x="6101" y="3480"/>
                    <a:pt x="6135" y="3479"/>
                  </a:cubicBezTo>
                  <a:lnTo>
                    <a:pt x="6135" y="3479"/>
                  </a:lnTo>
                  <a:cubicBezTo>
                    <a:pt x="6137" y="3479"/>
                    <a:pt x="6138" y="3479"/>
                    <a:pt x="6140" y="3479"/>
                  </a:cubicBezTo>
                  <a:lnTo>
                    <a:pt x="6140" y="3479"/>
                  </a:lnTo>
                  <a:cubicBezTo>
                    <a:pt x="6175" y="3478"/>
                    <a:pt x="6210" y="3477"/>
                    <a:pt x="6245" y="3475"/>
                  </a:cubicBezTo>
                  <a:lnTo>
                    <a:pt x="6245" y="3475"/>
                  </a:lnTo>
                  <a:cubicBezTo>
                    <a:pt x="6249" y="3475"/>
                    <a:pt x="6252" y="3475"/>
                    <a:pt x="6255" y="3474"/>
                  </a:cubicBezTo>
                  <a:lnTo>
                    <a:pt x="6255" y="3474"/>
                  </a:lnTo>
                  <a:cubicBezTo>
                    <a:pt x="6258" y="3474"/>
                    <a:pt x="6261" y="3474"/>
                    <a:pt x="6264" y="3474"/>
                  </a:cubicBezTo>
                  <a:lnTo>
                    <a:pt x="6264" y="3474"/>
                  </a:lnTo>
                  <a:cubicBezTo>
                    <a:pt x="6302" y="3473"/>
                    <a:pt x="6340" y="3471"/>
                    <a:pt x="6379" y="3469"/>
                  </a:cubicBezTo>
                  <a:lnTo>
                    <a:pt x="6379" y="3469"/>
                  </a:lnTo>
                  <a:cubicBezTo>
                    <a:pt x="6385" y="3469"/>
                    <a:pt x="6390" y="3468"/>
                    <a:pt x="6396" y="3468"/>
                  </a:cubicBezTo>
                  <a:lnTo>
                    <a:pt x="6396" y="3468"/>
                  </a:lnTo>
                  <a:cubicBezTo>
                    <a:pt x="6435" y="3466"/>
                    <a:pt x="6473" y="3464"/>
                    <a:pt x="6511" y="3462"/>
                  </a:cubicBezTo>
                  <a:lnTo>
                    <a:pt x="6511" y="3462"/>
                  </a:lnTo>
                  <a:cubicBezTo>
                    <a:pt x="6516" y="3461"/>
                    <a:pt x="6520" y="3461"/>
                    <a:pt x="6524" y="3460"/>
                  </a:cubicBezTo>
                  <a:lnTo>
                    <a:pt x="6524" y="3460"/>
                  </a:lnTo>
                  <a:cubicBezTo>
                    <a:pt x="6606" y="3456"/>
                    <a:pt x="6688" y="3450"/>
                    <a:pt x="6769" y="3443"/>
                  </a:cubicBezTo>
                  <a:lnTo>
                    <a:pt x="6769" y="3443"/>
                  </a:lnTo>
                  <a:cubicBezTo>
                    <a:pt x="6770" y="3443"/>
                    <a:pt x="6772" y="3443"/>
                    <a:pt x="6772" y="3443"/>
                  </a:cubicBezTo>
                  <a:lnTo>
                    <a:pt x="6772" y="3443"/>
                  </a:lnTo>
                  <a:cubicBezTo>
                    <a:pt x="6773" y="3443"/>
                    <a:pt x="6774" y="3443"/>
                    <a:pt x="6775" y="3443"/>
                  </a:cubicBezTo>
                  <a:lnTo>
                    <a:pt x="6775" y="3443"/>
                  </a:lnTo>
                  <a:cubicBezTo>
                    <a:pt x="6828" y="3439"/>
                    <a:pt x="6881" y="3435"/>
                    <a:pt x="6934" y="3430"/>
                  </a:cubicBezTo>
                  <a:lnTo>
                    <a:pt x="6934" y="3430"/>
                  </a:lnTo>
                  <a:cubicBezTo>
                    <a:pt x="6936" y="3429"/>
                    <a:pt x="6940" y="3429"/>
                    <a:pt x="6943" y="3429"/>
                  </a:cubicBezTo>
                  <a:lnTo>
                    <a:pt x="6943" y="3429"/>
                  </a:lnTo>
                  <a:cubicBezTo>
                    <a:pt x="6994" y="3425"/>
                    <a:pt x="7044" y="3419"/>
                    <a:pt x="7094" y="3415"/>
                  </a:cubicBezTo>
                  <a:lnTo>
                    <a:pt x="7094" y="3415"/>
                  </a:lnTo>
                  <a:cubicBezTo>
                    <a:pt x="7098" y="3414"/>
                    <a:pt x="7102" y="3413"/>
                    <a:pt x="7106" y="3413"/>
                  </a:cubicBezTo>
                  <a:lnTo>
                    <a:pt x="7106" y="3413"/>
                  </a:lnTo>
                  <a:cubicBezTo>
                    <a:pt x="7211" y="3403"/>
                    <a:pt x="7315" y="3390"/>
                    <a:pt x="7418" y="3378"/>
                  </a:cubicBezTo>
                  <a:lnTo>
                    <a:pt x="7418" y="3378"/>
                  </a:lnTo>
                  <a:cubicBezTo>
                    <a:pt x="7419" y="3378"/>
                    <a:pt x="7421" y="3378"/>
                    <a:pt x="7422" y="3378"/>
                  </a:cubicBezTo>
                  <a:lnTo>
                    <a:pt x="7422" y="3378"/>
                  </a:lnTo>
                  <a:cubicBezTo>
                    <a:pt x="7425" y="3377"/>
                    <a:pt x="7429" y="3377"/>
                    <a:pt x="7432" y="3376"/>
                  </a:cubicBezTo>
                  <a:lnTo>
                    <a:pt x="7432" y="3376"/>
                  </a:lnTo>
                  <a:cubicBezTo>
                    <a:pt x="7456" y="3373"/>
                    <a:pt x="7480" y="3370"/>
                    <a:pt x="7503" y="3367"/>
                  </a:cubicBezTo>
                  <a:lnTo>
                    <a:pt x="7503" y="3367"/>
                  </a:lnTo>
                  <a:cubicBezTo>
                    <a:pt x="7508" y="3367"/>
                    <a:pt x="7513" y="3365"/>
                    <a:pt x="7519" y="3365"/>
                  </a:cubicBezTo>
                  <a:lnTo>
                    <a:pt x="7519" y="3365"/>
                  </a:lnTo>
                  <a:cubicBezTo>
                    <a:pt x="7547" y="3361"/>
                    <a:pt x="7575" y="3357"/>
                    <a:pt x="7603" y="3353"/>
                  </a:cubicBezTo>
                  <a:lnTo>
                    <a:pt x="7603" y="3353"/>
                  </a:lnTo>
                  <a:cubicBezTo>
                    <a:pt x="7605" y="3353"/>
                    <a:pt x="7607" y="3353"/>
                    <a:pt x="7610" y="3352"/>
                  </a:cubicBezTo>
                  <a:lnTo>
                    <a:pt x="7610" y="3352"/>
                  </a:lnTo>
                  <a:cubicBezTo>
                    <a:pt x="7635" y="3349"/>
                    <a:pt x="7660" y="3345"/>
                    <a:pt x="7685" y="3342"/>
                  </a:cubicBezTo>
                  <a:lnTo>
                    <a:pt x="7685" y="3342"/>
                  </a:lnTo>
                  <a:cubicBezTo>
                    <a:pt x="7692" y="3340"/>
                    <a:pt x="7698" y="3340"/>
                    <a:pt x="7705" y="3339"/>
                  </a:cubicBezTo>
                  <a:lnTo>
                    <a:pt x="7705" y="3339"/>
                  </a:lnTo>
                  <a:cubicBezTo>
                    <a:pt x="7729" y="3335"/>
                    <a:pt x="7752" y="3332"/>
                    <a:pt x="7776" y="3328"/>
                  </a:cubicBezTo>
                  <a:lnTo>
                    <a:pt x="7776" y="3328"/>
                  </a:lnTo>
                  <a:cubicBezTo>
                    <a:pt x="7780" y="3328"/>
                    <a:pt x="7784" y="3327"/>
                    <a:pt x="7787" y="3327"/>
                  </a:cubicBezTo>
                  <a:lnTo>
                    <a:pt x="7787" y="3327"/>
                  </a:lnTo>
                  <a:cubicBezTo>
                    <a:pt x="7814" y="3322"/>
                    <a:pt x="7841" y="3318"/>
                    <a:pt x="7869" y="3314"/>
                  </a:cubicBezTo>
                  <a:lnTo>
                    <a:pt x="7869" y="3314"/>
                  </a:lnTo>
                  <a:cubicBezTo>
                    <a:pt x="7873" y="3313"/>
                    <a:pt x="7879" y="3312"/>
                    <a:pt x="7884" y="3311"/>
                  </a:cubicBezTo>
                  <a:lnTo>
                    <a:pt x="7884" y="3311"/>
                  </a:lnTo>
                  <a:cubicBezTo>
                    <a:pt x="7906" y="3308"/>
                    <a:pt x="7928" y="3304"/>
                    <a:pt x="7950" y="3300"/>
                  </a:cubicBezTo>
                  <a:lnTo>
                    <a:pt x="7950" y="3300"/>
                  </a:lnTo>
                  <a:cubicBezTo>
                    <a:pt x="7957" y="3299"/>
                    <a:pt x="7963" y="3298"/>
                    <a:pt x="7970" y="3297"/>
                  </a:cubicBezTo>
                  <a:lnTo>
                    <a:pt x="7970" y="3297"/>
                  </a:lnTo>
                  <a:cubicBezTo>
                    <a:pt x="8023" y="3288"/>
                    <a:pt x="8076" y="3278"/>
                    <a:pt x="8128" y="3269"/>
                  </a:cubicBezTo>
                  <a:lnTo>
                    <a:pt x="8128" y="3269"/>
                  </a:lnTo>
                  <a:cubicBezTo>
                    <a:pt x="8135" y="3268"/>
                    <a:pt x="8140" y="3267"/>
                    <a:pt x="8147" y="3266"/>
                  </a:cubicBezTo>
                  <a:lnTo>
                    <a:pt x="8147" y="3266"/>
                  </a:lnTo>
                  <a:cubicBezTo>
                    <a:pt x="8168" y="3261"/>
                    <a:pt x="8189" y="3258"/>
                    <a:pt x="8210" y="3254"/>
                  </a:cubicBezTo>
                  <a:lnTo>
                    <a:pt x="8210" y="3254"/>
                  </a:lnTo>
                  <a:cubicBezTo>
                    <a:pt x="8216" y="3252"/>
                    <a:pt x="8222" y="3251"/>
                    <a:pt x="8228" y="3250"/>
                  </a:cubicBezTo>
                  <a:lnTo>
                    <a:pt x="8228" y="3250"/>
                  </a:lnTo>
                  <a:cubicBezTo>
                    <a:pt x="8253" y="3246"/>
                    <a:pt x="8279" y="3240"/>
                    <a:pt x="8305" y="3236"/>
                  </a:cubicBezTo>
                  <a:lnTo>
                    <a:pt x="8305" y="3236"/>
                  </a:lnTo>
                  <a:cubicBezTo>
                    <a:pt x="8308" y="3235"/>
                    <a:pt x="8310" y="3234"/>
                    <a:pt x="8313" y="3234"/>
                  </a:cubicBezTo>
                  <a:lnTo>
                    <a:pt x="8313" y="3234"/>
                  </a:lnTo>
                  <a:cubicBezTo>
                    <a:pt x="8336" y="3229"/>
                    <a:pt x="8359" y="3224"/>
                    <a:pt x="8381" y="3219"/>
                  </a:cubicBezTo>
                  <a:lnTo>
                    <a:pt x="8381" y="3219"/>
                  </a:lnTo>
                  <a:cubicBezTo>
                    <a:pt x="8389" y="3218"/>
                    <a:pt x="8395" y="3217"/>
                    <a:pt x="8401" y="3216"/>
                  </a:cubicBezTo>
                  <a:lnTo>
                    <a:pt x="8401" y="3216"/>
                  </a:lnTo>
                  <a:cubicBezTo>
                    <a:pt x="8422" y="3211"/>
                    <a:pt x="8444" y="3207"/>
                    <a:pt x="8465" y="3202"/>
                  </a:cubicBezTo>
                  <a:lnTo>
                    <a:pt x="8465" y="3202"/>
                  </a:lnTo>
                  <a:cubicBezTo>
                    <a:pt x="8470" y="3201"/>
                    <a:pt x="8474" y="3200"/>
                    <a:pt x="8478" y="3199"/>
                  </a:cubicBezTo>
                  <a:lnTo>
                    <a:pt x="8478" y="3199"/>
                  </a:lnTo>
                  <a:cubicBezTo>
                    <a:pt x="8503" y="3194"/>
                    <a:pt x="8528" y="3188"/>
                    <a:pt x="8553" y="3183"/>
                  </a:cubicBezTo>
                  <a:lnTo>
                    <a:pt x="8553" y="3183"/>
                  </a:lnTo>
                  <a:cubicBezTo>
                    <a:pt x="8558" y="3182"/>
                    <a:pt x="8563" y="3181"/>
                    <a:pt x="8568" y="3180"/>
                  </a:cubicBezTo>
                  <a:lnTo>
                    <a:pt x="8568" y="3180"/>
                  </a:lnTo>
                  <a:cubicBezTo>
                    <a:pt x="8589" y="3175"/>
                    <a:pt x="8609" y="3170"/>
                    <a:pt x="8629" y="3166"/>
                  </a:cubicBezTo>
                  <a:lnTo>
                    <a:pt x="8629" y="3166"/>
                  </a:lnTo>
                  <a:cubicBezTo>
                    <a:pt x="8635" y="3164"/>
                    <a:pt x="8642" y="3163"/>
                    <a:pt x="8647" y="3161"/>
                  </a:cubicBezTo>
                  <a:lnTo>
                    <a:pt x="8647" y="3161"/>
                  </a:lnTo>
                  <a:cubicBezTo>
                    <a:pt x="8672" y="3156"/>
                    <a:pt x="8696" y="3150"/>
                    <a:pt x="8720" y="3144"/>
                  </a:cubicBezTo>
                  <a:lnTo>
                    <a:pt x="8720" y="3144"/>
                  </a:lnTo>
                  <a:cubicBezTo>
                    <a:pt x="8720" y="3144"/>
                    <a:pt x="8720" y="3144"/>
                    <a:pt x="8721" y="3144"/>
                  </a:cubicBezTo>
                  <a:lnTo>
                    <a:pt x="8721" y="3144"/>
                  </a:lnTo>
                  <a:cubicBezTo>
                    <a:pt x="8746" y="3138"/>
                    <a:pt x="8770" y="3133"/>
                    <a:pt x="8794" y="3126"/>
                  </a:cubicBezTo>
                  <a:lnTo>
                    <a:pt x="8794" y="3126"/>
                  </a:lnTo>
                  <a:cubicBezTo>
                    <a:pt x="8800" y="3125"/>
                    <a:pt x="8806" y="3123"/>
                    <a:pt x="8812" y="3122"/>
                  </a:cubicBezTo>
                  <a:lnTo>
                    <a:pt x="8812" y="3122"/>
                  </a:lnTo>
                  <a:cubicBezTo>
                    <a:pt x="8831" y="3117"/>
                    <a:pt x="8850" y="3112"/>
                    <a:pt x="8869" y="3107"/>
                  </a:cubicBezTo>
                  <a:lnTo>
                    <a:pt x="8869" y="3107"/>
                  </a:lnTo>
                  <a:cubicBezTo>
                    <a:pt x="8875" y="3106"/>
                    <a:pt x="8880" y="3105"/>
                    <a:pt x="8886" y="3103"/>
                  </a:cubicBezTo>
                  <a:lnTo>
                    <a:pt x="8886" y="3103"/>
                  </a:lnTo>
                  <a:cubicBezTo>
                    <a:pt x="8910" y="3097"/>
                    <a:pt x="8934" y="3090"/>
                    <a:pt x="8958" y="3085"/>
                  </a:cubicBezTo>
                  <a:lnTo>
                    <a:pt x="8958" y="3085"/>
                  </a:lnTo>
                  <a:cubicBezTo>
                    <a:pt x="8960" y="3084"/>
                    <a:pt x="8962" y="3083"/>
                    <a:pt x="8964" y="3083"/>
                  </a:cubicBezTo>
                  <a:lnTo>
                    <a:pt x="8964" y="3083"/>
                  </a:lnTo>
                  <a:cubicBezTo>
                    <a:pt x="8985" y="3077"/>
                    <a:pt x="9007" y="3071"/>
                    <a:pt x="9028" y="3065"/>
                  </a:cubicBezTo>
                  <a:lnTo>
                    <a:pt x="9028" y="3065"/>
                  </a:lnTo>
                  <a:cubicBezTo>
                    <a:pt x="9034" y="3063"/>
                    <a:pt x="9040" y="3062"/>
                    <a:pt x="9046" y="3060"/>
                  </a:cubicBezTo>
                  <a:lnTo>
                    <a:pt x="9046" y="3060"/>
                  </a:lnTo>
                  <a:cubicBezTo>
                    <a:pt x="9066" y="3055"/>
                    <a:pt x="9085" y="3049"/>
                    <a:pt x="9104" y="3044"/>
                  </a:cubicBezTo>
                  <a:lnTo>
                    <a:pt x="9104" y="3044"/>
                  </a:lnTo>
                  <a:cubicBezTo>
                    <a:pt x="9108" y="3043"/>
                    <a:pt x="9112" y="3042"/>
                    <a:pt x="9116" y="3040"/>
                  </a:cubicBezTo>
                  <a:lnTo>
                    <a:pt x="9116" y="3040"/>
                  </a:lnTo>
                  <a:cubicBezTo>
                    <a:pt x="9140" y="3034"/>
                    <a:pt x="9162" y="3027"/>
                    <a:pt x="9185" y="3021"/>
                  </a:cubicBezTo>
                  <a:lnTo>
                    <a:pt x="9185" y="3021"/>
                  </a:lnTo>
                  <a:cubicBezTo>
                    <a:pt x="9190" y="3019"/>
                    <a:pt x="9194" y="3018"/>
                    <a:pt x="9198" y="3017"/>
                  </a:cubicBezTo>
                  <a:lnTo>
                    <a:pt x="9198" y="3017"/>
                  </a:lnTo>
                  <a:cubicBezTo>
                    <a:pt x="9217" y="3011"/>
                    <a:pt x="9235" y="3006"/>
                    <a:pt x="9254" y="3000"/>
                  </a:cubicBezTo>
                  <a:lnTo>
                    <a:pt x="9254" y="3000"/>
                  </a:lnTo>
                  <a:cubicBezTo>
                    <a:pt x="9260" y="2998"/>
                    <a:pt x="9266" y="2996"/>
                    <a:pt x="9271" y="2995"/>
                  </a:cubicBezTo>
                  <a:lnTo>
                    <a:pt x="9271" y="2995"/>
                  </a:lnTo>
                  <a:cubicBezTo>
                    <a:pt x="9293" y="2988"/>
                    <a:pt x="9314" y="2982"/>
                    <a:pt x="9335" y="2975"/>
                  </a:cubicBezTo>
                  <a:lnTo>
                    <a:pt x="9335" y="2975"/>
                  </a:lnTo>
                  <a:cubicBezTo>
                    <a:pt x="9336" y="2975"/>
                    <a:pt x="9337" y="2975"/>
                    <a:pt x="9338" y="2974"/>
                  </a:cubicBezTo>
                  <a:lnTo>
                    <a:pt x="9338" y="2974"/>
                  </a:lnTo>
                  <a:cubicBezTo>
                    <a:pt x="9361" y="2967"/>
                    <a:pt x="9382" y="2960"/>
                    <a:pt x="9404" y="2953"/>
                  </a:cubicBezTo>
                  <a:lnTo>
                    <a:pt x="9404" y="2953"/>
                  </a:lnTo>
                  <a:cubicBezTo>
                    <a:pt x="9410" y="2951"/>
                    <a:pt x="9415" y="2949"/>
                    <a:pt x="9420" y="2948"/>
                  </a:cubicBezTo>
                  <a:lnTo>
                    <a:pt x="9420" y="2948"/>
                  </a:lnTo>
                  <a:cubicBezTo>
                    <a:pt x="9438" y="2942"/>
                    <a:pt x="9455" y="2936"/>
                    <a:pt x="9473" y="2931"/>
                  </a:cubicBezTo>
                  <a:lnTo>
                    <a:pt x="9473" y="2931"/>
                  </a:lnTo>
                  <a:cubicBezTo>
                    <a:pt x="9477" y="2929"/>
                    <a:pt x="9483" y="2927"/>
                    <a:pt x="9488" y="2925"/>
                  </a:cubicBezTo>
                  <a:lnTo>
                    <a:pt x="9488" y="2925"/>
                  </a:lnTo>
                  <a:cubicBezTo>
                    <a:pt x="9510" y="2918"/>
                    <a:pt x="9531" y="2911"/>
                    <a:pt x="9552" y="2904"/>
                  </a:cubicBezTo>
                  <a:lnTo>
                    <a:pt x="9552" y="2904"/>
                  </a:lnTo>
                  <a:cubicBezTo>
                    <a:pt x="9554" y="2903"/>
                    <a:pt x="9555" y="2902"/>
                    <a:pt x="9557" y="2902"/>
                  </a:cubicBezTo>
                  <a:lnTo>
                    <a:pt x="9557" y="2902"/>
                  </a:lnTo>
                  <a:cubicBezTo>
                    <a:pt x="9577" y="2895"/>
                    <a:pt x="9596" y="2888"/>
                    <a:pt x="9615" y="2881"/>
                  </a:cubicBezTo>
                  <a:lnTo>
                    <a:pt x="9615" y="2881"/>
                  </a:lnTo>
                  <a:cubicBezTo>
                    <a:pt x="9621" y="2880"/>
                    <a:pt x="9626" y="2878"/>
                    <a:pt x="9632" y="2875"/>
                  </a:cubicBezTo>
                  <a:lnTo>
                    <a:pt x="9632" y="2875"/>
                  </a:lnTo>
                  <a:cubicBezTo>
                    <a:pt x="9649" y="2870"/>
                    <a:pt x="9666" y="2863"/>
                    <a:pt x="9684" y="2857"/>
                  </a:cubicBezTo>
                  <a:lnTo>
                    <a:pt x="9684" y="2857"/>
                  </a:lnTo>
                  <a:cubicBezTo>
                    <a:pt x="9688" y="2855"/>
                    <a:pt x="9691" y="2854"/>
                    <a:pt x="9695" y="2853"/>
                  </a:cubicBezTo>
                  <a:lnTo>
                    <a:pt x="9695" y="2853"/>
                  </a:lnTo>
                  <a:cubicBezTo>
                    <a:pt x="9715" y="2845"/>
                    <a:pt x="9736" y="2837"/>
                    <a:pt x="9756" y="2830"/>
                  </a:cubicBezTo>
                  <a:lnTo>
                    <a:pt x="9756" y="2830"/>
                  </a:lnTo>
                  <a:cubicBezTo>
                    <a:pt x="9760" y="2828"/>
                    <a:pt x="9764" y="2827"/>
                    <a:pt x="9767" y="2825"/>
                  </a:cubicBezTo>
                  <a:lnTo>
                    <a:pt x="9767" y="2825"/>
                  </a:lnTo>
                  <a:cubicBezTo>
                    <a:pt x="9785" y="2819"/>
                    <a:pt x="9801" y="2813"/>
                    <a:pt x="9817" y="2805"/>
                  </a:cubicBezTo>
                  <a:lnTo>
                    <a:pt x="9817" y="2805"/>
                  </a:lnTo>
                  <a:cubicBezTo>
                    <a:pt x="9823" y="2804"/>
                    <a:pt x="9828" y="2802"/>
                    <a:pt x="9833" y="2800"/>
                  </a:cubicBezTo>
                  <a:lnTo>
                    <a:pt x="9833" y="2800"/>
                  </a:lnTo>
                  <a:cubicBezTo>
                    <a:pt x="9851" y="2793"/>
                    <a:pt x="9870" y="2785"/>
                    <a:pt x="9888" y="2777"/>
                  </a:cubicBezTo>
                  <a:lnTo>
                    <a:pt x="9888" y="2777"/>
                  </a:lnTo>
                  <a:cubicBezTo>
                    <a:pt x="9890" y="2777"/>
                    <a:pt x="9891" y="2777"/>
                    <a:pt x="9892" y="2776"/>
                  </a:cubicBezTo>
                  <a:lnTo>
                    <a:pt x="9892" y="2776"/>
                  </a:lnTo>
                  <a:cubicBezTo>
                    <a:pt x="9912" y="2768"/>
                    <a:pt x="9932" y="2760"/>
                    <a:pt x="9951" y="2751"/>
                  </a:cubicBezTo>
                  <a:lnTo>
                    <a:pt x="9951" y="2751"/>
                  </a:lnTo>
                  <a:cubicBezTo>
                    <a:pt x="9953" y="2751"/>
                    <a:pt x="9954" y="2750"/>
                    <a:pt x="9956" y="2750"/>
                  </a:cubicBezTo>
                  <a:lnTo>
                    <a:pt x="9956" y="2750"/>
                  </a:lnTo>
                  <a:cubicBezTo>
                    <a:pt x="9960" y="2749"/>
                    <a:pt x="9962" y="2747"/>
                    <a:pt x="9966" y="2746"/>
                  </a:cubicBezTo>
                  <a:lnTo>
                    <a:pt x="9966" y="2746"/>
                  </a:lnTo>
                  <a:cubicBezTo>
                    <a:pt x="9979" y="2740"/>
                    <a:pt x="9992" y="2734"/>
                    <a:pt x="10005" y="2729"/>
                  </a:cubicBezTo>
                  <a:lnTo>
                    <a:pt x="10005" y="2729"/>
                  </a:lnTo>
                  <a:cubicBezTo>
                    <a:pt x="10011" y="2726"/>
                    <a:pt x="10016" y="2724"/>
                    <a:pt x="10022" y="2721"/>
                  </a:cubicBezTo>
                  <a:lnTo>
                    <a:pt x="10022" y="2721"/>
                  </a:lnTo>
                  <a:cubicBezTo>
                    <a:pt x="10035" y="2716"/>
                    <a:pt x="10049" y="2710"/>
                    <a:pt x="10063" y="2704"/>
                  </a:cubicBezTo>
                  <a:lnTo>
                    <a:pt x="10063" y="2704"/>
                  </a:lnTo>
                  <a:cubicBezTo>
                    <a:pt x="10066" y="2702"/>
                    <a:pt x="10071" y="2700"/>
                    <a:pt x="10074" y="2699"/>
                  </a:cubicBezTo>
                  <a:lnTo>
                    <a:pt x="10074" y="2699"/>
                  </a:lnTo>
                  <a:cubicBezTo>
                    <a:pt x="10092" y="2690"/>
                    <a:pt x="10109" y="2683"/>
                    <a:pt x="10127" y="2675"/>
                  </a:cubicBezTo>
                  <a:lnTo>
                    <a:pt x="10127" y="2675"/>
                  </a:lnTo>
                  <a:cubicBezTo>
                    <a:pt x="10130" y="2673"/>
                    <a:pt x="10133" y="2672"/>
                    <a:pt x="10136" y="2670"/>
                  </a:cubicBezTo>
                  <a:lnTo>
                    <a:pt x="10136" y="2670"/>
                  </a:lnTo>
                  <a:cubicBezTo>
                    <a:pt x="10151" y="2664"/>
                    <a:pt x="10164" y="2658"/>
                    <a:pt x="10177" y="2651"/>
                  </a:cubicBezTo>
                  <a:lnTo>
                    <a:pt x="10177" y="2651"/>
                  </a:lnTo>
                  <a:cubicBezTo>
                    <a:pt x="10183" y="2649"/>
                    <a:pt x="10188" y="2646"/>
                    <a:pt x="10194" y="2643"/>
                  </a:cubicBezTo>
                  <a:lnTo>
                    <a:pt x="10194" y="2643"/>
                  </a:lnTo>
                  <a:cubicBezTo>
                    <a:pt x="10205" y="2638"/>
                    <a:pt x="10217" y="2632"/>
                    <a:pt x="10229" y="2626"/>
                  </a:cubicBezTo>
                  <a:lnTo>
                    <a:pt x="10229" y="2626"/>
                  </a:lnTo>
                  <a:cubicBezTo>
                    <a:pt x="10234" y="2624"/>
                    <a:pt x="10239" y="2622"/>
                    <a:pt x="10244" y="2619"/>
                  </a:cubicBezTo>
                  <a:lnTo>
                    <a:pt x="10244" y="2619"/>
                  </a:lnTo>
                  <a:cubicBezTo>
                    <a:pt x="10258" y="2612"/>
                    <a:pt x="10272" y="2606"/>
                    <a:pt x="10285" y="2599"/>
                  </a:cubicBezTo>
                  <a:lnTo>
                    <a:pt x="10285" y="2599"/>
                  </a:lnTo>
                  <a:cubicBezTo>
                    <a:pt x="10288" y="2598"/>
                    <a:pt x="10291" y="2597"/>
                    <a:pt x="10294" y="2595"/>
                  </a:cubicBezTo>
                  <a:lnTo>
                    <a:pt x="10294" y="2595"/>
                  </a:lnTo>
                  <a:cubicBezTo>
                    <a:pt x="10310" y="2587"/>
                    <a:pt x="10326" y="2578"/>
                    <a:pt x="10342" y="2570"/>
                  </a:cubicBezTo>
                  <a:lnTo>
                    <a:pt x="10342" y="2570"/>
                  </a:lnTo>
                  <a:cubicBezTo>
                    <a:pt x="10345" y="2568"/>
                    <a:pt x="10349" y="2567"/>
                    <a:pt x="10353" y="2564"/>
                  </a:cubicBezTo>
                  <a:lnTo>
                    <a:pt x="10353" y="2564"/>
                  </a:lnTo>
                  <a:cubicBezTo>
                    <a:pt x="10365" y="2558"/>
                    <a:pt x="10377" y="2552"/>
                    <a:pt x="10389" y="2545"/>
                  </a:cubicBezTo>
                  <a:lnTo>
                    <a:pt x="10389" y="2545"/>
                  </a:lnTo>
                  <a:cubicBezTo>
                    <a:pt x="10392" y="2544"/>
                    <a:pt x="10394" y="2543"/>
                    <a:pt x="10396" y="2542"/>
                  </a:cubicBezTo>
                  <a:lnTo>
                    <a:pt x="10396" y="2542"/>
                  </a:lnTo>
                  <a:cubicBezTo>
                    <a:pt x="10398" y="2541"/>
                    <a:pt x="10399" y="2540"/>
                    <a:pt x="10401" y="2539"/>
                  </a:cubicBezTo>
                  <a:lnTo>
                    <a:pt x="10401" y="2539"/>
                  </a:lnTo>
                  <a:cubicBezTo>
                    <a:pt x="10424" y="2527"/>
                    <a:pt x="10447" y="2514"/>
                    <a:pt x="10470" y="2501"/>
                  </a:cubicBezTo>
                  <a:lnTo>
                    <a:pt x="10470" y="2501"/>
                  </a:lnTo>
                  <a:cubicBezTo>
                    <a:pt x="10473" y="2499"/>
                    <a:pt x="10476" y="2498"/>
                    <a:pt x="10479" y="2496"/>
                  </a:cubicBezTo>
                  <a:lnTo>
                    <a:pt x="10479" y="2496"/>
                  </a:lnTo>
                  <a:cubicBezTo>
                    <a:pt x="10501" y="2484"/>
                    <a:pt x="10523" y="2471"/>
                    <a:pt x="10545" y="2458"/>
                  </a:cubicBezTo>
                  <a:lnTo>
                    <a:pt x="10545" y="2458"/>
                  </a:lnTo>
                  <a:cubicBezTo>
                    <a:pt x="10548" y="2456"/>
                    <a:pt x="10551" y="2454"/>
                    <a:pt x="10554" y="2453"/>
                  </a:cubicBezTo>
                  <a:lnTo>
                    <a:pt x="10554" y="2453"/>
                  </a:lnTo>
                  <a:cubicBezTo>
                    <a:pt x="10576" y="2439"/>
                    <a:pt x="10597" y="2427"/>
                    <a:pt x="10618" y="2414"/>
                  </a:cubicBezTo>
                  <a:lnTo>
                    <a:pt x="10618" y="2414"/>
                  </a:lnTo>
                  <a:cubicBezTo>
                    <a:pt x="10621" y="2412"/>
                    <a:pt x="10624" y="2410"/>
                    <a:pt x="10627" y="2408"/>
                  </a:cubicBezTo>
                  <a:lnTo>
                    <a:pt x="10627" y="2408"/>
                  </a:lnTo>
                  <a:cubicBezTo>
                    <a:pt x="10648" y="2395"/>
                    <a:pt x="10668" y="2382"/>
                    <a:pt x="10688" y="2368"/>
                  </a:cubicBezTo>
                  <a:lnTo>
                    <a:pt x="10688" y="2368"/>
                  </a:lnTo>
                  <a:cubicBezTo>
                    <a:pt x="10690" y="2368"/>
                    <a:pt x="10691" y="2367"/>
                    <a:pt x="10692" y="2367"/>
                  </a:cubicBezTo>
                  <a:lnTo>
                    <a:pt x="10692" y="2367"/>
                  </a:lnTo>
                  <a:cubicBezTo>
                    <a:pt x="10694" y="2365"/>
                    <a:pt x="10695" y="2364"/>
                    <a:pt x="10698" y="2363"/>
                  </a:cubicBezTo>
                  <a:lnTo>
                    <a:pt x="10698" y="2363"/>
                  </a:lnTo>
                  <a:cubicBezTo>
                    <a:pt x="10715" y="2351"/>
                    <a:pt x="10733" y="2339"/>
                    <a:pt x="10750" y="2327"/>
                  </a:cubicBezTo>
                  <a:lnTo>
                    <a:pt x="10750" y="2327"/>
                  </a:lnTo>
                  <a:cubicBezTo>
                    <a:pt x="10751" y="2327"/>
                    <a:pt x="10751" y="2327"/>
                    <a:pt x="10752" y="2326"/>
                  </a:cubicBezTo>
                  <a:lnTo>
                    <a:pt x="10752" y="2326"/>
                  </a:lnTo>
                  <a:cubicBezTo>
                    <a:pt x="10769" y="2315"/>
                    <a:pt x="10785" y="2303"/>
                    <a:pt x="10802" y="2291"/>
                  </a:cubicBezTo>
                  <a:lnTo>
                    <a:pt x="10802" y="2291"/>
                  </a:lnTo>
                  <a:cubicBezTo>
                    <a:pt x="10805" y="2289"/>
                    <a:pt x="10807" y="2287"/>
                    <a:pt x="10810" y="2285"/>
                  </a:cubicBezTo>
                  <a:lnTo>
                    <a:pt x="10810" y="2285"/>
                  </a:lnTo>
                  <a:cubicBezTo>
                    <a:pt x="10826" y="2273"/>
                    <a:pt x="10842" y="2262"/>
                    <a:pt x="10857" y="2250"/>
                  </a:cubicBezTo>
                  <a:lnTo>
                    <a:pt x="10857" y="2250"/>
                  </a:lnTo>
                  <a:cubicBezTo>
                    <a:pt x="10860" y="2247"/>
                    <a:pt x="10863" y="2245"/>
                    <a:pt x="10866" y="2243"/>
                  </a:cubicBezTo>
                  <a:lnTo>
                    <a:pt x="10866" y="2243"/>
                  </a:lnTo>
                  <a:cubicBezTo>
                    <a:pt x="10882" y="2231"/>
                    <a:pt x="10897" y="2219"/>
                    <a:pt x="10912" y="2207"/>
                  </a:cubicBezTo>
                  <a:lnTo>
                    <a:pt x="10912" y="2207"/>
                  </a:lnTo>
                  <a:cubicBezTo>
                    <a:pt x="10913" y="2207"/>
                    <a:pt x="10913" y="2206"/>
                    <a:pt x="10913" y="2206"/>
                  </a:cubicBezTo>
                  <a:lnTo>
                    <a:pt x="10913" y="2206"/>
                  </a:lnTo>
                  <a:cubicBezTo>
                    <a:pt x="10915" y="2205"/>
                    <a:pt x="10916" y="2204"/>
                    <a:pt x="10918" y="2202"/>
                  </a:cubicBezTo>
                  <a:lnTo>
                    <a:pt x="10918" y="2202"/>
                  </a:lnTo>
                  <a:cubicBezTo>
                    <a:pt x="10930" y="2192"/>
                    <a:pt x="10942" y="2182"/>
                    <a:pt x="10954" y="2172"/>
                  </a:cubicBezTo>
                  <a:lnTo>
                    <a:pt x="10954" y="2172"/>
                  </a:lnTo>
                  <a:cubicBezTo>
                    <a:pt x="10957" y="2170"/>
                    <a:pt x="10960" y="2168"/>
                    <a:pt x="10963" y="2165"/>
                  </a:cubicBezTo>
                  <a:lnTo>
                    <a:pt x="10963" y="2165"/>
                  </a:lnTo>
                  <a:cubicBezTo>
                    <a:pt x="10975" y="2154"/>
                    <a:pt x="10989" y="2144"/>
                    <a:pt x="11001" y="2132"/>
                  </a:cubicBezTo>
                  <a:lnTo>
                    <a:pt x="11001" y="2132"/>
                  </a:lnTo>
                  <a:cubicBezTo>
                    <a:pt x="11003" y="2130"/>
                    <a:pt x="11006" y="2128"/>
                    <a:pt x="11008" y="2125"/>
                  </a:cubicBezTo>
                  <a:lnTo>
                    <a:pt x="11008" y="2125"/>
                  </a:lnTo>
                  <a:cubicBezTo>
                    <a:pt x="11020" y="2115"/>
                    <a:pt x="11031" y="2105"/>
                    <a:pt x="11042" y="2095"/>
                  </a:cubicBezTo>
                  <a:lnTo>
                    <a:pt x="11042" y="2095"/>
                  </a:lnTo>
                  <a:cubicBezTo>
                    <a:pt x="11044" y="2093"/>
                    <a:pt x="11046" y="2091"/>
                    <a:pt x="11048" y="2090"/>
                  </a:cubicBezTo>
                  <a:lnTo>
                    <a:pt x="11048" y="2090"/>
                  </a:lnTo>
                  <a:cubicBezTo>
                    <a:pt x="11060" y="2078"/>
                    <a:pt x="11071" y="2067"/>
                    <a:pt x="11083" y="2055"/>
                  </a:cubicBezTo>
                  <a:lnTo>
                    <a:pt x="11083" y="2055"/>
                  </a:lnTo>
                  <a:cubicBezTo>
                    <a:pt x="11084" y="2054"/>
                    <a:pt x="11085" y="2053"/>
                    <a:pt x="11086" y="2052"/>
                  </a:cubicBezTo>
                  <a:lnTo>
                    <a:pt x="11086" y="2052"/>
                  </a:lnTo>
                  <a:cubicBezTo>
                    <a:pt x="11088" y="2050"/>
                    <a:pt x="11090" y="2049"/>
                    <a:pt x="11091" y="2047"/>
                  </a:cubicBezTo>
                  <a:lnTo>
                    <a:pt x="11091" y="2047"/>
                  </a:lnTo>
                  <a:cubicBezTo>
                    <a:pt x="11101" y="2037"/>
                    <a:pt x="11111" y="2027"/>
                    <a:pt x="11121" y="2017"/>
                  </a:cubicBezTo>
                  <a:lnTo>
                    <a:pt x="11121" y="2017"/>
                  </a:lnTo>
                  <a:cubicBezTo>
                    <a:pt x="11122" y="2016"/>
                    <a:pt x="11122" y="2015"/>
                    <a:pt x="11124" y="2014"/>
                  </a:cubicBezTo>
                  <a:lnTo>
                    <a:pt x="11124" y="2014"/>
                  </a:lnTo>
                  <a:cubicBezTo>
                    <a:pt x="11134" y="2003"/>
                    <a:pt x="11145" y="1991"/>
                    <a:pt x="11155" y="1981"/>
                  </a:cubicBezTo>
                  <a:lnTo>
                    <a:pt x="11155" y="1981"/>
                  </a:lnTo>
                  <a:cubicBezTo>
                    <a:pt x="11157" y="1978"/>
                    <a:pt x="11159" y="1975"/>
                    <a:pt x="11162" y="1973"/>
                  </a:cubicBezTo>
                  <a:lnTo>
                    <a:pt x="11162" y="1973"/>
                  </a:lnTo>
                  <a:cubicBezTo>
                    <a:pt x="11171" y="1963"/>
                    <a:pt x="11179" y="1953"/>
                    <a:pt x="11187" y="1943"/>
                  </a:cubicBezTo>
                  <a:lnTo>
                    <a:pt x="11187" y="1943"/>
                  </a:lnTo>
                  <a:cubicBezTo>
                    <a:pt x="11189" y="1942"/>
                    <a:pt x="11191" y="1940"/>
                    <a:pt x="11192" y="1938"/>
                  </a:cubicBezTo>
                  <a:lnTo>
                    <a:pt x="11192" y="1938"/>
                  </a:lnTo>
                  <a:cubicBezTo>
                    <a:pt x="11201" y="1927"/>
                    <a:pt x="11210" y="1916"/>
                    <a:pt x="11219" y="1904"/>
                  </a:cubicBezTo>
                  <a:lnTo>
                    <a:pt x="11219" y="1904"/>
                  </a:lnTo>
                  <a:cubicBezTo>
                    <a:pt x="11220" y="1903"/>
                    <a:pt x="11221" y="1902"/>
                    <a:pt x="11222" y="1901"/>
                  </a:cubicBezTo>
                  <a:lnTo>
                    <a:pt x="11222" y="1901"/>
                  </a:lnTo>
                  <a:cubicBezTo>
                    <a:pt x="11224" y="1899"/>
                    <a:pt x="11225" y="1898"/>
                    <a:pt x="11226" y="1896"/>
                  </a:cubicBezTo>
                  <a:lnTo>
                    <a:pt x="11226" y="1896"/>
                  </a:lnTo>
                  <a:cubicBezTo>
                    <a:pt x="11234" y="1887"/>
                    <a:pt x="11240" y="1878"/>
                    <a:pt x="11247" y="1869"/>
                  </a:cubicBezTo>
                  <a:lnTo>
                    <a:pt x="11247" y="1869"/>
                  </a:lnTo>
                  <a:cubicBezTo>
                    <a:pt x="11249" y="1866"/>
                    <a:pt x="11250" y="1864"/>
                    <a:pt x="11252" y="1862"/>
                  </a:cubicBezTo>
                  <a:lnTo>
                    <a:pt x="11252" y="1862"/>
                  </a:lnTo>
                  <a:cubicBezTo>
                    <a:pt x="11260" y="1850"/>
                    <a:pt x="11268" y="1840"/>
                    <a:pt x="11276" y="1829"/>
                  </a:cubicBezTo>
                  <a:lnTo>
                    <a:pt x="11276" y="1829"/>
                  </a:lnTo>
                  <a:cubicBezTo>
                    <a:pt x="11277" y="1826"/>
                    <a:pt x="11279" y="1823"/>
                    <a:pt x="11281" y="1821"/>
                  </a:cubicBezTo>
                  <a:lnTo>
                    <a:pt x="11281" y="1821"/>
                  </a:lnTo>
                  <a:cubicBezTo>
                    <a:pt x="11287" y="1812"/>
                    <a:pt x="11293" y="1803"/>
                    <a:pt x="11299" y="1794"/>
                  </a:cubicBezTo>
                  <a:lnTo>
                    <a:pt x="11299" y="1794"/>
                  </a:lnTo>
                  <a:cubicBezTo>
                    <a:pt x="11301" y="1791"/>
                    <a:pt x="11303" y="1788"/>
                    <a:pt x="11305" y="1785"/>
                  </a:cubicBezTo>
                  <a:lnTo>
                    <a:pt x="11305" y="1785"/>
                  </a:lnTo>
                  <a:cubicBezTo>
                    <a:pt x="11312" y="1774"/>
                    <a:pt x="11318" y="1763"/>
                    <a:pt x="11326" y="1752"/>
                  </a:cubicBezTo>
                  <a:lnTo>
                    <a:pt x="11326" y="1752"/>
                  </a:lnTo>
                  <a:cubicBezTo>
                    <a:pt x="11326" y="1751"/>
                    <a:pt x="11326" y="1751"/>
                    <a:pt x="11326" y="1750"/>
                  </a:cubicBezTo>
                  <a:lnTo>
                    <a:pt x="11326" y="1750"/>
                  </a:lnTo>
                  <a:cubicBezTo>
                    <a:pt x="11327" y="1749"/>
                    <a:pt x="11328" y="1747"/>
                    <a:pt x="11328" y="1746"/>
                  </a:cubicBezTo>
                  <a:lnTo>
                    <a:pt x="11328" y="1746"/>
                  </a:lnTo>
                  <a:cubicBezTo>
                    <a:pt x="11335" y="1737"/>
                    <a:pt x="11340" y="1727"/>
                    <a:pt x="11345" y="1717"/>
                  </a:cubicBezTo>
                  <a:lnTo>
                    <a:pt x="11345" y="1717"/>
                  </a:lnTo>
                  <a:cubicBezTo>
                    <a:pt x="11347" y="1714"/>
                    <a:pt x="11348" y="1711"/>
                    <a:pt x="11350" y="1708"/>
                  </a:cubicBezTo>
                  <a:lnTo>
                    <a:pt x="11350" y="1708"/>
                  </a:lnTo>
                  <a:cubicBezTo>
                    <a:pt x="11356" y="1697"/>
                    <a:pt x="11361" y="1686"/>
                    <a:pt x="11367" y="1675"/>
                  </a:cubicBezTo>
                  <a:lnTo>
                    <a:pt x="11367" y="1675"/>
                  </a:lnTo>
                  <a:cubicBezTo>
                    <a:pt x="11367" y="1675"/>
                    <a:pt x="11367" y="1674"/>
                    <a:pt x="11368" y="1674"/>
                  </a:cubicBezTo>
                  <a:lnTo>
                    <a:pt x="11368" y="1674"/>
                  </a:lnTo>
                  <a:cubicBezTo>
                    <a:pt x="11373" y="1663"/>
                    <a:pt x="11378" y="1651"/>
                    <a:pt x="11384" y="1640"/>
                  </a:cubicBezTo>
                  <a:lnTo>
                    <a:pt x="11384" y="1640"/>
                  </a:lnTo>
                  <a:cubicBezTo>
                    <a:pt x="11385" y="1636"/>
                    <a:pt x="11386" y="1633"/>
                    <a:pt x="11388" y="1630"/>
                  </a:cubicBezTo>
                  <a:lnTo>
                    <a:pt x="11388" y="1630"/>
                  </a:lnTo>
                  <a:cubicBezTo>
                    <a:pt x="11392" y="1620"/>
                    <a:pt x="11396" y="1611"/>
                    <a:pt x="11400" y="1601"/>
                  </a:cubicBezTo>
                  <a:lnTo>
                    <a:pt x="11400" y="1601"/>
                  </a:lnTo>
                  <a:cubicBezTo>
                    <a:pt x="11400" y="1600"/>
                    <a:pt x="11401" y="1598"/>
                    <a:pt x="11402" y="1597"/>
                  </a:cubicBezTo>
                  <a:lnTo>
                    <a:pt x="11402" y="1597"/>
                  </a:lnTo>
                  <a:cubicBezTo>
                    <a:pt x="11402" y="1596"/>
                    <a:pt x="11402" y="1596"/>
                    <a:pt x="11402" y="1595"/>
                  </a:cubicBezTo>
                  <a:lnTo>
                    <a:pt x="11402" y="1595"/>
                  </a:lnTo>
                  <a:cubicBezTo>
                    <a:pt x="11407" y="1583"/>
                    <a:pt x="11411" y="1572"/>
                    <a:pt x="11416" y="1560"/>
                  </a:cubicBezTo>
                  <a:lnTo>
                    <a:pt x="11416" y="1560"/>
                  </a:lnTo>
                  <a:cubicBezTo>
                    <a:pt x="11416" y="1557"/>
                    <a:pt x="11417" y="1555"/>
                    <a:pt x="11418" y="1552"/>
                  </a:cubicBezTo>
                  <a:lnTo>
                    <a:pt x="11418" y="1552"/>
                  </a:lnTo>
                  <a:cubicBezTo>
                    <a:pt x="11421" y="1542"/>
                    <a:pt x="11424" y="1532"/>
                    <a:pt x="11427" y="1522"/>
                  </a:cubicBezTo>
                  <a:lnTo>
                    <a:pt x="11427" y="1522"/>
                  </a:lnTo>
                  <a:cubicBezTo>
                    <a:pt x="11428" y="1520"/>
                    <a:pt x="11429" y="1517"/>
                    <a:pt x="11430" y="1515"/>
                  </a:cubicBezTo>
                  <a:lnTo>
                    <a:pt x="11430" y="1515"/>
                  </a:lnTo>
                  <a:cubicBezTo>
                    <a:pt x="11433" y="1503"/>
                    <a:pt x="11437" y="1491"/>
                    <a:pt x="11439" y="1479"/>
                  </a:cubicBezTo>
                  <a:lnTo>
                    <a:pt x="11439" y="1479"/>
                  </a:lnTo>
                  <a:cubicBezTo>
                    <a:pt x="11440" y="1476"/>
                    <a:pt x="11441" y="1474"/>
                    <a:pt x="11441" y="1472"/>
                  </a:cubicBezTo>
                  <a:lnTo>
                    <a:pt x="11441" y="1472"/>
                  </a:lnTo>
                  <a:cubicBezTo>
                    <a:pt x="11444" y="1462"/>
                    <a:pt x="11446" y="1452"/>
                    <a:pt x="11448" y="1442"/>
                  </a:cubicBezTo>
                  <a:lnTo>
                    <a:pt x="11448" y="1442"/>
                  </a:lnTo>
                  <a:cubicBezTo>
                    <a:pt x="11448" y="1440"/>
                    <a:pt x="11448" y="1438"/>
                    <a:pt x="11449" y="1436"/>
                  </a:cubicBezTo>
                  <a:lnTo>
                    <a:pt x="11449" y="1436"/>
                  </a:lnTo>
                  <a:cubicBezTo>
                    <a:pt x="11449" y="1435"/>
                    <a:pt x="11449" y="1434"/>
                    <a:pt x="11449" y="1432"/>
                  </a:cubicBezTo>
                  <a:lnTo>
                    <a:pt x="11449" y="1432"/>
                  </a:lnTo>
                  <a:cubicBezTo>
                    <a:pt x="11452" y="1422"/>
                    <a:pt x="11454" y="1411"/>
                    <a:pt x="11455" y="1399"/>
                  </a:cubicBezTo>
                  <a:lnTo>
                    <a:pt x="11455" y="1399"/>
                  </a:lnTo>
                  <a:cubicBezTo>
                    <a:pt x="11457" y="1388"/>
                    <a:pt x="11459" y="1376"/>
                    <a:pt x="11460" y="1365"/>
                  </a:cubicBezTo>
                </a:path>
              </a:pathLst>
            </a:custGeom>
            <a:solidFill>
              <a:srgbClr val="0057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5" name="Google Shape;1885;p36"/>
            <p:cNvSpPr/>
            <p:nvPr/>
          </p:nvSpPr>
          <p:spPr>
            <a:xfrm>
              <a:off x="7625208" y="5674788"/>
              <a:ext cx="1028470" cy="382941"/>
            </a:xfrm>
            <a:custGeom>
              <a:avLst/>
              <a:gdLst/>
              <a:ahLst/>
              <a:cxnLst/>
              <a:rect l="l" t="t" r="r" b="b"/>
              <a:pathLst>
                <a:path w="4561" h="1699" extrusionOk="0">
                  <a:moveTo>
                    <a:pt x="2407" y="15"/>
                  </a:moveTo>
                  <a:lnTo>
                    <a:pt x="2407" y="15"/>
                  </a:lnTo>
                  <a:cubicBezTo>
                    <a:pt x="1186" y="0"/>
                    <a:pt x="140" y="361"/>
                    <a:pt x="70" y="822"/>
                  </a:cubicBezTo>
                  <a:lnTo>
                    <a:pt x="70" y="822"/>
                  </a:lnTo>
                  <a:cubicBezTo>
                    <a:pt x="0" y="1283"/>
                    <a:pt x="933" y="1669"/>
                    <a:pt x="2152" y="1683"/>
                  </a:cubicBezTo>
                  <a:lnTo>
                    <a:pt x="2152" y="1683"/>
                  </a:lnTo>
                  <a:cubicBezTo>
                    <a:pt x="3372" y="1698"/>
                    <a:pt x="4419" y="1337"/>
                    <a:pt x="4490" y="876"/>
                  </a:cubicBezTo>
                  <a:lnTo>
                    <a:pt x="4490" y="876"/>
                  </a:lnTo>
                  <a:cubicBezTo>
                    <a:pt x="4560" y="415"/>
                    <a:pt x="3628" y="29"/>
                    <a:pt x="2407" y="15"/>
                  </a:cubicBezTo>
                  <a:close/>
                  <a:moveTo>
                    <a:pt x="2219" y="1243"/>
                  </a:moveTo>
                  <a:lnTo>
                    <a:pt x="2219" y="1243"/>
                  </a:lnTo>
                  <a:cubicBezTo>
                    <a:pt x="1644" y="1236"/>
                    <a:pt x="1204" y="1054"/>
                    <a:pt x="1236" y="836"/>
                  </a:cubicBezTo>
                  <a:lnTo>
                    <a:pt x="1236" y="836"/>
                  </a:lnTo>
                  <a:cubicBezTo>
                    <a:pt x="1270" y="619"/>
                    <a:pt x="1763" y="448"/>
                    <a:pt x="2339" y="455"/>
                  </a:cubicBezTo>
                  <a:lnTo>
                    <a:pt x="2339" y="455"/>
                  </a:lnTo>
                  <a:cubicBezTo>
                    <a:pt x="2915" y="462"/>
                    <a:pt x="3355" y="644"/>
                    <a:pt x="3322" y="862"/>
                  </a:cubicBezTo>
                  <a:lnTo>
                    <a:pt x="3322" y="862"/>
                  </a:lnTo>
                  <a:cubicBezTo>
                    <a:pt x="3289" y="1079"/>
                    <a:pt x="2795" y="1250"/>
                    <a:pt x="2219" y="124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6" name="Google Shape;1886;p36"/>
            <p:cNvSpPr/>
            <p:nvPr/>
          </p:nvSpPr>
          <p:spPr>
            <a:xfrm>
              <a:off x="6848469" y="5379734"/>
              <a:ext cx="2581723" cy="976794"/>
            </a:xfrm>
            <a:custGeom>
              <a:avLst/>
              <a:gdLst/>
              <a:ahLst/>
              <a:cxnLst/>
              <a:rect l="l" t="t" r="r" b="b"/>
              <a:pathLst>
                <a:path w="6232704" h="2358145" extrusionOk="0">
                  <a:moveTo>
                    <a:pt x="3148751" y="958642"/>
                  </a:moveTo>
                  <a:cubicBezTo>
                    <a:pt x="3462396" y="962451"/>
                    <a:pt x="3701985" y="1061504"/>
                    <a:pt x="3684016" y="1180149"/>
                  </a:cubicBezTo>
                  <a:cubicBezTo>
                    <a:pt x="3666047" y="1298250"/>
                    <a:pt x="3397053" y="1391316"/>
                    <a:pt x="3083409" y="1387506"/>
                  </a:cubicBezTo>
                  <a:cubicBezTo>
                    <a:pt x="2770309" y="1383696"/>
                    <a:pt x="2530719" y="1284644"/>
                    <a:pt x="2548144" y="1165999"/>
                  </a:cubicBezTo>
                  <a:cubicBezTo>
                    <a:pt x="2566657" y="1047898"/>
                    <a:pt x="2835107" y="954832"/>
                    <a:pt x="3148751" y="958642"/>
                  </a:cubicBezTo>
                  <a:close/>
                  <a:moveTo>
                    <a:pt x="3185494" y="721025"/>
                  </a:moveTo>
                  <a:cubicBezTo>
                    <a:pt x="2520752" y="712856"/>
                    <a:pt x="1951284" y="909448"/>
                    <a:pt x="1913174" y="1160498"/>
                  </a:cubicBezTo>
                  <a:cubicBezTo>
                    <a:pt x="1875065" y="1411547"/>
                    <a:pt x="2383013" y="1621754"/>
                    <a:pt x="3046666" y="1629378"/>
                  </a:cubicBezTo>
                  <a:cubicBezTo>
                    <a:pt x="3710864" y="1637547"/>
                    <a:pt x="4280876" y="1440955"/>
                    <a:pt x="4319530" y="1189905"/>
                  </a:cubicBezTo>
                  <a:cubicBezTo>
                    <a:pt x="4357640" y="938855"/>
                    <a:pt x="3850237" y="728649"/>
                    <a:pt x="3185494" y="721025"/>
                  </a:cubicBezTo>
                  <a:close/>
                  <a:moveTo>
                    <a:pt x="3223059" y="472154"/>
                  </a:moveTo>
                  <a:cubicBezTo>
                    <a:pt x="4251477" y="484679"/>
                    <a:pt x="5037081" y="809246"/>
                    <a:pt x="4977739" y="1197529"/>
                  </a:cubicBezTo>
                  <a:cubicBezTo>
                    <a:pt x="4918397" y="1586356"/>
                    <a:pt x="4036974" y="1890774"/>
                    <a:pt x="3008556" y="1878249"/>
                  </a:cubicBezTo>
                  <a:cubicBezTo>
                    <a:pt x="1981227" y="1865724"/>
                    <a:pt x="1195623" y="1541157"/>
                    <a:pt x="1254965" y="1152329"/>
                  </a:cubicBezTo>
                  <a:cubicBezTo>
                    <a:pt x="1313763" y="764591"/>
                    <a:pt x="2195186" y="460173"/>
                    <a:pt x="3223059" y="472154"/>
                  </a:cubicBezTo>
                  <a:close/>
                  <a:moveTo>
                    <a:pt x="3262295" y="214529"/>
                  </a:moveTo>
                  <a:cubicBezTo>
                    <a:pt x="1858410" y="197655"/>
                    <a:pt x="653836" y="614065"/>
                    <a:pt x="573240" y="1144240"/>
                  </a:cubicBezTo>
                  <a:cubicBezTo>
                    <a:pt x="492100" y="1674415"/>
                    <a:pt x="1565435" y="2117498"/>
                    <a:pt x="2969864" y="2134372"/>
                  </a:cubicBezTo>
                  <a:cubicBezTo>
                    <a:pt x="4374293" y="2151791"/>
                    <a:pt x="5578869" y="1735380"/>
                    <a:pt x="5659463" y="1205205"/>
                  </a:cubicBezTo>
                  <a:cubicBezTo>
                    <a:pt x="5740059" y="675030"/>
                    <a:pt x="4667269" y="231948"/>
                    <a:pt x="3262295" y="214529"/>
                  </a:cubicBezTo>
                  <a:close/>
                  <a:moveTo>
                    <a:pt x="3294969" y="608"/>
                  </a:moveTo>
                  <a:cubicBezTo>
                    <a:pt x="5013611" y="21293"/>
                    <a:pt x="6326553" y="563443"/>
                    <a:pt x="6227443" y="1212281"/>
                  </a:cubicBezTo>
                  <a:cubicBezTo>
                    <a:pt x="6128333" y="1860575"/>
                    <a:pt x="4655288" y="2378231"/>
                    <a:pt x="2937190" y="2357546"/>
                  </a:cubicBezTo>
                  <a:cubicBezTo>
                    <a:pt x="1219093" y="2336862"/>
                    <a:pt x="-93850" y="1786002"/>
                    <a:pt x="5261" y="1137164"/>
                  </a:cubicBezTo>
                  <a:cubicBezTo>
                    <a:pt x="104371" y="488870"/>
                    <a:pt x="1577415" y="-20076"/>
                    <a:pt x="3294969" y="608"/>
                  </a:cubicBezTo>
                  <a:close/>
                </a:path>
              </a:pathLst>
            </a:custGeom>
            <a:solidFill>
              <a:srgbClr val="086D6E">
                <a:alpha val="77254"/>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7" name="Google Shape;1887;p36"/>
            <p:cNvSpPr/>
            <p:nvPr/>
          </p:nvSpPr>
          <p:spPr>
            <a:xfrm>
              <a:off x="8205451" y="1459340"/>
              <a:ext cx="259636" cy="1007390"/>
            </a:xfrm>
            <a:custGeom>
              <a:avLst/>
              <a:gdLst/>
              <a:ahLst/>
              <a:cxnLst/>
              <a:rect l="l" t="t" r="r" b="b"/>
              <a:pathLst>
                <a:path w="1694" h="5147" extrusionOk="0">
                  <a:moveTo>
                    <a:pt x="1" y="1899"/>
                  </a:moveTo>
                  <a:lnTo>
                    <a:pt x="0" y="5146"/>
                  </a:lnTo>
                  <a:lnTo>
                    <a:pt x="1107" y="4547"/>
                  </a:lnTo>
                  <a:lnTo>
                    <a:pt x="1693" y="0"/>
                  </a:lnTo>
                  <a:lnTo>
                    <a:pt x="1" y="1899"/>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8" name="Google Shape;1888;p36"/>
            <p:cNvSpPr/>
            <p:nvPr/>
          </p:nvSpPr>
          <p:spPr>
            <a:xfrm>
              <a:off x="7812705" y="1461081"/>
              <a:ext cx="261424" cy="1007390"/>
            </a:xfrm>
            <a:custGeom>
              <a:avLst/>
              <a:gdLst/>
              <a:ahLst/>
              <a:cxnLst/>
              <a:rect l="l" t="t" r="r" b="b"/>
              <a:pathLst>
                <a:path w="1691" h="5097" extrusionOk="0">
                  <a:moveTo>
                    <a:pt x="583" y="4529"/>
                  </a:moveTo>
                  <a:lnTo>
                    <a:pt x="1689" y="5096"/>
                  </a:lnTo>
                  <a:lnTo>
                    <a:pt x="1690" y="1848"/>
                  </a:lnTo>
                  <a:lnTo>
                    <a:pt x="0" y="0"/>
                  </a:lnTo>
                  <a:lnTo>
                    <a:pt x="583" y="4529"/>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9" name="Google Shape;1889;p36"/>
            <p:cNvSpPr/>
            <p:nvPr/>
          </p:nvSpPr>
          <p:spPr>
            <a:xfrm>
              <a:off x="8122534" y="5402253"/>
              <a:ext cx="639561" cy="438640"/>
            </a:xfrm>
            <a:custGeom>
              <a:avLst/>
              <a:gdLst/>
              <a:ahLst/>
              <a:cxnLst/>
              <a:rect l="l" t="t" r="r" b="b"/>
              <a:pathLst>
                <a:path w="2836" h="1945" extrusionOk="0">
                  <a:moveTo>
                    <a:pt x="537" y="1895"/>
                  </a:moveTo>
                  <a:lnTo>
                    <a:pt x="2835" y="131"/>
                  </a:lnTo>
                  <a:lnTo>
                    <a:pt x="2835" y="131"/>
                  </a:lnTo>
                  <a:cubicBezTo>
                    <a:pt x="2569" y="79"/>
                    <a:pt x="2288" y="35"/>
                    <a:pt x="1995" y="0"/>
                  </a:cubicBezTo>
                  <a:lnTo>
                    <a:pt x="70" y="1491"/>
                  </a:lnTo>
                  <a:lnTo>
                    <a:pt x="70" y="1491"/>
                  </a:lnTo>
                  <a:cubicBezTo>
                    <a:pt x="0" y="1544"/>
                    <a:pt x="56" y="1706"/>
                    <a:pt x="156" y="1826"/>
                  </a:cubicBezTo>
                  <a:lnTo>
                    <a:pt x="156" y="1826"/>
                  </a:lnTo>
                  <a:cubicBezTo>
                    <a:pt x="254" y="1944"/>
                    <a:pt x="478" y="1941"/>
                    <a:pt x="537" y="1895"/>
                  </a:cubicBezTo>
                </a:path>
              </a:pathLst>
            </a:custGeom>
            <a:solidFill>
              <a:srgbClr val="086D6E">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90" name="Google Shape;1890;p36"/>
            <p:cNvSpPr/>
            <p:nvPr/>
          </p:nvSpPr>
          <p:spPr>
            <a:xfrm>
              <a:off x="8064173" y="1688429"/>
              <a:ext cx="152852" cy="4161417"/>
            </a:xfrm>
            <a:custGeom>
              <a:avLst/>
              <a:gdLst/>
              <a:ahLst/>
              <a:cxnLst/>
              <a:rect l="l" t="t" r="r" b="b"/>
              <a:pathLst>
                <a:path w="653" h="13915" extrusionOk="0">
                  <a:moveTo>
                    <a:pt x="652" y="13763"/>
                  </a:moveTo>
                  <a:lnTo>
                    <a:pt x="652" y="13763"/>
                  </a:lnTo>
                  <a:cubicBezTo>
                    <a:pt x="652" y="13841"/>
                    <a:pt x="496" y="13906"/>
                    <a:pt x="335" y="13910"/>
                  </a:cubicBezTo>
                  <a:lnTo>
                    <a:pt x="335" y="13910"/>
                  </a:lnTo>
                  <a:cubicBezTo>
                    <a:pt x="170" y="13914"/>
                    <a:pt x="0" y="13855"/>
                    <a:pt x="2" y="13763"/>
                  </a:cubicBezTo>
                  <a:lnTo>
                    <a:pt x="2" y="286"/>
                  </a:lnTo>
                  <a:lnTo>
                    <a:pt x="2" y="286"/>
                  </a:lnTo>
                  <a:cubicBezTo>
                    <a:pt x="2" y="128"/>
                    <a:pt x="147" y="0"/>
                    <a:pt x="326" y="0"/>
                  </a:cubicBezTo>
                  <a:lnTo>
                    <a:pt x="326" y="0"/>
                  </a:lnTo>
                  <a:cubicBezTo>
                    <a:pt x="506" y="0"/>
                    <a:pt x="652" y="128"/>
                    <a:pt x="652" y="286"/>
                  </a:cubicBezTo>
                  <a:lnTo>
                    <a:pt x="652" y="13763"/>
                  </a:lnTo>
                </a:path>
              </a:pathLst>
            </a:custGeom>
            <a:solidFill>
              <a:srgbClr val="0057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91" name="Google Shape;1891;p36"/>
            <p:cNvSpPr/>
            <p:nvPr/>
          </p:nvSpPr>
          <p:spPr>
            <a:xfrm flipH="1">
              <a:off x="3710383" y="2544070"/>
              <a:ext cx="4049040" cy="753281"/>
            </a:xfrm>
            <a:prstGeom prst="chevron">
              <a:avLst>
                <a:gd name="adj" fmla="val 29491"/>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2" name="Google Shape;1892;p36"/>
            <p:cNvSpPr/>
            <p:nvPr/>
          </p:nvSpPr>
          <p:spPr>
            <a:xfrm flipH="1">
              <a:off x="3710383" y="3375797"/>
              <a:ext cx="4049040" cy="716418"/>
            </a:xfrm>
            <a:prstGeom prst="chevron">
              <a:avLst>
                <a:gd name="adj" fmla="val 29491"/>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3" name="Google Shape;1893;p36"/>
            <p:cNvSpPr/>
            <p:nvPr/>
          </p:nvSpPr>
          <p:spPr>
            <a:xfrm flipH="1">
              <a:off x="3710383" y="4150663"/>
              <a:ext cx="4049041" cy="704097"/>
            </a:xfrm>
            <a:prstGeom prst="chevron">
              <a:avLst>
                <a:gd name="adj" fmla="val 29491"/>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4" name="Google Shape;1894;p36"/>
            <p:cNvSpPr/>
            <p:nvPr/>
          </p:nvSpPr>
          <p:spPr>
            <a:xfrm flipH="1">
              <a:off x="3710382" y="4911164"/>
              <a:ext cx="4083072" cy="702184"/>
            </a:xfrm>
            <a:prstGeom prst="chevron">
              <a:avLst>
                <a:gd name="adj" fmla="val 29491"/>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5" name="Google Shape;1895;p36"/>
            <p:cNvSpPr/>
            <p:nvPr/>
          </p:nvSpPr>
          <p:spPr>
            <a:xfrm flipH="1">
              <a:off x="7625208" y="3362430"/>
              <a:ext cx="610409" cy="729038"/>
            </a:xfrm>
            <a:prstGeom prst="homePlate">
              <a:avLst>
                <a:gd name="adj" fmla="val 2990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6" name="Google Shape;1896;p36"/>
            <p:cNvSpPr/>
            <p:nvPr/>
          </p:nvSpPr>
          <p:spPr>
            <a:xfrm flipH="1">
              <a:off x="7618241" y="2545538"/>
              <a:ext cx="617376" cy="751814"/>
            </a:xfrm>
            <a:prstGeom prst="homePlate">
              <a:avLst>
                <a:gd name="adj" fmla="val 29904"/>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7" name="Google Shape;1897;p36"/>
            <p:cNvSpPr/>
            <p:nvPr/>
          </p:nvSpPr>
          <p:spPr>
            <a:xfrm flipH="1">
              <a:off x="7618241" y="4162203"/>
              <a:ext cx="617376" cy="702184"/>
            </a:xfrm>
            <a:prstGeom prst="homePlate">
              <a:avLst>
                <a:gd name="adj" fmla="val 2990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8" name="Google Shape;1898;p36"/>
            <p:cNvSpPr/>
            <p:nvPr/>
          </p:nvSpPr>
          <p:spPr>
            <a:xfrm flipH="1">
              <a:off x="7653746" y="4910345"/>
              <a:ext cx="581871" cy="699595"/>
            </a:xfrm>
            <a:prstGeom prst="homePlate">
              <a:avLst>
                <a:gd name="adj" fmla="val 2990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grpSp>
      <p:sp>
        <p:nvSpPr>
          <p:cNvPr id="1899" name="Google Shape;1899;p36"/>
          <p:cNvSpPr txBox="1"/>
          <p:nvPr/>
        </p:nvSpPr>
        <p:spPr>
          <a:xfrm>
            <a:off x="2118361" y="2179585"/>
            <a:ext cx="1925527"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dirty="0">
                <a:solidFill>
                  <a:schemeClr val="lt1"/>
                </a:solidFill>
                <a:latin typeface="Calibri"/>
                <a:ea typeface="Calibri"/>
                <a:cs typeface="Calibri"/>
                <a:sym typeface="Calibri"/>
              </a:rPr>
              <a:t>Ton an der Spitze</a:t>
            </a:r>
            <a:endParaRPr dirty="0"/>
          </a:p>
        </p:txBody>
      </p:sp>
      <p:sp>
        <p:nvSpPr>
          <p:cNvPr id="1900" name="Google Shape;1900;p36"/>
          <p:cNvSpPr txBox="1"/>
          <p:nvPr/>
        </p:nvSpPr>
        <p:spPr>
          <a:xfrm>
            <a:off x="2094436" y="2983205"/>
            <a:ext cx="3316803"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dirty="0">
                <a:solidFill>
                  <a:schemeClr val="lt1"/>
                </a:solidFill>
                <a:latin typeface="Calibri"/>
                <a:ea typeface="Calibri"/>
                <a:cs typeface="Calibri"/>
                <a:sym typeface="Calibri"/>
              </a:rPr>
              <a:t>Verhaltenskodex oder ethische Grundsätze</a:t>
            </a:r>
            <a:endParaRPr dirty="0"/>
          </a:p>
        </p:txBody>
      </p:sp>
      <p:sp>
        <p:nvSpPr>
          <p:cNvPr id="1901" name="Google Shape;1901;p36"/>
          <p:cNvSpPr txBox="1"/>
          <p:nvPr/>
        </p:nvSpPr>
        <p:spPr>
          <a:xfrm>
            <a:off x="2029184" y="3595628"/>
            <a:ext cx="4291405"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dirty="0">
                <a:solidFill>
                  <a:schemeClr val="lt1"/>
                </a:solidFill>
                <a:latin typeface="Calibri"/>
                <a:ea typeface="Calibri"/>
                <a:cs typeface="Calibri"/>
                <a:sym typeface="Calibri"/>
              </a:rPr>
              <a:t>Risikoperformance </a:t>
            </a:r>
          </a:p>
          <a:p>
            <a:pPr marL="0" marR="0" lvl="0" indent="0" algn="l" rtl="0">
              <a:spcBef>
                <a:spcPts val="0"/>
              </a:spcBef>
              <a:spcAft>
                <a:spcPts val="0"/>
              </a:spcAft>
              <a:buNone/>
            </a:pPr>
            <a:r>
              <a:rPr lang="de-DE" sz="2200" dirty="0">
                <a:solidFill>
                  <a:schemeClr val="lt1"/>
                </a:solidFill>
                <a:latin typeface="Calibri"/>
                <a:ea typeface="Calibri"/>
                <a:cs typeface="Calibri"/>
                <a:sym typeface="Calibri"/>
              </a:rPr>
              <a:t>in Anreizpläne integriert</a:t>
            </a:r>
            <a:endParaRPr dirty="0"/>
          </a:p>
        </p:txBody>
      </p:sp>
      <p:sp>
        <p:nvSpPr>
          <p:cNvPr id="1902" name="Google Shape;1902;p36"/>
          <p:cNvSpPr txBox="1"/>
          <p:nvPr/>
        </p:nvSpPr>
        <p:spPr>
          <a:xfrm>
            <a:off x="2038802" y="4356237"/>
            <a:ext cx="3245467"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dirty="0">
                <a:solidFill>
                  <a:schemeClr val="lt1"/>
                </a:solidFill>
                <a:latin typeface="Calibri"/>
                <a:ea typeface="Calibri"/>
                <a:cs typeface="Calibri"/>
                <a:sym typeface="Calibri"/>
              </a:rPr>
              <a:t>Klar definierte Rollen </a:t>
            </a:r>
            <a:br>
              <a:rPr lang="de-DE" sz="2200" dirty="0">
                <a:solidFill>
                  <a:schemeClr val="lt1"/>
                </a:solidFill>
                <a:latin typeface="Calibri"/>
                <a:ea typeface="Calibri"/>
                <a:cs typeface="Calibri"/>
                <a:sym typeface="Calibri"/>
              </a:rPr>
            </a:br>
            <a:r>
              <a:rPr lang="de-DE" sz="2200" dirty="0">
                <a:solidFill>
                  <a:schemeClr val="lt1"/>
                </a:solidFill>
                <a:latin typeface="Calibri"/>
                <a:ea typeface="Calibri"/>
                <a:cs typeface="Calibri"/>
                <a:sym typeface="Calibri"/>
              </a:rPr>
              <a:t>und Verantwortlichkeiten</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37"/>
          <p:cNvSpPr txBox="1">
            <a:spLocks noGrp="1"/>
          </p:cNvSpPr>
          <p:nvPr>
            <p:ph type="body" idx="1"/>
          </p:nvPr>
        </p:nvSpPr>
        <p:spPr>
          <a:xfrm>
            <a:off x="1813145" y="2268408"/>
            <a:ext cx="4621841" cy="45259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a:t>Eine positive Risikokultur liegt vor, wenn Mitarbeiter auf allen Ebenen ein angemessenes Risikomanagement als integralen Bestandteil ihrer täglichen Arbeit praktizieren. Eine solche Kultur ermutigt zu einer offenen Diskussion über Unsicherheiten und Chancen, ermächtigt die Mitarbeiter, Bedenken zu äußern, und sieht Verfahren vor, um Bedenken auf die geeigneten Ebenen zu heben.</a:t>
            </a:r>
            <a:endParaRPr dirty="0"/>
          </a:p>
        </p:txBody>
      </p:sp>
      <p:sp>
        <p:nvSpPr>
          <p:cNvPr id="1908" name="Google Shape;1908;p37"/>
          <p:cNvSpPr txBox="1">
            <a:spLocks noGrp="1"/>
          </p:cNvSpPr>
          <p:nvPr>
            <p:ph type="body" idx="3"/>
          </p:nvPr>
        </p:nvSpPr>
        <p:spPr>
          <a:xfrm>
            <a:off x="1718561" y="385011"/>
            <a:ext cx="4716425" cy="113598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ts val="3600"/>
              <a:buNone/>
            </a:pPr>
            <a:r>
              <a:rPr lang="de-DE"/>
              <a:t>Auswirkungen der unterschiedlichen Risikokulturen</a:t>
            </a:r>
            <a:endParaRPr/>
          </a:p>
        </p:txBody>
      </p:sp>
      <p:sp>
        <p:nvSpPr>
          <p:cNvPr id="1909" name="Google Shape;1909;p37"/>
          <p:cNvSpPr txBox="1"/>
          <p:nvPr/>
        </p:nvSpPr>
        <p:spPr>
          <a:xfrm>
            <a:off x="1799789" y="1521000"/>
            <a:ext cx="4553967" cy="61119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Eine positive Risikokultur führt zu einer besseren Unternehmensleistung</a:t>
            </a:r>
            <a:endParaRPr sz="1800" b="0" i="0" dirty="0">
              <a:solidFill>
                <a:schemeClr val="lt1"/>
              </a:solidFill>
              <a:latin typeface="Calibri"/>
              <a:ea typeface="Calibri"/>
              <a:cs typeface="Calibri"/>
              <a:sym typeface="Calibri"/>
            </a:endParaRPr>
          </a:p>
        </p:txBody>
      </p:sp>
      <p:sp>
        <p:nvSpPr>
          <p:cNvPr id="1910" name="Google Shape;1910;p37"/>
          <p:cNvSpPr txBox="1"/>
          <p:nvPr/>
        </p:nvSpPr>
        <p:spPr>
          <a:xfrm>
            <a:off x="7638034" y="149707"/>
            <a:ext cx="4553966" cy="3167935"/>
          </a:xfrm>
          <a:prstGeom prst="rect">
            <a:avLst/>
          </a:prstGeom>
          <a:noFill/>
          <a:ln>
            <a:noFill/>
          </a:ln>
        </p:spPr>
        <p:txBody>
          <a:bodyPr spcFirstLastPara="1" wrap="square" lIns="81575" tIns="40775" rIns="81575" bIns="40775" anchor="t" anchorCtr="0">
            <a:spAutoFit/>
          </a:bodyPr>
          <a:lstStyle/>
          <a:p>
            <a:pPr marL="0" marR="0" lvl="0" indent="0" algn="l" rtl="0">
              <a:lnSpc>
                <a:spcPct val="65833"/>
              </a:lnSpc>
              <a:spcBef>
                <a:spcPts val="0"/>
              </a:spcBef>
              <a:spcAft>
                <a:spcPts val="0"/>
              </a:spcAft>
              <a:buClr>
                <a:srgbClr val="F16924"/>
              </a:buClr>
              <a:buSzPts val="2400"/>
              <a:buFont typeface="Arial"/>
              <a:buNone/>
            </a:pPr>
            <a:r>
              <a:rPr lang="de-DE" sz="2400" b="1" dirty="0">
                <a:solidFill>
                  <a:srgbClr val="916395"/>
                </a:solidFill>
                <a:latin typeface="Calibri"/>
                <a:ea typeface="Calibri"/>
                <a:cs typeface="Calibri"/>
                <a:sym typeface="Calibri"/>
              </a:rPr>
              <a:t>Positive Risikokultur</a:t>
            </a:r>
            <a:endParaRPr dirty="0"/>
          </a:p>
          <a:p>
            <a:pPr marL="360363" marR="0" lvl="0" indent="-360363" algn="l" rtl="0">
              <a:lnSpc>
                <a:spcPct val="79000"/>
              </a:lnSpc>
              <a:spcBef>
                <a:spcPts val="400"/>
              </a:spcBef>
              <a:spcAft>
                <a:spcPts val="0"/>
              </a:spcAft>
              <a:buClr>
                <a:srgbClr val="F27954"/>
              </a:buClr>
              <a:buSzPts val="2000"/>
              <a:buFont typeface="Arial"/>
              <a:buChar char="•"/>
            </a:pPr>
            <a:r>
              <a:rPr lang="de-DE" sz="2000" dirty="0">
                <a:solidFill>
                  <a:srgbClr val="595959"/>
                </a:solidFill>
                <a:latin typeface="Calibri"/>
                <a:ea typeface="Calibri"/>
                <a:cs typeface="Calibri"/>
                <a:sym typeface="Calibri"/>
              </a:rPr>
              <a:t>Dient als Barometer</a:t>
            </a:r>
            <a:endParaRPr lang="de-DE" dirty="0"/>
          </a:p>
          <a:p>
            <a:pPr marL="360363" marR="0" lvl="0" indent="-3603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Verstärkt Botschaften</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Leitfaden für die Urteilsfindung</a:t>
            </a:r>
            <a:endParaRPr lang="de-DE"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Reduziert Fehler, ermöglicht Lernen</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Fördert Beständigkeit und ermöglicht Flexibilität</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Warnt bereits bei "schwachen Signalen“</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Ermöglicht Reflektion</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Steigert die Motivation und Leistung</a:t>
            </a:r>
            <a:endParaRPr dirty="0"/>
          </a:p>
        </p:txBody>
      </p:sp>
      <p:sp>
        <p:nvSpPr>
          <p:cNvPr id="1911" name="Google Shape;1911;p37"/>
          <p:cNvSpPr txBox="1"/>
          <p:nvPr/>
        </p:nvSpPr>
        <p:spPr>
          <a:xfrm>
            <a:off x="7658059" y="3361794"/>
            <a:ext cx="4546800" cy="4272019"/>
          </a:xfrm>
          <a:prstGeom prst="rect">
            <a:avLst/>
          </a:prstGeom>
          <a:noFill/>
          <a:ln>
            <a:noFill/>
          </a:ln>
        </p:spPr>
        <p:txBody>
          <a:bodyPr spcFirstLastPara="1" wrap="square" lIns="81575" tIns="40775" rIns="81575" bIns="40775" anchor="t" anchorCtr="0">
            <a:spAutoFit/>
          </a:bodyPr>
          <a:lstStyle/>
          <a:p>
            <a:pPr marL="0" marR="0" lvl="0" indent="0" algn="l" rtl="0">
              <a:lnSpc>
                <a:spcPct val="65833"/>
              </a:lnSpc>
              <a:spcBef>
                <a:spcPts val="0"/>
              </a:spcBef>
              <a:spcAft>
                <a:spcPts val="0"/>
              </a:spcAft>
              <a:buClr>
                <a:srgbClr val="F16924"/>
              </a:buClr>
              <a:buSzPts val="2400"/>
              <a:buFont typeface="Arial"/>
              <a:buNone/>
            </a:pPr>
            <a:r>
              <a:rPr lang="de-DE" sz="2400" b="1" dirty="0">
                <a:solidFill>
                  <a:srgbClr val="916395"/>
                </a:solidFill>
                <a:latin typeface="Calibri"/>
                <a:ea typeface="Calibri"/>
                <a:cs typeface="Calibri"/>
                <a:sym typeface="Calibri"/>
              </a:rPr>
              <a:t>Negative Risikokultur</a:t>
            </a:r>
            <a:endParaRPr dirty="0"/>
          </a:p>
          <a:p>
            <a:pPr marL="342900" marR="0" lvl="0" indent="-342900"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 Fehlausrichtung</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Tote Winkel</a:t>
            </a:r>
            <a:endParaRPr lang="de-DE"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Brutstätte von Krisen</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Rücksichtslosigkeit</a:t>
            </a:r>
            <a:endParaRPr lang="de-DE" dirty="0"/>
          </a:p>
          <a:p>
            <a:pPr marL="411163" indent="-411163">
              <a:lnSpc>
                <a:spcPct val="79000"/>
              </a:lnSpc>
              <a:spcBef>
                <a:spcPts val="400"/>
              </a:spcBef>
              <a:buClr>
                <a:srgbClr val="F16924"/>
              </a:buClr>
              <a:buSzPts val="2000"/>
              <a:buFont typeface="Arial"/>
              <a:buChar char="•"/>
            </a:pPr>
            <a:r>
              <a:rPr lang="de-DE" sz="2000" dirty="0">
                <a:solidFill>
                  <a:srgbClr val="595959"/>
                </a:solidFill>
                <a:latin typeface="Calibri"/>
                <a:ea typeface="Calibri"/>
                <a:cs typeface="Calibri"/>
                <a:sym typeface="Calibri"/>
              </a:rPr>
              <a:t>Unterdrückung von Feedback, Austausch und Lernen; </a:t>
            </a:r>
            <a:r>
              <a:rPr lang="de-DE" sz="1800" dirty="0">
                <a:solidFill>
                  <a:srgbClr val="595959"/>
                </a:solidFill>
                <a:latin typeface="Calibri"/>
                <a:ea typeface="Calibri"/>
                <a:cs typeface="Calibri"/>
                <a:sym typeface="Calibri"/>
              </a:rPr>
              <a:t>Führt zu Druck und Stress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Erstickt Initiative</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Übermächtige Führungspersonen</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Kann sich negativ auf Leistung und Ruf auswirken</a:t>
            </a:r>
            <a:endParaRPr dirty="0"/>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p:txBody>
      </p:sp>
      <p:sp>
        <p:nvSpPr>
          <p:cNvPr id="1912" name="Google Shape;1912;p37"/>
          <p:cNvSpPr/>
          <p:nvPr/>
        </p:nvSpPr>
        <p:spPr>
          <a:xfrm rot="-5628007">
            <a:off x="6299751" y="365342"/>
            <a:ext cx="1241257" cy="1396165"/>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913" name="Google Shape;1913;p37"/>
          <p:cNvSpPr/>
          <p:nvPr/>
        </p:nvSpPr>
        <p:spPr>
          <a:xfrm>
            <a:off x="6434986" y="805833"/>
            <a:ext cx="802213" cy="61119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14" name="Google Shape;1914;p37"/>
          <p:cNvSpPr/>
          <p:nvPr/>
        </p:nvSpPr>
        <p:spPr>
          <a:xfrm rot="-5628007">
            <a:off x="6299750" y="3284484"/>
            <a:ext cx="1241257" cy="1396165"/>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915" name="Google Shape;1915;p37"/>
          <p:cNvSpPr/>
          <p:nvPr/>
        </p:nvSpPr>
        <p:spPr>
          <a:xfrm>
            <a:off x="6434986" y="3638351"/>
            <a:ext cx="854505" cy="537772"/>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4"/>
          <p:cNvSpPr/>
          <p:nvPr/>
        </p:nvSpPr>
        <p:spPr>
          <a:xfrm>
            <a:off x="0" y="4705"/>
            <a:ext cx="12192000" cy="221498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1" name="Google Shape;1191;p4"/>
          <p:cNvSpPr txBox="1"/>
          <p:nvPr/>
        </p:nvSpPr>
        <p:spPr>
          <a:xfrm>
            <a:off x="4073264" y="282499"/>
            <a:ext cx="7911900" cy="2083500"/>
          </a:xfrm>
          <a:prstGeom prst="rect">
            <a:avLst/>
          </a:prstGeom>
          <a:noFill/>
          <a:ln>
            <a:noFill/>
          </a:ln>
        </p:spPr>
        <p:txBody>
          <a:bodyPr spcFirstLastPara="1" wrap="square" lIns="91425" tIns="45700" rIns="91425" bIns="45700" anchor="t" anchorCtr="0">
            <a:normAutofit fontScale="92500" lnSpcReduction="20000"/>
          </a:bodyPr>
          <a:lstStyle/>
          <a:p>
            <a:pPr marL="12700" marR="0" lvl="0" indent="-12700" algn="l" rtl="0">
              <a:lnSpc>
                <a:spcPct val="103636"/>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Nur sehr wenige Manager vereinen alle notwendigen Voraussetzungen für ein effektives Krisenmanagement in den verschiedenen Phasen einer Krise in ihrer Person.  Die Rollen, die sie übernehmen müssen, sind äußerst vielfältig.</a:t>
            </a:r>
            <a:endParaRPr dirty="0"/>
          </a:p>
          <a:p>
            <a:pPr marL="12700" marR="0" lvl="0" indent="-12700" algn="l" rtl="0">
              <a:lnSpc>
                <a:spcPct val="103636"/>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Die Kunst besteht darin, die eigenen Stärken - und vor allem die eigenen Schwächen - in den einzelnen Phasen zu kennen und ein starkes Krisenmanagementteam aufzubauen - notfalls mit externer Unterstützung.</a:t>
            </a:r>
            <a:endParaRPr dirty="0"/>
          </a:p>
          <a:p>
            <a:pPr marL="12700" marR="0" lvl="0" indent="-12700" algn="l" rtl="0">
              <a:lnSpc>
                <a:spcPct val="103636"/>
              </a:lnSpc>
              <a:spcBef>
                <a:spcPts val="0"/>
              </a:spcBef>
              <a:spcAft>
                <a:spcPts val="0"/>
              </a:spcAft>
              <a:buClr>
                <a:srgbClr val="595959"/>
              </a:buClr>
              <a:buSzPts val="2200"/>
              <a:buFont typeface="Arial"/>
              <a:buNone/>
            </a:pPr>
            <a:endParaRPr sz="2200" b="0" i="0" dirty="0">
              <a:solidFill>
                <a:schemeClr val="lt1"/>
              </a:solidFill>
              <a:latin typeface="Calibri"/>
              <a:ea typeface="Calibri"/>
              <a:cs typeface="Calibri"/>
              <a:sym typeface="Calibri"/>
            </a:endParaRPr>
          </a:p>
        </p:txBody>
      </p:sp>
      <p:sp>
        <p:nvSpPr>
          <p:cNvPr id="1192" name="Google Shape;1192;p4"/>
          <p:cNvSpPr txBox="1"/>
          <p:nvPr/>
        </p:nvSpPr>
        <p:spPr>
          <a:xfrm>
            <a:off x="530826" y="201549"/>
            <a:ext cx="3542438" cy="223613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600"/>
              <a:buFont typeface="Arial"/>
              <a:buNone/>
            </a:pPr>
            <a:r>
              <a:rPr lang="de-DE" sz="3200" b="0" i="0" dirty="0">
                <a:solidFill>
                  <a:schemeClr val="lt1"/>
                </a:solidFill>
                <a:latin typeface="Calibri"/>
                <a:ea typeface="Calibri"/>
                <a:cs typeface="Calibri"/>
                <a:sym typeface="Calibri"/>
              </a:rPr>
              <a:t>Überblick über in Krisen erforderliche Fähigkeiten</a:t>
            </a:r>
            <a:endParaRPr sz="1600" dirty="0"/>
          </a:p>
        </p:txBody>
      </p:sp>
      <p:sp>
        <p:nvSpPr>
          <p:cNvPr id="1193" name="Google Shape;1193;p4"/>
          <p:cNvSpPr/>
          <p:nvPr/>
        </p:nvSpPr>
        <p:spPr>
          <a:xfrm rot="-5400000" flipH="1">
            <a:off x="3119016" y="1125227"/>
            <a:ext cx="1692000" cy="36000"/>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194" name="Google Shape;1194;p4"/>
          <p:cNvSpPr/>
          <p:nvPr/>
        </p:nvSpPr>
        <p:spPr>
          <a:xfrm>
            <a:off x="1091336" y="3203017"/>
            <a:ext cx="2664102" cy="2664102"/>
          </a:xfrm>
          <a:prstGeom prst="ellipse">
            <a:avLst/>
          </a:prstGeom>
          <a:solidFill>
            <a:srgbClr val="E53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 name="Google Shape;1195;p4"/>
          <p:cNvSpPr/>
          <p:nvPr/>
        </p:nvSpPr>
        <p:spPr>
          <a:xfrm>
            <a:off x="3386562" y="3203017"/>
            <a:ext cx="2664102" cy="2664102"/>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6" name="Google Shape;1196;p4"/>
          <p:cNvSpPr/>
          <p:nvPr/>
        </p:nvSpPr>
        <p:spPr>
          <a:xfrm>
            <a:off x="5681788" y="3203017"/>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7" name="Google Shape;1197;p4"/>
          <p:cNvSpPr/>
          <p:nvPr/>
        </p:nvSpPr>
        <p:spPr>
          <a:xfrm>
            <a:off x="7977014" y="3203017"/>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8" name="Google Shape;1198;p4"/>
          <p:cNvSpPr/>
          <p:nvPr/>
        </p:nvSpPr>
        <p:spPr>
          <a:xfrm>
            <a:off x="1030980" y="2625907"/>
            <a:ext cx="1268168" cy="1268168"/>
          </a:xfrm>
          <a:prstGeom prst="ellipse">
            <a:avLst/>
          </a:prstGeom>
          <a:solidFill>
            <a:srgbClr val="E53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4"/>
          <p:cNvSpPr/>
          <p:nvPr/>
        </p:nvSpPr>
        <p:spPr>
          <a:xfrm>
            <a:off x="3326206" y="2625907"/>
            <a:ext cx="1268168" cy="126816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0" name="Google Shape;1200;p4"/>
          <p:cNvSpPr/>
          <p:nvPr/>
        </p:nvSpPr>
        <p:spPr>
          <a:xfrm>
            <a:off x="5621432" y="2625907"/>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1" name="Google Shape;1201;p4"/>
          <p:cNvSpPr/>
          <p:nvPr/>
        </p:nvSpPr>
        <p:spPr>
          <a:xfrm>
            <a:off x="7916658" y="2625907"/>
            <a:ext cx="1268168" cy="126816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2" name="Google Shape;1202;p4"/>
          <p:cNvSpPr/>
          <p:nvPr/>
        </p:nvSpPr>
        <p:spPr>
          <a:xfrm>
            <a:off x="1134229" y="271419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3" name="Google Shape;1203;p4"/>
          <p:cNvSpPr/>
          <p:nvPr/>
        </p:nvSpPr>
        <p:spPr>
          <a:xfrm>
            <a:off x="3432960" y="2732661"/>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4" name="Google Shape;1204;p4"/>
          <p:cNvSpPr/>
          <p:nvPr/>
        </p:nvSpPr>
        <p:spPr>
          <a:xfrm>
            <a:off x="5728186" y="2732660"/>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5" name="Google Shape;1205;p4"/>
          <p:cNvSpPr/>
          <p:nvPr/>
        </p:nvSpPr>
        <p:spPr>
          <a:xfrm>
            <a:off x="8023412" y="273266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6" name="Google Shape;1206;p4"/>
          <p:cNvSpPr txBox="1"/>
          <p:nvPr/>
        </p:nvSpPr>
        <p:spPr>
          <a:xfrm>
            <a:off x="1233071" y="2874128"/>
            <a:ext cx="868733"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E53292"/>
              </a:buClr>
              <a:buSzPts val="4800"/>
              <a:buFont typeface="Arial"/>
              <a:buNone/>
            </a:pPr>
            <a:r>
              <a:rPr lang="de-DE" sz="4800" b="1" i="0">
                <a:solidFill>
                  <a:srgbClr val="E53292"/>
                </a:solidFill>
                <a:latin typeface="Calibri"/>
                <a:ea typeface="Calibri"/>
                <a:cs typeface="Calibri"/>
                <a:sym typeface="Calibri"/>
              </a:rPr>
              <a:t>01</a:t>
            </a:r>
            <a:endParaRPr sz="4800" b="1" i="0">
              <a:solidFill>
                <a:srgbClr val="E53292"/>
              </a:solidFill>
              <a:latin typeface="Calibri"/>
              <a:ea typeface="Calibri"/>
              <a:cs typeface="Calibri"/>
              <a:sym typeface="Calibri"/>
            </a:endParaRPr>
          </a:p>
        </p:txBody>
      </p:sp>
      <p:sp>
        <p:nvSpPr>
          <p:cNvPr id="1207" name="Google Shape;1207;p4"/>
          <p:cNvSpPr txBox="1"/>
          <p:nvPr/>
        </p:nvSpPr>
        <p:spPr>
          <a:xfrm>
            <a:off x="3549679" y="2876724"/>
            <a:ext cx="854826"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85D2C7"/>
              </a:buClr>
              <a:buSzPts val="4800"/>
              <a:buFont typeface="Arial"/>
              <a:buNone/>
            </a:pPr>
            <a:r>
              <a:rPr lang="de-DE" sz="4800" b="1" i="0">
                <a:solidFill>
                  <a:srgbClr val="85D2C7"/>
                </a:solidFill>
                <a:latin typeface="Calibri"/>
                <a:ea typeface="Calibri"/>
                <a:cs typeface="Calibri"/>
                <a:sym typeface="Calibri"/>
              </a:rPr>
              <a:t>02</a:t>
            </a:r>
            <a:endParaRPr sz="4800" b="1" i="0">
              <a:solidFill>
                <a:srgbClr val="85D2C7"/>
              </a:solidFill>
              <a:latin typeface="Calibri"/>
              <a:ea typeface="Calibri"/>
              <a:cs typeface="Calibri"/>
              <a:sym typeface="Calibri"/>
            </a:endParaRPr>
          </a:p>
        </p:txBody>
      </p:sp>
      <p:sp>
        <p:nvSpPr>
          <p:cNvPr id="1208" name="Google Shape;1208;p4"/>
          <p:cNvSpPr txBox="1"/>
          <p:nvPr/>
        </p:nvSpPr>
        <p:spPr>
          <a:xfrm>
            <a:off x="5823524" y="2890082"/>
            <a:ext cx="872238"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F27954"/>
              </a:buClr>
              <a:buSzPts val="4800"/>
              <a:buFont typeface="Arial"/>
              <a:buNone/>
            </a:pPr>
            <a:r>
              <a:rPr lang="de-DE" sz="4800" b="1" i="0">
                <a:solidFill>
                  <a:srgbClr val="F27954"/>
                </a:solidFill>
                <a:latin typeface="Calibri"/>
                <a:ea typeface="Calibri"/>
                <a:cs typeface="Calibri"/>
                <a:sym typeface="Calibri"/>
              </a:rPr>
              <a:t>03</a:t>
            </a:r>
            <a:endParaRPr sz="4800" b="1" i="0">
              <a:solidFill>
                <a:srgbClr val="F27954"/>
              </a:solidFill>
              <a:latin typeface="Calibri"/>
              <a:ea typeface="Calibri"/>
              <a:cs typeface="Calibri"/>
              <a:sym typeface="Calibri"/>
            </a:endParaRPr>
          </a:p>
        </p:txBody>
      </p:sp>
      <p:sp>
        <p:nvSpPr>
          <p:cNvPr id="1209" name="Google Shape;1209;p4"/>
          <p:cNvSpPr txBox="1"/>
          <p:nvPr/>
        </p:nvSpPr>
        <p:spPr>
          <a:xfrm>
            <a:off x="8140131" y="2892678"/>
            <a:ext cx="871240"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916395"/>
              </a:buClr>
              <a:buSzPts val="4800"/>
              <a:buFont typeface="Arial"/>
              <a:buNone/>
            </a:pPr>
            <a:r>
              <a:rPr lang="de-DE" sz="4800" b="1" i="0">
                <a:solidFill>
                  <a:srgbClr val="916395"/>
                </a:solidFill>
                <a:latin typeface="Calibri"/>
                <a:ea typeface="Calibri"/>
                <a:cs typeface="Calibri"/>
                <a:sym typeface="Calibri"/>
              </a:rPr>
              <a:t>04</a:t>
            </a:r>
            <a:endParaRPr sz="4800" b="1" i="0">
              <a:solidFill>
                <a:srgbClr val="916395"/>
              </a:solidFill>
              <a:latin typeface="Calibri"/>
              <a:ea typeface="Calibri"/>
              <a:cs typeface="Calibri"/>
              <a:sym typeface="Calibri"/>
            </a:endParaRPr>
          </a:p>
        </p:txBody>
      </p:sp>
      <p:sp>
        <p:nvSpPr>
          <p:cNvPr id="1210" name="Google Shape;1210;p4"/>
          <p:cNvSpPr txBox="1"/>
          <p:nvPr/>
        </p:nvSpPr>
        <p:spPr>
          <a:xfrm>
            <a:off x="1218395" y="3751952"/>
            <a:ext cx="2545416" cy="6146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dirty="0">
                <a:solidFill>
                  <a:schemeClr val="bg1"/>
                </a:solidFill>
                <a:latin typeface="Calibri"/>
                <a:cs typeface="Calibri"/>
                <a:sym typeface="Calibri"/>
              </a:rPr>
              <a:t>VOR DER KRISE</a:t>
            </a:r>
            <a:endParaRPr dirty="0">
              <a:solidFill>
                <a:schemeClr val="bg1"/>
              </a:solidFill>
            </a:endParaRPr>
          </a:p>
          <a:p>
            <a:pPr marL="228600" marR="0" lvl="0" indent="-228600" algn="ctr" rtl="0">
              <a:lnSpc>
                <a:spcPct val="90000"/>
              </a:lnSpc>
              <a:spcBef>
                <a:spcPts val="1000"/>
              </a:spcBef>
              <a:spcAft>
                <a:spcPts val="0"/>
              </a:spcAft>
              <a:buClr>
                <a:schemeClr val="lt1"/>
              </a:buClr>
              <a:buSzPts val="2400"/>
              <a:buFont typeface="Arial"/>
              <a:buNone/>
            </a:pPr>
            <a:endParaRPr sz="2400" b="0" i="0" dirty="0">
              <a:solidFill>
                <a:schemeClr val="bg1"/>
              </a:solidFill>
              <a:latin typeface="Calibri"/>
              <a:ea typeface="Calibri"/>
              <a:cs typeface="Calibri"/>
              <a:sym typeface="Calibri"/>
            </a:endParaRPr>
          </a:p>
        </p:txBody>
      </p:sp>
      <p:sp>
        <p:nvSpPr>
          <p:cNvPr id="1211" name="Google Shape;1211;p4"/>
          <p:cNvSpPr txBox="1"/>
          <p:nvPr/>
        </p:nvSpPr>
        <p:spPr>
          <a:xfrm>
            <a:off x="3422193" y="3784310"/>
            <a:ext cx="2624552"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dirty="0">
                <a:solidFill>
                  <a:schemeClr val="bg1"/>
                </a:solidFill>
                <a:latin typeface="Calibri"/>
                <a:ea typeface="Calibri"/>
                <a:cs typeface="Calibri"/>
                <a:sym typeface="Calibri"/>
              </a:rPr>
              <a:t>IN </a:t>
            </a:r>
            <a:r>
              <a:rPr lang="de-DE" sz="2400" b="1" dirty="0">
                <a:solidFill>
                  <a:schemeClr val="bg1"/>
                </a:solidFill>
                <a:latin typeface="Calibri"/>
                <a:ea typeface="Calibri"/>
                <a:cs typeface="Calibri"/>
                <a:sym typeface="Calibri"/>
              </a:rPr>
              <a:t>DER </a:t>
            </a:r>
            <a:r>
              <a:rPr lang="de-DE" sz="2400" b="1" i="0" dirty="0">
                <a:solidFill>
                  <a:schemeClr val="bg1"/>
                </a:solidFill>
                <a:latin typeface="Calibri"/>
                <a:ea typeface="Calibri"/>
                <a:cs typeface="Calibri"/>
                <a:sym typeface="Calibri"/>
              </a:rPr>
              <a:t>KRISE</a:t>
            </a:r>
            <a:endParaRPr dirty="0">
              <a:solidFill>
                <a:schemeClr val="bg1"/>
              </a:solidFill>
            </a:endParaRPr>
          </a:p>
        </p:txBody>
      </p:sp>
      <p:sp>
        <p:nvSpPr>
          <p:cNvPr id="1212" name="Google Shape;1212;p4"/>
          <p:cNvSpPr txBox="1"/>
          <p:nvPr/>
        </p:nvSpPr>
        <p:spPr>
          <a:xfrm>
            <a:off x="5637680" y="3794854"/>
            <a:ext cx="2624552"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dirty="0">
                <a:solidFill>
                  <a:schemeClr val="bg1"/>
                </a:solidFill>
                <a:latin typeface="Calibri"/>
                <a:ea typeface="Calibri"/>
                <a:cs typeface="Calibri"/>
                <a:sym typeface="Calibri"/>
              </a:rPr>
              <a:t>NACH DER KRISE</a:t>
            </a:r>
            <a:endParaRPr sz="2400" b="0" i="0" dirty="0">
              <a:solidFill>
                <a:schemeClr val="bg1"/>
              </a:solidFill>
              <a:latin typeface="Calibri"/>
              <a:ea typeface="Calibri"/>
              <a:cs typeface="Calibri"/>
              <a:sym typeface="Calibri"/>
            </a:endParaRPr>
          </a:p>
        </p:txBody>
      </p:sp>
      <p:sp>
        <p:nvSpPr>
          <p:cNvPr id="1213" name="Google Shape;1213;p4"/>
          <p:cNvSpPr txBox="1"/>
          <p:nvPr/>
        </p:nvSpPr>
        <p:spPr>
          <a:xfrm>
            <a:off x="7948760" y="3794854"/>
            <a:ext cx="2640970"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dirty="0">
                <a:solidFill>
                  <a:schemeClr val="bg1"/>
                </a:solidFill>
                <a:latin typeface="Calibri"/>
                <a:cs typeface="Calibri"/>
                <a:sym typeface="Calibri"/>
              </a:rPr>
              <a:t>ERKENNTNISSE</a:t>
            </a:r>
            <a:endParaRPr dirty="0">
              <a:solidFill>
                <a:schemeClr val="bg1"/>
              </a:solidFill>
            </a:endParaRPr>
          </a:p>
        </p:txBody>
      </p:sp>
      <p:sp>
        <p:nvSpPr>
          <p:cNvPr id="1214" name="Google Shape;1214;p4"/>
          <p:cNvSpPr txBox="1"/>
          <p:nvPr/>
        </p:nvSpPr>
        <p:spPr>
          <a:xfrm>
            <a:off x="3367810" y="4090283"/>
            <a:ext cx="2545416" cy="120208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Erkennen </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Standhalten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Erholen</a:t>
            </a:r>
            <a:endParaRPr dirty="0"/>
          </a:p>
          <a:p>
            <a:pPr marL="285750" marR="0" lvl="0" indent="-171450" algn="ctr" rtl="0">
              <a:lnSpc>
                <a:spcPct val="108888"/>
              </a:lnSpc>
              <a:spcBef>
                <a:spcPts val="0"/>
              </a:spcBef>
              <a:spcAft>
                <a:spcPts val="0"/>
              </a:spcAft>
              <a:buClr>
                <a:schemeClr val="lt1"/>
              </a:buClr>
              <a:buSzPts val="1800"/>
              <a:buFont typeface="Arial"/>
              <a:buNone/>
            </a:pPr>
            <a:endParaRPr sz="1800" b="0" i="0" dirty="0">
              <a:solidFill>
                <a:schemeClr val="lt1"/>
              </a:solidFill>
              <a:latin typeface="Calibri"/>
              <a:ea typeface="Calibri"/>
              <a:cs typeface="Calibri"/>
              <a:sym typeface="Calibri"/>
            </a:endParaRPr>
          </a:p>
          <a:p>
            <a:pPr marL="285750" marR="0" lvl="0" indent="-171450" algn="ctr" rtl="0">
              <a:lnSpc>
                <a:spcPct val="108888"/>
              </a:lnSpc>
              <a:spcBef>
                <a:spcPts val="0"/>
              </a:spcBef>
              <a:spcAft>
                <a:spcPts val="0"/>
              </a:spcAft>
              <a:buClr>
                <a:schemeClr val="lt1"/>
              </a:buClr>
              <a:buSzPts val="1800"/>
              <a:buFont typeface="Arial"/>
              <a:buNone/>
            </a:pPr>
            <a:endParaRPr sz="1800" b="1" i="0" dirty="0">
              <a:solidFill>
                <a:schemeClr val="dk2"/>
              </a:solidFill>
              <a:latin typeface="Calibri"/>
              <a:ea typeface="Calibri"/>
              <a:cs typeface="Calibri"/>
              <a:sym typeface="Calibri"/>
            </a:endParaRPr>
          </a:p>
        </p:txBody>
      </p:sp>
      <p:sp>
        <p:nvSpPr>
          <p:cNvPr id="1215" name="Google Shape;1215;p4"/>
          <p:cNvSpPr txBox="1"/>
          <p:nvPr/>
        </p:nvSpPr>
        <p:spPr>
          <a:xfrm>
            <a:off x="5673415" y="4097245"/>
            <a:ext cx="2334776" cy="1202080"/>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Weiterverfolgen</a:t>
            </a:r>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Reflektieren</a:t>
            </a:r>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Effektivität bewerten</a:t>
            </a:r>
          </a:p>
          <a:p>
            <a:pPr marL="285750" marR="0" lvl="0" indent="-171450" algn="ctr" rtl="0">
              <a:lnSpc>
                <a:spcPct val="108888"/>
              </a:lnSpc>
              <a:spcBef>
                <a:spcPts val="0"/>
              </a:spcBef>
              <a:spcAft>
                <a:spcPts val="0"/>
              </a:spcAft>
              <a:buClr>
                <a:schemeClr val="lt1"/>
              </a:buClr>
              <a:buSzPts val="1800"/>
              <a:buFont typeface="Arial"/>
              <a:buNone/>
            </a:pPr>
            <a:endParaRPr sz="1800" b="0" i="0" dirty="0">
              <a:solidFill>
                <a:schemeClr val="lt1"/>
              </a:solidFill>
              <a:latin typeface="Calibri"/>
              <a:ea typeface="Calibri"/>
              <a:cs typeface="Calibri"/>
              <a:sym typeface="Calibri"/>
            </a:endParaRPr>
          </a:p>
          <a:p>
            <a:pPr marL="285750" marR="0" lvl="0" indent="-171450" algn="ctr" rtl="0">
              <a:lnSpc>
                <a:spcPct val="108888"/>
              </a:lnSpc>
              <a:spcBef>
                <a:spcPts val="0"/>
              </a:spcBef>
              <a:spcAft>
                <a:spcPts val="0"/>
              </a:spcAft>
              <a:buClr>
                <a:schemeClr val="lt1"/>
              </a:buClr>
              <a:buSzPts val="1800"/>
              <a:buFont typeface="Arial"/>
              <a:buNone/>
            </a:pPr>
            <a:endParaRPr sz="1800" b="0" i="0" dirty="0">
              <a:solidFill>
                <a:schemeClr val="lt1"/>
              </a:solidFill>
              <a:latin typeface="Calibri"/>
              <a:ea typeface="Calibri"/>
              <a:cs typeface="Calibri"/>
              <a:sym typeface="Calibri"/>
            </a:endParaRPr>
          </a:p>
        </p:txBody>
      </p:sp>
      <p:sp>
        <p:nvSpPr>
          <p:cNvPr id="1216" name="Google Shape;1216;p4"/>
          <p:cNvSpPr txBox="1"/>
          <p:nvPr/>
        </p:nvSpPr>
        <p:spPr>
          <a:xfrm>
            <a:off x="7891380" y="4098222"/>
            <a:ext cx="2624552" cy="1202080"/>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Aus Fehlern lernen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Die richtigen Maßnahmen umsetzen</a:t>
            </a:r>
            <a:endParaRPr sz="1800" b="1" i="0" dirty="0">
              <a:solidFill>
                <a:schemeClr val="dk2"/>
              </a:solidFill>
              <a:latin typeface="Calibri"/>
              <a:ea typeface="Calibri"/>
              <a:cs typeface="Calibri"/>
              <a:sym typeface="Calibri"/>
            </a:endParaRPr>
          </a:p>
        </p:txBody>
      </p:sp>
      <p:sp>
        <p:nvSpPr>
          <p:cNvPr id="1217" name="Google Shape;1217;p4"/>
          <p:cNvSpPr txBox="1"/>
          <p:nvPr/>
        </p:nvSpPr>
        <p:spPr>
          <a:xfrm>
            <a:off x="1060480" y="4085496"/>
            <a:ext cx="2492700" cy="174360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Scannen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Situation bewerten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Tools und Systeme entwickeln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Überwachung</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38"/>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1921" name="Google Shape;1921;p38"/>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1922" name="Google Shape;1922;p38"/>
          <p:cNvSpPr txBox="1">
            <a:spLocks noGrp="1"/>
          </p:cNvSpPr>
          <p:nvPr>
            <p:ph type="body" idx="4"/>
          </p:nvPr>
        </p:nvSpPr>
        <p:spPr>
          <a:xfrm>
            <a:off x="7522600" y="3183699"/>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2800" dirty="0"/>
              <a:t>Verwaltung von Richtlinien und Prozessen</a:t>
            </a:r>
            <a:endParaRPr sz="2800" dirty="0"/>
          </a:p>
        </p:txBody>
      </p:sp>
      <p:sp>
        <p:nvSpPr>
          <p:cNvPr id="1923" name="Google Shape;1923;p38"/>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1924" name="Google Shape;1924;p38"/>
          <p:cNvSpPr txBox="1">
            <a:spLocks noGrp="1"/>
          </p:cNvSpPr>
          <p:nvPr>
            <p:ph type="body" idx="6"/>
          </p:nvPr>
        </p:nvSpPr>
        <p:spPr>
          <a:xfrm>
            <a:off x="7522601" y="4344821"/>
            <a:ext cx="4669399"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2800" dirty="0"/>
              <a:t>Beobachtung der Fähigkeiten und Informationen der Mitarbeiter</a:t>
            </a:r>
            <a:endParaRPr sz="2800" dirty="0"/>
          </a:p>
        </p:txBody>
      </p:sp>
      <p:sp>
        <p:nvSpPr>
          <p:cNvPr id="1925" name="Google Shape;1925;p38"/>
          <p:cNvSpPr txBox="1">
            <a:spLocks noGrp="1"/>
          </p:cNvSpPr>
          <p:nvPr>
            <p:ph type="body" idx="8"/>
          </p:nvPr>
        </p:nvSpPr>
        <p:spPr>
          <a:xfrm>
            <a:off x="1548092" y="628636"/>
            <a:ext cx="47418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SECHS ZENTRALE AUFGABEN DES KRISENMANAGEMENTS IM PERSONALWESEN</a:t>
            </a:r>
            <a:endParaRPr dirty="0"/>
          </a:p>
        </p:txBody>
      </p:sp>
      <p:sp>
        <p:nvSpPr>
          <p:cNvPr id="1926" name="Google Shape;1926;p38"/>
          <p:cNvSpPr txBox="1"/>
          <p:nvPr/>
        </p:nvSpPr>
        <p:spPr>
          <a:xfrm>
            <a:off x="1548092" y="3183699"/>
            <a:ext cx="4390695"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Im Falle einer Krise ist es gut zu wissen, wo die Verantwortlichkeiten liegen. Dies sind die 6 wichtigsten Bereiche für den Personalleiter </a:t>
            </a:r>
            <a:endParaRPr sz="1800" b="0" i="0" dirty="0">
              <a:solidFill>
                <a:schemeClr val="lt1"/>
              </a:solidFill>
              <a:latin typeface="Calibri"/>
              <a:ea typeface="Calibri"/>
              <a:cs typeface="Calibri"/>
              <a:sym typeface="Calibri"/>
            </a:endParaRPr>
          </a:p>
        </p:txBody>
      </p:sp>
      <p:sp>
        <p:nvSpPr>
          <p:cNvPr id="1927" name="Google Shape;1927;p38"/>
          <p:cNvSpPr txBox="1"/>
          <p:nvPr/>
        </p:nvSpPr>
        <p:spPr>
          <a:xfrm>
            <a:off x="8304195" y="6631262"/>
            <a:ext cx="60976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a:solidFill>
                  <a:srgbClr val="595A59"/>
                </a:solidFill>
                <a:latin typeface="Calibri"/>
                <a:ea typeface="Calibri"/>
                <a:cs typeface="Calibri"/>
                <a:sym typeface="Calibri"/>
              </a:rPr>
              <a:t>Quelle: https://peoplemanagingpeople.com/articles/hr-in-crisis-management/</a:t>
            </a:r>
            <a:endParaRPr/>
          </a:p>
        </p:txBody>
      </p:sp>
      <p:sp>
        <p:nvSpPr>
          <p:cNvPr id="1928" name="Google Shape;1928;p38"/>
          <p:cNvSpPr txBox="1"/>
          <p:nvPr/>
        </p:nvSpPr>
        <p:spPr>
          <a:xfrm>
            <a:off x="7522601" y="5282767"/>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3200"/>
              <a:buFont typeface="Arial"/>
              <a:buNone/>
            </a:pPr>
            <a:r>
              <a:rPr lang="de-DE" sz="2800" dirty="0">
                <a:solidFill>
                  <a:srgbClr val="595A59"/>
                </a:solidFill>
                <a:latin typeface="Calibri"/>
                <a:ea typeface="Calibri"/>
                <a:cs typeface="Calibri"/>
                <a:sym typeface="Calibri"/>
              </a:rPr>
              <a:t>Ausbildung und Entwicklung</a:t>
            </a:r>
            <a:endParaRPr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39"/>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1934" name="Google Shape;1934;p39"/>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5</a:t>
            </a:r>
            <a:endParaRPr/>
          </a:p>
        </p:txBody>
      </p:sp>
      <p:sp>
        <p:nvSpPr>
          <p:cNvPr id="1935" name="Google Shape;1935;p39"/>
          <p:cNvSpPr txBox="1">
            <a:spLocks noGrp="1"/>
          </p:cNvSpPr>
          <p:nvPr>
            <p:ph type="body" idx="4"/>
          </p:nvPr>
        </p:nvSpPr>
        <p:spPr>
          <a:xfrm>
            <a:off x="7511069" y="303811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2800" dirty="0"/>
              <a:t>Service- und Leistungsprogramme für Mitarbeiter</a:t>
            </a:r>
            <a:endParaRPr sz="2800" dirty="0"/>
          </a:p>
        </p:txBody>
      </p:sp>
      <p:sp>
        <p:nvSpPr>
          <p:cNvPr id="1936" name="Google Shape;1936;p39"/>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6</a:t>
            </a:r>
            <a:endParaRPr/>
          </a:p>
        </p:txBody>
      </p:sp>
      <p:sp>
        <p:nvSpPr>
          <p:cNvPr id="1937" name="Google Shape;1937;p39"/>
          <p:cNvSpPr txBox="1">
            <a:spLocks noGrp="1"/>
          </p:cNvSpPr>
          <p:nvPr>
            <p:ph type="body" idx="6"/>
          </p:nvPr>
        </p:nvSpPr>
        <p:spPr>
          <a:xfrm>
            <a:off x="7511068" y="419142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2800" dirty="0"/>
              <a:t>Talent- und Nachfolgeplanung</a:t>
            </a:r>
            <a:endParaRPr sz="2800" dirty="0"/>
          </a:p>
        </p:txBody>
      </p:sp>
      <p:sp>
        <p:nvSpPr>
          <p:cNvPr id="1938" name="Google Shape;1938;p39"/>
          <p:cNvSpPr txBox="1">
            <a:spLocks noGrp="1"/>
          </p:cNvSpPr>
          <p:nvPr>
            <p:ph type="body" idx="8"/>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SECHS ZENTRALE AUFGABEN DES KRISENMANAGE-MENTS IM PERSONALWESEN</a:t>
            </a:r>
            <a:endParaRPr dirty="0"/>
          </a:p>
        </p:txBody>
      </p:sp>
      <p:sp>
        <p:nvSpPr>
          <p:cNvPr id="1939" name="Google Shape;1939;p39"/>
          <p:cNvSpPr txBox="1"/>
          <p:nvPr/>
        </p:nvSpPr>
        <p:spPr>
          <a:xfrm>
            <a:off x="1477880" y="3449303"/>
            <a:ext cx="4390695"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Im Falle einer Krise ist es gut zu wissen, wo die Verantwortlichkeiten liegen. Dies sind die 6 wichtigsten Bereiche für den Personalleiter </a:t>
            </a:r>
          </a:p>
        </p:txBody>
      </p:sp>
      <p:sp>
        <p:nvSpPr>
          <p:cNvPr id="1940" name="Google Shape;1940;p39"/>
          <p:cNvSpPr txBox="1"/>
          <p:nvPr/>
        </p:nvSpPr>
        <p:spPr>
          <a:xfrm>
            <a:off x="8304195" y="6631262"/>
            <a:ext cx="60976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a:solidFill>
                  <a:srgbClr val="595A59"/>
                </a:solidFill>
                <a:latin typeface="Calibri"/>
                <a:ea typeface="Calibri"/>
                <a:cs typeface="Calibri"/>
                <a:sym typeface="Calibri"/>
              </a:rPr>
              <a:t>Quelle: https://peoplemanagingpeople.com/articles/hr-in-crisis-management/</a:t>
            </a:r>
            <a:endParaRPr/>
          </a:p>
        </p:txBody>
      </p:sp>
      <p:sp>
        <p:nvSpPr>
          <p:cNvPr id="1941" name="Google Shape;1941;p39"/>
          <p:cNvSpPr txBox="1"/>
          <p:nvPr/>
        </p:nvSpPr>
        <p:spPr>
          <a:xfrm>
            <a:off x="7511068" y="5403443"/>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3200"/>
              <a:buFont typeface="Arial"/>
              <a:buNone/>
            </a:pPr>
            <a:r>
              <a:rPr lang="de-DE" sz="2800" dirty="0">
                <a:solidFill>
                  <a:srgbClr val="595A59"/>
                </a:solidFill>
                <a:latin typeface="Calibri"/>
                <a:ea typeface="Calibri"/>
                <a:cs typeface="Calibri"/>
                <a:sym typeface="Calibri"/>
              </a:rPr>
              <a:t>Krisenkommunikation und Mitarbeiterbeziehungen</a:t>
            </a:r>
            <a:endParaRPr sz="2800" dirty="0">
              <a:solidFill>
                <a:srgbClr val="595A59"/>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40"/>
          <p:cNvSpPr txBox="1">
            <a:spLocks noGrp="1"/>
          </p:cNvSpPr>
          <p:nvPr>
            <p:ph type="body" idx="1"/>
          </p:nvPr>
        </p:nvSpPr>
        <p:spPr>
          <a:xfrm>
            <a:off x="1718561" y="1737360"/>
            <a:ext cx="4621841" cy="318008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a:t>Richtlinien für das Verhalten der Mitarbeiter und organisatorische Verfahren sind in einer Krise ebenfalls wichtig. Jede Krise ist einzigartig, so dass die Unternehmensrichtlinien oft schnell entwickelt oder geändert werden müssen. In der Corona-Krise zum Beispiel mussten viele von zu Hause aus arbeiten. Sie können aber schon jetzt grobe Ablaufpläne für solche Szenarien entwickeln, damit Sie im Krisenfall schneller reagieren können.</a:t>
            </a:r>
            <a:endParaRPr lang="de-DE" dirty="0"/>
          </a:p>
        </p:txBody>
      </p:sp>
      <p:sp>
        <p:nvSpPr>
          <p:cNvPr id="1947" name="Google Shape;1947;p4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01 Politik- und Prozessmanagement</a:t>
            </a:r>
            <a:endParaRPr/>
          </a:p>
        </p:txBody>
      </p:sp>
      <p:pic>
        <p:nvPicPr>
          <p:cNvPr id="1948" name="Google Shape;1948;p40" descr="Ein Bild, das Text, Person, drinnen, computer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pic>
        <p:nvPicPr>
          <p:cNvPr id="1953" name="Google Shape;1953;p41" descr="Ein Bild, das Person enthält.&#10;&#10;Automatisch generierte Beschreibung"/>
          <p:cNvPicPr preferRelativeResize="0">
            <a:picLocks noGrp="1"/>
          </p:cNvPicPr>
          <p:nvPr>
            <p:ph type="pic" idx="2"/>
          </p:nvPr>
        </p:nvPicPr>
        <p:blipFill rotWithShape="1">
          <a:blip r:embed="rId3">
            <a:alphaModFix/>
          </a:blip>
          <a:srcRect l="23225" r="23224"/>
          <a:stretch/>
        </p:blipFill>
        <p:spPr>
          <a:xfrm>
            <a:off x="6852062" y="228600"/>
            <a:ext cx="5105121" cy="6362700"/>
          </a:xfrm>
          <a:prstGeom prst="rect">
            <a:avLst/>
          </a:prstGeom>
          <a:solidFill>
            <a:schemeClr val="lt1"/>
          </a:solidFill>
          <a:ln>
            <a:noFill/>
          </a:ln>
        </p:spPr>
      </p:pic>
      <p:sp>
        <p:nvSpPr>
          <p:cNvPr id="1954" name="Google Shape;1954;p41"/>
          <p:cNvSpPr txBox="1">
            <a:spLocks noGrp="1"/>
          </p:cNvSpPr>
          <p:nvPr>
            <p:ph type="body" idx="1"/>
          </p:nvPr>
        </p:nvSpPr>
        <p:spPr>
          <a:xfrm>
            <a:off x="1742025" y="2011921"/>
            <a:ext cx="4621841" cy="30073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600" dirty="0"/>
              <a:t>Mitarbeiterdaten, einschließlich persönlicher Informationen, Fähigkeiten und Erfahrungen sowie Funktionen innerhalb des Unternehmens, sind im Krisenfall von entscheidender Bedeutung. Diese sollten zentral zugänglich gespeichert werden. Dies ermöglicht einen einfachen Zugriff auf Informationen, die in einer Krise nützlich sein könnten, z. B. welche Mitarbeiter über zusätzliche Qualifikationen wie eine Erste-Hilfe-Ausbildung verfügen oder wer in einem Notfall zu kontaktieren ist.</a:t>
            </a:r>
            <a:br>
              <a:rPr lang="de-DE" sz="1600" dirty="0"/>
            </a:br>
            <a:br>
              <a:rPr lang="de-DE" sz="1600" dirty="0"/>
            </a:br>
            <a:endParaRPr sz="1600" dirty="0"/>
          </a:p>
        </p:txBody>
      </p:sp>
      <p:sp>
        <p:nvSpPr>
          <p:cNvPr id="1955" name="Google Shape;1955;p41"/>
          <p:cNvSpPr txBox="1">
            <a:spLocks noGrp="1"/>
          </p:cNvSpPr>
          <p:nvPr>
            <p:ph type="body" idx="3"/>
          </p:nvPr>
        </p:nvSpPr>
        <p:spPr>
          <a:xfrm>
            <a:off x="164744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sz="3200" dirty="0"/>
              <a:t>02 Fähigkeiten und Informationen der Mitarbeiter verfolgen</a:t>
            </a:r>
            <a:endParaRPr sz="3200" dirty="0"/>
          </a:p>
        </p:txBody>
      </p:sp>
      <p:sp>
        <p:nvSpPr>
          <p:cNvPr id="1956" name="Google Shape;1956;p41"/>
          <p:cNvSpPr txBox="1"/>
          <p:nvPr/>
        </p:nvSpPr>
        <p:spPr>
          <a:xfrm>
            <a:off x="1541777" y="4437060"/>
            <a:ext cx="5545839"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200" b="0" i="0" dirty="0">
                <a:solidFill>
                  <a:schemeClr val="lt1"/>
                </a:solidFill>
                <a:latin typeface="Calibri"/>
                <a:ea typeface="Calibri"/>
                <a:cs typeface="Calibri"/>
                <a:sym typeface="Calibri"/>
              </a:rPr>
              <a:t>03 Ausbildung und Entwicklung</a:t>
            </a:r>
            <a:endParaRPr sz="1600" dirty="0"/>
          </a:p>
        </p:txBody>
      </p:sp>
      <p:sp>
        <p:nvSpPr>
          <p:cNvPr id="1957" name="Google Shape;1957;p41"/>
          <p:cNvSpPr txBox="1"/>
          <p:nvPr/>
        </p:nvSpPr>
        <p:spPr>
          <a:xfrm>
            <a:off x="1742025" y="4955540"/>
            <a:ext cx="4621841" cy="16357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1800"/>
              <a:buFont typeface="Arial"/>
              <a:buNone/>
            </a:pPr>
            <a:r>
              <a:rPr lang="de-DE" sz="1600" b="0" i="0" dirty="0">
                <a:solidFill>
                  <a:schemeClr val="lt1"/>
                </a:solidFill>
                <a:latin typeface="Calibri"/>
                <a:ea typeface="Calibri"/>
                <a:cs typeface="Calibri"/>
                <a:sym typeface="Calibri"/>
              </a:rPr>
              <a:t>Darüber hinaus fallen Aus- und Weiterbildungskurse in die Hände von Personalverantwortlichen. Schulungen zum Krisenmanagement, wie z. B. Brandschutzübungen oder Konfliktmanagement, kommen dem Unternehmen im Falle einer Krise zugute.</a:t>
            </a:r>
            <a:br>
              <a:rPr lang="de-DE" sz="1600" b="0" i="0" dirty="0">
                <a:solidFill>
                  <a:schemeClr val="lt1"/>
                </a:solidFill>
                <a:latin typeface="Calibri"/>
                <a:ea typeface="Calibri"/>
                <a:cs typeface="Calibri"/>
                <a:sym typeface="Calibri"/>
              </a:rPr>
            </a:br>
            <a:endParaRPr sz="1600" b="0" i="0" dirty="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pic>
        <p:nvPicPr>
          <p:cNvPr id="1962" name="Google Shape;1962;p42" descr="Ein Bild, das Person, drinnen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
        <p:nvSpPr>
          <p:cNvPr id="1963" name="Google Shape;1963;p42"/>
          <p:cNvSpPr txBox="1">
            <a:spLocks noGrp="1"/>
          </p:cNvSpPr>
          <p:nvPr>
            <p:ph type="body" idx="1"/>
          </p:nvPr>
        </p:nvSpPr>
        <p:spPr>
          <a:xfrm>
            <a:off x="1677921" y="2215896"/>
            <a:ext cx="4621841" cy="318008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err="1"/>
              <a:t>Durch präventive Maßnahmen </a:t>
            </a:r>
            <a:r>
              <a:rPr lang="de-DE" sz="1800" dirty="0"/>
              <a:t>und </a:t>
            </a:r>
            <a:r>
              <a:rPr lang="de-DE" sz="1800" dirty="0" err="1"/>
              <a:t>Gesundheitsmanagement wie </a:t>
            </a:r>
            <a:r>
              <a:rPr lang="de-DE" sz="1800" dirty="0"/>
              <a:t>Sport- und </a:t>
            </a:r>
            <a:r>
              <a:rPr lang="de-DE" sz="1800" dirty="0" err="1"/>
              <a:t>Ernährungsprogramme </a:t>
            </a:r>
            <a:r>
              <a:rPr lang="de-DE" sz="1800" dirty="0"/>
              <a:t>und </a:t>
            </a:r>
            <a:r>
              <a:rPr lang="de-DE" sz="1800" dirty="0" err="1"/>
              <a:t>psychologische </a:t>
            </a:r>
            <a:r>
              <a:rPr lang="de-DE" sz="1800" dirty="0"/>
              <a:t>Betreuung können langfristige </a:t>
            </a:r>
            <a:r>
              <a:rPr lang="de-DE" sz="1800" dirty="0" err="1"/>
              <a:t>Fehlzeiten vermieden werden</a:t>
            </a:r>
            <a:r>
              <a:rPr lang="de-DE" sz="1800" dirty="0"/>
              <a:t>. </a:t>
            </a:r>
            <a:r>
              <a:rPr lang="de-DE" sz="1800" dirty="0" err="1"/>
              <a:t>Da das Ziel </a:t>
            </a:r>
            <a:r>
              <a:rPr lang="de-DE" sz="1800" dirty="0"/>
              <a:t>des </a:t>
            </a:r>
            <a:r>
              <a:rPr lang="de-DE" sz="1800" dirty="0" err="1"/>
              <a:t>Krisenmanagements darin besteht</a:t>
            </a:r>
            <a:r>
              <a:rPr lang="de-DE" sz="1800" dirty="0"/>
              <a:t>, </a:t>
            </a:r>
            <a:r>
              <a:rPr lang="de-DE" sz="1800" dirty="0" err="1"/>
              <a:t>das Unternehmen so schnell wie möglich wieder </a:t>
            </a:r>
            <a:r>
              <a:rPr lang="de-DE" sz="1800" dirty="0"/>
              <a:t>in den </a:t>
            </a:r>
            <a:r>
              <a:rPr lang="de-DE" sz="1800" dirty="0" err="1"/>
              <a:t>Normalbetrieb zurückzuführen</a:t>
            </a:r>
            <a:r>
              <a:rPr lang="de-DE" sz="1800" dirty="0"/>
              <a:t>, </a:t>
            </a:r>
            <a:r>
              <a:rPr lang="de-DE" sz="1800" dirty="0" err="1"/>
              <a:t>ist es äußerst wichtig</a:t>
            </a:r>
            <a:r>
              <a:rPr lang="de-DE" sz="1800" dirty="0"/>
              <a:t>, </a:t>
            </a:r>
            <a:r>
              <a:rPr lang="de-DE" sz="1800" dirty="0" err="1"/>
              <a:t>gesunde Mitarbeiter zu haben, die dazu in der Lage sind</a:t>
            </a:r>
            <a:r>
              <a:rPr lang="de-DE" sz="1800" dirty="0"/>
              <a:t>.</a:t>
            </a:r>
            <a:endParaRPr dirty="0"/>
          </a:p>
        </p:txBody>
      </p:sp>
      <p:sp>
        <p:nvSpPr>
          <p:cNvPr id="1964" name="Google Shape;1964;p42"/>
          <p:cNvSpPr txBox="1">
            <a:spLocks noGrp="1"/>
          </p:cNvSpPr>
          <p:nvPr>
            <p:ph type="body" idx="3"/>
          </p:nvPr>
        </p:nvSpPr>
        <p:spPr>
          <a:xfrm>
            <a:off x="1677921" y="524390"/>
            <a:ext cx="481431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sz="3600"/>
              <a:t>04 Service- und Leistungsprogramme für Mitarbeiter</a:t>
            </a:r>
            <a:endParaRPr sz="3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pic>
        <p:nvPicPr>
          <p:cNvPr id="1969" name="Google Shape;1969;p43" descr="Ein Bild, das Text, Person, Tisch, Schreibtisch enthält.&#10;&#10;Automatisch generierte Beschreibung"/>
          <p:cNvPicPr preferRelativeResize="0">
            <a:picLocks noGrp="1"/>
          </p:cNvPicPr>
          <p:nvPr>
            <p:ph type="pic" idx="2"/>
          </p:nvPr>
        </p:nvPicPr>
        <p:blipFill rotWithShape="1">
          <a:blip r:embed="rId3">
            <a:alphaModFix/>
          </a:blip>
          <a:srcRect l="23240" r="23240"/>
          <a:stretch/>
        </p:blipFill>
        <p:spPr>
          <a:xfrm>
            <a:off x="6852062" y="228600"/>
            <a:ext cx="5105121" cy="6362700"/>
          </a:xfrm>
          <a:prstGeom prst="rect">
            <a:avLst/>
          </a:prstGeom>
          <a:solidFill>
            <a:schemeClr val="lt1"/>
          </a:solidFill>
          <a:ln>
            <a:noFill/>
          </a:ln>
        </p:spPr>
      </p:pic>
      <p:sp>
        <p:nvSpPr>
          <p:cNvPr id="1970" name="Google Shape;1970;p43"/>
          <p:cNvSpPr txBox="1"/>
          <p:nvPr/>
        </p:nvSpPr>
        <p:spPr>
          <a:xfrm>
            <a:off x="1698240" y="1574800"/>
            <a:ext cx="4621841" cy="318008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1800"/>
              <a:buFont typeface="Arial"/>
              <a:buNone/>
            </a:pPr>
            <a:r>
              <a:rPr lang="de-DE" sz="1800" b="0" i="0" dirty="0" err="1">
                <a:solidFill>
                  <a:schemeClr val="lt1"/>
                </a:solidFill>
                <a:latin typeface="Calibri"/>
                <a:ea typeface="Calibri"/>
                <a:cs typeface="Calibri"/>
                <a:sym typeface="Calibri"/>
              </a:rPr>
              <a:t>Manche Krisen können dazu führen</a:t>
            </a:r>
            <a:r>
              <a:rPr lang="de-DE" sz="1800" b="0" i="0" dirty="0">
                <a:solidFill>
                  <a:schemeClr val="lt1"/>
                </a:solidFill>
                <a:latin typeface="Calibri"/>
                <a:ea typeface="Calibri"/>
                <a:cs typeface="Calibri"/>
                <a:sym typeface="Calibri"/>
              </a:rPr>
              <a:t>, dass </a:t>
            </a:r>
            <a:r>
              <a:rPr lang="de-DE" sz="1800" b="0" i="0" dirty="0" err="1">
                <a:solidFill>
                  <a:schemeClr val="lt1"/>
                </a:solidFill>
                <a:latin typeface="Calibri"/>
                <a:ea typeface="Calibri"/>
                <a:cs typeface="Calibri"/>
                <a:sym typeface="Calibri"/>
              </a:rPr>
              <a:t>bestimmte Mitarbeiter </a:t>
            </a:r>
            <a:r>
              <a:rPr lang="de-DE" sz="1800" b="0" i="0" dirty="0">
                <a:solidFill>
                  <a:schemeClr val="lt1"/>
                </a:solidFill>
                <a:latin typeface="Calibri"/>
                <a:ea typeface="Calibri"/>
                <a:cs typeface="Calibri"/>
                <a:sym typeface="Calibri"/>
              </a:rPr>
              <a:t>nicht </a:t>
            </a:r>
            <a:r>
              <a:rPr lang="de-DE" sz="1800" b="0" i="0" dirty="0" err="1">
                <a:solidFill>
                  <a:schemeClr val="lt1"/>
                </a:solidFill>
                <a:latin typeface="Calibri"/>
                <a:ea typeface="Calibri"/>
                <a:cs typeface="Calibri"/>
                <a:sym typeface="Calibri"/>
              </a:rPr>
              <a:t>in der Lage sind, ihre Aufgaben </a:t>
            </a:r>
            <a:r>
              <a:rPr lang="de-DE" sz="1800" b="0" i="0" dirty="0">
                <a:solidFill>
                  <a:schemeClr val="lt1"/>
                </a:solidFill>
                <a:latin typeface="Calibri"/>
                <a:ea typeface="Calibri"/>
                <a:cs typeface="Calibri"/>
                <a:sym typeface="Calibri"/>
              </a:rPr>
              <a:t>zu erfüllen. Dann ist ein gutes Nachfolgemanagement unerlässlich. Wenn  z. </a:t>
            </a:r>
            <a:r>
              <a:rPr lang="de-DE" sz="1800" b="0" i="0" dirty="0" err="1">
                <a:solidFill>
                  <a:schemeClr val="lt1"/>
                </a:solidFill>
                <a:latin typeface="Calibri"/>
                <a:ea typeface="Calibri"/>
                <a:cs typeface="Calibri"/>
                <a:sym typeface="Calibri"/>
              </a:rPr>
              <a:t>B. </a:t>
            </a:r>
            <a:r>
              <a:rPr lang="de-DE" sz="1800" b="0" i="0" dirty="0">
                <a:solidFill>
                  <a:schemeClr val="lt1"/>
                </a:solidFill>
                <a:latin typeface="Calibri"/>
                <a:ea typeface="Calibri"/>
                <a:cs typeface="Calibri"/>
                <a:sym typeface="Calibri"/>
              </a:rPr>
              <a:t>eine </a:t>
            </a:r>
            <a:r>
              <a:rPr lang="de-DE" sz="1800" b="0" i="0" dirty="0" err="1">
                <a:solidFill>
                  <a:schemeClr val="lt1"/>
                </a:solidFill>
                <a:latin typeface="Calibri"/>
                <a:ea typeface="Calibri"/>
                <a:cs typeface="Calibri"/>
                <a:sym typeface="Calibri"/>
              </a:rPr>
              <a:t>Krise zum längeren Ausfall </a:t>
            </a:r>
            <a:r>
              <a:rPr lang="de-DE" sz="1800" b="0" i="0" dirty="0">
                <a:solidFill>
                  <a:schemeClr val="lt1"/>
                </a:solidFill>
                <a:latin typeface="Calibri"/>
                <a:ea typeface="Calibri"/>
                <a:cs typeface="Calibri"/>
                <a:sym typeface="Calibri"/>
              </a:rPr>
              <a:t>eines </a:t>
            </a:r>
            <a:r>
              <a:rPr lang="de-DE" sz="1800" b="0" i="0" dirty="0" err="1">
                <a:solidFill>
                  <a:schemeClr val="lt1"/>
                </a:solidFill>
                <a:latin typeface="Calibri"/>
                <a:ea typeface="Calibri"/>
                <a:cs typeface="Calibri"/>
                <a:sym typeface="Calibri"/>
              </a:rPr>
              <a:t>Teamleiters geführt hat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ist es wichtig </a:t>
            </a:r>
            <a:r>
              <a:rPr lang="de-DE" sz="1800" b="0" i="0" dirty="0">
                <a:solidFill>
                  <a:schemeClr val="lt1"/>
                </a:solidFill>
                <a:latin typeface="Calibri"/>
                <a:ea typeface="Calibri"/>
                <a:cs typeface="Calibri"/>
                <a:sym typeface="Calibri"/>
              </a:rPr>
              <a:t>zu </a:t>
            </a:r>
            <a:r>
              <a:rPr lang="de-DE" sz="1800" b="0" i="0" dirty="0" err="1">
                <a:solidFill>
                  <a:schemeClr val="lt1"/>
                </a:solidFill>
                <a:latin typeface="Calibri"/>
                <a:ea typeface="Calibri"/>
                <a:cs typeface="Calibri"/>
                <a:sym typeface="Calibri"/>
              </a:rPr>
              <a:t>wissen, wer für diesen Teamleiter </a:t>
            </a:r>
            <a:r>
              <a:rPr lang="de-DE" sz="1800" b="0" i="0" dirty="0">
                <a:solidFill>
                  <a:schemeClr val="lt1"/>
                </a:solidFill>
                <a:latin typeface="Calibri"/>
                <a:ea typeface="Calibri"/>
                <a:cs typeface="Calibri"/>
                <a:sym typeface="Calibri"/>
              </a:rPr>
              <a:t>einspringen </a:t>
            </a:r>
            <a:r>
              <a:rPr lang="de-DE" sz="1800" b="0" i="0" dirty="0" err="1">
                <a:solidFill>
                  <a:schemeClr val="lt1"/>
                </a:solidFill>
                <a:latin typeface="Calibri"/>
                <a:ea typeface="Calibri"/>
                <a:cs typeface="Calibri"/>
                <a:sym typeface="Calibri"/>
              </a:rPr>
              <a:t>kann, während er sich erholt</a:t>
            </a:r>
            <a:r>
              <a:rPr lang="de-DE" sz="1800" b="0" i="0" dirty="0">
                <a:solidFill>
                  <a:schemeClr val="lt1"/>
                </a:solidFill>
                <a:latin typeface="Calibri"/>
                <a:ea typeface="Calibri"/>
                <a:cs typeface="Calibri"/>
                <a:sym typeface="Calibri"/>
              </a:rPr>
              <a:t>. Halten Sie </a:t>
            </a:r>
            <a:r>
              <a:rPr lang="de-DE" sz="1800" b="0" i="0" dirty="0" err="1">
                <a:solidFill>
                  <a:schemeClr val="lt1"/>
                </a:solidFill>
                <a:latin typeface="Calibri"/>
                <a:ea typeface="Calibri"/>
                <a:cs typeface="Calibri"/>
                <a:sym typeface="Calibri"/>
              </a:rPr>
              <a:t>diesen </a:t>
            </a:r>
            <a:r>
              <a:rPr lang="de-DE" sz="1800" b="0" i="0" dirty="0">
                <a:solidFill>
                  <a:schemeClr val="lt1"/>
                </a:solidFill>
                <a:latin typeface="Calibri"/>
                <a:ea typeface="Calibri"/>
                <a:cs typeface="Calibri"/>
                <a:sym typeface="Calibri"/>
              </a:rPr>
              <a:t>Notfallplan auf </a:t>
            </a:r>
            <a:r>
              <a:rPr lang="de-DE" sz="1800" b="0" i="0" dirty="0" err="1">
                <a:solidFill>
                  <a:schemeClr val="lt1"/>
                </a:solidFill>
                <a:latin typeface="Calibri"/>
                <a:ea typeface="Calibri"/>
                <a:cs typeface="Calibri"/>
                <a:sym typeface="Calibri"/>
              </a:rPr>
              <a:t>dem neuesten Stand </a:t>
            </a:r>
            <a:r>
              <a:rPr lang="de-DE" sz="1800" b="0" i="0" dirty="0">
                <a:solidFill>
                  <a:schemeClr val="lt1"/>
                </a:solidFill>
                <a:latin typeface="Calibri"/>
                <a:ea typeface="Calibri"/>
                <a:cs typeface="Calibri"/>
                <a:sym typeface="Calibri"/>
              </a:rPr>
              <a:t>und </a:t>
            </a:r>
            <a:r>
              <a:rPr lang="de-DE" sz="1800" b="0" i="0" dirty="0" err="1">
                <a:solidFill>
                  <a:schemeClr val="lt1"/>
                </a:solidFill>
                <a:latin typeface="Calibri"/>
                <a:ea typeface="Calibri"/>
                <a:cs typeface="Calibri"/>
                <a:sym typeface="Calibri"/>
              </a:rPr>
              <a:t>stellen Sie sicher, dass die </a:t>
            </a:r>
            <a:r>
              <a:rPr lang="de-DE" sz="1800" b="0" i="0" dirty="0">
                <a:solidFill>
                  <a:schemeClr val="lt1"/>
                </a:solidFill>
                <a:latin typeface="Calibri"/>
                <a:ea typeface="Calibri"/>
                <a:cs typeface="Calibri"/>
                <a:sym typeface="Calibri"/>
              </a:rPr>
              <a:t>betreffenden </a:t>
            </a:r>
            <a:r>
              <a:rPr lang="de-DE" sz="1800" b="0" i="0" dirty="0" err="1">
                <a:solidFill>
                  <a:schemeClr val="lt1"/>
                </a:solidFill>
                <a:latin typeface="Calibri"/>
                <a:ea typeface="Calibri"/>
                <a:cs typeface="Calibri"/>
                <a:sym typeface="Calibri"/>
              </a:rPr>
              <a:t>Mitarbeiter ihre Aufgaben kennen</a:t>
            </a:r>
            <a:r>
              <a:rPr lang="de-DE" sz="1800" b="0" i="0" dirty="0">
                <a:solidFill>
                  <a:schemeClr val="lt1"/>
                </a:solidFill>
                <a:latin typeface="Calibri"/>
                <a:ea typeface="Calibri"/>
                <a:cs typeface="Calibri"/>
                <a:sym typeface="Calibri"/>
              </a:rPr>
              <a:t>.</a:t>
            </a:r>
            <a:endParaRPr dirty="0"/>
          </a:p>
        </p:txBody>
      </p:sp>
      <p:sp>
        <p:nvSpPr>
          <p:cNvPr id="1971" name="Google Shape;1971;p43"/>
          <p:cNvSpPr txBox="1"/>
          <p:nvPr/>
        </p:nvSpPr>
        <p:spPr>
          <a:xfrm>
            <a:off x="1698240" y="514230"/>
            <a:ext cx="4814319"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05 Talent- und Nachfolgeplanung</a:t>
            </a:r>
            <a:endParaRPr sz="3600" b="0" i="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44" descr="Ein Bild, das Person, Menge enthält.&#10;&#10;Automatisch generierte Beschreibung"/>
          <p:cNvPicPr preferRelativeResize="0">
            <a:picLocks noGrp="1"/>
          </p:cNvPicPr>
          <p:nvPr>
            <p:ph type="pic" idx="2"/>
          </p:nvPr>
        </p:nvPicPr>
        <p:blipFill rotWithShape="1">
          <a:blip r:embed="rId3">
            <a:alphaModFix/>
          </a:blip>
          <a:srcRect l="46706" t="-299" r="13173" b="299"/>
          <a:stretch/>
        </p:blipFill>
        <p:spPr>
          <a:xfrm>
            <a:off x="6852062" y="228600"/>
            <a:ext cx="5105121" cy="6362700"/>
          </a:xfrm>
          <a:prstGeom prst="rect">
            <a:avLst/>
          </a:prstGeom>
          <a:solidFill>
            <a:schemeClr val="lt1"/>
          </a:solidFill>
          <a:ln>
            <a:noFill/>
          </a:ln>
        </p:spPr>
      </p:pic>
      <p:sp>
        <p:nvSpPr>
          <p:cNvPr id="1977" name="Google Shape;1977;p44"/>
          <p:cNvSpPr txBox="1">
            <a:spLocks noGrp="1"/>
          </p:cNvSpPr>
          <p:nvPr>
            <p:ph type="body" idx="1"/>
          </p:nvPr>
        </p:nvSpPr>
        <p:spPr>
          <a:xfrm>
            <a:off x="1718561" y="2742826"/>
            <a:ext cx="4621841" cy="22789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err="1"/>
              <a:t>Im Bereich </a:t>
            </a:r>
            <a:r>
              <a:rPr lang="de-DE" sz="1800" dirty="0"/>
              <a:t>der </a:t>
            </a:r>
            <a:r>
              <a:rPr lang="de-DE" sz="1800" dirty="0" err="1"/>
              <a:t>Krisenkommunikation ist der Personalleiter für die </a:t>
            </a:r>
            <a:r>
              <a:rPr lang="de-DE" sz="1800" dirty="0"/>
              <a:t>interne </a:t>
            </a:r>
            <a:r>
              <a:rPr lang="de-DE" sz="1800" dirty="0" err="1"/>
              <a:t>Krisenkommunikation zuständig</a:t>
            </a:r>
            <a:r>
              <a:rPr lang="de-DE" sz="1800" dirty="0"/>
              <a:t>. Dies </a:t>
            </a:r>
            <a:r>
              <a:rPr lang="de-DE" sz="1800" dirty="0" err="1"/>
              <a:t>kann </a:t>
            </a:r>
            <a:r>
              <a:rPr lang="de-DE" sz="1800" dirty="0"/>
              <a:t>über einen </a:t>
            </a:r>
            <a:r>
              <a:rPr lang="de-DE" sz="1800" dirty="0" err="1"/>
              <a:t>vordefinierten Kanal erfolgen </a:t>
            </a:r>
            <a:r>
              <a:rPr lang="de-DE" sz="1800" dirty="0"/>
              <a:t>(</a:t>
            </a:r>
            <a:r>
              <a:rPr lang="de-DE" sz="1800" dirty="0" err="1"/>
              <a:t>Intranet</a:t>
            </a:r>
            <a:r>
              <a:rPr lang="de-DE" sz="1800" dirty="0"/>
              <a:t>, </a:t>
            </a:r>
            <a:r>
              <a:rPr lang="de-DE" sz="1800" dirty="0" err="1"/>
              <a:t>Mailverteiler</a:t>
            </a:r>
            <a:r>
              <a:rPr lang="de-DE" sz="1800" dirty="0"/>
              <a:t>, </a:t>
            </a:r>
            <a:r>
              <a:rPr lang="de-DE" sz="1800" dirty="0" err="1"/>
              <a:t>Telefon </a:t>
            </a:r>
            <a:r>
              <a:rPr lang="de-DE" sz="1800" dirty="0"/>
              <a:t>usw.). Dabei </a:t>
            </a:r>
            <a:r>
              <a:rPr lang="de-DE" sz="1800" dirty="0" err="1"/>
              <a:t>ist eine enge Zusammenarbeit mit den Führungskräften </a:t>
            </a:r>
            <a:r>
              <a:rPr lang="de-DE" sz="1800" dirty="0"/>
              <a:t>unerlässlich, um </a:t>
            </a:r>
            <a:r>
              <a:rPr lang="de-DE" sz="1800" dirty="0" err="1"/>
              <a:t>Aktualität zu gewährleisten </a:t>
            </a:r>
            <a:r>
              <a:rPr lang="de-DE" sz="1800" dirty="0"/>
              <a:t>und </a:t>
            </a:r>
            <a:r>
              <a:rPr lang="de-DE" sz="1800" dirty="0" err="1"/>
              <a:t>Fehlinformationen zu vermeiden</a:t>
            </a:r>
            <a:r>
              <a:rPr lang="de-DE" sz="1800" dirty="0"/>
              <a:t>. Gleichzeitig </a:t>
            </a:r>
            <a:r>
              <a:rPr lang="de-DE" sz="1800" dirty="0" err="1"/>
              <a:t>kann </a:t>
            </a:r>
            <a:r>
              <a:rPr lang="de-DE" sz="1800" dirty="0"/>
              <a:t>das </a:t>
            </a:r>
            <a:r>
              <a:rPr lang="de-DE" sz="1800" dirty="0" err="1"/>
              <a:t>Feedback der Mitarbeiter den Vorgesetzten direkt erreichen</a:t>
            </a:r>
            <a:r>
              <a:rPr lang="de-DE" sz="1800" dirty="0"/>
              <a:t>.</a:t>
            </a:r>
            <a:endParaRPr dirty="0"/>
          </a:p>
          <a:p>
            <a:pPr marL="228600" lvl="0" indent="-228600" algn="l" rtl="0">
              <a:lnSpc>
                <a:spcPct val="90000"/>
              </a:lnSpc>
              <a:spcBef>
                <a:spcPts val="1000"/>
              </a:spcBef>
              <a:spcAft>
                <a:spcPts val="0"/>
              </a:spcAft>
              <a:buClr>
                <a:schemeClr val="lt1"/>
              </a:buClr>
              <a:buSzPts val="1800"/>
              <a:buNone/>
            </a:pPr>
            <a:endParaRPr sz="1800" dirty="0"/>
          </a:p>
        </p:txBody>
      </p:sp>
      <p:sp>
        <p:nvSpPr>
          <p:cNvPr id="1978" name="Google Shape;1978;p4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06 Krisenkommunikation und Mitarbeiterbeziehungen</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7581AA5-B006-D309-10B4-DE3C50951398}"/>
              </a:ext>
            </a:extLst>
          </p:cNvPr>
          <p:cNvSpPr>
            <a:spLocks noGrp="1"/>
          </p:cNvSpPr>
          <p:nvPr>
            <p:ph type="body" idx="1"/>
          </p:nvPr>
        </p:nvSpPr>
        <p:spPr/>
        <p:txBody>
          <a:bodyPr/>
          <a:lstStyle/>
          <a:p>
            <a:r>
              <a:rPr lang="de-DE" dirty="0"/>
              <a:t>Schauen Sie sich bitte die </a:t>
            </a:r>
            <a:r>
              <a:rPr lang="de-DE" dirty="0">
                <a:solidFill>
                  <a:schemeClr val="bg1"/>
                </a:solidFill>
                <a:hlinkClick r:id="rId2">
                  <a:extLst>
                    <a:ext uri="{A12FA001-AC4F-418D-AE19-62706E023703}">
                      <ahyp:hlinkClr xmlns:ahyp="http://schemas.microsoft.com/office/drawing/2018/hyperlinkcolor" val="tx"/>
                    </a:ext>
                  </a:extLst>
                </a:hlinkClick>
              </a:rPr>
              <a:t>Fallstudie Nr. 9</a:t>
            </a:r>
            <a:r>
              <a:rPr lang="de-DE" dirty="0"/>
              <a:t>, um </a:t>
            </a:r>
            <a:r>
              <a:rPr lang="en-GB" dirty="0"/>
              <a:t>den Umgang mit Humanressourcen in einer Krise am Beispiel eines Reisebüros zu diskutieren.</a:t>
            </a:r>
          </a:p>
        </p:txBody>
      </p:sp>
      <p:sp>
        <p:nvSpPr>
          <p:cNvPr id="6" name="Textplatzhalter 5">
            <a:extLst>
              <a:ext uri="{FF2B5EF4-FFF2-40B4-BE49-F238E27FC236}">
                <a16:creationId xmlns:a16="http://schemas.microsoft.com/office/drawing/2014/main" id="{B7E02B71-28B4-6CBB-830F-C2111AC94981}"/>
              </a:ext>
            </a:extLst>
          </p:cNvPr>
          <p:cNvSpPr>
            <a:spLocks noGrp="1"/>
          </p:cNvSpPr>
          <p:nvPr>
            <p:ph type="body" idx="2"/>
          </p:nvPr>
        </p:nvSpPr>
        <p:spPr/>
        <p:txBody>
          <a:bodyPr>
            <a:normAutofit fontScale="92500" lnSpcReduction="20000"/>
          </a:bodyPr>
          <a:lstStyle/>
          <a:p>
            <a:r>
              <a:rPr lang="de-DE" dirty="0"/>
              <a:t>Fallstudie</a:t>
            </a:r>
            <a:endParaRPr lang="en-GB" dirty="0"/>
          </a:p>
        </p:txBody>
      </p:sp>
      <p:pic>
        <p:nvPicPr>
          <p:cNvPr id="7" name="Grafik 6" descr="Lupe">
            <a:extLst>
              <a:ext uri="{FF2B5EF4-FFF2-40B4-BE49-F238E27FC236}">
                <a16:creationId xmlns:a16="http://schemas.microsoft.com/office/drawing/2014/main" id="{B6138C49-F338-535D-C2AD-AE26FAF72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6859" y="1579204"/>
            <a:ext cx="2890084" cy="2890084"/>
          </a:xfrm>
          <a:prstGeom prst="rect">
            <a:avLst/>
          </a:prstGeom>
        </p:spPr>
      </p:pic>
    </p:spTree>
    <p:extLst>
      <p:ext uri="{BB962C8B-B14F-4D97-AF65-F5344CB8AC3E}">
        <p14:creationId xmlns:p14="http://schemas.microsoft.com/office/powerpoint/2010/main" val="3391603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45"/>
          <p:cNvSpPr txBox="1">
            <a:spLocks noGrp="1"/>
          </p:cNvSpPr>
          <p:nvPr>
            <p:ph type="body" idx="1"/>
          </p:nvPr>
        </p:nvSpPr>
        <p:spPr>
          <a:xfrm>
            <a:off x="666707" y="752638"/>
            <a:ext cx="5276893"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de-DE" sz="4400" dirty="0"/>
              <a:t>04 </a:t>
            </a:r>
            <a:r>
              <a:rPr lang="de-DE" dirty="0"/>
              <a:t>Kommunikation in Krisensituationen</a:t>
            </a:r>
          </a:p>
          <a:p>
            <a:pPr marL="0" lvl="0" indent="0" algn="l" rtl="0">
              <a:lnSpc>
                <a:spcPct val="90000"/>
              </a:lnSpc>
              <a:spcBef>
                <a:spcPts val="0"/>
              </a:spcBef>
              <a:spcAft>
                <a:spcPts val="0"/>
              </a:spcAft>
              <a:buClr>
                <a:schemeClr val="lt1"/>
              </a:buClr>
              <a:buSzPts val="4400"/>
              <a:buNone/>
            </a:pPr>
            <a:endParaRPr lang="de-DE" dirty="0"/>
          </a:p>
        </p:txBody>
      </p:sp>
      <p:sp>
        <p:nvSpPr>
          <p:cNvPr id="1984" name="Google Shape;1984;p45"/>
          <p:cNvSpPr txBox="1"/>
          <p:nvPr/>
        </p:nvSpPr>
        <p:spPr>
          <a:xfrm>
            <a:off x="666708" y="2849087"/>
            <a:ext cx="4235894" cy="2062859"/>
          </a:xfrm>
          <a:prstGeom prst="rect">
            <a:avLst/>
          </a:prstGeom>
          <a:noFill/>
          <a:ln>
            <a:noFill/>
          </a:ln>
        </p:spPr>
        <p:txBody>
          <a:bodyPr spcFirstLastPara="1" wrap="square" lIns="91425" tIns="45700" rIns="91425" bIns="45700" anchor="t" anchorCtr="0">
            <a:normAutofit/>
          </a:bodyPr>
          <a:lstStyle/>
          <a:p>
            <a:pPr marL="0" marR="0" lvl="0" indent="0" algn="l" rtl="0">
              <a:lnSpc>
                <a:spcPct val="102727"/>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Ihre Stakeholder vertrauen auf Sie. Geben Sie ihnen einen Grund, es weiterhin zu tun.</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46"/>
          <p:cNvSpPr txBox="1">
            <a:spLocks noGrp="1"/>
          </p:cNvSpPr>
          <p:nvPr>
            <p:ph type="body" idx="1"/>
          </p:nvPr>
        </p:nvSpPr>
        <p:spPr>
          <a:xfrm>
            <a:off x="1722785" y="4199054"/>
            <a:ext cx="4621800" cy="1876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de-DE" b="1" dirty="0">
                <a:latin typeface="Calibri"/>
                <a:ea typeface="Calibri"/>
                <a:cs typeface="Calibri"/>
                <a:sym typeface="Calibri"/>
              </a:rPr>
              <a:t>Stakeholder </a:t>
            </a:r>
            <a:r>
              <a:rPr lang="de-DE" b="1" dirty="0"/>
              <a:t>sind </a:t>
            </a:r>
            <a:r>
              <a:rPr lang="de-DE" b="1" dirty="0">
                <a:latin typeface="Calibri"/>
                <a:ea typeface="Calibri"/>
                <a:cs typeface="Calibri"/>
                <a:sym typeface="Calibri"/>
              </a:rPr>
              <a:t>alle Gruppen innerhalb und außerhalb der Organisation, die mit ihrem Handeln die Leistung und Zielerreichung der Organisation beeinflussen</a:t>
            </a:r>
            <a:endParaRPr dirty="0"/>
          </a:p>
          <a:p>
            <a:pPr marL="12700" lvl="0" indent="-12700" algn="l" rtl="0">
              <a:lnSpc>
                <a:spcPct val="90000"/>
              </a:lnSpc>
              <a:spcBef>
                <a:spcPts val="1000"/>
              </a:spcBef>
              <a:spcAft>
                <a:spcPts val="0"/>
              </a:spcAft>
              <a:buClr>
                <a:schemeClr val="lt1"/>
              </a:buClr>
              <a:buSzPts val="2400"/>
              <a:buNone/>
            </a:pPr>
            <a:endParaRPr dirty="0">
              <a:latin typeface="Calibri"/>
              <a:ea typeface="Calibri"/>
              <a:cs typeface="Calibri"/>
              <a:sym typeface="Calibri"/>
            </a:endParaRPr>
          </a:p>
          <a:p>
            <a:pPr marL="12700" lvl="0" indent="-12700" algn="l" rtl="0">
              <a:lnSpc>
                <a:spcPct val="90000"/>
              </a:lnSpc>
              <a:spcBef>
                <a:spcPts val="1000"/>
              </a:spcBef>
              <a:spcAft>
                <a:spcPts val="0"/>
              </a:spcAft>
              <a:buClr>
                <a:schemeClr val="lt1"/>
              </a:buClr>
              <a:buSzPts val="2400"/>
              <a:buNone/>
            </a:pPr>
            <a:endParaRPr sz="2400" b="1" dirty="0">
              <a:latin typeface="Calibri"/>
              <a:ea typeface="Calibri"/>
              <a:cs typeface="Calibri"/>
              <a:sym typeface="Calibri"/>
            </a:endParaRPr>
          </a:p>
        </p:txBody>
      </p:sp>
      <p:sp>
        <p:nvSpPr>
          <p:cNvPr id="1990" name="Google Shape;1990;p46"/>
          <p:cNvSpPr txBox="1">
            <a:spLocks noGrp="1"/>
          </p:cNvSpPr>
          <p:nvPr>
            <p:ph type="body" idx="3"/>
          </p:nvPr>
        </p:nvSpPr>
        <p:spPr>
          <a:xfrm>
            <a:off x="1718560" y="404206"/>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solidFill>
                  <a:schemeClr val="lt1"/>
                </a:solidFill>
              </a:rPr>
              <a:t>Zweck der Stakeholder-Kommunikation in Krisenzeiten</a:t>
            </a:r>
            <a:endParaRPr/>
          </a:p>
        </p:txBody>
      </p:sp>
      <p:sp>
        <p:nvSpPr>
          <p:cNvPr id="1991" name="Google Shape;1991;p46"/>
          <p:cNvSpPr txBox="1"/>
          <p:nvPr/>
        </p:nvSpPr>
        <p:spPr>
          <a:xfrm>
            <a:off x="1517380" y="2240726"/>
            <a:ext cx="4621800" cy="1876200"/>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28600" algn="l" rtl="0">
              <a:lnSpc>
                <a:spcPct val="100000"/>
              </a:lnSpc>
              <a:spcBef>
                <a:spcPts val="0"/>
              </a:spcBef>
              <a:spcAft>
                <a:spcPts val="0"/>
              </a:spcAft>
              <a:buClr>
                <a:schemeClr val="lt1"/>
              </a:buClr>
              <a:buSzPts val="2400"/>
              <a:buFont typeface="Arial"/>
              <a:buNone/>
            </a:pPr>
            <a:r>
              <a:rPr lang="de-DE" sz="2400" b="1" i="0" dirty="0">
                <a:solidFill>
                  <a:schemeClr val="lt1"/>
                </a:solidFill>
                <a:latin typeface="Calibri"/>
                <a:ea typeface="Calibri"/>
                <a:cs typeface="Calibri"/>
                <a:sym typeface="Calibri"/>
              </a:rPr>
              <a:t>Der Zweck der Krisenkommunikation in und durch Organisationen besteht darin, die Beteiligten zu motivieren, an der Wiederherstellung des Unternehmens mitzuarbeiten.</a:t>
            </a:r>
            <a:endParaRPr sz="2400" b="1" i="0" dirty="0">
              <a:solidFill>
                <a:schemeClr val="lt1"/>
              </a:solidFill>
              <a:latin typeface="Calibri"/>
              <a:ea typeface="Calibri"/>
              <a:cs typeface="Calibri"/>
              <a:sym typeface="Calibri"/>
            </a:endParaRPr>
          </a:p>
          <a:p>
            <a:pPr marL="12700" marR="0" lvl="0" indent="-1270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a:p>
            <a:pPr marL="12700" marR="0" lvl="0" indent="-12700" algn="l" rtl="0">
              <a:lnSpc>
                <a:spcPct val="90000"/>
              </a:lnSpc>
              <a:spcBef>
                <a:spcPts val="1000"/>
              </a:spcBef>
              <a:spcAft>
                <a:spcPts val="0"/>
              </a:spcAft>
              <a:buClr>
                <a:schemeClr val="lt1"/>
              </a:buClr>
              <a:buSzPts val="2400"/>
              <a:buFont typeface="Arial"/>
              <a:buNone/>
            </a:pPr>
            <a:endParaRPr sz="2400" b="1" i="0" dirty="0">
              <a:solidFill>
                <a:schemeClr val="lt1"/>
              </a:solidFill>
              <a:latin typeface="Calibri"/>
              <a:ea typeface="Calibri"/>
              <a:cs typeface="Calibri"/>
              <a:sym typeface="Calibri"/>
            </a:endParaRPr>
          </a:p>
        </p:txBody>
      </p:sp>
      <p:cxnSp>
        <p:nvCxnSpPr>
          <p:cNvPr id="1992" name="Google Shape;1992;p46"/>
          <p:cNvCxnSpPr/>
          <p:nvPr/>
        </p:nvCxnSpPr>
        <p:spPr>
          <a:xfrm rot="10800000">
            <a:off x="8506897" y="4389991"/>
            <a:ext cx="836758" cy="1"/>
          </a:xfrm>
          <a:prstGeom prst="straightConnector1">
            <a:avLst/>
          </a:prstGeom>
          <a:noFill/>
          <a:ln w="38100" cap="rnd" cmpd="sng">
            <a:solidFill>
              <a:srgbClr val="F27954"/>
            </a:solidFill>
            <a:prstDash val="solid"/>
            <a:miter lim="800000"/>
            <a:headEnd type="none" w="sm" len="sm"/>
            <a:tailEnd type="oval" w="med" len="med"/>
          </a:ln>
        </p:spPr>
      </p:cxnSp>
      <p:cxnSp>
        <p:nvCxnSpPr>
          <p:cNvPr id="1993" name="Google Shape;1993;p46"/>
          <p:cNvCxnSpPr/>
          <p:nvPr/>
        </p:nvCxnSpPr>
        <p:spPr>
          <a:xfrm flipH="1">
            <a:off x="8506897" y="3540056"/>
            <a:ext cx="1338756" cy="2"/>
          </a:xfrm>
          <a:prstGeom prst="straightConnector1">
            <a:avLst/>
          </a:prstGeom>
          <a:noFill/>
          <a:ln w="38100" cap="rnd" cmpd="sng">
            <a:solidFill>
              <a:srgbClr val="9ED4D3"/>
            </a:solidFill>
            <a:prstDash val="solid"/>
            <a:miter lim="800000"/>
            <a:headEnd type="none" w="sm" len="sm"/>
            <a:tailEnd type="oval" w="med" len="med"/>
          </a:ln>
        </p:spPr>
      </p:cxnSp>
      <p:cxnSp>
        <p:nvCxnSpPr>
          <p:cNvPr id="1994" name="Google Shape;1994;p46"/>
          <p:cNvCxnSpPr/>
          <p:nvPr/>
        </p:nvCxnSpPr>
        <p:spPr>
          <a:xfrm flipH="1">
            <a:off x="8598220" y="2673835"/>
            <a:ext cx="1745839" cy="3"/>
          </a:xfrm>
          <a:prstGeom prst="straightConnector1">
            <a:avLst/>
          </a:prstGeom>
          <a:noFill/>
          <a:ln w="38100" cap="rnd" cmpd="sng">
            <a:solidFill>
              <a:srgbClr val="916395"/>
            </a:solidFill>
            <a:prstDash val="solid"/>
            <a:miter lim="800000"/>
            <a:headEnd type="none" w="sm" len="sm"/>
            <a:tailEnd type="oval" w="med" len="med"/>
          </a:ln>
        </p:spPr>
      </p:cxnSp>
      <p:sp>
        <p:nvSpPr>
          <p:cNvPr id="1995" name="Google Shape;1995;p46"/>
          <p:cNvSpPr/>
          <p:nvPr/>
        </p:nvSpPr>
        <p:spPr>
          <a:xfrm>
            <a:off x="8598220" y="4409870"/>
            <a:ext cx="1001603" cy="866218"/>
          </a:xfrm>
          <a:custGeom>
            <a:avLst/>
            <a:gdLst/>
            <a:ahLst/>
            <a:cxnLst/>
            <a:rect l="l" t="t" r="r" b="b"/>
            <a:pathLst>
              <a:path w="836" h="723" extrusionOk="0">
                <a:moveTo>
                  <a:pt x="419" y="723"/>
                </a:moveTo>
                <a:lnTo>
                  <a:pt x="0" y="0"/>
                </a:lnTo>
                <a:lnTo>
                  <a:pt x="836" y="0"/>
                </a:lnTo>
                <a:lnTo>
                  <a:pt x="419" y="723"/>
                </a:lnTo>
                <a:lnTo>
                  <a:pt x="419" y="723"/>
                </a:lnTo>
                <a:close/>
              </a:path>
            </a:pathLst>
          </a:custGeom>
          <a:solidFill>
            <a:srgbClr val="F27954">
              <a:alpha val="64705"/>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u="sng">
              <a:solidFill>
                <a:schemeClr val="dk1"/>
              </a:solidFill>
              <a:latin typeface="Calibri"/>
              <a:ea typeface="Calibri"/>
              <a:cs typeface="Calibri"/>
              <a:sym typeface="Calibri"/>
            </a:endParaRPr>
          </a:p>
        </p:txBody>
      </p:sp>
      <p:sp>
        <p:nvSpPr>
          <p:cNvPr id="1996" name="Google Shape;1996;p46"/>
          <p:cNvSpPr/>
          <p:nvPr/>
        </p:nvSpPr>
        <p:spPr>
          <a:xfrm>
            <a:off x="9599822" y="4409870"/>
            <a:ext cx="999207" cy="866218"/>
          </a:xfrm>
          <a:custGeom>
            <a:avLst/>
            <a:gdLst/>
            <a:ahLst/>
            <a:cxnLst/>
            <a:rect l="l" t="t" r="r" b="b"/>
            <a:pathLst>
              <a:path w="834" h="723" extrusionOk="0">
                <a:moveTo>
                  <a:pt x="417" y="723"/>
                </a:moveTo>
                <a:lnTo>
                  <a:pt x="0" y="0"/>
                </a:lnTo>
                <a:lnTo>
                  <a:pt x="834" y="0"/>
                </a:lnTo>
                <a:lnTo>
                  <a:pt x="417" y="723"/>
                </a:lnTo>
                <a:lnTo>
                  <a:pt x="417" y="723"/>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7" name="Google Shape;1997;p46"/>
          <p:cNvSpPr/>
          <p:nvPr/>
        </p:nvSpPr>
        <p:spPr>
          <a:xfrm>
            <a:off x="9100219" y="2673838"/>
            <a:ext cx="999207" cy="866219"/>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8" name="Google Shape;1998;p46"/>
          <p:cNvSpPr/>
          <p:nvPr/>
        </p:nvSpPr>
        <p:spPr>
          <a:xfrm>
            <a:off x="9100219" y="3540058"/>
            <a:ext cx="999207" cy="869813"/>
          </a:xfrm>
          <a:custGeom>
            <a:avLst/>
            <a:gdLst/>
            <a:ahLst/>
            <a:cxnLst/>
            <a:rect l="l" t="t" r="r" b="b"/>
            <a:pathLst>
              <a:path w="834" h="726" extrusionOk="0">
                <a:moveTo>
                  <a:pt x="417" y="726"/>
                </a:moveTo>
                <a:lnTo>
                  <a:pt x="0" y="0"/>
                </a:lnTo>
                <a:lnTo>
                  <a:pt x="834" y="0"/>
                </a:lnTo>
                <a:lnTo>
                  <a:pt x="417" y="726"/>
                </a:lnTo>
                <a:lnTo>
                  <a:pt x="417" y="726"/>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9" name="Google Shape;1999;p46"/>
          <p:cNvSpPr/>
          <p:nvPr/>
        </p:nvSpPr>
        <p:spPr>
          <a:xfrm>
            <a:off x="8598220" y="3540058"/>
            <a:ext cx="1001603" cy="869813"/>
          </a:xfrm>
          <a:custGeom>
            <a:avLst/>
            <a:gdLst/>
            <a:ahLst/>
            <a:cxnLst/>
            <a:rect l="l" t="t" r="r" b="b"/>
            <a:pathLst>
              <a:path w="836" h="726" extrusionOk="0">
                <a:moveTo>
                  <a:pt x="419" y="0"/>
                </a:moveTo>
                <a:lnTo>
                  <a:pt x="0" y="726"/>
                </a:lnTo>
                <a:lnTo>
                  <a:pt x="836" y="726"/>
                </a:lnTo>
                <a:lnTo>
                  <a:pt x="419" y="0"/>
                </a:lnTo>
                <a:lnTo>
                  <a:pt x="419"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0" name="Google Shape;2000;p46"/>
          <p:cNvSpPr/>
          <p:nvPr/>
        </p:nvSpPr>
        <p:spPr>
          <a:xfrm>
            <a:off x="9100219" y="4409870"/>
            <a:ext cx="999207" cy="866218"/>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1" name="Google Shape;2001;p46"/>
          <p:cNvSpPr/>
          <p:nvPr/>
        </p:nvSpPr>
        <p:spPr>
          <a:xfrm>
            <a:off x="9599822" y="3540058"/>
            <a:ext cx="999207" cy="869813"/>
          </a:xfrm>
          <a:custGeom>
            <a:avLst/>
            <a:gdLst/>
            <a:ahLst/>
            <a:cxnLst/>
            <a:rect l="l" t="t" r="r" b="b"/>
            <a:pathLst>
              <a:path w="834" h="726" extrusionOk="0">
                <a:moveTo>
                  <a:pt x="417" y="0"/>
                </a:moveTo>
                <a:lnTo>
                  <a:pt x="0" y="726"/>
                </a:lnTo>
                <a:lnTo>
                  <a:pt x="834" y="726"/>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2" name="Google Shape;2002;p46"/>
          <p:cNvSpPr/>
          <p:nvPr/>
        </p:nvSpPr>
        <p:spPr>
          <a:xfrm>
            <a:off x="10099425" y="4409870"/>
            <a:ext cx="1001603" cy="866218"/>
          </a:xfrm>
          <a:custGeom>
            <a:avLst/>
            <a:gdLst/>
            <a:ahLst/>
            <a:cxnLst/>
            <a:rect l="l" t="t" r="r" b="b"/>
            <a:pathLst>
              <a:path w="836" h="723" extrusionOk="0">
                <a:moveTo>
                  <a:pt x="417" y="0"/>
                </a:moveTo>
                <a:lnTo>
                  <a:pt x="836" y="723"/>
                </a:lnTo>
                <a:lnTo>
                  <a:pt x="0" y="723"/>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3" name="Google Shape;2003;p46"/>
          <p:cNvSpPr/>
          <p:nvPr/>
        </p:nvSpPr>
        <p:spPr>
          <a:xfrm>
            <a:off x="8098616" y="4409870"/>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4" name="Google Shape;2004;p46"/>
          <p:cNvSpPr/>
          <p:nvPr/>
        </p:nvSpPr>
        <p:spPr>
          <a:xfrm>
            <a:off x="11093008" y="4409870"/>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5" name="Google Shape;2005;p46"/>
          <p:cNvSpPr/>
          <p:nvPr/>
        </p:nvSpPr>
        <p:spPr>
          <a:xfrm rot="10800000">
            <a:off x="10098594" y="2673836"/>
            <a:ext cx="999207" cy="866218"/>
          </a:xfrm>
          <a:custGeom>
            <a:avLst/>
            <a:gdLst/>
            <a:ahLst/>
            <a:cxnLst/>
            <a:rect l="l" t="t" r="r" b="b"/>
            <a:pathLst>
              <a:path w="834" h="723" extrusionOk="0">
                <a:moveTo>
                  <a:pt x="417" y="723"/>
                </a:moveTo>
                <a:lnTo>
                  <a:pt x="0" y="0"/>
                </a:lnTo>
                <a:lnTo>
                  <a:pt x="834" y="0"/>
                </a:lnTo>
                <a:lnTo>
                  <a:pt x="417" y="723"/>
                </a:lnTo>
                <a:lnTo>
                  <a:pt x="417" y="723"/>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6" name="Google Shape;2006;p46"/>
          <p:cNvSpPr/>
          <p:nvPr/>
        </p:nvSpPr>
        <p:spPr>
          <a:xfrm rot="10800000">
            <a:off x="10598199" y="4409869"/>
            <a:ext cx="999207" cy="866219"/>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7" name="Google Shape;2007;p46"/>
          <p:cNvSpPr/>
          <p:nvPr/>
        </p:nvSpPr>
        <p:spPr>
          <a:xfrm rot="10800000">
            <a:off x="10598199" y="3540056"/>
            <a:ext cx="999207" cy="869813"/>
          </a:xfrm>
          <a:custGeom>
            <a:avLst/>
            <a:gdLst/>
            <a:ahLst/>
            <a:cxnLst/>
            <a:rect l="l" t="t" r="r" b="b"/>
            <a:pathLst>
              <a:path w="834" h="726" extrusionOk="0">
                <a:moveTo>
                  <a:pt x="417" y="726"/>
                </a:moveTo>
                <a:lnTo>
                  <a:pt x="0" y="0"/>
                </a:lnTo>
                <a:lnTo>
                  <a:pt x="834" y="0"/>
                </a:lnTo>
                <a:lnTo>
                  <a:pt x="417" y="726"/>
                </a:lnTo>
                <a:lnTo>
                  <a:pt x="417" y="7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8" name="Google Shape;2008;p46"/>
          <p:cNvSpPr/>
          <p:nvPr/>
        </p:nvSpPr>
        <p:spPr>
          <a:xfrm rot="10800000">
            <a:off x="10098594" y="3540056"/>
            <a:ext cx="999207" cy="869813"/>
          </a:xfrm>
          <a:custGeom>
            <a:avLst/>
            <a:gdLst/>
            <a:ahLst/>
            <a:cxnLst/>
            <a:rect l="l" t="t" r="r" b="b"/>
            <a:pathLst>
              <a:path w="834" h="726" extrusionOk="0">
                <a:moveTo>
                  <a:pt x="417" y="0"/>
                </a:moveTo>
                <a:lnTo>
                  <a:pt x="0" y="726"/>
                </a:lnTo>
                <a:lnTo>
                  <a:pt x="834" y="726"/>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9" name="Google Shape;2009;p46"/>
          <p:cNvSpPr/>
          <p:nvPr/>
        </p:nvSpPr>
        <p:spPr>
          <a:xfrm rot="10800000">
            <a:off x="9596595" y="2673836"/>
            <a:ext cx="1001603" cy="866218"/>
          </a:xfrm>
          <a:custGeom>
            <a:avLst/>
            <a:gdLst/>
            <a:ahLst/>
            <a:cxnLst/>
            <a:rect l="l" t="t" r="r" b="b"/>
            <a:pathLst>
              <a:path w="836" h="723" extrusionOk="0">
                <a:moveTo>
                  <a:pt x="417" y="0"/>
                </a:moveTo>
                <a:lnTo>
                  <a:pt x="836" y="723"/>
                </a:lnTo>
                <a:lnTo>
                  <a:pt x="0" y="723"/>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10" name="Google Shape;2010;p46"/>
          <p:cNvSpPr/>
          <p:nvPr/>
        </p:nvSpPr>
        <p:spPr>
          <a:xfrm>
            <a:off x="9593001" y="1807617"/>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11" name="Google Shape;2011;p46"/>
          <p:cNvSpPr txBox="1"/>
          <p:nvPr/>
        </p:nvSpPr>
        <p:spPr>
          <a:xfrm>
            <a:off x="6550119" y="1484938"/>
            <a:ext cx="2133537" cy="70784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a:solidFill>
                  <a:srgbClr val="79527B"/>
                </a:solidFill>
                <a:latin typeface="Calibri"/>
                <a:ea typeface="Calibri"/>
                <a:cs typeface="Calibri"/>
                <a:sym typeface="Calibri"/>
              </a:rPr>
              <a:t>Zusammen-</a:t>
            </a:r>
          </a:p>
          <a:p>
            <a:pPr marL="0" marR="0" lvl="0" indent="0" algn="r" rtl="0">
              <a:spcBef>
                <a:spcPts val="0"/>
              </a:spcBef>
              <a:spcAft>
                <a:spcPts val="0"/>
              </a:spcAft>
              <a:buNone/>
            </a:pPr>
            <a:r>
              <a:rPr lang="de-DE" sz="2000" dirty="0" err="1">
                <a:solidFill>
                  <a:srgbClr val="79527B"/>
                </a:solidFill>
                <a:latin typeface="Calibri"/>
                <a:ea typeface="Calibri"/>
                <a:cs typeface="Calibri"/>
                <a:sym typeface="Calibri"/>
              </a:rPr>
              <a:t>arbeit</a:t>
            </a:r>
            <a:endParaRPr lang="de-DE" dirty="0"/>
          </a:p>
        </p:txBody>
      </p:sp>
      <p:sp>
        <p:nvSpPr>
          <p:cNvPr id="2012" name="Google Shape;2012;p46"/>
          <p:cNvSpPr txBox="1"/>
          <p:nvPr/>
        </p:nvSpPr>
        <p:spPr>
          <a:xfrm>
            <a:off x="6851294" y="2292074"/>
            <a:ext cx="1609688" cy="70784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a:solidFill>
                  <a:srgbClr val="916395"/>
                </a:solidFill>
                <a:latin typeface="Calibri"/>
                <a:ea typeface="Calibri"/>
                <a:cs typeface="Calibri"/>
                <a:sym typeface="Calibri"/>
              </a:rPr>
              <a:t>Gemeinsame </a:t>
            </a:r>
            <a:br>
              <a:rPr lang="de-DE" sz="2000" dirty="0">
                <a:solidFill>
                  <a:srgbClr val="916395"/>
                </a:solidFill>
                <a:latin typeface="Calibri"/>
                <a:ea typeface="Calibri"/>
                <a:cs typeface="Calibri"/>
                <a:sym typeface="Calibri"/>
              </a:rPr>
            </a:br>
            <a:r>
              <a:rPr lang="de-DE" sz="2000" dirty="0" err="1">
                <a:solidFill>
                  <a:srgbClr val="916395"/>
                </a:solidFill>
                <a:latin typeface="Calibri"/>
                <a:ea typeface="Calibri"/>
                <a:cs typeface="Calibri"/>
                <a:sym typeface="Calibri"/>
              </a:rPr>
              <a:t>Interessen</a:t>
            </a:r>
            <a:endParaRPr dirty="0"/>
          </a:p>
        </p:txBody>
      </p:sp>
      <p:sp>
        <p:nvSpPr>
          <p:cNvPr id="2013" name="Google Shape;2013;p46"/>
          <p:cNvSpPr txBox="1"/>
          <p:nvPr/>
        </p:nvSpPr>
        <p:spPr>
          <a:xfrm>
            <a:off x="6811538" y="3186131"/>
            <a:ext cx="1610700" cy="70784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a:solidFill>
                  <a:srgbClr val="9ED4D3"/>
                </a:solidFill>
                <a:latin typeface="Calibri"/>
                <a:ea typeface="Calibri"/>
                <a:cs typeface="Calibri"/>
                <a:sym typeface="Calibri"/>
              </a:rPr>
              <a:t>Erwartungs-haltung</a:t>
            </a:r>
            <a:endParaRPr dirty="0"/>
          </a:p>
        </p:txBody>
      </p:sp>
      <p:sp>
        <p:nvSpPr>
          <p:cNvPr id="2014" name="Google Shape;2014;p46"/>
          <p:cNvSpPr txBox="1"/>
          <p:nvPr/>
        </p:nvSpPr>
        <p:spPr>
          <a:xfrm>
            <a:off x="6315162" y="4014883"/>
            <a:ext cx="1997460" cy="707846"/>
          </a:xfrm>
          <a:prstGeom prst="rect">
            <a:avLst/>
          </a:prstGeom>
          <a:noFill/>
          <a:ln>
            <a:noFill/>
          </a:ln>
        </p:spPr>
        <p:txBody>
          <a:bodyPr spcFirstLastPara="1" wrap="square" lIns="91425" tIns="45700" rIns="91425" bIns="45700" anchor="ctr" anchorCtr="0">
            <a:spAutoFit/>
          </a:bodyPr>
          <a:lstStyle/>
          <a:p>
            <a:pPr marL="0" marR="0" lvl="0" indent="0" algn="r" rtl="0">
              <a:spcAft>
                <a:spcPts val="0"/>
              </a:spcAft>
              <a:buNone/>
            </a:pPr>
            <a:r>
              <a:rPr lang="de-DE" sz="2000" dirty="0">
                <a:solidFill>
                  <a:srgbClr val="F27954"/>
                </a:solidFill>
                <a:latin typeface="Calibri"/>
                <a:ea typeface="Calibri"/>
                <a:cs typeface="Calibri"/>
                <a:sym typeface="Calibri"/>
              </a:rPr>
              <a:t>Wahr-</a:t>
            </a:r>
            <a:r>
              <a:rPr lang="de-DE" sz="2000" dirty="0" err="1">
                <a:solidFill>
                  <a:srgbClr val="F27954"/>
                </a:solidFill>
                <a:latin typeface="Calibri"/>
                <a:ea typeface="Calibri"/>
                <a:cs typeface="Calibri"/>
                <a:sym typeface="Calibri"/>
              </a:rPr>
              <a:t>nehmungen</a:t>
            </a:r>
            <a:endParaRPr dirty="0"/>
          </a:p>
        </p:txBody>
      </p:sp>
      <p:sp>
        <p:nvSpPr>
          <p:cNvPr id="2015" name="Google Shape;2015;p46"/>
          <p:cNvSpPr txBox="1"/>
          <p:nvPr/>
        </p:nvSpPr>
        <p:spPr>
          <a:xfrm>
            <a:off x="7278524" y="5323394"/>
            <a:ext cx="5129737" cy="769401"/>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200" dirty="0">
                <a:solidFill>
                  <a:srgbClr val="7F1C58"/>
                </a:solidFill>
                <a:latin typeface="Calibri"/>
                <a:ea typeface="Calibri"/>
                <a:cs typeface="Calibri"/>
                <a:sym typeface="Calibri"/>
              </a:rPr>
              <a:t>Verwaltung von </a:t>
            </a:r>
          </a:p>
          <a:p>
            <a:pPr marL="0" marR="0" lvl="0" indent="0" algn="ctr" rtl="0">
              <a:spcBef>
                <a:spcPts val="0"/>
              </a:spcBef>
              <a:spcAft>
                <a:spcPts val="0"/>
              </a:spcAft>
              <a:buNone/>
            </a:pPr>
            <a:r>
              <a:rPr lang="de-DE" sz="2200" dirty="0" err="1">
                <a:solidFill>
                  <a:srgbClr val="7F1C58"/>
                </a:solidFill>
                <a:latin typeface="Calibri"/>
                <a:ea typeface="Calibri"/>
                <a:cs typeface="Calibri"/>
                <a:sym typeface="Calibri"/>
              </a:rPr>
              <a:t>Stakeholder-Beziehungen</a:t>
            </a:r>
            <a:endParaRPr dirty="0"/>
          </a:p>
        </p:txBody>
      </p:sp>
      <p:cxnSp>
        <p:nvCxnSpPr>
          <p:cNvPr id="2016" name="Google Shape;2016;p46"/>
          <p:cNvCxnSpPr>
            <a:cxnSpLocks/>
          </p:cNvCxnSpPr>
          <p:nvPr/>
        </p:nvCxnSpPr>
        <p:spPr>
          <a:xfrm flipH="1">
            <a:off x="8714509" y="1857129"/>
            <a:ext cx="1378095" cy="0"/>
          </a:xfrm>
          <a:prstGeom prst="straightConnector1">
            <a:avLst/>
          </a:prstGeom>
          <a:noFill/>
          <a:ln w="38100" cap="rnd" cmpd="sng">
            <a:solidFill>
              <a:srgbClr val="79527B"/>
            </a:solidFill>
            <a:prstDash val="solid"/>
            <a:miter lim="800000"/>
            <a:headEnd type="none" w="sm" len="sm"/>
            <a:tailEnd type="oval"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5"/>
          <p:cNvSpPr txBox="1">
            <a:spLocks noGrp="1"/>
          </p:cNvSpPr>
          <p:nvPr>
            <p:ph type="body" idx="1"/>
          </p:nvPr>
        </p:nvSpPr>
        <p:spPr>
          <a:xfrm>
            <a:off x="666708" y="752638"/>
            <a:ext cx="4687612" cy="20616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de-DE" sz="4400" dirty="0"/>
              <a:t>01</a:t>
            </a:r>
            <a:endParaRPr dirty="0"/>
          </a:p>
          <a:p>
            <a:pPr marL="0" lvl="0" indent="0" algn="l" rtl="0">
              <a:lnSpc>
                <a:spcPct val="90000"/>
              </a:lnSpc>
              <a:spcBef>
                <a:spcPts val="300"/>
              </a:spcBef>
              <a:spcAft>
                <a:spcPts val="0"/>
              </a:spcAft>
              <a:buClr>
                <a:schemeClr val="lt1"/>
              </a:buClr>
              <a:buSzPts val="4800"/>
              <a:buNone/>
            </a:pPr>
            <a:r>
              <a:rPr lang="de-DE" dirty="0"/>
              <a:t>Management des Betriebes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47"/>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022" name="Google Shape;2022;p4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Zuständigkeiten für die Kommunikation mit Stakeholdern in Krisenzeiten</a:t>
            </a:r>
            <a:endParaRPr dirty="0"/>
          </a:p>
        </p:txBody>
      </p:sp>
      <p:sp>
        <p:nvSpPr>
          <p:cNvPr id="2023" name="Google Shape;2023;p47"/>
          <p:cNvSpPr txBox="1">
            <a:spLocks noGrp="1"/>
          </p:cNvSpPr>
          <p:nvPr>
            <p:ph type="body" idx="1"/>
          </p:nvPr>
        </p:nvSpPr>
        <p:spPr>
          <a:xfrm>
            <a:off x="390525" y="1757363"/>
            <a:ext cx="6087732" cy="3867150"/>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sz="2400" b="1" dirty="0">
                <a:latin typeface="Calibri"/>
                <a:ea typeface="Calibri"/>
                <a:cs typeface="Calibri"/>
                <a:sym typeface="Calibri"/>
              </a:rPr>
              <a:t>Der PR-Beauftragte allein kann die Kommunikation und die Beziehungen der Organisation zu ihren Stakeholdern nicht managen - wer ist in Krisenzeiten für sie verantwortlich?</a:t>
            </a:r>
            <a:endParaRPr sz="2400" b="1" dirty="0">
              <a:latin typeface="Calibri"/>
              <a:ea typeface="Calibri"/>
              <a:cs typeface="Calibri"/>
              <a:sym typeface="Calibri"/>
            </a:endParaRPr>
          </a:p>
        </p:txBody>
      </p:sp>
      <p:grpSp>
        <p:nvGrpSpPr>
          <p:cNvPr id="2024" name="Google Shape;2024;p47"/>
          <p:cNvGrpSpPr/>
          <p:nvPr/>
        </p:nvGrpSpPr>
        <p:grpSpPr>
          <a:xfrm>
            <a:off x="6096001" y="1732048"/>
            <a:ext cx="6096000" cy="5030013"/>
            <a:chOff x="3644368" y="601751"/>
            <a:chExt cx="7556842" cy="6107170"/>
          </a:xfrm>
        </p:grpSpPr>
        <p:grpSp>
          <p:nvGrpSpPr>
            <p:cNvPr id="2025" name="Google Shape;2025;p47"/>
            <p:cNvGrpSpPr/>
            <p:nvPr/>
          </p:nvGrpSpPr>
          <p:grpSpPr>
            <a:xfrm>
              <a:off x="4798508" y="601751"/>
              <a:ext cx="5210499" cy="5405477"/>
              <a:chOff x="6275234" y="2175839"/>
              <a:chExt cx="2856886" cy="2963790"/>
            </a:xfrm>
          </p:grpSpPr>
          <p:sp>
            <p:nvSpPr>
              <p:cNvPr id="2026" name="Google Shape;2026;p47"/>
              <p:cNvSpPr/>
              <p:nvPr/>
            </p:nvSpPr>
            <p:spPr>
              <a:xfrm>
                <a:off x="7677570" y="2287727"/>
                <a:ext cx="862784" cy="1340174"/>
              </a:xfrm>
              <a:custGeom>
                <a:avLst/>
                <a:gdLst/>
                <a:ahLst/>
                <a:cxnLst/>
                <a:rect l="l" t="t" r="r" b="b"/>
                <a:pathLst>
                  <a:path w="348" h="540" extrusionOk="0">
                    <a:moveTo>
                      <a:pt x="0" y="0"/>
                    </a:moveTo>
                    <a:lnTo>
                      <a:pt x="0" y="540"/>
                    </a:lnTo>
                    <a:lnTo>
                      <a:pt x="348" y="127"/>
                    </a:lnTo>
                    <a:cubicBezTo>
                      <a:pt x="314" y="142"/>
                      <a:pt x="277" y="150"/>
                      <a:pt x="240" y="150"/>
                    </a:cubicBezTo>
                    <a:cubicBezTo>
                      <a:pt x="136" y="150"/>
                      <a:pt x="44" y="90"/>
                      <a:pt x="0" y="0"/>
                    </a:cubicBez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7" name="Google Shape;2027;p47"/>
              <p:cNvSpPr/>
              <p:nvPr/>
            </p:nvSpPr>
            <p:spPr>
              <a:xfrm>
                <a:off x="6770023" y="2287727"/>
                <a:ext cx="862784" cy="1340174"/>
              </a:xfrm>
              <a:custGeom>
                <a:avLst/>
                <a:gdLst/>
                <a:ahLst/>
                <a:cxnLst/>
                <a:rect l="l" t="t" r="r" b="b"/>
                <a:pathLst>
                  <a:path w="348" h="540" extrusionOk="0">
                    <a:moveTo>
                      <a:pt x="280" y="87"/>
                    </a:moveTo>
                    <a:cubicBezTo>
                      <a:pt x="232" y="127"/>
                      <a:pt x="172" y="149"/>
                      <a:pt x="109" y="149"/>
                    </a:cubicBezTo>
                    <a:cubicBezTo>
                      <a:pt x="72" y="149"/>
                      <a:pt x="34" y="141"/>
                      <a:pt x="0" y="126"/>
                    </a:cubicBezTo>
                    <a:lnTo>
                      <a:pt x="348" y="540"/>
                    </a:lnTo>
                    <a:lnTo>
                      <a:pt x="348" y="0"/>
                    </a:lnTo>
                    <a:cubicBezTo>
                      <a:pt x="332" y="33"/>
                      <a:pt x="309" y="63"/>
                      <a:pt x="280" y="87"/>
                    </a:cubicBez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8" name="Google Shape;2028;p47"/>
              <p:cNvSpPr/>
              <p:nvPr/>
            </p:nvSpPr>
            <p:spPr>
              <a:xfrm>
                <a:off x="6275234" y="2633331"/>
                <a:ext cx="1320284" cy="1024400"/>
              </a:xfrm>
              <a:custGeom>
                <a:avLst/>
                <a:gdLst/>
                <a:ahLst/>
                <a:cxnLst/>
                <a:rect l="l" t="t" r="r" b="b"/>
                <a:pathLst>
                  <a:path w="532" h="413" extrusionOk="0">
                    <a:moveTo>
                      <a:pt x="532" y="413"/>
                    </a:moveTo>
                    <a:lnTo>
                      <a:pt x="185" y="0"/>
                    </a:lnTo>
                    <a:cubicBezTo>
                      <a:pt x="194" y="35"/>
                      <a:pt x="196" y="73"/>
                      <a:pt x="189" y="109"/>
                    </a:cubicBezTo>
                    <a:cubicBezTo>
                      <a:pt x="171" y="212"/>
                      <a:pt x="97" y="292"/>
                      <a:pt x="0" y="319"/>
                    </a:cubicBez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9" name="Google Shape;2029;p47"/>
              <p:cNvSpPr/>
              <p:nvPr/>
            </p:nvSpPr>
            <p:spPr>
              <a:xfrm>
                <a:off x="6449283" y="3747248"/>
                <a:ext cx="1161154" cy="1260608"/>
              </a:xfrm>
              <a:custGeom>
                <a:avLst/>
                <a:gdLst/>
                <a:ahLst/>
                <a:cxnLst/>
                <a:rect l="l" t="t" r="r" b="b"/>
                <a:pathLst>
                  <a:path w="468" h="508" extrusionOk="0">
                    <a:moveTo>
                      <a:pt x="110" y="285"/>
                    </a:moveTo>
                    <a:cubicBezTo>
                      <a:pt x="207" y="321"/>
                      <a:pt x="274" y="408"/>
                      <a:pt x="284" y="508"/>
                    </a:cubicBezTo>
                    <a:lnTo>
                      <a:pt x="468" y="0"/>
                    </a:lnTo>
                    <a:lnTo>
                      <a:pt x="0" y="270"/>
                    </a:lnTo>
                    <a:cubicBezTo>
                      <a:pt x="7" y="269"/>
                      <a:pt x="13" y="269"/>
                      <a:pt x="19" y="269"/>
                    </a:cubicBezTo>
                    <a:cubicBezTo>
                      <a:pt x="50" y="269"/>
                      <a:pt x="80" y="274"/>
                      <a:pt x="110" y="285"/>
                    </a:cubicBez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0" name="Google Shape;2030;p47"/>
              <p:cNvSpPr/>
              <p:nvPr/>
            </p:nvSpPr>
            <p:spPr>
              <a:xfrm>
                <a:off x="7197693" y="3764654"/>
                <a:ext cx="917485" cy="1260608"/>
              </a:xfrm>
              <a:custGeom>
                <a:avLst/>
                <a:gdLst/>
                <a:ahLst/>
                <a:cxnLst/>
                <a:rect l="l" t="t" r="r" b="b"/>
                <a:pathLst>
                  <a:path w="370" h="508" extrusionOk="0">
                    <a:moveTo>
                      <a:pt x="184" y="432"/>
                    </a:moveTo>
                    <a:cubicBezTo>
                      <a:pt x="254" y="432"/>
                      <a:pt x="321" y="460"/>
                      <a:pt x="370" y="508"/>
                    </a:cubicBezTo>
                    <a:lnTo>
                      <a:pt x="185" y="0"/>
                    </a:lnTo>
                    <a:lnTo>
                      <a:pt x="0" y="507"/>
                    </a:lnTo>
                    <a:cubicBezTo>
                      <a:pt x="26" y="481"/>
                      <a:pt x="58" y="461"/>
                      <a:pt x="93" y="448"/>
                    </a:cubicBezTo>
                    <a:cubicBezTo>
                      <a:pt x="123" y="438"/>
                      <a:pt x="153" y="432"/>
                      <a:pt x="184" y="432"/>
                    </a:cubicBez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1" name="Google Shape;2031;p47"/>
              <p:cNvSpPr/>
              <p:nvPr/>
            </p:nvSpPr>
            <p:spPr>
              <a:xfrm>
                <a:off x="7699947" y="3747248"/>
                <a:ext cx="1161154" cy="1260608"/>
              </a:xfrm>
              <a:custGeom>
                <a:avLst/>
                <a:gdLst/>
                <a:ahLst/>
                <a:cxnLst/>
                <a:rect l="l" t="t" r="r" b="b"/>
                <a:pathLst>
                  <a:path w="468" h="508" extrusionOk="0">
                    <a:moveTo>
                      <a:pt x="448" y="270"/>
                    </a:moveTo>
                    <a:cubicBezTo>
                      <a:pt x="455" y="270"/>
                      <a:pt x="462" y="270"/>
                      <a:pt x="468" y="271"/>
                    </a:cubicBezTo>
                    <a:lnTo>
                      <a:pt x="0" y="0"/>
                    </a:lnTo>
                    <a:lnTo>
                      <a:pt x="184" y="508"/>
                    </a:lnTo>
                    <a:cubicBezTo>
                      <a:pt x="188" y="471"/>
                      <a:pt x="199" y="435"/>
                      <a:pt x="218" y="403"/>
                    </a:cubicBezTo>
                    <a:cubicBezTo>
                      <a:pt x="265" y="321"/>
                      <a:pt x="354" y="270"/>
                      <a:pt x="448" y="270"/>
                    </a:cubicBez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2" name="Google Shape;2032;p47"/>
              <p:cNvSpPr/>
              <p:nvPr/>
            </p:nvSpPr>
            <p:spPr>
              <a:xfrm>
                <a:off x="7722325" y="3473743"/>
                <a:ext cx="1320284" cy="902566"/>
              </a:xfrm>
              <a:custGeom>
                <a:avLst/>
                <a:gdLst/>
                <a:ahLst/>
                <a:cxnLst/>
                <a:rect l="l" t="t" r="r" b="b"/>
                <a:pathLst>
                  <a:path w="532" h="364" extrusionOk="0">
                    <a:moveTo>
                      <a:pt x="467" y="364"/>
                    </a:moveTo>
                    <a:cubicBezTo>
                      <a:pt x="447" y="334"/>
                      <a:pt x="433" y="299"/>
                      <a:pt x="426" y="262"/>
                    </a:cubicBezTo>
                    <a:cubicBezTo>
                      <a:pt x="408" y="159"/>
                      <a:pt x="451" y="59"/>
                      <a:pt x="532" y="0"/>
                    </a:cubicBezTo>
                    <a:lnTo>
                      <a:pt x="0" y="94"/>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3" name="Google Shape;2033;p47"/>
              <p:cNvSpPr/>
              <p:nvPr/>
            </p:nvSpPr>
            <p:spPr>
              <a:xfrm>
                <a:off x="7714867" y="2630844"/>
                <a:ext cx="1317797" cy="1026886"/>
              </a:xfrm>
              <a:custGeom>
                <a:avLst/>
                <a:gdLst/>
                <a:ahLst/>
                <a:cxnLst/>
                <a:rect l="l" t="t" r="r" b="b"/>
                <a:pathLst>
                  <a:path w="531" h="414" extrusionOk="0">
                    <a:moveTo>
                      <a:pt x="434" y="269"/>
                    </a:moveTo>
                    <a:cubicBezTo>
                      <a:pt x="354" y="202"/>
                      <a:pt x="322" y="97"/>
                      <a:pt x="348" y="0"/>
                    </a:cubicBezTo>
                    <a:lnTo>
                      <a:pt x="0" y="414"/>
                    </a:lnTo>
                    <a:lnTo>
                      <a:pt x="531" y="321"/>
                    </a:lnTo>
                    <a:cubicBezTo>
                      <a:pt x="496" y="311"/>
                      <a:pt x="463" y="293"/>
                      <a:pt x="434" y="269"/>
                    </a:cubicBez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4" name="Google Shape;2034;p47"/>
              <p:cNvSpPr/>
              <p:nvPr/>
            </p:nvSpPr>
            <p:spPr>
              <a:xfrm>
                <a:off x="7744702" y="2245459"/>
                <a:ext cx="832948" cy="325719"/>
              </a:xfrm>
              <a:custGeom>
                <a:avLst/>
                <a:gdLst/>
                <a:ahLst/>
                <a:cxnLst/>
                <a:rect l="l" t="t" r="r" b="b"/>
                <a:pathLst>
                  <a:path w="336" h="132" extrusionOk="0">
                    <a:moveTo>
                      <a:pt x="336" y="94"/>
                    </a:moveTo>
                    <a:lnTo>
                      <a:pt x="286" y="87"/>
                    </a:lnTo>
                    <a:lnTo>
                      <a:pt x="295" y="108"/>
                    </a:lnTo>
                    <a:cubicBezTo>
                      <a:pt x="269" y="118"/>
                      <a:pt x="241" y="124"/>
                      <a:pt x="211" y="124"/>
                    </a:cubicBezTo>
                    <a:cubicBezTo>
                      <a:pt x="123" y="124"/>
                      <a:pt x="46" y="73"/>
                      <a:pt x="8" y="0"/>
                    </a:cubicBezTo>
                    <a:lnTo>
                      <a:pt x="0" y="4"/>
                    </a:lnTo>
                    <a:cubicBezTo>
                      <a:pt x="40" y="80"/>
                      <a:pt x="120" y="132"/>
                      <a:pt x="211" y="132"/>
                    </a:cubicBezTo>
                    <a:cubicBezTo>
                      <a:pt x="242" y="132"/>
                      <a:pt x="271" y="127"/>
                      <a:pt x="298" y="116"/>
                    </a:cubicBezTo>
                    <a:lnTo>
                      <a:pt x="305" y="132"/>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5" name="Google Shape;2035;p47"/>
              <p:cNvSpPr/>
              <p:nvPr/>
            </p:nvSpPr>
            <p:spPr>
              <a:xfrm>
                <a:off x="6799868" y="2175839"/>
                <a:ext cx="783219" cy="407771"/>
              </a:xfrm>
              <a:custGeom>
                <a:avLst/>
                <a:gdLst/>
                <a:ahLst/>
                <a:cxnLst/>
                <a:rect l="l" t="t" r="r" b="b"/>
                <a:pathLst>
                  <a:path w="316" h="165" extrusionOk="0">
                    <a:moveTo>
                      <a:pt x="314" y="0"/>
                    </a:moveTo>
                    <a:lnTo>
                      <a:pt x="272" y="26"/>
                    </a:lnTo>
                    <a:lnTo>
                      <a:pt x="292" y="37"/>
                    </a:lnTo>
                    <a:cubicBezTo>
                      <a:pt x="279" y="62"/>
                      <a:pt x="261" y="84"/>
                      <a:pt x="238" y="103"/>
                    </a:cubicBezTo>
                    <a:cubicBezTo>
                      <a:pt x="171" y="160"/>
                      <a:pt x="79" y="171"/>
                      <a:pt x="3" y="139"/>
                    </a:cubicBezTo>
                    <a:lnTo>
                      <a:pt x="0" y="147"/>
                    </a:lnTo>
                    <a:cubicBezTo>
                      <a:pt x="79" y="180"/>
                      <a:pt x="174" y="169"/>
                      <a:pt x="244" y="110"/>
                    </a:cubicBezTo>
                    <a:cubicBezTo>
                      <a:pt x="268" y="90"/>
                      <a:pt x="286" y="67"/>
                      <a:pt x="300" y="41"/>
                    </a:cubicBezTo>
                    <a:lnTo>
                      <a:pt x="316" y="50"/>
                    </a:ln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6" name="Google Shape;2036;p47"/>
              <p:cNvSpPr/>
              <p:nvPr/>
            </p:nvSpPr>
            <p:spPr>
              <a:xfrm>
                <a:off x="8853642" y="3516013"/>
                <a:ext cx="243668" cy="860297"/>
              </a:xfrm>
              <a:custGeom>
                <a:avLst/>
                <a:gdLst/>
                <a:ahLst/>
                <a:cxnLst/>
                <a:rect l="l" t="t" r="r" b="b"/>
                <a:pathLst>
                  <a:path w="99" h="347" extrusionOk="0">
                    <a:moveTo>
                      <a:pt x="63" y="347"/>
                    </a:moveTo>
                    <a:lnTo>
                      <a:pt x="61" y="296"/>
                    </a:lnTo>
                    <a:lnTo>
                      <a:pt x="42" y="309"/>
                    </a:lnTo>
                    <a:cubicBezTo>
                      <a:pt x="28" y="285"/>
                      <a:pt x="17" y="258"/>
                      <a:pt x="12" y="229"/>
                    </a:cubicBezTo>
                    <a:cubicBezTo>
                      <a:pt x="-3" y="142"/>
                      <a:pt x="33" y="58"/>
                      <a:pt x="99" y="7"/>
                    </a:cubicBezTo>
                    <a:lnTo>
                      <a:pt x="94" y="0"/>
                    </a:lnTo>
                    <a:cubicBezTo>
                      <a:pt x="25" y="53"/>
                      <a:pt x="-12" y="140"/>
                      <a:pt x="4" y="231"/>
                    </a:cubicBezTo>
                    <a:cubicBezTo>
                      <a:pt x="9" y="261"/>
                      <a:pt x="20" y="289"/>
                      <a:pt x="35" y="313"/>
                    </a:cubicBezTo>
                    <a:lnTo>
                      <a:pt x="20" y="323"/>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7" name="Google Shape;2037;p47"/>
              <p:cNvSpPr/>
              <p:nvPr/>
            </p:nvSpPr>
            <p:spPr>
              <a:xfrm>
                <a:off x="8624892" y="2633332"/>
                <a:ext cx="507228" cy="728517"/>
              </a:xfrm>
              <a:custGeom>
                <a:avLst/>
                <a:gdLst/>
                <a:ahLst/>
                <a:cxnLst/>
                <a:rect l="l" t="t" r="r" b="b"/>
                <a:pathLst>
                  <a:path w="205" h="294" extrusionOk="0">
                    <a:moveTo>
                      <a:pt x="205" y="284"/>
                    </a:moveTo>
                    <a:lnTo>
                      <a:pt x="172" y="247"/>
                    </a:lnTo>
                    <a:lnTo>
                      <a:pt x="165" y="269"/>
                    </a:lnTo>
                    <a:cubicBezTo>
                      <a:pt x="138" y="260"/>
                      <a:pt x="113" y="246"/>
                      <a:pt x="91" y="227"/>
                    </a:cubicBezTo>
                    <a:cubicBezTo>
                      <a:pt x="23" y="170"/>
                      <a:pt x="-4" y="82"/>
                      <a:pt x="14" y="2"/>
                    </a:cubicBezTo>
                    <a:lnTo>
                      <a:pt x="6" y="0"/>
                    </a:lnTo>
                    <a:cubicBezTo>
                      <a:pt x="-13" y="84"/>
                      <a:pt x="15" y="175"/>
                      <a:pt x="85" y="233"/>
                    </a:cubicBezTo>
                    <a:cubicBezTo>
                      <a:pt x="109" y="253"/>
                      <a:pt x="135" y="268"/>
                      <a:pt x="162" y="277"/>
                    </a:cubicBezTo>
                    <a:lnTo>
                      <a:pt x="157" y="294"/>
                    </a:ln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8" name="Google Shape;2038;p47"/>
              <p:cNvSpPr/>
              <p:nvPr/>
            </p:nvSpPr>
            <p:spPr>
              <a:xfrm>
                <a:off x="8194736" y="4493170"/>
                <a:ext cx="653926" cy="609170"/>
              </a:xfrm>
              <a:custGeom>
                <a:avLst/>
                <a:gdLst/>
                <a:ahLst/>
                <a:cxnLst/>
                <a:rect l="l" t="t" r="r" b="b"/>
                <a:pathLst>
                  <a:path w="264" h="246" extrusionOk="0">
                    <a:moveTo>
                      <a:pt x="18" y="246"/>
                    </a:moveTo>
                    <a:lnTo>
                      <a:pt x="49" y="206"/>
                    </a:lnTo>
                    <a:lnTo>
                      <a:pt x="26" y="203"/>
                    </a:lnTo>
                    <a:cubicBezTo>
                      <a:pt x="31" y="176"/>
                      <a:pt x="40" y="148"/>
                      <a:pt x="54" y="123"/>
                    </a:cubicBezTo>
                    <a:cubicBezTo>
                      <a:pt x="99" y="46"/>
                      <a:pt x="181" y="5"/>
                      <a:pt x="263" y="9"/>
                    </a:cubicBezTo>
                    <a:lnTo>
                      <a:pt x="264" y="0"/>
                    </a:lnTo>
                    <a:cubicBezTo>
                      <a:pt x="178" y="-4"/>
                      <a:pt x="93" y="39"/>
                      <a:pt x="47" y="119"/>
                    </a:cubicBezTo>
                    <a:cubicBezTo>
                      <a:pt x="32" y="145"/>
                      <a:pt x="22" y="174"/>
                      <a:pt x="18" y="202"/>
                    </a:cubicBezTo>
                    <a:lnTo>
                      <a:pt x="0" y="200"/>
                    </a:ln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9" name="Google Shape;2039;p47"/>
              <p:cNvSpPr/>
              <p:nvPr/>
            </p:nvSpPr>
            <p:spPr>
              <a:xfrm>
                <a:off x="6377178" y="4445928"/>
                <a:ext cx="706141" cy="559442"/>
              </a:xfrm>
              <a:custGeom>
                <a:avLst/>
                <a:gdLst/>
                <a:ahLst/>
                <a:cxnLst/>
                <a:rect l="l" t="t" r="r" b="b"/>
                <a:pathLst>
                  <a:path w="285" h="226" extrusionOk="0">
                    <a:moveTo>
                      <a:pt x="0" y="25"/>
                    </a:moveTo>
                    <a:lnTo>
                      <a:pt x="45" y="49"/>
                    </a:lnTo>
                    <a:lnTo>
                      <a:pt x="44" y="26"/>
                    </a:lnTo>
                    <a:cubicBezTo>
                      <a:pt x="72" y="25"/>
                      <a:pt x="100" y="30"/>
                      <a:pt x="127" y="40"/>
                    </a:cubicBezTo>
                    <a:cubicBezTo>
                      <a:pt x="211" y="70"/>
                      <a:pt x="265" y="144"/>
                      <a:pt x="276" y="226"/>
                    </a:cubicBezTo>
                    <a:lnTo>
                      <a:pt x="285" y="225"/>
                    </a:lnTo>
                    <a:cubicBezTo>
                      <a:pt x="274" y="139"/>
                      <a:pt x="217" y="63"/>
                      <a:pt x="130" y="32"/>
                    </a:cubicBezTo>
                    <a:cubicBezTo>
                      <a:pt x="102" y="21"/>
                      <a:pt x="72" y="17"/>
                      <a:pt x="43" y="17"/>
                    </a:cubicBezTo>
                    <a:lnTo>
                      <a:pt x="42" y="0"/>
                    </a:ln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40" name="Google Shape;2040;p47"/>
              <p:cNvSpPr/>
              <p:nvPr/>
            </p:nvSpPr>
            <p:spPr>
              <a:xfrm>
                <a:off x="7202658" y="4910879"/>
                <a:ext cx="857812" cy="228750"/>
              </a:xfrm>
              <a:custGeom>
                <a:avLst/>
                <a:gdLst/>
                <a:ahLst/>
                <a:cxnLst/>
                <a:rect l="l" t="t" r="r" b="b"/>
                <a:pathLst>
                  <a:path w="346" h="93" extrusionOk="0">
                    <a:moveTo>
                      <a:pt x="0" y="93"/>
                    </a:moveTo>
                    <a:lnTo>
                      <a:pt x="49" y="83"/>
                    </a:lnTo>
                    <a:lnTo>
                      <a:pt x="34" y="66"/>
                    </a:lnTo>
                    <a:cubicBezTo>
                      <a:pt x="55" y="48"/>
                      <a:pt x="79" y="33"/>
                      <a:pt x="107" y="23"/>
                    </a:cubicBezTo>
                    <a:cubicBezTo>
                      <a:pt x="190" y="-8"/>
                      <a:pt x="279" y="14"/>
                      <a:pt x="341" y="70"/>
                    </a:cubicBezTo>
                    <a:lnTo>
                      <a:pt x="346" y="63"/>
                    </a:lnTo>
                    <a:cubicBezTo>
                      <a:pt x="283" y="5"/>
                      <a:pt x="190" y="-17"/>
                      <a:pt x="104" y="14"/>
                    </a:cubicBezTo>
                    <a:cubicBezTo>
                      <a:pt x="75" y="25"/>
                      <a:pt x="50" y="40"/>
                      <a:pt x="28" y="60"/>
                    </a:cubicBezTo>
                    <a:lnTo>
                      <a:pt x="16" y="47"/>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41" name="Google Shape;2041;p47"/>
              <p:cNvSpPr/>
              <p:nvPr/>
            </p:nvSpPr>
            <p:spPr>
              <a:xfrm>
                <a:off x="6277721" y="2573657"/>
                <a:ext cx="450040" cy="780732"/>
              </a:xfrm>
              <a:custGeom>
                <a:avLst/>
                <a:gdLst/>
                <a:ahLst/>
                <a:cxnLst/>
                <a:rect l="l" t="t" r="r" b="b"/>
                <a:pathLst>
                  <a:path w="182" h="315" extrusionOk="0">
                    <a:moveTo>
                      <a:pt x="150" y="0"/>
                    </a:moveTo>
                    <a:lnTo>
                      <a:pt x="134" y="48"/>
                    </a:lnTo>
                    <a:lnTo>
                      <a:pt x="157" y="43"/>
                    </a:lnTo>
                    <a:cubicBezTo>
                      <a:pt x="162" y="70"/>
                      <a:pt x="163" y="99"/>
                      <a:pt x="158" y="128"/>
                    </a:cubicBezTo>
                    <a:cubicBezTo>
                      <a:pt x="142" y="215"/>
                      <a:pt x="79" y="282"/>
                      <a:pt x="0" y="307"/>
                    </a:cubicBezTo>
                    <a:lnTo>
                      <a:pt x="3" y="315"/>
                    </a:lnTo>
                    <a:cubicBezTo>
                      <a:pt x="85" y="289"/>
                      <a:pt x="150" y="220"/>
                      <a:pt x="166" y="130"/>
                    </a:cubicBezTo>
                    <a:cubicBezTo>
                      <a:pt x="172" y="100"/>
                      <a:pt x="171" y="70"/>
                      <a:pt x="165" y="42"/>
                    </a:cubicBezTo>
                    <a:lnTo>
                      <a:pt x="182" y="38"/>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sp>
          <p:nvSpPr>
            <p:cNvPr id="2042" name="Google Shape;2042;p47"/>
            <p:cNvSpPr/>
            <p:nvPr/>
          </p:nvSpPr>
          <p:spPr>
            <a:xfrm>
              <a:off x="5649778" y="1713746"/>
              <a:ext cx="3399114" cy="3399114"/>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595959"/>
                </a:solidFill>
                <a:latin typeface="Calibri"/>
                <a:ea typeface="Calibri"/>
                <a:cs typeface="Calibri"/>
                <a:sym typeface="Calibri"/>
              </a:endParaRPr>
            </a:p>
          </p:txBody>
        </p:sp>
        <p:sp>
          <p:nvSpPr>
            <p:cNvPr id="2043" name="Google Shape;2043;p47"/>
            <p:cNvSpPr/>
            <p:nvPr/>
          </p:nvSpPr>
          <p:spPr>
            <a:xfrm>
              <a:off x="6660600" y="2707232"/>
              <a:ext cx="1357767" cy="135776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595959"/>
                </a:solidFill>
                <a:latin typeface="Calibri"/>
                <a:ea typeface="Calibri"/>
                <a:cs typeface="Calibri"/>
                <a:sym typeface="Calibri"/>
              </a:endParaRPr>
            </a:p>
          </p:txBody>
        </p:sp>
        <p:sp>
          <p:nvSpPr>
            <p:cNvPr id="2044" name="Google Shape;2044;p47"/>
            <p:cNvSpPr txBox="1"/>
            <p:nvPr/>
          </p:nvSpPr>
          <p:spPr>
            <a:xfrm>
              <a:off x="5996454" y="2672846"/>
              <a:ext cx="794500"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CSR</a:t>
              </a:r>
              <a:endParaRPr sz="1300" dirty="0"/>
            </a:p>
          </p:txBody>
        </p:sp>
        <p:sp>
          <p:nvSpPr>
            <p:cNvPr id="2045" name="Google Shape;2045;p47"/>
            <p:cNvSpPr txBox="1"/>
            <p:nvPr/>
          </p:nvSpPr>
          <p:spPr>
            <a:xfrm>
              <a:off x="6198315" y="1975462"/>
              <a:ext cx="1264936" cy="84798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Marke-</a:t>
              </a:r>
            </a:p>
            <a:p>
              <a:pPr marL="0" marR="0" lvl="0" indent="0" algn="ctr" rtl="0">
                <a:lnSpc>
                  <a:spcPct val="101333"/>
                </a:lnSpc>
                <a:spcBef>
                  <a:spcPts val="0"/>
                </a:spcBef>
                <a:spcAft>
                  <a:spcPts val="0"/>
                </a:spcAft>
                <a:buNone/>
              </a:pPr>
              <a:r>
                <a:rPr lang="de-DE" sz="1300" b="1" dirty="0" err="1">
                  <a:solidFill>
                    <a:schemeClr val="lt1"/>
                  </a:solidFill>
                  <a:latin typeface="Calibri"/>
                  <a:ea typeface="Calibri"/>
                  <a:cs typeface="Calibri"/>
                  <a:sym typeface="Calibri"/>
                </a:rPr>
                <a:t>ting</a:t>
              </a:r>
              <a:br>
                <a:rPr lang="de-DE" sz="1300" b="1" dirty="0">
                  <a:solidFill>
                    <a:schemeClr val="lt1"/>
                  </a:solidFill>
                  <a:latin typeface="Calibri"/>
                  <a:ea typeface="Calibri"/>
                  <a:cs typeface="Calibri"/>
                  <a:sym typeface="Calibri"/>
                </a:rPr>
              </a:br>
              <a:endParaRPr sz="1300" b="1" dirty="0">
                <a:solidFill>
                  <a:schemeClr val="lt1"/>
                </a:solidFill>
                <a:latin typeface="Calibri"/>
                <a:ea typeface="Calibri"/>
                <a:cs typeface="Calibri"/>
                <a:sym typeface="Calibri"/>
              </a:endParaRPr>
            </a:p>
          </p:txBody>
        </p:sp>
        <p:sp>
          <p:nvSpPr>
            <p:cNvPr id="2046" name="Google Shape;2046;p47"/>
            <p:cNvSpPr txBox="1"/>
            <p:nvPr/>
          </p:nvSpPr>
          <p:spPr>
            <a:xfrm>
              <a:off x="7109802" y="1991233"/>
              <a:ext cx="1313598"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bg1"/>
                  </a:solidFill>
                  <a:latin typeface="Calibri"/>
                  <a:ea typeface="Calibri"/>
                  <a:cs typeface="Calibri"/>
                  <a:sym typeface="Calibri"/>
                </a:rPr>
                <a:t>Vertrieb</a:t>
              </a:r>
              <a:br>
                <a:rPr lang="de-DE" sz="1300" b="1" dirty="0">
                  <a:solidFill>
                    <a:schemeClr val="bg1"/>
                  </a:solidFill>
                  <a:latin typeface="Calibri"/>
                  <a:ea typeface="Calibri"/>
                  <a:cs typeface="Calibri"/>
                  <a:sym typeface="Calibri"/>
                </a:rPr>
              </a:br>
              <a:endParaRPr sz="1300" b="1" dirty="0">
                <a:solidFill>
                  <a:schemeClr val="bg1"/>
                </a:solidFill>
                <a:latin typeface="Calibri"/>
                <a:ea typeface="Calibri"/>
                <a:cs typeface="Calibri"/>
                <a:sym typeface="Calibri"/>
              </a:endParaRPr>
            </a:p>
          </p:txBody>
        </p:sp>
        <p:sp>
          <p:nvSpPr>
            <p:cNvPr id="2047" name="Google Shape;2047;p47"/>
            <p:cNvSpPr txBox="1"/>
            <p:nvPr/>
          </p:nvSpPr>
          <p:spPr>
            <a:xfrm>
              <a:off x="7694356" y="2684593"/>
              <a:ext cx="1389549"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Einkauf</a:t>
              </a:r>
              <a:endParaRPr sz="1300" dirty="0"/>
            </a:p>
          </p:txBody>
        </p:sp>
        <p:sp>
          <p:nvSpPr>
            <p:cNvPr id="2048" name="Google Shape;2048;p47"/>
            <p:cNvSpPr txBox="1"/>
            <p:nvPr/>
          </p:nvSpPr>
          <p:spPr>
            <a:xfrm>
              <a:off x="7823417" y="3270960"/>
              <a:ext cx="1496986"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Investor Relations</a:t>
              </a:r>
              <a:endParaRPr sz="1300" dirty="0"/>
            </a:p>
          </p:txBody>
        </p:sp>
        <p:sp>
          <p:nvSpPr>
            <p:cNvPr id="2049" name="Google Shape;2049;p47"/>
            <p:cNvSpPr txBox="1"/>
            <p:nvPr/>
          </p:nvSpPr>
          <p:spPr>
            <a:xfrm>
              <a:off x="7803138" y="4106101"/>
              <a:ext cx="781940"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F&amp;E</a:t>
              </a:r>
              <a:endParaRPr sz="1300" dirty="0"/>
            </a:p>
          </p:txBody>
        </p:sp>
        <p:sp>
          <p:nvSpPr>
            <p:cNvPr id="2050" name="Google Shape;2050;p47"/>
            <p:cNvSpPr txBox="1"/>
            <p:nvPr/>
          </p:nvSpPr>
          <p:spPr>
            <a:xfrm>
              <a:off x="7035485" y="4356014"/>
              <a:ext cx="570378"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HR</a:t>
              </a:r>
              <a:endParaRPr sz="1300" dirty="0"/>
            </a:p>
          </p:txBody>
        </p:sp>
        <p:sp>
          <p:nvSpPr>
            <p:cNvPr id="2051" name="Google Shape;2051;p47"/>
            <p:cNvSpPr txBox="1"/>
            <p:nvPr/>
          </p:nvSpPr>
          <p:spPr>
            <a:xfrm>
              <a:off x="4546723" y="3570518"/>
              <a:ext cx="2042312"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rgbClr val="79527B"/>
                  </a:solidFill>
                  <a:latin typeface="Calibri"/>
                  <a:ea typeface="Calibri"/>
                  <a:cs typeface="Calibri"/>
                  <a:sym typeface="Calibri"/>
                </a:rPr>
                <a:t>Unternehmens-angelegenheiten</a:t>
              </a:r>
              <a:endParaRPr sz="1300" dirty="0">
                <a:solidFill>
                  <a:srgbClr val="79527B"/>
                </a:solidFill>
              </a:endParaRPr>
            </a:p>
          </p:txBody>
        </p:sp>
        <p:sp>
          <p:nvSpPr>
            <p:cNvPr id="2052" name="Google Shape;2052;p47"/>
            <p:cNvSpPr txBox="1"/>
            <p:nvPr/>
          </p:nvSpPr>
          <p:spPr>
            <a:xfrm>
              <a:off x="3644368" y="1445513"/>
              <a:ext cx="1886239" cy="757755"/>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F27954"/>
                  </a:solidFill>
                  <a:latin typeface="Calibri"/>
                  <a:ea typeface="Calibri"/>
                  <a:cs typeface="Calibri"/>
                  <a:sym typeface="Calibri"/>
                </a:rPr>
                <a:t>Sozialpartner &amp; NGOs</a:t>
              </a:r>
              <a:endParaRPr dirty="0"/>
            </a:p>
          </p:txBody>
        </p:sp>
        <p:sp>
          <p:nvSpPr>
            <p:cNvPr id="2053" name="Google Shape;2053;p47"/>
            <p:cNvSpPr txBox="1"/>
            <p:nvPr/>
          </p:nvSpPr>
          <p:spPr>
            <a:xfrm>
              <a:off x="5347390" y="701183"/>
              <a:ext cx="1688095" cy="434906"/>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916395"/>
                  </a:solidFill>
                  <a:latin typeface="Calibri"/>
                  <a:ea typeface="Calibri"/>
                  <a:cs typeface="Calibri"/>
                  <a:sym typeface="Calibri"/>
                </a:rPr>
                <a:t>Verbraucher</a:t>
              </a:r>
              <a:endParaRPr dirty="0"/>
            </a:p>
          </p:txBody>
        </p:sp>
        <p:sp>
          <p:nvSpPr>
            <p:cNvPr id="2054" name="Google Shape;2054;p47"/>
            <p:cNvSpPr txBox="1"/>
            <p:nvPr/>
          </p:nvSpPr>
          <p:spPr>
            <a:xfrm>
              <a:off x="7714507" y="686158"/>
              <a:ext cx="2285381" cy="434906"/>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85D2C7"/>
                  </a:solidFill>
                  <a:latin typeface="Calibri"/>
                  <a:ea typeface="Calibri"/>
                  <a:cs typeface="Calibri"/>
                  <a:sym typeface="Calibri"/>
                </a:rPr>
                <a:t>Geschäftskunden</a:t>
              </a:r>
              <a:endParaRPr dirty="0"/>
            </a:p>
          </p:txBody>
        </p:sp>
        <p:sp>
          <p:nvSpPr>
            <p:cNvPr id="2055" name="Google Shape;2055;p47"/>
            <p:cNvSpPr txBox="1"/>
            <p:nvPr/>
          </p:nvSpPr>
          <p:spPr>
            <a:xfrm>
              <a:off x="9351926" y="1446221"/>
              <a:ext cx="1636744" cy="1080603"/>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916395"/>
                  </a:solidFill>
                  <a:latin typeface="Calibri"/>
                  <a:ea typeface="Calibri"/>
                  <a:cs typeface="Calibri"/>
                  <a:sym typeface="Calibri"/>
                </a:rPr>
                <a:t>Geschäfts-partner &amp; Lieferanten</a:t>
              </a:r>
              <a:endParaRPr dirty="0"/>
            </a:p>
          </p:txBody>
        </p:sp>
        <p:sp>
          <p:nvSpPr>
            <p:cNvPr id="2056" name="Google Shape;2056;p47"/>
            <p:cNvSpPr txBox="1"/>
            <p:nvPr/>
          </p:nvSpPr>
          <p:spPr>
            <a:xfrm>
              <a:off x="9677963" y="3413304"/>
              <a:ext cx="1523247" cy="1080603"/>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F27954"/>
                  </a:solidFill>
                  <a:latin typeface="Calibri"/>
                  <a:ea typeface="Calibri"/>
                  <a:cs typeface="Calibri"/>
                  <a:sym typeface="Calibri"/>
                </a:rPr>
                <a:t>Investoren und Banken</a:t>
              </a:r>
              <a:endParaRPr dirty="0"/>
            </a:p>
          </p:txBody>
        </p:sp>
        <p:sp>
          <p:nvSpPr>
            <p:cNvPr id="2057" name="Google Shape;2057;p47"/>
            <p:cNvSpPr txBox="1"/>
            <p:nvPr/>
          </p:nvSpPr>
          <p:spPr>
            <a:xfrm>
              <a:off x="8939923" y="5139328"/>
              <a:ext cx="1926625" cy="757755"/>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916395"/>
                  </a:solidFill>
                  <a:latin typeface="Calibri"/>
                  <a:ea typeface="Calibri"/>
                  <a:cs typeface="Calibri"/>
                  <a:sym typeface="Calibri"/>
                </a:rPr>
                <a:t>Wissenschaft und Forschung</a:t>
              </a:r>
              <a:endParaRPr dirty="0"/>
            </a:p>
          </p:txBody>
        </p:sp>
        <p:sp>
          <p:nvSpPr>
            <p:cNvPr id="2058" name="Google Shape;2058;p47"/>
            <p:cNvSpPr txBox="1"/>
            <p:nvPr/>
          </p:nvSpPr>
          <p:spPr>
            <a:xfrm>
              <a:off x="6094938" y="5951166"/>
              <a:ext cx="2524709" cy="757755"/>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85D2C7"/>
                  </a:solidFill>
                  <a:latin typeface="Calibri"/>
                  <a:ea typeface="Calibri"/>
                  <a:cs typeface="Calibri"/>
                  <a:sym typeface="Calibri"/>
                </a:rPr>
                <a:t>Junge Fachkräfte</a:t>
              </a:r>
              <a:br>
                <a:rPr lang="de-DE" sz="1800" dirty="0">
                  <a:solidFill>
                    <a:srgbClr val="85D2C7"/>
                  </a:solidFill>
                  <a:latin typeface="Calibri"/>
                  <a:ea typeface="Calibri"/>
                  <a:cs typeface="Calibri"/>
                  <a:sym typeface="Calibri"/>
                </a:rPr>
              </a:br>
              <a:r>
                <a:rPr lang="de-DE" sz="1800" dirty="0">
                  <a:solidFill>
                    <a:srgbClr val="85D2C7"/>
                  </a:solidFill>
                  <a:latin typeface="Calibri"/>
                  <a:ea typeface="Calibri"/>
                  <a:cs typeface="Calibri"/>
                  <a:sym typeface="Calibri"/>
                </a:rPr>
                <a:t>&amp; Leistungsträger</a:t>
              </a:r>
              <a:endParaRPr dirty="0"/>
            </a:p>
          </p:txBody>
        </p:sp>
        <p:sp>
          <p:nvSpPr>
            <p:cNvPr id="2059" name="Google Shape;2059;p47"/>
            <p:cNvSpPr txBox="1"/>
            <p:nvPr/>
          </p:nvSpPr>
          <p:spPr>
            <a:xfrm>
              <a:off x="4685138" y="5248005"/>
              <a:ext cx="1364978" cy="757755"/>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79527B"/>
                  </a:solidFill>
                  <a:latin typeface="Calibri"/>
                  <a:ea typeface="Calibri"/>
                  <a:cs typeface="Calibri"/>
                  <a:sym typeface="Calibri"/>
                </a:rPr>
                <a:t>Politische Akteure</a:t>
              </a:r>
              <a:endParaRPr dirty="0"/>
            </a:p>
          </p:txBody>
        </p:sp>
        <p:sp>
          <p:nvSpPr>
            <p:cNvPr id="2060" name="Google Shape;2060;p47"/>
            <p:cNvSpPr txBox="1"/>
            <p:nvPr/>
          </p:nvSpPr>
          <p:spPr>
            <a:xfrm>
              <a:off x="6519546" y="3037657"/>
              <a:ext cx="1602256" cy="784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dirty="0">
                  <a:solidFill>
                    <a:srgbClr val="595959"/>
                  </a:solidFill>
                  <a:latin typeface="Calibri"/>
                  <a:ea typeface="Calibri"/>
                  <a:cs typeface="Calibri"/>
                  <a:sym typeface="Calibri"/>
                </a:rPr>
                <a:t>Manage-</a:t>
              </a:r>
              <a:r>
                <a:rPr lang="de-DE" sz="1800" dirty="0" err="1">
                  <a:solidFill>
                    <a:srgbClr val="595959"/>
                  </a:solidFill>
                  <a:latin typeface="Calibri"/>
                  <a:ea typeface="Calibri"/>
                  <a:cs typeface="Calibri"/>
                  <a:sym typeface="Calibri"/>
                </a:rPr>
                <a:t>ment</a:t>
              </a:r>
              <a:endParaRPr sz="1800" dirty="0">
                <a:solidFill>
                  <a:schemeClr val="dk1"/>
                </a:solidFill>
                <a:latin typeface="Calibri"/>
                <a:ea typeface="Calibri"/>
                <a:cs typeface="Calibri"/>
                <a:sym typeface="Calibri"/>
              </a:endParaRPr>
            </a:p>
          </p:txBody>
        </p:sp>
      </p:grpSp>
      <p:sp>
        <p:nvSpPr>
          <p:cNvPr id="2061" name="Google Shape;2061;p4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Welche Parteien sind beteiligt und wer ist für sie verantwortlich?</a:t>
            </a:r>
            <a:endParaRPr sz="1600" b="0" i="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8"/>
          <p:cNvSpPr txBox="1">
            <a:spLocks noGrp="1"/>
          </p:cNvSpPr>
          <p:nvPr>
            <p:ph type="body" idx="1"/>
          </p:nvPr>
        </p:nvSpPr>
        <p:spPr>
          <a:xfrm>
            <a:off x="722032" y="2231226"/>
            <a:ext cx="4255099" cy="386770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None/>
            </a:pPr>
            <a:r>
              <a:rPr lang="de-DE" dirty="0"/>
              <a:t>Unternehmen arbeiten mit einer Vielzahl von Menschen und anderen Unternehmen zusammen, was auch bedeutet, dass sie viele Kommunikationskanäle nutzen. Um Informationen effektiv zu übermitteln, muss auf den Ton und die Klarheit der Botschaft geachtet werden, unabhängig von der Kommunikationsmethode.</a:t>
            </a:r>
            <a:endParaRPr dirty="0"/>
          </a:p>
        </p:txBody>
      </p:sp>
      <p:sp>
        <p:nvSpPr>
          <p:cNvPr id="2067" name="Google Shape;2067;p48"/>
          <p:cNvSpPr txBox="1">
            <a:spLocks noGrp="1"/>
          </p:cNvSpPr>
          <p:nvPr>
            <p:ph type="body" idx="2"/>
          </p:nvPr>
        </p:nvSpPr>
        <p:spPr>
          <a:xfrm>
            <a:off x="724276" y="445465"/>
            <a:ext cx="5493644"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t>Unterschätzen Sie nicht die Macht Ihres Tonfalls</a:t>
            </a:r>
            <a:endParaRPr b="1"/>
          </a:p>
        </p:txBody>
      </p:sp>
      <p:grpSp>
        <p:nvGrpSpPr>
          <p:cNvPr id="2068" name="Google Shape;2068;p48"/>
          <p:cNvGrpSpPr/>
          <p:nvPr/>
        </p:nvGrpSpPr>
        <p:grpSpPr>
          <a:xfrm>
            <a:off x="4840973" y="1138722"/>
            <a:ext cx="7981153" cy="4622108"/>
            <a:chOff x="3836912" y="657664"/>
            <a:chExt cx="6950747" cy="4025372"/>
          </a:xfrm>
        </p:grpSpPr>
        <p:sp>
          <p:nvSpPr>
            <p:cNvPr id="2069" name="Google Shape;2069;p48"/>
            <p:cNvSpPr/>
            <p:nvPr/>
          </p:nvSpPr>
          <p:spPr>
            <a:xfrm>
              <a:off x="6558115" y="2397916"/>
              <a:ext cx="3320033" cy="1801133"/>
            </a:xfrm>
            <a:custGeom>
              <a:avLst/>
              <a:gdLst/>
              <a:ahLst/>
              <a:cxnLst/>
              <a:rect l="l" t="t" r="r" b="b"/>
              <a:pathLst>
                <a:path w="2802" h="1336" extrusionOk="0">
                  <a:moveTo>
                    <a:pt x="1401" y="0"/>
                  </a:moveTo>
                  <a:lnTo>
                    <a:pt x="2802" y="669"/>
                  </a:lnTo>
                  <a:lnTo>
                    <a:pt x="1401" y="1336"/>
                  </a:lnTo>
                  <a:lnTo>
                    <a:pt x="0" y="669"/>
                  </a:lnTo>
                  <a:lnTo>
                    <a:pt x="1401"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0" name="Google Shape;2070;p48"/>
            <p:cNvSpPr/>
            <p:nvPr/>
          </p:nvSpPr>
          <p:spPr>
            <a:xfrm>
              <a:off x="8218131" y="3299830"/>
              <a:ext cx="1660018" cy="1383206"/>
            </a:xfrm>
            <a:custGeom>
              <a:avLst/>
              <a:gdLst/>
              <a:ahLst/>
              <a:cxnLst/>
              <a:rect l="l" t="t" r="r" b="b"/>
              <a:pathLst>
                <a:path w="1401" h="1026" extrusionOk="0">
                  <a:moveTo>
                    <a:pt x="0" y="1026"/>
                  </a:moveTo>
                  <a:lnTo>
                    <a:pt x="1401" y="357"/>
                  </a:lnTo>
                  <a:lnTo>
                    <a:pt x="1401" y="0"/>
                  </a:lnTo>
                  <a:lnTo>
                    <a:pt x="0" y="667"/>
                  </a:lnTo>
                  <a:lnTo>
                    <a:pt x="0"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1" name="Google Shape;2071;p48"/>
            <p:cNvSpPr/>
            <p:nvPr/>
          </p:nvSpPr>
          <p:spPr>
            <a:xfrm>
              <a:off x="6558114" y="3299830"/>
              <a:ext cx="1660018" cy="1383206"/>
            </a:xfrm>
            <a:custGeom>
              <a:avLst/>
              <a:gdLst/>
              <a:ahLst/>
              <a:cxnLst/>
              <a:rect l="l" t="t" r="r" b="b"/>
              <a:pathLst>
                <a:path w="1401" h="1026" extrusionOk="0">
                  <a:moveTo>
                    <a:pt x="1401" y="1026"/>
                  </a:moveTo>
                  <a:lnTo>
                    <a:pt x="0" y="357"/>
                  </a:lnTo>
                  <a:lnTo>
                    <a:pt x="0" y="0"/>
                  </a:lnTo>
                  <a:lnTo>
                    <a:pt x="1401" y="667"/>
                  </a:lnTo>
                  <a:lnTo>
                    <a:pt x="1401"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2" name="Google Shape;2072;p48"/>
            <p:cNvSpPr/>
            <p:nvPr/>
          </p:nvSpPr>
          <p:spPr>
            <a:xfrm>
              <a:off x="6838425" y="2144565"/>
              <a:ext cx="2759413" cy="1496994"/>
            </a:xfrm>
            <a:custGeom>
              <a:avLst/>
              <a:gdLst/>
              <a:ahLst/>
              <a:cxnLst/>
              <a:rect l="l" t="t" r="r" b="b"/>
              <a:pathLst>
                <a:path w="2802" h="1336" extrusionOk="0">
                  <a:moveTo>
                    <a:pt x="1401" y="0"/>
                  </a:moveTo>
                  <a:lnTo>
                    <a:pt x="2802" y="669"/>
                  </a:lnTo>
                  <a:lnTo>
                    <a:pt x="1401" y="1336"/>
                  </a:lnTo>
                  <a:lnTo>
                    <a:pt x="0" y="669"/>
                  </a:lnTo>
                  <a:lnTo>
                    <a:pt x="1401"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3" name="Google Shape;2073;p48"/>
            <p:cNvSpPr/>
            <p:nvPr/>
          </p:nvSpPr>
          <p:spPr>
            <a:xfrm>
              <a:off x="8218132" y="2894183"/>
              <a:ext cx="1379707" cy="1149638"/>
            </a:xfrm>
            <a:custGeom>
              <a:avLst/>
              <a:gdLst/>
              <a:ahLst/>
              <a:cxnLst/>
              <a:rect l="l" t="t" r="r" b="b"/>
              <a:pathLst>
                <a:path w="1401" h="1026" extrusionOk="0">
                  <a:moveTo>
                    <a:pt x="0" y="1026"/>
                  </a:moveTo>
                  <a:lnTo>
                    <a:pt x="1401" y="357"/>
                  </a:lnTo>
                  <a:lnTo>
                    <a:pt x="1401" y="0"/>
                  </a:lnTo>
                  <a:lnTo>
                    <a:pt x="0" y="667"/>
                  </a:lnTo>
                  <a:lnTo>
                    <a:pt x="0"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4" name="Google Shape;2074;p48"/>
            <p:cNvSpPr/>
            <p:nvPr/>
          </p:nvSpPr>
          <p:spPr>
            <a:xfrm>
              <a:off x="6838425" y="2894183"/>
              <a:ext cx="1379707" cy="1149638"/>
            </a:xfrm>
            <a:custGeom>
              <a:avLst/>
              <a:gdLst/>
              <a:ahLst/>
              <a:cxnLst/>
              <a:rect l="l" t="t" r="r" b="b"/>
              <a:pathLst>
                <a:path w="1401" h="1026" extrusionOk="0">
                  <a:moveTo>
                    <a:pt x="1401" y="1026"/>
                  </a:moveTo>
                  <a:lnTo>
                    <a:pt x="0" y="357"/>
                  </a:lnTo>
                  <a:lnTo>
                    <a:pt x="0" y="0"/>
                  </a:lnTo>
                  <a:lnTo>
                    <a:pt x="1401" y="667"/>
                  </a:lnTo>
                  <a:lnTo>
                    <a:pt x="1401"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5" name="Google Shape;2075;p48"/>
            <p:cNvSpPr/>
            <p:nvPr/>
          </p:nvSpPr>
          <p:spPr>
            <a:xfrm>
              <a:off x="7103830" y="1928309"/>
              <a:ext cx="2228605" cy="1210145"/>
            </a:xfrm>
            <a:custGeom>
              <a:avLst/>
              <a:gdLst/>
              <a:ahLst/>
              <a:cxnLst/>
              <a:rect l="l" t="t" r="r" b="b"/>
              <a:pathLst>
                <a:path w="2263" h="1080" extrusionOk="0">
                  <a:moveTo>
                    <a:pt x="1130" y="0"/>
                  </a:moveTo>
                  <a:lnTo>
                    <a:pt x="2263" y="540"/>
                  </a:lnTo>
                  <a:lnTo>
                    <a:pt x="1130" y="1080"/>
                  </a:lnTo>
                  <a:lnTo>
                    <a:pt x="0" y="540"/>
                  </a:lnTo>
                  <a:lnTo>
                    <a:pt x="1130"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6" name="Google Shape;2076;p48"/>
            <p:cNvSpPr/>
            <p:nvPr/>
          </p:nvSpPr>
          <p:spPr>
            <a:xfrm>
              <a:off x="8216655" y="2533381"/>
              <a:ext cx="1115780" cy="1003973"/>
            </a:xfrm>
            <a:custGeom>
              <a:avLst/>
              <a:gdLst/>
              <a:ahLst/>
              <a:cxnLst/>
              <a:rect l="l" t="t" r="r" b="b"/>
              <a:pathLst>
                <a:path w="1133" h="896" extrusionOk="0">
                  <a:moveTo>
                    <a:pt x="0" y="896"/>
                  </a:moveTo>
                  <a:lnTo>
                    <a:pt x="1133" y="357"/>
                  </a:lnTo>
                  <a:lnTo>
                    <a:pt x="1133" y="0"/>
                  </a:lnTo>
                  <a:lnTo>
                    <a:pt x="0" y="542"/>
                  </a:lnTo>
                  <a:lnTo>
                    <a:pt x="0" y="89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7" name="Google Shape;2077;p48"/>
            <p:cNvSpPr/>
            <p:nvPr/>
          </p:nvSpPr>
          <p:spPr>
            <a:xfrm>
              <a:off x="7103830" y="2533381"/>
              <a:ext cx="1112825" cy="1003973"/>
            </a:xfrm>
            <a:custGeom>
              <a:avLst/>
              <a:gdLst/>
              <a:ahLst/>
              <a:cxnLst/>
              <a:rect l="l" t="t" r="r" b="b"/>
              <a:pathLst>
                <a:path w="1130" h="896" extrusionOk="0">
                  <a:moveTo>
                    <a:pt x="1130" y="896"/>
                  </a:moveTo>
                  <a:lnTo>
                    <a:pt x="0" y="357"/>
                  </a:lnTo>
                  <a:lnTo>
                    <a:pt x="0" y="0"/>
                  </a:lnTo>
                  <a:lnTo>
                    <a:pt x="1130" y="542"/>
                  </a:lnTo>
                  <a:lnTo>
                    <a:pt x="1130" y="89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8" name="Google Shape;2078;p48"/>
            <p:cNvSpPr/>
            <p:nvPr/>
          </p:nvSpPr>
          <p:spPr>
            <a:xfrm>
              <a:off x="7430290" y="1833065"/>
              <a:ext cx="1575682" cy="856066"/>
            </a:xfrm>
            <a:custGeom>
              <a:avLst/>
              <a:gdLst/>
              <a:ahLst/>
              <a:cxnLst/>
              <a:rect l="l" t="t" r="r" b="b"/>
              <a:pathLst>
                <a:path w="1600" h="764" extrusionOk="0">
                  <a:moveTo>
                    <a:pt x="799" y="0"/>
                  </a:moveTo>
                  <a:lnTo>
                    <a:pt x="1600" y="382"/>
                  </a:lnTo>
                  <a:lnTo>
                    <a:pt x="799" y="764"/>
                  </a:lnTo>
                  <a:lnTo>
                    <a:pt x="0" y="382"/>
                  </a:lnTo>
                  <a:lnTo>
                    <a:pt x="799"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9" name="Google Shape;2079;p48"/>
            <p:cNvSpPr/>
            <p:nvPr/>
          </p:nvSpPr>
          <p:spPr>
            <a:xfrm>
              <a:off x="8217147" y="2261098"/>
              <a:ext cx="788826" cy="773149"/>
            </a:xfrm>
            <a:custGeom>
              <a:avLst/>
              <a:gdLst/>
              <a:ahLst/>
              <a:cxnLst/>
              <a:rect l="l" t="t" r="r" b="b"/>
              <a:pathLst>
                <a:path w="801" h="690" extrusionOk="0">
                  <a:moveTo>
                    <a:pt x="0" y="690"/>
                  </a:moveTo>
                  <a:lnTo>
                    <a:pt x="801" y="308"/>
                  </a:lnTo>
                  <a:lnTo>
                    <a:pt x="801" y="0"/>
                  </a:lnTo>
                  <a:lnTo>
                    <a:pt x="0" y="382"/>
                  </a:lnTo>
                  <a:lnTo>
                    <a:pt x="0" y="69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0" name="Google Shape;2080;p48"/>
            <p:cNvSpPr/>
            <p:nvPr/>
          </p:nvSpPr>
          <p:spPr>
            <a:xfrm>
              <a:off x="7430291" y="2261098"/>
              <a:ext cx="786857" cy="773149"/>
            </a:xfrm>
            <a:custGeom>
              <a:avLst/>
              <a:gdLst/>
              <a:ahLst/>
              <a:cxnLst/>
              <a:rect l="l" t="t" r="r" b="b"/>
              <a:pathLst>
                <a:path w="799" h="690" extrusionOk="0">
                  <a:moveTo>
                    <a:pt x="799" y="690"/>
                  </a:moveTo>
                  <a:lnTo>
                    <a:pt x="0" y="308"/>
                  </a:lnTo>
                  <a:lnTo>
                    <a:pt x="0" y="0"/>
                  </a:lnTo>
                  <a:lnTo>
                    <a:pt x="799" y="382"/>
                  </a:lnTo>
                  <a:lnTo>
                    <a:pt x="799" y="69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1" name="Google Shape;2081;p48"/>
            <p:cNvSpPr/>
            <p:nvPr/>
          </p:nvSpPr>
          <p:spPr>
            <a:xfrm>
              <a:off x="7661719" y="1635856"/>
              <a:ext cx="1112825" cy="603952"/>
            </a:xfrm>
            <a:custGeom>
              <a:avLst/>
              <a:gdLst/>
              <a:ahLst/>
              <a:cxnLst/>
              <a:rect l="l" t="t" r="r" b="b"/>
              <a:pathLst>
                <a:path w="1130" h="539" extrusionOk="0">
                  <a:moveTo>
                    <a:pt x="565" y="0"/>
                  </a:moveTo>
                  <a:lnTo>
                    <a:pt x="1130" y="271"/>
                  </a:lnTo>
                  <a:lnTo>
                    <a:pt x="565" y="539"/>
                  </a:lnTo>
                  <a:lnTo>
                    <a:pt x="0" y="271"/>
                  </a:lnTo>
                  <a:lnTo>
                    <a:pt x="565"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2" name="Google Shape;2082;p48"/>
            <p:cNvSpPr/>
            <p:nvPr/>
          </p:nvSpPr>
          <p:spPr>
            <a:xfrm>
              <a:off x="8218133" y="1939513"/>
              <a:ext cx="556413" cy="629724"/>
            </a:xfrm>
            <a:custGeom>
              <a:avLst/>
              <a:gdLst/>
              <a:ahLst/>
              <a:cxnLst/>
              <a:rect l="l" t="t" r="r" b="b"/>
              <a:pathLst>
                <a:path w="565" h="562" extrusionOk="0">
                  <a:moveTo>
                    <a:pt x="0" y="562"/>
                  </a:moveTo>
                  <a:lnTo>
                    <a:pt x="565" y="294"/>
                  </a:lnTo>
                  <a:lnTo>
                    <a:pt x="565" y="0"/>
                  </a:lnTo>
                  <a:lnTo>
                    <a:pt x="0" y="268"/>
                  </a:lnTo>
                  <a:lnTo>
                    <a:pt x="0" y="562"/>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3" name="Google Shape;2083;p48"/>
            <p:cNvSpPr/>
            <p:nvPr/>
          </p:nvSpPr>
          <p:spPr>
            <a:xfrm>
              <a:off x="7661719" y="1939513"/>
              <a:ext cx="556413" cy="629724"/>
            </a:xfrm>
            <a:custGeom>
              <a:avLst/>
              <a:gdLst/>
              <a:ahLst/>
              <a:cxnLst/>
              <a:rect l="l" t="t" r="r" b="b"/>
              <a:pathLst>
                <a:path w="565" h="562" extrusionOk="0">
                  <a:moveTo>
                    <a:pt x="565" y="562"/>
                  </a:moveTo>
                  <a:lnTo>
                    <a:pt x="0" y="294"/>
                  </a:lnTo>
                  <a:lnTo>
                    <a:pt x="0" y="0"/>
                  </a:lnTo>
                  <a:lnTo>
                    <a:pt x="565" y="268"/>
                  </a:lnTo>
                  <a:lnTo>
                    <a:pt x="565" y="562"/>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4" name="Google Shape;2084;p48"/>
            <p:cNvSpPr/>
            <p:nvPr/>
          </p:nvSpPr>
          <p:spPr>
            <a:xfrm>
              <a:off x="7770047" y="1445371"/>
              <a:ext cx="896170" cy="705917"/>
            </a:xfrm>
            <a:custGeom>
              <a:avLst/>
              <a:gdLst/>
              <a:ahLst/>
              <a:cxnLst/>
              <a:rect l="l" t="t" r="r" b="b"/>
              <a:pathLst>
                <a:path w="910" h="630" extrusionOk="0">
                  <a:moveTo>
                    <a:pt x="454" y="0"/>
                  </a:moveTo>
                  <a:lnTo>
                    <a:pt x="910" y="413"/>
                  </a:lnTo>
                  <a:lnTo>
                    <a:pt x="454" y="630"/>
                  </a:lnTo>
                  <a:lnTo>
                    <a:pt x="0" y="413"/>
                  </a:lnTo>
                  <a:lnTo>
                    <a:pt x="454" y="0"/>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5" name="Google Shape;2085;p48"/>
            <p:cNvSpPr/>
            <p:nvPr/>
          </p:nvSpPr>
          <p:spPr>
            <a:xfrm>
              <a:off x="7770047" y="1445371"/>
              <a:ext cx="447100" cy="705917"/>
            </a:xfrm>
            <a:custGeom>
              <a:avLst/>
              <a:gdLst/>
              <a:ahLst/>
              <a:cxnLst/>
              <a:rect l="l" t="t" r="r" b="b"/>
              <a:pathLst>
                <a:path w="454" h="630" extrusionOk="0">
                  <a:moveTo>
                    <a:pt x="454" y="0"/>
                  </a:moveTo>
                  <a:lnTo>
                    <a:pt x="454" y="630"/>
                  </a:lnTo>
                  <a:lnTo>
                    <a:pt x="0" y="413"/>
                  </a:lnTo>
                  <a:lnTo>
                    <a:pt x="454"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cxnSp>
          <p:nvCxnSpPr>
            <p:cNvPr id="2086" name="Google Shape;2086;p48"/>
            <p:cNvCxnSpPr/>
            <p:nvPr/>
          </p:nvCxnSpPr>
          <p:spPr>
            <a:xfrm>
              <a:off x="8219101" y="1446205"/>
              <a:ext cx="857473" cy="0"/>
            </a:xfrm>
            <a:prstGeom prst="straightConnector1">
              <a:avLst/>
            </a:prstGeom>
            <a:noFill/>
            <a:ln w="38100" cap="flat" cmpd="sng">
              <a:solidFill>
                <a:srgbClr val="85D2C7"/>
              </a:solidFill>
              <a:prstDash val="solid"/>
              <a:miter lim="800000"/>
              <a:headEnd type="none" w="sm" len="sm"/>
              <a:tailEnd type="oval" w="med" len="med"/>
            </a:ln>
          </p:spPr>
        </p:cxnSp>
        <p:cxnSp>
          <p:nvCxnSpPr>
            <p:cNvPr id="2087" name="Google Shape;2087;p48"/>
            <p:cNvCxnSpPr/>
            <p:nvPr/>
          </p:nvCxnSpPr>
          <p:spPr>
            <a:xfrm rot="10800000">
              <a:off x="6253993" y="2537476"/>
              <a:ext cx="857473" cy="0"/>
            </a:xfrm>
            <a:prstGeom prst="straightConnector1">
              <a:avLst/>
            </a:prstGeom>
            <a:noFill/>
            <a:ln w="38100" cap="flat" cmpd="sng">
              <a:solidFill>
                <a:srgbClr val="916395"/>
              </a:solidFill>
              <a:prstDash val="solid"/>
              <a:miter lim="800000"/>
              <a:headEnd type="none" w="sm" len="sm"/>
              <a:tailEnd type="oval" w="med" len="med"/>
            </a:ln>
          </p:spPr>
        </p:cxnSp>
        <p:sp>
          <p:nvSpPr>
            <p:cNvPr id="2088" name="Google Shape;2088;p48"/>
            <p:cNvSpPr txBox="1"/>
            <p:nvPr/>
          </p:nvSpPr>
          <p:spPr>
            <a:xfrm>
              <a:off x="8774544" y="657664"/>
              <a:ext cx="2013115" cy="83089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800" dirty="0">
                  <a:solidFill>
                    <a:srgbClr val="9ED4D3"/>
                  </a:solidFill>
                  <a:latin typeface="Calibri"/>
                  <a:ea typeface="Calibri"/>
                  <a:cs typeface="Calibri"/>
                  <a:sym typeface="Calibri"/>
                </a:rPr>
                <a:t>Wie Sie es meinen!</a:t>
              </a:r>
              <a:endParaRPr dirty="0"/>
            </a:p>
          </p:txBody>
        </p:sp>
        <p:sp>
          <p:nvSpPr>
            <p:cNvPr id="2089" name="Google Shape;2089;p48"/>
            <p:cNvSpPr txBox="1"/>
            <p:nvPr/>
          </p:nvSpPr>
          <p:spPr>
            <a:xfrm>
              <a:off x="4725005" y="1928309"/>
              <a:ext cx="1833109" cy="298572"/>
            </a:xfrm>
            <a:prstGeom prst="rect">
              <a:avLst/>
            </a:prstGeom>
            <a:noFill/>
            <a:ln>
              <a:noFill/>
            </a:ln>
          </p:spPr>
          <p:txBody>
            <a:bodyPr spcFirstLastPara="1" wrap="square" lIns="81575" tIns="40775" rIns="81575" bIns="40775" anchor="t" anchorCtr="0">
              <a:spAutoFit/>
            </a:bodyPr>
            <a:lstStyle/>
            <a:p>
              <a:pPr marL="0" marR="0" lvl="0" indent="0" algn="ctr" rtl="0">
                <a:lnSpc>
                  <a:spcPct val="32825"/>
                </a:lnSpc>
                <a:spcBef>
                  <a:spcPts val="0"/>
                </a:spcBef>
                <a:spcAft>
                  <a:spcPts val="0"/>
                </a:spcAft>
                <a:buClr>
                  <a:srgbClr val="916395"/>
                </a:buClr>
                <a:buSzPts val="4000"/>
                <a:buFont typeface="Arial"/>
                <a:buNone/>
              </a:pPr>
              <a:r>
                <a:rPr lang="de-DE" sz="4000" b="1" dirty="0">
                  <a:solidFill>
                    <a:srgbClr val="916395"/>
                  </a:solidFill>
                  <a:latin typeface="Calibri"/>
                  <a:ea typeface="Calibri"/>
                  <a:cs typeface="Calibri"/>
                  <a:sym typeface="Calibri"/>
                </a:rPr>
                <a:t>93%</a:t>
              </a:r>
              <a:endParaRPr dirty="0"/>
            </a:p>
          </p:txBody>
        </p:sp>
        <p:sp>
          <p:nvSpPr>
            <p:cNvPr id="2090" name="Google Shape;2090;p48"/>
            <p:cNvSpPr txBox="1"/>
            <p:nvPr/>
          </p:nvSpPr>
          <p:spPr>
            <a:xfrm>
              <a:off x="3836912" y="2117934"/>
              <a:ext cx="2151679" cy="830892"/>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800" dirty="0">
                  <a:solidFill>
                    <a:srgbClr val="916395"/>
                  </a:solidFill>
                  <a:latin typeface="Calibri"/>
                  <a:ea typeface="Calibri"/>
                  <a:cs typeface="Calibri"/>
                  <a:sym typeface="Calibri"/>
                </a:rPr>
                <a:t>Wie Sie es sagen!</a:t>
              </a:r>
              <a:endParaRPr dirty="0"/>
            </a:p>
          </p:txBody>
        </p:sp>
      </p:grpSp>
      <p:sp>
        <p:nvSpPr>
          <p:cNvPr id="2091" name="Google Shape;2091;p48"/>
          <p:cNvSpPr txBox="1"/>
          <p:nvPr/>
        </p:nvSpPr>
        <p:spPr>
          <a:xfrm>
            <a:off x="724276" y="1696860"/>
            <a:ext cx="4553967" cy="61119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Wie man effektiv kommuniziert</a:t>
            </a:r>
            <a:endParaRPr sz="1800" b="0" i="0" dirty="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49"/>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097" name="Google Shape;2097;p49"/>
          <p:cNvSpPr txBox="1">
            <a:spLocks noGrp="1"/>
          </p:cNvSpPr>
          <p:nvPr>
            <p:ph type="body" idx="1"/>
          </p:nvPr>
        </p:nvSpPr>
        <p:spPr>
          <a:xfrm>
            <a:off x="1918552" y="4577766"/>
            <a:ext cx="2230104" cy="431114"/>
          </a:xfrm>
          <a:prstGeom prst="rect">
            <a:avLst/>
          </a:prstGeom>
          <a:noFill/>
          <a:ln>
            <a:noFill/>
          </a:ln>
        </p:spPr>
        <p:txBody>
          <a:bodyPr spcFirstLastPara="1" wrap="square" lIns="91425" tIns="45700" rIns="91425" bIns="45700" anchor="t" anchorCtr="0">
            <a:noAutofit/>
          </a:bodyPr>
          <a:lstStyle/>
          <a:p>
            <a:pPr marL="228600" lvl="0" indent="-228600" rtl="0">
              <a:lnSpc>
                <a:spcPct val="90000"/>
              </a:lnSpc>
              <a:spcBef>
                <a:spcPts val="0"/>
              </a:spcBef>
              <a:spcAft>
                <a:spcPts val="0"/>
              </a:spcAft>
              <a:buClr>
                <a:srgbClr val="595A59"/>
              </a:buClr>
              <a:buSzPts val="2400"/>
              <a:buNone/>
            </a:pPr>
            <a:r>
              <a:rPr lang="de-DE" b="1" dirty="0"/>
              <a:t>ES WIRD GESCHIEHEN</a:t>
            </a:r>
            <a:endParaRPr dirty="0"/>
          </a:p>
        </p:txBody>
      </p:sp>
      <p:sp>
        <p:nvSpPr>
          <p:cNvPr id="2098" name="Google Shape;2098;p49"/>
          <p:cNvSpPr txBox="1">
            <a:spLocks noGrp="1"/>
          </p:cNvSpPr>
          <p:nvPr>
            <p:ph type="body" idx="2"/>
          </p:nvPr>
        </p:nvSpPr>
        <p:spPr>
          <a:xfrm>
            <a:off x="4980953" y="4606901"/>
            <a:ext cx="2379161" cy="431114"/>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595A59"/>
              </a:buClr>
              <a:buSzPts val="2400"/>
              <a:buNone/>
            </a:pPr>
            <a:r>
              <a:rPr lang="de-DE" sz="2400" b="1" dirty="0">
                <a:latin typeface="Calibri"/>
                <a:ea typeface="Calibri"/>
                <a:cs typeface="Calibri"/>
                <a:sym typeface="Calibri"/>
              </a:rPr>
              <a:t>PLANUNG IST DER SCHLÜSSEL</a:t>
            </a:r>
            <a:endParaRPr sz="2400" dirty="0"/>
          </a:p>
        </p:txBody>
      </p:sp>
      <p:sp>
        <p:nvSpPr>
          <p:cNvPr id="2099" name="Google Shape;2099;p49"/>
          <p:cNvSpPr txBox="1">
            <a:spLocks noGrp="1"/>
          </p:cNvSpPr>
          <p:nvPr>
            <p:ph type="body" idx="3"/>
          </p:nvPr>
        </p:nvSpPr>
        <p:spPr>
          <a:xfrm>
            <a:off x="8192411" y="4654818"/>
            <a:ext cx="2831222" cy="766394"/>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sz="2400" b="1" dirty="0">
                <a:latin typeface="Calibri"/>
                <a:ea typeface="Calibri"/>
                <a:cs typeface="Calibri"/>
                <a:sym typeface="Calibri"/>
              </a:rPr>
              <a:t>KOMMUNIKATION MANAGEN</a:t>
            </a:r>
            <a:endParaRPr dirty="0"/>
          </a:p>
        </p:txBody>
      </p:sp>
      <p:sp>
        <p:nvSpPr>
          <p:cNvPr id="2100" name="Google Shape;2100;p49"/>
          <p:cNvSpPr txBox="1">
            <a:spLocks noGrp="1"/>
          </p:cNvSpPr>
          <p:nvPr>
            <p:ph type="body" idx="4"/>
          </p:nvPr>
        </p:nvSpPr>
        <p:spPr>
          <a:xfrm>
            <a:off x="389964" y="446202"/>
            <a:ext cx="11802035" cy="6699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b="1">
                <a:solidFill>
                  <a:schemeClr val="lt1"/>
                </a:solidFill>
              </a:rPr>
              <a:t>Kommunikation in der Krise ist entscheidend</a:t>
            </a:r>
            <a:endParaRPr/>
          </a:p>
        </p:txBody>
      </p:sp>
      <p:sp>
        <p:nvSpPr>
          <p:cNvPr id="2101" name="Google Shape;2101;p4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Das Ermöglichen nahtloser Kommunikation in Krisenzeiten innerhalb einer Organisation durch Vorbereitung</a:t>
            </a:r>
            <a:endParaRPr sz="1600" b="0" i="0" dirty="0">
              <a:solidFill>
                <a:schemeClr val="lt1"/>
              </a:solidFill>
              <a:latin typeface="Calibri"/>
              <a:ea typeface="Calibri"/>
              <a:cs typeface="Calibri"/>
              <a:sym typeface="Calibri"/>
            </a:endParaRPr>
          </a:p>
        </p:txBody>
      </p:sp>
      <p:sp>
        <p:nvSpPr>
          <p:cNvPr id="2102" name="Google Shape;2102;p49"/>
          <p:cNvSpPr/>
          <p:nvPr/>
        </p:nvSpPr>
        <p:spPr>
          <a:xfrm>
            <a:off x="2532679" y="2397761"/>
            <a:ext cx="887002" cy="76880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103" name="Google Shape;2103;p49"/>
          <p:cNvGrpSpPr/>
          <p:nvPr/>
        </p:nvGrpSpPr>
        <p:grpSpPr>
          <a:xfrm>
            <a:off x="5590823" y="2428527"/>
            <a:ext cx="1010354" cy="840380"/>
            <a:chOff x="3927500" y="301425"/>
            <a:chExt cx="461550" cy="411625"/>
          </a:xfrm>
        </p:grpSpPr>
        <p:sp>
          <p:nvSpPr>
            <p:cNvPr id="2104" name="Google Shape;2104;p49"/>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5" name="Google Shape;2105;p49"/>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6" name="Google Shape;2106;p49"/>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7" name="Google Shape;2107;p49"/>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8" name="Google Shape;2108;p49"/>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9" name="Google Shape;2109;p49"/>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0" name="Google Shape;2110;p49"/>
            <p:cNvSpPr/>
            <p:nvPr/>
          </p:nvSpPr>
          <p:spPr>
            <a:xfrm>
              <a:off x="3970725" y="558375"/>
              <a:ext cx="1850" cy="12200"/>
            </a:xfrm>
            <a:custGeom>
              <a:avLst/>
              <a:gdLst/>
              <a:ahLst/>
              <a:cxnLst/>
              <a:rect l="l" t="t" r="r" b="b"/>
              <a:pathLst>
                <a:path w="74" h="488" fill="none" extrusionOk="0">
                  <a:moveTo>
                    <a:pt x="0" y="488"/>
                  </a:moveTo>
                  <a:lnTo>
                    <a:pt x="73"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1" name="Google Shape;2111;p49"/>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2" name="Google Shape;2112;p49"/>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3" name="Google Shape;2113;p49"/>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4" name="Google Shape;2114;p49"/>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5" name="Google Shape;2115;p49"/>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6" name="Google Shape;2116;p49"/>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7" name="Google Shape;2117;p49"/>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8" name="Google Shape;2118;p49"/>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9" name="Google Shape;2119;p49"/>
            <p:cNvSpPr/>
            <p:nvPr/>
          </p:nvSpPr>
          <p:spPr>
            <a:xfrm>
              <a:off x="4141800" y="502975"/>
              <a:ext cx="3700" cy="11600"/>
            </a:xfrm>
            <a:custGeom>
              <a:avLst/>
              <a:gdLst/>
              <a:ahLst/>
              <a:cxnLst/>
              <a:rect l="l" t="t" r="r" b="b"/>
              <a:pathLst>
                <a:path w="148" h="464" fill="none" extrusionOk="0">
                  <a:moveTo>
                    <a:pt x="1" y="0"/>
                  </a:moveTo>
                  <a:lnTo>
                    <a:pt x="147" y="463"/>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0" name="Google Shape;2120;p49"/>
            <p:cNvSpPr/>
            <p:nvPr/>
          </p:nvSpPr>
          <p:spPr>
            <a:xfrm>
              <a:off x="4150950" y="533425"/>
              <a:ext cx="3675" cy="11575"/>
            </a:xfrm>
            <a:custGeom>
              <a:avLst/>
              <a:gdLst/>
              <a:ahLst/>
              <a:cxnLst/>
              <a:rect l="l" t="t" r="r" b="b"/>
              <a:pathLst>
                <a:path w="147" h="463" fill="none" extrusionOk="0">
                  <a:moveTo>
                    <a:pt x="0" y="0"/>
                  </a:moveTo>
                  <a:lnTo>
                    <a:pt x="146" y="463"/>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1" name="Google Shape;2121;p49"/>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2" name="Google Shape;2122;p49"/>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3" name="Google Shape;2123;p49"/>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4" name="Google Shape;2124;p49"/>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5" name="Google Shape;2125;p49"/>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6" name="Google Shape;2126;p49"/>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7" name="Google Shape;2127;p49"/>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8" name="Google Shape;2128;p49"/>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9" name="Google Shape;2129;p49"/>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0" name="Google Shape;2130;p49"/>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131" name="Google Shape;2131;p49"/>
          <p:cNvGrpSpPr/>
          <p:nvPr/>
        </p:nvGrpSpPr>
        <p:grpSpPr>
          <a:xfrm rot="-783770">
            <a:off x="9072176" y="2464952"/>
            <a:ext cx="853648" cy="768806"/>
            <a:chOff x="6618700" y="1635475"/>
            <a:chExt cx="456675" cy="432325"/>
          </a:xfrm>
        </p:grpSpPr>
        <p:sp>
          <p:nvSpPr>
            <p:cNvPr id="2132" name="Google Shape;2132;p49"/>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3" name="Google Shape;2133;p49"/>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4" name="Google Shape;2134;p49"/>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5" name="Google Shape;2135;p49"/>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6" name="Google Shape;2136;p49"/>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137" name="Google Shape;2137;p49"/>
          <p:cNvSpPr txBox="1"/>
          <p:nvPr/>
        </p:nvSpPr>
        <p:spPr>
          <a:xfrm>
            <a:off x="1784928" y="5344160"/>
            <a:ext cx="2382504" cy="944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28600" indent="-228600" algn="ctr">
              <a:lnSpc>
                <a:spcPct val="90000"/>
              </a:lnSpc>
              <a:buClr>
                <a:srgbClr val="595A59"/>
              </a:buClr>
              <a:buSzPts val="1700"/>
              <a:buNone/>
              <a:defRPr sz="1700">
                <a:solidFill>
                  <a:srgbClr val="595A59"/>
                </a:solidFill>
                <a:latin typeface="Calibri"/>
                <a:ea typeface="Calibri"/>
                <a:cs typeface="Calibri"/>
              </a:defRPr>
            </a:lvl1pPr>
          </a:lstStyle>
          <a:p>
            <a:r>
              <a:rPr lang="de-DE" dirty="0">
                <a:sym typeface="Calibri"/>
              </a:rPr>
              <a:t>Ihr Unternehmen wird eine Krise erleben - und zwar mehrere im Laufe der Zeit</a:t>
            </a:r>
            <a:endParaRPr dirty="0">
              <a:sym typeface="Calibri"/>
            </a:endParaRPr>
          </a:p>
        </p:txBody>
      </p:sp>
      <p:sp>
        <p:nvSpPr>
          <p:cNvPr id="2138" name="Google Shape;2138;p49"/>
          <p:cNvSpPr txBox="1"/>
          <p:nvPr/>
        </p:nvSpPr>
        <p:spPr>
          <a:xfrm>
            <a:off x="4890384" y="5389679"/>
            <a:ext cx="2379161" cy="944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228600" indent="-228600" algn="ctr">
              <a:lnSpc>
                <a:spcPct val="90000"/>
              </a:lnSpc>
              <a:buClr>
                <a:srgbClr val="595A59"/>
              </a:buClr>
              <a:buSzPts val="1700"/>
              <a:buNone/>
              <a:defRPr sz="1700">
                <a:solidFill>
                  <a:srgbClr val="595A59"/>
                </a:solidFill>
                <a:latin typeface="Calibri"/>
                <a:ea typeface="Calibri"/>
                <a:cs typeface="Calibri"/>
              </a:defRPr>
            </a:lvl1pPr>
          </a:lstStyle>
          <a:p>
            <a:r>
              <a:rPr lang="de-DE" noProof="1">
                <a:sym typeface="Calibri"/>
              </a:rPr>
              <a:t>Planung</a:t>
            </a:r>
            <a:r>
              <a:rPr lang="de-DE" dirty="0">
                <a:sym typeface="Calibri"/>
              </a:rPr>
              <a:t> erhöht Ihre Chancen, die Krise zu überwinden</a:t>
            </a:r>
            <a:endParaRPr dirty="0">
              <a:sym typeface="Calibri"/>
            </a:endParaRPr>
          </a:p>
        </p:txBody>
      </p:sp>
      <p:sp>
        <p:nvSpPr>
          <p:cNvPr id="2139" name="Google Shape;2139;p49"/>
          <p:cNvSpPr txBox="1"/>
          <p:nvPr/>
        </p:nvSpPr>
        <p:spPr>
          <a:xfrm>
            <a:off x="8098263" y="5369147"/>
            <a:ext cx="2831222" cy="94488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A59"/>
              </a:buClr>
              <a:buSzPts val="1700"/>
              <a:buFont typeface="Arial"/>
              <a:buNone/>
            </a:pPr>
            <a:r>
              <a:rPr lang="de-DE" sz="1700" b="0" i="0" dirty="0">
                <a:solidFill>
                  <a:srgbClr val="595A59"/>
                </a:solidFill>
                <a:latin typeface="Calibri"/>
                <a:ea typeface="Calibri"/>
                <a:cs typeface="Calibri"/>
                <a:sym typeface="Calibri"/>
              </a:rPr>
              <a:t>Die Kommunikation mit den Beteiligten verbessert Ihre Fähigkeit, die Krise zu bewältigen und sich von ihr zu erholen</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50"/>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de-DE" b="1"/>
              <a:t>1</a:t>
            </a:r>
            <a:endParaRPr/>
          </a:p>
        </p:txBody>
      </p:sp>
      <p:sp>
        <p:nvSpPr>
          <p:cNvPr id="2145" name="Google Shape;2145;p50"/>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2</a:t>
            </a:r>
            <a:endParaRPr/>
          </a:p>
        </p:txBody>
      </p:sp>
      <p:sp>
        <p:nvSpPr>
          <p:cNvPr id="2146" name="Google Shape;2146;p50"/>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3</a:t>
            </a:r>
            <a:endParaRPr/>
          </a:p>
        </p:txBody>
      </p:sp>
      <p:sp>
        <p:nvSpPr>
          <p:cNvPr id="2147" name="Google Shape;2147;p50"/>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4</a:t>
            </a:r>
            <a:endParaRPr/>
          </a:p>
        </p:txBody>
      </p:sp>
      <p:sp>
        <p:nvSpPr>
          <p:cNvPr id="2148" name="Google Shape;2148;p50"/>
          <p:cNvSpPr txBox="1">
            <a:spLocks noGrp="1"/>
          </p:cNvSpPr>
          <p:nvPr>
            <p:ph type="body" idx="13"/>
          </p:nvPr>
        </p:nvSpPr>
        <p:spPr>
          <a:xfrm>
            <a:off x="1548092" y="628636"/>
            <a:ext cx="4450372" cy="7155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dirty="0"/>
              <a:t>ACHT SCHRITTE </a:t>
            </a:r>
          </a:p>
          <a:p>
            <a:pPr marL="0" lvl="0" indent="0" algn="l" rtl="0">
              <a:lnSpc>
                <a:spcPct val="90000"/>
              </a:lnSpc>
              <a:spcBef>
                <a:spcPts val="0"/>
              </a:spcBef>
              <a:spcAft>
                <a:spcPts val="0"/>
              </a:spcAft>
              <a:buClr>
                <a:schemeClr val="lt1"/>
              </a:buClr>
              <a:buSzPts val="3600"/>
              <a:buNone/>
            </a:pPr>
            <a:r>
              <a:rPr lang="de-DE" dirty="0"/>
              <a:t>zur Erstellung eines Krisen-</a:t>
            </a:r>
            <a:r>
              <a:rPr lang="de-DE" dirty="0" err="1"/>
              <a:t>kommunikationsplans</a:t>
            </a:r>
            <a:endParaRPr dirty="0"/>
          </a:p>
        </p:txBody>
      </p:sp>
      <p:sp>
        <p:nvSpPr>
          <p:cNvPr id="2149" name="Google Shape;2149;p50"/>
          <p:cNvSpPr txBox="1"/>
          <p:nvPr/>
        </p:nvSpPr>
        <p:spPr>
          <a:xfrm>
            <a:off x="7526309" y="2163146"/>
            <a:ext cx="4465067" cy="69219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595A59"/>
              </a:buClr>
              <a:buSzPct val="100000"/>
              <a:buFont typeface="Arial"/>
              <a:buNone/>
            </a:pPr>
            <a:r>
              <a:rPr lang="de-DE" sz="3000" b="1" dirty="0">
                <a:solidFill>
                  <a:srgbClr val="595A59"/>
                </a:solidFill>
                <a:latin typeface="Calibri"/>
                <a:ea typeface="Calibri"/>
                <a:cs typeface="Calibri"/>
                <a:sym typeface="Calibri"/>
              </a:rPr>
              <a:t>ZIELE SETZEN</a:t>
            </a:r>
            <a:endParaRPr dirty="0"/>
          </a:p>
          <a:p>
            <a:pPr marL="0" marR="0" lvl="0" indent="0" algn="l" rtl="0">
              <a:lnSpc>
                <a:spcPct val="90000"/>
              </a:lnSpc>
              <a:spcBef>
                <a:spcPts val="1000"/>
              </a:spcBef>
              <a:spcAft>
                <a:spcPts val="0"/>
              </a:spcAft>
              <a:buClr>
                <a:srgbClr val="595A59"/>
              </a:buClr>
              <a:buSzPct val="100000"/>
              <a:buFont typeface="Arial"/>
              <a:buNone/>
            </a:pPr>
            <a:r>
              <a:rPr lang="de-DE" sz="1500" dirty="0">
                <a:solidFill>
                  <a:srgbClr val="595A59"/>
                </a:solidFill>
                <a:latin typeface="Calibri"/>
                <a:ea typeface="Calibri"/>
                <a:cs typeface="Calibri"/>
                <a:sym typeface="Calibri"/>
              </a:rPr>
              <a:t>Bestimmen Sie das Ziel Ihres Plans.</a:t>
            </a:r>
            <a:endParaRPr sz="2600" dirty="0"/>
          </a:p>
        </p:txBody>
      </p:sp>
      <p:sp>
        <p:nvSpPr>
          <p:cNvPr id="2150" name="Google Shape;2150;p50"/>
          <p:cNvSpPr txBox="1">
            <a:spLocks noGrp="1"/>
          </p:cNvSpPr>
          <p:nvPr>
            <p:ph type="body" idx="2"/>
          </p:nvPr>
        </p:nvSpPr>
        <p:spPr>
          <a:xfrm>
            <a:off x="7541549" y="4242707"/>
            <a:ext cx="4465067" cy="689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800"/>
              <a:buNone/>
            </a:pPr>
            <a:r>
              <a:rPr lang="de-DE" sz="2800" b="1" dirty="0"/>
              <a:t>EINE INFORMATIONS-HIERARCHIE ERSTELLEN</a:t>
            </a:r>
            <a:endParaRPr dirty="0"/>
          </a:p>
          <a:p>
            <a:pPr marL="0" lvl="0" indent="0" algn="l" rtl="0">
              <a:lnSpc>
                <a:spcPct val="90000"/>
              </a:lnSpc>
              <a:spcBef>
                <a:spcPts val="1000"/>
              </a:spcBef>
              <a:spcAft>
                <a:spcPts val="0"/>
              </a:spcAft>
              <a:buClr>
                <a:srgbClr val="595A59"/>
              </a:buClr>
              <a:buSzPts val="1000"/>
              <a:buNone/>
            </a:pPr>
            <a:r>
              <a:rPr lang="de-DE" sz="1400" dirty="0"/>
              <a:t>Beschreiben Sie, wie Informationen innerhalb des Unternehmens weitergegeben werden.</a:t>
            </a:r>
            <a:endParaRPr sz="3600" dirty="0"/>
          </a:p>
        </p:txBody>
      </p:sp>
      <p:sp>
        <p:nvSpPr>
          <p:cNvPr id="2151" name="Google Shape;2151;p50"/>
          <p:cNvSpPr txBox="1">
            <a:spLocks noGrp="1"/>
          </p:cNvSpPr>
          <p:nvPr>
            <p:ph type="body" idx="4"/>
          </p:nvPr>
        </p:nvSpPr>
        <p:spPr>
          <a:xfrm>
            <a:off x="7526307" y="5504012"/>
            <a:ext cx="4465067" cy="689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800"/>
              <a:buNone/>
            </a:pPr>
            <a:r>
              <a:rPr lang="de-DE" sz="2800" b="1" dirty="0"/>
              <a:t>PERSONEN ZUWEISEN</a:t>
            </a:r>
            <a:endParaRPr dirty="0"/>
          </a:p>
          <a:p>
            <a:pPr marL="0" lvl="0" indent="0" algn="l" rtl="0">
              <a:lnSpc>
                <a:spcPct val="90000"/>
              </a:lnSpc>
              <a:spcBef>
                <a:spcPts val="1000"/>
              </a:spcBef>
              <a:spcAft>
                <a:spcPts val="0"/>
              </a:spcAft>
              <a:buClr>
                <a:srgbClr val="595A59"/>
              </a:buClr>
              <a:buSzPts val="1000"/>
              <a:buNone/>
            </a:pPr>
            <a:r>
              <a:rPr lang="de-DE" sz="1400" dirty="0" err="1"/>
              <a:t>Legen Sie fest, welche Personen sie erstellen</a:t>
            </a:r>
            <a:r>
              <a:rPr lang="de-DE" sz="1400" dirty="0"/>
              <a:t>, und </a:t>
            </a:r>
            <a:r>
              <a:rPr lang="de-DE" sz="1400" dirty="0" err="1"/>
              <a:t>setzen Sie </a:t>
            </a:r>
            <a:r>
              <a:rPr lang="de-DE" sz="1400" dirty="0"/>
              <a:t>eine </a:t>
            </a:r>
            <a:r>
              <a:rPr lang="de-DE" sz="1400" dirty="0" err="1"/>
              <a:t>Frist</a:t>
            </a:r>
            <a:r>
              <a:rPr lang="de-DE" sz="1400" dirty="0"/>
              <a:t>.</a:t>
            </a:r>
            <a:endParaRPr sz="1400" dirty="0"/>
          </a:p>
        </p:txBody>
      </p:sp>
      <p:sp>
        <p:nvSpPr>
          <p:cNvPr id="2152" name="Google Shape;2152;p50"/>
          <p:cNvSpPr txBox="1"/>
          <p:nvPr/>
        </p:nvSpPr>
        <p:spPr>
          <a:xfrm>
            <a:off x="7526307" y="3056758"/>
            <a:ext cx="4946109"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STAKEHOLDER IDENTIFIZIEREN</a:t>
            </a:r>
            <a:endParaRPr dirty="0"/>
          </a:p>
          <a:p>
            <a:pPr marL="0" marR="0" lvl="0" indent="0" algn="l" rtl="0">
              <a:lnSpc>
                <a:spcPct val="90000"/>
              </a:lnSpc>
              <a:spcBef>
                <a:spcPts val="1000"/>
              </a:spcBef>
              <a:spcAft>
                <a:spcPts val="0"/>
              </a:spcAft>
              <a:buClr>
                <a:srgbClr val="595A59"/>
              </a:buClr>
              <a:buSzPts val="1000"/>
              <a:buFont typeface="Arial"/>
              <a:buNone/>
            </a:pPr>
            <a:r>
              <a:rPr lang="de-DE" sz="1400" dirty="0">
                <a:solidFill>
                  <a:srgbClr val="595A59"/>
                </a:solidFill>
                <a:latin typeface="Calibri"/>
                <a:ea typeface="Calibri"/>
                <a:cs typeface="Calibri"/>
                <a:sym typeface="Calibri"/>
              </a:rPr>
              <a:t>Für wen ist der Plan gedacht?</a:t>
            </a:r>
            <a:endParaRPr sz="3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51"/>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de-DE" b="1"/>
              <a:t>5</a:t>
            </a:r>
            <a:endParaRPr/>
          </a:p>
        </p:txBody>
      </p:sp>
      <p:sp>
        <p:nvSpPr>
          <p:cNvPr id="2158" name="Google Shape;2158;p51"/>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6</a:t>
            </a:r>
            <a:endParaRPr/>
          </a:p>
        </p:txBody>
      </p:sp>
      <p:sp>
        <p:nvSpPr>
          <p:cNvPr id="2159" name="Google Shape;2159;p51"/>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dirty="0"/>
              <a:t>7</a:t>
            </a:r>
            <a:endParaRPr dirty="0"/>
          </a:p>
        </p:txBody>
      </p:sp>
      <p:sp>
        <p:nvSpPr>
          <p:cNvPr id="2160" name="Google Shape;2160;p51"/>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8</a:t>
            </a:r>
            <a:endParaRPr/>
          </a:p>
        </p:txBody>
      </p:sp>
      <p:sp>
        <p:nvSpPr>
          <p:cNvPr id="2162" name="Google Shape;2162;p51"/>
          <p:cNvSpPr txBox="1"/>
          <p:nvPr/>
        </p:nvSpPr>
        <p:spPr>
          <a:xfrm>
            <a:off x="7526309" y="2163146"/>
            <a:ext cx="4465067" cy="692195"/>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rgbClr val="595A59"/>
              </a:buClr>
              <a:buSzPct val="100000"/>
              <a:buFont typeface="Arial"/>
              <a:buNone/>
            </a:pPr>
            <a:r>
              <a:rPr lang="de-DE" sz="3000" b="1" dirty="0">
                <a:solidFill>
                  <a:srgbClr val="595A59"/>
                </a:solidFill>
                <a:latin typeface="Calibri"/>
                <a:ea typeface="Calibri"/>
                <a:cs typeface="Calibri"/>
                <a:sym typeface="Calibri"/>
              </a:rPr>
              <a:t>BEISPIEL-KRISENSZENARIEN</a:t>
            </a:r>
            <a:endParaRPr dirty="0"/>
          </a:p>
          <a:p>
            <a:pPr marL="0" marR="0" lvl="0" indent="0" algn="l" rtl="0">
              <a:lnSpc>
                <a:spcPct val="90000"/>
              </a:lnSpc>
              <a:spcBef>
                <a:spcPts val="1000"/>
              </a:spcBef>
              <a:spcAft>
                <a:spcPts val="0"/>
              </a:spcAft>
              <a:buClr>
                <a:srgbClr val="595A59"/>
              </a:buClr>
              <a:buSzPct val="100000"/>
              <a:buFont typeface="Arial"/>
              <a:buNone/>
            </a:pPr>
            <a:r>
              <a:rPr lang="de-DE" sz="1500" dirty="0">
                <a:solidFill>
                  <a:srgbClr val="595A59"/>
                </a:solidFill>
                <a:latin typeface="Calibri"/>
                <a:ea typeface="Calibri"/>
                <a:cs typeface="Calibri"/>
                <a:sym typeface="Calibri"/>
              </a:rPr>
              <a:t>Was könnte passieren? Skizzieren Sie gängige Szenarien im Voraus.</a:t>
            </a:r>
            <a:endParaRPr sz="2600" dirty="0"/>
          </a:p>
        </p:txBody>
      </p:sp>
      <p:sp>
        <p:nvSpPr>
          <p:cNvPr id="2163" name="Google Shape;2163;p51"/>
          <p:cNvSpPr txBox="1"/>
          <p:nvPr/>
        </p:nvSpPr>
        <p:spPr>
          <a:xfrm>
            <a:off x="7511067" y="3156610"/>
            <a:ext cx="4465067" cy="6891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FRAGEN IDENTIFIZIEREN UND BEANTWORTEN</a:t>
            </a:r>
            <a:endParaRPr dirty="0"/>
          </a:p>
          <a:p>
            <a:pPr marL="0" marR="0" lvl="0" indent="0" algn="l" rtl="0">
              <a:lnSpc>
                <a:spcPct val="90000"/>
              </a:lnSpc>
              <a:spcBef>
                <a:spcPts val="1000"/>
              </a:spcBef>
              <a:spcAft>
                <a:spcPts val="0"/>
              </a:spcAft>
              <a:buClr>
                <a:srgbClr val="595A59"/>
              </a:buClr>
              <a:buSzPts val="1100"/>
              <a:buFont typeface="Arial"/>
              <a:buNone/>
            </a:pPr>
            <a:r>
              <a:rPr lang="de-DE" sz="1400" dirty="0">
                <a:solidFill>
                  <a:srgbClr val="595A59"/>
                </a:solidFill>
                <a:latin typeface="Calibri"/>
                <a:ea typeface="Calibri"/>
                <a:cs typeface="Calibri"/>
                <a:sym typeface="Calibri"/>
              </a:rPr>
              <a:t>Bereiten Sie sich darauf vor, krisenspezifische Fragen zu beantworten.</a:t>
            </a:r>
          </a:p>
        </p:txBody>
      </p:sp>
      <p:sp>
        <p:nvSpPr>
          <p:cNvPr id="2164" name="Google Shape;2164;p51"/>
          <p:cNvSpPr txBox="1"/>
          <p:nvPr/>
        </p:nvSpPr>
        <p:spPr>
          <a:xfrm>
            <a:off x="7511066" y="4147057"/>
            <a:ext cx="4465067"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POTENZIELLE RISIKEN ERMITTELN</a:t>
            </a:r>
            <a:endParaRPr dirty="0"/>
          </a:p>
          <a:p>
            <a:pPr marL="0" marR="0" lvl="0" indent="0" algn="l" rtl="0">
              <a:lnSpc>
                <a:spcPct val="90000"/>
              </a:lnSpc>
              <a:spcBef>
                <a:spcPts val="1000"/>
              </a:spcBef>
              <a:spcAft>
                <a:spcPts val="0"/>
              </a:spcAft>
              <a:buClr>
                <a:srgbClr val="595A59"/>
              </a:buClr>
              <a:buSzPts val="1100"/>
              <a:buFont typeface="Arial"/>
              <a:buNone/>
            </a:pPr>
            <a:r>
              <a:rPr lang="de-DE" sz="1400" dirty="0">
                <a:solidFill>
                  <a:srgbClr val="595A59"/>
                </a:solidFill>
                <a:latin typeface="Calibri"/>
                <a:ea typeface="Calibri"/>
                <a:cs typeface="Calibri"/>
                <a:sym typeface="Calibri"/>
              </a:rPr>
              <a:t>Was werden Sie zur Erholung brauchen?</a:t>
            </a:r>
            <a:endParaRPr sz="2400" dirty="0"/>
          </a:p>
        </p:txBody>
      </p:sp>
      <p:sp>
        <p:nvSpPr>
          <p:cNvPr id="2165" name="Google Shape;2165;p51"/>
          <p:cNvSpPr txBox="1"/>
          <p:nvPr/>
        </p:nvSpPr>
        <p:spPr>
          <a:xfrm>
            <a:off x="7526308" y="5265009"/>
            <a:ext cx="4465067"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RICHTLINIEN FÜR SOZIALE MEDIEN ERSTELLEN</a:t>
            </a:r>
            <a:br>
              <a:rPr lang="de-DE" sz="2800" b="1" dirty="0">
                <a:solidFill>
                  <a:srgbClr val="595A59"/>
                </a:solidFill>
                <a:latin typeface="Calibri"/>
                <a:ea typeface="Calibri"/>
                <a:cs typeface="Calibri"/>
                <a:sym typeface="Calibri"/>
              </a:rPr>
            </a:br>
            <a:r>
              <a:rPr lang="de-DE" sz="1400" dirty="0" err="1">
                <a:solidFill>
                  <a:srgbClr val="595A59"/>
                </a:solidFill>
                <a:latin typeface="Calibri"/>
                <a:ea typeface="Calibri"/>
                <a:cs typeface="Calibri"/>
                <a:sym typeface="Calibri"/>
              </a:rPr>
              <a:t>Social</a:t>
            </a:r>
            <a:r>
              <a:rPr lang="de-DE" sz="1400" dirty="0">
                <a:solidFill>
                  <a:srgbClr val="595A59"/>
                </a:solidFill>
                <a:latin typeface="Calibri"/>
                <a:ea typeface="Calibri"/>
                <a:cs typeface="Calibri"/>
                <a:sym typeface="Calibri"/>
              </a:rPr>
              <a:t> Mentoring, proaktive und reaktive Kommunikation sind der Schlüssel.</a:t>
            </a:r>
            <a:endParaRPr sz="1100" dirty="0">
              <a:solidFill>
                <a:srgbClr val="595A59"/>
              </a:solidFill>
              <a:latin typeface="Calibri"/>
              <a:ea typeface="Calibri"/>
              <a:cs typeface="Calibri"/>
              <a:sym typeface="Calibri"/>
            </a:endParaRPr>
          </a:p>
        </p:txBody>
      </p:sp>
      <p:sp>
        <p:nvSpPr>
          <p:cNvPr id="5" name="Google Shape;2148;p50">
            <a:extLst>
              <a:ext uri="{FF2B5EF4-FFF2-40B4-BE49-F238E27FC236}">
                <a16:creationId xmlns:a16="http://schemas.microsoft.com/office/drawing/2014/main" id="{781AF55F-C972-D162-CF49-DCD6113F936B}"/>
              </a:ext>
            </a:extLst>
          </p:cNvPr>
          <p:cNvSpPr txBox="1">
            <a:spLocks/>
          </p:cNvSpPr>
          <p:nvPr/>
        </p:nvSpPr>
        <p:spPr>
          <a:xfrm>
            <a:off x="1548092" y="628636"/>
            <a:ext cx="4450372" cy="715532"/>
          </a:xfrm>
          <a:prstGeom prst="rect">
            <a:avLst/>
          </a:prstGeom>
          <a:noFill/>
          <a:ln>
            <a:noFill/>
          </a:ln>
        </p:spPr>
        <p:txBody>
          <a:bodyPr spcFirstLastPara="1" vert="horz" wrap="square" lIns="91425" tIns="45700" rIns="91425" bIns="45700" rtlCol="0" anchor="t" anchorCtr="0">
            <a:noAutofit/>
          </a:bodyPr>
          <a:lstStyle>
            <a:lvl1pPr marL="457200" lvl="0" indent="-228600" algn="l" defTabSz="914400" rtl="0" eaLnBrk="1" latinLnBrk="0" hangingPunct="1">
              <a:lnSpc>
                <a:spcPct val="90000"/>
              </a:lnSpc>
              <a:spcBef>
                <a:spcPts val="1000"/>
              </a:spcBef>
              <a:spcAft>
                <a:spcPts val="0"/>
              </a:spcAft>
              <a:buClr>
                <a:schemeClr val="lt1"/>
              </a:buClr>
              <a:buSzPts val="3600"/>
              <a:buFont typeface="Arial" panose="020B0604020202020204" pitchFamily="34" charset="0"/>
              <a:buNone/>
              <a:defRPr sz="3600" b="0" i="0" kern="1200">
                <a:solidFill>
                  <a:schemeClr val="lt1"/>
                </a:solidFill>
                <a:latin typeface="Calibri"/>
                <a:ea typeface="Calibri"/>
                <a:cs typeface="Calibri"/>
                <a:sym typeface="Calibri"/>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de-DE" b="1"/>
              <a:t>ACHT SCHRITTE </a:t>
            </a:r>
          </a:p>
          <a:p>
            <a:pPr marL="0" indent="0">
              <a:spcBef>
                <a:spcPts val="0"/>
              </a:spcBef>
            </a:pPr>
            <a:r>
              <a:rPr lang="de-DE"/>
              <a:t>zur Erstellung eines Krisen-kommunikationsplans</a:t>
            </a:r>
            <a:endParaRPr lang="de-DE"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0" name="Google Shape;2170;p52" descr="Ein Bild, das Text, Elektronik, Behälter, Computer enthält.&#10;&#10;Automatisch generierte Beschreibung"/>
          <p:cNvPicPr preferRelativeResize="0">
            <a:picLocks noGrp="1"/>
          </p:cNvPicPr>
          <p:nvPr>
            <p:ph type="pic" idx="2"/>
          </p:nvPr>
        </p:nvPicPr>
        <p:blipFill rotWithShape="1">
          <a:blip r:embed="rId3">
            <a:alphaModFix/>
          </a:blip>
          <a:srcRect l="25481" r="25481"/>
          <a:stretch/>
        </p:blipFill>
        <p:spPr>
          <a:xfrm>
            <a:off x="6852062" y="228600"/>
            <a:ext cx="5105121" cy="6362700"/>
          </a:xfrm>
          <a:prstGeom prst="rect">
            <a:avLst/>
          </a:prstGeom>
          <a:solidFill>
            <a:schemeClr val="lt1"/>
          </a:solidFill>
          <a:ln>
            <a:noFill/>
          </a:ln>
        </p:spPr>
      </p:pic>
      <p:sp>
        <p:nvSpPr>
          <p:cNvPr id="2171" name="Google Shape;2171;p52"/>
          <p:cNvSpPr txBox="1">
            <a:spLocks noGrp="1"/>
          </p:cNvSpPr>
          <p:nvPr>
            <p:ph type="body" idx="1"/>
          </p:nvPr>
        </p:nvSpPr>
        <p:spPr>
          <a:xfrm>
            <a:off x="1802710" y="1231900"/>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Bei der Ausarbeitung des Plans ist es wichtig, daran zu denken, an wen sich der Plan richtet. Erstellen Sie eine Liste aller internen und externen Beteiligten, die über die Krise informiert werden sollten.</a:t>
            </a:r>
            <a:endParaRPr lang="de-DE" dirty="0"/>
          </a:p>
        </p:txBody>
      </p:sp>
      <p:sp>
        <p:nvSpPr>
          <p:cNvPr id="2172" name="Google Shape;2172;p52"/>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01 ZIELE SETZEN</a:t>
            </a:r>
            <a:endParaRPr/>
          </a:p>
        </p:txBody>
      </p:sp>
      <p:sp>
        <p:nvSpPr>
          <p:cNvPr id="2173" name="Google Shape;2173;p52"/>
          <p:cNvSpPr txBox="1"/>
          <p:nvPr/>
        </p:nvSpPr>
        <p:spPr>
          <a:xfrm>
            <a:off x="1813145" y="3824598"/>
            <a:ext cx="4621841" cy="2416556"/>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Erstellen Sie eine Liste Ihrer Stakeholder (siehe Folien zum Stakeholder-Management). Diese Liste enthält wahrscheinlich Mitarbeiter, Kunden und Nutzer, Partner, Investoren, Medien, die Regierung und die allgemeine Öffentlichkeit. Dazu gehören auch Follower in den sozialen Medien oder Personen, die im Falle einer standortbezogenen Krise in der Nähe sind. Sie sollten auch alle notwendigen Kontaktinformationen für jede dieser Gruppen in Ihren Plan aufnehmen.</a:t>
            </a:r>
            <a:endParaRPr lang="de-DE" dirty="0"/>
          </a:p>
        </p:txBody>
      </p:sp>
      <p:sp>
        <p:nvSpPr>
          <p:cNvPr id="2174" name="Google Shape;2174;p52"/>
          <p:cNvSpPr txBox="1"/>
          <p:nvPr/>
        </p:nvSpPr>
        <p:spPr>
          <a:xfrm>
            <a:off x="1728996" y="2712720"/>
            <a:ext cx="4946124"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02 STAKEHOLDER IDENTIFIZIEREN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pic>
        <p:nvPicPr>
          <p:cNvPr id="2179" name="Google Shape;2179;p53" descr="Ein Bild, das Treppe, Schritt, Gebäude, Schlittschuhlaufen enthält.&#10;&#10;Automatisch generierte Beschreibung"/>
          <p:cNvPicPr preferRelativeResize="0">
            <a:picLocks noGrp="1"/>
          </p:cNvPicPr>
          <p:nvPr>
            <p:ph type="pic" idx="2"/>
          </p:nvPr>
        </p:nvPicPr>
        <p:blipFill rotWithShape="1">
          <a:blip r:embed="rId3">
            <a:alphaModFix/>
          </a:blip>
          <a:srcRect t="8454" b="8454"/>
          <a:stretch/>
        </p:blipFill>
        <p:spPr>
          <a:xfrm>
            <a:off x="6852062" y="228600"/>
            <a:ext cx="5105121" cy="6362700"/>
          </a:xfrm>
          <a:prstGeom prst="rect">
            <a:avLst/>
          </a:prstGeom>
          <a:solidFill>
            <a:schemeClr val="lt1"/>
          </a:solidFill>
          <a:ln>
            <a:noFill/>
          </a:ln>
        </p:spPr>
      </p:pic>
      <p:sp>
        <p:nvSpPr>
          <p:cNvPr id="2180" name="Google Shape;2180;p53"/>
          <p:cNvSpPr txBox="1">
            <a:spLocks noGrp="1"/>
          </p:cNvSpPr>
          <p:nvPr>
            <p:ph type="body" idx="1"/>
          </p:nvPr>
        </p:nvSpPr>
        <p:spPr>
          <a:xfrm>
            <a:off x="1718550" y="2084832"/>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Die Person, die eine Krise bemerkt, muss nicht gleichzeitig für die Krisenkommunikation zuständig sein. Legen Sie deshalb in einer Hierarchie fest, welche Informationen über welche Kanäle weitergegeben werden sollen. So weiß jeder, wer im Falle einer Krise sein Ansprechpartner ist. Das genaue Vorgehen ist von Team zu Team unterschiedlich. Der erste Schritt kann darin bestehen, den Geschäftsführer über das Problem zu informieren, der eng mit dem PR-Beauftragten des Unternehmens verbunden ist. Sie sollten auch vereinbaren, welche Informationen sofort weitergegeben werden sollen. Dies können die Art der Krise und ihr bekanntes Ausmaß, die Gründe und mögliche Lösungen sein.</a:t>
            </a:r>
            <a:endParaRPr lang="de-DE" dirty="0"/>
          </a:p>
        </p:txBody>
      </p:sp>
      <p:sp>
        <p:nvSpPr>
          <p:cNvPr id="2181" name="Google Shape;2181;p53"/>
          <p:cNvSpPr txBox="1">
            <a:spLocks noGrp="1"/>
          </p:cNvSpPr>
          <p:nvPr>
            <p:ph type="body" idx="3"/>
          </p:nvPr>
        </p:nvSpPr>
        <p:spPr>
          <a:xfrm>
            <a:off x="1612463" y="595500"/>
            <a:ext cx="5239599" cy="127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7600"/>
              <a:buNone/>
            </a:pPr>
            <a:r>
              <a:rPr lang="de-DE" sz="3500" dirty="0">
                <a:solidFill>
                  <a:schemeClr val="lt1"/>
                </a:solidFill>
              </a:rPr>
              <a:t>03 </a:t>
            </a:r>
            <a:r>
              <a:rPr lang="de-DE" sz="3500" dirty="0"/>
              <a:t>EINE INFORMATIONSHIERARCHIE ERSTELLEN</a:t>
            </a:r>
            <a:endParaRPr sz="3500" dirty="0"/>
          </a:p>
          <a:p>
            <a:pPr marL="0" lvl="0" indent="0" algn="l" rtl="0">
              <a:lnSpc>
                <a:spcPct val="90000"/>
              </a:lnSpc>
              <a:spcBef>
                <a:spcPts val="1000"/>
              </a:spcBef>
              <a:spcAft>
                <a:spcPts val="0"/>
              </a:spcAft>
              <a:buClr>
                <a:schemeClr val="lt1"/>
              </a:buClr>
              <a:buSzPts val="3600"/>
              <a:buNone/>
            </a:pPr>
            <a:endParaRPr dirty="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pic>
        <p:nvPicPr>
          <p:cNvPr id="2186" name="Google Shape;2186;p54" descr="Ein Bild, das Person enthält.&#10;&#10;Automatisch generierte Beschreibung"/>
          <p:cNvPicPr preferRelativeResize="0">
            <a:picLocks noGrp="1"/>
          </p:cNvPicPr>
          <p:nvPr>
            <p:ph type="pic" idx="2"/>
          </p:nvPr>
        </p:nvPicPr>
        <p:blipFill rotWithShape="1">
          <a:blip r:embed="rId3">
            <a:alphaModFix/>
          </a:blip>
          <a:srcRect t="8457" b="8458"/>
          <a:stretch/>
        </p:blipFill>
        <p:spPr>
          <a:xfrm>
            <a:off x="6852062" y="228600"/>
            <a:ext cx="5105121" cy="6362700"/>
          </a:xfrm>
          <a:prstGeom prst="rect">
            <a:avLst/>
          </a:prstGeom>
          <a:solidFill>
            <a:schemeClr val="lt1"/>
          </a:solidFill>
          <a:ln>
            <a:noFill/>
          </a:ln>
        </p:spPr>
      </p:pic>
      <p:sp>
        <p:nvSpPr>
          <p:cNvPr id="2187" name="Google Shape;2187;p54"/>
          <p:cNvSpPr txBox="1">
            <a:spLocks noGrp="1"/>
          </p:cNvSpPr>
          <p:nvPr>
            <p:ph type="body" idx="1"/>
          </p:nvPr>
        </p:nvSpPr>
        <p:spPr>
          <a:xfrm>
            <a:off x="1802710" y="1231900"/>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In dem Plan sollten Sie vereinbaren, welche Personen im Team für das Sammeln von krisenbezogenen Informationen zuständig sein werden. Dies kann in Form einer Liste mit bekannten Fakten über die Krise geschehen. So wird verhindert, dass Gerüchte oder Fake News verbreitet werden.</a:t>
            </a:r>
            <a:br>
              <a:rPr lang="de-DE" sz="1800" dirty="0"/>
            </a:br>
            <a:r>
              <a:rPr lang="de-DE" sz="1800" dirty="0"/>
              <a:t>Vereinbaren Sie eine Frist, bis zu der diese Faktenlisten zusammengestellt sein müssen. Je nach Art der Krise kann dies innerhalb von Tagen, 24 Stunden oder sogar 30 Minuten geschehen.</a:t>
            </a:r>
            <a:endParaRPr sz="1800" dirty="0"/>
          </a:p>
        </p:txBody>
      </p:sp>
      <p:sp>
        <p:nvSpPr>
          <p:cNvPr id="2188" name="Google Shape;2188;p5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04 PERSONEN ZUWEISEN</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Google Shape;2193;p55" descr="Ein Bild, das Schachfigur enthält.&#10;&#10;Automatisch generierte Beschreibung"/>
          <p:cNvPicPr preferRelativeResize="0">
            <a:picLocks noGrp="1"/>
          </p:cNvPicPr>
          <p:nvPr>
            <p:ph type="pic" idx="2"/>
          </p:nvPr>
        </p:nvPicPr>
        <p:blipFill rotWithShape="1">
          <a:blip r:embed="rId3">
            <a:alphaModFix/>
          </a:blip>
          <a:srcRect l="6373" t="-299" r="46767" b="299"/>
          <a:stretch/>
        </p:blipFill>
        <p:spPr>
          <a:xfrm>
            <a:off x="6837680" y="228600"/>
            <a:ext cx="5301029" cy="6362700"/>
          </a:xfrm>
          <a:prstGeom prst="rect">
            <a:avLst/>
          </a:prstGeom>
          <a:solidFill>
            <a:schemeClr val="lt1"/>
          </a:solidFill>
          <a:ln>
            <a:noFill/>
          </a:ln>
        </p:spPr>
      </p:pic>
      <p:sp>
        <p:nvSpPr>
          <p:cNvPr id="2194" name="Google Shape;2194;p55"/>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Denken Sie an beispielhafte Krisenszenarien und bewerten Sie diese nach ihrer Wahrscheinlichkeit.</a:t>
            </a:r>
            <a:br>
              <a:rPr lang="de-DE" sz="1800" dirty="0"/>
            </a:br>
            <a:r>
              <a:rPr lang="de-DE" sz="1800" dirty="0"/>
              <a:t>Eine Krise kann Sie überwältigen, Sie fühlen sich machtlos und dem ersten Moment ausgeliefert. Es wird Ihnen schwerfallen, strukturierte Gedanken zu fassen - gleichzeitig müssen Sie schnell auf Anfragen reagieren. Bereiten Sie sich vor, indem Sie sich im Voraus einen Überblick verschaffen. Denken Sie an Szenarien wie Pandemien, Naturkatastrophen, Verletzungen von Kunden, Krankheitsausfälle usw.</a:t>
            </a:r>
            <a:br>
              <a:rPr lang="de-DE" sz="1800" dirty="0"/>
            </a:br>
            <a:endParaRPr sz="1800" dirty="0"/>
          </a:p>
        </p:txBody>
      </p:sp>
      <p:sp>
        <p:nvSpPr>
          <p:cNvPr id="2195" name="Google Shape;2195;p55"/>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solidFill>
                  <a:schemeClr val="lt1"/>
                </a:solidFill>
              </a:rPr>
              <a:t>05 BEISPIEL KRISENSZENARIEN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pic>
        <p:nvPicPr>
          <p:cNvPr id="2200" name="Google Shape;2200;p56"/>
          <p:cNvPicPr preferRelativeResize="0">
            <a:picLocks noGrp="1"/>
          </p:cNvPicPr>
          <p:nvPr>
            <p:ph type="pic" idx="2"/>
          </p:nvPr>
        </p:nvPicPr>
        <p:blipFill rotWithShape="1">
          <a:blip r:embed="rId3">
            <a:alphaModFix/>
          </a:blip>
          <a:srcRect t="8402" b="8402"/>
          <a:stretch/>
        </p:blipFill>
        <p:spPr>
          <a:xfrm>
            <a:off x="6852062" y="228600"/>
            <a:ext cx="5105121" cy="6362700"/>
          </a:xfrm>
          <a:prstGeom prst="rect">
            <a:avLst/>
          </a:prstGeom>
          <a:solidFill>
            <a:schemeClr val="lt1"/>
          </a:solidFill>
          <a:ln>
            <a:noFill/>
          </a:ln>
        </p:spPr>
      </p:pic>
      <p:sp>
        <p:nvSpPr>
          <p:cNvPr id="2201" name="Google Shape;2201;p56"/>
          <p:cNvSpPr txBox="1">
            <a:spLocks noGrp="1"/>
          </p:cNvSpPr>
          <p:nvPr>
            <p:ph type="body" idx="1"/>
          </p:nvPr>
        </p:nvSpPr>
        <p:spPr>
          <a:xfrm>
            <a:off x="1765852" y="2150733"/>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In jeder Krise - egal wie groß oder klein - werden Menschen Fragen stellen. Ob es sich dabei um Kunden, Mitarbeiter oder Geschäftspartner handelt - sie werden schnell die Wahrheit wissen wollen - und Sie werden bis zum Beweis des Gegenteils vorerst als schuldig angesehen.</a:t>
            </a:r>
            <a:br>
              <a:rPr lang="de-DE" sz="1800" dirty="0"/>
            </a:br>
            <a:r>
              <a:rPr lang="de-DE" sz="1800" dirty="0"/>
              <a:t>Ein Krisenkommunikationsplan kann Ihnen dabei helfen, die Fragen zu beantworten, die Ihnen im Krisenfall wahrscheinlich gestellt werden. Überlegen Sie sich im Voraus, welche Fragen gestellt werden könnten und welche nicht. Wenn Ihr Unternehmen beispielsweise Reisen aufgrund von Krankheit absagen muss, könnten Ihnen folgende Fragen gestellt werden: "Wie bekomme ich mein Geld zurück?" und "Gibt es Ersatztermine?".</a:t>
            </a:r>
          </a:p>
        </p:txBody>
      </p:sp>
      <p:sp>
        <p:nvSpPr>
          <p:cNvPr id="2202" name="Google Shape;2202;p5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06 </a:t>
            </a:r>
            <a:r>
              <a:rPr lang="de-DE" sz="3600" dirty="0"/>
              <a:t>FRAGEN IDENTIFIZIEREN UND BEANTWORTEN</a:t>
            </a:r>
            <a:endParaRPr dirty="0"/>
          </a:p>
          <a:p>
            <a:pPr marL="0" lvl="0" indent="0" algn="l" rtl="0">
              <a:lnSpc>
                <a:spcPct val="90000"/>
              </a:lnSpc>
              <a:spcBef>
                <a:spcPts val="1000"/>
              </a:spcBef>
              <a:spcAft>
                <a:spcPts val="0"/>
              </a:spcAft>
              <a:buClr>
                <a:schemeClr val="lt1"/>
              </a:buClr>
              <a:buSzPts val="3600"/>
              <a:buNone/>
            </a:pPr>
            <a:endParaRPr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8" name="Google Shape;1228;p6"/>
          <p:cNvSpPr txBox="1">
            <a:spLocks noGrp="1"/>
          </p:cNvSpPr>
          <p:nvPr>
            <p:ph type="body" idx="1"/>
          </p:nvPr>
        </p:nvSpPr>
        <p:spPr>
          <a:xfrm>
            <a:off x="1718561" y="2103864"/>
            <a:ext cx="5133501" cy="3749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27954"/>
              </a:buClr>
              <a:buSzPts val="1900"/>
              <a:buNone/>
            </a:pPr>
            <a:r>
              <a:rPr lang="de-DE" sz="1800" dirty="0"/>
              <a:t>Das Management der gesamten Produktions- und Dienstleistungsprozesse ist eine zentrale Unternehmensfunktion - unabhängig davon, ob es sich um physische Produkte oder Dienstleistungen handelt. Das Betriebsmanagement umfasst</a:t>
            </a:r>
            <a:endParaRPr sz="2000" dirty="0"/>
          </a:p>
          <a:p>
            <a:pPr marL="285750" lvl="0" indent="-285750" algn="l" rtl="0">
              <a:lnSpc>
                <a:spcPct val="90000"/>
              </a:lnSpc>
              <a:spcBef>
                <a:spcPts val="1000"/>
              </a:spcBef>
              <a:spcAft>
                <a:spcPts val="0"/>
              </a:spcAft>
              <a:buClr>
                <a:srgbClr val="F27954"/>
              </a:buClr>
              <a:buSzPts val="1900"/>
              <a:buFont typeface="Arial"/>
              <a:buChar char="•"/>
            </a:pPr>
            <a:r>
              <a:rPr lang="de-DE" sz="1800" dirty="0" err="1"/>
              <a:t>Planung, </a:t>
            </a:r>
            <a:endParaRPr sz="2000" dirty="0"/>
          </a:p>
          <a:p>
            <a:pPr marL="285750" lvl="0" indent="-285750" algn="l" rtl="0">
              <a:lnSpc>
                <a:spcPct val="90000"/>
              </a:lnSpc>
              <a:spcBef>
                <a:spcPts val="1000"/>
              </a:spcBef>
              <a:spcAft>
                <a:spcPts val="0"/>
              </a:spcAft>
              <a:buClr>
                <a:srgbClr val="F27954"/>
              </a:buClr>
              <a:buSzPts val="1900"/>
              <a:buFont typeface="Arial"/>
              <a:buChar char="•"/>
            </a:pPr>
            <a:r>
              <a:rPr lang="de-DE" sz="1800" dirty="0"/>
              <a:t>Organisation, </a:t>
            </a:r>
            <a:endParaRPr sz="2000" dirty="0"/>
          </a:p>
          <a:p>
            <a:pPr marL="285750" lvl="0" indent="-285750" algn="l" rtl="0">
              <a:lnSpc>
                <a:spcPct val="90000"/>
              </a:lnSpc>
              <a:spcBef>
                <a:spcPts val="1000"/>
              </a:spcBef>
              <a:spcAft>
                <a:spcPts val="0"/>
              </a:spcAft>
              <a:buClr>
                <a:srgbClr val="F27954"/>
              </a:buClr>
              <a:buSzPts val="1900"/>
              <a:buFont typeface="Arial"/>
              <a:buChar char="•"/>
            </a:pPr>
            <a:r>
              <a:rPr lang="de-DE" sz="1800" dirty="0" err="1"/>
              <a:t>Koordinierung </a:t>
            </a:r>
            <a:r>
              <a:rPr lang="de-DE" sz="1800" dirty="0"/>
              <a:t>und </a:t>
            </a:r>
            <a:endParaRPr sz="2000" dirty="0"/>
          </a:p>
          <a:p>
            <a:pPr marL="285750" lvl="0" indent="-285750" algn="l" rtl="0">
              <a:lnSpc>
                <a:spcPct val="90000"/>
              </a:lnSpc>
              <a:spcBef>
                <a:spcPts val="1000"/>
              </a:spcBef>
              <a:spcAft>
                <a:spcPts val="0"/>
              </a:spcAft>
              <a:buClr>
                <a:srgbClr val="F27954"/>
              </a:buClr>
              <a:buSzPts val="1900"/>
              <a:buFont typeface="Arial"/>
              <a:buChar char="•"/>
            </a:pPr>
            <a:r>
              <a:rPr lang="de-DE" sz="1800" dirty="0"/>
              <a:t>Kontrolle</a:t>
            </a:r>
            <a:endParaRPr sz="2000" dirty="0"/>
          </a:p>
          <a:p>
            <a:pPr marL="0" lvl="0" indent="0" algn="l" rtl="0">
              <a:lnSpc>
                <a:spcPct val="90000"/>
              </a:lnSpc>
              <a:spcBef>
                <a:spcPts val="1000"/>
              </a:spcBef>
              <a:spcAft>
                <a:spcPts val="0"/>
              </a:spcAft>
              <a:buClr>
                <a:srgbClr val="F27954"/>
              </a:buClr>
              <a:buSzPts val="1900"/>
              <a:buNone/>
            </a:pPr>
            <a:r>
              <a:rPr lang="de-DE" sz="1800" dirty="0"/>
              <a:t>aller </a:t>
            </a:r>
            <a:r>
              <a:rPr lang="de-DE" sz="1800" dirty="0" err="1"/>
              <a:t>notwendigen Ressourcen wie Mitarbeiter</a:t>
            </a:r>
            <a:r>
              <a:rPr lang="de-DE" sz="1800" dirty="0"/>
              <a:t>, </a:t>
            </a:r>
            <a:r>
              <a:rPr lang="de-DE" sz="1800" dirty="0" err="1"/>
              <a:t>Finanzen</a:t>
            </a:r>
            <a:r>
              <a:rPr lang="de-DE" sz="1800" dirty="0"/>
              <a:t>, </a:t>
            </a:r>
            <a:r>
              <a:rPr lang="de-DE" sz="1800" dirty="0" err="1"/>
              <a:t>Technologie </a:t>
            </a:r>
            <a:r>
              <a:rPr lang="de-DE" sz="1800" dirty="0"/>
              <a:t>und auch </a:t>
            </a:r>
            <a:r>
              <a:rPr lang="de-DE" sz="1800" dirty="0" err="1"/>
              <a:t>Informationen</a:t>
            </a:r>
            <a:r>
              <a:rPr lang="de-DE" sz="1800" dirty="0"/>
              <a:t>. Die Optimierung dieser Prozesse ist von zentraler Bedeutung für die Wertschöpfung eines Unternehmens, erhöht die Wettbewerbsfähigkeit und verringert die Krisenanfälligkeit.</a:t>
            </a:r>
            <a:endParaRPr sz="1800" dirty="0"/>
          </a:p>
        </p:txBody>
      </p:sp>
      <p:sp>
        <p:nvSpPr>
          <p:cNvPr id="1229" name="Google Shape;1229;p6"/>
          <p:cNvSpPr txBox="1">
            <a:spLocks noGrp="1"/>
          </p:cNvSpPr>
          <p:nvPr>
            <p:ph type="body" idx="3"/>
          </p:nvPr>
        </p:nvSpPr>
        <p:spPr>
          <a:xfrm>
            <a:off x="1718561" y="402470"/>
            <a:ext cx="510512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dirty="0"/>
              <a:t>Effizientes Management des Betriebes</a:t>
            </a:r>
            <a:endParaRPr b="1" dirty="0"/>
          </a:p>
        </p:txBody>
      </p:sp>
      <p:sp>
        <p:nvSpPr>
          <p:cNvPr id="1230" name="Google Shape;1230;p6"/>
          <p:cNvSpPr txBox="1"/>
          <p:nvPr/>
        </p:nvSpPr>
        <p:spPr>
          <a:xfrm>
            <a:off x="1718561" y="1469048"/>
            <a:ext cx="5219811" cy="989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Ein wirksames Betriebsmanagement kann die Krisenanfälligkeit von Unternehmen verringern.</a:t>
            </a:r>
            <a:endParaRPr sz="1600" b="0" i="0" dirty="0">
              <a:solidFill>
                <a:schemeClr val="lt1"/>
              </a:solidFill>
              <a:latin typeface="Calibri"/>
              <a:ea typeface="Calibri"/>
              <a:cs typeface="Calibri"/>
              <a:sym typeface="Calibri"/>
            </a:endParaRPr>
          </a:p>
        </p:txBody>
      </p:sp>
      <p:pic>
        <p:nvPicPr>
          <p:cNvPr id="16" name="Bildplatzhalter 15">
            <a:extLst>
              <a:ext uri="{FF2B5EF4-FFF2-40B4-BE49-F238E27FC236}">
                <a16:creationId xmlns:a16="http://schemas.microsoft.com/office/drawing/2014/main" id="{DB8CB050-B8C7-3F12-3198-539E255140CB}"/>
              </a:ext>
            </a:extLst>
          </p:cNvPr>
          <p:cNvPicPr>
            <a:picLocks noGrp="1" noChangeAspect="1"/>
          </p:cNvPicPr>
          <p:nvPr>
            <p:ph type="pic" idx="2"/>
          </p:nvPr>
        </p:nvPicPr>
        <p:blipFill>
          <a:blip r:embed="rId3"/>
          <a:srcRect l="23253" r="23253"/>
          <a:stretch>
            <a:fillRect/>
          </a:stretch>
        </p:blipFill>
        <p:spPr/>
      </p:pic>
      <p:sp>
        <p:nvSpPr>
          <p:cNvPr id="2" name="Textfeld 1">
            <a:extLst>
              <a:ext uri="{FF2B5EF4-FFF2-40B4-BE49-F238E27FC236}">
                <a16:creationId xmlns:a16="http://schemas.microsoft.com/office/drawing/2014/main" id="{93712350-A550-328A-84C8-66A924D7B202}"/>
              </a:ext>
            </a:extLst>
          </p:cNvPr>
          <p:cNvSpPr txBox="1"/>
          <p:nvPr/>
        </p:nvSpPr>
        <p:spPr>
          <a:xfrm>
            <a:off x="6823682" y="6320165"/>
            <a:ext cx="1674254" cy="246221"/>
          </a:xfrm>
          <a:prstGeom prst="rect">
            <a:avLst/>
          </a:prstGeom>
          <a:noFill/>
        </p:spPr>
        <p:txBody>
          <a:bodyPr wrap="square" rtlCol="0">
            <a:spAutoFit/>
          </a:bodyPr>
          <a:lstStyle/>
          <a:p>
            <a:r>
              <a:rPr lang="de-DE" sz="1000" dirty="0" err="1">
                <a:solidFill>
                  <a:srgbClr val="9D9D9D"/>
                </a:solidFill>
              </a:rPr>
              <a:t>Foto</a:t>
            </a:r>
            <a:r>
              <a:rPr lang="de-DE" sz="1000" dirty="0">
                <a:solidFill>
                  <a:srgbClr val="9D9D9D"/>
                </a:solidFill>
              </a:rPr>
              <a:t>: Adobe Stock</a:t>
            </a:r>
            <a:endParaRPr lang="en-GB" sz="1000" dirty="0">
              <a:solidFill>
                <a:srgbClr val="9D9D9D"/>
              </a:solidFill>
            </a:endParaRPr>
          </a:p>
        </p:txBody>
      </p:sp>
    </p:spTree>
    <p:extLst>
      <p:ext uri="{BB962C8B-B14F-4D97-AF65-F5344CB8AC3E}">
        <p14:creationId xmlns:p14="http://schemas.microsoft.com/office/powerpoint/2010/main" val="1430677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pic>
        <p:nvPicPr>
          <p:cNvPr id="2207" name="Google Shape;2207;p57" descr="Ein Bild, das Wasser, Sport, draußen, Wassersport enthält.&#10;&#10;Automatisch generierte Beschreibung"/>
          <p:cNvPicPr preferRelativeResize="0">
            <a:picLocks noGrp="1"/>
          </p:cNvPicPr>
          <p:nvPr>
            <p:ph type="pic" idx="2"/>
          </p:nvPr>
        </p:nvPicPr>
        <p:blipFill rotWithShape="1">
          <a:blip r:embed="rId3">
            <a:alphaModFix/>
          </a:blip>
          <a:srcRect l="19908" r="19907"/>
          <a:stretch/>
        </p:blipFill>
        <p:spPr>
          <a:xfrm>
            <a:off x="6852062" y="228600"/>
            <a:ext cx="5105121" cy="6362700"/>
          </a:xfrm>
          <a:prstGeom prst="rect">
            <a:avLst/>
          </a:prstGeom>
          <a:solidFill>
            <a:schemeClr val="lt1"/>
          </a:solidFill>
          <a:ln>
            <a:noFill/>
          </a:ln>
        </p:spPr>
      </p:pic>
      <p:sp>
        <p:nvSpPr>
          <p:cNvPr id="2208" name="Google Shape;2208;p57"/>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Ganz gleich, wie gut Ihr Krisenkommunikations-plan durchdacht ist - jede Entscheidung ist mit Kosten und Nutzen verbunden. Ihr Ziel wird es sein, den Nutzen zu maximieren und die Kosten zu minimieren - aber denken Sie daran: Kosten bleiben Kosten! Listen Sie daher in jedem Szenario die potenziellen Risiken auf, die auf Sie zukommen könnten. Auf diese Weise sind Sie vorbereitet, falls ein Plan nicht wie gewünscht funktioniert.</a:t>
            </a:r>
            <a:endParaRPr lang="de-DE" dirty="0"/>
          </a:p>
        </p:txBody>
      </p:sp>
      <p:sp>
        <p:nvSpPr>
          <p:cNvPr id="2209" name="Google Shape;2209;p57"/>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solidFill>
                  <a:schemeClr val="lt1"/>
                </a:solidFill>
              </a:rPr>
              <a:t>07 </a:t>
            </a:r>
            <a:r>
              <a:rPr lang="de-DE" sz="3600" dirty="0"/>
              <a:t>POTENZIELLE RISIKEN ERMITTELN</a:t>
            </a:r>
            <a:endParaRPr dirty="0"/>
          </a:p>
          <a:p>
            <a:pPr marL="0" lvl="0" indent="0" algn="l" rtl="0">
              <a:lnSpc>
                <a:spcPct val="90000"/>
              </a:lnSpc>
              <a:spcBef>
                <a:spcPts val="1000"/>
              </a:spcBef>
              <a:spcAft>
                <a:spcPts val="0"/>
              </a:spcAft>
              <a:buClr>
                <a:schemeClr val="lt1"/>
              </a:buClr>
              <a:buSzPts val="3600"/>
              <a:buNone/>
            </a:pPr>
            <a:endParaRPr dirty="0">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pic>
        <p:nvPicPr>
          <p:cNvPr id="2214" name="Google Shape;2214;p58" descr="Ein Bild, das Person, Boden, drinnen, Gruppe enthält.&#10;&#10;Automatisch generierte Beschreibung"/>
          <p:cNvPicPr preferRelativeResize="0">
            <a:picLocks noGrp="1"/>
          </p:cNvPicPr>
          <p:nvPr>
            <p:ph type="pic" idx="2"/>
          </p:nvPr>
        </p:nvPicPr>
        <p:blipFill rotWithShape="1">
          <a:blip r:embed="rId3">
            <a:alphaModFix/>
          </a:blip>
          <a:srcRect t="8416" b="8415"/>
          <a:stretch/>
        </p:blipFill>
        <p:spPr>
          <a:xfrm>
            <a:off x="6852062" y="228600"/>
            <a:ext cx="5105121" cy="6362700"/>
          </a:xfrm>
          <a:prstGeom prst="rect">
            <a:avLst/>
          </a:prstGeom>
          <a:solidFill>
            <a:schemeClr val="lt1"/>
          </a:solidFill>
          <a:ln>
            <a:noFill/>
          </a:ln>
        </p:spPr>
      </p:pic>
      <p:sp>
        <p:nvSpPr>
          <p:cNvPr id="2215" name="Google Shape;2215;p58"/>
          <p:cNvSpPr txBox="1">
            <a:spLocks noGrp="1"/>
          </p:cNvSpPr>
          <p:nvPr>
            <p:ph type="body" idx="1"/>
          </p:nvPr>
        </p:nvSpPr>
        <p:spPr>
          <a:xfrm>
            <a:off x="1730615" y="2067606"/>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700" dirty="0"/>
              <a:t>Proaktive Kommunikation ist der Schlüssel zur Bewältigung einer Krise. Was Sie jetzt brauchen, ist Transparenz. Ihr Team sollte darauf vorbereitet sein, Materialien für die Öffentlichkeit vorzubereiten und diese Informationen in geordneter Weise an die Beteiligten weiterzugeben. Je mehr Informationen Sie zurückhalten, desto mehr wird die Öffentlichkeit wissen wollen, was Sie verheimlichen. Eine reaktive Kommunikation ist ebenso wichtig. Behalten Sie die sozialen Medien während einer Krise im Auge. Auf negative Erwähnungen in den sozialen Medien sollte sofort und konsequent reagiert werden - bleiben Sie dabei aber sachlich und sympathisch. Planen Sie Ihre Präsenz in den sozialen Medien im Krisenfall sorgfältig und informieren Sie Ihre Teammitglieder über das weitere Vorgehen.</a:t>
            </a:r>
          </a:p>
        </p:txBody>
      </p:sp>
      <p:sp>
        <p:nvSpPr>
          <p:cNvPr id="2216" name="Google Shape;2216;p58"/>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08 RICHTLINIEN FÜR SOZIALE MEDIEN ERSTELLEN</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pic>
        <p:nvPicPr>
          <p:cNvPr id="2221" name="Google Shape;2221;p59" descr="Ein Bild, das draußen, Himmel, Gras, Ebene enthält.&#10;&#10;Automatisch generierte Beschreibung"/>
          <p:cNvPicPr preferRelativeResize="0">
            <a:picLocks noGrp="1"/>
          </p:cNvPicPr>
          <p:nvPr>
            <p:ph type="pic" idx="2"/>
          </p:nvPr>
        </p:nvPicPr>
        <p:blipFill rotWithShape="1">
          <a:blip r:embed="rId3">
            <a:alphaModFix/>
          </a:blip>
          <a:srcRect t="12344" b="12344"/>
          <a:stretch/>
        </p:blipFill>
        <p:spPr>
          <a:xfrm>
            <a:off x="241300" y="228600"/>
            <a:ext cx="11696700" cy="5763986"/>
          </a:xfrm>
          <a:prstGeom prst="rect">
            <a:avLst/>
          </a:prstGeom>
          <a:noFill/>
          <a:ln>
            <a:noFill/>
          </a:ln>
        </p:spPr>
      </p:pic>
      <p:sp>
        <p:nvSpPr>
          <p:cNvPr id="2222" name="Google Shape;2222;p59"/>
          <p:cNvSpPr txBox="1">
            <a:spLocks noGrp="1"/>
          </p:cNvSpPr>
          <p:nvPr>
            <p:ph type="body" idx="1"/>
          </p:nvPr>
        </p:nvSpPr>
        <p:spPr>
          <a:xfrm>
            <a:off x="1243107" y="1318284"/>
            <a:ext cx="5113200" cy="582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b="1" dirty="0"/>
              <a:t>FALLSTUDIE</a:t>
            </a:r>
            <a:endParaRPr dirty="0"/>
          </a:p>
        </p:txBody>
      </p:sp>
      <p:sp>
        <p:nvSpPr>
          <p:cNvPr id="2223" name="Google Shape;2223;p59"/>
          <p:cNvSpPr txBox="1">
            <a:spLocks noGrp="1"/>
          </p:cNvSpPr>
          <p:nvPr>
            <p:ph type="body" idx="3"/>
          </p:nvPr>
        </p:nvSpPr>
        <p:spPr>
          <a:xfrm>
            <a:off x="1562236" y="3520735"/>
            <a:ext cx="5029200" cy="851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800"/>
              <a:buNone/>
            </a:pPr>
            <a:r>
              <a:rPr lang="de-DE" sz="2800" dirty="0">
                <a:solidFill>
                  <a:schemeClr val="lt1"/>
                </a:solidFill>
              </a:rPr>
              <a:t>Soziale Medien in die Krisenkommunikation einbinden</a:t>
            </a:r>
            <a:endParaRPr sz="2800" dirty="0"/>
          </a:p>
        </p:txBody>
      </p:sp>
      <p:sp>
        <p:nvSpPr>
          <p:cNvPr id="2224" name="Google Shape;2224;p59"/>
          <p:cNvSpPr txBox="1"/>
          <p:nvPr/>
        </p:nvSpPr>
        <p:spPr>
          <a:xfrm>
            <a:off x="9208008" y="6254496"/>
            <a:ext cx="27299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b="0" i="0">
                <a:solidFill>
                  <a:srgbClr val="70757A"/>
                </a:solidFill>
                <a:latin typeface="Calibri"/>
                <a:ea typeface="Calibri"/>
                <a:cs typeface="Calibri"/>
                <a:sym typeface="Calibri"/>
              </a:rPr>
              <a:t>Bild: David Maialetti | Kredit: AP</a:t>
            </a:r>
            <a:endParaRPr sz="10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60"/>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230" name="Google Shape;2230;p60"/>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b="1" dirty="0">
                <a:solidFill>
                  <a:schemeClr val="lt1"/>
                </a:solidFill>
              </a:rPr>
              <a:t>FALLSTUDIE: </a:t>
            </a:r>
            <a:r>
              <a:rPr lang="de-DE" dirty="0">
                <a:solidFill>
                  <a:schemeClr val="lt1"/>
                </a:solidFill>
              </a:rPr>
              <a:t>Southwest Airlines Flug 1380</a:t>
            </a:r>
            <a:endParaRPr dirty="0"/>
          </a:p>
        </p:txBody>
      </p:sp>
      <p:sp>
        <p:nvSpPr>
          <p:cNvPr id="2231" name="Google Shape;2231;p60"/>
          <p:cNvSpPr txBox="1">
            <a:spLocks noGrp="1"/>
          </p:cNvSpPr>
          <p:nvPr>
            <p:ph type="body" idx="1"/>
          </p:nvPr>
        </p:nvSpPr>
        <p:spPr>
          <a:xfrm>
            <a:off x="389965" y="1757362"/>
            <a:ext cx="11470341" cy="4231957"/>
          </a:xfrm>
          <a:prstGeom prst="rect">
            <a:avLst/>
          </a:prstGeom>
          <a:noFill/>
          <a:ln>
            <a:noFill/>
          </a:ln>
        </p:spPr>
        <p:txBody>
          <a:bodyPr spcFirstLastPara="1" wrap="square" lIns="91425" tIns="45700" rIns="91425" bIns="45700" anchor="t" anchorCtr="0">
            <a:normAutofit fontScale="62500" lnSpcReduction="20000"/>
          </a:bodyPr>
          <a:lstStyle/>
          <a:p>
            <a:pPr marL="12700" lvl="0" indent="-12700" algn="l" rtl="0">
              <a:lnSpc>
                <a:spcPct val="90000"/>
              </a:lnSpc>
              <a:spcBef>
                <a:spcPts val="0"/>
              </a:spcBef>
              <a:spcAft>
                <a:spcPts val="0"/>
              </a:spcAft>
              <a:buClr>
                <a:srgbClr val="595A59"/>
              </a:buClr>
              <a:buSzPct val="100000"/>
              <a:buNone/>
            </a:pPr>
            <a:r>
              <a:rPr lang="de-DE" sz="2400" dirty="0"/>
              <a:t>Auf Flug 1380 führte eine Triebwerksstörung zu einem tragischen Zwischenfall, bei dem ein Passagier starb und mehrere Personen verletzt wurden. Dies war der erste Todesfall während eines Fluges für das Unternehmen. </a:t>
            </a:r>
            <a:endParaRPr dirty="0"/>
          </a:p>
          <a:p>
            <a:pPr marL="12700" lvl="0" indent="-12700" algn="l" rtl="0">
              <a:lnSpc>
                <a:spcPct val="90000"/>
              </a:lnSpc>
              <a:spcBef>
                <a:spcPts val="1000"/>
              </a:spcBef>
              <a:spcAft>
                <a:spcPts val="0"/>
              </a:spcAft>
              <a:buClr>
                <a:srgbClr val="595A59"/>
              </a:buClr>
              <a:buSzPct val="100000"/>
              <a:buNone/>
            </a:pPr>
            <a:r>
              <a:rPr lang="de-DE" sz="2400" dirty="0"/>
              <a:t>Der CEO des Unternehmens, Gary Kelly, reagierte sofort auf die Situation: </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Ein Social Listening Team versorgte die Führungskräfte mit Echtzeitinformationen über den Unfall.</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Die Führungskräfte verfolgten die Fotos, Tweets und Videos der Passagiere des abgestürzten Flugzeugs, um sich in Echtzeit ein Bild von der Situation und dem Schrecken zu machen, den die Menschen an Bord erlebten.</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Ein Passagier nutzte das WLAN des Flugzeugs, um live auf Facebook zu berichten. CEO Gary Kelly entschuldigte sich sofort in einem 40-sekündigen Video.</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Die Fluggesellschaft veröffentlichte mehrere Updates auf ihren eigenen sozialen Plattformen - mit kurzen Fakten über den Vorfall und die intensiven Bemühungen von Southwest, sich um seine Kunden auf Flug 1380 zu kümmern. Sie entschuldigte sich aufrichtig und herzlich bei der Familie des Opfers. </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Gary Kelly zog daraufhin alle Werbung aus den sozialen Medien zurück und rief die Passagiere persönlich an, um ihnen Unterstützung und Beratungsmöglichkeiten anzubieten.</a:t>
            </a: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r>
              <a:rPr lang="de-DE" sz="2400" dirty="0"/>
              <a:t>Auch wenn man sich solche Krisen nur schwer vorstellen kann, so kommen sie doch vor und haben Auswirkungen auf Unternehmen. Obwohl Southwest noch nie mit einem derartigen Vorfall konfrontiert war, war der CEO auf die Situation vorbereitet und reagierte sofort gemäß dem Krisenkommunikationsplan des Unternehmens. Das kam in der Öffentlichkeit gut an, und ein schwerer Imageschaden konnte abgewendet werden.</a:t>
            </a:r>
            <a:endParaRPr sz="2400" dirty="0"/>
          </a:p>
        </p:txBody>
      </p:sp>
      <p:sp>
        <p:nvSpPr>
          <p:cNvPr id="2232" name="Google Shape;2232;p60"/>
          <p:cNvSpPr txBox="1"/>
          <p:nvPr/>
        </p:nvSpPr>
        <p:spPr>
          <a:xfrm>
            <a:off x="6125135" y="6166103"/>
            <a:ext cx="60944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https://www.rockdovesolutions.com/blog/digita-age-crisis-lessons-number-6-you-cannot-have-enough-social-media-tools-resources-and-training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7" name="Google Shape;2237;p61"/>
          <p:cNvSpPr/>
          <p:nvPr/>
        </p:nvSpPr>
        <p:spPr>
          <a:xfrm>
            <a:off x="0" y="291787"/>
            <a:ext cx="5537461" cy="171939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238" name="Google Shape;2238;p61"/>
          <p:cNvSpPr txBox="1">
            <a:spLocks noGrp="1"/>
          </p:cNvSpPr>
          <p:nvPr>
            <p:ph type="body" idx="1"/>
          </p:nvPr>
        </p:nvSpPr>
        <p:spPr>
          <a:xfrm>
            <a:off x="314265" y="429619"/>
            <a:ext cx="522319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dirty="0">
                <a:solidFill>
                  <a:schemeClr val="lt1"/>
                </a:solidFill>
              </a:rPr>
              <a:t>DIE FÜNF </a:t>
            </a:r>
            <a:r>
              <a:rPr lang="de-DE" b="1" dirty="0" err="1">
                <a:solidFill>
                  <a:schemeClr val="lt1"/>
                </a:solidFill>
              </a:rPr>
              <a:t>A‘s</a:t>
            </a:r>
            <a:r>
              <a:rPr lang="de-DE" b="1" dirty="0">
                <a:solidFill>
                  <a:schemeClr val="lt1"/>
                </a:solidFill>
              </a:rPr>
              <a:t> VON KRISENKOMMUNIKATION</a:t>
            </a:r>
            <a:endParaRPr dirty="0"/>
          </a:p>
        </p:txBody>
      </p:sp>
      <p:sp>
        <p:nvSpPr>
          <p:cNvPr id="2239" name="Google Shape;2239;p61"/>
          <p:cNvSpPr txBox="1">
            <a:spLocks noGrp="1"/>
          </p:cNvSpPr>
          <p:nvPr>
            <p:ph type="body" idx="2"/>
          </p:nvPr>
        </p:nvSpPr>
        <p:spPr>
          <a:xfrm>
            <a:off x="2399883" y="2463874"/>
            <a:ext cx="2052031" cy="1477405"/>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ctr" rtl="0">
              <a:lnSpc>
                <a:spcPct val="90000"/>
              </a:lnSpc>
              <a:spcBef>
                <a:spcPts val="0"/>
              </a:spcBef>
              <a:spcAft>
                <a:spcPts val="0"/>
              </a:spcAft>
              <a:buClr>
                <a:schemeClr val="lt1"/>
              </a:buClr>
              <a:buSzPct val="100000"/>
              <a:buNone/>
            </a:pPr>
            <a:r>
              <a:rPr lang="de-DE" sz="3200" b="1" dirty="0"/>
              <a:t>ALARMIEREN</a:t>
            </a:r>
            <a:endParaRPr dirty="0"/>
          </a:p>
          <a:p>
            <a:pPr marL="228600" lvl="0" indent="-228600" algn="ctr" rtl="0">
              <a:lnSpc>
                <a:spcPct val="90000"/>
              </a:lnSpc>
              <a:spcBef>
                <a:spcPts val="1000"/>
              </a:spcBef>
              <a:spcAft>
                <a:spcPts val="0"/>
              </a:spcAft>
              <a:buClr>
                <a:schemeClr val="lt1"/>
              </a:buClr>
              <a:buSzPct val="100000"/>
              <a:buNone/>
            </a:pPr>
            <a:r>
              <a:rPr lang="de-DE" dirty="0"/>
              <a:t>Benachrichtigen Sie alle relevanten Teammitglieder so schnell wie möglich und legen Sie spezielle Kommunikationskanäle fest.</a:t>
            </a:r>
            <a:endParaRPr dirty="0"/>
          </a:p>
        </p:txBody>
      </p:sp>
      <p:sp>
        <p:nvSpPr>
          <p:cNvPr id="2240" name="Google Shape;2240;p61"/>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1</a:t>
            </a:r>
            <a:endParaRPr/>
          </a:p>
        </p:txBody>
      </p:sp>
      <p:sp>
        <p:nvSpPr>
          <p:cNvPr id="2241" name="Google Shape;2241;p61"/>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2</a:t>
            </a:r>
            <a:endParaRPr/>
          </a:p>
        </p:txBody>
      </p:sp>
      <p:sp>
        <p:nvSpPr>
          <p:cNvPr id="2242" name="Google Shape;2242;p61"/>
          <p:cNvSpPr txBox="1">
            <a:spLocks noGrp="1"/>
          </p:cNvSpPr>
          <p:nvPr>
            <p:ph type="body" idx="9"/>
          </p:nvPr>
        </p:nvSpPr>
        <p:spPr>
          <a:xfrm>
            <a:off x="5476814" y="1354620"/>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dirty="0"/>
              <a:t>3</a:t>
            </a:r>
            <a:endParaRPr dirty="0"/>
          </a:p>
        </p:txBody>
      </p:sp>
      <p:sp>
        <p:nvSpPr>
          <p:cNvPr id="2243" name="Google Shape;2243;p61"/>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4</a:t>
            </a:r>
            <a:endParaRPr/>
          </a:p>
        </p:txBody>
      </p:sp>
      <p:sp>
        <p:nvSpPr>
          <p:cNvPr id="2244" name="Google Shape;2244;p61"/>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5</a:t>
            </a:r>
            <a:endParaRPr/>
          </a:p>
        </p:txBody>
      </p:sp>
      <p:sp>
        <p:nvSpPr>
          <p:cNvPr id="2245" name="Google Shape;2245;p61"/>
          <p:cNvSpPr txBox="1"/>
          <p:nvPr/>
        </p:nvSpPr>
        <p:spPr>
          <a:xfrm>
            <a:off x="4316273" y="3553730"/>
            <a:ext cx="2052031" cy="1351828"/>
          </a:xfrm>
          <a:prstGeom prst="rect">
            <a:avLst/>
          </a:prstGeom>
          <a:noFill/>
          <a:ln>
            <a:noFill/>
          </a:ln>
        </p:spPr>
        <p:txBody>
          <a:bodyPr spcFirstLastPara="1" wrap="square" lIns="91425" tIns="45700" rIns="91425" bIns="45700" anchor="t" anchorCtr="0">
            <a:normAutofit fontScale="550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3200" b="1" i="0" dirty="0">
                <a:solidFill>
                  <a:schemeClr val="lt1"/>
                </a:solidFill>
                <a:latin typeface="Calibri"/>
                <a:ea typeface="Calibri"/>
                <a:cs typeface="Calibri"/>
                <a:sym typeface="Calibri"/>
              </a:rPr>
              <a:t>ASSESS (BEWERTEN)</a:t>
            </a:r>
            <a:endParaRPr dirty="0"/>
          </a:p>
          <a:p>
            <a:pPr marL="228600" marR="0" lvl="0" indent="-228600" algn="ctr" rtl="0">
              <a:lnSpc>
                <a:spcPct val="90000"/>
              </a:lnSpc>
              <a:spcBef>
                <a:spcPts val="1000"/>
              </a:spcBef>
              <a:spcAft>
                <a:spcPts val="0"/>
              </a:spcAft>
              <a:buClr>
                <a:schemeClr val="lt1"/>
              </a:buClr>
              <a:buSzPct val="100000"/>
              <a:buFont typeface="Arial"/>
              <a:buNone/>
            </a:pPr>
            <a:r>
              <a:rPr lang="de-DE" sz="2400" b="0" i="0" dirty="0">
                <a:solidFill>
                  <a:schemeClr val="lt1"/>
                </a:solidFill>
                <a:latin typeface="Calibri"/>
                <a:ea typeface="Calibri"/>
                <a:cs typeface="Calibri"/>
                <a:sym typeface="Calibri"/>
              </a:rPr>
              <a:t>Beurteilen Sie die Situation. Was ist passiert? Wo und wann? Wer ist beteiligt?</a:t>
            </a:r>
            <a:endParaRPr dirty="0"/>
          </a:p>
        </p:txBody>
      </p:sp>
      <p:sp>
        <p:nvSpPr>
          <p:cNvPr id="2246" name="Google Shape;2246;p61"/>
          <p:cNvSpPr txBox="1"/>
          <p:nvPr/>
        </p:nvSpPr>
        <p:spPr>
          <a:xfrm>
            <a:off x="5494617" y="1908026"/>
            <a:ext cx="2147254" cy="1721212"/>
          </a:xfrm>
          <a:prstGeom prst="rect">
            <a:avLst/>
          </a:prstGeom>
          <a:noFill/>
          <a:ln>
            <a:noFill/>
          </a:ln>
        </p:spPr>
        <p:txBody>
          <a:bodyPr spcFirstLastPara="1" wrap="square" lIns="91425" tIns="45700" rIns="91425" bIns="45700" anchor="t" anchorCtr="0">
            <a:normAutofit fontScale="250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7200" b="1" i="0" dirty="0">
                <a:solidFill>
                  <a:schemeClr val="lt1"/>
                </a:solidFill>
                <a:latin typeface="Calibri"/>
                <a:ea typeface="Calibri"/>
                <a:cs typeface="Calibri"/>
                <a:sym typeface="Calibri"/>
              </a:rPr>
              <a:t>AKTIVIEREN</a:t>
            </a:r>
          </a:p>
          <a:p>
            <a:pPr marL="228600" marR="0" lvl="0" indent="-228600" algn="ctr" rtl="0">
              <a:lnSpc>
                <a:spcPct val="90000"/>
              </a:lnSpc>
              <a:spcAft>
                <a:spcPts val="0"/>
              </a:spcAft>
              <a:buClr>
                <a:schemeClr val="lt1"/>
              </a:buClr>
              <a:buSzPct val="100000"/>
              <a:buFont typeface="Arial"/>
              <a:buNone/>
            </a:pPr>
            <a:r>
              <a:rPr lang="de-DE" sz="4800" b="0" i="0" dirty="0">
                <a:solidFill>
                  <a:schemeClr val="lt1"/>
                </a:solidFill>
                <a:latin typeface="Calibri"/>
                <a:ea typeface="Calibri"/>
                <a:cs typeface="Calibri"/>
                <a:sym typeface="Calibri"/>
              </a:rPr>
              <a:t>Aktivieren Sie die zuständigen Teammitglieder und beginnen Sie mit dem Krisenmanagementpro-</a:t>
            </a:r>
            <a:r>
              <a:rPr lang="de-DE" sz="4800" b="0" i="0" dirty="0" err="1">
                <a:solidFill>
                  <a:schemeClr val="lt1"/>
                </a:solidFill>
                <a:latin typeface="Calibri"/>
                <a:ea typeface="Calibri"/>
                <a:cs typeface="Calibri"/>
                <a:sym typeface="Calibri"/>
              </a:rPr>
              <a:t>zess</a:t>
            </a:r>
            <a:r>
              <a:rPr lang="de-DE" sz="4800" b="0" i="0" dirty="0">
                <a:solidFill>
                  <a:schemeClr val="lt1"/>
                </a:solidFill>
                <a:latin typeface="Calibri"/>
                <a:ea typeface="Calibri"/>
                <a:cs typeface="Calibri"/>
                <a:sym typeface="Calibri"/>
              </a:rPr>
              <a:t>. Dazu können eine Mitarbeiterversammlung, ein erstes Briefing</a:t>
            </a:r>
          </a:p>
          <a:p>
            <a:pPr marL="228600" marR="0" lvl="0" indent="-228600" algn="ctr" rtl="0">
              <a:lnSpc>
                <a:spcPct val="90000"/>
              </a:lnSpc>
              <a:spcAft>
                <a:spcPts val="0"/>
              </a:spcAft>
              <a:buClr>
                <a:schemeClr val="lt1"/>
              </a:buClr>
              <a:buSzPct val="100000"/>
              <a:buFont typeface="Arial"/>
              <a:buNone/>
            </a:pPr>
            <a:r>
              <a:rPr lang="de-DE" sz="4800" b="0" i="0" dirty="0">
                <a:solidFill>
                  <a:schemeClr val="lt1"/>
                </a:solidFill>
                <a:latin typeface="Calibri"/>
                <a:ea typeface="Calibri"/>
                <a:cs typeface="Calibri"/>
                <a:sym typeface="Calibri"/>
              </a:rPr>
              <a:t> und Erklärungen</a:t>
            </a:r>
          </a:p>
          <a:p>
            <a:pPr marL="228600" marR="0" lvl="0" indent="-228600" algn="ctr" rtl="0">
              <a:lnSpc>
                <a:spcPct val="90000"/>
              </a:lnSpc>
              <a:spcAft>
                <a:spcPts val="0"/>
              </a:spcAft>
              <a:buClr>
                <a:schemeClr val="lt1"/>
              </a:buClr>
              <a:buSzPct val="100000"/>
              <a:buFont typeface="Arial"/>
              <a:buNone/>
            </a:pPr>
            <a:r>
              <a:rPr lang="de-DE" sz="4800" b="0" i="0" dirty="0">
                <a:solidFill>
                  <a:schemeClr val="lt1"/>
                </a:solidFill>
                <a:latin typeface="Calibri"/>
                <a:ea typeface="Calibri"/>
                <a:cs typeface="Calibri"/>
                <a:sym typeface="Calibri"/>
              </a:rPr>
              <a:t> gehören.</a:t>
            </a:r>
            <a:endParaRPr sz="4800" b="0" i="0" dirty="0">
              <a:solidFill>
                <a:schemeClr val="lt1"/>
              </a:solidFill>
              <a:latin typeface="Calibri"/>
              <a:ea typeface="Calibri"/>
              <a:cs typeface="Calibri"/>
              <a:sym typeface="Calibri"/>
            </a:endParaRPr>
          </a:p>
        </p:txBody>
      </p:sp>
      <p:sp>
        <p:nvSpPr>
          <p:cNvPr id="2247" name="Google Shape;2247;p61"/>
          <p:cNvSpPr txBox="1"/>
          <p:nvPr/>
        </p:nvSpPr>
        <p:spPr>
          <a:xfrm>
            <a:off x="6931040" y="3421175"/>
            <a:ext cx="2106180" cy="1640193"/>
          </a:xfrm>
          <a:prstGeom prst="rect">
            <a:avLst/>
          </a:prstGeom>
          <a:noFill/>
          <a:ln>
            <a:noFill/>
          </a:ln>
        </p:spPr>
        <p:txBody>
          <a:bodyPr spcFirstLastPara="1" wrap="square" lIns="91425" tIns="45700" rIns="91425" bIns="45700" anchor="t" anchorCtr="0">
            <a:normAutofit fontScale="25000" lnSpcReduction="20000"/>
          </a:bodyPr>
          <a:lstStyle/>
          <a:p>
            <a:pPr marL="228600" marR="0" lvl="0" indent="-228600" algn="ctr" rtl="0">
              <a:lnSpc>
                <a:spcPct val="90000"/>
              </a:lnSpc>
              <a:spcAft>
                <a:spcPts val="0"/>
              </a:spcAft>
              <a:buClr>
                <a:schemeClr val="lt1"/>
              </a:buClr>
              <a:buSzPct val="100000"/>
              <a:buFont typeface="Arial"/>
              <a:buNone/>
            </a:pPr>
            <a:r>
              <a:rPr lang="de-DE" sz="5200" b="0" i="0" dirty="0">
                <a:solidFill>
                  <a:schemeClr val="lt1"/>
                </a:solidFill>
                <a:latin typeface="Calibri"/>
                <a:ea typeface="Calibri"/>
                <a:cs typeface="Calibri"/>
                <a:sym typeface="Calibri"/>
              </a:rPr>
              <a:t>Krisenkommunikation ist ein längerer Prozess. Es ist von entscheidender Bedeutung, um die Situation kontinuierlich zu beobachten und sich möglicher Veränderungen bewusst zu sein, um entsprechend </a:t>
            </a:r>
            <a:r>
              <a:rPr lang="de-DE" sz="5200" b="0" i="0" dirty="0" err="1">
                <a:solidFill>
                  <a:schemeClr val="lt1"/>
                </a:solidFill>
                <a:latin typeface="Calibri"/>
                <a:ea typeface="Calibri"/>
                <a:cs typeface="Calibri"/>
                <a:sym typeface="Calibri"/>
              </a:rPr>
              <a:t>reagie</a:t>
            </a:r>
            <a:r>
              <a:rPr lang="de-DE" sz="5200" b="0" i="0" dirty="0">
                <a:solidFill>
                  <a:schemeClr val="lt1"/>
                </a:solidFill>
                <a:latin typeface="Calibri"/>
                <a:ea typeface="Calibri"/>
                <a:cs typeface="Calibri"/>
                <a:sym typeface="Calibri"/>
              </a:rPr>
              <a:t>-</a:t>
            </a:r>
          </a:p>
          <a:p>
            <a:pPr marL="228600" marR="0" lvl="0" indent="-228600" algn="ctr" rtl="0">
              <a:lnSpc>
                <a:spcPct val="90000"/>
              </a:lnSpc>
              <a:spcAft>
                <a:spcPts val="0"/>
              </a:spcAft>
              <a:buClr>
                <a:schemeClr val="lt1"/>
              </a:buClr>
              <a:buSzPct val="100000"/>
              <a:buFont typeface="Arial"/>
              <a:buNone/>
            </a:pPr>
            <a:r>
              <a:rPr lang="de-DE" sz="5200" b="0" i="0" dirty="0" err="1">
                <a:solidFill>
                  <a:schemeClr val="lt1"/>
                </a:solidFill>
                <a:latin typeface="Calibri"/>
                <a:ea typeface="Calibri"/>
                <a:cs typeface="Calibri"/>
                <a:sym typeface="Calibri"/>
              </a:rPr>
              <a:t>ren</a:t>
            </a:r>
            <a:r>
              <a:rPr lang="de-DE" sz="5200" b="0" i="0" dirty="0">
                <a:solidFill>
                  <a:schemeClr val="lt1"/>
                </a:solidFill>
                <a:latin typeface="Calibri"/>
                <a:ea typeface="Calibri"/>
                <a:cs typeface="Calibri"/>
                <a:sym typeface="Calibri"/>
              </a:rPr>
              <a:t> zu können.</a:t>
            </a:r>
            <a:endParaRPr sz="5200" b="0" i="0" dirty="0">
              <a:solidFill>
                <a:schemeClr val="lt1"/>
              </a:solidFill>
              <a:latin typeface="Calibri"/>
              <a:ea typeface="Calibri"/>
              <a:cs typeface="Calibri"/>
              <a:sym typeface="Calibri"/>
            </a:endParaRPr>
          </a:p>
        </p:txBody>
      </p:sp>
      <p:sp>
        <p:nvSpPr>
          <p:cNvPr id="2248" name="Google Shape;2248;p61"/>
          <p:cNvSpPr txBox="1"/>
          <p:nvPr/>
        </p:nvSpPr>
        <p:spPr>
          <a:xfrm>
            <a:off x="9183523" y="2011177"/>
            <a:ext cx="2106180" cy="1930102"/>
          </a:xfrm>
          <a:prstGeom prst="rect">
            <a:avLst/>
          </a:prstGeom>
          <a:noFill/>
          <a:ln>
            <a:noFill/>
          </a:ln>
        </p:spPr>
        <p:txBody>
          <a:bodyPr spcFirstLastPara="1" wrap="square" lIns="91425" tIns="45700" rIns="91425" bIns="45700" anchor="t" anchorCtr="0">
            <a:normAutofit fontScale="775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2300" b="1" i="0" dirty="0">
                <a:solidFill>
                  <a:schemeClr val="lt1"/>
                </a:solidFill>
                <a:latin typeface="Calibri"/>
                <a:ea typeface="Calibri"/>
                <a:cs typeface="Calibri"/>
                <a:sym typeface="Calibri"/>
              </a:rPr>
              <a:t>ABSCHLUSS</a:t>
            </a:r>
            <a:endParaRPr sz="2300" dirty="0"/>
          </a:p>
          <a:p>
            <a:pPr marL="228600" marR="0" lvl="0" indent="-228600" algn="ctr" rtl="0">
              <a:lnSpc>
                <a:spcPct val="90000"/>
              </a:lnSpc>
              <a:spcBef>
                <a:spcPts val="1000"/>
              </a:spcBef>
              <a:spcAft>
                <a:spcPts val="0"/>
              </a:spcAft>
              <a:buClr>
                <a:schemeClr val="lt1"/>
              </a:buClr>
              <a:buSzPct val="100000"/>
              <a:buFont typeface="Arial"/>
              <a:buNone/>
            </a:pPr>
            <a:r>
              <a:rPr lang="de-DE" sz="1900" b="0" i="0" dirty="0">
                <a:solidFill>
                  <a:schemeClr val="lt1"/>
                </a:solidFill>
                <a:latin typeface="Calibri"/>
                <a:ea typeface="Calibri"/>
                <a:cs typeface="Calibri"/>
                <a:sym typeface="Calibri"/>
              </a:rPr>
              <a:t>Wenn das Schlimmste überstanden ist, hilft ein Treffen mit allen Beteiligten, sich besser auf die nächste Krise vorzubereiten. Was ist gut gelaufen? Was könnte besser sein? </a:t>
            </a:r>
            <a:endParaRPr sz="1900" b="0" i="0" dirty="0">
              <a:solidFill>
                <a:schemeClr val="lt1"/>
              </a:solidFill>
              <a:latin typeface="Calibri"/>
              <a:ea typeface="Calibri"/>
              <a:cs typeface="Calibri"/>
              <a:sym typeface="Calibri"/>
            </a:endParaRPr>
          </a:p>
        </p:txBody>
      </p:sp>
      <p:sp>
        <p:nvSpPr>
          <p:cNvPr id="2" name="Textfeld 1">
            <a:extLst>
              <a:ext uri="{FF2B5EF4-FFF2-40B4-BE49-F238E27FC236}">
                <a16:creationId xmlns:a16="http://schemas.microsoft.com/office/drawing/2014/main" id="{BADC8375-E821-2FE0-3FC6-3C43DF692328}"/>
              </a:ext>
            </a:extLst>
          </p:cNvPr>
          <p:cNvSpPr txBox="1"/>
          <p:nvPr/>
        </p:nvSpPr>
        <p:spPr>
          <a:xfrm>
            <a:off x="7157459" y="2831274"/>
            <a:ext cx="1841871" cy="646331"/>
          </a:xfrm>
          <a:prstGeom prst="rect">
            <a:avLst/>
          </a:prstGeom>
          <a:noFill/>
        </p:spPr>
        <p:txBody>
          <a:bodyPr wrap="square" rtlCol="0">
            <a:spAutoFit/>
          </a:bodyPr>
          <a:lstStyle/>
          <a:p>
            <a:pPr algn="ctr"/>
            <a:r>
              <a:rPr lang="de-DE" b="1" dirty="0">
                <a:solidFill>
                  <a:schemeClr val="bg1"/>
                </a:solidFill>
                <a:latin typeface="Calibri" panose="020F0502020204030204" pitchFamily="34" charset="0"/>
                <a:cs typeface="Calibri" panose="020F0502020204030204" pitchFamily="34" charset="0"/>
              </a:rPr>
              <a:t>ADMINISTER</a:t>
            </a:r>
          </a:p>
          <a:p>
            <a:pPr algn="ctr"/>
            <a:r>
              <a:rPr lang="de-DE" b="1" dirty="0">
                <a:solidFill>
                  <a:schemeClr val="bg1"/>
                </a:solidFill>
                <a:latin typeface="Calibri" panose="020F0502020204030204" pitchFamily="34" charset="0"/>
                <a:cs typeface="Calibri" panose="020F0502020204030204" pitchFamily="34" charset="0"/>
              </a:rPr>
              <a:t>(ORGANISIEREN)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62"/>
          <p:cNvSpPr txBox="1">
            <a:spLocks noGrp="1"/>
          </p:cNvSpPr>
          <p:nvPr>
            <p:ph type="body" idx="1"/>
          </p:nvPr>
        </p:nvSpPr>
        <p:spPr>
          <a:xfrm>
            <a:off x="666708" y="752637"/>
            <a:ext cx="4481025" cy="218529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de-DE" dirty="0"/>
              <a:t>05 </a:t>
            </a:r>
            <a:br>
              <a:rPr lang="de-DE" dirty="0"/>
            </a:br>
            <a:r>
              <a:rPr lang="de-DE" sz="4600" dirty="0"/>
              <a:t>Die Bedeutung von Sozialen Medien in der Krise</a:t>
            </a:r>
          </a:p>
          <a:p>
            <a:pPr marL="0" lvl="0" indent="0" algn="l" rtl="0">
              <a:lnSpc>
                <a:spcPct val="90000"/>
              </a:lnSpc>
              <a:spcBef>
                <a:spcPts val="0"/>
              </a:spcBef>
              <a:spcAft>
                <a:spcPts val="0"/>
              </a:spcAft>
              <a:buClr>
                <a:schemeClr val="lt1"/>
              </a:buClr>
              <a:buSzPct val="100000"/>
              <a:buNone/>
            </a:pPr>
            <a:endParaRPr lang="de-DE"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63"/>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lt1"/>
              </a:buClr>
              <a:buSzPts val="1900"/>
              <a:buNone/>
            </a:pPr>
            <a:r>
              <a:rPr lang="de-DE" sz="1900" dirty="0" err="1"/>
              <a:t>Social</a:t>
            </a:r>
            <a:r>
              <a:rPr lang="de-DE" sz="1900" dirty="0"/>
              <a:t> Media Monitoring liefert nicht nur wichtige Informationen über die eigenen Kunden, sondern kann auch für eine fundierte Wettbewerbsanalyse oder zur Erforschung allgemeiner Trends genutzt werden. </a:t>
            </a:r>
            <a:br>
              <a:rPr lang="de-DE" sz="1900" dirty="0"/>
            </a:br>
            <a:r>
              <a:rPr lang="de-DE" sz="1900" dirty="0"/>
              <a:t>So können Sie erkennen, welche Beiträge gut für Ihre Marke sind und welche nicht. So kann zum Beispiel eine Veränderung der Kundenstimmung auch ein geeigneter Frühwarnindikator sein. </a:t>
            </a:r>
            <a:br>
              <a:rPr lang="de-DE" sz="1900" dirty="0"/>
            </a:br>
            <a:r>
              <a:rPr lang="de-DE" sz="1900" dirty="0"/>
              <a:t>Wenn sich die Stimmung verschlechtert, suchen Sie nach der Ursache und nehmen Sie sofortige Änderungen vor, indem Sie einen problematischen Beitrag zurückziehen oder sich für einen unsensiblen Tweet entschuldigen.</a:t>
            </a:r>
            <a:br>
              <a:rPr lang="de-DE" dirty="0"/>
            </a:br>
            <a:endParaRPr lang="de-DE" dirty="0"/>
          </a:p>
        </p:txBody>
      </p:sp>
      <p:sp>
        <p:nvSpPr>
          <p:cNvPr id="2259" name="Google Shape;2259;p63"/>
          <p:cNvSpPr txBox="1">
            <a:spLocks noGrp="1"/>
          </p:cNvSpPr>
          <p:nvPr>
            <p:ph type="body" idx="2"/>
          </p:nvPr>
        </p:nvSpPr>
        <p:spPr>
          <a:xfrm>
            <a:off x="6441262" y="465165"/>
            <a:ext cx="50851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sz="1800" dirty="0"/>
              <a:t>Die Überwachung sozialer Medien bietet wichtige Informationen über Kunden, Wettbewerber und allgemeine Trends </a:t>
            </a:r>
            <a:endParaRPr sz="1800" dirty="0"/>
          </a:p>
        </p:txBody>
      </p:sp>
      <p:sp>
        <p:nvSpPr>
          <p:cNvPr id="2260" name="Google Shape;2260;p63"/>
          <p:cNvSpPr/>
          <p:nvPr/>
        </p:nvSpPr>
        <p:spPr>
          <a:xfrm>
            <a:off x="1" y="2858691"/>
            <a:ext cx="4893731" cy="654487"/>
          </a:xfrm>
          <a:prstGeom prst="homePlate">
            <a:avLst>
              <a:gd name="adj" fmla="val 2990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Trend- und Marktforschung</a:t>
            </a:r>
            <a:endParaRPr/>
          </a:p>
        </p:txBody>
      </p:sp>
      <p:sp>
        <p:nvSpPr>
          <p:cNvPr id="2261" name="Google Shape;2261;p63"/>
          <p:cNvSpPr/>
          <p:nvPr/>
        </p:nvSpPr>
        <p:spPr>
          <a:xfrm>
            <a:off x="1" y="2112448"/>
            <a:ext cx="4893731" cy="685866"/>
          </a:xfrm>
          <a:prstGeom prst="homePlate">
            <a:avLst>
              <a:gd name="adj" fmla="val 29904"/>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Analyse der Wettbewerber</a:t>
            </a:r>
            <a:endParaRPr/>
          </a:p>
        </p:txBody>
      </p:sp>
      <p:sp>
        <p:nvSpPr>
          <p:cNvPr id="2262" name="Google Shape;2262;p63"/>
          <p:cNvSpPr/>
          <p:nvPr/>
        </p:nvSpPr>
        <p:spPr>
          <a:xfrm>
            <a:off x="1" y="3612359"/>
            <a:ext cx="4893732" cy="646331"/>
          </a:xfrm>
          <a:prstGeom prst="homePlate">
            <a:avLst>
              <a:gd name="adj" fmla="val 2990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Produktinnovation</a:t>
            </a:r>
            <a:endParaRPr/>
          </a:p>
        </p:txBody>
      </p:sp>
      <p:sp>
        <p:nvSpPr>
          <p:cNvPr id="2263" name="Google Shape;2263;p63"/>
          <p:cNvSpPr/>
          <p:nvPr/>
        </p:nvSpPr>
        <p:spPr>
          <a:xfrm>
            <a:off x="1" y="4369902"/>
            <a:ext cx="4893731" cy="646331"/>
          </a:xfrm>
          <a:prstGeom prst="homePlate">
            <a:avLst>
              <a:gd name="adj" fmla="val 2990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Krisenmanagement</a:t>
            </a:r>
            <a:endParaRPr/>
          </a:p>
        </p:txBody>
      </p:sp>
      <p:sp>
        <p:nvSpPr>
          <p:cNvPr id="2264" name="Google Shape;2264;p63"/>
          <p:cNvSpPr/>
          <p:nvPr/>
        </p:nvSpPr>
        <p:spPr>
          <a:xfrm>
            <a:off x="1" y="1343050"/>
            <a:ext cx="4893732" cy="685866"/>
          </a:xfrm>
          <a:prstGeom prst="homePlate">
            <a:avLst>
              <a:gd name="adj" fmla="val 29904"/>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dirty="0">
                <a:solidFill>
                  <a:schemeClr val="lt1"/>
                </a:solidFill>
                <a:latin typeface="Calibri"/>
                <a:ea typeface="Calibri"/>
                <a:cs typeface="Calibri"/>
                <a:sym typeface="Calibri"/>
              </a:rPr>
              <a:t>Reputationsmanagement</a:t>
            </a:r>
            <a:endParaRPr dirty="0"/>
          </a:p>
        </p:txBody>
      </p:sp>
      <p:sp>
        <p:nvSpPr>
          <p:cNvPr id="2265" name="Google Shape;2265;p63"/>
          <p:cNvSpPr txBox="1"/>
          <p:nvPr/>
        </p:nvSpPr>
        <p:spPr>
          <a:xfrm>
            <a:off x="6390273" y="133417"/>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lt1"/>
              </a:buClr>
              <a:buSzPct val="100000"/>
              <a:buFont typeface="Arial"/>
              <a:buNone/>
            </a:pPr>
            <a:r>
              <a:rPr lang="de-DE" sz="3600" b="1" i="0">
                <a:solidFill>
                  <a:schemeClr val="lt1"/>
                </a:solidFill>
                <a:latin typeface="Calibri"/>
                <a:ea typeface="Calibri"/>
                <a:cs typeface="Calibri"/>
                <a:sym typeface="Calibri"/>
              </a:rPr>
              <a:t>SOCIAL MEDIA MONITORING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64"/>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2271" name="Google Shape;2271;p64"/>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dirty="0"/>
              <a:t>BEWUSSTSEIN</a:t>
            </a:r>
            <a:endParaRPr dirty="0"/>
          </a:p>
        </p:txBody>
      </p:sp>
      <p:sp>
        <p:nvSpPr>
          <p:cNvPr id="2272" name="Google Shape;2272;p64"/>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2273" name="Google Shape;2273;p64"/>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dirty="0"/>
              <a:t>ZUHÖREN</a:t>
            </a:r>
            <a:endParaRPr dirty="0"/>
          </a:p>
        </p:txBody>
      </p:sp>
      <p:sp>
        <p:nvSpPr>
          <p:cNvPr id="2274" name="Google Shape;2274;p64"/>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2275" name="Google Shape;2275;p64"/>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TRANSPARENZ</a:t>
            </a:r>
            <a:endParaRPr/>
          </a:p>
        </p:txBody>
      </p:sp>
      <p:sp>
        <p:nvSpPr>
          <p:cNvPr id="2276" name="Google Shape;2276;p64"/>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2277" name="Google Shape;2277;p64"/>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FEEDBACK</a:t>
            </a:r>
            <a:endParaRPr/>
          </a:p>
        </p:txBody>
      </p:sp>
      <p:sp>
        <p:nvSpPr>
          <p:cNvPr id="2278" name="Google Shape;2278;p64"/>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5</a:t>
            </a:r>
            <a:endParaRPr/>
          </a:p>
        </p:txBody>
      </p:sp>
      <p:sp>
        <p:nvSpPr>
          <p:cNvPr id="2279" name="Google Shape;2279;p64"/>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dirty="0"/>
              <a:t>ENTSCHEIDUNG</a:t>
            </a:r>
            <a:endParaRPr dirty="0"/>
          </a:p>
        </p:txBody>
      </p:sp>
      <p:sp>
        <p:nvSpPr>
          <p:cNvPr id="2280" name="Google Shape;2280;p64"/>
          <p:cNvSpPr txBox="1">
            <a:spLocks noGrp="1"/>
          </p:cNvSpPr>
          <p:nvPr>
            <p:ph type="body" idx="14"/>
          </p:nvPr>
        </p:nvSpPr>
        <p:spPr>
          <a:xfrm>
            <a:off x="1548092" y="2616646"/>
            <a:ext cx="4180325" cy="33812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de-DE" sz="2400" dirty="0">
                <a:solidFill>
                  <a:schemeClr val="lt1"/>
                </a:solidFill>
                <a:latin typeface="Calibri"/>
                <a:ea typeface="Calibri"/>
                <a:cs typeface="Calibri"/>
                <a:sym typeface="Calibri"/>
              </a:rPr>
              <a:t>In den sozialen Medien können sich die Dinge rasend schnell entwickeln. Manchmal ist es ein Instagram-Post einer Katze, der auf unerklärliche Weise viral geht. Manchmal ist es aber auch eine PR-Krise eines Unternehmens, die aus dem Nichts zu kommen scheint, aber </a:t>
            </a:r>
            <a:r>
              <a:rPr lang="de-DE" dirty="0"/>
              <a:t>irreparablen </a:t>
            </a:r>
            <a:r>
              <a:rPr lang="de-DE" sz="2400" dirty="0">
                <a:solidFill>
                  <a:schemeClr val="lt1"/>
                </a:solidFill>
                <a:latin typeface="Calibri"/>
                <a:ea typeface="Calibri"/>
                <a:cs typeface="Calibri"/>
                <a:sym typeface="Calibri"/>
              </a:rPr>
              <a:t>Schaden anrichten kann.</a:t>
            </a: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2281" name="Google Shape;2281;p64"/>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dirty="0"/>
              <a:t>FÜNF SCHRITTE zur Bewältigung einer SOCIAL-MEDIA-KRISE</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65"/>
          <p:cNvSpPr txBox="1">
            <a:spLocks noGrp="1"/>
          </p:cNvSpPr>
          <p:nvPr>
            <p:ph type="body" idx="1"/>
          </p:nvPr>
        </p:nvSpPr>
        <p:spPr>
          <a:xfrm>
            <a:off x="1354667" y="3716869"/>
            <a:ext cx="5181600" cy="1710267"/>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00000"/>
              </a:lnSpc>
              <a:spcBef>
                <a:spcPts val="0"/>
              </a:spcBef>
              <a:spcAft>
                <a:spcPts val="0"/>
              </a:spcAft>
              <a:buClr>
                <a:srgbClr val="595A59"/>
              </a:buClr>
              <a:buSzPct val="100000"/>
              <a:buNone/>
            </a:pPr>
            <a:r>
              <a:rPr lang="de-DE" sz="2500" b="1" dirty="0"/>
              <a:t>Seien Sie aufmerksam </a:t>
            </a:r>
            <a:r>
              <a:rPr lang="de-DE" sz="2500" dirty="0"/>
              <a:t>und nehmen Sie Informationen über Ihr Unternehmen in den sozialen Medien zur Kenntnis. </a:t>
            </a:r>
            <a:endParaRPr dirty="0"/>
          </a:p>
          <a:p>
            <a:pPr marL="228600" lvl="0" indent="-228600" algn="l" rtl="0">
              <a:lnSpc>
                <a:spcPct val="100000"/>
              </a:lnSpc>
              <a:spcBef>
                <a:spcPts val="600"/>
              </a:spcBef>
              <a:spcAft>
                <a:spcPts val="0"/>
              </a:spcAft>
              <a:buClr>
                <a:srgbClr val="595A59"/>
              </a:buClr>
              <a:buSzPct val="100000"/>
              <a:buNone/>
            </a:pPr>
            <a:r>
              <a:rPr lang="de-DE" sz="2500" dirty="0"/>
              <a:t>Richten Sie Schlüsselwörter zu Ihrem Unternehmen ein und überwachen Sie diese; bleiben Sie über Ihr Unternehmen auf dem Laufenden. Achten Sie auf plötzliche Änderungen in Ton und Stimmung.</a:t>
            </a:r>
            <a:endParaRPr dirty="0"/>
          </a:p>
          <a:p>
            <a:pPr marL="228600" lvl="0" indent="-228600" algn="ctr" rtl="0">
              <a:lnSpc>
                <a:spcPct val="90000"/>
              </a:lnSpc>
              <a:spcBef>
                <a:spcPts val="1000"/>
              </a:spcBef>
              <a:spcAft>
                <a:spcPts val="0"/>
              </a:spcAft>
              <a:buClr>
                <a:srgbClr val="595A59"/>
              </a:buClr>
              <a:buSzPct val="100000"/>
              <a:buNone/>
            </a:pPr>
            <a:endParaRPr dirty="0"/>
          </a:p>
        </p:txBody>
      </p:sp>
      <p:sp>
        <p:nvSpPr>
          <p:cNvPr id="2287" name="Google Shape;2287;p65"/>
          <p:cNvSpPr txBox="1">
            <a:spLocks noGrp="1"/>
          </p:cNvSpPr>
          <p:nvPr>
            <p:ph type="body" idx="2"/>
          </p:nvPr>
        </p:nvSpPr>
        <p:spPr>
          <a:xfrm>
            <a:off x="7484533" y="1063485"/>
            <a:ext cx="4224867" cy="2145382"/>
          </a:xfrm>
          <a:prstGeom prst="rect">
            <a:avLst/>
          </a:prstGeom>
          <a:noFill/>
          <a:ln>
            <a:noFill/>
          </a:ln>
        </p:spPr>
        <p:txBody>
          <a:bodyPr spcFirstLastPara="1" wrap="square" lIns="91425" tIns="45700" rIns="91425" bIns="45700" anchor="t" anchorCtr="0">
            <a:normAutofit fontScale="47500" lnSpcReduction="20000"/>
          </a:bodyPr>
          <a:lstStyle/>
          <a:p>
            <a:pPr marL="228600" lvl="0" indent="-228600" algn="l" rtl="0">
              <a:lnSpc>
                <a:spcPct val="100000"/>
              </a:lnSpc>
              <a:spcBef>
                <a:spcPts val="0"/>
              </a:spcBef>
              <a:spcAft>
                <a:spcPts val="0"/>
              </a:spcAft>
              <a:buClr>
                <a:srgbClr val="595A59"/>
              </a:buClr>
              <a:buSzPct val="100000"/>
              <a:buNone/>
            </a:pPr>
            <a:r>
              <a:rPr lang="de-DE" sz="3800" b="1" dirty="0"/>
              <a:t>Hören Sie zu und antworten Sie</a:t>
            </a:r>
            <a:r>
              <a:rPr lang="de-DE" sz="3800" dirty="0"/>
              <a:t>. Achten Sie darauf, auf welchen Plattformen negative Kommentare zu finden sind. Beantworten Sie sie sowohl direkt als auch in allgemeinerer Form. </a:t>
            </a:r>
            <a:endParaRPr dirty="0"/>
          </a:p>
          <a:p>
            <a:pPr marL="228600" lvl="0" indent="-228600" algn="l" rtl="0">
              <a:lnSpc>
                <a:spcPct val="100000"/>
              </a:lnSpc>
              <a:spcBef>
                <a:spcPts val="600"/>
              </a:spcBef>
              <a:spcAft>
                <a:spcPts val="0"/>
              </a:spcAft>
              <a:buClr>
                <a:srgbClr val="595A59"/>
              </a:buClr>
              <a:buSzPct val="100000"/>
              <a:buNone/>
            </a:pPr>
            <a:r>
              <a:rPr lang="de-DE" sz="3800" dirty="0"/>
              <a:t>Bieten Sie den Personen an, Sie direkt per E-Mail zu kontaktieren, um Probleme zu lösen.</a:t>
            </a:r>
            <a:endParaRPr sz="3800" i="1" dirty="0"/>
          </a:p>
          <a:p>
            <a:pPr marL="228600" lvl="0" indent="-228600" algn="ctr" rtl="0">
              <a:lnSpc>
                <a:spcPct val="90000"/>
              </a:lnSpc>
              <a:spcBef>
                <a:spcPts val="1000"/>
              </a:spcBef>
              <a:spcAft>
                <a:spcPts val="0"/>
              </a:spcAft>
              <a:buClr>
                <a:srgbClr val="595A59"/>
              </a:buClr>
              <a:buSzPct val="100000"/>
              <a:buNone/>
            </a:pPr>
            <a:endParaRPr dirty="0"/>
          </a:p>
        </p:txBody>
      </p:sp>
      <p:sp>
        <p:nvSpPr>
          <p:cNvPr id="2288" name="Google Shape;2288;p65"/>
          <p:cNvSpPr txBox="1"/>
          <p:nvPr/>
        </p:nvSpPr>
        <p:spPr>
          <a:xfrm>
            <a:off x="3747016" y="20305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1</a:t>
            </a:r>
            <a:endParaRPr/>
          </a:p>
        </p:txBody>
      </p:sp>
      <p:sp>
        <p:nvSpPr>
          <p:cNvPr id="2289" name="Google Shape;2289;p65"/>
          <p:cNvSpPr txBox="1"/>
          <p:nvPr/>
        </p:nvSpPr>
        <p:spPr>
          <a:xfrm>
            <a:off x="9013282" y="4138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2</a:t>
            </a:r>
            <a:endParaRPr/>
          </a:p>
        </p:txBody>
      </p:sp>
      <p:sp>
        <p:nvSpPr>
          <p:cNvPr id="2290" name="Google Shape;2290;p65"/>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800" b="1" dirty="0">
                <a:solidFill>
                  <a:schemeClr val="lt1"/>
                </a:solidFill>
                <a:latin typeface="Calibri"/>
                <a:ea typeface="Calibri"/>
                <a:cs typeface="Calibri"/>
                <a:sym typeface="Calibri"/>
              </a:rPr>
              <a:t>FÜNF SCHRITTE zur Bewältigung einer SOCIAL-MEDIA-KRISE</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66"/>
          <p:cNvSpPr txBox="1">
            <a:spLocks noGrp="1"/>
          </p:cNvSpPr>
          <p:nvPr>
            <p:ph type="body" idx="1"/>
          </p:nvPr>
        </p:nvSpPr>
        <p:spPr>
          <a:xfrm>
            <a:off x="67734" y="3720417"/>
            <a:ext cx="5748866" cy="1198716"/>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100000"/>
              </a:lnSpc>
              <a:spcBef>
                <a:spcPts val="0"/>
              </a:spcBef>
              <a:spcAft>
                <a:spcPts val="0"/>
              </a:spcAft>
              <a:buClr>
                <a:srgbClr val="595A59"/>
              </a:buClr>
              <a:buSzPct val="100000"/>
              <a:buNone/>
            </a:pPr>
            <a:r>
              <a:rPr lang="de-DE" sz="3000" dirty="0"/>
              <a:t>Seien Sie </a:t>
            </a:r>
            <a:r>
              <a:rPr lang="de-DE" sz="3000" b="1" dirty="0"/>
              <a:t>ehrlich </a:t>
            </a:r>
            <a:r>
              <a:rPr lang="de-DE" sz="3000" dirty="0"/>
              <a:t>und </a:t>
            </a:r>
            <a:r>
              <a:rPr lang="de-DE" sz="3000" b="1" dirty="0"/>
              <a:t>transparent</a:t>
            </a:r>
            <a:r>
              <a:rPr lang="de-DE" sz="3000" dirty="0"/>
              <a:t>, wenn es Probleme gibt. Versuchen Sie, diese Probleme zu lösen - wenn nötig, in kleineren Schritten. Sprechen Sie darüber, wie Sie das Problem lösen werden.</a:t>
            </a:r>
            <a:endParaRPr sz="3000" i="1" dirty="0"/>
          </a:p>
          <a:p>
            <a:pPr marL="228600" lvl="0" indent="-228600" algn="l" rtl="0">
              <a:lnSpc>
                <a:spcPct val="100000"/>
              </a:lnSpc>
              <a:spcBef>
                <a:spcPts val="600"/>
              </a:spcBef>
              <a:spcAft>
                <a:spcPts val="0"/>
              </a:spcAft>
              <a:buClr>
                <a:srgbClr val="595A59"/>
              </a:buClr>
              <a:buSzPct val="100000"/>
              <a:buNone/>
            </a:pPr>
            <a:endParaRPr sz="2400" dirty="0"/>
          </a:p>
          <a:p>
            <a:pPr marL="228600" lvl="0" indent="-228600" algn="ctr" rtl="0">
              <a:lnSpc>
                <a:spcPct val="90000"/>
              </a:lnSpc>
              <a:spcBef>
                <a:spcPts val="1000"/>
              </a:spcBef>
              <a:spcAft>
                <a:spcPts val="0"/>
              </a:spcAft>
              <a:buClr>
                <a:srgbClr val="595A59"/>
              </a:buClr>
              <a:buSzPct val="100000"/>
              <a:buNone/>
            </a:pPr>
            <a:endParaRPr dirty="0"/>
          </a:p>
        </p:txBody>
      </p:sp>
      <p:sp>
        <p:nvSpPr>
          <p:cNvPr id="2296" name="Google Shape;2296;p66"/>
          <p:cNvSpPr txBox="1">
            <a:spLocks noGrp="1"/>
          </p:cNvSpPr>
          <p:nvPr>
            <p:ph type="body" idx="2"/>
          </p:nvPr>
        </p:nvSpPr>
        <p:spPr>
          <a:xfrm>
            <a:off x="6832600" y="778932"/>
            <a:ext cx="5359400" cy="227753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900"/>
              <a:buNone/>
            </a:pPr>
            <a:r>
              <a:rPr lang="de-DE" sz="1800" dirty="0"/>
              <a:t>Auch </a:t>
            </a:r>
            <a:r>
              <a:rPr lang="de-DE" sz="1800" b="1" dirty="0"/>
              <a:t>negatives Feedback </a:t>
            </a:r>
            <a:r>
              <a:rPr lang="de-DE" sz="1800" dirty="0"/>
              <a:t>ist ein </a:t>
            </a:r>
            <a:r>
              <a:rPr lang="de-DE" sz="1800" b="1" dirty="0"/>
              <a:t>wichtiges Feedback</a:t>
            </a:r>
            <a:r>
              <a:rPr lang="de-DE" sz="1800" dirty="0"/>
              <a:t>. Löschen Sie unerwünschte Kommentare nicht. Sehen Sie sie als eine Chance, der Öffentlichkeit zu zeigen, wie Sie mit Problemen umgehen. Geben Sie Ihren Kunden/Nutzern das Gefühl, dass Sie ihre Anliegen ernst nehmen und gemeinsam an einer Lösung arbeiten.</a:t>
            </a:r>
          </a:p>
        </p:txBody>
      </p:sp>
      <p:sp>
        <p:nvSpPr>
          <p:cNvPr id="2297" name="Google Shape;2297;p66"/>
          <p:cNvSpPr txBox="1"/>
          <p:nvPr/>
        </p:nvSpPr>
        <p:spPr>
          <a:xfrm>
            <a:off x="3747016" y="20305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3</a:t>
            </a:r>
            <a:endParaRPr/>
          </a:p>
        </p:txBody>
      </p:sp>
      <p:sp>
        <p:nvSpPr>
          <p:cNvPr id="2298" name="Google Shape;2298;p66"/>
          <p:cNvSpPr txBox="1"/>
          <p:nvPr/>
        </p:nvSpPr>
        <p:spPr>
          <a:xfrm>
            <a:off x="9013282" y="4138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4</a:t>
            </a:r>
            <a:endParaRPr/>
          </a:p>
        </p:txBody>
      </p:sp>
      <p:sp>
        <p:nvSpPr>
          <p:cNvPr id="2299" name="Google Shape;2299;p66"/>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800" b="1" dirty="0">
                <a:solidFill>
                  <a:schemeClr val="lt1"/>
                </a:solidFill>
                <a:latin typeface="Calibri"/>
                <a:ea typeface="Calibri"/>
                <a:cs typeface="Calibri"/>
                <a:sym typeface="Calibri"/>
              </a:rPr>
              <a:t>FÜNF SCHRITTE zur Bewältigung einer SOCIAL-MEDIA-KRISE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7"/>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r>
              <a:rPr lang="de-DE" dirty="0"/>
              <a:t>Die Anzahl der Produkte oder Dienstleistungen, die ein Unternehmen in einem bestimmten Zeitraum vertreiben oder verkaufen kann, muss ermittelt und geplant werden. Der Betriebsleiter kann dies anhand der für die Produktion benötigten Rohstoffe, der erforderlichen Humanressourcen, der Marktnachfrage nach dem Produkt und der Produktionsplanung beurteilen.</a:t>
            </a:r>
            <a:endParaRPr dirty="0"/>
          </a:p>
          <a:p>
            <a:pPr marL="0" lvl="0" indent="0" algn="l" rtl="0">
              <a:lnSpc>
                <a:spcPct val="90000"/>
              </a:lnSpc>
              <a:spcBef>
                <a:spcPts val="1000"/>
              </a:spcBef>
              <a:spcAft>
                <a:spcPts val="0"/>
              </a:spcAft>
              <a:buClr>
                <a:srgbClr val="EA1D76"/>
              </a:buClr>
              <a:buSzPts val="2400"/>
              <a:buFont typeface="Arial"/>
              <a:buNone/>
            </a:pPr>
            <a:endParaRPr dirty="0"/>
          </a:p>
        </p:txBody>
      </p:sp>
      <p:sp>
        <p:nvSpPr>
          <p:cNvPr id="1236" name="Google Shape;1236;p7"/>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ED4D3"/>
              </a:buClr>
              <a:buSzPts val="4800"/>
              <a:buNone/>
            </a:pPr>
            <a:r>
              <a:rPr lang="de-DE" sz="4800" dirty="0">
                <a:solidFill>
                  <a:srgbClr val="9ED4D3"/>
                </a:solidFill>
              </a:rPr>
              <a:t>Kapazitätsplanung</a:t>
            </a:r>
            <a:endParaRPr sz="4800" dirty="0">
              <a:solidFill>
                <a:srgbClr val="9ED4D3"/>
              </a:solidFill>
            </a:endParaRPr>
          </a:p>
        </p:txBody>
      </p:sp>
      <p:sp>
        <p:nvSpPr>
          <p:cNvPr id="1237" name="Google Shape;1237;p7"/>
          <p:cNvSpPr txBox="1">
            <a:spLocks noGrp="1"/>
          </p:cNvSpPr>
          <p:nvPr>
            <p:ph type="body" idx="3"/>
          </p:nvPr>
        </p:nvSpPr>
        <p:spPr>
          <a:xfrm>
            <a:off x="986027" y="708094"/>
            <a:ext cx="4064943"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sz="3300" dirty="0">
                <a:solidFill>
                  <a:srgbClr val="595A59"/>
                </a:solidFill>
              </a:rPr>
              <a:t>Die Verantwortung des Betriebsmanagements</a:t>
            </a:r>
            <a:endParaRPr sz="3300" dirty="0"/>
          </a:p>
          <a:p>
            <a:pPr marL="0" lvl="0" indent="0" algn="l" rtl="0">
              <a:lnSpc>
                <a:spcPct val="90000"/>
              </a:lnSpc>
              <a:spcBef>
                <a:spcPts val="1000"/>
              </a:spcBef>
              <a:spcAft>
                <a:spcPts val="0"/>
              </a:spcAft>
              <a:buClr>
                <a:srgbClr val="81D1C5"/>
              </a:buClr>
              <a:buSzPts val="3600"/>
              <a:buNone/>
            </a:pPr>
            <a:endParaRPr sz="3300" dirty="0"/>
          </a:p>
        </p:txBody>
      </p:sp>
      <p:sp>
        <p:nvSpPr>
          <p:cNvPr id="1238" name="Google Shape;1238;p7"/>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1</a:t>
            </a:r>
            <a:endParaRPr/>
          </a:p>
        </p:txBody>
      </p:sp>
      <p:sp>
        <p:nvSpPr>
          <p:cNvPr id="1239" name="Google Shape;1239;p7"/>
          <p:cNvSpPr txBox="1"/>
          <p:nvPr/>
        </p:nvSpPr>
        <p:spPr>
          <a:xfrm>
            <a:off x="986028" y="2353829"/>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Das Betriebsmanagement umfasst verschiedene Aufgabenbereiche - von der Angebotserstellung bis zum Projektmanagement.</a:t>
            </a:r>
            <a:endParaRPr sz="1600" b="0" i="0" dirty="0">
              <a:solidFill>
                <a:srgbClr val="595A59"/>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67"/>
          <p:cNvSpPr txBox="1">
            <a:spLocks noGrp="1"/>
          </p:cNvSpPr>
          <p:nvPr>
            <p:ph type="body" idx="1"/>
          </p:nvPr>
        </p:nvSpPr>
        <p:spPr>
          <a:xfrm>
            <a:off x="6925289" y="1723884"/>
            <a:ext cx="4464953" cy="349158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ctr" rtl="0">
              <a:lnSpc>
                <a:spcPct val="90000"/>
              </a:lnSpc>
              <a:spcBef>
                <a:spcPts val="0"/>
              </a:spcBef>
              <a:spcAft>
                <a:spcPts val="0"/>
              </a:spcAft>
              <a:buClr>
                <a:srgbClr val="595A59"/>
              </a:buClr>
              <a:buSzPts val="2000"/>
              <a:buNone/>
            </a:pPr>
            <a:r>
              <a:rPr lang="de-DE" sz="2000" b="1" dirty="0"/>
              <a:t>Vergessen Sie nicht, </a:t>
            </a:r>
            <a:r>
              <a:rPr lang="de-DE" sz="2000" dirty="0"/>
              <a:t>darüber </a:t>
            </a:r>
            <a:r>
              <a:rPr lang="de-DE" sz="2000" b="1" dirty="0"/>
              <a:t>zu sprechen</a:t>
            </a:r>
            <a:r>
              <a:rPr lang="de-DE" sz="2000" dirty="0"/>
              <a:t>, wenn das </a:t>
            </a:r>
            <a:r>
              <a:rPr lang="de-DE" sz="2000" b="1" dirty="0"/>
              <a:t>Problem endlich gelöst </a:t>
            </a:r>
            <a:r>
              <a:rPr lang="de-DE" sz="2000" dirty="0"/>
              <a:t>ist. Die Kommunikation der Lösung sollte sich nicht auf einzelne Plattformen beschränken. </a:t>
            </a:r>
            <a:endParaRPr dirty="0"/>
          </a:p>
          <a:p>
            <a:pPr marL="228600" lvl="0" indent="-228600" algn="ctr" rtl="0">
              <a:lnSpc>
                <a:spcPct val="90000"/>
              </a:lnSpc>
              <a:spcBef>
                <a:spcPts val="1000"/>
              </a:spcBef>
              <a:spcAft>
                <a:spcPts val="0"/>
              </a:spcAft>
              <a:buClr>
                <a:srgbClr val="595A59"/>
              </a:buClr>
              <a:buSzPts val="2000"/>
              <a:buNone/>
            </a:pPr>
            <a:r>
              <a:rPr lang="de-DE" sz="2000" b="1" dirty="0"/>
              <a:t>Beschreiben Sie die Lösung</a:t>
            </a:r>
            <a:r>
              <a:rPr lang="de-DE" sz="2000" dirty="0"/>
              <a:t>, was daraus gelernt wurde und wie ähnliche Situationen in Zukunft verhindert werden sollen. Benachrichtigen Sie die Medien für weitere Informationen, aktualisieren Sie soziale Medienplattformen mit den Ergebnissen, aktualisieren Sie Websites.</a:t>
            </a:r>
            <a:endParaRPr sz="2000" dirty="0"/>
          </a:p>
        </p:txBody>
      </p:sp>
      <p:sp>
        <p:nvSpPr>
          <p:cNvPr id="2306" name="Google Shape;2306;p67"/>
          <p:cNvSpPr txBox="1"/>
          <p:nvPr/>
        </p:nvSpPr>
        <p:spPr>
          <a:xfrm>
            <a:off x="5840461" y="1979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5</a:t>
            </a:r>
            <a:endParaRPr/>
          </a:p>
        </p:txBody>
      </p:sp>
      <p:sp>
        <p:nvSpPr>
          <p:cNvPr id="2307" name="Google Shape;2307;p67"/>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800" b="1" dirty="0">
                <a:solidFill>
                  <a:schemeClr val="lt1"/>
                </a:solidFill>
                <a:latin typeface="Calibri"/>
                <a:ea typeface="Calibri"/>
                <a:cs typeface="Calibri"/>
                <a:sym typeface="Calibri"/>
              </a:rPr>
              <a:t>FÜNF SCHRITTE zur Bewältigung einer SOCIAL-MEDIA-KRISE</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68"/>
          <p:cNvSpPr txBox="1">
            <a:spLocks noGrp="1"/>
          </p:cNvSpPr>
          <p:nvPr>
            <p:ph type="body" idx="1"/>
          </p:nvPr>
        </p:nvSpPr>
        <p:spPr>
          <a:xfrm>
            <a:off x="765736" y="132387"/>
            <a:ext cx="5948331" cy="1204017"/>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de-DE" sz="2400" dirty="0" err="1">
                <a:latin typeface="Calibri"/>
                <a:ea typeface="Calibri"/>
                <a:cs typeface="Calibri"/>
                <a:sym typeface="Calibri"/>
              </a:rPr>
              <a:t>Social</a:t>
            </a:r>
            <a:r>
              <a:rPr lang="de-DE" sz="2400" dirty="0">
                <a:latin typeface="Calibri"/>
                <a:ea typeface="Calibri"/>
                <a:cs typeface="Calibri"/>
                <a:sym typeface="Calibri"/>
              </a:rPr>
              <a:t> Media Monitoring soll Unternehmen einen permanenten Überblick über aktuelle Themen, Meinungen, Kritiken etc. über das eigene Unternehmen und alles, was damit zusammenhängt, geben.</a:t>
            </a:r>
            <a:endParaRPr lang="de-DE" sz="3200" dirty="0"/>
          </a:p>
        </p:txBody>
      </p:sp>
      <p:pic>
        <p:nvPicPr>
          <p:cNvPr id="2313" name="Google Shape;2313;p68"/>
          <p:cNvPicPr preferRelativeResize="0">
            <a:picLocks noGrp="1"/>
          </p:cNvPicPr>
          <p:nvPr>
            <p:ph type="pic" idx="2"/>
          </p:nvPr>
        </p:nvPicPr>
        <p:blipFill rotWithShape="1">
          <a:blip r:embed="rId3">
            <a:alphaModFix/>
          </a:blip>
          <a:srcRect t="2786" b="2785"/>
          <a:stretch/>
        </p:blipFill>
        <p:spPr>
          <a:xfrm>
            <a:off x="7061200" y="1203325"/>
            <a:ext cx="5130800" cy="3913188"/>
          </a:xfrm>
          <a:prstGeom prst="rect">
            <a:avLst/>
          </a:prstGeom>
          <a:solidFill>
            <a:schemeClr val="lt1"/>
          </a:solidFill>
          <a:ln>
            <a:noFill/>
          </a:ln>
        </p:spPr>
      </p:pic>
      <p:sp>
        <p:nvSpPr>
          <p:cNvPr id="2314" name="Google Shape;2314;p68"/>
          <p:cNvSpPr txBox="1">
            <a:spLocks noGrp="1"/>
          </p:cNvSpPr>
          <p:nvPr>
            <p:ph type="body" idx="3"/>
          </p:nvPr>
        </p:nvSpPr>
        <p:spPr>
          <a:xfrm>
            <a:off x="765736" y="2607107"/>
            <a:ext cx="5647201" cy="286490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800"/>
              <a:buNone/>
            </a:pPr>
            <a:r>
              <a:rPr lang="de-DE" sz="1800" b="1" dirty="0" err="1"/>
              <a:t>Social</a:t>
            </a:r>
            <a:r>
              <a:rPr lang="de-DE" sz="1800" b="1" dirty="0"/>
              <a:t> Media Monitoring </a:t>
            </a:r>
            <a:r>
              <a:rPr lang="de-DE" sz="2000" dirty="0"/>
              <a:t>ist die kontinuierliche systematische Beobachtung und Analyse von </a:t>
            </a:r>
            <a:r>
              <a:rPr lang="de-DE" sz="2000" dirty="0" err="1"/>
              <a:t>Social</a:t>
            </a:r>
            <a:r>
              <a:rPr lang="de-DE" sz="2000" dirty="0"/>
              <a:t> Media Netzwerken und </a:t>
            </a:r>
            <a:r>
              <a:rPr lang="de-DE" sz="2000" dirty="0" err="1"/>
              <a:t>Social</a:t>
            </a:r>
            <a:r>
              <a:rPr lang="de-DE" sz="2000" dirty="0"/>
              <a:t> Communities. Es ermöglicht einen schnellen Überblick und Einblick in Themen und Meinungen im </a:t>
            </a:r>
            <a:r>
              <a:rPr lang="de-DE" sz="2000" dirty="0" err="1"/>
              <a:t>Social</a:t>
            </a:r>
            <a:r>
              <a:rPr lang="de-DE" sz="2000" dirty="0"/>
              <a:t> Web. Die Geschwindigkeit, mit der man ein Thema von Interesse untersuchen kann, übertrifft die eines traditionellen Umfrageansatzes bei weitem. </a:t>
            </a:r>
            <a:r>
              <a:rPr lang="de-DE" sz="2000" dirty="0" err="1"/>
              <a:t>Social</a:t>
            </a:r>
            <a:r>
              <a:rPr lang="de-DE" sz="2000" dirty="0"/>
              <a:t> Media Monitoring ist präziser, schneller und kostengünstiger als traditionelle Expertenpanelanalysen. </a:t>
            </a:r>
            <a:endParaRPr dirty="0"/>
          </a:p>
        </p:txBody>
      </p:sp>
      <p:sp>
        <p:nvSpPr>
          <p:cNvPr id="2315" name="Google Shape;2315;p68"/>
          <p:cNvSpPr txBox="1"/>
          <p:nvPr/>
        </p:nvSpPr>
        <p:spPr>
          <a:xfrm>
            <a:off x="10879667" y="5819148"/>
            <a:ext cx="155786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a:solidFill>
                  <a:srgbClr val="595A59"/>
                </a:solidFill>
                <a:latin typeface="Calibri"/>
                <a:ea typeface="Calibri"/>
                <a:cs typeface="Calibri"/>
                <a:sym typeface="Calibri"/>
              </a:rPr>
              <a:t>Quelle: Twitter, Nordstrom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70"/>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Empfohlene Lektüre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71"/>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033637"/>
              </a:buClr>
              <a:buSzPts val="1800"/>
              <a:buFont typeface="Arial"/>
              <a:buChar char="•"/>
            </a:pPr>
            <a:r>
              <a:rPr lang="de-DE" u="sng" dirty="0" err="1">
                <a:solidFill>
                  <a:srgbClr val="033637"/>
                </a:solidFill>
                <a:latin typeface="Calibri" panose="020F0502020204030204" pitchFamily="34" charset="0"/>
                <a:cs typeface="Calibri" panose="020F0502020204030204" pitchFamily="34" charset="0"/>
              </a:rPr>
              <a:t>Civelek </a:t>
            </a:r>
            <a:r>
              <a:rPr lang="de-DE" u="sng" dirty="0">
                <a:solidFill>
                  <a:srgbClr val="033637"/>
                </a:solidFill>
                <a:latin typeface="Calibri" panose="020F0502020204030204" pitchFamily="34" charset="0"/>
                <a:cs typeface="Calibri" panose="020F0502020204030204" pitchFamily="34" charset="0"/>
              </a:rPr>
              <a:t>et al(2016): </a:t>
            </a:r>
            <a:r>
              <a:rPr lang="de-DE" b="0" i="0" u="sng" dirty="0">
                <a:solidFill>
                  <a:srgbClr val="033637"/>
                </a:solidFill>
                <a:latin typeface="Calibri" panose="020F0502020204030204" pitchFamily="34" charset="0"/>
                <a:cs typeface="Calibri" panose="020F0502020204030204" pitchFamily="34" charset="0"/>
              </a:rPr>
              <a:t>The </a:t>
            </a:r>
            <a:r>
              <a:rPr lang="de-DE" b="0" i="0" u="sng" dirty="0" err="1">
                <a:solidFill>
                  <a:srgbClr val="033637"/>
                </a:solidFill>
                <a:latin typeface="Calibri" panose="020F0502020204030204" pitchFamily="34" charset="0"/>
                <a:cs typeface="Calibri" panose="020F0502020204030204" pitchFamily="34" charset="0"/>
              </a:rPr>
              <a:t>Role of Social </a:t>
            </a:r>
            <a:r>
              <a:rPr lang="de-DE" b="0" i="0" u="sng" dirty="0">
                <a:solidFill>
                  <a:srgbClr val="033637"/>
                </a:solidFill>
                <a:latin typeface="Calibri" panose="020F0502020204030204" pitchFamily="34" charset="0"/>
                <a:cs typeface="Calibri" panose="020F0502020204030204" pitchFamily="34" charset="0"/>
              </a:rPr>
              <a:t>Media in Crisis Communication and Crisis Management, </a:t>
            </a:r>
            <a:r>
              <a:rPr lang="de-DE" b="0" i="1" u="sng" dirty="0">
                <a:solidFill>
                  <a:srgbClr val="033637"/>
                </a:solidFill>
                <a:latin typeface="Calibri" panose="020F0502020204030204" pitchFamily="34" charset="0"/>
                <a:cs typeface="Calibri" panose="020F0502020204030204" pitchFamily="34" charset="0"/>
              </a:rPr>
              <a:t>International Journal </a:t>
            </a:r>
            <a:r>
              <a:rPr lang="de-DE" b="0" i="1" u="sng" dirty="0" err="1">
                <a:solidFill>
                  <a:srgbClr val="033637"/>
                </a:solidFill>
                <a:latin typeface="Calibri" panose="020F0502020204030204" pitchFamily="34" charset="0"/>
                <a:cs typeface="Calibri" panose="020F0502020204030204" pitchFamily="34" charset="0"/>
              </a:rPr>
              <a:t>of </a:t>
            </a:r>
            <a:r>
              <a:rPr lang="de-DE" b="0" i="1" u="sng" dirty="0">
                <a:solidFill>
                  <a:srgbClr val="033637"/>
                </a:solidFill>
                <a:latin typeface="Calibri" panose="020F0502020204030204" pitchFamily="34" charset="0"/>
                <a:cs typeface="Calibri" panose="020F0502020204030204" pitchFamily="34" charset="0"/>
              </a:rPr>
              <a:t>Research in Business &amp; </a:t>
            </a:r>
            <a:r>
              <a:rPr lang="de-DE" b="0" i="1" u="sng" dirty="0" err="1">
                <a:solidFill>
                  <a:srgbClr val="033637"/>
                </a:solidFill>
                <a:latin typeface="Calibri" panose="020F0502020204030204" pitchFamily="34" charset="0"/>
                <a:cs typeface="Calibri" panose="020F0502020204030204" pitchFamily="34" charset="0"/>
              </a:rPr>
              <a:t>Social </a:t>
            </a:r>
            <a:r>
              <a:rPr lang="de-DE" b="0" i="1" u="sng" dirty="0">
                <a:solidFill>
                  <a:srgbClr val="033637"/>
                </a:solidFill>
                <a:latin typeface="Calibri" panose="020F0502020204030204" pitchFamily="34" charset="0"/>
                <a:cs typeface="Calibri" panose="020F0502020204030204" pitchFamily="34" charset="0"/>
              </a:rPr>
              <a:t>Science, 5(3).</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b="0" i="0" u="sng" dirty="0">
                <a:solidFill>
                  <a:srgbClr val="033637"/>
                </a:solidFill>
                <a:latin typeface="Calibri" panose="020F0502020204030204" pitchFamily="34" charset="0"/>
                <a:cs typeface="Calibri" panose="020F0502020204030204" pitchFamily="34" charset="0"/>
              </a:rPr>
              <a:t>Stephens et al. (2005): </a:t>
            </a:r>
            <a:r>
              <a:rPr lang="de-DE" b="0" i="0" u="sng" dirty="0" err="1">
                <a:solidFill>
                  <a:srgbClr val="033637"/>
                </a:solidFill>
                <a:latin typeface="Calibri" panose="020F0502020204030204" pitchFamily="34" charset="0"/>
                <a:cs typeface="Calibri" panose="020F0502020204030204" pitchFamily="34" charset="0"/>
              </a:rPr>
              <a:t>Communication with </a:t>
            </a:r>
            <a:r>
              <a:rPr lang="de-DE" b="0" i="0" u="sng" dirty="0">
                <a:solidFill>
                  <a:srgbClr val="033637"/>
                </a:solidFill>
                <a:latin typeface="Calibri" panose="020F0502020204030204" pitchFamily="34" charset="0"/>
                <a:cs typeface="Calibri" panose="020F0502020204030204" pitchFamily="34" charset="0"/>
              </a:rPr>
              <a:t>Stakeholders </a:t>
            </a:r>
            <a:r>
              <a:rPr lang="de-DE" b="0" i="0" u="sng" dirty="0" err="1">
                <a:solidFill>
                  <a:srgbClr val="033637"/>
                </a:solidFill>
                <a:latin typeface="Calibri" panose="020F0502020204030204" pitchFamily="34" charset="0"/>
                <a:cs typeface="Calibri" panose="020F0502020204030204" pitchFamily="34" charset="0"/>
              </a:rPr>
              <a:t>during </a:t>
            </a:r>
            <a:r>
              <a:rPr lang="de-DE" b="0" i="0" u="sng" dirty="0">
                <a:solidFill>
                  <a:srgbClr val="033637"/>
                </a:solidFill>
                <a:latin typeface="Calibri" panose="020F0502020204030204" pitchFamily="34" charset="0"/>
                <a:cs typeface="Calibri" panose="020F0502020204030204" pitchFamily="34" charset="0"/>
              </a:rPr>
              <a:t>a Crisis, Journal </a:t>
            </a:r>
            <a:r>
              <a:rPr lang="de-DE" b="0" i="0" u="sng" dirty="0" err="1">
                <a:solidFill>
                  <a:srgbClr val="033637"/>
                </a:solidFill>
                <a:latin typeface="Calibri" panose="020F0502020204030204" pitchFamily="34" charset="0"/>
                <a:cs typeface="Calibri" panose="020F0502020204030204" pitchFamily="34" charset="0"/>
              </a:rPr>
              <a:t>of </a:t>
            </a:r>
            <a:r>
              <a:rPr lang="de-DE" b="0" i="0" u="sng" dirty="0">
                <a:solidFill>
                  <a:srgbClr val="033637"/>
                </a:solidFill>
                <a:latin typeface="Calibri" panose="020F0502020204030204" pitchFamily="34" charset="0"/>
                <a:cs typeface="Calibri" panose="020F0502020204030204" pitchFamily="34" charset="0"/>
              </a:rPr>
              <a:t>Business 42, 4</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sz="1800" u="sng" dirty="0" err="1">
                <a:solidFill>
                  <a:srgbClr val="033637"/>
                </a:solidFill>
                <a:latin typeface="Calibri" panose="020F0502020204030204" pitchFamily="34" charset="0"/>
                <a:cs typeface="Calibri" panose="020F0502020204030204" pitchFamily="34" charset="0"/>
              </a:rPr>
              <a:t>Wolniak </a:t>
            </a:r>
            <a:r>
              <a:rPr lang="de-DE" sz="1800" u="sng" dirty="0">
                <a:solidFill>
                  <a:srgbClr val="033637"/>
                </a:solidFill>
                <a:latin typeface="Calibri" panose="020F0502020204030204" pitchFamily="34" charset="0"/>
                <a:cs typeface="Calibri" panose="020F0502020204030204" pitchFamily="34" charset="0"/>
              </a:rPr>
              <a:t>(2019): </a:t>
            </a:r>
            <a:r>
              <a:rPr lang="de-DE" sz="1800" u="sng" dirty="0" err="1">
                <a:solidFill>
                  <a:srgbClr val="033637"/>
                </a:solidFill>
                <a:latin typeface="Calibri" panose="020F0502020204030204" pitchFamily="34" charset="0"/>
                <a:cs typeface="Calibri" panose="020F0502020204030204" pitchFamily="34" charset="0"/>
              </a:rPr>
              <a:t>Operations </a:t>
            </a:r>
            <a:r>
              <a:rPr lang="de-DE" u="sng" dirty="0">
                <a:solidFill>
                  <a:srgbClr val="033637"/>
                </a:solidFill>
                <a:latin typeface="Calibri" panose="020F0502020204030204" pitchFamily="34" charset="0"/>
                <a:cs typeface="Calibri" panose="020F0502020204030204" pitchFamily="34" charset="0"/>
              </a:rPr>
              <a:t>Manager and </a:t>
            </a:r>
            <a:r>
              <a:rPr lang="de-DE" u="sng" dirty="0" err="1">
                <a:solidFill>
                  <a:srgbClr val="033637"/>
                </a:solidFill>
                <a:latin typeface="Calibri" panose="020F0502020204030204" pitchFamily="34" charset="0"/>
                <a:cs typeface="Calibri" panose="020F0502020204030204" pitchFamily="34" charset="0"/>
              </a:rPr>
              <a:t>its Role </a:t>
            </a:r>
            <a:r>
              <a:rPr lang="de-DE" u="sng" dirty="0">
                <a:solidFill>
                  <a:srgbClr val="033637"/>
                </a:solidFill>
                <a:latin typeface="Calibri" panose="020F0502020204030204" pitchFamily="34" charset="0"/>
                <a:cs typeface="Calibri" panose="020F0502020204030204" pitchFamily="34" charset="0"/>
              </a:rPr>
              <a:t>in </a:t>
            </a:r>
            <a:r>
              <a:rPr lang="de-DE" u="sng" dirty="0" err="1">
                <a:solidFill>
                  <a:srgbClr val="033637"/>
                </a:solidFill>
                <a:latin typeface="Calibri" panose="020F0502020204030204" pitchFamily="34" charset="0"/>
                <a:cs typeface="Calibri" panose="020F0502020204030204" pitchFamily="34" charset="0"/>
              </a:rPr>
              <a:t>the </a:t>
            </a:r>
            <a:r>
              <a:rPr lang="de-DE" u="sng" dirty="0">
                <a:solidFill>
                  <a:srgbClr val="033637"/>
                </a:solidFill>
                <a:latin typeface="Calibri" panose="020F0502020204030204" pitchFamily="34" charset="0"/>
                <a:cs typeface="Calibri" panose="020F0502020204030204" pitchFamily="34" charset="0"/>
              </a:rPr>
              <a:t>Enterprise, </a:t>
            </a:r>
            <a:r>
              <a:rPr lang="de-DE" u="sng" dirty="0" err="1">
                <a:solidFill>
                  <a:srgbClr val="033637"/>
                </a:solidFill>
                <a:latin typeface="Calibri" panose="020F0502020204030204" pitchFamily="34" charset="0"/>
                <a:cs typeface="Calibri" panose="020F0502020204030204" pitchFamily="34" charset="0"/>
              </a:rPr>
              <a:t>Production </a:t>
            </a:r>
            <a:r>
              <a:rPr lang="de-DE" u="sng" dirty="0">
                <a:solidFill>
                  <a:srgbClr val="033637"/>
                </a:solidFill>
                <a:latin typeface="Calibri" panose="020F0502020204030204" pitchFamily="34" charset="0"/>
                <a:cs typeface="Calibri" panose="020F0502020204030204" pitchFamily="34" charset="0"/>
              </a:rPr>
              <a:t>Engineering Archives 24, 1-4</a:t>
            </a:r>
            <a:r>
              <a:rPr lang="de-DE" sz="1800" u="sng" dirty="0">
                <a:solidFill>
                  <a:srgbClr val="033637"/>
                </a:solidFill>
                <a:latin typeface="Calibri" panose="020F0502020204030204" pitchFamily="34" charset="0"/>
                <a:cs typeface="Calibri" panose="020F0502020204030204" pitchFamily="34" charset="0"/>
              </a:rPr>
              <a:t>. </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Der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ultimative Leitfaden </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zum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Stakeholder-Management für Ihre Marketingprojekte </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(filestage.io)</a:t>
            </a:r>
            <a:endParaRPr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Die </a:t>
            </a:r>
            <a:r>
              <a:rPr lang="de-DE" u="sng" dirty="0" err="1">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Rolle von </a:t>
            </a:r>
            <a:r>
              <a:rPr lang="de-DE" u="sng" dirty="0">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HR im Krisenmanagement - </a:t>
            </a:r>
            <a:r>
              <a:rPr lang="de-DE" u="sng" dirty="0" err="1">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Bryghtpath</a:t>
            </a:r>
            <a:endParaRPr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Wie </a:t>
            </a:r>
            <a:r>
              <a:rPr lang="de-DE" u="sng" dirty="0">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man einen </a:t>
            </a: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Social </a:t>
            </a:r>
            <a:r>
              <a:rPr lang="de-DE" u="sng" dirty="0">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Media-Krisenkommunikationsplan erstellt | Sprout </a:t>
            </a: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Social</a:t>
            </a:r>
            <a:endParaRPr sz="1800"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595A59"/>
              </a:buClr>
              <a:buSzPts val="1800"/>
              <a:buFont typeface="Arial" panose="020B0604020202020204" pitchFamily="34" charset="0"/>
              <a:buChar char="•"/>
            </a:pPr>
            <a:r>
              <a:rPr lang="en-US" b="0" i="0" u="sng" dirty="0">
                <a:solidFill>
                  <a:srgbClr val="212121"/>
                </a:solidFill>
                <a:effectLst/>
                <a:latin typeface="Calibri" panose="020F0502020204030204" pitchFamily="34" charset="0"/>
                <a:cs typeface="Calibri" panose="020F0502020204030204" pitchFamily="34" charset="0"/>
              </a:rPr>
              <a:t>Ndlela (2018): A Stakeholder Approach to Risk Management, Crisis Communication Vol. 29, S. 53-75.</a:t>
            </a:r>
            <a:endParaRPr u="sng" dirty="0">
              <a:latin typeface="Calibri" panose="020F0502020204030204" pitchFamily="34" charset="0"/>
              <a:cs typeface="Calibri" panose="020F0502020204030204" pitchFamily="34" charset="0"/>
            </a:endParaRPr>
          </a:p>
        </p:txBody>
      </p:sp>
      <p:sp>
        <p:nvSpPr>
          <p:cNvPr id="2334" name="Google Shape;2334;p71"/>
          <p:cNvSpPr txBox="1">
            <a:spLocks noGrp="1"/>
          </p:cNvSpPr>
          <p:nvPr>
            <p:ph type="body" idx="2"/>
          </p:nvPr>
        </p:nvSpPr>
        <p:spPr>
          <a:xfrm>
            <a:off x="389965" y="577971"/>
            <a:ext cx="11470341" cy="582221"/>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Kurze, aber interessante Artikel, die wir aufschlussreich finden...</a:t>
            </a:r>
            <a:endParaRPr/>
          </a:p>
        </p:txBody>
      </p:sp>
      <p:sp>
        <p:nvSpPr>
          <p:cNvPr id="2335" name="Google Shape;2335;p71"/>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Empfohlene Lektüre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2340" name="Google Shape;2340;p72"/>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de-DE" cap="none"/>
              <a:t>ADAPTIVE </a:t>
            </a:r>
            <a:r>
              <a:rPr lang="de-DE" cap="none" dirty="0"/>
              <a:t>FÜHRUNG</a:t>
            </a:r>
            <a:endParaRPr cap="none" dirty="0"/>
          </a:p>
        </p:txBody>
      </p:sp>
      <p:sp>
        <p:nvSpPr>
          <p:cNvPr id="2341" name="Google Shape;2341;p72"/>
          <p:cNvSpPr txBox="1">
            <a:spLocks noGrp="1"/>
          </p:cNvSpPr>
          <p:nvPr>
            <p:ph type="body" idx="2"/>
          </p:nvPr>
        </p:nvSpPr>
        <p:spPr>
          <a:xfrm>
            <a:off x="967062" y="3344692"/>
            <a:ext cx="4438559" cy="837258"/>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90000"/>
              </a:lnSpc>
              <a:spcBef>
                <a:spcPts val="0"/>
              </a:spcBef>
              <a:spcAft>
                <a:spcPts val="0"/>
              </a:spcAft>
              <a:buClr>
                <a:schemeClr val="lt1"/>
              </a:buClr>
              <a:buSzPts val="5000"/>
              <a:buNone/>
            </a:pPr>
            <a:r>
              <a:rPr lang="de-DE" dirty="0"/>
              <a:t>Als nächstes: Modul 6</a:t>
            </a:r>
            <a:endParaRPr dirty="0"/>
          </a:p>
        </p:txBody>
      </p:sp>
      <p:grpSp>
        <p:nvGrpSpPr>
          <p:cNvPr id="2342" name="Google Shape;2342;p72"/>
          <p:cNvGrpSpPr/>
          <p:nvPr/>
        </p:nvGrpSpPr>
        <p:grpSpPr>
          <a:xfrm>
            <a:off x="7286899" y="3277496"/>
            <a:ext cx="233548" cy="233548"/>
            <a:chOff x="5941025" y="3634400"/>
            <a:chExt cx="467650" cy="467650"/>
          </a:xfrm>
        </p:grpSpPr>
        <p:sp>
          <p:nvSpPr>
            <p:cNvPr id="2343" name="Google Shape;2343;p7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4" name="Google Shape;2344;p7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5" name="Google Shape;2345;p7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6" name="Google Shape;2346;p7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7" name="Google Shape;2347;p7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8" name="Google Shape;2348;p7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349" name="Google Shape;2349;p72"/>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 </a:t>
            </a:r>
            <a:endParaRPr/>
          </a:p>
        </p:txBody>
      </p:sp>
      <p:sp>
        <p:nvSpPr>
          <p:cNvPr id="2350" name="Google Shape;2350;p72"/>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 </a:t>
            </a:r>
            <a:endParaRPr/>
          </a:p>
        </p:txBody>
      </p:sp>
      <p:sp>
        <p:nvSpPr>
          <p:cNvPr id="2351" name="Google Shape;2351;p72"/>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8"/>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Beim Lieferketten-Management (engl. Supply Chain Management) oder der Bestandskontrolle geht es um die Einrichtung eines effizienten Systems zur Planung, Steuerung und Ausführung von Produktion und Dienstleistungen entlang der gesamten Wertschöpfungskette. Dies verhindert Engpässe und trägt zur Kundenzufriedenheit bei.</a:t>
            </a:r>
          </a:p>
          <a:p>
            <a:pPr marL="0" lvl="0" indent="0" algn="l" rtl="0">
              <a:lnSpc>
                <a:spcPct val="90000"/>
              </a:lnSpc>
              <a:spcBef>
                <a:spcPts val="1000"/>
              </a:spcBef>
              <a:spcAft>
                <a:spcPts val="0"/>
              </a:spcAft>
              <a:buClr>
                <a:srgbClr val="EA1D76"/>
              </a:buClr>
              <a:buSzPts val="2400"/>
              <a:buFont typeface="Arial"/>
              <a:buNone/>
            </a:pPr>
            <a:endParaRPr lang="de-DE" dirty="0"/>
          </a:p>
        </p:txBody>
      </p:sp>
      <p:sp>
        <p:nvSpPr>
          <p:cNvPr id="1245" name="Google Shape;1245;p8"/>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Management der Lieferkette</a:t>
            </a:r>
            <a:endParaRPr sz="4800">
              <a:solidFill>
                <a:srgbClr val="9ED4D3"/>
              </a:solidFill>
            </a:endParaRPr>
          </a:p>
        </p:txBody>
      </p:sp>
      <p:sp>
        <p:nvSpPr>
          <p:cNvPr id="1247" name="Google Shape;1247;p8"/>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2</a:t>
            </a:r>
            <a:endParaRPr/>
          </a:p>
        </p:txBody>
      </p:sp>
      <p:sp>
        <p:nvSpPr>
          <p:cNvPr id="4" name="Google Shape;1237;p7">
            <a:extLst>
              <a:ext uri="{FF2B5EF4-FFF2-40B4-BE49-F238E27FC236}">
                <a16:creationId xmlns:a16="http://schemas.microsoft.com/office/drawing/2014/main" id="{FA45AD50-9FD7-31BD-105D-1CA7D24878A6}"/>
              </a:ext>
            </a:extLst>
          </p:cNvPr>
          <p:cNvSpPr txBox="1">
            <a:spLocks/>
          </p:cNvSpPr>
          <p:nvPr/>
        </p:nvSpPr>
        <p:spPr>
          <a:xfrm>
            <a:off x="986027" y="708094"/>
            <a:ext cx="4064943" cy="2136705"/>
          </a:xfrm>
          <a:prstGeom prst="rect">
            <a:avLst/>
          </a:prstGeom>
          <a:noFill/>
          <a:ln>
            <a:noFill/>
          </a:ln>
        </p:spPr>
        <p:txBody>
          <a:bodyPr spcFirstLastPara="1" vert="horz" wrap="square" lIns="91425" tIns="45700" rIns="91425" bIns="45700" rtlCol="0" anchor="t" anchorCtr="0">
            <a:normAutofit/>
          </a:bodyPr>
          <a:lstStyle>
            <a:lvl1pPr marL="457200" lvl="0" indent="-228600" algn="l" defTabSz="914400" rtl="0" eaLnBrk="1" latinLnBrk="0" hangingPunct="1">
              <a:lnSpc>
                <a:spcPct val="90000"/>
              </a:lnSpc>
              <a:spcBef>
                <a:spcPts val="1000"/>
              </a:spcBef>
              <a:spcAft>
                <a:spcPts val="0"/>
              </a:spcAft>
              <a:buClr>
                <a:srgbClr val="81D1C5"/>
              </a:buClr>
              <a:buSzPts val="3600"/>
              <a:buFont typeface="Arial" panose="020B0604020202020204" pitchFamily="34" charset="0"/>
              <a:buNone/>
              <a:defRPr sz="3600" i="0" kern="1200">
                <a:solidFill>
                  <a:srgbClr val="81D1C5"/>
                </a:solidFill>
                <a:latin typeface="Calibri"/>
                <a:ea typeface="Calibri"/>
                <a:cs typeface="Calibri"/>
                <a:sym typeface="Calibri"/>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A59"/>
              </a:buClr>
            </a:pPr>
            <a:r>
              <a:rPr lang="de-DE" sz="3300">
                <a:solidFill>
                  <a:srgbClr val="595A59"/>
                </a:solidFill>
              </a:rPr>
              <a:t>Die Verantwortung des Betriebsmanagements</a:t>
            </a:r>
            <a:endParaRPr lang="de-DE" sz="3300"/>
          </a:p>
          <a:p>
            <a:pPr marL="0" indent="0"/>
            <a:endParaRPr lang="de-DE" sz="3300" dirty="0"/>
          </a:p>
        </p:txBody>
      </p:sp>
      <p:sp>
        <p:nvSpPr>
          <p:cNvPr id="5" name="Google Shape;1239;p7">
            <a:extLst>
              <a:ext uri="{FF2B5EF4-FFF2-40B4-BE49-F238E27FC236}">
                <a16:creationId xmlns:a16="http://schemas.microsoft.com/office/drawing/2014/main" id="{23C67A62-902E-B10E-D210-3CF6A0C8A709}"/>
              </a:ext>
            </a:extLst>
          </p:cNvPr>
          <p:cNvSpPr txBox="1"/>
          <p:nvPr/>
        </p:nvSpPr>
        <p:spPr>
          <a:xfrm>
            <a:off x="986028" y="2353829"/>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Das Betriebsmanagement umfasst verschiedene Aufgabenbereiche - von der Angebotserstellung bis zum Projektmanagement.</a:t>
            </a:r>
            <a:endParaRPr sz="1600" b="0" i="0" dirty="0">
              <a:solidFill>
                <a:srgbClr val="595A5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9"/>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a:t>Beim Produkt- oder Dienstleistungsdesign geht es um die Entwicklung eines Produkts oder einer Dienstleistung, die dem Unternehmen einen Wettbewerbsvorteil auf dem Markt verschafft. Dabei ist zu prüfen, wie kosteneffizient ein Produkt ist und ob es den Bedürfnissen der Kunden entspricht. Außerdem sollte geprüft werden, ob die Innovation mit bereits bestehenden Produkten kompatibel ist.</a:t>
            </a:r>
            <a:endParaRPr/>
          </a:p>
        </p:txBody>
      </p:sp>
      <p:sp>
        <p:nvSpPr>
          <p:cNvPr id="1254" name="Google Shape;1254;p9"/>
          <p:cNvSpPr txBox="1">
            <a:spLocks noGrp="1"/>
          </p:cNvSpPr>
          <p:nvPr>
            <p:ph type="body" idx="2"/>
          </p:nvPr>
        </p:nvSpPr>
        <p:spPr>
          <a:xfrm>
            <a:off x="6326940" y="708094"/>
            <a:ext cx="5577038"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dirty="0">
                <a:solidFill>
                  <a:srgbClr val="9ED4D3"/>
                </a:solidFill>
              </a:rPr>
              <a:t>Produkt- und Dienstleistungsdesign</a:t>
            </a:r>
            <a:endParaRPr sz="4800" dirty="0">
              <a:solidFill>
                <a:srgbClr val="9ED4D3"/>
              </a:solidFill>
            </a:endParaRPr>
          </a:p>
        </p:txBody>
      </p:sp>
      <p:sp>
        <p:nvSpPr>
          <p:cNvPr id="1256" name="Google Shape;1256;p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3</a:t>
            </a:r>
            <a:endParaRPr/>
          </a:p>
        </p:txBody>
      </p:sp>
      <p:sp>
        <p:nvSpPr>
          <p:cNvPr id="1257" name="Google Shape;1257;p9"/>
          <p:cNvSpPr txBox="1"/>
          <p:nvPr/>
        </p:nvSpPr>
        <p:spPr>
          <a:xfrm>
            <a:off x="983376" y="2357547"/>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Das Betriebsmanagement umfasst verschiedene Aufgabenbereiche - von der Angebotserstellung bis zum Projektmanagement.</a:t>
            </a:r>
            <a:endParaRPr sz="1600" b="0" i="0" dirty="0">
              <a:solidFill>
                <a:srgbClr val="595A59"/>
              </a:solidFill>
              <a:latin typeface="Calibri"/>
              <a:ea typeface="Calibri"/>
              <a:cs typeface="Calibri"/>
              <a:sym typeface="Calibri"/>
            </a:endParaRPr>
          </a:p>
        </p:txBody>
      </p:sp>
      <p:sp>
        <p:nvSpPr>
          <p:cNvPr id="4" name="Google Shape;1237;p7">
            <a:extLst>
              <a:ext uri="{FF2B5EF4-FFF2-40B4-BE49-F238E27FC236}">
                <a16:creationId xmlns:a16="http://schemas.microsoft.com/office/drawing/2014/main" id="{D3F17073-1049-7E5C-BC82-8B6A3877AC31}"/>
              </a:ext>
            </a:extLst>
          </p:cNvPr>
          <p:cNvSpPr txBox="1">
            <a:spLocks/>
          </p:cNvSpPr>
          <p:nvPr/>
        </p:nvSpPr>
        <p:spPr>
          <a:xfrm>
            <a:off x="986027" y="708094"/>
            <a:ext cx="4064943" cy="2136705"/>
          </a:xfrm>
          <a:prstGeom prst="rect">
            <a:avLst/>
          </a:prstGeom>
          <a:noFill/>
          <a:ln>
            <a:noFill/>
          </a:ln>
        </p:spPr>
        <p:txBody>
          <a:bodyPr spcFirstLastPara="1" vert="horz" wrap="square" lIns="91425" tIns="45700" rIns="91425" bIns="45700" rtlCol="0" anchor="t" anchorCtr="0">
            <a:normAutofit/>
          </a:bodyPr>
          <a:lstStyle>
            <a:lvl1pPr marL="457200" lvl="0" indent="-228600" algn="l" defTabSz="914400" rtl="0" eaLnBrk="1" latinLnBrk="0" hangingPunct="1">
              <a:lnSpc>
                <a:spcPct val="90000"/>
              </a:lnSpc>
              <a:spcBef>
                <a:spcPts val="1000"/>
              </a:spcBef>
              <a:spcAft>
                <a:spcPts val="0"/>
              </a:spcAft>
              <a:buClr>
                <a:srgbClr val="81D1C5"/>
              </a:buClr>
              <a:buSzPts val="3600"/>
              <a:buFont typeface="Arial" panose="020B0604020202020204" pitchFamily="34" charset="0"/>
              <a:buNone/>
              <a:defRPr sz="3600" i="0" kern="1200">
                <a:solidFill>
                  <a:srgbClr val="81D1C5"/>
                </a:solidFill>
                <a:latin typeface="Calibri"/>
                <a:ea typeface="Calibri"/>
                <a:cs typeface="Calibri"/>
                <a:sym typeface="Calibri"/>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A59"/>
              </a:buClr>
            </a:pPr>
            <a:r>
              <a:rPr lang="de-DE" sz="3300">
                <a:solidFill>
                  <a:srgbClr val="595A59"/>
                </a:solidFill>
              </a:rPr>
              <a:t>Die Verantwortung des Betriebsmanagements</a:t>
            </a:r>
            <a:endParaRPr lang="de-DE" sz="3300"/>
          </a:p>
          <a:p>
            <a:pPr marL="0" indent="0"/>
            <a:endParaRPr lang="de-DE" sz="3300" dirty="0"/>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6039</Words>
  <Application>Microsoft Office PowerPoint</Application>
  <PresentationFormat>Breitbild</PresentationFormat>
  <Paragraphs>617</Paragraphs>
  <Slides>74</Slides>
  <Notes>71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74</vt:i4>
      </vt:variant>
    </vt:vector>
  </HeadingPairs>
  <TitlesOfParts>
    <vt:vector size="84" baseType="lpstr">
      <vt:lpstr>Arial</vt:lpstr>
      <vt:lpstr>Calibri</vt:lpstr>
      <vt:lpstr>Calibri </vt:lpstr>
      <vt:lpstr>Calibri Light</vt:lpstr>
      <vt:lpstr>Lato</vt:lpstr>
      <vt:lpstr>Lato Light</vt:lpstr>
      <vt:lpstr>Montserrat</vt:lpstr>
      <vt:lpstr>Montserrat Light</vt:lpstr>
      <vt:lpstr>Noto Sans Symbols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keywords>, docId:7549ACB83A61EB20B54D80CD15A65331</cp:keywords>
  <cp:lastModifiedBy>Julia Grey</cp:lastModifiedBy>
  <cp:revision>41</cp:revision>
  <dcterms:created xsi:type="dcterms:W3CDTF">2023-04-05T11:51:37Z</dcterms:created>
  <dcterms:modified xsi:type="dcterms:W3CDTF">2023-05-24T07:36:52Z</dcterms:modified>
</cp:coreProperties>
</file>