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tags/tag11.xml" ContentType="application/vnd.openxmlformats-officedocument.presentationml.tags+xml"/>
  <Override PartName="/ppt/notesSlides/notesSlide40.xml" ContentType="application/vnd.openxmlformats-officedocument.presentationml.notesSlide+xml"/>
  <Override PartName="/ppt/tags/tag12.xml" ContentType="application/vnd.openxmlformats-officedocument.presentationml.tags+xml"/>
  <Override PartName="/ppt/notesSlides/notesSlide41.xml" ContentType="application/vnd.openxmlformats-officedocument.presentationml.notesSlide+xml"/>
  <Override PartName="/ppt/tags/tag13.xml" ContentType="application/vnd.openxmlformats-officedocument.presentationml.tags+xml"/>
  <Override PartName="/ppt/notesSlides/notesSlide42.xml" ContentType="application/vnd.openxmlformats-officedocument.presentationml.notesSlide+xml"/>
  <Override PartName="/ppt/tags/tag14.xml" ContentType="application/vnd.openxmlformats-officedocument.presentationml.tags+xml"/>
  <Override PartName="/ppt/notesSlides/notesSlide43.xml" ContentType="application/vnd.openxmlformats-officedocument.presentationml.notesSlide+xml"/>
  <Override PartName="/ppt/tags/tag15.xml" ContentType="application/vnd.openxmlformats-officedocument.presentationml.tags+xml"/>
  <Override PartName="/ppt/notesSlides/notesSlide44.xml" ContentType="application/vnd.openxmlformats-officedocument.presentationml.notesSlide+xml"/>
  <Override PartName="/ppt/tags/tag16.xml" ContentType="application/vnd.openxmlformats-officedocument.presentationml.tags+xml"/>
  <Override PartName="/ppt/notesSlides/notesSlide45.xml" ContentType="application/vnd.openxmlformats-officedocument.presentationml.notesSlide+xml"/>
  <Override PartName="/ppt/tags/tag17.xml" ContentType="application/vnd.openxmlformats-officedocument.presentationml.tags+xml"/>
  <Override PartName="/ppt/notesSlides/notesSlide46.xml" ContentType="application/vnd.openxmlformats-officedocument.presentationml.notesSlide+xml"/>
  <Override PartName="/ppt/tags/tag18.xml" ContentType="application/vnd.openxmlformats-officedocument.presentationml.tags+xml"/>
  <Override PartName="/ppt/notesSlides/notesSlide47.xml" ContentType="application/vnd.openxmlformats-officedocument.presentationml.notesSlide+xml"/>
  <Override PartName="/ppt/tags/tag19.xml" ContentType="application/vnd.openxmlformats-officedocument.presentationml.tags+xml"/>
  <Override PartName="/ppt/notesSlides/notesSlide48.xml" ContentType="application/vnd.openxmlformats-officedocument.presentationml.notesSlide+xml"/>
  <Override PartName="/ppt/tags/tag20.xml" ContentType="application/vnd.openxmlformats-officedocument.presentationml.tags+xml"/>
  <Override PartName="/ppt/notesSlides/notesSlide49.xml" ContentType="application/vnd.openxmlformats-officedocument.presentationml.notesSlide+xml"/>
  <Override PartName="/ppt/tags/tag21.xml" ContentType="application/vnd.openxmlformats-officedocument.presentationml.tags+xml"/>
  <Override PartName="/ppt/notesSlides/notesSlide50.xml" ContentType="application/vnd.openxmlformats-officedocument.presentationml.notesSlide+xml"/>
  <Override PartName="/ppt/tags/tag22.xml" ContentType="application/vnd.openxmlformats-officedocument.presentationml.tags+xml"/>
  <Override PartName="/ppt/notesSlides/notesSlide51.xml" ContentType="application/vnd.openxmlformats-officedocument.presentationml.notesSlide+xml"/>
  <Override PartName="/ppt/tags/tag23.xml" ContentType="application/vnd.openxmlformats-officedocument.presentationml.tags+xml"/>
  <Override PartName="/ppt/notesSlides/notesSlide52.xml" ContentType="application/vnd.openxmlformats-officedocument.presentationml.notesSlide+xml"/>
  <Override PartName="/ppt/tags/tag24.xml" ContentType="application/vnd.openxmlformats-officedocument.presentationml.tags+xml"/>
  <Override PartName="/ppt/notesSlides/notesSlide53.xml" ContentType="application/vnd.openxmlformats-officedocument.presentationml.notesSlide+xml"/>
  <Override PartName="/ppt/tags/tag25.xml" ContentType="application/vnd.openxmlformats-officedocument.presentationml.tags+xml"/>
  <Override PartName="/ppt/notesSlides/notesSlide54.xml" ContentType="application/vnd.openxmlformats-officedocument.presentationml.notesSlide+xml"/>
  <Override PartName="/ppt/tags/tag26.xml" ContentType="application/vnd.openxmlformats-officedocument.presentationml.tags+xml"/>
  <Override PartName="/ppt/notesSlides/notesSlide55.xml" ContentType="application/vnd.openxmlformats-officedocument.presentationml.notesSlide+xml"/>
  <Override PartName="/ppt/tags/tag27.xml" ContentType="application/vnd.openxmlformats-officedocument.presentationml.tags+xml"/>
  <Override PartName="/ppt/notesSlides/notesSlide56.xml" ContentType="application/vnd.openxmlformats-officedocument.presentationml.notesSlide+xml"/>
  <Override PartName="/ppt/tags/tag28.xml" ContentType="application/vnd.openxmlformats-officedocument.presentationml.tags+xml"/>
  <Override PartName="/ppt/notesSlides/notesSlide57.xml" ContentType="application/vnd.openxmlformats-officedocument.presentationml.notesSlide+xml"/>
  <Override PartName="/ppt/tags/tag29.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75"/>
  </p:notesMasterIdLst>
  <p:sldIdLst>
    <p:sldId id="4751" r:id="rId2"/>
    <p:sldId id="4300" r:id="rId3"/>
    <p:sldId id="4273" r:id="rId4"/>
    <p:sldId id="259" r:id="rId5"/>
    <p:sldId id="260" r:id="rId6"/>
    <p:sldId id="4722" r:id="rId7"/>
    <p:sldId id="4612" r:id="rId8"/>
    <p:sldId id="4613" r:id="rId9"/>
    <p:sldId id="4614" r:id="rId10"/>
    <p:sldId id="4615" r:id="rId11"/>
    <p:sldId id="4723" r:id="rId12"/>
    <p:sldId id="4733" r:id="rId13"/>
    <p:sldId id="4734" r:id="rId14"/>
    <p:sldId id="4735" r:id="rId15"/>
    <p:sldId id="4736" r:id="rId16"/>
    <p:sldId id="4725" r:id="rId17"/>
    <p:sldId id="4724" r:id="rId18"/>
    <p:sldId id="4726" r:id="rId19"/>
    <p:sldId id="4732" r:id="rId20"/>
    <p:sldId id="4752" r:id="rId21"/>
    <p:sldId id="4737" r:id="rId22"/>
    <p:sldId id="4738" r:id="rId23"/>
    <p:sldId id="4739" r:id="rId24"/>
    <p:sldId id="4740" r:id="rId25"/>
    <p:sldId id="4741" r:id="rId26"/>
    <p:sldId id="4742" r:id="rId27"/>
    <p:sldId id="4743" r:id="rId28"/>
    <p:sldId id="4744" r:id="rId29"/>
    <p:sldId id="4745" r:id="rId30"/>
    <p:sldId id="4746" r:id="rId31"/>
    <p:sldId id="4747" r:id="rId32"/>
    <p:sldId id="4748" r:id="rId33"/>
    <p:sldId id="4749" r:id="rId34"/>
    <p:sldId id="4750" r:id="rId35"/>
    <p:sldId id="4728" r:id="rId36"/>
    <p:sldId id="4729" r:id="rId37"/>
    <p:sldId id="4730" r:id="rId38"/>
    <p:sldId id="4731" r:id="rId39"/>
    <p:sldId id="327" r:id="rId40"/>
    <p:sldId id="4616" r:id="rId41"/>
    <p:sldId id="4617" r:id="rId42"/>
    <p:sldId id="4618" r:id="rId43"/>
    <p:sldId id="4705" r:id="rId44"/>
    <p:sldId id="4619" r:id="rId45"/>
    <p:sldId id="4620" r:id="rId46"/>
    <p:sldId id="4707" r:id="rId47"/>
    <p:sldId id="4706" r:id="rId48"/>
    <p:sldId id="4708" r:id="rId49"/>
    <p:sldId id="4709" r:id="rId50"/>
    <p:sldId id="4710" r:id="rId51"/>
    <p:sldId id="4711" r:id="rId52"/>
    <p:sldId id="4712" r:id="rId53"/>
    <p:sldId id="4713" r:id="rId54"/>
    <p:sldId id="4714" r:id="rId55"/>
    <p:sldId id="4715" r:id="rId56"/>
    <p:sldId id="4716" r:id="rId57"/>
    <p:sldId id="4717" r:id="rId58"/>
    <p:sldId id="4718" r:id="rId59"/>
    <p:sldId id="4719" r:id="rId60"/>
    <p:sldId id="4720" r:id="rId61"/>
    <p:sldId id="4621" r:id="rId62"/>
    <p:sldId id="4702" r:id="rId63"/>
    <p:sldId id="4704" r:id="rId64"/>
    <p:sldId id="4152" r:id="rId65"/>
    <p:sldId id="4153" r:id="rId66"/>
    <p:sldId id="4154" r:id="rId67"/>
    <p:sldId id="4155" r:id="rId68"/>
    <p:sldId id="4156" r:id="rId69"/>
    <p:sldId id="4157" r:id="rId70"/>
    <p:sldId id="4151" r:id="rId71"/>
    <p:sldId id="4611" r:id="rId72"/>
    <p:sldId id="4610" r:id="rId73"/>
    <p:sldId id="326" r:id="rId74"/>
  </p:sldIdLst>
  <p:sldSz cx="12192000" cy="6858000"/>
  <p:notesSz cx="6858000" cy="9144000"/>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8B268-AD50-3146-04A0-C2DC6FCA549D}" name="Julian Kühlborn" initials="JK" userId="S::JulianKuhlborn@tvwgmbh2022.onmicrosoft.com::88565d25-8c23-4e41-9bd9-535086b114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A59"/>
    <a:srgbClr val="A77FA9"/>
    <a:srgbClr val="D7C6D8"/>
    <a:srgbClr val="79527B"/>
    <a:srgbClr val="CCD4D5"/>
    <a:srgbClr val="E7EBEB"/>
    <a:srgbClr val="AB85AD"/>
    <a:srgbClr val="FFFFFF"/>
    <a:srgbClr val="D9A012"/>
    <a:srgbClr val="0652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74" autoAdjust="0"/>
    <p:restoredTop sz="94663"/>
  </p:normalViewPr>
  <p:slideViewPr>
    <p:cSldViewPr snapToGrid="0" snapToObjects="1">
      <p:cViewPr varScale="1">
        <p:scale>
          <a:sx n="110" d="100"/>
          <a:sy n="110" d="100"/>
        </p:scale>
        <p:origin x="81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595A59"/>
                </a:solidFill>
                <a:latin typeface="+mn-lt"/>
                <a:ea typeface="+mn-ea"/>
                <a:cs typeface="+mn-cs"/>
              </a:defRPr>
            </a:pPr>
            <a:r>
              <a:rPr lang="de-DE" dirty="0"/>
              <a:t>Liquiditätsentwicklung</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595A59"/>
              </a:solidFill>
              <a:latin typeface="+mn-lt"/>
              <a:ea typeface="+mn-ea"/>
              <a:cs typeface="+mn-cs"/>
            </a:defRPr>
          </a:pPr>
          <a:endParaRPr lang="en-US"/>
        </a:p>
      </c:txPr>
    </c:title>
    <c:autoTitleDeleted val="0"/>
    <c:plotArea>
      <c:layout/>
      <c:barChart>
        <c:barDir val="col"/>
        <c:grouping val="clustered"/>
        <c:varyColors val="0"/>
        <c:ser>
          <c:idx val="1"/>
          <c:order val="1"/>
          <c:tx>
            <c:strRef>
              <c:f>Tabelle1!$C$1</c:f>
              <c:strCache>
                <c:ptCount val="1"/>
                <c:pt idx="0">
                  <c:v>Einzahlungen</c:v>
                </c:pt>
              </c:strCache>
            </c:strRef>
          </c:tx>
          <c:spPr>
            <a:solidFill>
              <a:schemeClr val="accent1"/>
            </a:solidFill>
            <a:ln>
              <a:noFill/>
            </a:ln>
            <a:effectLst/>
          </c:spPr>
          <c:invertIfNegative val="0"/>
          <c:cat>
            <c:strRef>
              <c:f>Tabelle1!$A$2:$A$14</c:f>
              <c:strCache>
                <c:ptCount val="13"/>
                <c:pt idx="0">
                  <c:v>Status Quo</c:v>
                </c:pt>
                <c:pt idx="1">
                  <c:v>Monat 1</c:v>
                </c:pt>
                <c:pt idx="2">
                  <c:v>Monat 2</c:v>
                </c:pt>
                <c:pt idx="3">
                  <c:v>Monat 3</c:v>
                </c:pt>
                <c:pt idx="4">
                  <c:v>Monat 4</c:v>
                </c:pt>
                <c:pt idx="5">
                  <c:v>Monat 5</c:v>
                </c:pt>
                <c:pt idx="6">
                  <c:v>Monat 6</c:v>
                </c:pt>
                <c:pt idx="7">
                  <c:v>Monat 7</c:v>
                </c:pt>
                <c:pt idx="8">
                  <c:v>Monat 8</c:v>
                </c:pt>
                <c:pt idx="9">
                  <c:v>Monat 9</c:v>
                </c:pt>
                <c:pt idx="10">
                  <c:v>Monat 10</c:v>
                </c:pt>
                <c:pt idx="11">
                  <c:v>Monat 11</c:v>
                </c:pt>
                <c:pt idx="12">
                  <c:v>Monat 12</c:v>
                </c:pt>
              </c:strCache>
            </c:strRef>
          </c:cat>
          <c:val>
            <c:numRef>
              <c:f>Tabelle1!$C$2:$C$14</c:f>
              <c:numCache>
                <c:formatCode>General</c:formatCode>
                <c:ptCount val="13"/>
                <c:pt idx="0">
                  <c:v>0</c:v>
                </c:pt>
                <c:pt idx="1">
                  <c:v>100</c:v>
                </c:pt>
                <c:pt idx="2">
                  <c:v>90</c:v>
                </c:pt>
                <c:pt idx="3">
                  <c:v>60</c:v>
                </c:pt>
                <c:pt idx="4">
                  <c:v>20</c:v>
                </c:pt>
                <c:pt idx="5">
                  <c:v>20</c:v>
                </c:pt>
                <c:pt idx="6">
                  <c:v>20</c:v>
                </c:pt>
                <c:pt idx="7">
                  <c:v>60</c:v>
                </c:pt>
                <c:pt idx="8">
                  <c:v>30</c:v>
                </c:pt>
                <c:pt idx="9">
                  <c:v>70</c:v>
                </c:pt>
                <c:pt idx="10">
                  <c:v>70</c:v>
                </c:pt>
                <c:pt idx="11">
                  <c:v>80</c:v>
                </c:pt>
                <c:pt idx="12">
                  <c:v>100</c:v>
                </c:pt>
              </c:numCache>
            </c:numRef>
          </c:val>
          <c:extLst>
            <c:ext xmlns:c16="http://schemas.microsoft.com/office/drawing/2014/chart" uri="{C3380CC4-5D6E-409C-BE32-E72D297353CC}">
              <c16:uniqueId val="{00000001-8B37-4736-9256-BA36C642F5C9}"/>
            </c:ext>
          </c:extLst>
        </c:ser>
        <c:ser>
          <c:idx val="2"/>
          <c:order val="2"/>
          <c:tx>
            <c:strRef>
              <c:f>Tabelle1!$D$1</c:f>
              <c:strCache>
                <c:ptCount val="1"/>
                <c:pt idx="0">
                  <c:v>Auszahlungen</c:v>
                </c:pt>
              </c:strCache>
            </c:strRef>
          </c:tx>
          <c:spPr>
            <a:solidFill>
              <a:srgbClr val="C00000"/>
            </a:solidFill>
            <a:ln>
              <a:noFill/>
            </a:ln>
            <a:effectLst/>
          </c:spPr>
          <c:invertIfNegative val="0"/>
          <c:cat>
            <c:strRef>
              <c:f>Tabelle1!$A$2:$A$14</c:f>
              <c:strCache>
                <c:ptCount val="13"/>
                <c:pt idx="0">
                  <c:v>Status Quo</c:v>
                </c:pt>
                <c:pt idx="1">
                  <c:v>Monat 1</c:v>
                </c:pt>
                <c:pt idx="2">
                  <c:v>Monat 2</c:v>
                </c:pt>
                <c:pt idx="3">
                  <c:v>Monat 3</c:v>
                </c:pt>
                <c:pt idx="4">
                  <c:v>Monat 4</c:v>
                </c:pt>
                <c:pt idx="5">
                  <c:v>Monat 5</c:v>
                </c:pt>
                <c:pt idx="6">
                  <c:v>Monat 6</c:v>
                </c:pt>
                <c:pt idx="7">
                  <c:v>Monat 7</c:v>
                </c:pt>
                <c:pt idx="8">
                  <c:v>Monat 8</c:v>
                </c:pt>
                <c:pt idx="9">
                  <c:v>Monat 9</c:v>
                </c:pt>
                <c:pt idx="10">
                  <c:v>Monat 10</c:v>
                </c:pt>
                <c:pt idx="11">
                  <c:v>Monat 11</c:v>
                </c:pt>
                <c:pt idx="12">
                  <c:v>Monat 12</c:v>
                </c:pt>
              </c:strCache>
            </c:strRef>
          </c:cat>
          <c:val>
            <c:numRef>
              <c:f>Tabelle1!$D$2:$D$14</c:f>
              <c:numCache>
                <c:formatCode>General</c:formatCode>
                <c:ptCount val="13"/>
                <c:pt idx="0">
                  <c:v>0</c:v>
                </c:pt>
                <c:pt idx="1">
                  <c:v>67</c:v>
                </c:pt>
                <c:pt idx="2">
                  <c:v>62</c:v>
                </c:pt>
                <c:pt idx="3">
                  <c:v>47</c:v>
                </c:pt>
                <c:pt idx="4">
                  <c:v>27</c:v>
                </c:pt>
                <c:pt idx="5">
                  <c:v>27</c:v>
                </c:pt>
                <c:pt idx="6">
                  <c:v>122</c:v>
                </c:pt>
                <c:pt idx="7">
                  <c:v>47</c:v>
                </c:pt>
                <c:pt idx="8">
                  <c:v>32</c:v>
                </c:pt>
                <c:pt idx="9">
                  <c:v>52</c:v>
                </c:pt>
                <c:pt idx="10">
                  <c:v>52</c:v>
                </c:pt>
                <c:pt idx="11">
                  <c:v>57</c:v>
                </c:pt>
                <c:pt idx="12">
                  <c:v>67</c:v>
                </c:pt>
              </c:numCache>
            </c:numRef>
          </c:val>
          <c:extLst>
            <c:ext xmlns:c16="http://schemas.microsoft.com/office/drawing/2014/chart" uri="{C3380CC4-5D6E-409C-BE32-E72D297353CC}">
              <c16:uniqueId val="{00000002-8B37-4736-9256-BA36C642F5C9}"/>
            </c:ext>
          </c:extLst>
        </c:ser>
        <c:dLbls>
          <c:showLegendKey val="0"/>
          <c:showVal val="0"/>
          <c:showCatName val="0"/>
          <c:showSerName val="0"/>
          <c:showPercent val="0"/>
          <c:showBubbleSize val="0"/>
        </c:dLbls>
        <c:gapWidth val="219"/>
        <c:axId val="1408063359"/>
        <c:axId val="1408060031"/>
      </c:barChart>
      <c:lineChart>
        <c:grouping val="standard"/>
        <c:varyColors val="0"/>
        <c:ser>
          <c:idx val="0"/>
          <c:order val="0"/>
          <c:tx>
            <c:strRef>
              <c:f>Tabelle1!$B$1</c:f>
              <c:strCache>
                <c:ptCount val="1"/>
                <c:pt idx="0">
                  <c:v>Verfügbare Liquidität am Periodenende</c:v>
                </c:pt>
              </c:strCache>
            </c:strRef>
          </c:tx>
          <c:spPr>
            <a:ln w="28575" cap="rnd">
              <a:solidFill>
                <a:srgbClr val="79527B"/>
              </a:solidFill>
              <a:round/>
            </a:ln>
            <a:effectLst/>
          </c:spPr>
          <c:marker>
            <c:symbol val="none"/>
          </c:marker>
          <c:cat>
            <c:strRef>
              <c:f>Tabelle1!$A$2:$A$14</c:f>
              <c:strCache>
                <c:ptCount val="13"/>
                <c:pt idx="0">
                  <c:v>Status Quo</c:v>
                </c:pt>
                <c:pt idx="1">
                  <c:v>Monat 1</c:v>
                </c:pt>
                <c:pt idx="2">
                  <c:v>Monat 2</c:v>
                </c:pt>
                <c:pt idx="3">
                  <c:v>Monat 3</c:v>
                </c:pt>
                <c:pt idx="4">
                  <c:v>Monat 4</c:v>
                </c:pt>
                <c:pt idx="5">
                  <c:v>Monat 5</c:v>
                </c:pt>
                <c:pt idx="6">
                  <c:v>Monat 6</c:v>
                </c:pt>
                <c:pt idx="7">
                  <c:v>Monat 7</c:v>
                </c:pt>
                <c:pt idx="8">
                  <c:v>Monat 8</c:v>
                </c:pt>
                <c:pt idx="9">
                  <c:v>Monat 9</c:v>
                </c:pt>
                <c:pt idx="10">
                  <c:v>Monat 10</c:v>
                </c:pt>
                <c:pt idx="11">
                  <c:v>Monat 11</c:v>
                </c:pt>
                <c:pt idx="12">
                  <c:v>Monat 12</c:v>
                </c:pt>
              </c:strCache>
            </c:strRef>
          </c:cat>
          <c:val>
            <c:numRef>
              <c:f>Tabelle1!$B$2:$B$14</c:f>
              <c:numCache>
                <c:formatCode>General</c:formatCode>
                <c:ptCount val="13"/>
                <c:pt idx="0">
                  <c:v>100</c:v>
                </c:pt>
                <c:pt idx="1">
                  <c:v>133</c:v>
                </c:pt>
                <c:pt idx="2">
                  <c:v>161</c:v>
                </c:pt>
                <c:pt idx="3">
                  <c:v>174</c:v>
                </c:pt>
                <c:pt idx="4">
                  <c:v>167</c:v>
                </c:pt>
                <c:pt idx="5">
                  <c:v>160</c:v>
                </c:pt>
                <c:pt idx="6">
                  <c:v>58</c:v>
                </c:pt>
                <c:pt idx="7">
                  <c:v>71</c:v>
                </c:pt>
                <c:pt idx="8">
                  <c:v>101</c:v>
                </c:pt>
                <c:pt idx="9">
                  <c:v>119</c:v>
                </c:pt>
                <c:pt idx="10">
                  <c:v>137</c:v>
                </c:pt>
                <c:pt idx="11">
                  <c:v>160</c:v>
                </c:pt>
                <c:pt idx="12">
                  <c:v>193</c:v>
                </c:pt>
              </c:numCache>
            </c:numRef>
          </c:val>
          <c:smooth val="0"/>
          <c:extLst>
            <c:ext xmlns:c16="http://schemas.microsoft.com/office/drawing/2014/chart" uri="{C3380CC4-5D6E-409C-BE32-E72D297353CC}">
              <c16:uniqueId val="{00000000-8B37-4736-9256-BA36C642F5C9}"/>
            </c:ext>
          </c:extLst>
        </c:ser>
        <c:dLbls>
          <c:showLegendKey val="0"/>
          <c:showVal val="0"/>
          <c:showCatName val="0"/>
          <c:showSerName val="0"/>
          <c:showPercent val="0"/>
          <c:showBubbleSize val="0"/>
        </c:dLbls>
        <c:marker val="1"/>
        <c:smooth val="0"/>
        <c:axId val="1408063359"/>
        <c:axId val="1408060031"/>
      </c:lineChart>
      <c:catAx>
        <c:axId val="1408063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crossAx val="1408060031"/>
        <c:crosses val="autoZero"/>
        <c:auto val="1"/>
        <c:lblAlgn val="ctr"/>
        <c:lblOffset val="100"/>
        <c:noMultiLvlLbl val="0"/>
      </c:catAx>
      <c:valAx>
        <c:axId val="1408060031"/>
        <c:scaling>
          <c:orientation val="minMax"/>
        </c:scaling>
        <c:delete val="0"/>
        <c:axPos val="l"/>
        <c:majorGridlines>
          <c:spPr>
            <a:ln w="9525" cap="flat" cmpd="sng" algn="ctr">
              <a:solidFill>
                <a:srgbClr val="D7C6D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crossAx val="1408063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595A59"/>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0C59A-C384-4E8E-B89F-D7E5F5E006DC}" type="datetimeFigureOut">
              <a:rPr lang="de-DE" smtClean="0"/>
              <a:t>24.05.2023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BD5CE-7CFA-48E4-ACF4-6B3C7BEB5B3D}" type="slidenum">
              <a:rPr lang="de-DE" smtClean="0"/>
              <a:t>‹Nr.›</a:t>
            </a:fld>
            <a:endParaRPr lang="de-DE" dirty="0"/>
          </a:p>
        </p:txBody>
      </p:sp>
    </p:spTree>
    <p:extLst>
      <p:ext uri="{BB962C8B-B14F-4D97-AF65-F5344CB8AC3E}">
        <p14:creationId xmlns:p14="http://schemas.microsoft.com/office/powerpoint/2010/main" val="1123965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1</a:t>
            </a:fld>
            <a:endParaRPr lang="de-DE" dirty="0"/>
          </a:p>
        </p:txBody>
      </p:sp>
    </p:spTree>
    <p:extLst>
      <p:ext uri="{BB962C8B-B14F-4D97-AF65-F5344CB8AC3E}">
        <p14:creationId xmlns:p14="http://schemas.microsoft.com/office/powerpoint/2010/main" val="3369008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10</a:t>
            </a:fld>
            <a:endParaRPr lang="de-DE" dirty="0"/>
          </a:p>
        </p:txBody>
      </p:sp>
    </p:spTree>
    <p:extLst>
      <p:ext uri="{BB962C8B-B14F-4D97-AF65-F5344CB8AC3E}">
        <p14:creationId xmlns:p14="http://schemas.microsoft.com/office/powerpoint/2010/main" val="2557892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11</a:t>
            </a:fld>
            <a:endParaRPr lang="de-DE" dirty="0"/>
          </a:p>
        </p:txBody>
      </p:sp>
    </p:spTree>
    <p:extLst>
      <p:ext uri="{BB962C8B-B14F-4D97-AF65-F5344CB8AC3E}">
        <p14:creationId xmlns:p14="http://schemas.microsoft.com/office/powerpoint/2010/main" val="276537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12</a:t>
            </a:fld>
            <a:endParaRPr lang="de-DE" dirty="0"/>
          </a:p>
        </p:txBody>
      </p:sp>
    </p:spTree>
    <p:extLst>
      <p:ext uri="{BB962C8B-B14F-4D97-AF65-F5344CB8AC3E}">
        <p14:creationId xmlns:p14="http://schemas.microsoft.com/office/powerpoint/2010/main" val="1817053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13</a:t>
            </a:fld>
            <a:endParaRPr lang="de-DE" dirty="0"/>
          </a:p>
        </p:txBody>
      </p:sp>
    </p:spTree>
    <p:extLst>
      <p:ext uri="{BB962C8B-B14F-4D97-AF65-F5344CB8AC3E}">
        <p14:creationId xmlns:p14="http://schemas.microsoft.com/office/powerpoint/2010/main" val="230873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14</a:t>
            </a:fld>
            <a:endParaRPr lang="de-DE" dirty="0"/>
          </a:p>
        </p:txBody>
      </p:sp>
    </p:spTree>
    <p:extLst>
      <p:ext uri="{BB962C8B-B14F-4D97-AF65-F5344CB8AC3E}">
        <p14:creationId xmlns:p14="http://schemas.microsoft.com/office/powerpoint/2010/main" val="20454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15</a:t>
            </a:fld>
            <a:endParaRPr lang="de-DE" dirty="0"/>
          </a:p>
        </p:txBody>
      </p:sp>
    </p:spTree>
    <p:extLst>
      <p:ext uri="{BB962C8B-B14F-4D97-AF65-F5344CB8AC3E}">
        <p14:creationId xmlns:p14="http://schemas.microsoft.com/office/powerpoint/2010/main" val="2825232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16</a:t>
            </a:fld>
            <a:endParaRPr lang="de-DE" dirty="0"/>
          </a:p>
        </p:txBody>
      </p:sp>
    </p:spTree>
    <p:extLst>
      <p:ext uri="{BB962C8B-B14F-4D97-AF65-F5344CB8AC3E}">
        <p14:creationId xmlns:p14="http://schemas.microsoft.com/office/powerpoint/2010/main" val="3841701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17</a:t>
            </a:fld>
            <a:endParaRPr lang="de-DE" dirty="0"/>
          </a:p>
        </p:txBody>
      </p:sp>
    </p:spTree>
    <p:extLst>
      <p:ext uri="{BB962C8B-B14F-4D97-AF65-F5344CB8AC3E}">
        <p14:creationId xmlns:p14="http://schemas.microsoft.com/office/powerpoint/2010/main" val="938439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18</a:t>
            </a:fld>
            <a:endParaRPr lang="de-DE" dirty="0"/>
          </a:p>
        </p:txBody>
      </p:sp>
    </p:spTree>
    <p:extLst>
      <p:ext uri="{BB962C8B-B14F-4D97-AF65-F5344CB8AC3E}">
        <p14:creationId xmlns:p14="http://schemas.microsoft.com/office/powerpoint/2010/main" val="1056472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19</a:t>
            </a:fld>
            <a:endParaRPr lang="de-DE" dirty="0"/>
          </a:p>
        </p:txBody>
      </p:sp>
    </p:spTree>
    <p:extLst>
      <p:ext uri="{BB962C8B-B14F-4D97-AF65-F5344CB8AC3E}">
        <p14:creationId xmlns:p14="http://schemas.microsoft.com/office/powerpoint/2010/main" val="84150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2</a:t>
            </a:fld>
            <a:endParaRPr lang="de-DE" dirty="0"/>
          </a:p>
        </p:txBody>
      </p:sp>
    </p:spTree>
    <p:extLst>
      <p:ext uri="{BB962C8B-B14F-4D97-AF65-F5344CB8AC3E}">
        <p14:creationId xmlns:p14="http://schemas.microsoft.com/office/powerpoint/2010/main" val="2870313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21</a:t>
            </a:fld>
            <a:endParaRPr lang="de-DE" dirty="0"/>
          </a:p>
        </p:txBody>
      </p:sp>
    </p:spTree>
    <p:extLst>
      <p:ext uri="{BB962C8B-B14F-4D97-AF65-F5344CB8AC3E}">
        <p14:creationId xmlns:p14="http://schemas.microsoft.com/office/powerpoint/2010/main" val="2758222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22</a:t>
            </a:fld>
            <a:endParaRPr lang="de-DE" dirty="0"/>
          </a:p>
        </p:txBody>
      </p:sp>
    </p:spTree>
    <p:extLst>
      <p:ext uri="{BB962C8B-B14F-4D97-AF65-F5344CB8AC3E}">
        <p14:creationId xmlns:p14="http://schemas.microsoft.com/office/powerpoint/2010/main" val="1462440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23</a:t>
            </a:fld>
            <a:endParaRPr lang="de-DE" dirty="0"/>
          </a:p>
        </p:txBody>
      </p:sp>
    </p:spTree>
    <p:extLst>
      <p:ext uri="{BB962C8B-B14F-4D97-AF65-F5344CB8AC3E}">
        <p14:creationId xmlns:p14="http://schemas.microsoft.com/office/powerpoint/2010/main" val="91098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24</a:t>
            </a:fld>
            <a:endParaRPr lang="de-DE" dirty="0"/>
          </a:p>
        </p:txBody>
      </p:sp>
    </p:spTree>
    <p:extLst>
      <p:ext uri="{BB962C8B-B14F-4D97-AF65-F5344CB8AC3E}">
        <p14:creationId xmlns:p14="http://schemas.microsoft.com/office/powerpoint/2010/main" val="1996788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25</a:t>
            </a:fld>
            <a:endParaRPr lang="de-DE" dirty="0"/>
          </a:p>
        </p:txBody>
      </p:sp>
    </p:spTree>
    <p:extLst>
      <p:ext uri="{BB962C8B-B14F-4D97-AF65-F5344CB8AC3E}">
        <p14:creationId xmlns:p14="http://schemas.microsoft.com/office/powerpoint/2010/main" val="3771430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26</a:t>
            </a:fld>
            <a:endParaRPr lang="de-DE" dirty="0"/>
          </a:p>
        </p:txBody>
      </p:sp>
    </p:spTree>
    <p:extLst>
      <p:ext uri="{BB962C8B-B14F-4D97-AF65-F5344CB8AC3E}">
        <p14:creationId xmlns:p14="http://schemas.microsoft.com/office/powerpoint/2010/main" val="2751984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27</a:t>
            </a:fld>
            <a:endParaRPr lang="de-DE" dirty="0"/>
          </a:p>
        </p:txBody>
      </p:sp>
    </p:spTree>
    <p:extLst>
      <p:ext uri="{BB962C8B-B14F-4D97-AF65-F5344CB8AC3E}">
        <p14:creationId xmlns:p14="http://schemas.microsoft.com/office/powerpoint/2010/main" val="2415490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28</a:t>
            </a:fld>
            <a:endParaRPr lang="de-DE" dirty="0"/>
          </a:p>
        </p:txBody>
      </p:sp>
    </p:spTree>
    <p:extLst>
      <p:ext uri="{BB962C8B-B14F-4D97-AF65-F5344CB8AC3E}">
        <p14:creationId xmlns:p14="http://schemas.microsoft.com/office/powerpoint/2010/main" val="2464704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29</a:t>
            </a:fld>
            <a:endParaRPr lang="de-DE" dirty="0"/>
          </a:p>
        </p:txBody>
      </p:sp>
    </p:spTree>
    <p:extLst>
      <p:ext uri="{BB962C8B-B14F-4D97-AF65-F5344CB8AC3E}">
        <p14:creationId xmlns:p14="http://schemas.microsoft.com/office/powerpoint/2010/main" val="3252951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30</a:t>
            </a:fld>
            <a:endParaRPr lang="de-DE" dirty="0"/>
          </a:p>
        </p:txBody>
      </p:sp>
    </p:spTree>
    <p:extLst>
      <p:ext uri="{BB962C8B-B14F-4D97-AF65-F5344CB8AC3E}">
        <p14:creationId xmlns:p14="http://schemas.microsoft.com/office/powerpoint/2010/main" val="187284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3</a:t>
            </a:fld>
            <a:endParaRPr lang="de-DE" dirty="0"/>
          </a:p>
        </p:txBody>
      </p:sp>
    </p:spTree>
    <p:extLst>
      <p:ext uri="{BB962C8B-B14F-4D97-AF65-F5344CB8AC3E}">
        <p14:creationId xmlns:p14="http://schemas.microsoft.com/office/powerpoint/2010/main" val="3499476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31</a:t>
            </a:fld>
            <a:endParaRPr lang="de-DE" dirty="0"/>
          </a:p>
        </p:txBody>
      </p:sp>
    </p:spTree>
    <p:extLst>
      <p:ext uri="{BB962C8B-B14F-4D97-AF65-F5344CB8AC3E}">
        <p14:creationId xmlns:p14="http://schemas.microsoft.com/office/powerpoint/2010/main" val="2043820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32</a:t>
            </a:fld>
            <a:endParaRPr lang="de-DE" dirty="0"/>
          </a:p>
        </p:txBody>
      </p:sp>
    </p:spTree>
    <p:extLst>
      <p:ext uri="{BB962C8B-B14F-4D97-AF65-F5344CB8AC3E}">
        <p14:creationId xmlns:p14="http://schemas.microsoft.com/office/powerpoint/2010/main" val="1268569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33</a:t>
            </a:fld>
            <a:endParaRPr lang="de-DE" dirty="0"/>
          </a:p>
        </p:txBody>
      </p:sp>
    </p:spTree>
    <p:extLst>
      <p:ext uri="{BB962C8B-B14F-4D97-AF65-F5344CB8AC3E}">
        <p14:creationId xmlns:p14="http://schemas.microsoft.com/office/powerpoint/2010/main" val="3343900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34</a:t>
            </a:fld>
            <a:endParaRPr lang="de-DE" dirty="0"/>
          </a:p>
        </p:txBody>
      </p:sp>
    </p:spTree>
    <p:extLst>
      <p:ext uri="{BB962C8B-B14F-4D97-AF65-F5344CB8AC3E}">
        <p14:creationId xmlns:p14="http://schemas.microsoft.com/office/powerpoint/2010/main" val="341474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35</a:t>
            </a:fld>
            <a:endParaRPr lang="de-DE" dirty="0"/>
          </a:p>
        </p:txBody>
      </p:sp>
    </p:spTree>
    <p:extLst>
      <p:ext uri="{BB962C8B-B14F-4D97-AF65-F5344CB8AC3E}">
        <p14:creationId xmlns:p14="http://schemas.microsoft.com/office/powerpoint/2010/main" val="2288236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36</a:t>
            </a:fld>
            <a:endParaRPr lang="de-DE" dirty="0"/>
          </a:p>
        </p:txBody>
      </p:sp>
    </p:spTree>
    <p:extLst>
      <p:ext uri="{BB962C8B-B14F-4D97-AF65-F5344CB8AC3E}">
        <p14:creationId xmlns:p14="http://schemas.microsoft.com/office/powerpoint/2010/main" val="380743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37</a:t>
            </a:fld>
            <a:endParaRPr lang="de-DE" dirty="0"/>
          </a:p>
        </p:txBody>
      </p:sp>
    </p:spTree>
    <p:extLst>
      <p:ext uri="{BB962C8B-B14F-4D97-AF65-F5344CB8AC3E}">
        <p14:creationId xmlns:p14="http://schemas.microsoft.com/office/powerpoint/2010/main" val="645670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38</a:t>
            </a:fld>
            <a:endParaRPr lang="de-DE" dirty="0"/>
          </a:p>
        </p:txBody>
      </p:sp>
    </p:spTree>
    <p:extLst>
      <p:ext uri="{BB962C8B-B14F-4D97-AF65-F5344CB8AC3E}">
        <p14:creationId xmlns:p14="http://schemas.microsoft.com/office/powerpoint/2010/main" val="3602830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40</a:t>
            </a:fld>
            <a:endParaRPr lang="de-DE" dirty="0"/>
          </a:p>
        </p:txBody>
      </p:sp>
    </p:spTree>
    <p:extLst>
      <p:ext uri="{BB962C8B-B14F-4D97-AF65-F5344CB8AC3E}">
        <p14:creationId xmlns:p14="http://schemas.microsoft.com/office/powerpoint/2010/main" val="2654587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41</a:t>
            </a:fld>
            <a:endParaRPr lang="de-DE" dirty="0"/>
          </a:p>
        </p:txBody>
      </p:sp>
    </p:spTree>
    <p:extLst>
      <p:ext uri="{BB962C8B-B14F-4D97-AF65-F5344CB8AC3E}">
        <p14:creationId xmlns:p14="http://schemas.microsoft.com/office/powerpoint/2010/main" val="424836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42</a:t>
            </a:fld>
            <a:endParaRPr lang="de-DE" dirty="0"/>
          </a:p>
        </p:txBody>
      </p:sp>
    </p:spTree>
    <p:extLst>
      <p:ext uri="{BB962C8B-B14F-4D97-AF65-F5344CB8AC3E}">
        <p14:creationId xmlns:p14="http://schemas.microsoft.com/office/powerpoint/2010/main" val="24600037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43</a:t>
            </a:fld>
            <a:endParaRPr lang="de-DE" dirty="0"/>
          </a:p>
        </p:txBody>
      </p:sp>
    </p:spTree>
    <p:extLst>
      <p:ext uri="{BB962C8B-B14F-4D97-AF65-F5344CB8AC3E}">
        <p14:creationId xmlns:p14="http://schemas.microsoft.com/office/powerpoint/2010/main" val="1951691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44</a:t>
            </a:fld>
            <a:endParaRPr lang="de-DE" dirty="0"/>
          </a:p>
        </p:txBody>
      </p:sp>
    </p:spTree>
    <p:extLst>
      <p:ext uri="{BB962C8B-B14F-4D97-AF65-F5344CB8AC3E}">
        <p14:creationId xmlns:p14="http://schemas.microsoft.com/office/powerpoint/2010/main" val="261955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45</a:t>
            </a:fld>
            <a:endParaRPr lang="de-DE" dirty="0"/>
          </a:p>
        </p:txBody>
      </p:sp>
    </p:spTree>
    <p:extLst>
      <p:ext uri="{BB962C8B-B14F-4D97-AF65-F5344CB8AC3E}">
        <p14:creationId xmlns:p14="http://schemas.microsoft.com/office/powerpoint/2010/main" val="7025460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46</a:t>
            </a:fld>
            <a:endParaRPr lang="de-DE" dirty="0"/>
          </a:p>
        </p:txBody>
      </p:sp>
    </p:spTree>
    <p:extLst>
      <p:ext uri="{BB962C8B-B14F-4D97-AF65-F5344CB8AC3E}">
        <p14:creationId xmlns:p14="http://schemas.microsoft.com/office/powerpoint/2010/main" val="844208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47</a:t>
            </a:fld>
            <a:endParaRPr lang="de-DE" dirty="0"/>
          </a:p>
        </p:txBody>
      </p:sp>
    </p:spTree>
    <p:extLst>
      <p:ext uri="{BB962C8B-B14F-4D97-AF65-F5344CB8AC3E}">
        <p14:creationId xmlns:p14="http://schemas.microsoft.com/office/powerpoint/2010/main" val="3425646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48</a:t>
            </a:fld>
            <a:endParaRPr lang="de-DE" dirty="0"/>
          </a:p>
        </p:txBody>
      </p:sp>
    </p:spTree>
    <p:extLst>
      <p:ext uri="{BB962C8B-B14F-4D97-AF65-F5344CB8AC3E}">
        <p14:creationId xmlns:p14="http://schemas.microsoft.com/office/powerpoint/2010/main" val="3200426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49</a:t>
            </a:fld>
            <a:endParaRPr lang="de-DE" dirty="0"/>
          </a:p>
        </p:txBody>
      </p:sp>
    </p:spTree>
    <p:extLst>
      <p:ext uri="{BB962C8B-B14F-4D97-AF65-F5344CB8AC3E}">
        <p14:creationId xmlns:p14="http://schemas.microsoft.com/office/powerpoint/2010/main" val="26737649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50</a:t>
            </a:fld>
            <a:endParaRPr lang="de-DE" dirty="0"/>
          </a:p>
        </p:txBody>
      </p:sp>
    </p:spTree>
    <p:extLst>
      <p:ext uri="{BB962C8B-B14F-4D97-AF65-F5344CB8AC3E}">
        <p14:creationId xmlns:p14="http://schemas.microsoft.com/office/powerpoint/2010/main" val="11447246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51</a:t>
            </a:fld>
            <a:endParaRPr lang="de-DE" dirty="0"/>
          </a:p>
        </p:txBody>
      </p:sp>
    </p:spTree>
    <p:extLst>
      <p:ext uri="{BB962C8B-B14F-4D97-AF65-F5344CB8AC3E}">
        <p14:creationId xmlns:p14="http://schemas.microsoft.com/office/powerpoint/2010/main" val="3080445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52</a:t>
            </a:fld>
            <a:endParaRPr lang="de-DE" dirty="0"/>
          </a:p>
        </p:txBody>
      </p:sp>
    </p:spTree>
    <p:extLst>
      <p:ext uri="{BB962C8B-B14F-4D97-AF65-F5344CB8AC3E}">
        <p14:creationId xmlns:p14="http://schemas.microsoft.com/office/powerpoint/2010/main" val="37051817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53</a:t>
            </a:fld>
            <a:endParaRPr lang="de-DE" dirty="0"/>
          </a:p>
        </p:txBody>
      </p:sp>
    </p:spTree>
    <p:extLst>
      <p:ext uri="{BB962C8B-B14F-4D97-AF65-F5344CB8AC3E}">
        <p14:creationId xmlns:p14="http://schemas.microsoft.com/office/powerpoint/2010/main" val="14255639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54</a:t>
            </a:fld>
            <a:endParaRPr lang="de-DE" dirty="0"/>
          </a:p>
        </p:txBody>
      </p:sp>
    </p:spTree>
    <p:extLst>
      <p:ext uri="{BB962C8B-B14F-4D97-AF65-F5344CB8AC3E}">
        <p14:creationId xmlns:p14="http://schemas.microsoft.com/office/powerpoint/2010/main" val="40369893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55</a:t>
            </a:fld>
            <a:endParaRPr lang="de-DE" dirty="0"/>
          </a:p>
        </p:txBody>
      </p:sp>
    </p:spTree>
    <p:extLst>
      <p:ext uri="{BB962C8B-B14F-4D97-AF65-F5344CB8AC3E}">
        <p14:creationId xmlns:p14="http://schemas.microsoft.com/office/powerpoint/2010/main" val="32145395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56</a:t>
            </a:fld>
            <a:endParaRPr lang="de-DE" dirty="0"/>
          </a:p>
        </p:txBody>
      </p:sp>
    </p:spTree>
    <p:extLst>
      <p:ext uri="{BB962C8B-B14F-4D97-AF65-F5344CB8AC3E}">
        <p14:creationId xmlns:p14="http://schemas.microsoft.com/office/powerpoint/2010/main" val="12292232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57</a:t>
            </a:fld>
            <a:endParaRPr lang="de-DE" dirty="0"/>
          </a:p>
        </p:txBody>
      </p:sp>
    </p:spTree>
    <p:extLst>
      <p:ext uri="{BB962C8B-B14F-4D97-AF65-F5344CB8AC3E}">
        <p14:creationId xmlns:p14="http://schemas.microsoft.com/office/powerpoint/2010/main" val="996730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58</a:t>
            </a:fld>
            <a:endParaRPr lang="de-DE" dirty="0"/>
          </a:p>
        </p:txBody>
      </p:sp>
    </p:spTree>
    <p:extLst>
      <p:ext uri="{BB962C8B-B14F-4D97-AF65-F5344CB8AC3E}">
        <p14:creationId xmlns:p14="http://schemas.microsoft.com/office/powerpoint/2010/main" val="32323477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59</a:t>
            </a:fld>
            <a:endParaRPr lang="de-DE" dirty="0"/>
          </a:p>
        </p:txBody>
      </p:sp>
    </p:spTree>
    <p:extLst>
      <p:ext uri="{BB962C8B-B14F-4D97-AF65-F5344CB8AC3E}">
        <p14:creationId xmlns:p14="http://schemas.microsoft.com/office/powerpoint/2010/main" val="2225476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60</a:t>
            </a:fld>
            <a:endParaRPr lang="de-DE" dirty="0"/>
          </a:p>
        </p:txBody>
      </p:sp>
    </p:spTree>
    <p:extLst>
      <p:ext uri="{BB962C8B-B14F-4D97-AF65-F5344CB8AC3E}">
        <p14:creationId xmlns:p14="http://schemas.microsoft.com/office/powerpoint/2010/main" val="41449068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61</a:t>
            </a:fld>
            <a:endParaRPr lang="de-DE" dirty="0"/>
          </a:p>
        </p:txBody>
      </p:sp>
    </p:spTree>
    <p:extLst>
      <p:ext uri="{BB962C8B-B14F-4D97-AF65-F5344CB8AC3E}">
        <p14:creationId xmlns:p14="http://schemas.microsoft.com/office/powerpoint/2010/main" val="307225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6</a:t>
            </a:fld>
            <a:endParaRPr lang="de-DE" dirty="0"/>
          </a:p>
        </p:txBody>
      </p:sp>
    </p:spTree>
    <p:extLst>
      <p:ext uri="{BB962C8B-B14F-4D97-AF65-F5344CB8AC3E}">
        <p14:creationId xmlns:p14="http://schemas.microsoft.com/office/powerpoint/2010/main" val="3155063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4AC054-D004-974A-8D8E-E228282ED491}" type="slidenum">
              <a:rPr lang="de-DE" smtClean="0"/>
              <a:t>62</a:t>
            </a:fld>
            <a:endParaRPr lang="de-DE" dirty="0"/>
          </a:p>
        </p:txBody>
      </p:sp>
    </p:spTree>
    <p:extLst>
      <p:ext uri="{BB962C8B-B14F-4D97-AF65-F5344CB8AC3E}">
        <p14:creationId xmlns:p14="http://schemas.microsoft.com/office/powerpoint/2010/main" val="6752205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4AC054-D004-974A-8D8E-E228282ED491}" type="slidenum">
              <a:rPr lang="de-DE" smtClean="0"/>
              <a:t>63</a:t>
            </a:fld>
            <a:endParaRPr lang="de-DE" dirty="0"/>
          </a:p>
        </p:txBody>
      </p:sp>
    </p:spTree>
    <p:extLst>
      <p:ext uri="{BB962C8B-B14F-4D97-AF65-F5344CB8AC3E}">
        <p14:creationId xmlns:p14="http://schemas.microsoft.com/office/powerpoint/2010/main" val="34754446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4AC054-D004-974A-8D8E-E228282ED491}" type="slidenum">
              <a:rPr lang="de-DE" smtClean="0"/>
              <a:t>64</a:t>
            </a:fld>
            <a:endParaRPr lang="de-DE" dirty="0"/>
          </a:p>
        </p:txBody>
      </p:sp>
    </p:spTree>
    <p:extLst>
      <p:ext uri="{BB962C8B-B14F-4D97-AF65-F5344CB8AC3E}">
        <p14:creationId xmlns:p14="http://schemas.microsoft.com/office/powerpoint/2010/main" val="11828149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4AC054-D004-974A-8D8E-E228282ED491}" type="slidenum">
              <a:rPr lang="de-DE" smtClean="0"/>
              <a:t>65</a:t>
            </a:fld>
            <a:endParaRPr lang="de-DE" dirty="0"/>
          </a:p>
        </p:txBody>
      </p:sp>
    </p:spTree>
    <p:extLst>
      <p:ext uri="{BB962C8B-B14F-4D97-AF65-F5344CB8AC3E}">
        <p14:creationId xmlns:p14="http://schemas.microsoft.com/office/powerpoint/2010/main" val="4436040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4AC054-D004-974A-8D8E-E228282ED491}" type="slidenum">
              <a:rPr lang="de-DE" smtClean="0"/>
              <a:t>66</a:t>
            </a:fld>
            <a:endParaRPr lang="de-DE" dirty="0"/>
          </a:p>
        </p:txBody>
      </p:sp>
    </p:spTree>
    <p:extLst>
      <p:ext uri="{BB962C8B-B14F-4D97-AF65-F5344CB8AC3E}">
        <p14:creationId xmlns:p14="http://schemas.microsoft.com/office/powerpoint/2010/main" val="13008843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4AC054-D004-974A-8D8E-E228282ED491}" type="slidenum">
              <a:rPr lang="de-DE" smtClean="0"/>
              <a:t>67</a:t>
            </a:fld>
            <a:endParaRPr lang="de-DE" dirty="0"/>
          </a:p>
        </p:txBody>
      </p:sp>
    </p:spTree>
    <p:extLst>
      <p:ext uri="{BB962C8B-B14F-4D97-AF65-F5344CB8AC3E}">
        <p14:creationId xmlns:p14="http://schemas.microsoft.com/office/powerpoint/2010/main" val="36053928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4AC054-D004-974A-8D8E-E228282ED491}" type="slidenum">
              <a:rPr lang="de-DE" smtClean="0"/>
              <a:t>68</a:t>
            </a:fld>
            <a:endParaRPr lang="de-DE" dirty="0"/>
          </a:p>
        </p:txBody>
      </p:sp>
    </p:spTree>
    <p:extLst>
      <p:ext uri="{BB962C8B-B14F-4D97-AF65-F5344CB8AC3E}">
        <p14:creationId xmlns:p14="http://schemas.microsoft.com/office/powerpoint/2010/main" val="5722467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4AC054-D004-974A-8D8E-E228282ED491}" type="slidenum">
              <a:rPr lang="de-DE" smtClean="0"/>
              <a:t>69</a:t>
            </a:fld>
            <a:endParaRPr lang="de-DE" dirty="0"/>
          </a:p>
        </p:txBody>
      </p:sp>
    </p:spTree>
    <p:extLst>
      <p:ext uri="{BB962C8B-B14F-4D97-AF65-F5344CB8AC3E}">
        <p14:creationId xmlns:p14="http://schemas.microsoft.com/office/powerpoint/2010/main" val="32232697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4AC054-D004-974A-8D8E-E228282ED491}" type="slidenum">
              <a:rPr lang="de-DE" smtClean="0"/>
              <a:t>70</a:t>
            </a:fld>
            <a:endParaRPr lang="de-DE" dirty="0"/>
          </a:p>
        </p:txBody>
      </p:sp>
    </p:spTree>
    <p:extLst>
      <p:ext uri="{BB962C8B-B14F-4D97-AF65-F5344CB8AC3E}">
        <p14:creationId xmlns:p14="http://schemas.microsoft.com/office/powerpoint/2010/main" val="4999345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71</a:t>
            </a:fld>
            <a:endParaRPr lang="de-DE" dirty="0"/>
          </a:p>
        </p:txBody>
      </p:sp>
    </p:spTree>
    <p:extLst>
      <p:ext uri="{BB962C8B-B14F-4D97-AF65-F5344CB8AC3E}">
        <p14:creationId xmlns:p14="http://schemas.microsoft.com/office/powerpoint/2010/main" val="278654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7</a:t>
            </a:fld>
            <a:endParaRPr lang="de-DE" dirty="0"/>
          </a:p>
        </p:txBody>
      </p:sp>
    </p:spTree>
    <p:extLst>
      <p:ext uri="{BB962C8B-B14F-4D97-AF65-F5344CB8AC3E}">
        <p14:creationId xmlns:p14="http://schemas.microsoft.com/office/powerpoint/2010/main" val="299905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72</a:t>
            </a:fld>
            <a:endParaRPr lang="de-DE" dirty="0"/>
          </a:p>
        </p:txBody>
      </p:sp>
    </p:spTree>
    <p:extLst>
      <p:ext uri="{BB962C8B-B14F-4D97-AF65-F5344CB8AC3E}">
        <p14:creationId xmlns:p14="http://schemas.microsoft.com/office/powerpoint/2010/main" val="38304640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0" name="Google Shape;197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8</a:t>
            </a:fld>
            <a:endParaRPr lang="de-DE" dirty="0"/>
          </a:p>
        </p:txBody>
      </p:sp>
    </p:spTree>
    <p:extLst>
      <p:ext uri="{BB962C8B-B14F-4D97-AF65-F5344CB8AC3E}">
        <p14:creationId xmlns:p14="http://schemas.microsoft.com/office/powerpoint/2010/main" val="455236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0BD5CE-7CFA-48E4-ACF4-6B3C7BEB5B3D}" type="slidenum">
              <a:rPr lang="de-DE" smtClean="0"/>
              <a:t>9</a:t>
            </a:fld>
            <a:endParaRPr lang="de-DE" dirty="0"/>
          </a:p>
        </p:txBody>
      </p:sp>
    </p:spTree>
    <p:extLst>
      <p:ext uri="{BB962C8B-B14F-4D97-AF65-F5344CB8AC3E}">
        <p14:creationId xmlns:p14="http://schemas.microsoft.com/office/powerpoint/2010/main" val="2195225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25" name="Text Placeholder 17">
            <a:extLst>
              <a:ext uri="{FF2B5EF4-FFF2-40B4-BE49-F238E27FC236}">
                <a16:creationId xmlns:a16="http://schemas.microsoft.com/office/drawing/2014/main" id="{6B4D2140-7AF7-2342-8073-6B097681ABCE}"/>
              </a:ext>
            </a:extLst>
          </p:cNvPr>
          <p:cNvSpPr>
            <a:spLocks noGrp="1"/>
          </p:cNvSpPr>
          <p:nvPr>
            <p:ph type="body" sz="quarter" idx="18" hasCustomPrompt="1"/>
          </p:nvPr>
        </p:nvSpPr>
        <p:spPr>
          <a:xfrm>
            <a:off x="389965" y="1607198"/>
            <a:ext cx="11470341" cy="4017517"/>
          </a:xfrm>
        </p:spPr>
        <p:txBody>
          <a:bodyPr>
            <a:normAutofit/>
          </a:bodyPr>
          <a:lstStyle>
            <a:lvl1pPr>
              <a:buNone/>
              <a:defRPr sz="1800" b="0" i="0" spc="0">
                <a:solidFill>
                  <a:srgbClr val="595A59"/>
                </a:solidFill>
                <a:latin typeface="+mn-lt"/>
              </a:defRPr>
            </a:lvl1pPr>
            <a:lvl2pPr>
              <a:buNone/>
              <a:defRPr sz="2000" b="0" i="0" spc="300">
                <a:solidFill>
                  <a:srgbClr val="595A59"/>
                </a:solidFill>
                <a:latin typeface="Montserrat Light" pitchFamily="2" charset="77"/>
              </a:defRPr>
            </a:lvl2pPr>
            <a:lvl3pPr>
              <a:buNone/>
              <a:defRPr sz="2000" b="0" i="0" spc="300">
                <a:solidFill>
                  <a:srgbClr val="595A59"/>
                </a:solidFill>
                <a:latin typeface="Montserrat Light" pitchFamily="2" charset="77"/>
              </a:defRPr>
            </a:lvl3pPr>
            <a:lvl4pPr>
              <a:buNone/>
              <a:defRPr sz="2000" b="0" i="0" spc="300">
                <a:solidFill>
                  <a:srgbClr val="595A59"/>
                </a:solidFill>
                <a:latin typeface="Montserrat Light" pitchFamily="2" charset="77"/>
              </a:defRPr>
            </a:lvl4pPr>
            <a:lvl5pPr>
              <a:buNone/>
              <a:defRPr sz="2000" b="0" i="0" spc="300">
                <a:solidFill>
                  <a:srgbClr val="595A59"/>
                </a:solidFill>
                <a:latin typeface="Montserrat Light" pitchFamily="2" charset="77"/>
              </a:defRPr>
            </a:lvl5pPr>
          </a:lstStyle>
          <a:p>
            <a:pPr lvl="0"/>
            <a:r>
              <a:rPr lang="de-DE" dirty="0"/>
              <a:t>Text</a:t>
            </a:r>
          </a:p>
        </p:txBody>
      </p:sp>
      <p:sp>
        <p:nvSpPr>
          <p:cNvPr id="27" name="Text Placeholder 23">
            <a:extLst>
              <a:ext uri="{FF2B5EF4-FFF2-40B4-BE49-F238E27FC236}">
                <a16:creationId xmlns:a16="http://schemas.microsoft.com/office/drawing/2014/main" id="{971F322A-4522-9546-887C-14B2E32687D2}"/>
              </a:ext>
            </a:extLst>
          </p:cNvPr>
          <p:cNvSpPr>
            <a:spLocks noGrp="1"/>
          </p:cNvSpPr>
          <p:nvPr>
            <p:ph type="body" sz="quarter" idx="16" hasCustomPrompt="1"/>
          </p:nvPr>
        </p:nvSpPr>
        <p:spPr>
          <a:xfrm>
            <a:off x="389965" y="577971"/>
            <a:ext cx="11470341" cy="582221"/>
          </a:xfrm>
        </p:spPr>
        <p:txBody>
          <a:bodyPr>
            <a:normAutofit/>
          </a:bodyPr>
          <a:lstStyle>
            <a:lvl1pPr marL="0" indent="0" algn="l">
              <a:buNone/>
              <a:defRPr sz="2000" b="0" i="0">
                <a:solidFill>
                  <a:srgbClr val="79527B"/>
                </a:solidFill>
                <a:latin typeface="+mj-lt"/>
              </a:defRPr>
            </a:lvl1pPr>
          </a:lstStyle>
          <a:p>
            <a:pPr lvl="0"/>
            <a:r>
              <a:rPr lang="de-DE" dirty="0"/>
              <a:t>Action Title</a:t>
            </a:r>
          </a:p>
        </p:txBody>
      </p:sp>
      <p:grpSp>
        <p:nvGrpSpPr>
          <p:cNvPr id="7" name="Group 6">
            <a:extLst>
              <a:ext uri="{FF2B5EF4-FFF2-40B4-BE49-F238E27FC236}">
                <a16:creationId xmlns:a16="http://schemas.microsoft.com/office/drawing/2014/main" id="{53778C83-887B-D746-87EF-5E3D4C57C77E}"/>
              </a:ext>
            </a:extLst>
          </p:cNvPr>
          <p:cNvGrpSpPr/>
          <p:nvPr userDrawn="1"/>
        </p:nvGrpSpPr>
        <p:grpSpPr>
          <a:xfrm>
            <a:off x="389965" y="6092742"/>
            <a:ext cx="3144242" cy="374574"/>
            <a:chOff x="301128" y="6151084"/>
            <a:chExt cx="3144242" cy="374574"/>
          </a:xfrm>
        </p:grpSpPr>
        <p:pic>
          <p:nvPicPr>
            <p:cNvPr id="8" name="Picture 7" descr="Shape&#10;&#10;Description automatically generated with medium confidence">
              <a:extLst>
                <a:ext uri="{FF2B5EF4-FFF2-40B4-BE49-F238E27FC236}">
                  <a16:creationId xmlns:a16="http://schemas.microsoft.com/office/drawing/2014/main" id="{064E41FE-B50E-9045-9E7A-65DEA07D4CAB}"/>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70AC1103-DBE0-054C-9BEF-1D43DD3F0BF6}"/>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4358BB85-DDCA-5343-9A6C-3BB129ECB5B6}"/>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11" name="Picture 10" descr="Background pattern&#10;&#10;Description automatically generated">
            <a:extLst>
              <a:ext uri="{FF2B5EF4-FFF2-40B4-BE49-F238E27FC236}">
                <a16:creationId xmlns:a16="http://schemas.microsoft.com/office/drawing/2014/main" id="{5363E74B-91D8-3046-A194-B8F08DD4514A}"/>
              </a:ext>
            </a:extLst>
          </p:cNvPr>
          <p:cNvPicPr>
            <a:picLocks noChangeAspect="1"/>
          </p:cNvPicPr>
          <p:nvPr userDrawn="1"/>
        </p:nvPicPr>
        <p:blipFill rotWithShape="1">
          <a:blip r:embed="rId3"/>
          <a:srcRect l="-9441" t="-3095" r="10580" b="84089"/>
          <a:stretch/>
        </p:blipFill>
        <p:spPr>
          <a:xfrm>
            <a:off x="7462157" y="5624715"/>
            <a:ext cx="4729844" cy="1233285"/>
          </a:xfrm>
          <a:prstGeom prst="rect">
            <a:avLst/>
          </a:prstGeom>
        </p:spPr>
      </p:pic>
      <p:sp>
        <p:nvSpPr>
          <p:cNvPr id="12" name="Text Placeholder 23">
            <a:extLst>
              <a:ext uri="{FF2B5EF4-FFF2-40B4-BE49-F238E27FC236}">
                <a16:creationId xmlns:a16="http://schemas.microsoft.com/office/drawing/2014/main" id="{E929A586-5B7A-4FEC-A6E0-4A1A60FCE58F}"/>
              </a:ext>
            </a:extLst>
          </p:cNvPr>
          <p:cNvSpPr>
            <a:spLocks noGrp="1"/>
          </p:cNvSpPr>
          <p:nvPr>
            <p:ph type="body" sz="quarter" idx="19" hasCustomPrompt="1"/>
          </p:nvPr>
        </p:nvSpPr>
        <p:spPr>
          <a:xfrm>
            <a:off x="389964" y="1231888"/>
            <a:ext cx="11470341" cy="303614"/>
          </a:xfrm>
        </p:spPr>
        <p:txBody>
          <a:bodyPr>
            <a:normAutofit/>
          </a:bodyPr>
          <a:lstStyle>
            <a:lvl1pPr marL="0" indent="0" algn="l">
              <a:buNone/>
              <a:defRPr sz="1800" b="0" i="0">
                <a:solidFill>
                  <a:srgbClr val="79527B"/>
                </a:solidFill>
                <a:latin typeface="+mn-lt"/>
              </a:defRPr>
            </a:lvl1pPr>
          </a:lstStyle>
          <a:p>
            <a:pPr lvl="0"/>
            <a:r>
              <a:rPr lang="de-DE" dirty="0" err="1"/>
              <a:t>Heading</a:t>
            </a:r>
            <a:endParaRPr lang="de-DE" dirty="0"/>
          </a:p>
        </p:txBody>
      </p:sp>
    </p:spTree>
    <p:extLst>
      <p:ext uri="{BB962C8B-B14F-4D97-AF65-F5344CB8AC3E}">
        <p14:creationId xmlns:p14="http://schemas.microsoft.com/office/powerpoint/2010/main" val="298372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9930879-4923-9A44-B11F-FDD1BFB76C36}"/>
              </a:ext>
            </a:extLst>
          </p:cNvPr>
          <p:cNvPicPr>
            <a:picLocks noChangeAspect="1"/>
          </p:cNvPicPr>
          <p:nvPr userDrawn="1"/>
        </p:nvPicPr>
        <p:blipFill>
          <a:blip r:embed="rId2"/>
          <a:stretch>
            <a:fillRect/>
          </a:stretch>
        </p:blipFill>
        <p:spPr>
          <a:xfrm>
            <a:off x="327047" y="417257"/>
            <a:ext cx="5462697" cy="2402442"/>
          </a:xfrm>
          <a:prstGeom prst="rect">
            <a:avLst/>
          </a:prstGeom>
        </p:spPr>
      </p:pic>
      <p:pic>
        <p:nvPicPr>
          <p:cNvPr id="22" name="Picture 21" descr="Background pattern&#10;&#10;Description automatically generated">
            <a:extLst>
              <a:ext uri="{FF2B5EF4-FFF2-40B4-BE49-F238E27FC236}">
                <a16:creationId xmlns:a16="http://schemas.microsoft.com/office/drawing/2014/main" id="{E7396273-9AA2-0A45-A0F3-4DFF01CCF7D4}"/>
              </a:ext>
            </a:extLst>
          </p:cNvPr>
          <p:cNvPicPr>
            <a:picLocks noChangeAspect="1"/>
          </p:cNvPicPr>
          <p:nvPr userDrawn="1"/>
        </p:nvPicPr>
        <p:blipFill rotWithShape="1">
          <a:blip r:embed="rId3"/>
          <a:srcRect l="49462" t="8076" r="-22520" b="14181"/>
          <a:stretch/>
        </p:blipFill>
        <p:spPr>
          <a:xfrm rot="16200000">
            <a:off x="983099" y="1446585"/>
            <a:ext cx="4435575" cy="6401772"/>
          </a:xfrm>
          <a:prstGeom prst="rect">
            <a:avLst/>
          </a:prstGeom>
        </p:spPr>
      </p:pic>
      <p:sp>
        <p:nvSpPr>
          <p:cNvPr id="23" name="Rectangle 22">
            <a:extLst>
              <a:ext uri="{FF2B5EF4-FFF2-40B4-BE49-F238E27FC236}">
                <a16:creationId xmlns:a16="http://schemas.microsoft.com/office/drawing/2014/main" id="{0A614E9F-67CD-0343-BFBC-55E5265494AB}"/>
              </a:ext>
            </a:extLst>
          </p:cNvPr>
          <p:cNvSpPr/>
          <p:nvPr userDrawn="1"/>
        </p:nvSpPr>
        <p:spPr>
          <a:xfrm>
            <a:off x="6117759" y="0"/>
            <a:ext cx="6074241" cy="686525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3904BFA0-55A2-8143-A034-7EA9F0F0F069}"/>
              </a:ext>
            </a:extLst>
          </p:cNvPr>
          <p:cNvGrpSpPr/>
          <p:nvPr userDrawn="1"/>
        </p:nvGrpSpPr>
        <p:grpSpPr>
          <a:xfrm>
            <a:off x="0" y="5916805"/>
            <a:ext cx="2735993" cy="679345"/>
            <a:chOff x="0" y="0"/>
            <a:chExt cx="2301694" cy="571500"/>
          </a:xfrm>
        </p:grpSpPr>
        <p:sp>
          <p:nvSpPr>
            <p:cNvPr id="25" name="Rectangle 24">
              <a:extLst>
                <a:ext uri="{FF2B5EF4-FFF2-40B4-BE49-F238E27FC236}">
                  <a16:creationId xmlns:a16="http://schemas.microsoft.com/office/drawing/2014/main" id="{E262865F-A967-C64A-8536-E3A00C672F7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pic>
          <p:nvPicPr>
            <p:cNvPr id="26" name="Picture 25">
              <a:extLst>
                <a:ext uri="{FF2B5EF4-FFF2-40B4-BE49-F238E27FC236}">
                  <a16:creationId xmlns:a16="http://schemas.microsoft.com/office/drawing/2014/main" id="{2E39E78D-2847-9749-B72C-25A151CFA9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Text Placeholder 23">
            <a:extLst>
              <a:ext uri="{FF2B5EF4-FFF2-40B4-BE49-F238E27FC236}">
                <a16:creationId xmlns:a16="http://schemas.microsoft.com/office/drawing/2014/main" id="{DBA97739-CDA3-3B40-9963-F38336E838F9}"/>
              </a:ext>
            </a:extLst>
          </p:cNvPr>
          <p:cNvSpPr>
            <a:spLocks noGrp="1"/>
          </p:cNvSpPr>
          <p:nvPr>
            <p:ph type="body" sz="quarter" idx="15" hasCustomPrompt="1"/>
          </p:nvPr>
        </p:nvSpPr>
        <p:spPr>
          <a:xfrm>
            <a:off x="6586302" y="1494787"/>
            <a:ext cx="5278651" cy="697353"/>
          </a:xfrm>
        </p:spPr>
        <p:txBody>
          <a:bodyPr>
            <a:noAutofit/>
          </a:bodyPr>
          <a:lstStyle>
            <a:lvl1pPr marL="0" indent="0" algn="l">
              <a:buNone/>
              <a:defRPr sz="5400" b="1" baseline="0">
                <a:solidFill>
                  <a:schemeClr val="bg1"/>
                </a:solidFill>
                <a:latin typeface="+mn-lt"/>
              </a:defRPr>
            </a:lvl1pPr>
          </a:lstStyle>
          <a:p>
            <a:pPr lvl="0"/>
            <a:r>
              <a:rPr lang="de-DE" dirty="0"/>
              <a:t>POWERPIONT</a:t>
            </a:r>
          </a:p>
        </p:txBody>
      </p:sp>
      <p:sp>
        <p:nvSpPr>
          <p:cNvPr id="28" name="Text Placeholder 23">
            <a:extLst>
              <a:ext uri="{FF2B5EF4-FFF2-40B4-BE49-F238E27FC236}">
                <a16:creationId xmlns:a16="http://schemas.microsoft.com/office/drawing/2014/main" id="{27FF6675-E62F-CD45-8278-53D0205C09F2}"/>
              </a:ext>
            </a:extLst>
          </p:cNvPr>
          <p:cNvSpPr>
            <a:spLocks noGrp="1"/>
          </p:cNvSpPr>
          <p:nvPr>
            <p:ph type="body" sz="quarter" idx="16" hasCustomPrompt="1"/>
          </p:nvPr>
        </p:nvSpPr>
        <p:spPr>
          <a:xfrm>
            <a:off x="6586302" y="876264"/>
            <a:ext cx="5278651" cy="697353"/>
          </a:xfrm>
        </p:spPr>
        <p:txBody>
          <a:bodyPr>
            <a:normAutofit/>
          </a:bodyPr>
          <a:lstStyle>
            <a:lvl1pPr marL="0" indent="0" algn="l">
              <a:buNone/>
              <a:defRPr sz="3600" b="0" i="0">
                <a:solidFill>
                  <a:schemeClr val="bg1"/>
                </a:solidFill>
                <a:latin typeface="+mn-lt"/>
              </a:defRPr>
            </a:lvl1pPr>
          </a:lstStyle>
          <a:p>
            <a:pPr lvl="0"/>
            <a:r>
              <a:rPr lang="de-DE" dirty="0"/>
              <a:t>Cover Design 1</a:t>
            </a:r>
          </a:p>
        </p:txBody>
      </p:sp>
      <p:sp>
        <p:nvSpPr>
          <p:cNvPr id="3" name="Google Shape;24;p46">
            <a:extLst>
              <a:ext uri="{FF2B5EF4-FFF2-40B4-BE49-F238E27FC236}">
                <a16:creationId xmlns:a16="http://schemas.microsoft.com/office/drawing/2014/main" id="{7AFDF758-FFA4-6780-82DD-6E7FF9382A47}"/>
              </a:ext>
            </a:extLst>
          </p:cNvPr>
          <p:cNvSpPr/>
          <p:nvPr userDrawn="1"/>
        </p:nvSpPr>
        <p:spPr>
          <a:xfrm>
            <a:off x="6519554" y="5165322"/>
            <a:ext cx="5300429" cy="19543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dirty="0">
                <a:solidFill>
                  <a:schemeClr val="lt1"/>
                </a:solidFill>
                <a:latin typeface="Calibri"/>
                <a:ea typeface="Calibri"/>
                <a:cs typeface="Calibri"/>
                <a:sym typeface="Calibri"/>
              </a:rPr>
              <a:t>Aus Gründen der besseren Lesbarkeit wird im Folgenden das generische Maskulinum verwendet. Sämtliche Personenbezeichnungen gelten gleichermaßen für alle Geschlechter.</a:t>
            </a:r>
          </a:p>
          <a:p>
            <a:pPr marL="0" marR="0" lvl="0" indent="0" algn="just" rtl="0">
              <a:spcBef>
                <a:spcPts val="0"/>
              </a:spcBef>
              <a:spcAft>
                <a:spcPts val="0"/>
              </a:spcAft>
              <a:buNone/>
            </a:pPr>
            <a:endParaRPr lang="en-GB" sz="1100" dirty="0">
              <a:solidFill>
                <a:schemeClr val="lt1"/>
              </a:solidFill>
              <a:latin typeface="Calibri"/>
              <a:ea typeface="Calibri"/>
              <a:cs typeface="Calibri"/>
              <a:sym typeface="Calibri"/>
            </a:endParaRPr>
          </a:p>
          <a:p>
            <a:pPr marL="0" marR="0" lvl="0" indent="0" algn="just" rtl="0">
              <a:spcBef>
                <a:spcPts val="0"/>
              </a:spcBef>
              <a:spcAft>
                <a:spcPts val="0"/>
              </a:spcAft>
              <a:buNone/>
            </a:pPr>
            <a:endParaRPr lang="en-GB" sz="1100" dirty="0">
              <a:solidFill>
                <a:schemeClr val="lt1"/>
              </a:solidFill>
              <a:latin typeface="Calibri"/>
              <a:ea typeface="Calibri"/>
              <a:cs typeface="Calibri"/>
              <a:sym typeface="Calibri"/>
            </a:endParaRPr>
          </a:p>
          <a:p>
            <a:pPr marL="0" marR="0" lvl="0" indent="0" algn="just" rtl="0">
              <a:spcBef>
                <a:spcPts val="0"/>
              </a:spcBef>
              <a:spcAft>
                <a:spcPts val="0"/>
              </a:spcAft>
              <a:buNone/>
            </a:pPr>
            <a:r>
              <a:rPr lang="en-GB" sz="1100" dirty="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de-DE" sz="1100" dirty="0">
                <a:solidFill>
                  <a:schemeClr val="lt1"/>
                </a:solidFill>
                <a:latin typeface="Calibri"/>
                <a:ea typeface="Calibri"/>
                <a:cs typeface="Calibri"/>
                <a:sym typeface="Calibri"/>
              </a:rPr>
              <a:t>2020-1-UK01-KA203-079083</a:t>
            </a:r>
          </a:p>
          <a:p>
            <a:pPr marL="0" marR="0" lvl="0" indent="0" algn="just" rtl="0">
              <a:spcBef>
                <a:spcPts val="0"/>
              </a:spcBef>
              <a:spcAft>
                <a:spcPts val="0"/>
              </a:spcAft>
              <a:buNone/>
            </a:pPr>
            <a:endParaRPr lang="de-DE" sz="1100" dirty="0">
              <a:solidFill>
                <a:schemeClr val="lt1"/>
              </a:solidFill>
              <a:latin typeface="Calibri"/>
              <a:ea typeface="Calibri"/>
              <a:cs typeface="Calibri"/>
              <a:sym typeface="Calibri"/>
            </a:endParaRPr>
          </a:p>
          <a:p>
            <a:pPr marL="0" marR="0" lvl="0" indent="0" algn="just" rtl="0">
              <a:spcBef>
                <a:spcPts val="0"/>
              </a:spcBef>
              <a:spcAft>
                <a:spcPts val="0"/>
              </a:spcAft>
              <a:buNone/>
            </a:pPr>
            <a:endParaRPr lang="en-GB" sz="11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5544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642832" y="99211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781160" y="104930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de-DE"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6051115" y="138208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511069" y="99211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de-DE"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642832" y="206674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781160" y="21239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de-DE"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6051115" y="245671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511069" y="206674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de-DE"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642832" y="312650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781160" y="318369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de-DE"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6051115" y="351647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511069" y="312650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de-DE"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628977" y="418469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767305" y="424188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de-DE"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6037260" y="457466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497214" y="418469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de-DE"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642832" y="5261992"/>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781160" y="5319187"/>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de-DE"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6051115" y="5651963"/>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511069" y="5261992"/>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de-DE" dirty="0"/>
              <a:t>Main Body Text</a:t>
            </a:r>
          </a:p>
        </p:txBody>
      </p:sp>
      <p:grpSp>
        <p:nvGrpSpPr>
          <p:cNvPr id="26" name="Group 25">
            <a:extLst>
              <a:ext uri="{FF2B5EF4-FFF2-40B4-BE49-F238E27FC236}">
                <a16:creationId xmlns:a16="http://schemas.microsoft.com/office/drawing/2014/main" id="{A1F962A0-A2EA-DC4C-8389-AD163244EE8B}"/>
              </a:ext>
            </a:extLst>
          </p:cNvPr>
          <p:cNvGrpSpPr/>
          <p:nvPr userDrawn="1"/>
        </p:nvGrpSpPr>
        <p:grpSpPr>
          <a:xfrm rot="16200000">
            <a:off x="-1025447" y="4518095"/>
            <a:ext cx="3445636" cy="410479"/>
            <a:chOff x="301128" y="6151084"/>
            <a:chExt cx="3144242" cy="374574"/>
          </a:xfrm>
        </p:grpSpPr>
        <p:pic>
          <p:nvPicPr>
            <p:cNvPr id="27" name="Picture 26" descr="Shape&#10;&#10;Description automatically generated with medium confidence">
              <a:extLst>
                <a:ext uri="{FF2B5EF4-FFF2-40B4-BE49-F238E27FC236}">
                  <a16:creationId xmlns:a16="http://schemas.microsoft.com/office/drawing/2014/main" id="{F9F9E868-EEEC-CF4D-97B5-1E7AA7219A0B}"/>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0D2222E-FECD-C940-8C21-8E56311CC781}"/>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BAA49679-8673-7C43-9836-AE06179A6C28}"/>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
        <p:nvSpPr>
          <p:cNvPr id="11" name="Rectangle 10">
            <a:extLst>
              <a:ext uri="{FF2B5EF4-FFF2-40B4-BE49-F238E27FC236}">
                <a16:creationId xmlns:a16="http://schemas.microsoft.com/office/drawing/2014/main" id="{F8DF3840-EDCD-4B47-B492-D9F24116159A}"/>
              </a:ext>
            </a:extLst>
          </p:cNvPr>
          <p:cNvSpPr/>
          <p:nvPr userDrawn="1"/>
        </p:nvSpPr>
        <p:spPr>
          <a:xfrm flipV="1">
            <a:off x="1286010" y="-4"/>
            <a:ext cx="4809990" cy="6892757"/>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575582" y="1899687"/>
            <a:ext cx="4180325" cy="4546458"/>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548092" y="628636"/>
            <a:ext cx="4250272" cy="603631"/>
          </a:xfrm>
        </p:spPr>
        <p:txBody>
          <a:bodyPr>
            <a:normAutofit/>
          </a:bodyPr>
          <a:lstStyle>
            <a:lvl1pPr marL="0" indent="0" algn="l">
              <a:buNone/>
              <a:defRPr sz="3600" b="0" i="0">
                <a:solidFill>
                  <a:schemeClr val="bg1"/>
                </a:solidFill>
                <a:latin typeface="+mn-lt"/>
              </a:defRPr>
            </a:lvl1pPr>
          </a:lstStyle>
          <a:p>
            <a:pPr lvl="0"/>
            <a:r>
              <a:rPr lang="de-DE" dirty="0" err="1"/>
              <a:t>Overview</a:t>
            </a:r>
            <a:r>
              <a:rPr lang="de-DE" dirty="0"/>
              <a:t> Slide</a:t>
            </a:r>
          </a:p>
        </p:txBody>
      </p:sp>
    </p:spTree>
    <p:extLst>
      <p:ext uri="{BB962C8B-B14F-4D97-AF65-F5344CB8AC3E}">
        <p14:creationId xmlns:p14="http://schemas.microsoft.com/office/powerpoint/2010/main" val="247650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A36C06-0CE7-D844-A324-5468406F7C91}"/>
              </a:ext>
            </a:extLst>
          </p:cNvPr>
          <p:cNvSpPr/>
          <p:nvPr userDrawn="1"/>
        </p:nvSpPr>
        <p:spPr>
          <a:xfrm>
            <a:off x="241300" y="367062"/>
            <a:ext cx="11696700" cy="532253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 Placeholder 23">
            <a:extLst>
              <a:ext uri="{FF2B5EF4-FFF2-40B4-BE49-F238E27FC236}">
                <a16:creationId xmlns:a16="http://schemas.microsoft.com/office/drawing/2014/main" id="{B286B499-2CED-0E4E-8332-7D7387BECA25}"/>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de-DE" dirty="0"/>
              <a:t>”</a:t>
            </a:r>
          </a:p>
        </p:txBody>
      </p:sp>
      <p:sp>
        <p:nvSpPr>
          <p:cNvPr id="14" name="Text Placeholder 23">
            <a:extLst>
              <a:ext uri="{FF2B5EF4-FFF2-40B4-BE49-F238E27FC236}">
                <a16:creationId xmlns:a16="http://schemas.microsoft.com/office/drawing/2014/main" id="{99F1A9DE-C995-2749-9FD6-8A286B1B1501}"/>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de-DE" dirty="0"/>
              <a:t>Quote Slide</a:t>
            </a:r>
          </a:p>
        </p:txBody>
      </p:sp>
      <p:sp>
        <p:nvSpPr>
          <p:cNvPr id="15" name="Text Placeholder 23">
            <a:extLst>
              <a:ext uri="{FF2B5EF4-FFF2-40B4-BE49-F238E27FC236}">
                <a16:creationId xmlns:a16="http://schemas.microsoft.com/office/drawing/2014/main" id="{3994C396-75A1-AE41-B1B8-01F99CBA2162}"/>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de-DE" dirty="0"/>
              <a:t>“</a:t>
            </a:r>
          </a:p>
        </p:txBody>
      </p:sp>
      <p:sp>
        <p:nvSpPr>
          <p:cNvPr id="16" name="Picture Placeholder 2">
            <a:extLst>
              <a:ext uri="{FF2B5EF4-FFF2-40B4-BE49-F238E27FC236}">
                <a16:creationId xmlns:a16="http://schemas.microsoft.com/office/drawing/2014/main" id="{ECD15D22-E2D6-9B4A-88C5-89653C94D3B5}"/>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de-DE" dirty="0"/>
          </a:p>
          <a:p>
            <a:endParaRPr lang="de-DE" dirty="0"/>
          </a:p>
          <a:p>
            <a:endParaRPr lang="de-DE" dirty="0"/>
          </a:p>
          <a:p>
            <a:r>
              <a:rPr lang="de-DE" dirty="0"/>
              <a:t>Click  to add photo</a:t>
            </a:r>
          </a:p>
        </p:txBody>
      </p:sp>
      <p:grpSp>
        <p:nvGrpSpPr>
          <p:cNvPr id="4" name="Group 3">
            <a:extLst>
              <a:ext uri="{FF2B5EF4-FFF2-40B4-BE49-F238E27FC236}">
                <a16:creationId xmlns:a16="http://schemas.microsoft.com/office/drawing/2014/main" id="{452473B6-8361-6B4D-A009-F41DC8359C92}"/>
              </a:ext>
            </a:extLst>
          </p:cNvPr>
          <p:cNvGrpSpPr/>
          <p:nvPr userDrawn="1"/>
        </p:nvGrpSpPr>
        <p:grpSpPr>
          <a:xfrm>
            <a:off x="291189" y="6151084"/>
            <a:ext cx="3144242" cy="374574"/>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45EAF58F-DFF8-4E4B-94AA-E82F3B495EEB}"/>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B504119-BF72-B741-B526-206F56B6BAB4}"/>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1CE0EC26-1684-8F4A-B7C5-35DA0735C4F1}"/>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322538"/>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de-DE"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de-DE"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de-DE"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de-DE" dirty="0"/>
          </a:p>
          <a:p>
            <a:endParaRPr lang="de-DE" dirty="0"/>
          </a:p>
          <a:p>
            <a:endParaRPr lang="de-DE" dirty="0"/>
          </a:p>
          <a:p>
            <a:r>
              <a:rPr lang="de-DE"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a:alphaModFix amt="10000"/>
            <a:extLst>
              <a:ext uri="{28A0092B-C50C-407E-A947-70E740481C1C}">
                <a14:useLocalDpi xmlns:a14="http://schemas.microsoft.com/office/drawing/2010/main" val="0"/>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98A89666-E704-7640-A996-92B2F1974248}"/>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52A25C1-BB81-4B45-B8E6-7B8C19A024EB}"/>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BD2B9874-7F2B-1548-A278-B99A14E63106}"/>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63D61BB9-8E34-8F4F-9A2B-2F3CAEC38D33}"/>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9209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32253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de-DE"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de-DE"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de-DE"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de-DE" dirty="0"/>
          </a:p>
          <a:p>
            <a:endParaRPr lang="de-DE" dirty="0"/>
          </a:p>
          <a:p>
            <a:endParaRPr lang="de-DE" dirty="0"/>
          </a:p>
          <a:p>
            <a:r>
              <a:rPr lang="de-DE"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a:alphaModFix amt="10000"/>
            <a:extLst>
              <a:ext uri="{28A0092B-C50C-407E-A947-70E740481C1C}">
                <a14:useLocalDpi xmlns:a14="http://schemas.microsoft.com/office/drawing/2010/main" val="0"/>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33752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550272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de-DE" dirty="0" err="1"/>
              <a:t>Divider</a:t>
            </a:r>
            <a:r>
              <a:rPr lang="de-DE" dirty="0"/>
              <a:t>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3"/>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de-DE" dirty="0" err="1"/>
              <a:t>Divider</a:t>
            </a:r>
            <a:r>
              <a:rPr lang="de-DE" dirty="0"/>
              <a:t>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3"/>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20941-B2F5-9544-AA96-C6DFC38157DA}"/>
              </a:ext>
            </a:extLst>
          </p:cNvPr>
          <p:cNvSpPr/>
          <p:nvPr userDrawn="1"/>
        </p:nvSpPr>
        <p:spPr>
          <a:xfrm>
            <a:off x="0" y="0"/>
            <a:ext cx="12192000" cy="5502729"/>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F08D5A6B-F286-B342-9026-F2DFEB4C0021}"/>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de-DE" dirty="0" err="1"/>
              <a:t>Divider</a:t>
            </a:r>
            <a:r>
              <a:rPr lang="de-DE" dirty="0"/>
              <a:t> Slide</a:t>
            </a:r>
          </a:p>
        </p:txBody>
      </p:sp>
      <p:grpSp>
        <p:nvGrpSpPr>
          <p:cNvPr id="14" name="Group 13">
            <a:extLst>
              <a:ext uri="{FF2B5EF4-FFF2-40B4-BE49-F238E27FC236}">
                <a16:creationId xmlns:a16="http://schemas.microsoft.com/office/drawing/2014/main" id="{32F74629-2C51-1540-BFE3-30E1D7031BA4}"/>
              </a:ext>
            </a:extLst>
          </p:cNvPr>
          <p:cNvGrpSpPr/>
          <p:nvPr userDrawn="1"/>
        </p:nvGrpSpPr>
        <p:grpSpPr>
          <a:xfrm>
            <a:off x="8448790" y="6057987"/>
            <a:ext cx="3144242" cy="374574"/>
            <a:chOff x="301128" y="6151084"/>
            <a:chExt cx="3144242" cy="374574"/>
          </a:xfrm>
        </p:grpSpPr>
        <p:pic>
          <p:nvPicPr>
            <p:cNvPr id="15" name="Picture 14" descr="Shape&#10;&#10;Description automatically generated with medium confidence">
              <a:extLst>
                <a:ext uri="{FF2B5EF4-FFF2-40B4-BE49-F238E27FC236}">
                  <a16:creationId xmlns:a16="http://schemas.microsoft.com/office/drawing/2014/main" id="{DC68759E-8C56-664F-AB4C-52EBB287559F}"/>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61E06020-14D0-6D4D-A177-7F029E8A627C}"/>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9EE0F82E-5A40-934F-ABF9-B7F30AF94567}"/>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19" name="Picture 18" descr="A black and white striped pattern&#10;&#10;Description automatically generated with medium confidence">
            <a:extLst>
              <a:ext uri="{FF2B5EF4-FFF2-40B4-BE49-F238E27FC236}">
                <a16:creationId xmlns:a16="http://schemas.microsoft.com/office/drawing/2014/main" id="{7C0DDBDB-9357-8843-AA3D-D37055F1613C}"/>
              </a:ext>
            </a:extLst>
          </p:cNvPr>
          <p:cNvPicPr>
            <a:picLocks noChangeAspect="1"/>
          </p:cNvPicPr>
          <p:nvPr userDrawn="1"/>
        </p:nvPicPr>
        <p:blipFill rotWithShape="1">
          <a:blip r:embed="rId3"/>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73583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Photo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de-DE" dirty="0" err="1"/>
              <a:t>Heading</a:t>
            </a:r>
            <a:endParaRPr lang="de-DE" dirty="0"/>
          </a:p>
        </p:txBody>
      </p:sp>
      <p:grpSp>
        <p:nvGrpSpPr>
          <p:cNvPr id="10" name="Group 9">
            <a:extLst>
              <a:ext uri="{FF2B5EF4-FFF2-40B4-BE49-F238E27FC236}">
                <a16:creationId xmlns:a16="http://schemas.microsoft.com/office/drawing/2014/main" id="{3C6F3587-1C99-C84D-8C21-5DDE52E9190C}"/>
              </a:ext>
            </a:extLst>
          </p:cNvPr>
          <p:cNvGrpSpPr/>
          <p:nvPr userDrawn="1"/>
        </p:nvGrpSpPr>
        <p:grpSpPr>
          <a:xfrm rot="16200000">
            <a:off x="-1025447" y="4518095"/>
            <a:ext cx="3445636" cy="410479"/>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D73E22CE-D2CF-FA41-A12B-F46CD3ED8C41}"/>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62B052AF-016A-E843-9FB7-A6C774CF8047}"/>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3ADCBDB-E4A4-7D43-935E-E6500AC95DA6}"/>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4470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000F3F-3215-5A45-A03E-AC727D88D02E}"/>
              </a:ext>
            </a:extLst>
          </p:cNvPr>
          <p:cNvSpPr/>
          <p:nvPr userDrawn="1"/>
        </p:nvSpPr>
        <p:spPr>
          <a:xfrm flipV="1">
            <a:off x="1356632" y="-2"/>
            <a:ext cx="5495430" cy="6892757"/>
          </a:xfrm>
          <a:prstGeom prst="rect">
            <a:avLst/>
          </a:prstGeom>
          <a:solidFill>
            <a:srgbClr val="81D1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Montserrat Light" charset="0"/>
            </a:endParaRPr>
          </a:p>
        </p:txBody>
      </p:sp>
      <p:sp>
        <p:nvSpPr>
          <p:cNvPr id="12" name="Picture Placeholder 17">
            <a:extLst>
              <a:ext uri="{FF2B5EF4-FFF2-40B4-BE49-F238E27FC236}">
                <a16:creationId xmlns:a16="http://schemas.microsoft.com/office/drawing/2014/main" id="{18AFA145-402A-1D43-B4EF-7E0A29EDF6FC}"/>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Click to add photo</a:t>
            </a:r>
          </a:p>
        </p:txBody>
      </p:sp>
      <p:sp>
        <p:nvSpPr>
          <p:cNvPr id="14" name="Text Placeholder 17">
            <a:extLst>
              <a:ext uri="{FF2B5EF4-FFF2-40B4-BE49-F238E27FC236}">
                <a16:creationId xmlns:a16="http://schemas.microsoft.com/office/drawing/2014/main" id="{094267F6-51B9-6F44-A139-B0EC46A469E4}"/>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15" name="Text Placeholder 23">
            <a:extLst>
              <a:ext uri="{FF2B5EF4-FFF2-40B4-BE49-F238E27FC236}">
                <a16:creationId xmlns:a16="http://schemas.microsoft.com/office/drawing/2014/main" id="{9BFFA626-8117-F746-8855-E663EA82A6D1}"/>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de-DE" dirty="0" err="1"/>
              <a:t>Heading</a:t>
            </a:r>
            <a:endParaRPr lang="de-DE" dirty="0"/>
          </a:p>
        </p:txBody>
      </p:sp>
      <p:grpSp>
        <p:nvGrpSpPr>
          <p:cNvPr id="18" name="Group 17">
            <a:extLst>
              <a:ext uri="{FF2B5EF4-FFF2-40B4-BE49-F238E27FC236}">
                <a16:creationId xmlns:a16="http://schemas.microsoft.com/office/drawing/2014/main" id="{3E152361-899C-BF41-8F34-B9BF3DC9144B}"/>
              </a:ext>
            </a:extLst>
          </p:cNvPr>
          <p:cNvGrpSpPr/>
          <p:nvPr userDrawn="1"/>
        </p:nvGrpSpPr>
        <p:grpSpPr>
          <a:xfrm rot="16200000">
            <a:off x="-1025447" y="4518095"/>
            <a:ext cx="3445636" cy="410479"/>
            <a:chOff x="301128" y="6151084"/>
            <a:chExt cx="3144242" cy="374574"/>
          </a:xfrm>
        </p:grpSpPr>
        <p:pic>
          <p:nvPicPr>
            <p:cNvPr id="19" name="Picture 18" descr="Shape&#10;&#10;Description automatically generated with medium confidence">
              <a:extLst>
                <a:ext uri="{FF2B5EF4-FFF2-40B4-BE49-F238E27FC236}">
                  <a16:creationId xmlns:a16="http://schemas.microsoft.com/office/drawing/2014/main" id="{3CDEEB3E-D926-E14F-9CDA-7804A676FEE8}"/>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97117616-37AE-7E45-B767-10A1EAA8BAF8}"/>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0CA2CE71-BA27-4949-8C54-E78129F66E41}"/>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13542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1 Standardseite">
    <p:spTree>
      <p:nvGrpSpPr>
        <p:cNvPr id="1" name=""/>
        <p:cNvGrpSpPr/>
        <p:nvPr/>
      </p:nvGrpSpPr>
      <p:grpSpPr>
        <a:xfrm>
          <a:off x="0" y="0"/>
          <a:ext cx="0" cy="0"/>
          <a:chOff x="0" y="0"/>
          <a:chExt cx="0" cy="0"/>
        </a:xfrm>
      </p:grpSpPr>
      <p:graphicFrame>
        <p:nvGraphicFramePr>
          <p:cNvPr id="15" name="Objekt 14" hidden="1">
            <a:extLst>
              <a:ext uri="{FF2B5EF4-FFF2-40B4-BE49-F238E27FC236}">
                <a16:creationId xmlns:a16="http://schemas.microsoft.com/office/drawing/2014/main" id="{5B2D2790-EEA9-48DB-A53B-82D96250EA8D}"/>
              </a:ext>
            </a:extLst>
          </p:cNvPr>
          <p:cNvGraphicFramePr>
            <a:graphicFrameLocks noChangeAspect="1"/>
          </p:cNvGraphicFramePr>
          <p:nvPr userDrawn="1">
            <p:custDataLst>
              <p:tags r:id="rId1"/>
            </p:custDataLst>
            <p:extLst>
              <p:ext uri="{D42A27DB-BD31-4B8C-83A1-F6EECF244321}">
                <p14:modId xmlns:p14="http://schemas.microsoft.com/office/powerpoint/2010/main" val="3449111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92" imgH="595" progId="TCLayout.ActiveDocument.1">
                  <p:embed/>
                </p:oleObj>
              </mc:Choice>
              <mc:Fallback>
                <p:oleObj name="think-cell Folie" r:id="rId3" imgW="592" imgH="595" progId="TCLayout.ActiveDocument.1">
                  <p:embed/>
                  <p:pic>
                    <p:nvPicPr>
                      <p:cNvPr id="15" name="Objekt 14" hidden="1">
                        <a:extLst>
                          <a:ext uri="{FF2B5EF4-FFF2-40B4-BE49-F238E27FC236}">
                            <a16:creationId xmlns:a16="http://schemas.microsoft.com/office/drawing/2014/main" id="{5B2D2790-EEA9-48DB-A53B-82D96250EA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Inhaltsplatzhalter 6">
            <a:extLst>
              <a:ext uri="{FF2B5EF4-FFF2-40B4-BE49-F238E27FC236}">
                <a16:creationId xmlns:a16="http://schemas.microsoft.com/office/drawing/2014/main" id="{72C2BED2-FD12-44AB-846B-94B05CC9DBB8}"/>
              </a:ext>
            </a:extLst>
          </p:cNvPr>
          <p:cNvSpPr>
            <a:spLocks noGrp="1"/>
          </p:cNvSpPr>
          <p:nvPr>
            <p:ph sz="quarter" idx="13" hasCustomPrompt="1"/>
          </p:nvPr>
        </p:nvSpPr>
        <p:spPr>
          <a:xfrm>
            <a:off x="389965" y="2181225"/>
            <a:ext cx="5498737" cy="4062821"/>
          </a:xfrm>
        </p:spPr>
        <p:txBody>
          <a:bodyPr/>
          <a:lstStyle>
            <a:lvl1pPr marL="0" indent="0">
              <a:buFont typeface="Arial" panose="020B0604020202020204" pitchFamily="34" charset="0"/>
              <a:buNone/>
              <a:defRPr sz="1800">
                <a:solidFill>
                  <a:srgbClr val="595A59"/>
                </a:solidFill>
              </a:defRPr>
            </a:lvl1pPr>
            <a:lvl2pPr marL="685800" indent="-228600">
              <a:buFont typeface="Arial" panose="020B0604020202020204" pitchFamily="34" charset="0"/>
              <a:buChar char="•"/>
              <a:defRPr sz="1800"/>
            </a:lvl2pPr>
            <a:lvl3pPr marL="1143000" indent="-228600">
              <a:buFont typeface="Symbol" panose="05050102010706020507" pitchFamily="18" charset="2"/>
              <a:buChar char="-"/>
              <a:defRPr sz="1600"/>
            </a:lvl3pPr>
            <a:lvl4pPr marL="1600200" indent="-228600">
              <a:buFont typeface="Symbol" panose="05050102010706020507" pitchFamily="18" charset="2"/>
              <a:buChar char="-"/>
              <a:defRPr sz="1400"/>
            </a:lvl4pPr>
            <a:lvl5pPr marL="2057400" indent="-228600">
              <a:buFont typeface="Symbol" panose="05050102010706020507" pitchFamily="18" charset="2"/>
              <a:buChar char="-"/>
              <a:defRPr sz="1200"/>
            </a:lvl5pPr>
          </a:lstStyle>
          <a:p>
            <a:pPr lvl="0"/>
            <a:r>
              <a:rPr lang="de-DE" dirty="0"/>
              <a:t>Text</a:t>
            </a:r>
          </a:p>
          <a:p>
            <a:pPr lvl="0"/>
            <a:endParaRPr lang="de-DE" dirty="0"/>
          </a:p>
        </p:txBody>
      </p:sp>
      <p:sp>
        <p:nvSpPr>
          <p:cNvPr id="9" name="Inhaltsplatzhalter 6">
            <a:extLst>
              <a:ext uri="{FF2B5EF4-FFF2-40B4-BE49-F238E27FC236}">
                <a16:creationId xmlns:a16="http://schemas.microsoft.com/office/drawing/2014/main" id="{6509128B-F0DD-408D-91AD-47B76E523B71}"/>
              </a:ext>
            </a:extLst>
          </p:cNvPr>
          <p:cNvSpPr>
            <a:spLocks noGrp="1"/>
          </p:cNvSpPr>
          <p:nvPr>
            <p:ph sz="quarter" idx="16" hasCustomPrompt="1"/>
          </p:nvPr>
        </p:nvSpPr>
        <p:spPr>
          <a:xfrm>
            <a:off x="6261465" y="2194560"/>
            <a:ext cx="5498737" cy="4062821"/>
          </a:xfrm>
        </p:spPr>
        <p:txBody>
          <a:bodyPr>
            <a:normAutofit/>
          </a:bodyPr>
          <a:lstStyle>
            <a:lvl1pPr marL="0" indent="0">
              <a:buNone/>
              <a:defRPr sz="1800">
                <a:solidFill>
                  <a:srgbClr val="595A59"/>
                </a:solidFill>
              </a:defRPr>
            </a:lvl1pPr>
          </a:lstStyle>
          <a:p>
            <a:pPr lvl="0"/>
            <a:r>
              <a:rPr lang="de-DE" dirty="0"/>
              <a:t>Text</a:t>
            </a:r>
          </a:p>
        </p:txBody>
      </p:sp>
      <p:sp>
        <p:nvSpPr>
          <p:cNvPr id="10" name="Textplatzhalter 10">
            <a:extLst>
              <a:ext uri="{FF2B5EF4-FFF2-40B4-BE49-F238E27FC236}">
                <a16:creationId xmlns:a16="http://schemas.microsoft.com/office/drawing/2014/main" id="{D74A7C69-ABF1-40BB-B897-B22D90960D89}"/>
              </a:ext>
            </a:extLst>
          </p:cNvPr>
          <p:cNvSpPr>
            <a:spLocks noGrp="1"/>
          </p:cNvSpPr>
          <p:nvPr>
            <p:ph type="body" sz="quarter" idx="17" hasCustomPrompt="1"/>
          </p:nvPr>
        </p:nvSpPr>
        <p:spPr>
          <a:xfrm>
            <a:off x="389964" y="1631248"/>
            <a:ext cx="5498737" cy="374650"/>
          </a:xfrm>
        </p:spPr>
        <p:txBody>
          <a:bodyPr>
            <a:normAutofit/>
          </a:bodyPr>
          <a:lstStyle>
            <a:lvl1pPr marL="0" indent="0">
              <a:buNone/>
              <a:defRPr sz="1800">
                <a:solidFill>
                  <a:srgbClr val="595A59"/>
                </a:solidFill>
                <a:latin typeface="+mn-lt"/>
              </a:defRPr>
            </a:lvl1pPr>
          </a:lstStyle>
          <a:p>
            <a:pPr lvl="0"/>
            <a:r>
              <a:rPr lang="de-DE" dirty="0"/>
              <a:t>Sub-</a:t>
            </a:r>
            <a:r>
              <a:rPr lang="de-DE" dirty="0" err="1"/>
              <a:t>Heading</a:t>
            </a:r>
            <a:endParaRPr lang="de-DE" dirty="0"/>
          </a:p>
        </p:txBody>
      </p:sp>
      <p:sp>
        <p:nvSpPr>
          <p:cNvPr id="13" name="Textplatzhalter 10">
            <a:extLst>
              <a:ext uri="{FF2B5EF4-FFF2-40B4-BE49-F238E27FC236}">
                <a16:creationId xmlns:a16="http://schemas.microsoft.com/office/drawing/2014/main" id="{9491F89D-FAD9-4E4A-90F9-77B23D9907A2}"/>
              </a:ext>
            </a:extLst>
          </p:cNvPr>
          <p:cNvSpPr>
            <a:spLocks noGrp="1"/>
          </p:cNvSpPr>
          <p:nvPr>
            <p:ph type="body" sz="quarter" idx="18" hasCustomPrompt="1"/>
          </p:nvPr>
        </p:nvSpPr>
        <p:spPr>
          <a:xfrm>
            <a:off x="6261462" y="1642361"/>
            <a:ext cx="5498737" cy="374650"/>
          </a:xfrm>
        </p:spPr>
        <p:txBody>
          <a:bodyPr>
            <a:normAutofit/>
          </a:bodyPr>
          <a:lstStyle>
            <a:lvl1pPr marL="0" indent="0">
              <a:buNone/>
              <a:defRPr sz="1800">
                <a:solidFill>
                  <a:srgbClr val="595A59"/>
                </a:solidFill>
                <a:latin typeface="+mn-lt"/>
              </a:defRPr>
            </a:lvl1pPr>
          </a:lstStyle>
          <a:p>
            <a:pPr lvl="0"/>
            <a:r>
              <a:rPr lang="de-DE" dirty="0"/>
              <a:t>Sub-</a:t>
            </a:r>
            <a:r>
              <a:rPr lang="de-DE" dirty="0" err="1"/>
              <a:t>Heading</a:t>
            </a:r>
            <a:endParaRPr lang="de-DE" dirty="0"/>
          </a:p>
        </p:txBody>
      </p:sp>
      <p:cxnSp>
        <p:nvCxnSpPr>
          <p:cNvPr id="8" name="Gerader Verbinder 7">
            <a:extLst>
              <a:ext uri="{FF2B5EF4-FFF2-40B4-BE49-F238E27FC236}">
                <a16:creationId xmlns:a16="http://schemas.microsoft.com/office/drawing/2014/main" id="{5E361722-5280-4865-8442-6DE260D78B8C}"/>
              </a:ext>
            </a:extLst>
          </p:cNvPr>
          <p:cNvCxnSpPr/>
          <p:nvPr userDrawn="1"/>
        </p:nvCxnSpPr>
        <p:spPr>
          <a:xfrm>
            <a:off x="431800" y="2017011"/>
            <a:ext cx="5498737" cy="0"/>
          </a:xfrm>
          <a:prstGeom prst="line">
            <a:avLst/>
          </a:prstGeom>
          <a:ln>
            <a:solidFill>
              <a:srgbClr val="8DC9C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975E849-02E8-41E7-B89C-9556A131DA8C}"/>
              </a:ext>
            </a:extLst>
          </p:cNvPr>
          <p:cNvCxnSpPr/>
          <p:nvPr userDrawn="1"/>
        </p:nvCxnSpPr>
        <p:spPr>
          <a:xfrm>
            <a:off x="6261463" y="2017011"/>
            <a:ext cx="5498737" cy="0"/>
          </a:xfrm>
          <a:prstGeom prst="line">
            <a:avLst/>
          </a:prstGeom>
          <a:ln>
            <a:solidFill>
              <a:srgbClr val="8DC9C0"/>
            </a:solidFill>
          </a:ln>
        </p:spPr>
        <p:style>
          <a:lnRef idx="1">
            <a:schemeClr val="accent1"/>
          </a:lnRef>
          <a:fillRef idx="0">
            <a:schemeClr val="accent1"/>
          </a:fillRef>
          <a:effectRef idx="0">
            <a:schemeClr val="accent1"/>
          </a:effectRef>
          <a:fontRef idx="minor">
            <a:schemeClr val="tx1"/>
          </a:fontRef>
        </p:style>
      </p:cxnSp>
      <p:grpSp>
        <p:nvGrpSpPr>
          <p:cNvPr id="17" name="Group 6">
            <a:extLst>
              <a:ext uri="{FF2B5EF4-FFF2-40B4-BE49-F238E27FC236}">
                <a16:creationId xmlns:a16="http://schemas.microsoft.com/office/drawing/2014/main" id="{D218660F-A94E-4317-8829-A9BBEF8A8325}"/>
              </a:ext>
            </a:extLst>
          </p:cNvPr>
          <p:cNvGrpSpPr/>
          <p:nvPr userDrawn="1"/>
        </p:nvGrpSpPr>
        <p:grpSpPr>
          <a:xfrm>
            <a:off x="389965" y="6092742"/>
            <a:ext cx="3144242" cy="374574"/>
            <a:chOff x="301128" y="6151084"/>
            <a:chExt cx="3144242" cy="374574"/>
          </a:xfrm>
        </p:grpSpPr>
        <p:pic>
          <p:nvPicPr>
            <p:cNvPr id="18" name="Picture 7" descr="Shape&#10;&#10;Description automatically generated with medium confidence">
              <a:extLst>
                <a:ext uri="{FF2B5EF4-FFF2-40B4-BE49-F238E27FC236}">
                  <a16:creationId xmlns:a16="http://schemas.microsoft.com/office/drawing/2014/main" id="{F207F445-93DF-4722-BF45-052B3EDBD72E}"/>
                </a:ext>
              </a:extLst>
            </p:cNvPr>
            <p:cNvPicPr>
              <a:picLocks noChangeAspect="1"/>
            </p:cNvPicPr>
            <p:nvPr userDrawn="1"/>
          </p:nvPicPr>
          <p:blipFill rotWithShape="1">
            <a:blip r:embed="rId5"/>
            <a:srcRect l="-126" t="34675" r="96166" b="30712"/>
            <a:stretch/>
          </p:blipFill>
          <p:spPr>
            <a:xfrm>
              <a:off x="301128" y="6151084"/>
              <a:ext cx="286437" cy="374574"/>
            </a:xfrm>
            <a:prstGeom prst="rect">
              <a:avLst/>
            </a:prstGeom>
          </p:spPr>
        </p:pic>
        <p:pic>
          <p:nvPicPr>
            <p:cNvPr id="19" name="Picture 8" descr="Shape&#10;&#10;Description automatically generated with medium confidence">
              <a:extLst>
                <a:ext uri="{FF2B5EF4-FFF2-40B4-BE49-F238E27FC236}">
                  <a16:creationId xmlns:a16="http://schemas.microsoft.com/office/drawing/2014/main" id="{C2D1BDEC-3399-4A1D-97F0-35F252A5C238}"/>
                </a:ext>
              </a:extLst>
            </p:cNvPr>
            <p:cNvPicPr>
              <a:picLocks noChangeAspect="1"/>
            </p:cNvPicPr>
            <p:nvPr userDrawn="1"/>
          </p:nvPicPr>
          <p:blipFill rotWithShape="1">
            <a:blip r:embed="rId5"/>
            <a:srcRect l="4706" t="36094" r="60657" b="26595"/>
            <a:stretch/>
          </p:blipFill>
          <p:spPr>
            <a:xfrm>
              <a:off x="598968" y="6190727"/>
              <a:ext cx="1832298" cy="295289"/>
            </a:xfrm>
            <a:prstGeom prst="rect">
              <a:avLst/>
            </a:prstGeom>
          </p:spPr>
        </p:pic>
        <p:pic>
          <p:nvPicPr>
            <p:cNvPr id="20" name="Picture 9" descr="Shape&#10;&#10;Description automatically generated with medium confidence">
              <a:extLst>
                <a:ext uri="{FF2B5EF4-FFF2-40B4-BE49-F238E27FC236}">
                  <a16:creationId xmlns:a16="http://schemas.microsoft.com/office/drawing/2014/main" id="{015771E6-FEB9-4E94-928E-794D14B98690}"/>
                </a:ext>
              </a:extLst>
            </p:cNvPr>
            <p:cNvPicPr>
              <a:picLocks noChangeAspect="1"/>
            </p:cNvPicPr>
            <p:nvPr userDrawn="1"/>
          </p:nvPicPr>
          <p:blipFill rotWithShape="1">
            <a:blip r:embed="rId5"/>
            <a:srcRect l="81067" t="46853" r="-424" b="22085"/>
            <a:stretch/>
          </p:blipFill>
          <p:spPr>
            <a:xfrm>
              <a:off x="2421327" y="6245274"/>
              <a:ext cx="1024043" cy="245829"/>
            </a:xfrm>
            <a:prstGeom prst="rect">
              <a:avLst/>
            </a:prstGeom>
          </p:spPr>
        </p:pic>
      </p:grpSp>
      <p:pic>
        <p:nvPicPr>
          <p:cNvPr id="21" name="Picture 10" descr="Background pattern&#10;&#10;Description automatically generated">
            <a:extLst>
              <a:ext uri="{FF2B5EF4-FFF2-40B4-BE49-F238E27FC236}">
                <a16:creationId xmlns:a16="http://schemas.microsoft.com/office/drawing/2014/main" id="{88CBACC7-F8C5-4D30-8827-10470754804A}"/>
              </a:ext>
            </a:extLst>
          </p:cNvPr>
          <p:cNvPicPr>
            <a:picLocks noChangeAspect="1"/>
          </p:cNvPicPr>
          <p:nvPr userDrawn="1"/>
        </p:nvPicPr>
        <p:blipFill rotWithShape="1">
          <a:blip r:embed="rId6"/>
          <a:srcRect l="-9441" t="-3095" r="10580" b="84089"/>
          <a:stretch/>
        </p:blipFill>
        <p:spPr>
          <a:xfrm>
            <a:off x="7462157" y="5624715"/>
            <a:ext cx="4729844" cy="1233285"/>
          </a:xfrm>
          <a:prstGeom prst="rect">
            <a:avLst/>
          </a:prstGeom>
        </p:spPr>
      </p:pic>
      <p:sp>
        <p:nvSpPr>
          <p:cNvPr id="22" name="Text Placeholder 23">
            <a:extLst>
              <a:ext uri="{FF2B5EF4-FFF2-40B4-BE49-F238E27FC236}">
                <a16:creationId xmlns:a16="http://schemas.microsoft.com/office/drawing/2014/main" id="{AB7E37AA-CB43-48FD-A4AB-894EC7F58695}"/>
              </a:ext>
            </a:extLst>
          </p:cNvPr>
          <p:cNvSpPr>
            <a:spLocks noGrp="1"/>
          </p:cNvSpPr>
          <p:nvPr>
            <p:ph type="body" sz="quarter" idx="19" hasCustomPrompt="1"/>
          </p:nvPr>
        </p:nvSpPr>
        <p:spPr>
          <a:xfrm>
            <a:off x="389965" y="577971"/>
            <a:ext cx="11470341" cy="582221"/>
          </a:xfrm>
        </p:spPr>
        <p:txBody>
          <a:bodyPr>
            <a:normAutofit/>
          </a:bodyPr>
          <a:lstStyle>
            <a:lvl1pPr marL="0" indent="0" algn="l">
              <a:buNone/>
              <a:defRPr sz="2000" b="0" i="0">
                <a:solidFill>
                  <a:srgbClr val="79527B"/>
                </a:solidFill>
                <a:latin typeface="+mj-lt"/>
              </a:defRPr>
            </a:lvl1pPr>
          </a:lstStyle>
          <a:p>
            <a:pPr lvl="0"/>
            <a:r>
              <a:rPr lang="de-DE" dirty="0"/>
              <a:t>Action Title</a:t>
            </a:r>
          </a:p>
        </p:txBody>
      </p:sp>
      <p:sp>
        <p:nvSpPr>
          <p:cNvPr id="23" name="Text Placeholder 23">
            <a:extLst>
              <a:ext uri="{FF2B5EF4-FFF2-40B4-BE49-F238E27FC236}">
                <a16:creationId xmlns:a16="http://schemas.microsoft.com/office/drawing/2014/main" id="{BBDF7C80-86A2-4889-97C8-10A4F677D8E5}"/>
              </a:ext>
            </a:extLst>
          </p:cNvPr>
          <p:cNvSpPr>
            <a:spLocks noGrp="1"/>
          </p:cNvSpPr>
          <p:nvPr>
            <p:ph type="body" sz="quarter" idx="20" hasCustomPrompt="1"/>
          </p:nvPr>
        </p:nvSpPr>
        <p:spPr>
          <a:xfrm>
            <a:off x="389964" y="1231888"/>
            <a:ext cx="11470341" cy="303614"/>
          </a:xfrm>
        </p:spPr>
        <p:txBody>
          <a:bodyPr>
            <a:normAutofit/>
          </a:bodyPr>
          <a:lstStyle>
            <a:lvl1pPr marL="0" indent="0" algn="l">
              <a:buNone/>
              <a:defRPr sz="1800" b="0" i="0">
                <a:solidFill>
                  <a:srgbClr val="79527B"/>
                </a:solidFill>
                <a:latin typeface="+mn-lt"/>
              </a:defRPr>
            </a:lvl1pPr>
          </a:lstStyle>
          <a:p>
            <a:pPr lvl="0"/>
            <a:r>
              <a:rPr lang="de-DE" dirty="0" err="1"/>
              <a:t>Heading</a:t>
            </a:r>
            <a:endParaRPr lang="de-DE" dirty="0"/>
          </a:p>
        </p:txBody>
      </p:sp>
    </p:spTree>
    <p:extLst>
      <p:ext uri="{BB962C8B-B14F-4D97-AF65-F5344CB8AC3E}">
        <p14:creationId xmlns:p14="http://schemas.microsoft.com/office/powerpoint/2010/main" val="943126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356632" y="-2"/>
            <a:ext cx="5495430" cy="6892757"/>
          </a:xfrm>
          <a:prstGeom prst="rect">
            <a:avLst/>
          </a:prstGeom>
          <a:solidFill>
            <a:srgbClr val="F279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Click to add photo</a:t>
            </a:r>
          </a:p>
        </p:txBody>
      </p:sp>
      <p:sp>
        <p:nvSpPr>
          <p:cNvPr id="19" name="Text Placeholder 17">
            <a:extLst>
              <a:ext uri="{FF2B5EF4-FFF2-40B4-BE49-F238E27FC236}">
                <a16:creationId xmlns:a16="http://schemas.microsoft.com/office/drawing/2014/main" id="{4AC0B568-8553-E241-9EDA-C0F05E92B9E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20" name="Text Placeholder 23">
            <a:extLst>
              <a:ext uri="{FF2B5EF4-FFF2-40B4-BE49-F238E27FC236}">
                <a16:creationId xmlns:a16="http://schemas.microsoft.com/office/drawing/2014/main" id="{249C99CF-6146-5A4D-8BA5-1D0251E7BE1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de-DE" dirty="0" err="1"/>
              <a:t>Heading</a:t>
            </a:r>
            <a:endParaRPr lang="de-DE" dirty="0"/>
          </a:p>
        </p:txBody>
      </p:sp>
      <p:grpSp>
        <p:nvGrpSpPr>
          <p:cNvPr id="22" name="Group 21">
            <a:extLst>
              <a:ext uri="{FF2B5EF4-FFF2-40B4-BE49-F238E27FC236}">
                <a16:creationId xmlns:a16="http://schemas.microsoft.com/office/drawing/2014/main" id="{58465C14-F136-1F41-B962-49365A6CBC26}"/>
              </a:ext>
            </a:extLst>
          </p:cNvPr>
          <p:cNvGrpSpPr/>
          <p:nvPr userDrawn="1"/>
        </p:nvGrpSpPr>
        <p:grpSpPr>
          <a:xfrm rot="16200000">
            <a:off x="-1025447" y="4518095"/>
            <a:ext cx="3445636" cy="410479"/>
            <a:chOff x="301128" y="6151084"/>
            <a:chExt cx="3144242" cy="374574"/>
          </a:xfrm>
        </p:grpSpPr>
        <p:pic>
          <p:nvPicPr>
            <p:cNvPr id="23" name="Picture 22" descr="Shape&#10;&#10;Description automatically generated with medium confidence">
              <a:extLst>
                <a:ext uri="{FF2B5EF4-FFF2-40B4-BE49-F238E27FC236}">
                  <a16:creationId xmlns:a16="http://schemas.microsoft.com/office/drawing/2014/main" id="{6CA64AA9-11EC-8E40-9531-0E3FFD282029}"/>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8407A6EB-ABC3-274D-8C95-55C4A78BCF1D}"/>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DEC38CB-F8BB-244B-803A-CC583EC4AB76}"/>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55685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1" y="1278196"/>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de-DE" dirty="0"/>
          </a:p>
          <a:p>
            <a:endParaRPr lang="de-DE" dirty="0"/>
          </a:p>
          <a:p>
            <a:endParaRPr lang="de-DE" dirty="0"/>
          </a:p>
          <a:p>
            <a:endParaRPr lang="de-DE" dirty="0"/>
          </a:p>
          <a:p>
            <a:endParaRPr lang="de-DE" dirty="0"/>
          </a:p>
          <a:p>
            <a:endParaRPr lang="de-DE" dirty="0"/>
          </a:p>
          <a:p>
            <a:endParaRPr lang="de-DE" dirty="0"/>
          </a:p>
          <a:p>
            <a:r>
              <a:rPr lang="de-DE"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e-DE"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1" y="2776797"/>
            <a:ext cx="4914900" cy="1472928"/>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2783282"/>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37301" y="336277"/>
            <a:ext cx="5113283" cy="582221"/>
          </a:xfrm>
        </p:spPr>
        <p:txBody>
          <a:bodyPr>
            <a:normAutofit/>
          </a:bodyPr>
          <a:lstStyle>
            <a:lvl1pPr marL="0" indent="0" algn="l">
              <a:buNone/>
              <a:defRPr sz="3600" b="0" i="0">
                <a:solidFill>
                  <a:srgbClr val="595A59"/>
                </a:solidFill>
                <a:latin typeface="+mn-lt"/>
              </a:defRPr>
            </a:lvl1pPr>
          </a:lstStyle>
          <a:p>
            <a:pPr lvl="0"/>
            <a:r>
              <a:rPr lang="de-DE" dirty="0" err="1"/>
              <a:t>Heading</a:t>
            </a:r>
            <a:endParaRPr lang="de-DE" dirty="0"/>
          </a:p>
        </p:txBody>
      </p:sp>
      <p:grpSp>
        <p:nvGrpSpPr>
          <p:cNvPr id="12" name="Group 11">
            <a:extLst>
              <a:ext uri="{FF2B5EF4-FFF2-40B4-BE49-F238E27FC236}">
                <a16:creationId xmlns:a16="http://schemas.microsoft.com/office/drawing/2014/main" id="{98A2C570-7EFF-9645-9AC9-A2D45AC1D5B5}"/>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78A861C1-1D07-1B46-A9AF-79FE90164294}"/>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D4D8DCE-A57E-0E47-9CCB-87C68752684D}"/>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B099184E-20E7-7B43-B73E-2F51073FD5D2}"/>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de-DE" dirty="0"/>
              <a:t>     </a:t>
            </a:r>
          </a:p>
          <a:p>
            <a:endParaRPr lang="de-DE" dirty="0"/>
          </a:p>
          <a:p>
            <a:endParaRPr lang="de-DE" dirty="0"/>
          </a:p>
          <a:p>
            <a:endParaRPr lang="de-DE" dirty="0"/>
          </a:p>
          <a:p>
            <a:endParaRPr lang="de-DE" dirty="0"/>
          </a:p>
          <a:p>
            <a:r>
              <a:rPr lang="de-DE" dirty="0"/>
              <a:t>         </a:t>
            </a:r>
          </a:p>
          <a:p>
            <a:endParaRPr lang="de-DE" dirty="0"/>
          </a:p>
          <a:p>
            <a:r>
              <a:rPr lang="de-DE"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de-DE"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de-DE" dirty="0" err="1"/>
              <a:t>Heading</a:t>
            </a:r>
            <a:endParaRPr lang="de-DE" dirty="0"/>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621502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de-DE" dirty="0" err="1"/>
              <a:t>Heading</a:t>
            </a:r>
            <a:endParaRPr lang="de-DE" dirty="0"/>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a:alphaModFix amt="48000"/>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28E03E-E573-114A-9C13-2157A15A837F}"/>
              </a:ext>
            </a:extLst>
          </p:cNvPr>
          <p:cNvSpPr/>
          <p:nvPr userDrawn="1"/>
        </p:nvSpPr>
        <p:spPr>
          <a:xfrm>
            <a:off x="241300" y="0"/>
            <a:ext cx="6151000" cy="6215028"/>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 Placeholder 17">
            <a:extLst>
              <a:ext uri="{FF2B5EF4-FFF2-40B4-BE49-F238E27FC236}">
                <a16:creationId xmlns:a16="http://schemas.microsoft.com/office/drawing/2014/main" id="{41E08221-81F0-7640-A540-7545968C7F1D}"/>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11" name="Text Placeholder 23">
            <a:extLst>
              <a:ext uri="{FF2B5EF4-FFF2-40B4-BE49-F238E27FC236}">
                <a16:creationId xmlns:a16="http://schemas.microsoft.com/office/drawing/2014/main" id="{A982680D-7A79-0B44-AD73-F8C1B3E29F9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de-DE" dirty="0" err="1"/>
              <a:t>Heading</a:t>
            </a:r>
            <a:endParaRPr lang="de-DE" dirty="0"/>
          </a:p>
        </p:txBody>
      </p:sp>
      <p:sp>
        <p:nvSpPr>
          <p:cNvPr id="13" name="Picture Placeholder 17">
            <a:extLst>
              <a:ext uri="{FF2B5EF4-FFF2-40B4-BE49-F238E27FC236}">
                <a16:creationId xmlns:a16="http://schemas.microsoft.com/office/drawing/2014/main" id="{E1B46F6A-759B-0D43-AE93-1DDD28B1D162}"/>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Click to add photo</a:t>
            </a:r>
          </a:p>
        </p:txBody>
      </p:sp>
      <p:pic>
        <p:nvPicPr>
          <p:cNvPr id="14" name="Picture 13" descr="Background pattern&#10;&#10;Description automatically generated">
            <a:extLst>
              <a:ext uri="{FF2B5EF4-FFF2-40B4-BE49-F238E27FC236}">
                <a16:creationId xmlns:a16="http://schemas.microsoft.com/office/drawing/2014/main" id="{3742256F-828A-2D4E-85A5-D47D63151BEC}"/>
              </a:ext>
            </a:extLst>
          </p:cNvPr>
          <p:cNvPicPr>
            <a:picLocks noChangeAspect="1"/>
          </p:cNvPicPr>
          <p:nvPr userDrawn="1"/>
        </p:nvPicPr>
        <p:blipFill rotWithShape="1">
          <a:blip r:embed="rId2">
            <a:alphaModFix amt="48000"/>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9510E3A8-BD3A-5547-B4D4-6BB14A3E6F06}"/>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4B63785F-8E82-9240-85D8-8687E24D54F7}"/>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BFD2F9BD-A5FA-414A-90FC-7649B9CB5463}"/>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3A35C0D0-CA49-734C-BA93-46282C8350BE}"/>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66679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33733E-D795-464D-A1A5-B9D1FC7EE3E9}"/>
              </a:ext>
            </a:extLst>
          </p:cNvPr>
          <p:cNvSpPr/>
          <p:nvPr userDrawn="1"/>
        </p:nvSpPr>
        <p:spPr>
          <a:xfrm>
            <a:off x="241300" y="0"/>
            <a:ext cx="6151000" cy="621502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 Placeholder 17">
            <a:extLst>
              <a:ext uri="{FF2B5EF4-FFF2-40B4-BE49-F238E27FC236}">
                <a16:creationId xmlns:a16="http://schemas.microsoft.com/office/drawing/2014/main" id="{9D3D66B3-2CAD-6C42-AAD3-BB443A255643}"/>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11" name="Text Placeholder 23">
            <a:extLst>
              <a:ext uri="{FF2B5EF4-FFF2-40B4-BE49-F238E27FC236}">
                <a16:creationId xmlns:a16="http://schemas.microsoft.com/office/drawing/2014/main" id="{56E2D971-C8C7-D14D-AABE-B4B5AD9FDC12}"/>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de-DE" dirty="0" err="1"/>
              <a:t>Heading</a:t>
            </a:r>
            <a:endParaRPr lang="de-DE" dirty="0"/>
          </a:p>
        </p:txBody>
      </p:sp>
      <p:sp>
        <p:nvSpPr>
          <p:cNvPr id="13" name="Picture Placeholder 17">
            <a:extLst>
              <a:ext uri="{FF2B5EF4-FFF2-40B4-BE49-F238E27FC236}">
                <a16:creationId xmlns:a16="http://schemas.microsoft.com/office/drawing/2014/main" id="{5537A2C5-2D00-2749-8FCE-6266AF17DCE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Click to add photo</a:t>
            </a:r>
          </a:p>
        </p:txBody>
      </p:sp>
      <p:pic>
        <p:nvPicPr>
          <p:cNvPr id="14" name="Picture 13" descr="Background pattern&#10;&#10;Description automatically generated">
            <a:extLst>
              <a:ext uri="{FF2B5EF4-FFF2-40B4-BE49-F238E27FC236}">
                <a16:creationId xmlns:a16="http://schemas.microsoft.com/office/drawing/2014/main" id="{90C17C07-AA25-3E4D-A81D-1475740FE4C0}"/>
              </a:ext>
            </a:extLst>
          </p:cNvPr>
          <p:cNvPicPr>
            <a:picLocks noChangeAspect="1"/>
          </p:cNvPicPr>
          <p:nvPr userDrawn="1"/>
        </p:nvPicPr>
        <p:blipFill rotWithShape="1">
          <a:blip r:embed="rId2">
            <a:alphaModFix amt="48000"/>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2FCA451E-1731-F74E-8482-094C8A652304}"/>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C3CCC86B-708B-A949-AC9E-DE4F32E8C37C}"/>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739DBF16-C94E-704D-85CA-56E7A626791B}"/>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BFC0A548-B304-F549-883D-832E0848BDCC}"/>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eet Our Team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de-DE" dirty="0"/>
          </a:p>
          <a:p>
            <a:endParaRPr lang="de-DE" dirty="0"/>
          </a:p>
          <a:p>
            <a:r>
              <a:rPr lang="de-DE"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de-DE" dirty="0"/>
          </a:p>
          <a:p>
            <a:endParaRPr lang="de-DE" dirty="0"/>
          </a:p>
          <a:p>
            <a:r>
              <a:rPr lang="de-DE"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de-DE" dirty="0"/>
          </a:p>
          <a:p>
            <a:endParaRPr lang="de-DE" dirty="0"/>
          </a:p>
          <a:p>
            <a:r>
              <a:rPr lang="de-DE"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de-DE" dirty="0"/>
          </a:p>
          <a:p>
            <a:endParaRPr lang="de-DE" dirty="0"/>
          </a:p>
          <a:p>
            <a:r>
              <a:rPr lang="de-DE"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de-DE"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de-DE"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de-DE"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Title</a:t>
            </a:r>
          </a:p>
          <a:p>
            <a:pPr lvl="0"/>
            <a:endParaRPr lang="de-DE"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de-DE" dirty="0"/>
              <a:t>Name</a:t>
            </a:r>
          </a:p>
        </p:txBody>
      </p:sp>
      <p:pic>
        <p:nvPicPr>
          <p:cNvPr id="19" name="Picture 18" descr="Background pattern&#10;&#10;Description automatically generated">
            <a:extLst>
              <a:ext uri="{FF2B5EF4-FFF2-40B4-BE49-F238E27FC236}">
                <a16:creationId xmlns:a16="http://schemas.microsoft.com/office/drawing/2014/main" id="{A830E649-EC4E-D743-8060-0EA1EC1AA71B}"/>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22" name="Group 21">
            <a:extLst>
              <a:ext uri="{FF2B5EF4-FFF2-40B4-BE49-F238E27FC236}">
                <a16:creationId xmlns:a16="http://schemas.microsoft.com/office/drawing/2014/main" id="{84D70A4D-16BE-BB4C-A00B-01A59941375D}"/>
              </a:ext>
            </a:extLst>
          </p:cNvPr>
          <p:cNvGrpSpPr/>
          <p:nvPr userDrawn="1"/>
        </p:nvGrpSpPr>
        <p:grpSpPr>
          <a:xfrm>
            <a:off x="4480947" y="6257070"/>
            <a:ext cx="3144242" cy="374574"/>
            <a:chOff x="301128" y="6151084"/>
            <a:chExt cx="3144242" cy="374574"/>
          </a:xfrm>
        </p:grpSpPr>
        <p:pic>
          <p:nvPicPr>
            <p:cNvPr id="23" name="Picture 22" descr="Shape&#10;&#10;Description automatically generated with medium confidence">
              <a:extLst>
                <a:ext uri="{FF2B5EF4-FFF2-40B4-BE49-F238E27FC236}">
                  <a16:creationId xmlns:a16="http://schemas.microsoft.com/office/drawing/2014/main" id="{A360E6A2-12DF-B742-BD0E-113BD7C54415}"/>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8BD40448-4E1E-9947-87A5-815C243DEEAA}"/>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97A9133D-7D51-2244-9F7A-9056FA78E29C}"/>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
        <p:nvSpPr>
          <p:cNvPr id="26" name="Text Placeholder 23">
            <a:extLst>
              <a:ext uri="{FF2B5EF4-FFF2-40B4-BE49-F238E27FC236}">
                <a16:creationId xmlns:a16="http://schemas.microsoft.com/office/drawing/2014/main" id="{6B62F49B-C8B1-C141-830A-6FFB7CF4FFC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de-DE" dirty="0" err="1"/>
              <a:t>Meet</a:t>
            </a:r>
            <a:r>
              <a:rPr lang="de-DE" dirty="0"/>
              <a:t> </a:t>
            </a:r>
            <a:r>
              <a:rPr lang="de-DE" dirty="0" err="1"/>
              <a:t>Our</a:t>
            </a:r>
            <a:r>
              <a:rPr lang="de-DE" dirty="0"/>
              <a:t> Team</a:t>
            </a:r>
          </a:p>
        </p:txBody>
      </p:sp>
    </p:spTree>
    <p:extLst>
      <p:ext uri="{BB962C8B-B14F-4D97-AF65-F5344CB8AC3E}">
        <p14:creationId xmlns:p14="http://schemas.microsoft.com/office/powerpoint/2010/main" val="996481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eet Our Team - Oran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458CEA-6775-C542-8654-D33395A969B7}"/>
              </a:ext>
            </a:extLst>
          </p:cNvPr>
          <p:cNvSpPr/>
          <p:nvPr userDrawn="1"/>
        </p:nvSpPr>
        <p:spPr>
          <a:xfrm>
            <a:off x="241300" y="228600"/>
            <a:ext cx="11696700" cy="27178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Picture Placeholder 23">
            <a:extLst>
              <a:ext uri="{FF2B5EF4-FFF2-40B4-BE49-F238E27FC236}">
                <a16:creationId xmlns:a16="http://schemas.microsoft.com/office/drawing/2014/main" id="{02DEA743-B449-984C-8670-21635A318646}"/>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de-DE" dirty="0"/>
          </a:p>
          <a:p>
            <a:endParaRPr lang="de-DE" dirty="0"/>
          </a:p>
          <a:p>
            <a:r>
              <a:rPr lang="de-DE" dirty="0"/>
              <a:t>  Click to add   photo</a:t>
            </a:r>
          </a:p>
        </p:txBody>
      </p:sp>
      <p:sp>
        <p:nvSpPr>
          <p:cNvPr id="31" name="Picture Placeholder 23">
            <a:extLst>
              <a:ext uri="{FF2B5EF4-FFF2-40B4-BE49-F238E27FC236}">
                <a16:creationId xmlns:a16="http://schemas.microsoft.com/office/drawing/2014/main" id="{924CF65B-C881-A34A-B802-0E1001C95D07}"/>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de-DE" dirty="0"/>
          </a:p>
          <a:p>
            <a:endParaRPr lang="de-DE" dirty="0"/>
          </a:p>
          <a:p>
            <a:r>
              <a:rPr lang="de-DE" dirty="0"/>
              <a:t>  Click to add   photo</a:t>
            </a:r>
          </a:p>
        </p:txBody>
      </p:sp>
      <p:sp>
        <p:nvSpPr>
          <p:cNvPr id="32" name="Picture Placeholder 23">
            <a:extLst>
              <a:ext uri="{FF2B5EF4-FFF2-40B4-BE49-F238E27FC236}">
                <a16:creationId xmlns:a16="http://schemas.microsoft.com/office/drawing/2014/main" id="{F3CF7FCA-B9F3-654D-A571-44779EA9FDBE}"/>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de-DE" dirty="0"/>
          </a:p>
          <a:p>
            <a:endParaRPr lang="de-DE" dirty="0"/>
          </a:p>
          <a:p>
            <a:r>
              <a:rPr lang="de-DE" dirty="0"/>
              <a:t>  Click to add   photo</a:t>
            </a:r>
          </a:p>
        </p:txBody>
      </p:sp>
      <p:sp>
        <p:nvSpPr>
          <p:cNvPr id="33" name="Picture Placeholder 23">
            <a:extLst>
              <a:ext uri="{FF2B5EF4-FFF2-40B4-BE49-F238E27FC236}">
                <a16:creationId xmlns:a16="http://schemas.microsoft.com/office/drawing/2014/main" id="{BB2F7C97-96D1-AA4B-A86D-542F3A009D19}"/>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de-DE" dirty="0"/>
          </a:p>
          <a:p>
            <a:endParaRPr lang="de-DE" dirty="0"/>
          </a:p>
          <a:p>
            <a:r>
              <a:rPr lang="de-DE" dirty="0"/>
              <a:t>  Click to add   photo</a:t>
            </a:r>
          </a:p>
        </p:txBody>
      </p:sp>
      <p:sp>
        <p:nvSpPr>
          <p:cNvPr id="41" name="Text Placeholder 17">
            <a:extLst>
              <a:ext uri="{FF2B5EF4-FFF2-40B4-BE49-F238E27FC236}">
                <a16:creationId xmlns:a16="http://schemas.microsoft.com/office/drawing/2014/main" id="{4B3E60E7-1D29-4E4A-BA40-46AB6F537EA3}"/>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42" name="Text Placeholder 23">
            <a:extLst>
              <a:ext uri="{FF2B5EF4-FFF2-40B4-BE49-F238E27FC236}">
                <a16:creationId xmlns:a16="http://schemas.microsoft.com/office/drawing/2014/main" id="{81EEDB30-B325-0A44-80B0-3C30EF0E8D2A}"/>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de-DE" dirty="0"/>
              <a:t>Name</a:t>
            </a:r>
          </a:p>
        </p:txBody>
      </p:sp>
      <p:sp>
        <p:nvSpPr>
          <p:cNvPr id="43" name="Text Placeholder 17">
            <a:extLst>
              <a:ext uri="{FF2B5EF4-FFF2-40B4-BE49-F238E27FC236}">
                <a16:creationId xmlns:a16="http://schemas.microsoft.com/office/drawing/2014/main" id="{562B8363-AB85-D346-93C9-B23F08788288}"/>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44" name="Text Placeholder 23">
            <a:extLst>
              <a:ext uri="{FF2B5EF4-FFF2-40B4-BE49-F238E27FC236}">
                <a16:creationId xmlns:a16="http://schemas.microsoft.com/office/drawing/2014/main" id="{2E2F25D1-855B-F64A-B2B5-1E10C4071248}"/>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de-DE" dirty="0"/>
              <a:t>Name</a:t>
            </a:r>
          </a:p>
        </p:txBody>
      </p:sp>
      <p:sp>
        <p:nvSpPr>
          <p:cNvPr id="45" name="Text Placeholder 17">
            <a:extLst>
              <a:ext uri="{FF2B5EF4-FFF2-40B4-BE49-F238E27FC236}">
                <a16:creationId xmlns:a16="http://schemas.microsoft.com/office/drawing/2014/main" id="{09765F5B-E4B2-C145-8ED5-B969C8D88984}"/>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46" name="Text Placeholder 23">
            <a:extLst>
              <a:ext uri="{FF2B5EF4-FFF2-40B4-BE49-F238E27FC236}">
                <a16:creationId xmlns:a16="http://schemas.microsoft.com/office/drawing/2014/main" id="{7ADF89E8-2F1B-DD48-AD42-A09EEB5E039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de-DE" dirty="0"/>
              <a:t>Name</a:t>
            </a:r>
          </a:p>
        </p:txBody>
      </p:sp>
      <p:sp>
        <p:nvSpPr>
          <p:cNvPr id="47" name="Text Placeholder 17">
            <a:extLst>
              <a:ext uri="{FF2B5EF4-FFF2-40B4-BE49-F238E27FC236}">
                <a16:creationId xmlns:a16="http://schemas.microsoft.com/office/drawing/2014/main" id="{4CAD0C6E-2BBB-1B49-9495-741078E0DC6B}"/>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Title</a:t>
            </a:r>
          </a:p>
          <a:p>
            <a:pPr lvl="0"/>
            <a:endParaRPr lang="de-DE" dirty="0"/>
          </a:p>
        </p:txBody>
      </p:sp>
      <p:sp>
        <p:nvSpPr>
          <p:cNvPr id="48" name="Text Placeholder 23">
            <a:extLst>
              <a:ext uri="{FF2B5EF4-FFF2-40B4-BE49-F238E27FC236}">
                <a16:creationId xmlns:a16="http://schemas.microsoft.com/office/drawing/2014/main" id="{C7402AD3-4450-874E-83F4-B0829057D3A1}"/>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de-DE" dirty="0"/>
              <a:t>Name</a:t>
            </a:r>
          </a:p>
        </p:txBody>
      </p:sp>
      <p:pic>
        <p:nvPicPr>
          <p:cNvPr id="49" name="Picture 48" descr="Background pattern&#10;&#10;Description automatically generated">
            <a:extLst>
              <a:ext uri="{FF2B5EF4-FFF2-40B4-BE49-F238E27FC236}">
                <a16:creationId xmlns:a16="http://schemas.microsoft.com/office/drawing/2014/main" id="{F3772813-AB89-4942-B971-E934F8EF307F}"/>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50" name="Group 49">
            <a:extLst>
              <a:ext uri="{FF2B5EF4-FFF2-40B4-BE49-F238E27FC236}">
                <a16:creationId xmlns:a16="http://schemas.microsoft.com/office/drawing/2014/main" id="{028D30CE-0272-2047-A7BF-4AEF2016068B}"/>
              </a:ext>
            </a:extLst>
          </p:cNvPr>
          <p:cNvGrpSpPr/>
          <p:nvPr userDrawn="1"/>
        </p:nvGrpSpPr>
        <p:grpSpPr>
          <a:xfrm>
            <a:off x="4480947" y="6257070"/>
            <a:ext cx="3144242" cy="374574"/>
            <a:chOff x="301128" y="6151084"/>
            <a:chExt cx="3144242" cy="374574"/>
          </a:xfrm>
        </p:grpSpPr>
        <p:pic>
          <p:nvPicPr>
            <p:cNvPr id="51" name="Picture 50" descr="Shape&#10;&#10;Description automatically generated with medium confidence">
              <a:extLst>
                <a:ext uri="{FF2B5EF4-FFF2-40B4-BE49-F238E27FC236}">
                  <a16:creationId xmlns:a16="http://schemas.microsoft.com/office/drawing/2014/main" id="{015E6366-E932-EA41-8840-7F52A53797DD}"/>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76B6F401-E1B9-F74E-BF92-379D6B68A077}"/>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53" name="Picture 52" descr="Shape&#10;&#10;Description automatically generated with medium confidence">
              <a:extLst>
                <a:ext uri="{FF2B5EF4-FFF2-40B4-BE49-F238E27FC236}">
                  <a16:creationId xmlns:a16="http://schemas.microsoft.com/office/drawing/2014/main" id="{1BEF065F-C5BE-6044-846E-0BF9E617AD2B}"/>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
        <p:nvSpPr>
          <p:cNvPr id="54" name="Text Placeholder 23">
            <a:extLst>
              <a:ext uri="{FF2B5EF4-FFF2-40B4-BE49-F238E27FC236}">
                <a16:creationId xmlns:a16="http://schemas.microsoft.com/office/drawing/2014/main" id="{D75FF3E3-41B3-A447-83A6-20889D95070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de-DE" dirty="0" err="1"/>
              <a:t>Meet</a:t>
            </a:r>
            <a:r>
              <a:rPr lang="de-DE" dirty="0"/>
              <a:t> </a:t>
            </a:r>
            <a:r>
              <a:rPr lang="de-DE" dirty="0" err="1"/>
              <a:t>Our</a:t>
            </a:r>
            <a:r>
              <a:rPr lang="de-DE" dirty="0"/>
              <a:t> Team</a:t>
            </a:r>
          </a:p>
        </p:txBody>
      </p:sp>
    </p:spTree>
    <p:extLst>
      <p:ext uri="{BB962C8B-B14F-4D97-AF65-F5344CB8AC3E}">
        <p14:creationId xmlns:p14="http://schemas.microsoft.com/office/powerpoint/2010/main" val="2736936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box - Solid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2" name="Group 11">
            <a:extLst>
              <a:ext uri="{FF2B5EF4-FFF2-40B4-BE49-F238E27FC236}">
                <a16:creationId xmlns:a16="http://schemas.microsoft.com/office/drawing/2014/main" id="{CE3D6133-0B55-1D4A-8E12-2270EDD373E5}"/>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FE67E865-0A0C-BB41-8F87-01441642B942}"/>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F79FF16-9515-6D46-B997-E9A43FFC97D6}"/>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DC147D96-3499-FF4F-878E-CC8781F66ADA}"/>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
        <p:nvSpPr>
          <p:cNvPr id="17" name="Text Placeholder 17">
            <a:extLst>
              <a:ext uri="{FF2B5EF4-FFF2-40B4-BE49-F238E27FC236}">
                <a16:creationId xmlns:a16="http://schemas.microsoft.com/office/drawing/2014/main" id="{04B8ED95-1584-9648-A19C-8343129C39F4}"/>
              </a:ext>
            </a:extLst>
          </p:cNvPr>
          <p:cNvSpPr>
            <a:spLocks noGrp="1"/>
          </p:cNvSpPr>
          <p:nvPr>
            <p:ph type="body" sz="quarter" idx="18"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18" name="Text Placeholder 23">
            <a:extLst>
              <a:ext uri="{FF2B5EF4-FFF2-40B4-BE49-F238E27FC236}">
                <a16:creationId xmlns:a16="http://schemas.microsoft.com/office/drawing/2014/main" id="{7A1321D9-FC1B-6246-B897-C5BCE53AED79}"/>
              </a:ext>
            </a:extLst>
          </p:cNvPr>
          <p:cNvSpPr>
            <a:spLocks noGrp="1"/>
          </p:cNvSpPr>
          <p:nvPr>
            <p:ph type="body" sz="quarter" idx="16"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de-DE" dirty="0" err="1"/>
              <a:t>Heading</a:t>
            </a:r>
            <a:endParaRPr lang="de-DE" dirty="0"/>
          </a:p>
        </p:txBody>
      </p:sp>
      <p:pic>
        <p:nvPicPr>
          <p:cNvPr id="19" name="Picture 18" descr="A black and white striped pattern&#10;&#10;Description automatically generated with medium confidence">
            <a:extLst>
              <a:ext uri="{FF2B5EF4-FFF2-40B4-BE49-F238E27FC236}">
                <a16:creationId xmlns:a16="http://schemas.microsoft.com/office/drawing/2014/main" id="{40188F5B-666F-0C49-8AB6-1A5A03978F02}"/>
              </a:ext>
            </a:extLst>
          </p:cNvPr>
          <p:cNvPicPr>
            <a:picLocks noChangeAspect="1"/>
          </p:cNvPicPr>
          <p:nvPr userDrawn="1"/>
        </p:nvPicPr>
        <p:blipFill rotWithShape="1">
          <a:blip r:embed="rId3"/>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723D5B-7F54-F54E-BDEB-1A99CDA87D38}"/>
              </a:ext>
            </a:extLst>
          </p:cNvPr>
          <p:cNvSpPr/>
          <p:nvPr userDrawn="1"/>
        </p:nvSpPr>
        <p:spPr>
          <a:xfrm>
            <a:off x="241300" y="228600"/>
            <a:ext cx="11696700" cy="5695317"/>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 Placeholder 17">
            <a:extLst>
              <a:ext uri="{FF2B5EF4-FFF2-40B4-BE49-F238E27FC236}">
                <a16:creationId xmlns:a16="http://schemas.microsoft.com/office/drawing/2014/main" id="{A9EEE3A6-E41F-9343-8972-CCE6D8C8BE4B}"/>
              </a:ext>
            </a:extLst>
          </p:cNvPr>
          <p:cNvSpPr>
            <a:spLocks noGrp="1"/>
          </p:cNvSpPr>
          <p:nvPr>
            <p:ph type="body" sz="quarter" idx="18"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11" name="Text Placeholder 23">
            <a:extLst>
              <a:ext uri="{FF2B5EF4-FFF2-40B4-BE49-F238E27FC236}">
                <a16:creationId xmlns:a16="http://schemas.microsoft.com/office/drawing/2014/main" id="{86EFA570-7386-444A-9366-2E9AE1461E93}"/>
              </a:ext>
            </a:extLst>
          </p:cNvPr>
          <p:cNvSpPr>
            <a:spLocks noGrp="1"/>
          </p:cNvSpPr>
          <p:nvPr>
            <p:ph type="body" sz="quarter" idx="16"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de-DE" dirty="0" err="1"/>
              <a:t>Heading</a:t>
            </a:r>
            <a:endParaRPr lang="de-DE" dirty="0"/>
          </a:p>
        </p:txBody>
      </p:sp>
      <p:grpSp>
        <p:nvGrpSpPr>
          <p:cNvPr id="12" name="Group 11">
            <a:extLst>
              <a:ext uri="{FF2B5EF4-FFF2-40B4-BE49-F238E27FC236}">
                <a16:creationId xmlns:a16="http://schemas.microsoft.com/office/drawing/2014/main" id="{15C9B65C-D8AA-7145-9FC2-EE719D59B15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47855A75-6D63-B347-B1A1-DF5666F53104}"/>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960FCF66-4BA3-BF4B-A64C-078D046C69EC}"/>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A3B3F12B-37F4-F640-966C-AC4204A5377B}"/>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21" name="Picture 20" descr="A black and white striped pattern&#10;&#10;Description automatically generated with medium confidence">
            <a:extLst>
              <a:ext uri="{FF2B5EF4-FFF2-40B4-BE49-F238E27FC236}">
                <a16:creationId xmlns:a16="http://schemas.microsoft.com/office/drawing/2014/main" id="{CA5A2B82-F340-B84F-A3B0-44E611114422}"/>
              </a:ext>
            </a:extLst>
          </p:cNvPr>
          <p:cNvPicPr>
            <a:picLocks noChangeAspect="1"/>
          </p:cNvPicPr>
          <p:nvPr userDrawn="1"/>
        </p:nvPicPr>
        <p:blipFill rotWithShape="1">
          <a:blip r:embed="rId3"/>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1 Standardseite">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72C2BED2-FD12-44AB-846B-94B05CC9DBB8}"/>
              </a:ext>
            </a:extLst>
          </p:cNvPr>
          <p:cNvSpPr>
            <a:spLocks noGrp="1"/>
          </p:cNvSpPr>
          <p:nvPr>
            <p:ph sz="quarter" idx="13" hasCustomPrompt="1"/>
          </p:nvPr>
        </p:nvSpPr>
        <p:spPr>
          <a:xfrm>
            <a:off x="3752490" y="1637401"/>
            <a:ext cx="8007709" cy="4615273"/>
          </a:xfrm>
        </p:spPr>
        <p:txBody>
          <a:bodyPr>
            <a:normAutofit/>
          </a:bodyPr>
          <a:lstStyle>
            <a:lvl1pPr marL="0" indent="0">
              <a:buNone/>
              <a:defRPr sz="1800">
                <a:solidFill>
                  <a:srgbClr val="595A59"/>
                </a:solidFill>
              </a:defRPr>
            </a:lvl1pPr>
            <a:lvl2pPr>
              <a:defRPr>
                <a:solidFill>
                  <a:srgbClr val="595A59"/>
                </a:solidFill>
              </a:defRPr>
            </a:lvl2pPr>
            <a:lvl3pPr>
              <a:defRPr>
                <a:solidFill>
                  <a:srgbClr val="595A59"/>
                </a:solidFill>
              </a:defRPr>
            </a:lvl3pPr>
            <a:lvl4pPr>
              <a:defRPr>
                <a:solidFill>
                  <a:srgbClr val="595A59"/>
                </a:solidFill>
              </a:defRPr>
            </a:lvl4pPr>
            <a:lvl5pPr>
              <a:defRPr>
                <a:solidFill>
                  <a:srgbClr val="595A59"/>
                </a:solidFill>
              </a:defRPr>
            </a:lvl5pPr>
          </a:lstStyle>
          <a:p>
            <a:pPr lvl="0"/>
            <a:r>
              <a:rPr lang="de-DE" dirty="0"/>
              <a:t>Text</a:t>
            </a:r>
          </a:p>
        </p:txBody>
      </p:sp>
      <p:sp>
        <p:nvSpPr>
          <p:cNvPr id="11" name="Textplatzhalter 10">
            <a:extLst>
              <a:ext uri="{FF2B5EF4-FFF2-40B4-BE49-F238E27FC236}">
                <a16:creationId xmlns:a16="http://schemas.microsoft.com/office/drawing/2014/main" id="{8B7E3740-67FF-4FC4-81EB-10AEA12DAB5E}"/>
              </a:ext>
            </a:extLst>
          </p:cNvPr>
          <p:cNvSpPr>
            <a:spLocks noGrp="1"/>
          </p:cNvSpPr>
          <p:nvPr>
            <p:ph type="body" sz="quarter" idx="14" hasCustomPrompt="1"/>
          </p:nvPr>
        </p:nvSpPr>
        <p:spPr>
          <a:xfrm>
            <a:off x="3752490" y="441325"/>
            <a:ext cx="8007710" cy="611188"/>
          </a:xfrm>
        </p:spPr>
        <p:txBody>
          <a:bodyPr anchor="ctr">
            <a:normAutofit/>
          </a:bodyPr>
          <a:lstStyle>
            <a:lvl1pPr marL="0" indent="0">
              <a:buNone/>
              <a:defRPr sz="1800">
                <a:solidFill>
                  <a:srgbClr val="79527B"/>
                </a:solidFill>
                <a:latin typeface="+mj-lt"/>
              </a:defRPr>
            </a:lvl1pPr>
          </a:lstStyle>
          <a:p>
            <a:pPr lvl="0"/>
            <a:r>
              <a:rPr lang="de-DE" dirty="0"/>
              <a:t>Action Title</a:t>
            </a:r>
          </a:p>
        </p:txBody>
      </p:sp>
      <p:sp>
        <p:nvSpPr>
          <p:cNvPr id="9" name="Textplatzhalter 10">
            <a:extLst>
              <a:ext uri="{FF2B5EF4-FFF2-40B4-BE49-F238E27FC236}">
                <a16:creationId xmlns:a16="http://schemas.microsoft.com/office/drawing/2014/main" id="{2FD832A2-42DC-4FAA-8351-C16053A41801}"/>
              </a:ext>
            </a:extLst>
          </p:cNvPr>
          <p:cNvSpPr>
            <a:spLocks noGrp="1"/>
          </p:cNvSpPr>
          <p:nvPr>
            <p:ph type="body" sz="quarter" idx="16" hasCustomPrompt="1"/>
          </p:nvPr>
        </p:nvSpPr>
        <p:spPr>
          <a:xfrm>
            <a:off x="3752490" y="1052513"/>
            <a:ext cx="8007710" cy="576261"/>
          </a:xfrm>
        </p:spPr>
        <p:txBody>
          <a:bodyPr anchor="ctr">
            <a:normAutofit/>
          </a:bodyPr>
          <a:lstStyle>
            <a:lvl1pPr marL="0" indent="0">
              <a:buNone/>
              <a:defRPr sz="1800">
                <a:solidFill>
                  <a:srgbClr val="79527B"/>
                </a:solidFill>
                <a:latin typeface="+mn-lt"/>
              </a:defRPr>
            </a:lvl1pPr>
          </a:lstStyle>
          <a:p>
            <a:pPr lvl="0"/>
            <a:r>
              <a:rPr lang="de-DE" dirty="0"/>
              <a:t>Sub-</a:t>
            </a:r>
            <a:r>
              <a:rPr lang="de-DE" dirty="0" err="1"/>
              <a:t>Heading</a:t>
            </a:r>
            <a:endParaRPr lang="de-DE" dirty="0"/>
          </a:p>
        </p:txBody>
      </p:sp>
      <p:cxnSp>
        <p:nvCxnSpPr>
          <p:cNvPr id="14" name="Gerader Verbinder 13">
            <a:extLst>
              <a:ext uri="{FF2B5EF4-FFF2-40B4-BE49-F238E27FC236}">
                <a16:creationId xmlns:a16="http://schemas.microsoft.com/office/drawing/2014/main" id="{02BAFFB0-5267-4E2A-9F88-7CCCCD0EE0F5}"/>
              </a:ext>
            </a:extLst>
          </p:cNvPr>
          <p:cNvCxnSpPr>
            <a:cxnSpLocks/>
          </p:cNvCxnSpPr>
          <p:nvPr userDrawn="1"/>
        </p:nvCxnSpPr>
        <p:spPr>
          <a:xfrm>
            <a:off x="3752490" y="1628775"/>
            <a:ext cx="8007710" cy="0"/>
          </a:xfrm>
          <a:prstGeom prst="line">
            <a:avLst/>
          </a:prstGeom>
          <a:ln>
            <a:solidFill>
              <a:srgbClr val="8DC9C0"/>
            </a:solidFill>
          </a:ln>
        </p:spPr>
        <p:style>
          <a:lnRef idx="1">
            <a:schemeClr val="accent1"/>
          </a:lnRef>
          <a:fillRef idx="0">
            <a:schemeClr val="accent1"/>
          </a:fillRef>
          <a:effectRef idx="0">
            <a:schemeClr val="accent1"/>
          </a:effectRef>
          <a:fontRef idx="minor">
            <a:schemeClr val="tx1"/>
          </a:fontRef>
        </p:style>
      </p:cxnSp>
      <p:sp>
        <p:nvSpPr>
          <p:cNvPr id="15" name="Inhaltsplatzhalter 6">
            <a:extLst>
              <a:ext uri="{FF2B5EF4-FFF2-40B4-BE49-F238E27FC236}">
                <a16:creationId xmlns:a16="http://schemas.microsoft.com/office/drawing/2014/main" id="{030E0CCA-5F20-4E41-8656-567E177A888C}"/>
              </a:ext>
            </a:extLst>
          </p:cNvPr>
          <p:cNvSpPr>
            <a:spLocks noGrp="1"/>
          </p:cNvSpPr>
          <p:nvPr>
            <p:ph sz="quarter" idx="19" hasCustomPrompt="1"/>
          </p:nvPr>
        </p:nvSpPr>
        <p:spPr>
          <a:xfrm>
            <a:off x="431799" y="1628771"/>
            <a:ext cx="3148161" cy="4615273"/>
          </a:xfrm>
        </p:spPr>
        <p:txBody>
          <a:bodyPr anchor="ctr">
            <a:normAutofit/>
          </a:bodyPr>
          <a:lstStyle>
            <a:lvl1pPr marL="0" indent="0" algn="l">
              <a:lnSpc>
                <a:spcPct val="100000"/>
              </a:lnSpc>
              <a:spcBef>
                <a:spcPts val="600"/>
              </a:spcBef>
              <a:buNone/>
              <a:defRPr sz="1800">
                <a:solidFill>
                  <a:srgbClr val="595A59"/>
                </a:solidFill>
              </a:defRPr>
            </a:lvl1pPr>
            <a:lvl2pPr>
              <a:lnSpc>
                <a:spcPct val="100000"/>
              </a:lnSpc>
              <a:spcBef>
                <a:spcPts val="600"/>
              </a:spcBef>
              <a:defRPr sz="1800">
                <a:solidFill>
                  <a:srgbClr val="595A59"/>
                </a:solidFill>
              </a:defRPr>
            </a:lvl2pPr>
            <a:lvl3pPr>
              <a:lnSpc>
                <a:spcPct val="100000"/>
              </a:lnSpc>
              <a:spcBef>
                <a:spcPts val="600"/>
              </a:spcBef>
              <a:defRPr sz="1800">
                <a:solidFill>
                  <a:srgbClr val="595A59"/>
                </a:solidFill>
              </a:defRPr>
            </a:lvl3pPr>
            <a:lvl4pPr>
              <a:lnSpc>
                <a:spcPct val="100000"/>
              </a:lnSpc>
              <a:spcBef>
                <a:spcPts val="600"/>
              </a:spcBef>
              <a:defRPr sz="1800">
                <a:solidFill>
                  <a:srgbClr val="595A59"/>
                </a:solidFill>
              </a:defRPr>
            </a:lvl4pPr>
            <a:lvl5pPr>
              <a:lnSpc>
                <a:spcPct val="100000"/>
              </a:lnSpc>
              <a:spcBef>
                <a:spcPts val="600"/>
              </a:spcBef>
              <a:defRPr sz="1800">
                <a:solidFill>
                  <a:srgbClr val="595A59"/>
                </a:solidFill>
              </a:defRPr>
            </a:lvl5pPr>
          </a:lstStyle>
          <a:p>
            <a:pPr lvl="0"/>
            <a:r>
              <a:rPr lang="de-DE" dirty="0"/>
              <a:t>Text</a:t>
            </a:r>
          </a:p>
        </p:txBody>
      </p:sp>
      <p:sp>
        <p:nvSpPr>
          <p:cNvPr id="23" name="Textplatzhalter 10">
            <a:extLst>
              <a:ext uri="{FF2B5EF4-FFF2-40B4-BE49-F238E27FC236}">
                <a16:creationId xmlns:a16="http://schemas.microsoft.com/office/drawing/2014/main" id="{0177E123-8A18-408B-A603-11F1FD009358}"/>
              </a:ext>
            </a:extLst>
          </p:cNvPr>
          <p:cNvSpPr>
            <a:spLocks noGrp="1"/>
          </p:cNvSpPr>
          <p:nvPr>
            <p:ph type="body" sz="quarter" idx="17" hasCustomPrompt="1"/>
          </p:nvPr>
        </p:nvSpPr>
        <p:spPr>
          <a:xfrm>
            <a:off x="431799" y="441325"/>
            <a:ext cx="3148162" cy="237944"/>
          </a:xfrm>
        </p:spPr>
        <p:txBody>
          <a:bodyPr anchor="ctr">
            <a:normAutofit/>
          </a:bodyPr>
          <a:lstStyle>
            <a:lvl1pPr marL="0" indent="0">
              <a:buNone/>
              <a:defRPr sz="1800">
                <a:solidFill>
                  <a:srgbClr val="8DC9C0"/>
                </a:solidFill>
                <a:latin typeface="+mn-lt"/>
              </a:defRPr>
            </a:lvl1pPr>
          </a:lstStyle>
          <a:p>
            <a:pPr lvl="0"/>
            <a:r>
              <a:rPr lang="de-DE" dirty="0"/>
              <a:t>Modul</a:t>
            </a:r>
          </a:p>
        </p:txBody>
      </p:sp>
      <p:sp>
        <p:nvSpPr>
          <p:cNvPr id="24" name="Textplatzhalter 10">
            <a:extLst>
              <a:ext uri="{FF2B5EF4-FFF2-40B4-BE49-F238E27FC236}">
                <a16:creationId xmlns:a16="http://schemas.microsoft.com/office/drawing/2014/main" id="{CB75411A-7987-4078-8B34-811118F27556}"/>
              </a:ext>
            </a:extLst>
          </p:cNvPr>
          <p:cNvSpPr>
            <a:spLocks noGrp="1"/>
          </p:cNvSpPr>
          <p:nvPr>
            <p:ph type="body" sz="quarter" idx="18" hasCustomPrompt="1"/>
          </p:nvPr>
        </p:nvSpPr>
        <p:spPr>
          <a:xfrm>
            <a:off x="431800" y="798861"/>
            <a:ext cx="3148161" cy="237944"/>
          </a:xfrm>
        </p:spPr>
        <p:txBody>
          <a:bodyPr anchor="ctr">
            <a:normAutofit/>
          </a:bodyPr>
          <a:lstStyle>
            <a:lvl1pPr marL="0" indent="0">
              <a:buNone/>
              <a:defRPr sz="1800">
                <a:solidFill>
                  <a:srgbClr val="8DC9C0"/>
                </a:solidFill>
                <a:latin typeface="+mn-lt"/>
              </a:defRPr>
            </a:lvl1pPr>
          </a:lstStyle>
          <a:p>
            <a:pPr lvl="0"/>
            <a:r>
              <a:rPr lang="de-DE" dirty="0" err="1"/>
              <a:t>Section</a:t>
            </a:r>
            <a:endParaRPr lang="de-DE" dirty="0"/>
          </a:p>
        </p:txBody>
      </p:sp>
      <p:grpSp>
        <p:nvGrpSpPr>
          <p:cNvPr id="25" name="Group 6">
            <a:extLst>
              <a:ext uri="{FF2B5EF4-FFF2-40B4-BE49-F238E27FC236}">
                <a16:creationId xmlns:a16="http://schemas.microsoft.com/office/drawing/2014/main" id="{AA6493CE-3D54-4597-AF43-DE9E87EE7588}"/>
              </a:ext>
            </a:extLst>
          </p:cNvPr>
          <p:cNvGrpSpPr/>
          <p:nvPr userDrawn="1"/>
        </p:nvGrpSpPr>
        <p:grpSpPr>
          <a:xfrm>
            <a:off x="389965" y="6092742"/>
            <a:ext cx="3144242" cy="374574"/>
            <a:chOff x="301128" y="6151084"/>
            <a:chExt cx="3144242" cy="374574"/>
          </a:xfrm>
        </p:grpSpPr>
        <p:pic>
          <p:nvPicPr>
            <p:cNvPr id="26" name="Picture 7" descr="Shape&#10;&#10;Description automatically generated with medium confidence">
              <a:extLst>
                <a:ext uri="{FF2B5EF4-FFF2-40B4-BE49-F238E27FC236}">
                  <a16:creationId xmlns:a16="http://schemas.microsoft.com/office/drawing/2014/main" id="{4D9407FC-BF9D-4D2F-BF29-3F636D5F3597}"/>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7" name="Picture 8" descr="Shape&#10;&#10;Description automatically generated with medium confidence">
              <a:extLst>
                <a:ext uri="{FF2B5EF4-FFF2-40B4-BE49-F238E27FC236}">
                  <a16:creationId xmlns:a16="http://schemas.microsoft.com/office/drawing/2014/main" id="{94B352D7-BACB-470A-B6D4-FE8D5BA8403D}"/>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8" name="Picture 9" descr="Shape&#10;&#10;Description automatically generated with medium confidence">
              <a:extLst>
                <a:ext uri="{FF2B5EF4-FFF2-40B4-BE49-F238E27FC236}">
                  <a16:creationId xmlns:a16="http://schemas.microsoft.com/office/drawing/2014/main" id="{B425F880-C9D1-4238-8B52-E0561AE35EEE}"/>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29" name="Picture 10" descr="Background pattern&#10;&#10;Description automatically generated">
            <a:extLst>
              <a:ext uri="{FF2B5EF4-FFF2-40B4-BE49-F238E27FC236}">
                <a16:creationId xmlns:a16="http://schemas.microsoft.com/office/drawing/2014/main" id="{35C76480-3C6A-45FB-B0B8-3C16247C2FFE}"/>
              </a:ext>
            </a:extLst>
          </p:cNvPr>
          <p:cNvPicPr>
            <a:picLocks noChangeAspect="1"/>
          </p:cNvPicPr>
          <p:nvPr userDrawn="1"/>
        </p:nvPicPr>
        <p:blipFill rotWithShape="1">
          <a:blip r:embed="rId3"/>
          <a:srcRect l="-9441" t="-3095" r="10580" b="84089"/>
          <a:stretch/>
        </p:blipFill>
        <p:spPr>
          <a:xfrm>
            <a:off x="7462157" y="5624715"/>
            <a:ext cx="4729844" cy="1233285"/>
          </a:xfrm>
          <a:prstGeom prst="rect">
            <a:avLst/>
          </a:prstGeom>
        </p:spPr>
      </p:pic>
    </p:spTree>
    <p:extLst>
      <p:ext uri="{BB962C8B-B14F-4D97-AF65-F5344CB8AC3E}">
        <p14:creationId xmlns:p14="http://schemas.microsoft.com/office/powerpoint/2010/main" val="1555083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FF1EB1-1309-4A46-87BF-82D78EEFD803}"/>
              </a:ext>
            </a:extLst>
          </p:cNvPr>
          <p:cNvSpPr/>
          <p:nvPr userDrawn="1"/>
        </p:nvSpPr>
        <p:spPr>
          <a:xfrm>
            <a:off x="241300" y="228600"/>
            <a:ext cx="11696700" cy="569531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 Placeholder 17">
            <a:extLst>
              <a:ext uri="{FF2B5EF4-FFF2-40B4-BE49-F238E27FC236}">
                <a16:creationId xmlns:a16="http://schemas.microsoft.com/office/drawing/2014/main" id="{1664EFE1-B497-2C44-836D-13DAD3DD3A2C}"/>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11" name="Text Placeholder 23">
            <a:extLst>
              <a:ext uri="{FF2B5EF4-FFF2-40B4-BE49-F238E27FC236}">
                <a16:creationId xmlns:a16="http://schemas.microsoft.com/office/drawing/2014/main" id="{1B6CEB3A-E751-6847-BA04-8CC6A153902E}"/>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de-DE" dirty="0" err="1"/>
              <a:t>Heading</a:t>
            </a:r>
            <a:endParaRPr lang="de-DE" dirty="0"/>
          </a:p>
        </p:txBody>
      </p:sp>
      <p:grpSp>
        <p:nvGrpSpPr>
          <p:cNvPr id="12" name="Group 11">
            <a:extLst>
              <a:ext uri="{FF2B5EF4-FFF2-40B4-BE49-F238E27FC236}">
                <a16:creationId xmlns:a16="http://schemas.microsoft.com/office/drawing/2014/main" id="{4C15E046-FBBD-D44E-BE82-FB5A81C874AF}"/>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B607C574-6274-1340-BD83-941B889D2787}"/>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C7474F7D-08D9-4A4F-8BED-8FE5435EF22F}"/>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2EFD91A7-2442-B647-9D79-B135CAEC8903}"/>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
        <p:nvSpPr>
          <p:cNvPr id="21" name="Rectangle 20">
            <a:extLst>
              <a:ext uri="{FF2B5EF4-FFF2-40B4-BE49-F238E27FC236}">
                <a16:creationId xmlns:a16="http://schemas.microsoft.com/office/drawing/2014/main" id="{8F57DE52-1CA5-8148-BFB2-EC9FAD62EE46}"/>
              </a:ext>
            </a:extLst>
          </p:cNvPr>
          <p:cNvSpPr/>
          <p:nvPr userDrawn="1"/>
        </p:nvSpPr>
        <p:spPr>
          <a:xfrm>
            <a:off x="241300" y="228600"/>
            <a:ext cx="11696700" cy="5695317"/>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 Placeholder 17">
            <a:extLst>
              <a:ext uri="{FF2B5EF4-FFF2-40B4-BE49-F238E27FC236}">
                <a16:creationId xmlns:a16="http://schemas.microsoft.com/office/drawing/2014/main" id="{99D23FD4-22D9-A348-AD7C-04936B6032FD}"/>
              </a:ext>
            </a:extLst>
          </p:cNvPr>
          <p:cNvSpPr>
            <a:spLocks noGrp="1"/>
          </p:cNvSpPr>
          <p:nvPr>
            <p:ph type="body" sz="quarter" idx="19"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23" name="Text Placeholder 23">
            <a:extLst>
              <a:ext uri="{FF2B5EF4-FFF2-40B4-BE49-F238E27FC236}">
                <a16:creationId xmlns:a16="http://schemas.microsoft.com/office/drawing/2014/main" id="{AD49F340-16DB-D94D-B2CC-F61C6DB13FF4}"/>
              </a:ext>
            </a:extLst>
          </p:cNvPr>
          <p:cNvSpPr>
            <a:spLocks noGrp="1"/>
          </p:cNvSpPr>
          <p:nvPr>
            <p:ph type="body" sz="quarter" idx="20"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de-DE" dirty="0" err="1"/>
              <a:t>Heading</a:t>
            </a:r>
            <a:endParaRPr lang="de-DE" dirty="0"/>
          </a:p>
        </p:txBody>
      </p:sp>
      <p:grpSp>
        <p:nvGrpSpPr>
          <p:cNvPr id="24" name="Group 23">
            <a:extLst>
              <a:ext uri="{FF2B5EF4-FFF2-40B4-BE49-F238E27FC236}">
                <a16:creationId xmlns:a16="http://schemas.microsoft.com/office/drawing/2014/main" id="{480BD3C2-A929-824B-88AE-1A7AE40BA37F}"/>
              </a:ext>
            </a:extLst>
          </p:cNvPr>
          <p:cNvGrpSpPr/>
          <p:nvPr userDrawn="1"/>
        </p:nvGrpSpPr>
        <p:grpSpPr>
          <a:xfrm>
            <a:off x="301128" y="6151084"/>
            <a:ext cx="3144242" cy="374574"/>
            <a:chOff x="301128" y="6151084"/>
            <a:chExt cx="3144242" cy="374574"/>
          </a:xfrm>
        </p:grpSpPr>
        <p:pic>
          <p:nvPicPr>
            <p:cNvPr id="25" name="Picture 24" descr="Shape&#10;&#10;Description automatically generated with medium confidence">
              <a:extLst>
                <a:ext uri="{FF2B5EF4-FFF2-40B4-BE49-F238E27FC236}">
                  <a16:creationId xmlns:a16="http://schemas.microsoft.com/office/drawing/2014/main" id="{B74A34EE-2374-C540-A28B-7EA174EF6CD3}"/>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DD8FAC54-9232-E045-A6B7-23DF76A8477D}"/>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7" name="Picture 26" descr="Shape&#10;&#10;Description automatically generated with medium confidence">
              <a:extLst>
                <a:ext uri="{FF2B5EF4-FFF2-40B4-BE49-F238E27FC236}">
                  <a16:creationId xmlns:a16="http://schemas.microsoft.com/office/drawing/2014/main" id="{A13715AD-0039-314E-8903-50DEE005C462}"/>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28" name="Picture 27" descr="A black and white striped pattern&#10;&#10;Description automatically generated with medium confidence">
            <a:extLst>
              <a:ext uri="{FF2B5EF4-FFF2-40B4-BE49-F238E27FC236}">
                <a16:creationId xmlns:a16="http://schemas.microsoft.com/office/drawing/2014/main" id="{5685DB8C-F3D0-1B4B-A9D3-82E6EAF33DD7}"/>
              </a:ext>
            </a:extLst>
          </p:cNvPr>
          <p:cNvPicPr>
            <a:picLocks noChangeAspect="1"/>
          </p:cNvPicPr>
          <p:nvPr userDrawn="1"/>
        </p:nvPicPr>
        <p:blipFill rotWithShape="1">
          <a:blip r:embed="rId3"/>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1169183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de-DE"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de-DE" dirty="0"/>
          </a:p>
          <a:p>
            <a:endParaRPr lang="de-DE" dirty="0"/>
          </a:p>
          <a:p>
            <a:endParaRPr lang="de-DE" dirty="0"/>
          </a:p>
          <a:p>
            <a:endParaRPr lang="de-DE" dirty="0"/>
          </a:p>
          <a:p>
            <a:endParaRPr lang="de-DE" dirty="0"/>
          </a:p>
          <a:p>
            <a:endParaRPr lang="de-DE" dirty="0"/>
          </a:p>
          <a:p>
            <a:endParaRPr lang="de-DE" dirty="0"/>
          </a:p>
          <a:p>
            <a:r>
              <a:rPr lang="de-DE"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C24EB1E-5404-E04B-891E-E9F528A37F0F}"/>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Text Placeholder 17">
            <a:extLst>
              <a:ext uri="{FF2B5EF4-FFF2-40B4-BE49-F238E27FC236}">
                <a16:creationId xmlns:a16="http://schemas.microsoft.com/office/drawing/2014/main" id="{505FC8DF-8336-F34B-8999-AAC255FAD8BD}"/>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603918" cy="785060"/>
            </a:xfrm>
            <a:prstGeom prst="rect">
              <a:avLst/>
            </a:prstGeom>
            <a:noFill/>
          </p:spPr>
          <p:txBody>
            <a:bodyPr wrap="none" rtlCol="0">
              <a:spAutoFit/>
            </a:bodyPr>
            <a:lstStyle/>
            <a:p>
              <a:r>
                <a:rPr lang="de-DE"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3" y="9384825"/>
              <a:ext cx="2586881" cy="785060"/>
            </a:xfrm>
            <a:prstGeom prst="rect">
              <a:avLst/>
            </a:prstGeom>
            <a:noFill/>
          </p:spPr>
          <p:txBody>
            <a:bodyPr wrap="none" rtlCol="0">
              <a:spAutoFit/>
            </a:bodyPr>
            <a:lstStyle/>
            <a:p>
              <a:r>
                <a:rPr lang="de-DE"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de-DE" dirty="0"/>
          </a:p>
          <a:p>
            <a:endParaRPr lang="de-DE" dirty="0"/>
          </a:p>
          <a:p>
            <a:endParaRPr lang="de-DE" dirty="0"/>
          </a:p>
          <a:p>
            <a:endParaRPr lang="de-DE" dirty="0"/>
          </a:p>
          <a:p>
            <a:endParaRPr lang="de-DE" dirty="0"/>
          </a:p>
          <a:p>
            <a:endParaRPr lang="de-DE" dirty="0"/>
          </a:p>
          <a:p>
            <a:endParaRPr lang="de-DE" dirty="0"/>
          </a:p>
          <a:p>
            <a:r>
              <a:rPr lang="de-DE" dirty="0"/>
              <a:t>Click to add photo</a:t>
            </a:r>
          </a:p>
        </p:txBody>
      </p:sp>
      <p:sp>
        <p:nvSpPr>
          <p:cNvPr id="23" name="Text Placeholder 23">
            <a:extLst>
              <a:ext uri="{FF2B5EF4-FFF2-40B4-BE49-F238E27FC236}">
                <a16:creationId xmlns:a16="http://schemas.microsoft.com/office/drawing/2014/main" id="{0177817F-57DC-7240-80F1-CC59CCE45842}"/>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de-DE" dirty="0"/>
              <a:t>Phone Preview</a:t>
            </a:r>
          </a:p>
        </p:txBody>
      </p:sp>
      <p:grpSp>
        <p:nvGrpSpPr>
          <p:cNvPr id="15" name="Group 14">
            <a:extLst>
              <a:ext uri="{FF2B5EF4-FFF2-40B4-BE49-F238E27FC236}">
                <a16:creationId xmlns:a16="http://schemas.microsoft.com/office/drawing/2014/main" id="{F0465BD3-1025-9F49-8522-FB70AAC86531}"/>
              </a:ext>
            </a:extLst>
          </p:cNvPr>
          <p:cNvGrpSpPr/>
          <p:nvPr userDrawn="1"/>
        </p:nvGrpSpPr>
        <p:grpSpPr>
          <a:xfrm>
            <a:off x="389965" y="6092742"/>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D57993A-3E5D-404A-AB39-79496B88CDD2}"/>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AE759116-7CCE-0D40-9068-BA1C2A542E9D}"/>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D9CCB61D-5D95-A24C-A8B1-442D5B509AD4}"/>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de-DE"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9527B"/>
                </a:solidFill>
                <a:latin typeface="+mn-lt"/>
              </a:defRPr>
            </a:lvl1pPr>
          </a:lstStyle>
          <a:p>
            <a:pPr lvl="0"/>
            <a:r>
              <a:rPr lang="de-DE"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9527B"/>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79527B"/>
                </a:solidFill>
                <a:latin typeface="+mn-lt"/>
              </a:defRPr>
            </a:lvl1pPr>
          </a:lstStyle>
          <a:p>
            <a:pPr lvl="0"/>
            <a:r>
              <a:rPr lang="de-DE"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de-DE" dirty="0"/>
              <a:t>1</a:t>
            </a:r>
          </a:p>
        </p:txBody>
      </p:sp>
      <p:grpSp>
        <p:nvGrpSpPr>
          <p:cNvPr id="12" name="Group 11">
            <a:extLst>
              <a:ext uri="{FF2B5EF4-FFF2-40B4-BE49-F238E27FC236}">
                <a16:creationId xmlns:a16="http://schemas.microsoft.com/office/drawing/2014/main" id="{EB669F07-E5AA-2E4C-8232-1F8A84B16AED}"/>
              </a:ext>
            </a:extLst>
          </p:cNvPr>
          <p:cNvGrpSpPr/>
          <p:nvPr userDrawn="1"/>
        </p:nvGrpSpPr>
        <p:grpSpPr>
          <a:xfrm rot="16200000">
            <a:off x="-1025447" y="4518095"/>
            <a:ext cx="3445636" cy="410479"/>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FE431354-5353-184D-A2AF-9201DC949187}"/>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21C85E3B-8801-B64E-B2C3-A0A1E6429BAF}"/>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A83B5A61-DE5E-6A4A-8D2F-27AB520BE9BF}"/>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Slide - Blue">
    <p:spTree>
      <p:nvGrpSpPr>
        <p:cNvPr id="1" name=""/>
        <p:cNvGrpSpPr/>
        <p:nvPr/>
      </p:nvGrpSpPr>
      <p:grpSpPr>
        <a:xfrm>
          <a:off x="0" y="0"/>
          <a:ext cx="0" cy="0"/>
          <a:chOff x="0" y="0"/>
          <a:chExt cx="0" cy="0"/>
        </a:xfrm>
      </p:grpSpPr>
      <p:sp>
        <p:nvSpPr>
          <p:cNvPr id="12" name="Text Placeholder 25">
            <a:extLst>
              <a:ext uri="{FF2B5EF4-FFF2-40B4-BE49-F238E27FC236}">
                <a16:creationId xmlns:a16="http://schemas.microsoft.com/office/drawing/2014/main" id="{89D4E793-8F1D-EA46-85FC-26B8B760AC05}"/>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de-DE" dirty="0"/>
              <a:t>Main Body Text</a:t>
            </a:r>
          </a:p>
        </p:txBody>
      </p:sp>
      <p:sp>
        <p:nvSpPr>
          <p:cNvPr id="13" name="Text Placeholder 23">
            <a:extLst>
              <a:ext uri="{FF2B5EF4-FFF2-40B4-BE49-F238E27FC236}">
                <a16:creationId xmlns:a16="http://schemas.microsoft.com/office/drawing/2014/main" id="{534E92E9-5B03-B646-A7A2-5C2AF2C71F8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81D1C5"/>
                </a:solidFill>
                <a:latin typeface="+mn-lt"/>
              </a:defRPr>
            </a:lvl1pPr>
          </a:lstStyle>
          <a:p>
            <a:pPr lvl="0"/>
            <a:r>
              <a:rPr lang="de-DE" dirty="0"/>
              <a:t>TITLE</a:t>
            </a:r>
          </a:p>
        </p:txBody>
      </p:sp>
      <p:cxnSp>
        <p:nvCxnSpPr>
          <p:cNvPr id="15" name="Straight Connector 14">
            <a:extLst>
              <a:ext uri="{FF2B5EF4-FFF2-40B4-BE49-F238E27FC236}">
                <a16:creationId xmlns:a16="http://schemas.microsoft.com/office/drawing/2014/main" id="{65FDDFEB-957D-1241-95D3-379545B7DD40}"/>
              </a:ext>
            </a:extLst>
          </p:cNvPr>
          <p:cNvCxnSpPr>
            <a:cxnSpLocks/>
          </p:cNvCxnSpPr>
          <p:nvPr userDrawn="1"/>
        </p:nvCxnSpPr>
        <p:spPr>
          <a:xfrm>
            <a:off x="5346936" y="-25722"/>
            <a:ext cx="0" cy="6853558"/>
          </a:xfrm>
          <a:prstGeom prst="line">
            <a:avLst/>
          </a:prstGeom>
          <a:ln w="12700">
            <a:solidFill>
              <a:srgbClr val="81D1C5"/>
            </a:solidFill>
          </a:ln>
        </p:spPr>
        <p:style>
          <a:lnRef idx="1">
            <a:schemeClr val="accent1"/>
          </a:lnRef>
          <a:fillRef idx="0">
            <a:schemeClr val="accent1"/>
          </a:fillRef>
          <a:effectRef idx="0">
            <a:schemeClr val="accent1"/>
          </a:effectRef>
          <a:fontRef idx="minor">
            <a:schemeClr val="tx1"/>
          </a:fontRef>
        </p:style>
      </p:cxnSp>
      <p:sp>
        <p:nvSpPr>
          <p:cNvPr id="18" name="Text Placeholder 23">
            <a:extLst>
              <a:ext uri="{FF2B5EF4-FFF2-40B4-BE49-F238E27FC236}">
                <a16:creationId xmlns:a16="http://schemas.microsoft.com/office/drawing/2014/main" id="{231BF611-120F-4A4B-A33E-C91A80AB9BB2}"/>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81D1C5"/>
                </a:solidFill>
                <a:latin typeface="+mn-lt"/>
              </a:defRPr>
            </a:lvl1pPr>
          </a:lstStyle>
          <a:p>
            <a:pPr lvl="0"/>
            <a:r>
              <a:rPr lang="de-DE" dirty="0"/>
              <a:t>BULLET POINT SLIDE</a:t>
            </a:r>
          </a:p>
        </p:txBody>
      </p:sp>
      <p:sp>
        <p:nvSpPr>
          <p:cNvPr id="19" name="Oval 18">
            <a:extLst>
              <a:ext uri="{FF2B5EF4-FFF2-40B4-BE49-F238E27FC236}">
                <a16:creationId xmlns:a16="http://schemas.microsoft.com/office/drawing/2014/main" id="{86D855F3-5699-A043-817C-399F6E51ED5C}"/>
              </a:ext>
            </a:extLst>
          </p:cNvPr>
          <p:cNvSpPr/>
          <p:nvPr userDrawn="1"/>
        </p:nvSpPr>
        <p:spPr>
          <a:xfrm>
            <a:off x="4783395" y="415207"/>
            <a:ext cx="1154422" cy="115442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p>
        </p:txBody>
      </p:sp>
      <p:sp>
        <p:nvSpPr>
          <p:cNvPr id="20" name="Text Placeholder 23">
            <a:extLst>
              <a:ext uri="{FF2B5EF4-FFF2-40B4-BE49-F238E27FC236}">
                <a16:creationId xmlns:a16="http://schemas.microsoft.com/office/drawing/2014/main" id="{FC3E879B-5606-F04A-AFE5-D35BF4D077A4}"/>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de-DE" dirty="0"/>
              <a:t>1</a:t>
            </a:r>
          </a:p>
        </p:txBody>
      </p:sp>
      <p:grpSp>
        <p:nvGrpSpPr>
          <p:cNvPr id="21" name="Group 20">
            <a:extLst>
              <a:ext uri="{FF2B5EF4-FFF2-40B4-BE49-F238E27FC236}">
                <a16:creationId xmlns:a16="http://schemas.microsoft.com/office/drawing/2014/main" id="{60843472-0421-7341-A749-B75E0B63FAD6}"/>
              </a:ext>
            </a:extLst>
          </p:cNvPr>
          <p:cNvGrpSpPr/>
          <p:nvPr userDrawn="1"/>
        </p:nvGrpSpPr>
        <p:grpSpPr>
          <a:xfrm rot="16200000">
            <a:off x="-1025447" y="4518095"/>
            <a:ext cx="3445636" cy="410479"/>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D3C3D585-622F-5D4A-A917-17B2AA7DECCA}"/>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436558EB-1FA9-E848-83A1-E2C2C8DA7F29}"/>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AB5F10CA-8B82-5346-9EBF-6DD16B04AA19}"/>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Slide - Light Green">
    <p:spTree>
      <p:nvGrpSpPr>
        <p:cNvPr id="1" name=""/>
        <p:cNvGrpSpPr/>
        <p:nvPr/>
      </p:nvGrpSpPr>
      <p:grpSpPr>
        <a:xfrm>
          <a:off x="0" y="0"/>
          <a:ext cx="0" cy="0"/>
          <a:chOff x="0" y="0"/>
          <a:chExt cx="0" cy="0"/>
        </a:xfrm>
      </p:grpSpPr>
      <p:sp>
        <p:nvSpPr>
          <p:cNvPr id="12" name="Text Placeholder 25">
            <a:extLst>
              <a:ext uri="{FF2B5EF4-FFF2-40B4-BE49-F238E27FC236}">
                <a16:creationId xmlns:a16="http://schemas.microsoft.com/office/drawing/2014/main" id="{A6E88258-E8BB-0243-982D-D12F9A4BE97B}"/>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de-DE" dirty="0"/>
              <a:t>Main Body Text</a:t>
            </a:r>
          </a:p>
        </p:txBody>
      </p:sp>
      <p:sp>
        <p:nvSpPr>
          <p:cNvPr id="13" name="Text Placeholder 23">
            <a:extLst>
              <a:ext uri="{FF2B5EF4-FFF2-40B4-BE49-F238E27FC236}">
                <a16:creationId xmlns:a16="http://schemas.microsoft.com/office/drawing/2014/main" id="{D3EECD35-6756-FA41-B826-D6943CDC9CA3}"/>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27954"/>
                </a:solidFill>
                <a:latin typeface="+mn-lt"/>
              </a:defRPr>
            </a:lvl1pPr>
          </a:lstStyle>
          <a:p>
            <a:pPr lvl="0"/>
            <a:r>
              <a:rPr lang="de-DE" dirty="0"/>
              <a:t>TITLE</a:t>
            </a:r>
          </a:p>
        </p:txBody>
      </p:sp>
      <p:cxnSp>
        <p:nvCxnSpPr>
          <p:cNvPr id="15" name="Straight Connector 14">
            <a:extLst>
              <a:ext uri="{FF2B5EF4-FFF2-40B4-BE49-F238E27FC236}">
                <a16:creationId xmlns:a16="http://schemas.microsoft.com/office/drawing/2014/main" id="{2FF493DD-D764-1543-AEBF-90D4711E1DEB}"/>
              </a:ext>
            </a:extLst>
          </p:cNvPr>
          <p:cNvCxnSpPr>
            <a:cxnSpLocks/>
          </p:cNvCxnSpPr>
          <p:nvPr userDrawn="1"/>
        </p:nvCxnSpPr>
        <p:spPr>
          <a:xfrm>
            <a:off x="5346936" y="-25722"/>
            <a:ext cx="0" cy="6853558"/>
          </a:xfrm>
          <a:prstGeom prst="line">
            <a:avLst/>
          </a:prstGeom>
          <a:ln w="12700">
            <a:solidFill>
              <a:srgbClr val="F27954"/>
            </a:solidFill>
          </a:ln>
        </p:spPr>
        <p:style>
          <a:lnRef idx="1">
            <a:schemeClr val="accent1"/>
          </a:lnRef>
          <a:fillRef idx="0">
            <a:schemeClr val="accent1"/>
          </a:fillRef>
          <a:effectRef idx="0">
            <a:schemeClr val="accent1"/>
          </a:effectRef>
          <a:fontRef idx="minor">
            <a:schemeClr val="tx1"/>
          </a:fontRef>
        </p:style>
      </p:cxnSp>
      <p:sp>
        <p:nvSpPr>
          <p:cNvPr id="18" name="Text Placeholder 23">
            <a:extLst>
              <a:ext uri="{FF2B5EF4-FFF2-40B4-BE49-F238E27FC236}">
                <a16:creationId xmlns:a16="http://schemas.microsoft.com/office/drawing/2014/main" id="{AE542F0D-4252-7C40-AD55-0302A8BCE5D9}"/>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F27954"/>
                </a:solidFill>
                <a:latin typeface="+mn-lt"/>
              </a:defRPr>
            </a:lvl1pPr>
          </a:lstStyle>
          <a:p>
            <a:pPr lvl="0"/>
            <a:r>
              <a:rPr lang="de-DE" dirty="0"/>
              <a:t>BULLET POINT SLIDE</a:t>
            </a:r>
          </a:p>
        </p:txBody>
      </p:sp>
      <p:sp>
        <p:nvSpPr>
          <p:cNvPr id="19" name="Oval 18">
            <a:extLst>
              <a:ext uri="{FF2B5EF4-FFF2-40B4-BE49-F238E27FC236}">
                <a16:creationId xmlns:a16="http://schemas.microsoft.com/office/drawing/2014/main" id="{E278931F-83BE-5942-A253-250F3D64ECD6}"/>
              </a:ext>
            </a:extLst>
          </p:cNvPr>
          <p:cNvSpPr/>
          <p:nvPr userDrawn="1"/>
        </p:nvSpPr>
        <p:spPr>
          <a:xfrm>
            <a:off x="4783395" y="415207"/>
            <a:ext cx="1154422" cy="115442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p>
        </p:txBody>
      </p:sp>
      <p:sp>
        <p:nvSpPr>
          <p:cNvPr id="20" name="Text Placeholder 23">
            <a:extLst>
              <a:ext uri="{FF2B5EF4-FFF2-40B4-BE49-F238E27FC236}">
                <a16:creationId xmlns:a16="http://schemas.microsoft.com/office/drawing/2014/main" id="{19F75B0F-4397-6C4F-B20C-8045C0D4A69A}"/>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de-DE" dirty="0"/>
              <a:t>1</a:t>
            </a:r>
          </a:p>
        </p:txBody>
      </p:sp>
      <p:grpSp>
        <p:nvGrpSpPr>
          <p:cNvPr id="21" name="Group 20">
            <a:extLst>
              <a:ext uri="{FF2B5EF4-FFF2-40B4-BE49-F238E27FC236}">
                <a16:creationId xmlns:a16="http://schemas.microsoft.com/office/drawing/2014/main" id="{F933C109-DBF1-8A4C-9411-20B4CDF4C084}"/>
              </a:ext>
            </a:extLst>
          </p:cNvPr>
          <p:cNvGrpSpPr/>
          <p:nvPr userDrawn="1"/>
        </p:nvGrpSpPr>
        <p:grpSpPr>
          <a:xfrm rot="16200000">
            <a:off x="-1025447" y="4518095"/>
            <a:ext cx="3445636" cy="410479"/>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535D7402-19CB-AA46-A253-856FE2736B90}"/>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74CC66E8-ADEE-9B47-9E69-A13A9962399B}"/>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0B0B13DE-DE69-574D-B4AC-842096DCB369}"/>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de-DE"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6C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de-DE"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de-DE"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A59"/>
                </a:solidFill>
                <a:latin typeface="+mn-lt"/>
              </a:defRPr>
            </a:lvl1pPr>
          </a:lstStyle>
          <a:p>
            <a:pPr lvl="0"/>
            <a:r>
              <a:rPr lang="de-DE" dirty="0" err="1"/>
              <a:t>Our</a:t>
            </a:r>
            <a:r>
              <a:rPr lang="de-DE" dirty="0"/>
              <a:t>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START</a:t>
            </a:r>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2016</a:t>
            </a:r>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6C0B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2017</a:t>
            </a:r>
          </a:p>
        </p:txBody>
      </p:sp>
      <p:pic>
        <p:nvPicPr>
          <p:cNvPr id="18" name="Picture 17" descr="Background pattern&#10;&#10;Description automatically generated">
            <a:extLst>
              <a:ext uri="{FF2B5EF4-FFF2-40B4-BE49-F238E27FC236}">
                <a16:creationId xmlns:a16="http://schemas.microsoft.com/office/drawing/2014/main" id="{D19155DD-F074-824A-8AAA-AA2BEBACE36E}"/>
              </a:ext>
            </a:extLst>
          </p:cNvPr>
          <p:cNvPicPr>
            <a:picLocks noChangeAspect="1"/>
          </p:cNvPicPr>
          <p:nvPr userDrawn="1"/>
        </p:nvPicPr>
        <p:blipFill rotWithShape="1">
          <a:blip r:embed="rId2">
            <a:alphaModFix amt="48000"/>
          </a:blip>
          <a:srcRect l="-26773" t="-4018" r="-5883" b="83247"/>
          <a:stretch/>
        </p:blipFill>
        <p:spPr>
          <a:xfrm>
            <a:off x="-815415" y="5718931"/>
            <a:ext cx="5564883" cy="1181829"/>
          </a:xfrm>
          <a:prstGeom prst="rect">
            <a:avLst/>
          </a:prstGeom>
        </p:spPr>
      </p:pic>
      <p:grpSp>
        <p:nvGrpSpPr>
          <p:cNvPr id="20" name="Group 19">
            <a:extLst>
              <a:ext uri="{FF2B5EF4-FFF2-40B4-BE49-F238E27FC236}">
                <a16:creationId xmlns:a16="http://schemas.microsoft.com/office/drawing/2014/main" id="{4B044EEE-AACA-1842-A0B7-3E39553C52B6}"/>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2BF8E041-4BE7-2249-A6E5-21021A7F9307}"/>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53955A93-9F91-2046-9098-123F37BF105C}"/>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1F8554B-826B-1945-910B-5F81177D9033}"/>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de-DE"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79527B">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2018</a:t>
            </a:r>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2019</a:t>
            </a:r>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2020</a:t>
            </a:r>
          </a:p>
        </p:txBody>
      </p:sp>
      <p:pic>
        <p:nvPicPr>
          <p:cNvPr id="16" name="Picture 15" descr="Background pattern&#10;&#10;Description automatically generated">
            <a:extLst>
              <a:ext uri="{FF2B5EF4-FFF2-40B4-BE49-F238E27FC236}">
                <a16:creationId xmlns:a16="http://schemas.microsoft.com/office/drawing/2014/main" id="{FEA500ED-E573-F44F-8E2D-FBFBCF11C4F3}"/>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17" name="Group 16">
            <a:extLst>
              <a:ext uri="{FF2B5EF4-FFF2-40B4-BE49-F238E27FC236}">
                <a16:creationId xmlns:a16="http://schemas.microsoft.com/office/drawing/2014/main" id="{647821C4-FFCA-4B41-BFBC-999C33F87F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F2A86F7A-B2DF-2A4C-B0D6-4DE7A55565D2}"/>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6465CF4D-D685-424E-8760-4AE4FE94745B}"/>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DC4B8C4F-6086-A24D-AD16-5BFBA49C35FF}"/>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END</a:t>
            </a:r>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2021</a:t>
            </a:r>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2022</a:t>
            </a:r>
          </a:p>
        </p:txBody>
      </p:sp>
      <p:pic>
        <p:nvPicPr>
          <p:cNvPr id="14" name="Picture 13" descr="Background pattern&#10;&#10;Description automatically generated">
            <a:extLst>
              <a:ext uri="{FF2B5EF4-FFF2-40B4-BE49-F238E27FC236}">
                <a16:creationId xmlns:a16="http://schemas.microsoft.com/office/drawing/2014/main" id="{082CB709-4D8E-E341-8325-2586DA07EB1A}"/>
              </a:ext>
            </a:extLst>
          </p:cNvPr>
          <p:cNvPicPr>
            <a:picLocks noChangeAspect="1"/>
          </p:cNvPicPr>
          <p:nvPr userDrawn="1"/>
        </p:nvPicPr>
        <p:blipFill rotWithShape="1">
          <a:blip r:embed="rId2">
            <a:alphaModFix amt="48000"/>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E4F88100-9775-6043-AF0D-E5FACD6E8351}"/>
              </a:ext>
            </a:extLst>
          </p:cNvPr>
          <p:cNvGrpSpPr/>
          <p:nvPr userDrawn="1"/>
        </p:nvGrpSpPr>
        <p:grpSpPr>
          <a:xfrm>
            <a:off x="8448790" y="6057987"/>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F5B2C9D-C88B-DB4B-853A-8166BAEADFEE}"/>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F5A7C803-F231-074F-A79D-59AE40AB6CDF}"/>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0B238B88-EA73-6D4C-8DA8-E45C24E84C7B}"/>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de-DE" dirty="0" err="1"/>
              <a:t>Heading</a:t>
            </a:r>
            <a:endParaRPr lang="de-DE" dirty="0"/>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de-DE" dirty="0" err="1"/>
              <a:t>Heading</a:t>
            </a:r>
            <a:endParaRPr lang="de-DE" dirty="0"/>
          </a:p>
        </p:txBody>
      </p:sp>
      <p:pic>
        <p:nvPicPr>
          <p:cNvPr id="12" name="Picture 11" descr="Background pattern&#10;&#10;Description automatically generated">
            <a:extLst>
              <a:ext uri="{FF2B5EF4-FFF2-40B4-BE49-F238E27FC236}">
                <a16:creationId xmlns:a16="http://schemas.microsoft.com/office/drawing/2014/main" id="{1DA9D8A1-D1BC-5946-ACBC-9FB72B0C7C0D}"/>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13" name="Group 12">
            <a:extLst>
              <a:ext uri="{FF2B5EF4-FFF2-40B4-BE49-F238E27FC236}">
                <a16:creationId xmlns:a16="http://schemas.microsoft.com/office/drawing/2014/main" id="{828BC76A-457D-1F44-AD11-BBC6F32084AE}"/>
              </a:ext>
            </a:extLst>
          </p:cNvPr>
          <p:cNvGrpSpPr/>
          <p:nvPr userDrawn="1"/>
        </p:nvGrpSpPr>
        <p:grpSpPr>
          <a:xfrm>
            <a:off x="4480947" y="6257070"/>
            <a:ext cx="3144242" cy="374574"/>
            <a:chOff x="301128" y="6151084"/>
            <a:chExt cx="3144242" cy="374574"/>
          </a:xfrm>
        </p:grpSpPr>
        <p:pic>
          <p:nvPicPr>
            <p:cNvPr id="14" name="Picture 13" descr="Shape&#10;&#10;Description automatically generated with medium confidence">
              <a:extLst>
                <a:ext uri="{FF2B5EF4-FFF2-40B4-BE49-F238E27FC236}">
                  <a16:creationId xmlns:a16="http://schemas.microsoft.com/office/drawing/2014/main" id="{1FAFE532-7FE9-2341-994E-F564A36540BE}"/>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D14AE456-E636-5242-9048-B864E64BCC21}"/>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F8DB165-ACF8-D244-9F87-8FE1078BC3F6}"/>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1 Standardseite">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72C2BED2-FD12-44AB-846B-94B05CC9DBB8}"/>
              </a:ext>
            </a:extLst>
          </p:cNvPr>
          <p:cNvSpPr>
            <a:spLocks noGrp="1"/>
          </p:cNvSpPr>
          <p:nvPr>
            <p:ph sz="quarter" idx="13" hasCustomPrompt="1"/>
          </p:nvPr>
        </p:nvSpPr>
        <p:spPr>
          <a:xfrm>
            <a:off x="3752490" y="1637401"/>
            <a:ext cx="8007709" cy="4615273"/>
          </a:xfrm>
        </p:spPr>
        <p:txBody>
          <a:bodyPr>
            <a:normAutofit/>
          </a:bodyPr>
          <a:lstStyle>
            <a:lvl1pPr marL="0" indent="0">
              <a:buNone/>
              <a:defRPr sz="1800">
                <a:solidFill>
                  <a:srgbClr val="595A59"/>
                </a:solidFill>
              </a:defRPr>
            </a:lvl1pPr>
            <a:lvl2pPr>
              <a:defRPr>
                <a:solidFill>
                  <a:srgbClr val="595A59"/>
                </a:solidFill>
              </a:defRPr>
            </a:lvl2pPr>
            <a:lvl3pPr>
              <a:defRPr>
                <a:solidFill>
                  <a:srgbClr val="595A59"/>
                </a:solidFill>
              </a:defRPr>
            </a:lvl3pPr>
            <a:lvl4pPr>
              <a:defRPr>
                <a:solidFill>
                  <a:srgbClr val="595A59"/>
                </a:solidFill>
              </a:defRPr>
            </a:lvl4pPr>
            <a:lvl5pPr>
              <a:defRPr>
                <a:solidFill>
                  <a:srgbClr val="595A59"/>
                </a:solidFill>
              </a:defRPr>
            </a:lvl5pPr>
          </a:lstStyle>
          <a:p>
            <a:pPr lvl="0"/>
            <a:r>
              <a:rPr lang="de-DE" dirty="0"/>
              <a:t>Text</a:t>
            </a:r>
          </a:p>
        </p:txBody>
      </p:sp>
      <p:sp>
        <p:nvSpPr>
          <p:cNvPr id="15" name="Inhaltsplatzhalter 6">
            <a:extLst>
              <a:ext uri="{FF2B5EF4-FFF2-40B4-BE49-F238E27FC236}">
                <a16:creationId xmlns:a16="http://schemas.microsoft.com/office/drawing/2014/main" id="{030E0CCA-5F20-4E41-8656-567E177A888C}"/>
              </a:ext>
            </a:extLst>
          </p:cNvPr>
          <p:cNvSpPr>
            <a:spLocks noGrp="1"/>
          </p:cNvSpPr>
          <p:nvPr>
            <p:ph sz="quarter" idx="19" hasCustomPrompt="1"/>
          </p:nvPr>
        </p:nvSpPr>
        <p:spPr>
          <a:xfrm>
            <a:off x="389965" y="1637401"/>
            <a:ext cx="3189996" cy="4606643"/>
          </a:xfrm>
        </p:spPr>
        <p:txBody>
          <a:bodyPr anchor="ctr">
            <a:normAutofit/>
          </a:bodyPr>
          <a:lstStyle>
            <a:lvl1pPr marL="0" indent="0" algn="l">
              <a:lnSpc>
                <a:spcPct val="100000"/>
              </a:lnSpc>
              <a:spcBef>
                <a:spcPts val="600"/>
              </a:spcBef>
              <a:buNone/>
              <a:defRPr sz="1800">
                <a:solidFill>
                  <a:srgbClr val="595A59"/>
                </a:solidFill>
              </a:defRPr>
            </a:lvl1pPr>
            <a:lvl2pPr>
              <a:lnSpc>
                <a:spcPct val="100000"/>
              </a:lnSpc>
              <a:spcBef>
                <a:spcPts val="600"/>
              </a:spcBef>
              <a:defRPr sz="1800">
                <a:solidFill>
                  <a:srgbClr val="595A59"/>
                </a:solidFill>
              </a:defRPr>
            </a:lvl2pPr>
            <a:lvl3pPr>
              <a:lnSpc>
                <a:spcPct val="100000"/>
              </a:lnSpc>
              <a:spcBef>
                <a:spcPts val="600"/>
              </a:spcBef>
              <a:defRPr sz="1800">
                <a:solidFill>
                  <a:srgbClr val="595A59"/>
                </a:solidFill>
              </a:defRPr>
            </a:lvl3pPr>
            <a:lvl4pPr>
              <a:lnSpc>
                <a:spcPct val="100000"/>
              </a:lnSpc>
              <a:spcBef>
                <a:spcPts val="600"/>
              </a:spcBef>
              <a:defRPr sz="1800">
                <a:solidFill>
                  <a:srgbClr val="595A59"/>
                </a:solidFill>
              </a:defRPr>
            </a:lvl4pPr>
            <a:lvl5pPr>
              <a:lnSpc>
                <a:spcPct val="100000"/>
              </a:lnSpc>
              <a:spcBef>
                <a:spcPts val="600"/>
              </a:spcBef>
              <a:defRPr sz="1800">
                <a:solidFill>
                  <a:srgbClr val="595A59"/>
                </a:solidFill>
              </a:defRPr>
            </a:lvl5pPr>
          </a:lstStyle>
          <a:p>
            <a:pPr lvl="0"/>
            <a:r>
              <a:rPr lang="de-DE" dirty="0"/>
              <a:t>Text</a:t>
            </a:r>
          </a:p>
        </p:txBody>
      </p:sp>
      <p:grpSp>
        <p:nvGrpSpPr>
          <p:cNvPr id="25" name="Group 6">
            <a:extLst>
              <a:ext uri="{FF2B5EF4-FFF2-40B4-BE49-F238E27FC236}">
                <a16:creationId xmlns:a16="http://schemas.microsoft.com/office/drawing/2014/main" id="{AA6493CE-3D54-4597-AF43-DE9E87EE7588}"/>
              </a:ext>
            </a:extLst>
          </p:cNvPr>
          <p:cNvGrpSpPr/>
          <p:nvPr userDrawn="1"/>
        </p:nvGrpSpPr>
        <p:grpSpPr>
          <a:xfrm>
            <a:off x="389965" y="6092742"/>
            <a:ext cx="3144242" cy="374574"/>
            <a:chOff x="301128" y="6151084"/>
            <a:chExt cx="3144242" cy="374574"/>
          </a:xfrm>
        </p:grpSpPr>
        <p:pic>
          <p:nvPicPr>
            <p:cNvPr id="26" name="Picture 7" descr="Shape&#10;&#10;Description automatically generated with medium confidence">
              <a:extLst>
                <a:ext uri="{FF2B5EF4-FFF2-40B4-BE49-F238E27FC236}">
                  <a16:creationId xmlns:a16="http://schemas.microsoft.com/office/drawing/2014/main" id="{4D9407FC-BF9D-4D2F-BF29-3F636D5F3597}"/>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7" name="Picture 8" descr="Shape&#10;&#10;Description automatically generated with medium confidence">
              <a:extLst>
                <a:ext uri="{FF2B5EF4-FFF2-40B4-BE49-F238E27FC236}">
                  <a16:creationId xmlns:a16="http://schemas.microsoft.com/office/drawing/2014/main" id="{94B352D7-BACB-470A-B6D4-FE8D5BA8403D}"/>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8" name="Picture 9" descr="Shape&#10;&#10;Description automatically generated with medium confidence">
              <a:extLst>
                <a:ext uri="{FF2B5EF4-FFF2-40B4-BE49-F238E27FC236}">
                  <a16:creationId xmlns:a16="http://schemas.microsoft.com/office/drawing/2014/main" id="{B425F880-C9D1-4238-8B52-E0561AE35EEE}"/>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29" name="Picture 10" descr="Background pattern&#10;&#10;Description automatically generated">
            <a:extLst>
              <a:ext uri="{FF2B5EF4-FFF2-40B4-BE49-F238E27FC236}">
                <a16:creationId xmlns:a16="http://schemas.microsoft.com/office/drawing/2014/main" id="{35C76480-3C6A-45FB-B0B8-3C16247C2FFE}"/>
              </a:ext>
            </a:extLst>
          </p:cNvPr>
          <p:cNvPicPr>
            <a:picLocks noChangeAspect="1"/>
          </p:cNvPicPr>
          <p:nvPr userDrawn="1"/>
        </p:nvPicPr>
        <p:blipFill rotWithShape="1">
          <a:blip r:embed="rId3"/>
          <a:srcRect l="-9441" t="-3095" r="10580" b="84089"/>
          <a:stretch/>
        </p:blipFill>
        <p:spPr>
          <a:xfrm>
            <a:off x="7462157" y="5624715"/>
            <a:ext cx="4729844" cy="1233285"/>
          </a:xfrm>
          <a:prstGeom prst="rect">
            <a:avLst/>
          </a:prstGeom>
        </p:spPr>
      </p:pic>
      <p:sp>
        <p:nvSpPr>
          <p:cNvPr id="16" name="Text Placeholder 23">
            <a:extLst>
              <a:ext uri="{FF2B5EF4-FFF2-40B4-BE49-F238E27FC236}">
                <a16:creationId xmlns:a16="http://schemas.microsoft.com/office/drawing/2014/main" id="{A565D406-DA22-44B2-BF3B-086DAAF3A085}"/>
              </a:ext>
            </a:extLst>
          </p:cNvPr>
          <p:cNvSpPr>
            <a:spLocks noGrp="1"/>
          </p:cNvSpPr>
          <p:nvPr>
            <p:ph type="body" sz="quarter" idx="16" hasCustomPrompt="1"/>
          </p:nvPr>
        </p:nvSpPr>
        <p:spPr>
          <a:xfrm>
            <a:off x="389965" y="577971"/>
            <a:ext cx="11470341" cy="582221"/>
          </a:xfrm>
        </p:spPr>
        <p:txBody>
          <a:bodyPr>
            <a:normAutofit/>
          </a:bodyPr>
          <a:lstStyle>
            <a:lvl1pPr marL="0" indent="0" algn="l">
              <a:buNone/>
              <a:defRPr sz="2000" b="0" i="0">
                <a:solidFill>
                  <a:srgbClr val="79527B"/>
                </a:solidFill>
                <a:latin typeface="+mj-lt"/>
              </a:defRPr>
            </a:lvl1pPr>
          </a:lstStyle>
          <a:p>
            <a:pPr lvl="0"/>
            <a:r>
              <a:rPr lang="de-DE" dirty="0"/>
              <a:t>Action Title</a:t>
            </a:r>
          </a:p>
        </p:txBody>
      </p:sp>
      <p:sp>
        <p:nvSpPr>
          <p:cNvPr id="17" name="Text Placeholder 23">
            <a:extLst>
              <a:ext uri="{FF2B5EF4-FFF2-40B4-BE49-F238E27FC236}">
                <a16:creationId xmlns:a16="http://schemas.microsoft.com/office/drawing/2014/main" id="{588A89BA-BEC2-4323-82C3-7C1DE4E8D223}"/>
              </a:ext>
            </a:extLst>
          </p:cNvPr>
          <p:cNvSpPr>
            <a:spLocks noGrp="1"/>
          </p:cNvSpPr>
          <p:nvPr>
            <p:ph type="body" sz="quarter" idx="20" hasCustomPrompt="1"/>
          </p:nvPr>
        </p:nvSpPr>
        <p:spPr>
          <a:xfrm>
            <a:off x="370936" y="1231888"/>
            <a:ext cx="11489369" cy="260482"/>
          </a:xfrm>
        </p:spPr>
        <p:txBody>
          <a:bodyPr>
            <a:normAutofit/>
          </a:bodyPr>
          <a:lstStyle>
            <a:lvl1pPr marL="0" indent="0" algn="l">
              <a:buNone/>
              <a:defRPr sz="1800" b="0" i="0">
                <a:solidFill>
                  <a:srgbClr val="79527B"/>
                </a:solidFill>
                <a:latin typeface="+mn-lt"/>
              </a:defRPr>
            </a:lvl1pPr>
          </a:lstStyle>
          <a:p>
            <a:pPr lvl="0"/>
            <a:r>
              <a:rPr lang="de-DE" dirty="0" err="1"/>
              <a:t>Heading</a:t>
            </a:r>
            <a:endParaRPr lang="de-DE" dirty="0"/>
          </a:p>
        </p:txBody>
      </p:sp>
    </p:spTree>
    <p:extLst>
      <p:ext uri="{BB962C8B-B14F-4D97-AF65-F5344CB8AC3E}">
        <p14:creationId xmlns:p14="http://schemas.microsoft.com/office/powerpoint/2010/main" val="4231907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4068" y="1619338"/>
            <a:ext cx="12165015" cy="3845400"/>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5319" y="2707991"/>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err="1"/>
              <a:t>February</a:t>
            </a:r>
            <a:endParaRPr lang="de-DE"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602" y="2076638"/>
            <a:ext cx="3049353" cy="582221"/>
          </a:xfrm>
        </p:spPr>
        <p:txBody>
          <a:bodyPr>
            <a:normAutofit/>
          </a:bodyPr>
          <a:lstStyle>
            <a:lvl1pPr marL="0" indent="0" algn="ctr">
              <a:buNone/>
              <a:defRPr sz="4000" b="1" i="0">
                <a:solidFill>
                  <a:schemeClr val="bg1"/>
                </a:solidFill>
                <a:latin typeface="+mn-lt"/>
              </a:defRPr>
            </a:lvl1pPr>
          </a:lstStyle>
          <a:p>
            <a:pPr lvl="0"/>
            <a:r>
              <a:rPr lang="de-DE"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83823" y="3566496"/>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403" y="2711087"/>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err="1"/>
              <a:t>January</a:t>
            </a:r>
            <a:endParaRPr lang="de-DE"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880" y="2079734"/>
            <a:ext cx="3049353" cy="582221"/>
          </a:xfrm>
        </p:spPr>
        <p:txBody>
          <a:bodyPr>
            <a:normAutofit/>
          </a:bodyPr>
          <a:lstStyle>
            <a:lvl1pPr marL="0" indent="0" algn="ctr">
              <a:buNone/>
              <a:defRPr sz="4000" b="1" i="0">
                <a:solidFill>
                  <a:schemeClr val="bg1"/>
                </a:solidFill>
                <a:latin typeface="+mn-lt"/>
              </a:defRPr>
            </a:lvl1pPr>
          </a:lstStyle>
          <a:p>
            <a:pPr lvl="0"/>
            <a:r>
              <a:rPr lang="de-DE"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28101" y="3569592"/>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5088" y="2694676"/>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April</a:t>
            </a:r>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9371" y="2063323"/>
            <a:ext cx="3049353" cy="582221"/>
          </a:xfrm>
        </p:spPr>
        <p:txBody>
          <a:bodyPr>
            <a:normAutofit/>
          </a:bodyPr>
          <a:lstStyle>
            <a:lvl1pPr marL="0" indent="0" algn="ctr">
              <a:buNone/>
              <a:defRPr sz="4000" b="1" i="0">
                <a:solidFill>
                  <a:schemeClr val="bg1"/>
                </a:solidFill>
                <a:latin typeface="+mn-lt"/>
              </a:defRPr>
            </a:lvl1pPr>
          </a:lstStyle>
          <a:p>
            <a:pPr lvl="0"/>
            <a:r>
              <a:rPr lang="de-DE"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53592" y="3553181"/>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9366" y="2697772"/>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March</a:t>
            </a:r>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649" y="2066419"/>
            <a:ext cx="3049353" cy="582221"/>
          </a:xfrm>
        </p:spPr>
        <p:txBody>
          <a:bodyPr>
            <a:normAutofit/>
          </a:bodyPr>
          <a:lstStyle>
            <a:lvl1pPr marL="0" indent="0" algn="ctr">
              <a:buNone/>
              <a:defRPr sz="4000" b="1" i="0">
                <a:solidFill>
                  <a:schemeClr val="bg1"/>
                </a:solidFill>
                <a:latin typeface="+mn-lt"/>
              </a:defRPr>
            </a:lvl1pPr>
          </a:lstStyle>
          <a:p>
            <a:pPr lvl="0"/>
            <a:r>
              <a:rPr lang="de-DE"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97870" y="3556277"/>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de-DE" dirty="0" err="1"/>
              <a:t>Heading</a:t>
            </a:r>
            <a:endParaRPr lang="de-DE" dirty="0"/>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23" name="Group 22">
            <a:extLst>
              <a:ext uri="{FF2B5EF4-FFF2-40B4-BE49-F238E27FC236}">
                <a16:creationId xmlns:a16="http://schemas.microsoft.com/office/drawing/2014/main" id="{326AF3E1-C679-4748-BAEE-9510BFC2A8F9}"/>
              </a:ext>
            </a:extLst>
          </p:cNvPr>
          <p:cNvGrpSpPr/>
          <p:nvPr userDrawn="1"/>
        </p:nvGrpSpPr>
        <p:grpSpPr>
          <a:xfrm>
            <a:off x="4480947" y="6257070"/>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1C2B182-D34F-594D-859C-C6EA7B9EA4FE}"/>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3BCDAA61-CF49-CE42-9A26-387BE72366D1}"/>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7A77DDA1-DA86-5A41-8C12-2A17E1B40789}"/>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14760" y="1397635"/>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57859" y="14390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37787" y="1443935"/>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79220" y="14853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34778" y="1450185"/>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81896" y="1491620"/>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45657" y="4003505"/>
            <a:ext cx="2061046" cy="1706886"/>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68119"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68477"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669955"/>
          </a:xfrm>
        </p:spPr>
        <p:txBody>
          <a:bodyPr>
            <a:normAutofit/>
          </a:bodyPr>
          <a:lstStyle>
            <a:lvl1pPr marL="0" indent="0" algn="ctr">
              <a:buNone/>
              <a:defRPr sz="3600" b="0" i="0">
                <a:solidFill>
                  <a:srgbClr val="595A59"/>
                </a:solidFill>
                <a:latin typeface="+mn-lt"/>
              </a:defRPr>
            </a:lvl1pPr>
          </a:lstStyle>
          <a:p>
            <a:pPr lvl="0"/>
            <a:r>
              <a:rPr lang="de-DE" dirty="0" err="1"/>
              <a:t>Heading</a:t>
            </a:r>
            <a:endParaRPr lang="de-DE" dirty="0"/>
          </a:p>
        </p:txBody>
      </p:sp>
      <p:pic>
        <p:nvPicPr>
          <p:cNvPr id="14" name="Picture 13" descr="Background pattern&#10;&#10;Description automatically generated">
            <a:extLst>
              <a:ext uri="{FF2B5EF4-FFF2-40B4-BE49-F238E27FC236}">
                <a16:creationId xmlns:a16="http://schemas.microsoft.com/office/drawing/2014/main" id="{DFDF2DE7-B422-D04E-901E-F7FA328C54C0}"/>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15" name="Group 14">
            <a:extLst>
              <a:ext uri="{FF2B5EF4-FFF2-40B4-BE49-F238E27FC236}">
                <a16:creationId xmlns:a16="http://schemas.microsoft.com/office/drawing/2014/main" id="{C040BCDB-D8E7-8F45-B236-337ECF1F441B}"/>
              </a:ext>
            </a:extLst>
          </p:cNvPr>
          <p:cNvGrpSpPr/>
          <p:nvPr userDrawn="1"/>
        </p:nvGrpSpPr>
        <p:grpSpPr>
          <a:xfrm>
            <a:off x="4480947" y="6257070"/>
            <a:ext cx="3144242" cy="374574"/>
            <a:chOff x="301128" y="6151084"/>
            <a:chExt cx="3144242" cy="374574"/>
          </a:xfrm>
        </p:grpSpPr>
        <p:pic>
          <p:nvPicPr>
            <p:cNvPr id="16" name="Picture 15" descr="Shape&#10;&#10;Description automatically generated with medium confidence">
              <a:extLst>
                <a:ext uri="{FF2B5EF4-FFF2-40B4-BE49-F238E27FC236}">
                  <a16:creationId xmlns:a16="http://schemas.microsoft.com/office/drawing/2014/main" id="{97FEBD70-5E7B-C14A-91D6-7F03CB041106}"/>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A734B6A7-3279-F54C-AFF7-6E9E028CB471}"/>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05A5859-E4C3-D548-A7FA-37174A79163A}"/>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77376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 One</a:t>
            </a: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 One</a:t>
            </a:r>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 One</a:t>
            </a:r>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 One</a:t>
            </a:r>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 One</a:t>
            </a:r>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de-DE" dirty="0" err="1"/>
              <a:t>Heading</a:t>
            </a:r>
            <a:endParaRPr lang="de-DE" dirty="0"/>
          </a:p>
        </p:txBody>
      </p:sp>
      <p:pic>
        <p:nvPicPr>
          <p:cNvPr id="20" name="Picture 19" descr="Background pattern&#10;&#10;Description automatically generated">
            <a:extLst>
              <a:ext uri="{FF2B5EF4-FFF2-40B4-BE49-F238E27FC236}">
                <a16:creationId xmlns:a16="http://schemas.microsoft.com/office/drawing/2014/main" id="{A9B9AD4A-61C0-2543-9955-1FD63CACEFAE}"/>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CD0A6461-BAB4-A74B-A2C2-98B77040324B}"/>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9A8F6B1F-EEB7-4F47-95ED-E6D4CE3B15C3}"/>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57B2FF8-9BD1-774C-BB36-DC87E6CB5855}"/>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00F656C7-906A-914C-B510-4CA191307B82}"/>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de-DE" dirty="0"/>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w="9525" cap="flat">
            <a:noFill/>
            <a:bevel/>
            <a:headEnd/>
            <a:tailEnd/>
          </a:ln>
          <a:effectLst/>
        </p:spPr>
        <p:txBody>
          <a:bodyPr wrap="none" anchor="ctr"/>
          <a:lstStyle/>
          <a:p>
            <a:endParaRPr lang="de-DE" dirty="0"/>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w="9525" cap="flat">
            <a:noFill/>
            <a:bevel/>
            <a:headEnd/>
            <a:tailEnd/>
          </a:ln>
          <a:effectLst/>
        </p:spPr>
        <p:txBody>
          <a:bodyPr wrap="none" anchor="ctr"/>
          <a:lstStyle/>
          <a:p>
            <a:endParaRPr lang="de-DE" dirty="0"/>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w="9525" cap="flat">
            <a:noFill/>
            <a:bevel/>
            <a:headEnd/>
            <a:tailEnd/>
          </a:ln>
          <a:effectLst/>
        </p:spPr>
        <p:txBody>
          <a:bodyPr wrap="none" anchor="ctr"/>
          <a:lstStyle/>
          <a:p>
            <a:endParaRPr lang="de-DE"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noFill/>
            <a:bevel/>
            <a:headEnd/>
            <a:tailEnd/>
          </a:ln>
          <a:effectLst/>
        </p:spPr>
        <p:txBody>
          <a:bodyPr wrap="none" anchor="ctr"/>
          <a:lstStyle/>
          <a:p>
            <a:endParaRPr lang="de-DE" dirty="0"/>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de-DE" dirty="0" err="1"/>
              <a:t>Heading</a:t>
            </a:r>
            <a:endParaRPr lang="de-DE"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pic>
        <p:nvPicPr>
          <p:cNvPr id="20" name="Picture 19" descr="Background pattern&#10;&#10;Description automatically generated">
            <a:extLst>
              <a:ext uri="{FF2B5EF4-FFF2-40B4-BE49-F238E27FC236}">
                <a16:creationId xmlns:a16="http://schemas.microsoft.com/office/drawing/2014/main" id="{9F42FD05-A835-0F49-B763-180CD8F99CD0}"/>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26A4E538-0F3B-8E49-8D92-77B70D92F0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B01746DB-6733-EF4A-97E8-B81FDCBF8AC3}"/>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2F775010-5534-1C41-A2CB-FA305565AC52}"/>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84CF8697-FDF1-5B4D-BA62-705F8E7C001F}"/>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857831"/>
            <a:chOff x="1875859" y="4907106"/>
            <a:chExt cx="20625932" cy="596440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598" dirty="0">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598" dirty="0">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598" dirty="0">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598" dirty="0">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598" dirty="0">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598" dirty="0">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598" dirty="0">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598" dirty="0">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598" dirty="0">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598" dirty="0">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111035" y="10100697"/>
              <a:ext cx="2202027" cy="770810"/>
            </a:xfrm>
            <a:prstGeom prst="rect">
              <a:avLst/>
            </a:prstGeom>
            <a:noFill/>
          </p:spPr>
          <p:txBody>
            <a:bodyPr wrap="none" rtlCol="0">
              <a:spAutoFit/>
            </a:bodyPr>
            <a:lstStyle/>
            <a:p>
              <a:pPr algn="ctr"/>
              <a:r>
                <a:rPr lang="de-DE"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226430" y="10100695"/>
              <a:ext cx="1844056" cy="770810"/>
            </a:xfrm>
            <a:prstGeom prst="rect">
              <a:avLst/>
            </a:prstGeom>
            <a:noFill/>
          </p:spPr>
          <p:txBody>
            <a:bodyPr wrap="none" rtlCol="0">
              <a:spAutoFit/>
            </a:bodyPr>
            <a:lstStyle/>
            <a:p>
              <a:pPr algn="ctr"/>
              <a:r>
                <a:rPr lang="de-DE"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335383" y="10100695"/>
              <a:ext cx="1706890" cy="770810"/>
            </a:xfrm>
            <a:prstGeom prst="rect">
              <a:avLst/>
            </a:prstGeom>
            <a:noFill/>
          </p:spPr>
          <p:txBody>
            <a:bodyPr wrap="none" rtlCol="0">
              <a:spAutoFit/>
            </a:bodyPr>
            <a:lstStyle/>
            <a:p>
              <a:pPr algn="ctr"/>
              <a:r>
                <a:rPr lang="de-DE"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235238" y="10100695"/>
              <a:ext cx="1987914" cy="770810"/>
            </a:xfrm>
            <a:prstGeom prst="rect">
              <a:avLst/>
            </a:prstGeom>
            <a:noFill/>
          </p:spPr>
          <p:txBody>
            <a:bodyPr wrap="none" rtlCol="0">
              <a:spAutoFit/>
            </a:bodyPr>
            <a:lstStyle/>
            <a:p>
              <a:pPr algn="ctr"/>
              <a:r>
                <a:rPr lang="de-DE"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053131" y="10100695"/>
              <a:ext cx="2432868" cy="770810"/>
            </a:xfrm>
            <a:prstGeom prst="rect">
              <a:avLst/>
            </a:prstGeom>
            <a:noFill/>
          </p:spPr>
          <p:txBody>
            <a:bodyPr wrap="none" rtlCol="0">
              <a:spAutoFit/>
            </a:bodyPr>
            <a:lstStyle/>
            <a:p>
              <a:pPr algn="ctr"/>
              <a:r>
                <a:rPr lang="de-DE"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Title</a:t>
            </a: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de-DE" dirty="0" err="1"/>
              <a:t>Heading</a:t>
            </a:r>
            <a:endParaRPr lang="de-DE" dirty="0"/>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443881"/>
            <a:chOff x="2122935" y="4949396"/>
            <a:chExt cx="20123405" cy="5130654"/>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lang="de-DE"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lang="de-DE"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lang="de-DE"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lang="de-DE"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775371"/>
            </a:xfrm>
            <a:prstGeom prst="rect">
              <a:avLst/>
            </a:prstGeom>
            <a:noFill/>
          </p:spPr>
          <p:txBody>
            <a:bodyPr wrap="square" rtlCol="0">
              <a:spAutoFit/>
            </a:bodyPr>
            <a:lstStyle/>
            <a:p>
              <a:pPr algn="ctr"/>
              <a:r>
                <a:rPr lang="de-DE"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775371"/>
            </a:xfrm>
            <a:prstGeom prst="rect">
              <a:avLst/>
            </a:prstGeom>
            <a:noFill/>
          </p:spPr>
          <p:txBody>
            <a:bodyPr wrap="square" rtlCol="0">
              <a:spAutoFit/>
            </a:bodyPr>
            <a:lstStyle/>
            <a:p>
              <a:pPr algn="ctr"/>
              <a:r>
                <a:rPr lang="de-DE"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9527B"/>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15%</a:t>
            </a:r>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81D1C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75%</a:t>
            </a:r>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2795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40%</a:t>
            </a:r>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9163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60%</a:t>
            </a: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de-DE" dirty="0" err="1"/>
              <a:t>Heading</a:t>
            </a:r>
            <a:endParaRPr lang="de-DE" dirty="0"/>
          </a:p>
        </p:txBody>
      </p:sp>
      <p:pic>
        <p:nvPicPr>
          <p:cNvPr id="20" name="Picture 19" descr="Background pattern&#10;&#10;Description automatically generated">
            <a:extLst>
              <a:ext uri="{FF2B5EF4-FFF2-40B4-BE49-F238E27FC236}">
                <a16:creationId xmlns:a16="http://schemas.microsoft.com/office/drawing/2014/main" id="{479E9B88-6DE8-454D-AFD7-A7F97B75CF2E}"/>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AE93F104-83BC-9E4A-864E-7C3470F77C8A}"/>
              </a:ext>
            </a:extLst>
          </p:cNvPr>
          <p:cNvGrpSpPr/>
          <p:nvPr userDrawn="1"/>
        </p:nvGrpSpPr>
        <p:grpSpPr>
          <a:xfrm>
            <a:off x="4480947" y="6257070"/>
            <a:ext cx="3144242" cy="374574"/>
            <a:chOff x="301128" y="6151084"/>
            <a:chExt cx="3144242" cy="374574"/>
          </a:xfrm>
        </p:grpSpPr>
        <p:pic>
          <p:nvPicPr>
            <p:cNvPr id="23" name="Picture 22" descr="Shape&#10;&#10;Description automatically generated with medium confidence">
              <a:extLst>
                <a:ext uri="{FF2B5EF4-FFF2-40B4-BE49-F238E27FC236}">
                  <a16:creationId xmlns:a16="http://schemas.microsoft.com/office/drawing/2014/main" id="{36E8FA08-D740-6B4E-B591-70648AF5ECFB}"/>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76875CC8-01D3-1140-AF8B-7FAF12D26785}"/>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BE5579A2-1E31-2045-AF2C-37E51B445440}"/>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lang="de-DE"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lang="de-DE"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lang="de-DE"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75%</a:t>
            </a:r>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40%</a:t>
            </a:r>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60%</a:t>
            </a: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de-DE" dirty="0" err="1"/>
              <a:t>Heading</a:t>
            </a:r>
            <a:endParaRPr lang="de-DE" dirty="0"/>
          </a:p>
        </p:txBody>
      </p:sp>
      <p:pic>
        <p:nvPicPr>
          <p:cNvPr id="15" name="Picture 14" descr="Background pattern&#10;&#10;Description automatically generated">
            <a:extLst>
              <a:ext uri="{FF2B5EF4-FFF2-40B4-BE49-F238E27FC236}">
                <a16:creationId xmlns:a16="http://schemas.microsoft.com/office/drawing/2014/main" id="{46125441-B979-6944-9D51-62A1979A3823}"/>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16" name="Group 15">
            <a:extLst>
              <a:ext uri="{FF2B5EF4-FFF2-40B4-BE49-F238E27FC236}">
                <a16:creationId xmlns:a16="http://schemas.microsoft.com/office/drawing/2014/main" id="{0127E12F-CA73-E545-B95D-E91AA44745A4}"/>
              </a:ext>
            </a:extLst>
          </p:cNvPr>
          <p:cNvGrpSpPr/>
          <p:nvPr userDrawn="1"/>
        </p:nvGrpSpPr>
        <p:grpSpPr>
          <a:xfrm>
            <a:off x="4480947" y="6257070"/>
            <a:ext cx="3144242" cy="374574"/>
            <a:chOff x="301128" y="6151084"/>
            <a:chExt cx="3144242" cy="374574"/>
          </a:xfrm>
        </p:grpSpPr>
        <p:pic>
          <p:nvPicPr>
            <p:cNvPr id="17" name="Picture 16" descr="Shape&#10;&#10;Description automatically generated with medium confidence">
              <a:extLst>
                <a:ext uri="{FF2B5EF4-FFF2-40B4-BE49-F238E27FC236}">
                  <a16:creationId xmlns:a16="http://schemas.microsoft.com/office/drawing/2014/main" id="{747B0FDE-4EF6-204A-9241-A375276053D9}"/>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8555014E-6684-DC44-B068-A4A005BC9B3D}"/>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7ADD1C03-6D79-0F46-8093-825F3D360B5F}"/>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a:effectLst/>
          </p:spPr>
          <p:txBody>
            <a:bodyPr wrap="none" anchor="ctr"/>
            <a:lstStyle/>
            <a:p>
              <a:endParaRPr lang="de-DE" dirty="0"/>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a:effectLst/>
          </p:spPr>
          <p:txBody>
            <a:bodyPr wrap="none" anchor="ctr"/>
            <a:lstStyle/>
            <a:p>
              <a:endParaRPr lang="de-DE" dirty="0"/>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a:effectLst/>
          </p:spPr>
          <p:txBody>
            <a:bodyPr wrap="none" anchor="ctr"/>
            <a:lstStyle/>
            <a:p>
              <a:endParaRPr lang="de-DE" dirty="0"/>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3"/>
              </a:srgbClr>
            </a:solidFill>
            <a:ln>
              <a:noFill/>
            </a:ln>
            <a:effectLst/>
          </p:spPr>
          <p:txBody>
            <a:bodyPr wrap="none" anchor="ctr"/>
            <a:lstStyle/>
            <a:p>
              <a:endParaRPr lang="de-DE" dirty="0"/>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a:effectLst/>
          </p:spPr>
          <p:txBody>
            <a:bodyPr wrap="none" anchor="ctr"/>
            <a:lstStyle/>
            <a:p>
              <a:endParaRPr lang="de-DE" dirty="0"/>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A59"/>
                </a:solidFill>
                <a:latin typeface="+mn-lt"/>
              </a:defRPr>
            </a:lvl1pPr>
          </a:lstStyle>
          <a:p>
            <a:pPr lvl="0"/>
            <a:r>
              <a:rPr lang="de-DE" dirty="0" err="1"/>
              <a:t>Heading</a:t>
            </a:r>
            <a:endParaRPr lang="de-DE"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7" y="2953714"/>
            <a:ext cx="2219219" cy="442320"/>
          </a:xfrm>
        </p:spPr>
        <p:txBody>
          <a:bodyPr>
            <a:normAutofit/>
          </a:bodyPr>
          <a:lstStyle>
            <a:lvl1pPr marL="0" indent="0" algn="r">
              <a:buNone/>
              <a:defRPr sz="2200" b="1" i="0">
                <a:solidFill>
                  <a:srgbClr val="595A59"/>
                </a:solidFill>
                <a:latin typeface="+mn-lt"/>
              </a:defRPr>
            </a:lvl1pPr>
          </a:lstStyle>
          <a:p>
            <a:pPr lvl="0"/>
            <a:r>
              <a:rPr lang="de-DE"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8" y="706995"/>
            <a:ext cx="2219219" cy="442320"/>
          </a:xfrm>
        </p:spPr>
        <p:txBody>
          <a:bodyPr>
            <a:normAutofit/>
          </a:bodyPr>
          <a:lstStyle>
            <a:lvl1pPr marL="0" indent="0" algn="r">
              <a:buNone/>
              <a:defRPr sz="2200" b="1" i="0">
                <a:solidFill>
                  <a:srgbClr val="595A59"/>
                </a:solidFill>
                <a:latin typeface="+mn-lt"/>
              </a:defRPr>
            </a:lvl1pPr>
          </a:lstStyle>
          <a:p>
            <a:pPr lvl="0"/>
            <a:r>
              <a:rPr lang="de-DE"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59" y="5252705"/>
            <a:ext cx="2219219" cy="442320"/>
          </a:xfrm>
        </p:spPr>
        <p:txBody>
          <a:bodyPr>
            <a:normAutofit/>
          </a:bodyPr>
          <a:lstStyle>
            <a:lvl1pPr marL="0" indent="0" algn="r">
              <a:buNone/>
              <a:defRPr sz="2200" b="1" i="0">
                <a:solidFill>
                  <a:srgbClr val="595A59"/>
                </a:solidFill>
                <a:latin typeface="+mn-lt"/>
              </a:defRPr>
            </a:lvl1pPr>
          </a:lstStyle>
          <a:p>
            <a:pPr lvl="0"/>
            <a:r>
              <a:rPr lang="de-DE"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5" y="4198813"/>
            <a:ext cx="2219219" cy="442320"/>
          </a:xfrm>
        </p:spPr>
        <p:txBody>
          <a:bodyPr>
            <a:normAutofit/>
          </a:bodyPr>
          <a:lstStyle>
            <a:lvl1pPr marL="0" indent="0" algn="r">
              <a:buNone/>
              <a:defRPr sz="2200" b="1" i="0">
                <a:solidFill>
                  <a:srgbClr val="595A59"/>
                </a:solidFill>
                <a:latin typeface="+mn-lt"/>
              </a:defRPr>
            </a:lvl1pPr>
          </a:lstStyle>
          <a:p>
            <a:pPr lvl="0"/>
            <a:r>
              <a:rPr lang="de-DE"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0" y="1711325"/>
            <a:ext cx="2219219" cy="442320"/>
          </a:xfrm>
        </p:spPr>
        <p:txBody>
          <a:bodyPr>
            <a:normAutofit/>
          </a:bodyPr>
          <a:lstStyle>
            <a:lvl1pPr marL="0" indent="0" algn="r">
              <a:buNone/>
              <a:defRPr sz="2200" b="1" i="0">
                <a:solidFill>
                  <a:srgbClr val="595A59"/>
                </a:solidFill>
                <a:latin typeface="+mn-lt"/>
              </a:defRPr>
            </a:lvl1pPr>
          </a:lstStyle>
          <a:p>
            <a:pPr lvl="0"/>
            <a:r>
              <a:rPr lang="de-DE" dirty="0"/>
              <a:t>Title</a:t>
            </a:r>
          </a:p>
        </p:txBody>
      </p:sp>
      <p:pic>
        <p:nvPicPr>
          <p:cNvPr id="75" name="Picture 74" descr="Background pattern&#10;&#10;Description automatically generated">
            <a:extLst>
              <a:ext uri="{FF2B5EF4-FFF2-40B4-BE49-F238E27FC236}">
                <a16:creationId xmlns:a16="http://schemas.microsoft.com/office/drawing/2014/main" id="{2C9ACBC7-24B1-C444-9224-434275C1A3F8}"/>
              </a:ext>
            </a:extLst>
          </p:cNvPr>
          <p:cNvPicPr>
            <a:picLocks noChangeAspect="1"/>
          </p:cNvPicPr>
          <p:nvPr userDrawn="1"/>
        </p:nvPicPr>
        <p:blipFill rotWithShape="1">
          <a:blip r:embed="rId2">
            <a:alphaModFix amt="48000"/>
          </a:blip>
          <a:srcRect l="-26773" t="-4018" r="-5883" b="83247"/>
          <a:stretch/>
        </p:blipFill>
        <p:spPr>
          <a:xfrm>
            <a:off x="-815415" y="5718931"/>
            <a:ext cx="5564883" cy="1181829"/>
          </a:xfrm>
          <a:prstGeom prst="rect">
            <a:avLst/>
          </a:prstGeom>
        </p:spPr>
      </p:pic>
      <p:grpSp>
        <p:nvGrpSpPr>
          <p:cNvPr id="76" name="Group 75">
            <a:extLst>
              <a:ext uri="{FF2B5EF4-FFF2-40B4-BE49-F238E27FC236}">
                <a16:creationId xmlns:a16="http://schemas.microsoft.com/office/drawing/2014/main" id="{D64F2DB8-459C-704C-A786-40E72B4290B2}"/>
              </a:ext>
            </a:extLst>
          </p:cNvPr>
          <p:cNvGrpSpPr/>
          <p:nvPr userDrawn="1"/>
        </p:nvGrpSpPr>
        <p:grpSpPr>
          <a:xfrm>
            <a:off x="389965" y="6092742"/>
            <a:ext cx="3144242" cy="374574"/>
            <a:chOff x="301128" y="6151084"/>
            <a:chExt cx="3144242" cy="374574"/>
          </a:xfrm>
        </p:grpSpPr>
        <p:pic>
          <p:nvPicPr>
            <p:cNvPr id="79" name="Picture 78" descr="Shape&#10;&#10;Description automatically generated with medium confidence">
              <a:extLst>
                <a:ext uri="{FF2B5EF4-FFF2-40B4-BE49-F238E27FC236}">
                  <a16:creationId xmlns:a16="http://schemas.microsoft.com/office/drawing/2014/main" id="{03FC1F4D-6043-3E48-8C8E-4CE00785D89F}"/>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80" name="Picture 79" descr="Shape&#10;&#10;Description automatically generated with medium confidence">
              <a:extLst>
                <a:ext uri="{FF2B5EF4-FFF2-40B4-BE49-F238E27FC236}">
                  <a16:creationId xmlns:a16="http://schemas.microsoft.com/office/drawing/2014/main" id="{41BD9014-E1B3-7649-8D5C-9DEAA17B4F7D}"/>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81" name="Picture 80" descr="Shape&#10;&#10;Description automatically generated with medium confidence">
              <a:extLst>
                <a:ext uri="{FF2B5EF4-FFF2-40B4-BE49-F238E27FC236}">
                  <a16:creationId xmlns:a16="http://schemas.microsoft.com/office/drawing/2014/main" id="{0F97C3EE-A966-BD42-B950-50D2A0785CB8}"/>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79527B"/>
                </a:solidFill>
                <a:latin typeface="+mn-lt"/>
              </a:defRPr>
            </a:lvl1pPr>
          </a:lstStyle>
          <a:p>
            <a:pPr lvl="0"/>
            <a:r>
              <a:rPr lang="de-DE" dirty="0" err="1"/>
              <a:t>Heading</a:t>
            </a:r>
            <a:endParaRPr lang="de-DE" dirty="0"/>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w="9525" cap="flat">
            <a:noFill/>
            <a:bevel/>
            <a:headEnd/>
            <a:tailEnd/>
          </a:ln>
          <a:effectLst/>
        </p:spPr>
        <p:txBody>
          <a:bodyPr wrap="none" anchor="ctr"/>
          <a:lstStyle/>
          <a:p>
            <a:endParaRPr lang="de-DE" dirty="0"/>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w="9525" cap="flat">
            <a:noFill/>
            <a:bevel/>
            <a:headEnd/>
            <a:tailEnd/>
          </a:ln>
          <a:effectLst/>
        </p:spPr>
        <p:txBody>
          <a:bodyPr wrap="none" anchor="ctr"/>
          <a:lstStyle/>
          <a:p>
            <a:endParaRPr lang="de-DE" dirty="0"/>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w="9525" cap="flat">
            <a:noFill/>
            <a:bevel/>
            <a:headEnd/>
            <a:tailEnd/>
          </a:ln>
          <a:effectLst/>
        </p:spPr>
        <p:txBody>
          <a:bodyPr wrap="none" anchor="ctr"/>
          <a:lstStyle/>
          <a:p>
            <a:endParaRPr lang="de-DE" dirty="0"/>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w="9525" cap="flat">
            <a:noFill/>
            <a:bevel/>
            <a:headEnd/>
            <a:tailEnd/>
          </a:ln>
          <a:effectLst/>
        </p:spPr>
        <p:txBody>
          <a:bodyPr wrap="none" anchor="ctr"/>
          <a:lstStyle/>
          <a:p>
            <a:endParaRPr lang="de-DE" dirty="0"/>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w="9525" cap="flat">
            <a:noFill/>
            <a:bevel/>
            <a:headEnd/>
            <a:tailEnd/>
          </a:ln>
          <a:effectLst/>
        </p:spPr>
        <p:txBody>
          <a:bodyPr wrap="none" anchor="ctr"/>
          <a:lstStyle/>
          <a:p>
            <a:endParaRPr lang="de-DE" dirty="0"/>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w="9525" cap="flat">
            <a:noFill/>
            <a:bevel/>
            <a:headEnd/>
            <a:tailEnd/>
          </a:ln>
          <a:effectLst/>
        </p:spPr>
        <p:txBody>
          <a:bodyPr wrap="none" anchor="ctr"/>
          <a:lstStyle/>
          <a:p>
            <a:endParaRPr lang="de-DE" dirty="0"/>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w="9525" cap="flat">
            <a:noFill/>
            <a:bevel/>
            <a:headEnd/>
            <a:tailEnd/>
          </a:ln>
          <a:effectLst/>
        </p:spPr>
        <p:txBody>
          <a:bodyPr wrap="none" anchor="ctr"/>
          <a:lstStyle/>
          <a:p>
            <a:endParaRPr lang="de-DE" dirty="0"/>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w="9525" cap="flat">
            <a:noFill/>
            <a:bevel/>
            <a:headEnd/>
            <a:tailEnd/>
          </a:ln>
          <a:effectLst/>
        </p:spPr>
        <p:txBody>
          <a:bodyPr wrap="none" anchor="ctr"/>
          <a:lstStyle/>
          <a:p>
            <a:endParaRPr lang="de-DE" dirty="0"/>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w="9525" cap="flat">
            <a:noFill/>
            <a:bevel/>
            <a:headEnd/>
            <a:tailEnd/>
          </a:ln>
          <a:effectLst/>
        </p:spPr>
        <p:txBody>
          <a:bodyPr wrap="none" anchor="ctr"/>
          <a:lstStyle/>
          <a:p>
            <a:endParaRPr lang="de-DE" dirty="0"/>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w="9525" cap="flat">
            <a:noFill/>
            <a:bevel/>
            <a:headEnd/>
            <a:tailEnd/>
          </a:ln>
          <a:effectLst/>
        </p:spPr>
        <p:txBody>
          <a:bodyPr wrap="none" anchor="ctr"/>
          <a:lstStyle/>
          <a:p>
            <a:endParaRPr lang="de-DE" dirty="0"/>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1</a:t>
            </a:r>
          </a:p>
        </p:txBody>
      </p:sp>
      <p:pic>
        <p:nvPicPr>
          <p:cNvPr id="32" name="Picture 31" descr="Background pattern&#10;&#10;Description automatically generated">
            <a:extLst>
              <a:ext uri="{FF2B5EF4-FFF2-40B4-BE49-F238E27FC236}">
                <a16:creationId xmlns:a16="http://schemas.microsoft.com/office/drawing/2014/main" id="{86082134-F67D-1B43-B573-E83A85ABF2E7}"/>
              </a:ext>
            </a:extLst>
          </p:cNvPr>
          <p:cNvPicPr>
            <a:picLocks noChangeAspect="1"/>
          </p:cNvPicPr>
          <p:nvPr userDrawn="1"/>
        </p:nvPicPr>
        <p:blipFill rotWithShape="1">
          <a:blip r:embed="rId2">
            <a:alphaModFix amt="48000"/>
          </a:blip>
          <a:srcRect l="-26773" t="-4018" r="-5883" b="83247"/>
          <a:stretch/>
        </p:blipFill>
        <p:spPr>
          <a:xfrm>
            <a:off x="-815415" y="5718931"/>
            <a:ext cx="5564883" cy="1181829"/>
          </a:xfrm>
          <a:prstGeom prst="rect">
            <a:avLst/>
          </a:prstGeom>
        </p:spPr>
      </p:pic>
      <p:grpSp>
        <p:nvGrpSpPr>
          <p:cNvPr id="34" name="Group 33">
            <a:extLst>
              <a:ext uri="{FF2B5EF4-FFF2-40B4-BE49-F238E27FC236}">
                <a16:creationId xmlns:a16="http://schemas.microsoft.com/office/drawing/2014/main" id="{CC0FF58B-0A14-4541-9BFA-8940EC5B8047}"/>
              </a:ext>
            </a:extLst>
          </p:cNvPr>
          <p:cNvGrpSpPr/>
          <p:nvPr userDrawn="1"/>
        </p:nvGrpSpPr>
        <p:grpSpPr>
          <a:xfrm>
            <a:off x="389965" y="6092742"/>
            <a:ext cx="3144242" cy="374574"/>
            <a:chOff x="301128" y="6151084"/>
            <a:chExt cx="3144242" cy="374574"/>
          </a:xfrm>
        </p:grpSpPr>
        <p:pic>
          <p:nvPicPr>
            <p:cNvPr id="37" name="Picture 36" descr="Shape&#10;&#10;Description automatically generated with medium confidence">
              <a:extLst>
                <a:ext uri="{FF2B5EF4-FFF2-40B4-BE49-F238E27FC236}">
                  <a16:creationId xmlns:a16="http://schemas.microsoft.com/office/drawing/2014/main" id="{7C5FF409-16BF-DA45-B703-C9A7A027EF13}"/>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38" name="Picture 37" descr="Shape&#10;&#10;Description automatically generated with medium confidence">
              <a:extLst>
                <a:ext uri="{FF2B5EF4-FFF2-40B4-BE49-F238E27FC236}">
                  <a16:creationId xmlns:a16="http://schemas.microsoft.com/office/drawing/2014/main" id="{BF661B42-ABAD-AD4E-98C2-D6BF9AB3A953}"/>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842A0DF2-226F-1945-8C73-70D512F2B907}"/>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
        <p:nvSpPr>
          <p:cNvPr id="40" name="Text Placeholder 17">
            <a:extLst>
              <a:ext uri="{FF2B5EF4-FFF2-40B4-BE49-F238E27FC236}">
                <a16:creationId xmlns:a16="http://schemas.microsoft.com/office/drawing/2014/main" id="{4C27E1F7-AB4B-8248-A351-91D3BC133705}"/>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2</a:t>
            </a:r>
          </a:p>
        </p:txBody>
      </p:sp>
      <p:sp>
        <p:nvSpPr>
          <p:cNvPr id="41" name="Text Placeholder 17">
            <a:extLst>
              <a:ext uri="{FF2B5EF4-FFF2-40B4-BE49-F238E27FC236}">
                <a16:creationId xmlns:a16="http://schemas.microsoft.com/office/drawing/2014/main" id="{21D5E517-A4FB-344E-9AFB-933FD5A1B05C}"/>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3</a:t>
            </a:r>
          </a:p>
        </p:txBody>
      </p:sp>
      <p:sp>
        <p:nvSpPr>
          <p:cNvPr id="42" name="Text Placeholder 17">
            <a:extLst>
              <a:ext uri="{FF2B5EF4-FFF2-40B4-BE49-F238E27FC236}">
                <a16:creationId xmlns:a16="http://schemas.microsoft.com/office/drawing/2014/main" id="{700D390C-DEFF-7B4C-9752-5D3269B62BC5}"/>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4</a:t>
            </a:r>
          </a:p>
        </p:txBody>
      </p:sp>
      <p:sp>
        <p:nvSpPr>
          <p:cNvPr id="43" name="Text Placeholder 17">
            <a:extLst>
              <a:ext uri="{FF2B5EF4-FFF2-40B4-BE49-F238E27FC236}">
                <a16:creationId xmlns:a16="http://schemas.microsoft.com/office/drawing/2014/main" id="{7BCFCD34-BCDB-0E4B-ACDE-FDA7D0D42A4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5</a:t>
            </a:r>
          </a:p>
        </p:txBody>
      </p:sp>
    </p:spTree>
    <p:extLst>
      <p:ext uri="{BB962C8B-B14F-4D97-AF65-F5344CB8AC3E}">
        <p14:creationId xmlns:p14="http://schemas.microsoft.com/office/powerpoint/2010/main" val="35077142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A59"/>
                </a:solidFill>
                <a:latin typeface="Calibri" panose="020F0502020204030204" pitchFamily="34" charset="0"/>
                <a:cs typeface="Calibri" panose="020F0502020204030204" pitchFamily="34" charset="0"/>
              </a:defRPr>
            </a:lvl1pPr>
          </a:lstStyle>
          <a:p>
            <a:pPr lvl="0"/>
            <a:r>
              <a:rPr lang="de-DE" dirty="0" err="1"/>
              <a:t>Heading</a:t>
            </a:r>
            <a:endParaRPr lang="de-DE" dirty="0"/>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91639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1</a:t>
            </a:r>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2</a:t>
            </a:r>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3</a:t>
            </a:r>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4</a:t>
            </a:r>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pic>
        <p:nvPicPr>
          <p:cNvPr id="30" name="Picture 29" descr="Background pattern&#10;&#10;Description automatically generated">
            <a:extLst>
              <a:ext uri="{FF2B5EF4-FFF2-40B4-BE49-F238E27FC236}">
                <a16:creationId xmlns:a16="http://schemas.microsoft.com/office/drawing/2014/main" id="{06186F3B-2AFF-4346-942C-585AF26F9B9E}"/>
              </a:ext>
            </a:extLst>
          </p:cNvPr>
          <p:cNvPicPr>
            <a:picLocks noChangeAspect="1"/>
          </p:cNvPicPr>
          <p:nvPr userDrawn="1"/>
        </p:nvPicPr>
        <p:blipFill rotWithShape="1">
          <a:blip r:embed="rId2">
            <a:alphaModFix amt="48000"/>
          </a:blip>
          <a:srcRect l="-26773" t="-4018" r="-5883" b="83247"/>
          <a:stretch/>
        </p:blipFill>
        <p:spPr>
          <a:xfrm>
            <a:off x="-815415" y="5718931"/>
            <a:ext cx="5564883" cy="1181829"/>
          </a:xfrm>
          <a:prstGeom prst="rect">
            <a:avLst/>
          </a:prstGeom>
        </p:spPr>
      </p:pic>
      <p:grpSp>
        <p:nvGrpSpPr>
          <p:cNvPr id="49" name="Group 48">
            <a:extLst>
              <a:ext uri="{FF2B5EF4-FFF2-40B4-BE49-F238E27FC236}">
                <a16:creationId xmlns:a16="http://schemas.microsoft.com/office/drawing/2014/main" id="{D5EDB684-CD36-0140-A48B-73E83AE2C52D}"/>
              </a:ext>
            </a:extLst>
          </p:cNvPr>
          <p:cNvGrpSpPr/>
          <p:nvPr userDrawn="1"/>
        </p:nvGrpSpPr>
        <p:grpSpPr>
          <a:xfrm>
            <a:off x="389965" y="6092742"/>
            <a:ext cx="3144242" cy="374574"/>
            <a:chOff x="301128" y="6151084"/>
            <a:chExt cx="3144242" cy="374574"/>
          </a:xfrm>
        </p:grpSpPr>
        <p:pic>
          <p:nvPicPr>
            <p:cNvPr id="50" name="Picture 49" descr="Shape&#10;&#10;Description automatically generated with medium confidence">
              <a:extLst>
                <a:ext uri="{FF2B5EF4-FFF2-40B4-BE49-F238E27FC236}">
                  <a16:creationId xmlns:a16="http://schemas.microsoft.com/office/drawing/2014/main" id="{ACD3B0C5-CFB3-B04F-AC62-7FFA3AF6274C}"/>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51" name="Picture 50" descr="Shape&#10;&#10;Description automatically generated with medium confidence">
              <a:extLst>
                <a:ext uri="{FF2B5EF4-FFF2-40B4-BE49-F238E27FC236}">
                  <a16:creationId xmlns:a16="http://schemas.microsoft.com/office/drawing/2014/main" id="{9479B3AD-6B7A-584E-8F28-61AC5C01D21F}"/>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CF27B34D-F7DE-9F4C-92D3-6BF627175DEF}"/>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de-DE" sz="4400" b="1" i="0" u="none" strike="noStrike" kern="1200" baseline="0" dirty="0">
                <a:solidFill>
                  <a:schemeClr val="bg1"/>
                </a:solidFill>
                <a:effectLst/>
                <a:latin typeface="+mn-lt"/>
                <a:ea typeface="+mn-ea"/>
                <a:cs typeface="+mn-cs"/>
                <a:sym typeface="Quattrocento Sans"/>
              </a:rPr>
              <a:t>NAVIGATING TOURISM</a:t>
            </a:r>
          </a:p>
          <a:p>
            <a:pPr fontAlgn="base"/>
            <a:r>
              <a:rPr lang="de-DE" sz="4400" b="0" i="0" u="none" strike="noStrike" kern="1200" baseline="0" dirty="0">
                <a:solidFill>
                  <a:schemeClr val="bg1"/>
                </a:solidFill>
                <a:effectLst/>
                <a:latin typeface="+mn-lt"/>
                <a:ea typeface="+mn-ea"/>
                <a:cs typeface="+mn-cs"/>
                <a:sym typeface="Quattrocento Sans"/>
              </a:rPr>
              <a:t>FONT TYPEFACE &amp; SIZE</a:t>
            </a:r>
            <a:endParaRPr lang="de-D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de-DE" sz="3000" b="0" i="0" u="none" strike="noStrike" kern="1200" dirty="0">
                <a:solidFill>
                  <a:schemeClr val="bg1"/>
                </a:solidFill>
                <a:effectLst/>
                <a:latin typeface="+mn-lt"/>
                <a:ea typeface="+mn-ea"/>
                <a:cs typeface="+mn-cs"/>
              </a:rPr>
              <a:t>PLEASE</a:t>
            </a:r>
            <a:r>
              <a:rPr lang="de-DE" sz="3000" b="0" i="0" u="none" strike="noStrike" kern="1200" baseline="0" dirty="0">
                <a:solidFill>
                  <a:schemeClr val="bg1"/>
                </a:solidFill>
                <a:effectLst/>
                <a:latin typeface="+mn-lt"/>
                <a:ea typeface="+mn-ea"/>
                <a:cs typeface="+mn-cs"/>
              </a:rPr>
              <a:t> ENSURE TO KEEP FONTS AS PER THE LAYOUT</a:t>
            </a:r>
            <a:endParaRPr lang="de-DE" sz="3000" b="0" i="0" u="none" strike="noStrike" kern="1200" dirty="0">
              <a:solidFill>
                <a:schemeClr val="bg1"/>
              </a:solidFill>
              <a:effectLst/>
              <a:latin typeface="+mn-lt"/>
              <a:ea typeface="+mn-ea"/>
              <a:cs typeface="+mn-cs"/>
            </a:endParaRPr>
          </a:p>
          <a:p>
            <a:pPr fontAlgn="base"/>
            <a:endParaRPr lang="de-D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de-DE" sz="3000" b="0" i="0" u="none" strike="noStrike" kern="1200" dirty="0">
                <a:solidFill>
                  <a:schemeClr val="bg1"/>
                </a:solidFill>
                <a:effectLst/>
                <a:latin typeface="+mn-lt"/>
                <a:ea typeface="+mn-ea"/>
                <a:cs typeface="+mn-cs"/>
              </a:rPr>
              <a:t>48 point </a:t>
            </a:r>
            <a:r>
              <a:rPr lang="de-DE" sz="3000" b="0" i="0" u="none" strike="noStrike" kern="1200" baseline="0" dirty="0">
                <a:solidFill>
                  <a:schemeClr val="bg1"/>
                </a:solidFill>
                <a:effectLst/>
                <a:latin typeface="+mn-lt"/>
                <a:ea typeface="+mn-ea"/>
                <a:cs typeface="+mn-cs"/>
              </a:rPr>
              <a:t> -  </a:t>
            </a:r>
            <a:r>
              <a:rPr lang="de-DE" sz="3000" b="0" i="0" u="none" strike="noStrike" kern="1200" dirty="0">
                <a:solidFill>
                  <a:schemeClr val="bg1"/>
                </a:solidFill>
                <a:effectLst/>
                <a:latin typeface="+mn-lt"/>
                <a:ea typeface="+mn-ea"/>
                <a:cs typeface="+mn-cs"/>
              </a:rPr>
              <a:t>Divider</a:t>
            </a:r>
            <a:r>
              <a:rPr lang="de-D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de-D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de-DE" sz="3000" b="0" i="0" u="none" strike="noStrike" kern="1200" dirty="0">
                <a:solidFill>
                  <a:schemeClr val="bg1"/>
                </a:solidFill>
                <a:effectLst/>
                <a:latin typeface="+mn-lt"/>
                <a:ea typeface="+mn-ea"/>
                <a:cs typeface="+mn-cs"/>
              </a:rPr>
              <a:t>36 point</a:t>
            </a:r>
            <a:r>
              <a:rPr lang="de-DE" sz="3000" b="0" i="0" u="none" strike="noStrike" kern="1200" baseline="0" dirty="0">
                <a:solidFill>
                  <a:schemeClr val="bg1"/>
                </a:solidFill>
                <a:effectLst/>
                <a:latin typeface="+mn-lt"/>
                <a:ea typeface="+mn-ea"/>
                <a:cs typeface="+mn-cs"/>
              </a:rPr>
              <a:t>  -  </a:t>
            </a:r>
            <a:r>
              <a:rPr lang="de-D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de-D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de-DE" sz="3000" b="0" i="0" u="none" strike="noStrike" kern="1200" dirty="0">
                <a:solidFill>
                  <a:schemeClr val="bg1"/>
                </a:solidFill>
                <a:effectLst/>
                <a:latin typeface="+mn-lt"/>
                <a:ea typeface="+mn-ea"/>
                <a:cs typeface="+mn-cs"/>
              </a:rPr>
              <a:t>30 point</a:t>
            </a:r>
            <a:r>
              <a:rPr lang="de-DE" sz="3000" b="0" i="0" u="none" strike="noStrike" kern="1200" baseline="0" dirty="0">
                <a:solidFill>
                  <a:schemeClr val="bg1"/>
                </a:solidFill>
                <a:effectLst/>
                <a:latin typeface="+mn-lt"/>
                <a:ea typeface="+mn-ea"/>
                <a:cs typeface="+mn-cs"/>
              </a:rPr>
              <a:t>  -  </a:t>
            </a:r>
            <a:r>
              <a:rPr lang="de-D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de-DE" sz="3000" b="0" i="0" u="none" strike="noStrike" kern="1200" dirty="0">
                <a:solidFill>
                  <a:schemeClr val="bg1"/>
                </a:solidFill>
                <a:effectLst/>
                <a:latin typeface="+mn-lt"/>
                <a:ea typeface="+mn-ea"/>
                <a:cs typeface="+mn-cs"/>
              </a:rPr>
              <a:t>	</a:t>
            </a:r>
            <a:r>
              <a:rPr lang="de-DE" sz="3000" b="0" i="0" u="none" strike="noStrike" kern="1200" baseline="0" dirty="0">
                <a:solidFill>
                  <a:schemeClr val="bg1"/>
                </a:solidFill>
                <a:effectLst/>
                <a:latin typeface="+mn-lt"/>
                <a:ea typeface="+mn-ea"/>
                <a:cs typeface="+mn-cs"/>
              </a:rPr>
              <a:t>       </a:t>
            </a:r>
            <a:r>
              <a:rPr lang="de-D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de-D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de-DE" sz="3000" b="0" i="0" u="none" strike="noStrike" kern="1200" dirty="0">
                <a:solidFill>
                  <a:schemeClr val="bg1"/>
                </a:solidFill>
                <a:effectLst/>
                <a:latin typeface="+mn-lt"/>
                <a:ea typeface="+mn-ea"/>
                <a:cs typeface="+mn-cs"/>
              </a:rPr>
              <a:t>24 point</a:t>
            </a:r>
            <a:r>
              <a:rPr lang="de-DE" sz="3000" b="0" i="0" u="none" strike="noStrike" kern="1200" baseline="0" dirty="0">
                <a:solidFill>
                  <a:schemeClr val="bg1"/>
                </a:solidFill>
                <a:effectLst/>
                <a:latin typeface="+mn-lt"/>
                <a:ea typeface="+mn-ea"/>
                <a:cs typeface="+mn-cs"/>
              </a:rPr>
              <a:t>  -  </a:t>
            </a:r>
            <a:r>
              <a:rPr lang="de-DE" sz="3000" b="0" i="0" u="none" strike="noStrike" kern="1200" baseline="0" dirty="0">
                <a:solidFill>
                  <a:schemeClr val="bg1"/>
                </a:solidFill>
                <a:effectLst/>
                <a:latin typeface="+mn-lt"/>
                <a:ea typeface="Quattrocento Sans"/>
                <a:cs typeface="Quattrocento Sans"/>
                <a:sym typeface="Quattrocento Sans"/>
              </a:rPr>
              <a:t>Main </a:t>
            </a:r>
            <a:r>
              <a:rPr lang="de-DE" sz="3000" b="0" i="0" u="none" strike="noStrike" kern="1200" dirty="0">
                <a:solidFill>
                  <a:schemeClr val="bg1"/>
                </a:solidFill>
                <a:effectLst/>
                <a:latin typeface="+mn-lt"/>
                <a:ea typeface="+mn-ea"/>
                <a:cs typeface="+mn-cs"/>
              </a:rPr>
              <a:t>Text Body </a:t>
            </a:r>
            <a:endParaRPr lang="de-DE" sz="3000" dirty="0"/>
          </a:p>
          <a:p>
            <a:pPr fontAlgn="base"/>
            <a:endParaRPr lang="de-D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de-D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de-DE" sz="2400" b="1" i="0" u="none" strike="noStrike" kern="1200" baseline="0" dirty="0">
                <a:solidFill>
                  <a:schemeClr val="bg1"/>
                </a:solidFill>
                <a:effectLst/>
                <a:latin typeface="+mn-lt"/>
                <a:ea typeface="+mn-ea"/>
                <a:cs typeface="+mn-cs"/>
                <a:sym typeface="Quattrocento Sans"/>
              </a:rPr>
              <a:t>NAVIGATING TOURISM </a:t>
            </a:r>
            <a:r>
              <a:rPr lang="de-DE" sz="2400" b="0" i="0" u="none" strike="noStrike" kern="1200" baseline="0" dirty="0">
                <a:solidFill>
                  <a:schemeClr val="bg1"/>
                </a:solidFill>
                <a:effectLst/>
                <a:latin typeface="+mn-lt"/>
                <a:ea typeface="+mn-ea"/>
                <a:cs typeface="+mn-cs"/>
                <a:sym typeface="Quattrocento Sans"/>
              </a:rPr>
              <a:t>PowerPoint is….</a:t>
            </a:r>
          </a:p>
          <a:p>
            <a:pPr fontAlgn="base"/>
            <a:endParaRPr lang="de-DE" sz="2400" b="0" i="0" u="none" strike="noStrike" kern="1200" baseline="0" dirty="0">
              <a:solidFill>
                <a:schemeClr val="bg1"/>
              </a:solidFill>
              <a:effectLst/>
              <a:latin typeface="+mn-lt"/>
              <a:ea typeface="+mn-ea"/>
              <a:cs typeface="+mn-cs"/>
              <a:sym typeface="Quattrocento Sans"/>
            </a:endParaRPr>
          </a:p>
          <a:p>
            <a:pPr fontAlgn="base"/>
            <a:r>
              <a:rPr lang="de-DE" sz="3600" b="1" i="1" baseline="0" dirty="0">
                <a:solidFill>
                  <a:schemeClr val="bg1"/>
                </a:solidFill>
                <a:latin typeface="+mn-lt"/>
                <a:ea typeface="Quattrocento Sans"/>
                <a:cs typeface="Quattrocento Sans"/>
                <a:sym typeface="Quattrocento Sans"/>
              </a:rPr>
              <a:t>Calibri</a:t>
            </a:r>
            <a:endParaRPr lang="de-D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de-DE" sz="2400" kern="1200" dirty="0">
                <a:solidFill>
                  <a:schemeClr val="bg1"/>
                </a:solidFill>
                <a:effectLst/>
                <a:latin typeface="+mn-lt"/>
                <a:ea typeface="+mn-ea"/>
                <a:cs typeface="+mn-cs"/>
              </a:rPr>
              <a:t>*** </a:t>
            </a:r>
            <a:r>
              <a:rPr lang="de-DE" sz="2400" b="1" kern="1200" dirty="0">
                <a:solidFill>
                  <a:schemeClr val="bg1"/>
                </a:solidFill>
                <a:effectLst/>
                <a:latin typeface="+mn-lt"/>
                <a:ea typeface="+mn-ea"/>
                <a:cs typeface="+mn-cs"/>
              </a:rPr>
              <a:t>PLEASE DELETE THIS INSTRUCTION SLIDE BEFORE PRESENTING FINAL PRESENTATION </a:t>
            </a:r>
            <a:r>
              <a:rPr lang="de-DE" sz="2400" kern="1200" dirty="0">
                <a:solidFill>
                  <a:schemeClr val="bg1"/>
                </a:solidFill>
                <a:effectLst/>
                <a:latin typeface="+mn-lt"/>
                <a:ea typeface="+mn-ea"/>
                <a:cs typeface="+mn-cs"/>
              </a:rPr>
              <a:t>*** </a:t>
            </a: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pic>
        <p:nvPicPr>
          <p:cNvPr id="33" name="Picture 32" descr="Background pattern&#10;&#10;Description automatically generated">
            <a:extLst>
              <a:ext uri="{FF2B5EF4-FFF2-40B4-BE49-F238E27FC236}">
                <a16:creationId xmlns:a16="http://schemas.microsoft.com/office/drawing/2014/main" id="{D9300ACB-C92D-664B-A68C-9FC1C82B0B44}"/>
              </a:ext>
            </a:extLst>
          </p:cNvPr>
          <p:cNvPicPr>
            <a:picLocks noChangeAspect="1"/>
          </p:cNvPicPr>
          <p:nvPr userDrawn="1"/>
        </p:nvPicPr>
        <p:blipFill rotWithShape="1">
          <a:blip r:embed="rId2">
            <a:alphaModFix amt="48000"/>
          </a:blip>
          <a:srcRect l="-26773" t="-4018" r="-5883" b="83247"/>
          <a:stretch/>
        </p:blipFill>
        <p:spPr>
          <a:xfrm>
            <a:off x="-815415" y="5718931"/>
            <a:ext cx="5564883" cy="1181829"/>
          </a:xfrm>
          <a:prstGeom prst="rect">
            <a:avLst/>
          </a:prstGeom>
        </p:spPr>
      </p:pic>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577077" y="1322650"/>
            <a:ext cx="1274708" cy="369332"/>
          </a:xfrm>
          <a:prstGeom prst="rect">
            <a:avLst/>
          </a:prstGeom>
          <a:noFill/>
        </p:spPr>
        <p:txBody>
          <a:bodyPr wrap="none" rtlCol="0">
            <a:spAutoFit/>
          </a:bodyPr>
          <a:lstStyle/>
          <a:p>
            <a:pPr algn="ctr"/>
            <a:r>
              <a:rPr lang="de-DE"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977804" y="1322650"/>
            <a:ext cx="1274708" cy="369332"/>
          </a:xfrm>
          <a:prstGeom prst="rect">
            <a:avLst/>
          </a:prstGeom>
          <a:noFill/>
        </p:spPr>
        <p:txBody>
          <a:bodyPr wrap="none" rtlCol="0">
            <a:spAutoFit/>
          </a:bodyPr>
          <a:lstStyle/>
          <a:p>
            <a:pPr algn="ctr"/>
            <a:r>
              <a:rPr lang="de-DE"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780418" y="3013347"/>
            <a:ext cx="1274708" cy="369332"/>
          </a:xfrm>
          <a:prstGeom prst="rect">
            <a:avLst/>
          </a:prstGeom>
          <a:noFill/>
        </p:spPr>
        <p:txBody>
          <a:bodyPr wrap="none" rtlCol="0">
            <a:spAutoFit/>
          </a:bodyPr>
          <a:lstStyle/>
          <a:p>
            <a:pPr algn="ctr"/>
            <a:r>
              <a:rPr lang="de-DE"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Click to type</a:t>
            </a:r>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grpSp>
        <p:nvGrpSpPr>
          <p:cNvPr id="27" name="Group 26">
            <a:extLst>
              <a:ext uri="{FF2B5EF4-FFF2-40B4-BE49-F238E27FC236}">
                <a16:creationId xmlns:a16="http://schemas.microsoft.com/office/drawing/2014/main" id="{95B40CD0-7A91-CF4A-AD77-9398E53ED4C2}"/>
              </a:ext>
            </a:extLst>
          </p:cNvPr>
          <p:cNvGrpSpPr/>
          <p:nvPr userDrawn="1"/>
        </p:nvGrpSpPr>
        <p:grpSpPr>
          <a:xfrm>
            <a:off x="389965" y="6092742"/>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99567171-8F5D-2246-9C70-6C5AF6CA3AD2}"/>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13B666C6-CC20-A44F-A5A6-1297BB75A761}"/>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351A8E25-A44E-9E48-BC47-C499B6C3C263}"/>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118F66A6-DC24-5F49-A669-B4008D361D59}"/>
              </a:ext>
            </a:extLst>
          </p:cNvPr>
          <p:cNvPicPr>
            <a:picLocks noChangeAspect="1"/>
          </p:cNvPicPr>
          <p:nvPr userDrawn="1"/>
        </p:nvPicPr>
        <p:blipFill rotWithShape="1">
          <a:blip r:embed="rId2"/>
          <a:srcRect l="-7972" t="10416" r="16408" b="3452"/>
          <a:stretch/>
        </p:blipFill>
        <p:spPr>
          <a:xfrm>
            <a:off x="6816681" y="0"/>
            <a:ext cx="5375319" cy="6857999"/>
          </a:xfrm>
          <a:prstGeom prst="rect">
            <a:avLst/>
          </a:prstGeom>
        </p:spPr>
      </p:pic>
      <p:sp>
        <p:nvSpPr>
          <p:cNvPr id="2" name="Rectangle 1">
            <a:extLst>
              <a:ext uri="{FF2B5EF4-FFF2-40B4-BE49-F238E27FC236}">
                <a16:creationId xmlns:a16="http://schemas.microsoft.com/office/drawing/2014/main" id="{918D471C-0C8F-0146-83F3-CAF71642C847}"/>
              </a:ext>
            </a:extLst>
          </p:cNvPr>
          <p:cNvSpPr/>
          <p:nvPr userDrawn="1"/>
        </p:nvSpPr>
        <p:spPr>
          <a:xfrm flipV="1">
            <a:off x="3843" y="2769245"/>
            <a:ext cx="12188157" cy="2832760"/>
          </a:xfrm>
          <a:prstGeom prst="rect">
            <a:avLst/>
          </a:prstGeom>
          <a:solidFill>
            <a:srgbClr val="79527B"/>
          </a:solidFill>
          <a:ln>
            <a:solidFill>
              <a:srgbClr val="BFCA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7312226" y="3314699"/>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296026" y="4560883"/>
            <a:ext cx="233548" cy="233548"/>
            <a:chOff x="5941025" y="3634400"/>
            <a:chExt cx="467650" cy="467650"/>
          </a:xfrm>
          <a:no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301260" y="3950821"/>
            <a:ext cx="232323" cy="156913"/>
            <a:chOff x="564675" y="1700625"/>
            <a:chExt cx="465200" cy="314200"/>
          </a:xfrm>
          <a:no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723301" y="3283370"/>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723301" y="3906329"/>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731465" y="4549892"/>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de-DE" dirty="0"/>
              <a:t>Sub-</a:t>
            </a:r>
            <a:r>
              <a:rPr lang="de-DE" dirty="0" err="1"/>
              <a:t>heading</a:t>
            </a:r>
            <a:endParaRPr lang="de-DE" dirty="0"/>
          </a:p>
        </p:txBody>
      </p:sp>
      <p:sp>
        <p:nvSpPr>
          <p:cNvPr id="38" name="Text Placeholder 23">
            <a:extLst>
              <a:ext uri="{FF2B5EF4-FFF2-40B4-BE49-F238E27FC236}">
                <a16:creationId xmlns:a16="http://schemas.microsoft.com/office/drawing/2014/main" id="{28AA1DCD-E2D1-AB4F-9525-3C7A8492D0A8}"/>
              </a:ext>
            </a:extLst>
          </p:cNvPr>
          <p:cNvSpPr>
            <a:spLocks noGrp="1"/>
          </p:cNvSpPr>
          <p:nvPr>
            <p:ph type="body" sz="quarter" idx="19" hasCustomPrompt="1"/>
          </p:nvPr>
        </p:nvSpPr>
        <p:spPr>
          <a:xfrm>
            <a:off x="967062" y="4154268"/>
            <a:ext cx="3195486" cy="731140"/>
          </a:xfrm>
        </p:spPr>
        <p:txBody>
          <a:bodyPr anchor="ctr">
            <a:normAutofit/>
          </a:bodyPr>
          <a:lstStyle>
            <a:lvl1pPr marL="0" indent="0" algn="l">
              <a:buNone/>
              <a:defRPr sz="2800" baseline="0">
                <a:solidFill>
                  <a:schemeClr val="bg1"/>
                </a:solidFill>
                <a:latin typeface="+mn-lt"/>
              </a:defRPr>
            </a:lvl1pPr>
          </a:lstStyle>
          <a:p>
            <a:pPr lvl="0"/>
            <a:r>
              <a:rPr lang="de-DE" dirty="0"/>
              <a:t>Any Questions?</a:t>
            </a:r>
          </a:p>
        </p:txBody>
      </p:sp>
      <p:sp>
        <p:nvSpPr>
          <p:cNvPr id="39" name="Text Placeholder 23">
            <a:extLst>
              <a:ext uri="{FF2B5EF4-FFF2-40B4-BE49-F238E27FC236}">
                <a16:creationId xmlns:a16="http://schemas.microsoft.com/office/drawing/2014/main" id="{15F19531-BE71-324A-B2F4-BCED970EE5C0}"/>
              </a:ext>
            </a:extLst>
          </p:cNvPr>
          <p:cNvSpPr>
            <a:spLocks noGrp="1"/>
          </p:cNvSpPr>
          <p:nvPr>
            <p:ph type="body" sz="quarter" idx="20" hasCustomPrompt="1"/>
          </p:nvPr>
        </p:nvSpPr>
        <p:spPr>
          <a:xfrm>
            <a:off x="967062" y="3344692"/>
            <a:ext cx="3195485" cy="837258"/>
          </a:xfrm>
        </p:spPr>
        <p:txBody>
          <a:bodyPr anchor="ctr">
            <a:normAutofit/>
          </a:bodyPr>
          <a:lstStyle>
            <a:lvl1pPr marL="0" indent="0" algn="l">
              <a:buNone/>
              <a:defRPr sz="5000" baseline="0">
                <a:solidFill>
                  <a:schemeClr val="bg1"/>
                </a:solidFill>
                <a:latin typeface="+mn-lt"/>
              </a:defRPr>
            </a:lvl1pPr>
          </a:lstStyle>
          <a:p>
            <a:pPr lvl="0"/>
            <a:r>
              <a:rPr lang="de-DE" dirty="0" err="1"/>
              <a:t>Thank</a:t>
            </a:r>
            <a:r>
              <a:rPr lang="de-DE" dirty="0"/>
              <a:t> </a:t>
            </a:r>
            <a:r>
              <a:rPr lang="de-DE" dirty="0" err="1"/>
              <a:t>You</a:t>
            </a:r>
            <a:endParaRPr lang="de-DE" dirty="0"/>
          </a:p>
        </p:txBody>
      </p:sp>
      <p:pic>
        <p:nvPicPr>
          <p:cNvPr id="27" name="Picture 26" descr="A picture containing text&#10;&#10;Description automatically generated">
            <a:extLst>
              <a:ext uri="{FF2B5EF4-FFF2-40B4-BE49-F238E27FC236}">
                <a16:creationId xmlns:a16="http://schemas.microsoft.com/office/drawing/2014/main" id="{779220D5-E881-5F4F-B934-02FD4F4206F2}"/>
              </a:ext>
            </a:extLst>
          </p:cNvPr>
          <p:cNvPicPr>
            <a:picLocks noChangeAspect="1"/>
          </p:cNvPicPr>
          <p:nvPr userDrawn="1"/>
        </p:nvPicPr>
        <p:blipFill>
          <a:blip r:embed="rId3"/>
          <a:stretch>
            <a:fillRect/>
          </a:stretch>
        </p:blipFill>
        <p:spPr>
          <a:xfrm>
            <a:off x="615586" y="473530"/>
            <a:ext cx="4899073" cy="2154566"/>
          </a:xfrm>
          <a:prstGeom prst="rect">
            <a:avLst/>
          </a:prstGeom>
        </p:spPr>
      </p:pic>
      <p:grpSp>
        <p:nvGrpSpPr>
          <p:cNvPr id="28" name="Group 27">
            <a:extLst>
              <a:ext uri="{FF2B5EF4-FFF2-40B4-BE49-F238E27FC236}">
                <a16:creationId xmlns:a16="http://schemas.microsoft.com/office/drawing/2014/main" id="{275E8263-0477-5645-B634-01AF59D540E4}"/>
              </a:ext>
            </a:extLst>
          </p:cNvPr>
          <p:cNvGrpSpPr/>
          <p:nvPr userDrawn="1"/>
        </p:nvGrpSpPr>
        <p:grpSpPr>
          <a:xfrm>
            <a:off x="9456007" y="5836660"/>
            <a:ext cx="2735993" cy="679345"/>
            <a:chOff x="0" y="0"/>
            <a:chExt cx="2301694" cy="571500"/>
          </a:xfrm>
        </p:grpSpPr>
        <p:sp>
          <p:nvSpPr>
            <p:cNvPr id="29" name="Rectangle 28">
              <a:extLst>
                <a:ext uri="{FF2B5EF4-FFF2-40B4-BE49-F238E27FC236}">
                  <a16:creationId xmlns:a16="http://schemas.microsoft.com/office/drawing/2014/main" id="{2D522520-FDCE-8442-9D71-202E6368C4F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pic>
          <p:nvPicPr>
            <p:cNvPr id="32" name="Picture 31">
              <a:extLst>
                <a:ext uri="{FF2B5EF4-FFF2-40B4-BE49-F238E27FC236}">
                  <a16:creationId xmlns:a16="http://schemas.microsoft.com/office/drawing/2014/main" id="{79C25753-B4D7-6849-9A91-5984DB1A8A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1 Standardse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3BA0353-6D8E-4702-94A4-6E696BFE5238}"/>
              </a:ext>
            </a:extLst>
          </p:cNvPr>
          <p:cNvSpPr>
            <a:spLocks noGrp="1"/>
          </p:cNvSpPr>
          <p:nvPr>
            <p:ph type="dt" sz="half" idx="10"/>
          </p:nvPr>
        </p:nvSpPr>
        <p:spPr/>
        <p:txBody>
          <a:bodyPr/>
          <a:lstStyle/>
          <a:p>
            <a:fld id="{A3119BAD-E073-4434-8777-7D0CD5C4CD29}" type="datetime1">
              <a:rPr lang="de-DE" smtClean="0"/>
              <a:t>24.05.2023</a:t>
            </a:fld>
            <a:endParaRPr lang="de-DE" dirty="0"/>
          </a:p>
        </p:txBody>
      </p:sp>
      <p:sp>
        <p:nvSpPr>
          <p:cNvPr id="4" name="Fußzeilenplatzhalter 3">
            <a:extLst>
              <a:ext uri="{FF2B5EF4-FFF2-40B4-BE49-F238E27FC236}">
                <a16:creationId xmlns:a16="http://schemas.microsoft.com/office/drawing/2014/main" id="{8A1B6E59-6FC1-48AB-9223-251E18921B9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81CD701A-A2DD-442B-A39E-502788B90BB8}"/>
              </a:ext>
            </a:extLst>
          </p:cNvPr>
          <p:cNvSpPr>
            <a:spLocks noGrp="1"/>
          </p:cNvSpPr>
          <p:nvPr>
            <p:ph type="sldNum" sz="quarter" idx="12"/>
          </p:nvPr>
        </p:nvSpPr>
        <p:spPr/>
        <p:txBody>
          <a:bodyPr/>
          <a:lstStyle/>
          <a:p>
            <a:fld id="{27C07C27-B44B-41FE-B2B2-A7F0D41BF38C}" type="slidenum">
              <a:rPr lang="de-DE" smtClean="0"/>
              <a:t>‹Nr.›</a:t>
            </a:fld>
            <a:endParaRPr lang="de-DE" dirty="0"/>
          </a:p>
        </p:txBody>
      </p:sp>
      <p:sp>
        <p:nvSpPr>
          <p:cNvPr id="7" name="Inhaltsplatzhalter 6">
            <a:extLst>
              <a:ext uri="{FF2B5EF4-FFF2-40B4-BE49-F238E27FC236}">
                <a16:creationId xmlns:a16="http://schemas.microsoft.com/office/drawing/2014/main" id="{72C2BED2-FD12-44AB-846B-94B05CC9DBB8}"/>
              </a:ext>
            </a:extLst>
          </p:cNvPr>
          <p:cNvSpPr>
            <a:spLocks noGrp="1"/>
          </p:cNvSpPr>
          <p:nvPr>
            <p:ph sz="quarter" idx="13"/>
          </p:nvPr>
        </p:nvSpPr>
        <p:spPr>
          <a:xfrm>
            <a:off x="3752490" y="1376363"/>
            <a:ext cx="8007709" cy="486768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a:extLst>
              <a:ext uri="{FF2B5EF4-FFF2-40B4-BE49-F238E27FC236}">
                <a16:creationId xmlns:a16="http://schemas.microsoft.com/office/drawing/2014/main" id="{8B7E3740-67FF-4FC4-81EB-10AEA12DAB5E}"/>
              </a:ext>
            </a:extLst>
          </p:cNvPr>
          <p:cNvSpPr>
            <a:spLocks noGrp="1"/>
          </p:cNvSpPr>
          <p:nvPr>
            <p:ph type="body" sz="quarter" idx="14" hasCustomPrompt="1"/>
          </p:nvPr>
        </p:nvSpPr>
        <p:spPr>
          <a:xfrm>
            <a:off x="3752490" y="441325"/>
            <a:ext cx="8007710" cy="611188"/>
          </a:xfrm>
        </p:spPr>
        <p:txBody>
          <a:bodyPr anchor="ctr">
            <a:normAutofit/>
          </a:bodyPr>
          <a:lstStyle>
            <a:lvl1pPr>
              <a:defRPr sz="1800">
                <a:latin typeface="+mn-lt"/>
              </a:defRPr>
            </a:lvl1pPr>
          </a:lstStyle>
          <a:p>
            <a:pPr lvl="0"/>
            <a:r>
              <a:rPr lang="de-DE" dirty="0"/>
              <a:t>Action Title</a:t>
            </a:r>
          </a:p>
        </p:txBody>
      </p:sp>
      <p:sp>
        <p:nvSpPr>
          <p:cNvPr id="12" name="Textplatzhalter 10">
            <a:extLst>
              <a:ext uri="{FF2B5EF4-FFF2-40B4-BE49-F238E27FC236}">
                <a16:creationId xmlns:a16="http://schemas.microsoft.com/office/drawing/2014/main" id="{A63EF4E5-E405-4CFA-88CE-D96578D8F03E}"/>
              </a:ext>
            </a:extLst>
          </p:cNvPr>
          <p:cNvSpPr>
            <a:spLocks noGrp="1"/>
          </p:cNvSpPr>
          <p:nvPr>
            <p:ph type="body" sz="quarter" idx="15" hasCustomPrompt="1"/>
          </p:nvPr>
        </p:nvSpPr>
        <p:spPr>
          <a:xfrm>
            <a:off x="431800" y="6244046"/>
            <a:ext cx="11328400" cy="254363"/>
          </a:xfrm>
        </p:spPr>
        <p:txBody>
          <a:bodyPr anchor="ctr">
            <a:normAutofit/>
          </a:bodyPr>
          <a:lstStyle>
            <a:lvl1pPr>
              <a:defRPr sz="1000">
                <a:latin typeface="+mn-lt"/>
              </a:defRPr>
            </a:lvl1pPr>
          </a:lstStyle>
          <a:p>
            <a:pPr lvl="0"/>
            <a:r>
              <a:rPr lang="de-DE" dirty="0"/>
              <a:t>Quelle</a:t>
            </a:r>
          </a:p>
        </p:txBody>
      </p:sp>
      <p:sp>
        <p:nvSpPr>
          <p:cNvPr id="10" name="Textplatzhalter 10">
            <a:extLst>
              <a:ext uri="{FF2B5EF4-FFF2-40B4-BE49-F238E27FC236}">
                <a16:creationId xmlns:a16="http://schemas.microsoft.com/office/drawing/2014/main" id="{7ED5C3B4-1E5D-46A4-83A1-2ADDB2A0D7AE}"/>
              </a:ext>
            </a:extLst>
          </p:cNvPr>
          <p:cNvSpPr>
            <a:spLocks noGrp="1"/>
          </p:cNvSpPr>
          <p:nvPr>
            <p:ph type="body" sz="quarter" idx="17" hasCustomPrompt="1"/>
          </p:nvPr>
        </p:nvSpPr>
        <p:spPr>
          <a:xfrm>
            <a:off x="431799" y="441325"/>
            <a:ext cx="3148162" cy="237944"/>
          </a:xfrm>
        </p:spPr>
        <p:txBody>
          <a:bodyPr anchor="ctr">
            <a:normAutofit/>
          </a:bodyPr>
          <a:lstStyle>
            <a:lvl1pPr>
              <a:defRPr sz="1800">
                <a:solidFill>
                  <a:schemeClr val="tx1">
                    <a:lumMod val="25000"/>
                    <a:lumOff val="75000"/>
                  </a:schemeClr>
                </a:solidFill>
                <a:latin typeface="+mn-lt"/>
              </a:defRPr>
            </a:lvl1pPr>
          </a:lstStyle>
          <a:p>
            <a:pPr lvl="0"/>
            <a:r>
              <a:rPr lang="de-DE" dirty="0"/>
              <a:t>Modul</a:t>
            </a:r>
          </a:p>
        </p:txBody>
      </p:sp>
      <p:sp>
        <p:nvSpPr>
          <p:cNvPr id="13" name="Textplatzhalter 10">
            <a:extLst>
              <a:ext uri="{FF2B5EF4-FFF2-40B4-BE49-F238E27FC236}">
                <a16:creationId xmlns:a16="http://schemas.microsoft.com/office/drawing/2014/main" id="{587B2BE3-E235-40AA-B573-745B96F16D00}"/>
              </a:ext>
            </a:extLst>
          </p:cNvPr>
          <p:cNvSpPr>
            <a:spLocks noGrp="1"/>
          </p:cNvSpPr>
          <p:nvPr>
            <p:ph type="body" sz="quarter" idx="18" hasCustomPrompt="1"/>
          </p:nvPr>
        </p:nvSpPr>
        <p:spPr>
          <a:xfrm>
            <a:off x="431800" y="798861"/>
            <a:ext cx="3148161" cy="237944"/>
          </a:xfrm>
        </p:spPr>
        <p:txBody>
          <a:bodyPr anchor="ctr">
            <a:normAutofit/>
          </a:bodyPr>
          <a:lstStyle>
            <a:lvl1pPr>
              <a:defRPr sz="1800">
                <a:solidFill>
                  <a:schemeClr val="tx1">
                    <a:lumMod val="50000"/>
                    <a:lumOff val="50000"/>
                  </a:schemeClr>
                </a:solidFill>
                <a:latin typeface="+mn-lt"/>
              </a:defRPr>
            </a:lvl1pPr>
          </a:lstStyle>
          <a:p>
            <a:pPr lvl="0"/>
            <a:r>
              <a:rPr lang="de-DE" dirty="0" err="1"/>
              <a:t>Section</a:t>
            </a:r>
            <a:endParaRPr lang="de-DE" dirty="0"/>
          </a:p>
        </p:txBody>
      </p:sp>
      <p:cxnSp>
        <p:nvCxnSpPr>
          <p:cNvPr id="14" name="Gerader Verbinder 13">
            <a:extLst>
              <a:ext uri="{FF2B5EF4-FFF2-40B4-BE49-F238E27FC236}">
                <a16:creationId xmlns:a16="http://schemas.microsoft.com/office/drawing/2014/main" id="{02BAFFB0-5267-4E2A-9F88-7CCCCD0EE0F5}"/>
              </a:ext>
            </a:extLst>
          </p:cNvPr>
          <p:cNvCxnSpPr>
            <a:cxnSpLocks/>
          </p:cNvCxnSpPr>
          <p:nvPr userDrawn="1"/>
        </p:nvCxnSpPr>
        <p:spPr>
          <a:xfrm>
            <a:off x="3752490" y="1214711"/>
            <a:ext cx="800771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Inhaltsplatzhalter 6">
            <a:extLst>
              <a:ext uri="{FF2B5EF4-FFF2-40B4-BE49-F238E27FC236}">
                <a16:creationId xmlns:a16="http://schemas.microsoft.com/office/drawing/2014/main" id="{030E0CCA-5F20-4E41-8656-567E177A888C}"/>
              </a:ext>
            </a:extLst>
          </p:cNvPr>
          <p:cNvSpPr>
            <a:spLocks noGrp="1"/>
          </p:cNvSpPr>
          <p:nvPr>
            <p:ph sz="quarter" idx="19"/>
          </p:nvPr>
        </p:nvSpPr>
        <p:spPr>
          <a:xfrm>
            <a:off x="431800" y="1376363"/>
            <a:ext cx="3148161" cy="4867681"/>
          </a:xfrm>
        </p:spPr>
        <p:txBody>
          <a:bodyPr anchor="ctr"/>
          <a:lstStyle>
            <a:lvl1pPr>
              <a:lnSpc>
                <a:spcPct val="100000"/>
              </a:lnSpc>
              <a:spcBef>
                <a:spcPts val="600"/>
              </a:spcBef>
              <a:defRPr sz="1600"/>
            </a:lvl1pPr>
            <a:lvl2pPr>
              <a:lnSpc>
                <a:spcPct val="100000"/>
              </a:lnSpc>
              <a:spcBef>
                <a:spcPts val="600"/>
              </a:spcBef>
              <a:defRPr sz="1600"/>
            </a:lvl2pPr>
            <a:lvl3pPr>
              <a:lnSpc>
                <a:spcPct val="100000"/>
              </a:lnSpc>
              <a:spcBef>
                <a:spcPts val="600"/>
              </a:spcBef>
              <a:defRPr sz="1400"/>
            </a:lvl3pPr>
            <a:lvl4pPr>
              <a:lnSpc>
                <a:spcPct val="100000"/>
              </a:lnSpc>
              <a:spcBef>
                <a:spcPts val="600"/>
              </a:spcBef>
              <a:defRPr sz="1200"/>
            </a:lvl4pPr>
            <a:lvl5pPr>
              <a:lnSpc>
                <a:spcPct val="100000"/>
              </a:lnSpc>
              <a:spcBef>
                <a:spcPts val="600"/>
              </a:spcBef>
              <a:defRPr sz="11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29453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verview/Content Slide">
  <p:cSld name="1_Overview/Content Slide">
    <p:spTree>
      <p:nvGrpSpPr>
        <p:cNvPr id="1" name="Shape 42"/>
        <p:cNvGrpSpPr/>
        <p:nvPr/>
      </p:nvGrpSpPr>
      <p:grpSpPr>
        <a:xfrm>
          <a:off x="0" y="0"/>
          <a:ext cx="0" cy="0"/>
          <a:chOff x="0" y="0"/>
          <a:chExt cx="0" cy="0"/>
        </a:xfrm>
      </p:grpSpPr>
      <p:sp>
        <p:nvSpPr>
          <p:cNvPr id="43" name="Google Shape;43;p76"/>
          <p:cNvSpPr/>
          <p:nvPr/>
        </p:nvSpPr>
        <p:spPr>
          <a:xfrm>
            <a:off x="6642832" y="99211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76"/>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5" name="Google Shape;45;p76"/>
          <p:cNvCxnSpPr/>
          <p:nvPr/>
        </p:nvCxnSpPr>
        <p:spPr>
          <a:xfrm>
            <a:off x="6051115" y="138208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6" name="Google Shape;46;p76"/>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6"/>
          <p:cNvSpPr/>
          <p:nvPr/>
        </p:nvSpPr>
        <p:spPr>
          <a:xfrm>
            <a:off x="6642832" y="206674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76"/>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 name="Google Shape;49;p76"/>
          <p:cNvCxnSpPr/>
          <p:nvPr/>
        </p:nvCxnSpPr>
        <p:spPr>
          <a:xfrm>
            <a:off x="6051115" y="245671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0" name="Google Shape;50;p76"/>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6"/>
          <p:cNvSpPr/>
          <p:nvPr/>
        </p:nvSpPr>
        <p:spPr>
          <a:xfrm>
            <a:off x="6642832" y="312650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76"/>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3" name="Google Shape;53;p76"/>
          <p:cNvCxnSpPr/>
          <p:nvPr/>
        </p:nvCxnSpPr>
        <p:spPr>
          <a:xfrm>
            <a:off x="6051115" y="351647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4" name="Google Shape;54;p76"/>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6"/>
          <p:cNvSpPr/>
          <p:nvPr/>
        </p:nvSpPr>
        <p:spPr>
          <a:xfrm>
            <a:off x="6628977" y="41846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76"/>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7" name="Google Shape;57;p76"/>
          <p:cNvCxnSpPr/>
          <p:nvPr/>
        </p:nvCxnSpPr>
        <p:spPr>
          <a:xfrm>
            <a:off x="6037260" y="45746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8" name="Google Shape;58;p76"/>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76"/>
          <p:cNvSpPr/>
          <p:nvPr/>
        </p:nvSpPr>
        <p:spPr>
          <a:xfrm>
            <a:off x="6642832" y="526199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76"/>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 name="Google Shape;61;p76"/>
          <p:cNvCxnSpPr/>
          <p:nvPr/>
        </p:nvCxnSpPr>
        <p:spPr>
          <a:xfrm>
            <a:off x="6051115" y="565196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62" name="Google Shape;62;p76"/>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3" name="Google Shape;63;p76"/>
          <p:cNvGrpSpPr/>
          <p:nvPr/>
        </p:nvGrpSpPr>
        <p:grpSpPr>
          <a:xfrm rot="-5400000">
            <a:off x="-1025447" y="4518095"/>
            <a:ext cx="3445636" cy="410479"/>
            <a:chOff x="301128" y="6151084"/>
            <a:chExt cx="3144242" cy="374574"/>
          </a:xfrm>
        </p:grpSpPr>
        <p:pic>
          <p:nvPicPr>
            <p:cNvPr id="64" name="Google Shape;64;p76"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65" name="Google Shape;65;p76"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66" name="Google Shape;66;p76"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67" name="Google Shape;67;p76"/>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68" name="Google Shape;68;p76"/>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76"/>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03292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ext Slide with Photo - Purple">
  <p:cSld name="1_Text Slide with Photo - Purple">
    <p:spTree>
      <p:nvGrpSpPr>
        <p:cNvPr id="1" name="Shape 70"/>
        <p:cNvGrpSpPr/>
        <p:nvPr/>
      </p:nvGrpSpPr>
      <p:grpSpPr>
        <a:xfrm>
          <a:off x="0" y="0"/>
          <a:ext cx="0" cy="0"/>
          <a:chOff x="0" y="0"/>
          <a:chExt cx="0" cy="0"/>
        </a:xfrm>
      </p:grpSpPr>
      <p:sp>
        <p:nvSpPr>
          <p:cNvPr id="71" name="Google Shape;71;p77"/>
          <p:cNvSpPr/>
          <p:nvPr/>
        </p:nvSpPr>
        <p:spPr>
          <a:xfrm rot="10800000" flipH="1">
            <a:off x="1356632" y="-2"/>
            <a:ext cx="549543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72" name="Google Shape;72;p77"/>
          <p:cNvSpPr>
            <a:spLocks noGrp="1"/>
          </p:cNvSpPr>
          <p:nvPr>
            <p:ph type="pic" idx="2"/>
          </p:nvPr>
        </p:nvSpPr>
        <p:spPr>
          <a:xfrm>
            <a:off x="6852062" y="228600"/>
            <a:ext cx="5105121" cy="6362700"/>
          </a:xfrm>
          <a:prstGeom prst="rect">
            <a:avLst/>
          </a:prstGeom>
          <a:solidFill>
            <a:schemeClr val="lt1"/>
          </a:solidFill>
          <a:ln>
            <a:noFill/>
          </a:ln>
        </p:spPr>
      </p:sp>
      <p:sp>
        <p:nvSpPr>
          <p:cNvPr id="73" name="Google Shape;73;p77"/>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77"/>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5" name="Google Shape;75;p77"/>
          <p:cNvGrpSpPr/>
          <p:nvPr/>
        </p:nvGrpSpPr>
        <p:grpSpPr>
          <a:xfrm rot="-5400000">
            <a:off x="-1025447" y="4518095"/>
            <a:ext cx="3445636" cy="410479"/>
            <a:chOff x="301128" y="6151084"/>
            <a:chExt cx="3144242" cy="374574"/>
          </a:xfrm>
        </p:grpSpPr>
        <p:pic>
          <p:nvPicPr>
            <p:cNvPr id="76" name="Google Shape;76;p7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77" name="Google Shape;77;p7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78" name="Google Shape;78;p7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extLst>
      <p:ext uri="{BB962C8B-B14F-4D97-AF65-F5344CB8AC3E}">
        <p14:creationId xmlns:p14="http://schemas.microsoft.com/office/powerpoint/2010/main" val="1551112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ext / Photo Slide - Purple">
  <p:cSld name="1_Text / Photo Slide - Purple">
    <p:spTree>
      <p:nvGrpSpPr>
        <p:cNvPr id="1" name="Shape 257"/>
        <p:cNvGrpSpPr/>
        <p:nvPr/>
      </p:nvGrpSpPr>
      <p:grpSpPr>
        <a:xfrm>
          <a:off x="0" y="0"/>
          <a:ext cx="0" cy="0"/>
          <a:chOff x="0" y="0"/>
          <a:chExt cx="0" cy="0"/>
        </a:xfrm>
      </p:grpSpPr>
      <p:sp>
        <p:nvSpPr>
          <p:cNvPr id="258" name="Google Shape;258;p96"/>
          <p:cNvSpPr/>
          <p:nvPr/>
        </p:nvSpPr>
        <p:spPr>
          <a:xfrm>
            <a:off x="241300" y="0"/>
            <a:ext cx="6151000" cy="62150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96"/>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96"/>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96"/>
          <p:cNvSpPr>
            <a:spLocks noGrp="1"/>
          </p:cNvSpPr>
          <p:nvPr>
            <p:ph type="pic" idx="3"/>
          </p:nvPr>
        </p:nvSpPr>
        <p:spPr>
          <a:xfrm>
            <a:off x="6392300" y="228600"/>
            <a:ext cx="5564883" cy="5447571"/>
          </a:xfrm>
          <a:prstGeom prst="rect">
            <a:avLst/>
          </a:prstGeom>
          <a:solidFill>
            <a:schemeClr val="lt1"/>
          </a:solidFill>
          <a:ln>
            <a:noFill/>
          </a:ln>
        </p:spPr>
      </p:sp>
      <p:pic>
        <p:nvPicPr>
          <p:cNvPr id="262" name="Google Shape;262;p96"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263" name="Google Shape;263;p96"/>
          <p:cNvGrpSpPr/>
          <p:nvPr/>
        </p:nvGrpSpPr>
        <p:grpSpPr>
          <a:xfrm>
            <a:off x="8448790" y="6057987"/>
            <a:ext cx="3144242" cy="374574"/>
            <a:chOff x="301128" y="6151084"/>
            <a:chExt cx="3144242" cy="374574"/>
          </a:xfrm>
        </p:grpSpPr>
        <p:pic>
          <p:nvPicPr>
            <p:cNvPr id="264" name="Google Shape;264;p9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65" name="Google Shape;265;p9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66" name="Google Shape;266;p9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extLst>
      <p:ext uri="{BB962C8B-B14F-4D97-AF65-F5344CB8AC3E}">
        <p14:creationId xmlns:p14="http://schemas.microsoft.com/office/powerpoint/2010/main" val="919300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Final Slide">
  <p:cSld name="1_Final Slide">
    <p:spTree>
      <p:nvGrpSpPr>
        <p:cNvPr id="1" name="Shape 105"/>
        <p:cNvGrpSpPr/>
        <p:nvPr/>
      </p:nvGrpSpPr>
      <p:grpSpPr>
        <a:xfrm>
          <a:off x="0" y="0"/>
          <a:ext cx="0" cy="0"/>
          <a:chOff x="0" y="0"/>
          <a:chExt cx="0" cy="0"/>
        </a:xfrm>
      </p:grpSpPr>
      <p:pic>
        <p:nvPicPr>
          <p:cNvPr id="106" name="Google Shape;106;p81" descr="Background pattern&#10;&#10;Description automatically generated"/>
          <p:cNvPicPr preferRelativeResize="0"/>
          <p:nvPr/>
        </p:nvPicPr>
        <p:blipFill rotWithShape="1">
          <a:blip r:embed="rId2">
            <a:alphaModFix/>
          </a:blip>
          <a:srcRect l="-7971" t="10416" r="16408" b="3452"/>
          <a:stretch/>
        </p:blipFill>
        <p:spPr>
          <a:xfrm>
            <a:off x="6816681" y="0"/>
            <a:ext cx="5375319" cy="6857999"/>
          </a:xfrm>
          <a:prstGeom prst="rect">
            <a:avLst/>
          </a:prstGeom>
          <a:noFill/>
          <a:ln>
            <a:noFill/>
          </a:ln>
        </p:spPr>
      </p:pic>
      <p:sp>
        <p:nvSpPr>
          <p:cNvPr id="107" name="Google Shape;107;p81"/>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08" name="Google Shape;108;p81"/>
          <p:cNvSpPr txBox="1">
            <a:spLocks noGrp="1"/>
          </p:cNvSpPr>
          <p:nvPr>
            <p:ph type="body" idx="1"/>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81"/>
          <p:cNvSpPr txBox="1">
            <a:spLocks noGrp="1"/>
          </p:cNvSpPr>
          <p:nvPr>
            <p:ph type="body" idx="2"/>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0" name="Google Shape;110;p81" descr="A picture containing text&#10;&#10;Description automatically generated"/>
          <p:cNvPicPr preferRelativeResize="0"/>
          <p:nvPr/>
        </p:nvPicPr>
        <p:blipFill rotWithShape="1">
          <a:blip r:embed="rId3">
            <a:alphaModFix/>
          </a:blip>
          <a:srcRect/>
          <a:stretch/>
        </p:blipFill>
        <p:spPr>
          <a:xfrm>
            <a:off x="615586" y="473530"/>
            <a:ext cx="4899073" cy="2154566"/>
          </a:xfrm>
          <a:prstGeom prst="rect">
            <a:avLst/>
          </a:prstGeom>
          <a:noFill/>
          <a:ln>
            <a:noFill/>
          </a:ln>
        </p:spPr>
      </p:pic>
      <p:grpSp>
        <p:nvGrpSpPr>
          <p:cNvPr id="111" name="Google Shape;111;p81"/>
          <p:cNvGrpSpPr/>
          <p:nvPr/>
        </p:nvGrpSpPr>
        <p:grpSpPr>
          <a:xfrm>
            <a:off x="9456007" y="5836660"/>
            <a:ext cx="2735993" cy="679345"/>
            <a:chOff x="0" y="0"/>
            <a:chExt cx="2301694" cy="571500"/>
          </a:xfrm>
        </p:grpSpPr>
        <p:sp>
          <p:nvSpPr>
            <p:cNvPr id="112" name="Google Shape;112;p81"/>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81"/>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extLst>
      <p:ext uri="{BB962C8B-B14F-4D97-AF65-F5344CB8AC3E}">
        <p14:creationId xmlns:p14="http://schemas.microsoft.com/office/powerpoint/2010/main" val="310222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de-DE" sz="3600" dirty="0">
                <a:solidFill>
                  <a:schemeClr val="bg1"/>
                </a:solidFill>
                <a:latin typeface="+mn-lt"/>
                <a:ea typeface="Quattrocento Sans"/>
                <a:cs typeface="Quattrocento Sans"/>
                <a:sym typeface="Quattrocento Sans"/>
              </a:rPr>
              <a:t>ICONS</a:t>
            </a:r>
            <a:r>
              <a:rPr lang="de-DE" sz="3600" baseline="0" dirty="0">
                <a:solidFill>
                  <a:schemeClr val="bg1"/>
                </a:solidFill>
                <a:latin typeface="+mn-lt"/>
                <a:ea typeface="Quattrocento Sans"/>
                <a:cs typeface="Quattrocento Sans"/>
                <a:sym typeface="Quattrocento Sans"/>
              </a:rPr>
              <a:t> WHICH CAN BE USED WITHIN THE </a:t>
            </a:r>
            <a:r>
              <a:rPr lang="de-DE" sz="3600" b="1" baseline="0" dirty="0">
                <a:solidFill>
                  <a:schemeClr val="bg1"/>
                </a:solidFill>
                <a:latin typeface="+mn-lt"/>
                <a:ea typeface="Quattrocento Sans"/>
                <a:cs typeface="Quattrocento Sans"/>
                <a:sym typeface="Quattrocento Sans"/>
              </a:rPr>
              <a:t>NAVIGATING TOURISM</a:t>
            </a:r>
          </a:p>
          <a:p>
            <a:pPr marL="0" lvl="0" indent="0" algn="l" rtl="0">
              <a:spcBef>
                <a:spcPts val="0"/>
              </a:spcBef>
              <a:spcAft>
                <a:spcPts val="0"/>
              </a:spcAft>
              <a:buClr>
                <a:schemeClr val="dk1"/>
              </a:buClr>
              <a:buSzPts val="1100"/>
              <a:buFont typeface="Arial"/>
              <a:buNone/>
            </a:pPr>
            <a:r>
              <a:rPr lang="de-D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de-D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de-DE" sz="2400" i="1" dirty="0">
                <a:solidFill>
                  <a:schemeClr val="bg1"/>
                </a:solidFill>
                <a:latin typeface="+mn-lt"/>
                <a:ea typeface="Quattrocento Sans"/>
                <a:cs typeface="Quattrocento Sans"/>
                <a:sym typeface="Quattrocento Sans"/>
              </a:rPr>
              <a:t>Resize them without losing quality.</a:t>
            </a:r>
            <a:r>
              <a:rPr lang="de-DE" sz="2400" i="1" baseline="0" dirty="0">
                <a:solidFill>
                  <a:schemeClr val="bg1"/>
                </a:solidFill>
                <a:latin typeface="+mn-lt"/>
                <a:ea typeface="Quattrocento Sans"/>
                <a:cs typeface="Quattrocento Sans"/>
                <a:sym typeface="Quattrocento Sans"/>
              </a:rPr>
              <a:t> </a:t>
            </a:r>
            <a:r>
              <a:rPr lang="de-DE" sz="2400" i="1" dirty="0">
                <a:solidFill>
                  <a:schemeClr val="bg1"/>
                </a:solidFill>
                <a:latin typeface="+mn-lt"/>
                <a:ea typeface="Quattrocento Sans"/>
                <a:cs typeface="Quattrocento Sans"/>
                <a:sym typeface="Quattrocento Sans"/>
              </a:rPr>
              <a:t> Change line colour, width and style.</a:t>
            </a:r>
            <a:r>
              <a:rPr lang="de-D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de-D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de-DE"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de-DE" sz="2400" kern="1200" dirty="0">
                <a:solidFill>
                  <a:schemeClr val="bg1"/>
                </a:solidFill>
                <a:effectLst/>
                <a:latin typeface="+mn-lt"/>
                <a:ea typeface="+mn-ea"/>
                <a:cs typeface="+mn-cs"/>
              </a:rPr>
              <a:t>*** </a:t>
            </a:r>
            <a:r>
              <a:rPr lang="de-DE" sz="2400" b="1" kern="1200" dirty="0">
                <a:solidFill>
                  <a:schemeClr val="bg1"/>
                </a:solidFill>
                <a:effectLst/>
                <a:latin typeface="+mn-lt"/>
                <a:ea typeface="+mn-ea"/>
                <a:cs typeface="+mn-cs"/>
              </a:rPr>
              <a:t>PLEASE DELETE THIS INSTRUCTION SLIDE BEFORE PRESENTING FINAL PRESENTATION </a:t>
            </a:r>
            <a:r>
              <a:rPr lang="de-DE" sz="2400" kern="1200" dirty="0">
                <a:solidFill>
                  <a:schemeClr val="bg1"/>
                </a:solidFill>
                <a:effectLst/>
                <a:latin typeface="+mn-lt"/>
                <a:ea typeface="+mn-ea"/>
                <a:cs typeface="+mn-cs"/>
              </a:rPr>
              <a:t>*** </a:t>
            </a: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A">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AF00788B-479B-2B4C-91B5-DFDC629759FF}"/>
              </a:ext>
            </a:extLst>
          </p:cNvPr>
          <p:cNvPicPr>
            <a:picLocks noChangeAspect="1"/>
          </p:cNvPicPr>
          <p:nvPr userDrawn="1"/>
        </p:nvPicPr>
        <p:blipFill rotWithShape="1">
          <a:blip r:embed="rId2"/>
          <a:srcRect l="-4379" t="21334" r="4379" b="23494"/>
          <a:stretch/>
        </p:blipFill>
        <p:spPr>
          <a:xfrm>
            <a:off x="6913349" y="0"/>
            <a:ext cx="5278651" cy="3949990"/>
          </a:xfrm>
          <a:prstGeom prst="rect">
            <a:avLst/>
          </a:prstGeom>
        </p:spPr>
      </p:pic>
      <p:sp>
        <p:nvSpPr>
          <p:cNvPr id="22" name="Rectangle 21">
            <a:extLst>
              <a:ext uri="{FF2B5EF4-FFF2-40B4-BE49-F238E27FC236}">
                <a16:creationId xmlns:a16="http://schemas.microsoft.com/office/drawing/2014/main" id="{3CB96BD4-CA10-ED43-95A7-29E7DE996C4F}"/>
              </a:ext>
            </a:extLst>
          </p:cNvPr>
          <p:cNvSpPr/>
          <p:nvPr userDrawn="1"/>
        </p:nvSpPr>
        <p:spPr>
          <a:xfrm>
            <a:off x="0" y="3321423"/>
            <a:ext cx="12192000" cy="3543835"/>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17349" y="4600585"/>
            <a:ext cx="5278651" cy="697353"/>
          </a:xfrm>
        </p:spPr>
        <p:txBody>
          <a:bodyPr>
            <a:noAutofit/>
          </a:bodyPr>
          <a:lstStyle>
            <a:lvl1pPr marL="0" indent="0" algn="l">
              <a:buNone/>
              <a:defRPr sz="5400" b="1" baseline="0">
                <a:solidFill>
                  <a:schemeClr val="bg1"/>
                </a:solidFill>
                <a:latin typeface="+mn-lt"/>
              </a:defRPr>
            </a:lvl1pPr>
          </a:lstStyle>
          <a:p>
            <a:pPr lvl="0"/>
            <a:r>
              <a:rPr lang="de-DE"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17349" y="3982062"/>
            <a:ext cx="5278651" cy="697353"/>
          </a:xfrm>
        </p:spPr>
        <p:txBody>
          <a:bodyPr>
            <a:normAutofit/>
          </a:bodyPr>
          <a:lstStyle>
            <a:lvl1pPr marL="0" indent="0" algn="l">
              <a:buNone/>
              <a:defRPr sz="3600" b="0" i="0">
                <a:solidFill>
                  <a:schemeClr val="bg1"/>
                </a:solidFill>
                <a:latin typeface="+mn-lt"/>
              </a:defRPr>
            </a:lvl1pPr>
          </a:lstStyle>
          <a:p>
            <a:pPr lvl="0"/>
            <a:r>
              <a:rPr lang="de-DE" dirty="0"/>
              <a:t>Cover Design 1</a:t>
            </a:r>
          </a:p>
        </p:txBody>
      </p:sp>
      <p:pic>
        <p:nvPicPr>
          <p:cNvPr id="5" name="Picture 4" descr="A picture containing text&#10;&#10;Description automatically generated">
            <a:extLst>
              <a:ext uri="{FF2B5EF4-FFF2-40B4-BE49-F238E27FC236}">
                <a16:creationId xmlns:a16="http://schemas.microsoft.com/office/drawing/2014/main" id="{3E82DD13-1C3A-CA42-93AE-19D729C80108}"/>
              </a:ext>
            </a:extLst>
          </p:cNvPr>
          <p:cNvPicPr>
            <a:picLocks noChangeAspect="1"/>
          </p:cNvPicPr>
          <p:nvPr userDrawn="1"/>
        </p:nvPicPr>
        <p:blipFill>
          <a:blip r:embed="rId3"/>
          <a:stretch>
            <a:fillRect/>
          </a:stretch>
        </p:blipFill>
        <p:spPr>
          <a:xfrm>
            <a:off x="572439" y="165981"/>
            <a:ext cx="5768471" cy="2536919"/>
          </a:xfrm>
          <a:prstGeom prst="rect">
            <a:avLst/>
          </a:prstGeom>
        </p:spPr>
      </p:pic>
      <p:sp>
        <p:nvSpPr>
          <p:cNvPr id="23" name="Rectangle 22">
            <a:extLst>
              <a:ext uri="{FF2B5EF4-FFF2-40B4-BE49-F238E27FC236}">
                <a16:creationId xmlns:a16="http://schemas.microsoft.com/office/drawing/2014/main" id="{23FAF6BC-92F1-BF4F-87ED-EB5FDA663DAD}"/>
              </a:ext>
            </a:extLst>
          </p:cNvPr>
          <p:cNvSpPr/>
          <p:nvPr userDrawn="1"/>
        </p:nvSpPr>
        <p:spPr>
          <a:xfrm>
            <a:off x="701913" y="5958576"/>
            <a:ext cx="6589536" cy="600164"/>
          </a:xfrm>
          <a:prstGeom prst="rect">
            <a:avLst/>
          </a:prstGeom>
        </p:spPr>
        <p:txBody>
          <a:bodyPr wrap="square">
            <a:spAutoFit/>
          </a:bodyPr>
          <a:lstStyle/>
          <a:p>
            <a:pPr algn="just">
              <a:tabLst>
                <a:tab pos="2865755" algn="ctr"/>
                <a:tab pos="5731510" algn="r"/>
              </a:tabLst>
            </a:pPr>
            <a:r>
              <a:rPr lang="de-D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Dieses Programm wurde mit Unterstützung der Europäischen Kommission finanziert. Die Verantwortung für diese Veröffentlichung (Mitteilung) trägt allein der Verfasser; die Kommission haftet nicht für die weitere Verwendung der darin enthaltenen Angaben. 2020-1-UK01-KA203-079083</a:t>
            </a:r>
            <a:endParaRPr lang="de-D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42477C97-4AB2-0B46-A1B1-C5A8EC75C110}"/>
              </a:ext>
            </a:extLst>
          </p:cNvPr>
          <p:cNvGrpSpPr/>
          <p:nvPr userDrawn="1"/>
        </p:nvGrpSpPr>
        <p:grpSpPr>
          <a:xfrm>
            <a:off x="9456007" y="5764605"/>
            <a:ext cx="2735993" cy="679345"/>
            <a:chOff x="0" y="0"/>
            <a:chExt cx="2301694" cy="571500"/>
          </a:xfrm>
        </p:grpSpPr>
        <p:sp>
          <p:nvSpPr>
            <p:cNvPr id="25" name="Rectangle 24">
              <a:extLst>
                <a:ext uri="{FF2B5EF4-FFF2-40B4-BE49-F238E27FC236}">
                  <a16:creationId xmlns:a16="http://schemas.microsoft.com/office/drawing/2014/main" id="{7B452FE1-41E3-9240-B0A7-14147065C551}"/>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pic>
          <p:nvPicPr>
            <p:cNvPr id="26" name="Picture 25">
              <a:extLst>
                <a:ext uri="{FF2B5EF4-FFF2-40B4-BE49-F238E27FC236}">
                  <a16:creationId xmlns:a16="http://schemas.microsoft.com/office/drawing/2014/main" id="{24802A6F-162A-174A-B07A-A9228B9DB5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290801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451061" y="1523534"/>
            <a:ext cx="5278651" cy="697353"/>
          </a:xfrm>
        </p:spPr>
        <p:txBody>
          <a:bodyPr>
            <a:noAutofit/>
          </a:bodyPr>
          <a:lstStyle>
            <a:lvl1pPr marL="0" indent="0" algn="r">
              <a:buNone/>
              <a:defRPr sz="5400" b="1" baseline="0">
                <a:solidFill>
                  <a:schemeClr val="bg1"/>
                </a:solidFill>
                <a:latin typeface="+mn-lt"/>
              </a:defRPr>
            </a:lvl1pPr>
          </a:lstStyle>
          <a:p>
            <a:pPr lvl="0"/>
            <a:r>
              <a:rPr lang="de-DE"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451061" y="905011"/>
            <a:ext cx="5278651" cy="697353"/>
          </a:xfrm>
        </p:spPr>
        <p:txBody>
          <a:bodyPr>
            <a:normAutofit/>
          </a:bodyPr>
          <a:lstStyle>
            <a:lvl1pPr marL="0" indent="0" algn="r">
              <a:buNone/>
              <a:defRPr sz="3600" b="0" i="0">
                <a:solidFill>
                  <a:schemeClr val="bg1"/>
                </a:solidFill>
                <a:latin typeface="+mn-lt"/>
              </a:defRPr>
            </a:lvl1pPr>
          </a:lstStyle>
          <a:p>
            <a:pPr lvl="0"/>
            <a:r>
              <a:rPr lang="de-DE" dirty="0"/>
              <a:t>Cover Design 1</a:t>
            </a:r>
          </a:p>
        </p:txBody>
      </p:sp>
      <p:pic>
        <p:nvPicPr>
          <p:cNvPr id="12" name="Picture 11" descr="Background pattern&#10;&#10;Description automatically generated">
            <a:extLst>
              <a:ext uri="{FF2B5EF4-FFF2-40B4-BE49-F238E27FC236}">
                <a16:creationId xmlns:a16="http://schemas.microsoft.com/office/drawing/2014/main" id="{A085DA13-BE92-7349-94F7-D626C05ADEBA}"/>
              </a:ext>
            </a:extLst>
          </p:cNvPr>
          <p:cNvPicPr>
            <a:picLocks noChangeAspect="1"/>
          </p:cNvPicPr>
          <p:nvPr userDrawn="1"/>
        </p:nvPicPr>
        <p:blipFill rotWithShape="1">
          <a:blip r:embed="rId2"/>
          <a:srcRect l="-4379" t="21334" r="4379" b="23494"/>
          <a:stretch/>
        </p:blipFill>
        <p:spPr>
          <a:xfrm>
            <a:off x="6913349" y="2908010"/>
            <a:ext cx="5278651" cy="394999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13373BD-2B60-B84B-BD44-7AF1536C4118}"/>
              </a:ext>
            </a:extLst>
          </p:cNvPr>
          <p:cNvPicPr>
            <a:picLocks noChangeAspect="1"/>
          </p:cNvPicPr>
          <p:nvPr userDrawn="1"/>
        </p:nvPicPr>
        <p:blipFill>
          <a:blip r:embed="rId3"/>
          <a:stretch>
            <a:fillRect/>
          </a:stretch>
        </p:blipFill>
        <p:spPr>
          <a:xfrm>
            <a:off x="327530" y="3210197"/>
            <a:ext cx="5491380" cy="2415057"/>
          </a:xfrm>
          <a:prstGeom prst="rect">
            <a:avLst/>
          </a:prstGeom>
        </p:spPr>
      </p:pic>
      <p:grpSp>
        <p:nvGrpSpPr>
          <p:cNvPr id="14" name="Group 13">
            <a:extLst>
              <a:ext uri="{FF2B5EF4-FFF2-40B4-BE49-F238E27FC236}">
                <a16:creationId xmlns:a16="http://schemas.microsoft.com/office/drawing/2014/main" id="{F14CCDB4-0B96-234A-B40D-C7014C966BC5}"/>
              </a:ext>
            </a:extLst>
          </p:cNvPr>
          <p:cNvGrpSpPr/>
          <p:nvPr userDrawn="1"/>
        </p:nvGrpSpPr>
        <p:grpSpPr>
          <a:xfrm>
            <a:off x="9456007" y="5836660"/>
            <a:ext cx="2735993" cy="679345"/>
            <a:chOff x="0" y="0"/>
            <a:chExt cx="2301694" cy="571500"/>
          </a:xfrm>
        </p:grpSpPr>
        <p:sp>
          <p:nvSpPr>
            <p:cNvPr id="15" name="Rectangle 14">
              <a:extLst>
                <a:ext uri="{FF2B5EF4-FFF2-40B4-BE49-F238E27FC236}">
                  <a16:creationId xmlns:a16="http://schemas.microsoft.com/office/drawing/2014/main" id="{DA290F49-107F-0F44-B4DF-1F631F4AB4C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pic>
          <p:nvPicPr>
            <p:cNvPr id="20" name="Picture 19">
              <a:extLst>
                <a:ext uri="{FF2B5EF4-FFF2-40B4-BE49-F238E27FC236}">
                  <a16:creationId xmlns:a16="http://schemas.microsoft.com/office/drawing/2014/main" id="{D835D90F-1131-D449-B02E-EB8DFA97EC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1" name="Rectangle 20">
            <a:extLst>
              <a:ext uri="{FF2B5EF4-FFF2-40B4-BE49-F238E27FC236}">
                <a16:creationId xmlns:a16="http://schemas.microsoft.com/office/drawing/2014/main" id="{83F4E081-09FC-8C48-A9F7-94B5E2802484}"/>
              </a:ext>
            </a:extLst>
          </p:cNvPr>
          <p:cNvSpPr/>
          <p:nvPr userDrawn="1"/>
        </p:nvSpPr>
        <p:spPr>
          <a:xfrm>
            <a:off x="438668" y="5956440"/>
            <a:ext cx="6589536" cy="600164"/>
          </a:xfrm>
          <a:prstGeom prst="rect">
            <a:avLst/>
          </a:prstGeom>
        </p:spPr>
        <p:txBody>
          <a:bodyPr wrap="square">
            <a:spAutoFit/>
          </a:bodyPr>
          <a:lstStyle/>
          <a:p>
            <a:pPr algn="just">
              <a:tabLst>
                <a:tab pos="2865755" algn="ctr"/>
                <a:tab pos="5731510" algn="r"/>
              </a:tabLst>
            </a:pPr>
            <a:r>
              <a:rPr lang="de-DE"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Dieses Programm wurde mit Unterstützung der Europäischen Kommission finanziert. Die Verantwortung für diese Veröffentlichung (Mitteilung) trägt allein der Verfasser; die Kommission haftet nicht für die weitere Verwendung der darin enthaltenen Angaben. 2020-1-UK01-KA203-079083</a:t>
            </a:r>
            <a:endParaRPr lang="de-D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descr="Ein Bild, das Text enthält.&#10;&#10;Automatisch generierte Beschreibung">
            <a:extLst>
              <a:ext uri="{FF2B5EF4-FFF2-40B4-BE49-F238E27FC236}">
                <a16:creationId xmlns:a16="http://schemas.microsoft.com/office/drawing/2014/main" id="{DC8E121C-2017-6D0B-1653-47BF5DE49E6F}"/>
              </a:ext>
            </a:extLst>
          </p:cNvPr>
          <p:cNvPicPr>
            <a:picLocks noChangeAspect="1"/>
          </p:cNvPicPr>
          <p:nvPr userDrawn="1"/>
        </p:nvPicPr>
        <p:blipFill>
          <a:blip r:embed="rId5"/>
          <a:stretch>
            <a:fillRect/>
          </a:stretch>
        </p:blipFill>
        <p:spPr>
          <a:xfrm>
            <a:off x="9456007" y="5816020"/>
            <a:ext cx="2543695" cy="660862"/>
          </a:xfrm>
          <a:prstGeom prst="rect">
            <a:avLst/>
          </a:prstGeom>
        </p:spPr>
      </p:pic>
    </p:spTree>
    <p:extLst>
      <p:ext uri="{BB962C8B-B14F-4D97-AF65-F5344CB8AC3E}">
        <p14:creationId xmlns:p14="http://schemas.microsoft.com/office/powerpoint/2010/main" val="4035067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C">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11884BB-997E-344B-8413-D683F57FB3A0}"/>
              </a:ext>
            </a:extLst>
          </p:cNvPr>
          <p:cNvSpPr/>
          <p:nvPr userDrawn="1"/>
        </p:nvSpPr>
        <p:spPr>
          <a:xfrm>
            <a:off x="1" y="3216492"/>
            <a:ext cx="7588332" cy="244898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de-DE" sz="2000" dirty="0">
                <a:solidFill>
                  <a:srgbClr val="FFFFFF"/>
                </a:solidFill>
                <a:effectLst/>
                <a:ea typeface="Calibri" panose="020F0502020204030204" pitchFamily="34" charset="0"/>
                <a:cs typeface="Times New Roman" panose="02020603050405020304" pitchFamily="18" charset="0"/>
              </a:rPr>
              <a:t> </a:t>
            </a:r>
            <a:endParaRPr lang="de-DE" sz="1000" dirty="0">
              <a:solidFill>
                <a:srgbClr val="7F7F7F"/>
              </a:solidFill>
              <a:effectLst/>
              <a:ea typeface="Calibri" panose="020F0502020204030204" pitchFamily="34" charset="0"/>
              <a:cs typeface="Times New Roman" panose="02020603050405020304"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7FC8D39A-AD8A-D84D-B4D3-5FC3D1109232}"/>
              </a:ext>
            </a:extLst>
          </p:cNvPr>
          <p:cNvPicPr>
            <a:picLocks noChangeAspect="1"/>
          </p:cNvPicPr>
          <p:nvPr userDrawn="1"/>
        </p:nvPicPr>
        <p:blipFill>
          <a:blip r:embed="rId2"/>
          <a:stretch>
            <a:fillRect/>
          </a:stretch>
        </p:blipFill>
        <p:spPr>
          <a:xfrm>
            <a:off x="458207" y="618245"/>
            <a:ext cx="5768471" cy="2536919"/>
          </a:xfrm>
          <a:prstGeom prst="rect">
            <a:avLst/>
          </a:prstGeom>
        </p:spPr>
      </p:pic>
      <p:sp>
        <p:nvSpPr>
          <p:cNvPr id="12" name="Text Placeholder 23">
            <a:extLst>
              <a:ext uri="{FF2B5EF4-FFF2-40B4-BE49-F238E27FC236}">
                <a16:creationId xmlns:a16="http://schemas.microsoft.com/office/drawing/2014/main" id="{325E3A2F-3B31-374C-8F7E-1CEDCD0B0F45}"/>
              </a:ext>
            </a:extLst>
          </p:cNvPr>
          <p:cNvSpPr>
            <a:spLocks noGrp="1"/>
          </p:cNvSpPr>
          <p:nvPr>
            <p:ph type="body" sz="quarter" idx="15" hasCustomPrompt="1"/>
          </p:nvPr>
        </p:nvSpPr>
        <p:spPr>
          <a:xfrm>
            <a:off x="817349" y="4334105"/>
            <a:ext cx="5278651" cy="697353"/>
          </a:xfrm>
        </p:spPr>
        <p:txBody>
          <a:bodyPr>
            <a:noAutofit/>
          </a:bodyPr>
          <a:lstStyle>
            <a:lvl1pPr marL="0" indent="0" algn="l">
              <a:buNone/>
              <a:defRPr sz="5400" b="1" baseline="0">
                <a:solidFill>
                  <a:schemeClr val="bg1"/>
                </a:solidFill>
                <a:latin typeface="+mn-lt"/>
              </a:defRPr>
            </a:lvl1pPr>
          </a:lstStyle>
          <a:p>
            <a:pPr lvl="0"/>
            <a:r>
              <a:rPr lang="de-DE" dirty="0"/>
              <a:t>POWERPIONT</a:t>
            </a:r>
          </a:p>
        </p:txBody>
      </p:sp>
      <p:sp>
        <p:nvSpPr>
          <p:cNvPr id="14" name="Text Placeholder 23">
            <a:extLst>
              <a:ext uri="{FF2B5EF4-FFF2-40B4-BE49-F238E27FC236}">
                <a16:creationId xmlns:a16="http://schemas.microsoft.com/office/drawing/2014/main" id="{DAE6BF58-63A1-9E49-ABC8-7ED221E4AFE0}"/>
              </a:ext>
            </a:extLst>
          </p:cNvPr>
          <p:cNvSpPr>
            <a:spLocks noGrp="1"/>
          </p:cNvSpPr>
          <p:nvPr>
            <p:ph type="body" sz="quarter" idx="16" hasCustomPrompt="1"/>
          </p:nvPr>
        </p:nvSpPr>
        <p:spPr>
          <a:xfrm>
            <a:off x="817349" y="3715582"/>
            <a:ext cx="5278651" cy="697353"/>
          </a:xfrm>
        </p:spPr>
        <p:txBody>
          <a:bodyPr>
            <a:normAutofit/>
          </a:bodyPr>
          <a:lstStyle>
            <a:lvl1pPr marL="0" indent="0" algn="l">
              <a:buNone/>
              <a:defRPr sz="3600" b="0" i="0">
                <a:solidFill>
                  <a:schemeClr val="bg1"/>
                </a:solidFill>
                <a:latin typeface="+mn-lt"/>
              </a:defRPr>
            </a:lvl1pPr>
          </a:lstStyle>
          <a:p>
            <a:pPr lvl="0"/>
            <a:r>
              <a:rPr lang="de-DE" dirty="0"/>
              <a:t>Cover Design 1</a:t>
            </a:r>
          </a:p>
        </p:txBody>
      </p:sp>
      <p:pic>
        <p:nvPicPr>
          <p:cNvPr id="15" name="Picture 14" descr="Background pattern&#10;&#10;Description automatically generated">
            <a:extLst>
              <a:ext uri="{FF2B5EF4-FFF2-40B4-BE49-F238E27FC236}">
                <a16:creationId xmlns:a16="http://schemas.microsoft.com/office/drawing/2014/main" id="{B36D93A7-1507-064F-8819-990C75B46507}"/>
              </a:ext>
            </a:extLst>
          </p:cNvPr>
          <p:cNvPicPr>
            <a:picLocks noChangeAspect="1"/>
          </p:cNvPicPr>
          <p:nvPr userDrawn="1"/>
        </p:nvPicPr>
        <p:blipFill rotWithShape="1">
          <a:blip r:embed="rId3"/>
          <a:srcRect l="-9814" t="19121" r="22819" b="-6116"/>
          <a:stretch/>
        </p:blipFill>
        <p:spPr>
          <a:xfrm>
            <a:off x="7883236" y="0"/>
            <a:ext cx="4308763" cy="5844179"/>
          </a:xfrm>
          <a:prstGeom prst="rect">
            <a:avLst/>
          </a:prstGeom>
        </p:spPr>
      </p:pic>
      <p:grpSp>
        <p:nvGrpSpPr>
          <p:cNvPr id="23" name="Group 22">
            <a:extLst>
              <a:ext uri="{FF2B5EF4-FFF2-40B4-BE49-F238E27FC236}">
                <a16:creationId xmlns:a16="http://schemas.microsoft.com/office/drawing/2014/main" id="{015CF2B6-71B6-C144-97B3-85B654F2E8E5}"/>
              </a:ext>
            </a:extLst>
          </p:cNvPr>
          <p:cNvGrpSpPr/>
          <p:nvPr userDrawn="1"/>
        </p:nvGrpSpPr>
        <p:grpSpPr>
          <a:xfrm>
            <a:off x="9274983" y="5918985"/>
            <a:ext cx="2735993" cy="679345"/>
            <a:chOff x="0" y="0"/>
            <a:chExt cx="2301694" cy="571500"/>
          </a:xfrm>
        </p:grpSpPr>
        <p:sp>
          <p:nvSpPr>
            <p:cNvPr id="24" name="Rectangle 23">
              <a:extLst>
                <a:ext uri="{FF2B5EF4-FFF2-40B4-BE49-F238E27FC236}">
                  <a16:creationId xmlns:a16="http://schemas.microsoft.com/office/drawing/2014/main" id="{79643032-E2A4-D844-9FD2-5E25AFF84D9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pic>
          <p:nvPicPr>
            <p:cNvPr id="25" name="Picture 24">
              <a:extLst>
                <a:ext uri="{FF2B5EF4-FFF2-40B4-BE49-F238E27FC236}">
                  <a16:creationId xmlns:a16="http://schemas.microsoft.com/office/drawing/2014/main" id="{4F47FE63-EE52-1F4E-9D94-414C09112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6" name="Rectangle 25">
            <a:extLst>
              <a:ext uri="{FF2B5EF4-FFF2-40B4-BE49-F238E27FC236}">
                <a16:creationId xmlns:a16="http://schemas.microsoft.com/office/drawing/2014/main" id="{2EF4846B-42E7-5548-94E9-53B497BB9DE9}"/>
              </a:ext>
            </a:extLst>
          </p:cNvPr>
          <p:cNvSpPr/>
          <p:nvPr userDrawn="1"/>
        </p:nvSpPr>
        <p:spPr>
          <a:xfrm>
            <a:off x="701913" y="5958576"/>
            <a:ext cx="6589536" cy="600164"/>
          </a:xfrm>
          <a:prstGeom prst="rect">
            <a:avLst/>
          </a:prstGeom>
        </p:spPr>
        <p:txBody>
          <a:bodyPr wrap="square">
            <a:spAutoFit/>
          </a:bodyPr>
          <a:lstStyle/>
          <a:p>
            <a:pPr algn="just">
              <a:tabLst>
                <a:tab pos="2865755" algn="ctr"/>
                <a:tab pos="5731510" algn="r"/>
              </a:tabLst>
            </a:pPr>
            <a:r>
              <a:rPr lang="de-DE"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Dieses Programm wurde mit Unterstützung der Europäischen Kommission finanziert. Die Verantwortung für diese Veröffentlichung (Mitteilung) trägt allein der Verfasser; die Kommission haftet nicht für die weitere Verwendung der darin enthaltenen Angaben. 2020-1-UK01-KA203-079083</a:t>
            </a:r>
            <a:endParaRPr lang="de-D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descr="Ein Bild, das Text enthält.&#10;&#10;Automatisch generierte Beschreibung">
            <a:extLst>
              <a:ext uri="{FF2B5EF4-FFF2-40B4-BE49-F238E27FC236}">
                <a16:creationId xmlns:a16="http://schemas.microsoft.com/office/drawing/2014/main" id="{EEEC29F6-6A9C-FB2E-BFEA-CE9232D354A5}"/>
              </a:ext>
            </a:extLst>
          </p:cNvPr>
          <p:cNvPicPr>
            <a:picLocks noChangeAspect="1"/>
          </p:cNvPicPr>
          <p:nvPr userDrawn="1"/>
        </p:nvPicPr>
        <p:blipFill>
          <a:blip r:embed="rId5"/>
          <a:stretch>
            <a:fillRect/>
          </a:stretch>
        </p:blipFill>
        <p:spPr>
          <a:xfrm>
            <a:off x="9371131" y="5937468"/>
            <a:ext cx="2543695" cy="660862"/>
          </a:xfrm>
          <a:prstGeom prst="rect">
            <a:avLst/>
          </a:prstGeom>
        </p:spPr>
      </p:pic>
    </p:spTree>
    <p:extLst>
      <p:ext uri="{BB962C8B-B14F-4D97-AF65-F5344CB8AC3E}">
        <p14:creationId xmlns:p14="http://schemas.microsoft.com/office/powerpoint/2010/main" val="24379323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2.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09323BC-4FA7-976E-0F11-E59E3A267B70}"/>
              </a:ext>
            </a:extLst>
          </p:cNvPr>
          <p:cNvGraphicFramePr>
            <a:graphicFrameLocks noChangeAspect="1"/>
          </p:cNvGraphicFramePr>
          <p:nvPr userDrawn="1">
            <p:custDataLst>
              <p:tags r:id="rId58"/>
            </p:custDataLst>
            <p:extLst>
              <p:ext uri="{D42A27DB-BD31-4B8C-83A1-F6EECF244321}">
                <p14:modId xmlns:p14="http://schemas.microsoft.com/office/powerpoint/2010/main" val="4163534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9" imgW="538" imgH="540" progId="TCLayout.ActiveDocument.1">
                  <p:embed/>
                </p:oleObj>
              </mc:Choice>
              <mc:Fallback>
                <p:oleObj name="think-cell Folie" r:id="rId59" imgW="538" imgH="540" progId="TCLayout.ActiveDocument.1">
                  <p:embed/>
                  <p:pic>
                    <p:nvPicPr>
                      <p:cNvPr id="0" name=""/>
                      <p:cNvPicPr/>
                      <p:nvPr/>
                    </p:nvPicPr>
                    <p:blipFill>
                      <a:blip r:embed="rId6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5/24/2023</a:t>
            </a:fld>
            <a:endParaRPr lang="en-US" dirty="0"/>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‹Nr.›</a:t>
            </a:fld>
            <a:endParaRPr lang="en-US" dirty="0"/>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6" r:id="rId1"/>
    <p:sldLayoutId id="2147483884" r:id="rId2"/>
    <p:sldLayoutId id="2147483885" r:id="rId3"/>
    <p:sldLayoutId id="2147483886" r:id="rId4"/>
    <p:sldLayoutId id="2147483867" r:id="rId5"/>
    <p:sldLayoutId id="2147483868" r:id="rId6"/>
    <p:sldLayoutId id="2147483829" r:id="rId7"/>
    <p:sldLayoutId id="2147483880" r:id="rId8"/>
    <p:sldLayoutId id="2147483882" r:id="rId9"/>
    <p:sldLayoutId id="2147483881" r:id="rId10"/>
    <p:sldLayoutId id="2147483842" r:id="rId11"/>
    <p:sldLayoutId id="2147483840" r:id="rId12"/>
    <p:sldLayoutId id="2147483841" r:id="rId13"/>
    <p:sldLayoutId id="2147483883" r:id="rId14"/>
    <p:sldLayoutId id="2147483862" r:id="rId15"/>
    <p:sldLayoutId id="2147483861" r:id="rId16"/>
    <p:sldLayoutId id="2147483874" r:id="rId17"/>
    <p:sldLayoutId id="2147483863" r:id="rId18"/>
    <p:sldLayoutId id="2147483835" r:id="rId19"/>
    <p:sldLayoutId id="2147483875" r:id="rId20"/>
    <p:sldLayoutId id="2147483836" r:id="rId21"/>
    <p:sldLayoutId id="2147483831" r:id="rId22"/>
    <p:sldLayoutId id="2147483846" r:id="rId23"/>
    <p:sldLayoutId id="2147483876" r:id="rId24"/>
    <p:sldLayoutId id="2147483873" r:id="rId25"/>
    <p:sldLayoutId id="2147483834" r:id="rId26"/>
    <p:sldLayoutId id="2147483877" r:id="rId27"/>
    <p:sldLayoutId id="2147483845" r:id="rId28"/>
    <p:sldLayoutId id="2147483869" r:id="rId29"/>
    <p:sldLayoutId id="2147483878" r:id="rId30"/>
    <p:sldLayoutId id="2147483833" r:id="rId31"/>
    <p:sldLayoutId id="2147483847" r:id="rId32"/>
    <p:sldLayoutId id="2147483871" r:id="rId33"/>
    <p:sldLayoutId id="2147483870" r:id="rId34"/>
    <p:sldLayoutId id="2147483872" r:id="rId35"/>
    <p:sldLayoutId id="2147483837" r:id="rId36"/>
    <p:sldLayoutId id="2147483838" r:id="rId37"/>
    <p:sldLayoutId id="2147483844" r:id="rId38"/>
    <p:sldLayoutId id="2147483848" r:id="rId39"/>
    <p:sldLayoutId id="2147483849" r:id="rId40"/>
    <p:sldLayoutId id="2147483851" r:id="rId41"/>
    <p:sldLayoutId id="2147483854" r:id="rId42"/>
    <p:sldLayoutId id="2147483855" r:id="rId43"/>
    <p:sldLayoutId id="2147483856" r:id="rId44"/>
    <p:sldLayoutId id="2147483857" r:id="rId45"/>
    <p:sldLayoutId id="2147483864" r:id="rId46"/>
    <p:sldLayoutId id="2147483852" r:id="rId47"/>
    <p:sldLayoutId id="2147483858" r:id="rId48"/>
    <p:sldLayoutId id="2147483859" r:id="rId49"/>
    <p:sldLayoutId id="2147483860" r:id="rId50"/>
    <p:sldLayoutId id="2147483853" r:id="rId51"/>
    <p:sldLayoutId id="2147483888" r:id="rId52"/>
    <p:sldLayoutId id="2147483889" r:id="rId53"/>
    <p:sldLayoutId id="2147483890" r:id="rId54"/>
    <p:sldLayoutId id="2147483891" r:id="rId55"/>
    <p:sldLayoutId id="2147483892" r:id="rId5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tourismrecovery.eu/wp-content/uploads/2023/05/6_M4_Fallstudie_Eine-Liquiditatskrise-uberwinden.pptx" TargetMode="External"/><Relationship Id="rId1" Type="http://schemas.openxmlformats.org/officeDocument/2006/relationships/slideLayout" Target="../slideLayouts/slideLayout55.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4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43.xml"/><Relationship Id="rId7"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13.bin"/><Relationship Id="rId9"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hyperlink" Target="https://www.fastcompany.com/90497257/7-tricks-for-making-good-decisions-in-times-of-crisis?position=9&amp;campaign_date=12102020" TargetMode="External"/><Relationship Id="rId7" Type="http://schemas.openxmlformats.org/officeDocument/2006/relationships/hyperlink" Target="https://www.psychologytoday.com/us/blog/pressure-proof/202004/the-art-making-tough-decisions-in-crisis" TargetMode="Externa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hyperlink" Target="https://www.mckinsey.com/business-functions/organization/our-insights/decision-making-in-uncertain-times" TargetMode="External"/><Relationship Id="rId5" Type="http://schemas.openxmlformats.org/officeDocument/2006/relationships/hyperlink" Target="https://www.themandarin.com.au/151128-reflecting-on-the-lessons-from-crisis-management-and-rapid-recovery/" TargetMode="External"/><Relationship Id="rId4" Type="http://schemas.openxmlformats.org/officeDocument/2006/relationships/hyperlink" Target="https://www.msn.com/en-us/money/careersandeducation/12-business-leaders-share-how-they-lead-their-teams-through-a-crisis/ar-BB1ewEhz?ocid=BingNewsSearch"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tourismrecovery.eu/" TargetMode="External"/><Relationship Id="rId2" Type="http://schemas.openxmlformats.org/officeDocument/2006/relationships/notesSlide" Target="../notesSlides/notesSlide71.xml"/><Relationship Id="rId1" Type="http://schemas.openxmlformats.org/officeDocument/2006/relationships/slideLayout" Target="../slideLayouts/slideLayout56.xml"/><Relationship Id="rId4" Type="http://schemas.openxmlformats.org/officeDocument/2006/relationships/hyperlink" Target="https://www.facebook.com/tourismcrisisrecover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542F83-85CC-AC43-A71C-F94A8CE37605}"/>
              </a:ext>
            </a:extLst>
          </p:cNvPr>
          <p:cNvSpPr>
            <a:spLocks noGrp="1"/>
          </p:cNvSpPr>
          <p:nvPr>
            <p:ph type="body" sz="quarter" idx="15"/>
          </p:nvPr>
        </p:nvSpPr>
        <p:spPr/>
        <p:txBody>
          <a:bodyPr/>
          <a:lstStyle/>
          <a:p>
            <a:r>
              <a:rPr lang="de-DE" dirty="0"/>
              <a:t>Liquiditätskrise &amp; Liquiditäts-management</a:t>
            </a:r>
          </a:p>
        </p:txBody>
      </p:sp>
      <p:sp>
        <p:nvSpPr>
          <p:cNvPr id="3" name="Text Placeholder 2">
            <a:extLst>
              <a:ext uri="{FF2B5EF4-FFF2-40B4-BE49-F238E27FC236}">
                <a16:creationId xmlns:a16="http://schemas.microsoft.com/office/drawing/2014/main" id="{1E1BBC7E-B738-5341-A6FA-24FEC54F2069}"/>
              </a:ext>
            </a:extLst>
          </p:cNvPr>
          <p:cNvSpPr>
            <a:spLocks noGrp="1"/>
          </p:cNvSpPr>
          <p:nvPr>
            <p:ph type="body" sz="quarter" idx="16"/>
          </p:nvPr>
        </p:nvSpPr>
        <p:spPr/>
        <p:txBody>
          <a:bodyPr/>
          <a:lstStyle/>
          <a:p>
            <a:r>
              <a:rPr lang="de-DE" dirty="0"/>
              <a:t>Modul 4:</a:t>
            </a:r>
          </a:p>
        </p:txBody>
      </p:sp>
    </p:spTree>
    <p:extLst>
      <p:ext uri="{BB962C8B-B14F-4D97-AF65-F5344CB8AC3E}">
        <p14:creationId xmlns:p14="http://schemas.microsoft.com/office/powerpoint/2010/main" val="269536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Ausgehend von den Einflussgrößen auf die Insolvenzwahrscheinlichkeit lassen sich grundlegende Implikationen und Empfehlungen ableiten:</a:t>
            </a:r>
          </a:p>
          <a:p>
            <a:endParaRPr lang="de-DE" dirty="0"/>
          </a:p>
          <a:p>
            <a:r>
              <a:rPr lang="de-DE" sz="1200" dirty="0"/>
              <a:t>Plaikner, A.; Tänzel, M.; Sparber, J.: Tourismusforschung Tirol (2020)</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Aus den wissenschaftlichen Analysen der Insolvenzeinflüsse auf Tourismusunternehmen lassen sich grundlegende Implikationen und Empfehlungen ableiten um die Insolvenzwahrscheinlichkeit zu verringern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Allgemeine Implikationen und Empfehlungen für Tourismus-KMU (II/II)</a:t>
            </a:r>
          </a:p>
        </p:txBody>
      </p:sp>
      <p:sp>
        <p:nvSpPr>
          <p:cNvPr id="36" name="Freeform 64">
            <a:extLst>
              <a:ext uri="{FF2B5EF4-FFF2-40B4-BE49-F238E27FC236}">
                <a16:creationId xmlns:a16="http://schemas.microsoft.com/office/drawing/2014/main" id="{4FCF6A55-CF43-C7AE-3075-4A3F0A3F8358}"/>
              </a:ext>
            </a:extLst>
          </p:cNvPr>
          <p:cNvSpPr>
            <a:spLocks/>
          </p:cNvSpPr>
          <p:nvPr/>
        </p:nvSpPr>
        <p:spPr bwMode="auto">
          <a:xfrm>
            <a:off x="8877218" y="4065052"/>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37" name="Freeform 65">
            <a:extLst>
              <a:ext uri="{FF2B5EF4-FFF2-40B4-BE49-F238E27FC236}">
                <a16:creationId xmlns:a16="http://schemas.microsoft.com/office/drawing/2014/main" id="{FF84B960-39ED-9817-8004-18335B621FFF}"/>
              </a:ext>
            </a:extLst>
          </p:cNvPr>
          <p:cNvSpPr>
            <a:spLocks/>
          </p:cNvSpPr>
          <p:nvPr/>
        </p:nvSpPr>
        <p:spPr bwMode="auto">
          <a:xfrm>
            <a:off x="7972364" y="4065052"/>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38" name="TextBox 206">
            <a:extLst>
              <a:ext uri="{FF2B5EF4-FFF2-40B4-BE49-F238E27FC236}">
                <a16:creationId xmlns:a16="http://schemas.microsoft.com/office/drawing/2014/main" id="{CD84D659-8857-E461-45BF-10EAFF8E0D24}"/>
              </a:ext>
            </a:extLst>
          </p:cNvPr>
          <p:cNvSpPr txBox="1"/>
          <p:nvPr/>
        </p:nvSpPr>
        <p:spPr>
          <a:xfrm>
            <a:off x="8275475" y="4181334"/>
            <a:ext cx="471603" cy="784958"/>
          </a:xfrm>
          <a:prstGeom prst="rect">
            <a:avLst/>
          </a:prstGeom>
          <a:noFill/>
        </p:spPr>
        <p:txBody>
          <a:bodyPr wrap="none" rtlCol="0">
            <a:spAutoFit/>
          </a:bodyPr>
          <a:lstStyle/>
          <a:p>
            <a:pPr algn="ctr"/>
            <a:r>
              <a:rPr lang="de-DE" sz="4501" b="1" dirty="0">
                <a:solidFill>
                  <a:schemeClr val="bg1"/>
                </a:solidFill>
                <a:latin typeface="+mj-lt"/>
                <a:ea typeface="Roboto" charset="0"/>
                <a:cs typeface="Roboto" charset="0"/>
              </a:rPr>
              <a:t>8</a:t>
            </a:r>
          </a:p>
        </p:txBody>
      </p:sp>
      <p:sp>
        <p:nvSpPr>
          <p:cNvPr id="39" name="TextBox 207">
            <a:extLst>
              <a:ext uri="{FF2B5EF4-FFF2-40B4-BE49-F238E27FC236}">
                <a16:creationId xmlns:a16="http://schemas.microsoft.com/office/drawing/2014/main" id="{02B0C979-3024-0731-22C8-444A0D9D12E4}"/>
              </a:ext>
            </a:extLst>
          </p:cNvPr>
          <p:cNvSpPr txBox="1"/>
          <p:nvPr/>
        </p:nvSpPr>
        <p:spPr>
          <a:xfrm>
            <a:off x="9290956" y="4021981"/>
            <a:ext cx="2511079" cy="830997"/>
          </a:xfrm>
          <a:prstGeom prst="rect">
            <a:avLst/>
          </a:prstGeom>
          <a:noFill/>
        </p:spPr>
        <p:txBody>
          <a:bodyPr wrap="square" rtlCol="0">
            <a:spAutoFit/>
          </a:bodyPr>
          <a:lstStyle/>
          <a:p>
            <a:r>
              <a:rPr lang="de-DE" sz="1200" dirty="0">
                <a:solidFill>
                  <a:schemeClr val="bg1"/>
                </a:solidFill>
                <a:latin typeface="+mj-lt"/>
                <a:ea typeface="Lato Light" charset="0"/>
                <a:cs typeface="Lato Light" charset="0"/>
              </a:rPr>
              <a:t>Es sollte geprüft werden, ob </a:t>
            </a:r>
            <a:r>
              <a:rPr lang="de-DE" sz="1200" b="1" dirty="0">
                <a:solidFill>
                  <a:schemeClr val="bg1"/>
                </a:solidFill>
                <a:latin typeface="+mj-lt"/>
                <a:ea typeface="Lato Light" charset="0"/>
                <a:cs typeface="Lato Light" charset="0"/>
              </a:rPr>
              <a:t>Finanzierungs- und Kapitalstruktur</a:t>
            </a:r>
            <a:r>
              <a:rPr lang="de-DE" sz="1200" dirty="0">
                <a:solidFill>
                  <a:schemeClr val="bg1"/>
                </a:solidFill>
                <a:latin typeface="+mj-lt"/>
                <a:ea typeface="Lato Light" charset="0"/>
                <a:cs typeface="Lato Light" charset="0"/>
              </a:rPr>
              <a:t> zum Unternehmen passen und ggf. angepasst werden müssen.</a:t>
            </a:r>
          </a:p>
        </p:txBody>
      </p:sp>
      <p:sp>
        <p:nvSpPr>
          <p:cNvPr id="40" name="Freeform 64">
            <a:extLst>
              <a:ext uri="{FF2B5EF4-FFF2-40B4-BE49-F238E27FC236}">
                <a16:creationId xmlns:a16="http://schemas.microsoft.com/office/drawing/2014/main" id="{5BCD9065-D72B-FBFC-BB1D-EDB28D011891}"/>
              </a:ext>
            </a:extLst>
          </p:cNvPr>
          <p:cNvSpPr>
            <a:spLocks/>
          </p:cNvSpPr>
          <p:nvPr/>
        </p:nvSpPr>
        <p:spPr bwMode="auto">
          <a:xfrm>
            <a:off x="4822798" y="4065052"/>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41" name="Freeform 65">
            <a:extLst>
              <a:ext uri="{FF2B5EF4-FFF2-40B4-BE49-F238E27FC236}">
                <a16:creationId xmlns:a16="http://schemas.microsoft.com/office/drawing/2014/main" id="{D18DF418-1C47-81A3-2EDE-84796DB14D4A}"/>
              </a:ext>
            </a:extLst>
          </p:cNvPr>
          <p:cNvSpPr>
            <a:spLocks/>
          </p:cNvSpPr>
          <p:nvPr/>
        </p:nvSpPr>
        <p:spPr bwMode="auto">
          <a:xfrm>
            <a:off x="3917945" y="4065052"/>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42" name="TextBox 210">
            <a:extLst>
              <a:ext uri="{FF2B5EF4-FFF2-40B4-BE49-F238E27FC236}">
                <a16:creationId xmlns:a16="http://schemas.microsoft.com/office/drawing/2014/main" id="{F097AD68-DA44-FDB7-0DC2-EBFB11991544}"/>
              </a:ext>
            </a:extLst>
          </p:cNvPr>
          <p:cNvSpPr txBox="1"/>
          <p:nvPr/>
        </p:nvSpPr>
        <p:spPr>
          <a:xfrm>
            <a:off x="4221055" y="4181334"/>
            <a:ext cx="471603" cy="784958"/>
          </a:xfrm>
          <a:prstGeom prst="rect">
            <a:avLst/>
          </a:prstGeom>
          <a:noFill/>
        </p:spPr>
        <p:txBody>
          <a:bodyPr wrap="none" rtlCol="0">
            <a:spAutoFit/>
          </a:bodyPr>
          <a:lstStyle/>
          <a:p>
            <a:pPr algn="ctr"/>
            <a:r>
              <a:rPr lang="de-DE" sz="4501" b="1" dirty="0">
                <a:solidFill>
                  <a:schemeClr val="bg1"/>
                </a:solidFill>
                <a:latin typeface="+mj-lt"/>
                <a:ea typeface="Roboto" charset="0"/>
                <a:cs typeface="Roboto" charset="0"/>
              </a:rPr>
              <a:t>7</a:t>
            </a:r>
          </a:p>
        </p:txBody>
      </p:sp>
      <p:sp>
        <p:nvSpPr>
          <p:cNvPr id="43" name="TextBox 211">
            <a:extLst>
              <a:ext uri="{FF2B5EF4-FFF2-40B4-BE49-F238E27FC236}">
                <a16:creationId xmlns:a16="http://schemas.microsoft.com/office/drawing/2014/main" id="{FABFEB63-9061-EBDF-F89A-1CA4E497B175}"/>
              </a:ext>
            </a:extLst>
          </p:cNvPr>
          <p:cNvSpPr txBox="1"/>
          <p:nvPr/>
        </p:nvSpPr>
        <p:spPr>
          <a:xfrm>
            <a:off x="5236537" y="4021981"/>
            <a:ext cx="2458577" cy="830997"/>
          </a:xfrm>
          <a:prstGeom prst="rect">
            <a:avLst/>
          </a:prstGeom>
          <a:noFill/>
        </p:spPr>
        <p:txBody>
          <a:bodyPr wrap="square" rtlCol="0">
            <a:spAutoFit/>
          </a:bodyPr>
          <a:lstStyle/>
          <a:p>
            <a:r>
              <a:rPr lang="de-DE" sz="1200" dirty="0">
                <a:solidFill>
                  <a:schemeClr val="bg1"/>
                </a:solidFill>
                <a:latin typeface="+mj-lt"/>
                <a:ea typeface="Lato Light" charset="0"/>
                <a:cs typeface="Lato Light" charset="0"/>
              </a:rPr>
              <a:t>Es müssen Maßnahmen eingeleitet werden, um </a:t>
            </a:r>
            <a:r>
              <a:rPr lang="de-DE" sz="1200" b="1" dirty="0">
                <a:solidFill>
                  <a:schemeClr val="bg1"/>
                </a:solidFill>
                <a:latin typeface="+mj-lt"/>
                <a:ea typeface="Lato Light" charset="0"/>
                <a:cs typeface="Lato Light" charset="0"/>
              </a:rPr>
              <a:t>effiziente Prozesse </a:t>
            </a:r>
            <a:r>
              <a:rPr lang="de-DE" sz="1200" dirty="0">
                <a:solidFill>
                  <a:schemeClr val="bg1"/>
                </a:solidFill>
                <a:latin typeface="+mj-lt"/>
                <a:ea typeface="Lato Light" charset="0"/>
                <a:cs typeface="Lato Light" charset="0"/>
              </a:rPr>
              <a:t>einzuführen und unterschiedliche </a:t>
            </a:r>
            <a:r>
              <a:rPr lang="de-DE" sz="1200" b="1" dirty="0">
                <a:solidFill>
                  <a:schemeClr val="bg1"/>
                </a:solidFill>
                <a:latin typeface="+mj-lt"/>
                <a:ea typeface="Lato Light" charset="0"/>
                <a:cs typeface="Lato Light" charset="0"/>
              </a:rPr>
              <a:t>Kosten</a:t>
            </a:r>
            <a:r>
              <a:rPr lang="de-DE" sz="1200" dirty="0">
                <a:solidFill>
                  <a:schemeClr val="bg1"/>
                </a:solidFill>
                <a:latin typeface="+mj-lt"/>
                <a:ea typeface="Lato Light" charset="0"/>
                <a:cs typeface="Lato Light" charset="0"/>
              </a:rPr>
              <a:t> zu reduzieren.</a:t>
            </a:r>
          </a:p>
        </p:txBody>
      </p:sp>
      <p:sp>
        <p:nvSpPr>
          <p:cNvPr id="44" name="Freeform 64">
            <a:extLst>
              <a:ext uri="{FF2B5EF4-FFF2-40B4-BE49-F238E27FC236}">
                <a16:creationId xmlns:a16="http://schemas.microsoft.com/office/drawing/2014/main" id="{0446F49D-1A4D-A2F5-9190-11A6C3AF0B50}"/>
              </a:ext>
            </a:extLst>
          </p:cNvPr>
          <p:cNvSpPr>
            <a:spLocks/>
          </p:cNvSpPr>
          <p:nvPr/>
        </p:nvSpPr>
        <p:spPr bwMode="auto">
          <a:xfrm>
            <a:off x="8877218" y="2642902"/>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45" name="Freeform 65">
            <a:extLst>
              <a:ext uri="{FF2B5EF4-FFF2-40B4-BE49-F238E27FC236}">
                <a16:creationId xmlns:a16="http://schemas.microsoft.com/office/drawing/2014/main" id="{9C144D53-AA7F-11C7-B22E-4D341C42CB86}"/>
              </a:ext>
            </a:extLst>
          </p:cNvPr>
          <p:cNvSpPr>
            <a:spLocks/>
          </p:cNvSpPr>
          <p:nvPr/>
        </p:nvSpPr>
        <p:spPr bwMode="auto">
          <a:xfrm>
            <a:off x="7972364" y="2642901"/>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46" name="TextBox 214">
            <a:extLst>
              <a:ext uri="{FF2B5EF4-FFF2-40B4-BE49-F238E27FC236}">
                <a16:creationId xmlns:a16="http://schemas.microsoft.com/office/drawing/2014/main" id="{1BBB4F36-7DD4-8977-0A15-AA641356F4F9}"/>
              </a:ext>
            </a:extLst>
          </p:cNvPr>
          <p:cNvSpPr txBox="1"/>
          <p:nvPr/>
        </p:nvSpPr>
        <p:spPr>
          <a:xfrm>
            <a:off x="8275475" y="2759184"/>
            <a:ext cx="471603" cy="784958"/>
          </a:xfrm>
          <a:prstGeom prst="rect">
            <a:avLst/>
          </a:prstGeom>
          <a:noFill/>
        </p:spPr>
        <p:txBody>
          <a:bodyPr wrap="none" rtlCol="0">
            <a:spAutoFit/>
          </a:bodyPr>
          <a:lstStyle/>
          <a:p>
            <a:pPr algn="ctr"/>
            <a:r>
              <a:rPr lang="de-DE" sz="4501" b="1" dirty="0">
                <a:solidFill>
                  <a:schemeClr val="bg1"/>
                </a:solidFill>
                <a:latin typeface="+mj-lt"/>
                <a:ea typeface="Roboto" charset="0"/>
                <a:cs typeface="Roboto" charset="0"/>
              </a:rPr>
              <a:t>6</a:t>
            </a:r>
          </a:p>
        </p:txBody>
      </p:sp>
      <p:sp>
        <p:nvSpPr>
          <p:cNvPr id="47" name="TextBox 215">
            <a:extLst>
              <a:ext uri="{FF2B5EF4-FFF2-40B4-BE49-F238E27FC236}">
                <a16:creationId xmlns:a16="http://schemas.microsoft.com/office/drawing/2014/main" id="{3F77B8D7-A0FF-267E-7230-75D4EC6423F9}"/>
              </a:ext>
            </a:extLst>
          </p:cNvPr>
          <p:cNvSpPr txBox="1"/>
          <p:nvPr/>
        </p:nvSpPr>
        <p:spPr>
          <a:xfrm>
            <a:off x="9290956" y="2599830"/>
            <a:ext cx="2458577" cy="830997"/>
          </a:xfrm>
          <a:prstGeom prst="rect">
            <a:avLst/>
          </a:prstGeom>
          <a:noFill/>
        </p:spPr>
        <p:txBody>
          <a:bodyPr wrap="square" rtlCol="0">
            <a:spAutoFit/>
          </a:bodyPr>
          <a:lstStyle/>
          <a:p>
            <a:r>
              <a:rPr lang="de-DE" sz="1200" dirty="0">
                <a:solidFill>
                  <a:schemeClr val="bg1"/>
                </a:solidFill>
                <a:latin typeface="+mj-lt"/>
                <a:ea typeface="Lato Light" charset="0"/>
                <a:cs typeface="Lato Light" charset="0"/>
              </a:rPr>
              <a:t>Es sollten branchenweite Konzepte entwickelt werden, um die Attraktivität für die Arbeit im Tourismus allgemein zu steigern.</a:t>
            </a:r>
          </a:p>
        </p:txBody>
      </p:sp>
      <p:sp>
        <p:nvSpPr>
          <p:cNvPr id="48" name="Freeform 64">
            <a:extLst>
              <a:ext uri="{FF2B5EF4-FFF2-40B4-BE49-F238E27FC236}">
                <a16:creationId xmlns:a16="http://schemas.microsoft.com/office/drawing/2014/main" id="{602B5FAA-EF20-B919-B097-52761F1C4043}"/>
              </a:ext>
            </a:extLst>
          </p:cNvPr>
          <p:cNvSpPr>
            <a:spLocks/>
          </p:cNvSpPr>
          <p:nvPr/>
        </p:nvSpPr>
        <p:spPr bwMode="auto">
          <a:xfrm>
            <a:off x="4822798" y="2642902"/>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49" name="Freeform 65">
            <a:extLst>
              <a:ext uri="{FF2B5EF4-FFF2-40B4-BE49-F238E27FC236}">
                <a16:creationId xmlns:a16="http://schemas.microsoft.com/office/drawing/2014/main" id="{09B654B5-E9FB-694E-ED00-1422AA192E5A}"/>
              </a:ext>
            </a:extLst>
          </p:cNvPr>
          <p:cNvSpPr>
            <a:spLocks/>
          </p:cNvSpPr>
          <p:nvPr/>
        </p:nvSpPr>
        <p:spPr bwMode="auto">
          <a:xfrm>
            <a:off x="3917945" y="2642901"/>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50" name="TextBox 218">
            <a:extLst>
              <a:ext uri="{FF2B5EF4-FFF2-40B4-BE49-F238E27FC236}">
                <a16:creationId xmlns:a16="http://schemas.microsoft.com/office/drawing/2014/main" id="{848B1809-0E9D-2E55-2D8F-B96431A31099}"/>
              </a:ext>
            </a:extLst>
          </p:cNvPr>
          <p:cNvSpPr txBox="1"/>
          <p:nvPr/>
        </p:nvSpPr>
        <p:spPr>
          <a:xfrm>
            <a:off x="4221055" y="2759184"/>
            <a:ext cx="471603" cy="784958"/>
          </a:xfrm>
          <a:prstGeom prst="rect">
            <a:avLst/>
          </a:prstGeom>
          <a:noFill/>
        </p:spPr>
        <p:txBody>
          <a:bodyPr wrap="none" rtlCol="0">
            <a:spAutoFit/>
          </a:bodyPr>
          <a:lstStyle/>
          <a:p>
            <a:pPr algn="ctr"/>
            <a:r>
              <a:rPr lang="de-DE" sz="4501" b="1" dirty="0">
                <a:solidFill>
                  <a:schemeClr val="bg1"/>
                </a:solidFill>
                <a:latin typeface="+mj-lt"/>
                <a:ea typeface="Roboto" charset="0"/>
                <a:cs typeface="Roboto" charset="0"/>
              </a:rPr>
              <a:t>5</a:t>
            </a:r>
          </a:p>
        </p:txBody>
      </p:sp>
      <p:sp>
        <p:nvSpPr>
          <p:cNvPr id="51" name="TextBox 219">
            <a:extLst>
              <a:ext uri="{FF2B5EF4-FFF2-40B4-BE49-F238E27FC236}">
                <a16:creationId xmlns:a16="http://schemas.microsoft.com/office/drawing/2014/main" id="{BAE3F431-65AF-D4FA-48D4-BFAD4D6FBC99}"/>
              </a:ext>
            </a:extLst>
          </p:cNvPr>
          <p:cNvSpPr txBox="1"/>
          <p:nvPr/>
        </p:nvSpPr>
        <p:spPr>
          <a:xfrm>
            <a:off x="5236537" y="2669502"/>
            <a:ext cx="2458577" cy="646331"/>
          </a:xfrm>
          <a:prstGeom prst="rect">
            <a:avLst/>
          </a:prstGeom>
          <a:noFill/>
        </p:spPr>
        <p:txBody>
          <a:bodyPr wrap="square" rtlCol="0">
            <a:spAutoFit/>
          </a:bodyPr>
          <a:lstStyle/>
          <a:p>
            <a:r>
              <a:rPr lang="de-DE" sz="1200" dirty="0">
                <a:solidFill>
                  <a:schemeClr val="bg1"/>
                </a:solidFill>
                <a:latin typeface="+mj-lt"/>
                <a:ea typeface="Lato Light" charset="0"/>
                <a:cs typeface="Lato Light" charset="0"/>
              </a:rPr>
              <a:t>Eine </a:t>
            </a:r>
            <a:r>
              <a:rPr lang="de-DE" sz="1200" b="1" dirty="0">
                <a:solidFill>
                  <a:schemeClr val="bg1"/>
                </a:solidFill>
                <a:latin typeface="+mj-lt"/>
                <a:ea typeface="Lato Light" charset="0"/>
                <a:cs typeface="Lato Light" charset="0"/>
              </a:rPr>
              <a:t>starke Arbeitgebermarke</a:t>
            </a:r>
            <a:r>
              <a:rPr lang="de-DE" sz="1200" dirty="0">
                <a:solidFill>
                  <a:schemeClr val="bg1"/>
                </a:solidFill>
                <a:latin typeface="+mj-lt"/>
                <a:ea typeface="Lato Light" charset="0"/>
                <a:cs typeface="Lato Light" charset="0"/>
              </a:rPr>
              <a:t> ist wichtig, um gute Mitarbeiter zu gewinnen.</a:t>
            </a:r>
          </a:p>
        </p:txBody>
      </p:sp>
      <p:sp>
        <p:nvSpPr>
          <p:cNvPr id="22" name="Freeform 64">
            <a:extLst>
              <a:ext uri="{FF2B5EF4-FFF2-40B4-BE49-F238E27FC236}">
                <a16:creationId xmlns:a16="http://schemas.microsoft.com/office/drawing/2014/main" id="{25F8AE55-9527-13DD-D039-873AACE40E1B}"/>
              </a:ext>
            </a:extLst>
          </p:cNvPr>
          <p:cNvSpPr>
            <a:spLocks/>
          </p:cNvSpPr>
          <p:nvPr/>
        </p:nvSpPr>
        <p:spPr bwMode="auto">
          <a:xfrm>
            <a:off x="4822798" y="5487203"/>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23" name="Freeform 65">
            <a:extLst>
              <a:ext uri="{FF2B5EF4-FFF2-40B4-BE49-F238E27FC236}">
                <a16:creationId xmlns:a16="http://schemas.microsoft.com/office/drawing/2014/main" id="{CBF2115E-6C10-93DA-B404-3BD9D4E6755E}"/>
              </a:ext>
            </a:extLst>
          </p:cNvPr>
          <p:cNvSpPr>
            <a:spLocks/>
          </p:cNvSpPr>
          <p:nvPr/>
        </p:nvSpPr>
        <p:spPr bwMode="auto">
          <a:xfrm>
            <a:off x="3917945" y="5487203"/>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24" name="TextBox 210">
            <a:extLst>
              <a:ext uri="{FF2B5EF4-FFF2-40B4-BE49-F238E27FC236}">
                <a16:creationId xmlns:a16="http://schemas.microsoft.com/office/drawing/2014/main" id="{FEE96504-B1DB-1689-617F-3A538A920C66}"/>
              </a:ext>
            </a:extLst>
          </p:cNvPr>
          <p:cNvSpPr txBox="1"/>
          <p:nvPr/>
        </p:nvSpPr>
        <p:spPr>
          <a:xfrm>
            <a:off x="4221055" y="5603485"/>
            <a:ext cx="471603" cy="784958"/>
          </a:xfrm>
          <a:prstGeom prst="rect">
            <a:avLst/>
          </a:prstGeom>
          <a:noFill/>
        </p:spPr>
        <p:txBody>
          <a:bodyPr wrap="none" rtlCol="0">
            <a:spAutoFit/>
          </a:bodyPr>
          <a:lstStyle/>
          <a:p>
            <a:pPr algn="ctr"/>
            <a:r>
              <a:rPr lang="de-DE" sz="4501" b="1" dirty="0">
                <a:solidFill>
                  <a:schemeClr val="bg1"/>
                </a:solidFill>
                <a:latin typeface="+mj-lt"/>
                <a:ea typeface="Roboto" charset="0"/>
                <a:cs typeface="Roboto" charset="0"/>
              </a:rPr>
              <a:t>9</a:t>
            </a:r>
          </a:p>
        </p:txBody>
      </p:sp>
      <p:sp>
        <p:nvSpPr>
          <p:cNvPr id="25" name="TextBox 211">
            <a:extLst>
              <a:ext uri="{FF2B5EF4-FFF2-40B4-BE49-F238E27FC236}">
                <a16:creationId xmlns:a16="http://schemas.microsoft.com/office/drawing/2014/main" id="{799B9186-2C21-DE63-9278-408078DF812B}"/>
              </a:ext>
            </a:extLst>
          </p:cNvPr>
          <p:cNvSpPr txBox="1"/>
          <p:nvPr/>
        </p:nvSpPr>
        <p:spPr>
          <a:xfrm>
            <a:off x="5236538" y="5444132"/>
            <a:ext cx="2458578" cy="830997"/>
          </a:xfrm>
          <a:prstGeom prst="rect">
            <a:avLst/>
          </a:prstGeom>
          <a:noFill/>
        </p:spPr>
        <p:txBody>
          <a:bodyPr wrap="square" rtlCol="0">
            <a:spAutoFit/>
          </a:bodyPr>
          <a:lstStyle/>
          <a:p>
            <a:r>
              <a:rPr lang="de-DE" sz="1200" dirty="0">
                <a:solidFill>
                  <a:schemeClr val="bg1"/>
                </a:solidFill>
                <a:latin typeface="+mj-lt"/>
                <a:ea typeface="Lato Light" charset="0"/>
                <a:cs typeface="Lato Light" charset="0"/>
              </a:rPr>
              <a:t>Unternehmen benötigen ein professionelles </a:t>
            </a:r>
            <a:r>
              <a:rPr lang="de-DE" sz="1200" b="1" dirty="0">
                <a:solidFill>
                  <a:schemeClr val="bg1"/>
                </a:solidFill>
                <a:latin typeface="+mj-lt"/>
                <a:ea typeface="Lato Light" charset="0"/>
                <a:cs typeface="Lato Light" charset="0"/>
              </a:rPr>
              <a:t>Working Capital Management</a:t>
            </a:r>
            <a:r>
              <a:rPr lang="de-DE" sz="1200" dirty="0">
                <a:solidFill>
                  <a:schemeClr val="bg1"/>
                </a:solidFill>
                <a:latin typeface="+mj-lt"/>
                <a:ea typeface="Lato Light" charset="0"/>
                <a:cs typeface="Lato Light" charset="0"/>
              </a:rPr>
              <a:t>, um Liquidität steuern und aufrechterhalten zu können</a:t>
            </a:r>
          </a:p>
        </p:txBody>
      </p:sp>
      <p:sp>
        <p:nvSpPr>
          <p:cNvPr id="26" name="TextBox 211">
            <a:extLst>
              <a:ext uri="{FF2B5EF4-FFF2-40B4-BE49-F238E27FC236}">
                <a16:creationId xmlns:a16="http://schemas.microsoft.com/office/drawing/2014/main" id="{EF42EDF2-A839-3228-A8B9-A35E6440C6A3}"/>
              </a:ext>
            </a:extLst>
          </p:cNvPr>
          <p:cNvSpPr txBox="1"/>
          <p:nvPr/>
        </p:nvSpPr>
        <p:spPr>
          <a:xfrm>
            <a:off x="7702894" y="5751534"/>
            <a:ext cx="3297596" cy="307777"/>
          </a:xfrm>
          <a:prstGeom prst="rect">
            <a:avLst/>
          </a:prstGeom>
          <a:noFill/>
        </p:spPr>
        <p:txBody>
          <a:bodyPr wrap="square" rtlCol="0">
            <a:spAutoFit/>
          </a:bodyPr>
          <a:lstStyle/>
          <a:p>
            <a:r>
              <a:rPr lang="de-DE" sz="1400" b="1" dirty="0">
                <a:solidFill>
                  <a:srgbClr val="79527B"/>
                </a:solidFill>
                <a:latin typeface="+mj-lt"/>
                <a:ea typeface="Lato Light" charset="0"/>
                <a:cs typeface="Lato Light" charset="0"/>
                <a:sym typeface="Wingdings" panose="05000000000000000000" pitchFamily="2" charset="2"/>
              </a:rPr>
              <a:t> </a:t>
            </a:r>
            <a:r>
              <a:rPr lang="de-DE" sz="1400" b="1" dirty="0">
                <a:solidFill>
                  <a:srgbClr val="79527B"/>
                </a:solidFill>
                <a:latin typeface="+mj-lt"/>
                <a:ea typeface="Lato Light" charset="0"/>
                <a:cs typeface="Lato Light" charset="0"/>
              </a:rPr>
              <a:t>Liquidität ist der Fokus dieses Moduls</a:t>
            </a:r>
          </a:p>
        </p:txBody>
      </p:sp>
    </p:spTree>
    <p:extLst>
      <p:ext uri="{BB962C8B-B14F-4D97-AF65-F5344CB8AC3E}">
        <p14:creationId xmlns:p14="http://schemas.microsoft.com/office/powerpoint/2010/main" val="334358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A9C5DF3-A8CD-D665-D9A7-5BAF5BB8415A}"/>
              </a:ext>
            </a:extLst>
          </p:cNvPr>
          <p:cNvSpPr>
            <a:spLocks noGrp="1"/>
          </p:cNvSpPr>
          <p:nvPr>
            <p:ph type="body" sz="quarter" idx="16"/>
          </p:nvPr>
        </p:nvSpPr>
        <p:spPr>
          <a:xfrm>
            <a:off x="666708" y="752638"/>
            <a:ext cx="4845818" cy="1647662"/>
          </a:xfrm>
        </p:spPr>
        <p:txBody>
          <a:bodyPr/>
          <a:lstStyle/>
          <a:p>
            <a:r>
              <a:rPr lang="de-DE" dirty="0"/>
              <a:t>Liquiditätsplanung</a:t>
            </a:r>
          </a:p>
        </p:txBody>
      </p:sp>
    </p:spTree>
    <p:extLst>
      <p:ext uri="{BB962C8B-B14F-4D97-AF65-F5344CB8AC3E}">
        <p14:creationId xmlns:p14="http://schemas.microsoft.com/office/powerpoint/2010/main" val="376684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B7376B7-AE5D-8FF2-DEC0-935D3C915021}"/>
              </a:ext>
            </a:extLst>
          </p:cNvPr>
          <p:cNvSpPr>
            <a:spLocks noGrp="1"/>
          </p:cNvSpPr>
          <p:nvPr>
            <p:ph sz="quarter" idx="19"/>
          </p:nvPr>
        </p:nvSpPr>
        <p:spPr/>
        <p:txBody>
          <a:bodyPr/>
          <a:lstStyle/>
          <a:p>
            <a:r>
              <a:rPr lang="de-DE" dirty="0"/>
              <a:t>Typischerweise ist der Tourismus-Sektor durch Saisonalitäten, schwer planbare Abhängigkeiten sowie in vielen Untersektoren auch durch schwankende Preise gekennzeichnet – um nur einige beispielhafte Charakteristika zu nennen.</a:t>
            </a:r>
          </a:p>
        </p:txBody>
      </p:sp>
      <p:sp>
        <p:nvSpPr>
          <p:cNvPr id="4" name="Textplatzhalter 3">
            <a:extLst>
              <a:ext uri="{FF2B5EF4-FFF2-40B4-BE49-F238E27FC236}">
                <a16:creationId xmlns:a16="http://schemas.microsoft.com/office/drawing/2014/main" id="{46906822-01B4-B290-1123-DCC6D01F5FA1}"/>
              </a:ext>
            </a:extLst>
          </p:cNvPr>
          <p:cNvSpPr>
            <a:spLocks noGrp="1"/>
          </p:cNvSpPr>
          <p:nvPr>
            <p:ph type="body" sz="quarter" idx="16"/>
          </p:nvPr>
        </p:nvSpPr>
        <p:spPr/>
        <p:txBody>
          <a:bodyPr>
            <a:normAutofit lnSpcReduction="10000"/>
          </a:bodyPr>
          <a:lstStyle/>
          <a:p>
            <a:r>
              <a:rPr lang="de-DE" dirty="0"/>
              <a:t>Der Tourismus-Sektor ist durch Eigenschaften geprägt, die eine fundierte Liquiditätsplanung umso wichtiger machen – aber sie gleichzeitig deutlich erschweren kann</a:t>
            </a:r>
          </a:p>
          <a:p>
            <a:endParaRPr lang="de-DE" dirty="0"/>
          </a:p>
        </p:txBody>
      </p:sp>
      <p:sp>
        <p:nvSpPr>
          <p:cNvPr id="5" name="Textplatzhalter 4">
            <a:extLst>
              <a:ext uri="{FF2B5EF4-FFF2-40B4-BE49-F238E27FC236}">
                <a16:creationId xmlns:a16="http://schemas.microsoft.com/office/drawing/2014/main" id="{965972A5-AE1E-0AF5-3AB7-F312D1F34C97}"/>
              </a:ext>
            </a:extLst>
          </p:cNvPr>
          <p:cNvSpPr>
            <a:spLocks noGrp="1"/>
          </p:cNvSpPr>
          <p:nvPr>
            <p:ph type="body" sz="quarter" idx="20"/>
          </p:nvPr>
        </p:nvSpPr>
        <p:spPr/>
        <p:txBody>
          <a:bodyPr>
            <a:normAutofit fontScale="77500" lnSpcReduction="20000"/>
          </a:bodyPr>
          <a:lstStyle/>
          <a:p>
            <a:r>
              <a:rPr lang="de-DE" dirty="0"/>
              <a:t>Komplexität der Liquiditätsplanung im Tourismus</a:t>
            </a:r>
          </a:p>
        </p:txBody>
      </p:sp>
      <p:sp>
        <p:nvSpPr>
          <p:cNvPr id="22" name="Inhaltsplatzhalter 21">
            <a:extLst>
              <a:ext uri="{FF2B5EF4-FFF2-40B4-BE49-F238E27FC236}">
                <a16:creationId xmlns:a16="http://schemas.microsoft.com/office/drawing/2014/main" id="{EE7D39D6-9C76-C054-815B-21A08EC75E4D}"/>
              </a:ext>
            </a:extLst>
          </p:cNvPr>
          <p:cNvSpPr>
            <a:spLocks noGrp="1"/>
          </p:cNvSpPr>
          <p:nvPr>
            <p:ph sz="quarter" idx="13"/>
          </p:nvPr>
        </p:nvSpPr>
        <p:spPr/>
        <p:txBody>
          <a:bodyPr/>
          <a:lstStyle/>
          <a:p>
            <a:endParaRPr lang="de-DE" dirty="0"/>
          </a:p>
        </p:txBody>
      </p:sp>
      <p:sp>
        <p:nvSpPr>
          <p:cNvPr id="26" name="Freeform 43">
            <a:extLst>
              <a:ext uri="{FF2B5EF4-FFF2-40B4-BE49-F238E27FC236}">
                <a16:creationId xmlns:a16="http://schemas.microsoft.com/office/drawing/2014/main" id="{B19ABC5A-9857-F315-3033-A6A108E7D094}"/>
              </a:ext>
            </a:extLst>
          </p:cNvPr>
          <p:cNvSpPr>
            <a:spLocks/>
          </p:cNvSpPr>
          <p:nvPr/>
        </p:nvSpPr>
        <p:spPr bwMode="auto">
          <a:xfrm>
            <a:off x="5030623" y="3379799"/>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7" name="Freeform 36">
            <a:extLst>
              <a:ext uri="{FF2B5EF4-FFF2-40B4-BE49-F238E27FC236}">
                <a16:creationId xmlns:a16="http://schemas.microsoft.com/office/drawing/2014/main" id="{45EE8FE5-981A-3938-A043-F7491B6638C7}"/>
              </a:ext>
            </a:extLst>
          </p:cNvPr>
          <p:cNvSpPr>
            <a:spLocks/>
          </p:cNvSpPr>
          <p:nvPr/>
        </p:nvSpPr>
        <p:spPr bwMode="auto">
          <a:xfrm>
            <a:off x="4009293" y="3379799"/>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8" name="Freeform 37">
            <a:extLst>
              <a:ext uri="{FF2B5EF4-FFF2-40B4-BE49-F238E27FC236}">
                <a16:creationId xmlns:a16="http://schemas.microsoft.com/office/drawing/2014/main" id="{650B5EC8-F03F-59EB-4FB8-D64F4902D5C7}"/>
              </a:ext>
            </a:extLst>
          </p:cNvPr>
          <p:cNvSpPr>
            <a:spLocks/>
          </p:cNvSpPr>
          <p:nvPr/>
        </p:nvSpPr>
        <p:spPr bwMode="auto">
          <a:xfrm>
            <a:off x="4009293" y="3379799"/>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9" name="TextBox 47">
            <a:extLst>
              <a:ext uri="{FF2B5EF4-FFF2-40B4-BE49-F238E27FC236}">
                <a16:creationId xmlns:a16="http://schemas.microsoft.com/office/drawing/2014/main" id="{EBB472EA-BF4E-2A8E-883D-2B006AD2137E}"/>
              </a:ext>
            </a:extLst>
          </p:cNvPr>
          <p:cNvSpPr txBox="1"/>
          <p:nvPr/>
        </p:nvSpPr>
        <p:spPr>
          <a:xfrm>
            <a:off x="4229109" y="3615498"/>
            <a:ext cx="611514" cy="307777"/>
          </a:xfrm>
          <a:prstGeom prst="rect">
            <a:avLst/>
          </a:prstGeom>
          <a:noFill/>
        </p:spPr>
        <p:txBody>
          <a:bodyPr wrap="none" rtlCol="0">
            <a:spAutoFit/>
          </a:bodyPr>
          <a:lstStyle/>
          <a:p>
            <a:pPr algn="ctr"/>
            <a:r>
              <a:rPr lang="de-DE" sz="1400" b="1" dirty="0">
                <a:solidFill>
                  <a:schemeClr val="bg1"/>
                </a:solidFill>
                <a:latin typeface="+mj-lt"/>
                <a:ea typeface="Roboto" charset="0"/>
                <a:cs typeface="Roboto" charset="0"/>
              </a:rPr>
              <a:t>Preise</a:t>
            </a:r>
          </a:p>
        </p:txBody>
      </p:sp>
      <p:sp>
        <p:nvSpPr>
          <p:cNvPr id="30" name="Rectangle 48">
            <a:extLst>
              <a:ext uri="{FF2B5EF4-FFF2-40B4-BE49-F238E27FC236}">
                <a16:creationId xmlns:a16="http://schemas.microsoft.com/office/drawing/2014/main" id="{2E44D236-B388-83BF-82C7-5A25AA994067}"/>
              </a:ext>
            </a:extLst>
          </p:cNvPr>
          <p:cNvSpPr>
            <a:spLocks/>
          </p:cNvSpPr>
          <p:nvPr/>
        </p:nvSpPr>
        <p:spPr bwMode="auto">
          <a:xfrm>
            <a:off x="4442712" y="3948750"/>
            <a:ext cx="234167"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02</a:t>
            </a:r>
          </a:p>
        </p:txBody>
      </p:sp>
      <p:sp>
        <p:nvSpPr>
          <p:cNvPr id="31" name="TextBox 49">
            <a:extLst>
              <a:ext uri="{FF2B5EF4-FFF2-40B4-BE49-F238E27FC236}">
                <a16:creationId xmlns:a16="http://schemas.microsoft.com/office/drawing/2014/main" id="{DEB6EA27-3AC7-5054-008D-D308BF435401}"/>
              </a:ext>
            </a:extLst>
          </p:cNvPr>
          <p:cNvSpPr txBox="1"/>
          <p:nvPr/>
        </p:nvSpPr>
        <p:spPr>
          <a:xfrm>
            <a:off x="5649710" y="3370677"/>
            <a:ext cx="3091287" cy="1393267"/>
          </a:xfrm>
          <a:prstGeom prst="rect">
            <a:avLst/>
          </a:prstGeom>
          <a:noFill/>
        </p:spPr>
        <p:txBody>
          <a:bodyPr wrap="square" rtlCol="0">
            <a:spAutoFit/>
          </a:bodyPr>
          <a:lstStyle/>
          <a:p>
            <a:pPr>
              <a:lnSpc>
                <a:spcPts val="1665"/>
              </a:lnSpc>
            </a:pPr>
            <a:r>
              <a:rPr lang="de-DE" sz="1400" dirty="0">
                <a:solidFill>
                  <a:schemeClr val="bg1"/>
                </a:solidFill>
                <a:latin typeface="+mj-lt"/>
                <a:ea typeface="Lato Light" charset="0"/>
                <a:cs typeface="Lato Light" charset="0"/>
              </a:rPr>
              <a:t>In vielen Bereichen (zum Beispiel Hotels) ist der Tourismus-Bereich durch stark schwankende Preise gekennzeichnet. Dies ist eng mit der Saisonalität verknüpft. </a:t>
            </a:r>
          </a:p>
          <a:p>
            <a:pPr>
              <a:lnSpc>
                <a:spcPts val="1665"/>
              </a:lnSpc>
            </a:pPr>
            <a:endParaRPr lang="de-DE" sz="1400" dirty="0">
              <a:solidFill>
                <a:schemeClr val="bg1"/>
              </a:solidFill>
              <a:latin typeface="+mj-lt"/>
              <a:ea typeface="Lato Light" charset="0"/>
              <a:cs typeface="Lato Light" charset="0"/>
            </a:endParaRPr>
          </a:p>
        </p:txBody>
      </p:sp>
      <p:sp>
        <p:nvSpPr>
          <p:cNvPr id="32" name="Freeform 43">
            <a:extLst>
              <a:ext uri="{FF2B5EF4-FFF2-40B4-BE49-F238E27FC236}">
                <a16:creationId xmlns:a16="http://schemas.microsoft.com/office/drawing/2014/main" id="{8A27BC5C-E991-231D-6565-B64BA1CA2BAF}"/>
              </a:ext>
            </a:extLst>
          </p:cNvPr>
          <p:cNvSpPr>
            <a:spLocks/>
          </p:cNvSpPr>
          <p:nvPr/>
        </p:nvSpPr>
        <p:spPr bwMode="auto">
          <a:xfrm>
            <a:off x="5030623" y="4610351"/>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3" name="Freeform 36">
            <a:extLst>
              <a:ext uri="{FF2B5EF4-FFF2-40B4-BE49-F238E27FC236}">
                <a16:creationId xmlns:a16="http://schemas.microsoft.com/office/drawing/2014/main" id="{A0118835-070A-960F-B079-557E8B1284E5}"/>
              </a:ext>
            </a:extLst>
          </p:cNvPr>
          <p:cNvSpPr>
            <a:spLocks/>
          </p:cNvSpPr>
          <p:nvPr/>
        </p:nvSpPr>
        <p:spPr bwMode="auto">
          <a:xfrm>
            <a:off x="4009293" y="461035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4" name="Freeform 37">
            <a:extLst>
              <a:ext uri="{FF2B5EF4-FFF2-40B4-BE49-F238E27FC236}">
                <a16:creationId xmlns:a16="http://schemas.microsoft.com/office/drawing/2014/main" id="{43A72A5A-49A8-0389-91F8-29CFFEF4ECBD}"/>
              </a:ext>
            </a:extLst>
          </p:cNvPr>
          <p:cNvSpPr>
            <a:spLocks/>
          </p:cNvSpPr>
          <p:nvPr/>
        </p:nvSpPr>
        <p:spPr bwMode="auto">
          <a:xfrm>
            <a:off x="4009293" y="461035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5" name="TextBox 56">
            <a:extLst>
              <a:ext uri="{FF2B5EF4-FFF2-40B4-BE49-F238E27FC236}">
                <a16:creationId xmlns:a16="http://schemas.microsoft.com/office/drawing/2014/main" id="{68D155B0-83A5-3F0D-5933-4E1949628A5B}"/>
              </a:ext>
            </a:extLst>
          </p:cNvPr>
          <p:cNvSpPr txBox="1"/>
          <p:nvPr/>
        </p:nvSpPr>
        <p:spPr>
          <a:xfrm>
            <a:off x="4164925" y="4846050"/>
            <a:ext cx="739883" cy="307777"/>
          </a:xfrm>
          <a:prstGeom prst="rect">
            <a:avLst/>
          </a:prstGeom>
          <a:noFill/>
        </p:spPr>
        <p:txBody>
          <a:bodyPr wrap="none" rtlCol="0">
            <a:spAutoFit/>
          </a:bodyPr>
          <a:lstStyle/>
          <a:p>
            <a:pPr algn="ctr"/>
            <a:r>
              <a:rPr lang="de-DE" sz="1400" b="1" dirty="0">
                <a:solidFill>
                  <a:schemeClr val="bg1"/>
                </a:solidFill>
                <a:latin typeface="+mj-lt"/>
                <a:ea typeface="Roboto" charset="0"/>
                <a:cs typeface="Roboto" charset="0"/>
              </a:rPr>
              <a:t>Umwelt</a:t>
            </a:r>
          </a:p>
        </p:txBody>
      </p:sp>
      <p:sp>
        <p:nvSpPr>
          <p:cNvPr id="36" name="Rectangle 59">
            <a:extLst>
              <a:ext uri="{FF2B5EF4-FFF2-40B4-BE49-F238E27FC236}">
                <a16:creationId xmlns:a16="http://schemas.microsoft.com/office/drawing/2014/main" id="{BDE6254A-51BB-3980-F2CE-A419760CFD5A}"/>
              </a:ext>
            </a:extLst>
          </p:cNvPr>
          <p:cNvSpPr>
            <a:spLocks/>
          </p:cNvSpPr>
          <p:nvPr/>
        </p:nvSpPr>
        <p:spPr bwMode="auto">
          <a:xfrm>
            <a:off x="4442712" y="5179302"/>
            <a:ext cx="234167"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03</a:t>
            </a:r>
          </a:p>
        </p:txBody>
      </p:sp>
      <p:sp>
        <p:nvSpPr>
          <p:cNvPr id="37" name="TextBox 80">
            <a:extLst>
              <a:ext uri="{FF2B5EF4-FFF2-40B4-BE49-F238E27FC236}">
                <a16:creationId xmlns:a16="http://schemas.microsoft.com/office/drawing/2014/main" id="{4AA31C6A-7377-A0F3-1B5A-03328589BA89}"/>
              </a:ext>
            </a:extLst>
          </p:cNvPr>
          <p:cNvSpPr txBox="1"/>
          <p:nvPr/>
        </p:nvSpPr>
        <p:spPr>
          <a:xfrm>
            <a:off x="5649710" y="4829833"/>
            <a:ext cx="3091287" cy="957250"/>
          </a:xfrm>
          <a:prstGeom prst="rect">
            <a:avLst/>
          </a:prstGeom>
          <a:noFill/>
        </p:spPr>
        <p:txBody>
          <a:bodyPr wrap="square" rtlCol="0">
            <a:spAutoFit/>
          </a:bodyPr>
          <a:lstStyle/>
          <a:p>
            <a:pPr>
              <a:lnSpc>
                <a:spcPts val="1665"/>
              </a:lnSpc>
            </a:pPr>
            <a:r>
              <a:rPr lang="de-DE" sz="1400" dirty="0">
                <a:solidFill>
                  <a:schemeClr val="bg1"/>
                </a:solidFill>
                <a:latin typeface="+mj-lt"/>
                <a:ea typeface="Lato Light" charset="0"/>
                <a:cs typeface="Lato Light" charset="0"/>
              </a:rPr>
              <a:t>Der Tourismus-Sektor ist oft durch externe, schwer planbare Faktoren geprägt  (z.B. Wetter, Pandemie etc.)</a:t>
            </a:r>
          </a:p>
          <a:p>
            <a:pPr>
              <a:lnSpc>
                <a:spcPts val="1665"/>
              </a:lnSpc>
            </a:pPr>
            <a:endParaRPr lang="de-DE" sz="1400" dirty="0">
              <a:solidFill>
                <a:schemeClr val="bg1"/>
              </a:solidFill>
              <a:latin typeface="+mj-lt"/>
              <a:ea typeface="Lato Light" charset="0"/>
              <a:cs typeface="Lato Light" charset="0"/>
            </a:endParaRPr>
          </a:p>
        </p:txBody>
      </p:sp>
      <p:sp>
        <p:nvSpPr>
          <p:cNvPr id="38" name="Freeform 43">
            <a:extLst>
              <a:ext uri="{FF2B5EF4-FFF2-40B4-BE49-F238E27FC236}">
                <a16:creationId xmlns:a16="http://schemas.microsoft.com/office/drawing/2014/main" id="{5870E4F3-1B83-6FC9-0650-0102E8B7A668}"/>
              </a:ext>
            </a:extLst>
          </p:cNvPr>
          <p:cNvSpPr>
            <a:spLocks/>
          </p:cNvSpPr>
          <p:nvPr/>
        </p:nvSpPr>
        <p:spPr bwMode="auto">
          <a:xfrm>
            <a:off x="5030623" y="2134475"/>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9" name="Freeform 36">
            <a:extLst>
              <a:ext uri="{FF2B5EF4-FFF2-40B4-BE49-F238E27FC236}">
                <a16:creationId xmlns:a16="http://schemas.microsoft.com/office/drawing/2014/main" id="{3F905F19-7566-E827-2C58-E0C823554901}"/>
              </a:ext>
            </a:extLst>
          </p:cNvPr>
          <p:cNvSpPr>
            <a:spLocks/>
          </p:cNvSpPr>
          <p:nvPr/>
        </p:nvSpPr>
        <p:spPr bwMode="auto">
          <a:xfrm>
            <a:off x="4009293" y="213447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40" name="Freeform 37">
            <a:extLst>
              <a:ext uri="{FF2B5EF4-FFF2-40B4-BE49-F238E27FC236}">
                <a16:creationId xmlns:a16="http://schemas.microsoft.com/office/drawing/2014/main" id="{E288CE39-6A0F-A285-E70B-9593D9FFCE9F}"/>
              </a:ext>
            </a:extLst>
          </p:cNvPr>
          <p:cNvSpPr>
            <a:spLocks/>
          </p:cNvSpPr>
          <p:nvPr/>
        </p:nvSpPr>
        <p:spPr bwMode="auto">
          <a:xfrm>
            <a:off x="4009293" y="213447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41" name="TextBox 84">
            <a:extLst>
              <a:ext uri="{FF2B5EF4-FFF2-40B4-BE49-F238E27FC236}">
                <a16:creationId xmlns:a16="http://schemas.microsoft.com/office/drawing/2014/main" id="{15C77AD6-0FE9-4378-3F47-46E9E6FFE241}"/>
              </a:ext>
            </a:extLst>
          </p:cNvPr>
          <p:cNvSpPr txBox="1"/>
          <p:nvPr/>
        </p:nvSpPr>
        <p:spPr>
          <a:xfrm>
            <a:off x="4038353" y="2370174"/>
            <a:ext cx="993029" cy="307777"/>
          </a:xfrm>
          <a:prstGeom prst="rect">
            <a:avLst/>
          </a:prstGeom>
          <a:noFill/>
        </p:spPr>
        <p:txBody>
          <a:bodyPr wrap="none" rtlCol="0">
            <a:spAutoFit/>
          </a:bodyPr>
          <a:lstStyle/>
          <a:p>
            <a:pPr algn="ctr"/>
            <a:r>
              <a:rPr lang="de-DE" sz="1400" b="1" dirty="0">
                <a:solidFill>
                  <a:schemeClr val="bg1"/>
                </a:solidFill>
                <a:latin typeface="+mj-lt"/>
                <a:ea typeface="Roboto" charset="0"/>
                <a:cs typeface="Roboto" charset="0"/>
              </a:rPr>
              <a:t>Saisonalität</a:t>
            </a:r>
          </a:p>
        </p:txBody>
      </p:sp>
      <p:sp>
        <p:nvSpPr>
          <p:cNvPr id="42" name="Rectangle 85">
            <a:extLst>
              <a:ext uri="{FF2B5EF4-FFF2-40B4-BE49-F238E27FC236}">
                <a16:creationId xmlns:a16="http://schemas.microsoft.com/office/drawing/2014/main" id="{19AF1211-8965-FB61-447A-A49D5AAB159D}"/>
              </a:ext>
            </a:extLst>
          </p:cNvPr>
          <p:cNvSpPr>
            <a:spLocks/>
          </p:cNvSpPr>
          <p:nvPr/>
        </p:nvSpPr>
        <p:spPr bwMode="auto">
          <a:xfrm>
            <a:off x="4442712" y="2703426"/>
            <a:ext cx="234167"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01</a:t>
            </a:r>
          </a:p>
        </p:txBody>
      </p:sp>
      <p:sp>
        <p:nvSpPr>
          <p:cNvPr id="43" name="TextBox 86">
            <a:extLst>
              <a:ext uri="{FF2B5EF4-FFF2-40B4-BE49-F238E27FC236}">
                <a16:creationId xmlns:a16="http://schemas.microsoft.com/office/drawing/2014/main" id="{2CDE2CFA-B6DB-152C-9F5C-EE6C0EC4265E}"/>
              </a:ext>
            </a:extLst>
          </p:cNvPr>
          <p:cNvSpPr txBox="1"/>
          <p:nvPr/>
        </p:nvSpPr>
        <p:spPr>
          <a:xfrm>
            <a:off x="5649710" y="2218516"/>
            <a:ext cx="3091287" cy="1175258"/>
          </a:xfrm>
          <a:prstGeom prst="rect">
            <a:avLst/>
          </a:prstGeom>
          <a:noFill/>
        </p:spPr>
        <p:txBody>
          <a:bodyPr wrap="square" rtlCol="0">
            <a:spAutoFit/>
          </a:bodyPr>
          <a:lstStyle/>
          <a:p>
            <a:pPr>
              <a:lnSpc>
                <a:spcPts val="1665"/>
              </a:lnSpc>
            </a:pPr>
            <a:r>
              <a:rPr lang="de-DE" sz="1400" dirty="0">
                <a:solidFill>
                  <a:schemeClr val="bg1"/>
                </a:solidFill>
                <a:latin typeface="+mj-lt"/>
                <a:ea typeface="Lato Light" charset="0"/>
                <a:cs typeface="Lato Light" charset="0"/>
              </a:rPr>
              <a:t>Typischerweise ist der Tourismus-Sektor durch eine über das Jahr hinweg stark schwankende Nachfrage gekennzeichnet.</a:t>
            </a:r>
          </a:p>
          <a:p>
            <a:pPr>
              <a:lnSpc>
                <a:spcPts val="1665"/>
              </a:lnSpc>
            </a:pPr>
            <a:endParaRPr lang="de-DE" sz="1400" dirty="0">
              <a:solidFill>
                <a:schemeClr val="bg1"/>
              </a:solidFill>
              <a:latin typeface="+mj-lt"/>
              <a:ea typeface="Lato Light" charset="0"/>
              <a:cs typeface="Lato Light" charset="0"/>
            </a:endParaRPr>
          </a:p>
        </p:txBody>
      </p:sp>
    </p:spTree>
    <p:extLst>
      <p:ext uri="{BB962C8B-B14F-4D97-AF65-F5344CB8AC3E}">
        <p14:creationId xmlns:p14="http://schemas.microsoft.com/office/powerpoint/2010/main" val="385975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B7376B7-AE5D-8FF2-DEC0-935D3C915021}"/>
              </a:ext>
            </a:extLst>
          </p:cNvPr>
          <p:cNvSpPr>
            <a:spLocks noGrp="1"/>
          </p:cNvSpPr>
          <p:nvPr>
            <p:ph sz="quarter" idx="19"/>
          </p:nvPr>
        </p:nvSpPr>
        <p:spPr/>
        <p:txBody>
          <a:bodyPr/>
          <a:lstStyle/>
          <a:p>
            <a:r>
              <a:rPr lang="de-DE" dirty="0"/>
              <a:t>Wenn Ihr Unternehmen durch eine stark schwankende Nachfrage gekennzeichnet ist, dann muss in den umsatzstarken Monaten so viel Liquidität aufgebaut werden, dass damit die umsatzschwachen Monate ausgeglichen werden können.</a:t>
            </a:r>
          </a:p>
        </p:txBody>
      </p:sp>
      <p:sp>
        <p:nvSpPr>
          <p:cNvPr id="4" name="Textplatzhalter 3">
            <a:extLst>
              <a:ext uri="{FF2B5EF4-FFF2-40B4-BE49-F238E27FC236}">
                <a16:creationId xmlns:a16="http://schemas.microsoft.com/office/drawing/2014/main" id="{46906822-01B4-B290-1123-DCC6D01F5FA1}"/>
              </a:ext>
            </a:extLst>
          </p:cNvPr>
          <p:cNvSpPr>
            <a:spLocks noGrp="1"/>
          </p:cNvSpPr>
          <p:nvPr>
            <p:ph type="body" sz="quarter" idx="16"/>
          </p:nvPr>
        </p:nvSpPr>
        <p:spPr/>
        <p:txBody>
          <a:bodyPr>
            <a:normAutofit lnSpcReduction="10000"/>
          </a:bodyPr>
          <a:lstStyle/>
          <a:p>
            <a:r>
              <a:rPr lang="de-DE" dirty="0"/>
              <a:t>Der Tourismus-Sektor ist normalerweise durch stark schwankende Nachfragen gekennzeichnet. Man spricht in diesem Zusammenhang von Saisonalität</a:t>
            </a:r>
          </a:p>
          <a:p>
            <a:endParaRPr lang="de-DE" dirty="0"/>
          </a:p>
        </p:txBody>
      </p:sp>
      <p:sp>
        <p:nvSpPr>
          <p:cNvPr id="5" name="Textplatzhalter 4">
            <a:extLst>
              <a:ext uri="{FF2B5EF4-FFF2-40B4-BE49-F238E27FC236}">
                <a16:creationId xmlns:a16="http://schemas.microsoft.com/office/drawing/2014/main" id="{965972A5-AE1E-0AF5-3AB7-F312D1F34C97}"/>
              </a:ext>
            </a:extLst>
          </p:cNvPr>
          <p:cNvSpPr>
            <a:spLocks noGrp="1"/>
          </p:cNvSpPr>
          <p:nvPr>
            <p:ph type="body" sz="quarter" idx="20"/>
          </p:nvPr>
        </p:nvSpPr>
        <p:spPr/>
        <p:txBody>
          <a:bodyPr>
            <a:normAutofit fontScale="77500" lnSpcReduction="20000"/>
          </a:bodyPr>
          <a:lstStyle/>
          <a:p>
            <a:r>
              <a:rPr lang="de-DE" dirty="0"/>
              <a:t>Komplexität der Liquiditätsplanung im Tourismus: Saisonalität</a:t>
            </a:r>
          </a:p>
        </p:txBody>
      </p:sp>
      <p:sp>
        <p:nvSpPr>
          <p:cNvPr id="22" name="Inhaltsplatzhalter 21">
            <a:extLst>
              <a:ext uri="{FF2B5EF4-FFF2-40B4-BE49-F238E27FC236}">
                <a16:creationId xmlns:a16="http://schemas.microsoft.com/office/drawing/2014/main" id="{EE7D39D6-9C76-C054-815B-21A08EC75E4D}"/>
              </a:ext>
            </a:extLst>
          </p:cNvPr>
          <p:cNvSpPr>
            <a:spLocks noGrp="1"/>
          </p:cNvSpPr>
          <p:nvPr>
            <p:ph sz="quarter" idx="13"/>
          </p:nvPr>
        </p:nvSpPr>
        <p:spPr/>
        <p:txBody>
          <a:bodyPr/>
          <a:lstStyle/>
          <a:p>
            <a:endParaRPr lang="de-DE" dirty="0"/>
          </a:p>
        </p:txBody>
      </p:sp>
      <p:sp>
        <p:nvSpPr>
          <p:cNvPr id="26" name="Freeform 43">
            <a:extLst>
              <a:ext uri="{FF2B5EF4-FFF2-40B4-BE49-F238E27FC236}">
                <a16:creationId xmlns:a16="http://schemas.microsoft.com/office/drawing/2014/main" id="{B19ABC5A-9857-F315-3033-A6A108E7D094}"/>
              </a:ext>
            </a:extLst>
          </p:cNvPr>
          <p:cNvSpPr>
            <a:spLocks/>
          </p:cNvSpPr>
          <p:nvPr/>
        </p:nvSpPr>
        <p:spPr bwMode="auto">
          <a:xfrm>
            <a:off x="5030623" y="3379799"/>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7" name="Freeform 36">
            <a:extLst>
              <a:ext uri="{FF2B5EF4-FFF2-40B4-BE49-F238E27FC236}">
                <a16:creationId xmlns:a16="http://schemas.microsoft.com/office/drawing/2014/main" id="{45EE8FE5-981A-3938-A043-F7491B6638C7}"/>
              </a:ext>
            </a:extLst>
          </p:cNvPr>
          <p:cNvSpPr>
            <a:spLocks/>
          </p:cNvSpPr>
          <p:nvPr/>
        </p:nvSpPr>
        <p:spPr bwMode="auto">
          <a:xfrm>
            <a:off x="4009293" y="3379799"/>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8" name="Freeform 37">
            <a:extLst>
              <a:ext uri="{FF2B5EF4-FFF2-40B4-BE49-F238E27FC236}">
                <a16:creationId xmlns:a16="http://schemas.microsoft.com/office/drawing/2014/main" id="{650B5EC8-F03F-59EB-4FB8-D64F4902D5C7}"/>
              </a:ext>
            </a:extLst>
          </p:cNvPr>
          <p:cNvSpPr>
            <a:spLocks/>
          </p:cNvSpPr>
          <p:nvPr/>
        </p:nvSpPr>
        <p:spPr bwMode="auto">
          <a:xfrm>
            <a:off x="4009293" y="3379799"/>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9" name="TextBox 47">
            <a:extLst>
              <a:ext uri="{FF2B5EF4-FFF2-40B4-BE49-F238E27FC236}">
                <a16:creationId xmlns:a16="http://schemas.microsoft.com/office/drawing/2014/main" id="{EBB472EA-BF4E-2A8E-883D-2B006AD2137E}"/>
              </a:ext>
            </a:extLst>
          </p:cNvPr>
          <p:cNvSpPr txBox="1"/>
          <p:nvPr/>
        </p:nvSpPr>
        <p:spPr>
          <a:xfrm>
            <a:off x="4229109" y="3615498"/>
            <a:ext cx="611514" cy="307777"/>
          </a:xfrm>
          <a:prstGeom prst="rect">
            <a:avLst/>
          </a:prstGeom>
          <a:noFill/>
        </p:spPr>
        <p:txBody>
          <a:bodyPr wrap="none" rtlCol="0">
            <a:spAutoFit/>
          </a:bodyPr>
          <a:lstStyle/>
          <a:p>
            <a:pPr algn="ctr"/>
            <a:r>
              <a:rPr lang="de-DE" sz="1400" b="1" dirty="0">
                <a:solidFill>
                  <a:schemeClr val="bg1"/>
                </a:solidFill>
                <a:latin typeface="+mj-lt"/>
                <a:ea typeface="Roboto" charset="0"/>
                <a:cs typeface="Roboto" charset="0"/>
              </a:rPr>
              <a:t>Preise</a:t>
            </a:r>
          </a:p>
        </p:txBody>
      </p:sp>
      <p:sp>
        <p:nvSpPr>
          <p:cNvPr id="30" name="Rectangle 48">
            <a:extLst>
              <a:ext uri="{FF2B5EF4-FFF2-40B4-BE49-F238E27FC236}">
                <a16:creationId xmlns:a16="http://schemas.microsoft.com/office/drawing/2014/main" id="{2E44D236-B388-83BF-82C7-5A25AA994067}"/>
              </a:ext>
            </a:extLst>
          </p:cNvPr>
          <p:cNvSpPr>
            <a:spLocks/>
          </p:cNvSpPr>
          <p:nvPr/>
        </p:nvSpPr>
        <p:spPr bwMode="auto">
          <a:xfrm>
            <a:off x="4442712" y="3948750"/>
            <a:ext cx="234167"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02</a:t>
            </a:r>
          </a:p>
        </p:txBody>
      </p:sp>
      <p:sp>
        <p:nvSpPr>
          <p:cNvPr id="31" name="TextBox 49">
            <a:extLst>
              <a:ext uri="{FF2B5EF4-FFF2-40B4-BE49-F238E27FC236}">
                <a16:creationId xmlns:a16="http://schemas.microsoft.com/office/drawing/2014/main" id="{DEB6EA27-3AC7-5054-008D-D308BF435401}"/>
              </a:ext>
            </a:extLst>
          </p:cNvPr>
          <p:cNvSpPr txBox="1"/>
          <p:nvPr/>
        </p:nvSpPr>
        <p:spPr>
          <a:xfrm>
            <a:off x="5649710" y="3370677"/>
            <a:ext cx="3091287" cy="1393267"/>
          </a:xfrm>
          <a:prstGeom prst="rect">
            <a:avLst/>
          </a:prstGeom>
          <a:noFill/>
        </p:spPr>
        <p:txBody>
          <a:bodyPr wrap="square" rtlCol="0">
            <a:spAutoFit/>
          </a:bodyPr>
          <a:lstStyle/>
          <a:p>
            <a:pPr>
              <a:lnSpc>
                <a:spcPts val="1665"/>
              </a:lnSpc>
            </a:pPr>
            <a:r>
              <a:rPr lang="de-DE" sz="1400" dirty="0">
                <a:solidFill>
                  <a:schemeClr val="bg1"/>
                </a:solidFill>
                <a:latin typeface="+mj-lt"/>
                <a:ea typeface="Lato Light" charset="0"/>
                <a:cs typeface="Lato Light" charset="0"/>
              </a:rPr>
              <a:t>In vielen Bereichen (zum Beispiel Hotels) ist der Tourismus-Bereich durch stark schwankende Preise gekennzeichnet. Dies ist eng mit der Saisonalität verknüpft. </a:t>
            </a:r>
          </a:p>
          <a:p>
            <a:pPr>
              <a:lnSpc>
                <a:spcPts val="1665"/>
              </a:lnSpc>
            </a:pPr>
            <a:endParaRPr lang="de-DE" sz="1400" dirty="0">
              <a:solidFill>
                <a:schemeClr val="bg1"/>
              </a:solidFill>
              <a:latin typeface="+mj-lt"/>
              <a:ea typeface="Lato Light" charset="0"/>
              <a:cs typeface="Lato Light" charset="0"/>
            </a:endParaRPr>
          </a:p>
        </p:txBody>
      </p:sp>
      <p:sp>
        <p:nvSpPr>
          <p:cNvPr id="32" name="Freeform 43">
            <a:extLst>
              <a:ext uri="{FF2B5EF4-FFF2-40B4-BE49-F238E27FC236}">
                <a16:creationId xmlns:a16="http://schemas.microsoft.com/office/drawing/2014/main" id="{8A27BC5C-E991-231D-6565-B64BA1CA2BAF}"/>
              </a:ext>
            </a:extLst>
          </p:cNvPr>
          <p:cNvSpPr>
            <a:spLocks/>
          </p:cNvSpPr>
          <p:nvPr/>
        </p:nvSpPr>
        <p:spPr bwMode="auto">
          <a:xfrm>
            <a:off x="5030623" y="4610351"/>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3" name="Freeform 36">
            <a:extLst>
              <a:ext uri="{FF2B5EF4-FFF2-40B4-BE49-F238E27FC236}">
                <a16:creationId xmlns:a16="http://schemas.microsoft.com/office/drawing/2014/main" id="{A0118835-070A-960F-B079-557E8B1284E5}"/>
              </a:ext>
            </a:extLst>
          </p:cNvPr>
          <p:cNvSpPr>
            <a:spLocks/>
          </p:cNvSpPr>
          <p:nvPr/>
        </p:nvSpPr>
        <p:spPr bwMode="auto">
          <a:xfrm>
            <a:off x="4009293" y="461035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4" name="Freeform 37">
            <a:extLst>
              <a:ext uri="{FF2B5EF4-FFF2-40B4-BE49-F238E27FC236}">
                <a16:creationId xmlns:a16="http://schemas.microsoft.com/office/drawing/2014/main" id="{43A72A5A-49A8-0389-91F8-29CFFEF4ECBD}"/>
              </a:ext>
            </a:extLst>
          </p:cNvPr>
          <p:cNvSpPr>
            <a:spLocks/>
          </p:cNvSpPr>
          <p:nvPr/>
        </p:nvSpPr>
        <p:spPr bwMode="auto">
          <a:xfrm>
            <a:off x="4009293" y="461035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5" name="TextBox 56">
            <a:extLst>
              <a:ext uri="{FF2B5EF4-FFF2-40B4-BE49-F238E27FC236}">
                <a16:creationId xmlns:a16="http://schemas.microsoft.com/office/drawing/2014/main" id="{68D155B0-83A5-3F0D-5933-4E1949628A5B}"/>
              </a:ext>
            </a:extLst>
          </p:cNvPr>
          <p:cNvSpPr txBox="1"/>
          <p:nvPr/>
        </p:nvSpPr>
        <p:spPr>
          <a:xfrm>
            <a:off x="4164925" y="4846050"/>
            <a:ext cx="739883" cy="307777"/>
          </a:xfrm>
          <a:prstGeom prst="rect">
            <a:avLst/>
          </a:prstGeom>
          <a:noFill/>
        </p:spPr>
        <p:txBody>
          <a:bodyPr wrap="none" rtlCol="0">
            <a:spAutoFit/>
          </a:bodyPr>
          <a:lstStyle/>
          <a:p>
            <a:pPr algn="ctr"/>
            <a:r>
              <a:rPr lang="de-DE" sz="1400" b="1" dirty="0">
                <a:solidFill>
                  <a:schemeClr val="bg1"/>
                </a:solidFill>
                <a:latin typeface="+mj-lt"/>
                <a:ea typeface="Roboto" charset="0"/>
                <a:cs typeface="Roboto" charset="0"/>
              </a:rPr>
              <a:t>Umwelt</a:t>
            </a:r>
          </a:p>
        </p:txBody>
      </p:sp>
      <p:sp>
        <p:nvSpPr>
          <p:cNvPr id="36" name="Rectangle 59">
            <a:extLst>
              <a:ext uri="{FF2B5EF4-FFF2-40B4-BE49-F238E27FC236}">
                <a16:creationId xmlns:a16="http://schemas.microsoft.com/office/drawing/2014/main" id="{BDE6254A-51BB-3980-F2CE-A419760CFD5A}"/>
              </a:ext>
            </a:extLst>
          </p:cNvPr>
          <p:cNvSpPr>
            <a:spLocks/>
          </p:cNvSpPr>
          <p:nvPr/>
        </p:nvSpPr>
        <p:spPr bwMode="auto">
          <a:xfrm>
            <a:off x="4442712" y="5179302"/>
            <a:ext cx="234167"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03</a:t>
            </a:r>
          </a:p>
        </p:txBody>
      </p:sp>
      <p:sp>
        <p:nvSpPr>
          <p:cNvPr id="37" name="TextBox 80">
            <a:extLst>
              <a:ext uri="{FF2B5EF4-FFF2-40B4-BE49-F238E27FC236}">
                <a16:creationId xmlns:a16="http://schemas.microsoft.com/office/drawing/2014/main" id="{4AA31C6A-7377-A0F3-1B5A-03328589BA89}"/>
              </a:ext>
            </a:extLst>
          </p:cNvPr>
          <p:cNvSpPr txBox="1"/>
          <p:nvPr/>
        </p:nvSpPr>
        <p:spPr>
          <a:xfrm>
            <a:off x="5649710" y="4829833"/>
            <a:ext cx="3091287" cy="957250"/>
          </a:xfrm>
          <a:prstGeom prst="rect">
            <a:avLst/>
          </a:prstGeom>
          <a:noFill/>
        </p:spPr>
        <p:txBody>
          <a:bodyPr wrap="square" rtlCol="0">
            <a:spAutoFit/>
          </a:bodyPr>
          <a:lstStyle/>
          <a:p>
            <a:pPr>
              <a:lnSpc>
                <a:spcPts val="1665"/>
              </a:lnSpc>
            </a:pPr>
            <a:r>
              <a:rPr lang="de-DE" sz="1400" dirty="0">
                <a:solidFill>
                  <a:schemeClr val="bg1"/>
                </a:solidFill>
                <a:latin typeface="+mj-lt"/>
                <a:ea typeface="Lato Light" charset="0"/>
                <a:cs typeface="Lato Light" charset="0"/>
              </a:rPr>
              <a:t>Der Tourismus-Sektor ist oft durch externe, schwer planbare Faktoren geprägt (z.B. Wetter, Pandemie etc.)</a:t>
            </a:r>
          </a:p>
          <a:p>
            <a:pPr>
              <a:lnSpc>
                <a:spcPts val="1665"/>
              </a:lnSpc>
            </a:pPr>
            <a:endParaRPr lang="de-DE" sz="1400" dirty="0">
              <a:solidFill>
                <a:schemeClr val="bg1"/>
              </a:solidFill>
              <a:latin typeface="+mj-lt"/>
              <a:ea typeface="Lato Light" charset="0"/>
              <a:cs typeface="Lato Light" charset="0"/>
            </a:endParaRPr>
          </a:p>
        </p:txBody>
      </p:sp>
      <p:sp>
        <p:nvSpPr>
          <p:cNvPr id="38" name="Freeform 43">
            <a:extLst>
              <a:ext uri="{FF2B5EF4-FFF2-40B4-BE49-F238E27FC236}">
                <a16:creationId xmlns:a16="http://schemas.microsoft.com/office/drawing/2014/main" id="{5870E4F3-1B83-6FC9-0650-0102E8B7A668}"/>
              </a:ext>
            </a:extLst>
          </p:cNvPr>
          <p:cNvSpPr>
            <a:spLocks/>
          </p:cNvSpPr>
          <p:nvPr/>
        </p:nvSpPr>
        <p:spPr bwMode="auto">
          <a:xfrm>
            <a:off x="5030623" y="2134475"/>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9" name="Freeform 36">
            <a:extLst>
              <a:ext uri="{FF2B5EF4-FFF2-40B4-BE49-F238E27FC236}">
                <a16:creationId xmlns:a16="http://schemas.microsoft.com/office/drawing/2014/main" id="{3F905F19-7566-E827-2C58-E0C823554901}"/>
              </a:ext>
            </a:extLst>
          </p:cNvPr>
          <p:cNvSpPr>
            <a:spLocks/>
          </p:cNvSpPr>
          <p:nvPr/>
        </p:nvSpPr>
        <p:spPr bwMode="auto">
          <a:xfrm>
            <a:off x="4009293" y="213447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40" name="Freeform 37">
            <a:extLst>
              <a:ext uri="{FF2B5EF4-FFF2-40B4-BE49-F238E27FC236}">
                <a16:creationId xmlns:a16="http://schemas.microsoft.com/office/drawing/2014/main" id="{E288CE39-6A0F-A285-E70B-9593D9FFCE9F}"/>
              </a:ext>
            </a:extLst>
          </p:cNvPr>
          <p:cNvSpPr>
            <a:spLocks/>
          </p:cNvSpPr>
          <p:nvPr/>
        </p:nvSpPr>
        <p:spPr bwMode="auto">
          <a:xfrm>
            <a:off x="4009293" y="213447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41" name="TextBox 84">
            <a:extLst>
              <a:ext uri="{FF2B5EF4-FFF2-40B4-BE49-F238E27FC236}">
                <a16:creationId xmlns:a16="http://schemas.microsoft.com/office/drawing/2014/main" id="{15C77AD6-0FE9-4378-3F47-46E9E6FFE241}"/>
              </a:ext>
            </a:extLst>
          </p:cNvPr>
          <p:cNvSpPr txBox="1"/>
          <p:nvPr/>
        </p:nvSpPr>
        <p:spPr>
          <a:xfrm>
            <a:off x="4038353" y="2370174"/>
            <a:ext cx="993029" cy="307777"/>
          </a:xfrm>
          <a:prstGeom prst="rect">
            <a:avLst/>
          </a:prstGeom>
          <a:noFill/>
        </p:spPr>
        <p:txBody>
          <a:bodyPr wrap="none" rtlCol="0">
            <a:spAutoFit/>
          </a:bodyPr>
          <a:lstStyle/>
          <a:p>
            <a:pPr algn="ctr"/>
            <a:r>
              <a:rPr lang="de-DE" sz="1400" b="1" dirty="0">
                <a:solidFill>
                  <a:schemeClr val="bg1"/>
                </a:solidFill>
                <a:latin typeface="+mj-lt"/>
                <a:ea typeface="Roboto" charset="0"/>
                <a:cs typeface="Roboto" charset="0"/>
              </a:rPr>
              <a:t>Saisonalität</a:t>
            </a:r>
          </a:p>
        </p:txBody>
      </p:sp>
      <p:sp>
        <p:nvSpPr>
          <p:cNvPr id="42" name="Rectangle 85">
            <a:extLst>
              <a:ext uri="{FF2B5EF4-FFF2-40B4-BE49-F238E27FC236}">
                <a16:creationId xmlns:a16="http://schemas.microsoft.com/office/drawing/2014/main" id="{19AF1211-8965-FB61-447A-A49D5AAB159D}"/>
              </a:ext>
            </a:extLst>
          </p:cNvPr>
          <p:cNvSpPr>
            <a:spLocks/>
          </p:cNvSpPr>
          <p:nvPr/>
        </p:nvSpPr>
        <p:spPr bwMode="auto">
          <a:xfrm>
            <a:off x="4442712" y="2703426"/>
            <a:ext cx="234167"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01</a:t>
            </a:r>
          </a:p>
        </p:txBody>
      </p:sp>
      <p:sp>
        <p:nvSpPr>
          <p:cNvPr id="43" name="TextBox 86">
            <a:extLst>
              <a:ext uri="{FF2B5EF4-FFF2-40B4-BE49-F238E27FC236}">
                <a16:creationId xmlns:a16="http://schemas.microsoft.com/office/drawing/2014/main" id="{2CDE2CFA-B6DB-152C-9F5C-EE6C0EC4265E}"/>
              </a:ext>
            </a:extLst>
          </p:cNvPr>
          <p:cNvSpPr txBox="1"/>
          <p:nvPr/>
        </p:nvSpPr>
        <p:spPr>
          <a:xfrm>
            <a:off x="5649710" y="2218516"/>
            <a:ext cx="3091287" cy="1175258"/>
          </a:xfrm>
          <a:prstGeom prst="rect">
            <a:avLst/>
          </a:prstGeom>
          <a:noFill/>
        </p:spPr>
        <p:txBody>
          <a:bodyPr wrap="square" rtlCol="0">
            <a:spAutoFit/>
          </a:bodyPr>
          <a:lstStyle/>
          <a:p>
            <a:pPr>
              <a:lnSpc>
                <a:spcPts val="1665"/>
              </a:lnSpc>
            </a:pPr>
            <a:r>
              <a:rPr lang="de-DE" sz="1400" dirty="0">
                <a:solidFill>
                  <a:schemeClr val="bg1"/>
                </a:solidFill>
                <a:latin typeface="+mj-lt"/>
                <a:ea typeface="Lato Light" charset="0"/>
                <a:cs typeface="Lato Light" charset="0"/>
              </a:rPr>
              <a:t>Typischerweise ist der Tourismus-Sektor durch eine über das Jahr hinweg stark schwankende Nachfrage gekennzeichnet.</a:t>
            </a:r>
          </a:p>
          <a:p>
            <a:pPr>
              <a:lnSpc>
                <a:spcPts val="1665"/>
              </a:lnSpc>
            </a:pPr>
            <a:endParaRPr lang="de-DE" sz="1400" dirty="0">
              <a:solidFill>
                <a:schemeClr val="bg1"/>
              </a:solidFill>
              <a:latin typeface="+mj-lt"/>
              <a:ea typeface="Lato Light" charset="0"/>
              <a:cs typeface="Lato Light" charset="0"/>
            </a:endParaRPr>
          </a:p>
        </p:txBody>
      </p:sp>
      <p:sp>
        <p:nvSpPr>
          <p:cNvPr id="24" name="Freeform 36">
            <a:extLst>
              <a:ext uri="{FF2B5EF4-FFF2-40B4-BE49-F238E27FC236}">
                <a16:creationId xmlns:a16="http://schemas.microsoft.com/office/drawing/2014/main" id="{794FB4E8-D647-1524-0199-F9BBB4C2B6D1}"/>
              </a:ext>
            </a:extLst>
          </p:cNvPr>
          <p:cNvSpPr>
            <a:spLocks/>
          </p:cNvSpPr>
          <p:nvPr/>
        </p:nvSpPr>
        <p:spPr bwMode="auto">
          <a:xfrm>
            <a:off x="9082048" y="2142155"/>
            <a:ext cx="509668"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5" name="TextBox 86">
            <a:extLst>
              <a:ext uri="{FF2B5EF4-FFF2-40B4-BE49-F238E27FC236}">
                <a16:creationId xmlns:a16="http://schemas.microsoft.com/office/drawing/2014/main" id="{AF0853C3-7029-4FC6-5C9E-9A1A191E5DB3}"/>
              </a:ext>
            </a:extLst>
          </p:cNvPr>
          <p:cNvSpPr txBox="1"/>
          <p:nvPr/>
        </p:nvSpPr>
        <p:spPr>
          <a:xfrm>
            <a:off x="9721510" y="2192705"/>
            <a:ext cx="2038690" cy="4009367"/>
          </a:xfrm>
          <a:prstGeom prst="rect">
            <a:avLst/>
          </a:prstGeom>
          <a:noFill/>
        </p:spPr>
        <p:txBody>
          <a:bodyPr wrap="square" rtlCol="0">
            <a:spAutoFit/>
          </a:bodyPr>
          <a:lstStyle/>
          <a:p>
            <a:pPr>
              <a:lnSpc>
                <a:spcPts val="1665"/>
              </a:lnSpc>
            </a:pPr>
            <a:r>
              <a:rPr lang="de-DE" sz="1400" dirty="0">
                <a:solidFill>
                  <a:srgbClr val="79527B"/>
                </a:solidFill>
                <a:latin typeface="+mj-lt"/>
                <a:ea typeface="Lato Light" charset="0"/>
                <a:cs typeface="Lato Light" charset="0"/>
              </a:rPr>
              <a:t>Es müssen ausreichende Liquiditätsreserven für die schwächeren Phasen aufgebaut werden, um die Schwankungen der Umsätze und der Einzahlungen ausgleichen zu können. </a:t>
            </a:r>
          </a:p>
          <a:p>
            <a:pPr>
              <a:lnSpc>
                <a:spcPts val="1665"/>
              </a:lnSpc>
            </a:pPr>
            <a:endParaRPr lang="de-DE" sz="1400" dirty="0">
              <a:solidFill>
                <a:srgbClr val="79527B"/>
              </a:solidFill>
              <a:latin typeface="+mj-lt"/>
              <a:ea typeface="Lato Light" charset="0"/>
              <a:cs typeface="Lato Light" charset="0"/>
            </a:endParaRPr>
          </a:p>
          <a:p>
            <a:pPr marL="285750" indent="-285750">
              <a:lnSpc>
                <a:spcPts val="1665"/>
              </a:lnSpc>
              <a:buFont typeface="Wingdings" panose="05000000000000000000" pitchFamily="2" charset="2"/>
              <a:buChar char="à"/>
            </a:pPr>
            <a:r>
              <a:rPr lang="de-DE" sz="1400" dirty="0">
                <a:solidFill>
                  <a:srgbClr val="79527B"/>
                </a:solidFill>
                <a:latin typeface="+mj-lt"/>
                <a:ea typeface="Lato Light" charset="0"/>
                <a:cs typeface="Lato Light" charset="0"/>
              </a:rPr>
              <a:t>Analyse der Schwankungen der letzten Jahre notwendig.</a:t>
            </a:r>
          </a:p>
          <a:p>
            <a:pPr marL="285750" indent="-285750">
              <a:lnSpc>
                <a:spcPts val="1665"/>
              </a:lnSpc>
              <a:buFont typeface="Wingdings" panose="05000000000000000000" pitchFamily="2" charset="2"/>
              <a:buChar char="à"/>
            </a:pPr>
            <a:r>
              <a:rPr lang="de-DE" sz="1400" dirty="0">
                <a:solidFill>
                  <a:srgbClr val="79527B"/>
                </a:solidFill>
                <a:latin typeface="+mj-lt"/>
                <a:ea typeface="Lato Light" charset="0"/>
                <a:cs typeface="Lato Light" charset="0"/>
              </a:rPr>
              <a:t>Liegen keine historischen Daten vor, müssen Annahmen getroffen werden.  </a:t>
            </a:r>
          </a:p>
        </p:txBody>
      </p:sp>
    </p:spTree>
    <p:extLst>
      <p:ext uri="{BB962C8B-B14F-4D97-AF65-F5344CB8AC3E}">
        <p14:creationId xmlns:p14="http://schemas.microsoft.com/office/powerpoint/2010/main" val="115579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B7376B7-AE5D-8FF2-DEC0-935D3C915021}"/>
              </a:ext>
            </a:extLst>
          </p:cNvPr>
          <p:cNvSpPr>
            <a:spLocks noGrp="1"/>
          </p:cNvSpPr>
          <p:nvPr>
            <p:ph sz="quarter" idx="19"/>
          </p:nvPr>
        </p:nvSpPr>
        <p:spPr/>
        <p:txBody>
          <a:bodyPr/>
          <a:lstStyle/>
          <a:p>
            <a:r>
              <a:rPr lang="de-DE" dirty="0"/>
              <a:t>Preisschwankungen haben einen erheblichen Einfluss auf die Liquiditätsplanung – und müssen entsprechend berücksichtigt werden.</a:t>
            </a:r>
          </a:p>
        </p:txBody>
      </p:sp>
      <p:sp>
        <p:nvSpPr>
          <p:cNvPr id="4" name="Textplatzhalter 3">
            <a:extLst>
              <a:ext uri="{FF2B5EF4-FFF2-40B4-BE49-F238E27FC236}">
                <a16:creationId xmlns:a16="http://schemas.microsoft.com/office/drawing/2014/main" id="{46906822-01B4-B290-1123-DCC6D01F5FA1}"/>
              </a:ext>
            </a:extLst>
          </p:cNvPr>
          <p:cNvSpPr>
            <a:spLocks noGrp="1"/>
          </p:cNvSpPr>
          <p:nvPr>
            <p:ph type="body" sz="quarter" idx="16"/>
          </p:nvPr>
        </p:nvSpPr>
        <p:spPr/>
        <p:txBody>
          <a:bodyPr>
            <a:normAutofit lnSpcReduction="10000"/>
          </a:bodyPr>
          <a:lstStyle/>
          <a:p>
            <a:r>
              <a:rPr lang="de-DE" dirty="0"/>
              <a:t>Preisschwankungen, wie zum Beispiel in der Hotellerie, müssen in der Liquiditätsplanung berücksichtigt werden, um ein möglichst exaktes Bild der zukünftigen Liquiditätsentwicklung abbilden zu können</a:t>
            </a:r>
          </a:p>
          <a:p>
            <a:endParaRPr lang="de-DE" dirty="0"/>
          </a:p>
        </p:txBody>
      </p:sp>
      <p:sp>
        <p:nvSpPr>
          <p:cNvPr id="5" name="Textplatzhalter 4">
            <a:extLst>
              <a:ext uri="{FF2B5EF4-FFF2-40B4-BE49-F238E27FC236}">
                <a16:creationId xmlns:a16="http://schemas.microsoft.com/office/drawing/2014/main" id="{965972A5-AE1E-0AF5-3AB7-F312D1F34C97}"/>
              </a:ext>
            </a:extLst>
          </p:cNvPr>
          <p:cNvSpPr>
            <a:spLocks noGrp="1"/>
          </p:cNvSpPr>
          <p:nvPr>
            <p:ph type="body" sz="quarter" idx="20"/>
          </p:nvPr>
        </p:nvSpPr>
        <p:spPr/>
        <p:txBody>
          <a:bodyPr>
            <a:normAutofit fontScale="77500" lnSpcReduction="20000"/>
          </a:bodyPr>
          <a:lstStyle/>
          <a:p>
            <a:r>
              <a:rPr lang="de-DE" dirty="0"/>
              <a:t>Komplexität der Liquiditätsplanung im Tourismus: Preise</a:t>
            </a:r>
          </a:p>
        </p:txBody>
      </p:sp>
      <p:sp>
        <p:nvSpPr>
          <p:cNvPr id="22" name="Inhaltsplatzhalter 21">
            <a:extLst>
              <a:ext uri="{FF2B5EF4-FFF2-40B4-BE49-F238E27FC236}">
                <a16:creationId xmlns:a16="http://schemas.microsoft.com/office/drawing/2014/main" id="{EE7D39D6-9C76-C054-815B-21A08EC75E4D}"/>
              </a:ext>
            </a:extLst>
          </p:cNvPr>
          <p:cNvSpPr>
            <a:spLocks noGrp="1"/>
          </p:cNvSpPr>
          <p:nvPr>
            <p:ph sz="quarter" idx="13"/>
          </p:nvPr>
        </p:nvSpPr>
        <p:spPr/>
        <p:txBody>
          <a:bodyPr/>
          <a:lstStyle/>
          <a:p>
            <a:endParaRPr lang="de-DE" dirty="0"/>
          </a:p>
        </p:txBody>
      </p:sp>
      <p:sp>
        <p:nvSpPr>
          <p:cNvPr id="26" name="Freeform 43">
            <a:extLst>
              <a:ext uri="{FF2B5EF4-FFF2-40B4-BE49-F238E27FC236}">
                <a16:creationId xmlns:a16="http://schemas.microsoft.com/office/drawing/2014/main" id="{B19ABC5A-9857-F315-3033-A6A108E7D094}"/>
              </a:ext>
            </a:extLst>
          </p:cNvPr>
          <p:cNvSpPr>
            <a:spLocks/>
          </p:cNvSpPr>
          <p:nvPr/>
        </p:nvSpPr>
        <p:spPr bwMode="auto">
          <a:xfrm>
            <a:off x="5030623" y="3379799"/>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7" name="Freeform 36">
            <a:extLst>
              <a:ext uri="{FF2B5EF4-FFF2-40B4-BE49-F238E27FC236}">
                <a16:creationId xmlns:a16="http://schemas.microsoft.com/office/drawing/2014/main" id="{45EE8FE5-981A-3938-A043-F7491B6638C7}"/>
              </a:ext>
            </a:extLst>
          </p:cNvPr>
          <p:cNvSpPr>
            <a:spLocks/>
          </p:cNvSpPr>
          <p:nvPr/>
        </p:nvSpPr>
        <p:spPr bwMode="auto">
          <a:xfrm>
            <a:off x="4009293" y="3379799"/>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8" name="Freeform 37">
            <a:extLst>
              <a:ext uri="{FF2B5EF4-FFF2-40B4-BE49-F238E27FC236}">
                <a16:creationId xmlns:a16="http://schemas.microsoft.com/office/drawing/2014/main" id="{650B5EC8-F03F-59EB-4FB8-D64F4902D5C7}"/>
              </a:ext>
            </a:extLst>
          </p:cNvPr>
          <p:cNvSpPr>
            <a:spLocks/>
          </p:cNvSpPr>
          <p:nvPr/>
        </p:nvSpPr>
        <p:spPr bwMode="auto">
          <a:xfrm>
            <a:off x="4009293" y="3379799"/>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9" name="TextBox 47">
            <a:extLst>
              <a:ext uri="{FF2B5EF4-FFF2-40B4-BE49-F238E27FC236}">
                <a16:creationId xmlns:a16="http://schemas.microsoft.com/office/drawing/2014/main" id="{EBB472EA-BF4E-2A8E-883D-2B006AD2137E}"/>
              </a:ext>
            </a:extLst>
          </p:cNvPr>
          <p:cNvSpPr txBox="1"/>
          <p:nvPr/>
        </p:nvSpPr>
        <p:spPr>
          <a:xfrm>
            <a:off x="4229109" y="3615498"/>
            <a:ext cx="611514" cy="307777"/>
          </a:xfrm>
          <a:prstGeom prst="rect">
            <a:avLst/>
          </a:prstGeom>
          <a:noFill/>
        </p:spPr>
        <p:txBody>
          <a:bodyPr wrap="none" rtlCol="0">
            <a:spAutoFit/>
          </a:bodyPr>
          <a:lstStyle/>
          <a:p>
            <a:pPr algn="ctr"/>
            <a:r>
              <a:rPr lang="de-DE" sz="1400" b="1" dirty="0">
                <a:solidFill>
                  <a:schemeClr val="bg1"/>
                </a:solidFill>
                <a:latin typeface="+mj-lt"/>
                <a:ea typeface="Roboto" charset="0"/>
                <a:cs typeface="Roboto" charset="0"/>
              </a:rPr>
              <a:t>Preise</a:t>
            </a:r>
          </a:p>
        </p:txBody>
      </p:sp>
      <p:sp>
        <p:nvSpPr>
          <p:cNvPr id="30" name="Rectangle 48">
            <a:extLst>
              <a:ext uri="{FF2B5EF4-FFF2-40B4-BE49-F238E27FC236}">
                <a16:creationId xmlns:a16="http://schemas.microsoft.com/office/drawing/2014/main" id="{2E44D236-B388-83BF-82C7-5A25AA994067}"/>
              </a:ext>
            </a:extLst>
          </p:cNvPr>
          <p:cNvSpPr>
            <a:spLocks/>
          </p:cNvSpPr>
          <p:nvPr/>
        </p:nvSpPr>
        <p:spPr bwMode="auto">
          <a:xfrm>
            <a:off x="4442712" y="3948750"/>
            <a:ext cx="234167"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02</a:t>
            </a:r>
          </a:p>
        </p:txBody>
      </p:sp>
      <p:sp>
        <p:nvSpPr>
          <p:cNvPr id="31" name="TextBox 49">
            <a:extLst>
              <a:ext uri="{FF2B5EF4-FFF2-40B4-BE49-F238E27FC236}">
                <a16:creationId xmlns:a16="http://schemas.microsoft.com/office/drawing/2014/main" id="{DEB6EA27-3AC7-5054-008D-D308BF435401}"/>
              </a:ext>
            </a:extLst>
          </p:cNvPr>
          <p:cNvSpPr txBox="1"/>
          <p:nvPr/>
        </p:nvSpPr>
        <p:spPr>
          <a:xfrm>
            <a:off x="5649710" y="3370677"/>
            <a:ext cx="3091287" cy="1393267"/>
          </a:xfrm>
          <a:prstGeom prst="rect">
            <a:avLst/>
          </a:prstGeom>
          <a:noFill/>
        </p:spPr>
        <p:txBody>
          <a:bodyPr wrap="square" rtlCol="0">
            <a:spAutoFit/>
          </a:bodyPr>
          <a:lstStyle/>
          <a:p>
            <a:pPr>
              <a:lnSpc>
                <a:spcPts val="1665"/>
              </a:lnSpc>
            </a:pPr>
            <a:r>
              <a:rPr lang="de-DE" sz="1400" dirty="0">
                <a:solidFill>
                  <a:schemeClr val="bg1"/>
                </a:solidFill>
                <a:latin typeface="+mj-lt"/>
                <a:ea typeface="Lato Light" charset="0"/>
                <a:cs typeface="Lato Light" charset="0"/>
              </a:rPr>
              <a:t>In vielen Bereichen (zum Beispiel Hotels) ist der Tourismus-Bereich durch stark schwankende Preise gekennzeichnet. Dies ist eng mit der Saisonalität verknüpft. </a:t>
            </a:r>
          </a:p>
          <a:p>
            <a:pPr>
              <a:lnSpc>
                <a:spcPts val="1665"/>
              </a:lnSpc>
            </a:pPr>
            <a:endParaRPr lang="de-DE" sz="1400" dirty="0">
              <a:solidFill>
                <a:schemeClr val="bg1"/>
              </a:solidFill>
              <a:latin typeface="+mj-lt"/>
              <a:ea typeface="Lato Light" charset="0"/>
              <a:cs typeface="Lato Light" charset="0"/>
            </a:endParaRPr>
          </a:p>
        </p:txBody>
      </p:sp>
      <p:sp>
        <p:nvSpPr>
          <p:cNvPr id="32" name="Freeform 43">
            <a:extLst>
              <a:ext uri="{FF2B5EF4-FFF2-40B4-BE49-F238E27FC236}">
                <a16:creationId xmlns:a16="http://schemas.microsoft.com/office/drawing/2014/main" id="{8A27BC5C-E991-231D-6565-B64BA1CA2BAF}"/>
              </a:ext>
            </a:extLst>
          </p:cNvPr>
          <p:cNvSpPr>
            <a:spLocks/>
          </p:cNvSpPr>
          <p:nvPr/>
        </p:nvSpPr>
        <p:spPr bwMode="auto">
          <a:xfrm>
            <a:off x="5030623" y="4610351"/>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3" name="Freeform 36">
            <a:extLst>
              <a:ext uri="{FF2B5EF4-FFF2-40B4-BE49-F238E27FC236}">
                <a16:creationId xmlns:a16="http://schemas.microsoft.com/office/drawing/2014/main" id="{A0118835-070A-960F-B079-557E8B1284E5}"/>
              </a:ext>
            </a:extLst>
          </p:cNvPr>
          <p:cNvSpPr>
            <a:spLocks/>
          </p:cNvSpPr>
          <p:nvPr/>
        </p:nvSpPr>
        <p:spPr bwMode="auto">
          <a:xfrm>
            <a:off x="4009293" y="461035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4" name="Freeform 37">
            <a:extLst>
              <a:ext uri="{FF2B5EF4-FFF2-40B4-BE49-F238E27FC236}">
                <a16:creationId xmlns:a16="http://schemas.microsoft.com/office/drawing/2014/main" id="{43A72A5A-49A8-0389-91F8-29CFFEF4ECBD}"/>
              </a:ext>
            </a:extLst>
          </p:cNvPr>
          <p:cNvSpPr>
            <a:spLocks/>
          </p:cNvSpPr>
          <p:nvPr/>
        </p:nvSpPr>
        <p:spPr bwMode="auto">
          <a:xfrm>
            <a:off x="4009293" y="461035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5" name="TextBox 56">
            <a:extLst>
              <a:ext uri="{FF2B5EF4-FFF2-40B4-BE49-F238E27FC236}">
                <a16:creationId xmlns:a16="http://schemas.microsoft.com/office/drawing/2014/main" id="{68D155B0-83A5-3F0D-5933-4E1949628A5B}"/>
              </a:ext>
            </a:extLst>
          </p:cNvPr>
          <p:cNvSpPr txBox="1"/>
          <p:nvPr/>
        </p:nvSpPr>
        <p:spPr>
          <a:xfrm>
            <a:off x="4164925" y="4846050"/>
            <a:ext cx="739883" cy="307777"/>
          </a:xfrm>
          <a:prstGeom prst="rect">
            <a:avLst/>
          </a:prstGeom>
          <a:noFill/>
        </p:spPr>
        <p:txBody>
          <a:bodyPr wrap="none" rtlCol="0">
            <a:spAutoFit/>
          </a:bodyPr>
          <a:lstStyle/>
          <a:p>
            <a:pPr algn="ctr"/>
            <a:r>
              <a:rPr lang="de-DE" sz="1400" b="1" dirty="0">
                <a:solidFill>
                  <a:schemeClr val="bg1"/>
                </a:solidFill>
                <a:latin typeface="+mj-lt"/>
                <a:ea typeface="Roboto" charset="0"/>
                <a:cs typeface="Roboto" charset="0"/>
              </a:rPr>
              <a:t>Umwelt</a:t>
            </a:r>
          </a:p>
        </p:txBody>
      </p:sp>
      <p:sp>
        <p:nvSpPr>
          <p:cNvPr id="36" name="Rectangle 59">
            <a:extLst>
              <a:ext uri="{FF2B5EF4-FFF2-40B4-BE49-F238E27FC236}">
                <a16:creationId xmlns:a16="http://schemas.microsoft.com/office/drawing/2014/main" id="{BDE6254A-51BB-3980-F2CE-A419760CFD5A}"/>
              </a:ext>
            </a:extLst>
          </p:cNvPr>
          <p:cNvSpPr>
            <a:spLocks/>
          </p:cNvSpPr>
          <p:nvPr/>
        </p:nvSpPr>
        <p:spPr bwMode="auto">
          <a:xfrm>
            <a:off x="4442712" y="5179302"/>
            <a:ext cx="234167"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03</a:t>
            </a:r>
          </a:p>
        </p:txBody>
      </p:sp>
      <p:sp>
        <p:nvSpPr>
          <p:cNvPr id="37" name="TextBox 80">
            <a:extLst>
              <a:ext uri="{FF2B5EF4-FFF2-40B4-BE49-F238E27FC236}">
                <a16:creationId xmlns:a16="http://schemas.microsoft.com/office/drawing/2014/main" id="{4AA31C6A-7377-A0F3-1B5A-03328589BA89}"/>
              </a:ext>
            </a:extLst>
          </p:cNvPr>
          <p:cNvSpPr txBox="1"/>
          <p:nvPr/>
        </p:nvSpPr>
        <p:spPr>
          <a:xfrm>
            <a:off x="5649710" y="4829833"/>
            <a:ext cx="3091287" cy="957250"/>
          </a:xfrm>
          <a:prstGeom prst="rect">
            <a:avLst/>
          </a:prstGeom>
          <a:noFill/>
        </p:spPr>
        <p:txBody>
          <a:bodyPr wrap="square" rtlCol="0">
            <a:spAutoFit/>
          </a:bodyPr>
          <a:lstStyle/>
          <a:p>
            <a:pPr>
              <a:lnSpc>
                <a:spcPts val="1665"/>
              </a:lnSpc>
            </a:pPr>
            <a:r>
              <a:rPr lang="de-DE" sz="1400" dirty="0">
                <a:solidFill>
                  <a:schemeClr val="bg1"/>
                </a:solidFill>
                <a:latin typeface="+mj-lt"/>
                <a:ea typeface="Lato Light" charset="0"/>
                <a:cs typeface="Lato Light" charset="0"/>
              </a:rPr>
              <a:t>Der Tourismus-Sektor ist oft von externe, schwer planbare Faktoren geprägt (z.B. Wetter, Pandemie etc.)</a:t>
            </a:r>
          </a:p>
          <a:p>
            <a:pPr>
              <a:lnSpc>
                <a:spcPts val="1665"/>
              </a:lnSpc>
            </a:pPr>
            <a:endParaRPr lang="de-DE" sz="1400" dirty="0">
              <a:solidFill>
                <a:schemeClr val="bg1"/>
              </a:solidFill>
              <a:latin typeface="+mj-lt"/>
              <a:ea typeface="Lato Light" charset="0"/>
              <a:cs typeface="Lato Light" charset="0"/>
            </a:endParaRPr>
          </a:p>
        </p:txBody>
      </p:sp>
      <p:sp>
        <p:nvSpPr>
          <p:cNvPr id="38" name="Freeform 43">
            <a:extLst>
              <a:ext uri="{FF2B5EF4-FFF2-40B4-BE49-F238E27FC236}">
                <a16:creationId xmlns:a16="http://schemas.microsoft.com/office/drawing/2014/main" id="{5870E4F3-1B83-6FC9-0650-0102E8B7A668}"/>
              </a:ext>
            </a:extLst>
          </p:cNvPr>
          <p:cNvSpPr>
            <a:spLocks/>
          </p:cNvSpPr>
          <p:nvPr/>
        </p:nvSpPr>
        <p:spPr bwMode="auto">
          <a:xfrm>
            <a:off x="5030623" y="2134475"/>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9" name="Freeform 36">
            <a:extLst>
              <a:ext uri="{FF2B5EF4-FFF2-40B4-BE49-F238E27FC236}">
                <a16:creationId xmlns:a16="http://schemas.microsoft.com/office/drawing/2014/main" id="{3F905F19-7566-E827-2C58-E0C823554901}"/>
              </a:ext>
            </a:extLst>
          </p:cNvPr>
          <p:cNvSpPr>
            <a:spLocks/>
          </p:cNvSpPr>
          <p:nvPr/>
        </p:nvSpPr>
        <p:spPr bwMode="auto">
          <a:xfrm>
            <a:off x="4009293" y="213447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40" name="Freeform 37">
            <a:extLst>
              <a:ext uri="{FF2B5EF4-FFF2-40B4-BE49-F238E27FC236}">
                <a16:creationId xmlns:a16="http://schemas.microsoft.com/office/drawing/2014/main" id="{E288CE39-6A0F-A285-E70B-9593D9FFCE9F}"/>
              </a:ext>
            </a:extLst>
          </p:cNvPr>
          <p:cNvSpPr>
            <a:spLocks/>
          </p:cNvSpPr>
          <p:nvPr/>
        </p:nvSpPr>
        <p:spPr bwMode="auto">
          <a:xfrm>
            <a:off x="4009293" y="213447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41" name="TextBox 84">
            <a:extLst>
              <a:ext uri="{FF2B5EF4-FFF2-40B4-BE49-F238E27FC236}">
                <a16:creationId xmlns:a16="http://schemas.microsoft.com/office/drawing/2014/main" id="{15C77AD6-0FE9-4378-3F47-46E9E6FFE241}"/>
              </a:ext>
            </a:extLst>
          </p:cNvPr>
          <p:cNvSpPr txBox="1"/>
          <p:nvPr/>
        </p:nvSpPr>
        <p:spPr>
          <a:xfrm>
            <a:off x="4038353" y="2370174"/>
            <a:ext cx="993029" cy="307777"/>
          </a:xfrm>
          <a:prstGeom prst="rect">
            <a:avLst/>
          </a:prstGeom>
          <a:noFill/>
        </p:spPr>
        <p:txBody>
          <a:bodyPr wrap="none" rtlCol="0">
            <a:spAutoFit/>
          </a:bodyPr>
          <a:lstStyle/>
          <a:p>
            <a:pPr algn="ctr"/>
            <a:r>
              <a:rPr lang="de-DE" sz="1400" b="1" dirty="0">
                <a:solidFill>
                  <a:schemeClr val="bg1"/>
                </a:solidFill>
                <a:latin typeface="+mj-lt"/>
                <a:ea typeface="Roboto" charset="0"/>
                <a:cs typeface="Roboto" charset="0"/>
              </a:rPr>
              <a:t>Saisonalität</a:t>
            </a:r>
          </a:p>
        </p:txBody>
      </p:sp>
      <p:sp>
        <p:nvSpPr>
          <p:cNvPr id="42" name="Rectangle 85">
            <a:extLst>
              <a:ext uri="{FF2B5EF4-FFF2-40B4-BE49-F238E27FC236}">
                <a16:creationId xmlns:a16="http://schemas.microsoft.com/office/drawing/2014/main" id="{19AF1211-8965-FB61-447A-A49D5AAB159D}"/>
              </a:ext>
            </a:extLst>
          </p:cNvPr>
          <p:cNvSpPr>
            <a:spLocks/>
          </p:cNvSpPr>
          <p:nvPr/>
        </p:nvSpPr>
        <p:spPr bwMode="auto">
          <a:xfrm>
            <a:off x="4442712" y="2703426"/>
            <a:ext cx="234167"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01</a:t>
            </a:r>
          </a:p>
        </p:txBody>
      </p:sp>
      <p:sp>
        <p:nvSpPr>
          <p:cNvPr id="43" name="TextBox 86">
            <a:extLst>
              <a:ext uri="{FF2B5EF4-FFF2-40B4-BE49-F238E27FC236}">
                <a16:creationId xmlns:a16="http://schemas.microsoft.com/office/drawing/2014/main" id="{2CDE2CFA-B6DB-152C-9F5C-EE6C0EC4265E}"/>
              </a:ext>
            </a:extLst>
          </p:cNvPr>
          <p:cNvSpPr txBox="1"/>
          <p:nvPr/>
        </p:nvSpPr>
        <p:spPr>
          <a:xfrm>
            <a:off x="5649710" y="2218516"/>
            <a:ext cx="3091287" cy="1175258"/>
          </a:xfrm>
          <a:prstGeom prst="rect">
            <a:avLst/>
          </a:prstGeom>
          <a:noFill/>
        </p:spPr>
        <p:txBody>
          <a:bodyPr wrap="square" rtlCol="0">
            <a:spAutoFit/>
          </a:bodyPr>
          <a:lstStyle/>
          <a:p>
            <a:pPr>
              <a:lnSpc>
                <a:spcPts val="1665"/>
              </a:lnSpc>
            </a:pPr>
            <a:r>
              <a:rPr lang="de-DE" sz="1400" dirty="0">
                <a:solidFill>
                  <a:schemeClr val="bg1"/>
                </a:solidFill>
                <a:latin typeface="+mj-lt"/>
                <a:ea typeface="Lato Light" charset="0"/>
                <a:cs typeface="Lato Light" charset="0"/>
              </a:rPr>
              <a:t>Typischerweise ist der Tourismus-Sektor durch eine über das Jahr hinweg stark schwankende Nachfrage gekennzeichnet.</a:t>
            </a:r>
          </a:p>
          <a:p>
            <a:pPr>
              <a:lnSpc>
                <a:spcPts val="1665"/>
              </a:lnSpc>
            </a:pPr>
            <a:endParaRPr lang="de-DE" sz="1400" dirty="0">
              <a:solidFill>
                <a:schemeClr val="bg1"/>
              </a:solidFill>
              <a:latin typeface="+mj-lt"/>
              <a:ea typeface="Lato Light" charset="0"/>
              <a:cs typeface="Lato Light" charset="0"/>
            </a:endParaRPr>
          </a:p>
        </p:txBody>
      </p:sp>
      <p:sp>
        <p:nvSpPr>
          <p:cNvPr id="24" name="Freeform 36">
            <a:extLst>
              <a:ext uri="{FF2B5EF4-FFF2-40B4-BE49-F238E27FC236}">
                <a16:creationId xmlns:a16="http://schemas.microsoft.com/office/drawing/2014/main" id="{794FB4E8-D647-1524-0199-F9BBB4C2B6D1}"/>
              </a:ext>
            </a:extLst>
          </p:cNvPr>
          <p:cNvSpPr>
            <a:spLocks/>
          </p:cNvSpPr>
          <p:nvPr/>
        </p:nvSpPr>
        <p:spPr bwMode="auto">
          <a:xfrm>
            <a:off x="9082048" y="3379799"/>
            <a:ext cx="509668"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5" name="TextBox 86">
            <a:extLst>
              <a:ext uri="{FF2B5EF4-FFF2-40B4-BE49-F238E27FC236}">
                <a16:creationId xmlns:a16="http://schemas.microsoft.com/office/drawing/2014/main" id="{AF0853C3-7029-4FC6-5C9E-9A1A191E5DB3}"/>
              </a:ext>
            </a:extLst>
          </p:cNvPr>
          <p:cNvSpPr txBox="1"/>
          <p:nvPr/>
        </p:nvSpPr>
        <p:spPr>
          <a:xfrm>
            <a:off x="9781925" y="3295748"/>
            <a:ext cx="2038690" cy="1393267"/>
          </a:xfrm>
          <a:prstGeom prst="rect">
            <a:avLst/>
          </a:prstGeom>
          <a:noFill/>
        </p:spPr>
        <p:txBody>
          <a:bodyPr wrap="square" rtlCol="0">
            <a:spAutoFit/>
          </a:bodyPr>
          <a:lstStyle/>
          <a:p>
            <a:pPr>
              <a:lnSpc>
                <a:spcPts val="1665"/>
              </a:lnSpc>
            </a:pPr>
            <a:r>
              <a:rPr lang="de-DE" sz="1400" dirty="0">
                <a:solidFill>
                  <a:srgbClr val="79527B"/>
                </a:solidFill>
                <a:latin typeface="+mj-lt"/>
                <a:ea typeface="Lato Light" charset="0"/>
                <a:cs typeface="Lato Light" charset="0"/>
              </a:rPr>
              <a:t>Weist das Geschäftsmodell schwankende Preise auf, so sind diese in der Liquiditätsplanung zu berücksichtigen.</a:t>
            </a:r>
          </a:p>
        </p:txBody>
      </p:sp>
    </p:spTree>
    <p:extLst>
      <p:ext uri="{BB962C8B-B14F-4D97-AF65-F5344CB8AC3E}">
        <p14:creationId xmlns:p14="http://schemas.microsoft.com/office/powerpoint/2010/main" val="1248579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833A491D-8411-B358-C311-FF4ECAF37205}"/>
              </a:ext>
            </a:extLst>
          </p:cNvPr>
          <p:cNvGraphicFramePr>
            <a:graphicFrameLocks noChangeAspect="1"/>
          </p:cNvGraphicFramePr>
          <p:nvPr>
            <p:custDataLst>
              <p:tags r:id="rId1"/>
            </p:custDataLst>
            <p:extLst>
              <p:ext uri="{D42A27DB-BD31-4B8C-83A1-F6EECF244321}">
                <p14:modId xmlns:p14="http://schemas.microsoft.com/office/powerpoint/2010/main" val="331636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0B7376B7-AE5D-8FF2-DEC0-935D3C915021}"/>
              </a:ext>
            </a:extLst>
          </p:cNvPr>
          <p:cNvSpPr>
            <a:spLocks noGrp="1"/>
          </p:cNvSpPr>
          <p:nvPr>
            <p:ph sz="quarter" idx="19"/>
          </p:nvPr>
        </p:nvSpPr>
        <p:spPr/>
        <p:txBody>
          <a:bodyPr/>
          <a:lstStyle/>
          <a:p>
            <a:r>
              <a:rPr lang="de-DE" dirty="0"/>
              <a:t>Unvorhergesehene Ereignisse und Umweltfaktoren können nicht geplant werden – entsprechend wichtig ist es, genügend Liquiditätsreserven aufzubauen.</a:t>
            </a:r>
          </a:p>
        </p:txBody>
      </p:sp>
      <p:sp>
        <p:nvSpPr>
          <p:cNvPr id="4" name="Textplatzhalter 3">
            <a:extLst>
              <a:ext uri="{FF2B5EF4-FFF2-40B4-BE49-F238E27FC236}">
                <a16:creationId xmlns:a16="http://schemas.microsoft.com/office/drawing/2014/main" id="{46906822-01B4-B290-1123-DCC6D01F5FA1}"/>
              </a:ext>
            </a:extLst>
          </p:cNvPr>
          <p:cNvSpPr>
            <a:spLocks noGrp="1"/>
          </p:cNvSpPr>
          <p:nvPr>
            <p:ph type="body" sz="quarter" idx="16"/>
          </p:nvPr>
        </p:nvSpPr>
        <p:spPr/>
        <p:txBody>
          <a:bodyPr>
            <a:normAutofit lnSpcReduction="10000"/>
          </a:bodyPr>
          <a:lstStyle/>
          <a:p>
            <a:r>
              <a:rPr lang="de-DE" dirty="0"/>
              <a:t>Externe Umweltfaktoren können einen erheblichen Einfluss auf die Umsätze im Tourismus-Sektor haben. Diese sind nicht planbar – entsprechend sollten Sie Liquiditätsreserven aufbauen, um abgesichert zu sein</a:t>
            </a:r>
          </a:p>
          <a:p>
            <a:endParaRPr lang="de-DE" dirty="0"/>
          </a:p>
        </p:txBody>
      </p:sp>
      <p:sp>
        <p:nvSpPr>
          <p:cNvPr id="5" name="Textplatzhalter 4">
            <a:extLst>
              <a:ext uri="{FF2B5EF4-FFF2-40B4-BE49-F238E27FC236}">
                <a16:creationId xmlns:a16="http://schemas.microsoft.com/office/drawing/2014/main" id="{965972A5-AE1E-0AF5-3AB7-F312D1F34C97}"/>
              </a:ext>
            </a:extLst>
          </p:cNvPr>
          <p:cNvSpPr>
            <a:spLocks noGrp="1"/>
          </p:cNvSpPr>
          <p:nvPr>
            <p:ph type="body" sz="quarter" idx="20"/>
          </p:nvPr>
        </p:nvSpPr>
        <p:spPr/>
        <p:txBody>
          <a:bodyPr>
            <a:normAutofit fontScale="77500" lnSpcReduction="20000"/>
          </a:bodyPr>
          <a:lstStyle/>
          <a:p>
            <a:r>
              <a:rPr lang="de-DE" dirty="0"/>
              <a:t>Komplexität der Liquiditätsplanung im Tourismus: Umwelteinflüsse</a:t>
            </a:r>
          </a:p>
        </p:txBody>
      </p:sp>
      <p:sp>
        <p:nvSpPr>
          <p:cNvPr id="22" name="Inhaltsplatzhalter 21">
            <a:extLst>
              <a:ext uri="{FF2B5EF4-FFF2-40B4-BE49-F238E27FC236}">
                <a16:creationId xmlns:a16="http://schemas.microsoft.com/office/drawing/2014/main" id="{EE7D39D6-9C76-C054-815B-21A08EC75E4D}"/>
              </a:ext>
            </a:extLst>
          </p:cNvPr>
          <p:cNvSpPr>
            <a:spLocks noGrp="1"/>
          </p:cNvSpPr>
          <p:nvPr>
            <p:ph sz="quarter" idx="13"/>
          </p:nvPr>
        </p:nvSpPr>
        <p:spPr/>
        <p:txBody>
          <a:bodyPr/>
          <a:lstStyle/>
          <a:p>
            <a:endParaRPr lang="de-DE" dirty="0"/>
          </a:p>
        </p:txBody>
      </p:sp>
      <p:sp>
        <p:nvSpPr>
          <p:cNvPr id="26" name="Freeform 43">
            <a:extLst>
              <a:ext uri="{FF2B5EF4-FFF2-40B4-BE49-F238E27FC236}">
                <a16:creationId xmlns:a16="http://schemas.microsoft.com/office/drawing/2014/main" id="{B19ABC5A-9857-F315-3033-A6A108E7D094}"/>
              </a:ext>
            </a:extLst>
          </p:cNvPr>
          <p:cNvSpPr>
            <a:spLocks/>
          </p:cNvSpPr>
          <p:nvPr/>
        </p:nvSpPr>
        <p:spPr bwMode="auto">
          <a:xfrm>
            <a:off x="5030623" y="3379799"/>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7" name="Freeform 36">
            <a:extLst>
              <a:ext uri="{FF2B5EF4-FFF2-40B4-BE49-F238E27FC236}">
                <a16:creationId xmlns:a16="http://schemas.microsoft.com/office/drawing/2014/main" id="{45EE8FE5-981A-3938-A043-F7491B6638C7}"/>
              </a:ext>
            </a:extLst>
          </p:cNvPr>
          <p:cNvSpPr>
            <a:spLocks/>
          </p:cNvSpPr>
          <p:nvPr/>
        </p:nvSpPr>
        <p:spPr bwMode="auto">
          <a:xfrm>
            <a:off x="4009293" y="3379799"/>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8" name="Freeform 37">
            <a:extLst>
              <a:ext uri="{FF2B5EF4-FFF2-40B4-BE49-F238E27FC236}">
                <a16:creationId xmlns:a16="http://schemas.microsoft.com/office/drawing/2014/main" id="{650B5EC8-F03F-59EB-4FB8-D64F4902D5C7}"/>
              </a:ext>
            </a:extLst>
          </p:cNvPr>
          <p:cNvSpPr>
            <a:spLocks/>
          </p:cNvSpPr>
          <p:nvPr/>
        </p:nvSpPr>
        <p:spPr bwMode="auto">
          <a:xfrm>
            <a:off x="4009293" y="3379799"/>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9" name="TextBox 47">
            <a:extLst>
              <a:ext uri="{FF2B5EF4-FFF2-40B4-BE49-F238E27FC236}">
                <a16:creationId xmlns:a16="http://schemas.microsoft.com/office/drawing/2014/main" id="{EBB472EA-BF4E-2A8E-883D-2B006AD2137E}"/>
              </a:ext>
            </a:extLst>
          </p:cNvPr>
          <p:cNvSpPr txBox="1"/>
          <p:nvPr/>
        </p:nvSpPr>
        <p:spPr>
          <a:xfrm>
            <a:off x="4229109" y="3615498"/>
            <a:ext cx="611514" cy="307777"/>
          </a:xfrm>
          <a:prstGeom prst="rect">
            <a:avLst/>
          </a:prstGeom>
          <a:noFill/>
        </p:spPr>
        <p:txBody>
          <a:bodyPr wrap="none" rtlCol="0">
            <a:spAutoFit/>
          </a:bodyPr>
          <a:lstStyle/>
          <a:p>
            <a:pPr algn="ctr"/>
            <a:r>
              <a:rPr lang="de-DE" sz="1400" b="1" dirty="0">
                <a:solidFill>
                  <a:schemeClr val="bg1"/>
                </a:solidFill>
                <a:latin typeface="+mj-lt"/>
                <a:ea typeface="Roboto" charset="0"/>
                <a:cs typeface="Roboto" charset="0"/>
              </a:rPr>
              <a:t>Preise</a:t>
            </a:r>
          </a:p>
        </p:txBody>
      </p:sp>
      <p:sp>
        <p:nvSpPr>
          <p:cNvPr id="30" name="Rectangle 48">
            <a:extLst>
              <a:ext uri="{FF2B5EF4-FFF2-40B4-BE49-F238E27FC236}">
                <a16:creationId xmlns:a16="http://schemas.microsoft.com/office/drawing/2014/main" id="{2E44D236-B388-83BF-82C7-5A25AA994067}"/>
              </a:ext>
            </a:extLst>
          </p:cNvPr>
          <p:cNvSpPr>
            <a:spLocks/>
          </p:cNvSpPr>
          <p:nvPr/>
        </p:nvSpPr>
        <p:spPr bwMode="auto">
          <a:xfrm>
            <a:off x="4442712" y="3948750"/>
            <a:ext cx="234167"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02</a:t>
            </a:r>
          </a:p>
        </p:txBody>
      </p:sp>
      <p:sp>
        <p:nvSpPr>
          <p:cNvPr id="31" name="TextBox 49">
            <a:extLst>
              <a:ext uri="{FF2B5EF4-FFF2-40B4-BE49-F238E27FC236}">
                <a16:creationId xmlns:a16="http://schemas.microsoft.com/office/drawing/2014/main" id="{DEB6EA27-3AC7-5054-008D-D308BF435401}"/>
              </a:ext>
            </a:extLst>
          </p:cNvPr>
          <p:cNvSpPr txBox="1"/>
          <p:nvPr/>
        </p:nvSpPr>
        <p:spPr>
          <a:xfrm>
            <a:off x="5649710" y="3370677"/>
            <a:ext cx="3091287" cy="1393267"/>
          </a:xfrm>
          <a:prstGeom prst="rect">
            <a:avLst/>
          </a:prstGeom>
          <a:noFill/>
        </p:spPr>
        <p:txBody>
          <a:bodyPr wrap="square" rtlCol="0">
            <a:spAutoFit/>
          </a:bodyPr>
          <a:lstStyle/>
          <a:p>
            <a:pPr>
              <a:lnSpc>
                <a:spcPts val="1665"/>
              </a:lnSpc>
            </a:pPr>
            <a:r>
              <a:rPr lang="de-DE" sz="1400" dirty="0">
                <a:solidFill>
                  <a:schemeClr val="bg1"/>
                </a:solidFill>
                <a:latin typeface="+mj-lt"/>
                <a:ea typeface="Lato Light" charset="0"/>
                <a:cs typeface="Lato Light" charset="0"/>
              </a:rPr>
              <a:t>In vielen Bereichen (zum Beispiel Hotels) ist der Tourismus-Bereich durch stark schwankende Preise gekennzeichnet. Dies ist eng mit der Saisonalität verknüpft. </a:t>
            </a:r>
          </a:p>
          <a:p>
            <a:pPr>
              <a:lnSpc>
                <a:spcPts val="1665"/>
              </a:lnSpc>
            </a:pPr>
            <a:endParaRPr lang="de-DE" sz="1400" dirty="0">
              <a:solidFill>
                <a:schemeClr val="bg1"/>
              </a:solidFill>
              <a:latin typeface="+mj-lt"/>
              <a:ea typeface="Lato Light" charset="0"/>
              <a:cs typeface="Lato Light" charset="0"/>
            </a:endParaRPr>
          </a:p>
        </p:txBody>
      </p:sp>
      <p:sp>
        <p:nvSpPr>
          <p:cNvPr id="32" name="Freeform 43">
            <a:extLst>
              <a:ext uri="{FF2B5EF4-FFF2-40B4-BE49-F238E27FC236}">
                <a16:creationId xmlns:a16="http://schemas.microsoft.com/office/drawing/2014/main" id="{8A27BC5C-E991-231D-6565-B64BA1CA2BAF}"/>
              </a:ext>
            </a:extLst>
          </p:cNvPr>
          <p:cNvSpPr>
            <a:spLocks/>
          </p:cNvSpPr>
          <p:nvPr/>
        </p:nvSpPr>
        <p:spPr bwMode="auto">
          <a:xfrm>
            <a:off x="5030623" y="4610351"/>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3" name="Freeform 36">
            <a:extLst>
              <a:ext uri="{FF2B5EF4-FFF2-40B4-BE49-F238E27FC236}">
                <a16:creationId xmlns:a16="http://schemas.microsoft.com/office/drawing/2014/main" id="{A0118835-070A-960F-B079-557E8B1284E5}"/>
              </a:ext>
            </a:extLst>
          </p:cNvPr>
          <p:cNvSpPr>
            <a:spLocks/>
          </p:cNvSpPr>
          <p:nvPr/>
        </p:nvSpPr>
        <p:spPr bwMode="auto">
          <a:xfrm>
            <a:off x="4009293" y="461035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4" name="Freeform 37">
            <a:extLst>
              <a:ext uri="{FF2B5EF4-FFF2-40B4-BE49-F238E27FC236}">
                <a16:creationId xmlns:a16="http://schemas.microsoft.com/office/drawing/2014/main" id="{43A72A5A-49A8-0389-91F8-29CFFEF4ECBD}"/>
              </a:ext>
            </a:extLst>
          </p:cNvPr>
          <p:cNvSpPr>
            <a:spLocks/>
          </p:cNvSpPr>
          <p:nvPr/>
        </p:nvSpPr>
        <p:spPr bwMode="auto">
          <a:xfrm>
            <a:off x="4009293" y="461035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5" name="TextBox 56">
            <a:extLst>
              <a:ext uri="{FF2B5EF4-FFF2-40B4-BE49-F238E27FC236}">
                <a16:creationId xmlns:a16="http://schemas.microsoft.com/office/drawing/2014/main" id="{68D155B0-83A5-3F0D-5933-4E1949628A5B}"/>
              </a:ext>
            </a:extLst>
          </p:cNvPr>
          <p:cNvSpPr txBox="1"/>
          <p:nvPr/>
        </p:nvSpPr>
        <p:spPr>
          <a:xfrm>
            <a:off x="4164925" y="4846050"/>
            <a:ext cx="739883" cy="307777"/>
          </a:xfrm>
          <a:prstGeom prst="rect">
            <a:avLst/>
          </a:prstGeom>
          <a:noFill/>
        </p:spPr>
        <p:txBody>
          <a:bodyPr wrap="none" rtlCol="0">
            <a:spAutoFit/>
          </a:bodyPr>
          <a:lstStyle/>
          <a:p>
            <a:pPr algn="ctr"/>
            <a:r>
              <a:rPr lang="de-DE" sz="1400" b="1" dirty="0">
                <a:solidFill>
                  <a:schemeClr val="bg1"/>
                </a:solidFill>
                <a:latin typeface="+mj-lt"/>
                <a:ea typeface="Roboto" charset="0"/>
                <a:cs typeface="Roboto" charset="0"/>
              </a:rPr>
              <a:t>Umwelt</a:t>
            </a:r>
          </a:p>
        </p:txBody>
      </p:sp>
      <p:sp>
        <p:nvSpPr>
          <p:cNvPr id="36" name="Rectangle 59">
            <a:extLst>
              <a:ext uri="{FF2B5EF4-FFF2-40B4-BE49-F238E27FC236}">
                <a16:creationId xmlns:a16="http://schemas.microsoft.com/office/drawing/2014/main" id="{BDE6254A-51BB-3980-F2CE-A419760CFD5A}"/>
              </a:ext>
            </a:extLst>
          </p:cNvPr>
          <p:cNvSpPr>
            <a:spLocks/>
          </p:cNvSpPr>
          <p:nvPr/>
        </p:nvSpPr>
        <p:spPr bwMode="auto">
          <a:xfrm>
            <a:off x="4442712" y="5179302"/>
            <a:ext cx="234167"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03</a:t>
            </a:r>
          </a:p>
        </p:txBody>
      </p:sp>
      <p:sp>
        <p:nvSpPr>
          <p:cNvPr id="37" name="TextBox 80">
            <a:extLst>
              <a:ext uri="{FF2B5EF4-FFF2-40B4-BE49-F238E27FC236}">
                <a16:creationId xmlns:a16="http://schemas.microsoft.com/office/drawing/2014/main" id="{4AA31C6A-7377-A0F3-1B5A-03328589BA89}"/>
              </a:ext>
            </a:extLst>
          </p:cNvPr>
          <p:cNvSpPr txBox="1"/>
          <p:nvPr/>
        </p:nvSpPr>
        <p:spPr>
          <a:xfrm>
            <a:off x="5649710" y="4829833"/>
            <a:ext cx="3091287" cy="957250"/>
          </a:xfrm>
          <a:prstGeom prst="rect">
            <a:avLst/>
          </a:prstGeom>
          <a:noFill/>
        </p:spPr>
        <p:txBody>
          <a:bodyPr wrap="square" rtlCol="0">
            <a:spAutoFit/>
          </a:bodyPr>
          <a:lstStyle/>
          <a:p>
            <a:pPr>
              <a:lnSpc>
                <a:spcPts val="1665"/>
              </a:lnSpc>
            </a:pPr>
            <a:r>
              <a:rPr lang="de-DE" sz="1400" dirty="0">
                <a:solidFill>
                  <a:schemeClr val="bg1"/>
                </a:solidFill>
                <a:latin typeface="+mj-lt"/>
                <a:ea typeface="Lato Light" charset="0"/>
                <a:cs typeface="Lato Light" charset="0"/>
              </a:rPr>
              <a:t>Der Tourismus-Sektor ist oft von externe, schwer planbare Faktoren geprägt (z.B. Wetter, Pandemie etc.)</a:t>
            </a:r>
          </a:p>
          <a:p>
            <a:pPr>
              <a:lnSpc>
                <a:spcPts val="1665"/>
              </a:lnSpc>
            </a:pPr>
            <a:endParaRPr lang="de-DE" sz="1400" dirty="0">
              <a:solidFill>
                <a:schemeClr val="bg1"/>
              </a:solidFill>
              <a:latin typeface="+mj-lt"/>
              <a:ea typeface="Lato Light" charset="0"/>
              <a:cs typeface="Lato Light" charset="0"/>
            </a:endParaRPr>
          </a:p>
        </p:txBody>
      </p:sp>
      <p:sp>
        <p:nvSpPr>
          <p:cNvPr id="38" name="Freeform 43">
            <a:extLst>
              <a:ext uri="{FF2B5EF4-FFF2-40B4-BE49-F238E27FC236}">
                <a16:creationId xmlns:a16="http://schemas.microsoft.com/office/drawing/2014/main" id="{5870E4F3-1B83-6FC9-0650-0102E8B7A668}"/>
              </a:ext>
            </a:extLst>
          </p:cNvPr>
          <p:cNvSpPr>
            <a:spLocks/>
          </p:cNvSpPr>
          <p:nvPr/>
        </p:nvSpPr>
        <p:spPr bwMode="auto">
          <a:xfrm>
            <a:off x="5030623" y="2134475"/>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39" name="Freeform 36">
            <a:extLst>
              <a:ext uri="{FF2B5EF4-FFF2-40B4-BE49-F238E27FC236}">
                <a16:creationId xmlns:a16="http://schemas.microsoft.com/office/drawing/2014/main" id="{3F905F19-7566-E827-2C58-E0C823554901}"/>
              </a:ext>
            </a:extLst>
          </p:cNvPr>
          <p:cNvSpPr>
            <a:spLocks/>
          </p:cNvSpPr>
          <p:nvPr/>
        </p:nvSpPr>
        <p:spPr bwMode="auto">
          <a:xfrm>
            <a:off x="4009293" y="213447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40" name="Freeform 37">
            <a:extLst>
              <a:ext uri="{FF2B5EF4-FFF2-40B4-BE49-F238E27FC236}">
                <a16:creationId xmlns:a16="http://schemas.microsoft.com/office/drawing/2014/main" id="{E288CE39-6A0F-A285-E70B-9593D9FFCE9F}"/>
              </a:ext>
            </a:extLst>
          </p:cNvPr>
          <p:cNvSpPr>
            <a:spLocks/>
          </p:cNvSpPr>
          <p:nvPr/>
        </p:nvSpPr>
        <p:spPr bwMode="auto">
          <a:xfrm>
            <a:off x="4009293" y="213447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41" name="TextBox 84">
            <a:extLst>
              <a:ext uri="{FF2B5EF4-FFF2-40B4-BE49-F238E27FC236}">
                <a16:creationId xmlns:a16="http://schemas.microsoft.com/office/drawing/2014/main" id="{15C77AD6-0FE9-4378-3F47-46E9E6FFE241}"/>
              </a:ext>
            </a:extLst>
          </p:cNvPr>
          <p:cNvSpPr txBox="1"/>
          <p:nvPr/>
        </p:nvSpPr>
        <p:spPr>
          <a:xfrm>
            <a:off x="4038353" y="2370174"/>
            <a:ext cx="993029" cy="307777"/>
          </a:xfrm>
          <a:prstGeom prst="rect">
            <a:avLst/>
          </a:prstGeom>
          <a:noFill/>
        </p:spPr>
        <p:txBody>
          <a:bodyPr wrap="none" rtlCol="0">
            <a:spAutoFit/>
          </a:bodyPr>
          <a:lstStyle/>
          <a:p>
            <a:pPr algn="ctr"/>
            <a:r>
              <a:rPr lang="de-DE" sz="1400" b="1" dirty="0">
                <a:solidFill>
                  <a:schemeClr val="bg1"/>
                </a:solidFill>
                <a:latin typeface="+mj-lt"/>
                <a:ea typeface="Roboto" charset="0"/>
                <a:cs typeface="Roboto" charset="0"/>
              </a:rPr>
              <a:t>Saisonalität</a:t>
            </a:r>
          </a:p>
        </p:txBody>
      </p:sp>
      <p:sp>
        <p:nvSpPr>
          <p:cNvPr id="42" name="Rectangle 85">
            <a:extLst>
              <a:ext uri="{FF2B5EF4-FFF2-40B4-BE49-F238E27FC236}">
                <a16:creationId xmlns:a16="http://schemas.microsoft.com/office/drawing/2014/main" id="{19AF1211-8965-FB61-447A-A49D5AAB159D}"/>
              </a:ext>
            </a:extLst>
          </p:cNvPr>
          <p:cNvSpPr>
            <a:spLocks/>
          </p:cNvSpPr>
          <p:nvPr/>
        </p:nvSpPr>
        <p:spPr bwMode="auto">
          <a:xfrm>
            <a:off x="4442712" y="2703426"/>
            <a:ext cx="234167"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01</a:t>
            </a:r>
          </a:p>
        </p:txBody>
      </p:sp>
      <p:sp>
        <p:nvSpPr>
          <p:cNvPr id="43" name="TextBox 86">
            <a:extLst>
              <a:ext uri="{FF2B5EF4-FFF2-40B4-BE49-F238E27FC236}">
                <a16:creationId xmlns:a16="http://schemas.microsoft.com/office/drawing/2014/main" id="{2CDE2CFA-B6DB-152C-9F5C-EE6C0EC4265E}"/>
              </a:ext>
            </a:extLst>
          </p:cNvPr>
          <p:cNvSpPr txBox="1"/>
          <p:nvPr/>
        </p:nvSpPr>
        <p:spPr>
          <a:xfrm>
            <a:off x="5649710" y="2218516"/>
            <a:ext cx="3091287" cy="1175258"/>
          </a:xfrm>
          <a:prstGeom prst="rect">
            <a:avLst/>
          </a:prstGeom>
          <a:noFill/>
        </p:spPr>
        <p:txBody>
          <a:bodyPr wrap="square" rtlCol="0">
            <a:spAutoFit/>
          </a:bodyPr>
          <a:lstStyle/>
          <a:p>
            <a:pPr>
              <a:lnSpc>
                <a:spcPts val="1665"/>
              </a:lnSpc>
            </a:pPr>
            <a:r>
              <a:rPr lang="de-DE" sz="1400" dirty="0">
                <a:solidFill>
                  <a:schemeClr val="bg1"/>
                </a:solidFill>
                <a:latin typeface="+mj-lt"/>
                <a:ea typeface="Lato Light" charset="0"/>
                <a:cs typeface="Lato Light" charset="0"/>
              </a:rPr>
              <a:t>Typischerweise ist der Tourismus-Sektor durch eine über das Jahr hinweg stark schwankende Nachfrage gekennzeichnet.</a:t>
            </a:r>
          </a:p>
          <a:p>
            <a:pPr>
              <a:lnSpc>
                <a:spcPts val="1665"/>
              </a:lnSpc>
            </a:pPr>
            <a:endParaRPr lang="de-DE" sz="1400" dirty="0">
              <a:solidFill>
                <a:schemeClr val="bg1"/>
              </a:solidFill>
              <a:latin typeface="+mj-lt"/>
              <a:ea typeface="Lato Light" charset="0"/>
              <a:cs typeface="Lato Light" charset="0"/>
            </a:endParaRPr>
          </a:p>
        </p:txBody>
      </p:sp>
      <p:sp>
        <p:nvSpPr>
          <p:cNvPr id="24" name="Freeform 36">
            <a:extLst>
              <a:ext uri="{FF2B5EF4-FFF2-40B4-BE49-F238E27FC236}">
                <a16:creationId xmlns:a16="http://schemas.microsoft.com/office/drawing/2014/main" id="{794FB4E8-D647-1524-0199-F9BBB4C2B6D1}"/>
              </a:ext>
            </a:extLst>
          </p:cNvPr>
          <p:cNvSpPr>
            <a:spLocks/>
          </p:cNvSpPr>
          <p:nvPr/>
        </p:nvSpPr>
        <p:spPr bwMode="auto">
          <a:xfrm>
            <a:off x="9082048" y="4593749"/>
            <a:ext cx="509668"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400" b="1" dirty="0">
              <a:latin typeface="+mj-lt"/>
            </a:endParaRPr>
          </a:p>
        </p:txBody>
      </p:sp>
      <p:sp>
        <p:nvSpPr>
          <p:cNvPr id="25" name="TextBox 86">
            <a:extLst>
              <a:ext uri="{FF2B5EF4-FFF2-40B4-BE49-F238E27FC236}">
                <a16:creationId xmlns:a16="http://schemas.microsoft.com/office/drawing/2014/main" id="{AF0853C3-7029-4FC6-5C9E-9A1A191E5DB3}"/>
              </a:ext>
            </a:extLst>
          </p:cNvPr>
          <p:cNvSpPr txBox="1"/>
          <p:nvPr/>
        </p:nvSpPr>
        <p:spPr>
          <a:xfrm>
            <a:off x="9692112" y="3176821"/>
            <a:ext cx="2038690" cy="3137334"/>
          </a:xfrm>
          <a:prstGeom prst="rect">
            <a:avLst/>
          </a:prstGeom>
          <a:noFill/>
        </p:spPr>
        <p:txBody>
          <a:bodyPr wrap="square" rtlCol="0">
            <a:spAutoFit/>
          </a:bodyPr>
          <a:lstStyle/>
          <a:p>
            <a:pPr>
              <a:lnSpc>
                <a:spcPts val="1665"/>
              </a:lnSpc>
            </a:pPr>
            <a:r>
              <a:rPr lang="de-DE" sz="1400" dirty="0">
                <a:solidFill>
                  <a:srgbClr val="79527B"/>
                </a:solidFill>
                <a:latin typeface="+mj-lt"/>
                <a:ea typeface="Lato Light" charset="0"/>
                <a:cs typeface="Lato Light" charset="0"/>
              </a:rPr>
              <a:t>Aufgrund der Abhängigkeit von nicht beeinflussbaren Faktoren ist ein ausreichender Liquiditätspuffer zu berücksichtigen. </a:t>
            </a:r>
          </a:p>
          <a:p>
            <a:pPr>
              <a:lnSpc>
                <a:spcPts val="1665"/>
              </a:lnSpc>
            </a:pPr>
            <a:endParaRPr lang="de-DE" sz="1400" dirty="0">
              <a:solidFill>
                <a:srgbClr val="79527B"/>
              </a:solidFill>
              <a:latin typeface="+mj-lt"/>
              <a:ea typeface="Lato Light" charset="0"/>
              <a:cs typeface="Lato Light" charset="0"/>
            </a:endParaRPr>
          </a:p>
          <a:p>
            <a:pPr marL="285750" indent="-285750">
              <a:lnSpc>
                <a:spcPts val="1665"/>
              </a:lnSpc>
              <a:buFont typeface="Wingdings" panose="05000000000000000000" pitchFamily="2" charset="2"/>
              <a:buChar char="à"/>
            </a:pPr>
            <a:r>
              <a:rPr lang="de-DE" sz="1400" dirty="0">
                <a:solidFill>
                  <a:srgbClr val="79527B"/>
                </a:solidFill>
                <a:latin typeface="+mj-lt"/>
                <a:ea typeface="Lato Light" charset="0"/>
                <a:cs typeface="Lato Light" charset="0"/>
                <a:sym typeface="Wingdings" panose="05000000000000000000" pitchFamily="2" charset="2"/>
              </a:rPr>
              <a:t>Die Höhe des Puffers lässt sich am ehesten aus der Analyse von mehreren Jahren der Vergangenheit ableiten. </a:t>
            </a:r>
          </a:p>
          <a:p>
            <a:pPr marL="285750" indent="-285750">
              <a:lnSpc>
                <a:spcPts val="1665"/>
              </a:lnSpc>
              <a:buFont typeface="Wingdings" panose="05000000000000000000" pitchFamily="2" charset="2"/>
              <a:buChar char="à"/>
            </a:pPr>
            <a:endParaRPr lang="de-DE" sz="1400" dirty="0">
              <a:solidFill>
                <a:srgbClr val="79527B"/>
              </a:solidFill>
              <a:latin typeface="+mj-lt"/>
              <a:ea typeface="Lato Light" charset="0"/>
              <a:cs typeface="Lato Light" charset="0"/>
            </a:endParaRPr>
          </a:p>
        </p:txBody>
      </p:sp>
    </p:spTree>
    <p:extLst>
      <p:ext uri="{BB962C8B-B14F-4D97-AF65-F5344CB8AC3E}">
        <p14:creationId xmlns:p14="http://schemas.microsoft.com/office/powerpoint/2010/main" val="81671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FB313C8-DBFA-FF28-C4C9-665AFDFB6B19}"/>
              </a:ext>
            </a:extLst>
          </p:cNvPr>
          <p:cNvSpPr>
            <a:spLocks noGrp="1"/>
          </p:cNvSpPr>
          <p:nvPr>
            <p:ph sz="quarter" idx="13"/>
          </p:nvPr>
        </p:nvSpPr>
        <p:spPr/>
        <p:txBody>
          <a:bodyPr/>
          <a:lstStyle/>
          <a:p>
            <a:endParaRPr lang="de-DE" dirty="0"/>
          </a:p>
        </p:txBody>
      </p:sp>
      <p:sp>
        <p:nvSpPr>
          <p:cNvPr id="3" name="Inhaltsplatzhalter 2">
            <a:extLst>
              <a:ext uri="{FF2B5EF4-FFF2-40B4-BE49-F238E27FC236}">
                <a16:creationId xmlns:a16="http://schemas.microsoft.com/office/drawing/2014/main" id="{0B7376B7-AE5D-8FF2-DEC0-935D3C915021}"/>
              </a:ext>
            </a:extLst>
          </p:cNvPr>
          <p:cNvSpPr>
            <a:spLocks noGrp="1"/>
          </p:cNvSpPr>
          <p:nvPr>
            <p:ph sz="quarter" idx="19"/>
          </p:nvPr>
        </p:nvSpPr>
        <p:spPr/>
        <p:txBody>
          <a:bodyPr/>
          <a:lstStyle/>
          <a:p>
            <a:r>
              <a:rPr lang="de-DE" dirty="0"/>
              <a:t>In der Liquiditätsplanung werden alle Ein- und Auszahlungen im Betrachtungszeitraum betrachtet.</a:t>
            </a:r>
          </a:p>
        </p:txBody>
      </p:sp>
      <p:sp>
        <p:nvSpPr>
          <p:cNvPr id="4" name="Textplatzhalter 3">
            <a:extLst>
              <a:ext uri="{FF2B5EF4-FFF2-40B4-BE49-F238E27FC236}">
                <a16:creationId xmlns:a16="http://schemas.microsoft.com/office/drawing/2014/main" id="{46906822-01B4-B290-1123-DCC6D01F5FA1}"/>
              </a:ext>
            </a:extLst>
          </p:cNvPr>
          <p:cNvSpPr>
            <a:spLocks noGrp="1"/>
          </p:cNvSpPr>
          <p:nvPr>
            <p:ph type="body" sz="quarter" idx="16"/>
          </p:nvPr>
        </p:nvSpPr>
        <p:spPr/>
        <p:txBody>
          <a:bodyPr>
            <a:normAutofit lnSpcReduction="10000"/>
          </a:bodyPr>
          <a:lstStyle/>
          <a:p>
            <a:r>
              <a:rPr lang="de-DE" dirty="0"/>
              <a:t>Mit einer Liquiditätsplanung soll die </a:t>
            </a:r>
            <a:r>
              <a:rPr lang="de-DE" b="1" dirty="0"/>
              <a:t>jederzeitige Zahlungsbereitschaft </a:t>
            </a:r>
            <a:r>
              <a:rPr lang="de-DE" dirty="0"/>
              <a:t>sichergestellt werden und der kurzfristige Finanzierungsbedarf ermittelt werden.</a:t>
            </a:r>
          </a:p>
          <a:p>
            <a:endParaRPr lang="de-DE" dirty="0"/>
          </a:p>
        </p:txBody>
      </p:sp>
      <p:sp>
        <p:nvSpPr>
          <p:cNvPr id="5" name="Textplatzhalter 4">
            <a:extLst>
              <a:ext uri="{FF2B5EF4-FFF2-40B4-BE49-F238E27FC236}">
                <a16:creationId xmlns:a16="http://schemas.microsoft.com/office/drawing/2014/main" id="{965972A5-AE1E-0AF5-3AB7-F312D1F34C97}"/>
              </a:ext>
            </a:extLst>
          </p:cNvPr>
          <p:cNvSpPr>
            <a:spLocks noGrp="1"/>
          </p:cNvSpPr>
          <p:nvPr>
            <p:ph type="body" sz="quarter" idx="20"/>
          </p:nvPr>
        </p:nvSpPr>
        <p:spPr/>
        <p:txBody>
          <a:bodyPr>
            <a:normAutofit fontScale="77500" lnSpcReduction="20000"/>
          </a:bodyPr>
          <a:lstStyle/>
          <a:p>
            <a:r>
              <a:rPr lang="de-DE" dirty="0"/>
              <a:t>Grundstruktur der Liquiditätsplanung</a:t>
            </a:r>
          </a:p>
        </p:txBody>
      </p:sp>
      <p:graphicFrame>
        <p:nvGraphicFramePr>
          <p:cNvPr id="7" name="Tabelle 7">
            <a:extLst>
              <a:ext uri="{FF2B5EF4-FFF2-40B4-BE49-F238E27FC236}">
                <a16:creationId xmlns:a16="http://schemas.microsoft.com/office/drawing/2014/main" id="{E3E1474C-47C5-F5C6-7049-3710CA34815F}"/>
              </a:ext>
            </a:extLst>
          </p:cNvPr>
          <p:cNvGraphicFramePr>
            <a:graphicFrameLocks noGrp="1"/>
          </p:cNvGraphicFramePr>
          <p:nvPr>
            <p:extLst>
              <p:ext uri="{D42A27DB-BD31-4B8C-83A1-F6EECF244321}">
                <p14:modId xmlns:p14="http://schemas.microsoft.com/office/powerpoint/2010/main" val="1488665142"/>
              </p:ext>
            </p:extLst>
          </p:nvPr>
        </p:nvGraphicFramePr>
        <p:xfrm>
          <a:off x="3752489" y="1637401"/>
          <a:ext cx="8049546" cy="4367159"/>
        </p:xfrm>
        <a:graphic>
          <a:graphicData uri="http://schemas.openxmlformats.org/drawingml/2006/table">
            <a:tbl>
              <a:tblPr firstRow="1" bandRow="1">
                <a:tableStyleId>{5C22544A-7EE6-4342-B048-85BDC9FD1C3A}</a:tableStyleId>
              </a:tblPr>
              <a:tblGrid>
                <a:gridCol w="4024773">
                  <a:extLst>
                    <a:ext uri="{9D8B030D-6E8A-4147-A177-3AD203B41FA5}">
                      <a16:colId xmlns:a16="http://schemas.microsoft.com/office/drawing/2014/main" val="1003028599"/>
                    </a:ext>
                  </a:extLst>
                </a:gridCol>
                <a:gridCol w="4024773">
                  <a:extLst>
                    <a:ext uri="{9D8B030D-6E8A-4147-A177-3AD203B41FA5}">
                      <a16:colId xmlns:a16="http://schemas.microsoft.com/office/drawing/2014/main" val="3881498488"/>
                    </a:ext>
                  </a:extLst>
                </a:gridCol>
              </a:tblGrid>
              <a:tr h="510839">
                <a:tc gridSpan="2">
                  <a:txBody>
                    <a:bodyPr/>
                    <a:lstStyle/>
                    <a:p>
                      <a:pPr algn="ctr"/>
                      <a:r>
                        <a:rPr lang="de-DE" dirty="0"/>
                        <a:t>Grundstruktur der Liquiditätsplanung</a:t>
                      </a:r>
                    </a:p>
                  </a:txBody>
                  <a:tcPr>
                    <a:solidFill>
                      <a:srgbClr val="79527B"/>
                    </a:solidFill>
                  </a:tcPr>
                </a:tc>
                <a:tc hMerge="1">
                  <a:txBody>
                    <a:bodyPr/>
                    <a:lstStyle/>
                    <a:p>
                      <a:endParaRPr lang="de-DE" dirty="0"/>
                    </a:p>
                  </a:txBody>
                  <a:tcPr>
                    <a:solidFill>
                      <a:srgbClr val="79527B"/>
                    </a:solidFill>
                  </a:tcPr>
                </a:tc>
                <a:extLst>
                  <a:ext uri="{0D108BD9-81ED-4DB2-BD59-A6C34878D82A}">
                    <a16:rowId xmlns:a16="http://schemas.microsoft.com/office/drawing/2014/main" val="3334900591"/>
                  </a:ext>
                </a:extLst>
              </a:tr>
              <a:tr h="1021680">
                <a:tc>
                  <a:txBody>
                    <a:bodyPr/>
                    <a:lstStyle/>
                    <a:p>
                      <a:r>
                        <a:rPr lang="de-DE" dirty="0">
                          <a:solidFill>
                            <a:srgbClr val="79527B"/>
                          </a:solidFill>
                        </a:rPr>
                        <a:t>Summe aller Einzahlungen</a:t>
                      </a:r>
                    </a:p>
                  </a:txBody>
                  <a:tcPr>
                    <a:lnR w="12700" cap="flat" cmpd="sng" algn="ctr">
                      <a:solidFill>
                        <a:srgbClr val="595A59"/>
                      </a:solidFill>
                      <a:prstDash val="solid"/>
                      <a:round/>
                      <a:headEnd type="none" w="med" len="med"/>
                      <a:tailEnd type="none" w="med" len="med"/>
                    </a:lnR>
                    <a:solidFill>
                      <a:schemeClr val="bg1"/>
                    </a:solidFill>
                  </a:tcPr>
                </a:tc>
                <a:tc>
                  <a:txBody>
                    <a:bodyPr/>
                    <a:lstStyle/>
                    <a:p>
                      <a:r>
                        <a:rPr lang="de-DE" dirty="0">
                          <a:solidFill>
                            <a:srgbClr val="79527B"/>
                          </a:solidFill>
                        </a:rPr>
                        <a:t>Summe aller Auszahlungen</a:t>
                      </a:r>
                    </a:p>
                    <a:p>
                      <a:endParaRPr lang="de-DE" dirty="0">
                        <a:solidFill>
                          <a:srgbClr val="79527B"/>
                        </a:solidFill>
                      </a:endParaRPr>
                    </a:p>
                  </a:txBody>
                  <a:tcPr>
                    <a:lnL w="12700" cap="flat" cmpd="sng" algn="ctr">
                      <a:solidFill>
                        <a:srgbClr val="595A59"/>
                      </a:solidFill>
                      <a:prstDash val="solid"/>
                      <a:round/>
                      <a:headEnd type="none" w="med" len="med"/>
                      <a:tailEnd type="none" w="med" len="med"/>
                    </a:lnL>
                    <a:solidFill>
                      <a:schemeClr val="bg1"/>
                    </a:solidFill>
                  </a:tcPr>
                </a:tc>
                <a:extLst>
                  <a:ext uri="{0D108BD9-81ED-4DB2-BD59-A6C34878D82A}">
                    <a16:rowId xmlns:a16="http://schemas.microsoft.com/office/drawing/2014/main" val="3617214451"/>
                  </a:ext>
                </a:extLst>
              </a:tr>
              <a:tr h="1021680">
                <a:tc>
                  <a:txBody>
                    <a:bodyPr/>
                    <a:lstStyle/>
                    <a:p>
                      <a:pPr marL="0" indent="0">
                        <a:buFontTx/>
                        <a:buNone/>
                      </a:pPr>
                      <a:r>
                        <a:rPr lang="de-DE" dirty="0">
                          <a:solidFill>
                            <a:srgbClr val="595A59"/>
                          </a:solidFill>
                        </a:rPr>
                        <a:t>+ Verkäufe / Dienstleistungen</a:t>
                      </a:r>
                    </a:p>
                    <a:p>
                      <a:pPr marL="0" indent="0">
                        <a:buFontTx/>
                        <a:buNone/>
                      </a:pPr>
                      <a:r>
                        <a:rPr lang="de-DE" dirty="0">
                          <a:solidFill>
                            <a:srgbClr val="595A59"/>
                          </a:solidFill>
                        </a:rPr>
                        <a:t>+ Debitorenzahlungen</a:t>
                      </a:r>
                    </a:p>
                    <a:p>
                      <a:pPr marL="0" indent="0">
                        <a:buFontTx/>
                        <a:buNone/>
                      </a:pPr>
                      <a:r>
                        <a:rPr lang="de-DE" dirty="0">
                          <a:solidFill>
                            <a:srgbClr val="595A59"/>
                          </a:solidFill>
                        </a:rPr>
                        <a:t>+ Übrige Bareingänge (z.B. Zinsen, Kapitaleinlagen der Eigentümer etc.)</a:t>
                      </a:r>
                    </a:p>
                  </a:txBody>
                  <a:tcPr>
                    <a:lnR w="12700" cap="flat" cmpd="sng" algn="ctr">
                      <a:solidFill>
                        <a:srgbClr val="595A59"/>
                      </a:solidFill>
                      <a:prstDash val="solid"/>
                      <a:round/>
                      <a:headEnd type="none" w="med" len="med"/>
                      <a:tailEnd type="none" w="med" len="med"/>
                    </a:lnR>
                    <a:solidFill>
                      <a:schemeClr val="bg1"/>
                    </a:solidFill>
                  </a:tcPr>
                </a:tc>
                <a:tc>
                  <a:txBody>
                    <a:bodyPr/>
                    <a:lstStyle/>
                    <a:p>
                      <a:pPr marL="285750" indent="-285750">
                        <a:buFontTx/>
                        <a:buChar char="-"/>
                      </a:pPr>
                      <a:r>
                        <a:rPr lang="de-DE" dirty="0">
                          <a:solidFill>
                            <a:srgbClr val="595A59"/>
                          </a:solidFill>
                        </a:rPr>
                        <a:t>Waren- und Materialzahlungen</a:t>
                      </a:r>
                    </a:p>
                    <a:p>
                      <a:pPr marL="285750" indent="-285750">
                        <a:buFontTx/>
                        <a:buChar char="-"/>
                      </a:pPr>
                      <a:r>
                        <a:rPr lang="de-DE" dirty="0">
                          <a:solidFill>
                            <a:srgbClr val="595A59"/>
                          </a:solidFill>
                        </a:rPr>
                        <a:t>Löhne, Gehälter, Sozialleistungen</a:t>
                      </a:r>
                    </a:p>
                    <a:p>
                      <a:pPr marL="285750" indent="-285750">
                        <a:buFontTx/>
                        <a:buChar char="-"/>
                      </a:pPr>
                      <a:r>
                        <a:rPr lang="de-DE" dirty="0">
                          <a:solidFill>
                            <a:srgbClr val="595A59"/>
                          </a:solidFill>
                        </a:rPr>
                        <a:t>Werbung</a:t>
                      </a:r>
                    </a:p>
                    <a:p>
                      <a:pPr marL="285750" indent="-285750">
                        <a:buFontTx/>
                        <a:buChar char="-"/>
                      </a:pPr>
                      <a:r>
                        <a:rPr lang="de-DE" dirty="0">
                          <a:solidFill>
                            <a:srgbClr val="595A59"/>
                          </a:solidFill>
                        </a:rPr>
                        <a:t>Steuern, z.B. Mehrwertsteuer</a:t>
                      </a:r>
                    </a:p>
                    <a:p>
                      <a:pPr marL="285750" indent="-285750">
                        <a:buFontTx/>
                        <a:buChar char="-"/>
                      </a:pPr>
                      <a:r>
                        <a:rPr lang="de-DE" dirty="0">
                          <a:solidFill>
                            <a:srgbClr val="595A59"/>
                          </a:solidFill>
                        </a:rPr>
                        <a:t>Kapitalzinsen</a:t>
                      </a:r>
                    </a:p>
                    <a:p>
                      <a:pPr marL="285750" indent="-285750">
                        <a:buFontTx/>
                        <a:buChar char="-"/>
                      </a:pPr>
                      <a:r>
                        <a:rPr lang="de-DE" dirty="0">
                          <a:solidFill>
                            <a:srgbClr val="595A59"/>
                          </a:solidFill>
                        </a:rPr>
                        <a:t>Versicherungen</a:t>
                      </a:r>
                    </a:p>
                    <a:p>
                      <a:pPr marL="285750" indent="-285750">
                        <a:buFontTx/>
                        <a:buChar char="-"/>
                      </a:pPr>
                      <a:r>
                        <a:rPr lang="de-DE" dirty="0">
                          <a:solidFill>
                            <a:srgbClr val="595A59"/>
                          </a:solidFill>
                        </a:rPr>
                        <a:t>Allg. Büro- und Verwaltungsausgaben</a:t>
                      </a:r>
                    </a:p>
                    <a:p>
                      <a:pPr marL="285750" indent="-285750">
                        <a:buFontTx/>
                        <a:buChar char="-"/>
                      </a:pPr>
                      <a:r>
                        <a:rPr lang="de-DE" dirty="0">
                          <a:solidFill>
                            <a:srgbClr val="595A59"/>
                          </a:solidFill>
                        </a:rPr>
                        <a:t>Miete</a:t>
                      </a:r>
                    </a:p>
                    <a:p>
                      <a:pPr marL="285750" indent="-285750">
                        <a:buFontTx/>
                        <a:buChar char="-"/>
                      </a:pPr>
                      <a:r>
                        <a:rPr lang="de-DE" dirty="0">
                          <a:solidFill>
                            <a:srgbClr val="595A59"/>
                          </a:solidFill>
                        </a:rPr>
                        <a:t>Sonstige Auszahlungen (Strom, Wasser etc.)</a:t>
                      </a:r>
                    </a:p>
                  </a:txBody>
                  <a:tcPr>
                    <a:lnL w="12700" cap="flat" cmpd="sng" algn="ctr">
                      <a:solidFill>
                        <a:srgbClr val="595A59"/>
                      </a:solidFill>
                      <a:prstDash val="solid"/>
                      <a:round/>
                      <a:headEnd type="none" w="med" len="med"/>
                      <a:tailEnd type="none" w="med" len="med"/>
                    </a:lnL>
                    <a:solidFill>
                      <a:schemeClr val="bg1"/>
                    </a:solidFill>
                  </a:tcPr>
                </a:tc>
                <a:extLst>
                  <a:ext uri="{0D108BD9-81ED-4DB2-BD59-A6C34878D82A}">
                    <a16:rowId xmlns:a16="http://schemas.microsoft.com/office/drawing/2014/main" val="4012858619"/>
                  </a:ext>
                </a:extLst>
              </a:tr>
            </a:tbl>
          </a:graphicData>
        </a:graphic>
      </p:graphicFrame>
    </p:spTree>
    <p:extLst>
      <p:ext uri="{BB962C8B-B14F-4D97-AF65-F5344CB8AC3E}">
        <p14:creationId xmlns:p14="http://schemas.microsoft.com/office/powerpoint/2010/main" val="502751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FB313C8-DBFA-FF28-C4C9-665AFDFB6B19}"/>
              </a:ext>
            </a:extLst>
          </p:cNvPr>
          <p:cNvSpPr>
            <a:spLocks noGrp="1"/>
          </p:cNvSpPr>
          <p:nvPr>
            <p:ph sz="quarter" idx="13"/>
          </p:nvPr>
        </p:nvSpPr>
        <p:spPr/>
        <p:txBody>
          <a:bodyPr/>
          <a:lstStyle/>
          <a:p>
            <a:endParaRPr lang="de-DE" dirty="0"/>
          </a:p>
          <a:p>
            <a:endParaRPr lang="de-DE" dirty="0"/>
          </a:p>
          <a:p>
            <a:endParaRPr lang="de-DE" dirty="0"/>
          </a:p>
          <a:p>
            <a:r>
              <a:rPr lang="de-DE" dirty="0"/>
              <a:t>Liquiditätsstatus</a:t>
            </a:r>
          </a:p>
          <a:p>
            <a:r>
              <a:rPr lang="de-DE" sz="1400" dirty="0"/>
              <a:t>+ Cash-Flow aus laufender Geschäftstätigkeit</a:t>
            </a:r>
          </a:p>
          <a:p>
            <a:r>
              <a:rPr lang="de-DE" sz="1400" dirty="0"/>
              <a:t>+  Cash-Flow aus Investitionstätigkeit</a:t>
            </a:r>
          </a:p>
          <a:p>
            <a:r>
              <a:rPr lang="de-DE" sz="1400" dirty="0"/>
              <a:t>+  Cash-Flow aus Finanzierungstätigkeit</a:t>
            </a:r>
          </a:p>
          <a:p>
            <a:endParaRPr lang="de-DE" sz="1400" dirty="0"/>
          </a:p>
          <a:p>
            <a:r>
              <a:rPr lang="de-DE" sz="1400" dirty="0">
                <a:solidFill>
                  <a:srgbClr val="79527B"/>
                </a:solidFill>
              </a:rPr>
              <a:t>=  Zahlungswirksame Veränderung des</a:t>
            </a:r>
            <a:br>
              <a:rPr lang="de-DE" sz="1400" dirty="0">
                <a:solidFill>
                  <a:srgbClr val="79527B"/>
                </a:solidFill>
              </a:rPr>
            </a:br>
            <a:r>
              <a:rPr lang="de-DE" sz="1400" dirty="0">
                <a:solidFill>
                  <a:srgbClr val="79527B"/>
                </a:solidFill>
              </a:rPr>
              <a:t>    Finanzmittelfonds</a:t>
            </a:r>
          </a:p>
        </p:txBody>
      </p:sp>
      <p:sp>
        <p:nvSpPr>
          <p:cNvPr id="3" name="Inhaltsplatzhalter 2">
            <a:extLst>
              <a:ext uri="{FF2B5EF4-FFF2-40B4-BE49-F238E27FC236}">
                <a16:creationId xmlns:a16="http://schemas.microsoft.com/office/drawing/2014/main" id="{0B7376B7-AE5D-8FF2-DEC0-935D3C915021}"/>
              </a:ext>
            </a:extLst>
          </p:cNvPr>
          <p:cNvSpPr>
            <a:spLocks noGrp="1"/>
          </p:cNvSpPr>
          <p:nvPr>
            <p:ph sz="quarter" idx="19"/>
          </p:nvPr>
        </p:nvSpPr>
        <p:spPr/>
        <p:txBody>
          <a:bodyPr/>
          <a:lstStyle/>
          <a:p>
            <a:r>
              <a:rPr lang="de-DE" dirty="0"/>
              <a:t>Es müssen sowohl die Ein- und Auszahlungen aus dem operativen Geschäft, aber auch aus den Investitionen und der Finanzierungstätigkeit berücksichtigt werden.</a:t>
            </a:r>
          </a:p>
        </p:txBody>
      </p:sp>
      <p:sp>
        <p:nvSpPr>
          <p:cNvPr id="4" name="Textplatzhalter 3">
            <a:extLst>
              <a:ext uri="{FF2B5EF4-FFF2-40B4-BE49-F238E27FC236}">
                <a16:creationId xmlns:a16="http://schemas.microsoft.com/office/drawing/2014/main" id="{46906822-01B4-B290-1123-DCC6D01F5FA1}"/>
              </a:ext>
            </a:extLst>
          </p:cNvPr>
          <p:cNvSpPr>
            <a:spLocks noGrp="1"/>
          </p:cNvSpPr>
          <p:nvPr>
            <p:ph type="body" sz="quarter" idx="16"/>
          </p:nvPr>
        </p:nvSpPr>
        <p:spPr/>
        <p:txBody>
          <a:bodyPr>
            <a:normAutofit lnSpcReduction="10000"/>
          </a:bodyPr>
          <a:lstStyle/>
          <a:p>
            <a:r>
              <a:rPr lang="de-DE" dirty="0"/>
              <a:t>Die Liquiditätsplanung setzt sich aus den Teilplänen „laufende Geschäftstätigkeit“, „Investitionstätigkeit“ und „Finanzierungstätigkeit“ zusammen.</a:t>
            </a:r>
          </a:p>
          <a:p>
            <a:endParaRPr lang="de-DE" dirty="0"/>
          </a:p>
        </p:txBody>
      </p:sp>
      <p:sp>
        <p:nvSpPr>
          <p:cNvPr id="5" name="Textplatzhalter 4">
            <a:extLst>
              <a:ext uri="{FF2B5EF4-FFF2-40B4-BE49-F238E27FC236}">
                <a16:creationId xmlns:a16="http://schemas.microsoft.com/office/drawing/2014/main" id="{965972A5-AE1E-0AF5-3AB7-F312D1F34C97}"/>
              </a:ext>
            </a:extLst>
          </p:cNvPr>
          <p:cNvSpPr>
            <a:spLocks noGrp="1"/>
          </p:cNvSpPr>
          <p:nvPr>
            <p:ph type="body" sz="quarter" idx="20"/>
          </p:nvPr>
        </p:nvSpPr>
        <p:spPr/>
        <p:txBody>
          <a:bodyPr>
            <a:normAutofit fontScale="77500" lnSpcReduction="20000"/>
          </a:bodyPr>
          <a:lstStyle/>
          <a:p>
            <a:r>
              <a:rPr lang="de-DE" dirty="0"/>
              <a:t>Grundstruktur der Liquiditätsplanung</a:t>
            </a:r>
          </a:p>
        </p:txBody>
      </p:sp>
      <p:cxnSp>
        <p:nvCxnSpPr>
          <p:cNvPr id="9" name="Gerader Verbinder 8">
            <a:extLst>
              <a:ext uri="{FF2B5EF4-FFF2-40B4-BE49-F238E27FC236}">
                <a16:creationId xmlns:a16="http://schemas.microsoft.com/office/drawing/2014/main" id="{2208E5B0-5CD9-CA2A-8DB1-4B86119E3A69}"/>
              </a:ext>
            </a:extLst>
          </p:cNvPr>
          <p:cNvCxnSpPr>
            <a:cxnSpLocks/>
          </p:cNvCxnSpPr>
          <p:nvPr/>
        </p:nvCxnSpPr>
        <p:spPr>
          <a:xfrm>
            <a:off x="3752490" y="4306482"/>
            <a:ext cx="3364590" cy="0"/>
          </a:xfrm>
          <a:prstGeom prst="line">
            <a:avLst/>
          </a:prstGeom>
          <a:ln>
            <a:solidFill>
              <a:srgbClr val="79527B"/>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112988FD-D94F-BFCB-CBF2-E8B4A1FE5F2D}"/>
              </a:ext>
            </a:extLst>
          </p:cNvPr>
          <p:cNvSpPr/>
          <p:nvPr/>
        </p:nvSpPr>
        <p:spPr>
          <a:xfrm>
            <a:off x="7437120" y="3035979"/>
            <a:ext cx="4323079" cy="365760"/>
          </a:xfrm>
          <a:prstGeom prst="rect">
            <a:avLst/>
          </a:prstGeom>
          <a:solidFill>
            <a:srgbClr val="AB85AD"/>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Ein- und Auszahlungen aus operativem Geschäft</a:t>
            </a:r>
          </a:p>
        </p:txBody>
      </p:sp>
      <p:sp>
        <p:nvSpPr>
          <p:cNvPr id="13" name="Rechteck 12">
            <a:extLst>
              <a:ext uri="{FF2B5EF4-FFF2-40B4-BE49-F238E27FC236}">
                <a16:creationId xmlns:a16="http://schemas.microsoft.com/office/drawing/2014/main" id="{C96C12E6-50D6-8FCA-0FDD-85FC93119F28}"/>
              </a:ext>
            </a:extLst>
          </p:cNvPr>
          <p:cNvSpPr/>
          <p:nvPr/>
        </p:nvSpPr>
        <p:spPr>
          <a:xfrm>
            <a:off x="7437119" y="3474720"/>
            <a:ext cx="4323079" cy="365760"/>
          </a:xfrm>
          <a:prstGeom prst="rect">
            <a:avLst/>
          </a:prstGeom>
          <a:solidFill>
            <a:srgbClr val="AB85AD"/>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Saldo aus Investitionen / Desinvestitionen</a:t>
            </a:r>
          </a:p>
        </p:txBody>
      </p:sp>
      <p:sp>
        <p:nvSpPr>
          <p:cNvPr id="14" name="Rechteck 13">
            <a:extLst>
              <a:ext uri="{FF2B5EF4-FFF2-40B4-BE49-F238E27FC236}">
                <a16:creationId xmlns:a16="http://schemas.microsoft.com/office/drawing/2014/main" id="{17D09233-ACB0-ABDC-2004-50BC166934F6}"/>
              </a:ext>
            </a:extLst>
          </p:cNvPr>
          <p:cNvSpPr/>
          <p:nvPr/>
        </p:nvSpPr>
        <p:spPr>
          <a:xfrm>
            <a:off x="7437118" y="3913461"/>
            <a:ext cx="4323079" cy="365760"/>
          </a:xfrm>
          <a:prstGeom prst="rect">
            <a:avLst/>
          </a:prstGeom>
          <a:solidFill>
            <a:srgbClr val="AB85AD"/>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Saldo aus der externen Finanzierungstätigkeit</a:t>
            </a:r>
          </a:p>
        </p:txBody>
      </p:sp>
      <p:sp>
        <p:nvSpPr>
          <p:cNvPr id="15" name="Rechteck 14">
            <a:extLst>
              <a:ext uri="{FF2B5EF4-FFF2-40B4-BE49-F238E27FC236}">
                <a16:creationId xmlns:a16="http://schemas.microsoft.com/office/drawing/2014/main" id="{8747C7C3-508F-3A00-29CF-B1A86BD12826}"/>
              </a:ext>
            </a:extLst>
          </p:cNvPr>
          <p:cNvSpPr/>
          <p:nvPr/>
        </p:nvSpPr>
        <p:spPr>
          <a:xfrm>
            <a:off x="7437117" y="4352202"/>
            <a:ext cx="4323079" cy="365760"/>
          </a:xfrm>
          <a:prstGeom prst="rect">
            <a:avLst/>
          </a:prstGeom>
          <a:solidFill>
            <a:srgbClr val="79527B"/>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Finanzmittelfond = Summe aller obigen Positionen</a:t>
            </a:r>
          </a:p>
        </p:txBody>
      </p:sp>
      <p:sp>
        <p:nvSpPr>
          <p:cNvPr id="7" name="Rechteck 6">
            <a:extLst>
              <a:ext uri="{FF2B5EF4-FFF2-40B4-BE49-F238E27FC236}">
                <a16:creationId xmlns:a16="http://schemas.microsoft.com/office/drawing/2014/main" id="{1E5DD1EB-7EA1-7A6C-22DB-D0F9FAFEECAF}"/>
              </a:ext>
            </a:extLst>
          </p:cNvPr>
          <p:cNvSpPr/>
          <p:nvPr/>
        </p:nvSpPr>
        <p:spPr>
          <a:xfrm>
            <a:off x="7437120" y="2588568"/>
            <a:ext cx="4323079" cy="365760"/>
          </a:xfrm>
          <a:prstGeom prst="rect">
            <a:avLst/>
          </a:prstGeom>
          <a:solidFill>
            <a:srgbClr val="AB85AD"/>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Verfügbare Liquidität</a:t>
            </a:r>
          </a:p>
        </p:txBody>
      </p:sp>
    </p:spTree>
    <p:extLst>
      <p:ext uri="{BB962C8B-B14F-4D97-AF65-F5344CB8AC3E}">
        <p14:creationId xmlns:p14="http://schemas.microsoft.com/office/powerpoint/2010/main" val="270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kt 23" hidden="1">
            <a:extLst>
              <a:ext uri="{FF2B5EF4-FFF2-40B4-BE49-F238E27FC236}">
                <a16:creationId xmlns:a16="http://schemas.microsoft.com/office/drawing/2014/main" id="{758B3581-5B6A-10A1-03AA-968165BDAFA8}"/>
              </a:ext>
            </a:extLst>
          </p:cNvPr>
          <p:cNvGraphicFramePr>
            <a:graphicFrameLocks noChangeAspect="1"/>
          </p:cNvGraphicFramePr>
          <p:nvPr>
            <p:custDataLst>
              <p:tags r:id="rId1"/>
            </p:custDataLst>
            <p:extLst>
              <p:ext uri="{D42A27DB-BD31-4B8C-83A1-F6EECF244321}">
                <p14:modId xmlns:p14="http://schemas.microsoft.com/office/powerpoint/2010/main" val="370925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0B7376B7-AE5D-8FF2-DEC0-935D3C915021}"/>
              </a:ext>
            </a:extLst>
          </p:cNvPr>
          <p:cNvSpPr>
            <a:spLocks noGrp="1"/>
          </p:cNvSpPr>
          <p:nvPr>
            <p:ph sz="quarter" idx="19"/>
          </p:nvPr>
        </p:nvSpPr>
        <p:spPr/>
        <p:txBody>
          <a:bodyPr/>
          <a:lstStyle/>
          <a:p>
            <a:r>
              <a:rPr lang="de-DE" dirty="0"/>
              <a:t>Aufgrund der Verknüpfung von Gewinn- und Verlustplanung, Liquiditätsplanung und der Bilanzplanung spricht man auch von „Integrierter Planung“.</a:t>
            </a:r>
          </a:p>
        </p:txBody>
      </p:sp>
      <p:sp>
        <p:nvSpPr>
          <p:cNvPr id="4" name="Textplatzhalter 3">
            <a:extLst>
              <a:ext uri="{FF2B5EF4-FFF2-40B4-BE49-F238E27FC236}">
                <a16:creationId xmlns:a16="http://schemas.microsoft.com/office/drawing/2014/main" id="{46906822-01B4-B290-1123-DCC6D01F5FA1}"/>
              </a:ext>
            </a:extLst>
          </p:cNvPr>
          <p:cNvSpPr>
            <a:spLocks noGrp="1"/>
          </p:cNvSpPr>
          <p:nvPr>
            <p:ph type="body" sz="quarter" idx="16"/>
          </p:nvPr>
        </p:nvSpPr>
        <p:spPr/>
        <p:txBody>
          <a:bodyPr>
            <a:normAutofit lnSpcReduction="10000"/>
          </a:bodyPr>
          <a:lstStyle/>
          <a:p>
            <a:r>
              <a:rPr lang="de-DE" dirty="0"/>
              <a:t>Zwischen der Liquiditätsplanung, der Gewinn- und Verlustplanung sowie der Bilanzplanung besteht ein enger Zusammenhang</a:t>
            </a:r>
          </a:p>
          <a:p>
            <a:endParaRPr lang="de-DE" dirty="0"/>
          </a:p>
        </p:txBody>
      </p:sp>
      <p:sp>
        <p:nvSpPr>
          <p:cNvPr id="5" name="Textplatzhalter 4">
            <a:extLst>
              <a:ext uri="{FF2B5EF4-FFF2-40B4-BE49-F238E27FC236}">
                <a16:creationId xmlns:a16="http://schemas.microsoft.com/office/drawing/2014/main" id="{965972A5-AE1E-0AF5-3AB7-F312D1F34C97}"/>
              </a:ext>
            </a:extLst>
          </p:cNvPr>
          <p:cNvSpPr>
            <a:spLocks noGrp="1"/>
          </p:cNvSpPr>
          <p:nvPr>
            <p:ph type="body" sz="quarter" idx="20"/>
          </p:nvPr>
        </p:nvSpPr>
        <p:spPr/>
        <p:txBody>
          <a:bodyPr>
            <a:normAutofit fontScale="77500" lnSpcReduction="20000"/>
          </a:bodyPr>
          <a:lstStyle/>
          <a:p>
            <a:r>
              <a:rPr lang="de-DE" dirty="0"/>
              <a:t>Integrierte Unternehmensplanung</a:t>
            </a:r>
          </a:p>
        </p:txBody>
      </p:sp>
      <p:sp>
        <p:nvSpPr>
          <p:cNvPr id="8" name="Rechteck 7">
            <a:extLst>
              <a:ext uri="{FF2B5EF4-FFF2-40B4-BE49-F238E27FC236}">
                <a16:creationId xmlns:a16="http://schemas.microsoft.com/office/drawing/2014/main" id="{D7801E65-851E-B5B1-0085-6092F9F76CAE}"/>
              </a:ext>
            </a:extLst>
          </p:cNvPr>
          <p:cNvSpPr/>
          <p:nvPr/>
        </p:nvSpPr>
        <p:spPr>
          <a:xfrm>
            <a:off x="3752491" y="1637400"/>
            <a:ext cx="2465430" cy="679079"/>
          </a:xfrm>
          <a:prstGeom prst="rect">
            <a:avLst/>
          </a:prstGeom>
          <a:solidFill>
            <a:srgbClr val="79527B"/>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Gewinn- und Verlustplanung</a:t>
            </a:r>
          </a:p>
        </p:txBody>
      </p:sp>
      <p:sp>
        <p:nvSpPr>
          <p:cNvPr id="9" name="Rechteck 8">
            <a:extLst>
              <a:ext uri="{FF2B5EF4-FFF2-40B4-BE49-F238E27FC236}">
                <a16:creationId xmlns:a16="http://schemas.microsoft.com/office/drawing/2014/main" id="{353B0868-BC00-B371-0FD9-3821A6A7A5E0}"/>
              </a:ext>
            </a:extLst>
          </p:cNvPr>
          <p:cNvSpPr/>
          <p:nvPr/>
        </p:nvSpPr>
        <p:spPr>
          <a:xfrm>
            <a:off x="9294769" y="1637401"/>
            <a:ext cx="2465430" cy="679079"/>
          </a:xfrm>
          <a:prstGeom prst="rect">
            <a:avLst/>
          </a:prstGeom>
          <a:solidFill>
            <a:srgbClr val="79527B"/>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Bilanzplanung</a:t>
            </a:r>
          </a:p>
        </p:txBody>
      </p:sp>
      <p:sp>
        <p:nvSpPr>
          <p:cNvPr id="10" name="Rechteck 9">
            <a:extLst>
              <a:ext uri="{FF2B5EF4-FFF2-40B4-BE49-F238E27FC236}">
                <a16:creationId xmlns:a16="http://schemas.microsoft.com/office/drawing/2014/main" id="{79E6C163-5A83-8E39-3D13-3F26AAC17EFA}"/>
              </a:ext>
            </a:extLst>
          </p:cNvPr>
          <p:cNvSpPr/>
          <p:nvPr/>
        </p:nvSpPr>
        <p:spPr>
          <a:xfrm>
            <a:off x="6523630" y="1637401"/>
            <a:ext cx="2465430" cy="679079"/>
          </a:xfrm>
          <a:prstGeom prst="rect">
            <a:avLst/>
          </a:prstGeom>
          <a:solidFill>
            <a:srgbClr val="79527B"/>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Erstellung / Abstimmung der Teilpläne</a:t>
            </a:r>
          </a:p>
        </p:txBody>
      </p:sp>
      <p:sp>
        <p:nvSpPr>
          <p:cNvPr id="11" name="Rechteck 10">
            <a:extLst>
              <a:ext uri="{FF2B5EF4-FFF2-40B4-BE49-F238E27FC236}">
                <a16:creationId xmlns:a16="http://schemas.microsoft.com/office/drawing/2014/main" id="{D98AA242-1B2B-9737-B61E-D601FD6EFE7A}"/>
              </a:ext>
            </a:extLst>
          </p:cNvPr>
          <p:cNvSpPr/>
          <p:nvPr/>
        </p:nvSpPr>
        <p:spPr>
          <a:xfrm>
            <a:off x="6518294" y="5046418"/>
            <a:ext cx="2465430" cy="679079"/>
          </a:xfrm>
          <a:prstGeom prst="rect">
            <a:avLst/>
          </a:prstGeom>
          <a:solidFill>
            <a:srgbClr val="79527B"/>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Liquiditätsplanung</a:t>
            </a:r>
          </a:p>
        </p:txBody>
      </p:sp>
      <p:sp>
        <p:nvSpPr>
          <p:cNvPr id="12" name="Rechteck 11">
            <a:extLst>
              <a:ext uri="{FF2B5EF4-FFF2-40B4-BE49-F238E27FC236}">
                <a16:creationId xmlns:a16="http://schemas.microsoft.com/office/drawing/2014/main" id="{93D6AE3B-369B-D3CE-71D3-D52B10A1916F}"/>
              </a:ext>
            </a:extLst>
          </p:cNvPr>
          <p:cNvSpPr/>
          <p:nvPr/>
        </p:nvSpPr>
        <p:spPr>
          <a:xfrm>
            <a:off x="3752489" y="2385309"/>
            <a:ext cx="2465430" cy="3240803"/>
          </a:xfrm>
          <a:prstGeom prst="rect">
            <a:avLst/>
          </a:prstGeom>
          <a:solidFill>
            <a:schemeClr val="bg1"/>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400" dirty="0">
                <a:solidFill>
                  <a:srgbClr val="79527B"/>
                </a:solidFill>
              </a:rPr>
              <a:t>Gesamtleistung</a:t>
            </a:r>
          </a:p>
          <a:p>
            <a:r>
              <a:rPr lang="de-DE" sz="1400" dirty="0">
                <a:solidFill>
                  <a:srgbClr val="79527B"/>
                </a:solidFill>
              </a:rPr>
              <a:t>- Materialaufwand</a:t>
            </a:r>
            <a:br>
              <a:rPr lang="de-DE" sz="1400" dirty="0">
                <a:solidFill>
                  <a:srgbClr val="79527B"/>
                </a:solidFill>
              </a:rPr>
            </a:br>
            <a:r>
              <a:rPr lang="de-DE" sz="1400" dirty="0">
                <a:solidFill>
                  <a:srgbClr val="79527B"/>
                </a:solidFill>
              </a:rPr>
              <a:t>= </a:t>
            </a:r>
            <a:r>
              <a:rPr lang="de-DE" sz="1400" b="1" dirty="0">
                <a:solidFill>
                  <a:srgbClr val="79527B"/>
                </a:solidFill>
              </a:rPr>
              <a:t>Rohertrag</a:t>
            </a:r>
          </a:p>
          <a:p>
            <a:r>
              <a:rPr lang="de-DE" sz="1400" dirty="0">
                <a:solidFill>
                  <a:srgbClr val="79527B"/>
                </a:solidFill>
              </a:rPr>
              <a:t>- Personalaufwand</a:t>
            </a:r>
            <a:br>
              <a:rPr lang="de-DE" sz="1400" dirty="0">
                <a:solidFill>
                  <a:srgbClr val="79527B"/>
                </a:solidFill>
              </a:rPr>
            </a:br>
            <a:r>
              <a:rPr lang="de-DE" sz="1400" dirty="0">
                <a:solidFill>
                  <a:srgbClr val="79527B"/>
                </a:solidFill>
              </a:rPr>
              <a:t>- Sonstiger betriebl. Aufwand</a:t>
            </a:r>
            <a:br>
              <a:rPr lang="de-DE" sz="1400" dirty="0">
                <a:solidFill>
                  <a:srgbClr val="79527B"/>
                </a:solidFill>
              </a:rPr>
            </a:br>
            <a:r>
              <a:rPr lang="de-DE" sz="1400" dirty="0">
                <a:solidFill>
                  <a:srgbClr val="79527B"/>
                </a:solidFill>
              </a:rPr>
              <a:t>= </a:t>
            </a:r>
            <a:r>
              <a:rPr lang="de-DE" sz="1400" b="1" dirty="0">
                <a:solidFill>
                  <a:srgbClr val="79527B"/>
                </a:solidFill>
              </a:rPr>
              <a:t>EBITDA*</a:t>
            </a:r>
            <a:br>
              <a:rPr lang="de-DE" sz="1400" b="1" dirty="0">
                <a:solidFill>
                  <a:srgbClr val="79527B"/>
                </a:solidFill>
              </a:rPr>
            </a:br>
            <a:r>
              <a:rPr lang="de-DE" sz="1400" dirty="0">
                <a:solidFill>
                  <a:srgbClr val="79527B"/>
                </a:solidFill>
              </a:rPr>
              <a:t>- Abschreibungen</a:t>
            </a:r>
            <a:br>
              <a:rPr lang="de-DE" sz="1400" dirty="0">
                <a:solidFill>
                  <a:srgbClr val="79527B"/>
                </a:solidFill>
              </a:rPr>
            </a:br>
            <a:r>
              <a:rPr lang="de-DE" sz="1400" dirty="0">
                <a:solidFill>
                  <a:srgbClr val="79527B"/>
                </a:solidFill>
              </a:rPr>
              <a:t>= </a:t>
            </a:r>
            <a:r>
              <a:rPr lang="de-DE" sz="1400" b="1" dirty="0">
                <a:solidFill>
                  <a:srgbClr val="79527B"/>
                </a:solidFill>
              </a:rPr>
              <a:t>EBIT**</a:t>
            </a:r>
            <a:br>
              <a:rPr lang="de-DE" sz="1400" b="1" dirty="0">
                <a:solidFill>
                  <a:srgbClr val="79527B"/>
                </a:solidFill>
              </a:rPr>
            </a:br>
            <a:r>
              <a:rPr lang="de-DE" sz="1400" dirty="0">
                <a:solidFill>
                  <a:srgbClr val="79527B"/>
                </a:solidFill>
              </a:rPr>
              <a:t>- Finanzergebnis</a:t>
            </a:r>
            <a:br>
              <a:rPr lang="de-DE" sz="1400" dirty="0">
                <a:solidFill>
                  <a:srgbClr val="79527B"/>
                </a:solidFill>
              </a:rPr>
            </a:br>
            <a:r>
              <a:rPr lang="de-DE" sz="1400" dirty="0">
                <a:solidFill>
                  <a:srgbClr val="79527B"/>
                </a:solidFill>
              </a:rPr>
              <a:t>= </a:t>
            </a:r>
            <a:r>
              <a:rPr lang="de-DE" sz="1400" b="1" dirty="0">
                <a:solidFill>
                  <a:srgbClr val="79527B"/>
                </a:solidFill>
              </a:rPr>
              <a:t>Operatives Ergebnis</a:t>
            </a:r>
            <a:br>
              <a:rPr lang="de-DE" sz="1400" b="1" dirty="0">
                <a:solidFill>
                  <a:srgbClr val="79527B"/>
                </a:solidFill>
              </a:rPr>
            </a:br>
            <a:r>
              <a:rPr lang="de-DE" sz="1400" dirty="0">
                <a:solidFill>
                  <a:srgbClr val="79527B"/>
                </a:solidFill>
              </a:rPr>
              <a:t>- Neutrales Ergebnis</a:t>
            </a:r>
            <a:br>
              <a:rPr lang="de-DE" sz="1400" dirty="0">
                <a:solidFill>
                  <a:srgbClr val="79527B"/>
                </a:solidFill>
              </a:rPr>
            </a:br>
            <a:r>
              <a:rPr lang="de-DE" sz="1400" dirty="0">
                <a:solidFill>
                  <a:srgbClr val="79527B"/>
                </a:solidFill>
              </a:rPr>
              <a:t>- Steuern</a:t>
            </a:r>
            <a:br>
              <a:rPr lang="de-DE" sz="1400" dirty="0">
                <a:solidFill>
                  <a:srgbClr val="79527B"/>
                </a:solidFill>
              </a:rPr>
            </a:br>
            <a:r>
              <a:rPr lang="de-DE" sz="1400" dirty="0">
                <a:solidFill>
                  <a:srgbClr val="79527B"/>
                </a:solidFill>
              </a:rPr>
              <a:t>= </a:t>
            </a:r>
            <a:r>
              <a:rPr lang="de-DE" sz="1400" b="1" dirty="0">
                <a:solidFill>
                  <a:srgbClr val="79527B"/>
                </a:solidFill>
              </a:rPr>
              <a:t>Nettogewinn/-verlust für das Jahr</a:t>
            </a:r>
            <a:endParaRPr lang="de-DE" sz="1400" dirty="0">
              <a:solidFill>
                <a:srgbClr val="79527B"/>
              </a:solidFill>
            </a:endParaRPr>
          </a:p>
        </p:txBody>
      </p:sp>
      <p:sp>
        <p:nvSpPr>
          <p:cNvPr id="13" name="Rechteck 12">
            <a:extLst>
              <a:ext uri="{FF2B5EF4-FFF2-40B4-BE49-F238E27FC236}">
                <a16:creationId xmlns:a16="http://schemas.microsoft.com/office/drawing/2014/main" id="{3ADD9EE4-E20F-514E-5AC2-22E5EE24F827}"/>
              </a:ext>
            </a:extLst>
          </p:cNvPr>
          <p:cNvSpPr/>
          <p:nvPr/>
        </p:nvSpPr>
        <p:spPr>
          <a:xfrm>
            <a:off x="6523627" y="2400549"/>
            <a:ext cx="1736453" cy="312171"/>
          </a:xfrm>
          <a:prstGeom prst="rect">
            <a:avLst/>
          </a:prstGeom>
          <a:solidFill>
            <a:schemeClr val="bg1"/>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400" dirty="0">
                <a:solidFill>
                  <a:srgbClr val="79527B"/>
                </a:solidFill>
              </a:rPr>
              <a:t>Umsatzplanung</a:t>
            </a:r>
          </a:p>
        </p:txBody>
      </p:sp>
      <p:sp>
        <p:nvSpPr>
          <p:cNvPr id="14" name="Rechteck 13">
            <a:extLst>
              <a:ext uri="{FF2B5EF4-FFF2-40B4-BE49-F238E27FC236}">
                <a16:creationId xmlns:a16="http://schemas.microsoft.com/office/drawing/2014/main" id="{CE01148D-6532-3AA6-E2A0-8C7F4DC769BA}"/>
              </a:ext>
            </a:extLst>
          </p:cNvPr>
          <p:cNvSpPr/>
          <p:nvPr/>
        </p:nvSpPr>
        <p:spPr>
          <a:xfrm>
            <a:off x="6523630" y="2819900"/>
            <a:ext cx="1736453" cy="312171"/>
          </a:xfrm>
          <a:prstGeom prst="rect">
            <a:avLst/>
          </a:prstGeom>
          <a:solidFill>
            <a:schemeClr val="bg1"/>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400" dirty="0">
                <a:solidFill>
                  <a:srgbClr val="79527B"/>
                </a:solidFill>
              </a:rPr>
              <a:t>Beschaffung</a:t>
            </a:r>
          </a:p>
        </p:txBody>
      </p:sp>
      <p:sp>
        <p:nvSpPr>
          <p:cNvPr id="15" name="Rechteck 14">
            <a:extLst>
              <a:ext uri="{FF2B5EF4-FFF2-40B4-BE49-F238E27FC236}">
                <a16:creationId xmlns:a16="http://schemas.microsoft.com/office/drawing/2014/main" id="{34222404-0DF6-D591-23F4-CC3194EB0399}"/>
              </a:ext>
            </a:extLst>
          </p:cNvPr>
          <p:cNvSpPr/>
          <p:nvPr/>
        </p:nvSpPr>
        <p:spPr>
          <a:xfrm>
            <a:off x="6523626" y="3216140"/>
            <a:ext cx="1736453" cy="312171"/>
          </a:xfrm>
          <a:prstGeom prst="rect">
            <a:avLst/>
          </a:prstGeom>
          <a:solidFill>
            <a:schemeClr val="bg1"/>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400" dirty="0">
                <a:solidFill>
                  <a:srgbClr val="79527B"/>
                </a:solidFill>
              </a:rPr>
              <a:t>Personal</a:t>
            </a:r>
          </a:p>
        </p:txBody>
      </p:sp>
      <p:sp>
        <p:nvSpPr>
          <p:cNvPr id="16" name="Rechteck 15">
            <a:extLst>
              <a:ext uri="{FF2B5EF4-FFF2-40B4-BE49-F238E27FC236}">
                <a16:creationId xmlns:a16="http://schemas.microsoft.com/office/drawing/2014/main" id="{52663E27-981C-A89A-F069-04D88167700E}"/>
              </a:ext>
            </a:extLst>
          </p:cNvPr>
          <p:cNvSpPr/>
          <p:nvPr/>
        </p:nvSpPr>
        <p:spPr>
          <a:xfrm>
            <a:off x="6523625" y="3593529"/>
            <a:ext cx="1736453" cy="312171"/>
          </a:xfrm>
          <a:prstGeom prst="rect">
            <a:avLst/>
          </a:prstGeom>
          <a:solidFill>
            <a:schemeClr val="bg1"/>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400" dirty="0">
                <a:solidFill>
                  <a:srgbClr val="79527B"/>
                </a:solidFill>
              </a:rPr>
              <a:t>Sonstiger Aufwand</a:t>
            </a:r>
          </a:p>
        </p:txBody>
      </p:sp>
      <p:sp>
        <p:nvSpPr>
          <p:cNvPr id="17" name="Rechteck 16">
            <a:extLst>
              <a:ext uri="{FF2B5EF4-FFF2-40B4-BE49-F238E27FC236}">
                <a16:creationId xmlns:a16="http://schemas.microsoft.com/office/drawing/2014/main" id="{469F4BB5-E966-4D84-1050-11342CC4B763}"/>
              </a:ext>
            </a:extLst>
          </p:cNvPr>
          <p:cNvSpPr/>
          <p:nvPr/>
        </p:nvSpPr>
        <p:spPr>
          <a:xfrm>
            <a:off x="6523624" y="4051876"/>
            <a:ext cx="1736453" cy="312171"/>
          </a:xfrm>
          <a:prstGeom prst="rect">
            <a:avLst/>
          </a:prstGeom>
          <a:solidFill>
            <a:schemeClr val="bg1"/>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400" dirty="0">
                <a:solidFill>
                  <a:srgbClr val="79527B"/>
                </a:solidFill>
              </a:rPr>
              <a:t>Investitionen</a:t>
            </a:r>
          </a:p>
        </p:txBody>
      </p:sp>
      <p:cxnSp>
        <p:nvCxnSpPr>
          <p:cNvPr id="18" name="Gerade Verbindung mit Pfeil 17">
            <a:extLst>
              <a:ext uri="{FF2B5EF4-FFF2-40B4-BE49-F238E27FC236}">
                <a16:creationId xmlns:a16="http://schemas.microsoft.com/office/drawing/2014/main" id="{9A4FCB12-E1FA-1AFB-F59D-B173F9AD2CBC}"/>
              </a:ext>
            </a:extLst>
          </p:cNvPr>
          <p:cNvCxnSpPr>
            <a:stCxn id="13" idx="1"/>
          </p:cNvCxnSpPr>
          <p:nvPr/>
        </p:nvCxnSpPr>
        <p:spPr>
          <a:xfrm flipH="1" flipV="1">
            <a:off x="6217921" y="2556634"/>
            <a:ext cx="305706" cy="1"/>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B4EAED0-7B6F-8F85-83B5-0C6BD8623B45}"/>
              </a:ext>
            </a:extLst>
          </p:cNvPr>
          <p:cNvCxnSpPr/>
          <p:nvPr/>
        </p:nvCxnSpPr>
        <p:spPr>
          <a:xfrm flipH="1" flipV="1">
            <a:off x="6237594" y="2984909"/>
            <a:ext cx="305706" cy="1"/>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14945EAE-680F-11EF-9D8F-6E6E0456F066}"/>
              </a:ext>
            </a:extLst>
          </p:cNvPr>
          <p:cNvCxnSpPr/>
          <p:nvPr/>
        </p:nvCxnSpPr>
        <p:spPr>
          <a:xfrm flipH="1" flipV="1">
            <a:off x="6223258" y="3380744"/>
            <a:ext cx="305706" cy="1"/>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04DAFDCB-4367-60B7-00E6-3DEE9F38AC07}"/>
              </a:ext>
            </a:extLst>
          </p:cNvPr>
          <p:cNvCxnSpPr/>
          <p:nvPr/>
        </p:nvCxnSpPr>
        <p:spPr>
          <a:xfrm flipH="1" flipV="1">
            <a:off x="6223258" y="3741094"/>
            <a:ext cx="305706" cy="1"/>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6E3765DF-1FC4-4A85-177C-35E2F6AAF966}"/>
              </a:ext>
            </a:extLst>
          </p:cNvPr>
          <p:cNvCxnSpPr/>
          <p:nvPr/>
        </p:nvCxnSpPr>
        <p:spPr>
          <a:xfrm flipH="1" flipV="1">
            <a:off x="6217918" y="4242956"/>
            <a:ext cx="305706" cy="1"/>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27EE336A-868C-F512-5197-AD75D693E904}"/>
              </a:ext>
            </a:extLst>
          </p:cNvPr>
          <p:cNvSpPr/>
          <p:nvPr/>
        </p:nvSpPr>
        <p:spPr>
          <a:xfrm>
            <a:off x="9290334" y="2385308"/>
            <a:ext cx="2465430" cy="3240803"/>
          </a:xfrm>
          <a:prstGeom prst="rect">
            <a:avLst/>
          </a:prstGeom>
          <a:solidFill>
            <a:schemeClr val="bg1"/>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400" b="1" dirty="0">
                <a:solidFill>
                  <a:srgbClr val="79527B"/>
                </a:solidFill>
              </a:rPr>
              <a:t>Aktiva</a:t>
            </a:r>
          </a:p>
          <a:p>
            <a:pPr marL="285750" indent="-285750">
              <a:buFont typeface="Arial" panose="020B0604020202020204" pitchFamily="34" charset="0"/>
              <a:buChar char="•"/>
            </a:pPr>
            <a:r>
              <a:rPr lang="de-DE" sz="1400" dirty="0">
                <a:solidFill>
                  <a:srgbClr val="79527B"/>
                </a:solidFill>
              </a:rPr>
              <a:t>Anlagevermögen</a:t>
            </a:r>
          </a:p>
          <a:p>
            <a:pPr marL="285750" indent="-285750">
              <a:buFont typeface="Arial" panose="020B0604020202020204" pitchFamily="34" charset="0"/>
              <a:buChar char="•"/>
            </a:pPr>
            <a:r>
              <a:rPr lang="de-DE" sz="1400" dirty="0">
                <a:solidFill>
                  <a:srgbClr val="79527B"/>
                </a:solidFill>
              </a:rPr>
              <a:t>Umlaufvermögen</a:t>
            </a:r>
            <a:br>
              <a:rPr lang="de-DE" sz="1400" dirty="0">
                <a:solidFill>
                  <a:srgbClr val="79527B"/>
                </a:solidFill>
              </a:rPr>
            </a:br>
            <a:r>
              <a:rPr lang="de-DE" sz="1400" dirty="0">
                <a:solidFill>
                  <a:srgbClr val="79527B"/>
                </a:solidFill>
              </a:rPr>
              <a:t>(Vorräte, liquide Mittel)</a:t>
            </a:r>
            <a:br>
              <a:rPr lang="de-DE" sz="1400" dirty="0">
                <a:solidFill>
                  <a:srgbClr val="79527B"/>
                </a:solidFill>
              </a:rPr>
            </a:br>
            <a:br>
              <a:rPr lang="de-DE" sz="1400" dirty="0">
                <a:solidFill>
                  <a:srgbClr val="79527B"/>
                </a:solidFill>
              </a:rPr>
            </a:br>
            <a:endParaRPr lang="de-DE" sz="1400" dirty="0">
              <a:solidFill>
                <a:srgbClr val="79527B"/>
              </a:solidFill>
            </a:endParaRPr>
          </a:p>
          <a:p>
            <a:pPr marL="285750" indent="-285750">
              <a:buFont typeface="Arial" panose="020B0604020202020204" pitchFamily="34" charset="0"/>
              <a:buChar char="•"/>
            </a:pPr>
            <a:endParaRPr lang="de-DE" sz="1400" dirty="0">
              <a:solidFill>
                <a:srgbClr val="79527B"/>
              </a:solidFill>
            </a:endParaRPr>
          </a:p>
          <a:p>
            <a:r>
              <a:rPr lang="de-DE" sz="1400" b="1" dirty="0">
                <a:solidFill>
                  <a:srgbClr val="79527B"/>
                </a:solidFill>
              </a:rPr>
              <a:t>Passiva</a:t>
            </a:r>
          </a:p>
          <a:p>
            <a:pPr marL="285750" indent="-285750">
              <a:buFont typeface="Arial" panose="020B0604020202020204" pitchFamily="34" charset="0"/>
              <a:buChar char="•"/>
            </a:pPr>
            <a:r>
              <a:rPr lang="de-DE" sz="1400" dirty="0">
                <a:solidFill>
                  <a:srgbClr val="79527B"/>
                </a:solidFill>
              </a:rPr>
              <a:t>Eigenkapital</a:t>
            </a:r>
          </a:p>
          <a:p>
            <a:pPr marL="285750" indent="-285750">
              <a:buFont typeface="Arial" panose="020B0604020202020204" pitchFamily="34" charset="0"/>
              <a:buChar char="•"/>
            </a:pPr>
            <a:r>
              <a:rPr lang="de-DE" sz="1400" dirty="0">
                <a:solidFill>
                  <a:srgbClr val="79527B"/>
                </a:solidFill>
              </a:rPr>
              <a:t>Rückstellungen</a:t>
            </a:r>
          </a:p>
          <a:p>
            <a:pPr marL="285750" indent="-285750">
              <a:buFont typeface="Arial" panose="020B0604020202020204" pitchFamily="34" charset="0"/>
              <a:buChar char="•"/>
            </a:pPr>
            <a:r>
              <a:rPr lang="de-DE" sz="1400" dirty="0">
                <a:solidFill>
                  <a:srgbClr val="79527B"/>
                </a:solidFill>
              </a:rPr>
              <a:t>Verbindlichkeiten</a:t>
            </a:r>
          </a:p>
          <a:p>
            <a:endParaRPr lang="de-DE" sz="1400" b="1" dirty="0">
              <a:solidFill>
                <a:srgbClr val="79527B"/>
              </a:solidFill>
            </a:endParaRPr>
          </a:p>
        </p:txBody>
      </p:sp>
      <p:sp>
        <p:nvSpPr>
          <p:cNvPr id="25" name="Rechteck 24">
            <a:extLst>
              <a:ext uri="{FF2B5EF4-FFF2-40B4-BE49-F238E27FC236}">
                <a16:creationId xmlns:a16="http://schemas.microsoft.com/office/drawing/2014/main" id="{238BE4BC-47AB-9B30-8F8E-1A40A808A9AB}"/>
              </a:ext>
            </a:extLst>
          </p:cNvPr>
          <p:cNvSpPr/>
          <p:nvPr/>
        </p:nvSpPr>
        <p:spPr>
          <a:xfrm>
            <a:off x="6523629" y="5797384"/>
            <a:ext cx="2465430" cy="779272"/>
          </a:xfrm>
          <a:prstGeom prst="rect">
            <a:avLst/>
          </a:prstGeom>
          <a:solidFill>
            <a:schemeClr val="bg1"/>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de-DE" sz="1400" dirty="0">
                <a:solidFill>
                  <a:srgbClr val="79527B"/>
                </a:solidFill>
              </a:rPr>
              <a:t>Cashflow-Rechnung</a:t>
            </a:r>
          </a:p>
          <a:p>
            <a:pPr marL="285750" indent="-285750">
              <a:buFont typeface="Arial" panose="020B0604020202020204" pitchFamily="34" charset="0"/>
              <a:buChar char="•"/>
            </a:pPr>
            <a:r>
              <a:rPr lang="de-DE" sz="1400" dirty="0">
                <a:solidFill>
                  <a:srgbClr val="79527B"/>
                </a:solidFill>
              </a:rPr>
              <a:t>Finanzmittelbestand</a:t>
            </a:r>
          </a:p>
          <a:p>
            <a:pPr marL="285750" indent="-285750">
              <a:buFont typeface="Arial" panose="020B0604020202020204" pitchFamily="34" charset="0"/>
              <a:buChar char="•"/>
            </a:pPr>
            <a:r>
              <a:rPr lang="de-DE" sz="1400" dirty="0">
                <a:solidFill>
                  <a:srgbClr val="79527B"/>
                </a:solidFill>
              </a:rPr>
              <a:t>Zinserträge / -aufwand</a:t>
            </a:r>
          </a:p>
          <a:p>
            <a:endParaRPr lang="de-DE" sz="1400" b="1" dirty="0">
              <a:solidFill>
                <a:srgbClr val="79527B"/>
              </a:solidFill>
            </a:endParaRPr>
          </a:p>
        </p:txBody>
      </p:sp>
      <p:cxnSp>
        <p:nvCxnSpPr>
          <p:cNvPr id="26" name="Gerade Verbindung mit Pfeil 25">
            <a:extLst>
              <a:ext uri="{FF2B5EF4-FFF2-40B4-BE49-F238E27FC236}">
                <a16:creationId xmlns:a16="http://schemas.microsoft.com/office/drawing/2014/main" id="{D173B6D9-FE2E-11B5-6973-1038B05F5163}"/>
              </a:ext>
            </a:extLst>
          </p:cNvPr>
          <p:cNvCxnSpPr>
            <a:cxnSpLocks/>
          </p:cNvCxnSpPr>
          <p:nvPr/>
        </p:nvCxnSpPr>
        <p:spPr>
          <a:xfrm>
            <a:off x="6237594" y="4701303"/>
            <a:ext cx="3057175" cy="0"/>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30" name="Verbinder: gewinkelt 29">
            <a:extLst>
              <a:ext uri="{FF2B5EF4-FFF2-40B4-BE49-F238E27FC236}">
                <a16:creationId xmlns:a16="http://schemas.microsoft.com/office/drawing/2014/main" id="{85A7CE22-BF52-DB5D-8B8E-11B006F956E3}"/>
              </a:ext>
            </a:extLst>
          </p:cNvPr>
          <p:cNvCxnSpPr>
            <a:stCxn id="23" idx="2"/>
            <a:endCxn id="25" idx="3"/>
          </p:cNvCxnSpPr>
          <p:nvPr/>
        </p:nvCxnSpPr>
        <p:spPr>
          <a:xfrm rot="5400000">
            <a:off x="9475600" y="5139570"/>
            <a:ext cx="560909" cy="1533990"/>
          </a:xfrm>
          <a:prstGeom prst="bentConnector2">
            <a:avLst/>
          </a:prstGeom>
          <a:ln>
            <a:solidFill>
              <a:srgbClr val="79527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Verbinder: gewinkelt 31">
            <a:extLst>
              <a:ext uri="{FF2B5EF4-FFF2-40B4-BE49-F238E27FC236}">
                <a16:creationId xmlns:a16="http://schemas.microsoft.com/office/drawing/2014/main" id="{3C84FFED-4C8B-5413-789B-D7BE833BAA36}"/>
              </a:ext>
            </a:extLst>
          </p:cNvPr>
          <p:cNvCxnSpPr>
            <a:cxnSpLocks/>
            <a:stCxn id="25" idx="1"/>
            <a:endCxn id="12" idx="2"/>
          </p:cNvCxnSpPr>
          <p:nvPr/>
        </p:nvCxnSpPr>
        <p:spPr>
          <a:xfrm rot="10800000">
            <a:off x="4985205" y="5626112"/>
            <a:ext cx="1538425" cy="560908"/>
          </a:xfrm>
          <a:prstGeom prst="bentConnector2">
            <a:avLst/>
          </a:prstGeom>
          <a:ln>
            <a:solidFill>
              <a:srgbClr val="79527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153CBAFB-D659-91DC-CF80-A7EFFF079593}"/>
              </a:ext>
            </a:extLst>
          </p:cNvPr>
          <p:cNvSpPr txBox="1"/>
          <p:nvPr/>
        </p:nvSpPr>
        <p:spPr>
          <a:xfrm>
            <a:off x="389965" y="5046418"/>
            <a:ext cx="3243287" cy="1261884"/>
          </a:xfrm>
          <a:prstGeom prst="rect">
            <a:avLst/>
          </a:prstGeom>
          <a:noFill/>
        </p:spPr>
        <p:txBody>
          <a:bodyPr wrap="square" rtlCol="0">
            <a:spAutoFit/>
          </a:bodyPr>
          <a:lstStyle/>
          <a:p>
            <a:pPr>
              <a:spcBef>
                <a:spcPts val="1200"/>
              </a:spcBef>
            </a:pPr>
            <a:r>
              <a:rPr lang="de-DE" sz="1400" dirty="0">
                <a:solidFill>
                  <a:srgbClr val="595A59"/>
                </a:solidFill>
                <a:latin typeface="Calibri" panose="020F0502020204030204" pitchFamily="34" charset="0"/>
                <a:ea typeface="Calibri" panose="020F0502020204030204" pitchFamily="34" charset="0"/>
                <a:cs typeface="Calibri" panose="020F0502020204030204" pitchFamily="34" charset="0"/>
              </a:rPr>
              <a:t>*EBIT: </a:t>
            </a:r>
            <a:r>
              <a:rPr lang="en-GB" sz="1400" dirty="0">
                <a:solidFill>
                  <a:srgbClr val="595A59"/>
                </a:solidFill>
                <a:latin typeface="Calibri" panose="020F0502020204030204" pitchFamily="34" charset="0"/>
                <a:ea typeface="Calibri" panose="020F0502020204030204" pitchFamily="34" charset="0"/>
                <a:cs typeface="Calibri" panose="020F0502020204030204" pitchFamily="34" charset="0"/>
              </a:rPr>
              <a:t>Earnings before interest and taxes</a:t>
            </a:r>
            <a:r>
              <a:rPr lang="de-DE" sz="1400" dirty="0">
                <a:solidFill>
                  <a:srgbClr val="595A59"/>
                </a:solidFill>
                <a:latin typeface="Calibri" panose="020F0502020204030204" pitchFamily="34" charset="0"/>
                <a:ea typeface="Calibri" panose="020F0502020204030204" pitchFamily="34" charset="0"/>
                <a:cs typeface="Calibri" panose="020F0502020204030204" pitchFamily="34" charset="0"/>
              </a:rPr>
              <a:t> </a:t>
            </a:r>
          </a:p>
          <a:p>
            <a:pPr>
              <a:spcBef>
                <a:spcPts val="1200"/>
              </a:spcBef>
            </a:pPr>
            <a:r>
              <a:rPr lang="de-DE" sz="1400" dirty="0">
                <a:solidFill>
                  <a:srgbClr val="595A59"/>
                </a:solidFill>
                <a:latin typeface="Calibri" panose="020F0502020204030204" pitchFamily="34" charset="0"/>
                <a:ea typeface="Calibri" panose="020F0502020204030204" pitchFamily="34" charset="0"/>
                <a:cs typeface="Calibri" panose="020F0502020204030204" pitchFamily="34" charset="0"/>
              </a:rPr>
              <a:t>**EBITDA: E</a:t>
            </a:r>
            <a:r>
              <a:rPr lang="en-GB" sz="1400" dirty="0">
                <a:solidFill>
                  <a:srgbClr val="595A59"/>
                </a:solidFill>
                <a:latin typeface="Calibri" panose="020F0502020204030204" pitchFamily="34" charset="0"/>
                <a:ea typeface="Calibri" panose="020F0502020204030204" pitchFamily="34" charset="0"/>
                <a:cs typeface="Calibri" panose="020F0502020204030204" pitchFamily="34" charset="0"/>
              </a:rPr>
              <a:t>arnings before interest, taxes, depreciation and amortization</a:t>
            </a:r>
            <a:endParaRPr lang="de-DE" sz="1400" dirty="0">
              <a:solidFill>
                <a:srgbClr val="595A59"/>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200"/>
              </a:spcBef>
              <a:buFont typeface="Arial" panose="020B0604020202020204" pitchFamily="34" charset="0"/>
              <a:buChar char="•"/>
            </a:pPr>
            <a:endParaRPr lang="en-GB" sz="1400" dirty="0">
              <a:solidFill>
                <a:srgbClr val="595A5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3450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kt 23" hidden="1">
            <a:extLst>
              <a:ext uri="{FF2B5EF4-FFF2-40B4-BE49-F238E27FC236}">
                <a16:creationId xmlns:a16="http://schemas.microsoft.com/office/drawing/2014/main" id="{758B3581-5B6A-10A1-03AA-968165BDAF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4" name="Objekt 23" hidden="1">
                        <a:extLst>
                          <a:ext uri="{FF2B5EF4-FFF2-40B4-BE49-F238E27FC236}">
                            <a16:creationId xmlns:a16="http://schemas.microsoft.com/office/drawing/2014/main" id="{758B3581-5B6A-10A1-03AA-968165BDAF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0B7376B7-AE5D-8FF2-DEC0-935D3C915021}"/>
              </a:ext>
            </a:extLst>
          </p:cNvPr>
          <p:cNvSpPr>
            <a:spLocks noGrp="1"/>
          </p:cNvSpPr>
          <p:nvPr>
            <p:ph sz="quarter" idx="19"/>
          </p:nvPr>
        </p:nvSpPr>
        <p:spPr/>
        <p:txBody>
          <a:bodyPr/>
          <a:lstStyle/>
          <a:p>
            <a:r>
              <a:rPr lang="de-DE" dirty="0"/>
              <a:t>In der Liquiditätsplanung werden alle bereits gebuchten Ein- und Auszahlungen sowie die Planwerte berücksichtigt. Gemeinsam mit dem Kontostand und dem Verfügungsrahmen ergibt dies die verfügbare Liquidität.</a:t>
            </a:r>
          </a:p>
          <a:p>
            <a:endParaRPr lang="de-DE" dirty="0"/>
          </a:p>
          <a:p>
            <a:r>
              <a:rPr lang="de-DE" sz="1400" dirty="0"/>
              <a:t>*OPOS: Offene Posten</a:t>
            </a:r>
          </a:p>
        </p:txBody>
      </p:sp>
      <p:sp>
        <p:nvSpPr>
          <p:cNvPr id="4" name="Textplatzhalter 3">
            <a:extLst>
              <a:ext uri="{FF2B5EF4-FFF2-40B4-BE49-F238E27FC236}">
                <a16:creationId xmlns:a16="http://schemas.microsoft.com/office/drawing/2014/main" id="{46906822-01B4-B290-1123-DCC6D01F5FA1}"/>
              </a:ext>
            </a:extLst>
          </p:cNvPr>
          <p:cNvSpPr>
            <a:spLocks noGrp="1"/>
          </p:cNvSpPr>
          <p:nvPr>
            <p:ph type="body" sz="quarter" idx="16"/>
          </p:nvPr>
        </p:nvSpPr>
        <p:spPr/>
        <p:txBody>
          <a:bodyPr>
            <a:normAutofit/>
          </a:bodyPr>
          <a:lstStyle/>
          <a:p>
            <a:r>
              <a:rPr lang="de-DE" dirty="0"/>
              <a:t>Bei der Liquiditätsplanung werden sowohl IST-, als auch PLAN-Werte berücksichtigt</a:t>
            </a:r>
          </a:p>
          <a:p>
            <a:endParaRPr lang="de-DE" dirty="0"/>
          </a:p>
        </p:txBody>
      </p:sp>
      <p:sp>
        <p:nvSpPr>
          <p:cNvPr id="5" name="Textplatzhalter 4">
            <a:extLst>
              <a:ext uri="{FF2B5EF4-FFF2-40B4-BE49-F238E27FC236}">
                <a16:creationId xmlns:a16="http://schemas.microsoft.com/office/drawing/2014/main" id="{965972A5-AE1E-0AF5-3AB7-F312D1F34C97}"/>
              </a:ext>
            </a:extLst>
          </p:cNvPr>
          <p:cNvSpPr>
            <a:spLocks noGrp="1"/>
          </p:cNvSpPr>
          <p:nvPr>
            <p:ph type="body" sz="quarter" idx="20"/>
          </p:nvPr>
        </p:nvSpPr>
        <p:spPr/>
        <p:txBody>
          <a:bodyPr>
            <a:normAutofit fontScale="77500" lnSpcReduction="20000"/>
          </a:bodyPr>
          <a:lstStyle/>
          <a:p>
            <a:r>
              <a:rPr lang="de-DE" dirty="0"/>
              <a:t>Aufbau der Liquiditätsplanung</a:t>
            </a:r>
          </a:p>
        </p:txBody>
      </p:sp>
      <p:sp>
        <p:nvSpPr>
          <p:cNvPr id="8" name="Rechteck 7">
            <a:extLst>
              <a:ext uri="{FF2B5EF4-FFF2-40B4-BE49-F238E27FC236}">
                <a16:creationId xmlns:a16="http://schemas.microsoft.com/office/drawing/2014/main" id="{D7801E65-851E-B5B1-0085-6092F9F76CAE}"/>
              </a:ext>
            </a:extLst>
          </p:cNvPr>
          <p:cNvSpPr/>
          <p:nvPr/>
        </p:nvSpPr>
        <p:spPr>
          <a:xfrm>
            <a:off x="3752491" y="1637400"/>
            <a:ext cx="2465430" cy="679079"/>
          </a:xfrm>
          <a:prstGeom prst="rect">
            <a:avLst/>
          </a:prstGeom>
          <a:solidFill>
            <a:srgbClr val="79527B"/>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Planwerte</a:t>
            </a:r>
          </a:p>
        </p:txBody>
      </p:sp>
      <p:sp>
        <p:nvSpPr>
          <p:cNvPr id="12" name="Rechteck 11">
            <a:extLst>
              <a:ext uri="{FF2B5EF4-FFF2-40B4-BE49-F238E27FC236}">
                <a16:creationId xmlns:a16="http://schemas.microsoft.com/office/drawing/2014/main" id="{93D6AE3B-369B-D3CE-71D3-D52B10A1916F}"/>
              </a:ext>
            </a:extLst>
          </p:cNvPr>
          <p:cNvSpPr/>
          <p:nvPr/>
        </p:nvSpPr>
        <p:spPr>
          <a:xfrm>
            <a:off x="3752489" y="2385309"/>
            <a:ext cx="2465430" cy="1617491"/>
          </a:xfrm>
          <a:prstGeom prst="rect">
            <a:avLst/>
          </a:prstGeom>
          <a:solidFill>
            <a:schemeClr val="bg1"/>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de-DE" sz="1400" dirty="0">
                <a:solidFill>
                  <a:srgbClr val="79527B"/>
                </a:solidFill>
              </a:rPr>
              <a:t>Umsätze</a:t>
            </a:r>
          </a:p>
          <a:p>
            <a:pPr marL="285750" indent="-285750">
              <a:buFont typeface="Arial" panose="020B0604020202020204" pitchFamily="34" charset="0"/>
              <a:buChar char="•"/>
            </a:pPr>
            <a:r>
              <a:rPr lang="de-DE" sz="1400" dirty="0">
                <a:solidFill>
                  <a:srgbClr val="79527B"/>
                </a:solidFill>
              </a:rPr>
              <a:t>Materialkosten</a:t>
            </a:r>
          </a:p>
          <a:p>
            <a:pPr marL="285750" indent="-285750">
              <a:buFont typeface="Arial" panose="020B0604020202020204" pitchFamily="34" charset="0"/>
              <a:buChar char="•"/>
            </a:pPr>
            <a:r>
              <a:rPr lang="de-DE" sz="1400" dirty="0">
                <a:solidFill>
                  <a:srgbClr val="79527B"/>
                </a:solidFill>
              </a:rPr>
              <a:t>Fremdleistungen</a:t>
            </a:r>
          </a:p>
          <a:p>
            <a:pPr marL="285750" indent="-285750">
              <a:buFont typeface="Arial" panose="020B0604020202020204" pitchFamily="34" charset="0"/>
              <a:buChar char="•"/>
            </a:pPr>
            <a:r>
              <a:rPr lang="de-DE" sz="1400" dirty="0">
                <a:solidFill>
                  <a:srgbClr val="79527B"/>
                </a:solidFill>
              </a:rPr>
              <a:t>Sonstige Kosten</a:t>
            </a:r>
          </a:p>
          <a:p>
            <a:pPr marL="285750" indent="-285750">
              <a:buFont typeface="Arial" panose="020B0604020202020204" pitchFamily="34" charset="0"/>
              <a:buChar char="•"/>
            </a:pPr>
            <a:r>
              <a:rPr lang="de-DE" sz="1400" dirty="0">
                <a:solidFill>
                  <a:srgbClr val="79527B"/>
                </a:solidFill>
              </a:rPr>
              <a:t>Zins- und Tilgung</a:t>
            </a:r>
          </a:p>
          <a:p>
            <a:pPr marL="285750" indent="-285750">
              <a:buFont typeface="Arial" panose="020B0604020202020204" pitchFamily="34" charset="0"/>
              <a:buChar char="•"/>
            </a:pPr>
            <a:r>
              <a:rPr lang="de-DE" sz="1400" dirty="0">
                <a:solidFill>
                  <a:srgbClr val="79527B"/>
                </a:solidFill>
              </a:rPr>
              <a:t>Investitionen / Desinvestitionen</a:t>
            </a:r>
          </a:p>
          <a:p>
            <a:endParaRPr lang="de-DE" sz="1400" dirty="0">
              <a:solidFill>
                <a:srgbClr val="79527B"/>
              </a:solidFill>
            </a:endParaRPr>
          </a:p>
        </p:txBody>
      </p:sp>
      <p:sp>
        <p:nvSpPr>
          <p:cNvPr id="27" name="Rechteck 26">
            <a:extLst>
              <a:ext uri="{FF2B5EF4-FFF2-40B4-BE49-F238E27FC236}">
                <a16:creationId xmlns:a16="http://schemas.microsoft.com/office/drawing/2014/main" id="{C47832CC-BF0C-4F9B-329B-6BFF9866CDFF}"/>
              </a:ext>
            </a:extLst>
          </p:cNvPr>
          <p:cNvSpPr/>
          <p:nvPr/>
        </p:nvSpPr>
        <p:spPr>
          <a:xfrm>
            <a:off x="3749820" y="4092845"/>
            <a:ext cx="2465430" cy="679079"/>
          </a:xfrm>
          <a:prstGeom prst="rect">
            <a:avLst/>
          </a:prstGeom>
          <a:solidFill>
            <a:srgbClr val="79527B"/>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IST-Werte</a:t>
            </a:r>
          </a:p>
        </p:txBody>
      </p:sp>
      <p:sp>
        <p:nvSpPr>
          <p:cNvPr id="28" name="Rechteck 27">
            <a:extLst>
              <a:ext uri="{FF2B5EF4-FFF2-40B4-BE49-F238E27FC236}">
                <a16:creationId xmlns:a16="http://schemas.microsoft.com/office/drawing/2014/main" id="{6A0286D9-4BB4-F08B-DA76-7FEB883ADBA9}"/>
              </a:ext>
            </a:extLst>
          </p:cNvPr>
          <p:cNvSpPr/>
          <p:nvPr/>
        </p:nvSpPr>
        <p:spPr>
          <a:xfrm>
            <a:off x="3749818" y="4840754"/>
            <a:ext cx="2465430" cy="1617491"/>
          </a:xfrm>
          <a:prstGeom prst="rect">
            <a:avLst/>
          </a:prstGeom>
          <a:solidFill>
            <a:schemeClr val="bg1"/>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de-DE" sz="1400" dirty="0">
                <a:solidFill>
                  <a:srgbClr val="79527B"/>
                </a:solidFill>
              </a:rPr>
              <a:t>Kontostand</a:t>
            </a:r>
          </a:p>
          <a:p>
            <a:pPr marL="285750" indent="-285750">
              <a:buFont typeface="Arial" panose="020B0604020202020204" pitchFamily="34" charset="0"/>
              <a:buChar char="•"/>
            </a:pPr>
            <a:r>
              <a:rPr lang="de-DE" sz="1400" dirty="0">
                <a:solidFill>
                  <a:srgbClr val="79527B"/>
                </a:solidFill>
              </a:rPr>
              <a:t>Gebuchte Debitoren/ Forderungen (OPOS*)</a:t>
            </a:r>
          </a:p>
          <a:p>
            <a:pPr marL="285750" indent="-285750">
              <a:buFont typeface="Arial" panose="020B0604020202020204" pitchFamily="34" charset="0"/>
              <a:buChar char="•"/>
            </a:pPr>
            <a:r>
              <a:rPr lang="de-DE" sz="1400" dirty="0">
                <a:solidFill>
                  <a:srgbClr val="79527B"/>
                </a:solidFill>
              </a:rPr>
              <a:t>Gebuchte Kreditoren / Verbindlichkeiten (OPOS)</a:t>
            </a:r>
          </a:p>
          <a:p>
            <a:pPr marL="285750" indent="-285750">
              <a:buFont typeface="Arial" panose="020B0604020202020204" pitchFamily="34" charset="0"/>
              <a:buChar char="•"/>
            </a:pPr>
            <a:r>
              <a:rPr lang="de-DE" sz="1400" dirty="0">
                <a:solidFill>
                  <a:srgbClr val="79527B"/>
                </a:solidFill>
              </a:rPr>
              <a:t>Verfügungsrahmen</a:t>
            </a:r>
          </a:p>
          <a:p>
            <a:endParaRPr lang="de-DE" sz="1400" dirty="0">
              <a:solidFill>
                <a:srgbClr val="79527B"/>
              </a:solidFill>
            </a:endParaRPr>
          </a:p>
        </p:txBody>
      </p:sp>
      <p:sp>
        <p:nvSpPr>
          <p:cNvPr id="29" name="Rechteck 28">
            <a:extLst>
              <a:ext uri="{FF2B5EF4-FFF2-40B4-BE49-F238E27FC236}">
                <a16:creationId xmlns:a16="http://schemas.microsoft.com/office/drawing/2014/main" id="{F24DEBC7-F3EF-E853-A6F0-39B43449615F}"/>
              </a:ext>
            </a:extLst>
          </p:cNvPr>
          <p:cNvSpPr/>
          <p:nvPr/>
        </p:nvSpPr>
        <p:spPr>
          <a:xfrm>
            <a:off x="6632570" y="1637400"/>
            <a:ext cx="2465430" cy="4820845"/>
          </a:xfrm>
          <a:prstGeom prst="rect">
            <a:avLst/>
          </a:prstGeom>
          <a:solidFill>
            <a:schemeClr val="bg1"/>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400" b="1" dirty="0">
                <a:solidFill>
                  <a:srgbClr val="79527B"/>
                </a:solidFill>
              </a:rPr>
              <a:t>Kontostand</a:t>
            </a:r>
            <a:br>
              <a:rPr lang="de-DE" sz="1400" b="1" dirty="0">
                <a:solidFill>
                  <a:srgbClr val="79527B"/>
                </a:solidFill>
              </a:rPr>
            </a:br>
            <a:endParaRPr lang="de-DE" sz="1400" b="1" dirty="0">
              <a:solidFill>
                <a:srgbClr val="79527B"/>
              </a:solidFill>
            </a:endParaRPr>
          </a:p>
          <a:p>
            <a:r>
              <a:rPr lang="de-DE" sz="1400" dirty="0">
                <a:solidFill>
                  <a:srgbClr val="79527B"/>
                </a:solidFill>
              </a:rPr>
              <a:t>+ OPOS Debitoren</a:t>
            </a:r>
          </a:p>
          <a:p>
            <a:r>
              <a:rPr lang="de-DE" sz="1400" dirty="0">
                <a:solidFill>
                  <a:srgbClr val="79527B"/>
                </a:solidFill>
              </a:rPr>
              <a:t>+ Umsatz</a:t>
            </a:r>
          </a:p>
          <a:p>
            <a:r>
              <a:rPr lang="de-DE" sz="1400" dirty="0">
                <a:solidFill>
                  <a:srgbClr val="79527B"/>
                </a:solidFill>
              </a:rPr>
              <a:t>+ Desinvestitionen</a:t>
            </a:r>
          </a:p>
          <a:p>
            <a:endParaRPr lang="de-DE" sz="1400" dirty="0">
              <a:solidFill>
                <a:srgbClr val="79527B"/>
              </a:solidFill>
            </a:endParaRPr>
          </a:p>
          <a:p>
            <a:r>
              <a:rPr lang="de-DE" sz="1400" b="1" dirty="0">
                <a:solidFill>
                  <a:srgbClr val="79527B"/>
                </a:solidFill>
              </a:rPr>
              <a:t>= Summe Einzahlungen</a:t>
            </a:r>
            <a:br>
              <a:rPr lang="de-DE" sz="1400" dirty="0">
                <a:solidFill>
                  <a:srgbClr val="79527B"/>
                </a:solidFill>
              </a:rPr>
            </a:br>
            <a:br>
              <a:rPr lang="de-DE" sz="1400" dirty="0">
                <a:solidFill>
                  <a:srgbClr val="79527B"/>
                </a:solidFill>
              </a:rPr>
            </a:br>
            <a:r>
              <a:rPr lang="de-DE" sz="1400" dirty="0">
                <a:solidFill>
                  <a:srgbClr val="79527B"/>
                </a:solidFill>
              </a:rPr>
              <a:t>- OPOS Kreditoren</a:t>
            </a:r>
            <a:br>
              <a:rPr lang="de-DE" sz="1400" dirty="0">
                <a:solidFill>
                  <a:srgbClr val="79527B"/>
                </a:solidFill>
              </a:rPr>
            </a:br>
            <a:r>
              <a:rPr lang="de-DE" sz="1400" dirty="0">
                <a:solidFill>
                  <a:srgbClr val="79527B"/>
                </a:solidFill>
              </a:rPr>
              <a:t>- Materialkosten</a:t>
            </a:r>
            <a:br>
              <a:rPr lang="de-DE" sz="1400" dirty="0">
                <a:solidFill>
                  <a:srgbClr val="79527B"/>
                </a:solidFill>
              </a:rPr>
            </a:br>
            <a:r>
              <a:rPr lang="de-DE" sz="1400" dirty="0">
                <a:solidFill>
                  <a:srgbClr val="79527B"/>
                </a:solidFill>
              </a:rPr>
              <a:t>- Fremdleistungen</a:t>
            </a:r>
            <a:br>
              <a:rPr lang="de-DE" sz="1400" dirty="0">
                <a:solidFill>
                  <a:srgbClr val="79527B"/>
                </a:solidFill>
              </a:rPr>
            </a:br>
            <a:r>
              <a:rPr lang="de-DE" sz="1400" dirty="0">
                <a:solidFill>
                  <a:srgbClr val="79527B"/>
                </a:solidFill>
              </a:rPr>
              <a:t>- sonstige Kosten</a:t>
            </a:r>
            <a:br>
              <a:rPr lang="de-DE" sz="1400" dirty="0">
                <a:solidFill>
                  <a:srgbClr val="79527B"/>
                </a:solidFill>
              </a:rPr>
            </a:br>
            <a:r>
              <a:rPr lang="de-DE" sz="1400" dirty="0">
                <a:solidFill>
                  <a:srgbClr val="79527B"/>
                </a:solidFill>
              </a:rPr>
              <a:t>- Zins- und Tilgung</a:t>
            </a:r>
            <a:br>
              <a:rPr lang="de-DE" sz="1400" dirty="0">
                <a:solidFill>
                  <a:srgbClr val="79527B"/>
                </a:solidFill>
              </a:rPr>
            </a:br>
            <a:br>
              <a:rPr lang="de-DE" sz="1400" dirty="0">
                <a:solidFill>
                  <a:srgbClr val="79527B"/>
                </a:solidFill>
              </a:rPr>
            </a:br>
            <a:r>
              <a:rPr lang="de-DE" sz="1400" b="1" dirty="0">
                <a:solidFill>
                  <a:srgbClr val="79527B"/>
                </a:solidFill>
              </a:rPr>
              <a:t>= Summe Auszahlungen</a:t>
            </a:r>
            <a:br>
              <a:rPr lang="de-DE" sz="1400" dirty="0">
                <a:solidFill>
                  <a:srgbClr val="79527B"/>
                </a:solidFill>
              </a:rPr>
            </a:br>
            <a:br>
              <a:rPr lang="de-DE" sz="1400" dirty="0">
                <a:solidFill>
                  <a:srgbClr val="79527B"/>
                </a:solidFill>
              </a:rPr>
            </a:br>
            <a:br>
              <a:rPr lang="de-DE" sz="1400" dirty="0">
                <a:solidFill>
                  <a:srgbClr val="79527B"/>
                </a:solidFill>
              </a:rPr>
            </a:br>
            <a:r>
              <a:rPr lang="de-DE" sz="1400" dirty="0">
                <a:solidFill>
                  <a:srgbClr val="79527B"/>
                </a:solidFill>
              </a:rPr>
              <a:t>+ Verfügungsrahmen</a:t>
            </a:r>
            <a:br>
              <a:rPr lang="de-DE" sz="1400" dirty="0">
                <a:solidFill>
                  <a:srgbClr val="79527B"/>
                </a:solidFill>
              </a:rPr>
            </a:br>
            <a:br>
              <a:rPr lang="de-DE" sz="1400" dirty="0">
                <a:solidFill>
                  <a:srgbClr val="79527B"/>
                </a:solidFill>
              </a:rPr>
            </a:br>
            <a:r>
              <a:rPr lang="de-DE" sz="1400" b="1" dirty="0">
                <a:solidFill>
                  <a:srgbClr val="79527B"/>
                </a:solidFill>
              </a:rPr>
              <a:t>= verfügbare Liquidität</a:t>
            </a:r>
          </a:p>
        </p:txBody>
      </p:sp>
      <p:cxnSp>
        <p:nvCxnSpPr>
          <p:cNvPr id="6" name="Verbinder: gewinkelt 5">
            <a:extLst>
              <a:ext uri="{FF2B5EF4-FFF2-40B4-BE49-F238E27FC236}">
                <a16:creationId xmlns:a16="http://schemas.microsoft.com/office/drawing/2014/main" id="{CFF7218E-07E2-CC77-B3A2-693D4AB9323A}"/>
              </a:ext>
            </a:extLst>
          </p:cNvPr>
          <p:cNvCxnSpPr>
            <a:stCxn id="12" idx="3"/>
            <a:endCxn id="29" idx="1"/>
          </p:cNvCxnSpPr>
          <p:nvPr/>
        </p:nvCxnSpPr>
        <p:spPr>
          <a:xfrm>
            <a:off x="6217919" y="3194055"/>
            <a:ext cx="414651" cy="853768"/>
          </a:xfrm>
          <a:prstGeom prst="bentConnector3">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31" name="Verbinder: gewinkelt 30">
            <a:extLst>
              <a:ext uri="{FF2B5EF4-FFF2-40B4-BE49-F238E27FC236}">
                <a16:creationId xmlns:a16="http://schemas.microsoft.com/office/drawing/2014/main" id="{9F3E5120-07B6-1CA3-417D-F39D008491F0}"/>
              </a:ext>
            </a:extLst>
          </p:cNvPr>
          <p:cNvCxnSpPr>
            <a:cxnSpLocks/>
            <a:stCxn id="28" idx="3"/>
            <a:endCxn id="29" idx="1"/>
          </p:cNvCxnSpPr>
          <p:nvPr/>
        </p:nvCxnSpPr>
        <p:spPr>
          <a:xfrm flipV="1">
            <a:off x="6215248" y="4047823"/>
            <a:ext cx="417322" cy="1601677"/>
          </a:xfrm>
          <a:prstGeom prst="bentConnector3">
            <a:avLst>
              <a:gd name="adj1" fmla="val 50000"/>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
        <p:nvSpPr>
          <p:cNvPr id="34" name="Rechteck 33">
            <a:extLst>
              <a:ext uri="{FF2B5EF4-FFF2-40B4-BE49-F238E27FC236}">
                <a16:creationId xmlns:a16="http://schemas.microsoft.com/office/drawing/2014/main" id="{7C5A20D7-736C-BF03-46D9-667533DE53E0}"/>
              </a:ext>
            </a:extLst>
          </p:cNvPr>
          <p:cNvSpPr/>
          <p:nvPr/>
        </p:nvSpPr>
        <p:spPr>
          <a:xfrm>
            <a:off x="9523598" y="1637402"/>
            <a:ext cx="2465430" cy="4820844"/>
          </a:xfrm>
          <a:prstGeom prst="rect">
            <a:avLst/>
          </a:prstGeom>
          <a:solidFill>
            <a:schemeClr val="bg1"/>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400" dirty="0">
              <a:solidFill>
                <a:srgbClr val="79527B"/>
              </a:solidFill>
            </a:endParaRPr>
          </a:p>
        </p:txBody>
      </p:sp>
      <p:grpSp>
        <p:nvGrpSpPr>
          <p:cNvPr id="56" name="Gruppieren 55">
            <a:extLst>
              <a:ext uri="{FF2B5EF4-FFF2-40B4-BE49-F238E27FC236}">
                <a16:creationId xmlns:a16="http://schemas.microsoft.com/office/drawing/2014/main" id="{0A679693-D0E7-0CDC-D5E3-4017DA725A20}"/>
              </a:ext>
            </a:extLst>
          </p:cNvPr>
          <p:cNvGrpSpPr/>
          <p:nvPr/>
        </p:nvGrpSpPr>
        <p:grpSpPr>
          <a:xfrm>
            <a:off x="9748822" y="3194055"/>
            <a:ext cx="2240206" cy="1931038"/>
            <a:chOff x="9752076" y="4348991"/>
            <a:chExt cx="2240206" cy="1931038"/>
          </a:xfrm>
        </p:grpSpPr>
        <p:cxnSp>
          <p:nvCxnSpPr>
            <p:cNvPr id="36" name="Gerade Verbindung mit Pfeil 35">
              <a:extLst>
                <a:ext uri="{FF2B5EF4-FFF2-40B4-BE49-F238E27FC236}">
                  <a16:creationId xmlns:a16="http://schemas.microsoft.com/office/drawing/2014/main" id="{0A2E8F03-BA50-502E-1C41-2FA8CCD053A1}"/>
                </a:ext>
              </a:extLst>
            </p:cNvPr>
            <p:cNvCxnSpPr/>
            <p:nvPr/>
          </p:nvCxnSpPr>
          <p:spPr>
            <a:xfrm>
              <a:off x="9752076" y="5989320"/>
              <a:ext cx="2049959" cy="0"/>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8821B9EB-D15C-2B84-8786-1053FAA18F99}"/>
                </a:ext>
              </a:extLst>
            </p:cNvPr>
            <p:cNvCxnSpPr>
              <a:cxnSpLocks/>
            </p:cNvCxnSpPr>
            <p:nvPr/>
          </p:nvCxnSpPr>
          <p:spPr>
            <a:xfrm flipV="1">
              <a:off x="9752076" y="4430268"/>
              <a:ext cx="0" cy="1559052"/>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
          <p:nvSpPr>
            <p:cNvPr id="40" name="Textfeld 39">
              <a:extLst>
                <a:ext uri="{FF2B5EF4-FFF2-40B4-BE49-F238E27FC236}">
                  <a16:creationId xmlns:a16="http://schemas.microsoft.com/office/drawing/2014/main" id="{F1B08395-D9B3-3861-4B4E-B6AD6EF75FD1}"/>
                </a:ext>
              </a:extLst>
            </p:cNvPr>
            <p:cNvSpPr txBox="1"/>
            <p:nvPr/>
          </p:nvSpPr>
          <p:spPr>
            <a:xfrm>
              <a:off x="11372960" y="6018419"/>
              <a:ext cx="619322" cy="261610"/>
            </a:xfrm>
            <a:prstGeom prst="rect">
              <a:avLst/>
            </a:prstGeom>
            <a:noFill/>
          </p:spPr>
          <p:txBody>
            <a:bodyPr wrap="square">
              <a:spAutoFit/>
            </a:bodyPr>
            <a:lstStyle/>
            <a:p>
              <a:r>
                <a:rPr lang="de-DE" sz="1100" b="1" dirty="0">
                  <a:solidFill>
                    <a:srgbClr val="79527B"/>
                  </a:solidFill>
                  <a:latin typeface="+mj-lt"/>
                  <a:ea typeface="Lato Light" charset="0"/>
                  <a:cs typeface="Lato Light" charset="0"/>
                </a:rPr>
                <a:t>Periode</a:t>
              </a:r>
            </a:p>
          </p:txBody>
        </p:sp>
        <p:sp>
          <p:nvSpPr>
            <p:cNvPr id="41" name="Textfeld 40">
              <a:extLst>
                <a:ext uri="{FF2B5EF4-FFF2-40B4-BE49-F238E27FC236}">
                  <a16:creationId xmlns:a16="http://schemas.microsoft.com/office/drawing/2014/main" id="{8A04F73B-0A40-2998-CE84-E6F00190F3B9}"/>
                </a:ext>
              </a:extLst>
            </p:cNvPr>
            <p:cNvSpPr txBox="1"/>
            <p:nvPr/>
          </p:nvSpPr>
          <p:spPr>
            <a:xfrm>
              <a:off x="9752076" y="6003546"/>
              <a:ext cx="619322" cy="261610"/>
            </a:xfrm>
            <a:prstGeom prst="rect">
              <a:avLst/>
            </a:prstGeom>
            <a:noFill/>
          </p:spPr>
          <p:txBody>
            <a:bodyPr wrap="square">
              <a:spAutoFit/>
            </a:bodyPr>
            <a:lstStyle/>
            <a:p>
              <a:r>
                <a:rPr lang="de-DE" sz="1100" b="1" dirty="0">
                  <a:solidFill>
                    <a:srgbClr val="79527B"/>
                  </a:solidFill>
                  <a:latin typeface="+mj-lt"/>
                  <a:ea typeface="Lato Light" charset="0"/>
                  <a:cs typeface="Lato Light" charset="0"/>
                </a:rPr>
                <a:t>t0</a:t>
              </a:r>
            </a:p>
          </p:txBody>
        </p:sp>
        <p:sp>
          <p:nvSpPr>
            <p:cNvPr id="42" name="Textfeld 41">
              <a:extLst>
                <a:ext uri="{FF2B5EF4-FFF2-40B4-BE49-F238E27FC236}">
                  <a16:creationId xmlns:a16="http://schemas.microsoft.com/office/drawing/2014/main" id="{C21E44E4-E7A6-2CE0-F9FD-B34C02DADA8C}"/>
                </a:ext>
              </a:extLst>
            </p:cNvPr>
            <p:cNvSpPr txBox="1"/>
            <p:nvPr/>
          </p:nvSpPr>
          <p:spPr>
            <a:xfrm>
              <a:off x="10182695" y="6003546"/>
              <a:ext cx="619322" cy="261610"/>
            </a:xfrm>
            <a:prstGeom prst="rect">
              <a:avLst/>
            </a:prstGeom>
            <a:noFill/>
          </p:spPr>
          <p:txBody>
            <a:bodyPr wrap="square">
              <a:spAutoFit/>
            </a:bodyPr>
            <a:lstStyle/>
            <a:p>
              <a:r>
                <a:rPr lang="de-DE" sz="1100" b="1" dirty="0">
                  <a:solidFill>
                    <a:srgbClr val="79527B"/>
                  </a:solidFill>
                  <a:latin typeface="+mj-lt"/>
                  <a:ea typeface="Lato Light" charset="0"/>
                  <a:cs typeface="Lato Light" charset="0"/>
                </a:rPr>
                <a:t>t1</a:t>
              </a:r>
            </a:p>
          </p:txBody>
        </p:sp>
        <p:sp>
          <p:nvSpPr>
            <p:cNvPr id="43" name="Textfeld 42">
              <a:extLst>
                <a:ext uri="{FF2B5EF4-FFF2-40B4-BE49-F238E27FC236}">
                  <a16:creationId xmlns:a16="http://schemas.microsoft.com/office/drawing/2014/main" id="{6BA34C2F-E6A9-ABA9-1366-CB6418625F6A}"/>
                </a:ext>
              </a:extLst>
            </p:cNvPr>
            <p:cNvSpPr txBox="1"/>
            <p:nvPr/>
          </p:nvSpPr>
          <p:spPr>
            <a:xfrm>
              <a:off x="10673146" y="6003546"/>
              <a:ext cx="619322" cy="261610"/>
            </a:xfrm>
            <a:prstGeom prst="rect">
              <a:avLst/>
            </a:prstGeom>
            <a:noFill/>
          </p:spPr>
          <p:txBody>
            <a:bodyPr wrap="square">
              <a:spAutoFit/>
            </a:bodyPr>
            <a:lstStyle/>
            <a:p>
              <a:r>
                <a:rPr lang="de-DE" sz="1100" b="1" dirty="0">
                  <a:solidFill>
                    <a:srgbClr val="79527B"/>
                  </a:solidFill>
                  <a:latin typeface="+mj-lt"/>
                  <a:ea typeface="Lato Light" charset="0"/>
                  <a:cs typeface="Lato Light" charset="0"/>
                </a:rPr>
                <a:t>t2</a:t>
              </a:r>
            </a:p>
          </p:txBody>
        </p:sp>
        <p:sp>
          <p:nvSpPr>
            <p:cNvPr id="44" name="Textfeld 43">
              <a:extLst>
                <a:ext uri="{FF2B5EF4-FFF2-40B4-BE49-F238E27FC236}">
                  <a16:creationId xmlns:a16="http://schemas.microsoft.com/office/drawing/2014/main" id="{4EAD6CDD-8A60-93A6-7F15-4B38835416FE}"/>
                </a:ext>
              </a:extLst>
            </p:cNvPr>
            <p:cNvSpPr txBox="1"/>
            <p:nvPr/>
          </p:nvSpPr>
          <p:spPr>
            <a:xfrm>
              <a:off x="9829429" y="4348991"/>
              <a:ext cx="972587" cy="261610"/>
            </a:xfrm>
            <a:prstGeom prst="rect">
              <a:avLst/>
            </a:prstGeom>
            <a:noFill/>
          </p:spPr>
          <p:txBody>
            <a:bodyPr wrap="square">
              <a:spAutoFit/>
            </a:bodyPr>
            <a:lstStyle/>
            <a:p>
              <a:r>
                <a:rPr lang="de-DE" sz="1100" b="1" dirty="0">
                  <a:solidFill>
                    <a:srgbClr val="79527B"/>
                  </a:solidFill>
                  <a:latin typeface="+mj-lt"/>
                  <a:ea typeface="Lato Light" charset="0"/>
                  <a:cs typeface="Lato Light" charset="0"/>
                </a:rPr>
                <a:t>Liquidität</a:t>
              </a:r>
            </a:p>
          </p:txBody>
        </p:sp>
        <p:sp>
          <p:nvSpPr>
            <p:cNvPr id="45" name="Textfeld 44">
              <a:extLst>
                <a:ext uri="{FF2B5EF4-FFF2-40B4-BE49-F238E27FC236}">
                  <a16:creationId xmlns:a16="http://schemas.microsoft.com/office/drawing/2014/main" id="{C326BF7E-D6D2-9CCB-B32C-297F9F0B6E7D}"/>
                </a:ext>
              </a:extLst>
            </p:cNvPr>
            <p:cNvSpPr txBox="1"/>
            <p:nvPr/>
          </p:nvSpPr>
          <p:spPr>
            <a:xfrm>
              <a:off x="11128749" y="6003546"/>
              <a:ext cx="619322" cy="261610"/>
            </a:xfrm>
            <a:prstGeom prst="rect">
              <a:avLst/>
            </a:prstGeom>
            <a:noFill/>
          </p:spPr>
          <p:txBody>
            <a:bodyPr wrap="square">
              <a:spAutoFit/>
            </a:bodyPr>
            <a:lstStyle/>
            <a:p>
              <a:r>
                <a:rPr lang="de-DE" sz="1100" b="1" dirty="0">
                  <a:solidFill>
                    <a:srgbClr val="79527B"/>
                  </a:solidFill>
                  <a:latin typeface="+mj-lt"/>
                  <a:ea typeface="Lato Light" charset="0"/>
                  <a:cs typeface="Lato Light" charset="0"/>
                </a:rPr>
                <a:t>tn</a:t>
              </a:r>
            </a:p>
          </p:txBody>
        </p:sp>
        <p:sp>
          <p:nvSpPr>
            <p:cNvPr id="49" name="Freihandform: Form 48">
              <a:extLst>
                <a:ext uri="{FF2B5EF4-FFF2-40B4-BE49-F238E27FC236}">
                  <a16:creationId xmlns:a16="http://schemas.microsoft.com/office/drawing/2014/main" id="{CA82DFA7-C984-826D-9499-7024B825984D}"/>
                </a:ext>
              </a:extLst>
            </p:cNvPr>
            <p:cNvSpPr/>
            <p:nvPr/>
          </p:nvSpPr>
          <p:spPr>
            <a:xfrm>
              <a:off x="9816084" y="4905756"/>
              <a:ext cx="1796796" cy="933451"/>
            </a:xfrm>
            <a:custGeom>
              <a:avLst/>
              <a:gdLst>
                <a:gd name="connsiteX0" fmla="*/ 0 w 1796796"/>
                <a:gd name="connsiteY0" fmla="*/ 0 h 933451"/>
                <a:gd name="connsiteX1" fmla="*/ 493776 w 1796796"/>
                <a:gd name="connsiteY1" fmla="*/ 644652 h 933451"/>
                <a:gd name="connsiteX2" fmla="*/ 955548 w 1796796"/>
                <a:gd name="connsiteY2" fmla="*/ 374904 h 933451"/>
                <a:gd name="connsiteX3" fmla="*/ 1476756 w 1796796"/>
                <a:gd name="connsiteY3" fmla="*/ 859536 h 933451"/>
                <a:gd name="connsiteX4" fmla="*/ 1796796 w 1796796"/>
                <a:gd name="connsiteY4" fmla="*/ 923544 h 93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96" h="933451">
                  <a:moveTo>
                    <a:pt x="0" y="0"/>
                  </a:moveTo>
                  <a:cubicBezTo>
                    <a:pt x="167259" y="291084"/>
                    <a:pt x="334518" y="582168"/>
                    <a:pt x="493776" y="644652"/>
                  </a:cubicBezTo>
                  <a:cubicBezTo>
                    <a:pt x="653034" y="707136"/>
                    <a:pt x="791718" y="339090"/>
                    <a:pt x="955548" y="374904"/>
                  </a:cubicBezTo>
                  <a:cubicBezTo>
                    <a:pt x="1119378" y="410718"/>
                    <a:pt x="1336548" y="768096"/>
                    <a:pt x="1476756" y="859536"/>
                  </a:cubicBezTo>
                  <a:cubicBezTo>
                    <a:pt x="1616964" y="950976"/>
                    <a:pt x="1706880" y="937260"/>
                    <a:pt x="1796796" y="923544"/>
                  </a:cubicBezTo>
                </a:path>
              </a:pathLst>
            </a:custGeom>
            <a:no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cxnSp>
        <p:nvCxnSpPr>
          <p:cNvPr id="50" name="Verbinder: gewinkelt 49">
            <a:extLst>
              <a:ext uri="{FF2B5EF4-FFF2-40B4-BE49-F238E27FC236}">
                <a16:creationId xmlns:a16="http://schemas.microsoft.com/office/drawing/2014/main" id="{645AB80E-0CC9-AEB3-F233-4FBD4AA03660}"/>
              </a:ext>
            </a:extLst>
          </p:cNvPr>
          <p:cNvCxnSpPr>
            <a:cxnSpLocks/>
            <a:stCxn id="29" idx="3"/>
            <a:endCxn id="34" idx="1"/>
          </p:cNvCxnSpPr>
          <p:nvPr/>
        </p:nvCxnSpPr>
        <p:spPr>
          <a:xfrm>
            <a:off x="9098000" y="4047823"/>
            <a:ext cx="425598" cy="1"/>
          </a:xfrm>
          <a:prstGeom prst="bentConnector3">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04452883-3240-A96B-7F41-2C2954E52F4E}"/>
              </a:ext>
            </a:extLst>
          </p:cNvPr>
          <p:cNvCxnSpPr/>
          <p:nvPr/>
        </p:nvCxnSpPr>
        <p:spPr>
          <a:xfrm>
            <a:off x="6711696" y="2843784"/>
            <a:ext cx="2194784" cy="0"/>
          </a:xfrm>
          <a:prstGeom prst="line">
            <a:avLst/>
          </a:prstGeom>
          <a:ln>
            <a:solidFill>
              <a:srgbClr val="79527B"/>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2EF9575C-7BB2-C70E-F529-7B17E8993127}"/>
              </a:ext>
            </a:extLst>
          </p:cNvPr>
          <p:cNvCxnSpPr/>
          <p:nvPr/>
        </p:nvCxnSpPr>
        <p:spPr>
          <a:xfrm>
            <a:off x="6711696" y="3311144"/>
            <a:ext cx="2194784" cy="0"/>
          </a:xfrm>
          <a:prstGeom prst="line">
            <a:avLst/>
          </a:prstGeom>
          <a:ln>
            <a:solidFill>
              <a:srgbClr val="79527B"/>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A1FC9CA4-80C4-6204-D96F-5B3621678B96}"/>
              </a:ext>
            </a:extLst>
          </p:cNvPr>
          <p:cNvCxnSpPr/>
          <p:nvPr/>
        </p:nvCxnSpPr>
        <p:spPr>
          <a:xfrm>
            <a:off x="6711696" y="4569968"/>
            <a:ext cx="2194784" cy="0"/>
          </a:xfrm>
          <a:prstGeom prst="line">
            <a:avLst/>
          </a:prstGeom>
          <a:ln>
            <a:solidFill>
              <a:srgbClr val="79527B"/>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DD66A762-1ABF-B44A-2DA0-169463C2F45C}"/>
              </a:ext>
            </a:extLst>
          </p:cNvPr>
          <p:cNvCxnSpPr/>
          <p:nvPr/>
        </p:nvCxnSpPr>
        <p:spPr>
          <a:xfrm>
            <a:off x="6711696" y="5012068"/>
            <a:ext cx="2194784" cy="0"/>
          </a:xfrm>
          <a:prstGeom prst="line">
            <a:avLst/>
          </a:prstGeom>
          <a:ln>
            <a:solidFill>
              <a:srgbClr val="79527B"/>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53BFB0E3-3885-0D04-C689-A7829EFFF922}"/>
              </a:ext>
            </a:extLst>
          </p:cNvPr>
          <p:cNvCxnSpPr/>
          <p:nvPr/>
        </p:nvCxnSpPr>
        <p:spPr>
          <a:xfrm>
            <a:off x="6711696" y="5255908"/>
            <a:ext cx="2194784" cy="0"/>
          </a:xfrm>
          <a:prstGeom prst="line">
            <a:avLst/>
          </a:prstGeom>
          <a:ln>
            <a:solidFill>
              <a:srgbClr val="79527B"/>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7E5BAC73-992B-D0AF-2B24-11D688220EFD}"/>
              </a:ext>
            </a:extLst>
          </p:cNvPr>
          <p:cNvCxnSpPr/>
          <p:nvPr/>
        </p:nvCxnSpPr>
        <p:spPr>
          <a:xfrm>
            <a:off x="6711696" y="5600332"/>
            <a:ext cx="2194784" cy="0"/>
          </a:xfrm>
          <a:prstGeom prst="line">
            <a:avLst/>
          </a:prstGeom>
          <a:ln>
            <a:solidFill>
              <a:srgbClr val="7952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51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1BBC7E-B738-5341-A6FA-24FEC54F2069}"/>
              </a:ext>
            </a:extLst>
          </p:cNvPr>
          <p:cNvSpPr>
            <a:spLocks noGrp="1"/>
          </p:cNvSpPr>
          <p:nvPr>
            <p:ph type="body" sz="quarter" idx="18"/>
          </p:nvPr>
        </p:nvSpPr>
        <p:spPr/>
        <p:txBody>
          <a:bodyPr/>
          <a:lstStyle/>
          <a:p>
            <a:r>
              <a:rPr lang="de-DE" dirty="0"/>
              <a:t>Bei den hier vorgestellten Informationen und Maßnahmen handelt es sich um allgemeine Hinweise und nicht um eine betriebswirtschaftliche, insolvenzrechtliche oder steuerrechtliche Beratung. Weder die Projektpartner noch die Europäische Kommission als Fördermittelgeber akzeptieren eine Haftung dafür, ob Sie auf Basis dieser Informationen Handlungen unternehmen oder unterlassen. Es wird auch keine Haftung gegenüber Dritten akzeptiert. Dies gilt auch für den Fall, dass hier vorgestellte Informationen trotz sorgfältiger Zusammenstellung ganz oder teilweise falsch sind. </a:t>
            </a:r>
          </a:p>
        </p:txBody>
      </p:sp>
      <p:sp>
        <p:nvSpPr>
          <p:cNvPr id="2" name="Text Placeholder 1">
            <a:extLst>
              <a:ext uri="{FF2B5EF4-FFF2-40B4-BE49-F238E27FC236}">
                <a16:creationId xmlns:a16="http://schemas.microsoft.com/office/drawing/2014/main" id="{DB542F83-85CC-AC43-A71C-F94A8CE37605}"/>
              </a:ext>
            </a:extLst>
          </p:cNvPr>
          <p:cNvSpPr>
            <a:spLocks noGrp="1"/>
          </p:cNvSpPr>
          <p:nvPr>
            <p:ph type="body" sz="quarter" idx="16"/>
          </p:nvPr>
        </p:nvSpPr>
        <p:spPr/>
        <p:txBody>
          <a:bodyPr>
            <a:normAutofit/>
          </a:bodyPr>
          <a:lstStyle/>
          <a:p>
            <a:endParaRPr lang="de-DE" dirty="0"/>
          </a:p>
        </p:txBody>
      </p:sp>
      <p:sp>
        <p:nvSpPr>
          <p:cNvPr id="4" name="Textplatzhalter 3">
            <a:extLst>
              <a:ext uri="{FF2B5EF4-FFF2-40B4-BE49-F238E27FC236}">
                <a16:creationId xmlns:a16="http://schemas.microsoft.com/office/drawing/2014/main" id="{F5CC83FD-1D9B-9FA7-22F4-A9025BBA0C66}"/>
              </a:ext>
            </a:extLst>
          </p:cNvPr>
          <p:cNvSpPr>
            <a:spLocks noGrp="1"/>
          </p:cNvSpPr>
          <p:nvPr>
            <p:ph type="body" sz="quarter" idx="19"/>
          </p:nvPr>
        </p:nvSpPr>
        <p:spPr/>
        <p:txBody>
          <a:bodyPr>
            <a:normAutofit fontScale="92500" lnSpcReduction="20000"/>
          </a:bodyPr>
          <a:lstStyle/>
          <a:p>
            <a:r>
              <a:rPr lang="de-DE" dirty="0"/>
              <a:t>Wichtiger Hinweis: </a:t>
            </a:r>
          </a:p>
        </p:txBody>
      </p:sp>
    </p:spTree>
    <p:extLst>
      <p:ext uri="{BB962C8B-B14F-4D97-AF65-F5344CB8AC3E}">
        <p14:creationId xmlns:p14="http://schemas.microsoft.com/office/powerpoint/2010/main" val="3686482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90E28496-D6E2-D1EB-429E-B7977D84ADD5}"/>
              </a:ext>
            </a:extLst>
          </p:cNvPr>
          <p:cNvSpPr>
            <a:spLocks noGrp="1"/>
          </p:cNvSpPr>
          <p:nvPr>
            <p:ph type="body" sz="quarter" idx="16"/>
          </p:nvPr>
        </p:nvSpPr>
        <p:spPr>
          <a:xfrm>
            <a:off x="681948" y="752638"/>
            <a:ext cx="4865412" cy="1647662"/>
          </a:xfrm>
        </p:spPr>
        <p:txBody>
          <a:bodyPr/>
          <a:lstStyle/>
          <a:p>
            <a:r>
              <a:rPr lang="de-DE" dirty="0"/>
              <a:t>Praxisbeispiel einer monatlichen Liquiditätsplanung</a:t>
            </a:r>
          </a:p>
          <a:p>
            <a:endParaRPr lang="en-GB" dirty="0"/>
          </a:p>
        </p:txBody>
      </p:sp>
    </p:spTree>
    <p:extLst>
      <p:ext uri="{BB962C8B-B14F-4D97-AF65-F5344CB8AC3E}">
        <p14:creationId xmlns:p14="http://schemas.microsoft.com/office/powerpoint/2010/main" val="2757100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A449CA6-31B7-281E-7117-0902164843C7}"/>
              </a:ext>
            </a:extLst>
          </p:cNvPr>
          <p:cNvGraphicFramePr>
            <a:graphicFrameLocks noGrp="1"/>
          </p:cNvGraphicFramePr>
          <p:nvPr>
            <p:ph sz="quarter" idx="13"/>
            <p:extLst>
              <p:ext uri="{D42A27DB-BD31-4B8C-83A1-F6EECF244321}">
                <p14:modId xmlns:p14="http://schemas.microsoft.com/office/powerpoint/2010/main" val="2238073396"/>
              </p:ext>
            </p:extLst>
          </p:nvPr>
        </p:nvGraphicFramePr>
        <p:xfrm>
          <a:off x="389965" y="1720709"/>
          <a:ext cx="11370224" cy="4434840"/>
        </p:xfrm>
        <a:graphic>
          <a:graphicData uri="http://schemas.openxmlformats.org/drawingml/2006/table">
            <a:tbl>
              <a:tblPr firstRow="1" bandRow="1">
                <a:tableStyleId>{5C22544A-7EE6-4342-B048-85BDC9FD1C3A}</a:tableStyleId>
              </a:tblPr>
              <a:tblGrid>
                <a:gridCol w="2311499">
                  <a:extLst>
                    <a:ext uri="{9D8B030D-6E8A-4147-A177-3AD203B41FA5}">
                      <a16:colId xmlns:a16="http://schemas.microsoft.com/office/drawing/2014/main" val="353390154"/>
                    </a:ext>
                  </a:extLst>
                </a:gridCol>
                <a:gridCol w="696825">
                  <a:extLst>
                    <a:ext uri="{9D8B030D-6E8A-4147-A177-3AD203B41FA5}">
                      <a16:colId xmlns:a16="http://schemas.microsoft.com/office/drawing/2014/main" val="548620442"/>
                    </a:ext>
                  </a:extLst>
                </a:gridCol>
                <a:gridCol w="696825">
                  <a:extLst>
                    <a:ext uri="{9D8B030D-6E8A-4147-A177-3AD203B41FA5}">
                      <a16:colId xmlns:a16="http://schemas.microsoft.com/office/drawing/2014/main" val="2842557175"/>
                    </a:ext>
                  </a:extLst>
                </a:gridCol>
                <a:gridCol w="696825">
                  <a:extLst>
                    <a:ext uri="{9D8B030D-6E8A-4147-A177-3AD203B41FA5}">
                      <a16:colId xmlns:a16="http://schemas.microsoft.com/office/drawing/2014/main" val="189465228"/>
                    </a:ext>
                  </a:extLst>
                </a:gridCol>
                <a:gridCol w="696825">
                  <a:extLst>
                    <a:ext uri="{9D8B030D-6E8A-4147-A177-3AD203B41FA5}">
                      <a16:colId xmlns:a16="http://schemas.microsoft.com/office/drawing/2014/main" val="1009061743"/>
                    </a:ext>
                  </a:extLst>
                </a:gridCol>
                <a:gridCol w="696825">
                  <a:extLst>
                    <a:ext uri="{9D8B030D-6E8A-4147-A177-3AD203B41FA5}">
                      <a16:colId xmlns:a16="http://schemas.microsoft.com/office/drawing/2014/main" val="1222803485"/>
                    </a:ext>
                  </a:extLst>
                </a:gridCol>
                <a:gridCol w="696825">
                  <a:extLst>
                    <a:ext uri="{9D8B030D-6E8A-4147-A177-3AD203B41FA5}">
                      <a16:colId xmlns:a16="http://schemas.microsoft.com/office/drawing/2014/main" val="681211518"/>
                    </a:ext>
                  </a:extLst>
                </a:gridCol>
                <a:gridCol w="696825">
                  <a:extLst>
                    <a:ext uri="{9D8B030D-6E8A-4147-A177-3AD203B41FA5}">
                      <a16:colId xmlns:a16="http://schemas.microsoft.com/office/drawing/2014/main" val="84182241"/>
                    </a:ext>
                  </a:extLst>
                </a:gridCol>
                <a:gridCol w="696825">
                  <a:extLst>
                    <a:ext uri="{9D8B030D-6E8A-4147-A177-3AD203B41FA5}">
                      <a16:colId xmlns:a16="http://schemas.microsoft.com/office/drawing/2014/main" val="1227881593"/>
                    </a:ext>
                  </a:extLst>
                </a:gridCol>
                <a:gridCol w="696825">
                  <a:extLst>
                    <a:ext uri="{9D8B030D-6E8A-4147-A177-3AD203B41FA5}">
                      <a16:colId xmlns:a16="http://schemas.microsoft.com/office/drawing/2014/main" val="3994037677"/>
                    </a:ext>
                  </a:extLst>
                </a:gridCol>
                <a:gridCol w="696825">
                  <a:extLst>
                    <a:ext uri="{9D8B030D-6E8A-4147-A177-3AD203B41FA5}">
                      <a16:colId xmlns:a16="http://schemas.microsoft.com/office/drawing/2014/main" val="2732954587"/>
                    </a:ext>
                  </a:extLst>
                </a:gridCol>
                <a:gridCol w="696825">
                  <a:extLst>
                    <a:ext uri="{9D8B030D-6E8A-4147-A177-3AD203B41FA5}">
                      <a16:colId xmlns:a16="http://schemas.microsoft.com/office/drawing/2014/main" val="457463544"/>
                    </a:ext>
                  </a:extLst>
                </a:gridCol>
                <a:gridCol w="696825">
                  <a:extLst>
                    <a:ext uri="{9D8B030D-6E8A-4147-A177-3AD203B41FA5}">
                      <a16:colId xmlns:a16="http://schemas.microsoft.com/office/drawing/2014/main" val="2405739000"/>
                    </a:ext>
                  </a:extLst>
                </a:gridCol>
                <a:gridCol w="696825">
                  <a:extLst>
                    <a:ext uri="{9D8B030D-6E8A-4147-A177-3AD203B41FA5}">
                      <a16:colId xmlns:a16="http://schemas.microsoft.com/office/drawing/2014/main" val="1403333064"/>
                    </a:ext>
                  </a:extLst>
                </a:gridCol>
              </a:tblGrid>
              <a:tr h="333416">
                <a:tc>
                  <a:txBody>
                    <a:bodyPr/>
                    <a:lstStyle/>
                    <a:p>
                      <a:endParaRPr lang="de-DE" sz="900" dirty="0"/>
                    </a:p>
                  </a:txBody>
                  <a:tcPr>
                    <a:solidFill>
                      <a:srgbClr val="79527B"/>
                    </a:solidFill>
                  </a:tcPr>
                </a:tc>
                <a:tc>
                  <a:txBody>
                    <a:bodyPr/>
                    <a:lstStyle/>
                    <a:p>
                      <a:r>
                        <a:rPr lang="de-DE" sz="900" dirty="0"/>
                        <a:t>Status Quo</a:t>
                      </a:r>
                    </a:p>
                  </a:txBody>
                  <a:tcPr>
                    <a:solidFill>
                      <a:srgbClr val="79527B"/>
                    </a:solidFill>
                  </a:tcPr>
                </a:tc>
                <a:tc>
                  <a:txBody>
                    <a:bodyPr/>
                    <a:lstStyle/>
                    <a:p>
                      <a:r>
                        <a:rPr lang="de-DE" sz="900" dirty="0"/>
                        <a:t>Monat 1</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2</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3</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4</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5</a:t>
                      </a:r>
                    </a:p>
                  </a:txBody>
                  <a:tcPr>
                    <a:solidFill>
                      <a:srgbClr val="79527B"/>
                    </a:solidFill>
                  </a:tcPr>
                </a:tc>
                <a:tc>
                  <a:txBody>
                    <a:bodyPr/>
                    <a:lstStyle/>
                    <a:p>
                      <a:r>
                        <a:rPr lang="de-DE" sz="900" dirty="0"/>
                        <a:t>Monat 6</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7</a:t>
                      </a:r>
                    </a:p>
                  </a:txBody>
                  <a:tcPr>
                    <a:solidFill>
                      <a:srgbClr val="79527B"/>
                    </a:solidFill>
                  </a:tcPr>
                </a:tc>
                <a:tc>
                  <a:txBody>
                    <a:bodyPr/>
                    <a:lstStyle/>
                    <a:p>
                      <a:r>
                        <a:rPr lang="de-DE" sz="900" dirty="0"/>
                        <a:t>Monat 8</a:t>
                      </a:r>
                    </a:p>
                  </a:txBody>
                  <a:tcPr>
                    <a:solidFill>
                      <a:srgbClr val="79527B"/>
                    </a:solidFill>
                  </a:tcPr>
                </a:tc>
                <a:tc>
                  <a:txBody>
                    <a:bodyPr/>
                    <a:lstStyle/>
                    <a:p>
                      <a:r>
                        <a:rPr lang="de-DE" sz="900" dirty="0"/>
                        <a:t>Monat 9</a:t>
                      </a:r>
                    </a:p>
                  </a:txBody>
                  <a:tcPr>
                    <a:solidFill>
                      <a:srgbClr val="79527B"/>
                    </a:solidFill>
                  </a:tcPr>
                </a:tc>
                <a:tc>
                  <a:txBody>
                    <a:bodyPr/>
                    <a:lstStyle/>
                    <a:p>
                      <a:r>
                        <a:rPr lang="de-DE" sz="900" dirty="0"/>
                        <a:t>Monat 10</a:t>
                      </a:r>
                    </a:p>
                  </a:txBody>
                  <a:tcPr>
                    <a:solidFill>
                      <a:srgbClr val="79527B"/>
                    </a:solidFill>
                  </a:tcPr>
                </a:tc>
                <a:tc>
                  <a:txBody>
                    <a:bodyPr/>
                    <a:lstStyle/>
                    <a:p>
                      <a:r>
                        <a:rPr lang="de-DE" sz="900" dirty="0"/>
                        <a:t>Monat 11</a:t>
                      </a:r>
                    </a:p>
                  </a:txBody>
                  <a:tcPr>
                    <a:solidFill>
                      <a:srgbClr val="79527B"/>
                    </a:solidFill>
                  </a:tcPr>
                </a:tc>
                <a:tc>
                  <a:txBody>
                    <a:bodyPr/>
                    <a:lstStyle/>
                    <a:p>
                      <a:r>
                        <a:rPr lang="de-DE" sz="900" dirty="0"/>
                        <a:t>Monat 12</a:t>
                      </a:r>
                    </a:p>
                  </a:txBody>
                  <a:tcPr>
                    <a:solidFill>
                      <a:srgbClr val="79527B"/>
                    </a:solidFill>
                  </a:tcPr>
                </a:tc>
                <a:extLst>
                  <a:ext uri="{0D108BD9-81ED-4DB2-BD59-A6C34878D82A}">
                    <a16:rowId xmlns:a16="http://schemas.microsoft.com/office/drawing/2014/main" val="532152615"/>
                  </a:ext>
                </a:extLst>
              </a:tr>
              <a:tr h="208385">
                <a:tc>
                  <a:txBody>
                    <a:bodyPr/>
                    <a:lstStyle/>
                    <a:p>
                      <a:r>
                        <a:rPr lang="de-DE" sz="900" dirty="0">
                          <a:solidFill>
                            <a:schemeClr val="bg1"/>
                          </a:solidFill>
                        </a:rPr>
                        <a:t>Finanzmittelbestand zu Beginn der Periode</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1837905213"/>
                  </a:ext>
                </a:extLst>
              </a:tr>
              <a:tr h="333416">
                <a:tc>
                  <a:txBody>
                    <a:bodyPr/>
                    <a:lstStyle/>
                    <a:p>
                      <a:r>
                        <a:rPr lang="de-DE" sz="900" dirty="0">
                          <a:solidFill>
                            <a:srgbClr val="595A59"/>
                          </a:solidFill>
                        </a:rPr>
                        <a:t>Einzahlungen aus laufendem Geschäftsbetrieb (inkl. Debitoren)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2435029646"/>
                  </a:ext>
                </a:extLst>
              </a:tr>
              <a:tr h="208385">
                <a:tc>
                  <a:txBody>
                    <a:bodyPr/>
                    <a:lstStyle/>
                    <a:p>
                      <a:pPr algn="r"/>
                      <a:r>
                        <a:rPr lang="de-DE" sz="900" i="1" dirty="0">
                          <a:solidFill>
                            <a:srgbClr val="595A59"/>
                          </a:solidFill>
                        </a:rPr>
                        <a:t>Davon Gebucht</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extLst>
                  <a:ext uri="{0D108BD9-81ED-4DB2-BD59-A6C34878D82A}">
                    <a16:rowId xmlns:a16="http://schemas.microsoft.com/office/drawing/2014/main" val="2775129707"/>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extLst>
                  <a:ext uri="{0D108BD9-81ED-4DB2-BD59-A6C34878D82A}">
                    <a16:rowId xmlns:a16="http://schemas.microsoft.com/office/drawing/2014/main" val="839049815"/>
                  </a:ext>
                </a:extLst>
              </a:tr>
              <a:tr h="208385">
                <a:tc>
                  <a:txBody>
                    <a:bodyPr/>
                    <a:lstStyle/>
                    <a:p>
                      <a:r>
                        <a:rPr lang="de-DE" sz="900" dirty="0">
                          <a:solidFill>
                            <a:srgbClr val="595A59"/>
                          </a:solidFill>
                        </a:rPr>
                        <a:t>Einzahlungen aus Desinvestitionen</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extLst>
                  <a:ext uri="{0D108BD9-81ED-4DB2-BD59-A6C34878D82A}">
                    <a16:rowId xmlns:a16="http://schemas.microsoft.com/office/drawing/2014/main" val="3384931401"/>
                  </a:ext>
                </a:extLst>
              </a:tr>
              <a:tr h="208385">
                <a:tc>
                  <a:txBody>
                    <a:bodyPr/>
                    <a:lstStyle/>
                    <a:p>
                      <a:r>
                        <a:rPr lang="de-DE" sz="900" dirty="0">
                          <a:solidFill>
                            <a:srgbClr val="595A59"/>
                          </a:solidFill>
                        </a:rPr>
                        <a:t>Einzahlungen aus Finanzerträgen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3855905"/>
                  </a:ext>
                </a:extLst>
              </a:tr>
              <a:tr h="208385">
                <a:tc>
                  <a:txBody>
                    <a:bodyPr/>
                    <a:lstStyle/>
                    <a:p>
                      <a:r>
                        <a:rPr lang="de-DE" sz="900" dirty="0">
                          <a:solidFill>
                            <a:srgbClr val="595A59"/>
                          </a:solidFill>
                        </a:rPr>
                        <a:t>Summe Einzahlungen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extLst>
                  <a:ext uri="{0D108BD9-81ED-4DB2-BD59-A6C34878D82A}">
                    <a16:rowId xmlns:a16="http://schemas.microsoft.com/office/drawing/2014/main" val="3032267277"/>
                  </a:ext>
                </a:extLst>
              </a:tr>
              <a:tr h="333416">
                <a:tc>
                  <a:txBody>
                    <a:bodyPr/>
                    <a:lstStyle/>
                    <a:p>
                      <a:pPr marL="0" algn="l" defTabSz="914400" rtl="0" eaLnBrk="1" latinLnBrk="0" hangingPunct="1"/>
                      <a:r>
                        <a:rPr lang="de-DE" sz="900" kern="1200" dirty="0">
                          <a:solidFill>
                            <a:srgbClr val="595A59"/>
                          </a:solidFill>
                          <a:latin typeface="+mn-lt"/>
                          <a:ea typeface="+mn-ea"/>
                          <a:cs typeface="+mn-cs"/>
                        </a:rPr>
                        <a:t>Auszahlungen aus laufendem Geschäftsbetrieb (inkl. Kreditoren)</a:t>
                      </a: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extLst>
                  <a:ext uri="{0D108BD9-81ED-4DB2-BD59-A6C34878D82A}">
                    <a16:rowId xmlns:a16="http://schemas.microsoft.com/office/drawing/2014/main" val="160669637"/>
                  </a:ext>
                </a:extLst>
              </a:tr>
              <a:tr h="208385">
                <a:tc>
                  <a:txBody>
                    <a:bodyPr/>
                    <a:lstStyle/>
                    <a:p>
                      <a:pPr algn="r"/>
                      <a:r>
                        <a:rPr lang="de-DE" sz="900" i="1" dirty="0">
                          <a:solidFill>
                            <a:srgbClr val="595A59"/>
                          </a:solidFill>
                        </a:rPr>
                        <a:t>Davon Gebucht</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2172156795"/>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469302514"/>
                  </a:ext>
                </a:extLst>
              </a:tr>
              <a:tr h="208385">
                <a:tc>
                  <a:txBody>
                    <a:bodyPr/>
                    <a:lstStyle/>
                    <a:p>
                      <a:r>
                        <a:rPr lang="de-DE" sz="900" dirty="0">
                          <a:solidFill>
                            <a:srgbClr val="595A59"/>
                          </a:solidFill>
                        </a:rPr>
                        <a:t>Auszahlungen für Investitionen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527730"/>
                  </a:ext>
                </a:extLst>
              </a:tr>
              <a:tr h="333416">
                <a:tc>
                  <a:txBody>
                    <a:bodyPr/>
                    <a:lstStyle/>
                    <a:p>
                      <a:r>
                        <a:rPr lang="de-DE" sz="900" dirty="0">
                          <a:solidFill>
                            <a:srgbClr val="595A59"/>
                          </a:solidFill>
                        </a:rPr>
                        <a:t>Auszahlungen im Rahmen des Finanzverkehrs (Tilgung / Zinsen)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2654850641"/>
                  </a:ext>
                </a:extLst>
              </a:tr>
              <a:tr h="208385">
                <a:tc>
                  <a:txBody>
                    <a:bodyPr/>
                    <a:lstStyle/>
                    <a:p>
                      <a:r>
                        <a:rPr lang="de-DE" sz="900" kern="1200" dirty="0">
                          <a:solidFill>
                            <a:srgbClr val="595A59"/>
                          </a:solidFill>
                          <a:latin typeface="+mn-lt"/>
                          <a:ea typeface="+mn-ea"/>
                          <a:cs typeface="+mn-cs"/>
                        </a:rPr>
                        <a:t>Summe Auszahlungen</a:t>
                      </a: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extLst>
                  <a:ext uri="{0D108BD9-81ED-4DB2-BD59-A6C34878D82A}">
                    <a16:rowId xmlns:a16="http://schemas.microsoft.com/office/drawing/2014/main" val="875202853"/>
                  </a:ext>
                </a:extLst>
              </a:tr>
              <a:tr h="208385">
                <a:tc>
                  <a:txBody>
                    <a:bodyPr/>
                    <a:lstStyle/>
                    <a:p>
                      <a:r>
                        <a:rPr lang="de-DE" sz="900" dirty="0">
                          <a:solidFill>
                            <a:schemeClr val="bg1"/>
                          </a:solidFill>
                        </a:rPr>
                        <a:t>Über- / Unterdeckung</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404646210"/>
                  </a:ext>
                </a:extLst>
              </a:tr>
              <a:tr h="208385">
                <a:tc>
                  <a:txBody>
                    <a:bodyPr/>
                    <a:lstStyle/>
                    <a:p>
                      <a:r>
                        <a:rPr lang="de-DE" sz="900" dirty="0">
                          <a:solidFill>
                            <a:srgbClr val="595A59"/>
                          </a:solidFill>
                        </a:rPr>
                        <a:t>Maßnahmen</a:t>
                      </a: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extLst>
                  <a:ext uri="{0D108BD9-81ED-4DB2-BD59-A6C34878D82A}">
                    <a16:rowId xmlns:a16="http://schemas.microsoft.com/office/drawing/2014/main" val="3870143063"/>
                  </a:ext>
                </a:extLst>
              </a:tr>
              <a:tr h="208385">
                <a:tc>
                  <a:txBody>
                    <a:bodyPr/>
                    <a:lstStyle/>
                    <a:p>
                      <a:r>
                        <a:rPr lang="de-DE" sz="900" dirty="0">
                          <a:solidFill>
                            <a:schemeClr val="bg1"/>
                          </a:solidFill>
                        </a:rPr>
                        <a:t>Finanzmittelbestand zum Ende der Periode</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635693213"/>
                  </a:ext>
                </a:extLst>
              </a:tr>
            </a:tbl>
          </a:graphicData>
        </a:graphic>
      </p:graphicFrame>
      <p:sp>
        <p:nvSpPr>
          <p:cNvPr id="4" name="Textplatzhalter 3">
            <a:extLst>
              <a:ext uri="{FF2B5EF4-FFF2-40B4-BE49-F238E27FC236}">
                <a16:creationId xmlns:a16="http://schemas.microsoft.com/office/drawing/2014/main" id="{880B6A52-5E93-EFFF-7EC6-0FE8DB28A3AA}"/>
              </a:ext>
            </a:extLst>
          </p:cNvPr>
          <p:cNvSpPr>
            <a:spLocks noGrp="1"/>
          </p:cNvSpPr>
          <p:nvPr>
            <p:ph type="body" sz="quarter" idx="16"/>
          </p:nvPr>
        </p:nvSpPr>
        <p:spPr/>
        <p:txBody>
          <a:bodyPr>
            <a:normAutofit fontScale="92500" lnSpcReduction="10000"/>
          </a:bodyPr>
          <a:lstStyle/>
          <a:p>
            <a:r>
              <a:rPr lang="de-DE" dirty="0"/>
              <a:t>Dieses vereinfachte Beispiel zeigt ein kleines, familiengeführtes Hotel. Es soll eine Liquiditätsplanung für das kommende Jahr umgesetzt werden</a:t>
            </a:r>
          </a:p>
        </p:txBody>
      </p:sp>
      <p:sp>
        <p:nvSpPr>
          <p:cNvPr id="5" name="Textplatzhalter 4">
            <a:extLst>
              <a:ext uri="{FF2B5EF4-FFF2-40B4-BE49-F238E27FC236}">
                <a16:creationId xmlns:a16="http://schemas.microsoft.com/office/drawing/2014/main" id="{DC2D0497-72EA-C98E-C46B-A76605F47212}"/>
              </a:ext>
            </a:extLst>
          </p:cNvPr>
          <p:cNvSpPr>
            <a:spLocks noGrp="1"/>
          </p:cNvSpPr>
          <p:nvPr>
            <p:ph type="body" sz="quarter" idx="20"/>
          </p:nvPr>
        </p:nvSpPr>
        <p:spPr/>
        <p:txBody>
          <a:bodyPr>
            <a:normAutofit fontScale="77500" lnSpcReduction="20000"/>
          </a:bodyPr>
          <a:lstStyle/>
          <a:p>
            <a:r>
              <a:rPr lang="de-DE" dirty="0"/>
              <a:t>Vereinfachtes Beispiel einer monatlichen Liquiditätsplanung für ein volles Geschäftsjahr (in Tausend EUR)</a:t>
            </a:r>
          </a:p>
        </p:txBody>
      </p:sp>
    </p:spTree>
    <p:extLst>
      <p:ext uri="{BB962C8B-B14F-4D97-AF65-F5344CB8AC3E}">
        <p14:creationId xmlns:p14="http://schemas.microsoft.com/office/powerpoint/2010/main" val="1314929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A449CA6-31B7-281E-7117-0902164843C7}"/>
              </a:ext>
            </a:extLst>
          </p:cNvPr>
          <p:cNvGraphicFramePr>
            <a:graphicFrameLocks noGrp="1"/>
          </p:cNvGraphicFramePr>
          <p:nvPr>
            <p:ph sz="quarter" idx="13"/>
            <p:extLst>
              <p:ext uri="{D42A27DB-BD31-4B8C-83A1-F6EECF244321}">
                <p14:modId xmlns:p14="http://schemas.microsoft.com/office/powerpoint/2010/main" val="1302949261"/>
              </p:ext>
            </p:extLst>
          </p:nvPr>
        </p:nvGraphicFramePr>
        <p:xfrm>
          <a:off x="389965" y="1720709"/>
          <a:ext cx="11370224" cy="4434840"/>
        </p:xfrm>
        <a:graphic>
          <a:graphicData uri="http://schemas.openxmlformats.org/drawingml/2006/table">
            <a:tbl>
              <a:tblPr firstRow="1" bandRow="1">
                <a:tableStyleId>{5C22544A-7EE6-4342-B048-85BDC9FD1C3A}</a:tableStyleId>
              </a:tblPr>
              <a:tblGrid>
                <a:gridCol w="2311499">
                  <a:extLst>
                    <a:ext uri="{9D8B030D-6E8A-4147-A177-3AD203B41FA5}">
                      <a16:colId xmlns:a16="http://schemas.microsoft.com/office/drawing/2014/main" val="353390154"/>
                    </a:ext>
                  </a:extLst>
                </a:gridCol>
                <a:gridCol w="696825">
                  <a:extLst>
                    <a:ext uri="{9D8B030D-6E8A-4147-A177-3AD203B41FA5}">
                      <a16:colId xmlns:a16="http://schemas.microsoft.com/office/drawing/2014/main" val="548620442"/>
                    </a:ext>
                  </a:extLst>
                </a:gridCol>
                <a:gridCol w="696825">
                  <a:extLst>
                    <a:ext uri="{9D8B030D-6E8A-4147-A177-3AD203B41FA5}">
                      <a16:colId xmlns:a16="http://schemas.microsoft.com/office/drawing/2014/main" val="2842557175"/>
                    </a:ext>
                  </a:extLst>
                </a:gridCol>
                <a:gridCol w="696825">
                  <a:extLst>
                    <a:ext uri="{9D8B030D-6E8A-4147-A177-3AD203B41FA5}">
                      <a16:colId xmlns:a16="http://schemas.microsoft.com/office/drawing/2014/main" val="189465228"/>
                    </a:ext>
                  </a:extLst>
                </a:gridCol>
                <a:gridCol w="696825">
                  <a:extLst>
                    <a:ext uri="{9D8B030D-6E8A-4147-A177-3AD203B41FA5}">
                      <a16:colId xmlns:a16="http://schemas.microsoft.com/office/drawing/2014/main" val="1009061743"/>
                    </a:ext>
                  </a:extLst>
                </a:gridCol>
                <a:gridCol w="696825">
                  <a:extLst>
                    <a:ext uri="{9D8B030D-6E8A-4147-A177-3AD203B41FA5}">
                      <a16:colId xmlns:a16="http://schemas.microsoft.com/office/drawing/2014/main" val="1222803485"/>
                    </a:ext>
                  </a:extLst>
                </a:gridCol>
                <a:gridCol w="696825">
                  <a:extLst>
                    <a:ext uri="{9D8B030D-6E8A-4147-A177-3AD203B41FA5}">
                      <a16:colId xmlns:a16="http://schemas.microsoft.com/office/drawing/2014/main" val="681211518"/>
                    </a:ext>
                  </a:extLst>
                </a:gridCol>
                <a:gridCol w="696825">
                  <a:extLst>
                    <a:ext uri="{9D8B030D-6E8A-4147-A177-3AD203B41FA5}">
                      <a16:colId xmlns:a16="http://schemas.microsoft.com/office/drawing/2014/main" val="84182241"/>
                    </a:ext>
                  </a:extLst>
                </a:gridCol>
                <a:gridCol w="696825">
                  <a:extLst>
                    <a:ext uri="{9D8B030D-6E8A-4147-A177-3AD203B41FA5}">
                      <a16:colId xmlns:a16="http://schemas.microsoft.com/office/drawing/2014/main" val="1227881593"/>
                    </a:ext>
                  </a:extLst>
                </a:gridCol>
                <a:gridCol w="696825">
                  <a:extLst>
                    <a:ext uri="{9D8B030D-6E8A-4147-A177-3AD203B41FA5}">
                      <a16:colId xmlns:a16="http://schemas.microsoft.com/office/drawing/2014/main" val="3994037677"/>
                    </a:ext>
                  </a:extLst>
                </a:gridCol>
                <a:gridCol w="696825">
                  <a:extLst>
                    <a:ext uri="{9D8B030D-6E8A-4147-A177-3AD203B41FA5}">
                      <a16:colId xmlns:a16="http://schemas.microsoft.com/office/drawing/2014/main" val="2732954587"/>
                    </a:ext>
                  </a:extLst>
                </a:gridCol>
                <a:gridCol w="696825">
                  <a:extLst>
                    <a:ext uri="{9D8B030D-6E8A-4147-A177-3AD203B41FA5}">
                      <a16:colId xmlns:a16="http://schemas.microsoft.com/office/drawing/2014/main" val="457463544"/>
                    </a:ext>
                  </a:extLst>
                </a:gridCol>
                <a:gridCol w="696825">
                  <a:extLst>
                    <a:ext uri="{9D8B030D-6E8A-4147-A177-3AD203B41FA5}">
                      <a16:colId xmlns:a16="http://schemas.microsoft.com/office/drawing/2014/main" val="2405739000"/>
                    </a:ext>
                  </a:extLst>
                </a:gridCol>
                <a:gridCol w="696825">
                  <a:extLst>
                    <a:ext uri="{9D8B030D-6E8A-4147-A177-3AD203B41FA5}">
                      <a16:colId xmlns:a16="http://schemas.microsoft.com/office/drawing/2014/main" val="1403333064"/>
                    </a:ext>
                  </a:extLst>
                </a:gridCol>
              </a:tblGrid>
              <a:tr h="333416">
                <a:tc>
                  <a:txBody>
                    <a:bodyPr/>
                    <a:lstStyle/>
                    <a:p>
                      <a:endParaRPr lang="de-DE" sz="900" dirty="0"/>
                    </a:p>
                  </a:txBody>
                  <a:tcPr>
                    <a:solidFill>
                      <a:srgbClr val="79527B"/>
                    </a:solidFill>
                  </a:tcPr>
                </a:tc>
                <a:tc>
                  <a:txBody>
                    <a:bodyPr/>
                    <a:lstStyle/>
                    <a:p>
                      <a:r>
                        <a:rPr lang="de-DE" sz="900" dirty="0"/>
                        <a:t>Status Quo</a:t>
                      </a:r>
                    </a:p>
                  </a:txBody>
                  <a:tcPr>
                    <a:solidFill>
                      <a:srgbClr val="79527B"/>
                    </a:solidFill>
                  </a:tcPr>
                </a:tc>
                <a:tc>
                  <a:txBody>
                    <a:bodyPr/>
                    <a:lstStyle/>
                    <a:p>
                      <a:r>
                        <a:rPr lang="de-DE" sz="900" dirty="0"/>
                        <a:t>Monat 1</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2</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3</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4</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5</a:t>
                      </a:r>
                    </a:p>
                  </a:txBody>
                  <a:tcPr>
                    <a:solidFill>
                      <a:srgbClr val="79527B"/>
                    </a:solidFill>
                  </a:tcPr>
                </a:tc>
                <a:tc>
                  <a:txBody>
                    <a:bodyPr/>
                    <a:lstStyle/>
                    <a:p>
                      <a:r>
                        <a:rPr lang="de-DE" sz="900" dirty="0"/>
                        <a:t>Monat 6</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7</a:t>
                      </a:r>
                    </a:p>
                  </a:txBody>
                  <a:tcPr>
                    <a:solidFill>
                      <a:srgbClr val="79527B"/>
                    </a:solidFill>
                  </a:tcPr>
                </a:tc>
                <a:tc>
                  <a:txBody>
                    <a:bodyPr/>
                    <a:lstStyle/>
                    <a:p>
                      <a:r>
                        <a:rPr lang="de-DE" sz="900" dirty="0"/>
                        <a:t>Monat 8</a:t>
                      </a:r>
                    </a:p>
                  </a:txBody>
                  <a:tcPr>
                    <a:solidFill>
                      <a:srgbClr val="79527B"/>
                    </a:solidFill>
                  </a:tcPr>
                </a:tc>
                <a:tc>
                  <a:txBody>
                    <a:bodyPr/>
                    <a:lstStyle/>
                    <a:p>
                      <a:r>
                        <a:rPr lang="de-DE" sz="900" dirty="0"/>
                        <a:t>Monat 9</a:t>
                      </a:r>
                    </a:p>
                  </a:txBody>
                  <a:tcPr>
                    <a:solidFill>
                      <a:srgbClr val="79527B"/>
                    </a:solidFill>
                  </a:tcPr>
                </a:tc>
                <a:tc>
                  <a:txBody>
                    <a:bodyPr/>
                    <a:lstStyle/>
                    <a:p>
                      <a:r>
                        <a:rPr lang="de-DE" sz="900" dirty="0"/>
                        <a:t>Monat 10</a:t>
                      </a:r>
                    </a:p>
                  </a:txBody>
                  <a:tcPr>
                    <a:solidFill>
                      <a:srgbClr val="79527B"/>
                    </a:solidFill>
                  </a:tcPr>
                </a:tc>
                <a:tc>
                  <a:txBody>
                    <a:bodyPr/>
                    <a:lstStyle/>
                    <a:p>
                      <a:r>
                        <a:rPr lang="de-DE" sz="900" dirty="0"/>
                        <a:t>Monat 11</a:t>
                      </a:r>
                    </a:p>
                  </a:txBody>
                  <a:tcPr>
                    <a:solidFill>
                      <a:srgbClr val="79527B"/>
                    </a:solidFill>
                  </a:tcPr>
                </a:tc>
                <a:tc>
                  <a:txBody>
                    <a:bodyPr/>
                    <a:lstStyle/>
                    <a:p>
                      <a:r>
                        <a:rPr lang="de-DE" sz="900" dirty="0"/>
                        <a:t>Monat 12</a:t>
                      </a:r>
                    </a:p>
                  </a:txBody>
                  <a:tcPr>
                    <a:solidFill>
                      <a:srgbClr val="79527B"/>
                    </a:solidFill>
                  </a:tcPr>
                </a:tc>
                <a:extLst>
                  <a:ext uri="{0D108BD9-81ED-4DB2-BD59-A6C34878D82A}">
                    <a16:rowId xmlns:a16="http://schemas.microsoft.com/office/drawing/2014/main" val="532152615"/>
                  </a:ext>
                </a:extLst>
              </a:tr>
              <a:tr h="208385">
                <a:tc>
                  <a:txBody>
                    <a:bodyPr/>
                    <a:lstStyle/>
                    <a:p>
                      <a:r>
                        <a:rPr lang="de-DE" sz="900" dirty="0">
                          <a:solidFill>
                            <a:schemeClr val="bg1"/>
                          </a:solidFill>
                        </a:rPr>
                        <a:t>Finanzmittelbestand zu Beginn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1837905213"/>
                  </a:ext>
                </a:extLst>
              </a:tr>
              <a:tr h="333416">
                <a:tc>
                  <a:txBody>
                    <a:bodyPr/>
                    <a:lstStyle/>
                    <a:p>
                      <a:r>
                        <a:rPr lang="de-DE" sz="900" dirty="0">
                          <a:solidFill>
                            <a:srgbClr val="595A59"/>
                          </a:solidFill>
                        </a:rPr>
                        <a:t>Einzahlungen aus laufendem Geschäftsbetrieb (inkl. Debitoren)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2435029646"/>
                  </a:ext>
                </a:extLst>
              </a:tr>
              <a:tr h="208385">
                <a:tc>
                  <a:txBody>
                    <a:bodyPr/>
                    <a:lstStyle/>
                    <a:p>
                      <a:pPr algn="r"/>
                      <a:r>
                        <a:rPr lang="de-DE" sz="900" i="1" dirty="0">
                          <a:solidFill>
                            <a:srgbClr val="595A59"/>
                          </a:solidFill>
                        </a:rPr>
                        <a:t>Davon Gebucht</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40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extLst>
                  <a:ext uri="{0D108BD9-81ED-4DB2-BD59-A6C34878D82A}">
                    <a16:rowId xmlns:a16="http://schemas.microsoft.com/office/drawing/2014/main" val="2775129707"/>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extLst>
                  <a:ext uri="{0D108BD9-81ED-4DB2-BD59-A6C34878D82A}">
                    <a16:rowId xmlns:a16="http://schemas.microsoft.com/office/drawing/2014/main" val="839049815"/>
                  </a:ext>
                </a:extLst>
              </a:tr>
              <a:tr h="208385">
                <a:tc>
                  <a:txBody>
                    <a:bodyPr/>
                    <a:lstStyle/>
                    <a:p>
                      <a:r>
                        <a:rPr lang="de-DE" sz="900" dirty="0">
                          <a:solidFill>
                            <a:srgbClr val="595A59"/>
                          </a:solidFill>
                        </a:rPr>
                        <a:t>Einzahlungen aus Desinvestitionen</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extLst>
                  <a:ext uri="{0D108BD9-81ED-4DB2-BD59-A6C34878D82A}">
                    <a16:rowId xmlns:a16="http://schemas.microsoft.com/office/drawing/2014/main" val="3384931401"/>
                  </a:ext>
                </a:extLst>
              </a:tr>
              <a:tr h="208385">
                <a:tc>
                  <a:txBody>
                    <a:bodyPr/>
                    <a:lstStyle/>
                    <a:p>
                      <a:r>
                        <a:rPr lang="de-DE" sz="900" dirty="0">
                          <a:solidFill>
                            <a:srgbClr val="595A59"/>
                          </a:solidFill>
                        </a:rPr>
                        <a:t>Einzahlungen aus Finanzerträgen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3855905"/>
                  </a:ext>
                </a:extLst>
              </a:tr>
              <a:tr h="208385">
                <a:tc>
                  <a:txBody>
                    <a:bodyPr/>
                    <a:lstStyle/>
                    <a:p>
                      <a:r>
                        <a:rPr lang="de-DE" sz="900" dirty="0">
                          <a:solidFill>
                            <a:srgbClr val="595A59"/>
                          </a:solidFill>
                        </a:rPr>
                        <a:t>Summe Einzahlungen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extLst>
                  <a:ext uri="{0D108BD9-81ED-4DB2-BD59-A6C34878D82A}">
                    <a16:rowId xmlns:a16="http://schemas.microsoft.com/office/drawing/2014/main" val="3032267277"/>
                  </a:ext>
                </a:extLst>
              </a:tr>
              <a:tr h="333416">
                <a:tc>
                  <a:txBody>
                    <a:bodyPr/>
                    <a:lstStyle/>
                    <a:p>
                      <a:pPr marL="0" algn="l" defTabSz="914400" rtl="0" eaLnBrk="1" latinLnBrk="0" hangingPunct="1"/>
                      <a:r>
                        <a:rPr lang="de-DE" sz="900" kern="1200" dirty="0">
                          <a:solidFill>
                            <a:srgbClr val="595A59"/>
                          </a:solidFill>
                          <a:latin typeface="+mn-lt"/>
                          <a:ea typeface="+mn-ea"/>
                          <a:cs typeface="+mn-cs"/>
                        </a:rPr>
                        <a:t>Auszahlungen aus laufendem Geschäftsbetrieb (inkl. Kreditoren)</a:t>
                      </a: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extLst>
                  <a:ext uri="{0D108BD9-81ED-4DB2-BD59-A6C34878D82A}">
                    <a16:rowId xmlns:a16="http://schemas.microsoft.com/office/drawing/2014/main" val="160669637"/>
                  </a:ext>
                </a:extLst>
              </a:tr>
              <a:tr h="208385">
                <a:tc>
                  <a:txBody>
                    <a:bodyPr/>
                    <a:lstStyle/>
                    <a:p>
                      <a:pPr algn="r"/>
                      <a:r>
                        <a:rPr lang="de-DE" sz="900" i="1" dirty="0">
                          <a:solidFill>
                            <a:srgbClr val="595A59"/>
                          </a:solidFill>
                        </a:rPr>
                        <a:t>Davon Gebucht</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10</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2172156795"/>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469302514"/>
                  </a:ext>
                </a:extLst>
              </a:tr>
              <a:tr h="208385">
                <a:tc>
                  <a:txBody>
                    <a:bodyPr/>
                    <a:lstStyle/>
                    <a:p>
                      <a:r>
                        <a:rPr lang="de-DE" sz="900" dirty="0">
                          <a:solidFill>
                            <a:srgbClr val="595A59"/>
                          </a:solidFill>
                        </a:rPr>
                        <a:t>Auszahlungen für Investitionen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527730"/>
                  </a:ext>
                </a:extLst>
              </a:tr>
              <a:tr h="333416">
                <a:tc>
                  <a:txBody>
                    <a:bodyPr/>
                    <a:lstStyle/>
                    <a:p>
                      <a:r>
                        <a:rPr lang="de-DE" sz="900" dirty="0">
                          <a:solidFill>
                            <a:srgbClr val="595A59"/>
                          </a:solidFill>
                        </a:rPr>
                        <a:t>Auszahlungen im Rahmen des Finanzverkehrs (Tilgung / Zinsen)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extLst>
                  <a:ext uri="{0D108BD9-81ED-4DB2-BD59-A6C34878D82A}">
                    <a16:rowId xmlns:a16="http://schemas.microsoft.com/office/drawing/2014/main" val="2654850641"/>
                  </a:ext>
                </a:extLst>
              </a:tr>
              <a:tr h="208385">
                <a:tc>
                  <a:txBody>
                    <a:bodyPr/>
                    <a:lstStyle/>
                    <a:p>
                      <a:pPr marL="0" algn="l" defTabSz="914400" rtl="0" eaLnBrk="1" latinLnBrk="0" hangingPunct="1"/>
                      <a:r>
                        <a:rPr lang="de-DE" sz="900" kern="1200" dirty="0">
                          <a:solidFill>
                            <a:srgbClr val="595A59"/>
                          </a:solidFill>
                          <a:latin typeface="+mn-lt"/>
                          <a:ea typeface="+mn-ea"/>
                          <a:cs typeface="+mn-cs"/>
                        </a:rPr>
                        <a:t>Summe Auszahlungen</a:t>
                      </a: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extLst>
                  <a:ext uri="{0D108BD9-81ED-4DB2-BD59-A6C34878D82A}">
                    <a16:rowId xmlns:a16="http://schemas.microsoft.com/office/drawing/2014/main" val="875202853"/>
                  </a:ext>
                </a:extLst>
              </a:tr>
              <a:tr h="208385">
                <a:tc>
                  <a:txBody>
                    <a:bodyPr/>
                    <a:lstStyle/>
                    <a:p>
                      <a:r>
                        <a:rPr lang="de-DE" sz="900" dirty="0">
                          <a:solidFill>
                            <a:schemeClr val="bg1"/>
                          </a:solidFill>
                        </a:rPr>
                        <a:t>Über- / Unterdeckung</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404646210"/>
                  </a:ext>
                </a:extLst>
              </a:tr>
              <a:tr h="208385">
                <a:tc>
                  <a:txBody>
                    <a:bodyPr/>
                    <a:lstStyle/>
                    <a:p>
                      <a:r>
                        <a:rPr lang="de-DE" sz="900" dirty="0">
                          <a:solidFill>
                            <a:srgbClr val="595A59"/>
                          </a:solidFill>
                        </a:rPr>
                        <a:t>Maßnahmen</a:t>
                      </a: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extLst>
                  <a:ext uri="{0D108BD9-81ED-4DB2-BD59-A6C34878D82A}">
                    <a16:rowId xmlns:a16="http://schemas.microsoft.com/office/drawing/2014/main" val="3870143063"/>
                  </a:ext>
                </a:extLst>
              </a:tr>
              <a:tr h="208385">
                <a:tc>
                  <a:txBody>
                    <a:bodyPr/>
                    <a:lstStyle/>
                    <a:p>
                      <a:r>
                        <a:rPr lang="de-DE" sz="900" dirty="0">
                          <a:solidFill>
                            <a:schemeClr val="bg1"/>
                          </a:solidFill>
                        </a:rPr>
                        <a:t>Finanzmittelbestand zum Ende der Periode</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635693213"/>
                  </a:ext>
                </a:extLst>
              </a:tr>
            </a:tbl>
          </a:graphicData>
        </a:graphic>
      </p:graphicFrame>
      <p:sp>
        <p:nvSpPr>
          <p:cNvPr id="4" name="Textplatzhalter 3">
            <a:extLst>
              <a:ext uri="{FF2B5EF4-FFF2-40B4-BE49-F238E27FC236}">
                <a16:creationId xmlns:a16="http://schemas.microsoft.com/office/drawing/2014/main" id="{880B6A52-5E93-EFFF-7EC6-0FE8DB28A3AA}"/>
              </a:ext>
            </a:extLst>
          </p:cNvPr>
          <p:cNvSpPr>
            <a:spLocks noGrp="1"/>
          </p:cNvSpPr>
          <p:nvPr>
            <p:ph type="body" sz="quarter" idx="16"/>
          </p:nvPr>
        </p:nvSpPr>
        <p:spPr/>
        <p:txBody>
          <a:bodyPr>
            <a:normAutofit/>
          </a:bodyPr>
          <a:lstStyle/>
          <a:p>
            <a:r>
              <a:rPr lang="de-DE" dirty="0"/>
              <a:t>Zunächst werden die bereits bekannten Informationen eingetragen</a:t>
            </a:r>
          </a:p>
        </p:txBody>
      </p:sp>
      <p:sp>
        <p:nvSpPr>
          <p:cNvPr id="5" name="Textplatzhalter 4">
            <a:extLst>
              <a:ext uri="{FF2B5EF4-FFF2-40B4-BE49-F238E27FC236}">
                <a16:creationId xmlns:a16="http://schemas.microsoft.com/office/drawing/2014/main" id="{DC2D0497-72EA-C98E-C46B-A76605F47212}"/>
              </a:ext>
            </a:extLst>
          </p:cNvPr>
          <p:cNvSpPr>
            <a:spLocks noGrp="1"/>
          </p:cNvSpPr>
          <p:nvPr>
            <p:ph type="body" sz="quarter" idx="20"/>
          </p:nvPr>
        </p:nvSpPr>
        <p:spPr/>
        <p:txBody>
          <a:bodyPr>
            <a:normAutofit fontScale="77500" lnSpcReduction="20000"/>
          </a:bodyPr>
          <a:lstStyle/>
          <a:p>
            <a:r>
              <a:rPr lang="de-DE" dirty="0"/>
              <a:t>Vereinfachtes Beispiel einer monatlichen Liquiditätsplanung für ein volles Geschäftsjahr (in Tausend EUR)</a:t>
            </a:r>
          </a:p>
        </p:txBody>
      </p:sp>
      <p:sp>
        <p:nvSpPr>
          <p:cNvPr id="2" name="Rechteck 1">
            <a:extLst>
              <a:ext uri="{FF2B5EF4-FFF2-40B4-BE49-F238E27FC236}">
                <a16:creationId xmlns:a16="http://schemas.microsoft.com/office/drawing/2014/main" id="{B0911593-E112-FFBC-8820-B7F44816D7EA}"/>
              </a:ext>
            </a:extLst>
          </p:cNvPr>
          <p:cNvSpPr/>
          <p:nvPr/>
        </p:nvSpPr>
        <p:spPr>
          <a:xfrm>
            <a:off x="5793729" y="2401723"/>
            <a:ext cx="5778553" cy="2982234"/>
          </a:xfrm>
          <a:prstGeom prst="rect">
            <a:avLst/>
          </a:prstGeom>
          <a:solidFill>
            <a:srgbClr val="D7C6D8">
              <a:alpha val="72157"/>
            </a:srgbClr>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a:solidFill>
                  <a:srgbClr val="595A59"/>
                </a:solidFill>
              </a:rPr>
              <a:t>Ausgangssituation:</a:t>
            </a:r>
          </a:p>
          <a:p>
            <a:pPr marL="285750" indent="-285750">
              <a:buFont typeface="Arial" panose="020B0604020202020204" pitchFamily="34" charset="0"/>
              <a:buChar char="•"/>
            </a:pPr>
            <a:r>
              <a:rPr lang="de-DE" sz="1400" dirty="0">
                <a:solidFill>
                  <a:srgbClr val="595A59"/>
                </a:solidFill>
              </a:rPr>
              <a:t>Aktuell befinden sich 100 TEUR auf dem Konto. Weitere Liquide Mittel bestehen nicht. </a:t>
            </a:r>
          </a:p>
          <a:p>
            <a:pPr marL="285750" indent="-285750">
              <a:buFont typeface="Arial" panose="020B0604020202020204" pitchFamily="34" charset="0"/>
              <a:buChar char="•"/>
            </a:pPr>
            <a:endParaRPr lang="de-DE" sz="1400" dirty="0">
              <a:solidFill>
                <a:srgbClr val="595A59"/>
              </a:solidFill>
            </a:endParaRPr>
          </a:p>
          <a:p>
            <a:pPr marL="285750" indent="-285750">
              <a:buFont typeface="Arial" panose="020B0604020202020204" pitchFamily="34" charset="0"/>
              <a:buChar char="•"/>
            </a:pPr>
            <a:r>
              <a:rPr lang="de-DE" sz="1400" dirty="0">
                <a:solidFill>
                  <a:srgbClr val="595A59"/>
                </a:solidFill>
              </a:rPr>
              <a:t>Für die kommenden drei Monate liegen bereits einige Buchungen vor</a:t>
            </a:r>
          </a:p>
          <a:p>
            <a:pPr marL="285750" indent="-285750">
              <a:buFont typeface="Arial" panose="020B0604020202020204" pitchFamily="34" charset="0"/>
              <a:buChar char="•"/>
            </a:pPr>
            <a:endParaRPr lang="de-DE" sz="1400" dirty="0">
              <a:solidFill>
                <a:srgbClr val="595A59"/>
              </a:solidFill>
            </a:endParaRPr>
          </a:p>
          <a:p>
            <a:pPr marL="285750" indent="-285750">
              <a:buFont typeface="Arial" panose="020B0604020202020204" pitchFamily="34" charset="0"/>
              <a:buChar char="•"/>
            </a:pPr>
            <a:r>
              <a:rPr lang="de-DE" sz="1400" dirty="0">
                <a:solidFill>
                  <a:srgbClr val="595A59"/>
                </a:solidFill>
              </a:rPr>
              <a:t>Es liegen zudem bereits gebuchte Eingangsrechnungen vor, die im nächsten Monat fällig werden </a:t>
            </a:r>
          </a:p>
          <a:p>
            <a:pPr marL="285750" indent="-285750">
              <a:buFont typeface="Arial" panose="020B0604020202020204" pitchFamily="34" charset="0"/>
              <a:buChar char="•"/>
            </a:pPr>
            <a:endParaRPr lang="de-DE" sz="1400" dirty="0">
              <a:solidFill>
                <a:srgbClr val="595A59"/>
              </a:solidFill>
            </a:endParaRPr>
          </a:p>
          <a:p>
            <a:pPr marL="285750" indent="-285750">
              <a:buFont typeface="Arial" panose="020B0604020202020204" pitchFamily="34" charset="0"/>
              <a:buChar char="•"/>
            </a:pPr>
            <a:r>
              <a:rPr lang="de-DE" sz="1400" dirty="0">
                <a:solidFill>
                  <a:srgbClr val="595A59"/>
                </a:solidFill>
              </a:rPr>
              <a:t>Das Unternehmen hat einen laufenden Kredit, für den jeden Monat 2 TEUR Zins und Tilgung fällig werden</a:t>
            </a:r>
          </a:p>
        </p:txBody>
      </p:sp>
      <p:cxnSp>
        <p:nvCxnSpPr>
          <p:cNvPr id="7" name="Gerade Verbindung mit Pfeil 6">
            <a:extLst>
              <a:ext uri="{FF2B5EF4-FFF2-40B4-BE49-F238E27FC236}">
                <a16:creationId xmlns:a16="http://schemas.microsoft.com/office/drawing/2014/main" id="{C214923B-F018-F983-549C-5F6469378BC3}"/>
              </a:ext>
            </a:extLst>
          </p:cNvPr>
          <p:cNvCxnSpPr>
            <a:cxnSpLocks/>
          </p:cNvCxnSpPr>
          <p:nvPr/>
        </p:nvCxnSpPr>
        <p:spPr>
          <a:xfrm flipH="1" flipV="1">
            <a:off x="3194709" y="2208219"/>
            <a:ext cx="2720435" cy="607071"/>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9D4DC7E9-39E6-9A76-B1E1-253DE1416D54}"/>
              </a:ext>
            </a:extLst>
          </p:cNvPr>
          <p:cNvCxnSpPr>
            <a:cxnSpLocks/>
          </p:cNvCxnSpPr>
          <p:nvPr/>
        </p:nvCxnSpPr>
        <p:spPr>
          <a:xfrm flipH="1" flipV="1">
            <a:off x="5160100" y="2815290"/>
            <a:ext cx="755044" cy="633629"/>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3C7BDDEB-E0F0-07E6-69B8-6A1C666AA3AC}"/>
              </a:ext>
            </a:extLst>
          </p:cNvPr>
          <p:cNvCxnSpPr>
            <a:cxnSpLocks/>
          </p:cNvCxnSpPr>
          <p:nvPr/>
        </p:nvCxnSpPr>
        <p:spPr>
          <a:xfrm flipH="1" flipV="1">
            <a:off x="4450586" y="2815290"/>
            <a:ext cx="1464558" cy="633629"/>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0707653C-1E25-DA61-AED6-19ED4CDA9EBD}"/>
              </a:ext>
            </a:extLst>
          </p:cNvPr>
          <p:cNvCxnSpPr>
            <a:cxnSpLocks/>
          </p:cNvCxnSpPr>
          <p:nvPr/>
        </p:nvCxnSpPr>
        <p:spPr>
          <a:xfrm flipH="1" flipV="1">
            <a:off x="3843515" y="2815290"/>
            <a:ext cx="2071629" cy="648807"/>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825E63AB-3E3D-4D12-C1CC-F6C8EC319B47}"/>
              </a:ext>
            </a:extLst>
          </p:cNvPr>
          <p:cNvCxnSpPr>
            <a:cxnSpLocks/>
          </p:cNvCxnSpPr>
          <p:nvPr/>
        </p:nvCxnSpPr>
        <p:spPr>
          <a:xfrm flipH="1">
            <a:off x="3684159" y="4526470"/>
            <a:ext cx="2230985" cy="428743"/>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D68A1A42-059A-7EBD-8109-A31969EC2211}"/>
              </a:ext>
            </a:extLst>
          </p:cNvPr>
          <p:cNvCxnSpPr>
            <a:cxnSpLocks/>
          </p:cNvCxnSpPr>
          <p:nvPr/>
        </p:nvCxnSpPr>
        <p:spPr>
          <a:xfrm flipH="1">
            <a:off x="4348143" y="4526470"/>
            <a:ext cx="1567001" cy="428743"/>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FF884D31-3961-2AA5-4199-BE48A2A84890}"/>
              </a:ext>
            </a:extLst>
          </p:cNvPr>
          <p:cNvCxnSpPr>
            <a:cxnSpLocks/>
          </p:cNvCxnSpPr>
          <p:nvPr/>
        </p:nvCxnSpPr>
        <p:spPr>
          <a:xfrm flipH="1">
            <a:off x="5008331" y="4526470"/>
            <a:ext cx="906813" cy="428743"/>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E2C53A5D-B884-528E-8B67-12B21594004B}"/>
              </a:ext>
            </a:extLst>
          </p:cNvPr>
          <p:cNvCxnSpPr>
            <a:cxnSpLocks/>
          </p:cNvCxnSpPr>
          <p:nvPr/>
        </p:nvCxnSpPr>
        <p:spPr>
          <a:xfrm flipH="1">
            <a:off x="3752455" y="3877663"/>
            <a:ext cx="2162689" cy="428743"/>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78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A449CA6-31B7-281E-7117-0902164843C7}"/>
              </a:ext>
            </a:extLst>
          </p:cNvPr>
          <p:cNvGraphicFramePr>
            <a:graphicFrameLocks noGrp="1"/>
          </p:cNvGraphicFramePr>
          <p:nvPr>
            <p:ph sz="quarter" idx="13"/>
            <p:extLst>
              <p:ext uri="{D42A27DB-BD31-4B8C-83A1-F6EECF244321}">
                <p14:modId xmlns:p14="http://schemas.microsoft.com/office/powerpoint/2010/main" val="1392021272"/>
              </p:ext>
            </p:extLst>
          </p:nvPr>
        </p:nvGraphicFramePr>
        <p:xfrm>
          <a:off x="389965" y="1720709"/>
          <a:ext cx="11370224" cy="4434840"/>
        </p:xfrm>
        <a:graphic>
          <a:graphicData uri="http://schemas.openxmlformats.org/drawingml/2006/table">
            <a:tbl>
              <a:tblPr firstRow="1" bandRow="1">
                <a:tableStyleId>{5C22544A-7EE6-4342-B048-85BDC9FD1C3A}</a:tableStyleId>
              </a:tblPr>
              <a:tblGrid>
                <a:gridCol w="2311499">
                  <a:extLst>
                    <a:ext uri="{9D8B030D-6E8A-4147-A177-3AD203B41FA5}">
                      <a16:colId xmlns:a16="http://schemas.microsoft.com/office/drawing/2014/main" val="353390154"/>
                    </a:ext>
                  </a:extLst>
                </a:gridCol>
                <a:gridCol w="696825">
                  <a:extLst>
                    <a:ext uri="{9D8B030D-6E8A-4147-A177-3AD203B41FA5}">
                      <a16:colId xmlns:a16="http://schemas.microsoft.com/office/drawing/2014/main" val="548620442"/>
                    </a:ext>
                  </a:extLst>
                </a:gridCol>
                <a:gridCol w="696825">
                  <a:extLst>
                    <a:ext uri="{9D8B030D-6E8A-4147-A177-3AD203B41FA5}">
                      <a16:colId xmlns:a16="http://schemas.microsoft.com/office/drawing/2014/main" val="2842557175"/>
                    </a:ext>
                  </a:extLst>
                </a:gridCol>
                <a:gridCol w="696825">
                  <a:extLst>
                    <a:ext uri="{9D8B030D-6E8A-4147-A177-3AD203B41FA5}">
                      <a16:colId xmlns:a16="http://schemas.microsoft.com/office/drawing/2014/main" val="189465228"/>
                    </a:ext>
                  </a:extLst>
                </a:gridCol>
                <a:gridCol w="696825">
                  <a:extLst>
                    <a:ext uri="{9D8B030D-6E8A-4147-A177-3AD203B41FA5}">
                      <a16:colId xmlns:a16="http://schemas.microsoft.com/office/drawing/2014/main" val="1009061743"/>
                    </a:ext>
                  </a:extLst>
                </a:gridCol>
                <a:gridCol w="696825">
                  <a:extLst>
                    <a:ext uri="{9D8B030D-6E8A-4147-A177-3AD203B41FA5}">
                      <a16:colId xmlns:a16="http://schemas.microsoft.com/office/drawing/2014/main" val="1222803485"/>
                    </a:ext>
                  </a:extLst>
                </a:gridCol>
                <a:gridCol w="696825">
                  <a:extLst>
                    <a:ext uri="{9D8B030D-6E8A-4147-A177-3AD203B41FA5}">
                      <a16:colId xmlns:a16="http://schemas.microsoft.com/office/drawing/2014/main" val="681211518"/>
                    </a:ext>
                  </a:extLst>
                </a:gridCol>
                <a:gridCol w="696825">
                  <a:extLst>
                    <a:ext uri="{9D8B030D-6E8A-4147-A177-3AD203B41FA5}">
                      <a16:colId xmlns:a16="http://schemas.microsoft.com/office/drawing/2014/main" val="84182241"/>
                    </a:ext>
                  </a:extLst>
                </a:gridCol>
                <a:gridCol w="696825">
                  <a:extLst>
                    <a:ext uri="{9D8B030D-6E8A-4147-A177-3AD203B41FA5}">
                      <a16:colId xmlns:a16="http://schemas.microsoft.com/office/drawing/2014/main" val="1227881593"/>
                    </a:ext>
                  </a:extLst>
                </a:gridCol>
                <a:gridCol w="696825">
                  <a:extLst>
                    <a:ext uri="{9D8B030D-6E8A-4147-A177-3AD203B41FA5}">
                      <a16:colId xmlns:a16="http://schemas.microsoft.com/office/drawing/2014/main" val="3994037677"/>
                    </a:ext>
                  </a:extLst>
                </a:gridCol>
                <a:gridCol w="696825">
                  <a:extLst>
                    <a:ext uri="{9D8B030D-6E8A-4147-A177-3AD203B41FA5}">
                      <a16:colId xmlns:a16="http://schemas.microsoft.com/office/drawing/2014/main" val="2732954587"/>
                    </a:ext>
                  </a:extLst>
                </a:gridCol>
                <a:gridCol w="696825">
                  <a:extLst>
                    <a:ext uri="{9D8B030D-6E8A-4147-A177-3AD203B41FA5}">
                      <a16:colId xmlns:a16="http://schemas.microsoft.com/office/drawing/2014/main" val="457463544"/>
                    </a:ext>
                  </a:extLst>
                </a:gridCol>
                <a:gridCol w="696825">
                  <a:extLst>
                    <a:ext uri="{9D8B030D-6E8A-4147-A177-3AD203B41FA5}">
                      <a16:colId xmlns:a16="http://schemas.microsoft.com/office/drawing/2014/main" val="2405739000"/>
                    </a:ext>
                  </a:extLst>
                </a:gridCol>
                <a:gridCol w="696825">
                  <a:extLst>
                    <a:ext uri="{9D8B030D-6E8A-4147-A177-3AD203B41FA5}">
                      <a16:colId xmlns:a16="http://schemas.microsoft.com/office/drawing/2014/main" val="1403333064"/>
                    </a:ext>
                  </a:extLst>
                </a:gridCol>
              </a:tblGrid>
              <a:tr h="333416">
                <a:tc>
                  <a:txBody>
                    <a:bodyPr/>
                    <a:lstStyle/>
                    <a:p>
                      <a:endParaRPr lang="de-DE" sz="900" dirty="0"/>
                    </a:p>
                  </a:txBody>
                  <a:tcPr>
                    <a:solidFill>
                      <a:srgbClr val="79527B"/>
                    </a:solidFill>
                  </a:tcPr>
                </a:tc>
                <a:tc>
                  <a:txBody>
                    <a:bodyPr/>
                    <a:lstStyle/>
                    <a:p>
                      <a:r>
                        <a:rPr lang="de-DE" sz="900" dirty="0"/>
                        <a:t>Status Quo</a:t>
                      </a:r>
                    </a:p>
                  </a:txBody>
                  <a:tcPr>
                    <a:solidFill>
                      <a:srgbClr val="79527B"/>
                    </a:solidFill>
                  </a:tcPr>
                </a:tc>
                <a:tc>
                  <a:txBody>
                    <a:bodyPr/>
                    <a:lstStyle/>
                    <a:p>
                      <a:r>
                        <a:rPr lang="de-DE" sz="900" dirty="0"/>
                        <a:t>Monat 1</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2</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3</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4</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5</a:t>
                      </a:r>
                    </a:p>
                  </a:txBody>
                  <a:tcPr>
                    <a:solidFill>
                      <a:srgbClr val="79527B"/>
                    </a:solidFill>
                  </a:tcPr>
                </a:tc>
                <a:tc>
                  <a:txBody>
                    <a:bodyPr/>
                    <a:lstStyle/>
                    <a:p>
                      <a:r>
                        <a:rPr lang="de-DE" sz="900" dirty="0"/>
                        <a:t>Monat 6</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7</a:t>
                      </a:r>
                    </a:p>
                  </a:txBody>
                  <a:tcPr>
                    <a:solidFill>
                      <a:srgbClr val="79527B"/>
                    </a:solidFill>
                  </a:tcPr>
                </a:tc>
                <a:tc>
                  <a:txBody>
                    <a:bodyPr/>
                    <a:lstStyle/>
                    <a:p>
                      <a:r>
                        <a:rPr lang="de-DE" sz="900" dirty="0"/>
                        <a:t>Monat 8</a:t>
                      </a:r>
                    </a:p>
                  </a:txBody>
                  <a:tcPr>
                    <a:solidFill>
                      <a:srgbClr val="79527B"/>
                    </a:solidFill>
                  </a:tcPr>
                </a:tc>
                <a:tc>
                  <a:txBody>
                    <a:bodyPr/>
                    <a:lstStyle/>
                    <a:p>
                      <a:r>
                        <a:rPr lang="de-DE" sz="900" dirty="0"/>
                        <a:t>Monat 9</a:t>
                      </a:r>
                    </a:p>
                  </a:txBody>
                  <a:tcPr>
                    <a:solidFill>
                      <a:srgbClr val="79527B"/>
                    </a:solidFill>
                  </a:tcPr>
                </a:tc>
                <a:tc>
                  <a:txBody>
                    <a:bodyPr/>
                    <a:lstStyle/>
                    <a:p>
                      <a:r>
                        <a:rPr lang="de-DE" sz="900" dirty="0"/>
                        <a:t>Monat 10</a:t>
                      </a:r>
                    </a:p>
                  </a:txBody>
                  <a:tcPr>
                    <a:solidFill>
                      <a:srgbClr val="79527B"/>
                    </a:solidFill>
                  </a:tcPr>
                </a:tc>
                <a:tc>
                  <a:txBody>
                    <a:bodyPr/>
                    <a:lstStyle/>
                    <a:p>
                      <a:r>
                        <a:rPr lang="de-DE" sz="900" dirty="0"/>
                        <a:t>Monat 11</a:t>
                      </a:r>
                    </a:p>
                  </a:txBody>
                  <a:tcPr>
                    <a:solidFill>
                      <a:srgbClr val="79527B"/>
                    </a:solidFill>
                  </a:tcPr>
                </a:tc>
                <a:tc>
                  <a:txBody>
                    <a:bodyPr/>
                    <a:lstStyle/>
                    <a:p>
                      <a:r>
                        <a:rPr lang="de-DE" sz="900" dirty="0"/>
                        <a:t>Monat 12</a:t>
                      </a:r>
                    </a:p>
                  </a:txBody>
                  <a:tcPr>
                    <a:solidFill>
                      <a:srgbClr val="79527B"/>
                    </a:solidFill>
                  </a:tcPr>
                </a:tc>
                <a:extLst>
                  <a:ext uri="{0D108BD9-81ED-4DB2-BD59-A6C34878D82A}">
                    <a16:rowId xmlns:a16="http://schemas.microsoft.com/office/drawing/2014/main" val="532152615"/>
                  </a:ext>
                </a:extLst>
              </a:tr>
              <a:tr h="208385">
                <a:tc>
                  <a:txBody>
                    <a:bodyPr/>
                    <a:lstStyle/>
                    <a:p>
                      <a:r>
                        <a:rPr lang="de-DE" sz="900" dirty="0">
                          <a:solidFill>
                            <a:schemeClr val="bg1"/>
                          </a:solidFill>
                        </a:rPr>
                        <a:t>Finanzmittelbestand zu Beginn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1837905213"/>
                  </a:ext>
                </a:extLst>
              </a:tr>
              <a:tr h="333416">
                <a:tc>
                  <a:txBody>
                    <a:bodyPr/>
                    <a:lstStyle/>
                    <a:p>
                      <a:r>
                        <a:rPr lang="de-DE" sz="900" dirty="0">
                          <a:solidFill>
                            <a:srgbClr val="595A59"/>
                          </a:solidFill>
                        </a:rPr>
                        <a:t>Einzahlungen aus laufendem Geschäftsbetrieb (inkl. Debitoren)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2435029646"/>
                  </a:ext>
                </a:extLst>
              </a:tr>
              <a:tr h="208385">
                <a:tc>
                  <a:txBody>
                    <a:bodyPr/>
                    <a:lstStyle/>
                    <a:p>
                      <a:pPr algn="r"/>
                      <a:r>
                        <a:rPr lang="de-DE" sz="900" i="1" dirty="0">
                          <a:solidFill>
                            <a:srgbClr val="595A59"/>
                          </a:solidFill>
                        </a:rPr>
                        <a:t>Davon Gebucht</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40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extLst>
                  <a:ext uri="{0D108BD9-81ED-4DB2-BD59-A6C34878D82A}">
                    <a16:rowId xmlns:a16="http://schemas.microsoft.com/office/drawing/2014/main" val="2775129707"/>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10</a:t>
                      </a:r>
                    </a:p>
                  </a:txBody>
                  <a:tcPr>
                    <a:solidFill>
                      <a:srgbClr val="E7EBEB"/>
                    </a:solidFill>
                  </a:tcPr>
                </a:tc>
                <a:tc>
                  <a:txBody>
                    <a:bodyPr/>
                    <a:lstStyle/>
                    <a:p>
                      <a:r>
                        <a:rPr lang="de-DE" sz="900" dirty="0">
                          <a:solidFill>
                            <a:srgbClr val="595A59"/>
                          </a:solidFill>
                        </a:rPr>
                        <a:t>60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80</a:t>
                      </a:r>
                    </a:p>
                  </a:txBody>
                  <a:tcPr>
                    <a:solidFill>
                      <a:srgbClr val="E7EBEB"/>
                    </a:solidFill>
                  </a:tcPr>
                </a:tc>
                <a:tc>
                  <a:txBody>
                    <a:bodyPr/>
                    <a:lstStyle/>
                    <a:p>
                      <a:r>
                        <a:rPr lang="de-DE" sz="900" dirty="0">
                          <a:solidFill>
                            <a:srgbClr val="595A59"/>
                          </a:solidFill>
                        </a:rPr>
                        <a:t>100</a:t>
                      </a:r>
                    </a:p>
                  </a:txBody>
                  <a:tcPr>
                    <a:solidFill>
                      <a:srgbClr val="E7EBEB"/>
                    </a:solidFill>
                  </a:tcPr>
                </a:tc>
                <a:extLst>
                  <a:ext uri="{0D108BD9-81ED-4DB2-BD59-A6C34878D82A}">
                    <a16:rowId xmlns:a16="http://schemas.microsoft.com/office/drawing/2014/main" val="839049815"/>
                  </a:ext>
                </a:extLst>
              </a:tr>
              <a:tr h="208385">
                <a:tc>
                  <a:txBody>
                    <a:bodyPr/>
                    <a:lstStyle/>
                    <a:p>
                      <a:r>
                        <a:rPr lang="de-DE" sz="900" dirty="0">
                          <a:solidFill>
                            <a:srgbClr val="595A59"/>
                          </a:solidFill>
                        </a:rPr>
                        <a:t>Einzahlungen aus Desinvestitionen</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extLst>
                  <a:ext uri="{0D108BD9-81ED-4DB2-BD59-A6C34878D82A}">
                    <a16:rowId xmlns:a16="http://schemas.microsoft.com/office/drawing/2014/main" val="3384931401"/>
                  </a:ext>
                </a:extLst>
              </a:tr>
              <a:tr h="208385">
                <a:tc>
                  <a:txBody>
                    <a:bodyPr/>
                    <a:lstStyle/>
                    <a:p>
                      <a:r>
                        <a:rPr lang="de-DE" sz="900" dirty="0">
                          <a:solidFill>
                            <a:srgbClr val="595A59"/>
                          </a:solidFill>
                        </a:rPr>
                        <a:t>Einzahlungen aus Finanzerträgen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3855905"/>
                  </a:ext>
                </a:extLst>
              </a:tr>
              <a:tr h="208385">
                <a:tc>
                  <a:txBody>
                    <a:bodyPr/>
                    <a:lstStyle/>
                    <a:p>
                      <a:r>
                        <a:rPr lang="de-DE" sz="900" dirty="0">
                          <a:solidFill>
                            <a:srgbClr val="595A59"/>
                          </a:solidFill>
                        </a:rPr>
                        <a:t>Summe Einzahlungen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extLst>
                  <a:ext uri="{0D108BD9-81ED-4DB2-BD59-A6C34878D82A}">
                    <a16:rowId xmlns:a16="http://schemas.microsoft.com/office/drawing/2014/main" val="3032267277"/>
                  </a:ext>
                </a:extLst>
              </a:tr>
              <a:tr h="333416">
                <a:tc>
                  <a:txBody>
                    <a:bodyPr/>
                    <a:lstStyle/>
                    <a:p>
                      <a:pPr marL="0" algn="l" defTabSz="914400" rtl="0" eaLnBrk="1" latinLnBrk="0" hangingPunct="1"/>
                      <a:r>
                        <a:rPr lang="de-DE" sz="900" kern="1200" dirty="0">
                          <a:solidFill>
                            <a:srgbClr val="595A59"/>
                          </a:solidFill>
                          <a:latin typeface="+mn-lt"/>
                          <a:ea typeface="+mn-ea"/>
                          <a:cs typeface="+mn-cs"/>
                        </a:rPr>
                        <a:t>Auszahlungen aus laufendem Geschäftsbetrieb (inkl. Kreditoren)</a:t>
                      </a: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extLst>
                  <a:ext uri="{0D108BD9-81ED-4DB2-BD59-A6C34878D82A}">
                    <a16:rowId xmlns:a16="http://schemas.microsoft.com/office/drawing/2014/main" val="160669637"/>
                  </a:ext>
                </a:extLst>
              </a:tr>
              <a:tr h="208385">
                <a:tc>
                  <a:txBody>
                    <a:bodyPr/>
                    <a:lstStyle/>
                    <a:p>
                      <a:pPr algn="r"/>
                      <a:r>
                        <a:rPr lang="de-DE" sz="900" i="1" dirty="0">
                          <a:solidFill>
                            <a:srgbClr val="595A59"/>
                          </a:solidFill>
                        </a:rPr>
                        <a:t>Davon Gebucht</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10</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2172156795"/>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469302514"/>
                  </a:ext>
                </a:extLst>
              </a:tr>
              <a:tr h="208385">
                <a:tc>
                  <a:txBody>
                    <a:bodyPr/>
                    <a:lstStyle/>
                    <a:p>
                      <a:r>
                        <a:rPr lang="de-DE" sz="900" dirty="0">
                          <a:solidFill>
                            <a:srgbClr val="595A59"/>
                          </a:solidFill>
                        </a:rPr>
                        <a:t>Auszahlungen für Investitionen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527730"/>
                  </a:ext>
                </a:extLst>
              </a:tr>
              <a:tr h="333416">
                <a:tc>
                  <a:txBody>
                    <a:bodyPr/>
                    <a:lstStyle/>
                    <a:p>
                      <a:r>
                        <a:rPr lang="de-DE" sz="900" dirty="0">
                          <a:solidFill>
                            <a:srgbClr val="595A59"/>
                          </a:solidFill>
                        </a:rPr>
                        <a:t>Auszahlungen im Rahmen des Finanzverkehrs (Tilgung / Zinsen)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extLst>
                  <a:ext uri="{0D108BD9-81ED-4DB2-BD59-A6C34878D82A}">
                    <a16:rowId xmlns:a16="http://schemas.microsoft.com/office/drawing/2014/main" val="2654850641"/>
                  </a:ext>
                </a:extLst>
              </a:tr>
              <a:tr h="208385">
                <a:tc>
                  <a:txBody>
                    <a:bodyPr/>
                    <a:lstStyle/>
                    <a:p>
                      <a:r>
                        <a:rPr lang="de-DE" sz="900" kern="1200" dirty="0">
                          <a:solidFill>
                            <a:srgbClr val="595A59"/>
                          </a:solidFill>
                          <a:latin typeface="+mn-lt"/>
                          <a:ea typeface="+mn-ea"/>
                          <a:cs typeface="+mn-cs"/>
                        </a:rPr>
                        <a:t>Summe Auszahlungen</a:t>
                      </a: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extLst>
                  <a:ext uri="{0D108BD9-81ED-4DB2-BD59-A6C34878D82A}">
                    <a16:rowId xmlns:a16="http://schemas.microsoft.com/office/drawing/2014/main" val="875202853"/>
                  </a:ext>
                </a:extLst>
              </a:tr>
              <a:tr h="208385">
                <a:tc>
                  <a:txBody>
                    <a:bodyPr/>
                    <a:lstStyle/>
                    <a:p>
                      <a:r>
                        <a:rPr lang="de-DE" sz="900" dirty="0">
                          <a:solidFill>
                            <a:schemeClr val="bg1"/>
                          </a:solidFill>
                        </a:rPr>
                        <a:t>Über- / Unterdeckung</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404646210"/>
                  </a:ext>
                </a:extLst>
              </a:tr>
              <a:tr h="208385">
                <a:tc>
                  <a:txBody>
                    <a:bodyPr/>
                    <a:lstStyle/>
                    <a:p>
                      <a:r>
                        <a:rPr lang="de-DE" sz="900" dirty="0">
                          <a:solidFill>
                            <a:srgbClr val="595A59"/>
                          </a:solidFill>
                        </a:rPr>
                        <a:t>Maßnahmen</a:t>
                      </a: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extLst>
                  <a:ext uri="{0D108BD9-81ED-4DB2-BD59-A6C34878D82A}">
                    <a16:rowId xmlns:a16="http://schemas.microsoft.com/office/drawing/2014/main" val="3870143063"/>
                  </a:ext>
                </a:extLst>
              </a:tr>
              <a:tr h="208385">
                <a:tc>
                  <a:txBody>
                    <a:bodyPr/>
                    <a:lstStyle/>
                    <a:p>
                      <a:r>
                        <a:rPr lang="de-DE" sz="900" dirty="0">
                          <a:solidFill>
                            <a:schemeClr val="bg1"/>
                          </a:solidFill>
                        </a:rPr>
                        <a:t>Finanzmittelbestand zum Ende der Periode</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635693213"/>
                  </a:ext>
                </a:extLst>
              </a:tr>
            </a:tbl>
          </a:graphicData>
        </a:graphic>
      </p:graphicFrame>
      <p:sp>
        <p:nvSpPr>
          <p:cNvPr id="4" name="Textplatzhalter 3">
            <a:extLst>
              <a:ext uri="{FF2B5EF4-FFF2-40B4-BE49-F238E27FC236}">
                <a16:creationId xmlns:a16="http://schemas.microsoft.com/office/drawing/2014/main" id="{880B6A52-5E93-EFFF-7EC6-0FE8DB28A3AA}"/>
              </a:ext>
            </a:extLst>
          </p:cNvPr>
          <p:cNvSpPr>
            <a:spLocks noGrp="1"/>
          </p:cNvSpPr>
          <p:nvPr>
            <p:ph type="body" sz="quarter" idx="16"/>
          </p:nvPr>
        </p:nvSpPr>
        <p:spPr/>
        <p:txBody>
          <a:bodyPr>
            <a:normAutofit fontScale="92500" lnSpcReduction="10000"/>
          </a:bodyPr>
          <a:lstStyle/>
          <a:p>
            <a:r>
              <a:rPr lang="de-DE" dirty="0"/>
              <a:t>Darauf aufbauend werden die Planwerte aus der Unternehmensplanung eingetragen. Dazu werden auch Daten aus den letzten Jahren analysiert und in die Planung aufgenommen</a:t>
            </a:r>
          </a:p>
        </p:txBody>
      </p:sp>
      <p:sp>
        <p:nvSpPr>
          <p:cNvPr id="5" name="Textplatzhalter 4">
            <a:extLst>
              <a:ext uri="{FF2B5EF4-FFF2-40B4-BE49-F238E27FC236}">
                <a16:creationId xmlns:a16="http://schemas.microsoft.com/office/drawing/2014/main" id="{DC2D0497-72EA-C98E-C46B-A76605F47212}"/>
              </a:ext>
            </a:extLst>
          </p:cNvPr>
          <p:cNvSpPr>
            <a:spLocks noGrp="1"/>
          </p:cNvSpPr>
          <p:nvPr>
            <p:ph type="body" sz="quarter" idx="20"/>
          </p:nvPr>
        </p:nvSpPr>
        <p:spPr/>
        <p:txBody>
          <a:bodyPr>
            <a:normAutofit fontScale="77500" lnSpcReduction="20000"/>
          </a:bodyPr>
          <a:lstStyle/>
          <a:p>
            <a:r>
              <a:rPr lang="de-DE" dirty="0"/>
              <a:t>Vereinfachtes Beispiel einer monatlichen Liquiditätsplanung für ein volles Geschäftsjahr (in Tausend EUR)</a:t>
            </a:r>
          </a:p>
        </p:txBody>
      </p:sp>
      <p:sp>
        <p:nvSpPr>
          <p:cNvPr id="2" name="Rechteck 1">
            <a:extLst>
              <a:ext uri="{FF2B5EF4-FFF2-40B4-BE49-F238E27FC236}">
                <a16:creationId xmlns:a16="http://schemas.microsoft.com/office/drawing/2014/main" id="{B0911593-E112-FFBC-8820-B7F44816D7EA}"/>
              </a:ext>
            </a:extLst>
          </p:cNvPr>
          <p:cNvSpPr/>
          <p:nvPr/>
        </p:nvSpPr>
        <p:spPr>
          <a:xfrm>
            <a:off x="3896635" y="3304499"/>
            <a:ext cx="8111980" cy="1267259"/>
          </a:xfrm>
          <a:prstGeom prst="rect">
            <a:avLst/>
          </a:prstGeom>
          <a:solidFill>
            <a:srgbClr val="D7C6D8">
              <a:alpha val="72157"/>
            </a:srgbClr>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a:solidFill>
                  <a:srgbClr val="595A59"/>
                </a:solidFill>
              </a:rPr>
              <a:t>Umsatzplanung:</a:t>
            </a:r>
          </a:p>
          <a:p>
            <a:pPr marL="285750" indent="-285750">
              <a:buFont typeface="Arial" panose="020B0604020202020204" pitchFamily="34" charset="0"/>
              <a:buChar char="•"/>
            </a:pPr>
            <a:r>
              <a:rPr lang="de-DE" sz="1400" dirty="0">
                <a:solidFill>
                  <a:srgbClr val="595A59"/>
                </a:solidFill>
              </a:rPr>
              <a:t>Basis für die Einzahlungsplanung der Umsätze ist das Vorjahr, es gibt keine Anhaltpunkte, dass das folgende Jahr anders verlaufen sollte als das Vorjahr</a:t>
            </a:r>
          </a:p>
          <a:p>
            <a:pPr marL="285750" indent="-285750">
              <a:buFont typeface="Arial" panose="020B0604020202020204" pitchFamily="34" charset="0"/>
              <a:buChar char="•"/>
            </a:pPr>
            <a:r>
              <a:rPr lang="de-DE" sz="1400" dirty="0">
                <a:solidFill>
                  <a:srgbClr val="595A59"/>
                </a:solidFill>
              </a:rPr>
              <a:t>Aus der Vergangenheit ist bekannt, dass die Monate 4, 5, 6 und 8 schwache Monate sind</a:t>
            </a:r>
          </a:p>
          <a:p>
            <a:pPr marL="285750" indent="-285750">
              <a:buFont typeface="Arial" panose="020B0604020202020204" pitchFamily="34" charset="0"/>
              <a:buChar char="•"/>
            </a:pPr>
            <a:r>
              <a:rPr lang="de-DE" sz="1400" dirty="0">
                <a:solidFill>
                  <a:srgbClr val="595A59"/>
                </a:solidFill>
              </a:rPr>
              <a:t>Monat 7 ist aufgrund einer Messe in dieser Zeit typischerweise ein stärkerer Monat</a:t>
            </a:r>
          </a:p>
        </p:txBody>
      </p:sp>
      <p:cxnSp>
        <p:nvCxnSpPr>
          <p:cNvPr id="15" name="Gerade Verbindung mit Pfeil 14">
            <a:extLst>
              <a:ext uri="{FF2B5EF4-FFF2-40B4-BE49-F238E27FC236}">
                <a16:creationId xmlns:a16="http://schemas.microsoft.com/office/drawing/2014/main" id="{6FB54115-0E07-CFA8-6D4B-DAFDF6FADE5F}"/>
              </a:ext>
            </a:extLst>
          </p:cNvPr>
          <p:cNvCxnSpPr>
            <a:cxnSpLocks/>
          </p:cNvCxnSpPr>
          <p:nvPr/>
        </p:nvCxnSpPr>
        <p:spPr>
          <a:xfrm flipH="1" flipV="1">
            <a:off x="3854898" y="3076160"/>
            <a:ext cx="728485" cy="281699"/>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897AA111-2CF2-4B2C-929B-E47D218EF1D4}"/>
              </a:ext>
            </a:extLst>
          </p:cNvPr>
          <p:cNvCxnSpPr>
            <a:cxnSpLocks/>
          </p:cNvCxnSpPr>
          <p:nvPr/>
        </p:nvCxnSpPr>
        <p:spPr>
          <a:xfrm flipH="1" flipV="1">
            <a:off x="4332966" y="3057654"/>
            <a:ext cx="250417" cy="300205"/>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802F5556-C284-3DC9-4CA4-7D6459414808}"/>
              </a:ext>
            </a:extLst>
          </p:cNvPr>
          <p:cNvCxnSpPr>
            <a:cxnSpLocks/>
          </p:cNvCxnSpPr>
          <p:nvPr/>
        </p:nvCxnSpPr>
        <p:spPr>
          <a:xfrm flipV="1">
            <a:off x="4583383" y="3115031"/>
            <a:ext cx="345271" cy="242828"/>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124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A449CA6-31B7-281E-7117-0902164843C7}"/>
              </a:ext>
            </a:extLst>
          </p:cNvPr>
          <p:cNvGraphicFramePr>
            <a:graphicFrameLocks noGrp="1"/>
          </p:cNvGraphicFramePr>
          <p:nvPr>
            <p:ph sz="quarter" idx="13"/>
            <p:extLst>
              <p:ext uri="{D42A27DB-BD31-4B8C-83A1-F6EECF244321}">
                <p14:modId xmlns:p14="http://schemas.microsoft.com/office/powerpoint/2010/main" val="2774544843"/>
              </p:ext>
            </p:extLst>
          </p:nvPr>
        </p:nvGraphicFramePr>
        <p:xfrm>
          <a:off x="389965" y="1720709"/>
          <a:ext cx="11370224" cy="4434840"/>
        </p:xfrm>
        <a:graphic>
          <a:graphicData uri="http://schemas.openxmlformats.org/drawingml/2006/table">
            <a:tbl>
              <a:tblPr firstRow="1" bandRow="1">
                <a:tableStyleId>{5C22544A-7EE6-4342-B048-85BDC9FD1C3A}</a:tableStyleId>
              </a:tblPr>
              <a:tblGrid>
                <a:gridCol w="2311499">
                  <a:extLst>
                    <a:ext uri="{9D8B030D-6E8A-4147-A177-3AD203B41FA5}">
                      <a16:colId xmlns:a16="http://schemas.microsoft.com/office/drawing/2014/main" val="353390154"/>
                    </a:ext>
                  </a:extLst>
                </a:gridCol>
                <a:gridCol w="696825">
                  <a:extLst>
                    <a:ext uri="{9D8B030D-6E8A-4147-A177-3AD203B41FA5}">
                      <a16:colId xmlns:a16="http://schemas.microsoft.com/office/drawing/2014/main" val="548620442"/>
                    </a:ext>
                  </a:extLst>
                </a:gridCol>
                <a:gridCol w="696825">
                  <a:extLst>
                    <a:ext uri="{9D8B030D-6E8A-4147-A177-3AD203B41FA5}">
                      <a16:colId xmlns:a16="http://schemas.microsoft.com/office/drawing/2014/main" val="2842557175"/>
                    </a:ext>
                  </a:extLst>
                </a:gridCol>
                <a:gridCol w="696825">
                  <a:extLst>
                    <a:ext uri="{9D8B030D-6E8A-4147-A177-3AD203B41FA5}">
                      <a16:colId xmlns:a16="http://schemas.microsoft.com/office/drawing/2014/main" val="189465228"/>
                    </a:ext>
                  </a:extLst>
                </a:gridCol>
                <a:gridCol w="696825">
                  <a:extLst>
                    <a:ext uri="{9D8B030D-6E8A-4147-A177-3AD203B41FA5}">
                      <a16:colId xmlns:a16="http://schemas.microsoft.com/office/drawing/2014/main" val="1009061743"/>
                    </a:ext>
                  </a:extLst>
                </a:gridCol>
                <a:gridCol w="696825">
                  <a:extLst>
                    <a:ext uri="{9D8B030D-6E8A-4147-A177-3AD203B41FA5}">
                      <a16:colId xmlns:a16="http://schemas.microsoft.com/office/drawing/2014/main" val="1222803485"/>
                    </a:ext>
                  </a:extLst>
                </a:gridCol>
                <a:gridCol w="696825">
                  <a:extLst>
                    <a:ext uri="{9D8B030D-6E8A-4147-A177-3AD203B41FA5}">
                      <a16:colId xmlns:a16="http://schemas.microsoft.com/office/drawing/2014/main" val="681211518"/>
                    </a:ext>
                  </a:extLst>
                </a:gridCol>
                <a:gridCol w="696825">
                  <a:extLst>
                    <a:ext uri="{9D8B030D-6E8A-4147-A177-3AD203B41FA5}">
                      <a16:colId xmlns:a16="http://schemas.microsoft.com/office/drawing/2014/main" val="84182241"/>
                    </a:ext>
                  </a:extLst>
                </a:gridCol>
                <a:gridCol w="696825">
                  <a:extLst>
                    <a:ext uri="{9D8B030D-6E8A-4147-A177-3AD203B41FA5}">
                      <a16:colId xmlns:a16="http://schemas.microsoft.com/office/drawing/2014/main" val="1227881593"/>
                    </a:ext>
                  </a:extLst>
                </a:gridCol>
                <a:gridCol w="696825">
                  <a:extLst>
                    <a:ext uri="{9D8B030D-6E8A-4147-A177-3AD203B41FA5}">
                      <a16:colId xmlns:a16="http://schemas.microsoft.com/office/drawing/2014/main" val="3994037677"/>
                    </a:ext>
                  </a:extLst>
                </a:gridCol>
                <a:gridCol w="696825">
                  <a:extLst>
                    <a:ext uri="{9D8B030D-6E8A-4147-A177-3AD203B41FA5}">
                      <a16:colId xmlns:a16="http://schemas.microsoft.com/office/drawing/2014/main" val="2732954587"/>
                    </a:ext>
                  </a:extLst>
                </a:gridCol>
                <a:gridCol w="696825">
                  <a:extLst>
                    <a:ext uri="{9D8B030D-6E8A-4147-A177-3AD203B41FA5}">
                      <a16:colId xmlns:a16="http://schemas.microsoft.com/office/drawing/2014/main" val="457463544"/>
                    </a:ext>
                  </a:extLst>
                </a:gridCol>
                <a:gridCol w="696825">
                  <a:extLst>
                    <a:ext uri="{9D8B030D-6E8A-4147-A177-3AD203B41FA5}">
                      <a16:colId xmlns:a16="http://schemas.microsoft.com/office/drawing/2014/main" val="2405739000"/>
                    </a:ext>
                  </a:extLst>
                </a:gridCol>
                <a:gridCol w="696825">
                  <a:extLst>
                    <a:ext uri="{9D8B030D-6E8A-4147-A177-3AD203B41FA5}">
                      <a16:colId xmlns:a16="http://schemas.microsoft.com/office/drawing/2014/main" val="1403333064"/>
                    </a:ext>
                  </a:extLst>
                </a:gridCol>
              </a:tblGrid>
              <a:tr h="333416">
                <a:tc>
                  <a:txBody>
                    <a:bodyPr/>
                    <a:lstStyle/>
                    <a:p>
                      <a:endParaRPr lang="de-DE" sz="900" dirty="0"/>
                    </a:p>
                  </a:txBody>
                  <a:tcPr>
                    <a:solidFill>
                      <a:srgbClr val="79527B"/>
                    </a:solidFill>
                  </a:tcPr>
                </a:tc>
                <a:tc>
                  <a:txBody>
                    <a:bodyPr/>
                    <a:lstStyle/>
                    <a:p>
                      <a:r>
                        <a:rPr lang="de-DE" sz="900" dirty="0"/>
                        <a:t>Status Quo</a:t>
                      </a:r>
                    </a:p>
                  </a:txBody>
                  <a:tcPr>
                    <a:solidFill>
                      <a:srgbClr val="79527B"/>
                    </a:solidFill>
                  </a:tcPr>
                </a:tc>
                <a:tc>
                  <a:txBody>
                    <a:bodyPr/>
                    <a:lstStyle/>
                    <a:p>
                      <a:r>
                        <a:rPr lang="de-DE" sz="900" dirty="0"/>
                        <a:t>Monat 1</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2</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3</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4</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5</a:t>
                      </a:r>
                    </a:p>
                  </a:txBody>
                  <a:tcPr>
                    <a:solidFill>
                      <a:srgbClr val="79527B"/>
                    </a:solidFill>
                  </a:tcPr>
                </a:tc>
                <a:tc>
                  <a:txBody>
                    <a:bodyPr/>
                    <a:lstStyle/>
                    <a:p>
                      <a:r>
                        <a:rPr lang="de-DE" sz="900" dirty="0"/>
                        <a:t>Monat 6</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7</a:t>
                      </a:r>
                    </a:p>
                  </a:txBody>
                  <a:tcPr>
                    <a:solidFill>
                      <a:srgbClr val="79527B"/>
                    </a:solidFill>
                  </a:tcPr>
                </a:tc>
                <a:tc>
                  <a:txBody>
                    <a:bodyPr/>
                    <a:lstStyle/>
                    <a:p>
                      <a:r>
                        <a:rPr lang="de-DE" sz="900" dirty="0"/>
                        <a:t>Monat 8</a:t>
                      </a:r>
                    </a:p>
                  </a:txBody>
                  <a:tcPr>
                    <a:solidFill>
                      <a:srgbClr val="79527B"/>
                    </a:solidFill>
                  </a:tcPr>
                </a:tc>
                <a:tc>
                  <a:txBody>
                    <a:bodyPr/>
                    <a:lstStyle/>
                    <a:p>
                      <a:r>
                        <a:rPr lang="de-DE" sz="900" dirty="0"/>
                        <a:t>Monat 9</a:t>
                      </a:r>
                    </a:p>
                  </a:txBody>
                  <a:tcPr>
                    <a:solidFill>
                      <a:srgbClr val="79527B"/>
                    </a:solidFill>
                  </a:tcPr>
                </a:tc>
                <a:tc>
                  <a:txBody>
                    <a:bodyPr/>
                    <a:lstStyle/>
                    <a:p>
                      <a:r>
                        <a:rPr lang="de-DE" sz="900" dirty="0"/>
                        <a:t>Monat 10</a:t>
                      </a:r>
                    </a:p>
                  </a:txBody>
                  <a:tcPr>
                    <a:solidFill>
                      <a:srgbClr val="79527B"/>
                    </a:solidFill>
                  </a:tcPr>
                </a:tc>
                <a:tc>
                  <a:txBody>
                    <a:bodyPr/>
                    <a:lstStyle/>
                    <a:p>
                      <a:r>
                        <a:rPr lang="de-DE" sz="900" dirty="0"/>
                        <a:t>Monat 11</a:t>
                      </a:r>
                    </a:p>
                  </a:txBody>
                  <a:tcPr>
                    <a:solidFill>
                      <a:srgbClr val="79527B"/>
                    </a:solidFill>
                  </a:tcPr>
                </a:tc>
                <a:tc>
                  <a:txBody>
                    <a:bodyPr/>
                    <a:lstStyle/>
                    <a:p>
                      <a:r>
                        <a:rPr lang="de-DE" sz="900" dirty="0"/>
                        <a:t>Monat 12</a:t>
                      </a:r>
                    </a:p>
                  </a:txBody>
                  <a:tcPr>
                    <a:solidFill>
                      <a:srgbClr val="79527B"/>
                    </a:solidFill>
                  </a:tcPr>
                </a:tc>
                <a:extLst>
                  <a:ext uri="{0D108BD9-81ED-4DB2-BD59-A6C34878D82A}">
                    <a16:rowId xmlns:a16="http://schemas.microsoft.com/office/drawing/2014/main" val="532152615"/>
                  </a:ext>
                </a:extLst>
              </a:tr>
              <a:tr h="208385">
                <a:tc>
                  <a:txBody>
                    <a:bodyPr/>
                    <a:lstStyle/>
                    <a:p>
                      <a:r>
                        <a:rPr lang="de-DE" sz="900" dirty="0">
                          <a:solidFill>
                            <a:schemeClr val="bg1"/>
                          </a:solidFill>
                        </a:rPr>
                        <a:t>Finanzmittelbestand zu Beginn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1837905213"/>
                  </a:ext>
                </a:extLst>
              </a:tr>
              <a:tr h="333416">
                <a:tc>
                  <a:txBody>
                    <a:bodyPr/>
                    <a:lstStyle/>
                    <a:p>
                      <a:r>
                        <a:rPr lang="de-DE" sz="900" dirty="0">
                          <a:solidFill>
                            <a:srgbClr val="595A59"/>
                          </a:solidFill>
                        </a:rPr>
                        <a:t>Einzahlungen aus laufendem Geschäftsbetrieb (inkl. Debitoren)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2435029646"/>
                  </a:ext>
                </a:extLst>
              </a:tr>
              <a:tr h="208385">
                <a:tc>
                  <a:txBody>
                    <a:bodyPr/>
                    <a:lstStyle/>
                    <a:p>
                      <a:pPr algn="r"/>
                      <a:r>
                        <a:rPr lang="de-DE" sz="900" i="1" dirty="0">
                          <a:solidFill>
                            <a:srgbClr val="595A59"/>
                          </a:solidFill>
                        </a:rPr>
                        <a:t>Davon Gebucht</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40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extLst>
                  <a:ext uri="{0D108BD9-81ED-4DB2-BD59-A6C34878D82A}">
                    <a16:rowId xmlns:a16="http://schemas.microsoft.com/office/drawing/2014/main" val="2775129707"/>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10</a:t>
                      </a:r>
                    </a:p>
                  </a:txBody>
                  <a:tcPr>
                    <a:solidFill>
                      <a:srgbClr val="E7EBEB"/>
                    </a:solidFill>
                  </a:tcPr>
                </a:tc>
                <a:tc>
                  <a:txBody>
                    <a:bodyPr/>
                    <a:lstStyle/>
                    <a:p>
                      <a:r>
                        <a:rPr lang="de-DE" sz="900" dirty="0">
                          <a:solidFill>
                            <a:srgbClr val="595A59"/>
                          </a:solidFill>
                        </a:rPr>
                        <a:t>60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80</a:t>
                      </a:r>
                    </a:p>
                  </a:txBody>
                  <a:tcPr>
                    <a:solidFill>
                      <a:srgbClr val="E7EBEB"/>
                    </a:solidFill>
                  </a:tcPr>
                </a:tc>
                <a:tc>
                  <a:txBody>
                    <a:bodyPr/>
                    <a:lstStyle/>
                    <a:p>
                      <a:r>
                        <a:rPr lang="de-DE" sz="900" dirty="0">
                          <a:solidFill>
                            <a:srgbClr val="595A59"/>
                          </a:solidFill>
                        </a:rPr>
                        <a:t>100</a:t>
                      </a:r>
                    </a:p>
                  </a:txBody>
                  <a:tcPr>
                    <a:solidFill>
                      <a:srgbClr val="E7EBEB"/>
                    </a:solidFill>
                  </a:tcPr>
                </a:tc>
                <a:extLst>
                  <a:ext uri="{0D108BD9-81ED-4DB2-BD59-A6C34878D82A}">
                    <a16:rowId xmlns:a16="http://schemas.microsoft.com/office/drawing/2014/main" val="839049815"/>
                  </a:ext>
                </a:extLst>
              </a:tr>
              <a:tr h="208385">
                <a:tc>
                  <a:txBody>
                    <a:bodyPr/>
                    <a:lstStyle/>
                    <a:p>
                      <a:r>
                        <a:rPr lang="de-DE" sz="900" dirty="0">
                          <a:solidFill>
                            <a:srgbClr val="595A59"/>
                          </a:solidFill>
                        </a:rPr>
                        <a:t>Einzahlungen aus Desinvestitionen</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extLst>
                  <a:ext uri="{0D108BD9-81ED-4DB2-BD59-A6C34878D82A}">
                    <a16:rowId xmlns:a16="http://schemas.microsoft.com/office/drawing/2014/main" val="3384931401"/>
                  </a:ext>
                </a:extLst>
              </a:tr>
              <a:tr h="208385">
                <a:tc>
                  <a:txBody>
                    <a:bodyPr/>
                    <a:lstStyle/>
                    <a:p>
                      <a:r>
                        <a:rPr lang="de-DE" sz="900" dirty="0">
                          <a:solidFill>
                            <a:srgbClr val="595A59"/>
                          </a:solidFill>
                        </a:rPr>
                        <a:t>Einzahlungen aus Finanzerträgen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3855905"/>
                  </a:ext>
                </a:extLst>
              </a:tr>
              <a:tr h="208385">
                <a:tc>
                  <a:txBody>
                    <a:bodyPr/>
                    <a:lstStyle/>
                    <a:p>
                      <a:r>
                        <a:rPr lang="de-DE" sz="900" dirty="0">
                          <a:solidFill>
                            <a:srgbClr val="595A59"/>
                          </a:solidFill>
                        </a:rPr>
                        <a:t>Summe Einzahlungen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extLst>
                  <a:ext uri="{0D108BD9-81ED-4DB2-BD59-A6C34878D82A}">
                    <a16:rowId xmlns:a16="http://schemas.microsoft.com/office/drawing/2014/main" val="3032267277"/>
                  </a:ext>
                </a:extLst>
              </a:tr>
              <a:tr h="333416">
                <a:tc>
                  <a:txBody>
                    <a:bodyPr/>
                    <a:lstStyle/>
                    <a:p>
                      <a:pPr marL="0" algn="l" defTabSz="914400" rtl="0" eaLnBrk="1" latinLnBrk="0" hangingPunct="1"/>
                      <a:r>
                        <a:rPr lang="de-DE" sz="900" kern="1200" dirty="0">
                          <a:solidFill>
                            <a:srgbClr val="595A59"/>
                          </a:solidFill>
                          <a:latin typeface="+mn-lt"/>
                          <a:ea typeface="+mn-ea"/>
                          <a:cs typeface="+mn-cs"/>
                        </a:rPr>
                        <a:t>Auszahlungen aus laufendem Geschäftsbetrieb (inkl. Kreditoren)</a:t>
                      </a: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extLst>
                  <a:ext uri="{0D108BD9-81ED-4DB2-BD59-A6C34878D82A}">
                    <a16:rowId xmlns:a16="http://schemas.microsoft.com/office/drawing/2014/main" val="160669637"/>
                  </a:ext>
                </a:extLst>
              </a:tr>
              <a:tr h="208385">
                <a:tc>
                  <a:txBody>
                    <a:bodyPr/>
                    <a:lstStyle/>
                    <a:p>
                      <a:pPr algn="r"/>
                      <a:r>
                        <a:rPr lang="de-DE" sz="900" i="1" dirty="0">
                          <a:solidFill>
                            <a:srgbClr val="595A59"/>
                          </a:solidFill>
                        </a:rPr>
                        <a:t>Davon Gebucht</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10</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2172156795"/>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60 </a:t>
                      </a:r>
                      <a:r>
                        <a:rPr lang="de-DE" sz="800" kern="1200" dirty="0">
                          <a:solidFill>
                            <a:srgbClr val="595A59"/>
                          </a:solidFill>
                          <a:latin typeface="+mn-lt"/>
                          <a:ea typeface="+mn-ea"/>
                          <a:cs typeface="+mn-cs"/>
                        </a:rPr>
                        <a:t>(45 + 15)</a:t>
                      </a:r>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45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45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30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65</a:t>
                      </a:r>
                    </a:p>
                  </a:txBody>
                  <a:tcPr>
                    <a:solidFill>
                      <a:srgbClr val="E7EBEB"/>
                    </a:solidFill>
                  </a:tcPr>
                </a:tc>
                <a:extLst>
                  <a:ext uri="{0D108BD9-81ED-4DB2-BD59-A6C34878D82A}">
                    <a16:rowId xmlns:a16="http://schemas.microsoft.com/office/drawing/2014/main" val="469302514"/>
                  </a:ext>
                </a:extLst>
              </a:tr>
              <a:tr h="208385">
                <a:tc>
                  <a:txBody>
                    <a:bodyPr/>
                    <a:lstStyle/>
                    <a:p>
                      <a:r>
                        <a:rPr lang="de-DE" sz="900" dirty="0">
                          <a:solidFill>
                            <a:srgbClr val="595A59"/>
                          </a:solidFill>
                        </a:rPr>
                        <a:t>Auszahlungen für Investitionen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527730"/>
                  </a:ext>
                </a:extLst>
              </a:tr>
              <a:tr h="333416">
                <a:tc>
                  <a:txBody>
                    <a:bodyPr/>
                    <a:lstStyle/>
                    <a:p>
                      <a:r>
                        <a:rPr lang="de-DE" sz="900" dirty="0">
                          <a:solidFill>
                            <a:srgbClr val="595A59"/>
                          </a:solidFill>
                        </a:rPr>
                        <a:t>Auszahlungen im Rahmen des Finanzverkehrs (Tilgung / Zinsen)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extLst>
                  <a:ext uri="{0D108BD9-81ED-4DB2-BD59-A6C34878D82A}">
                    <a16:rowId xmlns:a16="http://schemas.microsoft.com/office/drawing/2014/main" val="2654850641"/>
                  </a:ext>
                </a:extLst>
              </a:tr>
              <a:tr h="208385">
                <a:tc>
                  <a:txBody>
                    <a:bodyPr/>
                    <a:lstStyle/>
                    <a:p>
                      <a:pPr marL="0" algn="l" defTabSz="914400" rtl="0" eaLnBrk="1" latinLnBrk="0" hangingPunct="1"/>
                      <a:r>
                        <a:rPr lang="de-DE" sz="900" kern="1200" dirty="0">
                          <a:solidFill>
                            <a:srgbClr val="595A59"/>
                          </a:solidFill>
                          <a:latin typeface="+mn-lt"/>
                          <a:ea typeface="+mn-ea"/>
                          <a:cs typeface="+mn-cs"/>
                        </a:rPr>
                        <a:t>Summe Auszahlungen</a:t>
                      </a: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extLst>
                  <a:ext uri="{0D108BD9-81ED-4DB2-BD59-A6C34878D82A}">
                    <a16:rowId xmlns:a16="http://schemas.microsoft.com/office/drawing/2014/main" val="875202853"/>
                  </a:ext>
                </a:extLst>
              </a:tr>
              <a:tr h="208385">
                <a:tc>
                  <a:txBody>
                    <a:bodyPr/>
                    <a:lstStyle/>
                    <a:p>
                      <a:r>
                        <a:rPr lang="de-DE" sz="900" dirty="0">
                          <a:solidFill>
                            <a:schemeClr val="bg1"/>
                          </a:solidFill>
                        </a:rPr>
                        <a:t>Über- / Unterdeckung</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404646210"/>
                  </a:ext>
                </a:extLst>
              </a:tr>
              <a:tr h="208385">
                <a:tc>
                  <a:txBody>
                    <a:bodyPr/>
                    <a:lstStyle/>
                    <a:p>
                      <a:r>
                        <a:rPr lang="de-DE" sz="900" dirty="0">
                          <a:solidFill>
                            <a:srgbClr val="595A59"/>
                          </a:solidFill>
                        </a:rPr>
                        <a:t>Maßnahmen</a:t>
                      </a: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extLst>
                  <a:ext uri="{0D108BD9-81ED-4DB2-BD59-A6C34878D82A}">
                    <a16:rowId xmlns:a16="http://schemas.microsoft.com/office/drawing/2014/main" val="3870143063"/>
                  </a:ext>
                </a:extLst>
              </a:tr>
              <a:tr h="208385">
                <a:tc>
                  <a:txBody>
                    <a:bodyPr/>
                    <a:lstStyle/>
                    <a:p>
                      <a:r>
                        <a:rPr lang="de-DE" sz="900" dirty="0">
                          <a:solidFill>
                            <a:schemeClr val="bg1"/>
                          </a:solidFill>
                        </a:rPr>
                        <a:t>Finanzmittelbestand zum Ende der Periode</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635693213"/>
                  </a:ext>
                </a:extLst>
              </a:tr>
            </a:tbl>
          </a:graphicData>
        </a:graphic>
      </p:graphicFrame>
      <p:sp>
        <p:nvSpPr>
          <p:cNvPr id="4" name="Textplatzhalter 3">
            <a:extLst>
              <a:ext uri="{FF2B5EF4-FFF2-40B4-BE49-F238E27FC236}">
                <a16:creationId xmlns:a16="http://schemas.microsoft.com/office/drawing/2014/main" id="{880B6A52-5E93-EFFF-7EC6-0FE8DB28A3AA}"/>
              </a:ext>
            </a:extLst>
          </p:cNvPr>
          <p:cNvSpPr>
            <a:spLocks noGrp="1"/>
          </p:cNvSpPr>
          <p:nvPr>
            <p:ph type="body" sz="quarter" idx="16"/>
          </p:nvPr>
        </p:nvSpPr>
        <p:spPr/>
        <p:txBody>
          <a:bodyPr>
            <a:normAutofit fontScale="92500" lnSpcReduction="10000"/>
          </a:bodyPr>
          <a:lstStyle/>
          <a:p>
            <a:r>
              <a:rPr lang="de-DE" dirty="0"/>
              <a:t>Die Kosten setzen sich in diesem Beispiel aus einem Fixkostenblock und einem prozentualen Anteil vom Umsatz zusammen</a:t>
            </a:r>
          </a:p>
        </p:txBody>
      </p:sp>
      <p:sp>
        <p:nvSpPr>
          <p:cNvPr id="5" name="Textplatzhalter 4">
            <a:extLst>
              <a:ext uri="{FF2B5EF4-FFF2-40B4-BE49-F238E27FC236}">
                <a16:creationId xmlns:a16="http://schemas.microsoft.com/office/drawing/2014/main" id="{DC2D0497-72EA-C98E-C46B-A76605F47212}"/>
              </a:ext>
            </a:extLst>
          </p:cNvPr>
          <p:cNvSpPr>
            <a:spLocks noGrp="1"/>
          </p:cNvSpPr>
          <p:nvPr>
            <p:ph type="body" sz="quarter" idx="20"/>
          </p:nvPr>
        </p:nvSpPr>
        <p:spPr/>
        <p:txBody>
          <a:bodyPr>
            <a:normAutofit fontScale="77500" lnSpcReduction="20000"/>
          </a:bodyPr>
          <a:lstStyle/>
          <a:p>
            <a:r>
              <a:rPr lang="de-DE" dirty="0"/>
              <a:t>Vereinfachtes Beispiel einer monatlichen Liquiditätsplanung für ein volles Geschäftsjahr (in Tausend EUR)</a:t>
            </a:r>
          </a:p>
        </p:txBody>
      </p:sp>
      <p:sp>
        <p:nvSpPr>
          <p:cNvPr id="2" name="Rechteck 1">
            <a:extLst>
              <a:ext uri="{FF2B5EF4-FFF2-40B4-BE49-F238E27FC236}">
                <a16:creationId xmlns:a16="http://schemas.microsoft.com/office/drawing/2014/main" id="{B0911593-E112-FFBC-8820-B7F44816D7EA}"/>
              </a:ext>
            </a:extLst>
          </p:cNvPr>
          <p:cNvSpPr/>
          <p:nvPr/>
        </p:nvSpPr>
        <p:spPr>
          <a:xfrm>
            <a:off x="3843517" y="3156767"/>
            <a:ext cx="8111980" cy="994078"/>
          </a:xfrm>
          <a:prstGeom prst="rect">
            <a:avLst/>
          </a:prstGeom>
          <a:solidFill>
            <a:srgbClr val="D7C6D8">
              <a:alpha val="72157"/>
            </a:srgbClr>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a:solidFill>
                  <a:srgbClr val="595A59"/>
                </a:solidFill>
              </a:rPr>
              <a:t>Kostenplanung:</a:t>
            </a:r>
          </a:p>
          <a:p>
            <a:pPr marL="285750" indent="-285750">
              <a:buFont typeface="Arial" panose="020B0604020202020204" pitchFamily="34" charset="0"/>
              <a:buChar char="•"/>
            </a:pPr>
            <a:r>
              <a:rPr lang="de-DE" sz="1400" dirty="0">
                <a:solidFill>
                  <a:srgbClr val="595A59"/>
                </a:solidFill>
              </a:rPr>
              <a:t>Die Fixkosten betragen 15 TEUR pro Monat</a:t>
            </a:r>
          </a:p>
          <a:p>
            <a:pPr marL="285750" indent="-285750">
              <a:buFont typeface="Arial" panose="020B0604020202020204" pitchFamily="34" charset="0"/>
              <a:buChar char="•"/>
            </a:pPr>
            <a:r>
              <a:rPr lang="de-DE" sz="1400" dirty="0">
                <a:solidFill>
                  <a:srgbClr val="595A59"/>
                </a:solidFill>
              </a:rPr>
              <a:t>Die variablen Kosten werden auf Basis der Analyse der Vorjahreswerte berechnet und betragen 50% des operativen Umsatzes</a:t>
            </a:r>
          </a:p>
        </p:txBody>
      </p:sp>
      <p:cxnSp>
        <p:nvCxnSpPr>
          <p:cNvPr id="9" name="Gerade Verbindung mit Pfeil 8">
            <a:extLst>
              <a:ext uri="{FF2B5EF4-FFF2-40B4-BE49-F238E27FC236}">
                <a16:creationId xmlns:a16="http://schemas.microsoft.com/office/drawing/2014/main" id="{0B73C61C-1562-E9DD-D393-1A474C5E2321}"/>
              </a:ext>
            </a:extLst>
          </p:cNvPr>
          <p:cNvCxnSpPr>
            <a:cxnSpLocks/>
          </p:cNvCxnSpPr>
          <p:nvPr/>
        </p:nvCxnSpPr>
        <p:spPr>
          <a:xfrm flipH="1">
            <a:off x="4613736" y="3665188"/>
            <a:ext cx="1312790" cy="785398"/>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0F1B5F54-C064-0A53-0715-A819BBA65A81}"/>
              </a:ext>
            </a:extLst>
          </p:cNvPr>
          <p:cNvCxnSpPr>
            <a:cxnSpLocks/>
          </p:cNvCxnSpPr>
          <p:nvPr/>
        </p:nvCxnSpPr>
        <p:spPr>
          <a:xfrm flipV="1">
            <a:off x="3968724" y="2894968"/>
            <a:ext cx="204886" cy="880252"/>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50E6C56-7810-59E6-CCF0-78904923FEFD}"/>
              </a:ext>
            </a:extLst>
          </p:cNvPr>
          <p:cNvCxnSpPr>
            <a:cxnSpLocks/>
          </p:cNvCxnSpPr>
          <p:nvPr/>
        </p:nvCxnSpPr>
        <p:spPr>
          <a:xfrm flipV="1">
            <a:off x="3968724" y="3103648"/>
            <a:ext cx="265593" cy="671572"/>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266D8C08-7B42-6B99-DEF1-5F551F48323C}"/>
              </a:ext>
            </a:extLst>
          </p:cNvPr>
          <p:cNvCxnSpPr>
            <a:cxnSpLocks/>
          </p:cNvCxnSpPr>
          <p:nvPr/>
        </p:nvCxnSpPr>
        <p:spPr>
          <a:xfrm>
            <a:off x="3968724" y="3775220"/>
            <a:ext cx="466685" cy="675366"/>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669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A449CA6-31B7-281E-7117-0902164843C7}"/>
              </a:ext>
            </a:extLst>
          </p:cNvPr>
          <p:cNvGraphicFramePr>
            <a:graphicFrameLocks noGrp="1"/>
          </p:cNvGraphicFramePr>
          <p:nvPr>
            <p:ph sz="quarter" idx="13"/>
            <p:extLst>
              <p:ext uri="{D42A27DB-BD31-4B8C-83A1-F6EECF244321}">
                <p14:modId xmlns:p14="http://schemas.microsoft.com/office/powerpoint/2010/main" val="4281955503"/>
              </p:ext>
            </p:extLst>
          </p:nvPr>
        </p:nvGraphicFramePr>
        <p:xfrm>
          <a:off x="389965" y="1720709"/>
          <a:ext cx="11370224" cy="4434840"/>
        </p:xfrm>
        <a:graphic>
          <a:graphicData uri="http://schemas.openxmlformats.org/drawingml/2006/table">
            <a:tbl>
              <a:tblPr firstRow="1" bandRow="1">
                <a:tableStyleId>{5C22544A-7EE6-4342-B048-85BDC9FD1C3A}</a:tableStyleId>
              </a:tblPr>
              <a:tblGrid>
                <a:gridCol w="2311499">
                  <a:extLst>
                    <a:ext uri="{9D8B030D-6E8A-4147-A177-3AD203B41FA5}">
                      <a16:colId xmlns:a16="http://schemas.microsoft.com/office/drawing/2014/main" val="353390154"/>
                    </a:ext>
                  </a:extLst>
                </a:gridCol>
                <a:gridCol w="696825">
                  <a:extLst>
                    <a:ext uri="{9D8B030D-6E8A-4147-A177-3AD203B41FA5}">
                      <a16:colId xmlns:a16="http://schemas.microsoft.com/office/drawing/2014/main" val="548620442"/>
                    </a:ext>
                  </a:extLst>
                </a:gridCol>
                <a:gridCol w="696825">
                  <a:extLst>
                    <a:ext uri="{9D8B030D-6E8A-4147-A177-3AD203B41FA5}">
                      <a16:colId xmlns:a16="http://schemas.microsoft.com/office/drawing/2014/main" val="2842557175"/>
                    </a:ext>
                  </a:extLst>
                </a:gridCol>
                <a:gridCol w="696825">
                  <a:extLst>
                    <a:ext uri="{9D8B030D-6E8A-4147-A177-3AD203B41FA5}">
                      <a16:colId xmlns:a16="http://schemas.microsoft.com/office/drawing/2014/main" val="189465228"/>
                    </a:ext>
                  </a:extLst>
                </a:gridCol>
                <a:gridCol w="696825">
                  <a:extLst>
                    <a:ext uri="{9D8B030D-6E8A-4147-A177-3AD203B41FA5}">
                      <a16:colId xmlns:a16="http://schemas.microsoft.com/office/drawing/2014/main" val="1009061743"/>
                    </a:ext>
                  </a:extLst>
                </a:gridCol>
                <a:gridCol w="696825">
                  <a:extLst>
                    <a:ext uri="{9D8B030D-6E8A-4147-A177-3AD203B41FA5}">
                      <a16:colId xmlns:a16="http://schemas.microsoft.com/office/drawing/2014/main" val="1222803485"/>
                    </a:ext>
                  </a:extLst>
                </a:gridCol>
                <a:gridCol w="696825">
                  <a:extLst>
                    <a:ext uri="{9D8B030D-6E8A-4147-A177-3AD203B41FA5}">
                      <a16:colId xmlns:a16="http://schemas.microsoft.com/office/drawing/2014/main" val="681211518"/>
                    </a:ext>
                  </a:extLst>
                </a:gridCol>
                <a:gridCol w="696825">
                  <a:extLst>
                    <a:ext uri="{9D8B030D-6E8A-4147-A177-3AD203B41FA5}">
                      <a16:colId xmlns:a16="http://schemas.microsoft.com/office/drawing/2014/main" val="84182241"/>
                    </a:ext>
                  </a:extLst>
                </a:gridCol>
                <a:gridCol w="696825">
                  <a:extLst>
                    <a:ext uri="{9D8B030D-6E8A-4147-A177-3AD203B41FA5}">
                      <a16:colId xmlns:a16="http://schemas.microsoft.com/office/drawing/2014/main" val="1227881593"/>
                    </a:ext>
                  </a:extLst>
                </a:gridCol>
                <a:gridCol w="696825">
                  <a:extLst>
                    <a:ext uri="{9D8B030D-6E8A-4147-A177-3AD203B41FA5}">
                      <a16:colId xmlns:a16="http://schemas.microsoft.com/office/drawing/2014/main" val="3994037677"/>
                    </a:ext>
                  </a:extLst>
                </a:gridCol>
                <a:gridCol w="696825">
                  <a:extLst>
                    <a:ext uri="{9D8B030D-6E8A-4147-A177-3AD203B41FA5}">
                      <a16:colId xmlns:a16="http://schemas.microsoft.com/office/drawing/2014/main" val="2732954587"/>
                    </a:ext>
                  </a:extLst>
                </a:gridCol>
                <a:gridCol w="696825">
                  <a:extLst>
                    <a:ext uri="{9D8B030D-6E8A-4147-A177-3AD203B41FA5}">
                      <a16:colId xmlns:a16="http://schemas.microsoft.com/office/drawing/2014/main" val="457463544"/>
                    </a:ext>
                  </a:extLst>
                </a:gridCol>
                <a:gridCol w="696825">
                  <a:extLst>
                    <a:ext uri="{9D8B030D-6E8A-4147-A177-3AD203B41FA5}">
                      <a16:colId xmlns:a16="http://schemas.microsoft.com/office/drawing/2014/main" val="2405739000"/>
                    </a:ext>
                  </a:extLst>
                </a:gridCol>
                <a:gridCol w="696825">
                  <a:extLst>
                    <a:ext uri="{9D8B030D-6E8A-4147-A177-3AD203B41FA5}">
                      <a16:colId xmlns:a16="http://schemas.microsoft.com/office/drawing/2014/main" val="1403333064"/>
                    </a:ext>
                  </a:extLst>
                </a:gridCol>
              </a:tblGrid>
              <a:tr h="333416">
                <a:tc>
                  <a:txBody>
                    <a:bodyPr/>
                    <a:lstStyle/>
                    <a:p>
                      <a:endParaRPr lang="de-DE" sz="900" dirty="0"/>
                    </a:p>
                  </a:txBody>
                  <a:tcPr>
                    <a:solidFill>
                      <a:srgbClr val="79527B"/>
                    </a:solidFill>
                  </a:tcPr>
                </a:tc>
                <a:tc>
                  <a:txBody>
                    <a:bodyPr/>
                    <a:lstStyle/>
                    <a:p>
                      <a:r>
                        <a:rPr lang="de-DE" sz="900" dirty="0"/>
                        <a:t>Status Quo</a:t>
                      </a:r>
                    </a:p>
                  </a:txBody>
                  <a:tcPr>
                    <a:solidFill>
                      <a:srgbClr val="79527B"/>
                    </a:solidFill>
                  </a:tcPr>
                </a:tc>
                <a:tc>
                  <a:txBody>
                    <a:bodyPr/>
                    <a:lstStyle/>
                    <a:p>
                      <a:r>
                        <a:rPr lang="de-DE" sz="900" dirty="0"/>
                        <a:t>Monat 1</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2</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3</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4</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5</a:t>
                      </a:r>
                    </a:p>
                  </a:txBody>
                  <a:tcPr>
                    <a:solidFill>
                      <a:srgbClr val="79527B"/>
                    </a:solidFill>
                  </a:tcPr>
                </a:tc>
                <a:tc>
                  <a:txBody>
                    <a:bodyPr/>
                    <a:lstStyle/>
                    <a:p>
                      <a:r>
                        <a:rPr lang="de-DE" sz="900" dirty="0"/>
                        <a:t>Monat 6</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7</a:t>
                      </a:r>
                    </a:p>
                  </a:txBody>
                  <a:tcPr>
                    <a:solidFill>
                      <a:srgbClr val="79527B"/>
                    </a:solidFill>
                  </a:tcPr>
                </a:tc>
                <a:tc>
                  <a:txBody>
                    <a:bodyPr/>
                    <a:lstStyle/>
                    <a:p>
                      <a:r>
                        <a:rPr lang="de-DE" sz="900" dirty="0"/>
                        <a:t>Monat 8</a:t>
                      </a:r>
                    </a:p>
                  </a:txBody>
                  <a:tcPr>
                    <a:solidFill>
                      <a:srgbClr val="79527B"/>
                    </a:solidFill>
                  </a:tcPr>
                </a:tc>
                <a:tc>
                  <a:txBody>
                    <a:bodyPr/>
                    <a:lstStyle/>
                    <a:p>
                      <a:r>
                        <a:rPr lang="de-DE" sz="900" dirty="0"/>
                        <a:t>Monat 9</a:t>
                      </a:r>
                    </a:p>
                  </a:txBody>
                  <a:tcPr>
                    <a:solidFill>
                      <a:srgbClr val="79527B"/>
                    </a:solidFill>
                  </a:tcPr>
                </a:tc>
                <a:tc>
                  <a:txBody>
                    <a:bodyPr/>
                    <a:lstStyle/>
                    <a:p>
                      <a:r>
                        <a:rPr lang="de-DE" sz="900" dirty="0"/>
                        <a:t>Monat 10</a:t>
                      </a:r>
                    </a:p>
                  </a:txBody>
                  <a:tcPr>
                    <a:solidFill>
                      <a:srgbClr val="79527B"/>
                    </a:solidFill>
                  </a:tcPr>
                </a:tc>
                <a:tc>
                  <a:txBody>
                    <a:bodyPr/>
                    <a:lstStyle/>
                    <a:p>
                      <a:r>
                        <a:rPr lang="de-DE" sz="900" dirty="0"/>
                        <a:t>Monat 11</a:t>
                      </a:r>
                    </a:p>
                  </a:txBody>
                  <a:tcPr>
                    <a:solidFill>
                      <a:srgbClr val="79527B"/>
                    </a:solidFill>
                  </a:tcPr>
                </a:tc>
                <a:tc>
                  <a:txBody>
                    <a:bodyPr/>
                    <a:lstStyle/>
                    <a:p>
                      <a:r>
                        <a:rPr lang="de-DE" sz="900" dirty="0"/>
                        <a:t>Monat 12</a:t>
                      </a:r>
                    </a:p>
                  </a:txBody>
                  <a:tcPr>
                    <a:solidFill>
                      <a:srgbClr val="79527B"/>
                    </a:solidFill>
                  </a:tcPr>
                </a:tc>
                <a:extLst>
                  <a:ext uri="{0D108BD9-81ED-4DB2-BD59-A6C34878D82A}">
                    <a16:rowId xmlns:a16="http://schemas.microsoft.com/office/drawing/2014/main" val="532152615"/>
                  </a:ext>
                </a:extLst>
              </a:tr>
              <a:tr h="208385">
                <a:tc>
                  <a:txBody>
                    <a:bodyPr/>
                    <a:lstStyle/>
                    <a:p>
                      <a:r>
                        <a:rPr lang="de-DE" sz="900" dirty="0">
                          <a:solidFill>
                            <a:schemeClr val="bg1"/>
                          </a:solidFill>
                        </a:rPr>
                        <a:t>Finanzmittelbestand zu Beginn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1837905213"/>
                  </a:ext>
                </a:extLst>
              </a:tr>
              <a:tr h="333416">
                <a:tc>
                  <a:txBody>
                    <a:bodyPr/>
                    <a:lstStyle/>
                    <a:p>
                      <a:r>
                        <a:rPr lang="de-DE" sz="900" dirty="0">
                          <a:solidFill>
                            <a:srgbClr val="595A59"/>
                          </a:solidFill>
                        </a:rPr>
                        <a:t>Einzahlungen aus laufendem Geschäftsbetrieb (inkl. Debitoren)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2435029646"/>
                  </a:ext>
                </a:extLst>
              </a:tr>
              <a:tr h="208385">
                <a:tc>
                  <a:txBody>
                    <a:bodyPr/>
                    <a:lstStyle/>
                    <a:p>
                      <a:pPr algn="r"/>
                      <a:r>
                        <a:rPr lang="de-DE" sz="900" i="1" dirty="0">
                          <a:solidFill>
                            <a:srgbClr val="595A59"/>
                          </a:solidFill>
                        </a:rPr>
                        <a:t>Davon Gebucht</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40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extLst>
                  <a:ext uri="{0D108BD9-81ED-4DB2-BD59-A6C34878D82A}">
                    <a16:rowId xmlns:a16="http://schemas.microsoft.com/office/drawing/2014/main" val="2775129707"/>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10</a:t>
                      </a:r>
                    </a:p>
                  </a:txBody>
                  <a:tcPr>
                    <a:solidFill>
                      <a:srgbClr val="E7EBEB"/>
                    </a:solidFill>
                  </a:tcPr>
                </a:tc>
                <a:tc>
                  <a:txBody>
                    <a:bodyPr/>
                    <a:lstStyle/>
                    <a:p>
                      <a:r>
                        <a:rPr lang="de-DE" sz="900" dirty="0">
                          <a:solidFill>
                            <a:srgbClr val="595A59"/>
                          </a:solidFill>
                        </a:rPr>
                        <a:t>60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80</a:t>
                      </a:r>
                    </a:p>
                  </a:txBody>
                  <a:tcPr>
                    <a:solidFill>
                      <a:srgbClr val="E7EBEB"/>
                    </a:solidFill>
                  </a:tcPr>
                </a:tc>
                <a:tc>
                  <a:txBody>
                    <a:bodyPr/>
                    <a:lstStyle/>
                    <a:p>
                      <a:r>
                        <a:rPr lang="de-DE" sz="900" dirty="0">
                          <a:solidFill>
                            <a:srgbClr val="595A59"/>
                          </a:solidFill>
                        </a:rPr>
                        <a:t>100</a:t>
                      </a:r>
                    </a:p>
                  </a:txBody>
                  <a:tcPr>
                    <a:solidFill>
                      <a:srgbClr val="E7EBEB"/>
                    </a:solidFill>
                  </a:tcPr>
                </a:tc>
                <a:extLst>
                  <a:ext uri="{0D108BD9-81ED-4DB2-BD59-A6C34878D82A}">
                    <a16:rowId xmlns:a16="http://schemas.microsoft.com/office/drawing/2014/main" val="839049815"/>
                  </a:ext>
                </a:extLst>
              </a:tr>
              <a:tr h="208385">
                <a:tc>
                  <a:txBody>
                    <a:bodyPr/>
                    <a:lstStyle/>
                    <a:p>
                      <a:r>
                        <a:rPr lang="de-DE" sz="900" dirty="0">
                          <a:solidFill>
                            <a:srgbClr val="595A59"/>
                          </a:solidFill>
                        </a:rPr>
                        <a:t>Einzahlungen aus Desinvestitionen</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r>
                        <a:rPr lang="de-DE" sz="900" dirty="0">
                          <a:solidFill>
                            <a:srgbClr val="595A59"/>
                          </a:solidFill>
                        </a:rPr>
                        <a:t>10</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extLst>
                  <a:ext uri="{0D108BD9-81ED-4DB2-BD59-A6C34878D82A}">
                    <a16:rowId xmlns:a16="http://schemas.microsoft.com/office/drawing/2014/main" val="3384931401"/>
                  </a:ext>
                </a:extLst>
              </a:tr>
              <a:tr h="208385">
                <a:tc>
                  <a:txBody>
                    <a:bodyPr/>
                    <a:lstStyle/>
                    <a:p>
                      <a:r>
                        <a:rPr lang="de-DE" sz="900" dirty="0">
                          <a:solidFill>
                            <a:srgbClr val="595A59"/>
                          </a:solidFill>
                        </a:rPr>
                        <a:t>Einzahlungen aus Finanzerträgen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3855905"/>
                  </a:ext>
                </a:extLst>
              </a:tr>
              <a:tr h="208385">
                <a:tc>
                  <a:txBody>
                    <a:bodyPr/>
                    <a:lstStyle/>
                    <a:p>
                      <a:r>
                        <a:rPr lang="de-DE" sz="900" dirty="0">
                          <a:solidFill>
                            <a:srgbClr val="595A59"/>
                          </a:solidFill>
                        </a:rPr>
                        <a:t>Summe Einzahlungen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extLst>
                  <a:ext uri="{0D108BD9-81ED-4DB2-BD59-A6C34878D82A}">
                    <a16:rowId xmlns:a16="http://schemas.microsoft.com/office/drawing/2014/main" val="3032267277"/>
                  </a:ext>
                </a:extLst>
              </a:tr>
              <a:tr h="333416">
                <a:tc>
                  <a:txBody>
                    <a:bodyPr/>
                    <a:lstStyle/>
                    <a:p>
                      <a:pPr marL="0" algn="l" defTabSz="914400" rtl="0" eaLnBrk="1" latinLnBrk="0" hangingPunct="1"/>
                      <a:r>
                        <a:rPr lang="de-DE" sz="900" kern="1200" dirty="0">
                          <a:solidFill>
                            <a:srgbClr val="595A59"/>
                          </a:solidFill>
                          <a:latin typeface="+mn-lt"/>
                          <a:ea typeface="+mn-ea"/>
                          <a:cs typeface="+mn-cs"/>
                        </a:rPr>
                        <a:t>Auszahlungen aus laufendem Geschäftsbetrieb (inkl. Kreditoren)</a:t>
                      </a: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extLst>
                  <a:ext uri="{0D108BD9-81ED-4DB2-BD59-A6C34878D82A}">
                    <a16:rowId xmlns:a16="http://schemas.microsoft.com/office/drawing/2014/main" val="160669637"/>
                  </a:ext>
                </a:extLst>
              </a:tr>
              <a:tr h="208385">
                <a:tc>
                  <a:txBody>
                    <a:bodyPr/>
                    <a:lstStyle/>
                    <a:p>
                      <a:pPr algn="r"/>
                      <a:r>
                        <a:rPr lang="de-DE" sz="900" i="1" dirty="0">
                          <a:solidFill>
                            <a:srgbClr val="595A59"/>
                          </a:solidFill>
                        </a:rPr>
                        <a:t>Davon Gebucht</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10</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2172156795"/>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60 </a:t>
                      </a:r>
                      <a:r>
                        <a:rPr lang="de-DE" sz="800" kern="1200" dirty="0">
                          <a:solidFill>
                            <a:srgbClr val="595A59"/>
                          </a:solidFill>
                          <a:latin typeface="+mn-lt"/>
                          <a:ea typeface="+mn-ea"/>
                          <a:cs typeface="+mn-cs"/>
                        </a:rPr>
                        <a:t>(45 + 15)</a:t>
                      </a:r>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45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45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30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65</a:t>
                      </a:r>
                    </a:p>
                  </a:txBody>
                  <a:tcPr>
                    <a:solidFill>
                      <a:srgbClr val="E7EBEB"/>
                    </a:solidFill>
                  </a:tcPr>
                </a:tc>
                <a:extLst>
                  <a:ext uri="{0D108BD9-81ED-4DB2-BD59-A6C34878D82A}">
                    <a16:rowId xmlns:a16="http://schemas.microsoft.com/office/drawing/2014/main" val="469302514"/>
                  </a:ext>
                </a:extLst>
              </a:tr>
              <a:tr h="208385">
                <a:tc>
                  <a:txBody>
                    <a:bodyPr/>
                    <a:lstStyle/>
                    <a:p>
                      <a:r>
                        <a:rPr lang="de-DE" sz="900" dirty="0">
                          <a:solidFill>
                            <a:srgbClr val="595A59"/>
                          </a:solidFill>
                        </a:rPr>
                        <a:t>Auszahlungen für Investitionen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100</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527730"/>
                  </a:ext>
                </a:extLst>
              </a:tr>
              <a:tr h="333416">
                <a:tc>
                  <a:txBody>
                    <a:bodyPr/>
                    <a:lstStyle/>
                    <a:p>
                      <a:r>
                        <a:rPr lang="de-DE" sz="900" dirty="0">
                          <a:solidFill>
                            <a:srgbClr val="595A59"/>
                          </a:solidFill>
                        </a:rPr>
                        <a:t>Auszahlungen im Rahmen des Finanzverkehrs (Tilgung / Zinsen)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extLst>
                  <a:ext uri="{0D108BD9-81ED-4DB2-BD59-A6C34878D82A}">
                    <a16:rowId xmlns:a16="http://schemas.microsoft.com/office/drawing/2014/main" val="2654850641"/>
                  </a:ext>
                </a:extLst>
              </a:tr>
              <a:tr h="208385">
                <a:tc>
                  <a:txBody>
                    <a:bodyPr/>
                    <a:lstStyle/>
                    <a:p>
                      <a:pPr marL="0" algn="l" defTabSz="914400" rtl="0" eaLnBrk="1" latinLnBrk="0" hangingPunct="1"/>
                      <a:r>
                        <a:rPr lang="de-DE" sz="900" kern="1200" dirty="0">
                          <a:solidFill>
                            <a:srgbClr val="595A59"/>
                          </a:solidFill>
                          <a:latin typeface="+mn-lt"/>
                          <a:ea typeface="+mn-ea"/>
                          <a:cs typeface="+mn-cs"/>
                        </a:rPr>
                        <a:t>Summe Auszahlungen</a:t>
                      </a: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extLst>
                  <a:ext uri="{0D108BD9-81ED-4DB2-BD59-A6C34878D82A}">
                    <a16:rowId xmlns:a16="http://schemas.microsoft.com/office/drawing/2014/main" val="875202853"/>
                  </a:ext>
                </a:extLst>
              </a:tr>
              <a:tr h="208385">
                <a:tc>
                  <a:txBody>
                    <a:bodyPr/>
                    <a:lstStyle/>
                    <a:p>
                      <a:r>
                        <a:rPr lang="de-DE" sz="900" dirty="0">
                          <a:solidFill>
                            <a:schemeClr val="bg1"/>
                          </a:solidFill>
                        </a:rPr>
                        <a:t>Über- / Unterdeckung</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404646210"/>
                  </a:ext>
                </a:extLst>
              </a:tr>
              <a:tr h="208385">
                <a:tc>
                  <a:txBody>
                    <a:bodyPr/>
                    <a:lstStyle/>
                    <a:p>
                      <a:r>
                        <a:rPr lang="de-DE" sz="900" dirty="0">
                          <a:solidFill>
                            <a:srgbClr val="595A59"/>
                          </a:solidFill>
                        </a:rPr>
                        <a:t>Maßnahmen</a:t>
                      </a: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extLst>
                  <a:ext uri="{0D108BD9-81ED-4DB2-BD59-A6C34878D82A}">
                    <a16:rowId xmlns:a16="http://schemas.microsoft.com/office/drawing/2014/main" val="3870143063"/>
                  </a:ext>
                </a:extLst>
              </a:tr>
              <a:tr h="208385">
                <a:tc>
                  <a:txBody>
                    <a:bodyPr/>
                    <a:lstStyle/>
                    <a:p>
                      <a:r>
                        <a:rPr lang="de-DE" sz="900" dirty="0">
                          <a:solidFill>
                            <a:schemeClr val="bg1"/>
                          </a:solidFill>
                        </a:rPr>
                        <a:t>Finanzmittelbestand zum Ende der Periode</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635693213"/>
                  </a:ext>
                </a:extLst>
              </a:tr>
            </a:tbl>
          </a:graphicData>
        </a:graphic>
      </p:graphicFrame>
      <p:sp>
        <p:nvSpPr>
          <p:cNvPr id="4" name="Textplatzhalter 3">
            <a:extLst>
              <a:ext uri="{FF2B5EF4-FFF2-40B4-BE49-F238E27FC236}">
                <a16:creationId xmlns:a16="http://schemas.microsoft.com/office/drawing/2014/main" id="{880B6A52-5E93-EFFF-7EC6-0FE8DB28A3AA}"/>
              </a:ext>
            </a:extLst>
          </p:cNvPr>
          <p:cNvSpPr>
            <a:spLocks noGrp="1"/>
          </p:cNvSpPr>
          <p:nvPr>
            <p:ph type="body" sz="quarter" idx="16"/>
          </p:nvPr>
        </p:nvSpPr>
        <p:spPr/>
        <p:txBody>
          <a:bodyPr>
            <a:normAutofit/>
          </a:bodyPr>
          <a:lstStyle/>
          <a:p>
            <a:r>
              <a:rPr lang="de-DE" dirty="0"/>
              <a:t>Die schwächeren Monate sollen für die Renovierung einiger Zimmer genutzt werden</a:t>
            </a:r>
          </a:p>
        </p:txBody>
      </p:sp>
      <p:sp>
        <p:nvSpPr>
          <p:cNvPr id="5" name="Textplatzhalter 4">
            <a:extLst>
              <a:ext uri="{FF2B5EF4-FFF2-40B4-BE49-F238E27FC236}">
                <a16:creationId xmlns:a16="http://schemas.microsoft.com/office/drawing/2014/main" id="{DC2D0497-72EA-C98E-C46B-A76605F47212}"/>
              </a:ext>
            </a:extLst>
          </p:cNvPr>
          <p:cNvSpPr>
            <a:spLocks noGrp="1"/>
          </p:cNvSpPr>
          <p:nvPr>
            <p:ph type="body" sz="quarter" idx="20"/>
          </p:nvPr>
        </p:nvSpPr>
        <p:spPr/>
        <p:txBody>
          <a:bodyPr>
            <a:normAutofit fontScale="77500" lnSpcReduction="20000"/>
          </a:bodyPr>
          <a:lstStyle/>
          <a:p>
            <a:r>
              <a:rPr lang="de-DE" dirty="0"/>
              <a:t>Vereinfachtes Beispiel einer monatlichen Liquiditätsplanung für ein volles Geschäftsjahr (in Tausend EUR)</a:t>
            </a:r>
          </a:p>
        </p:txBody>
      </p:sp>
      <p:sp>
        <p:nvSpPr>
          <p:cNvPr id="2" name="Rechteck 1">
            <a:extLst>
              <a:ext uri="{FF2B5EF4-FFF2-40B4-BE49-F238E27FC236}">
                <a16:creationId xmlns:a16="http://schemas.microsoft.com/office/drawing/2014/main" id="{B0911593-E112-FFBC-8820-B7F44816D7EA}"/>
              </a:ext>
            </a:extLst>
          </p:cNvPr>
          <p:cNvSpPr/>
          <p:nvPr/>
        </p:nvSpPr>
        <p:spPr>
          <a:xfrm>
            <a:off x="3843517" y="3414773"/>
            <a:ext cx="8111980" cy="994078"/>
          </a:xfrm>
          <a:prstGeom prst="rect">
            <a:avLst/>
          </a:prstGeom>
          <a:solidFill>
            <a:srgbClr val="D7C6D8">
              <a:alpha val="72157"/>
            </a:srgbClr>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a:solidFill>
                  <a:srgbClr val="595A59"/>
                </a:solidFill>
              </a:rPr>
              <a:t>Investitionsplanung:</a:t>
            </a:r>
          </a:p>
          <a:p>
            <a:pPr marL="285750" indent="-285750">
              <a:buFont typeface="Arial" panose="020B0604020202020204" pitchFamily="34" charset="0"/>
              <a:buChar char="•"/>
            </a:pPr>
            <a:r>
              <a:rPr lang="de-DE" sz="1400" dirty="0">
                <a:solidFill>
                  <a:srgbClr val="595A59"/>
                </a:solidFill>
              </a:rPr>
              <a:t>In dem umsatzschwachen Monat 6 sollen einige Zimmer renoviert werden</a:t>
            </a:r>
          </a:p>
          <a:p>
            <a:pPr marL="285750" indent="-285750">
              <a:buFont typeface="Arial" panose="020B0604020202020204" pitchFamily="34" charset="0"/>
              <a:buChar char="•"/>
            </a:pPr>
            <a:r>
              <a:rPr lang="de-DE" sz="1400" dirty="0">
                <a:solidFill>
                  <a:srgbClr val="595A59"/>
                </a:solidFill>
              </a:rPr>
              <a:t>Für die Renovierung sind 100 TEUR geplant</a:t>
            </a:r>
          </a:p>
          <a:p>
            <a:pPr marL="285750" indent="-285750">
              <a:buFont typeface="Arial" panose="020B0604020202020204" pitchFamily="34" charset="0"/>
              <a:buChar char="•"/>
            </a:pPr>
            <a:r>
              <a:rPr lang="de-DE" sz="1400" dirty="0">
                <a:solidFill>
                  <a:srgbClr val="595A59"/>
                </a:solidFill>
              </a:rPr>
              <a:t>Altes Mobiliar soll verkauft werden. Es werden 10 TEUR Verkaufserlöse geplant</a:t>
            </a:r>
          </a:p>
        </p:txBody>
      </p:sp>
      <p:cxnSp>
        <p:nvCxnSpPr>
          <p:cNvPr id="25" name="Gerade Verbindung mit Pfeil 24">
            <a:extLst>
              <a:ext uri="{FF2B5EF4-FFF2-40B4-BE49-F238E27FC236}">
                <a16:creationId xmlns:a16="http://schemas.microsoft.com/office/drawing/2014/main" id="{266D8C08-7B42-6B99-DEF1-5F551F48323C}"/>
              </a:ext>
            </a:extLst>
          </p:cNvPr>
          <p:cNvCxnSpPr>
            <a:cxnSpLocks/>
          </p:cNvCxnSpPr>
          <p:nvPr/>
        </p:nvCxnSpPr>
        <p:spPr>
          <a:xfrm>
            <a:off x="6347681" y="4177404"/>
            <a:ext cx="557746" cy="504628"/>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15054D9-BC14-17F8-C67B-7D5E6361D6C5}"/>
              </a:ext>
            </a:extLst>
          </p:cNvPr>
          <p:cNvCxnSpPr>
            <a:cxnSpLocks/>
          </p:cNvCxnSpPr>
          <p:nvPr/>
        </p:nvCxnSpPr>
        <p:spPr>
          <a:xfrm flipH="1" flipV="1">
            <a:off x="7155844" y="3297152"/>
            <a:ext cx="572923" cy="880252"/>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306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A449CA6-31B7-281E-7117-0902164843C7}"/>
              </a:ext>
            </a:extLst>
          </p:cNvPr>
          <p:cNvGraphicFramePr>
            <a:graphicFrameLocks noGrp="1"/>
          </p:cNvGraphicFramePr>
          <p:nvPr>
            <p:ph sz="quarter" idx="13"/>
            <p:extLst>
              <p:ext uri="{D42A27DB-BD31-4B8C-83A1-F6EECF244321}">
                <p14:modId xmlns:p14="http://schemas.microsoft.com/office/powerpoint/2010/main" val="1784743814"/>
              </p:ext>
            </p:extLst>
          </p:nvPr>
        </p:nvGraphicFramePr>
        <p:xfrm>
          <a:off x="389965" y="1720709"/>
          <a:ext cx="11370224" cy="4434840"/>
        </p:xfrm>
        <a:graphic>
          <a:graphicData uri="http://schemas.openxmlformats.org/drawingml/2006/table">
            <a:tbl>
              <a:tblPr firstRow="1" bandRow="1">
                <a:tableStyleId>{5C22544A-7EE6-4342-B048-85BDC9FD1C3A}</a:tableStyleId>
              </a:tblPr>
              <a:tblGrid>
                <a:gridCol w="2311499">
                  <a:extLst>
                    <a:ext uri="{9D8B030D-6E8A-4147-A177-3AD203B41FA5}">
                      <a16:colId xmlns:a16="http://schemas.microsoft.com/office/drawing/2014/main" val="353390154"/>
                    </a:ext>
                  </a:extLst>
                </a:gridCol>
                <a:gridCol w="696825">
                  <a:extLst>
                    <a:ext uri="{9D8B030D-6E8A-4147-A177-3AD203B41FA5}">
                      <a16:colId xmlns:a16="http://schemas.microsoft.com/office/drawing/2014/main" val="548620442"/>
                    </a:ext>
                  </a:extLst>
                </a:gridCol>
                <a:gridCol w="696825">
                  <a:extLst>
                    <a:ext uri="{9D8B030D-6E8A-4147-A177-3AD203B41FA5}">
                      <a16:colId xmlns:a16="http://schemas.microsoft.com/office/drawing/2014/main" val="2842557175"/>
                    </a:ext>
                  </a:extLst>
                </a:gridCol>
                <a:gridCol w="696825">
                  <a:extLst>
                    <a:ext uri="{9D8B030D-6E8A-4147-A177-3AD203B41FA5}">
                      <a16:colId xmlns:a16="http://schemas.microsoft.com/office/drawing/2014/main" val="189465228"/>
                    </a:ext>
                  </a:extLst>
                </a:gridCol>
                <a:gridCol w="696825">
                  <a:extLst>
                    <a:ext uri="{9D8B030D-6E8A-4147-A177-3AD203B41FA5}">
                      <a16:colId xmlns:a16="http://schemas.microsoft.com/office/drawing/2014/main" val="1009061743"/>
                    </a:ext>
                  </a:extLst>
                </a:gridCol>
                <a:gridCol w="696825">
                  <a:extLst>
                    <a:ext uri="{9D8B030D-6E8A-4147-A177-3AD203B41FA5}">
                      <a16:colId xmlns:a16="http://schemas.microsoft.com/office/drawing/2014/main" val="1222803485"/>
                    </a:ext>
                  </a:extLst>
                </a:gridCol>
                <a:gridCol w="696825">
                  <a:extLst>
                    <a:ext uri="{9D8B030D-6E8A-4147-A177-3AD203B41FA5}">
                      <a16:colId xmlns:a16="http://schemas.microsoft.com/office/drawing/2014/main" val="681211518"/>
                    </a:ext>
                  </a:extLst>
                </a:gridCol>
                <a:gridCol w="696825">
                  <a:extLst>
                    <a:ext uri="{9D8B030D-6E8A-4147-A177-3AD203B41FA5}">
                      <a16:colId xmlns:a16="http://schemas.microsoft.com/office/drawing/2014/main" val="84182241"/>
                    </a:ext>
                  </a:extLst>
                </a:gridCol>
                <a:gridCol w="696825">
                  <a:extLst>
                    <a:ext uri="{9D8B030D-6E8A-4147-A177-3AD203B41FA5}">
                      <a16:colId xmlns:a16="http://schemas.microsoft.com/office/drawing/2014/main" val="1227881593"/>
                    </a:ext>
                  </a:extLst>
                </a:gridCol>
                <a:gridCol w="696825">
                  <a:extLst>
                    <a:ext uri="{9D8B030D-6E8A-4147-A177-3AD203B41FA5}">
                      <a16:colId xmlns:a16="http://schemas.microsoft.com/office/drawing/2014/main" val="3994037677"/>
                    </a:ext>
                  </a:extLst>
                </a:gridCol>
                <a:gridCol w="696825">
                  <a:extLst>
                    <a:ext uri="{9D8B030D-6E8A-4147-A177-3AD203B41FA5}">
                      <a16:colId xmlns:a16="http://schemas.microsoft.com/office/drawing/2014/main" val="2732954587"/>
                    </a:ext>
                  </a:extLst>
                </a:gridCol>
                <a:gridCol w="696825">
                  <a:extLst>
                    <a:ext uri="{9D8B030D-6E8A-4147-A177-3AD203B41FA5}">
                      <a16:colId xmlns:a16="http://schemas.microsoft.com/office/drawing/2014/main" val="457463544"/>
                    </a:ext>
                  </a:extLst>
                </a:gridCol>
                <a:gridCol w="696825">
                  <a:extLst>
                    <a:ext uri="{9D8B030D-6E8A-4147-A177-3AD203B41FA5}">
                      <a16:colId xmlns:a16="http://schemas.microsoft.com/office/drawing/2014/main" val="2405739000"/>
                    </a:ext>
                  </a:extLst>
                </a:gridCol>
                <a:gridCol w="696825">
                  <a:extLst>
                    <a:ext uri="{9D8B030D-6E8A-4147-A177-3AD203B41FA5}">
                      <a16:colId xmlns:a16="http://schemas.microsoft.com/office/drawing/2014/main" val="1403333064"/>
                    </a:ext>
                  </a:extLst>
                </a:gridCol>
              </a:tblGrid>
              <a:tr h="333416">
                <a:tc>
                  <a:txBody>
                    <a:bodyPr/>
                    <a:lstStyle/>
                    <a:p>
                      <a:endParaRPr lang="de-DE" sz="900" dirty="0"/>
                    </a:p>
                  </a:txBody>
                  <a:tcPr>
                    <a:solidFill>
                      <a:srgbClr val="79527B"/>
                    </a:solidFill>
                  </a:tcPr>
                </a:tc>
                <a:tc>
                  <a:txBody>
                    <a:bodyPr/>
                    <a:lstStyle/>
                    <a:p>
                      <a:r>
                        <a:rPr lang="de-DE" sz="900" dirty="0"/>
                        <a:t>Status Quo</a:t>
                      </a:r>
                    </a:p>
                  </a:txBody>
                  <a:tcPr>
                    <a:solidFill>
                      <a:srgbClr val="79527B"/>
                    </a:solidFill>
                  </a:tcPr>
                </a:tc>
                <a:tc>
                  <a:txBody>
                    <a:bodyPr/>
                    <a:lstStyle/>
                    <a:p>
                      <a:r>
                        <a:rPr lang="de-DE" sz="900" dirty="0"/>
                        <a:t>Monat 1</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2</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3</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4</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5</a:t>
                      </a:r>
                    </a:p>
                  </a:txBody>
                  <a:tcPr>
                    <a:solidFill>
                      <a:srgbClr val="79527B"/>
                    </a:solidFill>
                  </a:tcPr>
                </a:tc>
                <a:tc>
                  <a:txBody>
                    <a:bodyPr/>
                    <a:lstStyle/>
                    <a:p>
                      <a:r>
                        <a:rPr lang="de-DE" sz="900" dirty="0"/>
                        <a:t>Monat 6</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7</a:t>
                      </a:r>
                    </a:p>
                  </a:txBody>
                  <a:tcPr>
                    <a:solidFill>
                      <a:srgbClr val="79527B"/>
                    </a:solidFill>
                  </a:tcPr>
                </a:tc>
                <a:tc>
                  <a:txBody>
                    <a:bodyPr/>
                    <a:lstStyle/>
                    <a:p>
                      <a:r>
                        <a:rPr lang="de-DE" sz="900" dirty="0"/>
                        <a:t>Monat 8</a:t>
                      </a:r>
                    </a:p>
                  </a:txBody>
                  <a:tcPr>
                    <a:solidFill>
                      <a:srgbClr val="79527B"/>
                    </a:solidFill>
                  </a:tcPr>
                </a:tc>
                <a:tc>
                  <a:txBody>
                    <a:bodyPr/>
                    <a:lstStyle/>
                    <a:p>
                      <a:r>
                        <a:rPr lang="de-DE" sz="900" dirty="0"/>
                        <a:t>Monat 9</a:t>
                      </a:r>
                    </a:p>
                  </a:txBody>
                  <a:tcPr>
                    <a:solidFill>
                      <a:srgbClr val="79527B"/>
                    </a:solidFill>
                  </a:tcPr>
                </a:tc>
                <a:tc>
                  <a:txBody>
                    <a:bodyPr/>
                    <a:lstStyle/>
                    <a:p>
                      <a:r>
                        <a:rPr lang="de-DE" sz="900" dirty="0"/>
                        <a:t>Monat 10</a:t>
                      </a:r>
                    </a:p>
                  </a:txBody>
                  <a:tcPr>
                    <a:solidFill>
                      <a:srgbClr val="79527B"/>
                    </a:solidFill>
                  </a:tcPr>
                </a:tc>
                <a:tc>
                  <a:txBody>
                    <a:bodyPr/>
                    <a:lstStyle/>
                    <a:p>
                      <a:r>
                        <a:rPr lang="de-DE" sz="900" dirty="0"/>
                        <a:t>Monat 11</a:t>
                      </a:r>
                    </a:p>
                  </a:txBody>
                  <a:tcPr>
                    <a:solidFill>
                      <a:srgbClr val="79527B"/>
                    </a:solidFill>
                  </a:tcPr>
                </a:tc>
                <a:tc>
                  <a:txBody>
                    <a:bodyPr/>
                    <a:lstStyle/>
                    <a:p>
                      <a:r>
                        <a:rPr lang="de-DE" sz="900" dirty="0"/>
                        <a:t>Monat 12</a:t>
                      </a:r>
                    </a:p>
                  </a:txBody>
                  <a:tcPr>
                    <a:solidFill>
                      <a:srgbClr val="79527B"/>
                    </a:solidFill>
                  </a:tcPr>
                </a:tc>
                <a:extLst>
                  <a:ext uri="{0D108BD9-81ED-4DB2-BD59-A6C34878D82A}">
                    <a16:rowId xmlns:a16="http://schemas.microsoft.com/office/drawing/2014/main" val="532152615"/>
                  </a:ext>
                </a:extLst>
              </a:tr>
              <a:tr h="208385">
                <a:tc>
                  <a:txBody>
                    <a:bodyPr/>
                    <a:lstStyle/>
                    <a:p>
                      <a:r>
                        <a:rPr lang="de-DE" sz="900" dirty="0">
                          <a:solidFill>
                            <a:schemeClr val="bg1"/>
                          </a:solidFill>
                        </a:rPr>
                        <a:t>Finanzmittelbestand zu Beginn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1837905213"/>
                  </a:ext>
                </a:extLst>
              </a:tr>
              <a:tr h="333416">
                <a:tc>
                  <a:txBody>
                    <a:bodyPr/>
                    <a:lstStyle/>
                    <a:p>
                      <a:r>
                        <a:rPr lang="de-DE" sz="900" dirty="0">
                          <a:solidFill>
                            <a:srgbClr val="595A59"/>
                          </a:solidFill>
                        </a:rPr>
                        <a:t>Einzahlungen aus laufendem Geschäftsbetrieb (inkl. Debitoren)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2435029646"/>
                  </a:ext>
                </a:extLst>
              </a:tr>
              <a:tr h="208385">
                <a:tc>
                  <a:txBody>
                    <a:bodyPr/>
                    <a:lstStyle/>
                    <a:p>
                      <a:pPr algn="r"/>
                      <a:r>
                        <a:rPr lang="de-DE" sz="900" i="1" dirty="0">
                          <a:solidFill>
                            <a:srgbClr val="595A59"/>
                          </a:solidFill>
                        </a:rPr>
                        <a:t>Davon Gebucht</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40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extLst>
                  <a:ext uri="{0D108BD9-81ED-4DB2-BD59-A6C34878D82A}">
                    <a16:rowId xmlns:a16="http://schemas.microsoft.com/office/drawing/2014/main" val="2775129707"/>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10</a:t>
                      </a:r>
                    </a:p>
                  </a:txBody>
                  <a:tcPr>
                    <a:solidFill>
                      <a:srgbClr val="E7EBEB"/>
                    </a:solidFill>
                  </a:tcPr>
                </a:tc>
                <a:tc>
                  <a:txBody>
                    <a:bodyPr/>
                    <a:lstStyle/>
                    <a:p>
                      <a:r>
                        <a:rPr lang="de-DE" sz="900" dirty="0">
                          <a:solidFill>
                            <a:srgbClr val="595A59"/>
                          </a:solidFill>
                        </a:rPr>
                        <a:t>60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80</a:t>
                      </a:r>
                    </a:p>
                  </a:txBody>
                  <a:tcPr>
                    <a:solidFill>
                      <a:srgbClr val="E7EBEB"/>
                    </a:solidFill>
                  </a:tcPr>
                </a:tc>
                <a:tc>
                  <a:txBody>
                    <a:bodyPr/>
                    <a:lstStyle/>
                    <a:p>
                      <a:r>
                        <a:rPr lang="de-DE" sz="900" dirty="0">
                          <a:solidFill>
                            <a:srgbClr val="595A59"/>
                          </a:solidFill>
                        </a:rPr>
                        <a:t>100</a:t>
                      </a:r>
                    </a:p>
                  </a:txBody>
                  <a:tcPr>
                    <a:solidFill>
                      <a:srgbClr val="E7EBEB"/>
                    </a:solidFill>
                  </a:tcPr>
                </a:tc>
                <a:extLst>
                  <a:ext uri="{0D108BD9-81ED-4DB2-BD59-A6C34878D82A}">
                    <a16:rowId xmlns:a16="http://schemas.microsoft.com/office/drawing/2014/main" val="839049815"/>
                  </a:ext>
                </a:extLst>
              </a:tr>
              <a:tr h="208385">
                <a:tc>
                  <a:txBody>
                    <a:bodyPr/>
                    <a:lstStyle/>
                    <a:p>
                      <a:r>
                        <a:rPr lang="de-DE" sz="900" dirty="0">
                          <a:solidFill>
                            <a:srgbClr val="595A59"/>
                          </a:solidFill>
                        </a:rPr>
                        <a:t>Einzahlungen aus Desinvestitionen</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r>
                        <a:rPr lang="de-DE" sz="900" dirty="0">
                          <a:solidFill>
                            <a:srgbClr val="595A59"/>
                          </a:solidFill>
                        </a:rPr>
                        <a:t>10</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extLst>
                  <a:ext uri="{0D108BD9-81ED-4DB2-BD59-A6C34878D82A}">
                    <a16:rowId xmlns:a16="http://schemas.microsoft.com/office/drawing/2014/main" val="3384931401"/>
                  </a:ext>
                </a:extLst>
              </a:tr>
              <a:tr h="208385">
                <a:tc>
                  <a:txBody>
                    <a:bodyPr/>
                    <a:lstStyle/>
                    <a:p>
                      <a:r>
                        <a:rPr lang="de-DE" sz="900" dirty="0">
                          <a:solidFill>
                            <a:srgbClr val="595A59"/>
                          </a:solidFill>
                        </a:rPr>
                        <a:t>Einzahlungen aus Finanzerträgen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3855905"/>
                  </a:ext>
                </a:extLst>
              </a:tr>
              <a:tr h="208385">
                <a:tc>
                  <a:txBody>
                    <a:bodyPr/>
                    <a:lstStyle/>
                    <a:p>
                      <a:r>
                        <a:rPr lang="de-DE" sz="900" dirty="0">
                          <a:solidFill>
                            <a:srgbClr val="595A59"/>
                          </a:solidFill>
                        </a:rPr>
                        <a:t>Summe Einzahlungen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extLst>
                  <a:ext uri="{0D108BD9-81ED-4DB2-BD59-A6C34878D82A}">
                    <a16:rowId xmlns:a16="http://schemas.microsoft.com/office/drawing/2014/main" val="3032267277"/>
                  </a:ext>
                </a:extLst>
              </a:tr>
              <a:tr h="333416">
                <a:tc>
                  <a:txBody>
                    <a:bodyPr/>
                    <a:lstStyle/>
                    <a:p>
                      <a:pPr marL="0" algn="l" defTabSz="914400" rtl="0" eaLnBrk="1" latinLnBrk="0" hangingPunct="1"/>
                      <a:r>
                        <a:rPr lang="de-DE" sz="900" kern="1200" dirty="0">
                          <a:solidFill>
                            <a:srgbClr val="595A59"/>
                          </a:solidFill>
                          <a:latin typeface="+mn-lt"/>
                          <a:ea typeface="+mn-ea"/>
                          <a:cs typeface="+mn-cs"/>
                        </a:rPr>
                        <a:t>Auszahlungen aus laufendem Geschäftsbetrieb (inkl. Kreditoren)</a:t>
                      </a: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extLst>
                  <a:ext uri="{0D108BD9-81ED-4DB2-BD59-A6C34878D82A}">
                    <a16:rowId xmlns:a16="http://schemas.microsoft.com/office/drawing/2014/main" val="160669637"/>
                  </a:ext>
                </a:extLst>
              </a:tr>
              <a:tr h="208385">
                <a:tc>
                  <a:txBody>
                    <a:bodyPr/>
                    <a:lstStyle/>
                    <a:p>
                      <a:pPr algn="r"/>
                      <a:r>
                        <a:rPr lang="de-DE" sz="900" i="1" dirty="0">
                          <a:solidFill>
                            <a:srgbClr val="595A59"/>
                          </a:solidFill>
                        </a:rPr>
                        <a:t>Davon Gebucht</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10</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2172156795"/>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60 </a:t>
                      </a:r>
                      <a:r>
                        <a:rPr lang="de-DE" sz="800" kern="1200" dirty="0">
                          <a:solidFill>
                            <a:srgbClr val="595A59"/>
                          </a:solidFill>
                          <a:latin typeface="+mn-lt"/>
                          <a:ea typeface="+mn-ea"/>
                          <a:cs typeface="+mn-cs"/>
                        </a:rPr>
                        <a:t>(45 + 15)</a:t>
                      </a:r>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45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45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30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65</a:t>
                      </a:r>
                    </a:p>
                  </a:txBody>
                  <a:tcPr>
                    <a:solidFill>
                      <a:srgbClr val="E7EBEB"/>
                    </a:solidFill>
                  </a:tcPr>
                </a:tc>
                <a:extLst>
                  <a:ext uri="{0D108BD9-81ED-4DB2-BD59-A6C34878D82A}">
                    <a16:rowId xmlns:a16="http://schemas.microsoft.com/office/drawing/2014/main" val="469302514"/>
                  </a:ext>
                </a:extLst>
              </a:tr>
              <a:tr h="208385">
                <a:tc>
                  <a:txBody>
                    <a:bodyPr/>
                    <a:lstStyle/>
                    <a:p>
                      <a:r>
                        <a:rPr lang="de-DE" sz="900" dirty="0">
                          <a:solidFill>
                            <a:srgbClr val="595A59"/>
                          </a:solidFill>
                        </a:rPr>
                        <a:t>Auszahlungen für Investitionen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100</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527730"/>
                  </a:ext>
                </a:extLst>
              </a:tr>
              <a:tr h="333416">
                <a:tc>
                  <a:txBody>
                    <a:bodyPr/>
                    <a:lstStyle/>
                    <a:p>
                      <a:r>
                        <a:rPr lang="de-DE" sz="900" dirty="0">
                          <a:solidFill>
                            <a:srgbClr val="595A59"/>
                          </a:solidFill>
                        </a:rPr>
                        <a:t>Auszahlungen im Rahmen des Finanzverkehrs (Tilgung / Zinsen)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extLst>
                  <a:ext uri="{0D108BD9-81ED-4DB2-BD59-A6C34878D82A}">
                    <a16:rowId xmlns:a16="http://schemas.microsoft.com/office/drawing/2014/main" val="2654850641"/>
                  </a:ext>
                </a:extLst>
              </a:tr>
              <a:tr h="208385">
                <a:tc>
                  <a:txBody>
                    <a:bodyPr/>
                    <a:lstStyle/>
                    <a:p>
                      <a:r>
                        <a:rPr lang="de-DE" sz="900" kern="1200" dirty="0">
                          <a:solidFill>
                            <a:srgbClr val="595A59"/>
                          </a:solidFill>
                          <a:latin typeface="+mn-lt"/>
                          <a:ea typeface="+mn-ea"/>
                          <a:cs typeface="+mn-cs"/>
                        </a:rPr>
                        <a:t>Summe Auszahlungen</a:t>
                      </a: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tc>
                  <a:txBody>
                    <a:bodyPr/>
                    <a:lstStyle/>
                    <a:p>
                      <a:endParaRPr lang="de-DE" sz="900" dirty="0">
                        <a:solidFill>
                          <a:schemeClr val="bg1"/>
                        </a:solidFill>
                      </a:endParaRPr>
                    </a:p>
                  </a:txBody>
                  <a:tcPr>
                    <a:solidFill>
                      <a:srgbClr val="D7C6D8"/>
                    </a:solidFill>
                  </a:tcPr>
                </a:tc>
                <a:extLst>
                  <a:ext uri="{0D108BD9-81ED-4DB2-BD59-A6C34878D82A}">
                    <a16:rowId xmlns:a16="http://schemas.microsoft.com/office/drawing/2014/main" val="875202853"/>
                  </a:ext>
                </a:extLst>
              </a:tr>
              <a:tr h="208385">
                <a:tc>
                  <a:txBody>
                    <a:bodyPr/>
                    <a:lstStyle/>
                    <a:p>
                      <a:r>
                        <a:rPr lang="de-DE" sz="900" dirty="0">
                          <a:solidFill>
                            <a:schemeClr val="bg1"/>
                          </a:solidFill>
                        </a:rPr>
                        <a:t>Über- / Unterdeckung</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404646210"/>
                  </a:ext>
                </a:extLst>
              </a:tr>
              <a:tr h="208385">
                <a:tc>
                  <a:txBody>
                    <a:bodyPr/>
                    <a:lstStyle/>
                    <a:p>
                      <a:r>
                        <a:rPr lang="de-DE" sz="900" dirty="0">
                          <a:solidFill>
                            <a:srgbClr val="595A59"/>
                          </a:solidFill>
                        </a:rPr>
                        <a:t>Maßnahmen</a:t>
                      </a: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extLst>
                  <a:ext uri="{0D108BD9-81ED-4DB2-BD59-A6C34878D82A}">
                    <a16:rowId xmlns:a16="http://schemas.microsoft.com/office/drawing/2014/main" val="3870143063"/>
                  </a:ext>
                </a:extLst>
              </a:tr>
              <a:tr h="208385">
                <a:tc>
                  <a:txBody>
                    <a:bodyPr/>
                    <a:lstStyle/>
                    <a:p>
                      <a:r>
                        <a:rPr lang="de-DE" sz="900" dirty="0">
                          <a:solidFill>
                            <a:schemeClr val="bg1"/>
                          </a:solidFill>
                        </a:rPr>
                        <a:t>Finanzmittelbestand zum Ende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635693213"/>
                  </a:ext>
                </a:extLst>
              </a:tr>
            </a:tbl>
          </a:graphicData>
        </a:graphic>
      </p:graphicFrame>
      <p:sp>
        <p:nvSpPr>
          <p:cNvPr id="4" name="Textplatzhalter 3">
            <a:extLst>
              <a:ext uri="{FF2B5EF4-FFF2-40B4-BE49-F238E27FC236}">
                <a16:creationId xmlns:a16="http://schemas.microsoft.com/office/drawing/2014/main" id="{880B6A52-5E93-EFFF-7EC6-0FE8DB28A3AA}"/>
              </a:ext>
            </a:extLst>
          </p:cNvPr>
          <p:cNvSpPr>
            <a:spLocks noGrp="1"/>
          </p:cNvSpPr>
          <p:nvPr>
            <p:ph type="body" sz="quarter" idx="16"/>
          </p:nvPr>
        </p:nvSpPr>
        <p:spPr/>
        <p:txBody>
          <a:bodyPr>
            <a:normAutofit/>
          </a:bodyPr>
          <a:lstStyle/>
          <a:p>
            <a:r>
              <a:rPr lang="de-DE" dirty="0"/>
              <a:t>Die Endwerte der Vorperiode bilden die Ausgangsbasis für die folgende Periode</a:t>
            </a:r>
          </a:p>
        </p:txBody>
      </p:sp>
      <p:sp>
        <p:nvSpPr>
          <p:cNvPr id="5" name="Textplatzhalter 4">
            <a:extLst>
              <a:ext uri="{FF2B5EF4-FFF2-40B4-BE49-F238E27FC236}">
                <a16:creationId xmlns:a16="http://schemas.microsoft.com/office/drawing/2014/main" id="{DC2D0497-72EA-C98E-C46B-A76605F47212}"/>
              </a:ext>
            </a:extLst>
          </p:cNvPr>
          <p:cNvSpPr>
            <a:spLocks noGrp="1"/>
          </p:cNvSpPr>
          <p:nvPr>
            <p:ph type="body" sz="quarter" idx="20"/>
          </p:nvPr>
        </p:nvSpPr>
        <p:spPr/>
        <p:txBody>
          <a:bodyPr>
            <a:normAutofit fontScale="77500" lnSpcReduction="20000"/>
          </a:bodyPr>
          <a:lstStyle/>
          <a:p>
            <a:r>
              <a:rPr lang="de-DE" dirty="0"/>
              <a:t>Vereinfachtes Beispiel einer monatlichen Liquiditätsplanung für ein volles Geschäftsjahr (in Tausend EUR)</a:t>
            </a:r>
          </a:p>
        </p:txBody>
      </p:sp>
      <p:sp>
        <p:nvSpPr>
          <p:cNvPr id="2" name="Rechteck 1">
            <a:extLst>
              <a:ext uri="{FF2B5EF4-FFF2-40B4-BE49-F238E27FC236}">
                <a16:creationId xmlns:a16="http://schemas.microsoft.com/office/drawing/2014/main" id="{B0911593-E112-FFBC-8820-B7F44816D7EA}"/>
              </a:ext>
            </a:extLst>
          </p:cNvPr>
          <p:cNvSpPr/>
          <p:nvPr/>
        </p:nvSpPr>
        <p:spPr>
          <a:xfrm>
            <a:off x="4219139" y="3260332"/>
            <a:ext cx="7899507" cy="719486"/>
          </a:xfrm>
          <a:prstGeom prst="rect">
            <a:avLst/>
          </a:prstGeom>
          <a:solidFill>
            <a:srgbClr val="D7C6D8">
              <a:alpha val="72157"/>
            </a:srgbClr>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a:solidFill>
                  <a:srgbClr val="595A59"/>
                </a:solidFill>
              </a:rPr>
              <a:t>Liquiditätsplanung:</a:t>
            </a:r>
          </a:p>
          <a:p>
            <a:pPr marL="285750" indent="-285750">
              <a:buFont typeface="Arial" panose="020B0604020202020204" pitchFamily="34" charset="0"/>
              <a:buChar char="•"/>
            </a:pPr>
            <a:r>
              <a:rPr lang="de-DE" sz="1400" dirty="0">
                <a:solidFill>
                  <a:srgbClr val="595A59"/>
                </a:solidFill>
              </a:rPr>
              <a:t>Der Endbestand der Liquidität der Vorperiode wird als Anfangsbestand der Folgeperiode eingetragen</a:t>
            </a:r>
          </a:p>
        </p:txBody>
      </p:sp>
      <p:cxnSp>
        <p:nvCxnSpPr>
          <p:cNvPr id="9" name="Gerade Verbindung mit Pfeil 8">
            <a:extLst>
              <a:ext uri="{FF2B5EF4-FFF2-40B4-BE49-F238E27FC236}">
                <a16:creationId xmlns:a16="http://schemas.microsoft.com/office/drawing/2014/main" id="{DD0EC699-D445-5250-40F9-5B01E7BC3251}"/>
              </a:ext>
            </a:extLst>
          </p:cNvPr>
          <p:cNvCxnSpPr>
            <a:cxnSpLocks/>
          </p:cNvCxnSpPr>
          <p:nvPr/>
        </p:nvCxnSpPr>
        <p:spPr>
          <a:xfrm flipV="1">
            <a:off x="2970851" y="2337222"/>
            <a:ext cx="523599" cy="3574127"/>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158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A449CA6-31B7-281E-7117-0902164843C7}"/>
              </a:ext>
            </a:extLst>
          </p:cNvPr>
          <p:cNvGraphicFramePr>
            <a:graphicFrameLocks noGrp="1"/>
          </p:cNvGraphicFramePr>
          <p:nvPr>
            <p:ph sz="quarter" idx="13"/>
            <p:extLst>
              <p:ext uri="{D42A27DB-BD31-4B8C-83A1-F6EECF244321}">
                <p14:modId xmlns:p14="http://schemas.microsoft.com/office/powerpoint/2010/main" val="1450196847"/>
              </p:ext>
            </p:extLst>
          </p:nvPr>
        </p:nvGraphicFramePr>
        <p:xfrm>
          <a:off x="389965" y="1720709"/>
          <a:ext cx="11370224" cy="4434840"/>
        </p:xfrm>
        <a:graphic>
          <a:graphicData uri="http://schemas.openxmlformats.org/drawingml/2006/table">
            <a:tbl>
              <a:tblPr firstRow="1" bandRow="1">
                <a:tableStyleId>{5C22544A-7EE6-4342-B048-85BDC9FD1C3A}</a:tableStyleId>
              </a:tblPr>
              <a:tblGrid>
                <a:gridCol w="2311499">
                  <a:extLst>
                    <a:ext uri="{9D8B030D-6E8A-4147-A177-3AD203B41FA5}">
                      <a16:colId xmlns:a16="http://schemas.microsoft.com/office/drawing/2014/main" val="353390154"/>
                    </a:ext>
                  </a:extLst>
                </a:gridCol>
                <a:gridCol w="696825">
                  <a:extLst>
                    <a:ext uri="{9D8B030D-6E8A-4147-A177-3AD203B41FA5}">
                      <a16:colId xmlns:a16="http://schemas.microsoft.com/office/drawing/2014/main" val="548620442"/>
                    </a:ext>
                  </a:extLst>
                </a:gridCol>
                <a:gridCol w="696825">
                  <a:extLst>
                    <a:ext uri="{9D8B030D-6E8A-4147-A177-3AD203B41FA5}">
                      <a16:colId xmlns:a16="http://schemas.microsoft.com/office/drawing/2014/main" val="2842557175"/>
                    </a:ext>
                  </a:extLst>
                </a:gridCol>
                <a:gridCol w="696825">
                  <a:extLst>
                    <a:ext uri="{9D8B030D-6E8A-4147-A177-3AD203B41FA5}">
                      <a16:colId xmlns:a16="http://schemas.microsoft.com/office/drawing/2014/main" val="189465228"/>
                    </a:ext>
                  </a:extLst>
                </a:gridCol>
                <a:gridCol w="696825">
                  <a:extLst>
                    <a:ext uri="{9D8B030D-6E8A-4147-A177-3AD203B41FA5}">
                      <a16:colId xmlns:a16="http://schemas.microsoft.com/office/drawing/2014/main" val="1009061743"/>
                    </a:ext>
                  </a:extLst>
                </a:gridCol>
                <a:gridCol w="696825">
                  <a:extLst>
                    <a:ext uri="{9D8B030D-6E8A-4147-A177-3AD203B41FA5}">
                      <a16:colId xmlns:a16="http://schemas.microsoft.com/office/drawing/2014/main" val="1222803485"/>
                    </a:ext>
                  </a:extLst>
                </a:gridCol>
                <a:gridCol w="696825">
                  <a:extLst>
                    <a:ext uri="{9D8B030D-6E8A-4147-A177-3AD203B41FA5}">
                      <a16:colId xmlns:a16="http://schemas.microsoft.com/office/drawing/2014/main" val="681211518"/>
                    </a:ext>
                  </a:extLst>
                </a:gridCol>
                <a:gridCol w="696825">
                  <a:extLst>
                    <a:ext uri="{9D8B030D-6E8A-4147-A177-3AD203B41FA5}">
                      <a16:colId xmlns:a16="http://schemas.microsoft.com/office/drawing/2014/main" val="84182241"/>
                    </a:ext>
                  </a:extLst>
                </a:gridCol>
                <a:gridCol w="696825">
                  <a:extLst>
                    <a:ext uri="{9D8B030D-6E8A-4147-A177-3AD203B41FA5}">
                      <a16:colId xmlns:a16="http://schemas.microsoft.com/office/drawing/2014/main" val="1227881593"/>
                    </a:ext>
                  </a:extLst>
                </a:gridCol>
                <a:gridCol w="696825">
                  <a:extLst>
                    <a:ext uri="{9D8B030D-6E8A-4147-A177-3AD203B41FA5}">
                      <a16:colId xmlns:a16="http://schemas.microsoft.com/office/drawing/2014/main" val="3994037677"/>
                    </a:ext>
                  </a:extLst>
                </a:gridCol>
                <a:gridCol w="696825">
                  <a:extLst>
                    <a:ext uri="{9D8B030D-6E8A-4147-A177-3AD203B41FA5}">
                      <a16:colId xmlns:a16="http://schemas.microsoft.com/office/drawing/2014/main" val="2732954587"/>
                    </a:ext>
                  </a:extLst>
                </a:gridCol>
                <a:gridCol w="696825">
                  <a:extLst>
                    <a:ext uri="{9D8B030D-6E8A-4147-A177-3AD203B41FA5}">
                      <a16:colId xmlns:a16="http://schemas.microsoft.com/office/drawing/2014/main" val="457463544"/>
                    </a:ext>
                  </a:extLst>
                </a:gridCol>
                <a:gridCol w="696825">
                  <a:extLst>
                    <a:ext uri="{9D8B030D-6E8A-4147-A177-3AD203B41FA5}">
                      <a16:colId xmlns:a16="http://schemas.microsoft.com/office/drawing/2014/main" val="2405739000"/>
                    </a:ext>
                  </a:extLst>
                </a:gridCol>
                <a:gridCol w="696825">
                  <a:extLst>
                    <a:ext uri="{9D8B030D-6E8A-4147-A177-3AD203B41FA5}">
                      <a16:colId xmlns:a16="http://schemas.microsoft.com/office/drawing/2014/main" val="1403333064"/>
                    </a:ext>
                  </a:extLst>
                </a:gridCol>
              </a:tblGrid>
              <a:tr h="333416">
                <a:tc>
                  <a:txBody>
                    <a:bodyPr/>
                    <a:lstStyle/>
                    <a:p>
                      <a:endParaRPr lang="de-DE" sz="900" dirty="0"/>
                    </a:p>
                  </a:txBody>
                  <a:tcPr>
                    <a:solidFill>
                      <a:srgbClr val="79527B"/>
                    </a:solidFill>
                  </a:tcPr>
                </a:tc>
                <a:tc>
                  <a:txBody>
                    <a:bodyPr/>
                    <a:lstStyle/>
                    <a:p>
                      <a:r>
                        <a:rPr lang="de-DE" sz="900" dirty="0"/>
                        <a:t>Status Quo</a:t>
                      </a:r>
                    </a:p>
                  </a:txBody>
                  <a:tcPr>
                    <a:solidFill>
                      <a:srgbClr val="79527B"/>
                    </a:solidFill>
                  </a:tcPr>
                </a:tc>
                <a:tc>
                  <a:txBody>
                    <a:bodyPr/>
                    <a:lstStyle/>
                    <a:p>
                      <a:r>
                        <a:rPr lang="de-DE" sz="900" dirty="0"/>
                        <a:t>Monat 1</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2</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3</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4</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5</a:t>
                      </a:r>
                    </a:p>
                  </a:txBody>
                  <a:tcPr>
                    <a:solidFill>
                      <a:srgbClr val="79527B"/>
                    </a:solidFill>
                  </a:tcPr>
                </a:tc>
                <a:tc>
                  <a:txBody>
                    <a:bodyPr/>
                    <a:lstStyle/>
                    <a:p>
                      <a:r>
                        <a:rPr lang="de-DE" sz="900" dirty="0"/>
                        <a:t>Monat 6</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7</a:t>
                      </a:r>
                    </a:p>
                  </a:txBody>
                  <a:tcPr>
                    <a:solidFill>
                      <a:srgbClr val="79527B"/>
                    </a:solidFill>
                  </a:tcPr>
                </a:tc>
                <a:tc>
                  <a:txBody>
                    <a:bodyPr/>
                    <a:lstStyle/>
                    <a:p>
                      <a:r>
                        <a:rPr lang="de-DE" sz="900" dirty="0"/>
                        <a:t>Monat 8</a:t>
                      </a:r>
                    </a:p>
                  </a:txBody>
                  <a:tcPr>
                    <a:solidFill>
                      <a:srgbClr val="79527B"/>
                    </a:solidFill>
                  </a:tcPr>
                </a:tc>
                <a:tc>
                  <a:txBody>
                    <a:bodyPr/>
                    <a:lstStyle/>
                    <a:p>
                      <a:r>
                        <a:rPr lang="de-DE" sz="900" dirty="0"/>
                        <a:t>Monat 9</a:t>
                      </a:r>
                    </a:p>
                  </a:txBody>
                  <a:tcPr>
                    <a:solidFill>
                      <a:srgbClr val="79527B"/>
                    </a:solidFill>
                  </a:tcPr>
                </a:tc>
                <a:tc>
                  <a:txBody>
                    <a:bodyPr/>
                    <a:lstStyle/>
                    <a:p>
                      <a:r>
                        <a:rPr lang="de-DE" sz="900" dirty="0"/>
                        <a:t>Monat 10</a:t>
                      </a:r>
                    </a:p>
                  </a:txBody>
                  <a:tcPr>
                    <a:solidFill>
                      <a:srgbClr val="79527B"/>
                    </a:solidFill>
                  </a:tcPr>
                </a:tc>
                <a:tc>
                  <a:txBody>
                    <a:bodyPr/>
                    <a:lstStyle/>
                    <a:p>
                      <a:r>
                        <a:rPr lang="de-DE" sz="900" dirty="0"/>
                        <a:t>Monat 11</a:t>
                      </a:r>
                    </a:p>
                  </a:txBody>
                  <a:tcPr>
                    <a:solidFill>
                      <a:srgbClr val="79527B"/>
                    </a:solidFill>
                  </a:tcPr>
                </a:tc>
                <a:tc>
                  <a:txBody>
                    <a:bodyPr/>
                    <a:lstStyle/>
                    <a:p>
                      <a:r>
                        <a:rPr lang="de-DE" sz="900" dirty="0"/>
                        <a:t>Monat 12</a:t>
                      </a:r>
                    </a:p>
                  </a:txBody>
                  <a:tcPr>
                    <a:solidFill>
                      <a:srgbClr val="79527B"/>
                    </a:solidFill>
                  </a:tcPr>
                </a:tc>
                <a:extLst>
                  <a:ext uri="{0D108BD9-81ED-4DB2-BD59-A6C34878D82A}">
                    <a16:rowId xmlns:a16="http://schemas.microsoft.com/office/drawing/2014/main" val="532152615"/>
                  </a:ext>
                </a:extLst>
              </a:tr>
              <a:tr h="208385">
                <a:tc>
                  <a:txBody>
                    <a:bodyPr/>
                    <a:lstStyle/>
                    <a:p>
                      <a:r>
                        <a:rPr lang="de-DE" sz="900" dirty="0">
                          <a:solidFill>
                            <a:schemeClr val="bg1"/>
                          </a:solidFill>
                        </a:rPr>
                        <a:t>Finanzmittelbestand zu Beginn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1837905213"/>
                  </a:ext>
                </a:extLst>
              </a:tr>
              <a:tr h="333416">
                <a:tc>
                  <a:txBody>
                    <a:bodyPr/>
                    <a:lstStyle/>
                    <a:p>
                      <a:r>
                        <a:rPr lang="de-DE" sz="900" dirty="0">
                          <a:solidFill>
                            <a:srgbClr val="595A59"/>
                          </a:solidFill>
                        </a:rPr>
                        <a:t>Einzahlungen aus laufendem Geschäftsbetrieb (inkl. Debitoren)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2435029646"/>
                  </a:ext>
                </a:extLst>
              </a:tr>
              <a:tr h="208385">
                <a:tc>
                  <a:txBody>
                    <a:bodyPr/>
                    <a:lstStyle/>
                    <a:p>
                      <a:pPr algn="r"/>
                      <a:r>
                        <a:rPr lang="de-DE" sz="900" i="1" dirty="0">
                          <a:solidFill>
                            <a:srgbClr val="595A59"/>
                          </a:solidFill>
                        </a:rPr>
                        <a:t>Davon Gebucht</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40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extLst>
                  <a:ext uri="{0D108BD9-81ED-4DB2-BD59-A6C34878D82A}">
                    <a16:rowId xmlns:a16="http://schemas.microsoft.com/office/drawing/2014/main" val="2775129707"/>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10</a:t>
                      </a:r>
                    </a:p>
                  </a:txBody>
                  <a:tcPr>
                    <a:solidFill>
                      <a:srgbClr val="E7EBEB"/>
                    </a:solidFill>
                  </a:tcPr>
                </a:tc>
                <a:tc>
                  <a:txBody>
                    <a:bodyPr/>
                    <a:lstStyle/>
                    <a:p>
                      <a:r>
                        <a:rPr lang="de-DE" sz="900" dirty="0">
                          <a:solidFill>
                            <a:srgbClr val="595A59"/>
                          </a:solidFill>
                        </a:rPr>
                        <a:t>60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80</a:t>
                      </a:r>
                    </a:p>
                  </a:txBody>
                  <a:tcPr>
                    <a:solidFill>
                      <a:srgbClr val="E7EBEB"/>
                    </a:solidFill>
                  </a:tcPr>
                </a:tc>
                <a:tc>
                  <a:txBody>
                    <a:bodyPr/>
                    <a:lstStyle/>
                    <a:p>
                      <a:r>
                        <a:rPr lang="de-DE" sz="900" dirty="0">
                          <a:solidFill>
                            <a:srgbClr val="595A59"/>
                          </a:solidFill>
                        </a:rPr>
                        <a:t>100</a:t>
                      </a:r>
                    </a:p>
                  </a:txBody>
                  <a:tcPr>
                    <a:solidFill>
                      <a:srgbClr val="E7EBEB"/>
                    </a:solidFill>
                  </a:tcPr>
                </a:tc>
                <a:extLst>
                  <a:ext uri="{0D108BD9-81ED-4DB2-BD59-A6C34878D82A}">
                    <a16:rowId xmlns:a16="http://schemas.microsoft.com/office/drawing/2014/main" val="839049815"/>
                  </a:ext>
                </a:extLst>
              </a:tr>
              <a:tr h="208385">
                <a:tc>
                  <a:txBody>
                    <a:bodyPr/>
                    <a:lstStyle/>
                    <a:p>
                      <a:r>
                        <a:rPr lang="de-DE" sz="900" dirty="0">
                          <a:solidFill>
                            <a:srgbClr val="595A59"/>
                          </a:solidFill>
                        </a:rPr>
                        <a:t>Einzahlungen aus Desinvestitionen</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r>
                        <a:rPr lang="de-DE" sz="900" dirty="0">
                          <a:solidFill>
                            <a:srgbClr val="595A59"/>
                          </a:solidFill>
                        </a:rPr>
                        <a:t>10</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extLst>
                  <a:ext uri="{0D108BD9-81ED-4DB2-BD59-A6C34878D82A}">
                    <a16:rowId xmlns:a16="http://schemas.microsoft.com/office/drawing/2014/main" val="3384931401"/>
                  </a:ext>
                </a:extLst>
              </a:tr>
              <a:tr h="208385">
                <a:tc>
                  <a:txBody>
                    <a:bodyPr/>
                    <a:lstStyle/>
                    <a:p>
                      <a:r>
                        <a:rPr lang="de-DE" sz="900" dirty="0">
                          <a:solidFill>
                            <a:srgbClr val="595A59"/>
                          </a:solidFill>
                        </a:rPr>
                        <a:t>Einzahlungen aus Finanzerträgen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3855905"/>
                  </a:ext>
                </a:extLst>
              </a:tr>
              <a:tr h="208385">
                <a:tc>
                  <a:txBody>
                    <a:bodyPr/>
                    <a:lstStyle/>
                    <a:p>
                      <a:r>
                        <a:rPr lang="de-DE" sz="900" dirty="0">
                          <a:solidFill>
                            <a:srgbClr val="595A59"/>
                          </a:solidFill>
                        </a:rPr>
                        <a:t>Summe Einzahlungen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r>
                        <a:rPr lang="de-DE" sz="900" dirty="0">
                          <a:solidFill>
                            <a:srgbClr val="595A59"/>
                          </a:solidFill>
                        </a:rPr>
                        <a:t>100</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extLst>
                  <a:ext uri="{0D108BD9-81ED-4DB2-BD59-A6C34878D82A}">
                    <a16:rowId xmlns:a16="http://schemas.microsoft.com/office/drawing/2014/main" val="3032267277"/>
                  </a:ext>
                </a:extLst>
              </a:tr>
              <a:tr h="333416">
                <a:tc>
                  <a:txBody>
                    <a:bodyPr/>
                    <a:lstStyle/>
                    <a:p>
                      <a:pPr marL="0" algn="l" defTabSz="914400" rtl="0" eaLnBrk="1" latinLnBrk="0" hangingPunct="1"/>
                      <a:r>
                        <a:rPr lang="de-DE" sz="900" kern="1200" dirty="0">
                          <a:solidFill>
                            <a:srgbClr val="595A59"/>
                          </a:solidFill>
                          <a:latin typeface="+mn-lt"/>
                          <a:ea typeface="+mn-ea"/>
                          <a:cs typeface="+mn-cs"/>
                        </a:rPr>
                        <a:t>Auszahlungen aus laufendem Geschäftsbetrieb (inkl. Kreditoren)</a:t>
                      </a: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extLst>
                  <a:ext uri="{0D108BD9-81ED-4DB2-BD59-A6C34878D82A}">
                    <a16:rowId xmlns:a16="http://schemas.microsoft.com/office/drawing/2014/main" val="160669637"/>
                  </a:ext>
                </a:extLst>
              </a:tr>
              <a:tr h="208385">
                <a:tc>
                  <a:txBody>
                    <a:bodyPr/>
                    <a:lstStyle/>
                    <a:p>
                      <a:pPr algn="r"/>
                      <a:r>
                        <a:rPr lang="de-DE" sz="900" i="1" dirty="0">
                          <a:solidFill>
                            <a:srgbClr val="595A59"/>
                          </a:solidFill>
                        </a:rPr>
                        <a:t>Davon Gebucht</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10</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2172156795"/>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60 </a:t>
                      </a:r>
                      <a:r>
                        <a:rPr lang="de-DE" sz="800" kern="1200" dirty="0">
                          <a:solidFill>
                            <a:srgbClr val="595A59"/>
                          </a:solidFill>
                          <a:latin typeface="+mn-lt"/>
                          <a:ea typeface="+mn-ea"/>
                          <a:cs typeface="+mn-cs"/>
                        </a:rPr>
                        <a:t>(45 + 15)</a:t>
                      </a:r>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45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45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30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65</a:t>
                      </a:r>
                    </a:p>
                  </a:txBody>
                  <a:tcPr>
                    <a:solidFill>
                      <a:srgbClr val="E7EBEB"/>
                    </a:solidFill>
                  </a:tcPr>
                </a:tc>
                <a:extLst>
                  <a:ext uri="{0D108BD9-81ED-4DB2-BD59-A6C34878D82A}">
                    <a16:rowId xmlns:a16="http://schemas.microsoft.com/office/drawing/2014/main" val="469302514"/>
                  </a:ext>
                </a:extLst>
              </a:tr>
              <a:tr h="208385">
                <a:tc>
                  <a:txBody>
                    <a:bodyPr/>
                    <a:lstStyle/>
                    <a:p>
                      <a:r>
                        <a:rPr lang="de-DE" sz="900" dirty="0">
                          <a:solidFill>
                            <a:srgbClr val="595A59"/>
                          </a:solidFill>
                        </a:rPr>
                        <a:t>Auszahlungen für Investitionen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100</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527730"/>
                  </a:ext>
                </a:extLst>
              </a:tr>
              <a:tr h="333416">
                <a:tc>
                  <a:txBody>
                    <a:bodyPr/>
                    <a:lstStyle/>
                    <a:p>
                      <a:r>
                        <a:rPr lang="de-DE" sz="900" dirty="0">
                          <a:solidFill>
                            <a:srgbClr val="595A59"/>
                          </a:solidFill>
                        </a:rPr>
                        <a:t>Auszahlungen im Rahmen des Finanzverkehrs (Tilgung / Zinsen)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extLst>
                  <a:ext uri="{0D108BD9-81ED-4DB2-BD59-A6C34878D82A}">
                    <a16:rowId xmlns:a16="http://schemas.microsoft.com/office/drawing/2014/main" val="2654850641"/>
                  </a:ext>
                </a:extLst>
              </a:tr>
              <a:tr h="208385">
                <a:tc>
                  <a:txBody>
                    <a:bodyPr/>
                    <a:lstStyle/>
                    <a:p>
                      <a:r>
                        <a:rPr lang="de-DE" sz="900" dirty="0">
                          <a:solidFill>
                            <a:srgbClr val="595A59"/>
                          </a:solidFill>
                        </a:rPr>
                        <a:t>Summe Auszahlungen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r>
                        <a:rPr lang="de-DE" sz="900" dirty="0">
                          <a:solidFill>
                            <a:srgbClr val="595A59"/>
                          </a:solidFill>
                        </a:rPr>
                        <a:t>67</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extLst>
                  <a:ext uri="{0D108BD9-81ED-4DB2-BD59-A6C34878D82A}">
                    <a16:rowId xmlns:a16="http://schemas.microsoft.com/office/drawing/2014/main" val="875202853"/>
                  </a:ext>
                </a:extLst>
              </a:tr>
              <a:tr h="208385">
                <a:tc>
                  <a:txBody>
                    <a:bodyPr/>
                    <a:lstStyle/>
                    <a:p>
                      <a:r>
                        <a:rPr lang="de-DE" sz="900" dirty="0">
                          <a:solidFill>
                            <a:schemeClr val="bg1"/>
                          </a:solidFill>
                        </a:rPr>
                        <a:t>Über- / Unterdeckung</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404646210"/>
                  </a:ext>
                </a:extLst>
              </a:tr>
              <a:tr h="208385">
                <a:tc>
                  <a:txBody>
                    <a:bodyPr/>
                    <a:lstStyle/>
                    <a:p>
                      <a:r>
                        <a:rPr lang="de-DE" sz="900" dirty="0">
                          <a:solidFill>
                            <a:srgbClr val="595A59"/>
                          </a:solidFill>
                        </a:rPr>
                        <a:t>Maßnahmen</a:t>
                      </a: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tc>
                  <a:txBody>
                    <a:bodyPr/>
                    <a:lstStyle/>
                    <a:p>
                      <a:endParaRPr lang="de-DE" sz="900" dirty="0">
                        <a:solidFill>
                          <a:schemeClr val="bg1"/>
                        </a:solidFill>
                      </a:endParaRPr>
                    </a:p>
                  </a:txBody>
                  <a:tcPr>
                    <a:solidFill>
                      <a:srgbClr val="CCD4D5"/>
                    </a:solidFill>
                  </a:tcPr>
                </a:tc>
                <a:extLst>
                  <a:ext uri="{0D108BD9-81ED-4DB2-BD59-A6C34878D82A}">
                    <a16:rowId xmlns:a16="http://schemas.microsoft.com/office/drawing/2014/main" val="3870143063"/>
                  </a:ext>
                </a:extLst>
              </a:tr>
              <a:tr h="208385">
                <a:tc>
                  <a:txBody>
                    <a:bodyPr/>
                    <a:lstStyle/>
                    <a:p>
                      <a:r>
                        <a:rPr lang="de-DE" sz="900" dirty="0">
                          <a:solidFill>
                            <a:schemeClr val="bg1"/>
                          </a:solidFill>
                        </a:rPr>
                        <a:t>Finanzmittelbestand zum Ende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635693213"/>
                  </a:ext>
                </a:extLst>
              </a:tr>
            </a:tbl>
          </a:graphicData>
        </a:graphic>
      </p:graphicFrame>
      <p:sp>
        <p:nvSpPr>
          <p:cNvPr id="4" name="Textplatzhalter 3">
            <a:extLst>
              <a:ext uri="{FF2B5EF4-FFF2-40B4-BE49-F238E27FC236}">
                <a16:creationId xmlns:a16="http://schemas.microsoft.com/office/drawing/2014/main" id="{880B6A52-5E93-EFFF-7EC6-0FE8DB28A3AA}"/>
              </a:ext>
            </a:extLst>
          </p:cNvPr>
          <p:cNvSpPr>
            <a:spLocks noGrp="1"/>
          </p:cNvSpPr>
          <p:nvPr>
            <p:ph type="body" sz="quarter" idx="16"/>
          </p:nvPr>
        </p:nvSpPr>
        <p:spPr/>
        <p:txBody>
          <a:bodyPr>
            <a:normAutofit/>
          </a:bodyPr>
          <a:lstStyle/>
          <a:p>
            <a:r>
              <a:rPr lang="de-DE" dirty="0"/>
              <a:t>Die geplanten Ein- und Auszahlungen werden jeweils summiert</a:t>
            </a:r>
          </a:p>
        </p:txBody>
      </p:sp>
      <p:sp>
        <p:nvSpPr>
          <p:cNvPr id="5" name="Textplatzhalter 4">
            <a:extLst>
              <a:ext uri="{FF2B5EF4-FFF2-40B4-BE49-F238E27FC236}">
                <a16:creationId xmlns:a16="http://schemas.microsoft.com/office/drawing/2014/main" id="{DC2D0497-72EA-C98E-C46B-A76605F47212}"/>
              </a:ext>
            </a:extLst>
          </p:cNvPr>
          <p:cNvSpPr>
            <a:spLocks noGrp="1"/>
          </p:cNvSpPr>
          <p:nvPr>
            <p:ph type="body" sz="quarter" idx="20"/>
          </p:nvPr>
        </p:nvSpPr>
        <p:spPr/>
        <p:txBody>
          <a:bodyPr>
            <a:normAutofit fontScale="77500" lnSpcReduction="20000"/>
          </a:bodyPr>
          <a:lstStyle/>
          <a:p>
            <a:r>
              <a:rPr lang="de-DE" dirty="0"/>
              <a:t>Vereinfachtes Beispiel einer monatlichen Liquiditätsplanung für ein volles Geschäftsjahr (in Tausend EUR)</a:t>
            </a:r>
          </a:p>
        </p:txBody>
      </p:sp>
      <p:sp>
        <p:nvSpPr>
          <p:cNvPr id="2" name="Rechteck 1">
            <a:extLst>
              <a:ext uri="{FF2B5EF4-FFF2-40B4-BE49-F238E27FC236}">
                <a16:creationId xmlns:a16="http://schemas.microsoft.com/office/drawing/2014/main" id="{B0911593-E112-FFBC-8820-B7F44816D7EA}"/>
              </a:ext>
            </a:extLst>
          </p:cNvPr>
          <p:cNvSpPr/>
          <p:nvPr/>
        </p:nvSpPr>
        <p:spPr>
          <a:xfrm>
            <a:off x="4109107" y="3938129"/>
            <a:ext cx="7899507" cy="815118"/>
          </a:xfrm>
          <a:prstGeom prst="rect">
            <a:avLst/>
          </a:prstGeom>
          <a:solidFill>
            <a:srgbClr val="D7C6D8">
              <a:alpha val="72157"/>
            </a:srgbClr>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a:solidFill>
                  <a:srgbClr val="595A59"/>
                </a:solidFill>
              </a:rPr>
              <a:t>Liquiditätsplanung:</a:t>
            </a:r>
          </a:p>
          <a:p>
            <a:pPr marL="285750" indent="-285750">
              <a:buFont typeface="Arial" panose="020B0604020202020204" pitchFamily="34" charset="0"/>
              <a:buChar char="•"/>
            </a:pPr>
            <a:r>
              <a:rPr lang="de-DE" sz="1400" dirty="0">
                <a:solidFill>
                  <a:srgbClr val="595A59"/>
                </a:solidFill>
              </a:rPr>
              <a:t>Die geplanten Ein- und Auszahlungen werden summiert</a:t>
            </a:r>
          </a:p>
        </p:txBody>
      </p:sp>
      <p:cxnSp>
        <p:nvCxnSpPr>
          <p:cNvPr id="9" name="Gerade Verbindung mit Pfeil 8">
            <a:extLst>
              <a:ext uri="{FF2B5EF4-FFF2-40B4-BE49-F238E27FC236}">
                <a16:creationId xmlns:a16="http://schemas.microsoft.com/office/drawing/2014/main" id="{DD0EC699-D445-5250-40F9-5B01E7BC3251}"/>
              </a:ext>
            </a:extLst>
          </p:cNvPr>
          <p:cNvCxnSpPr>
            <a:cxnSpLocks/>
          </p:cNvCxnSpPr>
          <p:nvPr/>
        </p:nvCxnSpPr>
        <p:spPr>
          <a:xfrm>
            <a:off x="3631041" y="2894968"/>
            <a:ext cx="0" cy="633630"/>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4A1DD6B6-5DF5-01BD-41EA-91D4347FD776}"/>
              </a:ext>
            </a:extLst>
          </p:cNvPr>
          <p:cNvCxnSpPr>
            <a:cxnSpLocks/>
          </p:cNvCxnSpPr>
          <p:nvPr/>
        </p:nvCxnSpPr>
        <p:spPr>
          <a:xfrm>
            <a:off x="3539980" y="3122619"/>
            <a:ext cx="0" cy="405979"/>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373BCF4F-166C-8129-9ADE-CF9926BA2B57}"/>
              </a:ext>
            </a:extLst>
          </p:cNvPr>
          <p:cNvCxnSpPr>
            <a:cxnSpLocks/>
          </p:cNvCxnSpPr>
          <p:nvPr/>
        </p:nvCxnSpPr>
        <p:spPr>
          <a:xfrm>
            <a:off x="3784074" y="4420865"/>
            <a:ext cx="0" cy="815118"/>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D339D306-395F-53A9-11E4-49D639E879E2}"/>
              </a:ext>
            </a:extLst>
          </p:cNvPr>
          <p:cNvCxnSpPr>
            <a:cxnSpLocks/>
          </p:cNvCxnSpPr>
          <p:nvPr/>
        </p:nvCxnSpPr>
        <p:spPr>
          <a:xfrm>
            <a:off x="3693013" y="4648516"/>
            <a:ext cx="0" cy="587467"/>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F8EC41D9-2D86-C9B7-E19D-78D07EC15872}"/>
              </a:ext>
            </a:extLst>
          </p:cNvPr>
          <p:cNvCxnSpPr>
            <a:cxnSpLocks/>
          </p:cNvCxnSpPr>
          <p:nvPr/>
        </p:nvCxnSpPr>
        <p:spPr>
          <a:xfrm>
            <a:off x="3589305" y="4989361"/>
            <a:ext cx="0" cy="246622"/>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544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A449CA6-31B7-281E-7117-0902164843C7}"/>
              </a:ext>
            </a:extLst>
          </p:cNvPr>
          <p:cNvGraphicFramePr>
            <a:graphicFrameLocks noGrp="1"/>
          </p:cNvGraphicFramePr>
          <p:nvPr>
            <p:ph sz="quarter" idx="13"/>
            <p:extLst>
              <p:ext uri="{D42A27DB-BD31-4B8C-83A1-F6EECF244321}">
                <p14:modId xmlns:p14="http://schemas.microsoft.com/office/powerpoint/2010/main" val="689915569"/>
              </p:ext>
            </p:extLst>
          </p:nvPr>
        </p:nvGraphicFramePr>
        <p:xfrm>
          <a:off x="389965" y="1720709"/>
          <a:ext cx="11370224" cy="4434840"/>
        </p:xfrm>
        <a:graphic>
          <a:graphicData uri="http://schemas.openxmlformats.org/drawingml/2006/table">
            <a:tbl>
              <a:tblPr firstRow="1" bandRow="1">
                <a:tableStyleId>{5C22544A-7EE6-4342-B048-85BDC9FD1C3A}</a:tableStyleId>
              </a:tblPr>
              <a:tblGrid>
                <a:gridCol w="2311499">
                  <a:extLst>
                    <a:ext uri="{9D8B030D-6E8A-4147-A177-3AD203B41FA5}">
                      <a16:colId xmlns:a16="http://schemas.microsoft.com/office/drawing/2014/main" val="353390154"/>
                    </a:ext>
                  </a:extLst>
                </a:gridCol>
                <a:gridCol w="696825">
                  <a:extLst>
                    <a:ext uri="{9D8B030D-6E8A-4147-A177-3AD203B41FA5}">
                      <a16:colId xmlns:a16="http://schemas.microsoft.com/office/drawing/2014/main" val="548620442"/>
                    </a:ext>
                  </a:extLst>
                </a:gridCol>
                <a:gridCol w="696825">
                  <a:extLst>
                    <a:ext uri="{9D8B030D-6E8A-4147-A177-3AD203B41FA5}">
                      <a16:colId xmlns:a16="http://schemas.microsoft.com/office/drawing/2014/main" val="2842557175"/>
                    </a:ext>
                  </a:extLst>
                </a:gridCol>
                <a:gridCol w="696825">
                  <a:extLst>
                    <a:ext uri="{9D8B030D-6E8A-4147-A177-3AD203B41FA5}">
                      <a16:colId xmlns:a16="http://schemas.microsoft.com/office/drawing/2014/main" val="189465228"/>
                    </a:ext>
                  </a:extLst>
                </a:gridCol>
                <a:gridCol w="696825">
                  <a:extLst>
                    <a:ext uri="{9D8B030D-6E8A-4147-A177-3AD203B41FA5}">
                      <a16:colId xmlns:a16="http://schemas.microsoft.com/office/drawing/2014/main" val="1009061743"/>
                    </a:ext>
                  </a:extLst>
                </a:gridCol>
                <a:gridCol w="696825">
                  <a:extLst>
                    <a:ext uri="{9D8B030D-6E8A-4147-A177-3AD203B41FA5}">
                      <a16:colId xmlns:a16="http://schemas.microsoft.com/office/drawing/2014/main" val="1222803485"/>
                    </a:ext>
                  </a:extLst>
                </a:gridCol>
                <a:gridCol w="696825">
                  <a:extLst>
                    <a:ext uri="{9D8B030D-6E8A-4147-A177-3AD203B41FA5}">
                      <a16:colId xmlns:a16="http://schemas.microsoft.com/office/drawing/2014/main" val="681211518"/>
                    </a:ext>
                  </a:extLst>
                </a:gridCol>
                <a:gridCol w="696825">
                  <a:extLst>
                    <a:ext uri="{9D8B030D-6E8A-4147-A177-3AD203B41FA5}">
                      <a16:colId xmlns:a16="http://schemas.microsoft.com/office/drawing/2014/main" val="84182241"/>
                    </a:ext>
                  </a:extLst>
                </a:gridCol>
                <a:gridCol w="696825">
                  <a:extLst>
                    <a:ext uri="{9D8B030D-6E8A-4147-A177-3AD203B41FA5}">
                      <a16:colId xmlns:a16="http://schemas.microsoft.com/office/drawing/2014/main" val="1227881593"/>
                    </a:ext>
                  </a:extLst>
                </a:gridCol>
                <a:gridCol w="696825">
                  <a:extLst>
                    <a:ext uri="{9D8B030D-6E8A-4147-A177-3AD203B41FA5}">
                      <a16:colId xmlns:a16="http://schemas.microsoft.com/office/drawing/2014/main" val="3994037677"/>
                    </a:ext>
                  </a:extLst>
                </a:gridCol>
                <a:gridCol w="696825">
                  <a:extLst>
                    <a:ext uri="{9D8B030D-6E8A-4147-A177-3AD203B41FA5}">
                      <a16:colId xmlns:a16="http://schemas.microsoft.com/office/drawing/2014/main" val="2732954587"/>
                    </a:ext>
                  </a:extLst>
                </a:gridCol>
                <a:gridCol w="696825">
                  <a:extLst>
                    <a:ext uri="{9D8B030D-6E8A-4147-A177-3AD203B41FA5}">
                      <a16:colId xmlns:a16="http://schemas.microsoft.com/office/drawing/2014/main" val="457463544"/>
                    </a:ext>
                  </a:extLst>
                </a:gridCol>
                <a:gridCol w="696825">
                  <a:extLst>
                    <a:ext uri="{9D8B030D-6E8A-4147-A177-3AD203B41FA5}">
                      <a16:colId xmlns:a16="http://schemas.microsoft.com/office/drawing/2014/main" val="2405739000"/>
                    </a:ext>
                  </a:extLst>
                </a:gridCol>
                <a:gridCol w="696825">
                  <a:extLst>
                    <a:ext uri="{9D8B030D-6E8A-4147-A177-3AD203B41FA5}">
                      <a16:colId xmlns:a16="http://schemas.microsoft.com/office/drawing/2014/main" val="1403333064"/>
                    </a:ext>
                  </a:extLst>
                </a:gridCol>
              </a:tblGrid>
              <a:tr h="333416">
                <a:tc>
                  <a:txBody>
                    <a:bodyPr/>
                    <a:lstStyle/>
                    <a:p>
                      <a:endParaRPr lang="de-DE" sz="900" dirty="0"/>
                    </a:p>
                  </a:txBody>
                  <a:tcPr>
                    <a:solidFill>
                      <a:srgbClr val="79527B"/>
                    </a:solidFill>
                  </a:tcPr>
                </a:tc>
                <a:tc>
                  <a:txBody>
                    <a:bodyPr/>
                    <a:lstStyle/>
                    <a:p>
                      <a:r>
                        <a:rPr lang="de-DE" sz="900" dirty="0"/>
                        <a:t>Status Quo</a:t>
                      </a:r>
                    </a:p>
                  </a:txBody>
                  <a:tcPr>
                    <a:solidFill>
                      <a:srgbClr val="79527B"/>
                    </a:solidFill>
                  </a:tcPr>
                </a:tc>
                <a:tc>
                  <a:txBody>
                    <a:bodyPr/>
                    <a:lstStyle/>
                    <a:p>
                      <a:r>
                        <a:rPr lang="de-DE" sz="900" dirty="0"/>
                        <a:t>Monat 1</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2</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3</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4</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5</a:t>
                      </a:r>
                    </a:p>
                  </a:txBody>
                  <a:tcPr>
                    <a:solidFill>
                      <a:srgbClr val="79527B"/>
                    </a:solidFill>
                  </a:tcPr>
                </a:tc>
                <a:tc>
                  <a:txBody>
                    <a:bodyPr/>
                    <a:lstStyle/>
                    <a:p>
                      <a:r>
                        <a:rPr lang="de-DE" sz="900" dirty="0"/>
                        <a:t>Monat 6</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7</a:t>
                      </a:r>
                    </a:p>
                  </a:txBody>
                  <a:tcPr>
                    <a:solidFill>
                      <a:srgbClr val="79527B"/>
                    </a:solidFill>
                  </a:tcPr>
                </a:tc>
                <a:tc>
                  <a:txBody>
                    <a:bodyPr/>
                    <a:lstStyle/>
                    <a:p>
                      <a:r>
                        <a:rPr lang="de-DE" sz="900" dirty="0"/>
                        <a:t>Monat 8</a:t>
                      </a:r>
                    </a:p>
                  </a:txBody>
                  <a:tcPr>
                    <a:solidFill>
                      <a:srgbClr val="79527B"/>
                    </a:solidFill>
                  </a:tcPr>
                </a:tc>
                <a:tc>
                  <a:txBody>
                    <a:bodyPr/>
                    <a:lstStyle/>
                    <a:p>
                      <a:r>
                        <a:rPr lang="de-DE" sz="900" dirty="0"/>
                        <a:t>Monat 9</a:t>
                      </a:r>
                    </a:p>
                  </a:txBody>
                  <a:tcPr>
                    <a:solidFill>
                      <a:srgbClr val="79527B"/>
                    </a:solidFill>
                  </a:tcPr>
                </a:tc>
                <a:tc>
                  <a:txBody>
                    <a:bodyPr/>
                    <a:lstStyle/>
                    <a:p>
                      <a:r>
                        <a:rPr lang="de-DE" sz="900" dirty="0"/>
                        <a:t>Monat 10</a:t>
                      </a:r>
                    </a:p>
                  </a:txBody>
                  <a:tcPr>
                    <a:solidFill>
                      <a:srgbClr val="79527B"/>
                    </a:solidFill>
                  </a:tcPr>
                </a:tc>
                <a:tc>
                  <a:txBody>
                    <a:bodyPr/>
                    <a:lstStyle/>
                    <a:p>
                      <a:r>
                        <a:rPr lang="de-DE" sz="900" dirty="0"/>
                        <a:t>Monat 11</a:t>
                      </a:r>
                    </a:p>
                  </a:txBody>
                  <a:tcPr>
                    <a:solidFill>
                      <a:srgbClr val="79527B"/>
                    </a:solidFill>
                  </a:tcPr>
                </a:tc>
                <a:tc>
                  <a:txBody>
                    <a:bodyPr/>
                    <a:lstStyle/>
                    <a:p>
                      <a:r>
                        <a:rPr lang="de-DE" sz="900" dirty="0"/>
                        <a:t>Monat 12</a:t>
                      </a:r>
                    </a:p>
                  </a:txBody>
                  <a:tcPr>
                    <a:solidFill>
                      <a:srgbClr val="79527B"/>
                    </a:solidFill>
                  </a:tcPr>
                </a:tc>
                <a:extLst>
                  <a:ext uri="{0D108BD9-81ED-4DB2-BD59-A6C34878D82A}">
                    <a16:rowId xmlns:a16="http://schemas.microsoft.com/office/drawing/2014/main" val="532152615"/>
                  </a:ext>
                </a:extLst>
              </a:tr>
              <a:tr h="208385">
                <a:tc>
                  <a:txBody>
                    <a:bodyPr/>
                    <a:lstStyle/>
                    <a:p>
                      <a:r>
                        <a:rPr lang="de-DE" sz="900" dirty="0">
                          <a:solidFill>
                            <a:schemeClr val="bg1"/>
                          </a:solidFill>
                        </a:rPr>
                        <a:t>Finanzmittelbestand zu Beginn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1837905213"/>
                  </a:ext>
                </a:extLst>
              </a:tr>
              <a:tr h="333416">
                <a:tc>
                  <a:txBody>
                    <a:bodyPr/>
                    <a:lstStyle/>
                    <a:p>
                      <a:r>
                        <a:rPr lang="de-DE" sz="900" dirty="0">
                          <a:solidFill>
                            <a:srgbClr val="595A59"/>
                          </a:solidFill>
                        </a:rPr>
                        <a:t>Einzahlungen aus laufendem Geschäftsbetrieb (inkl. Debitoren)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2435029646"/>
                  </a:ext>
                </a:extLst>
              </a:tr>
              <a:tr h="208385">
                <a:tc>
                  <a:txBody>
                    <a:bodyPr/>
                    <a:lstStyle/>
                    <a:p>
                      <a:pPr algn="r"/>
                      <a:r>
                        <a:rPr lang="de-DE" sz="900" i="1" dirty="0">
                          <a:solidFill>
                            <a:srgbClr val="595A59"/>
                          </a:solidFill>
                        </a:rPr>
                        <a:t>Davon Gebucht</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40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extLst>
                  <a:ext uri="{0D108BD9-81ED-4DB2-BD59-A6C34878D82A}">
                    <a16:rowId xmlns:a16="http://schemas.microsoft.com/office/drawing/2014/main" val="2775129707"/>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10</a:t>
                      </a:r>
                    </a:p>
                  </a:txBody>
                  <a:tcPr>
                    <a:solidFill>
                      <a:srgbClr val="E7EBEB"/>
                    </a:solidFill>
                  </a:tcPr>
                </a:tc>
                <a:tc>
                  <a:txBody>
                    <a:bodyPr/>
                    <a:lstStyle/>
                    <a:p>
                      <a:r>
                        <a:rPr lang="de-DE" sz="900" dirty="0">
                          <a:solidFill>
                            <a:srgbClr val="595A59"/>
                          </a:solidFill>
                        </a:rPr>
                        <a:t>60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80</a:t>
                      </a:r>
                    </a:p>
                  </a:txBody>
                  <a:tcPr>
                    <a:solidFill>
                      <a:srgbClr val="E7EBEB"/>
                    </a:solidFill>
                  </a:tcPr>
                </a:tc>
                <a:tc>
                  <a:txBody>
                    <a:bodyPr/>
                    <a:lstStyle/>
                    <a:p>
                      <a:r>
                        <a:rPr lang="de-DE" sz="900" dirty="0">
                          <a:solidFill>
                            <a:srgbClr val="595A59"/>
                          </a:solidFill>
                        </a:rPr>
                        <a:t>100</a:t>
                      </a:r>
                    </a:p>
                  </a:txBody>
                  <a:tcPr>
                    <a:solidFill>
                      <a:srgbClr val="E7EBEB"/>
                    </a:solidFill>
                  </a:tcPr>
                </a:tc>
                <a:extLst>
                  <a:ext uri="{0D108BD9-81ED-4DB2-BD59-A6C34878D82A}">
                    <a16:rowId xmlns:a16="http://schemas.microsoft.com/office/drawing/2014/main" val="839049815"/>
                  </a:ext>
                </a:extLst>
              </a:tr>
              <a:tr h="208385">
                <a:tc>
                  <a:txBody>
                    <a:bodyPr/>
                    <a:lstStyle/>
                    <a:p>
                      <a:r>
                        <a:rPr lang="de-DE" sz="900" dirty="0">
                          <a:solidFill>
                            <a:srgbClr val="595A59"/>
                          </a:solidFill>
                        </a:rPr>
                        <a:t>Einzahlungen aus Desinvestitionen</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r>
                        <a:rPr lang="de-DE" sz="900" dirty="0">
                          <a:solidFill>
                            <a:srgbClr val="595A59"/>
                          </a:solidFill>
                        </a:rPr>
                        <a:t>10</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extLst>
                  <a:ext uri="{0D108BD9-81ED-4DB2-BD59-A6C34878D82A}">
                    <a16:rowId xmlns:a16="http://schemas.microsoft.com/office/drawing/2014/main" val="3384931401"/>
                  </a:ext>
                </a:extLst>
              </a:tr>
              <a:tr h="208385">
                <a:tc>
                  <a:txBody>
                    <a:bodyPr/>
                    <a:lstStyle/>
                    <a:p>
                      <a:r>
                        <a:rPr lang="de-DE" sz="900" dirty="0">
                          <a:solidFill>
                            <a:srgbClr val="595A59"/>
                          </a:solidFill>
                        </a:rPr>
                        <a:t>Einzahlungen aus Finanzerträgen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3855905"/>
                  </a:ext>
                </a:extLst>
              </a:tr>
              <a:tr h="208385">
                <a:tc>
                  <a:txBody>
                    <a:bodyPr/>
                    <a:lstStyle/>
                    <a:p>
                      <a:r>
                        <a:rPr lang="de-DE" sz="900" dirty="0">
                          <a:solidFill>
                            <a:srgbClr val="595A59"/>
                          </a:solidFill>
                        </a:rPr>
                        <a:t>Summe Einzahlungen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r>
                        <a:rPr lang="de-DE" sz="900" dirty="0">
                          <a:solidFill>
                            <a:srgbClr val="595A59"/>
                          </a:solidFill>
                        </a:rPr>
                        <a:t>100</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extLst>
                  <a:ext uri="{0D108BD9-81ED-4DB2-BD59-A6C34878D82A}">
                    <a16:rowId xmlns:a16="http://schemas.microsoft.com/office/drawing/2014/main" val="3032267277"/>
                  </a:ext>
                </a:extLst>
              </a:tr>
              <a:tr h="333416">
                <a:tc>
                  <a:txBody>
                    <a:bodyPr/>
                    <a:lstStyle/>
                    <a:p>
                      <a:pPr marL="0" algn="l" defTabSz="914400" rtl="0" eaLnBrk="1" latinLnBrk="0" hangingPunct="1"/>
                      <a:r>
                        <a:rPr lang="de-DE" sz="900" kern="1200" dirty="0">
                          <a:solidFill>
                            <a:srgbClr val="595A59"/>
                          </a:solidFill>
                          <a:latin typeface="+mn-lt"/>
                          <a:ea typeface="+mn-ea"/>
                          <a:cs typeface="+mn-cs"/>
                        </a:rPr>
                        <a:t>Auszahlungen aus laufendem Geschäftsbetrieb (inkl. Kreditoren)</a:t>
                      </a: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extLst>
                  <a:ext uri="{0D108BD9-81ED-4DB2-BD59-A6C34878D82A}">
                    <a16:rowId xmlns:a16="http://schemas.microsoft.com/office/drawing/2014/main" val="160669637"/>
                  </a:ext>
                </a:extLst>
              </a:tr>
              <a:tr h="208385">
                <a:tc>
                  <a:txBody>
                    <a:bodyPr/>
                    <a:lstStyle/>
                    <a:p>
                      <a:pPr algn="r"/>
                      <a:r>
                        <a:rPr lang="de-DE" sz="900" i="1" dirty="0">
                          <a:solidFill>
                            <a:srgbClr val="595A59"/>
                          </a:solidFill>
                        </a:rPr>
                        <a:t>Davon Gebucht</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10</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2172156795"/>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60 </a:t>
                      </a:r>
                      <a:r>
                        <a:rPr lang="de-DE" sz="800" kern="1200" dirty="0">
                          <a:solidFill>
                            <a:srgbClr val="595A59"/>
                          </a:solidFill>
                          <a:latin typeface="+mn-lt"/>
                          <a:ea typeface="+mn-ea"/>
                          <a:cs typeface="+mn-cs"/>
                        </a:rPr>
                        <a:t>(45 + 15)</a:t>
                      </a:r>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45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45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30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65</a:t>
                      </a:r>
                    </a:p>
                  </a:txBody>
                  <a:tcPr>
                    <a:solidFill>
                      <a:srgbClr val="E7EBEB"/>
                    </a:solidFill>
                  </a:tcPr>
                </a:tc>
                <a:extLst>
                  <a:ext uri="{0D108BD9-81ED-4DB2-BD59-A6C34878D82A}">
                    <a16:rowId xmlns:a16="http://schemas.microsoft.com/office/drawing/2014/main" val="469302514"/>
                  </a:ext>
                </a:extLst>
              </a:tr>
              <a:tr h="208385">
                <a:tc>
                  <a:txBody>
                    <a:bodyPr/>
                    <a:lstStyle/>
                    <a:p>
                      <a:r>
                        <a:rPr lang="de-DE" sz="900" dirty="0">
                          <a:solidFill>
                            <a:srgbClr val="595A59"/>
                          </a:solidFill>
                        </a:rPr>
                        <a:t>Auszahlungen für Investitionen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100</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527730"/>
                  </a:ext>
                </a:extLst>
              </a:tr>
              <a:tr h="333416">
                <a:tc>
                  <a:txBody>
                    <a:bodyPr/>
                    <a:lstStyle/>
                    <a:p>
                      <a:r>
                        <a:rPr lang="de-DE" sz="900" dirty="0">
                          <a:solidFill>
                            <a:srgbClr val="595A59"/>
                          </a:solidFill>
                        </a:rPr>
                        <a:t>Auszahlungen im Rahmen des Finanzverkehrs (Tilgung / Zinsen)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extLst>
                  <a:ext uri="{0D108BD9-81ED-4DB2-BD59-A6C34878D82A}">
                    <a16:rowId xmlns:a16="http://schemas.microsoft.com/office/drawing/2014/main" val="2654850641"/>
                  </a:ext>
                </a:extLst>
              </a:tr>
              <a:tr h="208385">
                <a:tc>
                  <a:txBody>
                    <a:bodyPr/>
                    <a:lstStyle/>
                    <a:p>
                      <a:r>
                        <a:rPr lang="de-DE" sz="900" dirty="0">
                          <a:solidFill>
                            <a:srgbClr val="595A59"/>
                          </a:solidFill>
                        </a:rPr>
                        <a:t>Summe Auszahlungen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r>
                        <a:rPr lang="de-DE" sz="900" dirty="0">
                          <a:solidFill>
                            <a:srgbClr val="595A59"/>
                          </a:solidFill>
                        </a:rPr>
                        <a:t>67</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extLst>
                  <a:ext uri="{0D108BD9-81ED-4DB2-BD59-A6C34878D82A}">
                    <a16:rowId xmlns:a16="http://schemas.microsoft.com/office/drawing/2014/main" val="875202853"/>
                  </a:ext>
                </a:extLst>
              </a:tr>
              <a:tr h="208385">
                <a:tc>
                  <a:txBody>
                    <a:bodyPr/>
                    <a:lstStyle/>
                    <a:p>
                      <a:r>
                        <a:rPr lang="de-DE" sz="900" dirty="0">
                          <a:solidFill>
                            <a:schemeClr val="bg1"/>
                          </a:solidFill>
                        </a:rPr>
                        <a:t>Über- / Unterdeckung</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r>
                        <a:rPr lang="de-DE" sz="900" dirty="0">
                          <a:solidFill>
                            <a:schemeClr val="bg1"/>
                          </a:solidFill>
                        </a:rPr>
                        <a:t>133</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404646210"/>
                  </a:ext>
                </a:extLst>
              </a:tr>
              <a:tr h="208385">
                <a:tc>
                  <a:txBody>
                    <a:bodyPr/>
                    <a:lstStyle/>
                    <a:p>
                      <a:r>
                        <a:rPr lang="de-DE" sz="900" dirty="0">
                          <a:solidFill>
                            <a:srgbClr val="595A59"/>
                          </a:solidFill>
                        </a:rPr>
                        <a:t>Maßnahmen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3870143063"/>
                  </a:ext>
                </a:extLst>
              </a:tr>
              <a:tr h="208385">
                <a:tc>
                  <a:txBody>
                    <a:bodyPr/>
                    <a:lstStyle/>
                    <a:p>
                      <a:r>
                        <a:rPr lang="de-DE" sz="900" dirty="0">
                          <a:solidFill>
                            <a:schemeClr val="bg1"/>
                          </a:solidFill>
                        </a:rPr>
                        <a:t>Finanzmittelbestand zum Ende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r>
                        <a:rPr lang="de-DE" sz="900" dirty="0">
                          <a:solidFill>
                            <a:schemeClr val="bg1"/>
                          </a:solidFill>
                        </a:rPr>
                        <a:t>133</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635693213"/>
                  </a:ext>
                </a:extLst>
              </a:tr>
            </a:tbl>
          </a:graphicData>
        </a:graphic>
      </p:graphicFrame>
      <p:sp>
        <p:nvSpPr>
          <p:cNvPr id="4" name="Textplatzhalter 3">
            <a:extLst>
              <a:ext uri="{FF2B5EF4-FFF2-40B4-BE49-F238E27FC236}">
                <a16:creationId xmlns:a16="http://schemas.microsoft.com/office/drawing/2014/main" id="{880B6A52-5E93-EFFF-7EC6-0FE8DB28A3AA}"/>
              </a:ext>
            </a:extLst>
          </p:cNvPr>
          <p:cNvSpPr>
            <a:spLocks noGrp="1"/>
          </p:cNvSpPr>
          <p:nvPr>
            <p:ph type="body" sz="quarter" idx="16"/>
          </p:nvPr>
        </p:nvSpPr>
        <p:spPr/>
        <p:txBody>
          <a:bodyPr>
            <a:normAutofit/>
          </a:bodyPr>
          <a:lstStyle/>
          <a:p>
            <a:r>
              <a:rPr lang="de-DE" dirty="0"/>
              <a:t>Aus den summierten Werten ergibt sich der Endbestand der jeweiligen Periode</a:t>
            </a:r>
          </a:p>
        </p:txBody>
      </p:sp>
      <p:sp>
        <p:nvSpPr>
          <p:cNvPr id="5" name="Textplatzhalter 4">
            <a:extLst>
              <a:ext uri="{FF2B5EF4-FFF2-40B4-BE49-F238E27FC236}">
                <a16:creationId xmlns:a16="http://schemas.microsoft.com/office/drawing/2014/main" id="{DC2D0497-72EA-C98E-C46B-A76605F47212}"/>
              </a:ext>
            </a:extLst>
          </p:cNvPr>
          <p:cNvSpPr>
            <a:spLocks noGrp="1"/>
          </p:cNvSpPr>
          <p:nvPr>
            <p:ph type="body" sz="quarter" idx="20"/>
          </p:nvPr>
        </p:nvSpPr>
        <p:spPr/>
        <p:txBody>
          <a:bodyPr>
            <a:normAutofit fontScale="77500" lnSpcReduction="20000"/>
          </a:bodyPr>
          <a:lstStyle/>
          <a:p>
            <a:r>
              <a:rPr lang="de-DE" dirty="0"/>
              <a:t>Vereinfachtes Beispiel einer monatlichen Liquiditätsplanung für ein volles Geschäftsjahr (in Tausend EUR)</a:t>
            </a:r>
          </a:p>
        </p:txBody>
      </p:sp>
      <p:sp>
        <p:nvSpPr>
          <p:cNvPr id="2" name="Rechteck 1">
            <a:extLst>
              <a:ext uri="{FF2B5EF4-FFF2-40B4-BE49-F238E27FC236}">
                <a16:creationId xmlns:a16="http://schemas.microsoft.com/office/drawing/2014/main" id="{B0911593-E112-FFBC-8820-B7F44816D7EA}"/>
              </a:ext>
            </a:extLst>
          </p:cNvPr>
          <p:cNvSpPr/>
          <p:nvPr/>
        </p:nvSpPr>
        <p:spPr>
          <a:xfrm>
            <a:off x="4109107" y="3709333"/>
            <a:ext cx="7899507" cy="1423063"/>
          </a:xfrm>
          <a:prstGeom prst="rect">
            <a:avLst/>
          </a:prstGeom>
          <a:solidFill>
            <a:srgbClr val="D7C6D8">
              <a:alpha val="72157"/>
            </a:srgbClr>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a:solidFill>
                  <a:srgbClr val="595A59"/>
                </a:solidFill>
              </a:rPr>
              <a:t>Liquiditätsplanung:</a:t>
            </a:r>
          </a:p>
          <a:p>
            <a:pPr marL="285750" indent="-285750">
              <a:buFont typeface="Arial" panose="020B0604020202020204" pitchFamily="34" charset="0"/>
              <a:buChar char="•"/>
            </a:pPr>
            <a:r>
              <a:rPr lang="de-DE" sz="1400" dirty="0">
                <a:solidFill>
                  <a:srgbClr val="595A59"/>
                </a:solidFill>
              </a:rPr>
              <a:t>Der Finanzmittelbestand zum Ende der Periode ergibt sich aus</a:t>
            </a:r>
            <a:br>
              <a:rPr lang="de-DE" sz="1400" dirty="0">
                <a:solidFill>
                  <a:srgbClr val="595A59"/>
                </a:solidFill>
              </a:rPr>
            </a:br>
            <a:r>
              <a:rPr lang="de-DE" sz="1400" dirty="0">
                <a:solidFill>
                  <a:srgbClr val="595A59"/>
                </a:solidFill>
              </a:rPr>
              <a:t>Anfangsbestand</a:t>
            </a:r>
            <a:br>
              <a:rPr lang="de-DE" sz="1400" dirty="0">
                <a:solidFill>
                  <a:srgbClr val="595A59"/>
                </a:solidFill>
              </a:rPr>
            </a:br>
            <a:r>
              <a:rPr lang="de-DE" sz="1400" dirty="0">
                <a:solidFill>
                  <a:srgbClr val="595A59"/>
                </a:solidFill>
              </a:rPr>
              <a:t>+ Summe der Einzahlungen</a:t>
            </a:r>
            <a:br>
              <a:rPr lang="de-DE" sz="1400" dirty="0">
                <a:solidFill>
                  <a:srgbClr val="595A59"/>
                </a:solidFill>
              </a:rPr>
            </a:br>
            <a:r>
              <a:rPr lang="de-DE" sz="1400" dirty="0">
                <a:solidFill>
                  <a:srgbClr val="595A59"/>
                </a:solidFill>
              </a:rPr>
              <a:t>- Summe der Auszahlungen</a:t>
            </a:r>
            <a:br>
              <a:rPr lang="de-DE" sz="1400" dirty="0">
                <a:solidFill>
                  <a:srgbClr val="595A59"/>
                </a:solidFill>
              </a:rPr>
            </a:br>
            <a:r>
              <a:rPr lang="de-DE" sz="1400" dirty="0">
                <a:solidFill>
                  <a:srgbClr val="595A59"/>
                </a:solidFill>
              </a:rPr>
              <a:t>+/- Liquiditätssteuernde Maßnahmen</a:t>
            </a:r>
          </a:p>
        </p:txBody>
      </p:sp>
      <p:cxnSp>
        <p:nvCxnSpPr>
          <p:cNvPr id="9" name="Gerade Verbindung mit Pfeil 8">
            <a:extLst>
              <a:ext uri="{FF2B5EF4-FFF2-40B4-BE49-F238E27FC236}">
                <a16:creationId xmlns:a16="http://schemas.microsoft.com/office/drawing/2014/main" id="{DD0EC699-D445-5250-40F9-5B01E7BC3251}"/>
              </a:ext>
            </a:extLst>
          </p:cNvPr>
          <p:cNvCxnSpPr>
            <a:cxnSpLocks/>
          </p:cNvCxnSpPr>
          <p:nvPr/>
        </p:nvCxnSpPr>
        <p:spPr>
          <a:xfrm>
            <a:off x="3741072" y="2200631"/>
            <a:ext cx="0" cy="1475940"/>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373BCF4F-166C-8129-9ADE-CF9926BA2B57}"/>
              </a:ext>
            </a:extLst>
          </p:cNvPr>
          <p:cNvCxnSpPr>
            <a:cxnSpLocks/>
          </p:cNvCxnSpPr>
          <p:nvPr/>
        </p:nvCxnSpPr>
        <p:spPr>
          <a:xfrm>
            <a:off x="3741072" y="3862486"/>
            <a:ext cx="0" cy="1479735"/>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A68CE316-5ECF-9B77-2AD3-C70AFA203663}"/>
              </a:ext>
            </a:extLst>
          </p:cNvPr>
          <p:cNvCxnSpPr>
            <a:cxnSpLocks/>
          </p:cNvCxnSpPr>
          <p:nvPr/>
        </p:nvCxnSpPr>
        <p:spPr>
          <a:xfrm>
            <a:off x="3741072" y="5626112"/>
            <a:ext cx="0" cy="425622"/>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86">
            <a:extLst>
              <a:ext uri="{FF2B5EF4-FFF2-40B4-BE49-F238E27FC236}">
                <a16:creationId xmlns:a16="http://schemas.microsoft.com/office/drawing/2014/main" id="{05BDD5E1-3454-E9DE-2130-6E160BB6A13E}"/>
              </a:ext>
            </a:extLst>
          </p:cNvPr>
          <p:cNvSpPr txBox="1"/>
          <p:nvPr/>
        </p:nvSpPr>
        <p:spPr>
          <a:xfrm>
            <a:off x="3707717" y="2820209"/>
            <a:ext cx="2038690" cy="350609"/>
          </a:xfrm>
          <a:prstGeom prst="rect">
            <a:avLst/>
          </a:prstGeom>
          <a:noFill/>
        </p:spPr>
        <p:txBody>
          <a:bodyPr wrap="square" rtlCol="0">
            <a:spAutoFit/>
          </a:bodyPr>
          <a:lstStyle/>
          <a:p>
            <a:pPr>
              <a:lnSpc>
                <a:spcPts val="1665"/>
              </a:lnSpc>
            </a:pPr>
            <a:r>
              <a:rPr lang="de-DE" sz="2800" b="1" dirty="0">
                <a:solidFill>
                  <a:srgbClr val="79527B"/>
                </a:solidFill>
                <a:latin typeface="+mj-lt"/>
                <a:ea typeface="Lato Light" charset="0"/>
                <a:cs typeface="Lato Light" charset="0"/>
              </a:rPr>
              <a:t>+</a:t>
            </a:r>
            <a:endParaRPr lang="de-DE" sz="1400" b="1" dirty="0">
              <a:solidFill>
                <a:srgbClr val="79527B"/>
              </a:solidFill>
              <a:latin typeface="+mj-lt"/>
              <a:ea typeface="Lato Light" charset="0"/>
              <a:cs typeface="Lato Light" charset="0"/>
            </a:endParaRPr>
          </a:p>
        </p:txBody>
      </p:sp>
      <p:sp>
        <p:nvSpPr>
          <p:cNvPr id="19" name="TextBox 86">
            <a:extLst>
              <a:ext uri="{FF2B5EF4-FFF2-40B4-BE49-F238E27FC236}">
                <a16:creationId xmlns:a16="http://schemas.microsoft.com/office/drawing/2014/main" id="{F010B82B-8A7C-F805-0A10-82DC0035FF88}"/>
              </a:ext>
            </a:extLst>
          </p:cNvPr>
          <p:cNvSpPr txBox="1"/>
          <p:nvPr/>
        </p:nvSpPr>
        <p:spPr>
          <a:xfrm>
            <a:off x="3707717" y="4425462"/>
            <a:ext cx="2038690" cy="350609"/>
          </a:xfrm>
          <a:prstGeom prst="rect">
            <a:avLst/>
          </a:prstGeom>
          <a:noFill/>
        </p:spPr>
        <p:txBody>
          <a:bodyPr wrap="square" rtlCol="0">
            <a:spAutoFit/>
          </a:bodyPr>
          <a:lstStyle/>
          <a:p>
            <a:pPr>
              <a:lnSpc>
                <a:spcPts val="1665"/>
              </a:lnSpc>
            </a:pPr>
            <a:r>
              <a:rPr lang="de-DE" sz="2800" b="1" dirty="0">
                <a:solidFill>
                  <a:srgbClr val="79527B"/>
                </a:solidFill>
                <a:latin typeface="+mj-lt"/>
                <a:ea typeface="Lato Light" charset="0"/>
                <a:cs typeface="Lato Light" charset="0"/>
              </a:rPr>
              <a:t>-</a:t>
            </a:r>
            <a:endParaRPr lang="de-DE" sz="1400" b="1" dirty="0">
              <a:solidFill>
                <a:srgbClr val="79527B"/>
              </a:solidFill>
              <a:latin typeface="+mj-lt"/>
              <a:ea typeface="Lato Light" charset="0"/>
              <a:cs typeface="Lato Light" charset="0"/>
            </a:endParaRPr>
          </a:p>
        </p:txBody>
      </p:sp>
      <p:sp>
        <p:nvSpPr>
          <p:cNvPr id="20" name="TextBox 86">
            <a:extLst>
              <a:ext uri="{FF2B5EF4-FFF2-40B4-BE49-F238E27FC236}">
                <a16:creationId xmlns:a16="http://schemas.microsoft.com/office/drawing/2014/main" id="{0B68ECE8-470E-0F9A-DCD5-7BE4C24A139A}"/>
              </a:ext>
            </a:extLst>
          </p:cNvPr>
          <p:cNvSpPr txBox="1"/>
          <p:nvPr/>
        </p:nvSpPr>
        <p:spPr>
          <a:xfrm>
            <a:off x="3741072" y="5471525"/>
            <a:ext cx="2038690" cy="350609"/>
          </a:xfrm>
          <a:prstGeom prst="rect">
            <a:avLst/>
          </a:prstGeom>
          <a:noFill/>
        </p:spPr>
        <p:txBody>
          <a:bodyPr wrap="square" rtlCol="0">
            <a:spAutoFit/>
          </a:bodyPr>
          <a:lstStyle/>
          <a:p>
            <a:pPr>
              <a:lnSpc>
                <a:spcPts val="1665"/>
              </a:lnSpc>
            </a:pPr>
            <a:r>
              <a:rPr lang="de-DE" sz="2800" b="1" dirty="0">
                <a:solidFill>
                  <a:srgbClr val="79527B"/>
                </a:solidFill>
                <a:latin typeface="+mj-lt"/>
                <a:ea typeface="Lato Light" charset="0"/>
                <a:cs typeface="Lato Light" charset="0"/>
              </a:rPr>
              <a:t>=</a:t>
            </a:r>
            <a:endParaRPr lang="de-DE" sz="1400" b="1" dirty="0">
              <a:solidFill>
                <a:srgbClr val="79527B"/>
              </a:solidFill>
              <a:latin typeface="+mj-lt"/>
              <a:ea typeface="Lato Light" charset="0"/>
              <a:cs typeface="Lato Light" charset="0"/>
            </a:endParaRPr>
          </a:p>
        </p:txBody>
      </p:sp>
      <p:sp>
        <p:nvSpPr>
          <p:cNvPr id="21" name="TextBox 86">
            <a:extLst>
              <a:ext uri="{FF2B5EF4-FFF2-40B4-BE49-F238E27FC236}">
                <a16:creationId xmlns:a16="http://schemas.microsoft.com/office/drawing/2014/main" id="{9F196C3C-C0B2-0F73-F7A2-B2D603160EC4}"/>
              </a:ext>
            </a:extLst>
          </p:cNvPr>
          <p:cNvSpPr txBox="1"/>
          <p:nvPr/>
        </p:nvSpPr>
        <p:spPr>
          <a:xfrm>
            <a:off x="3741072" y="5716264"/>
            <a:ext cx="2038690" cy="350609"/>
          </a:xfrm>
          <a:prstGeom prst="rect">
            <a:avLst/>
          </a:prstGeom>
          <a:noFill/>
        </p:spPr>
        <p:txBody>
          <a:bodyPr wrap="square" rtlCol="0">
            <a:spAutoFit/>
          </a:bodyPr>
          <a:lstStyle/>
          <a:p>
            <a:pPr>
              <a:lnSpc>
                <a:spcPts val="1665"/>
              </a:lnSpc>
            </a:pPr>
            <a:r>
              <a:rPr lang="de-DE" sz="2800" b="1" dirty="0">
                <a:solidFill>
                  <a:srgbClr val="79527B"/>
                </a:solidFill>
                <a:latin typeface="+mj-lt"/>
                <a:ea typeface="Lato Light" charset="0"/>
                <a:cs typeface="Lato Light" charset="0"/>
              </a:rPr>
              <a:t>+/-</a:t>
            </a:r>
            <a:endParaRPr lang="de-DE" sz="1400" b="1" dirty="0">
              <a:solidFill>
                <a:srgbClr val="79527B"/>
              </a:solidFill>
              <a:latin typeface="+mj-lt"/>
              <a:ea typeface="Lato Light" charset="0"/>
              <a:cs typeface="Lato Light" charset="0"/>
            </a:endParaRPr>
          </a:p>
        </p:txBody>
      </p:sp>
      <p:sp>
        <p:nvSpPr>
          <p:cNvPr id="23" name="TextBox 86">
            <a:extLst>
              <a:ext uri="{FF2B5EF4-FFF2-40B4-BE49-F238E27FC236}">
                <a16:creationId xmlns:a16="http://schemas.microsoft.com/office/drawing/2014/main" id="{47000FCC-D47E-C000-6D2D-B59E31835169}"/>
              </a:ext>
            </a:extLst>
          </p:cNvPr>
          <p:cNvSpPr txBox="1"/>
          <p:nvPr/>
        </p:nvSpPr>
        <p:spPr>
          <a:xfrm>
            <a:off x="3741071" y="5937340"/>
            <a:ext cx="2038690" cy="350609"/>
          </a:xfrm>
          <a:prstGeom prst="rect">
            <a:avLst/>
          </a:prstGeom>
          <a:noFill/>
        </p:spPr>
        <p:txBody>
          <a:bodyPr wrap="square" rtlCol="0">
            <a:spAutoFit/>
          </a:bodyPr>
          <a:lstStyle/>
          <a:p>
            <a:pPr>
              <a:lnSpc>
                <a:spcPts val="1665"/>
              </a:lnSpc>
            </a:pPr>
            <a:r>
              <a:rPr lang="de-DE" sz="2800" b="1" dirty="0">
                <a:solidFill>
                  <a:srgbClr val="79527B"/>
                </a:solidFill>
                <a:latin typeface="+mj-lt"/>
                <a:ea typeface="Lato Light" charset="0"/>
                <a:cs typeface="Lato Light" charset="0"/>
              </a:rPr>
              <a:t>=</a:t>
            </a:r>
            <a:endParaRPr lang="de-DE" sz="1400" b="1" dirty="0">
              <a:solidFill>
                <a:srgbClr val="79527B"/>
              </a:solidFill>
              <a:latin typeface="+mj-lt"/>
              <a:ea typeface="Lato Light" charset="0"/>
              <a:cs typeface="Lato Light" charset="0"/>
            </a:endParaRPr>
          </a:p>
        </p:txBody>
      </p:sp>
    </p:spTree>
    <p:extLst>
      <p:ext uri="{BB962C8B-B14F-4D97-AF65-F5344CB8AC3E}">
        <p14:creationId xmlns:p14="http://schemas.microsoft.com/office/powerpoint/2010/main" val="2261005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A449CA6-31B7-281E-7117-0902164843C7}"/>
              </a:ext>
            </a:extLst>
          </p:cNvPr>
          <p:cNvGraphicFramePr>
            <a:graphicFrameLocks noGrp="1"/>
          </p:cNvGraphicFramePr>
          <p:nvPr>
            <p:ph sz="quarter" idx="13"/>
            <p:extLst>
              <p:ext uri="{D42A27DB-BD31-4B8C-83A1-F6EECF244321}">
                <p14:modId xmlns:p14="http://schemas.microsoft.com/office/powerpoint/2010/main" val="12378783"/>
              </p:ext>
            </p:extLst>
          </p:nvPr>
        </p:nvGraphicFramePr>
        <p:xfrm>
          <a:off x="389965" y="1720709"/>
          <a:ext cx="11370224" cy="4434840"/>
        </p:xfrm>
        <a:graphic>
          <a:graphicData uri="http://schemas.openxmlformats.org/drawingml/2006/table">
            <a:tbl>
              <a:tblPr firstRow="1" bandRow="1">
                <a:tableStyleId>{5C22544A-7EE6-4342-B048-85BDC9FD1C3A}</a:tableStyleId>
              </a:tblPr>
              <a:tblGrid>
                <a:gridCol w="2311499">
                  <a:extLst>
                    <a:ext uri="{9D8B030D-6E8A-4147-A177-3AD203B41FA5}">
                      <a16:colId xmlns:a16="http://schemas.microsoft.com/office/drawing/2014/main" val="353390154"/>
                    </a:ext>
                  </a:extLst>
                </a:gridCol>
                <a:gridCol w="696825">
                  <a:extLst>
                    <a:ext uri="{9D8B030D-6E8A-4147-A177-3AD203B41FA5}">
                      <a16:colId xmlns:a16="http://schemas.microsoft.com/office/drawing/2014/main" val="548620442"/>
                    </a:ext>
                  </a:extLst>
                </a:gridCol>
                <a:gridCol w="696825">
                  <a:extLst>
                    <a:ext uri="{9D8B030D-6E8A-4147-A177-3AD203B41FA5}">
                      <a16:colId xmlns:a16="http://schemas.microsoft.com/office/drawing/2014/main" val="2842557175"/>
                    </a:ext>
                  </a:extLst>
                </a:gridCol>
                <a:gridCol w="696825">
                  <a:extLst>
                    <a:ext uri="{9D8B030D-6E8A-4147-A177-3AD203B41FA5}">
                      <a16:colId xmlns:a16="http://schemas.microsoft.com/office/drawing/2014/main" val="189465228"/>
                    </a:ext>
                  </a:extLst>
                </a:gridCol>
                <a:gridCol w="696825">
                  <a:extLst>
                    <a:ext uri="{9D8B030D-6E8A-4147-A177-3AD203B41FA5}">
                      <a16:colId xmlns:a16="http://schemas.microsoft.com/office/drawing/2014/main" val="1009061743"/>
                    </a:ext>
                  </a:extLst>
                </a:gridCol>
                <a:gridCol w="696825">
                  <a:extLst>
                    <a:ext uri="{9D8B030D-6E8A-4147-A177-3AD203B41FA5}">
                      <a16:colId xmlns:a16="http://schemas.microsoft.com/office/drawing/2014/main" val="1222803485"/>
                    </a:ext>
                  </a:extLst>
                </a:gridCol>
                <a:gridCol w="696825">
                  <a:extLst>
                    <a:ext uri="{9D8B030D-6E8A-4147-A177-3AD203B41FA5}">
                      <a16:colId xmlns:a16="http://schemas.microsoft.com/office/drawing/2014/main" val="681211518"/>
                    </a:ext>
                  </a:extLst>
                </a:gridCol>
                <a:gridCol w="696825">
                  <a:extLst>
                    <a:ext uri="{9D8B030D-6E8A-4147-A177-3AD203B41FA5}">
                      <a16:colId xmlns:a16="http://schemas.microsoft.com/office/drawing/2014/main" val="84182241"/>
                    </a:ext>
                  </a:extLst>
                </a:gridCol>
                <a:gridCol w="696825">
                  <a:extLst>
                    <a:ext uri="{9D8B030D-6E8A-4147-A177-3AD203B41FA5}">
                      <a16:colId xmlns:a16="http://schemas.microsoft.com/office/drawing/2014/main" val="1227881593"/>
                    </a:ext>
                  </a:extLst>
                </a:gridCol>
                <a:gridCol w="696825">
                  <a:extLst>
                    <a:ext uri="{9D8B030D-6E8A-4147-A177-3AD203B41FA5}">
                      <a16:colId xmlns:a16="http://schemas.microsoft.com/office/drawing/2014/main" val="3994037677"/>
                    </a:ext>
                  </a:extLst>
                </a:gridCol>
                <a:gridCol w="696825">
                  <a:extLst>
                    <a:ext uri="{9D8B030D-6E8A-4147-A177-3AD203B41FA5}">
                      <a16:colId xmlns:a16="http://schemas.microsoft.com/office/drawing/2014/main" val="2732954587"/>
                    </a:ext>
                  </a:extLst>
                </a:gridCol>
                <a:gridCol w="696825">
                  <a:extLst>
                    <a:ext uri="{9D8B030D-6E8A-4147-A177-3AD203B41FA5}">
                      <a16:colId xmlns:a16="http://schemas.microsoft.com/office/drawing/2014/main" val="457463544"/>
                    </a:ext>
                  </a:extLst>
                </a:gridCol>
                <a:gridCol w="696825">
                  <a:extLst>
                    <a:ext uri="{9D8B030D-6E8A-4147-A177-3AD203B41FA5}">
                      <a16:colId xmlns:a16="http://schemas.microsoft.com/office/drawing/2014/main" val="2405739000"/>
                    </a:ext>
                  </a:extLst>
                </a:gridCol>
                <a:gridCol w="696825">
                  <a:extLst>
                    <a:ext uri="{9D8B030D-6E8A-4147-A177-3AD203B41FA5}">
                      <a16:colId xmlns:a16="http://schemas.microsoft.com/office/drawing/2014/main" val="1403333064"/>
                    </a:ext>
                  </a:extLst>
                </a:gridCol>
              </a:tblGrid>
              <a:tr h="333416">
                <a:tc>
                  <a:txBody>
                    <a:bodyPr/>
                    <a:lstStyle/>
                    <a:p>
                      <a:endParaRPr lang="de-DE" sz="900" dirty="0"/>
                    </a:p>
                  </a:txBody>
                  <a:tcPr>
                    <a:solidFill>
                      <a:srgbClr val="79527B"/>
                    </a:solidFill>
                  </a:tcPr>
                </a:tc>
                <a:tc>
                  <a:txBody>
                    <a:bodyPr/>
                    <a:lstStyle/>
                    <a:p>
                      <a:r>
                        <a:rPr lang="de-DE" sz="900" dirty="0"/>
                        <a:t>Status Quo</a:t>
                      </a:r>
                    </a:p>
                  </a:txBody>
                  <a:tcPr>
                    <a:solidFill>
                      <a:srgbClr val="79527B"/>
                    </a:solidFill>
                  </a:tcPr>
                </a:tc>
                <a:tc>
                  <a:txBody>
                    <a:bodyPr/>
                    <a:lstStyle/>
                    <a:p>
                      <a:r>
                        <a:rPr lang="de-DE" sz="900" dirty="0"/>
                        <a:t>Monat 1</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2</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3</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4</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5</a:t>
                      </a:r>
                    </a:p>
                  </a:txBody>
                  <a:tcPr>
                    <a:solidFill>
                      <a:srgbClr val="79527B"/>
                    </a:solidFill>
                  </a:tcPr>
                </a:tc>
                <a:tc>
                  <a:txBody>
                    <a:bodyPr/>
                    <a:lstStyle/>
                    <a:p>
                      <a:r>
                        <a:rPr lang="de-DE" sz="900" dirty="0"/>
                        <a:t>Monat 6</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7</a:t>
                      </a:r>
                    </a:p>
                  </a:txBody>
                  <a:tcPr>
                    <a:solidFill>
                      <a:srgbClr val="79527B"/>
                    </a:solidFill>
                  </a:tcPr>
                </a:tc>
                <a:tc>
                  <a:txBody>
                    <a:bodyPr/>
                    <a:lstStyle/>
                    <a:p>
                      <a:r>
                        <a:rPr lang="de-DE" sz="900" dirty="0"/>
                        <a:t>Monat 8</a:t>
                      </a:r>
                    </a:p>
                  </a:txBody>
                  <a:tcPr>
                    <a:solidFill>
                      <a:srgbClr val="79527B"/>
                    </a:solidFill>
                  </a:tcPr>
                </a:tc>
                <a:tc>
                  <a:txBody>
                    <a:bodyPr/>
                    <a:lstStyle/>
                    <a:p>
                      <a:r>
                        <a:rPr lang="de-DE" sz="900" dirty="0"/>
                        <a:t>Monat 9</a:t>
                      </a:r>
                    </a:p>
                  </a:txBody>
                  <a:tcPr>
                    <a:solidFill>
                      <a:srgbClr val="79527B"/>
                    </a:solidFill>
                  </a:tcPr>
                </a:tc>
                <a:tc>
                  <a:txBody>
                    <a:bodyPr/>
                    <a:lstStyle/>
                    <a:p>
                      <a:r>
                        <a:rPr lang="de-DE" sz="900" dirty="0"/>
                        <a:t>Monat 10</a:t>
                      </a:r>
                    </a:p>
                  </a:txBody>
                  <a:tcPr>
                    <a:solidFill>
                      <a:srgbClr val="79527B"/>
                    </a:solidFill>
                  </a:tcPr>
                </a:tc>
                <a:tc>
                  <a:txBody>
                    <a:bodyPr/>
                    <a:lstStyle/>
                    <a:p>
                      <a:r>
                        <a:rPr lang="de-DE" sz="900" dirty="0"/>
                        <a:t>Monat 11</a:t>
                      </a:r>
                    </a:p>
                  </a:txBody>
                  <a:tcPr>
                    <a:solidFill>
                      <a:srgbClr val="79527B"/>
                    </a:solidFill>
                  </a:tcPr>
                </a:tc>
                <a:tc>
                  <a:txBody>
                    <a:bodyPr/>
                    <a:lstStyle/>
                    <a:p>
                      <a:r>
                        <a:rPr lang="de-DE" sz="900" dirty="0"/>
                        <a:t>Monat 12</a:t>
                      </a:r>
                    </a:p>
                  </a:txBody>
                  <a:tcPr>
                    <a:solidFill>
                      <a:srgbClr val="79527B"/>
                    </a:solidFill>
                  </a:tcPr>
                </a:tc>
                <a:extLst>
                  <a:ext uri="{0D108BD9-81ED-4DB2-BD59-A6C34878D82A}">
                    <a16:rowId xmlns:a16="http://schemas.microsoft.com/office/drawing/2014/main" val="532152615"/>
                  </a:ext>
                </a:extLst>
              </a:tr>
              <a:tr h="208385">
                <a:tc>
                  <a:txBody>
                    <a:bodyPr/>
                    <a:lstStyle/>
                    <a:p>
                      <a:r>
                        <a:rPr lang="de-DE" sz="900" dirty="0">
                          <a:solidFill>
                            <a:schemeClr val="bg1"/>
                          </a:solidFill>
                        </a:rPr>
                        <a:t>Finanzmittelbestand zu Beginn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r>
                        <a:rPr lang="de-DE" sz="900" dirty="0">
                          <a:solidFill>
                            <a:schemeClr val="bg1"/>
                          </a:solidFill>
                        </a:rPr>
                        <a:t>133</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1837905213"/>
                  </a:ext>
                </a:extLst>
              </a:tr>
              <a:tr h="333416">
                <a:tc>
                  <a:txBody>
                    <a:bodyPr/>
                    <a:lstStyle/>
                    <a:p>
                      <a:r>
                        <a:rPr lang="de-DE" sz="900" dirty="0">
                          <a:solidFill>
                            <a:srgbClr val="595A59"/>
                          </a:solidFill>
                        </a:rPr>
                        <a:t>Einzahlungen aus laufendem Geschäftsbetrieb (inkl. Debitoren)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2435029646"/>
                  </a:ext>
                </a:extLst>
              </a:tr>
              <a:tr h="208385">
                <a:tc>
                  <a:txBody>
                    <a:bodyPr/>
                    <a:lstStyle/>
                    <a:p>
                      <a:pPr algn="r"/>
                      <a:r>
                        <a:rPr lang="de-DE" sz="900" i="1" dirty="0">
                          <a:solidFill>
                            <a:srgbClr val="595A59"/>
                          </a:solidFill>
                        </a:rPr>
                        <a:t>Davon Gebucht</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40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extLst>
                  <a:ext uri="{0D108BD9-81ED-4DB2-BD59-A6C34878D82A}">
                    <a16:rowId xmlns:a16="http://schemas.microsoft.com/office/drawing/2014/main" val="2775129707"/>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10</a:t>
                      </a:r>
                    </a:p>
                  </a:txBody>
                  <a:tcPr>
                    <a:solidFill>
                      <a:srgbClr val="E7EBEB"/>
                    </a:solidFill>
                  </a:tcPr>
                </a:tc>
                <a:tc>
                  <a:txBody>
                    <a:bodyPr/>
                    <a:lstStyle/>
                    <a:p>
                      <a:r>
                        <a:rPr lang="de-DE" sz="900" dirty="0">
                          <a:solidFill>
                            <a:srgbClr val="595A59"/>
                          </a:solidFill>
                        </a:rPr>
                        <a:t>60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80</a:t>
                      </a:r>
                    </a:p>
                  </a:txBody>
                  <a:tcPr>
                    <a:solidFill>
                      <a:srgbClr val="E7EBEB"/>
                    </a:solidFill>
                  </a:tcPr>
                </a:tc>
                <a:tc>
                  <a:txBody>
                    <a:bodyPr/>
                    <a:lstStyle/>
                    <a:p>
                      <a:r>
                        <a:rPr lang="de-DE" sz="900" dirty="0">
                          <a:solidFill>
                            <a:srgbClr val="595A59"/>
                          </a:solidFill>
                        </a:rPr>
                        <a:t>100</a:t>
                      </a:r>
                    </a:p>
                  </a:txBody>
                  <a:tcPr>
                    <a:solidFill>
                      <a:srgbClr val="E7EBEB"/>
                    </a:solidFill>
                  </a:tcPr>
                </a:tc>
                <a:extLst>
                  <a:ext uri="{0D108BD9-81ED-4DB2-BD59-A6C34878D82A}">
                    <a16:rowId xmlns:a16="http://schemas.microsoft.com/office/drawing/2014/main" val="839049815"/>
                  </a:ext>
                </a:extLst>
              </a:tr>
              <a:tr h="208385">
                <a:tc>
                  <a:txBody>
                    <a:bodyPr/>
                    <a:lstStyle/>
                    <a:p>
                      <a:r>
                        <a:rPr lang="de-DE" sz="900" dirty="0">
                          <a:solidFill>
                            <a:srgbClr val="595A59"/>
                          </a:solidFill>
                        </a:rPr>
                        <a:t>Einzahlungen aus Desinvestitionen</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r>
                        <a:rPr lang="de-DE" sz="900" dirty="0">
                          <a:solidFill>
                            <a:srgbClr val="595A59"/>
                          </a:solidFill>
                        </a:rPr>
                        <a:t>10</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extLst>
                  <a:ext uri="{0D108BD9-81ED-4DB2-BD59-A6C34878D82A}">
                    <a16:rowId xmlns:a16="http://schemas.microsoft.com/office/drawing/2014/main" val="3384931401"/>
                  </a:ext>
                </a:extLst>
              </a:tr>
              <a:tr h="208385">
                <a:tc>
                  <a:txBody>
                    <a:bodyPr/>
                    <a:lstStyle/>
                    <a:p>
                      <a:r>
                        <a:rPr lang="de-DE" sz="900" dirty="0">
                          <a:solidFill>
                            <a:srgbClr val="595A59"/>
                          </a:solidFill>
                        </a:rPr>
                        <a:t>Einzahlungen aus Finanzerträgen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3855905"/>
                  </a:ext>
                </a:extLst>
              </a:tr>
              <a:tr h="208385">
                <a:tc>
                  <a:txBody>
                    <a:bodyPr/>
                    <a:lstStyle/>
                    <a:p>
                      <a:r>
                        <a:rPr lang="de-DE" sz="900" dirty="0">
                          <a:solidFill>
                            <a:srgbClr val="595A59"/>
                          </a:solidFill>
                        </a:rPr>
                        <a:t>Summe Einzahlungen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r>
                        <a:rPr lang="de-DE" sz="900" dirty="0">
                          <a:solidFill>
                            <a:srgbClr val="595A59"/>
                          </a:solidFill>
                        </a:rPr>
                        <a:t>100</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extLst>
                  <a:ext uri="{0D108BD9-81ED-4DB2-BD59-A6C34878D82A}">
                    <a16:rowId xmlns:a16="http://schemas.microsoft.com/office/drawing/2014/main" val="3032267277"/>
                  </a:ext>
                </a:extLst>
              </a:tr>
              <a:tr h="333416">
                <a:tc>
                  <a:txBody>
                    <a:bodyPr/>
                    <a:lstStyle/>
                    <a:p>
                      <a:pPr marL="0" algn="l" defTabSz="914400" rtl="0" eaLnBrk="1" latinLnBrk="0" hangingPunct="1"/>
                      <a:r>
                        <a:rPr lang="de-DE" sz="900" kern="1200" dirty="0">
                          <a:solidFill>
                            <a:srgbClr val="595A59"/>
                          </a:solidFill>
                          <a:latin typeface="+mn-lt"/>
                          <a:ea typeface="+mn-ea"/>
                          <a:cs typeface="+mn-cs"/>
                        </a:rPr>
                        <a:t>Auszahlungen aus laufendem Geschäftsbetrieb (inkl. Kreditoren)</a:t>
                      </a: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extLst>
                  <a:ext uri="{0D108BD9-81ED-4DB2-BD59-A6C34878D82A}">
                    <a16:rowId xmlns:a16="http://schemas.microsoft.com/office/drawing/2014/main" val="160669637"/>
                  </a:ext>
                </a:extLst>
              </a:tr>
              <a:tr h="208385">
                <a:tc>
                  <a:txBody>
                    <a:bodyPr/>
                    <a:lstStyle/>
                    <a:p>
                      <a:pPr algn="r"/>
                      <a:r>
                        <a:rPr lang="de-DE" sz="900" i="1" dirty="0">
                          <a:solidFill>
                            <a:srgbClr val="595A59"/>
                          </a:solidFill>
                        </a:rPr>
                        <a:t>Davon Gebucht</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10</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2172156795"/>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60 </a:t>
                      </a:r>
                      <a:r>
                        <a:rPr lang="de-DE" sz="800" kern="1200" dirty="0">
                          <a:solidFill>
                            <a:srgbClr val="595A59"/>
                          </a:solidFill>
                          <a:latin typeface="+mn-lt"/>
                          <a:ea typeface="+mn-ea"/>
                          <a:cs typeface="+mn-cs"/>
                        </a:rPr>
                        <a:t>(45 + 15)</a:t>
                      </a:r>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45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45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30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65</a:t>
                      </a:r>
                    </a:p>
                  </a:txBody>
                  <a:tcPr>
                    <a:solidFill>
                      <a:srgbClr val="E7EBEB"/>
                    </a:solidFill>
                  </a:tcPr>
                </a:tc>
                <a:extLst>
                  <a:ext uri="{0D108BD9-81ED-4DB2-BD59-A6C34878D82A}">
                    <a16:rowId xmlns:a16="http://schemas.microsoft.com/office/drawing/2014/main" val="469302514"/>
                  </a:ext>
                </a:extLst>
              </a:tr>
              <a:tr h="208385">
                <a:tc>
                  <a:txBody>
                    <a:bodyPr/>
                    <a:lstStyle/>
                    <a:p>
                      <a:r>
                        <a:rPr lang="de-DE" sz="900" dirty="0">
                          <a:solidFill>
                            <a:srgbClr val="595A59"/>
                          </a:solidFill>
                        </a:rPr>
                        <a:t>Auszahlungen für Investitionen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100</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527730"/>
                  </a:ext>
                </a:extLst>
              </a:tr>
              <a:tr h="333416">
                <a:tc>
                  <a:txBody>
                    <a:bodyPr/>
                    <a:lstStyle/>
                    <a:p>
                      <a:r>
                        <a:rPr lang="de-DE" sz="900" dirty="0">
                          <a:solidFill>
                            <a:srgbClr val="595A59"/>
                          </a:solidFill>
                        </a:rPr>
                        <a:t>Auszahlungen im Rahmen des Finanzverkehrs (Tilgung / Zinsen)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extLst>
                  <a:ext uri="{0D108BD9-81ED-4DB2-BD59-A6C34878D82A}">
                    <a16:rowId xmlns:a16="http://schemas.microsoft.com/office/drawing/2014/main" val="2654850641"/>
                  </a:ext>
                </a:extLst>
              </a:tr>
              <a:tr h="208385">
                <a:tc>
                  <a:txBody>
                    <a:bodyPr/>
                    <a:lstStyle/>
                    <a:p>
                      <a:r>
                        <a:rPr lang="de-DE" sz="900" dirty="0">
                          <a:solidFill>
                            <a:srgbClr val="595A59"/>
                          </a:solidFill>
                        </a:rPr>
                        <a:t>Summe Auszahlungen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r>
                        <a:rPr lang="de-DE" sz="900" dirty="0">
                          <a:solidFill>
                            <a:srgbClr val="595A59"/>
                          </a:solidFill>
                        </a:rPr>
                        <a:t>67</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extLst>
                  <a:ext uri="{0D108BD9-81ED-4DB2-BD59-A6C34878D82A}">
                    <a16:rowId xmlns:a16="http://schemas.microsoft.com/office/drawing/2014/main" val="875202853"/>
                  </a:ext>
                </a:extLst>
              </a:tr>
              <a:tr h="208385">
                <a:tc>
                  <a:txBody>
                    <a:bodyPr/>
                    <a:lstStyle/>
                    <a:p>
                      <a:r>
                        <a:rPr lang="de-DE" sz="900" dirty="0">
                          <a:solidFill>
                            <a:schemeClr val="bg1"/>
                          </a:solidFill>
                        </a:rPr>
                        <a:t>Über- / Unterdeckung</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r>
                        <a:rPr lang="de-DE" sz="900" dirty="0">
                          <a:solidFill>
                            <a:schemeClr val="bg1"/>
                          </a:solidFill>
                        </a:rPr>
                        <a:t>133</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404646210"/>
                  </a:ext>
                </a:extLst>
              </a:tr>
              <a:tr h="208385">
                <a:tc>
                  <a:txBody>
                    <a:bodyPr/>
                    <a:lstStyle/>
                    <a:p>
                      <a:r>
                        <a:rPr lang="de-DE" sz="900" dirty="0">
                          <a:solidFill>
                            <a:srgbClr val="595A59"/>
                          </a:solidFill>
                        </a:rPr>
                        <a:t>Maßnahmen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3870143063"/>
                  </a:ext>
                </a:extLst>
              </a:tr>
              <a:tr h="208385">
                <a:tc>
                  <a:txBody>
                    <a:bodyPr/>
                    <a:lstStyle/>
                    <a:p>
                      <a:r>
                        <a:rPr lang="de-DE" sz="900" dirty="0">
                          <a:solidFill>
                            <a:schemeClr val="bg1"/>
                          </a:solidFill>
                        </a:rPr>
                        <a:t>Finanzmittelbestand zum Ende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r>
                        <a:rPr lang="de-DE" sz="900" dirty="0">
                          <a:solidFill>
                            <a:schemeClr val="bg1"/>
                          </a:solidFill>
                        </a:rPr>
                        <a:t>133</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635693213"/>
                  </a:ext>
                </a:extLst>
              </a:tr>
            </a:tbl>
          </a:graphicData>
        </a:graphic>
      </p:graphicFrame>
      <p:sp>
        <p:nvSpPr>
          <p:cNvPr id="4" name="Textplatzhalter 3">
            <a:extLst>
              <a:ext uri="{FF2B5EF4-FFF2-40B4-BE49-F238E27FC236}">
                <a16:creationId xmlns:a16="http://schemas.microsoft.com/office/drawing/2014/main" id="{880B6A52-5E93-EFFF-7EC6-0FE8DB28A3AA}"/>
              </a:ext>
            </a:extLst>
          </p:cNvPr>
          <p:cNvSpPr>
            <a:spLocks noGrp="1"/>
          </p:cNvSpPr>
          <p:nvPr>
            <p:ph type="body" sz="quarter" idx="16"/>
          </p:nvPr>
        </p:nvSpPr>
        <p:spPr/>
        <p:txBody>
          <a:bodyPr>
            <a:normAutofit/>
          </a:bodyPr>
          <a:lstStyle/>
          <a:p>
            <a:r>
              <a:rPr lang="de-DE" dirty="0"/>
              <a:t>Der Endbestand der Periode bildet wiederum die Ausgangsbasis für die Folgeperiode – und so weiter</a:t>
            </a:r>
          </a:p>
        </p:txBody>
      </p:sp>
      <p:sp>
        <p:nvSpPr>
          <p:cNvPr id="5" name="Textplatzhalter 4">
            <a:extLst>
              <a:ext uri="{FF2B5EF4-FFF2-40B4-BE49-F238E27FC236}">
                <a16:creationId xmlns:a16="http://schemas.microsoft.com/office/drawing/2014/main" id="{DC2D0497-72EA-C98E-C46B-A76605F47212}"/>
              </a:ext>
            </a:extLst>
          </p:cNvPr>
          <p:cNvSpPr>
            <a:spLocks noGrp="1"/>
          </p:cNvSpPr>
          <p:nvPr>
            <p:ph type="body" sz="quarter" idx="20"/>
          </p:nvPr>
        </p:nvSpPr>
        <p:spPr/>
        <p:txBody>
          <a:bodyPr>
            <a:normAutofit fontScale="77500" lnSpcReduction="20000"/>
          </a:bodyPr>
          <a:lstStyle/>
          <a:p>
            <a:r>
              <a:rPr lang="de-DE" dirty="0"/>
              <a:t>Vereinfachtes Beispiel einer monatlichen Liquiditätsplanung für ein volles Geschäftsjahr (in Tausend EUR)</a:t>
            </a:r>
          </a:p>
        </p:txBody>
      </p:sp>
      <p:sp>
        <p:nvSpPr>
          <p:cNvPr id="2" name="Rechteck 1">
            <a:extLst>
              <a:ext uri="{FF2B5EF4-FFF2-40B4-BE49-F238E27FC236}">
                <a16:creationId xmlns:a16="http://schemas.microsoft.com/office/drawing/2014/main" id="{B0911593-E112-FFBC-8820-B7F44816D7EA}"/>
              </a:ext>
            </a:extLst>
          </p:cNvPr>
          <p:cNvSpPr/>
          <p:nvPr/>
        </p:nvSpPr>
        <p:spPr>
          <a:xfrm>
            <a:off x="4109107" y="3709334"/>
            <a:ext cx="7899507" cy="732038"/>
          </a:xfrm>
          <a:prstGeom prst="rect">
            <a:avLst/>
          </a:prstGeom>
          <a:solidFill>
            <a:srgbClr val="D7C6D8">
              <a:alpha val="72157"/>
            </a:srgbClr>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a:solidFill>
                  <a:srgbClr val="595A59"/>
                </a:solidFill>
              </a:rPr>
              <a:t>Liquiditätsplanung:</a:t>
            </a:r>
          </a:p>
          <a:p>
            <a:pPr marL="285750" indent="-285750">
              <a:buFont typeface="Arial" panose="020B0604020202020204" pitchFamily="34" charset="0"/>
              <a:buChar char="•"/>
            </a:pPr>
            <a:r>
              <a:rPr lang="de-DE" sz="1400" dirty="0">
                <a:solidFill>
                  <a:srgbClr val="595A59"/>
                </a:solidFill>
              </a:rPr>
              <a:t>Der Finanzmittelbestand zum Ende der Periode wird in der Folgeperiode als Startbestand eingetragen</a:t>
            </a:r>
          </a:p>
        </p:txBody>
      </p:sp>
      <p:cxnSp>
        <p:nvCxnSpPr>
          <p:cNvPr id="15" name="Gerade Verbindung mit Pfeil 14">
            <a:extLst>
              <a:ext uri="{FF2B5EF4-FFF2-40B4-BE49-F238E27FC236}">
                <a16:creationId xmlns:a16="http://schemas.microsoft.com/office/drawing/2014/main" id="{A68CE316-5ECF-9B77-2AD3-C70AFA203663}"/>
              </a:ext>
            </a:extLst>
          </p:cNvPr>
          <p:cNvCxnSpPr>
            <a:cxnSpLocks/>
          </p:cNvCxnSpPr>
          <p:nvPr/>
        </p:nvCxnSpPr>
        <p:spPr>
          <a:xfrm flipV="1">
            <a:off x="3741072" y="2242367"/>
            <a:ext cx="405979" cy="3779014"/>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78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609F8-DA96-FA45-812A-9B7C783F7904}"/>
              </a:ext>
            </a:extLst>
          </p:cNvPr>
          <p:cNvSpPr>
            <a:spLocks noGrp="1"/>
          </p:cNvSpPr>
          <p:nvPr>
            <p:ph type="body" sz="quarter" idx="16"/>
          </p:nvPr>
        </p:nvSpPr>
        <p:spPr>
          <a:xfrm>
            <a:off x="666708" y="752638"/>
            <a:ext cx="4329835" cy="3668442"/>
          </a:xfrm>
        </p:spPr>
        <p:txBody>
          <a:bodyPr>
            <a:normAutofit/>
          </a:bodyPr>
          <a:lstStyle/>
          <a:p>
            <a:r>
              <a:rPr lang="de-DE" dirty="0"/>
              <a:t>Liquiditätskrisen bei Tourismus-KMU</a:t>
            </a:r>
          </a:p>
        </p:txBody>
      </p:sp>
    </p:spTree>
    <p:extLst>
      <p:ext uri="{BB962C8B-B14F-4D97-AF65-F5344CB8AC3E}">
        <p14:creationId xmlns:p14="http://schemas.microsoft.com/office/powerpoint/2010/main" val="2595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A449CA6-31B7-281E-7117-0902164843C7}"/>
              </a:ext>
            </a:extLst>
          </p:cNvPr>
          <p:cNvGraphicFramePr>
            <a:graphicFrameLocks noGrp="1"/>
          </p:cNvGraphicFramePr>
          <p:nvPr>
            <p:ph sz="quarter" idx="13"/>
            <p:extLst>
              <p:ext uri="{D42A27DB-BD31-4B8C-83A1-F6EECF244321}">
                <p14:modId xmlns:p14="http://schemas.microsoft.com/office/powerpoint/2010/main" val="598658632"/>
              </p:ext>
            </p:extLst>
          </p:nvPr>
        </p:nvGraphicFramePr>
        <p:xfrm>
          <a:off x="389965" y="1720709"/>
          <a:ext cx="11370224" cy="4434840"/>
        </p:xfrm>
        <a:graphic>
          <a:graphicData uri="http://schemas.openxmlformats.org/drawingml/2006/table">
            <a:tbl>
              <a:tblPr firstRow="1" bandRow="1">
                <a:tableStyleId>{5C22544A-7EE6-4342-B048-85BDC9FD1C3A}</a:tableStyleId>
              </a:tblPr>
              <a:tblGrid>
                <a:gridCol w="2311499">
                  <a:extLst>
                    <a:ext uri="{9D8B030D-6E8A-4147-A177-3AD203B41FA5}">
                      <a16:colId xmlns:a16="http://schemas.microsoft.com/office/drawing/2014/main" val="353390154"/>
                    </a:ext>
                  </a:extLst>
                </a:gridCol>
                <a:gridCol w="696825">
                  <a:extLst>
                    <a:ext uri="{9D8B030D-6E8A-4147-A177-3AD203B41FA5}">
                      <a16:colId xmlns:a16="http://schemas.microsoft.com/office/drawing/2014/main" val="548620442"/>
                    </a:ext>
                  </a:extLst>
                </a:gridCol>
                <a:gridCol w="696825">
                  <a:extLst>
                    <a:ext uri="{9D8B030D-6E8A-4147-A177-3AD203B41FA5}">
                      <a16:colId xmlns:a16="http://schemas.microsoft.com/office/drawing/2014/main" val="2842557175"/>
                    </a:ext>
                  </a:extLst>
                </a:gridCol>
                <a:gridCol w="696825">
                  <a:extLst>
                    <a:ext uri="{9D8B030D-6E8A-4147-A177-3AD203B41FA5}">
                      <a16:colId xmlns:a16="http://schemas.microsoft.com/office/drawing/2014/main" val="189465228"/>
                    </a:ext>
                  </a:extLst>
                </a:gridCol>
                <a:gridCol w="696825">
                  <a:extLst>
                    <a:ext uri="{9D8B030D-6E8A-4147-A177-3AD203B41FA5}">
                      <a16:colId xmlns:a16="http://schemas.microsoft.com/office/drawing/2014/main" val="1009061743"/>
                    </a:ext>
                  </a:extLst>
                </a:gridCol>
                <a:gridCol w="696825">
                  <a:extLst>
                    <a:ext uri="{9D8B030D-6E8A-4147-A177-3AD203B41FA5}">
                      <a16:colId xmlns:a16="http://schemas.microsoft.com/office/drawing/2014/main" val="1222803485"/>
                    </a:ext>
                  </a:extLst>
                </a:gridCol>
                <a:gridCol w="696825">
                  <a:extLst>
                    <a:ext uri="{9D8B030D-6E8A-4147-A177-3AD203B41FA5}">
                      <a16:colId xmlns:a16="http://schemas.microsoft.com/office/drawing/2014/main" val="681211518"/>
                    </a:ext>
                  </a:extLst>
                </a:gridCol>
                <a:gridCol w="696825">
                  <a:extLst>
                    <a:ext uri="{9D8B030D-6E8A-4147-A177-3AD203B41FA5}">
                      <a16:colId xmlns:a16="http://schemas.microsoft.com/office/drawing/2014/main" val="84182241"/>
                    </a:ext>
                  </a:extLst>
                </a:gridCol>
                <a:gridCol w="696825">
                  <a:extLst>
                    <a:ext uri="{9D8B030D-6E8A-4147-A177-3AD203B41FA5}">
                      <a16:colId xmlns:a16="http://schemas.microsoft.com/office/drawing/2014/main" val="1227881593"/>
                    </a:ext>
                  </a:extLst>
                </a:gridCol>
                <a:gridCol w="696825">
                  <a:extLst>
                    <a:ext uri="{9D8B030D-6E8A-4147-A177-3AD203B41FA5}">
                      <a16:colId xmlns:a16="http://schemas.microsoft.com/office/drawing/2014/main" val="3994037677"/>
                    </a:ext>
                  </a:extLst>
                </a:gridCol>
                <a:gridCol w="696825">
                  <a:extLst>
                    <a:ext uri="{9D8B030D-6E8A-4147-A177-3AD203B41FA5}">
                      <a16:colId xmlns:a16="http://schemas.microsoft.com/office/drawing/2014/main" val="2732954587"/>
                    </a:ext>
                  </a:extLst>
                </a:gridCol>
                <a:gridCol w="696825">
                  <a:extLst>
                    <a:ext uri="{9D8B030D-6E8A-4147-A177-3AD203B41FA5}">
                      <a16:colId xmlns:a16="http://schemas.microsoft.com/office/drawing/2014/main" val="457463544"/>
                    </a:ext>
                  </a:extLst>
                </a:gridCol>
                <a:gridCol w="696825">
                  <a:extLst>
                    <a:ext uri="{9D8B030D-6E8A-4147-A177-3AD203B41FA5}">
                      <a16:colId xmlns:a16="http://schemas.microsoft.com/office/drawing/2014/main" val="2405739000"/>
                    </a:ext>
                  </a:extLst>
                </a:gridCol>
                <a:gridCol w="696825">
                  <a:extLst>
                    <a:ext uri="{9D8B030D-6E8A-4147-A177-3AD203B41FA5}">
                      <a16:colId xmlns:a16="http://schemas.microsoft.com/office/drawing/2014/main" val="1403333064"/>
                    </a:ext>
                  </a:extLst>
                </a:gridCol>
              </a:tblGrid>
              <a:tr h="333416">
                <a:tc>
                  <a:txBody>
                    <a:bodyPr/>
                    <a:lstStyle/>
                    <a:p>
                      <a:endParaRPr lang="de-DE" sz="900" dirty="0"/>
                    </a:p>
                  </a:txBody>
                  <a:tcPr>
                    <a:solidFill>
                      <a:srgbClr val="79527B"/>
                    </a:solidFill>
                  </a:tcPr>
                </a:tc>
                <a:tc>
                  <a:txBody>
                    <a:bodyPr/>
                    <a:lstStyle/>
                    <a:p>
                      <a:r>
                        <a:rPr lang="de-DE" sz="900" dirty="0"/>
                        <a:t>Status Quo</a:t>
                      </a:r>
                    </a:p>
                  </a:txBody>
                  <a:tcPr>
                    <a:solidFill>
                      <a:srgbClr val="79527B"/>
                    </a:solidFill>
                  </a:tcPr>
                </a:tc>
                <a:tc>
                  <a:txBody>
                    <a:bodyPr/>
                    <a:lstStyle/>
                    <a:p>
                      <a:r>
                        <a:rPr lang="de-DE" sz="900" dirty="0"/>
                        <a:t>Monat 1</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2</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3</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4</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5</a:t>
                      </a:r>
                    </a:p>
                  </a:txBody>
                  <a:tcPr>
                    <a:solidFill>
                      <a:srgbClr val="79527B"/>
                    </a:solidFill>
                  </a:tcPr>
                </a:tc>
                <a:tc>
                  <a:txBody>
                    <a:bodyPr/>
                    <a:lstStyle/>
                    <a:p>
                      <a:r>
                        <a:rPr lang="de-DE" sz="900" dirty="0"/>
                        <a:t>Monat 6</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7</a:t>
                      </a:r>
                    </a:p>
                  </a:txBody>
                  <a:tcPr>
                    <a:solidFill>
                      <a:srgbClr val="79527B"/>
                    </a:solidFill>
                  </a:tcPr>
                </a:tc>
                <a:tc>
                  <a:txBody>
                    <a:bodyPr/>
                    <a:lstStyle/>
                    <a:p>
                      <a:r>
                        <a:rPr lang="de-DE" sz="900" dirty="0"/>
                        <a:t>Monat 8</a:t>
                      </a:r>
                    </a:p>
                  </a:txBody>
                  <a:tcPr>
                    <a:solidFill>
                      <a:srgbClr val="79527B"/>
                    </a:solidFill>
                  </a:tcPr>
                </a:tc>
                <a:tc>
                  <a:txBody>
                    <a:bodyPr/>
                    <a:lstStyle/>
                    <a:p>
                      <a:r>
                        <a:rPr lang="de-DE" sz="900" dirty="0"/>
                        <a:t>Monat 9</a:t>
                      </a:r>
                    </a:p>
                  </a:txBody>
                  <a:tcPr>
                    <a:solidFill>
                      <a:srgbClr val="79527B"/>
                    </a:solidFill>
                  </a:tcPr>
                </a:tc>
                <a:tc>
                  <a:txBody>
                    <a:bodyPr/>
                    <a:lstStyle/>
                    <a:p>
                      <a:r>
                        <a:rPr lang="de-DE" sz="900" dirty="0"/>
                        <a:t>Monat 10</a:t>
                      </a:r>
                    </a:p>
                  </a:txBody>
                  <a:tcPr>
                    <a:solidFill>
                      <a:srgbClr val="79527B"/>
                    </a:solidFill>
                  </a:tcPr>
                </a:tc>
                <a:tc>
                  <a:txBody>
                    <a:bodyPr/>
                    <a:lstStyle/>
                    <a:p>
                      <a:r>
                        <a:rPr lang="de-DE" sz="900" dirty="0"/>
                        <a:t>Monat 11</a:t>
                      </a:r>
                    </a:p>
                  </a:txBody>
                  <a:tcPr>
                    <a:solidFill>
                      <a:srgbClr val="79527B"/>
                    </a:solidFill>
                  </a:tcPr>
                </a:tc>
                <a:tc>
                  <a:txBody>
                    <a:bodyPr/>
                    <a:lstStyle/>
                    <a:p>
                      <a:r>
                        <a:rPr lang="de-DE" sz="900" dirty="0"/>
                        <a:t>Monat 12</a:t>
                      </a:r>
                    </a:p>
                  </a:txBody>
                  <a:tcPr>
                    <a:solidFill>
                      <a:srgbClr val="79527B"/>
                    </a:solidFill>
                  </a:tcPr>
                </a:tc>
                <a:extLst>
                  <a:ext uri="{0D108BD9-81ED-4DB2-BD59-A6C34878D82A}">
                    <a16:rowId xmlns:a16="http://schemas.microsoft.com/office/drawing/2014/main" val="532152615"/>
                  </a:ext>
                </a:extLst>
              </a:tr>
              <a:tr h="208385">
                <a:tc>
                  <a:txBody>
                    <a:bodyPr/>
                    <a:lstStyle/>
                    <a:p>
                      <a:r>
                        <a:rPr lang="de-DE" sz="900" dirty="0">
                          <a:solidFill>
                            <a:schemeClr val="bg1"/>
                          </a:solidFill>
                        </a:rPr>
                        <a:t>Finanzmittelbestand zu Beginn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r>
                        <a:rPr lang="de-DE" sz="900" dirty="0">
                          <a:solidFill>
                            <a:schemeClr val="bg1"/>
                          </a:solidFill>
                        </a:rPr>
                        <a:t>133</a:t>
                      </a:r>
                    </a:p>
                  </a:txBody>
                  <a:tcPr>
                    <a:solidFill>
                      <a:srgbClr val="A77FA9"/>
                    </a:solidFill>
                  </a:tcPr>
                </a:tc>
                <a:tc>
                  <a:txBody>
                    <a:bodyPr/>
                    <a:lstStyle/>
                    <a:p>
                      <a:r>
                        <a:rPr lang="de-DE" sz="900" dirty="0">
                          <a:solidFill>
                            <a:schemeClr val="bg1"/>
                          </a:solidFill>
                        </a:rPr>
                        <a:t>161</a:t>
                      </a:r>
                    </a:p>
                  </a:txBody>
                  <a:tcPr>
                    <a:solidFill>
                      <a:srgbClr val="A77FA9"/>
                    </a:solidFill>
                  </a:tcPr>
                </a:tc>
                <a:tc>
                  <a:txBody>
                    <a:bodyPr/>
                    <a:lstStyle/>
                    <a:p>
                      <a:r>
                        <a:rPr lang="de-DE" sz="900" dirty="0">
                          <a:solidFill>
                            <a:schemeClr val="bg1"/>
                          </a:solidFill>
                        </a:rPr>
                        <a:t>174</a:t>
                      </a:r>
                    </a:p>
                  </a:txBody>
                  <a:tcPr>
                    <a:solidFill>
                      <a:srgbClr val="A77FA9"/>
                    </a:solidFill>
                  </a:tcPr>
                </a:tc>
                <a:tc>
                  <a:txBody>
                    <a:bodyPr/>
                    <a:lstStyle/>
                    <a:p>
                      <a:r>
                        <a:rPr lang="de-DE" sz="900" dirty="0">
                          <a:solidFill>
                            <a:schemeClr val="bg1"/>
                          </a:solidFill>
                        </a:rPr>
                        <a:t>167</a:t>
                      </a:r>
                    </a:p>
                  </a:txBody>
                  <a:tcPr>
                    <a:solidFill>
                      <a:srgbClr val="A77FA9"/>
                    </a:solidFill>
                  </a:tcPr>
                </a:tc>
                <a:tc>
                  <a:txBody>
                    <a:bodyPr/>
                    <a:lstStyle/>
                    <a:p>
                      <a:r>
                        <a:rPr lang="de-DE" sz="900" dirty="0">
                          <a:solidFill>
                            <a:schemeClr val="bg1"/>
                          </a:solidFill>
                        </a:rPr>
                        <a:t>160</a:t>
                      </a:r>
                    </a:p>
                  </a:txBody>
                  <a:tcPr>
                    <a:solidFill>
                      <a:srgbClr val="A77FA9"/>
                    </a:solidFill>
                  </a:tcPr>
                </a:tc>
                <a:tc>
                  <a:txBody>
                    <a:bodyPr/>
                    <a:lstStyle/>
                    <a:p>
                      <a:r>
                        <a:rPr lang="de-DE" sz="900" dirty="0">
                          <a:solidFill>
                            <a:schemeClr val="bg1"/>
                          </a:solidFill>
                        </a:rPr>
                        <a:t>58</a:t>
                      </a:r>
                    </a:p>
                  </a:txBody>
                  <a:tcPr>
                    <a:solidFill>
                      <a:srgbClr val="A77FA9"/>
                    </a:solidFill>
                  </a:tcPr>
                </a:tc>
                <a:tc>
                  <a:txBody>
                    <a:bodyPr/>
                    <a:lstStyle/>
                    <a:p>
                      <a:r>
                        <a:rPr lang="de-DE" sz="900" dirty="0">
                          <a:solidFill>
                            <a:schemeClr val="bg1"/>
                          </a:solidFill>
                        </a:rPr>
                        <a:t>71</a:t>
                      </a:r>
                    </a:p>
                  </a:txBody>
                  <a:tcPr>
                    <a:solidFill>
                      <a:srgbClr val="A77FA9"/>
                    </a:solidFill>
                  </a:tcPr>
                </a:tc>
                <a:tc>
                  <a:txBody>
                    <a:bodyPr/>
                    <a:lstStyle/>
                    <a:p>
                      <a:r>
                        <a:rPr lang="de-DE" sz="900" dirty="0">
                          <a:solidFill>
                            <a:schemeClr val="bg1"/>
                          </a:solidFill>
                        </a:rPr>
                        <a:t>101</a:t>
                      </a:r>
                    </a:p>
                  </a:txBody>
                  <a:tcPr>
                    <a:solidFill>
                      <a:srgbClr val="A77FA9"/>
                    </a:solidFill>
                  </a:tcPr>
                </a:tc>
                <a:tc>
                  <a:txBody>
                    <a:bodyPr/>
                    <a:lstStyle/>
                    <a:p>
                      <a:r>
                        <a:rPr lang="de-DE" sz="900" dirty="0">
                          <a:solidFill>
                            <a:schemeClr val="bg1"/>
                          </a:solidFill>
                        </a:rPr>
                        <a:t>119</a:t>
                      </a:r>
                    </a:p>
                  </a:txBody>
                  <a:tcPr>
                    <a:solidFill>
                      <a:srgbClr val="A77FA9"/>
                    </a:solidFill>
                  </a:tcPr>
                </a:tc>
                <a:tc>
                  <a:txBody>
                    <a:bodyPr/>
                    <a:lstStyle/>
                    <a:p>
                      <a:r>
                        <a:rPr lang="de-DE" sz="900" dirty="0">
                          <a:solidFill>
                            <a:schemeClr val="bg1"/>
                          </a:solidFill>
                        </a:rPr>
                        <a:t>137</a:t>
                      </a:r>
                    </a:p>
                  </a:txBody>
                  <a:tcPr>
                    <a:solidFill>
                      <a:srgbClr val="A77FA9"/>
                    </a:solidFill>
                  </a:tcPr>
                </a:tc>
                <a:tc>
                  <a:txBody>
                    <a:bodyPr/>
                    <a:lstStyle/>
                    <a:p>
                      <a:r>
                        <a:rPr lang="de-DE" sz="900" dirty="0">
                          <a:solidFill>
                            <a:schemeClr val="bg1"/>
                          </a:solidFill>
                        </a:rPr>
                        <a:t>160</a:t>
                      </a:r>
                    </a:p>
                  </a:txBody>
                  <a:tcPr>
                    <a:solidFill>
                      <a:srgbClr val="A77FA9"/>
                    </a:solidFill>
                  </a:tcPr>
                </a:tc>
                <a:extLst>
                  <a:ext uri="{0D108BD9-81ED-4DB2-BD59-A6C34878D82A}">
                    <a16:rowId xmlns:a16="http://schemas.microsoft.com/office/drawing/2014/main" val="1837905213"/>
                  </a:ext>
                </a:extLst>
              </a:tr>
              <a:tr h="333416">
                <a:tc>
                  <a:txBody>
                    <a:bodyPr/>
                    <a:lstStyle/>
                    <a:p>
                      <a:r>
                        <a:rPr lang="de-DE" sz="900" dirty="0">
                          <a:solidFill>
                            <a:srgbClr val="595A59"/>
                          </a:solidFill>
                        </a:rPr>
                        <a:t>Einzahlungen aus laufendem Geschäftsbetrieb (inkl. Debitoren)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2435029646"/>
                  </a:ext>
                </a:extLst>
              </a:tr>
              <a:tr h="208385">
                <a:tc>
                  <a:txBody>
                    <a:bodyPr/>
                    <a:lstStyle/>
                    <a:p>
                      <a:pPr algn="r"/>
                      <a:r>
                        <a:rPr lang="de-DE" sz="900" i="1" dirty="0">
                          <a:solidFill>
                            <a:srgbClr val="595A59"/>
                          </a:solidFill>
                        </a:rPr>
                        <a:t>Davon Gebucht</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40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extLst>
                  <a:ext uri="{0D108BD9-81ED-4DB2-BD59-A6C34878D82A}">
                    <a16:rowId xmlns:a16="http://schemas.microsoft.com/office/drawing/2014/main" val="2775129707"/>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50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20</a:t>
                      </a:r>
                    </a:p>
                  </a:txBody>
                  <a:tcPr>
                    <a:solidFill>
                      <a:srgbClr val="E7EBEB"/>
                    </a:solidFill>
                  </a:tcPr>
                </a:tc>
                <a:tc>
                  <a:txBody>
                    <a:bodyPr/>
                    <a:lstStyle/>
                    <a:p>
                      <a:r>
                        <a:rPr lang="de-DE" sz="900" dirty="0">
                          <a:solidFill>
                            <a:srgbClr val="595A59"/>
                          </a:solidFill>
                        </a:rPr>
                        <a:t>10</a:t>
                      </a:r>
                    </a:p>
                  </a:txBody>
                  <a:tcPr>
                    <a:solidFill>
                      <a:srgbClr val="E7EBEB"/>
                    </a:solidFill>
                  </a:tcPr>
                </a:tc>
                <a:tc>
                  <a:txBody>
                    <a:bodyPr/>
                    <a:lstStyle/>
                    <a:p>
                      <a:r>
                        <a:rPr lang="de-DE" sz="900" dirty="0">
                          <a:solidFill>
                            <a:srgbClr val="595A59"/>
                          </a:solidFill>
                        </a:rPr>
                        <a:t>60</a:t>
                      </a:r>
                    </a:p>
                  </a:txBody>
                  <a:tcPr>
                    <a:solidFill>
                      <a:srgbClr val="E7EBEB"/>
                    </a:solidFill>
                  </a:tcPr>
                </a:tc>
                <a:tc>
                  <a:txBody>
                    <a:bodyPr/>
                    <a:lstStyle/>
                    <a:p>
                      <a:r>
                        <a:rPr lang="de-DE" sz="900" dirty="0">
                          <a:solidFill>
                            <a:srgbClr val="595A59"/>
                          </a:solidFill>
                        </a:rPr>
                        <a:t>30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70</a:t>
                      </a:r>
                    </a:p>
                  </a:txBody>
                  <a:tcPr>
                    <a:solidFill>
                      <a:srgbClr val="E7EBEB"/>
                    </a:solidFill>
                  </a:tcPr>
                </a:tc>
                <a:tc>
                  <a:txBody>
                    <a:bodyPr/>
                    <a:lstStyle/>
                    <a:p>
                      <a:r>
                        <a:rPr lang="de-DE" sz="900" dirty="0">
                          <a:solidFill>
                            <a:srgbClr val="595A59"/>
                          </a:solidFill>
                        </a:rPr>
                        <a:t>80</a:t>
                      </a:r>
                    </a:p>
                  </a:txBody>
                  <a:tcPr>
                    <a:solidFill>
                      <a:srgbClr val="E7EBEB"/>
                    </a:solidFill>
                  </a:tcPr>
                </a:tc>
                <a:tc>
                  <a:txBody>
                    <a:bodyPr/>
                    <a:lstStyle/>
                    <a:p>
                      <a:r>
                        <a:rPr lang="de-DE" sz="900" dirty="0">
                          <a:solidFill>
                            <a:srgbClr val="595A59"/>
                          </a:solidFill>
                        </a:rPr>
                        <a:t>100</a:t>
                      </a:r>
                    </a:p>
                  </a:txBody>
                  <a:tcPr>
                    <a:solidFill>
                      <a:srgbClr val="E7EBEB"/>
                    </a:solidFill>
                  </a:tcPr>
                </a:tc>
                <a:extLst>
                  <a:ext uri="{0D108BD9-81ED-4DB2-BD59-A6C34878D82A}">
                    <a16:rowId xmlns:a16="http://schemas.microsoft.com/office/drawing/2014/main" val="839049815"/>
                  </a:ext>
                </a:extLst>
              </a:tr>
              <a:tr h="208385">
                <a:tc>
                  <a:txBody>
                    <a:bodyPr/>
                    <a:lstStyle/>
                    <a:p>
                      <a:r>
                        <a:rPr lang="de-DE" sz="900" dirty="0">
                          <a:solidFill>
                            <a:srgbClr val="595A59"/>
                          </a:solidFill>
                        </a:rPr>
                        <a:t>Einzahlungen aus Desinvestitionen</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r>
                        <a:rPr lang="de-DE" sz="900" dirty="0">
                          <a:solidFill>
                            <a:srgbClr val="595A59"/>
                          </a:solidFill>
                        </a:rPr>
                        <a:t>10</a:t>
                      </a: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extLst>
                  <a:ext uri="{0D108BD9-81ED-4DB2-BD59-A6C34878D82A}">
                    <a16:rowId xmlns:a16="http://schemas.microsoft.com/office/drawing/2014/main" val="3384931401"/>
                  </a:ext>
                </a:extLst>
              </a:tr>
              <a:tr h="208385">
                <a:tc>
                  <a:txBody>
                    <a:bodyPr/>
                    <a:lstStyle/>
                    <a:p>
                      <a:r>
                        <a:rPr lang="de-DE" sz="900" dirty="0">
                          <a:solidFill>
                            <a:srgbClr val="595A59"/>
                          </a:solidFill>
                        </a:rPr>
                        <a:t>Einzahlungen aus Finanzerträgen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3855905"/>
                  </a:ext>
                </a:extLst>
              </a:tr>
              <a:tr h="208385">
                <a:tc>
                  <a:txBody>
                    <a:bodyPr/>
                    <a:lstStyle/>
                    <a:p>
                      <a:r>
                        <a:rPr lang="de-DE" sz="900" dirty="0">
                          <a:solidFill>
                            <a:srgbClr val="595A59"/>
                          </a:solidFill>
                        </a:rPr>
                        <a:t>Summe Einzahlungen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r>
                        <a:rPr lang="de-DE" sz="900" dirty="0">
                          <a:solidFill>
                            <a:srgbClr val="595A59"/>
                          </a:solidFill>
                        </a:rPr>
                        <a:t>100</a:t>
                      </a:r>
                    </a:p>
                  </a:txBody>
                  <a:tcPr>
                    <a:solidFill>
                      <a:srgbClr val="D7C6D8"/>
                    </a:solidFill>
                  </a:tcPr>
                </a:tc>
                <a:tc>
                  <a:txBody>
                    <a:bodyPr/>
                    <a:lstStyle/>
                    <a:p>
                      <a:r>
                        <a:rPr lang="de-DE" sz="900" dirty="0">
                          <a:solidFill>
                            <a:srgbClr val="595A59"/>
                          </a:solidFill>
                        </a:rPr>
                        <a:t>90</a:t>
                      </a:r>
                    </a:p>
                  </a:txBody>
                  <a:tcPr>
                    <a:solidFill>
                      <a:srgbClr val="D7C6D8"/>
                    </a:solidFill>
                  </a:tcPr>
                </a:tc>
                <a:tc>
                  <a:txBody>
                    <a:bodyPr/>
                    <a:lstStyle/>
                    <a:p>
                      <a:r>
                        <a:rPr lang="de-DE" sz="900" dirty="0">
                          <a:solidFill>
                            <a:srgbClr val="595A59"/>
                          </a:solidFill>
                        </a:rPr>
                        <a:t>60</a:t>
                      </a:r>
                    </a:p>
                  </a:txBody>
                  <a:tcPr>
                    <a:solidFill>
                      <a:srgbClr val="D7C6D8"/>
                    </a:solidFill>
                  </a:tcPr>
                </a:tc>
                <a:tc>
                  <a:txBody>
                    <a:bodyPr/>
                    <a:lstStyle/>
                    <a:p>
                      <a:r>
                        <a:rPr lang="de-DE" sz="900" dirty="0">
                          <a:solidFill>
                            <a:srgbClr val="595A59"/>
                          </a:solidFill>
                        </a:rPr>
                        <a:t>20</a:t>
                      </a:r>
                    </a:p>
                  </a:txBody>
                  <a:tcPr>
                    <a:solidFill>
                      <a:srgbClr val="D7C6D8"/>
                    </a:solidFill>
                  </a:tcPr>
                </a:tc>
                <a:tc>
                  <a:txBody>
                    <a:bodyPr/>
                    <a:lstStyle/>
                    <a:p>
                      <a:r>
                        <a:rPr lang="de-DE" sz="900" dirty="0">
                          <a:solidFill>
                            <a:srgbClr val="595A59"/>
                          </a:solidFill>
                        </a:rPr>
                        <a:t>20</a:t>
                      </a:r>
                    </a:p>
                  </a:txBody>
                  <a:tcPr>
                    <a:solidFill>
                      <a:srgbClr val="D7C6D8"/>
                    </a:solidFill>
                  </a:tcPr>
                </a:tc>
                <a:tc>
                  <a:txBody>
                    <a:bodyPr/>
                    <a:lstStyle/>
                    <a:p>
                      <a:r>
                        <a:rPr lang="de-DE" sz="900" dirty="0">
                          <a:solidFill>
                            <a:srgbClr val="595A59"/>
                          </a:solidFill>
                        </a:rPr>
                        <a:t>20</a:t>
                      </a:r>
                    </a:p>
                  </a:txBody>
                  <a:tcPr>
                    <a:solidFill>
                      <a:srgbClr val="D7C6D8"/>
                    </a:solidFill>
                  </a:tcPr>
                </a:tc>
                <a:tc>
                  <a:txBody>
                    <a:bodyPr/>
                    <a:lstStyle/>
                    <a:p>
                      <a:r>
                        <a:rPr lang="de-DE" sz="900" dirty="0">
                          <a:solidFill>
                            <a:srgbClr val="595A59"/>
                          </a:solidFill>
                        </a:rPr>
                        <a:t>60</a:t>
                      </a:r>
                    </a:p>
                  </a:txBody>
                  <a:tcPr>
                    <a:solidFill>
                      <a:srgbClr val="D7C6D8"/>
                    </a:solidFill>
                  </a:tcPr>
                </a:tc>
                <a:tc>
                  <a:txBody>
                    <a:bodyPr/>
                    <a:lstStyle/>
                    <a:p>
                      <a:r>
                        <a:rPr lang="de-DE" sz="900" dirty="0">
                          <a:solidFill>
                            <a:srgbClr val="595A59"/>
                          </a:solidFill>
                        </a:rPr>
                        <a:t>30</a:t>
                      </a:r>
                    </a:p>
                  </a:txBody>
                  <a:tcPr>
                    <a:solidFill>
                      <a:srgbClr val="D7C6D8"/>
                    </a:solidFill>
                  </a:tcPr>
                </a:tc>
                <a:tc>
                  <a:txBody>
                    <a:bodyPr/>
                    <a:lstStyle/>
                    <a:p>
                      <a:r>
                        <a:rPr lang="de-DE" sz="900" dirty="0">
                          <a:solidFill>
                            <a:srgbClr val="595A59"/>
                          </a:solidFill>
                        </a:rPr>
                        <a:t>70</a:t>
                      </a:r>
                    </a:p>
                  </a:txBody>
                  <a:tcPr>
                    <a:solidFill>
                      <a:srgbClr val="D7C6D8"/>
                    </a:solidFill>
                  </a:tcPr>
                </a:tc>
                <a:tc>
                  <a:txBody>
                    <a:bodyPr/>
                    <a:lstStyle/>
                    <a:p>
                      <a:r>
                        <a:rPr lang="de-DE" sz="900" dirty="0">
                          <a:solidFill>
                            <a:srgbClr val="595A59"/>
                          </a:solidFill>
                        </a:rPr>
                        <a:t>70</a:t>
                      </a:r>
                    </a:p>
                  </a:txBody>
                  <a:tcPr>
                    <a:solidFill>
                      <a:srgbClr val="D7C6D8"/>
                    </a:solidFill>
                  </a:tcPr>
                </a:tc>
                <a:tc>
                  <a:txBody>
                    <a:bodyPr/>
                    <a:lstStyle/>
                    <a:p>
                      <a:r>
                        <a:rPr lang="de-DE" sz="900" dirty="0">
                          <a:solidFill>
                            <a:srgbClr val="595A59"/>
                          </a:solidFill>
                        </a:rPr>
                        <a:t>80</a:t>
                      </a:r>
                    </a:p>
                  </a:txBody>
                  <a:tcPr>
                    <a:solidFill>
                      <a:srgbClr val="D7C6D8"/>
                    </a:solidFill>
                  </a:tcPr>
                </a:tc>
                <a:tc>
                  <a:txBody>
                    <a:bodyPr/>
                    <a:lstStyle/>
                    <a:p>
                      <a:r>
                        <a:rPr lang="de-DE" sz="900" dirty="0">
                          <a:solidFill>
                            <a:srgbClr val="595A59"/>
                          </a:solidFill>
                        </a:rPr>
                        <a:t>100</a:t>
                      </a:r>
                    </a:p>
                  </a:txBody>
                  <a:tcPr>
                    <a:solidFill>
                      <a:srgbClr val="D7C6D8"/>
                    </a:solidFill>
                  </a:tcPr>
                </a:tc>
                <a:extLst>
                  <a:ext uri="{0D108BD9-81ED-4DB2-BD59-A6C34878D82A}">
                    <a16:rowId xmlns:a16="http://schemas.microsoft.com/office/drawing/2014/main" val="3032267277"/>
                  </a:ext>
                </a:extLst>
              </a:tr>
              <a:tr h="333416">
                <a:tc>
                  <a:txBody>
                    <a:bodyPr/>
                    <a:lstStyle/>
                    <a:p>
                      <a:pPr marL="0" algn="l" defTabSz="914400" rtl="0" eaLnBrk="1" latinLnBrk="0" hangingPunct="1"/>
                      <a:r>
                        <a:rPr lang="de-DE" sz="900" kern="1200" dirty="0">
                          <a:solidFill>
                            <a:srgbClr val="595A59"/>
                          </a:solidFill>
                          <a:latin typeface="+mn-lt"/>
                          <a:ea typeface="+mn-ea"/>
                          <a:cs typeface="+mn-cs"/>
                        </a:rPr>
                        <a:t>Auszahlungen aus laufendem Geschäftsbetrieb (inkl. Kreditoren)</a:t>
                      </a: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extLst>
                  <a:ext uri="{0D108BD9-81ED-4DB2-BD59-A6C34878D82A}">
                    <a16:rowId xmlns:a16="http://schemas.microsoft.com/office/drawing/2014/main" val="160669637"/>
                  </a:ext>
                </a:extLst>
              </a:tr>
              <a:tr h="208385">
                <a:tc>
                  <a:txBody>
                    <a:bodyPr/>
                    <a:lstStyle/>
                    <a:p>
                      <a:pPr algn="r"/>
                      <a:r>
                        <a:rPr lang="de-DE" sz="900" i="1" dirty="0">
                          <a:solidFill>
                            <a:srgbClr val="595A59"/>
                          </a:solidFill>
                        </a:rPr>
                        <a:t>Davon Gebucht</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10</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2172156795"/>
                  </a:ext>
                </a:extLst>
              </a:tr>
              <a:tr h="208385">
                <a:tc>
                  <a:txBody>
                    <a:bodyPr/>
                    <a:lstStyle/>
                    <a:p>
                      <a:pPr algn="r"/>
                      <a:r>
                        <a:rPr lang="de-DE" sz="900" i="1" dirty="0">
                          <a:solidFill>
                            <a:srgbClr val="595A59"/>
                          </a:solidFill>
                        </a:rPr>
                        <a:t>Davon aus Planung</a:t>
                      </a: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60 </a:t>
                      </a:r>
                      <a:r>
                        <a:rPr lang="de-DE" sz="800" kern="1200" dirty="0">
                          <a:solidFill>
                            <a:srgbClr val="595A59"/>
                          </a:solidFill>
                          <a:latin typeface="+mn-lt"/>
                          <a:ea typeface="+mn-ea"/>
                          <a:cs typeface="+mn-cs"/>
                        </a:rPr>
                        <a:t>(45 + 15)</a:t>
                      </a:r>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45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20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45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30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50</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55</a:t>
                      </a:r>
                    </a:p>
                  </a:txBody>
                  <a:tcPr>
                    <a:solidFill>
                      <a:srgbClr val="E7EBEB"/>
                    </a:solidFill>
                  </a:tcPr>
                </a:tc>
                <a:tc>
                  <a:txBody>
                    <a:bodyPr/>
                    <a:lstStyle/>
                    <a:p>
                      <a:pPr marL="0" algn="l" defTabSz="914400" rtl="0" eaLnBrk="1" latinLnBrk="0" hangingPunct="1"/>
                      <a:r>
                        <a:rPr lang="de-DE" sz="900" kern="1200" dirty="0">
                          <a:solidFill>
                            <a:srgbClr val="595A59"/>
                          </a:solidFill>
                          <a:latin typeface="+mn-lt"/>
                          <a:ea typeface="+mn-ea"/>
                          <a:cs typeface="+mn-cs"/>
                        </a:rPr>
                        <a:t>65</a:t>
                      </a:r>
                    </a:p>
                  </a:txBody>
                  <a:tcPr>
                    <a:solidFill>
                      <a:srgbClr val="E7EBEB"/>
                    </a:solidFill>
                  </a:tcPr>
                </a:tc>
                <a:extLst>
                  <a:ext uri="{0D108BD9-81ED-4DB2-BD59-A6C34878D82A}">
                    <a16:rowId xmlns:a16="http://schemas.microsoft.com/office/drawing/2014/main" val="469302514"/>
                  </a:ext>
                </a:extLst>
              </a:tr>
              <a:tr h="208385">
                <a:tc>
                  <a:txBody>
                    <a:bodyPr/>
                    <a:lstStyle/>
                    <a:p>
                      <a:r>
                        <a:rPr lang="de-DE" sz="900" dirty="0">
                          <a:solidFill>
                            <a:srgbClr val="595A59"/>
                          </a:solidFill>
                        </a:rPr>
                        <a:t>Auszahlungen für Investitionen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100</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527730"/>
                  </a:ext>
                </a:extLst>
              </a:tr>
              <a:tr h="333416">
                <a:tc>
                  <a:txBody>
                    <a:bodyPr/>
                    <a:lstStyle/>
                    <a:p>
                      <a:r>
                        <a:rPr lang="de-DE" sz="900" dirty="0">
                          <a:solidFill>
                            <a:srgbClr val="595A59"/>
                          </a:solidFill>
                        </a:rPr>
                        <a:t>Auszahlungen im Rahmen des Finanzverkehrs (Tilgung / Zinsen)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tc>
                  <a:txBody>
                    <a:bodyPr/>
                    <a:lstStyle/>
                    <a:p>
                      <a:r>
                        <a:rPr lang="de-DE" sz="900" dirty="0">
                          <a:solidFill>
                            <a:srgbClr val="595A59"/>
                          </a:solidFill>
                        </a:rPr>
                        <a:t>2</a:t>
                      </a:r>
                    </a:p>
                  </a:txBody>
                  <a:tcPr>
                    <a:solidFill>
                      <a:srgbClr val="CCD4D5"/>
                    </a:solidFill>
                  </a:tcPr>
                </a:tc>
                <a:extLst>
                  <a:ext uri="{0D108BD9-81ED-4DB2-BD59-A6C34878D82A}">
                    <a16:rowId xmlns:a16="http://schemas.microsoft.com/office/drawing/2014/main" val="2654850641"/>
                  </a:ext>
                </a:extLst>
              </a:tr>
              <a:tr h="208385">
                <a:tc>
                  <a:txBody>
                    <a:bodyPr/>
                    <a:lstStyle/>
                    <a:p>
                      <a:r>
                        <a:rPr lang="de-DE" sz="900" dirty="0">
                          <a:solidFill>
                            <a:srgbClr val="595A59"/>
                          </a:solidFill>
                        </a:rPr>
                        <a:t>Summe Auszahlungen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r>
                        <a:rPr lang="de-DE" sz="900" dirty="0">
                          <a:solidFill>
                            <a:srgbClr val="595A59"/>
                          </a:solidFill>
                        </a:rPr>
                        <a:t>67</a:t>
                      </a:r>
                    </a:p>
                  </a:txBody>
                  <a:tcPr>
                    <a:solidFill>
                      <a:srgbClr val="D7C6D8"/>
                    </a:solidFill>
                  </a:tcPr>
                </a:tc>
                <a:tc>
                  <a:txBody>
                    <a:bodyPr/>
                    <a:lstStyle/>
                    <a:p>
                      <a:r>
                        <a:rPr lang="de-DE" sz="900" dirty="0">
                          <a:solidFill>
                            <a:srgbClr val="595A59"/>
                          </a:solidFill>
                        </a:rPr>
                        <a:t>62</a:t>
                      </a:r>
                    </a:p>
                  </a:txBody>
                  <a:tcPr>
                    <a:solidFill>
                      <a:srgbClr val="D7C6D8"/>
                    </a:solidFill>
                  </a:tcPr>
                </a:tc>
                <a:tc>
                  <a:txBody>
                    <a:bodyPr/>
                    <a:lstStyle/>
                    <a:p>
                      <a:r>
                        <a:rPr lang="de-DE" sz="900" dirty="0">
                          <a:solidFill>
                            <a:srgbClr val="595A59"/>
                          </a:solidFill>
                        </a:rPr>
                        <a:t>47</a:t>
                      </a:r>
                    </a:p>
                  </a:txBody>
                  <a:tcPr>
                    <a:solidFill>
                      <a:srgbClr val="D7C6D8"/>
                    </a:solidFill>
                  </a:tcPr>
                </a:tc>
                <a:tc>
                  <a:txBody>
                    <a:bodyPr/>
                    <a:lstStyle/>
                    <a:p>
                      <a:r>
                        <a:rPr lang="de-DE" sz="900" dirty="0">
                          <a:solidFill>
                            <a:srgbClr val="595A59"/>
                          </a:solidFill>
                        </a:rPr>
                        <a:t>27</a:t>
                      </a:r>
                    </a:p>
                  </a:txBody>
                  <a:tcPr>
                    <a:solidFill>
                      <a:srgbClr val="D7C6D8"/>
                    </a:solidFill>
                  </a:tcPr>
                </a:tc>
                <a:tc>
                  <a:txBody>
                    <a:bodyPr/>
                    <a:lstStyle/>
                    <a:p>
                      <a:r>
                        <a:rPr lang="de-DE" sz="900" dirty="0">
                          <a:solidFill>
                            <a:srgbClr val="595A59"/>
                          </a:solidFill>
                        </a:rPr>
                        <a:t>27</a:t>
                      </a:r>
                    </a:p>
                  </a:txBody>
                  <a:tcPr>
                    <a:solidFill>
                      <a:srgbClr val="D7C6D8"/>
                    </a:solidFill>
                  </a:tcPr>
                </a:tc>
                <a:tc>
                  <a:txBody>
                    <a:bodyPr/>
                    <a:lstStyle/>
                    <a:p>
                      <a:r>
                        <a:rPr lang="de-DE" sz="900" dirty="0">
                          <a:solidFill>
                            <a:srgbClr val="595A59"/>
                          </a:solidFill>
                        </a:rPr>
                        <a:t>122</a:t>
                      </a:r>
                    </a:p>
                  </a:txBody>
                  <a:tcPr>
                    <a:solidFill>
                      <a:srgbClr val="D7C6D8"/>
                    </a:solidFill>
                  </a:tcPr>
                </a:tc>
                <a:tc>
                  <a:txBody>
                    <a:bodyPr/>
                    <a:lstStyle/>
                    <a:p>
                      <a:r>
                        <a:rPr lang="de-DE" sz="900" dirty="0">
                          <a:solidFill>
                            <a:srgbClr val="595A59"/>
                          </a:solidFill>
                        </a:rPr>
                        <a:t>47</a:t>
                      </a:r>
                    </a:p>
                  </a:txBody>
                  <a:tcPr>
                    <a:solidFill>
                      <a:srgbClr val="D7C6D8"/>
                    </a:solidFill>
                  </a:tcPr>
                </a:tc>
                <a:tc>
                  <a:txBody>
                    <a:bodyPr/>
                    <a:lstStyle/>
                    <a:p>
                      <a:r>
                        <a:rPr lang="de-DE" sz="900" dirty="0">
                          <a:solidFill>
                            <a:srgbClr val="595A59"/>
                          </a:solidFill>
                        </a:rPr>
                        <a:t>32</a:t>
                      </a:r>
                    </a:p>
                  </a:txBody>
                  <a:tcPr>
                    <a:solidFill>
                      <a:srgbClr val="D7C6D8"/>
                    </a:solidFill>
                  </a:tcPr>
                </a:tc>
                <a:tc>
                  <a:txBody>
                    <a:bodyPr/>
                    <a:lstStyle/>
                    <a:p>
                      <a:r>
                        <a:rPr lang="de-DE" sz="900" dirty="0">
                          <a:solidFill>
                            <a:srgbClr val="595A59"/>
                          </a:solidFill>
                        </a:rPr>
                        <a:t>52</a:t>
                      </a:r>
                    </a:p>
                  </a:txBody>
                  <a:tcPr>
                    <a:solidFill>
                      <a:srgbClr val="D7C6D8"/>
                    </a:solidFill>
                  </a:tcPr>
                </a:tc>
                <a:tc>
                  <a:txBody>
                    <a:bodyPr/>
                    <a:lstStyle/>
                    <a:p>
                      <a:r>
                        <a:rPr lang="de-DE" sz="900" dirty="0">
                          <a:solidFill>
                            <a:srgbClr val="595A59"/>
                          </a:solidFill>
                        </a:rPr>
                        <a:t>52</a:t>
                      </a:r>
                    </a:p>
                  </a:txBody>
                  <a:tcPr>
                    <a:solidFill>
                      <a:srgbClr val="D7C6D8"/>
                    </a:solidFill>
                  </a:tcPr>
                </a:tc>
                <a:tc>
                  <a:txBody>
                    <a:bodyPr/>
                    <a:lstStyle/>
                    <a:p>
                      <a:r>
                        <a:rPr lang="de-DE" sz="900" dirty="0">
                          <a:solidFill>
                            <a:srgbClr val="595A59"/>
                          </a:solidFill>
                        </a:rPr>
                        <a:t>57</a:t>
                      </a:r>
                    </a:p>
                  </a:txBody>
                  <a:tcPr>
                    <a:solidFill>
                      <a:srgbClr val="D7C6D8"/>
                    </a:solidFill>
                  </a:tcPr>
                </a:tc>
                <a:tc>
                  <a:txBody>
                    <a:bodyPr/>
                    <a:lstStyle/>
                    <a:p>
                      <a:r>
                        <a:rPr lang="de-DE" sz="900" dirty="0">
                          <a:solidFill>
                            <a:srgbClr val="595A59"/>
                          </a:solidFill>
                        </a:rPr>
                        <a:t>67</a:t>
                      </a:r>
                    </a:p>
                  </a:txBody>
                  <a:tcPr>
                    <a:solidFill>
                      <a:srgbClr val="D7C6D8"/>
                    </a:solidFill>
                  </a:tcPr>
                </a:tc>
                <a:extLst>
                  <a:ext uri="{0D108BD9-81ED-4DB2-BD59-A6C34878D82A}">
                    <a16:rowId xmlns:a16="http://schemas.microsoft.com/office/drawing/2014/main" val="875202853"/>
                  </a:ext>
                </a:extLst>
              </a:tr>
              <a:tr h="208385">
                <a:tc>
                  <a:txBody>
                    <a:bodyPr/>
                    <a:lstStyle/>
                    <a:p>
                      <a:r>
                        <a:rPr lang="de-DE" sz="900" dirty="0">
                          <a:solidFill>
                            <a:schemeClr val="bg1"/>
                          </a:solidFill>
                        </a:rPr>
                        <a:t>Über- / Unterdeckung</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r>
                        <a:rPr lang="de-DE" sz="900" dirty="0">
                          <a:solidFill>
                            <a:schemeClr val="bg1"/>
                          </a:solidFill>
                        </a:rPr>
                        <a:t>133</a:t>
                      </a:r>
                    </a:p>
                  </a:txBody>
                  <a:tcPr>
                    <a:solidFill>
                      <a:srgbClr val="A77FA9"/>
                    </a:solidFill>
                  </a:tcPr>
                </a:tc>
                <a:tc>
                  <a:txBody>
                    <a:bodyPr/>
                    <a:lstStyle/>
                    <a:p>
                      <a:r>
                        <a:rPr lang="de-DE" sz="900" dirty="0">
                          <a:solidFill>
                            <a:schemeClr val="bg1"/>
                          </a:solidFill>
                        </a:rPr>
                        <a:t>161</a:t>
                      </a:r>
                    </a:p>
                  </a:txBody>
                  <a:tcPr>
                    <a:solidFill>
                      <a:srgbClr val="A77FA9"/>
                    </a:solidFill>
                  </a:tcPr>
                </a:tc>
                <a:tc>
                  <a:txBody>
                    <a:bodyPr/>
                    <a:lstStyle/>
                    <a:p>
                      <a:r>
                        <a:rPr lang="de-DE" sz="900" dirty="0">
                          <a:solidFill>
                            <a:schemeClr val="bg1"/>
                          </a:solidFill>
                        </a:rPr>
                        <a:t>174</a:t>
                      </a:r>
                    </a:p>
                  </a:txBody>
                  <a:tcPr>
                    <a:solidFill>
                      <a:srgbClr val="A77FA9"/>
                    </a:solidFill>
                  </a:tcPr>
                </a:tc>
                <a:tc>
                  <a:txBody>
                    <a:bodyPr/>
                    <a:lstStyle/>
                    <a:p>
                      <a:r>
                        <a:rPr lang="de-DE" sz="900" dirty="0">
                          <a:solidFill>
                            <a:schemeClr val="bg1"/>
                          </a:solidFill>
                        </a:rPr>
                        <a:t>167</a:t>
                      </a:r>
                    </a:p>
                  </a:txBody>
                  <a:tcPr>
                    <a:solidFill>
                      <a:srgbClr val="A77FA9"/>
                    </a:solidFill>
                  </a:tcPr>
                </a:tc>
                <a:tc>
                  <a:txBody>
                    <a:bodyPr/>
                    <a:lstStyle/>
                    <a:p>
                      <a:r>
                        <a:rPr lang="de-DE" sz="900" dirty="0">
                          <a:solidFill>
                            <a:schemeClr val="bg1"/>
                          </a:solidFill>
                        </a:rPr>
                        <a:t>160</a:t>
                      </a:r>
                    </a:p>
                  </a:txBody>
                  <a:tcPr>
                    <a:solidFill>
                      <a:srgbClr val="A77FA9"/>
                    </a:solidFill>
                  </a:tcPr>
                </a:tc>
                <a:tc>
                  <a:txBody>
                    <a:bodyPr/>
                    <a:lstStyle/>
                    <a:p>
                      <a:r>
                        <a:rPr lang="de-DE" sz="900" dirty="0">
                          <a:solidFill>
                            <a:schemeClr val="bg1"/>
                          </a:solidFill>
                        </a:rPr>
                        <a:t>58</a:t>
                      </a:r>
                    </a:p>
                  </a:txBody>
                  <a:tcPr>
                    <a:solidFill>
                      <a:srgbClr val="A77FA9"/>
                    </a:solidFill>
                  </a:tcPr>
                </a:tc>
                <a:tc>
                  <a:txBody>
                    <a:bodyPr/>
                    <a:lstStyle/>
                    <a:p>
                      <a:r>
                        <a:rPr lang="de-DE" sz="900" dirty="0">
                          <a:solidFill>
                            <a:schemeClr val="bg1"/>
                          </a:solidFill>
                        </a:rPr>
                        <a:t>71</a:t>
                      </a:r>
                    </a:p>
                  </a:txBody>
                  <a:tcPr>
                    <a:solidFill>
                      <a:srgbClr val="A77FA9"/>
                    </a:solidFill>
                  </a:tcPr>
                </a:tc>
                <a:tc>
                  <a:txBody>
                    <a:bodyPr/>
                    <a:lstStyle/>
                    <a:p>
                      <a:r>
                        <a:rPr lang="de-DE" sz="900" dirty="0">
                          <a:solidFill>
                            <a:schemeClr val="bg1"/>
                          </a:solidFill>
                        </a:rPr>
                        <a:t>101</a:t>
                      </a:r>
                    </a:p>
                  </a:txBody>
                  <a:tcPr>
                    <a:solidFill>
                      <a:srgbClr val="A77FA9"/>
                    </a:solidFill>
                  </a:tcPr>
                </a:tc>
                <a:tc>
                  <a:txBody>
                    <a:bodyPr/>
                    <a:lstStyle/>
                    <a:p>
                      <a:r>
                        <a:rPr lang="de-DE" sz="900" dirty="0">
                          <a:solidFill>
                            <a:schemeClr val="bg1"/>
                          </a:solidFill>
                        </a:rPr>
                        <a:t>119</a:t>
                      </a:r>
                    </a:p>
                  </a:txBody>
                  <a:tcPr>
                    <a:solidFill>
                      <a:srgbClr val="A77FA9"/>
                    </a:solidFill>
                  </a:tcPr>
                </a:tc>
                <a:tc>
                  <a:txBody>
                    <a:bodyPr/>
                    <a:lstStyle/>
                    <a:p>
                      <a:r>
                        <a:rPr lang="de-DE" sz="900" dirty="0">
                          <a:solidFill>
                            <a:schemeClr val="bg1"/>
                          </a:solidFill>
                        </a:rPr>
                        <a:t>137</a:t>
                      </a:r>
                    </a:p>
                  </a:txBody>
                  <a:tcPr>
                    <a:solidFill>
                      <a:srgbClr val="A77FA9"/>
                    </a:solidFill>
                  </a:tcPr>
                </a:tc>
                <a:tc>
                  <a:txBody>
                    <a:bodyPr/>
                    <a:lstStyle/>
                    <a:p>
                      <a:r>
                        <a:rPr lang="de-DE" sz="900" dirty="0">
                          <a:solidFill>
                            <a:schemeClr val="bg1"/>
                          </a:solidFill>
                        </a:rPr>
                        <a:t>160</a:t>
                      </a:r>
                    </a:p>
                  </a:txBody>
                  <a:tcPr>
                    <a:solidFill>
                      <a:srgbClr val="A77FA9"/>
                    </a:solidFill>
                  </a:tcPr>
                </a:tc>
                <a:tc>
                  <a:txBody>
                    <a:bodyPr/>
                    <a:lstStyle/>
                    <a:p>
                      <a:r>
                        <a:rPr lang="de-DE" sz="900" dirty="0">
                          <a:solidFill>
                            <a:schemeClr val="bg1"/>
                          </a:solidFill>
                        </a:rPr>
                        <a:t>193</a:t>
                      </a:r>
                    </a:p>
                  </a:txBody>
                  <a:tcPr>
                    <a:solidFill>
                      <a:srgbClr val="A77FA9"/>
                    </a:solidFill>
                  </a:tcPr>
                </a:tc>
                <a:extLst>
                  <a:ext uri="{0D108BD9-81ED-4DB2-BD59-A6C34878D82A}">
                    <a16:rowId xmlns:a16="http://schemas.microsoft.com/office/drawing/2014/main" val="3404646210"/>
                  </a:ext>
                </a:extLst>
              </a:tr>
              <a:tr h="208385">
                <a:tc>
                  <a:txBody>
                    <a:bodyPr/>
                    <a:lstStyle/>
                    <a:p>
                      <a:r>
                        <a:rPr lang="de-DE" sz="900" dirty="0">
                          <a:solidFill>
                            <a:srgbClr val="595A59"/>
                          </a:solidFill>
                        </a:rPr>
                        <a:t>Maßnahmen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extLst>
                  <a:ext uri="{0D108BD9-81ED-4DB2-BD59-A6C34878D82A}">
                    <a16:rowId xmlns:a16="http://schemas.microsoft.com/office/drawing/2014/main" val="3870143063"/>
                  </a:ext>
                </a:extLst>
              </a:tr>
              <a:tr h="208385">
                <a:tc>
                  <a:txBody>
                    <a:bodyPr/>
                    <a:lstStyle/>
                    <a:p>
                      <a:r>
                        <a:rPr lang="de-DE" sz="900" dirty="0">
                          <a:solidFill>
                            <a:schemeClr val="bg1"/>
                          </a:solidFill>
                        </a:rPr>
                        <a:t>Finanzmittelbestand zum Ende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r>
                        <a:rPr lang="de-DE" sz="900" dirty="0">
                          <a:solidFill>
                            <a:schemeClr val="bg1"/>
                          </a:solidFill>
                        </a:rPr>
                        <a:t>133</a:t>
                      </a:r>
                    </a:p>
                  </a:txBody>
                  <a:tcPr>
                    <a:solidFill>
                      <a:srgbClr val="A77FA9"/>
                    </a:solidFill>
                  </a:tcPr>
                </a:tc>
                <a:tc>
                  <a:txBody>
                    <a:bodyPr/>
                    <a:lstStyle/>
                    <a:p>
                      <a:r>
                        <a:rPr lang="de-DE" sz="900" dirty="0">
                          <a:solidFill>
                            <a:schemeClr val="bg1"/>
                          </a:solidFill>
                        </a:rPr>
                        <a:t>161</a:t>
                      </a:r>
                    </a:p>
                  </a:txBody>
                  <a:tcPr>
                    <a:solidFill>
                      <a:srgbClr val="A77FA9"/>
                    </a:solidFill>
                  </a:tcPr>
                </a:tc>
                <a:tc>
                  <a:txBody>
                    <a:bodyPr/>
                    <a:lstStyle/>
                    <a:p>
                      <a:r>
                        <a:rPr lang="de-DE" sz="900" dirty="0">
                          <a:solidFill>
                            <a:schemeClr val="bg1"/>
                          </a:solidFill>
                        </a:rPr>
                        <a:t>174</a:t>
                      </a:r>
                    </a:p>
                  </a:txBody>
                  <a:tcPr>
                    <a:solidFill>
                      <a:srgbClr val="A77FA9"/>
                    </a:solidFill>
                  </a:tcPr>
                </a:tc>
                <a:tc>
                  <a:txBody>
                    <a:bodyPr/>
                    <a:lstStyle/>
                    <a:p>
                      <a:r>
                        <a:rPr lang="de-DE" sz="900" dirty="0">
                          <a:solidFill>
                            <a:schemeClr val="bg1"/>
                          </a:solidFill>
                        </a:rPr>
                        <a:t>167</a:t>
                      </a:r>
                    </a:p>
                  </a:txBody>
                  <a:tcPr>
                    <a:solidFill>
                      <a:srgbClr val="A77FA9"/>
                    </a:solidFill>
                  </a:tcPr>
                </a:tc>
                <a:tc>
                  <a:txBody>
                    <a:bodyPr/>
                    <a:lstStyle/>
                    <a:p>
                      <a:r>
                        <a:rPr lang="de-DE" sz="900" dirty="0">
                          <a:solidFill>
                            <a:schemeClr val="bg1"/>
                          </a:solidFill>
                        </a:rPr>
                        <a:t>160</a:t>
                      </a:r>
                    </a:p>
                  </a:txBody>
                  <a:tcPr>
                    <a:solidFill>
                      <a:srgbClr val="A77FA9"/>
                    </a:solidFill>
                  </a:tcPr>
                </a:tc>
                <a:tc>
                  <a:txBody>
                    <a:bodyPr/>
                    <a:lstStyle/>
                    <a:p>
                      <a:r>
                        <a:rPr lang="de-DE" sz="900" dirty="0">
                          <a:solidFill>
                            <a:schemeClr val="bg1"/>
                          </a:solidFill>
                        </a:rPr>
                        <a:t>58</a:t>
                      </a:r>
                    </a:p>
                  </a:txBody>
                  <a:tcPr>
                    <a:solidFill>
                      <a:srgbClr val="A77FA9"/>
                    </a:solidFill>
                  </a:tcPr>
                </a:tc>
                <a:tc>
                  <a:txBody>
                    <a:bodyPr/>
                    <a:lstStyle/>
                    <a:p>
                      <a:r>
                        <a:rPr lang="de-DE" sz="900" dirty="0">
                          <a:solidFill>
                            <a:schemeClr val="bg1"/>
                          </a:solidFill>
                        </a:rPr>
                        <a:t>71</a:t>
                      </a:r>
                    </a:p>
                  </a:txBody>
                  <a:tcPr>
                    <a:solidFill>
                      <a:srgbClr val="A77FA9"/>
                    </a:solidFill>
                  </a:tcPr>
                </a:tc>
                <a:tc>
                  <a:txBody>
                    <a:bodyPr/>
                    <a:lstStyle/>
                    <a:p>
                      <a:r>
                        <a:rPr lang="de-DE" sz="900" dirty="0">
                          <a:solidFill>
                            <a:schemeClr val="bg1"/>
                          </a:solidFill>
                        </a:rPr>
                        <a:t>101</a:t>
                      </a:r>
                    </a:p>
                  </a:txBody>
                  <a:tcPr>
                    <a:solidFill>
                      <a:srgbClr val="A77FA9"/>
                    </a:solidFill>
                  </a:tcPr>
                </a:tc>
                <a:tc>
                  <a:txBody>
                    <a:bodyPr/>
                    <a:lstStyle/>
                    <a:p>
                      <a:r>
                        <a:rPr lang="de-DE" sz="900" dirty="0">
                          <a:solidFill>
                            <a:schemeClr val="bg1"/>
                          </a:solidFill>
                        </a:rPr>
                        <a:t>119</a:t>
                      </a:r>
                    </a:p>
                  </a:txBody>
                  <a:tcPr>
                    <a:solidFill>
                      <a:srgbClr val="A77FA9"/>
                    </a:solidFill>
                  </a:tcPr>
                </a:tc>
                <a:tc>
                  <a:txBody>
                    <a:bodyPr/>
                    <a:lstStyle/>
                    <a:p>
                      <a:r>
                        <a:rPr lang="de-DE" sz="900" dirty="0">
                          <a:solidFill>
                            <a:schemeClr val="bg1"/>
                          </a:solidFill>
                        </a:rPr>
                        <a:t>137</a:t>
                      </a:r>
                    </a:p>
                  </a:txBody>
                  <a:tcPr>
                    <a:solidFill>
                      <a:srgbClr val="A77FA9"/>
                    </a:solidFill>
                  </a:tcPr>
                </a:tc>
                <a:tc>
                  <a:txBody>
                    <a:bodyPr/>
                    <a:lstStyle/>
                    <a:p>
                      <a:r>
                        <a:rPr lang="de-DE" sz="900" dirty="0">
                          <a:solidFill>
                            <a:schemeClr val="bg1"/>
                          </a:solidFill>
                        </a:rPr>
                        <a:t>160</a:t>
                      </a:r>
                    </a:p>
                  </a:txBody>
                  <a:tcPr>
                    <a:solidFill>
                      <a:srgbClr val="A77FA9"/>
                    </a:solidFill>
                  </a:tcPr>
                </a:tc>
                <a:tc>
                  <a:txBody>
                    <a:bodyPr/>
                    <a:lstStyle/>
                    <a:p>
                      <a:r>
                        <a:rPr lang="de-DE" sz="900" dirty="0">
                          <a:solidFill>
                            <a:schemeClr val="bg1"/>
                          </a:solidFill>
                        </a:rPr>
                        <a:t>193</a:t>
                      </a:r>
                    </a:p>
                  </a:txBody>
                  <a:tcPr>
                    <a:solidFill>
                      <a:srgbClr val="A77FA9"/>
                    </a:solidFill>
                  </a:tcPr>
                </a:tc>
                <a:extLst>
                  <a:ext uri="{0D108BD9-81ED-4DB2-BD59-A6C34878D82A}">
                    <a16:rowId xmlns:a16="http://schemas.microsoft.com/office/drawing/2014/main" val="3635693213"/>
                  </a:ext>
                </a:extLst>
              </a:tr>
            </a:tbl>
          </a:graphicData>
        </a:graphic>
      </p:graphicFrame>
      <p:sp>
        <p:nvSpPr>
          <p:cNvPr id="4" name="Textplatzhalter 3">
            <a:extLst>
              <a:ext uri="{FF2B5EF4-FFF2-40B4-BE49-F238E27FC236}">
                <a16:creationId xmlns:a16="http://schemas.microsoft.com/office/drawing/2014/main" id="{880B6A52-5E93-EFFF-7EC6-0FE8DB28A3AA}"/>
              </a:ext>
            </a:extLst>
          </p:cNvPr>
          <p:cNvSpPr>
            <a:spLocks noGrp="1"/>
          </p:cNvSpPr>
          <p:nvPr>
            <p:ph type="body" sz="quarter" idx="16"/>
          </p:nvPr>
        </p:nvSpPr>
        <p:spPr/>
        <p:txBody>
          <a:bodyPr>
            <a:normAutofit/>
          </a:bodyPr>
          <a:lstStyle/>
          <a:p>
            <a:r>
              <a:rPr lang="de-DE" dirty="0"/>
              <a:t>Alle Werte werden in die Planungstabelle eingetragen</a:t>
            </a:r>
          </a:p>
        </p:txBody>
      </p:sp>
      <p:sp>
        <p:nvSpPr>
          <p:cNvPr id="5" name="Textplatzhalter 4">
            <a:extLst>
              <a:ext uri="{FF2B5EF4-FFF2-40B4-BE49-F238E27FC236}">
                <a16:creationId xmlns:a16="http://schemas.microsoft.com/office/drawing/2014/main" id="{DC2D0497-72EA-C98E-C46B-A76605F47212}"/>
              </a:ext>
            </a:extLst>
          </p:cNvPr>
          <p:cNvSpPr>
            <a:spLocks noGrp="1"/>
          </p:cNvSpPr>
          <p:nvPr>
            <p:ph type="body" sz="quarter" idx="20"/>
          </p:nvPr>
        </p:nvSpPr>
        <p:spPr/>
        <p:txBody>
          <a:bodyPr>
            <a:normAutofit fontScale="77500" lnSpcReduction="20000"/>
          </a:bodyPr>
          <a:lstStyle/>
          <a:p>
            <a:r>
              <a:rPr lang="de-DE" dirty="0"/>
              <a:t>Vereinfachtes Beispiel einer monatlichen Liquiditätsplanung für ein volles Geschäftsjahr (in Tausend EUR)</a:t>
            </a:r>
          </a:p>
        </p:txBody>
      </p:sp>
    </p:spTree>
    <p:extLst>
      <p:ext uri="{BB962C8B-B14F-4D97-AF65-F5344CB8AC3E}">
        <p14:creationId xmlns:p14="http://schemas.microsoft.com/office/powerpoint/2010/main" val="686377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A449CA6-31B7-281E-7117-0902164843C7}"/>
              </a:ext>
            </a:extLst>
          </p:cNvPr>
          <p:cNvGraphicFramePr>
            <a:graphicFrameLocks noGrp="1"/>
          </p:cNvGraphicFramePr>
          <p:nvPr>
            <p:ph sz="quarter" idx="13"/>
            <p:extLst>
              <p:ext uri="{D42A27DB-BD31-4B8C-83A1-F6EECF244321}">
                <p14:modId xmlns:p14="http://schemas.microsoft.com/office/powerpoint/2010/main" val="1961271880"/>
              </p:ext>
            </p:extLst>
          </p:nvPr>
        </p:nvGraphicFramePr>
        <p:xfrm>
          <a:off x="389965" y="1720709"/>
          <a:ext cx="11370224" cy="1737360"/>
        </p:xfrm>
        <a:graphic>
          <a:graphicData uri="http://schemas.openxmlformats.org/drawingml/2006/table">
            <a:tbl>
              <a:tblPr firstRow="1" bandRow="1">
                <a:tableStyleId>{5C22544A-7EE6-4342-B048-85BDC9FD1C3A}</a:tableStyleId>
              </a:tblPr>
              <a:tblGrid>
                <a:gridCol w="2311499">
                  <a:extLst>
                    <a:ext uri="{9D8B030D-6E8A-4147-A177-3AD203B41FA5}">
                      <a16:colId xmlns:a16="http://schemas.microsoft.com/office/drawing/2014/main" val="353390154"/>
                    </a:ext>
                  </a:extLst>
                </a:gridCol>
                <a:gridCol w="696825">
                  <a:extLst>
                    <a:ext uri="{9D8B030D-6E8A-4147-A177-3AD203B41FA5}">
                      <a16:colId xmlns:a16="http://schemas.microsoft.com/office/drawing/2014/main" val="548620442"/>
                    </a:ext>
                  </a:extLst>
                </a:gridCol>
                <a:gridCol w="696825">
                  <a:extLst>
                    <a:ext uri="{9D8B030D-6E8A-4147-A177-3AD203B41FA5}">
                      <a16:colId xmlns:a16="http://schemas.microsoft.com/office/drawing/2014/main" val="2842557175"/>
                    </a:ext>
                  </a:extLst>
                </a:gridCol>
                <a:gridCol w="696825">
                  <a:extLst>
                    <a:ext uri="{9D8B030D-6E8A-4147-A177-3AD203B41FA5}">
                      <a16:colId xmlns:a16="http://schemas.microsoft.com/office/drawing/2014/main" val="189465228"/>
                    </a:ext>
                  </a:extLst>
                </a:gridCol>
                <a:gridCol w="696825">
                  <a:extLst>
                    <a:ext uri="{9D8B030D-6E8A-4147-A177-3AD203B41FA5}">
                      <a16:colId xmlns:a16="http://schemas.microsoft.com/office/drawing/2014/main" val="1009061743"/>
                    </a:ext>
                  </a:extLst>
                </a:gridCol>
                <a:gridCol w="696825">
                  <a:extLst>
                    <a:ext uri="{9D8B030D-6E8A-4147-A177-3AD203B41FA5}">
                      <a16:colId xmlns:a16="http://schemas.microsoft.com/office/drawing/2014/main" val="1222803485"/>
                    </a:ext>
                  </a:extLst>
                </a:gridCol>
                <a:gridCol w="696825">
                  <a:extLst>
                    <a:ext uri="{9D8B030D-6E8A-4147-A177-3AD203B41FA5}">
                      <a16:colId xmlns:a16="http://schemas.microsoft.com/office/drawing/2014/main" val="681211518"/>
                    </a:ext>
                  </a:extLst>
                </a:gridCol>
                <a:gridCol w="696825">
                  <a:extLst>
                    <a:ext uri="{9D8B030D-6E8A-4147-A177-3AD203B41FA5}">
                      <a16:colId xmlns:a16="http://schemas.microsoft.com/office/drawing/2014/main" val="84182241"/>
                    </a:ext>
                  </a:extLst>
                </a:gridCol>
                <a:gridCol w="696825">
                  <a:extLst>
                    <a:ext uri="{9D8B030D-6E8A-4147-A177-3AD203B41FA5}">
                      <a16:colId xmlns:a16="http://schemas.microsoft.com/office/drawing/2014/main" val="1227881593"/>
                    </a:ext>
                  </a:extLst>
                </a:gridCol>
                <a:gridCol w="696825">
                  <a:extLst>
                    <a:ext uri="{9D8B030D-6E8A-4147-A177-3AD203B41FA5}">
                      <a16:colId xmlns:a16="http://schemas.microsoft.com/office/drawing/2014/main" val="3994037677"/>
                    </a:ext>
                  </a:extLst>
                </a:gridCol>
                <a:gridCol w="696825">
                  <a:extLst>
                    <a:ext uri="{9D8B030D-6E8A-4147-A177-3AD203B41FA5}">
                      <a16:colId xmlns:a16="http://schemas.microsoft.com/office/drawing/2014/main" val="2732954587"/>
                    </a:ext>
                  </a:extLst>
                </a:gridCol>
                <a:gridCol w="696825">
                  <a:extLst>
                    <a:ext uri="{9D8B030D-6E8A-4147-A177-3AD203B41FA5}">
                      <a16:colId xmlns:a16="http://schemas.microsoft.com/office/drawing/2014/main" val="457463544"/>
                    </a:ext>
                  </a:extLst>
                </a:gridCol>
                <a:gridCol w="696825">
                  <a:extLst>
                    <a:ext uri="{9D8B030D-6E8A-4147-A177-3AD203B41FA5}">
                      <a16:colId xmlns:a16="http://schemas.microsoft.com/office/drawing/2014/main" val="2405739000"/>
                    </a:ext>
                  </a:extLst>
                </a:gridCol>
                <a:gridCol w="696825">
                  <a:extLst>
                    <a:ext uri="{9D8B030D-6E8A-4147-A177-3AD203B41FA5}">
                      <a16:colId xmlns:a16="http://schemas.microsoft.com/office/drawing/2014/main" val="1403333064"/>
                    </a:ext>
                  </a:extLst>
                </a:gridCol>
              </a:tblGrid>
              <a:tr h="333416">
                <a:tc>
                  <a:txBody>
                    <a:bodyPr/>
                    <a:lstStyle/>
                    <a:p>
                      <a:endParaRPr lang="de-DE" sz="900" dirty="0"/>
                    </a:p>
                  </a:txBody>
                  <a:tcPr>
                    <a:solidFill>
                      <a:srgbClr val="79527B"/>
                    </a:solidFill>
                  </a:tcPr>
                </a:tc>
                <a:tc>
                  <a:txBody>
                    <a:bodyPr/>
                    <a:lstStyle/>
                    <a:p>
                      <a:r>
                        <a:rPr lang="de-DE" sz="900" dirty="0"/>
                        <a:t>Status Quo</a:t>
                      </a:r>
                    </a:p>
                  </a:txBody>
                  <a:tcPr>
                    <a:solidFill>
                      <a:srgbClr val="79527B"/>
                    </a:solidFill>
                  </a:tcPr>
                </a:tc>
                <a:tc>
                  <a:txBody>
                    <a:bodyPr/>
                    <a:lstStyle/>
                    <a:p>
                      <a:r>
                        <a:rPr lang="de-DE" sz="900" dirty="0"/>
                        <a:t>Monat 1</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2</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3</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4</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5</a:t>
                      </a:r>
                    </a:p>
                  </a:txBody>
                  <a:tcPr>
                    <a:solidFill>
                      <a:srgbClr val="79527B"/>
                    </a:solidFill>
                  </a:tcPr>
                </a:tc>
                <a:tc>
                  <a:txBody>
                    <a:bodyPr/>
                    <a:lstStyle/>
                    <a:p>
                      <a:r>
                        <a:rPr lang="de-DE" sz="900" dirty="0"/>
                        <a:t>Monat 6</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7</a:t>
                      </a:r>
                    </a:p>
                  </a:txBody>
                  <a:tcPr>
                    <a:solidFill>
                      <a:srgbClr val="79527B"/>
                    </a:solidFill>
                  </a:tcPr>
                </a:tc>
                <a:tc>
                  <a:txBody>
                    <a:bodyPr/>
                    <a:lstStyle/>
                    <a:p>
                      <a:r>
                        <a:rPr lang="de-DE" sz="900" dirty="0"/>
                        <a:t>Monat 8</a:t>
                      </a:r>
                    </a:p>
                  </a:txBody>
                  <a:tcPr>
                    <a:solidFill>
                      <a:srgbClr val="79527B"/>
                    </a:solidFill>
                  </a:tcPr>
                </a:tc>
                <a:tc>
                  <a:txBody>
                    <a:bodyPr/>
                    <a:lstStyle/>
                    <a:p>
                      <a:r>
                        <a:rPr lang="de-DE" sz="900" dirty="0"/>
                        <a:t>Monat 9</a:t>
                      </a:r>
                    </a:p>
                  </a:txBody>
                  <a:tcPr>
                    <a:solidFill>
                      <a:srgbClr val="79527B"/>
                    </a:solidFill>
                  </a:tcPr>
                </a:tc>
                <a:tc>
                  <a:txBody>
                    <a:bodyPr/>
                    <a:lstStyle/>
                    <a:p>
                      <a:r>
                        <a:rPr lang="de-DE" sz="900" dirty="0"/>
                        <a:t>Monat 10</a:t>
                      </a:r>
                    </a:p>
                  </a:txBody>
                  <a:tcPr>
                    <a:solidFill>
                      <a:srgbClr val="79527B"/>
                    </a:solidFill>
                  </a:tcPr>
                </a:tc>
                <a:tc>
                  <a:txBody>
                    <a:bodyPr/>
                    <a:lstStyle/>
                    <a:p>
                      <a:r>
                        <a:rPr lang="de-DE" sz="900" dirty="0"/>
                        <a:t>Monat 11</a:t>
                      </a:r>
                    </a:p>
                  </a:txBody>
                  <a:tcPr>
                    <a:solidFill>
                      <a:srgbClr val="79527B"/>
                    </a:solidFill>
                  </a:tcPr>
                </a:tc>
                <a:tc>
                  <a:txBody>
                    <a:bodyPr/>
                    <a:lstStyle/>
                    <a:p>
                      <a:r>
                        <a:rPr lang="de-DE" sz="900" dirty="0"/>
                        <a:t>Monat 12</a:t>
                      </a:r>
                    </a:p>
                  </a:txBody>
                  <a:tcPr>
                    <a:solidFill>
                      <a:srgbClr val="79527B"/>
                    </a:solidFill>
                  </a:tcPr>
                </a:tc>
                <a:extLst>
                  <a:ext uri="{0D108BD9-81ED-4DB2-BD59-A6C34878D82A}">
                    <a16:rowId xmlns:a16="http://schemas.microsoft.com/office/drawing/2014/main" val="532152615"/>
                  </a:ext>
                </a:extLst>
              </a:tr>
              <a:tr h="208385">
                <a:tc>
                  <a:txBody>
                    <a:bodyPr/>
                    <a:lstStyle/>
                    <a:p>
                      <a:r>
                        <a:rPr lang="de-DE" sz="900" dirty="0">
                          <a:solidFill>
                            <a:schemeClr val="bg1"/>
                          </a:solidFill>
                        </a:rPr>
                        <a:t>Finanzmittelbestand zu Beginn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r>
                        <a:rPr lang="de-DE" sz="900" dirty="0">
                          <a:solidFill>
                            <a:schemeClr val="bg1"/>
                          </a:solidFill>
                        </a:rPr>
                        <a:t>133</a:t>
                      </a:r>
                    </a:p>
                  </a:txBody>
                  <a:tcPr>
                    <a:solidFill>
                      <a:srgbClr val="A77FA9"/>
                    </a:solidFill>
                  </a:tcPr>
                </a:tc>
                <a:tc>
                  <a:txBody>
                    <a:bodyPr/>
                    <a:lstStyle/>
                    <a:p>
                      <a:r>
                        <a:rPr lang="de-DE" sz="900" dirty="0">
                          <a:solidFill>
                            <a:schemeClr val="bg1"/>
                          </a:solidFill>
                        </a:rPr>
                        <a:t>161</a:t>
                      </a:r>
                    </a:p>
                  </a:txBody>
                  <a:tcPr>
                    <a:solidFill>
                      <a:srgbClr val="A77FA9"/>
                    </a:solidFill>
                  </a:tcPr>
                </a:tc>
                <a:tc>
                  <a:txBody>
                    <a:bodyPr/>
                    <a:lstStyle/>
                    <a:p>
                      <a:r>
                        <a:rPr lang="de-DE" sz="900" dirty="0">
                          <a:solidFill>
                            <a:schemeClr val="bg1"/>
                          </a:solidFill>
                        </a:rPr>
                        <a:t>174</a:t>
                      </a:r>
                    </a:p>
                  </a:txBody>
                  <a:tcPr>
                    <a:solidFill>
                      <a:srgbClr val="A77FA9"/>
                    </a:solidFill>
                  </a:tcPr>
                </a:tc>
                <a:tc>
                  <a:txBody>
                    <a:bodyPr/>
                    <a:lstStyle/>
                    <a:p>
                      <a:r>
                        <a:rPr lang="de-DE" sz="900" dirty="0">
                          <a:solidFill>
                            <a:schemeClr val="bg1"/>
                          </a:solidFill>
                        </a:rPr>
                        <a:t>167</a:t>
                      </a:r>
                    </a:p>
                  </a:txBody>
                  <a:tcPr>
                    <a:solidFill>
                      <a:srgbClr val="A77FA9"/>
                    </a:solidFill>
                  </a:tcPr>
                </a:tc>
                <a:tc>
                  <a:txBody>
                    <a:bodyPr/>
                    <a:lstStyle/>
                    <a:p>
                      <a:r>
                        <a:rPr lang="de-DE" sz="900" dirty="0">
                          <a:solidFill>
                            <a:schemeClr val="bg1"/>
                          </a:solidFill>
                        </a:rPr>
                        <a:t>160</a:t>
                      </a:r>
                    </a:p>
                  </a:txBody>
                  <a:tcPr>
                    <a:solidFill>
                      <a:srgbClr val="A77FA9"/>
                    </a:solidFill>
                  </a:tcPr>
                </a:tc>
                <a:tc>
                  <a:txBody>
                    <a:bodyPr/>
                    <a:lstStyle/>
                    <a:p>
                      <a:r>
                        <a:rPr lang="de-DE" sz="900" dirty="0">
                          <a:solidFill>
                            <a:schemeClr val="bg1"/>
                          </a:solidFill>
                        </a:rPr>
                        <a:t>58</a:t>
                      </a:r>
                    </a:p>
                  </a:txBody>
                  <a:tcPr>
                    <a:solidFill>
                      <a:srgbClr val="A77FA9"/>
                    </a:solidFill>
                  </a:tcPr>
                </a:tc>
                <a:tc>
                  <a:txBody>
                    <a:bodyPr/>
                    <a:lstStyle/>
                    <a:p>
                      <a:r>
                        <a:rPr lang="de-DE" sz="900" dirty="0">
                          <a:solidFill>
                            <a:schemeClr val="bg1"/>
                          </a:solidFill>
                        </a:rPr>
                        <a:t>71</a:t>
                      </a:r>
                    </a:p>
                  </a:txBody>
                  <a:tcPr>
                    <a:solidFill>
                      <a:srgbClr val="A77FA9"/>
                    </a:solidFill>
                  </a:tcPr>
                </a:tc>
                <a:tc>
                  <a:txBody>
                    <a:bodyPr/>
                    <a:lstStyle/>
                    <a:p>
                      <a:r>
                        <a:rPr lang="de-DE" sz="900" dirty="0">
                          <a:solidFill>
                            <a:schemeClr val="bg1"/>
                          </a:solidFill>
                        </a:rPr>
                        <a:t>101</a:t>
                      </a:r>
                    </a:p>
                  </a:txBody>
                  <a:tcPr>
                    <a:solidFill>
                      <a:srgbClr val="A77FA9"/>
                    </a:solidFill>
                  </a:tcPr>
                </a:tc>
                <a:tc>
                  <a:txBody>
                    <a:bodyPr/>
                    <a:lstStyle/>
                    <a:p>
                      <a:r>
                        <a:rPr lang="de-DE" sz="900" dirty="0">
                          <a:solidFill>
                            <a:schemeClr val="bg1"/>
                          </a:solidFill>
                        </a:rPr>
                        <a:t>119</a:t>
                      </a:r>
                    </a:p>
                  </a:txBody>
                  <a:tcPr>
                    <a:solidFill>
                      <a:srgbClr val="A77FA9"/>
                    </a:solidFill>
                  </a:tcPr>
                </a:tc>
                <a:tc>
                  <a:txBody>
                    <a:bodyPr/>
                    <a:lstStyle/>
                    <a:p>
                      <a:r>
                        <a:rPr lang="de-DE" sz="900" dirty="0">
                          <a:solidFill>
                            <a:schemeClr val="bg1"/>
                          </a:solidFill>
                        </a:rPr>
                        <a:t>137</a:t>
                      </a:r>
                    </a:p>
                  </a:txBody>
                  <a:tcPr>
                    <a:solidFill>
                      <a:srgbClr val="A77FA9"/>
                    </a:solidFill>
                  </a:tcPr>
                </a:tc>
                <a:tc>
                  <a:txBody>
                    <a:bodyPr/>
                    <a:lstStyle/>
                    <a:p>
                      <a:r>
                        <a:rPr lang="de-DE" sz="900" dirty="0">
                          <a:solidFill>
                            <a:schemeClr val="bg1"/>
                          </a:solidFill>
                        </a:rPr>
                        <a:t>160</a:t>
                      </a:r>
                    </a:p>
                  </a:txBody>
                  <a:tcPr>
                    <a:solidFill>
                      <a:srgbClr val="A77FA9"/>
                    </a:solidFill>
                  </a:tcPr>
                </a:tc>
                <a:extLst>
                  <a:ext uri="{0D108BD9-81ED-4DB2-BD59-A6C34878D82A}">
                    <a16:rowId xmlns:a16="http://schemas.microsoft.com/office/drawing/2014/main" val="1837905213"/>
                  </a:ext>
                </a:extLst>
              </a:tr>
              <a:tr h="208385">
                <a:tc>
                  <a:txBody>
                    <a:bodyPr/>
                    <a:lstStyle/>
                    <a:p>
                      <a:r>
                        <a:rPr lang="de-DE" sz="900" dirty="0">
                          <a:solidFill>
                            <a:srgbClr val="595A59"/>
                          </a:solidFill>
                        </a:rPr>
                        <a:t>Summe Einzahlungen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r>
                        <a:rPr lang="de-DE" sz="900" dirty="0">
                          <a:solidFill>
                            <a:srgbClr val="595A59"/>
                          </a:solidFill>
                        </a:rPr>
                        <a:t>100</a:t>
                      </a:r>
                    </a:p>
                  </a:txBody>
                  <a:tcPr>
                    <a:solidFill>
                      <a:srgbClr val="D7C6D8"/>
                    </a:solidFill>
                  </a:tcPr>
                </a:tc>
                <a:tc>
                  <a:txBody>
                    <a:bodyPr/>
                    <a:lstStyle/>
                    <a:p>
                      <a:r>
                        <a:rPr lang="de-DE" sz="900" dirty="0">
                          <a:solidFill>
                            <a:srgbClr val="595A59"/>
                          </a:solidFill>
                        </a:rPr>
                        <a:t>90</a:t>
                      </a:r>
                    </a:p>
                  </a:txBody>
                  <a:tcPr>
                    <a:solidFill>
                      <a:srgbClr val="D7C6D8"/>
                    </a:solidFill>
                  </a:tcPr>
                </a:tc>
                <a:tc>
                  <a:txBody>
                    <a:bodyPr/>
                    <a:lstStyle/>
                    <a:p>
                      <a:r>
                        <a:rPr lang="de-DE" sz="900" dirty="0">
                          <a:solidFill>
                            <a:srgbClr val="595A59"/>
                          </a:solidFill>
                        </a:rPr>
                        <a:t>60</a:t>
                      </a:r>
                    </a:p>
                  </a:txBody>
                  <a:tcPr>
                    <a:solidFill>
                      <a:srgbClr val="D7C6D8"/>
                    </a:solidFill>
                  </a:tcPr>
                </a:tc>
                <a:tc>
                  <a:txBody>
                    <a:bodyPr/>
                    <a:lstStyle/>
                    <a:p>
                      <a:r>
                        <a:rPr lang="de-DE" sz="900" dirty="0">
                          <a:solidFill>
                            <a:srgbClr val="595A59"/>
                          </a:solidFill>
                        </a:rPr>
                        <a:t>20</a:t>
                      </a:r>
                    </a:p>
                  </a:txBody>
                  <a:tcPr>
                    <a:solidFill>
                      <a:srgbClr val="D7C6D8"/>
                    </a:solidFill>
                  </a:tcPr>
                </a:tc>
                <a:tc>
                  <a:txBody>
                    <a:bodyPr/>
                    <a:lstStyle/>
                    <a:p>
                      <a:r>
                        <a:rPr lang="de-DE" sz="900" dirty="0">
                          <a:solidFill>
                            <a:srgbClr val="595A59"/>
                          </a:solidFill>
                        </a:rPr>
                        <a:t>20</a:t>
                      </a:r>
                    </a:p>
                  </a:txBody>
                  <a:tcPr>
                    <a:solidFill>
                      <a:srgbClr val="D7C6D8"/>
                    </a:solidFill>
                  </a:tcPr>
                </a:tc>
                <a:tc>
                  <a:txBody>
                    <a:bodyPr/>
                    <a:lstStyle/>
                    <a:p>
                      <a:r>
                        <a:rPr lang="de-DE" sz="900" dirty="0">
                          <a:solidFill>
                            <a:srgbClr val="595A59"/>
                          </a:solidFill>
                        </a:rPr>
                        <a:t>20</a:t>
                      </a:r>
                    </a:p>
                  </a:txBody>
                  <a:tcPr>
                    <a:solidFill>
                      <a:srgbClr val="D7C6D8"/>
                    </a:solidFill>
                  </a:tcPr>
                </a:tc>
                <a:tc>
                  <a:txBody>
                    <a:bodyPr/>
                    <a:lstStyle/>
                    <a:p>
                      <a:r>
                        <a:rPr lang="de-DE" sz="900" dirty="0">
                          <a:solidFill>
                            <a:srgbClr val="595A59"/>
                          </a:solidFill>
                        </a:rPr>
                        <a:t>60</a:t>
                      </a:r>
                    </a:p>
                  </a:txBody>
                  <a:tcPr>
                    <a:solidFill>
                      <a:srgbClr val="D7C6D8"/>
                    </a:solidFill>
                  </a:tcPr>
                </a:tc>
                <a:tc>
                  <a:txBody>
                    <a:bodyPr/>
                    <a:lstStyle/>
                    <a:p>
                      <a:r>
                        <a:rPr lang="de-DE" sz="900" dirty="0">
                          <a:solidFill>
                            <a:srgbClr val="595A59"/>
                          </a:solidFill>
                        </a:rPr>
                        <a:t>30</a:t>
                      </a:r>
                    </a:p>
                  </a:txBody>
                  <a:tcPr>
                    <a:solidFill>
                      <a:srgbClr val="D7C6D8"/>
                    </a:solidFill>
                  </a:tcPr>
                </a:tc>
                <a:tc>
                  <a:txBody>
                    <a:bodyPr/>
                    <a:lstStyle/>
                    <a:p>
                      <a:r>
                        <a:rPr lang="de-DE" sz="900" dirty="0">
                          <a:solidFill>
                            <a:srgbClr val="595A59"/>
                          </a:solidFill>
                        </a:rPr>
                        <a:t>70</a:t>
                      </a:r>
                    </a:p>
                  </a:txBody>
                  <a:tcPr>
                    <a:solidFill>
                      <a:srgbClr val="D7C6D8"/>
                    </a:solidFill>
                  </a:tcPr>
                </a:tc>
                <a:tc>
                  <a:txBody>
                    <a:bodyPr/>
                    <a:lstStyle/>
                    <a:p>
                      <a:r>
                        <a:rPr lang="de-DE" sz="900" dirty="0">
                          <a:solidFill>
                            <a:srgbClr val="595A59"/>
                          </a:solidFill>
                        </a:rPr>
                        <a:t>70</a:t>
                      </a:r>
                    </a:p>
                  </a:txBody>
                  <a:tcPr>
                    <a:solidFill>
                      <a:srgbClr val="D7C6D8"/>
                    </a:solidFill>
                  </a:tcPr>
                </a:tc>
                <a:tc>
                  <a:txBody>
                    <a:bodyPr/>
                    <a:lstStyle/>
                    <a:p>
                      <a:r>
                        <a:rPr lang="de-DE" sz="900" dirty="0">
                          <a:solidFill>
                            <a:srgbClr val="595A59"/>
                          </a:solidFill>
                        </a:rPr>
                        <a:t>80</a:t>
                      </a:r>
                    </a:p>
                  </a:txBody>
                  <a:tcPr>
                    <a:solidFill>
                      <a:srgbClr val="D7C6D8"/>
                    </a:solidFill>
                  </a:tcPr>
                </a:tc>
                <a:tc>
                  <a:txBody>
                    <a:bodyPr/>
                    <a:lstStyle/>
                    <a:p>
                      <a:r>
                        <a:rPr lang="de-DE" sz="900" dirty="0">
                          <a:solidFill>
                            <a:srgbClr val="595A59"/>
                          </a:solidFill>
                        </a:rPr>
                        <a:t>100</a:t>
                      </a:r>
                    </a:p>
                  </a:txBody>
                  <a:tcPr>
                    <a:solidFill>
                      <a:srgbClr val="D7C6D8"/>
                    </a:solidFill>
                  </a:tcPr>
                </a:tc>
                <a:extLst>
                  <a:ext uri="{0D108BD9-81ED-4DB2-BD59-A6C34878D82A}">
                    <a16:rowId xmlns:a16="http://schemas.microsoft.com/office/drawing/2014/main" val="3032267277"/>
                  </a:ext>
                </a:extLst>
              </a:tr>
              <a:tr h="208385">
                <a:tc>
                  <a:txBody>
                    <a:bodyPr/>
                    <a:lstStyle/>
                    <a:p>
                      <a:r>
                        <a:rPr lang="de-DE" sz="900" dirty="0">
                          <a:solidFill>
                            <a:srgbClr val="595A59"/>
                          </a:solidFill>
                        </a:rPr>
                        <a:t>Summe Auszahlungen</a:t>
                      </a: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r>
                        <a:rPr lang="de-DE" sz="900" dirty="0">
                          <a:solidFill>
                            <a:srgbClr val="595A59"/>
                          </a:solidFill>
                        </a:rPr>
                        <a:t>67</a:t>
                      </a:r>
                    </a:p>
                  </a:txBody>
                  <a:tcPr>
                    <a:solidFill>
                      <a:srgbClr val="D7C6D8"/>
                    </a:solidFill>
                  </a:tcPr>
                </a:tc>
                <a:tc>
                  <a:txBody>
                    <a:bodyPr/>
                    <a:lstStyle/>
                    <a:p>
                      <a:r>
                        <a:rPr lang="de-DE" sz="900" dirty="0">
                          <a:solidFill>
                            <a:srgbClr val="595A59"/>
                          </a:solidFill>
                        </a:rPr>
                        <a:t>62</a:t>
                      </a:r>
                    </a:p>
                  </a:txBody>
                  <a:tcPr>
                    <a:solidFill>
                      <a:srgbClr val="D7C6D8"/>
                    </a:solidFill>
                  </a:tcPr>
                </a:tc>
                <a:tc>
                  <a:txBody>
                    <a:bodyPr/>
                    <a:lstStyle/>
                    <a:p>
                      <a:r>
                        <a:rPr lang="de-DE" sz="900" dirty="0">
                          <a:solidFill>
                            <a:srgbClr val="595A59"/>
                          </a:solidFill>
                        </a:rPr>
                        <a:t>47</a:t>
                      </a:r>
                    </a:p>
                  </a:txBody>
                  <a:tcPr>
                    <a:solidFill>
                      <a:srgbClr val="D7C6D8"/>
                    </a:solidFill>
                  </a:tcPr>
                </a:tc>
                <a:tc>
                  <a:txBody>
                    <a:bodyPr/>
                    <a:lstStyle/>
                    <a:p>
                      <a:r>
                        <a:rPr lang="de-DE" sz="900" dirty="0">
                          <a:solidFill>
                            <a:srgbClr val="595A59"/>
                          </a:solidFill>
                        </a:rPr>
                        <a:t>27</a:t>
                      </a:r>
                    </a:p>
                  </a:txBody>
                  <a:tcPr>
                    <a:solidFill>
                      <a:srgbClr val="D7C6D8"/>
                    </a:solidFill>
                  </a:tcPr>
                </a:tc>
                <a:tc>
                  <a:txBody>
                    <a:bodyPr/>
                    <a:lstStyle/>
                    <a:p>
                      <a:r>
                        <a:rPr lang="de-DE" sz="900" dirty="0">
                          <a:solidFill>
                            <a:srgbClr val="595A59"/>
                          </a:solidFill>
                        </a:rPr>
                        <a:t>27</a:t>
                      </a:r>
                    </a:p>
                  </a:txBody>
                  <a:tcPr>
                    <a:solidFill>
                      <a:srgbClr val="D7C6D8"/>
                    </a:solidFill>
                  </a:tcPr>
                </a:tc>
                <a:tc>
                  <a:txBody>
                    <a:bodyPr/>
                    <a:lstStyle/>
                    <a:p>
                      <a:r>
                        <a:rPr lang="de-DE" sz="900" dirty="0">
                          <a:solidFill>
                            <a:srgbClr val="595A59"/>
                          </a:solidFill>
                        </a:rPr>
                        <a:t>122</a:t>
                      </a:r>
                    </a:p>
                  </a:txBody>
                  <a:tcPr>
                    <a:solidFill>
                      <a:srgbClr val="D7C6D8"/>
                    </a:solidFill>
                  </a:tcPr>
                </a:tc>
                <a:tc>
                  <a:txBody>
                    <a:bodyPr/>
                    <a:lstStyle/>
                    <a:p>
                      <a:r>
                        <a:rPr lang="de-DE" sz="900" dirty="0">
                          <a:solidFill>
                            <a:srgbClr val="595A59"/>
                          </a:solidFill>
                        </a:rPr>
                        <a:t>47</a:t>
                      </a:r>
                    </a:p>
                  </a:txBody>
                  <a:tcPr>
                    <a:solidFill>
                      <a:srgbClr val="D7C6D8"/>
                    </a:solidFill>
                  </a:tcPr>
                </a:tc>
                <a:tc>
                  <a:txBody>
                    <a:bodyPr/>
                    <a:lstStyle/>
                    <a:p>
                      <a:r>
                        <a:rPr lang="de-DE" sz="900" dirty="0">
                          <a:solidFill>
                            <a:srgbClr val="595A59"/>
                          </a:solidFill>
                        </a:rPr>
                        <a:t>32</a:t>
                      </a:r>
                    </a:p>
                  </a:txBody>
                  <a:tcPr>
                    <a:solidFill>
                      <a:srgbClr val="D7C6D8"/>
                    </a:solidFill>
                  </a:tcPr>
                </a:tc>
                <a:tc>
                  <a:txBody>
                    <a:bodyPr/>
                    <a:lstStyle/>
                    <a:p>
                      <a:r>
                        <a:rPr lang="de-DE" sz="900" dirty="0">
                          <a:solidFill>
                            <a:srgbClr val="595A59"/>
                          </a:solidFill>
                        </a:rPr>
                        <a:t>52</a:t>
                      </a:r>
                    </a:p>
                  </a:txBody>
                  <a:tcPr>
                    <a:solidFill>
                      <a:srgbClr val="D7C6D8"/>
                    </a:solidFill>
                  </a:tcPr>
                </a:tc>
                <a:tc>
                  <a:txBody>
                    <a:bodyPr/>
                    <a:lstStyle/>
                    <a:p>
                      <a:r>
                        <a:rPr lang="de-DE" sz="900" dirty="0">
                          <a:solidFill>
                            <a:srgbClr val="595A59"/>
                          </a:solidFill>
                        </a:rPr>
                        <a:t>52</a:t>
                      </a:r>
                    </a:p>
                  </a:txBody>
                  <a:tcPr>
                    <a:solidFill>
                      <a:srgbClr val="D7C6D8"/>
                    </a:solidFill>
                  </a:tcPr>
                </a:tc>
                <a:tc>
                  <a:txBody>
                    <a:bodyPr/>
                    <a:lstStyle/>
                    <a:p>
                      <a:r>
                        <a:rPr lang="de-DE" sz="900" dirty="0">
                          <a:solidFill>
                            <a:srgbClr val="595A59"/>
                          </a:solidFill>
                        </a:rPr>
                        <a:t>57</a:t>
                      </a:r>
                    </a:p>
                  </a:txBody>
                  <a:tcPr>
                    <a:solidFill>
                      <a:srgbClr val="D7C6D8"/>
                    </a:solidFill>
                  </a:tcPr>
                </a:tc>
                <a:tc>
                  <a:txBody>
                    <a:bodyPr/>
                    <a:lstStyle/>
                    <a:p>
                      <a:r>
                        <a:rPr lang="de-DE" sz="900" dirty="0">
                          <a:solidFill>
                            <a:srgbClr val="595A59"/>
                          </a:solidFill>
                        </a:rPr>
                        <a:t>67</a:t>
                      </a:r>
                    </a:p>
                  </a:txBody>
                  <a:tcPr>
                    <a:solidFill>
                      <a:srgbClr val="D7C6D8"/>
                    </a:solidFill>
                  </a:tcPr>
                </a:tc>
                <a:extLst>
                  <a:ext uri="{0D108BD9-81ED-4DB2-BD59-A6C34878D82A}">
                    <a16:rowId xmlns:a16="http://schemas.microsoft.com/office/drawing/2014/main" val="875202853"/>
                  </a:ext>
                </a:extLst>
              </a:tr>
              <a:tr h="208385">
                <a:tc>
                  <a:txBody>
                    <a:bodyPr/>
                    <a:lstStyle/>
                    <a:p>
                      <a:r>
                        <a:rPr lang="de-DE" sz="900" dirty="0">
                          <a:solidFill>
                            <a:schemeClr val="bg1"/>
                          </a:solidFill>
                        </a:rPr>
                        <a:t>Über- / Unterdeckung</a:t>
                      </a: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r>
                        <a:rPr lang="de-DE" sz="900" dirty="0">
                          <a:solidFill>
                            <a:schemeClr val="bg1"/>
                          </a:solidFill>
                        </a:rPr>
                        <a:t>133</a:t>
                      </a:r>
                    </a:p>
                  </a:txBody>
                  <a:tcPr>
                    <a:solidFill>
                      <a:srgbClr val="A77FA9"/>
                    </a:solidFill>
                  </a:tcPr>
                </a:tc>
                <a:tc>
                  <a:txBody>
                    <a:bodyPr/>
                    <a:lstStyle/>
                    <a:p>
                      <a:r>
                        <a:rPr lang="de-DE" sz="900" dirty="0">
                          <a:solidFill>
                            <a:schemeClr val="bg1"/>
                          </a:solidFill>
                        </a:rPr>
                        <a:t>161</a:t>
                      </a:r>
                    </a:p>
                  </a:txBody>
                  <a:tcPr>
                    <a:solidFill>
                      <a:srgbClr val="A77FA9"/>
                    </a:solidFill>
                  </a:tcPr>
                </a:tc>
                <a:tc>
                  <a:txBody>
                    <a:bodyPr/>
                    <a:lstStyle/>
                    <a:p>
                      <a:r>
                        <a:rPr lang="de-DE" sz="900" dirty="0">
                          <a:solidFill>
                            <a:schemeClr val="bg1"/>
                          </a:solidFill>
                        </a:rPr>
                        <a:t>174</a:t>
                      </a:r>
                    </a:p>
                  </a:txBody>
                  <a:tcPr>
                    <a:solidFill>
                      <a:srgbClr val="A77FA9"/>
                    </a:solidFill>
                  </a:tcPr>
                </a:tc>
                <a:tc>
                  <a:txBody>
                    <a:bodyPr/>
                    <a:lstStyle/>
                    <a:p>
                      <a:r>
                        <a:rPr lang="de-DE" sz="900" dirty="0">
                          <a:solidFill>
                            <a:schemeClr val="bg1"/>
                          </a:solidFill>
                        </a:rPr>
                        <a:t>167</a:t>
                      </a:r>
                    </a:p>
                  </a:txBody>
                  <a:tcPr>
                    <a:solidFill>
                      <a:srgbClr val="A77FA9"/>
                    </a:solidFill>
                  </a:tcPr>
                </a:tc>
                <a:tc>
                  <a:txBody>
                    <a:bodyPr/>
                    <a:lstStyle/>
                    <a:p>
                      <a:r>
                        <a:rPr lang="de-DE" sz="900" dirty="0">
                          <a:solidFill>
                            <a:schemeClr val="bg1"/>
                          </a:solidFill>
                        </a:rPr>
                        <a:t>160</a:t>
                      </a:r>
                    </a:p>
                  </a:txBody>
                  <a:tcPr>
                    <a:solidFill>
                      <a:srgbClr val="A77FA9"/>
                    </a:solidFill>
                  </a:tcPr>
                </a:tc>
                <a:tc>
                  <a:txBody>
                    <a:bodyPr/>
                    <a:lstStyle/>
                    <a:p>
                      <a:r>
                        <a:rPr lang="de-DE" sz="900" dirty="0">
                          <a:solidFill>
                            <a:schemeClr val="bg1"/>
                          </a:solidFill>
                        </a:rPr>
                        <a:t>58</a:t>
                      </a:r>
                    </a:p>
                  </a:txBody>
                  <a:tcPr>
                    <a:solidFill>
                      <a:srgbClr val="A77FA9"/>
                    </a:solidFill>
                  </a:tcPr>
                </a:tc>
                <a:tc>
                  <a:txBody>
                    <a:bodyPr/>
                    <a:lstStyle/>
                    <a:p>
                      <a:r>
                        <a:rPr lang="de-DE" sz="900" dirty="0">
                          <a:solidFill>
                            <a:schemeClr val="bg1"/>
                          </a:solidFill>
                        </a:rPr>
                        <a:t>71</a:t>
                      </a:r>
                    </a:p>
                  </a:txBody>
                  <a:tcPr>
                    <a:solidFill>
                      <a:srgbClr val="A77FA9"/>
                    </a:solidFill>
                  </a:tcPr>
                </a:tc>
                <a:tc>
                  <a:txBody>
                    <a:bodyPr/>
                    <a:lstStyle/>
                    <a:p>
                      <a:r>
                        <a:rPr lang="de-DE" sz="900" dirty="0">
                          <a:solidFill>
                            <a:schemeClr val="bg1"/>
                          </a:solidFill>
                        </a:rPr>
                        <a:t>101</a:t>
                      </a:r>
                    </a:p>
                  </a:txBody>
                  <a:tcPr>
                    <a:solidFill>
                      <a:srgbClr val="A77FA9"/>
                    </a:solidFill>
                  </a:tcPr>
                </a:tc>
                <a:tc>
                  <a:txBody>
                    <a:bodyPr/>
                    <a:lstStyle/>
                    <a:p>
                      <a:r>
                        <a:rPr lang="de-DE" sz="900" dirty="0">
                          <a:solidFill>
                            <a:schemeClr val="bg1"/>
                          </a:solidFill>
                        </a:rPr>
                        <a:t>119</a:t>
                      </a:r>
                    </a:p>
                  </a:txBody>
                  <a:tcPr>
                    <a:solidFill>
                      <a:srgbClr val="A77FA9"/>
                    </a:solidFill>
                  </a:tcPr>
                </a:tc>
                <a:tc>
                  <a:txBody>
                    <a:bodyPr/>
                    <a:lstStyle/>
                    <a:p>
                      <a:r>
                        <a:rPr lang="de-DE" sz="900" dirty="0">
                          <a:solidFill>
                            <a:schemeClr val="bg1"/>
                          </a:solidFill>
                        </a:rPr>
                        <a:t>137</a:t>
                      </a:r>
                    </a:p>
                  </a:txBody>
                  <a:tcPr>
                    <a:solidFill>
                      <a:srgbClr val="A77FA9"/>
                    </a:solidFill>
                  </a:tcPr>
                </a:tc>
                <a:tc>
                  <a:txBody>
                    <a:bodyPr/>
                    <a:lstStyle/>
                    <a:p>
                      <a:r>
                        <a:rPr lang="de-DE" sz="900" dirty="0">
                          <a:solidFill>
                            <a:schemeClr val="bg1"/>
                          </a:solidFill>
                        </a:rPr>
                        <a:t>160</a:t>
                      </a:r>
                    </a:p>
                  </a:txBody>
                  <a:tcPr>
                    <a:solidFill>
                      <a:srgbClr val="A77FA9"/>
                    </a:solidFill>
                  </a:tcPr>
                </a:tc>
                <a:tc>
                  <a:txBody>
                    <a:bodyPr/>
                    <a:lstStyle/>
                    <a:p>
                      <a:r>
                        <a:rPr lang="de-DE" sz="900" dirty="0">
                          <a:solidFill>
                            <a:schemeClr val="bg1"/>
                          </a:solidFill>
                        </a:rPr>
                        <a:t>193</a:t>
                      </a:r>
                    </a:p>
                  </a:txBody>
                  <a:tcPr>
                    <a:solidFill>
                      <a:srgbClr val="A77FA9"/>
                    </a:solidFill>
                  </a:tcPr>
                </a:tc>
                <a:extLst>
                  <a:ext uri="{0D108BD9-81ED-4DB2-BD59-A6C34878D82A}">
                    <a16:rowId xmlns:a16="http://schemas.microsoft.com/office/drawing/2014/main" val="3404646210"/>
                  </a:ext>
                </a:extLst>
              </a:tr>
              <a:tr h="208385">
                <a:tc>
                  <a:txBody>
                    <a:bodyPr/>
                    <a:lstStyle/>
                    <a:p>
                      <a:r>
                        <a:rPr lang="de-DE" sz="900" dirty="0">
                          <a:solidFill>
                            <a:srgbClr val="595A59"/>
                          </a:solidFill>
                        </a:rPr>
                        <a:t>Maßnahmen</a:t>
                      </a: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tc>
                  <a:txBody>
                    <a:bodyPr/>
                    <a:lstStyle/>
                    <a:p>
                      <a:r>
                        <a:rPr lang="de-DE" sz="900" dirty="0">
                          <a:solidFill>
                            <a:srgbClr val="595A59"/>
                          </a:solidFill>
                        </a:rPr>
                        <a:t>0</a:t>
                      </a:r>
                    </a:p>
                  </a:txBody>
                  <a:tcPr>
                    <a:solidFill>
                      <a:srgbClr val="CCD4D5"/>
                    </a:solidFill>
                  </a:tcPr>
                </a:tc>
                <a:extLst>
                  <a:ext uri="{0D108BD9-81ED-4DB2-BD59-A6C34878D82A}">
                    <a16:rowId xmlns:a16="http://schemas.microsoft.com/office/drawing/2014/main" val="3870143063"/>
                  </a:ext>
                </a:extLst>
              </a:tr>
              <a:tr h="208385">
                <a:tc>
                  <a:txBody>
                    <a:bodyPr/>
                    <a:lstStyle/>
                    <a:p>
                      <a:r>
                        <a:rPr lang="de-DE" sz="900" dirty="0">
                          <a:solidFill>
                            <a:schemeClr val="bg1"/>
                          </a:solidFill>
                        </a:rPr>
                        <a:t>Finanzmittelbestand zum Ende der Periode</a:t>
                      </a:r>
                    </a:p>
                  </a:txBody>
                  <a:tcPr>
                    <a:solidFill>
                      <a:srgbClr val="A77FA9"/>
                    </a:solidFill>
                  </a:tcPr>
                </a:tc>
                <a:tc>
                  <a:txBody>
                    <a:bodyPr/>
                    <a:lstStyle/>
                    <a:p>
                      <a:r>
                        <a:rPr lang="de-DE" sz="900" dirty="0">
                          <a:solidFill>
                            <a:schemeClr val="bg1"/>
                          </a:solidFill>
                        </a:rPr>
                        <a:t>100</a:t>
                      </a:r>
                    </a:p>
                  </a:txBody>
                  <a:tcPr>
                    <a:solidFill>
                      <a:srgbClr val="A77FA9"/>
                    </a:solidFill>
                  </a:tcPr>
                </a:tc>
                <a:tc>
                  <a:txBody>
                    <a:bodyPr/>
                    <a:lstStyle/>
                    <a:p>
                      <a:r>
                        <a:rPr lang="de-DE" sz="900" dirty="0">
                          <a:solidFill>
                            <a:schemeClr val="bg1"/>
                          </a:solidFill>
                        </a:rPr>
                        <a:t>133</a:t>
                      </a:r>
                    </a:p>
                  </a:txBody>
                  <a:tcPr>
                    <a:solidFill>
                      <a:srgbClr val="A77FA9"/>
                    </a:solidFill>
                  </a:tcPr>
                </a:tc>
                <a:tc>
                  <a:txBody>
                    <a:bodyPr/>
                    <a:lstStyle/>
                    <a:p>
                      <a:r>
                        <a:rPr lang="de-DE" sz="900" dirty="0">
                          <a:solidFill>
                            <a:schemeClr val="bg1"/>
                          </a:solidFill>
                        </a:rPr>
                        <a:t>161</a:t>
                      </a:r>
                    </a:p>
                  </a:txBody>
                  <a:tcPr>
                    <a:solidFill>
                      <a:srgbClr val="A77FA9"/>
                    </a:solidFill>
                  </a:tcPr>
                </a:tc>
                <a:tc>
                  <a:txBody>
                    <a:bodyPr/>
                    <a:lstStyle/>
                    <a:p>
                      <a:r>
                        <a:rPr lang="de-DE" sz="900" dirty="0">
                          <a:solidFill>
                            <a:schemeClr val="bg1"/>
                          </a:solidFill>
                        </a:rPr>
                        <a:t>174</a:t>
                      </a:r>
                    </a:p>
                  </a:txBody>
                  <a:tcPr>
                    <a:solidFill>
                      <a:srgbClr val="A77FA9"/>
                    </a:solidFill>
                  </a:tcPr>
                </a:tc>
                <a:tc>
                  <a:txBody>
                    <a:bodyPr/>
                    <a:lstStyle/>
                    <a:p>
                      <a:r>
                        <a:rPr lang="de-DE" sz="900" dirty="0">
                          <a:solidFill>
                            <a:schemeClr val="bg1"/>
                          </a:solidFill>
                        </a:rPr>
                        <a:t>167</a:t>
                      </a:r>
                    </a:p>
                  </a:txBody>
                  <a:tcPr>
                    <a:solidFill>
                      <a:srgbClr val="A77FA9"/>
                    </a:solidFill>
                  </a:tcPr>
                </a:tc>
                <a:tc>
                  <a:txBody>
                    <a:bodyPr/>
                    <a:lstStyle/>
                    <a:p>
                      <a:r>
                        <a:rPr lang="de-DE" sz="900" dirty="0">
                          <a:solidFill>
                            <a:schemeClr val="bg1"/>
                          </a:solidFill>
                        </a:rPr>
                        <a:t>160</a:t>
                      </a:r>
                    </a:p>
                  </a:txBody>
                  <a:tcPr>
                    <a:solidFill>
                      <a:srgbClr val="A77FA9"/>
                    </a:solidFill>
                  </a:tcPr>
                </a:tc>
                <a:tc>
                  <a:txBody>
                    <a:bodyPr/>
                    <a:lstStyle/>
                    <a:p>
                      <a:r>
                        <a:rPr lang="de-DE" sz="900" dirty="0">
                          <a:solidFill>
                            <a:schemeClr val="bg1"/>
                          </a:solidFill>
                        </a:rPr>
                        <a:t>58</a:t>
                      </a:r>
                    </a:p>
                  </a:txBody>
                  <a:tcPr>
                    <a:solidFill>
                      <a:srgbClr val="A77FA9"/>
                    </a:solidFill>
                  </a:tcPr>
                </a:tc>
                <a:tc>
                  <a:txBody>
                    <a:bodyPr/>
                    <a:lstStyle/>
                    <a:p>
                      <a:r>
                        <a:rPr lang="de-DE" sz="900" dirty="0">
                          <a:solidFill>
                            <a:schemeClr val="bg1"/>
                          </a:solidFill>
                        </a:rPr>
                        <a:t>71</a:t>
                      </a:r>
                    </a:p>
                  </a:txBody>
                  <a:tcPr>
                    <a:solidFill>
                      <a:srgbClr val="A77FA9"/>
                    </a:solidFill>
                  </a:tcPr>
                </a:tc>
                <a:tc>
                  <a:txBody>
                    <a:bodyPr/>
                    <a:lstStyle/>
                    <a:p>
                      <a:r>
                        <a:rPr lang="de-DE" sz="900" dirty="0">
                          <a:solidFill>
                            <a:schemeClr val="bg1"/>
                          </a:solidFill>
                        </a:rPr>
                        <a:t>101</a:t>
                      </a:r>
                    </a:p>
                  </a:txBody>
                  <a:tcPr>
                    <a:solidFill>
                      <a:srgbClr val="A77FA9"/>
                    </a:solidFill>
                  </a:tcPr>
                </a:tc>
                <a:tc>
                  <a:txBody>
                    <a:bodyPr/>
                    <a:lstStyle/>
                    <a:p>
                      <a:r>
                        <a:rPr lang="de-DE" sz="900" dirty="0">
                          <a:solidFill>
                            <a:schemeClr val="bg1"/>
                          </a:solidFill>
                        </a:rPr>
                        <a:t>119</a:t>
                      </a:r>
                    </a:p>
                  </a:txBody>
                  <a:tcPr>
                    <a:solidFill>
                      <a:srgbClr val="A77FA9"/>
                    </a:solidFill>
                  </a:tcPr>
                </a:tc>
                <a:tc>
                  <a:txBody>
                    <a:bodyPr/>
                    <a:lstStyle/>
                    <a:p>
                      <a:r>
                        <a:rPr lang="de-DE" sz="900" dirty="0">
                          <a:solidFill>
                            <a:schemeClr val="bg1"/>
                          </a:solidFill>
                        </a:rPr>
                        <a:t>137</a:t>
                      </a:r>
                    </a:p>
                  </a:txBody>
                  <a:tcPr>
                    <a:solidFill>
                      <a:srgbClr val="A77FA9"/>
                    </a:solidFill>
                  </a:tcPr>
                </a:tc>
                <a:tc>
                  <a:txBody>
                    <a:bodyPr/>
                    <a:lstStyle/>
                    <a:p>
                      <a:r>
                        <a:rPr lang="de-DE" sz="900" dirty="0">
                          <a:solidFill>
                            <a:schemeClr val="bg1"/>
                          </a:solidFill>
                        </a:rPr>
                        <a:t>160</a:t>
                      </a:r>
                    </a:p>
                  </a:txBody>
                  <a:tcPr>
                    <a:solidFill>
                      <a:srgbClr val="A77FA9"/>
                    </a:solidFill>
                  </a:tcPr>
                </a:tc>
                <a:tc>
                  <a:txBody>
                    <a:bodyPr/>
                    <a:lstStyle/>
                    <a:p>
                      <a:r>
                        <a:rPr lang="de-DE" sz="900" dirty="0">
                          <a:solidFill>
                            <a:schemeClr val="bg1"/>
                          </a:solidFill>
                        </a:rPr>
                        <a:t>193</a:t>
                      </a:r>
                    </a:p>
                  </a:txBody>
                  <a:tcPr>
                    <a:solidFill>
                      <a:srgbClr val="A77FA9"/>
                    </a:solidFill>
                  </a:tcPr>
                </a:tc>
                <a:extLst>
                  <a:ext uri="{0D108BD9-81ED-4DB2-BD59-A6C34878D82A}">
                    <a16:rowId xmlns:a16="http://schemas.microsoft.com/office/drawing/2014/main" val="3635693213"/>
                  </a:ext>
                </a:extLst>
              </a:tr>
            </a:tbl>
          </a:graphicData>
        </a:graphic>
      </p:graphicFrame>
      <p:sp>
        <p:nvSpPr>
          <p:cNvPr id="4" name="Textplatzhalter 3">
            <a:extLst>
              <a:ext uri="{FF2B5EF4-FFF2-40B4-BE49-F238E27FC236}">
                <a16:creationId xmlns:a16="http://schemas.microsoft.com/office/drawing/2014/main" id="{880B6A52-5E93-EFFF-7EC6-0FE8DB28A3AA}"/>
              </a:ext>
            </a:extLst>
          </p:cNvPr>
          <p:cNvSpPr>
            <a:spLocks noGrp="1"/>
          </p:cNvSpPr>
          <p:nvPr>
            <p:ph type="body" sz="quarter" idx="16"/>
          </p:nvPr>
        </p:nvSpPr>
        <p:spPr/>
        <p:txBody>
          <a:bodyPr>
            <a:normAutofit/>
          </a:bodyPr>
          <a:lstStyle/>
          <a:p>
            <a:r>
              <a:rPr lang="de-DE" dirty="0"/>
              <a:t>Die Liquidität reicht voraussichtlich aus, um die geplanten Renovierungsmaßnahmen umzusetzen</a:t>
            </a:r>
          </a:p>
        </p:txBody>
      </p:sp>
      <p:sp>
        <p:nvSpPr>
          <p:cNvPr id="5" name="Textplatzhalter 4">
            <a:extLst>
              <a:ext uri="{FF2B5EF4-FFF2-40B4-BE49-F238E27FC236}">
                <a16:creationId xmlns:a16="http://schemas.microsoft.com/office/drawing/2014/main" id="{DC2D0497-72EA-C98E-C46B-A76605F47212}"/>
              </a:ext>
            </a:extLst>
          </p:cNvPr>
          <p:cNvSpPr>
            <a:spLocks noGrp="1"/>
          </p:cNvSpPr>
          <p:nvPr>
            <p:ph type="body" sz="quarter" idx="20"/>
          </p:nvPr>
        </p:nvSpPr>
        <p:spPr/>
        <p:txBody>
          <a:bodyPr>
            <a:normAutofit fontScale="77500" lnSpcReduction="20000"/>
          </a:bodyPr>
          <a:lstStyle/>
          <a:p>
            <a:r>
              <a:rPr lang="de-DE" dirty="0"/>
              <a:t>Vereinfachtes Beispiel einer monatlichen Liquiditätsplanung für ein volles Geschäftsjahr (in Tausend EUR)</a:t>
            </a:r>
          </a:p>
        </p:txBody>
      </p:sp>
      <p:graphicFrame>
        <p:nvGraphicFramePr>
          <p:cNvPr id="7" name="Diagramm 6">
            <a:extLst>
              <a:ext uri="{FF2B5EF4-FFF2-40B4-BE49-F238E27FC236}">
                <a16:creationId xmlns:a16="http://schemas.microsoft.com/office/drawing/2014/main" id="{6BD2010E-CA8B-6F10-3F57-5DE88B61EB91}"/>
              </a:ext>
            </a:extLst>
          </p:cNvPr>
          <p:cNvGraphicFramePr/>
          <p:nvPr>
            <p:extLst>
              <p:ext uri="{D42A27DB-BD31-4B8C-83A1-F6EECF244321}">
                <p14:modId xmlns:p14="http://schemas.microsoft.com/office/powerpoint/2010/main" val="4219208855"/>
              </p:ext>
            </p:extLst>
          </p:nvPr>
        </p:nvGraphicFramePr>
        <p:xfrm>
          <a:off x="2223396" y="3686408"/>
          <a:ext cx="9536793" cy="2451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8673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A449CA6-31B7-281E-7117-0902164843C7}"/>
              </a:ext>
            </a:extLst>
          </p:cNvPr>
          <p:cNvGraphicFramePr>
            <a:graphicFrameLocks noGrp="1"/>
          </p:cNvGraphicFramePr>
          <p:nvPr>
            <p:ph sz="quarter" idx="13"/>
            <p:extLst>
              <p:ext uri="{D42A27DB-BD31-4B8C-83A1-F6EECF244321}">
                <p14:modId xmlns:p14="http://schemas.microsoft.com/office/powerpoint/2010/main" val="1884392008"/>
              </p:ext>
            </p:extLst>
          </p:nvPr>
        </p:nvGraphicFramePr>
        <p:xfrm>
          <a:off x="389965" y="1720710"/>
          <a:ext cx="11370224" cy="4984323"/>
        </p:xfrm>
        <a:graphic>
          <a:graphicData uri="http://schemas.openxmlformats.org/drawingml/2006/table">
            <a:tbl>
              <a:tblPr firstRow="1" bandRow="1">
                <a:tableStyleId>{5C22544A-7EE6-4342-B048-85BDC9FD1C3A}</a:tableStyleId>
              </a:tblPr>
              <a:tblGrid>
                <a:gridCol w="2311499">
                  <a:extLst>
                    <a:ext uri="{9D8B030D-6E8A-4147-A177-3AD203B41FA5}">
                      <a16:colId xmlns:a16="http://schemas.microsoft.com/office/drawing/2014/main" val="353390154"/>
                    </a:ext>
                  </a:extLst>
                </a:gridCol>
                <a:gridCol w="696825">
                  <a:extLst>
                    <a:ext uri="{9D8B030D-6E8A-4147-A177-3AD203B41FA5}">
                      <a16:colId xmlns:a16="http://schemas.microsoft.com/office/drawing/2014/main" val="548620442"/>
                    </a:ext>
                  </a:extLst>
                </a:gridCol>
                <a:gridCol w="696825">
                  <a:extLst>
                    <a:ext uri="{9D8B030D-6E8A-4147-A177-3AD203B41FA5}">
                      <a16:colId xmlns:a16="http://schemas.microsoft.com/office/drawing/2014/main" val="2842557175"/>
                    </a:ext>
                  </a:extLst>
                </a:gridCol>
                <a:gridCol w="696825">
                  <a:extLst>
                    <a:ext uri="{9D8B030D-6E8A-4147-A177-3AD203B41FA5}">
                      <a16:colId xmlns:a16="http://schemas.microsoft.com/office/drawing/2014/main" val="189465228"/>
                    </a:ext>
                  </a:extLst>
                </a:gridCol>
                <a:gridCol w="696825">
                  <a:extLst>
                    <a:ext uri="{9D8B030D-6E8A-4147-A177-3AD203B41FA5}">
                      <a16:colId xmlns:a16="http://schemas.microsoft.com/office/drawing/2014/main" val="1009061743"/>
                    </a:ext>
                  </a:extLst>
                </a:gridCol>
                <a:gridCol w="696825">
                  <a:extLst>
                    <a:ext uri="{9D8B030D-6E8A-4147-A177-3AD203B41FA5}">
                      <a16:colId xmlns:a16="http://schemas.microsoft.com/office/drawing/2014/main" val="1222803485"/>
                    </a:ext>
                  </a:extLst>
                </a:gridCol>
                <a:gridCol w="696825">
                  <a:extLst>
                    <a:ext uri="{9D8B030D-6E8A-4147-A177-3AD203B41FA5}">
                      <a16:colId xmlns:a16="http://schemas.microsoft.com/office/drawing/2014/main" val="681211518"/>
                    </a:ext>
                  </a:extLst>
                </a:gridCol>
                <a:gridCol w="696825">
                  <a:extLst>
                    <a:ext uri="{9D8B030D-6E8A-4147-A177-3AD203B41FA5}">
                      <a16:colId xmlns:a16="http://schemas.microsoft.com/office/drawing/2014/main" val="84182241"/>
                    </a:ext>
                  </a:extLst>
                </a:gridCol>
                <a:gridCol w="696825">
                  <a:extLst>
                    <a:ext uri="{9D8B030D-6E8A-4147-A177-3AD203B41FA5}">
                      <a16:colId xmlns:a16="http://schemas.microsoft.com/office/drawing/2014/main" val="1227881593"/>
                    </a:ext>
                  </a:extLst>
                </a:gridCol>
                <a:gridCol w="696825">
                  <a:extLst>
                    <a:ext uri="{9D8B030D-6E8A-4147-A177-3AD203B41FA5}">
                      <a16:colId xmlns:a16="http://schemas.microsoft.com/office/drawing/2014/main" val="3994037677"/>
                    </a:ext>
                  </a:extLst>
                </a:gridCol>
                <a:gridCol w="696825">
                  <a:extLst>
                    <a:ext uri="{9D8B030D-6E8A-4147-A177-3AD203B41FA5}">
                      <a16:colId xmlns:a16="http://schemas.microsoft.com/office/drawing/2014/main" val="2732954587"/>
                    </a:ext>
                  </a:extLst>
                </a:gridCol>
                <a:gridCol w="696825">
                  <a:extLst>
                    <a:ext uri="{9D8B030D-6E8A-4147-A177-3AD203B41FA5}">
                      <a16:colId xmlns:a16="http://schemas.microsoft.com/office/drawing/2014/main" val="457463544"/>
                    </a:ext>
                  </a:extLst>
                </a:gridCol>
                <a:gridCol w="696825">
                  <a:extLst>
                    <a:ext uri="{9D8B030D-6E8A-4147-A177-3AD203B41FA5}">
                      <a16:colId xmlns:a16="http://schemas.microsoft.com/office/drawing/2014/main" val="2405739000"/>
                    </a:ext>
                  </a:extLst>
                </a:gridCol>
                <a:gridCol w="696825">
                  <a:extLst>
                    <a:ext uri="{9D8B030D-6E8A-4147-A177-3AD203B41FA5}">
                      <a16:colId xmlns:a16="http://schemas.microsoft.com/office/drawing/2014/main" val="1403333064"/>
                    </a:ext>
                  </a:extLst>
                </a:gridCol>
              </a:tblGrid>
              <a:tr h="334572">
                <a:tc>
                  <a:txBody>
                    <a:bodyPr/>
                    <a:lstStyle/>
                    <a:p>
                      <a:endParaRPr lang="de-DE" sz="900" dirty="0"/>
                    </a:p>
                  </a:txBody>
                  <a:tcPr>
                    <a:solidFill>
                      <a:srgbClr val="79527B"/>
                    </a:solidFill>
                  </a:tcPr>
                </a:tc>
                <a:tc>
                  <a:txBody>
                    <a:bodyPr/>
                    <a:lstStyle/>
                    <a:p>
                      <a:r>
                        <a:rPr lang="de-DE" sz="900" dirty="0"/>
                        <a:t>Status Quo</a:t>
                      </a:r>
                    </a:p>
                  </a:txBody>
                  <a:tcPr>
                    <a:solidFill>
                      <a:schemeClr val="bg1">
                        <a:lumMod val="85000"/>
                      </a:schemeClr>
                    </a:solidFill>
                  </a:tcPr>
                </a:tc>
                <a:tc>
                  <a:txBody>
                    <a:bodyPr/>
                    <a:lstStyle/>
                    <a:p>
                      <a:r>
                        <a:rPr lang="de-DE" sz="900" dirty="0"/>
                        <a:t>Monat 1</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2</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3</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4</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5</a:t>
                      </a:r>
                    </a:p>
                  </a:txBody>
                  <a:tcPr>
                    <a:solidFill>
                      <a:srgbClr val="79527B"/>
                    </a:solidFill>
                  </a:tcPr>
                </a:tc>
                <a:tc>
                  <a:txBody>
                    <a:bodyPr/>
                    <a:lstStyle/>
                    <a:p>
                      <a:r>
                        <a:rPr lang="de-DE" sz="900" dirty="0"/>
                        <a:t>Monat 6</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7</a:t>
                      </a:r>
                    </a:p>
                  </a:txBody>
                  <a:tcPr>
                    <a:solidFill>
                      <a:srgbClr val="79527B"/>
                    </a:solidFill>
                  </a:tcPr>
                </a:tc>
                <a:tc>
                  <a:txBody>
                    <a:bodyPr/>
                    <a:lstStyle/>
                    <a:p>
                      <a:r>
                        <a:rPr lang="de-DE" sz="900" dirty="0"/>
                        <a:t>Monat 8</a:t>
                      </a:r>
                    </a:p>
                  </a:txBody>
                  <a:tcPr>
                    <a:solidFill>
                      <a:srgbClr val="79527B"/>
                    </a:solidFill>
                  </a:tcPr>
                </a:tc>
                <a:tc>
                  <a:txBody>
                    <a:bodyPr/>
                    <a:lstStyle/>
                    <a:p>
                      <a:r>
                        <a:rPr lang="de-DE" sz="900" dirty="0"/>
                        <a:t>Monat 9</a:t>
                      </a:r>
                    </a:p>
                  </a:txBody>
                  <a:tcPr>
                    <a:solidFill>
                      <a:srgbClr val="79527B"/>
                    </a:solidFill>
                  </a:tcPr>
                </a:tc>
                <a:tc>
                  <a:txBody>
                    <a:bodyPr/>
                    <a:lstStyle/>
                    <a:p>
                      <a:r>
                        <a:rPr lang="de-DE" sz="900" dirty="0"/>
                        <a:t>Monat 10</a:t>
                      </a:r>
                    </a:p>
                  </a:txBody>
                  <a:tcPr>
                    <a:solidFill>
                      <a:srgbClr val="79527B"/>
                    </a:solidFill>
                  </a:tcPr>
                </a:tc>
                <a:tc>
                  <a:txBody>
                    <a:bodyPr/>
                    <a:lstStyle/>
                    <a:p>
                      <a:r>
                        <a:rPr lang="de-DE" sz="900" dirty="0"/>
                        <a:t>Monat 11</a:t>
                      </a:r>
                    </a:p>
                  </a:txBody>
                  <a:tcPr>
                    <a:solidFill>
                      <a:srgbClr val="79527B"/>
                    </a:solidFill>
                  </a:tcPr>
                </a:tc>
                <a:tc>
                  <a:txBody>
                    <a:bodyPr/>
                    <a:lstStyle/>
                    <a:p>
                      <a:r>
                        <a:rPr lang="de-DE" sz="900" dirty="0"/>
                        <a:t>Monat 12</a:t>
                      </a:r>
                    </a:p>
                  </a:txBody>
                  <a:tcPr>
                    <a:solidFill>
                      <a:srgbClr val="79527B"/>
                    </a:solidFill>
                  </a:tcPr>
                </a:tc>
                <a:extLst>
                  <a:ext uri="{0D108BD9-81ED-4DB2-BD59-A6C34878D82A}">
                    <a16:rowId xmlns:a16="http://schemas.microsoft.com/office/drawing/2014/main" val="532152615"/>
                  </a:ext>
                </a:extLst>
              </a:tr>
              <a:tr h="209108">
                <a:tc>
                  <a:txBody>
                    <a:bodyPr/>
                    <a:lstStyle/>
                    <a:p>
                      <a:r>
                        <a:rPr lang="de-DE" sz="900" dirty="0">
                          <a:solidFill>
                            <a:schemeClr val="bg1"/>
                          </a:solidFill>
                        </a:rPr>
                        <a:t>Finanzmittelbestand zu Beginn der Periode</a:t>
                      </a:r>
                    </a:p>
                  </a:txBody>
                  <a:tcP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107</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110</a:t>
                      </a:r>
                    </a:p>
                  </a:txBody>
                  <a:tcPr marL="4233" marR="4233" marT="4233" marB="0" anchor="ct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1837905213"/>
                  </a:ext>
                </a:extLst>
              </a:tr>
              <a:tr h="334572">
                <a:tc>
                  <a:txBody>
                    <a:bodyPr/>
                    <a:lstStyle/>
                    <a:p>
                      <a:r>
                        <a:rPr lang="de-DE" sz="900" dirty="0">
                          <a:solidFill>
                            <a:srgbClr val="595A59"/>
                          </a:solidFill>
                        </a:rPr>
                        <a:t>Einzahlungen aus laufendem Geschäftsbetrieb (inkl. Debitoren)</a:t>
                      </a:r>
                    </a:p>
                  </a:txBody>
                  <a:tcPr>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2435029646"/>
                  </a:ext>
                </a:extLst>
              </a:tr>
              <a:tr h="254801">
                <a:tc>
                  <a:txBody>
                    <a:bodyPr/>
                    <a:lstStyle/>
                    <a:p>
                      <a:pPr algn="r"/>
                      <a:r>
                        <a:rPr lang="de-DE" sz="900" i="1" dirty="0">
                          <a:solidFill>
                            <a:srgbClr val="595A59"/>
                          </a:solidFill>
                        </a:rPr>
                        <a:t>Davon Gebucht</a:t>
                      </a:r>
                    </a:p>
                  </a:txBody>
                  <a:tcPr>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50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30</a:t>
                      </a:r>
                    </a:p>
                  </a:txBody>
                  <a:tcPr marL="4233" marR="4233" marT="4233" marB="0" anchor="ct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extLst>
                  <a:ext uri="{0D108BD9-81ED-4DB2-BD59-A6C34878D82A}">
                    <a16:rowId xmlns:a16="http://schemas.microsoft.com/office/drawing/2014/main" val="2775129707"/>
                  </a:ext>
                </a:extLst>
              </a:tr>
              <a:tr h="254801">
                <a:tc>
                  <a:txBody>
                    <a:bodyPr/>
                    <a:lstStyle/>
                    <a:p>
                      <a:pPr algn="r"/>
                      <a:r>
                        <a:rPr lang="de-DE" sz="900" i="1" dirty="0">
                          <a:solidFill>
                            <a:srgbClr val="595A59"/>
                          </a:solidFill>
                        </a:rPr>
                        <a:t>Davon aus Planung</a:t>
                      </a:r>
                    </a:p>
                  </a:txBody>
                  <a:tcPr>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rtl="0" fontAlgn="ctr"/>
                      <a:r>
                        <a:rPr lang="de-DE" sz="900" b="0" i="0" u="none" strike="noStrike" dirty="0">
                          <a:solidFill>
                            <a:srgbClr val="FF0000"/>
                          </a:solidFill>
                          <a:effectLst/>
                          <a:latin typeface="Calibri" panose="020F0502020204030204" pitchFamily="34" charset="0"/>
                        </a:rPr>
                        <a:t>10</a:t>
                      </a:r>
                    </a:p>
                  </a:txBody>
                  <a:tcPr marL="4233" marR="4233" marT="4233" marB="0" anchor="ctr">
                    <a:solidFill>
                      <a:srgbClr val="E7EBEB"/>
                    </a:solidFill>
                  </a:tcPr>
                </a:tc>
                <a:tc>
                  <a:txBody>
                    <a:bodyPr/>
                    <a:lstStyle/>
                    <a:p>
                      <a:pPr algn="l" rtl="0" fontAlgn="ctr"/>
                      <a:r>
                        <a:rPr lang="de-DE" sz="900" b="0" i="0" u="none" strike="noStrike" dirty="0">
                          <a:solidFill>
                            <a:srgbClr val="FF0000"/>
                          </a:solidFill>
                          <a:effectLst/>
                          <a:latin typeface="Calibri" panose="020F0502020204030204" pitchFamily="34" charset="0"/>
                        </a:rPr>
                        <a:t>10</a:t>
                      </a:r>
                    </a:p>
                  </a:txBody>
                  <a:tcPr marL="4233" marR="4233" marT="4233" marB="0" anchor="ctr">
                    <a:solidFill>
                      <a:srgbClr val="E7EBEB"/>
                    </a:solidFill>
                  </a:tcPr>
                </a:tc>
                <a:tc>
                  <a:txBody>
                    <a:bodyPr/>
                    <a:lstStyle/>
                    <a:p>
                      <a:pPr algn="l" rtl="0" fontAlgn="ctr"/>
                      <a:r>
                        <a:rPr lang="de-DE" sz="900" b="0" i="0" u="none" strike="noStrike" dirty="0">
                          <a:solidFill>
                            <a:srgbClr val="FF0000"/>
                          </a:solidFill>
                          <a:effectLst/>
                          <a:latin typeface="Calibri" panose="020F0502020204030204" pitchFamily="34" charset="0"/>
                        </a:rPr>
                        <a:t>20</a:t>
                      </a:r>
                    </a:p>
                  </a:txBody>
                  <a:tcPr marL="4233" marR="4233" marT="4233" marB="0" anchor="ct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tc>
                  <a:txBody>
                    <a:bodyPr/>
                    <a:lstStyle/>
                    <a:p>
                      <a:endParaRPr lang="de-DE" sz="900" dirty="0">
                        <a:solidFill>
                          <a:srgbClr val="595A59"/>
                        </a:solidFill>
                      </a:endParaRPr>
                    </a:p>
                  </a:txBody>
                  <a:tcPr>
                    <a:solidFill>
                      <a:srgbClr val="E7EBEB"/>
                    </a:solidFill>
                  </a:tcPr>
                </a:tc>
                <a:extLst>
                  <a:ext uri="{0D108BD9-81ED-4DB2-BD59-A6C34878D82A}">
                    <a16:rowId xmlns:a16="http://schemas.microsoft.com/office/drawing/2014/main" val="839049815"/>
                  </a:ext>
                </a:extLst>
              </a:tr>
              <a:tr h="254801">
                <a:tc>
                  <a:txBody>
                    <a:bodyPr/>
                    <a:lstStyle/>
                    <a:p>
                      <a:r>
                        <a:rPr lang="de-DE" sz="900" dirty="0">
                          <a:solidFill>
                            <a:srgbClr val="595A59"/>
                          </a:solidFill>
                        </a:rPr>
                        <a:t>Einzahlungen aus Desinvestitionen</a:t>
                      </a:r>
                    </a:p>
                  </a:txBody>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tc>
                  <a:txBody>
                    <a:bodyPr/>
                    <a:lstStyle/>
                    <a:p>
                      <a:endParaRPr lang="de-DE" sz="900" dirty="0">
                        <a:solidFill>
                          <a:srgbClr val="595A59"/>
                        </a:solidFill>
                      </a:endParaRPr>
                    </a:p>
                  </a:txBody>
                  <a:tcPr/>
                </a:tc>
                <a:extLst>
                  <a:ext uri="{0D108BD9-81ED-4DB2-BD59-A6C34878D82A}">
                    <a16:rowId xmlns:a16="http://schemas.microsoft.com/office/drawing/2014/main" val="3384931401"/>
                  </a:ext>
                </a:extLst>
              </a:tr>
              <a:tr h="254801">
                <a:tc>
                  <a:txBody>
                    <a:bodyPr/>
                    <a:lstStyle/>
                    <a:p>
                      <a:r>
                        <a:rPr lang="de-DE" sz="900" dirty="0">
                          <a:solidFill>
                            <a:srgbClr val="595A59"/>
                          </a:solidFill>
                        </a:rPr>
                        <a:t>Einzahlungen aus Finanzerträgen</a:t>
                      </a:r>
                    </a:p>
                  </a:txBody>
                  <a:tcPr>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3855905"/>
                  </a:ext>
                </a:extLst>
              </a:tr>
              <a:tr h="254801">
                <a:tc>
                  <a:txBody>
                    <a:bodyPr/>
                    <a:lstStyle/>
                    <a:p>
                      <a:r>
                        <a:rPr lang="de-DE" sz="900" dirty="0">
                          <a:solidFill>
                            <a:srgbClr val="595A59"/>
                          </a:solidFill>
                        </a:rPr>
                        <a:t>Summe Einzahlungen</a:t>
                      </a:r>
                    </a:p>
                  </a:txBody>
                  <a:tcPr>
                    <a:solidFill>
                      <a:srgbClr val="D7C6D8"/>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D7C6D8"/>
                    </a:solidFill>
                  </a:tcPr>
                </a:tc>
                <a:tc>
                  <a:txBody>
                    <a:bodyPr/>
                    <a:lstStyle/>
                    <a:p>
                      <a:pPr algn="l" rtl="0" fontAlgn="ctr"/>
                      <a:r>
                        <a:rPr lang="de-DE" sz="900" b="0" i="0" u="none" strike="noStrike" dirty="0">
                          <a:solidFill>
                            <a:srgbClr val="FF0000"/>
                          </a:solidFill>
                          <a:effectLst/>
                          <a:latin typeface="Calibri" panose="020F0502020204030204" pitchFamily="34" charset="0"/>
                        </a:rPr>
                        <a:t>60</a:t>
                      </a:r>
                    </a:p>
                  </a:txBody>
                  <a:tcPr marL="4233" marR="4233" marT="4233" marB="0" anchor="ctr">
                    <a:solidFill>
                      <a:srgbClr val="D7C6D8"/>
                    </a:solidFill>
                  </a:tcPr>
                </a:tc>
                <a:tc>
                  <a:txBody>
                    <a:bodyPr/>
                    <a:lstStyle/>
                    <a:p>
                      <a:pPr algn="l" rtl="0" fontAlgn="ctr"/>
                      <a:r>
                        <a:rPr lang="de-DE" sz="900" b="0" i="0" u="none" strike="noStrike" dirty="0">
                          <a:solidFill>
                            <a:srgbClr val="FF0000"/>
                          </a:solidFill>
                          <a:effectLst/>
                          <a:latin typeface="Calibri" panose="020F0502020204030204" pitchFamily="34" charset="0"/>
                        </a:rPr>
                        <a:t>50</a:t>
                      </a:r>
                    </a:p>
                  </a:txBody>
                  <a:tcPr marL="4233" marR="4233" marT="4233" marB="0" anchor="ctr">
                    <a:solidFill>
                      <a:srgbClr val="D7C6D8"/>
                    </a:solidFill>
                  </a:tcPr>
                </a:tc>
                <a:tc>
                  <a:txBody>
                    <a:bodyPr/>
                    <a:lstStyle/>
                    <a:p>
                      <a:pPr algn="l" rtl="0" fontAlgn="ctr"/>
                      <a:r>
                        <a:rPr lang="de-DE" sz="900" b="0" i="0" u="none" strike="noStrike" dirty="0">
                          <a:solidFill>
                            <a:srgbClr val="FF0000"/>
                          </a:solidFill>
                          <a:effectLst/>
                          <a:latin typeface="Calibri" panose="020F0502020204030204" pitchFamily="34" charset="0"/>
                        </a:rPr>
                        <a:t>50</a:t>
                      </a:r>
                    </a:p>
                  </a:txBody>
                  <a:tcPr marL="4233" marR="4233" marT="4233" marB="0" anchor="ct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extLst>
                  <a:ext uri="{0D108BD9-81ED-4DB2-BD59-A6C34878D82A}">
                    <a16:rowId xmlns:a16="http://schemas.microsoft.com/office/drawing/2014/main" val="3032267277"/>
                  </a:ext>
                </a:extLst>
              </a:tr>
              <a:tr h="334572">
                <a:tc>
                  <a:txBody>
                    <a:bodyPr/>
                    <a:lstStyle/>
                    <a:p>
                      <a:pPr marL="0" algn="l" defTabSz="914400" rtl="0" eaLnBrk="1" latinLnBrk="0" hangingPunct="1"/>
                      <a:r>
                        <a:rPr lang="de-DE" sz="900" kern="1200" dirty="0">
                          <a:solidFill>
                            <a:srgbClr val="595A59"/>
                          </a:solidFill>
                          <a:latin typeface="+mn-lt"/>
                          <a:ea typeface="+mn-ea"/>
                          <a:cs typeface="+mn-cs"/>
                        </a:rPr>
                        <a:t>Auszahlungen aus laufendem Geschäftsbetrieb (inkl. Kreditoren)</a:t>
                      </a:r>
                    </a:p>
                  </a:txBody>
                  <a:tcPr>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CCD4D5"/>
                    </a:solidFill>
                  </a:tcPr>
                </a:tc>
                <a:extLst>
                  <a:ext uri="{0D108BD9-81ED-4DB2-BD59-A6C34878D82A}">
                    <a16:rowId xmlns:a16="http://schemas.microsoft.com/office/drawing/2014/main" val="160669637"/>
                  </a:ext>
                </a:extLst>
              </a:tr>
              <a:tr h="254801">
                <a:tc>
                  <a:txBody>
                    <a:bodyPr/>
                    <a:lstStyle/>
                    <a:p>
                      <a:pPr algn="r"/>
                      <a:r>
                        <a:rPr lang="de-DE" sz="900" i="1" dirty="0">
                          <a:solidFill>
                            <a:srgbClr val="595A59"/>
                          </a:solidFill>
                        </a:rPr>
                        <a:t>Davon Gebucht</a:t>
                      </a:r>
                    </a:p>
                  </a:txBody>
                  <a:tcPr>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2172156795"/>
                  </a:ext>
                </a:extLst>
              </a:tr>
              <a:tr h="254801">
                <a:tc>
                  <a:txBody>
                    <a:bodyPr/>
                    <a:lstStyle/>
                    <a:p>
                      <a:pPr algn="r"/>
                      <a:r>
                        <a:rPr lang="de-DE" sz="900" i="1" dirty="0">
                          <a:solidFill>
                            <a:srgbClr val="595A59"/>
                          </a:solidFill>
                        </a:rPr>
                        <a:t>Davon aus Planung</a:t>
                      </a:r>
                    </a:p>
                  </a:txBody>
                  <a:tcPr>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rtl="0" fontAlgn="ctr"/>
                      <a:r>
                        <a:rPr lang="de-DE" sz="900" b="0" i="0" u="none" strike="noStrike" dirty="0">
                          <a:solidFill>
                            <a:srgbClr val="FF0000"/>
                          </a:solidFill>
                          <a:effectLst/>
                          <a:latin typeface="Calibri" panose="020F0502020204030204" pitchFamily="34" charset="0"/>
                        </a:rPr>
                        <a:t>41</a:t>
                      </a:r>
                    </a:p>
                  </a:txBody>
                  <a:tcPr marL="4233" marR="4233" marT="4233" marB="0" anchor="ctr">
                    <a:solidFill>
                      <a:srgbClr val="E7EBEB"/>
                    </a:solidFill>
                  </a:tcPr>
                </a:tc>
                <a:tc>
                  <a:txBody>
                    <a:bodyPr/>
                    <a:lstStyle/>
                    <a:p>
                      <a:pPr algn="l" rtl="0" fontAlgn="ctr"/>
                      <a:r>
                        <a:rPr lang="de-DE" sz="900" b="0" i="0" u="none" strike="noStrike" dirty="0">
                          <a:solidFill>
                            <a:srgbClr val="FF0000"/>
                          </a:solidFill>
                          <a:effectLst/>
                          <a:latin typeface="Calibri" panose="020F0502020204030204" pitchFamily="34" charset="0"/>
                        </a:rPr>
                        <a:t>45</a:t>
                      </a:r>
                    </a:p>
                  </a:txBody>
                  <a:tcPr marL="4233" marR="4233" marT="4233" marB="0" anchor="ctr">
                    <a:solidFill>
                      <a:srgbClr val="E7EBEB"/>
                    </a:solidFill>
                  </a:tcPr>
                </a:tc>
                <a:tc>
                  <a:txBody>
                    <a:bodyPr/>
                    <a:lstStyle/>
                    <a:p>
                      <a:pPr algn="l" rtl="0" fontAlgn="ctr"/>
                      <a:r>
                        <a:rPr lang="de-DE" sz="900" b="0" i="0" u="none" strike="noStrike" dirty="0">
                          <a:solidFill>
                            <a:srgbClr val="FF0000"/>
                          </a:solidFill>
                          <a:effectLst/>
                          <a:latin typeface="Calibri" panose="020F0502020204030204" pitchFamily="34" charset="0"/>
                        </a:rPr>
                        <a:t>45</a:t>
                      </a:r>
                    </a:p>
                  </a:txBody>
                  <a:tcPr marL="4233" marR="4233" marT="4233" marB="0" anchor="ct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tc>
                  <a:txBody>
                    <a:bodyPr/>
                    <a:lstStyle/>
                    <a:p>
                      <a:pPr marL="0" algn="l" defTabSz="914400" rtl="0" eaLnBrk="1" latinLnBrk="0" hangingPunct="1"/>
                      <a:endParaRPr lang="de-DE" sz="900" kern="1200" dirty="0">
                        <a:solidFill>
                          <a:srgbClr val="595A59"/>
                        </a:solidFill>
                        <a:latin typeface="+mn-lt"/>
                        <a:ea typeface="+mn-ea"/>
                        <a:cs typeface="+mn-cs"/>
                      </a:endParaRPr>
                    </a:p>
                  </a:txBody>
                  <a:tcPr>
                    <a:solidFill>
                      <a:srgbClr val="E7EBEB"/>
                    </a:solidFill>
                  </a:tcPr>
                </a:tc>
                <a:extLst>
                  <a:ext uri="{0D108BD9-81ED-4DB2-BD59-A6C34878D82A}">
                    <a16:rowId xmlns:a16="http://schemas.microsoft.com/office/drawing/2014/main" val="469302514"/>
                  </a:ext>
                </a:extLst>
              </a:tr>
              <a:tr h="254801">
                <a:tc>
                  <a:txBody>
                    <a:bodyPr/>
                    <a:lstStyle/>
                    <a:p>
                      <a:r>
                        <a:rPr lang="de-DE" sz="900" dirty="0">
                          <a:solidFill>
                            <a:srgbClr val="595A59"/>
                          </a:solidFill>
                        </a:rPr>
                        <a:t>Auszahlungen für Investitionen</a:t>
                      </a:r>
                    </a:p>
                  </a:txBody>
                  <a:tcPr>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123527730"/>
                  </a:ext>
                </a:extLst>
              </a:tr>
              <a:tr h="334572">
                <a:tc>
                  <a:txBody>
                    <a:bodyPr/>
                    <a:lstStyle/>
                    <a:p>
                      <a:r>
                        <a:rPr lang="de-DE" sz="900" dirty="0">
                          <a:solidFill>
                            <a:srgbClr val="595A59"/>
                          </a:solidFill>
                        </a:rPr>
                        <a:t>Auszahlungen im Rahmen des Finanzverkehrs (Tilgung / Zinsen)</a:t>
                      </a:r>
                    </a:p>
                  </a:txBody>
                  <a:tcPr>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2654850641"/>
                  </a:ext>
                </a:extLst>
              </a:tr>
              <a:tr h="254801">
                <a:tc>
                  <a:txBody>
                    <a:bodyPr/>
                    <a:lstStyle/>
                    <a:p>
                      <a:r>
                        <a:rPr lang="de-DE" sz="900" dirty="0">
                          <a:solidFill>
                            <a:srgbClr val="595A59"/>
                          </a:solidFill>
                        </a:rPr>
                        <a:t>Summe Auszahlungen</a:t>
                      </a:r>
                    </a:p>
                  </a:txBody>
                  <a:tcPr>
                    <a:solidFill>
                      <a:srgbClr val="D7C6D8"/>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53</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47</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47</a:t>
                      </a:r>
                    </a:p>
                  </a:txBody>
                  <a:tcPr marL="4233" marR="4233" marT="4233" marB="0" anchor="ct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tc>
                  <a:txBody>
                    <a:bodyPr/>
                    <a:lstStyle/>
                    <a:p>
                      <a:endParaRPr lang="de-DE" sz="900" dirty="0">
                        <a:solidFill>
                          <a:srgbClr val="595A59"/>
                        </a:solidFill>
                      </a:endParaRPr>
                    </a:p>
                  </a:txBody>
                  <a:tcPr>
                    <a:solidFill>
                      <a:srgbClr val="D7C6D8"/>
                    </a:solidFill>
                  </a:tcPr>
                </a:tc>
                <a:extLst>
                  <a:ext uri="{0D108BD9-81ED-4DB2-BD59-A6C34878D82A}">
                    <a16:rowId xmlns:a16="http://schemas.microsoft.com/office/drawing/2014/main" val="875202853"/>
                  </a:ext>
                </a:extLst>
              </a:tr>
              <a:tr h="254801">
                <a:tc>
                  <a:txBody>
                    <a:bodyPr/>
                    <a:lstStyle/>
                    <a:p>
                      <a:r>
                        <a:rPr lang="de-DE" sz="900" dirty="0">
                          <a:solidFill>
                            <a:schemeClr val="bg1"/>
                          </a:solidFill>
                        </a:rPr>
                        <a:t>Über- / Unterdeckung</a:t>
                      </a:r>
                    </a:p>
                  </a:txBody>
                  <a:tcPr>
                    <a:solidFill>
                      <a:srgbClr val="A77FA9"/>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 107</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161</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174</a:t>
                      </a:r>
                    </a:p>
                  </a:txBody>
                  <a:tcPr marL="4233" marR="4233" marT="4233" marB="0" anchor="ct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404646210"/>
                  </a:ext>
                </a:extLst>
              </a:tr>
              <a:tr h="254801">
                <a:tc>
                  <a:txBody>
                    <a:bodyPr/>
                    <a:lstStyle/>
                    <a:p>
                      <a:r>
                        <a:rPr lang="de-DE" sz="900" dirty="0">
                          <a:solidFill>
                            <a:srgbClr val="595A59"/>
                          </a:solidFill>
                        </a:rPr>
                        <a:t>Maßnahmen</a:t>
                      </a:r>
                    </a:p>
                  </a:txBody>
                  <a:tcPr>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tc>
                  <a:txBody>
                    <a:bodyPr/>
                    <a:lstStyle/>
                    <a:p>
                      <a:endParaRPr lang="de-DE" sz="900" dirty="0">
                        <a:solidFill>
                          <a:srgbClr val="595A59"/>
                        </a:solidFill>
                      </a:endParaRPr>
                    </a:p>
                  </a:txBody>
                  <a:tcPr>
                    <a:solidFill>
                      <a:srgbClr val="CCD4D5"/>
                    </a:solidFill>
                  </a:tcPr>
                </a:tc>
                <a:extLst>
                  <a:ext uri="{0D108BD9-81ED-4DB2-BD59-A6C34878D82A}">
                    <a16:rowId xmlns:a16="http://schemas.microsoft.com/office/drawing/2014/main" val="3870143063"/>
                  </a:ext>
                </a:extLst>
              </a:tr>
              <a:tr h="209108">
                <a:tc>
                  <a:txBody>
                    <a:bodyPr/>
                    <a:lstStyle/>
                    <a:p>
                      <a:r>
                        <a:rPr lang="de-DE" sz="900" dirty="0">
                          <a:solidFill>
                            <a:schemeClr val="bg1"/>
                          </a:solidFill>
                        </a:rPr>
                        <a:t>Finanzmittelbestand zum Ende der Periode</a:t>
                      </a:r>
                    </a:p>
                  </a:txBody>
                  <a:tcP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107</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110</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113</a:t>
                      </a:r>
                    </a:p>
                  </a:txBody>
                  <a:tcPr marL="4233" marR="4233" marT="4233" marB="0" anchor="ct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tc>
                  <a:txBody>
                    <a:bodyPr/>
                    <a:lstStyle/>
                    <a:p>
                      <a:endParaRPr lang="de-DE" sz="900" dirty="0">
                        <a:solidFill>
                          <a:schemeClr val="bg1"/>
                        </a:solidFill>
                      </a:endParaRPr>
                    </a:p>
                  </a:txBody>
                  <a:tcPr>
                    <a:solidFill>
                      <a:srgbClr val="A77FA9"/>
                    </a:solidFill>
                  </a:tcPr>
                </a:tc>
                <a:extLst>
                  <a:ext uri="{0D108BD9-81ED-4DB2-BD59-A6C34878D82A}">
                    <a16:rowId xmlns:a16="http://schemas.microsoft.com/office/drawing/2014/main" val="3635693213"/>
                  </a:ext>
                </a:extLst>
              </a:tr>
            </a:tbl>
          </a:graphicData>
        </a:graphic>
      </p:graphicFrame>
      <p:sp>
        <p:nvSpPr>
          <p:cNvPr id="4" name="Textplatzhalter 3">
            <a:extLst>
              <a:ext uri="{FF2B5EF4-FFF2-40B4-BE49-F238E27FC236}">
                <a16:creationId xmlns:a16="http://schemas.microsoft.com/office/drawing/2014/main" id="{880B6A52-5E93-EFFF-7EC6-0FE8DB28A3AA}"/>
              </a:ext>
            </a:extLst>
          </p:cNvPr>
          <p:cNvSpPr>
            <a:spLocks noGrp="1"/>
          </p:cNvSpPr>
          <p:nvPr>
            <p:ph type="body" sz="quarter" idx="16"/>
          </p:nvPr>
        </p:nvSpPr>
        <p:spPr/>
        <p:txBody>
          <a:bodyPr>
            <a:normAutofit/>
          </a:bodyPr>
          <a:lstStyle/>
          <a:p>
            <a:r>
              <a:rPr lang="de-DE" dirty="0"/>
              <a:t>Nach drei Monaten wird die Planung aktualisiert. Die IST-Werte fallen deutlich schlechter aus als geplant.</a:t>
            </a:r>
          </a:p>
        </p:txBody>
      </p:sp>
      <p:sp>
        <p:nvSpPr>
          <p:cNvPr id="5" name="Textplatzhalter 4">
            <a:extLst>
              <a:ext uri="{FF2B5EF4-FFF2-40B4-BE49-F238E27FC236}">
                <a16:creationId xmlns:a16="http://schemas.microsoft.com/office/drawing/2014/main" id="{DC2D0497-72EA-C98E-C46B-A76605F47212}"/>
              </a:ext>
            </a:extLst>
          </p:cNvPr>
          <p:cNvSpPr>
            <a:spLocks noGrp="1"/>
          </p:cNvSpPr>
          <p:nvPr>
            <p:ph type="body" sz="quarter" idx="20"/>
          </p:nvPr>
        </p:nvSpPr>
        <p:spPr/>
        <p:txBody>
          <a:bodyPr>
            <a:normAutofit fontScale="77500" lnSpcReduction="20000"/>
          </a:bodyPr>
          <a:lstStyle/>
          <a:p>
            <a:r>
              <a:rPr lang="de-DE" dirty="0"/>
              <a:t>Vereinfachtes Beispiel einer monatlichen Liquiditätsplanung für ein volles Geschäftsjahr (in Tausend EUR)</a:t>
            </a:r>
          </a:p>
        </p:txBody>
      </p:sp>
      <p:sp>
        <p:nvSpPr>
          <p:cNvPr id="2" name="Ellipse 1">
            <a:extLst>
              <a:ext uri="{FF2B5EF4-FFF2-40B4-BE49-F238E27FC236}">
                <a16:creationId xmlns:a16="http://schemas.microsoft.com/office/drawing/2014/main" id="{9F028BEE-070F-4DC1-DA8D-574BF7AC8FF1}"/>
              </a:ext>
            </a:extLst>
          </p:cNvPr>
          <p:cNvSpPr/>
          <p:nvPr/>
        </p:nvSpPr>
        <p:spPr>
          <a:xfrm>
            <a:off x="3232184" y="2552496"/>
            <a:ext cx="2156420" cy="83249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144BC049-1D73-298C-815F-4BEE584D963D}"/>
              </a:ext>
            </a:extLst>
          </p:cNvPr>
          <p:cNvSpPr/>
          <p:nvPr/>
        </p:nvSpPr>
        <p:spPr>
          <a:xfrm>
            <a:off x="5613536" y="2552496"/>
            <a:ext cx="6307893" cy="1854703"/>
          </a:xfrm>
          <a:prstGeom prst="rect">
            <a:avLst/>
          </a:prstGeom>
          <a:solidFill>
            <a:srgbClr val="D7C6D8">
              <a:alpha val="72157"/>
            </a:srgbClr>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a:solidFill>
                  <a:srgbClr val="595A59"/>
                </a:solidFill>
              </a:rPr>
              <a:t>Soll- / IST-Abgleich:</a:t>
            </a:r>
          </a:p>
          <a:p>
            <a:pPr marL="285750" indent="-285750">
              <a:buFont typeface="Arial" panose="020B0604020202020204" pitchFamily="34" charset="0"/>
              <a:buChar char="•"/>
            </a:pPr>
            <a:r>
              <a:rPr lang="de-DE" sz="1400" dirty="0">
                <a:solidFill>
                  <a:srgbClr val="595A59"/>
                </a:solidFill>
              </a:rPr>
              <a:t>Es zeigt sich, dass die IST-Werte des Umsatzes deutlich geringer ausfallen als ursprünglich geplant</a:t>
            </a:r>
          </a:p>
          <a:p>
            <a:pPr marL="285750" indent="-285750">
              <a:buFont typeface="Arial" panose="020B0604020202020204" pitchFamily="34" charset="0"/>
              <a:buChar char="•"/>
            </a:pPr>
            <a:endParaRPr lang="de-DE" sz="1400" dirty="0">
              <a:solidFill>
                <a:srgbClr val="595A59"/>
              </a:solidFill>
            </a:endParaRPr>
          </a:p>
          <a:p>
            <a:pPr marL="285750" indent="-285750">
              <a:buFont typeface="Arial" panose="020B0604020202020204" pitchFamily="34" charset="0"/>
              <a:buChar char="•"/>
            </a:pPr>
            <a:endParaRPr lang="de-DE" sz="1400" dirty="0">
              <a:solidFill>
                <a:srgbClr val="595A59"/>
              </a:solidFill>
            </a:endParaRPr>
          </a:p>
          <a:p>
            <a:pPr marL="285750" indent="-285750">
              <a:buFont typeface="Arial" panose="020B0604020202020204" pitchFamily="34" charset="0"/>
              <a:buChar char="•"/>
            </a:pPr>
            <a:r>
              <a:rPr lang="de-DE" sz="1400" dirty="0">
                <a:solidFill>
                  <a:srgbClr val="595A59"/>
                </a:solidFill>
              </a:rPr>
              <a:t>Auch die variablen Kosten sind höher als im letzten Jahr. Sie belaufen nun auf 60% des tatsächlichen Umsatzes</a:t>
            </a:r>
          </a:p>
        </p:txBody>
      </p:sp>
      <p:sp>
        <p:nvSpPr>
          <p:cNvPr id="8" name="Ellipse 7">
            <a:extLst>
              <a:ext uri="{FF2B5EF4-FFF2-40B4-BE49-F238E27FC236}">
                <a16:creationId xmlns:a16="http://schemas.microsoft.com/office/drawing/2014/main" id="{4A4EFE07-1F23-2A42-8700-055410664804}"/>
              </a:ext>
            </a:extLst>
          </p:cNvPr>
          <p:cNvSpPr/>
          <p:nvPr/>
        </p:nvSpPr>
        <p:spPr>
          <a:xfrm>
            <a:off x="3295876" y="4407199"/>
            <a:ext cx="2156420" cy="83249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479102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A449CA6-31B7-281E-7117-0902164843C7}"/>
              </a:ext>
            </a:extLst>
          </p:cNvPr>
          <p:cNvGraphicFramePr>
            <a:graphicFrameLocks noGrp="1"/>
          </p:cNvGraphicFramePr>
          <p:nvPr>
            <p:ph sz="quarter" idx="13"/>
            <p:extLst>
              <p:ext uri="{D42A27DB-BD31-4B8C-83A1-F6EECF244321}">
                <p14:modId xmlns:p14="http://schemas.microsoft.com/office/powerpoint/2010/main" val="430479982"/>
              </p:ext>
            </p:extLst>
          </p:nvPr>
        </p:nvGraphicFramePr>
        <p:xfrm>
          <a:off x="389965" y="1720710"/>
          <a:ext cx="11370224" cy="4984323"/>
        </p:xfrm>
        <a:graphic>
          <a:graphicData uri="http://schemas.openxmlformats.org/drawingml/2006/table">
            <a:tbl>
              <a:tblPr firstRow="1" bandRow="1">
                <a:tableStyleId>{5C22544A-7EE6-4342-B048-85BDC9FD1C3A}</a:tableStyleId>
              </a:tblPr>
              <a:tblGrid>
                <a:gridCol w="2311499">
                  <a:extLst>
                    <a:ext uri="{9D8B030D-6E8A-4147-A177-3AD203B41FA5}">
                      <a16:colId xmlns:a16="http://schemas.microsoft.com/office/drawing/2014/main" val="353390154"/>
                    </a:ext>
                  </a:extLst>
                </a:gridCol>
                <a:gridCol w="696825">
                  <a:extLst>
                    <a:ext uri="{9D8B030D-6E8A-4147-A177-3AD203B41FA5}">
                      <a16:colId xmlns:a16="http://schemas.microsoft.com/office/drawing/2014/main" val="548620442"/>
                    </a:ext>
                  </a:extLst>
                </a:gridCol>
                <a:gridCol w="696825">
                  <a:extLst>
                    <a:ext uri="{9D8B030D-6E8A-4147-A177-3AD203B41FA5}">
                      <a16:colId xmlns:a16="http://schemas.microsoft.com/office/drawing/2014/main" val="2842557175"/>
                    </a:ext>
                  </a:extLst>
                </a:gridCol>
                <a:gridCol w="696825">
                  <a:extLst>
                    <a:ext uri="{9D8B030D-6E8A-4147-A177-3AD203B41FA5}">
                      <a16:colId xmlns:a16="http://schemas.microsoft.com/office/drawing/2014/main" val="189465228"/>
                    </a:ext>
                  </a:extLst>
                </a:gridCol>
                <a:gridCol w="696825">
                  <a:extLst>
                    <a:ext uri="{9D8B030D-6E8A-4147-A177-3AD203B41FA5}">
                      <a16:colId xmlns:a16="http://schemas.microsoft.com/office/drawing/2014/main" val="1009061743"/>
                    </a:ext>
                  </a:extLst>
                </a:gridCol>
                <a:gridCol w="696825">
                  <a:extLst>
                    <a:ext uri="{9D8B030D-6E8A-4147-A177-3AD203B41FA5}">
                      <a16:colId xmlns:a16="http://schemas.microsoft.com/office/drawing/2014/main" val="1222803485"/>
                    </a:ext>
                  </a:extLst>
                </a:gridCol>
                <a:gridCol w="696825">
                  <a:extLst>
                    <a:ext uri="{9D8B030D-6E8A-4147-A177-3AD203B41FA5}">
                      <a16:colId xmlns:a16="http://schemas.microsoft.com/office/drawing/2014/main" val="681211518"/>
                    </a:ext>
                  </a:extLst>
                </a:gridCol>
                <a:gridCol w="696825">
                  <a:extLst>
                    <a:ext uri="{9D8B030D-6E8A-4147-A177-3AD203B41FA5}">
                      <a16:colId xmlns:a16="http://schemas.microsoft.com/office/drawing/2014/main" val="84182241"/>
                    </a:ext>
                  </a:extLst>
                </a:gridCol>
                <a:gridCol w="696825">
                  <a:extLst>
                    <a:ext uri="{9D8B030D-6E8A-4147-A177-3AD203B41FA5}">
                      <a16:colId xmlns:a16="http://schemas.microsoft.com/office/drawing/2014/main" val="1227881593"/>
                    </a:ext>
                  </a:extLst>
                </a:gridCol>
                <a:gridCol w="696825">
                  <a:extLst>
                    <a:ext uri="{9D8B030D-6E8A-4147-A177-3AD203B41FA5}">
                      <a16:colId xmlns:a16="http://schemas.microsoft.com/office/drawing/2014/main" val="3994037677"/>
                    </a:ext>
                  </a:extLst>
                </a:gridCol>
                <a:gridCol w="696825">
                  <a:extLst>
                    <a:ext uri="{9D8B030D-6E8A-4147-A177-3AD203B41FA5}">
                      <a16:colId xmlns:a16="http://schemas.microsoft.com/office/drawing/2014/main" val="2732954587"/>
                    </a:ext>
                  </a:extLst>
                </a:gridCol>
                <a:gridCol w="696825">
                  <a:extLst>
                    <a:ext uri="{9D8B030D-6E8A-4147-A177-3AD203B41FA5}">
                      <a16:colId xmlns:a16="http://schemas.microsoft.com/office/drawing/2014/main" val="457463544"/>
                    </a:ext>
                  </a:extLst>
                </a:gridCol>
                <a:gridCol w="696825">
                  <a:extLst>
                    <a:ext uri="{9D8B030D-6E8A-4147-A177-3AD203B41FA5}">
                      <a16:colId xmlns:a16="http://schemas.microsoft.com/office/drawing/2014/main" val="2405739000"/>
                    </a:ext>
                  </a:extLst>
                </a:gridCol>
                <a:gridCol w="696825">
                  <a:extLst>
                    <a:ext uri="{9D8B030D-6E8A-4147-A177-3AD203B41FA5}">
                      <a16:colId xmlns:a16="http://schemas.microsoft.com/office/drawing/2014/main" val="1403333064"/>
                    </a:ext>
                  </a:extLst>
                </a:gridCol>
              </a:tblGrid>
              <a:tr h="334572">
                <a:tc>
                  <a:txBody>
                    <a:bodyPr/>
                    <a:lstStyle/>
                    <a:p>
                      <a:endParaRPr lang="de-DE" sz="900" dirty="0"/>
                    </a:p>
                  </a:txBody>
                  <a:tcPr>
                    <a:solidFill>
                      <a:srgbClr val="79527B"/>
                    </a:solidFill>
                  </a:tcPr>
                </a:tc>
                <a:tc>
                  <a:txBody>
                    <a:bodyPr/>
                    <a:lstStyle/>
                    <a:p>
                      <a:r>
                        <a:rPr lang="de-DE" sz="900" dirty="0"/>
                        <a:t>Status Quo</a:t>
                      </a:r>
                    </a:p>
                  </a:txBody>
                  <a:tcPr>
                    <a:solidFill>
                      <a:schemeClr val="bg1">
                        <a:lumMod val="85000"/>
                      </a:schemeClr>
                    </a:solidFill>
                  </a:tcPr>
                </a:tc>
                <a:tc>
                  <a:txBody>
                    <a:bodyPr/>
                    <a:lstStyle/>
                    <a:p>
                      <a:r>
                        <a:rPr lang="de-DE" sz="900" dirty="0"/>
                        <a:t>Monat 1</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2</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3</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4</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5</a:t>
                      </a:r>
                    </a:p>
                  </a:txBody>
                  <a:tcPr>
                    <a:solidFill>
                      <a:srgbClr val="79527B"/>
                    </a:solidFill>
                  </a:tcPr>
                </a:tc>
                <a:tc>
                  <a:txBody>
                    <a:bodyPr/>
                    <a:lstStyle/>
                    <a:p>
                      <a:r>
                        <a:rPr lang="de-DE" sz="900" dirty="0"/>
                        <a:t>Monat 6</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7</a:t>
                      </a:r>
                    </a:p>
                  </a:txBody>
                  <a:tcPr>
                    <a:solidFill>
                      <a:srgbClr val="79527B"/>
                    </a:solidFill>
                  </a:tcPr>
                </a:tc>
                <a:tc>
                  <a:txBody>
                    <a:bodyPr/>
                    <a:lstStyle/>
                    <a:p>
                      <a:r>
                        <a:rPr lang="de-DE" sz="900" dirty="0"/>
                        <a:t>Monat 8</a:t>
                      </a:r>
                    </a:p>
                  </a:txBody>
                  <a:tcPr>
                    <a:solidFill>
                      <a:srgbClr val="79527B"/>
                    </a:solidFill>
                  </a:tcPr>
                </a:tc>
                <a:tc>
                  <a:txBody>
                    <a:bodyPr/>
                    <a:lstStyle/>
                    <a:p>
                      <a:r>
                        <a:rPr lang="de-DE" sz="900" dirty="0"/>
                        <a:t>Monat 9</a:t>
                      </a:r>
                    </a:p>
                  </a:txBody>
                  <a:tcPr>
                    <a:solidFill>
                      <a:srgbClr val="79527B"/>
                    </a:solidFill>
                  </a:tcPr>
                </a:tc>
                <a:tc>
                  <a:txBody>
                    <a:bodyPr/>
                    <a:lstStyle/>
                    <a:p>
                      <a:r>
                        <a:rPr lang="de-DE" sz="900" dirty="0"/>
                        <a:t>Monat 10</a:t>
                      </a:r>
                    </a:p>
                  </a:txBody>
                  <a:tcPr>
                    <a:solidFill>
                      <a:srgbClr val="79527B"/>
                    </a:solidFill>
                  </a:tcPr>
                </a:tc>
                <a:tc>
                  <a:txBody>
                    <a:bodyPr/>
                    <a:lstStyle/>
                    <a:p>
                      <a:r>
                        <a:rPr lang="de-DE" sz="900" dirty="0"/>
                        <a:t>Monat 11</a:t>
                      </a:r>
                    </a:p>
                  </a:txBody>
                  <a:tcPr>
                    <a:solidFill>
                      <a:srgbClr val="79527B"/>
                    </a:solidFill>
                  </a:tcPr>
                </a:tc>
                <a:tc>
                  <a:txBody>
                    <a:bodyPr/>
                    <a:lstStyle/>
                    <a:p>
                      <a:r>
                        <a:rPr lang="de-DE" sz="900" dirty="0"/>
                        <a:t>Monat 12</a:t>
                      </a:r>
                    </a:p>
                  </a:txBody>
                  <a:tcPr>
                    <a:solidFill>
                      <a:srgbClr val="79527B"/>
                    </a:solidFill>
                  </a:tcPr>
                </a:tc>
                <a:extLst>
                  <a:ext uri="{0D108BD9-81ED-4DB2-BD59-A6C34878D82A}">
                    <a16:rowId xmlns:a16="http://schemas.microsoft.com/office/drawing/2014/main" val="532152615"/>
                  </a:ext>
                </a:extLst>
              </a:tr>
              <a:tr h="209108">
                <a:tc>
                  <a:txBody>
                    <a:bodyPr/>
                    <a:lstStyle/>
                    <a:p>
                      <a:r>
                        <a:rPr lang="de-DE" sz="900" dirty="0">
                          <a:solidFill>
                            <a:schemeClr val="bg1"/>
                          </a:solidFill>
                        </a:rPr>
                        <a:t>Finanzmittelbestand zu Beginn der Periode</a:t>
                      </a:r>
                    </a:p>
                  </a:txBody>
                  <a:tcP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107</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110</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113</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87</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-16</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-17</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-26</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-27</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-28</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-25</a:t>
                      </a:r>
                    </a:p>
                  </a:txBody>
                  <a:tcPr marL="4233" marR="4233" marT="4233" marB="0" anchor="ctr">
                    <a:solidFill>
                      <a:srgbClr val="A77FA9"/>
                    </a:solidFill>
                  </a:tcPr>
                </a:tc>
                <a:extLst>
                  <a:ext uri="{0D108BD9-81ED-4DB2-BD59-A6C34878D82A}">
                    <a16:rowId xmlns:a16="http://schemas.microsoft.com/office/drawing/2014/main" val="1837905213"/>
                  </a:ext>
                </a:extLst>
              </a:tr>
              <a:tr h="334572">
                <a:tc>
                  <a:txBody>
                    <a:bodyPr/>
                    <a:lstStyle/>
                    <a:p>
                      <a:r>
                        <a:rPr lang="de-DE" sz="900" dirty="0">
                          <a:solidFill>
                            <a:srgbClr val="595A59"/>
                          </a:solidFill>
                        </a:rPr>
                        <a:t>Einzahlungen aus laufendem Geschäftsbetrieb (inkl. Debitoren)</a:t>
                      </a:r>
                    </a:p>
                  </a:txBody>
                  <a:tcPr>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extLst>
                  <a:ext uri="{0D108BD9-81ED-4DB2-BD59-A6C34878D82A}">
                    <a16:rowId xmlns:a16="http://schemas.microsoft.com/office/drawing/2014/main" val="2435029646"/>
                  </a:ext>
                </a:extLst>
              </a:tr>
              <a:tr h="254801">
                <a:tc>
                  <a:txBody>
                    <a:bodyPr/>
                    <a:lstStyle/>
                    <a:p>
                      <a:pPr algn="r"/>
                      <a:r>
                        <a:rPr lang="de-DE" sz="900" i="1" dirty="0">
                          <a:solidFill>
                            <a:srgbClr val="595A59"/>
                          </a:solidFill>
                        </a:rPr>
                        <a:t>Davon Gebucht</a:t>
                      </a:r>
                    </a:p>
                  </a:txBody>
                  <a:tcPr>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50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30</a:t>
                      </a:r>
                    </a:p>
                  </a:txBody>
                  <a:tcPr marL="4233" marR="4233" marT="4233" marB="0" anchor="ctr">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extLst>
                  <a:ext uri="{0D108BD9-81ED-4DB2-BD59-A6C34878D82A}">
                    <a16:rowId xmlns:a16="http://schemas.microsoft.com/office/drawing/2014/main" val="2775129707"/>
                  </a:ext>
                </a:extLst>
              </a:tr>
              <a:tr h="254801">
                <a:tc>
                  <a:txBody>
                    <a:bodyPr/>
                    <a:lstStyle/>
                    <a:p>
                      <a:pPr algn="r"/>
                      <a:r>
                        <a:rPr lang="de-DE" sz="900" i="1" dirty="0">
                          <a:solidFill>
                            <a:srgbClr val="595A59"/>
                          </a:solidFill>
                        </a:rPr>
                        <a:t>Davon aus Planung</a:t>
                      </a:r>
                    </a:p>
                  </a:txBody>
                  <a:tcPr>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20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20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50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70</a:t>
                      </a:r>
                    </a:p>
                  </a:txBody>
                  <a:tcPr marL="4233" marR="4233" marT="4233" marB="0" anchor="ctr">
                    <a:solidFill>
                      <a:srgbClr val="E7EBEB"/>
                    </a:solidFill>
                  </a:tcPr>
                </a:tc>
                <a:extLst>
                  <a:ext uri="{0D108BD9-81ED-4DB2-BD59-A6C34878D82A}">
                    <a16:rowId xmlns:a16="http://schemas.microsoft.com/office/drawing/2014/main" val="839049815"/>
                  </a:ext>
                </a:extLst>
              </a:tr>
              <a:tr h="254801">
                <a:tc>
                  <a:txBody>
                    <a:bodyPr/>
                    <a:lstStyle/>
                    <a:p>
                      <a:r>
                        <a:rPr lang="de-DE" sz="900" dirty="0">
                          <a:solidFill>
                            <a:srgbClr val="595A59"/>
                          </a:solidFill>
                        </a:rPr>
                        <a:t>Einzahlungen aus Desinvestitionen</a:t>
                      </a:r>
                    </a:p>
                  </a:txBody>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extLst>
                  <a:ext uri="{0D108BD9-81ED-4DB2-BD59-A6C34878D82A}">
                    <a16:rowId xmlns:a16="http://schemas.microsoft.com/office/drawing/2014/main" val="3384931401"/>
                  </a:ext>
                </a:extLst>
              </a:tr>
              <a:tr h="254801">
                <a:tc>
                  <a:txBody>
                    <a:bodyPr/>
                    <a:lstStyle/>
                    <a:p>
                      <a:r>
                        <a:rPr lang="de-DE" sz="900" dirty="0">
                          <a:solidFill>
                            <a:srgbClr val="595A59"/>
                          </a:solidFill>
                        </a:rPr>
                        <a:t>Einzahlungen aus Finanzerträgen</a:t>
                      </a:r>
                    </a:p>
                  </a:txBody>
                  <a:tcPr>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extLst>
                  <a:ext uri="{0D108BD9-81ED-4DB2-BD59-A6C34878D82A}">
                    <a16:rowId xmlns:a16="http://schemas.microsoft.com/office/drawing/2014/main" val="1233855905"/>
                  </a:ext>
                </a:extLst>
              </a:tr>
              <a:tr h="254801">
                <a:tc>
                  <a:txBody>
                    <a:bodyPr/>
                    <a:lstStyle/>
                    <a:p>
                      <a:r>
                        <a:rPr lang="de-DE" sz="900" dirty="0">
                          <a:solidFill>
                            <a:srgbClr val="595A59"/>
                          </a:solidFill>
                        </a:rPr>
                        <a:t>Summe Einzahlungen</a:t>
                      </a:r>
                    </a:p>
                  </a:txBody>
                  <a:tcPr>
                    <a:solidFill>
                      <a:srgbClr val="D7C6D8"/>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60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50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50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20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20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50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70</a:t>
                      </a:r>
                    </a:p>
                  </a:txBody>
                  <a:tcPr marL="4233" marR="4233" marT="4233" marB="0" anchor="ctr">
                    <a:solidFill>
                      <a:srgbClr val="D7C6D8"/>
                    </a:solidFill>
                  </a:tcPr>
                </a:tc>
                <a:extLst>
                  <a:ext uri="{0D108BD9-81ED-4DB2-BD59-A6C34878D82A}">
                    <a16:rowId xmlns:a16="http://schemas.microsoft.com/office/drawing/2014/main" val="3032267277"/>
                  </a:ext>
                </a:extLst>
              </a:tr>
              <a:tr h="334572">
                <a:tc>
                  <a:txBody>
                    <a:bodyPr/>
                    <a:lstStyle/>
                    <a:p>
                      <a:pPr marL="0" algn="l" defTabSz="914400" rtl="0" eaLnBrk="1" latinLnBrk="0" hangingPunct="1"/>
                      <a:r>
                        <a:rPr lang="de-DE" sz="900" kern="1200" dirty="0">
                          <a:solidFill>
                            <a:srgbClr val="595A59"/>
                          </a:solidFill>
                          <a:latin typeface="+mn-lt"/>
                          <a:ea typeface="+mn-ea"/>
                          <a:cs typeface="+mn-cs"/>
                        </a:rPr>
                        <a:t>Auszahlungen aus laufendem Geschäftsbetrieb (inkl. Kreditoren)</a:t>
                      </a:r>
                    </a:p>
                  </a:txBody>
                  <a:tcPr>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extLst>
                  <a:ext uri="{0D108BD9-81ED-4DB2-BD59-A6C34878D82A}">
                    <a16:rowId xmlns:a16="http://schemas.microsoft.com/office/drawing/2014/main" val="160669637"/>
                  </a:ext>
                </a:extLst>
              </a:tr>
              <a:tr h="254801">
                <a:tc>
                  <a:txBody>
                    <a:bodyPr/>
                    <a:lstStyle/>
                    <a:p>
                      <a:pPr algn="r"/>
                      <a:r>
                        <a:rPr lang="de-DE" sz="900" i="1" dirty="0">
                          <a:solidFill>
                            <a:srgbClr val="595A59"/>
                          </a:solidFill>
                        </a:rPr>
                        <a:t>Davon Gebucht</a:t>
                      </a:r>
                    </a:p>
                  </a:txBody>
                  <a:tcPr>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extLst>
                  <a:ext uri="{0D108BD9-81ED-4DB2-BD59-A6C34878D82A}">
                    <a16:rowId xmlns:a16="http://schemas.microsoft.com/office/drawing/2014/main" val="2172156795"/>
                  </a:ext>
                </a:extLst>
              </a:tr>
              <a:tr h="254801">
                <a:tc>
                  <a:txBody>
                    <a:bodyPr/>
                    <a:lstStyle/>
                    <a:p>
                      <a:pPr algn="r"/>
                      <a:r>
                        <a:rPr lang="de-DE" sz="900" i="1" dirty="0">
                          <a:solidFill>
                            <a:srgbClr val="595A59"/>
                          </a:solidFill>
                        </a:rPr>
                        <a:t>Davon aus Planung</a:t>
                      </a:r>
                    </a:p>
                  </a:txBody>
                  <a:tcPr>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41</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45</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45</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21</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21</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21</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39</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27</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39</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39</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45</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57</a:t>
                      </a:r>
                    </a:p>
                  </a:txBody>
                  <a:tcPr marL="4233" marR="4233" marT="4233" marB="0" anchor="ctr">
                    <a:solidFill>
                      <a:srgbClr val="E7EBEB"/>
                    </a:solidFill>
                  </a:tcPr>
                </a:tc>
                <a:extLst>
                  <a:ext uri="{0D108BD9-81ED-4DB2-BD59-A6C34878D82A}">
                    <a16:rowId xmlns:a16="http://schemas.microsoft.com/office/drawing/2014/main" val="469302514"/>
                  </a:ext>
                </a:extLst>
              </a:tr>
              <a:tr h="254801">
                <a:tc>
                  <a:txBody>
                    <a:bodyPr/>
                    <a:lstStyle/>
                    <a:p>
                      <a:r>
                        <a:rPr lang="de-DE" sz="900" dirty="0">
                          <a:solidFill>
                            <a:srgbClr val="595A59"/>
                          </a:solidFill>
                        </a:rPr>
                        <a:t>Auszahlungen für Investitionen</a:t>
                      </a:r>
                    </a:p>
                  </a:txBody>
                  <a:tcPr>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100</a:t>
                      </a:r>
                    </a:p>
                  </a:txBody>
                  <a:tcPr marL="4233" marR="4233" marT="4233" marB="0" anchor="ctr">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extLst>
                  <a:ext uri="{0D108BD9-81ED-4DB2-BD59-A6C34878D82A}">
                    <a16:rowId xmlns:a16="http://schemas.microsoft.com/office/drawing/2014/main" val="123527730"/>
                  </a:ext>
                </a:extLst>
              </a:tr>
              <a:tr h="334572">
                <a:tc>
                  <a:txBody>
                    <a:bodyPr/>
                    <a:lstStyle/>
                    <a:p>
                      <a:r>
                        <a:rPr lang="de-DE" sz="900" dirty="0">
                          <a:solidFill>
                            <a:srgbClr val="595A59"/>
                          </a:solidFill>
                        </a:rPr>
                        <a:t>Auszahlungen im Rahmen des Finanzverkehrs (Tilgung / Zinsen)</a:t>
                      </a:r>
                    </a:p>
                  </a:txBody>
                  <a:tcPr>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extLst>
                  <a:ext uri="{0D108BD9-81ED-4DB2-BD59-A6C34878D82A}">
                    <a16:rowId xmlns:a16="http://schemas.microsoft.com/office/drawing/2014/main" val="2654850641"/>
                  </a:ext>
                </a:extLst>
              </a:tr>
              <a:tr h="254801">
                <a:tc>
                  <a:txBody>
                    <a:bodyPr/>
                    <a:lstStyle/>
                    <a:p>
                      <a:r>
                        <a:rPr lang="de-DE" sz="900" dirty="0">
                          <a:solidFill>
                            <a:srgbClr val="595A59"/>
                          </a:solidFill>
                        </a:rPr>
                        <a:t>Summe Auszahlungen</a:t>
                      </a:r>
                    </a:p>
                  </a:txBody>
                  <a:tcPr>
                    <a:solidFill>
                      <a:srgbClr val="D7C6D8"/>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53</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47</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47</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23</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23</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123</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41</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29</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41</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41</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47</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59</a:t>
                      </a:r>
                    </a:p>
                  </a:txBody>
                  <a:tcPr marL="4233" marR="4233" marT="4233" marB="0" anchor="ctr">
                    <a:solidFill>
                      <a:srgbClr val="D7C6D8"/>
                    </a:solidFill>
                  </a:tcPr>
                </a:tc>
                <a:extLst>
                  <a:ext uri="{0D108BD9-81ED-4DB2-BD59-A6C34878D82A}">
                    <a16:rowId xmlns:a16="http://schemas.microsoft.com/office/drawing/2014/main" val="875202853"/>
                  </a:ext>
                </a:extLst>
              </a:tr>
              <a:tr h="254801">
                <a:tc>
                  <a:txBody>
                    <a:bodyPr/>
                    <a:lstStyle/>
                    <a:p>
                      <a:r>
                        <a:rPr lang="de-DE" sz="900" dirty="0">
                          <a:solidFill>
                            <a:schemeClr val="bg1"/>
                          </a:solidFill>
                        </a:rPr>
                        <a:t>Über- / Unterdeckung</a:t>
                      </a:r>
                    </a:p>
                  </a:txBody>
                  <a:tcPr>
                    <a:solidFill>
                      <a:srgbClr val="A77FA9"/>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107</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110</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113</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87</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-16</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-17</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-26</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-27</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-28</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-25</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-14</a:t>
                      </a:r>
                    </a:p>
                  </a:txBody>
                  <a:tcPr marL="4233" marR="4233" marT="4233" marB="0" anchor="ctr">
                    <a:solidFill>
                      <a:srgbClr val="A77FA9"/>
                    </a:solidFill>
                  </a:tcPr>
                </a:tc>
                <a:extLst>
                  <a:ext uri="{0D108BD9-81ED-4DB2-BD59-A6C34878D82A}">
                    <a16:rowId xmlns:a16="http://schemas.microsoft.com/office/drawing/2014/main" val="3404646210"/>
                  </a:ext>
                </a:extLst>
              </a:tr>
              <a:tr h="254801">
                <a:tc>
                  <a:txBody>
                    <a:bodyPr/>
                    <a:lstStyle/>
                    <a:p>
                      <a:r>
                        <a:rPr lang="de-DE" sz="900" dirty="0">
                          <a:solidFill>
                            <a:srgbClr val="595A59"/>
                          </a:solidFill>
                        </a:rPr>
                        <a:t>Maßnahmen</a:t>
                      </a:r>
                    </a:p>
                  </a:txBody>
                  <a:tcPr>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extLst>
                  <a:ext uri="{0D108BD9-81ED-4DB2-BD59-A6C34878D82A}">
                    <a16:rowId xmlns:a16="http://schemas.microsoft.com/office/drawing/2014/main" val="3870143063"/>
                  </a:ext>
                </a:extLst>
              </a:tr>
              <a:tr h="209108">
                <a:tc>
                  <a:txBody>
                    <a:bodyPr/>
                    <a:lstStyle/>
                    <a:p>
                      <a:r>
                        <a:rPr lang="de-DE" sz="900" dirty="0">
                          <a:solidFill>
                            <a:schemeClr val="bg1"/>
                          </a:solidFill>
                        </a:rPr>
                        <a:t>Finanzmittelbestand zum Ende der Periode</a:t>
                      </a:r>
                    </a:p>
                  </a:txBody>
                  <a:tcP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107</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110</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113</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87</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-16</a:t>
                      </a:r>
                    </a:p>
                  </a:txBody>
                  <a:tcPr marL="4233" marR="4233" marT="4233" marB="0" anchor="ctr">
                    <a:solidFill>
                      <a:srgbClr val="C00000"/>
                    </a:solidFill>
                  </a:tcPr>
                </a:tc>
                <a:tc>
                  <a:txBody>
                    <a:bodyPr/>
                    <a:lstStyle/>
                    <a:p>
                      <a:pPr algn="l" rtl="0" fontAlgn="ctr"/>
                      <a:r>
                        <a:rPr lang="de-DE" sz="900" b="0" i="0" u="none" strike="noStrike" dirty="0">
                          <a:solidFill>
                            <a:srgbClr val="FFFFFF"/>
                          </a:solidFill>
                          <a:effectLst/>
                          <a:latin typeface="Calibri" panose="020F0502020204030204" pitchFamily="34" charset="0"/>
                        </a:rPr>
                        <a:t>-17</a:t>
                      </a:r>
                    </a:p>
                  </a:txBody>
                  <a:tcPr marL="4233" marR="4233" marT="4233" marB="0" anchor="ctr">
                    <a:solidFill>
                      <a:srgbClr val="C00000"/>
                    </a:solidFill>
                  </a:tcPr>
                </a:tc>
                <a:tc>
                  <a:txBody>
                    <a:bodyPr/>
                    <a:lstStyle/>
                    <a:p>
                      <a:pPr algn="l" rtl="0" fontAlgn="ctr"/>
                      <a:r>
                        <a:rPr lang="de-DE" sz="900" b="0" i="0" u="none" strike="noStrike" dirty="0">
                          <a:solidFill>
                            <a:srgbClr val="FFFFFF"/>
                          </a:solidFill>
                          <a:effectLst/>
                          <a:latin typeface="Calibri" panose="020F0502020204030204" pitchFamily="34" charset="0"/>
                        </a:rPr>
                        <a:t>-26</a:t>
                      </a:r>
                    </a:p>
                  </a:txBody>
                  <a:tcPr marL="4233" marR="4233" marT="4233" marB="0" anchor="ctr">
                    <a:solidFill>
                      <a:srgbClr val="C00000"/>
                    </a:solidFill>
                  </a:tcPr>
                </a:tc>
                <a:tc>
                  <a:txBody>
                    <a:bodyPr/>
                    <a:lstStyle/>
                    <a:p>
                      <a:pPr algn="l" rtl="0" fontAlgn="ctr"/>
                      <a:r>
                        <a:rPr lang="de-DE" sz="900" b="0" i="0" u="none" strike="noStrike" dirty="0">
                          <a:solidFill>
                            <a:srgbClr val="FFFFFF"/>
                          </a:solidFill>
                          <a:effectLst/>
                          <a:latin typeface="Calibri" panose="020F0502020204030204" pitchFamily="34" charset="0"/>
                        </a:rPr>
                        <a:t>-27</a:t>
                      </a:r>
                    </a:p>
                  </a:txBody>
                  <a:tcPr marL="4233" marR="4233" marT="4233" marB="0" anchor="ctr">
                    <a:solidFill>
                      <a:srgbClr val="C00000"/>
                    </a:solidFill>
                  </a:tcPr>
                </a:tc>
                <a:tc>
                  <a:txBody>
                    <a:bodyPr/>
                    <a:lstStyle/>
                    <a:p>
                      <a:pPr algn="l" rtl="0" fontAlgn="ctr"/>
                      <a:r>
                        <a:rPr lang="de-DE" sz="900" b="0" i="0" u="none" strike="noStrike" dirty="0">
                          <a:solidFill>
                            <a:srgbClr val="FFFFFF"/>
                          </a:solidFill>
                          <a:effectLst/>
                          <a:latin typeface="Calibri" panose="020F0502020204030204" pitchFamily="34" charset="0"/>
                        </a:rPr>
                        <a:t>-28</a:t>
                      </a:r>
                    </a:p>
                  </a:txBody>
                  <a:tcPr marL="4233" marR="4233" marT="4233" marB="0" anchor="ctr">
                    <a:solidFill>
                      <a:srgbClr val="C00000"/>
                    </a:solidFill>
                  </a:tcPr>
                </a:tc>
                <a:tc>
                  <a:txBody>
                    <a:bodyPr/>
                    <a:lstStyle/>
                    <a:p>
                      <a:pPr algn="l" rtl="0" fontAlgn="ctr"/>
                      <a:r>
                        <a:rPr lang="de-DE" sz="900" b="0" i="0" u="none" strike="noStrike" dirty="0">
                          <a:solidFill>
                            <a:srgbClr val="FFFFFF"/>
                          </a:solidFill>
                          <a:effectLst/>
                          <a:latin typeface="Calibri" panose="020F0502020204030204" pitchFamily="34" charset="0"/>
                        </a:rPr>
                        <a:t>-25</a:t>
                      </a:r>
                    </a:p>
                  </a:txBody>
                  <a:tcPr marL="4233" marR="4233" marT="4233" marB="0" anchor="ctr">
                    <a:solidFill>
                      <a:srgbClr val="C00000"/>
                    </a:solidFill>
                  </a:tcPr>
                </a:tc>
                <a:tc>
                  <a:txBody>
                    <a:bodyPr/>
                    <a:lstStyle/>
                    <a:p>
                      <a:pPr algn="l" rtl="0" fontAlgn="ctr"/>
                      <a:r>
                        <a:rPr lang="de-DE" sz="900" b="0" i="0" u="none" strike="noStrike" dirty="0">
                          <a:solidFill>
                            <a:srgbClr val="FFFFFF"/>
                          </a:solidFill>
                          <a:effectLst/>
                          <a:latin typeface="Calibri" panose="020F0502020204030204" pitchFamily="34" charset="0"/>
                        </a:rPr>
                        <a:t>-14</a:t>
                      </a:r>
                    </a:p>
                  </a:txBody>
                  <a:tcPr marL="4233" marR="4233" marT="4233" marB="0" anchor="ctr">
                    <a:solidFill>
                      <a:srgbClr val="C00000"/>
                    </a:solidFill>
                  </a:tcPr>
                </a:tc>
                <a:extLst>
                  <a:ext uri="{0D108BD9-81ED-4DB2-BD59-A6C34878D82A}">
                    <a16:rowId xmlns:a16="http://schemas.microsoft.com/office/drawing/2014/main" val="3635693213"/>
                  </a:ext>
                </a:extLst>
              </a:tr>
            </a:tbl>
          </a:graphicData>
        </a:graphic>
      </p:graphicFrame>
      <p:sp>
        <p:nvSpPr>
          <p:cNvPr id="4" name="Textplatzhalter 3">
            <a:extLst>
              <a:ext uri="{FF2B5EF4-FFF2-40B4-BE49-F238E27FC236}">
                <a16:creationId xmlns:a16="http://schemas.microsoft.com/office/drawing/2014/main" id="{880B6A52-5E93-EFFF-7EC6-0FE8DB28A3AA}"/>
              </a:ext>
            </a:extLst>
          </p:cNvPr>
          <p:cNvSpPr>
            <a:spLocks noGrp="1"/>
          </p:cNvSpPr>
          <p:nvPr>
            <p:ph type="body" sz="quarter" idx="16"/>
          </p:nvPr>
        </p:nvSpPr>
        <p:spPr/>
        <p:txBody>
          <a:bodyPr>
            <a:normAutofit/>
          </a:bodyPr>
          <a:lstStyle/>
          <a:p>
            <a:r>
              <a:rPr lang="de-DE" dirty="0"/>
              <a:t>Aufgrund der tatsächlichen Entwicklung wird auch die Planung angepasst</a:t>
            </a:r>
          </a:p>
        </p:txBody>
      </p:sp>
      <p:sp>
        <p:nvSpPr>
          <p:cNvPr id="5" name="Textplatzhalter 4">
            <a:extLst>
              <a:ext uri="{FF2B5EF4-FFF2-40B4-BE49-F238E27FC236}">
                <a16:creationId xmlns:a16="http://schemas.microsoft.com/office/drawing/2014/main" id="{DC2D0497-72EA-C98E-C46B-A76605F47212}"/>
              </a:ext>
            </a:extLst>
          </p:cNvPr>
          <p:cNvSpPr>
            <a:spLocks noGrp="1"/>
          </p:cNvSpPr>
          <p:nvPr>
            <p:ph type="body" sz="quarter" idx="20"/>
          </p:nvPr>
        </p:nvSpPr>
        <p:spPr/>
        <p:txBody>
          <a:bodyPr>
            <a:normAutofit fontScale="77500" lnSpcReduction="20000"/>
          </a:bodyPr>
          <a:lstStyle/>
          <a:p>
            <a:r>
              <a:rPr lang="de-DE" dirty="0"/>
              <a:t>Vereinfachtes Beispiel einer monatlichen Liquiditätsplanung für ein volles Geschäftsjahr (in Tausend EUR)</a:t>
            </a:r>
          </a:p>
        </p:txBody>
      </p:sp>
      <p:sp>
        <p:nvSpPr>
          <p:cNvPr id="7" name="Rechteck 6">
            <a:extLst>
              <a:ext uri="{FF2B5EF4-FFF2-40B4-BE49-F238E27FC236}">
                <a16:creationId xmlns:a16="http://schemas.microsoft.com/office/drawing/2014/main" id="{144BC049-1D73-298C-815F-4BEE584D963D}"/>
              </a:ext>
            </a:extLst>
          </p:cNvPr>
          <p:cNvSpPr/>
          <p:nvPr/>
        </p:nvSpPr>
        <p:spPr>
          <a:xfrm>
            <a:off x="557443" y="2440030"/>
            <a:ext cx="4748034" cy="2896068"/>
          </a:xfrm>
          <a:prstGeom prst="rect">
            <a:avLst/>
          </a:prstGeom>
          <a:solidFill>
            <a:srgbClr val="D7C6D8">
              <a:alpha val="72157"/>
            </a:srgbClr>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a:solidFill>
                  <a:srgbClr val="595A59"/>
                </a:solidFill>
              </a:rPr>
              <a:t>Anpassung der Planung</a:t>
            </a:r>
          </a:p>
          <a:p>
            <a:pPr marL="285750" indent="-285750">
              <a:buFont typeface="Arial" panose="020B0604020202020204" pitchFamily="34" charset="0"/>
              <a:buChar char="•"/>
            </a:pPr>
            <a:r>
              <a:rPr lang="de-DE" sz="1400" dirty="0">
                <a:solidFill>
                  <a:srgbClr val="595A59"/>
                </a:solidFill>
              </a:rPr>
              <a:t>Aufgrund der schlechteren Werte wird ach die zukünftige Planung angepasst</a:t>
            </a:r>
          </a:p>
          <a:p>
            <a:pPr marL="285750" indent="-285750">
              <a:buFont typeface="Arial" panose="020B0604020202020204" pitchFamily="34" charset="0"/>
              <a:buChar char="•"/>
            </a:pPr>
            <a:endParaRPr lang="de-DE" sz="1400" dirty="0">
              <a:solidFill>
                <a:srgbClr val="595A59"/>
              </a:solidFill>
            </a:endParaRPr>
          </a:p>
          <a:p>
            <a:pPr marL="285750" indent="-285750">
              <a:buFont typeface="Arial" panose="020B0604020202020204" pitchFamily="34" charset="0"/>
              <a:buChar char="•"/>
            </a:pPr>
            <a:r>
              <a:rPr lang="de-DE" sz="1400" dirty="0">
                <a:solidFill>
                  <a:srgbClr val="595A59"/>
                </a:solidFill>
              </a:rPr>
              <a:t>Aus Vorsichtsgründen wird die Umsatzprognose reduziert</a:t>
            </a:r>
          </a:p>
          <a:p>
            <a:pPr marL="285750" indent="-285750">
              <a:buFont typeface="Arial" panose="020B0604020202020204" pitchFamily="34" charset="0"/>
              <a:buChar char="•"/>
            </a:pPr>
            <a:endParaRPr lang="de-DE" sz="1400" dirty="0">
              <a:solidFill>
                <a:srgbClr val="595A59"/>
              </a:solidFill>
            </a:endParaRPr>
          </a:p>
          <a:p>
            <a:pPr marL="285750" indent="-285750">
              <a:buFont typeface="Arial" panose="020B0604020202020204" pitchFamily="34" charset="0"/>
              <a:buChar char="•"/>
            </a:pPr>
            <a:r>
              <a:rPr lang="de-DE" sz="1400" dirty="0">
                <a:solidFill>
                  <a:srgbClr val="595A59"/>
                </a:solidFill>
              </a:rPr>
              <a:t>Die tatsächlichen variablen Kosten werden für die zukünftigen Werte übernommen</a:t>
            </a:r>
            <a:br>
              <a:rPr lang="de-DE" sz="1400" dirty="0">
                <a:solidFill>
                  <a:srgbClr val="595A59"/>
                </a:solidFill>
              </a:rPr>
            </a:br>
            <a:endParaRPr lang="de-DE" sz="1400" dirty="0">
              <a:solidFill>
                <a:srgbClr val="595A59"/>
              </a:solidFill>
            </a:endParaRPr>
          </a:p>
          <a:p>
            <a:pPr marL="285750" indent="-285750">
              <a:buFont typeface="Wingdings" panose="05000000000000000000" pitchFamily="2" charset="2"/>
              <a:buChar char="à"/>
            </a:pPr>
            <a:r>
              <a:rPr lang="de-DE" sz="1400" dirty="0">
                <a:solidFill>
                  <a:srgbClr val="595A59"/>
                </a:solidFill>
                <a:sym typeface="Wingdings" panose="05000000000000000000" pitchFamily="2" charset="2"/>
              </a:rPr>
              <a:t>Die angepasste Planung zeigt, dass die geplante Renovierung nicht umgesetzt werden kann, da die Liquidität nicht ausreichen würde</a:t>
            </a:r>
          </a:p>
        </p:txBody>
      </p:sp>
    </p:spTree>
    <p:extLst>
      <p:ext uri="{BB962C8B-B14F-4D97-AF65-F5344CB8AC3E}">
        <p14:creationId xmlns:p14="http://schemas.microsoft.com/office/powerpoint/2010/main" val="1863892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4A449CA6-31B7-281E-7117-0902164843C7}"/>
              </a:ext>
            </a:extLst>
          </p:cNvPr>
          <p:cNvGraphicFramePr>
            <a:graphicFrameLocks noGrp="1"/>
          </p:cNvGraphicFramePr>
          <p:nvPr>
            <p:ph sz="quarter" idx="13"/>
            <p:extLst>
              <p:ext uri="{D42A27DB-BD31-4B8C-83A1-F6EECF244321}">
                <p14:modId xmlns:p14="http://schemas.microsoft.com/office/powerpoint/2010/main" val="4074705158"/>
              </p:ext>
            </p:extLst>
          </p:nvPr>
        </p:nvGraphicFramePr>
        <p:xfrm>
          <a:off x="389965" y="1720710"/>
          <a:ext cx="11370224" cy="4984323"/>
        </p:xfrm>
        <a:graphic>
          <a:graphicData uri="http://schemas.openxmlformats.org/drawingml/2006/table">
            <a:tbl>
              <a:tblPr firstRow="1" bandRow="1">
                <a:tableStyleId>{5C22544A-7EE6-4342-B048-85BDC9FD1C3A}</a:tableStyleId>
              </a:tblPr>
              <a:tblGrid>
                <a:gridCol w="2311499">
                  <a:extLst>
                    <a:ext uri="{9D8B030D-6E8A-4147-A177-3AD203B41FA5}">
                      <a16:colId xmlns:a16="http://schemas.microsoft.com/office/drawing/2014/main" val="353390154"/>
                    </a:ext>
                  </a:extLst>
                </a:gridCol>
                <a:gridCol w="696825">
                  <a:extLst>
                    <a:ext uri="{9D8B030D-6E8A-4147-A177-3AD203B41FA5}">
                      <a16:colId xmlns:a16="http://schemas.microsoft.com/office/drawing/2014/main" val="548620442"/>
                    </a:ext>
                  </a:extLst>
                </a:gridCol>
                <a:gridCol w="696825">
                  <a:extLst>
                    <a:ext uri="{9D8B030D-6E8A-4147-A177-3AD203B41FA5}">
                      <a16:colId xmlns:a16="http://schemas.microsoft.com/office/drawing/2014/main" val="2842557175"/>
                    </a:ext>
                  </a:extLst>
                </a:gridCol>
                <a:gridCol w="696825">
                  <a:extLst>
                    <a:ext uri="{9D8B030D-6E8A-4147-A177-3AD203B41FA5}">
                      <a16:colId xmlns:a16="http://schemas.microsoft.com/office/drawing/2014/main" val="189465228"/>
                    </a:ext>
                  </a:extLst>
                </a:gridCol>
                <a:gridCol w="696825">
                  <a:extLst>
                    <a:ext uri="{9D8B030D-6E8A-4147-A177-3AD203B41FA5}">
                      <a16:colId xmlns:a16="http://schemas.microsoft.com/office/drawing/2014/main" val="1009061743"/>
                    </a:ext>
                  </a:extLst>
                </a:gridCol>
                <a:gridCol w="696825">
                  <a:extLst>
                    <a:ext uri="{9D8B030D-6E8A-4147-A177-3AD203B41FA5}">
                      <a16:colId xmlns:a16="http://schemas.microsoft.com/office/drawing/2014/main" val="1222803485"/>
                    </a:ext>
                  </a:extLst>
                </a:gridCol>
                <a:gridCol w="696825">
                  <a:extLst>
                    <a:ext uri="{9D8B030D-6E8A-4147-A177-3AD203B41FA5}">
                      <a16:colId xmlns:a16="http://schemas.microsoft.com/office/drawing/2014/main" val="681211518"/>
                    </a:ext>
                  </a:extLst>
                </a:gridCol>
                <a:gridCol w="696825">
                  <a:extLst>
                    <a:ext uri="{9D8B030D-6E8A-4147-A177-3AD203B41FA5}">
                      <a16:colId xmlns:a16="http://schemas.microsoft.com/office/drawing/2014/main" val="84182241"/>
                    </a:ext>
                  </a:extLst>
                </a:gridCol>
                <a:gridCol w="696825">
                  <a:extLst>
                    <a:ext uri="{9D8B030D-6E8A-4147-A177-3AD203B41FA5}">
                      <a16:colId xmlns:a16="http://schemas.microsoft.com/office/drawing/2014/main" val="1227881593"/>
                    </a:ext>
                  </a:extLst>
                </a:gridCol>
                <a:gridCol w="696825">
                  <a:extLst>
                    <a:ext uri="{9D8B030D-6E8A-4147-A177-3AD203B41FA5}">
                      <a16:colId xmlns:a16="http://schemas.microsoft.com/office/drawing/2014/main" val="3994037677"/>
                    </a:ext>
                  </a:extLst>
                </a:gridCol>
                <a:gridCol w="696825">
                  <a:extLst>
                    <a:ext uri="{9D8B030D-6E8A-4147-A177-3AD203B41FA5}">
                      <a16:colId xmlns:a16="http://schemas.microsoft.com/office/drawing/2014/main" val="2732954587"/>
                    </a:ext>
                  </a:extLst>
                </a:gridCol>
                <a:gridCol w="696825">
                  <a:extLst>
                    <a:ext uri="{9D8B030D-6E8A-4147-A177-3AD203B41FA5}">
                      <a16:colId xmlns:a16="http://schemas.microsoft.com/office/drawing/2014/main" val="457463544"/>
                    </a:ext>
                  </a:extLst>
                </a:gridCol>
                <a:gridCol w="696825">
                  <a:extLst>
                    <a:ext uri="{9D8B030D-6E8A-4147-A177-3AD203B41FA5}">
                      <a16:colId xmlns:a16="http://schemas.microsoft.com/office/drawing/2014/main" val="2405739000"/>
                    </a:ext>
                  </a:extLst>
                </a:gridCol>
                <a:gridCol w="696825">
                  <a:extLst>
                    <a:ext uri="{9D8B030D-6E8A-4147-A177-3AD203B41FA5}">
                      <a16:colId xmlns:a16="http://schemas.microsoft.com/office/drawing/2014/main" val="1403333064"/>
                    </a:ext>
                  </a:extLst>
                </a:gridCol>
              </a:tblGrid>
              <a:tr h="334572">
                <a:tc>
                  <a:txBody>
                    <a:bodyPr/>
                    <a:lstStyle/>
                    <a:p>
                      <a:endParaRPr lang="de-DE" sz="900" dirty="0"/>
                    </a:p>
                  </a:txBody>
                  <a:tcPr>
                    <a:solidFill>
                      <a:srgbClr val="79527B"/>
                    </a:solidFill>
                  </a:tcPr>
                </a:tc>
                <a:tc>
                  <a:txBody>
                    <a:bodyPr/>
                    <a:lstStyle/>
                    <a:p>
                      <a:r>
                        <a:rPr lang="de-DE" sz="900" dirty="0"/>
                        <a:t>Status Quo</a:t>
                      </a:r>
                    </a:p>
                  </a:txBody>
                  <a:tcPr>
                    <a:solidFill>
                      <a:schemeClr val="bg1">
                        <a:lumMod val="85000"/>
                      </a:schemeClr>
                    </a:solidFill>
                  </a:tcPr>
                </a:tc>
                <a:tc>
                  <a:txBody>
                    <a:bodyPr/>
                    <a:lstStyle/>
                    <a:p>
                      <a:r>
                        <a:rPr lang="de-DE" sz="900" dirty="0"/>
                        <a:t>Monat 1</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2</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3</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4</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5</a:t>
                      </a:r>
                    </a:p>
                  </a:txBody>
                  <a:tcPr>
                    <a:solidFill>
                      <a:srgbClr val="79527B"/>
                    </a:solidFill>
                  </a:tcPr>
                </a:tc>
                <a:tc>
                  <a:txBody>
                    <a:bodyPr/>
                    <a:lstStyle/>
                    <a:p>
                      <a:r>
                        <a:rPr lang="de-DE" sz="900" dirty="0"/>
                        <a:t>Monat 6</a:t>
                      </a:r>
                    </a:p>
                  </a:txBody>
                  <a:tcPr>
                    <a:solidFill>
                      <a:srgbClr val="7952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t>Monat 7</a:t>
                      </a:r>
                    </a:p>
                  </a:txBody>
                  <a:tcPr>
                    <a:solidFill>
                      <a:srgbClr val="79527B"/>
                    </a:solidFill>
                  </a:tcPr>
                </a:tc>
                <a:tc>
                  <a:txBody>
                    <a:bodyPr/>
                    <a:lstStyle/>
                    <a:p>
                      <a:r>
                        <a:rPr lang="de-DE" sz="900" dirty="0"/>
                        <a:t>Monat 8</a:t>
                      </a:r>
                    </a:p>
                  </a:txBody>
                  <a:tcPr>
                    <a:solidFill>
                      <a:srgbClr val="79527B"/>
                    </a:solidFill>
                  </a:tcPr>
                </a:tc>
                <a:tc>
                  <a:txBody>
                    <a:bodyPr/>
                    <a:lstStyle/>
                    <a:p>
                      <a:r>
                        <a:rPr lang="de-DE" sz="900" dirty="0"/>
                        <a:t>Monat 9</a:t>
                      </a:r>
                    </a:p>
                  </a:txBody>
                  <a:tcPr>
                    <a:solidFill>
                      <a:srgbClr val="79527B"/>
                    </a:solidFill>
                  </a:tcPr>
                </a:tc>
                <a:tc>
                  <a:txBody>
                    <a:bodyPr/>
                    <a:lstStyle/>
                    <a:p>
                      <a:r>
                        <a:rPr lang="de-DE" sz="900" dirty="0"/>
                        <a:t>Monat 10</a:t>
                      </a:r>
                    </a:p>
                  </a:txBody>
                  <a:tcPr>
                    <a:solidFill>
                      <a:srgbClr val="79527B"/>
                    </a:solidFill>
                  </a:tcPr>
                </a:tc>
                <a:tc>
                  <a:txBody>
                    <a:bodyPr/>
                    <a:lstStyle/>
                    <a:p>
                      <a:r>
                        <a:rPr lang="de-DE" sz="900" dirty="0"/>
                        <a:t>Monat 11</a:t>
                      </a:r>
                    </a:p>
                  </a:txBody>
                  <a:tcPr>
                    <a:solidFill>
                      <a:srgbClr val="79527B"/>
                    </a:solidFill>
                  </a:tcPr>
                </a:tc>
                <a:tc>
                  <a:txBody>
                    <a:bodyPr/>
                    <a:lstStyle/>
                    <a:p>
                      <a:r>
                        <a:rPr lang="de-DE" sz="900" dirty="0"/>
                        <a:t>Monat 12</a:t>
                      </a:r>
                    </a:p>
                  </a:txBody>
                  <a:tcPr>
                    <a:solidFill>
                      <a:srgbClr val="79527B"/>
                    </a:solidFill>
                  </a:tcPr>
                </a:tc>
                <a:extLst>
                  <a:ext uri="{0D108BD9-81ED-4DB2-BD59-A6C34878D82A}">
                    <a16:rowId xmlns:a16="http://schemas.microsoft.com/office/drawing/2014/main" val="532152615"/>
                  </a:ext>
                </a:extLst>
              </a:tr>
              <a:tr h="209108">
                <a:tc>
                  <a:txBody>
                    <a:bodyPr/>
                    <a:lstStyle/>
                    <a:p>
                      <a:r>
                        <a:rPr lang="de-DE" sz="900" dirty="0">
                          <a:solidFill>
                            <a:schemeClr val="bg1"/>
                          </a:solidFill>
                        </a:rPr>
                        <a:t>Finanzmittelbestand zu Beginn der Periode</a:t>
                      </a:r>
                    </a:p>
                  </a:txBody>
                  <a:tcP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107</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110</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113</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137</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32</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29</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18</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15</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12</a:t>
                      </a:r>
                    </a:p>
                  </a:txBody>
                  <a:tcPr marL="4233" marR="4233" marT="4233" marB="0" anchor="ctr">
                    <a:solidFill>
                      <a:srgbClr val="A77FA9"/>
                    </a:solidFill>
                  </a:tcPr>
                </a:tc>
                <a:tc>
                  <a:txBody>
                    <a:bodyPr/>
                    <a:lstStyle/>
                    <a:p>
                      <a:pPr algn="l" rtl="0" fontAlgn="ctr"/>
                      <a:r>
                        <a:rPr lang="de-DE" sz="900" b="1" i="0" u="none" strike="noStrike" dirty="0">
                          <a:solidFill>
                            <a:srgbClr val="FFFFFF"/>
                          </a:solidFill>
                          <a:effectLst/>
                          <a:latin typeface="Calibri" panose="020F0502020204030204" pitchFamily="34" charset="0"/>
                        </a:rPr>
                        <a:t>13</a:t>
                      </a:r>
                    </a:p>
                  </a:txBody>
                  <a:tcPr marL="4233" marR="4233" marT="4233" marB="0" anchor="ctr">
                    <a:solidFill>
                      <a:srgbClr val="A77FA9"/>
                    </a:solidFill>
                  </a:tcPr>
                </a:tc>
                <a:extLst>
                  <a:ext uri="{0D108BD9-81ED-4DB2-BD59-A6C34878D82A}">
                    <a16:rowId xmlns:a16="http://schemas.microsoft.com/office/drawing/2014/main" val="1837905213"/>
                  </a:ext>
                </a:extLst>
              </a:tr>
              <a:tr h="334572">
                <a:tc>
                  <a:txBody>
                    <a:bodyPr/>
                    <a:lstStyle/>
                    <a:p>
                      <a:r>
                        <a:rPr lang="de-DE" sz="900" dirty="0">
                          <a:solidFill>
                            <a:srgbClr val="595A59"/>
                          </a:solidFill>
                        </a:rPr>
                        <a:t>Einzahlungen aus laufendem Geschäftsbetrieb (inkl. Debitoren)</a:t>
                      </a:r>
                    </a:p>
                  </a:txBody>
                  <a:tcPr>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extLst>
                  <a:ext uri="{0D108BD9-81ED-4DB2-BD59-A6C34878D82A}">
                    <a16:rowId xmlns:a16="http://schemas.microsoft.com/office/drawing/2014/main" val="2435029646"/>
                  </a:ext>
                </a:extLst>
              </a:tr>
              <a:tr h="254801">
                <a:tc>
                  <a:txBody>
                    <a:bodyPr/>
                    <a:lstStyle/>
                    <a:p>
                      <a:pPr algn="r"/>
                      <a:r>
                        <a:rPr lang="de-DE" sz="900" i="1" dirty="0">
                          <a:solidFill>
                            <a:srgbClr val="595A59"/>
                          </a:solidFill>
                        </a:rPr>
                        <a:t>Davon Gebucht</a:t>
                      </a:r>
                    </a:p>
                  </a:txBody>
                  <a:tcPr>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50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30</a:t>
                      </a:r>
                    </a:p>
                  </a:txBody>
                  <a:tcPr marL="4233" marR="4233" marT="4233" marB="0" anchor="ctr">
                    <a:solidFill>
                      <a:srgbClr val="E7EBEB"/>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extLst>
                  <a:ext uri="{0D108BD9-81ED-4DB2-BD59-A6C34878D82A}">
                    <a16:rowId xmlns:a16="http://schemas.microsoft.com/office/drawing/2014/main" val="2775129707"/>
                  </a:ext>
                </a:extLst>
              </a:tr>
              <a:tr h="254801">
                <a:tc>
                  <a:txBody>
                    <a:bodyPr/>
                    <a:lstStyle/>
                    <a:p>
                      <a:pPr algn="r"/>
                      <a:r>
                        <a:rPr lang="de-DE" sz="900" i="1" dirty="0">
                          <a:solidFill>
                            <a:srgbClr val="595A59"/>
                          </a:solidFill>
                        </a:rPr>
                        <a:t>Davon aus Planung</a:t>
                      </a:r>
                    </a:p>
                  </a:txBody>
                  <a:tcPr>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20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20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50</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70</a:t>
                      </a:r>
                    </a:p>
                  </a:txBody>
                  <a:tcPr marL="4233" marR="4233" marT="4233" marB="0" anchor="ctr">
                    <a:solidFill>
                      <a:srgbClr val="E7EBEB"/>
                    </a:solidFill>
                  </a:tcPr>
                </a:tc>
                <a:extLst>
                  <a:ext uri="{0D108BD9-81ED-4DB2-BD59-A6C34878D82A}">
                    <a16:rowId xmlns:a16="http://schemas.microsoft.com/office/drawing/2014/main" val="839049815"/>
                  </a:ext>
                </a:extLst>
              </a:tr>
              <a:tr h="254801">
                <a:tc>
                  <a:txBody>
                    <a:bodyPr/>
                    <a:lstStyle/>
                    <a:p>
                      <a:r>
                        <a:rPr lang="de-DE" sz="900" dirty="0">
                          <a:solidFill>
                            <a:srgbClr val="595A59"/>
                          </a:solidFill>
                        </a:rPr>
                        <a:t>Einzahlungen aus Desinvestitionen</a:t>
                      </a:r>
                    </a:p>
                  </a:txBody>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tc>
                <a:extLst>
                  <a:ext uri="{0D108BD9-81ED-4DB2-BD59-A6C34878D82A}">
                    <a16:rowId xmlns:a16="http://schemas.microsoft.com/office/drawing/2014/main" val="3384931401"/>
                  </a:ext>
                </a:extLst>
              </a:tr>
              <a:tr h="254801">
                <a:tc>
                  <a:txBody>
                    <a:bodyPr/>
                    <a:lstStyle/>
                    <a:p>
                      <a:r>
                        <a:rPr lang="de-DE" sz="900" dirty="0">
                          <a:solidFill>
                            <a:srgbClr val="595A59"/>
                          </a:solidFill>
                        </a:rPr>
                        <a:t>Einzahlungen aus Finanzerträgen</a:t>
                      </a:r>
                    </a:p>
                  </a:txBody>
                  <a:tcPr>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extLst>
                  <a:ext uri="{0D108BD9-81ED-4DB2-BD59-A6C34878D82A}">
                    <a16:rowId xmlns:a16="http://schemas.microsoft.com/office/drawing/2014/main" val="1233855905"/>
                  </a:ext>
                </a:extLst>
              </a:tr>
              <a:tr h="254801">
                <a:tc>
                  <a:txBody>
                    <a:bodyPr/>
                    <a:lstStyle/>
                    <a:p>
                      <a:r>
                        <a:rPr lang="de-DE" sz="900" dirty="0">
                          <a:solidFill>
                            <a:srgbClr val="595A59"/>
                          </a:solidFill>
                        </a:rPr>
                        <a:t>Summe Einzahlungen</a:t>
                      </a:r>
                    </a:p>
                  </a:txBody>
                  <a:tcPr>
                    <a:solidFill>
                      <a:srgbClr val="D7C6D8"/>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60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50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50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20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20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50</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70</a:t>
                      </a:r>
                    </a:p>
                  </a:txBody>
                  <a:tcPr marL="4233" marR="4233" marT="4233" marB="0" anchor="ctr">
                    <a:solidFill>
                      <a:srgbClr val="D7C6D8"/>
                    </a:solidFill>
                  </a:tcPr>
                </a:tc>
                <a:extLst>
                  <a:ext uri="{0D108BD9-81ED-4DB2-BD59-A6C34878D82A}">
                    <a16:rowId xmlns:a16="http://schemas.microsoft.com/office/drawing/2014/main" val="3032267277"/>
                  </a:ext>
                </a:extLst>
              </a:tr>
              <a:tr h="334572">
                <a:tc>
                  <a:txBody>
                    <a:bodyPr/>
                    <a:lstStyle/>
                    <a:p>
                      <a:pPr marL="0" algn="l" defTabSz="914400" rtl="0" eaLnBrk="1" latinLnBrk="0" hangingPunct="1"/>
                      <a:r>
                        <a:rPr lang="de-DE" sz="900" kern="1200" dirty="0">
                          <a:solidFill>
                            <a:srgbClr val="595A59"/>
                          </a:solidFill>
                          <a:latin typeface="+mn-lt"/>
                          <a:ea typeface="+mn-ea"/>
                          <a:cs typeface="+mn-cs"/>
                        </a:rPr>
                        <a:t>Auszahlungen aus laufendem Geschäftsbetrieb (inkl. Kreditoren)</a:t>
                      </a:r>
                    </a:p>
                  </a:txBody>
                  <a:tcPr>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extLst>
                  <a:ext uri="{0D108BD9-81ED-4DB2-BD59-A6C34878D82A}">
                    <a16:rowId xmlns:a16="http://schemas.microsoft.com/office/drawing/2014/main" val="160669637"/>
                  </a:ext>
                </a:extLst>
              </a:tr>
              <a:tr h="254801">
                <a:tc>
                  <a:txBody>
                    <a:bodyPr/>
                    <a:lstStyle/>
                    <a:p>
                      <a:pPr algn="r"/>
                      <a:r>
                        <a:rPr lang="de-DE" sz="900" i="1" dirty="0">
                          <a:solidFill>
                            <a:srgbClr val="595A59"/>
                          </a:solidFill>
                        </a:rPr>
                        <a:t>Davon Gebucht</a:t>
                      </a:r>
                    </a:p>
                  </a:txBody>
                  <a:tcPr>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10</a:t>
                      </a:r>
                    </a:p>
                  </a:txBody>
                  <a:tcPr marL="4233" marR="4233" marT="4233" marB="0" anchor="ctr">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extLst>
                  <a:ext uri="{0D108BD9-81ED-4DB2-BD59-A6C34878D82A}">
                    <a16:rowId xmlns:a16="http://schemas.microsoft.com/office/drawing/2014/main" val="2172156795"/>
                  </a:ext>
                </a:extLst>
              </a:tr>
              <a:tr h="254801">
                <a:tc>
                  <a:txBody>
                    <a:bodyPr/>
                    <a:lstStyle/>
                    <a:p>
                      <a:pPr algn="r"/>
                      <a:r>
                        <a:rPr lang="de-DE" sz="900" i="1" dirty="0">
                          <a:solidFill>
                            <a:srgbClr val="595A59"/>
                          </a:solidFill>
                        </a:rPr>
                        <a:t>Davon aus Planung</a:t>
                      </a:r>
                    </a:p>
                  </a:txBody>
                  <a:tcPr>
                    <a:solidFill>
                      <a:srgbClr val="E7EBEB"/>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41</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45</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45</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21</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21</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21</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39</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27</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39</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39</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45</a:t>
                      </a:r>
                    </a:p>
                  </a:txBody>
                  <a:tcPr marL="4233" marR="4233" marT="4233" marB="0" anchor="ctr">
                    <a:solidFill>
                      <a:srgbClr val="E7EBEB"/>
                    </a:solidFill>
                  </a:tcPr>
                </a:tc>
                <a:tc>
                  <a:txBody>
                    <a:bodyPr/>
                    <a:lstStyle/>
                    <a:p>
                      <a:pPr algn="l" rtl="0" fontAlgn="ctr"/>
                      <a:r>
                        <a:rPr lang="de-DE" sz="900" b="0" i="0" u="none" strike="noStrike" dirty="0">
                          <a:solidFill>
                            <a:srgbClr val="595A59"/>
                          </a:solidFill>
                          <a:effectLst/>
                          <a:latin typeface="Calibri" panose="020F0502020204030204" pitchFamily="34" charset="0"/>
                        </a:rPr>
                        <a:t>57</a:t>
                      </a:r>
                    </a:p>
                  </a:txBody>
                  <a:tcPr marL="4233" marR="4233" marT="4233" marB="0" anchor="ctr">
                    <a:solidFill>
                      <a:srgbClr val="E7EBEB"/>
                    </a:solidFill>
                  </a:tcPr>
                </a:tc>
                <a:extLst>
                  <a:ext uri="{0D108BD9-81ED-4DB2-BD59-A6C34878D82A}">
                    <a16:rowId xmlns:a16="http://schemas.microsoft.com/office/drawing/2014/main" val="469302514"/>
                  </a:ext>
                </a:extLst>
              </a:tr>
              <a:tr h="254801">
                <a:tc>
                  <a:txBody>
                    <a:bodyPr/>
                    <a:lstStyle/>
                    <a:p>
                      <a:r>
                        <a:rPr lang="de-DE" sz="900" dirty="0">
                          <a:solidFill>
                            <a:srgbClr val="595A59"/>
                          </a:solidFill>
                        </a:rPr>
                        <a:t>Auszahlungen für Investitionen</a:t>
                      </a:r>
                    </a:p>
                  </a:txBody>
                  <a:tcPr>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100</a:t>
                      </a:r>
                    </a:p>
                  </a:txBody>
                  <a:tcPr marL="4233" marR="4233" marT="4233" marB="0" anchor="ctr">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extLst>
                  <a:ext uri="{0D108BD9-81ED-4DB2-BD59-A6C34878D82A}">
                    <a16:rowId xmlns:a16="http://schemas.microsoft.com/office/drawing/2014/main" val="123527730"/>
                  </a:ext>
                </a:extLst>
              </a:tr>
              <a:tr h="334572">
                <a:tc>
                  <a:txBody>
                    <a:bodyPr/>
                    <a:lstStyle/>
                    <a:p>
                      <a:r>
                        <a:rPr lang="de-DE" sz="900" dirty="0">
                          <a:solidFill>
                            <a:srgbClr val="595A59"/>
                          </a:solidFill>
                        </a:rPr>
                        <a:t>Auszahlungen im Rahmen des Finanzverkehrs (Tilgung / Zinsen)</a:t>
                      </a:r>
                    </a:p>
                  </a:txBody>
                  <a:tcPr>
                    <a:solidFill>
                      <a:srgbClr val="CCD4D5"/>
                    </a:solidFill>
                  </a:tcPr>
                </a:tc>
                <a:tc>
                  <a:txBody>
                    <a:bodyPr/>
                    <a:lstStyle/>
                    <a:p>
                      <a:pPr algn="l" fontAlgn="t"/>
                      <a:r>
                        <a:rPr lang="de-DE" sz="1800" b="0" i="0" u="none" strike="noStrike" dirty="0">
                          <a:solidFill>
                            <a:srgbClr val="595A59"/>
                          </a:solidFill>
                          <a:effectLst/>
                          <a:latin typeface="Arial" panose="020B0604020202020204" pitchFamily="34" charset="0"/>
                        </a:rPr>
                        <a:t> </a:t>
                      </a:r>
                    </a:p>
                  </a:txBody>
                  <a:tcPr marL="4233" marR="4233" marT="4233" marB="0">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2</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4</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4</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4</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4</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4</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4</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4</a:t>
                      </a:r>
                    </a:p>
                  </a:txBody>
                  <a:tcPr marL="4233" marR="4233" marT="4233" marB="0" anchor="ctr">
                    <a:solidFill>
                      <a:srgbClr val="CCD4D5"/>
                    </a:solidFill>
                  </a:tcPr>
                </a:tc>
                <a:extLst>
                  <a:ext uri="{0D108BD9-81ED-4DB2-BD59-A6C34878D82A}">
                    <a16:rowId xmlns:a16="http://schemas.microsoft.com/office/drawing/2014/main" val="2654850641"/>
                  </a:ext>
                </a:extLst>
              </a:tr>
              <a:tr h="254801">
                <a:tc>
                  <a:txBody>
                    <a:bodyPr/>
                    <a:lstStyle/>
                    <a:p>
                      <a:r>
                        <a:rPr lang="de-DE" sz="900" dirty="0">
                          <a:solidFill>
                            <a:srgbClr val="595A59"/>
                          </a:solidFill>
                        </a:rPr>
                        <a:t>Summe Auszahlungen</a:t>
                      </a:r>
                    </a:p>
                  </a:txBody>
                  <a:tcPr>
                    <a:solidFill>
                      <a:srgbClr val="D7C6D8"/>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53</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47</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47</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23</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23</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125</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43</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31</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43</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43</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49</a:t>
                      </a:r>
                    </a:p>
                  </a:txBody>
                  <a:tcPr marL="4233" marR="4233" marT="4233" marB="0" anchor="ctr">
                    <a:solidFill>
                      <a:srgbClr val="D7C6D8"/>
                    </a:solidFill>
                  </a:tcPr>
                </a:tc>
                <a:tc>
                  <a:txBody>
                    <a:bodyPr/>
                    <a:lstStyle/>
                    <a:p>
                      <a:pPr algn="l" rtl="0" fontAlgn="ctr"/>
                      <a:r>
                        <a:rPr lang="de-DE" sz="900" b="0" i="0" u="none" strike="noStrike" dirty="0">
                          <a:solidFill>
                            <a:srgbClr val="595A59"/>
                          </a:solidFill>
                          <a:effectLst/>
                          <a:latin typeface="Calibri" panose="020F0502020204030204" pitchFamily="34" charset="0"/>
                        </a:rPr>
                        <a:t>61</a:t>
                      </a:r>
                    </a:p>
                  </a:txBody>
                  <a:tcPr marL="4233" marR="4233" marT="4233" marB="0" anchor="ctr">
                    <a:solidFill>
                      <a:srgbClr val="D7C6D8"/>
                    </a:solidFill>
                  </a:tcPr>
                </a:tc>
                <a:extLst>
                  <a:ext uri="{0D108BD9-81ED-4DB2-BD59-A6C34878D82A}">
                    <a16:rowId xmlns:a16="http://schemas.microsoft.com/office/drawing/2014/main" val="875202853"/>
                  </a:ext>
                </a:extLst>
              </a:tr>
              <a:tr h="254801">
                <a:tc>
                  <a:txBody>
                    <a:bodyPr/>
                    <a:lstStyle/>
                    <a:p>
                      <a:r>
                        <a:rPr lang="de-DE" sz="900" dirty="0">
                          <a:solidFill>
                            <a:schemeClr val="bg1"/>
                          </a:solidFill>
                        </a:rPr>
                        <a:t>Über- / Unterdeckung</a:t>
                      </a:r>
                    </a:p>
                  </a:txBody>
                  <a:tcPr>
                    <a:solidFill>
                      <a:srgbClr val="A77FA9"/>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107</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110</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113</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87</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58</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71</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101</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119</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137</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160</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193</a:t>
                      </a:r>
                    </a:p>
                  </a:txBody>
                  <a:tcPr marL="4233" marR="4233" marT="4233" marB="0" anchor="ctr">
                    <a:solidFill>
                      <a:srgbClr val="A77FA9"/>
                    </a:solidFill>
                  </a:tcPr>
                </a:tc>
                <a:extLst>
                  <a:ext uri="{0D108BD9-81ED-4DB2-BD59-A6C34878D82A}">
                    <a16:rowId xmlns:a16="http://schemas.microsoft.com/office/drawing/2014/main" val="3404646210"/>
                  </a:ext>
                </a:extLst>
              </a:tr>
              <a:tr h="254801">
                <a:tc>
                  <a:txBody>
                    <a:bodyPr/>
                    <a:lstStyle/>
                    <a:p>
                      <a:r>
                        <a:rPr lang="de-DE" sz="900" dirty="0">
                          <a:solidFill>
                            <a:srgbClr val="595A59"/>
                          </a:solidFill>
                        </a:rPr>
                        <a:t>Maßnahmen</a:t>
                      </a:r>
                    </a:p>
                  </a:txBody>
                  <a:tcPr>
                    <a:solidFill>
                      <a:srgbClr val="CCD4D5"/>
                    </a:solidFill>
                  </a:tcPr>
                </a:tc>
                <a:tc>
                  <a:txBody>
                    <a:bodyPr/>
                    <a:lstStyle/>
                    <a:p>
                      <a:pPr algn="l" fontAlgn="t"/>
                      <a:r>
                        <a:rPr lang="de-DE" sz="1800" b="0" i="0" u="none" strike="noStrike" dirty="0">
                          <a:solidFill>
                            <a:srgbClr val="000000"/>
                          </a:solidFill>
                          <a:effectLst/>
                          <a:latin typeface="Arial" panose="020B0604020202020204" pitchFamily="34" charset="0"/>
                        </a:rPr>
                        <a:t> </a:t>
                      </a:r>
                    </a:p>
                  </a:txBody>
                  <a:tcPr marL="4233" marR="4233" marT="4233" marB="0">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50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tc>
                  <a:txBody>
                    <a:bodyPr/>
                    <a:lstStyle/>
                    <a:p>
                      <a:pPr algn="l" rtl="0" fontAlgn="ctr"/>
                      <a:r>
                        <a:rPr lang="de-DE" sz="900" b="0" i="0" u="none" strike="noStrike" dirty="0">
                          <a:solidFill>
                            <a:srgbClr val="595A59"/>
                          </a:solidFill>
                          <a:effectLst/>
                          <a:latin typeface="Calibri" panose="020F0502020204030204" pitchFamily="34" charset="0"/>
                        </a:rPr>
                        <a:t>0</a:t>
                      </a:r>
                    </a:p>
                  </a:txBody>
                  <a:tcPr marL="4233" marR="4233" marT="4233" marB="0" anchor="ctr">
                    <a:solidFill>
                      <a:srgbClr val="CCD4D5"/>
                    </a:solidFill>
                  </a:tcPr>
                </a:tc>
                <a:extLst>
                  <a:ext uri="{0D108BD9-81ED-4DB2-BD59-A6C34878D82A}">
                    <a16:rowId xmlns:a16="http://schemas.microsoft.com/office/drawing/2014/main" val="3870143063"/>
                  </a:ext>
                </a:extLst>
              </a:tr>
              <a:tr h="209108">
                <a:tc>
                  <a:txBody>
                    <a:bodyPr/>
                    <a:lstStyle/>
                    <a:p>
                      <a:r>
                        <a:rPr lang="de-DE" sz="900" dirty="0">
                          <a:solidFill>
                            <a:schemeClr val="bg1"/>
                          </a:solidFill>
                        </a:rPr>
                        <a:t>Finanzmittelbestand zum Ende der Periode</a:t>
                      </a:r>
                    </a:p>
                  </a:txBody>
                  <a:tcP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107</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110</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113</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100</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137</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32</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29</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18</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15</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12</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13</a:t>
                      </a:r>
                    </a:p>
                  </a:txBody>
                  <a:tcPr marL="4233" marR="4233" marT="4233" marB="0" anchor="ctr">
                    <a:solidFill>
                      <a:srgbClr val="A77FA9"/>
                    </a:solidFill>
                  </a:tcPr>
                </a:tc>
                <a:tc>
                  <a:txBody>
                    <a:bodyPr/>
                    <a:lstStyle/>
                    <a:p>
                      <a:pPr algn="l" rtl="0" fontAlgn="ctr"/>
                      <a:r>
                        <a:rPr lang="de-DE" sz="900" b="0" i="0" u="none" strike="noStrike" dirty="0">
                          <a:solidFill>
                            <a:srgbClr val="FFFFFF"/>
                          </a:solidFill>
                          <a:effectLst/>
                          <a:latin typeface="Calibri" panose="020F0502020204030204" pitchFamily="34" charset="0"/>
                        </a:rPr>
                        <a:t>22</a:t>
                      </a:r>
                    </a:p>
                  </a:txBody>
                  <a:tcPr marL="4233" marR="4233" marT="4233" marB="0" anchor="ctr">
                    <a:solidFill>
                      <a:srgbClr val="A77FA9"/>
                    </a:solidFill>
                  </a:tcPr>
                </a:tc>
                <a:extLst>
                  <a:ext uri="{0D108BD9-81ED-4DB2-BD59-A6C34878D82A}">
                    <a16:rowId xmlns:a16="http://schemas.microsoft.com/office/drawing/2014/main" val="3635693213"/>
                  </a:ext>
                </a:extLst>
              </a:tr>
            </a:tbl>
          </a:graphicData>
        </a:graphic>
      </p:graphicFrame>
      <p:sp>
        <p:nvSpPr>
          <p:cNvPr id="4" name="Textplatzhalter 3">
            <a:extLst>
              <a:ext uri="{FF2B5EF4-FFF2-40B4-BE49-F238E27FC236}">
                <a16:creationId xmlns:a16="http://schemas.microsoft.com/office/drawing/2014/main" id="{880B6A52-5E93-EFFF-7EC6-0FE8DB28A3AA}"/>
              </a:ext>
            </a:extLst>
          </p:cNvPr>
          <p:cNvSpPr>
            <a:spLocks noGrp="1"/>
          </p:cNvSpPr>
          <p:nvPr>
            <p:ph type="body" sz="quarter" idx="16"/>
          </p:nvPr>
        </p:nvSpPr>
        <p:spPr/>
        <p:txBody>
          <a:bodyPr>
            <a:normAutofit fontScale="92500" lnSpcReduction="10000"/>
          </a:bodyPr>
          <a:lstStyle/>
          <a:p>
            <a:r>
              <a:rPr lang="de-DE" dirty="0"/>
              <a:t>Aufgrund der angepassten Planung entscheidet sich die Familie, die geplante Renovierung durch einen zusätzlichen Kredit zu finanzieren</a:t>
            </a:r>
          </a:p>
        </p:txBody>
      </p:sp>
      <p:sp>
        <p:nvSpPr>
          <p:cNvPr id="5" name="Textplatzhalter 4">
            <a:extLst>
              <a:ext uri="{FF2B5EF4-FFF2-40B4-BE49-F238E27FC236}">
                <a16:creationId xmlns:a16="http://schemas.microsoft.com/office/drawing/2014/main" id="{DC2D0497-72EA-C98E-C46B-A76605F47212}"/>
              </a:ext>
            </a:extLst>
          </p:cNvPr>
          <p:cNvSpPr>
            <a:spLocks noGrp="1"/>
          </p:cNvSpPr>
          <p:nvPr>
            <p:ph type="body" sz="quarter" idx="20"/>
          </p:nvPr>
        </p:nvSpPr>
        <p:spPr/>
        <p:txBody>
          <a:bodyPr>
            <a:normAutofit fontScale="77500" lnSpcReduction="20000"/>
          </a:bodyPr>
          <a:lstStyle/>
          <a:p>
            <a:r>
              <a:rPr lang="de-DE" dirty="0"/>
              <a:t>Vereinfachtes Beispiel einer monatlichen Liquiditätsplanung für ein volles Geschäftsjahr (in Tausend EUR)</a:t>
            </a:r>
          </a:p>
        </p:txBody>
      </p:sp>
      <p:sp>
        <p:nvSpPr>
          <p:cNvPr id="7" name="Rechteck 6">
            <a:extLst>
              <a:ext uri="{FF2B5EF4-FFF2-40B4-BE49-F238E27FC236}">
                <a16:creationId xmlns:a16="http://schemas.microsoft.com/office/drawing/2014/main" id="{144BC049-1D73-298C-815F-4BEE584D963D}"/>
              </a:ext>
            </a:extLst>
          </p:cNvPr>
          <p:cNvSpPr/>
          <p:nvPr/>
        </p:nvSpPr>
        <p:spPr>
          <a:xfrm>
            <a:off x="557443" y="2440030"/>
            <a:ext cx="4748034" cy="2896068"/>
          </a:xfrm>
          <a:prstGeom prst="rect">
            <a:avLst/>
          </a:prstGeom>
          <a:solidFill>
            <a:srgbClr val="D7C6D8">
              <a:alpha val="72157"/>
            </a:srgbClr>
          </a:solid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a:solidFill>
                  <a:srgbClr val="595A59"/>
                </a:solidFill>
              </a:rPr>
              <a:t>Anpassung der Planung</a:t>
            </a:r>
          </a:p>
          <a:p>
            <a:pPr marL="285750" indent="-285750">
              <a:buFont typeface="Arial" panose="020B0604020202020204" pitchFamily="34" charset="0"/>
              <a:buChar char="•"/>
            </a:pPr>
            <a:r>
              <a:rPr lang="de-DE" sz="1400" dirty="0">
                <a:solidFill>
                  <a:srgbClr val="595A59"/>
                </a:solidFill>
              </a:rPr>
              <a:t>Da die Renovierung für die zukünftige Entwicklung des Hotels wichtig ist, entscheidet sich die Familie einen Kredit aufzunehmen, mit dem die Renovierung finanziert werden soll. </a:t>
            </a:r>
            <a:endParaRPr lang="de-DE" sz="1400" dirty="0">
              <a:solidFill>
                <a:srgbClr val="595A59"/>
              </a:solidFill>
              <a:sym typeface="Wingdings" panose="05000000000000000000" pitchFamily="2" charset="2"/>
            </a:endParaRPr>
          </a:p>
          <a:p>
            <a:pPr marL="285750" indent="-285750">
              <a:buFont typeface="Arial" panose="020B0604020202020204" pitchFamily="34" charset="0"/>
              <a:buChar char="•"/>
            </a:pPr>
            <a:endParaRPr lang="de-DE" sz="1400" dirty="0">
              <a:solidFill>
                <a:srgbClr val="595A59"/>
              </a:solidFill>
              <a:sym typeface="Wingdings" panose="05000000000000000000" pitchFamily="2" charset="2"/>
            </a:endParaRPr>
          </a:p>
          <a:p>
            <a:pPr marL="285750" indent="-285750">
              <a:buFont typeface="Arial" panose="020B0604020202020204" pitchFamily="34" charset="0"/>
              <a:buChar char="•"/>
            </a:pPr>
            <a:r>
              <a:rPr lang="de-DE" sz="1400" dirty="0">
                <a:solidFill>
                  <a:srgbClr val="595A59"/>
                </a:solidFill>
                <a:sym typeface="Wingdings" panose="05000000000000000000" pitchFamily="2" charset="2"/>
              </a:rPr>
              <a:t>Um einen Liquiditätspuffer zu haben, wird ein Kredit in Höhe von 50 TEUR aufgenommen.</a:t>
            </a:r>
          </a:p>
          <a:p>
            <a:pPr marL="285750" indent="-285750">
              <a:buFont typeface="Arial" panose="020B0604020202020204" pitchFamily="34" charset="0"/>
              <a:buChar char="•"/>
            </a:pPr>
            <a:endParaRPr lang="de-DE" sz="1400" dirty="0">
              <a:solidFill>
                <a:srgbClr val="595A59"/>
              </a:solidFill>
              <a:sym typeface="Wingdings" panose="05000000000000000000" pitchFamily="2" charset="2"/>
            </a:endParaRPr>
          </a:p>
          <a:p>
            <a:pPr marL="285750" indent="-285750">
              <a:buFont typeface="Arial" panose="020B0604020202020204" pitchFamily="34" charset="0"/>
              <a:buChar char="•"/>
            </a:pPr>
            <a:r>
              <a:rPr lang="de-DE" sz="1400" dirty="0">
                <a:solidFill>
                  <a:srgbClr val="595A59"/>
                </a:solidFill>
                <a:sym typeface="Wingdings" panose="05000000000000000000" pitchFamily="2" charset="2"/>
              </a:rPr>
              <a:t>Die Finanzierungsbelastung steigt dadurch.</a:t>
            </a:r>
          </a:p>
          <a:p>
            <a:pPr marL="285750" indent="-285750">
              <a:buFont typeface="Arial" panose="020B0604020202020204" pitchFamily="34" charset="0"/>
              <a:buChar char="•"/>
            </a:pPr>
            <a:endParaRPr lang="de-DE" sz="1400" dirty="0">
              <a:solidFill>
                <a:srgbClr val="595A59"/>
              </a:solidFill>
              <a:sym typeface="Wingdings" panose="05000000000000000000" pitchFamily="2" charset="2"/>
            </a:endParaRPr>
          </a:p>
        </p:txBody>
      </p:sp>
      <p:sp>
        <p:nvSpPr>
          <p:cNvPr id="8" name="Ellipse 7">
            <a:extLst>
              <a:ext uri="{FF2B5EF4-FFF2-40B4-BE49-F238E27FC236}">
                <a16:creationId xmlns:a16="http://schemas.microsoft.com/office/drawing/2014/main" id="{9BCD373D-55A6-1399-2F4F-695C8BD26AA4}"/>
              </a:ext>
            </a:extLst>
          </p:cNvPr>
          <p:cNvSpPr/>
          <p:nvPr/>
        </p:nvSpPr>
        <p:spPr>
          <a:xfrm>
            <a:off x="5994943" y="5918160"/>
            <a:ext cx="889951" cy="83249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Ellipse 8">
            <a:extLst>
              <a:ext uri="{FF2B5EF4-FFF2-40B4-BE49-F238E27FC236}">
                <a16:creationId xmlns:a16="http://schemas.microsoft.com/office/drawing/2014/main" id="{FCA2AF7F-393F-C3DD-3037-7D203F35C083}"/>
              </a:ext>
            </a:extLst>
          </p:cNvPr>
          <p:cNvSpPr/>
          <p:nvPr/>
        </p:nvSpPr>
        <p:spPr>
          <a:xfrm>
            <a:off x="6739013" y="5139204"/>
            <a:ext cx="5063022" cy="664786"/>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 name="Gerade Verbindung mit Pfeil 9">
            <a:extLst>
              <a:ext uri="{FF2B5EF4-FFF2-40B4-BE49-F238E27FC236}">
                <a16:creationId xmlns:a16="http://schemas.microsoft.com/office/drawing/2014/main" id="{FB6E1096-DD3F-F880-628E-B945E6A7F45A}"/>
              </a:ext>
            </a:extLst>
          </p:cNvPr>
          <p:cNvCxnSpPr>
            <a:cxnSpLocks/>
            <a:endCxn id="8" idx="2"/>
          </p:cNvCxnSpPr>
          <p:nvPr/>
        </p:nvCxnSpPr>
        <p:spPr>
          <a:xfrm>
            <a:off x="4381296" y="4141694"/>
            <a:ext cx="1613647" cy="2192714"/>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A0EF0A0E-88F1-C327-BFDA-8ECF26C9FC31}"/>
              </a:ext>
            </a:extLst>
          </p:cNvPr>
          <p:cNvCxnSpPr>
            <a:cxnSpLocks/>
            <a:endCxn id="9" idx="2"/>
          </p:cNvCxnSpPr>
          <p:nvPr/>
        </p:nvCxnSpPr>
        <p:spPr>
          <a:xfrm>
            <a:off x="4156364" y="4596449"/>
            <a:ext cx="2582649" cy="875148"/>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24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FB313C8-DBFA-FF28-C4C9-665AFDFB6B19}"/>
              </a:ext>
            </a:extLst>
          </p:cNvPr>
          <p:cNvSpPr>
            <a:spLocks noGrp="1"/>
          </p:cNvSpPr>
          <p:nvPr>
            <p:ph sz="quarter" idx="13"/>
          </p:nvPr>
        </p:nvSpPr>
        <p:spPr/>
        <p:txBody>
          <a:bodyPr>
            <a:normAutofit/>
          </a:bodyPr>
          <a:lstStyle/>
          <a:p>
            <a:r>
              <a:rPr lang="de-DE" b="1" dirty="0">
                <a:solidFill>
                  <a:srgbClr val="79527B"/>
                </a:solidFill>
              </a:rPr>
              <a:t>Beispiel 1: </a:t>
            </a:r>
            <a:r>
              <a:rPr lang="de-DE" dirty="0">
                <a:solidFill>
                  <a:srgbClr val="79527B"/>
                </a:solidFill>
              </a:rPr>
              <a:t>Begleichung von Verbindlichkeiten aus Lieferungen und Leistungen i.H.v. 10.000 EUR (Kreditoren laut Bilanz zum 31.12.2021) zu 100% im Januar 2022</a:t>
            </a:r>
          </a:p>
          <a:p>
            <a:endParaRPr lang="de-DE" b="1" dirty="0">
              <a:solidFill>
                <a:srgbClr val="79527B"/>
              </a:solidFill>
            </a:endParaRPr>
          </a:p>
          <a:p>
            <a:endParaRPr lang="de-DE" b="1" dirty="0">
              <a:solidFill>
                <a:srgbClr val="79527B"/>
              </a:solidFill>
            </a:endParaRPr>
          </a:p>
          <a:p>
            <a:r>
              <a:rPr lang="de-DE" b="1" dirty="0">
                <a:solidFill>
                  <a:srgbClr val="79527B"/>
                </a:solidFill>
              </a:rPr>
              <a:t>Wirkung: </a:t>
            </a:r>
            <a:endParaRPr lang="de-DE" dirty="0">
              <a:solidFill>
                <a:srgbClr val="79527B"/>
              </a:solidFill>
            </a:endParaRPr>
          </a:p>
          <a:p>
            <a:pPr marL="285750" indent="-285750">
              <a:buFontTx/>
              <a:buChar char="-"/>
            </a:pPr>
            <a:r>
              <a:rPr lang="de-DE" b="1" dirty="0">
                <a:solidFill>
                  <a:srgbClr val="79527B"/>
                </a:solidFill>
              </a:rPr>
              <a:t>Liquidität: </a:t>
            </a:r>
          </a:p>
          <a:p>
            <a:pPr marL="285750" indent="-285750">
              <a:buFontTx/>
              <a:buChar char="-"/>
            </a:pPr>
            <a:r>
              <a:rPr lang="de-DE" b="1" dirty="0">
                <a:solidFill>
                  <a:srgbClr val="79527B"/>
                </a:solidFill>
              </a:rPr>
              <a:t>Bilanz:</a:t>
            </a:r>
          </a:p>
          <a:p>
            <a:pPr marL="285750" indent="-285750">
              <a:buFontTx/>
              <a:buChar char="-"/>
            </a:pPr>
            <a:r>
              <a:rPr lang="de-DE" b="1" dirty="0">
                <a:solidFill>
                  <a:srgbClr val="79527B"/>
                </a:solidFill>
              </a:rPr>
              <a:t>Gewinn- und Verlustrechnung:</a:t>
            </a:r>
          </a:p>
        </p:txBody>
      </p:sp>
      <p:sp>
        <p:nvSpPr>
          <p:cNvPr id="3" name="Inhaltsplatzhalter 2">
            <a:extLst>
              <a:ext uri="{FF2B5EF4-FFF2-40B4-BE49-F238E27FC236}">
                <a16:creationId xmlns:a16="http://schemas.microsoft.com/office/drawing/2014/main" id="{0B7376B7-AE5D-8FF2-DEC0-935D3C915021}"/>
              </a:ext>
            </a:extLst>
          </p:cNvPr>
          <p:cNvSpPr>
            <a:spLocks noGrp="1"/>
          </p:cNvSpPr>
          <p:nvPr>
            <p:ph sz="quarter" idx="19"/>
          </p:nvPr>
        </p:nvSpPr>
        <p:spPr/>
        <p:txBody>
          <a:bodyPr/>
          <a:lstStyle/>
          <a:p>
            <a:r>
              <a:rPr lang="de-DE" dirty="0"/>
              <a:t>Überlegen Sie, welche Einflüsse dieser beispielhafte Geschäftsvorfall auf die Liquidität, die Bilanz und die Gewinn- und Verlustrechnung hat.</a:t>
            </a:r>
          </a:p>
        </p:txBody>
      </p:sp>
      <p:sp>
        <p:nvSpPr>
          <p:cNvPr id="4" name="Textplatzhalter 3">
            <a:extLst>
              <a:ext uri="{FF2B5EF4-FFF2-40B4-BE49-F238E27FC236}">
                <a16:creationId xmlns:a16="http://schemas.microsoft.com/office/drawing/2014/main" id="{46906822-01B4-B290-1123-DCC6D01F5FA1}"/>
              </a:ext>
            </a:extLst>
          </p:cNvPr>
          <p:cNvSpPr>
            <a:spLocks noGrp="1"/>
          </p:cNvSpPr>
          <p:nvPr>
            <p:ph type="body" sz="quarter" idx="16"/>
          </p:nvPr>
        </p:nvSpPr>
        <p:spPr/>
        <p:txBody>
          <a:bodyPr>
            <a:normAutofit lnSpcReduction="10000"/>
          </a:bodyPr>
          <a:lstStyle/>
          <a:p>
            <a:r>
              <a:rPr lang="de-DE" dirty="0"/>
              <a:t>Aufgrund der Verknüpfung der einzelnen Pläne in der integrierten Finanzplanung haben Geschäftsvorfälle in der Regel auch Einfluss auf die unterschiedlichen Teilpläne</a:t>
            </a:r>
          </a:p>
          <a:p>
            <a:endParaRPr lang="de-DE" dirty="0"/>
          </a:p>
        </p:txBody>
      </p:sp>
      <p:sp>
        <p:nvSpPr>
          <p:cNvPr id="5" name="Textplatzhalter 4">
            <a:extLst>
              <a:ext uri="{FF2B5EF4-FFF2-40B4-BE49-F238E27FC236}">
                <a16:creationId xmlns:a16="http://schemas.microsoft.com/office/drawing/2014/main" id="{965972A5-AE1E-0AF5-3AB7-F312D1F34C97}"/>
              </a:ext>
            </a:extLst>
          </p:cNvPr>
          <p:cNvSpPr>
            <a:spLocks noGrp="1"/>
          </p:cNvSpPr>
          <p:nvPr>
            <p:ph type="body" sz="quarter" idx="20"/>
          </p:nvPr>
        </p:nvSpPr>
        <p:spPr/>
        <p:txBody>
          <a:bodyPr>
            <a:normAutofit fontScale="77500" lnSpcReduction="20000"/>
          </a:bodyPr>
          <a:lstStyle/>
          <a:p>
            <a:r>
              <a:rPr lang="de-DE" dirty="0"/>
              <a:t>Beispiele ausgewählter Geschäftsvorfälle auf die integrierte Finanzplanung</a:t>
            </a:r>
          </a:p>
        </p:txBody>
      </p:sp>
    </p:spTree>
    <p:extLst>
      <p:ext uri="{BB962C8B-B14F-4D97-AF65-F5344CB8AC3E}">
        <p14:creationId xmlns:p14="http://schemas.microsoft.com/office/powerpoint/2010/main" val="3706430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FB313C8-DBFA-FF28-C4C9-665AFDFB6B19}"/>
              </a:ext>
            </a:extLst>
          </p:cNvPr>
          <p:cNvSpPr>
            <a:spLocks noGrp="1"/>
          </p:cNvSpPr>
          <p:nvPr>
            <p:ph sz="quarter" idx="13"/>
          </p:nvPr>
        </p:nvSpPr>
        <p:spPr/>
        <p:txBody>
          <a:bodyPr>
            <a:normAutofit/>
          </a:bodyPr>
          <a:lstStyle/>
          <a:p>
            <a:r>
              <a:rPr lang="de-DE" b="1" dirty="0">
                <a:solidFill>
                  <a:srgbClr val="79527B"/>
                </a:solidFill>
              </a:rPr>
              <a:t>Beispiel 1: </a:t>
            </a:r>
            <a:r>
              <a:rPr lang="de-DE" dirty="0">
                <a:solidFill>
                  <a:srgbClr val="79527B"/>
                </a:solidFill>
              </a:rPr>
              <a:t>Begleichung von Verbindlichkeiten aus Lieferungen und Leistungen i.H.v. 10.000 EUR (Kreditoren laut Bilanz zum 31.12.2021) zu 100% im Januar 2022</a:t>
            </a:r>
          </a:p>
          <a:p>
            <a:endParaRPr lang="de-DE" b="1" dirty="0">
              <a:solidFill>
                <a:srgbClr val="79527B"/>
              </a:solidFill>
            </a:endParaRPr>
          </a:p>
          <a:p>
            <a:endParaRPr lang="de-DE" b="1" dirty="0">
              <a:solidFill>
                <a:srgbClr val="79527B"/>
              </a:solidFill>
            </a:endParaRPr>
          </a:p>
          <a:p>
            <a:r>
              <a:rPr lang="de-DE" b="1" dirty="0">
                <a:solidFill>
                  <a:srgbClr val="79527B"/>
                </a:solidFill>
              </a:rPr>
              <a:t>Wirkung: </a:t>
            </a:r>
            <a:endParaRPr lang="de-DE" dirty="0">
              <a:solidFill>
                <a:srgbClr val="79527B"/>
              </a:solidFill>
            </a:endParaRPr>
          </a:p>
          <a:p>
            <a:pPr marL="285750" indent="-285750">
              <a:buFontTx/>
              <a:buChar char="-"/>
            </a:pPr>
            <a:r>
              <a:rPr lang="de-DE" b="1" dirty="0">
                <a:solidFill>
                  <a:srgbClr val="79527B"/>
                </a:solidFill>
              </a:rPr>
              <a:t>Liquidität: </a:t>
            </a:r>
            <a:r>
              <a:rPr lang="de-DE" dirty="0">
                <a:solidFill>
                  <a:srgbClr val="79527B"/>
                </a:solidFill>
              </a:rPr>
              <a:t>Auszahlungen aus operativem Geschäftsbetrieb in der Liquiditätsplanung im Januar 2022 (Brutto)</a:t>
            </a:r>
            <a:endParaRPr lang="de-DE" b="1" dirty="0">
              <a:solidFill>
                <a:srgbClr val="79527B"/>
              </a:solidFill>
            </a:endParaRPr>
          </a:p>
          <a:p>
            <a:pPr marL="285750" indent="-285750">
              <a:buFontTx/>
              <a:buChar char="-"/>
            </a:pPr>
            <a:r>
              <a:rPr lang="de-DE" b="1" dirty="0">
                <a:solidFill>
                  <a:srgbClr val="79527B"/>
                </a:solidFill>
              </a:rPr>
              <a:t>Bilanz: </a:t>
            </a:r>
            <a:r>
              <a:rPr lang="de-DE" dirty="0">
                <a:solidFill>
                  <a:srgbClr val="79527B"/>
                </a:solidFill>
              </a:rPr>
              <a:t>Reduktion der Verbindlichkeiten aus Lieferungen und Leistungen im Januar 2022 um die Höhe des Zahlungsausgangs</a:t>
            </a:r>
            <a:endParaRPr lang="de-DE" b="1" dirty="0">
              <a:solidFill>
                <a:srgbClr val="79527B"/>
              </a:solidFill>
            </a:endParaRPr>
          </a:p>
          <a:p>
            <a:pPr marL="285750" indent="-285750">
              <a:buFontTx/>
              <a:buChar char="-"/>
            </a:pPr>
            <a:r>
              <a:rPr lang="de-DE" b="1" dirty="0">
                <a:solidFill>
                  <a:srgbClr val="79527B"/>
                </a:solidFill>
              </a:rPr>
              <a:t>Gewinn- und Verlustrechnung: </a:t>
            </a:r>
            <a:r>
              <a:rPr lang="de-DE" dirty="0">
                <a:solidFill>
                  <a:srgbClr val="79527B"/>
                </a:solidFill>
              </a:rPr>
              <a:t>keine Auswirkung</a:t>
            </a:r>
            <a:endParaRPr lang="de-DE" b="1" dirty="0">
              <a:solidFill>
                <a:srgbClr val="79527B"/>
              </a:solidFill>
            </a:endParaRPr>
          </a:p>
        </p:txBody>
      </p:sp>
      <p:sp>
        <p:nvSpPr>
          <p:cNvPr id="3" name="Inhaltsplatzhalter 2">
            <a:extLst>
              <a:ext uri="{FF2B5EF4-FFF2-40B4-BE49-F238E27FC236}">
                <a16:creationId xmlns:a16="http://schemas.microsoft.com/office/drawing/2014/main" id="{0B7376B7-AE5D-8FF2-DEC0-935D3C915021}"/>
              </a:ext>
            </a:extLst>
          </p:cNvPr>
          <p:cNvSpPr>
            <a:spLocks noGrp="1"/>
          </p:cNvSpPr>
          <p:nvPr>
            <p:ph sz="quarter" idx="19"/>
          </p:nvPr>
        </p:nvSpPr>
        <p:spPr/>
        <p:txBody>
          <a:bodyPr/>
          <a:lstStyle/>
          <a:p>
            <a:endParaRPr lang="de-DE" dirty="0"/>
          </a:p>
        </p:txBody>
      </p:sp>
      <p:sp>
        <p:nvSpPr>
          <p:cNvPr id="4" name="Textplatzhalter 3">
            <a:extLst>
              <a:ext uri="{FF2B5EF4-FFF2-40B4-BE49-F238E27FC236}">
                <a16:creationId xmlns:a16="http://schemas.microsoft.com/office/drawing/2014/main" id="{46906822-01B4-B290-1123-DCC6D01F5FA1}"/>
              </a:ext>
            </a:extLst>
          </p:cNvPr>
          <p:cNvSpPr>
            <a:spLocks noGrp="1"/>
          </p:cNvSpPr>
          <p:nvPr>
            <p:ph type="body" sz="quarter" idx="16"/>
          </p:nvPr>
        </p:nvSpPr>
        <p:spPr/>
        <p:txBody>
          <a:bodyPr>
            <a:normAutofit lnSpcReduction="10000"/>
          </a:bodyPr>
          <a:lstStyle/>
          <a:p>
            <a:r>
              <a:rPr lang="de-DE" dirty="0"/>
              <a:t>Aufgrund der Verknüpfung der einzelnen Pläne in der integrierten Finanzplanung haben Geschäftsvorfälle in der Regel auch Einfluss auf die unterschiedlichen Teilpläne</a:t>
            </a:r>
          </a:p>
          <a:p>
            <a:endParaRPr lang="de-DE" dirty="0"/>
          </a:p>
        </p:txBody>
      </p:sp>
      <p:sp>
        <p:nvSpPr>
          <p:cNvPr id="5" name="Textplatzhalter 4">
            <a:extLst>
              <a:ext uri="{FF2B5EF4-FFF2-40B4-BE49-F238E27FC236}">
                <a16:creationId xmlns:a16="http://schemas.microsoft.com/office/drawing/2014/main" id="{965972A5-AE1E-0AF5-3AB7-F312D1F34C97}"/>
              </a:ext>
            </a:extLst>
          </p:cNvPr>
          <p:cNvSpPr>
            <a:spLocks noGrp="1"/>
          </p:cNvSpPr>
          <p:nvPr>
            <p:ph type="body" sz="quarter" idx="20"/>
          </p:nvPr>
        </p:nvSpPr>
        <p:spPr/>
        <p:txBody>
          <a:bodyPr>
            <a:normAutofit fontScale="77500" lnSpcReduction="20000"/>
          </a:bodyPr>
          <a:lstStyle/>
          <a:p>
            <a:r>
              <a:rPr lang="de-DE" dirty="0"/>
              <a:t>Beispiele ausgewählter Geschäftsvorfälle auf die integrierte Finanzplanung</a:t>
            </a:r>
          </a:p>
        </p:txBody>
      </p:sp>
    </p:spTree>
    <p:extLst>
      <p:ext uri="{BB962C8B-B14F-4D97-AF65-F5344CB8AC3E}">
        <p14:creationId xmlns:p14="http://schemas.microsoft.com/office/powerpoint/2010/main" val="3247641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FB313C8-DBFA-FF28-C4C9-665AFDFB6B19}"/>
              </a:ext>
            </a:extLst>
          </p:cNvPr>
          <p:cNvSpPr>
            <a:spLocks noGrp="1"/>
          </p:cNvSpPr>
          <p:nvPr>
            <p:ph sz="quarter" idx="13"/>
          </p:nvPr>
        </p:nvSpPr>
        <p:spPr/>
        <p:txBody>
          <a:bodyPr>
            <a:normAutofit/>
          </a:bodyPr>
          <a:lstStyle/>
          <a:p>
            <a:r>
              <a:rPr lang="de-DE" b="1" dirty="0">
                <a:solidFill>
                  <a:srgbClr val="79527B"/>
                </a:solidFill>
              </a:rPr>
              <a:t>Beispiel 2: </a:t>
            </a:r>
            <a:r>
              <a:rPr lang="de-DE" dirty="0">
                <a:solidFill>
                  <a:srgbClr val="79527B"/>
                </a:solidFill>
              </a:rPr>
              <a:t>Umsatzerlöse in Höhe von 10.000 EUR (netto) im Januar 2022 und Zahlungseingang im Februar 2022 (Verkauf mit Zahlungsziel)</a:t>
            </a:r>
          </a:p>
          <a:p>
            <a:endParaRPr lang="de-DE" b="1" dirty="0">
              <a:solidFill>
                <a:srgbClr val="79527B"/>
              </a:solidFill>
            </a:endParaRPr>
          </a:p>
          <a:p>
            <a:endParaRPr lang="de-DE" b="1" dirty="0">
              <a:solidFill>
                <a:srgbClr val="79527B"/>
              </a:solidFill>
            </a:endParaRPr>
          </a:p>
          <a:p>
            <a:r>
              <a:rPr lang="de-DE" b="1" dirty="0">
                <a:solidFill>
                  <a:srgbClr val="79527B"/>
                </a:solidFill>
              </a:rPr>
              <a:t>Wirkung im Januar: </a:t>
            </a:r>
            <a:endParaRPr lang="de-DE" dirty="0">
              <a:solidFill>
                <a:srgbClr val="79527B"/>
              </a:solidFill>
            </a:endParaRPr>
          </a:p>
          <a:p>
            <a:pPr marL="285750" indent="-285750">
              <a:buFontTx/>
              <a:buChar char="-"/>
            </a:pPr>
            <a:r>
              <a:rPr lang="de-DE" b="1" dirty="0">
                <a:solidFill>
                  <a:srgbClr val="79527B"/>
                </a:solidFill>
              </a:rPr>
              <a:t>Gewinn- und Verlustrechnung: </a:t>
            </a:r>
          </a:p>
          <a:p>
            <a:pPr marL="285750" indent="-285750">
              <a:buFontTx/>
              <a:buChar char="-"/>
            </a:pPr>
            <a:r>
              <a:rPr lang="de-DE" b="1" dirty="0">
                <a:solidFill>
                  <a:srgbClr val="79527B"/>
                </a:solidFill>
              </a:rPr>
              <a:t>Bilanz:</a:t>
            </a:r>
          </a:p>
          <a:p>
            <a:pPr marL="285750" indent="-285750">
              <a:buFontTx/>
              <a:buChar char="-"/>
            </a:pPr>
            <a:r>
              <a:rPr lang="de-DE" b="1" dirty="0">
                <a:solidFill>
                  <a:srgbClr val="79527B"/>
                </a:solidFill>
              </a:rPr>
              <a:t>Bilanz:</a:t>
            </a:r>
          </a:p>
          <a:p>
            <a:r>
              <a:rPr lang="de-DE" b="1" dirty="0">
                <a:solidFill>
                  <a:srgbClr val="79527B"/>
                </a:solidFill>
              </a:rPr>
              <a:t>Wirkung im Februar: </a:t>
            </a:r>
            <a:endParaRPr lang="de-DE" dirty="0">
              <a:solidFill>
                <a:srgbClr val="79527B"/>
              </a:solidFill>
            </a:endParaRPr>
          </a:p>
          <a:p>
            <a:pPr marL="285750" indent="-285750">
              <a:buFontTx/>
              <a:buChar char="-"/>
            </a:pPr>
            <a:r>
              <a:rPr lang="de-DE" b="1" dirty="0">
                <a:solidFill>
                  <a:srgbClr val="79527B"/>
                </a:solidFill>
              </a:rPr>
              <a:t>Liquidität:</a:t>
            </a:r>
          </a:p>
          <a:p>
            <a:pPr marL="285750" indent="-285750">
              <a:buFontTx/>
              <a:buChar char="-"/>
            </a:pPr>
            <a:r>
              <a:rPr lang="de-DE" b="1" dirty="0">
                <a:solidFill>
                  <a:srgbClr val="79527B"/>
                </a:solidFill>
              </a:rPr>
              <a:t>Liquidität:</a:t>
            </a:r>
          </a:p>
          <a:p>
            <a:pPr marL="285750" indent="-285750">
              <a:buFontTx/>
              <a:buChar char="-"/>
            </a:pPr>
            <a:r>
              <a:rPr lang="de-DE" b="1" dirty="0">
                <a:solidFill>
                  <a:srgbClr val="79527B"/>
                </a:solidFill>
              </a:rPr>
              <a:t>Bilanz:</a:t>
            </a:r>
          </a:p>
        </p:txBody>
      </p:sp>
      <p:sp>
        <p:nvSpPr>
          <p:cNvPr id="3" name="Inhaltsplatzhalter 2">
            <a:extLst>
              <a:ext uri="{FF2B5EF4-FFF2-40B4-BE49-F238E27FC236}">
                <a16:creationId xmlns:a16="http://schemas.microsoft.com/office/drawing/2014/main" id="{0B7376B7-AE5D-8FF2-DEC0-935D3C915021}"/>
              </a:ext>
            </a:extLst>
          </p:cNvPr>
          <p:cNvSpPr>
            <a:spLocks noGrp="1"/>
          </p:cNvSpPr>
          <p:nvPr>
            <p:ph sz="quarter" idx="19"/>
          </p:nvPr>
        </p:nvSpPr>
        <p:spPr/>
        <p:txBody>
          <a:bodyPr/>
          <a:lstStyle/>
          <a:p>
            <a:r>
              <a:rPr lang="de-DE" dirty="0"/>
              <a:t>Überlegen Sie, welche Einflüsse dieser beispielhafte Geschäftsvorfall auf die Liquidität, die Bilanz und die Gewinn- und Verlustrechnung hat.</a:t>
            </a:r>
          </a:p>
        </p:txBody>
      </p:sp>
      <p:sp>
        <p:nvSpPr>
          <p:cNvPr id="4" name="Textplatzhalter 3">
            <a:extLst>
              <a:ext uri="{FF2B5EF4-FFF2-40B4-BE49-F238E27FC236}">
                <a16:creationId xmlns:a16="http://schemas.microsoft.com/office/drawing/2014/main" id="{46906822-01B4-B290-1123-DCC6D01F5FA1}"/>
              </a:ext>
            </a:extLst>
          </p:cNvPr>
          <p:cNvSpPr>
            <a:spLocks noGrp="1"/>
          </p:cNvSpPr>
          <p:nvPr>
            <p:ph type="body" sz="quarter" idx="16"/>
          </p:nvPr>
        </p:nvSpPr>
        <p:spPr/>
        <p:txBody>
          <a:bodyPr>
            <a:normAutofit lnSpcReduction="10000"/>
          </a:bodyPr>
          <a:lstStyle/>
          <a:p>
            <a:r>
              <a:rPr lang="de-DE" dirty="0"/>
              <a:t>Aufgrund der Verknüpfung der einzelnen Pläne in der integrierten Finanzplanung haben Geschäftsvorfälle in der Regel auch Einfluss auf die unterschiedlichen Teilpläne</a:t>
            </a:r>
          </a:p>
          <a:p>
            <a:endParaRPr lang="de-DE" dirty="0"/>
          </a:p>
        </p:txBody>
      </p:sp>
      <p:sp>
        <p:nvSpPr>
          <p:cNvPr id="5" name="Textplatzhalter 4">
            <a:extLst>
              <a:ext uri="{FF2B5EF4-FFF2-40B4-BE49-F238E27FC236}">
                <a16:creationId xmlns:a16="http://schemas.microsoft.com/office/drawing/2014/main" id="{965972A5-AE1E-0AF5-3AB7-F312D1F34C97}"/>
              </a:ext>
            </a:extLst>
          </p:cNvPr>
          <p:cNvSpPr>
            <a:spLocks noGrp="1"/>
          </p:cNvSpPr>
          <p:nvPr>
            <p:ph type="body" sz="quarter" idx="20"/>
          </p:nvPr>
        </p:nvSpPr>
        <p:spPr/>
        <p:txBody>
          <a:bodyPr>
            <a:normAutofit fontScale="77500" lnSpcReduction="20000"/>
          </a:bodyPr>
          <a:lstStyle/>
          <a:p>
            <a:r>
              <a:rPr lang="de-DE" dirty="0"/>
              <a:t>Beispiele ausgewählter Geschäftsvorfälle auf die integrierte Finanzplanung</a:t>
            </a:r>
          </a:p>
        </p:txBody>
      </p:sp>
    </p:spTree>
    <p:extLst>
      <p:ext uri="{BB962C8B-B14F-4D97-AF65-F5344CB8AC3E}">
        <p14:creationId xmlns:p14="http://schemas.microsoft.com/office/powerpoint/2010/main" val="4193678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FB313C8-DBFA-FF28-C4C9-665AFDFB6B19}"/>
              </a:ext>
            </a:extLst>
          </p:cNvPr>
          <p:cNvSpPr>
            <a:spLocks noGrp="1"/>
          </p:cNvSpPr>
          <p:nvPr>
            <p:ph sz="quarter" idx="13"/>
          </p:nvPr>
        </p:nvSpPr>
        <p:spPr/>
        <p:txBody>
          <a:bodyPr>
            <a:normAutofit fontScale="92500" lnSpcReduction="20000"/>
          </a:bodyPr>
          <a:lstStyle/>
          <a:p>
            <a:r>
              <a:rPr lang="de-DE" b="1" dirty="0">
                <a:solidFill>
                  <a:srgbClr val="79527B"/>
                </a:solidFill>
              </a:rPr>
              <a:t>Beispiel 2: </a:t>
            </a:r>
            <a:r>
              <a:rPr lang="de-DE" dirty="0">
                <a:solidFill>
                  <a:srgbClr val="79527B"/>
                </a:solidFill>
              </a:rPr>
              <a:t>Umsatzerlöse in Höhe von 10.000 EUR (netto) im Januar 2022 und Zahlungseingang im Februar 2022 (Verkauf mit Zahlungsziel)</a:t>
            </a:r>
          </a:p>
          <a:p>
            <a:endParaRPr lang="de-DE" b="1" dirty="0">
              <a:solidFill>
                <a:srgbClr val="79527B"/>
              </a:solidFill>
            </a:endParaRPr>
          </a:p>
          <a:p>
            <a:endParaRPr lang="de-DE" b="1" dirty="0">
              <a:solidFill>
                <a:srgbClr val="79527B"/>
              </a:solidFill>
            </a:endParaRPr>
          </a:p>
          <a:p>
            <a:r>
              <a:rPr lang="de-DE" b="1" dirty="0">
                <a:solidFill>
                  <a:srgbClr val="79527B"/>
                </a:solidFill>
              </a:rPr>
              <a:t>Wirkung im Januar: </a:t>
            </a:r>
            <a:endParaRPr lang="de-DE" dirty="0">
              <a:solidFill>
                <a:srgbClr val="79527B"/>
              </a:solidFill>
            </a:endParaRPr>
          </a:p>
          <a:p>
            <a:pPr marL="285750" indent="-285750">
              <a:buFontTx/>
              <a:buChar char="-"/>
            </a:pPr>
            <a:r>
              <a:rPr lang="de-DE" b="1" dirty="0">
                <a:solidFill>
                  <a:srgbClr val="79527B"/>
                </a:solidFill>
              </a:rPr>
              <a:t>Gewinn- und Verlustrechnung: </a:t>
            </a:r>
            <a:r>
              <a:rPr lang="de-DE" dirty="0">
                <a:solidFill>
                  <a:srgbClr val="79527B"/>
                </a:solidFill>
              </a:rPr>
              <a:t>Umsatzerlöse im Januar 2022 in Höhe von 10.000 EUR</a:t>
            </a:r>
            <a:endParaRPr lang="de-DE" b="1" dirty="0">
              <a:solidFill>
                <a:srgbClr val="79527B"/>
              </a:solidFill>
            </a:endParaRPr>
          </a:p>
          <a:p>
            <a:pPr marL="285750" indent="-285750">
              <a:buFontTx/>
              <a:buChar char="-"/>
            </a:pPr>
            <a:r>
              <a:rPr lang="de-DE" b="1" dirty="0">
                <a:solidFill>
                  <a:srgbClr val="79527B"/>
                </a:solidFill>
              </a:rPr>
              <a:t>Bilanz: </a:t>
            </a:r>
            <a:r>
              <a:rPr lang="de-DE" dirty="0">
                <a:solidFill>
                  <a:srgbClr val="79527B"/>
                </a:solidFill>
              </a:rPr>
              <a:t>Forderung aus Lieferung und Leistungen im Januar 2022 in Höhe von 10.000 zuzüglich geltende Mehrwertsteuer (brutto)</a:t>
            </a:r>
            <a:endParaRPr lang="de-DE" b="1" dirty="0">
              <a:solidFill>
                <a:srgbClr val="79527B"/>
              </a:solidFill>
            </a:endParaRPr>
          </a:p>
          <a:p>
            <a:pPr marL="285750" indent="-285750">
              <a:buFontTx/>
              <a:buChar char="-"/>
            </a:pPr>
            <a:r>
              <a:rPr lang="de-DE" b="1" dirty="0">
                <a:solidFill>
                  <a:srgbClr val="79527B"/>
                </a:solidFill>
              </a:rPr>
              <a:t>Bilanz: </a:t>
            </a:r>
            <a:r>
              <a:rPr lang="de-DE" dirty="0">
                <a:solidFill>
                  <a:srgbClr val="79527B"/>
                </a:solidFill>
              </a:rPr>
              <a:t>Umsatzsteuerverbindlichkeit im Januar 2022 in Höhe der Umsatzsteuer, die typischerweise im Folgemonat gezahlt werden muss</a:t>
            </a:r>
            <a:endParaRPr lang="de-DE" b="1" dirty="0">
              <a:solidFill>
                <a:srgbClr val="79527B"/>
              </a:solidFill>
            </a:endParaRPr>
          </a:p>
          <a:p>
            <a:pPr marL="285750" indent="-285750">
              <a:buFontTx/>
              <a:buChar char="-"/>
            </a:pPr>
            <a:endParaRPr lang="de-DE" b="1" dirty="0">
              <a:solidFill>
                <a:srgbClr val="79527B"/>
              </a:solidFill>
            </a:endParaRPr>
          </a:p>
          <a:p>
            <a:r>
              <a:rPr lang="de-DE" b="1" dirty="0">
                <a:solidFill>
                  <a:srgbClr val="79527B"/>
                </a:solidFill>
              </a:rPr>
              <a:t>Wirkung im Februar: </a:t>
            </a:r>
            <a:endParaRPr lang="de-DE" dirty="0">
              <a:solidFill>
                <a:srgbClr val="79527B"/>
              </a:solidFill>
            </a:endParaRPr>
          </a:p>
          <a:p>
            <a:pPr marL="285750" indent="-285750">
              <a:buFontTx/>
              <a:buChar char="-"/>
            </a:pPr>
            <a:r>
              <a:rPr lang="de-DE" b="1" dirty="0">
                <a:solidFill>
                  <a:srgbClr val="79527B"/>
                </a:solidFill>
              </a:rPr>
              <a:t>Liquidität: </a:t>
            </a:r>
            <a:r>
              <a:rPr lang="de-DE" dirty="0">
                <a:solidFill>
                  <a:srgbClr val="79527B"/>
                </a:solidFill>
              </a:rPr>
              <a:t>Einzahlung aus operativem Geschäftsbetrieb in Liquiditätsplanung im Februar 2022 in Höhe von 10.000 EUR zuzüglich Mehrwertsteuer</a:t>
            </a:r>
            <a:endParaRPr lang="de-DE" b="1" dirty="0">
              <a:solidFill>
                <a:srgbClr val="79527B"/>
              </a:solidFill>
            </a:endParaRPr>
          </a:p>
          <a:p>
            <a:pPr marL="285750" indent="-285750">
              <a:buFontTx/>
              <a:buChar char="-"/>
            </a:pPr>
            <a:r>
              <a:rPr lang="de-DE" b="1" dirty="0">
                <a:solidFill>
                  <a:srgbClr val="79527B"/>
                </a:solidFill>
              </a:rPr>
              <a:t>Liquidität: </a:t>
            </a:r>
            <a:r>
              <a:rPr lang="de-DE" dirty="0">
                <a:solidFill>
                  <a:srgbClr val="79527B"/>
                </a:solidFill>
              </a:rPr>
              <a:t>Auszahlung Umsatzsteuer / Vorsteuersaldo</a:t>
            </a:r>
          </a:p>
          <a:p>
            <a:pPr marL="285750" indent="-285750">
              <a:buFontTx/>
              <a:buChar char="-"/>
            </a:pPr>
            <a:r>
              <a:rPr lang="de-DE" b="1" dirty="0">
                <a:solidFill>
                  <a:srgbClr val="79527B"/>
                </a:solidFill>
              </a:rPr>
              <a:t>Bilanz: </a:t>
            </a:r>
            <a:r>
              <a:rPr lang="de-DE" dirty="0">
                <a:solidFill>
                  <a:srgbClr val="79527B"/>
                </a:solidFill>
              </a:rPr>
              <a:t>Reduktion der Forderungen aus Lieferungen und Leistungen in Höhe der Zahlung von 10.000 zuzüglich Mehrwertsteure (brutto)</a:t>
            </a:r>
            <a:endParaRPr lang="de-DE" b="1" dirty="0">
              <a:solidFill>
                <a:srgbClr val="79527B"/>
              </a:solidFill>
            </a:endParaRPr>
          </a:p>
          <a:p>
            <a:pPr marL="285750" indent="-285750">
              <a:buFontTx/>
              <a:buChar char="-"/>
            </a:pPr>
            <a:endParaRPr lang="de-DE" b="1" dirty="0">
              <a:solidFill>
                <a:srgbClr val="79527B"/>
              </a:solidFill>
            </a:endParaRPr>
          </a:p>
        </p:txBody>
      </p:sp>
      <p:sp>
        <p:nvSpPr>
          <p:cNvPr id="3" name="Inhaltsplatzhalter 2">
            <a:extLst>
              <a:ext uri="{FF2B5EF4-FFF2-40B4-BE49-F238E27FC236}">
                <a16:creationId xmlns:a16="http://schemas.microsoft.com/office/drawing/2014/main" id="{0B7376B7-AE5D-8FF2-DEC0-935D3C915021}"/>
              </a:ext>
            </a:extLst>
          </p:cNvPr>
          <p:cNvSpPr>
            <a:spLocks noGrp="1"/>
          </p:cNvSpPr>
          <p:nvPr>
            <p:ph sz="quarter" idx="19"/>
          </p:nvPr>
        </p:nvSpPr>
        <p:spPr/>
        <p:txBody>
          <a:bodyPr/>
          <a:lstStyle/>
          <a:p>
            <a:endParaRPr lang="de-DE" dirty="0"/>
          </a:p>
        </p:txBody>
      </p:sp>
      <p:sp>
        <p:nvSpPr>
          <p:cNvPr id="4" name="Textplatzhalter 3">
            <a:extLst>
              <a:ext uri="{FF2B5EF4-FFF2-40B4-BE49-F238E27FC236}">
                <a16:creationId xmlns:a16="http://schemas.microsoft.com/office/drawing/2014/main" id="{46906822-01B4-B290-1123-DCC6D01F5FA1}"/>
              </a:ext>
            </a:extLst>
          </p:cNvPr>
          <p:cNvSpPr>
            <a:spLocks noGrp="1"/>
          </p:cNvSpPr>
          <p:nvPr>
            <p:ph type="body" sz="quarter" idx="16"/>
          </p:nvPr>
        </p:nvSpPr>
        <p:spPr/>
        <p:txBody>
          <a:bodyPr>
            <a:normAutofit lnSpcReduction="10000"/>
          </a:bodyPr>
          <a:lstStyle/>
          <a:p>
            <a:r>
              <a:rPr lang="de-DE" dirty="0"/>
              <a:t>Aufgrund der Verknüpfung der einzelnen Pläne in der integrierten Finanzplanung haben Geschäftsvorfälle in der Regel auch Einfluss auf die unterschiedlichen Teilpläne</a:t>
            </a:r>
          </a:p>
          <a:p>
            <a:endParaRPr lang="de-DE" dirty="0"/>
          </a:p>
        </p:txBody>
      </p:sp>
      <p:sp>
        <p:nvSpPr>
          <p:cNvPr id="5" name="Textplatzhalter 4">
            <a:extLst>
              <a:ext uri="{FF2B5EF4-FFF2-40B4-BE49-F238E27FC236}">
                <a16:creationId xmlns:a16="http://schemas.microsoft.com/office/drawing/2014/main" id="{965972A5-AE1E-0AF5-3AB7-F312D1F34C97}"/>
              </a:ext>
            </a:extLst>
          </p:cNvPr>
          <p:cNvSpPr>
            <a:spLocks noGrp="1"/>
          </p:cNvSpPr>
          <p:nvPr>
            <p:ph type="body" sz="quarter" idx="20"/>
          </p:nvPr>
        </p:nvSpPr>
        <p:spPr/>
        <p:txBody>
          <a:bodyPr>
            <a:normAutofit fontScale="77500" lnSpcReduction="20000"/>
          </a:bodyPr>
          <a:lstStyle/>
          <a:p>
            <a:r>
              <a:rPr lang="de-DE" dirty="0"/>
              <a:t>Beispiele ausgewählter Geschäftsvorfälle auf die integrierte Finanzplanung</a:t>
            </a:r>
          </a:p>
        </p:txBody>
      </p:sp>
    </p:spTree>
    <p:extLst>
      <p:ext uri="{BB962C8B-B14F-4D97-AF65-F5344CB8AC3E}">
        <p14:creationId xmlns:p14="http://schemas.microsoft.com/office/powerpoint/2010/main" val="172792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F9CBB1E6-63D1-9CEA-063D-9C8F7B0FDA01}"/>
              </a:ext>
            </a:extLst>
          </p:cNvPr>
          <p:cNvSpPr>
            <a:spLocks noGrp="1"/>
          </p:cNvSpPr>
          <p:nvPr>
            <p:ph type="body" idx="1"/>
          </p:nvPr>
        </p:nvSpPr>
        <p:spPr/>
        <p:txBody>
          <a:bodyPr/>
          <a:lstStyle/>
          <a:p>
            <a:r>
              <a:rPr lang="de-DE" dirty="0"/>
              <a:t>Schauen Sie sich bitte die </a:t>
            </a:r>
            <a:r>
              <a:rPr lang="de-DE" dirty="0">
                <a:solidFill>
                  <a:schemeClr val="bg1"/>
                </a:solidFill>
                <a:hlinkClick r:id="rId2">
                  <a:extLst>
                    <a:ext uri="{A12FA001-AC4F-418D-AE19-62706E023703}">
                      <ahyp:hlinkClr xmlns:ahyp="http://schemas.microsoft.com/office/drawing/2018/hyperlinkcolor" val="tx"/>
                    </a:ext>
                  </a:extLst>
                </a:hlinkClick>
              </a:rPr>
              <a:t>Fallstudie Nr. 6</a:t>
            </a:r>
            <a:r>
              <a:rPr lang="de-DE" dirty="0"/>
              <a:t> an, um zu sehen, wie ein familiengeführtes Hotel in Deutschland die Liquiditätsplanung umgesetzt hat. Dies wird Ihnen helfen, Ihr Verständnis zu vertiefen und mehr über die spezifischen Herausforderungen zu erfahren.</a:t>
            </a:r>
            <a:endParaRPr lang="en-GB" dirty="0"/>
          </a:p>
        </p:txBody>
      </p:sp>
      <p:sp>
        <p:nvSpPr>
          <p:cNvPr id="7" name="Textplatzhalter 6">
            <a:extLst>
              <a:ext uri="{FF2B5EF4-FFF2-40B4-BE49-F238E27FC236}">
                <a16:creationId xmlns:a16="http://schemas.microsoft.com/office/drawing/2014/main" id="{17005C3D-4DD5-DD98-DDBF-7C9C65CD5D4E}"/>
              </a:ext>
            </a:extLst>
          </p:cNvPr>
          <p:cNvSpPr>
            <a:spLocks noGrp="1"/>
          </p:cNvSpPr>
          <p:nvPr>
            <p:ph type="body" idx="2"/>
          </p:nvPr>
        </p:nvSpPr>
        <p:spPr/>
        <p:txBody>
          <a:bodyPr>
            <a:normAutofit fontScale="92500" lnSpcReduction="20000"/>
          </a:bodyPr>
          <a:lstStyle/>
          <a:p>
            <a:r>
              <a:rPr lang="de-DE" dirty="0"/>
              <a:t>Fallstudie</a:t>
            </a:r>
            <a:endParaRPr lang="en-GB" dirty="0"/>
          </a:p>
        </p:txBody>
      </p:sp>
      <p:pic>
        <p:nvPicPr>
          <p:cNvPr id="9" name="Grafik 8" descr="Lupe">
            <a:extLst>
              <a:ext uri="{FF2B5EF4-FFF2-40B4-BE49-F238E27FC236}">
                <a16:creationId xmlns:a16="http://schemas.microsoft.com/office/drawing/2014/main" id="{2CDD527E-9D6E-3833-3ACA-28D4339C1D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4630" y="1383051"/>
            <a:ext cx="3569384" cy="3569384"/>
          </a:xfrm>
          <a:prstGeom prst="rect">
            <a:avLst/>
          </a:prstGeom>
        </p:spPr>
      </p:pic>
    </p:spTree>
    <p:extLst>
      <p:ext uri="{BB962C8B-B14F-4D97-AF65-F5344CB8AC3E}">
        <p14:creationId xmlns:p14="http://schemas.microsoft.com/office/powerpoint/2010/main" val="289223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4"/>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1</a:t>
            </a:r>
            <a:endParaRPr/>
          </a:p>
        </p:txBody>
      </p:sp>
      <p:sp>
        <p:nvSpPr>
          <p:cNvPr id="833" name="Google Shape;833;p4"/>
          <p:cNvSpPr txBox="1">
            <a:spLocks noGrp="1"/>
          </p:cNvSpPr>
          <p:nvPr>
            <p:ph type="body" idx="14"/>
          </p:nvPr>
        </p:nvSpPr>
        <p:spPr>
          <a:xfrm>
            <a:off x="1645529" y="501012"/>
            <a:ext cx="4180325" cy="147002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de-DE" b="1" dirty="0"/>
              <a:t>Wenn man Liquidität dem Zufall überlässt, kann es sehr schnell ernst werden.</a:t>
            </a:r>
            <a:endParaRPr dirty="0"/>
          </a:p>
        </p:txBody>
      </p:sp>
      <p:sp>
        <p:nvSpPr>
          <p:cNvPr id="834" name="Google Shape;834;p4"/>
          <p:cNvSpPr txBox="1">
            <a:spLocks noGrp="1"/>
          </p:cNvSpPr>
          <p:nvPr>
            <p:ph type="body" idx="15"/>
          </p:nvPr>
        </p:nvSpPr>
        <p:spPr>
          <a:xfrm>
            <a:off x="1610555" y="1971040"/>
            <a:ext cx="4250272" cy="603631"/>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ts val="2400"/>
              <a:buNone/>
            </a:pPr>
            <a:r>
              <a:rPr lang="de-DE" sz="2400" dirty="0"/>
              <a:t>In diesem Modul werden wir uns mit folgenden Themen beschäftigen:</a:t>
            </a:r>
          </a:p>
        </p:txBody>
      </p:sp>
      <p:sp>
        <p:nvSpPr>
          <p:cNvPr id="835" name="Google Shape;835;p4"/>
          <p:cNvSpPr txBox="1">
            <a:spLocks noGrp="1"/>
          </p:cNvSpPr>
          <p:nvPr>
            <p:ph type="body" idx="2"/>
          </p:nvPr>
        </p:nvSpPr>
        <p:spPr>
          <a:xfrm>
            <a:off x="7632987" y="3067149"/>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Praxisbeispiel einer monatlichen Liquiditätsplanung</a:t>
            </a:r>
            <a:endParaRPr dirty="0"/>
          </a:p>
        </p:txBody>
      </p:sp>
      <p:sp>
        <p:nvSpPr>
          <p:cNvPr id="836" name="Google Shape;836;p4"/>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2</a:t>
            </a:r>
            <a:endParaRPr/>
          </a:p>
        </p:txBody>
      </p:sp>
      <p:sp>
        <p:nvSpPr>
          <p:cNvPr id="837" name="Google Shape;837;p4"/>
          <p:cNvSpPr txBox="1">
            <a:spLocks noGrp="1"/>
          </p:cNvSpPr>
          <p:nvPr>
            <p:ph type="body" idx="4"/>
          </p:nvPr>
        </p:nvSpPr>
        <p:spPr>
          <a:xfrm>
            <a:off x="7632989" y="955622"/>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Merkmale einer Liquiditätskrise</a:t>
            </a:r>
            <a:endParaRPr dirty="0"/>
          </a:p>
        </p:txBody>
      </p:sp>
      <p:sp>
        <p:nvSpPr>
          <p:cNvPr id="838" name="Google Shape;838;p4"/>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3</a:t>
            </a:r>
            <a:endParaRPr/>
          </a:p>
        </p:txBody>
      </p:sp>
      <p:sp>
        <p:nvSpPr>
          <p:cNvPr id="839" name="Google Shape;839;p4"/>
          <p:cNvSpPr txBox="1">
            <a:spLocks noGrp="1"/>
          </p:cNvSpPr>
          <p:nvPr>
            <p:ph type="body" idx="6"/>
          </p:nvPr>
        </p:nvSpPr>
        <p:spPr>
          <a:xfrm>
            <a:off x="7632988" y="1989847"/>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Liquiditätsplanung </a:t>
            </a:r>
            <a:endParaRPr dirty="0"/>
          </a:p>
        </p:txBody>
      </p:sp>
      <p:sp>
        <p:nvSpPr>
          <p:cNvPr id="840" name="Google Shape;840;p4"/>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4</a:t>
            </a:r>
            <a:endParaRPr/>
          </a:p>
        </p:txBody>
      </p:sp>
      <p:sp>
        <p:nvSpPr>
          <p:cNvPr id="841" name="Google Shape;841;p4"/>
          <p:cNvSpPr txBox="1">
            <a:spLocks noGrp="1"/>
          </p:cNvSpPr>
          <p:nvPr>
            <p:ph type="body" idx="8"/>
          </p:nvPr>
        </p:nvSpPr>
        <p:spPr>
          <a:xfrm>
            <a:off x="7632989" y="418469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Finanzwirtschaftliche Maßnahmen zur Bewältigung der Liquiditätskrise</a:t>
            </a:r>
            <a:endParaRPr dirty="0"/>
          </a:p>
        </p:txBody>
      </p:sp>
      <p:sp>
        <p:nvSpPr>
          <p:cNvPr id="842" name="Google Shape;842;p4"/>
          <p:cNvSpPr txBox="1"/>
          <p:nvPr/>
        </p:nvSpPr>
        <p:spPr>
          <a:xfrm>
            <a:off x="7632986" y="5218915"/>
            <a:ext cx="4465067" cy="8223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95A59"/>
              </a:buClr>
              <a:buSzPts val="2200"/>
              <a:buFont typeface="Arial"/>
              <a:buNone/>
            </a:pPr>
            <a:r>
              <a:rPr lang="de-DE" sz="2200" dirty="0">
                <a:solidFill>
                  <a:srgbClr val="595A59"/>
                </a:solidFill>
                <a:latin typeface="Calibri"/>
                <a:ea typeface="Calibri"/>
                <a:cs typeface="Calibri"/>
                <a:sym typeface="Calibri"/>
              </a:rPr>
              <a:t>Wesentliche Finanz- und Liquiditätskennzahlen</a:t>
            </a:r>
            <a:endParaRPr sz="2200" dirty="0">
              <a:solidFill>
                <a:srgbClr val="FF0000"/>
              </a:solidFill>
              <a:highlight>
                <a:srgbClr val="FFFF00"/>
              </a:highlight>
              <a:latin typeface="Calibri"/>
              <a:ea typeface="Calibri"/>
              <a:cs typeface="Calibri"/>
              <a:sym typeface="Calibri"/>
            </a:endParaRPr>
          </a:p>
        </p:txBody>
      </p:sp>
      <p:sp>
        <p:nvSpPr>
          <p:cNvPr id="843" name="Google Shape;843;p4"/>
          <p:cNvSpPr txBox="1"/>
          <p:nvPr/>
        </p:nvSpPr>
        <p:spPr>
          <a:xfrm>
            <a:off x="6750807" y="5300071"/>
            <a:ext cx="511077" cy="635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de-DE" sz="2800" b="0">
                <a:solidFill>
                  <a:schemeClr val="lt1"/>
                </a:solidFill>
                <a:latin typeface="Calibri"/>
                <a:ea typeface="Calibri"/>
                <a:cs typeface="Calibri"/>
                <a:sym typeface="Calibri"/>
              </a:rPr>
              <a:t>5</a:t>
            </a:r>
            <a:endParaRPr/>
          </a:p>
        </p:txBody>
      </p:sp>
      <p:sp>
        <p:nvSpPr>
          <p:cNvPr id="2" name="Google Shape;836;p2">
            <a:extLst>
              <a:ext uri="{FF2B5EF4-FFF2-40B4-BE49-F238E27FC236}">
                <a16:creationId xmlns:a16="http://schemas.microsoft.com/office/drawing/2014/main" id="{1D786EE7-C4BB-C36B-900D-17F5C639B626}"/>
              </a:ext>
            </a:extLst>
          </p:cNvPr>
          <p:cNvSpPr txBox="1"/>
          <p:nvPr/>
        </p:nvSpPr>
        <p:spPr>
          <a:xfrm>
            <a:off x="1464389" y="5786144"/>
            <a:ext cx="465512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dirty="0">
                <a:solidFill>
                  <a:schemeClr val="lt1"/>
                </a:solidFill>
                <a:latin typeface="Calibri"/>
                <a:ea typeface="Calibri"/>
                <a:cs typeface="Calibri"/>
                <a:sym typeface="Calibri"/>
              </a:rPr>
              <a:t>Diese </a:t>
            </a:r>
            <a:r>
              <a:rPr lang="de-DE" sz="1400" dirty="0" err="1">
                <a:solidFill>
                  <a:schemeClr val="lt1"/>
                </a:solidFill>
                <a:latin typeface="Calibri"/>
                <a:ea typeface="Calibri"/>
                <a:cs typeface="Calibri"/>
                <a:sym typeface="Calibri"/>
              </a:rPr>
              <a:t>Präsentation ist lizenziert unter </a:t>
            </a:r>
            <a:r>
              <a:rPr lang="de-DE" sz="1400" dirty="0">
                <a:solidFill>
                  <a:schemeClr val="lt1"/>
                </a:solidFill>
                <a:latin typeface="Calibri"/>
                <a:ea typeface="Calibri"/>
                <a:cs typeface="Calibri"/>
                <a:sym typeface="Calibri"/>
              </a:rPr>
              <a:t>CC BY 4.0. </a:t>
            </a:r>
            <a:endParaRPr dirty="0"/>
          </a:p>
          <a:p>
            <a:pPr marL="0" marR="0" lvl="0" indent="0" algn="l" rtl="0">
              <a:spcBef>
                <a:spcPts val="0"/>
              </a:spcBef>
              <a:spcAft>
                <a:spcPts val="0"/>
              </a:spcAft>
              <a:buNone/>
            </a:pPr>
            <a:r>
              <a:rPr lang="de-DE" sz="1400" dirty="0">
                <a:solidFill>
                  <a:schemeClr val="lt1"/>
                </a:solidFill>
                <a:latin typeface="Calibri"/>
                <a:ea typeface="Calibri"/>
                <a:cs typeface="Calibri"/>
                <a:sym typeface="Calibri"/>
              </a:rPr>
              <a:t>Eine Kopie dieser Lizenz finden Sie </a:t>
            </a:r>
            <a:r>
              <a:rPr lang="de-DE" sz="1400" dirty="0">
                <a:solidFill>
                  <a:schemeClr val="bg1"/>
                </a:solidFill>
                <a:latin typeface="Calibri"/>
                <a:ea typeface="Calibri"/>
                <a:cs typeface="Calibri"/>
                <a:sym typeface="Calibri"/>
              </a:rPr>
              <a:t>unter </a:t>
            </a:r>
            <a:r>
              <a:rPr lang="de-DE" sz="1400"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https://creativecommons.org/licenses/by-sa/4.0/deed.en</a:t>
            </a:r>
            <a:r>
              <a:rPr lang="de-DE" sz="1400" dirty="0">
                <a:solidFill>
                  <a:schemeClr val="bg1"/>
                </a:solidFill>
                <a:latin typeface="Calibri"/>
                <a:ea typeface="Calibri"/>
                <a:cs typeface="Calibri"/>
                <a:sym typeface="Calibri"/>
              </a:rPr>
              <a:t>  </a:t>
            </a:r>
            <a:endParaRPr sz="1400" dirty="0">
              <a:solidFill>
                <a:schemeClr val="bg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9814AFD-B03B-EFF6-A2C0-1D52E8EF6197}"/>
              </a:ext>
            </a:extLst>
          </p:cNvPr>
          <p:cNvSpPr>
            <a:spLocks noGrp="1"/>
          </p:cNvSpPr>
          <p:nvPr>
            <p:ph type="body" sz="quarter" idx="16"/>
          </p:nvPr>
        </p:nvSpPr>
        <p:spPr>
          <a:xfrm>
            <a:off x="666708" y="752638"/>
            <a:ext cx="5429292" cy="1647662"/>
          </a:xfrm>
        </p:spPr>
        <p:txBody>
          <a:bodyPr>
            <a:noAutofit/>
          </a:bodyPr>
          <a:lstStyle/>
          <a:p>
            <a:r>
              <a:rPr lang="de-DE" dirty="0"/>
              <a:t>Finanzwirtschaftliche Maßnahmen zur Abwendung der Liquiditätskrise</a:t>
            </a:r>
          </a:p>
        </p:txBody>
      </p:sp>
    </p:spTree>
    <p:extLst>
      <p:ext uri="{BB962C8B-B14F-4D97-AF65-F5344CB8AC3E}">
        <p14:creationId xmlns:p14="http://schemas.microsoft.com/office/powerpoint/2010/main" val="268330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Die finanzwirtschaftlichen Maßnahmen umfassen alle Aktivitäten, die in akuten Krisensituationen der Bewältigung der Zahlungsunfähigkeit und der Überschuldung und damit der Sicherung der Liquidität und der Gesundung der Bilanz dienen</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a:bodyPr>
          <a:lstStyle/>
          <a:p>
            <a:r>
              <a:rPr lang="de-DE" dirty="0"/>
              <a:t>Liquiditätsengpässe und drohende Überschuldung sind Merkmale eines sanierungsbedürftigen Unternehmens</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Finanzwirtschaftliche Maßnahmen: Einführung</a:t>
            </a:r>
          </a:p>
        </p:txBody>
      </p:sp>
      <p:sp>
        <p:nvSpPr>
          <p:cNvPr id="27" name="Freeform 593">
            <a:extLst>
              <a:ext uri="{FF2B5EF4-FFF2-40B4-BE49-F238E27FC236}">
                <a16:creationId xmlns:a16="http://schemas.microsoft.com/office/drawing/2014/main" id="{0DCD392F-441F-F39A-E4D1-B0BC14F8F9F6}"/>
              </a:ext>
            </a:extLst>
          </p:cNvPr>
          <p:cNvSpPr>
            <a:spLocks/>
          </p:cNvSpPr>
          <p:nvPr/>
        </p:nvSpPr>
        <p:spPr bwMode="auto">
          <a:xfrm>
            <a:off x="9245250" y="4363845"/>
            <a:ext cx="872690" cy="233849"/>
          </a:xfrm>
          <a:custGeom>
            <a:avLst/>
            <a:gdLst>
              <a:gd name="T0" fmla="*/ 1035 w 1183"/>
              <a:gd name="T1" fmla="*/ 0 h 317"/>
              <a:gd name="T2" fmla="*/ 1183 w 1183"/>
              <a:gd name="T3" fmla="*/ 317 h 317"/>
              <a:gd name="T4" fmla="*/ 0 w 1183"/>
              <a:gd name="T5" fmla="*/ 89 h 317"/>
              <a:gd name="T6" fmla="*/ 1035 w 1183"/>
              <a:gd name="T7" fmla="*/ 0 h 317"/>
            </a:gdLst>
            <a:ahLst/>
            <a:cxnLst>
              <a:cxn ang="0">
                <a:pos x="T0" y="T1"/>
              </a:cxn>
              <a:cxn ang="0">
                <a:pos x="T2" y="T3"/>
              </a:cxn>
              <a:cxn ang="0">
                <a:pos x="T4" y="T5"/>
              </a:cxn>
              <a:cxn ang="0">
                <a:pos x="T6" y="T7"/>
              </a:cxn>
            </a:cxnLst>
            <a:rect l="0" t="0" r="r" b="b"/>
            <a:pathLst>
              <a:path w="1183" h="317">
                <a:moveTo>
                  <a:pt x="1035" y="0"/>
                </a:moveTo>
                <a:lnTo>
                  <a:pt x="1183" y="317"/>
                </a:lnTo>
                <a:lnTo>
                  <a:pt x="0" y="89"/>
                </a:lnTo>
                <a:lnTo>
                  <a:pt x="1035"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28" name="Freeform 594">
            <a:extLst>
              <a:ext uri="{FF2B5EF4-FFF2-40B4-BE49-F238E27FC236}">
                <a16:creationId xmlns:a16="http://schemas.microsoft.com/office/drawing/2014/main" id="{3015EA7C-75D0-E15E-49CF-804C33D58592}"/>
              </a:ext>
            </a:extLst>
          </p:cNvPr>
          <p:cNvSpPr>
            <a:spLocks/>
          </p:cNvSpPr>
          <p:nvPr/>
        </p:nvSpPr>
        <p:spPr bwMode="auto">
          <a:xfrm>
            <a:off x="9245250" y="4283437"/>
            <a:ext cx="1685627" cy="146063"/>
          </a:xfrm>
          <a:custGeom>
            <a:avLst/>
            <a:gdLst>
              <a:gd name="T0" fmla="*/ 2285 w 2285"/>
              <a:gd name="T1" fmla="*/ 0 h 198"/>
              <a:gd name="T2" fmla="*/ 109 w 2285"/>
              <a:gd name="T3" fmla="*/ 0 h 198"/>
              <a:gd name="T4" fmla="*/ 0 w 2285"/>
              <a:gd name="T5" fmla="*/ 198 h 198"/>
              <a:gd name="T6" fmla="*/ 2285 w 2285"/>
              <a:gd name="T7" fmla="*/ 0 h 198"/>
            </a:gdLst>
            <a:ahLst/>
            <a:cxnLst>
              <a:cxn ang="0">
                <a:pos x="T0" y="T1"/>
              </a:cxn>
              <a:cxn ang="0">
                <a:pos x="T2" y="T3"/>
              </a:cxn>
              <a:cxn ang="0">
                <a:pos x="T4" y="T5"/>
              </a:cxn>
              <a:cxn ang="0">
                <a:pos x="T6" y="T7"/>
              </a:cxn>
            </a:cxnLst>
            <a:rect l="0" t="0" r="r" b="b"/>
            <a:pathLst>
              <a:path w="2285" h="198">
                <a:moveTo>
                  <a:pt x="2285" y="0"/>
                </a:moveTo>
                <a:lnTo>
                  <a:pt x="109" y="0"/>
                </a:lnTo>
                <a:lnTo>
                  <a:pt x="0" y="198"/>
                </a:lnTo>
                <a:lnTo>
                  <a:pt x="2285" y="0"/>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grpSp>
        <p:nvGrpSpPr>
          <p:cNvPr id="29" name="Group 52">
            <a:extLst>
              <a:ext uri="{FF2B5EF4-FFF2-40B4-BE49-F238E27FC236}">
                <a16:creationId xmlns:a16="http://schemas.microsoft.com/office/drawing/2014/main" id="{1D68C808-AB27-B731-B446-CE13205888AF}"/>
              </a:ext>
            </a:extLst>
          </p:cNvPr>
          <p:cNvGrpSpPr/>
          <p:nvPr/>
        </p:nvGrpSpPr>
        <p:grpSpPr>
          <a:xfrm>
            <a:off x="8236086" y="3239604"/>
            <a:ext cx="3124126" cy="1050473"/>
            <a:chOff x="2197917" y="3875089"/>
            <a:chExt cx="8328834" cy="2800533"/>
          </a:xfrm>
          <a:solidFill>
            <a:schemeClr val="accent2"/>
          </a:solidFill>
        </p:grpSpPr>
        <p:sp>
          <p:nvSpPr>
            <p:cNvPr id="30" name="Freeform 595">
              <a:extLst>
                <a:ext uri="{FF2B5EF4-FFF2-40B4-BE49-F238E27FC236}">
                  <a16:creationId xmlns:a16="http://schemas.microsoft.com/office/drawing/2014/main" id="{10485E00-501E-FFA5-D6A8-4FFB25F999A0}"/>
                </a:ext>
              </a:extLst>
            </p:cNvPr>
            <p:cNvSpPr>
              <a:spLocks/>
            </p:cNvSpPr>
            <p:nvPr/>
          </p:nvSpPr>
          <p:spPr bwMode="auto">
            <a:xfrm>
              <a:off x="2593217" y="3899716"/>
              <a:ext cx="7384835" cy="2751367"/>
            </a:xfrm>
            <a:custGeom>
              <a:avLst/>
              <a:gdLst>
                <a:gd name="T0" fmla="*/ 310 w 3755"/>
                <a:gd name="T1" fmla="*/ 1399 h 1399"/>
                <a:gd name="T2" fmla="*/ 0 w 3755"/>
                <a:gd name="T3" fmla="*/ 699 h 1399"/>
                <a:gd name="T4" fmla="*/ 310 w 3755"/>
                <a:gd name="T5" fmla="*/ 0 h 1399"/>
                <a:gd name="T6" fmla="*/ 3444 w 3755"/>
                <a:gd name="T7" fmla="*/ 0 h 1399"/>
                <a:gd name="T8" fmla="*/ 3755 w 3755"/>
                <a:gd name="T9" fmla="*/ 699 h 1399"/>
                <a:gd name="T10" fmla="*/ 3444 w 3755"/>
                <a:gd name="T11" fmla="*/ 1399 h 1399"/>
                <a:gd name="T12" fmla="*/ 310 w 3755"/>
                <a:gd name="T13" fmla="*/ 1399 h 1399"/>
              </a:gdLst>
              <a:ahLst/>
              <a:cxnLst>
                <a:cxn ang="0">
                  <a:pos x="T0" y="T1"/>
                </a:cxn>
                <a:cxn ang="0">
                  <a:pos x="T2" y="T3"/>
                </a:cxn>
                <a:cxn ang="0">
                  <a:pos x="T4" y="T5"/>
                </a:cxn>
                <a:cxn ang="0">
                  <a:pos x="T6" y="T7"/>
                </a:cxn>
                <a:cxn ang="0">
                  <a:pos x="T8" y="T9"/>
                </a:cxn>
                <a:cxn ang="0">
                  <a:pos x="T10" y="T11"/>
                </a:cxn>
                <a:cxn ang="0">
                  <a:pos x="T12" y="T13"/>
                </a:cxn>
              </a:cxnLst>
              <a:rect l="0" t="0" r="r" b="b"/>
              <a:pathLst>
                <a:path w="3755" h="1399">
                  <a:moveTo>
                    <a:pt x="310" y="1399"/>
                  </a:moveTo>
                  <a:lnTo>
                    <a:pt x="0" y="699"/>
                  </a:lnTo>
                  <a:lnTo>
                    <a:pt x="310" y="0"/>
                  </a:lnTo>
                  <a:lnTo>
                    <a:pt x="3444" y="0"/>
                  </a:lnTo>
                  <a:lnTo>
                    <a:pt x="3755" y="699"/>
                  </a:lnTo>
                  <a:lnTo>
                    <a:pt x="3444" y="1399"/>
                  </a:lnTo>
                  <a:lnTo>
                    <a:pt x="310" y="1399"/>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31" name="Freeform 596">
              <a:extLst>
                <a:ext uri="{FF2B5EF4-FFF2-40B4-BE49-F238E27FC236}">
                  <a16:creationId xmlns:a16="http://schemas.microsoft.com/office/drawing/2014/main" id="{1FDFA360-0D26-6B6D-9360-8B0841398B10}"/>
                </a:ext>
              </a:extLst>
            </p:cNvPr>
            <p:cNvSpPr>
              <a:spLocks/>
            </p:cNvSpPr>
            <p:nvPr/>
          </p:nvSpPr>
          <p:spPr bwMode="auto">
            <a:xfrm>
              <a:off x="9366418" y="3875090"/>
              <a:ext cx="611633" cy="1374700"/>
            </a:xfrm>
            <a:custGeom>
              <a:avLst/>
              <a:gdLst>
                <a:gd name="T0" fmla="*/ 311 w 311"/>
                <a:gd name="T1" fmla="*/ 699 h 699"/>
                <a:gd name="T2" fmla="*/ 0 w 311"/>
                <a:gd name="T3" fmla="*/ 0 h 699"/>
                <a:gd name="T4" fmla="*/ 188 w 311"/>
                <a:gd name="T5" fmla="*/ 0 h 699"/>
                <a:gd name="T6" fmla="*/ 311 w 311"/>
                <a:gd name="T7" fmla="*/ 699 h 699"/>
              </a:gdLst>
              <a:ahLst/>
              <a:cxnLst>
                <a:cxn ang="0">
                  <a:pos x="T0" y="T1"/>
                </a:cxn>
                <a:cxn ang="0">
                  <a:pos x="T2" y="T3"/>
                </a:cxn>
                <a:cxn ang="0">
                  <a:pos x="T4" y="T5"/>
                </a:cxn>
                <a:cxn ang="0">
                  <a:pos x="T6" y="T7"/>
                </a:cxn>
              </a:cxnLst>
              <a:rect l="0" t="0" r="r" b="b"/>
              <a:pathLst>
                <a:path w="311" h="699">
                  <a:moveTo>
                    <a:pt x="311" y="699"/>
                  </a:moveTo>
                  <a:lnTo>
                    <a:pt x="0" y="0"/>
                  </a:lnTo>
                  <a:lnTo>
                    <a:pt x="188" y="0"/>
                  </a:lnTo>
                  <a:lnTo>
                    <a:pt x="311" y="699"/>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32" name="Freeform 597">
              <a:extLst>
                <a:ext uri="{FF2B5EF4-FFF2-40B4-BE49-F238E27FC236}">
                  <a16:creationId xmlns:a16="http://schemas.microsoft.com/office/drawing/2014/main" id="{4E4C088A-15B5-CB3E-5605-22B1DB1F7C61}"/>
                </a:ext>
              </a:extLst>
            </p:cNvPr>
            <p:cNvSpPr>
              <a:spLocks/>
            </p:cNvSpPr>
            <p:nvPr/>
          </p:nvSpPr>
          <p:spPr bwMode="auto">
            <a:xfrm>
              <a:off x="9736149" y="3875089"/>
              <a:ext cx="479867" cy="1158368"/>
            </a:xfrm>
            <a:custGeom>
              <a:avLst/>
              <a:gdLst>
                <a:gd name="T0" fmla="*/ 103 w 244"/>
                <a:gd name="T1" fmla="*/ 589 h 589"/>
                <a:gd name="T2" fmla="*/ 244 w 244"/>
                <a:gd name="T3" fmla="*/ 394 h 589"/>
                <a:gd name="T4" fmla="*/ 0 w 244"/>
                <a:gd name="T5" fmla="*/ 0 h 589"/>
                <a:gd name="T6" fmla="*/ 103 w 244"/>
                <a:gd name="T7" fmla="*/ 589 h 589"/>
              </a:gdLst>
              <a:ahLst/>
              <a:cxnLst>
                <a:cxn ang="0">
                  <a:pos x="T0" y="T1"/>
                </a:cxn>
                <a:cxn ang="0">
                  <a:pos x="T2" y="T3"/>
                </a:cxn>
                <a:cxn ang="0">
                  <a:pos x="T4" y="T5"/>
                </a:cxn>
                <a:cxn ang="0">
                  <a:pos x="T6" y="T7"/>
                </a:cxn>
              </a:cxnLst>
              <a:rect l="0" t="0" r="r" b="b"/>
              <a:pathLst>
                <a:path w="244" h="589">
                  <a:moveTo>
                    <a:pt x="103" y="589"/>
                  </a:moveTo>
                  <a:lnTo>
                    <a:pt x="244" y="394"/>
                  </a:lnTo>
                  <a:lnTo>
                    <a:pt x="0" y="0"/>
                  </a:lnTo>
                  <a:lnTo>
                    <a:pt x="103" y="589"/>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33" name="Freeform 598">
              <a:extLst>
                <a:ext uri="{FF2B5EF4-FFF2-40B4-BE49-F238E27FC236}">
                  <a16:creationId xmlns:a16="http://schemas.microsoft.com/office/drawing/2014/main" id="{AE0D1FB8-C85F-65AD-612D-4CDC8883B2D7}"/>
                </a:ext>
              </a:extLst>
            </p:cNvPr>
            <p:cNvSpPr>
              <a:spLocks/>
            </p:cNvSpPr>
            <p:nvPr/>
          </p:nvSpPr>
          <p:spPr bwMode="auto">
            <a:xfrm>
              <a:off x="10015417" y="4046189"/>
              <a:ext cx="489701" cy="603767"/>
            </a:xfrm>
            <a:custGeom>
              <a:avLst/>
              <a:gdLst>
                <a:gd name="T0" fmla="*/ 102 w 249"/>
                <a:gd name="T1" fmla="*/ 307 h 307"/>
                <a:gd name="T2" fmla="*/ 249 w 249"/>
                <a:gd name="T3" fmla="*/ 0 h 307"/>
                <a:gd name="T4" fmla="*/ 0 w 249"/>
                <a:gd name="T5" fmla="*/ 143 h 307"/>
                <a:gd name="T6" fmla="*/ 102 w 249"/>
                <a:gd name="T7" fmla="*/ 307 h 307"/>
              </a:gdLst>
              <a:ahLst/>
              <a:cxnLst>
                <a:cxn ang="0">
                  <a:pos x="T0" y="T1"/>
                </a:cxn>
                <a:cxn ang="0">
                  <a:pos x="T2" y="T3"/>
                </a:cxn>
                <a:cxn ang="0">
                  <a:pos x="T4" y="T5"/>
                </a:cxn>
                <a:cxn ang="0">
                  <a:pos x="T6" y="T7"/>
                </a:cxn>
              </a:cxnLst>
              <a:rect l="0" t="0" r="r" b="b"/>
              <a:pathLst>
                <a:path w="249" h="307">
                  <a:moveTo>
                    <a:pt x="102" y="307"/>
                  </a:moveTo>
                  <a:lnTo>
                    <a:pt x="249" y="0"/>
                  </a:lnTo>
                  <a:lnTo>
                    <a:pt x="0" y="143"/>
                  </a:lnTo>
                  <a:lnTo>
                    <a:pt x="102" y="307"/>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34" name="Freeform 599">
              <a:extLst>
                <a:ext uri="{FF2B5EF4-FFF2-40B4-BE49-F238E27FC236}">
                  <a16:creationId xmlns:a16="http://schemas.microsoft.com/office/drawing/2014/main" id="{015D7058-4E81-7B37-456F-3EBB801E4446}"/>
                </a:ext>
              </a:extLst>
            </p:cNvPr>
            <p:cNvSpPr>
              <a:spLocks/>
            </p:cNvSpPr>
            <p:nvPr/>
          </p:nvSpPr>
          <p:spPr bwMode="auto">
            <a:xfrm>
              <a:off x="10430383" y="4046189"/>
              <a:ext cx="96368" cy="259599"/>
            </a:xfrm>
            <a:custGeom>
              <a:avLst/>
              <a:gdLst>
                <a:gd name="T0" fmla="*/ 38 w 49"/>
                <a:gd name="T1" fmla="*/ 0 h 132"/>
                <a:gd name="T2" fmla="*/ 49 w 49"/>
                <a:gd name="T3" fmla="*/ 132 h 132"/>
                <a:gd name="T4" fmla="*/ 0 w 49"/>
                <a:gd name="T5" fmla="*/ 79 h 132"/>
                <a:gd name="T6" fmla="*/ 38 w 49"/>
                <a:gd name="T7" fmla="*/ 0 h 132"/>
              </a:gdLst>
              <a:ahLst/>
              <a:cxnLst>
                <a:cxn ang="0">
                  <a:pos x="T0" y="T1"/>
                </a:cxn>
                <a:cxn ang="0">
                  <a:pos x="T2" y="T3"/>
                </a:cxn>
                <a:cxn ang="0">
                  <a:pos x="T4" y="T5"/>
                </a:cxn>
                <a:cxn ang="0">
                  <a:pos x="T6" y="T7"/>
                </a:cxn>
              </a:cxnLst>
              <a:rect l="0" t="0" r="r" b="b"/>
              <a:pathLst>
                <a:path w="49" h="132">
                  <a:moveTo>
                    <a:pt x="38" y="0"/>
                  </a:moveTo>
                  <a:lnTo>
                    <a:pt x="49" y="132"/>
                  </a:lnTo>
                  <a:lnTo>
                    <a:pt x="0" y="79"/>
                  </a:lnTo>
                  <a:lnTo>
                    <a:pt x="38" y="0"/>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35" name="Freeform 600">
              <a:extLst>
                <a:ext uri="{FF2B5EF4-FFF2-40B4-BE49-F238E27FC236}">
                  <a16:creationId xmlns:a16="http://schemas.microsoft.com/office/drawing/2014/main" id="{0F6F7C52-392F-F1D8-27DD-08708F9ED244}"/>
                </a:ext>
              </a:extLst>
            </p:cNvPr>
            <p:cNvSpPr>
              <a:spLocks/>
            </p:cNvSpPr>
            <p:nvPr/>
          </p:nvSpPr>
          <p:spPr bwMode="auto">
            <a:xfrm>
              <a:off x="2197917" y="5249788"/>
              <a:ext cx="1004968" cy="1376667"/>
            </a:xfrm>
            <a:custGeom>
              <a:avLst/>
              <a:gdLst>
                <a:gd name="T0" fmla="*/ 201 w 511"/>
                <a:gd name="T1" fmla="*/ 0 h 700"/>
                <a:gd name="T2" fmla="*/ 511 w 511"/>
                <a:gd name="T3" fmla="*/ 700 h 700"/>
                <a:gd name="T4" fmla="*/ 0 w 511"/>
                <a:gd name="T5" fmla="*/ 207 h 700"/>
                <a:gd name="T6" fmla="*/ 201 w 511"/>
                <a:gd name="T7" fmla="*/ 0 h 700"/>
              </a:gdLst>
              <a:ahLst/>
              <a:cxnLst>
                <a:cxn ang="0">
                  <a:pos x="T0" y="T1"/>
                </a:cxn>
                <a:cxn ang="0">
                  <a:pos x="T2" y="T3"/>
                </a:cxn>
                <a:cxn ang="0">
                  <a:pos x="T4" y="T5"/>
                </a:cxn>
                <a:cxn ang="0">
                  <a:pos x="T6" y="T7"/>
                </a:cxn>
              </a:cxnLst>
              <a:rect l="0" t="0" r="r" b="b"/>
              <a:pathLst>
                <a:path w="511" h="700">
                  <a:moveTo>
                    <a:pt x="201" y="0"/>
                  </a:moveTo>
                  <a:lnTo>
                    <a:pt x="511" y="700"/>
                  </a:lnTo>
                  <a:lnTo>
                    <a:pt x="0" y="207"/>
                  </a:lnTo>
                  <a:lnTo>
                    <a:pt x="201" y="0"/>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52" name="Freeform 601">
              <a:extLst>
                <a:ext uri="{FF2B5EF4-FFF2-40B4-BE49-F238E27FC236}">
                  <a16:creationId xmlns:a16="http://schemas.microsoft.com/office/drawing/2014/main" id="{F5ADE56A-DBB9-4736-8D4B-87D90A9845D0}"/>
                </a:ext>
              </a:extLst>
            </p:cNvPr>
            <p:cNvSpPr>
              <a:spLocks/>
            </p:cNvSpPr>
            <p:nvPr/>
          </p:nvSpPr>
          <p:spPr bwMode="auto">
            <a:xfrm>
              <a:off x="2197917" y="5656889"/>
              <a:ext cx="304834" cy="1018733"/>
            </a:xfrm>
            <a:custGeom>
              <a:avLst/>
              <a:gdLst>
                <a:gd name="T0" fmla="*/ 0 w 155"/>
                <a:gd name="T1" fmla="*/ 0 h 518"/>
                <a:gd name="T2" fmla="*/ 86 w 155"/>
                <a:gd name="T3" fmla="*/ 518 h 518"/>
                <a:gd name="T4" fmla="*/ 155 w 155"/>
                <a:gd name="T5" fmla="*/ 149 h 518"/>
                <a:gd name="T6" fmla="*/ 0 w 155"/>
                <a:gd name="T7" fmla="*/ 0 h 518"/>
              </a:gdLst>
              <a:ahLst/>
              <a:cxnLst>
                <a:cxn ang="0">
                  <a:pos x="T0" y="T1"/>
                </a:cxn>
                <a:cxn ang="0">
                  <a:pos x="T2" y="T3"/>
                </a:cxn>
                <a:cxn ang="0">
                  <a:pos x="T4" y="T5"/>
                </a:cxn>
                <a:cxn ang="0">
                  <a:pos x="T6" y="T7"/>
                </a:cxn>
              </a:cxnLst>
              <a:rect l="0" t="0" r="r" b="b"/>
              <a:pathLst>
                <a:path w="155" h="518">
                  <a:moveTo>
                    <a:pt x="0" y="0"/>
                  </a:moveTo>
                  <a:lnTo>
                    <a:pt x="86" y="518"/>
                  </a:lnTo>
                  <a:lnTo>
                    <a:pt x="155" y="149"/>
                  </a:lnTo>
                  <a:lnTo>
                    <a:pt x="0" y="0"/>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grpSp>
      <p:sp>
        <p:nvSpPr>
          <p:cNvPr id="53" name="Freeform 602">
            <a:extLst>
              <a:ext uri="{FF2B5EF4-FFF2-40B4-BE49-F238E27FC236}">
                <a16:creationId xmlns:a16="http://schemas.microsoft.com/office/drawing/2014/main" id="{EDEF72C3-D0D3-0D3A-27A2-02BAA3938D5A}"/>
              </a:ext>
            </a:extLst>
          </p:cNvPr>
          <p:cNvSpPr>
            <a:spLocks/>
          </p:cNvSpPr>
          <p:nvPr/>
        </p:nvSpPr>
        <p:spPr bwMode="auto">
          <a:xfrm>
            <a:off x="8365182" y="3120833"/>
            <a:ext cx="2511104" cy="399092"/>
          </a:xfrm>
          <a:custGeom>
            <a:avLst/>
            <a:gdLst>
              <a:gd name="T0" fmla="*/ 3404 w 3404"/>
              <a:gd name="T1" fmla="*/ 541 h 541"/>
              <a:gd name="T2" fmla="*/ 0 w 3404"/>
              <a:gd name="T3" fmla="*/ 541 h 541"/>
              <a:gd name="T4" fmla="*/ 110 w 3404"/>
              <a:gd name="T5" fmla="*/ 0 h 541"/>
              <a:gd name="T6" fmla="*/ 3163 w 3404"/>
              <a:gd name="T7" fmla="*/ 0 h 541"/>
              <a:gd name="T8" fmla="*/ 3404 w 3404"/>
              <a:gd name="T9" fmla="*/ 541 h 541"/>
            </a:gdLst>
            <a:ahLst/>
            <a:cxnLst>
              <a:cxn ang="0">
                <a:pos x="T0" y="T1"/>
              </a:cxn>
              <a:cxn ang="0">
                <a:pos x="T2" y="T3"/>
              </a:cxn>
              <a:cxn ang="0">
                <a:pos x="T4" y="T5"/>
              </a:cxn>
              <a:cxn ang="0">
                <a:pos x="T6" y="T7"/>
              </a:cxn>
              <a:cxn ang="0">
                <a:pos x="T8" y="T9"/>
              </a:cxn>
            </a:cxnLst>
            <a:rect l="0" t="0" r="r" b="b"/>
            <a:pathLst>
              <a:path w="3404" h="541">
                <a:moveTo>
                  <a:pt x="3404" y="541"/>
                </a:moveTo>
                <a:lnTo>
                  <a:pt x="0" y="541"/>
                </a:lnTo>
                <a:lnTo>
                  <a:pt x="110" y="0"/>
                </a:lnTo>
                <a:lnTo>
                  <a:pt x="3163" y="0"/>
                </a:lnTo>
                <a:lnTo>
                  <a:pt x="3404" y="541"/>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54" name="Freeform 603">
            <a:extLst>
              <a:ext uri="{FF2B5EF4-FFF2-40B4-BE49-F238E27FC236}">
                <a16:creationId xmlns:a16="http://schemas.microsoft.com/office/drawing/2014/main" id="{C53FC1B0-95EB-97BE-B97E-041B0882AA64}"/>
              </a:ext>
            </a:extLst>
          </p:cNvPr>
          <p:cNvSpPr>
            <a:spLocks/>
          </p:cNvSpPr>
          <p:nvPr/>
        </p:nvSpPr>
        <p:spPr bwMode="auto">
          <a:xfrm>
            <a:off x="8365183" y="3519925"/>
            <a:ext cx="135735" cy="86310"/>
          </a:xfrm>
          <a:custGeom>
            <a:avLst/>
            <a:gdLst>
              <a:gd name="T0" fmla="*/ 0 w 184"/>
              <a:gd name="T1" fmla="*/ 0 h 117"/>
              <a:gd name="T2" fmla="*/ 131 w 184"/>
              <a:gd name="T3" fmla="*/ 117 h 117"/>
              <a:gd name="T4" fmla="*/ 184 w 184"/>
              <a:gd name="T5" fmla="*/ 0 h 117"/>
              <a:gd name="T6" fmla="*/ 0 w 184"/>
              <a:gd name="T7" fmla="*/ 0 h 117"/>
            </a:gdLst>
            <a:ahLst/>
            <a:cxnLst>
              <a:cxn ang="0">
                <a:pos x="T0" y="T1"/>
              </a:cxn>
              <a:cxn ang="0">
                <a:pos x="T2" y="T3"/>
              </a:cxn>
              <a:cxn ang="0">
                <a:pos x="T4" y="T5"/>
              </a:cxn>
              <a:cxn ang="0">
                <a:pos x="T6" y="T7"/>
              </a:cxn>
            </a:cxnLst>
            <a:rect l="0" t="0" r="r" b="b"/>
            <a:pathLst>
              <a:path w="184" h="117">
                <a:moveTo>
                  <a:pt x="0" y="0"/>
                </a:moveTo>
                <a:lnTo>
                  <a:pt x="131" y="117"/>
                </a:lnTo>
                <a:lnTo>
                  <a:pt x="184" y="0"/>
                </a:lnTo>
                <a:lnTo>
                  <a:pt x="0" y="0"/>
                </a:lnTo>
                <a:close/>
              </a:path>
            </a:pathLst>
          </a:custGeom>
          <a:solidFill>
            <a:schemeClr val="accent1">
              <a:lumMod val="50000"/>
            </a:schemeClr>
          </a:solid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55" name="Freeform 604">
            <a:extLst>
              <a:ext uri="{FF2B5EF4-FFF2-40B4-BE49-F238E27FC236}">
                <a16:creationId xmlns:a16="http://schemas.microsoft.com/office/drawing/2014/main" id="{CDD750D9-0D54-B635-6EA2-AB788CE83F71}"/>
              </a:ext>
            </a:extLst>
          </p:cNvPr>
          <p:cNvSpPr>
            <a:spLocks/>
          </p:cNvSpPr>
          <p:nvPr/>
        </p:nvSpPr>
        <p:spPr bwMode="auto">
          <a:xfrm>
            <a:off x="8446330" y="2979936"/>
            <a:ext cx="461795" cy="140899"/>
          </a:xfrm>
          <a:custGeom>
            <a:avLst/>
            <a:gdLst>
              <a:gd name="T0" fmla="*/ 626 w 626"/>
              <a:gd name="T1" fmla="*/ 191 h 191"/>
              <a:gd name="T2" fmla="*/ 626 w 626"/>
              <a:gd name="T3" fmla="*/ 0 h 191"/>
              <a:gd name="T4" fmla="*/ 0 w 626"/>
              <a:gd name="T5" fmla="*/ 191 h 191"/>
              <a:gd name="T6" fmla="*/ 626 w 626"/>
              <a:gd name="T7" fmla="*/ 191 h 191"/>
            </a:gdLst>
            <a:ahLst/>
            <a:cxnLst>
              <a:cxn ang="0">
                <a:pos x="T0" y="T1"/>
              </a:cxn>
              <a:cxn ang="0">
                <a:pos x="T2" y="T3"/>
              </a:cxn>
              <a:cxn ang="0">
                <a:pos x="T4" y="T5"/>
              </a:cxn>
              <a:cxn ang="0">
                <a:pos x="T6" y="T7"/>
              </a:cxn>
            </a:cxnLst>
            <a:rect l="0" t="0" r="r" b="b"/>
            <a:pathLst>
              <a:path w="626" h="191">
                <a:moveTo>
                  <a:pt x="626" y="191"/>
                </a:moveTo>
                <a:lnTo>
                  <a:pt x="626" y="0"/>
                </a:lnTo>
                <a:lnTo>
                  <a:pt x="0" y="191"/>
                </a:lnTo>
                <a:lnTo>
                  <a:pt x="626" y="191"/>
                </a:lnTo>
                <a:close/>
              </a:path>
            </a:pathLst>
          </a:custGeom>
          <a:solidFill>
            <a:schemeClr val="accent2">
              <a:lumMod val="50000"/>
            </a:schemeClr>
          </a:solid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56" name="Freeform 605">
            <a:extLst>
              <a:ext uri="{FF2B5EF4-FFF2-40B4-BE49-F238E27FC236}">
                <a16:creationId xmlns:a16="http://schemas.microsoft.com/office/drawing/2014/main" id="{FE080FD4-6E20-B223-B37B-04FA2F9C1C84}"/>
              </a:ext>
            </a:extLst>
          </p:cNvPr>
          <p:cNvSpPr>
            <a:spLocks/>
          </p:cNvSpPr>
          <p:nvPr/>
        </p:nvSpPr>
        <p:spPr bwMode="auto">
          <a:xfrm>
            <a:off x="8284036" y="2979935"/>
            <a:ext cx="624088" cy="73032"/>
          </a:xfrm>
          <a:custGeom>
            <a:avLst/>
            <a:gdLst>
              <a:gd name="T0" fmla="*/ 846 w 846"/>
              <a:gd name="T1" fmla="*/ 0 h 99"/>
              <a:gd name="T2" fmla="*/ 0 w 846"/>
              <a:gd name="T3" fmla="*/ 59 h 99"/>
              <a:gd name="T4" fmla="*/ 519 w 846"/>
              <a:gd name="T5" fmla="*/ 99 h 99"/>
              <a:gd name="T6" fmla="*/ 846 w 846"/>
              <a:gd name="T7" fmla="*/ 0 h 99"/>
            </a:gdLst>
            <a:ahLst/>
            <a:cxnLst>
              <a:cxn ang="0">
                <a:pos x="T0" y="T1"/>
              </a:cxn>
              <a:cxn ang="0">
                <a:pos x="T2" y="T3"/>
              </a:cxn>
              <a:cxn ang="0">
                <a:pos x="T4" y="T5"/>
              </a:cxn>
              <a:cxn ang="0">
                <a:pos x="T6" y="T7"/>
              </a:cxn>
            </a:cxnLst>
            <a:rect l="0" t="0" r="r" b="b"/>
            <a:pathLst>
              <a:path w="846" h="99">
                <a:moveTo>
                  <a:pt x="846" y="0"/>
                </a:moveTo>
                <a:lnTo>
                  <a:pt x="0" y="59"/>
                </a:lnTo>
                <a:lnTo>
                  <a:pt x="519" y="99"/>
                </a:lnTo>
                <a:lnTo>
                  <a:pt x="846" y="0"/>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57" name="Oval 620">
            <a:extLst>
              <a:ext uri="{FF2B5EF4-FFF2-40B4-BE49-F238E27FC236}">
                <a16:creationId xmlns:a16="http://schemas.microsoft.com/office/drawing/2014/main" id="{30F6EB43-6D65-7578-DB6F-529A0D4A6327}"/>
              </a:ext>
            </a:extLst>
          </p:cNvPr>
          <p:cNvSpPr>
            <a:spLocks noChangeArrowheads="1"/>
          </p:cNvSpPr>
          <p:nvPr/>
        </p:nvSpPr>
        <p:spPr bwMode="auto">
          <a:xfrm>
            <a:off x="8416821" y="4026720"/>
            <a:ext cx="523024" cy="523761"/>
          </a:xfrm>
          <a:prstGeom prst="ellipse">
            <a:avLst/>
          </a:pr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58" name="Freeform 593">
            <a:extLst>
              <a:ext uri="{FF2B5EF4-FFF2-40B4-BE49-F238E27FC236}">
                <a16:creationId xmlns:a16="http://schemas.microsoft.com/office/drawing/2014/main" id="{AC5CB73C-340C-45DC-B4A5-678174C97B6B}"/>
              </a:ext>
            </a:extLst>
          </p:cNvPr>
          <p:cNvSpPr>
            <a:spLocks/>
          </p:cNvSpPr>
          <p:nvPr/>
        </p:nvSpPr>
        <p:spPr bwMode="auto">
          <a:xfrm>
            <a:off x="5296654" y="4363845"/>
            <a:ext cx="872690" cy="233849"/>
          </a:xfrm>
          <a:custGeom>
            <a:avLst/>
            <a:gdLst>
              <a:gd name="T0" fmla="*/ 1035 w 1183"/>
              <a:gd name="T1" fmla="*/ 0 h 317"/>
              <a:gd name="T2" fmla="*/ 1183 w 1183"/>
              <a:gd name="T3" fmla="*/ 317 h 317"/>
              <a:gd name="T4" fmla="*/ 0 w 1183"/>
              <a:gd name="T5" fmla="*/ 89 h 317"/>
              <a:gd name="T6" fmla="*/ 1035 w 1183"/>
              <a:gd name="T7" fmla="*/ 0 h 317"/>
            </a:gdLst>
            <a:ahLst/>
            <a:cxnLst>
              <a:cxn ang="0">
                <a:pos x="T0" y="T1"/>
              </a:cxn>
              <a:cxn ang="0">
                <a:pos x="T2" y="T3"/>
              </a:cxn>
              <a:cxn ang="0">
                <a:pos x="T4" y="T5"/>
              </a:cxn>
              <a:cxn ang="0">
                <a:pos x="T6" y="T7"/>
              </a:cxn>
            </a:cxnLst>
            <a:rect l="0" t="0" r="r" b="b"/>
            <a:pathLst>
              <a:path w="1183" h="317">
                <a:moveTo>
                  <a:pt x="1035" y="0"/>
                </a:moveTo>
                <a:lnTo>
                  <a:pt x="1183" y="317"/>
                </a:lnTo>
                <a:lnTo>
                  <a:pt x="0" y="89"/>
                </a:lnTo>
                <a:lnTo>
                  <a:pt x="1035" y="0"/>
                </a:lnTo>
                <a:close/>
              </a:path>
            </a:pathLst>
          </a:custGeom>
          <a:solidFill>
            <a:srgbClr val="AB85AD"/>
          </a:solid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59" name="Freeform 594">
            <a:extLst>
              <a:ext uri="{FF2B5EF4-FFF2-40B4-BE49-F238E27FC236}">
                <a16:creationId xmlns:a16="http://schemas.microsoft.com/office/drawing/2014/main" id="{5FED422B-AB30-EFD3-04D3-619D1566DF43}"/>
              </a:ext>
            </a:extLst>
          </p:cNvPr>
          <p:cNvSpPr>
            <a:spLocks/>
          </p:cNvSpPr>
          <p:nvPr/>
        </p:nvSpPr>
        <p:spPr bwMode="auto">
          <a:xfrm>
            <a:off x="5296655" y="4283437"/>
            <a:ext cx="1685627" cy="146063"/>
          </a:xfrm>
          <a:custGeom>
            <a:avLst/>
            <a:gdLst>
              <a:gd name="T0" fmla="*/ 2285 w 2285"/>
              <a:gd name="T1" fmla="*/ 0 h 198"/>
              <a:gd name="T2" fmla="*/ 109 w 2285"/>
              <a:gd name="T3" fmla="*/ 0 h 198"/>
              <a:gd name="T4" fmla="*/ 0 w 2285"/>
              <a:gd name="T5" fmla="*/ 198 h 198"/>
              <a:gd name="T6" fmla="*/ 2285 w 2285"/>
              <a:gd name="T7" fmla="*/ 0 h 198"/>
            </a:gdLst>
            <a:ahLst/>
            <a:cxnLst>
              <a:cxn ang="0">
                <a:pos x="T0" y="T1"/>
              </a:cxn>
              <a:cxn ang="0">
                <a:pos x="T2" y="T3"/>
              </a:cxn>
              <a:cxn ang="0">
                <a:pos x="T4" y="T5"/>
              </a:cxn>
              <a:cxn ang="0">
                <a:pos x="T6" y="T7"/>
              </a:cxn>
            </a:cxnLst>
            <a:rect l="0" t="0" r="r" b="b"/>
            <a:pathLst>
              <a:path w="2285" h="198">
                <a:moveTo>
                  <a:pt x="2285" y="0"/>
                </a:moveTo>
                <a:lnTo>
                  <a:pt x="109" y="0"/>
                </a:lnTo>
                <a:lnTo>
                  <a:pt x="0" y="198"/>
                </a:lnTo>
                <a:lnTo>
                  <a:pt x="2285"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grpSp>
        <p:nvGrpSpPr>
          <p:cNvPr id="60" name="Group 67">
            <a:extLst>
              <a:ext uri="{FF2B5EF4-FFF2-40B4-BE49-F238E27FC236}">
                <a16:creationId xmlns:a16="http://schemas.microsoft.com/office/drawing/2014/main" id="{23FA4DCB-4493-505D-8A8D-55FAE62D22A2}"/>
              </a:ext>
            </a:extLst>
          </p:cNvPr>
          <p:cNvGrpSpPr/>
          <p:nvPr/>
        </p:nvGrpSpPr>
        <p:grpSpPr>
          <a:xfrm>
            <a:off x="4287491" y="3239604"/>
            <a:ext cx="3124126" cy="1050473"/>
            <a:chOff x="2197917" y="3875089"/>
            <a:chExt cx="8328834" cy="2800533"/>
          </a:xfrm>
          <a:solidFill>
            <a:srgbClr val="AB85AD"/>
          </a:solidFill>
        </p:grpSpPr>
        <p:sp>
          <p:nvSpPr>
            <p:cNvPr id="61" name="Freeform 595">
              <a:extLst>
                <a:ext uri="{FF2B5EF4-FFF2-40B4-BE49-F238E27FC236}">
                  <a16:creationId xmlns:a16="http://schemas.microsoft.com/office/drawing/2014/main" id="{2B643825-0477-6EFA-2B77-1A175A180243}"/>
                </a:ext>
              </a:extLst>
            </p:cNvPr>
            <p:cNvSpPr>
              <a:spLocks/>
            </p:cNvSpPr>
            <p:nvPr/>
          </p:nvSpPr>
          <p:spPr bwMode="auto">
            <a:xfrm>
              <a:off x="2593217" y="3899716"/>
              <a:ext cx="7384835" cy="2751367"/>
            </a:xfrm>
            <a:custGeom>
              <a:avLst/>
              <a:gdLst>
                <a:gd name="T0" fmla="*/ 310 w 3755"/>
                <a:gd name="T1" fmla="*/ 1399 h 1399"/>
                <a:gd name="T2" fmla="*/ 0 w 3755"/>
                <a:gd name="T3" fmla="*/ 699 h 1399"/>
                <a:gd name="T4" fmla="*/ 310 w 3755"/>
                <a:gd name="T5" fmla="*/ 0 h 1399"/>
                <a:gd name="T6" fmla="*/ 3444 w 3755"/>
                <a:gd name="T7" fmla="*/ 0 h 1399"/>
                <a:gd name="T8" fmla="*/ 3755 w 3755"/>
                <a:gd name="T9" fmla="*/ 699 h 1399"/>
                <a:gd name="T10" fmla="*/ 3444 w 3755"/>
                <a:gd name="T11" fmla="*/ 1399 h 1399"/>
                <a:gd name="T12" fmla="*/ 310 w 3755"/>
                <a:gd name="T13" fmla="*/ 1399 h 1399"/>
              </a:gdLst>
              <a:ahLst/>
              <a:cxnLst>
                <a:cxn ang="0">
                  <a:pos x="T0" y="T1"/>
                </a:cxn>
                <a:cxn ang="0">
                  <a:pos x="T2" y="T3"/>
                </a:cxn>
                <a:cxn ang="0">
                  <a:pos x="T4" y="T5"/>
                </a:cxn>
                <a:cxn ang="0">
                  <a:pos x="T6" y="T7"/>
                </a:cxn>
                <a:cxn ang="0">
                  <a:pos x="T8" y="T9"/>
                </a:cxn>
                <a:cxn ang="0">
                  <a:pos x="T10" y="T11"/>
                </a:cxn>
                <a:cxn ang="0">
                  <a:pos x="T12" y="T13"/>
                </a:cxn>
              </a:cxnLst>
              <a:rect l="0" t="0" r="r" b="b"/>
              <a:pathLst>
                <a:path w="3755" h="1399">
                  <a:moveTo>
                    <a:pt x="310" y="1399"/>
                  </a:moveTo>
                  <a:lnTo>
                    <a:pt x="0" y="699"/>
                  </a:lnTo>
                  <a:lnTo>
                    <a:pt x="310" y="0"/>
                  </a:lnTo>
                  <a:lnTo>
                    <a:pt x="3444" y="0"/>
                  </a:lnTo>
                  <a:lnTo>
                    <a:pt x="3755" y="699"/>
                  </a:lnTo>
                  <a:lnTo>
                    <a:pt x="3444" y="1399"/>
                  </a:lnTo>
                  <a:lnTo>
                    <a:pt x="310" y="1399"/>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62" name="Freeform 596">
              <a:extLst>
                <a:ext uri="{FF2B5EF4-FFF2-40B4-BE49-F238E27FC236}">
                  <a16:creationId xmlns:a16="http://schemas.microsoft.com/office/drawing/2014/main" id="{8CFE7971-7DC0-C9F6-39AA-FE5CBD628638}"/>
                </a:ext>
              </a:extLst>
            </p:cNvPr>
            <p:cNvSpPr>
              <a:spLocks/>
            </p:cNvSpPr>
            <p:nvPr/>
          </p:nvSpPr>
          <p:spPr bwMode="auto">
            <a:xfrm>
              <a:off x="9366418" y="3875090"/>
              <a:ext cx="611633" cy="1374700"/>
            </a:xfrm>
            <a:custGeom>
              <a:avLst/>
              <a:gdLst>
                <a:gd name="T0" fmla="*/ 311 w 311"/>
                <a:gd name="T1" fmla="*/ 699 h 699"/>
                <a:gd name="T2" fmla="*/ 0 w 311"/>
                <a:gd name="T3" fmla="*/ 0 h 699"/>
                <a:gd name="T4" fmla="*/ 188 w 311"/>
                <a:gd name="T5" fmla="*/ 0 h 699"/>
                <a:gd name="T6" fmla="*/ 311 w 311"/>
                <a:gd name="T7" fmla="*/ 699 h 699"/>
              </a:gdLst>
              <a:ahLst/>
              <a:cxnLst>
                <a:cxn ang="0">
                  <a:pos x="T0" y="T1"/>
                </a:cxn>
                <a:cxn ang="0">
                  <a:pos x="T2" y="T3"/>
                </a:cxn>
                <a:cxn ang="0">
                  <a:pos x="T4" y="T5"/>
                </a:cxn>
                <a:cxn ang="0">
                  <a:pos x="T6" y="T7"/>
                </a:cxn>
              </a:cxnLst>
              <a:rect l="0" t="0" r="r" b="b"/>
              <a:pathLst>
                <a:path w="311" h="699">
                  <a:moveTo>
                    <a:pt x="311" y="699"/>
                  </a:moveTo>
                  <a:lnTo>
                    <a:pt x="0" y="0"/>
                  </a:lnTo>
                  <a:lnTo>
                    <a:pt x="188" y="0"/>
                  </a:lnTo>
                  <a:lnTo>
                    <a:pt x="311" y="699"/>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63" name="Freeform 597">
              <a:extLst>
                <a:ext uri="{FF2B5EF4-FFF2-40B4-BE49-F238E27FC236}">
                  <a16:creationId xmlns:a16="http://schemas.microsoft.com/office/drawing/2014/main" id="{C4E2702B-5A78-B375-5C0C-758B451664C0}"/>
                </a:ext>
              </a:extLst>
            </p:cNvPr>
            <p:cNvSpPr>
              <a:spLocks/>
            </p:cNvSpPr>
            <p:nvPr/>
          </p:nvSpPr>
          <p:spPr bwMode="auto">
            <a:xfrm>
              <a:off x="9736149" y="3875089"/>
              <a:ext cx="479867" cy="1158368"/>
            </a:xfrm>
            <a:custGeom>
              <a:avLst/>
              <a:gdLst>
                <a:gd name="T0" fmla="*/ 103 w 244"/>
                <a:gd name="T1" fmla="*/ 589 h 589"/>
                <a:gd name="T2" fmla="*/ 244 w 244"/>
                <a:gd name="T3" fmla="*/ 394 h 589"/>
                <a:gd name="T4" fmla="*/ 0 w 244"/>
                <a:gd name="T5" fmla="*/ 0 h 589"/>
                <a:gd name="T6" fmla="*/ 103 w 244"/>
                <a:gd name="T7" fmla="*/ 589 h 589"/>
              </a:gdLst>
              <a:ahLst/>
              <a:cxnLst>
                <a:cxn ang="0">
                  <a:pos x="T0" y="T1"/>
                </a:cxn>
                <a:cxn ang="0">
                  <a:pos x="T2" y="T3"/>
                </a:cxn>
                <a:cxn ang="0">
                  <a:pos x="T4" y="T5"/>
                </a:cxn>
                <a:cxn ang="0">
                  <a:pos x="T6" y="T7"/>
                </a:cxn>
              </a:cxnLst>
              <a:rect l="0" t="0" r="r" b="b"/>
              <a:pathLst>
                <a:path w="244" h="589">
                  <a:moveTo>
                    <a:pt x="103" y="589"/>
                  </a:moveTo>
                  <a:lnTo>
                    <a:pt x="244" y="394"/>
                  </a:lnTo>
                  <a:lnTo>
                    <a:pt x="0" y="0"/>
                  </a:lnTo>
                  <a:lnTo>
                    <a:pt x="103" y="589"/>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64" name="Freeform 598">
              <a:extLst>
                <a:ext uri="{FF2B5EF4-FFF2-40B4-BE49-F238E27FC236}">
                  <a16:creationId xmlns:a16="http://schemas.microsoft.com/office/drawing/2014/main" id="{AD56F04E-7478-71BB-36E6-7FC7DE00C923}"/>
                </a:ext>
              </a:extLst>
            </p:cNvPr>
            <p:cNvSpPr>
              <a:spLocks/>
            </p:cNvSpPr>
            <p:nvPr/>
          </p:nvSpPr>
          <p:spPr bwMode="auto">
            <a:xfrm>
              <a:off x="10015417" y="4046189"/>
              <a:ext cx="489701" cy="603767"/>
            </a:xfrm>
            <a:custGeom>
              <a:avLst/>
              <a:gdLst>
                <a:gd name="T0" fmla="*/ 102 w 249"/>
                <a:gd name="T1" fmla="*/ 307 h 307"/>
                <a:gd name="T2" fmla="*/ 249 w 249"/>
                <a:gd name="T3" fmla="*/ 0 h 307"/>
                <a:gd name="T4" fmla="*/ 0 w 249"/>
                <a:gd name="T5" fmla="*/ 143 h 307"/>
                <a:gd name="T6" fmla="*/ 102 w 249"/>
                <a:gd name="T7" fmla="*/ 307 h 307"/>
              </a:gdLst>
              <a:ahLst/>
              <a:cxnLst>
                <a:cxn ang="0">
                  <a:pos x="T0" y="T1"/>
                </a:cxn>
                <a:cxn ang="0">
                  <a:pos x="T2" y="T3"/>
                </a:cxn>
                <a:cxn ang="0">
                  <a:pos x="T4" y="T5"/>
                </a:cxn>
                <a:cxn ang="0">
                  <a:pos x="T6" y="T7"/>
                </a:cxn>
              </a:cxnLst>
              <a:rect l="0" t="0" r="r" b="b"/>
              <a:pathLst>
                <a:path w="249" h="307">
                  <a:moveTo>
                    <a:pt x="102" y="307"/>
                  </a:moveTo>
                  <a:lnTo>
                    <a:pt x="249" y="0"/>
                  </a:lnTo>
                  <a:lnTo>
                    <a:pt x="0" y="143"/>
                  </a:lnTo>
                  <a:lnTo>
                    <a:pt x="102" y="307"/>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65" name="Freeform 599">
              <a:extLst>
                <a:ext uri="{FF2B5EF4-FFF2-40B4-BE49-F238E27FC236}">
                  <a16:creationId xmlns:a16="http://schemas.microsoft.com/office/drawing/2014/main" id="{3204E8B9-803F-49FF-3BD1-C827C0ED18E3}"/>
                </a:ext>
              </a:extLst>
            </p:cNvPr>
            <p:cNvSpPr>
              <a:spLocks/>
            </p:cNvSpPr>
            <p:nvPr/>
          </p:nvSpPr>
          <p:spPr bwMode="auto">
            <a:xfrm>
              <a:off x="10430383" y="4046189"/>
              <a:ext cx="96368" cy="259599"/>
            </a:xfrm>
            <a:custGeom>
              <a:avLst/>
              <a:gdLst>
                <a:gd name="T0" fmla="*/ 38 w 49"/>
                <a:gd name="T1" fmla="*/ 0 h 132"/>
                <a:gd name="T2" fmla="*/ 49 w 49"/>
                <a:gd name="T3" fmla="*/ 132 h 132"/>
                <a:gd name="T4" fmla="*/ 0 w 49"/>
                <a:gd name="T5" fmla="*/ 79 h 132"/>
                <a:gd name="T6" fmla="*/ 38 w 49"/>
                <a:gd name="T7" fmla="*/ 0 h 132"/>
              </a:gdLst>
              <a:ahLst/>
              <a:cxnLst>
                <a:cxn ang="0">
                  <a:pos x="T0" y="T1"/>
                </a:cxn>
                <a:cxn ang="0">
                  <a:pos x="T2" y="T3"/>
                </a:cxn>
                <a:cxn ang="0">
                  <a:pos x="T4" y="T5"/>
                </a:cxn>
                <a:cxn ang="0">
                  <a:pos x="T6" y="T7"/>
                </a:cxn>
              </a:cxnLst>
              <a:rect l="0" t="0" r="r" b="b"/>
              <a:pathLst>
                <a:path w="49" h="132">
                  <a:moveTo>
                    <a:pt x="38" y="0"/>
                  </a:moveTo>
                  <a:lnTo>
                    <a:pt x="49" y="132"/>
                  </a:lnTo>
                  <a:lnTo>
                    <a:pt x="0" y="79"/>
                  </a:lnTo>
                  <a:lnTo>
                    <a:pt x="38" y="0"/>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66" name="Freeform 600">
              <a:extLst>
                <a:ext uri="{FF2B5EF4-FFF2-40B4-BE49-F238E27FC236}">
                  <a16:creationId xmlns:a16="http://schemas.microsoft.com/office/drawing/2014/main" id="{CAB00270-86E5-7378-8474-10FC6DF068C1}"/>
                </a:ext>
              </a:extLst>
            </p:cNvPr>
            <p:cNvSpPr>
              <a:spLocks/>
            </p:cNvSpPr>
            <p:nvPr/>
          </p:nvSpPr>
          <p:spPr bwMode="auto">
            <a:xfrm>
              <a:off x="2197917" y="5249788"/>
              <a:ext cx="1004968" cy="1376667"/>
            </a:xfrm>
            <a:custGeom>
              <a:avLst/>
              <a:gdLst>
                <a:gd name="T0" fmla="*/ 201 w 511"/>
                <a:gd name="T1" fmla="*/ 0 h 700"/>
                <a:gd name="T2" fmla="*/ 511 w 511"/>
                <a:gd name="T3" fmla="*/ 700 h 700"/>
                <a:gd name="T4" fmla="*/ 0 w 511"/>
                <a:gd name="T5" fmla="*/ 207 h 700"/>
                <a:gd name="T6" fmla="*/ 201 w 511"/>
                <a:gd name="T7" fmla="*/ 0 h 700"/>
              </a:gdLst>
              <a:ahLst/>
              <a:cxnLst>
                <a:cxn ang="0">
                  <a:pos x="T0" y="T1"/>
                </a:cxn>
                <a:cxn ang="0">
                  <a:pos x="T2" y="T3"/>
                </a:cxn>
                <a:cxn ang="0">
                  <a:pos x="T4" y="T5"/>
                </a:cxn>
                <a:cxn ang="0">
                  <a:pos x="T6" y="T7"/>
                </a:cxn>
              </a:cxnLst>
              <a:rect l="0" t="0" r="r" b="b"/>
              <a:pathLst>
                <a:path w="511" h="700">
                  <a:moveTo>
                    <a:pt x="201" y="0"/>
                  </a:moveTo>
                  <a:lnTo>
                    <a:pt x="511" y="700"/>
                  </a:lnTo>
                  <a:lnTo>
                    <a:pt x="0" y="207"/>
                  </a:lnTo>
                  <a:lnTo>
                    <a:pt x="201" y="0"/>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67" name="Freeform 601">
              <a:extLst>
                <a:ext uri="{FF2B5EF4-FFF2-40B4-BE49-F238E27FC236}">
                  <a16:creationId xmlns:a16="http://schemas.microsoft.com/office/drawing/2014/main" id="{3D1353A6-D552-2F94-1582-4B7593AACF4C}"/>
                </a:ext>
              </a:extLst>
            </p:cNvPr>
            <p:cNvSpPr>
              <a:spLocks/>
            </p:cNvSpPr>
            <p:nvPr/>
          </p:nvSpPr>
          <p:spPr bwMode="auto">
            <a:xfrm>
              <a:off x="2197917" y="5656889"/>
              <a:ext cx="304834" cy="1018733"/>
            </a:xfrm>
            <a:custGeom>
              <a:avLst/>
              <a:gdLst>
                <a:gd name="T0" fmla="*/ 0 w 155"/>
                <a:gd name="T1" fmla="*/ 0 h 518"/>
                <a:gd name="T2" fmla="*/ 86 w 155"/>
                <a:gd name="T3" fmla="*/ 518 h 518"/>
                <a:gd name="T4" fmla="*/ 155 w 155"/>
                <a:gd name="T5" fmla="*/ 149 h 518"/>
                <a:gd name="T6" fmla="*/ 0 w 155"/>
                <a:gd name="T7" fmla="*/ 0 h 518"/>
              </a:gdLst>
              <a:ahLst/>
              <a:cxnLst>
                <a:cxn ang="0">
                  <a:pos x="T0" y="T1"/>
                </a:cxn>
                <a:cxn ang="0">
                  <a:pos x="T2" y="T3"/>
                </a:cxn>
                <a:cxn ang="0">
                  <a:pos x="T4" y="T5"/>
                </a:cxn>
                <a:cxn ang="0">
                  <a:pos x="T6" y="T7"/>
                </a:cxn>
              </a:cxnLst>
              <a:rect l="0" t="0" r="r" b="b"/>
              <a:pathLst>
                <a:path w="155" h="518">
                  <a:moveTo>
                    <a:pt x="0" y="0"/>
                  </a:moveTo>
                  <a:lnTo>
                    <a:pt x="86" y="518"/>
                  </a:lnTo>
                  <a:lnTo>
                    <a:pt x="155" y="149"/>
                  </a:lnTo>
                  <a:lnTo>
                    <a:pt x="0" y="0"/>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grpSp>
      <p:sp>
        <p:nvSpPr>
          <p:cNvPr id="68" name="Freeform 602">
            <a:extLst>
              <a:ext uri="{FF2B5EF4-FFF2-40B4-BE49-F238E27FC236}">
                <a16:creationId xmlns:a16="http://schemas.microsoft.com/office/drawing/2014/main" id="{95AE93E9-D253-EE1E-8CED-362E87A5825B}"/>
              </a:ext>
            </a:extLst>
          </p:cNvPr>
          <p:cNvSpPr>
            <a:spLocks/>
          </p:cNvSpPr>
          <p:nvPr/>
        </p:nvSpPr>
        <p:spPr bwMode="auto">
          <a:xfrm>
            <a:off x="4416587" y="3120833"/>
            <a:ext cx="2511104" cy="399092"/>
          </a:xfrm>
          <a:custGeom>
            <a:avLst/>
            <a:gdLst>
              <a:gd name="T0" fmla="*/ 3404 w 3404"/>
              <a:gd name="T1" fmla="*/ 541 h 541"/>
              <a:gd name="T2" fmla="*/ 0 w 3404"/>
              <a:gd name="T3" fmla="*/ 541 h 541"/>
              <a:gd name="T4" fmla="*/ 110 w 3404"/>
              <a:gd name="T5" fmla="*/ 0 h 541"/>
              <a:gd name="T6" fmla="*/ 3163 w 3404"/>
              <a:gd name="T7" fmla="*/ 0 h 541"/>
              <a:gd name="T8" fmla="*/ 3404 w 3404"/>
              <a:gd name="T9" fmla="*/ 541 h 541"/>
            </a:gdLst>
            <a:ahLst/>
            <a:cxnLst>
              <a:cxn ang="0">
                <a:pos x="T0" y="T1"/>
              </a:cxn>
              <a:cxn ang="0">
                <a:pos x="T2" y="T3"/>
              </a:cxn>
              <a:cxn ang="0">
                <a:pos x="T4" y="T5"/>
              </a:cxn>
              <a:cxn ang="0">
                <a:pos x="T6" y="T7"/>
              </a:cxn>
              <a:cxn ang="0">
                <a:pos x="T8" y="T9"/>
              </a:cxn>
            </a:cxnLst>
            <a:rect l="0" t="0" r="r" b="b"/>
            <a:pathLst>
              <a:path w="3404" h="541">
                <a:moveTo>
                  <a:pt x="3404" y="541"/>
                </a:moveTo>
                <a:lnTo>
                  <a:pt x="0" y="541"/>
                </a:lnTo>
                <a:lnTo>
                  <a:pt x="110" y="0"/>
                </a:lnTo>
                <a:lnTo>
                  <a:pt x="3163" y="0"/>
                </a:lnTo>
                <a:lnTo>
                  <a:pt x="3404" y="541"/>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69" name="Freeform 603">
            <a:extLst>
              <a:ext uri="{FF2B5EF4-FFF2-40B4-BE49-F238E27FC236}">
                <a16:creationId xmlns:a16="http://schemas.microsoft.com/office/drawing/2014/main" id="{03088A8C-B936-F180-2E93-AC8C3C72AC26}"/>
              </a:ext>
            </a:extLst>
          </p:cNvPr>
          <p:cNvSpPr>
            <a:spLocks/>
          </p:cNvSpPr>
          <p:nvPr/>
        </p:nvSpPr>
        <p:spPr bwMode="auto">
          <a:xfrm>
            <a:off x="4416588" y="3519925"/>
            <a:ext cx="135735" cy="86310"/>
          </a:xfrm>
          <a:custGeom>
            <a:avLst/>
            <a:gdLst>
              <a:gd name="T0" fmla="*/ 0 w 184"/>
              <a:gd name="T1" fmla="*/ 0 h 117"/>
              <a:gd name="T2" fmla="*/ 131 w 184"/>
              <a:gd name="T3" fmla="*/ 117 h 117"/>
              <a:gd name="T4" fmla="*/ 184 w 184"/>
              <a:gd name="T5" fmla="*/ 0 h 117"/>
              <a:gd name="T6" fmla="*/ 0 w 184"/>
              <a:gd name="T7" fmla="*/ 0 h 117"/>
            </a:gdLst>
            <a:ahLst/>
            <a:cxnLst>
              <a:cxn ang="0">
                <a:pos x="T0" y="T1"/>
              </a:cxn>
              <a:cxn ang="0">
                <a:pos x="T2" y="T3"/>
              </a:cxn>
              <a:cxn ang="0">
                <a:pos x="T4" y="T5"/>
              </a:cxn>
              <a:cxn ang="0">
                <a:pos x="T6" y="T7"/>
              </a:cxn>
            </a:cxnLst>
            <a:rect l="0" t="0" r="r" b="b"/>
            <a:pathLst>
              <a:path w="184" h="117">
                <a:moveTo>
                  <a:pt x="0" y="0"/>
                </a:moveTo>
                <a:lnTo>
                  <a:pt x="131" y="117"/>
                </a:lnTo>
                <a:lnTo>
                  <a:pt x="184" y="0"/>
                </a:lnTo>
                <a:lnTo>
                  <a:pt x="0" y="0"/>
                </a:lnTo>
                <a:close/>
              </a:path>
            </a:pathLst>
          </a:custGeom>
          <a:solidFill>
            <a:srgbClr val="595A59"/>
          </a:solid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70" name="Freeform 604">
            <a:extLst>
              <a:ext uri="{FF2B5EF4-FFF2-40B4-BE49-F238E27FC236}">
                <a16:creationId xmlns:a16="http://schemas.microsoft.com/office/drawing/2014/main" id="{956E2A5D-35D5-F974-3782-05042AE9693F}"/>
              </a:ext>
            </a:extLst>
          </p:cNvPr>
          <p:cNvSpPr>
            <a:spLocks/>
          </p:cNvSpPr>
          <p:nvPr/>
        </p:nvSpPr>
        <p:spPr bwMode="auto">
          <a:xfrm>
            <a:off x="4497735" y="2979936"/>
            <a:ext cx="461795" cy="140899"/>
          </a:xfrm>
          <a:custGeom>
            <a:avLst/>
            <a:gdLst>
              <a:gd name="T0" fmla="*/ 626 w 626"/>
              <a:gd name="T1" fmla="*/ 191 h 191"/>
              <a:gd name="T2" fmla="*/ 626 w 626"/>
              <a:gd name="T3" fmla="*/ 0 h 191"/>
              <a:gd name="T4" fmla="*/ 0 w 626"/>
              <a:gd name="T5" fmla="*/ 191 h 191"/>
              <a:gd name="T6" fmla="*/ 626 w 626"/>
              <a:gd name="T7" fmla="*/ 191 h 191"/>
            </a:gdLst>
            <a:ahLst/>
            <a:cxnLst>
              <a:cxn ang="0">
                <a:pos x="T0" y="T1"/>
              </a:cxn>
              <a:cxn ang="0">
                <a:pos x="T2" y="T3"/>
              </a:cxn>
              <a:cxn ang="0">
                <a:pos x="T4" y="T5"/>
              </a:cxn>
              <a:cxn ang="0">
                <a:pos x="T6" y="T7"/>
              </a:cxn>
            </a:cxnLst>
            <a:rect l="0" t="0" r="r" b="b"/>
            <a:pathLst>
              <a:path w="626" h="191">
                <a:moveTo>
                  <a:pt x="626" y="191"/>
                </a:moveTo>
                <a:lnTo>
                  <a:pt x="626" y="0"/>
                </a:lnTo>
                <a:lnTo>
                  <a:pt x="0" y="191"/>
                </a:lnTo>
                <a:lnTo>
                  <a:pt x="626" y="191"/>
                </a:lnTo>
                <a:close/>
              </a:path>
            </a:pathLst>
          </a:custGeom>
          <a:solidFill>
            <a:srgbClr val="595A59"/>
          </a:solid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71" name="Freeform 605">
            <a:extLst>
              <a:ext uri="{FF2B5EF4-FFF2-40B4-BE49-F238E27FC236}">
                <a16:creationId xmlns:a16="http://schemas.microsoft.com/office/drawing/2014/main" id="{46B0BEAD-FAD8-F065-57C2-AFD4DF907AA3}"/>
              </a:ext>
            </a:extLst>
          </p:cNvPr>
          <p:cNvSpPr>
            <a:spLocks/>
          </p:cNvSpPr>
          <p:nvPr/>
        </p:nvSpPr>
        <p:spPr bwMode="auto">
          <a:xfrm>
            <a:off x="4335441" y="2979935"/>
            <a:ext cx="624088" cy="73032"/>
          </a:xfrm>
          <a:custGeom>
            <a:avLst/>
            <a:gdLst>
              <a:gd name="T0" fmla="*/ 846 w 846"/>
              <a:gd name="T1" fmla="*/ 0 h 99"/>
              <a:gd name="T2" fmla="*/ 0 w 846"/>
              <a:gd name="T3" fmla="*/ 59 h 99"/>
              <a:gd name="T4" fmla="*/ 519 w 846"/>
              <a:gd name="T5" fmla="*/ 99 h 99"/>
              <a:gd name="T6" fmla="*/ 846 w 846"/>
              <a:gd name="T7" fmla="*/ 0 h 99"/>
            </a:gdLst>
            <a:ahLst/>
            <a:cxnLst>
              <a:cxn ang="0">
                <a:pos x="T0" y="T1"/>
              </a:cxn>
              <a:cxn ang="0">
                <a:pos x="T2" y="T3"/>
              </a:cxn>
              <a:cxn ang="0">
                <a:pos x="T4" y="T5"/>
              </a:cxn>
              <a:cxn ang="0">
                <a:pos x="T6" y="T7"/>
              </a:cxn>
            </a:cxnLst>
            <a:rect l="0" t="0" r="r" b="b"/>
            <a:pathLst>
              <a:path w="846" h="99">
                <a:moveTo>
                  <a:pt x="846" y="0"/>
                </a:moveTo>
                <a:lnTo>
                  <a:pt x="0" y="59"/>
                </a:lnTo>
                <a:lnTo>
                  <a:pt x="519" y="99"/>
                </a:lnTo>
                <a:lnTo>
                  <a:pt x="846"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72" name="Oval 620">
            <a:extLst>
              <a:ext uri="{FF2B5EF4-FFF2-40B4-BE49-F238E27FC236}">
                <a16:creationId xmlns:a16="http://schemas.microsoft.com/office/drawing/2014/main" id="{22D78846-F1E4-597A-0CDA-8C35C8D5B61C}"/>
              </a:ext>
            </a:extLst>
          </p:cNvPr>
          <p:cNvSpPr>
            <a:spLocks noChangeArrowheads="1"/>
          </p:cNvSpPr>
          <p:nvPr/>
        </p:nvSpPr>
        <p:spPr bwMode="auto">
          <a:xfrm>
            <a:off x="4468226" y="4026720"/>
            <a:ext cx="523024" cy="523761"/>
          </a:xfrm>
          <a:prstGeom prst="ellipse">
            <a:avLst/>
          </a:prstGeom>
          <a:solidFill>
            <a:srgbClr val="79527B"/>
          </a:solidFill>
          <a:ln>
            <a:noFill/>
          </a:ln>
        </p:spPr>
        <p:txBody>
          <a:bodyPr vert="horz" wrap="square" lIns="34290" tIns="17145" rIns="34290" bIns="17145" numCol="1" anchor="t" anchorCtr="0" compatLnSpc="1">
            <a:prstTxWarp prst="textNoShape">
              <a:avLst/>
            </a:prstTxWarp>
          </a:bodyPr>
          <a:lstStyle/>
          <a:p>
            <a:pPr algn="ctr"/>
            <a:endParaRPr lang="de-DE" sz="1350" b="1" dirty="0">
              <a:latin typeface="Roboto Bold" charset="0"/>
            </a:endParaRPr>
          </a:p>
        </p:txBody>
      </p:sp>
      <p:sp>
        <p:nvSpPr>
          <p:cNvPr id="73" name="TextBox 84">
            <a:extLst>
              <a:ext uri="{FF2B5EF4-FFF2-40B4-BE49-F238E27FC236}">
                <a16:creationId xmlns:a16="http://schemas.microsoft.com/office/drawing/2014/main" id="{35252CBB-2DB1-2778-2F9D-61B93B72A5A4}"/>
              </a:ext>
            </a:extLst>
          </p:cNvPr>
          <p:cNvSpPr txBox="1"/>
          <p:nvPr/>
        </p:nvSpPr>
        <p:spPr>
          <a:xfrm>
            <a:off x="9047394" y="3181845"/>
            <a:ext cx="1107033" cy="334707"/>
          </a:xfrm>
          <a:prstGeom prst="rect">
            <a:avLst/>
          </a:prstGeom>
          <a:noFill/>
        </p:spPr>
        <p:txBody>
          <a:bodyPr wrap="none" rtlCol="0">
            <a:spAutoFit/>
          </a:bodyPr>
          <a:lstStyle/>
          <a:p>
            <a:pPr algn="ctr"/>
            <a:r>
              <a:rPr lang="de-DE" sz="1575" b="1" dirty="0">
                <a:solidFill>
                  <a:schemeClr val="bg1"/>
                </a:solidFill>
                <a:latin typeface="+mj-lt"/>
                <a:ea typeface="Roboto" charset="0"/>
                <a:cs typeface="Roboto" charset="0"/>
              </a:rPr>
              <a:t>Nicht Fokus</a:t>
            </a:r>
          </a:p>
        </p:txBody>
      </p:sp>
      <p:sp>
        <p:nvSpPr>
          <p:cNvPr id="74" name="TextBox 85">
            <a:extLst>
              <a:ext uri="{FF2B5EF4-FFF2-40B4-BE49-F238E27FC236}">
                <a16:creationId xmlns:a16="http://schemas.microsoft.com/office/drawing/2014/main" id="{9C99649E-1958-D927-DEC8-493D859EC788}"/>
              </a:ext>
            </a:extLst>
          </p:cNvPr>
          <p:cNvSpPr txBox="1"/>
          <p:nvPr/>
        </p:nvSpPr>
        <p:spPr>
          <a:xfrm>
            <a:off x="8534889" y="4151558"/>
            <a:ext cx="300082" cy="334707"/>
          </a:xfrm>
          <a:prstGeom prst="rect">
            <a:avLst/>
          </a:prstGeom>
          <a:noFill/>
        </p:spPr>
        <p:txBody>
          <a:bodyPr wrap="none" rtlCol="0">
            <a:spAutoFit/>
          </a:bodyPr>
          <a:lstStyle/>
          <a:p>
            <a:pPr algn="ctr"/>
            <a:r>
              <a:rPr lang="de-DE" sz="1575" b="1" dirty="0">
                <a:solidFill>
                  <a:schemeClr val="bg1"/>
                </a:solidFill>
                <a:latin typeface="Roboto" charset="0"/>
                <a:ea typeface="Roboto" charset="0"/>
                <a:cs typeface="Roboto" charset="0"/>
              </a:rPr>
              <a:t>2</a:t>
            </a:r>
          </a:p>
        </p:txBody>
      </p:sp>
      <p:sp>
        <p:nvSpPr>
          <p:cNvPr id="75" name="TextBox 86">
            <a:extLst>
              <a:ext uri="{FF2B5EF4-FFF2-40B4-BE49-F238E27FC236}">
                <a16:creationId xmlns:a16="http://schemas.microsoft.com/office/drawing/2014/main" id="{30539BF1-0E6D-44DE-8CE5-593F3CEC6609}"/>
              </a:ext>
            </a:extLst>
          </p:cNvPr>
          <p:cNvSpPr txBox="1"/>
          <p:nvPr/>
        </p:nvSpPr>
        <p:spPr>
          <a:xfrm>
            <a:off x="5315579" y="3181845"/>
            <a:ext cx="640945" cy="334707"/>
          </a:xfrm>
          <a:prstGeom prst="rect">
            <a:avLst/>
          </a:prstGeom>
          <a:noFill/>
        </p:spPr>
        <p:txBody>
          <a:bodyPr wrap="none" rtlCol="0">
            <a:spAutoFit/>
          </a:bodyPr>
          <a:lstStyle/>
          <a:p>
            <a:pPr algn="ctr"/>
            <a:r>
              <a:rPr lang="de-DE" sz="1575" b="1" dirty="0">
                <a:solidFill>
                  <a:schemeClr val="bg1"/>
                </a:solidFill>
                <a:latin typeface="+mj-lt"/>
                <a:ea typeface="Roboto" charset="0"/>
                <a:cs typeface="Roboto" charset="0"/>
              </a:rPr>
              <a:t>Fokus</a:t>
            </a:r>
          </a:p>
        </p:txBody>
      </p:sp>
      <p:sp>
        <p:nvSpPr>
          <p:cNvPr id="76" name="TextBox 87">
            <a:extLst>
              <a:ext uri="{FF2B5EF4-FFF2-40B4-BE49-F238E27FC236}">
                <a16:creationId xmlns:a16="http://schemas.microsoft.com/office/drawing/2014/main" id="{9D3B213D-641B-A267-175B-AB36F13F5EEE}"/>
              </a:ext>
            </a:extLst>
          </p:cNvPr>
          <p:cNvSpPr txBox="1"/>
          <p:nvPr/>
        </p:nvSpPr>
        <p:spPr>
          <a:xfrm>
            <a:off x="4570030" y="4151558"/>
            <a:ext cx="300082" cy="334707"/>
          </a:xfrm>
          <a:prstGeom prst="rect">
            <a:avLst/>
          </a:prstGeom>
          <a:noFill/>
        </p:spPr>
        <p:txBody>
          <a:bodyPr wrap="none" rtlCol="0">
            <a:spAutoFit/>
          </a:bodyPr>
          <a:lstStyle/>
          <a:p>
            <a:pPr algn="ctr"/>
            <a:r>
              <a:rPr lang="de-DE" sz="1575" b="1" dirty="0">
                <a:solidFill>
                  <a:schemeClr val="bg1"/>
                </a:solidFill>
                <a:latin typeface="Roboto" charset="0"/>
                <a:ea typeface="Roboto" charset="0"/>
                <a:cs typeface="Roboto" charset="0"/>
              </a:rPr>
              <a:t>1</a:t>
            </a:r>
          </a:p>
        </p:txBody>
      </p:sp>
      <p:sp>
        <p:nvSpPr>
          <p:cNvPr id="77" name="TextBox 90">
            <a:extLst>
              <a:ext uri="{FF2B5EF4-FFF2-40B4-BE49-F238E27FC236}">
                <a16:creationId xmlns:a16="http://schemas.microsoft.com/office/drawing/2014/main" id="{11568473-7B4A-075F-9114-682DE475D187}"/>
              </a:ext>
            </a:extLst>
          </p:cNvPr>
          <p:cNvSpPr txBox="1"/>
          <p:nvPr/>
        </p:nvSpPr>
        <p:spPr>
          <a:xfrm>
            <a:off x="8730142" y="3509723"/>
            <a:ext cx="2322991" cy="830997"/>
          </a:xfrm>
          <a:prstGeom prst="rect">
            <a:avLst/>
          </a:prstGeom>
          <a:noFill/>
        </p:spPr>
        <p:txBody>
          <a:bodyPr wrap="square" rtlCol="0">
            <a:spAutoFit/>
          </a:bodyPr>
          <a:lstStyle/>
          <a:p>
            <a:pPr algn="ctr"/>
            <a:r>
              <a:rPr lang="de-DE" sz="1200" dirty="0">
                <a:solidFill>
                  <a:schemeClr val="bg1"/>
                </a:solidFill>
                <a:latin typeface="+mj-lt"/>
                <a:ea typeface="Lato Light" charset="0"/>
                <a:cs typeface="Lato Light" charset="0"/>
              </a:rPr>
              <a:t>Sie dienen primär </a:t>
            </a:r>
            <a:r>
              <a:rPr lang="de-DE" sz="1200" u="sng" dirty="0">
                <a:solidFill>
                  <a:schemeClr val="bg1"/>
                </a:solidFill>
                <a:latin typeface="+mj-lt"/>
                <a:ea typeface="Lato Light" charset="0"/>
                <a:cs typeface="Lato Light" charset="0"/>
              </a:rPr>
              <a:t>nicht</a:t>
            </a:r>
            <a:r>
              <a:rPr lang="de-DE" sz="1200" dirty="0">
                <a:solidFill>
                  <a:schemeClr val="bg1"/>
                </a:solidFill>
                <a:latin typeface="+mj-lt"/>
                <a:ea typeface="Lato Light" charset="0"/>
                <a:cs typeface="Lato Light" charset="0"/>
              </a:rPr>
              <a:t> dazu, die Verlustsituation zu überwinden </a:t>
            </a:r>
            <a:br>
              <a:rPr lang="de-DE" sz="1200" dirty="0">
                <a:solidFill>
                  <a:schemeClr val="bg1"/>
                </a:solidFill>
                <a:latin typeface="+mj-lt"/>
                <a:ea typeface="Lato Light" charset="0"/>
                <a:cs typeface="Lato Light" charset="0"/>
              </a:rPr>
            </a:br>
            <a:r>
              <a:rPr lang="de-DE" sz="1200" dirty="0">
                <a:solidFill>
                  <a:schemeClr val="bg1"/>
                </a:solidFill>
                <a:latin typeface="+mj-lt"/>
                <a:ea typeface="Lato Light" charset="0"/>
                <a:cs typeface="Lato Light" charset="0"/>
              </a:rPr>
              <a:t>(können aber einen Einfluss</a:t>
            </a:r>
            <a:br>
              <a:rPr lang="de-DE" sz="1200" dirty="0">
                <a:solidFill>
                  <a:schemeClr val="bg1"/>
                </a:solidFill>
                <a:latin typeface="+mj-lt"/>
                <a:ea typeface="Lato Light" charset="0"/>
                <a:cs typeface="Lato Light" charset="0"/>
              </a:rPr>
            </a:br>
            <a:r>
              <a:rPr lang="de-DE" sz="1200" dirty="0">
                <a:solidFill>
                  <a:schemeClr val="bg1"/>
                </a:solidFill>
                <a:latin typeface="+mj-lt"/>
                <a:ea typeface="Lato Light" charset="0"/>
                <a:cs typeface="Lato Light" charset="0"/>
              </a:rPr>
              <a:t>darauf haben) </a:t>
            </a:r>
          </a:p>
        </p:txBody>
      </p:sp>
      <p:sp>
        <p:nvSpPr>
          <p:cNvPr id="78" name="TextBox 91">
            <a:extLst>
              <a:ext uri="{FF2B5EF4-FFF2-40B4-BE49-F238E27FC236}">
                <a16:creationId xmlns:a16="http://schemas.microsoft.com/office/drawing/2014/main" id="{6A898E39-E176-F10D-17E4-2290248EEF9F}"/>
              </a:ext>
            </a:extLst>
          </p:cNvPr>
          <p:cNvSpPr txBox="1"/>
          <p:nvPr/>
        </p:nvSpPr>
        <p:spPr>
          <a:xfrm>
            <a:off x="4683630" y="3509723"/>
            <a:ext cx="2322991" cy="830997"/>
          </a:xfrm>
          <a:prstGeom prst="rect">
            <a:avLst/>
          </a:prstGeom>
          <a:noFill/>
        </p:spPr>
        <p:txBody>
          <a:bodyPr wrap="square" rtlCol="0">
            <a:spAutoFit/>
          </a:bodyPr>
          <a:lstStyle/>
          <a:p>
            <a:pPr algn="ctr"/>
            <a:r>
              <a:rPr lang="de-DE" sz="1200" dirty="0">
                <a:solidFill>
                  <a:schemeClr val="bg1"/>
                </a:solidFill>
                <a:latin typeface="+mj-lt"/>
                <a:ea typeface="Lato Light" charset="0"/>
                <a:cs typeface="Lato Light" charset="0"/>
              </a:rPr>
              <a:t>Sie bilden die Grundlage, um Spielräume für einen Sanierungsprozess </a:t>
            </a:r>
            <a:br>
              <a:rPr lang="de-DE" sz="1200" dirty="0">
                <a:solidFill>
                  <a:schemeClr val="bg1"/>
                </a:solidFill>
                <a:latin typeface="+mj-lt"/>
                <a:ea typeface="Lato Light" charset="0"/>
                <a:cs typeface="Lato Light" charset="0"/>
              </a:rPr>
            </a:br>
            <a:r>
              <a:rPr lang="de-DE" sz="1200" dirty="0">
                <a:solidFill>
                  <a:schemeClr val="bg1"/>
                </a:solidFill>
                <a:latin typeface="+mj-lt"/>
                <a:ea typeface="Lato Light" charset="0"/>
                <a:cs typeface="Lato Light" charset="0"/>
              </a:rPr>
              <a:t>zu schaffen</a:t>
            </a:r>
          </a:p>
        </p:txBody>
      </p:sp>
      <p:sp>
        <p:nvSpPr>
          <p:cNvPr id="79" name="Textfeld 78">
            <a:extLst>
              <a:ext uri="{FF2B5EF4-FFF2-40B4-BE49-F238E27FC236}">
                <a16:creationId xmlns:a16="http://schemas.microsoft.com/office/drawing/2014/main" id="{9BFFDB16-557F-BEF5-5AD2-D8FA43B7C8F4}"/>
              </a:ext>
            </a:extLst>
          </p:cNvPr>
          <p:cNvSpPr txBox="1"/>
          <p:nvPr/>
        </p:nvSpPr>
        <p:spPr>
          <a:xfrm>
            <a:off x="4172134" y="2158600"/>
            <a:ext cx="6095366" cy="369332"/>
          </a:xfrm>
          <a:prstGeom prst="rect">
            <a:avLst/>
          </a:prstGeom>
          <a:noFill/>
        </p:spPr>
        <p:txBody>
          <a:bodyPr wrap="square">
            <a:spAutoFit/>
          </a:bodyPr>
          <a:lstStyle/>
          <a:p>
            <a:r>
              <a:rPr lang="de-DE" b="1" dirty="0">
                <a:solidFill>
                  <a:srgbClr val="79527B"/>
                </a:solidFill>
                <a:latin typeface="+mj-lt"/>
                <a:ea typeface="Lato Light" charset="0"/>
                <a:cs typeface="Lato Light" charset="0"/>
              </a:rPr>
              <a:t>Fokus von finanzwirtschaftlichen Maßnahmen:</a:t>
            </a:r>
            <a:endParaRPr lang="de-DE" sz="1800" b="1" dirty="0">
              <a:solidFill>
                <a:srgbClr val="79527B"/>
              </a:solidFill>
              <a:latin typeface="+mj-lt"/>
              <a:ea typeface="Lato Light" charset="0"/>
              <a:cs typeface="Lato Light" charset="0"/>
            </a:endParaRPr>
          </a:p>
        </p:txBody>
      </p:sp>
    </p:spTree>
    <p:extLst>
      <p:ext uri="{BB962C8B-B14F-4D97-AF65-F5344CB8AC3E}">
        <p14:creationId xmlns:p14="http://schemas.microsoft.com/office/powerpoint/2010/main" val="3264431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Einige Maßnahmen kann das Management des Unternehmens selbst durchführen, für andere muss die Zustimmung oder Mitwirkung von Stakeholdern erfolgen.</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Finanzwirtschaftliche Maßnahmen können danach klassifiziert werden, ob sie durch das Management selbst durchgeführt werden können (autonome Maßnahmen) oder ob die Mitwirkung externer (heteronom) benötigt wird</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Finanzwirtschaftliche Maßnahmen: Autonome und heteronome Maßnahmen</a:t>
            </a:r>
          </a:p>
        </p:txBody>
      </p:sp>
      <p:sp>
        <p:nvSpPr>
          <p:cNvPr id="43" name="Freeform 43">
            <a:extLst>
              <a:ext uri="{FF2B5EF4-FFF2-40B4-BE49-F238E27FC236}">
                <a16:creationId xmlns:a16="http://schemas.microsoft.com/office/drawing/2014/main" id="{4EF5561D-E8BF-8B13-FCE5-7193D1ABCC31}"/>
              </a:ext>
            </a:extLst>
          </p:cNvPr>
          <p:cNvSpPr>
            <a:spLocks/>
          </p:cNvSpPr>
          <p:nvPr/>
        </p:nvSpPr>
        <p:spPr bwMode="auto">
          <a:xfrm>
            <a:off x="6239198" y="3836689"/>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77FA9"/>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44" name="Freeform 36">
            <a:extLst>
              <a:ext uri="{FF2B5EF4-FFF2-40B4-BE49-F238E27FC236}">
                <a16:creationId xmlns:a16="http://schemas.microsoft.com/office/drawing/2014/main" id="{EBB624F2-A664-A0C3-D6C4-AC5426799203}"/>
              </a:ext>
            </a:extLst>
          </p:cNvPr>
          <p:cNvSpPr>
            <a:spLocks/>
          </p:cNvSpPr>
          <p:nvPr/>
        </p:nvSpPr>
        <p:spPr bwMode="auto">
          <a:xfrm>
            <a:off x="5217868" y="3836689"/>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45" name="Freeform 37">
            <a:extLst>
              <a:ext uri="{FF2B5EF4-FFF2-40B4-BE49-F238E27FC236}">
                <a16:creationId xmlns:a16="http://schemas.microsoft.com/office/drawing/2014/main" id="{DB6A41E9-84FD-A7A2-84C5-B006B9A661A5}"/>
              </a:ext>
            </a:extLst>
          </p:cNvPr>
          <p:cNvSpPr>
            <a:spLocks/>
          </p:cNvSpPr>
          <p:nvPr/>
        </p:nvSpPr>
        <p:spPr bwMode="auto">
          <a:xfrm>
            <a:off x="5217868" y="3836689"/>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46" name="TextBox 47">
            <a:extLst>
              <a:ext uri="{FF2B5EF4-FFF2-40B4-BE49-F238E27FC236}">
                <a16:creationId xmlns:a16="http://schemas.microsoft.com/office/drawing/2014/main" id="{55BB83D1-8D21-7550-DB00-85FDC1B8B07E}"/>
              </a:ext>
            </a:extLst>
          </p:cNvPr>
          <p:cNvSpPr txBox="1"/>
          <p:nvPr/>
        </p:nvSpPr>
        <p:spPr>
          <a:xfrm>
            <a:off x="5225732" y="4072388"/>
            <a:ext cx="1209947" cy="584775"/>
          </a:xfrm>
          <a:prstGeom prst="rect">
            <a:avLst/>
          </a:prstGeom>
          <a:noFill/>
        </p:spPr>
        <p:txBody>
          <a:bodyPr wrap="none" rtlCol="0">
            <a:spAutoFit/>
          </a:bodyPr>
          <a:lstStyle/>
          <a:p>
            <a:pPr algn="ctr"/>
            <a:r>
              <a:rPr lang="de-DE" sz="1600" b="1" dirty="0">
                <a:solidFill>
                  <a:schemeClr val="bg1"/>
                </a:solidFill>
                <a:latin typeface="+mj-lt"/>
                <a:ea typeface="Roboto" charset="0"/>
                <a:cs typeface="Roboto" charset="0"/>
              </a:rPr>
              <a:t>Heteronome</a:t>
            </a:r>
            <a:br>
              <a:rPr lang="de-DE" sz="1600" b="1" dirty="0">
                <a:solidFill>
                  <a:schemeClr val="bg1"/>
                </a:solidFill>
                <a:latin typeface="+mj-lt"/>
                <a:ea typeface="Roboto" charset="0"/>
                <a:cs typeface="Roboto" charset="0"/>
              </a:rPr>
            </a:br>
            <a:r>
              <a:rPr lang="de-DE" sz="1600" b="1" dirty="0">
                <a:solidFill>
                  <a:schemeClr val="bg1"/>
                </a:solidFill>
                <a:latin typeface="+mj-lt"/>
                <a:ea typeface="Roboto" charset="0"/>
                <a:cs typeface="Roboto" charset="0"/>
              </a:rPr>
              <a:t>Maßnahmen</a:t>
            </a:r>
          </a:p>
        </p:txBody>
      </p:sp>
      <p:sp>
        <p:nvSpPr>
          <p:cNvPr id="47" name="TextBox 49">
            <a:extLst>
              <a:ext uri="{FF2B5EF4-FFF2-40B4-BE49-F238E27FC236}">
                <a16:creationId xmlns:a16="http://schemas.microsoft.com/office/drawing/2014/main" id="{AA8F24FD-5110-1AF4-8084-50FEC1BD1905}"/>
              </a:ext>
            </a:extLst>
          </p:cNvPr>
          <p:cNvSpPr txBox="1"/>
          <p:nvPr/>
        </p:nvSpPr>
        <p:spPr>
          <a:xfrm>
            <a:off x="6858284" y="3933390"/>
            <a:ext cx="3091287" cy="1172309"/>
          </a:xfrm>
          <a:prstGeom prst="rect">
            <a:avLst/>
          </a:prstGeom>
          <a:noFill/>
        </p:spPr>
        <p:txBody>
          <a:bodyPr wrap="square" rtlCol="0">
            <a:spAutoFit/>
          </a:bodyPr>
          <a:lstStyle/>
          <a:p>
            <a:pPr>
              <a:lnSpc>
                <a:spcPts val="1665"/>
              </a:lnSpc>
            </a:pPr>
            <a:r>
              <a:rPr lang="de-DE" sz="1313" dirty="0">
                <a:solidFill>
                  <a:schemeClr val="bg1"/>
                </a:solidFill>
                <a:latin typeface="+mj-lt"/>
                <a:ea typeface="Lato Light" charset="0"/>
                <a:cs typeface="Lato Light" charset="0"/>
              </a:rPr>
              <a:t>Finanzwirtschaftliche Maßnahmen, in die externe Stakeholder (z.B. Banken, Gläubiger, Staat oder Kunden) einbezogen werden müssen.</a:t>
            </a:r>
          </a:p>
          <a:p>
            <a:pPr>
              <a:lnSpc>
                <a:spcPts val="1665"/>
              </a:lnSpc>
            </a:pPr>
            <a:endParaRPr lang="de-DE" sz="1313" dirty="0">
              <a:solidFill>
                <a:schemeClr val="bg1"/>
              </a:solidFill>
              <a:latin typeface="+mj-lt"/>
              <a:ea typeface="Lato Light" charset="0"/>
              <a:cs typeface="Lato Light" charset="0"/>
            </a:endParaRPr>
          </a:p>
        </p:txBody>
      </p:sp>
      <p:sp>
        <p:nvSpPr>
          <p:cNvPr id="48" name="Freeform 43">
            <a:extLst>
              <a:ext uri="{FF2B5EF4-FFF2-40B4-BE49-F238E27FC236}">
                <a16:creationId xmlns:a16="http://schemas.microsoft.com/office/drawing/2014/main" id="{8CD53E32-DA27-55EA-19FF-C676DBF03D3A}"/>
              </a:ext>
            </a:extLst>
          </p:cNvPr>
          <p:cNvSpPr>
            <a:spLocks/>
          </p:cNvSpPr>
          <p:nvPr/>
        </p:nvSpPr>
        <p:spPr bwMode="auto">
          <a:xfrm>
            <a:off x="6239198" y="2591365"/>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77FA9"/>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49" name="Freeform 36">
            <a:extLst>
              <a:ext uri="{FF2B5EF4-FFF2-40B4-BE49-F238E27FC236}">
                <a16:creationId xmlns:a16="http://schemas.microsoft.com/office/drawing/2014/main" id="{779B9907-EFE5-D697-FBB4-A772BC30A541}"/>
              </a:ext>
            </a:extLst>
          </p:cNvPr>
          <p:cNvSpPr>
            <a:spLocks/>
          </p:cNvSpPr>
          <p:nvPr/>
        </p:nvSpPr>
        <p:spPr bwMode="auto">
          <a:xfrm>
            <a:off x="5217868" y="259136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50" name="Freeform 37">
            <a:extLst>
              <a:ext uri="{FF2B5EF4-FFF2-40B4-BE49-F238E27FC236}">
                <a16:creationId xmlns:a16="http://schemas.microsoft.com/office/drawing/2014/main" id="{C15F2130-2D28-24FA-7A11-D824CF615672}"/>
              </a:ext>
            </a:extLst>
          </p:cNvPr>
          <p:cNvSpPr>
            <a:spLocks/>
          </p:cNvSpPr>
          <p:nvPr/>
        </p:nvSpPr>
        <p:spPr bwMode="auto">
          <a:xfrm>
            <a:off x="5217868" y="259136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51" name="TextBox 84">
            <a:extLst>
              <a:ext uri="{FF2B5EF4-FFF2-40B4-BE49-F238E27FC236}">
                <a16:creationId xmlns:a16="http://schemas.microsoft.com/office/drawing/2014/main" id="{D3A1F02F-E678-0CB6-B6EE-15D25B38DC04}"/>
              </a:ext>
            </a:extLst>
          </p:cNvPr>
          <p:cNvSpPr txBox="1"/>
          <p:nvPr/>
        </p:nvSpPr>
        <p:spPr>
          <a:xfrm>
            <a:off x="5222205" y="2827064"/>
            <a:ext cx="1217001" cy="584775"/>
          </a:xfrm>
          <a:prstGeom prst="rect">
            <a:avLst/>
          </a:prstGeom>
          <a:noFill/>
        </p:spPr>
        <p:txBody>
          <a:bodyPr wrap="none" rtlCol="0">
            <a:spAutoFit/>
          </a:bodyPr>
          <a:lstStyle/>
          <a:p>
            <a:pPr algn="ctr"/>
            <a:r>
              <a:rPr lang="de-DE" sz="1600" b="1" dirty="0">
                <a:solidFill>
                  <a:schemeClr val="bg1"/>
                </a:solidFill>
                <a:latin typeface="+mj-lt"/>
                <a:ea typeface="Roboto" charset="0"/>
                <a:cs typeface="Roboto" charset="0"/>
              </a:rPr>
              <a:t>Autonome</a:t>
            </a:r>
            <a:br>
              <a:rPr lang="de-DE" sz="1600" b="1" dirty="0">
                <a:solidFill>
                  <a:schemeClr val="bg1"/>
                </a:solidFill>
                <a:latin typeface="+mj-lt"/>
                <a:ea typeface="Roboto" charset="0"/>
                <a:cs typeface="Roboto" charset="0"/>
              </a:rPr>
            </a:br>
            <a:r>
              <a:rPr lang="de-DE" sz="1600" b="1" dirty="0">
                <a:solidFill>
                  <a:schemeClr val="bg1"/>
                </a:solidFill>
                <a:latin typeface="+mj-lt"/>
                <a:ea typeface="Roboto" charset="0"/>
                <a:cs typeface="Roboto" charset="0"/>
              </a:rPr>
              <a:t>Maßnahmen</a:t>
            </a:r>
          </a:p>
        </p:txBody>
      </p:sp>
      <p:sp>
        <p:nvSpPr>
          <p:cNvPr id="80" name="TextBox 86">
            <a:extLst>
              <a:ext uri="{FF2B5EF4-FFF2-40B4-BE49-F238E27FC236}">
                <a16:creationId xmlns:a16="http://schemas.microsoft.com/office/drawing/2014/main" id="{3B4789B0-B8F1-E495-4163-AAB70102E41D}"/>
              </a:ext>
            </a:extLst>
          </p:cNvPr>
          <p:cNvSpPr txBox="1"/>
          <p:nvPr/>
        </p:nvSpPr>
        <p:spPr>
          <a:xfrm>
            <a:off x="6858285" y="2810848"/>
            <a:ext cx="3091287" cy="736292"/>
          </a:xfrm>
          <a:prstGeom prst="rect">
            <a:avLst/>
          </a:prstGeom>
          <a:noFill/>
        </p:spPr>
        <p:txBody>
          <a:bodyPr wrap="square" rtlCol="0">
            <a:spAutoFit/>
          </a:bodyPr>
          <a:lstStyle/>
          <a:p>
            <a:pPr>
              <a:lnSpc>
                <a:spcPts val="1665"/>
              </a:lnSpc>
            </a:pPr>
            <a:r>
              <a:rPr lang="de-DE" sz="1313" dirty="0">
                <a:solidFill>
                  <a:schemeClr val="bg1"/>
                </a:solidFill>
                <a:latin typeface="+mj-lt"/>
                <a:ea typeface="Lato Light" charset="0"/>
                <a:cs typeface="Lato Light" charset="0"/>
              </a:rPr>
              <a:t>Finanzwirtschaftliche Maßnahmen, die das Management selbst umsetzen kann.</a:t>
            </a:r>
          </a:p>
          <a:p>
            <a:pPr>
              <a:lnSpc>
                <a:spcPts val="1665"/>
              </a:lnSpc>
            </a:pPr>
            <a:endParaRPr lang="de-DE" sz="1313" dirty="0">
              <a:solidFill>
                <a:schemeClr val="bg1"/>
              </a:solidFill>
              <a:latin typeface="+mj-lt"/>
              <a:ea typeface="Lato Light" charset="0"/>
              <a:cs typeface="Lato Light" charset="0"/>
            </a:endParaRPr>
          </a:p>
        </p:txBody>
      </p:sp>
    </p:spTree>
    <p:extLst>
      <p:ext uri="{BB962C8B-B14F-4D97-AF65-F5344CB8AC3E}">
        <p14:creationId xmlns:p14="http://schemas.microsoft.com/office/powerpoint/2010/main" val="3550789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Maßnahmen der Innenfinanzierung beruhen auf der wirtschaftlichen Kraft des Unternehmens – wohingegen bei der Außenfinanzierung Eigen- und / oder Fremdkapital zugeführt wird.</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a:bodyPr>
          <a:lstStyle/>
          <a:p>
            <a:r>
              <a:rPr lang="de-DE" dirty="0"/>
              <a:t>Grundsätzlich kann zwischen Innenfinanzierung und Außenfinanzierung unterschieden werden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Finanzwirtschaftliche Maßnahmen: Unterscheidung zwischen Innenfinanzierung und Außenfinanzierung</a:t>
            </a:r>
          </a:p>
        </p:txBody>
      </p:sp>
      <p:graphicFrame>
        <p:nvGraphicFramePr>
          <p:cNvPr id="6" name="Tabelle 7">
            <a:extLst>
              <a:ext uri="{FF2B5EF4-FFF2-40B4-BE49-F238E27FC236}">
                <a16:creationId xmlns:a16="http://schemas.microsoft.com/office/drawing/2014/main" id="{1840134C-4077-E075-0EA8-1406739E26EE}"/>
              </a:ext>
            </a:extLst>
          </p:cNvPr>
          <p:cNvGraphicFramePr>
            <a:graphicFrameLocks noGrp="1"/>
          </p:cNvGraphicFramePr>
          <p:nvPr>
            <p:extLst>
              <p:ext uri="{D42A27DB-BD31-4B8C-83A1-F6EECF244321}">
                <p14:modId xmlns:p14="http://schemas.microsoft.com/office/powerpoint/2010/main" val="979353543"/>
              </p:ext>
            </p:extLst>
          </p:nvPr>
        </p:nvGraphicFramePr>
        <p:xfrm>
          <a:off x="5093208" y="2630762"/>
          <a:ext cx="6126480" cy="2700190"/>
        </p:xfrm>
        <a:graphic>
          <a:graphicData uri="http://schemas.openxmlformats.org/drawingml/2006/table">
            <a:tbl>
              <a:tblPr firstRow="1" bandRow="1">
                <a:tableStyleId>{5C22544A-7EE6-4342-B048-85BDC9FD1C3A}</a:tableStyleId>
              </a:tblPr>
              <a:tblGrid>
                <a:gridCol w="3063240">
                  <a:extLst>
                    <a:ext uri="{9D8B030D-6E8A-4147-A177-3AD203B41FA5}">
                      <a16:colId xmlns:a16="http://schemas.microsoft.com/office/drawing/2014/main" val="1003028599"/>
                    </a:ext>
                  </a:extLst>
                </a:gridCol>
                <a:gridCol w="3063240">
                  <a:extLst>
                    <a:ext uri="{9D8B030D-6E8A-4147-A177-3AD203B41FA5}">
                      <a16:colId xmlns:a16="http://schemas.microsoft.com/office/drawing/2014/main" val="3881498488"/>
                    </a:ext>
                  </a:extLst>
                </a:gridCol>
              </a:tblGrid>
              <a:tr h="900063">
                <a:tc gridSpan="2">
                  <a:txBody>
                    <a:bodyPr/>
                    <a:lstStyle/>
                    <a:p>
                      <a:pPr algn="ctr"/>
                      <a:r>
                        <a:rPr lang="de-DE" dirty="0"/>
                        <a:t>Bilanz</a:t>
                      </a:r>
                    </a:p>
                  </a:txBody>
                  <a:tcPr>
                    <a:solidFill>
                      <a:srgbClr val="79527B"/>
                    </a:solidFill>
                  </a:tcPr>
                </a:tc>
                <a:tc hMerge="1">
                  <a:txBody>
                    <a:bodyPr/>
                    <a:lstStyle/>
                    <a:p>
                      <a:endParaRPr lang="de-DE" dirty="0"/>
                    </a:p>
                  </a:txBody>
                  <a:tcPr>
                    <a:solidFill>
                      <a:srgbClr val="79527B"/>
                    </a:solidFill>
                  </a:tcPr>
                </a:tc>
                <a:extLst>
                  <a:ext uri="{0D108BD9-81ED-4DB2-BD59-A6C34878D82A}">
                    <a16:rowId xmlns:a16="http://schemas.microsoft.com/office/drawing/2014/main" val="3334900591"/>
                  </a:ext>
                </a:extLst>
              </a:tr>
              <a:tr h="1800127">
                <a:tc>
                  <a:txBody>
                    <a:bodyPr/>
                    <a:lstStyle/>
                    <a:p>
                      <a:endParaRPr lang="de-DE" dirty="0"/>
                    </a:p>
                  </a:txBody>
                  <a:tcPr>
                    <a:lnR w="12700" cap="flat" cmpd="sng" algn="ctr">
                      <a:solidFill>
                        <a:srgbClr val="595A59"/>
                      </a:solidFill>
                      <a:prstDash val="solid"/>
                      <a:round/>
                      <a:headEnd type="none" w="med" len="med"/>
                      <a:tailEnd type="none" w="med" len="med"/>
                    </a:lnR>
                    <a:solidFill>
                      <a:schemeClr val="bg1"/>
                    </a:solidFill>
                  </a:tcPr>
                </a:tc>
                <a:tc>
                  <a:txBody>
                    <a:bodyPr/>
                    <a:lstStyle/>
                    <a:p>
                      <a:endParaRPr lang="de-DE" dirty="0"/>
                    </a:p>
                  </a:txBody>
                  <a:tcPr>
                    <a:lnL w="12700" cap="flat" cmpd="sng" algn="ctr">
                      <a:solidFill>
                        <a:srgbClr val="595A59"/>
                      </a:solidFill>
                      <a:prstDash val="solid"/>
                      <a:round/>
                      <a:headEnd type="none" w="med" len="med"/>
                      <a:tailEnd type="none" w="med" len="med"/>
                    </a:lnL>
                    <a:solidFill>
                      <a:schemeClr val="bg1"/>
                    </a:solidFill>
                  </a:tcPr>
                </a:tc>
                <a:extLst>
                  <a:ext uri="{0D108BD9-81ED-4DB2-BD59-A6C34878D82A}">
                    <a16:rowId xmlns:a16="http://schemas.microsoft.com/office/drawing/2014/main" val="3617214451"/>
                  </a:ext>
                </a:extLst>
              </a:tr>
            </a:tbl>
          </a:graphicData>
        </a:graphic>
      </p:graphicFrame>
      <p:sp>
        <p:nvSpPr>
          <p:cNvPr id="8" name="Rechteck 7">
            <a:extLst>
              <a:ext uri="{FF2B5EF4-FFF2-40B4-BE49-F238E27FC236}">
                <a16:creationId xmlns:a16="http://schemas.microsoft.com/office/drawing/2014/main" id="{11DBDCBA-5067-3E77-2FA4-5B10F4F4F76D}"/>
              </a:ext>
            </a:extLst>
          </p:cNvPr>
          <p:cNvSpPr/>
          <p:nvPr/>
        </p:nvSpPr>
        <p:spPr>
          <a:xfrm>
            <a:off x="5404104" y="3633977"/>
            <a:ext cx="2414016" cy="502920"/>
          </a:xfrm>
          <a:prstGeom prst="rect">
            <a:avLst/>
          </a:prstGeom>
          <a:solidFill>
            <a:srgbClr val="D7C6D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Anlagevermögen</a:t>
            </a:r>
          </a:p>
        </p:txBody>
      </p:sp>
      <p:sp>
        <p:nvSpPr>
          <p:cNvPr id="19" name="Rechteck 18">
            <a:extLst>
              <a:ext uri="{FF2B5EF4-FFF2-40B4-BE49-F238E27FC236}">
                <a16:creationId xmlns:a16="http://schemas.microsoft.com/office/drawing/2014/main" id="{FBE668E1-B509-F284-39CB-14E4440E27E7}"/>
              </a:ext>
            </a:extLst>
          </p:cNvPr>
          <p:cNvSpPr/>
          <p:nvPr/>
        </p:nvSpPr>
        <p:spPr>
          <a:xfrm>
            <a:off x="5404104" y="4677916"/>
            <a:ext cx="2414016" cy="502920"/>
          </a:xfrm>
          <a:prstGeom prst="rect">
            <a:avLst/>
          </a:prstGeom>
          <a:solidFill>
            <a:srgbClr val="D7C6D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Umlaufvermögen</a:t>
            </a:r>
          </a:p>
        </p:txBody>
      </p:sp>
      <p:sp>
        <p:nvSpPr>
          <p:cNvPr id="20" name="Rechteck 19">
            <a:extLst>
              <a:ext uri="{FF2B5EF4-FFF2-40B4-BE49-F238E27FC236}">
                <a16:creationId xmlns:a16="http://schemas.microsoft.com/office/drawing/2014/main" id="{9786B188-CB15-EA35-31FE-9E50CE1791B0}"/>
              </a:ext>
            </a:extLst>
          </p:cNvPr>
          <p:cNvSpPr/>
          <p:nvPr/>
        </p:nvSpPr>
        <p:spPr>
          <a:xfrm>
            <a:off x="8464296" y="3638549"/>
            <a:ext cx="2414016" cy="502920"/>
          </a:xfrm>
          <a:prstGeom prst="rect">
            <a:avLst/>
          </a:prstGeom>
          <a:solidFill>
            <a:srgbClr val="D7C6D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Eigenkapital</a:t>
            </a:r>
          </a:p>
        </p:txBody>
      </p:sp>
      <p:sp>
        <p:nvSpPr>
          <p:cNvPr id="21" name="Rechteck 20">
            <a:extLst>
              <a:ext uri="{FF2B5EF4-FFF2-40B4-BE49-F238E27FC236}">
                <a16:creationId xmlns:a16="http://schemas.microsoft.com/office/drawing/2014/main" id="{43C62694-7023-D693-8467-D6F11C6C5BFF}"/>
              </a:ext>
            </a:extLst>
          </p:cNvPr>
          <p:cNvSpPr/>
          <p:nvPr/>
        </p:nvSpPr>
        <p:spPr>
          <a:xfrm>
            <a:off x="8464296" y="4682488"/>
            <a:ext cx="2414016" cy="502920"/>
          </a:xfrm>
          <a:prstGeom prst="rect">
            <a:avLst/>
          </a:prstGeom>
          <a:solidFill>
            <a:srgbClr val="D7C6D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Fremdkapital</a:t>
            </a:r>
          </a:p>
        </p:txBody>
      </p:sp>
      <p:sp>
        <p:nvSpPr>
          <p:cNvPr id="9" name="Pfeil: nach unten gekrümmt 8">
            <a:extLst>
              <a:ext uri="{FF2B5EF4-FFF2-40B4-BE49-F238E27FC236}">
                <a16:creationId xmlns:a16="http://schemas.microsoft.com/office/drawing/2014/main" id="{943A7CCD-7195-D320-7883-447DC0908678}"/>
              </a:ext>
            </a:extLst>
          </p:cNvPr>
          <p:cNvSpPr/>
          <p:nvPr/>
        </p:nvSpPr>
        <p:spPr>
          <a:xfrm>
            <a:off x="6272784" y="4025643"/>
            <a:ext cx="832104" cy="361188"/>
          </a:xfrm>
          <a:prstGeom prst="curvedDownArrow">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3" name="Pfeil: nach unten gekrümmt 22">
            <a:extLst>
              <a:ext uri="{FF2B5EF4-FFF2-40B4-BE49-F238E27FC236}">
                <a16:creationId xmlns:a16="http://schemas.microsoft.com/office/drawing/2014/main" id="{A380DE74-8BE9-4405-6267-DBA89C4B0465}"/>
              </a:ext>
            </a:extLst>
          </p:cNvPr>
          <p:cNvSpPr/>
          <p:nvPr/>
        </p:nvSpPr>
        <p:spPr>
          <a:xfrm rot="10800000">
            <a:off x="6245352" y="4461503"/>
            <a:ext cx="832104" cy="361188"/>
          </a:xfrm>
          <a:prstGeom prst="curvedDownArrow">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0" name="Pfeil: nach links 9">
            <a:extLst>
              <a:ext uri="{FF2B5EF4-FFF2-40B4-BE49-F238E27FC236}">
                <a16:creationId xmlns:a16="http://schemas.microsoft.com/office/drawing/2014/main" id="{5F1C1CAD-BAB9-08DA-2340-3A9CABE3BDB6}"/>
              </a:ext>
            </a:extLst>
          </p:cNvPr>
          <p:cNvSpPr/>
          <p:nvPr/>
        </p:nvSpPr>
        <p:spPr>
          <a:xfrm>
            <a:off x="11045952" y="3633977"/>
            <a:ext cx="612648" cy="501394"/>
          </a:xfrm>
          <a:prstGeom prst="leftArrow">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6" name="Pfeil: nach links 25">
            <a:extLst>
              <a:ext uri="{FF2B5EF4-FFF2-40B4-BE49-F238E27FC236}">
                <a16:creationId xmlns:a16="http://schemas.microsoft.com/office/drawing/2014/main" id="{D2545CDB-6335-AB47-4EEA-F7025367A7DE}"/>
              </a:ext>
            </a:extLst>
          </p:cNvPr>
          <p:cNvSpPr/>
          <p:nvPr/>
        </p:nvSpPr>
        <p:spPr>
          <a:xfrm>
            <a:off x="11045952" y="4684014"/>
            <a:ext cx="612648" cy="501394"/>
          </a:xfrm>
          <a:prstGeom prst="leftArrow">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9" name="Rechteck 28">
            <a:extLst>
              <a:ext uri="{FF2B5EF4-FFF2-40B4-BE49-F238E27FC236}">
                <a16:creationId xmlns:a16="http://schemas.microsoft.com/office/drawing/2014/main" id="{4F2D2768-CEE2-3863-C2F0-7699A983CEDC}"/>
              </a:ext>
            </a:extLst>
          </p:cNvPr>
          <p:cNvSpPr/>
          <p:nvPr/>
        </p:nvSpPr>
        <p:spPr>
          <a:xfrm>
            <a:off x="5404104" y="5711185"/>
            <a:ext cx="2414016" cy="502920"/>
          </a:xfrm>
          <a:prstGeom prst="rect">
            <a:avLst/>
          </a:prstGeom>
          <a:solidFill>
            <a:srgbClr val="7952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Innenfinanzierung =</a:t>
            </a:r>
            <a:br>
              <a:rPr lang="de-DE" dirty="0"/>
            </a:br>
            <a:r>
              <a:rPr lang="de-DE" dirty="0"/>
              <a:t>aus eigener Kraft</a:t>
            </a:r>
          </a:p>
        </p:txBody>
      </p:sp>
      <p:sp>
        <p:nvSpPr>
          <p:cNvPr id="30" name="Rechteck 29">
            <a:extLst>
              <a:ext uri="{FF2B5EF4-FFF2-40B4-BE49-F238E27FC236}">
                <a16:creationId xmlns:a16="http://schemas.microsoft.com/office/drawing/2014/main" id="{7C1FB8E5-7ABC-30F2-4390-F686D0F81836}"/>
              </a:ext>
            </a:extLst>
          </p:cNvPr>
          <p:cNvSpPr/>
          <p:nvPr/>
        </p:nvSpPr>
        <p:spPr>
          <a:xfrm>
            <a:off x="8464296" y="5711185"/>
            <a:ext cx="2414016" cy="502920"/>
          </a:xfrm>
          <a:prstGeom prst="rect">
            <a:avLst/>
          </a:prstGeom>
          <a:solidFill>
            <a:srgbClr val="7952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Außenfinanzierung =</a:t>
            </a:r>
            <a:br>
              <a:rPr lang="de-DE" dirty="0"/>
            </a:br>
            <a:r>
              <a:rPr lang="de-DE" dirty="0"/>
              <a:t>Zufuhr von Kapital</a:t>
            </a:r>
          </a:p>
        </p:txBody>
      </p:sp>
    </p:spTree>
    <p:extLst>
      <p:ext uri="{BB962C8B-B14F-4D97-AF65-F5344CB8AC3E}">
        <p14:creationId xmlns:p14="http://schemas.microsoft.com/office/powerpoint/2010/main" val="2324284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Während einige Maßnahmen auf die Verbesserung der Liquiditätssituation abzielen, dienen andere der Bereinigung der Bilanz.</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Ein weiteres Unterscheidungsmerkmal von finanzwirtschaftlichen Maßnahmen ist ihre Wirkungsrichtung auf die Liquidität und/oder die Bilanz</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Finanzwirtschaftliche Maßnahmen: Liquiditätsorientierte Maßnahmen vs. Bilanzbereinigende Maßnahmen</a:t>
            </a:r>
          </a:p>
        </p:txBody>
      </p:sp>
      <p:sp>
        <p:nvSpPr>
          <p:cNvPr id="16" name="Rounded Rectangle 70">
            <a:extLst>
              <a:ext uri="{FF2B5EF4-FFF2-40B4-BE49-F238E27FC236}">
                <a16:creationId xmlns:a16="http://schemas.microsoft.com/office/drawing/2014/main" id="{DA7CA013-266F-85EC-164B-601A68538915}"/>
              </a:ext>
            </a:extLst>
          </p:cNvPr>
          <p:cNvSpPr/>
          <p:nvPr/>
        </p:nvSpPr>
        <p:spPr>
          <a:xfrm>
            <a:off x="7256018" y="2924983"/>
            <a:ext cx="1808891" cy="456997"/>
          </a:xfrm>
          <a:prstGeom prst="roundRect">
            <a:avLst>
              <a:gd name="adj" fmla="val 50000"/>
            </a:avLst>
          </a:prstGeom>
          <a:solidFill>
            <a:srgbClr val="A77FA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67" dirty="0">
              <a:latin typeface="Lato Light" panose="020F0502020204030203" pitchFamily="34" charset="0"/>
            </a:endParaRPr>
          </a:p>
        </p:txBody>
      </p:sp>
      <p:sp>
        <p:nvSpPr>
          <p:cNvPr id="17" name="Rounded Rectangle 71">
            <a:extLst>
              <a:ext uri="{FF2B5EF4-FFF2-40B4-BE49-F238E27FC236}">
                <a16:creationId xmlns:a16="http://schemas.microsoft.com/office/drawing/2014/main" id="{CCD46B50-4B31-4172-574A-A6AAB29F6269}"/>
              </a:ext>
            </a:extLst>
          </p:cNvPr>
          <p:cNvSpPr/>
          <p:nvPr/>
        </p:nvSpPr>
        <p:spPr>
          <a:xfrm rot="18893649">
            <a:off x="8047411" y="3164373"/>
            <a:ext cx="1124482" cy="456997"/>
          </a:xfrm>
          <a:prstGeom prst="roundRect">
            <a:avLst>
              <a:gd name="adj" fmla="val 50000"/>
            </a:avLst>
          </a:prstGeom>
          <a:solidFill>
            <a:srgbClr val="A77FA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67" dirty="0">
              <a:latin typeface="Lato Light" panose="020F0502020204030203" pitchFamily="34" charset="0"/>
            </a:endParaRPr>
          </a:p>
        </p:txBody>
      </p:sp>
      <p:sp>
        <p:nvSpPr>
          <p:cNvPr id="18" name="Rounded Rectangle 72">
            <a:extLst>
              <a:ext uri="{FF2B5EF4-FFF2-40B4-BE49-F238E27FC236}">
                <a16:creationId xmlns:a16="http://schemas.microsoft.com/office/drawing/2014/main" id="{C48D9CC9-0036-1346-2C2C-9A9C7B63FEDA}"/>
              </a:ext>
            </a:extLst>
          </p:cNvPr>
          <p:cNvSpPr/>
          <p:nvPr/>
        </p:nvSpPr>
        <p:spPr>
          <a:xfrm rot="2717866">
            <a:off x="8048208" y="2682037"/>
            <a:ext cx="1124482" cy="456997"/>
          </a:xfrm>
          <a:prstGeom prst="roundRect">
            <a:avLst>
              <a:gd name="adj" fmla="val 50000"/>
            </a:avLst>
          </a:prstGeom>
          <a:solidFill>
            <a:srgbClr val="A77FA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67" dirty="0">
              <a:latin typeface="Lato Light" panose="020F0502020204030203" pitchFamily="34" charset="0"/>
            </a:endParaRPr>
          </a:p>
        </p:txBody>
      </p:sp>
      <p:sp>
        <p:nvSpPr>
          <p:cNvPr id="19" name="Rounded Rectangle 78">
            <a:extLst>
              <a:ext uri="{FF2B5EF4-FFF2-40B4-BE49-F238E27FC236}">
                <a16:creationId xmlns:a16="http://schemas.microsoft.com/office/drawing/2014/main" id="{EB319196-B817-C0C0-EDF4-E59B388B98EB}"/>
              </a:ext>
            </a:extLst>
          </p:cNvPr>
          <p:cNvSpPr/>
          <p:nvPr/>
        </p:nvSpPr>
        <p:spPr>
          <a:xfrm rot="10800000">
            <a:off x="7256018" y="4261560"/>
            <a:ext cx="1808891" cy="456997"/>
          </a:xfrm>
          <a:prstGeom prst="roundRect">
            <a:avLst>
              <a:gd name="adj" fmla="val 50000"/>
            </a:avLst>
          </a:prstGeom>
          <a:solidFill>
            <a:srgbClr val="79527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67" dirty="0">
              <a:latin typeface="Lato Light" panose="020F0502020204030203" pitchFamily="34" charset="0"/>
            </a:endParaRPr>
          </a:p>
        </p:txBody>
      </p:sp>
      <p:sp>
        <p:nvSpPr>
          <p:cNvPr id="20" name="Rounded Rectangle 79">
            <a:extLst>
              <a:ext uri="{FF2B5EF4-FFF2-40B4-BE49-F238E27FC236}">
                <a16:creationId xmlns:a16="http://schemas.microsoft.com/office/drawing/2014/main" id="{36AA9543-B149-9AC3-8DB7-A2BFE9293A72}"/>
              </a:ext>
            </a:extLst>
          </p:cNvPr>
          <p:cNvSpPr/>
          <p:nvPr/>
        </p:nvSpPr>
        <p:spPr>
          <a:xfrm rot="8093649">
            <a:off x="7149031" y="4022170"/>
            <a:ext cx="1124482" cy="456997"/>
          </a:xfrm>
          <a:prstGeom prst="roundRect">
            <a:avLst>
              <a:gd name="adj" fmla="val 50000"/>
            </a:avLst>
          </a:prstGeom>
          <a:solidFill>
            <a:srgbClr val="79527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67" dirty="0">
              <a:latin typeface="Lato Light" panose="020F0502020204030203" pitchFamily="34" charset="0"/>
            </a:endParaRPr>
          </a:p>
        </p:txBody>
      </p:sp>
      <p:sp>
        <p:nvSpPr>
          <p:cNvPr id="21" name="Rounded Rectangle 80">
            <a:extLst>
              <a:ext uri="{FF2B5EF4-FFF2-40B4-BE49-F238E27FC236}">
                <a16:creationId xmlns:a16="http://schemas.microsoft.com/office/drawing/2014/main" id="{383175CA-C37B-9BFD-58A7-644B036873C0}"/>
              </a:ext>
            </a:extLst>
          </p:cNvPr>
          <p:cNvSpPr/>
          <p:nvPr/>
        </p:nvSpPr>
        <p:spPr>
          <a:xfrm rot="13517866">
            <a:off x="7148234" y="4504506"/>
            <a:ext cx="1124482" cy="456997"/>
          </a:xfrm>
          <a:prstGeom prst="roundRect">
            <a:avLst>
              <a:gd name="adj" fmla="val 50000"/>
            </a:avLst>
          </a:prstGeom>
          <a:solidFill>
            <a:srgbClr val="79527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67" dirty="0">
              <a:latin typeface="Lato Light" panose="020F0502020204030203" pitchFamily="34" charset="0"/>
            </a:endParaRPr>
          </a:p>
        </p:txBody>
      </p:sp>
      <p:sp>
        <p:nvSpPr>
          <p:cNvPr id="22" name="Freeform 1005">
            <a:extLst>
              <a:ext uri="{FF2B5EF4-FFF2-40B4-BE49-F238E27FC236}">
                <a16:creationId xmlns:a16="http://schemas.microsoft.com/office/drawing/2014/main" id="{E1EE839B-7F90-9B8A-D5C3-10EA15407451}"/>
              </a:ext>
            </a:extLst>
          </p:cNvPr>
          <p:cNvSpPr>
            <a:spLocks noChangeAspect="1" noChangeArrowheads="1"/>
          </p:cNvSpPr>
          <p:nvPr/>
        </p:nvSpPr>
        <p:spPr bwMode="auto">
          <a:xfrm>
            <a:off x="8669329" y="2993301"/>
            <a:ext cx="316190" cy="321549"/>
          </a:xfrm>
          <a:custGeom>
            <a:avLst/>
            <a:gdLst>
              <a:gd name="T0" fmla="*/ 71471 w 280627"/>
              <a:gd name="T1" fmla="*/ 265032 h 285391"/>
              <a:gd name="T2" fmla="*/ 64824 w 280627"/>
              <a:gd name="T3" fmla="*/ 267868 h 285391"/>
              <a:gd name="T4" fmla="*/ 108313 w 280627"/>
              <a:gd name="T5" fmla="*/ 261663 h 285391"/>
              <a:gd name="T6" fmla="*/ 103718 w 280627"/>
              <a:gd name="T7" fmla="*/ 266258 h 285391"/>
              <a:gd name="T8" fmla="*/ 8701 w 280627"/>
              <a:gd name="T9" fmla="*/ 259013 h 285391"/>
              <a:gd name="T10" fmla="*/ 145385 w 280627"/>
              <a:gd name="T11" fmla="*/ 270935 h 285391"/>
              <a:gd name="T12" fmla="*/ 8701 w 280627"/>
              <a:gd name="T13" fmla="*/ 247454 h 285391"/>
              <a:gd name="T14" fmla="*/ 205960 w 280627"/>
              <a:gd name="T15" fmla="*/ 213479 h 285391"/>
              <a:gd name="T16" fmla="*/ 221350 w 280627"/>
              <a:gd name="T17" fmla="*/ 244630 h 285391"/>
              <a:gd name="T18" fmla="*/ 222065 w 280627"/>
              <a:gd name="T19" fmla="*/ 205510 h 285391"/>
              <a:gd name="T20" fmla="*/ 231013 w 280627"/>
              <a:gd name="T21" fmla="*/ 205510 h 285391"/>
              <a:gd name="T22" fmla="*/ 229939 w 280627"/>
              <a:gd name="T23" fmla="*/ 251874 h 285391"/>
              <a:gd name="T24" fmla="*/ 194507 w 280627"/>
              <a:gd name="T25" fmla="*/ 251874 h 285391"/>
              <a:gd name="T26" fmla="*/ 193433 w 280627"/>
              <a:gd name="T27" fmla="*/ 205510 h 285391"/>
              <a:gd name="T28" fmla="*/ 154086 w 280627"/>
              <a:gd name="T29" fmla="*/ 166534 h 285391"/>
              <a:gd name="T30" fmla="*/ 266118 w 280627"/>
              <a:gd name="T31" fmla="*/ 278159 h 285391"/>
              <a:gd name="T32" fmla="*/ 266118 w 280627"/>
              <a:gd name="T33" fmla="*/ 159671 h 285391"/>
              <a:gd name="T34" fmla="*/ 112729 w 280627"/>
              <a:gd name="T35" fmla="*/ 95316 h 285391"/>
              <a:gd name="T36" fmla="*/ 129627 w 280627"/>
              <a:gd name="T37" fmla="*/ 121916 h 285391"/>
              <a:gd name="T38" fmla="*/ 91790 w 280627"/>
              <a:gd name="T39" fmla="*/ 124466 h 285391"/>
              <a:gd name="T40" fmla="*/ 112729 w 280627"/>
              <a:gd name="T41" fmla="*/ 185316 h 285391"/>
              <a:gd name="T42" fmla="*/ 103913 w 280627"/>
              <a:gd name="T43" fmla="*/ 191875 h 285391"/>
              <a:gd name="T44" fmla="*/ 87014 w 280627"/>
              <a:gd name="T45" fmla="*/ 165276 h 285391"/>
              <a:gd name="T46" fmla="*/ 124852 w 280627"/>
              <a:gd name="T47" fmla="*/ 162360 h 285391"/>
              <a:gd name="T48" fmla="*/ 103913 w 280627"/>
              <a:gd name="T49" fmla="*/ 101876 h 285391"/>
              <a:gd name="T50" fmla="*/ 207745 w 280627"/>
              <a:gd name="T51" fmla="*/ 89951 h 285391"/>
              <a:gd name="T52" fmla="*/ 249802 w 280627"/>
              <a:gd name="T53" fmla="*/ 150640 h 285391"/>
              <a:gd name="T54" fmla="*/ 207745 w 280627"/>
              <a:gd name="T55" fmla="*/ 89951 h 285391"/>
              <a:gd name="T56" fmla="*/ 163425 w 280627"/>
              <a:gd name="T57" fmla="*/ 101401 h 285391"/>
              <a:gd name="T58" fmla="*/ 43755 w 280627"/>
              <a:gd name="T59" fmla="*/ 144574 h 285391"/>
              <a:gd name="T60" fmla="*/ 135310 w 280627"/>
              <a:gd name="T61" fmla="*/ 208789 h 285391"/>
              <a:gd name="T62" fmla="*/ 35105 w 280627"/>
              <a:gd name="T63" fmla="*/ 144574 h 285391"/>
              <a:gd name="T64" fmla="*/ 8701 w 280627"/>
              <a:gd name="T65" fmla="*/ 56715 h 285391"/>
              <a:gd name="T66" fmla="*/ 145385 w 280627"/>
              <a:gd name="T67" fmla="*/ 243481 h 285391"/>
              <a:gd name="T68" fmla="*/ 168588 w 280627"/>
              <a:gd name="T69" fmla="*/ 150640 h 285391"/>
              <a:gd name="T70" fmla="*/ 209557 w 280627"/>
              <a:gd name="T71" fmla="*/ 81280 h 285391"/>
              <a:gd name="T72" fmla="*/ 22115 w 280627"/>
              <a:gd name="T73" fmla="*/ 43711 h 285391"/>
              <a:gd name="T74" fmla="*/ 105122 w 280627"/>
              <a:gd name="T75" fmla="*/ 26756 h 285391"/>
              <a:gd name="T76" fmla="*/ 27918 w 280627"/>
              <a:gd name="T77" fmla="*/ 9030 h 285391"/>
              <a:gd name="T78" fmla="*/ 22115 w 280627"/>
              <a:gd name="T79" fmla="*/ 35041 h 285391"/>
              <a:gd name="T80" fmla="*/ 209557 w 280627"/>
              <a:gd name="T81" fmla="*/ 27816 h 285391"/>
              <a:gd name="T82" fmla="*/ 27918 w 280627"/>
              <a:gd name="T83" fmla="*/ 0 h 285391"/>
              <a:gd name="T84" fmla="*/ 217896 w 280627"/>
              <a:gd name="T85" fmla="*/ 81280 h 285391"/>
              <a:gd name="T86" fmla="*/ 258503 w 280627"/>
              <a:gd name="T87" fmla="*/ 150640 h 285391"/>
              <a:gd name="T88" fmla="*/ 282069 w 280627"/>
              <a:gd name="T89" fmla="*/ 270935 h 285391"/>
              <a:gd name="T90" fmla="*/ 0 w 280627"/>
              <a:gd name="T91" fmla="*/ 259013 h 2853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0627" h="285391">
                <a:moveTo>
                  <a:pt x="64492" y="260527"/>
                </a:moveTo>
                <a:cubicBezTo>
                  <a:pt x="66145" y="258763"/>
                  <a:pt x="68791" y="258763"/>
                  <a:pt x="70114" y="260527"/>
                </a:cubicBezTo>
                <a:cubicBezTo>
                  <a:pt x="70775" y="261233"/>
                  <a:pt x="71106" y="262291"/>
                  <a:pt x="71106" y="263702"/>
                </a:cubicBezTo>
                <a:cubicBezTo>
                  <a:pt x="71106" y="264760"/>
                  <a:pt x="70775" y="265819"/>
                  <a:pt x="70114" y="266524"/>
                </a:cubicBezTo>
                <a:cubicBezTo>
                  <a:pt x="69453" y="267583"/>
                  <a:pt x="68460" y="267935"/>
                  <a:pt x="67468" y="267935"/>
                </a:cubicBezTo>
                <a:cubicBezTo>
                  <a:pt x="66476" y="267935"/>
                  <a:pt x="65153" y="267583"/>
                  <a:pt x="64492" y="266524"/>
                </a:cubicBezTo>
                <a:cubicBezTo>
                  <a:pt x="63830" y="265819"/>
                  <a:pt x="63500" y="264760"/>
                  <a:pt x="63500" y="263702"/>
                </a:cubicBezTo>
                <a:cubicBezTo>
                  <a:pt x="63500" y="262291"/>
                  <a:pt x="63830" y="261233"/>
                  <a:pt x="64492" y="260527"/>
                </a:cubicBezTo>
                <a:close/>
                <a:moveTo>
                  <a:pt x="107759" y="260350"/>
                </a:moveTo>
                <a:cubicBezTo>
                  <a:pt x="110426" y="260350"/>
                  <a:pt x="112331" y="262255"/>
                  <a:pt x="112331" y="264922"/>
                </a:cubicBezTo>
                <a:cubicBezTo>
                  <a:pt x="112331" y="267208"/>
                  <a:pt x="110426" y="269494"/>
                  <a:pt x="107759" y="269494"/>
                </a:cubicBezTo>
                <a:cubicBezTo>
                  <a:pt x="105092" y="269494"/>
                  <a:pt x="103187" y="267208"/>
                  <a:pt x="103187" y="264922"/>
                </a:cubicBezTo>
                <a:cubicBezTo>
                  <a:pt x="103187" y="262255"/>
                  <a:pt x="105092" y="260350"/>
                  <a:pt x="107759" y="260350"/>
                </a:cubicBezTo>
                <a:close/>
                <a:moveTo>
                  <a:pt x="8657" y="246213"/>
                </a:moveTo>
                <a:lnTo>
                  <a:pt x="8657" y="257714"/>
                </a:lnTo>
                <a:cubicBezTo>
                  <a:pt x="8657" y="268138"/>
                  <a:pt x="17313" y="276764"/>
                  <a:pt x="27774" y="276764"/>
                </a:cubicBezTo>
                <a:lnTo>
                  <a:pt x="146445" y="276764"/>
                </a:lnTo>
                <a:cubicBezTo>
                  <a:pt x="145363" y="274608"/>
                  <a:pt x="144641" y="272092"/>
                  <a:pt x="144641" y="269576"/>
                </a:cubicBezTo>
                <a:lnTo>
                  <a:pt x="144641" y="250526"/>
                </a:lnTo>
                <a:lnTo>
                  <a:pt x="22003" y="250526"/>
                </a:lnTo>
                <a:cubicBezTo>
                  <a:pt x="16953" y="250526"/>
                  <a:pt x="12264" y="249088"/>
                  <a:pt x="8657" y="246213"/>
                </a:cubicBezTo>
                <a:close/>
                <a:moveTo>
                  <a:pt x="210959" y="194388"/>
                </a:moveTo>
                <a:cubicBezTo>
                  <a:pt x="205262" y="194388"/>
                  <a:pt x="200989" y="199073"/>
                  <a:pt x="200989" y="204479"/>
                </a:cubicBezTo>
                <a:cubicBezTo>
                  <a:pt x="200989" y="207723"/>
                  <a:pt x="202413" y="210606"/>
                  <a:pt x="204906" y="212408"/>
                </a:cubicBezTo>
                <a:cubicBezTo>
                  <a:pt x="206330" y="213489"/>
                  <a:pt x="207042" y="214931"/>
                  <a:pt x="206330" y="216733"/>
                </a:cubicBezTo>
                <a:lnTo>
                  <a:pt x="201701" y="243403"/>
                </a:lnTo>
                <a:lnTo>
                  <a:pt x="220217" y="243403"/>
                </a:lnTo>
                <a:lnTo>
                  <a:pt x="215588" y="216733"/>
                </a:lnTo>
                <a:cubicBezTo>
                  <a:pt x="215232" y="214931"/>
                  <a:pt x="215944" y="213489"/>
                  <a:pt x="217012" y="212408"/>
                </a:cubicBezTo>
                <a:cubicBezTo>
                  <a:pt x="219505" y="210606"/>
                  <a:pt x="220929" y="207723"/>
                  <a:pt x="220929" y="204479"/>
                </a:cubicBezTo>
                <a:cubicBezTo>
                  <a:pt x="220929" y="199073"/>
                  <a:pt x="216656" y="194388"/>
                  <a:pt x="210959" y="194388"/>
                </a:cubicBezTo>
                <a:close/>
                <a:moveTo>
                  <a:pt x="210959" y="185738"/>
                </a:moveTo>
                <a:cubicBezTo>
                  <a:pt x="221285" y="185738"/>
                  <a:pt x="229831" y="194028"/>
                  <a:pt x="229831" y="204479"/>
                </a:cubicBezTo>
                <a:cubicBezTo>
                  <a:pt x="229831" y="209525"/>
                  <a:pt x="227695" y="214210"/>
                  <a:pt x="224490" y="217454"/>
                </a:cubicBezTo>
                <a:lnTo>
                  <a:pt x="229831" y="247007"/>
                </a:lnTo>
                <a:cubicBezTo>
                  <a:pt x="229831" y="248088"/>
                  <a:pt x="229475" y="249530"/>
                  <a:pt x="228763" y="250611"/>
                </a:cubicBezTo>
                <a:cubicBezTo>
                  <a:pt x="227695" y="251332"/>
                  <a:pt x="226627" y="252053"/>
                  <a:pt x="225558" y="252053"/>
                </a:cubicBezTo>
                <a:lnTo>
                  <a:pt x="196716" y="252053"/>
                </a:lnTo>
                <a:cubicBezTo>
                  <a:pt x="195292" y="252053"/>
                  <a:pt x="194224" y="251332"/>
                  <a:pt x="193512" y="250611"/>
                </a:cubicBezTo>
                <a:cubicBezTo>
                  <a:pt x="192799" y="249530"/>
                  <a:pt x="192087" y="248088"/>
                  <a:pt x="192443" y="247007"/>
                </a:cubicBezTo>
                <a:lnTo>
                  <a:pt x="197784" y="217454"/>
                </a:lnTo>
                <a:cubicBezTo>
                  <a:pt x="194224" y="214210"/>
                  <a:pt x="192443" y="209525"/>
                  <a:pt x="192443" y="204479"/>
                </a:cubicBezTo>
                <a:cubicBezTo>
                  <a:pt x="192443" y="194028"/>
                  <a:pt x="200989" y="185738"/>
                  <a:pt x="210959" y="185738"/>
                </a:cubicBezTo>
                <a:close/>
                <a:moveTo>
                  <a:pt x="160512" y="158870"/>
                </a:moveTo>
                <a:cubicBezTo>
                  <a:pt x="156545" y="158870"/>
                  <a:pt x="153298" y="161745"/>
                  <a:pt x="153298" y="165699"/>
                </a:cubicBezTo>
                <a:lnTo>
                  <a:pt x="153298" y="269576"/>
                </a:lnTo>
                <a:cubicBezTo>
                  <a:pt x="153298" y="273529"/>
                  <a:pt x="156545" y="276764"/>
                  <a:pt x="160512" y="276764"/>
                </a:cubicBezTo>
                <a:lnTo>
                  <a:pt x="264756" y="276764"/>
                </a:lnTo>
                <a:cubicBezTo>
                  <a:pt x="268363" y="276764"/>
                  <a:pt x="271970" y="273529"/>
                  <a:pt x="271970" y="269576"/>
                </a:cubicBezTo>
                <a:lnTo>
                  <a:pt x="271970" y="165699"/>
                </a:lnTo>
                <a:cubicBezTo>
                  <a:pt x="271970" y="161745"/>
                  <a:pt x="268363" y="158870"/>
                  <a:pt x="264756" y="158870"/>
                </a:cubicBezTo>
                <a:lnTo>
                  <a:pt x="160512" y="158870"/>
                </a:lnTo>
                <a:close/>
                <a:moveTo>
                  <a:pt x="107767" y="90488"/>
                </a:moveTo>
                <a:cubicBezTo>
                  <a:pt x="110325" y="90488"/>
                  <a:pt x="112153" y="92300"/>
                  <a:pt x="112153" y="94838"/>
                </a:cubicBezTo>
                <a:lnTo>
                  <a:pt x="112153" y="101002"/>
                </a:lnTo>
                <a:cubicBezTo>
                  <a:pt x="120558" y="102814"/>
                  <a:pt x="127868" y="107890"/>
                  <a:pt x="131157" y="115503"/>
                </a:cubicBezTo>
                <a:cubicBezTo>
                  <a:pt x="132253" y="117678"/>
                  <a:pt x="131157" y="120216"/>
                  <a:pt x="128964" y="121304"/>
                </a:cubicBezTo>
                <a:cubicBezTo>
                  <a:pt x="126771" y="122029"/>
                  <a:pt x="124213" y="121304"/>
                  <a:pt x="123117" y="119129"/>
                </a:cubicBezTo>
                <a:cubicBezTo>
                  <a:pt x="120558" y="113328"/>
                  <a:pt x="114711" y="109703"/>
                  <a:pt x="107767" y="109703"/>
                </a:cubicBezTo>
                <a:cubicBezTo>
                  <a:pt x="98630" y="109703"/>
                  <a:pt x="91321" y="115866"/>
                  <a:pt x="91321" y="123842"/>
                </a:cubicBezTo>
                <a:cubicBezTo>
                  <a:pt x="91321" y="130368"/>
                  <a:pt x="93879" y="138343"/>
                  <a:pt x="107767" y="138343"/>
                </a:cubicBezTo>
                <a:cubicBezTo>
                  <a:pt x="126406" y="138343"/>
                  <a:pt x="132984" y="150307"/>
                  <a:pt x="132984" y="161546"/>
                </a:cubicBezTo>
                <a:cubicBezTo>
                  <a:pt x="132984" y="172785"/>
                  <a:pt x="123848" y="182574"/>
                  <a:pt x="112153" y="184386"/>
                </a:cubicBezTo>
                <a:lnTo>
                  <a:pt x="112153" y="190913"/>
                </a:lnTo>
                <a:cubicBezTo>
                  <a:pt x="112153" y="193088"/>
                  <a:pt x="110325" y="194901"/>
                  <a:pt x="107767" y="194901"/>
                </a:cubicBezTo>
                <a:cubicBezTo>
                  <a:pt x="105209" y="194901"/>
                  <a:pt x="103381" y="193088"/>
                  <a:pt x="103381" y="190913"/>
                </a:cubicBezTo>
                <a:lnTo>
                  <a:pt x="103381" y="184386"/>
                </a:lnTo>
                <a:cubicBezTo>
                  <a:pt x="94610" y="182936"/>
                  <a:pt x="87666" y="177498"/>
                  <a:pt x="84012" y="169885"/>
                </a:cubicBezTo>
                <a:cubicBezTo>
                  <a:pt x="83281" y="167709"/>
                  <a:pt x="84377" y="165172"/>
                  <a:pt x="86570" y="164447"/>
                </a:cubicBezTo>
                <a:cubicBezTo>
                  <a:pt x="88763" y="163359"/>
                  <a:pt x="91321" y="164447"/>
                  <a:pt x="92417" y="166622"/>
                </a:cubicBezTo>
                <a:cubicBezTo>
                  <a:pt x="94610" y="172423"/>
                  <a:pt x="100823" y="176048"/>
                  <a:pt x="107767" y="176048"/>
                </a:cubicBezTo>
                <a:cubicBezTo>
                  <a:pt x="116904" y="176048"/>
                  <a:pt x="124213" y="169522"/>
                  <a:pt x="124213" y="161546"/>
                </a:cubicBezTo>
                <a:cubicBezTo>
                  <a:pt x="124213" y="155020"/>
                  <a:pt x="121289" y="147044"/>
                  <a:pt x="107767" y="147044"/>
                </a:cubicBezTo>
                <a:cubicBezTo>
                  <a:pt x="89128" y="147044"/>
                  <a:pt x="82550" y="135081"/>
                  <a:pt x="82550" y="123842"/>
                </a:cubicBezTo>
                <a:cubicBezTo>
                  <a:pt x="82550" y="112603"/>
                  <a:pt x="91321" y="103177"/>
                  <a:pt x="103381" y="101364"/>
                </a:cubicBezTo>
                <a:lnTo>
                  <a:pt x="103381" y="94838"/>
                </a:lnTo>
                <a:cubicBezTo>
                  <a:pt x="103381" y="92300"/>
                  <a:pt x="105209" y="90488"/>
                  <a:pt x="107767" y="90488"/>
                </a:cubicBezTo>
                <a:close/>
                <a:moveTo>
                  <a:pt x="206683" y="89499"/>
                </a:moveTo>
                <a:cubicBezTo>
                  <a:pt x="190090" y="89499"/>
                  <a:pt x="176383" y="103157"/>
                  <a:pt x="176383" y="119691"/>
                </a:cubicBezTo>
                <a:lnTo>
                  <a:pt x="176383" y="149884"/>
                </a:lnTo>
                <a:lnTo>
                  <a:pt x="248524" y="149884"/>
                </a:lnTo>
                <a:lnTo>
                  <a:pt x="248524" y="119691"/>
                </a:lnTo>
                <a:cubicBezTo>
                  <a:pt x="248524" y="103157"/>
                  <a:pt x="235178" y="89499"/>
                  <a:pt x="218225" y="89499"/>
                </a:cubicBezTo>
                <a:lnTo>
                  <a:pt x="206683" y="89499"/>
                </a:lnTo>
                <a:close/>
                <a:moveTo>
                  <a:pt x="108081" y="69850"/>
                </a:moveTo>
                <a:cubicBezTo>
                  <a:pt x="129239" y="69850"/>
                  <a:pt x="148962" y="78874"/>
                  <a:pt x="162948" y="94757"/>
                </a:cubicBezTo>
                <a:cubicBezTo>
                  <a:pt x="164741" y="96923"/>
                  <a:pt x="164383" y="99450"/>
                  <a:pt x="162589" y="100893"/>
                </a:cubicBezTo>
                <a:cubicBezTo>
                  <a:pt x="160796" y="102337"/>
                  <a:pt x="158286" y="102337"/>
                  <a:pt x="156493" y="100532"/>
                </a:cubicBezTo>
                <a:cubicBezTo>
                  <a:pt x="144300" y="86455"/>
                  <a:pt x="126729" y="78513"/>
                  <a:pt x="108081" y="78513"/>
                </a:cubicBezTo>
                <a:cubicBezTo>
                  <a:pt x="72579" y="78513"/>
                  <a:pt x="43531" y="107752"/>
                  <a:pt x="43531" y="143849"/>
                </a:cubicBezTo>
                <a:cubicBezTo>
                  <a:pt x="43531" y="179586"/>
                  <a:pt x="72579" y="208825"/>
                  <a:pt x="108081" y="208825"/>
                </a:cubicBezTo>
                <a:cubicBezTo>
                  <a:pt x="115253" y="208825"/>
                  <a:pt x="122425" y="207381"/>
                  <a:pt x="129239" y="205215"/>
                </a:cubicBezTo>
                <a:cubicBezTo>
                  <a:pt x="131391" y="204132"/>
                  <a:pt x="133901" y="205576"/>
                  <a:pt x="134618" y="207742"/>
                </a:cubicBezTo>
                <a:cubicBezTo>
                  <a:pt x="135335" y="209908"/>
                  <a:pt x="134259" y="212435"/>
                  <a:pt x="132108" y="213157"/>
                </a:cubicBezTo>
                <a:cubicBezTo>
                  <a:pt x="124218" y="216044"/>
                  <a:pt x="116329" y="217127"/>
                  <a:pt x="108081" y="217127"/>
                </a:cubicBezTo>
                <a:cubicBezTo>
                  <a:pt x="67558" y="217127"/>
                  <a:pt x="34925" y="184278"/>
                  <a:pt x="34925" y="143849"/>
                </a:cubicBezTo>
                <a:cubicBezTo>
                  <a:pt x="34925" y="103059"/>
                  <a:pt x="67558" y="69850"/>
                  <a:pt x="108081" y="69850"/>
                </a:cubicBezTo>
                <a:close/>
                <a:moveTo>
                  <a:pt x="22003" y="43491"/>
                </a:moveTo>
                <a:cubicBezTo>
                  <a:pt x="14789" y="43491"/>
                  <a:pt x="8657" y="49242"/>
                  <a:pt x="8657" y="56431"/>
                </a:cubicBezTo>
                <a:lnTo>
                  <a:pt x="8657" y="229319"/>
                </a:lnTo>
                <a:cubicBezTo>
                  <a:pt x="8657" y="236508"/>
                  <a:pt x="14789" y="242259"/>
                  <a:pt x="22003" y="242259"/>
                </a:cubicBezTo>
                <a:lnTo>
                  <a:pt x="144641" y="242259"/>
                </a:lnTo>
                <a:lnTo>
                  <a:pt x="144641" y="165699"/>
                </a:lnTo>
                <a:cubicBezTo>
                  <a:pt x="144641" y="157072"/>
                  <a:pt x="151855" y="149884"/>
                  <a:pt x="160512" y="149884"/>
                </a:cubicBezTo>
                <a:lnTo>
                  <a:pt x="167726" y="149884"/>
                </a:lnTo>
                <a:lnTo>
                  <a:pt x="167726" y="119691"/>
                </a:lnTo>
                <a:cubicBezTo>
                  <a:pt x="167726" y="98125"/>
                  <a:pt x="185040" y="80872"/>
                  <a:pt x="206683" y="80872"/>
                </a:cubicBezTo>
                <a:lnTo>
                  <a:pt x="208486" y="80872"/>
                </a:lnTo>
                <a:lnTo>
                  <a:pt x="208486" y="56431"/>
                </a:lnTo>
                <a:cubicBezTo>
                  <a:pt x="208486" y="49242"/>
                  <a:pt x="202354" y="43491"/>
                  <a:pt x="195140" y="43491"/>
                </a:cubicBezTo>
                <a:lnTo>
                  <a:pt x="22003" y="43491"/>
                </a:lnTo>
                <a:close/>
                <a:moveTo>
                  <a:pt x="104584" y="17463"/>
                </a:moveTo>
                <a:cubicBezTo>
                  <a:pt x="107251" y="17463"/>
                  <a:pt x="109156" y="19661"/>
                  <a:pt x="109156" y="22225"/>
                </a:cubicBezTo>
                <a:cubicBezTo>
                  <a:pt x="109156" y="24423"/>
                  <a:pt x="107251" y="26621"/>
                  <a:pt x="104584" y="26621"/>
                </a:cubicBezTo>
                <a:cubicBezTo>
                  <a:pt x="101917" y="26621"/>
                  <a:pt x="100012" y="24423"/>
                  <a:pt x="100012" y="22225"/>
                </a:cubicBezTo>
                <a:cubicBezTo>
                  <a:pt x="100012" y="19661"/>
                  <a:pt x="101917" y="17463"/>
                  <a:pt x="104584" y="17463"/>
                </a:cubicBezTo>
                <a:close/>
                <a:moveTo>
                  <a:pt x="27774" y="8986"/>
                </a:moveTo>
                <a:cubicBezTo>
                  <a:pt x="17313" y="8986"/>
                  <a:pt x="8657" y="17253"/>
                  <a:pt x="8657" y="27676"/>
                </a:cubicBezTo>
                <a:lnTo>
                  <a:pt x="8657" y="39178"/>
                </a:lnTo>
                <a:cubicBezTo>
                  <a:pt x="12264" y="36303"/>
                  <a:pt x="16953" y="34865"/>
                  <a:pt x="22003" y="34865"/>
                </a:cubicBezTo>
                <a:lnTo>
                  <a:pt x="195140" y="34865"/>
                </a:lnTo>
                <a:cubicBezTo>
                  <a:pt x="200190" y="34865"/>
                  <a:pt x="204518" y="36303"/>
                  <a:pt x="208486" y="39178"/>
                </a:cubicBezTo>
                <a:lnTo>
                  <a:pt x="208486" y="27676"/>
                </a:lnTo>
                <a:cubicBezTo>
                  <a:pt x="208486" y="17253"/>
                  <a:pt x="199829" y="8986"/>
                  <a:pt x="189368" y="8986"/>
                </a:cubicBezTo>
                <a:lnTo>
                  <a:pt x="27774" y="8986"/>
                </a:lnTo>
                <a:close/>
                <a:moveTo>
                  <a:pt x="27774" y="0"/>
                </a:moveTo>
                <a:lnTo>
                  <a:pt x="189368" y="0"/>
                </a:lnTo>
                <a:cubicBezTo>
                  <a:pt x="204518" y="0"/>
                  <a:pt x="216782" y="12580"/>
                  <a:pt x="216782" y="27676"/>
                </a:cubicBezTo>
                <a:lnTo>
                  <a:pt x="216782" y="80872"/>
                </a:lnTo>
                <a:lnTo>
                  <a:pt x="218225" y="80872"/>
                </a:lnTo>
                <a:cubicBezTo>
                  <a:pt x="239867" y="80872"/>
                  <a:pt x="257181" y="98125"/>
                  <a:pt x="257181" y="119691"/>
                </a:cubicBezTo>
                <a:lnTo>
                  <a:pt x="257181" y="149884"/>
                </a:lnTo>
                <a:lnTo>
                  <a:pt x="264756" y="149884"/>
                </a:lnTo>
                <a:cubicBezTo>
                  <a:pt x="273412" y="149884"/>
                  <a:pt x="280627" y="157072"/>
                  <a:pt x="280627" y="165699"/>
                </a:cubicBezTo>
                <a:lnTo>
                  <a:pt x="280627" y="269576"/>
                </a:lnTo>
                <a:cubicBezTo>
                  <a:pt x="280627" y="278202"/>
                  <a:pt x="273412" y="285391"/>
                  <a:pt x="264756" y="285391"/>
                </a:cubicBezTo>
                <a:lnTo>
                  <a:pt x="27774" y="285391"/>
                </a:lnTo>
                <a:cubicBezTo>
                  <a:pt x="12264" y="285391"/>
                  <a:pt x="0" y="273170"/>
                  <a:pt x="0" y="257714"/>
                </a:cubicBezTo>
                <a:lnTo>
                  <a:pt x="0" y="27676"/>
                </a:lnTo>
                <a:cubicBezTo>
                  <a:pt x="0" y="12580"/>
                  <a:pt x="12264" y="0"/>
                  <a:pt x="27774" y="0"/>
                </a:cubicBezTo>
                <a:close/>
              </a:path>
            </a:pathLst>
          </a:custGeom>
          <a:solidFill>
            <a:schemeClr val="bg1"/>
          </a:solidFill>
          <a:ln>
            <a:noFill/>
          </a:ln>
          <a:effectLst/>
        </p:spPr>
        <p:txBody>
          <a:bodyPr anchor="ctr"/>
          <a:lstStyle/>
          <a:p>
            <a:endParaRPr lang="de-DE" sz="567" dirty="0">
              <a:latin typeface="Lato Light" panose="020F0502020204030203" pitchFamily="34" charset="0"/>
            </a:endParaRPr>
          </a:p>
        </p:txBody>
      </p:sp>
      <p:sp>
        <p:nvSpPr>
          <p:cNvPr id="23" name="Freeform 1006">
            <a:extLst>
              <a:ext uri="{FF2B5EF4-FFF2-40B4-BE49-F238E27FC236}">
                <a16:creationId xmlns:a16="http://schemas.microsoft.com/office/drawing/2014/main" id="{2B22FEB3-49BD-F5FE-503C-3D4C58BCCD74}"/>
              </a:ext>
            </a:extLst>
          </p:cNvPr>
          <p:cNvSpPr>
            <a:spLocks noChangeAspect="1" noChangeArrowheads="1"/>
          </p:cNvSpPr>
          <p:nvPr/>
        </p:nvSpPr>
        <p:spPr bwMode="auto">
          <a:xfrm>
            <a:off x="7356373" y="4329283"/>
            <a:ext cx="309046" cy="321549"/>
          </a:xfrm>
          <a:custGeom>
            <a:avLst/>
            <a:gdLst>
              <a:gd name="T0" fmla="*/ 159234 w 274278"/>
              <a:gd name="T1" fmla="*/ 261471 h 285391"/>
              <a:gd name="T2" fmla="*/ 142031 w 274278"/>
              <a:gd name="T3" fmla="*/ 261471 h 285391"/>
              <a:gd name="T4" fmla="*/ 119669 w 274278"/>
              <a:gd name="T5" fmla="*/ 256877 h 285391"/>
              <a:gd name="T6" fmla="*/ 98593 w 274278"/>
              <a:gd name="T7" fmla="*/ 266066 h 285391"/>
              <a:gd name="T8" fmla="*/ 63261 w 274278"/>
              <a:gd name="T9" fmla="*/ 256877 h 285391"/>
              <a:gd name="T10" fmla="*/ 71687 w 274278"/>
              <a:gd name="T11" fmla="*/ 266066 h 285391"/>
              <a:gd name="T12" fmla="*/ 63261 w 274278"/>
              <a:gd name="T13" fmla="*/ 256877 h 285391"/>
              <a:gd name="T14" fmla="*/ 97462 w 274278"/>
              <a:gd name="T15" fmla="*/ 243481 h 285391"/>
              <a:gd name="T16" fmla="*/ 26086 w 274278"/>
              <a:gd name="T17" fmla="*/ 278159 h 285391"/>
              <a:gd name="T18" fmla="*/ 209055 w 274278"/>
              <a:gd name="T19" fmla="*/ 243481 h 285391"/>
              <a:gd name="T20" fmla="*/ 132244 w 274278"/>
              <a:gd name="T21" fmla="*/ 234449 h 285391"/>
              <a:gd name="T22" fmla="*/ 184417 w 274278"/>
              <a:gd name="T23" fmla="*/ 218555 h 285391"/>
              <a:gd name="T24" fmla="*/ 231016 w 274278"/>
              <a:gd name="T25" fmla="*/ 127832 h 285391"/>
              <a:gd name="T26" fmla="*/ 226420 w 274278"/>
              <a:gd name="T27" fmla="*/ 122854 h 285391"/>
              <a:gd name="T28" fmla="*/ 145031 w 274278"/>
              <a:gd name="T29" fmla="*/ 132044 h 285391"/>
              <a:gd name="T30" fmla="*/ 226844 w 274278"/>
              <a:gd name="T31" fmla="*/ 79619 h 285391"/>
              <a:gd name="T32" fmla="*/ 229769 w 274278"/>
              <a:gd name="T33" fmla="*/ 176741 h 285391"/>
              <a:gd name="T34" fmla="*/ 226844 w 274278"/>
              <a:gd name="T35" fmla="*/ 86094 h 285391"/>
              <a:gd name="T36" fmla="*/ 143375 w 274278"/>
              <a:gd name="T37" fmla="*/ 79619 h 285391"/>
              <a:gd name="T38" fmla="*/ 143375 w 274278"/>
              <a:gd name="T39" fmla="*/ 175303 h 285391"/>
              <a:gd name="T40" fmla="*/ 137092 w 274278"/>
              <a:gd name="T41" fmla="*/ 79619 h 285391"/>
              <a:gd name="T42" fmla="*/ 188686 w 274278"/>
              <a:gd name="T43" fmla="*/ 87084 h 285391"/>
              <a:gd name="T44" fmla="*/ 198872 w 274278"/>
              <a:gd name="T45" fmla="*/ 104466 h 285391"/>
              <a:gd name="T46" fmla="*/ 184321 w 274278"/>
              <a:gd name="T47" fmla="*/ 122933 h 285391"/>
              <a:gd name="T48" fmla="*/ 188686 w 274278"/>
              <a:gd name="T49" fmla="*/ 173990 h 285391"/>
              <a:gd name="T50" fmla="*/ 179956 w 274278"/>
              <a:gd name="T51" fmla="*/ 167834 h 285391"/>
              <a:gd name="T52" fmla="*/ 169406 w 274278"/>
              <a:gd name="T53" fmla="*/ 150453 h 285391"/>
              <a:gd name="T54" fmla="*/ 184321 w 274278"/>
              <a:gd name="T55" fmla="*/ 131623 h 285391"/>
              <a:gd name="T56" fmla="*/ 179956 w 274278"/>
              <a:gd name="T57" fmla="*/ 80929 h 285391"/>
              <a:gd name="T58" fmla="*/ 101448 w 274278"/>
              <a:gd name="T59" fmla="*/ 127520 h 285391"/>
              <a:gd name="T60" fmla="*/ 139128 w 274278"/>
              <a:gd name="T61" fmla="*/ 196157 h 285391"/>
              <a:gd name="T62" fmla="*/ 184417 w 274278"/>
              <a:gd name="T63" fmla="*/ 44794 h 285391"/>
              <a:gd name="T64" fmla="*/ 149213 w 274278"/>
              <a:gd name="T65" fmla="*/ 31528 h 285391"/>
              <a:gd name="T66" fmla="*/ 88914 w 274278"/>
              <a:gd name="T67" fmla="*/ 22337 h 285391"/>
              <a:gd name="T68" fmla="*/ 129357 w 274278"/>
              <a:gd name="T69" fmla="*/ 31528 h 285391"/>
              <a:gd name="T70" fmla="*/ 88914 w 274278"/>
              <a:gd name="T71" fmla="*/ 22337 h 285391"/>
              <a:gd name="T72" fmla="*/ 8694 w 274278"/>
              <a:gd name="T73" fmla="*/ 234449 h 285391"/>
              <a:gd name="T74" fmla="*/ 184417 w 274278"/>
              <a:gd name="T75" fmla="*/ 36123 h 285391"/>
              <a:gd name="T76" fmla="*/ 190214 w 274278"/>
              <a:gd name="T77" fmla="*/ 9030 h 285391"/>
              <a:gd name="T78" fmla="*/ 190214 w 274278"/>
              <a:gd name="T79" fmla="*/ 0 h 285391"/>
              <a:gd name="T80" fmla="*/ 275720 w 274278"/>
              <a:gd name="T81" fmla="*/ 127520 h 285391"/>
              <a:gd name="T82" fmla="*/ 191664 w 274278"/>
              <a:gd name="T83" fmla="*/ 286829 h 285391"/>
              <a:gd name="T84" fmla="*/ 0 w 274278"/>
              <a:gd name="T85" fmla="*/ 27816 h 2853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4278" h="285391">
                <a:moveTo>
                  <a:pt x="145828" y="255588"/>
                </a:moveTo>
                <a:lnTo>
                  <a:pt x="154210" y="255588"/>
                </a:lnTo>
                <a:cubicBezTo>
                  <a:pt x="156305" y="255588"/>
                  <a:pt x="158401" y="257493"/>
                  <a:pt x="158401" y="260160"/>
                </a:cubicBezTo>
                <a:cubicBezTo>
                  <a:pt x="158401" y="262446"/>
                  <a:pt x="156305" y="264732"/>
                  <a:pt x="154210" y="264732"/>
                </a:cubicBezTo>
                <a:lnTo>
                  <a:pt x="145828" y="264732"/>
                </a:lnTo>
                <a:cubicBezTo>
                  <a:pt x="143733" y="264732"/>
                  <a:pt x="141288" y="262446"/>
                  <a:pt x="141288" y="260160"/>
                </a:cubicBezTo>
                <a:cubicBezTo>
                  <a:pt x="141288" y="257493"/>
                  <a:pt x="143733" y="255588"/>
                  <a:pt x="145828" y="255588"/>
                </a:cubicBezTo>
                <a:close/>
                <a:moveTo>
                  <a:pt x="98077" y="255588"/>
                </a:moveTo>
                <a:lnTo>
                  <a:pt x="119043" y="255588"/>
                </a:lnTo>
                <a:cubicBezTo>
                  <a:pt x="121618" y="255588"/>
                  <a:pt x="123457" y="257493"/>
                  <a:pt x="123457" y="260160"/>
                </a:cubicBezTo>
                <a:cubicBezTo>
                  <a:pt x="123457" y="262446"/>
                  <a:pt x="121618" y="264732"/>
                  <a:pt x="119043" y="264732"/>
                </a:cubicBezTo>
                <a:lnTo>
                  <a:pt x="98077" y="264732"/>
                </a:lnTo>
                <a:cubicBezTo>
                  <a:pt x="95870" y="264732"/>
                  <a:pt x="93663" y="262446"/>
                  <a:pt x="93663" y="260160"/>
                </a:cubicBezTo>
                <a:cubicBezTo>
                  <a:pt x="93663" y="257493"/>
                  <a:pt x="95870" y="255588"/>
                  <a:pt x="98077" y="255588"/>
                </a:cubicBezTo>
                <a:close/>
                <a:moveTo>
                  <a:pt x="62929" y="255588"/>
                </a:moveTo>
                <a:lnTo>
                  <a:pt x="71311" y="255588"/>
                </a:lnTo>
                <a:cubicBezTo>
                  <a:pt x="73755" y="255588"/>
                  <a:pt x="75851" y="257493"/>
                  <a:pt x="75851" y="260160"/>
                </a:cubicBezTo>
                <a:cubicBezTo>
                  <a:pt x="75851" y="262446"/>
                  <a:pt x="73755" y="264732"/>
                  <a:pt x="71311" y="264732"/>
                </a:cubicBezTo>
                <a:lnTo>
                  <a:pt x="62929" y="264732"/>
                </a:lnTo>
                <a:cubicBezTo>
                  <a:pt x="60833" y="264732"/>
                  <a:pt x="58738" y="262446"/>
                  <a:pt x="58738" y="260160"/>
                </a:cubicBezTo>
                <a:cubicBezTo>
                  <a:pt x="58738" y="257493"/>
                  <a:pt x="60833" y="255588"/>
                  <a:pt x="62929" y="255588"/>
                </a:cubicBezTo>
                <a:close/>
                <a:moveTo>
                  <a:pt x="136598" y="204159"/>
                </a:moveTo>
                <a:lnTo>
                  <a:pt x="99836" y="240821"/>
                </a:lnTo>
                <a:cubicBezTo>
                  <a:pt x="99115" y="241540"/>
                  <a:pt x="97673" y="242259"/>
                  <a:pt x="96952" y="242259"/>
                </a:cubicBezTo>
                <a:lnTo>
                  <a:pt x="8650" y="242259"/>
                </a:lnTo>
                <a:lnTo>
                  <a:pt x="8650" y="259512"/>
                </a:lnTo>
                <a:cubicBezTo>
                  <a:pt x="8650" y="268857"/>
                  <a:pt x="16579" y="276764"/>
                  <a:pt x="25950" y="276764"/>
                </a:cubicBezTo>
                <a:lnTo>
                  <a:pt x="190661" y="276764"/>
                </a:lnTo>
                <a:cubicBezTo>
                  <a:pt x="200392" y="276764"/>
                  <a:pt x="207961" y="268857"/>
                  <a:pt x="207961" y="259512"/>
                </a:cubicBezTo>
                <a:lnTo>
                  <a:pt x="207961" y="242259"/>
                </a:lnTo>
                <a:lnTo>
                  <a:pt x="131552" y="242259"/>
                </a:lnTo>
                <a:cubicBezTo>
                  <a:pt x="129029" y="242259"/>
                  <a:pt x="126867" y="240102"/>
                  <a:pt x="126867" y="237946"/>
                </a:cubicBezTo>
                <a:cubicBezTo>
                  <a:pt x="126867" y="235429"/>
                  <a:pt x="129029" y="233273"/>
                  <a:pt x="131552" y="233273"/>
                </a:cubicBezTo>
                <a:lnTo>
                  <a:pt x="207961" y="233273"/>
                </a:lnTo>
                <a:lnTo>
                  <a:pt x="207961" y="213863"/>
                </a:lnTo>
                <a:cubicBezTo>
                  <a:pt x="200032" y="216020"/>
                  <a:pt x="191742" y="217458"/>
                  <a:pt x="183452" y="217458"/>
                </a:cubicBezTo>
                <a:cubicBezTo>
                  <a:pt x="166873" y="217458"/>
                  <a:pt x="150654" y="213145"/>
                  <a:pt x="136598" y="204159"/>
                </a:cubicBezTo>
                <a:close/>
                <a:moveTo>
                  <a:pt x="225235" y="122238"/>
                </a:moveTo>
                <a:cubicBezTo>
                  <a:pt x="227902" y="122238"/>
                  <a:pt x="229807" y="124524"/>
                  <a:pt x="229807" y="127191"/>
                </a:cubicBezTo>
                <a:cubicBezTo>
                  <a:pt x="229807" y="129477"/>
                  <a:pt x="227902" y="131382"/>
                  <a:pt x="225235" y="131382"/>
                </a:cubicBezTo>
                <a:cubicBezTo>
                  <a:pt x="222568" y="131382"/>
                  <a:pt x="220663" y="129477"/>
                  <a:pt x="220663" y="127191"/>
                </a:cubicBezTo>
                <a:cubicBezTo>
                  <a:pt x="220663" y="124524"/>
                  <a:pt x="222568" y="122238"/>
                  <a:pt x="225235" y="122238"/>
                </a:cubicBezTo>
                <a:close/>
                <a:moveTo>
                  <a:pt x="144272" y="122238"/>
                </a:moveTo>
                <a:cubicBezTo>
                  <a:pt x="146939" y="122238"/>
                  <a:pt x="148844" y="124524"/>
                  <a:pt x="148844" y="127191"/>
                </a:cubicBezTo>
                <a:cubicBezTo>
                  <a:pt x="148844" y="129477"/>
                  <a:pt x="146939" y="131382"/>
                  <a:pt x="144272" y="131382"/>
                </a:cubicBezTo>
                <a:cubicBezTo>
                  <a:pt x="141605" y="131382"/>
                  <a:pt x="139700" y="129477"/>
                  <a:pt x="139700" y="127191"/>
                </a:cubicBezTo>
                <a:cubicBezTo>
                  <a:pt x="139700" y="124524"/>
                  <a:pt x="141605" y="122238"/>
                  <a:pt x="144272" y="122238"/>
                </a:cubicBezTo>
                <a:close/>
                <a:moveTo>
                  <a:pt x="225657" y="79219"/>
                </a:moveTo>
                <a:cubicBezTo>
                  <a:pt x="227476" y="77788"/>
                  <a:pt x="230023" y="77788"/>
                  <a:pt x="231842" y="79219"/>
                </a:cubicBezTo>
                <a:cubicBezTo>
                  <a:pt x="258399" y="105705"/>
                  <a:pt x="258399" y="148296"/>
                  <a:pt x="231842" y="174424"/>
                </a:cubicBezTo>
                <a:cubicBezTo>
                  <a:pt x="231114" y="175497"/>
                  <a:pt x="230023" y="175855"/>
                  <a:pt x="228567" y="175855"/>
                </a:cubicBezTo>
                <a:cubicBezTo>
                  <a:pt x="227476" y="175855"/>
                  <a:pt x="226385" y="175497"/>
                  <a:pt x="225657" y="174424"/>
                </a:cubicBezTo>
                <a:cubicBezTo>
                  <a:pt x="223838" y="172992"/>
                  <a:pt x="223838" y="170129"/>
                  <a:pt x="225657" y="168697"/>
                </a:cubicBezTo>
                <a:cubicBezTo>
                  <a:pt x="248940" y="145433"/>
                  <a:pt x="248940" y="108568"/>
                  <a:pt x="225657" y="85662"/>
                </a:cubicBezTo>
                <a:cubicBezTo>
                  <a:pt x="223838" y="83872"/>
                  <a:pt x="223838" y="81009"/>
                  <a:pt x="225657" y="79219"/>
                </a:cubicBezTo>
                <a:close/>
                <a:moveTo>
                  <a:pt x="136375" y="79219"/>
                </a:moveTo>
                <a:cubicBezTo>
                  <a:pt x="138213" y="77788"/>
                  <a:pt x="140787" y="77788"/>
                  <a:pt x="142625" y="79219"/>
                </a:cubicBezTo>
                <a:cubicBezTo>
                  <a:pt x="144095" y="81009"/>
                  <a:pt x="144095" y="83872"/>
                  <a:pt x="142625" y="85662"/>
                </a:cubicBezTo>
                <a:cubicBezTo>
                  <a:pt x="119096" y="108568"/>
                  <a:pt x="119096" y="145433"/>
                  <a:pt x="142625" y="168697"/>
                </a:cubicBezTo>
                <a:cubicBezTo>
                  <a:pt x="144095" y="170129"/>
                  <a:pt x="144095" y="172992"/>
                  <a:pt x="142625" y="174424"/>
                </a:cubicBezTo>
                <a:cubicBezTo>
                  <a:pt x="141890" y="175497"/>
                  <a:pt x="140419" y="175855"/>
                  <a:pt x="139316" y="175855"/>
                </a:cubicBezTo>
                <a:cubicBezTo>
                  <a:pt x="138213" y="175855"/>
                  <a:pt x="137478" y="175497"/>
                  <a:pt x="136375" y="174424"/>
                </a:cubicBezTo>
                <a:cubicBezTo>
                  <a:pt x="109538" y="148296"/>
                  <a:pt x="109538" y="105705"/>
                  <a:pt x="136375" y="79219"/>
                </a:cubicBezTo>
                <a:close/>
                <a:moveTo>
                  <a:pt x="183356" y="76200"/>
                </a:moveTo>
                <a:cubicBezTo>
                  <a:pt x="185890" y="76200"/>
                  <a:pt x="187699" y="78361"/>
                  <a:pt x="187699" y="80523"/>
                </a:cubicBezTo>
                <a:lnTo>
                  <a:pt x="187699" y="86648"/>
                </a:lnTo>
                <a:cubicBezTo>
                  <a:pt x="196022" y="88089"/>
                  <a:pt x="202897" y="93133"/>
                  <a:pt x="206154" y="100699"/>
                </a:cubicBezTo>
                <a:cubicBezTo>
                  <a:pt x="206877" y="102861"/>
                  <a:pt x="205792" y="105383"/>
                  <a:pt x="203621" y="106103"/>
                </a:cubicBezTo>
                <a:cubicBezTo>
                  <a:pt x="201450" y="107184"/>
                  <a:pt x="198916" y="106103"/>
                  <a:pt x="197831" y="103942"/>
                </a:cubicBezTo>
                <a:cubicBezTo>
                  <a:pt x="195660" y="98537"/>
                  <a:pt x="189870" y="94935"/>
                  <a:pt x="183356" y="94935"/>
                </a:cubicBezTo>
                <a:cubicBezTo>
                  <a:pt x="174672" y="94935"/>
                  <a:pt x="167435" y="101059"/>
                  <a:pt x="167435" y="108625"/>
                </a:cubicBezTo>
                <a:cubicBezTo>
                  <a:pt x="167435" y="115110"/>
                  <a:pt x="170330" y="122317"/>
                  <a:pt x="183356" y="122317"/>
                </a:cubicBezTo>
                <a:cubicBezTo>
                  <a:pt x="201450" y="122317"/>
                  <a:pt x="207601" y="134206"/>
                  <a:pt x="207601" y="145014"/>
                </a:cubicBezTo>
                <a:cubicBezTo>
                  <a:pt x="207601" y="155823"/>
                  <a:pt x="198916" y="165190"/>
                  <a:pt x="187699" y="166992"/>
                </a:cubicBezTo>
                <a:lnTo>
                  <a:pt x="187699" y="173117"/>
                </a:lnTo>
                <a:cubicBezTo>
                  <a:pt x="187699" y="175278"/>
                  <a:pt x="185890" y="177440"/>
                  <a:pt x="183356" y="177440"/>
                </a:cubicBezTo>
                <a:cubicBezTo>
                  <a:pt x="180823" y="177440"/>
                  <a:pt x="179014" y="175278"/>
                  <a:pt x="179014" y="173117"/>
                </a:cubicBezTo>
                <a:lnTo>
                  <a:pt x="179014" y="166992"/>
                </a:lnTo>
                <a:cubicBezTo>
                  <a:pt x="170691" y="165551"/>
                  <a:pt x="163816" y="160507"/>
                  <a:pt x="160921" y="153301"/>
                </a:cubicBezTo>
                <a:cubicBezTo>
                  <a:pt x="159836" y="150779"/>
                  <a:pt x="160921" y="148257"/>
                  <a:pt x="162730" y="147536"/>
                </a:cubicBezTo>
                <a:cubicBezTo>
                  <a:pt x="165263" y="146816"/>
                  <a:pt x="167797" y="147536"/>
                  <a:pt x="168520" y="149698"/>
                </a:cubicBezTo>
                <a:cubicBezTo>
                  <a:pt x="171053" y="155102"/>
                  <a:pt x="176843" y="158705"/>
                  <a:pt x="183356" y="158705"/>
                </a:cubicBezTo>
                <a:cubicBezTo>
                  <a:pt x="192041" y="158705"/>
                  <a:pt x="198916" y="152580"/>
                  <a:pt x="198916" y="145014"/>
                </a:cubicBezTo>
                <a:cubicBezTo>
                  <a:pt x="198916" y="138890"/>
                  <a:pt x="196383" y="130963"/>
                  <a:pt x="183356" y="130963"/>
                </a:cubicBezTo>
                <a:cubicBezTo>
                  <a:pt x="165625" y="130963"/>
                  <a:pt x="158750" y="119434"/>
                  <a:pt x="158750" y="108625"/>
                </a:cubicBezTo>
                <a:cubicBezTo>
                  <a:pt x="158750" y="97817"/>
                  <a:pt x="167435" y="88810"/>
                  <a:pt x="179014" y="86648"/>
                </a:cubicBezTo>
                <a:lnTo>
                  <a:pt x="179014" y="80523"/>
                </a:lnTo>
                <a:cubicBezTo>
                  <a:pt x="179014" y="78361"/>
                  <a:pt x="180823" y="76200"/>
                  <a:pt x="183356" y="76200"/>
                </a:cubicBezTo>
                <a:close/>
                <a:moveTo>
                  <a:pt x="183452" y="44570"/>
                </a:moveTo>
                <a:cubicBezTo>
                  <a:pt x="138040" y="44570"/>
                  <a:pt x="100917" y="81591"/>
                  <a:pt x="100917" y="126880"/>
                </a:cubicBezTo>
                <a:lnTo>
                  <a:pt x="100917" y="227163"/>
                </a:lnTo>
                <a:lnTo>
                  <a:pt x="132994" y="195892"/>
                </a:lnTo>
                <a:cubicBezTo>
                  <a:pt x="134075" y="194454"/>
                  <a:pt x="136598" y="194095"/>
                  <a:pt x="138400" y="195173"/>
                </a:cubicBezTo>
                <a:cubicBezTo>
                  <a:pt x="151736" y="204159"/>
                  <a:pt x="167234" y="208831"/>
                  <a:pt x="183452" y="208831"/>
                </a:cubicBezTo>
                <a:cubicBezTo>
                  <a:pt x="228865" y="208831"/>
                  <a:pt x="265628" y="172169"/>
                  <a:pt x="265628" y="126880"/>
                </a:cubicBezTo>
                <a:cubicBezTo>
                  <a:pt x="265628" y="81591"/>
                  <a:pt x="228865" y="44570"/>
                  <a:pt x="183452" y="44570"/>
                </a:cubicBezTo>
                <a:close/>
                <a:moveTo>
                  <a:pt x="148432" y="22225"/>
                </a:moveTo>
                <a:cubicBezTo>
                  <a:pt x="150416" y="22225"/>
                  <a:pt x="152069" y="24130"/>
                  <a:pt x="152069" y="26797"/>
                </a:cubicBezTo>
                <a:cubicBezTo>
                  <a:pt x="152069" y="29083"/>
                  <a:pt x="150416" y="31369"/>
                  <a:pt x="148432" y="31369"/>
                </a:cubicBezTo>
                <a:cubicBezTo>
                  <a:pt x="146117" y="31369"/>
                  <a:pt x="144463" y="29083"/>
                  <a:pt x="144463" y="26797"/>
                </a:cubicBezTo>
                <a:cubicBezTo>
                  <a:pt x="144463" y="24130"/>
                  <a:pt x="146117" y="22225"/>
                  <a:pt x="148432" y="22225"/>
                </a:cubicBezTo>
                <a:close/>
                <a:moveTo>
                  <a:pt x="88449" y="22225"/>
                </a:moveTo>
                <a:lnTo>
                  <a:pt x="128680" y="22225"/>
                </a:lnTo>
                <a:cubicBezTo>
                  <a:pt x="130836" y="22225"/>
                  <a:pt x="132991" y="24130"/>
                  <a:pt x="132991" y="26797"/>
                </a:cubicBezTo>
                <a:cubicBezTo>
                  <a:pt x="132991" y="29083"/>
                  <a:pt x="130836" y="31369"/>
                  <a:pt x="128680" y="31369"/>
                </a:cubicBezTo>
                <a:lnTo>
                  <a:pt x="88449" y="31369"/>
                </a:lnTo>
                <a:cubicBezTo>
                  <a:pt x="85934" y="31369"/>
                  <a:pt x="84138" y="29083"/>
                  <a:pt x="84138" y="26797"/>
                </a:cubicBezTo>
                <a:cubicBezTo>
                  <a:pt x="84138" y="24130"/>
                  <a:pt x="85934" y="22225"/>
                  <a:pt x="88449" y="22225"/>
                </a:cubicBezTo>
                <a:close/>
                <a:moveTo>
                  <a:pt x="27752" y="8986"/>
                </a:moveTo>
                <a:cubicBezTo>
                  <a:pt x="17300" y="8986"/>
                  <a:pt x="8650" y="17253"/>
                  <a:pt x="8650" y="27676"/>
                </a:cubicBezTo>
                <a:lnTo>
                  <a:pt x="8650" y="233273"/>
                </a:lnTo>
                <a:lnTo>
                  <a:pt x="92627" y="233273"/>
                </a:lnTo>
                <a:lnTo>
                  <a:pt x="92627" y="126880"/>
                </a:lnTo>
                <a:cubicBezTo>
                  <a:pt x="92627" y="76919"/>
                  <a:pt x="133354" y="35943"/>
                  <a:pt x="183452" y="35943"/>
                </a:cubicBezTo>
                <a:cubicBezTo>
                  <a:pt x="191742" y="35943"/>
                  <a:pt x="200032" y="37381"/>
                  <a:pt x="207961" y="39537"/>
                </a:cubicBezTo>
                <a:lnTo>
                  <a:pt x="207961" y="27676"/>
                </a:lnTo>
                <a:cubicBezTo>
                  <a:pt x="207961" y="17253"/>
                  <a:pt x="199311" y="8986"/>
                  <a:pt x="189219" y="8986"/>
                </a:cubicBezTo>
                <a:lnTo>
                  <a:pt x="27752" y="8986"/>
                </a:lnTo>
                <a:close/>
                <a:moveTo>
                  <a:pt x="27752" y="0"/>
                </a:moveTo>
                <a:lnTo>
                  <a:pt x="189219" y="0"/>
                </a:lnTo>
                <a:cubicBezTo>
                  <a:pt x="204357" y="0"/>
                  <a:pt x="216611" y="12580"/>
                  <a:pt x="216611" y="27676"/>
                </a:cubicBezTo>
                <a:lnTo>
                  <a:pt x="216611" y="42413"/>
                </a:lnTo>
                <a:cubicBezTo>
                  <a:pt x="250490" y="55712"/>
                  <a:pt x="274278" y="88421"/>
                  <a:pt x="274278" y="126880"/>
                </a:cubicBezTo>
                <a:cubicBezTo>
                  <a:pt x="274278" y="164980"/>
                  <a:pt x="250490" y="197689"/>
                  <a:pt x="216611" y="210988"/>
                </a:cubicBezTo>
                <a:lnTo>
                  <a:pt x="216611" y="259512"/>
                </a:lnTo>
                <a:cubicBezTo>
                  <a:pt x="216611" y="273889"/>
                  <a:pt x="205077" y="285391"/>
                  <a:pt x="190661" y="285391"/>
                </a:cubicBezTo>
                <a:lnTo>
                  <a:pt x="25950" y="285391"/>
                </a:lnTo>
                <a:cubicBezTo>
                  <a:pt x="11894" y="285391"/>
                  <a:pt x="0" y="273889"/>
                  <a:pt x="0" y="259512"/>
                </a:cubicBezTo>
                <a:lnTo>
                  <a:pt x="0" y="27676"/>
                </a:lnTo>
                <a:cubicBezTo>
                  <a:pt x="0" y="12580"/>
                  <a:pt x="12254" y="0"/>
                  <a:pt x="27752" y="0"/>
                </a:cubicBezTo>
                <a:close/>
              </a:path>
            </a:pathLst>
          </a:custGeom>
          <a:solidFill>
            <a:schemeClr val="bg1"/>
          </a:solidFill>
          <a:ln>
            <a:noFill/>
          </a:ln>
          <a:effectLst/>
        </p:spPr>
        <p:txBody>
          <a:bodyPr anchor="ctr"/>
          <a:lstStyle/>
          <a:p>
            <a:endParaRPr lang="de-DE" sz="567" dirty="0">
              <a:latin typeface="Lato Light" panose="020F0502020204030203" pitchFamily="34" charset="0"/>
            </a:endParaRPr>
          </a:p>
        </p:txBody>
      </p:sp>
      <p:sp>
        <p:nvSpPr>
          <p:cNvPr id="24" name="TextBox 84">
            <a:extLst>
              <a:ext uri="{FF2B5EF4-FFF2-40B4-BE49-F238E27FC236}">
                <a16:creationId xmlns:a16="http://schemas.microsoft.com/office/drawing/2014/main" id="{B5882EBB-04DC-362B-14B5-4379F60A1DBD}"/>
              </a:ext>
            </a:extLst>
          </p:cNvPr>
          <p:cNvSpPr txBox="1"/>
          <p:nvPr/>
        </p:nvSpPr>
        <p:spPr>
          <a:xfrm>
            <a:off x="4739100" y="4074558"/>
            <a:ext cx="2310248" cy="830997"/>
          </a:xfrm>
          <a:prstGeom prst="rect">
            <a:avLst/>
          </a:prstGeom>
          <a:noFill/>
        </p:spPr>
        <p:txBody>
          <a:bodyPr wrap="none" rtlCol="0">
            <a:spAutoFit/>
          </a:bodyPr>
          <a:lstStyle/>
          <a:p>
            <a:r>
              <a:rPr lang="de-DE" sz="1600" b="1" dirty="0">
                <a:solidFill>
                  <a:srgbClr val="79527B"/>
                </a:solidFill>
                <a:latin typeface="+mj-lt"/>
                <a:ea typeface="Roboto" charset="0"/>
                <a:cs typeface="Roboto" charset="0"/>
              </a:rPr>
              <a:t>Liquiditätsorientierte</a:t>
            </a:r>
            <a:br>
              <a:rPr lang="de-DE" sz="1600" b="1" dirty="0">
                <a:solidFill>
                  <a:srgbClr val="79527B"/>
                </a:solidFill>
                <a:latin typeface="+mj-lt"/>
                <a:ea typeface="Roboto" charset="0"/>
                <a:cs typeface="Roboto" charset="0"/>
              </a:rPr>
            </a:br>
            <a:r>
              <a:rPr lang="de-DE" sz="1600" b="1" dirty="0">
                <a:solidFill>
                  <a:srgbClr val="79527B"/>
                </a:solidFill>
                <a:latin typeface="+mj-lt"/>
                <a:ea typeface="Roboto" charset="0"/>
                <a:cs typeface="Roboto" charset="0"/>
              </a:rPr>
              <a:t>Maßnahmen haben einen </a:t>
            </a:r>
            <a:br>
              <a:rPr lang="de-DE" sz="1600" b="1" dirty="0">
                <a:solidFill>
                  <a:srgbClr val="79527B"/>
                </a:solidFill>
                <a:latin typeface="+mj-lt"/>
                <a:ea typeface="Roboto" charset="0"/>
                <a:cs typeface="Roboto" charset="0"/>
              </a:rPr>
            </a:br>
            <a:r>
              <a:rPr lang="de-DE" sz="1600" b="1" dirty="0">
                <a:solidFill>
                  <a:srgbClr val="79527B"/>
                </a:solidFill>
                <a:latin typeface="+mj-lt"/>
                <a:ea typeface="Roboto" charset="0"/>
                <a:cs typeface="Roboto" charset="0"/>
              </a:rPr>
              <a:t>direkten Liquiditätseffekt</a:t>
            </a:r>
          </a:p>
        </p:txBody>
      </p:sp>
      <p:sp>
        <p:nvSpPr>
          <p:cNvPr id="26" name="TextBox 84">
            <a:extLst>
              <a:ext uri="{FF2B5EF4-FFF2-40B4-BE49-F238E27FC236}">
                <a16:creationId xmlns:a16="http://schemas.microsoft.com/office/drawing/2014/main" id="{8939E0A6-03F7-4087-2BEB-ED5B50A55E8B}"/>
              </a:ext>
            </a:extLst>
          </p:cNvPr>
          <p:cNvSpPr txBox="1"/>
          <p:nvPr/>
        </p:nvSpPr>
        <p:spPr>
          <a:xfrm>
            <a:off x="9285173" y="2491761"/>
            <a:ext cx="2594621" cy="1323439"/>
          </a:xfrm>
          <a:prstGeom prst="rect">
            <a:avLst/>
          </a:prstGeom>
          <a:noFill/>
        </p:spPr>
        <p:txBody>
          <a:bodyPr wrap="none" rtlCol="0">
            <a:spAutoFit/>
          </a:bodyPr>
          <a:lstStyle/>
          <a:p>
            <a:r>
              <a:rPr lang="de-DE" sz="1600" b="1" dirty="0">
                <a:solidFill>
                  <a:srgbClr val="79527B"/>
                </a:solidFill>
                <a:latin typeface="+mj-lt"/>
                <a:ea typeface="Roboto" charset="0"/>
                <a:cs typeface="Roboto" charset="0"/>
              </a:rPr>
              <a:t>Bilanzorientierte Maßnahmen</a:t>
            </a:r>
            <a:br>
              <a:rPr lang="de-DE" sz="1600" b="1" dirty="0">
                <a:solidFill>
                  <a:srgbClr val="79527B"/>
                </a:solidFill>
                <a:latin typeface="+mj-lt"/>
                <a:ea typeface="Roboto" charset="0"/>
                <a:cs typeface="Roboto" charset="0"/>
              </a:rPr>
            </a:br>
            <a:r>
              <a:rPr lang="de-DE" sz="1600" b="1" dirty="0">
                <a:solidFill>
                  <a:srgbClr val="79527B"/>
                </a:solidFill>
                <a:latin typeface="+mj-lt"/>
                <a:ea typeface="Roboto" charset="0"/>
                <a:cs typeface="Roboto" charset="0"/>
              </a:rPr>
              <a:t>dienen der Vermeidung einer</a:t>
            </a:r>
            <a:br>
              <a:rPr lang="de-DE" sz="1600" b="1" dirty="0">
                <a:solidFill>
                  <a:srgbClr val="79527B"/>
                </a:solidFill>
                <a:latin typeface="+mj-lt"/>
                <a:ea typeface="Roboto" charset="0"/>
                <a:cs typeface="Roboto" charset="0"/>
              </a:rPr>
            </a:br>
            <a:r>
              <a:rPr lang="de-DE" sz="1600" b="1" dirty="0">
                <a:solidFill>
                  <a:srgbClr val="79527B"/>
                </a:solidFill>
                <a:latin typeface="+mj-lt"/>
                <a:ea typeface="Roboto" charset="0"/>
                <a:cs typeface="Roboto" charset="0"/>
              </a:rPr>
              <a:t>Überschuldung und können</a:t>
            </a:r>
            <a:br>
              <a:rPr lang="de-DE" sz="1600" b="1" dirty="0">
                <a:solidFill>
                  <a:srgbClr val="79527B"/>
                </a:solidFill>
                <a:latin typeface="+mj-lt"/>
                <a:ea typeface="Roboto" charset="0"/>
                <a:cs typeface="Roboto" charset="0"/>
              </a:rPr>
            </a:br>
            <a:r>
              <a:rPr lang="de-DE" sz="1600" b="1" dirty="0">
                <a:solidFill>
                  <a:srgbClr val="79527B"/>
                </a:solidFill>
                <a:latin typeface="+mj-lt"/>
                <a:ea typeface="Roboto" charset="0"/>
                <a:cs typeface="Roboto" charset="0"/>
              </a:rPr>
              <a:t>zusätzlich auch einen </a:t>
            </a:r>
            <a:br>
              <a:rPr lang="de-DE" sz="1600" b="1" dirty="0">
                <a:solidFill>
                  <a:srgbClr val="79527B"/>
                </a:solidFill>
                <a:latin typeface="+mj-lt"/>
                <a:ea typeface="Roboto" charset="0"/>
                <a:cs typeface="Roboto" charset="0"/>
              </a:rPr>
            </a:br>
            <a:r>
              <a:rPr lang="de-DE" sz="1600" b="1" dirty="0">
                <a:solidFill>
                  <a:srgbClr val="79527B"/>
                </a:solidFill>
                <a:latin typeface="+mj-lt"/>
                <a:ea typeface="Roboto" charset="0"/>
                <a:cs typeface="Roboto" charset="0"/>
              </a:rPr>
              <a:t>Liquiditätseffekt haben</a:t>
            </a:r>
          </a:p>
        </p:txBody>
      </p:sp>
    </p:spTree>
    <p:extLst>
      <p:ext uri="{BB962C8B-B14F-4D97-AF65-F5344CB8AC3E}">
        <p14:creationId xmlns:p14="http://schemas.microsoft.com/office/powerpoint/2010/main" val="3054310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Im Hinblick auf die Fristigkeit von Maßnahmen stehen unterschiedliche Zielstellungen im Vordergrund:</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Der Fokus von finanzwirtschaftlichen Maßnahmen dient zunächst der Vermeidung der Insolvenz, um darauf aufbauend die Mittel für die Sanierung und dann die nachhaltige Restrukturierung bereitzustellen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Finanzwirtschaftliche Maßnahmen: Zielsetzung von Maßnahmen im Sanierungsprozess</a:t>
            </a:r>
          </a:p>
        </p:txBody>
      </p:sp>
      <p:pic>
        <p:nvPicPr>
          <p:cNvPr id="7" name="Grafik 6" descr="Ein Bild, das Spielzeug enthält.&#10;&#10;Automatisch generierte Beschreibung">
            <a:extLst>
              <a:ext uri="{FF2B5EF4-FFF2-40B4-BE49-F238E27FC236}">
                <a16:creationId xmlns:a16="http://schemas.microsoft.com/office/drawing/2014/main" id="{BD3011C3-8F5C-E604-FB86-029790E09158}"/>
              </a:ext>
            </a:extLst>
          </p:cNvPr>
          <p:cNvPicPr>
            <a:picLocks noChangeAspect="1"/>
          </p:cNvPicPr>
          <p:nvPr/>
        </p:nvPicPr>
        <p:blipFill rotWithShape="1">
          <a:blip r:embed="rId6"/>
          <a:srcRect t="19729"/>
          <a:stretch/>
        </p:blipFill>
        <p:spPr>
          <a:xfrm>
            <a:off x="4041520" y="3210207"/>
            <a:ext cx="2023872" cy="1624584"/>
          </a:xfrm>
          <a:prstGeom prst="rect">
            <a:avLst/>
          </a:prstGeom>
        </p:spPr>
      </p:pic>
      <p:pic>
        <p:nvPicPr>
          <p:cNvPr id="11" name="Grafik 10">
            <a:extLst>
              <a:ext uri="{FF2B5EF4-FFF2-40B4-BE49-F238E27FC236}">
                <a16:creationId xmlns:a16="http://schemas.microsoft.com/office/drawing/2014/main" id="{D101CF3C-40FC-7230-E6E4-4C9C1511E17E}"/>
              </a:ext>
            </a:extLst>
          </p:cNvPr>
          <p:cNvPicPr>
            <a:picLocks noChangeAspect="1"/>
          </p:cNvPicPr>
          <p:nvPr/>
        </p:nvPicPr>
        <p:blipFill>
          <a:blip r:embed="rId7"/>
          <a:stretch>
            <a:fillRect/>
          </a:stretch>
        </p:blipFill>
        <p:spPr>
          <a:xfrm>
            <a:off x="6777315" y="3191182"/>
            <a:ext cx="2248620" cy="1499080"/>
          </a:xfrm>
          <a:prstGeom prst="rect">
            <a:avLst/>
          </a:prstGeom>
        </p:spPr>
      </p:pic>
      <p:pic>
        <p:nvPicPr>
          <p:cNvPr id="13" name="Grafik 12">
            <a:extLst>
              <a:ext uri="{FF2B5EF4-FFF2-40B4-BE49-F238E27FC236}">
                <a16:creationId xmlns:a16="http://schemas.microsoft.com/office/drawing/2014/main" id="{5A1F5328-C05E-C170-5308-FD7BAE1BADD5}"/>
              </a:ext>
            </a:extLst>
          </p:cNvPr>
          <p:cNvPicPr>
            <a:picLocks noChangeAspect="1"/>
          </p:cNvPicPr>
          <p:nvPr/>
        </p:nvPicPr>
        <p:blipFill>
          <a:blip r:embed="rId8"/>
          <a:stretch>
            <a:fillRect/>
          </a:stretch>
        </p:blipFill>
        <p:spPr>
          <a:xfrm>
            <a:off x="9671303" y="3009987"/>
            <a:ext cx="1959864" cy="1959864"/>
          </a:xfrm>
          <a:prstGeom prst="rect">
            <a:avLst/>
          </a:prstGeom>
        </p:spPr>
      </p:pic>
      <p:sp>
        <p:nvSpPr>
          <p:cNvPr id="25" name="TextBox 84">
            <a:extLst>
              <a:ext uri="{FF2B5EF4-FFF2-40B4-BE49-F238E27FC236}">
                <a16:creationId xmlns:a16="http://schemas.microsoft.com/office/drawing/2014/main" id="{896FE276-C706-3A66-0019-A63FBC4ECB34}"/>
              </a:ext>
            </a:extLst>
          </p:cNvPr>
          <p:cNvSpPr txBox="1"/>
          <p:nvPr/>
        </p:nvSpPr>
        <p:spPr>
          <a:xfrm>
            <a:off x="4055106" y="2082819"/>
            <a:ext cx="1996701" cy="553998"/>
          </a:xfrm>
          <a:prstGeom prst="rect">
            <a:avLst/>
          </a:prstGeom>
          <a:noFill/>
        </p:spPr>
        <p:txBody>
          <a:bodyPr wrap="none" rtlCol="0">
            <a:spAutoFit/>
          </a:bodyPr>
          <a:lstStyle/>
          <a:p>
            <a:pPr algn="ctr"/>
            <a:r>
              <a:rPr lang="de-DE" sz="1600" b="1" dirty="0">
                <a:solidFill>
                  <a:srgbClr val="79527B"/>
                </a:solidFill>
                <a:latin typeface="+mj-lt"/>
                <a:ea typeface="Roboto" charset="0"/>
                <a:cs typeface="Roboto" charset="0"/>
              </a:rPr>
              <a:t>Ambulanz</a:t>
            </a:r>
          </a:p>
          <a:p>
            <a:pPr algn="ctr"/>
            <a:r>
              <a:rPr lang="de-DE" sz="1400" dirty="0">
                <a:solidFill>
                  <a:srgbClr val="79527B"/>
                </a:solidFill>
                <a:latin typeface="+mj-lt"/>
                <a:ea typeface="Roboto" charset="0"/>
                <a:cs typeface="Roboto" charset="0"/>
              </a:rPr>
              <a:t>Kurzfristige Stabilisierung</a:t>
            </a:r>
          </a:p>
        </p:txBody>
      </p:sp>
      <p:sp>
        <p:nvSpPr>
          <p:cNvPr id="27" name="TextBox 84">
            <a:extLst>
              <a:ext uri="{FF2B5EF4-FFF2-40B4-BE49-F238E27FC236}">
                <a16:creationId xmlns:a16="http://schemas.microsoft.com/office/drawing/2014/main" id="{3C3E097E-39EC-E8EB-6A60-47CD55DB06F4}"/>
              </a:ext>
            </a:extLst>
          </p:cNvPr>
          <p:cNvSpPr txBox="1"/>
          <p:nvPr/>
        </p:nvSpPr>
        <p:spPr>
          <a:xfrm>
            <a:off x="6853470" y="2066961"/>
            <a:ext cx="2070374" cy="769441"/>
          </a:xfrm>
          <a:prstGeom prst="rect">
            <a:avLst/>
          </a:prstGeom>
          <a:noFill/>
        </p:spPr>
        <p:txBody>
          <a:bodyPr wrap="none" rtlCol="0">
            <a:spAutoFit/>
          </a:bodyPr>
          <a:lstStyle/>
          <a:p>
            <a:pPr algn="ctr"/>
            <a:r>
              <a:rPr lang="de-DE" sz="1600" b="1" dirty="0">
                <a:solidFill>
                  <a:srgbClr val="79527B"/>
                </a:solidFill>
                <a:latin typeface="+mj-lt"/>
                <a:ea typeface="Roboto" charset="0"/>
                <a:cs typeface="Roboto" charset="0"/>
              </a:rPr>
              <a:t>Intensivstation</a:t>
            </a:r>
          </a:p>
          <a:p>
            <a:pPr algn="ctr"/>
            <a:r>
              <a:rPr lang="de-DE" sz="1400" dirty="0">
                <a:solidFill>
                  <a:srgbClr val="79527B"/>
                </a:solidFill>
                <a:latin typeface="+mj-lt"/>
                <a:ea typeface="Roboto" charset="0"/>
                <a:cs typeface="Roboto" charset="0"/>
              </a:rPr>
              <a:t>Operation und Entfernung</a:t>
            </a:r>
            <a:br>
              <a:rPr lang="de-DE" sz="1400" dirty="0">
                <a:solidFill>
                  <a:srgbClr val="79527B"/>
                </a:solidFill>
                <a:latin typeface="+mj-lt"/>
                <a:ea typeface="Roboto" charset="0"/>
                <a:cs typeface="Roboto" charset="0"/>
              </a:rPr>
            </a:br>
            <a:r>
              <a:rPr lang="de-DE" sz="1400" dirty="0">
                <a:solidFill>
                  <a:srgbClr val="79527B"/>
                </a:solidFill>
                <a:latin typeface="+mj-lt"/>
                <a:ea typeface="Roboto" charset="0"/>
                <a:cs typeface="Roboto" charset="0"/>
              </a:rPr>
              <a:t>der Ursachen</a:t>
            </a:r>
          </a:p>
        </p:txBody>
      </p:sp>
      <p:sp>
        <p:nvSpPr>
          <p:cNvPr id="28" name="TextBox 84">
            <a:extLst>
              <a:ext uri="{FF2B5EF4-FFF2-40B4-BE49-F238E27FC236}">
                <a16:creationId xmlns:a16="http://schemas.microsoft.com/office/drawing/2014/main" id="{47C73A31-98BD-0512-3DC2-4F46700C159F}"/>
              </a:ext>
            </a:extLst>
          </p:cNvPr>
          <p:cNvSpPr txBox="1"/>
          <p:nvPr/>
        </p:nvSpPr>
        <p:spPr>
          <a:xfrm>
            <a:off x="9771540" y="2067863"/>
            <a:ext cx="1759392" cy="800219"/>
          </a:xfrm>
          <a:prstGeom prst="rect">
            <a:avLst/>
          </a:prstGeom>
          <a:noFill/>
        </p:spPr>
        <p:txBody>
          <a:bodyPr wrap="none" rtlCol="0">
            <a:spAutoFit/>
          </a:bodyPr>
          <a:lstStyle/>
          <a:p>
            <a:pPr algn="ctr"/>
            <a:r>
              <a:rPr lang="de-DE" sz="1600" b="1" dirty="0">
                <a:solidFill>
                  <a:srgbClr val="79527B"/>
                </a:solidFill>
                <a:latin typeface="+mj-lt"/>
                <a:ea typeface="Roboto" charset="0"/>
                <a:cs typeface="Roboto" charset="0"/>
              </a:rPr>
              <a:t>Rehabilitation</a:t>
            </a:r>
          </a:p>
          <a:p>
            <a:pPr algn="ctr"/>
            <a:r>
              <a:rPr lang="de-DE" sz="1400" dirty="0">
                <a:solidFill>
                  <a:srgbClr val="79527B"/>
                </a:solidFill>
                <a:latin typeface="+mj-lt"/>
                <a:ea typeface="Roboto" charset="0"/>
                <a:cs typeface="Roboto" charset="0"/>
              </a:rPr>
              <a:t>Dauerhafte Genesung</a:t>
            </a:r>
          </a:p>
          <a:p>
            <a:pPr algn="ctr"/>
            <a:endParaRPr lang="de-DE" sz="1600" b="1" dirty="0">
              <a:solidFill>
                <a:srgbClr val="79527B"/>
              </a:solidFill>
              <a:latin typeface="+mj-lt"/>
              <a:ea typeface="Roboto" charset="0"/>
              <a:cs typeface="Roboto" charset="0"/>
            </a:endParaRPr>
          </a:p>
        </p:txBody>
      </p:sp>
      <p:pic>
        <p:nvPicPr>
          <p:cNvPr id="15" name="Grafik 14">
            <a:extLst>
              <a:ext uri="{FF2B5EF4-FFF2-40B4-BE49-F238E27FC236}">
                <a16:creationId xmlns:a16="http://schemas.microsoft.com/office/drawing/2014/main" id="{0BFBAB16-AD5E-C53C-61C4-ED2F93EA4D27}"/>
              </a:ext>
            </a:extLst>
          </p:cNvPr>
          <p:cNvPicPr>
            <a:picLocks noChangeAspect="1"/>
          </p:cNvPicPr>
          <p:nvPr/>
        </p:nvPicPr>
        <p:blipFill>
          <a:blip r:embed="rId9"/>
          <a:stretch>
            <a:fillRect/>
          </a:stretch>
        </p:blipFill>
        <p:spPr>
          <a:xfrm>
            <a:off x="6019845" y="3772122"/>
            <a:ext cx="645369" cy="500755"/>
          </a:xfrm>
          <a:prstGeom prst="rect">
            <a:avLst/>
          </a:prstGeom>
        </p:spPr>
      </p:pic>
      <p:pic>
        <p:nvPicPr>
          <p:cNvPr id="36" name="Grafik 35">
            <a:extLst>
              <a:ext uri="{FF2B5EF4-FFF2-40B4-BE49-F238E27FC236}">
                <a16:creationId xmlns:a16="http://schemas.microsoft.com/office/drawing/2014/main" id="{92075D24-516E-0E4D-E70D-C5BB18054B8A}"/>
              </a:ext>
            </a:extLst>
          </p:cNvPr>
          <p:cNvPicPr>
            <a:picLocks noChangeAspect="1"/>
          </p:cNvPicPr>
          <p:nvPr/>
        </p:nvPicPr>
        <p:blipFill>
          <a:blip r:embed="rId9"/>
          <a:stretch>
            <a:fillRect/>
          </a:stretch>
        </p:blipFill>
        <p:spPr>
          <a:xfrm>
            <a:off x="9025935" y="3778075"/>
            <a:ext cx="645369" cy="500755"/>
          </a:xfrm>
          <a:prstGeom prst="rect">
            <a:avLst/>
          </a:prstGeom>
        </p:spPr>
      </p:pic>
      <p:sp>
        <p:nvSpPr>
          <p:cNvPr id="37" name="TextBox 84">
            <a:extLst>
              <a:ext uri="{FF2B5EF4-FFF2-40B4-BE49-F238E27FC236}">
                <a16:creationId xmlns:a16="http://schemas.microsoft.com/office/drawing/2014/main" id="{8B13CEB1-54C5-2024-6881-A9F85395612F}"/>
              </a:ext>
            </a:extLst>
          </p:cNvPr>
          <p:cNvSpPr txBox="1"/>
          <p:nvPr/>
        </p:nvSpPr>
        <p:spPr>
          <a:xfrm>
            <a:off x="4077038" y="4985709"/>
            <a:ext cx="1952842" cy="738664"/>
          </a:xfrm>
          <a:prstGeom prst="rect">
            <a:avLst/>
          </a:prstGeom>
          <a:noFill/>
        </p:spPr>
        <p:txBody>
          <a:bodyPr wrap="none" rtlCol="0">
            <a:spAutoFit/>
          </a:bodyPr>
          <a:lstStyle/>
          <a:p>
            <a:pPr algn="ctr"/>
            <a:r>
              <a:rPr lang="de-DE" sz="1400" dirty="0">
                <a:solidFill>
                  <a:srgbClr val="79527B"/>
                </a:solidFill>
                <a:latin typeface="+mj-lt"/>
                <a:ea typeface="Roboto" charset="0"/>
                <a:cs typeface="Roboto" charset="0"/>
              </a:rPr>
              <a:t>Kurzfristige Maßnahmen</a:t>
            </a:r>
            <a:br>
              <a:rPr lang="de-DE" sz="1400" dirty="0">
                <a:solidFill>
                  <a:srgbClr val="79527B"/>
                </a:solidFill>
                <a:latin typeface="+mj-lt"/>
                <a:ea typeface="Roboto" charset="0"/>
                <a:cs typeface="Roboto" charset="0"/>
              </a:rPr>
            </a:br>
            <a:r>
              <a:rPr lang="de-DE" sz="1400" dirty="0">
                <a:solidFill>
                  <a:srgbClr val="79527B"/>
                </a:solidFill>
                <a:latin typeface="+mj-lt"/>
                <a:ea typeface="Roboto" charset="0"/>
                <a:cs typeface="Roboto" charset="0"/>
              </a:rPr>
              <a:t>zur Vermeidung der</a:t>
            </a:r>
            <a:br>
              <a:rPr lang="de-DE" sz="1400" dirty="0">
                <a:solidFill>
                  <a:srgbClr val="79527B"/>
                </a:solidFill>
                <a:latin typeface="+mj-lt"/>
                <a:ea typeface="Roboto" charset="0"/>
                <a:cs typeface="Roboto" charset="0"/>
              </a:rPr>
            </a:br>
            <a:r>
              <a:rPr lang="de-DE" sz="1400" dirty="0">
                <a:solidFill>
                  <a:srgbClr val="79527B"/>
                </a:solidFill>
                <a:latin typeface="+mj-lt"/>
                <a:ea typeface="Roboto" charset="0"/>
                <a:cs typeface="Roboto" charset="0"/>
              </a:rPr>
              <a:t>Insolvenzgefahr</a:t>
            </a:r>
          </a:p>
        </p:txBody>
      </p:sp>
      <p:sp>
        <p:nvSpPr>
          <p:cNvPr id="40" name="TextBox 84">
            <a:extLst>
              <a:ext uri="{FF2B5EF4-FFF2-40B4-BE49-F238E27FC236}">
                <a16:creationId xmlns:a16="http://schemas.microsoft.com/office/drawing/2014/main" id="{D0125756-6650-9CFF-E04C-3346BA73EE10}"/>
              </a:ext>
            </a:extLst>
          </p:cNvPr>
          <p:cNvSpPr txBox="1"/>
          <p:nvPr/>
        </p:nvSpPr>
        <p:spPr>
          <a:xfrm>
            <a:off x="6850494" y="4985709"/>
            <a:ext cx="2076338" cy="738664"/>
          </a:xfrm>
          <a:prstGeom prst="rect">
            <a:avLst/>
          </a:prstGeom>
          <a:noFill/>
        </p:spPr>
        <p:txBody>
          <a:bodyPr wrap="none" rtlCol="0">
            <a:spAutoFit/>
          </a:bodyPr>
          <a:lstStyle/>
          <a:p>
            <a:pPr algn="ctr"/>
            <a:r>
              <a:rPr lang="de-DE" sz="1400" dirty="0">
                <a:solidFill>
                  <a:srgbClr val="79527B"/>
                </a:solidFill>
                <a:latin typeface="+mj-lt"/>
                <a:ea typeface="Roboto" charset="0"/>
                <a:cs typeface="Roboto" charset="0"/>
              </a:rPr>
              <a:t>Mittelfristige Maßnahmen</a:t>
            </a:r>
            <a:br>
              <a:rPr lang="de-DE" sz="1400" dirty="0">
                <a:solidFill>
                  <a:srgbClr val="79527B"/>
                </a:solidFill>
                <a:latin typeface="+mj-lt"/>
                <a:ea typeface="Roboto" charset="0"/>
                <a:cs typeface="Roboto" charset="0"/>
              </a:rPr>
            </a:br>
            <a:r>
              <a:rPr lang="de-DE" sz="1400" dirty="0">
                <a:solidFill>
                  <a:srgbClr val="79527B"/>
                </a:solidFill>
                <a:latin typeface="+mj-lt"/>
                <a:ea typeface="Roboto" charset="0"/>
                <a:cs typeface="Roboto" charset="0"/>
              </a:rPr>
              <a:t>zur Finanzierung der </a:t>
            </a:r>
            <a:br>
              <a:rPr lang="de-DE" sz="1400" dirty="0">
                <a:solidFill>
                  <a:srgbClr val="79527B"/>
                </a:solidFill>
                <a:latin typeface="+mj-lt"/>
                <a:ea typeface="Roboto" charset="0"/>
                <a:cs typeface="Roboto" charset="0"/>
              </a:rPr>
            </a:br>
            <a:r>
              <a:rPr lang="de-DE" sz="1400" dirty="0">
                <a:solidFill>
                  <a:srgbClr val="79527B"/>
                </a:solidFill>
                <a:latin typeface="+mj-lt"/>
                <a:ea typeface="Roboto" charset="0"/>
                <a:cs typeface="Roboto" charset="0"/>
              </a:rPr>
              <a:t>Restrukturierung</a:t>
            </a:r>
          </a:p>
        </p:txBody>
      </p:sp>
      <p:sp>
        <p:nvSpPr>
          <p:cNvPr id="41" name="TextBox 84">
            <a:extLst>
              <a:ext uri="{FF2B5EF4-FFF2-40B4-BE49-F238E27FC236}">
                <a16:creationId xmlns:a16="http://schemas.microsoft.com/office/drawing/2014/main" id="{263F3119-D538-2BA5-F4A4-EFC690F88E5A}"/>
              </a:ext>
            </a:extLst>
          </p:cNvPr>
          <p:cNvSpPr txBox="1"/>
          <p:nvPr/>
        </p:nvSpPr>
        <p:spPr>
          <a:xfrm>
            <a:off x="9339308" y="4985709"/>
            <a:ext cx="2623860" cy="738664"/>
          </a:xfrm>
          <a:prstGeom prst="rect">
            <a:avLst/>
          </a:prstGeom>
          <a:noFill/>
        </p:spPr>
        <p:txBody>
          <a:bodyPr wrap="none" rtlCol="0">
            <a:spAutoFit/>
          </a:bodyPr>
          <a:lstStyle/>
          <a:p>
            <a:pPr algn="ctr"/>
            <a:r>
              <a:rPr lang="de-DE" sz="1400" dirty="0">
                <a:solidFill>
                  <a:srgbClr val="79527B"/>
                </a:solidFill>
                <a:latin typeface="+mj-lt"/>
                <a:ea typeface="Roboto" charset="0"/>
                <a:cs typeface="Roboto" charset="0"/>
              </a:rPr>
              <a:t>Langfristige Maßnahmen</a:t>
            </a:r>
            <a:br>
              <a:rPr lang="de-DE" sz="1400" dirty="0">
                <a:solidFill>
                  <a:srgbClr val="79527B"/>
                </a:solidFill>
                <a:latin typeface="+mj-lt"/>
                <a:ea typeface="Roboto" charset="0"/>
                <a:cs typeface="Roboto" charset="0"/>
              </a:rPr>
            </a:br>
            <a:r>
              <a:rPr lang="de-DE" sz="1400" dirty="0">
                <a:solidFill>
                  <a:srgbClr val="79527B"/>
                </a:solidFill>
                <a:latin typeface="+mj-lt"/>
                <a:ea typeface="Roboto" charset="0"/>
                <a:cs typeface="Roboto" charset="0"/>
              </a:rPr>
              <a:t>um die nachhaltige Wettbewerbs-</a:t>
            </a:r>
            <a:br>
              <a:rPr lang="de-DE" sz="1400" dirty="0">
                <a:solidFill>
                  <a:srgbClr val="79527B"/>
                </a:solidFill>
                <a:latin typeface="+mj-lt"/>
                <a:ea typeface="Roboto" charset="0"/>
                <a:cs typeface="Roboto" charset="0"/>
              </a:rPr>
            </a:br>
            <a:r>
              <a:rPr lang="de-DE" sz="1400" dirty="0">
                <a:solidFill>
                  <a:srgbClr val="79527B"/>
                </a:solidFill>
                <a:latin typeface="+mj-lt"/>
                <a:ea typeface="Roboto" charset="0"/>
                <a:cs typeface="Roboto" charset="0"/>
              </a:rPr>
              <a:t>fähigkeit zu finanzieren</a:t>
            </a:r>
          </a:p>
        </p:txBody>
      </p:sp>
    </p:spTree>
    <p:extLst>
      <p:ext uri="{BB962C8B-B14F-4D97-AF65-F5344CB8AC3E}">
        <p14:creationId xmlns:p14="http://schemas.microsoft.com/office/powerpoint/2010/main" val="265429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Während kurzfristige Maßnahmen zur Sicherstellung der Zahlungsfähigkeit und der Liquiditätssicherung meist weniger komplex sind, können grundlegende Maßnahmen zur Anpassung der Finanzierungs- und Kapitalstruktur erheblichen Zeitaufwand benötigen.</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Finanzwirtschaftliche Maßnahmen weisen teilweise eine erhebliche Komplexität auf und benötigen entsprechend viel Zeit zur Vorbereitung und Umsetzung</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Finanzwirtschaftliche Maßnahmen: Komplexität und Zeitbedarf </a:t>
            </a:r>
          </a:p>
        </p:txBody>
      </p:sp>
      <p:cxnSp>
        <p:nvCxnSpPr>
          <p:cNvPr id="8" name="Gerade Verbindung mit Pfeil 7">
            <a:extLst>
              <a:ext uri="{FF2B5EF4-FFF2-40B4-BE49-F238E27FC236}">
                <a16:creationId xmlns:a16="http://schemas.microsoft.com/office/drawing/2014/main" id="{06C6F1B9-BB8B-030D-600E-EC2B798AEF9E}"/>
              </a:ext>
            </a:extLst>
          </p:cNvPr>
          <p:cNvCxnSpPr/>
          <p:nvPr/>
        </p:nvCxnSpPr>
        <p:spPr>
          <a:xfrm flipV="1">
            <a:off x="5330952" y="2121408"/>
            <a:ext cx="0" cy="3621024"/>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1376E1AE-8054-E03E-D04F-96FF0EAD617B}"/>
              </a:ext>
            </a:extLst>
          </p:cNvPr>
          <p:cNvCxnSpPr>
            <a:cxnSpLocks/>
          </p:cNvCxnSpPr>
          <p:nvPr/>
        </p:nvCxnSpPr>
        <p:spPr>
          <a:xfrm>
            <a:off x="5330952" y="5742432"/>
            <a:ext cx="5650992" cy="0"/>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84">
            <a:extLst>
              <a:ext uri="{FF2B5EF4-FFF2-40B4-BE49-F238E27FC236}">
                <a16:creationId xmlns:a16="http://schemas.microsoft.com/office/drawing/2014/main" id="{1861EEC8-E180-C757-A27F-FFE8361FFFBA}"/>
              </a:ext>
            </a:extLst>
          </p:cNvPr>
          <p:cNvSpPr txBox="1"/>
          <p:nvPr/>
        </p:nvSpPr>
        <p:spPr>
          <a:xfrm>
            <a:off x="4079909" y="2009667"/>
            <a:ext cx="1142429" cy="338554"/>
          </a:xfrm>
          <a:prstGeom prst="rect">
            <a:avLst/>
          </a:prstGeom>
          <a:noFill/>
        </p:spPr>
        <p:txBody>
          <a:bodyPr wrap="none" rtlCol="0">
            <a:spAutoFit/>
          </a:bodyPr>
          <a:lstStyle/>
          <a:p>
            <a:pPr algn="ctr"/>
            <a:r>
              <a:rPr lang="de-DE" sz="1600" b="1" dirty="0">
                <a:solidFill>
                  <a:srgbClr val="79527B"/>
                </a:solidFill>
                <a:latin typeface="+mj-lt"/>
                <a:ea typeface="Roboto" charset="0"/>
                <a:cs typeface="Roboto" charset="0"/>
              </a:rPr>
              <a:t>Komplexität</a:t>
            </a:r>
            <a:endParaRPr lang="de-DE" sz="1400" dirty="0">
              <a:solidFill>
                <a:srgbClr val="79527B"/>
              </a:solidFill>
              <a:latin typeface="+mj-lt"/>
              <a:ea typeface="Roboto" charset="0"/>
              <a:cs typeface="Roboto" charset="0"/>
            </a:endParaRPr>
          </a:p>
        </p:txBody>
      </p:sp>
      <p:sp>
        <p:nvSpPr>
          <p:cNvPr id="23" name="TextBox 84">
            <a:extLst>
              <a:ext uri="{FF2B5EF4-FFF2-40B4-BE49-F238E27FC236}">
                <a16:creationId xmlns:a16="http://schemas.microsoft.com/office/drawing/2014/main" id="{FB041C9C-ED49-99F0-F9B7-CE6E8483C9E7}"/>
              </a:ext>
            </a:extLst>
          </p:cNvPr>
          <p:cNvSpPr txBox="1"/>
          <p:nvPr/>
        </p:nvSpPr>
        <p:spPr>
          <a:xfrm>
            <a:off x="10017520" y="5828811"/>
            <a:ext cx="1016817" cy="338554"/>
          </a:xfrm>
          <a:prstGeom prst="rect">
            <a:avLst/>
          </a:prstGeom>
          <a:noFill/>
        </p:spPr>
        <p:txBody>
          <a:bodyPr wrap="none" rtlCol="0">
            <a:spAutoFit/>
          </a:bodyPr>
          <a:lstStyle/>
          <a:p>
            <a:pPr algn="ctr"/>
            <a:r>
              <a:rPr lang="de-DE" sz="1600" b="1" dirty="0">
                <a:solidFill>
                  <a:srgbClr val="79527B"/>
                </a:solidFill>
                <a:latin typeface="+mj-lt"/>
                <a:ea typeface="Roboto" charset="0"/>
                <a:cs typeface="Roboto" charset="0"/>
              </a:rPr>
              <a:t>Zeitbedarf</a:t>
            </a:r>
            <a:endParaRPr lang="de-DE" sz="1400" dirty="0">
              <a:solidFill>
                <a:srgbClr val="79527B"/>
              </a:solidFill>
              <a:latin typeface="+mj-lt"/>
              <a:ea typeface="Roboto" charset="0"/>
              <a:cs typeface="Roboto" charset="0"/>
            </a:endParaRPr>
          </a:p>
        </p:txBody>
      </p:sp>
      <p:sp>
        <p:nvSpPr>
          <p:cNvPr id="24" name="Rechteck 23">
            <a:extLst>
              <a:ext uri="{FF2B5EF4-FFF2-40B4-BE49-F238E27FC236}">
                <a16:creationId xmlns:a16="http://schemas.microsoft.com/office/drawing/2014/main" id="{196520FB-2E6B-2EEE-68BC-88C8FF7CAE0C}"/>
              </a:ext>
            </a:extLst>
          </p:cNvPr>
          <p:cNvSpPr/>
          <p:nvPr/>
        </p:nvSpPr>
        <p:spPr>
          <a:xfrm>
            <a:off x="5574314" y="5031242"/>
            <a:ext cx="2414016" cy="502920"/>
          </a:xfrm>
          <a:prstGeom prst="rect">
            <a:avLst/>
          </a:prstGeom>
          <a:solidFill>
            <a:srgbClr val="7952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Zahlungsfähigkeit</a:t>
            </a:r>
          </a:p>
        </p:txBody>
      </p:sp>
      <p:sp>
        <p:nvSpPr>
          <p:cNvPr id="26" name="Rechteck 25">
            <a:extLst>
              <a:ext uri="{FF2B5EF4-FFF2-40B4-BE49-F238E27FC236}">
                <a16:creationId xmlns:a16="http://schemas.microsoft.com/office/drawing/2014/main" id="{9CF5A073-D20C-2317-FE19-B711A028FED1}"/>
              </a:ext>
            </a:extLst>
          </p:cNvPr>
          <p:cNvSpPr/>
          <p:nvPr/>
        </p:nvSpPr>
        <p:spPr>
          <a:xfrm>
            <a:off x="6522242" y="4424187"/>
            <a:ext cx="2414016" cy="50292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Liquiditätssicherung</a:t>
            </a:r>
          </a:p>
        </p:txBody>
      </p:sp>
      <p:sp>
        <p:nvSpPr>
          <p:cNvPr id="29" name="Rechteck 28">
            <a:extLst>
              <a:ext uri="{FF2B5EF4-FFF2-40B4-BE49-F238E27FC236}">
                <a16:creationId xmlns:a16="http://schemas.microsoft.com/office/drawing/2014/main" id="{BF860CCA-0E1D-72F0-18F0-6F16F1CED995}"/>
              </a:ext>
            </a:extLst>
          </p:cNvPr>
          <p:cNvSpPr/>
          <p:nvPr/>
        </p:nvSpPr>
        <p:spPr>
          <a:xfrm>
            <a:off x="8567928" y="2348221"/>
            <a:ext cx="2414016" cy="50292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Kapitalstruktur</a:t>
            </a:r>
          </a:p>
        </p:txBody>
      </p:sp>
      <p:sp>
        <p:nvSpPr>
          <p:cNvPr id="30" name="Rechteck 29">
            <a:extLst>
              <a:ext uri="{FF2B5EF4-FFF2-40B4-BE49-F238E27FC236}">
                <a16:creationId xmlns:a16="http://schemas.microsoft.com/office/drawing/2014/main" id="{99B7072E-68DB-D9C1-0FC2-B5D545B0EEDE}"/>
              </a:ext>
            </a:extLst>
          </p:cNvPr>
          <p:cNvSpPr/>
          <p:nvPr/>
        </p:nvSpPr>
        <p:spPr>
          <a:xfrm>
            <a:off x="7988330" y="2937519"/>
            <a:ext cx="2414016" cy="50292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Finanzierungsstruktur</a:t>
            </a:r>
          </a:p>
        </p:txBody>
      </p:sp>
      <p:sp>
        <p:nvSpPr>
          <p:cNvPr id="31" name="TextBox 84">
            <a:extLst>
              <a:ext uri="{FF2B5EF4-FFF2-40B4-BE49-F238E27FC236}">
                <a16:creationId xmlns:a16="http://schemas.microsoft.com/office/drawing/2014/main" id="{B9F79060-0C78-6E50-6C36-9C7CD25E1CD9}"/>
              </a:ext>
            </a:extLst>
          </p:cNvPr>
          <p:cNvSpPr txBox="1"/>
          <p:nvPr/>
        </p:nvSpPr>
        <p:spPr>
          <a:xfrm>
            <a:off x="9950951" y="4907016"/>
            <a:ext cx="1851084" cy="338554"/>
          </a:xfrm>
          <a:prstGeom prst="rect">
            <a:avLst/>
          </a:prstGeom>
          <a:noFill/>
        </p:spPr>
        <p:txBody>
          <a:bodyPr wrap="none" rtlCol="0">
            <a:spAutoFit/>
          </a:bodyPr>
          <a:lstStyle/>
          <a:p>
            <a:r>
              <a:rPr lang="de-DE" sz="1600" b="1" dirty="0">
                <a:solidFill>
                  <a:srgbClr val="79527B"/>
                </a:solidFill>
                <a:latin typeface="+mj-lt"/>
                <a:ea typeface="Roboto" charset="0"/>
                <a:cs typeface="Roboto" charset="0"/>
              </a:rPr>
              <a:t>Fokus dieses Moduls</a:t>
            </a:r>
          </a:p>
        </p:txBody>
      </p:sp>
      <p:sp>
        <p:nvSpPr>
          <p:cNvPr id="14" name="Legende: mit Pfeil nach links 13">
            <a:extLst>
              <a:ext uri="{FF2B5EF4-FFF2-40B4-BE49-F238E27FC236}">
                <a16:creationId xmlns:a16="http://schemas.microsoft.com/office/drawing/2014/main" id="{815470F4-7FA5-F771-822D-7EAD5B73B8EC}"/>
              </a:ext>
            </a:extLst>
          </p:cNvPr>
          <p:cNvSpPr/>
          <p:nvPr/>
        </p:nvSpPr>
        <p:spPr>
          <a:xfrm>
            <a:off x="9323474" y="4656272"/>
            <a:ext cx="2478561" cy="871226"/>
          </a:xfrm>
          <a:prstGeom prst="leftArrowCallout">
            <a:avLst>
              <a:gd name="adj1" fmla="val 25000"/>
              <a:gd name="adj2" fmla="val 50000"/>
              <a:gd name="adj3" fmla="val 25000"/>
              <a:gd name="adj4" fmla="val 79302"/>
            </a:avLst>
          </a:prstGeom>
          <a:noFill/>
          <a:ln>
            <a:solidFill>
              <a:srgbClr val="795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437851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Der tatsächliche Komplexitätsgrad und der korrespondierende Zeitbedarf hängt natürlich stark von der jeweiligen Situation des Unternehmens ab.</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Finanzwirtschaftliche Maßnahmen weisen teilweise eine erhebliche Komplexität auf und benötigen entsprechend viel Zeit zur Vorbereitung und Umsetzung</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Finanzwirtschaftliche Maßnahmen: Komplexität und Zeitbedarf </a:t>
            </a:r>
          </a:p>
        </p:txBody>
      </p:sp>
      <p:cxnSp>
        <p:nvCxnSpPr>
          <p:cNvPr id="8" name="Gerade Verbindung mit Pfeil 7">
            <a:extLst>
              <a:ext uri="{FF2B5EF4-FFF2-40B4-BE49-F238E27FC236}">
                <a16:creationId xmlns:a16="http://schemas.microsoft.com/office/drawing/2014/main" id="{06C6F1B9-BB8B-030D-600E-EC2B798AEF9E}"/>
              </a:ext>
            </a:extLst>
          </p:cNvPr>
          <p:cNvCxnSpPr/>
          <p:nvPr/>
        </p:nvCxnSpPr>
        <p:spPr>
          <a:xfrm flipV="1">
            <a:off x="5330952" y="2121408"/>
            <a:ext cx="0" cy="3621024"/>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1376E1AE-8054-E03E-D04F-96FF0EAD617B}"/>
              </a:ext>
            </a:extLst>
          </p:cNvPr>
          <p:cNvCxnSpPr>
            <a:cxnSpLocks/>
          </p:cNvCxnSpPr>
          <p:nvPr/>
        </p:nvCxnSpPr>
        <p:spPr>
          <a:xfrm>
            <a:off x="5330952" y="5742432"/>
            <a:ext cx="5650992" cy="0"/>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84">
            <a:extLst>
              <a:ext uri="{FF2B5EF4-FFF2-40B4-BE49-F238E27FC236}">
                <a16:creationId xmlns:a16="http://schemas.microsoft.com/office/drawing/2014/main" id="{1861EEC8-E180-C757-A27F-FFE8361FFFBA}"/>
              </a:ext>
            </a:extLst>
          </p:cNvPr>
          <p:cNvSpPr txBox="1"/>
          <p:nvPr/>
        </p:nvSpPr>
        <p:spPr>
          <a:xfrm>
            <a:off x="4079909" y="2009667"/>
            <a:ext cx="1142429" cy="338554"/>
          </a:xfrm>
          <a:prstGeom prst="rect">
            <a:avLst/>
          </a:prstGeom>
          <a:noFill/>
        </p:spPr>
        <p:txBody>
          <a:bodyPr wrap="none" rtlCol="0">
            <a:spAutoFit/>
          </a:bodyPr>
          <a:lstStyle/>
          <a:p>
            <a:pPr algn="ctr"/>
            <a:r>
              <a:rPr lang="de-DE" sz="1600" b="1" dirty="0">
                <a:solidFill>
                  <a:srgbClr val="79527B"/>
                </a:solidFill>
                <a:latin typeface="+mj-lt"/>
                <a:ea typeface="Roboto" charset="0"/>
                <a:cs typeface="Roboto" charset="0"/>
              </a:rPr>
              <a:t>Komplexität</a:t>
            </a:r>
            <a:endParaRPr lang="de-DE" sz="1400" dirty="0">
              <a:solidFill>
                <a:srgbClr val="79527B"/>
              </a:solidFill>
              <a:latin typeface="+mj-lt"/>
              <a:ea typeface="Roboto" charset="0"/>
              <a:cs typeface="Roboto" charset="0"/>
            </a:endParaRPr>
          </a:p>
        </p:txBody>
      </p:sp>
      <p:sp>
        <p:nvSpPr>
          <p:cNvPr id="23" name="TextBox 84">
            <a:extLst>
              <a:ext uri="{FF2B5EF4-FFF2-40B4-BE49-F238E27FC236}">
                <a16:creationId xmlns:a16="http://schemas.microsoft.com/office/drawing/2014/main" id="{FB041C9C-ED49-99F0-F9B7-CE6E8483C9E7}"/>
              </a:ext>
            </a:extLst>
          </p:cNvPr>
          <p:cNvSpPr txBox="1"/>
          <p:nvPr/>
        </p:nvSpPr>
        <p:spPr>
          <a:xfrm>
            <a:off x="9982684" y="5828811"/>
            <a:ext cx="1016817" cy="338554"/>
          </a:xfrm>
          <a:prstGeom prst="rect">
            <a:avLst/>
          </a:prstGeom>
          <a:noFill/>
        </p:spPr>
        <p:txBody>
          <a:bodyPr wrap="none" rtlCol="0">
            <a:spAutoFit/>
          </a:bodyPr>
          <a:lstStyle/>
          <a:p>
            <a:pPr algn="ctr"/>
            <a:r>
              <a:rPr lang="de-DE" sz="1600" b="1" dirty="0">
                <a:solidFill>
                  <a:srgbClr val="79527B"/>
                </a:solidFill>
                <a:latin typeface="+mj-lt"/>
                <a:ea typeface="Roboto" charset="0"/>
                <a:cs typeface="Roboto" charset="0"/>
              </a:rPr>
              <a:t>Zeitbedarf</a:t>
            </a:r>
            <a:endParaRPr lang="de-DE" sz="1400" dirty="0">
              <a:solidFill>
                <a:srgbClr val="79527B"/>
              </a:solidFill>
              <a:latin typeface="+mj-lt"/>
              <a:ea typeface="Roboto" charset="0"/>
              <a:cs typeface="Roboto" charset="0"/>
            </a:endParaRPr>
          </a:p>
        </p:txBody>
      </p:sp>
      <p:sp>
        <p:nvSpPr>
          <p:cNvPr id="24" name="Rechteck 23">
            <a:extLst>
              <a:ext uri="{FF2B5EF4-FFF2-40B4-BE49-F238E27FC236}">
                <a16:creationId xmlns:a16="http://schemas.microsoft.com/office/drawing/2014/main" id="{196520FB-2E6B-2EEE-68BC-88C8FF7CAE0C}"/>
              </a:ext>
            </a:extLst>
          </p:cNvPr>
          <p:cNvSpPr/>
          <p:nvPr/>
        </p:nvSpPr>
        <p:spPr>
          <a:xfrm>
            <a:off x="5267921" y="1567815"/>
            <a:ext cx="1501729" cy="232669"/>
          </a:xfrm>
          <a:prstGeom prst="rect">
            <a:avLst/>
          </a:prstGeom>
          <a:solidFill>
            <a:srgbClr val="7952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Zahlungsfähigkeit</a:t>
            </a:r>
          </a:p>
        </p:txBody>
      </p:sp>
      <p:sp>
        <p:nvSpPr>
          <p:cNvPr id="26" name="Rechteck 25">
            <a:extLst>
              <a:ext uri="{FF2B5EF4-FFF2-40B4-BE49-F238E27FC236}">
                <a16:creationId xmlns:a16="http://schemas.microsoft.com/office/drawing/2014/main" id="{9CF5A073-D20C-2317-FE19-B711A028FED1}"/>
              </a:ext>
            </a:extLst>
          </p:cNvPr>
          <p:cNvSpPr/>
          <p:nvPr/>
        </p:nvSpPr>
        <p:spPr>
          <a:xfrm>
            <a:off x="6818498" y="1567815"/>
            <a:ext cx="1501729" cy="232669"/>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Liquiditätssicherung</a:t>
            </a:r>
          </a:p>
        </p:txBody>
      </p:sp>
      <p:sp>
        <p:nvSpPr>
          <p:cNvPr id="29" name="Rechteck 28">
            <a:extLst>
              <a:ext uri="{FF2B5EF4-FFF2-40B4-BE49-F238E27FC236}">
                <a16:creationId xmlns:a16="http://schemas.microsoft.com/office/drawing/2014/main" id="{BF860CCA-0E1D-72F0-18F0-6F16F1CED995}"/>
              </a:ext>
            </a:extLst>
          </p:cNvPr>
          <p:cNvSpPr/>
          <p:nvPr/>
        </p:nvSpPr>
        <p:spPr>
          <a:xfrm>
            <a:off x="9919653" y="1567815"/>
            <a:ext cx="1501729" cy="23266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Kapitalstruktur</a:t>
            </a:r>
          </a:p>
        </p:txBody>
      </p:sp>
      <p:sp>
        <p:nvSpPr>
          <p:cNvPr id="30" name="Rechteck 29">
            <a:extLst>
              <a:ext uri="{FF2B5EF4-FFF2-40B4-BE49-F238E27FC236}">
                <a16:creationId xmlns:a16="http://schemas.microsoft.com/office/drawing/2014/main" id="{99B7072E-68DB-D9C1-0FC2-B5D545B0EEDE}"/>
              </a:ext>
            </a:extLst>
          </p:cNvPr>
          <p:cNvSpPr/>
          <p:nvPr/>
        </p:nvSpPr>
        <p:spPr>
          <a:xfrm>
            <a:off x="8369075" y="1567815"/>
            <a:ext cx="1501729" cy="232669"/>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Finanzierungsstruktur</a:t>
            </a:r>
          </a:p>
        </p:txBody>
      </p:sp>
      <p:sp>
        <p:nvSpPr>
          <p:cNvPr id="31" name="TextBox 84">
            <a:extLst>
              <a:ext uri="{FF2B5EF4-FFF2-40B4-BE49-F238E27FC236}">
                <a16:creationId xmlns:a16="http://schemas.microsoft.com/office/drawing/2014/main" id="{B9F79060-0C78-6E50-6C36-9C7CD25E1CD9}"/>
              </a:ext>
            </a:extLst>
          </p:cNvPr>
          <p:cNvSpPr txBox="1"/>
          <p:nvPr/>
        </p:nvSpPr>
        <p:spPr>
          <a:xfrm>
            <a:off x="5570975" y="5139087"/>
            <a:ext cx="766557" cy="276999"/>
          </a:xfrm>
          <a:prstGeom prst="rect">
            <a:avLst/>
          </a:prstGeom>
          <a:noFill/>
        </p:spPr>
        <p:txBody>
          <a:bodyPr wrap="none" rtlCol="0">
            <a:spAutoFit/>
          </a:bodyPr>
          <a:lstStyle/>
          <a:p>
            <a:pPr algn="ctr"/>
            <a:r>
              <a:rPr lang="de-DE" sz="1200" b="1" dirty="0">
                <a:solidFill>
                  <a:srgbClr val="79527B"/>
                </a:solidFill>
                <a:latin typeface="+mj-lt"/>
                <a:ea typeface="Roboto" charset="0"/>
                <a:cs typeface="Roboto" charset="0"/>
              </a:rPr>
              <a:t>Stundung</a:t>
            </a:r>
          </a:p>
        </p:txBody>
      </p:sp>
      <p:sp>
        <p:nvSpPr>
          <p:cNvPr id="32" name="TextBox 84">
            <a:extLst>
              <a:ext uri="{FF2B5EF4-FFF2-40B4-BE49-F238E27FC236}">
                <a16:creationId xmlns:a16="http://schemas.microsoft.com/office/drawing/2014/main" id="{256AFC35-45C2-F74B-FDF3-C43F6702D6CD}"/>
              </a:ext>
            </a:extLst>
          </p:cNvPr>
          <p:cNvSpPr txBox="1"/>
          <p:nvPr/>
        </p:nvSpPr>
        <p:spPr>
          <a:xfrm>
            <a:off x="5799715" y="4914209"/>
            <a:ext cx="789127" cy="276999"/>
          </a:xfrm>
          <a:prstGeom prst="rect">
            <a:avLst/>
          </a:prstGeom>
          <a:noFill/>
        </p:spPr>
        <p:txBody>
          <a:bodyPr wrap="none" rtlCol="0">
            <a:spAutoFit/>
          </a:bodyPr>
          <a:lstStyle/>
          <a:p>
            <a:pPr algn="ctr"/>
            <a:r>
              <a:rPr lang="de-DE" sz="1200" b="1" dirty="0">
                <a:solidFill>
                  <a:srgbClr val="79527B"/>
                </a:solidFill>
                <a:latin typeface="+mj-lt"/>
                <a:ea typeface="Roboto" charset="0"/>
                <a:cs typeface="Roboto" charset="0"/>
              </a:rPr>
              <a:t>Stillhalten</a:t>
            </a:r>
          </a:p>
        </p:txBody>
      </p:sp>
      <p:sp>
        <p:nvSpPr>
          <p:cNvPr id="33" name="TextBox 84">
            <a:extLst>
              <a:ext uri="{FF2B5EF4-FFF2-40B4-BE49-F238E27FC236}">
                <a16:creationId xmlns:a16="http://schemas.microsoft.com/office/drawing/2014/main" id="{73B93515-037F-3030-785F-781F74AE0377}"/>
              </a:ext>
            </a:extLst>
          </p:cNvPr>
          <p:cNvSpPr txBox="1"/>
          <p:nvPr/>
        </p:nvSpPr>
        <p:spPr>
          <a:xfrm>
            <a:off x="6020943" y="4668409"/>
            <a:ext cx="1341586" cy="276999"/>
          </a:xfrm>
          <a:prstGeom prst="rect">
            <a:avLst/>
          </a:prstGeom>
          <a:noFill/>
        </p:spPr>
        <p:txBody>
          <a:bodyPr wrap="none" rtlCol="0">
            <a:spAutoFit/>
          </a:bodyPr>
          <a:lstStyle/>
          <a:p>
            <a:pPr algn="ctr"/>
            <a:r>
              <a:rPr lang="de-DE" sz="1200" b="1" dirty="0">
                <a:solidFill>
                  <a:srgbClr val="79527B"/>
                </a:solidFill>
                <a:latin typeface="+mj-lt"/>
                <a:ea typeface="Roboto" charset="0"/>
                <a:cs typeface="Roboto" charset="0"/>
              </a:rPr>
              <a:t>Forderungsverzicht</a:t>
            </a:r>
          </a:p>
        </p:txBody>
      </p:sp>
      <p:sp>
        <p:nvSpPr>
          <p:cNvPr id="34" name="TextBox 84">
            <a:extLst>
              <a:ext uri="{FF2B5EF4-FFF2-40B4-BE49-F238E27FC236}">
                <a16:creationId xmlns:a16="http://schemas.microsoft.com/office/drawing/2014/main" id="{F0468E9E-A348-8972-2E2D-D9EC3EC6AFDC}"/>
              </a:ext>
            </a:extLst>
          </p:cNvPr>
          <p:cNvSpPr txBox="1"/>
          <p:nvPr/>
        </p:nvSpPr>
        <p:spPr>
          <a:xfrm>
            <a:off x="6203365" y="4400775"/>
            <a:ext cx="976742" cy="276999"/>
          </a:xfrm>
          <a:prstGeom prst="rect">
            <a:avLst/>
          </a:prstGeom>
          <a:noFill/>
        </p:spPr>
        <p:txBody>
          <a:bodyPr wrap="none" rtlCol="0">
            <a:spAutoFit/>
          </a:bodyPr>
          <a:lstStyle/>
          <a:p>
            <a:pPr algn="ctr"/>
            <a:r>
              <a:rPr lang="de-DE" sz="1200" b="1" dirty="0">
                <a:solidFill>
                  <a:srgbClr val="79527B"/>
                </a:solidFill>
                <a:latin typeface="+mj-lt"/>
                <a:ea typeface="Roboto" charset="0"/>
                <a:cs typeface="Roboto" charset="0"/>
              </a:rPr>
              <a:t>Rangrücktritt</a:t>
            </a:r>
          </a:p>
        </p:txBody>
      </p:sp>
      <p:sp>
        <p:nvSpPr>
          <p:cNvPr id="35" name="TextBox 84">
            <a:extLst>
              <a:ext uri="{FF2B5EF4-FFF2-40B4-BE49-F238E27FC236}">
                <a16:creationId xmlns:a16="http://schemas.microsoft.com/office/drawing/2014/main" id="{B54A50CD-E69B-E495-C6E4-90E1BDABC851}"/>
              </a:ext>
            </a:extLst>
          </p:cNvPr>
          <p:cNvSpPr txBox="1"/>
          <p:nvPr/>
        </p:nvSpPr>
        <p:spPr>
          <a:xfrm>
            <a:off x="6512172" y="3877976"/>
            <a:ext cx="1335879" cy="276999"/>
          </a:xfrm>
          <a:prstGeom prst="rect">
            <a:avLst/>
          </a:prstGeom>
          <a:noFill/>
        </p:spPr>
        <p:txBody>
          <a:bodyPr wrap="none" rtlCol="0">
            <a:spAutoFit/>
          </a:bodyPr>
          <a:lstStyle/>
          <a:p>
            <a:pPr algn="ctr"/>
            <a:r>
              <a:rPr lang="de-DE" sz="1200" b="1" dirty="0">
                <a:solidFill>
                  <a:srgbClr val="79527B"/>
                </a:solidFill>
                <a:latin typeface="+mj-lt"/>
                <a:ea typeface="Roboto" charset="0"/>
                <a:cs typeface="Roboto" charset="0"/>
              </a:rPr>
              <a:t>Patronatserklärung</a:t>
            </a:r>
          </a:p>
        </p:txBody>
      </p:sp>
      <p:sp>
        <p:nvSpPr>
          <p:cNvPr id="38" name="TextBox 84">
            <a:extLst>
              <a:ext uri="{FF2B5EF4-FFF2-40B4-BE49-F238E27FC236}">
                <a16:creationId xmlns:a16="http://schemas.microsoft.com/office/drawing/2014/main" id="{EC1FE185-05ED-F9D3-78BF-274C77D86A4E}"/>
              </a:ext>
            </a:extLst>
          </p:cNvPr>
          <p:cNvSpPr txBox="1"/>
          <p:nvPr/>
        </p:nvSpPr>
        <p:spPr>
          <a:xfrm>
            <a:off x="5497536" y="5382619"/>
            <a:ext cx="1584408" cy="276999"/>
          </a:xfrm>
          <a:prstGeom prst="rect">
            <a:avLst/>
          </a:prstGeom>
          <a:noFill/>
        </p:spPr>
        <p:txBody>
          <a:bodyPr wrap="none" rtlCol="0">
            <a:spAutoFit/>
          </a:bodyPr>
          <a:lstStyle/>
          <a:p>
            <a:pPr algn="ctr"/>
            <a:r>
              <a:rPr lang="de-DE" sz="1200" b="1" dirty="0">
                <a:solidFill>
                  <a:srgbClr val="065253"/>
                </a:solidFill>
                <a:latin typeface="+mj-lt"/>
                <a:ea typeface="Roboto" charset="0"/>
                <a:cs typeface="Roboto" charset="0"/>
              </a:rPr>
              <a:t>Gesellschafterdarlehen</a:t>
            </a:r>
          </a:p>
        </p:txBody>
      </p:sp>
      <p:sp>
        <p:nvSpPr>
          <p:cNvPr id="39" name="TextBox 84">
            <a:extLst>
              <a:ext uri="{FF2B5EF4-FFF2-40B4-BE49-F238E27FC236}">
                <a16:creationId xmlns:a16="http://schemas.microsoft.com/office/drawing/2014/main" id="{9D932D23-3539-068D-F179-C016A594CA63}"/>
              </a:ext>
            </a:extLst>
          </p:cNvPr>
          <p:cNvSpPr txBox="1"/>
          <p:nvPr/>
        </p:nvSpPr>
        <p:spPr>
          <a:xfrm>
            <a:off x="5819546" y="4136130"/>
            <a:ext cx="1744388" cy="276999"/>
          </a:xfrm>
          <a:prstGeom prst="rect">
            <a:avLst/>
          </a:prstGeom>
          <a:noFill/>
        </p:spPr>
        <p:txBody>
          <a:bodyPr wrap="none" rtlCol="0">
            <a:spAutoFit/>
          </a:bodyPr>
          <a:lstStyle/>
          <a:p>
            <a:pPr algn="ctr"/>
            <a:r>
              <a:rPr lang="de-DE" sz="1200" b="1" dirty="0">
                <a:solidFill>
                  <a:srgbClr val="065253"/>
                </a:solidFill>
                <a:latin typeface="+mj-lt"/>
                <a:ea typeface="Roboto" charset="0"/>
                <a:cs typeface="Roboto" charset="0"/>
              </a:rPr>
              <a:t>Dotierung Kapitalrücklage</a:t>
            </a:r>
          </a:p>
        </p:txBody>
      </p:sp>
      <p:sp>
        <p:nvSpPr>
          <p:cNvPr id="42" name="TextBox 84">
            <a:extLst>
              <a:ext uri="{FF2B5EF4-FFF2-40B4-BE49-F238E27FC236}">
                <a16:creationId xmlns:a16="http://schemas.microsoft.com/office/drawing/2014/main" id="{17123AD0-89F9-0714-E439-E8BC779EFCC5}"/>
              </a:ext>
            </a:extLst>
          </p:cNvPr>
          <p:cNvSpPr txBox="1"/>
          <p:nvPr/>
        </p:nvSpPr>
        <p:spPr>
          <a:xfrm>
            <a:off x="7084443" y="4396239"/>
            <a:ext cx="2222148" cy="276999"/>
          </a:xfrm>
          <a:prstGeom prst="rect">
            <a:avLst/>
          </a:prstGeom>
          <a:noFill/>
        </p:spPr>
        <p:txBody>
          <a:bodyPr wrap="none" rtlCol="0">
            <a:spAutoFit/>
          </a:bodyPr>
          <a:lstStyle/>
          <a:p>
            <a:pPr algn="ctr"/>
            <a:r>
              <a:rPr lang="de-DE" sz="1200" b="1" dirty="0">
                <a:solidFill>
                  <a:srgbClr val="065253"/>
                </a:solidFill>
                <a:latin typeface="+mj-lt"/>
                <a:ea typeface="Roboto" charset="0"/>
                <a:cs typeface="Roboto" charset="0"/>
              </a:rPr>
              <a:t>Ausweitung der Kontokorrentlinie</a:t>
            </a:r>
          </a:p>
        </p:txBody>
      </p:sp>
      <p:sp>
        <p:nvSpPr>
          <p:cNvPr id="43" name="TextBox 84">
            <a:extLst>
              <a:ext uri="{FF2B5EF4-FFF2-40B4-BE49-F238E27FC236}">
                <a16:creationId xmlns:a16="http://schemas.microsoft.com/office/drawing/2014/main" id="{79FFF302-576A-BE67-8ECE-EBD5CEC82CE1}"/>
              </a:ext>
            </a:extLst>
          </p:cNvPr>
          <p:cNvSpPr txBox="1"/>
          <p:nvPr/>
        </p:nvSpPr>
        <p:spPr>
          <a:xfrm>
            <a:off x="7503500" y="4939352"/>
            <a:ext cx="1986057" cy="276999"/>
          </a:xfrm>
          <a:prstGeom prst="rect">
            <a:avLst/>
          </a:prstGeom>
          <a:noFill/>
        </p:spPr>
        <p:txBody>
          <a:bodyPr wrap="none" rtlCol="0">
            <a:spAutoFit/>
          </a:bodyPr>
          <a:lstStyle/>
          <a:p>
            <a:pPr algn="ctr"/>
            <a:r>
              <a:rPr lang="de-DE" sz="1200" b="1" dirty="0">
                <a:solidFill>
                  <a:srgbClr val="065253"/>
                </a:solidFill>
                <a:latin typeface="+mj-lt"/>
                <a:ea typeface="Roboto" charset="0"/>
                <a:cs typeface="Roboto" charset="0"/>
              </a:rPr>
              <a:t>Working Capital Management</a:t>
            </a:r>
          </a:p>
        </p:txBody>
      </p:sp>
      <p:sp>
        <p:nvSpPr>
          <p:cNvPr id="44" name="TextBox 84">
            <a:extLst>
              <a:ext uri="{FF2B5EF4-FFF2-40B4-BE49-F238E27FC236}">
                <a16:creationId xmlns:a16="http://schemas.microsoft.com/office/drawing/2014/main" id="{FE67B6EB-703C-35C7-B7E4-1F4C203FE7E2}"/>
              </a:ext>
            </a:extLst>
          </p:cNvPr>
          <p:cNvSpPr txBox="1"/>
          <p:nvPr/>
        </p:nvSpPr>
        <p:spPr>
          <a:xfrm>
            <a:off x="8298674" y="4677774"/>
            <a:ext cx="1190712" cy="276999"/>
          </a:xfrm>
          <a:prstGeom prst="rect">
            <a:avLst/>
          </a:prstGeom>
          <a:noFill/>
        </p:spPr>
        <p:txBody>
          <a:bodyPr wrap="none" rtlCol="0">
            <a:spAutoFit/>
          </a:bodyPr>
          <a:lstStyle/>
          <a:p>
            <a:pPr algn="ctr"/>
            <a:r>
              <a:rPr lang="de-DE" sz="1200" b="1" dirty="0">
                <a:solidFill>
                  <a:srgbClr val="065253"/>
                </a:solidFill>
                <a:latin typeface="+mj-lt"/>
                <a:ea typeface="Roboto" charset="0"/>
                <a:cs typeface="Roboto" charset="0"/>
              </a:rPr>
              <a:t>Gehaltsverzichte</a:t>
            </a:r>
          </a:p>
        </p:txBody>
      </p:sp>
      <p:sp>
        <p:nvSpPr>
          <p:cNvPr id="45" name="TextBox 84">
            <a:extLst>
              <a:ext uri="{FF2B5EF4-FFF2-40B4-BE49-F238E27FC236}">
                <a16:creationId xmlns:a16="http://schemas.microsoft.com/office/drawing/2014/main" id="{5E9B23A2-B655-E45D-8C67-4AD3535F3CBF}"/>
              </a:ext>
            </a:extLst>
          </p:cNvPr>
          <p:cNvSpPr txBox="1"/>
          <p:nvPr/>
        </p:nvSpPr>
        <p:spPr>
          <a:xfrm>
            <a:off x="7728786" y="4145445"/>
            <a:ext cx="1410259" cy="276999"/>
          </a:xfrm>
          <a:prstGeom prst="rect">
            <a:avLst/>
          </a:prstGeom>
          <a:noFill/>
        </p:spPr>
        <p:txBody>
          <a:bodyPr wrap="none" rtlCol="0">
            <a:spAutoFit/>
          </a:bodyPr>
          <a:lstStyle/>
          <a:p>
            <a:pPr algn="ctr"/>
            <a:r>
              <a:rPr lang="de-DE" sz="1200" b="1" dirty="0">
                <a:solidFill>
                  <a:srgbClr val="065253"/>
                </a:solidFill>
                <a:latin typeface="+mj-lt"/>
                <a:ea typeface="Roboto" charset="0"/>
                <a:cs typeface="Roboto" charset="0"/>
              </a:rPr>
              <a:t>Lieferantendarlehen</a:t>
            </a:r>
          </a:p>
        </p:txBody>
      </p:sp>
      <p:sp>
        <p:nvSpPr>
          <p:cNvPr id="46" name="TextBox 84">
            <a:extLst>
              <a:ext uri="{FF2B5EF4-FFF2-40B4-BE49-F238E27FC236}">
                <a16:creationId xmlns:a16="http://schemas.microsoft.com/office/drawing/2014/main" id="{5FB45F5E-B8AE-9EE8-0E44-9D04ACDAB3D0}"/>
              </a:ext>
            </a:extLst>
          </p:cNvPr>
          <p:cNvSpPr txBox="1"/>
          <p:nvPr/>
        </p:nvSpPr>
        <p:spPr>
          <a:xfrm>
            <a:off x="8316130" y="3894651"/>
            <a:ext cx="803810" cy="276999"/>
          </a:xfrm>
          <a:prstGeom prst="rect">
            <a:avLst/>
          </a:prstGeom>
          <a:noFill/>
        </p:spPr>
        <p:txBody>
          <a:bodyPr wrap="none" rtlCol="0">
            <a:spAutoFit/>
          </a:bodyPr>
          <a:lstStyle/>
          <a:p>
            <a:pPr algn="ctr"/>
            <a:r>
              <a:rPr lang="de-DE" sz="1200" b="1" dirty="0">
                <a:solidFill>
                  <a:srgbClr val="065253"/>
                </a:solidFill>
                <a:latin typeface="+mj-lt"/>
                <a:ea typeface="Roboto" charset="0"/>
                <a:cs typeface="Roboto" charset="0"/>
              </a:rPr>
              <a:t>Kurzarbeit</a:t>
            </a:r>
          </a:p>
        </p:txBody>
      </p:sp>
      <p:sp>
        <p:nvSpPr>
          <p:cNvPr id="47" name="TextBox 84">
            <a:extLst>
              <a:ext uri="{FF2B5EF4-FFF2-40B4-BE49-F238E27FC236}">
                <a16:creationId xmlns:a16="http://schemas.microsoft.com/office/drawing/2014/main" id="{38D7142A-B66D-528D-E188-1B1F7BF52824}"/>
              </a:ext>
            </a:extLst>
          </p:cNvPr>
          <p:cNvSpPr txBox="1"/>
          <p:nvPr/>
        </p:nvSpPr>
        <p:spPr>
          <a:xfrm>
            <a:off x="5856091" y="3645998"/>
            <a:ext cx="1707843" cy="276999"/>
          </a:xfrm>
          <a:prstGeom prst="rect">
            <a:avLst/>
          </a:prstGeom>
          <a:noFill/>
        </p:spPr>
        <p:txBody>
          <a:bodyPr wrap="square" rtlCol="0">
            <a:spAutoFit/>
          </a:bodyPr>
          <a:lstStyle/>
          <a:p>
            <a:pPr algn="ctr"/>
            <a:r>
              <a:rPr lang="de-DE" sz="1200" b="1" dirty="0">
                <a:solidFill>
                  <a:srgbClr val="065253"/>
                </a:solidFill>
                <a:latin typeface="+mj-lt"/>
                <a:ea typeface="Roboto" charset="0"/>
                <a:cs typeface="Roboto" charset="0"/>
              </a:rPr>
              <a:t>Überbrückungskredit</a:t>
            </a:r>
          </a:p>
        </p:txBody>
      </p:sp>
      <p:sp>
        <p:nvSpPr>
          <p:cNvPr id="48" name="TextBox 84">
            <a:extLst>
              <a:ext uri="{FF2B5EF4-FFF2-40B4-BE49-F238E27FC236}">
                <a16:creationId xmlns:a16="http://schemas.microsoft.com/office/drawing/2014/main" id="{C70B6E9E-9139-BDB1-A4D1-D88B5C2BFAB5}"/>
              </a:ext>
            </a:extLst>
          </p:cNvPr>
          <p:cNvSpPr txBox="1"/>
          <p:nvPr/>
        </p:nvSpPr>
        <p:spPr>
          <a:xfrm>
            <a:off x="9209151" y="4175987"/>
            <a:ext cx="1707843" cy="276999"/>
          </a:xfrm>
          <a:prstGeom prst="rect">
            <a:avLst/>
          </a:prstGeom>
          <a:noFill/>
        </p:spPr>
        <p:txBody>
          <a:bodyPr wrap="square" rtlCol="0">
            <a:spAutoFit/>
          </a:bodyPr>
          <a:lstStyle/>
          <a:p>
            <a:pPr algn="ctr"/>
            <a:r>
              <a:rPr lang="de-DE" sz="1200" b="1" dirty="0">
                <a:solidFill>
                  <a:srgbClr val="065253"/>
                </a:solidFill>
                <a:latin typeface="+mj-lt"/>
                <a:ea typeface="Roboto" charset="0"/>
                <a:cs typeface="Roboto" charset="0"/>
              </a:rPr>
              <a:t>Fördergelder</a:t>
            </a:r>
          </a:p>
        </p:txBody>
      </p:sp>
      <p:sp>
        <p:nvSpPr>
          <p:cNvPr id="49" name="TextBox 84">
            <a:extLst>
              <a:ext uri="{FF2B5EF4-FFF2-40B4-BE49-F238E27FC236}">
                <a16:creationId xmlns:a16="http://schemas.microsoft.com/office/drawing/2014/main" id="{A3267217-DE14-7D73-9007-405165C542A4}"/>
              </a:ext>
            </a:extLst>
          </p:cNvPr>
          <p:cNvSpPr txBox="1"/>
          <p:nvPr/>
        </p:nvSpPr>
        <p:spPr>
          <a:xfrm>
            <a:off x="9209151" y="3898988"/>
            <a:ext cx="1707843" cy="276999"/>
          </a:xfrm>
          <a:prstGeom prst="rect">
            <a:avLst/>
          </a:prstGeom>
          <a:noFill/>
        </p:spPr>
        <p:txBody>
          <a:bodyPr wrap="square" rtlCol="0">
            <a:spAutoFit/>
          </a:bodyPr>
          <a:lstStyle/>
          <a:p>
            <a:pPr algn="ctr"/>
            <a:r>
              <a:rPr lang="de-DE" sz="1200" b="1" dirty="0">
                <a:solidFill>
                  <a:srgbClr val="065253"/>
                </a:solidFill>
                <a:latin typeface="+mj-lt"/>
                <a:ea typeface="Roboto" charset="0"/>
                <a:cs typeface="Roboto" charset="0"/>
              </a:rPr>
              <a:t>Sanierungskredit</a:t>
            </a:r>
          </a:p>
        </p:txBody>
      </p:sp>
      <p:sp>
        <p:nvSpPr>
          <p:cNvPr id="50" name="TextBox 84">
            <a:extLst>
              <a:ext uri="{FF2B5EF4-FFF2-40B4-BE49-F238E27FC236}">
                <a16:creationId xmlns:a16="http://schemas.microsoft.com/office/drawing/2014/main" id="{3DA1507C-BF25-3D99-8C95-46EBB4BECFCD}"/>
              </a:ext>
            </a:extLst>
          </p:cNvPr>
          <p:cNvSpPr txBox="1"/>
          <p:nvPr/>
        </p:nvSpPr>
        <p:spPr>
          <a:xfrm>
            <a:off x="6884130" y="3248981"/>
            <a:ext cx="1707843" cy="276999"/>
          </a:xfrm>
          <a:prstGeom prst="rect">
            <a:avLst/>
          </a:prstGeom>
          <a:noFill/>
        </p:spPr>
        <p:txBody>
          <a:bodyPr wrap="square" rtlCol="0">
            <a:spAutoFit/>
          </a:bodyPr>
          <a:lstStyle/>
          <a:p>
            <a:pPr algn="ctr"/>
            <a:r>
              <a:rPr lang="de-DE" sz="1200" b="1" dirty="0">
                <a:solidFill>
                  <a:srgbClr val="065253"/>
                </a:solidFill>
                <a:latin typeface="+mj-lt"/>
                <a:ea typeface="Roboto" charset="0"/>
                <a:cs typeface="Roboto" charset="0"/>
              </a:rPr>
              <a:t>Factoring</a:t>
            </a:r>
          </a:p>
        </p:txBody>
      </p:sp>
      <p:sp>
        <p:nvSpPr>
          <p:cNvPr id="52" name="TextBox 84">
            <a:extLst>
              <a:ext uri="{FF2B5EF4-FFF2-40B4-BE49-F238E27FC236}">
                <a16:creationId xmlns:a16="http://schemas.microsoft.com/office/drawing/2014/main" id="{34C989F9-5750-1096-4D53-6F7099D2A2E7}"/>
              </a:ext>
            </a:extLst>
          </p:cNvPr>
          <p:cNvSpPr txBox="1"/>
          <p:nvPr/>
        </p:nvSpPr>
        <p:spPr>
          <a:xfrm>
            <a:off x="6874863" y="3061001"/>
            <a:ext cx="1707843" cy="276999"/>
          </a:xfrm>
          <a:prstGeom prst="rect">
            <a:avLst/>
          </a:prstGeom>
          <a:noFill/>
        </p:spPr>
        <p:txBody>
          <a:bodyPr wrap="square" rtlCol="0">
            <a:spAutoFit/>
          </a:bodyPr>
          <a:lstStyle/>
          <a:p>
            <a:pPr algn="ctr"/>
            <a:r>
              <a:rPr lang="de-DE" sz="1200" b="1" dirty="0">
                <a:solidFill>
                  <a:srgbClr val="065253"/>
                </a:solidFill>
                <a:latin typeface="+mj-lt"/>
                <a:ea typeface="Roboto" charset="0"/>
                <a:cs typeface="Roboto" charset="0"/>
              </a:rPr>
              <a:t>Sale and Lease Back</a:t>
            </a:r>
          </a:p>
        </p:txBody>
      </p:sp>
      <p:sp>
        <p:nvSpPr>
          <p:cNvPr id="53" name="TextBox 84">
            <a:extLst>
              <a:ext uri="{FF2B5EF4-FFF2-40B4-BE49-F238E27FC236}">
                <a16:creationId xmlns:a16="http://schemas.microsoft.com/office/drawing/2014/main" id="{BCCAA5B7-CC0B-7F16-CF60-65FB1EACD972}"/>
              </a:ext>
            </a:extLst>
          </p:cNvPr>
          <p:cNvSpPr txBox="1"/>
          <p:nvPr/>
        </p:nvSpPr>
        <p:spPr>
          <a:xfrm>
            <a:off x="7941785" y="2700267"/>
            <a:ext cx="1707843" cy="276999"/>
          </a:xfrm>
          <a:prstGeom prst="rect">
            <a:avLst/>
          </a:prstGeom>
          <a:noFill/>
        </p:spPr>
        <p:txBody>
          <a:bodyPr wrap="square" rtlCol="0">
            <a:spAutoFit/>
          </a:bodyPr>
          <a:lstStyle/>
          <a:p>
            <a:pPr algn="ctr"/>
            <a:r>
              <a:rPr lang="de-DE" sz="1200" b="1" dirty="0">
                <a:solidFill>
                  <a:srgbClr val="00B0F0"/>
                </a:solidFill>
                <a:latin typeface="+mj-lt"/>
                <a:ea typeface="Roboto" charset="0"/>
                <a:cs typeface="Roboto" charset="0"/>
              </a:rPr>
              <a:t>Umstrukturierung</a:t>
            </a:r>
          </a:p>
        </p:txBody>
      </p:sp>
      <p:sp>
        <p:nvSpPr>
          <p:cNvPr id="54" name="TextBox 84">
            <a:extLst>
              <a:ext uri="{FF2B5EF4-FFF2-40B4-BE49-F238E27FC236}">
                <a16:creationId xmlns:a16="http://schemas.microsoft.com/office/drawing/2014/main" id="{A6740CAD-F2B1-B40A-E0BA-EB6339442028}"/>
              </a:ext>
            </a:extLst>
          </p:cNvPr>
          <p:cNvSpPr txBox="1"/>
          <p:nvPr/>
        </p:nvSpPr>
        <p:spPr>
          <a:xfrm>
            <a:off x="9291658" y="2138985"/>
            <a:ext cx="1707843" cy="461665"/>
          </a:xfrm>
          <a:prstGeom prst="rect">
            <a:avLst/>
          </a:prstGeom>
          <a:noFill/>
        </p:spPr>
        <p:txBody>
          <a:bodyPr wrap="square" rtlCol="0">
            <a:spAutoFit/>
          </a:bodyPr>
          <a:lstStyle/>
          <a:p>
            <a:pPr algn="ctr"/>
            <a:r>
              <a:rPr lang="de-DE" sz="1200" b="1" dirty="0">
                <a:solidFill>
                  <a:srgbClr val="00B0F0"/>
                </a:solidFill>
                <a:latin typeface="+mj-lt"/>
                <a:ea typeface="Roboto" charset="0"/>
                <a:cs typeface="Roboto" charset="0"/>
              </a:rPr>
              <a:t>Debt-Equity Swap</a:t>
            </a:r>
          </a:p>
          <a:p>
            <a:pPr algn="ctr"/>
            <a:r>
              <a:rPr lang="de-DE" sz="1200" b="1" dirty="0" err="1">
                <a:solidFill>
                  <a:srgbClr val="00B0F0"/>
                </a:solidFill>
                <a:latin typeface="+mj-lt"/>
                <a:ea typeface="Roboto" charset="0"/>
                <a:cs typeface="Roboto" charset="0"/>
              </a:rPr>
              <a:t>Debt</a:t>
            </a:r>
            <a:r>
              <a:rPr lang="de-DE" sz="1200" b="1" dirty="0">
                <a:solidFill>
                  <a:srgbClr val="00B0F0"/>
                </a:solidFill>
                <a:latin typeface="+mj-lt"/>
                <a:ea typeface="Roboto" charset="0"/>
                <a:cs typeface="Roboto" charset="0"/>
              </a:rPr>
              <a:t>-Mezzanine-Sap</a:t>
            </a:r>
          </a:p>
        </p:txBody>
      </p:sp>
      <p:sp>
        <p:nvSpPr>
          <p:cNvPr id="55" name="TextBox 84">
            <a:extLst>
              <a:ext uri="{FF2B5EF4-FFF2-40B4-BE49-F238E27FC236}">
                <a16:creationId xmlns:a16="http://schemas.microsoft.com/office/drawing/2014/main" id="{7F1D1806-0A62-D772-9DE8-286BAEBF1C56}"/>
              </a:ext>
            </a:extLst>
          </p:cNvPr>
          <p:cNvSpPr txBox="1"/>
          <p:nvPr/>
        </p:nvSpPr>
        <p:spPr>
          <a:xfrm>
            <a:off x="7728786" y="2192839"/>
            <a:ext cx="1707843" cy="276999"/>
          </a:xfrm>
          <a:prstGeom prst="rect">
            <a:avLst/>
          </a:prstGeom>
          <a:noFill/>
        </p:spPr>
        <p:txBody>
          <a:bodyPr wrap="square" rtlCol="0">
            <a:spAutoFit/>
          </a:bodyPr>
          <a:lstStyle/>
          <a:p>
            <a:pPr algn="ctr"/>
            <a:r>
              <a:rPr lang="de-DE" sz="1200" b="1" dirty="0">
                <a:solidFill>
                  <a:schemeClr val="accent5">
                    <a:lumMod val="75000"/>
                  </a:schemeClr>
                </a:solidFill>
                <a:latin typeface="+mj-lt"/>
                <a:ea typeface="Roboto" charset="0"/>
                <a:cs typeface="Roboto" charset="0"/>
              </a:rPr>
              <a:t>Mezzanine-Finanzierung</a:t>
            </a:r>
          </a:p>
        </p:txBody>
      </p:sp>
      <p:sp>
        <p:nvSpPr>
          <p:cNvPr id="56" name="TextBox 84">
            <a:extLst>
              <a:ext uri="{FF2B5EF4-FFF2-40B4-BE49-F238E27FC236}">
                <a16:creationId xmlns:a16="http://schemas.microsoft.com/office/drawing/2014/main" id="{678528CF-B2F5-55A4-7432-04E683743E44}"/>
              </a:ext>
            </a:extLst>
          </p:cNvPr>
          <p:cNvSpPr txBox="1"/>
          <p:nvPr/>
        </p:nvSpPr>
        <p:spPr>
          <a:xfrm>
            <a:off x="9974683" y="1879951"/>
            <a:ext cx="1707843" cy="276999"/>
          </a:xfrm>
          <a:prstGeom prst="rect">
            <a:avLst/>
          </a:prstGeom>
          <a:noFill/>
        </p:spPr>
        <p:txBody>
          <a:bodyPr wrap="square" rtlCol="0">
            <a:spAutoFit/>
          </a:bodyPr>
          <a:lstStyle/>
          <a:p>
            <a:pPr algn="ctr"/>
            <a:r>
              <a:rPr lang="de-DE" sz="1200" b="1" dirty="0">
                <a:solidFill>
                  <a:schemeClr val="accent5">
                    <a:lumMod val="75000"/>
                  </a:schemeClr>
                </a:solidFill>
                <a:latin typeface="+mj-lt"/>
                <a:ea typeface="Roboto" charset="0"/>
                <a:cs typeface="Roboto" charset="0"/>
              </a:rPr>
              <a:t>Anleihen</a:t>
            </a:r>
          </a:p>
        </p:txBody>
      </p:sp>
      <p:sp>
        <p:nvSpPr>
          <p:cNvPr id="57" name="TextBox 84">
            <a:extLst>
              <a:ext uri="{FF2B5EF4-FFF2-40B4-BE49-F238E27FC236}">
                <a16:creationId xmlns:a16="http://schemas.microsoft.com/office/drawing/2014/main" id="{D581894D-AA85-531F-B274-FB27AECE3593}"/>
              </a:ext>
            </a:extLst>
          </p:cNvPr>
          <p:cNvSpPr txBox="1"/>
          <p:nvPr/>
        </p:nvSpPr>
        <p:spPr>
          <a:xfrm>
            <a:off x="9637170" y="2588137"/>
            <a:ext cx="1707843" cy="276999"/>
          </a:xfrm>
          <a:prstGeom prst="rect">
            <a:avLst/>
          </a:prstGeom>
          <a:noFill/>
        </p:spPr>
        <p:txBody>
          <a:bodyPr wrap="square" rtlCol="0">
            <a:spAutoFit/>
          </a:bodyPr>
          <a:lstStyle/>
          <a:p>
            <a:pPr algn="ctr"/>
            <a:r>
              <a:rPr lang="de-DE" sz="1200" b="1" dirty="0">
                <a:solidFill>
                  <a:schemeClr val="accent5">
                    <a:lumMod val="75000"/>
                  </a:schemeClr>
                </a:solidFill>
                <a:latin typeface="+mj-lt"/>
                <a:ea typeface="Roboto" charset="0"/>
                <a:cs typeface="Roboto" charset="0"/>
              </a:rPr>
              <a:t>Eigenkapitalzuführung</a:t>
            </a:r>
          </a:p>
        </p:txBody>
      </p:sp>
      <p:sp>
        <p:nvSpPr>
          <p:cNvPr id="58" name="TextBox 84">
            <a:extLst>
              <a:ext uri="{FF2B5EF4-FFF2-40B4-BE49-F238E27FC236}">
                <a16:creationId xmlns:a16="http://schemas.microsoft.com/office/drawing/2014/main" id="{4FA3FD29-BC4B-2FE7-511B-92BB06C3924C}"/>
              </a:ext>
            </a:extLst>
          </p:cNvPr>
          <p:cNvSpPr txBox="1"/>
          <p:nvPr/>
        </p:nvSpPr>
        <p:spPr>
          <a:xfrm>
            <a:off x="6874864" y="2445901"/>
            <a:ext cx="1707843" cy="276999"/>
          </a:xfrm>
          <a:prstGeom prst="rect">
            <a:avLst/>
          </a:prstGeom>
          <a:noFill/>
        </p:spPr>
        <p:txBody>
          <a:bodyPr wrap="square" rtlCol="0">
            <a:spAutoFit/>
          </a:bodyPr>
          <a:lstStyle/>
          <a:p>
            <a:pPr algn="ctr"/>
            <a:r>
              <a:rPr lang="de-DE" sz="1200" b="1" dirty="0">
                <a:solidFill>
                  <a:schemeClr val="accent5">
                    <a:lumMod val="75000"/>
                  </a:schemeClr>
                </a:solidFill>
                <a:latin typeface="+mj-lt"/>
                <a:ea typeface="Roboto" charset="0"/>
                <a:cs typeface="Roboto" charset="0"/>
              </a:rPr>
              <a:t>Stille Gesellschafter</a:t>
            </a:r>
          </a:p>
        </p:txBody>
      </p:sp>
      <p:sp>
        <p:nvSpPr>
          <p:cNvPr id="59" name="TextBox 84">
            <a:extLst>
              <a:ext uri="{FF2B5EF4-FFF2-40B4-BE49-F238E27FC236}">
                <a16:creationId xmlns:a16="http://schemas.microsoft.com/office/drawing/2014/main" id="{828E19F0-CB12-2400-96AC-D514A7002219}"/>
              </a:ext>
            </a:extLst>
          </p:cNvPr>
          <p:cNvSpPr txBox="1"/>
          <p:nvPr/>
        </p:nvSpPr>
        <p:spPr>
          <a:xfrm>
            <a:off x="8813994" y="5139087"/>
            <a:ext cx="1986057" cy="276999"/>
          </a:xfrm>
          <a:prstGeom prst="rect">
            <a:avLst/>
          </a:prstGeom>
          <a:noFill/>
        </p:spPr>
        <p:txBody>
          <a:bodyPr wrap="square" rtlCol="0">
            <a:spAutoFit/>
          </a:bodyPr>
          <a:lstStyle/>
          <a:p>
            <a:pPr algn="ctr"/>
            <a:r>
              <a:rPr lang="de-DE" sz="1200" b="1" dirty="0">
                <a:solidFill>
                  <a:schemeClr val="accent5">
                    <a:lumMod val="75000"/>
                  </a:schemeClr>
                </a:solidFill>
                <a:latin typeface="+mj-lt"/>
                <a:ea typeface="Roboto" charset="0"/>
                <a:cs typeface="Roboto" charset="0"/>
              </a:rPr>
              <a:t>Rückkauf von Forderungen</a:t>
            </a:r>
          </a:p>
        </p:txBody>
      </p:sp>
      <p:sp>
        <p:nvSpPr>
          <p:cNvPr id="60" name="TextBox 84">
            <a:extLst>
              <a:ext uri="{FF2B5EF4-FFF2-40B4-BE49-F238E27FC236}">
                <a16:creationId xmlns:a16="http://schemas.microsoft.com/office/drawing/2014/main" id="{D079CABE-219B-7A99-49C3-9539FF5501F7}"/>
              </a:ext>
            </a:extLst>
          </p:cNvPr>
          <p:cNvSpPr txBox="1"/>
          <p:nvPr/>
        </p:nvSpPr>
        <p:spPr>
          <a:xfrm>
            <a:off x="6209460" y="2768262"/>
            <a:ext cx="1986057" cy="276999"/>
          </a:xfrm>
          <a:prstGeom prst="rect">
            <a:avLst/>
          </a:prstGeom>
          <a:noFill/>
        </p:spPr>
        <p:txBody>
          <a:bodyPr wrap="square" rtlCol="0">
            <a:spAutoFit/>
          </a:bodyPr>
          <a:lstStyle/>
          <a:p>
            <a:pPr algn="ctr"/>
            <a:r>
              <a:rPr lang="de-DE" sz="1200" b="1" dirty="0">
                <a:solidFill>
                  <a:schemeClr val="accent5">
                    <a:lumMod val="75000"/>
                  </a:schemeClr>
                </a:solidFill>
                <a:latin typeface="+mj-lt"/>
                <a:ea typeface="Roboto" charset="0"/>
                <a:cs typeface="Roboto" charset="0"/>
              </a:rPr>
              <a:t>Cash Management</a:t>
            </a:r>
          </a:p>
        </p:txBody>
      </p:sp>
      <p:sp>
        <p:nvSpPr>
          <p:cNvPr id="61" name="TextBox 84">
            <a:extLst>
              <a:ext uri="{FF2B5EF4-FFF2-40B4-BE49-F238E27FC236}">
                <a16:creationId xmlns:a16="http://schemas.microsoft.com/office/drawing/2014/main" id="{C1B40A8D-48E2-E17F-65F2-8B2F0C3BA941}"/>
              </a:ext>
            </a:extLst>
          </p:cNvPr>
          <p:cNvSpPr txBox="1"/>
          <p:nvPr/>
        </p:nvSpPr>
        <p:spPr>
          <a:xfrm>
            <a:off x="8177229" y="3268515"/>
            <a:ext cx="2622822" cy="276999"/>
          </a:xfrm>
          <a:prstGeom prst="rect">
            <a:avLst/>
          </a:prstGeom>
          <a:noFill/>
        </p:spPr>
        <p:txBody>
          <a:bodyPr wrap="square" rtlCol="0">
            <a:spAutoFit/>
          </a:bodyPr>
          <a:lstStyle/>
          <a:p>
            <a:pPr algn="ctr"/>
            <a:r>
              <a:rPr lang="de-DE" sz="1200" b="1" dirty="0">
                <a:solidFill>
                  <a:schemeClr val="accent5">
                    <a:lumMod val="75000"/>
                  </a:schemeClr>
                </a:solidFill>
                <a:latin typeface="+mj-lt"/>
                <a:ea typeface="Roboto" charset="0"/>
                <a:cs typeface="Roboto" charset="0"/>
              </a:rPr>
              <a:t>Restrukturierung von Sicherheiten</a:t>
            </a:r>
          </a:p>
        </p:txBody>
      </p:sp>
      <p:sp>
        <p:nvSpPr>
          <p:cNvPr id="62" name="TextBox 84">
            <a:extLst>
              <a:ext uri="{FF2B5EF4-FFF2-40B4-BE49-F238E27FC236}">
                <a16:creationId xmlns:a16="http://schemas.microsoft.com/office/drawing/2014/main" id="{9A3A8C8E-0A2A-CA9F-7922-6342D7D29536}"/>
              </a:ext>
            </a:extLst>
          </p:cNvPr>
          <p:cNvSpPr txBox="1"/>
          <p:nvPr/>
        </p:nvSpPr>
        <p:spPr>
          <a:xfrm>
            <a:off x="6839914" y="3468844"/>
            <a:ext cx="2622822" cy="276999"/>
          </a:xfrm>
          <a:prstGeom prst="rect">
            <a:avLst/>
          </a:prstGeom>
          <a:noFill/>
        </p:spPr>
        <p:txBody>
          <a:bodyPr wrap="square" rtlCol="0">
            <a:spAutoFit/>
          </a:bodyPr>
          <a:lstStyle/>
          <a:p>
            <a:pPr algn="ctr"/>
            <a:r>
              <a:rPr lang="de-DE" sz="1200" b="1" dirty="0">
                <a:solidFill>
                  <a:schemeClr val="accent5">
                    <a:lumMod val="75000"/>
                  </a:schemeClr>
                </a:solidFill>
                <a:latin typeface="+mj-lt"/>
                <a:ea typeface="Roboto" charset="0"/>
                <a:cs typeface="Roboto" charset="0"/>
              </a:rPr>
              <a:t>Verzicht auf Pensionszusagen</a:t>
            </a:r>
          </a:p>
        </p:txBody>
      </p:sp>
    </p:spTree>
    <p:extLst>
      <p:ext uri="{BB962C8B-B14F-4D97-AF65-F5344CB8AC3E}">
        <p14:creationId xmlns:p14="http://schemas.microsoft.com/office/powerpoint/2010/main" val="4117619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Eine Stundung setzt typischerweise ein gesundes Verhältnis zu den Gläubigern voraus, die der Stundung zustimmen müssen.</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Eine Stundung fälliger Verbindlichkeiten kann dabei unterstützen, eine direkte Zahlungsunfähigkeit abzuwenden und so das akute Insolvenzrisiko minimieren. Die Verbindlichkeiten bleiben in der Höhe jedoch bestehen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Ausgewählte Maßnahmen zur Abwendung der Zahlungsunfähigkeit: Stundung von fälligen Verbindlichkeiten</a:t>
            </a:r>
          </a:p>
        </p:txBody>
      </p:sp>
      <p:sp>
        <p:nvSpPr>
          <p:cNvPr id="24" name="Rechteck 23">
            <a:extLst>
              <a:ext uri="{FF2B5EF4-FFF2-40B4-BE49-F238E27FC236}">
                <a16:creationId xmlns:a16="http://schemas.microsoft.com/office/drawing/2014/main" id="{196520FB-2E6B-2EEE-68BC-88C8FF7CAE0C}"/>
              </a:ext>
            </a:extLst>
          </p:cNvPr>
          <p:cNvSpPr/>
          <p:nvPr/>
        </p:nvSpPr>
        <p:spPr>
          <a:xfrm>
            <a:off x="395127" y="1720321"/>
            <a:ext cx="1501729" cy="232669"/>
          </a:xfrm>
          <a:prstGeom prst="rect">
            <a:avLst/>
          </a:prstGeom>
          <a:solidFill>
            <a:srgbClr val="7952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Zahlungsfähigkeit</a:t>
            </a:r>
          </a:p>
        </p:txBody>
      </p:sp>
      <p:graphicFrame>
        <p:nvGraphicFramePr>
          <p:cNvPr id="6" name="Tabelle 6">
            <a:extLst>
              <a:ext uri="{FF2B5EF4-FFF2-40B4-BE49-F238E27FC236}">
                <a16:creationId xmlns:a16="http://schemas.microsoft.com/office/drawing/2014/main" id="{C56F1E89-ABDF-3B6D-97CC-88A442347C3D}"/>
              </a:ext>
            </a:extLst>
          </p:cNvPr>
          <p:cNvGraphicFramePr>
            <a:graphicFrameLocks noGrp="1"/>
          </p:cNvGraphicFramePr>
          <p:nvPr>
            <p:extLst>
              <p:ext uri="{D42A27DB-BD31-4B8C-83A1-F6EECF244321}">
                <p14:modId xmlns:p14="http://schemas.microsoft.com/office/powerpoint/2010/main" val="4136781016"/>
              </p:ext>
            </p:extLst>
          </p:nvPr>
        </p:nvGraphicFramePr>
        <p:xfrm>
          <a:off x="3749039" y="1726641"/>
          <a:ext cx="8047834" cy="3845560"/>
        </p:xfrm>
        <a:graphic>
          <a:graphicData uri="http://schemas.openxmlformats.org/drawingml/2006/table">
            <a:tbl>
              <a:tblPr firstRow="1" bandRow="1">
                <a:tableStyleId>{5C22544A-7EE6-4342-B048-85BDC9FD1C3A}</a:tableStyleId>
              </a:tblPr>
              <a:tblGrid>
                <a:gridCol w="2727961">
                  <a:extLst>
                    <a:ext uri="{9D8B030D-6E8A-4147-A177-3AD203B41FA5}">
                      <a16:colId xmlns:a16="http://schemas.microsoft.com/office/drawing/2014/main" val="152412443"/>
                    </a:ext>
                  </a:extLst>
                </a:gridCol>
                <a:gridCol w="5319873">
                  <a:extLst>
                    <a:ext uri="{9D8B030D-6E8A-4147-A177-3AD203B41FA5}">
                      <a16:colId xmlns:a16="http://schemas.microsoft.com/office/drawing/2014/main" val="2422013609"/>
                    </a:ext>
                  </a:extLst>
                </a:gridCol>
              </a:tblGrid>
              <a:tr h="370840">
                <a:tc>
                  <a:txBody>
                    <a:bodyPr/>
                    <a:lstStyle/>
                    <a:p>
                      <a:r>
                        <a:rPr lang="de-DE" dirty="0"/>
                        <a:t>Maßnahme</a:t>
                      </a:r>
                    </a:p>
                  </a:txBody>
                  <a:tcPr>
                    <a:solidFill>
                      <a:srgbClr val="79527B"/>
                    </a:solidFill>
                  </a:tcPr>
                </a:tc>
                <a:tc>
                  <a:txBody>
                    <a:bodyPr/>
                    <a:lstStyle/>
                    <a:p>
                      <a:r>
                        <a:rPr lang="de-DE" dirty="0"/>
                        <a:t>Stundung</a:t>
                      </a:r>
                    </a:p>
                  </a:txBody>
                  <a:tcPr>
                    <a:solidFill>
                      <a:srgbClr val="79527B"/>
                    </a:solidFill>
                  </a:tcPr>
                </a:tc>
                <a:extLst>
                  <a:ext uri="{0D108BD9-81ED-4DB2-BD59-A6C34878D82A}">
                    <a16:rowId xmlns:a16="http://schemas.microsoft.com/office/drawing/2014/main" val="975936480"/>
                  </a:ext>
                </a:extLst>
              </a:tr>
              <a:tr h="370840">
                <a:tc>
                  <a:txBody>
                    <a:bodyPr/>
                    <a:lstStyle/>
                    <a:p>
                      <a:r>
                        <a:rPr lang="de-DE" dirty="0">
                          <a:solidFill>
                            <a:schemeClr val="bg1"/>
                          </a:solidFill>
                        </a:rPr>
                        <a:t>Definition / Beschreibung:</a:t>
                      </a:r>
                    </a:p>
                  </a:txBody>
                  <a:tcPr>
                    <a:solidFill>
                      <a:srgbClr val="79527B"/>
                    </a:solidFill>
                  </a:tcPr>
                </a:tc>
                <a:tc>
                  <a:txBody>
                    <a:bodyPr/>
                    <a:lstStyle/>
                    <a:p>
                      <a:r>
                        <a:rPr lang="de-DE" sz="1400" dirty="0">
                          <a:solidFill>
                            <a:srgbClr val="595A59"/>
                          </a:solidFill>
                        </a:rPr>
                        <a:t>Durch eine Stundung wird die Fälligkeit einer Zahlung auf einen späteren Zeitpunkt in der Zukunft verschoben. Sie wird vom Schuldner beantragt und der Gläubiger muss der Stundung zustimmen. Während des Zeitraums der Stundung macht der Gläubiger seine Forderung nicht geltend. Es handelt sich um einen bilateralen Vertrag, der jedoch normalerweise durch den Gläubiger jederzeit widerrufen und aufgelöst werden kann.</a:t>
                      </a:r>
                    </a:p>
                  </a:txBody>
                  <a:tcPr/>
                </a:tc>
                <a:extLst>
                  <a:ext uri="{0D108BD9-81ED-4DB2-BD59-A6C34878D82A}">
                    <a16:rowId xmlns:a16="http://schemas.microsoft.com/office/drawing/2014/main" val="227241393"/>
                  </a:ext>
                </a:extLst>
              </a:tr>
              <a:tr h="370840">
                <a:tc>
                  <a:txBody>
                    <a:bodyPr/>
                    <a:lstStyle/>
                    <a:p>
                      <a:r>
                        <a:rPr lang="de-DE" dirty="0">
                          <a:solidFill>
                            <a:schemeClr val="bg1"/>
                          </a:solidFill>
                        </a:rPr>
                        <a:t>Fokus und Effekte:</a:t>
                      </a:r>
                    </a:p>
                  </a:txBody>
                  <a:tcPr>
                    <a:solidFill>
                      <a:srgbClr val="79527B"/>
                    </a:solidFill>
                  </a:tcPr>
                </a:tc>
                <a:tc>
                  <a:txBody>
                    <a:bodyPr/>
                    <a:lstStyle/>
                    <a:p>
                      <a:pPr marL="285750" indent="-285750">
                        <a:buFontTx/>
                        <a:buChar char="-"/>
                      </a:pPr>
                      <a:r>
                        <a:rPr lang="de-DE" sz="1400" dirty="0">
                          <a:solidFill>
                            <a:srgbClr val="595A59"/>
                          </a:solidFill>
                        </a:rPr>
                        <a:t>Vermeidung der Zahlungsunfähigkeit</a:t>
                      </a:r>
                    </a:p>
                    <a:p>
                      <a:pPr marL="285750" indent="-285750">
                        <a:buFontTx/>
                        <a:buChar char="-"/>
                      </a:pPr>
                      <a:r>
                        <a:rPr lang="de-DE" sz="1400" dirty="0">
                          <a:solidFill>
                            <a:srgbClr val="595A59"/>
                          </a:solidFill>
                        </a:rPr>
                        <a:t>Heteronome Maßnahme</a:t>
                      </a:r>
                    </a:p>
                    <a:p>
                      <a:pPr marL="285750" indent="-285750">
                        <a:buFontTx/>
                        <a:buChar char="-"/>
                      </a:pPr>
                      <a:r>
                        <a:rPr lang="de-DE" sz="1400" dirty="0">
                          <a:solidFill>
                            <a:srgbClr val="595A59"/>
                          </a:solidFill>
                        </a:rPr>
                        <a:t>Maßnahme der Innenfinanzierung</a:t>
                      </a:r>
                    </a:p>
                    <a:p>
                      <a:pPr marL="285750" indent="-285750">
                        <a:buFontTx/>
                        <a:buChar char="-"/>
                      </a:pPr>
                      <a:r>
                        <a:rPr lang="de-DE" sz="1400" dirty="0">
                          <a:solidFill>
                            <a:srgbClr val="595A59"/>
                          </a:solidFill>
                        </a:rPr>
                        <a:t>Direkter Liquiditätseffekt (Auszahlungen werden verschoben)</a:t>
                      </a:r>
                    </a:p>
                    <a:p>
                      <a:pPr marL="285750" indent="-285750">
                        <a:buFontTx/>
                        <a:buChar char="-"/>
                      </a:pPr>
                      <a:r>
                        <a:rPr lang="de-DE" sz="1400" dirty="0">
                          <a:solidFill>
                            <a:srgbClr val="595A59"/>
                          </a:solidFill>
                        </a:rPr>
                        <a:t>Normalerweise kein Effekt auf die Bilanz</a:t>
                      </a:r>
                    </a:p>
                  </a:txBody>
                  <a:tcPr/>
                </a:tc>
                <a:extLst>
                  <a:ext uri="{0D108BD9-81ED-4DB2-BD59-A6C34878D82A}">
                    <a16:rowId xmlns:a16="http://schemas.microsoft.com/office/drawing/2014/main" val="2580676788"/>
                  </a:ext>
                </a:extLst>
              </a:tr>
              <a:tr h="370840">
                <a:tc>
                  <a:txBody>
                    <a:bodyPr/>
                    <a:lstStyle/>
                    <a:p>
                      <a:r>
                        <a:rPr lang="de-DE" dirty="0">
                          <a:solidFill>
                            <a:schemeClr val="bg1"/>
                          </a:solidFill>
                        </a:rPr>
                        <a:t>Durchführung:</a:t>
                      </a:r>
                    </a:p>
                  </a:txBody>
                  <a:tcPr>
                    <a:solidFill>
                      <a:srgbClr val="79527B"/>
                    </a:solidFill>
                  </a:tcPr>
                </a:tc>
                <a:tc>
                  <a:txBody>
                    <a:bodyPr/>
                    <a:lstStyle/>
                    <a:p>
                      <a:pPr marL="342900" indent="-342900">
                        <a:buAutoNum type="arabicPeriod"/>
                      </a:pPr>
                      <a:r>
                        <a:rPr lang="de-DE" sz="1400" dirty="0">
                          <a:solidFill>
                            <a:srgbClr val="595A59"/>
                          </a:solidFill>
                        </a:rPr>
                        <a:t>Ansprache der Gläubiger durch den Schuldner</a:t>
                      </a:r>
                    </a:p>
                    <a:p>
                      <a:pPr marL="342900" indent="-342900">
                        <a:buAutoNum type="arabicPeriod"/>
                      </a:pPr>
                      <a:r>
                        <a:rPr lang="de-DE" sz="1400" dirty="0">
                          <a:solidFill>
                            <a:srgbClr val="595A59"/>
                          </a:solidFill>
                        </a:rPr>
                        <a:t>Unbedingt schriftlich fixieren und idealerweise unterschreiben lassen, um die Stundung dokumentieren zu können.</a:t>
                      </a:r>
                    </a:p>
                  </a:txBody>
                  <a:tcPr/>
                </a:tc>
                <a:extLst>
                  <a:ext uri="{0D108BD9-81ED-4DB2-BD59-A6C34878D82A}">
                    <a16:rowId xmlns:a16="http://schemas.microsoft.com/office/drawing/2014/main" val="1863081271"/>
                  </a:ext>
                </a:extLst>
              </a:tr>
            </a:tbl>
          </a:graphicData>
        </a:graphic>
      </p:graphicFrame>
    </p:spTree>
    <p:extLst>
      <p:ext uri="{BB962C8B-B14F-4D97-AF65-F5344CB8AC3E}">
        <p14:creationId xmlns:p14="http://schemas.microsoft.com/office/powerpoint/2010/main" val="3967569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Die Patronatserklärung muss juristisch einwandfrei formuliert werden, damit sie auch tatsächlich in der Lage ist, die Pflicht zur Insolvenzantragsstellung zu vermeiden.</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Patronatserklärungen werden typischerweise zwischen Mutter- und Tochtergesellschaften eingesetzt – können aber auch durch die Gesellschafter oder Externe erteilt werden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Ausgewählte Maßnahmen zur Abwendung der Zahlungsunfähigkeit: Patronatserklärung (I/II)</a:t>
            </a:r>
          </a:p>
        </p:txBody>
      </p:sp>
      <p:sp>
        <p:nvSpPr>
          <p:cNvPr id="24" name="Rechteck 23">
            <a:extLst>
              <a:ext uri="{FF2B5EF4-FFF2-40B4-BE49-F238E27FC236}">
                <a16:creationId xmlns:a16="http://schemas.microsoft.com/office/drawing/2014/main" id="{196520FB-2E6B-2EEE-68BC-88C8FF7CAE0C}"/>
              </a:ext>
            </a:extLst>
          </p:cNvPr>
          <p:cNvSpPr/>
          <p:nvPr/>
        </p:nvSpPr>
        <p:spPr>
          <a:xfrm>
            <a:off x="395127" y="1720321"/>
            <a:ext cx="1501729" cy="232669"/>
          </a:xfrm>
          <a:prstGeom prst="rect">
            <a:avLst/>
          </a:prstGeom>
          <a:solidFill>
            <a:srgbClr val="7952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Zahlungsfähigkeit</a:t>
            </a:r>
          </a:p>
        </p:txBody>
      </p:sp>
      <p:graphicFrame>
        <p:nvGraphicFramePr>
          <p:cNvPr id="6" name="Tabelle 6">
            <a:extLst>
              <a:ext uri="{FF2B5EF4-FFF2-40B4-BE49-F238E27FC236}">
                <a16:creationId xmlns:a16="http://schemas.microsoft.com/office/drawing/2014/main" id="{C56F1E89-ABDF-3B6D-97CC-88A442347C3D}"/>
              </a:ext>
            </a:extLst>
          </p:cNvPr>
          <p:cNvGraphicFramePr>
            <a:graphicFrameLocks noGrp="1"/>
          </p:cNvGraphicFramePr>
          <p:nvPr>
            <p:extLst>
              <p:ext uri="{D42A27DB-BD31-4B8C-83A1-F6EECF244321}">
                <p14:modId xmlns:p14="http://schemas.microsoft.com/office/powerpoint/2010/main" val="1968475584"/>
              </p:ext>
            </p:extLst>
          </p:nvPr>
        </p:nvGraphicFramePr>
        <p:xfrm>
          <a:off x="3749039" y="1726641"/>
          <a:ext cx="8047834" cy="4302760"/>
        </p:xfrm>
        <a:graphic>
          <a:graphicData uri="http://schemas.openxmlformats.org/drawingml/2006/table">
            <a:tbl>
              <a:tblPr firstRow="1" bandRow="1">
                <a:tableStyleId>{5C22544A-7EE6-4342-B048-85BDC9FD1C3A}</a:tableStyleId>
              </a:tblPr>
              <a:tblGrid>
                <a:gridCol w="2727961">
                  <a:extLst>
                    <a:ext uri="{9D8B030D-6E8A-4147-A177-3AD203B41FA5}">
                      <a16:colId xmlns:a16="http://schemas.microsoft.com/office/drawing/2014/main" val="152412443"/>
                    </a:ext>
                  </a:extLst>
                </a:gridCol>
                <a:gridCol w="5319873">
                  <a:extLst>
                    <a:ext uri="{9D8B030D-6E8A-4147-A177-3AD203B41FA5}">
                      <a16:colId xmlns:a16="http://schemas.microsoft.com/office/drawing/2014/main" val="2422013609"/>
                    </a:ext>
                  </a:extLst>
                </a:gridCol>
              </a:tblGrid>
              <a:tr h="370840">
                <a:tc>
                  <a:txBody>
                    <a:bodyPr/>
                    <a:lstStyle/>
                    <a:p>
                      <a:r>
                        <a:rPr lang="de-DE" dirty="0"/>
                        <a:t>Maßnahme</a:t>
                      </a:r>
                    </a:p>
                  </a:txBody>
                  <a:tcPr>
                    <a:solidFill>
                      <a:srgbClr val="79527B"/>
                    </a:solidFill>
                  </a:tcPr>
                </a:tc>
                <a:tc>
                  <a:txBody>
                    <a:bodyPr/>
                    <a:lstStyle/>
                    <a:p>
                      <a:r>
                        <a:rPr lang="de-DE" dirty="0"/>
                        <a:t>Patronatserklärung</a:t>
                      </a:r>
                    </a:p>
                  </a:txBody>
                  <a:tcPr>
                    <a:solidFill>
                      <a:srgbClr val="79527B"/>
                    </a:solidFill>
                  </a:tcPr>
                </a:tc>
                <a:extLst>
                  <a:ext uri="{0D108BD9-81ED-4DB2-BD59-A6C34878D82A}">
                    <a16:rowId xmlns:a16="http://schemas.microsoft.com/office/drawing/2014/main" val="975936480"/>
                  </a:ext>
                </a:extLst>
              </a:tr>
              <a:tr h="370840">
                <a:tc>
                  <a:txBody>
                    <a:bodyPr/>
                    <a:lstStyle/>
                    <a:p>
                      <a:r>
                        <a:rPr lang="de-DE" dirty="0">
                          <a:solidFill>
                            <a:schemeClr val="bg1"/>
                          </a:solidFill>
                        </a:rPr>
                        <a:t>Definition / Beschreibung:</a:t>
                      </a:r>
                    </a:p>
                  </a:txBody>
                  <a:tcPr>
                    <a:solidFill>
                      <a:srgbClr val="79527B"/>
                    </a:solidFill>
                  </a:tcPr>
                </a:tc>
                <a:tc>
                  <a:txBody>
                    <a:bodyPr/>
                    <a:lstStyle/>
                    <a:p>
                      <a:r>
                        <a:rPr lang="de-DE" sz="1400" dirty="0">
                          <a:solidFill>
                            <a:srgbClr val="595A59"/>
                          </a:solidFill>
                        </a:rPr>
                        <a:t>Eine Patronatserklärung liegt vor, wenn eine (juristische) Person, der Patron, eine Aussage trifft, um die Verbindlichkeiten einer anderen (juristischen) Person, des Protegés, gegenüber einem Dritten abzusichern. Patronatserklärungen weisen vielseitige Gestaltungsmöglichkeiten auf. Will man sie als Sanierungsmittel verwenden, kommt es entscheidend auf ihren Inhalt an. Allgemein unterscheidet man zwischen weichen und harten sowie zwischen externen und internen Patronatserklärungen.</a:t>
                      </a:r>
                    </a:p>
                    <a:p>
                      <a:endParaRPr lang="de-DE" sz="1400" dirty="0">
                        <a:solidFill>
                          <a:srgbClr val="595A59"/>
                        </a:solidFill>
                      </a:endParaRPr>
                    </a:p>
                    <a:p>
                      <a:r>
                        <a:rPr lang="de-DE" sz="1400" dirty="0">
                          <a:solidFill>
                            <a:srgbClr val="595A59"/>
                          </a:solidFill>
                        </a:rPr>
                        <a:t>Unter einer </a:t>
                      </a:r>
                      <a:r>
                        <a:rPr lang="de-DE" sz="1400" b="1" dirty="0">
                          <a:solidFill>
                            <a:srgbClr val="595A59"/>
                          </a:solidFill>
                        </a:rPr>
                        <a:t>weichen Patronatserklärung </a:t>
                      </a:r>
                      <a:r>
                        <a:rPr lang="de-DE" sz="1400" dirty="0">
                          <a:solidFill>
                            <a:srgbClr val="595A59"/>
                          </a:solidFill>
                        </a:rPr>
                        <a:t>versteht man eine allgemein gehaltene reine Wissenserklärung des Patrons. Denkbar ist etwa die Erklärung einer Konzernmutter, jederzeit hinter ihrer Tochtergesellschaft zu stehen. Solche Zusagen und Bestätigungen bezeichnet man auch als Good-Will-Erklärungen. Aus der Erklärung ergibt sich keine Verpflichtung des Patrons zur finanziellen Ausstattung des Protegés. Als Sanierungsinstrument ist sie damit ungeeignet.</a:t>
                      </a:r>
                    </a:p>
                    <a:p>
                      <a:endParaRPr lang="de-DE" sz="1400" dirty="0">
                        <a:solidFill>
                          <a:srgbClr val="595A59"/>
                        </a:solidFill>
                      </a:endParaRPr>
                    </a:p>
                    <a:p>
                      <a:r>
                        <a:rPr lang="de-DE" sz="1400" dirty="0">
                          <a:solidFill>
                            <a:srgbClr val="595A59"/>
                          </a:solidFill>
                        </a:rPr>
                        <a:t>Fortsetzung auf der nächsten Folie</a:t>
                      </a:r>
                    </a:p>
                  </a:txBody>
                  <a:tcPr/>
                </a:tc>
                <a:extLst>
                  <a:ext uri="{0D108BD9-81ED-4DB2-BD59-A6C34878D82A}">
                    <a16:rowId xmlns:a16="http://schemas.microsoft.com/office/drawing/2014/main" val="227241393"/>
                  </a:ext>
                </a:extLst>
              </a:tr>
            </a:tbl>
          </a:graphicData>
        </a:graphic>
      </p:graphicFrame>
    </p:spTree>
    <p:extLst>
      <p:ext uri="{BB962C8B-B14F-4D97-AF65-F5344CB8AC3E}">
        <p14:creationId xmlns:p14="http://schemas.microsoft.com/office/powerpoint/2010/main" val="177786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5"/>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lt1"/>
              </a:buClr>
              <a:buSzPts val="2400"/>
              <a:buNone/>
            </a:pPr>
            <a:r>
              <a:rPr lang="de-DE" dirty="0"/>
              <a:t>... die wesentlichen Merkmale einer Liquiditätskrise kennen</a:t>
            </a:r>
          </a:p>
          <a:p>
            <a:pPr marL="228600" lvl="0" indent="-228600" algn="l" rtl="0">
              <a:lnSpc>
                <a:spcPct val="90000"/>
              </a:lnSpc>
              <a:spcBef>
                <a:spcPts val="0"/>
              </a:spcBef>
              <a:spcAft>
                <a:spcPts val="0"/>
              </a:spcAft>
              <a:buClr>
                <a:schemeClr val="lt1"/>
              </a:buClr>
              <a:buSzPts val="2400"/>
              <a:buNone/>
            </a:pPr>
            <a:endParaRPr lang="de-DE" dirty="0"/>
          </a:p>
          <a:p>
            <a:pPr marL="228600" lvl="0" indent="-228600" algn="l" rtl="0">
              <a:lnSpc>
                <a:spcPct val="90000"/>
              </a:lnSpc>
              <a:spcBef>
                <a:spcPts val="0"/>
              </a:spcBef>
              <a:spcAft>
                <a:spcPts val="0"/>
              </a:spcAft>
              <a:buClr>
                <a:schemeClr val="lt1"/>
              </a:buClr>
              <a:buSzPts val="2400"/>
              <a:buNone/>
            </a:pPr>
            <a:r>
              <a:rPr lang="de-DE" dirty="0"/>
              <a:t>... wissen, wie Sie die Wahrschein-</a:t>
            </a:r>
            <a:r>
              <a:rPr lang="de-DE" dirty="0" err="1"/>
              <a:t>lichkeit</a:t>
            </a:r>
            <a:r>
              <a:rPr lang="de-DE" dirty="0"/>
              <a:t> einer Insolvenz Ihres KMU verringern können</a:t>
            </a:r>
          </a:p>
          <a:p>
            <a:pPr marL="228600" lvl="0" indent="-228600" algn="l" rtl="0">
              <a:lnSpc>
                <a:spcPct val="90000"/>
              </a:lnSpc>
              <a:spcBef>
                <a:spcPts val="0"/>
              </a:spcBef>
              <a:spcAft>
                <a:spcPts val="0"/>
              </a:spcAft>
              <a:buClr>
                <a:schemeClr val="lt1"/>
              </a:buClr>
              <a:buSzPts val="2400"/>
              <a:buNone/>
            </a:pPr>
            <a:endParaRPr lang="de-DE" dirty="0"/>
          </a:p>
          <a:p>
            <a:pPr marL="228600" lvl="0" indent="-228600" algn="l" rtl="0">
              <a:lnSpc>
                <a:spcPct val="90000"/>
              </a:lnSpc>
              <a:spcBef>
                <a:spcPts val="0"/>
              </a:spcBef>
              <a:spcAft>
                <a:spcPts val="0"/>
              </a:spcAft>
              <a:buClr>
                <a:schemeClr val="lt1"/>
              </a:buClr>
              <a:buSzPts val="2400"/>
              <a:buNone/>
            </a:pPr>
            <a:r>
              <a:rPr lang="de-DE" dirty="0"/>
              <a:t>... die Grundstruktur der Liquiditätsplanung kennen</a:t>
            </a:r>
          </a:p>
          <a:p>
            <a:pPr marL="228600" lvl="0" indent="-228600" algn="l" rtl="0">
              <a:lnSpc>
                <a:spcPct val="90000"/>
              </a:lnSpc>
              <a:spcBef>
                <a:spcPts val="0"/>
              </a:spcBef>
              <a:spcAft>
                <a:spcPts val="0"/>
              </a:spcAft>
              <a:buClr>
                <a:schemeClr val="lt1"/>
              </a:buClr>
              <a:buSzPts val="2400"/>
              <a:buNone/>
            </a:pPr>
            <a:endParaRPr lang="de-DE" dirty="0"/>
          </a:p>
          <a:p>
            <a:pPr marL="228600" lvl="0" indent="-228600" algn="l" rtl="0">
              <a:lnSpc>
                <a:spcPct val="90000"/>
              </a:lnSpc>
              <a:spcBef>
                <a:spcPts val="0"/>
              </a:spcBef>
              <a:spcAft>
                <a:spcPts val="0"/>
              </a:spcAft>
              <a:buClr>
                <a:schemeClr val="lt1"/>
              </a:buClr>
              <a:buSzPts val="2400"/>
              <a:buNone/>
            </a:pPr>
            <a:r>
              <a:rPr lang="de-DE" dirty="0"/>
              <a:t>... ein Beispiel für eine Liquiditätsplanung aus der Praxis kennen</a:t>
            </a:r>
          </a:p>
          <a:p>
            <a:pPr marL="228600" lvl="0" indent="-228600" algn="l" rtl="0">
              <a:lnSpc>
                <a:spcPct val="90000"/>
              </a:lnSpc>
              <a:spcBef>
                <a:spcPts val="0"/>
              </a:spcBef>
              <a:spcAft>
                <a:spcPts val="0"/>
              </a:spcAft>
              <a:buClr>
                <a:schemeClr val="lt1"/>
              </a:buClr>
              <a:buSzPts val="2400"/>
              <a:buNone/>
            </a:pPr>
            <a:endParaRPr lang="de-DE" dirty="0"/>
          </a:p>
          <a:p>
            <a:pPr marL="228600" lvl="0" indent="-228600" algn="l" rtl="0">
              <a:lnSpc>
                <a:spcPct val="90000"/>
              </a:lnSpc>
              <a:spcBef>
                <a:spcPts val="0"/>
              </a:spcBef>
              <a:spcAft>
                <a:spcPts val="0"/>
              </a:spcAft>
              <a:buClr>
                <a:schemeClr val="lt1"/>
              </a:buClr>
              <a:buSzPts val="2400"/>
              <a:buNone/>
            </a:pPr>
            <a:r>
              <a:rPr lang="de-DE" dirty="0"/>
              <a:t>... die wichtigsten Finanz- und Liquiditätskennzahlen kennen</a:t>
            </a:r>
            <a:endParaRPr dirty="0"/>
          </a:p>
        </p:txBody>
      </p:sp>
      <p:sp>
        <p:nvSpPr>
          <p:cNvPr id="850" name="Google Shape;850;p5"/>
          <p:cNvSpPr txBox="1">
            <a:spLocks noGrp="1"/>
          </p:cNvSpPr>
          <p:nvPr>
            <p:ph type="body" idx="3"/>
          </p:nvPr>
        </p:nvSpPr>
        <p:spPr>
          <a:xfrm>
            <a:off x="1718561" y="595510"/>
            <a:ext cx="5105121" cy="100977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t>Nach Abschluss dieses Moduls werden Sie...</a:t>
            </a:r>
            <a:endParaRPr dirty="0"/>
          </a:p>
        </p:txBody>
      </p:sp>
      <p:pic>
        <p:nvPicPr>
          <p:cNvPr id="851" name="Google Shape;851;p5" descr="Ein Bild, das Text enthält.&#10;&#10;Automatisch generierte Beschreibung"/>
          <p:cNvPicPr preferRelativeResize="0">
            <a:picLocks noGrp="1"/>
          </p:cNvPicPr>
          <p:nvPr>
            <p:ph type="pic" idx="2"/>
          </p:nvPr>
        </p:nvPicPr>
        <p:blipFill rotWithShape="1">
          <a:blip r:embed="rId3">
            <a:alphaModFix/>
          </a:blip>
          <a:srcRect l="29940" r="29939"/>
          <a:stretch/>
        </p:blipFill>
        <p:spPr>
          <a:xfrm>
            <a:off x="6852062" y="228600"/>
            <a:ext cx="5105121" cy="6362700"/>
          </a:xfrm>
          <a:prstGeom prst="rect">
            <a:avLst/>
          </a:prstGeom>
          <a:solidFill>
            <a:schemeClr val="lt1"/>
          </a:solidFill>
          <a:ln>
            <a:noFill/>
          </a:ln>
        </p:spPr>
      </p:pic>
      <p:sp>
        <p:nvSpPr>
          <p:cNvPr id="852" name="Google Shape;852;p5"/>
          <p:cNvSpPr txBox="1"/>
          <p:nvPr/>
        </p:nvSpPr>
        <p:spPr>
          <a:xfrm>
            <a:off x="6823682" y="6262490"/>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000">
                <a:solidFill>
                  <a:srgbClr val="595A59"/>
                </a:solidFill>
                <a:latin typeface="Calibri"/>
                <a:ea typeface="Calibri"/>
                <a:cs typeface="Calibri"/>
                <a:sym typeface="Calibri"/>
              </a:rPr>
              <a:t>Photo: Adobe Stock</a:t>
            </a:r>
            <a:endParaRPr sz="1000">
              <a:solidFill>
                <a:srgbClr val="595A59"/>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Die Patronatserklärung muss juristisch einwandfrei formuliert werden, damit sie auch tatsächlich in der Lage ist, die Pflicht zur Insolvenzantragsstellung zu vermeiden.</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Patronatserklärungen werden typischerweise zwischen Mutter- und Tochtergesellschaften eingesetzt – können aber auch durch die Gesellschafter oder Externe erteilt werden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Ausgewählte Maßnahmen zur Abwendung der Zahlungsunfähigkeit: Patronatserklärung (II/II)</a:t>
            </a:r>
          </a:p>
        </p:txBody>
      </p:sp>
      <p:sp>
        <p:nvSpPr>
          <p:cNvPr id="24" name="Rechteck 23">
            <a:extLst>
              <a:ext uri="{FF2B5EF4-FFF2-40B4-BE49-F238E27FC236}">
                <a16:creationId xmlns:a16="http://schemas.microsoft.com/office/drawing/2014/main" id="{196520FB-2E6B-2EEE-68BC-88C8FF7CAE0C}"/>
              </a:ext>
            </a:extLst>
          </p:cNvPr>
          <p:cNvSpPr/>
          <p:nvPr/>
        </p:nvSpPr>
        <p:spPr>
          <a:xfrm>
            <a:off x="395127" y="1720321"/>
            <a:ext cx="1501729" cy="232669"/>
          </a:xfrm>
          <a:prstGeom prst="rect">
            <a:avLst/>
          </a:prstGeom>
          <a:solidFill>
            <a:srgbClr val="7952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Zahlungsfähigkeit</a:t>
            </a:r>
          </a:p>
        </p:txBody>
      </p:sp>
      <p:graphicFrame>
        <p:nvGraphicFramePr>
          <p:cNvPr id="6" name="Tabelle 6">
            <a:extLst>
              <a:ext uri="{FF2B5EF4-FFF2-40B4-BE49-F238E27FC236}">
                <a16:creationId xmlns:a16="http://schemas.microsoft.com/office/drawing/2014/main" id="{C56F1E89-ABDF-3B6D-97CC-88A442347C3D}"/>
              </a:ext>
            </a:extLst>
          </p:cNvPr>
          <p:cNvGraphicFramePr>
            <a:graphicFrameLocks noGrp="1"/>
          </p:cNvGraphicFramePr>
          <p:nvPr>
            <p:extLst>
              <p:ext uri="{D42A27DB-BD31-4B8C-83A1-F6EECF244321}">
                <p14:modId xmlns:p14="http://schemas.microsoft.com/office/powerpoint/2010/main" val="3207467516"/>
              </p:ext>
            </p:extLst>
          </p:nvPr>
        </p:nvGraphicFramePr>
        <p:xfrm>
          <a:off x="3749039" y="1726641"/>
          <a:ext cx="8047834" cy="4485640"/>
        </p:xfrm>
        <a:graphic>
          <a:graphicData uri="http://schemas.openxmlformats.org/drawingml/2006/table">
            <a:tbl>
              <a:tblPr firstRow="1" bandRow="1">
                <a:tableStyleId>{5C22544A-7EE6-4342-B048-85BDC9FD1C3A}</a:tableStyleId>
              </a:tblPr>
              <a:tblGrid>
                <a:gridCol w="2727961">
                  <a:extLst>
                    <a:ext uri="{9D8B030D-6E8A-4147-A177-3AD203B41FA5}">
                      <a16:colId xmlns:a16="http://schemas.microsoft.com/office/drawing/2014/main" val="152412443"/>
                    </a:ext>
                  </a:extLst>
                </a:gridCol>
                <a:gridCol w="5319873">
                  <a:extLst>
                    <a:ext uri="{9D8B030D-6E8A-4147-A177-3AD203B41FA5}">
                      <a16:colId xmlns:a16="http://schemas.microsoft.com/office/drawing/2014/main" val="2422013609"/>
                    </a:ext>
                  </a:extLst>
                </a:gridCol>
              </a:tblGrid>
              <a:tr h="370840">
                <a:tc>
                  <a:txBody>
                    <a:bodyPr/>
                    <a:lstStyle/>
                    <a:p>
                      <a:r>
                        <a:rPr lang="de-DE" dirty="0"/>
                        <a:t>Maßnahme</a:t>
                      </a:r>
                    </a:p>
                  </a:txBody>
                  <a:tcPr>
                    <a:solidFill>
                      <a:srgbClr val="79527B"/>
                    </a:solidFill>
                  </a:tcPr>
                </a:tc>
                <a:tc>
                  <a:txBody>
                    <a:bodyPr/>
                    <a:lstStyle/>
                    <a:p>
                      <a:r>
                        <a:rPr lang="de-DE" dirty="0"/>
                        <a:t>Patronatserklärung (Fortsetzung)</a:t>
                      </a:r>
                    </a:p>
                  </a:txBody>
                  <a:tcPr>
                    <a:solidFill>
                      <a:srgbClr val="79527B"/>
                    </a:solidFill>
                  </a:tcPr>
                </a:tc>
                <a:extLst>
                  <a:ext uri="{0D108BD9-81ED-4DB2-BD59-A6C34878D82A}">
                    <a16:rowId xmlns:a16="http://schemas.microsoft.com/office/drawing/2014/main" val="975936480"/>
                  </a:ext>
                </a:extLst>
              </a:tr>
              <a:tr h="370840">
                <a:tc>
                  <a:txBody>
                    <a:bodyPr/>
                    <a:lstStyle/>
                    <a:p>
                      <a:r>
                        <a:rPr lang="de-DE" dirty="0">
                          <a:solidFill>
                            <a:schemeClr val="bg1"/>
                          </a:solidFill>
                        </a:rPr>
                        <a:t>Definition / Beschreibung:</a:t>
                      </a:r>
                    </a:p>
                  </a:txBody>
                  <a:tcPr>
                    <a:solidFill>
                      <a:srgbClr val="79527B"/>
                    </a:solidFill>
                  </a:tcPr>
                </a:tc>
                <a:tc>
                  <a:txBody>
                    <a:bodyPr/>
                    <a:lstStyle/>
                    <a:p>
                      <a:r>
                        <a:rPr lang="de-DE" sz="1400" dirty="0">
                          <a:solidFill>
                            <a:srgbClr val="595A59"/>
                          </a:solidFill>
                        </a:rPr>
                        <a:t>Fortgesetzt von vorheriger Folie: </a:t>
                      </a:r>
                      <a:br>
                        <a:rPr lang="de-DE" sz="1400" dirty="0">
                          <a:solidFill>
                            <a:srgbClr val="595A59"/>
                          </a:solidFill>
                        </a:rPr>
                      </a:br>
                      <a:endParaRPr lang="de-DE" sz="1400" dirty="0">
                        <a:solidFill>
                          <a:srgbClr val="595A59"/>
                        </a:solidFill>
                      </a:endParaRPr>
                    </a:p>
                    <a:p>
                      <a:r>
                        <a:rPr lang="de-DE" sz="1400" dirty="0">
                          <a:solidFill>
                            <a:srgbClr val="595A59"/>
                          </a:solidFill>
                        </a:rPr>
                        <a:t>Demgegenüber sind </a:t>
                      </a:r>
                      <a:r>
                        <a:rPr lang="de-DE" sz="1400" b="1" dirty="0">
                          <a:solidFill>
                            <a:srgbClr val="595A59"/>
                          </a:solidFill>
                        </a:rPr>
                        <a:t>harte Patronatserklärungen </a:t>
                      </a:r>
                      <a:r>
                        <a:rPr lang="de-DE" sz="1400" dirty="0">
                          <a:solidFill>
                            <a:srgbClr val="595A59"/>
                          </a:solidFill>
                        </a:rPr>
                        <a:t>solche, die den Patron zur Herstellung oder Verbesserung der wirtschaftlichen Leistungsfähigkeit des Protegés verpflichten. Begründet wird hier eine vertragliche Verpflichtung der Muttergesellschaft zur Ausstattung ihrer Tochter mit den erforderlichen (finanziellen) Mitteln. Deshalb spricht man in diesem Zusammenhang auch häufig von einem Patronatsvertrag oder einer Patronatsvereinbarung. Inhalt und Umfang der Verpflichtung können dabei frei vereinbart werden. Es kommt daher entscheidend auf die Formulierung der Patronatserklärung an.</a:t>
                      </a:r>
                    </a:p>
                  </a:txBody>
                  <a:tcPr/>
                </a:tc>
                <a:extLst>
                  <a:ext uri="{0D108BD9-81ED-4DB2-BD59-A6C34878D82A}">
                    <a16:rowId xmlns:a16="http://schemas.microsoft.com/office/drawing/2014/main" val="227241393"/>
                  </a:ext>
                </a:extLst>
              </a:tr>
              <a:tr h="370840">
                <a:tc>
                  <a:txBody>
                    <a:bodyPr/>
                    <a:lstStyle/>
                    <a:p>
                      <a:r>
                        <a:rPr lang="de-DE" dirty="0">
                          <a:solidFill>
                            <a:schemeClr val="bg1"/>
                          </a:solidFill>
                        </a:rPr>
                        <a:t>Fokus und Effekte:</a:t>
                      </a:r>
                    </a:p>
                  </a:txBody>
                  <a:tcPr>
                    <a:solidFill>
                      <a:srgbClr val="79527B"/>
                    </a:solidFill>
                  </a:tcPr>
                </a:tc>
                <a:tc>
                  <a:txBody>
                    <a:bodyPr/>
                    <a:lstStyle/>
                    <a:p>
                      <a:pPr marL="285750" indent="-285750">
                        <a:buFontTx/>
                        <a:buChar char="-"/>
                      </a:pPr>
                      <a:r>
                        <a:rPr lang="de-DE" sz="1400" dirty="0">
                          <a:solidFill>
                            <a:srgbClr val="595A59"/>
                          </a:solidFill>
                        </a:rPr>
                        <a:t>Vermeidung der Überschuldung (Absicherung von bestehenden oder neuen Verbindlichkeiten)</a:t>
                      </a:r>
                    </a:p>
                    <a:p>
                      <a:pPr marL="285750" indent="-285750">
                        <a:buFontTx/>
                        <a:buChar char="-"/>
                      </a:pPr>
                      <a:r>
                        <a:rPr lang="de-DE" sz="1400" dirty="0">
                          <a:solidFill>
                            <a:srgbClr val="595A59"/>
                          </a:solidFill>
                        </a:rPr>
                        <a:t>Vermeidung der Insolvenzantragspflicht, da der Patron für die Zahlungsfähigkeit einsteht</a:t>
                      </a:r>
                    </a:p>
                    <a:p>
                      <a:pPr marL="285750" indent="-285750">
                        <a:buFontTx/>
                        <a:buChar char="-"/>
                      </a:pPr>
                      <a:r>
                        <a:rPr lang="de-DE" sz="1400" dirty="0">
                          <a:solidFill>
                            <a:srgbClr val="595A59"/>
                          </a:solidFill>
                        </a:rPr>
                        <a:t>Heteronome Maßnahme</a:t>
                      </a:r>
                    </a:p>
                  </a:txBody>
                  <a:tcPr/>
                </a:tc>
                <a:extLst>
                  <a:ext uri="{0D108BD9-81ED-4DB2-BD59-A6C34878D82A}">
                    <a16:rowId xmlns:a16="http://schemas.microsoft.com/office/drawing/2014/main" val="2580676788"/>
                  </a:ext>
                </a:extLst>
              </a:tr>
              <a:tr h="370840">
                <a:tc>
                  <a:txBody>
                    <a:bodyPr/>
                    <a:lstStyle/>
                    <a:p>
                      <a:r>
                        <a:rPr lang="de-DE" dirty="0">
                          <a:solidFill>
                            <a:schemeClr val="bg1"/>
                          </a:solidFill>
                        </a:rPr>
                        <a:t>Durchführung:</a:t>
                      </a:r>
                    </a:p>
                  </a:txBody>
                  <a:tcPr>
                    <a:solidFill>
                      <a:srgbClr val="79527B"/>
                    </a:solidFill>
                  </a:tcPr>
                </a:tc>
                <a:tc>
                  <a:txBody>
                    <a:bodyPr/>
                    <a:lstStyle/>
                    <a:p>
                      <a:pPr marL="342900" indent="-342900">
                        <a:buAutoNum type="arabicPeriod"/>
                      </a:pPr>
                      <a:r>
                        <a:rPr lang="de-DE" sz="1400" dirty="0">
                          <a:solidFill>
                            <a:srgbClr val="595A59"/>
                          </a:solidFill>
                        </a:rPr>
                        <a:t>Erteilung der Patronatserklärung durch den Patron</a:t>
                      </a:r>
                    </a:p>
                    <a:p>
                      <a:pPr marL="342900" indent="-342900">
                        <a:buAutoNum type="arabicPeriod"/>
                      </a:pPr>
                      <a:r>
                        <a:rPr lang="de-DE" sz="1400" dirty="0">
                          <a:solidFill>
                            <a:srgbClr val="595A59"/>
                          </a:solidFill>
                        </a:rPr>
                        <a:t>Bilanzierungsregeln für Patronatserklärungen beachten</a:t>
                      </a:r>
                    </a:p>
                  </a:txBody>
                  <a:tcPr/>
                </a:tc>
                <a:extLst>
                  <a:ext uri="{0D108BD9-81ED-4DB2-BD59-A6C34878D82A}">
                    <a16:rowId xmlns:a16="http://schemas.microsoft.com/office/drawing/2014/main" val="1863081271"/>
                  </a:ext>
                </a:extLst>
              </a:tr>
            </a:tbl>
          </a:graphicData>
        </a:graphic>
      </p:graphicFrame>
    </p:spTree>
    <p:extLst>
      <p:ext uri="{BB962C8B-B14F-4D97-AF65-F5344CB8AC3E}">
        <p14:creationId xmlns:p14="http://schemas.microsoft.com/office/powerpoint/2010/main" val="3174837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Bei einem Rangrücktritt erklärt der Gläubiger den vorläufigen Verzicht auf die Erfüllung seiner Forderung, um andere Gläubiger besser zu stellen.</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a:bodyPr>
          <a:lstStyle/>
          <a:p>
            <a:r>
              <a:rPr lang="de-DE" dirty="0"/>
              <a:t>Ein Rangrücktritt zu einer Forderung kann dazu dienen, die Insolvenzantragspflicht zu vermeiden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Ausgewählte Maßnahmen zur Abwendung der Zahlungsunfähigkeit: Rangrücktritt</a:t>
            </a:r>
          </a:p>
        </p:txBody>
      </p:sp>
      <p:sp>
        <p:nvSpPr>
          <p:cNvPr id="24" name="Rechteck 23">
            <a:extLst>
              <a:ext uri="{FF2B5EF4-FFF2-40B4-BE49-F238E27FC236}">
                <a16:creationId xmlns:a16="http://schemas.microsoft.com/office/drawing/2014/main" id="{196520FB-2E6B-2EEE-68BC-88C8FF7CAE0C}"/>
              </a:ext>
            </a:extLst>
          </p:cNvPr>
          <p:cNvSpPr/>
          <p:nvPr/>
        </p:nvSpPr>
        <p:spPr>
          <a:xfrm>
            <a:off x="395127" y="1720321"/>
            <a:ext cx="1501729" cy="232669"/>
          </a:xfrm>
          <a:prstGeom prst="rect">
            <a:avLst/>
          </a:prstGeom>
          <a:solidFill>
            <a:srgbClr val="7952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Zahlungsfähigkeit</a:t>
            </a:r>
          </a:p>
        </p:txBody>
      </p:sp>
      <p:graphicFrame>
        <p:nvGraphicFramePr>
          <p:cNvPr id="6" name="Tabelle 6">
            <a:extLst>
              <a:ext uri="{FF2B5EF4-FFF2-40B4-BE49-F238E27FC236}">
                <a16:creationId xmlns:a16="http://schemas.microsoft.com/office/drawing/2014/main" id="{C56F1E89-ABDF-3B6D-97CC-88A442347C3D}"/>
              </a:ext>
            </a:extLst>
          </p:cNvPr>
          <p:cNvGraphicFramePr>
            <a:graphicFrameLocks noGrp="1"/>
          </p:cNvGraphicFramePr>
          <p:nvPr>
            <p:extLst>
              <p:ext uri="{D42A27DB-BD31-4B8C-83A1-F6EECF244321}">
                <p14:modId xmlns:p14="http://schemas.microsoft.com/office/powerpoint/2010/main" val="1938306655"/>
              </p:ext>
            </p:extLst>
          </p:nvPr>
        </p:nvGraphicFramePr>
        <p:xfrm>
          <a:off x="3749039" y="1726641"/>
          <a:ext cx="8047834" cy="3632200"/>
        </p:xfrm>
        <a:graphic>
          <a:graphicData uri="http://schemas.openxmlformats.org/drawingml/2006/table">
            <a:tbl>
              <a:tblPr firstRow="1" bandRow="1">
                <a:tableStyleId>{5C22544A-7EE6-4342-B048-85BDC9FD1C3A}</a:tableStyleId>
              </a:tblPr>
              <a:tblGrid>
                <a:gridCol w="2727961">
                  <a:extLst>
                    <a:ext uri="{9D8B030D-6E8A-4147-A177-3AD203B41FA5}">
                      <a16:colId xmlns:a16="http://schemas.microsoft.com/office/drawing/2014/main" val="152412443"/>
                    </a:ext>
                  </a:extLst>
                </a:gridCol>
                <a:gridCol w="5319873">
                  <a:extLst>
                    <a:ext uri="{9D8B030D-6E8A-4147-A177-3AD203B41FA5}">
                      <a16:colId xmlns:a16="http://schemas.microsoft.com/office/drawing/2014/main" val="2422013609"/>
                    </a:ext>
                  </a:extLst>
                </a:gridCol>
              </a:tblGrid>
              <a:tr h="370840">
                <a:tc>
                  <a:txBody>
                    <a:bodyPr/>
                    <a:lstStyle/>
                    <a:p>
                      <a:r>
                        <a:rPr lang="de-DE" dirty="0"/>
                        <a:t>Maßnahme</a:t>
                      </a:r>
                    </a:p>
                  </a:txBody>
                  <a:tcPr>
                    <a:solidFill>
                      <a:srgbClr val="79527B"/>
                    </a:solidFill>
                  </a:tcPr>
                </a:tc>
                <a:tc>
                  <a:txBody>
                    <a:bodyPr/>
                    <a:lstStyle/>
                    <a:p>
                      <a:r>
                        <a:rPr lang="de-DE" dirty="0"/>
                        <a:t>Rangrücktritt</a:t>
                      </a:r>
                    </a:p>
                  </a:txBody>
                  <a:tcPr>
                    <a:solidFill>
                      <a:srgbClr val="79527B"/>
                    </a:solidFill>
                  </a:tcPr>
                </a:tc>
                <a:extLst>
                  <a:ext uri="{0D108BD9-81ED-4DB2-BD59-A6C34878D82A}">
                    <a16:rowId xmlns:a16="http://schemas.microsoft.com/office/drawing/2014/main" val="975936480"/>
                  </a:ext>
                </a:extLst>
              </a:tr>
              <a:tr h="370840">
                <a:tc>
                  <a:txBody>
                    <a:bodyPr/>
                    <a:lstStyle/>
                    <a:p>
                      <a:r>
                        <a:rPr lang="de-DE" dirty="0">
                          <a:solidFill>
                            <a:schemeClr val="bg1"/>
                          </a:solidFill>
                        </a:rPr>
                        <a:t>Definition / Beschreibung:</a:t>
                      </a:r>
                    </a:p>
                  </a:txBody>
                  <a:tcPr>
                    <a:solidFill>
                      <a:srgbClr val="79527B"/>
                    </a:solidFill>
                  </a:tcPr>
                </a:tc>
                <a:tc>
                  <a:txBody>
                    <a:bodyPr/>
                    <a:lstStyle/>
                    <a:p>
                      <a:r>
                        <a:rPr lang="de-DE" sz="1400" dirty="0">
                          <a:solidFill>
                            <a:srgbClr val="595A59"/>
                          </a:solidFill>
                        </a:rPr>
                        <a:t>Durch eine Rangrücktrittsvereinbarung für seine Forderung verzichtet der Gläubiger vorläufig auf die Erfüllung seiner Forderung, um andere (potenzielle) Gläubiger besser zu stellen oder eine Überschuldung eines Unternehmens im Sinne der Insolvenzordnung zu verhindern.</a:t>
                      </a:r>
                    </a:p>
                    <a:p>
                      <a:endParaRPr lang="de-DE" sz="1400" dirty="0">
                        <a:solidFill>
                          <a:srgbClr val="595A59"/>
                        </a:solidFill>
                      </a:endParaRPr>
                    </a:p>
                  </a:txBody>
                  <a:tcPr/>
                </a:tc>
                <a:extLst>
                  <a:ext uri="{0D108BD9-81ED-4DB2-BD59-A6C34878D82A}">
                    <a16:rowId xmlns:a16="http://schemas.microsoft.com/office/drawing/2014/main" val="227241393"/>
                  </a:ext>
                </a:extLst>
              </a:tr>
              <a:tr h="370840">
                <a:tc>
                  <a:txBody>
                    <a:bodyPr/>
                    <a:lstStyle/>
                    <a:p>
                      <a:r>
                        <a:rPr lang="de-DE" dirty="0">
                          <a:solidFill>
                            <a:schemeClr val="bg1"/>
                          </a:solidFill>
                        </a:rPr>
                        <a:t>Fokus und Effekte:</a:t>
                      </a:r>
                    </a:p>
                  </a:txBody>
                  <a:tcPr>
                    <a:solidFill>
                      <a:srgbClr val="79527B"/>
                    </a:solidFill>
                  </a:tcPr>
                </a:tc>
                <a:tc>
                  <a:txBody>
                    <a:bodyPr/>
                    <a:lstStyle/>
                    <a:p>
                      <a:pPr marL="285750" indent="-285750">
                        <a:buFontTx/>
                        <a:buChar char="-"/>
                      </a:pPr>
                      <a:r>
                        <a:rPr lang="de-DE" sz="1400" dirty="0">
                          <a:solidFill>
                            <a:srgbClr val="595A59"/>
                          </a:solidFill>
                        </a:rPr>
                        <a:t>Vermeidung der Zahlungsunfähigkeit</a:t>
                      </a:r>
                    </a:p>
                    <a:p>
                      <a:pPr marL="285750" indent="-285750">
                        <a:buFontTx/>
                        <a:buChar char="-"/>
                      </a:pPr>
                      <a:r>
                        <a:rPr lang="de-DE" sz="1400" dirty="0">
                          <a:solidFill>
                            <a:srgbClr val="595A59"/>
                          </a:solidFill>
                        </a:rPr>
                        <a:t>Vermeidung der Überschuldung</a:t>
                      </a:r>
                    </a:p>
                    <a:p>
                      <a:pPr marL="285750" indent="-285750">
                        <a:buFontTx/>
                        <a:buChar char="-"/>
                      </a:pPr>
                      <a:r>
                        <a:rPr lang="de-DE" sz="1400" dirty="0">
                          <a:solidFill>
                            <a:srgbClr val="595A59"/>
                          </a:solidFill>
                        </a:rPr>
                        <a:t>Vermeidung der Insolvenzantragspflicht</a:t>
                      </a:r>
                    </a:p>
                    <a:p>
                      <a:pPr marL="285750" indent="-285750">
                        <a:buFontTx/>
                        <a:buChar char="-"/>
                      </a:pPr>
                      <a:r>
                        <a:rPr lang="de-DE" sz="1400" dirty="0">
                          <a:solidFill>
                            <a:srgbClr val="595A59"/>
                          </a:solidFill>
                        </a:rPr>
                        <a:t>Gläubiger wird im Falle einer Insolvenz erst nachrangig bedient</a:t>
                      </a:r>
                    </a:p>
                    <a:p>
                      <a:pPr marL="285750" indent="-285750">
                        <a:buFontTx/>
                        <a:buChar char="-"/>
                      </a:pPr>
                      <a:r>
                        <a:rPr lang="de-DE" sz="1400" dirty="0">
                          <a:solidFill>
                            <a:srgbClr val="595A59"/>
                          </a:solidFill>
                        </a:rPr>
                        <a:t>Normalerweise keine Auswirkung auf die Bilanz</a:t>
                      </a:r>
                    </a:p>
                    <a:p>
                      <a:pPr marL="285750" indent="-285750">
                        <a:buFontTx/>
                        <a:buChar char="-"/>
                      </a:pPr>
                      <a:r>
                        <a:rPr lang="de-DE" sz="1400" dirty="0">
                          <a:solidFill>
                            <a:srgbClr val="595A59"/>
                          </a:solidFill>
                        </a:rPr>
                        <a:t>Heteronome Maßnahme</a:t>
                      </a:r>
                    </a:p>
                  </a:txBody>
                  <a:tcPr/>
                </a:tc>
                <a:extLst>
                  <a:ext uri="{0D108BD9-81ED-4DB2-BD59-A6C34878D82A}">
                    <a16:rowId xmlns:a16="http://schemas.microsoft.com/office/drawing/2014/main" val="2580676788"/>
                  </a:ext>
                </a:extLst>
              </a:tr>
              <a:tr h="370840">
                <a:tc>
                  <a:txBody>
                    <a:bodyPr/>
                    <a:lstStyle/>
                    <a:p>
                      <a:r>
                        <a:rPr lang="de-DE" dirty="0">
                          <a:solidFill>
                            <a:schemeClr val="bg1"/>
                          </a:solidFill>
                        </a:rPr>
                        <a:t>Durchführung:</a:t>
                      </a:r>
                    </a:p>
                  </a:txBody>
                  <a:tcPr>
                    <a:solidFill>
                      <a:srgbClr val="79527B"/>
                    </a:solidFill>
                  </a:tcPr>
                </a:tc>
                <a:tc>
                  <a:txBody>
                    <a:bodyPr/>
                    <a:lstStyle/>
                    <a:p>
                      <a:pPr marL="342900" indent="-342900">
                        <a:buAutoNum type="arabicPeriod"/>
                      </a:pPr>
                      <a:r>
                        <a:rPr lang="de-DE" sz="1400" dirty="0">
                          <a:solidFill>
                            <a:srgbClr val="595A59"/>
                          </a:solidFill>
                        </a:rPr>
                        <a:t>Unbedingt rechtlich sichere Formulierung des Rangrücktritts prüfen</a:t>
                      </a:r>
                    </a:p>
                    <a:p>
                      <a:pPr marL="342900" indent="-342900">
                        <a:buAutoNum type="arabicPeriod"/>
                      </a:pPr>
                      <a:r>
                        <a:rPr lang="de-DE" sz="1400" dirty="0">
                          <a:solidFill>
                            <a:srgbClr val="595A59"/>
                          </a:solidFill>
                        </a:rPr>
                        <a:t>Pflichten zur Passivierung prüfen</a:t>
                      </a:r>
                    </a:p>
                  </a:txBody>
                  <a:tcPr/>
                </a:tc>
                <a:extLst>
                  <a:ext uri="{0D108BD9-81ED-4DB2-BD59-A6C34878D82A}">
                    <a16:rowId xmlns:a16="http://schemas.microsoft.com/office/drawing/2014/main" val="1863081271"/>
                  </a:ext>
                </a:extLst>
              </a:tr>
            </a:tbl>
          </a:graphicData>
        </a:graphic>
      </p:graphicFrame>
    </p:spTree>
    <p:extLst>
      <p:ext uri="{BB962C8B-B14F-4D97-AF65-F5344CB8AC3E}">
        <p14:creationId xmlns:p14="http://schemas.microsoft.com/office/powerpoint/2010/main" val="1103395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Häufig sind Liquiditätsreserven bei den finanzierenden Kreditinstituten als Sicherheit hinterlegt – in diesen Fällen ist mit dem Sicherungsnehmer eine Übereinkunft über die Verwendung der Mittel zu treffen, insbesondere darüber, welcher Anteil dem Unternehmen als Liquidität tatsächlich zufließt – und welcher Anteil dem Sicherungsnehmer zufließt.</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Sofern Liquiditätsreserven bestehen, ist deren Freisetzung eine kurzfristig umsetzbare Maßnahme zur Liquiditätssicherung – allerdings ist zu prüfen, ob die Reserven als Sicherheit für Finanzierungen dienen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Ausgewählte Maßnahmen zur Liquiditätssicherung: Freisetzung von Liquiditätsreserven</a:t>
            </a:r>
          </a:p>
        </p:txBody>
      </p:sp>
      <p:graphicFrame>
        <p:nvGraphicFramePr>
          <p:cNvPr id="6" name="Tabelle 6">
            <a:extLst>
              <a:ext uri="{FF2B5EF4-FFF2-40B4-BE49-F238E27FC236}">
                <a16:creationId xmlns:a16="http://schemas.microsoft.com/office/drawing/2014/main" id="{C56F1E89-ABDF-3B6D-97CC-88A442347C3D}"/>
              </a:ext>
            </a:extLst>
          </p:cNvPr>
          <p:cNvGraphicFramePr>
            <a:graphicFrameLocks noGrp="1"/>
          </p:cNvGraphicFramePr>
          <p:nvPr>
            <p:extLst>
              <p:ext uri="{D42A27DB-BD31-4B8C-83A1-F6EECF244321}">
                <p14:modId xmlns:p14="http://schemas.microsoft.com/office/powerpoint/2010/main" val="2980438335"/>
              </p:ext>
            </p:extLst>
          </p:nvPr>
        </p:nvGraphicFramePr>
        <p:xfrm>
          <a:off x="3749039" y="1726641"/>
          <a:ext cx="8047834" cy="4058920"/>
        </p:xfrm>
        <a:graphic>
          <a:graphicData uri="http://schemas.openxmlformats.org/drawingml/2006/table">
            <a:tbl>
              <a:tblPr firstRow="1" bandRow="1">
                <a:tableStyleId>{5C22544A-7EE6-4342-B048-85BDC9FD1C3A}</a:tableStyleId>
              </a:tblPr>
              <a:tblGrid>
                <a:gridCol w="2727961">
                  <a:extLst>
                    <a:ext uri="{9D8B030D-6E8A-4147-A177-3AD203B41FA5}">
                      <a16:colId xmlns:a16="http://schemas.microsoft.com/office/drawing/2014/main" val="152412443"/>
                    </a:ext>
                  </a:extLst>
                </a:gridCol>
                <a:gridCol w="5319873">
                  <a:extLst>
                    <a:ext uri="{9D8B030D-6E8A-4147-A177-3AD203B41FA5}">
                      <a16:colId xmlns:a16="http://schemas.microsoft.com/office/drawing/2014/main" val="2422013609"/>
                    </a:ext>
                  </a:extLst>
                </a:gridCol>
              </a:tblGrid>
              <a:tr h="370840">
                <a:tc>
                  <a:txBody>
                    <a:bodyPr/>
                    <a:lstStyle/>
                    <a:p>
                      <a:r>
                        <a:rPr lang="de-DE" dirty="0"/>
                        <a:t>Maßnahme</a:t>
                      </a:r>
                    </a:p>
                  </a:txBody>
                  <a:tcPr>
                    <a:solidFill>
                      <a:schemeClr val="tx1">
                        <a:lumMod val="75000"/>
                      </a:schemeClr>
                    </a:solidFill>
                  </a:tcPr>
                </a:tc>
                <a:tc>
                  <a:txBody>
                    <a:bodyPr/>
                    <a:lstStyle/>
                    <a:p>
                      <a:r>
                        <a:rPr lang="de-DE" dirty="0"/>
                        <a:t>Freisetzung bestehender Liquiditätsreserven</a:t>
                      </a:r>
                    </a:p>
                  </a:txBody>
                  <a:tcPr>
                    <a:solidFill>
                      <a:schemeClr val="tx1">
                        <a:lumMod val="75000"/>
                      </a:schemeClr>
                    </a:solidFill>
                  </a:tcPr>
                </a:tc>
                <a:extLst>
                  <a:ext uri="{0D108BD9-81ED-4DB2-BD59-A6C34878D82A}">
                    <a16:rowId xmlns:a16="http://schemas.microsoft.com/office/drawing/2014/main" val="975936480"/>
                  </a:ext>
                </a:extLst>
              </a:tr>
              <a:tr h="370840">
                <a:tc>
                  <a:txBody>
                    <a:bodyPr/>
                    <a:lstStyle/>
                    <a:p>
                      <a:r>
                        <a:rPr lang="de-DE" dirty="0">
                          <a:solidFill>
                            <a:schemeClr val="bg1"/>
                          </a:solidFill>
                        </a:rPr>
                        <a:t>Definition / Beschreibung:</a:t>
                      </a:r>
                    </a:p>
                  </a:txBody>
                  <a:tcPr>
                    <a:solidFill>
                      <a:schemeClr val="tx1">
                        <a:lumMod val="75000"/>
                      </a:schemeClr>
                    </a:solidFill>
                  </a:tcPr>
                </a:tc>
                <a:tc>
                  <a:txBody>
                    <a:bodyPr/>
                    <a:lstStyle/>
                    <a:p>
                      <a:r>
                        <a:rPr lang="de-DE" sz="1400" dirty="0">
                          <a:solidFill>
                            <a:srgbClr val="595A59"/>
                          </a:solidFill>
                        </a:rPr>
                        <a:t>Freisetzung von Liquiditätsreserven, zum Beispiel durch den Verkauf von Wertpapieren, Anteilen an verbundenen Unternehmen oder Auflösung langfristig angelegter Festgelder etc.</a:t>
                      </a:r>
                    </a:p>
                  </a:txBody>
                  <a:tcPr/>
                </a:tc>
                <a:extLst>
                  <a:ext uri="{0D108BD9-81ED-4DB2-BD59-A6C34878D82A}">
                    <a16:rowId xmlns:a16="http://schemas.microsoft.com/office/drawing/2014/main" val="227241393"/>
                  </a:ext>
                </a:extLst>
              </a:tr>
              <a:tr h="370840">
                <a:tc>
                  <a:txBody>
                    <a:bodyPr/>
                    <a:lstStyle/>
                    <a:p>
                      <a:r>
                        <a:rPr lang="de-DE" dirty="0">
                          <a:solidFill>
                            <a:schemeClr val="bg1"/>
                          </a:solidFill>
                        </a:rPr>
                        <a:t>Fokus und Effekte:</a:t>
                      </a:r>
                    </a:p>
                  </a:txBody>
                  <a:tcPr>
                    <a:solidFill>
                      <a:schemeClr val="tx1">
                        <a:lumMod val="75000"/>
                      </a:schemeClr>
                    </a:solidFill>
                  </a:tcPr>
                </a:tc>
                <a:tc>
                  <a:txBody>
                    <a:bodyPr/>
                    <a:lstStyle/>
                    <a:p>
                      <a:pPr marL="285750" indent="-285750">
                        <a:buFontTx/>
                        <a:buChar char="-"/>
                      </a:pPr>
                      <a:r>
                        <a:rPr lang="de-DE" sz="1400" dirty="0">
                          <a:solidFill>
                            <a:srgbClr val="595A59"/>
                          </a:solidFill>
                        </a:rPr>
                        <a:t>Vermeidung der Zahlungsunfähigkeit</a:t>
                      </a:r>
                    </a:p>
                    <a:p>
                      <a:pPr marL="285750" indent="-285750">
                        <a:buFontTx/>
                        <a:buChar char="-"/>
                      </a:pPr>
                      <a:r>
                        <a:rPr lang="de-DE" sz="1400" dirty="0">
                          <a:solidFill>
                            <a:srgbClr val="595A59"/>
                          </a:solidFill>
                        </a:rPr>
                        <a:t>Vermeidung der Insolvenzantragspflicht</a:t>
                      </a:r>
                    </a:p>
                    <a:p>
                      <a:pPr marL="285750" indent="-285750">
                        <a:buFontTx/>
                        <a:buChar char="-"/>
                      </a:pPr>
                      <a:r>
                        <a:rPr lang="de-DE" sz="1400" dirty="0">
                          <a:solidFill>
                            <a:srgbClr val="595A59"/>
                          </a:solidFill>
                        </a:rPr>
                        <a:t>Schaffung von Liquidität für Restrukturierung</a:t>
                      </a:r>
                    </a:p>
                    <a:p>
                      <a:pPr marL="285750" indent="-285750">
                        <a:buFontTx/>
                        <a:buChar char="-"/>
                      </a:pPr>
                      <a:r>
                        <a:rPr lang="de-DE" sz="1400" dirty="0">
                          <a:solidFill>
                            <a:srgbClr val="595A59"/>
                          </a:solidFill>
                        </a:rPr>
                        <a:t>Autonome Maßnahme</a:t>
                      </a:r>
                    </a:p>
                    <a:p>
                      <a:pPr marL="285750" indent="-285750">
                        <a:buFontTx/>
                        <a:buChar char="-"/>
                      </a:pPr>
                      <a:r>
                        <a:rPr lang="de-DE" sz="1400" dirty="0">
                          <a:solidFill>
                            <a:srgbClr val="595A59"/>
                          </a:solidFill>
                        </a:rPr>
                        <a:t>Maßnahme der Innenfinanzierung</a:t>
                      </a:r>
                    </a:p>
                  </a:txBody>
                  <a:tcPr/>
                </a:tc>
                <a:extLst>
                  <a:ext uri="{0D108BD9-81ED-4DB2-BD59-A6C34878D82A}">
                    <a16:rowId xmlns:a16="http://schemas.microsoft.com/office/drawing/2014/main" val="2580676788"/>
                  </a:ext>
                </a:extLst>
              </a:tr>
              <a:tr h="370840">
                <a:tc>
                  <a:txBody>
                    <a:bodyPr/>
                    <a:lstStyle/>
                    <a:p>
                      <a:r>
                        <a:rPr lang="de-DE" dirty="0">
                          <a:solidFill>
                            <a:schemeClr val="bg1"/>
                          </a:solidFill>
                        </a:rPr>
                        <a:t>Durchführung:</a:t>
                      </a:r>
                    </a:p>
                  </a:txBody>
                  <a:tcPr>
                    <a:solidFill>
                      <a:schemeClr val="tx1">
                        <a:lumMod val="75000"/>
                      </a:schemeClr>
                    </a:solidFill>
                  </a:tcPr>
                </a:tc>
                <a:tc>
                  <a:txBody>
                    <a:bodyPr/>
                    <a:lstStyle/>
                    <a:p>
                      <a:pPr marL="342900" indent="-342900">
                        <a:buAutoNum type="arabicPeriod"/>
                      </a:pPr>
                      <a:r>
                        <a:rPr lang="de-DE" sz="1400" dirty="0">
                          <a:solidFill>
                            <a:srgbClr val="595A59"/>
                          </a:solidFill>
                        </a:rPr>
                        <a:t>Prüfen Sie, ob Liquiditätsreserven als Sicherheit für Verbindlichkeiten dienen</a:t>
                      </a:r>
                    </a:p>
                    <a:p>
                      <a:pPr marL="342900" indent="-342900">
                        <a:buAutoNum type="arabicPeriod"/>
                      </a:pPr>
                      <a:r>
                        <a:rPr lang="de-DE" sz="1400" dirty="0">
                          <a:solidFill>
                            <a:srgbClr val="595A59"/>
                          </a:solidFill>
                        </a:rPr>
                        <a:t>Erstellen einer Übersicht besicherter und unbesicherter Liquiditätsreserven</a:t>
                      </a:r>
                    </a:p>
                    <a:p>
                      <a:pPr marL="342900" indent="-342900">
                        <a:buAutoNum type="arabicPeriod"/>
                      </a:pPr>
                      <a:r>
                        <a:rPr lang="de-DE" sz="1400" dirty="0">
                          <a:solidFill>
                            <a:srgbClr val="595A59"/>
                          </a:solidFill>
                        </a:rPr>
                        <a:t>Veräußerung der Reserven, die nicht besichert sind</a:t>
                      </a:r>
                    </a:p>
                    <a:p>
                      <a:pPr marL="342900" indent="-342900">
                        <a:buAutoNum type="arabicPeriod"/>
                      </a:pPr>
                      <a:r>
                        <a:rPr lang="de-DE" sz="1400" dirty="0">
                          <a:solidFill>
                            <a:srgbClr val="595A59"/>
                          </a:solidFill>
                        </a:rPr>
                        <a:t>Gegebenenfalls Vereinbarung mit den Sicherheitsnehmern treffen, inwiefern auch besicherte Liquiditätsreserven genutzt werden können</a:t>
                      </a:r>
                    </a:p>
                  </a:txBody>
                  <a:tcPr/>
                </a:tc>
                <a:extLst>
                  <a:ext uri="{0D108BD9-81ED-4DB2-BD59-A6C34878D82A}">
                    <a16:rowId xmlns:a16="http://schemas.microsoft.com/office/drawing/2014/main" val="1863081271"/>
                  </a:ext>
                </a:extLst>
              </a:tr>
            </a:tbl>
          </a:graphicData>
        </a:graphic>
      </p:graphicFrame>
      <p:sp>
        <p:nvSpPr>
          <p:cNvPr id="8" name="Rechteck 7">
            <a:extLst>
              <a:ext uri="{FF2B5EF4-FFF2-40B4-BE49-F238E27FC236}">
                <a16:creationId xmlns:a16="http://schemas.microsoft.com/office/drawing/2014/main" id="{08F9BE27-00D9-F017-1011-8D499247F1ED}"/>
              </a:ext>
            </a:extLst>
          </p:cNvPr>
          <p:cNvSpPr/>
          <p:nvPr/>
        </p:nvSpPr>
        <p:spPr>
          <a:xfrm>
            <a:off x="370936" y="1724736"/>
            <a:ext cx="1501729" cy="232669"/>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Liquiditätssicherung</a:t>
            </a:r>
          </a:p>
        </p:txBody>
      </p:sp>
    </p:spTree>
    <p:extLst>
      <p:ext uri="{BB962C8B-B14F-4D97-AF65-F5344CB8AC3E}">
        <p14:creationId xmlns:p14="http://schemas.microsoft.com/office/powerpoint/2010/main" val="3640476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Der Verkauf von nicht-betriebsnotwendigem Vermögen kann auch positive psychologische Effekte haben. Verzichtet die Unternehmensführung zum Beispiel auf Luxusgegenstände, dann ist dies auch ein Signal an die Mitarbeiter.</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Die Veräußerung nicht-betriebsnotwendigen Vermögens kann einen wichtigen Beitrag zur Sicherung der Liquidität leisten – und unter Umständen zudem ein wichtiges psychologisches Signal an die Mitarbeiter senden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Ausgewählte Maßnahmen zur Liquiditätssicherung: Verkauf von nicht-betriebsnotwendigem Vermögen</a:t>
            </a:r>
          </a:p>
        </p:txBody>
      </p:sp>
      <p:graphicFrame>
        <p:nvGraphicFramePr>
          <p:cNvPr id="6" name="Tabelle 6">
            <a:extLst>
              <a:ext uri="{FF2B5EF4-FFF2-40B4-BE49-F238E27FC236}">
                <a16:creationId xmlns:a16="http://schemas.microsoft.com/office/drawing/2014/main" id="{C56F1E89-ABDF-3B6D-97CC-88A442347C3D}"/>
              </a:ext>
            </a:extLst>
          </p:cNvPr>
          <p:cNvGraphicFramePr>
            <a:graphicFrameLocks noGrp="1"/>
          </p:cNvGraphicFramePr>
          <p:nvPr>
            <p:extLst>
              <p:ext uri="{D42A27DB-BD31-4B8C-83A1-F6EECF244321}">
                <p14:modId xmlns:p14="http://schemas.microsoft.com/office/powerpoint/2010/main" val="1120266586"/>
              </p:ext>
            </p:extLst>
          </p:nvPr>
        </p:nvGraphicFramePr>
        <p:xfrm>
          <a:off x="3749039" y="1726641"/>
          <a:ext cx="8047834" cy="4699000"/>
        </p:xfrm>
        <a:graphic>
          <a:graphicData uri="http://schemas.openxmlformats.org/drawingml/2006/table">
            <a:tbl>
              <a:tblPr firstRow="1" bandRow="1">
                <a:tableStyleId>{5C22544A-7EE6-4342-B048-85BDC9FD1C3A}</a:tableStyleId>
              </a:tblPr>
              <a:tblGrid>
                <a:gridCol w="2727961">
                  <a:extLst>
                    <a:ext uri="{9D8B030D-6E8A-4147-A177-3AD203B41FA5}">
                      <a16:colId xmlns:a16="http://schemas.microsoft.com/office/drawing/2014/main" val="152412443"/>
                    </a:ext>
                  </a:extLst>
                </a:gridCol>
                <a:gridCol w="5319873">
                  <a:extLst>
                    <a:ext uri="{9D8B030D-6E8A-4147-A177-3AD203B41FA5}">
                      <a16:colId xmlns:a16="http://schemas.microsoft.com/office/drawing/2014/main" val="2422013609"/>
                    </a:ext>
                  </a:extLst>
                </a:gridCol>
              </a:tblGrid>
              <a:tr h="370840">
                <a:tc>
                  <a:txBody>
                    <a:bodyPr/>
                    <a:lstStyle/>
                    <a:p>
                      <a:r>
                        <a:rPr lang="de-DE" dirty="0"/>
                        <a:t>Maßnahme</a:t>
                      </a:r>
                    </a:p>
                  </a:txBody>
                  <a:tcPr>
                    <a:solidFill>
                      <a:schemeClr val="tx1">
                        <a:lumMod val="75000"/>
                      </a:schemeClr>
                    </a:solidFill>
                  </a:tcPr>
                </a:tc>
                <a:tc>
                  <a:txBody>
                    <a:bodyPr/>
                    <a:lstStyle/>
                    <a:p>
                      <a:r>
                        <a:rPr lang="de-DE" dirty="0"/>
                        <a:t>Verkauf nicht-betriebsnotwendigen Vermögens</a:t>
                      </a:r>
                    </a:p>
                  </a:txBody>
                  <a:tcPr>
                    <a:solidFill>
                      <a:schemeClr val="tx1">
                        <a:lumMod val="75000"/>
                      </a:schemeClr>
                    </a:solidFill>
                  </a:tcPr>
                </a:tc>
                <a:extLst>
                  <a:ext uri="{0D108BD9-81ED-4DB2-BD59-A6C34878D82A}">
                    <a16:rowId xmlns:a16="http://schemas.microsoft.com/office/drawing/2014/main" val="975936480"/>
                  </a:ext>
                </a:extLst>
              </a:tr>
              <a:tr h="370840">
                <a:tc>
                  <a:txBody>
                    <a:bodyPr/>
                    <a:lstStyle/>
                    <a:p>
                      <a:r>
                        <a:rPr lang="de-DE" dirty="0">
                          <a:solidFill>
                            <a:schemeClr val="bg1"/>
                          </a:solidFill>
                        </a:rPr>
                        <a:t>Definition / Beschreibung:</a:t>
                      </a:r>
                    </a:p>
                  </a:txBody>
                  <a:tcPr>
                    <a:solidFill>
                      <a:schemeClr val="tx1">
                        <a:lumMod val="75000"/>
                      </a:schemeClr>
                    </a:solidFill>
                  </a:tcPr>
                </a:tc>
                <a:tc>
                  <a:txBody>
                    <a:bodyPr/>
                    <a:lstStyle/>
                    <a:p>
                      <a:r>
                        <a:rPr lang="de-DE" sz="1400" dirty="0">
                          <a:solidFill>
                            <a:srgbClr val="595A59"/>
                          </a:solidFill>
                        </a:rPr>
                        <a:t>Verkauf von Vermögensgegenständen, die nicht dem operativen Geschäft dienen. Zum Beispiel: </a:t>
                      </a:r>
                    </a:p>
                    <a:p>
                      <a:pPr marL="285750" indent="-285750">
                        <a:buFontTx/>
                        <a:buChar char="-"/>
                      </a:pPr>
                      <a:r>
                        <a:rPr lang="de-DE" sz="1400" dirty="0">
                          <a:solidFill>
                            <a:srgbClr val="595A59"/>
                          </a:solidFill>
                        </a:rPr>
                        <a:t>Verkauf von Reservegrundstücken für die Expansion</a:t>
                      </a:r>
                    </a:p>
                    <a:p>
                      <a:pPr marL="285750" indent="-285750">
                        <a:buFontTx/>
                        <a:buChar char="-"/>
                      </a:pPr>
                      <a:r>
                        <a:rPr lang="de-DE" sz="1400" dirty="0">
                          <a:solidFill>
                            <a:srgbClr val="595A59"/>
                          </a:solidFill>
                        </a:rPr>
                        <a:t>Nicht mehr notwendige Immobilien</a:t>
                      </a:r>
                    </a:p>
                    <a:p>
                      <a:pPr marL="285750" indent="-285750">
                        <a:buFontTx/>
                        <a:buChar char="-"/>
                      </a:pPr>
                      <a:r>
                        <a:rPr lang="de-DE" sz="1400" dirty="0">
                          <a:solidFill>
                            <a:srgbClr val="595A59"/>
                          </a:solidFill>
                        </a:rPr>
                        <a:t>Nicht mehr benötigte Maschinen</a:t>
                      </a:r>
                    </a:p>
                    <a:p>
                      <a:pPr marL="285750" indent="-285750">
                        <a:buFontTx/>
                        <a:buChar char="-"/>
                      </a:pPr>
                      <a:r>
                        <a:rPr lang="de-DE" sz="1400" dirty="0">
                          <a:solidFill>
                            <a:srgbClr val="595A59"/>
                          </a:solidFill>
                        </a:rPr>
                        <a:t>Luxusgegenstände</a:t>
                      </a:r>
                    </a:p>
                    <a:p>
                      <a:pPr marL="285750" indent="-285750">
                        <a:buFontTx/>
                        <a:buChar char="-"/>
                      </a:pPr>
                      <a:endParaRPr lang="de-DE" sz="1400" dirty="0">
                        <a:solidFill>
                          <a:srgbClr val="595A59"/>
                        </a:solidFill>
                      </a:endParaRPr>
                    </a:p>
                    <a:p>
                      <a:pPr marL="0" indent="0">
                        <a:buFontTx/>
                        <a:buNone/>
                      </a:pPr>
                      <a:r>
                        <a:rPr lang="de-DE" sz="1400" dirty="0">
                          <a:solidFill>
                            <a:srgbClr val="595A59"/>
                          </a:solidFill>
                        </a:rPr>
                        <a:t>Es muss unbedingt geprüft werden, ob diese Gegenstände als Sicherheit für bestehende Finanzierungen dienen.</a:t>
                      </a:r>
                    </a:p>
                  </a:txBody>
                  <a:tcPr/>
                </a:tc>
                <a:extLst>
                  <a:ext uri="{0D108BD9-81ED-4DB2-BD59-A6C34878D82A}">
                    <a16:rowId xmlns:a16="http://schemas.microsoft.com/office/drawing/2014/main" val="227241393"/>
                  </a:ext>
                </a:extLst>
              </a:tr>
              <a:tr h="370840">
                <a:tc>
                  <a:txBody>
                    <a:bodyPr/>
                    <a:lstStyle/>
                    <a:p>
                      <a:r>
                        <a:rPr lang="de-DE" dirty="0">
                          <a:solidFill>
                            <a:schemeClr val="bg1"/>
                          </a:solidFill>
                        </a:rPr>
                        <a:t>Fokus und Effekte:</a:t>
                      </a:r>
                    </a:p>
                  </a:txBody>
                  <a:tcPr>
                    <a:solidFill>
                      <a:schemeClr val="tx1">
                        <a:lumMod val="75000"/>
                      </a:schemeClr>
                    </a:solidFill>
                  </a:tcPr>
                </a:tc>
                <a:tc>
                  <a:txBody>
                    <a:bodyPr/>
                    <a:lstStyle/>
                    <a:p>
                      <a:pPr marL="285750" indent="-285750">
                        <a:buFontTx/>
                        <a:buChar char="-"/>
                      </a:pPr>
                      <a:r>
                        <a:rPr lang="de-DE" sz="1400" dirty="0">
                          <a:solidFill>
                            <a:srgbClr val="595A59"/>
                          </a:solidFill>
                        </a:rPr>
                        <a:t>Vermeidung der Zahlungsunfähigkeit</a:t>
                      </a:r>
                    </a:p>
                    <a:p>
                      <a:pPr marL="285750" indent="-285750">
                        <a:buFontTx/>
                        <a:buChar char="-"/>
                      </a:pPr>
                      <a:r>
                        <a:rPr lang="de-DE" sz="1400" dirty="0">
                          <a:solidFill>
                            <a:srgbClr val="595A59"/>
                          </a:solidFill>
                        </a:rPr>
                        <a:t>Vermeidung der Insolvenzantragspflicht</a:t>
                      </a:r>
                    </a:p>
                    <a:p>
                      <a:pPr marL="285750" indent="-285750">
                        <a:buFontTx/>
                        <a:buChar char="-"/>
                      </a:pPr>
                      <a:r>
                        <a:rPr lang="de-DE" sz="1400" dirty="0">
                          <a:solidFill>
                            <a:srgbClr val="595A59"/>
                          </a:solidFill>
                        </a:rPr>
                        <a:t>Schaffung von Liquidität für Restrukturierung</a:t>
                      </a:r>
                    </a:p>
                    <a:p>
                      <a:pPr marL="285750" indent="-285750">
                        <a:buFontTx/>
                        <a:buChar char="-"/>
                      </a:pPr>
                      <a:r>
                        <a:rPr lang="de-DE" sz="1400" dirty="0">
                          <a:solidFill>
                            <a:srgbClr val="595A59"/>
                          </a:solidFill>
                        </a:rPr>
                        <a:t>Autonome Maßnahme</a:t>
                      </a:r>
                    </a:p>
                    <a:p>
                      <a:pPr marL="285750" indent="-285750">
                        <a:buFontTx/>
                        <a:buChar char="-"/>
                      </a:pPr>
                      <a:r>
                        <a:rPr lang="de-DE" sz="1400" dirty="0">
                          <a:solidFill>
                            <a:srgbClr val="595A59"/>
                          </a:solidFill>
                        </a:rPr>
                        <a:t>Maßnahme der Innenfinanzierung</a:t>
                      </a:r>
                    </a:p>
                  </a:txBody>
                  <a:tcPr/>
                </a:tc>
                <a:extLst>
                  <a:ext uri="{0D108BD9-81ED-4DB2-BD59-A6C34878D82A}">
                    <a16:rowId xmlns:a16="http://schemas.microsoft.com/office/drawing/2014/main" val="2580676788"/>
                  </a:ext>
                </a:extLst>
              </a:tr>
              <a:tr h="370840">
                <a:tc>
                  <a:txBody>
                    <a:bodyPr/>
                    <a:lstStyle/>
                    <a:p>
                      <a:r>
                        <a:rPr lang="de-DE" dirty="0">
                          <a:solidFill>
                            <a:schemeClr val="bg1"/>
                          </a:solidFill>
                        </a:rPr>
                        <a:t>Durchführung:</a:t>
                      </a:r>
                    </a:p>
                  </a:txBody>
                  <a:tcPr>
                    <a:solidFill>
                      <a:schemeClr val="tx1">
                        <a:lumMod val="75000"/>
                      </a:schemeClr>
                    </a:solidFill>
                  </a:tcPr>
                </a:tc>
                <a:tc>
                  <a:txBody>
                    <a:bodyPr/>
                    <a:lstStyle/>
                    <a:p>
                      <a:pPr marL="342900" indent="-342900">
                        <a:buAutoNum type="arabicPeriod"/>
                      </a:pPr>
                      <a:r>
                        <a:rPr lang="de-DE" sz="1400" dirty="0">
                          <a:solidFill>
                            <a:srgbClr val="595A59"/>
                          </a:solidFill>
                        </a:rPr>
                        <a:t>Prüfen Sie, ob die Vermögensgegenstände als Sicherheit für Verbindlichkeiten dienen</a:t>
                      </a:r>
                    </a:p>
                    <a:p>
                      <a:pPr marL="342900" indent="-342900">
                        <a:buAutoNum type="arabicPeriod"/>
                      </a:pPr>
                      <a:r>
                        <a:rPr lang="de-DE" sz="1400" dirty="0">
                          <a:solidFill>
                            <a:srgbClr val="595A59"/>
                          </a:solidFill>
                        </a:rPr>
                        <a:t>Steuerliche Effekte prüfen (gegebenenfalls werden steuerpflichtige Veräußerungsgewinne erzielt)</a:t>
                      </a:r>
                    </a:p>
                    <a:p>
                      <a:pPr marL="342900" indent="-342900">
                        <a:buAutoNum type="arabicPeriod"/>
                      </a:pPr>
                      <a:r>
                        <a:rPr lang="de-DE" sz="1400" dirty="0">
                          <a:solidFill>
                            <a:srgbClr val="595A59"/>
                          </a:solidFill>
                        </a:rPr>
                        <a:t>Veräußerung der nicht mehr benötigten Vermögensgegenstände</a:t>
                      </a:r>
                    </a:p>
                  </a:txBody>
                  <a:tcPr/>
                </a:tc>
                <a:extLst>
                  <a:ext uri="{0D108BD9-81ED-4DB2-BD59-A6C34878D82A}">
                    <a16:rowId xmlns:a16="http://schemas.microsoft.com/office/drawing/2014/main" val="1863081271"/>
                  </a:ext>
                </a:extLst>
              </a:tr>
            </a:tbl>
          </a:graphicData>
        </a:graphic>
      </p:graphicFrame>
      <p:sp>
        <p:nvSpPr>
          <p:cNvPr id="8" name="Rechteck 7">
            <a:extLst>
              <a:ext uri="{FF2B5EF4-FFF2-40B4-BE49-F238E27FC236}">
                <a16:creationId xmlns:a16="http://schemas.microsoft.com/office/drawing/2014/main" id="{08F9BE27-00D9-F017-1011-8D499247F1ED}"/>
              </a:ext>
            </a:extLst>
          </p:cNvPr>
          <p:cNvSpPr/>
          <p:nvPr/>
        </p:nvSpPr>
        <p:spPr>
          <a:xfrm>
            <a:off x="370936" y="1724736"/>
            <a:ext cx="1501729" cy="232669"/>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Liquiditätssicherung</a:t>
            </a:r>
          </a:p>
        </p:txBody>
      </p:sp>
    </p:spTree>
    <p:extLst>
      <p:ext uri="{BB962C8B-B14F-4D97-AF65-F5344CB8AC3E}">
        <p14:creationId xmlns:p14="http://schemas.microsoft.com/office/powerpoint/2010/main" val="1886643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Die Optimierung des Forderungsbereichs zielt darauf ab, Zahlungen schneller zu vereinnahmen und Zahlungsausfälle oder Forderungsrisiken zu minimeren.</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Durch die Optimierung des Working Capital Managements können teilweise erhebliche Liquiditätseffekte erzielt werden. Dabei sind Forderungen, Vorräte und Verbindlichkeiten zu optimieren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Ausgewählte Maßnahmen zur Liquiditätssicherung: Working Capital Management (I/III) - Forderungsoptimierung</a:t>
            </a:r>
          </a:p>
        </p:txBody>
      </p:sp>
      <p:graphicFrame>
        <p:nvGraphicFramePr>
          <p:cNvPr id="6" name="Tabelle 6">
            <a:extLst>
              <a:ext uri="{FF2B5EF4-FFF2-40B4-BE49-F238E27FC236}">
                <a16:creationId xmlns:a16="http://schemas.microsoft.com/office/drawing/2014/main" id="{C56F1E89-ABDF-3B6D-97CC-88A442347C3D}"/>
              </a:ext>
            </a:extLst>
          </p:cNvPr>
          <p:cNvGraphicFramePr>
            <a:graphicFrameLocks noGrp="1"/>
          </p:cNvGraphicFramePr>
          <p:nvPr>
            <p:extLst>
              <p:ext uri="{D42A27DB-BD31-4B8C-83A1-F6EECF244321}">
                <p14:modId xmlns:p14="http://schemas.microsoft.com/office/powerpoint/2010/main" val="2427890676"/>
              </p:ext>
            </p:extLst>
          </p:nvPr>
        </p:nvGraphicFramePr>
        <p:xfrm>
          <a:off x="3749039" y="1726641"/>
          <a:ext cx="8047834" cy="3474720"/>
        </p:xfrm>
        <a:graphic>
          <a:graphicData uri="http://schemas.openxmlformats.org/drawingml/2006/table">
            <a:tbl>
              <a:tblPr firstRow="1" bandRow="1">
                <a:tableStyleId>{5C22544A-7EE6-4342-B048-85BDC9FD1C3A}</a:tableStyleId>
              </a:tblPr>
              <a:tblGrid>
                <a:gridCol w="2727961">
                  <a:extLst>
                    <a:ext uri="{9D8B030D-6E8A-4147-A177-3AD203B41FA5}">
                      <a16:colId xmlns:a16="http://schemas.microsoft.com/office/drawing/2014/main" val="152412443"/>
                    </a:ext>
                  </a:extLst>
                </a:gridCol>
                <a:gridCol w="5319873">
                  <a:extLst>
                    <a:ext uri="{9D8B030D-6E8A-4147-A177-3AD203B41FA5}">
                      <a16:colId xmlns:a16="http://schemas.microsoft.com/office/drawing/2014/main" val="2422013609"/>
                    </a:ext>
                  </a:extLst>
                </a:gridCol>
              </a:tblGrid>
              <a:tr h="370840">
                <a:tc>
                  <a:txBody>
                    <a:bodyPr/>
                    <a:lstStyle/>
                    <a:p>
                      <a:r>
                        <a:rPr lang="de-DE" dirty="0"/>
                        <a:t>Maßnahme</a:t>
                      </a:r>
                    </a:p>
                  </a:txBody>
                  <a:tcPr>
                    <a:solidFill>
                      <a:schemeClr val="tx1">
                        <a:lumMod val="75000"/>
                      </a:schemeClr>
                    </a:solidFill>
                  </a:tcPr>
                </a:tc>
                <a:tc>
                  <a:txBody>
                    <a:bodyPr/>
                    <a:lstStyle/>
                    <a:p>
                      <a:r>
                        <a:rPr lang="de-DE" dirty="0"/>
                        <a:t>Working Capital Management - Forderungsoptimierung</a:t>
                      </a:r>
                    </a:p>
                  </a:txBody>
                  <a:tcPr>
                    <a:solidFill>
                      <a:schemeClr val="tx1">
                        <a:lumMod val="75000"/>
                      </a:schemeClr>
                    </a:solidFill>
                  </a:tcPr>
                </a:tc>
                <a:extLst>
                  <a:ext uri="{0D108BD9-81ED-4DB2-BD59-A6C34878D82A}">
                    <a16:rowId xmlns:a16="http://schemas.microsoft.com/office/drawing/2014/main" val="975936480"/>
                  </a:ext>
                </a:extLst>
              </a:tr>
              <a:tr h="370840">
                <a:tc>
                  <a:txBody>
                    <a:bodyPr/>
                    <a:lstStyle/>
                    <a:p>
                      <a:r>
                        <a:rPr lang="de-DE" dirty="0">
                          <a:solidFill>
                            <a:schemeClr val="bg1"/>
                          </a:solidFill>
                        </a:rPr>
                        <a:t>Definition / Beschreibung:</a:t>
                      </a:r>
                    </a:p>
                  </a:txBody>
                  <a:tcPr>
                    <a:solidFill>
                      <a:schemeClr val="tx1">
                        <a:lumMod val="75000"/>
                      </a:schemeClr>
                    </a:solidFill>
                  </a:tcPr>
                </a:tc>
                <a:tc>
                  <a:txBody>
                    <a:bodyPr/>
                    <a:lstStyle/>
                    <a:p>
                      <a:r>
                        <a:rPr lang="de-DE" sz="1400" dirty="0">
                          <a:solidFill>
                            <a:srgbClr val="595A59"/>
                          </a:solidFill>
                        </a:rPr>
                        <a:t>Umsetzung von Maßnahmen zur Verbesserung des Forderungsbereichs – zum Beispiel durch:</a:t>
                      </a:r>
                    </a:p>
                    <a:p>
                      <a:pPr marL="285750" indent="-285750">
                        <a:buFontTx/>
                        <a:buChar char="-"/>
                      </a:pPr>
                      <a:r>
                        <a:rPr lang="de-DE" sz="1400" dirty="0">
                          <a:solidFill>
                            <a:srgbClr val="595A59"/>
                          </a:solidFill>
                        </a:rPr>
                        <a:t>Factoring (Verkauf von Forderungen)</a:t>
                      </a:r>
                    </a:p>
                    <a:p>
                      <a:pPr marL="285750" indent="-285750">
                        <a:buFontTx/>
                        <a:buChar char="-"/>
                      </a:pPr>
                      <a:r>
                        <a:rPr lang="de-DE" sz="1400" dirty="0">
                          <a:solidFill>
                            <a:srgbClr val="595A59"/>
                          </a:solidFill>
                        </a:rPr>
                        <a:t>Optimierung des Mahnwesens</a:t>
                      </a:r>
                    </a:p>
                    <a:p>
                      <a:pPr marL="285750" indent="-285750">
                        <a:buFontTx/>
                        <a:buChar char="-"/>
                      </a:pPr>
                      <a:r>
                        <a:rPr lang="de-DE" sz="1400" dirty="0">
                          <a:solidFill>
                            <a:srgbClr val="595A59"/>
                          </a:solidFill>
                        </a:rPr>
                        <a:t>Verkürzung der Zahlungsziele</a:t>
                      </a:r>
                    </a:p>
                    <a:p>
                      <a:pPr marL="285750" indent="-285750">
                        <a:buFontTx/>
                        <a:buChar char="-"/>
                      </a:pPr>
                      <a:r>
                        <a:rPr lang="de-DE" sz="1400" dirty="0">
                          <a:solidFill>
                            <a:srgbClr val="595A59"/>
                          </a:solidFill>
                        </a:rPr>
                        <a:t>Risikoabsicherung (Prüfung der Bonität, Absicherung gegen Zins- und Währungsrisiken)</a:t>
                      </a:r>
                    </a:p>
                  </a:txBody>
                  <a:tcPr/>
                </a:tc>
                <a:extLst>
                  <a:ext uri="{0D108BD9-81ED-4DB2-BD59-A6C34878D82A}">
                    <a16:rowId xmlns:a16="http://schemas.microsoft.com/office/drawing/2014/main" val="227241393"/>
                  </a:ext>
                </a:extLst>
              </a:tr>
              <a:tr h="370840">
                <a:tc>
                  <a:txBody>
                    <a:bodyPr/>
                    <a:lstStyle/>
                    <a:p>
                      <a:r>
                        <a:rPr lang="de-DE" dirty="0">
                          <a:solidFill>
                            <a:schemeClr val="bg1"/>
                          </a:solidFill>
                        </a:rPr>
                        <a:t>Fokus und Effekte:</a:t>
                      </a:r>
                    </a:p>
                  </a:txBody>
                  <a:tcPr>
                    <a:solidFill>
                      <a:schemeClr val="tx1">
                        <a:lumMod val="75000"/>
                      </a:schemeClr>
                    </a:solidFill>
                  </a:tcPr>
                </a:tc>
                <a:tc>
                  <a:txBody>
                    <a:bodyPr/>
                    <a:lstStyle/>
                    <a:p>
                      <a:pPr marL="285750" indent="-285750">
                        <a:buFontTx/>
                        <a:buChar char="-"/>
                      </a:pPr>
                      <a:r>
                        <a:rPr lang="de-DE" sz="1400" dirty="0">
                          <a:solidFill>
                            <a:srgbClr val="595A59"/>
                          </a:solidFill>
                        </a:rPr>
                        <a:t>Verkürzung der Sales-to-Payment-Zyklen</a:t>
                      </a:r>
                    </a:p>
                    <a:p>
                      <a:pPr marL="285750" indent="-285750">
                        <a:buFontTx/>
                        <a:buChar char="-"/>
                      </a:pPr>
                      <a:r>
                        <a:rPr lang="de-DE" sz="1400" dirty="0">
                          <a:solidFill>
                            <a:srgbClr val="595A59"/>
                          </a:solidFill>
                        </a:rPr>
                        <a:t>Vermeidung von Zahlungsausfällen</a:t>
                      </a:r>
                    </a:p>
                    <a:p>
                      <a:pPr marL="285750" indent="-285750">
                        <a:buFontTx/>
                        <a:buChar char="-"/>
                      </a:pPr>
                      <a:r>
                        <a:rPr lang="de-DE" sz="1400" dirty="0">
                          <a:solidFill>
                            <a:srgbClr val="595A59"/>
                          </a:solidFill>
                        </a:rPr>
                        <a:t>Schaffung von Liquidität für Restrukturierung</a:t>
                      </a:r>
                    </a:p>
                  </a:txBody>
                  <a:tcPr/>
                </a:tc>
                <a:extLst>
                  <a:ext uri="{0D108BD9-81ED-4DB2-BD59-A6C34878D82A}">
                    <a16:rowId xmlns:a16="http://schemas.microsoft.com/office/drawing/2014/main" val="2580676788"/>
                  </a:ext>
                </a:extLst>
              </a:tr>
              <a:tr h="370840">
                <a:tc>
                  <a:txBody>
                    <a:bodyPr/>
                    <a:lstStyle/>
                    <a:p>
                      <a:r>
                        <a:rPr lang="de-DE" dirty="0">
                          <a:solidFill>
                            <a:schemeClr val="bg1"/>
                          </a:solidFill>
                        </a:rPr>
                        <a:t>Durchführung:</a:t>
                      </a:r>
                    </a:p>
                  </a:txBody>
                  <a:tcPr>
                    <a:solidFill>
                      <a:schemeClr val="tx1">
                        <a:lumMod val="75000"/>
                      </a:schemeClr>
                    </a:solidFill>
                  </a:tcPr>
                </a:tc>
                <a:tc>
                  <a:txBody>
                    <a:bodyPr/>
                    <a:lstStyle/>
                    <a:p>
                      <a:pPr marL="0" indent="0">
                        <a:buNone/>
                      </a:pPr>
                      <a:r>
                        <a:rPr lang="de-DE" sz="1400" dirty="0">
                          <a:solidFill>
                            <a:srgbClr val="595A59"/>
                          </a:solidFill>
                        </a:rPr>
                        <a:t>Prüfen Sie die Potenziale der einzelnen möglichen Maßnahmen gegebenenfalls mit externer Hilfe.</a:t>
                      </a:r>
                    </a:p>
                  </a:txBody>
                  <a:tcPr/>
                </a:tc>
                <a:extLst>
                  <a:ext uri="{0D108BD9-81ED-4DB2-BD59-A6C34878D82A}">
                    <a16:rowId xmlns:a16="http://schemas.microsoft.com/office/drawing/2014/main" val="1863081271"/>
                  </a:ext>
                </a:extLst>
              </a:tr>
            </a:tbl>
          </a:graphicData>
        </a:graphic>
      </p:graphicFrame>
      <p:sp>
        <p:nvSpPr>
          <p:cNvPr id="8" name="Rechteck 7">
            <a:extLst>
              <a:ext uri="{FF2B5EF4-FFF2-40B4-BE49-F238E27FC236}">
                <a16:creationId xmlns:a16="http://schemas.microsoft.com/office/drawing/2014/main" id="{08F9BE27-00D9-F017-1011-8D499247F1ED}"/>
              </a:ext>
            </a:extLst>
          </p:cNvPr>
          <p:cNvSpPr/>
          <p:nvPr/>
        </p:nvSpPr>
        <p:spPr>
          <a:xfrm>
            <a:off x="370936" y="1724736"/>
            <a:ext cx="1501729" cy="232669"/>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Liquiditätssicherung</a:t>
            </a:r>
          </a:p>
        </p:txBody>
      </p:sp>
    </p:spTree>
    <p:extLst>
      <p:ext uri="{BB962C8B-B14F-4D97-AF65-F5344CB8AC3E}">
        <p14:creationId xmlns:p14="http://schemas.microsoft.com/office/powerpoint/2010/main" val="7444930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Die Optimierung der Lagerhaltung dient dazu, die Kapitalbindung zu verringern um so Liquidität freizusetzen. Es ist jedoch darauf zu achten, dass es zum Beispiel nicht zu Produktionsausfällen kommt, wenn Teile nicht zur Verfügung stehen.</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Durch die Optimierung des Working Capital Managements können teilweise erhebliche Liquiditätseffekte erzielt werden. Dabei sind Forderungen, Vorräte und Verbindlichkeiten zu optimieren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Ausgewählte Maßnahmen zur Liquiditätssicherung: Working Capital Management (II/III) - Vorratsoptimierung</a:t>
            </a:r>
          </a:p>
        </p:txBody>
      </p:sp>
      <p:graphicFrame>
        <p:nvGraphicFramePr>
          <p:cNvPr id="6" name="Tabelle 6">
            <a:extLst>
              <a:ext uri="{FF2B5EF4-FFF2-40B4-BE49-F238E27FC236}">
                <a16:creationId xmlns:a16="http://schemas.microsoft.com/office/drawing/2014/main" id="{C56F1E89-ABDF-3B6D-97CC-88A442347C3D}"/>
              </a:ext>
            </a:extLst>
          </p:cNvPr>
          <p:cNvGraphicFramePr>
            <a:graphicFrameLocks noGrp="1"/>
          </p:cNvGraphicFramePr>
          <p:nvPr>
            <p:extLst>
              <p:ext uri="{D42A27DB-BD31-4B8C-83A1-F6EECF244321}">
                <p14:modId xmlns:p14="http://schemas.microsoft.com/office/powerpoint/2010/main" val="1602377976"/>
              </p:ext>
            </p:extLst>
          </p:nvPr>
        </p:nvGraphicFramePr>
        <p:xfrm>
          <a:off x="3749039" y="1726641"/>
          <a:ext cx="8047834" cy="2992120"/>
        </p:xfrm>
        <a:graphic>
          <a:graphicData uri="http://schemas.openxmlformats.org/drawingml/2006/table">
            <a:tbl>
              <a:tblPr firstRow="1" bandRow="1">
                <a:tableStyleId>{5C22544A-7EE6-4342-B048-85BDC9FD1C3A}</a:tableStyleId>
              </a:tblPr>
              <a:tblGrid>
                <a:gridCol w="2727961">
                  <a:extLst>
                    <a:ext uri="{9D8B030D-6E8A-4147-A177-3AD203B41FA5}">
                      <a16:colId xmlns:a16="http://schemas.microsoft.com/office/drawing/2014/main" val="152412443"/>
                    </a:ext>
                  </a:extLst>
                </a:gridCol>
                <a:gridCol w="5319873">
                  <a:extLst>
                    <a:ext uri="{9D8B030D-6E8A-4147-A177-3AD203B41FA5}">
                      <a16:colId xmlns:a16="http://schemas.microsoft.com/office/drawing/2014/main" val="2422013609"/>
                    </a:ext>
                  </a:extLst>
                </a:gridCol>
              </a:tblGrid>
              <a:tr h="370840">
                <a:tc>
                  <a:txBody>
                    <a:bodyPr/>
                    <a:lstStyle/>
                    <a:p>
                      <a:r>
                        <a:rPr lang="de-DE" dirty="0"/>
                        <a:t>Maßnahme</a:t>
                      </a:r>
                    </a:p>
                  </a:txBody>
                  <a:tcPr>
                    <a:solidFill>
                      <a:schemeClr val="tx1">
                        <a:lumMod val="75000"/>
                      </a:schemeClr>
                    </a:solidFill>
                  </a:tcPr>
                </a:tc>
                <a:tc>
                  <a:txBody>
                    <a:bodyPr/>
                    <a:lstStyle/>
                    <a:p>
                      <a:r>
                        <a:rPr lang="de-DE" dirty="0"/>
                        <a:t>Working Capital Management - Vorratsoptimierung</a:t>
                      </a:r>
                    </a:p>
                  </a:txBody>
                  <a:tcPr>
                    <a:solidFill>
                      <a:schemeClr val="tx1">
                        <a:lumMod val="75000"/>
                      </a:schemeClr>
                    </a:solidFill>
                  </a:tcPr>
                </a:tc>
                <a:extLst>
                  <a:ext uri="{0D108BD9-81ED-4DB2-BD59-A6C34878D82A}">
                    <a16:rowId xmlns:a16="http://schemas.microsoft.com/office/drawing/2014/main" val="975936480"/>
                  </a:ext>
                </a:extLst>
              </a:tr>
              <a:tr h="370840">
                <a:tc>
                  <a:txBody>
                    <a:bodyPr/>
                    <a:lstStyle/>
                    <a:p>
                      <a:r>
                        <a:rPr lang="de-DE" dirty="0">
                          <a:solidFill>
                            <a:schemeClr val="bg1"/>
                          </a:solidFill>
                        </a:rPr>
                        <a:t>Definition / Beschreibung:</a:t>
                      </a:r>
                    </a:p>
                  </a:txBody>
                  <a:tcPr>
                    <a:solidFill>
                      <a:schemeClr val="tx1">
                        <a:lumMod val="75000"/>
                      </a:schemeClr>
                    </a:solidFill>
                  </a:tcPr>
                </a:tc>
                <a:tc>
                  <a:txBody>
                    <a:bodyPr/>
                    <a:lstStyle/>
                    <a:p>
                      <a:r>
                        <a:rPr lang="de-DE" sz="1400" dirty="0">
                          <a:solidFill>
                            <a:srgbClr val="595A59"/>
                          </a:solidFill>
                        </a:rPr>
                        <a:t>Umsetzung von Maßnahmen zur Verringerung der Kapitalbindung im Lager – zum Beispiel durch:</a:t>
                      </a:r>
                    </a:p>
                    <a:p>
                      <a:pPr marL="285750" indent="-285750">
                        <a:buFontTx/>
                        <a:buChar char="-"/>
                      </a:pPr>
                      <a:r>
                        <a:rPr lang="de-DE" sz="1400" dirty="0">
                          <a:solidFill>
                            <a:srgbClr val="595A59"/>
                          </a:solidFill>
                        </a:rPr>
                        <a:t>Reduktion von Lagerbeständen (Reduktion von Sicherheitsbeständen)</a:t>
                      </a:r>
                    </a:p>
                    <a:p>
                      <a:pPr marL="285750" indent="-285750">
                        <a:buFontTx/>
                        <a:buChar char="-"/>
                      </a:pPr>
                      <a:r>
                        <a:rPr lang="de-DE" sz="1400" dirty="0">
                          <a:solidFill>
                            <a:srgbClr val="595A59"/>
                          </a:solidFill>
                        </a:rPr>
                        <a:t>Sonderverkaufsaktionen</a:t>
                      </a:r>
                    </a:p>
                    <a:p>
                      <a:pPr marL="285750" indent="-285750">
                        <a:buFontTx/>
                        <a:buChar char="-"/>
                      </a:pPr>
                      <a:r>
                        <a:rPr lang="de-DE" sz="1400" dirty="0">
                          <a:solidFill>
                            <a:srgbClr val="595A59"/>
                          </a:solidFill>
                        </a:rPr>
                        <a:t>Konsignationslager</a:t>
                      </a:r>
                    </a:p>
                    <a:p>
                      <a:pPr marL="285750" indent="-285750">
                        <a:buFontTx/>
                        <a:buChar char="-"/>
                      </a:pPr>
                      <a:r>
                        <a:rPr lang="de-DE" sz="1400" dirty="0">
                          <a:solidFill>
                            <a:srgbClr val="595A59"/>
                          </a:solidFill>
                        </a:rPr>
                        <a:t>Just in Time Fertigung</a:t>
                      </a:r>
                    </a:p>
                  </a:txBody>
                  <a:tcPr/>
                </a:tc>
                <a:extLst>
                  <a:ext uri="{0D108BD9-81ED-4DB2-BD59-A6C34878D82A}">
                    <a16:rowId xmlns:a16="http://schemas.microsoft.com/office/drawing/2014/main" val="227241393"/>
                  </a:ext>
                </a:extLst>
              </a:tr>
              <a:tr h="370840">
                <a:tc>
                  <a:txBody>
                    <a:bodyPr/>
                    <a:lstStyle/>
                    <a:p>
                      <a:r>
                        <a:rPr lang="de-DE" dirty="0">
                          <a:solidFill>
                            <a:schemeClr val="bg1"/>
                          </a:solidFill>
                        </a:rPr>
                        <a:t>Fokus und Effekte:</a:t>
                      </a:r>
                    </a:p>
                  </a:txBody>
                  <a:tcPr>
                    <a:solidFill>
                      <a:schemeClr val="tx1">
                        <a:lumMod val="75000"/>
                      </a:schemeClr>
                    </a:solidFill>
                  </a:tcPr>
                </a:tc>
                <a:tc>
                  <a:txBody>
                    <a:bodyPr/>
                    <a:lstStyle/>
                    <a:p>
                      <a:pPr marL="285750" indent="-285750">
                        <a:buFontTx/>
                        <a:buChar char="-"/>
                      </a:pPr>
                      <a:r>
                        <a:rPr lang="de-DE" sz="1400" dirty="0">
                          <a:solidFill>
                            <a:srgbClr val="595A59"/>
                          </a:solidFill>
                        </a:rPr>
                        <a:t>Verringerung der Kapitalbindung</a:t>
                      </a:r>
                    </a:p>
                    <a:p>
                      <a:pPr marL="285750" indent="-285750">
                        <a:buFontTx/>
                        <a:buChar char="-"/>
                      </a:pPr>
                      <a:r>
                        <a:rPr lang="de-DE" sz="1400" dirty="0">
                          <a:solidFill>
                            <a:srgbClr val="595A59"/>
                          </a:solidFill>
                        </a:rPr>
                        <a:t>Schaffung von Liquidität für Restrukturierung</a:t>
                      </a:r>
                    </a:p>
                  </a:txBody>
                  <a:tcPr/>
                </a:tc>
                <a:extLst>
                  <a:ext uri="{0D108BD9-81ED-4DB2-BD59-A6C34878D82A}">
                    <a16:rowId xmlns:a16="http://schemas.microsoft.com/office/drawing/2014/main" val="2580676788"/>
                  </a:ext>
                </a:extLst>
              </a:tr>
              <a:tr h="370840">
                <a:tc>
                  <a:txBody>
                    <a:bodyPr/>
                    <a:lstStyle/>
                    <a:p>
                      <a:r>
                        <a:rPr lang="de-DE" dirty="0">
                          <a:solidFill>
                            <a:schemeClr val="bg1"/>
                          </a:solidFill>
                        </a:rPr>
                        <a:t>Durchführung:</a:t>
                      </a:r>
                    </a:p>
                  </a:txBody>
                  <a:tcPr>
                    <a:solidFill>
                      <a:schemeClr val="tx1">
                        <a:lumMod val="75000"/>
                      </a:schemeClr>
                    </a:solidFill>
                  </a:tcPr>
                </a:tc>
                <a:tc>
                  <a:txBody>
                    <a:bodyPr/>
                    <a:lstStyle/>
                    <a:p>
                      <a:pPr marL="0" indent="0">
                        <a:buNone/>
                      </a:pPr>
                      <a:r>
                        <a:rPr lang="de-DE" sz="1400" dirty="0">
                          <a:solidFill>
                            <a:srgbClr val="595A59"/>
                          </a:solidFill>
                        </a:rPr>
                        <a:t>Prüfen Sie die Potenziale der einzelnen möglichen Maßnahmen gegebenenfalls mit externer Hilfe.</a:t>
                      </a:r>
                    </a:p>
                  </a:txBody>
                  <a:tcPr/>
                </a:tc>
                <a:extLst>
                  <a:ext uri="{0D108BD9-81ED-4DB2-BD59-A6C34878D82A}">
                    <a16:rowId xmlns:a16="http://schemas.microsoft.com/office/drawing/2014/main" val="1863081271"/>
                  </a:ext>
                </a:extLst>
              </a:tr>
            </a:tbl>
          </a:graphicData>
        </a:graphic>
      </p:graphicFrame>
      <p:sp>
        <p:nvSpPr>
          <p:cNvPr id="8" name="Rechteck 7">
            <a:extLst>
              <a:ext uri="{FF2B5EF4-FFF2-40B4-BE49-F238E27FC236}">
                <a16:creationId xmlns:a16="http://schemas.microsoft.com/office/drawing/2014/main" id="{08F9BE27-00D9-F017-1011-8D499247F1ED}"/>
              </a:ext>
            </a:extLst>
          </p:cNvPr>
          <p:cNvSpPr/>
          <p:nvPr/>
        </p:nvSpPr>
        <p:spPr>
          <a:xfrm>
            <a:off x="370936" y="1724736"/>
            <a:ext cx="1501729" cy="232669"/>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Liquiditätssicherung</a:t>
            </a:r>
          </a:p>
        </p:txBody>
      </p:sp>
    </p:spTree>
    <p:extLst>
      <p:ext uri="{BB962C8B-B14F-4D97-AF65-F5344CB8AC3E}">
        <p14:creationId xmlns:p14="http://schemas.microsoft.com/office/powerpoint/2010/main" val="3599039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Durch die Verlängerung von Zahlungszielen sowie die Verbesserung der Konditionen (zum Beispiel Boni oder Skonto) kann die angespannte Liquiditätslage mittelfristig verbessert werden.</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Durch die Optimierung des Working Capital Managements können teilweise erhebliche Liquiditätseffekte erzielt werden. Dabei sind Forderungen, Vorräte und Verbindlichkeiten zu optimieren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Ausgewählte Maßnahmen zur Liquiditätssicherung: Working Capital Management (III/III) - Verbindlichkeitsoptimierung</a:t>
            </a:r>
          </a:p>
        </p:txBody>
      </p:sp>
      <p:graphicFrame>
        <p:nvGraphicFramePr>
          <p:cNvPr id="6" name="Tabelle 6">
            <a:extLst>
              <a:ext uri="{FF2B5EF4-FFF2-40B4-BE49-F238E27FC236}">
                <a16:creationId xmlns:a16="http://schemas.microsoft.com/office/drawing/2014/main" id="{C56F1E89-ABDF-3B6D-97CC-88A442347C3D}"/>
              </a:ext>
            </a:extLst>
          </p:cNvPr>
          <p:cNvGraphicFramePr>
            <a:graphicFrameLocks noGrp="1"/>
          </p:cNvGraphicFramePr>
          <p:nvPr>
            <p:extLst>
              <p:ext uri="{D42A27DB-BD31-4B8C-83A1-F6EECF244321}">
                <p14:modId xmlns:p14="http://schemas.microsoft.com/office/powerpoint/2010/main" val="1768913084"/>
              </p:ext>
            </p:extLst>
          </p:nvPr>
        </p:nvGraphicFramePr>
        <p:xfrm>
          <a:off x="3749039" y="1726641"/>
          <a:ext cx="8047834" cy="2260600"/>
        </p:xfrm>
        <a:graphic>
          <a:graphicData uri="http://schemas.openxmlformats.org/drawingml/2006/table">
            <a:tbl>
              <a:tblPr firstRow="1" bandRow="1">
                <a:tableStyleId>{5C22544A-7EE6-4342-B048-85BDC9FD1C3A}</a:tableStyleId>
              </a:tblPr>
              <a:tblGrid>
                <a:gridCol w="2727961">
                  <a:extLst>
                    <a:ext uri="{9D8B030D-6E8A-4147-A177-3AD203B41FA5}">
                      <a16:colId xmlns:a16="http://schemas.microsoft.com/office/drawing/2014/main" val="152412443"/>
                    </a:ext>
                  </a:extLst>
                </a:gridCol>
                <a:gridCol w="5319873">
                  <a:extLst>
                    <a:ext uri="{9D8B030D-6E8A-4147-A177-3AD203B41FA5}">
                      <a16:colId xmlns:a16="http://schemas.microsoft.com/office/drawing/2014/main" val="2422013609"/>
                    </a:ext>
                  </a:extLst>
                </a:gridCol>
              </a:tblGrid>
              <a:tr h="370840">
                <a:tc>
                  <a:txBody>
                    <a:bodyPr/>
                    <a:lstStyle/>
                    <a:p>
                      <a:r>
                        <a:rPr lang="de-DE" dirty="0"/>
                        <a:t>Maßnahme</a:t>
                      </a:r>
                    </a:p>
                  </a:txBody>
                  <a:tcPr>
                    <a:solidFill>
                      <a:schemeClr val="tx1">
                        <a:lumMod val="75000"/>
                      </a:schemeClr>
                    </a:solidFill>
                  </a:tcPr>
                </a:tc>
                <a:tc>
                  <a:txBody>
                    <a:bodyPr/>
                    <a:lstStyle/>
                    <a:p>
                      <a:r>
                        <a:rPr lang="de-DE" dirty="0"/>
                        <a:t>Working Capital Management – Optimierung der Verbindlichkeiten</a:t>
                      </a:r>
                    </a:p>
                  </a:txBody>
                  <a:tcPr>
                    <a:solidFill>
                      <a:schemeClr val="tx1">
                        <a:lumMod val="75000"/>
                      </a:schemeClr>
                    </a:solidFill>
                  </a:tcPr>
                </a:tc>
                <a:extLst>
                  <a:ext uri="{0D108BD9-81ED-4DB2-BD59-A6C34878D82A}">
                    <a16:rowId xmlns:a16="http://schemas.microsoft.com/office/drawing/2014/main" val="975936480"/>
                  </a:ext>
                </a:extLst>
              </a:tr>
              <a:tr h="370840">
                <a:tc>
                  <a:txBody>
                    <a:bodyPr/>
                    <a:lstStyle/>
                    <a:p>
                      <a:r>
                        <a:rPr lang="de-DE" dirty="0">
                          <a:solidFill>
                            <a:schemeClr val="bg1"/>
                          </a:solidFill>
                        </a:rPr>
                        <a:t>Definition / Beschreibung:</a:t>
                      </a:r>
                    </a:p>
                  </a:txBody>
                  <a:tcPr>
                    <a:solidFill>
                      <a:schemeClr val="tx1">
                        <a:lumMod val="75000"/>
                      </a:schemeClr>
                    </a:solidFill>
                  </a:tcPr>
                </a:tc>
                <a:tc>
                  <a:txBody>
                    <a:bodyPr/>
                    <a:lstStyle/>
                    <a:p>
                      <a:r>
                        <a:rPr lang="de-DE" sz="1400" dirty="0">
                          <a:solidFill>
                            <a:srgbClr val="595A59"/>
                          </a:solidFill>
                        </a:rPr>
                        <a:t>Umsetzung von Maßnahmen zur Optimierung der Verbindlichkeiten</a:t>
                      </a:r>
                    </a:p>
                    <a:p>
                      <a:pPr marL="285750" indent="-285750">
                        <a:buFontTx/>
                        <a:buChar char="-"/>
                      </a:pPr>
                      <a:r>
                        <a:rPr lang="de-DE" sz="1400" dirty="0">
                          <a:solidFill>
                            <a:srgbClr val="595A59"/>
                          </a:solidFill>
                        </a:rPr>
                        <a:t>Verlängerung von Zahlungszielen</a:t>
                      </a:r>
                    </a:p>
                    <a:p>
                      <a:pPr marL="285750" indent="-285750">
                        <a:buFontTx/>
                        <a:buChar char="-"/>
                      </a:pPr>
                      <a:r>
                        <a:rPr lang="de-DE" sz="1400" dirty="0">
                          <a:solidFill>
                            <a:srgbClr val="595A59"/>
                          </a:solidFill>
                        </a:rPr>
                        <a:t>Verhandlung von Skonto / Lieferantenboni</a:t>
                      </a:r>
                    </a:p>
                  </a:txBody>
                  <a:tcPr/>
                </a:tc>
                <a:extLst>
                  <a:ext uri="{0D108BD9-81ED-4DB2-BD59-A6C34878D82A}">
                    <a16:rowId xmlns:a16="http://schemas.microsoft.com/office/drawing/2014/main" val="227241393"/>
                  </a:ext>
                </a:extLst>
              </a:tr>
              <a:tr h="370840">
                <a:tc>
                  <a:txBody>
                    <a:bodyPr/>
                    <a:lstStyle/>
                    <a:p>
                      <a:r>
                        <a:rPr lang="de-DE" dirty="0">
                          <a:solidFill>
                            <a:schemeClr val="bg1"/>
                          </a:solidFill>
                        </a:rPr>
                        <a:t>Fokus und Effekte:</a:t>
                      </a:r>
                    </a:p>
                  </a:txBody>
                  <a:tcPr>
                    <a:solidFill>
                      <a:schemeClr val="tx1">
                        <a:lumMod val="75000"/>
                      </a:schemeClr>
                    </a:solidFill>
                  </a:tcPr>
                </a:tc>
                <a:tc>
                  <a:txBody>
                    <a:bodyPr/>
                    <a:lstStyle/>
                    <a:p>
                      <a:pPr marL="285750" indent="-285750">
                        <a:buFontTx/>
                        <a:buChar char="-"/>
                      </a:pPr>
                      <a:r>
                        <a:rPr lang="de-DE" sz="1400" dirty="0">
                          <a:solidFill>
                            <a:srgbClr val="595A59"/>
                          </a:solidFill>
                        </a:rPr>
                        <a:t>Schaffung von Liquidität für Restrukturierung</a:t>
                      </a:r>
                    </a:p>
                  </a:txBody>
                  <a:tcPr/>
                </a:tc>
                <a:extLst>
                  <a:ext uri="{0D108BD9-81ED-4DB2-BD59-A6C34878D82A}">
                    <a16:rowId xmlns:a16="http://schemas.microsoft.com/office/drawing/2014/main" val="2580676788"/>
                  </a:ext>
                </a:extLst>
              </a:tr>
              <a:tr h="370840">
                <a:tc>
                  <a:txBody>
                    <a:bodyPr/>
                    <a:lstStyle/>
                    <a:p>
                      <a:r>
                        <a:rPr lang="de-DE" dirty="0">
                          <a:solidFill>
                            <a:schemeClr val="bg1"/>
                          </a:solidFill>
                        </a:rPr>
                        <a:t>Durchführung:</a:t>
                      </a:r>
                    </a:p>
                  </a:txBody>
                  <a:tcPr>
                    <a:solidFill>
                      <a:schemeClr val="tx1">
                        <a:lumMod val="75000"/>
                      </a:schemeClr>
                    </a:solidFill>
                  </a:tcPr>
                </a:tc>
                <a:tc>
                  <a:txBody>
                    <a:bodyPr/>
                    <a:lstStyle/>
                    <a:p>
                      <a:pPr marL="0" indent="0">
                        <a:buNone/>
                      </a:pPr>
                      <a:r>
                        <a:rPr lang="de-DE" sz="1400" dirty="0">
                          <a:solidFill>
                            <a:srgbClr val="595A59"/>
                          </a:solidFill>
                        </a:rPr>
                        <a:t>Prüfen Sie die Potenziale der einzelnen möglichen Maßnahmen gegebenenfalls mit externer Hilfe.</a:t>
                      </a:r>
                    </a:p>
                  </a:txBody>
                  <a:tcPr/>
                </a:tc>
                <a:extLst>
                  <a:ext uri="{0D108BD9-81ED-4DB2-BD59-A6C34878D82A}">
                    <a16:rowId xmlns:a16="http://schemas.microsoft.com/office/drawing/2014/main" val="1863081271"/>
                  </a:ext>
                </a:extLst>
              </a:tr>
            </a:tbl>
          </a:graphicData>
        </a:graphic>
      </p:graphicFrame>
      <p:sp>
        <p:nvSpPr>
          <p:cNvPr id="8" name="Rechteck 7">
            <a:extLst>
              <a:ext uri="{FF2B5EF4-FFF2-40B4-BE49-F238E27FC236}">
                <a16:creationId xmlns:a16="http://schemas.microsoft.com/office/drawing/2014/main" id="{08F9BE27-00D9-F017-1011-8D499247F1ED}"/>
              </a:ext>
            </a:extLst>
          </p:cNvPr>
          <p:cNvSpPr/>
          <p:nvPr/>
        </p:nvSpPr>
        <p:spPr>
          <a:xfrm>
            <a:off x="370936" y="1724736"/>
            <a:ext cx="1501729" cy="232669"/>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Liquiditätssicherung</a:t>
            </a:r>
          </a:p>
        </p:txBody>
      </p:sp>
    </p:spTree>
    <p:extLst>
      <p:ext uri="{BB962C8B-B14F-4D97-AF65-F5344CB8AC3E}">
        <p14:creationId xmlns:p14="http://schemas.microsoft.com/office/powerpoint/2010/main" val="21750326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Durch Sale and Lease Back können unter Umständen kurzfristig erhebliche Liquiditätseffekte erzielt werden. Positiv ist, dass hier die Bonität des Unternehmens eine untergeordnete Rolle spielt, da die Veräußerbarkeit des Anlagegutes im Vordergrund steht. Jedoch belasten die Leasingraten die Liquidität langfristig und typischerweise handelt es sich um eine kostspielige Finanzierungsart.</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Durch Sale and Lease Back können Unternehmen unter Umständen erhebliche Liquiditätseffekte erzielen, indem sie Anlagegüter an eine Leasinggesellschaft verkaufen und diese dann von dieser „zurückleasen“ </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Ausgewählte Maßnahmen zur Liquiditätssicherung: Sale and Lease Back</a:t>
            </a:r>
          </a:p>
        </p:txBody>
      </p:sp>
      <p:graphicFrame>
        <p:nvGraphicFramePr>
          <p:cNvPr id="6" name="Tabelle 6">
            <a:extLst>
              <a:ext uri="{FF2B5EF4-FFF2-40B4-BE49-F238E27FC236}">
                <a16:creationId xmlns:a16="http://schemas.microsoft.com/office/drawing/2014/main" id="{C56F1E89-ABDF-3B6D-97CC-88A442347C3D}"/>
              </a:ext>
            </a:extLst>
          </p:cNvPr>
          <p:cNvGraphicFramePr>
            <a:graphicFrameLocks noGrp="1"/>
          </p:cNvGraphicFramePr>
          <p:nvPr>
            <p:extLst>
              <p:ext uri="{D42A27DB-BD31-4B8C-83A1-F6EECF244321}">
                <p14:modId xmlns:p14="http://schemas.microsoft.com/office/powerpoint/2010/main" val="3819426533"/>
              </p:ext>
            </p:extLst>
          </p:nvPr>
        </p:nvGraphicFramePr>
        <p:xfrm>
          <a:off x="3749039" y="1726641"/>
          <a:ext cx="8047834" cy="4272280"/>
        </p:xfrm>
        <a:graphic>
          <a:graphicData uri="http://schemas.openxmlformats.org/drawingml/2006/table">
            <a:tbl>
              <a:tblPr firstRow="1" bandRow="1">
                <a:tableStyleId>{5C22544A-7EE6-4342-B048-85BDC9FD1C3A}</a:tableStyleId>
              </a:tblPr>
              <a:tblGrid>
                <a:gridCol w="2727961">
                  <a:extLst>
                    <a:ext uri="{9D8B030D-6E8A-4147-A177-3AD203B41FA5}">
                      <a16:colId xmlns:a16="http://schemas.microsoft.com/office/drawing/2014/main" val="152412443"/>
                    </a:ext>
                  </a:extLst>
                </a:gridCol>
                <a:gridCol w="5319873">
                  <a:extLst>
                    <a:ext uri="{9D8B030D-6E8A-4147-A177-3AD203B41FA5}">
                      <a16:colId xmlns:a16="http://schemas.microsoft.com/office/drawing/2014/main" val="2422013609"/>
                    </a:ext>
                  </a:extLst>
                </a:gridCol>
              </a:tblGrid>
              <a:tr h="370840">
                <a:tc>
                  <a:txBody>
                    <a:bodyPr/>
                    <a:lstStyle/>
                    <a:p>
                      <a:r>
                        <a:rPr lang="de-DE" dirty="0"/>
                        <a:t>Maßnahme</a:t>
                      </a:r>
                    </a:p>
                  </a:txBody>
                  <a:tcPr>
                    <a:solidFill>
                      <a:schemeClr val="tx1">
                        <a:lumMod val="75000"/>
                      </a:schemeClr>
                    </a:solidFill>
                  </a:tcPr>
                </a:tc>
                <a:tc>
                  <a:txBody>
                    <a:bodyPr/>
                    <a:lstStyle/>
                    <a:p>
                      <a:r>
                        <a:rPr lang="de-DE" dirty="0"/>
                        <a:t>Sale and Lease Back</a:t>
                      </a:r>
                    </a:p>
                  </a:txBody>
                  <a:tcPr>
                    <a:solidFill>
                      <a:schemeClr val="tx1">
                        <a:lumMod val="75000"/>
                      </a:schemeClr>
                    </a:solidFill>
                  </a:tcPr>
                </a:tc>
                <a:extLst>
                  <a:ext uri="{0D108BD9-81ED-4DB2-BD59-A6C34878D82A}">
                    <a16:rowId xmlns:a16="http://schemas.microsoft.com/office/drawing/2014/main" val="975936480"/>
                  </a:ext>
                </a:extLst>
              </a:tr>
              <a:tr h="370840">
                <a:tc>
                  <a:txBody>
                    <a:bodyPr/>
                    <a:lstStyle/>
                    <a:p>
                      <a:r>
                        <a:rPr lang="de-DE" dirty="0">
                          <a:solidFill>
                            <a:schemeClr val="bg1"/>
                          </a:solidFill>
                        </a:rPr>
                        <a:t>Definition / Beschreibung:</a:t>
                      </a:r>
                    </a:p>
                  </a:txBody>
                  <a:tcPr>
                    <a:solidFill>
                      <a:schemeClr val="tx1">
                        <a:lumMod val="75000"/>
                      </a:schemeClr>
                    </a:solidFill>
                  </a:tcPr>
                </a:tc>
                <a:tc>
                  <a:txBody>
                    <a:bodyPr/>
                    <a:lstStyle/>
                    <a:p>
                      <a:r>
                        <a:rPr lang="de-DE" sz="1400" dirty="0">
                          <a:solidFill>
                            <a:srgbClr val="595A59"/>
                          </a:solidFill>
                        </a:rPr>
                        <a:t>Sale and lease back ist eine Finanzierungsmethode, bei der Unternehmen Teile ihres Anlagevermögens an eine Leasinggesellschaft verkaufen und anschließend zur weiteren Nutzung leasen.</a:t>
                      </a:r>
                    </a:p>
                    <a:p>
                      <a:endParaRPr lang="de-DE" sz="1400" dirty="0">
                        <a:solidFill>
                          <a:srgbClr val="595A59"/>
                        </a:solidFill>
                      </a:endParaRPr>
                    </a:p>
                    <a:p>
                      <a:r>
                        <a:rPr lang="de-DE" sz="1400" dirty="0">
                          <a:solidFill>
                            <a:srgbClr val="595A59"/>
                          </a:solidFill>
                        </a:rPr>
                        <a:t>Zum Anlagevermögen gehören beispielsweise Maschinen, Fahrzeuge, Grundstücke und Immobilien. Das Unternehmen erhält auf diese Weise den Kaufpreis und verschafft sich so liquide Mittel, kann das Anlagegut aber weiterhin nutzen. Dies ist vor allem für Produktionsunternehmen wichtig, die auf die weitere Nutzung ihrer Maschinen angewiesen sind.</a:t>
                      </a:r>
                    </a:p>
                    <a:p>
                      <a:endParaRPr lang="de-DE" sz="1400" dirty="0">
                        <a:solidFill>
                          <a:srgbClr val="595A59"/>
                        </a:solidFill>
                      </a:endParaRPr>
                    </a:p>
                    <a:p>
                      <a:r>
                        <a:rPr lang="de-DE" sz="1400" dirty="0">
                          <a:solidFill>
                            <a:srgbClr val="595A59"/>
                          </a:solidFill>
                        </a:rPr>
                        <a:t>Nach Ablauf des Leasingvertrags kauft das Unternehmen den Leasinggegenstand zurück.</a:t>
                      </a:r>
                    </a:p>
                  </a:txBody>
                  <a:tcPr/>
                </a:tc>
                <a:extLst>
                  <a:ext uri="{0D108BD9-81ED-4DB2-BD59-A6C34878D82A}">
                    <a16:rowId xmlns:a16="http://schemas.microsoft.com/office/drawing/2014/main" val="227241393"/>
                  </a:ext>
                </a:extLst>
              </a:tr>
              <a:tr h="370840">
                <a:tc>
                  <a:txBody>
                    <a:bodyPr/>
                    <a:lstStyle/>
                    <a:p>
                      <a:r>
                        <a:rPr lang="de-DE" dirty="0">
                          <a:solidFill>
                            <a:schemeClr val="bg1"/>
                          </a:solidFill>
                        </a:rPr>
                        <a:t>Fokus und Effekte:</a:t>
                      </a:r>
                    </a:p>
                  </a:txBody>
                  <a:tcPr>
                    <a:solidFill>
                      <a:schemeClr val="tx1">
                        <a:lumMod val="75000"/>
                      </a:schemeClr>
                    </a:solidFill>
                  </a:tcPr>
                </a:tc>
                <a:tc>
                  <a:txBody>
                    <a:bodyPr/>
                    <a:lstStyle/>
                    <a:p>
                      <a:pPr marL="285750" indent="-285750">
                        <a:buFontTx/>
                        <a:buChar char="-"/>
                      </a:pPr>
                      <a:r>
                        <a:rPr lang="de-DE" sz="1400" dirty="0">
                          <a:solidFill>
                            <a:srgbClr val="595A59"/>
                          </a:solidFill>
                        </a:rPr>
                        <a:t>Einmaliger Liquiditätseffekt</a:t>
                      </a:r>
                    </a:p>
                    <a:p>
                      <a:pPr marL="285750" indent="-285750">
                        <a:buFontTx/>
                        <a:buChar char="-"/>
                      </a:pPr>
                      <a:r>
                        <a:rPr lang="de-DE" sz="1400" dirty="0">
                          <a:solidFill>
                            <a:srgbClr val="595A59"/>
                          </a:solidFill>
                        </a:rPr>
                        <a:t>Langfristige Liquiditätsbelastung</a:t>
                      </a:r>
                    </a:p>
                  </a:txBody>
                  <a:tcPr/>
                </a:tc>
                <a:extLst>
                  <a:ext uri="{0D108BD9-81ED-4DB2-BD59-A6C34878D82A}">
                    <a16:rowId xmlns:a16="http://schemas.microsoft.com/office/drawing/2014/main" val="2580676788"/>
                  </a:ext>
                </a:extLst>
              </a:tr>
              <a:tr h="370840">
                <a:tc>
                  <a:txBody>
                    <a:bodyPr/>
                    <a:lstStyle/>
                    <a:p>
                      <a:r>
                        <a:rPr lang="de-DE" dirty="0">
                          <a:solidFill>
                            <a:schemeClr val="bg1"/>
                          </a:solidFill>
                        </a:rPr>
                        <a:t>Durchführung:</a:t>
                      </a:r>
                    </a:p>
                  </a:txBody>
                  <a:tcPr>
                    <a:solidFill>
                      <a:schemeClr val="tx1">
                        <a:lumMod val="75000"/>
                      </a:schemeClr>
                    </a:solidFill>
                  </a:tcPr>
                </a:tc>
                <a:tc>
                  <a:txBody>
                    <a:bodyPr/>
                    <a:lstStyle/>
                    <a:p>
                      <a:pPr marL="0" indent="0">
                        <a:buNone/>
                      </a:pPr>
                      <a:r>
                        <a:rPr lang="de-DE" sz="1400" dirty="0">
                          <a:solidFill>
                            <a:srgbClr val="595A59"/>
                          </a:solidFill>
                        </a:rPr>
                        <a:t>Prüfen Sie, ob die Objekte als Sicherheit für bestehende Finanzierungen dienen.</a:t>
                      </a:r>
                    </a:p>
                  </a:txBody>
                  <a:tcPr/>
                </a:tc>
                <a:extLst>
                  <a:ext uri="{0D108BD9-81ED-4DB2-BD59-A6C34878D82A}">
                    <a16:rowId xmlns:a16="http://schemas.microsoft.com/office/drawing/2014/main" val="1863081271"/>
                  </a:ext>
                </a:extLst>
              </a:tr>
            </a:tbl>
          </a:graphicData>
        </a:graphic>
      </p:graphicFrame>
      <p:sp>
        <p:nvSpPr>
          <p:cNvPr id="8" name="Rechteck 7">
            <a:extLst>
              <a:ext uri="{FF2B5EF4-FFF2-40B4-BE49-F238E27FC236}">
                <a16:creationId xmlns:a16="http://schemas.microsoft.com/office/drawing/2014/main" id="{08F9BE27-00D9-F017-1011-8D499247F1ED}"/>
              </a:ext>
            </a:extLst>
          </p:cNvPr>
          <p:cNvSpPr/>
          <p:nvPr/>
        </p:nvSpPr>
        <p:spPr>
          <a:xfrm>
            <a:off x="370936" y="1724736"/>
            <a:ext cx="1501729" cy="232669"/>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Liquiditätssicherung</a:t>
            </a:r>
          </a:p>
        </p:txBody>
      </p:sp>
    </p:spTree>
    <p:extLst>
      <p:ext uri="{BB962C8B-B14F-4D97-AF65-F5344CB8AC3E}">
        <p14:creationId xmlns:p14="http://schemas.microsoft.com/office/powerpoint/2010/main" val="546487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extLst>
              <p:ext uri="{D42A27DB-BD31-4B8C-83A1-F6EECF244321}">
                <p14:modId xmlns:p14="http://schemas.microsoft.com/office/powerpoint/2010/main" val="3418008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Typischerweise übernimmt die </a:t>
            </a:r>
            <a:r>
              <a:rPr lang="de-DE" dirty="0" err="1"/>
              <a:t>Factoringgesellschaft</a:t>
            </a:r>
            <a:r>
              <a:rPr lang="de-DE" dirty="0"/>
              <a:t> auch den Rechnungsversand und das Mahnwesen. </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a:bodyPr>
          <a:lstStyle/>
          <a:p>
            <a:r>
              <a:rPr lang="de-DE" dirty="0"/>
              <a:t>Factoring dient dazu, Einzahlungen auf Forderungen zu erzielen, bevor diese fällig sind</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Ausgewählte Maßnahmen zur Liquiditätssicherung: Factoring</a:t>
            </a:r>
          </a:p>
        </p:txBody>
      </p:sp>
      <p:graphicFrame>
        <p:nvGraphicFramePr>
          <p:cNvPr id="6" name="Tabelle 6">
            <a:extLst>
              <a:ext uri="{FF2B5EF4-FFF2-40B4-BE49-F238E27FC236}">
                <a16:creationId xmlns:a16="http://schemas.microsoft.com/office/drawing/2014/main" id="{C56F1E89-ABDF-3B6D-97CC-88A442347C3D}"/>
              </a:ext>
            </a:extLst>
          </p:cNvPr>
          <p:cNvGraphicFramePr>
            <a:graphicFrameLocks noGrp="1"/>
          </p:cNvGraphicFramePr>
          <p:nvPr>
            <p:extLst>
              <p:ext uri="{D42A27DB-BD31-4B8C-83A1-F6EECF244321}">
                <p14:modId xmlns:p14="http://schemas.microsoft.com/office/powerpoint/2010/main" val="3534418303"/>
              </p:ext>
            </p:extLst>
          </p:nvPr>
        </p:nvGraphicFramePr>
        <p:xfrm>
          <a:off x="3749039" y="1726641"/>
          <a:ext cx="8047834" cy="4485640"/>
        </p:xfrm>
        <a:graphic>
          <a:graphicData uri="http://schemas.openxmlformats.org/drawingml/2006/table">
            <a:tbl>
              <a:tblPr firstRow="1" bandRow="1">
                <a:tableStyleId>{5C22544A-7EE6-4342-B048-85BDC9FD1C3A}</a:tableStyleId>
              </a:tblPr>
              <a:tblGrid>
                <a:gridCol w="2727961">
                  <a:extLst>
                    <a:ext uri="{9D8B030D-6E8A-4147-A177-3AD203B41FA5}">
                      <a16:colId xmlns:a16="http://schemas.microsoft.com/office/drawing/2014/main" val="152412443"/>
                    </a:ext>
                  </a:extLst>
                </a:gridCol>
                <a:gridCol w="5319873">
                  <a:extLst>
                    <a:ext uri="{9D8B030D-6E8A-4147-A177-3AD203B41FA5}">
                      <a16:colId xmlns:a16="http://schemas.microsoft.com/office/drawing/2014/main" val="2422013609"/>
                    </a:ext>
                  </a:extLst>
                </a:gridCol>
              </a:tblGrid>
              <a:tr h="370840">
                <a:tc>
                  <a:txBody>
                    <a:bodyPr/>
                    <a:lstStyle/>
                    <a:p>
                      <a:pPr rtl="0"/>
                      <a:r>
                        <a:rPr lang="de-DE" dirty="0"/>
                        <a:t>Maßnahme</a:t>
                      </a:r>
                    </a:p>
                  </a:txBody>
                  <a:tcPr>
                    <a:solidFill>
                      <a:schemeClr val="tx1">
                        <a:lumMod val="75000"/>
                      </a:schemeClr>
                    </a:solidFill>
                  </a:tcPr>
                </a:tc>
                <a:tc>
                  <a:txBody>
                    <a:bodyPr/>
                    <a:lstStyle/>
                    <a:p>
                      <a:pPr rtl="0"/>
                      <a:r>
                        <a:rPr lang="de-DE" dirty="0"/>
                        <a:t>Factoring</a:t>
                      </a:r>
                    </a:p>
                  </a:txBody>
                  <a:tcPr>
                    <a:solidFill>
                      <a:schemeClr val="tx1">
                        <a:lumMod val="75000"/>
                      </a:schemeClr>
                    </a:solidFill>
                  </a:tcPr>
                </a:tc>
                <a:extLst>
                  <a:ext uri="{0D108BD9-81ED-4DB2-BD59-A6C34878D82A}">
                    <a16:rowId xmlns:a16="http://schemas.microsoft.com/office/drawing/2014/main" val="975936480"/>
                  </a:ext>
                </a:extLst>
              </a:tr>
              <a:tr h="370840">
                <a:tc>
                  <a:txBody>
                    <a:bodyPr/>
                    <a:lstStyle/>
                    <a:p>
                      <a:pPr rtl="0"/>
                      <a:r>
                        <a:rPr lang="de-DE" dirty="0">
                          <a:solidFill>
                            <a:schemeClr val="bg1"/>
                          </a:solidFill>
                        </a:rPr>
                        <a:t>Definition / Beschreibung:</a:t>
                      </a:r>
                    </a:p>
                  </a:txBody>
                  <a:tcPr>
                    <a:solidFill>
                      <a:schemeClr val="tx1">
                        <a:lumMod val="75000"/>
                      </a:schemeClr>
                    </a:solidFill>
                  </a:tcPr>
                </a:tc>
                <a:tc>
                  <a:txBody>
                    <a:bodyPr/>
                    <a:lstStyle/>
                    <a:p>
                      <a:pPr rtl="0"/>
                      <a:r>
                        <a:rPr lang="de-DE" sz="1400" dirty="0">
                          <a:solidFill>
                            <a:srgbClr val="595A59"/>
                          </a:solidFill>
                        </a:rPr>
                        <a:t>Factoring ist eine Finanzierungsmethode, bei der ein Unternehmen offenstehende Forderungen gegenüber Kunden vor deren Fälligkeit an einen Finanzdienstleister überträgt, der diese dann umgehend auszahlt.</a:t>
                      </a:r>
                    </a:p>
                    <a:p>
                      <a:pPr rtl="0"/>
                      <a:endParaRPr lang="de-DE" sz="1400" dirty="0">
                        <a:solidFill>
                          <a:srgbClr val="595A59"/>
                        </a:solidFill>
                      </a:endParaRPr>
                    </a:p>
                    <a:p>
                      <a:pPr rtl="0"/>
                      <a:r>
                        <a:rPr lang="de-DE" sz="1400" dirty="0">
                          <a:solidFill>
                            <a:srgbClr val="595A59"/>
                          </a:solidFill>
                        </a:rPr>
                        <a:t>Typischerweise wird ein Rahmenvertrag mit einer </a:t>
                      </a:r>
                      <a:r>
                        <a:rPr lang="de-DE" sz="1400" dirty="0" err="1">
                          <a:solidFill>
                            <a:srgbClr val="595A59"/>
                          </a:solidFill>
                        </a:rPr>
                        <a:t>Factoringgesellschaft</a:t>
                      </a:r>
                      <a:r>
                        <a:rPr lang="de-DE" sz="1400" dirty="0">
                          <a:solidFill>
                            <a:srgbClr val="595A59"/>
                          </a:solidFill>
                        </a:rPr>
                        <a:t> geschlossen, der vorsieht, dass die </a:t>
                      </a:r>
                      <a:r>
                        <a:rPr lang="de-DE" sz="1400" dirty="0" err="1">
                          <a:solidFill>
                            <a:srgbClr val="595A59"/>
                          </a:solidFill>
                        </a:rPr>
                        <a:t>Factoringgesellschaft</a:t>
                      </a:r>
                      <a:r>
                        <a:rPr lang="de-DE" sz="1400" dirty="0">
                          <a:solidFill>
                            <a:srgbClr val="595A59"/>
                          </a:solidFill>
                        </a:rPr>
                        <a:t> einen Großteil der Forderungen (vorbehaltlich einer Bonitätsprüfung) in einem systematischen Prozess ankauft.</a:t>
                      </a:r>
                    </a:p>
                  </a:txBody>
                  <a:tcPr/>
                </a:tc>
                <a:extLst>
                  <a:ext uri="{0D108BD9-81ED-4DB2-BD59-A6C34878D82A}">
                    <a16:rowId xmlns:a16="http://schemas.microsoft.com/office/drawing/2014/main" val="227241393"/>
                  </a:ext>
                </a:extLst>
              </a:tr>
              <a:tr h="370840">
                <a:tc>
                  <a:txBody>
                    <a:bodyPr/>
                    <a:lstStyle/>
                    <a:p>
                      <a:pPr rtl="0"/>
                      <a:r>
                        <a:rPr lang="de-DE" dirty="0">
                          <a:solidFill>
                            <a:schemeClr val="bg1"/>
                          </a:solidFill>
                        </a:rPr>
                        <a:t>Fokus und Effekte:</a:t>
                      </a:r>
                    </a:p>
                  </a:txBody>
                  <a:tcPr>
                    <a:solidFill>
                      <a:schemeClr val="tx1">
                        <a:lumMod val="75000"/>
                      </a:schemeClr>
                    </a:solidFill>
                  </a:tcPr>
                </a:tc>
                <a:tc>
                  <a:txBody>
                    <a:bodyPr/>
                    <a:lstStyle/>
                    <a:p>
                      <a:pPr marL="285750" indent="-285750" rtl="0">
                        <a:buFontTx/>
                        <a:buChar char="-"/>
                      </a:pPr>
                      <a:r>
                        <a:rPr lang="de-DE" sz="1400" dirty="0">
                          <a:solidFill>
                            <a:srgbClr val="595A59"/>
                          </a:solidFill>
                        </a:rPr>
                        <a:t>Vorziehen von Auszahlungen auf Forderungen</a:t>
                      </a:r>
                    </a:p>
                    <a:p>
                      <a:pPr marL="285750" indent="-285750" rtl="0">
                        <a:buFontTx/>
                        <a:buChar char="-"/>
                      </a:pPr>
                      <a:r>
                        <a:rPr lang="de-DE" sz="1400" dirty="0">
                          <a:solidFill>
                            <a:srgbClr val="595A59"/>
                          </a:solidFill>
                        </a:rPr>
                        <a:t>Liquiditätseffekt</a:t>
                      </a:r>
                    </a:p>
                    <a:p>
                      <a:pPr marL="285750" indent="-285750" rtl="0">
                        <a:buFontTx/>
                        <a:buChar char="-"/>
                      </a:pPr>
                      <a:r>
                        <a:rPr lang="de-DE" sz="1400" dirty="0">
                          <a:solidFill>
                            <a:srgbClr val="595A59"/>
                          </a:solidFill>
                        </a:rPr>
                        <a:t>Bilanzeffekt</a:t>
                      </a:r>
                    </a:p>
                  </a:txBody>
                  <a:tcPr/>
                </a:tc>
                <a:extLst>
                  <a:ext uri="{0D108BD9-81ED-4DB2-BD59-A6C34878D82A}">
                    <a16:rowId xmlns:a16="http://schemas.microsoft.com/office/drawing/2014/main" val="2580676788"/>
                  </a:ext>
                </a:extLst>
              </a:tr>
              <a:tr h="370840">
                <a:tc>
                  <a:txBody>
                    <a:bodyPr/>
                    <a:lstStyle/>
                    <a:p>
                      <a:pPr rtl="0"/>
                      <a:r>
                        <a:rPr lang="de-DE" dirty="0">
                          <a:solidFill>
                            <a:schemeClr val="bg1"/>
                          </a:solidFill>
                        </a:rPr>
                        <a:t>Durchführung:</a:t>
                      </a:r>
                    </a:p>
                  </a:txBody>
                  <a:tcPr>
                    <a:solidFill>
                      <a:schemeClr val="tx1">
                        <a:lumMod val="75000"/>
                      </a:schemeClr>
                    </a:solidFill>
                  </a:tcPr>
                </a:tc>
                <a:tc>
                  <a:txBody>
                    <a:bodyPr/>
                    <a:lstStyle/>
                    <a:p>
                      <a:pPr marL="285750" indent="-285750" rtl="0">
                        <a:buFontTx/>
                        <a:buChar char="-"/>
                      </a:pPr>
                      <a:r>
                        <a:rPr lang="de-DE" sz="1400" dirty="0">
                          <a:solidFill>
                            <a:srgbClr val="595A59"/>
                          </a:solidFill>
                        </a:rPr>
                        <a:t>Abschließen eines Rahmenvertrages mit einer </a:t>
                      </a:r>
                      <a:r>
                        <a:rPr lang="de-DE" sz="1400" dirty="0" err="1">
                          <a:solidFill>
                            <a:srgbClr val="595A59"/>
                          </a:solidFill>
                        </a:rPr>
                        <a:t>Factoringgesellschaft</a:t>
                      </a:r>
                      <a:endParaRPr lang="de-DE" sz="1400" dirty="0">
                        <a:solidFill>
                          <a:srgbClr val="595A59"/>
                        </a:solidFill>
                      </a:endParaRPr>
                    </a:p>
                    <a:p>
                      <a:pPr marL="285750" indent="-285750" rtl="0">
                        <a:buFontTx/>
                        <a:buChar char="-"/>
                      </a:pPr>
                      <a:r>
                        <a:rPr lang="de-DE" sz="1400" dirty="0">
                          <a:solidFill>
                            <a:srgbClr val="595A59"/>
                          </a:solidFill>
                        </a:rPr>
                        <a:t>Bonitätsprüfung vor Ankauf der Forderungen durch die </a:t>
                      </a:r>
                      <a:r>
                        <a:rPr lang="de-DE" sz="1400" dirty="0" err="1">
                          <a:solidFill>
                            <a:srgbClr val="595A59"/>
                          </a:solidFill>
                        </a:rPr>
                        <a:t>Factoringgesellschaft</a:t>
                      </a:r>
                      <a:endParaRPr lang="de-DE" sz="1400" dirty="0">
                        <a:solidFill>
                          <a:srgbClr val="595A59"/>
                        </a:solidFill>
                      </a:endParaRPr>
                    </a:p>
                    <a:p>
                      <a:pPr marL="285750" indent="-285750" rtl="0">
                        <a:buFontTx/>
                        <a:buChar char="-"/>
                      </a:pPr>
                      <a:r>
                        <a:rPr lang="de-DE" sz="1400" dirty="0">
                          <a:solidFill>
                            <a:srgbClr val="595A59"/>
                          </a:solidFill>
                        </a:rPr>
                        <a:t>Auszahlung durch die </a:t>
                      </a:r>
                      <a:r>
                        <a:rPr lang="de-DE" sz="1400" dirty="0" err="1">
                          <a:solidFill>
                            <a:srgbClr val="595A59"/>
                          </a:solidFill>
                        </a:rPr>
                        <a:t>Factoringgesellschaft</a:t>
                      </a:r>
                      <a:endParaRPr lang="de-DE" sz="1400" dirty="0">
                        <a:solidFill>
                          <a:srgbClr val="595A59"/>
                        </a:solidFill>
                      </a:endParaRPr>
                    </a:p>
                    <a:p>
                      <a:pPr marL="285750" indent="-285750" rtl="0">
                        <a:buFontTx/>
                        <a:buChar char="-"/>
                      </a:pPr>
                      <a:r>
                        <a:rPr lang="de-DE" sz="1400" dirty="0">
                          <a:solidFill>
                            <a:srgbClr val="595A59"/>
                          </a:solidFill>
                        </a:rPr>
                        <a:t>Der Kunde zahlt direkt an die </a:t>
                      </a:r>
                      <a:r>
                        <a:rPr lang="de-DE" sz="1400" dirty="0" err="1">
                          <a:solidFill>
                            <a:srgbClr val="595A59"/>
                          </a:solidFill>
                        </a:rPr>
                        <a:t>Factoringgesellschaft</a:t>
                      </a:r>
                      <a:endParaRPr lang="de-DE" sz="1400" dirty="0">
                        <a:solidFill>
                          <a:srgbClr val="595A59"/>
                        </a:solidFill>
                      </a:endParaRPr>
                    </a:p>
                  </a:txBody>
                  <a:tcPr/>
                </a:tc>
                <a:extLst>
                  <a:ext uri="{0D108BD9-81ED-4DB2-BD59-A6C34878D82A}">
                    <a16:rowId xmlns:a16="http://schemas.microsoft.com/office/drawing/2014/main" val="1863081271"/>
                  </a:ext>
                </a:extLst>
              </a:tr>
            </a:tbl>
          </a:graphicData>
        </a:graphic>
      </p:graphicFrame>
      <p:sp>
        <p:nvSpPr>
          <p:cNvPr id="8" name="Rechteck 7">
            <a:extLst>
              <a:ext uri="{FF2B5EF4-FFF2-40B4-BE49-F238E27FC236}">
                <a16:creationId xmlns:a16="http://schemas.microsoft.com/office/drawing/2014/main" id="{08F9BE27-00D9-F017-1011-8D499247F1ED}"/>
              </a:ext>
            </a:extLst>
          </p:cNvPr>
          <p:cNvSpPr/>
          <p:nvPr/>
        </p:nvSpPr>
        <p:spPr>
          <a:xfrm>
            <a:off x="370936" y="1724736"/>
            <a:ext cx="1501729" cy="232669"/>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Liquiditätssicherung</a:t>
            </a:r>
          </a:p>
        </p:txBody>
      </p:sp>
    </p:spTree>
    <p:extLst>
      <p:ext uri="{BB962C8B-B14F-4D97-AF65-F5344CB8AC3E}">
        <p14:creationId xmlns:p14="http://schemas.microsoft.com/office/powerpoint/2010/main" val="2425023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sz="1800" dirty="0">
                <a:solidFill>
                  <a:srgbClr val="595A59"/>
                </a:solidFill>
              </a:rPr>
              <a:t>Die Zuführung zusätzlichen Kapitals durch die Gesellschafter ist ein schneller Weg, die Liquidität des Unternehmens zu sichern und gleichzeitig die Bilanzstruktur zu verbessern. </a:t>
            </a:r>
            <a:endParaRPr lang="de-DE" dirty="0"/>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Die Zuführung zusätzlichen Eigenkapitals durch den oder die Gesellschafter ist ein schneller Weg, dem Unternehmen neues Kapital zuzuführen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Ausgewählte Maßnahmen zur Liquiditätssicherung: Eigenkapitalzuführung</a:t>
            </a:r>
          </a:p>
        </p:txBody>
      </p:sp>
      <p:graphicFrame>
        <p:nvGraphicFramePr>
          <p:cNvPr id="6" name="Tabelle 6">
            <a:extLst>
              <a:ext uri="{FF2B5EF4-FFF2-40B4-BE49-F238E27FC236}">
                <a16:creationId xmlns:a16="http://schemas.microsoft.com/office/drawing/2014/main" id="{C56F1E89-ABDF-3B6D-97CC-88A442347C3D}"/>
              </a:ext>
            </a:extLst>
          </p:cNvPr>
          <p:cNvGraphicFramePr>
            <a:graphicFrameLocks noGrp="1"/>
          </p:cNvGraphicFramePr>
          <p:nvPr>
            <p:extLst>
              <p:ext uri="{D42A27DB-BD31-4B8C-83A1-F6EECF244321}">
                <p14:modId xmlns:p14="http://schemas.microsoft.com/office/powerpoint/2010/main" val="3551499644"/>
              </p:ext>
            </p:extLst>
          </p:nvPr>
        </p:nvGraphicFramePr>
        <p:xfrm>
          <a:off x="3749039" y="1726641"/>
          <a:ext cx="8047834" cy="3632200"/>
        </p:xfrm>
        <a:graphic>
          <a:graphicData uri="http://schemas.openxmlformats.org/drawingml/2006/table">
            <a:tbl>
              <a:tblPr firstRow="1" bandRow="1">
                <a:tableStyleId>{5C22544A-7EE6-4342-B048-85BDC9FD1C3A}</a:tableStyleId>
              </a:tblPr>
              <a:tblGrid>
                <a:gridCol w="2727961">
                  <a:extLst>
                    <a:ext uri="{9D8B030D-6E8A-4147-A177-3AD203B41FA5}">
                      <a16:colId xmlns:a16="http://schemas.microsoft.com/office/drawing/2014/main" val="152412443"/>
                    </a:ext>
                  </a:extLst>
                </a:gridCol>
                <a:gridCol w="5319873">
                  <a:extLst>
                    <a:ext uri="{9D8B030D-6E8A-4147-A177-3AD203B41FA5}">
                      <a16:colId xmlns:a16="http://schemas.microsoft.com/office/drawing/2014/main" val="2422013609"/>
                    </a:ext>
                  </a:extLst>
                </a:gridCol>
              </a:tblGrid>
              <a:tr h="370840">
                <a:tc>
                  <a:txBody>
                    <a:bodyPr/>
                    <a:lstStyle/>
                    <a:p>
                      <a:r>
                        <a:rPr lang="de-DE" dirty="0"/>
                        <a:t>Maßnahme</a:t>
                      </a:r>
                    </a:p>
                  </a:txBody>
                  <a:tcPr>
                    <a:solidFill>
                      <a:schemeClr val="tx1">
                        <a:lumMod val="75000"/>
                      </a:schemeClr>
                    </a:solidFill>
                  </a:tcPr>
                </a:tc>
                <a:tc>
                  <a:txBody>
                    <a:bodyPr/>
                    <a:lstStyle/>
                    <a:p>
                      <a:r>
                        <a:rPr lang="de-DE" dirty="0"/>
                        <a:t>Eigenkapitalzuführung</a:t>
                      </a:r>
                    </a:p>
                  </a:txBody>
                  <a:tcPr>
                    <a:solidFill>
                      <a:schemeClr val="tx1">
                        <a:lumMod val="75000"/>
                      </a:schemeClr>
                    </a:solidFill>
                  </a:tcPr>
                </a:tc>
                <a:extLst>
                  <a:ext uri="{0D108BD9-81ED-4DB2-BD59-A6C34878D82A}">
                    <a16:rowId xmlns:a16="http://schemas.microsoft.com/office/drawing/2014/main" val="975936480"/>
                  </a:ext>
                </a:extLst>
              </a:tr>
              <a:tr h="370840">
                <a:tc>
                  <a:txBody>
                    <a:bodyPr/>
                    <a:lstStyle/>
                    <a:p>
                      <a:r>
                        <a:rPr lang="de-DE" dirty="0">
                          <a:solidFill>
                            <a:schemeClr val="bg1"/>
                          </a:solidFill>
                        </a:rPr>
                        <a:t>Definition / Beschreibung:</a:t>
                      </a:r>
                    </a:p>
                  </a:txBody>
                  <a:tcPr>
                    <a:solidFill>
                      <a:schemeClr val="tx1">
                        <a:lumMod val="75000"/>
                      </a:schemeClr>
                    </a:solidFill>
                  </a:tcPr>
                </a:tc>
                <a:tc>
                  <a:txBody>
                    <a:bodyPr/>
                    <a:lstStyle/>
                    <a:p>
                      <a:r>
                        <a:rPr lang="de-DE" sz="1400" dirty="0">
                          <a:solidFill>
                            <a:srgbClr val="595A59"/>
                          </a:solidFill>
                        </a:rPr>
                        <a:t>Von einer Kapitalerhöhung spricht man, wenn das Stammkapital der GmbH im Wege eines formellen Verfahrens erhöht wird. Damit verbunden ist ein Vermögenszuwachs bei der GmbH, der in der Praxis zumeist in Form von liquiden Mitteln erfolgt. </a:t>
                      </a:r>
                    </a:p>
                    <a:p>
                      <a:endParaRPr lang="de-DE" sz="1400" dirty="0">
                        <a:solidFill>
                          <a:srgbClr val="595A59"/>
                        </a:solidFill>
                      </a:endParaRPr>
                    </a:p>
                    <a:p>
                      <a:r>
                        <a:rPr lang="de-DE" sz="1400" dirty="0">
                          <a:solidFill>
                            <a:srgbClr val="595A59"/>
                          </a:solidFill>
                        </a:rPr>
                        <a:t>Sofern alle Gesellschafter gleichermaßen Kapital zuführen, bleiben die Eigentums-, Entscheidungs- und Risikostrukturen im Unternehmen gleich. </a:t>
                      </a:r>
                    </a:p>
                  </a:txBody>
                  <a:tcPr/>
                </a:tc>
                <a:extLst>
                  <a:ext uri="{0D108BD9-81ED-4DB2-BD59-A6C34878D82A}">
                    <a16:rowId xmlns:a16="http://schemas.microsoft.com/office/drawing/2014/main" val="227241393"/>
                  </a:ext>
                </a:extLst>
              </a:tr>
              <a:tr h="370840">
                <a:tc>
                  <a:txBody>
                    <a:bodyPr/>
                    <a:lstStyle/>
                    <a:p>
                      <a:r>
                        <a:rPr lang="de-DE" dirty="0">
                          <a:solidFill>
                            <a:schemeClr val="bg1"/>
                          </a:solidFill>
                        </a:rPr>
                        <a:t>Fokus und Effekte:</a:t>
                      </a:r>
                    </a:p>
                  </a:txBody>
                  <a:tcPr>
                    <a:solidFill>
                      <a:schemeClr val="tx1">
                        <a:lumMod val="75000"/>
                      </a:schemeClr>
                    </a:solidFill>
                  </a:tcPr>
                </a:tc>
                <a:tc>
                  <a:txBody>
                    <a:bodyPr/>
                    <a:lstStyle/>
                    <a:p>
                      <a:pPr marL="285750" indent="-285750">
                        <a:buFontTx/>
                        <a:buChar char="-"/>
                      </a:pPr>
                      <a:r>
                        <a:rPr lang="de-DE" sz="1400" dirty="0">
                          <a:solidFill>
                            <a:srgbClr val="595A59"/>
                          </a:solidFill>
                        </a:rPr>
                        <a:t>Liquiditätseffekt zur Vermeidung der Zahlungsunfähigkeit</a:t>
                      </a:r>
                    </a:p>
                    <a:p>
                      <a:pPr marL="285750" indent="-285750">
                        <a:buFontTx/>
                        <a:buChar char="-"/>
                      </a:pPr>
                      <a:r>
                        <a:rPr lang="de-DE" sz="1400" dirty="0">
                          <a:solidFill>
                            <a:srgbClr val="595A59"/>
                          </a:solidFill>
                        </a:rPr>
                        <a:t>Bilanzeffekt zur Vermeidung der bilanziellen Überschuldung</a:t>
                      </a:r>
                    </a:p>
                    <a:p>
                      <a:pPr marL="285750" indent="-285750">
                        <a:buFontTx/>
                        <a:buChar char="-"/>
                      </a:pPr>
                      <a:r>
                        <a:rPr lang="de-DE" sz="1400" dirty="0">
                          <a:solidFill>
                            <a:srgbClr val="595A59"/>
                          </a:solidFill>
                        </a:rPr>
                        <a:t>Schnell durchführbar (zum Beispiel keine Unternehmensbewertung notwendig)</a:t>
                      </a:r>
                    </a:p>
                  </a:txBody>
                  <a:tcPr/>
                </a:tc>
                <a:extLst>
                  <a:ext uri="{0D108BD9-81ED-4DB2-BD59-A6C34878D82A}">
                    <a16:rowId xmlns:a16="http://schemas.microsoft.com/office/drawing/2014/main" val="2580676788"/>
                  </a:ext>
                </a:extLst>
              </a:tr>
              <a:tr h="370840">
                <a:tc>
                  <a:txBody>
                    <a:bodyPr/>
                    <a:lstStyle/>
                    <a:p>
                      <a:r>
                        <a:rPr lang="de-DE" dirty="0">
                          <a:solidFill>
                            <a:schemeClr val="bg1"/>
                          </a:solidFill>
                        </a:rPr>
                        <a:t>Durchführung:</a:t>
                      </a:r>
                    </a:p>
                  </a:txBody>
                  <a:tcPr>
                    <a:solidFill>
                      <a:schemeClr val="tx1">
                        <a:lumMod val="75000"/>
                      </a:schemeClr>
                    </a:solidFill>
                  </a:tcPr>
                </a:tc>
                <a:tc>
                  <a:txBody>
                    <a:bodyPr/>
                    <a:lstStyle/>
                    <a:p>
                      <a:pPr marL="0" indent="0">
                        <a:buNone/>
                      </a:pPr>
                      <a:r>
                        <a:rPr lang="de-DE" sz="1400" dirty="0">
                          <a:solidFill>
                            <a:srgbClr val="595A59"/>
                          </a:solidFill>
                        </a:rPr>
                        <a:t>Bereitstellung zusätzlichen Eigenkapitals durch den oder die Altgesellschafter.</a:t>
                      </a:r>
                    </a:p>
                  </a:txBody>
                  <a:tcPr/>
                </a:tc>
                <a:extLst>
                  <a:ext uri="{0D108BD9-81ED-4DB2-BD59-A6C34878D82A}">
                    <a16:rowId xmlns:a16="http://schemas.microsoft.com/office/drawing/2014/main" val="1863081271"/>
                  </a:ext>
                </a:extLst>
              </a:tr>
            </a:tbl>
          </a:graphicData>
        </a:graphic>
      </p:graphicFrame>
      <p:sp>
        <p:nvSpPr>
          <p:cNvPr id="8" name="Rechteck 7">
            <a:extLst>
              <a:ext uri="{FF2B5EF4-FFF2-40B4-BE49-F238E27FC236}">
                <a16:creationId xmlns:a16="http://schemas.microsoft.com/office/drawing/2014/main" id="{08F9BE27-00D9-F017-1011-8D499247F1ED}"/>
              </a:ext>
            </a:extLst>
          </p:cNvPr>
          <p:cNvSpPr/>
          <p:nvPr/>
        </p:nvSpPr>
        <p:spPr>
          <a:xfrm>
            <a:off x="370936" y="1724736"/>
            <a:ext cx="1501729" cy="232669"/>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Liquiditätssicherung</a:t>
            </a:r>
          </a:p>
        </p:txBody>
      </p:sp>
    </p:spTree>
    <p:extLst>
      <p:ext uri="{BB962C8B-B14F-4D97-AF65-F5344CB8AC3E}">
        <p14:creationId xmlns:p14="http://schemas.microsoft.com/office/powerpoint/2010/main" val="337295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FB313C8-DBFA-FF28-C4C9-665AFDFB6B19}"/>
              </a:ext>
            </a:extLst>
          </p:cNvPr>
          <p:cNvSpPr>
            <a:spLocks noGrp="1"/>
          </p:cNvSpPr>
          <p:nvPr>
            <p:ph sz="quarter" idx="13"/>
          </p:nvPr>
        </p:nvSpPr>
        <p:spPr/>
        <p:txBody>
          <a:bodyPr/>
          <a:lstStyle/>
          <a:p>
            <a:endParaRPr lang="de-DE" dirty="0"/>
          </a:p>
        </p:txBody>
      </p:sp>
      <p:sp>
        <p:nvSpPr>
          <p:cNvPr id="3" name="Inhaltsplatzhalter 2">
            <a:extLst>
              <a:ext uri="{FF2B5EF4-FFF2-40B4-BE49-F238E27FC236}">
                <a16:creationId xmlns:a16="http://schemas.microsoft.com/office/drawing/2014/main" id="{0B7376B7-AE5D-8FF2-DEC0-935D3C915021}"/>
              </a:ext>
            </a:extLst>
          </p:cNvPr>
          <p:cNvSpPr>
            <a:spLocks noGrp="1"/>
          </p:cNvSpPr>
          <p:nvPr>
            <p:ph sz="quarter" idx="19"/>
          </p:nvPr>
        </p:nvSpPr>
        <p:spPr/>
        <p:txBody>
          <a:bodyPr/>
          <a:lstStyle/>
          <a:p>
            <a:r>
              <a:rPr lang="de-DE" dirty="0"/>
              <a:t>In der Regel gilt: Je weiter die Krise fortgeschritten ist, desto schwieriger und teurer ist es, sie zu lösen.</a:t>
            </a:r>
          </a:p>
          <a:p>
            <a:r>
              <a:rPr lang="de-DE" dirty="0"/>
              <a:t>Die Liquiditätskrise äußert sich dadurch, dass die Finanzreserven des Unternehmens deutlich abnehmen, Kreditlinien ausgeschöpft werden. Teilweise verlangen Lieferanten Vorauskasse, da Ihre Bonität als schlecht eingeschätzt wird.</a:t>
            </a:r>
          </a:p>
        </p:txBody>
      </p:sp>
      <p:sp>
        <p:nvSpPr>
          <p:cNvPr id="4" name="Textplatzhalter 3">
            <a:extLst>
              <a:ext uri="{FF2B5EF4-FFF2-40B4-BE49-F238E27FC236}">
                <a16:creationId xmlns:a16="http://schemas.microsoft.com/office/drawing/2014/main" id="{46906822-01B4-B290-1123-DCC6D01F5FA1}"/>
              </a:ext>
            </a:extLst>
          </p:cNvPr>
          <p:cNvSpPr>
            <a:spLocks noGrp="1"/>
          </p:cNvSpPr>
          <p:nvPr>
            <p:ph type="body" sz="quarter" idx="16"/>
          </p:nvPr>
        </p:nvSpPr>
        <p:spPr/>
        <p:txBody>
          <a:bodyPr>
            <a:normAutofit lnSpcReduction="10000"/>
          </a:bodyPr>
          <a:lstStyle/>
          <a:p>
            <a:r>
              <a:rPr lang="de-DE" dirty="0"/>
              <a:t>Unternehmenskrisen folgen meist einem typischen Verlauf. Die einzelnen Phasen können unterschiedlich lang sein - manchmal wird auch eine Phase übersprungen. </a:t>
            </a:r>
          </a:p>
          <a:p>
            <a:endParaRPr lang="de-DE" dirty="0"/>
          </a:p>
        </p:txBody>
      </p:sp>
      <p:sp>
        <p:nvSpPr>
          <p:cNvPr id="5" name="Textplatzhalter 4">
            <a:extLst>
              <a:ext uri="{FF2B5EF4-FFF2-40B4-BE49-F238E27FC236}">
                <a16:creationId xmlns:a16="http://schemas.microsoft.com/office/drawing/2014/main" id="{965972A5-AE1E-0AF5-3AB7-F312D1F34C97}"/>
              </a:ext>
            </a:extLst>
          </p:cNvPr>
          <p:cNvSpPr>
            <a:spLocks noGrp="1"/>
          </p:cNvSpPr>
          <p:nvPr>
            <p:ph type="body" sz="quarter" idx="20"/>
          </p:nvPr>
        </p:nvSpPr>
        <p:spPr/>
        <p:txBody>
          <a:bodyPr>
            <a:normAutofit fontScale="77500" lnSpcReduction="20000"/>
          </a:bodyPr>
          <a:lstStyle/>
          <a:p>
            <a:r>
              <a:rPr lang="de-DE" dirty="0"/>
              <a:t>Was ist eine Liquiditätskrise?</a:t>
            </a:r>
          </a:p>
        </p:txBody>
      </p:sp>
      <p:sp>
        <p:nvSpPr>
          <p:cNvPr id="7" name="Freihandform: Form 6">
            <a:extLst>
              <a:ext uri="{FF2B5EF4-FFF2-40B4-BE49-F238E27FC236}">
                <a16:creationId xmlns:a16="http://schemas.microsoft.com/office/drawing/2014/main" id="{99130936-AF7E-4930-0098-FDFE894A120B}"/>
              </a:ext>
            </a:extLst>
          </p:cNvPr>
          <p:cNvSpPr/>
          <p:nvPr/>
        </p:nvSpPr>
        <p:spPr>
          <a:xfrm>
            <a:off x="3752489" y="1986281"/>
            <a:ext cx="7629613" cy="3582458"/>
          </a:xfrm>
          <a:custGeom>
            <a:avLst/>
            <a:gdLst>
              <a:gd name="connsiteX0" fmla="*/ 0 w 7916092"/>
              <a:gd name="connsiteY0" fmla="*/ 3236 h 3582458"/>
              <a:gd name="connsiteX1" fmla="*/ 1010194 w 7916092"/>
              <a:gd name="connsiteY1" fmla="*/ 38070 h 3582458"/>
              <a:gd name="connsiteX2" fmla="*/ 2403566 w 7916092"/>
              <a:gd name="connsiteY2" fmla="*/ 273201 h 3582458"/>
              <a:gd name="connsiteX3" fmla="*/ 3500846 w 7916092"/>
              <a:gd name="connsiteY3" fmla="*/ 595418 h 3582458"/>
              <a:gd name="connsiteX4" fmla="*/ 4781006 w 7916092"/>
              <a:gd name="connsiteY4" fmla="*/ 1083098 h 3582458"/>
              <a:gd name="connsiteX5" fmla="*/ 6165669 w 7916092"/>
              <a:gd name="connsiteY5" fmla="*/ 1901704 h 3582458"/>
              <a:gd name="connsiteX6" fmla="*/ 7916092 w 7916092"/>
              <a:gd name="connsiteY6" fmla="*/ 3582458 h 358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6092" h="3582458">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w="38100">
            <a:solidFill>
              <a:srgbClr val="EC2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8" name="Gruppieren 7">
            <a:extLst>
              <a:ext uri="{FF2B5EF4-FFF2-40B4-BE49-F238E27FC236}">
                <a16:creationId xmlns:a16="http://schemas.microsoft.com/office/drawing/2014/main" id="{A59D1C30-1EBB-DE53-5138-8293CAF6C560}"/>
              </a:ext>
            </a:extLst>
          </p:cNvPr>
          <p:cNvGrpSpPr/>
          <p:nvPr/>
        </p:nvGrpSpPr>
        <p:grpSpPr>
          <a:xfrm>
            <a:off x="3752489" y="3559137"/>
            <a:ext cx="8361907" cy="544595"/>
            <a:chOff x="2867303" y="3559137"/>
            <a:chExt cx="9247094" cy="544595"/>
          </a:xfrm>
        </p:grpSpPr>
        <p:sp>
          <p:nvSpPr>
            <p:cNvPr id="9" name="Chevron 1">
              <a:extLst>
                <a:ext uri="{FF2B5EF4-FFF2-40B4-BE49-F238E27FC236}">
                  <a16:creationId xmlns:a16="http://schemas.microsoft.com/office/drawing/2014/main" id="{B6895767-8D5A-97BB-2695-63708F67A263}"/>
                </a:ext>
              </a:extLst>
            </p:cNvPr>
            <p:cNvSpPr/>
            <p:nvPr/>
          </p:nvSpPr>
          <p:spPr>
            <a:xfrm>
              <a:off x="2867303" y="3559321"/>
              <a:ext cx="1520317" cy="532536"/>
            </a:xfrm>
            <a:prstGeom prst="chevron">
              <a:avLst>
                <a:gd name="adj" fmla="val 21186"/>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 b="1" dirty="0">
                <a:solidFill>
                  <a:schemeClr val="tx1"/>
                </a:solidFill>
                <a:latin typeface="+mj-lt"/>
              </a:endParaRPr>
            </a:p>
          </p:txBody>
        </p:sp>
        <p:sp>
          <p:nvSpPr>
            <p:cNvPr id="10" name="Chevron 2">
              <a:extLst>
                <a:ext uri="{FF2B5EF4-FFF2-40B4-BE49-F238E27FC236}">
                  <a16:creationId xmlns:a16="http://schemas.microsoft.com/office/drawing/2014/main" id="{8AE7979D-820D-C591-5024-07E361001C5E}"/>
                </a:ext>
              </a:extLst>
            </p:cNvPr>
            <p:cNvSpPr/>
            <p:nvPr/>
          </p:nvSpPr>
          <p:spPr>
            <a:xfrm>
              <a:off x="4419782" y="3571196"/>
              <a:ext cx="1520317" cy="532536"/>
            </a:xfrm>
            <a:prstGeom prst="chevron">
              <a:avLst>
                <a:gd name="adj" fmla="val 21186"/>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 b="1" dirty="0">
                <a:solidFill>
                  <a:schemeClr val="tx1"/>
                </a:solidFill>
                <a:latin typeface="+mj-lt"/>
              </a:endParaRPr>
            </a:p>
          </p:txBody>
        </p:sp>
        <p:sp>
          <p:nvSpPr>
            <p:cNvPr id="11" name="Chevron 3">
              <a:extLst>
                <a:ext uri="{FF2B5EF4-FFF2-40B4-BE49-F238E27FC236}">
                  <a16:creationId xmlns:a16="http://schemas.microsoft.com/office/drawing/2014/main" id="{9F17524A-2CA6-BED5-8CA7-6550C40D26EF}"/>
                </a:ext>
              </a:extLst>
            </p:cNvPr>
            <p:cNvSpPr/>
            <p:nvPr/>
          </p:nvSpPr>
          <p:spPr>
            <a:xfrm>
              <a:off x="5972263" y="3559321"/>
              <a:ext cx="1520317" cy="532536"/>
            </a:xfrm>
            <a:prstGeom prst="chevron">
              <a:avLst>
                <a:gd name="adj" fmla="val 21186"/>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 b="1" dirty="0">
                <a:solidFill>
                  <a:schemeClr val="tx1"/>
                </a:solidFill>
                <a:latin typeface="+mj-lt"/>
              </a:endParaRPr>
            </a:p>
          </p:txBody>
        </p:sp>
        <p:sp>
          <p:nvSpPr>
            <p:cNvPr id="12" name="Chevron 4">
              <a:extLst>
                <a:ext uri="{FF2B5EF4-FFF2-40B4-BE49-F238E27FC236}">
                  <a16:creationId xmlns:a16="http://schemas.microsoft.com/office/drawing/2014/main" id="{9035128C-9FB7-99FC-B4B3-50C7ADDA24FE}"/>
                </a:ext>
              </a:extLst>
            </p:cNvPr>
            <p:cNvSpPr/>
            <p:nvPr/>
          </p:nvSpPr>
          <p:spPr>
            <a:xfrm>
              <a:off x="7512867" y="3559321"/>
              <a:ext cx="1520317" cy="532536"/>
            </a:xfrm>
            <a:prstGeom prst="chevron">
              <a:avLst>
                <a:gd name="adj" fmla="val 21186"/>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 b="1" dirty="0">
                <a:solidFill>
                  <a:schemeClr val="tx1"/>
                </a:solidFill>
                <a:latin typeface="+mj-lt"/>
              </a:endParaRPr>
            </a:p>
          </p:txBody>
        </p:sp>
        <p:sp>
          <p:nvSpPr>
            <p:cNvPr id="13" name="Chevron 5">
              <a:extLst>
                <a:ext uri="{FF2B5EF4-FFF2-40B4-BE49-F238E27FC236}">
                  <a16:creationId xmlns:a16="http://schemas.microsoft.com/office/drawing/2014/main" id="{6C281899-4CBB-4789-3D51-5824A0049084}"/>
                </a:ext>
              </a:extLst>
            </p:cNvPr>
            <p:cNvSpPr/>
            <p:nvPr/>
          </p:nvSpPr>
          <p:spPr>
            <a:xfrm>
              <a:off x="9053472" y="3559321"/>
              <a:ext cx="1520317" cy="532536"/>
            </a:xfrm>
            <a:prstGeom prst="chevron">
              <a:avLst>
                <a:gd name="adj" fmla="val 21186"/>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 b="1" dirty="0">
                <a:solidFill>
                  <a:schemeClr val="tx1"/>
                </a:solidFill>
                <a:latin typeface="+mj-lt"/>
              </a:endParaRPr>
            </a:p>
          </p:txBody>
        </p:sp>
        <p:sp>
          <p:nvSpPr>
            <p:cNvPr id="14" name="TextBox 14">
              <a:extLst>
                <a:ext uri="{FF2B5EF4-FFF2-40B4-BE49-F238E27FC236}">
                  <a16:creationId xmlns:a16="http://schemas.microsoft.com/office/drawing/2014/main" id="{2EB8748F-C554-4248-AD78-DDF914651EBA}"/>
                </a:ext>
              </a:extLst>
            </p:cNvPr>
            <p:cNvSpPr txBox="1"/>
            <p:nvPr/>
          </p:nvSpPr>
          <p:spPr>
            <a:xfrm>
              <a:off x="3013761" y="3559137"/>
              <a:ext cx="1222490" cy="523220"/>
            </a:xfrm>
            <a:prstGeom prst="rect">
              <a:avLst/>
            </a:prstGeom>
            <a:noFill/>
          </p:spPr>
          <p:txBody>
            <a:bodyPr wrap="square" rtlCol="0" anchor="ctr" anchorCtr="0">
              <a:spAutoFit/>
            </a:bodyPr>
            <a:lstStyle/>
            <a:p>
              <a:pPr algn="ctr"/>
              <a:r>
                <a:rPr lang="de-DE" sz="1400" b="1" dirty="0">
                  <a:solidFill>
                    <a:schemeClr val="bg1"/>
                  </a:solidFill>
                  <a:latin typeface="+mj-lt"/>
                  <a:ea typeface="League Spartan" charset="0"/>
                  <a:cs typeface="Poppins" pitchFamily="2" charset="77"/>
                </a:rPr>
                <a:t>Stakeholder-</a:t>
              </a:r>
              <a:br>
                <a:rPr lang="de-DE" sz="1400" b="1" dirty="0">
                  <a:solidFill>
                    <a:schemeClr val="bg1"/>
                  </a:solidFill>
                  <a:latin typeface="+mj-lt"/>
                  <a:ea typeface="League Spartan" charset="0"/>
                  <a:cs typeface="Poppins" pitchFamily="2" charset="77"/>
                </a:rPr>
              </a:br>
              <a:r>
                <a:rPr lang="de-DE" sz="1400" b="1" dirty="0">
                  <a:solidFill>
                    <a:schemeClr val="bg1"/>
                  </a:solidFill>
                  <a:latin typeface="+mj-lt"/>
                  <a:ea typeface="League Spartan" charset="0"/>
                  <a:cs typeface="Poppins" pitchFamily="2" charset="77"/>
                </a:rPr>
                <a:t>Krise</a:t>
              </a:r>
            </a:p>
          </p:txBody>
        </p:sp>
        <p:sp>
          <p:nvSpPr>
            <p:cNvPr id="15" name="TextBox 15">
              <a:extLst>
                <a:ext uri="{FF2B5EF4-FFF2-40B4-BE49-F238E27FC236}">
                  <a16:creationId xmlns:a16="http://schemas.microsoft.com/office/drawing/2014/main" id="{4FBE0AA6-CFFD-5DD4-A474-D6C9662B3FE3}"/>
                </a:ext>
              </a:extLst>
            </p:cNvPr>
            <p:cNvSpPr txBox="1"/>
            <p:nvPr/>
          </p:nvSpPr>
          <p:spPr>
            <a:xfrm>
              <a:off x="4535480" y="3559139"/>
              <a:ext cx="1269308" cy="523220"/>
            </a:xfrm>
            <a:prstGeom prst="rect">
              <a:avLst/>
            </a:prstGeom>
            <a:noFill/>
          </p:spPr>
          <p:txBody>
            <a:bodyPr wrap="square" rtlCol="0" anchor="ctr" anchorCtr="0">
              <a:spAutoFit/>
            </a:bodyPr>
            <a:lstStyle/>
            <a:p>
              <a:pPr algn="ctr"/>
              <a:r>
                <a:rPr lang="de-DE" sz="1400" b="1" dirty="0">
                  <a:solidFill>
                    <a:schemeClr val="bg1"/>
                  </a:solidFill>
                  <a:latin typeface="+mj-lt"/>
                  <a:ea typeface="League Spartan" charset="0"/>
                  <a:cs typeface="Poppins" pitchFamily="2" charset="77"/>
                </a:rPr>
                <a:t>Strategie-krise</a:t>
              </a:r>
            </a:p>
          </p:txBody>
        </p:sp>
        <p:sp>
          <p:nvSpPr>
            <p:cNvPr id="16" name="TextBox 16">
              <a:extLst>
                <a:ext uri="{FF2B5EF4-FFF2-40B4-BE49-F238E27FC236}">
                  <a16:creationId xmlns:a16="http://schemas.microsoft.com/office/drawing/2014/main" id="{F388B986-9134-589D-4733-797B70A4902D}"/>
                </a:ext>
              </a:extLst>
            </p:cNvPr>
            <p:cNvSpPr txBox="1"/>
            <p:nvPr/>
          </p:nvSpPr>
          <p:spPr>
            <a:xfrm>
              <a:off x="6183540" y="3559137"/>
              <a:ext cx="1184016" cy="523220"/>
            </a:xfrm>
            <a:prstGeom prst="rect">
              <a:avLst/>
            </a:prstGeom>
            <a:noFill/>
          </p:spPr>
          <p:txBody>
            <a:bodyPr wrap="square" rtlCol="0" anchor="ctr" anchorCtr="0">
              <a:spAutoFit/>
            </a:bodyPr>
            <a:lstStyle/>
            <a:p>
              <a:pPr algn="ctr"/>
              <a:r>
                <a:rPr lang="de-DE" sz="1400" b="1" dirty="0">
                  <a:solidFill>
                    <a:schemeClr val="bg1"/>
                  </a:solidFill>
                  <a:latin typeface="+mj-lt"/>
                  <a:ea typeface="League Spartan" charset="0"/>
                  <a:cs typeface="Poppins" pitchFamily="2" charset="77"/>
                </a:rPr>
                <a:t>Produkt-/ Absatzkrise</a:t>
              </a:r>
            </a:p>
          </p:txBody>
        </p:sp>
        <p:sp>
          <p:nvSpPr>
            <p:cNvPr id="17" name="TextBox 17">
              <a:extLst>
                <a:ext uri="{FF2B5EF4-FFF2-40B4-BE49-F238E27FC236}">
                  <a16:creationId xmlns:a16="http://schemas.microsoft.com/office/drawing/2014/main" id="{1C9F7FAD-F687-4618-F73C-BC0AC359BF51}"/>
                </a:ext>
              </a:extLst>
            </p:cNvPr>
            <p:cNvSpPr txBox="1"/>
            <p:nvPr/>
          </p:nvSpPr>
          <p:spPr>
            <a:xfrm>
              <a:off x="7795152" y="3559137"/>
              <a:ext cx="904013" cy="523220"/>
            </a:xfrm>
            <a:prstGeom prst="rect">
              <a:avLst/>
            </a:prstGeom>
            <a:noFill/>
          </p:spPr>
          <p:txBody>
            <a:bodyPr wrap="square" rtlCol="0" anchor="ctr" anchorCtr="0">
              <a:spAutoFit/>
            </a:bodyPr>
            <a:lstStyle/>
            <a:p>
              <a:pPr algn="ctr"/>
              <a:r>
                <a:rPr lang="de-DE" sz="1400" b="1" dirty="0">
                  <a:solidFill>
                    <a:schemeClr val="bg1"/>
                  </a:solidFill>
                  <a:latin typeface="+mj-lt"/>
                  <a:ea typeface="League Spartan" charset="0"/>
                  <a:cs typeface="Poppins" pitchFamily="2" charset="77"/>
                </a:rPr>
                <a:t>Ertrags-krise</a:t>
              </a:r>
            </a:p>
          </p:txBody>
        </p:sp>
        <p:sp>
          <p:nvSpPr>
            <p:cNvPr id="18" name="TextBox 18">
              <a:extLst>
                <a:ext uri="{FF2B5EF4-FFF2-40B4-BE49-F238E27FC236}">
                  <a16:creationId xmlns:a16="http://schemas.microsoft.com/office/drawing/2014/main" id="{451FC333-C58C-AE1E-5636-0FBD604B08C9}"/>
                </a:ext>
              </a:extLst>
            </p:cNvPr>
            <p:cNvSpPr txBox="1"/>
            <p:nvPr/>
          </p:nvSpPr>
          <p:spPr>
            <a:xfrm>
              <a:off x="9214365" y="3559137"/>
              <a:ext cx="1166510" cy="523220"/>
            </a:xfrm>
            <a:prstGeom prst="rect">
              <a:avLst/>
            </a:prstGeom>
            <a:noFill/>
          </p:spPr>
          <p:txBody>
            <a:bodyPr wrap="square" rtlCol="0" anchor="ctr" anchorCtr="0">
              <a:spAutoFit/>
            </a:bodyPr>
            <a:lstStyle/>
            <a:p>
              <a:pPr algn="ctr"/>
              <a:r>
                <a:rPr lang="de-DE" sz="1400" b="1" dirty="0">
                  <a:solidFill>
                    <a:schemeClr val="bg1"/>
                  </a:solidFill>
                  <a:latin typeface="+mj-lt"/>
                  <a:ea typeface="League Spartan" charset="0"/>
                  <a:cs typeface="Poppins" pitchFamily="2" charset="77"/>
                </a:rPr>
                <a:t>Liquiditäts-krise</a:t>
              </a:r>
            </a:p>
          </p:txBody>
        </p:sp>
        <p:sp>
          <p:nvSpPr>
            <p:cNvPr id="19" name="Chevron 5">
              <a:extLst>
                <a:ext uri="{FF2B5EF4-FFF2-40B4-BE49-F238E27FC236}">
                  <a16:creationId xmlns:a16="http://schemas.microsoft.com/office/drawing/2014/main" id="{F0FBF06F-0C5C-F9CD-A019-41A7C5AA5832}"/>
                </a:ext>
              </a:extLst>
            </p:cNvPr>
            <p:cNvSpPr/>
            <p:nvPr/>
          </p:nvSpPr>
          <p:spPr>
            <a:xfrm>
              <a:off x="10594080" y="3561189"/>
              <a:ext cx="1520317" cy="532536"/>
            </a:xfrm>
            <a:prstGeom prst="chevron">
              <a:avLst>
                <a:gd name="adj" fmla="val 21186"/>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 b="1" dirty="0">
                <a:solidFill>
                  <a:schemeClr val="tx1"/>
                </a:solidFill>
                <a:latin typeface="+mj-lt"/>
              </a:endParaRPr>
            </a:p>
          </p:txBody>
        </p:sp>
        <p:sp>
          <p:nvSpPr>
            <p:cNvPr id="20" name="TextBox 18">
              <a:extLst>
                <a:ext uri="{FF2B5EF4-FFF2-40B4-BE49-F238E27FC236}">
                  <a16:creationId xmlns:a16="http://schemas.microsoft.com/office/drawing/2014/main" id="{1A48E4CC-B7E6-64E7-6192-7DBD36742061}"/>
                </a:ext>
              </a:extLst>
            </p:cNvPr>
            <p:cNvSpPr txBox="1"/>
            <p:nvPr/>
          </p:nvSpPr>
          <p:spPr>
            <a:xfrm>
              <a:off x="10723840" y="3666858"/>
              <a:ext cx="1204609" cy="307777"/>
            </a:xfrm>
            <a:prstGeom prst="rect">
              <a:avLst/>
            </a:prstGeom>
            <a:noFill/>
          </p:spPr>
          <p:txBody>
            <a:bodyPr wrap="square" rtlCol="0" anchor="ctr" anchorCtr="0">
              <a:spAutoFit/>
            </a:bodyPr>
            <a:lstStyle/>
            <a:p>
              <a:pPr algn="ctr"/>
              <a:r>
                <a:rPr lang="de-DE" sz="1400" b="1" dirty="0">
                  <a:solidFill>
                    <a:schemeClr val="bg1"/>
                  </a:solidFill>
                  <a:latin typeface="+mj-lt"/>
                  <a:ea typeface="League Spartan" charset="0"/>
                  <a:cs typeface="Poppins" pitchFamily="2" charset="77"/>
                </a:rPr>
                <a:t>Insolvenz</a:t>
              </a:r>
            </a:p>
          </p:txBody>
        </p:sp>
      </p:grpSp>
      <p:sp>
        <p:nvSpPr>
          <p:cNvPr id="24" name="Rechteck 23">
            <a:extLst>
              <a:ext uri="{FF2B5EF4-FFF2-40B4-BE49-F238E27FC236}">
                <a16:creationId xmlns:a16="http://schemas.microsoft.com/office/drawing/2014/main" id="{679313AA-2982-99A8-A427-1E9021B81BE2}"/>
              </a:ext>
            </a:extLst>
          </p:cNvPr>
          <p:cNvSpPr/>
          <p:nvPr/>
        </p:nvSpPr>
        <p:spPr>
          <a:xfrm>
            <a:off x="9267325" y="1717814"/>
            <a:ext cx="2492874" cy="1708160"/>
          </a:xfrm>
          <a:prstGeom prst="rect">
            <a:avLst/>
          </a:prstGeom>
        </p:spPr>
        <p:txBody>
          <a:bodyPr wrap="square">
            <a:spAutoFit/>
          </a:bodyPr>
          <a:lstStyle/>
          <a:p>
            <a:pPr marL="177800" indent="-177800">
              <a:lnSpc>
                <a:spcPct val="100000"/>
              </a:lnSpc>
              <a:spcBef>
                <a:spcPts val="0"/>
              </a:spcBef>
              <a:buFont typeface="Arial" panose="020B0604020202020204" pitchFamily="34" charset="0"/>
              <a:buChar char="•"/>
            </a:pPr>
            <a:r>
              <a:rPr lang="de-DE" sz="1500" dirty="0">
                <a:solidFill>
                  <a:srgbClr val="79527B"/>
                </a:solidFill>
                <a:ea typeface="Lato Light" panose="020F0502020204030203" pitchFamily="34" charset="0"/>
                <a:cs typeface="Mukta ExtraLight" panose="020B0000000000000000" pitchFamily="34" charset="77"/>
              </a:rPr>
              <a:t>Kreditlinien ausgeschöpft</a:t>
            </a:r>
          </a:p>
          <a:p>
            <a:pPr marL="177800" indent="-177800">
              <a:lnSpc>
                <a:spcPct val="100000"/>
              </a:lnSpc>
              <a:spcBef>
                <a:spcPts val="0"/>
              </a:spcBef>
              <a:buFont typeface="Arial" panose="020B0604020202020204" pitchFamily="34" charset="0"/>
              <a:buChar char="•"/>
            </a:pPr>
            <a:r>
              <a:rPr lang="de-DE" sz="1500" dirty="0">
                <a:solidFill>
                  <a:srgbClr val="79527B"/>
                </a:solidFill>
                <a:ea typeface="Lato Light" panose="020F0502020204030203" pitchFamily="34" charset="0"/>
                <a:cs typeface="Mukta ExtraLight" panose="020B0000000000000000" pitchFamily="34" charset="77"/>
              </a:rPr>
              <a:t>Anstieg der Verbindlichkeiten</a:t>
            </a:r>
          </a:p>
          <a:p>
            <a:pPr marL="177800" indent="-177800">
              <a:lnSpc>
                <a:spcPct val="100000"/>
              </a:lnSpc>
              <a:spcBef>
                <a:spcPts val="0"/>
              </a:spcBef>
              <a:buFont typeface="Arial" panose="020B0604020202020204" pitchFamily="34" charset="0"/>
              <a:buChar char="•"/>
            </a:pPr>
            <a:r>
              <a:rPr lang="de-DE" sz="1500" dirty="0">
                <a:solidFill>
                  <a:srgbClr val="79527B"/>
                </a:solidFill>
                <a:ea typeface="Lato Light" panose="020F0502020204030203" pitchFamily="34" charset="0"/>
                <a:cs typeface="Mukta ExtraLight" panose="020B0000000000000000" pitchFamily="34" charset="77"/>
              </a:rPr>
              <a:t>Zahlungsverzug</a:t>
            </a:r>
          </a:p>
          <a:p>
            <a:pPr marL="177800" indent="-177800">
              <a:lnSpc>
                <a:spcPct val="100000"/>
              </a:lnSpc>
              <a:spcBef>
                <a:spcPts val="0"/>
              </a:spcBef>
              <a:buFont typeface="Arial" panose="020B0604020202020204" pitchFamily="34" charset="0"/>
              <a:buChar char="•"/>
            </a:pPr>
            <a:r>
              <a:rPr lang="de-DE" sz="1500" dirty="0">
                <a:solidFill>
                  <a:srgbClr val="79527B"/>
                </a:solidFill>
                <a:ea typeface="Lato Light" panose="020F0502020204030203" pitchFamily="34" charset="0"/>
                <a:cs typeface="Mukta ExtraLight" panose="020B0000000000000000" pitchFamily="34" charset="77"/>
              </a:rPr>
              <a:t>Lieferanten verlangen Vorauskasse</a:t>
            </a:r>
          </a:p>
          <a:p>
            <a:pPr marL="177800" indent="-177800">
              <a:lnSpc>
                <a:spcPct val="100000"/>
              </a:lnSpc>
              <a:spcBef>
                <a:spcPts val="0"/>
              </a:spcBef>
              <a:buFont typeface="Arial" panose="020B0604020202020204" pitchFamily="34" charset="0"/>
              <a:buChar char="•"/>
            </a:pPr>
            <a:r>
              <a:rPr lang="de-DE" sz="1500" dirty="0">
                <a:solidFill>
                  <a:srgbClr val="79527B"/>
                </a:solidFill>
                <a:ea typeface="Lato Light" panose="020F0502020204030203" pitchFamily="34" charset="0"/>
                <a:cs typeface="Mukta ExtraLight" panose="020B0000000000000000" pitchFamily="34" charset="77"/>
              </a:rPr>
              <a:t>Lieferengpässe</a:t>
            </a:r>
          </a:p>
        </p:txBody>
      </p:sp>
      <p:sp>
        <p:nvSpPr>
          <p:cNvPr id="25" name="Textplatzhalter 3">
            <a:extLst>
              <a:ext uri="{FF2B5EF4-FFF2-40B4-BE49-F238E27FC236}">
                <a16:creationId xmlns:a16="http://schemas.microsoft.com/office/drawing/2014/main" id="{3298764D-6CAE-21D7-5719-F95EFFC6C3D4}"/>
              </a:ext>
            </a:extLst>
          </p:cNvPr>
          <p:cNvSpPr txBox="1">
            <a:spLocks/>
          </p:cNvSpPr>
          <p:nvPr/>
        </p:nvSpPr>
        <p:spPr>
          <a:xfrm>
            <a:off x="3740661" y="2106189"/>
            <a:ext cx="152031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2000" dirty="0">
                <a:solidFill>
                  <a:srgbClr val="79527B"/>
                </a:solidFill>
              </a:rPr>
              <a:t>Umsatz /</a:t>
            </a:r>
            <a:br>
              <a:rPr lang="de-DE" sz="2000" dirty="0">
                <a:solidFill>
                  <a:srgbClr val="79527B"/>
                </a:solidFill>
              </a:rPr>
            </a:br>
            <a:r>
              <a:rPr lang="de-DE" sz="2000" dirty="0">
                <a:solidFill>
                  <a:srgbClr val="79527B"/>
                </a:solidFill>
              </a:rPr>
              <a:t>Gewinn / </a:t>
            </a:r>
            <a:br>
              <a:rPr lang="de-DE" sz="2000" dirty="0">
                <a:solidFill>
                  <a:srgbClr val="79527B"/>
                </a:solidFill>
              </a:rPr>
            </a:br>
            <a:r>
              <a:rPr lang="de-DE" sz="2000" dirty="0">
                <a:solidFill>
                  <a:srgbClr val="79527B"/>
                </a:solidFill>
              </a:rPr>
              <a:t>Liquidität</a:t>
            </a:r>
          </a:p>
        </p:txBody>
      </p:sp>
    </p:spTree>
    <p:extLst>
      <p:ext uri="{BB962C8B-B14F-4D97-AF65-F5344CB8AC3E}">
        <p14:creationId xmlns:p14="http://schemas.microsoft.com/office/powerpoint/2010/main" val="1091273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2" name="Objekt 1" hidden="1">
                        <a:extLst>
                          <a:ext uri="{FF2B5EF4-FFF2-40B4-BE49-F238E27FC236}">
                            <a16:creationId xmlns:a16="http://schemas.microsoft.com/office/drawing/2014/main" id="{28765224-13B4-564B-C948-FCFF92A09A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normAutofit/>
          </a:bodyPr>
          <a:lstStyle/>
          <a:p>
            <a:r>
              <a:rPr lang="de-DE" dirty="0"/>
              <a:t>Ein sensibles Thema ist die Rückzahlung von Gesellschafterdarlehen, wenn die Gesellschaft sich bereits in der Krise befindet. Der Insolvenzverwalter kann Rückzahlungen anfechten, wenn diese innerhalb von einem Jahr vor dem Antrag auf Eröffnung des Insolvenzverfahrens erfolgten - auch, wenn das Unternehmen sich zum Zeitpunkt der Rückzahlung noch  nicht in einer Krise befand.</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Gesellschafterdarlehen sind eine „pragmatische“ Methode, der Gesellschaft Kapital zur Verfügung zu stellen – allerdings sind Gesellschafterdarlehen mit Risiken verbunden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Ausgewählte Maßnahmen zur Liquiditätssicherung: Gesellschafterdarlehen</a:t>
            </a:r>
          </a:p>
        </p:txBody>
      </p:sp>
      <p:graphicFrame>
        <p:nvGraphicFramePr>
          <p:cNvPr id="6" name="Tabelle 6">
            <a:extLst>
              <a:ext uri="{FF2B5EF4-FFF2-40B4-BE49-F238E27FC236}">
                <a16:creationId xmlns:a16="http://schemas.microsoft.com/office/drawing/2014/main" id="{C56F1E89-ABDF-3B6D-97CC-88A442347C3D}"/>
              </a:ext>
            </a:extLst>
          </p:cNvPr>
          <p:cNvGraphicFramePr>
            <a:graphicFrameLocks noGrp="1"/>
          </p:cNvGraphicFramePr>
          <p:nvPr>
            <p:extLst>
              <p:ext uri="{D42A27DB-BD31-4B8C-83A1-F6EECF244321}">
                <p14:modId xmlns:p14="http://schemas.microsoft.com/office/powerpoint/2010/main" val="3017746764"/>
              </p:ext>
            </p:extLst>
          </p:nvPr>
        </p:nvGraphicFramePr>
        <p:xfrm>
          <a:off x="3749039" y="1726641"/>
          <a:ext cx="8047834" cy="4699000"/>
        </p:xfrm>
        <a:graphic>
          <a:graphicData uri="http://schemas.openxmlformats.org/drawingml/2006/table">
            <a:tbl>
              <a:tblPr firstRow="1" bandRow="1">
                <a:tableStyleId>{5C22544A-7EE6-4342-B048-85BDC9FD1C3A}</a:tableStyleId>
              </a:tblPr>
              <a:tblGrid>
                <a:gridCol w="2727961">
                  <a:extLst>
                    <a:ext uri="{9D8B030D-6E8A-4147-A177-3AD203B41FA5}">
                      <a16:colId xmlns:a16="http://schemas.microsoft.com/office/drawing/2014/main" val="152412443"/>
                    </a:ext>
                  </a:extLst>
                </a:gridCol>
                <a:gridCol w="5319873">
                  <a:extLst>
                    <a:ext uri="{9D8B030D-6E8A-4147-A177-3AD203B41FA5}">
                      <a16:colId xmlns:a16="http://schemas.microsoft.com/office/drawing/2014/main" val="2422013609"/>
                    </a:ext>
                  </a:extLst>
                </a:gridCol>
              </a:tblGrid>
              <a:tr h="370840">
                <a:tc>
                  <a:txBody>
                    <a:bodyPr/>
                    <a:lstStyle/>
                    <a:p>
                      <a:r>
                        <a:rPr lang="de-DE" dirty="0"/>
                        <a:t>Maßnahme</a:t>
                      </a:r>
                    </a:p>
                  </a:txBody>
                  <a:tcPr>
                    <a:solidFill>
                      <a:schemeClr val="tx1">
                        <a:lumMod val="75000"/>
                      </a:schemeClr>
                    </a:solidFill>
                  </a:tcPr>
                </a:tc>
                <a:tc>
                  <a:txBody>
                    <a:bodyPr/>
                    <a:lstStyle/>
                    <a:p>
                      <a:r>
                        <a:rPr lang="de-DE" dirty="0"/>
                        <a:t>Gesellschafterdarlehen</a:t>
                      </a:r>
                    </a:p>
                  </a:txBody>
                  <a:tcPr>
                    <a:solidFill>
                      <a:schemeClr val="tx1">
                        <a:lumMod val="75000"/>
                      </a:schemeClr>
                    </a:solidFill>
                  </a:tcPr>
                </a:tc>
                <a:extLst>
                  <a:ext uri="{0D108BD9-81ED-4DB2-BD59-A6C34878D82A}">
                    <a16:rowId xmlns:a16="http://schemas.microsoft.com/office/drawing/2014/main" val="975936480"/>
                  </a:ext>
                </a:extLst>
              </a:tr>
              <a:tr h="370840">
                <a:tc>
                  <a:txBody>
                    <a:bodyPr/>
                    <a:lstStyle/>
                    <a:p>
                      <a:r>
                        <a:rPr lang="de-DE" dirty="0">
                          <a:solidFill>
                            <a:schemeClr val="bg1"/>
                          </a:solidFill>
                        </a:rPr>
                        <a:t>Definition / Beschreibung:</a:t>
                      </a:r>
                    </a:p>
                  </a:txBody>
                  <a:tcPr>
                    <a:solidFill>
                      <a:schemeClr val="tx1">
                        <a:lumMod val="75000"/>
                      </a:schemeClr>
                    </a:solidFill>
                  </a:tcPr>
                </a:tc>
                <a:tc>
                  <a:txBody>
                    <a:bodyPr/>
                    <a:lstStyle/>
                    <a:p>
                      <a:r>
                        <a:rPr lang="de-DE" sz="1400" dirty="0">
                          <a:solidFill>
                            <a:srgbClr val="595A59"/>
                          </a:solidFill>
                        </a:rPr>
                        <a:t>Das Gesellschafterdarlehen ist ein Kredit, der von einem der Gesellschafter an das Unternehmen vergeben wird. Da es sich hierbei nicht um eine Einlage handelt, hat der Gesellschafter einen Anspruch auf Rückzahlung des Darlehens und kann dafür entsprechende Zinsen oder eine Gewinnbeteiligung verlangen.</a:t>
                      </a:r>
                    </a:p>
                    <a:p>
                      <a:endParaRPr lang="de-DE" sz="1400" dirty="0">
                        <a:solidFill>
                          <a:srgbClr val="595A59"/>
                        </a:solidFill>
                      </a:endParaRPr>
                    </a:p>
                    <a:p>
                      <a:r>
                        <a:rPr lang="de-DE" sz="1400" dirty="0">
                          <a:solidFill>
                            <a:srgbClr val="595A59"/>
                          </a:solidFill>
                        </a:rPr>
                        <a:t>Gesellschafterdarlehen sind eine Art Mischform von Fremd- und Eigenkapitalfinanzierung. Der Gesellschafter schließt einen gewöhnlichen Darlehensvertrag mit der Gesellschaft ab, hat aber aufgrund seiner Gesellschafterstellung deutlich mehr Einblick und Einflussmöglichkeiten auf die Gesellschaft als ein gewöhnlicher Darlehensgläubiger. In der Krise kann die Rückzahlung von Gesellschafterdarlehen problematisch sein.</a:t>
                      </a:r>
                    </a:p>
                  </a:txBody>
                  <a:tcPr/>
                </a:tc>
                <a:extLst>
                  <a:ext uri="{0D108BD9-81ED-4DB2-BD59-A6C34878D82A}">
                    <a16:rowId xmlns:a16="http://schemas.microsoft.com/office/drawing/2014/main" val="227241393"/>
                  </a:ext>
                </a:extLst>
              </a:tr>
              <a:tr h="370840">
                <a:tc>
                  <a:txBody>
                    <a:bodyPr/>
                    <a:lstStyle/>
                    <a:p>
                      <a:r>
                        <a:rPr lang="de-DE" dirty="0">
                          <a:solidFill>
                            <a:schemeClr val="bg1"/>
                          </a:solidFill>
                        </a:rPr>
                        <a:t>Fokus und Effekte:</a:t>
                      </a:r>
                    </a:p>
                  </a:txBody>
                  <a:tcPr>
                    <a:solidFill>
                      <a:schemeClr val="tx1">
                        <a:lumMod val="75000"/>
                      </a:schemeClr>
                    </a:solidFill>
                  </a:tcPr>
                </a:tc>
                <a:tc>
                  <a:txBody>
                    <a:bodyPr/>
                    <a:lstStyle/>
                    <a:p>
                      <a:pPr marL="285750" indent="-285750">
                        <a:buFontTx/>
                        <a:buChar char="-"/>
                      </a:pPr>
                      <a:r>
                        <a:rPr lang="de-DE" sz="1400" dirty="0">
                          <a:solidFill>
                            <a:srgbClr val="595A59"/>
                          </a:solidFill>
                        </a:rPr>
                        <a:t>Liquiditätseffekt</a:t>
                      </a:r>
                    </a:p>
                    <a:p>
                      <a:pPr marL="285750" indent="-285750">
                        <a:buFontTx/>
                        <a:buChar char="-"/>
                      </a:pPr>
                      <a:r>
                        <a:rPr lang="de-DE" sz="1400" dirty="0">
                          <a:solidFill>
                            <a:srgbClr val="595A59"/>
                          </a:solidFill>
                        </a:rPr>
                        <a:t>Wirtschaftliche Behandlung teilweise wie Eigenkapital (Verbesserung der Bonität)</a:t>
                      </a:r>
                    </a:p>
                  </a:txBody>
                  <a:tcPr/>
                </a:tc>
                <a:extLst>
                  <a:ext uri="{0D108BD9-81ED-4DB2-BD59-A6C34878D82A}">
                    <a16:rowId xmlns:a16="http://schemas.microsoft.com/office/drawing/2014/main" val="2580676788"/>
                  </a:ext>
                </a:extLst>
              </a:tr>
              <a:tr h="370840">
                <a:tc>
                  <a:txBody>
                    <a:bodyPr/>
                    <a:lstStyle/>
                    <a:p>
                      <a:r>
                        <a:rPr lang="de-DE" dirty="0">
                          <a:solidFill>
                            <a:schemeClr val="bg1"/>
                          </a:solidFill>
                        </a:rPr>
                        <a:t>Durchführung:</a:t>
                      </a:r>
                    </a:p>
                  </a:txBody>
                  <a:tcPr>
                    <a:solidFill>
                      <a:schemeClr val="tx1">
                        <a:lumMod val="75000"/>
                      </a:schemeClr>
                    </a:solidFill>
                  </a:tcPr>
                </a:tc>
                <a:tc>
                  <a:txBody>
                    <a:bodyPr/>
                    <a:lstStyle/>
                    <a:p>
                      <a:pPr marL="285750" indent="-285750">
                        <a:buFontTx/>
                        <a:buChar char="-"/>
                      </a:pPr>
                      <a:r>
                        <a:rPr lang="de-DE" sz="1400" dirty="0">
                          <a:solidFill>
                            <a:srgbClr val="595A59"/>
                          </a:solidFill>
                        </a:rPr>
                        <a:t>Gesellschafterdarlehen müssen marktübliche Zinsen vorsehen</a:t>
                      </a:r>
                    </a:p>
                    <a:p>
                      <a:pPr marL="285750" indent="-285750">
                        <a:buFontTx/>
                        <a:buChar char="-"/>
                      </a:pPr>
                      <a:r>
                        <a:rPr lang="de-DE" sz="1400" dirty="0">
                          <a:solidFill>
                            <a:srgbClr val="595A59"/>
                          </a:solidFill>
                        </a:rPr>
                        <a:t>Gesellschafterdarlehen sind nachrangig – werden also im Falle einer Insolvenz nach anderen Gläubigern befriedigt</a:t>
                      </a:r>
                    </a:p>
                  </a:txBody>
                  <a:tcPr/>
                </a:tc>
                <a:extLst>
                  <a:ext uri="{0D108BD9-81ED-4DB2-BD59-A6C34878D82A}">
                    <a16:rowId xmlns:a16="http://schemas.microsoft.com/office/drawing/2014/main" val="1863081271"/>
                  </a:ext>
                </a:extLst>
              </a:tr>
            </a:tbl>
          </a:graphicData>
        </a:graphic>
      </p:graphicFrame>
      <p:sp>
        <p:nvSpPr>
          <p:cNvPr id="8" name="Rechteck 7">
            <a:extLst>
              <a:ext uri="{FF2B5EF4-FFF2-40B4-BE49-F238E27FC236}">
                <a16:creationId xmlns:a16="http://schemas.microsoft.com/office/drawing/2014/main" id="{08F9BE27-00D9-F017-1011-8D499247F1ED}"/>
              </a:ext>
            </a:extLst>
          </p:cNvPr>
          <p:cNvSpPr/>
          <p:nvPr/>
        </p:nvSpPr>
        <p:spPr>
          <a:xfrm>
            <a:off x="370936" y="1724736"/>
            <a:ext cx="1501729" cy="232669"/>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Liquiditätssicherung</a:t>
            </a:r>
          </a:p>
        </p:txBody>
      </p:sp>
    </p:spTree>
    <p:extLst>
      <p:ext uri="{BB962C8B-B14F-4D97-AF65-F5344CB8AC3E}">
        <p14:creationId xmlns:p14="http://schemas.microsoft.com/office/powerpoint/2010/main" val="988826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C35C5D0-65AF-2822-C611-C59002CDCFAC}"/>
              </a:ext>
            </a:extLst>
          </p:cNvPr>
          <p:cNvSpPr>
            <a:spLocks noGrp="1"/>
          </p:cNvSpPr>
          <p:nvPr>
            <p:ph type="body" sz="quarter" idx="16"/>
          </p:nvPr>
        </p:nvSpPr>
        <p:spPr/>
        <p:txBody>
          <a:bodyPr>
            <a:noAutofit/>
          </a:bodyPr>
          <a:lstStyle/>
          <a:p>
            <a:r>
              <a:rPr lang="de-DE" dirty="0"/>
              <a:t>Wesentliche Finanz- und Liquiditäts-</a:t>
            </a:r>
            <a:r>
              <a:rPr lang="de-DE" dirty="0" err="1"/>
              <a:t>kennzahlen</a:t>
            </a:r>
            <a:r>
              <a:rPr lang="de-DE"/>
              <a:t>, </a:t>
            </a:r>
          </a:p>
          <a:p>
            <a:r>
              <a:rPr lang="de-DE"/>
              <a:t>die </a:t>
            </a:r>
            <a:r>
              <a:rPr lang="de-DE" dirty="0"/>
              <a:t>Sie kennen sollten</a:t>
            </a:r>
          </a:p>
        </p:txBody>
      </p:sp>
    </p:spTree>
    <p:extLst>
      <p:ext uri="{BB962C8B-B14F-4D97-AF65-F5344CB8AC3E}">
        <p14:creationId xmlns:p14="http://schemas.microsoft.com/office/powerpoint/2010/main" val="3447202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C755508A-5A03-D5CB-4D24-858C5457F3FE}"/>
              </a:ext>
            </a:extLst>
          </p:cNvPr>
          <p:cNvSpPr>
            <a:spLocks noGrp="1"/>
          </p:cNvSpPr>
          <p:nvPr>
            <p:ph sz="quarter" idx="19"/>
          </p:nvPr>
        </p:nvSpPr>
        <p:spPr/>
        <p:txBody>
          <a:bodyPr/>
          <a:lstStyle/>
          <a:p>
            <a:r>
              <a:rPr lang="de-DE" dirty="0"/>
              <a:t>Kennzahlen liefern wesentliche quantitative Analysen, die positive/negative Finanztrends aufzeigen und es den Unternehmen ermöglichen, Finanzpläne zu erstellen und umzusetzen und, falls erforderlich, kurzfristig Kurskorrekturen vorzunehmen.</a:t>
            </a:r>
          </a:p>
          <a:p>
            <a:pPr marL="285750" indent="-285750">
              <a:buFont typeface="Wingdings" panose="05000000000000000000" pitchFamily="2" charset="2"/>
              <a:buChar char="à"/>
            </a:pPr>
            <a:r>
              <a:rPr lang="de-DE" b="1" dirty="0">
                <a:sym typeface="Wingdings" panose="05000000000000000000" pitchFamily="2" charset="2"/>
              </a:rPr>
              <a:t>Die Auswahl geeigneter Indikatoren hängt stark vom Geschäftsmodell ab</a:t>
            </a:r>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p:txBody>
          <a:bodyPr>
            <a:normAutofit fontScale="92500" lnSpcReduction="10000"/>
          </a:bodyPr>
          <a:lstStyle/>
          <a:p>
            <a:r>
              <a:rPr lang="de-DE" dirty="0">
                <a:latin typeface="+mj-lt"/>
              </a:rPr>
              <a:t>Finanzielle Kennzahlen geben KMU die Möglichkeit, die finanzielle Leistung ihres Unternehmens zu bewerten und es mit anderen Unternehmen ihrer Branche zu vergleichen</a:t>
            </a:r>
          </a:p>
        </p:txBody>
      </p:sp>
      <p:sp>
        <p:nvSpPr>
          <p:cNvPr id="5" name="Textplatzhalter 4">
            <a:extLst>
              <a:ext uri="{FF2B5EF4-FFF2-40B4-BE49-F238E27FC236}">
                <a16:creationId xmlns:a16="http://schemas.microsoft.com/office/drawing/2014/main" id="{52E72442-5F19-B0E1-98F8-4E97C78CCA50}"/>
              </a:ext>
            </a:extLst>
          </p:cNvPr>
          <p:cNvSpPr>
            <a:spLocks noGrp="1"/>
          </p:cNvSpPr>
          <p:nvPr>
            <p:ph type="body" sz="quarter" idx="20"/>
          </p:nvPr>
        </p:nvSpPr>
        <p:spPr/>
        <p:txBody>
          <a:bodyPr>
            <a:normAutofit fontScale="77500" lnSpcReduction="20000"/>
          </a:bodyPr>
          <a:lstStyle/>
          <a:p>
            <a:r>
              <a:rPr lang="de-DE" dirty="0"/>
              <a:t>Überblick über ausgewählte Finanzkennzahlen (I/II)</a:t>
            </a:r>
          </a:p>
        </p:txBody>
      </p:sp>
      <p:sp>
        <p:nvSpPr>
          <p:cNvPr id="20" name="Freeform 39">
            <a:extLst>
              <a:ext uri="{FF2B5EF4-FFF2-40B4-BE49-F238E27FC236}">
                <a16:creationId xmlns:a16="http://schemas.microsoft.com/office/drawing/2014/main" id="{C23BEA17-9697-AE72-0E67-A4F953C12BC0}"/>
              </a:ext>
            </a:extLst>
          </p:cNvPr>
          <p:cNvSpPr>
            <a:spLocks/>
          </p:cNvSpPr>
          <p:nvPr/>
        </p:nvSpPr>
        <p:spPr bwMode="auto">
          <a:xfrm>
            <a:off x="3905237" y="2177559"/>
            <a:ext cx="3549707"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rgbClr val="79527B"/>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21" name="Freeform 13">
            <a:extLst>
              <a:ext uri="{FF2B5EF4-FFF2-40B4-BE49-F238E27FC236}">
                <a16:creationId xmlns:a16="http://schemas.microsoft.com/office/drawing/2014/main" id="{E7B738A5-77A9-3A9C-1502-59C9C4C7BB23}"/>
              </a:ext>
            </a:extLst>
          </p:cNvPr>
          <p:cNvSpPr>
            <a:spLocks/>
          </p:cNvSpPr>
          <p:nvPr/>
        </p:nvSpPr>
        <p:spPr bwMode="auto">
          <a:xfrm>
            <a:off x="4229938" y="2177560"/>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rgbClr val="4B324C"/>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28" name="Freeform 37">
            <a:extLst>
              <a:ext uri="{FF2B5EF4-FFF2-40B4-BE49-F238E27FC236}">
                <a16:creationId xmlns:a16="http://schemas.microsoft.com/office/drawing/2014/main" id="{B9E09940-2168-7AF9-05C6-73448884902B}"/>
              </a:ext>
            </a:extLst>
          </p:cNvPr>
          <p:cNvSpPr>
            <a:spLocks/>
          </p:cNvSpPr>
          <p:nvPr/>
        </p:nvSpPr>
        <p:spPr bwMode="auto">
          <a:xfrm>
            <a:off x="3791676" y="3341562"/>
            <a:ext cx="3666678"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79527B"/>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29" name="Freeform 15">
            <a:extLst>
              <a:ext uri="{FF2B5EF4-FFF2-40B4-BE49-F238E27FC236}">
                <a16:creationId xmlns:a16="http://schemas.microsoft.com/office/drawing/2014/main" id="{FC728472-0D89-45EF-FA51-7BDA23498E8C}"/>
              </a:ext>
            </a:extLst>
          </p:cNvPr>
          <p:cNvSpPr>
            <a:spLocks/>
          </p:cNvSpPr>
          <p:nvPr/>
        </p:nvSpPr>
        <p:spPr bwMode="auto">
          <a:xfrm>
            <a:off x="4052069" y="3520057"/>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rgbClr val="4B324C"/>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30" name="Freeform 35">
            <a:extLst>
              <a:ext uri="{FF2B5EF4-FFF2-40B4-BE49-F238E27FC236}">
                <a16:creationId xmlns:a16="http://schemas.microsoft.com/office/drawing/2014/main" id="{2F787539-5BF7-694F-77FB-0B7FFD0092F5}"/>
              </a:ext>
            </a:extLst>
          </p:cNvPr>
          <p:cNvSpPr>
            <a:spLocks/>
          </p:cNvSpPr>
          <p:nvPr/>
        </p:nvSpPr>
        <p:spPr bwMode="auto">
          <a:xfrm>
            <a:off x="3770226" y="4470380"/>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rgbClr val="79527B"/>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31" name="Freeform 16">
            <a:extLst>
              <a:ext uri="{FF2B5EF4-FFF2-40B4-BE49-F238E27FC236}">
                <a16:creationId xmlns:a16="http://schemas.microsoft.com/office/drawing/2014/main" id="{9E68518A-09E9-B99B-5BBA-A6BBE52E555B}"/>
              </a:ext>
            </a:extLst>
          </p:cNvPr>
          <p:cNvSpPr>
            <a:spLocks/>
          </p:cNvSpPr>
          <p:nvPr/>
        </p:nvSpPr>
        <p:spPr bwMode="auto">
          <a:xfrm>
            <a:off x="4088293" y="4672255"/>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rgbClr val="4B324C"/>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32" name="TextBox 28">
            <a:extLst>
              <a:ext uri="{FF2B5EF4-FFF2-40B4-BE49-F238E27FC236}">
                <a16:creationId xmlns:a16="http://schemas.microsoft.com/office/drawing/2014/main" id="{F0698BAF-8214-E42D-A98D-863270A96E5E}"/>
              </a:ext>
            </a:extLst>
          </p:cNvPr>
          <p:cNvSpPr txBox="1"/>
          <p:nvPr/>
        </p:nvSpPr>
        <p:spPr>
          <a:xfrm>
            <a:off x="8713090" y="5190648"/>
            <a:ext cx="1113190" cy="338554"/>
          </a:xfrm>
          <a:prstGeom prst="rect">
            <a:avLst/>
          </a:prstGeom>
          <a:noFill/>
        </p:spPr>
        <p:txBody>
          <a:bodyPr wrap="none" rtlCol="0">
            <a:spAutoFit/>
          </a:bodyPr>
          <a:lstStyle/>
          <a:p>
            <a:r>
              <a:rPr lang="de-DE" sz="1600" b="1" dirty="0">
                <a:solidFill>
                  <a:schemeClr val="bg1"/>
                </a:solidFill>
                <a:latin typeface="+mj-lt"/>
                <a:ea typeface="Roboto" charset="0"/>
                <a:cs typeface="Roboto" charset="0"/>
              </a:rPr>
              <a:t>YOUR TITLE</a:t>
            </a:r>
          </a:p>
        </p:txBody>
      </p:sp>
      <p:sp>
        <p:nvSpPr>
          <p:cNvPr id="34" name="TextBox 30">
            <a:extLst>
              <a:ext uri="{FF2B5EF4-FFF2-40B4-BE49-F238E27FC236}">
                <a16:creationId xmlns:a16="http://schemas.microsoft.com/office/drawing/2014/main" id="{84A2271D-08D7-E6F0-CF02-B1449518C33B}"/>
              </a:ext>
            </a:extLst>
          </p:cNvPr>
          <p:cNvSpPr txBox="1"/>
          <p:nvPr/>
        </p:nvSpPr>
        <p:spPr>
          <a:xfrm>
            <a:off x="4644693" y="4476774"/>
            <a:ext cx="1389098" cy="338554"/>
          </a:xfrm>
          <a:prstGeom prst="rect">
            <a:avLst/>
          </a:prstGeom>
          <a:noFill/>
        </p:spPr>
        <p:txBody>
          <a:bodyPr wrap="none" rtlCol="0">
            <a:spAutoFit/>
          </a:bodyPr>
          <a:lstStyle/>
          <a:p>
            <a:r>
              <a:rPr lang="de-DE" sz="1600" b="1" dirty="0">
                <a:solidFill>
                  <a:schemeClr val="bg1"/>
                </a:solidFill>
                <a:latin typeface="+mj-lt"/>
                <a:ea typeface="Roboto" charset="0"/>
                <a:cs typeface="Roboto" charset="0"/>
              </a:rPr>
              <a:t>Gewinnspanne</a:t>
            </a:r>
          </a:p>
        </p:txBody>
      </p:sp>
      <p:sp>
        <p:nvSpPr>
          <p:cNvPr id="35" name="TextBox 38">
            <a:extLst>
              <a:ext uri="{FF2B5EF4-FFF2-40B4-BE49-F238E27FC236}">
                <a16:creationId xmlns:a16="http://schemas.microsoft.com/office/drawing/2014/main" id="{BDF936FF-3B48-DE6A-34BF-2DAB2C18B263}"/>
              </a:ext>
            </a:extLst>
          </p:cNvPr>
          <p:cNvSpPr txBox="1"/>
          <p:nvPr/>
        </p:nvSpPr>
        <p:spPr>
          <a:xfrm>
            <a:off x="4720141" y="3348509"/>
            <a:ext cx="3827183" cy="338554"/>
          </a:xfrm>
          <a:prstGeom prst="rect">
            <a:avLst/>
          </a:prstGeom>
          <a:noFill/>
        </p:spPr>
        <p:txBody>
          <a:bodyPr wrap="square" rtlCol="0">
            <a:spAutoFit/>
          </a:bodyPr>
          <a:lstStyle/>
          <a:p>
            <a:r>
              <a:rPr lang="de-DE" sz="1600" b="1" dirty="0">
                <a:solidFill>
                  <a:schemeClr val="bg1"/>
                </a:solidFill>
                <a:latin typeface="+mj-lt"/>
                <a:ea typeface="Roboto" charset="0"/>
                <a:cs typeface="Roboto" charset="0"/>
              </a:rPr>
              <a:t>Bruttomarge</a:t>
            </a:r>
          </a:p>
        </p:txBody>
      </p:sp>
      <p:sp>
        <p:nvSpPr>
          <p:cNvPr id="36" name="TextBox 40">
            <a:extLst>
              <a:ext uri="{FF2B5EF4-FFF2-40B4-BE49-F238E27FC236}">
                <a16:creationId xmlns:a16="http://schemas.microsoft.com/office/drawing/2014/main" id="{81038336-1190-1CC1-8550-8FD48FFCAF04}"/>
              </a:ext>
            </a:extLst>
          </p:cNvPr>
          <p:cNvSpPr txBox="1"/>
          <p:nvPr/>
        </p:nvSpPr>
        <p:spPr>
          <a:xfrm>
            <a:off x="4681275" y="2179279"/>
            <a:ext cx="1711879" cy="338554"/>
          </a:xfrm>
          <a:prstGeom prst="rect">
            <a:avLst/>
          </a:prstGeom>
          <a:noFill/>
        </p:spPr>
        <p:txBody>
          <a:bodyPr wrap="none" rtlCol="0">
            <a:spAutoFit/>
          </a:bodyPr>
          <a:lstStyle/>
          <a:p>
            <a:r>
              <a:rPr lang="de-DE" sz="1600" b="1" dirty="0">
                <a:solidFill>
                  <a:schemeClr val="bg1"/>
                </a:solidFill>
                <a:latin typeface="+mj-lt"/>
                <a:ea typeface="Roboto" charset="0"/>
                <a:cs typeface="Roboto" charset="0"/>
              </a:rPr>
              <a:t>Verschuldungsgrad</a:t>
            </a:r>
          </a:p>
        </p:txBody>
      </p:sp>
      <p:sp>
        <p:nvSpPr>
          <p:cNvPr id="38" name="Rechteck 37">
            <a:extLst>
              <a:ext uri="{FF2B5EF4-FFF2-40B4-BE49-F238E27FC236}">
                <a16:creationId xmlns:a16="http://schemas.microsoft.com/office/drawing/2014/main" id="{FC6BC027-7434-DFA8-C32B-6FB808DEF796}"/>
              </a:ext>
            </a:extLst>
          </p:cNvPr>
          <p:cNvSpPr/>
          <p:nvPr/>
        </p:nvSpPr>
        <p:spPr>
          <a:xfrm>
            <a:off x="7352154" y="2177559"/>
            <a:ext cx="4449881" cy="954352"/>
          </a:xfrm>
          <a:prstGeom prst="rect">
            <a:avLst/>
          </a:prstGeom>
          <a:solidFill>
            <a:srgbClr val="79527B"/>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39" name="Rechteck 38">
            <a:extLst>
              <a:ext uri="{FF2B5EF4-FFF2-40B4-BE49-F238E27FC236}">
                <a16:creationId xmlns:a16="http://schemas.microsoft.com/office/drawing/2014/main" id="{419AB0EB-DA7D-3C6D-3DB1-42FF1B497EAE}"/>
              </a:ext>
            </a:extLst>
          </p:cNvPr>
          <p:cNvSpPr/>
          <p:nvPr/>
        </p:nvSpPr>
        <p:spPr>
          <a:xfrm>
            <a:off x="7322726" y="3337983"/>
            <a:ext cx="4492967" cy="954352"/>
          </a:xfrm>
          <a:prstGeom prst="rect">
            <a:avLst/>
          </a:prstGeom>
          <a:solidFill>
            <a:srgbClr val="79527B"/>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40" name="TextBox 37">
            <a:extLst>
              <a:ext uri="{FF2B5EF4-FFF2-40B4-BE49-F238E27FC236}">
                <a16:creationId xmlns:a16="http://schemas.microsoft.com/office/drawing/2014/main" id="{E32AFBBC-538F-E21D-8816-9987F28D65E7}"/>
              </a:ext>
            </a:extLst>
          </p:cNvPr>
          <p:cNvSpPr txBox="1"/>
          <p:nvPr/>
        </p:nvSpPr>
        <p:spPr>
          <a:xfrm>
            <a:off x="4717239" y="3596163"/>
            <a:ext cx="7044235" cy="646331"/>
          </a:xfrm>
          <a:prstGeom prst="rect">
            <a:avLst/>
          </a:prstGeom>
          <a:noFill/>
        </p:spPr>
        <p:txBody>
          <a:bodyPr wrap="square" rtlCol="0">
            <a:spAutoFit/>
          </a:bodyPr>
          <a:lstStyle/>
          <a:p>
            <a:r>
              <a:rPr lang="de-DE" sz="1200" dirty="0">
                <a:solidFill>
                  <a:schemeClr val="bg1"/>
                </a:solidFill>
                <a:ea typeface="Lato Light" charset="0"/>
                <a:cs typeface="Lato Light" charset="0"/>
              </a:rPr>
              <a:t>Der Bruttogewinn oder die Bruttomarge misst, wie viel Geld Ihnen nach Abzug der direkt den Produkten / Leistungen zurechenbaren Kosten aus dem Verkauf bleibt. Der Bruttogewinn zeigt Ihnen, wie viel Geld Ihr Unternehmen pro Euro verdient. </a:t>
            </a:r>
          </a:p>
        </p:txBody>
      </p:sp>
      <p:sp>
        <p:nvSpPr>
          <p:cNvPr id="41" name="TextBox 39">
            <a:extLst>
              <a:ext uri="{FF2B5EF4-FFF2-40B4-BE49-F238E27FC236}">
                <a16:creationId xmlns:a16="http://schemas.microsoft.com/office/drawing/2014/main" id="{8C987149-B279-A670-83CF-66C5746054EB}"/>
              </a:ext>
            </a:extLst>
          </p:cNvPr>
          <p:cNvSpPr txBox="1"/>
          <p:nvPr/>
        </p:nvSpPr>
        <p:spPr>
          <a:xfrm>
            <a:off x="4678372" y="2426933"/>
            <a:ext cx="7044235" cy="646331"/>
          </a:xfrm>
          <a:prstGeom prst="rect">
            <a:avLst/>
          </a:prstGeom>
          <a:noFill/>
        </p:spPr>
        <p:txBody>
          <a:bodyPr wrap="square" rtlCol="0">
            <a:spAutoFit/>
          </a:bodyPr>
          <a:lstStyle/>
          <a:p>
            <a:r>
              <a:rPr lang="de-DE" sz="1200" dirty="0">
                <a:solidFill>
                  <a:schemeClr val="bg1"/>
                </a:solidFill>
                <a:ea typeface="Lato Light" charset="0"/>
                <a:cs typeface="Lato Light" charset="0"/>
              </a:rPr>
              <a:t>Der Verschuldungsgrad dient dazu, die Verschuldung im Verhältnis zum Eigenkapital Ihres KMU zu vergleichen und kann eine Vorstellung davon vermitteln, wie sich z.B. fremdfinanzierte Investitionen auf das Ergebnis auswirken werden - ein Aspekt, der vor der Aufnahme eines Kredits unbedingt untersucht werden sollte.</a:t>
            </a:r>
          </a:p>
        </p:txBody>
      </p:sp>
      <p:sp>
        <p:nvSpPr>
          <p:cNvPr id="42" name="Rechteck 41">
            <a:extLst>
              <a:ext uri="{FF2B5EF4-FFF2-40B4-BE49-F238E27FC236}">
                <a16:creationId xmlns:a16="http://schemas.microsoft.com/office/drawing/2014/main" id="{DA15E49A-4200-C5B9-EB74-2A9D94EA17BF}"/>
              </a:ext>
            </a:extLst>
          </p:cNvPr>
          <p:cNvSpPr/>
          <p:nvPr/>
        </p:nvSpPr>
        <p:spPr>
          <a:xfrm>
            <a:off x="7041048" y="4470165"/>
            <a:ext cx="4760987" cy="954352"/>
          </a:xfrm>
          <a:prstGeom prst="rect">
            <a:avLst/>
          </a:prstGeom>
          <a:solidFill>
            <a:srgbClr val="79527B"/>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43" name="TextBox 29">
            <a:extLst>
              <a:ext uri="{FF2B5EF4-FFF2-40B4-BE49-F238E27FC236}">
                <a16:creationId xmlns:a16="http://schemas.microsoft.com/office/drawing/2014/main" id="{01F8F73D-B4A1-E596-42FD-80E44C0DC7CE}"/>
              </a:ext>
            </a:extLst>
          </p:cNvPr>
          <p:cNvSpPr txBox="1"/>
          <p:nvPr/>
        </p:nvSpPr>
        <p:spPr>
          <a:xfrm>
            <a:off x="4622820" y="4736260"/>
            <a:ext cx="7113561" cy="461665"/>
          </a:xfrm>
          <a:prstGeom prst="rect">
            <a:avLst/>
          </a:prstGeom>
          <a:noFill/>
        </p:spPr>
        <p:txBody>
          <a:bodyPr wrap="square" rtlCol="0">
            <a:spAutoFit/>
          </a:bodyPr>
          <a:lstStyle/>
          <a:p>
            <a:r>
              <a:rPr lang="de-DE" sz="1200" dirty="0">
                <a:solidFill>
                  <a:schemeClr val="bg1"/>
                </a:solidFill>
                <a:ea typeface="Lato Light" charset="0"/>
                <a:cs typeface="Lato Light" charset="0"/>
              </a:rPr>
              <a:t>Die Gewinnspanne ist ein Prozentsatz, der angibt, wie viel Sie nach Abzug aller Kosten verdienen. Das ist das Geld, das übrig bleibt, nachdem Sie Ausgaben wie Gemeinkosten und Betriebskosten abgezogen haben. </a:t>
            </a:r>
          </a:p>
        </p:txBody>
      </p:sp>
    </p:spTree>
    <p:extLst>
      <p:ext uri="{BB962C8B-B14F-4D97-AF65-F5344CB8AC3E}">
        <p14:creationId xmlns:p14="http://schemas.microsoft.com/office/powerpoint/2010/main" val="18144214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9F106F-F8D5-6ED5-A752-C8BE506264A9}"/>
              </a:ext>
            </a:extLst>
          </p:cNvPr>
          <p:cNvSpPr>
            <a:spLocks noGrp="1"/>
          </p:cNvSpPr>
          <p:nvPr>
            <p:ph sz="quarter" idx="13"/>
          </p:nvPr>
        </p:nvSpPr>
        <p:spPr/>
        <p:txBody>
          <a:bodyPr/>
          <a:lstStyle/>
          <a:p>
            <a:endParaRPr lang="de-DE" dirty="0"/>
          </a:p>
        </p:txBody>
      </p:sp>
      <p:sp>
        <p:nvSpPr>
          <p:cNvPr id="4" name="Inhaltsplatzhalter 3">
            <a:extLst>
              <a:ext uri="{FF2B5EF4-FFF2-40B4-BE49-F238E27FC236}">
                <a16:creationId xmlns:a16="http://schemas.microsoft.com/office/drawing/2014/main" id="{C755508A-5A03-D5CB-4D24-858C5457F3FE}"/>
              </a:ext>
            </a:extLst>
          </p:cNvPr>
          <p:cNvSpPr>
            <a:spLocks noGrp="1"/>
          </p:cNvSpPr>
          <p:nvPr>
            <p:ph sz="quarter" idx="19"/>
          </p:nvPr>
        </p:nvSpPr>
        <p:spPr/>
        <p:txBody>
          <a:bodyPr/>
          <a:lstStyle/>
          <a:p>
            <a:r>
              <a:rPr lang="de-DE" dirty="0"/>
              <a:t>Kennzahlen liefern wesentliche quantitative Analysen, die positive/negative Finanztrends aufzeigen und es den Unternehmen ermöglichen, Finanzpläne zu erstellen und umzusetzen und, falls erforderlich, kurzfristig Kurskorrekturen vorzunehmen.</a:t>
            </a:r>
          </a:p>
          <a:p>
            <a:pPr marL="285750" indent="-285750">
              <a:buFont typeface="Wingdings" panose="05000000000000000000" pitchFamily="2" charset="2"/>
              <a:buChar char="à"/>
            </a:pPr>
            <a:r>
              <a:rPr lang="de-DE" b="1" dirty="0">
                <a:sym typeface="Wingdings" panose="05000000000000000000" pitchFamily="2" charset="2"/>
              </a:rPr>
              <a:t>Die Auswahl geeigneter Indikatoren hängt stark vom Geschäftsmodell ab</a:t>
            </a:r>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p:txBody>
          <a:bodyPr>
            <a:normAutofit fontScale="92500" lnSpcReduction="10000"/>
          </a:bodyPr>
          <a:lstStyle/>
          <a:p>
            <a:r>
              <a:rPr lang="de-DE" dirty="0">
                <a:latin typeface="+mj-lt"/>
              </a:rPr>
              <a:t>Finanzielle Kennzahlen geben KMU die Möglichkeit, die finanzielle Leistung ihres Unternehmens zu bewerten und es mit anderen Unternehmen ihrer Branche zu vergleichen</a:t>
            </a:r>
          </a:p>
        </p:txBody>
      </p:sp>
      <p:sp>
        <p:nvSpPr>
          <p:cNvPr id="5" name="Textplatzhalter 4">
            <a:extLst>
              <a:ext uri="{FF2B5EF4-FFF2-40B4-BE49-F238E27FC236}">
                <a16:creationId xmlns:a16="http://schemas.microsoft.com/office/drawing/2014/main" id="{52E72442-5F19-B0E1-98F8-4E97C78CCA50}"/>
              </a:ext>
            </a:extLst>
          </p:cNvPr>
          <p:cNvSpPr>
            <a:spLocks noGrp="1"/>
          </p:cNvSpPr>
          <p:nvPr>
            <p:ph type="body" sz="quarter" idx="20"/>
          </p:nvPr>
        </p:nvSpPr>
        <p:spPr/>
        <p:txBody>
          <a:bodyPr>
            <a:normAutofit fontScale="77500" lnSpcReduction="20000"/>
          </a:bodyPr>
          <a:lstStyle/>
          <a:p>
            <a:r>
              <a:rPr lang="de-DE" dirty="0"/>
              <a:t>Überblick über ausgewählte Finanzkennzahlen (II/II)</a:t>
            </a:r>
          </a:p>
        </p:txBody>
      </p:sp>
      <p:sp>
        <p:nvSpPr>
          <p:cNvPr id="22" name="Freeform 16">
            <a:extLst>
              <a:ext uri="{FF2B5EF4-FFF2-40B4-BE49-F238E27FC236}">
                <a16:creationId xmlns:a16="http://schemas.microsoft.com/office/drawing/2014/main" id="{D270464F-FBC6-9067-FE19-E70AB9F19520}"/>
              </a:ext>
            </a:extLst>
          </p:cNvPr>
          <p:cNvSpPr>
            <a:spLocks noEditPoints="1"/>
          </p:cNvSpPr>
          <p:nvPr/>
        </p:nvSpPr>
        <p:spPr bwMode="auto">
          <a:xfrm>
            <a:off x="3756971" y="2206512"/>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rgbClr val="79527B"/>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23" name="Freeform 5">
            <a:extLst>
              <a:ext uri="{FF2B5EF4-FFF2-40B4-BE49-F238E27FC236}">
                <a16:creationId xmlns:a16="http://schemas.microsoft.com/office/drawing/2014/main" id="{706BBE4D-235B-397B-C0CC-4551AE5A56EC}"/>
              </a:ext>
            </a:extLst>
          </p:cNvPr>
          <p:cNvSpPr>
            <a:spLocks/>
          </p:cNvSpPr>
          <p:nvPr/>
        </p:nvSpPr>
        <p:spPr bwMode="auto">
          <a:xfrm>
            <a:off x="4348695" y="2206512"/>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rgbClr val="4B324C"/>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24" name="Freeform 36">
            <a:extLst>
              <a:ext uri="{FF2B5EF4-FFF2-40B4-BE49-F238E27FC236}">
                <a16:creationId xmlns:a16="http://schemas.microsoft.com/office/drawing/2014/main" id="{85FDD524-03CA-3EF4-A839-84A317CCEF27}"/>
              </a:ext>
            </a:extLst>
          </p:cNvPr>
          <p:cNvSpPr>
            <a:spLocks/>
          </p:cNvSpPr>
          <p:nvPr/>
        </p:nvSpPr>
        <p:spPr bwMode="auto">
          <a:xfrm>
            <a:off x="3789578" y="3348023"/>
            <a:ext cx="3546335" cy="954352"/>
          </a:xfrm>
          <a:custGeom>
            <a:avLst/>
            <a:gdLst>
              <a:gd name="T0" fmla="*/ 324 w 1843"/>
              <a:gd name="T1" fmla="*/ 0 h 523"/>
              <a:gd name="T2" fmla="*/ 42 w 1843"/>
              <a:gd name="T3" fmla="*/ 0 h 523"/>
              <a:gd name="T4" fmla="*/ 13 w 1843"/>
              <a:gd name="T5" fmla="*/ 262 h 523"/>
              <a:gd name="T6" fmla="*/ 94 w 1843"/>
              <a:gd name="T7" fmla="*/ 282 h 523"/>
              <a:gd name="T8" fmla="*/ 106 w 1843"/>
              <a:gd name="T9" fmla="*/ 272 h 523"/>
              <a:gd name="T10" fmla="*/ 120 w 1843"/>
              <a:gd name="T11" fmla="*/ 263 h 523"/>
              <a:gd name="T12" fmla="*/ 139 w 1843"/>
              <a:gd name="T13" fmla="*/ 256 h 523"/>
              <a:gd name="T14" fmla="*/ 163 w 1843"/>
              <a:gd name="T15" fmla="*/ 254 h 523"/>
              <a:gd name="T16" fmla="*/ 200 w 1843"/>
              <a:gd name="T17" fmla="*/ 260 h 523"/>
              <a:gd name="T18" fmla="*/ 226 w 1843"/>
              <a:gd name="T19" fmla="*/ 279 h 523"/>
              <a:gd name="T20" fmla="*/ 241 w 1843"/>
              <a:gd name="T21" fmla="*/ 308 h 523"/>
              <a:gd name="T22" fmla="*/ 246 w 1843"/>
              <a:gd name="T23" fmla="*/ 345 h 523"/>
              <a:gd name="T24" fmla="*/ 242 w 1843"/>
              <a:gd name="T25" fmla="*/ 382 h 523"/>
              <a:gd name="T26" fmla="*/ 229 w 1843"/>
              <a:gd name="T27" fmla="*/ 413 h 523"/>
              <a:gd name="T28" fmla="*/ 207 w 1843"/>
              <a:gd name="T29" fmla="*/ 433 h 523"/>
              <a:gd name="T30" fmla="*/ 174 w 1843"/>
              <a:gd name="T31" fmla="*/ 440 h 523"/>
              <a:gd name="T32" fmla="*/ 123 w 1843"/>
              <a:gd name="T33" fmla="*/ 422 h 523"/>
              <a:gd name="T34" fmla="*/ 101 w 1843"/>
              <a:gd name="T35" fmla="*/ 372 h 523"/>
              <a:gd name="T36" fmla="*/ 0 w 1843"/>
              <a:gd name="T37" fmla="*/ 372 h 523"/>
              <a:gd name="T38" fmla="*/ 16 w 1843"/>
              <a:gd name="T39" fmla="*/ 436 h 523"/>
              <a:gd name="T40" fmla="*/ 54 w 1843"/>
              <a:gd name="T41" fmla="*/ 483 h 523"/>
              <a:gd name="T42" fmla="*/ 110 w 1843"/>
              <a:gd name="T43" fmla="*/ 513 h 523"/>
              <a:gd name="T44" fmla="*/ 170 w 1843"/>
              <a:gd name="T45" fmla="*/ 523 h 523"/>
              <a:gd name="T46" fmla="*/ 166 w 1843"/>
              <a:gd name="T47" fmla="*/ 523 h 523"/>
              <a:gd name="T48" fmla="*/ 1843 w 1843"/>
              <a:gd name="T49" fmla="*/ 523 h 523"/>
              <a:gd name="T50" fmla="*/ 1843 w 1843"/>
              <a:gd name="T51" fmla="*/ 0 h 523"/>
              <a:gd name="T52" fmla="*/ 324 w 1843"/>
              <a:gd name="T5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3" h="523">
                <a:moveTo>
                  <a:pt x="324" y="0"/>
                </a:moveTo>
                <a:cubicBezTo>
                  <a:pt x="42" y="0"/>
                  <a:pt x="42" y="0"/>
                  <a:pt x="42" y="0"/>
                </a:cubicBezTo>
                <a:cubicBezTo>
                  <a:pt x="13" y="262"/>
                  <a:pt x="13" y="262"/>
                  <a:pt x="13" y="262"/>
                </a:cubicBezTo>
                <a:cubicBezTo>
                  <a:pt x="94" y="282"/>
                  <a:pt x="94" y="282"/>
                  <a:pt x="94" y="282"/>
                </a:cubicBezTo>
                <a:cubicBezTo>
                  <a:pt x="98" y="279"/>
                  <a:pt x="102" y="275"/>
                  <a:pt x="106" y="272"/>
                </a:cubicBezTo>
                <a:cubicBezTo>
                  <a:pt x="110" y="268"/>
                  <a:pt x="115" y="265"/>
                  <a:pt x="120" y="263"/>
                </a:cubicBezTo>
                <a:cubicBezTo>
                  <a:pt x="125" y="260"/>
                  <a:pt x="132" y="258"/>
                  <a:pt x="139" y="256"/>
                </a:cubicBezTo>
                <a:cubicBezTo>
                  <a:pt x="146" y="255"/>
                  <a:pt x="154" y="254"/>
                  <a:pt x="163" y="254"/>
                </a:cubicBezTo>
                <a:cubicBezTo>
                  <a:pt x="177" y="254"/>
                  <a:pt x="190" y="256"/>
                  <a:pt x="200" y="260"/>
                </a:cubicBezTo>
                <a:cubicBezTo>
                  <a:pt x="211" y="265"/>
                  <a:pt x="219" y="271"/>
                  <a:pt x="226" y="279"/>
                </a:cubicBezTo>
                <a:cubicBezTo>
                  <a:pt x="233" y="287"/>
                  <a:pt x="238" y="296"/>
                  <a:pt x="241" y="308"/>
                </a:cubicBezTo>
                <a:cubicBezTo>
                  <a:pt x="245" y="319"/>
                  <a:pt x="246" y="331"/>
                  <a:pt x="246" y="345"/>
                </a:cubicBezTo>
                <a:cubicBezTo>
                  <a:pt x="246" y="358"/>
                  <a:pt x="245" y="371"/>
                  <a:pt x="242" y="382"/>
                </a:cubicBezTo>
                <a:cubicBezTo>
                  <a:pt x="239" y="394"/>
                  <a:pt x="235" y="404"/>
                  <a:pt x="229" y="413"/>
                </a:cubicBezTo>
                <a:cubicBezTo>
                  <a:pt x="224" y="421"/>
                  <a:pt x="216" y="428"/>
                  <a:pt x="207" y="433"/>
                </a:cubicBezTo>
                <a:cubicBezTo>
                  <a:pt x="198" y="438"/>
                  <a:pt x="187" y="440"/>
                  <a:pt x="174" y="440"/>
                </a:cubicBezTo>
                <a:cubicBezTo>
                  <a:pt x="153" y="440"/>
                  <a:pt x="136" y="434"/>
                  <a:pt x="123" y="422"/>
                </a:cubicBezTo>
                <a:cubicBezTo>
                  <a:pt x="111" y="410"/>
                  <a:pt x="103" y="394"/>
                  <a:pt x="101" y="372"/>
                </a:cubicBezTo>
                <a:cubicBezTo>
                  <a:pt x="0" y="372"/>
                  <a:pt x="0" y="372"/>
                  <a:pt x="0" y="372"/>
                </a:cubicBezTo>
                <a:cubicBezTo>
                  <a:pt x="0" y="396"/>
                  <a:pt x="6" y="417"/>
                  <a:pt x="16" y="436"/>
                </a:cubicBezTo>
                <a:cubicBezTo>
                  <a:pt x="25" y="455"/>
                  <a:pt x="38" y="470"/>
                  <a:pt x="54" y="483"/>
                </a:cubicBezTo>
                <a:cubicBezTo>
                  <a:pt x="71" y="496"/>
                  <a:pt x="89" y="506"/>
                  <a:pt x="110" y="513"/>
                </a:cubicBezTo>
                <a:cubicBezTo>
                  <a:pt x="129" y="519"/>
                  <a:pt x="149" y="522"/>
                  <a:pt x="170" y="523"/>
                </a:cubicBezTo>
                <a:cubicBezTo>
                  <a:pt x="169" y="523"/>
                  <a:pt x="168" y="523"/>
                  <a:pt x="166" y="523"/>
                </a:cubicBezTo>
                <a:cubicBezTo>
                  <a:pt x="1843" y="523"/>
                  <a:pt x="1843" y="523"/>
                  <a:pt x="1843" y="523"/>
                </a:cubicBezTo>
                <a:cubicBezTo>
                  <a:pt x="1843" y="0"/>
                  <a:pt x="1843" y="0"/>
                  <a:pt x="1843" y="0"/>
                </a:cubicBezTo>
                <a:cubicBezTo>
                  <a:pt x="324" y="0"/>
                  <a:pt x="324" y="0"/>
                  <a:pt x="324" y="0"/>
                </a:cubicBezTo>
                <a:close/>
              </a:path>
            </a:pathLst>
          </a:custGeom>
          <a:solidFill>
            <a:srgbClr val="79527B"/>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25" name="Freeform 14">
            <a:extLst>
              <a:ext uri="{FF2B5EF4-FFF2-40B4-BE49-F238E27FC236}">
                <a16:creationId xmlns:a16="http://schemas.microsoft.com/office/drawing/2014/main" id="{66A07B53-F81C-01A5-2B51-5B975172743B}"/>
              </a:ext>
            </a:extLst>
          </p:cNvPr>
          <p:cNvSpPr>
            <a:spLocks/>
          </p:cNvSpPr>
          <p:nvPr/>
        </p:nvSpPr>
        <p:spPr bwMode="auto">
          <a:xfrm>
            <a:off x="4012713" y="3346651"/>
            <a:ext cx="732149" cy="952146"/>
          </a:xfrm>
          <a:custGeom>
            <a:avLst/>
            <a:gdLst>
              <a:gd name="T0" fmla="*/ 141 w 260"/>
              <a:gd name="T1" fmla="*/ 0 h 338"/>
              <a:gd name="T2" fmla="*/ 141 w 260"/>
              <a:gd name="T3" fmla="*/ 54 h 338"/>
              <a:gd name="T4" fmla="*/ 8 w 260"/>
              <a:gd name="T5" fmla="*/ 54 h 338"/>
              <a:gd name="T6" fmla="*/ 0 w 260"/>
              <a:gd name="T7" fmla="*/ 126 h 338"/>
              <a:gd name="T8" fmla="*/ 8 w 260"/>
              <a:gd name="T9" fmla="*/ 122 h 338"/>
              <a:gd name="T10" fmla="*/ 20 w 260"/>
              <a:gd name="T11" fmla="*/ 118 h 338"/>
              <a:gd name="T12" fmla="*/ 34 w 260"/>
              <a:gd name="T13" fmla="*/ 115 h 338"/>
              <a:gd name="T14" fmla="*/ 50 w 260"/>
              <a:gd name="T15" fmla="*/ 113 h 338"/>
              <a:gd name="T16" fmla="*/ 93 w 260"/>
              <a:gd name="T17" fmla="*/ 121 h 338"/>
              <a:gd name="T18" fmla="*/ 125 w 260"/>
              <a:gd name="T19" fmla="*/ 143 h 338"/>
              <a:gd name="T20" fmla="*/ 145 w 260"/>
              <a:gd name="T21" fmla="*/ 178 h 338"/>
              <a:gd name="T22" fmla="*/ 152 w 260"/>
              <a:gd name="T23" fmla="*/ 226 h 338"/>
              <a:gd name="T24" fmla="*/ 145 w 260"/>
              <a:gd name="T25" fmla="*/ 269 h 338"/>
              <a:gd name="T26" fmla="*/ 124 w 260"/>
              <a:gd name="T27" fmla="*/ 304 h 338"/>
              <a:gd name="T28" fmla="*/ 88 w 260"/>
              <a:gd name="T29" fmla="*/ 329 h 338"/>
              <a:gd name="T30" fmla="*/ 39 w 260"/>
              <a:gd name="T31" fmla="*/ 338 h 338"/>
              <a:gd name="T32" fmla="*/ 260 w 260"/>
              <a:gd name="T33" fmla="*/ 338 h 338"/>
              <a:gd name="T34" fmla="*/ 141 w 260"/>
              <a:gd name="T3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338">
                <a:moveTo>
                  <a:pt x="141" y="0"/>
                </a:moveTo>
                <a:cubicBezTo>
                  <a:pt x="141" y="54"/>
                  <a:pt x="141" y="54"/>
                  <a:pt x="141" y="54"/>
                </a:cubicBezTo>
                <a:cubicBezTo>
                  <a:pt x="8" y="54"/>
                  <a:pt x="8" y="54"/>
                  <a:pt x="8" y="54"/>
                </a:cubicBezTo>
                <a:cubicBezTo>
                  <a:pt x="0" y="126"/>
                  <a:pt x="0" y="126"/>
                  <a:pt x="0" y="126"/>
                </a:cubicBezTo>
                <a:cubicBezTo>
                  <a:pt x="2" y="124"/>
                  <a:pt x="5" y="123"/>
                  <a:pt x="8" y="122"/>
                </a:cubicBezTo>
                <a:cubicBezTo>
                  <a:pt x="12" y="121"/>
                  <a:pt x="15" y="119"/>
                  <a:pt x="20" y="118"/>
                </a:cubicBezTo>
                <a:cubicBezTo>
                  <a:pt x="24" y="117"/>
                  <a:pt x="29" y="115"/>
                  <a:pt x="34" y="115"/>
                </a:cubicBezTo>
                <a:cubicBezTo>
                  <a:pt x="39" y="113"/>
                  <a:pt x="45" y="113"/>
                  <a:pt x="50" y="113"/>
                </a:cubicBezTo>
                <a:cubicBezTo>
                  <a:pt x="66" y="113"/>
                  <a:pt x="80" y="116"/>
                  <a:pt x="93" y="121"/>
                </a:cubicBezTo>
                <a:cubicBezTo>
                  <a:pt x="105" y="126"/>
                  <a:pt x="116" y="134"/>
                  <a:pt x="125" y="143"/>
                </a:cubicBezTo>
                <a:cubicBezTo>
                  <a:pt x="134" y="153"/>
                  <a:pt x="140" y="165"/>
                  <a:pt x="145" y="178"/>
                </a:cubicBezTo>
                <a:cubicBezTo>
                  <a:pt x="149" y="193"/>
                  <a:pt x="152" y="208"/>
                  <a:pt x="152" y="226"/>
                </a:cubicBezTo>
                <a:cubicBezTo>
                  <a:pt x="152" y="241"/>
                  <a:pt x="149" y="255"/>
                  <a:pt x="145" y="269"/>
                </a:cubicBezTo>
                <a:cubicBezTo>
                  <a:pt x="140" y="282"/>
                  <a:pt x="133" y="294"/>
                  <a:pt x="124" y="304"/>
                </a:cubicBezTo>
                <a:cubicBezTo>
                  <a:pt x="114" y="315"/>
                  <a:pt x="103" y="323"/>
                  <a:pt x="88" y="329"/>
                </a:cubicBezTo>
                <a:cubicBezTo>
                  <a:pt x="74" y="335"/>
                  <a:pt x="58" y="338"/>
                  <a:pt x="39" y="338"/>
                </a:cubicBezTo>
                <a:cubicBezTo>
                  <a:pt x="260" y="338"/>
                  <a:pt x="260" y="338"/>
                  <a:pt x="260" y="338"/>
                </a:cubicBezTo>
                <a:cubicBezTo>
                  <a:pt x="162" y="59"/>
                  <a:pt x="144" y="9"/>
                  <a:pt x="141" y="0"/>
                </a:cubicBezTo>
                <a:close/>
              </a:path>
            </a:pathLst>
          </a:custGeom>
          <a:solidFill>
            <a:srgbClr val="4B324C"/>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26" name="Freeform 40">
            <a:extLst>
              <a:ext uri="{FF2B5EF4-FFF2-40B4-BE49-F238E27FC236}">
                <a16:creationId xmlns:a16="http://schemas.microsoft.com/office/drawing/2014/main" id="{179394A0-3EC2-9892-71D0-1BE8AC012401}"/>
              </a:ext>
            </a:extLst>
          </p:cNvPr>
          <p:cNvSpPr>
            <a:spLocks noEditPoints="1"/>
          </p:cNvSpPr>
          <p:nvPr/>
        </p:nvSpPr>
        <p:spPr bwMode="auto">
          <a:xfrm>
            <a:off x="3734398" y="4508261"/>
            <a:ext cx="3550831" cy="954352"/>
          </a:xfrm>
          <a:custGeom>
            <a:avLst/>
            <a:gdLst>
              <a:gd name="T0" fmla="*/ 261 w 1845"/>
              <a:gd name="T1" fmla="*/ 0 h 523"/>
              <a:gd name="T2" fmla="*/ 260 w 1845"/>
              <a:gd name="T3" fmla="*/ 0 h 523"/>
              <a:gd name="T4" fmla="*/ 150 w 1845"/>
              <a:gd name="T5" fmla="*/ 21 h 523"/>
              <a:gd name="T6" fmla="*/ 69 w 1845"/>
              <a:gd name="T7" fmla="*/ 79 h 523"/>
              <a:gd name="T8" fmla="*/ 18 w 1845"/>
              <a:gd name="T9" fmla="*/ 168 h 523"/>
              <a:gd name="T10" fmla="*/ 0 w 1845"/>
              <a:gd name="T11" fmla="*/ 281 h 523"/>
              <a:gd name="T12" fmla="*/ 0 w 1845"/>
              <a:gd name="T13" fmla="*/ 320 h 523"/>
              <a:gd name="T14" fmla="*/ 13 w 1845"/>
              <a:gd name="T15" fmla="*/ 402 h 523"/>
              <a:gd name="T16" fmla="*/ 49 w 1845"/>
              <a:gd name="T17" fmla="*/ 467 h 523"/>
              <a:gd name="T18" fmla="*/ 106 w 1845"/>
              <a:gd name="T19" fmla="*/ 508 h 523"/>
              <a:gd name="T20" fmla="*/ 177 w 1845"/>
              <a:gd name="T21" fmla="*/ 523 h 523"/>
              <a:gd name="T22" fmla="*/ 172 w 1845"/>
              <a:gd name="T23" fmla="*/ 523 h 523"/>
              <a:gd name="T24" fmla="*/ 1845 w 1845"/>
              <a:gd name="T25" fmla="*/ 523 h 523"/>
              <a:gd name="T26" fmla="*/ 1845 w 1845"/>
              <a:gd name="T27" fmla="*/ 0 h 523"/>
              <a:gd name="T28" fmla="*/ 275 w 1845"/>
              <a:gd name="T29" fmla="*/ 0 h 523"/>
              <a:gd name="T30" fmla="*/ 261 w 1845"/>
              <a:gd name="T31" fmla="*/ 0 h 523"/>
              <a:gd name="T32" fmla="*/ 246 w 1845"/>
              <a:gd name="T33" fmla="*/ 386 h 523"/>
              <a:gd name="T34" fmla="*/ 231 w 1845"/>
              <a:gd name="T35" fmla="*/ 415 h 523"/>
              <a:gd name="T36" fmla="*/ 208 w 1845"/>
              <a:gd name="T37" fmla="*/ 434 h 523"/>
              <a:gd name="T38" fmla="*/ 178 w 1845"/>
              <a:gd name="T39" fmla="*/ 441 h 523"/>
              <a:gd name="T40" fmla="*/ 147 w 1845"/>
              <a:gd name="T41" fmla="*/ 435 h 523"/>
              <a:gd name="T42" fmla="*/ 123 w 1845"/>
              <a:gd name="T43" fmla="*/ 415 h 523"/>
              <a:gd name="T44" fmla="*/ 107 w 1845"/>
              <a:gd name="T45" fmla="*/ 381 h 523"/>
              <a:gd name="T46" fmla="*/ 102 w 1845"/>
              <a:gd name="T47" fmla="*/ 333 h 523"/>
              <a:gd name="T48" fmla="*/ 102 w 1845"/>
              <a:gd name="T49" fmla="*/ 303 h 523"/>
              <a:gd name="T50" fmla="*/ 113 w 1845"/>
              <a:gd name="T51" fmla="*/ 285 h 523"/>
              <a:gd name="T52" fmla="*/ 130 w 1845"/>
              <a:gd name="T53" fmla="*/ 270 h 523"/>
              <a:gd name="T54" fmla="*/ 151 w 1845"/>
              <a:gd name="T55" fmla="*/ 260 h 523"/>
              <a:gd name="T56" fmla="*/ 176 w 1845"/>
              <a:gd name="T57" fmla="*/ 256 h 523"/>
              <a:gd name="T58" fmla="*/ 207 w 1845"/>
              <a:gd name="T59" fmla="*/ 263 h 523"/>
              <a:gd name="T60" fmla="*/ 231 w 1845"/>
              <a:gd name="T61" fmla="*/ 282 h 523"/>
              <a:gd name="T62" fmla="*/ 246 w 1845"/>
              <a:gd name="T63" fmla="*/ 312 h 523"/>
              <a:gd name="T64" fmla="*/ 251 w 1845"/>
              <a:gd name="T65" fmla="*/ 349 h 523"/>
              <a:gd name="T66" fmla="*/ 246 w 1845"/>
              <a:gd name="T67" fmla="*/ 38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5" h="523">
                <a:moveTo>
                  <a:pt x="261" y="0"/>
                </a:moveTo>
                <a:cubicBezTo>
                  <a:pt x="260" y="0"/>
                  <a:pt x="260" y="0"/>
                  <a:pt x="260" y="0"/>
                </a:cubicBezTo>
                <a:cubicBezTo>
                  <a:pt x="219" y="0"/>
                  <a:pt x="183" y="7"/>
                  <a:pt x="150" y="21"/>
                </a:cubicBezTo>
                <a:cubicBezTo>
                  <a:pt x="118" y="35"/>
                  <a:pt x="91" y="54"/>
                  <a:pt x="69" y="79"/>
                </a:cubicBezTo>
                <a:cubicBezTo>
                  <a:pt x="46" y="104"/>
                  <a:pt x="29" y="133"/>
                  <a:pt x="18" y="168"/>
                </a:cubicBezTo>
                <a:cubicBezTo>
                  <a:pt x="6" y="202"/>
                  <a:pt x="0" y="240"/>
                  <a:pt x="0" y="281"/>
                </a:cubicBezTo>
                <a:cubicBezTo>
                  <a:pt x="0" y="320"/>
                  <a:pt x="0" y="320"/>
                  <a:pt x="0" y="320"/>
                </a:cubicBezTo>
                <a:cubicBezTo>
                  <a:pt x="0" y="350"/>
                  <a:pt x="4" y="377"/>
                  <a:pt x="13" y="402"/>
                </a:cubicBezTo>
                <a:cubicBezTo>
                  <a:pt x="22" y="427"/>
                  <a:pt x="34" y="449"/>
                  <a:pt x="49" y="467"/>
                </a:cubicBezTo>
                <a:cubicBezTo>
                  <a:pt x="65" y="484"/>
                  <a:pt x="84" y="498"/>
                  <a:pt x="106" y="508"/>
                </a:cubicBezTo>
                <a:cubicBezTo>
                  <a:pt x="127" y="518"/>
                  <a:pt x="151" y="523"/>
                  <a:pt x="177" y="523"/>
                </a:cubicBezTo>
                <a:cubicBezTo>
                  <a:pt x="176" y="523"/>
                  <a:pt x="174" y="523"/>
                  <a:pt x="172" y="523"/>
                </a:cubicBezTo>
                <a:cubicBezTo>
                  <a:pt x="1845" y="523"/>
                  <a:pt x="1845" y="523"/>
                  <a:pt x="1845" y="523"/>
                </a:cubicBezTo>
                <a:cubicBezTo>
                  <a:pt x="1845" y="0"/>
                  <a:pt x="1845" y="0"/>
                  <a:pt x="1845" y="0"/>
                </a:cubicBezTo>
                <a:cubicBezTo>
                  <a:pt x="275" y="0"/>
                  <a:pt x="275" y="0"/>
                  <a:pt x="275" y="0"/>
                </a:cubicBezTo>
                <a:lnTo>
                  <a:pt x="261" y="0"/>
                </a:lnTo>
                <a:close/>
                <a:moveTo>
                  <a:pt x="246" y="386"/>
                </a:moveTo>
                <a:cubicBezTo>
                  <a:pt x="242" y="397"/>
                  <a:pt x="237" y="407"/>
                  <a:pt x="231" y="415"/>
                </a:cubicBezTo>
                <a:cubicBezTo>
                  <a:pt x="225" y="423"/>
                  <a:pt x="217" y="430"/>
                  <a:pt x="208" y="434"/>
                </a:cubicBezTo>
                <a:cubicBezTo>
                  <a:pt x="199" y="439"/>
                  <a:pt x="189" y="441"/>
                  <a:pt x="178" y="441"/>
                </a:cubicBezTo>
                <a:cubicBezTo>
                  <a:pt x="167" y="441"/>
                  <a:pt x="156" y="439"/>
                  <a:pt x="147" y="435"/>
                </a:cubicBezTo>
                <a:cubicBezTo>
                  <a:pt x="137" y="430"/>
                  <a:pt x="129" y="424"/>
                  <a:pt x="123" y="415"/>
                </a:cubicBezTo>
                <a:cubicBezTo>
                  <a:pt x="116" y="406"/>
                  <a:pt x="111" y="394"/>
                  <a:pt x="107" y="381"/>
                </a:cubicBezTo>
                <a:cubicBezTo>
                  <a:pt x="103" y="367"/>
                  <a:pt x="102" y="351"/>
                  <a:pt x="102" y="333"/>
                </a:cubicBezTo>
                <a:cubicBezTo>
                  <a:pt x="102" y="303"/>
                  <a:pt x="102" y="303"/>
                  <a:pt x="102" y="303"/>
                </a:cubicBezTo>
                <a:cubicBezTo>
                  <a:pt x="104" y="297"/>
                  <a:pt x="108" y="291"/>
                  <a:pt x="113" y="285"/>
                </a:cubicBezTo>
                <a:cubicBezTo>
                  <a:pt x="118" y="279"/>
                  <a:pt x="123" y="274"/>
                  <a:pt x="130" y="270"/>
                </a:cubicBezTo>
                <a:cubicBezTo>
                  <a:pt x="136" y="265"/>
                  <a:pt x="143" y="262"/>
                  <a:pt x="151" y="260"/>
                </a:cubicBezTo>
                <a:cubicBezTo>
                  <a:pt x="158" y="257"/>
                  <a:pt x="167" y="256"/>
                  <a:pt x="176" y="256"/>
                </a:cubicBezTo>
                <a:cubicBezTo>
                  <a:pt x="188" y="256"/>
                  <a:pt x="198" y="258"/>
                  <a:pt x="207" y="263"/>
                </a:cubicBezTo>
                <a:cubicBezTo>
                  <a:pt x="217" y="267"/>
                  <a:pt x="224" y="274"/>
                  <a:pt x="231" y="282"/>
                </a:cubicBezTo>
                <a:cubicBezTo>
                  <a:pt x="238" y="290"/>
                  <a:pt x="242" y="300"/>
                  <a:pt x="246" y="312"/>
                </a:cubicBezTo>
                <a:cubicBezTo>
                  <a:pt x="249" y="323"/>
                  <a:pt x="251" y="335"/>
                  <a:pt x="251" y="349"/>
                </a:cubicBezTo>
                <a:cubicBezTo>
                  <a:pt x="251" y="362"/>
                  <a:pt x="249" y="375"/>
                  <a:pt x="246" y="386"/>
                </a:cubicBezTo>
                <a:close/>
              </a:path>
            </a:pathLst>
          </a:custGeom>
          <a:solidFill>
            <a:srgbClr val="79527B"/>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27" name="Freeform 9">
            <a:extLst>
              <a:ext uri="{FF2B5EF4-FFF2-40B4-BE49-F238E27FC236}">
                <a16:creationId xmlns:a16="http://schemas.microsoft.com/office/drawing/2014/main" id="{DDCD9E08-7BBE-BD3C-27A6-6542899373BD}"/>
              </a:ext>
            </a:extLst>
          </p:cNvPr>
          <p:cNvSpPr>
            <a:spLocks/>
          </p:cNvSpPr>
          <p:nvPr/>
        </p:nvSpPr>
        <p:spPr bwMode="auto">
          <a:xfrm>
            <a:off x="3923173" y="4508261"/>
            <a:ext cx="656933" cy="954352"/>
          </a:xfrm>
          <a:custGeom>
            <a:avLst/>
            <a:gdLst>
              <a:gd name="T0" fmla="*/ 113 w 232"/>
              <a:gd name="T1" fmla="*/ 0 h 340"/>
              <a:gd name="T2" fmla="*/ 113 w 232"/>
              <a:gd name="T3" fmla="*/ 0 h 340"/>
              <a:gd name="T4" fmla="*/ 113 w 232"/>
              <a:gd name="T5" fmla="*/ 55 h 340"/>
              <a:gd name="T6" fmla="*/ 109 w 232"/>
              <a:gd name="T7" fmla="*/ 55 h 340"/>
              <a:gd name="T8" fmla="*/ 66 w 232"/>
              <a:gd name="T9" fmla="*/ 61 h 340"/>
              <a:gd name="T10" fmla="*/ 33 w 232"/>
              <a:gd name="T11" fmla="*/ 78 h 340"/>
              <a:gd name="T12" fmla="*/ 12 w 232"/>
              <a:gd name="T13" fmla="*/ 105 h 340"/>
              <a:gd name="T14" fmla="*/ 0 w 232"/>
              <a:gd name="T15" fmla="*/ 140 h 340"/>
              <a:gd name="T16" fmla="*/ 29 w 232"/>
              <a:gd name="T17" fmla="*/ 121 h 340"/>
              <a:gd name="T18" fmla="*/ 68 w 232"/>
              <a:gd name="T19" fmla="*/ 114 h 340"/>
              <a:gd name="T20" fmla="*/ 109 w 232"/>
              <a:gd name="T21" fmla="*/ 122 h 340"/>
              <a:gd name="T22" fmla="*/ 139 w 232"/>
              <a:gd name="T23" fmla="*/ 147 h 340"/>
              <a:gd name="T24" fmla="*/ 157 w 232"/>
              <a:gd name="T25" fmla="*/ 183 h 340"/>
              <a:gd name="T26" fmla="*/ 163 w 232"/>
              <a:gd name="T27" fmla="*/ 226 h 340"/>
              <a:gd name="T28" fmla="*/ 155 w 232"/>
              <a:gd name="T29" fmla="*/ 271 h 340"/>
              <a:gd name="T30" fmla="*/ 132 w 232"/>
              <a:gd name="T31" fmla="*/ 307 h 340"/>
              <a:gd name="T32" fmla="*/ 97 w 232"/>
              <a:gd name="T33" fmla="*/ 331 h 340"/>
              <a:gd name="T34" fmla="*/ 50 w 232"/>
              <a:gd name="T35" fmla="*/ 340 h 340"/>
              <a:gd name="T36" fmla="*/ 232 w 232"/>
              <a:gd name="T37" fmla="*/ 340 h 340"/>
              <a:gd name="T38" fmla="*/ 113 w 232"/>
              <a:gd name="T3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340">
                <a:moveTo>
                  <a:pt x="113" y="0"/>
                </a:moveTo>
                <a:cubicBezTo>
                  <a:pt x="113" y="0"/>
                  <a:pt x="113" y="0"/>
                  <a:pt x="113" y="0"/>
                </a:cubicBezTo>
                <a:cubicBezTo>
                  <a:pt x="113" y="55"/>
                  <a:pt x="113" y="55"/>
                  <a:pt x="113" y="55"/>
                </a:cubicBezTo>
                <a:cubicBezTo>
                  <a:pt x="109" y="55"/>
                  <a:pt x="109" y="55"/>
                  <a:pt x="109" y="55"/>
                </a:cubicBezTo>
                <a:cubicBezTo>
                  <a:pt x="93" y="55"/>
                  <a:pt x="78" y="57"/>
                  <a:pt x="66" y="61"/>
                </a:cubicBezTo>
                <a:cubicBezTo>
                  <a:pt x="54" y="64"/>
                  <a:pt x="42" y="70"/>
                  <a:pt x="33" y="78"/>
                </a:cubicBezTo>
                <a:cubicBezTo>
                  <a:pt x="24" y="85"/>
                  <a:pt x="17" y="94"/>
                  <a:pt x="12" y="105"/>
                </a:cubicBezTo>
                <a:cubicBezTo>
                  <a:pt x="6" y="116"/>
                  <a:pt x="2" y="127"/>
                  <a:pt x="0" y="140"/>
                </a:cubicBezTo>
                <a:cubicBezTo>
                  <a:pt x="8" y="133"/>
                  <a:pt x="18" y="126"/>
                  <a:pt x="29" y="121"/>
                </a:cubicBezTo>
                <a:cubicBezTo>
                  <a:pt x="40" y="116"/>
                  <a:pt x="54" y="114"/>
                  <a:pt x="68" y="114"/>
                </a:cubicBezTo>
                <a:cubicBezTo>
                  <a:pt x="84" y="114"/>
                  <a:pt x="97" y="116"/>
                  <a:pt x="109" y="122"/>
                </a:cubicBezTo>
                <a:cubicBezTo>
                  <a:pt x="121" y="129"/>
                  <a:pt x="131" y="137"/>
                  <a:pt x="139" y="147"/>
                </a:cubicBezTo>
                <a:cubicBezTo>
                  <a:pt x="147" y="157"/>
                  <a:pt x="153" y="169"/>
                  <a:pt x="157" y="183"/>
                </a:cubicBezTo>
                <a:cubicBezTo>
                  <a:pt x="161" y="196"/>
                  <a:pt x="163" y="211"/>
                  <a:pt x="163" y="226"/>
                </a:cubicBezTo>
                <a:cubicBezTo>
                  <a:pt x="163" y="242"/>
                  <a:pt x="160" y="257"/>
                  <a:pt x="155" y="271"/>
                </a:cubicBezTo>
                <a:cubicBezTo>
                  <a:pt x="150" y="285"/>
                  <a:pt x="142" y="297"/>
                  <a:pt x="132" y="307"/>
                </a:cubicBezTo>
                <a:cubicBezTo>
                  <a:pt x="122" y="317"/>
                  <a:pt x="111" y="326"/>
                  <a:pt x="97" y="331"/>
                </a:cubicBezTo>
                <a:cubicBezTo>
                  <a:pt x="83" y="337"/>
                  <a:pt x="67" y="340"/>
                  <a:pt x="50" y="340"/>
                </a:cubicBezTo>
                <a:cubicBezTo>
                  <a:pt x="232" y="340"/>
                  <a:pt x="232" y="340"/>
                  <a:pt x="232" y="340"/>
                </a:cubicBezTo>
                <a:cubicBezTo>
                  <a:pt x="113" y="0"/>
                  <a:pt x="113" y="0"/>
                  <a:pt x="113" y="0"/>
                </a:cubicBezTo>
                <a:close/>
              </a:path>
            </a:pathLst>
          </a:custGeom>
          <a:solidFill>
            <a:srgbClr val="4B324C"/>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37" name="TextBox 28">
            <a:extLst>
              <a:ext uri="{FF2B5EF4-FFF2-40B4-BE49-F238E27FC236}">
                <a16:creationId xmlns:a16="http://schemas.microsoft.com/office/drawing/2014/main" id="{BC66839C-3A07-B354-5127-307EB9685A35}"/>
              </a:ext>
            </a:extLst>
          </p:cNvPr>
          <p:cNvSpPr txBox="1"/>
          <p:nvPr/>
        </p:nvSpPr>
        <p:spPr>
          <a:xfrm>
            <a:off x="4708601" y="2219376"/>
            <a:ext cx="1102802" cy="338554"/>
          </a:xfrm>
          <a:prstGeom prst="rect">
            <a:avLst/>
          </a:prstGeom>
          <a:noFill/>
        </p:spPr>
        <p:txBody>
          <a:bodyPr wrap="none" rtlCol="0">
            <a:spAutoFit/>
          </a:bodyPr>
          <a:lstStyle/>
          <a:p>
            <a:r>
              <a:rPr lang="de-DE" sz="1600" b="1" dirty="0">
                <a:solidFill>
                  <a:schemeClr val="bg1"/>
                </a:solidFill>
                <a:latin typeface="+mj-lt"/>
                <a:ea typeface="Roboto" charset="0"/>
                <a:cs typeface="Roboto" charset="0"/>
              </a:rPr>
              <a:t>Quick Ratio</a:t>
            </a:r>
          </a:p>
        </p:txBody>
      </p:sp>
      <p:sp>
        <p:nvSpPr>
          <p:cNvPr id="44" name="TextBox 34">
            <a:extLst>
              <a:ext uri="{FF2B5EF4-FFF2-40B4-BE49-F238E27FC236}">
                <a16:creationId xmlns:a16="http://schemas.microsoft.com/office/drawing/2014/main" id="{8942544D-0C77-D147-3D3D-7E4FEC70FBA2}"/>
              </a:ext>
            </a:extLst>
          </p:cNvPr>
          <p:cNvSpPr txBox="1"/>
          <p:nvPr/>
        </p:nvSpPr>
        <p:spPr>
          <a:xfrm>
            <a:off x="4638636" y="4494028"/>
            <a:ext cx="2386166" cy="338554"/>
          </a:xfrm>
          <a:prstGeom prst="rect">
            <a:avLst/>
          </a:prstGeom>
          <a:noFill/>
        </p:spPr>
        <p:txBody>
          <a:bodyPr wrap="none" rtlCol="0">
            <a:spAutoFit/>
          </a:bodyPr>
          <a:lstStyle/>
          <a:p>
            <a:r>
              <a:rPr lang="de-DE" sz="1600" b="1" dirty="0">
                <a:solidFill>
                  <a:schemeClr val="bg1"/>
                </a:solidFill>
                <a:latin typeface="+mj-lt"/>
                <a:ea typeface="Roboto" charset="0"/>
                <a:cs typeface="Roboto" charset="0"/>
              </a:rPr>
              <a:t>Return on Investment (ROI)</a:t>
            </a:r>
          </a:p>
        </p:txBody>
      </p:sp>
      <p:sp>
        <p:nvSpPr>
          <p:cNvPr id="45" name="TextBox 36">
            <a:extLst>
              <a:ext uri="{FF2B5EF4-FFF2-40B4-BE49-F238E27FC236}">
                <a16:creationId xmlns:a16="http://schemas.microsoft.com/office/drawing/2014/main" id="{4CEF9CFE-4851-B59F-F9D1-7E6FBC600AD1}"/>
              </a:ext>
            </a:extLst>
          </p:cNvPr>
          <p:cNvSpPr txBox="1"/>
          <p:nvPr/>
        </p:nvSpPr>
        <p:spPr>
          <a:xfrm>
            <a:off x="4660836" y="3334900"/>
            <a:ext cx="1259704" cy="338554"/>
          </a:xfrm>
          <a:prstGeom prst="rect">
            <a:avLst/>
          </a:prstGeom>
          <a:noFill/>
        </p:spPr>
        <p:txBody>
          <a:bodyPr wrap="none" rtlCol="0">
            <a:spAutoFit/>
          </a:bodyPr>
          <a:lstStyle/>
          <a:p>
            <a:r>
              <a:rPr lang="de-DE" sz="1600" b="1" dirty="0">
                <a:solidFill>
                  <a:schemeClr val="bg1"/>
                </a:solidFill>
                <a:latin typeface="+mj-lt"/>
                <a:ea typeface="Roboto" charset="0"/>
                <a:cs typeface="Roboto" charset="0"/>
              </a:rPr>
              <a:t>Current Ratio</a:t>
            </a:r>
          </a:p>
        </p:txBody>
      </p:sp>
      <p:sp>
        <p:nvSpPr>
          <p:cNvPr id="46" name="Rechteck 45">
            <a:extLst>
              <a:ext uri="{FF2B5EF4-FFF2-40B4-BE49-F238E27FC236}">
                <a16:creationId xmlns:a16="http://schemas.microsoft.com/office/drawing/2014/main" id="{7A26E81F-1313-EDFE-D278-9EBAAE3DCE95}"/>
              </a:ext>
            </a:extLst>
          </p:cNvPr>
          <p:cNvSpPr/>
          <p:nvPr/>
        </p:nvSpPr>
        <p:spPr>
          <a:xfrm>
            <a:off x="7192167" y="2206512"/>
            <a:ext cx="4581861" cy="954352"/>
          </a:xfrm>
          <a:prstGeom prst="rect">
            <a:avLst/>
          </a:prstGeom>
          <a:solidFill>
            <a:srgbClr val="79527B"/>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47" name="Rechteck 46">
            <a:extLst>
              <a:ext uri="{FF2B5EF4-FFF2-40B4-BE49-F238E27FC236}">
                <a16:creationId xmlns:a16="http://schemas.microsoft.com/office/drawing/2014/main" id="{CD3F933E-A7FB-848E-E61D-3225F67C5221}"/>
              </a:ext>
            </a:extLst>
          </p:cNvPr>
          <p:cNvSpPr/>
          <p:nvPr/>
        </p:nvSpPr>
        <p:spPr>
          <a:xfrm>
            <a:off x="7192167" y="3348023"/>
            <a:ext cx="4581861" cy="954352"/>
          </a:xfrm>
          <a:prstGeom prst="rect">
            <a:avLst/>
          </a:prstGeom>
          <a:solidFill>
            <a:srgbClr val="79527B"/>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48" name="Rechteck 47">
            <a:extLst>
              <a:ext uri="{FF2B5EF4-FFF2-40B4-BE49-F238E27FC236}">
                <a16:creationId xmlns:a16="http://schemas.microsoft.com/office/drawing/2014/main" id="{64D4CCD5-DD1B-078F-5A15-96C700543F6E}"/>
              </a:ext>
            </a:extLst>
          </p:cNvPr>
          <p:cNvSpPr/>
          <p:nvPr/>
        </p:nvSpPr>
        <p:spPr>
          <a:xfrm>
            <a:off x="7188140" y="4508037"/>
            <a:ext cx="4581861" cy="954352"/>
          </a:xfrm>
          <a:prstGeom prst="rect">
            <a:avLst/>
          </a:prstGeom>
          <a:solidFill>
            <a:srgbClr val="79527B"/>
          </a:solidFill>
          <a:ln>
            <a:noFill/>
          </a:ln>
        </p:spPr>
        <p:txBody>
          <a:bodyPr vert="horz" wrap="square" lIns="68580" tIns="34290" rIns="68580" bIns="34290" numCol="1" anchor="t" anchorCtr="0" compatLnSpc="1">
            <a:prstTxWarp prst="textNoShape">
              <a:avLst/>
            </a:prstTxWarp>
          </a:bodyPr>
          <a:lstStyle/>
          <a:p>
            <a:endParaRPr lang="de-DE" sz="2700" b="1" dirty="0">
              <a:solidFill>
                <a:schemeClr val="accent1">
                  <a:lumMod val="60000"/>
                  <a:lumOff val="40000"/>
                </a:schemeClr>
              </a:solidFill>
              <a:latin typeface="Roboto Bold" charset="0"/>
            </a:endParaRPr>
          </a:p>
        </p:txBody>
      </p:sp>
      <p:sp>
        <p:nvSpPr>
          <p:cNvPr id="49" name="TextBox 27">
            <a:extLst>
              <a:ext uri="{FF2B5EF4-FFF2-40B4-BE49-F238E27FC236}">
                <a16:creationId xmlns:a16="http://schemas.microsoft.com/office/drawing/2014/main" id="{A3F248F3-F1FF-977E-FC24-D0338ED5CEFE}"/>
              </a:ext>
            </a:extLst>
          </p:cNvPr>
          <p:cNvSpPr txBox="1"/>
          <p:nvPr/>
        </p:nvSpPr>
        <p:spPr>
          <a:xfrm>
            <a:off x="4705699" y="2467030"/>
            <a:ext cx="7072592" cy="646331"/>
          </a:xfrm>
          <a:prstGeom prst="rect">
            <a:avLst/>
          </a:prstGeom>
          <a:noFill/>
        </p:spPr>
        <p:txBody>
          <a:bodyPr wrap="square" rtlCol="0">
            <a:spAutoFit/>
          </a:bodyPr>
          <a:lstStyle/>
          <a:p>
            <a:r>
              <a:rPr lang="de-DE" sz="1200" dirty="0">
                <a:solidFill>
                  <a:schemeClr val="bg1"/>
                </a:solidFill>
                <a:ea typeface="Lato Light" charset="0"/>
                <a:cs typeface="Lato Light" charset="0"/>
              </a:rPr>
              <a:t>Die Quick Ratio, auch bekannt als "Acid Test", wird verwendet, um die Fähigkeit Ihres Unternehmens zu bewerten, kurzfristigen finanziellen Verpflichtungen nachzukommen. Sie misst nur die kurzfristige Liquidität, berücksichtigt also nicht die Vorräte.</a:t>
            </a:r>
          </a:p>
        </p:txBody>
      </p:sp>
      <p:sp>
        <p:nvSpPr>
          <p:cNvPr id="50" name="TextBox 31">
            <a:extLst>
              <a:ext uri="{FF2B5EF4-FFF2-40B4-BE49-F238E27FC236}">
                <a16:creationId xmlns:a16="http://schemas.microsoft.com/office/drawing/2014/main" id="{DEF22674-5898-8EE4-D8D9-E82B521E2D3A}"/>
              </a:ext>
            </a:extLst>
          </p:cNvPr>
          <p:cNvSpPr txBox="1"/>
          <p:nvPr/>
        </p:nvSpPr>
        <p:spPr>
          <a:xfrm>
            <a:off x="4635734" y="4741682"/>
            <a:ext cx="7072592" cy="646331"/>
          </a:xfrm>
          <a:prstGeom prst="rect">
            <a:avLst/>
          </a:prstGeom>
          <a:noFill/>
        </p:spPr>
        <p:txBody>
          <a:bodyPr wrap="square" rtlCol="0">
            <a:spAutoFit/>
          </a:bodyPr>
          <a:lstStyle/>
          <a:p>
            <a:r>
              <a:rPr lang="de-DE" sz="1200" dirty="0">
                <a:solidFill>
                  <a:schemeClr val="bg1"/>
                </a:solidFill>
                <a:ea typeface="Lato Light" charset="0"/>
                <a:cs typeface="Lato Light" charset="0"/>
              </a:rPr>
              <a:t>Der ROI gibt an, wie viel Ihr Unternehmen von den getätigten Investitionen profitiert hat. Die daraus resultierende Zahl ist ein Prozentsatz, mit dessen Hilfe Sie feststellen können, welche Investitionen erfolgreich waren und welche nicht.</a:t>
            </a:r>
          </a:p>
        </p:txBody>
      </p:sp>
      <p:sp>
        <p:nvSpPr>
          <p:cNvPr id="51" name="TextBox 35">
            <a:extLst>
              <a:ext uri="{FF2B5EF4-FFF2-40B4-BE49-F238E27FC236}">
                <a16:creationId xmlns:a16="http://schemas.microsoft.com/office/drawing/2014/main" id="{8C42E54C-5996-00C6-39B5-5903D2745BBD}"/>
              </a:ext>
            </a:extLst>
          </p:cNvPr>
          <p:cNvSpPr txBox="1"/>
          <p:nvPr/>
        </p:nvSpPr>
        <p:spPr>
          <a:xfrm>
            <a:off x="4657933" y="3582554"/>
            <a:ext cx="7202371" cy="646331"/>
          </a:xfrm>
          <a:prstGeom prst="rect">
            <a:avLst/>
          </a:prstGeom>
          <a:noFill/>
        </p:spPr>
        <p:txBody>
          <a:bodyPr wrap="square" rtlCol="0">
            <a:spAutoFit/>
          </a:bodyPr>
          <a:lstStyle/>
          <a:p>
            <a:r>
              <a:rPr lang="de-DE" sz="1200" dirty="0">
                <a:solidFill>
                  <a:schemeClr val="bg1"/>
                </a:solidFill>
                <a:ea typeface="Lato Light" charset="0"/>
                <a:cs typeface="Lato Light" charset="0"/>
              </a:rPr>
              <a:t>Das Current Ratio misst auch die Fähigkeit, langfristige Schulden zu bezahlen. Es wird untersucht, wie viele Vermögenswerte, einschließlich Inventar, das Unternehmen im Vergleich zu den Verbindlichkeiten hat.  Auf diese Weise wird berechnet, ob man den gegenwärtigen und künftigen finanziellen Verpflichtungen nachkommen kann.</a:t>
            </a:r>
          </a:p>
        </p:txBody>
      </p:sp>
    </p:spTree>
    <p:extLst>
      <p:ext uri="{BB962C8B-B14F-4D97-AF65-F5344CB8AC3E}">
        <p14:creationId xmlns:p14="http://schemas.microsoft.com/office/powerpoint/2010/main" val="2132556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33E2FBD8-A4FD-E2EF-7740-992A71FFCFA1}"/>
              </a:ext>
            </a:extLst>
          </p:cNvPr>
          <p:cNvSpPr>
            <a:spLocks noGrp="1"/>
          </p:cNvSpPr>
          <p:nvPr>
            <p:ph sz="quarter" idx="19"/>
          </p:nvPr>
        </p:nvSpPr>
        <p:spPr>
          <a:xfrm>
            <a:off x="389965" y="1646110"/>
            <a:ext cx="3189996" cy="4606643"/>
          </a:xfrm>
        </p:spPr>
        <p:txBody>
          <a:bodyPr/>
          <a:lstStyle/>
          <a:p>
            <a:r>
              <a:rPr lang="de-DE" dirty="0"/>
              <a:t>Die Bruttogewinnspanne wird häufig als Prozentsatz des Umsatzes ausgedrückt und manchmal auch als Bruttomarge bezeichnet.</a:t>
            </a:r>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p:txBody>
          <a:bodyPr>
            <a:noAutofit/>
          </a:bodyPr>
          <a:lstStyle/>
          <a:p>
            <a:r>
              <a:rPr lang="de-DE" sz="1800" dirty="0"/>
              <a:t>Die Bruttogewinnmarge ist eine Kennzahl, mit der Analysten die finanzielle Gesundheit eines Unternehmens bewerten, indem sie den Geldbetrag berechnen, der nach Abzug der Kosten der verkauften Waren vom Produktverkauf übrig bleibt.</a:t>
            </a:r>
          </a:p>
        </p:txBody>
      </p:sp>
      <p:sp>
        <p:nvSpPr>
          <p:cNvPr id="5" name="Textplatzhalter 4">
            <a:extLst>
              <a:ext uri="{FF2B5EF4-FFF2-40B4-BE49-F238E27FC236}">
                <a16:creationId xmlns:a16="http://schemas.microsoft.com/office/drawing/2014/main" id="{8AB982AE-C268-3F3E-EBB0-999F6F140D7E}"/>
              </a:ext>
            </a:extLst>
          </p:cNvPr>
          <p:cNvSpPr>
            <a:spLocks noGrp="1"/>
          </p:cNvSpPr>
          <p:nvPr>
            <p:ph type="body" sz="quarter" idx="20"/>
          </p:nvPr>
        </p:nvSpPr>
        <p:spPr/>
        <p:txBody>
          <a:bodyPr>
            <a:normAutofit fontScale="77500" lnSpcReduction="20000"/>
          </a:bodyPr>
          <a:lstStyle/>
          <a:p>
            <a:r>
              <a:rPr lang="de-DE" dirty="0"/>
              <a:t>Ausgewählte Finanzkennzahlen: Bruttogewinnspanne</a:t>
            </a:r>
          </a:p>
        </p:txBody>
      </p:sp>
      <p:sp>
        <p:nvSpPr>
          <p:cNvPr id="84" name="Freeform 43">
            <a:extLst>
              <a:ext uri="{FF2B5EF4-FFF2-40B4-BE49-F238E27FC236}">
                <a16:creationId xmlns:a16="http://schemas.microsoft.com/office/drawing/2014/main" id="{3854B9E3-2B6C-4CB1-9D8F-0669E037AEDF}"/>
              </a:ext>
            </a:extLst>
          </p:cNvPr>
          <p:cNvSpPr>
            <a:spLocks/>
          </p:cNvSpPr>
          <p:nvPr/>
        </p:nvSpPr>
        <p:spPr bwMode="auto">
          <a:xfrm>
            <a:off x="4908885" y="3854023"/>
            <a:ext cx="7131732" cy="130552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85" name="Freeform 36">
            <a:extLst>
              <a:ext uri="{FF2B5EF4-FFF2-40B4-BE49-F238E27FC236}">
                <a16:creationId xmlns:a16="http://schemas.microsoft.com/office/drawing/2014/main" id="{6F41476E-D280-4DC9-822D-FA9931182637}"/>
              </a:ext>
            </a:extLst>
          </p:cNvPr>
          <p:cNvSpPr>
            <a:spLocks/>
          </p:cNvSpPr>
          <p:nvPr/>
        </p:nvSpPr>
        <p:spPr bwMode="auto">
          <a:xfrm>
            <a:off x="4121302" y="3854023"/>
            <a:ext cx="2365835" cy="130552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86" name="Freeform 37">
            <a:extLst>
              <a:ext uri="{FF2B5EF4-FFF2-40B4-BE49-F238E27FC236}">
                <a16:creationId xmlns:a16="http://schemas.microsoft.com/office/drawing/2014/main"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0" name="Freeform 43">
            <a:extLst>
              <a:ext uri="{FF2B5EF4-FFF2-40B4-BE49-F238E27FC236}">
                <a16:creationId xmlns:a16="http://schemas.microsoft.com/office/drawing/2014/main" id="{9369EF44-19F7-45E5-A756-27AB9BC3DB39}"/>
              </a:ext>
            </a:extLst>
          </p:cNvPr>
          <p:cNvSpPr>
            <a:spLocks/>
          </p:cNvSpPr>
          <p:nvPr/>
        </p:nvSpPr>
        <p:spPr bwMode="auto">
          <a:xfrm>
            <a:off x="4908883" y="5197961"/>
            <a:ext cx="7131732"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1" name="Freeform 36">
            <a:extLst>
              <a:ext uri="{FF2B5EF4-FFF2-40B4-BE49-F238E27FC236}">
                <a16:creationId xmlns:a16="http://schemas.microsoft.com/office/drawing/2014/main" id="{91B20B2B-0AF0-460F-8F55-0A800ECF36A7}"/>
              </a:ext>
            </a:extLst>
          </p:cNvPr>
          <p:cNvSpPr>
            <a:spLocks/>
          </p:cNvSpPr>
          <p:nvPr/>
        </p:nvSpPr>
        <p:spPr bwMode="auto">
          <a:xfrm>
            <a:off x="4121302" y="5197961"/>
            <a:ext cx="232007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2" name="Freeform 37">
            <a:extLst>
              <a:ext uri="{FF2B5EF4-FFF2-40B4-BE49-F238E27FC236}">
                <a16:creationId xmlns:a16="http://schemas.microsoft.com/office/drawing/2014/main" id="{2EF7E3C4-E4D4-4F0F-8D6A-057FE4442706}"/>
              </a:ext>
            </a:extLst>
          </p:cNvPr>
          <p:cNvSpPr>
            <a:spLocks/>
          </p:cNvSpPr>
          <p:nvPr/>
        </p:nvSpPr>
        <p:spPr bwMode="auto">
          <a:xfrm>
            <a:off x="4992192" y="519796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6" name="Freeform 43">
            <a:extLst>
              <a:ext uri="{FF2B5EF4-FFF2-40B4-BE49-F238E27FC236}">
                <a16:creationId xmlns:a16="http://schemas.microsoft.com/office/drawing/2014/main" id="{097ADD5B-A99F-4E83-BC16-045865DC9DB9}"/>
              </a:ext>
            </a:extLst>
          </p:cNvPr>
          <p:cNvSpPr>
            <a:spLocks/>
          </p:cNvSpPr>
          <p:nvPr/>
        </p:nvSpPr>
        <p:spPr bwMode="auto">
          <a:xfrm>
            <a:off x="4908884" y="1829843"/>
            <a:ext cx="7131733" cy="196447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7" name="Freeform 36">
            <a:extLst>
              <a:ext uri="{FF2B5EF4-FFF2-40B4-BE49-F238E27FC236}">
                <a16:creationId xmlns:a16="http://schemas.microsoft.com/office/drawing/2014/main" id="{F498A907-10D3-4EF9-89AE-29D47EBF07BB}"/>
              </a:ext>
            </a:extLst>
          </p:cNvPr>
          <p:cNvSpPr>
            <a:spLocks/>
          </p:cNvSpPr>
          <p:nvPr/>
        </p:nvSpPr>
        <p:spPr bwMode="auto">
          <a:xfrm>
            <a:off x="4109987" y="1829843"/>
            <a:ext cx="2365835" cy="196447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8" name="Freeform 37">
            <a:extLst>
              <a:ext uri="{FF2B5EF4-FFF2-40B4-BE49-F238E27FC236}">
                <a16:creationId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100" name="Rectangle 85">
            <a:extLst>
              <a:ext uri="{FF2B5EF4-FFF2-40B4-BE49-F238E27FC236}">
                <a16:creationId xmlns:a16="http://schemas.microsoft.com/office/drawing/2014/main" id="{D62221C4-B60F-4B6E-A897-80D332283994}"/>
              </a:ext>
            </a:extLst>
          </p:cNvPr>
          <p:cNvSpPr>
            <a:spLocks/>
          </p:cNvSpPr>
          <p:nvPr/>
        </p:nvSpPr>
        <p:spPr bwMode="auto">
          <a:xfrm>
            <a:off x="4068265" y="2502462"/>
            <a:ext cx="1975713" cy="615553"/>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de-DE" sz="2000" b="1" spc="113" dirty="0">
                <a:solidFill>
                  <a:schemeClr val="bg1"/>
                </a:solidFill>
                <a:latin typeface="+mj-lt"/>
                <a:ea typeface="Roboto" charset="0"/>
                <a:cs typeface="Roboto" charset="0"/>
                <a:sym typeface="Bebas Neue" charset="0"/>
              </a:rPr>
              <a:t>Was sagt Ihnen das?</a:t>
            </a:r>
          </a:p>
        </p:txBody>
      </p:sp>
      <p:sp>
        <p:nvSpPr>
          <p:cNvPr id="101" name="TextBox 86">
            <a:extLst>
              <a:ext uri="{FF2B5EF4-FFF2-40B4-BE49-F238E27FC236}">
                <a16:creationId xmlns:a16="http://schemas.microsoft.com/office/drawing/2014/main" id="{D4108C28-D87C-461A-B8CA-640B6CEF3900}"/>
              </a:ext>
            </a:extLst>
          </p:cNvPr>
          <p:cNvSpPr txBox="1"/>
          <p:nvPr/>
        </p:nvSpPr>
        <p:spPr>
          <a:xfrm>
            <a:off x="6419598" y="1804243"/>
            <a:ext cx="5599241" cy="2031325"/>
          </a:xfrm>
          <a:prstGeom prst="rect">
            <a:avLst/>
          </a:prstGeom>
          <a:noFill/>
        </p:spPr>
        <p:txBody>
          <a:bodyPr wrap="square" rtlCol="0">
            <a:spAutoFit/>
          </a:bodyPr>
          <a:lstStyle/>
          <a:p>
            <a:r>
              <a:rPr lang="de-DE" sz="1400" dirty="0">
                <a:solidFill>
                  <a:schemeClr val="bg1"/>
                </a:solidFill>
                <a:latin typeface="+mj-lt"/>
                <a:ea typeface="Lato Light" charset="0"/>
                <a:cs typeface="Lato Light" charset="0"/>
              </a:rPr>
              <a:t>Wenn die Bruttogewinnspanne eines Unternehmens stark schwankt, kann dies auf schlechte Managementpraktiken und/oder minderwertige Produkte hindeuten. Solche Schwankungen können gerechtfertigt sein, wenn ein Unternehmen sein Geschäftsmodell grundlegend ändert; in diesem Fall sollten vorübergehende Schwankungen kein Grund zur Sorge sein. Wenn ein Unternehmen z. B. beschließt, bestimmte Funktionen der Lieferkette zu automatisieren, mögen die Anfangsinvestitionen hoch sein, aber die Warenkosten sinken letztendlich aufgrund der niedrigeren Arbeitskosten.</a:t>
            </a:r>
          </a:p>
        </p:txBody>
      </p:sp>
      <p:sp>
        <p:nvSpPr>
          <p:cNvPr id="102" name="Rectangle 85">
            <a:extLst>
              <a:ext uri="{FF2B5EF4-FFF2-40B4-BE49-F238E27FC236}">
                <a16:creationId xmlns:a16="http://schemas.microsoft.com/office/drawing/2014/main" id="{3F4F16A6-9BF2-4AE2-9D12-0CECF72C46C6}"/>
              </a:ext>
            </a:extLst>
          </p:cNvPr>
          <p:cNvSpPr>
            <a:spLocks/>
          </p:cNvSpPr>
          <p:nvPr/>
        </p:nvSpPr>
        <p:spPr bwMode="auto">
          <a:xfrm>
            <a:off x="4016035" y="4261670"/>
            <a:ext cx="2058076" cy="307777"/>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de-DE" sz="2000" b="1" spc="113" dirty="0">
                <a:solidFill>
                  <a:schemeClr val="bg1"/>
                </a:solidFill>
                <a:latin typeface="+mj-lt"/>
                <a:ea typeface="Roboto" charset="0"/>
                <a:cs typeface="Roboto" charset="0"/>
                <a:sym typeface="Bebas Neue" charset="0"/>
              </a:rPr>
              <a:t>Berechnung</a:t>
            </a:r>
          </a:p>
        </p:txBody>
      </p:sp>
      <p:sp>
        <p:nvSpPr>
          <p:cNvPr id="103" name="Rectangle 85">
            <a:extLst>
              <a:ext uri="{FF2B5EF4-FFF2-40B4-BE49-F238E27FC236}">
                <a16:creationId xmlns:a16="http://schemas.microsoft.com/office/drawing/2014/main" id="{B867308B-80CB-451F-B838-A71845D31C71}"/>
              </a:ext>
            </a:extLst>
          </p:cNvPr>
          <p:cNvSpPr>
            <a:spLocks/>
          </p:cNvSpPr>
          <p:nvPr/>
        </p:nvSpPr>
        <p:spPr bwMode="auto">
          <a:xfrm>
            <a:off x="4628388" y="5527950"/>
            <a:ext cx="796500" cy="307777"/>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20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id="{971FAC27-A45D-4238-8194-0415A0BA9A92}"/>
              </a:ext>
            </a:extLst>
          </p:cNvPr>
          <p:cNvSpPr txBox="1"/>
          <p:nvPr/>
        </p:nvSpPr>
        <p:spPr>
          <a:xfrm>
            <a:off x="6419599" y="3955894"/>
            <a:ext cx="5557518" cy="1169551"/>
          </a:xfrm>
          <a:prstGeom prst="rect">
            <a:avLst/>
          </a:prstGeom>
          <a:noFill/>
        </p:spPr>
        <p:txBody>
          <a:bodyPr wrap="square" rtlCol="0">
            <a:spAutoFit/>
          </a:bodyPr>
          <a:lstStyle/>
          <a:p>
            <a:r>
              <a:rPr lang="de-DE" sz="1400" dirty="0">
                <a:solidFill>
                  <a:schemeClr val="bg1"/>
                </a:solidFill>
                <a:latin typeface="+mj-lt"/>
                <a:ea typeface="Lato Light" charset="0"/>
                <a:cs typeface="Lato Light" charset="0"/>
              </a:rPr>
              <a:t>Die prozentuale Bruttogewinnspanne eines Unternehmens wird berechnet, indem zunächst die Kosten der verkauften Waren (COGS*) vom Nettoumsatz (Bruttoumsatz abzüglich Retouren, Wertberichtigungen und Rabatte) abgezogen werden. Diese Zahl wird dann durch den Nettoumsatz geteilt, um die Bruttogewinnspanne in Prozent zu berechnen.</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C4AE7104-C645-4831-8CCA-DDCCEDEFCFD3}"/>
                  </a:ext>
                </a:extLst>
              </p:cNvPr>
              <p:cNvSpPr txBox="1"/>
              <p:nvPr/>
            </p:nvSpPr>
            <p:spPr>
              <a:xfrm>
                <a:off x="6571374" y="5497173"/>
                <a:ext cx="4819333"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𝐵𝑟𝑢𝑡𝑡𝑜𝑔𝑒𝑤𝑖𝑛𝑛𝑠𝑝𝑎𝑛𝑛𝑒</m:t>
                      </m:r>
                      <m:r>
                        <a:rPr lang="de-DE" b="0" i="1" smtClean="0">
                          <a:solidFill>
                            <a:schemeClr val="bg1"/>
                          </a:solidFill>
                          <a:latin typeface="Cambria Math" panose="02040503050406030204" pitchFamily="18" charset="0"/>
                        </a:rPr>
                        <m:t>= </m:t>
                      </m:r>
                      <m:f>
                        <m:fPr>
                          <m:ctrlPr>
                            <a:rPr lang="de-DE" b="0" i="1" smtClean="0">
                              <a:solidFill>
                                <a:schemeClr val="bg1"/>
                              </a:solidFill>
                              <a:latin typeface="Cambria Math" panose="02040503050406030204" pitchFamily="18" charset="0"/>
                            </a:rPr>
                          </m:ctrlPr>
                        </m:fPr>
                        <m:num>
                          <m:r>
                            <a:rPr lang="de-DE" b="0" i="1" smtClean="0">
                              <a:solidFill>
                                <a:schemeClr val="bg1"/>
                              </a:solidFill>
                              <a:latin typeface="Cambria Math" panose="02040503050406030204" pitchFamily="18" charset="0"/>
                            </a:rPr>
                            <m:t>𝑁𝑒𝑡𝑡𝑜𝑢𝑚𝑠𝑎𝑡𝑧</m:t>
                          </m:r>
                          <m:r>
                            <a:rPr lang="de-DE" b="0" i="1" smtClean="0">
                              <a:solidFill>
                                <a:schemeClr val="bg1"/>
                              </a:solidFill>
                              <a:latin typeface="Cambria Math" panose="02040503050406030204" pitchFamily="18" charset="0"/>
                            </a:rPr>
                            <m:t>−</m:t>
                          </m:r>
                          <m:r>
                            <a:rPr lang="de-DE" b="0" i="1" smtClean="0">
                              <a:solidFill>
                                <a:schemeClr val="bg1"/>
                              </a:solidFill>
                              <a:latin typeface="Cambria Math" panose="02040503050406030204" pitchFamily="18" charset="0"/>
                            </a:rPr>
                            <m:t>𝐶𝑂𝐺𝑆</m:t>
                          </m:r>
                        </m:num>
                        <m:den>
                          <m:r>
                            <a:rPr lang="de-DE" b="0" i="1" smtClean="0">
                              <a:solidFill>
                                <a:schemeClr val="bg1"/>
                              </a:solidFill>
                              <a:latin typeface="Cambria Math" panose="02040503050406030204" pitchFamily="18" charset="0"/>
                            </a:rPr>
                            <m:t>𝑁𝑒𝑡𝑡𝑜𝑢𝑚𝑠𝑎𝑡𝑧</m:t>
                          </m:r>
                        </m:den>
                      </m:f>
                    </m:oMath>
                  </m:oMathPara>
                </a14:m>
                <a:endParaRPr lang="de-DE"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571374" y="5497173"/>
                <a:ext cx="4819333" cy="520463"/>
              </a:xfrm>
              <a:prstGeom prst="rect">
                <a:avLst/>
              </a:prstGeom>
              <a:blipFill>
                <a:blip r:embed="rId3"/>
                <a:stretch>
                  <a:fillRect/>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640C5826-064C-48AE-00DD-57951152DAA1}"/>
              </a:ext>
            </a:extLst>
          </p:cNvPr>
          <p:cNvSpPr txBox="1"/>
          <p:nvPr/>
        </p:nvSpPr>
        <p:spPr>
          <a:xfrm>
            <a:off x="10187035" y="6404439"/>
            <a:ext cx="2004965" cy="276999"/>
          </a:xfrm>
          <a:prstGeom prst="rect">
            <a:avLst/>
          </a:prstGeom>
          <a:noFill/>
        </p:spPr>
        <p:txBody>
          <a:bodyPr wrap="square" rtlCol="0">
            <a:spAutoFit/>
          </a:bodyPr>
          <a:lstStyle/>
          <a:p>
            <a:r>
              <a:rPr lang="de-DE" sz="1200" dirty="0">
                <a:solidFill>
                  <a:srgbClr val="595A59"/>
                </a:solidFill>
              </a:rPr>
              <a:t>*COGS =  </a:t>
            </a:r>
            <a:r>
              <a:rPr lang="de-DE" sz="1200" dirty="0" err="1">
                <a:solidFill>
                  <a:srgbClr val="595A59"/>
                </a:solidFill>
              </a:rPr>
              <a:t>cost</a:t>
            </a:r>
            <a:r>
              <a:rPr lang="de-DE" sz="1200" dirty="0">
                <a:solidFill>
                  <a:srgbClr val="595A59"/>
                </a:solidFill>
              </a:rPr>
              <a:t> of </a:t>
            </a:r>
            <a:r>
              <a:rPr lang="de-DE" sz="1200" dirty="0" err="1">
                <a:solidFill>
                  <a:srgbClr val="595A59"/>
                </a:solidFill>
              </a:rPr>
              <a:t>goods</a:t>
            </a:r>
            <a:r>
              <a:rPr lang="de-DE" sz="1200" dirty="0">
                <a:solidFill>
                  <a:srgbClr val="595A59"/>
                </a:solidFill>
              </a:rPr>
              <a:t> </a:t>
            </a:r>
            <a:r>
              <a:rPr lang="de-DE" sz="1200" dirty="0" err="1">
                <a:solidFill>
                  <a:srgbClr val="595A59"/>
                </a:solidFill>
              </a:rPr>
              <a:t>sold</a:t>
            </a:r>
            <a:r>
              <a:rPr lang="de-DE" sz="1200" dirty="0">
                <a:solidFill>
                  <a:srgbClr val="595A59"/>
                </a:solidFill>
              </a:rPr>
              <a:t> </a:t>
            </a:r>
            <a:endParaRPr lang="en-GB" sz="1200" dirty="0">
              <a:solidFill>
                <a:srgbClr val="595A59"/>
              </a:solidFill>
            </a:endParaRPr>
          </a:p>
        </p:txBody>
      </p:sp>
    </p:spTree>
    <p:extLst>
      <p:ext uri="{BB962C8B-B14F-4D97-AF65-F5344CB8AC3E}">
        <p14:creationId xmlns:p14="http://schemas.microsoft.com/office/powerpoint/2010/main" val="925231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18FF170-D344-E78D-FE57-DBD701D63778}"/>
              </a:ext>
            </a:extLst>
          </p:cNvPr>
          <p:cNvSpPr>
            <a:spLocks noGrp="1"/>
          </p:cNvSpPr>
          <p:nvPr>
            <p:ph sz="quarter" idx="19"/>
          </p:nvPr>
        </p:nvSpPr>
        <p:spPr/>
        <p:txBody>
          <a:bodyPr/>
          <a:lstStyle/>
          <a:p>
            <a:endParaRPr lang="de-DE" dirty="0"/>
          </a:p>
          <a:p>
            <a:r>
              <a:rPr lang="de-DE" dirty="0"/>
              <a:t>In dieser Zahl sind zwar Schulden, Steuern und andere nicht-operative Ausgaben noch nicht enthalten, wohl aber die Abschreibung von Vermögenswerten.</a:t>
            </a:r>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p:txBody>
          <a:bodyPr>
            <a:normAutofit fontScale="92500" lnSpcReduction="10000"/>
          </a:bodyPr>
          <a:lstStyle/>
          <a:p>
            <a:r>
              <a:rPr lang="de-DE" dirty="0"/>
              <a:t>Der operative Gewinn ist eine etwas komplexere Kennzahl, die auch alle Gemeinkosten, Betriebs-, Verwaltungs- und Vertriebskosten berücksichtigt, die für den täglichen Betrieb des Unternehmens erforderlich sind.</a:t>
            </a:r>
          </a:p>
        </p:txBody>
      </p:sp>
      <p:sp>
        <p:nvSpPr>
          <p:cNvPr id="4" name="Textplatzhalter 3">
            <a:extLst>
              <a:ext uri="{FF2B5EF4-FFF2-40B4-BE49-F238E27FC236}">
                <a16:creationId xmlns:a16="http://schemas.microsoft.com/office/drawing/2014/main" id="{69C5B142-E5FC-6A0F-21A3-D178DF8BC955}"/>
              </a:ext>
            </a:extLst>
          </p:cNvPr>
          <p:cNvSpPr>
            <a:spLocks noGrp="1"/>
          </p:cNvSpPr>
          <p:nvPr>
            <p:ph type="body" sz="quarter" idx="20"/>
          </p:nvPr>
        </p:nvSpPr>
        <p:spPr/>
        <p:txBody>
          <a:bodyPr>
            <a:normAutofit fontScale="77500" lnSpcReduction="20000"/>
          </a:bodyPr>
          <a:lstStyle/>
          <a:p>
            <a:r>
              <a:rPr lang="de-DE" dirty="0"/>
              <a:t>Ausgewählte Finanzkennzahlen: Operative Gewinnmarge</a:t>
            </a:r>
          </a:p>
        </p:txBody>
      </p:sp>
      <p:sp>
        <p:nvSpPr>
          <p:cNvPr id="84" name="Freeform 43">
            <a:extLst>
              <a:ext uri="{FF2B5EF4-FFF2-40B4-BE49-F238E27FC236}">
                <a16:creationId xmlns:a16="http://schemas.microsoft.com/office/drawing/2014/main" id="{3854B9E3-2B6C-4CB1-9D8F-0669E037AEDF}"/>
              </a:ext>
            </a:extLst>
          </p:cNvPr>
          <p:cNvSpPr>
            <a:spLocks/>
          </p:cNvSpPr>
          <p:nvPr/>
        </p:nvSpPr>
        <p:spPr bwMode="auto">
          <a:xfrm>
            <a:off x="4908885" y="3122998"/>
            <a:ext cx="7131600" cy="217528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85" name="Freeform 36">
            <a:extLst>
              <a:ext uri="{FF2B5EF4-FFF2-40B4-BE49-F238E27FC236}">
                <a16:creationId xmlns:a16="http://schemas.microsoft.com/office/drawing/2014/main" id="{6F41476E-D280-4DC9-822D-FA9931182637}"/>
              </a:ext>
            </a:extLst>
          </p:cNvPr>
          <p:cNvSpPr>
            <a:spLocks/>
          </p:cNvSpPr>
          <p:nvPr/>
        </p:nvSpPr>
        <p:spPr bwMode="auto">
          <a:xfrm>
            <a:off x="4109988" y="3122998"/>
            <a:ext cx="1636648" cy="217528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86" name="Freeform 37">
            <a:extLst>
              <a:ext uri="{FF2B5EF4-FFF2-40B4-BE49-F238E27FC236}">
                <a16:creationId xmlns:a16="http://schemas.microsoft.com/office/drawing/2014/main"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0" name="Freeform 43">
            <a:extLst>
              <a:ext uri="{FF2B5EF4-FFF2-40B4-BE49-F238E27FC236}">
                <a16:creationId xmlns:a16="http://schemas.microsoft.com/office/drawing/2014/main" id="{9369EF44-19F7-45E5-A756-27AB9BC3DB39}"/>
              </a:ext>
            </a:extLst>
          </p:cNvPr>
          <p:cNvSpPr>
            <a:spLocks/>
          </p:cNvSpPr>
          <p:nvPr/>
        </p:nvSpPr>
        <p:spPr bwMode="auto">
          <a:xfrm>
            <a:off x="4927756" y="5427037"/>
            <a:ext cx="7131600"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1" name="Freeform 36">
            <a:extLst>
              <a:ext uri="{FF2B5EF4-FFF2-40B4-BE49-F238E27FC236}">
                <a16:creationId xmlns:a16="http://schemas.microsoft.com/office/drawing/2014/main" id="{91B20B2B-0AF0-460F-8F55-0A800ECF36A7}"/>
              </a:ext>
            </a:extLst>
          </p:cNvPr>
          <p:cNvSpPr>
            <a:spLocks/>
          </p:cNvSpPr>
          <p:nvPr/>
        </p:nvSpPr>
        <p:spPr bwMode="auto">
          <a:xfrm>
            <a:off x="4094588" y="5427037"/>
            <a:ext cx="1636648"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2" name="Freeform 37">
            <a:extLst>
              <a:ext uri="{FF2B5EF4-FFF2-40B4-BE49-F238E27FC236}">
                <a16:creationId xmlns:a16="http://schemas.microsoft.com/office/drawing/2014/main"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6" name="Freeform 43">
            <a:extLst>
              <a:ext uri="{FF2B5EF4-FFF2-40B4-BE49-F238E27FC236}">
                <a16:creationId xmlns:a16="http://schemas.microsoft.com/office/drawing/2014/main" id="{097ADD5B-A99F-4E83-BC16-045865DC9DB9}"/>
              </a:ext>
            </a:extLst>
          </p:cNvPr>
          <p:cNvSpPr>
            <a:spLocks/>
          </p:cNvSpPr>
          <p:nvPr/>
        </p:nvSpPr>
        <p:spPr bwMode="auto">
          <a:xfrm>
            <a:off x="4908885" y="1866102"/>
            <a:ext cx="7131600" cy="115089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7" name="Freeform 36">
            <a:extLst>
              <a:ext uri="{FF2B5EF4-FFF2-40B4-BE49-F238E27FC236}">
                <a16:creationId xmlns:a16="http://schemas.microsoft.com/office/drawing/2014/main" id="{F498A907-10D3-4EF9-89AE-29D47EBF07BB}"/>
              </a:ext>
            </a:extLst>
          </p:cNvPr>
          <p:cNvSpPr>
            <a:spLocks/>
          </p:cNvSpPr>
          <p:nvPr/>
        </p:nvSpPr>
        <p:spPr bwMode="auto">
          <a:xfrm>
            <a:off x="4132618" y="1866101"/>
            <a:ext cx="1614017" cy="115729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8" name="Freeform 37">
            <a:extLst>
              <a:ext uri="{FF2B5EF4-FFF2-40B4-BE49-F238E27FC236}">
                <a16:creationId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100" name="Rectangle 85">
            <a:extLst>
              <a:ext uri="{FF2B5EF4-FFF2-40B4-BE49-F238E27FC236}">
                <a16:creationId xmlns:a16="http://schemas.microsoft.com/office/drawing/2014/main" id="{D62221C4-B60F-4B6E-A897-80D332283994}"/>
              </a:ext>
            </a:extLst>
          </p:cNvPr>
          <p:cNvSpPr>
            <a:spLocks/>
          </p:cNvSpPr>
          <p:nvPr/>
        </p:nvSpPr>
        <p:spPr bwMode="auto">
          <a:xfrm>
            <a:off x="4159444" y="2086791"/>
            <a:ext cx="1367542" cy="615553"/>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de-DE" sz="2000" b="1" spc="113" dirty="0">
                <a:solidFill>
                  <a:schemeClr val="bg1"/>
                </a:solidFill>
                <a:latin typeface="+mj-lt"/>
                <a:ea typeface="Roboto" charset="0"/>
                <a:cs typeface="Roboto" charset="0"/>
                <a:sym typeface="Bebas Neue" charset="0"/>
              </a:rPr>
              <a:t>Was sagt Ihnen das?</a:t>
            </a:r>
          </a:p>
        </p:txBody>
      </p:sp>
      <p:sp>
        <p:nvSpPr>
          <p:cNvPr id="101" name="TextBox 86">
            <a:extLst>
              <a:ext uri="{FF2B5EF4-FFF2-40B4-BE49-F238E27FC236}">
                <a16:creationId xmlns:a16="http://schemas.microsoft.com/office/drawing/2014/main" id="{D4108C28-D87C-461A-B8CA-640B6CEF3900}"/>
              </a:ext>
            </a:extLst>
          </p:cNvPr>
          <p:cNvSpPr txBox="1"/>
          <p:nvPr/>
        </p:nvSpPr>
        <p:spPr>
          <a:xfrm>
            <a:off x="5779951" y="1859708"/>
            <a:ext cx="6070181" cy="954107"/>
          </a:xfrm>
          <a:prstGeom prst="rect">
            <a:avLst/>
          </a:prstGeom>
          <a:noFill/>
        </p:spPr>
        <p:txBody>
          <a:bodyPr wrap="square" rtlCol="0">
            <a:spAutoFit/>
          </a:bodyPr>
          <a:lstStyle/>
          <a:p>
            <a:r>
              <a:rPr lang="de-DE" sz="1400" dirty="0">
                <a:solidFill>
                  <a:schemeClr val="bg1"/>
                </a:solidFill>
                <a:latin typeface="+mj-lt"/>
                <a:ea typeface="Lato Light" charset="0"/>
                <a:cs typeface="Lato Light" charset="0"/>
              </a:rPr>
              <a:t>Die Gewinnspanne eines Unternehmens gibt Aufschluss darüber, wie gut die Geschäftstätigkeit des Unternehmens zu seiner Rentabilität beiträgt. Ein Unternehmen mit einer hohen Gewinnspanne verdient mehr Geld mit jedem Euro Umsatz als ein Unternehmen mit einer geringen Gewinnspanne.</a:t>
            </a:r>
          </a:p>
        </p:txBody>
      </p:sp>
      <p:sp>
        <p:nvSpPr>
          <p:cNvPr id="102" name="Rectangle 85">
            <a:extLst>
              <a:ext uri="{FF2B5EF4-FFF2-40B4-BE49-F238E27FC236}">
                <a16:creationId xmlns:a16="http://schemas.microsoft.com/office/drawing/2014/main" id="{3F4F16A6-9BF2-4AE2-9D12-0CECF72C46C6}"/>
              </a:ext>
            </a:extLst>
          </p:cNvPr>
          <p:cNvSpPr>
            <a:spLocks/>
          </p:cNvSpPr>
          <p:nvPr/>
        </p:nvSpPr>
        <p:spPr bwMode="auto">
          <a:xfrm>
            <a:off x="4159444" y="4041950"/>
            <a:ext cx="1449185" cy="307777"/>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de-DE" sz="2000" b="1" spc="113" dirty="0">
                <a:solidFill>
                  <a:schemeClr val="bg1"/>
                </a:solidFill>
                <a:latin typeface="+mj-lt"/>
                <a:ea typeface="Roboto" charset="0"/>
                <a:cs typeface="Roboto" charset="0"/>
                <a:sym typeface="Bebas Neue" charset="0"/>
              </a:rPr>
              <a:t>Berechnung</a:t>
            </a:r>
            <a:endParaRPr lang="de-DE" sz="22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id="{B867308B-80CB-451F-B838-A71845D31C71}"/>
              </a:ext>
            </a:extLst>
          </p:cNvPr>
          <p:cNvSpPr>
            <a:spLocks/>
          </p:cNvSpPr>
          <p:nvPr/>
        </p:nvSpPr>
        <p:spPr bwMode="auto">
          <a:xfrm>
            <a:off x="4392720" y="5817216"/>
            <a:ext cx="796500" cy="307777"/>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20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id="{971FAC27-A45D-4238-8194-0415A0BA9A92}"/>
              </a:ext>
            </a:extLst>
          </p:cNvPr>
          <p:cNvSpPr txBox="1"/>
          <p:nvPr/>
        </p:nvSpPr>
        <p:spPr>
          <a:xfrm>
            <a:off x="5779951" y="3288283"/>
            <a:ext cx="6260534" cy="1815882"/>
          </a:xfrm>
          <a:prstGeom prst="rect">
            <a:avLst/>
          </a:prstGeom>
          <a:noFill/>
        </p:spPr>
        <p:txBody>
          <a:bodyPr wrap="square" rtlCol="0">
            <a:spAutoFit/>
          </a:bodyPr>
          <a:lstStyle/>
          <a:p>
            <a:pPr marL="182563" indent="-182563">
              <a:buFont typeface="+mj-lt"/>
              <a:buAutoNum type="arabicPeriod"/>
            </a:pPr>
            <a:r>
              <a:rPr lang="de-DE" sz="1400" dirty="0">
                <a:solidFill>
                  <a:schemeClr val="bg1"/>
                </a:solidFill>
                <a:latin typeface="+mj-lt"/>
                <a:ea typeface="Lato Light" charset="0"/>
                <a:cs typeface="Lato Light" charset="0"/>
              </a:rPr>
              <a:t>Ermitteln Sie das Betriebsergebnis (EBIT), indem Sie die betrieblichen Aufwendungen, die zugewiesenen Abschreibungen und die Abschreibungen vom Bruttoeinkommen abziehen.</a:t>
            </a:r>
          </a:p>
          <a:p>
            <a:pPr marL="182563" indent="-182563">
              <a:buFont typeface="+mj-lt"/>
              <a:buAutoNum type="arabicPeriod"/>
            </a:pPr>
            <a:r>
              <a:rPr lang="de-DE" sz="1400" dirty="0">
                <a:solidFill>
                  <a:schemeClr val="bg1"/>
                </a:solidFill>
                <a:latin typeface="+mj-lt"/>
                <a:ea typeface="Lato Light" charset="0"/>
                <a:cs typeface="Lato Light" charset="0"/>
              </a:rPr>
              <a:t>Ermitteln Sie die Nettoumsatzerlöse. Dies erfordert keine Berechnung, da die in der Gewinn- und Verlustrechnung des Unternehmens ausgewiesenen Umsätze Nettoumsätze sind. </a:t>
            </a:r>
          </a:p>
          <a:p>
            <a:pPr marL="182563" indent="-182563">
              <a:buFont typeface="+mj-lt"/>
              <a:buAutoNum type="arabicPeriod"/>
            </a:pPr>
            <a:r>
              <a:rPr lang="de-DE" sz="1400" dirty="0">
                <a:solidFill>
                  <a:schemeClr val="bg1"/>
                </a:solidFill>
                <a:latin typeface="+mj-lt"/>
                <a:ea typeface="Lato Light" charset="0"/>
                <a:cs typeface="Lato Light" charset="0"/>
              </a:rPr>
              <a:t>Berechnen Sie die Betriebsgewinnspanne, indem Sie die Zahl aus Schritt 1 (Betriebsergebnis) durch die Zahl aus Schritt 2 (Nettoumsatz) dividieren.</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C4AE7104-C645-4831-8CCA-DDCCEDEFCFD3}"/>
                  </a:ext>
                </a:extLst>
              </p:cNvPr>
              <p:cNvSpPr txBox="1"/>
              <p:nvPr/>
            </p:nvSpPr>
            <p:spPr>
              <a:xfrm>
                <a:off x="6726081" y="5739758"/>
                <a:ext cx="4422364" cy="461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chemeClr val="bg1"/>
                          </a:solidFill>
                          <a:latin typeface="Cambria Math" panose="02040503050406030204" pitchFamily="18" charset="0"/>
                        </a:rPr>
                        <m:t>𝑂𝑝𝑒𝑟𝑎𝑡𝑖𝑣𝑒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𝐺𝑒𝑤𝑖𝑛𝑛𝑚𝑎𝑟𝑔𝑒</m:t>
                      </m:r>
                      <m:r>
                        <a:rPr lang="de-DE" sz="1600" b="0" i="1" smtClean="0">
                          <a:solidFill>
                            <a:schemeClr val="bg1"/>
                          </a:solidFill>
                          <a:latin typeface="Cambria Math" panose="02040503050406030204" pitchFamily="18" charset="0"/>
                        </a:rPr>
                        <m:t>= </m:t>
                      </m:r>
                      <m:f>
                        <m:fPr>
                          <m:ctrlPr>
                            <a:rPr lang="de-DE"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𝐸𝐵𝐼𝑇</m:t>
                          </m:r>
                        </m:num>
                        <m:den>
                          <m:r>
                            <a:rPr lang="de-DE" sz="1600" b="0" i="1" smtClean="0">
                              <a:solidFill>
                                <a:schemeClr val="bg1"/>
                              </a:solidFill>
                              <a:latin typeface="Cambria Math" panose="02040503050406030204" pitchFamily="18" charset="0"/>
                            </a:rPr>
                            <m:t>𝑁𝑒𝑡𝑡𝑜𝑢𝑚𝑠𝑎𝑡𝑧</m:t>
                          </m:r>
                          <m:r>
                            <a:rPr lang="de-DE" sz="1600" b="0" i="1" smtClean="0">
                              <a:solidFill>
                                <a:schemeClr val="bg1"/>
                              </a:solidFill>
                              <a:latin typeface="Cambria Math" panose="02040503050406030204" pitchFamily="18" charset="0"/>
                            </a:rPr>
                            <m:t> </m:t>
                          </m:r>
                        </m:den>
                      </m:f>
                      <m:r>
                        <a:rPr lang="de-DE" sz="1600" b="0" i="1" smtClean="0">
                          <a:solidFill>
                            <a:schemeClr val="bg1"/>
                          </a:solidFill>
                          <a:latin typeface="Cambria Math" panose="02040503050406030204" pitchFamily="18" charset="0"/>
                        </a:rPr>
                        <m:t>∗100</m:t>
                      </m:r>
                    </m:oMath>
                  </m:oMathPara>
                </a14:m>
                <a:endParaRPr lang="de-DE"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726081" y="5739758"/>
                <a:ext cx="4422364" cy="461088"/>
              </a:xfrm>
              <a:prstGeom prst="rect">
                <a:avLst/>
              </a:prstGeom>
              <a:blipFill>
                <a:blip r:embed="rId3"/>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8617894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DEA151B5-5FD5-4F45-2090-AC3DD9027475}"/>
              </a:ext>
            </a:extLst>
          </p:cNvPr>
          <p:cNvSpPr>
            <a:spLocks noGrp="1"/>
          </p:cNvSpPr>
          <p:nvPr>
            <p:ph sz="quarter" idx="19"/>
          </p:nvPr>
        </p:nvSpPr>
        <p:spPr/>
        <p:txBody>
          <a:bodyPr/>
          <a:lstStyle/>
          <a:p>
            <a:r>
              <a:rPr lang="de-DE" dirty="0"/>
              <a:t>Wenn Sie verschiedene Zeiträume miteinander vergleichen, liefert die Nettogewinnspanne nur dann zuverlässige Ergebnisse, wenn sich an Ihren Ausgaben nichts geändert hat.</a:t>
            </a:r>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p:txBody>
          <a:bodyPr>
            <a:normAutofit/>
          </a:bodyPr>
          <a:lstStyle/>
          <a:p>
            <a:r>
              <a:rPr lang="de-DE" dirty="0"/>
              <a:t>Die Nettogewinnspanne kann zum Vergleich der Leistung über verschiedene Zeiträume verwendet werden.</a:t>
            </a:r>
          </a:p>
        </p:txBody>
      </p:sp>
      <p:sp>
        <p:nvSpPr>
          <p:cNvPr id="5" name="Textplatzhalter 4">
            <a:extLst>
              <a:ext uri="{FF2B5EF4-FFF2-40B4-BE49-F238E27FC236}">
                <a16:creationId xmlns:a16="http://schemas.microsoft.com/office/drawing/2014/main" id="{3BA5D907-43CE-D738-FAE7-854665D5B555}"/>
              </a:ext>
            </a:extLst>
          </p:cNvPr>
          <p:cNvSpPr>
            <a:spLocks noGrp="1"/>
          </p:cNvSpPr>
          <p:nvPr>
            <p:ph type="body" sz="quarter" idx="20"/>
          </p:nvPr>
        </p:nvSpPr>
        <p:spPr/>
        <p:txBody>
          <a:bodyPr>
            <a:normAutofit fontScale="77500" lnSpcReduction="20000"/>
          </a:bodyPr>
          <a:lstStyle/>
          <a:p>
            <a:r>
              <a:rPr lang="de-DE" dirty="0"/>
              <a:t>Ausgewählte Finanzkennzahlen: Nettogewinnmarge</a:t>
            </a:r>
          </a:p>
        </p:txBody>
      </p:sp>
      <p:sp>
        <p:nvSpPr>
          <p:cNvPr id="84" name="Freeform 43">
            <a:extLst>
              <a:ext uri="{FF2B5EF4-FFF2-40B4-BE49-F238E27FC236}">
                <a16:creationId xmlns:a16="http://schemas.microsoft.com/office/drawing/2014/main" id="{3854B9E3-2B6C-4CB1-9D8F-0669E037AEDF}"/>
              </a:ext>
            </a:extLst>
          </p:cNvPr>
          <p:cNvSpPr>
            <a:spLocks/>
          </p:cNvSpPr>
          <p:nvPr/>
        </p:nvSpPr>
        <p:spPr bwMode="auto">
          <a:xfrm>
            <a:off x="4813681" y="3122999"/>
            <a:ext cx="6732838" cy="197519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85" name="Freeform 36">
            <a:extLst>
              <a:ext uri="{FF2B5EF4-FFF2-40B4-BE49-F238E27FC236}">
                <a16:creationId xmlns:a16="http://schemas.microsoft.com/office/drawing/2014/main" id="{6F41476E-D280-4DC9-822D-FA9931182637}"/>
              </a:ext>
            </a:extLst>
          </p:cNvPr>
          <p:cNvSpPr>
            <a:spLocks/>
          </p:cNvSpPr>
          <p:nvPr/>
        </p:nvSpPr>
        <p:spPr bwMode="auto">
          <a:xfrm>
            <a:off x="4101206" y="3122999"/>
            <a:ext cx="1449185" cy="197519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86" name="Freeform 37">
            <a:extLst>
              <a:ext uri="{FF2B5EF4-FFF2-40B4-BE49-F238E27FC236}">
                <a16:creationId xmlns:a16="http://schemas.microsoft.com/office/drawing/2014/main"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0" name="Freeform 43">
            <a:extLst>
              <a:ext uri="{FF2B5EF4-FFF2-40B4-BE49-F238E27FC236}">
                <a16:creationId xmlns:a16="http://schemas.microsoft.com/office/drawing/2014/main" id="{9369EF44-19F7-45E5-A756-27AB9BC3DB39}"/>
              </a:ext>
            </a:extLst>
          </p:cNvPr>
          <p:cNvSpPr>
            <a:spLocks/>
          </p:cNvSpPr>
          <p:nvPr/>
        </p:nvSpPr>
        <p:spPr bwMode="auto">
          <a:xfrm>
            <a:off x="4834579" y="5191803"/>
            <a:ext cx="6732838"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1" name="Freeform 36">
            <a:extLst>
              <a:ext uri="{FF2B5EF4-FFF2-40B4-BE49-F238E27FC236}">
                <a16:creationId xmlns:a16="http://schemas.microsoft.com/office/drawing/2014/main" id="{91B20B2B-0AF0-460F-8F55-0A800ECF36A7}"/>
              </a:ext>
            </a:extLst>
          </p:cNvPr>
          <p:cNvSpPr>
            <a:spLocks/>
          </p:cNvSpPr>
          <p:nvPr/>
        </p:nvSpPr>
        <p:spPr bwMode="auto">
          <a:xfrm>
            <a:off x="4101206" y="5191803"/>
            <a:ext cx="1449186" cy="112439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2" name="Freeform 37">
            <a:extLst>
              <a:ext uri="{FF2B5EF4-FFF2-40B4-BE49-F238E27FC236}">
                <a16:creationId xmlns:a16="http://schemas.microsoft.com/office/drawing/2014/main"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6" name="Freeform 43">
            <a:extLst>
              <a:ext uri="{FF2B5EF4-FFF2-40B4-BE49-F238E27FC236}">
                <a16:creationId xmlns:a16="http://schemas.microsoft.com/office/drawing/2014/main" id="{097ADD5B-A99F-4E83-BC16-045865DC9DB9}"/>
              </a:ext>
            </a:extLst>
          </p:cNvPr>
          <p:cNvSpPr>
            <a:spLocks/>
          </p:cNvSpPr>
          <p:nvPr/>
        </p:nvSpPr>
        <p:spPr bwMode="auto">
          <a:xfrm>
            <a:off x="4834579" y="1884930"/>
            <a:ext cx="6732838" cy="121828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7" name="Freeform 36">
            <a:extLst>
              <a:ext uri="{FF2B5EF4-FFF2-40B4-BE49-F238E27FC236}">
                <a16:creationId xmlns:a16="http://schemas.microsoft.com/office/drawing/2014/main" id="{F498A907-10D3-4EF9-89AE-29D47EBF07BB}"/>
              </a:ext>
            </a:extLst>
          </p:cNvPr>
          <p:cNvSpPr>
            <a:spLocks/>
          </p:cNvSpPr>
          <p:nvPr/>
        </p:nvSpPr>
        <p:spPr bwMode="auto">
          <a:xfrm>
            <a:off x="4109987" y="1884930"/>
            <a:ext cx="1449185" cy="121828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8" name="Freeform 37">
            <a:extLst>
              <a:ext uri="{FF2B5EF4-FFF2-40B4-BE49-F238E27FC236}">
                <a16:creationId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100" name="Rectangle 85">
            <a:extLst>
              <a:ext uri="{FF2B5EF4-FFF2-40B4-BE49-F238E27FC236}">
                <a16:creationId xmlns:a16="http://schemas.microsoft.com/office/drawing/2014/main" id="{D62221C4-B60F-4B6E-A897-80D332283994}"/>
              </a:ext>
            </a:extLst>
          </p:cNvPr>
          <p:cNvSpPr>
            <a:spLocks/>
          </p:cNvSpPr>
          <p:nvPr/>
        </p:nvSpPr>
        <p:spPr bwMode="auto">
          <a:xfrm>
            <a:off x="4255847" y="1978368"/>
            <a:ext cx="1012927" cy="923330"/>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de-DE" sz="2000" b="1" spc="113" dirty="0">
                <a:solidFill>
                  <a:schemeClr val="bg1"/>
                </a:solidFill>
                <a:latin typeface="+mj-lt"/>
                <a:ea typeface="Roboto" charset="0"/>
                <a:cs typeface="Roboto" charset="0"/>
                <a:sym typeface="Bebas Neue" charset="0"/>
              </a:rPr>
              <a:t>Was sagt Ihnen das?</a:t>
            </a:r>
          </a:p>
        </p:txBody>
      </p:sp>
      <p:sp>
        <p:nvSpPr>
          <p:cNvPr id="101" name="TextBox 86">
            <a:extLst>
              <a:ext uri="{FF2B5EF4-FFF2-40B4-BE49-F238E27FC236}">
                <a16:creationId xmlns:a16="http://schemas.microsoft.com/office/drawing/2014/main" id="{D4108C28-D87C-461A-B8CA-640B6CEF3900}"/>
              </a:ext>
            </a:extLst>
          </p:cNvPr>
          <p:cNvSpPr txBox="1"/>
          <p:nvPr/>
        </p:nvSpPr>
        <p:spPr>
          <a:xfrm>
            <a:off x="5486904" y="1950315"/>
            <a:ext cx="6152781" cy="954107"/>
          </a:xfrm>
          <a:prstGeom prst="rect">
            <a:avLst/>
          </a:prstGeom>
          <a:noFill/>
        </p:spPr>
        <p:txBody>
          <a:bodyPr wrap="square" rtlCol="0">
            <a:spAutoFit/>
          </a:bodyPr>
          <a:lstStyle/>
          <a:p>
            <a:r>
              <a:rPr lang="de-DE" sz="1400" dirty="0">
                <a:solidFill>
                  <a:schemeClr val="bg1"/>
                </a:solidFill>
                <a:latin typeface="+mj-lt"/>
                <a:ea typeface="Lato Light" charset="0"/>
                <a:cs typeface="Lato Light" charset="0"/>
              </a:rPr>
              <a:t>Die Nettogewinnspanne gibt an, wie gut das Unternehmen seine Umsätze in Gewinne umwandelt. Das bedeutet, dass der errechnete Prozentsatz den Anteil Ihrer Einnahmen angibt, der gewinnbringend ist. Sie gibt auch an, wie viel Geld Sie für die Herstellung Ihrer Produkte oder Dienstleistungen ausgeben.</a:t>
            </a:r>
          </a:p>
        </p:txBody>
      </p:sp>
      <p:sp>
        <p:nvSpPr>
          <p:cNvPr id="102" name="Rectangle 85">
            <a:extLst>
              <a:ext uri="{FF2B5EF4-FFF2-40B4-BE49-F238E27FC236}">
                <a16:creationId xmlns:a16="http://schemas.microsoft.com/office/drawing/2014/main" id="{3F4F16A6-9BF2-4AE2-9D12-0CECF72C46C6}"/>
              </a:ext>
            </a:extLst>
          </p:cNvPr>
          <p:cNvSpPr>
            <a:spLocks/>
          </p:cNvSpPr>
          <p:nvPr/>
        </p:nvSpPr>
        <p:spPr bwMode="auto">
          <a:xfrm>
            <a:off x="3751023" y="3940722"/>
            <a:ext cx="2149694" cy="307777"/>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de-DE" sz="2000" b="1" spc="113" dirty="0">
                <a:solidFill>
                  <a:schemeClr val="bg1"/>
                </a:solidFill>
                <a:latin typeface="+mj-lt"/>
                <a:ea typeface="Roboto" charset="0"/>
                <a:cs typeface="Roboto" charset="0"/>
                <a:sym typeface="Bebas Neue" charset="0"/>
              </a:rPr>
              <a:t>Berechnung</a:t>
            </a:r>
            <a:endParaRPr lang="de-DE" sz="22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id="{B867308B-80CB-451F-B838-A71845D31C71}"/>
              </a:ext>
            </a:extLst>
          </p:cNvPr>
          <p:cNvSpPr>
            <a:spLocks/>
          </p:cNvSpPr>
          <p:nvPr/>
        </p:nvSpPr>
        <p:spPr bwMode="auto">
          <a:xfrm>
            <a:off x="4325892" y="5536132"/>
            <a:ext cx="796500" cy="307777"/>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20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id="{971FAC27-A45D-4238-8194-0415A0BA9A92}"/>
              </a:ext>
            </a:extLst>
          </p:cNvPr>
          <p:cNvSpPr txBox="1"/>
          <p:nvPr/>
        </p:nvSpPr>
        <p:spPr>
          <a:xfrm>
            <a:off x="5509580" y="3152778"/>
            <a:ext cx="6152782" cy="1815882"/>
          </a:xfrm>
          <a:prstGeom prst="rect">
            <a:avLst/>
          </a:prstGeom>
          <a:noFill/>
        </p:spPr>
        <p:txBody>
          <a:bodyPr wrap="square" rtlCol="0">
            <a:spAutoFit/>
          </a:bodyPr>
          <a:lstStyle/>
          <a:p>
            <a:pPr marL="182563" indent="-182563">
              <a:buFont typeface="+mj-lt"/>
              <a:buAutoNum type="arabicPeriod"/>
            </a:pPr>
            <a:r>
              <a:rPr lang="de-DE" sz="1400" dirty="0">
                <a:solidFill>
                  <a:schemeClr val="bg1"/>
                </a:solidFill>
                <a:ea typeface="Lato Light" charset="0"/>
                <a:cs typeface="Lato Light" charset="0"/>
              </a:rPr>
              <a:t>Sie müssen den Reingewinn und den Nettoumsatz berechnen. Der Reingewinn wird berechnet, indem alle Ihre Ausgaben von Ihren Einnahmen abgezogen werden. Dazu gehören Löhne, Gehälter, sonstige betriebliche Ausgaben etc.</a:t>
            </a:r>
          </a:p>
          <a:p>
            <a:pPr marL="182563" indent="-182563">
              <a:buFont typeface="+mj-lt"/>
              <a:buAutoNum type="arabicPeriod"/>
            </a:pPr>
            <a:r>
              <a:rPr lang="de-DE" sz="1400" dirty="0">
                <a:solidFill>
                  <a:schemeClr val="bg1"/>
                </a:solidFill>
                <a:ea typeface="Lato Light" charset="0"/>
                <a:cs typeface="Lato Light" charset="0"/>
              </a:rPr>
              <a:t>Der Nettoumsatz ist das Ergebnis der Subtraktion von Wertberichtigungen, Retouren und Rabatten von Ihren Gesamteinnahmen. Preisnachlässe ergeben sich aus Problemen mit einem Produkt oder einer Dienstleistung, die Sie dazu veranlassten, den Preis zu senken, um den Kunden zufrieden zu stellen. Eine Retoure ist die Rückgabe eines Artikels oder die Erstattung einer Dienstleistung.</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C4AE7104-C645-4831-8CCA-DDCCEDEFCFD3}"/>
                  </a:ext>
                </a:extLst>
              </p:cNvPr>
              <p:cNvSpPr txBox="1"/>
              <p:nvPr/>
            </p:nvSpPr>
            <p:spPr>
              <a:xfrm>
                <a:off x="5386769" y="5480171"/>
                <a:ext cx="4498109" cy="4682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chemeClr val="bg1"/>
                          </a:solidFill>
                          <a:latin typeface="Cambria Math" panose="02040503050406030204" pitchFamily="18" charset="0"/>
                        </a:rPr>
                        <m:t>𝑁𝑒𝑡𝑡𝑜𝑔𝑒𝑤𝑖𝑛𝑛𝑚𝑎𝑟𝑔𝑒</m:t>
                      </m:r>
                      <m:r>
                        <a:rPr lang="de-DE" sz="1600" b="0" i="1" smtClean="0">
                          <a:solidFill>
                            <a:schemeClr val="bg1"/>
                          </a:solidFill>
                          <a:latin typeface="Cambria Math" panose="02040503050406030204" pitchFamily="18" charset="0"/>
                        </a:rPr>
                        <m:t>= </m:t>
                      </m:r>
                      <m:f>
                        <m:fPr>
                          <m:ctrlPr>
                            <a:rPr lang="de-DE"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𝑅𝑒𝑖𝑛𝑔𝑒𝑤𝑖𝑛𝑛</m:t>
                          </m:r>
                        </m:num>
                        <m:den>
                          <m:r>
                            <a:rPr lang="de-DE" sz="1600" b="0" i="1" smtClean="0">
                              <a:solidFill>
                                <a:schemeClr val="bg1"/>
                              </a:solidFill>
                              <a:latin typeface="Cambria Math" panose="02040503050406030204" pitchFamily="18" charset="0"/>
                            </a:rPr>
                            <m:t>𝑁𝑒𝑡𝑡𝑜𝑢𝑚𝑠𝑎𝑡𝑧</m:t>
                          </m:r>
                        </m:den>
                      </m:f>
                      <m:r>
                        <a:rPr lang="de-DE" sz="1600" b="0" i="1" smtClean="0">
                          <a:solidFill>
                            <a:schemeClr val="bg1"/>
                          </a:solidFill>
                          <a:latin typeface="Cambria Math" panose="02040503050406030204" pitchFamily="18" charset="0"/>
                        </a:rPr>
                        <m:t>∗100</m:t>
                      </m:r>
                    </m:oMath>
                  </m:oMathPara>
                </a14:m>
                <a:endParaRPr lang="de-DE"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5386769" y="5480171"/>
                <a:ext cx="4498109" cy="468205"/>
              </a:xfrm>
              <a:prstGeom prst="rect">
                <a:avLst/>
              </a:prstGeom>
              <a:blipFill>
                <a:blip r:embed="rId3"/>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184878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7419BD0-D2CE-F8B5-90DA-6DF4CACD2F44}"/>
              </a:ext>
            </a:extLst>
          </p:cNvPr>
          <p:cNvSpPr>
            <a:spLocks noGrp="1"/>
          </p:cNvSpPr>
          <p:nvPr>
            <p:ph sz="quarter" idx="13"/>
          </p:nvPr>
        </p:nvSpPr>
        <p:spPr/>
        <p:txBody>
          <a:bodyPr/>
          <a:lstStyle/>
          <a:p>
            <a:endParaRPr lang="de-DE" dirty="0"/>
          </a:p>
        </p:txBody>
      </p:sp>
      <p:sp>
        <p:nvSpPr>
          <p:cNvPr id="4" name="Inhaltsplatzhalter 3">
            <a:extLst>
              <a:ext uri="{FF2B5EF4-FFF2-40B4-BE49-F238E27FC236}">
                <a16:creationId xmlns:a16="http://schemas.microsoft.com/office/drawing/2014/main" id="{9B28AC9E-28FA-06D1-0A59-A8A31A41BC37}"/>
              </a:ext>
            </a:extLst>
          </p:cNvPr>
          <p:cNvSpPr>
            <a:spLocks noGrp="1"/>
          </p:cNvSpPr>
          <p:nvPr>
            <p:ph sz="quarter" idx="19"/>
          </p:nvPr>
        </p:nvSpPr>
        <p:spPr/>
        <p:txBody>
          <a:bodyPr/>
          <a:lstStyle/>
          <a:p>
            <a:r>
              <a:rPr lang="de-DE" dirty="0"/>
              <a:t>Die Quick Ratio prüft, wie viele kurzfristig liquidierbare Vermögenswerte das Unternehmen hat, um alle seine Verbindlichkeiten zu begleichen. Zu den Vermögenswerten gehören Bargeld, Forderungen, kurzfristige Anlagen und Vorräte. Die Quick Ratio bietet einen strengeren Test der Liquidität eines Unternehmens als die Current Ratio.</a:t>
            </a:r>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p:txBody>
          <a:bodyPr>
            <a:normAutofit fontScale="92500" lnSpcReduction="10000"/>
          </a:bodyPr>
          <a:lstStyle/>
          <a:p>
            <a:r>
              <a:rPr lang="de-DE" dirty="0"/>
              <a:t>Die Quick Ratio - manchmal auch Quick Asset Ratio oder Acid-Test genannt - dient als Indikator für die kurzfristige Liquidität eines Unternehmens, d. h. seine Fähigkeit, seinen kurzfristigen Verbindlichkeiten nachzukommen. </a:t>
            </a:r>
          </a:p>
        </p:txBody>
      </p:sp>
      <p:sp>
        <p:nvSpPr>
          <p:cNvPr id="5" name="Textplatzhalter 4">
            <a:extLst>
              <a:ext uri="{FF2B5EF4-FFF2-40B4-BE49-F238E27FC236}">
                <a16:creationId xmlns:a16="http://schemas.microsoft.com/office/drawing/2014/main" id="{0E3929E8-61FC-A5EF-5D4C-A9CA79AEC299}"/>
              </a:ext>
            </a:extLst>
          </p:cNvPr>
          <p:cNvSpPr>
            <a:spLocks noGrp="1"/>
          </p:cNvSpPr>
          <p:nvPr>
            <p:ph type="body" sz="quarter" idx="20"/>
          </p:nvPr>
        </p:nvSpPr>
        <p:spPr/>
        <p:txBody>
          <a:bodyPr>
            <a:normAutofit fontScale="77500" lnSpcReduction="20000"/>
          </a:bodyPr>
          <a:lstStyle/>
          <a:p>
            <a:r>
              <a:rPr lang="de-DE" dirty="0"/>
              <a:t>Ausgewählte Finanzkennzahlen: Quick Ratio</a:t>
            </a:r>
          </a:p>
        </p:txBody>
      </p:sp>
      <p:sp>
        <p:nvSpPr>
          <p:cNvPr id="84" name="Freeform 43">
            <a:extLst>
              <a:ext uri="{FF2B5EF4-FFF2-40B4-BE49-F238E27FC236}">
                <a16:creationId xmlns:a16="http://schemas.microsoft.com/office/drawing/2014/main" id="{3854B9E3-2B6C-4CB1-9D8F-0669E037AEDF}"/>
              </a:ext>
            </a:extLst>
          </p:cNvPr>
          <p:cNvSpPr>
            <a:spLocks/>
          </p:cNvSpPr>
          <p:nvPr/>
        </p:nvSpPr>
        <p:spPr bwMode="auto">
          <a:xfrm>
            <a:off x="4418267" y="4605174"/>
            <a:ext cx="7612853" cy="72942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85" name="Freeform 36">
            <a:extLst>
              <a:ext uri="{FF2B5EF4-FFF2-40B4-BE49-F238E27FC236}">
                <a16:creationId xmlns:a16="http://schemas.microsoft.com/office/drawing/2014/main" id="{6F41476E-D280-4DC9-822D-FA9931182637}"/>
              </a:ext>
            </a:extLst>
          </p:cNvPr>
          <p:cNvSpPr>
            <a:spLocks/>
          </p:cNvSpPr>
          <p:nvPr/>
        </p:nvSpPr>
        <p:spPr bwMode="auto">
          <a:xfrm>
            <a:off x="4095786" y="4605173"/>
            <a:ext cx="1317037" cy="72942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86" name="Freeform 37">
            <a:extLst>
              <a:ext uri="{FF2B5EF4-FFF2-40B4-BE49-F238E27FC236}">
                <a16:creationId xmlns:a16="http://schemas.microsoft.com/office/drawing/2014/main" id="{662F5312-06D1-46E4-8E01-5765C2934DA6}"/>
              </a:ext>
            </a:extLst>
          </p:cNvPr>
          <p:cNvSpPr>
            <a:spLocks/>
          </p:cNvSpPr>
          <p:nvPr/>
        </p:nvSpPr>
        <p:spPr bwMode="auto">
          <a:xfrm>
            <a:off x="5026637" y="4493822"/>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0" name="Freeform 43">
            <a:extLst>
              <a:ext uri="{FF2B5EF4-FFF2-40B4-BE49-F238E27FC236}">
                <a16:creationId xmlns:a16="http://schemas.microsoft.com/office/drawing/2014/main" id="{9369EF44-19F7-45E5-A756-27AB9BC3DB39}"/>
              </a:ext>
            </a:extLst>
          </p:cNvPr>
          <p:cNvSpPr>
            <a:spLocks/>
          </p:cNvSpPr>
          <p:nvPr/>
        </p:nvSpPr>
        <p:spPr bwMode="auto">
          <a:xfrm>
            <a:off x="4271962" y="5406423"/>
            <a:ext cx="7734761" cy="92933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1" name="Freeform 36">
            <a:extLst>
              <a:ext uri="{FF2B5EF4-FFF2-40B4-BE49-F238E27FC236}">
                <a16:creationId xmlns:a16="http://schemas.microsoft.com/office/drawing/2014/main" id="{91B20B2B-0AF0-460F-8F55-0A800ECF36A7}"/>
              </a:ext>
            </a:extLst>
          </p:cNvPr>
          <p:cNvSpPr>
            <a:spLocks/>
          </p:cNvSpPr>
          <p:nvPr/>
        </p:nvSpPr>
        <p:spPr bwMode="auto">
          <a:xfrm>
            <a:off x="4109988" y="5406423"/>
            <a:ext cx="1449186" cy="92933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2" name="Freeform 37">
            <a:extLst>
              <a:ext uri="{FF2B5EF4-FFF2-40B4-BE49-F238E27FC236}">
                <a16:creationId xmlns:a16="http://schemas.microsoft.com/office/drawing/2014/main" id="{2EF7E3C4-E4D4-4F0F-8D6A-057FE4442706}"/>
              </a:ext>
            </a:extLst>
          </p:cNvPr>
          <p:cNvSpPr>
            <a:spLocks/>
          </p:cNvSpPr>
          <p:nvPr/>
        </p:nvSpPr>
        <p:spPr bwMode="auto">
          <a:xfrm>
            <a:off x="5026637" y="4962959"/>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6" name="Freeform 43">
            <a:extLst>
              <a:ext uri="{FF2B5EF4-FFF2-40B4-BE49-F238E27FC236}">
                <a16:creationId xmlns:a16="http://schemas.microsoft.com/office/drawing/2014/main" id="{097ADD5B-A99F-4E83-BC16-045865DC9DB9}"/>
              </a:ext>
            </a:extLst>
          </p:cNvPr>
          <p:cNvSpPr>
            <a:spLocks/>
          </p:cNvSpPr>
          <p:nvPr/>
        </p:nvSpPr>
        <p:spPr bwMode="auto">
          <a:xfrm>
            <a:off x="4393870" y="2037819"/>
            <a:ext cx="7612854" cy="249552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7" name="Freeform 36">
            <a:extLst>
              <a:ext uri="{FF2B5EF4-FFF2-40B4-BE49-F238E27FC236}">
                <a16:creationId xmlns:a16="http://schemas.microsoft.com/office/drawing/2014/main" id="{F498A907-10D3-4EF9-89AE-29D47EBF07BB}"/>
              </a:ext>
            </a:extLst>
          </p:cNvPr>
          <p:cNvSpPr>
            <a:spLocks/>
          </p:cNvSpPr>
          <p:nvPr/>
        </p:nvSpPr>
        <p:spPr bwMode="auto">
          <a:xfrm>
            <a:off x="4109988" y="2037819"/>
            <a:ext cx="1317036" cy="249552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8" name="Freeform 37">
            <a:extLst>
              <a:ext uri="{FF2B5EF4-FFF2-40B4-BE49-F238E27FC236}">
                <a16:creationId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100" name="Rectangle 85">
            <a:extLst>
              <a:ext uri="{FF2B5EF4-FFF2-40B4-BE49-F238E27FC236}">
                <a16:creationId xmlns:a16="http://schemas.microsoft.com/office/drawing/2014/main" id="{D62221C4-B60F-4B6E-A897-80D332283994}"/>
              </a:ext>
            </a:extLst>
          </p:cNvPr>
          <p:cNvSpPr>
            <a:spLocks/>
          </p:cNvSpPr>
          <p:nvPr/>
        </p:nvSpPr>
        <p:spPr bwMode="auto">
          <a:xfrm>
            <a:off x="4240026" y="2955811"/>
            <a:ext cx="894174" cy="738664"/>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113" normalizeH="0" baseline="0" noProof="0" dirty="0">
                <a:ln>
                  <a:noFill/>
                </a:ln>
                <a:solidFill>
                  <a:srgbClr val="FFFFFF"/>
                </a:solidFill>
                <a:effectLst/>
                <a:uLnTx/>
                <a:uFillTx/>
                <a:latin typeface="Calibri Light" panose="020F0302020204030204"/>
                <a:ea typeface="Roboto" charset="0"/>
                <a:cs typeface="Roboto" charset="0"/>
                <a:sym typeface="Bebas Neue" charset="0"/>
              </a:rPr>
              <a:t>Was sagt Ihnen das?</a:t>
            </a:r>
          </a:p>
        </p:txBody>
      </p:sp>
      <p:sp>
        <p:nvSpPr>
          <p:cNvPr id="101" name="TextBox 86">
            <a:extLst>
              <a:ext uri="{FF2B5EF4-FFF2-40B4-BE49-F238E27FC236}">
                <a16:creationId xmlns:a16="http://schemas.microsoft.com/office/drawing/2014/main" id="{D4108C28-D87C-461A-B8CA-640B6CEF3900}"/>
              </a:ext>
            </a:extLst>
          </p:cNvPr>
          <p:cNvSpPr txBox="1"/>
          <p:nvPr/>
        </p:nvSpPr>
        <p:spPr>
          <a:xfrm>
            <a:off x="5365022" y="2155092"/>
            <a:ext cx="6703703" cy="2246769"/>
          </a:xfrm>
          <a:prstGeom prst="rect">
            <a:avLst/>
          </a:prstGeom>
          <a:noFill/>
        </p:spPr>
        <p:txBody>
          <a:bodyPr wrap="square" rtlCol="0">
            <a:spAutoFit/>
          </a:bodyPr>
          <a:lstStyle/>
          <a:p>
            <a:r>
              <a:rPr lang="de-DE" sz="1400" dirty="0">
                <a:solidFill>
                  <a:schemeClr val="bg1"/>
                </a:solidFill>
                <a:latin typeface="+mj-lt"/>
                <a:ea typeface="Lato Light" charset="0"/>
                <a:cs typeface="Lato Light" charset="0"/>
              </a:rPr>
              <a:t>Die Quick Ratio (Liquidität 2. Grades) beschreibt die Verfügbarkeit von Zahlungsmitteln und kann ein Indikator für die Zahlungsfähigkeit eines Unternehmens sein. Daher ist sie eine Kennzahl, die zur Bewertung der Unternehmensliquidität verwendet werden kann.</a:t>
            </a:r>
          </a:p>
          <a:p>
            <a:r>
              <a:rPr lang="de-DE" sz="1400" dirty="0">
                <a:solidFill>
                  <a:schemeClr val="bg1"/>
                </a:solidFill>
                <a:latin typeface="+mj-lt"/>
                <a:ea typeface="Lato Light" charset="0"/>
                <a:cs typeface="Lato Light" charset="0"/>
              </a:rPr>
              <a:t>Für die Ermittlung der Quick Ratio werden die liquidesten Vermögenswerte (Geldmittel, Wertpapiere und kurzfristige Forderungen) ins Verhältnis zu den kurzfristigen Verbindlichkeiten gesetzt. Abhängig von der Berechnungsmethode kann das Ergebnis ein Prozentsatz oder ein Dezimalwert sein.</a:t>
            </a:r>
          </a:p>
          <a:p>
            <a:r>
              <a:rPr lang="de-DE" sz="1400" dirty="0">
                <a:solidFill>
                  <a:schemeClr val="bg1"/>
                </a:solidFill>
                <a:latin typeface="+mj-lt"/>
                <a:ea typeface="Lato Light" charset="0"/>
                <a:cs typeface="Lato Light" charset="0"/>
              </a:rPr>
              <a:t>Die Kennzahl liefert eine Antwort auf die Frage, welchen Teil der kurzfristigen Verbindlichkeiten ein Unternehmen mit seinen kurzfristigen Vermögenswerten bedienen kann.</a:t>
            </a:r>
          </a:p>
        </p:txBody>
      </p:sp>
      <p:sp>
        <p:nvSpPr>
          <p:cNvPr id="102" name="Rectangle 85">
            <a:extLst>
              <a:ext uri="{FF2B5EF4-FFF2-40B4-BE49-F238E27FC236}">
                <a16:creationId xmlns:a16="http://schemas.microsoft.com/office/drawing/2014/main" id="{3F4F16A6-9BF2-4AE2-9D12-0CECF72C46C6}"/>
              </a:ext>
            </a:extLst>
          </p:cNvPr>
          <p:cNvSpPr>
            <a:spLocks/>
          </p:cNvSpPr>
          <p:nvPr/>
        </p:nvSpPr>
        <p:spPr bwMode="auto">
          <a:xfrm>
            <a:off x="3785474" y="4826283"/>
            <a:ext cx="1803277"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de-DE" sz="1600" b="1" spc="113" dirty="0">
                <a:solidFill>
                  <a:schemeClr val="bg1"/>
                </a:solidFill>
                <a:latin typeface="+mj-lt"/>
                <a:ea typeface="Roboto" charset="0"/>
                <a:cs typeface="Roboto" charset="0"/>
                <a:sym typeface="Bebas Neue" charset="0"/>
              </a:rPr>
              <a:t>Berechnung</a:t>
            </a:r>
          </a:p>
        </p:txBody>
      </p:sp>
      <p:sp>
        <p:nvSpPr>
          <p:cNvPr id="103" name="Rectangle 85">
            <a:extLst>
              <a:ext uri="{FF2B5EF4-FFF2-40B4-BE49-F238E27FC236}">
                <a16:creationId xmlns:a16="http://schemas.microsoft.com/office/drawing/2014/main" id="{B867308B-80CB-451F-B838-A71845D31C71}"/>
              </a:ext>
            </a:extLst>
          </p:cNvPr>
          <p:cNvSpPr>
            <a:spLocks/>
          </p:cNvSpPr>
          <p:nvPr/>
        </p:nvSpPr>
        <p:spPr bwMode="auto">
          <a:xfrm>
            <a:off x="4321998" y="5738322"/>
            <a:ext cx="654603"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id="{971FAC27-A45D-4238-8194-0415A0BA9A92}"/>
              </a:ext>
            </a:extLst>
          </p:cNvPr>
          <p:cNvSpPr txBox="1"/>
          <p:nvPr/>
        </p:nvSpPr>
        <p:spPr>
          <a:xfrm>
            <a:off x="5427024" y="4810516"/>
            <a:ext cx="5803888" cy="307777"/>
          </a:xfrm>
          <a:prstGeom prst="rect">
            <a:avLst/>
          </a:prstGeom>
          <a:noFill/>
        </p:spPr>
        <p:txBody>
          <a:bodyPr wrap="square" rtlCol="0">
            <a:spAutoFit/>
          </a:bodyPr>
          <a:lstStyle/>
          <a:p>
            <a:r>
              <a:rPr lang="de-DE" sz="1400" dirty="0">
                <a:solidFill>
                  <a:schemeClr val="bg1"/>
                </a:solidFill>
                <a:ea typeface="Lato Light" charset="0"/>
                <a:cs typeface="Lato Light" charset="0"/>
              </a:rPr>
              <a:t>Mit dieser Formel können Sie die Quick Ratio aus den Bilanzdaten berechnen:</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C4AE7104-C645-4831-8CCA-DDCCEDEFCFD3}"/>
                  </a:ext>
                </a:extLst>
              </p:cNvPr>
              <p:cNvSpPr txBox="1"/>
              <p:nvPr/>
            </p:nvSpPr>
            <p:spPr>
              <a:xfrm>
                <a:off x="5641587" y="5637365"/>
                <a:ext cx="5828454" cy="4481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solidFill>
                            <a:schemeClr val="bg1"/>
                          </a:solidFill>
                          <a:latin typeface="Cambria Math" panose="02040503050406030204" pitchFamily="18" charset="0"/>
                        </a:rPr>
                        <m:t>𝑄𝑢𝑖𝑐𝑘</m:t>
                      </m:r>
                      <m:r>
                        <a:rPr lang="de-DE" sz="1400" b="0" i="1" smtClean="0">
                          <a:solidFill>
                            <a:schemeClr val="bg1"/>
                          </a:solidFill>
                          <a:latin typeface="Cambria Math" panose="02040503050406030204" pitchFamily="18" charset="0"/>
                        </a:rPr>
                        <m:t> </m:t>
                      </m:r>
                      <m:r>
                        <a:rPr lang="de-DE" sz="1400" b="0" i="1" smtClean="0">
                          <a:solidFill>
                            <a:schemeClr val="bg1"/>
                          </a:solidFill>
                          <a:latin typeface="Cambria Math" panose="02040503050406030204" pitchFamily="18" charset="0"/>
                        </a:rPr>
                        <m:t>𝑅𝑎𝑡𝑖𝑜</m:t>
                      </m:r>
                      <m:r>
                        <a:rPr lang="de-DE" sz="1400" b="0" i="1" smtClean="0">
                          <a:solidFill>
                            <a:schemeClr val="bg1"/>
                          </a:solidFill>
                          <a:latin typeface="Cambria Math" panose="02040503050406030204" pitchFamily="18" charset="0"/>
                        </a:rPr>
                        <m:t>= </m:t>
                      </m:r>
                      <m:f>
                        <m:fPr>
                          <m:ctrlPr>
                            <a:rPr lang="de-DE" sz="1400" b="0" i="1" smtClean="0">
                              <a:solidFill>
                                <a:schemeClr val="bg1"/>
                              </a:solidFill>
                              <a:latin typeface="Cambria Math" panose="02040503050406030204" pitchFamily="18" charset="0"/>
                            </a:rPr>
                          </m:ctrlPr>
                        </m:fPr>
                        <m:num>
                          <m:r>
                            <a:rPr lang="de-DE" sz="1400" b="0" i="1" smtClean="0">
                              <a:solidFill>
                                <a:schemeClr val="bg1"/>
                              </a:solidFill>
                              <a:latin typeface="Cambria Math" panose="02040503050406030204" pitchFamily="18" charset="0"/>
                            </a:rPr>
                            <m:t>(</m:t>
                          </m:r>
                          <m:r>
                            <a:rPr lang="de-DE" sz="1400" b="0" i="1" smtClean="0">
                              <a:solidFill>
                                <a:schemeClr val="bg1"/>
                              </a:solidFill>
                              <a:latin typeface="Cambria Math" panose="02040503050406030204" pitchFamily="18" charset="0"/>
                            </a:rPr>
                            <m:t>𝐵𝑎𝑟𝑚𝑖𝑡𝑡𝑒𝑙</m:t>
                          </m:r>
                          <m:r>
                            <a:rPr lang="de-DE" sz="1400" b="0" i="1" smtClean="0">
                              <a:solidFill>
                                <a:schemeClr val="bg1"/>
                              </a:solidFill>
                              <a:latin typeface="Cambria Math" panose="02040503050406030204" pitchFamily="18" charset="0"/>
                            </a:rPr>
                            <m:t>+</m:t>
                          </m:r>
                          <m:r>
                            <a:rPr lang="de-DE" sz="1400" b="0" i="1" smtClean="0">
                              <a:solidFill>
                                <a:schemeClr val="bg1"/>
                              </a:solidFill>
                              <a:latin typeface="Cambria Math" panose="02040503050406030204" pitchFamily="18" charset="0"/>
                            </a:rPr>
                            <m:t>𝑊𝑒𝑟𝑡𝑝𝑎𝑝𝑖𝑒𝑟𝑒</m:t>
                          </m:r>
                          <m:r>
                            <a:rPr lang="de-DE" sz="1400" b="0" i="1" smtClean="0">
                              <a:solidFill>
                                <a:schemeClr val="bg1"/>
                              </a:solidFill>
                              <a:latin typeface="Cambria Math" panose="02040503050406030204" pitchFamily="18" charset="0"/>
                            </a:rPr>
                            <m:t>+</m:t>
                          </m:r>
                          <m:r>
                            <a:rPr lang="de-DE" sz="1400" b="0" i="1" smtClean="0">
                              <a:solidFill>
                                <a:schemeClr val="bg1"/>
                              </a:solidFill>
                              <a:latin typeface="Cambria Math" panose="02040503050406030204" pitchFamily="18" charset="0"/>
                            </a:rPr>
                            <m:t>𝑘𝑢𝑟𝑧𝑓𝑟𝑖𝑠𝑡𝑖𝑔𝑒</m:t>
                          </m:r>
                          <m:r>
                            <a:rPr lang="de-DE" sz="1400" b="0" i="1" smtClean="0">
                              <a:solidFill>
                                <a:schemeClr val="bg1"/>
                              </a:solidFill>
                              <a:latin typeface="Cambria Math" panose="02040503050406030204" pitchFamily="18" charset="0"/>
                            </a:rPr>
                            <m:t> </m:t>
                          </m:r>
                          <m:r>
                            <a:rPr lang="de-DE" sz="1400" b="0" i="1" smtClean="0">
                              <a:solidFill>
                                <a:schemeClr val="bg1"/>
                              </a:solidFill>
                              <a:latin typeface="Cambria Math" panose="02040503050406030204" pitchFamily="18" charset="0"/>
                            </a:rPr>
                            <m:t>𝐹𝑜𝑟𝑑𝑒𝑟𝑢𝑛𝑔𝑒𝑛</m:t>
                          </m:r>
                          <m:r>
                            <a:rPr lang="de-DE" sz="1400" b="0" i="1" smtClean="0">
                              <a:solidFill>
                                <a:schemeClr val="bg1"/>
                              </a:solidFill>
                              <a:latin typeface="Cambria Math" panose="02040503050406030204" pitchFamily="18" charset="0"/>
                            </a:rPr>
                            <m:t>)</m:t>
                          </m:r>
                        </m:num>
                        <m:den>
                          <m:r>
                            <a:rPr lang="de-DE" sz="1400" b="0" i="1" smtClean="0">
                              <a:solidFill>
                                <a:schemeClr val="bg1"/>
                              </a:solidFill>
                              <a:latin typeface="Cambria Math" panose="02040503050406030204" pitchFamily="18" charset="0"/>
                            </a:rPr>
                            <m:t>𝐾𝑢𝑟𝑧𝑓𝑟𝑖𝑠𝑡𝑖𝑔𝑒</m:t>
                          </m:r>
                          <m:r>
                            <a:rPr lang="de-DE" sz="1400" b="0" i="1" smtClean="0">
                              <a:solidFill>
                                <a:schemeClr val="bg1"/>
                              </a:solidFill>
                              <a:latin typeface="Cambria Math" panose="02040503050406030204" pitchFamily="18" charset="0"/>
                            </a:rPr>
                            <m:t> </m:t>
                          </m:r>
                          <m:r>
                            <a:rPr lang="de-DE" sz="1400" b="0" i="1" smtClean="0">
                              <a:solidFill>
                                <a:schemeClr val="bg1"/>
                              </a:solidFill>
                              <a:latin typeface="Cambria Math" panose="02040503050406030204" pitchFamily="18" charset="0"/>
                            </a:rPr>
                            <m:t>𝑉𝑒𝑟𝑏𝑖𝑛𝑑𝑙𝑖𝑐h𝑘𝑒𝑖𝑡𝑒𝑛</m:t>
                          </m:r>
                        </m:den>
                      </m:f>
                    </m:oMath>
                  </m:oMathPara>
                </a14:m>
                <a:endParaRPr lang="de-DE" sz="14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5641587" y="5637365"/>
                <a:ext cx="5828454" cy="448136"/>
              </a:xfrm>
              <a:prstGeom prst="rect">
                <a:avLst/>
              </a:prstGeom>
              <a:blipFill>
                <a:blip r:embed="rId3"/>
                <a:stretch>
                  <a:fillRect l="-522" t="-2740" r="-522" b="-16438"/>
                </a:stretch>
              </a:blipFill>
            </p:spPr>
            <p:txBody>
              <a:bodyPr/>
              <a:lstStyle/>
              <a:p>
                <a:r>
                  <a:rPr lang="de-DE">
                    <a:noFill/>
                  </a:rPr>
                  <a:t> </a:t>
                </a:r>
              </a:p>
            </p:txBody>
          </p:sp>
        </mc:Fallback>
      </mc:AlternateContent>
    </p:spTree>
    <p:extLst>
      <p:ext uri="{BB962C8B-B14F-4D97-AF65-F5344CB8AC3E}">
        <p14:creationId xmlns:p14="http://schemas.microsoft.com/office/powerpoint/2010/main" val="35361934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45E5D67-F5C7-9C39-C946-F42A7FEA7161}"/>
              </a:ext>
            </a:extLst>
          </p:cNvPr>
          <p:cNvSpPr>
            <a:spLocks noGrp="1"/>
          </p:cNvSpPr>
          <p:nvPr>
            <p:ph sz="quarter" idx="19"/>
          </p:nvPr>
        </p:nvSpPr>
        <p:spPr>
          <a:xfrm>
            <a:off x="389964" y="1637401"/>
            <a:ext cx="3307933" cy="4606643"/>
          </a:xfrm>
        </p:spPr>
        <p:txBody>
          <a:bodyPr/>
          <a:lstStyle/>
          <a:p>
            <a:r>
              <a:rPr lang="de-DE" dirty="0"/>
              <a:t>Bei einem Wert von 1 oder 100 % sind alle kurzfristigen Verbindlichkeiten durch entsprechende Vermögensgegenstände gedeckt.</a:t>
            </a:r>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p:txBody>
          <a:bodyPr>
            <a:normAutofit fontScale="92500" lnSpcReduction="10000"/>
          </a:bodyPr>
          <a:lstStyle/>
          <a:p>
            <a:r>
              <a:rPr lang="de-DE" dirty="0"/>
              <a:t>Die Current Ratio, auch bekannt als Liquidität 3. Grades oder umsatzbedingte Liquidität, ermittelt die Schuldentilgungsfähigkeit eines Unternehmens unter Berücksichtigung aller Vermögensgegenstände</a:t>
            </a:r>
          </a:p>
        </p:txBody>
      </p:sp>
      <p:sp>
        <p:nvSpPr>
          <p:cNvPr id="4" name="Textplatzhalter 3">
            <a:extLst>
              <a:ext uri="{FF2B5EF4-FFF2-40B4-BE49-F238E27FC236}">
                <a16:creationId xmlns:a16="http://schemas.microsoft.com/office/drawing/2014/main" id="{B1D3F353-D3F7-996B-FBC4-92FAC1982771}"/>
              </a:ext>
            </a:extLst>
          </p:cNvPr>
          <p:cNvSpPr>
            <a:spLocks noGrp="1"/>
          </p:cNvSpPr>
          <p:nvPr>
            <p:ph type="body" sz="quarter" idx="20"/>
          </p:nvPr>
        </p:nvSpPr>
        <p:spPr/>
        <p:txBody>
          <a:bodyPr>
            <a:normAutofit fontScale="77500" lnSpcReduction="20000"/>
          </a:bodyPr>
          <a:lstStyle/>
          <a:p>
            <a:r>
              <a:rPr lang="de-DE" dirty="0"/>
              <a:t>Ausgewählte Finanzkennzahlen: Current Ratio</a:t>
            </a:r>
          </a:p>
        </p:txBody>
      </p:sp>
      <p:sp>
        <p:nvSpPr>
          <p:cNvPr id="84" name="Freeform 43">
            <a:extLst>
              <a:ext uri="{FF2B5EF4-FFF2-40B4-BE49-F238E27FC236}">
                <a16:creationId xmlns:a16="http://schemas.microsoft.com/office/drawing/2014/main" id="{3854B9E3-2B6C-4CB1-9D8F-0669E037AEDF}"/>
              </a:ext>
            </a:extLst>
          </p:cNvPr>
          <p:cNvSpPr>
            <a:spLocks/>
          </p:cNvSpPr>
          <p:nvPr/>
        </p:nvSpPr>
        <p:spPr bwMode="auto">
          <a:xfrm>
            <a:off x="4112044" y="4578693"/>
            <a:ext cx="7929828" cy="72942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85" name="Freeform 36">
            <a:extLst>
              <a:ext uri="{FF2B5EF4-FFF2-40B4-BE49-F238E27FC236}">
                <a16:creationId xmlns:a16="http://schemas.microsoft.com/office/drawing/2014/main" id="{6F41476E-D280-4DC9-822D-FA9931182637}"/>
              </a:ext>
            </a:extLst>
          </p:cNvPr>
          <p:cNvSpPr>
            <a:spLocks/>
          </p:cNvSpPr>
          <p:nvPr/>
        </p:nvSpPr>
        <p:spPr bwMode="auto">
          <a:xfrm>
            <a:off x="4091343" y="4578692"/>
            <a:ext cx="1449185" cy="72942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86" name="Freeform 37">
            <a:extLst>
              <a:ext uri="{FF2B5EF4-FFF2-40B4-BE49-F238E27FC236}">
                <a16:creationId xmlns:a16="http://schemas.microsoft.com/office/drawing/2014/main" id="{662F5312-06D1-46E4-8E01-5765C2934DA6}"/>
              </a:ext>
            </a:extLst>
          </p:cNvPr>
          <p:cNvSpPr>
            <a:spLocks/>
          </p:cNvSpPr>
          <p:nvPr/>
        </p:nvSpPr>
        <p:spPr bwMode="auto">
          <a:xfrm>
            <a:off x="5026637" y="4446318"/>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0" name="Freeform 43">
            <a:extLst>
              <a:ext uri="{FF2B5EF4-FFF2-40B4-BE49-F238E27FC236}">
                <a16:creationId xmlns:a16="http://schemas.microsoft.com/office/drawing/2014/main" id="{9369EF44-19F7-45E5-A756-27AB9BC3DB39}"/>
              </a:ext>
            </a:extLst>
          </p:cNvPr>
          <p:cNvSpPr>
            <a:spLocks/>
          </p:cNvSpPr>
          <p:nvPr/>
        </p:nvSpPr>
        <p:spPr bwMode="auto">
          <a:xfrm>
            <a:off x="4307218" y="5402586"/>
            <a:ext cx="7732597" cy="87332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1" name="Freeform 36">
            <a:extLst>
              <a:ext uri="{FF2B5EF4-FFF2-40B4-BE49-F238E27FC236}">
                <a16:creationId xmlns:a16="http://schemas.microsoft.com/office/drawing/2014/main" id="{91B20B2B-0AF0-460F-8F55-0A800ECF36A7}"/>
              </a:ext>
            </a:extLst>
          </p:cNvPr>
          <p:cNvSpPr>
            <a:spLocks/>
          </p:cNvSpPr>
          <p:nvPr/>
        </p:nvSpPr>
        <p:spPr bwMode="auto">
          <a:xfrm>
            <a:off x="4112044" y="5402586"/>
            <a:ext cx="1449186" cy="87332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2" name="Freeform 37">
            <a:extLst>
              <a:ext uri="{FF2B5EF4-FFF2-40B4-BE49-F238E27FC236}">
                <a16:creationId xmlns:a16="http://schemas.microsoft.com/office/drawing/2014/main" id="{2EF7E3C4-E4D4-4F0F-8D6A-057FE4442706}"/>
              </a:ext>
            </a:extLst>
          </p:cNvPr>
          <p:cNvSpPr>
            <a:spLocks/>
          </p:cNvSpPr>
          <p:nvPr/>
        </p:nvSpPr>
        <p:spPr bwMode="auto">
          <a:xfrm>
            <a:off x="5026637" y="491545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6" name="Freeform 43">
            <a:extLst>
              <a:ext uri="{FF2B5EF4-FFF2-40B4-BE49-F238E27FC236}">
                <a16:creationId xmlns:a16="http://schemas.microsoft.com/office/drawing/2014/main" id="{097ADD5B-A99F-4E83-BC16-045865DC9DB9}"/>
              </a:ext>
            </a:extLst>
          </p:cNvPr>
          <p:cNvSpPr>
            <a:spLocks/>
          </p:cNvSpPr>
          <p:nvPr/>
        </p:nvSpPr>
        <p:spPr bwMode="auto">
          <a:xfrm>
            <a:off x="4109987" y="1993162"/>
            <a:ext cx="7929828" cy="249106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7" name="Freeform 36">
            <a:extLst>
              <a:ext uri="{FF2B5EF4-FFF2-40B4-BE49-F238E27FC236}">
                <a16:creationId xmlns:a16="http://schemas.microsoft.com/office/drawing/2014/main" id="{F498A907-10D3-4EF9-89AE-29D47EBF07BB}"/>
              </a:ext>
            </a:extLst>
          </p:cNvPr>
          <p:cNvSpPr>
            <a:spLocks/>
          </p:cNvSpPr>
          <p:nvPr/>
        </p:nvSpPr>
        <p:spPr bwMode="auto">
          <a:xfrm>
            <a:off x="4109987" y="1993162"/>
            <a:ext cx="1449185" cy="246245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8" name="Freeform 37">
            <a:extLst>
              <a:ext uri="{FF2B5EF4-FFF2-40B4-BE49-F238E27FC236}">
                <a16:creationId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100" name="Rectangle 85">
            <a:extLst>
              <a:ext uri="{FF2B5EF4-FFF2-40B4-BE49-F238E27FC236}">
                <a16:creationId xmlns:a16="http://schemas.microsoft.com/office/drawing/2014/main" id="{D62221C4-B60F-4B6E-A897-80D332283994}"/>
              </a:ext>
            </a:extLst>
          </p:cNvPr>
          <p:cNvSpPr>
            <a:spLocks/>
          </p:cNvSpPr>
          <p:nvPr/>
        </p:nvSpPr>
        <p:spPr bwMode="auto">
          <a:xfrm>
            <a:off x="4307218" y="2786556"/>
            <a:ext cx="941676" cy="738664"/>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de-DE" sz="1600" b="1" spc="113" dirty="0">
                <a:solidFill>
                  <a:schemeClr val="bg1"/>
                </a:solidFill>
                <a:latin typeface="+mj-lt"/>
                <a:ea typeface="Roboto" charset="0"/>
                <a:cs typeface="Roboto" charset="0"/>
                <a:sym typeface="Bebas Neue" charset="0"/>
              </a:rPr>
              <a:t>Was sagt Ihnen das?</a:t>
            </a:r>
          </a:p>
        </p:txBody>
      </p:sp>
      <p:sp>
        <p:nvSpPr>
          <p:cNvPr id="101" name="TextBox 86">
            <a:extLst>
              <a:ext uri="{FF2B5EF4-FFF2-40B4-BE49-F238E27FC236}">
                <a16:creationId xmlns:a16="http://schemas.microsoft.com/office/drawing/2014/main" id="{D4108C28-D87C-461A-B8CA-640B6CEF3900}"/>
              </a:ext>
            </a:extLst>
          </p:cNvPr>
          <p:cNvSpPr txBox="1"/>
          <p:nvPr/>
        </p:nvSpPr>
        <p:spPr>
          <a:xfrm>
            <a:off x="5561230" y="1979034"/>
            <a:ext cx="6478585" cy="2462213"/>
          </a:xfrm>
          <a:prstGeom prst="rect">
            <a:avLst/>
          </a:prstGeom>
          <a:noFill/>
        </p:spPr>
        <p:txBody>
          <a:bodyPr wrap="square" rtlCol="0">
            <a:spAutoFit/>
          </a:bodyPr>
          <a:lstStyle/>
          <a:p>
            <a:r>
              <a:rPr lang="de-DE" sz="1400" dirty="0">
                <a:solidFill>
                  <a:schemeClr val="bg1"/>
                </a:solidFill>
                <a:latin typeface="+mj-lt"/>
                <a:ea typeface="Lato Light" charset="0"/>
                <a:cs typeface="Lato Light" charset="0"/>
              </a:rPr>
              <a:t>Mithilfe der Current Ratio (Liquidität 3. Grades) lässt sich die Fähigkeit eines Unternehmens abbilden, seine kurzfristigen Verbindlichkeiten (Fälligkeit unter einem Jahr) zu bedienen. Für die Berechnung der Liquidität 3. Grades werden die kurzfristigen Vermögensgegenstände durch die kurzfristigen Verbindlichkeiten geteilt. Unabhängig von der Darstellungsform in Prozent oder als Dezimalzahl bleibt die Bedeutung der Kennzahl gleich. Grundsätzlich sollte der Wert der Current Ratio zwischen 1 und 1,7 liegen. Abweichungen sind in der Praxis aber dennoch möglich und nicht unüblich. Ein hoher Wert dieser Kennzahl bedeutet daher eine große Sicherheit für Anleger und das Unternehmen. Zu hohe Werte der </a:t>
            </a:r>
            <a:r>
              <a:rPr lang="de-DE" sz="1400" dirty="0" err="1">
                <a:solidFill>
                  <a:schemeClr val="bg1"/>
                </a:solidFill>
                <a:latin typeface="+mj-lt"/>
                <a:ea typeface="Lato Light" charset="0"/>
                <a:cs typeface="Lato Light" charset="0"/>
              </a:rPr>
              <a:t>Current</a:t>
            </a:r>
            <a:r>
              <a:rPr lang="de-DE" sz="1400" dirty="0">
                <a:solidFill>
                  <a:schemeClr val="bg1"/>
                </a:solidFill>
                <a:latin typeface="+mj-lt"/>
                <a:ea typeface="Lato Light" charset="0"/>
                <a:cs typeface="Lato Light" charset="0"/>
              </a:rPr>
              <a:t> Ratio sollen jedoch wie zu niedrige Werte vermieden werden. Die Liquidität 3. Grades kann sowohl als Prozentzahl, als auch als Dezimalzahl abgebildet werden. An der Bedeutung ändert sich dabei nichts.</a:t>
            </a:r>
          </a:p>
        </p:txBody>
      </p:sp>
      <p:sp>
        <p:nvSpPr>
          <p:cNvPr id="102" name="Rectangle 85">
            <a:extLst>
              <a:ext uri="{FF2B5EF4-FFF2-40B4-BE49-F238E27FC236}">
                <a16:creationId xmlns:a16="http://schemas.microsoft.com/office/drawing/2014/main" id="{3F4F16A6-9BF2-4AE2-9D12-0CECF72C46C6}"/>
              </a:ext>
            </a:extLst>
          </p:cNvPr>
          <p:cNvSpPr>
            <a:spLocks/>
          </p:cNvSpPr>
          <p:nvPr/>
        </p:nvSpPr>
        <p:spPr bwMode="auto">
          <a:xfrm>
            <a:off x="4130860" y="4825387"/>
            <a:ext cx="1287746"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de-DE" sz="1600" b="1" spc="113" dirty="0">
                <a:solidFill>
                  <a:schemeClr val="bg1"/>
                </a:solidFill>
                <a:latin typeface="+mj-lt"/>
                <a:ea typeface="Roboto" charset="0"/>
                <a:cs typeface="Roboto" charset="0"/>
                <a:sym typeface="Bebas Neue" charset="0"/>
              </a:rPr>
              <a:t>Berechnung</a:t>
            </a:r>
            <a:endParaRPr lang="de-DE" sz="18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id="{B867308B-80CB-451F-B838-A71845D31C71}"/>
              </a:ext>
            </a:extLst>
          </p:cNvPr>
          <p:cNvSpPr>
            <a:spLocks/>
          </p:cNvSpPr>
          <p:nvPr/>
        </p:nvSpPr>
        <p:spPr bwMode="auto">
          <a:xfrm>
            <a:off x="4437599" y="5591528"/>
            <a:ext cx="654603"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id="{971FAC27-A45D-4238-8194-0415A0BA9A92}"/>
              </a:ext>
            </a:extLst>
          </p:cNvPr>
          <p:cNvSpPr txBox="1"/>
          <p:nvPr/>
        </p:nvSpPr>
        <p:spPr>
          <a:xfrm>
            <a:off x="5590566" y="4677542"/>
            <a:ext cx="6144854" cy="523220"/>
          </a:xfrm>
          <a:prstGeom prst="rect">
            <a:avLst/>
          </a:prstGeom>
          <a:noFill/>
        </p:spPr>
        <p:txBody>
          <a:bodyPr wrap="square" rtlCol="0">
            <a:spAutoFit/>
          </a:bodyPr>
          <a:lstStyle/>
          <a:p>
            <a:r>
              <a:rPr lang="de-DE" sz="1400" dirty="0">
                <a:solidFill>
                  <a:schemeClr val="bg1"/>
                </a:solidFill>
                <a:ea typeface="Lato Light" charset="0"/>
                <a:cs typeface="Lato Light" charset="0"/>
              </a:rPr>
              <a:t>Das Current Ratio wird anhand der Bilanzdaten nach der folgenden Formel berechnet:</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C4AE7104-C645-4831-8CCA-DDCCEDEFCFD3}"/>
                  </a:ext>
                </a:extLst>
              </p:cNvPr>
              <p:cNvSpPr txBox="1"/>
              <p:nvPr/>
            </p:nvSpPr>
            <p:spPr>
              <a:xfrm>
                <a:off x="5634673" y="5529280"/>
                <a:ext cx="4568623" cy="5107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chemeClr val="bg1"/>
                          </a:solidFill>
                          <a:latin typeface="Cambria Math" panose="02040503050406030204" pitchFamily="18" charset="0"/>
                        </a:rPr>
                        <m:t>𝐶𝑢𝑟𝑟𝑒𝑛𝑡</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𝑅𝑎𝑡𝑖𝑜</m:t>
                      </m:r>
                      <m:r>
                        <a:rPr lang="de-DE" sz="1600" b="0" i="1" smtClean="0">
                          <a:solidFill>
                            <a:schemeClr val="bg1"/>
                          </a:solidFill>
                          <a:latin typeface="Cambria Math" panose="02040503050406030204" pitchFamily="18" charset="0"/>
                        </a:rPr>
                        <m:t>= </m:t>
                      </m:r>
                      <m:f>
                        <m:fPr>
                          <m:ctrlPr>
                            <a:rPr lang="de-DE" sz="1600" b="0" i="1" smtClean="0">
                              <a:solidFill>
                                <a:schemeClr val="bg1"/>
                              </a:solidFill>
                              <a:latin typeface="Cambria Math" panose="02040503050406030204" pitchFamily="18" charset="0"/>
                            </a:rPr>
                          </m:ctrlPr>
                        </m:fPr>
                        <m:num>
                          <m:r>
                            <a:rPr lang="de-DE" sz="1600" b="0" i="1" smtClean="0">
                              <a:solidFill>
                                <a:schemeClr val="bg1"/>
                              </a:solidFill>
                              <a:latin typeface="Cambria Math" panose="02040503050406030204" pitchFamily="18" charset="0"/>
                            </a:rPr>
                            <m:t>𝑉𝑒𝑟𝑚</m:t>
                          </m:r>
                          <m:r>
                            <a:rPr lang="de-DE" sz="1600" b="0" i="1" smtClean="0">
                              <a:solidFill>
                                <a:schemeClr val="bg1"/>
                              </a:solidFill>
                              <a:latin typeface="Cambria Math" panose="02040503050406030204" pitchFamily="18" charset="0"/>
                            </a:rPr>
                            <m:t>ö</m:t>
                          </m:r>
                          <m:r>
                            <a:rPr lang="de-DE" sz="1600" b="0" i="1" smtClean="0">
                              <a:solidFill>
                                <a:schemeClr val="bg1"/>
                              </a:solidFill>
                              <a:latin typeface="Cambria Math" panose="02040503050406030204" pitchFamily="18" charset="0"/>
                            </a:rPr>
                            <m:t>𝑔𝑒𝑛𝑠𝑔𝑒𝑔𝑒𝑛𝑠𝑡</m:t>
                          </m:r>
                          <m:r>
                            <a:rPr lang="de-DE" sz="1600" b="0" i="1" smtClean="0">
                              <a:solidFill>
                                <a:schemeClr val="bg1"/>
                              </a:solidFill>
                              <a:latin typeface="Cambria Math" panose="02040503050406030204" pitchFamily="18" charset="0"/>
                            </a:rPr>
                            <m:t>ä</m:t>
                          </m:r>
                          <m:r>
                            <a:rPr lang="de-DE" sz="1600" b="0" i="1" smtClean="0">
                              <a:solidFill>
                                <a:schemeClr val="bg1"/>
                              </a:solidFill>
                              <a:latin typeface="Cambria Math" panose="02040503050406030204" pitchFamily="18" charset="0"/>
                            </a:rPr>
                            <m:t>𝑛𝑑𝑒</m:t>
                          </m:r>
                        </m:num>
                        <m:den>
                          <m:r>
                            <a:rPr lang="de-DE" sz="1600" b="0" i="1" smtClean="0">
                              <a:solidFill>
                                <a:schemeClr val="bg1"/>
                              </a:solidFill>
                              <a:latin typeface="Cambria Math" panose="02040503050406030204" pitchFamily="18" charset="0"/>
                            </a:rPr>
                            <m:t>𝐾𝑢𝑟𝑧𝑓𝑟𝑖𝑠𝑡𝑖𝑔𝑒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𝑉𝑒𝑟𝑏𝑖𝑛𝑑𝑙𝑖𝑐h𝑘𝑒𝑖𝑡𝑒𝑛</m:t>
                          </m:r>
                        </m:den>
                      </m:f>
                    </m:oMath>
                  </m:oMathPara>
                </a14:m>
                <a:endParaRPr lang="de-DE"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5634673" y="5529280"/>
                <a:ext cx="4568623" cy="510717"/>
              </a:xfrm>
              <a:prstGeom prst="rect">
                <a:avLst/>
              </a:prstGeom>
              <a:blipFill>
                <a:blip r:embed="rId3"/>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2142795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F0607CF-F329-8EB5-97D5-0990765BBD35}"/>
              </a:ext>
            </a:extLst>
          </p:cNvPr>
          <p:cNvSpPr>
            <a:spLocks noGrp="1"/>
          </p:cNvSpPr>
          <p:nvPr>
            <p:ph sz="quarter" idx="13"/>
          </p:nvPr>
        </p:nvSpPr>
        <p:spPr/>
        <p:txBody>
          <a:bodyPr/>
          <a:lstStyle/>
          <a:p>
            <a:endParaRPr lang="de-DE" dirty="0"/>
          </a:p>
        </p:txBody>
      </p:sp>
      <p:sp>
        <p:nvSpPr>
          <p:cNvPr id="4" name="Inhaltsplatzhalter 3">
            <a:extLst>
              <a:ext uri="{FF2B5EF4-FFF2-40B4-BE49-F238E27FC236}">
                <a16:creationId xmlns:a16="http://schemas.microsoft.com/office/drawing/2014/main" id="{628F210F-0900-111A-0DC2-C915AF660F0B}"/>
              </a:ext>
            </a:extLst>
          </p:cNvPr>
          <p:cNvSpPr>
            <a:spLocks noGrp="1"/>
          </p:cNvSpPr>
          <p:nvPr>
            <p:ph sz="quarter" idx="19"/>
          </p:nvPr>
        </p:nvSpPr>
        <p:spPr/>
        <p:txBody>
          <a:bodyPr/>
          <a:lstStyle/>
          <a:p>
            <a:r>
              <a:rPr lang="de-DE" dirty="0"/>
              <a:t>Der Return on Investment ist sowohl für die Bewertung der potenziellen Rendite einer Einzelinvestition als auch für den Vergleich der Renditen mehrerer Investitionen nützlich.</a:t>
            </a:r>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p:txBody>
          <a:bodyPr>
            <a:normAutofit fontScale="85000" lnSpcReduction="10000"/>
          </a:bodyPr>
          <a:lstStyle/>
          <a:p>
            <a:r>
              <a:rPr lang="de-DE" dirty="0"/>
              <a:t>Der Return on Investment (ROI) ist eine Kennzahl für die Rentabilität, die häufig zur Messung der Rendite oder des Gewinns einer Investition verwendet wird. ROI ist ein einfaches Verhältnis zwischen dem Gewinn aus einer Investition und ihren Kosten</a:t>
            </a:r>
          </a:p>
        </p:txBody>
      </p:sp>
      <p:sp>
        <p:nvSpPr>
          <p:cNvPr id="5" name="Textplatzhalter 4">
            <a:extLst>
              <a:ext uri="{FF2B5EF4-FFF2-40B4-BE49-F238E27FC236}">
                <a16:creationId xmlns:a16="http://schemas.microsoft.com/office/drawing/2014/main" id="{03C09F36-9567-D6DC-206F-CECD9190F8D8}"/>
              </a:ext>
            </a:extLst>
          </p:cNvPr>
          <p:cNvSpPr>
            <a:spLocks noGrp="1"/>
          </p:cNvSpPr>
          <p:nvPr>
            <p:ph type="body" sz="quarter" idx="20"/>
          </p:nvPr>
        </p:nvSpPr>
        <p:spPr/>
        <p:txBody>
          <a:bodyPr>
            <a:normAutofit fontScale="77500" lnSpcReduction="20000"/>
          </a:bodyPr>
          <a:lstStyle/>
          <a:p>
            <a:r>
              <a:rPr lang="de-DE" dirty="0"/>
              <a:t>Ausgewählte Finanzkennzahlen: Return on Investment</a:t>
            </a:r>
          </a:p>
        </p:txBody>
      </p:sp>
      <p:sp>
        <p:nvSpPr>
          <p:cNvPr id="37" name="Subtitle 2">
            <a:extLst>
              <a:ext uri="{FF2B5EF4-FFF2-40B4-BE49-F238E27FC236}">
                <a16:creationId xmlns:a16="http://schemas.microsoft.com/office/drawing/2014/main" id="{41D884EA-448D-4F47-B2CA-373386EECD7B}"/>
              </a:ext>
            </a:extLst>
          </p:cNvPr>
          <p:cNvSpPr txBox="1">
            <a:spLocks/>
          </p:cNvSpPr>
          <p:nvPr/>
        </p:nvSpPr>
        <p:spPr>
          <a:xfrm>
            <a:off x="86748" y="2018394"/>
            <a:ext cx="3334845" cy="39015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e-DE" sz="2000" dirty="0">
                <a:solidFill>
                  <a:schemeClr val="tx1"/>
                </a:solidFill>
                <a:latin typeface="+mj-lt"/>
                <a:ea typeface="Open Sans Light" panose="020B0306030504020204" pitchFamily="34" charset="0"/>
                <a:cs typeface="Open Sans Light" panose="020B0306030504020204" pitchFamily="34" charset="0"/>
              </a:rPr>
              <a:t> </a:t>
            </a:r>
          </a:p>
        </p:txBody>
      </p:sp>
      <p:sp>
        <p:nvSpPr>
          <p:cNvPr id="84" name="Freeform 43">
            <a:extLst>
              <a:ext uri="{FF2B5EF4-FFF2-40B4-BE49-F238E27FC236}">
                <a16:creationId xmlns:a16="http://schemas.microsoft.com/office/drawing/2014/main" id="{3854B9E3-2B6C-4CB1-9D8F-0669E037AEDF}"/>
              </a:ext>
            </a:extLst>
          </p:cNvPr>
          <p:cNvSpPr>
            <a:spLocks/>
          </p:cNvSpPr>
          <p:nvPr/>
        </p:nvSpPr>
        <p:spPr bwMode="auto">
          <a:xfrm>
            <a:off x="4225614" y="4092126"/>
            <a:ext cx="7879637" cy="92187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85" name="Freeform 36">
            <a:extLst>
              <a:ext uri="{FF2B5EF4-FFF2-40B4-BE49-F238E27FC236}">
                <a16:creationId xmlns:a16="http://schemas.microsoft.com/office/drawing/2014/main" id="{6F41476E-D280-4DC9-822D-FA9931182637}"/>
              </a:ext>
            </a:extLst>
          </p:cNvPr>
          <p:cNvSpPr>
            <a:spLocks/>
          </p:cNvSpPr>
          <p:nvPr/>
        </p:nvSpPr>
        <p:spPr bwMode="auto">
          <a:xfrm>
            <a:off x="4109988" y="4094097"/>
            <a:ext cx="1150782" cy="919905"/>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86" name="Freeform 37">
            <a:extLst>
              <a:ext uri="{FF2B5EF4-FFF2-40B4-BE49-F238E27FC236}">
                <a16:creationId xmlns:a16="http://schemas.microsoft.com/office/drawing/2014/main" id="{662F5312-06D1-46E4-8E01-5765C2934DA6}"/>
              </a:ext>
            </a:extLst>
          </p:cNvPr>
          <p:cNvSpPr>
            <a:spLocks/>
          </p:cNvSpPr>
          <p:nvPr/>
        </p:nvSpPr>
        <p:spPr bwMode="auto">
          <a:xfrm>
            <a:off x="5026637" y="42563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0" name="Freeform 43">
            <a:extLst>
              <a:ext uri="{FF2B5EF4-FFF2-40B4-BE49-F238E27FC236}">
                <a16:creationId xmlns:a16="http://schemas.microsoft.com/office/drawing/2014/main" id="{9369EF44-19F7-45E5-A756-27AB9BC3DB39}"/>
              </a:ext>
            </a:extLst>
          </p:cNvPr>
          <p:cNvSpPr>
            <a:spLocks/>
          </p:cNvSpPr>
          <p:nvPr/>
        </p:nvSpPr>
        <p:spPr bwMode="auto">
          <a:xfrm>
            <a:off x="4215740" y="5056610"/>
            <a:ext cx="7879636" cy="126052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1" name="Freeform 36">
            <a:extLst>
              <a:ext uri="{FF2B5EF4-FFF2-40B4-BE49-F238E27FC236}">
                <a16:creationId xmlns:a16="http://schemas.microsoft.com/office/drawing/2014/main" id="{91B20B2B-0AF0-460F-8F55-0A800ECF36A7}"/>
              </a:ext>
            </a:extLst>
          </p:cNvPr>
          <p:cNvSpPr>
            <a:spLocks/>
          </p:cNvSpPr>
          <p:nvPr/>
        </p:nvSpPr>
        <p:spPr bwMode="auto">
          <a:xfrm>
            <a:off x="4109988" y="5056610"/>
            <a:ext cx="1150782" cy="126052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2" name="Freeform 37">
            <a:extLst>
              <a:ext uri="{FF2B5EF4-FFF2-40B4-BE49-F238E27FC236}">
                <a16:creationId xmlns:a16="http://schemas.microsoft.com/office/drawing/2014/main"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6" name="Freeform 43">
            <a:extLst>
              <a:ext uri="{FF2B5EF4-FFF2-40B4-BE49-F238E27FC236}">
                <a16:creationId xmlns:a16="http://schemas.microsoft.com/office/drawing/2014/main" id="{097ADD5B-A99F-4E83-BC16-045865DC9DB9}"/>
              </a:ext>
            </a:extLst>
          </p:cNvPr>
          <p:cNvSpPr>
            <a:spLocks/>
          </p:cNvSpPr>
          <p:nvPr/>
        </p:nvSpPr>
        <p:spPr bwMode="auto">
          <a:xfrm>
            <a:off x="4225614" y="2037819"/>
            <a:ext cx="7879637" cy="201169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7" name="Freeform 36">
            <a:extLst>
              <a:ext uri="{FF2B5EF4-FFF2-40B4-BE49-F238E27FC236}">
                <a16:creationId xmlns:a16="http://schemas.microsoft.com/office/drawing/2014/main" id="{F498A907-10D3-4EF9-89AE-29D47EBF07BB}"/>
              </a:ext>
            </a:extLst>
          </p:cNvPr>
          <p:cNvSpPr>
            <a:spLocks/>
          </p:cNvSpPr>
          <p:nvPr/>
        </p:nvSpPr>
        <p:spPr bwMode="auto">
          <a:xfrm>
            <a:off x="4109988" y="2037819"/>
            <a:ext cx="1150782" cy="2011699"/>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98" name="Freeform 37">
            <a:extLst>
              <a:ext uri="{FF2B5EF4-FFF2-40B4-BE49-F238E27FC236}">
                <a16:creationId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de-DE" sz="3601" b="1" dirty="0">
              <a:latin typeface="+mj-lt"/>
            </a:endParaRPr>
          </a:p>
        </p:txBody>
      </p:sp>
      <p:sp>
        <p:nvSpPr>
          <p:cNvPr id="100" name="Rectangle 85">
            <a:extLst>
              <a:ext uri="{FF2B5EF4-FFF2-40B4-BE49-F238E27FC236}">
                <a16:creationId xmlns:a16="http://schemas.microsoft.com/office/drawing/2014/main" id="{D62221C4-B60F-4B6E-A897-80D332283994}"/>
              </a:ext>
            </a:extLst>
          </p:cNvPr>
          <p:cNvSpPr>
            <a:spLocks/>
          </p:cNvSpPr>
          <p:nvPr/>
        </p:nvSpPr>
        <p:spPr bwMode="auto">
          <a:xfrm>
            <a:off x="4098497" y="2710097"/>
            <a:ext cx="953551" cy="738664"/>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113" normalizeH="0" baseline="0" noProof="0" dirty="0">
                <a:ln>
                  <a:noFill/>
                </a:ln>
                <a:solidFill>
                  <a:srgbClr val="FFFFFF"/>
                </a:solidFill>
                <a:effectLst/>
                <a:uLnTx/>
                <a:uFillTx/>
                <a:latin typeface="Calibri Light" panose="020F0302020204030204"/>
                <a:ea typeface="Roboto" charset="0"/>
                <a:cs typeface="Roboto" charset="0"/>
                <a:sym typeface="Bebas Neue" charset="0"/>
              </a:rPr>
              <a:t>Was sagt Ihnen das?</a:t>
            </a:r>
          </a:p>
        </p:txBody>
      </p:sp>
      <p:sp>
        <p:nvSpPr>
          <p:cNvPr id="101" name="TextBox 86">
            <a:extLst>
              <a:ext uri="{FF2B5EF4-FFF2-40B4-BE49-F238E27FC236}">
                <a16:creationId xmlns:a16="http://schemas.microsoft.com/office/drawing/2014/main" id="{D4108C28-D87C-461A-B8CA-640B6CEF3900}"/>
              </a:ext>
            </a:extLst>
          </p:cNvPr>
          <p:cNvSpPr txBox="1"/>
          <p:nvPr/>
        </p:nvSpPr>
        <p:spPr>
          <a:xfrm>
            <a:off x="5272261" y="2015991"/>
            <a:ext cx="6864240" cy="2031325"/>
          </a:xfrm>
          <a:prstGeom prst="rect">
            <a:avLst/>
          </a:prstGeom>
          <a:noFill/>
        </p:spPr>
        <p:txBody>
          <a:bodyPr wrap="square" rtlCol="0">
            <a:spAutoFit/>
          </a:bodyPr>
          <a:lstStyle/>
          <a:p>
            <a:pPr marL="171450" indent="-171450">
              <a:buFont typeface="Arial" panose="020B0604020202020204" pitchFamily="34" charset="0"/>
              <a:buChar char="•"/>
            </a:pPr>
            <a:r>
              <a:rPr lang="de-DE" sz="1400" dirty="0">
                <a:solidFill>
                  <a:schemeClr val="bg1"/>
                </a:solidFill>
                <a:latin typeface="+mj-lt"/>
                <a:ea typeface="Lato Light" charset="0"/>
                <a:cs typeface="Lato Light" charset="0"/>
              </a:rPr>
              <a:t>Die Kapitalrendite (ROI) ist ein grobes Maß für die Rentabilität einer Investition.</a:t>
            </a:r>
          </a:p>
          <a:p>
            <a:pPr marL="171450" indent="-171450">
              <a:buFont typeface="Arial" panose="020B0604020202020204" pitchFamily="34" charset="0"/>
              <a:buChar char="•"/>
            </a:pPr>
            <a:r>
              <a:rPr lang="de-DE" sz="1400" dirty="0">
                <a:solidFill>
                  <a:schemeClr val="bg1"/>
                </a:solidFill>
                <a:latin typeface="+mj-lt"/>
                <a:ea typeface="Lato Light" charset="0"/>
                <a:cs typeface="Lato Light" charset="0"/>
              </a:rPr>
              <a:t>Die Kennzahl kann sehr unterschiedlich interpretiert werden, z. B. die Rentabilität einer Aktienanlage, der Kauf einer neuen Produktionsanlage oder das Ergebnis einer Immobilientransaktion.  </a:t>
            </a:r>
          </a:p>
          <a:p>
            <a:pPr marL="171450" indent="-171450">
              <a:buFont typeface="Arial" panose="020B0604020202020204" pitchFamily="34" charset="0"/>
              <a:buChar char="•"/>
            </a:pPr>
            <a:r>
              <a:rPr lang="de-DE" sz="1400" dirty="0">
                <a:solidFill>
                  <a:schemeClr val="bg1"/>
                </a:solidFill>
                <a:latin typeface="+mj-lt"/>
                <a:ea typeface="Lato Light" charset="0"/>
                <a:cs typeface="Lato Light" charset="0"/>
              </a:rPr>
              <a:t>Der ROI ist vergleichsweise einfach zu berechnen und zu verstehen, und seine Einfachheit bedeutet, dass es sich um eine international standardisierte, universelle Kennzahl handelt.</a:t>
            </a:r>
          </a:p>
          <a:p>
            <a:pPr marL="171450" indent="-171450">
              <a:buFont typeface="Arial" panose="020B0604020202020204" pitchFamily="34" charset="0"/>
              <a:buChar char="•"/>
            </a:pPr>
            <a:r>
              <a:rPr lang="de-DE" sz="1400" dirty="0">
                <a:solidFill>
                  <a:schemeClr val="bg1"/>
                </a:solidFill>
                <a:latin typeface="+mj-lt"/>
                <a:ea typeface="Lato Light" charset="0"/>
                <a:cs typeface="Lato Light" charset="0"/>
              </a:rPr>
              <a:t>Die Kehrseite der Medaille ist, dass der ROI nicht berücksichtigt, wie lange eine Investition gehalten wird, was den Vergleich von Investitionen für einen Investor weniger nützlich macht als eine Kennzahl, die die Haltedauer berücksichtigt.</a:t>
            </a:r>
          </a:p>
        </p:txBody>
      </p:sp>
      <p:sp>
        <p:nvSpPr>
          <p:cNvPr id="102" name="Rectangle 85">
            <a:extLst>
              <a:ext uri="{FF2B5EF4-FFF2-40B4-BE49-F238E27FC236}">
                <a16:creationId xmlns:a16="http://schemas.microsoft.com/office/drawing/2014/main" id="{3F4F16A6-9BF2-4AE2-9D12-0CECF72C46C6}"/>
              </a:ext>
            </a:extLst>
          </p:cNvPr>
          <p:cNvSpPr>
            <a:spLocks/>
          </p:cNvSpPr>
          <p:nvPr/>
        </p:nvSpPr>
        <p:spPr bwMode="auto">
          <a:xfrm>
            <a:off x="4119772" y="4379425"/>
            <a:ext cx="1118617"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de-DE" sz="1600" b="1" spc="113" dirty="0">
                <a:solidFill>
                  <a:schemeClr val="bg1"/>
                </a:solidFill>
                <a:latin typeface="+mj-lt"/>
                <a:ea typeface="Roboto" charset="0"/>
                <a:cs typeface="Roboto" charset="0"/>
                <a:sym typeface="Bebas Neue" charset="0"/>
              </a:rPr>
              <a:t>Berechnung</a:t>
            </a:r>
            <a:endParaRPr lang="de-DE" sz="18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id="{B867308B-80CB-451F-B838-A71845D31C71}"/>
              </a:ext>
            </a:extLst>
          </p:cNvPr>
          <p:cNvSpPr>
            <a:spLocks/>
          </p:cNvSpPr>
          <p:nvPr/>
        </p:nvSpPr>
        <p:spPr bwMode="auto">
          <a:xfrm>
            <a:off x="4282555" y="5524769"/>
            <a:ext cx="654603" cy="246221"/>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16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id="{971FAC27-A45D-4238-8194-0415A0BA9A92}"/>
              </a:ext>
            </a:extLst>
          </p:cNvPr>
          <p:cNvSpPr txBox="1"/>
          <p:nvPr/>
        </p:nvSpPr>
        <p:spPr>
          <a:xfrm>
            <a:off x="5272981" y="4059895"/>
            <a:ext cx="6761019" cy="954107"/>
          </a:xfrm>
          <a:prstGeom prst="rect">
            <a:avLst/>
          </a:prstGeom>
          <a:noFill/>
        </p:spPr>
        <p:txBody>
          <a:bodyPr wrap="square" rtlCol="0">
            <a:spAutoFit/>
          </a:bodyPr>
          <a:lstStyle/>
          <a:p>
            <a:r>
              <a:rPr lang="de-DE" sz="1400" dirty="0">
                <a:solidFill>
                  <a:schemeClr val="bg1"/>
                </a:solidFill>
                <a:ea typeface="Lato Light" charset="0"/>
                <a:cs typeface="Lato Light" charset="0"/>
              </a:rPr>
              <a:t>Die Kapitalrendite wird berechnet, indem die Nettorendite / Gewinn durch das eingesetzte Kapital geteilt und mit 100 % multipliziert wird oder indem der Anfangswert der Investition vom Endwert der Investition abgezogen wird, diese neue Zahl durch die Investitionskosten geteilt und mit 100 % multipliziert wird.</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C4AE7104-C645-4831-8CCA-DDCCEDEFCFD3}"/>
                  </a:ext>
                </a:extLst>
              </p:cNvPr>
              <p:cNvSpPr txBox="1"/>
              <p:nvPr/>
            </p:nvSpPr>
            <p:spPr>
              <a:xfrm>
                <a:off x="6581574" y="5182693"/>
                <a:ext cx="2281266" cy="441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solidFill>
                            <a:schemeClr val="bg1"/>
                          </a:solidFill>
                          <a:latin typeface="Cambria Math" panose="02040503050406030204" pitchFamily="18" charset="0"/>
                        </a:rPr>
                        <m:t>𝑅𝑂𝐼</m:t>
                      </m:r>
                      <m:r>
                        <a:rPr lang="de-DE" sz="1400" b="0" i="1" smtClean="0">
                          <a:solidFill>
                            <a:schemeClr val="bg1"/>
                          </a:solidFill>
                          <a:latin typeface="Cambria Math" panose="02040503050406030204" pitchFamily="18" charset="0"/>
                        </a:rPr>
                        <m:t>= </m:t>
                      </m:r>
                      <m:f>
                        <m:fPr>
                          <m:ctrlPr>
                            <a:rPr lang="de-DE" sz="1400" b="0" i="1" smtClean="0">
                              <a:solidFill>
                                <a:schemeClr val="bg1"/>
                              </a:solidFill>
                              <a:latin typeface="Cambria Math" panose="02040503050406030204" pitchFamily="18" charset="0"/>
                            </a:rPr>
                          </m:ctrlPr>
                        </m:fPr>
                        <m:num>
                          <m:r>
                            <a:rPr lang="de-DE" sz="1400" b="0" i="1" smtClean="0">
                              <a:solidFill>
                                <a:schemeClr val="bg1"/>
                              </a:solidFill>
                              <a:latin typeface="Cambria Math" panose="02040503050406030204" pitchFamily="18" charset="0"/>
                            </a:rPr>
                            <m:t>𝐺𝑒𝑤𝑖𝑛𝑛</m:t>
                          </m:r>
                        </m:num>
                        <m:den>
                          <m:r>
                            <a:rPr lang="de-DE" sz="1400" b="0" i="1" smtClean="0">
                              <a:solidFill>
                                <a:schemeClr val="bg1"/>
                              </a:solidFill>
                              <a:latin typeface="Cambria Math" panose="02040503050406030204" pitchFamily="18" charset="0"/>
                            </a:rPr>
                            <m:t>𝐺𝑒𝑠𝑎𝑚𝑡𝑘𝑎𝑝𝑖𝑡𝑎𝑙</m:t>
                          </m:r>
                        </m:den>
                      </m:f>
                      <m:r>
                        <a:rPr lang="de-DE" sz="1400" b="0" i="1" smtClean="0">
                          <a:solidFill>
                            <a:schemeClr val="bg1"/>
                          </a:solidFill>
                          <a:latin typeface="Cambria Math" panose="02040503050406030204" pitchFamily="18" charset="0"/>
                        </a:rPr>
                        <m:t>∗100</m:t>
                      </m:r>
                    </m:oMath>
                  </m:oMathPara>
                </a14:m>
                <a:endParaRPr lang="de-DE" sz="14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581574" y="5182693"/>
                <a:ext cx="2281266" cy="441018"/>
              </a:xfrm>
              <a:prstGeom prst="rect">
                <a:avLst/>
              </a:prstGeom>
              <a:blipFill>
                <a:blip r:embed="rId3"/>
                <a:stretch>
                  <a:fillRect l="-1337" t="-1370" r="-1337" b="-164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2E2437BB-03C8-47DA-AF54-95515E55D72B}"/>
                  </a:ext>
                </a:extLst>
              </p:cNvPr>
              <p:cNvSpPr txBox="1"/>
              <p:nvPr/>
            </p:nvSpPr>
            <p:spPr>
              <a:xfrm>
                <a:off x="5163196" y="5802442"/>
                <a:ext cx="6007863" cy="4076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solidFill>
                            <a:schemeClr val="bg1"/>
                          </a:solidFill>
                          <a:latin typeface="Cambria Math" panose="02040503050406030204" pitchFamily="18" charset="0"/>
                        </a:rPr>
                        <m:t>𝑅𝑂𝐼</m:t>
                      </m:r>
                      <m:r>
                        <a:rPr lang="de-DE" sz="1400" b="0" i="1" smtClean="0">
                          <a:solidFill>
                            <a:schemeClr val="bg1"/>
                          </a:solidFill>
                          <a:latin typeface="Cambria Math" panose="02040503050406030204" pitchFamily="18" charset="0"/>
                        </a:rPr>
                        <m:t>= </m:t>
                      </m:r>
                      <m:f>
                        <m:fPr>
                          <m:ctrlPr>
                            <a:rPr lang="de-DE" sz="1400" b="0" i="1" smtClean="0">
                              <a:solidFill>
                                <a:schemeClr val="bg1"/>
                              </a:solidFill>
                              <a:latin typeface="Cambria Math" panose="02040503050406030204" pitchFamily="18" charset="0"/>
                            </a:rPr>
                          </m:ctrlPr>
                        </m:fPr>
                        <m:num>
                          <m:r>
                            <a:rPr lang="de-DE" sz="1400" b="0" i="1" smtClean="0">
                              <a:solidFill>
                                <a:schemeClr val="bg1"/>
                              </a:solidFill>
                              <a:latin typeface="Cambria Math" panose="02040503050406030204" pitchFamily="18" charset="0"/>
                            </a:rPr>
                            <m:t>𝐸𝑛𝑑𝑤𝑒𝑟𝑡</m:t>
                          </m:r>
                          <m:r>
                            <a:rPr lang="de-DE" sz="1400" b="0" i="1" smtClean="0">
                              <a:solidFill>
                                <a:schemeClr val="bg1"/>
                              </a:solidFill>
                              <a:latin typeface="Cambria Math" panose="02040503050406030204" pitchFamily="18" charset="0"/>
                            </a:rPr>
                            <m:t> </m:t>
                          </m:r>
                          <m:r>
                            <a:rPr lang="de-DE" sz="1400" b="0" i="1" smtClean="0">
                              <a:solidFill>
                                <a:schemeClr val="bg1"/>
                              </a:solidFill>
                              <a:latin typeface="Cambria Math" panose="02040503050406030204" pitchFamily="18" charset="0"/>
                            </a:rPr>
                            <m:t>𝑑𝑒𝑠</m:t>
                          </m:r>
                          <m:r>
                            <a:rPr lang="de-DE" sz="1400" b="0" i="1" smtClean="0">
                              <a:solidFill>
                                <a:schemeClr val="bg1"/>
                              </a:solidFill>
                              <a:latin typeface="Cambria Math" panose="02040503050406030204" pitchFamily="18" charset="0"/>
                            </a:rPr>
                            <m:t> </m:t>
                          </m:r>
                          <m:r>
                            <a:rPr lang="de-DE" sz="1400" b="0" i="1" smtClean="0">
                              <a:solidFill>
                                <a:schemeClr val="bg1"/>
                              </a:solidFill>
                              <a:latin typeface="Cambria Math" panose="02040503050406030204" pitchFamily="18" charset="0"/>
                            </a:rPr>
                            <m:t>𝐼𝑛𝑣𝑒𝑠𝑡𝑚𝑒𝑛𝑡𝑠</m:t>
                          </m:r>
                          <m:r>
                            <a:rPr lang="de-DE" sz="1400" b="0" i="1" smtClean="0">
                              <a:solidFill>
                                <a:schemeClr val="bg1"/>
                              </a:solidFill>
                              <a:latin typeface="Cambria Math" panose="02040503050406030204" pitchFamily="18" charset="0"/>
                            </a:rPr>
                            <m:t>−</m:t>
                          </m:r>
                          <m:r>
                            <a:rPr lang="de-DE" sz="1400" b="0" i="1" smtClean="0">
                              <a:solidFill>
                                <a:schemeClr val="bg1"/>
                              </a:solidFill>
                              <a:latin typeface="Cambria Math" panose="02040503050406030204" pitchFamily="18" charset="0"/>
                            </a:rPr>
                            <m:t>𝑈𝑟𝑠𝑝𝑟𝑢𝑛𝑔𝑠𝑤𝑒𝑟𝑡</m:t>
                          </m:r>
                          <m:r>
                            <a:rPr lang="de-DE" sz="1400" b="0" i="1" smtClean="0">
                              <a:solidFill>
                                <a:schemeClr val="bg1"/>
                              </a:solidFill>
                              <a:latin typeface="Cambria Math" panose="02040503050406030204" pitchFamily="18" charset="0"/>
                            </a:rPr>
                            <m:t> </m:t>
                          </m:r>
                          <m:r>
                            <a:rPr lang="de-DE" sz="1400" b="0" i="1" smtClean="0">
                              <a:solidFill>
                                <a:schemeClr val="bg1"/>
                              </a:solidFill>
                              <a:latin typeface="Cambria Math" panose="02040503050406030204" pitchFamily="18" charset="0"/>
                            </a:rPr>
                            <m:t>𝑑𝑒𝑠</m:t>
                          </m:r>
                          <m:r>
                            <a:rPr lang="de-DE" sz="1400" b="0" i="1" smtClean="0">
                              <a:solidFill>
                                <a:schemeClr val="bg1"/>
                              </a:solidFill>
                              <a:latin typeface="Cambria Math" panose="02040503050406030204" pitchFamily="18" charset="0"/>
                            </a:rPr>
                            <m:t> </m:t>
                          </m:r>
                          <m:r>
                            <a:rPr lang="de-DE" sz="1400" b="0" i="1" smtClean="0">
                              <a:solidFill>
                                <a:schemeClr val="bg1"/>
                              </a:solidFill>
                              <a:latin typeface="Cambria Math" panose="02040503050406030204" pitchFamily="18" charset="0"/>
                            </a:rPr>
                            <m:t>𝐼𝑛𝑣𝑒𝑠𝑡𝑚𝑒𝑛𝑡𝑠</m:t>
                          </m:r>
                        </m:num>
                        <m:den>
                          <m:r>
                            <a:rPr lang="de-DE" sz="1400" b="0" i="1" smtClean="0">
                              <a:solidFill>
                                <a:schemeClr val="bg1"/>
                              </a:solidFill>
                              <a:latin typeface="Cambria Math" panose="02040503050406030204" pitchFamily="18" charset="0"/>
                            </a:rPr>
                            <m:t>𝐾𝑜𝑠𝑡𝑒𝑛</m:t>
                          </m:r>
                          <m:r>
                            <a:rPr lang="de-DE" sz="1400" b="0" i="1" smtClean="0">
                              <a:solidFill>
                                <a:schemeClr val="bg1"/>
                              </a:solidFill>
                              <a:latin typeface="Cambria Math" panose="02040503050406030204" pitchFamily="18" charset="0"/>
                            </a:rPr>
                            <m:t> </m:t>
                          </m:r>
                          <m:r>
                            <a:rPr lang="de-DE" sz="1400" b="0" i="1" smtClean="0">
                              <a:solidFill>
                                <a:schemeClr val="bg1"/>
                              </a:solidFill>
                              <a:latin typeface="Cambria Math" panose="02040503050406030204" pitchFamily="18" charset="0"/>
                            </a:rPr>
                            <m:t>𝑑𝑒𝑠</m:t>
                          </m:r>
                          <m:r>
                            <a:rPr lang="de-DE" sz="1400" b="0" i="1" smtClean="0">
                              <a:solidFill>
                                <a:schemeClr val="bg1"/>
                              </a:solidFill>
                              <a:latin typeface="Cambria Math" panose="02040503050406030204" pitchFamily="18" charset="0"/>
                            </a:rPr>
                            <m:t> </m:t>
                          </m:r>
                          <m:r>
                            <a:rPr lang="de-DE" sz="1400" b="0" i="1" smtClean="0">
                              <a:solidFill>
                                <a:schemeClr val="bg1"/>
                              </a:solidFill>
                              <a:latin typeface="Cambria Math" panose="02040503050406030204" pitchFamily="18" charset="0"/>
                            </a:rPr>
                            <m:t>𝐼𝑛𝑣𝑒𝑠𝑡𝑚𝑒𝑛𝑡𝑠</m:t>
                          </m:r>
                        </m:den>
                      </m:f>
                      <m:r>
                        <a:rPr lang="de-DE" sz="1400" b="0" i="1" smtClean="0">
                          <a:solidFill>
                            <a:schemeClr val="bg1"/>
                          </a:solidFill>
                          <a:latin typeface="Cambria Math" panose="02040503050406030204" pitchFamily="18" charset="0"/>
                        </a:rPr>
                        <m:t>∗100</m:t>
                      </m:r>
                    </m:oMath>
                  </m:oMathPara>
                </a14:m>
                <a:endParaRPr lang="de-DE" sz="1400" dirty="0">
                  <a:solidFill>
                    <a:schemeClr val="bg1"/>
                  </a:solidFill>
                </a:endParaRPr>
              </a:p>
            </p:txBody>
          </p:sp>
        </mc:Choice>
        <mc:Fallback xmlns="">
          <p:sp>
            <p:nvSpPr>
              <p:cNvPr id="20" name="Textfeld 19">
                <a:extLst>
                  <a:ext uri="{FF2B5EF4-FFF2-40B4-BE49-F238E27FC236}">
                    <a16:creationId xmlns:a16="http://schemas.microsoft.com/office/drawing/2014/main" id="{2E2437BB-03C8-47DA-AF54-95515E55D72B}"/>
                  </a:ext>
                </a:extLst>
              </p:cNvPr>
              <p:cNvSpPr txBox="1">
                <a:spLocks noRot="1" noChangeAspect="1" noMove="1" noResize="1" noEditPoints="1" noAdjustHandles="1" noChangeArrowheads="1" noChangeShapeType="1" noTextEdit="1"/>
              </p:cNvSpPr>
              <p:nvPr/>
            </p:nvSpPr>
            <p:spPr>
              <a:xfrm>
                <a:off x="5163196" y="5802442"/>
                <a:ext cx="6007863" cy="407612"/>
              </a:xfrm>
              <a:prstGeom prst="rect">
                <a:avLst/>
              </a:prstGeom>
              <a:blipFill>
                <a:blip r:embed="rId4"/>
                <a:stretch>
                  <a:fillRect l="-203" t="-1493" r="-101" b="-13433"/>
                </a:stretch>
              </a:blipFill>
            </p:spPr>
            <p:txBody>
              <a:bodyPr/>
              <a:lstStyle/>
              <a:p>
                <a:r>
                  <a:rPr lang="de-DE">
                    <a:noFill/>
                  </a:rPr>
                  <a:t> </a:t>
                </a:r>
              </a:p>
            </p:txBody>
          </p:sp>
        </mc:Fallback>
      </mc:AlternateContent>
      <p:sp>
        <p:nvSpPr>
          <p:cNvPr id="22" name="Rectangle 85">
            <a:extLst>
              <a:ext uri="{FF2B5EF4-FFF2-40B4-BE49-F238E27FC236}">
                <a16:creationId xmlns:a16="http://schemas.microsoft.com/office/drawing/2014/main" id="{62981E6F-D177-4B92-9350-3C202D49C88E}"/>
              </a:ext>
            </a:extLst>
          </p:cNvPr>
          <p:cNvSpPr>
            <a:spLocks/>
          </p:cNvSpPr>
          <p:nvPr/>
        </p:nvSpPr>
        <p:spPr bwMode="auto">
          <a:xfrm>
            <a:off x="10407123" y="5268261"/>
            <a:ext cx="532453" cy="307777"/>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2000" b="1" spc="113" dirty="0">
                <a:solidFill>
                  <a:schemeClr val="bg1"/>
                </a:solidFill>
                <a:latin typeface="+mj-lt"/>
                <a:ea typeface="Roboto" charset="0"/>
                <a:cs typeface="Roboto" charset="0"/>
                <a:sym typeface="Bebas Neue" charset="0"/>
              </a:rPr>
              <a:t>oder</a:t>
            </a:r>
          </a:p>
        </p:txBody>
      </p:sp>
    </p:spTree>
    <p:extLst>
      <p:ext uri="{BB962C8B-B14F-4D97-AF65-F5344CB8AC3E}">
        <p14:creationId xmlns:p14="http://schemas.microsoft.com/office/powerpoint/2010/main" val="400806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kt 35" hidden="1">
            <a:extLst>
              <a:ext uri="{FF2B5EF4-FFF2-40B4-BE49-F238E27FC236}">
                <a16:creationId xmlns:a16="http://schemas.microsoft.com/office/drawing/2014/main" id="{07103DF1-0BCB-1EF2-3D67-35AE64166118}"/>
              </a:ext>
            </a:extLst>
          </p:cNvPr>
          <p:cNvGraphicFramePr>
            <a:graphicFrameLocks noChangeAspect="1"/>
          </p:cNvGraphicFramePr>
          <p:nvPr>
            <p:custDataLst>
              <p:tags r:id="rId1"/>
            </p:custDataLst>
            <p:extLst>
              <p:ext uri="{D42A27DB-BD31-4B8C-83A1-F6EECF244321}">
                <p14:modId xmlns:p14="http://schemas.microsoft.com/office/powerpoint/2010/main" val="3319071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Analysen der Insolvenzen von Tourismusunternehmen zeigen spezifische Einflussgrößen auf die Insolvenzwahrscheinlichkeit:</a:t>
            </a:r>
          </a:p>
          <a:p>
            <a:endParaRPr lang="de-DE" dirty="0"/>
          </a:p>
          <a:p>
            <a:r>
              <a:rPr lang="de-DE" sz="1200" dirty="0"/>
              <a:t>Tänzel, M. (2019): Bankruptcy Prediction in Alpine Tourism: A West Austrian consideration</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Es gibt spezifische Charakteristika und Einflüsse, die auf die Insolvenzwahrscheinlichkeit von Tourismusunternehmen einwirken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Überblick über ausgewählte Einflüsse auf die Insolvenzwahrscheinlichkeit von Tourismusunternehmen (I/II)</a:t>
            </a:r>
          </a:p>
        </p:txBody>
      </p:sp>
      <p:sp>
        <p:nvSpPr>
          <p:cNvPr id="6" name="Freeform 89">
            <a:extLst>
              <a:ext uri="{FF2B5EF4-FFF2-40B4-BE49-F238E27FC236}">
                <a16:creationId xmlns:a16="http://schemas.microsoft.com/office/drawing/2014/main" id="{668A5FCA-DB94-2B55-C01D-9FBDD42F8A80}"/>
              </a:ext>
            </a:extLst>
          </p:cNvPr>
          <p:cNvSpPr>
            <a:spLocks/>
          </p:cNvSpPr>
          <p:nvPr/>
        </p:nvSpPr>
        <p:spPr bwMode="auto">
          <a:xfrm>
            <a:off x="4014454" y="4486773"/>
            <a:ext cx="3653076" cy="653961"/>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7" name="Freeform 93">
            <a:extLst>
              <a:ext uri="{FF2B5EF4-FFF2-40B4-BE49-F238E27FC236}">
                <a16:creationId xmlns:a16="http://schemas.microsoft.com/office/drawing/2014/main" id="{A88A6672-8B3A-F91C-E176-AE636703121C}"/>
              </a:ext>
            </a:extLst>
          </p:cNvPr>
          <p:cNvSpPr>
            <a:spLocks/>
          </p:cNvSpPr>
          <p:nvPr/>
        </p:nvSpPr>
        <p:spPr bwMode="auto">
          <a:xfrm>
            <a:off x="4080136" y="4486773"/>
            <a:ext cx="1367892" cy="653961"/>
          </a:xfrm>
          <a:custGeom>
            <a:avLst/>
            <a:gdLst>
              <a:gd name="T0" fmla="*/ 958 w 958"/>
              <a:gd name="T1" fmla="*/ 0 h 458"/>
              <a:gd name="T2" fmla="*/ 376 w 958"/>
              <a:gd name="T3" fmla="*/ 0 h 458"/>
              <a:gd name="T4" fmla="*/ 0 w 958"/>
              <a:gd name="T5" fmla="*/ 458 h 458"/>
              <a:gd name="T6" fmla="*/ 581 w 958"/>
              <a:gd name="T7" fmla="*/ 458 h 458"/>
              <a:gd name="T8" fmla="*/ 958 w 958"/>
              <a:gd name="T9" fmla="*/ 0 h 458"/>
            </a:gdLst>
            <a:ahLst/>
            <a:cxnLst>
              <a:cxn ang="0">
                <a:pos x="T0" y="T1"/>
              </a:cxn>
              <a:cxn ang="0">
                <a:pos x="T2" y="T3"/>
              </a:cxn>
              <a:cxn ang="0">
                <a:pos x="T4" y="T5"/>
              </a:cxn>
              <a:cxn ang="0">
                <a:pos x="T6" y="T7"/>
              </a:cxn>
              <a:cxn ang="0">
                <a:pos x="T8" y="T9"/>
              </a:cxn>
            </a:cxnLst>
            <a:rect l="0" t="0" r="r" b="b"/>
            <a:pathLst>
              <a:path w="958" h="458">
                <a:moveTo>
                  <a:pt x="958" y="0"/>
                </a:moveTo>
                <a:lnTo>
                  <a:pt x="376" y="0"/>
                </a:lnTo>
                <a:lnTo>
                  <a:pt x="0" y="458"/>
                </a:lnTo>
                <a:lnTo>
                  <a:pt x="581" y="458"/>
                </a:lnTo>
                <a:lnTo>
                  <a:pt x="958"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8" name="Freeform 107">
            <a:extLst>
              <a:ext uri="{FF2B5EF4-FFF2-40B4-BE49-F238E27FC236}">
                <a16:creationId xmlns:a16="http://schemas.microsoft.com/office/drawing/2014/main" id="{90CA65B6-BEB2-BB06-25B4-5966083E6DE6}"/>
              </a:ext>
            </a:extLst>
          </p:cNvPr>
          <p:cNvSpPr>
            <a:spLocks/>
          </p:cNvSpPr>
          <p:nvPr/>
        </p:nvSpPr>
        <p:spPr bwMode="auto">
          <a:xfrm>
            <a:off x="8026650" y="4505271"/>
            <a:ext cx="3654000" cy="653961"/>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9" name="Freeform 111">
            <a:extLst>
              <a:ext uri="{FF2B5EF4-FFF2-40B4-BE49-F238E27FC236}">
                <a16:creationId xmlns:a16="http://schemas.microsoft.com/office/drawing/2014/main" id="{2E0FABAF-ACA8-220E-87E1-C6445BE99C2E}"/>
              </a:ext>
            </a:extLst>
          </p:cNvPr>
          <p:cNvSpPr>
            <a:spLocks/>
          </p:cNvSpPr>
          <p:nvPr/>
        </p:nvSpPr>
        <p:spPr bwMode="auto">
          <a:xfrm>
            <a:off x="10259999" y="4505271"/>
            <a:ext cx="1367892" cy="653961"/>
          </a:xfrm>
          <a:custGeom>
            <a:avLst/>
            <a:gdLst>
              <a:gd name="T0" fmla="*/ 0 w 958"/>
              <a:gd name="T1" fmla="*/ 0 h 458"/>
              <a:gd name="T2" fmla="*/ 582 w 958"/>
              <a:gd name="T3" fmla="*/ 0 h 458"/>
              <a:gd name="T4" fmla="*/ 958 w 958"/>
              <a:gd name="T5" fmla="*/ 458 h 458"/>
              <a:gd name="T6" fmla="*/ 377 w 958"/>
              <a:gd name="T7" fmla="*/ 458 h 458"/>
              <a:gd name="T8" fmla="*/ 0 w 958"/>
              <a:gd name="T9" fmla="*/ 0 h 458"/>
            </a:gdLst>
            <a:ahLst/>
            <a:cxnLst>
              <a:cxn ang="0">
                <a:pos x="T0" y="T1"/>
              </a:cxn>
              <a:cxn ang="0">
                <a:pos x="T2" y="T3"/>
              </a:cxn>
              <a:cxn ang="0">
                <a:pos x="T4" y="T5"/>
              </a:cxn>
              <a:cxn ang="0">
                <a:pos x="T6" y="T7"/>
              </a:cxn>
              <a:cxn ang="0">
                <a:pos x="T8" y="T9"/>
              </a:cxn>
            </a:cxnLst>
            <a:rect l="0" t="0" r="r" b="b"/>
            <a:pathLst>
              <a:path w="958" h="458">
                <a:moveTo>
                  <a:pt x="0" y="0"/>
                </a:moveTo>
                <a:lnTo>
                  <a:pt x="582" y="0"/>
                </a:lnTo>
                <a:lnTo>
                  <a:pt x="958" y="458"/>
                </a:lnTo>
                <a:lnTo>
                  <a:pt x="377" y="458"/>
                </a:lnTo>
                <a:lnTo>
                  <a:pt x="0"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10" name="TextBox 50">
            <a:extLst>
              <a:ext uri="{FF2B5EF4-FFF2-40B4-BE49-F238E27FC236}">
                <a16:creationId xmlns:a16="http://schemas.microsoft.com/office/drawing/2014/main" id="{A5A4BCC5-A875-15AE-93C1-A75AFBF7F01E}"/>
              </a:ext>
            </a:extLst>
          </p:cNvPr>
          <p:cNvSpPr txBox="1"/>
          <p:nvPr/>
        </p:nvSpPr>
        <p:spPr>
          <a:xfrm>
            <a:off x="10488481" y="4509599"/>
            <a:ext cx="585417" cy="415498"/>
          </a:xfrm>
          <a:prstGeom prst="rect">
            <a:avLst/>
          </a:prstGeom>
          <a:noFill/>
        </p:spPr>
        <p:txBody>
          <a:bodyPr wrap="none" rtlCol="0">
            <a:spAutoFit/>
          </a:bodyPr>
          <a:lstStyle/>
          <a:p>
            <a:pPr algn="ctr"/>
            <a:r>
              <a:rPr lang="de-DE" sz="1050" b="1" dirty="0">
                <a:solidFill>
                  <a:schemeClr val="bg1"/>
                </a:solidFill>
                <a:ea typeface="Roboto" charset="0"/>
                <a:cs typeface="Roboto" charset="0"/>
              </a:rPr>
              <a:t>Fremd-</a:t>
            </a:r>
            <a:br>
              <a:rPr lang="de-DE" sz="1050" b="1" dirty="0">
                <a:solidFill>
                  <a:schemeClr val="bg1"/>
                </a:solidFill>
                <a:ea typeface="Roboto" charset="0"/>
                <a:cs typeface="Roboto" charset="0"/>
              </a:rPr>
            </a:br>
            <a:r>
              <a:rPr lang="de-DE" sz="1050" b="1" dirty="0">
                <a:solidFill>
                  <a:schemeClr val="bg1"/>
                </a:solidFill>
                <a:ea typeface="Roboto" charset="0"/>
                <a:cs typeface="Roboto" charset="0"/>
              </a:rPr>
              <a:t>kapital</a:t>
            </a:r>
          </a:p>
        </p:txBody>
      </p:sp>
      <p:sp>
        <p:nvSpPr>
          <p:cNvPr id="11" name="Rectangle 51">
            <a:extLst>
              <a:ext uri="{FF2B5EF4-FFF2-40B4-BE49-F238E27FC236}">
                <a16:creationId xmlns:a16="http://schemas.microsoft.com/office/drawing/2014/main" id="{8EDF1C1E-9462-360F-D91A-478F11785DC5}"/>
              </a:ext>
            </a:extLst>
          </p:cNvPr>
          <p:cNvSpPr>
            <a:spLocks/>
          </p:cNvSpPr>
          <p:nvPr/>
        </p:nvSpPr>
        <p:spPr bwMode="auto">
          <a:xfrm>
            <a:off x="10805489" y="4761532"/>
            <a:ext cx="420115" cy="461793"/>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3001" b="1" spc="113" dirty="0">
                <a:solidFill>
                  <a:schemeClr val="bg1"/>
                </a:solidFill>
                <a:ea typeface="Roboto" charset="0"/>
                <a:cs typeface="Roboto" charset="0"/>
                <a:sym typeface="Bebas Neue" charset="0"/>
              </a:rPr>
              <a:t>06</a:t>
            </a:r>
          </a:p>
        </p:txBody>
      </p:sp>
      <p:sp>
        <p:nvSpPr>
          <p:cNvPr id="12" name="TextBox 57">
            <a:extLst>
              <a:ext uri="{FF2B5EF4-FFF2-40B4-BE49-F238E27FC236}">
                <a16:creationId xmlns:a16="http://schemas.microsoft.com/office/drawing/2014/main" id="{052E02EA-3565-8504-1141-D6703F6E2593}"/>
              </a:ext>
            </a:extLst>
          </p:cNvPr>
          <p:cNvSpPr txBox="1"/>
          <p:nvPr/>
        </p:nvSpPr>
        <p:spPr>
          <a:xfrm>
            <a:off x="8029744" y="4523769"/>
            <a:ext cx="2562324" cy="646331"/>
          </a:xfrm>
          <a:prstGeom prst="rect">
            <a:avLst/>
          </a:prstGeom>
          <a:noFill/>
        </p:spPr>
        <p:txBody>
          <a:bodyPr wrap="square" rtlCol="0">
            <a:spAutoFit/>
          </a:bodyPr>
          <a:lstStyle/>
          <a:p>
            <a:r>
              <a:rPr lang="de-DE" sz="1200" dirty="0">
                <a:solidFill>
                  <a:schemeClr val="bg1"/>
                </a:solidFill>
                <a:ea typeface="Lato Light" charset="0"/>
                <a:cs typeface="Lato Light" charset="0"/>
              </a:rPr>
              <a:t>Je höher das Fremdkapital des</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Unternehmens, desto höher ist die</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Insolvenzwahrscheinlichkeit</a:t>
            </a:r>
          </a:p>
        </p:txBody>
      </p:sp>
      <p:sp>
        <p:nvSpPr>
          <p:cNvPr id="13" name="TextBox 58">
            <a:extLst>
              <a:ext uri="{FF2B5EF4-FFF2-40B4-BE49-F238E27FC236}">
                <a16:creationId xmlns:a16="http://schemas.microsoft.com/office/drawing/2014/main" id="{AB5E3FB1-B2C3-07AF-4FC7-5A4507E66A72}"/>
              </a:ext>
            </a:extLst>
          </p:cNvPr>
          <p:cNvSpPr txBox="1"/>
          <p:nvPr/>
        </p:nvSpPr>
        <p:spPr>
          <a:xfrm>
            <a:off x="4493822" y="4491101"/>
            <a:ext cx="910827" cy="415498"/>
          </a:xfrm>
          <a:prstGeom prst="rect">
            <a:avLst/>
          </a:prstGeom>
          <a:noFill/>
        </p:spPr>
        <p:txBody>
          <a:bodyPr wrap="none" rtlCol="0">
            <a:spAutoFit/>
          </a:bodyPr>
          <a:lstStyle/>
          <a:p>
            <a:pPr algn="ctr"/>
            <a:r>
              <a:rPr lang="de-DE" sz="1050" b="1" dirty="0">
                <a:solidFill>
                  <a:schemeClr val="bg1"/>
                </a:solidFill>
                <a:ea typeface="Roboto" charset="0"/>
                <a:cs typeface="Roboto" charset="0"/>
              </a:rPr>
              <a:t>Eigenkapital-</a:t>
            </a:r>
            <a:br>
              <a:rPr lang="de-DE" sz="1050" b="1" dirty="0">
                <a:solidFill>
                  <a:schemeClr val="bg1"/>
                </a:solidFill>
                <a:ea typeface="Roboto" charset="0"/>
                <a:cs typeface="Roboto" charset="0"/>
              </a:rPr>
            </a:br>
            <a:r>
              <a:rPr lang="de-DE" sz="1050" b="1" dirty="0">
                <a:solidFill>
                  <a:schemeClr val="bg1"/>
                </a:solidFill>
                <a:ea typeface="Roboto" charset="0"/>
                <a:cs typeface="Roboto" charset="0"/>
              </a:rPr>
              <a:t>Quote</a:t>
            </a:r>
          </a:p>
        </p:txBody>
      </p:sp>
      <p:sp>
        <p:nvSpPr>
          <p:cNvPr id="14" name="Rectangle 60">
            <a:extLst>
              <a:ext uri="{FF2B5EF4-FFF2-40B4-BE49-F238E27FC236}">
                <a16:creationId xmlns:a16="http://schemas.microsoft.com/office/drawing/2014/main" id="{0D9827E6-C88D-D6B9-E194-46530828B295}"/>
              </a:ext>
            </a:extLst>
          </p:cNvPr>
          <p:cNvSpPr>
            <a:spLocks/>
          </p:cNvSpPr>
          <p:nvPr/>
        </p:nvSpPr>
        <p:spPr bwMode="auto">
          <a:xfrm>
            <a:off x="4462966" y="4743034"/>
            <a:ext cx="420115" cy="461793"/>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3001" b="1" spc="113" dirty="0">
                <a:solidFill>
                  <a:schemeClr val="bg1"/>
                </a:solidFill>
                <a:ea typeface="Roboto" charset="0"/>
                <a:cs typeface="Roboto" charset="0"/>
                <a:sym typeface="Bebas Neue" charset="0"/>
              </a:rPr>
              <a:t>05</a:t>
            </a:r>
          </a:p>
        </p:txBody>
      </p:sp>
      <p:sp>
        <p:nvSpPr>
          <p:cNvPr id="15" name="TextBox 61">
            <a:extLst>
              <a:ext uri="{FF2B5EF4-FFF2-40B4-BE49-F238E27FC236}">
                <a16:creationId xmlns:a16="http://schemas.microsoft.com/office/drawing/2014/main" id="{96F66F06-758A-482F-2138-94D2A937E5CB}"/>
              </a:ext>
            </a:extLst>
          </p:cNvPr>
          <p:cNvSpPr txBox="1"/>
          <p:nvPr/>
        </p:nvSpPr>
        <p:spPr>
          <a:xfrm>
            <a:off x="5173279" y="4505271"/>
            <a:ext cx="2490194" cy="646331"/>
          </a:xfrm>
          <a:prstGeom prst="rect">
            <a:avLst/>
          </a:prstGeom>
          <a:noFill/>
        </p:spPr>
        <p:txBody>
          <a:bodyPr wrap="square" rtlCol="0">
            <a:spAutoFit/>
          </a:bodyPr>
          <a:lstStyle/>
          <a:p>
            <a:pPr algn="r"/>
            <a:r>
              <a:rPr lang="de-DE" sz="1200" dirty="0">
                <a:solidFill>
                  <a:schemeClr val="bg1"/>
                </a:solidFill>
                <a:ea typeface="Lato Light" charset="0"/>
                <a:cs typeface="Lato Light" charset="0"/>
              </a:rPr>
              <a:t>Je höher die Eigenkapitalquote, </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desto geringer ist die </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Insolvenzwahrscheinlichkeit</a:t>
            </a:r>
          </a:p>
        </p:txBody>
      </p:sp>
      <p:sp>
        <p:nvSpPr>
          <p:cNvPr id="16" name="Freeform 89">
            <a:extLst>
              <a:ext uri="{FF2B5EF4-FFF2-40B4-BE49-F238E27FC236}">
                <a16:creationId xmlns:a16="http://schemas.microsoft.com/office/drawing/2014/main" id="{B8646FD7-513D-1229-7D0E-2633E1DD999E}"/>
              </a:ext>
            </a:extLst>
          </p:cNvPr>
          <p:cNvSpPr>
            <a:spLocks/>
          </p:cNvSpPr>
          <p:nvPr/>
        </p:nvSpPr>
        <p:spPr bwMode="auto">
          <a:xfrm>
            <a:off x="4014454" y="2579417"/>
            <a:ext cx="3653076" cy="653961"/>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17" name="Freeform 93">
            <a:extLst>
              <a:ext uri="{FF2B5EF4-FFF2-40B4-BE49-F238E27FC236}">
                <a16:creationId xmlns:a16="http://schemas.microsoft.com/office/drawing/2014/main" id="{B8439671-6E70-845F-9A3A-1E3FE1D70E4B}"/>
              </a:ext>
            </a:extLst>
          </p:cNvPr>
          <p:cNvSpPr>
            <a:spLocks/>
          </p:cNvSpPr>
          <p:nvPr/>
        </p:nvSpPr>
        <p:spPr bwMode="auto">
          <a:xfrm>
            <a:off x="4080136" y="2579417"/>
            <a:ext cx="1367892" cy="653961"/>
          </a:xfrm>
          <a:custGeom>
            <a:avLst/>
            <a:gdLst>
              <a:gd name="T0" fmla="*/ 958 w 958"/>
              <a:gd name="T1" fmla="*/ 0 h 458"/>
              <a:gd name="T2" fmla="*/ 376 w 958"/>
              <a:gd name="T3" fmla="*/ 0 h 458"/>
              <a:gd name="T4" fmla="*/ 0 w 958"/>
              <a:gd name="T5" fmla="*/ 458 h 458"/>
              <a:gd name="T6" fmla="*/ 581 w 958"/>
              <a:gd name="T7" fmla="*/ 458 h 458"/>
              <a:gd name="T8" fmla="*/ 958 w 958"/>
              <a:gd name="T9" fmla="*/ 0 h 458"/>
            </a:gdLst>
            <a:ahLst/>
            <a:cxnLst>
              <a:cxn ang="0">
                <a:pos x="T0" y="T1"/>
              </a:cxn>
              <a:cxn ang="0">
                <a:pos x="T2" y="T3"/>
              </a:cxn>
              <a:cxn ang="0">
                <a:pos x="T4" y="T5"/>
              </a:cxn>
              <a:cxn ang="0">
                <a:pos x="T6" y="T7"/>
              </a:cxn>
              <a:cxn ang="0">
                <a:pos x="T8" y="T9"/>
              </a:cxn>
            </a:cxnLst>
            <a:rect l="0" t="0" r="r" b="b"/>
            <a:pathLst>
              <a:path w="958" h="458">
                <a:moveTo>
                  <a:pt x="958" y="0"/>
                </a:moveTo>
                <a:lnTo>
                  <a:pt x="376" y="0"/>
                </a:lnTo>
                <a:lnTo>
                  <a:pt x="0" y="458"/>
                </a:lnTo>
                <a:lnTo>
                  <a:pt x="581" y="458"/>
                </a:lnTo>
                <a:lnTo>
                  <a:pt x="958"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18" name="Freeform 107">
            <a:extLst>
              <a:ext uri="{FF2B5EF4-FFF2-40B4-BE49-F238E27FC236}">
                <a16:creationId xmlns:a16="http://schemas.microsoft.com/office/drawing/2014/main" id="{B8E80A8A-CDC9-B7DB-8931-C6EC3D394030}"/>
              </a:ext>
            </a:extLst>
          </p:cNvPr>
          <p:cNvSpPr>
            <a:spLocks/>
          </p:cNvSpPr>
          <p:nvPr/>
        </p:nvSpPr>
        <p:spPr bwMode="auto">
          <a:xfrm>
            <a:off x="8026650" y="2597915"/>
            <a:ext cx="3654000" cy="653961"/>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19" name="Freeform 111">
            <a:extLst>
              <a:ext uri="{FF2B5EF4-FFF2-40B4-BE49-F238E27FC236}">
                <a16:creationId xmlns:a16="http://schemas.microsoft.com/office/drawing/2014/main" id="{DF8B1A87-02F0-6DC1-BBA6-11D9563B8CB2}"/>
              </a:ext>
            </a:extLst>
          </p:cNvPr>
          <p:cNvSpPr>
            <a:spLocks/>
          </p:cNvSpPr>
          <p:nvPr/>
        </p:nvSpPr>
        <p:spPr bwMode="auto">
          <a:xfrm>
            <a:off x="10259999" y="2597915"/>
            <a:ext cx="1367892" cy="653961"/>
          </a:xfrm>
          <a:custGeom>
            <a:avLst/>
            <a:gdLst>
              <a:gd name="T0" fmla="*/ 0 w 958"/>
              <a:gd name="T1" fmla="*/ 0 h 458"/>
              <a:gd name="T2" fmla="*/ 582 w 958"/>
              <a:gd name="T3" fmla="*/ 0 h 458"/>
              <a:gd name="T4" fmla="*/ 958 w 958"/>
              <a:gd name="T5" fmla="*/ 458 h 458"/>
              <a:gd name="T6" fmla="*/ 377 w 958"/>
              <a:gd name="T7" fmla="*/ 458 h 458"/>
              <a:gd name="T8" fmla="*/ 0 w 958"/>
              <a:gd name="T9" fmla="*/ 0 h 458"/>
            </a:gdLst>
            <a:ahLst/>
            <a:cxnLst>
              <a:cxn ang="0">
                <a:pos x="T0" y="T1"/>
              </a:cxn>
              <a:cxn ang="0">
                <a:pos x="T2" y="T3"/>
              </a:cxn>
              <a:cxn ang="0">
                <a:pos x="T4" y="T5"/>
              </a:cxn>
              <a:cxn ang="0">
                <a:pos x="T6" y="T7"/>
              </a:cxn>
              <a:cxn ang="0">
                <a:pos x="T8" y="T9"/>
              </a:cxn>
            </a:cxnLst>
            <a:rect l="0" t="0" r="r" b="b"/>
            <a:pathLst>
              <a:path w="958" h="458">
                <a:moveTo>
                  <a:pt x="0" y="0"/>
                </a:moveTo>
                <a:lnTo>
                  <a:pt x="582" y="0"/>
                </a:lnTo>
                <a:lnTo>
                  <a:pt x="958" y="458"/>
                </a:lnTo>
                <a:lnTo>
                  <a:pt x="377" y="458"/>
                </a:lnTo>
                <a:lnTo>
                  <a:pt x="0"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20" name="TextBox 66">
            <a:extLst>
              <a:ext uri="{FF2B5EF4-FFF2-40B4-BE49-F238E27FC236}">
                <a16:creationId xmlns:a16="http://schemas.microsoft.com/office/drawing/2014/main" id="{FB5880B0-5224-D02E-F1A4-2A7EAC839467}"/>
              </a:ext>
            </a:extLst>
          </p:cNvPr>
          <p:cNvSpPr txBox="1"/>
          <p:nvPr/>
        </p:nvSpPr>
        <p:spPr>
          <a:xfrm>
            <a:off x="10550197" y="2602243"/>
            <a:ext cx="461986" cy="253916"/>
          </a:xfrm>
          <a:prstGeom prst="rect">
            <a:avLst/>
          </a:prstGeom>
          <a:noFill/>
        </p:spPr>
        <p:txBody>
          <a:bodyPr wrap="none" rtlCol="0">
            <a:spAutoFit/>
          </a:bodyPr>
          <a:lstStyle/>
          <a:p>
            <a:pPr algn="ctr"/>
            <a:r>
              <a:rPr lang="de-DE" sz="1050" b="1" dirty="0">
                <a:solidFill>
                  <a:schemeClr val="bg1"/>
                </a:solidFill>
                <a:ea typeface="Roboto" charset="0"/>
                <a:cs typeface="Roboto" charset="0"/>
              </a:rPr>
              <a:t>Alter</a:t>
            </a:r>
          </a:p>
        </p:txBody>
      </p:sp>
      <p:sp>
        <p:nvSpPr>
          <p:cNvPr id="21" name="Rectangle 67">
            <a:extLst>
              <a:ext uri="{FF2B5EF4-FFF2-40B4-BE49-F238E27FC236}">
                <a16:creationId xmlns:a16="http://schemas.microsoft.com/office/drawing/2014/main" id="{2983BB80-ABDA-62B6-D7B2-0A964395456F}"/>
              </a:ext>
            </a:extLst>
          </p:cNvPr>
          <p:cNvSpPr>
            <a:spLocks/>
          </p:cNvSpPr>
          <p:nvPr/>
        </p:nvSpPr>
        <p:spPr bwMode="auto">
          <a:xfrm>
            <a:off x="10805489" y="2854176"/>
            <a:ext cx="420115" cy="461793"/>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3001" b="1" spc="113" dirty="0">
                <a:solidFill>
                  <a:schemeClr val="bg1"/>
                </a:solidFill>
                <a:ea typeface="Roboto" charset="0"/>
                <a:cs typeface="Roboto" charset="0"/>
                <a:sym typeface="Bebas Neue" charset="0"/>
              </a:rPr>
              <a:t>02</a:t>
            </a:r>
          </a:p>
        </p:txBody>
      </p:sp>
      <p:sp>
        <p:nvSpPr>
          <p:cNvPr id="22" name="TextBox 68">
            <a:extLst>
              <a:ext uri="{FF2B5EF4-FFF2-40B4-BE49-F238E27FC236}">
                <a16:creationId xmlns:a16="http://schemas.microsoft.com/office/drawing/2014/main" id="{C424D0DD-4CDD-2C86-8D9C-FADFED0B84AA}"/>
              </a:ext>
            </a:extLst>
          </p:cNvPr>
          <p:cNvSpPr txBox="1"/>
          <p:nvPr/>
        </p:nvSpPr>
        <p:spPr>
          <a:xfrm>
            <a:off x="8029744" y="2616413"/>
            <a:ext cx="2562324" cy="646331"/>
          </a:xfrm>
          <a:prstGeom prst="rect">
            <a:avLst/>
          </a:prstGeom>
          <a:noFill/>
        </p:spPr>
        <p:txBody>
          <a:bodyPr wrap="square" rtlCol="0">
            <a:spAutoFit/>
          </a:bodyPr>
          <a:lstStyle/>
          <a:p>
            <a:r>
              <a:rPr lang="de-DE" sz="1200" dirty="0">
                <a:solidFill>
                  <a:schemeClr val="bg1"/>
                </a:solidFill>
                <a:ea typeface="Lato Light" charset="0"/>
                <a:cs typeface="Lato Light" charset="0"/>
              </a:rPr>
              <a:t>Je älter das Unternehmen ist, desto geringer ist die Wahrscheinlichkeit einer Krise / Insolvenz</a:t>
            </a:r>
          </a:p>
        </p:txBody>
      </p:sp>
      <p:sp>
        <p:nvSpPr>
          <p:cNvPr id="23" name="TextBox 69">
            <a:extLst>
              <a:ext uri="{FF2B5EF4-FFF2-40B4-BE49-F238E27FC236}">
                <a16:creationId xmlns:a16="http://schemas.microsoft.com/office/drawing/2014/main" id="{D4966532-326D-39CA-1199-334927877A01}"/>
              </a:ext>
            </a:extLst>
          </p:cNvPr>
          <p:cNvSpPr txBox="1"/>
          <p:nvPr/>
        </p:nvSpPr>
        <p:spPr>
          <a:xfrm>
            <a:off x="4682174" y="2583745"/>
            <a:ext cx="534121" cy="253916"/>
          </a:xfrm>
          <a:prstGeom prst="rect">
            <a:avLst/>
          </a:prstGeom>
          <a:noFill/>
        </p:spPr>
        <p:txBody>
          <a:bodyPr wrap="none" rtlCol="0">
            <a:spAutoFit/>
          </a:bodyPr>
          <a:lstStyle/>
          <a:p>
            <a:pPr algn="ctr"/>
            <a:r>
              <a:rPr lang="de-DE" sz="1050" b="1" dirty="0">
                <a:solidFill>
                  <a:schemeClr val="bg1"/>
                </a:solidFill>
                <a:ea typeface="Roboto" charset="0"/>
                <a:cs typeface="Roboto" charset="0"/>
              </a:rPr>
              <a:t>Größe</a:t>
            </a:r>
          </a:p>
        </p:txBody>
      </p:sp>
      <p:sp>
        <p:nvSpPr>
          <p:cNvPr id="24" name="Rectangle 70">
            <a:extLst>
              <a:ext uri="{FF2B5EF4-FFF2-40B4-BE49-F238E27FC236}">
                <a16:creationId xmlns:a16="http://schemas.microsoft.com/office/drawing/2014/main" id="{D67F007D-4AC5-5BA1-4473-6ACFA89868F0}"/>
              </a:ext>
            </a:extLst>
          </p:cNvPr>
          <p:cNvSpPr>
            <a:spLocks/>
          </p:cNvSpPr>
          <p:nvPr/>
        </p:nvSpPr>
        <p:spPr bwMode="auto">
          <a:xfrm>
            <a:off x="4462966" y="2835678"/>
            <a:ext cx="420115" cy="461793"/>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3001" b="1" spc="113" dirty="0">
                <a:solidFill>
                  <a:schemeClr val="bg1"/>
                </a:solidFill>
                <a:ea typeface="Roboto" charset="0"/>
                <a:cs typeface="Roboto" charset="0"/>
                <a:sym typeface="Bebas Neue" charset="0"/>
              </a:rPr>
              <a:t>01</a:t>
            </a:r>
          </a:p>
        </p:txBody>
      </p:sp>
      <p:sp>
        <p:nvSpPr>
          <p:cNvPr id="25" name="TextBox 71">
            <a:extLst>
              <a:ext uri="{FF2B5EF4-FFF2-40B4-BE49-F238E27FC236}">
                <a16:creationId xmlns:a16="http://schemas.microsoft.com/office/drawing/2014/main" id="{6B709C87-A90C-F9EA-A29F-5CC0EB4C627E}"/>
              </a:ext>
            </a:extLst>
          </p:cNvPr>
          <p:cNvSpPr txBox="1"/>
          <p:nvPr/>
        </p:nvSpPr>
        <p:spPr>
          <a:xfrm>
            <a:off x="5173279" y="2597915"/>
            <a:ext cx="2490194" cy="646331"/>
          </a:xfrm>
          <a:prstGeom prst="rect">
            <a:avLst/>
          </a:prstGeom>
          <a:noFill/>
        </p:spPr>
        <p:txBody>
          <a:bodyPr wrap="square" rtlCol="0">
            <a:spAutoFit/>
          </a:bodyPr>
          <a:lstStyle/>
          <a:p>
            <a:pPr algn="r"/>
            <a:r>
              <a:rPr lang="de-DE" sz="1200" dirty="0">
                <a:solidFill>
                  <a:schemeClr val="bg1"/>
                </a:solidFill>
                <a:ea typeface="Lato Light" charset="0"/>
                <a:cs typeface="Lato Light" charset="0"/>
              </a:rPr>
              <a:t>Je größer das Unternehmen, desto geringer ist die Insolvenzwahrscheinlichkeit</a:t>
            </a:r>
          </a:p>
        </p:txBody>
      </p:sp>
      <p:sp>
        <p:nvSpPr>
          <p:cNvPr id="26" name="Freeform 89">
            <a:extLst>
              <a:ext uri="{FF2B5EF4-FFF2-40B4-BE49-F238E27FC236}">
                <a16:creationId xmlns:a16="http://schemas.microsoft.com/office/drawing/2014/main" id="{CADFCA8C-1B21-35DB-AFF7-5C946DAF3642}"/>
              </a:ext>
            </a:extLst>
          </p:cNvPr>
          <p:cNvSpPr>
            <a:spLocks/>
          </p:cNvSpPr>
          <p:nvPr/>
        </p:nvSpPr>
        <p:spPr bwMode="auto">
          <a:xfrm>
            <a:off x="4014454" y="3533095"/>
            <a:ext cx="3653076" cy="653961"/>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27" name="Freeform 93">
            <a:extLst>
              <a:ext uri="{FF2B5EF4-FFF2-40B4-BE49-F238E27FC236}">
                <a16:creationId xmlns:a16="http://schemas.microsoft.com/office/drawing/2014/main" id="{CD9ECFEE-C47B-3DA1-72AC-17E170729DBD}"/>
              </a:ext>
            </a:extLst>
          </p:cNvPr>
          <p:cNvSpPr>
            <a:spLocks/>
          </p:cNvSpPr>
          <p:nvPr/>
        </p:nvSpPr>
        <p:spPr bwMode="auto">
          <a:xfrm>
            <a:off x="4080136" y="3533095"/>
            <a:ext cx="1367892" cy="653961"/>
          </a:xfrm>
          <a:custGeom>
            <a:avLst/>
            <a:gdLst>
              <a:gd name="T0" fmla="*/ 958 w 958"/>
              <a:gd name="T1" fmla="*/ 0 h 458"/>
              <a:gd name="T2" fmla="*/ 376 w 958"/>
              <a:gd name="T3" fmla="*/ 0 h 458"/>
              <a:gd name="T4" fmla="*/ 0 w 958"/>
              <a:gd name="T5" fmla="*/ 458 h 458"/>
              <a:gd name="T6" fmla="*/ 581 w 958"/>
              <a:gd name="T7" fmla="*/ 458 h 458"/>
              <a:gd name="T8" fmla="*/ 958 w 958"/>
              <a:gd name="T9" fmla="*/ 0 h 458"/>
            </a:gdLst>
            <a:ahLst/>
            <a:cxnLst>
              <a:cxn ang="0">
                <a:pos x="T0" y="T1"/>
              </a:cxn>
              <a:cxn ang="0">
                <a:pos x="T2" y="T3"/>
              </a:cxn>
              <a:cxn ang="0">
                <a:pos x="T4" y="T5"/>
              </a:cxn>
              <a:cxn ang="0">
                <a:pos x="T6" y="T7"/>
              </a:cxn>
              <a:cxn ang="0">
                <a:pos x="T8" y="T9"/>
              </a:cxn>
            </a:cxnLst>
            <a:rect l="0" t="0" r="r" b="b"/>
            <a:pathLst>
              <a:path w="958" h="458">
                <a:moveTo>
                  <a:pt x="958" y="0"/>
                </a:moveTo>
                <a:lnTo>
                  <a:pt x="376" y="0"/>
                </a:lnTo>
                <a:lnTo>
                  <a:pt x="0" y="458"/>
                </a:lnTo>
                <a:lnTo>
                  <a:pt x="581" y="458"/>
                </a:lnTo>
                <a:lnTo>
                  <a:pt x="958"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28" name="Freeform 107">
            <a:extLst>
              <a:ext uri="{FF2B5EF4-FFF2-40B4-BE49-F238E27FC236}">
                <a16:creationId xmlns:a16="http://schemas.microsoft.com/office/drawing/2014/main" id="{8FA137AD-1D3A-6931-9F23-770CDB11255A}"/>
              </a:ext>
            </a:extLst>
          </p:cNvPr>
          <p:cNvSpPr>
            <a:spLocks/>
          </p:cNvSpPr>
          <p:nvPr/>
        </p:nvSpPr>
        <p:spPr bwMode="auto">
          <a:xfrm>
            <a:off x="8026650" y="3551593"/>
            <a:ext cx="3654000" cy="653961"/>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29" name="Freeform 111">
            <a:extLst>
              <a:ext uri="{FF2B5EF4-FFF2-40B4-BE49-F238E27FC236}">
                <a16:creationId xmlns:a16="http://schemas.microsoft.com/office/drawing/2014/main" id="{12AA9161-FF7D-0AE0-CBE0-9FF3187D7C56}"/>
              </a:ext>
            </a:extLst>
          </p:cNvPr>
          <p:cNvSpPr>
            <a:spLocks/>
          </p:cNvSpPr>
          <p:nvPr/>
        </p:nvSpPr>
        <p:spPr bwMode="auto">
          <a:xfrm>
            <a:off x="10259999" y="3551593"/>
            <a:ext cx="1367892" cy="653961"/>
          </a:xfrm>
          <a:custGeom>
            <a:avLst/>
            <a:gdLst>
              <a:gd name="T0" fmla="*/ 0 w 958"/>
              <a:gd name="T1" fmla="*/ 0 h 458"/>
              <a:gd name="T2" fmla="*/ 582 w 958"/>
              <a:gd name="T3" fmla="*/ 0 h 458"/>
              <a:gd name="T4" fmla="*/ 958 w 958"/>
              <a:gd name="T5" fmla="*/ 458 h 458"/>
              <a:gd name="T6" fmla="*/ 377 w 958"/>
              <a:gd name="T7" fmla="*/ 458 h 458"/>
              <a:gd name="T8" fmla="*/ 0 w 958"/>
              <a:gd name="T9" fmla="*/ 0 h 458"/>
            </a:gdLst>
            <a:ahLst/>
            <a:cxnLst>
              <a:cxn ang="0">
                <a:pos x="T0" y="T1"/>
              </a:cxn>
              <a:cxn ang="0">
                <a:pos x="T2" y="T3"/>
              </a:cxn>
              <a:cxn ang="0">
                <a:pos x="T4" y="T5"/>
              </a:cxn>
              <a:cxn ang="0">
                <a:pos x="T6" y="T7"/>
              </a:cxn>
              <a:cxn ang="0">
                <a:pos x="T8" y="T9"/>
              </a:cxn>
            </a:cxnLst>
            <a:rect l="0" t="0" r="r" b="b"/>
            <a:pathLst>
              <a:path w="958" h="458">
                <a:moveTo>
                  <a:pt x="0" y="0"/>
                </a:moveTo>
                <a:lnTo>
                  <a:pt x="582" y="0"/>
                </a:lnTo>
                <a:lnTo>
                  <a:pt x="958" y="458"/>
                </a:lnTo>
                <a:lnTo>
                  <a:pt x="377" y="458"/>
                </a:lnTo>
                <a:lnTo>
                  <a:pt x="0"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30" name="TextBox 76">
            <a:extLst>
              <a:ext uri="{FF2B5EF4-FFF2-40B4-BE49-F238E27FC236}">
                <a16:creationId xmlns:a16="http://schemas.microsoft.com/office/drawing/2014/main" id="{C26822A2-C98B-BF7E-4F42-07CADC250E78}"/>
              </a:ext>
            </a:extLst>
          </p:cNvPr>
          <p:cNvSpPr txBox="1"/>
          <p:nvPr/>
        </p:nvSpPr>
        <p:spPr>
          <a:xfrm>
            <a:off x="10320970" y="3555921"/>
            <a:ext cx="920445" cy="415498"/>
          </a:xfrm>
          <a:prstGeom prst="rect">
            <a:avLst/>
          </a:prstGeom>
          <a:noFill/>
        </p:spPr>
        <p:txBody>
          <a:bodyPr wrap="none" rtlCol="0">
            <a:spAutoFit/>
          </a:bodyPr>
          <a:lstStyle/>
          <a:p>
            <a:pPr algn="ctr"/>
            <a:r>
              <a:rPr lang="de-DE" sz="1050" b="1" dirty="0">
                <a:solidFill>
                  <a:schemeClr val="bg1"/>
                </a:solidFill>
                <a:ea typeface="Roboto" charset="0"/>
                <a:cs typeface="Roboto" charset="0"/>
              </a:rPr>
              <a:t>Einbehaltene</a:t>
            </a:r>
            <a:br>
              <a:rPr lang="de-DE" sz="1050" b="1" dirty="0">
                <a:solidFill>
                  <a:schemeClr val="bg1"/>
                </a:solidFill>
                <a:ea typeface="Roboto" charset="0"/>
                <a:cs typeface="Roboto" charset="0"/>
              </a:rPr>
            </a:br>
            <a:r>
              <a:rPr lang="de-DE" sz="1050" b="1" dirty="0">
                <a:solidFill>
                  <a:schemeClr val="bg1"/>
                </a:solidFill>
                <a:ea typeface="Roboto" charset="0"/>
                <a:cs typeface="Roboto" charset="0"/>
              </a:rPr>
              <a:t>Gewinne</a:t>
            </a:r>
          </a:p>
        </p:txBody>
      </p:sp>
      <p:sp>
        <p:nvSpPr>
          <p:cNvPr id="31" name="Rectangle 77">
            <a:extLst>
              <a:ext uri="{FF2B5EF4-FFF2-40B4-BE49-F238E27FC236}">
                <a16:creationId xmlns:a16="http://schemas.microsoft.com/office/drawing/2014/main" id="{3417C765-CD77-D749-0246-99C8AB27A0FC}"/>
              </a:ext>
            </a:extLst>
          </p:cNvPr>
          <p:cNvSpPr>
            <a:spLocks/>
          </p:cNvSpPr>
          <p:nvPr/>
        </p:nvSpPr>
        <p:spPr bwMode="auto">
          <a:xfrm>
            <a:off x="10805489" y="3807854"/>
            <a:ext cx="420115" cy="461793"/>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3001" b="1" spc="113" dirty="0">
                <a:solidFill>
                  <a:schemeClr val="bg1"/>
                </a:solidFill>
                <a:ea typeface="Roboto" charset="0"/>
                <a:cs typeface="Roboto" charset="0"/>
                <a:sym typeface="Bebas Neue" charset="0"/>
              </a:rPr>
              <a:t>04</a:t>
            </a:r>
          </a:p>
        </p:txBody>
      </p:sp>
      <p:sp>
        <p:nvSpPr>
          <p:cNvPr id="32" name="TextBox 78">
            <a:extLst>
              <a:ext uri="{FF2B5EF4-FFF2-40B4-BE49-F238E27FC236}">
                <a16:creationId xmlns:a16="http://schemas.microsoft.com/office/drawing/2014/main" id="{CA2298DF-5B48-7027-CC4E-5C563C6038C1}"/>
              </a:ext>
            </a:extLst>
          </p:cNvPr>
          <p:cNvSpPr txBox="1"/>
          <p:nvPr/>
        </p:nvSpPr>
        <p:spPr>
          <a:xfrm>
            <a:off x="8029744" y="3570091"/>
            <a:ext cx="2562324" cy="646331"/>
          </a:xfrm>
          <a:prstGeom prst="rect">
            <a:avLst/>
          </a:prstGeom>
          <a:noFill/>
        </p:spPr>
        <p:txBody>
          <a:bodyPr wrap="square" rtlCol="0">
            <a:spAutoFit/>
          </a:bodyPr>
          <a:lstStyle/>
          <a:p>
            <a:r>
              <a:rPr lang="de-DE" sz="1200" dirty="0">
                <a:solidFill>
                  <a:schemeClr val="bg1"/>
                </a:solidFill>
                <a:ea typeface="Lato Light" charset="0"/>
                <a:cs typeface="Lato Light" charset="0"/>
              </a:rPr>
              <a:t>Je mehr einbehaltene Gewinne ein </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Unternehmen hat, desto geringer ist</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die Insolvenzwahrscheinlichkeit</a:t>
            </a:r>
          </a:p>
        </p:txBody>
      </p:sp>
      <p:sp>
        <p:nvSpPr>
          <p:cNvPr id="33" name="TextBox 79">
            <a:extLst>
              <a:ext uri="{FF2B5EF4-FFF2-40B4-BE49-F238E27FC236}">
                <a16:creationId xmlns:a16="http://schemas.microsoft.com/office/drawing/2014/main" id="{BF74BE53-F9EE-2CDF-E987-996626CE6A48}"/>
              </a:ext>
            </a:extLst>
          </p:cNvPr>
          <p:cNvSpPr txBox="1"/>
          <p:nvPr/>
        </p:nvSpPr>
        <p:spPr>
          <a:xfrm>
            <a:off x="4618855" y="3537423"/>
            <a:ext cx="660758" cy="415498"/>
          </a:xfrm>
          <a:prstGeom prst="rect">
            <a:avLst/>
          </a:prstGeom>
          <a:noFill/>
        </p:spPr>
        <p:txBody>
          <a:bodyPr wrap="none" rtlCol="0">
            <a:spAutoFit/>
          </a:bodyPr>
          <a:lstStyle/>
          <a:p>
            <a:pPr algn="ctr"/>
            <a:r>
              <a:rPr lang="de-DE" sz="1050" b="1" dirty="0">
                <a:solidFill>
                  <a:schemeClr val="bg1"/>
                </a:solidFill>
                <a:ea typeface="Roboto" charset="0"/>
                <a:cs typeface="Roboto" charset="0"/>
              </a:rPr>
              <a:t>Working</a:t>
            </a:r>
            <a:br>
              <a:rPr lang="de-DE" sz="1050" b="1" dirty="0">
                <a:solidFill>
                  <a:schemeClr val="bg1"/>
                </a:solidFill>
                <a:ea typeface="Roboto" charset="0"/>
                <a:cs typeface="Roboto" charset="0"/>
              </a:rPr>
            </a:br>
            <a:r>
              <a:rPr lang="de-DE" sz="1050" b="1" dirty="0">
                <a:solidFill>
                  <a:schemeClr val="bg1"/>
                </a:solidFill>
                <a:ea typeface="Roboto" charset="0"/>
                <a:cs typeface="Roboto" charset="0"/>
              </a:rPr>
              <a:t>Capital</a:t>
            </a:r>
          </a:p>
        </p:txBody>
      </p:sp>
      <p:sp>
        <p:nvSpPr>
          <p:cNvPr id="34" name="Rectangle 87">
            <a:extLst>
              <a:ext uri="{FF2B5EF4-FFF2-40B4-BE49-F238E27FC236}">
                <a16:creationId xmlns:a16="http://schemas.microsoft.com/office/drawing/2014/main" id="{C905123B-C0BA-0B4A-7F2A-8390D91735A7}"/>
              </a:ext>
            </a:extLst>
          </p:cNvPr>
          <p:cNvSpPr>
            <a:spLocks/>
          </p:cNvSpPr>
          <p:nvPr/>
        </p:nvSpPr>
        <p:spPr bwMode="auto">
          <a:xfrm>
            <a:off x="4462966" y="3789356"/>
            <a:ext cx="420115" cy="461793"/>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3001" b="1" spc="113" dirty="0">
                <a:solidFill>
                  <a:schemeClr val="bg1"/>
                </a:solidFill>
                <a:ea typeface="Roboto" charset="0"/>
                <a:cs typeface="Roboto" charset="0"/>
                <a:sym typeface="Bebas Neue" charset="0"/>
              </a:rPr>
              <a:t>03</a:t>
            </a:r>
          </a:p>
        </p:txBody>
      </p:sp>
      <p:sp>
        <p:nvSpPr>
          <p:cNvPr id="35" name="TextBox 88">
            <a:extLst>
              <a:ext uri="{FF2B5EF4-FFF2-40B4-BE49-F238E27FC236}">
                <a16:creationId xmlns:a16="http://schemas.microsoft.com/office/drawing/2014/main" id="{30794661-0380-F320-4F9E-0A46B6AF9F51}"/>
              </a:ext>
            </a:extLst>
          </p:cNvPr>
          <p:cNvSpPr txBox="1"/>
          <p:nvPr/>
        </p:nvSpPr>
        <p:spPr>
          <a:xfrm>
            <a:off x="4909684" y="3551593"/>
            <a:ext cx="2753790" cy="646331"/>
          </a:xfrm>
          <a:prstGeom prst="rect">
            <a:avLst/>
          </a:prstGeom>
          <a:noFill/>
        </p:spPr>
        <p:txBody>
          <a:bodyPr wrap="square" rtlCol="0">
            <a:spAutoFit/>
          </a:bodyPr>
          <a:lstStyle/>
          <a:p>
            <a:pPr algn="r"/>
            <a:r>
              <a:rPr lang="de-DE" sz="1200" dirty="0">
                <a:solidFill>
                  <a:schemeClr val="bg1"/>
                </a:solidFill>
                <a:ea typeface="Lato Light" charset="0"/>
                <a:cs typeface="Lato Light" charset="0"/>
              </a:rPr>
              <a:t>Je höher das Working Capital </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bezogen auf die Bilanzsumme, desto höher ist die Insolvenzwahrscheinlichkeit</a:t>
            </a:r>
          </a:p>
        </p:txBody>
      </p:sp>
    </p:spTree>
    <p:extLst>
      <p:ext uri="{BB962C8B-B14F-4D97-AF65-F5344CB8AC3E}">
        <p14:creationId xmlns:p14="http://schemas.microsoft.com/office/powerpoint/2010/main" val="2357205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178AF34-00CE-714D-F560-99D95DB6A06C}"/>
              </a:ext>
            </a:extLst>
          </p:cNvPr>
          <p:cNvSpPr>
            <a:spLocks noGrp="1"/>
          </p:cNvSpPr>
          <p:nvPr>
            <p:ph sz="quarter" idx="13"/>
          </p:nvPr>
        </p:nvSpPr>
        <p:spPr/>
        <p:txBody>
          <a:bodyPr/>
          <a:lstStyle/>
          <a:p>
            <a:endParaRPr lang="de-DE" dirty="0"/>
          </a:p>
        </p:txBody>
      </p:sp>
      <p:sp>
        <p:nvSpPr>
          <p:cNvPr id="4" name="Inhaltsplatzhalter 3">
            <a:extLst>
              <a:ext uri="{FF2B5EF4-FFF2-40B4-BE49-F238E27FC236}">
                <a16:creationId xmlns:a16="http://schemas.microsoft.com/office/drawing/2014/main" id="{E74E611D-39A5-1320-5957-B62B594812C7}"/>
              </a:ext>
            </a:extLst>
          </p:cNvPr>
          <p:cNvSpPr>
            <a:spLocks noGrp="1"/>
          </p:cNvSpPr>
          <p:nvPr>
            <p:ph sz="quarter" idx="19"/>
          </p:nvPr>
        </p:nvSpPr>
        <p:spPr/>
        <p:txBody>
          <a:bodyPr/>
          <a:lstStyle/>
          <a:p>
            <a:r>
              <a:rPr lang="de-DE" dirty="0"/>
              <a:t>Die Liquiditätskennzahlen ergeben sich aus der Division von Barmitteln und anderen liquiden Mitteln durch die kurzfristigen Kreditaufnahmen und die kurzfristigen Verbindlichkeiten. Sie geben an, wie oft die kurzfristigen Schuldverpflichtungen durch die Barmittel und liquiden Mittel gedeckt sind. Ist der Wert größer als 1, bedeutet dies, dass die kurzfristigen Verbindlichkeiten vollständig gedeckt sind.</a:t>
            </a:r>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p:txBody>
          <a:bodyPr>
            <a:normAutofit fontScale="92500" lnSpcReduction="10000"/>
          </a:bodyPr>
          <a:lstStyle/>
          <a:p>
            <a:r>
              <a:rPr lang="de-DE" dirty="0">
                <a:latin typeface="+mj-lt"/>
              </a:rPr>
              <a:t>Liquiditätskennzahlen sind die Kennzahlen, die die Fähigkeit eines Unternehmens messen, seinen kurzfristigen Zahlungsverpflichtungen nachzukommen</a:t>
            </a:r>
          </a:p>
        </p:txBody>
      </p:sp>
      <p:sp>
        <p:nvSpPr>
          <p:cNvPr id="5" name="Textplatzhalter 4">
            <a:extLst>
              <a:ext uri="{FF2B5EF4-FFF2-40B4-BE49-F238E27FC236}">
                <a16:creationId xmlns:a16="http://schemas.microsoft.com/office/drawing/2014/main" id="{B56BEC6C-1EC7-F89D-9BD3-EF025390C2ED}"/>
              </a:ext>
            </a:extLst>
          </p:cNvPr>
          <p:cNvSpPr>
            <a:spLocks noGrp="1"/>
          </p:cNvSpPr>
          <p:nvPr>
            <p:ph type="body" sz="quarter" idx="20"/>
          </p:nvPr>
        </p:nvSpPr>
        <p:spPr/>
        <p:txBody>
          <a:bodyPr>
            <a:normAutofit fontScale="85000" lnSpcReduction="20000"/>
          </a:bodyPr>
          <a:lstStyle/>
          <a:p>
            <a:r>
              <a:rPr lang="de-DE" dirty="0"/>
              <a:t>Überblick über ausgewählte Liquiditätskennzahlen</a:t>
            </a:r>
          </a:p>
          <a:p>
            <a:endParaRPr lang="de-DE" dirty="0"/>
          </a:p>
        </p:txBody>
      </p:sp>
      <p:sp>
        <p:nvSpPr>
          <p:cNvPr id="50" name="Rectangle 15">
            <a:extLst>
              <a:ext uri="{FF2B5EF4-FFF2-40B4-BE49-F238E27FC236}">
                <a16:creationId xmlns:a16="http://schemas.microsoft.com/office/drawing/2014/main" id="{1D9A62D1-368C-48D2-A887-65DA7C106299}"/>
              </a:ext>
            </a:extLst>
          </p:cNvPr>
          <p:cNvSpPr/>
          <p:nvPr/>
        </p:nvSpPr>
        <p:spPr>
          <a:xfrm>
            <a:off x="7141138" y="5283741"/>
            <a:ext cx="3935541" cy="666054"/>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mj-lt"/>
            </a:endParaRPr>
          </a:p>
        </p:txBody>
      </p:sp>
      <p:sp>
        <p:nvSpPr>
          <p:cNvPr id="51" name="Rectangle 14">
            <a:extLst>
              <a:ext uri="{FF2B5EF4-FFF2-40B4-BE49-F238E27FC236}">
                <a16:creationId xmlns:a16="http://schemas.microsoft.com/office/drawing/2014/main" id="{9156604D-D8A1-4534-B0BD-87E246258B28}"/>
              </a:ext>
            </a:extLst>
          </p:cNvPr>
          <p:cNvSpPr/>
          <p:nvPr/>
        </p:nvSpPr>
        <p:spPr>
          <a:xfrm>
            <a:off x="7141138" y="4502427"/>
            <a:ext cx="3935541" cy="666054"/>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mj-lt"/>
            </a:endParaRPr>
          </a:p>
        </p:txBody>
      </p:sp>
      <p:sp>
        <p:nvSpPr>
          <p:cNvPr id="52" name="Rectangle 13">
            <a:extLst>
              <a:ext uri="{FF2B5EF4-FFF2-40B4-BE49-F238E27FC236}">
                <a16:creationId xmlns:a16="http://schemas.microsoft.com/office/drawing/2014/main" id="{C6E538F0-6BBB-495F-856E-3EF77594A705}"/>
              </a:ext>
            </a:extLst>
          </p:cNvPr>
          <p:cNvSpPr/>
          <p:nvPr/>
        </p:nvSpPr>
        <p:spPr>
          <a:xfrm>
            <a:off x="7141138" y="3721114"/>
            <a:ext cx="3935541" cy="666054"/>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mj-lt"/>
            </a:endParaRPr>
          </a:p>
        </p:txBody>
      </p:sp>
      <p:sp>
        <p:nvSpPr>
          <p:cNvPr id="57" name="Rectangle 12">
            <a:extLst>
              <a:ext uri="{FF2B5EF4-FFF2-40B4-BE49-F238E27FC236}">
                <a16:creationId xmlns:a16="http://schemas.microsoft.com/office/drawing/2014/main" id="{B23A3AF1-D0EE-45B2-8EF2-8235669993E1}"/>
              </a:ext>
            </a:extLst>
          </p:cNvPr>
          <p:cNvSpPr/>
          <p:nvPr/>
        </p:nvSpPr>
        <p:spPr>
          <a:xfrm>
            <a:off x="7141138" y="2939800"/>
            <a:ext cx="3935541" cy="666054"/>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mj-lt"/>
            </a:endParaRPr>
          </a:p>
        </p:txBody>
      </p:sp>
      <p:sp>
        <p:nvSpPr>
          <p:cNvPr id="58" name="Rectangle 11">
            <a:extLst>
              <a:ext uri="{FF2B5EF4-FFF2-40B4-BE49-F238E27FC236}">
                <a16:creationId xmlns:a16="http://schemas.microsoft.com/office/drawing/2014/main" id="{2A41A28B-17C1-47C7-B1A3-563419BD2E48}"/>
              </a:ext>
            </a:extLst>
          </p:cNvPr>
          <p:cNvSpPr/>
          <p:nvPr/>
        </p:nvSpPr>
        <p:spPr>
          <a:xfrm>
            <a:off x="7141138" y="2158487"/>
            <a:ext cx="3935541" cy="666054"/>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mj-lt"/>
            </a:endParaRPr>
          </a:p>
        </p:txBody>
      </p:sp>
      <p:sp>
        <p:nvSpPr>
          <p:cNvPr id="63" name="Pentagon 1">
            <a:extLst>
              <a:ext uri="{FF2B5EF4-FFF2-40B4-BE49-F238E27FC236}">
                <a16:creationId xmlns:a16="http://schemas.microsoft.com/office/drawing/2014/main" id="{63CCF073-08B2-4764-BB86-52681C9D44DC}"/>
              </a:ext>
            </a:extLst>
          </p:cNvPr>
          <p:cNvSpPr/>
          <p:nvPr/>
        </p:nvSpPr>
        <p:spPr>
          <a:xfrm>
            <a:off x="5426645" y="2158488"/>
            <a:ext cx="2140524" cy="666054"/>
          </a:xfrm>
          <a:prstGeom prst="homePlat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mj-lt"/>
            </a:endParaRPr>
          </a:p>
        </p:txBody>
      </p:sp>
      <p:sp>
        <p:nvSpPr>
          <p:cNvPr id="64" name="Pentagon 2">
            <a:extLst>
              <a:ext uri="{FF2B5EF4-FFF2-40B4-BE49-F238E27FC236}">
                <a16:creationId xmlns:a16="http://schemas.microsoft.com/office/drawing/2014/main" id="{65F633FC-BABE-47FB-BD0F-15EE7D6DD5F6}"/>
              </a:ext>
            </a:extLst>
          </p:cNvPr>
          <p:cNvSpPr/>
          <p:nvPr/>
        </p:nvSpPr>
        <p:spPr>
          <a:xfrm>
            <a:off x="5426645" y="2939801"/>
            <a:ext cx="2140524" cy="666054"/>
          </a:xfrm>
          <a:prstGeom prst="homePlat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mj-lt"/>
            </a:endParaRPr>
          </a:p>
        </p:txBody>
      </p:sp>
      <p:sp>
        <p:nvSpPr>
          <p:cNvPr id="71" name="Pentagon 3">
            <a:extLst>
              <a:ext uri="{FF2B5EF4-FFF2-40B4-BE49-F238E27FC236}">
                <a16:creationId xmlns:a16="http://schemas.microsoft.com/office/drawing/2014/main" id="{8BDC045D-9DCF-4D41-8260-4F4078643CA3}"/>
              </a:ext>
            </a:extLst>
          </p:cNvPr>
          <p:cNvSpPr/>
          <p:nvPr/>
        </p:nvSpPr>
        <p:spPr>
          <a:xfrm>
            <a:off x="5426645" y="3721114"/>
            <a:ext cx="2140524" cy="666054"/>
          </a:xfrm>
          <a:prstGeom prst="homePlat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mj-lt"/>
            </a:endParaRPr>
          </a:p>
        </p:txBody>
      </p:sp>
      <p:sp>
        <p:nvSpPr>
          <p:cNvPr id="72" name="Pentagon 4">
            <a:extLst>
              <a:ext uri="{FF2B5EF4-FFF2-40B4-BE49-F238E27FC236}">
                <a16:creationId xmlns:a16="http://schemas.microsoft.com/office/drawing/2014/main" id="{976C6E36-59A0-4C06-A920-3E64C938C00A}"/>
              </a:ext>
            </a:extLst>
          </p:cNvPr>
          <p:cNvSpPr/>
          <p:nvPr/>
        </p:nvSpPr>
        <p:spPr>
          <a:xfrm>
            <a:off x="5426645" y="4502428"/>
            <a:ext cx="2140524" cy="666054"/>
          </a:xfrm>
          <a:prstGeom prst="homePlat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mj-lt"/>
            </a:endParaRPr>
          </a:p>
        </p:txBody>
      </p:sp>
      <p:sp>
        <p:nvSpPr>
          <p:cNvPr id="73" name="Pentagon 5">
            <a:extLst>
              <a:ext uri="{FF2B5EF4-FFF2-40B4-BE49-F238E27FC236}">
                <a16:creationId xmlns:a16="http://schemas.microsoft.com/office/drawing/2014/main" id="{F63572C0-528A-4022-A5D4-CC7D7BE17E61}"/>
              </a:ext>
            </a:extLst>
          </p:cNvPr>
          <p:cNvSpPr/>
          <p:nvPr/>
        </p:nvSpPr>
        <p:spPr>
          <a:xfrm>
            <a:off x="5426645" y="5283741"/>
            <a:ext cx="2140524" cy="666054"/>
          </a:xfrm>
          <a:prstGeom prst="homePlat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mj-lt"/>
            </a:endParaRPr>
          </a:p>
        </p:txBody>
      </p:sp>
      <p:sp>
        <p:nvSpPr>
          <p:cNvPr id="74" name="TextBox 6">
            <a:extLst>
              <a:ext uri="{FF2B5EF4-FFF2-40B4-BE49-F238E27FC236}">
                <a16:creationId xmlns:a16="http://schemas.microsoft.com/office/drawing/2014/main" id="{6A4BF382-47B0-44D5-AAFD-12CF0BCDAD6E}"/>
              </a:ext>
            </a:extLst>
          </p:cNvPr>
          <p:cNvSpPr txBox="1"/>
          <p:nvPr/>
        </p:nvSpPr>
        <p:spPr>
          <a:xfrm>
            <a:off x="5446373" y="2123150"/>
            <a:ext cx="1915011" cy="954107"/>
          </a:xfrm>
          <a:prstGeom prst="rect">
            <a:avLst/>
          </a:prstGeom>
          <a:noFill/>
        </p:spPr>
        <p:txBody>
          <a:bodyPr wrap="none" rtlCol="0" anchor="ctr">
            <a:spAutoFit/>
          </a:bodyPr>
          <a:lstStyle/>
          <a:p>
            <a:r>
              <a:rPr lang="de-DE" sz="1400" b="1" dirty="0">
                <a:solidFill>
                  <a:schemeClr val="bg1"/>
                </a:solidFill>
                <a:latin typeface="+mj-lt"/>
                <a:cs typeface="Poppins" pitchFamily="2" charset="77"/>
              </a:rPr>
              <a:t>Verhältnis von Schulden </a:t>
            </a:r>
            <a:br>
              <a:rPr lang="de-DE" sz="1400" b="1" dirty="0">
                <a:solidFill>
                  <a:schemeClr val="bg1"/>
                </a:solidFill>
                <a:latin typeface="+mj-lt"/>
                <a:cs typeface="Poppins" pitchFamily="2" charset="77"/>
              </a:rPr>
            </a:br>
            <a:r>
              <a:rPr lang="de-DE" sz="1400" b="1" dirty="0">
                <a:solidFill>
                  <a:schemeClr val="bg1"/>
                </a:solidFill>
                <a:latin typeface="+mj-lt"/>
                <a:cs typeface="Poppins" pitchFamily="2" charset="77"/>
              </a:rPr>
              <a:t>zu Vermögenswerten:</a:t>
            </a:r>
          </a:p>
          <a:p>
            <a:r>
              <a:rPr lang="de-DE" sz="1400" b="1" dirty="0" err="1">
                <a:solidFill>
                  <a:schemeClr val="bg1"/>
                </a:solidFill>
                <a:latin typeface="+mj-lt"/>
                <a:cs typeface="Poppins" pitchFamily="2" charset="77"/>
              </a:rPr>
              <a:t>Dept</a:t>
            </a:r>
            <a:r>
              <a:rPr lang="de-DE" sz="1400" b="1" dirty="0">
                <a:solidFill>
                  <a:schemeClr val="bg1"/>
                </a:solidFill>
                <a:latin typeface="+mj-lt"/>
                <a:cs typeface="Poppins" pitchFamily="2" charset="77"/>
              </a:rPr>
              <a:t>-</a:t>
            </a:r>
            <a:r>
              <a:rPr lang="de-DE" sz="1400" b="1" dirty="0" err="1">
                <a:solidFill>
                  <a:schemeClr val="bg1"/>
                </a:solidFill>
                <a:latin typeface="+mj-lt"/>
                <a:cs typeface="Poppins" pitchFamily="2" charset="77"/>
              </a:rPr>
              <a:t>to</a:t>
            </a:r>
            <a:r>
              <a:rPr lang="de-DE" sz="1400" b="1" dirty="0">
                <a:solidFill>
                  <a:schemeClr val="bg1"/>
                </a:solidFill>
                <a:latin typeface="+mj-lt"/>
                <a:cs typeface="Poppins" pitchFamily="2" charset="77"/>
              </a:rPr>
              <a:t>-Assets</a:t>
            </a:r>
          </a:p>
          <a:p>
            <a:endParaRPr lang="de-DE" sz="1400" b="1" dirty="0">
              <a:solidFill>
                <a:schemeClr val="bg1"/>
              </a:solidFill>
              <a:latin typeface="+mj-lt"/>
              <a:cs typeface="Poppins" pitchFamily="2" charset="77"/>
            </a:endParaRPr>
          </a:p>
        </p:txBody>
      </p:sp>
      <p:sp>
        <p:nvSpPr>
          <p:cNvPr id="75" name="TextBox 7">
            <a:extLst>
              <a:ext uri="{FF2B5EF4-FFF2-40B4-BE49-F238E27FC236}">
                <a16:creationId xmlns:a16="http://schemas.microsoft.com/office/drawing/2014/main" id="{29B3E07F-19DA-4A67-A865-97E7252A1095}"/>
              </a:ext>
            </a:extLst>
          </p:cNvPr>
          <p:cNvSpPr txBox="1"/>
          <p:nvPr/>
        </p:nvSpPr>
        <p:spPr>
          <a:xfrm>
            <a:off x="5437827" y="3018159"/>
            <a:ext cx="1571456" cy="738664"/>
          </a:xfrm>
          <a:prstGeom prst="rect">
            <a:avLst/>
          </a:prstGeom>
          <a:noFill/>
        </p:spPr>
        <p:txBody>
          <a:bodyPr wrap="none" rtlCol="0" anchor="ctr">
            <a:spAutoFit/>
          </a:bodyPr>
          <a:lstStyle/>
          <a:p>
            <a:r>
              <a:rPr lang="de-DE" sz="1400" b="1" dirty="0">
                <a:solidFill>
                  <a:schemeClr val="bg1"/>
                </a:solidFill>
                <a:latin typeface="+mj-lt"/>
                <a:cs typeface="Poppins" pitchFamily="2" charset="77"/>
              </a:rPr>
              <a:t>Verschuldungsgrad:</a:t>
            </a:r>
          </a:p>
          <a:p>
            <a:r>
              <a:rPr lang="de-DE" sz="1400" b="1" dirty="0" err="1">
                <a:solidFill>
                  <a:schemeClr val="bg1"/>
                </a:solidFill>
                <a:latin typeface="+mj-lt"/>
                <a:cs typeface="Poppins" pitchFamily="2" charset="77"/>
              </a:rPr>
              <a:t>Debt</a:t>
            </a:r>
            <a:r>
              <a:rPr lang="de-DE" sz="1400" b="1" dirty="0">
                <a:solidFill>
                  <a:schemeClr val="bg1"/>
                </a:solidFill>
                <a:latin typeface="+mj-lt"/>
                <a:cs typeface="Poppins" pitchFamily="2" charset="77"/>
              </a:rPr>
              <a:t>-</a:t>
            </a:r>
            <a:r>
              <a:rPr lang="de-DE" sz="1400" b="1" dirty="0" err="1">
                <a:solidFill>
                  <a:schemeClr val="bg1"/>
                </a:solidFill>
                <a:latin typeface="+mj-lt"/>
                <a:cs typeface="Poppins" pitchFamily="2" charset="77"/>
              </a:rPr>
              <a:t>to</a:t>
            </a:r>
            <a:r>
              <a:rPr lang="de-DE" sz="1400" b="1" dirty="0">
                <a:solidFill>
                  <a:schemeClr val="bg1"/>
                </a:solidFill>
                <a:latin typeface="+mj-lt"/>
                <a:cs typeface="Poppins" pitchFamily="2" charset="77"/>
              </a:rPr>
              <a:t>-Equity</a:t>
            </a:r>
          </a:p>
          <a:p>
            <a:endParaRPr lang="de-DE" sz="1400" b="1" dirty="0">
              <a:solidFill>
                <a:schemeClr val="bg1"/>
              </a:solidFill>
              <a:latin typeface="+mj-lt"/>
              <a:cs typeface="Poppins" pitchFamily="2" charset="77"/>
            </a:endParaRPr>
          </a:p>
        </p:txBody>
      </p:sp>
      <p:sp>
        <p:nvSpPr>
          <p:cNvPr id="76" name="TextBox 8">
            <a:extLst>
              <a:ext uri="{FF2B5EF4-FFF2-40B4-BE49-F238E27FC236}">
                <a16:creationId xmlns:a16="http://schemas.microsoft.com/office/drawing/2014/main" id="{DE09A417-46B2-41EA-82A5-10BF8B445FE4}"/>
              </a:ext>
            </a:extLst>
          </p:cNvPr>
          <p:cNvSpPr txBox="1"/>
          <p:nvPr/>
        </p:nvSpPr>
        <p:spPr>
          <a:xfrm>
            <a:off x="5437827" y="3792533"/>
            <a:ext cx="1571456" cy="523220"/>
          </a:xfrm>
          <a:prstGeom prst="rect">
            <a:avLst/>
          </a:prstGeom>
          <a:noFill/>
        </p:spPr>
        <p:txBody>
          <a:bodyPr wrap="none" rtlCol="0" anchor="ctr">
            <a:spAutoFit/>
          </a:bodyPr>
          <a:lstStyle/>
          <a:p>
            <a:r>
              <a:rPr lang="de-DE" sz="1400" b="1" dirty="0">
                <a:solidFill>
                  <a:schemeClr val="bg1"/>
                </a:solidFill>
                <a:latin typeface="+mj-lt"/>
                <a:cs typeface="Poppins" pitchFamily="2" charset="77"/>
              </a:rPr>
              <a:t>Verschuldungsgrad:</a:t>
            </a:r>
          </a:p>
          <a:p>
            <a:r>
              <a:rPr lang="de-DE" sz="1400" b="1" dirty="0" err="1">
                <a:solidFill>
                  <a:schemeClr val="bg1"/>
                </a:solidFill>
                <a:latin typeface="+mj-lt"/>
                <a:cs typeface="Poppins" pitchFamily="2" charset="77"/>
              </a:rPr>
              <a:t>Debt</a:t>
            </a:r>
            <a:r>
              <a:rPr lang="de-DE" sz="1400" b="1" dirty="0">
                <a:solidFill>
                  <a:schemeClr val="bg1"/>
                </a:solidFill>
                <a:latin typeface="+mj-lt"/>
                <a:cs typeface="Poppins" pitchFamily="2" charset="77"/>
              </a:rPr>
              <a:t>-</a:t>
            </a:r>
            <a:r>
              <a:rPr lang="de-DE" sz="1400" b="1" dirty="0" err="1">
                <a:solidFill>
                  <a:schemeClr val="bg1"/>
                </a:solidFill>
                <a:latin typeface="+mj-lt"/>
                <a:cs typeface="Poppins" pitchFamily="2" charset="77"/>
              </a:rPr>
              <a:t>to</a:t>
            </a:r>
            <a:r>
              <a:rPr lang="de-DE" sz="1400" b="1" dirty="0">
                <a:solidFill>
                  <a:schemeClr val="bg1"/>
                </a:solidFill>
                <a:latin typeface="+mj-lt"/>
                <a:cs typeface="Poppins" pitchFamily="2" charset="77"/>
              </a:rPr>
              <a:t>-Capital</a:t>
            </a:r>
          </a:p>
        </p:txBody>
      </p:sp>
      <p:sp>
        <p:nvSpPr>
          <p:cNvPr id="77" name="TextBox 9">
            <a:extLst>
              <a:ext uri="{FF2B5EF4-FFF2-40B4-BE49-F238E27FC236}">
                <a16:creationId xmlns:a16="http://schemas.microsoft.com/office/drawing/2014/main" id="{AAA8D82E-E4F2-4B3A-BBBA-02A4DFB304C3}"/>
              </a:ext>
            </a:extLst>
          </p:cNvPr>
          <p:cNvSpPr txBox="1"/>
          <p:nvPr/>
        </p:nvSpPr>
        <p:spPr>
          <a:xfrm>
            <a:off x="5437827" y="4573846"/>
            <a:ext cx="1611531" cy="523220"/>
          </a:xfrm>
          <a:prstGeom prst="rect">
            <a:avLst/>
          </a:prstGeom>
          <a:noFill/>
        </p:spPr>
        <p:txBody>
          <a:bodyPr wrap="none" rtlCol="0" anchor="ctr">
            <a:spAutoFit/>
          </a:bodyPr>
          <a:lstStyle/>
          <a:p>
            <a:r>
              <a:rPr lang="de-DE" sz="1400" b="1" dirty="0">
                <a:solidFill>
                  <a:schemeClr val="bg1"/>
                </a:solidFill>
                <a:latin typeface="+mj-lt"/>
                <a:cs typeface="Poppins" pitchFamily="2" charset="77"/>
              </a:rPr>
              <a:t>Verschuldungsgrad: </a:t>
            </a:r>
            <a:br>
              <a:rPr lang="de-DE" sz="1400" b="1" dirty="0">
                <a:solidFill>
                  <a:schemeClr val="bg1"/>
                </a:solidFill>
                <a:latin typeface="+mj-lt"/>
                <a:cs typeface="Poppins" pitchFamily="2" charset="77"/>
              </a:rPr>
            </a:br>
            <a:r>
              <a:rPr lang="de-DE" sz="1400" b="1" dirty="0" err="1">
                <a:solidFill>
                  <a:schemeClr val="bg1"/>
                </a:solidFill>
                <a:latin typeface="+mj-lt"/>
                <a:cs typeface="Poppins" pitchFamily="2" charset="77"/>
              </a:rPr>
              <a:t>Debt</a:t>
            </a:r>
            <a:r>
              <a:rPr lang="de-DE" sz="1400" b="1" dirty="0">
                <a:solidFill>
                  <a:schemeClr val="bg1"/>
                </a:solidFill>
                <a:latin typeface="+mj-lt"/>
                <a:cs typeface="Poppins" pitchFamily="2" charset="77"/>
              </a:rPr>
              <a:t>-</a:t>
            </a:r>
            <a:r>
              <a:rPr lang="de-DE" sz="1400" b="1" dirty="0" err="1">
                <a:solidFill>
                  <a:schemeClr val="bg1"/>
                </a:solidFill>
                <a:latin typeface="+mj-lt"/>
                <a:cs typeface="Poppins" pitchFamily="2" charset="77"/>
              </a:rPr>
              <a:t>to</a:t>
            </a:r>
            <a:r>
              <a:rPr lang="de-DE" sz="1400" b="1" dirty="0">
                <a:solidFill>
                  <a:schemeClr val="bg1"/>
                </a:solidFill>
                <a:latin typeface="+mj-lt"/>
                <a:cs typeface="Poppins" pitchFamily="2" charset="77"/>
              </a:rPr>
              <a:t>-EBITDA</a:t>
            </a:r>
          </a:p>
        </p:txBody>
      </p:sp>
      <p:sp>
        <p:nvSpPr>
          <p:cNvPr id="78" name="TextBox 10">
            <a:extLst>
              <a:ext uri="{FF2B5EF4-FFF2-40B4-BE49-F238E27FC236}">
                <a16:creationId xmlns:a16="http://schemas.microsoft.com/office/drawing/2014/main" id="{E5A3F778-FA4B-4B07-849B-FF2FB4DAF920}"/>
              </a:ext>
            </a:extLst>
          </p:cNvPr>
          <p:cNvSpPr txBox="1"/>
          <p:nvPr/>
        </p:nvSpPr>
        <p:spPr>
          <a:xfrm>
            <a:off x="5437827" y="5355160"/>
            <a:ext cx="1496307" cy="523220"/>
          </a:xfrm>
          <a:prstGeom prst="rect">
            <a:avLst/>
          </a:prstGeom>
          <a:noFill/>
        </p:spPr>
        <p:txBody>
          <a:bodyPr wrap="none" rtlCol="0" anchor="ctr">
            <a:spAutoFit/>
          </a:bodyPr>
          <a:lstStyle/>
          <a:p>
            <a:r>
              <a:rPr lang="de-DE" sz="1400" b="1" dirty="0">
                <a:solidFill>
                  <a:schemeClr val="bg1"/>
                </a:solidFill>
                <a:latin typeface="+mj-lt"/>
                <a:cs typeface="Poppins" pitchFamily="2" charset="77"/>
              </a:rPr>
              <a:t>Eigenkapitalquote:</a:t>
            </a:r>
          </a:p>
          <a:p>
            <a:r>
              <a:rPr lang="de-DE" sz="1400" b="1" dirty="0">
                <a:solidFill>
                  <a:schemeClr val="bg1"/>
                </a:solidFill>
                <a:latin typeface="+mj-lt"/>
                <a:cs typeface="Poppins" pitchFamily="2" charset="77"/>
              </a:rPr>
              <a:t>Assets-</a:t>
            </a:r>
            <a:r>
              <a:rPr lang="de-DE" sz="1400" b="1" dirty="0" err="1">
                <a:solidFill>
                  <a:schemeClr val="bg1"/>
                </a:solidFill>
                <a:latin typeface="+mj-lt"/>
                <a:cs typeface="Poppins" pitchFamily="2" charset="77"/>
              </a:rPr>
              <a:t>to</a:t>
            </a:r>
            <a:r>
              <a:rPr lang="de-DE" sz="1400" b="1" dirty="0">
                <a:solidFill>
                  <a:schemeClr val="bg1"/>
                </a:solidFill>
                <a:latin typeface="+mj-lt"/>
                <a:cs typeface="Poppins" pitchFamily="2" charset="77"/>
              </a:rPr>
              <a:t>-Equity</a:t>
            </a:r>
          </a:p>
        </p:txBody>
      </p:sp>
      <p:sp>
        <p:nvSpPr>
          <p:cNvPr id="79" name="Subtitle 2">
            <a:extLst>
              <a:ext uri="{FF2B5EF4-FFF2-40B4-BE49-F238E27FC236}">
                <a16:creationId xmlns:a16="http://schemas.microsoft.com/office/drawing/2014/main" id="{D5BE56F7-54C1-4251-9C88-00724E95B679}"/>
              </a:ext>
            </a:extLst>
          </p:cNvPr>
          <p:cNvSpPr txBox="1">
            <a:spLocks/>
          </p:cNvSpPr>
          <p:nvPr/>
        </p:nvSpPr>
        <p:spPr>
          <a:xfrm>
            <a:off x="7602944" y="2393090"/>
            <a:ext cx="3826742" cy="21378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de-DE" sz="1400" dirty="0">
                <a:solidFill>
                  <a:schemeClr val="bg1"/>
                </a:solidFill>
                <a:latin typeface="+mj-lt"/>
                <a:ea typeface="Lato" panose="020F0502020204030203" pitchFamily="34" charset="0"/>
                <a:cs typeface="Lato" panose="020F0502020204030203" pitchFamily="34" charset="0"/>
              </a:rPr>
              <a:t>= Gesamtverbindlichkeiten / Gesamtvermögen</a:t>
            </a:r>
          </a:p>
        </p:txBody>
      </p:sp>
      <p:sp>
        <p:nvSpPr>
          <p:cNvPr id="80" name="Subtitle 2">
            <a:extLst>
              <a:ext uri="{FF2B5EF4-FFF2-40B4-BE49-F238E27FC236}">
                <a16:creationId xmlns:a16="http://schemas.microsoft.com/office/drawing/2014/main" id="{938FB094-863D-4840-BDB7-904E48159B70}"/>
              </a:ext>
            </a:extLst>
          </p:cNvPr>
          <p:cNvSpPr txBox="1">
            <a:spLocks/>
          </p:cNvSpPr>
          <p:nvPr/>
        </p:nvSpPr>
        <p:spPr>
          <a:xfrm>
            <a:off x="7602944" y="3165937"/>
            <a:ext cx="3826742" cy="21378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de-DE" sz="1400" dirty="0">
                <a:solidFill>
                  <a:schemeClr val="bg1"/>
                </a:solidFill>
                <a:latin typeface="+mj-lt"/>
                <a:ea typeface="Lato" panose="020F0502020204030203" pitchFamily="34" charset="0"/>
                <a:cs typeface="Lato" panose="020F0502020204030203" pitchFamily="34" charset="0"/>
              </a:rPr>
              <a:t>= Gesamtverschuldung / Gesamtes Eigenkapital</a:t>
            </a:r>
          </a:p>
        </p:txBody>
      </p:sp>
      <p:sp>
        <p:nvSpPr>
          <p:cNvPr id="81" name="Subtitle 2">
            <a:extLst>
              <a:ext uri="{FF2B5EF4-FFF2-40B4-BE49-F238E27FC236}">
                <a16:creationId xmlns:a16="http://schemas.microsoft.com/office/drawing/2014/main" id="{879910F7-1652-4765-B661-5DCAC3D75DCC}"/>
              </a:ext>
            </a:extLst>
          </p:cNvPr>
          <p:cNvSpPr txBox="1">
            <a:spLocks/>
          </p:cNvSpPr>
          <p:nvPr/>
        </p:nvSpPr>
        <p:spPr>
          <a:xfrm>
            <a:off x="7602944" y="3795654"/>
            <a:ext cx="3826742" cy="465520"/>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e-DE" sz="1400" dirty="0">
                <a:solidFill>
                  <a:schemeClr val="bg1"/>
                </a:solidFill>
                <a:latin typeface="+mj-lt"/>
                <a:ea typeface="Lato" panose="020F0502020204030203" pitchFamily="34" charset="0"/>
                <a:cs typeface="Lato" panose="020F0502020204030203" pitchFamily="34" charset="0"/>
              </a:rPr>
              <a:t>= Heutige Verschuldung /</a:t>
            </a:r>
            <a:br>
              <a:rPr lang="de-DE" sz="1400" dirty="0">
                <a:solidFill>
                  <a:schemeClr val="bg1"/>
                </a:solidFill>
                <a:latin typeface="+mj-lt"/>
                <a:ea typeface="Lato" panose="020F0502020204030203" pitchFamily="34" charset="0"/>
                <a:cs typeface="Lato" panose="020F0502020204030203" pitchFamily="34" charset="0"/>
              </a:rPr>
            </a:br>
            <a:r>
              <a:rPr lang="de-DE" sz="1400" dirty="0">
                <a:solidFill>
                  <a:schemeClr val="bg1"/>
                </a:solidFill>
                <a:latin typeface="+mj-lt"/>
                <a:ea typeface="Lato" panose="020F0502020204030203" pitchFamily="34" charset="0"/>
                <a:cs typeface="Lato" panose="020F0502020204030203" pitchFamily="34" charset="0"/>
              </a:rPr>
              <a:t>(Gesamtverschuldung + Gesamtes Eigenkapital)</a:t>
            </a:r>
          </a:p>
        </p:txBody>
      </p:sp>
      <p:sp>
        <p:nvSpPr>
          <p:cNvPr id="82" name="Subtitle 2">
            <a:extLst>
              <a:ext uri="{FF2B5EF4-FFF2-40B4-BE49-F238E27FC236}">
                <a16:creationId xmlns:a16="http://schemas.microsoft.com/office/drawing/2014/main" id="{D52A9D8F-4B91-43EE-AED4-6E0302AF2DE3}"/>
              </a:ext>
            </a:extLst>
          </p:cNvPr>
          <p:cNvSpPr txBox="1">
            <a:spLocks/>
          </p:cNvSpPr>
          <p:nvPr/>
        </p:nvSpPr>
        <p:spPr>
          <a:xfrm>
            <a:off x="7602944" y="4602693"/>
            <a:ext cx="3700424" cy="465520"/>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e-DE" sz="1400" dirty="0">
                <a:solidFill>
                  <a:schemeClr val="bg1"/>
                </a:solidFill>
                <a:latin typeface="+mj-lt"/>
                <a:ea typeface="Lato" panose="020F0502020204030203" pitchFamily="34" charset="0"/>
                <a:cs typeface="Lato" panose="020F0502020204030203" pitchFamily="34" charset="0"/>
              </a:rPr>
              <a:t>= Gesamtverschuldung / Ergebnis vor Zinsen, Steuern und Abschreibungen (EBITDA)</a:t>
            </a:r>
          </a:p>
        </p:txBody>
      </p:sp>
      <p:sp>
        <p:nvSpPr>
          <p:cNvPr id="83" name="Subtitle 2">
            <a:extLst>
              <a:ext uri="{FF2B5EF4-FFF2-40B4-BE49-F238E27FC236}">
                <a16:creationId xmlns:a16="http://schemas.microsoft.com/office/drawing/2014/main" id="{38E7A2F2-1146-42FC-8305-94585BA8202E}"/>
              </a:ext>
            </a:extLst>
          </p:cNvPr>
          <p:cNvSpPr txBox="1">
            <a:spLocks/>
          </p:cNvSpPr>
          <p:nvPr/>
        </p:nvSpPr>
        <p:spPr>
          <a:xfrm>
            <a:off x="7602944" y="5509878"/>
            <a:ext cx="3826742" cy="21378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de-DE" sz="1400" dirty="0">
                <a:solidFill>
                  <a:schemeClr val="bg1"/>
                </a:solidFill>
                <a:latin typeface="+mj-lt"/>
                <a:ea typeface="Lato" panose="020F0502020204030203" pitchFamily="34" charset="0"/>
                <a:cs typeface="Lato" panose="020F0502020204030203" pitchFamily="34" charset="0"/>
              </a:rPr>
              <a:t>= Gesamtvermögen / Gesamtes Eigenkapital</a:t>
            </a:r>
          </a:p>
        </p:txBody>
      </p:sp>
    </p:spTree>
    <p:extLst>
      <p:ext uri="{BB962C8B-B14F-4D97-AF65-F5344CB8AC3E}">
        <p14:creationId xmlns:p14="http://schemas.microsoft.com/office/powerpoint/2010/main" val="972788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609F8-DA96-FA45-812A-9B7C783F7904}"/>
              </a:ext>
            </a:extLst>
          </p:cNvPr>
          <p:cNvSpPr>
            <a:spLocks noGrp="1"/>
          </p:cNvSpPr>
          <p:nvPr>
            <p:ph type="body" sz="quarter" idx="16"/>
          </p:nvPr>
        </p:nvSpPr>
        <p:spPr/>
        <p:txBody>
          <a:bodyPr>
            <a:normAutofit/>
          </a:bodyPr>
          <a:lstStyle/>
          <a:p>
            <a:r>
              <a:rPr lang="de-DE" dirty="0"/>
              <a:t>Empfohlene Lektüre</a:t>
            </a:r>
          </a:p>
        </p:txBody>
      </p:sp>
    </p:spTree>
    <p:extLst>
      <p:ext uri="{BB962C8B-B14F-4D97-AF65-F5344CB8AC3E}">
        <p14:creationId xmlns:p14="http://schemas.microsoft.com/office/powerpoint/2010/main" val="41409785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0B6D485-5ADC-5F12-0751-7B52E847E65D}"/>
              </a:ext>
            </a:extLst>
          </p:cNvPr>
          <p:cNvSpPr>
            <a:spLocks noGrp="1"/>
          </p:cNvSpPr>
          <p:nvPr>
            <p:ph type="body" sz="quarter" idx="18"/>
          </p:nvPr>
        </p:nvSpPr>
        <p:spPr/>
        <p:txBody>
          <a:bodyPr/>
          <a:lstStyle/>
          <a:p>
            <a:pPr marL="285750" indent="-285750">
              <a:buFont typeface="Arial" panose="020B0604020202020204" pitchFamily="34" charset="0"/>
              <a:buChar char="•"/>
            </a:pPr>
            <a:r>
              <a:rPr lang="de-DE" sz="1800" dirty="0">
                <a:solidFill>
                  <a:srgbClr val="595A59"/>
                </a:solidFill>
                <a:latin typeface="+mj-lt"/>
              </a:rPr>
              <a:t>Heifetz, R. (1994) Leadership Without Easy Answers. Cambridge, Mass: Harvard University Press.</a:t>
            </a:r>
          </a:p>
          <a:p>
            <a:pPr marL="285750" indent="-285750">
              <a:buFont typeface="Arial" panose="020B0604020202020204" pitchFamily="34" charset="0"/>
              <a:buChar char="•"/>
            </a:pPr>
            <a:r>
              <a:rPr lang="de-DE" sz="1800" dirty="0">
                <a:solidFill>
                  <a:srgbClr val="595A59"/>
                </a:solidFill>
                <a:latin typeface="+mj-lt"/>
              </a:rPr>
              <a:t>Heifetz, R., Grashow, A. and Linsky, M. (2009) ‘Leadership in a (permanent) crisis’. Harvard Business Review, July/August, https://hbr.org/2009/07/leadership-in-a-permanent-crisis</a:t>
            </a:r>
            <a:endParaRPr lang="de-DE" sz="1800" dirty="0">
              <a:solidFill>
                <a:srgbClr val="595A59"/>
              </a:solidFill>
              <a:latin typeface="+mj-lt"/>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de-DE" sz="1800" dirty="0">
                <a:solidFill>
                  <a:srgbClr val="595A59"/>
                </a:solidFill>
                <a:latin typeface="+mj-lt"/>
                <a:hlinkClick r:id="rId3">
                  <a:extLst>
                    <a:ext uri="{A12FA001-AC4F-418D-AE19-62706E023703}">
                      <ahyp:hlinkClr xmlns:ahyp="http://schemas.microsoft.com/office/drawing/2018/hyperlinkcolor" val="tx"/>
                    </a:ext>
                  </a:extLst>
                </a:hlinkClick>
              </a:rPr>
              <a:t>How to make good decisions in times of crisis (fastcompany.com)</a:t>
            </a:r>
            <a:endParaRPr lang="de-DE" sz="1800" dirty="0">
              <a:solidFill>
                <a:srgbClr val="595A59"/>
              </a:solidFill>
              <a:latin typeface="+mj-lt"/>
            </a:endParaRPr>
          </a:p>
          <a:p>
            <a:pPr marL="285750" indent="-285750">
              <a:buFont typeface="Arial" panose="020B0604020202020204" pitchFamily="34" charset="0"/>
              <a:buChar char="•"/>
            </a:pPr>
            <a:r>
              <a:rPr lang="de-DE" sz="1800" dirty="0">
                <a:solidFill>
                  <a:srgbClr val="595A59"/>
                </a:solidFill>
                <a:latin typeface="+mj-lt"/>
                <a:hlinkClick r:id="rId4">
                  <a:extLst>
                    <a:ext uri="{A12FA001-AC4F-418D-AE19-62706E023703}">
                      <ahyp:hlinkClr xmlns:ahyp="http://schemas.microsoft.com/office/drawing/2018/hyperlinkcolor" val="tx"/>
                    </a:ext>
                  </a:extLst>
                </a:hlinkClick>
              </a:rPr>
              <a:t>12 business leaders share how they lead their teams through a crisis (msn.com)</a:t>
            </a:r>
            <a:endParaRPr lang="de-DE" sz="1800" dirty="0">
              <a:solidFill>
                <a:srgbClr val="595A59"/>
              </a:solidFill>
              <a:latin typeface="+mj-lt"/>
            </a:endParaRPr>
          </a:p>
          <a:p>
            <a:pPr marL="285750" indent="-285750">
              <a:buFont typeface="Arial" panose="020B0604020202020204" pitchFamily="34" charset="0"/>
              <a:buChar char="•"/>
            </a:pPr>
            <a:r>
              <a:rPr lang="de-DE" sz="1800" dirty="0">
                <a:solidFill>
                  <a:srgbClr val="595A59"/>
                </a:solidFill>
                <a:latin typeface="+mj-lt"/>
                <a:hlinkClick r:id="rId5">
                  <a:extLst>
                    <a:ext uri="{A12FA001-AC4F-418D-AE19-62706E023703}">
                      <ahyp:hlinkClr xmlns:ahyp="http://schemas.microsoft.com/office/drawing/2018/hyperlinkcolor" val="tx"/>
                    </a:ext>
                  </a:extLst>
                </a:hlinkClick>
              </a:rPr>
              <a:t>Mastering the lessons of crisis management and rapid recovery (themandarin.com.au)</a:t>
            </a:r>
            <a:endParaRPr lang="de-DE" sz="1800" dirty="0">
              <a:solidFill>
                <a:srgbClr val="595A59"/>
              </a:solidFill>
              <a:latin typeface="+mj-lt"/>
            </a:endParaRPr>
          </a:p>
          <a:p>
            <a:pPr marL="285750" indent="-285750">
              <a:buFont typeface="Arial" panose="020B0604020202020204" pitchFamily="34" charset="0"/>
              <a:buChar char="•"/>
            </a:pPr>
            <a:r>
              <a:rPr lang="de-DE" sz="1800" dirty="0">
                <a:solidFill>
                  <a:srgbClr val="595A59"/>
                </a:solidFill>
                <a:latin typeface="+mj-lt"/>
                <a:hlinkClick r:id="rId6">
                  <a:extLst>
                    <a:ext uri="{A12FA001-AC4F-418D-AE19-62706E023703}">
                      <ahyp:hlinkClr xmlns:ahyp="http://schemas.microsoft.com/office/drawing/2018/hyperlinkcolor" val="tx"/>
                    </a:ext>
                  </a:extLst>
                </a:hlinkClick>
              </a:rPr>
              <a:t>Decision making during the coronavirus crisis | McKinsey</a:t>
            </a:r>
            <a:endParaRPr lang="de-DE" sz="1800" dirty="0">
              <a:solidFill>
                <a:srgbClr val="595A59"/>
              </a:solidFill>
              <a:latin typeface="+mj-lt"/>
            </a:endParaRPr>
          </a:p>
          <a:p>
            <a:pPr marL="285750" indent="-285750">
              <a:buFont typeface="Arial" panose="020B0604020202020204" pitchFamily="34" charset="0"/>
              <a:buChar char="•"/>
            </a:pPr>
            <a:r>
              <a:rPr lang="de-DE" sz="1800" dirty="0">
                <a:solidFill>
                  <a:srgbClr val="595A59"/>
                </a:solidFill>
                <a:latin typeface="+mj-lt"/>
                <a:hlinkClick r:id="rId7">
                  <a:extLst>
                    <a:ext uri="{A12FA001-AC4F-418D-AE19-62706E023703}">
                      <ahyp:hlinkClr xmlns:ahyp="http://schemas.microsoft.com/office/drawing/2018/hyperlinkcolor" val="tx"/>
                    </a:ext>
                  </a:extLst>
                </a:hlinkClick>
              </a:rPr>
              <a:t>The Art of Making Tough Decisions in a Crisis | Psychology Today</a:t>
            </a:r>
            <a:endParaRPr lang="de-DE" sz="1800" dirty="0">
              <a:solidFill>
                <a:srgbClr val="595A59"/>
              </a:solidFill>
              <a:latin typeface="+mj-lt"/>
            </a:endParaRPr>
          </a:p>
          <a:p>
            <a:endParaRPr lang="de-DE" dirty="0"/>
          </a:p>
        </p:txBody>
      </p:sp>
      <p:sp>
        <p:nvSpPr>
          <p:cNvPr id="2" name="Text Placeholder 1">
            <a:extLst>
              <a:ext uri="{FF2B5EF4-FFF2-40B4-BE49-F238E27FC236}">
                <a16:creationId xmlns:a16="http://schemas.microsoft.com/office/drawing/2014/main" id="{C0738FA6-B7D9-4EB1-9189-81F55AF43F5B}"/>
              </a:ext>
            </a:extLst>
          </p:cNvPr>
          <p:cNvSpPr>
            <a:spLocks noGrp="1"/>
          </p:cNvSpPr>
          <p:nvPr>
            <p:ph type="body" sz="quarter" idx="16"/>
          </p:nvPr>
        </p:nvSpPr>
        <p:spPr>
          <a:solidFill>
            <a:schemeClr val="bg1"/>
          </a:solidFill>
        </p:spPr>
        <p:txBody>
          <a:bodyPr>
            <a:normAutofit/>
          </a:bodyPr>
          <a:lstStyle/>
          <a:p>
            <a:r>
              <a:rPr lang="de-DE" dirty="0"/>
              <a:t>Kurze, aber interessante Artikel, die wir aufschlussreich finden...</a:t>
            </a:r>
          </a:p>
        </p:txBody>
      </p:sp>
      <p:sp>
        <p:nvSpPr>
          <p:cNvPr id="4" name="Textplatzhalter 3">
            <a:extLst>
              <a:ext uri="{FF2B5EF4-FFF2-40B4-BE49-F238E27FC236}">
                <a16:creationId xmlns:a16="http://schemas.microsoft.com/office/drawing/2014/main" id="{427ABCD7-2CF1-8FB5-8D77-D1AC901201D0}"/>
              </a:ext>
            </a:extLst>
          </p:cNvPr>
          <p:cNvSpPr>
            <a:spLocks noGrp="1"/>
          </p:cNvSpPr>
          <p:nvPr>
            <p:ph type="body" sz="quarter" idx="19"/>
          </p:nvPr>
        </p:nvSpPr>
        <p:spPr/>
        <p:txBody>
          <a:bodyPr>
            <a:normAutofit fontScale="92500" lnSpcReduction="20000"/>
          </a:bodyPr>
          <a:lstStyle/>
          <a:p>
            <a:r>
              <a:rPr lang="de-DE" dirty="0"/>
              <a:t>Empfohlene Lektüre</a:t>
            </a:r>
          </a:p>
        </p:txBody>
      </p:sp>
    </p:spTree>
    <p:extLst>
      <p:ext uri="{BB962C8B-B14F-4D97-AF65-F5344CB8AC3E}">
        <p14:creationId xmlns:p14="http://schemas.microsoft.com/office/powerpoint/2010/main" val="29261655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71"/>
          <p:cNvSpPr txBox="1">
            <a:spLocks noGrp="1"/>
          </p:cNvSpPr>
          <p:nvPr>
            <p:ph type="body" idx="1"/>
          </p:nvPr>
        </p:nvSpPr>
        <p:spPr>
          <a:xfrm>
            <a:off x="967061" y="4154268"/>
            <a:ext cx="5808311" cy="731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None/>
            </a:pPr>
            <a:r>
              <a:rPr lang="de-DE" dirty="0"/>
              <a:t>FUNKTIONALE KOMPETENZEN</a:t>
            </a:r>
            <a:endParaRPr dirty="0"/>
          </a:p>
        </p:txBody>
      </p:sp>
      <p:sp>
        <p:nvSpPr>
          <p:cNvPr id="1973" name="Google Shape;1973;p71"/>
          <p:cNvSpPr txBox="1">
            <a:spLocks noGrp="1"/>
          </p:cNvSpPr>
          <p:nvPr>
            <p:ph type="body" idx="2"/>
          </p:nvPr>
        </p:nvSpPr>
        <p:spPr>
          <a:xfrm>
            <a:off x="967062" y="3344692"/>
            <a:ext cx="4547047" cy="837258"/>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90000"/>
              </a:lnSpc>
              <a:spcBef>
                <a:spcPts val="0"/>
              </a:spcBef>
              <a:spcAft>
                <a:spcPts val="0"/>
              </a:spcAft>
              <a:buClr>
                <a:schemeClr val="lt1"/>
              </a:buClr>
              <a:buSzPts val="5000"/>
              <a:buNone/>
            </a:pPr>
            <a:r>
              <a:rPr lang="de-DE" dirty="0"/>
              <a:t>Als nächstes: Modul 5</a:t>
            </a:r>
            <a:endParaRPr dirty="0"/>
          </a:p>
        </p:txBody>
      </p:sp>
      <p:grpSp>
        <p:nvGrpSpPr>
          <p:cNvPr id="1974" name="Google Shape;1974;p71"/>
          <p:cNvGrpSpPr/>
          <p:nvPr/>
        </p:nvGrpSpPr>
        <p:grpSpPr>
          <a:xfrm>
            <a:off x="7286899" y="3277496"/>
            <a:ext cx="233548" cy="233548"/>
            <a:chOff x="5941025" y="3634400"/>
            <a:chExt cx="467650" cy="467650"/>
          </a:xfrm>
        </p:grpSpPr>
        <p:sp>
          <p:nvSpPr>
            <p:cNvPr id="1975" name="Google Shape;1975;p71"/>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6" name="Google Shape;1976;p71"/>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7" name="Google Shape;1977;p71"/>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8" name="Google Shape;1978;p71"/>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9" name="Google Shape;1979;p71"/>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80" name="Google Shape;1980;p71"/>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981" name="Google Shape;1981;p71"/>
          <p:cNvSpPr txBox="1"/>
          <p:nvPr/>
        </p:nvSpPr>
        <p:spPr>
          <a:xfrm>
            <a:off x="7781191" y="3240382"/>
            <a:ext cx="33588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https://www.tourismrecovery.eu/</a:t>
            </a:r>
            <a:r>
              <a:rPr lang="de-DE" sz="1400">
                <a:solidFill>
                  <a:schemeClr val="lt1"/>
                </a:solidFill>
                <a:latin typeface="Calibri"/>
                <a:ea typeface="Calibri"/>
                <a:cs typeface="Calibri"/>
                <a:sym typeface="Calibri"/>
              </a:rPr>
              <a:t> </a:t>
            </a:r>
            <a:endParaRPr/>
          </a:p>
        </p:txBody>
      </p:sp>
      <p:sp>
        <p:nvSpPr>
          <p:cNvPr id="1982" name="Google Shape;1982;p71"/>
          <p:cNvSpPr txBox="1"/>
          <p:nvPr/>
        </p:nvSpPr>
        <p:spPr>
          <a:xfrm>
            <a:off x="7781191" y="3763556"/>
            <a:ext cx="38671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https://www.facebook.com/tourismcrisisrecovery</a:t>
            </a:r>
            <a:r>
              <a:rPr lang="de-DE" sz="1400">
                <a:solidFill>
                  <a:schemeClr val="lt1"/>
                </a:solidFill>
                <a:latin typeface="Calibri"/>
                <a:ea typeface="Calibri"/>
                <a:cs typeface="Calibri"/>
                <a:sym typeface="Calibri"/>
              </a:rPr>
              <a:t> </a:t>
            </a:r>
            <a:endParaRPr/>
          </a:p>
        </p:txBody>
      </p:sp>
      <p:sp>
        <p:nvSpPr>
          <p:cNvPr id="1983" name="Google Shape;1983;p71"/>
          <p:cNvSpPr/>
          <p:nvPr/>
        </p:nvSpPr>
        <p:spPr>
          <a:xfrm>
            <a:off x="7299757" y="3792031"/>
            <a:ext cx="132298" cy="234000"/>
          </a:xfrm>
          <a:custGeom>
            <a:avLst/>
            <a:gdLst/>
            <a:ahLst/>
            <a:cxnLst/>
            <a:rect l="l" t="t" r="r" b="b"/>
            <a:pathLst>
              <a:path w="146" h="257" extrusionOk="0">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Analysen der Insolvenzen von Tourismusunternehmen zeigen spezifische Einflussgrößen auf die Insolvenzwahrscheinlichkeit:</a:t>
            </a:r>
          </a:p>
          <a:p>
            <a:endParaRPr lang="de-DE" dirty="0"/>
          </a:p>
          <a:p>
            <a:r>
              <a:rPr lang="de-DE" sz="1200" dirty="0"/>
              <a:t>Tänzel, M. (2019). Bankruptcy Prediction in Alpine Tourism: A West Austrian consideration</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Es gibt spezifische Charakteristika und Einflüsse, die auf die Insolvenzwahrscheinlichkeit von Tourismusunternehmen einwirken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Überblick über ausgewählte Einflüsse auf die Insolvenzwahrscheinlichkeit von Tourismusunternehmen (II/II)</a:t>
            </a:r>
          </a:p>
        </p:txBody>
      </p:sp>
      <p:sp>
        <p:nvSpPr>
          <p:cNvPr id="6" name="Freeform 89">
            <a:extLst>
              <a:ext uri="{FF2B5EF4-FFF2-40B4-BE49-F238E27FC236}">
                <a16:creationId xmlns:a16="http://schemas.microsoft.com/office/drawing/2014/main" id="{668A5FCA-DB94-2B55-C01D-9FBDD42F8A80}"/>
              </a:ext>
            </a:extLst>
          </p:cNvPr>
          <p:cNvSpPr>
            <a:spLocks/>
          </p:cNvSpPr>
          <p:nvPr/>
        </p:nvSpPr>
        <p:spPr bwMode="auto">
          <a:xfrm>
            <a:off x="4014454" y="4486773"/>
            <a:ext cx="3653076" cy="653961"/>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7" name="Freeform 93">
            <a:extLst>
              <a:ext uri="{FF2B5EF4-FFF2-40B4-BE49-F238E27FC236}">
                <a16:creationId xmlns:a16="http://schemas.microsoft.com/office/drawing/2014/main" id="{A88A6672-8B3A-F91C-E176-AE636703121C}"/>
              </a:ext>
            </a:extLst>
          </p:cNvPr>
          <p:cNvSpPr>
            <a:spLocks/>
          </p:cNvSpPr>
          <p:nvPr/>
        </p:nvSpPr>
        <p:spPr bwMode="auto">
          <a:xfrm>
            <a:off x="4080136" y="4486773"/>
            <a:ext cx="1367892" cy="653961"/>
          </a:xfrm>
          <a:custGeom>
            <a:avLst/>
            <a:gdLst>
              <a:gd name="T0" fmla="*/ 958 w 958"/>
              <a:gd name="T1" fmla="*/ 0 h 458"/>
              <a:gd name="T2" fmla="*/ 376 w 958"/>
              <a:gd name="T3" fmla="*/ 0 h 458"/>
              <a:gd name="T4" fmla="*/ 0 w 958"/>
              <a:gd name="T5" fmla="*/ 458 h 458"/>
              <a:gd name="T6" fmla="*/ 581 w 958"/>
              <a:gd name="T7" fmla="*/ 458 h 458"/>
              <a:gd name="T8" fmla="*/ 958 w 958"/>
              <a:gd name="T9" fmla="*/ 0 h 458"/>
            </a:gdLst>
            <a:ahLst/>
            <a:cxnLst>
              <a:cxn ang="0">
                <a:pos x="T0" y="T1"/>
              </a:cxn>
              <a:cxn ang="0">
                <a:pos x="T2" y="T3"/>
              </a:cxn>
              <a:cxn ang="0">
                <a:pos x="T4" y="T5"/>
              </a:cxn>
              <a:cxn ang="0">
                <a:pos x="T6" y="T7"/>
              </a:cxn>
              <a:cxn ang="0">
                <a:pos x="T8" y="T9"/>
              </a:cxn>
            </a:cxnLst>
            <a:rect l="0" t="0" r="r" b="b"/>
            <a:pathLst>
              <a:path w="958" h="458">
                <a:moveTo>
                  <a:pt x="958" y="0"/>
                </a:moveTo>
                <a:lnTo>
                  <a:pt x="376" y="0"/>
                </a:lnTo>
                <a:lnTo>
                  <a:pt x="0" y="458"/>
                </a:lnTo>
                <a:lnTo>
                  <a:pt x="581" y="458"/>
                </a:lnTo>
                <a:lnTo>
                  <a:pt x="958"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13" name="TextBox 58">
            <a:extLst>
              <a:ext uri="{FF2B5EF4-FFF2-40B4-BE49-F238E27FC236}">
                <a16:creationId xmlns:a16="http://schemas.microsoft.com/office/drawing/2014/main" id="{AB5E3FB1-B2C3-07AF-4FC7-5A4507E66A72}"/>
              </a:ext>
            </a:extLst>
          </p:cNvPr>
          <p:cNvSpPr txBox="1"/>
          <p:nvPr/>
        </p:nvSpPr>
        <p:spPr>
          <a:xfrm>
            <a:off x="4636491" y="4491101"/>
            <a:ext cx="625492" cy="415498"/>
          </a:xfrm>
          <a:prstGeom prst="rect">
            <a:avLst/>
          </a:prstGeom>
          <a:noFill/>
        </p:spPr>
        <p:txBody>
          <a:bodyPr wrap="none" rtlCol="0">
            <a:spAutoFit/>
          </a:bodyPr>
          <a:lstStyle/>
          <a:p>
            <a:pPr algn="ctr"/>
            <a:r>
              <a:rPr lang="de-DE" sz="1050" b="1" dirty="0">
                <a:solidFill>
                  <a:schemeClr val="bg1"/>
                </a:solidFill>
                <a:ea typeface="Roboto" charset="0"/>
                <a:cs typeface="Roboto" charset="0"/>
              </a:rPr>
              <a:t>Rurale</a:t>
            </a:r>
            <a:br>
              <a:rPr lang="de-DE" sz="1050" b="1" dirty="0">
                <a:solidFill>
                  <a:schemeClr val="bg1"/>
                </a:solidFill>
                <a:ea typeface="Roboto" charset="0"/>
                <a:cs typeface="Roboto" charset="0"/>
              </a:rPr>
            </a:br>
            <a:r>
              <a:rPr lang="de-DE" sz="1050" b="1" dirty="0">
                <a:solidFill>
                  <a:schemeClr val="bg1"/>
                </a:solidFill>
                <a:ea typeface="Roboto" charset="0"/>
                <a:cs typeface="Roboto" charset="0"/>
              </a:rPr>
              <a:t>Gebiete</a:t>
            </a:r>
          </a:p>
        </p:txBody>
      </p:sp>
      <p:sp>
        <p:nvSpPr>
          <p:cNvPr id="14" name="Rectangle 60">
            <a:extLst>
              <a:ext uri="{FF2B5EF4-FFF2-40B4-BE49-F238E27FC236}">
                <a16:creationId xmlns:a16="http://schemas.microsoft.com/office/drawing/2014/main" id="{0D9827E6-C88D-D6B9-E194-46530828B295}"/>
              </a:ext>
            </a:extLst>
          </p:cNvPr>
          <p:cNvSpPr>
            <a:spLocks/>
          </p:cNvSpPr>
          <p:nvPr/>
        </p:nvSpPr>
        <p:spPr bwMode="auto">
          <a:xfrm>
            <a:off x="4462966" y="4743034"/>
            <a:ext cx="420115" cy="461793"/>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3001" b="1" spc="113" dirty="0">
                <a:solidFill>
                  <a:schemeClr val="bg1"/>
                </a:solidFill>
                <a:ea typeface="Roboto" charset="0"/>
                <a:cs typeface="Roboto" charset="0"/>
                <a:sym typeface="Bebas Neue" charset="0"/>
              </a:rPr>
              <a:t>11</a:t>
            </a:r>
          </a:p>
        </p:txBody>
      </p:sp>
      <p:sp>
        <p:nvSpPr>
          <p:cNvPr id="15" name="TextBox 61">
            <a:extLst>
              <a:ext uri="{FF2B5EF4-FFF2-40B4-BE49-F238E27FC236}">
                <a16:creationId xmlns:a16="http://schemas.microsoft.com/office/drawing/2014/main" id="{96F66F06-758A-482F-2138-94D2A937E5CB}"/>
              </a:ext>
            </a:extLst>
          </p:cNvPr>
          <p:cNvSpPr txBox="1"/>
          <p:nvPr/>
        </p:nvSpPr>
        <p:spPr>
          <a:xfrm>
            <a:off x="5173279" y="4505271"/>
            <a:ext cx="2490194" cy="646331"/>
          </a:xfrm>
          <a:prstGeom prst="rect">
            <a:avLst/>
          </a:prstGeom>
          <a:noFill/>
        </p:spPr>
        <p:txBody>
          <a:bodyPr wrap="square" rtlCol="0">
            <a:spAutoFit/>
          </a:bodyPr>
          <a:lstStyle/>
          <a:p>
            <a:pPr algn="r"/>
            <a:r>
              <a:rPr lang="de-DE" sz="1200" dirty="0">
                <a:solidFill>
                  <a:schemeClr val="bg1"/>
                </a:solidFill>
                <a:ea typeface="Lato Light" charset="0"/>
                <a:cs typeface="Lato Light" charset="0"/>
              </a:rPr>
              <a:t>Unternehmen in ländlichen Gebieten</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haben eine geringere Krisen- und </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Insolvenzwahrscheinlichkeit</a:t>
            </a:r>
          </a:p>
        </p:txBody>
      </p:sp>
      <p:sp>
        <p:nvSpPr>
          <p:cNvPr id="16" name="Freeform 89">
            <a:extLst>
              <a:ext uri="{FF2B5EF4-FFF2-40B4-BE49-F238E27FC236}">
                <a16:creationId xmlns:a16="http://schemas.microsoft.com/office/drawing/2014/main" id="{B8646FD7-513D-1229-7D0E-2633E1DD999E}"/>
              </a:ext>
            </a:extLst>
          </p:cNvPr>
          <p:cNvSpPr>
            <a:spLocks/>
          </p:cNvSpPr>
          <p:nvPr/>
        </p:nvSpPr>
        <p:spPr bwMode="auto">
          <a:xfrm>
            <a:off x="4014454" y="2579417"/>
            <a:ext cx="3653076" cy="653961"/>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17" name="Freeform 93">
            <a:extLst>
              <a:ext uri="{FF2B5EF4-FFF2-40B4-BE49-F238E27FC236}">
                <a16:creationId xmlns:a16="http://schemas.microsoft.com/office/drawing/2014/main" id="{B8439671-6E70-845F-9A3A-1E3FE1D70E4B}"/>
              </a:ext>
            </a:extLst>
          </p:cNvPr>
          <p:cNvSpPr>
            <a:spLocks/>
          </p:cNvSpPr>
          <p:nvPr/>
        </p:nvSpPr>
        <p:spPr bwMode="auto">
          <a:xfrm>
            <a:off x="4080136" y="2579417"/>
            <a:ext cx="1367892" cy="653961"/>
          </a:xfrm>
          <a:custGeom>
            <a:avLst/>
            <a:gdLst>
              <a:gd name="T0" fmla="*/ 958 w 958"/>
              <a:gd name="T1" fmla="*/ 0 h 458"/>
              <a:gd name="T2" fmla="*/ 376 w 958"/>
              <a:gd name="T3" fmla="*/ 0 h 458"/>
              <a:gd name="T4" fmla="*/ 0 w 958"/>
              <a:gd name="T5" fmla="*/ 458 h 458"/>
              <a:gd name="T6" fmla="*/ 581 w 958"/>
              <a:gd name="T7" fmla="*/ 458 h 458"/>
              <a:gd name="T8" fmla="*/ 958 w 958"/>
              <a:gd name="T9" fmla="*/ 0 h 458"/>
            </a:gdLst>
            <a:ahLst/>
            <a:cxnLst>
              <a:cxn ang="0">
                <a:pos x="T0" y="T1"/>
              </a:cxn>
              <a:cxn ang="0">
                <a:pos x="T2" y="T3"/>
              </a:cxn>
              <a:cxn ang="0">
                <a:pos x="T4" y="T5"/>
              </a:cxn>
              <a:cxn ang="0">
                <a:pos x="T6" y="T7"/>
              </a:cxn>
              <a:cxn ang="0">
                <a:pos x="T8" y="T9"/>
              </a:cxn>
            </a:cxnLst>
            <a:rect l="0" t="0" r="r" b="b"/>
            <a:pathLst>
              <a:path w="958" h="458">
                <a:moveTo>
                  <a:pt x="958" y="0"/>
                </a:moveTo>
                <a:lnTo>
                  <a:pt x="376" y="0"/>
                </a:lnTo>
                <a:lnTo>
                  <a:pt x="0" y="458"/>
                </a:lnTo>
                <a:lnTo>
                  <a:pt x="581" y="458"/>
                </a:lnTo>
                <a:lnTo>
                  <a:pt x="958"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18" name="Freeform 107">
            <a:extLst>
              <a:ext uri="{FF2B5EF4-FFF2-40B4-BE49-F238E27FC236}">
                <a16:creationId xmlns:a16="http://schemas.microsoft.com/office/drawing/2014/main" id="{B8E80A8A-CDC9-B7DB-8931-C6EC3D394030}"/>
              </a:ext>
            </a:extLst>
          </p:cNvPr>
          <p:cNvSpPr>
            <a:spLocks/>
          </p:cNvSpPr>
          <p:nvPr/>
        </p:nvSpPr>
        <p:spPr bwMode="auto">
          <a:xfrm>
            <a:off x="8026650" y="2597915"/>
            <a:ext cx="3654000" cy="653961"/>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19" name="Freeform 111">
            <a:extLst>
              <a:ext uri="{FF2B5EF4-FFF2-40B4-BE49-F238E27FC236}">
                <a16:creationId xmlns:a16="http://schemas.microsoft.com/office/drawing/2014/main" id="{DF8B1A87-02F0-6DC1-BBA6-11D9563B8CB2}"/>
              </a:ext>
            </a:extLst>
          </p:cNvPr>
          <p:cNvSpPr>
            <a:spLocks/>
          </p:cNvSpPr>
          <p:nvPr/>
        </p:nvSpPr>
        <p:spPr bwMode="auto">
          <a:xfrm>
            <a:off x="10259999" y="2597915"/>
            <a:ext cx="1367892" cy="653961"/>
          </a:xfrm>
          <a:custGeom>
            <a:avLst/>
            <a:gdLst>
              <a:gd name="T0" fmla="*/ 0 w 958"/>
              <a:gd name="T1" fmla="*/ 0 h 458"/>
              <a:gd name="T2" fmla="*/ 582 w 958"/>
              <a:gd name="T3" fmla="*/ 0 h 458"/>
              <a:gd name="T4" fmla="*/ 958 w 958"/>
              <a:gd name="T5" fmla="*/ 458 h 458"/>
              <a:gd name="T6" fmla="*/ 377 w 958"/>
              <a:gd name="T7" fmla="*/ 458 h 458"/>
              <a:gd name="T8" fmla="*/ 0 w 958"/>
              <a:gd name="T9" fmla="*/ 0 h 458"/>
            </a:gdLst>
            <a:ahLst/>
            <a:cxnLst>
              <a:cxn ang="0">
                <a:pos x="T0" y="T1"/>
              </a:cxn>
              <a:cxn ang="0">
                <a:pos x="T2" y="T3"/>
              </a:cxn>
              <a:cxn ang="0">
                <a:pos x="T4" y="T5"/>
              </a:cxn>
              <a:cxn ang="0">
                <a:pos x="T6" y="T7"/>
              </a:cxn>
              <a:cxn ang="0">
                <a:pos x="T8" y="T9"/>
              </a:cxn>
            </a:cxnLst>
            <a:rect l="0" t="0" r="r" b="b"/>
            <a:pathLst>
              <a:path w="958" h="458">
                <a:moveTo>
                  <a:pt x="0" y="0"/>
                </a:moveTo>
                <a:lnTo>
                  <a:pt x="582" y="0"/>
                </a:lnTo>
                <a:lnTo>
                  <a:pt x="958" y="458"/>
                </a:lnTo>
                <a:lnTo>
                  <a:pt x="377" y="458"/>
                </a:lnTo>
                <a:lnTo>
                  <a:pt x="0"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20" name="TextBox 66">
            <a:extLst>
              <a:ext uri="{FF2B5EF4-FFF2-40B4-BE49-F238E27FC236}">
                <a16:creationId xmlns:a16="http://schemas.microsoft.com/office/drawing/2014/main" id="{FB5880B0-5224-D02E-F1A4-2A7EAC839467}"/>
              </a:ext>
            </a:extLst>
          </p:cNvPr>
          <p:cNvSpPr txBox="1"/>
          <p:nvPr/>
        </p:nvSpPr>
        <p:spPr>
          <a:xfrm>
            <a:off x="10416348" y="2602243"/>
            <a:ext cx="729687" cy="415498"/>
          </a:xfrm>
          <a:prstGeom prst="rect">
            <a:avLst/>
          </a:prstGeom>
          <a:noFill/>
        </p:spPr>
        <p:txBody>
          <a:bodyPr wrap="none" rtlCol="0">
            <a:spAutoFit/>
          </a:bodyPr>
          <a:lstStyle/>
          <a:p>
            <a:pPr algn="ctr"/>
            <a:r>
              <a:rPr lang="de-DE" sz="1050" b="1" dirty="0">
                <a:solidFill>
                  <a:schemeClr val="bg1"/>
                </a:solidFill>
                <a:ea typeface="Roboto" charset="0"/>
                <a:cs typeface="Roboto" charset="0"/>
              </a:rPr>
              <a:t>Lehrlings-</a:t>
            </a:r>
            <a:br>
              <a:rPr lang="de-DE" sz="1050" b="1" dirty="0">
                <a:solidFill>
                  <a:schemeClr val="bg1"/>
                </a:solidFill>
                <a:ea typeface="Roboto" charset="0"/>
                <a:cs typeface="Roboto" charset="0"/>
              </a:rPr>
            </a:br>
            <a:r>
              <a:rPr lang="de-DE" sz="1050" b="1" dirty="0">
                <a:solidFill>
                  <a:schemeClr val="bg1"/>
                </a:solidFill>
                <a:ea typeface="Roboto" charset="0"/>
                <a:cs typeface="Roboto" charset="0"/>
              </a:rPr>
              <a:t>quote</a:t>
            </a:r>
          </a:p>
        </p:txBody>
      </p:sp>
      <p:sp>
        <p:nvSpPr>
          <p:cNvPr id="21" name="Rectangle 67">
            <a:extLst>
              <a:ext uri="{FF2B5EF4-FFF2-40B4-BE49-F238E27FC236}">
                <a16:creationId xmlns:a16="http://schemas.microsoft.com/office/drawing/2014/main" id="{2983BB80-ABDA-62B6-D7B2-0A964395456F}"/>
              </a:ext>
            </a:extLst>
          </p:cNvPr>
          <p:cNvSpPr>
            <a:spLocks/>
          </p:cNvSpPr>
          <p:nvPr/>
        </p:nvSpPr>
        <p:spPr bwMode="auto">
          <a:xfrm>
            <a:off x="10805489" y="2854176"/>
            <a:ext cx="420115" cy="461793"/>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3001" b="1" spc="113" dirty="0">
                <a:solidFill>
                  <a:schemeClr val="bg1"/>
                </a:solidFill>
                <a:ea typeface="Roboto" charset="0"/>
                <a:cs typeface="Roboto" charset="0"/>
                <a:sym typeface="Bebas Neue" charset="0"/>
              </a:rPr>
              <a:t>08</a:t>
            </a:r>
          </a:p>
        </p:txBody>
      </p:sp>
      <p:sp>
        <p:nvSpPr>
          <p:cNvPr id="22" name="TextBox 68">
            <a:extLst>
              <a:ext uri="{FF2B5EF4-FFF2-40B4-BE49-F238E27FC236}">
                <a16:creationId xmlns:a16="http://schemas.microsoft.com/office/drawing/2014/main" id="{C424D0DD-4CDD-2C86-8D9C-FADFED0B84AA}"/>
              </a:ext>
            </a:extLst>
          </p:cNvPr>
          <p:cNvSpPr txBox="1"/>
          <p:nvPr/>
        </p:nvSpPr>
        <p:spPr>
          <a:xfrm>
            <a:off x="8029744" y="2616413"/>
            <a:ext cx="2562324" cy="646331"/>
          </a:xfrm>
          <a:prstGeom prst="rect">
            <a:avLst/>
          </a:prstGeom>
          <a:noFill/>
        </p:spPr>
        <p:txBody>
          <a:bodyPr wrap="square" rtlCol="0">
            <a:spAutoFit/>
          </a:bodyPr>
          <a:lstStyle/>
          <a:p>
            <a:r>
              <a:rPr lang="de-DE" sz="1200" dirty="0">
                <a:solidFill>
                  <a:schemeClr val="bg1"/>
                </a:solidFill>
                <a:ea typeface="Lato Light" charset="0"/>
                <a:cs typeface="Lato Light" charset="0"/>
              </a:rPr>
              <a:t>Je stärker die Anzahl an Lehrlingen</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in der Branche sinkt, desto geringer</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ist die Insolvenzwahrscheinlichkeit</a:t>
            </a:r>
          </a:p>
        </p:txBody>
      </p:sp>
      <p:sp>
        <p:nvSpPr>
          <p:cNvPr id="23" name="TextBox 69">
            <a:extLst>
              <a:ext uri="{FF2B5EF4-FFF2-40B4-BE49-F238E27FC236}">
                <a16:creationId xmlns:a16="http://schemas.microsoft.com/office/drawing/2014/main" id="{D4966532-326D-39CA-1199-334927877A01}"/>
              </a:ext>
            </a:extLst>
          </p:cNvPr>
          <p:cNvSpPr txBox="1"/>
          <p:nvPr/>
        </p:nvSpPr>
        <p:spPr>
          <a:xfrm>
            <a:off x="4698203" y="2583745"/>
            <a:ext cx="502061" cy="415498"/>
          </a:xfrm>
          <a:prstGeom prst="rect">
            <a:avLst/>
          </a:prstGeom>
          <a:noFill/>
        </p:spPr>
        <p:txBody>
          <a:bodyPr wrap="none" rtlCol="0">
            <a:spAutoFit/>
          </a:bodyPr>
          <a:lstStyle/>
          <a:p>
            <a:pPr algn="ctr"/>
            <a:r>
              <a:rPr lang="de-DE" sz="1050" b="1" dirty="0">
                <a:solidFill>
                  <a:schemeClr val="bg1"/>
                </a:solidFill>
                <a:ea typeface="Roboto" charset="0"/>
                <a:cs typeface="Roboto" charset="0"/>
              </a:rPr>
              <a:t>Preis-</a:t>
            </a:r>
            <a:br>
              <a:rPr lang="de-DE" sz="1050" b="1" dirty="0">
                <a:solidFill>
                  <a:schemeClr val="bg1"/>
                </a:solidFill>
                <a:ea typeface="Roboto" charset="0"/>
                <a:cs typeface="Roboto" charset="0"/>
              </a:rPr>
            </a:br>
            <a:r>
              <a:rPr lang="de-DE" sz="1050" b="1" dirty="0">
                <a:solidFill>
                  <a:schemeClr val="bg1"/>
                </a:solidFill>
                <a:ea typeface="Roboto" charset="0"/>
                <a:cs typeface="Roboto" charset="0"/>
              </a:rPr>
              <a:t>Index</a:t>
            </a:r>
          </a:p>
        </p:txBody>
      </p:sp>
      <p:sp>
        <p:nvSpPr>
          <p:cNvPr id="24" name="Rectangle 70">
            <a:extLst>
              <a:ext uri="{FF2B5EF4-FFF2-40B4-BE49-F238E27FC236}">
                <a16:creationId xmlns:a16="http://schemas.microsoft.com/office/drawing/2014/main" id="{D67F007D-4AC5-5BA1-4473-6ACFA89868F0}"/>
              </a:ext>
            </a:extLst>
          </p:cNvPr>
          <p:cNvSpPr>
            <a:spLocks/>
          </p:cNvSpPr>
          <p:nvPr/>
        </p:nvSpPr>
        <p:spPr bwMode="auto">
          <a:xfrm>
            <a:off x="4462966" y="2835678"/>
            <a:ext cx="420115" cy="461793"/>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3001" b="1" spc="113" dirty="0">
                <a:solidFill>
                  <a:schemeClr val="bg1"/>
                </a:solidFill>
                <a:ea typeface="Roboto" charset="0"/>
                <a:cs typeface="Roboto" charset="0"/>
                <a:sym typeface="Bebas Neue" charset="0"/>
              </a:rPr>
              <a:t>07</a:t>
            </a:r>
          </a:p>
        </p:txBody>
      </p:sp>
      <p:sp>
        <p:nvSpPr>
          <p:cNvPr id="25" name="TextBox 71">
            <a:extLst>
              <a:ext uri="{FF2B5EF4-FFF2-40B4-BE49-F238E27FC236}">
                <a16:creationId xmlns:a16="http://schemas.microsoft.com/office/drawing/2014/main" id="{6B709C87-A90C-F9EA-A29F-5CC0EB4C627E}"/>
              </a:ext>
            </a:extLst>
          </p:cNvPr>
          <p:cNvSpPr txBox="1"/>
          <p:nvPr/>
        </p:nvSpPr>
        <p:spPr>
          <a:xfrm>
            <a:off x="5173279" y="2597915"/>
            <a:ext cx="2490194" cy="646331"/>
          </a:xfrm>
          <a:prstGeom prst="rect">
            <a:avLst/>
          </a:prstGeom>
          <a:noFill/>
        </p:spPr>
        <p:txBody>
          <a:bodyPr wrap="square" rtlCol="0">
            <a:spAutoFit/>
          </a:bodyPr>
          <a:lstStyle/>
          <a:p>
            <a:pPr algn="r"/>
            <a:r>
              <a:rPr lang="de-DE" sz="1200" dirty="0">
                <a:solidFill>
                  <a:schemeClr val="bg1"/>
                </a:solidFill>
                <a:ea typeface="Lato Light" charset="0"/>
                <a:cs typeface="Lato Light" charset="0"/>
              </a:rPr>
              <a:t>Je höher der Konsumentenpreis-</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index, desto geringer ist die</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Insolvenzwahrscheinlichkeit</a:t>
            </a:r>
          </a:p>
        </p:txBody>
      </p:sp>
      <p:sp>
        <p:nvSpPr>
          <p:cNvPr id="26" name="Freeform 89">
            <a:extLst>
              <a:ext uri="{FF2B5EF4-FFF2-40B4-BE49-F238E27FC236}">
                <a16:creationId xmlns:a16="http://schemas.microsoft.com/office/drawing/2014/main" id="{CADFCA8C-1B21-35DB-AFF7-5C946DAF3642}"/>
              </a:ext>
            </a:extLst>
          </p:cNvPr>
          <p:cNvSpPr>
            <a:spLocks/>
          </p:cNvSpPr>
          <p:nvPr/>
        </p:nvSpPr>
        <p:spPr bwMode="auto">
          <a:xfrm>
            <a:off x="4014454" y="3533095"/>
            <a:ext cx="3653076" cy="653961"/>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27" name="Freeform 93">
            <a:extLst>
              <a:ext uri="{FF2B5EF4-FFF2-40B4-BE49-F238E27FC236}">
                <a16:creationId xmlns:a16="http://schemas.microsoft.com/office/drawing/2014/main" id="{CD9ECFEE-C47B-3DA1-72AC-17E170729DBD}"/>
              </a:ext>
            </a:extLst>
          </p:cNvPr>
          <p:cNvSpPr>
            <a:spLocks/>
          </p:cNvSpPr>
          <p:nvPr/>
        </p:nvSpPr>
        <p:spPr bwMode="auto">
          <a:xfrm>
            <a:off x="4080136" y="3533095"/>
            <a:ext cx="1367892" cy="653961"/>
          </a:xfrm>
          <a:custGeom>
            <a:avLst/>
            <a:gdLst>
              <a:gd name="T0" fmla="*/ 958 w 958"/>
              <a:gd name="T1" fmla="*/ 0 h 458"/>
              <a:gd name="T2" fmla="*/ 376 w 958"/>
              <a:gd name="T3" fmla="*/ 0 h 458"/>
              <a:gd name="T4" fmla="*/ 0 w 958"/>
              <a:gd name="T5" fmla="*/ 458 h 458"/>
              <a:gd name="T6" fmla="*/ 581 w 958"/>
              <a:gd name="T7" fmla="*/ 458 h 458"/>
              <a:gd name="T8" fmla="*/ 958 w 958"/>
              <a:gd name="T9" fmla="*/ 0 h 458"/>
            </a:gdLst>
            <a:ahLst/>
            <a:cxnLst>
              <a:cxn ang="0">
                <a:pos x="T0" y="T1"/>
              </a:cxn>
              <a:cxn ang="0">
                <a:pos x="T2" y="T3"/>
              </a:cxn>
              <a:cxn ang="0">
                <a:pos x="T4" y="T5"/>
              </a:cxn>
              <a:cxn ang="0">
                <a:pos x="T6" y="T7"/>
              </a:cxn>
              <a:cxn ang="0">
                <a:pos x="T8" y="T9"/>
              </a:cxn>
            </a:cxnLst>
            <a:rect l="0" t="0" r="r" b="b"/>
            <a:pathLst>
              <a:path w="958" h="458">
                <a:moveTo>
                  <a:pt x="958" y="0"/>
                </a:moveTo>
                <a:lnTo>
                  <a:pt x="376" y="0"/>
                </a:lnTo>
                <a:lnTo>
                  <a:pt x="0" y="458"/>
                </a:lnTo>
                <a:lnTo>
                  <a:pt x="581" y="458"/>
                </a:lnTo>
                <a:lnTo>
                  <a:pt x="958"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28" name="Freeform 107">
            <a:extLst>
              <a:ext uri="{FF2B5EF4-FFF2-40B4-BE49-F238E27FC236}">
                <a16:creationId xmlns:a16="http://schemas.microsoft.com/office/drawing/2014/main" id="{8FA137AD-1D3A-6931-9F23-770CDB11255A}"/>
              </a:ext>
            </a:extLst>
          </p:cNvPr>
          <p:cNvSpPr>
            <a:spLocks/>
          </p:cNvSpPr>
          <p:nvPr/>
        </p:nvSpPr>
        <p:spPr bwMode="auto">
          <a:xfrm>
            <a:off x="8026650" y="3551593"/>
            <a:ext cx="3654000" cy="653961"/>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29" name="Freeform 111">
            <a:extLst>
              <a:ext uri="{FF2B5EF4-FFF2-40B4-BE49-F238E27FC236}">
                <a16:creationId xmlns:a16="http://schemas.microsoft.com/office/drawing/2014/main" id="{12AA9161-FF7D-0AE0-CBE0-9FF3187D7C56}"/>
              </a:ext>
            </a:extLst>
          </p:cNvPr>
          <p:cNvSpPr>
            <a:spLocks/>
          </p:cNvSpPr>
          <p:nvPr/>
        </p:nvSpPr>
        <p:spPr bwMode="auto">
          <a:xfrm>
            <a:off x="10259999" y="3551593"/>
            <a:ext cx="1367892" cy="653961"/>
          </a:xfrm>
          <a:custGeom>
            <a:avLst/>
            <a:gdLst>
              <a:gd name="T0" fmla="*/ 0 w 958"/>
              <a:gd name="T1" fmla="*/ 0 h 458"/>
              <a:gd name="T2" fmla="*/ 582 w 958"/>
              <a:gd name="T3" fmla="*/ 0 h 458"/>
              <a:gd name="T4" fmla="*/ 958 w 958"/>
              <a:gd name="T5" fmla="*/ 458 h 458"/>
              <a:gd name="T6" fmla="*/ 377 w 958"/>
              <a:gd name="T7" fmla="*/ 458 h 458"/>
              <a:gd name="T8" fmla="*/ 0 w 958"/>
              <a:gd name="T9" fmla="*/ 0 h 458"/>
            </a:gdLst>
            <a:ahLst/>
            <a:cxnLst>
              <a:cxn ang="0">
                <a:pos x="T0" y="T1"/>
              </a:cxn>
              <a:cxn ang="0">
                <a:pos x="T2" y="T3"/>
              </a:cxn>
              <a:cxn ang="0">
                <a:pos x="T4" y="T5"/>
              </a:cxn>
              <a:cxn ang="0">
                <a:pos x="T6" y="T7"/>
              </a:cxn>
              <a:cxn ang="0">
                <a:pos x="T8" y="T9"/>
              </a:cxn>
            </a:cxnLst>
            <a:rect l="0" t="0" r="r" b="b"/>
            <a:pathLst>
              <a:path w="958" h="458">
                <a:moveTo>
                  <a:pt x="0" y="0"/>
                </a:moveTo>
                <a:lnTo>
                  <a:pt x="582" y="0"/>
                </a:lnTo>
                <a:lnTo>
                  <a:pt x="958" y="458"/>
                </a:lnTo>
                <a:lnTo>
                  <a:pt x="377" y="458"/>
                </a:lnTo>
                <a:lnTo>
                  <a:pt x="0"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p>
        </p:txBody>
      </p:sp>
      <p:sp>
        <p:nvSpPr>
          <p:cNvPr id="30" name="TextBox 76">
            <a:extLst>
              <a:ext uri="{FF2B5EF4-FFF2-40B4-BE49-F238E27FC236}">
                <a16:creationId xmlns:a16="http://schemas.microsoft.com/office/drawing/2014/main" id="{C26822A2-C98B-BF7E-4F42-07CADC250E78}"/>
              </a:ext>
            </a:extLst>
          </p:cNvPr>
          <p:cNvSpPr txBox="1"/>
          <p:nvPr/>
        </p:nvSpPr>
        <p:spPr>
          <a:xfrm>
            <a:off x="10507720" y="3555921"/>
            <a:ext cx="546945" cy="253916"/>
          </a:xfrm>
          <a:prstGeom prst="rect">
            <a:avLst/>
          </a:prstGeom>
          <a:noFill/>
        </p:spPr>
        <p:txBody>
          <a:bodyPr wrap="none" rtlCol="0">
            <a:spAutoFit/>
          </a:bodyPr>
          <a:lstStyle/>
          <a:p>
            <a:pPr algn="ctr"/>
            <a:r>
              <a:rPr lang="de-DE" sz="1050" b="1" dirty="0">
                <a:solidFill>
                  <a:schemeClr val="bg1"/>
                </a:solidFill>
                <a:ea typeface="Roboto" charset="0"/>
                <a:cs typeface="Roboto" charset="0"/>
              </a:rPr>
              <a:t>Städte</a:t>
            </a:r>
          </a:p>
        </p:txBody>
      </p:sp>
      <p:sp>
        <p:nvSpPr>
          <p:cNvPr id="31" name="Rectangle 77">
            <a:extLst>
              <a:ext uri="{FF2B5EF4-FFF2-40B4-BE49-F238E27FC236}">
                <a16:creationId xmlns:a16="http://schemas.microsoft.com/office/drawing/2014/main" id="{3417C765-CD77-D749-0246-99C8AB27A0FC}"/>
              </a:ext>
            </a:extLst>
          </p:cNvPr>
          <p:cNvSpPr>
            <a:spLocks/>
          </p:cNvSpPr>
          <p:nvPr/>
        </p:nvSpPr>
        <p:spPr bwMode="auto">
          <a:xfrm>
            <a:off x="10805489" y="3807854"/>
            <a:ext cx="420115" cy="461793"/>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3001" b="1" spc="113" dirty="0">
                <a:solidFill>
                  <a:schemeClr val="bg1"/>
                </a:solidFill>
                <a:ea typeface="Roboto" charset="0"/>
                <a:cs typeface="Roboto" charset="0"/>
                <a:sym typeface="Bebas Neue" charset="0"/>
              </a:rPr>
              <a:t>10</a:t>
            </a:r>
          </a:p>
        </p:txBody>
      </p:sp>
      <p:sp>
        <p:nvSpPr>
          <p:cNvPr id="32" name="TextBox 78">
            <a:extLst>
              <a:ext uri="{FF2B5EF4-FFF2-40B4-BE49-F238E27FC236}">
                <a16:creationId xmlns:a16="http://schemas.microsoft.com/office/drawing/2014/main" id="{CA2298DF-5B48-7027-CC4E-5C563C6038C1}"/>
              </a:ext>
            </a:extLst>
          </p:cNvPr>
          <p:cNvSpPr txBox="1"/>
          <p:nvPr/>
        </p:nvSpPr>
        <p:spPr>
          <a:xfrm>
            <a:off x="8029744" y="3570091"/>
            <a:ext cx="2562324" cy="646331"/>
          </a:xfrm>
          <a:prstGeom prst="rect">
            <a:avLst/>
          </a:prstGeom>
          <a:noFill/>
        </p:spPr>
        <p:txBody>
          <a:bodyPr wrap="square" rtlCol="0">
            <a:spAutoFit/>
          </a:bodyPr>
          <a:lstStyle/>
          <a:p>
            <a:r>
              <a:rPr lang="de-DE" sz="1200" dirty="0">
                <a:solidFill>
                  <a:schemeClr val="bg1"/>
                </a:solidFill>
                <a:ea typeface="Lato Light" charset="0"/>
                <a:cs typeface="Lato Light" charset="0"/>
              </a:rPr>
              <a:t>Unternehmen in Zentren, Städten</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und Vororten haben eine höhere Krisenwahrscheinlichkeit</a:t>
            </a:r>
          </a:p>
        </p:txBody>
      </p:sp>
      <p:sp>
        <p:nvSpPr>
          <p:cNvPr id="33" name="TextBox 79">
            <a:extLst>
              <a:ext uri="{FF2B5EF4-FFF2-40B4-BE49-F238E27FC236}">
                <a16:creationId xmlns:a16="http://schemas.microsoft.com/office/drawing/2014/main" id="{BF74BE53-F9EE-2CDF-E987-996626CE6A48}"/>
              </a:ext>
            </a:extLst>
          </p:cNvPr>
          <p:cNvSpPr txBox="1"/>
          <p:nvPr/>
        </p:nvSpPr>
        <p:spPr>
          <a:xfrm>
            <a:off x="4573970" y="3537423"/>
            <a:ext cx="750526" cy="415498"/>
          </a:xfrm>
          <a:prstGeom prst="rect">
            <a:avLst/>
          </a:prstGeom>
          <a:noFill/>
        </p:spPr>
        <p:txBody>
          <a:bodyPr wrap="none" rtlCol="0">
            <a:spAutoFit/>
          </a:bodyPr>
          <a:lstStyle/>
          <a:p>
            <a:pPr algn="ctr"/>
            <a:r>
              <a:rPr lang="de-DE" sz="1050" b="1" dirty="0">
                <a:solidFill>
                  <a:schemeClr val="bg1"/>
                </a:solidFill>
                <a:ea typeface="Roboto" charset="0"/>
                <a:cs typeface="Roboto" charset="0"/>
              </a:rPr>
              <a:t>Insolvenz-</a:t>
            </a:r>
            <a:br>
              <a:rPr lang="de-DE" sz="1050" b="1" dirty="0">
                <a:solidFill>
                  <a:schemeClr val="bg1"/>
                </a:solidFill>
                <a:ea typeface="Roboto" charset="0"/>
                <a:cs typeface="Roboto" charset="0"/>
              </a:rPr>
            </a:br>
            <a:r>
              <a:rPr lang="de-DE" sz="1050" b="1" dirty="0">
                <a:solidFill>
                  <a:schemeClr val="bg1"/>
                </a:solidFill>
                <a:ea typeface="Roboto" charset="0"/>
                <a:cs typeface="Roboto" charset="0"/>
              </a:rPr>
              <a:t>rate</a:t>
            </a:r>
          </a:p>
        </p:txBody>
      </p:sp>
      <p:sp>
        <p:nvSpPr>
          <p:cNvPr id="34" name="Rectangle 87">
            <a:extLst>
              <a:ext uri="{FF2B5EF4-FFF2-40B4-BE49-F238E27FC236}">
                <a16:creationId xmlns:a16="http://schemas.microsoft.com/office/drawing/2014/main" id="{C905123B-C0BA-0B4A-7F2A-8390D91735A7}"/>
              </a:ext>
            </a:extLst>
          </p:cNvPr>
          <p:cNvSpPr>
            <a:spLocks/>
          </p:cNvSpPr>
          <p:nvPr/>
        </p:nvSpPr>
        <p:spPr bwMode="auto">
          <a:xfrm>
            <a:off x="4462966" y="3789356"/>
            <a:ext cx="420115" cy="461793"/>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none" lIns="0" tIns="0" rIns="0" bIns="0" anchor="ctr">
            <a:spAutoFit/>
          </a:bodyPr>
          <a:lstStyle/>
          <a:p>
            <a:pPr algn="ctr"/>
            <a:r>
              <a:rPr lang="de-DE" sz="3001" b="1" spc="113" dirty="0">
                <a:solidFill>
                  <a:schemeClr val="bg1"/>
                </a:solidFill>
                <a:ea typeface="Roboto" charset="0"/>
                <a:cs typeface="Roboto" charset="0"/>
                <a:sym typeface="Bebas Neue" charset="0"/>
              </a:rPr>
              <a:t>09</a:t>
            </a:r>
          </a:p>
        </p:txBody>
      </p:sp>
      <p:sp>
        <p:nvSpPr>
          <p:cNvPr id="35" name="TextBox 88">
            <a:extLst>
              <a:ext uri="{FF2B5EF4-FFF2-40B4-BE49-F238E27FC236}">
                <a16:creationId xmlns:a16="http://schemas.microsoft.com/office/drawing/2014/main" id="{30794661-0380-F320-4F9E-0A46B6AF9F51}"/>
              </a:ext>
            </a:extLst>
          </p:cNvPr>
          <p:cNvSpPr txBox="1"/>
          <p:nvPr/>
        </p:nvSpPr>
        <p:spPr>
          <a:xfrm>
            <a:off x="4909684" y="3551593"/>
            <a:ext cx="2753790" cy="646331"/>
          </a:xfrm>
          <a:prstGeom prst="rect">
            <a:avLst/>
          </a:prstGeom>
          <a:noFill/>
        </p:spPr>
        <p:txBody>
          <a:bodyPr wrap="square" rtlCol="0">
            <a:spAutoFit/>
          </a:bodyPr>
          <a:lstStyle/>
          <a:p>
            <a:pPr algn="r"/>
            <a:r>
              <a:rPr lang="de-DE" sz="1200" dirty="0">
                <a:solidFill>
                  <a:schemeClr val="bg1"/>
                </a:solidFill>
                <a:ea typeface="Lato Light" charset="0"/>
                <a:cs typeface="Lato Light" charset="0"/>
              </a:rPr>
              <a:t>Je höher die jährliche Insolvenzrate</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in der Branche, desto geringer die</a:t>
            </a:r>
            <a:br>
              <a:rPr lang="de-DE" sz="1200" dirty="0">
                <a:solidFill>
                  <a:schemeClr val="bg1"/>
                </a:solidFill>
                <a:ea typeface="Lato Light" charset="0"/>
                <a:cs typeface="Lato Light" charset="0"/>
              </a:rPr>
            </a:br>
            <a:r>
              <a:rPr lang="de-DE" sz="1200" dirty="0">
                <a:solidFill>
                  <a:schemeClr val="bg1"/>
                </a:solidFill>
                <a:ea typeface="Lato Light" charset="0"/>
                <a:cs typeface="Lato Light" charset="0"/>
              </a:rPr>
              <a:t>Insolvenzwahrscheinlichkeit</a:t>
            </a:r>
          </a:p>
        </p:txBody>
      </p:sp>
    </p:spTree>
    <p:extLst>
      <p:ext uri="{BB962C8B-B14F-4D97-AF65-F5344CB8AC3E}">
        <p14:creationId xmlns:p14="http://schemas.microsoft.com/office/powerpoint/2010/main" val="57919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8765224-13B4-564B-C948-FCFF92A09A5B}"/>
              </a:ext>
            </a:extLst>
          </p:cNvPr>
          <p:cNvGraphicFramePr>
            <a:graphicFrameLocks noChangeAspect="1"/>
          </p:cNvGraphicFramePr>
          <p:nvPr>
            <p:custDataLst>
              <p:tags r:id="rId1"/>
            </p:custDataLst>
            <p:extLst>
              <p:ext uri="{D42A27DB-BD31-4B8C-83A1-F6EECF244321}">
                <p14:modId xmlns:p14="http://schemas.microsoft.com/office/powerpoint/2010/main" val="1884765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B156DC4-1D69-5A1E-01F6-E7D879DB6CF0}"/>
              </a:ext>
            </a:extLst>
          </p:cNvPr>
          <p:cNvSpPr>
            <a:spLocks noGrp="1"/>
          </p:cNvSpPr>
          <p:nvPr>
            <p:ph sz="quarter" idx="19"/>
          </p:nvPr>
        </p:nvSpPr>
        <p:spPr/>
        <p:txBody>
          <a:bodyPr/>
          <a:lstStyle/>
          <a:p>
            <a:r>
              <a:rPr lang="de-DE" dirty="0"/>
              <a:t>Ausgehend von den Einflussgrößen auf die Insolvenzwahrscheinlichkeit lassen sich grundlegende Implikationen und Empfehlungen ableiten:</a:t>
            </a:r>
          </a:p>
          <a:p>
            <a:endParaRPr lang="de-DE" dirty="0"/>
          </a:p>
          <a:p>
            <a:r>
              <a:rPr lang="de-DE" sz="1200" dirty="0"/>
              <a:t>Plaikner, A.; Tänzel, M.; Sparber, J.: Tourismusforschung Tirol (2020)</a:t>
            </a:r>
          </a:p>
        </p:txBody>
      </p:sp>
      <p:sp>
        <p:nvSpPr>
          <p:cNvPr id="4" name="Textplatzhalter 3">
            <a:extLst>
              <a:ext uri="{FF2B5EF4-FFF2-40B4-BE49-F238E27FC236}">
                <a16:creationId xmlns:a16="http://schemas.microsoft.com/office/drawing/2014/main" id="{263A12B8-40CE-77E6-11E1-BB2906CC9EB3}"/>
              </a:ext>
            </a:extLst>
          </p:cNvPr>
          <p:cNvSpPr>
            <a:spLocks noGrp="1"/>
          </p:cNvSpPr>
          <p:nvPr>
            <p:ph type="body" sz="quarter" idx="16"/>
          </p:nvPr>
        </p:nvSpPr>
        <p:spPr/>
        <p:txBody>
          <a:bodyPr>
            <a:normAutofit fontScale="92500" lnSpcReduction="10000"/>
          </a:bodyPr>
          <a:lstStyle/>
          <a:p>
            <a:r>
              <a:rPr lang="de-DE" dirty="0"/>
              <a:t>Aus den wissenschaftlichen Analysen der Insolvenzeinflüsse auf Tourismusunternehmen lassen sich grundlegende Implikationen und Empfehlungen ableiten um die Insolvenzwahrscheinlichkeit zu verringern</a:t>
            </a:r>
          </a:p>
        </p:txBody>
      </p:sp>
      <p:sp>
        <p:nvSpPr>
          <p:cNvPr id="5" name="Textplatzhalter 4">
            <a:extLst>
              <a:ext uri="{FF2B5EF4-FFF2-40B4-BE49-F238E27FC236}">
                <a16:creationId xmlns:a16="http://schemas.microsoft.com/office/drawing/2014/main" id="{8B6559CA-E0EA-9A86-B517-7220914001B1}"/>
              </a:ext>
            </a:extLst>
          </p:cNvPr>
          <p:cNvSpPr>
            <a:spLocks noGrp="1"/>
          </p:cNvSpPr>
          <p:nvPr>
            <p:ph type="body" sz="quarter" idx="20"/>
          </p:nvPr>
        </p:nvSpPr>
        <p:spPr/>
        <p:txBody>
          <a:bodyPr>
            <a:normAutofit fontScale="77500" lnSpcReduction="20000"/>
          </a:bodyPr>
          <a:lstStyle/>
          <a:p>
            <a:r>
              <a:rPr lang="de-DE" dirty="0"/>
              <a:t>Allgemeine Implikationen und Empfehlungen für Tourismus-KMU (I/II)</a:t>
            </a:r>
          </a:p>
        </p:txBody>
      </p:sp>
      <p:sp>
        <p:nvSpPr>
          <p:cNvPr id="36" name="Freeform 64">
            <a:extLst>
              <a:ext uri="{FF2B5EF4-FFF2-40B4-BE49-F238E27FC236}">
                <a16:creationId xmlns:a16="http://schemas.microsoft.com/office/drawing/2014/main" id="{4FCF6A55-CF43-C7AE-3075-4A3F0A3F8358}"/>
              </a:ext>
            </a:extLst>
          </p:cNvPr>
          <p:cNvSpPr>
            <a:spLocks/>
          </p:cNvSpPr>
          <p:nvPr/>
        </p:nvSpPr>
        <p:spPr bwMode="auto">
          <a:xfrm>
            <a:off x="8877218" y="4065052"/>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37" name="Freeform 65">
            <a:extLst>
              <a:ext uri="{FF2B5EF4-FFF2-40B4-BE49-F238E27FC236}">
                <a16:creationId xmlns:a16="http://schemas.microsoft.com/office/drawing/2014/main" id="{FF84B960-39ED-9817-8004-18335B621FFF}"/>
              </a:ext>
            </a:extLst>
          </p:cNvPr>
          <p:cNvSpPr>
            <a:spLocks/>
          </p:cNvSpPr>
          <p:nvPr/>
        </p:nvSpPr>
        <p:spPr bwMode="auto">
          <a:xfrm>
            <a:off x="7972364" y="4065052"/>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38" name="TextBox 206">
            <a:extLst>
              <a:ext uri="{FF2B5EF4-FFF2-40B4-BE49-F238E27FC236}">
                <a16:creationId xmlns:a16="http://schemas.microsoft.com/office/drawing/2014/main" id="{CD84D659-8857-E461-45BF-10EAFF8E0D24}"/>
              </a:ext>
            </a:extLst>
          </p:cNvPr>
          <p:cNvSpPr txBox="1"/>
          <p:nvPr/>
        </p:nvSpPr>
        <p:spPr>
          <a:xfrm>
            <a:off x="8275475" y="4181334"/>
            <a:ext cx="471603" cy="784958"/>
          </a:xfrm>
          <a:prstGeom prst="rect">
            <a:avLst/>
          </a:prstGeom>
          <a:noFill/>
        </p:spPr>
        <p:txBody>
          <a:bodyPr wrap="none" rtlCol="0">
            <a:spAutoFit/>
          </a:bodyPr>
          <a:lstStyle/>
          <a:p>
            <a:pPr algn="ctr"/>
            <a:r>
              <a:rPr lang="de-DE" sz="4501" b="1" dirty="0">
                <a:solidFill>
                  <a:schemeClr val="bg1"/>
                </a:solidFill>
                <a:latin typeface="+mj-lt"/>
                <a:ea typeface="Roboto" charset="0"/>
                <a:cs typeface="Roboto" charset="0"/>
              </a:rPr>
              <a:t>4</a:t>
            </a:r>
          </a:p>
        </p:txBody>
      </p:sp>
      <p:sp>
        <p:nvSpPr>
          <p:cNvPr id="39" name="TextBox 207">
            <a:extLst>
              <a:ext uri="{FF2B5EF4-FFF2-40B4-BE49-F238E27FC236}">
                <a16:creationId xmlns:a16="http://schemas.microsoft.com/office/drawing/2014/main" id="{02B0C979-3024-0731-22C8-444A0D9D12E4}"/>
              </a:ext>
            </a:extLst>
          </p:cNvPr>
          <p:cNvSpPr txBox="1"/>
          <p:nvPr/>
        </p:nvSpPr>
        <p:spPr>
          <a:xfrm>
            <a:off x="9290956" y="4021981"/>
            <a:ext cx="2511079" cy="830997"/>
          </a:xfrm>
          <a:prstGeom prst="rect">
            <a:avLst/>
          </a:prstGeom>
          <a:noFill/>
        </p:spPr>
        <p:txBody>
          <a:bodyPr wrap="square" rtlCol="0">
            <a:spAutoFit/>
          </a:bodyPr>
          <a:lstStyle/>
          <a:p>
            <a:r>
              <a:rPr lang="de-DE" sz="1200" dirty="0">
                <a:solidFill>
                  <a:schemeClr val="bg1"/>
                </a:solidFill>
                <a:latin typeface="+mj-lt"/>
                <a:ea typeface="Lato Light" charset="0"/>
                <a:cs typeface="Lato Light" charset="0"/>
              </a:rPr>
              <a:t>Die </a:t>
            </a:r>
            <a:r>
              <a:rPr lang="de-DE" sz="1200" b="1" dirty="0">
                <a:solidFill>
                  <a:schemeClr val="bg1"/>
                </a:solidFill>
                <a:latin typeface="+mj-lt"/>
                <a:ea typeface="Lato Light" charset="0"/>
                <a:cs typeface="Lato Light" charset="0"/>
              </a:rPr>
              <a:t>„Familie“</a:t>
            </a:r>
            <a:r>
              <a:rPr lang="de-DE" sz="1200" dirty="0">
                <a:solidFill>
                  <a:schemeClr val="bg1"/>
                </a:solidFill>
                <a:latin typeface="+mj-lt"/>
                <a:ea typeface="Lato Light" charset="0"/>
                <a:cs typeface="Lato Light" charset="0"/>
              </a:rPr>
              <a:t> sollte genutzt werden um die Marke des Unternehmens zu stärken und um dadurch ein Differenzierungsmerkmal zu schaffen.</a:t>
            </a:r>
          </a:p>
        </p:txBody>
      </p:sp>
      <p:sp>
        <p:nvSpPr>
          <p:cNvPr id="40" name="Freeform 64">
            <a:extLst>
              <a:ext uri="{FF2B5EF4-FFF2-40B4-BE49-F238E27FC236}">
                <a16:creationId xmlns:a16="http://schemas.microsoft.com/office/drawing/2014/main" id="{5BCD9065-D72B-FBFC-BB1D-EDB28D011891}"/>
              </a:ext>
            </a:extLst>
          </p:cNvPr>
          <p:cNvSpPr>
            <a:spLocks/>
          </p:cNvSpPr>
          <p:nvPr/>
        </p:nvSpPr>
        <p:spPr bwMode="auto">
          <a:xfrm>
            <a:off x="4822798" y="4065052"/>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41" name="Freeform 65">
            <a:extLst>
              <a:ext uri="{FF2B5EF4-FFF2-40B4-BE49-F238E27FC236}">
                <a16:creationId xmlns:a16="http://schemas.microsoft.com/office/drawing/2014/main" id="{D18DF418-1C47-81A3-2EDE-84796DB14D4A}"/>
              </a:ext>
            </a:extLst>
          </p:cNvPr>
          <p:cNvSpPr>
            <a:spLocks/>
          </p:cNvSpPr>
          <p:nvPr/>
        </p:nvSpPr>
        <p:spPr bwMode="auto">
          <a:xfrm>
            <a:off x="3917945" y="4065052"/>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42" name="TextBox 210">
            <a:extLst>
              <a:ext uri="{FF2B5EF4-FFF2-40B4-BE49-F238E27FC236}">
                <a16:creationId xmlns:a16="http://schemas.microsoft.com/office/drawing/2014/main" id="{F097AD68-DA44-FDB7-0DC2-EBFB11991544}"/>
              </a:ext>
            </a:extLst>
          </p:cNvPr>
          <p:cNvSpPr txBox="1"/>
          <p:nvPr/>
        </p:nvSpPr>
        <p:spPr>
          <a:xfrm>
            <a:off x="4221055" y="4181334"/>
            <a:ext cx="471603" cy="784958"/>
          </a:xfrm>
          <a:prstGeom prst="rect">
            <a:avLst/>
          </a:prstGeom>
          <a:noFill/>
        </p:spPr>
        <p:txBody>
          <a:bodyPr wrap="none" rtlCol="0">
            <a:spAutoFit/>
          </a:bodyPr>
          <a:lstStyle/>
          <a:p>
            <a:pPr algn="ctr"/>
            <a:r>
              <a:rPr lang="de-DE" sz="4501" b="1" dirty="0">
                <a:solidFill>
                  <a:schemeClr val="bg1"/>
                </a:solidFill>
                <a:latin typeface="+mj-lt"/>
                <a:ea typeface="Roboto" charset="0"/>
                <a:cs typeface="Roboto" charset="0"/>
              </a:rPr>
              <a:t>3</a:t>
            </a:r>
          </a:p>
        </p:txBody>
      </p:sp>
      <p:sp>
        <p:nvSpPr>
          <p:cNvPr id="43" name="TextBox 211">
            <a:extLst>
              <a:ext uri="{FF2B5EF4-FFF2-40B4-BE49-F238E27FC236}">
                <a16:creationId xmlns:a16="http://schemas.microsoft.com/office/drawing/2014/main" id="{FABFEB63-9061-EBDF-F89A-1CA4E497B175}"/>
              </a:ext>
            </a:extLst>
          </p:cNvPr>
          <p:cNvSpPr txBox="1"/>
          <p:nvPr/>
        </p:nvSpPr>
        <p:spPr>
          <a:xfrm>
            <a:off x="5236537" y="4021981"/>
            <a:ext cx="2458577" cy="830997"/>
          </a:xfrm>
          <a:prstGeom prst="rect">
            <a:avLst/>
          </a:prstGeom>
          <a:noFill/>
        </p:spPr>
        <p:txBody>
          <a:bodyPr wrap="square" rtlCol="0">
            <a:spAutoFit/>
          </a:bodyPr>
          <a:lstStyle/>
          <a:p>
            <a:r>
              <a:rPr lang="de-DE" sz="1200" dirty="0">
                <a:solidFill>
                  <a:schemeClr val="bg1"/>
                </a:solidFill>
                <a:latin typeface="+mj-lt"/>
                <a:ea typeface="Lato Light" charset="0"/>
                <a:cs typeface="Lato Light" charset="0"/>
              </a:rPr>
              <a:t>Ältere Unternehmen können auf </a:t>
            </a:r>
            <a:r>
              <a:rPr lang="de-DE" sz="1200" b="1" dirty="0">
                <a:solidFill>
                  <a:schemeClr val="bg1"/>
                </a:solidFill>
                <a:latin typeface="+mj-lt"/>
                <a:ea typeface="Lato Light" charset="0"/>
                <a:cs typeface="Lato Light" charset="0"/>
              </a:rPr>
              <a:t>Tradition</a:t>
            </a:r>
            <a:r>
              <a:rPr lang="de-DE" sz="1200" dirty="0">
                <a:solidFill>
                  <a:schemeClr val="bg1"/>
                </a:solidFill>
                <a:latin typeface="+mj-lt"/>
                <a:ea typeface="Lato Light" charset="0"/>
                <a:cs typeface="Lato Light" charset="0"/>
              </a:rPr>
              <a:t> setzen und sollten in diesem Zusammenhang die „Familie“ in den Vordergrund stellen.</a:t>
            </a:r>
          </a:p>
        </p:txBody>
      </p:sp>
      <p:sp>
        <p:nvSpPr>
          <p:cNvPr id="44" name="Freeform 64">
            <a:extLst>
              <a:ext uri="{FF2B5EF4-FFF2-40B4-BE49-F238E27FC236}">
                <a16:creationId xmlns:a16="http://schemas.microsoft.com/office/drawing/2014/main" id="{0446F49D-1A4D-A2F5-9190-11A6C3AF0B50}"/>
              </a:ext>
            </a:extLst>
          </p:cNvPr>
          <p:cNvSpPr>
            <a:spLocks/>
          </p:cNvSpPr>
          <p:nvPr/>
        </p:nvSpPr>
        <p:spPr bwMode="auto">
          <a:xfrm>
            <a:off x="8877218" y="2642902"/>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45" name="Freeform 65">
            <a:extLst>
              <a:ext uri="{FF2B5EF4-FFF2-40B4-BE49-F238E27FC236}">
                <a16:creationId xmlns:a16="http://schemas.microsoft.com/office/drawing/2014/main" id="{9C144D53-AA7F-11C7-B22E-4D341C42CB86}"/>
              </a:ext>
            </a:extLst>
          </p:cNvPr>
          <p:cNvSpPr>
            <a:spLocks/>
          </p:cNvSpPr>
          <p:nvPr/>
        </p:nvSpPr>
        <p:spPr bwMode="auto">
          <a:xfrm>
            <a:off x="7972364" y="2642901"/>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46" name="TextBox 214">
            <a:extLst>
              <a:ext uri="{FF2B5EF4-FFF2-40B4-BE49-F238E27FC236}">
                <a16:creationId xmlns:a16="http://schemas.microsoft.com/office/drawing/2014/main" id="{1BBB4F36-7DD4-8977-0A15-AA641356F4F9}"/>
              </a:ext>
            </a:extLst>
          </p:cNvPr>
          <p:cNvSpPr txBox="1"/>
          <p:nvPr/>
        </p:nvSpPr>
        <p:spPr>
          <a:xfrm>
            <a:off x="8275475" y="2759184"/>
            <a:ext cx="471603" cy="784958"/>
          </a:xfrm>
          <a:prstGeom prst="rect">
            <a:avLst/>
          </a:prstGeom>
          <a:noFill/>
        </p:spPr>
        <p:txBody>
          <a:bodyPr wrap="none" rtlCol="0">
            <a:spAutoFit/>
          </a:bodyPr>
          <a:lstStyle/>
          <a:p>
            <a:pPr algn="ctr"/>
            <a:r>
              <a:rPr lang="de-DE" sz="4501" b="1" dirty="0">
                <a:solidFill>
                  <a:schemeClr val="bg1"/>
                </a:solidFill>
                <a:latin typeface="+mj-lt"/>
                <a:ea typeface="Roboto" charset="0"/>
                <a:cs typeface="Roboto" charset="0"/>
              </a:rPr>
              <a:t>2</a:t>
            </a:r>
          </a:p>
        </p:txBody>
      </p:sp>
      <p:sp>
        <p:nvSpPr>
          <p:cNvPr id="47" name="TextBox 215">
            <a:extLst>
              <a:ext uri="{FF2B5EF4-FFF2-40B4-BE49-F238E27FC236}">
                <a16:creationId xmlns:a16="http://schemas.microsoft.com/office/drawing/2014/main" id="{3F77B8D7-A0FF-267E-7230-75D4EC6423F9}"/>
              </a:ext>
            </a:extLst>
          </p:cNvPr>
          <p:cNvSpPr txBox="1"/>
          <p:nvPr/>
        </p:nvSpPr>
        <p:spPr>
          <a:xfrm>
            <a:off x="9290956" y="2599830"/>
            <a:ext cx="2458577" cy="830997"/>
          </a:xfrm>
          <a:prstGeom prst="rect">
            <a:avLst/>
          </a:prstGeom>
          <a:noFill/>
        </p:spPr>
        <p:txBody>
          <a:bodyPr wrap="square" rtlCol="0">
            <a:spAutoFit/>
          </a:bodyPr>
          <a:lstStyle/>
          <a:p>
            <a:r>
              <a:rPr lang="de-DE" sz="1200" dirty="0">
                <a:solidFill>
                  <a:schemeClr val="bg1"/>
                </a:solidFill>
                <a:latin typeface="+mj-lt"/>
                <a:ea typeface="Lato Light" charset="0"/>
                <a:cs typeface="Lato Light" charset="0"/>
              </a:rPr>
              <a:t>Unternehmer sollten ihre </a:t>
            </a:r>
            <a:r>
              <a:rPr lang="de-DE" sz="1200" b="1" dirty="0">
                <a:solidFill>
                  <a:schemeClr val="bg1"/>
                </a:solidFill>
                <a:latin typeface="+mj-lt"/>
                <a:ea typeface="Lato Light" charset="0"/>
                <a:cs typeface="Lato Light" charset="0"/>
              </a:rPr>
              <a:t>Netzwerke</a:t>
            </a:r>
            <a:r>
              <a:rPr lang="de-DE" sz="1200" dirty="0">
                <a:solidFill>
                  <a:schemeClr val="bg1"/>
                </a:solidFill>
                <a:latin typeface="+mj-lt"/>
                <a:ea typeface="Lato Light" charset="0"/>
                <a:cs typeface="Lato Light" charset="0"/>
              </a:rPr>
              <a:t> in der Region überregional ausbauen, um diese Ressourcen strategisch nutzen zu können.</a:t>
            </a:r>
          </a:p>
        </p:txBody>
      </p:sp>
      <p:sp>
        <p:nvSpPr>
          <p:cNvPr id="48" name="Freeform 64">
            <a:extLst>
              <a:ext uri="{FF2B5EF4-FFF2-40B4-BE49-F238E27FC236}">
                <a16:creationId xmlns:a16="http://schemas.microsoft.com/office/drawing/2014/main" id="{602B5FAA-EF20-B919-B097-52761F1C4043}"/>
              </a:ext>
            </a:extLst>
          </p:cNvPr>
          <p:cNvSpPr>
            <a:spLocks/>
          </p:cNvSpPr>
          <p:nvPr/>
        </p:nvSpPr>
        <p:spPr bwMode="auto">
          <a:xfrm>
            <a:off x="4822798" y="2642902"/>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49" name="Freeform 65">
            <a:extLst>
              <a:ext uri="{FF2B5EF4-FFF2-40B4-BE49-F238E27FC236}">
                <a16:creationId xmlns:a16="http://schemas.microsoft.com/office/drawing/2014/main" id="{09B654B5-E9FB-694E-ED00-1422AA192E5A}"/>
              </a:ext>
            </a:extLst>
          </p:cNvPr>
          <p:cNvSpPr>
            <a:spLocks/>
          </p:cNvSpPr>
          <p:nvPr/>
        </p:nvSpPr>
        <p:spPr bwMode="auto">
          <a:xfrm>
            <a:off x="3917945" y="2642901"/>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vert="horz" wrap="square" lIns="34290" tIns="17145" rIns="34290" bIns="17145" numCol="1" anchor="t" anchorCtr="0" compatLnSpc="1">
            <a:prstTxWarp prst="textNoShape">
              <a:avLst/>
            </a:prstTxWarp>
          </a:bodyPr>
          <a:lstStyle/>
          <a:p>
            <a:endParaRPr lang="de-DE" sz="1350" b="1" dirty="0">
              <a:latin typeface="+mj-lt"/>
            </a:endParaRPr>
          </a:p>
        </p:txBody>
      </p:sp>
      <p:sp>
        <p:nvSpPr>
          <p:cNvPr id="50" name="TextBox 218">
            <a:extLst>
              <a:ext uri="{FF2B5EF4-FFF2-40B4-BE49-F238E27FC236}">
                <a16:creationId xmlns:a16="http://schemas.microsoft.com/office/drawing/2014/main" id="{848B1809-0E9D-2E55-2D8F-B96431A31099}"/>
              </a:ext>
            </a:extLst>
          </p:cNvPr>
          <p:cNvSpPr txBox="1"/>
          <p:nvPr/>
        </p:nvSpPr>
        <p:spPr>
          <a:xfrm>
            <a:off x="4221055" y="2759184"/>
            <a:ext cx="471603" cy="784958"/>
          </a:xfrm>
          <a:prstGeom prst="rect">
            <a:avLst/>
          </a:prstGeom>
          <a:noFill/>
        </p:spPr>
        <p:txBody>
          <a:bodyPr wrap="none" rtlCol="0">
            <a:spAutoFit/>
          </a:bodyPr>
          <a:lstStyle/>
          <a:p>
            <a:pPr algn="ctr"/>
            <a:r>
              <a:rPr lang="de-DE" sz="4501" b="1" dirty="0">
                <a:solidFill>
                  <a:schemeClr val="bg1"/>
                </a:solidFill>
                <a:latin typeface="+mj-lt"/>
                <a:ea typeface="Roboto" charset="0"/>
                <a:cs typeface="Roboto" charset="0"/>
              </a:rPr>
              <a:t>1</a:t>
            </a:r>
          </a:p>
        </p:txBody>
      </p:sp>
      <p:sp>
        <p:nvSpPr>
          <p:cNvPr id="51" name="TextBox 219">
            <a:extLst>
              <a:ext uri="{FF2B5EF4-FFF2-40B4-BE49-F238E27FC236}">
                <a16:creationId xmlns:a16="http://schemas.microsoft.com/office/drawing/2014/main" id="{BAE3F431-65AF-D4FA-48D4-BFAD4D6FBC99}"/>
              </a:ext>
            </a:extLst>
          </p:cNvPr>
          <p:cNvSpPr txBox="1"/>
          <p:nvPr/>
        </p:nvSpPr>
        <p:spPr>
          <a:xfrm>
            <a:off x="5236537" y="2599830"/>
            <a:ext cx="2458577" cy="830997"/>
          </a:xfrm>
          <a:prstGeom prst="rect">
            <a:avLst/>
          </a:prstGeom>
          <a:noFill/>
        </p:spPr>
        <p:txBody>
          <a:bodyPr wrap="square" rtlCol="0">
            <a:spAutoFit/>
          </a:bodyPr>
          <a:lstStyle/>
          <a:p>
            <a:r>
              <a:rPr lang="de-DE" sz="1200" dirty="0">
                <a:solidFill>
                  <a:schemeClr val="bg1"/>
                </a:solidFill>
                <a:latin typeface="+mj-lt"/>
                <a:ea typeface="Lato Light" charset="0"/>
                <a:cs typeface="Lato Light" charset="0"/>
              </a:rPr>
              <a:t>Kleinere Unternehmen sollten versuchen, ihre </a:t>
            </a:r>
            <a:r>
              <a:rPr lang="de-DE" sz="1200" b="1" dirty="0">
                <a:solidFill>
                  <a:schemeClr val="bg1"/>
                </a:solidFill>
                <a:latin typeface="+mj-lt"/>
                <a:ea typeface="Lato Light" charset="0"/>
                <a:cs typeface="Lato Light" charset="0"/>
              </a:rPr>
              <a:t>Kapazitäten</a:t>
            </a:r>
            <a:r>
              <a:rPr lang="de-DE" sz="1200" b="1" i="1" dirty="0">
                <a:solidFill>
                  <a:schemeClr val="bg1"/>
                </a:solidFill>
                <a:latin typeface="+mj-lt"/>
                <a:ea typeface="Lato Light" charset="0"/>
                <a:cs typeface="Lato Light" charset="0"/>
              </a:rPr>
              <a:t> </a:t>
            </a:r>
            <a:r>
              <a:rPr lang="de-DE" sz="1200" dirty="0">
                <a:solidFill>
                  <a:schemeClr val="bg1"/>
                </a:solidFill>
                <a:latin typeface="+mj-lt"/>
                <a:ea typeface="Lato Light" charset="0"/>
                <a:cs typeface="Lato Light" charset="0"/>
              </a:rPr>
              <a:t>und</a:t>
            </a:r>
            <a:r>
              <a:rPr lang="de-DE" sz="1200" b="1" dirty="0">
                <a:solidFill>
                  <a:schemeClr val="bg1"/>
                </a:solidFill>
                <a:latin typeface="+mj-lt"/>
                <a:ea typeface="Lato Light" charset="0"/>
                <a:cs typeface="Lato Light" charset="0"/>
              </a:rPr>
              <a:t> Ressourcen </a:t>
            </a:r>
            <a:r>
              <a:rPr lang="de-DE" sz="1200" dirty="0">
                <a:solidFill>
                  <a:schemeClr val="bg1"/>
                </a:solidFill>
                <a:latin typeface="+mj-lt"/>
                <a:ea typeface="Lato Light" charset="0"/>
                <a:cs typeface="Lato Light" charset="0"/>
              </a:rPr>
              <a:t>zu erweitern um für künftige Krisen gerüstet zu sein.</a:t>
            </a:r>
          </a:p>
        </p:txBody>
      </p:sp>
    </p:spTree>
    <p:extLst>
      <p:ext uri="{BB962C8B-B14F-4D97-AF65-F5344CB8AC3E}">
        <p14:creationId xmlns:p14="http://schemas.microsoft.com/office/powerpoint/2010/main" val="25751629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10265</Words>
  <Application>Microsoft Office PowerPoint</Application>
  <PresentationFormat>Breitbild</PresentationFormat>
  <Paragraphs>2289</Paragraphs>
  <Slides>73</Slides>
  <Notes>71</Notes>
  <HiddenSlides>0</HiddenSlides>
  <MMClips>0</MMClips>
  <ScaleCrop>false</ScaleCrop>
  <HeadingPairs>
    <vt:vector size="8" baseType="variant">
      <vt:variant>
        <vt:lpstr>Verwendete Schriftarten</vt:lpstr>
      </vt:variant>
      <vt:variant>
        <vt:i4>15</vt:i4>
      </vt:variant>
      <vt:variant>
        <vt:lpstr>Design</vt:lpstr>
      </vt:variant>
      <vt:variant>
        <vt:i4>1</vt:i4>
      </vt:variant>
      <vt:variant>
        <vt:lpstr>Eingebettete OLE-Server</vt:lpstr>
      </vt:variant>
      <vt:variant>
        <vt:i4>1</vt:i4>
      </vt:variant>
      <vt:variant>
        <vt:lpstr>Folientitel</vt:lpstr>
      </vt:variant>
      <vt:variant>
        <vt:i4>73</vt:i4>
      </vt:variant>
    </vt:vector>
  </HeadingPairs>
  <TitlesOfParts>
    <vt:vector size="90" baseType="lpstr">
      <vt:lpstr>Arial</vt:lpstr>
      <vt:lpstr>Calibri</vt:lpstr>
      <vt:lpstr>Calibri Light</vt:lpstr>
      <vt:lpstr>Cambria Math</vt:lpstr>
      <vt:lpstr>Lato Light</vt:lpstr>
      <vt:lpstr>Lato Regular</vt:lpstr>
      <vt:lpstr>Montserrat</vt:lpstr>
      <vt:lpstr>Montserrat Light</vt:lpstr>
      <vt:lpstr>Montserrat Medium</vt:lpstr>
      <vt:lpstr>Quattrocento Sans</vt:lpstr>
      <vt:lpstr>Roboto</vt:lpstr>
      <vt:lpstr>Roboto Bold</vt:lpstr>
      <vt:lpstr>Symbol</vt:lpstr>
      <vt:lpstr>Times New Roman</vt:lpstr>
      <vt:lpstr>Wingdings</vt:lpstr>
      <vt:lpstr>Office Theme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Julia Grey</cp:lastModifiedBy>
  <cp:revision>243</cp:revision>
  <dcterms:created xsi:type="dcterms:W3CDTF">2020-10-14T13:32:04Z</dcterms:created>
  <dcterms:modified xsi:type="dcterms:W3CDTF">2023-05-24T07:31:39Z</dcterms:modified>
</cp:coreProperties>
</file>