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315"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31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9" r:id="rId58"/>
    <p:sldId id="311" r:id="rId59"/>
    <p:sldId id="312" r:id="rId60"/>
    <p:sldId id="313" r:id="rId61"/>
  </p:sldIdLst>
  <p:sldSz cx="12192000" cy="6858000"/>
  <p:notesSz cx="6858000" cy="9144000"/>
  <p:embeddedFontLst>
    <p:embeddedFont>
      <p:font typeface="Calibri" panose="020F0502020204030204" pitchFamily="34" charset="0"/>
      <p:regular r:id="rId63"/>
      <p:bold r:id="rId64"/>
      <p:italic r:id="rId65"/>
      <p:boldItalic r:id="rId66"/>
    </p:embeddedFont>
    <p:embeddedFont>
      <p:font typeface="Lato" panose="020F0502020204030203" pitchFamily="34" charset="0"/>
      <p:regular r:id="rId67"/>
      <p:bold r:id="rId68"/>
      <p:italic r:id="rId69"/>
      <p:boldItalic r:id="rId70"/>
    </p:embeddedFont>
    <p:embeddedFont>
      <p:font typeface="Montserrat" panose="00000500000000000000" pitchFamily="2" charset="0"/>
      <p:regular r:id="rId71"/>
      <p:bold r:id="rId72"/>
      <p:italic r:id="rId73"/>
      <p:boldItalic r:id="rId74"/>
    </p:embeddedFont>
    <p:embeddedFont>
      <p:font typeface="Montserrat Light" panose="00000400000000000000" pitchFamily="2" charset="0"/>
      <p:regular r:id="rId75"/>
      <p:bold r:id="rId76"/>
      <p:italic r:id="rId77"/>
      <p:boldItalic r:id="rId78"/>
    </p:embeddedFont>
    <p:embeddedFont>
      <p:font typeface="Montserrat Medium" panose="00000600000000000000" pitchFamily="2" charset="0"/>
      <p:regular r:id="rId79"/>
      <p:bold r:id="rId80"/>
      <p:italic r:id="rId81"/>
      <p:boldItalic r:id="rId82"/>
    </p:embeddedFont>
    <p:embeddedFont>
      <p:font typeface="Quattrocento Sans" panose="020B0502050000020003" pitchFamily="34"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8" roundtripDataSignature="AMtx7mgDE7i9DHpYNQ+FmTZRzKqwYMfw3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88B268-AD50-3146-04A0-C2DC6FCA549D}" name="Julian Kühlborn" initials="JK" userId="S::JulianKuhlborn@tvwgmbh2022.onmicrosoft.com::88565d25-8c23-4e41-9bd9-535086b1142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527B"/>
    <a:srgbClr val="F27954"/>
    <a:srgbClr val="595A5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876C69-02C9-430B-8CE3-F184A4912DBA}">
  <a:tblStyle styleId="{CB876C69-02C9-430B-8CE3-F184A4912DB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AEA"/>
          </a:solidFill>
        </a:fill>
      </a:tcStyle>
    </a:wholeTbl>
    <a:band1H>
      <a:tcTxStyle/>
      <a:tcStyle>
        <a:tcBdr/>
        <a:fill>
          <a:solidFill>
            <a:srgbClr val="CAD3D4"/>
          </a:solidFill>
        </a:fill>
      </a:tcStyle>
    </a:band1H>
    <a:band2H>
      <a:tcTxStyle/>
      <a:tcStyle>
        <a:tcBdr/>
      </a:tcStyle>
    </a:band2H>
    <a:band1V>
      <a:tcTxStyle/>
      <a:tcStyle>
        <a:tcBdr/>
        <a:fill>
          <a:solidFill>
            <a:srgbClr val="CAD3D4"/>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font" Target="fonts/font22.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font" Target="fonts/font23.fntdata"/><Relationship Id="rId93"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customschemas.google.com/relationships/presentationmetadata" Target="meta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9.fntdata"/><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4.fntdata"/><Relationship Id="rId61" Type="http://schemas.openxmlformats.org/officeDocument/2006/relationships/slide" Target="slides/slide60.xml"/><Relationship Id="rId82" Type="http://schemas.openxmlformats.org/officeDocument/2006/relationships/font" Target="fonts/font20.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16" name="Google Shape;8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9" name="Google Shape;93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0" name="Google Shape;97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5" name="Google Shape;97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0" name="Google Shape;99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3" name="Google Shape;101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2" name="Google Shape;102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1" name="Google Shape;103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0" name="Google Shape;10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9" name="Google Shape;104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2" name="Google Shape;106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2" name="Google Shape;8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9" name="Google Shape;106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4" name="Google Shape;107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0" name="Google Shape;109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6" name="Google Shape;113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1" name="Google Shape;115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8" name="Google Shape;116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7" name="Google Shape;118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2" name="Google Shape;119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9" name="Google Shape;121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0" name="Google Shape;124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9" name="Google Shape;83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1" name="Google Shape;126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3" name="Google Shape;127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5" name="Google Shape;128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7" name="Google Shape;129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2" name="Google Shape;132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37" name="Google Shape;133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6" name="Google Shape;136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4" name="Google Shape;142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1" name="Google Shape;143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9" name="Google Shape;145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7" name="Google Shape;84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0" name="Google Shape;148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9" name="Google Shape;149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3" name="Google Shape;152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4" name="Google Shape;154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5" name="Google Shape;156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4" name="Google Shape;158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9" name="Google Shape;158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5" name="Google Shape;160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3" name="Google Shape;163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9" name="Google Shape;164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2" name="Google Shape;85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4" name="Google Shape;168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7" name="Google Shape;169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5" name="Google Shape;1705;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
        <p:cNvGrpSpPr/>
        <p:nvPr/>
      </p:nvGrpSpPr>
      <p:grpSpPr>
        <a:xfrm>
          <a:off x="0" y="0"/>
          <a:ext cx="0" cy="0"/>
          <a:chOff x="0" y="0"/>
          <a:chExt cx="0" cy="0"/>
        </a:xfrm>
      </p:grpSpPr>
      <p:sp>
        <p:nvSpPr>
          <p:cNvPr id="1713" name="Google Shape;1713;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4" name="Google Shape;1714;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0" name="Google Shape;1730;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9" name="Google Shape;174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2"/>
        <p:cNvGrpSpPr/>
        <p:nvPr/>
      </p:nvGrpSpPr>
      <p:grpSpPr>
        <a:xfrm>
          <a:off x="0" y="0"/>
          <a:ext cx="0" cy="0"/>
          <a:chOff x="0" y="0"/>
          <a:chExt cx="0" cy="0"/>
        </a:xfrm>
      </p:grpSpPr>
      <p:sp>
        <p:nvSpPr>
          <p:cNvPr id="1753" name="Google Shape;1753;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4" name="Google Shape;175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9"/>
        <p:cNvGrpSpPr/>
        <p:nvPr/>
      </p:nvGrpSpPr>
      <p:grpSpPr>
        <a:xfrm>
          <a:off x="0" y="0"/>
          <a:ext cx="0" cy="0"/>
          <a:chOff x="0" y="0"/>
          <a:chExt cx="0" cy="0"/>
        </a:xfrm>
      </p:grpSpPr>
      <p:sp>
        <p:nvSpPr>
          <p:cNvPr id="1760" name="Google Shape;1760;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1" name="Google Shape;1761;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1" name="Google Shape;87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9" name="Google Shape;88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8" name="Google Shape;90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6" name="Google Shape;92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7" name="Google Shape;92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D">
  <p:cSld name="COVER SLIDE D">
    <p:spTree>
      <p:nvGrpSpPr>
        <p:cNvPr id="1" name="Shape 15"/>
        <p:cNvGrpSpPr/>
        <p:nvPr/>
      </p:nvGrpSpPr>
      <p:grpSpPr>
        <a:xfrm>
          <a:off x="0" y="0"/>
          <a:ext cx="0" cy="0"/>
          <a:chOff x="0" y="0"/>
          <a:chExt cx="0" cy="0"/>
        </a:xfrm>
      </p:grpSpPr>
      <p:pic>
        <p:nvPicPr>
          <p:cNvPr id="16" name="Google Shape;16;p60" descr="A picture containing text&#10;&#10;Description automatically generated"/>
          <p:cNvPicPr preferRelativeResize="0"/>
          <p:nvPr/>
        </p:nvPicPr>
        <p:blipFill rotWithShape="1">
          <a:blip r:embed="rId2">
            <a:alphaModFix/>
          </a:blip>
          <a:srcRect/>
          <a:stretch/>
        </p:blipFill>
        <p:spPr>
          <a:xfrm>
            <a:off x="327047" y="417257"/>
            <a:ext cx="5462697" cy="2402442"/>
          </a:xfrm>
          <a:prstGeom prst="rect">
            <a:avLst/>
          </a:prstGeom>
          <a:noFill/>
          <a:ln>
            <a:noFill/>
          </a:ln>
        </p:spPr>
      </p:pic>
      <p:pic>
        <p:nvPicPr>
          <p:cNvPr id="17" name="Google Shape;17;p60" descr="Background pattern&#10;&#10;Description automatically generated"/>
          <p:cNvPicPr preferRelativeResize="0"/>
          <p:nvPr/>
        </p:nvPicPr>
        <p:blipFill rotWithShape="1">
          <a:blip r:embed="rId3">
            <a:alphaModFix/>
          </a:blip>
          <a:srcRect l="49462" t="8076" r="-22519" b="14180"/>
          <a:stretch/>
        </p:blipFill>
        <p:spPr>
          <a:xfrm rot="-5400000">
            <a:off x="983099" y="1439326"/>
            <a:ext cx="4435575" cy="6401772"/>
          </a:xfrm>
          <a:prstGeom prst="rect">
            <a:avLst/>
          </a:prstGeom>
          <a:noFill/>
          <a:ln>
            <a:noFill/>
          </a:ln>
        </p:spPr>
      </p:pic>
      <p:sp>
        <p:nvSpPr>
          <p:cNvPr id="18" name="Google Shape;18;p60"/>
          <p:cNvSpPr/>
          <p:nvPr/>
        </p:nvSpPr>
        <p:spPr>
          <a:xfrm>
            <a:off x="6117759" y="0"/>
            <a:ext cx="6074241" cy="6865259"/>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b="0" i="0" u="none" strike="noStrike" cap="none" dirty="0">
                <a:solidFill>
                  <a:srgbClr val="FFFFFF"/>
                </a:solidFill>
                <a:latin typeface="Calibri"/>
                <a:ea typeface="Calibri"/>
                <a:cs typeface="Calibri"/>
                <a:sym typeface="Calibri"/>
              </a:rPr>
              <a:t> </a:t>
            </a:r>
            <a:endParaRPr sz="1000" b="0" i="0" u="none" strike="noStrike" cap="none" dirty="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dirty="0">
                <a:solidFill>
                  <a:srgbClr val="FFFFFF"/>
                </a:solidFill>
                <a:latin typeface="Calibri"/>
                <a:ea typeface="Calibri"/>
                <a:cs typeface="Calibri"/>
                <a:sym typeface="Calibri"/>
              </a:rPr>
              <a:t> </a:t>
            </a:r>
            <a:endParaRPr sz="1000" b="0" i="0" u="none" strike="noStrike" cap="none" dirty="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dirty="0">
                <a:solidFill>
                  <a:srgbClr val="FFFFFF"/>
                </a:solidFill>
                <a:latin typeface="Calibri"/>
                <a:ea typeface="Calibri"/>
                <a:cs typeface="Calibri"/>
                <a:sym typeface="Calibri"/>
              </a:rPr>
              <a:t> </a:t>
            </a:r>
            <a:endParaRPr sz="1000" b="0" i="0" u="none" strike="noStrike" cap="none" dirty="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dirty="0">
                <a:solidFill>
                  <a:srgbClr val="FFFFFF"/>
                </a:solidFill>
                <a:latin typeface="Calibri"/>
                <a:ea typeface="Calibri"/>
                <a:cs typeface="Calibri"/>
                <a:sym typeface="Calibri"/>
              </a:rPr>
              <a:t> </a:t>
            </a:r>
            <a:endParaRPr sz="1000" b="0" i="0" u="none" strike="noStrike" cap="none" dirty="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dirty="0">
                <a:solidFill>
                  <a:srgbClr val="FFFFFF"/>
                </a:solidFill>
                <a:latin typeface="Calibri"/>
                <a:ea typeface="Calibri"/>
                <a:cs typeface="Calibri"/>
                <a:sym typeface="Calibri"/>
              </a:rPr>
              <a:t> </a:t>
            </a:r>
            <a:endParaRPr sz="1000" b="0" i="0" u="none" strike="noStrike" cap="none" dirty="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dirty="0">
                <a:solidFill>
                  <a:srgbClr val="FFFFFF"/>
                </a:solidFill>
                <a:latin typeface="Calibri"/>
                <a:ea typeface="Calibri"/>
                <a:cs typeface="Calibri"/>
                <a:sym typeface="Calibri"/>
              </a:rPr>
              <a:t> </a:t>
            </a:r>
            <a:endParaRPr sz="1000" b="0" i="0" u="none" strike="noStrike" cap="none" dirty="0">
              <a:solidFill>
                <a:srgbClr val="7F7F7F"/>
              </a:solidFill>
              <a:latin typeface="Calibri"/>
              <a:ea typeface="Calibri"/>
              <a:cs typeface="Calibri"/>
              <a:sym typeface="Calibri"/>
            </a:endParaRPr>
          </a:p>
        </p:txBody>
      </p:sp>
      <p:grpSp>
        <p:nvGrpSpPr>
          <p:cNvPr id="19" name="Google Shape;19;p60"/>
          <p:cNvGrpSpPr/>
          <p:nvPr/>
        </p:nvGrpSpPr>
        <p:grpSpPr>
          <a:xfrm>
            <a:off x="0" y="5916805"/>
            <a:ext cx="2735993" cy="679345"/>
            <a:chOff x="0" y="0"/>
            <a:chExt cx="2301694" cy="571500"/>
          </a:xfrm>
        </p:grpSpPr>
        <p:sp>
          <p:nvSpPr>
            <p:cNvPr id="20" name="Google Shape;20;p60"/>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21" name="Google Shape;21;p60"/>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
        <p:nvSpPr>
          <p:cNvPr id="22" name="Google Shape;22;p60"/>
          <p:cNvSpPr txBox="1">
            <a:spLocks noGrp="1"/>
          </p:cNvSpPr>
          <p:nvPr>
            <p:ph type="body" idx="1"/>
          </p:nvPr>
        </p:nvSpPr>
        <p:spPr>
          <a:xfrm>
            <a:off x="6586302" y="1494787"/>
            <a:ext cx="5278651" cy="69735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5400"/>
              <a:buNone/>
              <a:defRPr sz="54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60"/>
          <p:cNvSpPr txBox="1">
            <a:spLocks noGrp="1"/>
          </p:cNvSpPr>
          <p:nvPr>
            <p:ph type="body" idx="2"/>
          </p:nvPr>
        </p:nvSpPr>
        <p:spPr>
          <a:xfrm>
            <a:off x="6586302" y="876264"/>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60"/>
          <p:cNvSpPr/>
          <p:nvPr/>
        </p:nvSpPr>
        <p:spPr>
          <a:xfrm>
            <a:off x="6519554" y="5192156"/>
            <a:ext cx="5300429" cy="17850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de-DE" sz="1100" dirty="0">
                <a:solidFill>
                  <a:schemeClr val="lt1"/>
                </a:solidFill>
                <a:latin typeface="Calibri"/>
                <a:ea typeface="Calibri"/>
                <a:cs typeface="Calibri"/>
                <a:sym typeface="Calibri"/>
              </a:rPr>
              <a:t>Aus Gründen der besseren Lesbarkeit wird im Folgenden das generische Maskulinum verwendet. Sämtliche Personenbezeichnungen gelten gleichermaßen für alle Geschlechter.</a:t>
            </a:r>
          </a:p>
          <a:p>
            <a:pPr marL="0" marR="0" lvl="0" indent="0" algn="just" rtl="0">
              <a:spcBef>
                <a:spcPts val="0"/>
              </a:spcBef>
              <a:spcAft>
                <a:spcPts val="0"/>
              </a:spcAft>
              <a:buNone/>
            </a:pPr>
            <a:endParaRPr lang="en-GB" sz="1100" dirty="0">
              <a:solidFill>
                <a:schemeClr val="lt1"/>
              </a:solidFill>
              <a:latin typeface="Calibri"/>
              <a:ea typeface="Calibri"/>
              <a:cs typeface="Calibri"/>
              <a:sym typeface="Calibri"/>
            </a:endParaRPr>
          </a:p>
          <a:p>
            <a:pPr marL="0" marR="0" lvl="0" indent="0" algn="just" rtl="0">
              <a:spcBef>
                <a:spcPts val="0"/>
              </a:spcBef>
              <a:spcAft>
                <a:spcPts val="0"/>
              </a:spcAft>
              <a:buNone/>
            </a:pPr>
            <a:endParaRPr lang="en-GB" sz="1100" dirty="0">
              <a:solidFill>
                <a:schemeClr val="lt1"/>
              </a:solidFill>
              <a:latin typeface="Calibri"/>
              <a:ea typeface="Calibri"/>
              <a:cs typeface="Calibri"/>
              <a:sym typeface="Calibri"/>
            </a:endParaRPr>
          </a:p>
          <a:p>
            <a:pPr marL="0" marR="0" lvl="0" indent="0" algn="just" rtl="0">
              <a:spcBef>
                <a:spcPts val="0"/>
              </a:spcBef>
              <a:spcAft>
                <a:spcPts val="0"/>
              </a:spcAft>
              <a:buNone/>
            </a:pPr>
            <a:r>
              <a:rPr lang="en-GB" sz="1100" dirty="0">
                <a:solidFill>
                  <a:schemeClr val="lt1"/>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de-DE" sz="1100" dirty="0">
                <a:solidFill>
                  <a:schemeClr val="lt1"/>
                </a:solidFill>
                <a:latin typeface="Calibri"/>
                <a:ea typeface="Calibri"/>
                <a:cs typeface="Calibri"/>
                <a:sym typeface="Calibri"/>
              </a:rPr>
              <a:t>2020-1-UK01-KA203-079083</a:t>
            </a:r>
          </a:p>
          <a:p>
            <a:pPr marL="0" marR="0" lvl="0" indent="0" algn="just" rtl="0">
              <a:spcBef>
                <a:spcPts val="0"/>
              </a:spcBef>
              <a:spcAft>
                <a:spcPts val="0"/>
              </a:spcAft>
              <a:buNone/>
            </a:pPr>
            <a:endParaRPr lang="de-DE" sz="1100" dirty="0">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Slide - Orange">
  <p:cSld name="Divider Slide - Orange">
    <p:spTree>
      <p:nvGrpSpPr>
        <p:cNvPr id="1" name="Shape 136"/>
        <p:cNvGrpSpPr/>
        <p:nvPr/>
      </p:nvGrpSpPr>
      <p:grpSpPr>
        <a:xfrm>
          <a:off x="0" y="0"/>
          <a:ext cx="0" cy="0"/>
          <a:chOff x="0" y="0"/>
          <a:chExt cx="0" cy="0"/>
        </a:xfrm>
      </p:grpSpPr>
      <p:sp>
        <p:nvSpPr>
          <p:cNvPr id="137" name="Google Shape;137;p69"/>
          <p:cNvSpPr/>
          <p:nvPr/>
        </p:nvSpPr>
        <p:spPr>
          <a:xfrm>
            <a:off x="0" y="0"/>
            <a:ext cx="12192000" cy="5502729"/>
          </a:xfrm>
          <a:prstGeom prst="rect">
            <a:avLst/>
          </a:prstGeom>
          <a:solidFill>
            <a:srgbClr val="F27954"/>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138" name="Google Shape;138;p69"/>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9" name="Google Shape;139;p69"/>
          <p:cNvGrpSpPr/>
          <p:nvPr/>
        </p:nvGrpSpPr>
        <p:grpSpPr>
          <a:xfrm>
            <a:off x="8448790" y="6057987"/>
            <a:ext cx="3144242" cy="374574"/>
            <a:chOff x="301128" y="6151084"/>
            <a:chExt cx="3144242" cy="374574"/>
          </a:xfrm>
        </p:grpSpPr>
        <p:pic>
          <p:nvPicPr>
            <p:cNvPr id="140" name="Google Shape;140;p69"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141" name="Google Shape;141;p69"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142" name="Google Shape;142;p69"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143" name="Google Shape;143;p69" descr="A black and white striped pattern&#10;&#10;Description automatically generated with medium confidence"/>
          <p:cNvPicPr preferRelativeResize="0"/>
          <p:nvPr/>
        </p:nvPicPr>
        <p:blipFill rotWithShape="1">
          <a:blip r:embed="rId3">
            <a:alphaModFix/>
          </a:blip>
          <a:srcRect l="-25172" t="20705" r="18173" b="15673"/>
          <a:stretch/>
        </p:blipFill>
        <p:spPr>
          <a:xfrm>
            <a:off x="5333853" y="1227"/>
            <a:ext cx="6825554" cy="550150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144"/>
        <p:cNvGrpSpPr/>
        <p:nvPr/>
      </p:nvGrpSpPr>
      <p:grpSpPr>
        <a:xfrm>
          <a:off x="0" y="0"/>
          <a:ext cx="0" cy="0"/>
          <a:chOff x="0" y="0"/>
          <a:chExt cx="0" cy="0"/>
        </a:xfrm>
      </p:grpSpPr>
      <p:pic>
        <p:nvPicPr>
          <p:cNvPr id="145" name="Google Shape;145;p70" descr="Background pattern&#10;&#10;Description automatically generated"/>
          <p:cNvPicPr preferRelativeResize="0"/>
          <p:nvPr/>
        </p:nvPicPr>
        <p:blipFill rotWithShape="1">
          <a:blip r:embed="rId2">
            <a:alphaModFix/>
          </a:blip>
          <a:srcRect l="-7971" t="10416" r="16408" b="3452"/>
          <a:stretch/>
        </p:blipFill>
        <p:spPr>
          <a:xfrm>
            <a:off x="6816681" y="0"/>
            <a:ext cx="5375319" cy="6857999"/>
          </a:xfrm>
          <a:prstGeom prst="rect">
            <a:avLst/>
          </a:prstGeom>
          <a:noFill/>
          <a:ln>
            <a:noFill/>
          </a:ln>
        </p:spPr>
      </p:pic>
      <p:sp>
        <p:nvSpPr>
          <p:cNvPr id="146" name="Google Shape;146;p70"/>
          <p:cNvSpPr/>
          <p:nvPr/>
        </p:nvSpPr>
        <p:spPr>
          <a:xfrm rot="10800000" flipH="1">
            <a:off x="3843" y="2769245"/>
            <a:ext cx="12188157" cy="2832760"/>
          </a:xfrm>
          <a:prstGeom prst="rect">
            <a:avLst/>
          </a:prstGeom>
          <a:solidFill>
            <a:srgbClr val="79527B"/>
          </a:solidFill>
          <a:ln w="9525" cap="flat" cmpd="sng">
            <a:solidFill>
              <a:srgbClr val="BFCA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147" name="Google Shape;147;p70"/>
          <p:cNvSpPr txBox="1">
            <a:spLocks noGrp="1"/>
          </p:cNvSpPr>
          <p:nvPr>
            <p:ph type="body" idx="1"/>
          </p:nvPr>
        </p:nvSpPr>
        <p:spPr>
          <a:xfrm>
            <a:off x="967062" y="4154268"/>
            <a:ext cx="3195486"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70"/>
          <p:cNvSpPr txBox="1">
            <a:spLocks noGrp="1"/>
          </p:cNvSpPr>
          <p:nvPr>
            <p:ph type="body" idx="2"/>
          </p:nvPr>
        </p:nvSpPr>
        <p:spPr>
          <a:xfrm>
            <a:off x="967062" y="3344692"/>
            <a:ext cx="3195485" cy="83725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5000"/>
              <a:buNone/>
              <a:defRPr sz="50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9" name="Google Shape;149;p70" descr="A picture containing text&#10;&#10;Description automatically generated"/>
          <p:cNvPicPr preferRelativeResize="0"/>
          <p:nvPr/>
        </p:nvPicPr>
        <p:blipFill rotWithShape="1">
          <a:blip r:embed="rId3">
            <a:alphaModFix/>
          </a:blip>
          <a:srcRect/>
          <a:stretch/>
        </p:blipFill>
        <p:spPr>
          <a:xfrm>
            <a:off x="615586" y="473530"/>
            <a:ext cx="4899073" cy="2154566"/>
          </a:xfrm>
          <a:prstGeom prst="rect">
            <a:avLst/>
          </a:prstGeom>
          <a:noFill/>
          <a:ln>
            <a:noFill/>
          </a:ln>
        </p:spPr>
      </p:pic>
      <p:grpSp>
        <p:nvGrpSpPr>
          <p:cNvPr id="150" name="Google Shape;150;p70"/>
          <p:cNvGrpSpPr/>
          <p:nvPr/>
        </p:nvGrpSpPr>
        <p:grpSpPr>
          <a:xfrm>
            <a:off x="9456007" y="5836660"/>
            <a:ext cx="2735993" cy="679345"/>
            <a:chOff x="0" y="0"/>
            <a:chExt cx="2301694" cy="571500"/>
          </a:xfrm>
        </p:grpSpPr>
        <p:sp>
          <p:nvSpPr>
            <p:cNvPr id="151" name="Google Shape;151;p70"/>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152" name="Google Shape;152;p70"/>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1 Standardseite">
  <p:cSld name="2_1 Standardseite">
    <p:spTree>
      <p:nvGrpSpPr>
        <p:cNvPr id="1" name="Shape 153"/>
        <p:cNvGrpSpPr/>
        <p:nvPr/>
      </p:nvGrpSpPr>
      <p:grpSpPr>
        <a:xfrm>
          <a:off x="0" y="0"/>
          <a:ext cx="0" cy="0"/>
          <a:chOff x="0" y="0"/>
          <a:chExt cx="0" cy="0"/>
        </a:xfrm>
      </p:grpSpPr>
      <p:sp>
        <p:nvSpPr>
          <p:cNvPr id="154" name="Google Shape;154;p71"/>
          <p:cNvSpPr txBox="1">
            <a:spLocks noGrp="1"/>
          </p:cNvSpPr>
          <p:nvPr>
            <p:ph type="body" idx="1"/>
          </p:nvPr>
        </p:nvSpPr>
        <p:spPr>
          <a:xfrm>
            <a:off x="389965" y="2181225"/>
            <a:ext cx="5498737" cy="40628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Font typeface="Arial"/>
              <a:buNone/>
              <a:defRPr sz="1800">
                <a:solidFill>
                  <a:srgbClr val="595A59"/>
                </a:solidFill>
              </a:defRPr>
            </a:lvl1pPr>
            <a:lvl2pPr marL="914400" lvl="1" indent="-342900" algn="l">
              <a:lnSpc>
                <a:spcPct val="90000"/>
              </a:lnSpc>
              <a:spcBef>
                <a:spcPts val="500"/>
              </a:spcBef>
              <a:spcAft>
                <a:spcPts val="0"/>
              </a:spcAft>
              <a:buClr>
                <a:schemeClr val="dk1"/>
              </a:buClr>
              <a:buSzPts val="1800"/>
              <a:buFont typeface="Arial"/>
              <a:buChar char="•"/>
              <a:defRPr sz="1800"/>
            </a:lvl2pPr>
            <a:lvl3pPr marL="1371600" lvl="2" indent="-330200" algn="l">
              <a:lnSpc>
                <a:spcPct val="90000"/>
              </a:lnSpc>
              <a:spcBef>
                <a:spcPts val="500"/>
              </a:spcBef>
              <a:spcAft>
                <a:spcPts val="0"/>
              </a:spcAft>
              <a:buClr>
                <a:schemeClr val="dk1"/>
              </a:buClr>
              <a:buSzPts val="1600"/>
              <a:buFont typeface="Noto Sans Symbols"/>
              <a:buChar char="−"/>
              <a:defRPr sz="1600"/>
            </a:lvl3pPr>
            <a:lvl4pPr marL="1828800" lvl="3" indent="-317500" algn="l">
              <a:lnSpc>
                <a:spcPct val="90000"/>
              </a:lnSpc>
              <a:spcBef>
                <a:spcPts val="500"/>
              </a:spcBef>
              <a:spcAft>
                <a:spcPts val="0"/>
              </a:spcAft>
              <a:buClr>
                <a:schemeClr val="dk1"/>
              </a:buClr>
              <a:buSzPts val="1400"/>
              <a:buFont typeface="Noto Sans Symbols"/>
              <a:buChar char="−"/>
              <a:defRPr sz="1400"/>
            </a:lvl4pPr>
            <a:lvl5pPr marL="2286000" lvl="4" indent="-304800" algn="l">
              <a:lnSpc>
                <a:spcPct val="90000"/>
              </a:lnSpc>
              <a:spcBef>
                <a:spcPts val="500"/>
              </a:spcBef>
              <a:spcAft>
                <a:spcPts val="0"/>
              </a:spcAft>
              <a:buClr>
                <a:schemeClr val="dk1"/>
              </a:buClr>
              <a:buSzPts val="1200"/>
              <a:buFont typeface="Noto Sans Symbols"/>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71"/>
          <p:cNvSpPr txBox="1">
            <a:spLocks noGrp="1"/>
          </p:cNvSpPr>
          <p:nvPr>
            <p:ph type="body" idx="2"/>
          </p:nvPr>
        </p:nvSpPr>
        <p:spPr>
          <a:xfrm>
            <a:off x="6261465" y="2194560"/>
            <a:ext cx="5498737" cy="40628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a:solidFill>
                  <a:srgbClr val="595A59"/>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71"/>
          <p:cNvSpPr txBox="1">
            <a:spLocks noGrp="1"/>
          </p:cNvSpPr>
          <p:nvPr>
            <p:ph type="body" idx="3"/>
          </p:nvPr>
        </p:nvSpPr>
        <p:spPr>
          <a:xfrm>
            <a:off x="389964" y="1631248"/>
            <a:ext cx="5498737" cy="3746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71"/>
          <p:cNvSpPr txBox="1">
            <a:spLocks noGrp="1"/>
          </p:cNvSpPr>
          <p:nvPr>
            <p:ph type="body" idx="4"/>
          </p:nvPr>
        </p:nvSpPr>
        <p:spPr>
          <a:xfrm>
            <a:off x="6261462" y="1642361"/>
            <a:ext cx="5498737" cy="3746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58" name="Google Shape;158;p71"/>
          <p:cNvCxnSpPr/>
          <p:nvPr/>
        </p:nvCxnSpPr>
        <p:spPr>
          <a:xfrm>
            <a:off x="431800" y="2017011"/>
            <a:ext cx="5498737" cy="0"/>
          </a:xfrm>
          <a:prstGeom prst="straightConnector1">
            <a:avLst/>
          </a:prstGeom>
          <a:noFill/>
          <a:ln w="9525" cap="flat" cmpd="sng">
            <a:solidFill>
              <a:srgbClr val="8DC9C0"/>
            </a:solidFill>
            <a:prstDash val="solid"/>
            <a:miter lim="800000"/>
            <a:headEnd type="none" w="sm" len="sm"/>
            <a:tailEnd type="none" w="sm" len="sm"/>
          </a:ln>
        </p:spPr>
      </p:cxnSp>
      <p:cxnSp>
        <p:nvCxnSpPr>
          <p:cNvPr id="159" name="Google Shape;159;p71"/>
          <p:cNvCxnSpPr/>
          <p:nvPr/>
        </p:nvCxnSpPr>
        <p:spPr>
          <a:xfrm>
            <a:off x="6261463" y="2017011"/>
            <a:ext cx="5498737" cy="0"/>
          </a:xfrm>
          <a:prstGeom prst="straightConnector1">
            <a:avLst/>
          </a:prstGeom>
          <a:noFill/>
          <a:ln w="9525" cap="flat" cmpd="sng">
            <a:solidFill>
              <a:srgbClr val="8DC9C0"/>
            </a:solidFill>
            <a:prstDash val="solid"/>
            <a:miter lim="800000"/>
            <a:headEnd type="none" w="sm" len="sm"/>
            <a:tailEnd type="none" w="sm" len="sm"/>
          </a:ln>
        </p:spPr>
      </p:cxnSp>
      <p:grpSp>
        <p:nvGrpSpPr>
          <p:cNvPr id="160" name="Google Shape;160;p71"/>
          <p:cNvGrpSpPr/>
          <p:nvPr/>
        </p:nvGrpSpPr>
        <p:grpSpPr>
          <a:xfrm>
            <a:off x="389965" y="6092742"/>
            <a:ext cx="3144242" cy="374574"/>
            <a:chOff x="301128" y="6151084"/>
            <a:chExt cx="3144242" cy="374574"/>
          </a:xfrm>
        </p:grpSpPr>
        <p:pic>
          <p:nvPicPr>
            <p:cNvPr id="161" name="Google Shape;161;p71"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162" name="Google Shape;162;p71"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163" name="Google Shape;163;p71"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164" name="Google Shape;164;p71" descr="Background pattern&#10;&#10;Description automatically generated"/>
          <p:cNvPicPr preferRelativeResize="0"/>
          <p:nvPr/>
        </p:nvPicPr>
        <p:blipFill rotWithShape="1">
          <a:blip r:embed="rId3">
            <a:alphaModFix/>
          </a:blip>
          <a:srcRect l="-9441" t="-3095" r="10580" b="84089"/>
          <a:stretch/>
        </p:blipFill>
        <p:spPr>
          <a:xfrm>
            <a:off x="7462157" y="5624715"/>
            <a:ext cx="4729844" cy="1233285"/>
          </a:xfrm>
          <a:prstGeom prst="rect">
            <a:avLst/>
          </a:prstGeom>
          <a:noFill/>
          <a:ln>
            <a:noFill/>
          </a:ln>
        </p:spPr>
      </p:pic>
      <p:sp>
        <p:nvSpPr>
          <p:cNvPr id="165" name="Google Shape;165;p71"/>
          <p:cNvSpPr txBox="1">
            <a:spLocks noGrp="1"/>
          </p:cNvSpPr>
          <p:nvPr>
            <p:ph type="body" idx="5"/>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2000"/>
              <a:buNone/>
              <a:defRPr sz="20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71"/>
          <p:cNvSpPr txBox="1">
            <a:spLocks noGrp="1"/>
          </p:cNvSpPr>
          <p:nvPr>
            <p:ph type="body" idx="6"/>
          </p:nvPr>
        </p:nvSpPr>
        <p:spPr>
          <a:xfrm>
            <a:off x="389964" y="1231888"/>
            <a:ext cx="11470341" cy="3036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1800"/>
              <a:buNone/>
              <a:defRPr sz="18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1 Standardseite">
  <p:cSld name="3_1 Standardseite">
    <p:spTree>
      <p:nvGrpSpPr>
        <p:cNvPr id="1" name="Shape 167"/>
        <p:cNvGrpSpPr/>
        <p:nvPr/>
      </p:nvGrpSpPr>
      <p:grpSpPr>
        <a:xfrm>
          <a:off x="0" y="0"/>
          <a:ext cx="0" cy="0"/>
          <a:chOff x="0" y="0"/>
          <a:chExt cx="0" cy="0"/>
        </a:xfrm>
      </p:grpSpPr>
      <p:sp>
        <p:nvSpPr>
          <p:cNvPr id="168" name="Google Shape;168;p72"/>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a:solidFill>
                  <a:srgbClr val="595A59"/>
                </a:solidFill>
              </a:defRPr>
            </a:lvl1pPr>
            <a:lvl2pPr marL="914400" lvl="1" indent="-381000" algn="l">
              <a:lnSpc>
                <a:spcPct val="90000"/>
              </a:lnSpc>
              <a:spcBef>
                <a:spcPts val="500"/>
              </a:spcBef>
              <a:spcAft>
                <a:spcPts val="0"/>
              </a:spcAft>
              <a:buClr>
                <a:srgbClr val="595A59"/>
              </a:buClr>
              <a:buSzPts val="2400"/>
              <a:buChar char="•"/>
              <a:defRPr>
                <a:solidFill>
                  <a:srgbClr val="595A59"/>
                </a:solidFill>
              </a:defRPr>
            </a:lvl2pPr>
            <a:lvl3pPr marL="1371600" lvl="2" indent="-355600" algn="l">
              <a:lnSpc>
                <a:spcPct val="90000"/>
              </a:lnSpc>
              <a:spcBef>
                <a:spcPts val="500"/>
              </a:spcBef>
              <a:spcAft>
                <a:spcPts val="0"/>
              </a:spcAft>
              <a:buClr>
                <a:srgbClr val="595A59"/>
              </a:buClr>
              <a:buSzPts val="2000"/>
              <a:buChar char="•"/>
              <a:defRPr>
                <a:solidFill>
                  <a:srgbClr val="595A59"/>
                </a:solidFill>
              </a:defRPr>
            </a:lvl3pPr>
            <a:lvl4pPr marL="1828800" lvl="3" indent="-342900" algn="l">
              <a:lnSpc>
                <a:spcPct val="90000"/>
              </a:lnSpc>
              <a:spcBef>
                <a:spcPts val="500"/>
              </a:spcBef>
              <a:spcAft>
                <a:spcPts val="0"/>
              </a:spcAft>
              <a:buClr>
                <a:srgbClr val="595A59"/>
              </a:buClr>
              <a:buSzPts val="1800"/>
              <a:buChar char="•"/>
              <a:defRPr>
                <a:solidFill>
                  <a:srgbClr val="595A59"/>
                </a:solidFill>
              </a:defRPr>
            </a:lvl4pPr>
            <a:lvl5pPr marL="2286000" lvl="4" indent="-342900" algn="l">
              <a:lnSpc>
                <a:spcPct val="90000"/>
              </a:lnSpc>
              <a:spcBef>
                <a:spcPts val="500"/>
              </a:spcBef>
              <a:spcAft>
                <a:spcPts val="0"/>
              </a:spcAft>
              <a:buClr>
                <a:srgbClr val="595A59"/>
              </a:buClr>
              <a:buSzPts val="1800"/>
              <a:buChar char="•"/>
              <a:defRPr>
                <a:solidFill>
                  <a:srgbClr val="595A5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72"/>
          <p:cNvSpPr txBox="1">
            <a:spLocks noGrp="1"/>
          </p:cNvSpPr>
          <p:nvPr>
            <p:ph type="body" idx="2"/>
          </p:nvPr>
        </p:nvSpPr>
        <p:spPr>
          <a:xfrm>
            <a:off x="3752490" y="441325"/>
            <a:ext cx="8007710" cy="61118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79527B"/>
              </a:buClr>
              <a:buSzPts val="1800"/>
              <a:buNone/>
              <a:defRPr sz="180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72"/>
          <p:cNvSpPr txBox="1">
            <a:spLocks noGrp="1"/>
          </p:cNvSpPr>
          <p:nvPr>
            <p:ph type="body" idx="3"/>
          </p:nvPr>
        </p:nvSpPr>
        <p:spPr>
          <a:xfrm>
            <a:off x="3752490" y="1052513"/>
            <a:ext cx="8007710" cy="576261"/>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79527B"/>
              </a:buClr>
              <a:buSzPts val="1800"/>
              <a:buNone/>
              <a:defRPr sz="180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71" name="Google Shape;171;p72"/>
          <p:cNvCxnSpPr/>
          <p:nvPr/>
        </p:nvCxnSpPr>
        <p:spPr>
          <a:xfrm>
            <a:off x="3752490" y="1628775"/>
            <a:ext cx="8007710" cy="0"/>
          </a:xfrm>
          <a:prstGeom prst="straightConnector1">
            <a:avLst/>
          </a:prstGeom>
          <a:noFill/>
          <a:ln w="9525" cap="flat" cmpd="sng">
            <a:solidFill>
              <a:srgbClr val="8DC9C0"/>
            </a:solidFill>
            <a:prstDash val="solid"/>
            <a:miter lim="800000"/>
            <a:headEnd type="none" w="sm" len="sm"/>
            <a:tailEnd type="none" w="sm" len="sm"/>
          </a:ln>
        </p:spPr>
      </p:cxnSp>
      <p:sp>
        <p:nvSpPr>
          <p:cNvPr id="172" name="Google Shape;172;p72"/>
          <p:cNvSpPr txBox="1">
            <a:spLocks noGrp="1"/>
          </p:cNvSpPr>
          <p:nvPr>
            <p:ph type="body" idx="4"/>
          </p:nvPr>
        </p:nvSpPr>
        <p:spPr>
          <a:xfrm>
            <a:off x="431799" y="1628772"/>
            <a:ext cx="3148161" cy="443036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600"/>
              </a:spcBef>
              <a:spcAft>
                <a:spcPts val="0"/>
              </a:spcAft>
              <a:buClr>
                <a:srgbClr val="595A59"/>
              </a:buClr>
              <a:buSzPts val="1800"/>
              <a:buNone/>
              <a:defRPr sz="1800">
                <a:solidFill>
                  <a:srgbClr val="595A59"/>
                </a:solidFill>
              </a:defRPr>
            </a:lvl1pPr>
            <a:lvl2pPr marL="914400" lvl="1" indent="-342900" algn="l">
              <a:lnSpc>
                <a:spcPct val="100000"/>
              </a:lnSpc>
              <a:spcBef>
                <a:spcPts val="600"/>
              </a:spcBef>
              <a:spcAft>
                <a:spcPts val="0"/>
              </a:spcAft>
              <a:buClr>
                <a:srgbClr val="595A59"/>
              </a:buClr>
              <a:buSzPts val="1800"/>
              <a:buChar char="•"/>
              <a:defRPr sz="1800">
                <a:solidFill>
                  <a:srgbClr val="595A59"/>
                </a:solidFill>
              </a:defRPr>
            </a:lvl2pPr>
            <a:lvl3pPr marL="1371600" lvl="2" indent="-342900" algn="l">
              <a:lnSpc>
                <a:spcPct val="100000"/>
              </a:lnSpc>
              <a:spcBef>
                <a:spcPts val="600"/>
              </a:spcBef>
              <a:spcAft>
                <a:spcPts val="0"/>
              </a:spcAft>
              <a:buClr>
                <a:srgbClr val="595A59"/>
              </a:buClr>
              <a:buSzPts val="1800"/>
              <a:buChar char="•"/>
              <a:defRPr sz="1800">
                <a:solidFill>
                  <a:srgbClr val="595A59"/>
                </a:solidFill>
              </a:defRPr>
            </a:lvl3pPr>
            <a:lvl4pPr marL="1828800" lvl="3" indent="-342900" algn="l">
              <a:lnSpc>
                <a:spcPct val="100000"/>
              </a:lnSpc>
              <a:spcBef>
                <a:spcPts val="600"/>
              </a:spcBef>
              <a:spcAft>
                <a:spcPts val="0"/>
              </a:spcAft>
              <a:buClr>
                <a:srgbClr val="595A59"/>
              </a:buClr>
              <a:buSzPts val="1800"/>
              <a:buChar char="•"/>
              <a:defRPr sz="1800">
                <a:solidFill>
                  <a:srgbClr val="595A59"/>
                </a:solidFill>
              </a:defRPr>
            </a:lvl4pPr>
            <a:lvl5pPr marL="2286000" lvl="4" indent="-342900" algn="l">
              <a:lnSpc>
                <a:spcPct val="100000"/>
              </a:lnSpc>
              <a:spcBef>
                <a:spcPts val="600"/>
              </a:spcBef>
              <a:spcAft>
                <a:spcPts val="0"/>
              </a:spcAft>
              <a:buClr>
                <a:srgbClr val="595A59"/>
              </a:buClr>
              <a:buSzPts val="1800"/>
              <a:buChar char="•"/>
              <a:defRPr sz="1800">
                <a:solidFill>
                  <a:srgbClr val="595A5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72"/>
          <p:cNvSpPr txBox="1">
            <a:spLocks noGrp="1"/>
          </p:cNvSpPr>
          <p:nvPr>
            <p:ph type="body" idx="5"/>
          </p:nvPr>
        </p:nvSpPr>
        <p:spPr>
          <a:xfrm>
            <a:off x="431799" y="441325"/>
            <a:ext cx="3148162" cy="23794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DC9C0"/>
              </a:buClr>
              <a:buSzPts val="1800"/>
              <a:buNone/>
              <a:defRPr sz="1800">
                <a:solidFill>
                  <a:srgbClr val="8DC9C0"/>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72"/>
          <p:cNvSpPr txBox="1">
            <a:spLocks noGrp="1"/>
          </p:cNvSpPr>
          <p:nvPr>
            <p:ph type="body" idx="6"/>
          </p:nvPr>
        </p:nvSpPr>
        <p:spPr>
          <a:xfrm>
            <a:off x="431800" y="798861"/>
            <a:ext cx="3148161" cy="23794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DC9C0"/>
              </a:buClr>
              <a:buSzPts val="1800"/>
              <a:buNone/>
              <a:defRPr sz="1800">
                <a:solidFill>
                  <a:srgbClr val="8DC9C0"/>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5" name="Google Shape;175;p72"/>
          <p:cNvGrpSpPr/>
          <p:nvPr/>
        </p:nvGrpSpPr>
        <p:grpSpPr>
          <a:xfrm>
            <a:off x="389965" y="6092742"/>
            <a:ext cx="3144242" cy="374574"/>
            <a:chOff x="301128" y="6151084"/>
            <a:chExt cx="3144242" cy="374574"/>
          </a:xfrm>
        </p:grpSpPr>
        <p:pic>
          <p:nvPicPr>
            <p:cNvPr id="176" name="Google Shape;176;p72"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177" name="Google Shape;177;p72"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178" name="Google Shape;178;p72"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179" name="Google Shape;179;p72" descr="Background pattern&#10;&#10;Description automatically generated"/>
          <p:cNvPicPr preferRelativeResize="0"/>
          <p:nvPr/>
        </p:nvPicPr>
        <p:blipFill rotWithShape="1">
          <a:blip r:embed="rId3">
            <a:alphaModFix/>
          </a:blip>
          <a:srcRect l="-9441" t="-3095" r="10580" b="84089"/>
          <a:stretch/>
        </p:blipFill>
        <p:spPr>
          <a:xfrm>
            <a:off x="7462157" y="5624715"/>
            <a:ext cx="4729844" cy="123328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80"/>
        <p:cNvGrpSpPr/>
        <p:nvPr/>
      </p:nvGrpSpPr>
      <p:grpSpPr>
        <a:xfrm>
          <a:off x="0" y="0"/>
          <a:ext cx="0" cy="0"/>
          <a:chOff x="0" y="0"/>
          <a:chExt cx="0" cy="0"/>
        </a:xfrm>
      </p:grpSpPr>
      <p:sp>
        <p:nvSpPr>
          <p:cNvPr id="181" name="Google Shape;181;p73"/>
          <p:cNvSpPr/>
          <p:nvPr/>
        </p:nvSpPr>
        <p:spPr>
          <a:xfrm>
            <a:off x="0" y="0"/>
            <a:ext cx="12192000" cy="6858001"/>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73"/>
          <p:cNvSpPr/>
          <p:nvPr/>
        </p:nvSpPr>
        <p:spPr>
          <a:xfrm>
            <a:off x="424669" y="528535"/>
            <a:ext cx="6498645"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4400" b="1" i="0" u="none" strike="noStrike" dirty="0">
                <a:solidFill>
                  <a:schemeClr val="lt1"/>
                </a:solidFill>
                <a:latin typeface="Calibri"/>
                <a:ea typeface="Calibri"/>
                <a:cs typeface="Calibri"/>
                <a:sym typeface="Calibri"/>
              </a:rPr>
              <a:t>NAVIGATING TOURISM</a:t>
            </a:r>
            <a:endParaRPr dirty="0"/>
          </a:p>
          <a:p>
            <a:pPr marL="0" marR="0" lvl="0" indent="0" algn="l" rtl="0">
              <a:spcBef>
                <a:spcPts val="0"/>
              </a:spcBef>
              <a:spcAft>
                <a:spcPts val="0"/>
              </a:spcAft>
              <a:buNone/>
            </a:pPr>
            <a:r>
              <a:rPr lang="de-DE" sz="4400" b="0" i="0" u="none" strike="noStrike" dirty="0">
                <a:solidFill>
                  <a:schemeClr val="lt1"/>
                </a:solidFill>
                <a:latin typeface="Calibri"/>
                <a:ea typeface="Calibri"/>
                <a:cs typeface="Calibri"/>
                <a:sym typeface="Calibri"/>
              </a:rPr>
              <a:t>FONT TYPEFACE &amp; SIZE</a:t>
            </a:r>
            <a:endParaRPr sz="3600" dirty="0">
              <a:solidFill>
                <a:schemeClr val="lt1"/>
              </a:solidFill>
              <a:latin typeface="Calibri"/>
              <a:ea typeface="Calibri"/>
              <a:cs typeface="Calibri"/>
              <a:sym typeface="Calibri"/>
            </a:endParaRPr>
          </a:p>
        </p:txBody>
      </p:sp>
      <p:sp>
        <p:nvSpPr>
          <p:cNvPr id="183" name="Google Shape;183;p73"/>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000" b="0" i="0" u="none" strike="noStrike" dirty="0">
                <a:solidFill>
                  <a:schemeClr val="lt1"/>
                </a:solidFill>
                <a:latin typeface="Calibri"/>
                <a:ea typeface="Calibri"/>
                <a:cs typeface="Calibri"/>
                <a:sym typeface="Calibri"/>
              </a:rPr>
              <a:t>PLEASE ENSURE TO KEEP FONTS AS PER THE LAYOUT</a:t>
            </a:r>
            <a:endParaRPr sz="3000" b="0" i="0" u="none" strike="noStrike" dirty="0">
              <a:solidFill>
                <a:schemeClr val="lt1"/>
              </a:solidFill>
              <a:latin typeface="Calibri"/>
              <a:ea typeface="Calibri"/>
              <a:cs typeface="Calibri"/>
              <a:sym typeface="Calibri"/>
            </a:endParaRPr>
          </a:p>
          <a:p>
            <a:pPr marL="0" marR="0" lvl="0" indent="0" algn="l" rtl="0">
              <a:spcBef>
                <a:spcPts val="0"/>
              </a:spcBef>
              <a:spcAft>
                <a:spcPts val="0"/>
              </a:spcAft>
              <a:buNone/>
            </a:pPr>
            <a:endParaRPr sz="3000" b="0" i="0" u="none" strike="noStrike" dirty="0">
              <a:solidFill>
                <a:schemeClr val="lt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de-DE" sz="3000" b="0" i="0" u="none" strike="noStrike" dirty="0">
                <a:solidFill>
                  <a:schemeClr val="lt1"/>
                </a:solidFill>
                <a:latin typeface="Calibri"/>
                <a:ea typeface="Calibri"/>
                <a:cs typeface="Calibri"/>
                <a:sym typeface="Calibri"/>
              </a:rPr>
              <a:t>48 </a:t>
            </a:r>
            <a:r>
              <a:rPr lang="de-DE" sz="3000" b="0" i="0" u="none" strike="noStrike" dirty="0" err="1">
                <a:solidFill>
                  <a:schemeClr val="lt1"/>
                </a:solidFill>
                <a:latin typeface="Calibri"/>
                <a:ea typeface="Calibri"/>
                <a:cs typeface="Calibri"/>
                <a:sym typeface="Calibri"/>
              </a:rPr>
              <a:t>point</a:t>
            </a:r>
            <a:r>
              <a:rPr lang="de-DE" sz="3000" b="0" i="0" u="none" strike="noStrike" dirty="0">
                <a:solidFill>
                  <a:schemeClr val="lt1"/>
                </a:solidFill>
                <a:latin typeface="Calibri"/>
                <a:ea typeface="Calibri"/>
                <a:cs typeface="Calibri"/>
                <a:sym typeface="Calibri"/>
              </a:rPr>
              <a:t>  -  </a:t>
            </a:r>
            <a:r>
              <a:rPr lang="de-DE" sz="3000" b="0" i="0" u="none" strike="noStrike" dirty="0" err="1">
                <a:solidFill>
                  <a:schemeClr val="lt1"/>
                </a:solidFill>
                <a:latin typeface="Calibri"/>
                <a:ea typeface="Calibri"/>
                <a:cs typeface="Calibri"/>
                <a:sym typeface="Calibri"/>
              </a:rPr>
              <a:t>Divider</a:t>
            </a:r>
            <a:r>
              <a:rPr lang="de-DE" sz="3000" b="0" i="0" u="none" strike="noStrike" dirty="0">
                <a:solidFill>
                  <a:schemeClr val="lt1"/>
                </a:solidFill>
                <a:latin typeface="Calibri"/>
                <a:ea typeface="Calibri"/>
                <a:cs typeface="Calibri"/>
                <a:sym typeface="Calibri"/>
              </a:rPr>
              <a:t> Slides</a:t>
            </a:r>
            <a:endParaRPr dirty="0"/>
          </a:p>
          <a:p>
            <a:pPr marL="0" marR="0" lvl="0" indent="0" algn="l" rtl="0">
              <a:spcBef>
                <a:spcPts val="0"/>
              </a:spcBef>
              <a:spcAft>
                <a:spcPts val="0"/>
              </a:spcAft>
              <a:buClr>
                <a:schemeClr val="dk1"/>
              </a:buClr>
              <a:buSzPts val="1100"/>
              <a:buFont typeface="Arial"/>
              <a:buNone/>
            </a:pPr>
            <a:endParaRPr sz="1000" b="1"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de-DE" sz="3000" b="0" i="0" u="none" strike="noStrike" dirty="0">
                <a:solidFill>
                  <a:schemeClr val="lt1"/>
                </a:solidFill>
                <a:latin typeface="Calibri"/>
                <a:ea typeface="Calibri"/>
                <a:cs typeface="Calibri"/>
                <a:sym typeface="Calibri"/>
              </a:rPr>
              <a:t>36 </a:t>
            </a:r>
            <a:r>
              <a:rPr lang="de-DE" sz="3000" b="0" i="0" u="none" strike="noStrike" dirty="0" err="1">
                <a:solidFill>
                  <a:schemeClr val="lt1"/>
                </a:solidFill>
                <a:latin typeface="Calibri"/>
                <a:ea typeface="Calibri"/>
                <a:cs typeface="Calibri"/>
                <a:sym typeface="Calibri"/>
              </a:rPr>
              <a:t>point</a:t>
            </a:r>
            <a:r>
              <a:rPr lang="de-DE" sz="3000" b="0" i="0" u="none" strike="noStrike" dirty="0">
                <a:solidFill>
                  <a:schemeClr val="lt1"/>
                </a:solidFill>
                <a:latin typeface="Calibri"/>
                <a:ea typeface="Calibri"/>
                <a:cs typeface="Calibri"/>
                <a:sym typeface="Calibri"/>
              </a:rPr>
              <a:t>  -  Title </a:t>
            </a:r>
            <a:r>
              <a:rPr lang="de-DE" sz="3000" b="0" i="0" u="none" strike="noStrike" dirty="0" err="1">
                <a:solidFill>
                  <a:schemeClr val="lt1"/>
                </a:solidFill>
                <a:latin typeface="Calibri"/>
                <a:ea typeface="Calibri"/>
                <a:cs typeface="Calibri"/>
                <a:sym typeface="Calibri"/>
              </a:rPr>
              <a:t>Heading</a:t>
            </a:r>
            <a:endParaRPr dirty="0"/>
          </a:p>
          <a:p>
            <a:pPr marL="0" marR="0" lvl="0" indent="0" algn="l" rtl="0">
              <a:lnSpc>
                <a:spcPct val="100000"/>
              </a:lnSpc>
              <a:spcBef>
                <a:spcPts val="0"/>
              </a:spcBef>
              <a:spcAft>
                <a:spcPts val="0"/>
              </a:spcAft>
              <a:buClr>
                <a:schemeClr val="dk1"/>
              </a:buClr>
              <a:buSzPts val="1100"/>
              <a:buFont typeface="Arial"/>
              <a:buNone/>
            </a:pPr>
            <a:endParaRPr sz="1000" b="0" i="0" u="none" strike="noStrik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de-DE" sz="3000" b="0" i="0" u="none" strike="noStrike" dirty="0">
                <a:solidFill>
                  <a:schemeClr val="lt1"/>
                </a:solidFill>
                <a:latin typeface="Calibri"/>
                <a:ea typeface="Calibri"/>
                <a:cs typeface="Calibri"/>
                <a:sym typeface="Calibri"/>
              </a:rPr>
              <a:t>30 </a:t>
            </a:r>
            <a:r>
              <a:rPr lang="de-DE" sz="3000" b="0" i="0" u="none" strike="noStrike" dirty="0" err="1">
                <a:solidFill>
                  <a:schemeClr val="lt1"/>
                </a:solidFill>
                <a:latin typeface="Calibri"/>
                <a:ea typeface="Calibri"/>
                <a:cs typeface="Calibri"/>
                <a:sym typeface="Calibri"/>
              </a:rPr>
              <a:t>point</a:t>
            </a:r>
            <a:r>
              <a:rPr lang="de-DE" sz="3000" b="0" i="0" u="none" strike="noStrike" dirty="0">
                <a:solidFill>
                  <a:schemeClr val="lt1"/>
                </a:solidFill>
                <a:latin typeface="Calibri"/>
                <a:ea typeface="Calibri"/>
                <a:cs typeface="Calibri"/>
                <a:sym typeface="Calibri"/>
              </a:rPr>
              <a:t>  -  Sub-</a:t>
            </a:r>
            <a:r>
              <a:rPr lang="de-DE" sz="3000" b="0" i="0" u="none" strike="noStrike" dirty="0" err="1">
                <a:solidFill>
                  <a:schemeClr val="lt1"/>
                </a:solidFill>
                <a:latin typeface="Calibri"/>
                <a:ea typeface="Calibri"/>
                <a:cs typeface="Calibri"/>
                <a:sym typeface="Calibri"/>
              </a:rPr>
              <a:t>Titles</a:t>
            </a:r>
            <a:endParaRPr dirty="0"/>
          </a:p>
          <a:p>
            <a:pPr marL="0" marR="0" lvl="0" indent="0" algn="l" rtl="0">
              <a:lnSpc>
                <a:spcPct val="100000"/>
              </a:lnSpc>
              <a:spcBef>
                <a:spcPts val="0"/>
              </a:spcBef>
              <a:spcAft>
                <a:spcPts val="0"/>
              </a:spcAft>
              <a:buClr>
                <a:schemeClr val="dk1"/>
              </a:buClr>
              <a:buSzPts val="1100"/>
              <a:buFont typeface="Arial"/>
              <a:buNone/>
            </a:pPr>
            <a:r>
              <a:rPr lang="de-DE" sz="3000" b="0" i="0" u="none" strike="noStrike" dirty="0">
                <a:solidFill>
                  <a:schemeClr val="lt1"/>
                </a:solidFill>
                <a:latin typeface="Calibri"/>
                <a:ea typeface="Calibri"/>
                <a:cs typeface="Calibri"/>
                <a:sym typeface="Calibri"/>
              </a:rPr>
              <a:t>	       - </a:t>
            </a:r>
            <a:r>
              <a:rPr lang="de-DE" sz="3000" b="0" i="0" u="none" strike="noStrike" dirty="0" err="1">
                <a:solidFill>
                  <a:schemeClr val="lt1"/>
                </a:solidFill>
                <a:latin typeface="Calibri"/>
                <a:ea typeface="Calibri"/>
                <a:cs typeface="Calibri"/>
                <a:sym typeface="Calibri"/>
              </a:rPr>
              <a:t>Quotes</a:t>
            </a:r>
            <a:r>
              <a:rPr lang="de-DE" sz="3000" b="0" i="0" u="none" strike="noStrike" dirty="0">
                <a:solidFill>
                  <a:schemeClr val="lt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100"/>
              <a:buFont typeface="Arial"/>
              <a:buNone/>
            </a:pPr>
            <a:endParaRPr sz="1000" b="0" i="0" u="none" strike="noStrik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de-DE" sz="3000" b="0" i="0" u="none" strike="noStrike" dirty="0">
                <a:solidFill>
                  <a:schemeClr val="lt1"/>
                </a:solidFill>
                <a:latin typeface="Calibri"/>
                <a:ea typeface="Calibri"/>
                <a:cs typeface="Calibri"/>
                <a:sym typeface="Calibri"/>
              </a:rPr>
              <a:t>24 </a:t>
            </a:r>
            <a:r>
              <a:rPr lang="de-DE" sz="3000" b="0" i="0" u="none" strike="noStrike" dirty="0" err="1">
                <a:solidFill>
                  <a:schemeClr val="lt1"/>
                </a:solidFill>
                <a:latin typeface="Calibri"/>
                <a:ea typeface="Calibri"/>
                <a:cs typeface="Calibri"/>
                <a:sym typeface="Calibri"/>
              </a:rPr>
              <a:t>point</a:t>
            </a:r>
            <a:r>
              <a:rPr lang="de-DE" sz="3000" b="0" i="0" u="none" strike="noStrike" dirty="0">
                <a:solidFill>
                  <a:schemeClr val="lt1"/>
                </a:solidFill>
                <a:latin typeface="Calibri"/>
                <a:ea typeface="Calibri"/>
                <a:cs typeface="Calibri"/>
                <a:sym typeface="Calibri"/>
              </a:rPr>
              <a:t>  -  Main Text Body </a:t>
            </a:r>
            <a:endParaRPr sz="3000" dirty="0">
              <a:solidFill>
                <a:schemeClr val="dk1"/>
              </a:solidFill>
              <a:latin typeface="Calibri"/>
              <a:ea typeface="Calibri"/>
              <a:cs typeface="Calibri"/>
              <a:sym typeface="Calibri"/>
            </a:endParaRPr>
          </a:p>
          <a:p>
            <a:pPr marL="0" marR="0" lvl="0" indent="0" algn="l" rtl="0">
              <a:spcBef>
                <a:spcPts val="0"/>
              </a:spcBef>
              <a:spcAft>
                <a:spcPts val="0"/>
              </a:spcAft>
              <a:buNone/>
            </a:pPr>
            <a:endParaRPr sz="3000" b="0" i="0" u="none" strike="noStrike" dirty="0">
              <a:solidFill>
                <a:schemeClr val="lt1"/>
              </a:solidFill>
              <a:latin typeface="Calibri"/>
              <a:ea typeface="Calibri"/>
              <a:cs typeface="Calibri"/>
              <a:sym typeface="Calibri"/>
            </a:endParaRPr>
          </a:p>
        </p:txBody>
      </p:sp>
      <p:sp>
        <p:nvSpPr>
          <p:cNvPr id="184" name="Google Shape;184;p73"/>
          <p:cNvSpPr/>
          <p:nvPr/>
        </p:nvSpPr>
        <p:spPr>
          <a:xfrm>
            <a:off x="424668" y="2883583"/>
            <a:ext cx="5845501"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400" b="0" i="0" u="none" strike="noStrike" dirty="0" err="1">
                <a:solidFill>
                  <a:schemeClr val="lt1"/>
                </a:solidFill>
                <a:latin typeface="Calibri"/>
                <a:ea typeface="Calibri"/>
                <a:cs typeface="Calibri"/>
                <a:sym typeface="Calibri"/>
              </a:rPr>
              <a:t>Please</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ensure</a:t>
            </a:r>
            <a:r>
              <a:rPr lang="de-DE" sz="2400" b="0" i="0" u="none" strike="noStrike" dirty="0">
                <a:solidFill>
                  <a:schemeClr val="lt1"/>
                </a:solidFill>
                <a:latin typeface="Calibri"/>
                <a:ea typeface="Calibri"/>
                <a:cs typeface="Calibri"/>
                <a:sym typeface="Calibri"/>
              </a:rPr>
              <a:t> to </a:t>
            </a:r>
            <a:r>
              <a:rPr lang="de-DE" sz="2400" b="0" i="0" u="none" strike="noStrike" dirty="0" err="1">
                <a:solidFill>
                  <a:schemeClr val="lt1"/>
                </a:solidFill>
                <a:latin typeface="Calibri"/>
                <a:ea typeface="Calibri"/>
                <a:cs typeface="Calibri"/>
                <a:sym typeface="Calibri"/>
              </a:rPr>
              <a:t>keep</a:t>
            </a:r>
            <a:r>
              <a:rPr lang="de-DE" sz="2400" b="0" i="0" u="none" strike="noStrike" dirty="0">
                <a:solidFill>
                  <a:schemeClr val="lt1"/>
                </a:solidFill>
                <a:latin typeface="Calibri"/>
                <a:ea typeface="Calibri"/>
                <a:cs typeface="Calibri"/>
                <a:sym typeface="Calibri"/>
              </a:rPr>
              <a:t> the </a:t>
            </a:r>
            <a:r>
              <a:rPr lang="de-DE" sz="2400" b="0" i="0" u="none" strike="noStrike" dirty="0" err="1">
                <a:solidFill>
                  <a:schemeClr val="lt1"/>
                </a:solidFill>
                <a:latin typeface="Calibri"/>
                <a:ea typeface="Calibri"/>
                <a:cs typeface="Calibri"/>
                <a:sym typeface="Calibri"/>
              </a:rPr>
              <a:t>font</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sizes</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set</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as</a:t>
            </a:r>
            <a:r>
              <a:rPr lang="de-DE" sz="2400" b="0" i="0" u="none" strike="noStrike" dirty="0">
                <a:solidFill>
                  <a:schemeClr val="lt1"/>
                </a:solidFill>
                <a:latin typeface="Calibri"/>
                <a:ea typeface="Calibri"/>
                <a:cs typeface="Calibri"/>
                <a:sym typeface="Calibri"/>
              </a:rPr>
              <a:t> per the </a:t>
            </a:r>
            <a:r>
              <a:rPr lang="de-DE" sz="2400" b="0" i="0" u="none" strike="noStrike" dirty="0" err="1">
                <a:solidFill>
                  <a:schemeClr val="lt1"/>
                </a:solidFill>
                <a:latin typeface="Calibri"/>
                <a:ea typeface="Calibri"/>
                <a:cs typeface="Calibri"/>
                <a:sym typeface="Calibri"/>
              </a:rPr>
              <a:t>slide</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layouts</a:t>
            </a:r>
            <a:r>
              <a:rPr lang="de-DE" sz="2400" b="0" i="0" u="none" strike="noStrike" dirty="0">
                <a:solidFill>
                  <a:schemeClr val="lt1"/>
                </a:solidFill>
                <a:latin typeface="Calibri"/>
                <a:ea typeface="Calibri"/>
                <a:cs typeface="Calibri"/>
                <a:sym typeface="Calibri"/>
              </a:rPr>
              <a:t>. The </a:t>
            </a:r>
            <a:r>
              <a:rPr lang="de-DE" sz="2400" b="0" i="0" u="none" strike="noStrike" dirty="0" err="1">
                <a:solidFill>
                  <a:schemeClr val="lt1"/>
                </a:solidFill>
                <a:latin typeface="Calibri"/>
                <a:ea typeface="Calibri"/>
                <a:cs typeface="Calibri"/>
                <a:sym typeface="Calibri"/>
              </a:rPr>
              <a:t>font</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used</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throughout</a:t>
            </a:r>
            <a:r>
              <a:rPr lang="de-DE" sz="2400" b="0" i="0" u="none" strike="noStrike" dirty="0">
                <a:solidFill>
                  <a:schemeClr val="lt1"/>
                </a:solidFill>
                <a:latin typeface="Calibri"/>
                <a:ea typeface="Calibri"/>
                <a:cs typeface="Calibri"/>
                <a:sym typeface="Calibri"/>
              </a:rPr>
              <a:t> the </a:t>
            </a:r>
            <a:r>
              <a:rPr lang="de-DE" sz="2400" b="1" i="0" u="none" strike="noStrike" dirty="0">
                <a:solidFill>
                  <a:schemeClr val="lt1"/>
                </a:solidFill>
                <a:latin typeface="Calibri"/>
                <a:ea typeface="Calibri"/>
                <a:cs typeface="Calibri"/>
                <a:sym typeface="Calibri"/>
              </a:rPr>
              <a:t>NAVIGATING TOURISM </a:t>
            </a:r>
            <a:r>
              <a:rPr lang="de-DE" sz="2400" b="0" i="0" u="none" strike="noStrike" dirty="0">
                <a:solidFill>
                  <a:schemeClr val="lt1"/>
                </a:solidFill>
                <a:latin typeface="Calibri"/>
                <a:ea typeface="Calibri"/>
                <a:cs typeface="Calibri"/>
                <a:sym typeface="Calibri"/>
              </a:rPr>
              <a:t>PowerPoint </a:t>
            </a:r>
            <a:r>
              <a:rPr lang="de-DE" sz="2400" b="0" i="0" u="none" strike="noStrike" dirty="0" err="1">
                <a:solidFill>
                  <a:schemeClr val="lt1"/>
                </a:solidFill>
                <a:latin typeface="Calibri"/>
                <a:ea typeface="Calibri"/>
                <a:cs typeface="Calibri"/>
                <a:sym typeface="Calibri"/>
              </a:rPr>
              <a:t>is</a:t>
            </a:r>
            <a:r>
              <a:rPr lang="de-DE" sz="2400" b="0" i="0" u="none" strike="noStrike" dirty="0">
                <a:solidFill>
                  <a:schemeClr val="lt1"/>
                </a:solidFill>
                <a:latin typeface="Calibri"/>
                <a:ea typeface="Calibri"/>
                <a:cs typeface="Calibri"/>
                <a:sym typeface="Calibri"/>
              </a:rPr>
              <a:t>….</a:t>
            </a:r>
            <a:endParaRPr sz="2400" b="0" i="0" u="none" strike="noStrike" dirty="0">
              <a:solidFill>
                <a:schemeClr val="lt1"/>
              </a:solidFill>
              <a:latin typeface="Calibri"/>
              <a:ea typeface="Calibri"/>
              <a:cs typeface="Calibri"/>
              <a:sym typeface="Calibri"/>
            </a:endParaRPr>
          </a:p>
          <a:p>
            <a:pPr marL="0" marR="0" lvl="0" indent="0" algn="l" rtl="0">
              <a:spcBef>
                <a:spcPts val="0"/>
              </a:spcBef>
              <a:spcAft>
                <a:spcPts val="0"/>
              </a:spcAft>
              <a:buNone/>
            </a:pPr>
            <a:endParaRPr sz="2400" b="0" i="0" u="none" strike="noStrike" dirty="0">
              <a:solidFill>
                <a:schemeClr val="lt1"/>
              </a:solidFill>
              <a:latin typeface="Calibri"/>
              <a:ea typeface="Calibri"/>
              <a:cs typeface="Calibri"/>
              <a:sym typeface="Calibri"/>
            </a:endParaRPr>
          </a:p>
          <a:p>
            <a:pPr marL="0" marR="0" lvl="0" indent="0" algn="l" rtl="0">
              <a:spcBef>
                <a:spcPts val="0"/>
              </a:spcBef>
              <a:spcAft>
                <a:spcPts val="0"/>
              </a:spcAft>
              <a:buNone/>
            </a:pPr>
            <a:r>
              <a:rPr lang="de-DE" sz="3600" b="1" i="1" dirty="0">
                <a:solidFill>
                  <a:schemeClr val="lt1"/>
                </a:solidFill>
                <a:latin typeface="Calibri"/>
                <a:ea typeface="Calibri"/>
                <a:cs typeface="Calibri"/>
                <a:sym typeface="Calibri"/>
              </a:rPr>
              <a:t>Calibri</a:t>
            </a:r>
            <a:endParaRPr sz="3600" dirty="0">
              <a:solidFill>
                <a:schemeClr val="lt1"/>
              </a:solidFill>
              <a:latin typeface="Calibri"/>
              <a:ea typeface="Calibri"/>
              <a:cs typeface="Calibri"/>
              <a:sym typeface="Calibri"/>
            </a:endParaRPr>
          </a:p>
        </p:txBody>
      </p:sp>
      <p:cxnSp>
        <p:nvCxnSpPr>
          <p:cNvPr id="185" name="Google Shape;185;p73"/>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86" name="Google Shape;186;p73"/>
          <p:cNvCxnSpPr/>
          <p:nvPr/>
        </p:nvCxnSpPr>
        <p:spPr>
          <a:xfrm rot="10800000">
            <a:off x="1" y="2503620"/>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87" name="Google Shape;187;p73"/>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400">
                <a:solidFill>
                  <a:schemeClr val="lt1"/>
                </a:solidFill>
                <a:latin typeface="Calibri"/>
                <a:ea typeface="Calibri"/>
                <a:cs typeface="Calibri"/>
                <a:sym typeface="Calibri"/>
              </a:rPr>
              <a:t>*** </a:t>
            </a:r>
            <a:r>
              <a:rPr lang="de-DE" sz="2400" b="1">
                <a:solidFill>
                  <a:schemeClr val="lt1"/>
                </a:solidFill>
                <a:latin typeface="Calibri"/>
                <a:ea typeface="Calibri"/>
                <a:cs typeface="Calibri"/>
                <a:sym typeface="Calibri"/>
              </a:rPr>
              <a:t>PLEASE DELETE THIS INSTRUCTION SLIDE BEFORE PRESENTING FINAL PRESENTATION </a:t>
            </a:r>
            <a:r>
              <a:rPr lang="de-DE"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188" name="Google Shape;188;p73"/>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cons" type="blank">
  <p:cSld name="BLANK">
    <p:spTree>
      <p:nvGrpSpPr>
        <p:cNvPr id="1" name="Shape 189"/>
        <p:cNvGrpSpPr/>
        <p:nvPr/>
      </p:nvGrpSpPr>
      <p:grpSpPr>
        <a:xfrm>
          <a:off x="0" y="0"/>
          <a:ext cx="0" cy="0"/>
          <a:chOff x="0" y="0"/>
          <a:chExt cx="0" cy="0"/>
        </a:xfrm>
      </p:grpSpPr>
      <p:sp>
        <p:nvSpPr>
          <p:cNvPr id="190" name="Google Shape;190;p74"/>
          <p:cNvSpPr/>
          <p:nvPr/>
        </p:nvSpPr>
        <p:spPr>
          <a:xfrm>
            <a:off x="0" y="-1"/>
            <a:ext cx="12192000" cy="6858001"/>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1" name="Google Shape;191;p74"/>
          <p:cNvSpPr/>
          <p:nvPr/>
        </p:nvSpPr>
        <p:spPr>
          <a:xfrm>
            <a:off x="586901" y="491138"/>
            <a:ext cx="4309564" cy="52629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Arial"/>
              <a:buNone/>
            </a:pPr>
            <a:r>
              <a:rPr lang="de-DE" sz="3600" dirty="0">
                <a:solidFill>
                  <a:schemeClr val="lt1"/>
                </a:solidFill>
                <a:latin typeface="Calibri"/>
                <a:ea typeface="Calibri"/>
                <a:cs typeface="Calibri"/>
                <a:sym typeface="Calibri"/>
              </a:rPr>
              <a:t>ICONS WHICH CAN BE USED WITHIN THE </a:t>
            </a:r>
            <a:r>
              <a:rPr lang="de-DE" sz="3600" b="1" dirty="0">
                <a:solidFill>
                  <a:schemeClr val="lt1"/>
                </a:solidFill>
                <a:latin typeface="Calibri"/>
                <a:ea typeface="Calibri"/>
                <a:cs typeface="Calibri"/>
                <a:sym typeface="Calibri"/>
              </a:rPr>
              <a:t>NAVIGATING TOURISM</a:t>
            </a:r>
            <a:endParaRPr dirty="0"/>
          </a:p>
          <a:p>
            <a:pPr marL="0" marR="0" lvl="0" indent="0" algn="l" rtl="0">
              <a:spcBef>
                <a:spcPts val="0"/>
              </a:spcBef>
              <a:spcAft>
                <a:spcPts val="0"/>
              </a:spcAft>
              <a:buClr>
                <a:schemeClr val="dk1"/>
              </a:buClr>
              <a:buSzPts val="1100"/>
              <a:buFont typeface="Arial"/>
              <a:buNone/>
            </a:pPr>
            <a:r>
              <a:rPr lang="de-DE" sz="3600" dirty="0">
                <a:solidFill>
                  <a:schemeClr val="lt1"/>
                </a:solidFill>
                <a:latin typeface="Calibri"/>
                <a:ea typeface="Calibri"/>
                <a:cs typeface="Calibri"/>
                <a:sym typeface="Calibri"/>
              </a:rPr>
              <a:t>POWERPOINT</a:t>
            </a:r>
            <a:endParaRPr dirty="0"/>
          </a:p>
          <a:p>
            <a:pPr marL="0" marR="0" lvl="0" indent="0" algn="l" rtl="0">
              <a:spcBef>
                <a:spcPts val="0"/>
              </a:spcBef>
              <a:spcAft>
                <a:spcPts val="0"/>
              </a:spcAft>
              <a:buClr>
                <a:schemeClr val="dk1"/>
              </a:buClr>
              <a:buSzPts val="1100"/>
              <a:buFont typeface="Arial"/>
              <a:buNone/>
            </a:pPr>
            <a:endParaRPr sz="3600" dirty="0">
              <a:solidFill>
                <a:schemeClr val="lt1"/>
              </a:solidFill>
              <a:latin typeface="Calibri"/>
              <a:ea typeface="Calibri"/>
              <a:cs typeface="Calibri"/>
              <a:sym typeface="Calibri"/>
            </a:endParaRPr>
          </a:p>
          <a:p>
            <a:pPr marL="52388" marR="0" lvl="0" indent="0" algn="l" rtl="0">
              <a:spcBef>
                <a:spcPts val="0"/>
              </a:spcBef>
              <a:spcAft>
                <a:spcPts val="0"/>
              </a:spcAft>
              <a:buClr>
                <a:schemeClr val="dk1"/>
              </a:buClr>
              <a:buSzPts val="900"/>
              <a:buFont typeface="Quattrocento Sans"/>
              <a:buNone/>
            </a:pPr>
            <a:r>
              <a:rPr lang="de-DE" sz="2400" i="1" dirty="0">
                <a:solidFill>
                  <a:schemeClr val="lt1"/>
                </a:solidFill>
                <a:latin typeface="Calibri"/>
                <a:ea typeface="Calibri"/>
                <a:cs typeface="Calibri"/>
                <a:sym typeface="Calibri"/>
              </a:rPr>
              <a:t>Resize </a:t>
            </a:r>
            <a:r>
              <a:rPr lang="de-DE" sz="2400" i="1" dirty="0" err="1">
                <a:solidFill>
                  <a:schemeClr val="lt1"/>
                </a:solidFill>
                <a:latin typeface="Calibri"/>
                <a:ea typeface="Calibri"/>
                <a:cs typeface="Calibri"/>
                <a:sym typeface="Calibri"/>
              </a:rPr>
              <a:t>them</a:t>
            </a:r>
            <a:r>
              <a:rPr lang="de-DE" sz="2400" i="1" dirty="0">
                <a:solidFill>
                  <a:schemeClr val="lt1"/>
                </a:solidFill>
                <a:latin typeface="Calibri"/>
                <a:ea typeface="Calibri"/>
                <a:cs typeface="Calibri"/>
                <a:sym typeface="Calibri"/>
              </a:rPr>
              <a:t> </a:t>
            </a:r>
            <a:r>
              <a:rPr lang="de-DE" sz="2400" i="1" dirty="0" err="1">
                <a:solidFill>
                  <a:schemeClr val="lt1"/>
                </a:solidFill>
                <a:latin typeface="Calibri"/>
                <a:ea typeface="Calibri"/>
                <a:cs typeface="Calibri"/>
                <a:sym typeface="Calibri"/>
              </a:rPr>
              <a:t>without</a:t>
            </a:r>
            <a:r>
              <a:rPr lang="de-DE" sz="2400" i="1" dirty="0">
                <a:solidFill>
                  <a:schemeClr val="lt1"/>
                </a:solidFill>
                <a:latin typeface="Calibri"/>
                <a:ea typeface="Calibri"/>
                <a:cs typeface="Calibri"/>
                <a:sym typeface="Calibri"/>
              </a:rPr>
              <a:t> </a:t>
            </a:r>
            <a:r>
              <a:rPr lang="de-DE" sz="2400" i="1" dirty="0" err="1">
                <a:solidFill>
                  <a:schemeClr val="lt1"/>
                </a:solidFill>
                <a:latin typeface="Calibri"/>
                <a:ea typeface="Calibri"/>
                <a:cs typeface="Calibri"/>
                <a:sym typeface="Calibri"/>
              </a:rPr>
              <a:t>losing</a:t>
            </a:r>
            <a:r>
              <a:rPr lang="de-DE" sz="2400" i="1" dirty="0">
                <a:solidFill>
                  <a:schemeClr val="lt1"/>
                </a:solidFill>
                <a:latin typeface="Calibri"/>
                <a:ea typeface="Calibri"/>
                <a:cs typeface="Calibri"/>
                <a:sym typeface="Calibri"/>
              </a:rPr>
              <a:t> </a:t>
            </a:r>
            <a:r>
              <a:rPr lang="de-DE" sz="2400" i="1" dirty="0" err="1">
                <a:solidFill>
                  <a:schemeClr val="lt1"/>
                </a:solidFill>
                <a:latin typeface="Calibri"/>
                <a:ea typeface="Calibri"/>
                <a:cs typeface="Calibri"/>
                <a:sym typeface="Calibri"/>
              </a:rPr>
              <a:t>quality</a:t>
            </a:r>
            <a:r>
              <a:rPr lang="de-DE" sz="2400" i="1" dirty="0">
                <a:solidFill>
                  <a:schemeClr val="lt1"/>
                </a:solidFill>
                <a:latin typeface="Calibri"/>
                <a:ea typeface="Calibri"/>
                <a:cs typeface="Calibri"/>
                <a:sym typeface="Calibri"/>
              </a:rPr>
              <a:t>.  Change </a:t>
            </a:r>
            <a:r>
              <a:rPr lang="de-DE" sz="2400" i="1" dirty="0" err="1">
                <a:solidFill>
                  <a:schemeClr val="lt1"/>
                </a:solidFill>
                <a:latin typeface="Calibri"/>
                <a:ea typeface="Calibri"/>
                <a:cs typeface="Calibri"/>
                <a:sym typeface="Calibri"/>
              </a:rPr>
              <a:t>line</a:t>
            </a:r>
            <a:r>
              <a:rPr lang="de-DE" sz="2400" i="1" dirty="0">
                <a:solidFill>
                  <a:schemeClr val="lt1"/>
                </a:solidFill>
                <a:latin typeface="Calibri"/>
                <a:ea typeface="Calibri"/>
                <a:cs typeface="Calibri"/>
                <a:sym typeface="Calibri"/>
              </a:rPr>
              <a:t> </a:t>
            </a:r>
            <a:r>
              <a:rPr lang="de-DE" sz="2400" i="1" dirty="0" err="1">
                <a:solidFill>
                  <a:schemeClr val="lt1"/>
                </a:solidFill>
                <a:latin typeface="Calibri"/>
                <a:ea typeface="Calibri"/>
                <a:cs typeface="Calibri"/>
                <a:sym typeface="Calibri"/>
              </a:rPr>
              <a:t>colour</a:t>
            </a:r>
            <a:r>
              <a:rPr lang="de-DE" sz="2400" i="1" dirty="0">
                <a:solidFill>
                  <a:schemeClr val="lt1"/>
                </a:solidFill>
                <a:latin typeface="Calibri"/>
                <a:ea typeface="Calibri"/>
                <a:cs typeface="Calibri"/>
                <a:sym typeface="Calibri"/>
              </a:rPr>
              <a:t>, </a:t>
            </a:r>
            <a:r>
              <a:rPr lang="de-DE" sz="2400" i="1" dirty="0" err="1">
                <a:solidFill>
                  <a:schemeClr val="lt1"/>
                </a:solidFill>
                <a:latin typeface="Calibri"/>
                <a:ea typeface="Calibri"/>
                <a:cs typeface="Calibri"/>
                <a:sym typeface="Calibri"/>
              </a:rPr>
              <a:t>width</a:t>
            </a:r>
            <a:r>
              <a:rPr lang="de-DE" sz="2400" i="1" dirty="0">
                <a:solidFill>
                  <a:schemeClr val="lt1"/>
                </a:solidFill>
                <a:latin typeface="Calibri"/>
                <a:ea typeface="Calibri"/>
                <a:cs typeface="Calibri"/>
                <a:sym typeface="Calibri"/>
              </a:rPr>
              <a:t> and style.  </a:t>
            </a:r>
            <a:endParaRPr dirty="0"/>
          </a:p>
          <a:p>
            <a:pPr marL="52388" marR="0" lvl="0" indent="0" algn="l" rtl="0">
              <a:spcBef>
                <a:spcPts val="0"/>
              </a:spcBef>
              <a:spcAft>
                <a:spcPts val="0"/>
              </a:spcAft>
              <a:buClr>
                <a:schemeClr val="dk1"/>
              </a:buClr>
              <a:buSzPts val="900"/>
              <a:buFont typeface="Quattrocento Sans"/>
              <a:buNone/>
            </a:pPr>
            <a:endParaRPr sz="2400" i="1" dirty="0">
              <a:solidFill>
                <a:schemeClr val="lt1"/>
              </a:solidFill>
              <a:latin typeface="Calibri"/>
              <a:ea typeface="Calibri"/>
              <a:cs typeface="Calibri"/>
              <a:sym typeface="Calibri"/>
            </a:endParaRPr>
          </a:p>
          <a:p>
            <a:pPr marL="52388" marR="0" lvl="0" indent="0" algn="l" rtl="0">
              <a:spcBef>
                <a:spcPts val="0"/>
              </a:spcBef>
              <a:spcAft>
                <a:spcPts val="0"/>
              </a:spcAft>
              <a:buClr>
                <a:schemeClr val="dk1"/>
              </a:buClr>
              <a:buSzPts val="900"/>
              <a:buFont typeface="Quattrocento Sans"/>
              <a:buNone/>
            </a:pPr>
            <a:r>
              <a:rPr lang="de-DE" sz="2400" dirty="0" err="1">
                <a:solidFill>
                  <a:schemeClr val="lt1"/>
                </a:solidFill>
                <a:latin typeface="Calibri"/>
                <a:ea typeface="Calibri"/>
                <a:cs typeface="Calibri"/>
                <a:sym typeface="Calibri"/>
              </a:rPr>
              <a:t>Isn’t</a:t>
            </a:r>
            <a:r>
              <a:rPr lang="de-DE" sz="2400" dirty="0">
                <a:solidFill>
                  <a:schemeClr val="lt1"/>
                </a:solidFill>
                <a:latin typeface="Calibri"/>
                <a:ea typeface="Calibri"/>
                <a:cs typeface="Calibri"/>
                <a:sym typeface="Calibri"/>
              </a:rPr>
              <a:t> </a:t>
            </a:r>
            <a:r>
              <a:rPr lang="de-DE" sz="2400" dirty="0" err="1">
                <a:solidFill>
                  <a:schemeClr val="lt1"/>
                </a:solidFill>
                <a:latin typeface="Calibri"/>
                <a:ea typeface="Calibri"/>
                <a:cs typeface="Calibri"/>
                <a:sym typeface="Calibri"/>
              </a:rPr>
              <a:t>that</a:t>
            </a:r>
            <a:r>
              <a:rPr lang="de-DE" sz="2400" dirty="0">
                <a:solidFill>
                  <a:schemeClr val="lt1"/>
                </a:solidFill>
                <a:latin typeface="Calibri"/>
                <a:ea typeface="Calibri"/>
                <a:cs typeface="Calibri"/>
                <a:sym typeface="Calibri"/>
              </a:rPr>
              <a:t> nice? :)</a:t>
            </a:r>
            <a:endParaRPr dirty="0"/>
          </a:p>
        </p:txBody>
      </p:sp>
      <p:sp>
        <p:nvSpPr>
          <p:cNvPr id="192" name="Google Shape;192;p74"/>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400">
                <a:solidFill>
                  <a:schemeClr val="lt1"/>
                </a:solidFill>
                <a:latin typeface="Calibri"/>
                <a:ea typeface="Calibri"/>
                <a:cs typeface="Calibri"/>
                <a:sym typeface="Calibri"/>
              </a:rPr>
              <a:t>*** </a:t>
            </a:r>
            <a:r>
              <a:rPr lang="de-DE" sz="2400" b="1">
                <a:solidFill>
                  <a:schemeClr val="lt1"/>
                </a:solidFill>
                <a:latin typeface="Calibri"/>
                <a:ea typeface="Calibri"/>
                <a:cs typeface="Calibri"/>
                <a:sym typeface="Calibri"/>
              </a:rPr>
              <a:t>PLEASE DELETE THIS INSTRUCTION SLIDE BEFORE PRESENTING FINAL PRESENTATION </a:t>
            </a:r>
            <a:r>
              <a:rPr lang="de-DE"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193" name="Google Shape;193;p74"/>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cxnSp>
        <p:nvCxnSpPr>
          <p:cNvPr id="194" name="Google Shape;194;p74"/>
          <p:cNvCxnSpPr/>
          <p:nvPr/>
        </p:nvCxnSpPr>
        <p:spPr>
          <a:xfrm>
            <a:off x="5145818" y="0"/>
            <a:ext cx="0" cy="5540408"/>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VER SLIDE A">
  <p:cSld name="COVER SLIDE A">
    <p:spTree>
      <p:nvGrpSpPr>
        <p:cNvPr id="1" name="Shape 195"/>
        <p:cNvGrpSpPr/>
        <p:nvPr/>
      </p:nvGrpSpPr>
      <p:grpSpPr>
        <a:xfrm>
          <a:off x="0" y="0"/>
          <a:ext cx="0" cy="0"/>
          <a:chOff x="0" y="0"/>
          <a:chExt cx="0" cy="0"/>
        </a:xfrm>
      </p:grpSpPr>
      <p:pic>
        <p:nvPicPr>
          <p:cNvPr id="196" name="Google Shape;196;p75" descr="Background pattern&#10;&#10;Description automatically generated"/>
          <p:cNvPicPr preferRelativeResize="0"/>
          <p:nvPr/>
        </p:nvPicPr>
        <p:blipFill rotWithShape="1">
          <a:blip r:embed="rId2">
            <a:alphaModFix/>
          </a:blip>
          <a:srcRect l="-4379" t="21334" r="4378" b="23493"/>
          <a:stretch/>
        </p:blipFill>
        <p:spPr>
          <a:xfrm>
            <a:off x="6913349" y="0"/>
            <a:ext cx="5278651" cy="3949990"/>
          </a:xfrm>
          <a:prstGeom prst="rect">
            <a:avLst/>
          </a:prstGeom>
          <a:noFill/>
          <a:ln>
            <a:noFill/>
          </a:ln>
        </p:spPr>
      </p:pic>
      <p:sp>
        <p:nvSpPr>
          <p:cNvPr id="197" name="Google Shape;197;p75"/>
          <p:cNvSpPr/>
          <p:nvPr/>
        </p:nvSpPr>
        <p:spPr>
          <a:xfrm>
            <a:off x="0" y="3321423"/>
            <a:ext cx="12192000" cy="3543835"/>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198" name="Google Shape;198;p75"/>
          <p:cNvSpPr txBox="1">
            <a:spLocks noGrp="1"/>
          </p:cNvSpPr>
          <p:nvPr>
            <p:ph type="body" idx="1"/>
          </p:nvPr>
        </p:nvSpPr>
        <p:spPr>
          <a:xfrm>
            <a:off x="817349" y="4600585"/>
            <a:ext cx="5278651" cy="69735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5400"/>
              <a:buNone/>
              <a:defRPr sz="54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75"/>
          <p:cNvSpPr txBox="1">
            <a:spLocks noGrp="1"/>
          </p:cNvSpPr>
          <p:nvPr>
            <p:ph type="body" idx="2"/>
          </p:nvPr>
        </p:nvSpPr>
        <p:spPr>
          <a:xfrm>
            <a:off x="817349" y="3982062"/>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0" name="Google Shape;200;p75" descr="A picture containing text&#10;&#10;Description automatically generated"/>
          <p:cNvPicPr preferRelativeResize="0"/>
          <p:nvPr/>
        </p:nvPicPr>
        <p:blipFill rotWithShape="1">
          <a:blip r:embed="rId3">
            <a:alphaModFix/>
          </a:blip>
          <a:srcRect/>
          <a:stretch/>
        </p:blipFill>
        <p:spPr>
          <a:xfrm>
            <a:off x="572439" y="165981"/>
            <a:ext cx="5768471" cy="2536919"/>
          </a:xfrm>
          <a:prstGeom prst="rect">
            <a:avLst/>
          </a:prstGeom>
          <a:noFill/>
          <a:ln>
            <a:noFill/>
          </a:ln>
        </p:spPr>
      </p:pic>
      <p:sp>
        <p:nvSpPr>
          <p:cNvPr id="201" name="Google Shape;201;p75"/>
          <p:cNvSpPr/>
          <p:nvPr/>
        </p:nvSpPr>
        <p:spPr>
          <a:xfrm>
            <a:off x="701913" y="5958576"/>
            <a:ext cx="6589536" cy="6001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de-DE" sz="1100" dirty="0">
                <a:solidFill>
                  <a:schemeClr val="lt1"/>
                </a:solidFill>
                <a:latin typeface="Calibri"/>
                <a:ea typeface="Calibri"/>
                <a:cs typeface="Calibri"/>
                <a:sym typeface="Calibri"/>
              </a:rPr>
              <a:t>Dieses Programm wurde mit Unterstützung der Europäischen Kommission finanziert. Die Verantwortung für diese Veröffentlichung (Mitteilung) trägt allein der Verfasser; die Kommission haftet nicht für die weitere Verwendung der darin enthaltenen Angaben. 2020-1-UK01-KA203-079083</a:t>
            </a:r>
            <a:endParaRPr sz="1100" dirty="0">
              <a:solidFill>
                <a:schemeClr val="lt1"/>
              </a:solidFill>
              <a:latin typeface="Calibri"/>
              <a:ea typeface="Calibri"/>
              <a:cs typeface="Calibri"/>
              <a:sym typeface="Calibri"/>
            </a:endParaRPr>
          </a:p>
        </p:txBody>
      </p:sp>
      <p:grpSp>
        <p:nvGrpSpPr>
          <p:cNvPr id="202" name="Google Shape;202;p75"/>
          <p:cNvGrpSpPr/>
          <p:nvPr/>
        </p:nvGrpSpPr>
        <p:grpSpPr>
          <a:xfrm>
            <a:off x="9456007" y="5764605"/>
            <a:ext cx="2735993" cy="679345"/>
            <a:chOff x="0" y="0"/>
            <a:chExt cx="2301694" cy="571500"/>
          </a:xfrm>
        </p:grpSpPr>
        <p:sp>
          <p:nvSpPr>
            <p:cNvPr id="203" name="Google Shape;203;p75"/>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204" name="Google Shape;204;p75"/>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VER SLIDE B">
  <p:cSld name="COVER SLIDE B">
    <p:spTree>
      <p:nvGrpSpPr>
        <p:cNvPr id="1" name="Shape 205"/>
        <p:cNvGrpSpPr/>
        <p:nvPr/>
      </p:nvGrpSpPr>
      <p:grpSpPr>
        <a:xfrm>
          <a:off x="0" y="0"/>
          <a:ext cx="0" cy="0"/>
          <a:chOff x="0" y="0"/>
          <a:chExt cx="0" cy="0"/>
        </a:xfrm>
      </p:grpSpPr>
      <p:sp>
        <p:nvSpPr>
          <p:cNvPr id="206" name="Google Shape;206;p76"/>
          <p:cNvSpPr/>
          <p:nvPr/>
        </p:nvSpPr>
        <p:spPr>
          <a:xfrm>
            <a:off x="0" y="0"/>
            <a:ext cx="12192000" cy="2908010"/>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207" name="Google Shape;207;p76"/>
          <p:cNvSpPr txBox="1">
            <a:spLocks noGrp="1"/>
          </p:cNvSpPr>
          <p:nvPr>
            <p:ph type="body" idx="1"/>
          </p:nvPr>
        </p:nvSpPr>
        <p:spPr>
          <a:xfrm>
            <a:off x="6451061" y="1523534"/>
            <a:ext cx="5278651" cy="697353"/>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5400"/>
              <a:buNone/>
              <a:defRPr sz="54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76"/>
          <p:cNvSpPr txBox="1">
            <a:spLocks noGrp="1"/>
          </p:cNvSpPr>
          <p:nvPr>
            <p:ph type="body" idx="2"/>
          </p:nvPr>
        </p:nvSpPr>
        <p:spPr>
          <a:xfrm>
            <a:off x="6451061" y="905011"/>
            <a:ext cx="5278651" cy="697353"/>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9" name="Google Shape;209;p76" descr="Background pattern&#10;&#10;Description automatically generated"/>
          <p:cNvPicPr preferRelativeResize="0"/>
          <p:nvPr/>
        </p:nvPicPr>
        <p:blipFill rotWithShape="1">
          <a:blip r:embed="rId2">
            <a:alphaModFix/>
          </a:blip>
          <a:srcRect l="-4379" t="21334" r="4378" b="23493"/>
          <a:stretch/>
        </p:blipFill>
        <p:spPr>
          <a:xfrm>
            <a:off x="6913349" y="2908010"/>
            <a:ext cx="5278651" cy="3949990"/>
          </a:xfrm>
          <a:prstGeom prst="rect">
            <a:avLst/>
          </a:prstGeom>
          <a:noFill/>
          <a:ln>
            <a:noFill/>
          </a:ln>
        </p:spPr>
      </p:pic>
      <p:pic>
        <p:nvPicPr>
          <p:cNvPr id="210" name="Google Shape;210;p76" descr="A picture containing text&#10;&#10;Description automatically generated"/>
          <p:cNvPicPr preferRelativeResize="0"/>
          <p:nvPr/>
        </p:nvPicPr>
        <p:blipFill rotWithShape="1">
          <a:blip r:embed="rId3">
            <a:alphaModFix/>
          </a:blip>
          <a:srcRect/>
          <a:stretch/>
        </p:blipFill>
        <p:spPr>
          <a:xfrm>
            <a:off x="327530" y="3210197"/>
            <a:ext cx="5491380" cy="2415057"/>
          </a:xfrm>
          <a:prstGeom prst="rect">
            <a:avLst/>
          </a:prstGeom>
          <a:noFill/>
          <a:ln>
            <a:noFill/>
          </a:ln>
        </p:spPr>
      </p:pic>
      <p:grpSp>
        <p:nvGrpSpPr>
          <p:cNvPr id="211" name="Google Shape;211;p76"/>
          <p:cNvGrpSpPr/>
          <p:nvPr/>
        </p:nvGrpSpPr>
        <p:grpSpPr>
          <a:xfrm>
            <a:off x="9456007" y="5836660"/>
            <a:ext cx="2735993" cy="679345"/>
            <a:chOff x="0" y="0"/>
            <a:chExt cx="2301694" cy="571500"/>
          </a:xfrm>
        </p:grpSpPr>
        <p:sp>
          <p:nvSpPr>
            <p:cNvPr id="212" name="Google Shape;212;p76"/>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213" name="Google Shape;213;p76"/>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
        <p:nvSpPr>
          <p:cNvPr id="214" name="Google Shape;214;p76"/>
          <p:cNvSpPr/>
          <p:nvPr/>
        </p:nvSpPr>
        <p:spPr>
          <a:xfrm>
            <a:off x="438668" y="5956440"/>
            <a:ext cx="6589536" cy="6001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de-DE" sz="1100" dirty="0">
                <a:solidFill>
                  <a:srgbClr val="595A59"/>
                </a:solidFill>
                <a:latin typeface="Calibri"/>
                <a:ea typeface="Calibri"/>
                <a:cs typeface="Calibri"/>
                <a:sym typeface="Calibri"/>
              </a:rPr>
              <a:t>Dieses Programm wurde mit Unterstützung der Europäischen Kommission finanziert. Die Verantwortung für diese Veröffentlichung (Mitteilung) trägt allein der Verfasser; die Kommission haftet nicht für die weitere Verwendung der darin enthaltenen Angaben. 2020-1-UK01-KA203-079083</a:t>
            </a:r>
            <a:endParaRPr sz="1100" dirty="0">
              <a:solidFill>
                <a:srgbClr val="595A59"/>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VER SLIDE C">
  <p:cSld name="COVER SLIDE C">
    <p:spTree>
      <p:nvGrpSpPr>
        <p:cNvPr id="1" name="Shape 215"/>
        <p:cNvGrpSpPr/>
        <p:nvPr/>
      </p:nvGrpSpPr>
      <p:grpSpPr>
        <a:xfrm>
          <a:off x="0" y="0"/>
          <a:ext cx="0" cy="0"/>
          <a:chOff x="0" y="0"/>
          <a:chExt cx="0" cy="0"/>
        </a:xfrm>
      </p:grpSpPr>
      <p:sp>
        <p:nvSpPr>
          <p:cNvPr id="216" name="Google Shape;216;p77"/>
          <p:cNvSpPr/>
          <p:nvPr/>
        </p:nvSpPr>
        <p:spPr>
          <a:xfrm>
            <a:off x="1" y="3216492"/>
            <a:ext cx="7588332" cy="2448983"/>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pic>
        <p:nvPicPr>
          <p:cNvPr id="217" name="Google Shape;217;p77" descr="A picture containing text&#10;&#10;Description automatically generated"/>
          <p:cNvPicPr preferRelativeResize="0"/>
          <p:nvPr/>
        </p:nvPicPr>
        <p:blipFill rotWithShape="1">
          <a:blip r:embed="rId2">
            <a:alphaModFix/>
          </a:blip>
          <a:srcRect/>
          <a:stretch/>
        </p:blipFill>
        <p:spPr>
          <a:xfrm>
            <a:off x="458207" y="618245"/>
            <a:ext cx="5768471" cy="2536919"/>
          </a:xfrm>
          <a:prstGeom prst="rect">
            <a:avLst/>
          </a:prstGeom>
          <a:noFill/>
          <a:ln>
            <a:noFill/>
          </a:ln>
        </p:spPr>
      </p:pic>
      <p:sp>
        <p:nvSpPr>
          <p:cNvPr id="218" name="Google Shape;218;p77"/>
          <p:cNvSpPr txBox="1">
            <a:spLocks noGrp="1"/>
          </p:cNvSpPr>
          <p:nvPr>
            <p:ph type="body" idx="1"/>
          </p:nvPr>
        </p:nvSpPr>
        <p:spPr>
          <a:xfrm>
            <a:off x="817349" y="4334105"/>
            <a:ext cx="5278651" cy="69735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5400"/>
              <a:buNone/>
              <a:defRPr sz="54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77"/>
          <p:cNvSpPr txBox="1">
            <a:spLocks noGrp="1"/>
          </p:cNvSpPr>
          <p:nvPr>
            <p:ph type="body" idx="2"/>
          </p:nvPr>
        </p:nvSpPr>
        <p:spPr>
          <a:xfrm>
            <a:off x="817349" y="3715582"/>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0" name="Google Shape;220;p77" descr="Background pattern&#10;&#10;Description automatically generated"/>
          <p:cNvPicPr preferRelativeResize="0"/>
          <p:nvPr/>
        </p:nvPicPr>
        <p:blipFill rotWithShape="1">
          <a:blip r:embed="rId3">
            <a:alphaModFix/>
          </a:blip>
          <a:srcRect l="-9814" t="19121" r="22818" b="-6115"/>
          <a:stretch/>
        </p:blipFill>
        <p:spPr>
          <a:xfrm>
            <a:off x="7883236" y="0"/>
            <a:ext cx="4308763" cy="5844179"/>
          </a:xfrm>
          <a:prstGeom prst="rect">
            <a:avLst/>
          </a:prstGeom>
          <a:noFill/>
          <a:ln>
            <a:noFill/>
          </a:ln>
        </p:spPr>
      </p:pic>
      <p:grpSp>
        <p:nvGrpSpPr>
          <p:cNvPr id="221" name="Google Shape;221;p77"/>
          <p:cNvGrpSpPr/>
          <p:nvPr/>
        </p:nvGrpSpPr>
        <p:grpSpPr>
          <a:xfrm>
            <a:off x="9274983" y="5918985"/>
            <a:ext cx="2735993" cy="679345"/>
            <a:chOff x="0" y="0"/>
            <a:chExt cx="2301694" cy="571500"/>
          </a:xfrm>
        </p:grpSpPr>
        <p:sp>
          <p:nvSpPr>
            <p:cNvPr id="222" name="Google Shape;222;p77"/>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223" name="Google Shape;223;p77"/>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
        <p:nvSpPr>
          <p:cNvPr id="224" name="Google Shape;224;p77"/>
          <p:cNvSpPr/>
          <p:nvPr/>
        </p:nvSpPr>
        <p:spPr>
          <a:xfrm>
            <a:off x="701913" y="5958576"/>
            <a:ext cx="6589536" cy="6001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de-DE" sz="1100" dirty="0">
                <a:solidFill>
                  <a:srgbClr val="595A59"/>
                </a:solidFill>
                <a:latin typeface="Calibri"/>
                <a:ea typeface="Calibri"/>
                <a:cs typeface="Calibri"/>
                <a:sym typeface="Calibri"/>
              </a:rPr>
              <a:t>Dieses Programm wurde mit Unterstützung der Europäischen Kommission finanziert. Die Verantwortung für diese Veröffentlichung (Mitteilung) trägt allein der Verfasser; die Kommission haftet nicht für die weitere Verwendung der darin enthaltenen Angaben. 2020-1-UK01-KA203-079083</a:t>
            </a:r>
            <a:endParaRPr sz="1100" dirty="0">
              <a:solidFill>
                <a:srgbClr val="595A59"/>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slide - Purple">
  <p:cSld name="Quote slide - Purple">
    <p:spTree>
      <p:nvGrpSpPr>
        <p:cNvPr id="1" name="Shape 225"/>
        <p:cNvGrpSpPr/>
        <p:nvPr/>
      </p:nvGrpSpPr>
      <p:grpSpPr>
        <a:xfrm>
          <a:off x="0" y="0"/>
          <a:ext cx="0" cy="0"/>
          <a:chOff x="0" y="0"/>
          <a:chExt cx="0" cy="0"/>
        </a:xfrm>
      </p:grpSpPr>
      <p:sp>
        <p:nvSpPr>
          <p:cNvPr id="226" name="Google Shape;226;p78"/>
          <p:cNvSpPr/>
          <p:nvPr/>
        </p:nvSpPr>
        <p:spPr>
          <a:xfrm>
            <a:off x="241300" y="367062"/>
            <a:ext cx="11696700" cy="5322538"/>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7" name="Google Shape;227;p78"/>
          <p:cNvSpPr txBox="1">
            <a:spLocks noGrp="1"/>
          </p:cNvSpPr>
          <p:nvPr>
            <p:ph type="body" idx="1"/>
          </p:nvPr>
        </p:nvSpPr>
        <p:spPr>
          <a:xfrm>
            <a:off x="4586635" y="4512778"/>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78"/>
          <p:cNvSpPr txBox="1">
            <a:spLocks noGrp="1"/>
          </p:cNvSpPr>
          <p:nvPr>
            <p:ph type="body" idx="2"/>
          </p:nvPr>
        </p:nvSpPr>
        <p:spPr>
          <a:xfrm>
            <a:off x="827512" y="810208"/>
            <a:ext cx="4369392" cy="449397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78"/>
          <p:cNvSpPr txBox="1">
            <a:spLocks noGrp="1"/>
          </p:cNvSpPr>
          <p:nvPr>
            <p:ph type="body" idx="3"/>
          </p:nvPr>
        </p:nvSpPr>
        <p:spPr>
          <a:xfrm>
            <a:off x="739096" y="612890"/>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0" name="Google Shape;230;p78"/>
          <p:cNvSpPr>
            <a:spLocks noGrp="1"/>
          </p:cNvSpPr>
          <p:nvPr>
            <p:ph type="pic" idx="4"/>
          </p:nvPr>
        </p:nvSpPr>
        <p:spPr>
          <a:xfrm>
            <a:off x="5957047" y="0"/>
            <a:ext cx="5395869" cy="6858001"/>
          </a:xfrm>
          <a:prstGeom prst="rect">
            <a:avLst/>
          </a:prstGeom>
          <a:noFill/>
          <a:ln>
            <a:noFill/>
          </a:ln>
        </p:spPr>
      </p:sp>
      <p:grpSp>
        <p:nvGrpSpPr>
          <p:cNvPr id="231" name="Google Shape;231;p78"/>
          <p:cNvGrpSpPr/>
          <p:nvPr/>
        </p:nvGrpSpPr>
        <p:grpSpPr>
          <a:xfrm>
            <a:off x="291189" y="6151084"/>
            <a:ext cx="3144242" cy="374574"/>
            <a:chOff x="301128" y="6151084"/>
            <a:chExt cx="3144242" cy="374574"/>
          </a:xfrm>
        </p:grpSpPr>
        <p:pic>
          <p:nvPicPr>
            <p:cNvPr id="232" name="Google Shape;232;p78"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233" name="Google Shape;233;p78"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234" name="Google Shape;234;p78"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25"/>
        <p:cNvGrpSpPr/>
        <p:nvPr/>
      </p:nvGrpSpPr>
      <p:grpSpPr>
        <a:xfrm>
          <a:off x="0" y="0"/>
          <a:ext cx="0" cy="0"/>
          <a:chOff x="0" y="0"/>
          <a:chExt cx="0" cy="0"/>
        </a:xfrm>
      </p:grpSpPr>
      <p:sp>
        <p:nvSpPr>
          <p:cNvPr id="26" name="Google Shape;26;p61"/>
          <p:cNvSpPr/>
          <p:nvPr/>
        </p:nvSpPr>
        <p:spPr>
          <a:xfrm>
            <a:off x="6642832" y="992114"/>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 name="Google Shape;27;p61"/>
          <p:cNvSpPr txBox="1">
            <a:spLocks noGrp="1"/>
          </p:cNvSpPr>
          <p:nvPr>
            <p:ph type="body" idx="1"/>
          </p:nvPr>
        </p:nvSpPr>
        <p:spPr>
          <a:xfrm>
            <a:off x="6781160" y="1049309"/>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8" name="Google Shape;28;p61"/>
          <p:cNvCxnSpPr/>
          <p:nvPr/>
        </p:nvCxnSpPr>
        <p:spPr>
          <a:xfrm>
            <a:off x="6051115" y="1382085"/>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29" name="Google Shape;29;p61"/>
          <p:cNvSpPr txBox="1">
            <a:spLocks noGrp="1"/>
          </p:cNvSpPr>
          <p:nvPr>
            <p:ph type="body" idx="2"/>
          </p:nvPr>
        </p:nvSpPr>
        <p:spPr>
          <a:xfrm>
            <a:off x="7511069" y="992114"/>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61"/>
          <p:cNvSpPr/>
          <p:nvPr/>
        </p:nvSpPr>
        <p:spPr>
          <a:xfrm>
            <a:off x="6642832" y="2066740"/>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 name="Google Shape;31;p61"/>
          <p:cNvSpPr txBox="1">
            <a:spLocks noGrp="1"/>
          </p:cNvSpPr>
          <p:nvPr>
            <p:ph type="body" idx="3"/>
          </p:nvPr>
        </p:nvSpPr>
        <p:spPr>
          <a:xfrm>
            <a:off x="6781160" y="212393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2" name="Google Shape;32;p61"/>
          <p:cNvCxnSpPr/>
          <p:nvPr/>
        </p:nvCxnSpPr>
        <p:spPr>
          <a:xfrm>
            <a:off x="6051115" y="2456711"/>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33" name="Google Shape;33;p61"/>
          <p:cNvSpPr txBox="1">
            <a:spLocks noGrp="1"/>
          </p:cNvSpPr>
          <p:nvPr>
            <p:ph type="body" idx="4"/>
          </p:nvPr>
        </p:nvSpPr>
        <p:spPr>
          <a:xfrm>
            <a:off x="7511069" y="206674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61"/>
          <p:cNvSpPr/>
          <p:nvPr/>
        </p:nvSpPr>
        <p:spPr>
          <a:xfrm>
            <a:off x="6642832" y="3126504"/>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35;p61"/>
          <p:cNvSpPr txBox="1">
            <a:spLocks noGrp="1"/>
          </p:cNvSpPr>
          <p:nvPr>
            <p:ph type="body" idx="5"/>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6" name="Google Shape;36;p61"/>
          <p:cNvCxnSpPr/>
          <p:nvPr/>
        </p:nvCxnSpPr>
        <p:spPr>
          <a:xfrm>
            <a:off x="6051115" y="3516475"/>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37" name="Google Shape;37;p61"/>
          <p:cNvSpPr txBox="1">
            <a:spLocks noGrp="1"/>
          </p:cNvSpPr>
          <p:nvPr>
            <p:ph type="body" idx="6"/>
          </p:nvPr>
        </p:nvSpPr>
        <p:spPr>
          <a:xfrm>
            <a:off x="7511069" y="3126504"/>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61"/>
          <p:cNvSpPr/>
          <p:nvPr/>
        </p:nvSpPr>
        <p:spPr>
          <a:xfrm>
            <a:off x="6628977" y="4184690"/>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61"/>
          <p:cNvSpPr txBox="1">
            <a:spLocks noGrp="1"/>
          </p:cNvSpPr>
          <p:nvPr>
            <p:ph type="body" idx="7"/>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0" name="Google Shape;40;p61"/>
          <p:cNvCxnSpPr/>
          <p:nvPr/>
        </p:nvCxnSpPr>
        <p:spPr>
          <a:xfrm>
            <a:off x="6037260" y="4574661"/>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41" name="Google Shape;41;p61"/>
          <p:cNvSpPr txBox="1">
            <a:spLocks noGrp="1"/>
          </p:cNvSpPr>
          <p:nvPr>
            <p:ph type="body" idx="8"/>
          </p:nvPr>
        </p:nvSpPr>
        <p:spPr>
          <a:xfrm>
            <a:off x="7497214" y="418469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1"/>
          <p:cNvSpPr/>
          <p:nvPr/>
        </p:nvSpPr>
        <p:spPr>
          <a:xfrm>
            <a:off x="6642832" y="5261992"/>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 name="Google Shape;43;p61"/>
          <p:cNvSpPr txBox="1">
            <a:spLocks noGrp="1"/>
          </p:cNvSpPr>
          <p:nvPr>
            <p:ph type="body" idx="9"/>
          </p:nvPr>
        </p:nvSpPr>
        <p:spPr>
          <a:xfrm>
            <a:off x="6781160" y="5319187"/>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4" name="Google Shape;44;p61"/>
          <p:cNvCxnSpPr/>
          <p:nvPr/>
        </p:nvCxnSpPr>
        <p:spPr>
          <a:xfrm>
            <a:off x="6051115" y="5651963"/>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45" name="Google Shape;45;p61"/>
          <p:cNvSpPr txBox="1">
            <a:spLocks noGrp="1"/>
          </p:cNvSpPr>
          <p:nvPr>
            <p:ph type="body" idx="13"/>
          </p:nvPr>
        </p:nvSpPr>
        <p:spPr>
          <a:xfrm>
            <a:off x="7511069" y="5261992"/>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6" name="Google Shape;46;p61"/>
          <p:cNvGrpSpPr/>
          <p:nvPr/>
        </p:nvGrpSpPr>
        <p:grpSpPr>
          <a:xfrm rot="-5400000">
            <a:off x="-1025447" y="4518095"/>
            <a:ext cx="3445636" cy="410479"/>
            <a:chOff x="301128" y="6151084"/>
            <a:chExt cx="3144242" cy="374574"/>
          </a:xfrm>
        </p:grpSpPr>
        <p:pic>
          <p:nvPicPr>
            <p:cNvPr id="47" name="Google Shape;47;p61"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48" name="Google Shape;48;p61"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49" name="Google Shape;49;p61"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50" name="Google Shape;50;p61"/>
          <p:cNvSpPr/>
          <p:nvPr/>
        </p:nvSpPr>
        <p:spPr>
          <a:xfrm rot="10800000" flipH="1">
            <a:off x="1286010" y="-4"/>
            <a:ext cx="4809990" cy="6892757"/>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51" name="Google Shape;51;p61"/>
          <p:cNvSpPr txBox="1">
            <a:spLocks noGrp="1"/>
          </p:cNvSpPr>
          <p:nvPr>
            <p:ph type="body" idx="14"/>
          </p:nvPr>
        </p:nvSpPr>
        <p:spPr>
          <a:xfrm>
            <a:off x="1575582" y="1899687"/>
            <a:ext cx="4180325" cy="45464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1"/>
          <p:cNvSpPr txBox="1">
            <a:spLocks noGrp="1"/>
          </p:cNvSpPr>
          <p:nvPr>
            <p:ph type="body" idx="15"/>
          </p:nvPr>
        </p:nvSpPr>
        <p:spPr>
          <a:xfrm>
            <a:off x="1548092" y="628636"/>
            <a:ext cx="4250272"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 Slide with Photo - Purple">
  <p:cSld name="Text Slide with Photo - Purple">
    <p:spTree>
      <p:nvGrpSpPr>
        <p:cNvPr id="1" name="Shape 257"/>
        <p:cNvGrpSpPr/>
        <p:nvPr/>
      </p:nvGrpSpPr>
      <p:grpSpPr>
        <a:xfrm>
          <a:off x="0" y="0"/>
          <a:ext cx="0" cy="0"/>
          <a:chOff x="0" y="0"/>
          <a:chExt cx="0" cy="0"/>
        </a:xfrm>
      </p:grpSpPr>
      <p:sp>
        <p:nvSpPr>
          <p:cNvPr id="258" name="Google Shape;258;p81"/>
          <p:cNvSpPr/>
          <p:nvPr/>
        </p:nvSpPr>
        <p:spPr>
          <a:xfrm rot="10800000" flipH="1">
            <a:off x="1356632" y="-2"/>
            <a:ext cx="5495430" cy="6892757"/>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259" name="Google Shape;259;p81"/>
          <p:cNvSpPr>
            <a:spLocks noGrp="1"/>
          </p:cNvSpPr>
          <p:nvPr>
            <p:ph type="pic" idx="2"/>
          </p:nvPr>
        </p:nvSpPr>
        <p:spPr>
          <a:xfrm>
            <a:off x="6852062" y="228600"/>
            <a:ext cx="5105121" cy="6362700"/>
          </a:xfrm>
          <a:prstGeom prst="rect">
            <a:avLst/>
          </a:prstGeom>
          <a:solidFill>
            <a:schemeClr val="lt1"/>
          </a:solidFill>
          <a:ln>
            <a:noFill/>
          </a:ln>
        </p:spPr>
      </p:sp>
      <p:sp>
        <p:nvSpPr>
          <p:cNvPr id="260" name="Google Shape;260;p81"/>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 name="Google Shape;261;p81"/>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62" name="Google Shape;262;p81"/>
          <p:cNvGrpSpPr/>
          <p:nvPr/>
        </p:nvGrpSpPr>
        <p:grpSpPr>
          <a:xfrm rot="-5400000">
            <a:off x="-1025447" y="4518095"/>
            <a:ext cx="3445636" cy="410479"/>
            <a:chOff x="301128" y="6151084"/>
            <a:chExt cx="3144242" cy="374574"/>
          </a:xfrm>
        </p:grpSpPr>
        <p:pic>
          <p:nvPicPr>
            <p:cNvPr id="263" name="Google Shape;263;p81"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264" name="Google Shape;264;p81"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265" name="Google Shape;265;p81"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 Slide 2">
  <p:cSld name="Photo Slide 2">
    <p:spTree>
      <p:nvGrpSpPr>
        <p:cNvPr id="1" name="Shape 275"/>
        <p:cNvGrpSpPr/>
        <p:nvPr/>
      </p:nvGrpSpPr>
      <p:grpSpPr>
        <a:xfrm>
          <a:off x="0" y="0"/>
          <a:ext cx="0" cy="0"/>
          <a:chOff x="0" y="0"/>
          <a:chExt cx="0" cy="0"/>
        </a:xfrm>
      </p:grpSpPr>
      <p:sp>
        <p:nvSpPr>
          <p:cNvPr id="276" name="Google Shape;276;p83"/>
          <p:cNvSpPr>
            <a:spLocks noGrp="1"/>
          </p:cNvSpPr>
          <p:nvPr>
            <p:ph type="pic" idx="2"/>
          </p:nvPr>
        </p:nvSpPr>
        <p:spPr>
          <a:xfrm>
            <a:off x="247651" y="1278196"/>
            <a:ext cx="11696699" cy="4699000"/>
          </a:xfrm>
          <a:prstGeom prst="rect">
            <a:avLst/>
          </a:prstGeom>
          <a:solidFill>
            <a:schemeClr val="lt1"/>
          </a:solidFill>
          <a:ln>
            <a:noFill/>
          </a:ln>
        </p:spPr>
      </p:sp>
      <p:sp>
        <p:nvSpPr>
          <p:cNvPr id="277" name="Google Shape;277;p83"/>
          <p:cNvSpPr txBox="1"/>
          <p:nvPr/>
        </p:nvSpPr>
        <p:spPr>
          <a:xfrm>
            <a:off x="7619999" y="3435786"/>
            <a:ext cx="4019670" cy="773557"/>
          </a:xfrm>
          <a:prstGeom prst="rect">
            <a:avLst/>
          </a:prstGeom>
          <a:noFill/>
          <a:ln>
            <a:noFill/>
          </a:ln>
        </p:spPr>
        <p:txBody>
          <a:bodyPr spcFirstLastPara="1" wrap="square" lIns="217425" tIns="108700" rIns="217425" bIns="108700" anchor="t" anchorCtr="0">
            <a:spAutoFit/>
          </a:bodyPr>
          <a:lstStyle/>
          <a:p>
            <a:pPr marL="0" marR="0" lvl="0" indent="0" algn="ctr" rtl="0">
              <a:lnSpc>
                <a:spcPct val="100000"/>
              </a:lnSpc>
              <a:spcBef>
                <a:spcPts val="0"/>
              </a:spcBef>
              <a:spcAft>
                <a:spcPts val="0"/>
              </a:spcAft>
              <a:buClr>
                <a:schemeClr val="lt1"/>
              </a:buClr>
              <a:buSzPts val="1800"/>
              <a:buFont typeface="Arial"/>
              <a:buNone/>
            </a:pPr>
            <a:r>
              <a:rPr lang="de-DE" sz="1800" dirty="0" err="1">
                <a:solidFill>
                  <a:schemeClr val="lt1"/>
                </a:solidFill>
                <a:latin typeface="Montserrat Light"/>
                <a:ea typeface="Montserrat Light"/>
                <a:cs typeface="Montserrat Light"/>
                <a:sym typeface="Montserrat Light"/>
              </a:rPr>
              <a:t>Refers</a:t>
            </a:r>
            <a:r>
              <a:rPr lang="de-DE" sz="1800" dirty="0">
                <a:solidFill>
                  <a:schemeClr val="lt1"/>
                </a:solidFill>
                <a:latin typeface="Montserrat Light"/>
                <a:ea typeface="Montserrat Light"/>
                <a:cs typeface="Montserrat Light"/>
                <a:sym typeface="Montserrat Light"/>
              </a:rPr>
              <a:t> to a </a:t>
            </a:r>
            <a:r>
              <a:rPr lang="de-DE" sz="1800" dirty="0" err="1">
                <a:solidFill>
                  <a:schemeClr val="lt1"/>
                </a:solidFill>
                <a:latin typeface="Montserrat Light"/>
                <a:ea typeface="Montserrat Light"/>
                <a:cs typeface="Montserrat Light"/>
                <a:sym typeface="Montserrat Light"/>
              </a:rPr>
              <a:t>good</a:t>
            </a:r>
            <a:r>
              <a:rPr lang="de-DE" sz="1800" dirty="0">
                <a:solidFill>
                  <a:schemeClr val="lt1"/>
                </a:solidFill>
                <a:latin typeface="Montserrat Light"/>
                <a:ea typeface="Montserrat Light"/>
                <a:cs typeface="Montserrat Light"/>
                <a:sym typeface="Montserrat Light"/>
              </a:rPr>
              <a:t> </a:t>
            </a:r>
            <a:r>
              <a:rPr lang="de-DE" sz="1800" dirty="0" err="1">
                <a:solidFill>
                  <a:schemeClr val="lt1"/>
                </a:solidFill>
                <a:latin typeface="Montserrat Light"/>
                <a:ea typeface="Montserrat Light"/>
                <a:cs typeface="Montserrat Light"/>
                <a:sym typeface="Montserrat Light"/>
              </a:rPr>
              <a:t>or</a:t>
            </a:r>
            <a:r>
              <a:rPr lang="de-DE" sz="1800" dirty="0">
                <a:solidFill>
                  <a:schemeClr val="lt1"/>
                </a:solidFill>
                <a:latin typeface="Montserrat Light"/>
                <a:ea typeface="Montserrat Light"/>
                <a:cs typeface="Montserrat Light"/>
                <a:sym typeface="Montserrat Light"/>
              </a:rPr>
              <a:t> </a:t>
            </a:r>
            <a:r>
              <a:rPr lang="de-DE" sz="1800" dirty="0" err="1">
                <a:solidFill>
                  <a:schemeClr val="lt1"/>
                </a:solidFill>
                <a:latin typeface="Montserrat Light"/>
                <a:ea typeface="Montserrat Light"/>
                <a:cs typeface="Montserrat Light"/>
                <a:sym typeface="Montserrat Light"/>
              </a:rPr>
              <a:t>service</a:t>
            </a:r>
            <a:r>
              <a:rPr lang="de-DE" sz="1800" dirty="0">
                <a:solidFill>
                  <a:schemeClr val="lt1"/>
                </a:solidFill>
                <a:latin typeface="Montserrat Light"/>
                <a:ea typeface="Montserrat Light"/>
                <a:cs typeface="Montserrat Light"/>
                <a:sym typeface="Montserrat Light"/>
              </a:rPr>
              <a:t> </a:t>
            </a:r>
            <a:r>
              <a:rPr lang="de-DE" sz="1800" dirty="0" err="1">
                <a:solidFill>
                  <a:schemeClr val="lt1"/>
                </a:solidFill>
                <a:latin typeface="Montserrat Light"/>
                <a:ea typeface="Montserrat Light"/>
                <a:cs typeface="Montserrat Light"/>
                <a:sym typeface="Montserrat Light"/>
              </a:rPr>
              <a:t>being</a:t>
            </a:r>
            <a:r>
              <a:rPr lang="de-DE" sz="1800" dirty="0">
                <a:solidFill>
                  <a:schemeClr val="lt1"/>
                </a:solidFill>
                <a:latin typeface="Montserrat Light"/>
                <a:ea typeface="Montserrat Light"/>
                <a:cs typeface="Montserrat Light"/>
                <a:sym typeface="Montserrat Light"/>
              </a:rPr>
              <a:t> </a:t>
            </a:r>
            <a:r>
              <a:rPr lang="de-DE" sz="1800" dirty="0" err="1">
                <a:solidFill>
                  <a:schemeClr val="lt1"/>
                </a:solidFill>
                <a:latin typeface="Montserrat Light"/>
                <a:ea typeface="Montserrat Light"/>
                <a:cs typeface="Montserrat Light"/>
                <a:sym typeface="Montserrat Light"/>
              </a:rPr>
              <a:t>offered</a:t>
            </a:r>
            <a:r>
              <a:rPr lang="de-DE" sz="1800" dirty="0">
                <a:solidFill>
                  <a:schemeClr val="lt1"/>
                </a:solidFill>
                <a:latin typeface="Montserrat Light"/>
                <a:ea typeface="Montserrat Light"/>
                <a:cs typeface="Montserrat Light"/>
                <a:sym typeface="Montserrat Light"/>
              </a:rPr>
              <a:t> </a:t>
            </a:r>
            <a:r>
              <a:rPr lang="de-DE" sz="1800" dirty="0" err="1">
                <a:solidFill>
                  <a:schemeClr val="lt1"/>
                </a:solidFill>
                <a:latin typeface="Montserrat Light"/>
                <a:ea typeface="Montserrat Light"/>
                <a:cs typeface="Montserrat Light"/>
                <a:sym typeface="Montserrat Light"/>
              </a:rPr>
              <a:t>by</a:t>
            </a:r>
            <a:r>
              <a:rPr lang="de-DE" sz="1800" dirty="0">
                <a:solidFill>
                  <a:schemeClr val="lt1"/>
                </a:solidFill>
                <a:latin typeface="Montserrat Light"/>
                <a:ea typeface="Montserrat Light"/>
                <a:cs typeface="Montserrat Light"/>
                <a:sym typeface="Montserrat Light"/>
              </a:rPr>
              <a:t> a </a:t>
            </a:r>
            <a:r>
              <a:rPr lang="de-DE" sz="1800" dirty="0" err="1">
                <a:solidFill>
                  <a:schemeClr val="lt1"/>
                </a:solidFill>
                <a:latin typeface="Montserrat Light"/>
                <a:ea typeface="Montserrat Light"/>
                <a:cs typeface="Montserrat Light"/>
                <a:sym typeface="Montserrat Light"/>
              </a:rPr>
              <a:t>company</a:t>
            </a:r>
            <a:r>
              <a:rPr lang="de-DE" sz="1800" dirty="0">
                <a:solidFill>
                  <a:schemeClr val="lt1"/>
                </a:solidFill>
                <a:latin typeface="Montserrat Light"/>
                <a:ea typeface="Montserrat Light"/>
                <a:cs typeface="Montserrat Light"/>
                <a:sym typeface="Montserrat Light"/>
              </a:rPr>
              <a:t>.</a:t>
            </a:r>
            <a:endParaRPr dirty="0"/>
          </a:p>
        </p:txBody>
      </p:sp>
      <p:sp>
        <p:nvSpPr>
          <p:cNvPr id="278" name="Google Shape;278;p83"/>
          <p:cNvSpPr/>
          <p:nvPr/>
        </p:nvSpPr>
        <p:spPr>
          <a:xfrm flipH="1">
            <a:off x="7277101" y="2776797"/>
            <a:ext cx="4914900" cy="1472928"/>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279" name="Google Shape;279;p83"/>
          <p:cNvSpPr txBox="1">
            <a:spLocks noGrp="1"/>
          </p:cNvSpPr>
          <p:nvPr>
            <p:ph type="body" idx="1"/>
          </p:nvPr>
        </p:nvSpPr>
        <p:spPr>
          <a:xfrm>
            <a:off x="7277100" y="2783282"/>
            <a:ext cx="4667249" cy="1466443"/>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0" name="Google Shape;280;p83"/>
          <p:cNvSpPr txBox="1">
            <a:spLocks noGrp="1"/>
          </p:cNvSpPr>
          <p:nvPr>
            <p:ph type="body" idx="3"/>
          </p:nvPr>
        </p:nvSpPr>
        <p:spPr>
          <a:xfrm>
            <a:off x="437301" y="336277"/>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81" name="Google Shape;281;p83"/>
          <p:cNvGrpSpPr/>
          <p:nvPr/>
        </p:nvGrpSpPr>
        <p:grpSpPr>
          <a:xfrm>
            <a:off x="301128" y="6151084"/>
            <a:ext cx="3144242" cy="374574"/>
            <a:chOff x="301128" y="6151084"/>
            <a:chExt cx="3144242" cy="374574"/>
          </a:xfrm>
        </p:grpSpPr>
        <p:pic>
          <p:nvPicPr>
            <p:cNvPr id="282" name="Google Shape;282;p83"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283" name="Google Shape;283;p83"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284" name="Google Shape;284;p83"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hoto Slide 3">
  <p:cSld name="Photo Slide 3">
    <p:spTree>
      <p:nvGrpSpPr>
        <p:cNvPr id="1" name="Shape 285"/>
        <p:cNvGrpSpPr/>
        <p:nvPr/>
      </p:nvGrpSpPr>
      <p:grpSpPr>
        <a:xfrm>
          <a:off x="0" y="0"/>
          <a:ext cx="0" cy="0"/>
          <a:chOff x="0" y="0"/>
          <a:chExt cx="0" cy="0"/>
        </a:xfrm>
      </p:grpSpPr>
      <p:sp>
        <p:nvSpPr>
          <p:cNvPr id="286" name="Google Shape;286;p84"/>
          <p:cNvSpPr>
            <a:spLocks noGrp="1"/>
          </p:cNvSpPr>
          <p:nvPr>
            <p:ph type="pic" idx="2"/>
          </p:nvPr>
        </p:nvSpPr>
        <p:spPr>
          <a:xfrm>
            <a:off x="241300" y="228600"/>
            <a:ext cx="11696700" cy="5763986"/>
          </a:xfrm>
          <a:prstGeom prst="rect">
            <a:avLst/>
          </a:prstGeom>
          <a:noFill/>
          <a:ln>
            <a:noFill/>
          </a:ln>
        </p:spPr>
      </p:sp>
      <p:sp>
        <p:nvSpPr>
          <p:cNvPr id="287" name="Google Shape;287;p84"/>
          <p:cNvSpPr/>
          <p:nvPr/>
        </p:nvSpPr>
        <p:spPr>
          <a:xfrm>
            <a:off x="6197600" y="985864"/>
            <a:ext cx="5994400" cy="2425700"/>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84"/>
          <p:cNvSpPr txBox="1"/>
          <p:nvPr/>
        </p:nvSpPr>
        <p:spPr>
          <a:xfrm>
            <a:off x="6637283" y="-80404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9" name="Google Shape;289;p84"/>
          <p:cNvSpPr txBox="1">
            <a:spLocks noGrp="1"/>
          </p:cNvSpPr>
          <p:nvPr>
            <p:ph type="body" idx="1"/>
          </p:nvPr>
        </p:nvSpPr>
        <p:spPr>
          <a:xfrm>
            <a:off x="6420495" y="1328734"/>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0" name="Google Shape;290;p84"/>
          <p:cNvSpPr txBox="1">
            <a:spLocks noGrp="1"/>
          </p:cNvSpPr>
          <p:nvPr>
            <p:ph type="body" idx="3"/>
          </p:nvPr>
        </p:nvSpPr>
        <p:spPr>
          <a:xfrm>
            <a:off x="6420495" y="2346524"/>
            <a:ext cx="5029134" cy="8515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91" name="Google Shape;291;p84"/>
          <p:cNvGrpSpPr/>
          <p:nvPr/>
        </p:nvGrpSpPr>
        <p:grpSpPr>
          <a:xfrm>
            <a:off x="301128" y="6151084"/>
            <a:ext cx="3144242" cy="374574"/>
            <a:chOff x="301128" y="6151084"/>
            <a:chExt cx="3144242" cy="374574"/>
          </a:xfrm>
        </p:grpSpPr>
        <p:pic>
          <p:nvPicPr>
            <p:cNvPr id="292" name="Google Shape;292;p84"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293" name="Google Shape;293;p84"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294" name="Google Shape;294;p84"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 Photo Slide - Blue">
  <p:cSld name="Text / Photo Slide - Blue">
    <p:spTree>
      <p:nvGrpSpPr>
        <p:cNvPr id="1" name="Shape 295"/>
        <p:cNvGrpSpPr/>
        <p:nvPr/>
      </p:nvGrpSpPr>
      <p:grpSpPr>
        <a:xfrm>
          <a:off x="0" y="0"/>
          <a:ext cx="0" cy="0"/>
          <a:chOff x="0" y="0"/>
          <a:chExt cx="0" cy="0"/>
        </a:xfrm>
      </p:grpSpPr>
      <p:sp>
        <p:nvSpPr>
          <p:cNvPr id="296" name="Google Shape;296;p85"/>
          <p:cNvSpPr/>
          <p:nvPr/>
        </p:nvSpPr>
        <p:spPr>
          <a:xfrm>
            <a:off x="241300" y="0"/>
            <a:ext cx="6151000" cy="6215028"/>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7" name="Google Shape;297;p85"/>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8" name="Google Shape;298;p85"/>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 name="Google Shape;299;p85"/>
          <p:cNvSpPr>
            <a:spLocks noGrp="1"/>
          </p:cNvSpPr>
          <p:nvPr>
            <p:ph type="pic" idx="3"/>
          </p:nvPr>
        </p:nvSpPr>
        <p:spPr>
          <a:xfrm>
            <a:off x="6392300" y="228600"/>
            <a:ext cx="5564883" cy="5447571"/>
          </a:xfrm>
          <a:prstGeom prst="rect">
            <a:avLst/>
          </a:prstGeom>
          <a:solidFill>
            <a:schemeClr val="lt1"/>
          </a:solidFill>
          <a:ln>
            <a:noFill/>
          </a:ln>
        </p:spPr>
      </p:sp>
      <p:pic>
        <p:nvPicPr>
          <p:cNvPr id="300" name="Google Shape;300;p85" descr="Background pattern&#10;&#10;Description automatically generated"/>
          <p:cNvPicPr preferRelativeResize="0"/>
          <p:nvPr/>
        </p:nvPicPr>
        <p:blipFill rotWithShape="1">
          <a:blip r:embed="rId2">
            <a:alphaModFix amt="48000"/>
          </a:blip>
          <a:srcRect l="-26772" t="-4018" r="-5883" b="83247"/>
          <a:stretch/>
        </p:blipFill>
        <p:spPr>
          <a:xfrm>
            <a:off x="6572759" y="5676171"/>
            <a:ext cx="5564883" cy="1181829"/>
          </a:xfrm>
          <a:prstGeom prst="rect">
            <a:avLst/>
          </a:prstGeom>
          <a:noFill/>
          <a:ln>
            <a:noFill/>
          </a:ln>
        </p:spPr>
      </p:pic>
      <p:grpSp>
        <p:nvGrpSpPr>
          <p:cNvPr id="301" name="Google Shape;301;p85"/>
          <p:cNvGrpSpPr/>
          <p:nvPr/>
        </p:nvGrpSpPr>
        <p:grpSpPr>
          <a:xfrm>
            <a:off x="8448790" y="6057987"/>
            <a:ext cx="3144242" cy="374574"/>
            <a:chOff x="301128" y="6151084"/>
            <a:chExt cx="3144242" cy="374574"/>
          </a:xfrm>
        </p:grpSpPr>
        <p:pic>
          <p:nvPicPr>
            <p:cNvPr id="302" name="Google Shape;302;p85"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303" name="Google Shape;303;p85"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304" name="Google Shape;304;p85"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 Photo Slide - Orange">
  <p:cSld name="Text / Photo Slide - Orange">
    <p:spTree>
      <p:nvGrpSpPr>
        <p:cNvPr id="1" name="Shape 305"/>
        <p:cNvGrpSpPr/>
        <p:nvPr/>
      </p:nvGrpSpPr>
      <p:grpSpPr>
        <a:xfrm>
          <a:off x="0" y="0"/>
          <a:ext cx="0" cy="0"/>
          <a:chOff x="0" y="0"/>
          <a:chExt cx="0" cy="0"/>
        </a:xfrm>
      </p:grpSpPr>
      <p:sp>
        <p:nvSpPr>
          <p:cNvPr id="306" name="Google Shape;306;p86"/>
          <p:cNvSpPr/>
          <p:nvPr/>
        </p:nvSpPr>
        <p:spPr>
          <a:xfrm>
            <a:off x="241300" y="0"/>
            <a:ext cx="6151000" cy="6215028"/>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7" name="Google Shape;307;p86"/>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8" name="Google Shape;308;p86"/>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p86"/>
          <p:cNvSpPr>
            <a:spLocks noGrp="1"/>
          </p:cNvSpPr>
          <p:nvPr>
            <p:ph type="pic" idx="3"/>
          </p:nvPr>
        </p:nvSpPr>
        <p:spPr>
          <a:xfrm>
            <a:off x="6392300" y="228600"/>
            <a:ext cx="5564883" cy="5447571"/>
          </a:xfrm>
          <a:prstGeom prst="rect">
            <a:avLst/>
          </a:prstGeom>
          <a:solidFill>
            <a:schemeClr val="lt1"/>
          </a:solidFill>
          <a:ln>
            <a:noFill/>
          </a:ln>
        </p:spPr>
      </p:sp>
      <p:pic>
        <p:nvPicPr>
          <p:cNvPr id="310" name="Google Shape;310;p86" descr="Background pattern&#10;&#10;Description automatically generated"/>
          <p:cNvPicPr preferRelativeResize="0"/>
          <p:nvPr/>
        </p:nvPicPr>
        <p:blipFill rotWithShape="1">
          <a:blip r:embed="rId2">
            <a:alphaModFix amt="48000"/>
          </a:blip>
          <a:srcRect l="-26772" t="-4018" r="-5883" b="83247"/>
          <a:stretch/>
        </p:blipFill>
        <p:spPr>
          <a:xfrm>
            <a:off x="6572759" y="5676171"/>
            <a:ext cx="5564883" cy="1181829"/>
          </a:xfrm>
          <a:prstGeom prst="rect">
            <a:avLst/>
          </a:prstGeom>
          <a:noFill/>
          <a:ln>
            <a:noFill/>
          </a:ln>
        </p:spPr>
      </p:pic>
      <p:grpSp>
        <p:nvGrpSpPr>
          <p:cNvPr id="311" name="Google Shape;311;p86"/>
          <p:cNvGrpSpPr/>
          <p:nvPr/>
        </p:nvGrpSpPr>
        <p:grpSpPr>
          <a:xfrm>
            <a:off x="8448790" y="6057987"/>
            <a:ext cx="3144242" cy="374574"/>
            <a:chOff x="301128" y="6151084"/>
            <a:chExt cx="3144242" cy="374574"/>
          </a:xfrm>
        </p:grpSpPr>
        <p:pic>
          <p:nvPicPr>
            <p:cNvPr id="312" name="Google Shape;312;p86"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313" name="Google Shape;313;p86"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314" name="Google Shape;314;p86"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eet Our Team - Purple">
  <p:cSld name="Meet Our Team - Purple">
    <p:spTree>
      <p:nvGrpSpPr>
        <p:cNvPr id="1" name="Shape 315"/>
        <p:cNvGrpSpPr/>
        <p:nvPr/>
      </p:nvGrpSpPr>
      <p:grpSpPr>
        <a:xfrm>
          <a:off x="0" y="0"/>
          <a:ext cx="0" cy="0"/>
          <a:chOff x="0" y="0"/>
          <a:chExt cx="0" cy="0"/>
        </a:xfrm>
      </p:grpSpPr>
      <p:sp>
        <p:nvSpPr>
          <p:cNvPr id="316" name="Google Shape;316;p87"/>
          <p:cNvSpPr/>
          <p:nvPr/>
        </p:nvSpPr>
        <p:spPr>
          <a:xfrm>
            <a:off x="241300" y="228600"/>
            <a:ext cx="11696700" cy="2717800"/>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7" name="Google Shape;317;p87"/>
          <p:cNvSpPr>
            <a:spLocks noGrp="1"/>
          </p:cNvSpPr>
          <p:nvPr>
            <p:ph type="pic" idx="2"/>
          </p:nvPr>
        </p:nvSpPr>
        <p:spPr>
          <a:xfrm>
            <a:off x="1147385" y="2043172"/>
            <a:ext cx="1723877" cy="1723877"/>
          </a:xfrm>
          <a:prstGeom prst="ellipse">
            <a:avLst/>
          </a:prstGeom>
          <a:solidFill>
            <a:schemeClr val="lt1"/>
          </a:solidFill>
          <a:ln>
            <a:noFill/>
          </a:ln>
        </p:spPr>
      </p:sp>
      <p:sp>
        <p:nvSpPr>
          <p:cNvPr id="318" name="Google Shape;318;p87"/>
          <p:cNvSpPr>
            <a:spLocks noGrp="1"/>
          </p:cNvSpPr>
          <p:nvPr>
            <p:ph type="pic" idx="3"/>
          </p:nvPr>
        </p:nvSpPr>
        <p:spPr>
          <a:xfrm>
            <a:off x="3886593" y="2052565"/>
            <a:ext cx="1723877" cy="1723877"/>
          </a:xfrm>
          <a:prstGeom prst="ellipse">
            <a:avLst/>
          </a:prstGeom>
          <a:solidFill>
            <a:schemeClr val="lt1"/>
          </a:solidFill>
          <a:ln>
            <a:noFill/>
          </a:ln>
        </p:spPr>
      </p:sp>
      <p:sp>
        <p:nvSpPr>
          <p:cNvPr id="319" name="Google Shape;319;p87"/>
          <p:cNvSpPr>
            <a:spLocks noGrp="1"/>
          </p:cNvSpPr>
          <p:nvPr>
            <p:ph type="pic" idx="4"/>
          </p:nvPr>
        </p:nvSpPr>
        <p:spPr>
          <a:xfrm>
            <a:off x="6581530" y="2048263"/>
            <a:ext cx="1723877" cy="1723877"/>
          </a:xfrm>
          <a:prstGeom prst="ellipse">
            <a:avLst/>
          </a:prstGeom>
          <a:solidFill>
            <a:schemeClr val="lt1"/>
          </a:solidFill>
          <a:ln>
            <a:noFill/>
          </a:ln>
        </p:spPr>
      </p:sp>
      <p:sp>
        <p:nvSpPr>
          <p:cNvPr id="320" name="Google Shape;320;p87"/>
          <p:cNvSpPr>
            <a:spLocks noGrp="1"/>
          </p:cNvSpPr>
          <p:nvPr>
            <p:ph type="pic" idx="5"/>
          </p:nvPr>
        </p:nvSpPr>
        <p:spPr>
          <a:xfrm>
            <a:off x="9320738" y="2057654"/>
            <a:ext cx="1723877" cy="1723877"/>
          </a:xfrm>
          <a:prstGeom prst="ellipse">
            <a:avLst/>
          </a:prstGeom>
          <a:solidFill>
            <a:schemeClr val="lt1"/>
          </a:solidFill>
          <a:ln>
            <a:noFill/>
          </a:ln>
        </p:spPr>
      </p:sp>
      <p:sp>
        <p:nvSpPr>
          <p:cNvPr id="321" name="Google Shape;321;p87"/>
          <p:cNvSpPr txBox="1">
            <a:spLocks noGrp="1"/>
          </p:cNvSpPr>
          <p:nvPr>
            <p:ph type="body" idx="1"/>
          </p:nvPr>
        </p:nvSpPr>
        <p:spPr>
          <a:xfrm>
            <a:off x="864405" y="4462702"/>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 name="Google Shape;322;p87"/>
          <p:cNvSpPr txBox="1">
            <a:spLocks noGrp="1"/>
          </p:cNvSpPr>
          <p:nvPr>
            <p:ph type="body" idx="6"/>
          </p:nvPr>
        </p:nvSpPr>
        <p:spPr>
          <a:xfrm>
            <a:off x="864404" y="3931189"/>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 name="Google Shape;323;p87"/>
          <p:cNvSpPr txBox="1">
            <a:spLocks noGrp="1"/>
          </p:cNvSpPr>
          <p:nvPr>
            <p:ph type="body" idx="7"/>
          </p:nvPr>
        </p:nvSpPr>
        <p:spPr>
          <a:xfrm>
            <a:off x="3603613" y="4480397"/>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4" name="Google Shape;324;p87"/>
          <p:cNvSpPr txBox="1">
            <a:spLocks noGrp="1"/>
          </p:cNvSpPr>
          <p:nvPr>
            <p:ph type="body" idx="8"/>
          </p:nvPr>
        </p:nvSpPr>
        <p:spPr>
          <a:xfrm>
            <a:off x="3603612" y="3948884"/>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 name="Google Shape;325;p87"/>
          <p:cNvSpPr txBox="1">
            <a:spLocks noGrp="1"/>
          </p:cNvSpPr>
          <p:nvPr>
            <p:ph type="body" idx="9"/>
          </p:nvPr>
        </p:nvSpPr>
        <p:spPr>
          <a:xfrm>
            <a:off x="6298550" y="4450949"/>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6" name="Google Shape;326;p87"/>
          <p:cNvSpPr txBox="1">
            <a:spLocks noGrp="1"/>
          </p:cNvSpPr>
          <p:nvPr>
            <p:ph type="body" idx="13"/>
          </p:nvPr>
        </p:nvSpPr>
        <p:spPr>
          <a:xfrm>
            <a:off x="6298549" y="3919436"/>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7" name="Google Shape;327;p87"/>
          <p:cNvSpPr txBox="1">
            <a:spLocks noGrp="1"/>
          </p:cNvSpPr>
          <p:nvPr>
            <p:ph type="body" idx="14"/>
          </p:nvPr>
        </p:nvSpPr>
        <p:spPr>
          <a:xfrm>
            <a:off x="9037758" y="4468644"/>
            <a:ext cx="2289837" cy="1237497"/>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rgbClr val="595A59"/>
              </a:buClr>
              <a:buSzPts val="2400"/>
              <a:buFont typeface="Arial"/>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8" name="Google Shape;328;p87"/>
          <p:cNvSpPr txBox="1">
            <a:spLocks noGrp="1"/>
          </p:cNvSpPr>
          <p:nvPr>
            <p:ph type="body" idx="15"/>
          </p:nvPr>
        </p:nvSpPr>
        <p:spPr>
          <a:xfrm>
            <a:off x="9037757" y="3937131"/>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9" name="Google Shape;329;p87"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330" name="Google Shape;330;p87"/>
          <p:cNvGrpSpPr/>
          <p:nvPr/>
        </p:nvGrpSpPr>
        <p:grpSpPr>
          <a:xfrm>
            <a:off x="4480947" y="6257070"/>
            <a:ext cx="3144242" cy="374574"/>
            <a:chOff x="301128" y="6151084"/>
            <a:chExt cx="3144242" cy="374574"/>
          </a:xfrm>
        </p:grpSpPr>
        <p:pic>
          <p:nvPicPr>
            <p:cNvPr id="331" name="Google Shape;331;p87"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332" name="Google Shape;332;p87"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333" name="Google Shape;333;p87"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
        <p:nvSpPr>
          <p:cNvPr id="334" name="Google Shape;334;p87"/>
          <p:cNvSpPr txBox="1">
            <a:spLocks noGrp="1"/>
          </p:cNvSpPr>
          <p:nvPr>
            <p:ph type="body" idx="16"/>
          </p:nvPr>
        </p:nvSpPr>
        <p:spPr>
          <a:xfrm>
            <a:off x="254000" y="590455"/>
            <a:ext cx="11696700"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eet Our Team - Orange">
  <p:cSld name="Meet Our Team - Orange">
    <p:spTree>
      <p:nvGrpSpPr>
        <p:cNvPr id="1" name="Shape 335"/>
        <p:cNvGrpSpPr/>
        <p:nvPr/>
      </p:nvGrpSpPr>
      <p:grpSpPr>
        <a:xfrm>
          <a:off x="0" y="0"/>
          <a:ext cx="0" cy="0"/>
          <a:chOff x="0" y="0"/>
          <a:chExt cx="0" cy="0"/>
        </a:xfrm>
      </p:grpSpPr>
      <p:sp>
        <p:nvSpPr>
          <p:cNvPr id="336" name="Google Shape;336;p88"/>
          <p:cNvSpPr/>
          <p:nvPr/>
        </p:nvSpPr>
        <p:spPr>
          <a:xfrm>
            <a:off x="241300" y="228600"/>
            <a:ext cx="11696700" cy="2717800"/>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7" name="Google Shape;337;p88"/>
          <p:cNvSpPr>
            <a:spLocks noGrp="1"/>
          </p:cNvSpPr>
          <p:nvPr>
            <p:ph type="pic" idx="2"/>
          </p:nvPr>
        </p:nvSpPr>
        <p:spPr>
          <a:xfrm>
            <a:off x="1147385" y="2043172"/>
            <a:ext cx="1723877" cy="1723877"/>
          </a:xfrm>
          <a:prstGeom prst="ellipse">
            <a:avLst/>
          </a:prstGeom>
          <a:solidFill>
            <a:schemeClr val="lt1"/>
          </a:solidFill>
          <a:ln>
            <a:noFill/>
          </a:ln>
        </p:spPr>
      </p:sp>
      <p:sp>
        <p:nvSpPr>
          <p:cNvPr id="338" name="Google Shape;338;p88"/>
          <p:cNvSpPr>
            <a:spLocks noGrp="1"/>
          </p:cNvSpPr>
          <p:nvPr>
            <p:ph type="pic" idx="3"/>
          </p:nvPr>
        </p:nvSpPr>
        <p:spPr>
          <a:xfrm>
            <a:off x="3886593" y="2052565"/>
            <a:ext cx="1723877" cy="1723877"/>
          </a:xfrm>
          <a:prstGeom prst="ellipse">
            <a:avLst/>
          </a:prstGeom>
          <a:solidFill>
            <a:schemeClr val="lt1"/>
          </a:solidFill>
          <a:ln>
            <a:noFill/>
          </a:ln>
        </p:spPr>
      </p:sp>
      <p:sp>
        <p:nvSpPr>
          <p:cNvPr id="339" name="Google Shape;339;p88"/>
          <p:cNvSpPr>
            <a:spLocks noGrp="1"/>
          </p:cNvSpPr>
          <p:nvPr>
            <p:ph type="pic" idx="4"/>
          </p:nvPr>
        </p:nvSpPr>
        <p:spPr>
          <a:xfrm>
            <a:off x="6581530" y="2048263"/>
            <a:ext cx="1723877" cy="1723877"/>
          </a:xfrm>
          <a:prstGeom prst="ellipse">
            <a:avLst/>
          </a:prstGeom>
          <a:solidFill>
            <a:schemeClr val="lt1"/>
          </a:solidFill>
          <a:ln>
            <a:noFill/>
          </a:ln>
        </p:spPr>
      </p:sp>
      <p:sp>
        <p:nvSpPr>
          <p:cNvPr id="340" name="Google Shape;340;p88"/>
          <p:cNvSpPr>
            <a:spLocks noGrp="1"/>
          </p:cNvSpPr>
          <p:nvPr>
            <p:ph type="pic" idx="5"/>
          </p:nvPr>
        </p:nvSpPr>
        <p:spPr>
          <a:xfrm>
            <a:off x="9320738" y="2057654"/>
            <a:ext cx="1723877" cy="1723877"/>
          </a:xfrm>
          <a:prstGeom prst="ellipse">
            <a:avLst/>
          </a:prstGeom>
          <a:solidFill>
            <a:schemeClr val="lt1"/>
          </a:solidFill>
          <a:ln>
            <a:noFill/>
          </a:ln>
        </p:spPr>
      </p:sp>
      <p:sp>
        <p:nvSpPr>
          <p:cNvPr id="341" name="Google Shape;341;p88"/>
          <p:cNvSpPr txBox="1">
            <a:spLocks noGrp="1"/>
          </p:cNvSpPr>
          <p:nvPr>
            <p:ph type="body" idx="1"/>
          </p:nvPr>
        </p:nvSpPr>
        <p:spPr>
          <a:xfrm>
            <a:off x="864405" y="4462702"/>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88"/>
          <p:cNvSpPr txBox="1">
            <a:spLocks noGrp="1"/>
          </p:cNvSpPr>
          <p:nvPr>
            <p:ph type="body" idx="6"/>
          </p:nvPr>
        </p:nvSpPr>
        <p:spPr>
          <a:xfrm>
            <a:off x="864404" y="3931189"/>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3" name="Google Shape;343;p88"/>
          <p:cNvSpPr txBox="1">
            <a:spLocks noGrp="1"/>
          </p:cNvSpPr>
          <p:nvPr>
            <p:ph type="body" idx="7"/>
          </p:nvPr>
        </p:nvSpPr>
        <p:spPr>
          <a:xfrm>
            <a:off x="3603613" y="4480397"/>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4" name="Google Shape;344;p88"/>
          <p:cNvSpPr txBox="1">
            <a:spLocks noGrp="1"/>
          </p:cNvSpPr>
          <p:nvPr>
            <p:ph type="body" idx="8"/>
          </p:nvPr>
        </p:nvSpPr>
        <p:spPr>
          <a:xfrm>
            <a:off x="3603612" y="3948884"/>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5" name="Google Shape;345;p88"/>
          <p:cNvSpPr txBox="1">
            <a:spLocks noGrp="1"/>
          </p:cNvSpPr>
          <p:nvPr>
            <p:ph type="body" idx="9"/>
          </p:nvPr>
        </p:nvSpPr>
        <p:spPr>
          <a:xfrm>
            <a:off x="6298550" y="4450949"/>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6" name="Google Shape;346;p88"/>
          <p:cNvSpPr txBox="1">
            <a:spLocks noGrp="1"/>
          </p:cNvSpPr>
          <p:nvPr>
            <p:ph type="body" idx="13"/>
          </p:nvPr>
        </p:nvSpPr>
        <p:spPr>
          <a:xfrm>
            <a:off x="6298549" y="3919436"/>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 name="Google Shape;347;p88"/>
          <p:cNvSpPr txBox="1">
            <a:spLocks noGrp="1"/>
          </p:cNvSpPr>
          <p:nvPr>
            <p:ph type="body" idx="14"/>
          </p:nvPr>
        </p:nvSpPr>
        <p:spPr>
          <a:xfrm>
            <a:off x="9037758" y="4468644"/>
            <a:ext cx="2289837" cy="1237497"/>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rgbClr val="595A59"/>
              </a:buClr>
              <a:buSzPts val="2400"/>
              <a:buFont typeface="Arial"/>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 name="Google Shape;348;p88"/>
          <p:cNvSpPr txBox="1">
            <a:spLocks noGrp="1"/>
          </p:cNvSpPr>
          <p:nvPr>
            <p:ph type="body" idx="15"/>
          </p:nvPr>
        </p:nvSpPr>
        <p:spPr>
          <a:xfrm>
            <a:off x="9037757" y="3937131"/>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9" name="Google Shape;349;p88"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350" name="Google Shape;350;p88"/>
          <p:cNvGrpSpPr/>
          <p:nvPr/>
        </p:nvGrpSpPr>
        <p:grpSpPr>
          <a:xfrm>
            <a:off x="4480947" y="6257070"/>
            <a:ext cx="3144242" cy="374574"/>
            <a:chOff x="301128" y="6151084"/>
            <a:chExt cx="3144242" cy="374574"/>
          </a:xfrm>
        </p:grpSpPr>
        <p:pic>
          <p:nvPicPr>
            <p:cNvPr id="351" name="Google Shape;351;p88"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352" name="Google Shape;352;p88"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353" name="Google Shape;353;p88"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
        <p:nvSpPr>
          <p:cNvPr id="354" name="Google Shape;354;p88"/>
          <p:cNvSpPr txBox="1">
            <a:spLocks noGrp="1"/>
          </p:cNvSpPr>
          <p:nvPr>
            <p:ph type="body" idx="16"/>
          </p:nvPr>
        </p:nvSpPr>
        <p:spPr>
          <a:xfrm>
            <a:off x="254000" y="590455"/>
            <a:ext cx="11696700"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box - Solid Purple">
  <p:cSld name="Text box - Solid Purple">
    <p:spTree>
      <p:nvGrpSpPr>
        <p:cNvPr id="1" name="Shape 355"/>
        <p:cNvGrpSpPr/>
        <p:nvPr/>
      </p:nvGrpSpPr>
      <p:grpSpPr>
        <a:xfrm>
          <a:off x="0" y="0"/>
          <a:ext cx="0" cy="0"/>
          <a:chOff x="0" y="0"/>
          <a:chExt cx="0" cy="0"/>
        </a:xfrm>
      </p:grpSpPr>
      <p:sp>
        <p:nvSpPr>
          <p:cNvPr id="356" name="Google Shape;356;p89"/>
          <p:cNvSpPr/>
          <p:nvPr/>
        </p:nvSpPr>
        <p:spPr>
          <a:xfrm>
            <a:off x="241300" y="228600"/>
            <a:ext cx="11696700" cy="5695317"/>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57" name="Google Shape;357;p89"/>
          <p:cNvGrpSpPr/>
          <p:nvPr/>
        </p:nvGrpSpPr>
        <p:grpSpPr>
          <a:xfrm>
            <a:off x="301128" y="6151084"/>
            <a:ext cx="3144242" cy="374574"/>
            <a:chOff x="301128" y="6151084"/>
            <a:chExt cx="3144242" cy="374574"/>
          </a:xfrm>
        </p:grpSpPr>
        <p:pic>
          <p:nvPicPr>
            <p:cNvPr id="358" name="Google Shape;358;p89"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359" name="Google Shape;359;p89"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360" name="Google Shape;360;p89"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361" name="Google Shape;361;p89"/>
          <p:cNvSpPr txBox="1">
            <a:spLocks noGrp="1"/>
          </p:cNvSpPr>
          <p:nvPr>
            <p:ph type="body" idx="1"/>
          </p:nvPr>
        </p:nvSpPr>
        <p:spPr>
          <a:xfrm>
            <a:off x="734714" y="1757011"/>
            <a:ext cx="9862529"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 name="Google Shape;362;p89"/>
          <p:cNvSpPr txBox="1">
            <a:spLocks noGrp="1"/>
          </p:cNvSpPr>
          <p:nvPr>
            <p:ph type="body" idx="2"/>
          </p:nvPr>
        </p:nvSpPr>
        <p:spPr>
          <a:xfrm>
            <a:off x="734714" y="642972"/>
            <a:ext cx="986252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63" name="Google Shape;363;p89" descr="A black and white striped pattern&#10;&#10;Description automatically generated with medium confidence"/>
          <p:cNvPicPr preferRelativeResize="0"/>
          <p:nvPr/>
        </p:nvPicPr>
        <p:blipFill rotWithShape="1">
          <a:blip r:embed="rId3">
            <a:alphaModFix/>
          </a:blip>
          <a:srcRect l="-82519" t="12958" r="82519" b="27582"/>
          <a:stretch/>
        </p:blipFill>
        <p:spPr>
          <a:xfrm>
            <a:off x="4811297" y="1227"/>
            <a:ext cx="7348110" cy="592269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xt box - Solid Blue">
  <p:cSld name="Text box - Solid Blue">
    <p:spTree>
      <p:nvGrpSpPr>
        <p:cNvPr id="1" name="Shape 364"/>
        <p:cNvGrpSpPr/>
        <p:nvPr/>
      </p:nvGrpSpPr>
      <p:grpSpPr>
        <a:xfrm>
          <a:off x="0" y="0"/>
          <a:ext cx="0" cy="0"/>
          <a:chOff x="0" y="0"/>
          <a:chExt cx="0" cy="0"/>
        </a:xfrm>
      </p:grpSpPr>
      <p:sp>
        <p:nvSpPr>
          <p:cNvPr id="365" name="Google Shape;365;p90"/>
          <p:cNvSpPr/>
          <p:nvPr/>
        </p:nvSpPr>
        <p:spPr>
          <a:xfrm>
            <a:off x="241300" y="228600"/>
            <a:ext cx="11696700" cy="5695317"/>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6" name="Google Shape;366;p90"/>
          <p:cNvSpPr txBox="1">
            <a:spLocks noGrp="1"/>
          </p:cNvSpPr>
          <p:nvPr>
            <p:ph type="body" idx="1"/>
          </p:nvPr>
        </p:nvSpPr>
        <p:spPr>
          <a:xfrm>
            <a:off x="734714" y="1757011"/>
            <a:ext cx="9862529"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7" name="Google Shape;367;p90"/>
          <p:cNvSpPr txBox="1">
            <a:spLocks noGrp="1"/>
          </p:cNvSpPr>
          <p:nvPr>
            <p:ph type="body" idx="2"/>
          </p:nvPr>
        </p:nvSpPr>
        <p:spPr>
          <a:xfrm>
            <a:off x="734714" y="642972"/>
            <a:ext cx="986252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68" name="Google Shape;368;p90"/>
          <p:cNvGrpSpPr/>
          <p:nvPr/>
        </p:nvGrpSpPr>
        <p:grpSpPr>
          <a:xfrm>
            <a:off x="301128" y="6151084"/>
            <a:ext cx="3144242" cy="374574"/>
            <a:chOff x="301128" y="6151084"/>
            <a:chExt cx="3144242" cy="374574"/>
          </a:xfrm>
        </p:grpSpPr>
        <p:pic>
          <p:nvPicPr>
            <p:cNvPr id="369" name="Google Shape;369;p90"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370" name="Google Shape;370;p90"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371" name="Google Shape;371;p90"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372" name="Google Shape;372;p90" descr="A black and white striped pattern&#10;&#10;Description automatically generated with medium confidence"/>
          <p:cNvPicPr preferRelativeResize="0"/>
          <p:nvPr/>
        </p:nvPicPr>
        <p:blipFill rotWithShape="1">
          <a:blip r:embed="rId3">
            <a:alphaModFix/>
          </a:blip>
          <a:srcRect l="-82519" t="12958" r="82519" b="27582"/>
          <a:stretch/>
        </p:blipFill>
        <p:spPr>
          <a:xfrm>
            <a:off x="4811297" y="1227"/>
            <a:ext cx="7348110" cy="592269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ext box - Solid Orange">
  <p:cSld name="Text box - Solid Orange">
    <p:spTree>
      <p:nvGrpSpPr>
        <p:cNvPr id="1" name="Shape 373"/>
        <p:cNvGrpSpPr/>
        <p:nvPr/>
      </p:nvGrpSpPr>
      <p:grpSpPr>
        <a:xfrm>
          <a:off x="0" y="0"/>
          <a:ext cx="0" cy="0"/>
          <a:chOff x="0" y="0"/>
          <a:chExt cx="0" cy="0"/>
        </a:xfrm>
      </p:grpSpPr>
      <p:sp>
        <p:nvSpPr>
          <p:cNvPr id="374" name="Google Shape;374;p91"/>
          <p:cNvSpPr/>
          <p:nvPr/>
        </p:nvSpPr>
        <p:spPr>
          <a:xfrm>
            <a:off x="241300" y="228600"/>
            <a:ext cx="11696700" cy="5695317"/>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5" name="Google Shape;375;p91"/>
          <p:cNvSpPr txBox="1">
            <a:spLocks noGrp="1"/>
          </p:cNvSpPr>
          <p:nvPr>
            <p:ph type="body" idx="1"/>
          </p:nvPr>
        </p:nvSpPr>
        <p:spPr>
          <a:xfrm>
            <a:off x="734714" y="1757011"/>
            <a:ext cx="10808102"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6" name="Google Shape;376;p91"/>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77" name="Google Shape;377;p91"/>
          <p:cNvGrpSpPr/>
          <p:nvPr/>
        </p:nvGrpSpPr>
        <p:grpSpPr>
          <a:xfrm>
            <a:off x="301128" y="6151084"/>
            <a:ext cx="3144242" cy="374574"/>
            <a:chOff x="301128" y="6151084"/>
            <a:chExt cx="3144242" cy="374574"/>
          </a:xfrm>
        </p:grpSpPr>
        <p:pic>
          <p:nvPicPr>
            <p:cNvPr id="378" name="Google Shape;378;p91"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379" name="Google Shape;379;p91"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380" name="Google Shape;380;p91"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381" name="Google Shape;381;p91"/>
          <p:cNvSpPr/>
          <p:nvPr/>
        </p:nvSpPr>
        <p:spPr>
          <a:xfrm>
            <a:off x="241300" y="228600"/>
            <a:ext cx="11696700" cy="5695317"/>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2" name="Google Shape;382;p91"/>
          <p:cNvSpPr txBox="1">
            <a:spLocks noGrp="1"/>
          </p:cNvSpPr>
          <p:nvPr>
            <p:ph type="body" idx="3"/>
          </p:nvPr>
        </p:nvSpPr>
        <p:spPr>
          <a:xfrm>
            <a:off x="734714" y="1757011"/>
            <a:ext cx="9862529"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3" name="Google Shape;383;p91"/>
          <p:cNvSpPr txBox="1">
            <a:spLocks noGrp="1"/>
          </p:cNvSpPr>
          <p:nvPr>
            <p:ph type="body" idx="4"/>
          </p:nvPr>
        </p:nvSpPr>
        <p:spPr>
          <a:xfrm>
            <a:off x="734714" y="642972"/>
            <a:ext cx="986252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84" name="Google Shape;384;p91"/>
          <p:cNvGrpSpPr/>
          <p:nvPr/>
        </p:nvGrpSpPr>
        <p:grpSpPr>
          <a:xfrm>
            <a:off x="301128" y="6151084"/>
            <a:ext cx="3144242" cy="374574"/>
            <a:chOff x="301128" y="6151084"/>
            <a:chExt cx="3144242" cy="374574"/>
          </a:xfrm>
        </p:grpSpPr>
        <p:pic>
          <p:nvPicPr>
            <p:cNvPr id="385" name="Google Shape;385;p91"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386" name="Google Shape;386;p91"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387" name="Google Shape;387;p91"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388" name="Google Shape;388;p91" descr="A black and white striped pattern&#10;&#10;Description automatically generated with medium confidence"/>
          <p:cNvPicPr preferRelativeResize="0"/>
          <p:nvPr/>
        </p:nvPicPr>
        <p:blipFill rotWithShape="1">
          <a:blip r:embed="rId3">
            <a:alphaModFix/>
          </a:blip>
          <a:srcRect l="-82519" t="12958" r="82519" b="27582"/>
          <a:stretch/>
        </p:blipFill>
        <p:spPr>
          <a:xfrm>
            <a:off x="4811297" y="1227"/>
            <a:ext cx="7348110" cy="592269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 Photo Slide - Purple">
  <p:cSld name="Text / Photo Slide - Purple">
    <p:spTree>
      <p:nvGrpSpPr>
        <p:cNvPr id="1" name="Shape 53"/>
        <p:cNvGrpSpPr/>
        <p:nvPr/>
      </p:nvGrpSpPr>
      <p:grpSpPr>
        <a:xfrm>
          <a:off x="0" y="0"/>
          <a:ext cx="0" cy="0"/>
          <a:chOff x="0" y="0"/>
          <a:chExt cx="0" cy="0"/>
        </a:xfrm>
      </p:grpSpPr>
      <p:sp>
        <p:nvSpPr>
          <p:cNvPr id="54" name="Google Shape;54;p62"/>
          <p:cNvSpPr/>
          <p:nvPr/>
        </p:nvSpPr>
        <p:spPr>
          <a:xfrm>
            <a:off x="241300" y="0"/>
            <a:ext cx="6151000" cy="6215028"/>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 name="Google Shape;55;p62"/>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62"/>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62"/>
          <p:cNvSpPr>
            <a:spLocks noGrp="1"/>
          </p:cNvSpPr>
          <p:nvPr>
            <p:ph type="pic" idx="3"/>
          </p:nvPr>
        </p:nvSpPr>
        <p:spPr>
          <a:xfrm>
            <a:off x="6392300" y="228600"/>
            <a:ext cx="5564883" cy="5447571"/>
          </a:xfrm>
          <a:prstGeom prst="rect">
            <a:avLst/>
          </a:prstGeom>
          <a:solidFill>
            <a:schemeClr val="lt1"/>
          </a:solidFill>
          <a:ln>
            <a:noFill/>
          </a:ln>
        </p:spPr>
      </p:sp>
      <p:pic>
        <p:nvPicPr>
          <p:cNvPr id="58" name="Google Shape;58;p62" descr="Background pattern&#10;&#10;Description automatically generated"/>
          <p:cNvPicPr preferRelativeResize="0"/>
          <p:nvPr/>
        </p:nvPicPr>
        <p:blipFill rotWithShape="1">
          <a:blip r:embed="rId2">
            <a:alphaModFix amt="48000"/>
          </a:blip>
          <a:srcRect l="-26772" t="-4018" r="-5883" b="83247"/>
          <a:stretch/>
        </p:blipFill>
        <p:spPr>
          <a:xfrm>
            <a:off x="6572759" y="5676171"/>
            <a:ext cx="5564883" cy="1181829"/>
          </a:xfrm>
          <a:prstGeom prst="rect">
            <a:avLst/>
          </a:prstGeom>
          <a:noFill/>
          <a:ln>
            <a:noFill/>
          </a:ln>
        </p:spPr>
      </p:pic>
      <p:grpSp>
        <p:nvGrpSpPr>
          <p:cNvPr id="59" name="Google Shape;59;p62"/>
          <p:cNvGrpSpPr/>
          <p:nvPr/>
        </p:nvGrpSpPr>
        <p:grpSpPr>
          <a:xfrm>
            <a:off x="8448790" y="6057987"/>
            <a:ext cx="3144242" cy="374574"/>
            <a:chOff x="301128" y="6151084"/>
            <a:chExt cx="3144242" cy="374574"/>
          </a:xfrm>
        </p:grpSpPr>
        <p:pic>
          <p:nvPicPr>
            <p:cNvPr id="60" name="Google Shape;60;p62"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61" name="Google Shape;61;p62"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62" name="Google Shape;62;p62"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389"/>
        <p:cNvGrpSpPr/>
        <p:nvPr/>
      </p:nvGrpSpPr>
      <p:grpSpPr>
        <a:xfrm>
          <a:off x="0" y="0"/>
          <a:ext cx="0" cy="0"/>
          <a:chOff x="0" y="0"/>
          <a:chExt cx="0" cy="0"/>
        </a:xfrm>
      </p:grpSpPr>
      <p:sp>
        <p:nvSpPr>
          <p:cNvPr id="390" name="Google Shape;390;p92"/>
          <p:cNvSpPr/>
          <p:nvPr/>
        </p:nvSpPr>
        <p:spPr>
          <a:xfrm>
            <a:off x="0" y="0"/>
            <a:ext cx="12192000" cy="2508049"/>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1" name="Google Shape;391;p92"/>
          <p:cNvSpPr txBox="1">
            <a:spLocks noGrp="1"/>
          </p:cNvSpPr>
          <p:nvPr>
            <p:ph type="body" idx="1"/>
          </p:nvPr>
        </p:nvSpPr>
        <p:spPr>
          <a:xfrm>
            <a:off x="918136" y="824996"/>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92" name="Google Shape;392;p92"/>
          <p:cNvPicPr preferRelativeResize="0"/>
          <p:nvPr/>
        </p:nvPicPr>
        <p:blipFill rotWithShape="1">
          <a:blip r:embed="rId2">
            <a:alphaModFix/>
          </a:blip>
          <a:srcRect l="-18315" t="15976" r="29196" b="11083"/>
          <a:stretch/>
        </p:blipFill>
        <p:spPr>
          <a:xfrm>
            <a:off x="3752900" y="1030385"/>
            <a:ext cx="8439100" cy="5375657"/>
          </a:xfrm>
          <a:prstGeom prst="rect">
            <a:avLst/>
          </a:prstGeom>
          <a:noFill/>
          <a:ln>
            <a:noFill/>
          </a:ln>
        </p:spPr>
      </p:pic>
      <p:sp>
        <p:nvSpPr>
          <p:cNvPr id="393" name="Google Shape;393;p92"/>
          <p:cNvSpPr>
            <a:spLocks noGrp="1"/>
          </p:cNvSpPr>
          <p:nvPr>
            <p:ph type="pic" idx="2"/>
          </p:nvPr>
        </p:nvSpPr>
        <p:spPr>
          <a:xfrm>
            <a:off x="7061200" y="1203325"/>
            <a:ext cx="5130800" cy="3913188"/>
          </a:xfrm>
          <a:prstGeom prst="rect">
            <a:avLst/>
          </a:prstGeom>
          <a:solidFill>
            <a:schemeClr val="lt1"/>
          </a:solidFill>
          <a:ln>
            <a:noFill/>
          </a:ln>
        </p:spPr>
      </p:sp>
      <p:sp>
        <p:nvSpPr>
          <p:cNvPr id="394" name="Google Shape;394;p92"/>
          <p:cNvSpPr txBox="1">
            <a:spLocks noGrp="1"/>
          </p:cNvSpPr>
          <p:nvPr>
            <p:ph type="body" idx="3"/>
          </p:nvPr>
        </p:nvSpPr>
        <p:spPr>
          <a:xfrm>
            <a:off x="831350" y="2962707"/>
            <a:ext cx="5029134" cy="286490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95" name="Google Shape;395;p92"/>
          <p:cNvGrpSpPr/>
          <p:nvPr/>
        </p:nvGrpSpPr>
        <p:grpSpPr>
          <a:xfrm>
            <a:off x="389965" y="6092742"/>
            <a:ext cx="3144242" cy="374574"/>
            <a:chOff x="301128" y="6151084"/>
            <a:chExt cx="3144242" cy="374574"/>
          </a:xfrm>
        </p:grpSpPr>
        <p:pic>
          <p:nvPicPr>
            <p:cNvPr id="396" name="Google Shape;396;p92"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397" name="Google Shape;397;p92"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398" name="Google Shape;398;p92"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399"/>
        <p:cNvGrpSpPr/>
        <p:nvPr/>
      </p:nvGrpSpPr>
      <p:grpSpPr>
        <a:xfrm>
          <a:off x="0" y="0"/>
          <a:ext cx="0" cy="0"/>
          <a:chOff x="0" y="0"/>
          <a:chExt cx="0" cy="0"/>
        </a:xfrm>
      </p:grpSpPr>
      <p:sp>
        <p:nvSpPr>
          <p:cNvPr id="400" name="Google Shape;400;p93"/>
          <p:cNvSpPr/>
          <p:nvPr/>
        </p:nvSpPr>
        <p:spPr>
          <a:xfrm>
            <a:off x="0" y="0"/>
            <a:ext cx="12192000" cy="2508049"/>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93"/>
          <p:cNvSpPr txBox="1">
            <a:spLocks noGrp="1"/>
          </p:cNvSpPr>
          <p:nvPr>
            <p:ph type="body" idx="1"/>
          </p:nvPr>
        </p:nvSpPr>
        <p:spPr>
          <a:xfrm>
            <a:off x="831350" y="2962707"/>
            <a:ext cx="5029134" cy="286490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02" name="Google Shape;402;p93"/>
          <p:cNvGrpSpPr/>
          <p:nvPr/>
        </p:nvGrpSpPr>
        <p:grpSpPr>
          <a:xfrm>
            <a:off x="2530564" y="336687"/>
            <a:ext cx="9078210" cy="5854425"/>
            <a:chOff x="3152299" y="635855"/>
            <a:chExt cx="19296834" cy="12444290"/>
          </a:xfrm>
        </p:grpSpPr>
        <p:pic>
          <p:nvPicPr>
            <p:cNvPr id="403" name="Google Shape;403;p93" descr="iPhone6_mockup_front_white.png"/>
            <p:cNvPicPr preferRelativeResize="0"/>
            <p:nvPr/>
          </p:nvPicPr>
          <p:blipFill rotWithShape="1">
            <a:blip r:embed="rId2">
              <a:alphaModFix/>
            </a:blip>
            <a:srcRect/>
            <a:stretch/>
          </p:blipFill>
          <p:spPr>
            <a:xfrm>
              <a:off x="14493359" y="635855"/>
              <a:ext cx="7955774" cy="12444290"/>
            </a:xfrm>
            <a:prstGeom prst="rect">
              <a:avLst/>
            </a:prstGeom>
            <a:noFill/>
            <a:ln>
              <a:noFill/>
            </a:ln>
          </p:spPr>
        </p:pic>
        <p:sp>
          <p:nvSpPr>
            <p:cNvPr id="404" name="Google Shape;404;p93"/>
            <p:cNvSpPr txBox="1"/>
            <p:nvPr/>
          </p:nvSpPr>
          <p:spPr>
            <a:xfrm>
              <a:off x="3152299" y="9384825"/>
              <a:ext cx="226215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2"/>
                  </a:solidFill>
                  <a:latin typeface="Montserrat"/>
                  <a:ea typeface="Montserrat"/>
                  <a:cs typeface="Montserrat"/>
                  <a:sym typeface="Montserrat"/>
                </a:rPr>
                <a:t>Title One</a:t>
              </a:r>
              <a:endParaRPr/>
            </a:p>
          </p:txBody>
        </p:sp>
        <p:sp>
          <p:nvSpPr>
            <p:cNvPr id="405" name="Google Shape;405;p93"/>
            <p:cNvSpPr txBox="1"/>
            <p:nvPr/>
          </p:nvSpPr>
          <p:spPr>
            <a:xfrm>
              <a:off x="9842014" y="9384825"/>
              <a:ext cx="224292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2"/>
                  </a:solidFill>
                  <a:latin typeface="Montserrat"/>
                  <a:ea typeface="Montserrat"/>
                  <a:cs typeface="Montserrat"/>
                  <a:sym typeface="Montserrat"/>
                </a:rPr>
                <a:t>Title Two</a:t>
              </a:r>
              <a:endParaRPr/>
            </a:p>
          </p:txBody>
        </p:sp>
      </p:grpSp>
      <p:sp>
        <p:nvSpPr>
          <p:cNvPr id="406" name="Google Shape;406;p93"/>
          <p:cNvSpPr>
            <a:spLocks noGrp="1"/>
          </p:cNvSpPr>
          <p:nvPr>
            <p:ph type="pic" idx="2"/>
          </p:nvPr>
        </p:nvSpPr>
        <p:spPr>
          <a:xfrm>
            <a:off x="8602116" y="1265033"/>
            <a:ext cx="2266512" cy="3978298"/>
          </a:xfrm>
          <a:prstGeom prst="rect">
            <a:avLst/>
          </a:prstGeom>
          <a:solidFill>
            <a:schemeClr val="lt1"/>
          </a:solidFill>
          <a:ln>
            <a:noFill/>
          </a:ln>
        </p:spPr>
      </p:sp>
      <p:sp>
        <p:nvSpPr>
          <p:cNvPr id="407" name="Google Shape;407;p93"/>
          <p:cNvSpPr txBox="1">
            <a:spLocks noGrp="1"/>
          </p:cNvSpPr>
          <p:nvPr>
            <p:ph type="body" idx="3"/>
          </p:nvPr>
        </p:nvSpPr>
        <p:spPr>
          <a:xfrm>
            <a:off x="918136" y="824996"/>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08" name="Google Shape;408;p93"/>
          <p:cNvGrpSpPr/>
          <p:nvPr/>
        </p:nvGrpSpPr>
        <p:grpSpPr>
          <a:xfrm>
            <a:off x="389965" y="6092742"/>
            <a:ext cx="3144242" cy="374574"/>
            <a:chOff x="301128" y="6151084"/>
            <a:chExt cx="3144242" cy="374574"/>
          </a:xfrm>
        </p:grpSpPr>
        <p:pic>
          <p:nvPicPr>
            <p:cNvPr id="409" name="Google Shape;409;p93"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410" name="Google Shape;410;p93"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411" name="Google Shape;411;p93"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ullet Slide - Green">
  <p:cSld name="Bullet Slide - Green">
    <p:spTree>
      <p:nvGrpSpPr>
        <p:cNvPr id="1" name="Shape 412"/>
        <p:cNvGrpSpPr/>
        <p:nvPr/>
      </p:nvGrpSpPr>
      <p:grpSpPr>
        <a:xfrm>
          <a:off x="0" y="0"/>
          <a:ext cx="0" cy="0"/>
          <a:chOff x="0" y="0"/>
          <a:chExt cx="0" cy="0"/>
        </a:xfrm>
      </p:grpSpPr>
      <p:sp>
        <p:nvSpPr>
          <p:cNvPr id="413" name="Google Shape;413;p94"/>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4" name="Google Shape;414;p94"/>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3600"/>
              <a:buNone/>
              <a:defRPr sz="360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15" name="Google Shape;415;p94"/>
          <p:cNvCxnSpPr/>
          <p:nvPr/>
        </p:nvCxnSpPr>
        <p:spPr>
          <a:xfrm>
            <a:off x="5346936" y="-25722"/>
            <a:ext cx="0" cy="6853558"/>
          </a:xfrm>
          <a:prstGeom prst="straightConnector1">
            <a:avLst/>
          </a:prstGeom>
          <a:noFill/>
          <a:ln w="12700" cap="flat" cmpd="sng">
            <a:solidFill>
              <a:srgbClr val="79527B"/>
            </a:solidFill>
            <a:prstDash val="solid"/>
            <a:miter lim="800000"/>
            <a:headEnd type="none" w="sm" len="sm"/>
            <a:tailEnd type="none" w="sm" len="sm"/>
          </a:ln>
        </p:spPr>
      </p:cxnSp>
      <p:sp>
        <p:nvSpPr>
          <p:cNvPr id="416" name="Google Shape;416;p94"/>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3600"/>
              <a:buNone/>
              <a:defRPr sz="360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7" name="Google Shape;417;p94"/>
          <p:cNvSpPr/>
          <p:nvPr/>
        </p:nvSpPr>
        <p:spPr>
          <a:xfrm>
            <a:off x="4783395" y="415207"/>
            <a:ext cx="1154422" cy="1154422"/>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18" name="Google Shape;418;p94"/>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19" name="Google Shape;419;p94"/>
          <p:cNvGrpSpPr/>
          <p:nvPr/>
        </p:nvGrpSpPr>
        <p:grpSpPr>
          <a:xfrm rot="-5400000">
            <a:off x="-1025447" y="4518095"/>
            <a:ext cx="3445636" cy="410479"/>
            <a:chOff x="301128" y="6151084"/>
            <a:chExt cx="3144242" cy="374574"/>
          </a:xfrm>
        </p:grpSpPr>
        <p:pic>
          <p:nvPicPr>
            <p:cNvPr id="420" name="Google Shape;420;p94"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421" name="Google Shape;421;p94"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422" name="Google Shape;422;p94"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ullet Slide - Blue">
  <p:cSld name="Bullet Slide - Blue">
    <p:spTree>
      <p:nvGrpSpPr>
        <p:cNvPr id="1" name="Shape 423"/>
        <p:cNvGrpSpPr/>
        <p:nvPr/>
      </p:nvGrpSpPr>
      <p:grpSpPr>
        <a:xfrm>
          <a:off x="0" y="0"/>
          <a:ext cx="0" cy="0"/>
          <a:chOff x="0" y="0"/>
          <a:chExt cx="0" cy="0"/>
        </a:xfrm>
      </p:grpSpPr>
      <p:sp>
        <p:nvSpPr>
          <p:cNvPr id="424" name="Google Shape;424;p95"/>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5" name="Google Shape;425;p95"/>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1D1C5"/>
              </a:buClr>
              <a:buSzPts val="3600"/>
              <a:buNone/>
              <a:defRPr sz="3600" i="0">
                <a:solidFill>
                  <a:srgbClr val="81D1C5"/>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26" name="Google Shape;426;p95"/>
          <p:cNvCxnSpPr/>
          <p:nvPr/>
        </p:nvCxnSpPr>
        <p:spPr>
          <a:xfrm>
            <a:off x="5346936" y="-25722"/>
            <a:ext cx="0" cy="6853558"/>
          </a:xfrm>
          <a:prstGeom prst="straightConnector1">
            <a:avLst/>
          </a:prstGeom>
          <a:noFill/>
          <a:ln w="12700" cap="flat" cmpd="sng">
            <a:solidFill>
              <a:srgbClr val="81D1C5"/>
            </a:solidFill>
            <a:prstDash val="solid"/>
            <a:miter lim="800000"/>
            <a:headEnd type="none" w="sm" len="sm"/>
            <a:tailEnd type="none" w="sm" len="sm"/>
          </a:ln>
        </p:spPr>
      </p:cxnSp>
      <p:sp>
        <p:nvSpPr>
          <p:cNvPr id="427" name="Google Shape;427;p95"/>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1D1C5"/>
              </a:buClr>
              <a:buSzPts val="3600"/>
              <a:buNone/>
              <a:defRPr sz="3600" i="0">
                <a:solidFill>
                  <a:srgbClr val="81D1C5"/>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8" name="Google Shape;428;p95"/>
          <p:cNvSpPr/>
          <p:nvPr/>
        </p:nvSpPr>
        <p:spPr>
          <a:xfrm>
            <a:off x="4783395" y="415207"/>
            <a:ext cx="1154422" cy="1154422"/>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29" name="Google Shape;429;p95"/>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30" name="Google Shape;430;p95"/>
          <p:cNvGrpSpPr/>
          <p:nvPr/>
        </p:nvGrpSpPr>
        <p:grpSpPr>
          <a:xfrm rot="-5400000">
            <a:off x="-1025447" y="4518095"/>
            <a:ext cx="3445636" cy="410479"/>
            <a:chOff x="301128" y="6151084"/>
            <a:chExt cx="3144242" cy="374574"/>
          </a:xfrm>
        </p:grpSpPr>
        <p:pic>
          <p:nvPicPr>
            <p:cNvPr id="431" name="Google Shape;431;p95"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432" name="Google Shape;432;p95"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433" name="Google Shape;433;p95"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ullet Slide - Light Green">
  <p:cSld name="Bullet Slide - Light Green">
    <p:spTree>
      <p:nvGrpSpPr>
        <p:cNvPr id="1" name="Shape 434"/>
        <p:cNvGrpSpPr/>
        <p:nvPr/>
      </p:nvGrpSpPr>
      <p:grpSpPr>
        <a:xfrm>
          <a:off x="0" y="0"/>
          <a:ext cx="0" cy="0"/>
          <a:chOff x="0" y="0"/>
          <a:chExt cx="0" cy="0"/>
        </a:xfrm>
      </p:grpSpPr>
      <p:sp>
        <p:nvSpPr>
          <p:cNvPr id="435" name="Google Shape;435;p96"/>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6" name="Google Shape;436;p96"/>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27954"/>
              </a:buClr>
              <a:buSzPts val="3600"/>
              <a:buNone/>
              <a:defRPr sz="3600" i="0">
                <a:solidFill>
                  <a:srgbClr val="F27954"/>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37" name="Google Shape;437;p96"/>
          <p:cNvCxnSpPr/>
          <p:nvPr/>
        </p:nvCxnSpPr>
        <p:spPr>
          <a:xfrm>
            <a:off x="5346936" y="-25722"/>
            <a:ext cx="0" cy="6853558"/>
          </a:xfrm>
          <a:prstGeom prst="straightConnector1">
            <a:avLst/>
          </a:prstGeom>
          <a:noFill/>
          <a:ln w="12700" cap="flat" cmpd="sng">
            <a:solidFill>
              <a:srgbClr val="F27954"/>
            </a:solidFill>
            <a:prstDash val="solid"/>
            <a:miter lim="800000"/>
            <a:headEnd type="none" w="sm" len="sm"/>
            <a:tailEnd type="none" w="sm" len="sm"/>
          </a:ln>
        </p:spPr>
      </p:cxnSp>
      <p:sp>
        <p:nvSpPr>
          <p:cNvPr id="438" name="Google Shape;438;p96"/>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27954"/>
              </a:buClr>
              <a:buSzPts val="3600"/>
              <a:buNone/>
              <a:defRPr sz="3600" i="0">
                <a:solidFill>
                  <a:srgbClr val="F27954"/>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9" name="Google Shape;439;p96"/>
          <p:cNvSpPr/>
          <p:nvPr/>
        </p:nvSpPr>
        <p:spPr>
          <a:xfrm>
            <a:off x="4783395" y="415207"/>
            <a:ext cx="1154422" cy="1154422"/>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40" name="Google Shape;440;p96"/>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41" name="Google Shape;441;p96"/>
          <p:cNvGrpSpPr/>
          <p:nvPr/>
        </p:nvGrpSpPr>
        <p:grpSpPr>
          <a:xfrm rot="-5400000">
            <a:off x="-1025447" y="4518095"/>
            <a:ext cx="3445636" cy="410479"/>
            <a:chOff x="301128" y="6151084"/>
            <a:chExt cx="3144242" cy="374574"/>
          </a:xfrm>
        </p:grpSpPr>
        <p:pic>
          <p:nvPicPr>
            <p:cNvPr id="442" name="Google Shape;442;p96"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443" name="Google Shape;443;p96"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444" name="Google Shape;444;p96"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ur Journey 1">
  <p:cSld name="Our Journey 1">
    <p:spTree>
      <p:nvGrpSpPr>
        <p:cNvPr id="1" name="Shape 445"/>
        <p:cNvGrpSpPr/>
        <p:nvPr/>
      </p:nvGrpSpPr>
      <p:grpSpPr>
        <a:xfrm>
          <a:off x="0" y="0"/>
          <a:ext cx="0" cy="0"/>
          <a:chOff x="0" y="0"/>
          <a:chExt cx="0" cy="0"/>
        </a:xfrm>
      </p:grpSpPr>
      <p:sp>
        <p:nvSpPr>
          <p:cNvPr id="446" name="Google Shape;446;p97"/>
          <p:cNvSpPr txBox="1"/>
          <p:nvPr/>
        </p:nvSpPr>
        <p:spPr>
          <a:xfrm>
            <a:off x="4396800" y="809464"/>
            <a:ext cx="3398400"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700">
                <a:solidFill>
                  <a:schemeClr val="dk2"/>
                </a:solidFill>
                <a:latin typeface="Montserrat Medium"/>
                <a:ea typeface="Montserrat Medium"/>
                <a:cs typeface="Montserrat Medium"/>
                <a:sym typeface="Montserrat Medium"/>
              </a:rPr>
              <a:t>OUR TIMELINE</a:t>
            </a:r>
            <a:endParaRPr/>
          </a:p>
        </p:txBody>
      </p:sp>
      <p:cxnSp>
        <p:nvCxnSpPr>
          <p:cNvPr id="447" name="Google Shape;447;p97"/>
          <p:cNvCxnSpPr/>
          <p:nvPr/>
        </p:nvCxnSpPr>
        <p:spPr>
          <a:xfrm>
            <a:off x="2718910" y="3448776"/>
            <a:ext cx="9471503" cy="0"/>
          </a:xfrm>
          <a:prstGeom prst="straightConnector1">
            <a:avLst/>
          </a:prstGeom>
          <a:noFill/>
          <a:ln w="9525" cap="flat" cmpd="sng">
            <a:solidFill>
              <a:srgbClr val="D8D8D8"/>
            </a:solidFill>
            <a:prstDash val="solid"/>
            <a:miter lim="800000"/>
            <a:headEnd type="none" w="sm" len="sm"/>
            <a:tailEnd type="none" w="sm" len="sm"/>
          </a:ln>
        </p:spPr>
      </p:cxnSp>
      <p:sp>
        <p:nvSpPr>
          <p:cNvPr id="448" name="Google Shape;448;p97"/>
          <p:cNvSpPr/>
          <p:nvPr/>
        </p:nvSpPr>
        <p:spPr>
          <a:xfrm>
            <a:off x="2102383" y="2832249"/>
            <a:ext cx="1233055" cy="1233055"/>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49" name="Google Shape;449;p97"/>
          <p:cNvSpPr/>
          <p:nvPr/>
        </p:nvSpPr>
        <p:spPr>
          <a:xfrm>
            <a:off x="5969765" y="3362570"/>
            <a:ext cx="172412" cy="172412"/>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50" name="Google Shape;450;p97"/>
          <p:cNvSpPr/>
          <p:nvPr/>
        </p:nvSpPr>
        <p:spPr>
          <a:xfrm>
            <a:off x="9383674" y="3362570"/>
            <a:ext cx="172412" cy="172412"/>
          </a:xfrm>
          <a:prstGeom prst="ellipse">
            <a:avLst/>
          </a:prstGeom>
          <a:solidFill>
            <a:srgbClr val="76C0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51" name="Google Shape;451;p97"/>
          <p:cNvSpPr/>
          <p:nvPr/>
        </p:nvSpPr>
        <p:spPr>
          <a:xfrm>
            <a:off x="4956904" y="3803693"/>
            <a:ext cx="2198135"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900">
                <a:solidFill>
                  <a:schemeClr val="dk2"/>
                </a:solidFill>
                <a:latin typeface="Montserrat Medium"/>
                <a:ea typeface="Montserrat Medium"/>
                <a:cs typeface="Montserrat Medium"/>
                <a:sym typeface="Montserrat Medium"/>
              </a:rPr>
              <a:t>Your Title</a:t>
            </a:r>
            <a:endParaRPr/>
          </a:p>
        </p:txBody>
      </p:sp>
      <p:sp>
        <p:nvSpPr>
          <p:cNvPr id="452" name="Google Shape;452;p97"/>
          <p:cNvSpPr/>
          <p:nvPr/>
        </p:nvSpPr>
        <p:spPr>
          <a:xfrm>
            <a:off x="8370812" y="1818770"/>
            <a:ext cx="2198135"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900">
                <a:solidFill>
                  <a:schemeClr val="dk2"/>
                </a:solidFill>
                <a:latin typeface="Montserrat Medium"/>
                <a:ea typeface="Montserrat Medium"/>
                <a:cs typeface="Montserrat Medium"/>
                <a:sym typeface="Montserrat Medium"/>
              </a:rPr>
              <a:t>Your Title</a:t>
            </a:r>
            <a:endParaRPr/>
          </a:p>
        </p:txBody>
      </p:sp>
      <p:sp>
        <p:nvSpPr>
          <p:cNvPr id="453" name="Google Shape;453;p97"/>
          <p:cNvSpPr txBox="1">
            <a:spLocks noGrp="1"/>
          </p:cNvSpPr>
          <p:nvPr>
            <p:ph type="body" idx="1"/>
          </p:nvPr>
        </p:nvSpPr>
        <p:spPr>
          <a:xfrm>
            <a:off x="464195" y="444299"/>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4" name="Google Shape;454;p97"/>
          <p:cNvSpPr txBox="1">
            <a:spLocks noGrp="1"/>
          </p:cNvSpPr>
          <p:nvPr>
            <p:ph type="body" idx="2"/>
          </p:nvPr>
        </p:nvSpPr>
        <p:spPr>
          <a:xfrm>
            <a:off x="4785825" y="4220738"/>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5" name="Google Shape;455;p97"/>
          <p:cNvSpPr txBox="1">
            <a:spLocks noGrp="1"/>
          </p:cNvSpPr>
          <p:nvPr>
            <p:ph type="body" idx="3"/>
          </p:nvPr>
        </p:nvSpPr>
        <p:spPr>
          <a:xfrm>
            <a:off x="8216766" y="1608539"/>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6" name="Google Shape;456;p97"/>
          <p:cNvSpPr txBox="1">
            <a:spLocks noGrp="1"/>
          </p:cNvSpPr>
          <p:nvPr>
            <p:ph type="body" idx="4"/>
          </p:nvPr>
        </p:nvSpPr>
        <p:spPr>
          <a:xfrm>
            <a:off x="2102383" y="3228214"/>
            <a:ext cx="1233055" cy="441123"/>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7" name="Google Shape;457;p97"/>
          <p:cNvSpPr txBox="1">
            <a:spLocks noGrp="1"/>
          </p:cNvSpPr>
          <p:nvPr>
            <p:ph type="body" idx="5"/>
          </p:nvPr>
        </p:nvSpPr>
        <p:spPr>
          <a:xfrm>
            <a:off x="4785825" y="2823339"/>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916395"/>
              </a:buClr>
              <a:buSzPts val="2000"/>
              <a:buNone/>
              <a:defRPr sz="2000" b="0" i="0">
                <a:solidFill>
                  <a:srgbClr val="91639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8" name="Google Shape;458;p97"/>
          <p:cNvSpPr txBox="1">
            <a:spLocks noGrp="1"/>
          </p:cNvSpPr>
          <p:nvPr>
            <p:ph type="body" idx="6"/>
          </p:nvPr>
        </p:nvSpPr>
        <p:spPr>
          <a:xfrm>
            <a:off x="8216766" y="3843245"/>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6C0B5"/>
              </a:buClr>
              <a:buSzPts val="2000"/>
              <a:buNone/>
              <a:defRPr sz="2000" b="0" i="0">
                <a:solidFill>
                  <a:srgbClr val="76C0B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59" name="Google Shape;459;p97"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grpSp>
        <p:nvGrpSpPr>
          <p:cNvPr id="460" name="Google Shape;460;p97"/>
          <p:cNvGrpSpPr/>
          <p:nvPr/>
        </p:nvGrpSpPr>
        <p:grpSpPr>
          <a:xfrm>
            <a:off x="389965" y="6092742"/>
            <a:ext cx="3144242" cy="374574"/>
            <a:chOff x="301128" y="6151084"/>
            <a:chExt cx="3144242" cy="374574"/>
          </a:xfrm>
        </p:grpSpPr>
        <p:pic>
          <p:nvPicPr>
            <p:cNvPr id="461" name="Google Shape;461;p97"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462" name="Google Shape;462;p97"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463" name="Google Shape;463;p97"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ur Journey 2">
  <p:cSld name="Our Journey 2">
    <p:spTree>
      <p:nvGrpSpPr>
        <p:cNvPr id="1" name="Shape 464"/>
        <p:cNvGrpSpPr/>
        <p:nvPr/>
      </p:nvGrpSpPr>
      <p:grpSpPr>
        <a:xfrm>
          <a:off x="0" y="0"/>
          <a:ext cx="0" cy="0"/>
          <a:chOff x="0" y="0"/>
          <a:chExt cx="0" cy="0"/>
        </a:xfrm>
      </p:grpSpPr>
      <p:cxnSp>
        <p:nvCxnSpPr>
          <p:cNvPr id="465" name="Google Shape;465;p98"/>
          <p:cNvCxnSpPr/>
          <p:nvPr/>
        </p:nvCxnSpPr>
        <p:spPr>
          <a:xfrm>
            <a:off x="1588" y="3448776"/>
            <a:ext cx="12188825" cy="0"/>
          </a:xfrm>
          <a:prstGeom prst="straightConnector1">
            <a:avLst/>
          </a:prstGeom>
          <a:noFill/>
          <a:ln w="9525" cap="flat" cmpd="sng">
            <a:solidFill>
              <a:srgbClr val="D8D8D8"/>
            </a:solidFill>
            <a:prstDash val="solid"/>
            <a:miter lim="800000"/>
            <a:headEnd type="none" w="sm" len="sm"/>
            <a:tailEnd type="none" w="sm" len="sm"/>
          </a:ln>
        </p:spPr>
      </p:cxnSp>
      <p:sp>
        <p:nvSpPr>
          <p:cNvPr id="466" name="Google Shape;466;p98"/>
          <p:cNvSpPr/>
          <p:nvPr/>
        </p:nvSpPr>
        <p:spPr>
          <a:xfrm>
            <a:off x="6040275" y="3362570"/>
            <a:ext cx="172412" cy="172412"/>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67" name="Google Shape;467;p98"/>
          <p:cNvSpPr/>
          <p:nvPr/>
        </p:nvSpPr>
        <p:spPr>
          <a:xfrm>
            <a:off x="2626366" y="3362571"/>
            <a:ext cx="172412" cy="172412"/>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68" name="Google Shape;468;p98"/>
          <p:cNvSpPr/>
          <p:nvPr/>
        </p:nvSpPr>
        <p:spPr>
          <a:xfrm>
            <a:off x="5027413" y="1818770"/>
            <a:ext cx="2198135"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900">
                <a:solidFill>
                  <a:schemeClr val="dk2"/>
                </a:solidFill>
                <a:latin typeface="Montserrat Medium"/>
                <a:ea typeface="Montserrat Medium"/>
                <a:cs typeface="Montserrat Medium"/>
                <a:sym typeface="Montserrat Medium"/>
              </a:rPr>
              <a:t>Your Title</a:t>
            </a:r>
            <a:endParaRPr/>
          </a:p>
        </p:txBody>
      </p:sp>
      <p:sp>
        <p:nvSpPr>
          <p:cNvPr id="469" name="Google Shape;469;p98"/>
          <p:cNvSpPr/>
          <p:nvPr/>
        </p:nvSpPr>
        <p:spPr>
          <a:xfrm>
            <a:off x="9393224" y="3362571"/>
            <a:ext cx="172412" cy="172412"/>
          </a:xfrm>
          <a:prstGeom prst="ellipse">
            <a:avLst/>
          </a:prstGeom>
          <a:solidFill>
            <a:srgbClr val="79527B">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70" name="Google Shape;470;p98"/>
          <p:cNvSpPr txBox="1">
            <a:spLocks noGrp="1"/>
          </p:cNvSpPr>
          <p:nvPr>
            <p:ph type="body" idx="1"/>
          </p:nvPr>
        </p:nvSpPr>
        <p:spPr>
          <a:xfrm>
            <a:off x="1459184" y="4206951"/>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1" name="Google Shape;471;p98"/>
          <p:cNvSpPr txBox="1">
            <a:spLocks noGrp="1"/>
          </p:cNvSpPr>
          <p:nvPr>
            <p:ph type="body" idx="2"/>
          </p:nvPr>
        </p:nvSpPr>
        <p:spPr>
          <a:xfrm>
            <a:off x="4890125" y="1594752"/>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2" name="Google Shape;472;p98"/>
          <p:cNvSpPr txBox="1">
            <a:spLocks noGrp="1"/>
          </p:cNvSpPr>
          <p:nvPr>
            <p:ph type="body" idx="3"/>
          </p:nvPr>
        </p:nvSpPr>
        <p:spPr>
          <a:xfrm>
            <a:off x="8223426" y="4210067"/>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3" name="Google Shape;473;p98"/>
          <p:cNvSpPr txBox="1">
            <a:spLocks noGrp="1"/>
          </p:cNvSpPr>
          <p:nvPr>
            <p:ph type="body" idx="4"/>
          </p:nvPr>
        </p:nvSpPr>
        <p:spPr>
          <a:xfrm>
            <a:off x="1459184" y="2837148"/>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1D1C5"/>
              </a:buClr>
              <a:buSzPts val="2000"/>
              <a:buNone/>
              <a:defRPr sz="2000" b="0" i="0">
                <a:solidFill>
                  <a:srgbClr val="81D1C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4" name="Google Shape;474;p98"/>
          <p:cNvSpPr txBox="1">
            <a:spLocks noGrp="1"/>
          </p:cNvSpPr>
          <p:nvPr>
            <p:ph type="body" idx="5"/>
          </p:nvPr>
        </p:nvSpPr>
        <p:spPr>
          <a:xfrm>
            <a:off x="4890125" y="3857054"/>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27954"/>
              </a:buClr>
              <a:buSzPts val="2000"/>
              <a:buNone/>
              <a:defRPr sz="2000" b="0" i="0">
                <a:solidFill>
                  <a:srgbClr val="F27954"/>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5" name="Google Shape;475;p98"/>
          <p:cNvSpPr txBox="1">
            <a:spLocks noGrp="1"/>
          </p:cNvSpPr>
          <p:nvPr>
            <p:ph type="body" idx="6"/>
          </p:nvPr>
        </p:nvSpPr>
        <p:spPr>
          <a:xfrm>
            <a:off x="8223426" y="2825658"/>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000"/>
              <a:buNone/>
              <a:defRPr sz="2000" b="0" i="0">
                <a:solidFill>
                  <a:srgbClr val="79527B"/>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76" name="Google Shape;476;p98"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477" name="Google Shape;477;p98"/>
          <p:cNvGrpSpPr/>
          <p:nvPr/>
        </p:nvGrpSpPr>
        <p:grpSpPr>
          <a:xfrm>
            <a:off x="4480947" y="6257070"/>
            <a:ext cx="3144242" cy="374574"/>
            <a:chOff x="301128" y="6151084"/>
            <a:chExt cx="3144242" cy="374574"/>
          </a:xfrm>
        </p:grpSpPr>
        <p:pic>
          <p:nvPicPr>
            <p:cNvPr id="478" name="Google Shape;478;p98"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479" name="Google Shape;479;p98"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480" name="Google Shape;480;p98"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ur Journey 3">
  <p:cSld name="Our Journey 3">
    <p:spTree>
      <p:nvGrpSpPr>
        <p:cNvPr id="1" name="Shape 481"/>
        <p:cNvGrpSpPr/>
        <p:nvPr/>
      </p:nvGrpSpPr>
      <p:grpSpPr>
        <a:xfrm>
          <a:off x="0" y="0"/>
          <a:ext cx="0" cy="0"/>
          <a:chOff x="0" y="0"/>
          <a:chExt cx="0" cy="0"/>
        </a:xfrm>
      </p:grpSpPr>
      <p:grpSp>
        <p:nvGrpSpPr>
          <p:cNvPr id="482" name="Google Shape;482;p99"/>
          <p:cNvGrpSpPr/>
          <p:nvPr/>
        </p:nvGrpSpPr>
        <p:grpSpPr>
          <a:xfrm flipH="1">
            <a:off x="-87112" y="2832249"/>
            <a:ext cx="10088030" cy="1233055"/>
            <a:chOff x="4201590" y="5664497"/>
            <a:chExt cx="20176060" cy="2466109"/>
          </a:xfrm>
        </p:grpSpPr>
        <p:cxnSp>
          <p:nvCxnSpPr>
            <p:cNvPr id="483" name="Google Shape;483;p99"/>
            <p:cNvCxnSpPr/>
            <p:nvPr/>
          </p:nvCxnSpPr>
          <p:spPr>
            <a:xfrm>
              <a:off x="5434644" y="6897551"/>
              <a:ext cx="18943006" cy="0"/>
            </a:xfrm>
            <a:prstGeom prst="straightConnector1">
              <a:avLst/>
            </a:prstGeom>
            <a:noFill/>
            <a:ln w="9525" cap="flat" cmpd="sng">
              <a:solidFill>
                <a:srgbClr val="D8D8D8"/>
              </a:solidFill>
              <a:prstDash val="solid"/>
              <a:miter lim="800000"/>
              <a:headEnd type="none" w="sm" len="sm"/>
              <a:tailEnd type="none" w="sm" len="sm"/>
            </a:ln>
          </p:spPr>
        </p:cxnSp>
        <p:sp>
          <p:nvSpPr>
            <p:cNvPr id="484" name="Google Shape;484;p99"/>
            <p:cNvSpPr/>
            <p:nvPr/>
          </p:nvSpPr>
          <p:spPr>
            <a:xfrm>
              <a:off x="4201590" y="5664497"/>
              <a:ext cx="2466109" cy="2466109"/>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85" name="Google Shape;485;p99"/>
            <p:cNvSpPr/>
            <p:nvPr/>
          </p:nvSpPr>
          <p:spPr>
            <a:xfrm>
              <a:off x="11936354" y="6725140"/>
              <a:ext cx="344824" cy="344824"/>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86" name="Google Shape;486;p99"/>
            <p:cNvSpPr/>
            <p:nvPr/>
          </p:nvSpPr>
          <p:spPr>
            <a:xfrm>
              <a:off x="18764171" y="6725140"/>
              <a:ext cx="344824" cy="34482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grpSp>
      <p:sp>
        <p:nvSpPr>
          <p:cNvPr id="487" name="Google Shape;487;p99"/>
          <p:cNvSpPr txBox="1">
            <a:spLocks noGrp="1"/>
          </p:cNvSpPr>
          <p:nvPr>
            <p:ph type="body" idx="1"/>
          </p:nvPr>
        </p:nvSpPr>
        <p:spPr>
          <a:xfrm>
            <a:off x="1474900" y="1617548"/>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8" name="Google Shape;488;p99"/>
          <p:cNvSpPr txBox="1">
            <a:spLocks noGrp="1"/>
          </p:cNvSpPr>
          <p:nvPr>
            <p:ph type="body" idx="2"/>
          </p:nvPr>
        </p:nvSpPr>
        <p:spPr>
          <a:xfrm>
            <a:off x="4808201" y="4232863"/>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9" name="Google Shape;489;p99"/>
          <p:cNvSpPr txBox="1">
            <a:spLocks noGrp="1"/>
          </p:cNvSpPr>
          <p:nvPr>
            <p:ph type="body" idx="3"/>
          </p:nvPr>
        </p:nvSpPr>
        <p:spPr>
          <a:xfrm>
            <a:off x="8767864" y="3228214"/>
            <a:ext cx="1233055" cy="441123"/>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0" name="Google Shape;490;p99"/>
          <p:cNvSpPr txBox="1">
            <a:spLocks noGrp="1"/>
          </p:cNvSpPr>
          <p:nvPr>
            <p:ph type="body" idx="4"/>
          </p:nvPr>
        </p:nvSpPr>
        <p:spPr>
          <a:xfrm>
            <a:off x="1466515" y="3842694"/>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1D1C5"/>
              </a:buClr>
              <a:buSzPts val="2000"/>
              <a:buNone/>
              <a:defRPr sz="2000" b="0" i="0">
                <a:solidFill>
                  <a:srgbClr val="81D1C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1" name="Google Shape;491;p99"/>
          <p:cNvSpPr txBox="1">
            <a:spLocks noGrp="1"/>
          </p:cNvSpPr>
          <p:nvPr>
            <p:ph type="body" idx="5"/>
          </p:nvPr>
        </p:nvSpPr>
        <p:spPr>
          <a:xfrm>
            <a:off x="4808201" y="2797420"/>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27954"/>
              </a:buClr>
              <a:buSzPts val="2000"/>
              <a:buNone/>
              <a:defRPr sz="2000" b="0" i="0">
                <a:solidFill>
                  <a:srgbClr val="F27954"/>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92" name="Google Shape;492;p99" descr="Background pattern&#10;&#10;Description automatically generated"/>
          <p:cNvPicPr preferRelativeResize="0"/>
          <p:nvPr/>
        </p:nvPicPr>
        <p:blipFill rotWithShape="1">
          <a:blip r:embed="rId2">
            <a:alphaModFix amt="48000"/>
          </a:blip>
          <a:srcRect l="-26772" t="-4018" r="-5883" b="83247"/>
          <a:stretch/>
        </p:blipFill>
        <p:spPr>
          <a:xfrm>
            <a:off x="6572759" y="5676171"/>
            <a:ext cx="5564883" cy="1181829"/>
          </a:xfrm>
          <a:prstGeom prst="rect">
            <a:avLst/>
          </a:prstGeom>
          <a:noFill/>
          <a:ln>
            <a:noFill/>
          </a:ln>
        </p:spPr>
      </p:pic>
      <p:grpSp>
        <p:nvGrpSpPr>
          <p:cNvPr id="493" name="Google Shape;493;p99"/>
          <p:cNvGrpSpPr/>
          <p:nvPr/>
        </p:nvGrpSpPr>
        <p:grpSpPr>
          <a:xfrm>
            <a:off x="8448790" y="6057987"/>
            <a:ext cx="3144242" cy="374574"/>
            <a:chOff x="301128" y="6151084"/>
            <a:chExt cx="3144242" cy="374574"/>
          </a:xfrm>
        </p:grpSpPr>
        <p:pic>
          <p:nvPicPr>
            <p:cNvPr id="494" name="Google Shape;494;p99"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495" name="Google Shape;495;p99"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496" name="Google Shape;496;p99"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 column text box">
  <p:cSld name="2 column text box">
    <p:spTree>
      <p:nvGrpSpPr>
        <p:cNvPr id="1" name="Shape 497"/>
        <p:cNvGrpSpPr/>
        <p:nvPr/>
      </p:nvGrpSpPr>
      <p:grpSpPr>
        <a:xfrm>
          <a:off x="0" y="0"/>
          <a:ext cx="0" cy="0"/>
          <a:chOff x="0" y="0"/>
          <a:chExt cx="0" cy="0"/>
        </a:xfrm>
      </p:grpSpPr>
      <p:sp>
        <p:nvSpPr>
          <p:cNvPr id="498" name="Google Shape;498;p100"/>
          <p:cNvSpPr/>
          <p:nvPr/>
        </p:nvSpPr>
        <p:spPr>
          <a:xfrm>
            <a:off x="0" y="482371"/>
            <a:ext cx="6113604" cy="2855598"/>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9" name="Google Shape;499;p100"/>
          <p:cNvSpPr/>
          <p:nvPr/>
        </p:nvSpPr>
        <p:spPr>
          <a:xfrm>
            <a:off x="6113604" y="482371"/>
            <a:ext cx="6113604" cy="2855598"/>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0" name="Google Shape;500;p100"/>
          <p:cNvSpPr txBox="1">
            <a:spLocks noGrp="1"/>
          </p:cNvSpPr>
          <p:nvPr>
            <p:ph type="body" idx="1"/>
          </p:nvPr>
        </p:nvSpPr>
        <p:spPr>
          <a:xfrm>
            <a:off x="633715" y="3843119"/>
            <a:ext cx="4957908" cy="168034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1" name="Google Shape;501;p100"/>
          <p:cNvSpPr txBox="1">
            <a:spLocks noGrp="1"/>
          </p:cNvSpPr>
          <p:nvPr>
            <p:ph type="body" idx="2"/>
          </p:nvPr>
        </p:nvSpPr>
        <p:spPr>
          <a:xfrm>
            <a:off x="633715" y="2505507"/>
            <a:ext cx="4957908"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2" name="Google Shape;502;p100"/>
          <p:cNvSpPr txBox="1">
            <a:spLocks noGrp="1"/>
          </p:cNvSpPr>
          <p:nvPr>
            <p:ph type="body" idx="3"/>
          </p:nvPr>
        </p:nvSpPr>
        <p:spPr>
          <a:xfrm>
            <a:off x="6420771" y="3880875"/>
            <a:ext cx="4957908" cy="168034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3" name="Google Shape;503;p100"/>
          <p:cNvSpPr txBox="1">
            <a:spLocks noGrp="1"/>
          </p:cNvSpPr>
          <p:nvPr>
            <p:ph type="body" idx="4"/>
          </p:nvPr>
        </p:nvSpPr>
        <p:spPr>
          <a:xfrm>
            <a:off x="6420771" y="2543263"/>
            <a:ext cx="4957908"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04" name="Google Shape;504;p100"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505" name="Google Shape;505;p100"/>
          <p:cNvGrpSpPr/>
          <p:nvPr/>
        </p:nvGrpSpPr>
        <p:grpSpPr>
          <a:xfrm>
            <a:off x="4480947" y="6257070"/>
            <a:ext cx="3144242" cy="374574"/>
            <a:chOff x="301128" y="6151084"/>
            <a:chExt cx="3144242" cy="374574"/>
          </a:xfrm>
        </p:grpSpPr>
        <p:pic>
          <p:nvPicPr>
            <p:cNvPr id="506" name="Google Shape;506;p100"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507" name="Google Shape;507;p100"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508" name="Google Shape;508;p100"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lendar graph">
  <p:cSld name="Calendar graph">
    <p:spTree>
      <p:nvGrpSpPr>
        <p:cNvPr id="1" name="Shape 509"/>
        <p:cNvGrpSpPr/>
        <p:nvPr/>
      </p:nvGrpSpPr>
      <p:grpSpPr>
        <a:xfrm>
          <a:off x="0" y="0"/>
          <a:ext cx="0" cy="0"/>
          <a:chOff x="0" y="0"/>
          <a:chExt cx="0" cy="0"/>
        </a:xfrm>
      </p:grpSpPr>
      <p:grpSp>
        <p:nvGrpSpPr>
          <p:cNvPr id="510" name="Google Shape;510;p101"/>
          <p:cNvGrpSpPr/>
          <p:nvPr/>
        </p:nvGrpSpPr>
        <p:grpSpPr>
          <a:xfrm>
            <a:off x="14068" y="1619338"/>
            <a:ext cx="12165015" cy="3845400"/>
            <a:chOff x="0" y="4738255"/>
            <a:chExt cx="21169744" cy="5292436"/>
          </a:xfrm>
        </p:grpSpPr>
        <p:sp>
          <p:nvSpPr>
            <p:cNvPr id="511" name="Google Shape;511;p101"/>
            <p:cNvSpPr/>
            <p:nvPr/>
          </p:nvSpPr>
          <p:spPr>
            <a:xfrm>
              <a:off x="0" y="4738255"/>
              <a:ext cx="5292436" cy="5292436"/>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2" name="Google Shape;512;p101"/>
            <p:cNvSpPr/>
            <p:nvPr/>
          </p:nvSpPr>
          <p:spPr>
            <a:xfrm>
              <a:off x="5292436" y="4738255"/>
              <a:ext cx="5292436" cy="5292436"/>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3" name="Google Shape;513;p101"/>
            <p:cNvSpPr/>
            <p:nvPr/>
          </p:nvSpPr>
          <p:spPr>
            <a:xfrm>
              <a:off x="10584872" y="4738255"/>
              <a:ext cx="5292436" cy="5292436"/>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4" name="Google Shape;514;p101"/>
            <p:cNvSpPr/>
            <p:nvPr/>
          </p:nvSpPr>
          <p:spPr>
            <a:xfrm>
              <a:off x="15877308" y="4738255"/>
              <a:ext cx="5292436" cy="5292436"/>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15" name="Google Shape;515;p101"/>
          <p:cNvSpPr txBox="1">
            <a:spLocks noGrp="1"/>
          </p:cNvSpPr>
          <p:nvPr>
            <p:ph type="body" idx="1"/>
          </p:nvPr>
        </p:nvSpPr>
        <p:spPr>
          <a:xfrm>
            <a:off x="3055319" y="2707991"/>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6" name="Google Shape;516;p101"/>
          <p:cNvSpPr txBox="1">
            <a:spLocks noGrp="1"/>
          </p:cNvSpPr>
          <p:nvPr>
            <p:ph type="body" idx="2"/>
          </p:nvPr>
        </p:nvSpPr>
        <p:spPr>
          <a:xfrm>
            <a:off x="3059602" y="2076638"/>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7" name="Google Shape;517;p101"/>
          <p:cNvSpPr txBox="1">
            <a:spLocks noGrp="1"/>
          </p:cNvSpPr>
          <p:nvPr>
            <p:ph type="body" idx="3"/>
          </p:nvPr>
        </p:nvSpPr>
        <p:spPr>
          <a:xfrm>
            <a:off x="3083823" y="3566496"/>
            <a:ext cx="3024340" cy="17789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8" name="Google Shape;518;p101"/>
          <p:cNvSpPr txBox="1">
            <a:spLocks noGrp="1"/>
          </p:cNvSpPr>
          <p:nvPr>
            <p:ph type="body" idx="4"/>
          </p:nvPr>
        </p:nvSpPr>
        <p:spPr>
          <a:xfrm>
            <a:off x="-403" y="2711087"/>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9" name="Google Shape;519;p101"/>
          <p:cNvSpPr txBox="1">
            <a:spLocks noGrp="1"/>
          </p:cNvSpPr>
          <p:nvPr>
            <p:ph type="body" idx="5"/>
          </p:nvPr>
        </p:nvSpPr>
        <p:spPr>
          <a:xfrm>
            <a:off x="3880" y="2079734"/>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0" name="Google Shape;520;p101"/>
          <p:cNvSpPr txBox="1">
            <a:spLocks noGrp="1"/>
          </p:cNvSpPr>
          <p:nvPr>
            <p:ph type="body" idx="6"/>
          </p:nvPr>
        </p:nvSpPr>
        <p:spPr>
          <a:xfrm>
            <a:off x="28101" y="3569592"/>
            <a:ext cx="3024340" cy="17789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1" name="Google Shape;521;p101"/>
          <p:cNvSpPr txBox="1">
            <a:spLocks noGrp="1"/>
          </p:cNvSpPr>
          <p:nvPr>
            <p:ph type="body" idx="7"/>
          </p:nvPr>
        </p:nvSpPr>
        <p:spPr>
          <a:xfrm>
            <a:off x="9125088" y="2694676"/>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2" name="Google Shape;522;p101"/>
          <p:cNvSpPr txBox="1">
            <a:spLocks noGrp="1"/>
          </p:cNvSpPr>
          <p:nvPr>
            <p:ph type="body" idx="8"/>
          </p:nvPr>
        </p:nvSpPr>
        <p:spPr>
          <a:xfrm>
            <a:off x="9129371" y="2063323"/>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3" name="Google Shape;523;p101"/>
          <p:cNvSpPr txBox="1">
            <a:spLocks noGrp="1"/>
          </p:cNvSpPr>
          <p:nvPr>
            <p:ph type="body" idx="9"/>
          </p:nvPr>
        </p:nvSpPr>
        <p:spPr>
          <a:xfrm>
            <a:off x="9153592" y="3553181"/>
            <a:ext cx="3024340" cy="17789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4" name="Google Shape;524;p101"/>
          <p:cNvSpPr txBox="1">
            <a:spLocks noGrp="1"/>
          </p:cNvSpPr>
          <p:nvPr>
            <p:ph type="body" idx="13"/>
          </p:nvPr>
        </p:nvSpPr>
        <p:spPr>
          <a:xfrm>
            <a:off x="6069366" y="2697772"/>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5" name="Google Shape;525;p101"/>
          <p:cNvSpPr txBox="1">
            <a:spLocks noGrp="1"/>
          </p:cNvSpPr>
          <p:nvPr>
            <p:ph type="body" idx="14"/>
          </p:nvPr>
        </p:nvSpPr>
        <p:spPr>
          <a:xfrm>
            <a:off x="6073649" y="2066419"/>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6" name="Google Shape;526;p101"/>
          <p:cNvSpPr txBox="1">
            <a:spLocks noGrp="1"/>
          </p:cNvSpPr>
          <p:nvPr>
            <p:ph type="body" idx="15"/>
          </p:nvPr>
        </p:nvSpPr>
        <p:spPr>
          <a:xfrm>
            <a:off x="6097870" y="3556277"/>
            <a:ext cx="3024340" cy="17789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7" name="Google Shape;527;p101"/>
          <p:cNvSpPr txBox="1">
            <a:spLocks noGrp="1"/>
          </p:cNvSpPr>
          <p:nvPr>
            <p:ph type="body" idx="16"/>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28" name="Google Shape;528;p101"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529" name="Google Shape;529;p101"/>
          <p:cNvGrpSpPr/>
          <p:nvPr/>
        </p:nvGrpSpPr>
        <p:grpSpPr>
          <a:xfrm>
            <a:off x="4480947" y="6257070"/>
            <a:ext cx="3144242" cy="374574"/>
            <a:chOff x="301128" y="6151084"/>
            <a:chExt cx="3144242" cy="374574"/>
          </a:xfrm>
        </p:grpSpPr>
        <p:pic>
          <p:nvPicPr>
            <p:cNvPr id="530" name="Google Shape;530;p101"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531" name="Google Shape;531;p101"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532" name="Google Shape;532;p101"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Slide - Purple">
  <p:cSld name="Divider Slide - Purple">
    <p:spTree>
      <p:nvGrpSpPr>
        <p:cNvPr id="1" name="Shape 63"/>
        <p:cNvGrpSpPr/>
        <p:nvPr/>
      </p:nvGrpSpPr>
      <p:grpSpPr>
        <a:xfrm>
          <a:off x="0" y="0"/>
          <a:ext cx="0" cy="0"/>
          <a:chOff x="0" y="0"/>
          <a:chExt cx="0" cy="0"/>
        </a:xfrm>
      </p:grpSpPr>
      <p:sp>
        <p:nvSpPr>
          <p:cNvPr id="64" name="Google Shape;64;p63"/>
          <p:cNvSpPr/>
          <p:nvPr/>
        </p:nvSpPr>
        <p:spPr>
          <a:xfrm>
            <a:off x="0" y="0"/>
            <a:ext cx="12192000" cy="5502729"/>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65" name="Google Shape;65;p63"/>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6" name="Google Shape;66;p63"/>
          <p:cNvGrpSpPr/>
          <p:nvPr/>
        </p:nvGrpSpPr>
        <p:grpSpPr>
          <a:xfrm>
            <a:off x="8448790" y="6057987"/>
            <a:ext cx="3144242" cy="374574"/>
            <a:chOff x="301128" y="6151084"/>
            <a:chExt cx="3144242" cy="374574"/>
          </a:xfrm>
        </p:grpSpPr>
        <p:pic>
          <p:nvPicPr>
            <p:cNvPr id="67" name="Google Shape;67;p63"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68" name="Google Shape;68;p63"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69" name="Google Shape;69;p63"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70" name="Google Shape;70;p63" descr="A black and white striped pattern&#10;&#10;Description automatically generated with medium confidence"/>
          <p:cNvPicPr preferRelativeResize="0"/>
          <p:nvPr/>
        </p:nvPicPr>
        <p:blipFill rotWithShape="1">
          <a:blip r:embed="rId3">
            <a:alphaModFix/>
          </a:blip>
          <a:srcRect l="-25172" t="20705" r="18173" b="15673"/>
          <a:stretch/>
        </p:blipFill>
        <p:spPr>
          <a:xfrm>
            <a:off x="5333853" y="1227"/>
            <a:ext cx="6825554" cy="5501502"/>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 point icon graph">
  <p:cSld name="3 point icon graph">
    <p:spTree>
      <p:nvGrpSpPr>
        <p:cNvPr id="1" name="Shape 533"/>
        <p:cNvGrpSpPr/>
        <p:nvPr/>
      </p:nvGrpSpPr>
      <p:grpSpPr>
        <a:xfrm>
          <a:off x="0" y="0"/>
          <a:ext cx="0" cy="0"/>
          <a:chOff x="0" y="0"/>
          <a:chExt cx="0" cy="0"/>
        </a:xfrm>
      </p:grpSpPr>
      <p:sp>
        <p:nvSpPr>
          <p:cNvPr id="534" name="Google Shape;534;p102"/>
          <p:cNvSpPr/>
          <p:nvPr/>
        </p:nvSpPr>
        <p:spPr>
          <a:xfrm>
            <a:off x="2214760" y="1397635"/>
            <a:ext cx="1521426" cy="2214649"/>
          </a:xfrm>
          <a:custGeom>
            <a:avLst/>
            <a:gdLst/>
            <a:ahLst/>
            <a:cxnLst/>
            <a:rect l="l" t="t" r="r" b="b"/>
            <a:pathLst>
              <a:path w="914" h="1330" extrusionOk="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5" name="Google Shape;535;p102"/>
          <p:cNvSpPr/>
          <p:nvPr/>
        </p:nvSpPr>
        <p:spPr>
          <a:xfrm>
            <a:off x="2257859" y="1439070"/>
            <a:ext cx="1433560" cy="1433557"/>
          </a:xfrm>
          <a:custGeom>
            <a:avLst/>
            <a:gdLst/>
            <a:ahLst/>
            <a:cxnLst/>
            <a:rect l="l" t="t" r="r" b="b"/>
            <a:pathLst>
              <a:path w="473" h="473" extrusionOk="0">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6" name="Google Shape;536;p102"/>
          <p:cNvSpPr/>
          <p:nvPr/>
        </p:nvSpPr>
        <p:spPr>
          <a:xfrm>
            <a:off x="5337787" y="1443935"/>
            <a:ext cx="1519759" cy="2214649"/>
          </a:xfrm>
          <a:custGeom>
            <a:avLst/>
            <a:gdLst/>
            <a:ahLst/>
            <a:cxnLst/>
            <a:rect l="l" t="t" r="r" b="b"/>
            <a:pathLst>
              <a:path w="913" h="1330" extrusionOk="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7" name="Google Shape;537;p102"/>
          <p:cNvSpPr/>
          <p:nvPr/>
        </p:nvSpPr>
        <p:spPr>
          <a:xfrm>
            <a:off x="5379220" y="1485370"/>
            <a:ext cx="1433560" cy="1433557"/>
          </a:xfrm>
          <a:custGeom>
            <a:avLst/>
            <a:gdLst/>
            <a:ahLst/>
            <a:cxnLst/>
            <a:rect l="l" t="t" r="r" b="b"/>
            <a:pathLst>
              <a:path w="473" h="473" extrusionOk="0">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8" name="Google Shape;538;p102"/>
          <p:cNvSpPr/>
          <p:nvPr/>
        </p:nvSpPr>
        <p:spPr>
          <a:xfrm>
            <a:off x="8734778" y="1450185"/>
            <a:ext cx="1521426" cy="2214649"/>
          </a:xfrm>
          <a:custGeom>
            <a:avLst/>
            <a:gdLst/>
            <a:ahLst/>
            <a:cxnLst/>
            <a:rect l="l" t="t" r="r" b="b"/>
            <a:pathLst>
              <a:path w="914" h="1330" extrusionOk="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9" name="Google Shape;539;p102"/>
          <p:cNvSpPr/>
          <p:nvPr/>
        </p:nvSpPr>
        <p:spPr>
          <a:xfrm>
            <a:off x="8781896" y="1491620"/>
            <a:ext cx="1430522" cy="1433557"/>
          </a:xfrm>
          <a:custGeom>
            <a:avLst/>
            <a:gdLst/>
            <a:ahLst/>
            <a:cxnLst/>
            <a:rect l="l" t="t" r="r" b="b"/>
            <a:pathLst>
              <a:path w="472" h="473" extrusionOk="0">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40" name="Google Shape;540;p102"/>
          <p:cNvSpPr txBox="1">
            <a:spLocks noGrp="1"/>
          </p:cNvSpPr>
          <p:nvPr>
            <p:ph type="body" idx="1"/>
          </p:nvPr>
        </p:nvSpPr>
        <p:spPr>
          <a:xfrm>
            <a:off x="1945657" y="4003505"/>
            <a:ext cx="2061046" cy="170688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1" name="Google Shape;541;p102"/>
          <p:cNvSpPr txBox="1">
            <a:spLocks noGrp="1"/>
          </p:cNvSpPr>
          <p:nvPr>
            <p:ph type="body" idx="2"/>
          </p:nvPr>
        </p:nvSpPr>
        <p:spPr>
          <a:xfrm>
            <a:off x="5068119" y="4003505"/>
            <a:ext cx="2061046" cy="170688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2" name="Google Shape;542;p102"/>
          <p:cNvSpPr txBox="1">
            <a:spLocks noGrp="1"/>
          </p:cNvSpPr>
          <p:nvPr>
            <p:ph type="body" idx="3"/>
          </p:nvPr>
        </p:nvSpPr>
        <p:spPr>
          <a:xfrm>
            <a:off x="8468477" y="4003505"/>
            <a:ext cx="2061046" cy="170688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3" name="Google Shape;543;p102"/>
          <p:cNvSpPr txBox="1">
            <a:spLocks noGrp="1"/>
          </p:cNvSpPr>
          <p:nvPr>
            <p:ph type="body" idx="4"/>
          </p:nvPr>
        </p:nvSpPr>
        <p:spPr>
          <a:xfrm>
            <a:off x="10764" y="446202"/>
            <a:ext cx="12181236" cy="66995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44" name="Google Shape;544;p102"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545" name="Google Shape;545;p102"/>
          <p:cNvGrpSpPr/>
          <p:nvPr/>
        </p:nvGrpSpPr>
        <p:grpSpPr>
          <a:xfrm>
            <a:off x="4480947" y="6257070"/>
            <a:ext cx="3144242" cy="374574"/>
            <a:chOff x="301128" y="6151084"/>
            <a:chExt cx="3144242" cy="374574"/>
          </a:xfrm>
        </p:grpSpPr>
        <p:pic>
          <p:nvPicPr>
            <p:cNvPr id="546" name="Google Shape;546;p102"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547" name="Google Shape;547;p102"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548" name="Google Shape;548;p102"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5 point icon graph A">
  <p:cSld name="5 point icon graph A">
    <p:spTree>
      <p:nvGrpSpPr>
        <p:cNvPr id="1" name="Shape 549"/>
        <p:cNvGrpSpPr/>
        <p:nvPr/>
      </p:nvGrpSpPr>
      <p:grpSpPr>
        <a:xfrm>
          <a:off x="0" y="0"/>
          <a:ext cx="0" cy="0"/>
          <a:chOff x="0" y="0"/>
          <a:chExt cx="0" cy="0"/>
        </a:xfrm>
      </p:grpSpPr>
      <p:sp>
        <p:nvSpPr>
          <p:cNvPr id="550" name="Google Shape;550;p103"/>
          <p:cNvSpPr/>
          <p:nvPr/>
        </p:nvSpPr>
        <p:spPr>
          <a:xfrm>
            <a:off x="3184089" y="1773769"/>
            <a:ext cx="1521426" cy="2214649"/>
          </a:xfrm>
          <a:custGeom>
            <a:avLst/>
            <a:gdLst/>
            <a:ahLst/>
            <a:cxnLst/>
            <a:rect l="l" t="t" r="r" b="b"/>
            <a:pathLst>
              <a:path w="914" h="1330" extrusionOk="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1639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51" name="Google Shape;551;p103"/>
          <p:cNvSpPr/>
          <p:nvPr/>
        </p:nvSpPr>
        <p:spPr>
          <a:xfrm>
            <a:off x="3227188" y="1773769"/>
            <a:ext cx="1433560" cy="1433557"/>
          </a:xfrm>
          <a:custGeom>
            <a:avLst/>
            <a:gdLst/>
            <a:ahLst/>
            <a:cxnLst/>
            <a:rect l="l" t="t" r="r" b="b"/>
            <a:pathLst>
              <a:path w="473" h="473" extrusionOk="0">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1639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52" name="Google Shape;552;p103"/>
          <p:cNvSpPr/>
          <p:nvPr/>
        </p:nvSpPr>
        <p:spPr>
          <a:xfrm>
            <a:off x="5348401" y="1773769"/>
            <a:ext cx="1519759" cy="2214649"/>
          </a:xfrm>
          <a:custGeom>
            <a:avLst/>
            <a:gdLst/>
            <a:ahLst/>
            <a:cxnLst/>
            <a:rect l="l" t="t" r="r" b="b"/>
            <a:pathLst>
              <a:path w="913" h="1330" extrusionOk="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6C0B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53" name="Google Shape;553;p103"/>
          <p:cNvSpPr/>
          <p:nvPr/>
        </p:nvSpPr>
        <p:spPr>
          <a:xfrm>
            <a:off x="5389834" y="1773769"/>
            <a:ext cx="1433560" cy="1433557"/>
          </a:xfrm>
          <a:custGeom>
            <a:avLst/>
            <a:gdLst/>
            <a:ahLst/>
            <a:cxnLst/>
            <a:rect l="l" t="t" r="r" b="b"/>
            <a:pathLst>
              <a:path w="473" h="473" extrusionOk="0">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6C0B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54" name="Google Shape;554;p103"/>
          <p:cNvSpPr/>
          <p:nvPr/>
        </p:nvSpPr>
        <p:spPr>
          <a:xfrm>
            <a:off x="1019776" y="1773769"/>
            <a:ext cx="1521426" cy="2214649"/>
          </a:xfrm>
          <a:custGeom>
            <a:avLst/>
            <a:gdLst/>
            <a:ahLst/>
            <a:cxnLst/>
            <a:rect l="l" t="t" r="r" b="b"/>
            <a:pathLst>
              <a:path w="914" h="1330" extrusionOk="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55" name="Google Shape;555;p103"/>
          <p:cNvSpPr/>
          <p:nvPr/>
        </p:nvSpPr>
        <p:spPr>
          <a:xfrm>
            <a:off x="1066895" y="1773769"/>
            <a:ext cx="1430522" cy="1433557"/>
          </a:xfrm>
          <a:custGeom>
            <a:avLst/>
            <a:gdLst/>
            <a:ahLst/>
            <a:cxnLst/>
            <a:rect l="l" t="t" r="r" b="b"/>
            <a:pathLst>
              <a:path w="472" h="473" extrusionOk="0">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56" name="Google Shape;556;p103"/>
          <p:cNvSpPr/>
          <p:nvPr/>
        </p:nvSpPr>
        <p:spPr>
          <a:xfrm>
            <a:off x="9675359" y="1773769"/>
            <a:ext cx="1518092" cy="2214649"/>
          </a:xfrm>
          <a:custGeom>
            <a:avLst/>
            <a:gdLst/>
            <a:ahLst/>
            <a:cxnLst/>
            <a:rect l="l" t="t" r="r" b="b"/>
            <a:pathLst>
              <a:path w="912" h="1330" extrusionOk="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57" name="Google Shape;557;p103"/>
          <p:cNvSpPr/>
          <p:nvPr/>
        </p:nvSpPr>
        <p:spPr>
          <a:xfrm>
            <a:off x="7511047" y="1773769"/>
            <a:ext cx="1521426" cy="2214649"/>
          </a:xfrm>
          <a:custGeom>
            <a:avLst/>
            <a:gdLst/>
            <a:ahLst/>
            <a:cxnLst/>
            <a:rect l="l" t="t" r="r" b="b"/>
            <a:pathLst>
              <a:path w="914" h="1330" extrusionOk="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58" name="Google Shape;558;p103"/>
          <p:cNvSpPr/>
          <p:nvPr/>
        </p:nvSpPr>
        <p:spPr>
          <a:xfrm>
            <a:off x="7558165" y="1773769"/>
            <a:ext cx="1430522" cy="1433557"/>
          </a:xfrm>
          <a:custGeom>
            <a:avLst/>
            <a:gdLst/>
            <a:ahLst/>
            <a:cxnLst/>
            <a:rect l="l" t="t" r="r" b="b"/>
            <a:pathLst>
              <a:path w="472" h="473" extrusionOk="0">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59" name="Google Shape;559;p103"/>
          <p:cNvSpPr txBox="1">
            <a:spLocks noGrp="1"/>
          </p:cNvSpPr>
          <p:nvPr>
            <p:ph type="body" idx="1"/>
          </p:nvPr>
        </p:nvSpPr>
        <p:spPr>
          <a:xfrm>
            <a:off x="748973"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0" name="Google Shape;560;p103"/>
          <p:cNvSpPr txBox="1">
            <a:spLocks noGrp="1"/>
          </p:cNvSpPr>
          <p:nvPr>
            <p:ph type="body" idx="2"/>
          </p:nvPr>
        </p:nvSpPr>
        <p:spPr>
          <a:xfrm>
            <a:off x="2914986"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1" name="Google Shape;561;p103"/>
          <p:cNvSpPr txBox="1">
            <a:spLocks noGrp="1"/>
          </p:cNvSpPr>
          <p:nvPr>
            <p:ph type="body" idx="3"/>
          </p:nvPr>
        </p:nvSpPr>
        <p:spPr>
          <a:xfrm>
            <a:off x="5078733"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2" name="Google Shape;562;p103"/>
          <p:cNvSpPr txBox="1">
            <a:spLocks noGrp="1"/>
          </p:cNvSpPr>
          <p:nvPr>
            <p:ph type="body" idx="4"/>
          </p:nvPr>
        </p:nvSpPr>
        <p:spPr>
          <a:xfrm>
            <a:off x="7244746"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3" name="Google Shape;563;p103"/>
          <p:cNvSpPr txBox="1">
            <a:spLocks noGrp="1"/>
          </p:cNvSpPr>
          <p:nvPr>
            <p:ph type="body" idx="5"/>
          </p:nvPr>
        </p:nvSpPr>
        <p:spPr>
          <a:xfrm>
            <a:off x="9399324"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4" name="Google Shape;564;p103"/>
          <p:cNvSpPr/>
          <p:nvPr/>
        </p:nvSpPr>
        <p:spPr>
          <a:xfrm>
            <a:off x="9714586" y="1773769"/>
            <a:ext cx="1430522" cy="1433557"/>
          </a:xfrm>
          <a:custGeom>
            <a:avLst/>
            <a:gdLst/>
            <a:ahLst/>
            <a:cxnLst/>
            <a:rect l="l" t="t" r="r" b="b"/>
            <a:pathLst>
              <a:path w="472" h="473" extrusionOk="0">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65" name="Google Shape;565;p103"/>
          <p:cNvSpPr txBox="1">
            <a:spLocks noGrp="1"/>
          </p:cNvSpPr>
          <p:nvPr>
            <p:ph type="body" idx="6"/>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66" name="Google Shape;566;p103"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567" name="Google Shape;567;p103"/>
          <p:cNvGrpSpPr/>
          <p:nvPr/>
        </p:nvGrpSpPr>
        <p:grpSpPr>
          <a:xfrm>
            <a:off x="4480947" y="6257070"/>
            <a:ext cx="3144242" cy="374574"/>
            <a:chOff x="301128" y="6151084"/>
            <a:chExt cx="3144242" cy="374574"/>
          </a:xfrm>
        </p:grpSpPr>
        <p:pic>
          <p:nvPicPr>
            <p:cNvPr id="568" name="Google Shape;568;p103"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569" name="Google Shape;569;p103"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570" name="Google Shape;570;p103"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5 point icon Graph B">
  <p:cSld name="5 point icon Graph B">
    <p:spTree>
      <p:nvGrpSpPr>
        <p:cNvPr id="1" name="Shape 571"/>
        <p:cNvGrpSpPr/>
        <p:nvPr/>
      </p:nvGrpSpPr>
      <p:grpSpPr>
        <a:xfrm>
          <a:off x="0" y="0"/>
          <a:ext cx="0" cy="0"/>
          <a:chOff x="0" y="0"/>
          <a:chExt cx="0" cy="0"/>
        </a:xfrm>
      </p:grpSpPr>
      <p:sp>
        <p:nvSpPr>
          <p:cNvPr id="572" name="Google Shape;572;p104"/>
          <p:cNvSpPr/>
          <p:nvPr/>
        </p:nvSpPr>
        <p:spPr>
          <a:xfrm>
            <a:off x="832077" y="3024269"/>
            <a:ext cx="1921262" cy="2081780"/>
          </a:xfrm>
          <a:custGeom>
            <a:avLst/>
            <a:gdLst/>
            <a:ahLst/>
            <a:cxnLst/>
            <a:rect l="l" t="t" r="r" b="b"/>
            <a:pathLst>
              <a:path w="3430" h="3719" extrusionOk="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3" name="Google Shape;573;p104"/>
          <p:cNvSpPr/>
          <p:nvPr/>
        </p:nvSpPr>
        <p:spPr>
          <a:xfrm>
            <a:off x="2970654" y="3024269"/>
            <a:ext cx="1916323" cy="2081780"/>
          </a:xfrm>
          <a:custGeom>
            <a:avLst/>
            <a:gdLst/>
            <a:ahLst/>
            <a:cxnLst/>
            <a:rect l="l" t="t" r="r" b="b"/>
            <a:pathLst>
              <a:path w="3421" h="3719" extrusionOk="0">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4" name="Google Shape;574;p104"/>
          <p:cNvSpPr/>
          <p:nvPr/>
        </p:nvSpPr>
        <p:spPr>
          <a:xfrm>
            <a:off x="5104293" y="3024269"/>
            <a:ext cx="1918793" cy="2081780"/>
          </a:xfrm>
          <a:custGeom>
            <a:avLst/>
            <a:gdLst/>
            <a:ahLst/>
            <a:cxnLst/>
            <a:rect l="l" t="t" r="r" b="b"/>
            <a:pathLst>
              <a:path w="3428" h="3719" extrusionOk="0">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6C0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5" name="Google Shape;575;p104"/>
          <p:cNvSpPr/>
          <p:nvPr/>
        </p:nvSpPr>
        <p:spPr>
          <a:xfrm>
            <a:off x="7242870" y="3024269"/>
            <a:ext cx="1916323" cy="2081780"/>
          </a:xfrm>
          <a:custGeom>
            <a:avLst/>
            <a:gdLst/>
            <a:ahLst/>
            <a:cxnLst/>
            <a:rect l="l" t="t" r="r" b="b"/>
            <a:pathLst>
              <a:path w="3422" h="3719" extrusionOk="0">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6" name="Google Shape;576;p104"/>
          <p:cNvSpPr/>
          <p:nvPr/>
        </p:nvSpPr>
        <p:spPr>
          <a:xfrm>
            <a:off x="9376508" y="3024269"/>
            <a:ext cx="1921262" cy="2081780"/>
          </a:xfrm>
          <a:custGeom>
            <a:avLst/>
            <a:gdLst/>
            <a:ahLst/>
            <a:cxnLst/>
            <a:rect l="l" t="t" r="r" b="b"/>
            <a:pathLst>
              <a:path w="3429" h="3719" extrusionOk="0">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104"/>
          <p:cNvSpPr txBox="1">
            <a:spLocks noGrp="1"/>
          </p:cNvSpPr>
          <p:nvPr>
            <p:ph type="body" idx="1"/>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8" name="Google Shape;578;p104"/>
          <p:cNvSpPr txBox="1">
            <a:spLocks noGrp="1"/>
          </p:cNvSpPr>
          <p:nvPr>
            <p:ph type="body" idx="2"/>
          </p:nvPr>
        </p:nvSpPr>
        <p:spPr>
          <a:xfrm>
            <a:off x="846019" y="3772431"/>
            <a:ext cx="1903851"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9" name="Google Shape;579;p104"/>
          <p:cNvSpPr txBox="1">
            <a:spLocks noGrp="1"/>
          </p:cNvSpPr>
          <p:nvPr>
            <p:ph type="body" idx="3"/>
          </p:nvPr>
        </p:nvSpPr>
        <p:spPr>
          <a:xfrm>
            <a:off x="2973021" y="3766181"/>
            <a:ext cx="1921263"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0" name="Google Shape;580;p104"/>
          <p:cNvSpPr txBox="1">
            <a:spLocks noGrp="1"/>
          </p:cNvSpPr>
          <p:nvPr>
            <p:ph type="body" idx="4"/>
          </p:nvPr>
        </p:nvSpPr>
        <p:spPr>
          <a:xfrm>
            <a:off x="5116948" y="3757727"/>
            <a:ext cx="1908506"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1" name="Google Shape;581;p104"/>
          <p:cNvSpPr txBox="1">
            <a:spLocks noGrp="1"/>
          </p:cNvSpPr>
          <p:nvPr>
            <p:ph type="body" idx="5"/>
          </p:nvPr>
        </p:nvSpPr>
        <p:spPr>
          <a:xfrm>
            <a:off x="7271386" y="3751477"/>
            <a:ext cx="1890175"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2" name="Google Shape;582;p104"/>
          <p:cNvSpPr txBox="1">
            <a:spLocks noGrp="1"/>
          </p:cNvSpPr>
          <p:nvPr>
            <p:ph type="body" idx="6"/>
          </p:nvPr>
        </p:nvSpPr>
        <p:spPr>
          <a:xfrm>
            <a:off x="9391239" y="3739902"/>
            <a:ext cx="1921262"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83" name="Google Shape;583;p104"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584" name="Google Shape;584;p104"/>
          <p:cNvGrpSpPr/>
          <p:nvPr/>
        </p:nvGrpSpPr>
        <p:grpSpPr>
          <a:xfrm>
            <a:off x="4480947" y="6257070"/>
            <a:ext cx="3144242" cy="374574"/>
            <a:chOff x="301128" y="6151084"/>
            <a:chExt cx="3144242" cy="374574"/>
          </a:xfrm>
        </p:grpSpPr>
        <p:pic>
          <p:nvPicPr>
            <p:cNvPr id="585" name="Google Shape;585;p104"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586" name="Google Shape;586;p104"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587" name="Google Shape;587;p104"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5 point icon Graph C">
  <p:cSld name="5 point icon Graph C">
    <p:spTree>
      <p:nvGrpSpPr>
        <p:cNvPr id="1" name="Shape 588"/>
        <p:cNvGrpSpPr/>
        <p:nvPr/>
      </p:nvGrpSpPr>
      <p:grpSpPr>
        <a:xfrm>
          <a:off x="0" y="0"/>
          <a:ext cx="0" cy="0"/>
          <a:chOff x="0" y="0"/>
          <a:chExt cx="0" cy="0"/>
        </a:xfrm>
      </p:grpSpPr>
      <p:grpSp>
        <p:nvGrpSpPr>
          <p:cNvPr id="589" name="Google Shape;589;p105"/>
          <p:cNvGrpSpPr/>
          <p:nvPr/>
        </p:nvGrpSpPr>
        <p:grpSpPr>
          <a:xfrm>
            <a:off x="1154562" y="1887157"/>
            <a:ext cx="9882876" cy="2798187"/>
            <a:chOff x="1875859" y="4907106"/>
            <a:chExt cx="20625932" cy="5839921"/>
          </a:xfrm>
        </p:grpSpPr>
        <p:sp>
          <p:nvSpPr>
            <p:cNvPr id="590" name="Google Shape;590;p105"/>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91" name="Google Shape;591;p105"/>
            <p:cNvSpPr/>
            <p:nvPr/>
          </p:nvSpPr>
          <p:spPr>
            <a:xfrm>
              <a:off x="5916227" y="4907106"/>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92" name="Google Shape;592;p105"/>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93" name="Google Shape;593;p105"/>
            <p:cNvSpPr/>
            <p:nvPr/>
          </p:nvSpPr>
          <p:spPr>
            <a:xfrm>
              <a:off x="13996964" y="4907111"/>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94" name="Google Shape;594;p105"/>
            <p:cNvSpPr/>
            <p:nvPr/>
          </p:nvSpPr>
          <p:spPr>
            <a:xfrm>
              <a:off x="1875859" y="4907106"/>
              <a:ext cx="4464459" cy="4631501"/>
            </a:xfrm>
            <a:prstGeom prst="blockArc">
              <a:avLst>
                <a:gd name="adj1" fmla="val 10800000"/>
                <a:gd name="adj2" fmla="val 0"/>
                <a:gd name="adj3" fmla="val 9694"/>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95" name="Google Shape;595;p105"/>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96" name="Google Shape;596;p105"/>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97" name="Google Shape;597;p105"/>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98" name="Google Shape;598;p105"/>
            <p:cNvSpPr/>
            <p:nvPr/>
          </p:nvSpPr>
          <p:spPr>
            <a:xfrm>
              <a:off x="9956596" y="4907108"/>
              <a:ext cx="4464459" cy="4631501"/>
            </a:xfrm>
            <a:prstGeom prst="blockArc">
              <a:avLst>
                <a:gd name="adj1" fmla="val 10800000"/>
                <a:gd name="adj2" fmla="val 0"/>
                <a:gd name="adj3" fmla="val 9694"/>
              </a:avLst>
            </a:prstGeom>
            <a:solidFill>
              <a:srgbClr val="76C0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99" name="Google Shape;599;p105"/>
            <p:cNvSpPr/>
            <p:nvPr/>
          </p:nvSpPr>
          <p:spPr>
            <a:xfrm>
              <a:off x="18037332" y="4907110"/>
              <a:ext cx="4464459" cy="4631501"/>
            </a:xfrm>
            <a:prstGeom prst="blockArc">
              <a:avLst>
                <a:gd name="adj1" fmla="val 10800000"/>
                <a:gd name="adj2" fmla="val 0"/>
                <a:gd name="adj3" fmla="val 9694"/>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600" name="Google Shape;600;p105"/>
            <p:cNvSpPr txBox="1"/>
            <p:nvPr/>
          </p:nvSpPr>
          <p:spPr>
            <a:xfrm>
              <a:off x="3248482" y="10100696"/>
              <a:ext cx="192713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Mission</a:t>
              </a:r>
              <a:endParaRPr/>
            </a:p>
          </p:txBody>
        </p:sp>
        <p:sp>
          <p:nvSpPr>
            <p:cNvPr id="601" name="Google Shape;601;p105"/>
            <p:cNvSpPr txBox="1"/>
            <p:nvPr/>
          </p:nvSpPr>
          <p:spPr>
            <a:xfrm>
              <a:off x="7357215" y="10100696"/>
              <a:ext cx="158248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Vision</a:t>
              </a:r>
              <a:endParaRPr/>
            </a:p>
          </p:txBody>
        </p:sp>
        <p:sp>
          <p:nvSpPr>
            <p:cNvPr id="602" name="Google Shape;602;p105"/>
            <p:cNvSpPr txBox="1"/>
            <p:nvPr/>
          </p:nvSpPr>
          <p:spPr>
            <a:xfrm>
              <a:off x="11461705" y="10100696"/>
              <a:ext cx="145424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Goals</a:t>
              </a:r>
              <a:endParaRPr/>
            </a:p>
          </p:txBody>
        </p:sp>
        <p:sp>
          <p:nvSpPr>
            <p:cNvPr id="603" name="Google Shape;603;p105"/>
            <p:cNvSpPr txBox="1"/>
            <p:nvPr/>
          </p:nvSpPr>
          <p:spPr>
            <a:xfrm>
              <a:off x="15369825" y="10100696"/>
              <a:ext cx="171874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Values</a:t>
              </a:r>
              <a:endParaRPr/>
            </a:p>
          </p:txBody>
        </p:sp>
        <p:sp>
          <p:nvSpPr>
            <p:cNvPr id="604" name="Google Shape;604;p105"/>
            <p:cNvSpPr txBox="1"/>
            <p:nvPr/>
          </p:nvSpPr>
          <p:spPr>
            <a:xfrm>
              <a:off x="19196192" y="10100696"/>
              <a:ext cx="214674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Strategy</a:t>
              </a:r>
              <a:endParaRPr/>
            </a:p>
          </p:txBody>
        </p:sp>
      </p:grpSp>
      <p:sp>
        <p:nvSpPr>
          <p:cNvPr id="605" name="Google Shape;605;p105"/>
          <p:cNvSpPr txBox="1">
            <a:spLocks noGrp="1"/>
          </p:cNvSpPr>
          <p:nvPr>
            <p:ph type="body" idx="1"/>
          </p:nvPr>
        </p:nvSpPr>
        <p:spPr>
          <a:xfrm>
            <a:off x="3269110"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6" name="Google Shape;606;p105"/>
          <p:cNvSpPr txBox="1">
            <a:spLocks noGrp="1"/>
          </p:cNvSpPr>
          <p:nvPr>
            <p:ph type="body" idx="2"/>
          </p:nvPr>
        </p:nvSpPr>
        <p:spPr>
          <a:xfrm>
            <a:off x="1333175"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7" name="Google Shape;607;p105"/>
          <p:cNvSpPr txBox="1">
            <a:spLocks noGrp="1"/>
          </p:cNvSpPr>
          <p:nvPr>
            <p:ph type="body" idx="3"/>
          </p:nvPr>
        </p:nvSpPr>
        <p:spPr>
          <a:xfrm>
            <a:off x="7165569"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8" name="Google Shape;608;p105"/>
          <p:cNvSpPr txBox="1">
            <a:spLocks noGrp="1"/>
          </p:cNvSpPr>
          <p:nvPr>
            <p:ph type="body" idx="4"/>
          </p:nvPr>
        </p:nvSpPr>
        <p:spPr>
          <a:xfrm>
            <a:off x="5229634"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9" name="Google Shape;609;p105"/>
          <p:cNvSpPr txBox="1">
            <a:spLocks noGrp="1"/>
          </p:cNvSpPr>
          <p:nvPr>
            <p:ph type="body" idx="5"/>
          </p:nvPr>
        </p:nvSpPr>
        <p:spPr>
          <a:xfrm>
            <a:off x="9101503"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0" name="Google Shape;610;p105"/>
          <p:cNvSpPr txBox="1">
            <a:spLocks noGrp="1"/>
          </p:cNvSpPr>
          <p:nvPr>
            <p:ph type="body" idx="6"/>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11" name="Google Shape;611;p105"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612" name="Google Shape;612;p105"/>
          <p:cNvGrpSpPr/>
          <p:nvPr/>
        </p:nvGrpSpPr>
        <p:grpSpPr>
          <a:xfrm>
            <a:off x="4480947" y="6257070"/>
            <a:ext cx="3144242" cy="374574"/>
            <a:chOff x="301128" y="6151084"/>
            <a:chExt cx="3144242" cy="374574"/>
          </a:xfrm>
        </p:grpSpPr>
        <p:pic>
          <p:nvPicPr>
            <p:cNvPr id="613" name="Google Shape;613;p105"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614" name="Google Shape;614;p105"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615" name="Google Shape;615;p105"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ercentage graph x 4">
  <p:cSld name="percentage graph x 4">
    <p:spTree>
      <p:nvGrpSpPr>
        <p:cNvPr id="1" name="Shape 616"/>
        <p:cNvGrpSpPr/>
        <p:nvPr/>
      </p:nvGrpSpPr>
      <p:grpSpPr>
        <a:xfrm>
          <a:off x="0" y="0"/>
          <a:ext cx="0" cy="0"/>
          <a:chOff x="0" y="0"/>
          <a:chExt cx="0" cy="0"/>
        </a:xfrm>
      </p:grpSpPr>
      <p:grpSp>
        <p:nvGrpSpPr>
          <p:cNvPr id="617" name="Google Shape;617;p106"/>
          <p:cNvGrpSpPr/>
          <p:nvPr/>
        </p:nvGrpSpPr>
        <p:grpSpPr>
          <a:xfrm>
            <a:off x="958611" y="1840131"/>
            <a:ext cx="10383759" cy="2382415"/>
            <a:chOff x="2122935" y="4949396"/>
            <a:chExt cx="20123405" cy="5001613"/>
          </a:xfrm>
        </p:grpSpPr>
        <p:sp>
          <p:nvSpPr>
            <p:cNvPr id="618" name="Google Shape;618;p106"/>
            <p:cNvSpPr/>
            <p:nvPr/>
          </p:nvSpPr>
          <p:spPr>
            <a:xfrm>
              <a:off x="2122935" y="4949396"/>
              <a:ext cx="3790687"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619" name="Google Shape;619;p106"/>
            <p:cNvSpPr/>
            <p:nvPr/>
          </p:nvSpPr>
          <p:spPr>
            <a:xfrm>
              <a:off x="7490990"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620" name="Google Shape;620;p106"/>
            <p:cNvSpPr/>
            <p:nvPr/>
          </p:nvSpPr>
          <p:spPr>
            <a:xfrm>
              <a:off x="12851432"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621" name="Google Shape;621;p106"/>
            <p:cNvSpPr/>
            <p:nvPr/>
          </p:nvSpPr>
          <p:spPr>
            <a:xfrm>
              <a:off x="18219487"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622" name="Google Shape;622;p106"/>
            <p:cNvSpPr txBox="1"/>
            <p:nvPr/>
          </p:nvSpPr>
          <p:spPr>
            <a:xfrm>
              <a:off x="12638765" y="9304679"/>
              <a:ext cx="4216023" cy="646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Title Three</a:t>
              </a:r>
              <a:endParaRPr/>
            </a:p>
          </p:txBody>
        </p:sp>
        <p:sp>
          <p:nvSpPr>
            <p:cNvPr id="623" name="Google Shape;623;p106"/>
            <p:cNvSpPr txBox="1"/>
            <p:nvPr/>
          </p:nvSpPr>
          <p:spPr>
            <a:xfrm>
              <a:off x="18030317" y="9304679"/>
              <a:ext cx="4216023" cy="646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Title Four</a:t>
              </a:r>
              <a:endParaRPr/>
            </a:p>
          </p:txBody>
        </p:sp>
      </p:grpSp>
      <p:sp>
        <p:nvSpPr>
          <p:cNvPr id="624" name="Google Shape;624;p106"/>
          <p:cNvSpPr txBox="1">
            <a:spLocks noGrp="1"/>
          </p:cNvSpPr>
          <p:nvPr>
            <p:ph type="body" idx="1"/>
          </p:nvPr>
        </p:nvSpPr>
        <p:spPr>
          <a:xfrm>
            <a:off x="893815" y="4265990"/>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5" name="Google Shape;625;p106"/>
          <p:cNvSpPr txBox="1">
            <a:spLocks noGrp="1"/>
          </p:cNvSpPr>
          <p:nvPr>
            <p:ph type="body" idx="2"/>
          </p:nvPr>
        </p:nvSpPr>
        <p:spPr>
          <a:xfrm>
            <a:off x="3660245" y="4251141"/>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6" name="Google Shape;626;p106"/>
          <p:cNvSpPr txBox="1">
            <a:spLocks noGrp="1"/>
          </p:cNvSpPr>
          <p:nvPr>
            <p:ph type="body" idx="3"/>
          </p:nvPr>
        </p:nvSpPr>
        <p:spPr>
          <a:xfrm>
            <a:off x="6427562" y="4217367"/>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7" name="Google Shape;627;p106"/>
          <p:cNvSpPr txBox="1">
            <a:spLocks noGrp="1"/>
          </p:cNvSpPr>
          <p:nvPr>
            <p:ph type="body" idx="4"/>
          </p:nvPr>
        </p:nvSpPr>
        <p:spPr>
          <a:xfrm>
            <a:off x="9193992" y="4202518"/>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8" name="Google Shape;628;p106"/>
          <p:cNvSpPr txBox="1">
            <a:spLocks noGrp="1"/>
          </p:cNvSpPr>
          <p:nvPr>
            <p:ph type="body" idx="5"/>
          </p:nvPr>
        </p:nvSpPr>
        <p:spPr>
          <a:xfrm>
            <a:off x="904742" y="253489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3600"/>
              <a:buNone/>
              <a:defRPr sz="3600" b="1" i="0">
                <a:solidFill>
                  <a:srgbClr val="79527B"/>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9" name="Google Shape;629;p106"/>
          <p:cNvSpPr txBox="1">
            <a:spLocks noGrp="1"/>
          </p:cNvSpPr>
          <p:nvPr>
            <p:ph type="body" idx="6"/>
          </p:nvPr>
        </p:nvSpPr>
        <p:spPr>
          <a:xfrm>
            <a:off x="3697637" y="253489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1D1C5"/>
              </a:buClr>
              <a:buSzPts val="3600"/>
              <a:buNone/>
              <a:defRPr sz="3600" b="1" i="0">
                <a:solidFill>
                  <a:srgbClr val="81D1C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0" name="Google Shape;630;p106"/>
          <p:cNvSpPr txBox="1">
            <a:spLocks noGrp="1"/>
          </p:cNvSpPr>
          <p:nvPr>
            <p:ph type="body" idx="7"/>
          </p:nvPr>
        </p:nvSpPr>
        <p:spPr>
          <a:xfrm>
            <a:off x="6477675" y="253489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27954"/>
              </a:buClr>
              <a:buSzPts val="3600"/>
              <a:buNone/>
              <a:defRPr sz="3600" b="1" i="0">
                <a:solidFill>
                  <a:srgbClr val="F27954"/>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1" name="Google Shape;631;p106"/>
          <p:cNvSpPr txBox="1">
            <a:spLocks noGrp="1"/>
          </p:cNvSpPr>
          <p:nvPr>
            <p:ph type="body" idx="8"/>
          </p:nvPr>
        </p:nvSpPr>
        <p:spPr>
          <a:xfrm>
            <a:off x="9270570" y="253489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916395"/>
              </a:buClr>
              <a:buSzPts val="3600"/>
              <a:buNone/>
              <a:defRPr sz="3600" b="1" i="0">
                <a:solidFill>
                  <a:srgbClr val="91639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2" name="Google Shape;632;p106"/>
          <p:cNvSpPr txBox="1">
            <a:spLocks noGrp="1"/>
          </p:cNvSpPr>
          <p:nvPr>
            <p:ph type="body" idx="9"/>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33" name="Google Shape;633;p106"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634" name="Google Shape;634;p106"/>
          <p:cNvGrpSpPr/>
          <p:nvPr/>
        </p:nvGrpSpPr>
        <p:grpSpPr>
          <a:xfrm>
            <a:off x="4480947" y="6257070"/>
            <a:ext cx="3144242" cy="374574"/>
            <a:chOff x="301128" y="6151084"/>
            <a:chExt cx="3144242" cy="374574"/>
          </a:xfrm>
        </p:grpSpPr>
        <p:pic>
          <p:nvPicPr>
            <p:cNvPr id="635" name="Google Shape;635;p106"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636" name="Google Shape;636;p106"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637" name="Google Shape;637;p106"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ercentage graph x 3">
  <p:cSld name="percentage graph x 3">
    <p:spTree>
      <p:nvGrpSpPr>
        <p:cNvPr id="1" name="Shape 638"/>
        <p:cNvGrpSpPr/>
        <p:nvPr/>
      </p:nvGrpSpPr>
      <p:grpSpPr>
        <a:xfrm>
          <a:off x="0" y="0"/>
          <a:ext cx="0" cy="0"/>
          <a:chOff x="0" y="0"/>
          <a:chExt cx="0" cy="0"/>
        </a:xfrm>
      </p:grpSpPr>
      <p:grpSp>
        <p:nvGrpSpPr>
          <p:cNvPr id="639" name="Google Shape;639;p107"/>
          <p:cNvGrpSpPr/>
          <p:nvPr/>
        </p:nvGrpSpPr>
        <p:grpSpPr>
          <a:xfrm>
            <a:off x="2282521" y="1805252"/>
            <a:ext cx="7491958" cy="1805615"/>
            <a:chOff x="7490990" y="4949396"/>
            <a:chExt cx="14519185" cy="3790686"/>
          </a:xfrm>
        </p:grpSpPr>
        <p:sp>
          <p:nvSpPr>
            <p:cNvPr id="640" name="Google Shape;640;p107"/>
            <p:cNvSpPr/>
            <p:nvPr/>
          </p:nvSpPr>
          <p:spPr>
            <a:xfrm>
              <a:off x="7490990"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641" name="Google Shape;641;p107"/>
            <p:cNvSpPr/>
            <p:nvPr/>
          </p:nvSpPr>
          <p:spPr>
            <a:xfrm>
              <a:off x="12851432"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642" name="Google Shape;642;p107"/>
            <p:cNvSpPr/>
            <p:nvPr/>
          </p:nvSpPr>
          <p:spPr>
            <a:xfrm>
              <a:off x="18219487"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grpSp>
      <p:sp>
        <p:nvSpPr>
          <p:cNvPr id="643" name="Google Shape;643;p107"/>
          <p:cNvSpPr txBox="1">
            <a:spLocks noGrp="1"/>
          </p:cNvSpPr>
          <p:nvPr>
            <p:ph type="body" idx="1"/>
          </p:nvPr>
        </p:nvSpPr>
        <p:spPr>
          <a:xfrm>
            <a:off x="2214217" y="416763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4" name="Google Shape;644;p107"/>
          <p:cNvSpPr txBox="1">
            <a:spLocks noGrp="1"/>
          </p:cNvSpPr>
          <p:nvPr>
            <p:ph type="body" idx="2"/>
          </p:nvPr>
        </p:nvSpPr>
        <p:spPr>
          <a:xfrm>
            <a:off x="4981534" y="416763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5" name="Google Shape;645;p107"/>
          <p:cNvSpPr txBox="1">
            <a:spLocks noGrp="1"/>
          </p:cNvSpPr>
          <p:nvPr>
            <p:ph type="body" idx="3"/>
          </p:nvPr>
        </p:nvSpPr>
        <p:spPr>
          <a:xfrm>
            <a:off x="7747964" y="416763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6" name="Google Shape;646;p107"/>
          <p:cNvSpPr txBox="1">
            <a:spLocks noGrp="1"/>
          </p:cNvSpPr>
          <p:nvPr>
            <p:ph type="body" idx="4"/>
          </p:nvPr>
        </p:nvSpPr>
        <p:spPr>
          <a:xfrm>
            <a:off x="2251609" y="2500020"/>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3600"/>
              <a:buNone/>
              <a:defRPr sz="3600" b="1" i="0">
                <a:solidFill>
                  <a:srgbClr val="79527B"/>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7" name="Google Shape;647;p107"/>
          <p:cNvSpPr txBox="1">
            <a:spLocks noGrp="1"/>
          </p:cNvSpPr>
          <p:nvPr>
            <p:ph type="body" idx="5"/>
          </p:nvPr>
        </p:nvSpPr>
        <p:spPr>
          <a:xfrm>
            <a:off x="5031647" y="2500020"/>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1D1C5"/>
              </a:buClr>
              <a:buSzPts val="3600"/>
              <a:buNone/>
              <a:defRPr sz="3600" b="1" i="0">
                <a:solidFill>
                  <a:srgbClr val="81D1C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8" name="Google Shape;648;p107"/>
          <p:cNvSpPr txBox="1">
            <a:spLocks noGrp="1"/>
          </p:cNvSpPr>
          <p:nvPr>
            <p:ph type="body" idx="6"/>
          </p:nvPr>
        </p:nvSpPr>
        <p:spPr>
          <a:xfrm>
            <a:off x="7824542" y="2500020"/>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27954"/>
              </a:buClr>
              <a:buSzPts val="3600"/>
              <a:buNone/>
              <a:defRPr sz="3600" b="1" i="0">
                <a:solidFill>
                  <a:srgbClr val="F27954"/>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9" name="Google Shape;649;p107"/>
          <p:cNvSpPr txBox="1">
            <a:spLocks noGrp="1"/>
          </p:cNvSpPr>
          <p:nvPr>
            <p:ph type="body" idx="7"/>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50" name="Google Shape;650;p107"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651" name="Google Shape;651;p107"/>
          <p:cNvGrpSpPr/>
          <p:nvPr/>
        </p:nvGrpSpPr>
        <p:grpSpPr>
          <a:xfrm>
            <a:off x="4480947" y="6257070"/>
            <a:ext cx="3144242" cy="374574"/>
            <a:chOff x="301128" y="6151084"/>
            <a:chExt cx="3144242" cy="374574"/>
          </a:xfrm>
        </p:grpSpPr>
        <p:pic>
          <p:nvPicPr>
            <p:cNvPr id="652" name="Google Shape;652;p107"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653" name="Google Shape;653;p107"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654" name="Google Shape;654;p107"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ircle icon graph">
  <p:cSld name="Circle icon graph">
    <p:spTree>
      <p:nvGrpSpPr>
        <p:cNvPr id="1" name="Shape 655"/>
        <p:cNvGrpSpPr/>
        <p:nvPr/>
      </p:nvGrpSpPr>
      <p:grpSpPr>
        <a:xfrm>
          <a:off x="0" y="0"/>
          <a:ext cx="0" cy="0"/>
          <a:chOff x="0" y="0"/>
          <a:chExt cx="0" cy="0"/>
        </a:xfrm>
      </p:grpSpPr>
      <p:grpSp>
        <p:nvGrpSpPr>
          <p:cNvPr id="656" name="Google Shape;656;p108"/>
          <p:cNvGrpSpPr/>
          <p:nvPr/>
        </p:nvGrpSpPr>
        <p:grpSpPr>
          <a:xfrm flipH="1">
            <a:off x="8729578" y="863758"/>
            <a:ext cx="3462422" cy="4621568"/>
            <a:chOff x="1333421" y="1575267"/>
            <a:chExt cx="7926559" cy="10580207"/>
          </a:xfrm>
        </p:grpSpPr>
        <p:sp>
          <p:nvSpPr>
            <p:cNvPr id="657" name="Google Shape;657;p108"/>
            <p:cNvSpPr/>
            <p:nvPr/>
          </p:nvSpPr>
          <p:spPr>
            <a:xfrm>
              <a:off x="5564524" y="5167524"/>
              <a:ext cx="1120431" cy="3380949"/>
            </a:xfrm>
            <a:custGeom>
              <a:avLst/>
              <a:gdLst/>
              <a:ahLst/>
              <a:cxnLst/>
              <a:rect l="l" t="t" r="r" b="b"/>
              <a:pathLst>
                <a:path w="1005" h="3034" extrusionOk="0">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6C0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8" name="Google Shape;658;p108"/>
            <p:cNvSpPr/>
            <p:nvPr/>
          </p:nvSpPr>
          <p:spPr>
            <a:xfrm>
              <a:off x="1333421" y="1575267"/>
              <a:ext cx="3223696" cy="1759273"/>
            </a:xfrm>
            <a:custGeom>
              <a:avLst/>
              <a:gdLst/>
              <a:ahLst/>
              <a:cxnLst/>
              <a:rect l="l" t="t" r="r" b="b"/>
              <a:pathLst>
                <a:path w="2891" h="1577" extrusionOk="0">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9" name="Google Shape;659;p108"/>
            <p:cNvSpPr/>
            <p:nvPr/>
          </p:nvSpPr>
          <p:spPr>
            <a:xfrm>
              <a:off x="3933019" y="2543357"/>
              <a:ext cx="2511140" cy="3017301"/>
            </a:xfrm>
            <a:custGeom>
              <a:avLst/>
              <a:gdLst/>
              <a:ahLst/>
              <a:cxnLst/>
              <a:rect l="l" t="t" r="r" b="b"/>
              <a:pathLst>
                <a:path w="2255" h="2708" extrusionOk="0">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0" name="Google Shape;660;p108"/>
            <p:cNvSpPr/>
            <p:nvPr/>
          </p:nvSpPr>
          <p:spPr>
            <a:xfrm>
              <a:off x="1333421" y="10386373"/>
              <a:ext cx="3223696" cy="1769101"/>
            </a:xfrm>
            <a:custGeom>
              <a:avLst/>
              <a:gdLst/>
              <a:ahLst/>
              <a:cxnLst/>
              <a:rect l="l" t="t" r="r" b="b"/>
              <a:pathLst>
                <a:path w="2891" h="1586" extrusionOk="0">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27954">
                <a:alpha val="76862"/>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1" name="Google Shape;661;p108"/>
            <p:cNvSpPr/>
            <p:nvPr/>
          </p:nvSpPr>
          <p:spPr>
            <a:xfrm>
              <a:off x="3933019" y="8165168"/>
              <a:ext cx="2511140" cy="3012388"/>
            </a:xfrm>
            <a:custGeom>
              <a:avLst/>
              <a:gdLst/>
              <a:ahLst/>
              <a:cxnLst/>
              <a:rect l="l" t="t" r="r" b="b"/>
              <a:pathLst>
                <a:path w="2255" h="2701" extrusionOk="0">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662" name="Google Shape;662;p108"/>
            <p:cNvCxnSpPr/>
            <p:nvPr/>
          </p:nvCxnSpPr>
          <p:spPr>
            <a:xfrm flipH="1">
              <a:off x="6134567" y="1678463"/>
              <a:ext cx="152338" cy="4916"/>
            </a:xfrm>
            <a:prstGeom prst="straightConnector1">
              <a:avLst/>
            </a:prstGeom>
            <a:noFill/>
            <a:ln w="14400" cap="flat" cmpd="sng">
              <a:solidFill>
                <a:srgbClr val="7F7F7F"/>
              </a:solidFill>
              <a:prstDash val="solid"/>
              <a:round/>
              <a:headEnd type="none" w="med" len="med"/>
              <a:tailEnd type="none" w="med" len="med"/>
            </a:ln>
          </p:spPr>
        </p:cxnSp>
        <p:cxnSp>
          <p:nvCxnSpPr>
            <p:cNvPr id="663" name="Google Shape;663;p108"/>
            <p:cNvCxnSpPr/>
            <p:nvPr/>
          </p:nvCxnSpPr>
          <p:spPr>
            <a:xfrm flipH="1">
              <a:off x="5854458" y="1678463"/>
              <a:ext cx="152341" cy="4916"/>
            </a:xfrm>
            <a:prstGeom prst="straightConnector1">
              <a:avLst/>
            </a:prstGeom>
            <a:noFill/>
            <a:ln w="14400" cap="flat" cmpd="sng">
              <a:solidFill>
                <a:srgbClr val="7F7F7F"/>
              </a:solidFill>
              <a:prstDash val="solid"/>
              <a:round/>
              <a:headEnd type="none" w="med" len="med"/>
              <a:tailEnd type="none" w="med" len="med"/>
            </a:ln>
          </p:spPr>
        </p:cxnSp>
        <p:cxnSp>
          <p:nvCxnSpPr>
            <p:cNvPr id="664" name="Google Shape;664;p108"/>
            <p:cNvCxnSpPr/>
            <p:nvPr/>
          </p:nvCxnSpPr>
          <p:spPr>
            <a:xfrm flipH="1">
              <a:off x="5569436" y="1678463"/>
              <a:ext cx="152341" cy="4916"/>
            </a:xfrm>
            <a:prstGeom prst="straightConnector1">
              <a:avLst/>
            </a:prstGeom>
            <a:noFill/>
            <a:ln w="14400" cap="flat" cmpd="sng">
              <a:solidFill>
                <a:srgbClr val="7F7F7F"/>
              </a:solidFill>
              <a:prstDash val="solid"/>
              <a:round/>
              <a:headEnd type="none" w="med" len="med"/>
              <a:tailEnd type="none" w="med" len="med"/>
            </a:ln>
          </p:spPr>
        </p:cxnSp>
        <p:cxnSp>
          <p:nvCxnSpPr>
            <p:cNvPr id="665" name="Google Shape;665;p108"/>
            <p:cNvCxnSpPr/>
            <p:nvPr/>
          </p:nvCxnSpPr>
          <p:spPr>
            <a:xfrm flipH="1">
              <a:off x="5284414" y="1678463"/>
              <a:ext cx="152341" cy="4916"/>
            </a:xfrm>
            <a:prstGeom prst="straightConnector1">
              <a:avLst/>
            </a:prstGeom>
            <a:noFill/>
            <a:ln w="14400" cap="flat" cmpd="sng">
              <a:solidFill>
                <a:srgbClr val="7F7F7F"/>
              </a:solidFill>
              <a:prstDash val="solid"/>
              <a:round/>
              <a:headEnd type="none" w="med" len="med"/>
              <a:tailEnd type="none" w="med" len="med"/>
            </a:ln>
          </p:spPr>
        </p:cxnSp>
        <p:cxnSp>
          <p:nvCxnSpPr>
            <p:cNvPr id="666" name="Google Shape;666;p108"/>
            <p:cNvCxnSpPr/>
            <p:nvPr/>
          </p:nvCxnSpPr>
          <p:spPr>
            <a:xfrm flipH="1">
              <a:off x="4999393" y="1678463"/>
              <a:ext cx="152341" cy="4916"/>
            </a:xfrm>
            <a:prstGeom prst="straightConnector1">
              <a:avLst/>
            </a:prstGeom>
            <a:noFill/>
            <a:ln w="14400" cap="flat" cmpd="sng">
              <a:solidFill>
                <a:srgbClr val="7F7F7F"/>
              </a:solidFill>
              <a:prstDash val="solid"/>
              <a:round/>
              <a:headEnd type="none" w="med" len="med"/>
              <a:tailEnd type="none" w="med" len="med"/>
            </a:ln>
          </p:spPr>
        </p:cxnSp>
        <p:cxnSp>
          <p:nvCxnSpPr>
            <p:cNvPr id="667" name="Google Shape;667;p108"/>
            <p:cNvCxnSpPr/>
            <p:nvPr/>
          </p:nvCxnSpPr>
          <p:spPr>
            <a:xfrm flipH="1">
              <a:off x="4719286" y="1678463"/>
              <a:ext cx="152338" cy="4916"/>
            </a:xfrm>
            <a:prstGeom prst="straightConnector1">
              <a:avLst/>
            </a:prstGeom>
            <a:noFill/>
            <a:ln w="14400" cap="flat" cmpd="sng">
              <a:solidFill>
                <a:srgbClr val="7F7F7F"/>
              </a:solidFill>
              <a:prstDash val="solid"/>
              <a:round/>
              <a:headEnd type="none" w="med" len="med"/>
              <a:tailEnd type="none" w="med" len="med"/>
            </a:ln>
          </p:spPr>
        </p:cxnSp>
        <p:cxnSp>
          <p:nvCxnSpPr>
            <p:cNvPr id="668" name="Google Shape;668;p108"/>
            <p:cNvCxnSpPr/>
            <p:nvPr/>
          </p:nvCxnSpPr>
          <p:spPr>
            <a:xfrm flipH="1">
              <a:off x="4434264" y="1678463"/>
              <a:ext cx="152338" cy="4916"/>
            </a:xfrm>
            <a:prstGeom prst="straightConnector1">
              <a:avLst/>
            </a:prstGeom>
            <a:noFill/>
            <a:ln w="14400" cap="flat" cmpd="sng">
              <a:solidFill>
                <a:srgbClr val="7F7F7F"/>
              </a:solidFill>
              <a:prstDash val="solid"/>
              <a:round/>
              <a:headEnd type="none" w="med" len="med"/>
              <a:tailEnd type="none" w="med" len="med"/>
            </a:ln>
          </p:spPr>
        </p:cxnSp>
        <p:cxnSp>
          <p:nvCxnSpPr>
            <p:cNvPr id="669" name="Google Shape;669;p108"/>
            <p:cNvCxnSpPr/>
            <p:nvPr/>
          </p:nvCxnSpPr>
          <p:spPr>
            <a:xfrm flipH="1">
              <a:off x="4149243" y="1678463"/>
              <a:ext cx="152338" cy="4916"/>
            </a:xfrm>
            <a:prstGeom prst="straightConnector1">
              <a:avLst/>
            </a:prstGeom>
            <a:noFill/>
            <a:ln w="14400" cap="flat" cmpd="sng">
              <a:solidFill>
                <a:srgbClr val="7F7F7F"/>
              </a:solidFill>
              <a:prstDash val="solid"/>
              <a:round/>
              <a:headEnd type="none" w="med" len="med"/>
              <a:tailEnd type="none" w="med" len="med"/>
            </a:ln>
          </p:spPr>
        </p:cxnSp>
        <p:cxnSp>
          <p:nvCxnSpPr>
            <p:cNvPr id="670" name="Google Shape;670;p108"/>
            <p:cNvCxnSpPr/>
            <p:nvPr/>
          </p:nvCxnSpPr>
          <p:spPr>
            <a:xfrm flipH="1">
              <a:off x="3864221" y="1678463"/>
              <a:ext cx="152338" cy="4916"/>
            </a:xfrm>
            <a:prstGeom prst="straightConnector1">
              <a:avLst/>
            </a:prstGeom>
            <a:noFill/>
            <a:ln w="14400" cap="flat" cmpd="sng">
              <a:solidFill>
                <a:srgbClr val="7F7F7F"/>
              </a:solidFill>
              <a:prstDash val="solid"/>
              <a:round/>
              <a:headEnd type="none" w="med" len="med"/>
              <a:tailEnd type="none" w="med" len="med"/>
            </a:ln>
          </p:spPr>
        </p:cxnSp>
        <p:sp>
          <p:nvSpPr>
            <p:cNvPr id="671" name="Google Shape;671;p108"/>
            <p:cNvSpPr/>
            <p:nvPr/>
          </p:nvSpPr>
          <p:spPr>
            <a:xfrm>
              <a:off x="3603768" y="1678463"/>
              <a:ext cx="127768" cy="44229"/>
            </a:xfrm>
            <a:custGeom>
              <a:avLst/>
              <a:gdLst/>
              <a:ahLst/>
              <a:cxnLst/>
              <a:rect l="l" t="t" r="r" b="b"/>
              <a:pathLst>
                <a:path w="113" h="41" extrusionOk="0">
                  <a:moveTo>
                    <a:pt x="112" y="0"/>
                  </a:moveTo>
                  <a:lnTo>
                    <a:pt x="40" y="0"/>
                  </a:lnTo>
                  <a:lnTo>
                    <a:pt x="0" y="40"/>
                  </a:lnTo>
                </a:path>
              </a:pathLst>
            </a:custGeom>
            <a:noFill/>
            <a:ln w="14400" cap="flat" cmpd="sng">
              <a:solidFill>
                <a:srgbClr val="7F7F7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672" name="Google Shape;672;p108"/>
            <p:cNvCxnSpPr/>
            <p:nvPr/>
          </p:nvCxnSpPr>
          <p:spPr>
            <a:xfrm flipH="1">
              <a:off x="3412117" y="1830804"/>
              <a:ext cx="98283" cy="108112"/>
            </a:xfrm>
            <a:prstGeom prst="straightConnector1">
              <a:avLst/>
            </a:prstGeom>
            <a:noFill/>
            <a:ln w="14400" cap="flat" cmpd="sng">
              <a:solidFill>
                <a:srgbClr val="7F7F7F"/>
              </a:solidFill>
              <a:prstDash val="solid"/>
              <a:round/>
              <a:headEnd type="none" w="med" len="med"/>
              <a:tailEnd type="none" w="med" len="med"/>
            </a:ln>
          </p:spPr>
        </p:cxnSp>
        <p:cxnSp>
          <p:nvCxnSpPr>
            <p:cNvPr id="673" name="Google Shape;673;p108"/>
            <p:cNvCxnSpPr/>
            <p:nvPr/>
          </p:nvCxnSpPr>
          <p:spPr>
            <a:xfrm>
              <a:off x="5716861" y="3924240"/>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74" name="Google Shape;674;p108"/>
            <p:cNvCxnSpPr/>
            <p:nvPr/>
          </p:nvCxnSpPr>
          <p:spPr>
            <a:xfrm>
              <a:off x="6001883" y="3924240"/>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75" name="Google Shape;675;p108"/>
            <p:cNvCxnSpPr/>
            <p:nvPr/>
          </p:nvCxnSpPr>
          <p:spPr>
            <a:xfrm>
              <a:off x="6281993" y="3924240"/>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76" name="Google Shape;676;p108"/>
            <p:cNvCxnSpPr/>
            <p:nvPr/>
          </p:nvCxnSpPr>
          <p:spPr>
            <a:xfrm>
              <a:off x="6567014" y="3924240"/>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77" name="Google Shape;677;p108"/>
            <p:cNvCxnSpPr/>
            <p:nvPr/>
          </p:nvCxnSpPr>
          <p:spPr>
            <a:xfrm>
              <a:off x="6852036" y="3924240"/>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78" name="Google Shape;678;p108"/>
            <p:cNvCxnSpPr/>
            <p:nvPr/>
          </p:nvCxnSpPr>
          <p:spPr>
            <a:xfrm>
              <a:off x="7137058" y="3924240"/>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79" name="Google Shape;679;p108"/>
            <p:cNvCxnSpPr/>
            <p:nvPr/>
          </p:nvCxnSpPr>
          <p:spPr>
            <a:xfrm>
              <a:off x="7422080" y="3924240"/>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80" name="Google Shape;680;p108"/>
            <p:cNvCxnSpPr/>
            <p:nvPr/>
          </p:nvCxnSpPr>
          <p:spPr>
            <a:xfrm>
              <a:off x="7702186" y="3924240"/>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81" name="Google Shape;681;p108"/>
            <p:cNvCxnSpPr/>
            <p:nvPr/>
          </p:nvCxnSpPr>
          <p:spPr>
            <a:xfrm>
              <a:off x="7987208" y="3924240"/>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82" name="Google Shape;682;p108"/>
            <p:cNvCxnSpPr/>
            <p:nvPr/>
          </p:nvCxnSpPr>
          <p:spPr>
            <a:xfrm>
              <a:off x="8272230" y="3924240"/>
              <a:ext cx="78627" cy="4913"/>
            </a:xfrm>
            <a:prstGeom prst="straightConnector1">
              <a:avLst/>
            </a:prstGeom>
            <a:noFill/>
            <a:ln w="14400" cap="flat" cmpd="sng">
              <a:solidFill>
                <a:srgbClr val="7F7F7F"/>
              </a:solidFill>
              <a:prstDash val="solid"/>
              <a:round/>
              <a:headEnd type="none" w="med" len="med"/>
              <a:tailEnd type="none" w="med" len="med"/>
            </a:ln>
          </p:spPr>
        </p:cxnSp>
        <p:cxnSp>
          <p:nvCxnSpPr>
            <p:cNvPr id="683" name="Google Shape;683;p108"/>
            <p:cNvCxnSpPr/>
            <p:nvPr/>
          </p:nvCxnSpPr>
          <p:spPr>
            <a:xfrm>
              <a:off x="6630897" y="6862914"/>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84" name="Google Shape;684;p108"/>
            <p:cNvCxnSpPr/>
            <p:nvPr/>
          </p:nvCxnSpPr>
          <p:spPr>
            <a:xfrm>
              <a:off x="6915919" y="6862914"/>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85" name="Google Shape;685;p108"/>
            <p:cNvCxnSpPr/>
            <p:nvPr/>
          </p:nvCxnSpPr>
          <p:spPr>
            <a:xfrm>
              <a:off x="7200941" y="6862914"/>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86" name="Google Shape;686;p108"/>
            <p:cNvCxnSpPr/>
            <p:nvPr/>
          </p:nvCxnSpPr>
          <p:spPr>
            <a:xfrm>
              <a:off x="7481050" y="6862914"/>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87" name="Google Shape;687;p108"/>
            <p:cNvCxnSpPr/>
            <p:nvPr/>
          </p:nvCxnSpPr>
          <p:spPr>
            <a:xfrm>
              <a:off x="7766072" y="6862914"/>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88" name="Google Shape;688;p108"/>
            <p:cNvCxnSpPr/>
            <p:nvPr/>
          </p:nvCxnSpPr>
          <p:spPr>
            <a:xfrm>
              <a:off x="8051094" y="6862914"/>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89" name="Google Shape;689;p108"/>
            <p:cNvCxnSpPr/>
            <p:nvPr/>
          </p:nvCxnSpPr>
          <p:spPr>
            <a:xfrm>
              <a:off x="8336116" y="6862914"/>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90" name="Google Shape;690;p108"/>
            <p:cNvCxnSpPr/>
            <p:nvPr/>
          </p:nvCxnSpPr>
          <p:spPr>
            <a:xfrm>
              <a:off x="8621138" y="6862914"/>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91" name="Google Shape;691;p108"/>
            <p:cNvCxnSpPr/>
            <p:nvPr/>
          </p:nvCxnSpPr>
          <p:spPr>
            <a:xfrm>
              <a:off x="8901244" y="6862914"/>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92" name="Google Shape;692;p108"/>
            <p:cNvCxnSpPr/>
            <p:nvPr/>
          </p:nvCxnSpPr>
          <p:spPr>
            <a:xfrm>
              <a:off x="9186266" y="6862914"/>
              <a:ext cx="73714" cy="4913"/>
            </a:xfrm>
            <a:prstGeom prst="straightConnector1">
              <a:avLst/>
            </a:prstGeom>
            <a:noFill/>
            <a:ln w="14400" cap="flat" cmpd="sng">
              <a:solidFill>
                <a:srgbClr val="7F7F7F"/>
              </a:solidFill>
              <a:prstDash val="solid"/>
              <a:round/>
              <a:headEnd type="none" w="med" len="med"/>
              <a:tailEnd type="none" w="med" len="med"/>
            </a:ln>
          </p:spPr>
        </p:cxnSp>
        <p:cxnSp>
          <p:nvCxnSpPr>
            <p:cNvPr id="693" name="Google Shape;693;p108"/>
            <p:cNvCxnSpPr/>
            <p:nvPr/>
          </p:nvCxnSpPr>
          <p:spPr>
            <a:xfrm>
              <a:off x="5716861" y="9663991"/>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94" name="Google Shape;694;p108"/>
            <p:cNvCxnSpPr/>
            <p:nvPr/>
          </p:nvCxnSpPr>
          <p:spPr>
            <a:xfrm>
              <a:off x="6001883" y="9663991"/>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95" name="Google Shape;695;p108"/>
            <p:cNvCxnSpPr/>
            <p:nvPr/>
          </p:nvCxnSpPr>
          <p:spPr>
            <a:xfrm>
              <a:off x="6281993" y="9663991"/>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96" name="Google Shape;696;p108"/>
            <p:cNvCxnSpPr/>
            <p:nvPr/>
          </p:nvCxnSpPr>
          <p:spPr>
            <a:xfrm>
              <a:off x="6567014" y="9663991"/>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97" name="Google Shape;697;p108"/>
            <p:cNvCxnSpPr/>
            <p:nvPr/>
          </p:nvCxnSpPr>
          <p:spPr>
            <a:xfrm>
              <a:off x="6852036" y="9663991"/>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98" name="Google Shape;698;p108"/>
            <p:cNvCxnSpPr/>
            <p:nvPr/>
          </p:nvCxnSpPr>
          <p:spPr>
            <a:xfrm>
              <a:off x="7137058" y="9663991"/>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99" name="Google Shape;699;p108"/>
            <p:cNvCxnSpPr/>
            <p:nvPr/>
          </p:nvCxnSpPr>
          <p:spPr>
            <a:xfrm>
              <a:off x="7422080" y="9663991"/>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700" name="Google Shape;700;p108"/>
            <p:cNvCxnSpPr/>
            <p:nvPr/>
          </p:nvCxnSpPr>
          <p:spPr>
            <a:xfrm>
              <a:off x="7702186" y="9663991"/>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701" name="Google Shape;701;p108"/>
            <p:cNvCxnSpPr/>
            <p:nvPr/>
          </p:nvCxnSpPr>
          <p:spPr>
            <a:xfrm>
              <a:off x="7987208" y="9663991"/>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702" name="Google Shape;702;p108"/>
            <p:cNvCxnSpPr/>
            <p:nvPr/>
          </p:nvCxnSpPr>
          <p:spPr>
            <a:xfrm>
              <a:off x="8272230" y="9663991"/>
              <a:ext cx="78627" cy="4913"/>
            </a:xfrm>
            <a:prstGeom prst="straightConnector1">
              <a:avLst/>
            </a:prstGeom>
            <a:noFill/>
            <a:ln w="14400" cap="flat" cmpd="sng">
              <a:solidFill>
                <a:srgbClr val="7F7F7F"/>
              </a:solidFill>
              <a:prstDash val="solid"/>
              <a:round/>
              <a:headEnd type="none" w="med" len="med"/>
              <a:tailEnd type="none" w="med" len="med"/>
            </a:ln>
          </p:spPr>
        </p:cxnSp>
        <p:cxnSp>
          <p:nvCxnSpPr>
            <p:cNvPr id="703" name="Google Shape;703;p108"/>
            <p:cNvCxnSpPr/>
            <p:nvPr/>
          </p:nvCxnSpPr>
          <p:spPr>
            <a:xfrm flipH="1">
              <a:off x="6109995" y="12042450"/>
              <a:ext cx="152341" cy="4913"/>
            </a:xfrm>
            <a:prstGeom prst="straightConnector1">
              <a:avLst/>
            </a:prstGeom>
            <a:noFill/>
            <a:ln w="14400" cap="flat" cmpd="sng">
              <a:solidFill>
                <a:srgbClr val="7F7F7F"/>
              </a:solidFill>
              <a:prstDash val="solid"/>
              <a:round/>
              <a:headEnd type="none" w="med" len="med"/>
              <a:tailEnd type="none" w="med" len="med"/>
            </a:ln>
          </p:spPr>
        </p:cxnSp>
        <p:cxnSp>
          <p:nvCxnSpPr>
            <p:cNvPr id="704" name="Google Shape;704;p108"/>
            <p:cNvCxnSpPr/>
            <p:nvPr/>
          </p:nvCxnSpPr>
          <p:spPr>
            <a:xfrm flipH="1">
              <a:off x="5824973" y="12042450"/>
              <a:ext cx="152341" cy="4913"/>
            </a:xfrm>
            <a:prstGeom prst="straightConnector1">
              <a:avLst/>
            </a:prstGeom>
            <a:noFill/>
            <a:ln w="14400" cap="flat" cmpd="sng">
              <a:solidFill>
                <a:srgbClr val="7F7F7F"/>
              </a:solidFill>
              <a:prstDash val="solid"/>
              <a:round/>
              <a:headEnd type="none" w="med" len="med"/>
              <a:tailEnd type="none" w="med" len="med"/>
            </a:ln>
          </p:spPr>
        </p:cxnSp>
        <p:cxnSp>
          <p:nvCxnSpPr>
            <p:cNvPr id="705" name="Google Shape;705;p108"/>
            <p:cNvCxnSpPr/>
            <p:nvPr/>
          </p:nvCxnSpPr>
          <p:spPr>
            <a:xfrm flipH="1">
              <a:off x="5544867" y="12042450"/>
              <a:ext cx="152338" cy="4913"/>
            </a:xfrm>
            <a:prstGeom prst="straightConnector1">
              <a:avLst/>
            </a:prstGeom>
            <a:noFill/>
            <a:ln w="14400" cap="flat" cmpd="sng">
              <a:solidFill>
                <a:srgbClr val="7F7F7F"/>
              </a:solidFill>
              <a:prstDash val="solid"/>
              <a:round/>
              <a:headEnd type="none" w="med" len="med"/>
              <a:tailEnd type="none" w="med" len="med"/>
            </a:ln>
          </p:spPr>
        </p:cxnSp>
        <p:cxnSp>
          <p:nvCxnSpPr>
            <p:cNvPr id="706" name="Google Shape;706;p108"/>
            <p:cNvCxnSpPr/>
            <p:nvPr/>
          </p:nvCxnSpPr>
          <p:spPr>
            <a:xfrm flipH="1">
              <a:off x="5259845" y="12042450"/>
              <a:ext cx="152338" cy="4913"/>
            </a:xfrm>
            <a:prstGeom prst="straightConnector1">
              <a:avLst/>
            </a:prstGeom>
            <a:noFill/>
            <a:ln w="14400" cap="flat" cmpd="sng">
              <a:solidFill>
                <a:srgbClr val="7F7F7F"/>
              </a:solidFill>
              <a:prstDash val="solid"/>
              <a:round/>
              <a:headEnd type="none" w="med" len="med"/>
              <a:tailEnd type="none" w="med" len="med"/>
            </a:ln>
          </p:spPr>
        </p:cxnSp>
        <p:cxnSp>
          <p:nvCxnSpPr>
            <p:cNvPr id="707" name="Google Shape;707;p108"/>
            <p:cNvCxnSpPr/>
            <p:nvPr/>
          </p:nvCxnSpPr>
          <p:spPr>
            <a:xfrm flipH="1">
              <a:off x="4974823" y="12042450"/>
              <a:ext cx="152338" cy="4913"/>
            </a:xfrm>
            <a:prstGeom prst="straightConnector1">
              <a:avLst/>
            </a:prstGeom>
            <a:noFill/>
            <a:ln w="14400" cap="flat" cmpd="sng">
              <a:solidFill>
                <a:srgbClr val="7F7F7F"/>
              </a:solidFill>
              <a:prstDash val="solid"/>
              <a:round/>
              <a:headEnd type="none" w="med" len="med"/>
              <a:tailEnd type="none" w="med" len="med"/>
            </a:ln>
          </p:spPr>
        </p:cxnSp>
        <p:cxnSp>
          <p:nvCxnSpPr>
            <p:cNvPr id="708" name="Google Shape;708;p108"/>
            <p:cNvCxnSpPr/>
            <p:nvPr/>
          </p:nvCxnSpPr>
          <p:spPr>
            <a:xfrm flipH="1">
              <a:off x="4689801" y="12042450"/>
              <a:ext cx="152338" cy="4913"/>
            </a:xfrm>
            <a:prstGeom prst="straightConnector1">
              <a:avLst/>
            </a:prstGeom>
            <a:noFill/>
            <a:ln w="14400" cap="flat" cmpd="sng">
              <a:solidFill>
                <a:srgbClr val="7F7F7F"/>
              </a:solidFill>
              <a:prstDash val="solid"/>
              <a:round/>
              <a:headEnd type="none" w="med" len="med"/>
              <a:tailEnd type="none" w="med" len="med"/>
            </a:ln>
          </p:spPr>
        </p:cxnSp>
        <p:cxnSp>
          <p:nvCxnSpPr>
            <p:cNvPr id="709" name="Google Shape;709;p108"/>
            <p:cNvCxnSpPr/>
            <p:nvPr/>
          </p:nvCxnSpPr>
          <p:spPr>
            <a:xfrm flipH="1">
              <a:off x="4404779" y="12042450"/>
              <a:ext cx="152338" cy="4913"/>
            </a:xfrm>
            <a:prstGeom prst="straightConnector1">
              <a:avLst/>
            </a:prstGeom>
            <a:noFill/>
            <a:ln w="14400" cap="flat" cmpd="sng">
              <a:solidFill>
                <a:srgbClr val="7F7F7F"/>
              </a:solidFill>
              <a:prstDash val="solid"/>
              <a:round/>
              <a:headEnd type="none" w="med" len="med"/>
              <a:tailEnd type="none" w="med" len="med"/>
            </a:ln>
          </p:spPr>
        </p:cxnSp>
        <p:cxnSp>
          <p:nvCxnSpPr>
            <p:cNvPr id="710" name="Google Shape;710;p108"/>
            <p:cNvCxnSpPr/>
            <p:nvPr/>
          </p:nvCxnSpPr>
          <p:spPr>
            <a:xfrm flipH="1">
              <a:off x="4124670" y="12042450"/>
              <a:ext cx="152341" cy="4913"/>
            </a:xfrm>
            <a:prstGeom prst="straightConnector1">
              <a:avLst/>
            </a:prstGeom>
            <a:noFill/>
            <a:ln w="14400" cap="flat" cmpd="sng">
              <a:solidFill>
                <a:srgbClr val="7F7F7F"/>
              </a:solidFill>
              <a:prstDash val="solid"/>
              <a:round/>
              <a:headEnd type="none" w="med" len="med"/>
              <a:tailEnd type="none" w="med" len="med"/>
            </a:ln>
          </p:spPr>
        </p:cxnSp>
        <p:cxnSp>
          <p:nvCxnSpPr>
            <p:cNvPr id="711" name="Google Shape;711;p108"/>
            <p:cNvCxnSpPr/>
            <p:nvPr/>
          </p:nvCxnSpPr>
          <p:spPr>
            <a:xfrm flipH="1">
              <a:off x="3839648" y="12042450"/>
              <a:ext cx="152341" cy="4913"/>
            </a:xfrm>
            <a:prstGeom prst="straightConnector1">
              <a:avLst/>
            </a:prstGeom>
            <a:noFill/>
            <a:ln w="14400" cap="flat" cmpd="sng">
              <a:solidFill>
                <a:srgbClr val="7F7F7F"/>
              </a:solidFill>
              <a:prstDash val="solid"/>
              <a:round/>
              <a:headEnd type="none" w="med" len="med"/>
              <a:tailEnd type="none" w="med" len="med"/>
            </a:ln>
          </p:spPr>
        </p:cxnSp>
        <p:sp>
          <p:nvSpPr>
            <p:cNvPr id="712" name="Google Shape;712;p108"/>
            <p:cNvSpPr/>
            <p:nvPr/>
          </p:nvSpPr>
          <p:spPr>
            <a:xfrm>
              <a:off x="3593940" y="11988392"/>
              <a:ext cx="108112" cy="54057"/>
            </a:xfrm>
            <a:custGeom>
              <a:avLst/>
              <a:gdLst/>
              <a:ahLst/>
              <a:cxnLst/>
              <a:rect l="l" t="t" r="r" b="b"/>
              <a:pathLst>
                <a:path w="97" h="49" extrusionOk="0">
                  <a:moveTo>
                    <a:pt x="96" y="48"/>
                  </a:moveTo>
                  <a:lnTo>
                    <a:pt x="32" y="48"/>
                  </a:lnTo>
                  <a:lnTo>
                    <a:pt x="0" y="0"/>
                  </a:lnTo>
                </a:path>
              </a:pathLst>
            </a:custGeom>
            <a:noFill/>
            <a:ln w="14400" cap="flat" cmpd="sng">
              <a:solidFill>
                <a:srgbClr val="7F7F7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713" name="Google Shape;713;p108"/>
            <p:cNvCxnSpPr/>
            <p:nvPr/>
          </p:nvCxnSpPr>
          <p:spPr>
            <a:xfrm rot="10800000">
              <a:off x="3441602" y="11737771"/>
              <a:ext cx="88455" cy="132681"/>
            </a:xfrm>
            <a:prstGeom prst="straightConnector1">
              <a:avLst/>
            </a:prstGeom>
            <a:noFill/>
            <a:ln w="14400" cap="flat" cmpd="sng">
              <a:solidFill>
                <a:srgbClr val="7F7F7F"/>
              </a:solidFill>
              <a:prstDash val="solid"/>
              <a:round/>
              <a:headEnd type="none" w="med" len="med"/>
              <a:tailEnd type="none" w="med" len="med"/>
            </a:ln>
          </p:spPr>
        </p:cxnSp>
      </p:grpSp>
      <p:sp>
        <p:nvSpPr>
          <p:cNvPr id="714" name="Google Shape;714;p108"/>
          <p:cNvSpPr txBox="1">
            <a:spLocks noGrp="1"/>
          </p:cNvSpPr>
          <p:nvPr>
            <p:ph type="body" idx="1"/>
          </p:nvPr>
        </p:nvSpPr>
        <p:spPr>
          <a:xfrm>
            <a:off x="734715" y="1476869"/>
            <a:ext cx="4312551" cy="414784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5" name="Google Shape;715;p108"/>
          <p:cNvSpPr/>
          <p:nvPr/>
        </p:nvSpPr>
        <p:spPr>
          <a:xfrm>
            <a:off x="818862" y="1340326"/>
            <a:ext cx="792000" cy="21410"/>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716" name="Google Shape;716;p108"/>
          <p:cNvSpPr txBox="1">
            <a:spLocks noGrp="1"/>
          </p:cNvSpPr>
          <p:nvPr>
            <p:ph type="body" idx="2"/>
          </p:nvPr>
        </p:nvSpPr>
        <p:spPr>
          <a:xfrm>
            <a:off x="734715" y="642972"/>
            <a:ext cx="430888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7" name="Google Shape;717;p108"/>
          <p:cNvSpPr txBox="1">
            <a:spLocks noGrp="1"/>
          </p:cNvSpPr>
          <p:nvPr>
            <p:ph type="body" idx="3"/>
          </p:nvPr>
        </p:nvSpPr>
        <p:spPr>
          <a:xfrm>
            <a:off x="5383587" y="2953714"/>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595A59"/>
              </a:buClr>
              <a:buSzPts val="2200"/>
              <a:buNone/>
              <a:defRPr sz="2200" b="1"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8" name="Google Shape;718;p108"/>
          <p:cNvSpPr txBox="1">
            <a:spLocks noGrp="1"/>
          </p:cNvSpPr>
          <p:nvPr>
            <p:ph type="body" idx="4"/>
          </p:nvPr>
        </p:nvSpPr>
        <p:spPr>
          <a:xfrm>
            <a:off x="6505378" y="706995"/>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595A59"/>
              </a:buClr>
              <a:buSzPts val="2200"/>
              <a:buNone/>
              <a:defRPr sz="2200" b="1"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9" name="Google Shape;719;p108"/>
          <p:cNvSpPr txBox="1">
            <a:spLocks noGrp="1"/>
          </p:cNvSpPr>
          <p:nvPr>
            <p:ph type="body" idx="5"/>
          </p:nvPr>
        </p:nvSpPr>
        <p:spPr>
          <a:xfrm>
            <a:off x="6667059" y="5252705"/>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595A59"/>
              </a:buClr>
              <a:buSzPts val="2200"/>
              <a:buNone/>
              <a:defRPr sz="2200" b="1"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0" name="Google Shape;720;p108"/>
          <p:cNvSpPr txBox="1">
            <a:spLocks noGrp="1"/>
          </p:cNvSpPr>
          <p:nvPr>
            <p:ph type="body" idx="6"/>
          </p:nvPr>
        </p:nvSpPr>
        <p:spPr>
          <a:xfrm>
            <a:off x="5731325" y="4198813"/>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595A59"/>
              </a:buClr>
              <a:buSzPts val="2200"/>
              <a:buNone/>
              <a:defRPr sz="2200" b="1"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1" name="Google Shape;721;p108"/>
          <p:cNvSpPr txBox="1">
            <a:spLocks noGrp="1"/>
          </p:cNvSpPr>
          <p:nvPr>
            <p:ph type="body" idx="7"/>
          </p:nvPr>
        </p:nvSpPr>
        <p:spPr>
          <a:xfrm>
            <a:off x="5779230" y="1711325"/>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595A59"/>
              </a:buClr>
              <a:buSzPts val="2200"/>
              <a:buNone/>
              <a:defRPr sz="2200" b="1"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22" name="Google Shape;722;p108"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grpSp>
        <p:nvGrpSpPr>
          <p:cNvPr id="723" name="Google Shape;723;p108"/>
          <p:cNvGrpSpPr/>
          <p:nvPr/>
        </p:nvGrpSpPr>
        <p:grpSpPr>
          <a:xfrm>
            <a:off x="389965" y="6092742"/>
            <a:ext cx="3144242" cy="374574"/>
            <a:chOff x="301128" y="6151084"/>
            <a:chExt cx="3144242" cy="374574"/>
          </a:xfrm>
        </p:grpSpPr>
        <p:pic>
          <p:nvPicPr>
            <p:cNvPr id="724" name="Google Shape;724;p108"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725" name="Google Shape;725;p108"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726" name="Google Shape;726;p108"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5 point number graph with icons A">
  <p:cSld name="5 point number graph with icons A">
    <p:spTree>
      <p:nvGrpSpPr>
        <p:cNvPr id="1" name="Shape 727"/>
        <p:cNvGrpSpPr/>
        <p:nvPr/>
      </p:nvGrpSpPr>
      <p:grpSpPr>
        <a:xfrm>
          <a:off x="0" y="0"/>
          <a:ext cx="0" cy="0"/>
          <a:chOff x="0" y="0"/>
          <a:chExt cx="0" cy="0"/>
        </a:xfrm>
      </p:grpSpPr>
      <p:sp>
        <p:nvSpPr>
          <p:cNvPr id="728" name="Google Shape;728;p109"/>
          <p:cNvSpPr txBox="1">
            <a:spLocks noGrp="1"/>
          </p:cNvSpPr>
          <p:nvPr>
            <p:ph type="body" idx="1"/>
          </p:nvPr>
        </p:nvSpPr>
        <p:spPr>
          <a:xfrm>
            <a:off x="411246" y="429619"/>
            <a:ext cx="430888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3600"/>
              <a:buNone/>
              <a:defRPr sz="36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9" name="Google Shape;729;p109"/>
          <p:cNvSpPr/>
          <p:nvPr/>
        </p:nvSpPr>
        <p:spPr>
          <a:xfrm>
            <a:off x="2384303" y="2144026"/>
            <a:ext cx="2066436" cy="2071148"/>
          </a:xfrm>
          <a:custGeom>
            <a:avLst/>
            <a:gdLst/>
            <a:ahLst/>
            <a:cxnLst/>
            <a:rect l="l" t="t" r="r" b="b"/>
            <a:pathLst>
              <a:path w="3868" h="3876" extrusionOk="0">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0" name="Google Shape;730;p109"/>
          <p:cNvSpPr/>
          <p:nvPr/>
        </p:nvSpPr>
        <p:spPr>
          <a:xfrm>
            <a:off x="6875324" y="2733089"/>
            <a:ext cx="2365680" cy="2365680"/>
          </a:xfrm>
          <a:custGeom>
            <a:avLst/>
            <a:gdLst/>
            <a:ahLst/>
            <a:cxnLst/>
            <a:rect l="l" t="t" r="r" b="b"/>
            <a:pathLst>
              <a:path w="4428" h="4428" extrusionOk="0">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1" name="Google Shape;731;p109"/>
          <p:cNvSpPr/>
          <p:nvPr/>
        </p:nvSpPr>
        <p:spPr>
          <a:xfrm>
            <a:off x="4224538" y="3013484"/>
            <a:ext cx="2313842" cy="2313842"/>
          </a:xfrm>
          <a:custGeom>
            <a:avLst/>
            <a:gdLst/>
            <a:ahLst/>
            <a:cxnLst/>
            <a:rect l="l" t="t" r="r" b="b"/>
            <a:pathLst>
              <a:path w="4330" h="4329" extrusionOk="0">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2" name="Google Shape;732;p109"/>
          <p:cNvSpPr/>
          <p:nvPr/>
        </p:nvSpPr>
        <p:spPr>
          <a:xfrm>
            <a:off x="8911127" y="1536112"/>
            <a:ext cx="2690842" cy="2688487"/>
          </a:xfrm>
          <a:custGeom>
            <a:avLst/>
            <a:gdLst/>
            <a:ahLst/>
            <a:cxnLst/>
            <a:rect l="l" t="t" r="r" b="b"/>
            <a:pathLst>
              <a:path w="5034" h="5033" extrusionOk="0">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76C0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3" name="Google Shape;733;p109"/>
          <p:cNvSpPr/>
          <p:nvPr/>
        </p:nvSpPr>
        <p:spPr>
          <a:xfrm>
            <a:off x="5574671" y="1498412"/>
            <a:ext cx="1983966" cy="1979254"/>
          </a:xfrm>
          <a:custGeom>
            <a:avLst/>
            <a:gdLst/>
            <a:ahLst/>
            <a:cxnLst/>
            <a:rect l="l" t="t" r="r" b="b"/>
            <a:pathLst>
              <a:path w="3714" h="3704" extrusionOk="0">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27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4" name="Google Shape;734;p109"/>
          <p:cNvSpPr/>
          <p:nvPr/>
        </p:nvSpPr>
        <p:spPr>
          <a:xfrm>
            <a:off x="2108622" y="3272672"/>
            <a:ext cx="791702" cy="791702"/>
          </a:xfrm>
          <a:custGeom>
            <a:avLst/>
            <a:gdLst/>
            <a:ahLst/>
            <a:cxnLst/>
            <a:rect l="l" t="t" r="r" b="b"/>
            <a:pathLst>
              <a:path w="1483" h="1482" extrusionOk="0">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5" name="Google Shape;735;p109"/>
          <p:cNvSpPr/>
          <p:nvPr/>
        </p:nvSpPr>
        <p:spPr>
          <a:xfrm>
            <a:off x="5923397" y="4495568"/>
            <a:ext cx="791702" cy="791702"/>
          </a:xfrm>
          <a:custGeom>
            <a:avLst/>
            <a:gdLst/>
            <a:ahLst/>
            <a:cxnLst/>
            <a:rect l="l" t="t" r="r" b="b"/>
            <a:pathLst>
              <a:path w="1483" h="1482" extrusionOk="0">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6" name="Google Shape;736;p109"/>
          <p:cNvSpPr/>
          <p:nvPr/>
        </p:nvSpPr>
        <p:spPr>
          <a:xfrm>
            <a:off x="5527546" y="1342899"/>
            <a:ext cx="791702" cy="786989"/>
          </a:xfrm>
          <a:custGeom>
            <a:avLst/>
            <a:gdLst/>
            <a:ahLst/>
            <a:cxnLst/>
            <a:rect l="l" t="t" r="r" b="b"/>
            <a:pathLst>
              <a:path w="1483" h="1473" extrusionOk="0">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27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7" name="Google Shape;737;p109"/>
          <p:cNvSpPr/>
          <p:nvPr/>
        </p:nvSpPr>
        <p:spPr>
          <a:xfrm>
            <a:off x="8058164" y="2400858"/>
            <a:ext cx="786989" cy="786989"/>
          </a:xfrm>
          <a:custGeom>
            <a:avLst/>
            <a:gdLst/>
            <a:ahLst/>
            <a:cxnLst/>
            <a:rect l="l" t="t" r="r" b="b"/>
            <a:pathLst>
              <a:path w="1474" h="1473" extrusionOk="0">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8" name="Google Shape;738;p109"/>
          <p:cNvSpPr/>
          <p:nvPr/>
        </p:nvSpPr>
        <p:spPr>
          <a:xfrm>
            <a:off x="10852680" y="1609156"/>
            <a:ext cx="786989" cy="791702"/>
          </a:xfrm>
          <a:custGeom>
            <a:avLst/>
            <a:gdLst/>
            <a:ahLst/>
            <a:cxnLst/>
            <a:rect l="l" t="t" r="r" b="b"/>
            <a:pathLst>
              <a:path w="1474" h="1482" extrusionOk="0">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76C0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9" name="Google Shape;739;p109"/>
          <p:cNvSpPr txBox="1">
            <a:spLocks noGrp="1"/>
          </p:cNvSpPr>
          <p:nvPr>
            <p:ph type="body" idx="2"/>
          </p:nvPr>
        </p:nvSpPr>
        <p:spPr>
          <a:xfrm>
            <a:off x="2505115" y="2803265"/>
            <a:ext cx="1740791" cy="69763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0" name="Google Shape;740;p109"/>
          <p:cNvSpPr txBox="1">
            <a:spLocks noGrp="1"/>
          </p:cNvSpPr>
          <p:nvPr>
            <p:ph type="body" idx="3"/>
          </p:nvPr>
        </p:nvSpPr>
        <p:spPr>
          <a:xfrm>
            <a:off x="4451914" y="3788978"/>
            <a:ext cx="1853076" cy="83943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1" name="Google Shape;741;p109"/>
          <p:cNvSpPr txBox="1">
            <a:spLocks noGrp="1"/>
          </p:cNvSpPr>
          <p:nvPr>
            <p:ph type="body" idx="4"/>
          </p:nvPr>
        </p:nvSpPr>
        <p:spPr>
          <a:xfrm>
            <a:off x="6950565" y="3500899"/>
            <a:ext cx="2130961" cy="880763"/>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2" name="Google Shape;742;p109"/>
          <p:cNvSpPr txBox="1">
            <a:spLocks noGrp="1"/>
          </p:cNvSpPr>
          <p:nvPr>
            <p:ph type="body" idx="5"/>
          </p:nvPr>
        </p:nvSpPr>
        <p:spPr>
          <a:xfrm>
            <a:off x="9067268" y="2446428"/>
            <a:ext cx="2333958" cy="880763"/>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3" name="Google Shape;743;p109"/>
          <p:cNvSpPr txBox="1">
            <a:spLocks noGrp="1"/>
          </p:cNvSpPr>
          <p:nvPr>
            <p:ph type="body" idx="6"/>
          </p:nvPr>
        </p:nvSpPr>
        <p:spPr>
          <a:xfrm>
            <a:off x="5645112" y="2214208"/>
            <a:ext cx="1740791" cy="880763"/>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4" name="Google Shape;744;p109"/>
          <p:cNvSpPr txBox="1">
            <a:spLocks noGrp="1"/>
          </p:cNvSpPr>
          <p:nvPr>
            <p:ph type="body" idx="7"/>
          </p:nvPr>
        </p:nvSpPr>
        <p:spPr>
          <a:xfrm>
            <a:off x="2138039" y="3421579"/>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45" name="Google Shape;745;p109"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grpSp>
        <p:nvGrpSpPr>
          <p:cNvPr id="746" name="Google Shape;746;p109"/>
          <p:cNvGrpSpPr/>
          <p:nvPr/>
        </p:nvGrpSpPr>
        <p:grpSpPr>
          <a:xfrm>
            <a:off x="389965" y="6092742"/>
            <a:ext cx="3144242" cy="374574"/>
            <a:chOff x="301128" y="6151084"/>
            <a:chExt cx="3144242" cy="374574"/>
          </a:xfrm>
        </p:grpSpPr>
        <p:pic>
          <p:nvPicPr>
            <p:cNvPr id="747" name="Google Shape;747;p109"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748" name="Google Shape;748;p109"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749" name="Google Shape;749;p109"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
        <p:nvSpPr>
          <p:cNvPr id="750" name="Google Shape;750;p109"/>
          <p:cNvSpPr txBox="1">
            <a:spLocks noGrp="1"/>
          </p:cNvSpPr>
          <p:nvPr>
            <p:ph type="body" idx="8"/>
          </p:nvPr>
        </p:nvSpPr>
        <p:spPr>
          <a:xfrm>
            <a:off x="6003355" y="4641816"/>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1" name="Google Shape;751;p109"/>
          <p:cNvSpPr txBox="1">
            <a:spLocks noGrp="1"/>
          </p:cNvSpPr>
          <p:nvPr>
            <p:ph type="body" idx="9"/>
          </p:nvPr>
        </p:nvSpPr>
        <p:spPr>
          <a:xfrm>
            <a:off x="5575772" y="1390066"/>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2" name="Google Shape;752;p109"/>
          <p:cNvSpPr txBox="1">
            <a:spLocks noGrp="1"/>
          </p:cNvSpPr>
          <p:nvPr>
            <p:ph type="body" idx="13"/>
          </p:nvPr>
        </p:nvSpPr>
        <p:spPr>
          <a:xfrm>
            <a:off x="8119887" y="2463875"/>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3" name="Google Shape;753;p109"/>
          <p:cNvSpPr txBox="1">
            <a:spLocks noGrp="1"/>
          </p:cNvSpPr>
          <p:nvPr>
            <p:ph type="body" idx="14"/>
          </p:nvPr>
        </p:nvSpPr>
        <p:spPr>
          <a:xfrm>
            <a:off x="10942078" y="1707788"/>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4 point number graph with icons ">
  <p:cSld name="4 point number graph with icons ">
    <p:spTree>
      <p:nvGrpSpPr>
        <p:cNvPr id="1" name="Shape 754"/>
        <p:cNvGrpSpPr/>
        <p:nvPr/>
      </p:nvGrpSpPr>
      <p:grpSpPr>
        <a:xfrm>
          <a:off x="0" y="0"/>
          <a:ext cx="0" cy="0"/>
          <a:chOff x="0" y="0"/>
          <a:chExt cx="0" cy="0"/>
        </a:xfrm>
      </p:grpSpPr>
      <p:sp>
        <p:nvSpPr>
          <p:cNvPr id="755" name="Google Shape;755;p110"/>
          <p:cNvSpPr txBox="1">
            <a:spLocks noGrp="1"/>
          </p:cNvSpPr>
          <p:nvPr>
            <p:ph type="body" idx="1"/>
          </p:nvPr>
        </p:nvSpPr>
        <p:spPr>
          <a:xfrm>
            <a:off x="411246" y="429619"/>
            <a:ext cx="430888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6" name="Google Shape;756;p110"/>
          <p:cNvSpPr/>
          <p:nvPr/>
        </p:nvSpPr>
        <p:spPr>
          <a:xfrm>
            <a:off x="2089889" y="2141094"/>
            <a:ext cx="2664102" cy="2664102"/>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7" name="Google Shape;757;p110"/>
          <p:cNvSpPr/>
          <p:nvPr/>
        </p:nvSpPr>
        <p:spPr>
          <a:xfrm>
            <a:off x="4385115" y="2141094"/>
            <a:ext cx="2664102" cy="2664102"/>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8" name="Google Shape;758;p110"/>
          <p:cNvSpPr/>
          <p:nvPr/>
        </p:nvSpPr>
        <p:spPr>
          <a:xfrm>
            <a:off x="6680341" y="2141094"/>
            <a:ext cx="2664102" cy="2664102"/>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9" name="Google Shape;759;p110"/>
          <p:cNvSpPr/>
          <p:nvPr/>
        </p:nvSpPr>
        <p:spPr>
          <a:xfrm>
            <a:off x="8975567" y="2141094"/>
            <a:ext cx="2664102" cy="2664102"/>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0" name="Google Shape;760;p110"/>
          <p:cNvSpPr/>
          <p:nvPr/>
        </p:nvSpPr>
        <p:spPr>
          <a:xfrm>
            <a:off x="2458765" y="1698686"/>
            <a:ext cx="1268168" cy="1268168"/>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1" name="Google Shape;761;p110"/>
          <p:cNvSpPr/>
          <p:nvPr/>
        </p:nvSpPr>
        <p:spPr>
          <a:xfrm>
            <a:off x="4753991" y="1698686"/>
            <a:ext cx="1268168" cy="1268168"/>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2" name="Google Shape;762;p110"/>
          <p:cNvSpPr/>
          <p:nvPr/>
        </p:nvSpPr>
        <p:spPr>
          <a:xfrm>
            <a:off x="7049217" y="1698686"/>
            <a:ext cx="1268168" cy="1268168"/>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3" name="Google Shape;763;p110"/>
          <p:cNvSpPr/>
          <p:nvPr/>
        </p:nvSpPr>
        <p:spPr>
          <a:xfrm>
            <a:off x="9344443" y="1698686"/>
            <a:ext cx="1268168" cy="1268168"/>
          </a:xfrm>
          <a:prstGeom prst="ellipse">
            <a:avLst/>
          </a:prstGeom>
          <a:solidFill>
            <a:srgbClr val="916395">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4" name="Google Shape;764;p110"/>
          <p:cNvSpPr/>
          <p:nvPr/>
        </p:nvSpPr>
        <p:spPr>
          <a:xfrm>
            <a:off x="2562014" y="1786976"/>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5" name="Google Shape;765;p110"/>
          <p:cNvSpPr/>
          <p:nvPr/>
        </p:nvSpPr>
        <p:spPr>
          <a:xfrm>
            <a:off x="4860745" y="1805440"/>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6" name="Google Shape;766;p110"/>
          <p:cNvSpPr/>
          <p:nvPr/>
        </p:nvSpPr>
        <p:spPr>
          <a:xfrm>
            <a:off x="7155971" y="1805439"/>
            <a:ext cx="1054660" cy="1054661"/>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7" name="Google Shape;767;p110"/>
          <p:cNvSpPr/>
          <p:nvPr/>
        </p:nvSpPr>
        <p:spPr>
          <a:xfrm>
            <a:off x="9451197" y="1805439"/>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8" name="Google Shape;768;p110"/>
          <p:cNvSpPr/>
          <p:nvPr/>
        </p:nvSpPr>
        <p:spPr>
          <a:xfrm>
            <a:off x="3435379" y="4279578"/>
            <a:ext cx="879736" cy="879735"/>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9" name="Google Shape;769;p110"/>
          <p:cNvSpPr/>
          <p:nvPr/>
        </p:nvSpPr>
        <p:spPr>
          <a:xfrm>
            <a:off x="5798873" y="4279578"/>
            <a:ext cx="879736" cy="879735"/>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0" name="Google Shape;770;p110"/>
          <p:cNvSpPr/>
          <p:nvPr/>
        </p:nvSpPr>
        <p:spPr>
          <a:xfrm>
            <a:off x="8095831" y="4279578"/>
            <a:ext cx="879736" cy="879735"/>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1" name="Google Shape;771;p110"/>
          <p:cNvSpPr/>
          <p:nvPr/>
        </p:nvSpPr>
        <p:spPr>
          <a:xfrm>
            <a:off x="10526240" y="4279578"/>
            <a:ext cx="879736" cy="879735"/>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2" name="Google Shape;772;p110"/>
          <p:cNvSpPr txBox="1">
            <a:spLocks noGrp="1"/>
          </p:cNvSpPr>
          <p:nvPr>
            <p:ph type="body" idx="2"/>
          </p:nvPr>
        </p:nvSpPr>
        <p:spPr>
          <a:xfrm>
            <a:off x="2747941" y="1946907"/>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4800"/>
              <a:buNone/>
              <a:defRPr sz="4800" b="1" i="0">
                <a:solidFill>
                  <a:srgbClr val="79527B"/>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3" name="Google Shape;773;p110"/>
          <p:cNvSpPr txBox="1">
            <a:spLocks noGrp="1"/>
          </p:cNvSpPr>
          <p:nvPr>
            <p:ph type="body" idx="3"/>
          </p:nvPr>
        </p:nvSpPr>
        <p:spPr>
          <a:xfrm>
            <a:off x="5064548" y="1949503"/>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1D1C5"/>
              </a:buClr>
              <a:buSzPts val="4800"/>
              <a:buNone/>
              <a:defRPr sz="4800" b="1" i="0">
                <a:solidFill>
                  <a:srgbClr val="81D1C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4" name="Google Shape;774;p110"/>
          <p:cNvSpPr txBox="1">
            <a:spLocks noGrp="1"/>
          </p:cNvSpPr>
          <p:nvPr>
            <p:ph type="body" idx="4"/>
          </p:nvPr>
        </p:nvSpPr>
        <p:spPr>
          <a:xfrm>
            <a:off x="7338393" y="1962861"/>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27954"/>
              </a:buClr>
              <a:buSzPts val="4800"/>
              <a:buNone/>
              <a:defRPr sz="4800" b="1" i="0">
                <a:solidFill>
                  <a:srgbClr val="F27954"/>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5" name="Google Shape;775;p110"/>
          <p:cNvSpPr txBox="1">
            <a:spLocks noGrp="1"/>
          </p:cNvSpPr>
          <p:nvPr>
            <p:ph type="body" idx="5"/>
          </p:nvPr>
        </p:nvSpPr>
        <p:spPr>
          <a:xfrm>
            <a:off x="9655000" y="1965457"/>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916395"/>
              </a:buClr>
              <a:buSzPts val="4800"/>
              <a:buNone/>
              <a:defRPr sz="4800" b="1" i="0">
                <a:solidFill>
                  <a:srgbClr val="91639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6" name="Google Shape;776;p110"/>
          <p:cNvSpPr txBox="1">
            <a:spLocks noGrp="1"/>
          </p:cNvSpPr>
          <p:nvPr>
            <p:ph type="body" idx="6"/>
          </p:nvPr>
        </p:nvSpPr>
        <p:spPr>
          <a:xfrm>
            <a:off x="2291885" y="3135867"/>
            <a:ext cx="2093228" cy="120208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7" name="Google Shape;777;p110"/>
          <p:cNvSpPr txBox="1">
            <a:spLocks noGrp="1"/>
          </p:cNvSpPr>
          <p:nvPr>
            <p:ph type="body" idx="7"/>
          </p:nvPr>
        </p:nvSpPr>
        <p:spPr>
          <a:xfrm>
            <a:off x="4623112" y="3117069"/>
            <a:ext cx="2093228" cy="120208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8" name="Google Shape;778;p110"/>
          <p:cNvSpPr txBox="1">
            <a:spLocks noGrp="1"/>
          </p:cNvSpPr>
          <p:nvPr>
            <p:ph type="body" idx="8"/>
          </p:nvPr>
        </p:nvSpPr>
        <p:spPr>
          <a:xfrm>
            <a:off x="6878370" y="3121537"/>
            <a:ext cx="2093228" cy="120208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9" name="Google Shape;779;p110"/>
          <p:cNvSpPr txBox="1">
            <a:spLocks noGrp="1"/>
          </p:cNvSpPr>
          <p:nvPr>
            <p:ph type="body" idx="9"/>
          </p:nvPr>
        </p:nvSpPr>
        <p:spPr>
          <a:xfrm>
            <a:off x="9209597" y="3102739"/>
            <a:ext cx="2093228" cy="120208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80" name="Google Shape;780;p110"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grpSp>
        <p:nvGrpSpPr>
          <p:cNvPr id="781" name="Google Shape;781;p110"/>
          <p:cNvGrpSpPr/>
          <p:nvPr/>
        </p:nvGrpSpPr>
        <p:grpSpPr>
          <a:xfrm>
            <a:off x="389965" y="6092742"/>
            <a:ext cx="3144242" cy="374574"/>
            <a:chOff x="301128" y="6151084"/>
            <a:chExt cx="3144242" cy="374574"/>
          </a:xfrm>
        </p:grpSpPr>
        <p:pic>
          <p:nvPicPr>
            <p:cNvPr id="782" name="Google Shape;782;p110"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783" name="Google Shape;783;p110"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784" name="Google Shape;784;p110"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4 point icon graph">
  <p:cSld name="4 point icon graph">
    <p:spTree>
      <p:nvGrpSpPr>
        <p:cNvPr id="1" name="Shape 785"/>
        <p:cNvGrpSpPr/>
        <p:nvPr/>
      </p:nvGrpSpPr>
      <p:grpSpPr>
        <a:xfrm>
          <a:off x="0" y="0"/>
          <a:ext cx="0" cy="0"/>
          <a:chOff x="0" y="0"/>
          <a:chExt cx="0" cy="0"/>
        </a:xfrm>
      </p:grpSpPr>
      <p:pic>
        <p:nvPicPr>
          <p:cNvPr id="786" name="Google Shape;786;p111"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sp>
        <p:nvSpPr>
          <p:cNvPr id="787" name="Google Shape;787;p111"/>
          <p:cNvSpPr/>
          <p:nvPr/>
        </p:nvSpPr>
        <p:spPr>
          <a:xfrm>
            <a:off x="4292836" y="2475929"/>
            <a:ext cx="1660392" cy="233707"/>
          </a:xfrm>
          <a:custGeom>
            <a:avLst/>
            <a:gdLst/>
            <a:ahLst/>
            <a:cxnLst/>
            <a:rect l="l" t="t" r="r" b="b"/>
            <a:pathLst>
              <a:path w="1088" h="154" extrusionOk="0">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88" name="Google Shape;788;p111"/>
          <p:cNvSpPr/>
          <p:nvPr/>
        </p:nvSpPr>
        <p:spPr>
          <a:xfrm>
            <a:off x="3846806" y="2428576"/>
            <a:ext cx="323830" cy="326885"/>
          </a:xfrm>
          <a:custGeom>
            <a:avLst/>
            <a:gdLst/>
            <a:ahLst/>
            <a:cxnLst/>
            <a:rect l="l" t="t" r="r" b="b"/>
            <a:pathLst>
              <a:path w="213" h="215" extrusionOk="0">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89" name="Google Shape;789;p111"/>
          <p:cNvSpPr/>
          <p:nvPr/>
        </p:nvSpPr>
        <p:spPr>
          <a:xfrm>
            <a:off x="3912488" y="2494259"/>
            <a:ext cx="192465" cy="193992"/>
          </a:xfrm>
          <a:custGeom>
            <a:avLst/>
            <a:gdLst/>
            <a:ahLst/>
            <a:cxnLst/>
            <a:rect l="l" t="t" r="r" b="b"/>
            <a:pathLst>
              <a:path w="127" h="128" extrusionOk="0">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90" name="Google Shape;790;p111"/>
          <p:cNvSpPr/>
          <p:nvPr/>
        </p:nvSpPr>
        <p:spPr>
          <a:xfrm>
            <a:off x="3324401" y="800258"/>
            <a:ext cx="1370167" cy="1510697"/>
          </a:xfrm>
          <a:custGeom>
            <a:avLst/>
            <a:gdLst/>
            <a:ahLst/>
            <a:cxnLst/>
            <a:rect l="l" t="t" r="r" b="b"/>
            <a:pathLst>
              <a:path w="898" h="990" extrusionOk="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91" name="Google Shape;791;p111"/>
          <p:cNvSpPr/>
          <p:nvPr/>
        </p:nvSpPr>
        <p:spPr>
          <a:xfrm>
            <a:off x="6055570" y="2428576"/>
            <a:ext cx="325357" cy="326885"/>
          </a:xfrm>
          <a:custGeom>
            <a:avLst/>
            <a:gdLst/>
            <a:ahLst/>
            <a:cxnLst/>
            <a:rect l="l" t="t" r="r" b="b"/>
            <a:pathLst>
              <a:path w="214" h="215" extrusionOk="0">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92" name="Google Shape;792;p111"/>
          <p:cNvSpPr/>
          <p:nvPr/>
        </p:nvSpPr>
        <p:spPr>
          <a:xfrm>
            <a:off x="6119725" y="2494259"/>
            <a:ext cx="193993" cy="193992"/>
          </a:xfrm>
          <a:custGeom>
            <a:avLst/>
            <a:gdLst/>
            <a:ahLst/>
            <a:cxnLst/>
            <a:rect l="l" t="t" r="r" b="b"/>
            <a:pathLst>
              <a:path w="128" h="128" extrusionOk="0">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93" name="Google Shape;793;p111"/>
          <p:cNvSpPr/>
          <p:nvPr/>
        </p:nvSpPr>
        <p:spPr>
          <a:xfrm>
            <a:off x="5531638" y="2921959"/>
            <a:ext cx="1368640" cy="1512224"/>
          </a:xfrm>
          <a:custGeom>
            <a:avLst/>
            <a:gdLst/>
            <a:ahLst/>
            <a:cxnLst/>
            <a:rect l="l" t="t" r="r" b="b"/>
            <a:pathLst>
              <a:path w="897" h="991" extrusionOk="0">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94" name="Google Shape;794;p111"/>
          <p:cNvSpPr/>
          <p:nvPr/>
        </p:nvSpPr>
        <p:spPr>
          <a:xfrm>
            <a:off x="6489380" y="2475929"/>
            <a:ext cx="1660392" cy="233707"/>
          </a:xfrm>
          <a:custGeom>
            <a:avLst/>
            <a:gdLst/>
            <a:ahLst/>
            <a:cxnLst/>
            <a:rect l="l" t="t" r="r" b="b"/>
            <a:pathLst>
              <a:path w="1088" h="154" extrusionOk="0">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95" name="Google Shape;795;p111"/>
          <p:cNvSpPr/>
          <p:nvPr/>
        </p:nvSpPr>
        <p:spPr>
          <a:xfrm>
            <a:off x="8249060" y="2428576"/>
            <a:ext cx="326885" cy="326885"/>
          </a:xfrm>
          <a:custGeom>
            <a:avLst/>
            <a:gdLst/>
            <a:ahLst/>
            <a:cxnLst/>
            <a:rect l="l" t="t" r="r" b="b"/>
            <a:pathLst>
              <a:path w="215" h="215" extrusionOk="0">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96" name="Google Shape;796;p111"/>
          <p:cNvSpPr/>
          <p:nvPr/>
        </p:nvSpPr>
        <p:spPr>
          <a:xfrm>
            <a:off x="8316270" y="2494259"/>
            <a:ext cx="192465" cy="193992"/>
          </a:xfrm>
          <a:custGeom>
            <a:avLst/>
            <a:gdLst/>
            <a:ahLst/>
            <a:cxnLst/>
            <a:rect l="l" t="t" r="r" b="b"/>
            <a:pathLst>
              <a:path w="127" h="128" extrusionOk="0">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97" name="Google Shape;797;p111"/>
          <p:cNvSpPr/>
          <p:nvPr/>
        </p:nvSpPr>
        <p:spPr>
          <a:xfrm>
            <a:off x="7728183" y="800258"/>
            <a:ext cx="1367112" cy="1510697"/>
          </a:xfrm>
          <a:custGeom>
            <a:avLst/>
            <a:gdLst/>
            <a:ahLst/>
            <a:cxnLst/>
            <a:rect l="l" t="t" r="r" b="b"/>
            <a:pathLst>
              <a:path w="896" h="990" extrusionOk="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98" name="Google Shape;798;p111"/>
          <p:cNvSpPr/>
          <p:nvPr/>
        </p:nvSpPr>
        <p:spPr>
          <a:xfrm>
            <a:off x="8684398" y="2475929"/>
            <a:ext cx="1661920" cy="233707"/>
          </a:xfrm>
          <a:custGeom>
            <a:avLst/>
            <a:gdLst/>
            <a:ahLst/>
            <a:cxnLst/>
            <a:rect l="l" t="t" r="r" b="b"/>
            <a:pathLst>
              <a:path w="1089" h="154" extrusionOk="0">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79527B">
              <a:alpha val="89803"/>
            </a:srgbClr>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99" name="Google Shape;799;p111"/>
          <p:cNvSpPr/>
          <p:nvPr/>
        </p:nvSpPr>
        <p:spPr>
          <a:xfrm>
            <a:off x="10445605" y="2428576"/>
            <a:ext cx="325357" cy="326885"/>
          </a:xfrm>
          <a:custGeom>
            <a:avLst/>
            <a:gdLst/>
            <a:ahLst/>
            <a:cxnLst/>
            <a:rect l="l" t="t" r="r" b="b"/>
            <a:pathLst>
              <a:path w="214" h="215" extrusionOk="0">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79527B">
              <a:alpha val="89803"/>
            </a:srgbClr>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800" name="Google Shape;800;p111"/>
          <p:cNvSpPr/>
          <p:nvPr/>
        </p:nvSpPr>
        <p:spPr>
          <a:xfrm>
            <a:off x="10512815" y="2494259"/>
            <a:ext cx="190937" cy="193992"/>
          </a:xfrm>
          <a:custGeom>
            <a:avLst/>
            <a:gdLst/>
            <a:ahLst/>
            <a:cxnLst/>
            <a:rect l="l" t="t" r="r" b="b"/>
            <a:pathLst>
              <a:path w="126" h="128" extrusionOk="0">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801" name="Google Shape;801;p111"/>
          <p:cNvSpPr/>
          <p:nvPr/>
        </p:nvSpPr>
        <p:spPr>
          <a:xfrm>
            <a:off x="9924727" y="2921959"/>
            <a:ext cx="1367112" cy="1512224"/>
          </a:xfrm>
          <a:custGeom>
            <a:avLst/>
            <a:gdLst/>
            <a:ahLst/>
            <a:cxnLst/>
            <a:rect l="l" t="t" r="r" b="b"/>
            <a:pathLst>
              <a:path w="896" h="991" extrusionOk="0">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79527B">
              <a:alpha val="89803"/>
            </a:srgbClr>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802" name="Google Shape;802;p111"/>
          <p:cNvSpPr txBox="1"/>
          <p:nvPr/>
        </p:nvSpPr>
        <p:spPr>
          <a:xfrm>
            <a:off x="5691808" y="1322650"/>
            <a:ext cx="1045245" cy="2860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Your Title</a:t>
            </a:r>
            <a:endParaRPr/>
          </a:p>
        </p:txBody>
      </p:sp>
      <p:sp>
        <p:nvSpPr>
          <p:cNvPr id="803" name="Google Shape;803;p111"/>
          <p:cNvSpPr txBox="1"/>
          <p:nvPr/>
        </p:nvSpPr>
        <p:spPr>
          <a:xfrm>
            <a:off x="10092535" y="1322650"/>
            <a:ext cx="1045245" cy="2860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Your Title</a:t>
            </a:r>
            <a:endParaRPr/>
          </a:p>
        </p:txBody>
      </p:sp>
      <p:sp>
        <p:nvSpPr>
          <p:cNvPr id="804" name="Google Shape;804;p111"/>
          <p:cNvSpPr txBox="1"/>
          <p:nvPr/>
        </p:nvSpPr>
        <p:spPr>
          <a:xfrm>
            <a:off x="7895149" y="3013347"/>
            <a:ext cx="1045245" cy="2860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Your Title</a:t>
            </a:r>
            <a:endParaRPr/>
          </a:p>
        </p:txBody>
      </p:sp>
      <p:sp>
        <p:nvSpPr>
          <p:cNvPr id="805" name="Google Shape;805;p111"/>
          <p:cNvSpPr txBox="1">
            <a:spLocks noGrp="1"/>
          </p:cNvSpPr>
          <p:nvPr>
            <p:ph type="body" idx="1"/>
          </p:nvPr>
        </p:nvSpPr>
        <p:spPr>
          <a:xfrm>
            <a:off x="2833955" y="2984923"/>
            <a:ext cx="2253709"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6" name="Google Shape;806;p111"/>
          <p:cNvSpPr txBox="1">
            <a:spLocks noGrp="1"/>
          </p:cNvSpPr>
          <p:nvPr>
            <p:ph type="body" idx="2"/>
          </p:nvPr>
        </p:nvSpPr>
        <p:spPr>
          <a:xfrm>
            <a:off x="7261647" y="2951026"/>
            <a:ext cx="2253709"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7" name="Google Shape;807;p111"/>
          <p:cNvSpPr txBox="1">
            <a:spLocks noGrp="1"/>
          </p:cNvSpPr>
          <p:nvPr>
            <p:ph type="body" idx="3"/>
          </p:nvPr>
        </p:nvSpPr>
        <p:spPr>
          <a:xfrm>
            <a:off x="5051398" y="1028522"/>
            <a:ext cx="2253709"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8" name="Google Shape;808;p111"/>
          <p:cNvSpPr txBox="1">
            <a:spLocks noGrp="1"/>
          </p:cNvSpPr>
          <p:nvPr>
            <p:ph type="body" idx="4"/>
          </p:nvPr>
        </p:nvSpPr>
        <p:spPr>
          <a:xfrm>
            <a:off x="9377489" y="994625"/>
            <a:ext cx="2253709"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9" name="Google Shape;809;p111"/>
          <p:cNvSpPr/>
          <p:nvPr/>
        </p:nvSpPr>
        <p:spPr>
          <a:xfrm>
            <a:off x="0" y="2489789"/>
            <a:ext cx="3733642" cy="233707"/>
          </a:xfrm>
          <a:custGeom>
            <a:avLst/>
            <a:gdLst/>
            <a:ahLst/>
            <a:cxnLst/>
            <a:rect l="l" t="t" r="r" b="b"/>
            <a:pathLst>
              <a:path w="3733642" h="233707" extrusionOk="0">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grpSp>
        <p:nvGrpSpPr>
          <p:cNvPr id="810" name="Google Shape;810;p111"/>
          <p:cNvGrpSpPr/>
          <p:nvPr/>
        </p:nvGrpSpPr>
        <p:grpSpPr>
          <a:xfrm>
            <a:off x="389965" y="6092742"/>
            <a:ext cx="3144242" cy="374574"/>
            <a:chOff x="301128" y="6151084"/>
            <a:chExt cx="3144242" cy="374574"/>
          </a:xfrm>
        </p:grpSpPr>
        <p:pic>
          <p:nvPicPr>
            <p:cNvPr id="811" name="Google Shape;811;p111"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812" name="Google Shape;812;p111"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813" name="Google Shape;813;p111"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1 Standardseite">
  <p:cSld name="4_1 Standardseite">
    <p:spTree>
      <p:nvGrpSpPr>
        <p:cNvPr id="1" name="Shape 71"/>
        <p:cNvGrpSpPr/>
        <p:nvPr/>
      </p:nvGrpSpPr>
      <p:grpSpPr>
        <a:xfrm>
          <a:off x="0" y="0"/>
          <a:ext cx="0" cy="0"/>
          <a:chOff x="0" y="0"/>
          <a:chExt cx="0" cy="0"/>
        </a:xfrm>
      </p:grpSpPr>
      <p:sp>
        <p:nvSpPr>
          <p:cNvPr id="72" name="Google Shape;72;p64"/>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a:solidFill>
                  <a:srgbClr val="595A59"/>
                </a:solidFill>
              </a:defRPr>
            </a:lvl1pPr>
            <a:lvl2pPr marL="914400" lvl="1" indent="-381000" algn="l">
              <a:lnSpc>
                <a:spcPct val="90000"/>
              </a:lnSpc>
              <a:spcBef>
                <a:spcPts val="500"/>
              </a:spcBef>
              <a:spcAft>
                <a:spcPts val="0"/>
              </a:spcAft>
              <a:buClr>
                <a:srgbClr val="595A59"/>
              </a:buClr>
              <a:buSzPts val="2400"/>
              <a:buChar char="•"/>
              <a:defRPr>
                <a:solidFill>
                  <a:srgbClr val="595A59"/>
                </a:solidFill>
              </a:defRPr>
            </a:lvl2pPr>
            <a:lvl3pPr marL="1371600" lvl="2" indent="-355600" algn="l">
              <a:lnSpc>
                <a:spcPct val="90000"/>
              </a:lnSpc>
              <a:spcBef>
                <a:spcPts val="500"/>
              </a:spcBef>
              <a:spcAft>
                <a:spcPts val="0"/>
              </a:spcAft>
              <a:buClr>
                <a:srgbClr val="595A59"/>
              </a:buClr>
              <a:buSzPts val="2000"/>
              <a:buChar char="•"/>
              <a:defRPr>
                <a:solidFill>
                  <a:srgbClr val="595A59"/>
                </a:solidFill>
              </a:defRPr>
            </a:lvl3pPr>
            <a:lvl4pPr marL="1828800" lvl="3" indent="-342900" algn="l">
              <a:lnSpc>
                <a:spcPct val="90000"/>
              </a:lnSpc>
              <a:spcBef>
                <a:spcPts val="500"/>
              </a:spcBef>
              <a:spcAft>
                <a:spcPts val="0"/>
              </a:spcAft>
              <a:buClr>
                <a:srgbClr val="595A59"/>
              </a:buClr>
              <a:buSzPts val="1800"/>
              <a:buChar char="•"/>
              <a:defRPr>
                <a:solidFill>
                  <a:srgbClr val="595A59"/>
                </a:solidFill>
              </a:defRPr>
            </a:lvl4pPr>
            <a:lvl5pPr marL="2286000" lvl="4" indent="-342900" algn="l">
              <a:lnSpc>
                <a:spcPct val="90000"/>
              </a:lnSpc>
              <a:spcBef>
                <a:spcPts val="500"/>
              </a:spcBef>
              <a:spcAft>
                <a:spcPts val="0"/>
              </a:spcAft>
              <a:buClr>
                <a:srgbClr val="595A59"/>
              </a:buClr>
              <a:buSzPts val="1800"/>
              <a:buChar char="•"/>
              <a:defRPr>
                <a:solidFill>
                  <a:srgbClr val="595A5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64"/>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600"/>
              </a:spcBef>
              <a:spcAft>
                <a:spcPts val="0"/>
              </a:spcAft>
              <a:buClr>
                <a:srgbClr val="595A59"/>
              </a:buClr>
              <a:buSzPts val="1800"/>
              <a:buNone/>
              <a:defRPr sz="1800">
                <a:solidFill>
                  <a:srgbClr val="595A59"/>
                </a:solidFill>
              </a:defRPr>
            </a:lvl1pPr>
            <a:lvl2pPr marL="914400" lvl="1" indent="-342900" algn="l">
              <a:lnSpc>
                <a:spcPct val="100000"/>
              </a:lnSpc>
              <a:spcBef>
                <a:spcPts val="600"/>
              </a:spcBef>
              <a:spcAft>
                <a:spcPts val="0"/>
              </a:spcAft>
              <a:buClr>
                <a:srgbClr val="595A59"/>
              </a:buClr>
              <a:buSzPts val="1800"/>
              <a:buChar char="•"/>
              <a:defRPr sz="1800">
                <a:solidFill>
                  <a:srgbClr val="595A59"/>
                </a:solidFill>
              </a:defRPr>
            </a:lvl2pPr>
            <a:lvl3pPr marL="1371600" lvl="2" indent="-342900" algn="l">
              <a:lnSpc>
                <a:spcPct val="100000"/>
              </a:lnSpc>
              <a:spcBef>
                <a:spcPts val="600"/>
              </a:spcBef>
              <a:spcAft>
                <a:spcPts val="0"/>
              </a:spcAft>
              <a:buClr>
                <a:srgbClr val="595A59"/>
              </a:buClr>
              <a:buSzPts val="1800"/>
              <a:buChar char="•"/>
              <a:defRPr sz="1800">
                <a:solidFill>
                  <a:srgbClr val="595A59"/>
                </a:solidFill>
              </a:defRPr>
            </a:lvl3pPr>
            <a:lvl4pPr marL="1828800" lvl="3" indent="-342900" algn="l">
              <a:lnSpc>
                <a:spcPct val="100000"/>
              </a:lnSpc>
              <a:spcBef>
                <a:spcPts val="600"/>
              </a:spcBef>
              <a:spcAft>
                <a:spcPts val="0"/>
              </a:spcAft>
              <a:buClr>
                <a:srgbClr val="595A59"/>
              </a:buClr>
              <a:buSzPts val="1800"/>
              <a:buChar char="•"/>
              <a:defRPr sz="1800">
                <a:solidFill>
                  <a:srgbClr val="595A59"/>
                </a:solidFill>
              </a:defRPr>
            </a:lvl4pPr>
            <a:lvl5pPr marL="2286000" lvl="4" indent="-342900" algn="l">
              <a:lnSpc>
                <a:spcPct val="100000"/>
              </a:lnSpc>
              <a:spcBef>
                <a:spcPts val="600"/>
              </a:spcBef>
              <a:spcAft>
                <a:spcPts val="0"/>
              </a:spcAft>
              <a:buClr>
                <a:srgbClr val="595A59"/>
              </a:buClr>
              <a:buSzPts val="1800"/>
              <a:buChar char="•"/>
              <a:defRPr sz="1800">
                <a:solidFill>
                  <a:srgbClr val="595A5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4" name="Google Shape;74;p64"/>
          <p:cNvGrpSpPr/>
          <p:nvPr/>
        </p:nvGrpSpPr>
        <p:grpSpPr>
          <a:xfrm>
            <a:off x="389965" y="6092742"/>
            <a:ext cx="3144242" cy="374574"/>
            <a:chOff x="301128" y="6151084"/>
            <a:chExt cx="3144242" cy="374574"/>
          </a:xfrm>
        </p:grpSpPr>
        <p:pic>
          <p:nvPicPr>
            <p:cNvPr id="75" name="Google Shape;75;p64"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76" name="Google Shape;76;p64"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77" name="Google Shape;77;p64"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78" name="Google Shape;78;p64" descr="Background pattern&#10;&#10;Description automatically generated"/>
          <p:cNvPicPr preferRelativeResize="0"/>
          <p:nvPr/>
        </p:nvPicPr>
        <p:blipFill rotWithShape="1">
          <a:blip r:embed="rId3">
            <a:alphaModFix/>
          </a:blip>
          <a:srcRect l="-9441" t="-3095" r="10580" b="84089"/>
          <a:stretch/>
        </p:blipFill>
        <p:spPr>
          <a:xfrm>
            <a:off x="7462157" y="5624715"/>
            <a:ext cx="4729844" cy="1233285"/>
          </a:xfrm>
          <a:prstGeom prst="rect">
            <a:avLst/>
          </a:prstGeom>
          <a:noFill/>
          <a:ln>
            <a:noFill/>
          </a:ln>
        </p:spPr>
      </p:pic>
      <p:sp>
        <p:nvSpPr>
          <p:cNvPr id="79" name="Google Shape;79;p64"/>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2000"/>
              <a:buNone/>
              <a:defRPr sz="20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64"/>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1800"/>
              <a:buNone/>
              <a:defRPr sz="18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Slide - Blue">
  <p:cSld name="Divider Slide - Blue">
    <p:spTree>
      <p:nvGrpSpPr>
        <p:cNvPr id="1" name="Shape 81"/>
        <p:cNvGrpSpPr/>
        <p:nvPr/>
      </p:nvGrpSpPr>
      <p:grpSpPr>
        <a:xfrm>
          <a:off x="0" y="0"/>
          <a:ext cx="0" cy="0"/>
          <a:chOff x="0" y="0"/>
          <a:chExt cx="0" cy="0"/>
        </a:xfrm>
      </p:grpSpPr>
      <p:sp>
        <p:nvSpPr>
          <p:cNvPr id="82" name="Google Shape;82;p65"/>
          <p:cNvSpPr/>
          <p:nvPr/>
        </p:nvSpPr>
        <p:spPr>
          <a:xfrm>
            <a:off x="0" y="0"/>
            <a:ext cx="12192000" cy="5502729"/>
          </a:xfrm>
          <a:prstGeom prst="rect">
            <a:avLst/>
          </a:prstGeom>
          <a:solidFill>
            <a:srgbClr val="81D1C5"/>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83" name="Google Shape;83;p65"/>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4" name="Google Shape;84;p65"/>
          <p:cNvGrpSpPr/>
          <p:nvPr/>
        </p:nvGrpSpPr>
        <p:grpSpPr>
          <a:xfrm>
            <a:off x="8448790" y="6057987"/>
            <a:ext cx="3144242" cy="374574"/>
            <a:chOff x="301128" y="6151084"/>
            <a:chExt cx="3144242" cy="374574"/>
          </a:xfrm>
        </p:grpSpPr>
        <p:pic>
          <p:nvPicPr>
            <p:cNvPr id="85" name="Google Shape;85;p65"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86" name="Google Shape;86;p65"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87" name="Google Shape;87;p65"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88" name="Google Shape;88;p65" descr="A black and white striped pattern&#10;&#10;Description automatically generated with medium confidence"/>
          <p:cNvPicPr preferRelativeResize="0"/>
          <p:nvPr/>
        </p:nvPicPr>
        <p:blipFill rotWithShape="1">
          <a:blip r:embed="rId3">
            <a:alphaModFix/>
          </a:blip>
          <a:srcRect l="-25172" t="20705" r="18173" b="15673"/>
          <a:stretch/>
        </p:blipFill>
        <p:spPr>
          <a:xfrm>
            <a:off x="5333853" y="1227"/>
            <a:ext cx="6825554" cy="550150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with Photo - Orange">
  <p:cSld name="Text Slide with Photo - Orange">
    <p:spTree>
      <p:nvGrpSpPr>
        <p:cNvPr id="1" name="Shape 89"/>
        <p:cNvGrpSpPr/>
        <p:nvPr/>
      </p:nvGrpSpPr>
      <p:grpSpPr>
        <a:xfrm>
          <a:off x="0" y="0"/>
          <a:ext cx="0" cy="0"/>
          <a:chOff x="0" y="0"/>
          <a:chExt cx="0" cy="0"/>
        </a:xfrm>
      </p:grpSpPr>
      <p:pic>
        <p:nvPicPr>
          <p:cNvPr id="90" name="Google Shape;90;p66" descr="A black and white striped pattern&#10;&#10;Description automatically generated with medium confidence"/>
          <p:cNvPicPr preferRelativeResize="0"/>
          <p:nvPr/>
        </p:nvPicPr>
        <p:blipFill rotWithShape="1">
          <a:blip r:embed="rId2">
            <a:alphaModFix/>
          </a:blip>
          <a:srcRect l="-25172" t="20705" r="18173" b="15673"/>
          <a:stretch/>
        </p:blipFill>
        <p:spPr>
          <a:xfrm>
            <a:off x="5333853" y="1227"/>
            <a:ext cx="6825554" cy="5501502"/>
          </a:xfrm>
          <a:prstGeom prst="rect">
            <a:avLst/>
          </a:prstGeom>
          <a:noFill/>
          <a:ln>
            <a:noFill/>
          </a:ln>
        </p:spPr>
      </p:pic>
      <p:sp>
        <p:nvSpPr>
          <p:cNvPr id="91" name="Google Shape;91;p66"/>
          <p:cNvSpPr/>
          <p:nvPr/>
        </p:nvSpPr>
        <p:spPr>
          <a:xfrm rot="10800000" flipH="1">
            <a:off x="1356632" y="-2"/>
            <a:ext cx="5495430" cy="6892757"/>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92" name="Google Shape;92;p66"/>
          <p:cNvSpPr>
            <a:spLocks noGrp="1"/>
          </p:cNvSpPr>
          <p:nvPr>
            <p:ph type="pic" idx="2"/>
          </p:nvPr>
        </p:nvSpPr>
        <p:spPr>
          <a:xfrm>
            <a:off x="6852062" y="228600"/>
            <a:ext cx="5105121" cy="6362700"/>
          </a:xfrm>
          <a:prstGeom prst="rect">
            <a:avLst/>
          </a:prstGeom>
          <a:solidFill>
            <a:schemeClr val="lt1"/>
          </a:solidFill>
          <a:ln>
            <a:noFill/>
          </a:ln>
        </p:spPr>
      </p:sp>
      <p:sp>
        <p:nvSpPr>
          <p:cNvPr id="93" name="Google Shape;93;p66"/>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66"/>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5" name="Google Shape;95;p66"/>
          <p:cNvGrpSpPr/>
          <p:nvPr/>
        </p:nvGrpSpPr>
        <p:grpSpPr>
          <a:xfrm rot="-5400000">
            <a:off x="-1025447" y="4518095"/>
            <a:ext cx="3445636" cy="410479"/>
            <a:chOff x="301128" y="6151084"/>
            <a:chExt cx="3144242" cy="374574"/>
          </a:xfrm>
        </p:grpSpPr>
        <p:pic>
          <p:nvPicPr>
            <p:cNvPr id="96" name="Google Shape;96;p66"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97" name="Google Shape;97;p66"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98" name="Google Shape;98;p66"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only MASTER slide">
  <p:cSld name="Text only MASTER slide">
    <p:spTree>
      <p:nvGrpSpPr>
        <p:cNvPr id="1" name="Shape 99"/>
        <p:cNvGrpSpPr/>
        <p:nvPr/>
      </p:nvGrpSpPr>
      <p:grpSpPr>
        <a:xfrm>
          <a:off x="0" y="0"/>
          <a:ext cx="0" cy="0"/>
          <a:chOff x="0" y="0"/>
          <a:chExt cx="0" cy="0"/>
        </a:xfrm>
      </p:grpSpPr>
      <p:sp>
        <p:nvSpPr>
          <p:cNvPr id="100" name="Google Shape;100;p67"/>
          <p:cNvSpPr txBox="1">
            <a:spLocks noGrp="1"/>
          </p:cNvSpPr>
          <p:nvPr>
            <p:ph type="body" idx="1"/>
          </p:nvPr>
        </p:nvSpPr>
        <p:spPr>
          <a:xfrm>
            <a:off x="389965" y="1607198"/>
            <a:ext cx="11470341" cy="40175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67"/>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2000"/>
              <a:buNone/>
              <a:defRPr sz="20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2" name="Google Shape;102;p67"/>
          <p:cNvGrpSpPr/>
          <p:nvPr/>
        </p:nvGrpSpPr>
        <p:grpSpPr>
          <a:xfrm>
            <a:off x="389965" y="6092742"/>
            <a:ext cx="3144242" cy="374574"/>
            <a:chOff x="301128" y="6151084"/>
            <a:chExt cx="3144242" cy="374574"/>
          </a:xfrm>
        </p:grpSpPr>
        <p:pic>
          <p:nvPicPr>
            <p:cNvPr id="103" name="Google Shape;103;p67"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104" name="Google Shape;104;p67"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105" name="Google Shape;105;p67"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106" name="Google Shape;106;p67" descr="Background pattern&#10;&#10;Description automatically generated"/>
          <p:cNvPicPr preferRelativeResize="0"/>
          <p:nvPr/>
        </p:nvPicPr>
        <p:blipFill rotWithShape="1">
          <a:blip r:embed="rId3">
            <a:alphaModFix/>
          </a:blip>
          <a:srcRect l="-9441" t="-3095" r="10580" b="84089"/>
          <a:stretch/>
        </p:blipFill>
        <p:spPr>
          <a:xfrm>
            <a:off x="7462157" y="5624715"/>
            <a:ext cx="4729844" cy="1233285"/>
          </a:xfrm>
          <a:prstGeom prst="rect">
            <a:avLst/>
          </a:prstGeom>
          <a:noFill/>
          <a:ln>
            <a:noFill/>
          </a:ln>
        </p:spPr>
      </p:pic>
      <p:sp>
        <p:nvSpPr>
          <p:cNvPr id="107" name="Google Shape;107;p67"/>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1800"/>
              <a:buNone/>
              <a:defRPr sz="18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Overview/Content Slide">
  <p:cSld name="1_Overview/Content Slide">
    <p:spTree>
      <p:nvGrpSpPr>
        <p:cNvPr id="1" name="Shape 108"/>
        <p:cNvGrpSpPr/>
        <p:nvPr/>
      </p:nvGrpSpPr>
      <p:grpSpPr>
        <a:xfrm>
          <a:off x="0" y="0"/>
          <a:ext cx="0" cy="0"/>
          <a:chOff x="0" y="0"/>
          <a:chExt cx="0" cy="0"/>
        </a:xfrm>
      </p:grpSpPr>
      <p:sp>
        <p:nvSpPr>
          <p:cNvPr id="109" name="Google Shape;109;p68"/>
          <p:cNvSpPr/>
          <p:nvPr/>
        </p:nvSpPr>
        <p:spPr>
          <a:xfrm>
            <a:off x="6642832" y="992114"/>
            <a:ext cx="771474" cy="771474"/>
          </a:xfrm>
          <a:prstGeom prst="ellipse">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 name="Google Shape;110;p68"/>
          <p:cNvSpPr txBox="1">
            <a:spLocks noGrp="1"/>
          </p:cNvSpPr>
          <p:nvPr>
            <p:ph type="body" idx="1"/>
          </p:nvPr>
        </p:nvSpPr>
        <p:spPr>
          <a:xfrm>
            <a:off x="6781160" y="1049309"/>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1" name="Google Shape;111;p68"/>
          <p:cNvCxnSpPr/>
          <p:nvPr/>
        </p:nvCxnSpPr>
        <p:spPr>
          <a:xfrm>
            <a:off x="6051115" y="1382085"/>
            <a:ext cx="591717" cy="0"/>
          </a:xfrm>
          <a:prstGeom prst="straightConnector1">
            <a:avLst/>
          </a:prstGeom>
          <a:noFill/>
          <a:ln w="19050" cap="flat" cmpd="sng">
            <a:solidFill>
              <a:srgbClr val="79527B"/>
            </a:solidFill>
            <a:prstDash val="solid"/>
            <a:miter lim="800000"/>
            <a:headEnd type="none" w="sm" len="sm"/>
            <a:tailEnd type="none" w="sm" len="sm"/>
          </a:ln>
        </p:spPr>
      </p:cxnSp>
      <p:sp>
        <p:nvSpPr>
          <p:cNvPr id="112" name="Google Shape;112;p68"/>
          <p:cNvSpPr txBox="1">
            <a:spLocks noGrp="1"/>
          </p:cNvSpPr>
          <p:nvPr>
            <p:ph type="body" idx="2"/>
          </p:nvPr>
        </p:nvSpPr>
        <p:spPr>
          <a:xfrm>
            <a:off x="7511069" y="992114"/>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68"/>
          <p:cNvSpPr/>
          <p:nvPr/>
        </p:nvSpPr>
        <p:spPr>
          <a:xfrm>
            <a:off x="6642832" y="2066740"/>
            <a:ext cx="771474" cy="771474"/>
          </a:xfrm>
          <a:prstGeom prst="ellipse">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68"/>
          <p:cNvSpPr txBox="1">
            <a:spLocks noGrp="1"/>
          </p:cNvSpPr>
          <p:nvPr>
            <p:ph type="body" idx="3"/>
          </p:nvPr>
        </p:nvSpPr>
        <p:spPr>
          <a:xfrm>
            <a:off x="6781160" y="212393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5" name="Google Shape;115;p68"/>
          <p:cNvCxnSpPr/>
          <p:nvPr/>
        </p:nvCxnSpPr>
        <p:spPr>
          <a:xfrm>
            <a:off x="6051115" y="2456711"/>
            <a:ext cx="591717" cy="0"/>
          </a:xfrm>
          <a:prstGeom prst="straightConnector1">
            <a:avLst/>
          </a:prstGeom>
          <a:noFill/>
          <a:ln w="19050" cap="flat" cmpd="sng">
            <a:solidFill>
              <a:srgbClr val="79527B"/>
            </a:solidFill>
            <a:prstDash val="solid"/>
            <a:miter lim="800000"/>
            <a:headEnd type="none" w="sm" len="sm"/>
            <a:tailEnd type="none" w="sm" len="sm"/>
          </a:ln>
        </p:spPr>
      </p:cxnSp>
      <p:sp>
        <p:nvSpPr>
          <p:cNvPr id="116" name="Google Shape;116;p68"/>
          <p:cNvSpPr txBox="1">
            <a:spLocks noGrp="1"/>
          </p:cNvSpPr>
          <p:nvPr>
            <p:ph type="body" idx="4"/>
          </p:nvPr>
        </p:nvSpPr>
        <p:spPr>
          <a:xfrm>
            <a:off x="7511069" y="206674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68"/>
          <p:cNvSpPr/>
          <p:nvPr/>
        </p:nvSpPr>
        <p:spPr>
          <a:xfrm>
            <a:off x="6642832" y="3126504"/>
            <a:ext cx="771474" cy="771474"/>
          </a:xfrm>
          <a:prstGeom prst="ellipse">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 name="Google Shape;118;p68"/>
          <p:cNvSpPr txBox="1">
            <a:spLocks noGrp="1"/>
          </p:cNvSpPr>
          <p:nvPr>
            <p:ph type="body" idx="5"/>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9" name="Google Shape;119;p68"/>
          <p:cNvCxnSpPr/>
          <p:nvPr/>
        </p:nvCxnSpPr>
        <p:spPr>
          <a:xfrm>
            <a:off x="6051115" y="3516475"/>
            <a:ext cx="591717" cy="0"/>
          </a:xfrm>
          <a:prstGeom prst="straightConnector1">
            <a:avLst/>
          </a:prstGeom>
          <a:noFill/>
          <a:ln w="19050" cap="flat" cmpd="sng">
            <a:solidFill>
              <a:srgbClr val="79527B"/>
            </a:solidFill>
            <a:prstDash val="solid"/>
            <a:miter lim="800000"/>
            <a:headEnd type="none" w="sm" len="sm"/>
            <a:tailEnd type="none" w="sm" len="sm"/>
          </a:ln>
        </p:spPr>
      </p:cxnSp>
      <p:sp>
        <p:nvSpPr>
          <p:cNvPr id="120" name="Google Shape;120;p68"/>
          <p:cNvSpPr txBox="1">
            <a:spLocks noGrp="1"/>
          </p:cNvSpPr>
          <p:nvPr>
            <p:ph type="body" idx="6"/>
          </p:nvPr>
        </p:nvSpPr>
        <p:spPr>
          <a:xfrm>
            <a:off x="7511069" y="3126504"/>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68"/>
          <p:cNvSpPr/>
          <p:nvPr/>
        </p:nvSpPr>
        <p:spPr>
          <a:xfrm>
            <a:off x="6628977" y="4184690"/>
            <a:ext cx="771474" cy="771474"/>
          </a:xfrm>
          <a:prstGeom prst="ellipse">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68"/>
          <p:cNvSpPr txBox="1">
            <a:spLocks noGrp="1"/>
          </p:cNvSpPr>
          <p:nvPr>
            <p:ph type="body" idx="7"/>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3" name="Google Shape;123;p68"/>
          <p:cNvCxnSpPr/>
          <p:nvPr/>
        </p:nvCxnSpPr>
        <p:spPr>
          <a:xfrm>
            <a:off x="6037260" y="4574661"/>
            <a:ext cx="591717" cy="0"/>
          </a:xfrm>
          <a:prstGeom prst="straightConnector1">
            <a:avLst/>
          </a:prstGeom>
          <a:noFill/>
          <a:ln w="19050" cap="flat" cmpd="sng">
            <a:solidFill>
              <a:srgbClr val="79527B"/>
            </a:solidFill>
            <a:prstDash val="solid"/>
            <a:miter lim="800000"/>
            <a:headEnd type="none" w="sm" len="sm"/>
            <a:tailEnd type="none" w="sm" len="sm"/>
          </a:ln>
        </p:spPr>
      </p:cxnSp>
      <p:sp>
        <p:nvSpPr>
          <p:cNvPr id="124" name="Google Shape;124;p68"/>
          <p:cNvSpPr txBox="1">
            <a:spLocks noGrp="1"/>
          </p:cNvSpPr>
          <p:nvPr>
            <p:ph type="body" idx="8"/>
          </p:nvPr>
        </p:nvSpPr>
        <p:spPr>
          <a:xfrm>
            <a:off x="7497214" y="418469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68"/>
          <p:cNvSpPr/>
          <p:nvPr/>
        </p:nvSpPr>
        <p:spPr>
          <a:xfrm>
            <a:off x="6642832" y="5261992"/>
            <a:ext cx="771474" cy="771474"/>
          </a:xfrm>
          <a:prstGeom prst="ellipse">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 name="Google Shape;126;p68"/>
          <p:cNvSpPr txBox="1">
            <a:spLocks noGrp="1"/>
          </p:cNvSpPr>
          <p:nvPr>
            <p:ph type="body" idx="9"/>
          </p:nvPr>
        </p:nvSpPr>
        <p:spPr>
          <a:xfrm>
            <a:off x="6781160" y="5319187"/>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7" name="Google Shape;127;p68"/>
          <p:cNvCxnSpPr/>
          <p:nvPr/>
        </p:nvCxnSpPr>
        <p:spPr>
          <a:xfrm>
            <a:off x="6051115" y="5651963"/>
            <a:ext cx="591717" cy="0"/>
          </a:xfrm>
          <a:prstGeom prst="straightConnector1">
            <a:avLst/>
          </a:prstGeom>
          <a:noFill/>
          <a:ln w="19050" cap="flat" cmpd="sng">
            <a:solidFill>
              <a:srgbClr val="79527B"/>
            </a:solidFill>
            <a:prstDash val="solid"/>
            <a:miter lim="800000"/>
            <a:headEnd type="none" w="sm" len="sm"/>
            <a:tailEnd type="none" w="sm" len="sm"/>
          </a:ln>
        </p:spPr>
      </p:cxnSp>
      <p:sp>
        <p:nvSpPr>
          <p:cNvPr id="128" name="Google Shape;128;p68"/>
          <p:cNvSpPr txBox="1">
            <a:spLocks noGrp="1"/>
          </p:cNvSpPr>
          <p:nvPr>
            <p:ph type="body" idx="13"/>
          </p:nvPr>
        </p:nvSpPr>
        <p:spPr>
          <a:xfrm>
            <a:off x="7511069" y="5261992"/>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9" name="Google Shape;129;p68"/>
          <p:cNvGrpSpPr/>
          <p:nvPr/>
        </p:nvGrpSpPr>
        <p:grpSpPr>
          <a:xfrm rot="-5400000">
            <a:off x="-1025447" y="4518095"/>
            <a:ext cx="3445636" cy="410479"/>
            <a:chOff x="301128" y="6151084"/>
            <a:chExt cx="3144242" cy="374574"/>
          </a:xfrm>
        </p:grpSpPr>
        <p:pic>
          <p:nvPicPr>
            <p:cNvPr id="130" name="Google Shape;130;p68"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131" name="Google Shape;131;p68"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132" name="Google Shape;132;p68"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133" name="Google Shape;133;p68"/>
          <p:cNvSpPr/>
          <p:nvPr/>
        </p:nvSpPr>
        <p:spPr>
          <a:xfrm rot="10800000" flipH="1">
            <a:off x="1286010" y="-4"/>
            <a:ext cx="4809990" cy="6892757"/>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134" name="Google Shape;134;p68"/>
          <p:cNvSpPr txBox="1">
            <a:spLocks noGrp="1"/>
          </p:cNvSpPr>
          <p:nvPr>
            <p:ph type="body" idx="14"/>
          </p:nvPr>
        </p:nvSpPr>
        <p:spPr>
          <a:xfrm>
            <a:off x="1575582" y="1899687"/>
            <a:ext cx="4180325" cy="45464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68"/>
          <p:cNvSpPr txBox="1">
            <a:spLocks noGrp="1"/>
          </p:cNvSpPr>
          <p:nvPr>
            <p:ph type="body" idx="15"/>
          </p:nvPr>
        </p:nvSpPr>
        <p:spPr>
          <a:xfrm>
            <a:off x="1548092" y="628636"/>
            <a:ext cx="4250272"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A1A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A1A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A1A2"/>
                </a:solidFill>
                <a:latin typeface="Calibri"/>
                <a:ea typeface="Calibri"/>
                <a:cs typeface="Calibri"/>
                <a:sym typeface="Calibri"/>
              </a:defRPr>
            </a:lvl1pPr>
            <a:lvl2pPr marL="0" marR="0" lvl="1" indent="0" algn="r" rtl="0">
              <a:spcBef>
                <a:spcPts val="0"/>
              </a:spcBef>
              <a:buNone/>
              <a:defRPr sz="1200" b="0" i="0" u="none" strike="noStrike" cap="none">
                <a:solidFill>
                  <a:srgbClr val="88A1A2"/>
                </a:solidFill>
                <a:latin typeface="Calibri"/>
                <a:ea typeface="Calibri"/>
                <a:cs typeface="Calibri"/>
                <a:sym typeface="Calibri"/>
              </a:defRPr>
            </a:lvl2pPr>
            <a:lvl3pPr marL="0" marR="0" lvl="2" indent="0" algn="r" rtl="0">
              <a:spcBef>
                <a:spcPts val="0"/>
              </a:spcBef>
              <a:buNone/>
              <a:defRPr sz="1200" b="0" i="0" u="none" strike="noStrike" cap="none">
                <a:solidFill>
                  <a:srgbClr val="88A1A2"/>
                </a:solidFill>
                <a:latin typeface="Calibri"/>
                <a:ea typeface="Calibri"/>
                <a:cs typeface="Calibri"/>
                <a:sym typeface="Calibri"/>
              </a:defRPr>
            </a:lvl3pPr>
            <a:lvl4pPr marL="0" marR="0" lvl="3" indent="0" algn="r" rtl="0">
              <a:spcBef>
                <a:spcPts val="0"/>
              </a:spcBef>
              <a:buNone/>
              <a:defRPr sz="1200" b="0" i="0" u="none" strike="noStrike" cap="none">
                <a:solidFill>
                  <a:srgbClr val="88A1A2"/>
                </a:solidFill>
                <a:latin typeface="Calibri"/>
                <a:ea typeface="Calibri"/>
                <a:cs typeface="Calibri"/>
                <a:sym typeface="Calibri"/>
              </a:defRPr>
            </a:lvl4pPr>
            <a:lvl5pPr marL="0" marR="0" lvl="4" indent="0" algn="r" rtl="0">
              <a:spcBef>
                <a:spcPts val="0"/>
              </a:spcBef>
              <a:buNone/>
              <a:defRPr sz="1200" b="0" i="0" u="none" strike="noStrike" cap="none">
                <a:solidFill>
                  <a:srgbClr val="88A1A2"/>
                </a:solidFill>
                <a:latin typeface="Calibri"/>
                <a:ea typeface="Calibri"/>
                <a:cs typeface="Calibri"/>
                <a:sym typeface="Calibri"/>
              </a:defRPr>
            </a:lvl5pPr>
            <a:lvl6pPr marL="0" marR="0" lvl="5" indent="0" algn="r" rtl="0">
              <a:spcBef>
                <a:spcPts val="0"/>
              </a:spcBef>
              <a:buNone/>
              <a:defRPr sz="1200" b="0" i="0" u="none" strike="noStrike" cap="none">
                <a:solidFill>
                  <a:srgbClr val="88A1A2"/>
                </a:solidFill>
                <a:latin typeface="Calibri"/>
                <a:ea typeface="Calibri"/>
                <a:cs typeface="Calibri"/>
                <a:sym typeface="Calibri"/>
              </a:defRPr>
            </a:lvl6pPr>
            <a:lvl7pPr marL="0" marR="0" lvl="6" indent="0" algn="r" rtl="0">
              <a:spcBef>
                <a:spcPts val="0"/>
              </a:spcBef>
              <a:buNone/>
              <a:defRPr sz="1200" b="0" i="0" u="none" strike="noStrike" cap="none">
                <a:solidFill>
                  <a:srgbClr val="88A1A2"/>
                </a:solidFill>
                <a:latin typeface="Calibri"/>
                <a:ea typeface="Calibri"/>
                <a:cs typeface="Calibri"/>
                <a:sym typeface="Calibri"/>
              </a:defRPr>
            </a:lvl7pPr>
            <a:lvl8pPr marL="0" marR="0" lvl="7" indent="0" algn="r" rtl="0">
              <a:spcBef>
                <a:spcPts val="0"/>
              </a:spcBef>
              <a:buNone/>
              <a:defRPr sz="1200" b="0" i="0" u="none" strike="noStrike" cap="none">
                <a:solidFill>
                  <a:srgbClr val="88A1A2"/>
                </a:solidFill>
                <a:latin typeface="Calibri"/>
                <a:ea typeface="Calibri"/>
                <a:cs typeface="Calibri"/>
                <a:sym typeface="Calibri"/>
              </a:defRPr>
            </a:lvl8pPr>
            <a:lvl9pPr marL="0" marR="0" lvl="8" indent="0" algn="r" rtl="0">
              <a:spcBef>
                <a:spcPts val="0"/>
              </a:spcBef>
              <a:buNone/>
              <a:defRPr sz="1200" b="0" i="0" u="none" strike="noStrike" cap="none">
                <a:solidFill>
                  <a:srgbClr val="88A1A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70"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 id="2147483686" r:id="rId35"/>
    <p:sldLayoutId id="2147483687" r:id="rId36"/>
    <p:sldLayoutId id="2147483688" r:id="rId37"/>
    <p:sldLayoutId id="2147483689" r:id="rId38"/>
    <p:sldLayoutId id="2147483690" r:id="rId39"/>
    <p:sldLayoutId id="2147483691" r:id="rId40"/>
    <p:sldLayoutId id="2147483692" r:id="rId41"/>
    <p:sldLayoutId id="2147483693" r:id="rId42"/>
    <p:sldLayoutId id="2147483694" r:id="rId43"/>
    <p:sldLayoutId id="2147483695" r:id="rId44"/>
    <p:sldLayoutId id="2147483696" r:id="rId45"/>
    <p:sldLayoutId id="2147483697" r:id="rId46"/>
    <p:sldLayoutId id="2147483698" r:id="rId47"/>
    <p:sldLayoutId id="2147483699" r:id="rId48"/>
    <p:sldLayoutId id="2147483700" r:id="rId4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tourismrecovery.eu/wp-content/uploads/2023/05/3_M3_Fallstudie_Anpassung-des-Geschaftsmodells-II.pptx" TargetMode="External"/><Relationship Id="rId2" Type="http://schemas.openxmlformats.org/officeDocument/2006/relationships/hyperlink" Target="https://www.tourismrecovery.eu/wp-content/uploads/2023/05/2_M3_Fallstudie_Anpassung-des-Geschaftsmodells-I.pptx" TargetMode="External"/><Relationship Id="rId1" Type="http://schemas.openxmlformats.org/officeDocument/2006/relationships/slideLayout" Target="../slideLayouts/slideLayout24.xml"/><Relationship Id="rId5" Type="http://schemas.openxmlformats.org/officeDocument/2006/relationships/image" Target="../media/image15.sv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tourismrecovery.eu/wp-content/uploads/2023/05/4_M3_Fallstudie_Vision-und-Mission.pptx" TargetMode="External"/><Relationship Id="rId1" Type="http://schemas.openxmlformats.org/officeDocument/2006/relationships/slideLayout" Target="../slideLayouts/slideLayout3.xml"/><Relationship Id="rId4" Type="http://schemas.openxmlformats.org/officeDocument/2006/relationships/image" Target="../media/image27.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LvXYIKenP4o"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36.jpg"/><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hyperlink" Target="https://www.ted.com/talks/tom_wujec_build_a_tower_build_a_team"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8.xml"/><Relationship Id="rId4" Type="http://schemas.openxmlformats.org/officeDocument/2006/relationships/hyperlink" Target="https://www.tourismrecovery.eu/wp-content/uploads/2023/05/5_M3_Fallstudie_Personliches-Krisenmanagement.pptx"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hyperlink" Target="https://ghidotti.com/blog/proactive-vs-reactive-crisis-communication-plans/" TargetMode="External"/><Relationship Id="rId2" Type="http://schemas.openxmlformats.org/officeDocument/2006/relationships/notesSlide" Target="../notesSlides/notesSlide56.xml"/><Relationship Id="rId1" Type="http://schemas.openxmlformats.org/officeDocument/2006/relationships/slideLayout" Target="../slideLayouts/slideLayout8.xml"/><Relationship Id="rId6" Type="http://schemas.openxmlformats.org/officeDocument/2006/relationships/hyperlink" Target="https://brandfolder.com/resources/crisis-management/" TargetMode="External"/><Relationship Id="rId5" Type="http://schemas.openxmlformats.org/officeDocument/2006/relationships/hyperlink" Target="https://hbr.org/2008/10/the-value-of-failure" TargetMode="External"/><Relationship Id="rId4" Type="http://schemas.openxmlformats.org/officeDocument/2006/relationships/hyperlink" Target="https://tourismus.bayern/artikel/gaeste-zum-klingen-bringen/#:~:text=Resonanz%2DTourismus%20hei%C3%9Ft%20f%C3%BCr%20das,Fluid%20Space%20mit%20flie%C3%9Fenden%20Grenzen"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hyperlink" Target="https://www.tourismrecovery.eu/" TargetMode="External"/><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hyperlink" Target="https://www.facebook.com/tourismcrisisrecovery"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1"/>
          <p:cNvSpPr txBox="1">
            <a:spLocks noGrp="1"/>
          </p:cNvSpPr>
          <p:nvPr>
            <p:ph type="body" idx="1"/>
          </p:nvPr>
        </p:nvSpPr>
        <p:spPr>
          <a:xfrm>
            <a:off x="6586302" y="1494787"/>
            <a:ext cx="5278651"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5400"/>
              <a:buNone/>
            </a:pPr>
            <a:r>
              <a:rPr lang="de-DE" dirty="0"/>
              <a:t>Bewältigung von Krisen </a:t>
            </a:r>
            <a:endParaRPr dirty="0"/>
          </a:p>
          <a:p>
            <a:pPr marL="0" lvl="0" indent="0" algn="l" rtl="0">
              <a:lnSpc>
                <a:spcPct val="90000"/>
              </a:lnSpc>
              <a:spcBef>
                <a:spcPts val="1000"/>
              </a:spcBef>
              <a:spcAft>
                <a:spcPts val="0"/>
              </a:spcAft>
              <a:buClr>
                <a:schemeClr val="lt1"/>
              </a:buClr>
              <a:buSzPts val="5400"/>
              <a:buNone/>
            </a:pPr>
            <a:r>
              <a:rPr lang="de-DE" sz="4000" dirty="0"/>
              <a:t>(reaktives Krisenmanagement)</a:t>
            </a:r>
            <a:endParaRPr sz="4000" dirty="0"/>
          </a:p>
        </p:txBody>
      </p:sp>
      <p:sp>
        <p:nvSpPr>
          <p:cNvPr id="819" name="Google Shape;819;p1"/>
          <p:cNvSpPr txBox="1">
            <a:spLocks noGrp="1"/>
          </p:cNvSpPr>
          <p:nvPr>
            <p:ph type="body" idx="2"/>
          </p:nvPr>
        </p:nvSpPr>
        <p:spPr>
          <a:xfrm>
            <a:off x="6586302" y="876264"/>
            <a:ext cx="5278651"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de-DE"/>
              <a:t>Modul 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2" name="Google Shape;942;p10"/>
          <p:cNvSpPr txBox="1">
            <a:spLocks noGrp="1"/>
          </p:cNvSpPr>
          <p:nvPr>
            <p:ph type="body" idx="2"/>
          </p:nvPr>
        </p:nvSpPr>
        <p:spPr>
          <a:xfrm>
            <a:off x="389965" y="1637401"/>
            <a:ext cx="2780379"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Gerade im Vergleich zu Großunternehmen nimmt in KMU die Beherrsch-barkeit einer Krise in den laufenden Krisenphasen viel schneller ab, während gleichzeitig der Handlungs-druck enorm steigt. Große Unternehmen sind in der Lage, eine Krisensituation schneller zu erkennen und verfügen in der Regel über mehr Ressourcen, um diese schneller zu lösen.</a:t>
            </a:r>
            <a:endParaRPr dirty="0"/>
          </a:p>
        </p:txBody>
      </p:sp>
      <p:sp>
        <p:nvSpPr>
          <p:cNvPr id="943" name="Google Shape;943;p10"/>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Die </a:t>
            </a:r>
            <a:r>
              <a:rPr lang="de-DE" dirty="0" err="1"/>
              <a:t>spezifischen Merkmale </a:t>
            </a:r>
            <a:r>
              <a:rPr lang="de-DE" dirty="0"/>
              <a:t>von KMU </a:t>
            </a:r>
            <a:r>
              <a:rPr lang="de-DE" dirty="0" err="1"/>
              <a:t>haben </a:t>
            </a:r>
            <a:r>
              <a:rPr lang="de-DE" dirty="0"/>
              <a:t>unterschiedliche </a:t>
            </a:r>
            <a:r>
              <a:rPr lang="de-DE" dirty="0" err="1"/>
              <a:t>Auswirkungen </a:t>
            </a:r>
            <a:r>
              <a:rPr lang="de-DE" dirty="0"/>
              <a:t>auf die </a:t>
            </a:r>
            <a:r>
              <a:rPr lang="de-DE" dirty="0" err="1"/>
              <a:t>Krisenphasen bzw. deren Erkennbarkeit </a:t>
            </a:r>
            <a:r>
              <a:rPr lang="de-DE" dirty="0"/>
              <a:t>und </a:t>
            </a:r>
            <a:r>
              <a:rPr lang="de-DE" dirty="0" err="1"/>
              <a:t>Bewältigbarkeit</a:t>
            </a:r>
            <a:r>
              <a:rPr lang="de-DE" dirty="0"/>
              <a:t>.</a:t>
            </a:r>
            <a:endParaRPr dirty="0"/>
          </a:p>
        </p:txBody>
      </p:sp>
      <p:sp>
        <p:nvSpPr>
          <p:cNvPr id="944" name="Google Shape;944;p10"/>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dirty="0" err="1"/>
              <a:t>Auswirkungen </a:t>
            </a:r>
            <a:r>
              <a:rPr lang="de-DE" dirty="0"/>
              <a:t>von </a:t>
            </a:r>
            <a:r>
              <a:rPr lang="de-DE" dirty="0" err="1"/>
              <a:t>KMU-Merkmalen </a:t>
            </a:r>
            <a:r>
              <a:rPr lang="de-DE" dirty="0"/>
              <a:t>auf die </a:t>
            </a:r>
            <a:r>
              <a:rPr lang="de-DE" dirty="0" err="1"/>
              <a:t>Krisenphasen</a:t>
            </a:r>
            <a:endParaRPr dirty="0"/>
          </a:p>
          <a:p>
            <a:pPr marL="0" lvl="0" indent="0" algn="l" rtl="0">
              <a:lnSpc>
                <a:spcPct val="90000"/>
              </a:lnSpc>
              <a:spcBef>
                <a:spcPts val="1000"/>
              </a:spcBef>
              <a:spcAft>
                <a:spcPts val="0"/>
              </a:spcAft>
              <a:buClr>
                <a:srgbClr val="79527B"/>
              </a:buClr>
              <a:buSzPts val="1800"/>
              <a:buNone/>
            </a:pPr>
            <a:endParaRPr dirty="0"/>
          </a:p>
        </p:txBody>
      </p:sp>
      <p:sp>
        <p:nvSpPr>
          <p:cNvPr id="945" name="Google Shape;945;p10"/>
          <p:cNvSpPr/>
          <p:nvPr/>
        </p:nvSpPr>
        <p:spPr>
          <a:xfrm rot="-5400000">
            <a:off x="7103231" y="-2051838"/>
            <a:ext cx="757647" cy="8623422"/>
          </a:xfrm>
          <a:prstGeom prst="triangle">
            <a:avLst>
              <a:gd name="adj" fmla="val 50000"/>
            </a:avLst>
          </a:prstGeom>
          <a:solidFill>
            <a:srgbClr val="044E4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0"/>
          <p:cNvSpPr txBox="1"/>
          <p:nvPr/>
        </p:nvSpPr>
        <p:spPr>
          <a:xfrm>
            <a:off x="7482049" y="2070474"/>
            <a:ext cx="4311711" cy="3788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dirty="0">
                <a:solidFill>
                  <a:schemeClr val="lt1"/>
                </a:solidFill>
                <a:latin typeface="Calibri"/>
                <a:ea typeface="Calibri"/>
                <a:cs typeface="Calibri"/>
                <a:sym typeface="Calibri"/>
              </a:rPr>
              <a:t>Handlungsdruck</a:t>
            </a:r>
            <a:endParaRPr dirty="0"/>
          </a:p>
        </p:txBody>
      </p:sp>
      <p:sp>
        <p:nvSpPr>
          <p:cNvPr id="947" name="Google Shape;947;p10"/>
          <p:cNvSpPr/>
          <p:nvPr/>
        </p:nvSpPr>
        <p:spPr>
          <a:xfrm rot="5400000">
            <a:off x="7095397" y="-1482632"/>
            <a:ext cx="862149" cy="8534587"/>
          </a:xfrm>
          <a:prstGeom prst="triangle">
            <a:avLst>
              <a:gd name="adj" fmla="val 50000"/>
            </a:avLst>
          </a:prstGeom>
          <a:solidFill>
            <a:srgbClr val="044E4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0"/>
          <p:cNvSpPr txBox="1"/>
          <p:nvPr/>
        </p:nvSpPr>
        <p:spPr>
          <a:xfrm>
            <a:off x="3259156" y="2569131"/>
            <a:ext cx="4267293" cy="43107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a:solidFill>
                  <a:schemeClr val="lt1"/>
                </a:solidFill>
                <a:latin typeface="Calibri"/>
                <a:ea typeface="Calibri"/>
                <a:cs typeface="Calibri"/>
                <a:sym typeface="Calibri"/>
              </a:rPr>
              <a:t>Zeit/Ressourcen</a:t>
            </a:r>
            <a:endParaRPr/>
          </a:p>
        </p:txBody>
      </p:sp>
      <p:grpSp>
        <p:nvGrpSpPr>
          <p:cNvPr id="949" name="Google Shape;949;p10"/>
          <p:cNvGrpSpPr/>
          <p:nvPr/>
        </p:nvGrpSpPr>
        <p:grpSpPr>
          <a:xfrm>
            <a:off x="3138776" y="3930685"/>
            <a:ext cx="8928114" cy="560263"/>
            <a:chOff x="2848229" y="3666694"/>
            <a:chExt cx="8928114" cy="560263"/>
          </a:xfrm>
        </p:grpSpPr>
        <p:sp>
          <p:nvSpPr>
            <p:cNvPr id="950" name="Google Shape;950;p10"/>
            <p:cNvSpPr/>
            <p:nvPr/>
          </p:nvSpPr>
          <p:spPr>
            <a:xfrm>
              <a:off x="2968631" y="3681230"/>
              <a:ext cx="1520317" cy="532536"/>
            </a:xfrm>
            <a:prstGeom prst="chevron">
              <a:avLst>
                <a:gd name="adj" fmla="val 21186"/>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00" b="1">
                <a:solidFill>
                  <a:schemeClr val="dk1"/>
                </a:solidFill>
                <a:latin typeface="Calibri"/>
                <a:ea typeface="Calibri"/>
                <a:cs typeface="Calibri"/>
                <a:sym typeface="Calibri"/>
              </a:endParaRPr>
            </a:p>
          </p:txBody>
        </p:sp>
        <p:sp>
          <p:nvSpPr>
            <p:cNvPr id="951" name="Google Shape;951;p10"/>
            <p:cNvSpPr/>
            <p:nvPr/>
          </p:nvSpPr>
          <p:spPr>
            <a:xfrm>
              <a:off x="4426110" y="3681230"/>
              <a:ext cx="1520317" cy="532536"/>
            </a:xfrm>
            <a:prstGeom prst="chevron">
              <a:avLst>
                <a:gd name="adj" fmla="val 21186"/>
              </a:avLst>
            </a:prstGeom>
            <a:solidFill>
              <a:srgbClr val="A77FA9"/>
            </a:solidFill>
            <a:ln w="12700" cap="flat" cmpd="sng">
              <a:solidFill>
                <a:srgbClr val="A77FA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00" b="1">
                <a:solidFill>
                  <a:schemeClr val="dk1"/>
                </a:solidFill>
                <a:latin typeface="Calibri"/>
                <a:ea typeface="Calibri"/>
                <a:cs typeface="Calibri"/>
                <a:sym typeface="Calibri"/>
              </a:endParaRPr>
            </a:p>
          </p:txBody>
        </p:sp>
        <p:sp>
          <p:nvSpPr>
            <p:cNvPr id="952" name="Google Shape;952;p10"/>
            <p:cNvSpPr/>
            <p:nvPr/>
          </p:nvSpPr>
          <p:spPr>
            <a:xfrm>
              <a:off x="5883589" y="3681230"/>
              <a:ext cx="1520317" cy="532536"/>
            </a:xfrm>
            <a:prstGeom prst="chevron">
              <a:avLst>
                <a:gd name="adj" fmla="val 21186"/>
              </a:avLst>
            </a:prstGeom>
            <a:solidFill>
              <a:srgbClr val="5499A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00" b="1">
                <a:solidFill>
                  <a:schemeClr val="lt1"/>
                </a:solidFill>
                <a:latin typeface="Calibri"/>
                <a:ea typeface="Calibri"/>
                <a:cs typeface="Calibri"/>
                <a:sym typeface="Calibri"/>
              </a:endParaRPr>
            </a:p>
          </p:txBody>
        </p:sp>
        <p:sp>
          <p:nvSpPr>
            <p:cNvPr id="953" name="Google Shape;953;p10"/>
            <p:cNvSpPr/>
            <p:nvPr/>
          </p:nvSpPr>
          <p:spPr>
            <a:xfrm>
              <a:off x="7341068" y="3681230"/>
              <a:ext cx="1520317" cy="532536"/>
            </a:xfrm>
            <a:prstGeom prst="chevron">
              <a:avLst>
                <a:gd name="adj" fmla="val 21186"/>
              </a:avLst>
            </a:prstGeom>
            <a:solidFill>
              <a:srgbClr val="8DC9C0"/>
            </a:solidFill>
            <a:ln w="12700" cap="flat" cmpd="sng">
              <a:solidFill>
                <a:srgbClr val="8DC9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00" b="1">
                <a:solidFill>
                  <a:schemeClr val="dk1"/>
                </a:solidFill>
                <a:latin typeface="Calibri"/>
                <a:ea typeface="Calibri"/>
                <a:cs typeface="Calibri"/>
                <a:sym typeface="Calibri"/>
              </a:endParaRPr>
            </a:p>
          </p:txBody>
        </p:sp>
        <p:sp>
          <p:nvSpPr>
            <p:cNvPr id="954" name="Google Shape;954;p10"/>
            <p:cNvSpPr/>
            <p:nvPr/>
          </p:nvSpPr>
          <p:spPr>
            <a:xfrm>
              <a:off x="8798547" y="3681230"/>
              <a:ext cx="1520317" cy="532536"/>
            </a:xfrm>
            <a:prstGeom prst="chevron">
              <a:avLst>
                <a:gd name="adj" fmla="val 21186"/>
              </a:avLst>
            </a:prstGeom>
            <a:solidFill>
              <a:srgbClr val="F7B19B"/>
            </a:solidFill>
            <a:ln w="12700" cap="flat" cmpd="sng">
              <a:solidFill>
                <a:srgbClr val="F7B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00" b="1">
                <a:solidFill>
                  <a:schemeClr val="dk1"/>
                </a:solidFill>
                <a:latin typeface="Calibri"/>
                <a:ea typeface="Calibri"/>
                <a:cs typeface="Calibri"/>
                <a:sym typeface="Calibri"/>
              </a:endParaRPr>
            </a:p>
          </p:txBody>
        </p:sp>
        <p:sp>
          <p:nvSpPr>
            <p:cNvPr id="955" name="Google Shape;955;p10"/>
            <p:cNvSpPr txBox="1"/>
            <p:nvPr/>
          </p:nvSpPr>
          <p:spPr>
            <a:xfrm>
              <a:off x="2848229" y="3703737"/>
              <a:ext cx="1750195" cy="52322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b="1" dirty="0">
                  <a:solidFill>
                    <a:schemeClr val="lt1"/>
                  </a:solidFill>
                  <a:latin typeface="Calibri"/>
                  <a:ea typeface="Calibri"/>
                  <a:cs typeface="Calibri"/>
                  <a:sym typeface="Calibri"/>
                </a:rPr>
                <a:t>Stakeholder-</a:t>
              </a:r>
              <a:br>
                <a:rPr lang="de-DE" sz="1400" b="1" dirty="0">
                  <a:solidFill>
                    <a:schemeClr val="lt1"/>
                  </a:solidFill>
                  <a:latin typeface="Calibri"/>
                  <a:ea typeface="Calibri"/>
                  <a:cs typeface="Calibri"/>
                  <a:sym typeface="Calibri"/>
                </a:rPr>
              </a:br>
              <a:r>
                <a:rPr lang="de-DE" sz="1400" b="1" dirty="0">
                  <a:solidFill>
                    <a:schemeClr val="lt1"/>
                  </a:solidFill>
                  <a:latin typeface="Calibri"/>
                  <a:ea typeface="Calibri"/>
                  <a:cs typeface="Calibri"/>
                  <a:sym typeface="Calibri"/>
                </a:rPr>
                <a:t>Krise</a:t>
              </a:r>
              <a:endParaRPr dirty="0"/>
            </a:p>
          </p:txBody>
        </p:sp>
        <p:sp>
          <p:nvSpPr>
            <p:cNvPr id="956" name="Google Shape;956;p10"/>
            <p:cNvSpPr txBox="1"/>
            <p:nvPr/>
          </p:nvSpPr>
          <p:spPr>
            <a:xfrm>
              <a:off x="4475835" y="3788768"/>
              <a:ext cx="1418141" cy="30777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400" b="1" dirty="0">
                  <a:solidFill>
                    <a:schemeClr val="lt1"/>
                  </a:solidFill>
                  <a:latin typeface="Calibri"/>
                  <a:ea typeface="Calibri"/>
                  <a:cs typeface="Calibri"/>
                  <a:sym typeface="Calibri"/>
                </a:rPr>
                <a:t>Strategiekrise</a:t>
              </a:r>
              <a:endParaRPr dirty="0"/>
            </a:p>
          </p:txBody>
        </p:sp>
        <p:sp>
          <p:nvSpPr>
            <p:cNvPr id="957" name="Google Shape;957;p10"/>
            <p:cNvSpPr txBox="1"/>
            <p:nvPr/>
          </p:nvSpPr>
          <p:spPr>
            <a:xfrm>
              <a:off x="5993065" y="3666694"/>
              <a:ext cx="1391303" cy="52322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400" b="1" dirty="0">
                  <a:solidFill>
                    <a:schemeClr val="lt1"/>
                  </a:solidFill>
                  <a:latin typeface="Calibri"/>
                  <a:ea typeface="Calibri"/>
                  <a:cs typeface="Calibri"/>
                  <a:sym typeface="Calibri"/>
                </a:rPr>
                <a:t>Produkt-/Verkaufskrise</a:t>
              </a:r>
              <a:endParaRPr dirty="0"/>
            </a:p>
          </p:txBody>
        </p:sp>
        <p:sp>
          <p:nvSpPr>
            <p:cNvPr id="958" name="Google Shape;958;p10"/>
            <p:cNvSpPr txBox="1"/>
            <p:nvPr/>
          </p:nvSpPr>
          <p:spPr>
            <a:xfrm>
              <a:off x="7598811" y="3681044"/>
              <a:ext cx="1099926" cy="52318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b="1" dirty="0">
                  <a:solidFill>
                    <a:schemeClr val="lt1"/>
                  </a:solidFill>
                  <a:latin typeface="Calibri"/>
                  <a:ea typeface="Calibri"/>
                  <a:cs typeface="Calibri"/>
                  <a:sym typeface="Calibri"/>
                </a:rPr>
                <a:t>Ertrags-</a:t>
              </a:r>
              <a:r>
                <a:rPr lang="de-DE" sz="1400" b="1" dirty="0">
                  <a:solidFill>
                    <a:schemeClr val="lt1"/>
                  </a:solidFill>
                  <a:latin typeface="Calibri"/>
                  <a:ea typeface="Calibri"/>
                  <a:cs typeface="Calibri"/>
                  <a:sym typeface="Calibri"/>
                </a:rPr>
                <a:t>krise</a:t>
              </a:r>
              <a:endParaRPr dirty="0"/>
            </a:p>
          </p:txBody>
        </p:sp>
        <p:sp>
          <p:nvSpPr>
            <p:cNvPr id="959" name="Google Shape;959;p10"/>
            <p:cNvSpPr txBox="1"/>
            <p:nvPr/>
          </p:nvSpPr>
          <p:spPr>
            <a:xfrm>
              <a:off x="9119251" y="3681034"/>
              <a:ext cx="1084323" cy="5232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400" b="1" dirty="0">
                  <a:solidFill>
                    <a:schemeClr val="lt1"/>
                  </a:solidFill>
                  <a:latin typeface="Calibri"/>
                  <a:ea typeface="Calibri"/>
                  <a:cs typeface="Calibri"/>
                  <a:sym typeface="Calibri"/>
                </a:rPr>
                <a:t>Liquiditäts-krise</a:t>
              </a:r>
              <a:endParaRPr dirty="0"/>
            </a:p>
          </p:txBody>
        </p:sp>
        <p:sp>
          <p:nvSpPr>
            <p:cNvPr id="960" name="Google Shape;960;p10"/>
            <p:cNvSpPr/>
            <p:nvPr/>
          </p:nvSpPr>
          <p:spPr>
            <a:xfrm>
              <a:off x="10256026" y="3683098"/>
              <a:ext cx="1520317" cy="532536"/>
            </a:xfrm>
            <a:prstGeom prst="chevron">
              <a:avLst>
                <a:gd name="adj" fmla="val 21186"/>
              </a:avLst>
            </a:prstGeom>
            <a:solidFill>
              <a:srgbClr val="F27954"/>
            </a:solidFill>
            <a:ln w="12700" cap="flat" cmpd="sng">
              <a:solidFill>
                <a:srgbClr val="F279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00" b="1">
                <a:solidFill>
                  <a:schemeClr val="dk1"/>
                </a:solidFill>
                <a:latin typeface="Calibri"/>
                <a:ea typeface="Calibri"/>
                <a:cs typeface="Calibri"/>
                <a:sym typeface="Calibri"/>
              </a:endParaRPr>
            </a:p>
          </p:txBody>
        </p:sp>
        <p:sp>
          <p:nvSpPr>
            <p:cNvPr id="961" name="Google Shape;961;p10"/>
            <p:cNvSpPr txBox="1"/>
            <p:nvPr/>
          </p:nvSpPr>
          <p:spPr>
            <a:xfrm>
              <a:off x="10430467" y="3788776"/>
              <a:ext cx="1221417" cy="30773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400" b="1" dirty="0">
                  <a:solidFill>
                    <a:schemeClr val="lt1"/>
                  </a:solidFill>
                  <a:latin typeface="Calibri"/>
                  <a:ea typeface="Calibri"/>
                  <a:cs typeface="Calibri"/>
                  <a:sym typeface="Calibri"/>
                </a:rPr>
                <a:t>Insolvenz</a:t>
              </a:r>
              <a:endParaRPr dirty="0"/>
            </a:p>
          </p:txBody>
        </p:sp>
      </p:grpSp>
      <p:sp>
        <p:nvSpPr>
          <p:cNvPr id="962" name="Google Shape;962;p10"/>
          <p:cNvSpPr/>
          <p:nvPr/>
        </p:nvSpPr>
        <p:spPr>
          <a:xfrm>
            <a:off x="3193673" y="4563463"/>
            <a:ext cx="1592081" cy="2015896"/>
          </a:xfrm>
          <a:prstGeom prst="rect">
            <a:avLst/>
          </a:prstGeom>
          <a:noFill/>
          <a:ln>
            <a:noFill/>
          </a:ln>
        </p:spPr>
        <p:txBody>
          <a:bodyPr spcFirstLastPara="1" wrap="square" lIns="91425" tIns="45700" rIns="91425" bIns="45700" anchor="t" anchorCtr="0">
            <a:spAutoFit/>
          </a:bodyPr>
          <a:lstStyle/>
          <a:p>
            <a:pPr marL="85725" marR="0" lvl="0" indent="-85725" algn="l" rtl="0">
              <a:spcBef>
                <a:spcPts val="0"/>
              </a:spcBef>
              <a:spcAft>
                <a:spcPts val="0"/>
              </a:spcAft>
              <a:buClr>
                <a:srgbClr val="595A59"/>
              </a:buClr>
              <a:buSzPts val="1000"/>
              <a:buFont typeface="Arial"/>
              <a:buChar char="•"/>
            </a:pPr>
            <a:r>
              <a:rPr lang="de-DE" sz="1000" dirty="0">
                <a:solidFill>
                  <a:srgbClr val="595A59"/>
                </a:solidFill>
                <a:latin typeface="Calibri"/>
                <a:ea typeface="Calibri"/>
                <a:cs typeface="Calibri"/>
                <a:sym typeface="Calibri"/>
              </a:rPr>
              <a:t>Mangelnde Krisen-wahrnehmung durch die Eigentümer verhindert frühzeitiges Eingreifen</a:t>
            </a:r>
            <a:endParaRPr dirty="0"/>
          </a:p>
          <a:p>
            <a:pPr marL="85725" marR="0" lvl="0" indent="-85725" algn="l" rtl="0">
              <a:spcBef>
                <a:spcPts val="600"/>
              </a:spcBef>
              <a:spcAft>
                <a:spcPts val="0"/>
              </a:spcAft>
              <a:buClr>
                <a:srgbClr val="595A59"/>
              </a:buClr>
              <a:buSzPts val="1000"/>
              <a:buFont typeface="Arial"/>
              <a:buChar char="•"/>
            </a:pPr>
            <a:r>
              <a:rPr lang="de-DE" sz="1000" dirty="0" err="1">
                <a:solidFill>
                  <a:srgbClr val="595A59"/>
                </a:solidFill>
                <a:latin typeface="Calibri"/>
                <a:ea typeface="Calibri"/>
                <a:cs typeface="Calibri"/>
                <a:sym typeface="Calibri"/>
              </a:rPr>
              <a:t>Nachfolgeprobleme führen </a:t>
            </a:r>
            <a:r>
              <a:rPr lang="de-DE" sz="1000" dirty="0">
                <a:solidFill>
                  <a:srgbClr val="595A59"/>
                </a:solidFill>
                <a:latin typeface="Calibri"/>
                <a:ea typeface="Calibri"/>
                <a:cs typeface="Calibri"/>
                <a:sym typeface="Calibri"/>
              </a:rPr>
              <a:t>zu </a:t>
            </a:r>
            <a:r>
              <a:rPr lang="de-DE" sz="1000" dirty="0" err="1">
                <a:solidFill>
                  <a:srgbClr val="595A59"/>
                </a:solidFill>
                <a:latin typeface="Calibri"/>
                <a:ea typeface="Calibri"/>
                <a:cs typeface="Calibri"/>
                <a:sym typeface="Calibri"/>
              </a:rPr>
              <a:t>strategischem </a:t>
            </a:r>
            <a:r>
              <a:rPr lang="de-DE" sz="1000" dirty="0">
                <a:solidFill>
                  <a:srgbClr val="595A59"/>
                </a:solidFill>
                <a:latin typeface="Calibri"/>
                <a:ea typeface="Calibri"/>
                <a:cs typeface="Calibri"/>
                <a:sym typeface="Calibri"/>
              </a:rPr>
              <a:t>Stillstand</a:t>
            </a:r>
            <a:endParaRPr dirty="0"/>
          </a:p>
          <a:p>
            <a:pPr marL="85725" marR="0" lvl="0" indent="-85725" algn="l" rtl="0">
              <a:spcBef>
                <a:spcPts val="600"/>
              </a:spcBef>
              <a:spcAft>
                <a:spcPts val="0"/>
              </a:spcAft>
              <a:buClr>
                <a:srgbClr val="595A59"/>
              </a:buClr>
              <a:buSzPts val="1000"/>
              <a:buFont typeface="Arial"/>
              <a:buChar char="•"/>
            </a:pPr>
            <a:r>
              <a:rPr lang="de-DE" sz="1000" dirty="0">
                <a:solidFill>
                  <a:srgbClr val="595A59"/>
                </a:solidFill>
                <a:latin typeface="Calibri"/>
                <a:ea typeface="Calibri"/>
                <a:cs typeface="Calibri"/>
                <a:sym typeface="Calibri"/>
              </a:rPr>
              <a:t>Patriarchalischer Führungsstil </a:t>
            </a:r>
            <a:r>
              <a:rPr lang="de-DE" sz="1000" dirty="0" err="1">
                <a:solidFill>
                  <a:srgbClr val="595A59"/>
                </a:solidFill>
                <a:latin typeface="Calibri"/>
                <a:ea typeface="Calibri"/>
                <a:cs typeface="Calibri"/>
                <a:sym typeface="Calibri"/>
              </a:rPr>
              <a:t>verhindert kontinuierlichen Wandel</a:t>
            </a:r>
            <a:endParaRPr dirty="0"/>
          </a:p>
          <a:p>
            <a:pPr marL="85725" marR="0" lvl="0" indent="-22225" algn="l" rtl="0">
              <a:lnSpc>
                <a:spcPct val="100000"/>
              </a:lnSpc>
              <a:spcBef>
                <a:spcPts val="600"/>
              </a:spcBef>
              <a:spcAft>
                <a:spcPts val="0"/>
              </a:spcAft>
              <a:buClr>
                <a:schemeClr val="dk1"/>
              </a:buClr>
              <a:buSzPts val="1000"/>
              <a:buFont typeface="Arial"/>
              <a:buNone/>
            </a:pPr>
            <a:endParaRPr sz="1000" dirty="0">
              <a:solidFill>
                <a:srgbClr val="595A59"/>
              </a:solidFill>
              <a:latin typeface="Calibri"/>
              <a:ea typeface="Calibri"/>
              <a:cs typeface="Calibri"/>
              <a:sym typeface="Calibri"/>
            </a:endParaRPr>
          </a:p>
        </p:txBody>
      </p:sp>
      <p:sp>
        <p:nvSpPr>
          <p:cNvPr id="963" name="Google Shape;963;p10"/>
          <p:cNvSpPr/>
          <p:nvPr/>
        </p:nvSpPr>
        <p:spPr>
          <a:xfrm>
            <a:off x="4716657" y="4563463"/>
            <a:ext cx="1592081" cy="1092607"/>
          </a:xfrm>
          <a:prstGeom prst="rect">
            <a:avLst/>
          </a:prstGeom>
          <a:noFill/>
          <a:ln>
            <a:noFill/>
          </a:ln>
        </p:spPr>
        <p:txBody>
          <a:bodyPr spcFirstLastPara="1" wrap="square" lIns="91425" tIns="45700" rIns="91425" bIns="45700" anchor="t" anchorCtr="0">
            <a:spAutoFit/>
          </a:bodyPr>
          <a:lstStyle/>
          <a:p>
            <a:pPr marL="85725" marR="0" lvl="0" indent="-85725" algn="l" rtl="0">
              <a:lnSpc>
                <a:spcPct val="100000"/>
              </a:lnSpc>
              <a:spcBef>
                <a:spcPts val="0"/>
              </a:spcBef>
              <a:spcAft>
                <a:spcPts val="0"/>
              </a:spcAft>
              <a:buClr>
                <a:srgbClr val="595A59"/>
              </a:buClr>
              <a:buSzPts val="1000"/>
              <a:buFont typeface="Arial"/>
              <a:buChar char="•"/>
            </a:pPr>
            <a:r>
              <a:rPr lang="de-DE" sz="1000" dirty="0">
                <a:solidFill>
                  <a:srgbClr val="595A59"/>
                </a:solidFill>
                <a:latin typeface="Calibri"/>
                <a:ea typeface="Calibri"/>
                <a:cs typeface="Calibri"/>
                <a:sym typeface="Calibri"/>
              </a:rPr>
              <a:t>Mangelnde </a:t>
            </a:r>
            <a:r>
              <a:rPr lang="de-DE" sz="1000" dirty="0" err="1">
                <a:solidFill>
                  <a:srgbClr val="595A59"/>
                </a:solidFill>
                <a:latin typeface="Calibri"/>
                <a:ea typeface="Calibri"/>
                <a:cs typeface="Calibri"/>
                <a:sym typeface="Calibri"/>
              </a:rPr>
              <a:t>strategische Ausrichtung führt </a:t>
            </a:r>
            <a:r>
              <a:rPr lang="de-DE" sz="1000" dirty="0">
                <a:solidFill>
                  <a:srgbClr val="595A59"/>
                </a:solidFill>
                <a:latin typeface="Calibri"/>
                <a:ea typeface="Calibri"/>
                <a:cs typeface="Calibri"/>
                <a:sym typeface="Calibri"/>
              </a:rPr>
              <a:t>zu mangelnder </a:t>
            </a:r>
            <a:r>
              <a:rPr lang="de-DE" sz="1000" dirty="0" err="1">
                <a:solidFill>
                  <a:srgbClr val="595A59"/>
                </a:solidFill>
                <a:latin typeface="Calibri"/>
                <a:ea typeface="Calibri"/>
                <a:cs typeface="Calibri"/>
                <a:sym typeface="Calibri"/>
              </a:rPr>
              <a:t>Zielorientierung</a:t>
            </a:r>
            <a:endParaRPr dirty="0"/>
          </a:p>
          <a:p>
            <a:pPr marL="85725" marR="0" lvl="0" indent="-85725" algn="l" rtl="0">
              <a:lnSpc>
                <a:spcPct val="100000"/>
              </a:lnSpc>
              <a:spcBef>
                <a:spcPts val="600"/>
              </a:spcBef>
              <a:spcAft>
                <a:spcPts val="0"/>
              </a:spcAft>
              <a:buClr>
                <a:srgbClr val="595A59"/>
              </a:buClr>
              <a:buSzPts val="1000"/>
              <a:buFont typeface="Arial"/>
              <a:buChar char="•"/>
            </a:pPr>
            <a:r>
              <a:rPr lang="de-DE" sz="1000" dirty="0">
                <a:solidFill>
                  <a:srgbClr val="595A59"/>
                </a:solidFill>
                <a:latin typeface="Calibri"/>
                <a:ea typeface="Calibri"/>
                <a:cs typeface="Calibri"/>
                <a:sym typeface="Calibri"/>
              </a:rPr>
              <a:t>Mangelndes </a:t>
            </a:r>
            <a:r>
              <a:rPr lang="de-DE" sz="1000" dirty="0" err="1">
                <a:solidFill>
                  <a:srgbClr val="595A59"/>
                </a:solidFill>
                <a:latin typeface="Calibri"/>
                <a:ea typeface="Calibri"/>
                <a:cs typeface="Calibri"/>
                <a:sym typeface="Calibri"/>
              </a:rPr>
              <a:t>Verständnis </a:t>
            </a:r>
            <a:r>
              <a:rPr lang="de-DE" sz="1000" dirty="0">
                <a:solidFill>
                  <a:srgbClr val="595A59"/>
                </a:solidFill>
                <a:latin typeface="Calibri"/>
                <a:ea typeface="Calibri"/>
                <a:cs typeface="Calibri"/>
                <a:sym typeface="Calibri"/>
              </a:rPr>
              <a:t>der </a:t>
            </a:r>
            <a:r>
              <a:rPr lang="de-DE" sz="1000" dirty="0" err="1">
                <a:solidFill>
                  <a:srgbClr val="595A59"/>
                </a:solidFill>
                <a:latin typeface="Calibri"/>
                <a:ea typeface="Calibri"/>
                <a:cs typeface="Calibri"/>
                <a:sym typeface="Calibri"/>
              </a:rPr>
              <a:t>Eigentümer verringert </a:t>
            </a:r>
            <a:r>
              <a:rPr lang="de-DE" sz="1000" dirty="0">
                <a:solidFill>
                  <a:srgbClr val="595A59"/>
                </a:solidFill>
                <a:latin typeface="Calibri"/>
                <a:ea typeface="Calibri"/>
                <a:cs typeface="Calibri"/>
                <a:sym typeface="Calibri"/>
              </a:rPr>
              <a:t>die </a:t>
            </a:r>
            <a:r>
              <a:rPr lang="de-DE" sz="1000" dirty="0" err="1">
                <a:solidFill>
                  <a:srgbClr val="595A59"/>
                </a:solidFill>
                <a:latin typeface="Calibri"/>
                <a:ea typeface="Calibri"/>
                <a:cs typeface="Calibri"/>
                <a:sym typeface="Calibri"/>
              </a:rPr>
              <a:t>strategische Anpassungsfähigkeit</a:t>
            </a:r>
            <a:endParaRPr dirty="0"/>
          </a:p>
        </p:txBody>
      </p:sp>
      <p:sp>
        <p:nvSpPr>
          <p:cNvPr id="964" name="Google Shape;964;p10"/>
          <p:cNvSpPr/>
          <p:nvPr/>
        </p:nvSpPr>
        <p:spPr>
          <a:xfrm>
            <a:off x="6171469" y="4563463"/>
            <a:ext cx="1592081" cy="1092607"/>
          </a:xfrm>
          <a:prstGeom prst="rect">
            <a:avLst/>
          </a:prstGeom>
          <a:noFill/>
          <a:ln>
            <a:noFill/>
          </a:ln>
        </p:spPr>
        <p:txBody>
          <a:bodyPr spcFirstLastPara="1" wrap="square" lIns="91425" tIns="45700" rIns="91425" bIns="45700" anchor="t" anchorCtr="0">
            <a:spAutoFit/>
          </a:bodyPr>
          <a:lstStyle/>
          <a:p>
            <a:pPr marL="85725" marR="0" lvl="0" indent="-85725" algn="l" rtl="0">
              <a:lnSpc>
                <a:spcPct val="100000"/>
              </a:lnSpc>
              <a:spcBef>
                <a:spcPts val="0"/>
              </a:spcBef>
              <a:spcAft>
                <a:spcPts val="0"/>
              </a:spcAft>
              <a:buClr>
                <a:srgbClr val="595A59"/>
              </a:buClr>
              <a:buSzPts val="1000"/>
              <a:buFont typeface="Arial"/>
              <a:buChar char="•"/>
            </a:pPr>
            <a:r>
              <a:rPr lang="de-DE" sz="1000" dirty="0">
                <a:solidFill>
                  <a:srgbClr val="595A59"/>
                </a:solidFill>
                <a:latin typeface="Calibri"/>
                <a:ea typeface="Calibri"/>
                <a:cs typeface="Calibri"/>
                <a:sym typeface="Calibri"/>
              </a:rPr>
              <a:t>Mangelnde FuE und </a:t>
            </a:r>
            <a:r>
              <a:rPr lang="de-DE" sz="1000" dirty="0" err="1">
                <a:solidFill>
                  <a:srgbClr val="595A59"/>
                </a:solidFill>
                <a:latin typeface="Calibri"/>
                <a:ea typeface="Calibri"/>
                <a:cs typeface="Calibri"/>
                <a:sym typeface="Calibri"/>
              </a:rPr>
              <a:t>Innovation führen </a:t>
            </a:r>
            <a:r>
              <a:rPr lang="de-DE" sz="1000" dirty="0">
                <a:solidFill>
                  <a:srgbClr val="595A59"/>
                </a:solidFill>
                <a:latin typeface="Calibri"/>
                <a:ea typeface="Calibri"/>
                <a:cs typeface="Calibri"/>
                <a:sym typeface="Calibri"/>
              </a:rPr>
              <a:t>zu veralteten </a:t>
            </a:r>
            <a:r>
              <a:rPr lang="de-DE" sz="1000" dirty="0" err="1">
                <a:solidFill>
                  <a:srgbClr val="595A59"/>
                </a:solidFill>
                <a:latin typeface="Calibri"/>
                <a:ea typeface="Calibri"/>
                <a:cs typeface="Calibri"/>
                <a:sym typeface="Calibri"/>
              </a:rPr>
              <a:t>Produkten </a:t>
            </a:r>
            <a:r>
              <a:rPr lang="de-DE" sz="1000" dirty="0">
                <a:solidFill>
                  <a:srgbClr val="595A59"/>
                </a:solidFill>
                <a:latin typeface="Calibri"/>
                <a:ea typeface="Calibri"/>
                <a:cs typeface="Calibri"/>
                <a:sym typeface="Calibri"/>
              </a:rPr>
              <a:t>und </a:t>
            </a:r>
            <a:r>
              <a:rPr lang="de-DE" sz="1000" dirty="0" err="1">
                <a:solidFill>
                  <a:srgbClr val="595A59"/>
                </a:solidFill>
                <a:latin typeface="Calibri"/>
                <a:ea typeface="Calibri"/>
                <a:cs typeface="Calibri"/>
                <a:sym typeface="Calibri"/>
              </a:rPr>
              <a:t>Dienstleistungen</a:t>
            </a:r>
            <a:endParaRPr dirty="0"/>
          </a:p>
          <a:p>
            <a:pPr marL="85725" marR="0" lvl="0" indent="-85725" algn="l" rtl="0">
              <a:lnSpc>
                <a:spcPct val="100000"/>
              </a:lnSpc>
              <a:spcBef>
                <a:spcPts val="600"/>
              </a:spcBef>
              <a:spcAft>
                <a:spcPts val="0"/>
              </a:spcAft>
              <a:buClr>
                <a:srgbClr val="595A59"/>
              </a:buClr>
              <a:buSzPts val="1000"/>
              <a:buFont typeface="Arial"/>
              <a:buChar char="•"/>
            </a:pPr>
            <a:r>
              <a:rPr lang="de-DE" sz="1000" dirty="0">
                <a:solidFill>
                  <a:srgbClr val="595A59"/>
                </a:solidFill>
                <a:latin typeface="Calibri"/>
                <a:ea typeface="Calibri"/>
                <a:cs typeface="Calibri"/>
                <a:sym typeface="Calibri"/>
              </a:rPr>
              <a:t>Fehlende </a:t>
            </a:r>
            <a:r>
              <a:rPr lang="de-DE" sz="1000" dirty="0" err="1">
                <a:solidFill>
                  <a:srgbClr val="595A59"/>
                </a:solidFill>
                <a:latin typeface="Calibri"/>
                <a:ea typeface="Calibri"/>
                <a:cs typeface="Calibri"/>
                <a:sym typeface="Calibri"/>
              </a:rPr>
              <a:t>Investitionen führen </a:t>
            </a:r>
            <a:r>
              <a:rPr lang="de-DE" sz="1000" dirty="0">
                <a:solidFill>
                  <a:srgbClr val="595A59"/>
                </a:solidFill>
                <a:latin typeface="Calibri"/>
                <a:ea typeface="Calibri"/>
                <a:cs typeface="Calibri"/>
                <a:sym typeface="Calibri"/>
              </a:rPr>
              <a:t>zu </a:t>
            </a:r>
            <a:r>
              <a:rPr lang="de-DE" sz="1000" dirty="0" err="1">
                <a:solidFill>
                  <a:srgbClr val="595A59"/>
                </a:solidFill>
                <a:latin typeface="Calibri"/>
                <a:ea typeface="Calibri"/>
                <a:cs typeface="Calibri"/>
                <a:sym typeface="Calibri"/>
              </a:rPr>
              <a:t>fehleranfälligen Prozessen</a:t>
            </a:r>
            <a:endParaRPr dirty="0"/>
          </a:p>
        </p:txBody>
      </p:sp>
      <p:sp>
        <p:nvSpPr>
          <p:cNvPr id="965" name="Google Shape;965;p10"/>
          <p:cNvSpPr/>
          <p:nvPr/>
        </p:nvSpPr>
        <p:spPr>
          <a:xfrm>
            <a:off x="7694454" y="4577354"/>
            <a:ext cx="1463738" cy="1554231"/>
          </a:xfrm>
          <a:prstGeom prst="rect">
            <a:avLst/>
          </a:prstGeom>
          <a:noFill/>
          <a:ln>
            <a:noFill/>
          </a:ln>
        </p:spPr>
        <p:txBody>
          <a:bodyPr spcFirstLastPara="1" wrap="square" lIns="91425" tIns="45700" rIns="91425" bIns="45700" anchor="t" anchorCtr="0">
            <a:spAutoFit/>
          </a:bodyPr>
          <a:lstStyle/>
          <a:p>
            <a:pPr marL="85725" marR="0" lvl="0" indent="-85725" algn="l" rtl="0">
              <a:lnSpc>
                <a:spcPct val="100000"/>
              </a:lnSpc>
              <a:spcBef>
                <a:spcPts val="0"/>
              </a:spcBef>
              <a:spcAft>
                <a:spcPts val="0"/>
              </a:spcAft>
              <a:buClr>
                <a:srgbClr val="595A59"/>
              </a:buClr>
              <a:buSzPts val="1000"/>
              <a:buFont typeface="Arial"/>
              <a:buChar char="•"/>
            </a:pPr>
            <a:r>
              <a:rPr lang="de-DE" sz="1000" dirty="0">
                <a:solidFill>
                  <a:srgbClr val="595A59"/>
                </a:solidFill>
                <a:latin typeface="Calibri"/>
                <a:ea typeface="Calibri"/>
                <a:cs typeface="Calibri"/>
                <a:sym typeface="Calibri"/>
              </a:rPr>
              <a:t>Mangelndes </a:t>
            </a:r>
            <a:r>
              <a:rPr lang="de-DE" sz="1000" dirty="0" err="1">
                <a:solidFill>
                  <a:srgbClr val="595A59"/>
                </a:solidFill>
                <a:latin typeface="Calibri"/>
                <a:ea typeface="Calibri"/>
                <a:cs typeface="Calibri"/>
                <a:sym typeface="Calibri"/>
              </a:rPr>
              <a:t>Controlling verhindert frühzeitiges Erkennen </a:t>
            </a:r>
            <a:r>
              <a:rPr lang="de-DE" sz="1000" dirty="0">
                <a:solidFill>
                  <a:srgbClr val="595A59"/>
                </a:solidFill>
                <a:latin typeface="Calibri"/>
                <a:ea typeface="Calibri"/>
                <a:cs typeface="Calibri"/>
                <a:sym typeface="Calibri"/>
              </a:rPr>
              <a:t>der </a:t>
            </a:r>
            <a:r>
              <a:rPr lang="de-DE" sz="1000" dirty="0" err="1">
                <a:solidFill>
                  <a:srgbClr val="595A59"/>
                </a:solidFill>
                <a:latin typeface="Calibri"/>
                <a:ea typeface="Calibri"/>
                <a:cs typeface="Calibri"/>
                <a:sym typeface="Calibri"/>
              </a:rPr>
              <a:t>Krise</a:t>
            </a:r>
            <a:endParaRPr dirty="0"/>
          </a:p>
          <a:p>
            <a:pPr marL="85725" marR="0" lvl="0" indent="-85725" algn="l" rtl="0">
              <a:lnSpc>
                <a:spcPct val="100000"/>
              </a:lnSpc>
              <a:spcBef>
                <a:spcPts val="600"/>
              </a:spcBef>
              <a:spcAft>
                <a:spcPts val="0"/>
              </a:spcAft>
              <a:buClr>
                <a:srgbClr val="595A59"/>
              </a:buClr>
              <a:buSzPts val="1000"/>
              <a:buFont typeface="Arial"/>
              <a:buChar char="•"/>
            </a:pPr>
            <a:r>
              <a:rPr lang="de-DE" sz="1000" dirty="0">
                <a:solidFill>
                  <a:srgbClr val="595A59"/>
                </a:solidFill>
                <a:latin typeface="Calibri"/>
                <a:ea typeface="Calibri"/>
                <a:cs typeface="Calibri"/>
                <a:sym typeface="Calibri"/>
              </a:rPr>
              <a:t>Fehlende oder unzureichende Kalkulationen führen zu gravierenden Fehlentscheidungen</a:t>
            </a:r>
            <a:endParaRPr dirty="0"/>
          </a:p>
        </p:txBody>
      </p:sp>
      <p:sp>
        <p:nvSpPr>
          <p:cNvPr id="966" name="Google Shape;966;p10"/>
          <p:cNvSpPr/>
          <p:nvPr/>
        </p:nvSpPr>
        <p:spPr>
          <a:xfrm>
            <a:off x="9149265" y="4563463"/>
            <a:ext cx="1463738" cy="553998"/>
          </a:xfrm>
          <a:prstGeom prst="rect">
            <a:avLst/>
          </a:prstGeom>
          <a:noFill/>
          <a:ln>
            <a:noFill/>
          </a:ln>
        </p:spPr>
        <p:txBody>
          <a:bodyPr spcFirstLastPara="1" wrap="square" lIns="91425" tIns="45700" rIns="91425" bIns="45700" anchor="t" anchorCtr="0">
            <a:spAutoFit/>
          </a:bodyPr>
          <a:lstStyle/>
          <a:p>
            <a:pPr marL="85725" marR="0" lvl="0" indent="-85725" algn="l" rtl="0">
              <a:lnSpc>
                <a:spcPct val="100000"/>
              </a:lnSpc>
              <a:spcBef>
                <a:spcPts val="0"/>
              </a:spcBef>
              <a:spcAft>
                <a:spcPts val="0"/>
              </a:spcAft>
              <a:buClr>
                <a:srgbClr val="595A59"/>
              </a:buClr>
              <a:buSzPts val="1000"/>
              <a:buFont typeface="Arial"/>
              <a:buChar char="•"/>
            </a:pPr>
            <a:r>
              <a:rPr lang="de-DE" sz="1000" dirty="0">
                <a:solidFill>
                  <a:srgbClr val="595A59"/>
                </a:solidFill>
                <a:latin typeface="Calibri"/>
                <a:ea typeface="Calibri"/>
                <a:cs typeface="Calibri"/>
                <a:sym typeface="Calibri"/>
              </a:rPr>
              <a:t>Mangelnde </a:t>
            </a:r>
            <a:r>
              <a:rPr lang="de-DE" sz="1000" dirty="0" err="1">
                <a:solidFill>
                  <a:srgbClr val="595A59"/>
                </a:solidFill>
                <a:latin typeface="Calibri"/>
                <a:ea typeface="Calibri"/>
                <a:cs typeface="Calibri"/>
                <a:sym typeface="Calibri"/>
              </a:rPr>
              <a:t>Kapitalausstattung erschwert </a:t>
            </a:r>
            <a:r>
              <a:rPr lang="de-DE" sz="1000" dirty="0">
                <a:solidFill>
                  <a:srgbClr val="595A59"/>
                </a:solidFill>
                <a:latin typeface="Calibri"/>
                <a:ea typeface="Calibri"/>
                <a:cs typeface="Calibri"/>
                <a:sym typeface="Calibri"/>
              </a:rPr>
              <a:t>die </a:t>
            </a:r>
            <a:r>
              <a:rPr lang="de-DE" sz="1000" dirty="0" err="1">
                <a:solidFill>
                  <a:srgbClr val="595A59"/>
                </a:solidFill>
                <a:latin typeface="Calibri"/>
                <a:ea typeface="Calibri"/>
                <a:cs typeface="Calibri"/>
                <a:sym typeface="Calibri"/>
              </a:rPr>
              <a:t>Kapitalbeschaffung</a:t>
            </a:r>
            <a:endParaRPr dirty="0"/>
          </a:p>
        </p:txBody>
      </p:sp>
      <p:sp>
        <p:nvSpPr>
          <p:cNvPr id="967" name="Google Shape;967;p10"/>
          <p:cNvSpPr/>
          <p:nvPr/>
        </p:nvSpPr>
        <p:spPr>
          <a:xfrm>
            <a:off x="10617176" y="4556267"/>
            <a:ext cx="1463738" cy="707886"/>
          </a:xfrm>
          <a:prstGeom prst="rect">
            <a:avLst/>
          </a:prstGeom>
          <a:noFill/>
          <a:ln>
            <a:noFill/>
          </a:ln>
        </p:spPr>
        <p:txBody>
          <a:bodyPr spcFirstLastPara="1" wrap="square" lIns="91425" tIns="45700" rIns="91425" bIns="45700" anchor="t" anchorCtr="0">
            <a:spAutoFit/>
          </a:bodyPr>
          <a:lstStyle/>
          <a:p>
            <a:pPr marL="85725" marR="0" lvl="0" indent="-85725" algn="l" rtl="0">
              <a:lnSpc>
                <a:spcPct val="100000"/>
              </a:lnSpc>
              <a:spcBef>
                <a:spcPts val="0"/>
              </a:spcBef>
              <a:spcAft>
                <a:spcPts val="0"/>
              </a:spcAft>
              <a:buClr>
                <a:srgbClr val="595A59"/>
              </a:buClr>
              <a:buSzPts val="1000"/>
              <a:buFont typeface="Arial"/>
              <a:buChar char="•"/>
            </a:pPr>
            <a:r>
              <a:rPr lang="de-DE" sz="1000" dirty="0">
                <a:solidFill>
                  <a:srgbClr val="595A59"/>
                </a:solidFill>
                <a:latin typeface="Calibri"/>
                <a:ea typeface="Calibri"/>
                <a:cs typeface="Calibri"/>
                <a:sym typeface="Calibri"/>
              </a:rPr>
              <a:t>Mangelnde </a:t>
            </a:r>
            <a:r>
              <a:rPr lang="de-DE" sz="1000" dirty="0" err="1">
                <a:solidFill>
                  <a:srgbClr val="595A59"/>
                </a:solidFill>
                <a:latin typeface="Calibri"/>
                <a:ea typeface="Calibri"/>
                <a:cs typeface="Calibri"/>
                <a:sym typeface="Calibri"/>
              </a:rPr>
              <a:t>Kenntnis </a:t>
            </a:r>
            <a:r>
              <a:rPr lang="de-DE" sz="1000" dirty="0">
                <a:solidFill>
                  <a:srgbClr val="595A59"/>
                </a:solidFill>
                <a:latin typeface="Calibri"/>
                <a:ea typeface="Calibri"/>
                <a:cs typeface="Calibri"/>
                <a:sym typeface="Calibri"/>
              </a:rPr>
              <a:t>des rechtlichen </a:t>
            </a:r>
            <a:r>
              <a:rPr lang="de-DE" sz="1000" dirty="0" err="1">
                <a:solidFill>
                  <a:srgbClr val="595A59"/>
                </a:solidFill>
                <a:latin typeface="Calibri"/>
                <a:ea typeface="Calibri"/>
                <a:cs typeface="Calibri"/>
                <a:sym typeface="Calibri"/>
              </a:rPr>
              <a:t>Rahmens führt </a:t>
            </a:r>
            <a:r>
              <a:rPr lang="de-DE" sz="1000" dirty="0">
                <a:solidFill>
                  <a:srgbClr val="595A59"/>
                </a:solidFill>
                <a:latin typeface="Calibri"/>
                <a:ea typeface="Calibri"/>
                <a:cs typeface="Calibri"/>
                <a:sym typeface="Calibri"/>
              </a:rPr>
              <a:t>zu </a:t>
            </a:r>
            <a:r>
              <a:rPr lang="de-DE" sz="1000" dirty="0" err="1">
                <a:solidFill>
                  <a:srgbClr val="595A59"/>
                </a:solidFill>
                <a:latin typeface="Calibri"/>
                <a:ea typeface="Calibri"/>
                <a:cs typeface="Calibri"/>
                <a:sym typeface="Calibri"/>
              </a:rPr>
              <a:t>schwerwiegenden Fehlern</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11"/>
          <p:cNvSpPr txBox="1">
            <a:spLocks noGrp="1"/>
          </p:cNvSpPr>
          <p:nvPr>
            <p:ph type="body" idx="1"/>
          </p:nvPr>
        </p:nvSpPr>
        <p:spPr>
          <a:xfrm>
            <a:off x="666708" y="752637"/>
            <a:ext cx="4871063" cy="295721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de-DE" dirty="0"/>
              <a:t>Maßnahmen zur Krisenbewältigung</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976"/>
        <p:cNvGrpSpPr/>
        <p:nvPr/>
      </p:nvGrpSpPr>
      <p:grpSpPr>
        <a:xfrm>
          <a:off x="0" y="0"/>
          <a:ext cx="0" cy="0"/>
          <a:chOff x="0" y="0"/>
          <a:chExt cx="0" cy="0"/>
        </a:xfrm>
      </p:grpSpPr>
      <p:sp>
        <p:nvSpPr>
          <p:cNvPr id="977" name="Google Shape;977;p12"/>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endParaRPr dirty="0"/>
          </a:p>
          <a:p>
            <a:pPr marL="0" lvl="0" indent="0" algn="l" rtl="0">
              <a:lnSpc>
                <a:spcPct val="100000"/>
              </a:lnSpc>
              <a:spcBef>
                <a:spcPts val="600"/>
              </a:spcBef>
              <a:spcAft>
                <a:spcPts val="0"/>
              </a:spcAft>
              <a:buClr>
                <a:srgbClr val="595A59"/>
              </a:buClr>
              <a:buSzPts val="1800"/>
              <a:buNone/>
            </a:pPr>
            <a:r>
              <a:rPr lang="de-DE" dirty="0"/>
              <a:t>Für ein erfolgreiches Krisenmanagement müssen die operativen Prozesse unter enormem Zeit- und Handlungsdruck schnell und reibungslos funktionieren. </a:t>
            </a:r>
            <a:endParaRPr dirty="0"/>
          </a:p>
          <a:p>
            <a:pPr marL="0" lvl="0" indent="0" algn="l" rtl="0">
              <a:lnSpc>
                <a:spcPct val="100000"/>
              </a:lnSpc>
              <a:spcBef>
                <a:spcPts val="600"/>
              </a:spcBef>
              <a:spcAft>
                <a:spcPts val="0"/>
              </a:spcAft>
              <a:buClr>
                <a:srgbClr val="595A59"/>
              </a:buClr>
              <a:buSzPts val="1800"/>
              <a:buNone/>
            </a:pPr>
            <a:r>
              <a:rPr lang="de-DE" dirty="0"/>
              <a:t>Ein strukturiertes Vorgehen nach der RACE-Formel kann die negativen Auswirkungen von Krisen reduzieren und Imageschäden und Vertrauensverlusten entgegenwirken. </a:t>
            </a:r>
            <a:endParaRPr dirty="0"/>
          </a:p>
        </p:txBody>
      </p:sp>
      <p:sp>
        <p:nvSpPr>
          <p:cNvPr id="978" name="Google Shape;978;p12"/>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Bei plötzlichen Krisen sollte ein klar strukturierter Ansatz gewählt werden.</a:t>
            </a:r>
            <a:endParaRPr dirty="0"/>
          </a:p>
        </p:txBody>
      </p:sp>
      <p:sp>
        <p:nvSpPr>
          <p:cNvPr id="979" name="Google Shape;979;p12"/>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dirty="0"/>
              <a:t>RACE-Formel = Research (Forschung), Action (Aktion), Communication (Kommunikation), Evaluation (Bewertung)</a:t>
            </a:r>
            <a:endParaRPr dirty="0"/>
          </a:p>
        </p:txBody>
      </p:sp>
      <p:sp>
        <p:nvSpPr>
          <p:cNvPr id="980" name="Google Shape;980;p12"/>
          <p:cNvSpPr/>
          <p:nvPr/>
        </p:nvSpPr>
        <p:spPr>
          <a:xfrm>
            <a:off x="3752490" y="2795450"/>
            <a:ext cx="1980000" cy="3092732"/>
          </a:xfrm>
          <a:prstGeom prst="rect">
            <a:avLst/>
          </a:prstGeom>
          <a:solidFill>
            <a:schemeClr val="accent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chemeClr val="lt1"/>
              </a:solidFill>
              <a:latin typeface="Calibri"/>
              <a:ea typeface="Calibri"/>
              <a:cs typeface="Calibri"/>
              <a:sym typeface="Calibri"/>
            </a:endParaRPr>
          </a:p>
        </p:txBody>
      </p:sp>
      <p:sp>
        <p:nvSpPr>
          <p:cNvPr id="981" name="Google Shape;981;p12"/>
          <p:cNvSpPr/>
          <p:nvPr/>
        </p:nvSpPr>
        <p:spPr>
          <a:xfrm>
            <a:off x="5812242" y="2795449"/>
            <a:ext cx="1980000" cy="3092733"/>
          </a:xfrm>
          <a:prstGeom prst="rect">
            <a:avLst/>
          </a:prstGeom>
          <a:solidFill>
            <a:schemeClr val="accent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chemeClr val="lt1"/>
              </a:solidFill>
              <a:latin typeface="Calibri"/>
              <a:ea typeface="Calibri"/>
              <a:cs typeface="Calibri"/>
              <a:sym typeface="Calibri"/>
            </a:endParaRPr>
          </a:p>
        </p:txBody>
      </p:sp>
      <p:sp>
        <p:nvSpPr>
          <p:cNvPr id="982" name="Google Shape;982;p12"/>
          <p:cNvSpPr/>
          <p:nvPr/>
        </p:nvSpPr>
        <p:spPr>
          <a:xfrm>
            <a:off x="9931746" y="2795449"/>
            <a:ext cx="1980000" cy="3092735"/>
          </a:xfrm>
          <a:prstGeom prst="rect">
            <a:avLst/>
          </a:prstGeom>
          <a:solidFill>
            <a:schemeClr val="accent1"/>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chemeClr val="lt1"/>
              </a:solidFill>
              <a:latin typeface="Calibri"/>
              <a:ea typeface="Calibri"/>
              <a:cs typeface="Calibri"/>
              <a:sym typeface="Calibri"/>
            </a:endParaRPr>
          </a:p>
        </p:txBody>
      </p:sp>
      <p:sp>
        <p:nvSpPr>
          <p:cNvPr id="983" name="Google Shape;983;p12"/>
          <p:cNvSpPr/>
          <p:nvPr/>
        </p:nvSpPr>
        <p:spPr>
          <a:xfrm>
            <a:off x="7850862" y="2795450"/>
            <a:ext cx="1980000" cy="3092734"/>
          </a:xfrm>
          <a:prstGeom prst="rect">
            <a:avLst/>
          </a:prstGeom>
          <a:solidFill>
            <a:schemeClr val="accent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chemeClr val="lt1"/>
              </a:solidFill>
              <a:latin typeface="Calibri"/>
              <a:ea typeface="Calibri"/>
              <a:cs typeface="Calibri"/>
              <a:sym typeface="Calibri"/>
            </a:endParaRPr>
          </a:p>
        </p:txBody>
      </p:sp>
      <p:sp>
        <p:nvSpPr>
          <p:cNvPr id="984" name="Google Shape;984;p12"/>
          <p:cNvSpPr/>
          <p:nvPr/>
        </p:nvSpPr>
        <p:spPr>
          <a:xfrm rot="5400000">
            <a:off x="5611123" y="5479933"/>
            <a:ext cx="343617" cy="292358"/>
          </a:xfrm>
          <a:prstGeom prst="flowChartExtract">
            <a:avLst/>
          </a:prstGeom>
          <a:solidFill>
            <a:schemeClr val="lt1"/>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2"/>
          <p:cNvSpPr/>
          <p:nvPr/>
        </p:nvSpPr>
        <p:spPr>
          <a:xfrm rot="5400000">
            <a:off x="9738805" y="5504425"/>
            <a:ext cx="343617" cy="292358"/>
          </a:xfrm>
          <a:prstGeom prst="flowChartExtract">
            <a:avLst/>
          </a:prstGeom>
          <a:solidFill>
            <a:schemeClr val="lt1"/>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2"/>
          <p:cNvSpPr/>
          <p:nvPr/>
        </p:nvSpPr>
        <p:spPr>
          <a:xfrm rot="5400000">
            <a:off x="7663864" y="5504424"/>
            <a:ext cx="343617" cy="292358"/>
          </a:xfrm>
          <a:prstGeom prst="flowChartExtract">
            <a:avLst/>
          </a:prstGeom>
          <a:solidFill>
            <a:schemeClr val="lt1"/>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2"/>
          <p:cNvSpPr txBox="1"/>
          <p:nvPr/>
        </p:nvSpPr>
        <p:spPr>
          <a:xfrm>
            <a:off x="10329381" y="5888185"/>
            <a:ext cx="205975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000" dirty="0">
                <a:solidFill>
                  <a:srgbClr val="595A59"/>
                </a:solidFill>
                <a:latin typeface="Calibri"/>
                <a:ea typeface="Calibri"/>
                <a:cs typeface="Calibri"/>
                <a:sym typeface="Calibri"/>
              </a:rPr>
              <a:t>Quelle: Klimke/Schott (1993)</a:t>
            </a:r>
            <a:endParaRPr dirty="0"/>
          </a:p>
        </p:txBody>
      </p:sp>
      <p:sp>
        <p:nvSpPr>
          <p:cNvPr id="3" name="Rechteck 2">
            <a:extLst>
              <a:ext uri="{FF2B5EF4-FFF2-40B4-BE49-F238E27FC236}">
                <a16:creationId xmlns:a16="http://schemas.microsoft.com/office/drawing/2014/main" id="{4EFF6F0E-1641-885F-90B1-4861C3F5CBB7}"/>
              </a:ext>
            </a:extLst>
          </p:cNvPr>
          <p:cNvSpPr/>
          <p:nvPr/>
        </p:nvSpPr>
        <p:spPr>
          <a:xfrm>
            <a:off x="3795387" y="3605959"/>
            <a:ext cx="1894206" cy="665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spcBef>
                <a:spcPts val="0"/>
              </a:spcBef>
              <a:spcAft>
                <a:spcPts val="0"/>
              </a:spcAft>
              <a:buNone/>
            </a:pPr>
            <a:r>
              <a:rPr lang="de-DE" sz="1200" b="1" dirty="0">
                <a:solidFill>
                  <a:schemeClr val="lt1"/>
                </a:solidFill>
                <a:latin typeface="Calibri"/>
                <a:ea typeface="Calibri"/>
                <a:cs typeface="Calibri"/>
                <a:sym typeface="Calibri"/>
              </a:rPr>
              <a:t>R</a:t>
            </a:r>
            <a:r>
              <a:rPr lang="de-DE" sz="1200" dirty="0">
                <a:solidFill>
                  <a:schemeClr val="lt1"/>
                </a:solidFill>
                <a:latin typeface="Calibri"/>
                <a:ea typeface="Calibri"/>
                <a:cs typeface="Calibri"/>
                <a:sym typeface="Calibri"/>
              </a:rPr>
              <a:t>esearch</a:t>
            </a:r>
            <a:endParaRPr lang="de-DE" sz="1200" b="1" dirty="0">
              <a:latin typeface="Calibri" panose="020F0502020204030204" pitchFamily="34" charset="0"/>
              <a:cs typeface="Calibri" panose="020F0502020204030204" pitchFamily="34" charset="0"/>
            </a:endParaRPr>
          </a:p>
          <a:p>
            <a:pPr marL="171450" marR="0" lvl="0" indent="-171450" algn="l" rtl="0">
              <a:spcBef>
                <a:spcPts val="600"/>
              </a:spcBef>
              <a:spcAft>
                <a:spcPts val="0"/>
              </a:spcAft>
              <a:buClr>
                <a:schemeClr val="lt1"/>
              </a:buClr>
              <a:buSzPts val="1200"/>
              <a:buFont typeface="Arial"/>
              <a:buChar char="•"/>
            </a:pPr>
            <a:r>
              <a:rPr lang="de-DE" sz="1200" dirty="0">
                <a:solidFill>
                  <a:schemeClr val="lt1"/>
                </a:solidFill>
                <a:latin typeface="Calibri" panose="020F0502020204030204" pitchFamily="34" charset="0"/>
                <a:ea typeface="Calibri"/>
                <a:cs typeface="Calibri" panose="020F0502020204030204" pitchFamily="34" charset="0"/>
                <a:sym typeface="Calibri"/>
              </a:rPr>
              <a:t>Analyse des Zustands </a:t>
            </a:r>
            <a:endParaRPr lang="de-DE" sz="1200" dirty="0">
              <a:latin typeface="Calibri" panose="020F0502020204030204" pitchFamily="34" charset="0"/>
              <a:cs typeface="Calibri" panose="020F0502020204030204" pitchFamily="34" charset="0"/>
            </a:endParaRPr>
          </a:p>
          <a:p>
            <a:pPr marL="171450" marR="0" lvl="0" indent="-171450" algn="l" rtl="0">
              <a:spcBef>
                <a:spcPts val="600"/>
              </a:spcBef>
              <a:spcAft>
                <a:spcPts val="0"/>
              </a:spcAft>
              <a:buClr>
                <a:schemeClr val="lt1"/>
              </a:buClr>
              <a:buSzPts val="1200"/>
              <a:buFont typeface="Arial"/>
              <a:buChar char="•"/>
            </a:pPr>
            <a:r>
              <a:rPr lang="de-DE" sz="1200" dirty="0">
                <a:solidFill>
                  <a:schemeClr val="lt1"/>
                </a:solidFill>
                <a:latin typeface="Calibri" panose="020F0502020204030204" pitchFamily="34" charset="0"/>
                <a:ea typeface="Calibri"/>
                <a:cs typeface="Calibri" panose="020F0502020204030204" pitchFamily="34" charset="0"/>
                <a:sym typeface="Calibri"/>
              </a:rPr>
              <a:t>Was ist wann, wo, wie, warum passiert und wer ist davon betroffen?</a:t>
            </a:r>
            <a:endParaRPr lang="de-DE" sz="1200" dirty="0">
              <a:latin typeface="Calibri" panose="020F0502020204030204" pitchFamily="34" charset="0"/>
              <a:cs typeface="Calibri" panose="020F0502020204030204" pitchFamily="34" charset="0"/>
            </a:endParaRPr>
          </a:p>
          <a:p>
            <a:pPr marL="171450" marR="0" lvl="0" indent="-171450" algn="l" rtl="0">
              <a:spcBef>
                <a:spcPts val="600"/>
              </a:spcBef>
              <a:spcAft>
                <a:spcPts val="0"/>
              </a:spcAft>
              <a:buClr>
                <a:schemeClr val="lt1"/>
              </a:buClr>
              <a:buSzPts val="1200"/>
              <a:buFont typeface="Arial"/>
              <a:buChar char="•"/>
            </a:pPr>
            <a:r>
              <a:rPr lang="de-DE" sz="1200" dirty="0">
                <a:solidFill>
                  <a:schemeClr val="lt1"/>
                </a:solidFill>
                <a:latin typeface="Calibri" panose="020F0502020204030204" pitchFamily="34" charset="0"/>
                <a:ea typeface="Calibri"/>
                <a:cs typeface="Calibri" panose="020F0502020204030204" pitchFamily="34" charset="0"/>
                <a:sym typeface="Calibri"/>
              </a:rPr>
              <a:t>Quellen für Informationen: Auswärtiges Amt, Massenmedien, Verbände</a:t>
            </a:r>
          </a:p>
        </p:txBody>
      </p:sp>
      <p:sp>
        <p:nvSpPr>
          <p:cNvPr id="4" name="Rechteck 3">
            <a:extLst>
              <a:ext uri="{FF2B5EF4-FFF2-40B4-BE49-F238E27FC236}">
                <a16:creationId xmlns:a16="http://schemas.microsoft.com/office/drawing/2014/main" id="{F1E9DA8E-B18D-7097-4B13-EC5C1B9EDFA9}"/>
              </a:ext>
            </a:extLst>
          </p:cNvPr>
          <p:cNvSpPr/>
          <p:nvPr/>
        </p:nvSpPr>
        <p:spPr>
          <a:xfrm>
            <a:off x="5905019" y="3384078"/>
            <a:ext cx="1740238" cy="931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spcBef>
                <a:spcPts val="0"/>
              </a:spcBef>
              <a:spcAft>
                <a:spcPts val="0"/>
              </a:spcAft>
              <a:buNone/>
            </a:pPr>
            <a:r>
              <a:rPr lang="de-DE" sz="1200" b="1" dirty="0">
                <a:solidFill>
                  <a:schemeClr val="lt1"/>
                </a:solidFill>
                <a:latin typeface="Calibri"/>
                <a:ea typeface="Calibri"/>
                <a:cs typeface="Calibri"/>
                <a:sym typeface="Calibri"/>
              </a:rPr>
              <a:t>A</a:t>
            </a:r>
            <a:r>
              <a:rPr lang="de-DE" sz="1200" dirty="0">
                <a:solidFill>
                  <a:schemeClr val="lt1"/>
                </a:solidFill>
                <a:latin typeface="Calibri"/>
                <a:ea typeface="Calibri"/>
                <a:cs typeface="Calibri"/>
                <a:sym typeface="Calibri"/>
              </a:rPr>
              <a:t>ction</a:t>
            </a:r>
            <a:endParaRPr lang="de-DE" sz="1200" b="1" dirty="0">
              <a:latin typeface="Calibri" panose="020F0502020204030204" pitchFamily="34" charset="0"/>
              <a:cs typeface="Calibri" panose="020F0502020204030204" pitchFamily="34" charset="0"/>
            </a:endParaRPr>
          </a:p>
          <a:p>
            <a:pPr marL="171450" marR="0" lvl="0" indent="-171450" algn="l" rtl="0">
              <a:spcBef>
                <a:spcPts val="600"/>
              </a:spcBef>
              <a:spcAft>
                <a:spcPts val="0"/>
              </a:spcAft>
              <a:buClr>
                <a:schemeClr val="lt1"/>
              </a:buClr>
              <a:buSzPts val="1200"/>
              <a:buFont typeface="Arial"/>
              <a:buChar char="•"/>
            </a:pPr>
            <a:r>
              <a:rPr lang="de-DE" sz="1200" dirty="0">
                <a:solidFill>
                  <a:schemeClr val="lt1"/>
                </a:solidFill>
                <a:latin typeface="Calibri" panose="020F0502020204030204" pitchFamily="34" charset="0"/>
                <a:ea typeface="Calibri"/>
                <a:cs typeface="Calibri" panose="020F0502020204030204" pitchFamily="34" charset="0"/>
                <a:sym typeface="Calibri"/>
              </a:rPr>
              <a:t>Einleitung von Sofortmaßnahmen</a:t>
            </a:r>
            <a:endParaRPr lang="de-DE" sz="1200" dirty="0">
              <a:latin typeface="Calibri" panose="020F0502020204030204" pitchFamily="34" charset="0"/>
              <a:cs typeface="Calibri" panose="020F0502020204030204" pitchFamily="34" charset="0"/>
            </a:endParaRPr>
          </a:p>
          <a:p>
            <a:pPr marL="171450" marR="0" lvl="0" indent="-171450" algn="l" rtl="0">
              <a:spcBef>
                <a:spcPts val="600"/>
              </a:spcBef>
              <a:spcAft>
                <a:spcPts val="0"/>
              </a:spcAft>
              <a:buClr>
                <a:schemeClr val="lt1"/>
              </a:buClr>
              <a:buSzPts val="1200"/>
              <a:buFont typeface="Arial"/>
              <a:buChar char="•"/>
            </a:pPr>
            <a:r>
              <a:rPr lang="de-DE" sz="1200" dirty="0">
                <a:solidFill>
                  <a:schemeClr val="lt1"/>
                </a:solidFill>
                <a:latin typeface="Calibri" panose="020F0502020204030204" pitchFamily="34" charset="0"/>
                <a:ea typeface="Calibri"/>
                <a:cs typeface="Calibri" panose="020F0502020204030204" pitchFamily="34" charset="0"/>
                <a:sym typeface="Calibri"/>
              </a:rPr>
              <a:t>müssen effizient und wirtschaftlich vertretbar sein</a:t>
            </a:r>
            <a:endParaRPr lang="de-DE" sz="1200" dirty="0">
              <a:latin typeface="Calibri" panose="020F0502020204030204" pitchFamily="34" charset="0"/>
              <a:cs typeface="Calibri" panose="020F0502020204030204" pitchFamily="34" charset="0"/>
            </a:endParaRPr>
          </a:p>
          <a:p>
            <a:pPr marL="171450" marR="0" lvl="0" indent="-171450" algn="l" rtl="0">
              <a:spcBef>
                <a:spcPts val="600"/>
              </a:spcBef>
              <a:spcAft>
                <a:spcPts val="0"/>
              </a:spcAft>
              <a:buClr>
                <a:schemeClr val="lt1"/>
              </a:buClr>
              <a:buSzPts val="1200"/>
              <a:buFont typeface="Arial"/>
              <a:buChar char="•"/>
            </a:pPr>
            <a:r>
              <a:rPr lang="de-DE" sz="1200" dirty="0">
                <a:solidFill>
                  <a:schemeClr val="lt1"/>
                </a:solidFill>
                <a:latin typeface="Calibri" panose="020F0502020204030204" pitchFamily="34" charset="0"/>
                <a:ea typeface="Calibri"/>
                <a:cs typeface="Calibri" panose="020F0502020204030204" pitchFamily="34" charset="0"/>
                <a:sym typeface="Calibri"/>
              </a:rPr>
              <a:t>müssen sorgfältig umgesetzt und dokumentiert werden</a:t>
            </a:r>
          </a:p>
        </p:txBody>
      </p:sp>
      <p:sp>
        <p:nvSpPr>
          <p:cNvPr id="5" name="Rechteck 4">
            <a:extLst>
              <a:ext uri="{FF2B5EF4-FFF2-40B4-BE49-F238E27FC236}">
                <a16:creationId xmlns:a16="http://schemas.microsoft.com/office/drawing/2014/main" id="{D8544925-6394-FE27-3E1D-A203B5FEFBBF}"/>
              </a:ext>
            </a:extLst>
          </p:cNvPr>
          <p:cNvSpPr/>
          <p:nvPr/>
        </p:nvSpPr>
        <p:spPr>
          <a:xfrm>
            <a:off x="7893126" y="3292744"/>
            <a:ext cx="1856219" cy="9105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spcBef>
                <a:spcPts val="0"/>
              </a:spcBef>
              <a:spcAft>
                <a:spcPts val="0"/>
              </a:spcAft>
              <a:buNone/>
            </a:pPr>
            <a:r>
              <a:rPr lang="de-DE" sz="1200" b="1" dirty="0">
                <a:solidFill>
                  <a:schemeClr val="lt1"/>
                </a:solidFill>
                <a:latin typeface="Calibri"/>
                <a:ea typeface="Calibri"/>
                <a:cs typeface="Calibri"/>
                <a:sym typeface="Calibri"/>
              </a:rPr>
              <a:t>C</a:t>
            </a:r>
            <a:r>
              <a:rPr lang="de-DE" sz="1200" dirty="0">
                <a:solidFill>
                  <a:schemeClr val="lt1"/>
                </a:solidFill>
                <a:latin typeface="Calibri"/>
                <a:ea typeface="Calibri"/>
                <a:cs typeface="Calibri"/>
                <a:sym typeface="Calibri"/>
              </a:rPr>
              <a:t>ommunication</a:t>
            </a:r>
            <a:endParaRPr lang="de-DE" sz="1200" b="1" dirty="0">
              <a:latin typeface="Calibri" panose="020F0502020204030204" pitchFamily="34" charset="0"/>
              <a:cs typeface="Calibri" panose="020F0502020204030204" pitchFamily="34" charset="0"/>
            </a:endParaRPr>
          </a:p>
          <a:p>
            <a:pPr marL="171450" marR="0" lvl="0" indent="-171450" algn="l" rtl="0">
              <a:spcBef>
                <a:spcPts val="600"/>
              </a:spcBef>
              <a:spcAft>
                <a:spcPts val="0"/>
              </a:spcAft>
              <a:buClr>
                <a:schemeClr val="lt1"/>
              </a:buClr>
              <a:buSzPts val="1200"/>
              <a:buFont typeface="Arial"/>
              <a:buChar char="•"/>
            </a:pPr>
            <a:r>
              <a:rPr lang="de-DE" sz="1200" dirty="0">
                <a:solidFill>
                  <a:schemeClr val="lt1"/>
                </a:solidFill>
                <a:latin typeface="Calibri" panose="020F0502020204030204" pitchFamily="34" charset="0"/>
                <a:ea typeface="Calibri"/>
                <a:cs typeface="Calibri" panose="020F0502020204030204" pitchFamily="34" charset="0"/>
                <a:sym typeface="Calibri"/>
              </a:rPr>
              <a:t>Externe Krisenkommunikation</a:t>
            </a:r>
          </a:p>
          <a:p>
            <a:pPr marL="171450" marR="0" lvl="0" indent="-171450" algn="l" rtl="0">
              <a:spcBef>
                <a:spcPts val="600"/>
              </a:spcBef>
              <a:spcAft>
                <a:spcPts val="0"/>
              </a:spcAft>
              <a:buClr>
                <a:schemeClr val="lt1"/>
              </a:buClr>
              <a:buSzPts val="1200"/>
              <a:buFont typeface="Arial"/>
              <a:buChar char="•"/>
            </a:pPr>
            <a:r>
              <a:rPr lang="de-DE" sz="1200" dirty="0">
                <a:solidFill>
                  <a:schemeClr val="lt1"/>
                </a:solidFill>
                <a:latin typeface="Calibri" panose="020F0502020204030204" pitchFamily="34" charset="0"/>
                <a:ea typeface="Calibri"/>
                <a:cs typeface="Calibri" panose="020F0502020204030204" pitchFamily="34" charset="0"/>
                <a:sym typeface="Calibri"/>
              </a:rPr>
              <a:t>Interne Krisenkommunikation</a:t>
            </a:r>
          </a:p>
          <a:p>
            <a:pPr marL="171450" marR="0" lvl="0" indent="-171450" algn="l" rtl="0">
              <a:spcBef>
                <a:spcPts val="600"/>
              </a:spcBef>
              <a:spcAft>
                <a:spcPts val="0"/>
              </a:spcAft>
              <a:buClr>
                <a:schemeClr val="lt1"/>
              </a:buClr>
              <a:buSzPts val="1200"/>
              <a:buFont typeface="Arial"/>
              <a:buChar char="•"/>
            </a:pPr>
            <a:r>
              <a:rPr lang="de-DE" sz="1200" dirty="0">
                <a:solidFill>
                  <a:schemeClr val="lt1"/>
                </a:solidFill>
                <a:latin typeface="Calibri" panose="020F0502020204030204" pitchFamily="34" charset="0"/>
                <a:ea typeface="Calibri"/>
                <a:cs typeface="Calibri" panose="020F0502020204030204" pitchFamily="34" charset="0"/>
                <a:sym typeface="Calibri"/>
              </a:rPr>
              <a:t>Durchführung durch erfahrenes und qualifiziertes Personal </a:t>
            </a:r>
          </a:p>
        </p:txBody>
      </p:sp>
      <p:sp>
        <p:nvSpPr>
          <p:cNvPr id="6" name="Rechteck 5">
            <a:extLst>
              <a:ext uri="{FF2B5EF4-FFF2-40B4-BE49-F238E27FC236}">
                <a16:creationId xmlns:a16="http://schemas.microsoft.com/office/drawing/2014/main" id="{7E2CEF18-CD92-DACA-6EA5-FAF14FD1511A}"/>
              </a:ext>
            </a:extLst>
          </p:cNvPr>
          <p:cNvSpPr/>
          <p:nvPr/>
        </p:nvSpPr>
        <p:spPr>
          <a:xfrm>
            <a:off x="9953510" y="3938606"/>
            <a:ext cx="1958236" cy="6986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spcBef>
                <a:spcPts val="0"/>
              </a:spcBef>
              <a:spcAft>
                <a:spcPts val="0"/>
              </a:spcAft>
              <a:buNone/>
            </a:pPr>
            <a:r>
              <a:rPr lang="de-DE" sz="1200" b="1" dirty="0">
                <a:solidFill>
                  <a:schemeClr val="lt1"/>
                </a:solidFill>
                <a:latin typeface="Calibri"/>
                <a:ea typeface="Calibri"/>
                <a:cs typeface="Calibri"/>
                <a:sym typeface="Calibri"/>
              </a:rPr>
              <a:t>E</a:t>
            </a:r>
            <a:r>
              <a:rPr lang="de-DE" sz="1200" dirty="0">
                <a:solidFill>
                  <a:schemeClr val="lt1"/>
                </a:solidFill>
                <a:latin typeface="Calibri"/>
                <a:ea typeface="Calibri"/>
                <a:cs typeface="Calibri"/>
                <a:sym typeface="Calibri"/>
              </a:rPr>
              <a:t>valuation</a:t>
            </a:r>
            <a:endParaRPr lang="de-DE" sz="1200" b="1" dirty="0">
              <a:latin typeface="Calibri" panose="020F0502020204030204" pitchFamily="34" charset="0"/>
              <a:cs typeface="Calibri" panose="020F0502020204030204" pitchFamily="34" charset="0"/>
            </a:endParaRPr>
          </a:p>
          <a:p>
            <a:pPr marL="171450" marR="0" lvl="0" indent="-171450" algn="l" rtl="0">
              <a:spcBef>
                <a:spcPts val="600"/>
              </a:spcBef>
              <a:spcAft>
                <a:spcPts val="0"/>
              </a:spcAft>
              <a:buClr>
                <a:schemeClr val="lt1"/>
              </a:buClr>
              <a:buSzPts val="1200"/>
              <a:buFont typeface="Arial"/>
              <a:buChar char="•"/>
            </a:pPr>
            <a:r>
              <a:rPr lang="de-DE" sz="1200" dirty="0">
                <a:solidFill>
                  <a:schemeClr val="lt1"/>
                </a:solidFill>
                <a:latin typeface="Calibri" panose="020F0502020204030204" pitchFamily="34" charset="0"/>
                <a:ea typeface="Calibri"/>
                <a:cs typeface="Calibri" panose="020F0502020204030204" pitchFamily="34" charset="0"/>
                <a:sym typeface="Calibri"/>
              </a:rPr>
              <a:t>Bewertung aller durchgeführten Maßnahmen, um Stärken und Schwächen des Krisenmanagements aufzuzeigen</a:t>
            </a:r>
            <a:endParaRPr lang="de-DE" sz="1200" dirty="0">
              <a:latin typeface="Calibri" panose="020F0502020204030204" pitchFamily="34" charset="0"/>
              <a:cs typeface="Calibri" panose="020F0502020204030204" pitchFamily="34" charset="0"/>
            </a:endParaRPr>
          </a:p>
          <a:p>
            <a:pPr marL="171450" marR="0" lvl="0" indent="-171450" algn="l" rtl="0">
              <a:spcBef>
                <a:spcPts val="600"/>
              </a:spcBef>
              <a:spcAft>
                <a:spcPts val="0"/>
              </a:spcAft>
              <a:buClr>
                <a:schemeClr val="lt1"/>
              </a:buClr>
              <a:buSzPts val="1200"/>
              <a:buFont typeface="Arial"/>
              <a:buChar char="•"/>
            </a:pPr>
            <a:r>
              <a:rPr lang="de-DE" sz="1200" dirty="0">
                <a:solidFill>
                  <a:schemeClr val="lt1"/>
                </a:solidFill>
                <a:latin typeface="Calibri" panose="020F0502020204030204" pitchFamily="34" charset="0"/>
                <a:ea typeface="Calibri"/>
                <a:cs typeface="Calibri" panose="020F0502020204030204" pitchFamily="34" charset="0"/>
                <a:sym typeface="Calibri"/>
              </a:rPr>
              <a:t>Nutzung der Erkenntnisse für Prozess-verbesserungen</a:t>
            </a:r>
            <a:endParaRPr lang="de-DE" sz="1200" dirty="0">
              <a:latin typeface="Calibri" panose="020F0502020204030204" pitchFamily="34" charset="0"/>
              <a:cs typeface="Calibri" panose="020F0502020204030204" pitchFamily="34" charset="0"/>
            </a:endParaRPr>
          </a:p>
          <a:p>
            <a:pPr marL="171450" marR="0" lvl="0" indent="-171450" algn="l" rtl="0">
              <a:spcBef>
                <a:spcPts val="600"/>
              </a:spcBef>
              <a:spcAft>
                <a:spcPts val="0"/>
              </a:spcAft>
              <a:buClr>
                <a:schemeClr val="lt1"/>
              </a:buClr>
              <a:buSzPts val="1200"/>
              <a:buFont typeface="Arial"/>
              <a:buChar char="•"/>
            </a:pPr>
            <a:r>
              <a:rPr lang="de-DE" sz="1200" dirty="0">
                <a:solidFill>
                  <a:schemeClr val="lt1"/>
                </a:solidFill>
                <a:latin typeface="Calibri" panose="020F0502020204030204" pitchFamily="34" charset="0"/>
                <a:ea typeface="Calibri"/>
                <a:cs typeface="Calibri" panose="020F0502020204030204" pitchFamily="34" charset="0"/>
                <a:sym typeface="Calibri"/>
              </a:rPr>
              <a:t>Entwicklung von Maßnahmen zur Minderung der negativen Folgen der Krise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13"/>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fontScale="92500" lnSpcReduction="20000"/>
          </a:bodyPr>
          <a:lstStyle/>
          <a:p>
            <a:pPr marL="0" lvl="0" indent="0" algn="l" rtl="0">
              <a:lnSpc>
                <a:spcPct val="100000"/>
              </a:lnSpc>
              <a:spcBef>
                <a:spcPts val="0"/>
              </a:spcBef>
              <a:spcAft>
                <a:spcPts val="0"/>
              </a:spcAft>
              <a:buClr>
                <a:srgbClr val="595A59"/>
              </a:buClr>
              <a:buSzPts val="1800"/>
              <a:buNone/>
            </a:pPr>
            <a:r>
              <a:rPr lang="de-DE" dirty="0"/>
              <a:t>Die Ergebnisse einer slowenischen Studie zeigen, dass sich KMU im Tourismus bei der Ergreifung von Krisen-managementmaßnahmen während der Covid-19-Pandemie auf die folgenden vier Dimensionen konzentrieren.</a:t>
            </a:r>
            <a:endParaRPr dirty="0"/>
          </a:p>
          <a:p>
            <a:pPr marL="0" lvl="0" indent="0" algn="l" rtl="0">
              <a:lnSpc>
                <a:spcPct val="100000"/>
              </a:lnSpc>
              <a:spcBef>
                <a:spcPts val="600"/>
              </a:spcBef>
              <a:spcAft>
                <a:spcPts val="0"/>
              </a:spcAft>
              <a:buClr>
                <a:srgbClr val="595A59"/>
              </a:buClr>
              <a:buSzPts val="1800"/>
              <a:buNone/>
            </a:pPr>
            <a:r>
              <a:rPr lang="de-DE" dirty="0"/>
              <a:t>Das Krisenmanagement wird jedoch durch verschiedene Kombinationen von Maßnahmen durchgeführt.</a:t>
            </a:r>
            <a:endParaRPr dirty="0"/>
          </a:p>
          <a:p>
            <a:pPr marL="0" lvl="0" indent="0" algn="l" rtl="0">
              <a:lnSpc>
                <a:spcPct val="100000"/>
              </a:lnSpc>
              <a:spcBef>
                <a:spcPts val="600"/>
              </a:spcBef>
              <a:spcAft>
                <a:spcPts val="0"/>
              </a:spcAft>
              <a:buClr>
                <a:srgbClr val="595A59"/>
              </a:buClr>
              <a:buSzPts val="1800"/>
              <a:buNone/>
            </a:pPr>
            <a:r>
              <a:rPr lang="de-DE" dirty="0"/>
              <a:t>Zwischen den verschiedenen Arten von Tourismus-KMU gibt es erhebliche Unterschiede bei der Anwendung der verschiedenen Verfahren.</a:t>
            </a:r>
            <a:endParaRPr dirty="0"/>
          </a:p>
          <a:p>
            <a:pPr marL="0" lvl="0" indent="0" algn="l" rtl="0">
              <a:lnSpc>
                <a:spcPct val="100000"/>
              </a:lnSpc>
              <a:spcBef>
                <a:spcPts val="600"/>
              </a:spcBef>
              <a:spcAft>
                <a:spcPts val="0"/>
              </a:spcAft>
              <a:buClr>
                <a:srgbClr val="595A59"/>
              </a:buClr>
              <a:buSzPts val="1050"/>
              <a:buNone/>
            </a:pPr>
            <a:r>
              <a:rPr lang="de-DE" sz="1050" dirty="0" err="1"/>
              <a:t>Kukanja </a:t>
            </a:r>
            <a:r>
              <a:rPr lang="de-DE" sz="1050" dirty="0"/>
              <a:t>et al. (2020): </a:t>
            </a:r>
            <a:r>
              <a:rPr lang="en-GB" sz="1050" dirty="0"/>
              <a:t>Crisis Management Practices in Tourism SMEs During the Covid-19 Pandemic</a:t>
            </a:r>
            <a:endParaRPr sz="1050" dirty="0"/>
          </a:p>
        </p:txBody>
      </p:sp>
      <p:sp>
        <p:nvSpPr>
          <p:cNvPr id="993" name="Google Shape;993;p13"/>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en-GB" dirty="0"/>
              <a:t>Es gibt verschiedene operative Maßnahmen, um die Auswirkungen von Krisen zu minimieren.</a:t>
            </a:r>
            <a:endParaRPr dirty="0"/>
          </a:p>
        </p:txBody>
      </p:sp>
      <p:sp>
        <p:nvSpPr>
          <p:cNvPr id="994" name="Google Shape;994;p13"/>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dirty="0" err="1"/>
              <a:t>Beispiele für Krisenmanagementmaßnahmen </a:t>
            </a:r>
            <a:r>
              <a:rPr lang="de-DE" dirty="0"/>
              <a:t>in KMU des Tourismussektors </a:t>
            </a:r>
            <a:r>
              <a:rPr lang="de-DE" dirty="0" err="1"/>
              <a:t>während der </a:t>
            </a:r>
            <a:r>
              <a:rPr lang="de-DE" dirty="0"/>
              <a:t>Covid-19-Pandemie </a:t>
            </a:r>
            <a:endParaRPr dirty="0"/>
          </a:p>
        </p:txBody>
      </p:sp>
      <p:sp>
        <p:nvSpPr>
          <p:cNvPr id="995" name="Google Shape;995;p13"/>
          <p:cNvSpPr/>
          <p:nvPr/>
        </p:nvSpPr>
        <p:spPr>
          <a:xfrm>
            <a:off x="3917945" y="2642901"/>
            <a:ext cx="3777170" cy="959876"/>
          </a:xfrm>
          <a:custGeom>
            <a:avLst/>
            <a:gdLst/>
            <a:ahLst/>
            <a:cxnLst/>
            <a:rect l="l" t="t" r="r" b="b"/>
            <a:pathLst>
              <a:path w="2734" h="694" extrusionOk="0">
                <a:moveTo>
                  <a:pt x="959" y="600"/>
                </a:moveTo>
                <a:cubicBezTo>
                  <a:pt x="947" y="600"/>
                  <a:pt x="936" y="594"/>
                  <a:pt x="930" y="584"/>
                </a:cubicBezTo>
                <a:cubicBezTo>
                  <a:pt x="573" y="0"/>
                  <a:pt x="573" y="0"/>
                  <a:pt x="573" y="0"/>
                </a:cubicBezTo>
                <a:cubicBezTo>
                  <a:pt x="347" y="0"/>
                  <a:pt x="347" y="0"/>
                  <a:pt x="347" y="0"/>
                </a:cubicBezTo>
                <a:cubicBezTo>
                  <a:pt x="155" y="0"/>
                  <a:pt x="0" y="155"/>
                  <a:pt x="0" y="347"/>
                </a:cubicBezTo>
                <a:cubicBezTo>
                  <a:pt x="0" y="539"/>
                  <a:pt x="155" y="694"/>
                  <a:pt x="347" y="694"/>
                </a:cubicBezTo>
                <a:cubicBezTo>
                  <a:pt x="2675" y="694"/>
                  <a:pt x="2675" y="694"/>
                  <a:pt x="2675" y="694"/>
                </a:cubicBezTo>
                <a:cubicBezTo>
                  <a:pt x="2707" y="694"/>
                  <a:pt x="2734" y="667"/>
                  <a:pt x="2734" y="635"/>
                </a:cubicBezTo>
                <a:cubicBezTo>
                  <a:pt x="2734" y="600"/>
                  <a:pt x="2734" y="600"/>
                  <a:pt x="2734" y="600"/>
                </a:cubicBezTo>
                <a:lnTo>
                  <a:pt x="959" y="600"/>
                </a:lnTo>
                <a:close/>
              </a:path>
            </a:pathLst>
          </a:custGeom>
          <a:solidFill>
            <a:srgbClr val="D7C6D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350" b="1">
              <a:solidFill>
                <a:schemeClr val="dk1"/>
              </a:solidFill>
              <a:latin typeface="Calibri"/>
              <a:ea typeface="Calibri"/>
              <a:cs typeface="Calibri"/>
              <a:sym typeface="Calibri"/>
            </a:endParaRPr>
          </a:p>
        </p:txBody>
      </p:sp>
      <p:sp>
        <p:nvSpPr>
          <p:cNvPr id="996" name="Google Shape;996;p13"/>
          <p:cNvSpPr/>
          <p:nvPr/>
        </p:nvSpPr>
        <p:spPr>
          <a:xfrm>
            <a:off x="4822798" y="2642902"/>
            <a:ext cx="2872317" cy="732910"/>
          </a:xfrm>
          <a:custGeom>
            <a:avLst/>
            <a:gdLst/>
            <a:ahLst/>
            <a:cxnLst/>
            <a:rect l="l" t="t" r="r" b="b"/>
            <a:pathLst>
              <a:path w="2079" h="530" extrusionOk="0">
                <a:moveTo>
                  <a:pt x="324" y="530"/>
                </a:moveTo>
                <a:cubicBezTo>
                  <a:pt x="2079" y="530"/>
                  <a:pt x="2079" y="530"/>
                  <a:pt x="2079" y="530"/>
                </a:cubicBezTo>
                <a:cubicBezTo>
                  <a:pt x="2079" y="59"/>
                  <a:pt x="2079" y="59"/>
                  <a:pt x="2079" y="59"/>
                </a:cubicBezTo>
                <a:cubicBezTo>
                  <a:pt x="2079" y="26"/>
                  <a:pt x="2052" y="0"/>
                  <a:pt x="2020" y="0"/>
                </a:cubicBezTo>
                <a:cubicBezTo>
                  <a:pt x="0" y="0"/>
                  <a:pt x="0" y="0"/>
                  <a:pt x="0" y="0"/>
                </a:cubicBezTo>
                <a:lnTo>
                  <a:pt x="324" y="530"/>
                </a:lnTo>
                <a:close/>
              </a:path>
            </a:pathLst>
          </a:custGeom>
          <a:solidFill>
            <a:srgbClr val="79527B"/>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350" b="1">
              <a:solidFill>
                <a:schemeClr val="dk1"/>
              </a:solidFill>
              <a:latin typeface="Calibri"/>
              <a:ea typeface="Calibri"/>
              <a:cs typeface="Calibri"/>
              <a:sym typeface="Calibri"/>
            </a:endParaRPr>
          </a:p>
        </p:txBody>
      </p:sp>
      <p:sp>
        <p:nvSpPr>
          <p:cNvPr id="997" name="Google Shape;997;p13"/>
          <p:cNvSpPr/>
          <p:nvPr/>
        </p:nvSpPr>
        <p:spPr>
          <a:xfrm>
            <a:off x="3917945" y="4691593"/>
            <a:ext cx="3777170" cy="959876"/>
          </a:xfrm>
          <a:custGeom>
            <a:avLst/>
            <a:gdLst/>
            <a:ahLst/>
            <a:cxnLst/>
            <a:rect l="l" t="t" r="r" b="b"/>
            <a:pathLst>
              <a:path w="2734" h="694" extrusionOk="0">
                <a:moveTo>
                  <a:pt x="959" y="600"/>
                </a:moveTo>
                <a:cubicBezTo>
                  <a:pt x="947" y="600"/>
                  <a:pt x="936" y="594"/>
                  <a:pt x="930" y="584"/>
                </a:cubicBezTo>
                <a:cubicBezTo>
                  <a:pt x="573" y="0"/>
                  <a:pt x="573" y="0"/>
                  <a:pt x="573" y="0"/>
                </a:cubicBezTo>
                <a:cubicBezTo>
                  <a:pt x="347" y="0"/>
                  <a:pt x="347" y="0"/>
                  <a:pt x="347" y="0"/>
                </a:cubicBezTo>
                <a:cubicBezTo>
                  <a:pt x="155" y="0"/>
                  <a:pt x="0" y="155"/>
                  <a:pt x="0" y="347"/>
                </a:cubicBezTo>
                <a:cubicBezTo>
                  <a:pt x="0" y="539"/>
                  <a:pt x="155" y="694"/>
                  <a:pt x="347" y="694"/>
                </a:cubicBezTo>
                <a:cubicBezTo>
                  <a:pt x="2675" y="694"/>
                  <a:pt x="2675" y="694"/>
                  <a:pt x="2675" y="694"/>
                </a:cubicBezTo>
                <a:cubicBezTo>
                  <a:pt x="2707" y="694"/>
                  <a:pt x="2734" y="667"/>
                  <a:pt x="2734" y="635"/>
                </a:cubicBezTo>
                <a:cubicBezTo>
                  <a:pt x="2734" y="600"/>
                  <a:pt x="2734" y="600"/>
                  <a:pt x="2734" y="600"/>
                </a:cubicBezTo>
                <a:lnTo>
                  <a:pt x="959" y="600"/>
                </a:lnTo>
                <a:close/>
              </a:path>
            </a:pathLst>
          </a:custGeom>
          <a:solidFill>
            <a:srgbClr val="D7C6D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350" b="1">
              <a:solidFill>
                <a:schemeClr val="dk1"/>
              </a:solidFill>
              <a:latin typeface="Calibri"/>
              <a:ea typeface="Calibri"/>
              <a:cs typeface="Calibri"/>
              <a:sym typeface="Calibri"/>
            </a:endParaRPr>
          </a:p>
        </p:txBody>
      </p:sp>
      <p:sp>
        <p:nvSpPr>
          <p:cNvPr id="998" name="Google Shape;998;p13"/>
          <p:cNvSpPr/>
          <p:nvPr/>
        </p:nvSpPr>
        <p:spPr>
          <a:xfrm>
            <a:off x="7967524" y="4686152"/>
            <a:ext cx="3777170" cy="959876"/>
          </a:xfrm>
          <a:custGeom>
            <a:avLst/>
            <a:gdLst/>
            <a:ahLst/>
            <a:cxnLst/>
            <a:rect l="l" t="t" r="r" b="b"/>
            <a:pathLst>
              <a:path w="2734" h="694" extrusionOk="0">
                <a:moveTo>
                  <a:pt x="959" y="600"/>
                </a:moveTo>
                <a:cubicBezTo>
                  <a:pt x="947" y="600"/>
                  <a:pt x="936" y="594"/>
                  <a:pt x="930" y="584"/>
                </a:cubicBezTo>
                <a:cubicBezTo>
                  <a:pt x="573" y="0"/>
                  <a:pt x="573" y="0"/>
                  <a:pt x="573" y="0"/>
                </a:cubicBezTo>
                <a:cubicBezTo>
                  <a:pt x="347" y="0"/>
                  <a:pt x="347" y="0"/>
                  <a:pt x="347" y="0"/>
                </a:cubicBezTo>
                <a:cubicBezTo>
                  <a:pt x="155" y="0"/>
                  <a:pt x="0" y="155"/>
                  <a:pt x="0" y="347"/>
                </a:cubicBezTo>
                <a:cubicBezTo>
                  <a:pt x="0" y="539"/>
                  <a:pt x="155" y="694"/>
                  <a:pt x="347" y="694"/>
                </a:cubicBezTo>
                <a:cubicBezTo>
                  <a:pt x="2675" y="694"/>
                  <a:pt x="2675" y="694"/>
                  <a:pt x="2675" y="694"/>
                </a:cubicBezTo>
                <a:cubicBezTo>
                  <a:pt x="2707" y="694"/>
                  <a:pt x="2734" y="667"/>
                  <a:pt x="2734" y="635"/>
                </a:cubicBezTo>
                <a:cubicBezTo>
                  <a:pt x="2734" y="600"/>
                  <a:pt x="2734" y="600"/>
                  <a:pt x="2734" y="600"/>
                </a:cubicBezTo>
                <a:lnTo>
                  <a:pt x="959" y="600"/>
                </a:lnTo>
                <a:close/>
              </a:path>
            </a:pathLst>
          </a:custGeom>
          <a:solidFill>
            <a:srgbClr val="D7C6D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350" b="1">
              <a:solidFill>
                <a:schemeClr val="dk1"/>
              </a:solidFill>
              <a:latin typeface="Calibri"/>
              <a:ea typeface="Calibri"/>
              <a:cs typeface="Calibri"/>
              <a:sym typeface="Calibri"/>
            </a:endParaRPr>
          </a:p>
        </p:txBody>
      </p:sp>
      <p:sp>
        <p:nvSpPr>
          <p:cNvPr id="999" name="Google Shape;999;p13"/>
          <p:cNvSpPr/>
          <p:nvPr/>
        </p:nvSpPr>
        <p:spPr>
          <a:xfrm>
            <a:off x="8872377" y="4686153"/>
            <a:ext cx="2872317" cy="732910"/>
          </a:xfrm>
          <a:custGeom>
            <a:avLst/>
            <a:gdLst/>
            <a:ahLst/>
            <a:cxnLst/>
            <a:rect l="l" t="t" r="r" b="b"/>
            <a:pathLst>
              <a:path w="2079" h="530" extrusionOk="0">
                <a:moveTo>
                  <a:pt x="324" y="530"/>
                </a:moveTo>
                <a:cubicBezTo>
                  <a:pt x="2079" y="530"/>
                  <a:pt x="2079" y="530"/>
                  <a:pt x="2079" y="530"/>
                </a:cubicBezTo>
                <a:cubicBezTo>
                  <a:pt x="2079" y="59"/>
                  <a:pt x="2079" y="59"/>
                  <a:pt x="2079" y="59"/>
                </a:cubicBezTo>
                <a:cubicBezTo>
                  <a:pt x="2079" y="26"/>
                  <a:pt x="2052" y="0"/>
                  <a:pt x="2020" y="0"/>
                </a:cubicBezTo>
                <a:cubicBezTo>
                  <a:pt x="0" y="0"/>
                  <a:pt x="0" y="0"/>
                  <a:pt x="0" y="0"/>
                </a:cubicBezTo>
                <a:lnTo>
                  <a:pt x="324" y="530"/>
                </a:lnTo>
                <a:close/>
              </a:path>
            </a:pathLst>
          </a:custGeom>
          <a:solidFill>
            <a:srgbClr val="79527B"/>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350" b="1">
              <a:solidFill>
                <a:schemeClr val="dk1"/>
              </a:solidFill>
              <a:latin typeface="Calibri"/>
              <a:ea typeface="Calibri"/>
              <a:cs typeface="Calibri"/>
              <a:sym typeface="Calibri"/>
            </a:endParaRPr>
          </a:p>
        </p:txBody>
      </p:sp>
      <p:sp>
        <p:nvSpPr>
          <p:cNvPr id="1000" name="Google Shape;1000;p13"/>
          <p:cNvSpPr/>
          <p:nvPr/>
        </p:nvSpPr>
        <p:spPr>
          <a:xfrm>
            <a:off x="7983029" y="2642901"/>
            <a:ext cx="3777170" cy="959876"/>
          </a:xfrm>
          <a:custGeom>
            <a:avLst/>
            <a:gdLst/>
            <a:ahLst/>
            <a:cxnLst/>
            <a:rect l="l" t="t" r="r" b="b"/>
            <a:pathLst>
              <a:path w="2734" h="694" extrusionOk="0">
                <a:moveTo>
                  <a:pt x="959" y="600"/>
                </a:moveTo>
                <a:cubicBezTo>
                  <a:pt x="947" y="600"/>
                  <a:pt x="936" y="594"/>
                  <a:pt x="930" y="584"/>
                </a:cubicBezTo>
                <a:cubicBezTo>
                  <a:pt x="573" y="0"/>
                  <a:pt x="573" y="0"/>
                  <a:pt x="573" y="0"/>
                </a:cubicBezTo>
                <a:cubicBezTo>
                  <a:pt x="347" y="0"/>
                  <a:pt x="347" y="0"/>
                  <a:pt x="347" y="0"/>
                </a:cubicBezTo>
                <a:cubicBezTo>
                  <a:pt x="155" y="0"/>
                  <a:pt x="0" y="155"/>
                  <a:pt x="0" y="347"/>
                </a:cubicBezTo>
                <a:cubicBezTo>
                  <a:pt x="0" y="539"/>
                  <a:pt x="155" y="694"/>
                  <a:pt x="347" y="694"/>
                </a:cubicBezTo>
                <a:cubicBezTo>
                  <a:pt x="2675" y="694"/>
                  <a:pt x="2675" y="694"/>
                  <a:pt x="2675" y="694"/>
                </a:cubicBezTo>
                <a:cubicBezTo>
                  <a:pt x="2707" y="694"/>
                  <a:pt x="2734" y="667"/>
                  <a:pt x="2734" y="635"/>
                </a:cubicBezTo>
                <a:cubicBezTo>
                  <a:pt x="2734" y="600"/>
                  <a:pt x="2734" y="600"/>
                  <a:pt x="2734" y="600"/>
                </a:cubicBezTo>
                <a:lnTo>
                  <a:pt x="959" y="600"/>
                </a:lnTo>
                <a:close/>
              </a:path>
            </a:pathLst>
          </a:custGeom>
          <a:solidFill>
            <a:srgbClr val="D7C6D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350" b="1">
              <a:solidFill>
                <a:schemeClr val="dk1"/>
              </a:solidFill>
              <a:latin typeface="Calibri"/>
              <a:ea typeface="Calibri"/>
              <a:cs typeface="Calibri"/>
              <a:sym typeface="Calibri"/>
            </a:endParaRPr>
          </a:p>
        </p:txBody>
      </p:sp>
      <p:sp>
        <p:nvSpPr>
          <p:cNvPr id="1001" name="Google Shape;1001;p13"/>
          <p:cNvSpPr/>
          <p:nvPr/>
        </p:nvSpPr>
        <p:spPr>
          <a:xfrm>
            <a:off x="8887882" y="2642902"/>
            <a:ext cx="2872317" cy="732910"/>
          </a:xfrm>
          <a:custGeom>
            <a:avLst/>
            <a:gdLst/>
            <a:ahLst/>
            <a:cxnLst/>
            <a:rect l="l" t="t" r="r" b="b"/>
            <a:pathLst>
              <a:path w="2079" h="530" extrusionOk="0">
                <a:moveTo>
                  <a:pt x="324" y="530"/>
                </a:moveTo>
                <a:cubicBezTo>
                  <a:pt x="2079" y="530"/>
                  <a:pt x="2079" y="530"/>
                  <a:pt x="2079" y="530"/>
                </a:cubicBezTo>
                <a:cubicBezTo>
                  <a:pt x="2079" y="59"/>
                  <a:pt x="2079" y="59"/>
                  <a:pt x="2079" y="59"/>
                </a:cubicBezTo>
                <a:cubicBezTo>
                  <a:pt x="2079" y="26"/>
                  <a:pt x="2052" y="0"/>
                  <a:pt x="2020" y="0"/>
                </a:cubicBezTo>
                <a:cubicBezTo>
                  <a:pt x="0" y="0"/>
                  <a:pt x="0" y="0"/>
                  <a:pt x="0" y="0"/>
                </a:cubicBezTo>
                <a:lnTo>
                  <a:pt x="324" y="530"/>
                </a:lnTo>
                <a:close/>
              </a:path>
            </a:pathLst>
          </a:custGeom>
          <a:solidFill>
            <a:srgbClr val="79527B"/>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350" b="1">
              <a:solidFill>
                <a:schemeClr val="dk1"/>
              </a:solidFill>
              <a:latin typeface="Calibri"/>
              <a:ea typeface="Calibri"/>
              <a:cs typeface="Calibri"/>
              <a:sym typeface="Calibri"/>
            </a:endParaRPr>
          </a:p>
        </p:txBody>
      </p:sp>
      <p:sp>
        <p:nvSpPr>
          <p:cNvPr id="1002" name="Google Shape;1002;p13"/>
          <p:cNvSpPr/>
          <p:nvPr/>
        </p:nvSpPr>
        <p:spPr>
          <a:xfrm>
            <a:off x="4822798" y="4686153"/>
            <a:ext cx="2872317" cy="732910"/>
          </a:xfrm>
          <a:custGeom>
            <a:avLst/>
            <a:gdLst/>
            <a:ahLst/>
            <a:cxnLst/>
            <a:rect l="l" t="t" r="r" b="b"/>
            <a:pathLst>
              <a:path w="2079" h="530" extrusionOk="0">
                <a:moveTo>
                  <a:pt x="324" y="530"/>
                </a:moveTo>
                <a:cubicBezTo>
                  <a:pt x="2079" y="530"/>
                  <a:pt x="2079" y="530"/>
                  <a:pt x="2079" y="530"/>
                </a:cubicBezTo>
                <a:cubicBezTo>
                  <a:pt x="2079" y="59"/>
                  <a:pt x="2079" y="59"/>
                  <a:pt x="2079" y="59"/>
                </a:cubicBezTo>
                <a:cubicBezTo>
                  <a:pt x="2079" y="26"/>
                  <a:pt x="2052" y="0"/>
                  <a:pt x="2020" y="0"/>
                </a:cubicBezTo>
                <a:cubicBezTo>
                  <a:pt x="0" y="0"/>
                  <a:pt x="0" y="0"/>
                  <a:pt x="0" y="0"/>
                </a:cubicBezTo>
                <a:lnTo>
                  <a:pt x="324" y="530"/>
                </a:lnTo>
                <a:close/>
              </a:path>
            </a:pathLst>
          </a:custGeom>
          <a:solidFill>
            <a:srgbClr val="79527B"/>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350" b="1">
              <a:solidFill>
                <a:schemeClr val="dk1"/>
              </a:solidFill>
              <a:latin typeface="Calibri"/>
              <a:ea typeface="Calibri"/>
              <a:cs typeface="Calibri"/>
              <a:sym typeface="Calibri"/>
            </a:endParaRPr>
          </a:p>
        </p:txBody>
      </p:sp>
      <p:sp>
        <p:nvSpPr>
          <p:cNvPr id="1003" name="Google Shape;1003;p13"/>
          <p:cNvSpPr txBox="1"/>
          <p:nvPr/>
        </p:nvSpPr>
        <p:spPr>
          <a:xfrm>
            <a:off x="4221055" y="2759184"/>
            <a:ext cx="471603" cy="7849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4501" b="1">
                <a:solidFill>
                  <a:schemeClr val="lt1"/>
                </a:solidFill>
                <a:latin typeface="Calibri"/>
                <a:ea typeface="Calibri"/>
                <a:cs typeface="Calibri"/>
                <a:sym typeface="Calibri"/>
              </a:rPr>
              <a:t>1</a:t>
            </a:r>
            <a:endParaRPr/>
          </a:p>
        </p:txBody>
      </p:sp>
      <p:sp>
        <p:nvSpPr>
          <p:cNvPr id="1004" name="Google Shape;1004;p13"/>
          <p:cNvSpPr txBox="1"/>
          <p:nvPr/>
        </p:nvSpPr>
        <p:spPr>
          <a:xfrm>
            <a:off x="8264569" y="4771482"/>
            <a:ext cx="471604" cy="7849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4501" b="1">
                <a:solidFill>
                  <a:schemeClr val="lt1"/>
                </a:solidFill>
                <a:latin typeface="Calibri"/>
                <a:ea typeface="Calibri"/>
                <a:cs typeface="Calibri"/>
                <a:sym typeface="Calibri"/>
              </a:rPr>
              <a:t>4</a:t>
            </a:r>
            <a:endParaRPr/>
          </a:p>
        </p:txBody>
      </p:sp>
      <p:sp>
        <p:nvSpPr>
          <p:cNvPr id="1005" name="Google Shape;1005;p13"/>
          <p:cNvSpPr txBox="1"/>
          <p:nvPr/>
        </p:nvSpPr>
        <p:spPr>
          <a:xfrm>
            <a:off x="4214990" y="4771482"/>
            <a:ext cx="471604" cy="7849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4501" b="1">
                <a:solidFill>
                  <a:schemeClr val="lt1"/>
                </a:solidFill>
                <a:latin typeface="Calibri"/>
                <a:ea typeface="Calibri"/>
                <a:cs typeface="Calibri"/>
                <a:sym typeface="Calibri"/>
              </a:rPr>
              <a:t>3</a:t>
            </a:r>
            <a:endParaRPr/>
          </a:p>
        </p:txBody>
      </p:sp>
      <p:sp>
        <p:nvSpPr>
          <p:cNvPr id="1006" name="Google Shape;1006;p13"/>
          <p:cNvSpPr txBox="1"/>
          <p:nvPr/>
        </p:nvSpPr>
        <p:spPr>
          <a:xfrm>
            <a:off x="8263612" y="2757694"/>
            <a:ext cx="471604" cy="7849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4501" b="1">
                <a:solidFill>
                  <a:schemeClr val="lt1"/>
                </a:solidFill>
                <a:latin typeface="Calibri"/>
                <a:ea typeface="Calibri"/>
                <a:cs typeface="Calibri"/>
                <a:sym typeface="Calibri"/>
              </a:rPr>
              <a:t>2</a:t>
            </a:r>
            <a:endParaRPr/>
          </a:p>
        </p:txBody>
      </p:sp>
      <p:sp>
        <p:nvSpPr>
          <p:cNvPr id="1007" name="Google Shape;1007;p13"/>
          <p:cNvSpPr txBox="1"/>
          <p:nvPr/>
        </p:nvSpPr>
        <p:spPr>
          <a:xfrm>
            <a:off x="5541739" y="2809302"/>
            <a:ext cx="245648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dirty="0">
                <a:solidFill>
                  <a:schemeClr val="lt1"/>
                </a:solidFill>
                <a:latin typeface="Calibri"/>
                <a:ea typeface="Calibri"/>
                <a:cs typeface="Calibri"/>
                <a:sym typeface="Calibri"/>
              </a:rPr>
              <a:t>Arbeitskräfte</a:t>
            </a:r>
            <a:endParaRPr sz="2000" dirty="0">
              <a:solidFill>
                <a:schemeClr val="lt1"/>
              </a:solidFill>
              <a:latin typeface="Calibri"/>
              <a:ea typeface="Calibri"/>
              <a:cs typeface="Calibri"/>
              <a:sym typeface="Calibri"/>
            </a:endParaRPr>
          </a:p>
        </p:txBody>
      </p:sp>
      <p:sp>
        <p:nvSpPr>
          <p:cNvPr id="1008" name="Google Shape;1008;p13"/>
          <p:cNvSpPr txBox="1"/>
          <p:nvPr/>
        </p:nvSpPr>
        <p:spPr>
          <a:xfrm>
            <a:off x="9424412" y="4753308"/>
            <a:ext cx="24564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chemeClr val="lt1"/>
                </a:solidFill>
                <a:latin typeface="Calibri"/>
                <a:ea typeface="Calibri"/>
                <a:cs typeface="Calibri"/>
                <a:sym typeface="Calibri"/>
              </a:rPr>
              <a:t>Organisatorische Unterstützung</a:t>
            </a:r>
            <a:endParaRPr dirty="0"/>
          </a:p>
        </p:txBody>
      </p:sp>
      <p:sp>
        <p:nvSpPr>
          <p:cNvPr id="1009" name="Google Shape;1009;p13"/>
          <p:cNvSpPr txBox="1"/>
          <p:nvPr/>
        </p:nvSpPr>
        <p:spPr>
          <a:xfrm>
            <a:off x="5585274" y="4843844"/>
            <a:ext cx="245648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a:solidFill>
                  <a:schemeClr val="lt1"/>
                </a:solidFill>
                <a:latin typeface="Calibri"/>
                <a:ea typeface="Calibri"/>
                <a:cs typeface="Calibri"/>
                <a:sym typeface="Calibri"/>
              </a:rPr>
              <a:t>Marketing</a:t>
            </a:r>
            <a:endParaRPr/>
          </a:p>
        </p:txBody>
      </p:sp>
      <p:sp>
        <p:nvSpPr>
          <p:cNvPr id="1010" name="Google Shape;1010;p13"/>
          <p:cNvSpPr txBox="1"/>
          <p:nvPr/>
        </p:nvSpPr>
        <p:spPr>
          <a:xfrm>
            <a:off x="9735514" y="2809302"/>
            <a:ext cx="245648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a:solidFill>
                  <a:schemeClr val="lt1"/>
                </a:solidFill>
                <a:latin typeface="Calibri"/>
                <a:ea typeface="Calibri"/>
                <a:cs typeface="Calibri"/>
                <a:sym typeface="Calibri"/>
              </a:rPr>
              <a:t>Kostenkontrolle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14"/>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r>
              <a:rPr lang="de-DE"/>
              <a:t>	</a:t>
            </a:r>
            <a:endParaRPr/>
          </a:p>
          <a:p>
            <a:pPr marL="0" lvl="0" indent="0" algn="l" rtl="0">
              <a:lnSpc>
                <a:spcPct val="90000"/>
              </a:lnSpc>
              <a:spcBef>
                <a:spcPts val="1000"/>
              </a:spcBef>
              <a:spcAft>
                <a:spcPts val="0"/>
              </a:spcAft>
              <a:buClr>
                <a:srgbClr val="595A59"/>
              </a:buClr>
              <a:buSzPts val="1800"/>
              <a:buNone/>
            </a:pPr>
            <a:endParaRPr/>
          </a:p>
          <a:p>
            <a:pPr marL="0" lvl="0" indent="0" algn="l" rtl="0">
              <a:lnSpc>
                <a:spcPct val="90000"/>
              </a:lnSpc>
              <a:spcBef>
                <a:spcPts val="1000"/>
              </a:spcBef>
              <a:spcAft>
                <a:spcPts val="0"/>
              </a:spcAft>
              <a:buClr>
                <a:srgbClr val="595A59"/>
              </a:buClr>
              <a:buSzPts val="1800"/>
              <a:buNone/>
            </a:pPr>
            <a:endParaRPr/>
          </a:p>
        </p:txBody>
      </p:sp>
      <p:graphicFrame>
        <p:nvGraphicFramePr>
          <p:cNvPr id="1016" name="Google Shape;1016;p14"/>
          <p:cNvGraphicFramePr/>
          <p:nvPr>
            <p:extLst>
              <p:ext uri="{D42A27DB-BD31-4B8C-83A1-F6EECF244321}">
                <p14:modId xmlns:p14="http://schemas.microsoft.com/office/powerpoint/2010/main" val="184794996"/>
              </p:ext>
            </p:extLst>
          </p:nvPr>
        </p:nvGraphicFramePr>
        <p:xfrm>
          <a:off x="3915864" y="1805418"/>
          <a:ext cx="7668000" cy="3871050"/>
        </p:xfrm>
        <a:graphic>
          <a:graphicData uri="http://schemas.openxmlformats.org/drawingml/2006/table">
            <a:tbl>
              <a:tblPr firstRow="1" bandRow="1">
                <a:noFill/>
                <a:tableStyleId>{CB876C69-02C9-430B-8CE3-F184A4912DBA}</a:tableStyleId>
              </a:tblPr>
              <a:tblGrid>
                <a:gridCol w="7668000">
                  <a:extLst>
                    <a:ext uri="{9D8B030D-6E8A-4147-A177-3AD203B41FA5}">
                      <a16:colId xmlns:a16="http://schemas.microsoft.com/office/drawing/2014/main" val="20000"/>
                    </a:ext>
                  </a:extLst>
                </a:gridCol>
              </a:tblGrid>
              <a:tr h="326150">
                <a:tc>
                  <a:txBody>
                    <a:bodyPr/>
                    <a:lstStyle/>
                    <a:p>
                      <a:pPr marL="0" marR="0" lvl="0" indent="0" algn="l" rtl="0">
                        <a:spcBef>
                          <a:spcPts val="0"/>
                        </a:spcBef>
                        <a:spcAft>
                          <a:spcPts val="0"/>
                        </a:spcAft>
                        <a:buNone/>
                      </a:pPr>
                      <a:r>
                        <a:rPr lang="de-DE" sz="2000" u="none" strike="noStrike" cap="none" dirty="0"/>
                        <a:t>Praktiken, die Arbeitskräfte betreffen</a:t>
                      </a:r>
                      <a:endParaRPr dirty="0"/>
                    </a:p>
                  </a:txBody>
                  <a:tcPr marL="91450" marR="91450" marT="45725" marB="45725"/>
                </a:tc>
                <a:extLst>
                  <a:ext uri="{0D108BD9-81ED-4DB2-BD59-A6C34878D82A}">
                    <a16:rowId xmlns:a16="http://schemas.microsoft.com/office/drawing/2014/main" val="10000"/>
                  </a:ext>
                </a:extLst>
              </a:tr>
              <a:tr h="326150">
                <a:tc>
                  <a:txBody>
                    <a:bodyPr/>
                    <a:lstStyle/>
                    <a:p>
                      <a:pPr marL="0" marR="0" lvl="0" indent="0" algn="l" rtl="0">
                        <a:spcBef>
                          <a:spcPts val="0"/>
                        </a:spcBef>
                        <a:spcAft>
                          <a:spcPts val="0"/>
                        </a:spcAft>
                        <a:buNone/>
                      </a:pPr>
                      <a:r>
                        <a:rPr lang="de-DE" sz="2000">
                          <a:solidFill>
                            <a:srgbClr val="595A59"/>
                          </a:solidFill>
                        </a:rPr>
                        <a:t>Kürzung von Löhnen und Gehältern</a:t>
                      </a:r>
                      <a:endParaRPr sz="2000">
                        <a:solidFill>
                          <a:srgbClr val="595A59"/>
                        </a:solidFill>
                      </a:endParaRPr>
                    </a:p>
                  </a:txBody>
                  <a:tcPr marL="91450" marR="91450" marT="45725" marB="45725"/>
                </a:tc>
                <a:extLst>
                  <a:ext uri="{0D108BD9-81ED-4DB2-BD59-A6C34878D82A}">
                    <a16:rowId xmlns:a16="http://schemas.microsoft.com/office/drawing/2014/main" val="10001"/>
                  </a:ext>
                </a:extLst>
              </a:tr>
              <a:tr h="326150">
                <a:tc>
                  <a:txBody>
                    <a:bodyPr/>
                    <a:lstStyle/>
                    <a:p>
                      <a:pPr marL="0" marR="0" lvl="0" indent="0" algn="l" rtl="0">
                        <a:lnSpc>
                          <a:spcPct val="100000"/>
                        </a:lnSpc>
                        <a:spcBef>
                          <a:spcPts val="0"/>
                        </a:spcBef>
                        <a:spcAft>
                          <a:spcPts val="0"/>
                        </a:spcAft>
                        <a:buClr>
                          <a:srgbClr val="595A59"/>
                        </a:buClr>
                        <a:buSzPts val="2000"/>
                        <a:buFont typeface="Calibri"/>
                        <a:buNone/>
                      </a:pPr>
                      <a:r>
                        <a:rPr lang="de-DE" sz="2000" dirty="0">
                          <a:solidFill>
                            <a:srgbClr val="595A59"/>
                          </a:solidFill>
                        </a:rPr>
                        <a:t>Verpflichtender unbezahlter Urlaub für Arbeitnehmer</a:t>
                      </a:r>
                      <a:endParaRPr dirty="0"/>
                    </a:p>
                  </a:txBody>
                  <a:tcPr marL="91450" marR="91450" marT="45725" marB="45725"/>
                </a:tc>
                <a:extLst>
                  <a:ext uri="{0D108BD9-81ED-4DB2-BD59-A6C34878D82A}">
                    <a16:rowId xmlns:a16="http://schemas.microsoft.com/office/drawing/2014/main" val="10002"/>
                  </a:ext>
                </a:extLst>
              </a:tr>
              <a:tr h="326150">
                <a:tc>
                  <a:txBody>
                    <a:bodyPr/>
                    <a:lstStyle/>
                    <a:p>
                      <a:pPr marL="0" marR="0" lvl="0" indent="0" algn="l" rtl="0">
                        <a:spcBef>
                          <a:spcPts val="0"/>
                        </a:spcBef>
                        <a:spcAft>
                          <a:spcPts val="0"/>
                        </a:spcAft>
                        <a:buNone/>
                      </a:pPr>
                      <a:r>
                        <a:rPr lang="de-DE" sz="2000" dirty="0" err="1">
                          <a:solidFill>
                            <a:srgbClr val="595A59"/>
                          </a:solidFill>
                        </a:rPr>
                        <a:t>Verringerung </a:t>
                      </a:r>
                      <a:r>
                        <a:rPr lang="de-DE" sz="2000" dirty="0">
                          <a:solidFill>
                            <a:srgbClr val="595A59"/>
                          </a:solidFill>
                        </a:rPr>
                        <a:t>der </a:t>
                      </a:r>
                      <a:r>
                        <a:rPr lang="de-DE" sz="2000" dirty="0" err="1">
                          <a:solidFill>
                            <a:srgbClr val="595A59"/>
                          </a:solidFill>
                        </a:rPr>
                        <a:t>Zahl </a:t>
                      </a:r>
                      <a:r>
                        <a:rPr lang="de-DE" sz="2000" dirty="0">
                          <a:solidFill>
                            <a:srgbClr val="595A59"/>
                          </a:solidFill>
                        </a:rPr>
                        <a:t>der Beschäftigten </a:t>
                      </a:r>
                      <a:endParaRPr sz="2000" dirty="0">
                        <a:solidFill>
                          <a:srgbClr val="595A59"/>
                        </a:solidFill>
                      </a:endParaRPr>
                    </a:p>
                  </a:txBody>
                  <a:tcPr marL="91450" marR="91450" marT="45725" marB="45725"/>
                </a:tc>
                <a:extLst>
                  <a:ext uri="{0D108BD9-81ED-4DB2-BD59-A6C34878D82A}">
                    <a16:rowId xmlns:a16="http://schemas.microsoft.com/office/drawing/2014/main" val="10003"/>
                  </a:ext>
                </a:extLst>
              </a:tr>
              <a:tr h="326150">
                <a:tc>
                  <a:txBody>
                    <a:bodyPr/>
                    <a:lstStyle/>
                    <a:p>
                      <a:pPr marL="0" marR="0" lvl="0" indent="0" algn="l" rtl="0">
                        <a:spcBef>
                          <a:spcPts val="0"/>
                        </a:spcBef>
                        <a:spcAft>
                          <a:spcPts val="0"/>
                        </a:spcAft>
                        <a:buNone/>
                      </a:pPr>
                      <a:r>
                        <a:rPr lang="de-DE" sz="2000">
                          <a:solidFill>
                            <a:srgbClr val="595A59"/>
                          </a:solidFill>
                        </a:rPr>
                        <a:t>Steigerung der Produktivität </a:t>
                      </a:r>
                      <a:endParaRPr sz="2000">
                        <a:solidFill>
                          <a:srgbClr val="595A59"/>
                        </a:solidFill>
                      </a:endParaRPr>
                    </a:p>
                  </a:txBody>
                  <a:tcPr marL="91450" marR="91450" marT="45725" marB="45725"/>
                </a:tc>
                <a:extLst>
                  <a:ext uri="{0D108BD9-81ED-4DB2-BD59-A6C34878D82A}">
                    <a16:rowId xmlns:a16="http://schemas.microsoft.com/office/drawing/2014/main" val="10004"/>
                  </a:ext>
                </a:extLst>
              </a:tr>
              <a:tr h="254000">
                <a:tc>
                  <a:txBody>
                    <a:bodyPr/>
                    <a:lstStyle/>
                    <a:p>
                      <a:pPr marL="0" marR="0" lvl="0" indent="0" algn="l" rtl="0">
                        <a:lnSpc>
                          <a:spcPct val="100000"/>
                        </a:lnSpc>
                        <a:spcBef>
                          <a:spcPts val="0"/>
                        </a:spcBef>
                        <a:spcAft>
                          <a:spcPts val="0"/>
                        </a:spcAft>
                        <a:buClr>
                          <a:srgbClr val="595A59"/>
                        </a:buClr>
                        <a:buSzPts val="2000"/>
                        <a:buFont typeface="Calibri"/>
                        <a:buNone/>
                      </a:pPr>
                      <a:r>
                        <a:rPr lang="de-DE" sz="2000">
                          <a:solidFill>
                            <a:srgbClr val="595A59"/>
                          </a:solidFill>
                        </a:rPr>
                        <a:t>Aufforderung an Mitarbeiter, zusätzliche Aufgaben zu übernehmen, die nicht in ihrer Stellenbeschreibung enthalten sind</a:t>
                      </a:r>
                      <a:endParaRPr/>
                    </a:p>
                  </a:txBody>
                  <a:tcPr marL="91450" marR="91450" marT="45725" marB="45725"/>
                </a:tc>
                <a:extLst>
                  <a:ext uri="{0D108BD9-81ED-4DB2-BD59-A6C34878D82A}">
                    <a16:rowId xmlns:a16="http://schemas.microsoft.com/office/drawing/2014/main" val="10005"/>
                  </a:ext>
                </a:extLst>
              </a:tr>
              <a:tr h="326150">
                <a:tc>
                  <a:txBody>
                    <a:bodyPr/>
                    <a:lstStyle/>
                    <a:p>
                      <a:pPr marL="0" marR="0" lvl="0" indent="0" algn="l" rtl="0">
                        <a:spcBef>
                          <a:spcPts val="0"/>
                        </a:spcBef>
                        <a:spcAft>
                          <a:spcPts val="0"/>
                        </a:spcAft>
                        <a:buNone/>
                      </a:pPr>
                      <a:r>
                        <a:rPr lang="de-DE" sz="2000" dirty="0">
                          <a:solidFill>
                            <a:srgbClr val="595A59"/>
                          </a:solidFill>
                        </a:rPr>
                        <a:t>Änderungen in der Organisationsstruktur</a:t>
                      </a:r>
                      <a:endParaRPr sz="2000" dirty="0">
                        <a:solidFill>
                          <a:srgbClr val="595A59"/>
                        </a:solidFill>
                      </a:endParaRPr>
                    </a:p>
                  </a:txBody>
                  <a:tcPr marL="91450" marR="91450" marT="45725" marB="45725"/>
                </a:tc>
                <a:extLst>
                  <a:ext uri="{0D108BD9-81ED-4DB2-BD59-A6C34878D82A}">
                    <a16:rowId xmlns:a16="http://schemas.microsoft.com/office/drawing/2014/main" val="10006"/>
                  </a:ext>
                </a:extLst>
              </a:tr>
              <a:tr h="326150">
                <a:tc>
                  <a:txBody>
                    <a:bodyPr/>
                    <a:lstStyle/>
                    <a:p>
                      <a:pPr marL="0" marR="0" lvl="0" indent="0" algn="l" rtl="0">
                        <a:spcBef>
                          <a:spcPts val="0"/>
                        </a:spcBef>
                        <a:spcAft>
                          <a:spcPts val="0"/>
                        </a:spcAft>
                        <a:buNone/>
                      </a:pPr>
                      <a:r>
                        <a:rPr lang="de-DE" sz="2000" dirty="0" err="1">
                          <a:solidFill>
                            <a:srgbClr val="595A59"/>
                          </a:solidFill>
                        </a:rPr>
                        <a:t>Verlängerung </a:t>
                      </a:r>
                      <a:r>
                        <a:rPr lang="de-DE" sz="2000" dirty="0">
                          <a:solidFill>
                            <a:srgbClr val="595A59"/>
                          </a:solidFill>
                        </a:rPr>
                        <a:t>der </a:t>
                      </a:r>
                      <a:r>
                        <a:rPr lang="de-DE" sz="2000" dirty="0" err="1">
                          <a:solidFill>
                            <a:srgbClr val="595A59"/>
                          </a:solidFill>
                        </a:rPr>
                        <a:t>Arbeitszeiten </a:t>
                      </a:r>
                      <a:r>
                        <a:rPr lang="de-DE" sz="2000" dirty="0">
                          <a:solidFill>
                            <a:srgbClr val="595A59"/>
                          </a:solidFill>
                        </a:rPr>
                        <a:t>der </a:t>
                      </a:r>
                      <a:r>
                        <a:rPr lang="de-DE" sz="2000" dirty="0" err="1">
                          <a:solidFill>
                            <a:srgbClr val="595A59"/>
                          </a:solidFill>
                        </a:rPr>
                        <a:t>Arbeitnehmer</a:t>
                      </a:r>
                      <a:endParaRPr sz="2000" dirty="0">
                        <a:solidFill>
                          <a:srgbClr val="595A59"/>
                        </a:solidFill>
                      </a:endParaRPr>
                    </a:p>
                  </a:txBody>
                  <a:tcPr marL="91450" marR="91450" marT="45725" marB="45725"/>
                </a:tc>
                <a:extLst>
                  <a:ext uri="{0D108BD9-81ED-4DB2-BD59-A6C34878D82A}">
                    <a16:rowId xmlns:a16="http://schemas.microsoft.com/office/drawing/2014/main" val="10007"/>
                  </a:ext>
                </a:extLst>
              </a:tr>
              <a:tr h="326150">
                <a:tc>
                  <a:txBody>
                    <a:bodyPr/>
                    <a:lstStyle/>
                    <a:p>
                      <a:pPr marL="0" marR="0" lvl="0" indent="0" algn="l" rtl="0">
                        <a:spcBef>
                          <a:spcPts val="0"/>
                        </a:spcBef>
                        <a:spcAft>
                          <a:spcPts val="0"/>
                        </a:spcAft>
                        <a:buNone/>
                      </a:pPr>
                      <a:r>
                        <a:rPr lang="de-DE" sz="2000" dirty="0">
                          <a:solidFill>
                            <a:srgbClr val="595A59"/>
                          </a:solidFill>
                        </a:rPr>
                        <a:t>Ersetzung von Festangestellten durch Teilzeitkräfte </a:t>
                      </a:r>
                      <a:endParaRPr sz="2000" dirty="0">
                        <a:solidFill>
                          <a:srgbClr val="595A59"/>
                        </a:solidFill>
                      </a:endParaRPr>
                    </a:p>
                  </a:txBody>
                  <a:tcPr marL="91450" marR="91450" marT="45725" marB="45725"/>
                </a:tc>
                <a:extLst>
                  <a:ext uri="{0D108BD9-81ED-4DB2-BD59-A6C34878D82A}">
                    <a16:rowId xmlns:a16="http://schemas.microsoft.com/office/drawing/2014/main" val="10008"/>
                  </a:ext>
                </a:extLst>
              </a:tr>
            </a:tbl>
          </a:graphicData>
        </a:graphic>
      </p:graphicFrame>
      <p:sp>
        <p:nvSpPr>
          <p:cNvPr id="1017" name="Google Shape;1017;p14"/>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indent="0">
              <a:spcBef>
                <a:spcPts val="0"/>
              </a:spcBef>
            </a:pPr>
            <a:r>
              <a:rPr lang="de-DE" dirty="0"/>
              <a:t>Tourismus ist ein arbeitsintensiver Sektor, daher sind Kostensenkungen im Bereich der Arbeitskräfte essentiell. Aber sie müssen sorgfältig umgesetzt werden, um die Marketingposition nicht zu verschlechtern.</a:t>
            </a:r>
            <a:endParaRPr dirty="0"/>
          </a:p>
        </p:txBody>
      </p:sp>
      <p:sp>
        <p:nvSpPr>
          <p:cNvPr id="1018" name="Google Shape;1018;p14"/>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dirty="0"/>
              <a:t>1. Maßnahmen bezüglich der Arbeitskräfte</a:t>
            </a:r>
            <a:endParaRPr dirty="0"/>
          </a:p>
        </p:txBody>
      </p:sp>
      <p:sp>
        <p:nvSpPr>
          <p:cNvPr id="1019" name="Google Shape;1019;p14"/>
          <p:cNvSpPr txBox="1"/>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595A59"/>
              </a:buClr>
              <a:buSzPts val="1800"/>
              <a:buFont typeface="Arial"/>
              <a:buNone/>
            </a:pPr>
            <a:r>
              <a:rPr lang="de-DE" sz="1800" dirty="0">
                <a:solidFill>
                  <a:srgbClr val="595A59"/>
                </a:solidFill>
                <a:latin typeface="Calibri"/>
                <a:ea typeface="Calibri"/>
                <a:cs typeface="Calibri"/>
                <a:sym typeface="Calibri"/>
              </a:rPr>
              <a:t>Für Manager und Eigentümer von KMU im Tourismusbereich sind Praktiken, welche die Arbeitskräfte betreffen, bei der Bewältigung der Krise von größter Bedeutung.</a:t>
            </a:r>
            <a:endParaRPr dirty="0"/>
          </a:p>
          <a:p>
            <a:pPr marL="0" marR="0" lvl="0" indent="0" algn="l" rtl="0">
              <a:lnSpc>
                <a:spcPct val="100000"/>
              </a:lnSpc>
              <a:spcBef>
                <a:spcPts val="600"/>
              </a:spcBef>
              <a:spcAft>
                <a:spcPts val="0"/>
              </a:spcAft>
              <a:buClr>
                <a:srgbClr val="595A59"/>
              </a:buClr>
              <a:buSzPts val="1800"/>
              <a:buFont typeface="Arial"/>
              <a:buNone/>
            </a:pPr>
            <a:r>
              <a:rPr lang="de-DE" sz="1800" dirty="0">
                <a:solidFill>
                  <a:srgbClr val="595A59"/>
                </a:solidFill>
                <a:latin typeface="Calibri"/>
                <a:ea typeface="Calibri"/>
                <a:cs typeface="Calibri"/>
                <a:sym typeface="Calibri"/>
              </a:rPr>
              <a:t>Diese Maßnahmen müssen sorgfältig durchgeführt werden, da sie die Marketingposition eines Tourismus-KMU, insbesondere das Image und die Qualität der angebotenen Dienstleistungen, verschlechtern können.</a:t>
            </a:r>
            <a:endParaRPr sz="1800" dirty="0">
              <a:solidFill>
                <a:srgbClr val="595A59"/>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15"/>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a:p>
        </p:txBody>
      </p:sp>
      <p:sp>
        <p:nvSpPr>
          <p:cNvPr id="1025" name="Google Shape;1025;p15"/>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fontScale="92500"/>
          </a:bodyPr>
          <a:lstStyle/>
          <a:p>
            <a:pPr marL="0" lvl="0" indent="0" algn="l" rtl="0">
              <a:lnSpc>
                <a:spcPct val="100000"/>
              </a:lnSpc>
              <a:spcBef>
                <a:spcPts val="0"/>
              </a:spcBef>
              <a:spcAft>
                <a:spcPts val="0"/>
              </a:spcAft>
              <a:buClr>
                <a:srgbClr val="595A59"/>
              </a:buClr>
              <a:buSzPts val="1800"/>
              <a:buNone/>
            </a:pPr>
            <a:r>
              <a:rPr lang="de-DE" dirty="0"/>
              <a:t>Im Bereich der Kostenkontrolle konzentrieren sich Eigentümer und Manager von Tourismus-KMU hauptsächlich auf neue IT-Lösungen, den Ausstieg aus unrentablen Geschäftsbereichen und die Suche nach/den Kauf von billigeren Ersatzprodukten.</a:t>
            </a:r>
            <a:endParaRPr dirty="0"/>
          </a:p>
          <a:p>
            <a:pPr marL="0" lvl="0" indent="0" algn="l" rtl="0">
              <a:lnSpc>
                <a:spcPct val="100000"/>
              </a:lnSpc>
              <a:spcBef>
                <a:spcPts val="600"/>
              </a:spcBef>
              <a:spcAft>
                <a:spcPts val="0"/>
              </a:spcAft>
              <a:buClr>
                <a:srgbClr val="595A59"/>
              </a:buClr>
              <a:buSzPts val="1800"/>
              <a:buNone/>
            </a:pPr>
            <a:r>
              <a:rPr lang="de-DE" dirty="0"/>
              <a:t>Diese Praktiken können auch die Gelegenheit bieten, gewohnte Vorgehensweisen zu überprüfen und interne Ressourcen zu optimieren, was langfristig sogar zu einer Verbesserung der Wettbewerbsfähigkeit führen kann.</a:t>
            </a:r>
            <a:endParaRPr dirty="0"/>
          </a:p>
        </p:txBody>
      </p:sp>
      <p:sp>
        <p:nvSpPr>
          <p:cNvPr id="1026" name="Google Shape;1026;p15"/>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err="1"/>
              <a:t>Maßnahmen zur Kostenkontrolle können den </a:t>
            </a:r>
            <a:r>
              <a:rPr lang="de-DE" dirty="0"/>
              <a:t>KMU nicht </a:t>
            </a:r>
            <a:r>
              <a:rPr lang="de-DE" dirty="0" err="1"/>
              <a:t>nur helfen, </a:t>
            </a:r>
            <a:r>
              <a:rPr lang="de-DE" dirty="0"/>
              <a:t>die </a:t>
            </a:r>
            <a:r>
              <a:rPr lang="de-DE" dirty="0" err="1"/>
              <a:t>akute Krise zu überwinden</a:t>
            </a:r>
            <a:r>
              <a:rPr lang="de-DE" dirty="0"/>
              <a:t>, sondern auch </a:t>
            </a:r>
            <a:r>
              <a:rPr lang="de-DE" dirty="0" err="1"/>
              <a:t>ihre Wettbewerbsfähigkeit langfristig </a:t>
            </a:r>
            <a:r>
              <a:rPr lang="de-DE" dirty="0"/>
              <a:t>zu </a:t>
            </a:r>
            <a:r>
              <a:rPr lang="de-DE" dirty="0" err="1"/>
              <a:t>verbessern</a:t>
            </a:r>
            <a:r>
              <a:rPr lang="de-DE" dirty="0"/>
              <a:t>.</a:t>
            </a:r>
            <a:endParaRPr dirty="0"/>
          </a:p>
        </p:txBody>
      </p:sp>
      <p:sp>
        <p:nvSpPr>
          <p:cNvPr id="1027" name="Google Shape;1027;p15"/>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a:t>2. Maßnahmen zur Kostenkontrolle</a:t>
            </a:r>
            <a:endParaRPr/>
          </a:p>
        </p:txBody>
      </p:sp>
      <p:graphicFrame>
        <p:nvGraphicFramePr>
          <p:cNvPr id="1028" name="Google Shape;1028;p15"/>
          <p:cNvGraphicFramePr/>
          <p:nvPr>
            <p:extLst>
              <p:ext uri="{D42A27DB-BD31-4B8C-83A1-F6EECF244321}">
                <p14:modId xmlns:p14="http://schemas.microsoft.com/office/powerpoint/2010/main" val="2205598320"/>
              </p:ext>
            </p:extLst>
          </p:nvPr>
        </p:nvGraphicFramePr>
        <p:xfrm>
          <a:off x="3922344" y="1941132"/>
          <a:ext cx="7668000" cy="3779600"/>
        </p:xfrm>
        <a:graphic>
          <a:graphicData uri="http://schemas.openxmlformats.org/drawingml/2006/table">
            <a:tbl>
              <a:tblPr firstRow="1" bandRow="1">
                <a:noFill/>
                <a:tableStyleId>{CB876C69-02C9-430B-8CE3-F184A4912DBA}</a:tableStyleId>
              </a:tblPr>
              <a:tblGrid>
                <a:gridCol w="7668000">
                  <a:extLst>
                    <a:ext uri="{9D8B030D-6E8A-4147-A177-3AD203B41FA5}">
                      <a16:colId xmlns:a16="http://schemas.microsoft.com/office/drawing/2014/main" val="20000"/>
                    </a:ext>
                  </a:extLst>
                </a:gridCol>
              </a:tblGrid>
              <a:tr h="254000">
                <a:tc>
                  <a:txBody>
                    <a:bodyPr/>
                    <a:lstStyle/>
                    <a:p>
                      <a:pPr marL="0" marR="0" lvl="0" indent="0" algn="l" rtl="0">
                        <a:spcBef>
                          <a:spcPts val="0"/>
                        </a:spcBef>
                        <a:spcAft>
                          <a:spcPts val="0"/>
                        </a:spcAft>
                        <a:buNone/>
                      </a:pPr>
                      <a:r>
                        <a:rPr lang="de-DE" sz="2000" dirty="0"/>
                        <a:t>Praktiken zur Kostenkontrolle</a:t>
                      </a:r>
                      <a:endParaRPr dirty="0"/>
                    </a:p>
                  </a:txBody>
                  <a:tcPr marL="91450" marR="91450" marT="45725" marB="45725"/>
                </a:tc>
                <a:extLst>
                  <a:ext uri="{0D108BD9-81ED-4DB2-BD59-A6C34878D82A}">
                    <a16:rowId xmlns:a16="http://schemas.microsoft.com/office/drawing/2014/main" val="10000"/>
                  </a:ext>
                </a:extLst>
              </a:tr>
              <a:tr h="326150">
                <a:tc>
                  <a:txBody>
                    <a:bodyPr/>
                    <a:lstStyle/>
                    <a:p>
                      <a:pPr marL="0" marR="0" lvl="0" indent="0" algn="l" rtl="0">
                        <a:spcBef>
                          <a:spcPts val="0"/>
                        </a:spcBef>
                        <a:spcAft>
                          <a:spcPts val="0"/>
                        </a:spcAft>
                        <a:buNone/>
                      </a:pPr>
                      <a:r>
                        <a:rPr lang="de-DE" sz="2000">
                          <a:solidFill>
                            <a:srgbClr val="595A59"/>
                          </a:solidFill>
                        </a:rPr>
                        <a:t>Senkung der Betriebskosten</a:t>
                      </a:r>
                      <a:endParaRPr sz="2000">
                        <a:solidFill>
                          <a:srgbClr val="595A59"/>
                        </a:solidFill>
                      </a:endParaRPr>
                    </a:p>
                  </a:txBody>
                  <a:tcPr marL="91450" marR="91450" marT="45725" marB="45725"/>
                </a:tc>
                <a:extLst>
                  <a:ext uri="{0D108BD9-81ED-4DB2-BD59-A6C34878D82A}">
                    <a16:rowId xmlns:a16="http://schemas.microsoft.com/office/drawing/2014/main" val="10001"/>
                  </a:ext>
                </a:extLst>
              </a:tr>
              <a:tr h="326150">
                <a:tc>
                  <a:txBody>
                    <a:bodyPr/>
                    <a:lstStyle/>
                    <a:p>
                      <a:pPr marL="0" marR="0" lvl="0" indent="0" algn="l" rtl="0">
                        <a:spcBef>
                          <a:spcPts val="0"/>
                        </a:spcBef>
                        <a:spcAft>
                          <a:spcPts val="0"/>
                        </a:spcAft>
                        <a:buNone/>
                      </a:pPr>
                      <a:r>
                        <a:rPr lang="de-DE" sz="2000" dirty="0">
                          <a:solidFill>
                            <a:srgbClr val="595A59"/>
                          </a:solidFill>
                        </a:rPr>
                        <a:t>Aufschiebung eines Teils der fälligen Kosten des Unternehmens und/oder Umschuldung der Zahlungen</a:t>
                      </a:r>
                      <a:endParaRPr dirty="0"/>
                    </a:p>
                  </a:txBody>
                  <a:tcPr marL="91450" marR="91450" marT="45725" marB="45725"/>
                </a:tc>
                <a:extLst>
                  <a:ext uri="{0D108BD9-81ED-4DB2-BD59-A6C34878D82A}">
                    <a16:rowId xmlns:a16="http://schemas.microsoft.com/office/drawing/2014/main" val="10002"/>
                  </a:ext>
                </a:extLst>
              </a:tr>
              <a:tr h="326150">
                <a:tc>
                  <a:txBody>
                    <a:bodyPr/>
                    <a:lstStyle/>
                    <a:p>
                      <a:pPr marL="0" marR="0" lvl="0" indent="0" algn="l" rtl="0">
                        <a:spcBef>
                          <a:spcPts val="0"/>
                        </a:spcBef>
                        <a:spcAft>
                          <a:spcPts val="0"/>
                        </a:spcAft>
                        <a:buNone/>
                      </a:pPr>
                      <a:r>
                        <a:rPr lang="de-DE" sz="2000" dirty="0">
                          <a:solidFill>
                            <a:srgbClr val="595A59"/>
                          </a:solidFill>
                        </a:rPr>
                        <a:t>Erschließung zusätzlicher Einnahmequellen</a:t>
                      </a:r>
                      <a:endParaRPr dirty="0"/>
                    </a:p>
                  </a:txBody>
                  <a:tcPr marL="91450" marR="91450" marT="45725" marB="45725"/>
                </a:tc>
                <a:extLst>
                  <a:ext uri="{0D108BD9-81ED-4DB2-BD59-A6C34878D82A}">
                    <a16:rowId xmlns:a16="http://schemas.microsoft.com/office/drawing/2014/main" val="10003"/>
                  </a:ext>
                </a:extLst>
              </a:tr>
              <a:tr h="326150">
                <a:tc>
                  <a:txBody>
                    <a:bodyPr/>
                    <a:lstStyle/>
                    <a:p>
                      <a:pPr marL="0" marR="0" lvl="0" indent="0" algn="l" rtl="0">
                        <a:spcBef>
                          <a:spcPts val="0"/>
                        </a:spcBef>
                        <a:spcAft>
                          <a:spcPts val="0"/>
                        </a:spcAft>
                        <a:buNone/>
                      </a:pPr>
                      <a:r>
                        <a:rPr lang="de-DE" sz="2000">
                          <a:solidFill>
                            <a:srgbClr val="595A59"/>
                          </a:solidFill>
                        </a:rPr>
                        <a:t>Schließung einiger unrentabler Abteilungen und/oder Geschäftsbereiche</a:t>
                      </a:r>
                      <a:endParaRPr/>
                    </a:p>
                  </a:txBody>
                  <a:tcPr marL="91450" marR="91450" marT="45725" marB="45725"/>
                </a:tc>
                <a:extLst>
                  <a:ext uri="{0D108BD9-81ED-4DB2-BD59-A6C34878D82A}">
                    <a16:rowId xmlns:a16="http://schemas.microsoft.com/office/drawing/2014/main" val="10004"/>
                  </a:ext>
                </a:extLst>
              </a:tr>
              <a:tr h="254000">
                <a:tc>
                  <a:txBody>
                    <a:bodyPr/>
                    <a:lstStyle/>
                    <a:p>
                      <a:pPr marL="0" marR="0" lvl="0" indent="0" algn="l" rtl="0">
                        <a:spcBef>
                          <a:spcPts val="0"/>
                        </a:spcBef>
                        <a:spcAft>
                          <a:spcPts val="0"/>
                        </a:spcAft>
                        <a:buNone/>
                      </a:pPr>
                      <a:r>
                        <a:rPr lang="de-DE" sz="2000" dirty="0">
                          <a:solidFill>
                            <a:srgbClr val="595A59"/>
                          </a:solidFill>
                        </a:rPr>
                        <a:t>Verwenden von im Einkauf preiswerterer Ersatzprodukte</a:t>
                      </a:r>
                      <a:endParaRPr dirty="0"/>
                    </a:p>
                  </a:txBody>
                  <a:tcPr marL="91450" marR="91450" marT="45725" marB="45725"/>
                </a:tc>
                <a:extLst>
                  <a:ext uri="{0D108BD9-81ED-4DB2-BD59-A6C34878D82A}">
                    <a16:rowId xmlns:a16="http://schemas.microsoft.com/office/drawing/2014/main" val="10005"/>
                  </a:ext>
                </a:extLst>
              </a:tr>
              <a:tr h="326150">
                <a:tc>
                  <a:txBody>
                    <a:bodyPr/>
                    <a:lstStyle/>
                    <a:p>
                      <a:pPr marL="0" marR="0" lvl="0" indent="0" algn="l" rtl="0">
                        <a:spcBef>
                          <a:spcPts val="0"/>
                        </a:spcBef>
                        <a:spcAft>
                          <a:spcPts val="0"/>
                        </a:spcAft>
                        <a:buNone/>
                      </a:pPr>
                      <a:r>
                        <a:rPr lang="de-DE" sz="2000" dirty="0">
                          <a:solidFill>
                            <a:srgbClr val="595A59"/>
                          </a:solidFill>
                        </a:rPr>
                        <a:t>Nutzung </a:t>
                      </a:r>
                      <a:r>
                        <a:rPr lang="de-DE" sz="2000" dirty="0" err="1">
                          <a:solidFill>
                            <a:srgbClr val="595A59"/>
                          </a:solidFill>
                        </a:rPr>
                        <a:t>neuer IT-Technologien </a:t>
                      </a:r>
                      <a:r>
                        <a:rPr lang="de-DE" sz="2000" dirty="0">
                          <a:solidFill>
                            <a:srgbClr val="595A59"/>
                          </a:solidFill>
                        </a:rPr>
                        <a:t>zur </a:t>
                      </a:r>
                      <a:r>
                        <a:rPr lang="de-DE" sz="2000" dirty="0" err="1">
                          <a:solidFill>
                            <a:srgbClr val="595A59"/>
                          </a:solidFill>
                        </a:rPr>
                        <a:t>Senkung der Betriebskosten</a:t>
                      </a:r>
                      <a:endParaRPr dirty="0"/>
                    </a:p>
                  </a:txBody>
                  <a:tcPr marL="91450" marR="91450" marT="45725" marB="45725"/>
                </a:tc>
                <a:extLst>
                  <a:ext uri="{0D108BD9-81ED-4DB2-BD59-A6C34878D82A}">
                    <a16:rowId xmlns:a16="http://schemas.microsoft.com/office/drawing/2014/main" val="10006"/>
                  </a:ext>
                </a:extLst>
              </a:tr>
              <a:tr h="326150">
                <a:tc>
                  <a:txBody>
                    <a:bodyPr/>
                    <a:lstStyle/>
                    <a:p>
                      <a:pPr marL="0" marR="0" lvl="0" indent="0" algn="l" rtl="0">
                        <a:spcBef>
                          <a:spcPts val="0"/>
                        </a:spcBef>
                        <a:spcAft>
                          <a:spcPts val="0"/>
                        </a:spcAft>
                        <a:buNone/>
                      </a:pPr>
                      <a:r>
                        <a:rPr lang="de-DE" sz="2000" dirty="0">
                          <a:solidFill>
                            <a:srgbClr val="595A59"/>
                          </a:solidFill>
                        </a:rPr>
                        <a:t>Kürzung aller geplanten Investitionen</a:t>
                      </a:r>
                      <a:endParaRPr sz="2000" dirty="0">
                        <a:solidFill>
                          <a:srgbClr val="595A59"/>
                        </a:solidFill>
                      </a:endParaRPr>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16"/>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a:p>
        </p:txBody>
      </p:sp>
      <p:sp>
        <p:nvSpPr>
          <p:cNvPr id="1034" name="Google Shape;1034;p16"/>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fontScale="92500"/>
          </a:bodyPr>
          <a:lstStyle/>
          <a:p>
            <a:pPr marL="0" indent="0">
              <a:spcBef>
                <a:spcPts val="0"/>
              </a:spcBef>
            </a:pPr>
            <a:r>
              <a:rPr lang="de-DE" dirty="0" err="1"/>
              <a:t>Zu</a:t>
            </a:r>
            <a:r>
              <a:rPr lang="de-DE" dirty="0"/>
              <a:t> den </a:t>
            </a:r>
            <a:r>
              <a:rPr lang="de-DE" dirty="0" err="1"/>
              <a:t>Maßnahmen gehören </a:t>
            </a:r>
            <a:r>
              <a:rPr lang="de-DE" b="1" dirty="0"/>
              <a:t>externe </a:t>
            </a:r>
            <a:r>
              <a:rPr lang="de-DE" b="1" dirty="0" err="1"/>
              <a:t>Marketingaktivitäten </a:t>
            </a:r>
            <a:r>
              <a:rPr lang="de-DE" dirty="0"/>
              <a:t>(</a:t>
            </a:r>
            <a:r>
              <a:rPr lang="de-DE" dirty="0" err="1"/>
              <a:t>aktive Werbung</a:t>
            </a:r>
            <a:r>
              <a:rPr lang="de-DE" dirty="0"/>
              <a:t>, </a:t>
            </a:r>
            <a:r>
              <a:rPr lang="de-DE" dirty="0" err="1"/>
              <a:t>Konzentration </a:t>
            </a:r>
            <a:r>
              <a:rPr lang="de-DE" dirty="0"/>
              <a:t>auf </a:t>
            </a:r>
            <a:r>
              <a:rPr lang="de-DE" dirty="0" err="1"/>
              <a:t>neue Marktsegmente </a:t>
            </a:r>
            <a:r>
              <a:rPr lang="de-DE" dirty="0"/>
              <a:t>usw.) und </a:t>
            </a:r>
            <a:r>
              <a:rPr lang="de-DE" b="1" dirty="0" err="1"/>
              <a:t>kundenorientierte Marketingpraktiken </a:t>
            </a:r>
            <a:r>
              <a:rPr lang="de-DE" dirty="0"/>
              <a:t>(</a:t>
            </a:r>
            <a:r>
              <a:rPr lang="de-DE" dirty="0" err="1"/>
              <a:t>Verständnis für </a:t>
            </a:r>
            <a:r>
              <a:rPr lang="de-DE" dirty="0"/>
              <a:t>die </a:t>
            </a:r>
            <a:r>
              <a:rPr lang="de-DE" dirty="0" err="1"/>
              <a:t>Bedürfnisse </a:t>
            </a:r>
            <a:r>
              <a:rPr lang="de-DE" dirty="0"/>
              <a:t>und </a:t>
            </a:r>
            <a:r>
              <a:rPr lang="de-DE" dirty="0" err="1"/>
              <a:t>Qualitätserwartungen der Gäste </a:t>
            </a:r>
            <a:r>
              <a:rPr lang="de-DE" dirty="0"/>
              <a:t>usw.). Ein großer und treuer </a:t>
            </a:r>
            <a:r>
              <a:rPr lang="de-DE" dirty="0" err="1"/>
              <a:t>Kundenstamm hilft </a:t>
            </a:r>
            <a:r>
              <a:rPr lang="de-DE" dirty="0"/>
              <a:t>bei der </a:t>
            </a:r>
            <a:r>
              <a:rPr lang="de-DE" dirty="0" err="1"/>
              <a:t>Bewältigung </a:t>
            </a:r>
            <a:r>
              <a:rPr lang="de-DE" dirty="0"/>
              <a:t>der </a:t>
            </a:r>
            <a:r>
              <a:rPr lang="de-DE" dirty="0" err="1"/>
              <a:t>Krise</a:t>
            </a:r>
            <a:r>
              <a:rPr lang="de-DE" dirty="0"/>
              <a:t>, </a:t>
            </a:r>
            <a:r>
              <a:rPr lang="de-DE" dirty="0" err="1"/>
              <a:t>denn </a:t>
            </a:r>
            <a:r>
              <a:rPr lang="de-DE" dirty="0"/>
              <a:t>treue </a:t>
            </a:r>
            <a:r>
              <a:rPr lang="de-DE" dirty="0" err="1"/>
              <a:t>Gäste haben </a:t>
            </a:r>
            <a:r>
              <a:rPr lang="de-DE" dirty="0"/>
              <a:t>einen positiven </a:t>
            </a:r>
            <a:r>
              <a:rPr lang="de-DE" dirty="0" err="1"/>
              <a:t>Einfluss </a:t>
            </a:r>
            <a:r>
              <a:rPr lang="de-DE" dirty="0"/>
              <a:t>auf die </a:t>
            </a:r>
            <a:r>
              <a:rPr lang="de-DE" dirty="0" err="1"/>
              <a:t>finanzielle Leistungsfähigkeit </a:t>
            </a:r>
            <a:r>
              <a:rPr lang="de-DE" dirty="0"/>
              <a:t>von Tourismus-KMU </a:t>
            </a:r>
            <a:r>
              <a:rPr lang="de-DE" dirty="0" err="1"/>
              <a:t>während </a:t>
            </a:r>
            <a:r>
              <a:rPr lang="de-DE" dirty="0"/>
              <a:t>und nach der </a:t>
            </a:r>
            <a:r>
              <a:rPr lang="de-DE" dirty="0" err="1"/>
              <a:t>Krise</a:t>
            </a:r>
            <a:r>
              <a:rPr lang="de-DE" dirty="0"/>
              <a:t>.</a:t>
            </a:r>
            <a:endParaRPr dirty="0"/>
          </a:p>
        </p:txBody>
      </p:sp>
      <p:sp>
        <p:nvSpPr>
          <p:cNvPr id="1035" name="Google Shape;1035;p16"/>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Um die Krise zu bewältigen, sollten die KMU des Tourismussektors ihr Marketing verstärken und ihre Gäste an sich binden. </a:t>
            </a:r>
            <a:endParaRPr dirty="0"/>
          </a:p>
        </p:txBody>
      </p:sp>
      <p:sp>
        <p:nvSpPr>
          <p:cNvPr id="1036" name="Google Shape;1036;p16"/>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a:t>3. Marketingmaßnahmen</a:t>
            </a:r>
            <a:endParaRPr/>
          </a:p>
        </p:txBody>
      </p:sp>
      <p:graphicFrame>
        <p:nvGraphicFramePr>
          <p:cNvPr id="1037" name="Google Shape;1037;p16"/>
          <p:cNvGraphicFramePr/>
          <p:nvPr>
            <p:extLst>
              <p:ext uri="{D42A27DB-BD31-4B8C-83A1-F6EECF244321}">
                <p14:modId xmlns:p14="http://schemas.microsoft.com/office/powerpoint/2010/main" val="1232283699"/>
              </p:ext>
            </p:extLst>
          </p:nvPr>
        </p:nvGraphicFramePr>
        <p:xfrm>
          <a:off x="3922344" y="1858818"/>
          <a:ext cx="7668000" cy="4175850"/>
        </p:xfrm>
        <a:graphic>
          <a:graphicData uri="http://schemas.openxmlformats.org/drawingml/2006/table">
            <a:tbl>
              <a:tblPr firstRow="1" bandRow="1">
                <a:noFill/>
                <a:tableStyleId>{CB876C69-02C9-430B-8CE3-F184A4912DBA}</a:tableStyleId>
              </a:tblPr>
              <a:tblGrid>
                <a:gridCol w="7668000">
                  <a:extLst>
                    <a:ext uri="{9D8B030D-6E8A-4147-A177-3AD203B41FA5}">
                      <a16:colId xmlns:a16="http://schemas.microsoft.com/office/drawing/2014/main" val="20000"/>
                    </a:ext>
                  </a:extLst>
                </a:gridCol>
              </a:tblGrid>
              <a:tr h="326150">
                <a:tc>
                  <a:txBody>
                    <a:bodyPr/>
                    <a:lstStyle/>
                    <a:p>
                      <a:pPr marL="0" marR="0" lvl="0" indent="0" algn="l" rtl="0">
                        <a:spcBef>
                          <a:spcPts val="0"/>
                        </a:spcBef>
                        <a:spcAft>
                          <a:spcPts val="0"/>
                        </a:spcAft>
                        <a:buNone/>
                      </a:pPr>
                      <a:r>
                        <a:rPr lang="de-DE" sz="2000"/>
                        <a:t>Marketing-Praktiken</a:t>
                      </a:r>
                      <a:endParaRPr/>
                    </a:p>
                  </a:txBody>
                  <a:tcPr marL="91450" marR="91450" marT="45725" marB="45725"/>
                </a:tc>
                <a:extLst>
                  <a:ext uri="{0D108BD9-81ED-4DB2-BD59-A6C34878D82A}">
                    <a16:rowId xmlns:a16="http://schemas.microsoft.com/office/drawing/2014/main" val="10000"/>
                  </a:ext>
                </a:extLst>
              </a:tr>
              <a:tr h="326150">
                <a:tc>
                  <a:txBody>
                    <a:bodyPr/>
                    <a:lstStyle/>
                    <a:p>
                      <a:pPr marL="0" marR="0" lvl="0" indent="0" algn="l" rtl="0">
                        <a:spcBef>
                          <a:spcPts val="0"/>
                        </a:spcBef>
                        <a:spcAft>
                          <a:spcPts val="0"/>
                        </a:spcAft>
                        <a:buNone/>
                      </a:pPr>
                      <a:r>
                        <a:rPr lang="de-DE" sz="2000">
                          <a:solidFill>
                            <a:srgbClr val="595A59"/>
                          </a:solidFill>
                        </a:rPr>
                        <a:t>Neue Marktsegmente anvisieren </a:t>
                      </a:r>
                      <a:endParaRPr sz="2000">
                        <a:solidFill>
                          <a:srgbClr val="595A59"/>
                        </a:solidFill>
                      </a:endParaRPr>
                    </a:p>
                  </a:txBody>
                  <a:tcPr marL="91450" marR="91450" marT="45725" marB="45725"/>
                </a:tc>
                <a:extLst>
                  <a:ext uri="{0D108BD9-81ED-4DB2-BD59-A6C34878D82A}">
                    <a16:rowId xmlns:a16="http://schemas.microsoft.com/office/drawing/2014/main" val="10001"/>
                  </a:ext>
                </a:extLst>
              </a:tr>
              <a:tr h="326150">
                <a:tc>
                  <a:txBody>
                    <a:bodyPr/>
                    <a:lstStyle/>
                    <a:p>
                      <a:pPr marL="0" marR="0" lvl="0" indent="0" algn="l" rtl="0">
                        <a:spcBef>
                          <a:spcPts val="0"/>
                        </a:spcBef>
                        <a:spcAft>
                          <a:spcPts val="0"/>
                        </a:spcAft>
                        <a:buNone/>
                      </a:pPr>
                      <a:r>
                        <a:rPr lang="de-DE" sz="2000">
                          <a:solidFill>
                            <a:srgbClr val="595A59"/>
                          </a:solidFill>
                        </a:rPr>
                        <a:t>Marketingkampagnen ausweiten </a:t>
                      </a:r>
                      <a:endParaRPr/>
                    </a:p>
                  </a:txBody>
                  <a:tcPr marL="91450" marR="91450" marT="45725" marB="45725"/>
                </a:tc>
                <a:extLst>
                  <a:ext uri="{0D108BD9-81ED-4DB2-BD59-A6C34878D82A}">
                    <a16:rowId xmlns:a16="http://schemas.microsoft.com/office/drawing/2014/main" val="10002"/>
                  </a:ext>
                </a:extLst>
              </a:tr>
              <a:tr h="326150">
                <a:tc>
                  <a:txBody>
                    <a:bodyPr/>
                    <a:lstStyle/>
                    <a:p>
                      <a:pPr marL="0" marR="0" lvl="0" indent="0" algn="l" rtl="0">
                        <a:spcBef>
                          <a:spcPts val="0"/>
                        </a:spcBef>
                        <a:spcAft>
                          <a:spcPts val="0"/>
                        </a:spcAft>
                        <a:buNone/>
                      </a:pPr>
                      <a:r>
                        <a:rPr lang="de-DE" sz="2000">
                          <a:solidFill>
                            <a:srgbClr val="595A59"/>
                          </a:solidFill>
                        </a:rPr>
                        <a:t>stark ermäßigte Tarife und Sonderangebote anbieten</a:t>
                      </a:r>
                      <a:endParaRPr/>
                    </a:p>
                  </a:txBody>
                  <a:tcPr marL="91450" marR="91450" marT="45725" marB="45725"/>
                </a:tc>
                <a:extLst>
                  <a:ext uri="{0D108BD9-81ED-4DB2-BD59-A6C34878D82A}">
                    <a16:rowId xmlns:a16="http://schemas.microsoft.com/office/drawing/2014/main" val="10003"/>
                  </a:ext>
                </a:extLst>
              </a:tr>
              <a:tr h="326150">
                <a:tc>
                  <a:txBody>
                    <a:bodyPr/>
                    <a:lstStyle/>
                    <a:p>
                      <a:pPr marL="0" marR="0" lvl="0" indent="0" algn="l" rtl="0">
                        <a:spcBef>
                          <a:spcPts val="0"/>
                        </a:spcBef>
                        <a:spcAft>
                          <a:spcPts val="0"/>
                        </a:spcAft>
                        <a:buNone/>
                      </a:pPr>
                      <a:r>
                        <a:rPr lang="de-DE" sz="2000" dirty="0">
                          <a:solidFill>
                            <a:srgbClr val="595A59"/>
                          </a:solidFill>
                        </a:rPr>
                        <a:t>Untersuchung und </a:t>
                      </a:r>
                      <a:r>
                        <a:rPr lang="de-DE" sz="2000" dirty="0" err="1">
                          <a:solidFill>
                            <a:srgbClr val="595A59"/>
                          </a:solidFill>
                        </a:rPr>
                        <a:t>Verständnis </a:t>
                      </a:r>
                      <a:r>
                        <a:rPr lang="de-DE" sz="2000" dirty="0">
                          <a:solidFill>
                            <a:srgbClr val="595A59"/>
                          </a:solidFill>
                        </a:rPr>
                        <a:t>der </a:t>
                      </a:r>
                      <a:r>
                        <a:rPr lang="de-DE" sz="2000" dirty="0" err="1">
                          <a:solidFill>
                            <a:srgbClr val="595A59"/>
                          </a:solidFill>
                        </a:rPr>
                        <a:t>Bedürfnisse </a:t>
                      </a:r>
                      <a:r>
                        <a:rPr lang="de-DE" sz="2000" dirty="0">
                          <a:solidFill>
                            <a:srgbClr val="595A59"/>
                          </a:solidFill>
                        </a:rPr>
                        <a:t>(</a:t>
                      </a:r>
                      <a:r>
                        <a:rPr lang="de-DE" sz="2000" dirty="0" err="1">
                          <a:solidFill>
                            <a:srgbClr val="595A59"/>
                          </a:solidFill>
                        </a:rPr>
                        <a:t>Erwartungen</a:t>
                      </a:r>
                      <a:r>
                        <a:rPr lang="de-DE" sz="2000" dirty="0">
                          <a:solidFill>
                            <a:srgbClr val="595A59"/>
                          </a:solidFill>
                        </a:rPr>
                        <a:t>) der </a:t>
                      </a:r>
                      <a:r>
                        <a:rPr lang="de-DE" sz="2000" dirty="0" err="1">
                          <a:solidFill>
                            <a:srgbClr val="595A59"/>
                          </a:solidFill>
                        </a:rPr>
                        <a:t>Zielkundensegmente</a:t>
                      </a:r>
                      <a:endParaRPr dirty="0"/>
                    </a:p>
                  </a:txBody>
                  <a:tcPr marL="91450" marR="91450" marT="45725" marB="45725"/>
                </a:tc>
                <a:extLst>
                  <a:ext uri="{0D108BD9-81ED-4DB2-BD59-A6C34878D82A}">
                    <a16:rowId xmlns:a16="http://schemas.microsoft.com/office/drawing/2014/main" val="10004"/>
                  </a:ext>
                </a:extLst>
              </a:tr>
              <a:tr h="254000">
                <a:tc>
                  <a:txBody>
                    <a:bodyPr/>
                    <a:lstStyle/>
                    <a:p>
                      <a:pPr marL="0" marR="0" lvl="0" indent="0" algn="l" rtl="0">
                        <a:spcBef>
                          <a:spcPts val="0"/>
                        </a:spcBef>
                        <a:spcAft>
                          <a:spcPts val="0"/>
                        </a:spcAft>
                        <a:buNone/>
                      </a:pPr>
                      <a:r>
                        <a:rPr lang="de-DE" sz="2000">
                          <a:solidFill>
                            <a:srgbClr val="595A59"/>
                          </a:solidFill>
                        </a:rPr>
                        <a:t>Konzentration auf treue Kunden</a:t>
                      </a:r>
                      <a:endParaRPr/>
                    </a:p>
                  </a:txBody>
                  <a:tcPr marL="91450" marR="91450" marT="45725" marB="45725"/>
                </a:tc>
                <a:extLst>
                  <a:ext uri="{0D108BD9-81ED-4DB2-BD59-A6C34878D82A}">
                    <a16:rowId xmlns:a16="http://schemas.microsoft.com/office/drawing/2014/main" val="10005"/>
                  </a:ext>
                </a:extLst>
              </a:tr>
              <a:tr h="326150">
                <a:tc>
                  <a:txBody>
                    <a:bodyPr/>
                    <a:lstStyle/>
                    <a:p>
                      <a:pPr marL="0" marR="0" lvl="0" indent="0" algn="l" rtl="0">
                        <a:spcBef>
                          <a:spcPts val="0"/>
                        </a:spcBef>
                        <a:spcAft>
                          <a:spcPts val="0"/>
                        </a:spcAft>
                        <a:buNone/>
                      </a:pPr>
                      <a:r>
                        <a:rPr lang="de-DE" sz="2000" dirty="0">
                          <a:solidFill>
                            <a:srgbClr val="595A59"/>
                          </a:solidFill>
                        </a:rPr>
                        <a:t>Elektronisches Marketing und weitere Vertriebskanäle nutzen</a:t>
                      </a:r>
                      <a:endParaRPr dirty="0"/>
                    </a:p>
                  </a:txBody>
                  <a:tcPr marL="91450" marR="91450" marT="45725" marB="45725"/>
                </a:tc>
                <a:extLst>
                  <a:ext uri="{0D108BD9-81ED-4DB2-BD59-A6C34878D82A}">
                    <a16:rowId xmlns:a16="http://schemas.microsoft.com/office/drawing/2014/main" val="10006"/>
                  </a:ext>
                </a:extLst>
              </a:tr>
              <a:tr h="326150">
                <a:tc>
                  <a:txBody>
                    <a:bodyPr/>
                    <a:lstStyle/>
                    <a:p>
                      <a:pPr marL="0" marR="0" lvl="0" indent="0" algn="l" rtl="0">
                        <a:spcBef>
                          <a:spcPts val="0"/>
                        </a:spcBef>
                        <a:spcAft>
                          <a:spcPts val="0"/>
                        </a:spcAft>
                        <a:buNone/>
                      </a:pPr>
                      <a:r>
                        <a:rPr lang="de-DE" sz="2000">
                          <a:solidFill>
                            <a:srgbClr val="595A59"/>
                          </a:solidFill>
                        </a:rPr>
                        <a:t>Erhöhung des Marketingbudgets </a:t>
                      </a:r>
                      <a:endParaRPr/>
                    </a:p>
                  </a:txBody>
                  <a:tcPr marL="91450" marR="91450" marT="45725" marB="45725"/>
                </a:tc>
                <a:extLst>
                  <a:ext uri="{0D108BD9-81ED-4DB2-BD59-A6C34878D82A}">
                    <a16:rowId xmlns:a16="http://schemas.microsoft.com/office/drawing/2014/main" val="10007"/>
                  </a:ext>
                </a:extLst>
              </a:tr>
              <a:tr h="326150">
                <a:tc>
                  <a:txBody>
                    <a:bodyPr/>
                    <a:lstStyle/>
                    <a:p>
                      <a:pPr marL="0" marR="0" lvl="0" indent="0" algn="l" rtl="0">
                        <a:spcBef>
                          <a:spcPts val="0"/>
                        </a:spcBef>
                        <a:spcAft>
                          <a:spcPts val="0"/>
                        </a:spcAft>
                        <a:buNone/>
                      </a:pPr>
                      <a:r>
                        <a:rPr lang="de-DE" sz="2000" dirty="0" err="1">
                          <a:solidFill>
                            <a:srgbClr val="595A59"/>
                          </a:solidFill>
                        </a:rPr>
                        <a:t>Mit der Konkurrenz Schritt </a:t>
                      </a:r>
                      <a:r>
                        <a:rPr lang="de-DE" sz="2000" dirty="0">
                          <a:solidFill>
                            <a:srgbClr val="595A59"/>
                          </a:solidFill>
                        </a:rPr>
                        <a:t>halten, um </a:t>
                      </a:r>
                      <a:r>
                        <a:rPr lang="de-DE" sz="2000" dirty="0" err="1">
                          <a:solidFill>
                            <a:srgbClr val="595A59"/>
                          </a:solidFill>
                        </a:rPr>
                        <a:t>von neuen Entwicklungen zu profitieren</a:t>
                      </a:r>
                      <a:endParaRPr sz="2000" dirty="0">
                        <a:solidFill>
                          <a:srgbClr val="595A59"/>
                        </a:solidFill>
                      </a:endParaRPr>
                    </a:p>
                  </a:txBody>
                  <a:tcPr marL="91450" marR="91450" marT="45725" marB="45725"/>
                </a:tc>
                <a:extLst>
                  <a:ext uri="{0D108BD9-81ED-4DB2-BD59-A6C34878D82A}">
                    <a16:rowId xmlns:a16="http://schemas.microsoft.com/office/drawing/2014/main" val="10008"/>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17"/>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a:p>
        </p:txBody>
      </p:sp>
      <p:graphicFrame>
        <p:nvGraphicFramePr>
          <p:cNvPr id="1043" name="Google Shape;1043;p17"/>
          <p:cNvGraphicFramePr/>
          <p:nvPr>
            <p:extLst>
              <p:ext uri="{D42A27DB-BD31-4B8C-83A1-F6EECF244321}">
                <p14:modId xmlns:p14="http://schemas.microsoft.com/office/powerpoint/2010/main" val="4286729982"/>
              </p:ext>
            </p:extLst>
          </p:nvPr>
        </p:nvGraphicFramePr>
        <p:xfrm>
          <a:off x="3922344" y="2642868"/>
          <a:ext cx="7668000" cy="2194600"/>
        </p:xfrm>
        <a:graphic>
          <a:graphicData uri="http://schemas.openxmlformats.org/drawingml/2006/table">
            <a:tbl>
              <a:tblPr firstRow="1" bandRow="1">
                <a:noFill/>
                <a:tableStyleId>{CB876C69-02C9-430B-8CE3-F184A4912DBA}</a:tableStyleId>
              </a:tblPr>
              <a:tblGrid>
                <a:gridCol w="7668000">
                  <a:extLst>
                    <a:ext uri="{9D8B030D-6E8A-4147-A177-3AD203B41FA5}">
                      <a16:colId xmlns:a16="http://schemas.microsoft.com/office/drawing/2014/main" val="20000"/>
                    </a:ext>
                  </a:extLst>
                </a:gridCol>
              </a:tblGrid>
              <a:tr h="254000">
                <a:tc>
                  <a:txBody>
                    <a:bodyPr/>
                    <a:lstStyle/>
                    <a:p>
                      <a:pPr marL="0" marR="0" lvl="0" indent="0" algn="l" rtl="0">
                        <a:spcBef>
                          <a:spcPts val="0"/>
                        </a:spcBef>
                        <a:spcAft>
                          <a:spcPts val="0"/>
                        </a:spcAft>
                        <a:buNone/>
                      </a:pPr>
                      <a:r>
                        <a:rPr lang="de-DE" sz="2000" dirty="0"/>
                        <a:t>Organisatorische Unterstützung</a:t>
                      </a:r>
                      <a:endParaRPr dirty="0"/>
                    </a:p>
                  </a:txBody>
                  <a:tcPr marL="91450" marR="91450" marT="45725" marB="45725"/>
                </a:tc>
                <a:extLst>
                  <a:ext uri="{0D108BD9-81ED-4DB2-BD59-A6C34878D82A}">
                    <a16:rowId xmlns:a16="http://schemas.microsoft.com/office/drawing/2014/main" val="10000"/>
                  </a:ext>
                </a:extLst>
              </a:tr>
              <a:tr h="326150">
                <a:tc>
                  <a:txBody>
                    <a:bodyPr/>
                    <a:lstStyle/>
                    <a:p>
                      <a:pPr marL="0" marR="0" lvl="0" indent="0" algn="l" rtl="0">
                        <a:spcBef>
                          <a:spcPts val="0"/>
                        </a:spcBef>
                        <a:spcAft>
                          <a:spcPts val="0"/>
                        </a:spcAft>
                        <a:buNone/>
                      </a:pPr>
                      <a:r>
                        <a:rPr lang="de-DE" sz="2000" dirty="0" err="1"/>
                        <a:t>Zusammenarbeit mit anderen </a:t>
                      </a:r>
                      <a:r>
                        <a:rPr lang="de-DE" sz="2000" dirty="0"/>
                        <a:t>Tourismusanbietern </a:t>
                      </a:r>
                      <a:endParaRPr dirty="0"/>
                    </a:p>
                  </a:txBody>
                  <a:tcPr marL="91450" marR="91450" marT="45725" marB="45725"/>
                </a:tc>
                <a:extLst>
                  <a:ext uri="{0D108BD9-81ED-4DB2-BD59-A6C34878D82A}">
                    <a16:rowId xmlns:a16="http://schemas.microsoft.com/office/drawing/2014/main" val="10001"/>
                  </a:ext>
                </a:extLst>
              </a:tr>
              <a:tr h="326150">
                <a:tc>
                  <a:txBody>
                    <a:bodyPr/>
                    <a:lstStyle/>
                    <a:p>
                      <a:pPr marL="0" marR="0" lvl="0" indent="0" algn="l" rtl="0">
                        <a:spcBef>
                          <a:spcPts val="0"/>
                        </a:spcBef>
                        <a:spcAft>
                          <a:spcPts val="0"/>
                        </a:spcAft>
                        <a:buNone/>
                      </a:pPr>
                      <a:r>
                        <a:rPr lang="de-DE" sz="2000" dirty="0"/>
                        <a:t>Zusammenarbeit mit verschiedenen Organisationen (Handelskammern, Wirtschaftsverbänden usw.)</a:t>
                      </a:r>
                      <a:endParaRPr dirty="0"/>
                    </a:p>
                  </a:txBody>
                  <a:tcPr marL="91450" marR="91450" marT="45725" marB="45725"/>
                </a:tc>
                <a:extLst>
                  <a:ext uri="{0D108BD9-81ED-4DB2-BD59-A6C34878D82A}">
                    <a16:rowId xmlns:a16="http://schemas.microsoft.com/office/drawing/2014/main" val="10002"/>
                  </a:ext>
                </a:extLst>
              </a:tr>
              <a:tr h="326150">
                <a:tc>
                  <a:txBody>
                    <a:bodyPr/>
                    <a:lstStyle/>
                    <a:p>
                      <a:pPr marL="0" marR="0" lvl="0" indent="0" algn="l" rtl="0">
                        <a:spcBef>
                          <a:spcPts val="0"/>
                        </a:spcBef>
                        <a:spcAft>
                          <a:spcPts val="0"/>
                        </a:spcAft>
                        <a:buNone/>
                      </a:pPr>
                      <a:r>
                        <a:rPr lang="de-DE" sz="2000" dirty="0" err="1"/>
                        <a:t>Zusammenarbeit </a:t>
                      </a:r>
                      <a:r>
                        <a:rPr lang="de-DE" sz="2000" dirty="0"/>
                        <a:t>bei verschiedenen </a:t>
                      </a:r>
                      <a:r>
                        <a:rPr lang="de-DE" sz="2000" dirty="0" err="1"/>
                        <a:t>Aktivitäten, die </a:t>
                      </a:r>
                      <a:r>
                        <a:rPr lang="de-DE" sz="2000" dirty="0"/>
                        <a:t>das </a:t>
                      </a:r>
                      <a:r>
                        <a:rPr lang="de-DE" sz="2000" dirty="0" err="1"/>
                        <a:t>Image </a:t>
                      </a:r>
                      <a:r>
                        <a:rPr lang="de-DE" sz="2000" dirty="0"/>
                        <a:t>des </a:t>
                      </a:r>
                      <a:r>
                        <a:rPr lang="de-DE" sz="2000" noProof="0" dirty="0"/>
                        <a:t>Reiseziels</a:t>
                      </a:r>
                      <a:r>
                        <a:rPr lang="de-DE" sz="2000" dirty="0" err="1"/>
                        <a:t> verbessern könnten</a:t>
                      </a:r>
                      <a:endParaRPr dirty="0"/>
                    </a:p>
                  </a:txBody>
                  <a:tcPr marL="91450" marR="91450" marT="45725" marB="45725"/>
                </a:tc>
                <a:extLst>
                  <a:ext uri="{0D108BD9-81ED-4DB2-BD59-A6C34878D82A}">
                    <a16:rowId xmlns:a16="http://schemas.microsoft.com/office/drawing/2014/main" val="10003"/>
                  </a:ext>
                </a:extLst>
              </a:tr>
            </a:tbl>
          </a:graphicData>
        </a:graphic>
      </p:graphicFrame>
      <p:sp>
        <p:nvSpPr>
          <p:cNvPr id="1044" name="Google Shape;1044;p17"/>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Es ist davon auszugehen, dass die Auswirkungen der Pandemie dazu führen werden, dass in der Tourismusbranche in Zukunft ein höheres Maß an Zusammenarbeit erforderlich sein wird.</a:t>
            </a:r>
            <a:endParaRPr dirty="0"/>
          </a:p>
          <a:p>
            <a:pPr marL="0" lvl="0" indent="0" algn="l" rtl="0">
              <a:lnSpc>
                <a:spcPct val="90000"/>
              </a:lnSpc>
              <a:spcBef>
                <a:spcPts val="1000"/>
              </a:spcBef>
              <a:spcAft>
                <a:spcPts val="0"/>
              </a:spcAft>
              <a:buClr>
                <a:srgbClr val="79527B"/>
              </a:buClr>
              <a:buSzPts val="2000"/>
              <a:buNone/>
            </a:pPr>
            <a:endParaRPr dirty="0"/>
          </a:p>
        </p:txBody>
      </p:sp>
      <p:sp>
        <p:nvSpPr>
          <p:cNvPr id="1045" name="Google Shape;1045;p17"/>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a:t>4. Maßnahmen zur organisatorischen Unterstützung </a:t>
            </a:r>
            <a:endParaRPr/>
          </a:p>
        </p:txBody>
      </p:sp>
      <p:sp>
        <p:nvSpPr>
          <p:cNvPr id="1046" name="Google Shape;1046;p17"/>
          <p:cNvSpPr txBox="1"/>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595A59"/>
              </a:buClr>
              <a:buSzPts val="1800"/>
              <a:buFont typeface="Arial"/>
              <a:buNone/>
            </a:pPr>
            <a:r>
              <a:rPr lang="de-DE" sz="1800" dirty="0">
                <a:solidFill>
                  <a:srgbClr val="595A59"/>
                </a:solidFill>
                <a:latin typeface="Calibri"/>
                <a:ea typeface="Calibri"/>
                <a:cs typeface="Calibri"/>
                <a:sym typeface="Calibri"/>
              </a:rPr>
              <a:t>Die Bereitschaft von Managern und Eigentümern, bei der Bewältigung der Krise mit verschiedenen Interessengruppen zusammenzuarbeiten, ist sehr hoch.</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18"/>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fontScale="92500" lnSpcReduction="20000"/>
          </a:bodyPr>
          <a:lstStyle/>
          <a:p>
            <a:pPr marL="0" lvl="0" indent="0" algn="l" rtl="0">
              <a:lnSpc>
                <a:spcPct val="100000"/>
              </a:lnSpc>
              <a:spcBef>
                <a:spcPts val="0"/>
              </a:spcBef>
              <a:spcAft>
                <a:spcPts val="0"/>
              </a:spcAft>
              <a:buClr>
                <a:srgbClr val="595A59"/>
              </a:buClr>
              <a:buSzPts val="1800"/>
              <a:buNone/>
            </a:pPr>
            <a:r>
              <a:rPr lang="de-DE" dirty="0"/>
              <a:t>Um den Betrieb während der Covid-19-Pandemie aufrechtzuerhalten, mussten die Tourismus-KMU mehrere Veränderungen vornehmen, insbesondere die Integration digitaler Werkzeuge in ihre Management- und Kommunikationsprozesse mit Lieferanten und Verbrauchern.</a:t>
            </a:r>
            <a:endParaRPr dirty="0"/>
          </a:p>
          <a:p>
            <a:pPr marL="0" lvl="0" indent="0" algn="l" rtl="0">
              <a:lnSpc>
                <a:spcPct val="100000"/>
              </a:lnSpc>
              <a:spcBef>
                <a:spcPts val="600"/>
              </a:spcBef>
              <a:spcAft>
                <a:spcPts val="0"/>
              </a:spcAft>
              <a:buClr>
                <a:srgbClr val="595A59"/>
              </a:buClr>
              <a:buSzPts val="1800"/>
              <a:buNone/>
            </a:pPr>
            <a:r>
              <a:rPr lang="de-DE" dirty="0"/>
              <a:t>Eine andere Studie zeigt, dass die von der Covid-19-Krise betroffenen Tourismus-KMU vor allem Aktivitäten durchführten, die zu den folgenden Arten von Innovationen beitragen:</a:t>
            </a:r>
            <a:endParaRPr dirty="0"/>
          </a:p>
          <a:p>
            <a:pPr marL="0" lvl="0" indent="0" algn="l" rtl="0">
              <a:lnSpc>
                <a:spcPct val="100000"/>
              </a:lnSpc>
              <a:spcBef>
                <a:spcPts val="600"/>
              </a:spcBef>
              <a:spcAft>
                <a:spcPts val="0"/>
              </a:spcAft>
              <a:buClr>
                <a:srgbClr val="595A59"/>
              </a:buClr>
              <a:buSzPts val="1000"/>
              <a:buNone/>
            </a:pPr>
            <a:r>
              <a:rPr lang="de-DE" sz="1000" dirty="0"/>
              <a:t>Hernández et al. (2021): </a:t>
            </a:r>
            <a:r>
              <a:rPr lang="en-GB" sz="1000" dirty="0"/>
              <a:t>The Management Practices of Tourism SMEs in Pandemic Times: innovation as a quest of survival</a:t>
            </a:r>
            <a:endParaRPr dirty="0"/>
          </a:p>
        </p:txBody>
      </p:sp>
      <p:sp>
        <p:nvSpPr>
          <p:cNvPr id="1052" name="Google Shape;1052;p18"/>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Innovation </a:t>
            </a:r>
            <a:r>
              <a:rPr lang="de-DE" dirty="0" err="1"/>
              <a:t>kann </a:t>
            </a:r>
            <a:r>
              <a:rPr lang="de-DE" dirty="0"/>
              <a:t>ein </a:t>
            </a:r>
            <a:r>
              <a:rPr lang="de-DE" dirty="0" err="1"/>
              <a:t>Weg </a:t>
            </a:r>
            <a:r>
              <a:rPr lang="de-DE" dirty="0"/>
              <a:t>aus der </a:t>
            </a:r>
            <a:r>
              <a:rPr lang="de-DE" dirty="0" err="1"/>
              <a:t>Krise sein</a:t>
            </a:r>
            <a:r>
              <a:rPr lang="de-DE" dirty="0"/>
              <a:t>. Von Krisen betroffene Tourismus-KMU nutzen Elemente der kommerziellen und organisatorischen Innovation. </a:t>
            </a:r>
            <a:endParaRPr dirty="0"/>
          </a:p>
        </p:txBody>
      </p:sp>
      <p:sp>
        <p:nvSpPr>
          <p:cNvPr id="1053" name="Google Shape;1053;p18"/>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a:t>Innovation als Überlebenskampf</a:t>
            </a:r>
            <a:endParaRPr/>
          </a:p>
        </p:txBody>
      </p:sp>
      <p:sp>
        <p:nvSpPr>
          <p:cNvPr id="1054" name="Google Shape;1054;p18"/>
          <p:cNvSpPr/>
          <p:nvPr/>
        </p:nvSpPr>
        <p:spPr>
          <a:xfrm>
            <a:off x="4845132" y="1915903"/>
            <a:ext cx="2880000" cy="827314"/>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b="1">
                <a:solidFill>
                  <a:schemeClr val="lt1"/>
                </a:solidFill>
                <a:latin typeface="Calibri"/>
                <a:ea typeface="Calibri"/>
                <a:cs typeface="Calibri"/>
                <a:sym typeface="Calibri"/>
              </a:rPr>
              <a:t>Kommerzielle Innovation</a:t>
            </a:r>
            <a:endParaRPr/>
          </a:p>
        </p:txBody>
      </p:sp>
      <p:sp>
        <p:nvSpPr>
          <p:cNvPr id="1055" name="Google Shape;1055;p18"/>
          <p:cNvSpPr/>
          <p:nvPr/>
        </p:nvSpPr>
        <p:spPr>
          <a:xfrm>
            <a:off x="4845132" y="2640651"/>
            <a:ext cx="2880000" cy="2875525"/>
          </a:xfrm>
          <a:prstGeom prst="rect">
            <a:avLst/>
          </a:prstGeom>
          <a:solidFill>
            <a:srgbClr val="DBDBD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dirty="0">
                <a:solidFill>
                  <a:srgbClr val="595A59"/>
                </a:solidFill>
                <a:latin typeface="Calibri"/>
                <a:ea typeface="Calibri"/>
                <a:cs typeface="Calibri"/>
                <a:sym typeface="Calibri"/>
              </a:rPr>
              <a:t>Die Einführung einer neuen Marketingmethode, die erhebliche Verbesserungen in der Produktgestaltung oder </a:t>
            </a:r>
          </a:p>
          <a:p>
            <a:pPr marL="0" marR="0" lvl="0" indent="0" algn="ctr" rtl="0">
              <a:spcBef>
                <a:spcPts val="0"/>
              </a:spcBef>
              <a:spcAft>
                <a:spcPts val="0"/>
              </a:spcAft>
              <a:buNone/>
            </a:pPr>
            <a:r>
              <a:rPr lang="de-DE" sz="1600" dirty="0">
                <a:solidFill>
                  <a:srgbClr val="595A59"/>
                </a:solidFill>
                <a:latin typeface="Calibri"/>
                <a:ea typeface="Calibri"/>
                <a:cs typeface="Calibri"/>
                <a:sym typeface="Calibri"/>
              </a:rPr>
              <a:t>-präsentation, der Positionierung, der Verkaufsförderung oder der Preisgestaltung mit sich bringt.</a:t>
            </a:r>
            <a:endParaRPr sz="1600" dirty="0">
              <a:solidFill>
                <a:srgbClr val="595A59"/>
              </a:solidFill>
              <a:latin typeface="Calibri"/>
              <a:ea typeface="Calibri"/>
              <a:cs typeface="Calibri"/>
              <a:sym typeface="Calibri"/>
            </a:endParaRPr>
          </a:p>
        </p:txBody>
      </p:sp>
      <p:sp>
        <p:nvSpPr>
          <p:cNvPr id="1056" name="Google Shape;1056;p18"/>
          <p:cNvSpPr/>
          <p:nvPr/>
        </p:nvSpPr>
        <p:spPr>
          <a:xfrm>
            <a:off x="4845132" y="5516176"/>
            <a:ext cx="2880000" cy="1153129"/>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b="0" i="0" u="none" strike="noStrike" dirty="0">
                <a:solidFill>
                  <a:schemeClr val="lt1"/>
                </a:solidFill>
                <a:latin typeface="Calibri"/>
                <a:ea typeface="Calibri"/>
                <a:cs typeface="Calibri"/>
                <a:sym typeface="Calibri"/>
              </a:rPr>
              <a:t>Am häufigsten </a:t>
            </a:r>
            <a:r>
              <a:rPr lang="de-DE" sz="1600" b="0" i="0" u="none" strike="noStrike" dirty="0" err="1">
                <a:solidFill>
                  <a:schemeClr val="lt1"/>
                </a:solidFill>
                <a:latin typeface="Calibri"/>
                <a:ea typeface="Calibri"/>
                <a:cs typeface="Calibri"/>
                <a:sym typeface="Calibri"/>
              </a:rPr>
              <a:t>erwähnt</a:t>
            </a:r>
            <a:r>
              <a:rPr lang="de-DE" sz="1600" b="0" i="0" u="none" strike="noStrike" dirty="0">
                <a:solidFill>
                  <a:schemeClr val="lt1"/>
                </a:solidFill>
                <a:latin typeface="Calibri"/>
                <a:ea typeface="Calibri"/>
                <a:cs typeface="Calibri"/>
                <a:sym typeface="Calibri"/>
              </a:rPr>
              <a:t>:</a:t>
            </a:r>
            <a:endParaRPr dirty="0"/>
          </a:p>
          <a:p>
            <a:pPr marL="0" marR="0" lvl="0" indent="0" algn="ctr" rtl="0">
              <a:spcBef>
                <a:spcPts val="0"/>
              </a:spcBef>
              <a:spcAft>
                <a:spcPts val="0"/>
              </a:spcAft>
              <a:buNone/>
            </a:pPr>
            <a:r>
              <a:rPr lang="de-DE" sz="1600" b="0" i="0" u="none" strike="noStrike" dirty="0" err="1">
                <a:solidFill>
                  <a:schemeClr val="lt1"/>
                </a:solidFill>
                <a:latin typeface="Calibri"/>
                <a:ea typeface="Calibri"/>
                <a:cs typeface="Calibri"/>
                <a:sym typeface="Calibri"/>
              </a:rPr>
              <a:t>Änderungen </a:t>
            </a:r>
            <a:r>
              <a:rPr lang="de-DE" sz="1600" b="0" i="0" u="none" strike="noStrike" dirty="0">
                <a:solidFill>
                  <a:schemeClr val="lt1"/>
                </a:solidFill>
                <a:latin typeface="Calibri"/>
                <a:ea typeface="Calibri"/>
                <a:cs typeface="Calibri"/>
                <a:sym typeface="Calibri"/>
              </a:rPr>
              <a:t>und </a:t>
            </a:r>
            <a:r>
              <a:rPr lang="de-DE" sz="1600" b="0" i="0" u="none" strike="noStrike" dirty="0" err="1">
                <a:solidFill>
                  <a:schemeClr val="lt1"/>
                </a:solidFill>
                <a:latin typeface="Calibri"/>
                <a:ea typeface="Calibri"/>
                <a:cs typeface="Calibri"/>
                <a:sym typeface="Calibri"/>
              </a:rPr>
              <a:t>Verbesserungen </a:t>
            </a:r>
            <a:r>
              <a:rPr lang="de-DE" sz="1600" b="0" i="0" u="none" strike="noStrike" dirty="0">
                <a:solidFill>
                  <a:schemeClr val="lt1"/>
                </a:solidFill>
                <a:latin typeface="Calibri"/>
                <a:ea typeface="Calibri"/>
                <a:cs typeface="Calibri"/>
                <a:sym typeface="Calibri"/>
              </a:rPr>
              <a:t>an der </a:t>
            </a:r>
            <a:r>
              <a:rPr lang="de-DE" sz="1600" b="0" i="0" u="none" strike="noStrike" dirty="0" err="1">
                <a:solidFill>
                  <a:schemeClr val="lt1"/>
                </a:solidFill>
                <a:latin typeface="Calibri"/>
                <a:ea typeface="Calibri"/>
                <a:cs typeface="Calibri"/>
                <a:sym typeface="Calibri"/>
              </a:rPr>
              <a:t>Website </a:t>
            </a:r>
            <a:r>
              <a:rPr lang="de-DE" sz="1600" b="0" i="0" u="none" strike="noStrike" dirty="0">
                <a:solidFill>
                  <a:schemeClr val="lt1"/>
                </a:solidFill>
                <a:latin typeface="Calibri"/>
                <a:ea typeface="Calibri"/>
                <a:cs typeface="Calibri"/>
                <a:sym typeface="Calibri"/>
              </a:rPr>
              <a:t>und den sozialen </a:t>
            </a:r>
            <a:r>
              <a:rPr lang="de-DE" sz="1600" b="0" i="0" u="none" strike="noStrike" dirty="0" err="1">
                <a:solidFill>
                  <a:schemeClr val="lt1"/>
                </a:solidFill>
                <a:latin typeface="Calibri"/>
                <a:ea typeface="Calibri"/>
                <a:cs typeface="Calibri"/>
                <a:sym typeface="Calibri"/>
              </a:rPr>
              <a:t>Netzwerken</a:t>
            </a:r>
            <a:endParaRPr sz="1600" dirty="0">
              <a:solidFill>
                <a:schemeClr val="lt1"/>
              </a:solidFill>
              <a:latin typeface="Calibri"/>
              <a:ea typeface="Calibri"/>
              <a:cs typeface="Calibri"/>
              <a:sym typeface="Calibri"/>
            </a:endParaRPr>
          </a:p>
        </p:txBody>
      </p:sp>
      <p:sp>
        <p:nvSpPr>
          <p:cNvPr id="1057" name="Google Shape;1057;p18"/>
          <p:cNvSpPr/>
          <p:nvPr/>
        </p:nvSpPr>
        <p:spPr>
          <a:xfrm>
            <a:off x="8152410" y="1915903"/>
            <a:ext cx="2880000" cy="827314"/>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b="1">
                <a:solidFill>
                  <a:schemeClr val="lt1"/>
                </a:solidFill>
                <a:latin typeface="Calibri"/>
                <a:ea typeface="Calibri"/>
                <a:cs typeface="Calibri"/>
                <a:sym typeface="Calibri"/>
              </a:rPr>
              <a:t>Organisatorische Innovation</a:t>
            </a:r>
            <a:endParaRPr/>
          </a:p>
        </p:txBody>
      </p:sp>
      <p:sp>
        <p:nvSpPr>
          <p:cNvPr id="1058" name="Google Shape;1058;p18"/>
          <p:cNvSpPr/>
          <p:nvPr/>
        </p:nvSpPr>
        <p:spPr>
          <a:xfrm>
            <a:off x="8152410" y="2640652"/>
            <a:ext cx="2880000" cy="2875525"/>
          </a:xfrm>
          <a:prstGeom prst="rect">
            <a:avLst/>
          </a:prstGeom>
          <a:solidFill>
            <a:srgbClr val="DBDBD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dirty="0">
                <a:solidFill>
                  <a:srgbClr val="595A59"/>
                </a:solidFill>
                <a:latin typeface="Calibri"/>
                <a:ea typeface="Calibri"/>
                <a:cs typeface="Calibri"/>
                <a:sym typeface="Calibri"/>
              </a:rPr>
              <a:t>Die Einführung einer neuen Organisationsmethode, die auf die Geschäftspraktiken, die Arbeitsorganisation oder die Außenbeziehungen des Unternehmens angewandt wird und die Reorganisation von Arbeitsabläufen und -verfahren sowie die Verteilung von Verantwortlichkeiten beinhaltet.</a:t>
            </a:r>
            <a:endParaRPr dirty="0"/>
          </a:p>
        </p:txBody>
      </p:sp>
      <p:sp>
        <p:nvSpPr>
          <p:cNvPr id="1059" name="Google Shape;1059;p18"/>
          <p:cNvSpPr/>
          <p:nvPr/>
        </p:nvSpPr>
        <p:spPr>
          <a:xfrm>
            <a:off x="8152410" y="5516176"/>
            <a:ext cx="2880000" cy="1153129"/>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b="0" i="0" u="none" strike="noStrike" dirty="0">
                <a:solidFill>
                  <a:schemeClr val="lt1"/>
                </a:solidFill>
                <a:latin typeface="Calibri"/>
                <a:ea typeface="Calibri"/>
                <a:cs typeface="Calibri"/>
                <a:sym typeface="Calibri"/>
              </a:rPr>
              <a:t>Am häufigsten erwähnt:</a:t>
            </a:r>
            <a:endParaRPr dirty="0"/>
          </a:p>
          <a:p>
            <a:pPr marL="0" marR="0" lvl="0" indent="0" algn="ctr" rtl="0">
              <a:spcBef>
                <a:spcPts val="0"/>
              </a:spcBef>
              <a:spcAft>
                <a:spcPts val="0"/>
              </a:spcAft>
              <a:buNone/>
            </a:pPr>
            <a:r>
              <a:rPr lang="de-DE" sz="1600" b="0" i="0" u="none" strike="noStrike" dirty="0">
                <a:solidFill>
                  <a:schemeClr val="lt1"/>
                </a:solidFill>
                <a:latin typeface="Calibri"/>
                <a:ea typeface="Calibri"/>
                <a:cs typeface="Calibri"/>
                <a:sym typeface="Calibri"/>
              </a:rPr>
              <a:t>Einbindung</a:t>
            </a:r>
            <a:r>
              <a:rPr lang="de-DE" sz="1600" dirty="0">
                <a:solidFill>
                  <a:schemeClr val="lt1"/>
                </a:solidFill>
                <a:latin typeface="Calibri"/>
                <a:ea typeface="Calibri"/>
                <a:cs typeface="Calibri"/>
                <a:sym typeface="Calibri"/>
              </a:rPr>
              <a:t> von E-Commerce</a:t>
            </a:r>
            <a:endParaRPr sz="1600" b="0" i="0" u="none" strike="noStrike" dirty="0">
              <a:solidFill>
                <a:schemeClr val="lt1"/>
              </a:solidFill>
              <a:latin typeface="Calibri"/>
              <a:ea typeface="Calibri"/>
              <a:cs typeface="Calibri"/>
              <a:sym typeface="Calibri"/>
            </a:endParaRPr>
          </a:p>
          <a:p>
            <a:pPr marL="0" marR="0" lvl="0" indent="0" algn="ctr" rtl="0">
              <a:spcBef>
                <a:spcPts val="0"/>
              </a:spcBef>
              <a:spcAft>
                <a:spcPts val="0"/>
              </a:spcAft>
              <a:buNone/>
            </a:pPr>
            <a:r>
              <a:rPr lang="de-DE" sz="1600" b="0" i="0" u="none" strike="noStrike" dirty="0">
                <a:solidFill>
                  <a:schemeClr val="lt1"/>
                </a:solidFill>
                <a:latin typeface="Calibri"/>
                <a:ea typeface="Calibri"/>
                <a:cs typeface="Calibri"/>
                <a:sym typeface="Calibri"/>
              </a:rPr>
              <a:t>Einbindung von QR-Codes</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pic>
        <p:nvPicPr>
          <p:cNvPr id="1064" name="Google Shape;1064;p19"/>
          <p:cNvPicPr preferRelativeResize="0">
            <a:picLocks noGrp="1"/>
          </p:cNvPicPr>
          <p:nvPr>
            <p:ph type="pic" idx="2"/>
          </p:nvPr>
        </p:nvPicPr>
        <p:blipFill rotWithShape="1">
          <a:blip r:embed="rId3">
            <a:alphaModFix/>
          </a:blip>
          <a:srcRect l="23224" r="23224"/>
          <a:stretch/>
        </p:blipFill>
        <p:spPr>
          <a:xfrm>
            <a:off x="6852062" y="228600"/>
            <a:ext cx="5105121" cy="6362700"/>
          </a:xfrm>
          <a:prstGeom prst="rect">
            <a:avLst/>
          </a:prstGeom>
          <a:solidFill>
            <a:schemeClr val="lt1"/>
          </a:solidFill>
          <a:ln>
            <a:noFill/>
          </a:ln>
        </p:spPr>
      </p:pic>
      <p:sp>
        <p:nvSpPr>
          <p:cNvPr id="1065" name="Google Shape;1065;p19"/>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lt1"/>
              </a:buClr>
              <a:buSzPts val="1600"/>
              <a:buNone/>
            </a:pPr>
            <a:r>
              <a:rPr lang="de-DE" sz="1600" dirty="0"/>
              <a:t>Der Tourismus in Island lief vor der Corona-Pandemie sehr gut, und es bestand kaum eine Notwendigkeit, das Angebot anzupassen oder die Produktvielfalt zu erhöhen - allerdings konzentrierte man sich auf ausländische Touristen und schenkte den Bedürfnissen der einheimischen Touristen wenig Beachtung.</a:t>
            </a:r>
            <a:endParaRPr dirty="0"/>
          </a:p>
          <a:p>
            <a:pPr marL="0" lvl="0" indent="0" algn="l" rtl="0">
              <a:lnSpc>
                <a:spcPct val="90000"/>
              </a:lnSpc>
              <a:spcBef>
                <a:spcPts val="1000"/>
              </a:spcBef>
              <a:spcAft>
                <a:spcPts val="0"/>
              </a:spcAft>
              <a:buClr>
                <a:schemeClr val="lt1"/>
              </a:buClr>
              <a:buSzPts val="1600"/>
              <a:buNone/>
            </a:pPr>
            <a:r>
              <a:rPr lang="de-DE" sz="1600" dirty="0"/>
              <a:t>Die Pandemie brachte den internationalen Tourismus praktisch zum Erliegen, sodass die isländischen Unternehmen gezwungen waren, sich komplett auf den heimischen Markt zu konzentrieren.</a:t>
            </a:r>
            <a:endParaRPr dirty="0"/>
          </a:p>
          <a:p>
            <a:pPr marL="0" lvl="0" indent="0" algn="l" rtl="0">
              <a:lnSpc>
                <a:spcPct val="90000"/>
              </a:lnSpc>
              <a:spcBef>
                <a:spcPts val="1000"/>
              </a:spcBef>
              <a:spcAft>
                <a:spcPts val="0"/>
              </a:spcAft>
              <a:buClr>
                <a:schemeClr val="lt1"/>
              </a:buClr>
              <a:buSzPts val="1600"/>
              <a:buNone/>
            </a:pPr>
            <a:r>
              <a:rPr lang="de-DE" sz="1600" dirty="0"/>
              <a:t>So entdeckten sie die Isländer als Zielgruppe und bemühten sich, ihr Angebot schnell an ihre Bedürfnisse anzupassen. Vor Covid hatten viele Unternehmen nicht einmal eine Website in isländischer Sprache.</a:t>
            </a:r>
            <a:endParaRPr dirty="0"/>
          </a:p>
          <a:p>
            <a:pPr marL="0" lvl="0" indent="0" algn="l" rtl="0">
              <a:lnSpc>
                <a:spcPct val="90000"/>
              </a:lnSpc>
              <a:spcBef>
                <a:spcPts val="1000"/>
              </a:spcBef>
              <a:spcAft>
                <a:spcPts val="0"/>
              </a:spcAft>
              <a:buClr>
                <a:schemeClr val="lt1"/>
              </a:buClr>
              <a:buSzPts val="1600"/>
              <a:buNone/>
            </a:pPr>
            <a:r>
              <a:rPr lang="de-DE" sz="1600" dirty="0"/>
              <a:t>Sie haben ihr Angebot angepasst und/oder erweitert, um es für inländische Touristen attraktiv zu machen. Dank ihrer Reaktions- und Anpassungsfähigkeit haben die meisten isländischen Tourismus-KMU die Krise gut überstanden.</a:t>
            </a:r>
            <a:endParaRPr dirty="0"/>
          </a:p>
        </p:txBody>
      </p:sp>
      <p:sp>
        <p:nvSpPr>
          <p:cNvPr id="1066" name="Google Shape;1066;p19"/>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1"/>
              </a:buClr>
              <a:buSzPts val="3600"/>
              <a:buNone/>
            </a:pPr>
            <a:r>
              <a:rPr lang="de-DE" dirty="0"/>
              <a:t>Beispiel guter Praxis: Isländische KMU</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5" name="Google Shape;825;p2"/>
          <p:cNvSpPr txBox="1">
            <a:spLocks noGrp="1"/>
          </p:cNvSpPr>
          <p:nvPr>
            <p:ph type="body" idx="14"/>
          </p:nvPr>
        </p:nvSpPr>
        <p:spPr>
          <a:xfrm>
            <a:off x="1645529" y="501012"/>
            <a:ext cx="4180325" cy="147002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de-DE" b="1"/>
              <a:t>Jede Krise bedeutet neue Chancen.</a:t>
            </a:r>
            <a:endParaRPr/>
          </a:p>
        </p:txBody>
      </p:sp>
      <p:sp>
        <p:nvSpPr>
          <p:cNvPr id="826" name="Google Shape;826;p2"/>
          <p:cNvSpPr txBox="1">
            <a:spLocks noGrp="1"/>
          </p:cNvSpPr>
          <p:nvPr>
            <p:ph type="body" idx="15"/>
          </p:nvPr>
        </p:nvSpPr>
        <p:spPr>
          <a:xfrm>
            <a:off x="1610555" y="1971040"/>
            <a:ext cx="4250272" cy="603631"/>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90000"/>
              </a:lnSpc>
              <a:spcBef>
                <a:spcPts val="0"/>
              </a:spcBef>
              <a:spcAft>
                <a:spcPts val="0"/>
              </a:spcAft>
              <a:buClr>
                <a:schemeClr val="lt1"/>
              </a:buClr>
              <a:buSzPct val="100000"/>
              <a:buNone/>
            </a:pPr>
            <a:r>
              <a:rPr lang="de-DE" dirty="0"/>
              <a:t>In diesem Modul werden wir uns mit folgenden Themen beschäftigen:</a:t>
            </a:r>
          </a:p>
        </p:txBody>
      </p:sp>
      <p:sp>
        <p:nvSpPr>
          <p:cNvPr id="827" name="Google Shape;827;p2"/>
          <p:cNvSpPr txBox="1">
            <a:spLocks noGrp="1"/>
          </p:cNvSpPr>
          <p:nvPr>
            <p:ph type="body" idx="2"/>
          </p:nvPr>
        </p:nvSpPr>
        <p:spPr>
          <a:xfrm>
            <a:off x="7511069" y="992114"/>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solidFill>
                  <a:srgbClr val="595A59"/>
                </a:solidFill>
              </a:rPr>
              <a:t>Strategische Optionen in der Krise</a:t>
            </a:r>
            <a:endParaRPr/>
          </a:p>
        </p:txBody>
      </p:sp>
      <p:sp>
        <p:nvSpPr>
          <p:cNvPr id="829" name="Google Shape;829;p2"/>
          <p:cNvSpPr txBox="1">
            <a:spLocks noGrp="1"/>
          </p:cNvSpPr>
          <p:nvPr>
            <p:ph type="body" idx="4"/>
          </p:nvPr>
        </p:nvSpPr>
        <p:spPr>
          <a:xfrm>
            <a:off x="7511069" y="2066740"/>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solidFill>
                  <a:srgbClr val="595A59"/>
                </a:solidFill>
              </a:rPr>
              <a:t>Maßnahmen zur Krisenbewältigung</a:t>
            </a:r>
            <a:endParaRPr>
              <a:solidFill>
                <a:srgbClr val="595A59"/>
              </a:solidFill>
            </a:endParaRPr>
          </a:p>
        </p:txBody>
      </p:sp>
      <p:sp>
        <p:nvSpPr>
          <p:cNvPr id="831" name="Google Shape;831;p2"/>
          <p:cNvSpPr txBox="1">
            <a:spLocks noGrp="1"/>
          </p:cNvSpPr>
          <p:nvPr>
            <p:ph type="body" idx="6"/>
          </p:nvPr>
        </p:nvSpPr>
        <p:spPr>
          <a:xfrm>
            <a:off x="7511069" y="3126504"/>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dirty="0">
                <a:solidFill>
                  <a:srgbClr val="595A59"/>
                </a:solidFill>
              </a:rPr>
              <a:t>Änderung von Prozessen zur Krisenbewältigung</a:t>
            </a:r>
          </a:p>
        </p:txBody>
      </p:sp>
      <p:sp>
        <p:nvSpPr>
          <p:cNvPr id="834" name="Google Shape;834;p2"/>
          <p:cNvSpPr txBox="1">
            <a:spLocks noGrp="1"/>
          </p:cNvSpPr>
          <p:nvPr>
            <p:ph type="body" idx="13"/>
          </p:nvPr>
        </p:nvSpPr>
        <p:spPr>
          <a:xfrm>
            <a:off x="7511069" y="5261992"/>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solidFill>
                  <a:srgbClr val="595A59"/>
                </a:solidFill>
              </a:rPr>
              <a:t>Persönliches Krisenmanagement</a:t>
            </a:r>
            <a:endParaRPr/>
          </a:p>
        </p:txBody>
      </p:sp>
      <p:sp>
        <p:nvSpPr>
          <p:cNvPr id="835" name="Google Shape;835;p2"/>
          <p:cNvSpPr txBox="1">
            <a:spLocks noGrp="1"/>
          </p:cNvSpPr>
          <p:nvPr>
            <p:ph type="body" idx="8"/>
          </p:nvPr>
        </p:nvSpPr>
        <p:spPr>
          <a:xfrm>
            <a:off x="7497214" y="4184690"/>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solidFill>
                  <a:srgbClr val="595A59"/>
                </a:solidFill>
              </a:rPr>
              <a:t>Strategisches Restrukturierungskonzept</a:t>
            </a:r>
            <a:endParaRPr/>
          </a:p>
        </p:txBody>
      </p:sp>
      <p:sp>
        <p:nvSpPr>
          <p:cNvPr id="836" name="Google Shape;836;p2"/>
          <p:cNvSpPr txBox="1"/>
          <p:nvPr/>
        </p:nvSpPr>
        <p:spPr>
          <a:xfrm>
            <a:off x="1464389" y="5786144"/>
            <a:ext cx="4655127"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dirty="0">
                <a:solidFill>
                  <a:schemeClr val="lt1"/>
                </a:solidFill>
                <a:latin typeface="Calibri"/>
                <a:ea typeface="Calibri"/>
                <a:cs typeface="Calibri"/>
                <a:sym typeface="Calibri"/>
              </a:rPr>
              <a:t>Diese </a:t>
            </a:r>
            <a:r>
              <a:rPr lang="de-DE" sz="1400" dirty="0" err="1">
                <a:solidFill>
                  <a:schemeClr val="lt1"/>
                </a:solidFill>
                <a:latin typeface="Calibri"/>
                <a:ea typeface="Calibri"/>
                <a:cs typeface="Calibri"/>
                <a:sym typeface="Calibri"/>
              </a:rPr>
              <a:t>Präsentation ist lizenziert unter </a:t>
            </a:r>
            <a:r>
              <a:rPr lang="de-DE" sz="1400" dirty="0">
                <a:solidFill>
                  <a:schemeClr val="lt1"/>
                </a:solidFill>
                <a:latin typeface="Calibri"/>
                <a:ea typeface="Calibri"/>
                <a:cs typeface="Calibri"/>
                <a:sym typeface="Calibri"/>
              </a:rPr>
              <a:t>CC BY 4.0. </a:t>
            </a:r>
            <a:endParaRPr dirty="0"/>
          </a:p>
          <a:p>
            <a:pPr marL="0" marR="0" lvl="0" indent="0" algn="l" rtl="0">
              <a:spcBef>
                <a:spcPts val="0"/>
              </a:spcBef>
              <a:spcAft>
                <a:spcPts val="0"/>
              </a:spcAft>
              <a:buNone/>
            </a:pPr>
            <a:r>
              <a:rPr lang="de-DE" sz="1400" dirty="0">
                <a:solidFill>
                  <a:schemeClr val="lt1"/>
                </a:solidFill>
                <a:latin typeface="Calibri"/>
                <a:ea typeface="Calibri"/>
                <a:cs typeface="Calibri"/>
                <a:sym typeface="Calibri"/>
              </a:rPr>
              <a:t>Eine Kopie dieser Lizenz finden Sie </a:t>
            </a:r>
            <a:r>
              <a:rPr lang="de-DE" sz="1400" dirty="0">
                <a:solidFill>
                  <a:schemeClr val="bg1"/>
                </a:solidFill>
                <a:latin typeface="Calibri"/>
                <a:ea typeface="Calibri"/>
                <a:cs typeface="Calibri"/>
                <a:sym typeface="Calibri"/>
              </a:rPr>
              <a:t>unter </a:t>
            </a:r>
            <a:r>
              <a:rPr lang="de-DE" sz="1400"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https://creativecommons.org/licenses/by-sa/4.0/deed.en</a:t>
            </a:r>
            <a:r>
              <a:rPr lang="de-DE" sz="1400" dirty="0">
                <a:solidFill>
                  <a:schemeClr val="bg1"/>
                </a:solidFill>
                <a:latin typeface="Calibri"/>
                <a:ea typeface="Calibri"/>
                <a:cs typeface="Calibri"/>
                <a:sym typeface="Calibri"/>
              </a:rPr>
              <a:t>  </a:t>
            </a:r>
            <a:endParaRPr sz="1400" dirty="0">
              <a:solidFill>
                <a:schemeClr val="bg1"/>
              </a:solidFill>
              <a:latin typeface="Calibri"/>
              <a:ea typeface="Calibri"/>
              <a:cs typeface="Calibri"/>
              <a:sym typeface="Calibri"/>
            </a:endParaRPr>
          </a:p>
        </p:txBody>
      </p:sp>
      <p:sp>
        <p:nvSpPr>
          <p:cNvPr id="2" name="Google Shape;832;p4">
            <a:extLst>
              <a:ext uri="{FF2B5EF4-FFF2-40B4-BE49-F238E27FC236}">
                <a16:creationId xmlns:a16="http://schemas.microsoft.com/office/drawing/2014/main" id="{2D61BA81-4B99-BBDA-CC59-F3AD95EB4A34}"/>
              </a:ext>
            </a:extLst>
          </p:cNvPr>
          <p:cNvSpPr txBox="1">
            <a:spLocks noGrp="1"/>
          </p:cNvSpPr>
          <p:nvPr>
            <p:ph type="body" idx="1"/>
          </p:nvPr>
        </p:nvSpPr>
        <p:spPr>
          <a:xfrm>
            <a:off x="6781160" y="1049309"/>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dirty="0"/>
              <a:t>1</a:t>
            </a:r>
            <a:endParaRPr dirty="0"/>
          </a:p>
        </p:txBody>
      </p:sp>
      <p:sp>
        <p:nvSpPr>
          <p:cNvPr id="3" name="Google Shape;836;p4">
            <a:extLst>
              <a:ext uri="{FF2B5EF4-FFF2-40B4-BE49-F238E27FC236}">
                <a16:creationId xmlns:a16="http://schemas.microsoft.com/office/drawing/2014/main" id="{B7CA5823-0560-CBB2-D10A-118A7C11DE21}"/>
              </a:ext>
            </a:extLst>
          </p:cNvPr>
          <p:cNvSpPr txBox="1">
            <a:spLocks noGrp="1"/>
          </p:cNvSpPr>
          <p:nvPr>
            <p:ph type="body" idx="3"/>
          </p:nvPr>
        </p:nvSpPr>
        <p:spPr>
          <a:xfrm>
            <a:off x="6781160" y="2123935"/>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2</a:t>
            </a:r>
            <a:endParaRPr/>
          </a:p>
        </p:txBody>
      </p:sp>
      <p:sp>
        <p:nvSpPr>
          <p:cNvPr id="4" name="Google Shape;838;p4">
            <a:extLst>
              <a:ext uri="{FF2B5EF4-FFF2-40B4-BE49-F238E27FC236}">
                <a16:creationId xmlns:a16="http://schemas.microsoft.com/office/drawing/2014/main" id="{871BFC85-509A-0266-5777-B656948CF043}"/>
              </a:ext>
            </a:extLst>
          </p:cNvPr>
          <p:cNvSpPr txBox="1">
            <a:spLocks noGrp="1"/>
          </p:cNvSpPr>
          <p:nvPr>
            <p:ph type="body" idx="5"/>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3</a:t>
            </a:r>
            <a:endParaRPr/>
          </a:p>
        </p:txBody>
      </p:sp>
      <p:sp>
        <p:nvSpPr>
          <p:cNvPr id="5" name="Google Shape;840;p4">
            <a:extLst>
              <a:ext uri="{FF2B5EF4-FFF2-40B4-BE49-F238E27FC236}">
                <a16:creationId xmlns:a16="http://schemas.microsoft.com/office/drawing/2014/main" id="{F68C7704-A8CB-4AC9-733D-0AEF5FF2BDF5}"/>
              </a:ext>
            </a:extLst>
          </p:cNvPr>
          <p:cNvSpPr txBox="1">
            <a:spLocks noGrp="1"/>
          </p:cNvSpPr>
          <p:nvPr>
            <p:ph type="body" idx="7"/>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4</a:t>
            </a:r>
            <a:endParaRPr/>
          </a:p>
        </p:txBody>
      </p:sp>
      <p:sp>
        <p:nvSpPr>
          <p:cNvPr id="6" name="Google Shape;843;p4">
            <a:extLst>
              <a:ext uri="{FF2B5EF4-FFF2-40B4-BE49-F238E27FC236}">
                <a16:creationId xmlns:a16="http://schemas.microsoft.com/office/drawing/2014/main" id="{4D25E8E9-7507-7AAC-5655-7232DE7B3F68}"/>
              </a:ext>
            </a:extLst>
          </p:cNvPr>
          <p:cNvSpPr txBox="1"/>
          <p:nvPr/>
        </p:nvSpPr>
        <p:spPr>
          <a:xfrm>
            <a:off x="6750807" y="5300071"/>
            <a:ext cx="511077" cy="635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de-DE" sz="2800" b="0">
                <a:solidFill>
                  <a:schemeClr val="lt1"/>
                </a:solidFill>
                <a:latin typeface="Calibri"/>
                <a:ea typeface="Calibri"/>
                <a:cs typeface="Calibri"/>
                <a:sym typeface="Calibri"/>
              </a:rPr>
              <a:t>5</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2EBEA11A-A2AA-64B9-F340-1D1799A963D4}"/>
              </a:ext>
            </a:extLst>
          </p:cNvPr>
          <p:cNvSpPr>
            <a:spLocks noGrp="1"/>
          </p:cNvSpPr>
          <p:nvPr>
            <p:ph type="body" idx="1"/>
          </p:nvPr>
        </p:nvSpPr>
        <p:spPr/>
        <p:txBody>
          <a:bodyPr/>
          <a:lstStyle/>
          <a:p>
            <a:r>
              <a:rPr lang="en-GB" dirty="0"/>
              <a:t>Sehen Sie sich bitte unsere </a:t>
            </a:r>
            <a:r>
              <a:rPr lang="en-GB" dirty="0">
                <a:solidFill>
                  <a:schemeClr val="bg1"/>
                </a:solidFill>
                <a:hlinkClick r:id="rId2">
                  <a:extLst>
                    <a:ext uri="{A12FA001-AC4F-418D-AE19-62706E023703}">
                      <ahyp:hlinkClr xmlns:ahyp="http://schemas.microsoft.com/office/drawing/2018/hyperlinkcolor" val="tx"/>
                    </a:ext>
                  </a:extLst>
                </a:hlinkClick>
              </a:rPr>
              <a:t>Fallstudien Nr. 2 </a:t>
            </a:r>
            <a:r>
              <a:rPr lang="en-GB" dirty="0">
                <a:solidFill>
                  <a:schemeClr val="bg1"/>
                </a:solidFill>
              </a:rPr>
              <a:t>und </a:t>
            </a:r>
            <a:r>
              <a:rPr lang="en-GB" dirty="0">
                <a:solidFill>
                  <a:schemeClr val="bg1"/>
                </a:solidFill>
                <a:hlinkClick r:id="rId3">
                  <a:extLst>
                    <a:ext uri="{A12FA001-AC4F-418D-AE19-62706E023703}">
                      <ahyp:hlinkClr xmlns:ahyp="http://schemas.microsoft.com/office/drawing/2018/hyperlinkcolor" val="tx"/>
                    </a:ext>
                  </a:extLst>
                </a:hlinkClick>
              </a:rPr>
              <a:t>Nr. 3 </a:t>
            </a:r>
            <a:r>
              <a:rPr lang="en-GB" dirty="0">
                <a:solidFill>
                  <a:schemeClr val="bg1"/>
                </a:solidFill>
              </a:rPr>
              <a:t>an</a:t>
            </a:r>
            <a:r>
              <a:rPr lang="en-GB" dirty="0"/>
              <a:t>, um zu sehen, wie die innovative Anpassung des aktuellen Geschäftsmodells helfen kann, eine Unternehmenskrise gut zu überstehen.</a:t>
            </a:r>
          </a:p>
          <a:p>
            <a:endParaRPr lang="en-GB" dirty="0"/>
          </a:p>
        </p:txBody>
      </p:sp>
      <p:sp>
        <p:nvSpPr>
          <p:cNvPr id="16" name="Textplatzhalter 15">
            <a:extLst>
              <a:ext uri="{FF2B5EF4-FFF2-40B4-BE49-F238E27FC236}">
                <a16:creationId xmlns:a16="http://schemas.microsoft.com/office/drawing/2014/main" id="{2FDDF62F-D321-DAB6-53FF-AF1F8FF147AE}"/>
              </a:ext>
            </a:extLst>
          </p:cNvPr>
          <p:cNvSpPr>
            <a:spLocks noGrp="1"/>
          </p:cNvSpPr>
          <p:nvPr>
            <p:ph type="body" idx="2"/>
          </p:nvPr>
        </p:nvSpPr>
        <p:spPr/>
        <p:txBody>
          <a:bodyPr>
            <a:normAutofit fontScale="92500" lnSpcReduction="20000"/>
          </a:bodyPr>
          <a:lstStyle/>
          <a:p>
            <a:r>
              <a:rPr lang="de-DE" dirty="0"/>
              <a:t>Fallstudien</a:t>
            </a:r>
            <a:endParaRPr lang="en-GB" dirty="0"/>
          </a:p>
        </p:txBody>
      </p:sp>
      <p:sp>
        <p:nvSpPr>
          <p:cNvPr id="17" name="Bildplatzhalter 16">
            <a:extLst>
              <a:ext uri="{FF2B5EF4-FFF2-40B4-BE49-F238E27FC236}">
                <a16:creationId xmlns:a16="http://schemas.microsoft.com/office/drawing/2014/main" id="{83015660-A4DD-0EB9-45C9-FBC5140E2804}"/>
              </a:ext>
            </a:extLst>
          </p:cNvPr>
          <p:cNvSpPr>
            <a:spLocks noGrp="1"/>
          </p:cNvSpPr>
          <p:nvPr>
            <p:ph type="pic" idx="3"/>
          </p:nvPr>
        </p:nvSpPr>
        <p:spPr/>
      </p:sp>
      <p:pic>
        <p:nvPicPr>
          <p:cNvPr id="9" name="Grafik 8" descr="Lupe">
            <a:extLst>
              <a:ext uri="{FF2B5EF4-FFF2-40B4-BE49-F238E27FC236}">
                <a16:creationId xmlns:a16="http://schemas.microsoft.com/office/drawing/2014/main" id="{D1A8E3B0-3BCA-FAA2-BC7B-3683B9D224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97659" y="1339508"/>
            <a:ext cx="3569384" cy="3569384"/>
          </a:xfrm>
          <a:prstGeom prst="rect">
            <a:avLst/>
          </a:prstGeom>
        </p:spPr>
      </p:pic>
    </p:spTree>
    <p:extLst>
      <p:ext uri="{BB962C8B-B14F-4D97-AF65-F5344CB8AC3E}">
        <p14:creationId xmlns:p14="http://schemas.microsoft.com/office/powerpoint/2010/main" val="3208282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20"/>
          <p:cNvSpPr txBox="1">
            <a:spLocks noGrp="1"/>
          </p:cNvSpPr>
          <p:nvPr>
            <p:ph type="body" idx="1"/>
          </p:nvPr>
        </p:nvSpPr>
        <p:spPr>
          <a:xfrm>
            <a:off x="666708" y="752638"/>
            <a:ext cx="5161437" cy="36684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de-DE" dirty="0"/>
              <a:t>Änderung von Prozessen zur Krisenbewältigung</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grpSp>
        <p:nvGrpSpPr>
          <p:cNvPr id="1076" name="Google Shape;1076;p21"/>
          <p:cNvGrpSpPr/>
          <p:nvPr/>
        </p:nvGrpSpPr>
        <p:grpSpPr>
          <a:xfrm>
            <a:off x="3756368" y="3329529"/>
            <a:ext cx="8000312" cy="1230817"/>
            <a:chOff x="3518" y="1692816"/>
            <a:chExt cx="8000312" cy="1230817"/>
          </a:xfrm>
        </p:grpSpPr>
        <p:sp>
          <p:nvSpPr>
            <p:cNvPr id="1077" name="Google Shape;1077;p21"/>
            <p:cNvSpPr/>
            <p:nvPr/>
          </p:nvSpPr>
          <p:spPr>
            <a:xfrm>
              <a:off x="3518" y="1692816"/>
              <a:ext cx="3077043" cy="1230817"/>
            </a:xfrm>
            <a:prstGeom prst="homePlate">
              <a:avLst>
                <a:gd name="adj" fmla="val 5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1"/>
            <p:cNvSpPr txBox="1"/>
            <p:nvPr/>
          </p:nvSpPr>
          <p:spPr>
            <a:xfrm>
              <a:off x="3518" y="1692816"/>
              <a:ext cx="2769339" cy="1230817"/>
            </a:xfrm>
            <a:prstGeom prst="rect">
              <a:avLst/>
            </a:prstGeom>
            <a:noFill/>
            <a:ln>
              <a:noFill/>
            </a:ln>
          </p:spPr>
          <p:txBody>
            <a:bodyPr spcFirstLastPara="1" wrap="square" lIns="106675" tIns="53325" rIns="26650" bIns="53325"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de-DE" sz="2000">
                  <a:solidFill>
                    <a:schemeClr val="lt1"/>
                  </a:solidFill>
                  <a:latin typeface="Calibri"/>
                  <a:ea typeface="Calibri"/>
                  <a:cs typeface="Calibri"/>
                  <a:sym typeface="Calibri"/>
                </a:rPr>
                <a:t>Interne Schwäche</a:t>
              </a:r>
              <a:endParaRPr sz="2000">
                <a:solidFill>
                  <a:schemeClr val="lt1"/>
                </a:solidFill>
                <a:latin typeface="Calibri"/>
                <a:ea typeface="Calibri"/>
                <a:cs typeface="Calibri"/>
                <a:sym typeface="Calibri"/>
              </a:endParaRPr>
            </a:p>
          </p:txBody>
        </p:sp>
        <p:sp>
          <p:nvSpPr>
            <p:cNvPr id="1079" name="Google Shape;1079;p21"/>
            <p:cNvSpPr/>
            <p:nvPr/>
          </p:nvSpPr>
          <p:spPr>
            <a:xfrm>
              <a:off x="2465153" y="1692816"/>
              <a:ext cx="3077043" cy="1230817"/>
            </a:xfrm>
            <a:prstGeom prst="chevron">
              <a:avLst>
                <a:gd name="adj" fmla="val 5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1"/>
            <p:cNvSpPr txBox="1"/>
            <p:nvPr/>
          </p:nvSpPr>
          <p:spPr>
            <a:xfrm>
              <a:off x="3080562" y="1692816"/>
              <a:ext cx="1846226" cy="1230817"/>
            </a:xfrm>
            <a:prstGeom prst="rect">
              <a:avLst/>
            </a:prstGeom>
            <a:noFill/>
            <a:ln>
              <a:noFill/>
            </a:ln>
          </p:spPr>
          <p:txBody>
            <a:bodyPr spcFirstLastPara="1" wrap="square" lIns="80000" tIns="53325" rIns="26650" bIns="53325"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de-DE" sz="2000" dirty="0">
                  <a:solidFill>
                    <a:schemeClr val="lt1"/>
                  </a:solidFill>
                  <a:latin typeface="Calibri"/>
                  <a:ea typeface="Calibri"/>
                  <a:cs typeface="Calibri"/>
                  <a:sym typeface="Calibri"/>
                </a:rPr>
                <a:t>Interne </a:t>
              </a:r>
              <a:r>
                <a:rPr lang="de-DE" sz="2000" dirty="0" err="1">
                  <a:solidFill>
                    <a:schemeClr val="lt1"/>
                  </a:solidFill>
                  <a:latin typeface="Calibri"/>
                  <a:ea typeface="Calibri"/>
                  <a:cs typeface="Calibri"/>
                  <a:sym typeface="Calibri"/>
                </a:rPr>
                <a:t>Analyse </a:t>
              </a:r>
              <a:r>
                <a:rPr lang="de-DE" sz="2000" dirty="0">
                  <a:solidFill>
                    <a:schemeClr val="lt1"/>
                  </a:solidFill>
                  <a:latin typeface="Calibri"/>
                  <a:ea typeface="Calibri"/>
                  <a:cs typeface="Calibri"/>
                  <a:sym typeface="Calibri"/>
                </a:rPr>
                <a:t>zur </a:t>
              </a:r>
              <a:r>
                <a:rPr lang="de-DE" sz="2000" dirty="0" err="1">
                  <a:solidFill>
                    <a:schemeClr val="lt1"/>
                  </a:solidFill>
                  <a:latin typeface="Calibri"/>
                  <a:ea typeface="Calibri"/>
                  <a:cs typeface="Calibri"/>
                  <a:sym typeface="Calibri"/>
                </a:rPr>
                <a:t>Ermittlung von Schwachstellen</a:t>
              </a:r>
              <a:endParaRPr sz="2000" dirty="0">
                <a:solidFill>
                  <a:schemeClr val="lt1"/>
                </a:solidFill>
                <a:latin typeface="Calibri"/>
                <a:ea typeface="Calibri"/>
                <a:cs typeface="Calibri"/>
                <a:sym typeface="Calibri"/>
              </a:endParaRPr>
            </a:p>
          </p:txBody>
        </p:sp>
        <p:sp>
          <p:nvSpPr>
            <p:cNvPr id="1081" name="Google Shape;1081;p21"/>
            <p:cNvSpPr/>
            <p:nvPr/>
          </p:nvSpPr>
          <p:spPr>
            <a:xfrm>
              <a:off x="4926787" y="1692816"/>
              <a:ext cx="3077043" cy="1230817"/>
            </a:xfrm>
            <a:prstGeom prst="chevron">
              <a:avLst>
                <a:gd name="adj" fmla="val 5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1"/>
            <p:cNvSpPr txBox="1"/>
            <p:nvPr/>
          </p:nvSpPr>
          <p:spPr>
            <a:xfrm>
              <a:off x="5542196" y="1692816"/>
              <a:ext cx="2170914" cy="1230817"/>
            </a:xfrm>
            <a:prstGeom prst="rect">
              <a:avLst/>
            </a:prstGeom>
            <a:noFill/>
            <a:ln>
              <a:noFill/>
            </a:ln>
          </p:spPr>
          <p:txBody>
            <a:bodyPr spcFirstLastPara="1" wrap="square" lIns="80000" tIns="53325" rIns="26650" bIns="53325"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de-DE" sz="2000" dirty="0">
                  <a:solidFill>
                    <a:schemeClr val="lt1"/>
                  </a:solidFill>
                  <a:latin typeface="Calibri"/>
                  <a:ea typeface="Calibri"/>
                  <a:cs typeface="Calibri"/>
                  <a:sym typeface="Calibri"/>
                </a:rPr>
                <a:t>Einleitung von Sofortmaßnahmen</a:t>
              </a:r>
              <a:endParaRPr sz="2000" dirty="0">
                <a:solidFill>
                  <a:schemeClr val="lt1"/>
                </a:solidFill>
                <a:latin typeface="Calibri"/>
                <a:ea typeface="Calibri"/>
                <a:cs typeface="Calibri"/>
                <a:sym typeface="Calibri"/>
              </a:endParaRPr>
            </a:p>
          </p:txBody>
        </p:sp>
      </p:grpSp>
      <p:sp>
        <p:nvSpPr>
          <p:cNvPr id="1083" name="Google Shape;1083;p21"/>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fontScale="92500" lnSpcReduction="10000"/>
          </a:bodyPr>
          <a:lstStyle/>
          <a:p>
            <a:pPr marL="0" lvl="0" indent="0" algn="l" rtl="0">
              <a:lnSpc>
                <a:spcPct val="100000"/>
              </a:lnSpc>
              <a:spcBef>
                <a:spcPts val="0"/>
              </a:spcBef>
              <a:spcAft>
                <a:spcPts val="0"/>
              </a:spcAft>
              <a:buClr>
                <a:srgbClr val="595A59"/>
              </a:buClr>
              <a:buSzPts val="1800"/>
              <a:buNone/>
            </a:pPr>
            <a:r>
              <a:rPr lang="de-DE" dirty="0"/>
              <a:t>Es ist davon auszugehen, dass die Pandemie nicht die alleinige Ursache für die finanziellen Probleme der Unternehmen ist. Es ist wahrscheinlicher, dass bereits bestehende interne Schwachstellen jetzt massive Auswirkungen haben.</a:t>
            </a:r>
            <a:endParaRPr dirty="0"/>
          </a:p>
          <a:p>
            <a:pPr marL="0" lvl="0" indent="0" algn="l" rtl="0">
              <a:lnSpc>
                <a:spcPct val="100000"/>
              </a:lnSpc>
              <a:spcBef>
                <a:spcPts val="600"/>
              </a:spcBef>
              <a:spcAft>
                <a:spcPts val="0"/>
              </a:spcAft>
              <a:buClr>
                <a:srgbClr val="595A59"/>
              </a:buClr>
              <a:buSzPts val="1800"/>
              <a:buNone/>
            </a:pPr>
            <a:r>
              <a:rPr lang="de-DE" dirty="0"/>
              <a:t>Um die </a:t>
            </a:r>
            <a:r>
              <a:rPr lang="de-DE" dirty="0" err="1"/>
              <a:t>richtigen Maßnahmen für das Unternehmen zu ergreifen</a:t>
            </a:r>
            <a:r>
              <a:rPr lang="de-DE" dirty="0"/>
              <a:t>, </a:t>
            </a:r>
            <a:r>
              <a:rPr lang="de-DE" dirty="0" err="1"/>
              <a:t>ist es notwendig</a:t>
            </a:r>
            <a:r>
              <a:rPr lang="de-DE" dirty="0"/>
              <a:t>, die </a:t>
            </a:r>
            <a:r>
              <a:rPr lang="de-DE" dirty="0" err="1"/>
              <a:t>von </a:t>
            </a:r>
            <a:r>
              <a:rPr lang="de-DE" dirty="0"/>
              <a:t>Covid </a:t>
            </a:r>
            <a:r>
              <a:rPr lang="de-DE" dirty="0" err="1"/>
              <a:t>aufgedeckten Probleme </a:t>
            </a:r>
            <a:r>
              <a:rPr lang="de-DE" dirty="0"/>
              <a:t>im </a:t>
            </a:r>
            <a:r>
              <a:rPr lang="de-DE" dirty="0" err="1"/>
              <a:t>Vorfeld zu analysieren</a:t>
            </a:r>
            <a:r>
              <a:rPr lang="de-DE" dirty="0"/>
              <a:t>.</a:t>
            </a:r>
            <a:endParaRPr dirty="0"/>
          </a:p>
          <a:p>
            <a:pPr marL="0" lvl="0" indent="0" algn="l" rtl="0">
              <a:lnSpc>
                <a:spcPct val="100000"/>
              </a:lnSpc>
              <a:spcBef>
                <a:spcPts val="600"/>
              </a:spcBef>
              <a:spcAft>
                <a:spcPts val="0"/>
              </a:spcAft>
              <a:buClr>
                <a:srgbClr val="595A59"/>
              </a:buClr>
              <a:buSzPts val="1800"/>
              <a:buNone/>
            </a:pPr>
            <a:r>
              <a:rPr lang="de-DE" dirty="0"/>
              <a:t>Auf der Grundlage dieser Analyse sollten Sofortmaßnahmen zur Bekämpfung der Krise eingeleitet werden.</a:t>
            </a:r>
            <a:endParaRPr dirty="0"/>
          </a:p>
        </p:txBody>
      </p:sp>
      <p:sp>
        <p:nvSpPr>
          <p:cNvPr id="1084" name="Google Shape;1084;p21"/>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Externe </a:t>
            </a:r>
            <a:r>
              <a:rPr lang="de-DE" dirty="0" err="1"/>
              <a:t>Ereignisse sind in der Regel </a:t>
            </a:r>
            <a:r>
              <a:rPr lang="de-DE" dirty="0"/>
              <a:t>nicht </a:t>
            </a:r>
            <a:r>
              <a:rPr lang="de-DE" dirty="0" err="1"/>
              <a:t>allein für </a:t>
            </a:r>
            <a:r>
              <a:rPr lang="de-DE" dirty="0"/>
              <a:t>die </a:t>
            </a:r>
            <a:r>
              <a:rPr lang="de-DE" dirty="0" err="1"/>
              <a:t>Probleme </a:t>
            </a:r>
            <a:r>
              <a:rPr lang="de-DE" dirty="0"/>
              <a:t>der </a:t>
            </a:r>
            <a:r>
              <a:rPr lang="de-DE" dirty="0" err="1"/>
              <a:t>Unternehmen verantwortlich</a:t>
            </a:r>
            <a:r>
              <a:rPr lang="de-DE" dirty="0"/>
              <a:t>. Ein </a:t>
            </a:r>
            <a:r>
              <a:rPr lang="de-DE" dirty="0" err="1"/>
              <a:t>Beispiel, bei dem dies deutlich wurde, ist </a:t>
            </a:r>
            <a:r>
              <a:rPr lang="de-DE" dirty="0"/>
              <a:t>die </a:t>
            </a:r>
            <a:r>
              <a:rPr lang="de-DE" dirty="0" err="1"/>
              <a:t>Covid-Pandemie</a:t>
            </a:r>
            <a:r>
              <a:rPr lang="de-DE" dirty="0"/>
              <a:t>.</a:t>
            </a:r>
            <a:endParaRPr dirty="0"/>
          </a:p>
        </p:txBody>
      </p:sp>
      <p:sp>
        <p:nvSpPr>
          <p:cNvPr id="1085" name="Google Shape;1085;p21"/>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dirty="0"/>
              <a:t>Interne Schwächen als Krisenursache</a:t>
            </a:r>
            <a:endParaRPr dirty="0"/>
          </a:p>
        </p:txBody>
      </p:sp>
      <p:pic>
        <p:nvPicPr>
          <p:cNvPr id="1086" name="Google Shape;1086;p21" descr="Blitzschlag"/>
          <p:cNvPicPr preferRelativeResize="0"/>
          <p:nvPr/>
        </p:nvPicPr>
        <p:blipFill rotWithShape="1">
          <a:blip r:embed="rId3">
            <a:alphaModFix/>
          </a:blip>
          <a:srcRect/>
          <a:stretch/>
        </p:blipFill>
        <p:spPr>
          <a:xfrm>
            <a:off x="5856514" y="2207821"/>
            <a:ext cx="914400" cy="914400"/>
          </a:xfrm>
          <a:prstGeom prst="rect">
            <a:avLst/>
          </a:prstGeom>
          <a:noFill/>
          <a:ln>
            <a:noFill/>
          </a:ln>
        </p:spPr>
      </p:pic>
      <p:sp>
        <p:nvSpPr>
          <p:cNvPr id="1087" name="Google Shape;1087;p21"/>
          <p:cNvSpPr txBox="1"/>
          <p:nvPr/>
        </p:nvSpPr>
        <p:spPr>
          <a:xfrm>
            <a:off x="6770914" y="2157348"/>
            <a:ext cx="354874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err="1">
                <a:solidFill>
                  <a:srgbClr val="F27954"/>
                </a:solidFill>
                <a:latin typeface="Calibri"/>
                <a:ea typeface="Calibri"/>
                <a:cs typeface="Calibri"/>
                <a:sym typeface="Calibri"/>
              </a:rPr>
              <a:t>Durch </a:t>
            </a:r>
            <a:r>
              <a:rPr lang="de-DE" sz="1800" dirty="0">
                <a:solidFill>
                  <a:srgbClr val="F27954"/>
                </a:solidFill>
                <a:latin typeface="Calibri"/>
                <a:ea typeface="Calibri"/>
                <a:cs typeface="Calibri"/>
                <a:sym typeface="Calibri"/>
              </a:rPr>
              <a:t>externe </a:t>
            </a:r>
            <a:r>
              <a:rPr lang="de-DE" sz="1800" dirty="0" err="1">
                <a:solidFill>
                  <a:srgbClr val="F27954"/>
                </a:solidFill>
                <a:latin typeface="Calibri"/>
                <a:ea typeface="Calibri"/>
                <a:cs typeface="Calibri"/>
                <a:sym typeface="Calibri"/>
              </a:rPr>
              <a:t>Ereignisse </a:t>
            </a:r>
            <a:r>
              <a:rPr lang="de-DE" sz="1800" dirty="0">
                <a:solidFill>
                  <a:srgbClr val="F27954"/>
                </a:solidFill>
                <a:latin typeface="Calibri"/>
                <a:ea typeface="Calibri"/>
                <a:cs typeface="Calibri"/>
                <a:sym typeface="Calibri"/>
              </a:rPr>
              <a:t>wie </a:t>
            </a:r>
            <a:r>
              <a:rPr lang="de-DE" sz="1800" dirty="0" err="1">
                <a:solidFill>
                  <a:srgbClr val="F27954"/>
                </a:solidFill>
                <a:latin typeface="Calibri"/>
                <a:ea typeface="Calibri"/>
                <a:cs typeface="Calibri"/>
                <a:sym typeface="Calibri"/>
              </a:rPr>
              <a:t>die Covid-Pandemie sind die Probleme nun akut geworden</a:t>
            </a:r>
            <a:r>
              <a:rPr lang="de-DE" sz="1800" dirty="0">
                <a:solidFill>
                  <a:srgbClr val="F27954"/>
                </a:solidFill>
                <a:latin typeface="Calibri"/>
                <a:ea typeface="Calibri"/>
                <a:cs typeface="Calibri"/>
                <a:sym typeface="Calibri"/>
              </a:rPr>
              <a:t>.</a:t>
            </a:r>
            <a:endParaRPr sz="1800" dirty="0">
              <a:solidFill>
                <a:srgbClr val="F27954"/>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22"/>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dirty="0"/>
          </a:p>
        </p:txBody>
      </p:sp>
      <p:sp>
        <p:nvSpPr>
          <p:cNvPr id="1093" name="Google Shape;1093;p22"/>
          <p:cNvSpPr txBox="1">
            <a:spLocks noGrp="1"/>
          </p:cNvSpPr>
          <p:nvPr>
            <p:ph type="body" idx="2"/>
          </p:nvPr>
        </p:nvSpPr>
        <p:spPr>
          <a:xfrm>
            <a:off x="389965" y="1711290"/>
            <a:ext cx="3189996" cy="3365422"/>
          </a:xfrm>
          <a:prstGeom prst="rect">
            <a:avLst/>
          </a:prstGeom>
          <a:noFill/>
          <a:ln>
            <a:noFill/>
          </a:ln>
        </p:spPr>
        <p:txBody>
          <a:bodyPr spcFirstLastPara="1" wrap="square" lIns="91425" tIns="45700" rIns="91425" bIns="45700" anchor="ctr" anchorCtr="0">
            <a:normAutofit fontScale="92500"/>
          </a:bodyPr>
          <a:lstStyle/>
          <a:p>
            <a:pPr marL="0" lvl="0" indent="0" algn="l" rtl="0">
              <a:lnSpc>
                <a:spcPct val="100000"/>
              </a:lnSpc>
              <a:spcBef>
                <a:spcPts val="0"/>
              </a:spcBef>
              <a:spcAft>
                <a:spcPts val="0"/>
              </a:spcAft>
              <a:buClr>
                <a:srgbClr val="595A59"/>
              </a:buClr>
              <a:buSzPts val="1800"/>
              <a:buNone/>
            </a:pPr>
            <a:r>
              <a:rPr lang="de-DE" sz="1800" dirty="0"/>
              <a:t>Eine Möglichkeit zur Ermittlung der durch eine </a:t>
            </a:r>
            <a:r>
              <a:rPr lang="de-DE" dirty="0"/>
              <a:t>Krise </a:t>
            </a:r>
            <a:r>
              <a:rPr lang="de-DE" sz="1800" dirty="0"/>
              <a:t>aufgedeckten Probleme</a:t>
            </a:r>
            <a:r>
              <a:rPr lang="de-DE" dirty="0"/>
              <a:t> </a:t>
            </a:r>
            <a:r>
              <a:rPr lang="de-DE" sz="1800" dirty="0"/>
              <a:t>ist die Durchführung einer SWOT-Analyse. </a:t>
            </a:r>
            <a:endParaRPr sz="1800" dirty="0"/>
          </a:p>
          <a:p>
            <a:pPr marL="0" lvl="0" indent="0" algn="l" rtl="0">
              <a:lnSpc>
                <a:spcPct val="100000"/>
              </a:lnSpc>
              <a:spcBef>
                <a:spcPts val="600"/>
              </a:spcBef>
              <a:spcAft>
                <a:spcPts val="0"/>
              </a:spcAft>
              <a:buClr>
                <a:srgbClr val="595A59"/>
              </a:buClr>
              <a:buSzPts val="1800"/>
              <a:buNone/>
            </a:pPr>
            <a:r>
              <a:rPr lang="de-DE" sz="1800" dirty="0"/>
              <a:t>Die SWOT-Analyse (oder SWOT-Matrix) ist eine strategische Planungstechnik, die einer Person oder Organisation dabei hilft, Stärken, Schwächen, Chancen und Risiken im Zusammenhang mit dem Wettbewerb oder der Projektplanung zu ermitteln.</a:t>
            </a:r>
            <a:endParaRPr dirty="0"/>
          </a:p>
          <a:p>
            <a:pPr marL="0" lvl="0" indent="0" algn="l" rtl="0">
              <a:lnSpc>
                <a:spcPct val="100000"/>
              </a:lnSpc>
              <a:spcBef>
                <a:spcPts val="600"/>
              </a:spcBef>
              <a:spcAft>
                <a:spcPts val="0"/>
              </a:spcAft>
              <a:buClr>
                <a:srgbClr val="595A59"/>
              </a:buClr>
              <a:buSzPts val="1800"/>
              <a:buNone/>
            </a:pPr>
            <a:endParaRPr dirty="0"/>
          </a:p>
        </p:txBody>
      </p:sp>
      <p:sp>
        <p:nvSpPr>
          <p:cNvPr id="1094" name="Google Shape;1094;p22"/>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Um die </a:t>
            </a:r>
            <a:r>
              <a:rPr lang="de-DE" dirty="0" err="1"/>
              <a:t>durch </a:t>
            </a:r>
            <a:r>
              <a:rPr lang="de-DE" dirty="0"/>
              <a:t>eine </a:t>
            </a:r>
            <a:r>
              <a:rPr lang="de-DE" dirty="0" err="1"/>
              <a:t>Krise aufgedeckten Probleme zu ermitteln</a:t>
            </a:r>
            <a:r>
              <a:rPr lang="de-DE" dirty="0"/>
              <a:t>, </a:t>
            </a:r>
            <a:r>
              <a:rPr lang="de-DE" dirty="0" err="1"/>
              <a:t>kann </a:t>
            </a:r>
            <a:r>
              <a:rPr lang="de-DE" dirty="0"/>
              <a:t>eine SWOT-Analyse </a:t>
            </a:r>
            <a:r>
              <a:rPr lang="de-DE" dirty="0" err="1"/>
              <a:t>durchgeführt werden</a:t>
            </a:r>
            <a:r>
              <a:rPr lang="de-DE" dirty="0"/>
              <a:t>.</a:t>
            </a:r>
            <a:endParaRPr dirty="0"/>
          </a:p>
        </p:txBody>
      </p:sp>
      <p:cxnSp>
        <p:nvCxnSpPr>
          <p:cNvPr id="1096" name="Google Shape;1096;p22"/>
          <p:cNvCxnSpPr/>
          <p:nvPr/>
        </p:nvCxnSpPr>
        <p:spPr>
          <a:xfrm>
            <a:off x="9912046" y="2582354"/>
            <a:ext cx="0" cy="176893"/>
          </a:xfrm>
          <a:prstGeom prst="straightConnector1">
            <a:avLst/>
          </a:prstGeom>
          <a:noFill/>
          <a:ln w="38100" cap="flat" cmpd="sng">
            <a:solidFill>
              <a:srgbClr val="BFBFBF"/>
            </a:solidFill>
            <a:prstDash val="solid"/>
            <a:miter lim="800000"/>
            <a:headEnd type="none" w="sm" len="sm"/>
            <a:tailEnd type="none" w="sm" len="sm"/>
          </a:ln>
        </p:spPr>
      </p:cxnSp>
      <p:cxnSp>
        <p:nvCxnSpPr>
          <p:cNvPr id="1097" name="Google Shape;1097;p22"/>
          <p:cNvCxnSpPr/>
          <p:nvPr/>
        </p:nvCxnSpPr>
        <p:spPr>
          <a:xfrm>
            <a:off x="8916685" y="2759246"/>
            <a:ext cx="1976437" cy="0"/>
          </a:xfrm>
          <a:prstGeom prst="straightConnector1">
            <a:avLst/>
          </a:prstGeom>
          <a:noFill/>
          <a:ln w="38100" cap="flat" cmpd="sng">
            <a:solidFill>
              <a:srgbClr val="BFBFBF"/>
            </a:solidFill>
            <a:prstDash val="solid"/>
            <a:miter lim="800000"/>
            <a:headEnd type="none" w="sm" len="sm"/>
            <a:tailEnd type="none" w="sm" len="sm"/>
          </a:ln>
        </p:spPr>
      </p:cxnSp>
      <p:cxnSp>
        <p:nvCxnSpPr>
          <p:cNvPr id="1098" name="Google Shape;1098;p22"/>
          <p:cNvCxnSpPr/>
          <p:nvPr/>
        </p:nvCxnSpPr>
        <p:spPr>
          <a:xfrm>
            <a:off x="8916684" y="2755674"/>
            <a:ext cx="0" cy="177404"/>
          </a:xfrm>
          <a:prstGeom prst="straightConnector1">
            <a:avLst/>
          </a:prstGeom>
          <a:noFill/>
          <a:ln w="38100" cap="flat" cmpd="sng">
            <a:solidFill>
              <a:srgbClr val="BFBFBF"/>
            </a:solidFill>
            <a:prstDash val="solid"/>
            <a:miter lim="800000"/>
            <a:headEnd type="none" w="sm" len="sm"/>
            <a:tailEnd type="none" w="sm" len="sm"/>
          </a:ln>
        </p:spPr>
      </p:cxnSp>
      <p:cxnSp>
        <p:nvCxnSpPr>
          <p:cNvPr id="1099" name="Google Shape;1099;p22"/>
          <p:cNvCxnSpPr>
            <a:cxnSpLocks/>
            <a:endCxn id="1100" idx="0"/>
          </p:cNvCxnSpPr>
          <p:nvPr/>
        </p:nvCxnSpPr>
        <p:spPr>
          <a:xfrm>
            <a:off x="10900265" y="2755750"/>
            <a:ext cx="0" cy="180900"/>
          </a:xfrm>
          <a:prstGeom prst="straightConnector1">
            <a:avLst/>
          </a:prstGeom>
          <a:noFill/>
          <a:ln w="38100" cap="flat" cmpd="sng">
            <a:solidFill>
              <a:srgbClr val="BFBFBF"/>
            </a:solidFill>
            <a:prstDash val="solid"/>
            <a:miter lim="800000"/>
            <a:headEnd type="none" w="sm" len="sm"/>
            <a:tailEnd type="none" w="sm" len="sm"/>
          </a:ln>
        </p:spPr>
      </p:cxnSp>
      <p:cxnSp>
        <p:nvCxnSpPr>
          <p:cNvPr id="1101" name="Google Shape;1101;p22"/>
          <p:cNvCxnSpPr/>
          <p:nvPr/>
        </p:nvCxnSpPr>
        <p:spPr>
          <a:xfrm>
            <a:off x="7771302" y="1817463"/>
            <a:ext cx="0" cy="175023"/>
          </a:xfrm>
          <a:prstGeom prst="straightConnector1">
            <a:avLst/>
          </a:prstGeom>
          <a:noFill/>
          <a:ln w="38100" cap="flat" cmpd="sng">
            <a:solidFill>
              <a:srgbClr val="BFBFBF"/>
            </a:solidFill>
            <a:prstDash val="solid"/>
            <a:miter lim="800000"/>
            <a:headEnd type="none" w="sm" len="sm"/>
            <a:tailEnd type="none" w="sm" len="sm"/>
          </a:ln>
        </p:spPr>
      </p:cxnSp>
      <p:cxnSp>
        <p:nvCxnSpPr>
          <p:cNvPr id="1102" name="Google Shape;1102;p22"/>
          <p:cNvCxnSpPr/>
          <p:nvPr/>
        </p:nvCxnSpPr>
        <p:spPr>
          <a:xfrm>
            <a:off x="5647228" y="1996056"/>
            <a:ext cx="4260056" cy="0"/>
          </a:xfrm>
          <a:prstGeom prst="straightConnector1">
            <a:avLst/>
          </a:prstGeom>
          <a:noFill/>
          <a:ln w="38100" cap="flat" cmpd="sng">
            <a:solidFill>
              <a:srgbClr val="BFBFBF"/>
            </a:solidFill>
            <a:prstDash val="solid"/>
            <a:miter lim="800000"/>
            <a:headEnd type="none" w="sm" len="sm"/>
            <a:tailEnd type="none" w="sm" len="sm"/>
          </a:ln>
        </p:spPr>
      </p:cxnSp>
      <p:cxnSp>
        <p:nvCxnSpPr>
          <p:cNvPr id="1103" name="Google Shape;1103;p22"/>
          <p:cNvCxnSpPr/>
          <p:nvPr/>
        </p:nvCxnSpPr>
        <p:spPr>
          <a:xfrm>
            <a:off x="5647228" y="1996057"/>
            <a:ext cx="0" cy="196453"/>
          </a:xfrm>
          <a:prstGeom prst="straightConnector1">
            <a:avLst/>
          </a:prstGeom>
          <a:noFill/>
          <a:ln w="38100" cap="flat" cmpd="sng">
            <a:solidFill>
              <a:srgbClr val="BFBFBF"/>
            </a:solidFill>
            <a:prstDash val="solid"/>
            <a:miter lim="800000"/>
            <a:headEnd type="none" w="sm" len="sm"/>
            <a:tailEnd type="none" w="sm" len="sm"/>
          </a:ln>
        </p:spPr>
      </p:cxnSp>
      <p:cxnSp>
        <p:nvCxnSpPr>
          <p:cNvPr id="1104" name="Google Shape;1104;p22"/>
          <p:cNvCxnSpPr>
            <a:endCxn id="1105" idx="0"/>
          </p:cNvCxnSpPr>
          <p:nvPr/>
        </p:nvCxnSpPr>
        <p:spPr>
          <a:xfrm flipH="1">
            <a:off x="9906689" y="1992381"/>
            <a:ext cx="600" cy="203700"/>
          </a:xfrm>
          <a:prstGeom prst="straightConnector1">
            <a:avLst/>
          </a:prstGeom>
          <a:noFill/>
          <a:ln w="38100" cap="flat" cmpd="sng">
            <a:solidFill>
              <a:srgbClr val="BFBFBF"/>
            </a:solidFill>
            <a:prstDash val="solid"/>
            <a:miter lim="800000"/>
            <a:headEnd type="none" w="sm" len="sm"/>
            <a:tailEnd type="none" w="sm" len="sm"/>
          </a:ln>
        </p:spPr>
      </p:cxnSp>
      <p:sp>
        <p:nvSpPr>
          <p:cNvPr id="1106" name="Google Shape;1106;p22"/>
          <p:cNvSpPr/>
          <p:nvPr/>
        </p:nvSpPr>
        <p:spPr>
          <a:xfrm>
            <a:off x="5529355" y="1420985"/>
            <a:ext cx="4495800" cy="396477"/>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07" name="Google Shape;1107;p22"/>
          <p:cNvSpPr/>
          <p:nvPr/>
        </p:nvSpPr>
        <p:spPr>
          <a:xfrm>
            <a:off x="5529355" y="1299541"/>
            <a:ext cx="4495800" cy="45720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08" name="Google Shape;1108;p22"/>
          <p:cNvSpPr/>
          <p:nvPr/>
        </p:nvSpPr>
        <p:spPr>
          <a:xfrm>
            <a:off x="3733893" y="2285379"/>
            <a:ext cx="3827860" cy="303609"/>
          </a:xfrm>
          <a:prstGeom prst="rect">
            <a:avLst/>
          </a:prstGeom>
          <a:solidFill>
            <a:srgbClr val="0336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09" name="Google Shape;1109;p22"/>
          <p:cNvSpPr/>
          <p:nvPr/>
        </p:nvSpPr>
        <p:spPr>
          <a:xfrm>
            <a:off x="3733893" y="2196081"/>
            <a:ext cx="3827860" cy="35004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10" name="Google Shape;1110;p22"/>
          <p:cNvSpPr/>
          <p:nvPr/>
        </p:nvSpPr>
        <p:spPr>
          <a:xfrm>
            <a:off x="7992759" y="2285379"/>
            <a:ext cx="3827859" cy="303609"/>
          </a:xfrm>
          <a:prstGeom prst="rect">
            <a:avLst/>
          </a:prstGeom>
          <a:solidFill>
            <a:srgbClr val="0649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05" name="Google Shape;1105;p22"/>
          <p:cNvSpPr/>
          <p:nvPr/>
        </p:nvSpPr>
        <p:spPr>
          <a:xfrm>
            <a:off x="7992759" y="2196081"/>
            <a:ext cx="3827859" cy="35004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11" name="Google Shape;1111;p22"/>
          <p:cNvSpPr/>
          <p:nvPr/>
        </p:nvSpPr>
        <p:spPr>
          <a:xfrm>
            <a:off x="3733893" y="3060473"/>
            <a:ext cx="1840706" cy="3392225"/>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12" name="Google Shape;1112;p22"/>
          <p:cNvSpPr/>
          <p:nvPr/>
        </p:nvSpPr>
        <p:spPr>
          <a:xfrm>
            <a:off x="3733893" y="2936650"/>
            <a:ext cx="1840706" cy="351235"/>
          </a:xfrm>
          <a:prstGeom prst="rect">
            <a:avLst/>
          </a:prstGeom>
          <a:solidFill>
            <a:srgbClr val="76C0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13" name="Google Shape;1113;p22"/>
          <p:cNvSpPr/>
          <p:nvPr/>
        </p:nvSpPr>
        <p:spPr>
          <a:xfrm>
            <a:off x="5709141" y="3060473"/>
            <a:ext cx="1841897" cy="3395901"/>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14" name="Google Shape;1114;p22"/>
          <p:cNvSpPr/>
          <p:nvPr/>
        </p:nvSpPr>
        <p:spPr>
          <a:xfrm>
            <a:off x="5709141" y="2936650"/>
            <a:ext cx="1841897" cy="351235"/>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15" name="Google Shape;1115;p22"/>
          <p:cNvSpPr/>
          <p:nvPr/>
        </p:nvSpPr>
        <p:spPr>
          <a:xfrm>
            <a:off x="8003475" y="3078334"/>
            <a:ext cx="1841897" cy="3368610"/>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16" name="Google Shape;1116;p22"/>
          <p:cNvSpPr/>
          <p:nvPr/>
        </p:nvSpPr>
        <p:spPr>
          <a:xfrm>
            <a:off x="8003475" y="2936650"/>
            <a:ext cx="1841897" cy="351235"/>
          </a:xfrm>
          <a:prstGeom prst="rect">
            <a:avLst/>
          </a:prstGeom>
          <a:solidFill>
            <a:srgbClr val="76C0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17" name="Google Shape;1117;p22"/>
          <p:cNvSpPr/>
          <p:nvPr/>
        </p:nvSpPr>
        <p:spPr>
          <a:xfrm>
            <a:off x="9987957" y="3284312"/>
            <a:ext cx="1832661" cy="3172062"/>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00" name="Google Shape;1100;p22"/>
          <p:cNvSpPr/>
          <p:nvPr/>
        </p:nvSpPr>
        <p:spPr>
          <a:xfrm>
            <a:off x="9979912" y="2936650"/>
            <a:ext cx="1840706" cy="351235"/>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cxnSp>
        <p:nvCxnSpPr>
          <p:cNvPr id="1118" name="Google Shape;1118;p22"/>
          <p:cNvCxnSpPr>
            <a:stCxn id="1108" idx="2"/>
          </p:cNvCxnSpPr>
          <p:nvPr/>
        </p:nvCxnSpPr>
        <p:spPr>
          <a:xfrm>
            <a:off x="5647823" y="2588988"/>
            <a:ext cx="1800" cy="166800"/>
          </a:xfrm>
          <a:prstGeom prst="straightConnector1">
            <a:avLst/>
          </a:prstGeom>
          <a:noFill/>
          <a:ln w="38100" cap="flat" cmpd="sng">
            <a:solidFill>
              <a:srgbClr val="BFBFBF"/>
            </a:solidFill>
            <a:prstDash val="solid"/>
            <a:miter lim="800000"/>
            <a:headEnd type="none" w="sm" len="sm"/>
            <a:tailEnd type="none" w="sm" len="sm"/>
          </a:ln>
        </p:spPr>
      </p:cxnSp>
      <p:cxnSp>
        <p:nvCxnSpPr>
          <p:cNvPr id="1119" name="Google Shape;1119;p22"/>
          <p:cNvCxnSpPr/>
          <p:nvPr/>
        </p:nvCxnSpPr>
        <p:spPr>
          <a:xfrm>
            <a:off x="4654247" y="2759246"/>
            <a:ext cx="1976437" cy="0"/>
          </a:xfrm>
          <a:prstGeom prst="straightConnector1">
            <a:avLst/>
          </a:prstGeom>
          <a:noFill/>
          <a:ln w="38100" cap="flat" cmpd="sng">
            <a:solidFill>
              <a:srgbClr val="BFBFBF"/>
            </a:solidFill>
            <a:prstDash val="solid"/>
            <a:miter lim="800000"/>
            <a:headEnd type="none" w="sm" len="sm"/>
            <a:tailEnd type="none" w="sm" len="sm"/>
          </a:ln>
        </p:spPr>
      </p:cxnSp>
      <p:cxnSp>
        <p:nvCxnSpPr>
          <p:cNvPr id="1120" name="Google Shape;1120;p22"/>
          <p:cNvCxnSpPr/>
          <p:nvPr/>
        </p:nvCxnSpPr>
        <p:spPr>
          <a:xfrm>
            <a:off x="4654246" y="2759246"/>
            <a:ext cx="0" cy="173832"/>
          </a:xfrm>
          <a:prstGeom prst="straightConnector1">
            <a:avLst/>
          </a:prstGeom>
          <a:noFill/>
          <a:ln w="38100" cap="flat" cmpd="sng">
            <a:solidFill>
              <a:srgbClr val="BFBFBF"/>
            </a:solidFill>
            <a:prstDash val="solid"/>
            <a:miter lim="800000"/>
            <a:headEnd type="none" w="sm" len="sm"/>
            <a:tailEnd type="none" w="sm" len="sm"/>
          </a:ln>
        </p:spPr>
      </p:cxnSp>
      <p:cxnSp>
        <p:nvCxnSpPr>
          <p:cNvPr id="1121" name="Google Shape;1121;p22"/>
          <p:cNvCxnSpPr>
            <a:endCxn id="1114" idx="0"/>
          </p:cNvCxnSpPr>
          <p:nvPr/>
        </p:nvCxnSpPr>
        <p:spPr>
          <a:xfrm flipH="1">
            <a:off x="6630090" y="2755750"/>
            <a:ext cx="600" cy="180900"/>
          </a:xfrm>
          <a:prstGeom prst="straightConnector1">
            <a:avLst/>
          </a:prstGeom>
          <a:noFill/>
          <a:ln w="38100" cap="flat" cmpd="sng">
            <a:solidFill>
              <a:srgbClr val="BFBFBF"/>
            </a:solidFill>
            <a:prstDash val="solid"/>
            <a:miter lim="800000"/>
            <a:headEnd type="none" w="sm" len="sm"/>
            <a:tailEnd type="none" w="sm" len="sm"/>
          </a:ln>
        </p:spPr>
      </p:cxnSp>
      <p:sp>
        <p:nvSpPr>
          <p:cNvPr id="1122" name="Google Shape;1122;p22"/>
          <p:cNvSpPr txBox="1"/>
          <p:nvPr/>
        </p:nvSpPr>
        <p:spPr>
          <a:xfrm>
            <a:off x="7107401" y="1299825"/>
            <a:ext cx="1525200" cy="4734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2476" b="1">
                <a:solidFill>
                  <a:schemeClr val="lt1"/>
                </a:solidFill>
                <a:latin typeface="Calibri"/>
                <a:ea typeface="Calibri"/>
                <a:cs typeface="Calibri"/>
                <a:sym typeface="Calibri"/>
              </a:rPr>
              <a:t>ANALYSE</a:t>
            </a:r>
            <a:endParaRPr sz="2476" b="1">
              <a:solidFill>
                <a:schemeClr val="lt1"/>
              </a:solidFill>
              <a:latin typeface="Calibri"/>
              <a:ea typeface="Calibri"/>
              <a:cs typeface="Calibri"/>
              <a:sym typeface="Calibri"/>
            </a:endParaRPr>
          </a:p>
        </p:txBody>
      </p:sp>
      <p:sp>
        <p:nvSpPr>
          <p:cNvPr id="1123" name="Google Shape;1123;p22"/>
          <p:cNvSpPr txBox="1"/>
          <p:nvPr/>
        </p:nvSpPr>
        <p:spPr>
          <a:xfrm>
            <a:off x="5229524" y="2224325"/>
            <a:ext cx="939600" cy="2886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275" b="1" dirty="0">
                <a:solidFill>
                  <a:schemeClr val="lt1"/>
                </a:solidFill>
                <a:latin typeface="Calibri"/>
                <a:ea typeface="Calibri"/>
                <a:cs typeface="Calibri"/>
                <a:sym typeface="Calibri"/>
              </a:rPr>
              <a:t>INTERN</a:t>
            </a:r>
            <a:endParaRPr sz="1275" b="1" dirty="0">
              <a:solidFill>
                <a:schemeClr val="lt1"/>
              </a:solidFill>
              <a:latin typeface="Calibri"/>
              <a:ea typeface="Calibri"/>
              <a:cs typeface="Calibri"/>
              <a:sym typeface="Calibri"/>
            </a:endParaRPr>
          </a:p>
        </p:txBody>
      </p:sp>
      <p:sp>
        <p:nvSpPr>
          <p:cNvPr id="1124" name="Google Shape;1124;p22"/>
          <p:cNvSpPr txBox="1"/>
          <p:nvPr/>
        </p:nvSpPr>
        <p:spPr>
          <a:xfrm>
            <a:off x="9490301" y="2224325"/>
            <a:ext cx="1035900" cy="2886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275" b="1">
                <a:solidFill>
                  <a:schemeClr val="lt1"/>
                </a:solidFill>
                <a:latin typeface="Calibri"/>
                <a:ea typeface="Calibri"/>
                <a:cs typeface="Calibri"/>
                <a:sym typeface="Calibri"/>
              </a:rPr>
              <a:t>EXTERN</a:t>
            </a:r>
            <a:endParaRPr sz="1275" b="1">
              <a:solidFill>
                <a:schemeClr val="lt1"/>
              </a:solidFill>
              <a:latin typeface="Calibri"/>
              <a:ea typeface="Calibri"/>
              <a:cs typeface="Calibri"/>
              <a:sym typeface="Calibri"/>
            </a:endParaRPr>
          </a:p>
        </p:txBody>
      </p:sp>
      <p:sp>
        <p:nvSpPr>
          <p:cNvPr id="1125" name="Google Shape;1125;p22"/>
          <p:cNvSpPr txBox="1"/>
          <p:nvPr/>
        </p:nvSpPr>
        <p:spPr>
          <a:xfrm>
            <a:off x="10526149" y="2968000"/>
            <a:ext cx="872400" cy="2886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275" b="1" dirty="0">
                <a:solidFill>
                  <a:schemeClr val="lt1"/>
                </a:solidFill>
                <a:latin typeface="Calibri"/>
                <a:ea typeface="Calibri"/>
                <a:cs typeface="Calibri"/>
                <a:sym typeface="Calibri"/>
              </a:rPr>
              <a:t>RISIKEN</a:t>
            </a:r>
            <a:endParaRPr sz="1275" b="1" dirty="0">
              <a:solidFill>
                <a:schemeClr val="lt1"/>
              </a:solidFill>
              <a:latin typeface="Calibri"/>
              <a:ea typeface="Calibri"/>
              <a:cs typeface="Calibri"/>
              <a:sym typeface="Calibri"/>
            </a:endParaRPr>
          </a:p>
        </p:txBody>
      </p:sp>
      <p:sp>
        <p:nvSpPr>
          <p:cNvPr id="1126" name="Google Shape;1126;p22"/>
          <p:cNvSpPr txBox="1"/>
          <p:nvPr/>
        </p:nvSpPr>
        <p:spPr>
          <a:xfrm>
            <a:off x="8311926" y="2968000"/>
            <a:ext cx="1353900" cy="2886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275" b="1" dirty="0">
                <a:solidFill>
                  <a:schemeClr val="lt1"/>
                </a:solidFill>
                <a:latin typeface="Calibri"/>
                <a:ea typeface="Calibri"/>
                <a:cs typeface="Calibri"/>
                <a:sym typeface="Calibri"/>
              </a:rPr>
              <a:t>CHANCEN</a:t>
            </a:r>
            <a:endParaRPr sz="1275" b="1" dirty="0">
              <a:solidFill>
                <a:schemeClr val="lt1"/>
              </a:solidFill>
              <a:latin typeface="Calibri"/>
              <a:ea typeface="Calibri"/>
              <a:cs typeface="Calibri"/>
              <a:sym typeface="Calibri"/>
            </a:endParaRPr>
          </a:p>
        </p:txBody>
      </p:sp>
      <p:sp>
        <p:nvSpPr>
          <p:cNvPr id="1127" name="Google Shape;1127;p22"/>
          <p:cNvSpPr txBox="1"/>
          <p:nvPr/>
        </p:nvSpPr>
        <p:spPr>
          <a:xfrm>
            <a:off x="6106550" y="2968000"/>
            <a:ext cx="1187400" cy="2886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275" b="1" dirty="0">
                <a:solidFill>
                  <a:schemeClr val="lt1"/>
                </a:solidFill>
                <a:latin typeface="Calibri"/>
                <a:ea typeface="Calibri"/>
                <a:cs typeface="Calibri"/>
                <a:sym typeface="Calibri"/>
              </a:rPr>
              <a:t>SCHWÄCHEN</a:t>
            </a:r>
            <a:endParaRPr sz="1275" b="1" dirty="0">
              <a:solidFill>
                <a:schemeClr val="lt1"/>
              </a:solidFill>
              <a:latin typeface="Calibri"/>
              <a:ea typeface="Calibri"/>
              <a:cs typeface="Calibri"/>
              <a:sym typeface="Calibri"/>
            </a:endParaRPr>
          </a:p>
        </p:txBody>
      </p:sp>
      <p:sp>
        <p:nvSpPr>
          <p:cNvPr id="1128" name="Google Shape;1128;p22"/>
          <p:cNvSpPr txBox="1"/>
          <p:nvPr/>
        </p:nvSpPr>
        <p:spPr>
          <a:xfrm>
            <a:off x="4180376" y="2968000"/>
            <a:ext cx="1076400" cy="2886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275" b="1" dirty="0">
                <a:solidFill>
                  <a:schemeClr val="lt1"/>
                </a:solidFill>
                <a:latin typeface="Calibri"/>
                <a:ea typeface="Calibri"/>
                <a:cs typeface="Calibri"/>
                <a:sym typeface="Calibri"/>
              </a:rPr>
              <a:t>STÄRKEN</a:t>
            </a:r>
            <a:endParaRPr sz="1275" b="1" dirty="0">
              <a:solidFill>
                <a:schemeClr val="lt1"/>
              </a:solidFill>
              <a:latin typeface="Calibri"/>
              <a:ea typeface="Calibri"/>
              <a:cs typeface="Calibri"/>
              <a:sym typeface="Calibri"/>
            </a:endParaRPr>
          </a:p>
        </p:txBody>
      </p:sp>
      <p:sp>
        <p:nvSpPr>
          <p:cNvPr id="1129" name="Google Shape;1129;p22"/>
          <p:cNvSpPr txBox="1"/>
          <p:nvPr/>
        </p:nvSpPr>
        <p:spPr>
          <a:xfrm>
            <a:off x="3819402" y="3330435"/>
            <a:ext cx="1669691" cy="2113672"/>
          </a:xfrm>
          <a:prstGeom prst="rect">
            <a:avLst/>
          </a:prstGeom>
          <a:noFill/>
          <a:ln>
            <a:noFill/>
          </a:ln>
        </p:spPr>
        <p:txBody>
          <a:bodyPr spcFirstLastPara="1" wrap="square" lIns="81575" tIns="40775" rIns="81575" bIns="40775" anchor="t" anchorCtr="0">
            <a:spAutoFit/>
          </a:bodyPr>
          <a:lstStyle/>
          <a:p>
            <a:pPr marL="0" marR="0" lvl="0" indent="0" algn="l" rtl="0">
              <a:spcBef>
                <a:spcPts val="0"/>
              </a:spcBef>
              <a:spcAft>
                <a:spcPts val="0"/>
              </a:spcAft>
              <a:buClr>
                <a:schemeClr val="lt1"/>
              </a:buClr>
              <a:buSzPts val="1200"/>
              <a:buFont typeface="Arial"/>
              <a:buNone/>
            </a:pPr>
            <a:r>
              <a:rPr lang="de-DE" sz="1200" dirty="0">
                <a:solidFill>
                  <a:schemeClr val="lt1"/>
                </a:solidFill>
                <a:latin typeface="Calibri"/>
                <a:ea typeface="Calibri"/>
                <a:cs typeface="Calibri"/>
                <a:sym typeface="Calibri"/>
              </a:rPr>
              <a:t>Stärken beschreiben, worin sich ein Unternehmen auszeichnet und was es von der Konkurrenz unterscheidet: eine starke Marke, ein treuer Kundenstamm, eine solide Bilanz, eine einzigartige Technologie usw.</a:t>
            </a:r>
          </a:p>
        </p:txBody>
      </p:sp>
      <p:sp>
        <p:nvSpPr>
          <p:cNvPr id="1130" name="Google Shape;1130;p22"/>
          <p:cNvSpPr txBox="1"/>
          <p:nvPr/>
        </p:nvSpPr>
        <p:spPr>
          <a:xfrm>
            <a:off x="5795243" y="3330435"/>
            <a:ext cx="1755795" cy="2483004"/>
          </a:xfrm>
          <a:prstGeom prst="rect">
            <a:avLst/>
          </a:prstGeom>
          <a:noFill/>
          <a:ln>
            <a:noFill/>
          </a:ln>
        </p:spPr>
        <p:txBody>
          <a:bodyPr spcFirstLastPara="1" wrap="square" lIns="81575" tIns="40775" rIns="81575" bIns="40775" anchor="t" anchorCtr="0">
            <a:spAutoFit/>
          </a:bodyPr>
          <a:lstStyle/>
          <a:p>
            <a:pPr marL="0" marR="0" lvl="0" indent="0" algn="l" rtl="0">
              <a:spcBef>
                <a:spcPts val="0"/>
              </a:spcBef>
              <a:spcAft>
                <a:spcPts val="0"/>
              </a:spcAft>
              <a:buClr>
                <a:schemeClr val="lt1"/>
              </a:buClr>
              <a:buSzPts val="1200"/>
              <a:buFont typeface="Arial"/>
              <a:buNone/>
            </a:pPr>
            <a:r>
              <a:rPr lang="de-DE" sz="1200" dirty="0">
                <a:solidFill>
                  <a:schemeClr val="lt1"/>
                </a:solidFill>
                <a:latin typeface="Calibri"/>
                <a:ea typeface="Calibri"/>
                <a:cs typeface="Calibri"/>
                <a:sym typeface="Calibri"/>
              </a:rPr>
              <a:t>Schwächen hindern Ihre Organisation daran, auf dem bestmöglichen Level zu funktionieren. Es gibt Bereiche, in denen sich Ihr Unternehmen steigern muss, um mit den Wettbewerbern mitzuhalten: eine schwache Marke, hohe Schulden, mangelhafte Lieferketten, fehlendes Kapital usw.</a:t>
            </a:r>
          </a:p>
        </p:txBody>
      </p:sp>
      <p:sp>
        <p:nvSpPr>
          <p:cNvPr id="1131" name="Google Shape;1131;p22"/>
          <p:cNvSpPr txBox="1"/>
          <p:nvPr/>
        </p:nvSpPr>
        <p:spPr>
          <a:xfrm>
            <a:off x="8089578" y="3330435"/>
            <a:ext cx="1669691" cy="2667670"/>
          </a:xfrm>
          <a:prstGeom prst="rect">
            <a:avLst/>
          </a:prstGeom>
          <a:noFill/>
          <a:ln>
            <a:noFill/>
          </a:ln>
        </p:spPr>
        <p:txBody>
          <a:bodyPr spcFirstLastPara="1" wrap="square" lIns="81575" tIns="40775" rIns="81575" bIns="40775" anchor="t" anchorCtr="0">
            <a:spAutoFit/>
          </a:bodyPr>
          <a:lstStyle/>
          <a:p>
            <a:pPr marL="0" marR="0" lvl="0" indent="0" algn="l" rtl="0">
              <a:spcBef>
                <a:spcPts val="0"/>
              </a:spcBef>
              <a:spcAft>
                <a:spcPts val="0"/>
              </a:spcAft>
              <a:buClr>
                <a:schemeClr val="lt1"/>
              </a:buClr>
              <a:buSzPts val="1200"/>
              <a:buFont typeface="Arial"/>
              <a:buNone/>
            </a:pPr>
            <a:r>
              <a:rPr lang="de-DE" sz="1200" dirty="0">
                <a:solidFill>
                  <a:schemeClr val="lt1"/>
                </a:solidFill>
                <a:latin typeface="Calibri"/>
                <a:ea typeface="Calibri"/>
                <a:cs typeface="Calibri"/>
                <a:sym typeface="Calibri"/>
              </a:rPr>
              <a:t>Chancen beziehen sich auf günstige externe Faktoren, die einer Organisation einen Wettbewerbsvorteil verschaffen könnten. Wenn zum Beispiel ein Land die Zölle senkt, kann ein Autohersteller seine Fahrzeuge in einen neuen Markt exportieren und so seinen Absatz und Marktanteil steigern.</a:t>
            </a:r>
          </a:p>
        </p:txBody>
      </p:sp>
      <p:sp>
        <p:nvSpPr>
          <p:cNvPr id="1132" name="Google Shape;1132;p22"/>
          <p:cNvSpPr txBox="1"/>
          <p:nvPr/>
        </p:nvSpPr>
        <p:spPr>
          <a:xfrm>
            <a:off x="10008251" y="3330435"/>
            <a:ext cx="1840706" cy="2483004"/>
          </a:xfrm>
          <a:prstGeom prst="rect">
            <a:avLst/>
          </a:prstGeom>
          <a:noFill/>
          <a:ln>
            <a:noFill/>
          </a:ln>
        </p:spPr>
        <p:txBody>
          <a:bodyPr spcFirstLastPara="1" wrap="square" lIns="81575" tIns="40775" rIns="81575" bIns="40775" anchor="t" anchorCtr="0">
            <a:spAutoFit/>
          </a:bodyPr>
          <a:lstStyle/>
          <a:p>
            <a:pPr marL="0" marR="0" lvl="0" indent="0" algn="l" rtl="0">
              <a:spcBef>
                <a:spcPts val="0"/>
              </a:spcBef>
              <a:spcAft>
                <a:spcPts val="0"/>
              </a:spcAft>
              <a:buClr>
                <a:schemeClr val="lt1"/>
              </a:buClr>
              <a:buSzPts val="1200"/>
              <a:buFont typeface="Arial"/>
              <a:buNone/>
            </a:pPr>
            <a:r>
              <a:rPr lang="de-DE" sz="1200" dirty="0">
                <a:solidFill>
                  <a:schemeClr val="lt1"/>
                </a:solidFill>
                <a:latin typeface="Calibri"/>
                <a:ea typeface="Calibri"/>
                <a:cs typeface="Calibri"/>
                <a:sym typeface="Calibri"/>
              </a:rPr>
              <a:t>Risiken umfassen Faktoren, die das Potenzial haben, Ihrer Organisation zu schaden. Z.B. ist eine Dürre eine Bedrohung für getreideproduzierende Unternehmen, da es die Ernte vernichten oder mindern kann. Weitere allg. Risiken sind steigende Materialkosten, zunehmender Wettbewerb usw.</a:t>
            </a:r>
            <a:endParaRPr lang="de-DE" sz="1600" dirty="0"/>
          </a:p>
        </p:txBody>
      </p:sp>
      <p:sp>
        <p:nvSpPr>
          <p:cNvPr id="1133" name="Google Shape;1133;p22"/>
          <p:cNvSpPr/>
          <p:nvPr/>
        </p:nvSpPr>
        <p:spPr>
          <a:xfrm>
            <a:off x="409190" y="4950345"/>
            <a:ext cx="3189997" cy="1106332"/>
          </a:xfrm>
          <a:prstGeom prst="rect">
            <a:avLst/>
          </a:prstGeom>
          <a:no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200" dirty="0">
                <a:solidFill>
                  <a:srgbClr val="595A59"/>
                </a:solidFill>
                <a:latin typeface="Calibri"/>
                <a:ea typeface="Calibri"/>
                <a:cs typeface="Calibri"/>
                <a:sym typeface="Calibri"/>
              </a:rPr>
              <a:t>Hinweis: Wiederholung - wir haben die </a:t>
            </a:r>
            <a:r>
              <a:rPr lang="de-DE" sz="1200" b="1" dirty="0">
                <a:solidFill>
                  <a:srgbClr val="595A59"/>
                </a:solidFill>
                <a:latin typeface="Calibri"/>
                <a:ea typeface="Calibri"/>
                <a:cs typeface="Calibri"/>
                <a:sym typeface="Calibri"/>
              </a:rPr>
              <a:t>SWOT-Analyse </a:t>
            </a:r>
            <a:r>
              <a:rPr lang="de-DE" sz="1200" dirty="0">
                <a:solidFill>
                  <a:srgbClr val="595A59"/>
                </a:solidFill>
                <a:latin typeface="Calibri"/>
                <a:ea typeface="Calibri"/>
                <a:cs typeface="Calibri"/>
                <a:sym typeface="Calibri"/>
              </a:rPr>
              <a:t>bereits </a:t>
            </a:r>
            <a:r>
              <a:rPr lang="de-DE" sz="1200" b="1" dirty="0">
                <a:solidFill>
                  <a:srgbClr val="595A59"/>
                </a:solidFill>
                <a:latin typeface="Calibri"/>
                <a:ea typeface="Calibri"/>
                <a:cs typeface="Calibri"/>
                <a:sym typeface="Calibri"/>
              </a:rPr>
              <a:t>in Modul 2 </a:t>
            </a:r>
            <a:r>
              <a:rPr lang="de-DE" sz="1200" dirty="0">
                <a:solidFill>
                  <a:srgbClr val="595A59"/>
                </a:solidFill>
                <a:latin typeface="Calibri"/>
                <a:ea typeface="Calibri"/>
                <a:cs typeface="Calibri"/>
                <a:sym typeface="Calibri"/>
              </a:rPr>
              <a:t>kennen gelernt. </a:t>
            </a:r>
            <a:r>
              <a:rPr lang="de-DE" sz="1200" dirty="0" err="1">
                <a:solidFill>
                  <a:srgbClr val="595A59"/>
                </a:solidFill>
                <a:latin typeface="Calibri"/>
                <a:ea typeface="Calibri"/>
                <a:cs typeface="Calibri"/>
                <a:sym typeface="Calibri"/>
              </a:rPr>
              <a:t>Sie ist </a:t>
            </a:r>
            <a:r>
              <a:rPr lang="de-DE" sz="1200" dirty="0">
                <a:solidFill>
                  <a:srgbClr val="595A59"/>
                </a:solidFill>
                <a:latin typeface="Calibri"/>
                <a:ea typeface="Calibri"/>
                <a:cs typeface="Calibri"/>
                <a:sym typeface="Calibri"/>
              </a:rPr>
              <a:t>ein </a:t>
            </a:r>
            <a:r>
              <a:rPr lang="de-DE" sz="1200" dirty="0" err="1">
                <a:solidFill>
                  <a:srgbClr val="595A59"/>
                </a:solidFill>
                <a:latin typeface="Calibri"/>
                <a:ea typeface="Calibri"/>
                <a:cs typeface="Calibri"/>
                <a:sym typeface="Calibri"/>
              </a:rPr>
              <a:t>Instrument, das sowohl </a:t>
            </a:r>
            <a:r>
              <a:rPr lang="de-DE" sz="1200" dirty="0">
                <a:solidFill>
                  <a:srgbClr val="595A59"/>
                </a:solidFill>
                <a:latin typeface="Calibri"/>
                <a:ea typeface="Calibri"/>
                <a:cs typeface="Calibri"/>
                <a:sym typeface="Calibri"/>
              </a:rPr>
              <a:t>im </a:t>
            </a:r>
            <a:r>
              <a:rPr lang="de-DE" sz="1200" dirty="0" err="1">
                <a:solidFill>
                  <a:srgbClr val="595A59"/>
                </a:solidFill>
                <a:latin typeface="Calibri"/>
                <a:ea typeface="Calibri"/>
                <a:cs typeface="Calibri"/>
                <a:sym typeface="Calibri"/>
              </a:rPr>
              <a:t>Rahmen </a:t>
            </a:r>
            <a:r>
              <a:rPr lang="de-DE" sz="1200" dirty="0">
                <a:solidFill>
                  <a:srgbClr val="595A59"/>
                </a:solidFill>
                <a:latin typeface="Calibri"/>
                <a:ea typeface="Calibri"/>
                <a:cs typeface="Calibri"/>
                <a:sym typeface="Calibri"/>
              </a:rPr>
              <a:t>von </a:t>
            </a:r>
            <a:r>
              <a:rPr lang="de-DE" sz="1200" dirty="0" err="1">
                <a:solidFill>
                  <a:srgbClr val="595A59"/>
                </a:solidFill>
                <a:latin typeface="Calibri"/>
                <a:ea typeface="Calibri"/>
                <a:cs typeface="Calibri"/>
                <a:sym typeface="Calibri"/>
              </a:rPr>
              <a:t>Präventivmaßnahmen als auch </a:t>
            </a:r>
            <a:r>
              <a:rPr lang="de-DE" sz="1200" dirty="0">
                <a:solidFill>
                  <a:srgbClr val="595A59"/>
                </a:solidFill>
                <a:latin typeface="Calibri"/>
                <a:ea typeface="Calibri"/>
                <a:cs typeface="Calibri"/>
                <a:sym typeface="Calibri"/>
              </a:rPr>
              <a:t>im </a:t>
            </a:r>
            <a:r>
              <a:rPr lang="de-DE" sz="1200" dirty="0" err="1">
                <a:solidFill>
                  <a:srgbClr val="595A59"/>
                </a:solidFill>
                <a:latin typeface="Calibri"/>
                <a:ea typeface="Calibri"/>
                <a:cs typeface="Calibri"/>
                <a:sym typeface="Calibri"/>
              </a:rPr>
              <a:t>Rahmen </a:t>
            </a:r>
            <a:r>
              <a:rPr lang="de-DE" sz="1200" dirty="0">
                <a:solidFill>
                  <a:srgbClr val="595A59"/>
                </a:solidFill>
                <a:latin typeface="Calibri"/>
                <a:ea typeface="Calibri"/>
                <a:cs typeface="Calibri"/>
                <a:sym typeface="Calibri"/>
              </a:rPr>
              <a:t>des </a:t>
            </a:r>
            <a:r>
              <a:rPr lang="de-DE" sz="1200" dirty="0" err="1">
                <a:solidFill>
                  <a:srgbClr val="595A59"/>
                </a:solidFill>
                <a:latin typeface="Calibri"/>
                <a:ea typeface="Calibri"/>
                <a:cs typeface="Calibri"/>
                <a:sym typeface="Calibri"/>
              </a:rPr>
              <a:t>reaktiven Krisenmanagements eingesetzt werden kann</a:t>
            </a:r>
            <a:r>
              <a:rPr lang="de-DE" sz="1200" dirty="0">
                <a:solidFill>
                  <a:srgbClr val="595A59"/>
                </a:solidFill>
                <a:latin typeface="Calibri"/>
                <a:ea typeface="Calibri"/>
                <a:cs typeface="Calibri"/>
                <a:sym typeface="Calibri"/>
              </a:rPr>
              <a:t>. </a:t>
            </a:r>
            <a:endParaRPr dirty="0"/>
          </a:p>
        </p:txBody>
      </p:sp>
      <p:sp>
        <p:nvSpPr>
          <p:cNvPr id="4" name="Google Shape;1085;p21">
            <a:extLst>
              <a:ext uri="{FF2B5EF4-FFF2-40B4-BE49-F238E27FC236}">
                <a16:creationId xmlns:a16="http://schemas.microsoft.com/office/drawing/2014/main" id="{5065BD02-6E85-F484-EE0C-B67887FAAA30}"/>
              </a:ext>
            </a:extLst>
          </p:cNvPr>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dirty="0" err="1"/>
              <a:t>SWOT-Analyse</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23"/>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Im Falle einer Schließung aufgrund eines exogenen Ereignisses (z. B. einer Pandemie) ist es für KMU im Tourismusbereich besonders schwierig, sofortige Maßnahmen gegen die Krise zu ergreifen. </a:t>
            </a:r>
          </a:p>
        </p:txBody>
      </p:sp>
      <p:sp>
        <p:nvSpPr>
          <p:cNvPr id="1139" name="Google Shape;1139;p23"/>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Bei einem </a:t>
            </a:r>
            <a:r>
              <a:rPr lang="de-DE" dirty="0" err="1"/>
              <a:t>exogen bedingten Ausfall </a:t>
            </a:r>
            <a:r>
              <a:rPr lang="de-DE" dirty="0"/>
              <a:t>von </a:t>
            </a:r>
            <a:r>
              <a:rPr lang="de-DE" dirty="0" err="1"/>
              <a:t>Gästen</a:t>
            </a:r>
            <a:r>
              <a:rPr lang="de-DE" dirty="0"/>
              <a:t>, wie </a:t>
            </a:r>
            <a:r>
              <a:rPr lang="de-DE" dirty="0" err="1"/>
              <a:t>bei </a:t>
            </a:r>
            <a:r>
              <a:rPr lang="de-DE" dirty="0"/>
              <a:t>der </a:t>
            </a:r>
            <a:r>
              <a:rPr lang="de-DE" dirty="0" err="1"/>
              <a:t>Schließung </a:t>
            </a:r>
            <a:r>
              <a:rPr lang="de-DE" dirty="0"/>
              <a:t>aufgrund von Covid-19, </a:t>
            </a:r>
            <a:r>
              <a:rPr lang="de-DE" dirty="0" err="1"/>
              <a:t>können </a:t>
            </a:r>
            <a:r>
              <a:rPr lang="de-DE" dirty="0"/>
              <a:t>KMU </a:t>
            </a:r>
            <a:r>
              <a:rPr lang="de-DE" dirty="0" err="1"/>
              <a:t>kurzfristig keine wirksamen Maßnahmen ergreifen</a:t>
            </a:r>
            <a:r>
              <a:rPr lang="de-DE" dirty="0"/>
              <a:t>, um </a:t>
            </a:r>
            <a:r>
              <a:rPr lang="de-DE" dirty="0" err="1"/>
              <a:t>dem entgegenzuwirken</a:t>
            </a:r>
            <a:r>
              <a:rPr lang="de-DE" dirty="0"/>
              <a:t>.</a:t>
            </a:r>
            <a:endParaRPr dirty="0"/>
          </a:p>
        </p:txBody>
      </p:sp>
      <p:sp>
        <p:nvSpPr>
          <p:cNvPr id="1140" name="Google Shape;1140;p23"/>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dirty="0"/>
              <a:t>Herausforderungen für KMU im </a:t>
            </a:r>
            <a:r>
              <a:rPr lang="de-DE" dirty="0" err="1"/>
              <a:t>Tourismus</a:t>
            </a:r>
            <a:endParaRPr dirty="0"/>
          </a:p>
        </p:txBody>
      </p:sp>
      <p:sp>
        <p:nvSpPr>
          <p:cNvPr id="1141" name="Google Shape;1141;p23"/>
          <p:cNvSpPr/>
          <p:nvPr/>
        </p:nvSpPr>
        <p:spPr>
          <a:xfrm>
            <a:off x="3858605" y="2454057"/>
            <a:ext cx="3780000" cy="1656000"/>
          </a:xfrm>
          <a:custGeom>
            <a:avLst/>
            <a:gdLst/>
            <a:ahLst/>
            <a:cxnLst/>
            <a:rect l="l" t="t" r="r" b="b"/>
            <a:pathLst>
              <a:path w="3065" h="892" extrusionOk="0">
                <a:moveTo>
                  <a:pt x="199" y="0"/>
                </a:moveTo>
                <a:lnTo>
                  <a:pt x="185" y="0"/>
                </a:lnTo>
                <a:lnTo>
                  <a:pt x="0" y="101"/>
                </a:lnTo>
                <a:lnTo>
                  <a:pt x="0" y="232"/>
                </a:lnTo>
                <a:lnTo>
                  <a:pt x="144" y="154"/>
                </a:lnTo>
                <a:lnTo>
                  <a:pt x="144" y="778"/>
                </a:lnTo>
                <a:lnTo>
                  <a:pt x="5" y="778"/>
                </a:lnTo>
                <a:lnTo>
                  <a:pt x="5" y="892"/>
                </a:lnTo>
                <a:lnTo>
                  <a:pt x="199" y="892"/>
                </a:lnTo>
                <a:lnTo>
                  <a:pt x="421" y="892"/>
                </a:lnTo>
                <a:lnTo>
                  <a:pt x="3065" y="892"/>
                </a:lnTo>
                <a:lnTo>
                  <a:pt x="3065" y="0"/>
                </a:lnTo>
                <a:lnTo>
                  <a:pt x="300" y="0"/>
                </a:lnTo>
                <a:lnTo>
                  <a:pt x="199" y="0"/>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b="1">
              <a:solidFill>
                <a:schemeClr val="dk2"/>
              </a:solidFill>
              <a:latin typeface="Calibri"/>
              <a:ea typeface="Calibri"/>
              <a:cs typeface="Calibri"/>
              <a:sym typeface="Calibri"/>
            </a:endParaRPr>
          </a:p>
        </p:txBody>
      </p:sp>
      <p:sp>
        <p:nvSpPr>
          <p:cNvPr id="1142" name="Google Shape;1142;p23"/>
          <p:cNvSpPr/>
          <p:nvPr/>
        </p:nvSpPr>
        <p:spPr>
          <a:xfrm>
            <a:off x="4227019" y="2446089"/>
            <a:ext cx="432000" cy="1655999"/>
          </a:xfrm>
          <a:custGeom>
            <a:avLst/>
            <a:gdLst/>
            <a:ahLst/>
            <a:cxnLst/>
            <a:rect l="l" t="t" r="r" b="b"/>
            <a:pathLst>
              <a:path w="202" h="576" extrusionOk="0">
                <a:moveTo>
                  <a:pt x="202" y="576"/>
                </a:moveTo>
                <a:lnTo>
                  <a:pt x="0" y="0"/>
                </a:lnTo>
                <a:lnTo>
                  <a:pt x="0" y="500"/>
                </a:lnTo>
                <a:lnTo>
                  <a:pt x="79" y="500"/>
                </a:lnTo>
                <a:lnTo>
                  <a:pt x="79" y="576"/>
                </a:lnTo>
                <a:lnTo>
                  <a:pt x="202" y="576"/>
                </a:lnTo>
                <a:close/>
              </a:path>
            </a:pathLst>
          </a:custGeom>
          <a:solidFill>
            <a:srgbClr val="044E4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b="1">
              <a:solidFill>
                <a:srgbClr val="20EEF1"/>
              </a:solidFill>
              <a:latin typeface="Calibri"/>
              <a:ea typeface="Calibri"/>
              <a:cs typeface="Calibri"/>
              <a:sym typeface="Calibri"/>
            </a:endParaRPr>
          </a:p>
        </p:txBody>
      </p:sp>
      <p:sp>
        <p:nvSpPr>
          <p:cNvPr id="1143" name="Google Shape;1143;p23"/>
          <p:cNvSpPr txBox="1"/>
          <p:nvPr/>
        </p:nvSpPr>
        <p:spPr>
          <a:xfrm>
            <a:off x="4579870" y="2620337"/>
            <a:ext cx="3060000"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dirty="0">
                <a:solidFill>
                  <a:schemeClr val="dk2"/>
                </a:solidFill>
                <a:latin typeface="Calibri"/>
                <a:ea typeface="Calibri"/>
                <a:cs typeface="Calibri"/>
                <a:sym typeface="Calibri"/>
              </a:rPr>
              <a:t>Die </a:t>
            </a:r>
            <a:r>
              <a:rPr lang="de-DE" sz="1600" dirty="0" err="1">
                <a:solidFill>
                  <a:schemeClr val="dk2"/>
                </a:solidFill>
                <a:latin typeface="Calibri"/>
                <a:ea typeface="Calibri"/>
                <a:cs typeface="Calibri"/>
                <a:sym typeface="Calibri"/>
              </a:rPr>
              <a:t>Abwesenheit </a:t>
            </a:r>
            <a:r>
              <a:rPr lang="de-DE" sz="1600" dirty="0">
                <a:solidFill>
                  <a:schemeClr val="dk2"/>
                </a:solidFill>
                <a:latin typeface="Calibri"/>
                <a:ea typeface="Calibri"/>
                <a:cs typeface="Calibri"/>
                <a:sym typeface="Calibri"/>
              </a:rPr>
              <a:t>von </a:t>
            </a:r>
            <a:r>
              <a:rPr lang="de-DE" sz="1600" dirty="0" err="1">
                <a:solidFill>
                  <a:schemeClr val="dk2"/>
                </a:solidFill>
                <a:latin typeface="Calibri"/>
                <a:ea typeface="Calibri"/>
                <a:cs typeface="Calibri"/>
                <a:sym typeface="Calibri"/>
              </a:rPr>
              <a:t>Gästen ist </a:t>
            </a:r>
            <a:r>
              <a:rPr lang="de-DE" sz="1600" dirty="0">
                <a:solidFill>
                  <a:schemeClr val="dk2"/>
                </a:solidFill>
                <a:latin typeface="Calibri"/>
                <a:ea typeface="Calibri"/>
                <a:cs typeface="Calibri"/>
                <a:sym typeface="Calibri"/>
              </a:rPr>
              <a:t>ein </a:t>
            </a:r>
            <a:r>
              <a:rPr lang="de-DE" sz="1600" dirty="0" err="1">
                <a:solidFill>
                  <a:schemeClr val="dk2"/>
                </a:solidFill>
                <a:latin typeface="Calibri"/>
                <a:ea typeface="Calibri"/>
                <a:cs typeface="Calibri"/>
                <a:sym typeface="Calibri"/>
              </a:rPr>
              <a:t>exogenes Ereignis</a:t>
            </a:r>
            <a:r>
              <a:rPr lang="de-DE" sz="1600" dirty="0">
                <a:solidFill>
                  <a:schemeClr val="dk2"/>
                </a:solidFill>
                <a:latin typeface="Calibri"/>
                <a:ea typeface="Calibri"/>
                <a:cs typeface="Calibri"/>
                <a:sym typeface="Calibri"/>
              </a:rPr>
              <a:t>. Es kann vom Unternehmen während des Lockdowns mit keiner Maßnahme direkt beeinflusst werden.</a:t>
            </a:r>
            <a:endParaRPr sz="1600" dirty="0">
              <a:solidFill>
                <a:schemeClr val="dk2"/>
              </a:solidFill>
              <a:latin typeface="Calibri"/>
              <a:ea typeface="Calibri"/>
              <a:cs typeface="Calibri"/>
              <a:sym typeface="Calibri"/>
            </a:endParaRPr>
          </a:p>
        </p:txBody>
      </p:sp>
      <p:sp>
        <p:nvSpPr>
          <p:cNvPr id="1144" name="Google Shape;1144;p23"/>
          <p:cNvSpPr/>
          <p:nvPr/>
        </p:nvSpPr>
        <p:spPr>
          <a:xfrm>
            <a:off x="7979628" y="2448830"/>
            <a:ext cx="3780000" cy="1674000"/>
          </a:xfrm>
          <a:custGeom>
            <a:avLst/>
            <a:gdLst/>
            <a:ahLst/>
            <a:cxnLst/>
            <a:rect l="l" t="t" r="r" b="b"/>
            <a:pathLst>
              <a:path w="1850" h="523" extrusionOk="0">
                <a:moveTo>
                  <a:pt x="176" y="0"/>
                </a:moveTo>
                <a:cubicBezTo>
                  <a:pt x="150" y="0"/>
                  <a:pt x="126" y="5"/>
                  <a:pt x="105" y="13"/>
                </a:cubicBezTo>
                <a:cubicBezTo>
                  <a:pt x="83" y="22"/>
                  <a:pt x="64" y="34"/>
                  <a:pt x="48" y="50"/>
                </a:cubicBezTo>
                <a:cubicBezTo>
                  <a:pt x="33" y="65"/>
                  <a:pt x="21" y="83"/>
                  <a:pt x="13" y="104"/>
                </a:cubicBezTo>
                <a:cubicBezTo>
                  <a:pt x="4" y="124"/>
                  <a:pt x="0" y="146"/>
                  <a:pt x="0" y="169"/>
                </a:cubicBezTo>
                <a:cubicBezTo>
                  <a:pt x="103" y="169"/>
                  <a:pt x="103" y="169"/>
                  <a:pt x="103" y="169"/>
                </a:cubicBezTo>
                <a:cubicBezTo>
                  <a:pt x="103" y="157"/>
                  <a:pt x="105" y="145"/>
                  <a:pt x="108" y="134"/>
                </a:cubicBezTo>
                <a:cubicBezTo>
                  <a:pt x="111" y="124"/>
                  <a:pt x="116" y="115"/>
                  <a:pt x="122" y="107"/>
                </a:cubicBezTo>
                <a:cubicBezTo>
                  <a:pt x="129" y="99"/>
                  <a:pt x="136" y="93"/>
                  <a:pt x="146" y="89"/>
                </a:cubicBezTo>
                <a:cubicBezTo>
                  <a:pt x="155" y="85"/>
                  <a:pt x="166" y="82"/>
                  <a:pt x="178" y="82"/>
                </a:cubicBezTo>
                <a:cubicBezTo>
                  <a:pt x="199" y="82"/>
                  <a:pt x="216" y="89"/>
                  <a:pt x="227" y="102"/>
                </a:cubicBezTo>
                <a:cubicBezTo>
                  <a:pt x="239" y="115"/>
                  <a:pt x="245" y="133"/>
                  <a:pt x="245" y="156"/>
                </a:cubicBezTo>
                <a:cubicBezTo>
                  <a:pt x="245" y="164"/>
                  <a:pt x="244" y="172"/>
                  <a:pt x="241" y="180"/>
                </a:cubicBezTo>
                <a:cubicBezTo>
                  <a:pt x="239" y="188"/>
                  <a:pt x="235" y="197"/>
                  <a:pt x="230" y="206"/>
                </a:cubicBezTo>
                <a:cubicBezTo>
                  <a:pt x="225" y="216"/>
                  <a:pt x="218" y="226"/>
                  <a:pt x="209" y="237"/>
                </a:cubicBezTo>
                <a:cubicBezTo>
                  <a:pt x="200" y="249"/>
                  <a:pt x="190" y="261"/>
                  <a:pt x="177" y="275"/>
                </a:cubicBezTo>
                <a:cubicBezTo>
                  <a:pt x="10" y="453"/>
                  <a:pt x="10" y="453"/>
                  <a:pt x="10" y="453"/>
                </a:cubicBezTo>
                <a:cubicBezTo>
                  <a:pt x="10" y="523"/>
                  <a:pt x="10" y="523"/>
                  <a:pt x="10" y="523"/>
                </a:cubicBezTo>
                <a:cubicBezTo>
                  <a:pt x="134" y="523"/>
                  <a:pt x="134" y="523"/>
                  <a:pt x="134" y="523"/>
                </a:cubicBezTo>
                <a:cubicBezTo>
                  <a:pt x="356" y="523"/>
                  <a:pt x="356" y="523"/>
                  <a:pt x="356" y="523"/>
                </a:cubicBezTo>
                <a:cubicBezTo>
                  <a:pt x="364" y="523"/>
                  <a:pt x="364" y="523"/>
                  <a:pt x="364" y="523"/>
                </a:cubicBezTo>
                <a:cubicBezTo>
                  <a:pt x="1850" y="523"/>
                  <a:pt x="1850" y="523"/>
                  <a:pt x="1850" y="523"/>
                </a:cubicBezTo>
                <a:cubicBezTo>
                  <a:pt x="1850" y="0"/>
                  <a:pt x="1850" y="0"/>
                  <a:pt x="1850" y="0"/>
                </a:cubicBezTo>
                <a:cubicBezTo>
                  <a:pt x="171" y="0"/>
                  <a:pt x="171" y="0"/>
                  <a:pt x="171" y="0"/>
                </a:cubicBezTo>
                <a:cubicBezTo>
                  <a:pt x="173" y="0"/>
                  <a:pt x="175" y="0"/>
                  <a:pt x="176" y="0"/>
                </a:cubicBez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b="1">
              <a:solidFill>
                <a:srgbClr val="20EEF1"/>
              </a:solidFill>
              <a:latin typeface="Calibri"/>
              <a:ea typeface="Calibri"/>
              <a:cs typeface="Calibri"/>
              <a:sym typeface="Calibri"/>
            </a:endParaRPr>
          </a:p>
        </p:txBody>
      </p:sp>
      <p:sp>
        <p:nvSpPr>
          <p:cNvPr id="1145" name="Google Shape;1145;p23"/>
          <p:cNvSpPr/>
          <p:nvPr/>
        </p:nvSpPr>
        <p:spPr>
          <a:xfrm>
            <a:off x="8343388" y="2688812"/>
            <a:ext cx="576000" cy="1434018"/>
          </a:xfrm>
          <a:custGeom>
            <a:avLst/>
            <a:gdLst/>
            <a:ahLst/>
            <a:cxnLst/>
            <a:rect l="l" t="t" r="r" b="b"/>
            <a:pathLst>
              <a:path w="228" h="274" extrusionOk="0">
                <a:moveTo>
                  <a:pt x="228" y="274"/>
                </a:moveTo>
                <a:cubicBezTo>
                  <a:pt x="156" y="70"/>
                  <a:pt x="136" y="15"/>
                  <a:pt x="131" y="0"/>
                </a:cubicBezTo>
                <a:cubicBezTo>
                  <a:pt x="133" y="9"/>
                  <a:pt x="134" y="19"/>
                  <a:pt x="134" y="29"/>
                </a:cubicBezTo>
                <a:cubicBezTo>
                  <a:pt x="134" y="40"/>
                  <a:pt x="133" y="51"/>
                  <a:pt x="129" y="62"/>
                </a:cubicBezTo>
                <a:cubicBezTo>
                  <a:pt x="126" y="72"/>
                  <a:pt x="121" y="83"/>
                  <a:pt x="114" y="93"/>
                </a:cubicBezTo>
                <a:cubicBezTo>
                  <a:pt x="107" y="103"/>
                  <a:pt x="100" y="114"/>
                  <a:pt x="90" y="125"/>
                </a:cubicBezTo>
                <a:cubicBezTo>
                  <a:pt x="81" y="135"/>
                  <a:pt x="71" y="147"/>
                  <a:pt x="60" y="158"/>
                </a:cubicBezTo>
                <a:cubicBezTo>
                  <a:pt x="0" y="220"/>
                  <a:pt x="0" y="220"/>
                  <a:pt x="0" y="220"/>
                </a:cubicBezTo>
                <a:cubicBezTo>
                  <a:pt x="145" y="220"/>
                  <a:pt x="145" y="220"/>
                  <a:pt x="145" y="220"/>
                </a:cubicBezTo>
                <a:cubicBezTo>
                  <a:pt x="145" y="274"/>
                  <a:pt x="145" y="274"/>
                  <a:pt x="145" y="274"/>
                </a:cubicBezTo>
                <a:cubicBezTo>
                  <a:pt x="228" y="274"/>
                  <a:pt x="228" y="274"/>
                  <a:pt x="228" y="274"/>
                </a:cubicBezTo>
                <a:close/>
              </a:path>
            </a:pathLst>
          </a:custGeom>
          <a:solidFill>
            <a:srgbClr val="044E4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b="1">
              <a:solidFill>
                <a:srgbClr val="20EEF1"/>
              </a:solidFill>
              <a:latin typeface="Calibri"/>
              <a:ea typeface="Calibri"/>
              <a:cs typeface="Calibri"/>
              <a:sym typeface="Calibri"/>
            </a:endParaRPr>
          </a:p>
        </p:txBody>
      </p:sp>
      <p:sp>
        <p:nvSpPr>
          <p:cNvPr id="1146" name="Google Shape;1146;p23"/>
          <p:cNvSpPr txBox="1"/>
          <p:nvPr/>
        </p:nvSpPr>
        <p:spPr>
          <a:xfrm>
            <a:off x="8839953" y="2497226"/>
            <a:ext cx="2959800" cy="1569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dirty="0">
                <a:solidFill>
                  <a:schemeClr val="dk2"/>
                </a:solidFill>
                <a:latin typeface="Calibri"/>
                <a:ea typeface="Calibri"/>
                <a:cs typeface="Calibri"/>
                <a:sym typeface="Calibri"/>
              </a:rPr>
              <a:t>Veränderungsprozesse benötigen einen längeren Zeitraum für die Entwicklung und Umsetzung. Ihre Auswirkungen werden nicht während des Lockdowns oder unmittelbar danach spürbar sein.</a:t>
            </a:r>
          </a:p>
        </p:txBody>
      </p:sp>
      <p:sp>
        <p:nvSpPr>
          <p:cNvPr id="1147" name="Google Shape;1147;p23"/>
          <p:cNvSpPr/>
          <p:nvPr/>
        </p:nvSpPr>
        <p:spPr>
          <a:xfrm rot="5400000">
            <a:off x="7411758" y="4000064"/>
            <a:ext cx="691206" cy="1494653"/>
          </a:xfrm>
          <a:prstGeom prst="rightArrow">
            <a:avLst>
              <a:gd name="adj1" fmla="val 50000"/>
              <a:gd name="adj2" fmla="val 51961"/>
            </a:avLst>
          </a:prstGeom>
          <a:solidFill>
            <a:schemeClr val="accent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8" name="Google Shape;1148;p23"/>
          <p:cNvSpPr txBox="1"/>
          <p:nvPr/>
        </p:nvSpPr>
        <p:spPr>
          <a:xfrm>
            <a:off x="6253747" y="5250797"/>
            <a:ext cx="3451762"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chemeClr val="dk1"/>
                </a:solidFill>
                <a:latin typeface="Calibri"/>
                <a:ea typeface="Calibri"/>
                <a:cs typeface="Calibri"/>
                <a:sym typeface="Calibri"/>
              </a:rPr>
              <a:t>Kurzfristig lassen sich keine Maßnahmen ableiten, die dem exogenen Verlust von Gästen entgegenwirken können.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24"/>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a:t>Veränderungsprozesse brauchen Zeit und Geld. Liquiditätsreserven sind daher für das kurzfristige Krisenmanagement unverzichtbar.</a:t>
            </a:r>
            <a:endParaRPr/>
          </a:p>
        </p:txBody>
      </p:sp>
      <p:sp>
        <p:nvSpPr>
          <p:cNvPr id="1154" name="Google Shape;1154;p24"/>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a:t>Erforderliche Ressourcen für Veränderungsprozesse</a:t>
            </a:r>
            <a:endParaRPr/>
          </a:p>
        </p:txBody>
      </p:sp>
      <p:sp>
        <p:nvSpPr>
          <p:cNvPr id="1155" name="Google Shape;1155;p24"/>
          <p:cNvSpPr/>
          <p:nvPr/>
        </p:nvSpPr>
        <p:spPr>
          <a:xfrm>
            <a:off x="5468937" y="2109199"/>
            <a:ext cx="4988958" cy="1196502"/>
          </a:xfrm>
          <a:prstGeom prst="rect">
            <a:avLst/>
          </a:prstGeom>
          <a:solidFill>
            <a:schemeClr val="accent1"/>
          </a:solidFill>
          <a:ln w="12700" cap="flat" cmpd="sng">
            <a:solidFill>
              <a:srgbClr val="086D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56" name="Google Shape;1156;p24" descr="Stoppuhr"/>
          <p:cNvPicPr preferRelativeResize="0">
            <a:picLocks noGrp="1"/>
          </p:cNvPicPr>
          <p:nvPr>
            <p:ph type="body" idx="1"/>
          </p:nvPr>
        </p:nvPicPr>
        <p:blipFill rotWithShape="1">
          <a:blip r:embed="rId3">
            <a:alphaModFix/>
          </a:blip>
          <a:srcRect/>
          <a:stretch/>
        </p:blipFill>
        <p:spPr>
          <a:xfrm>
            <a:off x="5616626" y="2235284"/>
            <a:ext cx="914400" cy="914400"/>
          </a:xfrm>
          <a:prstGeom prst="rect">
            <a:avLst/>
          </a:prstGeom>
          <a:noFill/>
          <a:ln>
            <a:noFill/>
          </a:ln>
        </p:spPr>
      </p:pic>
      <p:sp>
        <p:nvSpPr>
          <p:cNvPr id="1157" name="Google Shape;1157;p24"/>
          <p:cNvSpPr txBox="1"/>
          <p:nvPr/>
        </p:nvSpPr>
        <p:spPr>
          <a:xfrm>
            <a:off x="6713119" y="2152939"/>
            <a:ext cx="3655998"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dirty="0">
                <a:solidFill>
                  <a:schemeClr val="dk2"/>
                </a:solidFill>
                <a:latin typeface="Calibri"/>
                <a:ea typeface="Calibri"/>
                <a:cs typeface="Calibri"/>
                <a:sym typeface="Calibri"/>
              </a:rPr>
              <a:t>Zeit </a:t>
            </a:r>
            <a:r>
              <a:rPr lang="de-DE" sz="1800" dirty="0">
                <a:solidFill>
                  <a:schemeClr val="dk2"/>
                </a:solidFill>
                <a:latin typeface="Calibri"/>
                <a:ea typeface="Calibri"/>
                <a:cs typeface="Calibri"/>
                <a:sym typeface="Calibri"/>
              </a:rPr>
              <a:t>- </a:t>
            </a:r>
            <a:r>
              <a:rPr lang="de-DE" sz="1800" dirty="0" err="1">
                <a:solidFill>
                  <a:schemeClr val="dk2"/>
                </a:solidFill>
                <a:latin typeface="Calibri"/>
                <a:ea typeface="Calibri"/>
                <a:cs typeface="Calibri"/>
                <a:sym typeface="Calibri"/>
              </a:rPr>
              <a:t>erforderlich </a:t>
            </a:r>
            <a:r>
              <a:rPr lang="de-DE" sz="1800" dirty="0">
                <a:solidFill>
                  <a:schemeClr val="dk2"/>
                </a:solidFill>
                <a:latin typeface="Calibri"/>
                <a:ea typeface="Calibri"/>
                <a:cs typeface="Calibri"/>
                <a:sym typeface="Calibri"/>
              </a:rPr>
              <a:t>für die </a:t>
            </a:r>
            <a:r>
              <a:rPr lang="de-DE" sz="1800" dirty="0" err="1">
                <a:solidFill>
                  <a:schemeClr val="dk2"/>
                </a:solidFill>
                <a:latin typeface="Calibri"/>
                <a:ea typeface="Calibri"/>
                <a:cs typeface="Calibri"/>
                <a:sym typeface="Calibri"/>
              </a:rPr>
              <a:t>Entwicklung </a:t>
            </a:r>
            <a:r>
              <a:rPr lang="de-DE" sz="1800" dirty="0">
                <a:solidFill>
                  <a:schemeClr val="dk2"/>
                </a:solidFill>
                <a:latin typeface="Calibri"/>
                <a:ea typeface="Calibri"/>
                <a:cs typeface="Calibri"/>
                <a:sym typeface="Calibri"/>
              </a:rPr>
              <a:t>und </a:t>
            </a:r>
            <a:r>
              <a:rPr lang="de-DE" sz="1800" dirty="0" err="1">
                <a:solidFill>
                  <a:schemeClr val="dk2"/>
                </a:solidFill>
                <a:latin typeface="Calibri"/>
                <a:ea typeface="Calibri"/>
                <a:cs typeface="Calibri"/>
                <a:sym typeface="Calibri"/>
              </a:rPr>
              <a:t>Umsetzung neuer Konzepte</a:t>
            </a:r>
            <a:endParaRPr sz="1800" dirty="0">
              <a:solidFill>
                <a:schemeClr val="dk2"/>
              </a:solidFill>
              <a:latin typeface="Calibri"/>
              <a:ea typeface="Calibri"/>
              <a:cs typeface="Calibri"/>
              <a:sym typeface="Calibri"/>
            </a:endParaRPr>
          </a:p>
        </p:txBody>
      </p:sp>
      <p:sp>
        <p:nvSpPr>
          <p:cNvPr id="1158" name="Google Shape;1158;p24"/>
          <p:cNvSpPr txBox="1"/>
          <p:nvPr/>
        </p:nvSpPr>
        <p:spPr>
          <a:xfrm>
            <a:off x="389965" y="1637401"/>
            <a:ext cx="3189996" cy="4606643"/>
          </a:xfrm>
          <a:prstGeom prst="rect">
            <a:avLst/>
          </a:prstGeom>
          <a:noFill/>
          <a:ln>
            <a:noFill/>
          </a:ln>
        </p:spPr>
        <p:txBody>
          <a:bodyPr spcFirstLastPara="1" wrap="square" lIns="91425" tIns="45700" rIns="91425" bIns="45700" anchor="ctr" anchorCtr="0">
            <a:normAutofit fontScale="92500" lnSpcReduction="10000"/>
          </a:bodyPr>
          <a:lstStyle/>
          <a:p>
            <a:pPr marL="0" marR="0" lvl="0" indent="0" algn="l" rtl="0">
              <a:lnSpc>
                <a:spcPct val="100000"/>
              </a:lnSpc>
              <a:spcBef>
                <a:spcPts val="0"/>
              </a:spcBef>
              <a:spcAft>
                <a:spcPts val="0"/>
              </a:spcAft>
              <a:buClr>
                <a:srgbClr val="595A59"/>
              </a:buClr>
              <a:buSzPts val="1800"/>
              <a:buFont typeface="Arial"/>
              <a:buNone/>
            </a:pPr>
            <a:r>
              <a:rPr lang="de-DE" sz="1800" dirty="0">
                <a:solidFill>
                  <a:srgbClr val="595A59"/>
                </a:solidFill>
                <a:latin typeface="Calibri"/>
                <a:ea typeface="Calibri"/>
                <a:cs typeface="Calibri"/>
                <a:sym typeface="Calibri"/>
              </a:rPr>
              <a:t>Die mittel- und </a:t>
            </a:r>
            <a:r>
              <a:rPr lang="de-DE" sz="1800" dirty="0" err="1">
                <a:solidFill>
                  <a:srgbClr val="595A59"/>
                </a:solidFill>
                <a:latin typeface="Calibri"/>
                <a:ea typeface="Calibri"/>
                <a:cs typeface="Calibri"/>
                <a:sym typeface="Calibri"/>
              </a:rPr>
              <a:t>langfristig wirksamen Maßnahmen erfordern zwei entscheidende Ressourcen</a:t>
            </a:r>
            <a:r>
              <a:rPr lang="de-DE" sz="1800" dirty="0">
                <a:solidFill>
                  <a:srgbClr val="595A59"/>
                </a:solidFill>
                <a:latin typeface="Calibri"/>
                <a:ea typeface="Calibri"/>
                <a:cs typeface="Calibri"/>
                <a:sym typeface="Calibri"/>
              </a:rPr>
              <a:t>: Zeit und </a:t>
            </a:r>
            <a:r>
              <a:rPr lang="de-DE" sz="1800" dirty="0" err="1">
                <a:solidFill>
                  <a:srgbClr val="595A59"/>
                </a:solidFill>
                <a:latin typeface="Calibri"/>
                <a:ea typeface="Calibri"/>
                <a:cs typeface="Calibri"/>
                <a:sym typeface="Calibri"/>
              </a:rPr>
              <a:t>finanzielle Mittel</a:t>
            </a:r>
            <a:r>
              <a:rPr lang="de-DE" sz="1800" dirty="0">
                <a:solidFill>
                  <a:srgbClr val="595A59"/>
                </a:solidFill>
                <a:latin typeface="Calibri"/>
                <a:ea typeface="Calibri"/>
                <a:cs typeface="Calibri"/>
                <a:sym typeface="Calibri"/>
              </a:rPr>
              <a:t>.</a:t>
            </a:r>
            <a:endParaRPr dirty="0"/>
          </a:p>
          <a:p>
            <a:pPr marL="0" marR="0" lvl="0" indent="0" algn="l" rtl="0">
              <a:lnSpc>
                <a:spcPct val="100000"/>
              </a:lnSpc>
              <a:spcBef>
                <a:spcPts val="600"/>
              </a:spcBef>
              <a:spcAft>
                <a:spcPts val="0"/>
              </a:spcAft>
              <a:buClr>
                <a:srgbClr val="595A59"/>
              </a:buClr>
              <a:buSzPts val="1800"/>
              <a:buFont typeface="Arial"/>
              <a:buNone/>
            </a:pPr>
            <a:r>
              <a:rPr lang="de-DE" sz="1800" dirty="0">
                <a:solidFill>
                  <a:srgbClr val="595A59"/>
                </a:solidFill>
                <a:latin typeface="Calibri"/>
                <a:ea typeface="Calibri"/>
                <a:cs typeface="Calibri"/>
                <a:sym typeface="Calibri"/>
              </a:rPr>
              <a:t>Da die Zeit </a:t>
            </a:r>
            <a:r>
              <a:rPr lang="de-DE" sz="1800" dirty="0" err="1">
                <a:solidFill>
                  <a:srgbClr val="595A59"/>
                </a:solidFill>
                <a:latin typeface="Calibri"/>
                <a:ea typeface="Calibri"/>
                <a:cs typeface="Calibri"/>
                <a:sym typeface="Calibri"/>
              </a:rPr>
              <a:t>nicht beeinflussbar ist</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bleiben für das </a:t>
            </a:r>
            <a:r>
              <a:rPr lang="de-DE" sz="1800" dirty="0">
                <a:solidFill>
                  <a:srgbClr val="595A59"/>
                </a:solidFill>
                <a:latin typeface="Calibri"/>
                <a:ea typeface="Calibri"/>
                <a:cs typeface="Calibri"/>
                <a:sym typeface="Calibri"/>
              </a:rPr>
              <a:t>kurzfristige </a:t>
            </a:r>
            <a:r>
              <a:rPr lang="de-DE" sz="1800" dirty="0" err="1">
                <a:solidFill>
                  <a:srgbClr val="595A59"/>
                </a:solidFill>
                <a:latin typeface="Calibri"/>
                <a:ea typeface="Calibri"/>
                <a:cs typeface="Calibri"/>
                <a:sym typeface="Calibri"/>
              </a:rPr>
              <a:t>Krisenmanagement nur die finanziellen Mittel</a:t>
            </a:r>
            <a:r>
              <a:rPr lang="de-DE" sz="1800" dirty="0">
                <a:solidFill>
                  <a:srgbClr val="595A59"/>
                </a:solidFill>
                <a:latin typeface="Calibri"/>
                <a:ea typeface="Calibri"/>
                <a:cs typeface="Calibri"/>
                <a:sym typeface="Calibri"/>
              </a:rPr>
              <a:t>. Fällt der </a:t>
            </a:r>
            <a:r>
              <a:rPr lang="de-DE" sz="1800" dirty="0" err="1">
                <a:solidFill>
                  <a:srgbClr val="595A59"/>
                </a:solidFill>
                <a:latin typeface="Calibri"/>
                <a:ea typeface="Calibri"/>
                <a:cs typeface="Calibri"/>
                <a:sym typeface="Calibri"/>
              </a:rPr>
              <a:t>Umsatz weg</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müssen </a:t>
            </a:r>
            <a:r>
              <a:rPr lang="de-DE" sz="1800" dirty="0">
                <a:solidFill>
                  <a:srgbClr val="595A59"/>
                </a:solidFill>
                <a:latin typeface="Calibri"/>
                <a:ea typeface="Calibri"/>
                <a:cs typeface="Calibri"/>
                <a:sym typeface="Calibri"/>
              </a:rPr>
              <a:t>die </a:t>
            </a:r>
            <a:r>
              <a:rPr lang="de-DE" sz="1800" dirty="0" err="1">
                <a:solidFill>
                  <a:srgbClr val="595A59"/>
                </a:solidFill>
                <a:latin typeface="Calibri"/>
                <a:ea typeface="Calibri"/>
                <a:cs typeface="Calibri"/>
                <a:sym typeface="Calibri"/>
              </a:rPr>
              <a:t>anfallenden Kosten </a:t>
            </a:r>
            <a:r>
              <a:rPr lang="de-DE" sz="1800" dirty="0">
                <a:solidFill>
                  <a:srgbClr val="595A59"/>
                </a:solidFill>
                <a:latin typeface="Calibri"/>
                <a:ea typeface="Calibri"/>
                <a:cs typeface="Calibri"/>
                <a:sym typeface="Calibri"/>
              </a:rPr>
              <a:t>trotzdem </a:t>
            </a:r>
            <a:r>
              <a:rPr lang="de-DE" sz="1800" dirty="0" err="1">
                <a:solidFill>
                  <a:srgbClr val="595A59"/>
                </a:solidFill>
                <a:latin typeface="Calibri"/>
                <a:ea typeface="Calibri"/>
                <a:cs typeface="Calibri"/>
                <a:sym typeface="Calibri"/>
              </a:rPr>
              <a:t>gedeckt werden</a:t>
            </a:r>
            <a:r>
              <a:rPr lang="de-DE" sz="1800" dirty="0">
                <a:solidFill>
                  <a:srgbClr val="595A59"/>
                </a:solidFill>
                <a:latin typeface="Calibri"/>
                <a:ea typeface="Calibri"/>
                <a:cs typeface="Calibri"/>
                <a:sym typeface="Calibri"/>
              </a:rPr>
              <a:t>. </a:t>
            </a:r>
            <a:endParaRPr dirty="0"/>
          </a:p>
          <a:p>
            <a:pPr marL="0" marR="0" lvl="0" indent="0" algn="l" rtl="0">
              <a:lnSpc>
                <a:spcPct val="100000"/>
              </a:lnSpc>
              <a:spcBef>
                <a:spcPts val="600"/>
              </a:spcBef>
              <a:spcAft>
                <a:spcPts val="0"/>
              </a:spcAft>
              <a:buClr>
                <a:srgbClr val="595A59"/>
              </a:buClr>
              <a:buSzPts val="1800"/>
              <a:buFont typeface="Arial"/>
              <a:buNone/>
            </a:pPr>
            <a:r>
              <a:rPr lang="de-DE" sz="1800" dirty="0" err="1">
                <a:solidFill>
                  <a:srgbClr val="595A59"/>
                </a:solidFill>
                <a:latin typeface="Calibri"/>
                <a:ea typeface="Calibri"/>
                <a:cs typeface="Calibri"/>
                <a:sym typeface="Calibri"/>
              </a:rPr>
              <a:t>Nur Liquiditätsreserven sichern </a:t>
            </a:r>
            <a:r>
              <a:rPr lang="de-DE" sz="1800" dirty="0">
                <a:solidFill>
                  <a:srgbClr val="595A59"/>
                </a:solidFill>
                <a:latin typeface="Calibri"/>
                <a:ea typeface="Calibri"/>
                <a:cs typeface="Calibri"/>
                <a:sym typeface="Calibri"/>
              </a:rPr>
              <a:t>die </a:t>
            </a:r>
            <a:r>
              <a:rPr lang="de-DE" sz="1800" dirty="0" err="1">
                <a:solidFill>
                  <a:srgbClr val="595A59"/>
                </a:solidFill>
                <a:latin typeface="Calibri"/>
                <a:ea typeface="Calibri"/>
                <a:cs typeface="Calibri"/>
                <a:sym typeface="Calibri"/>
              </a:rPr>
              <a:t>Kontinuität </a:t>
            </a:r>
            <a:r>
              <a:rPr lang="de-DE" sz="1800" dirty="0">
                <a:solidFill>
                  <a:srgbClr val="595A59"/>
                </a:solidFill>
                <a:latin typeface="Calibri"/>
                <a:ea typeface="Calibri"/>
                <a:cs typeface="Calibri"/>
                <a:sym typeface="Calibri"/>
              </a:rPr>
              <a:t>des </a:t>
            </a:r>
            <a:r>
              <a:rPr lang="de-DE" sz="1800" dirty="0" err="1">
                <a:solidFill>
                  <a:srgbClr val="595A59"/>
                </a:solidFill>
                <a:latin typeface="Calibri"/>
                <a:ea typeface="Calibri"/>
                <a:cs typeface="Calibri"/>
                <a:sym typeface="Calibri"/>
              </a:rPr>
              <a:t>Unternehmens in der </a:t>
            </a:r>
            <a:r>
              <a:rPr lang="de-DE" sz="1800" dirty="0">
                <a:solidFill>
                  <a:srgbClr val="595A59"/>
                </a:solidFill>
                <a:latin typeface="Calibri"/>
                <a:ea typeface="Calibri"/>
                <a:cs typeface="Calibri"/>
                <a:sym typeface="Calibri"/>
              </a:rPr>
              <a:t>Zeit</a:t>
            </a:r>
            <a:r>
              <a:rPr lang="de-DE" sz="1800" dirty="0" err="1">
                <a:solidFill>
                  <a:srgbClr val="595A59"/>
                </a:solidFill>
                <a:latin typeface="Calibri"/>
                <a:ea typeface="Calibri"/>
                <a:cs typeface="Calibri"/>
                <a:sym typeface="Calibri"/>
              </a:rPr>
              <a:t>, in der Veränderungsprozesse entwickelt </a:t>
            </a:r>
            <a:r>
              <a:rPr lang="de-DE" sz="1800" dirty="0">
                <a:solidFill>
                  <a:srgbClr val="595A59"/>
                </a:solidFill>
                <a:latin typeface="Calibri"/>
                <a:ea typeface="Calibri"/>
                <a:cs typeface="Calibri"/>
                <a:sym typeface="Calibri"/>
              </a:rPr>
              <a:t>und </a:t>
            </a:r>
            <a:r>
              <a:rPr lang="de-DE" sz="1800" dirty="0" err="1">
                <a:solidFill>
                  <a:srgbClr val="595A59"/>
                </a:solidFill>
                <a:latin typeface="Calibri"/>
                <a:ea typeface="Calibri"/>
                <a:cs typeface="Calibri"/>
                <a:sym typeface="Calibri"/>
              </a:rPr>
              <a:t>umgesetzt werden</a:t>
            </a:r>
            <a:r>
              <a:rPr lang="de-DE" sz="1800" dirty="0">
                <a:solidFill>
                  <a:srgbClr val="595A59"/>
                </a:solidFill>
                <a:latin typeface="Calibri"/>
                <a:ea typeface="Calibri"/>
                <a:cs typeface="Calibri"/>
                <a:sym typeface="Calibri"/>
              </a:rPr>
              <a:t>.</a:t>
            </a:r>
            <a:endParaRPr sz="1800" dirty="0">
              <a:solidFill>
                <a:srgbClr val="595A59"/>
              </a:solidFill>
              <a:latin typeface="Calibri"/>
              <a:ea typeface="Calibri"/>
              <a:cs typeface="Calibri"/>
              <a:sym typeface="Calibri"/>
            </a:endParaRPr>
          </a:p>
        </p:txBody>
      </p:sp>
      <p:cxnSp>
        <p:nvCxnSpPr>
          <p:cNvPr id="1159" name="Google Shape;1159;p24"/>
          <p:cNvCxnSpPr/>
          <p:nvPr/>
        </p:nvCxnSpPr>
        <p:spPr>
          <a:xfrm>
            <a:off x="6622072" y="2109199"/>
            <a:ext cx="0" cy="1196502"/>
          </a:xfrm>
          <a:prstGeom prst="straightConnector1">
            <a:avLst/>
          </a:prstGeom>
          <a:noFill/>
          <a:ln w="9525" cap="flat" cmpd="sng">
            <a:solidFill>
              <a:schemeClr val="dk2"/>
            </a:solidFill>
            <a:prstDash val="solid"/>
            <a:miter lim="800000"/>
            <a:headEnd type="none" w="sm" len="sm"/>
            <a:tailEnd type="none" w="sm" len="sm"/>
          </a:ln>
        </p:spPr>
      </p:cxnSp>
      <p:sp>
        <p:nvSpPr>
          <p:cNvPr id="1160" name="Google Shape;1160;p24"/>
          <p:cNvSpPr/>
          <p:nvPr/>
        </p:nvSpPr>
        <p:spPr>
          <a:xfrm>
            <a:off x="5468936" y="3598999"/>
            <a:ext cx="4988957" cy="1235034"/>
          </a:xfrm>
          <a:prstGeom prst="rect">
            <a:avLst/>
          </a:prstGeom>
          <a:solidFill>
            <a:schemeClr val="accent1"/>
          </a:solidFill>
          <a:ln w="12700" cap="flat" cmpd="sng">
            <a:solidFill>
              <a:srgbClr val="086D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161" name="Google Shape;1161;p24"/>
          <p:cNvCxnSpPr/>
          <p:nvPr/>
        </p:nvCxnSpPr>
        <p:spPr>
          <a:xfrm>
            <a:off x="6622072" y="3598999"/>
            <a:ext cx="0" cy="1235034"/>
          </a:xfrm>
          <a:prstGeom prst="straightConnector1">
            <a:avLst/>
          </a:prstGeom>
          <a:noFill/>
          <a:ln w="9525" cap="flat" cmpd="sng">
            <a:solidFill>
              <a:schemeClr val="dk2"/>
            </a:solidFill>
            <a:prstDash val="solid"/>
            <a:miter lim="800000"/>
            <a:headEnd type="none" w="sm" len="sm"/>
            <a:tailEnd type="none" w="sm" len="sm"/>
          </a:ln>
        </p:spPr>
      </p:cxnSp>
      <p:pic>
        <p:nvPicPr>
          <p:cNvPr id="1162" name="Google Shape;1162;p24" descr="Dollar"/>
          <p:cNvPicPr preferRelativeResize="0">
            <a:picLocks noGrp="1"/>
          </p:cNvPicPr>
          <p:nvPr>
            <p:ph type="body" idx="2"/>
          </p:nvPr>
        </p:nvPicPr>
        <p:blipFill rotWithShape="1">
          <a:blip r:embed="rId4">
            <a:alphaModFix/>
          </a:blip>
          <a:srcRect/>
          <a:stretch/>
        </p:blipFill>
        <p:spPr>
          <a:xfrm>
            <a:off x="5616626" y="3769220"/>
            <a:ext cx="914400" cy="894592"/>
          </a:xfrm>
          <a:prstGeom prst="rect">
            <a:avLst/>
          </a:prstGeom>
          <a:noFill/>
          <a:ln>
            <a:noFill/>
          </a:ln>
        </p:spPr>
      </p:pic>
      <p:sp>
        <p:nvSpPr>
          <p:cNvPr id="1163" name="Google Shape;1163;p24"/>
          <p:cNvSpPr txBox="1"/>
          <p:nvPr/>
        </p:nvSpPr>
        <p:spPr>
          <a:xfrm>
            <a:off x="6578830" y="3633704"/>
            <a:ext cx="4066421"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dirty="0">
                <a:solidFill>
                  <a:schemeClr val="lt1"/>
                </a:solidFill>
                <a:latin typeface="Calibri"/>
                <a:ea typeface="Calibri"/>
                <a:cs typeface="Calibri"/>
                <a:sym typeface="Calibri"/>
              </a:rPr>
              <a:t>Finanzielle </a:t>
            </a:r>
            <a:r>
              <a:rPr lang="de-DE" sz="1800" b="1" dirty="0" err="1">
                <a:solidFill>
                  <a:schemeClr val="lt1"/>
                </a:solidFill>
                <a:latin typeface="Calibri"/>
                <a:ea typeface="Calibri"/>
                <a:cs typeface="Calibri"/>
                <a:sym typeface="Calibri"/>
              </a:rPr>
              <a:t>Ressourcen </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erforderlich </a:t>
            </a:r>
            <a:r>
              <a:rPr lang="de-DE" sz="1800" dirty="0">
                <a:solidFill>
                  <a:schemeClr val="lt1"/>
                </a:solidFill>
                <a:latin typeface="Calibri"/>
                <a:ea typeface="Calibri"/>
                <a:cs typeface="Calibri"/>
                <a:sym typeface="Calibri"/>
              </a:rPr>
              <a:t>für </a:t>
            </a:r>
            <a:endParaRPr dirty="0"/>
          </a:p>
          <a:p>
            <a:pPr marL="0" marR="0" lvl="0" indent="0" algn="l" rtl="0">
              <a:spcBef>
                <a:spcPts val="0"/>
              </a:spcBef>
              <a:spcAft>
                <a:spcPts val="0"/>
              </a:spcAft>
              <a:buNone/>
            </a:pPr>
            <a:r>
              <a:rPr lang="de-DE" sz="1800" dirty="0">
                <a:solidFill>
                  <a:schemeClr val="lt1"/>
                </a:solidFill>
                <a:latin typeface="Calibri"/>
                <a:ea typeface="Calibri"/>
                <a:cs typeface="Calibri"/>
                <a:sym typeface="Calibri"/>
              </a:rPr>
              <a:t>1) Aufrechterhaltung des Betriebs</a:t>
            </a:r>
            <a:endParaRPr dirty="0"/>
          </a:p>
          <a:p>
            <a:pPr marL="0" marR="0" lvl="0" indent="0" algn="l" rtl="0">
              <a:spcBef>
                <a:spcPts val="0"/>
              </a:spcBef>
              <a:spcAft>
                <a:spcPts val="0"/>
              </a:spcAft>
              <a:buNone/>
            </a:pPr>
            <a:r>
              <a:rPr lang="de-DE" sz="1800" dirty="0">
                <a:solidFill>
                  <a:schemeClr val="lt1"/>
                </a:solidFill>
                <a:latin typeface="Calibri"/>
                <a:ea typeface="Calibri"/>
                <a:cs typeface="Calibri"/>
                <a:sym typeface="Calibri"/>
              </a:rPr>
              <a:t>2) Konzeptentwicklung und Finanzierung der Umsetzung</a:t>
            </a:r>
            <a:endParaRPr sz="1800" dirty="0">
              <a:solidFill>
                <a:schemeClr val="lt1"/>
              </a:solidFill>
              <a:latin typeface="Calibri"/>
              <a:ea typeface="Calibri"/>
              <a:cs typeface="Calibri"/>
              <a:sym typeface="Calibri"/>
            </a:endParaRPr>
          </a:p>
        </p:txBody>
      </p:sp>
      <p:sp>
        <p:nvSpPr>
          <p:cNvPr id="1164" name="Google Shape;1164;p24"/>
          <p:cNvSpPr/>
          <p:nvPr/>
        </p:nvSpPr>
        <p:spPr>
          <a:xfrm>
            <a:off x="5468936" y="5216169"/>
            <a:ext cx="1153135" cy="752112"/>
          </a:xfrm>
          <a:prstGeom prst="rightArrow">
            <a:avLst>
              <a:gd name="adj1" fmla="val 50000"/>
              <a:gd name="adj2" fmla="val 51961"/>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5" name="Google Shape;1165;p24"/>
          <p:cNvSpPr txBox="1"/>
          <p:nvPr/>
        </p:nvSpPr>
        <p:spPr>
          <a:xfrm>
            <a:off x="6844534" y="5269060"/>
            <a:ext cx="308840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err="1">
                <a:solidFill>
                  <a:srgbClr val="79527B"/>
                </a:solidFill>
                <a:latin typeface="Calibri"/>
                <a:ea typeface="Calibri"/>
                <a:cs typeface="Calibri"/>
                <a:sym typeface="Calibri"/>
              </a:rPr>
              <a:t>Liquiditätsreserven sind für </a:t>
            </a:r>
            <a:r>
              <a:rPr lang="de-DE" sz="1800" dirty="0">
                <a:solidFill>
                  <a:srgbClr val="79527B"/>
                </a:solidFill>
                <a:latin typeface="Calibri"/>
                <a:ea typeface="Calibri"/>
                <a:cs typeface="Calibri"/>
                <a:sym typeface="Calibri"/>
              </a:rPr>
              <a:t>das </a:t>
            </a:r>
            <a:r>
              <a:rPr lang="de-DE" sz="1800" dirty="0" err="1">
                <a:solidFill>
                  <a:srgbClr val="79527B"/>
                </a:solidFill>
                <a:latin typeface="Calibri"/>
                <a:ea typeface="Calibri"/>
                <a:cs typeface="Calibri"/>
                <a:sym typeface="Calibri"/>
              </a:rPr>
              <a:t>Überleben </a:t>
            </a:r>
            <a:r>
              <a:rPr lang="de-DE" sz="1800" dirty="0">
                <a:solidFill>
                  <a:srgbClr val="79527B"/>
                </a:solidFill>
                <a:latin typeface="Calibri"/>
                <a:ea typeface="Calibri"/>
                <a:cs typeface="Calibri"/>
                <a:sym typeface="Calibri"/>
              </a:rPr>
              <a:t>des </a:t>
            </a:r>
            <a:r>
              <a:rPr lang="de-DE" sz="1800" dirty="0" err="1">
                <a:solidFill>
                  <a:srgbClr val="79527B"/>
                </a:solidFill>
                <a:latin typeface="Calibri"/>
                <a:ea typeface="Calibri"/>
                <a:cs typeface="Calibri"/>
                <a:sym typeface="Calibri"/>
              </a:rPr>
              <a:t>Unternehmens </a:t>
            </a:r>
            <a:r>
              <a:rPr lang="de-DE" sz="1800" dirty="0">
                <a:solidFill>
                  <a:srgbClr val="79527B"/>
                </a:solidFill>
                <a:latin typeface="Calibri"/>
                <a:ea typeface="Calibri"/>
                <a:cs typeface="Calibri"/>
                <a:sym typeface="Calibri"/>
              </a:rPr>
              <a:t>unerlässlich</a:t>
            </a:r>
            <a:endParaRPr sz="1800" dirty="0">
              <a:solidFill>
                <a:srgbClr val="79527B"/>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1170" name="Google Shape;1170;p25"/>
          <p:cNvGrpSpPr/>
          <p:nvPr/>
        </p:nvGrpSpPr>
        <p:grpSpPr>
          <a:xfrm>
            <a:off x="3752850" y="2572842"/>
            <a:ext cx="8007350" cy="3789720"/>
            <a:chOff x="0" y="64773"/>
            <a:chExt cx="8007350" cy="3789720"/>
          </a:xfrm>
        </p:grpSpPr>
        <p:sp>
          <p:nvSpPr>
            <p:cNvPr id="1171" name="Google Shape;1171;p25"/>
            <p:cNvSpPr/>
            <p:nvPr/>
          </p:nvSpPr>
          <p:spPr>
            <a:xfrm>
              <a:off x="0" y="492813"/>
              <a:ext cx="8007350" cy="730800"/>
            </a:xfrm>
            <a:prstGeom prst="rect">
              <a:avLst/>
            </a:prstGeom>
            <a:solidFill>
              <a:schemeClr val="lt1">
                <a:alpha val="89803"/>
              </a:schemeClr>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5"/>
            <p:cNvSpPr/>
            <p:nvPr/>
          </p:nvSpPr>
          <p:spPr>
            <a:xfrm>
              <a:off x="400367" y="64773"/>
              <a:ext cx="5605145" cy="856080"/>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5"/>
            <p:cNvSpPr txBox="1"/>
            <p:nvPr/>
          </p:nvSpPr>
          <p:spPr>
            <a:xfrm>
              <a:off x="442157" y="106563"/>
              <a:ext cx="5521565" cy="772500"/>
            </a:xfrm>
            <a:prstGeom prst="rect">
              <a:avLst/>
            </a:prstGeom>
            <a:noFill/>
            <a:ln>
              <a:noFill/>
            </a:ln>
          </p:spPr>
          <p:txBody>
            <a:bodyPr spcFirstLastPara="1" wrap="square" lIns="211850" tIns="0" rIns="211850" bIns="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de-DE" sz="1600" dirty="0">
                  <a:solidFill>
                    <a:schemeClr val="lt1"/>
                  </a:solidFill>
                  <a:latin typeface="Calibri"/>
                  <a:ea typeface="Calibri"/>
                  <a:cs typeface="Calibri"/>
                  <a:sym typeface="Calibri"/>
                </a:rPr>
                <a:t>Die staatliche Überbrückungshilfe ist nur eine kurzfristige Entlastung (und ist nicht garantiert). Die </a:t>
              </a:r>
              <a:r>
                <a:rPr lang="de-DE" sz="1600" dirty="0" err="1">
                  <a:solidFill>
                    <a:schemeClr val="lt1"/>
                  </a:solidFill>
                  <a:latin typeface="Calibri"/>
                  <a:ea typeface="Calibri"/>
                  <a:cs typeface="Calibri"/>
                  <a:sym typeface="Calibri"/>
                </a:rPr>
                <a:t>Bewältigung </a:t>
              </a:r>
              <a:r>
                <a:rPr lang="de-DE" sz="1600" dirty="0">
                  <a:solidFill>
                    <a:schemeClr val="lt1"/>
                  </a:solidFill>
                  <a:latin typeface="Calibri"/>
                  <a:ea typeface="Calibri"/>
                  <a:cs typeface="Calibri"/>
                  <a:sym typeface="Calibri"/>
                </a:rPr>
                <a:t>der </a:t>
              </a:r>
              <a:r>
                <a:rPr lang="de-DE" sz="1600" dirty="0" err="1">
                  <a:solidFill>
                    <a:schemeClr val="lt1"/>
                  </a:solidFill>
                  <a:latin typeface="Calibri"/>
                  <a:ea typeface="Calibri"/>
                  <a:cs typeface="Calibri"/>
                  <a:sym typeface="Calibri"/>
                </a:rPr>
                <a:t>finanziellen Folgen </a:t>
              </a:r>
              <a:r>
                <a:rPr lang="de-DE" sz="1600" dirty="0">
                  <a:solidFill>
                    <a:schemeClr val="lt1"/>
                  </a:solidFill>
                  <a:latin typeface="Calibri"/>
                  <a:ea typeface="Calibri"/>
                  <a:cs typeface="Calibri"/>
                  <a:sym typeface="Calibri"/>
                </a:rPr>
                <a:t>der </a:t>
              </a:r>
              <a:r>
                <a:rPr lang="de-DE" sz="1600" dirty="0" err="1">
                  <a:solidFill>
                    <a:schemeClr val="lt1"/>
                  </a:solidFill>
                  <a:latin typeface="Calibri"/>
                  <a:ea typeface="Calibri"/>
                  <a:cs typeface="Calibri"/>
                  <a:sym typeface="Calibri"/>
                </a:rPr>
                <a:t>Krise wird in </a:t>
              </a:r>
              <a:r>
                <a:rPr lang="de-DE" sz="1600" dirty="0">
                  <a:solidFill>
                    <a:schemeClr val="lt1"/>
                  </a:solidFill>
                  <a:latin typeface="Calibri"/>
                  <a:ea typeface="Calibri"/>
                  <a:cs typeface="Calibri"/>
                  <a:sym typeface="Calibri"/>
                </a:rPr>
                <a:t>die </a:t>
              </a:r>
              <a:r>
                <a:rPr lang="de-DE" sz="1600" dirty="0" err="1">
                  <a:solidFill>
                    <a:schemeClr val="lt1"/>
                  </a:solidFill>
                  <a:latin typeface="Calibri"/>
                  <a:ea typeface="Calibri"/>
                  <a:cs typeface="Calibri"/>
                  <a:sym typeface="Calibri"/>
                </a:rPr>
                <a:t>Zukunft verlagert</a:t>
              </a:r>
              <a:r>
                <a:rPr lang="de-DE" sz="1600" dirty="0">
                  <a:solidFill>
                    <a:schemeClr val="lt1"/>
                  </a:solidFill>
                  <a:latin typeface="Calibri"/>
                  <a:ea typeface="Calibri"/>
                  <a:cs typeface="Calibri"/>
                  <a:sym typeface="Calibri"/>
                </a:rPr>
                <a:t>.</a:t>
              </a:r>
              <a:endParaRPr sz="1600" dirty="0">
                <a:solidFill>
                  <a:schemeClr val="lt1"/>
                </a:solidFill>
                <a:latin typeface="Calibri"/>
                <a:ea typeface="Calibri"/>
                <a:cs typeface="Calibri"/>
                <a:sym typeface="Calibri"/>
              </a:endParaRPr>
            </a:p>
          </p:txBody>
        </p:sp>
        <p:sp>
          <p:nvSpPr>
            <p:cNvPr id="1174" name="Google Shape;1174;p25"/>
            <p:cNvSpPr/>
            <p:nvPr/>
          </p:nvSpPr>
          <p:spPr>
            <a:xfrm>
              <a:off x="0" y="1808253"/>
              <a:ext cx="8007350" cy="730800"/>
            </a:xfrm>
            <a:prstGeom prst="rect">
              <a:avLst/>
            </a:prstGeom>
            <a:solidFill>
              <a:schemeClr val="lt1">
                <a:alpha val="89803"/>
              </a:schemeClr>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5"/>
            <p:cNvSpPr/>
            <p:nvPr/>
          </p:nvSpPr>
          <p:spPr>
            <a:xfrm>
              <a:off x="400367" y="1380213"/>
              <a:ext cx="5605145" cy="856080"/>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5"/>
            <p:cNvSpPr txBox="1"/>
            <p:nvPr/>
          </p:nvSpPr>
          <p:spPr>
            <a:xfrm>
              <a:off x="442157" y="1422003"/>
              <a:ext cx="5605145" cy="772500"/>
            </a:xfrm>
            <a:prstGeom prst="rect">
              <a:avLst/>
            </a:prstGeom>
            <a:noFill/>
            <a:ln>
              <a:noFill/>
            </a:ln>
          </p:spPr>
          <p:txBody>
            <a:bodyPr spcFirstLastPara="1" wrap="square" lIns="211850" tIns="0" rIns="211850" bIns="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de-DE" sz="1600" dirty="0">
                  <a:solidFill>
                    <a:schemeClr val="lt1"/>
                  </a:solidFill>
                  <a:latin typeface="Calibri"/>
                  <a:ea typeface="Calibri"/>
                  <a:cs typeface="Calibri"/>
                  <a:sym typeface="Calibri"/>
                </a:rPr>
                <a:t>Die von dem Unternehmen sofort eingeleiteten Gegenmaß-nahmen gehen teilweise mit einer Kostenremanenz einher. Sie führen erst mit Verzögerung zu einer finanziellen Entlastung.</a:t>
              </a:r>
              <a:endParaRPr sz="1600" dirty="0">
                <a:solidFill>
                  <a:schemeClr val="lt1"/>
                </a:solidFill>
                <a:latin typeface="Calibri"/>
                <a:ea typeface="Calibri"/>
                <a:cs typeface="Calibri"/>
                <a:sym typeface="Calibri"/>
              </a:endParaRPr>
            </a:p>
          </p:txBody>
        </p:sp>
        <p:sp>
          <p:nvSpPr>
            <p:cNvPr id="1177" name="Google Shape;1177;p25"/>
            <p:cNvSpPr/>
            <p:nvPr/>
          </p:nvSpPr>
          <p:spPr>
            <a:xfrm>
              <a:off x="0" y="3123693"/>
              <a:ext cx="8007350" cy="730800"/>
            </a:xfrm>
            <a:prstGeom prst="rect">
              <a:avLst/>
            </a:prstGeom>
            <a:solidFill>
              <a:schemeClr val="lt1">
                <a:alpha val="89803"/>
              </a:schemeClr>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5"/>
            <p:cNvSpPr/>
            <p:nvPr/>
          </p:nvSpPr>
          <p:spPr>
            <a:xfrm>
              <a:off x="400367" y="2695653"/>
              <a:ext cx="5605145" cy="856080"/>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5"/>
            <p:cNvSpPr txBox="1"/>
            <p:nvPr/>
          </p:nvSpPr>
          <p:spPr>
            <a:xfrm>
              <a:off x="442157" y="2737443"/>
              <a:ext cx="5521565" cy="772500"/>
            </a:xfrm>
            <a:prstGeom prst="rect">
              <a:avLst/>
            </a:prstGeom>
            <a:noFill/>
            <a:ln>
              <a:noFill/>
            </a:ln>
          </p:spPr>
          <p:txBody>
            <a:bodyPr spcFirstLastPara="1" wrap="square" lIns="211850" tIns="0" rIns="211850" bIns="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de-DE" sz="1600">
                  <a:solidFill>
                    <a:schemeClr val="lt1"/>
                  </a:solidFill>
                  <a:latin typeface="Calibri"/>
                  <a:ea typeface="Calibri"/>
                  <a:cs typeface="Calibri"/>
                  <a:sym typeface="Calibri"/>
                </a:rPr>
                <a:t>Änderungsprozesse werden erst mit Verzögerung wirksam.</a:t>
              </a:r>
              <a:endParaRPr sz="1600">
                <a:solidFill>
                  <a:schemeClr val="lt1"/>
                </a:solidFill>
                <a:latin typeface="Calibri"/>
                <a:ea typeface="Calibri"/>
                <a:cs typeface="Calibri"/>
                <a:sym typeface="Calibri"/>
              </a:endParaRPr>
            </a:p>
          </p:txBody>
        </p:sp>
      </p:grpSp>
      <p:sp>
        <p:nvSpPr>
          <p:cNvPr id="1180" name="Google Shape;1180;p25"/>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err="1"/>
              <a:t>Sie benötigen </a:t>
            </a:r>
            <a:r>
              <a:rPr lang="de-DE" dirty="0"/>
              <a:t>kurz- und </a:t>
            </a:r>
            <a:r>
              <a:rPr lang="de-DE" dirty="0" err="1"/>
              <a:t>mittelfristig finanzielle Mittel</a:t>
            </a:r>
            <a:r>
              <a:rPr lang="de-DE" dirty="0"/>
              <a:t>, um eine </a:t>
            </a:r>
            <a:r>
              <a:rPr lang="de-DE" dirty="0" err="1"/>
              <a:t>Krise zu bewältigen</a:t>
            </a:r>
            <a:r>
              <a:rPr lang="de-DE" dirty="0"/>
              <a:t>. </a:t>
            </a:r>
            <a:endParaRPr dirty="0"/>
          </a:p>
          <a:p>
            <a:pPr marL="0" lvl="0" indent="0" algn="l" rtl="0">
              <a:lnSpc>
                <a:spcPct val="100000"/>
              </a:lnSpc>
              <a:spcBef>
                <a:spcPts val="600"/>
              </a:spcBef>
              <a:spcAft>
                <a:spcPts val="0"/>
              </a:spcAft>
              <a:buClr>
                <a:srgbClr val="595A59"/>
              </a:buClr>
              <a:buSzPts val="1800"/>
              <a:buNone/>
            </a:pPr>
            <a:r>
              <a:rPr lang="de-DE" dirty="0" err="1"/>
              <a:t>Deshalb </a:t>
            </a:r>
            <a:r>
              <a:rPr lang="de-DE" dirty="0"/>
              <a:t>müssen </a:t>
            </a:r>
            <a:r>
              <a:rPr lang="de-DE" dirty="0" err="1"/>
              <a:t>Sie Liquiditätsreserven halten, </a:t>
            </a:r>
            <a:r>
              <a:rPr lang="de-DE" dirty="0"/>
              <a:t>auf die </a:t>
            </a:r>
            <a:r>
              <a:rPr lang="de-DE" dirty="0" err="1"/>
              <a:t>Sie im Krisenfall zurückgreifen können</a:t>
            </a:r>
            <a:r>
              <a:rPr lang="de-DE" dirty="0"/>
              <a:t>. </a:t>
            </a:r>
            <a:endParaRPr dirty="0"/>
          </a:p>
          <a:p>
            <a:pPr marL="0" lvl="0" indent="0" algn="l" rtl="0">
              <a:lnSpc>
                <a:spcPct val="100000"/>
              </a:lnSpc>
              <a:spcBef>
                <a:spcPts val="600"/>
              </a:spcBef>
              <a:spcAft>
                <a:spcPts val="0"/>
              </a:spcAft>
              <a:buClr>
                <a:srgbClr val="595A59"/>
              </a:buClr>
              <a:buSzPts val="1800"/>
              <a:buNone/>
            </a:pPr>
            <a:endParaRPr dirty="0"/>
          </a:p>
        </p:txBody>
      </p:sp>
      <p:sp>
        <p:nvSpPr>
          <p:cNvPr id="1181" name="Google Shape;1181;p25"/>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Um das Unternehmen erfolgreich durch die Krise zu führen, werden sowohl kurz- als auch mittelfristig finanzielle Mittel benötigt. </a:t>
            </a:r>
            <a:r>
              <a:rPr lang="de-DE" dirty="0" err="1"/>
              <a:t>Daher </a:t>
            </a:r>
            <a:r>
              <a:rPr lang="de-DE" dirty="0"/>
              <a:t>müssen </a:t>
            </a:r>
            <a:r>
              <a:rPr lang="de-DE" dirty="0" err="1"/>
              <a:t>Sie Liquiditätsreserven vorhalten</a:t>
            </a:r>
            <a:r>
              <a:rPr lang="de-DE" dirty="0"/>
              <a:t>.</a:t>
            </a:r>
            <a:endParaRPr dirty="0"/>
          </a:p>
          <a:p>
            <a:pPr marL="0" lvl="0" indent="0" algn="l" rtl="0">
              <a:lnSpc>
                <a:spcPct val="90000"/>
              </a:lnSpc>
              <a:spcBef>
                <a:spcPts val="1000"/>
              </a:spcBef>
              <a:spcAft>
                <a:spcPts val="0"/>
              </a:spcAft>
              <a:buClr>
                <a:srgbClr val="79527B"/>
              </a:buClr>
              <a:buSzPts val="2000"/>
              <a:buNone/>
            </a:pPr>
            <a:endParaRPr dirty="0"/>
          </a:p>
        </p:txBody>
      </p:sp>
      <p:sp>
        <p:nvSpPr>
          <p:cNvPr id="1182" name="Google Shape;1182;p25"/>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dirty="0"/>
              <a:t>Die </a:t>
            </a:r>
            <a:r>
              <a:rPr lang="de-DE" dirty="0" err="1"/>
              <a:t>Bedeutung </a:t>
            </a:r>
            <a:r>
              <a:rPr lang="de-DE" dirty="0"/>
              <a:t>von </a:t>
            </a:r>
            <a:r>
              <a:rPr lang="de-DE" dirty="0" err="1"/>
              <a:t>Liquiditätsreserven</a:t>
            </a:r>
            <a:endParaRPr dirty="0"/>
          </a:p>
        </p:txBody>
      </p:sp>
      <p:sp>
        <p:nvSpPr>
          <p:cNvPr id="1183" name="Google Shape;1183;p25"/>
          <p:cNvSpPr/>
          <p:nvPr/>
        </p:nvSpPr>
        <p:spPr>
          <a:xfrm>
            <a:off x="3752850" y="1713969"/>
            <a:ext cx="8007350" cy="730800"/>
          </a:xfrm>
          <a:prstGeom prst="rect">
            <a:avLst/>
          </a:prstGeom>
          <a:solidFill>
            <a:schemeClr val="lt1">
              <a:alpha val="89803"/>
            </a:schemeClr>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5"/>
          <p:cNvSpPr txBox="1"/>
          <p:nvPr/>
        </p:nvSpPr>
        <p:spPr>
          <a:xfrm>
            <a:off x="4232366" y="1728467"/>
            <a:ext cx="55125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Warum sind Liquiditätsreserven so wichtig?</a:t>
            </a:r>
            <a:endParaRPr sz="1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26"/>
          <p:cNvSpPr txBox="1">
            <a:spLocks noGrp="1"/>
          </p:cNvSpPr>
          <p:nvPr>
            <p:ph type="body" idx="1"/>
          </p:nvPr>
        </p:nvSpPr>
        <p:spPr>
          <a:xfrm>
            <a:off x="666708" y="752638"/>
            <a:ext cx="4828570" cy="36684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de-DE" dirty="0"/>
              <a:t>Strategisches Restrukturierungs-konzept</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grpSp>
        <p:nvGrpSpPr>
          <p:cNvPr id="1194" name="Google Shape;1194;p27"/>
          <p:cNvGrpSpPr/>
          <p:nvPr/>
        </p:nvGrpSpPr>
        <p:grpSpPr>
          <a:xfrm>
            <a:off x="5307413" y="1456865"/>
            <a:ext cx="4898222" cy="4976146"/>
            <a:chOff x="1554563" y="-179848"/>
            <a:chExt cx="4898222" cy="4976146"/>
          </a:xfrm>
        </p:grpSpPr>
        <p:sp>
          <p:nvSpPr>
            <p:cNvPr id="1195" name="Google Shape;1195;p27"/>
            <p:cNvSpPr/>
            <p:nvPr/>
          </p:nvSpPr>
          <p:spPr>
            <a:xfrm>
              <a:off x="3202672" y="-179848"/>
              <a:ext cx="1602004" cy="1170002"/>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7"/>
            <p:cNvSpPr txBox="1"/>
            <p:nvPr/>
          </p:nvSpPr>
          <p:spPr>
            <a:xfrm>
              <a:off x="3259787" y="-122733"/>
              <a:ext cx="1487774" cy="1055772"/>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de-DE" sz="1200" b="1">
                  <a:solidFill>
                    <a:schemeClr val="lt1"/>
                  </a:solidFill>
                  <a:latin typeface="Calibri"/>
                  <a:ea typeface="Calibri"/>
                  <a:cs typeface="Calibri"/>
                  <a:sym typeface="Calibri"/>
                </a:rPr>
                <a:t>Klarheit</a:t>
              </a:r>
              <a:endParaRPr/>
            </a:p>
            <a:p>
              <a:pPr marL="0" marR="0" lvl="0" indent="0" algn="ctr" rtl="0">
                <a:lnSpc>
                  <a:spcPct val="90000"/>
                </a:lnSpc>
                <a:spcBef>
                  <a:spcPts val="420"/>
                </a:spcBef>
                <a:spcAft>
                  <a:spcPts val="0"/>
                </a:spcAft>
                <a:buClr>
                  <a:schemeClr val="lt1"/>
                </a:buClr>
                <a:buSzPts val="1200"/>
                <a:buFont typeface="Calibri"/>
                <a:buNone/>
              </a:pPr>
              <a:r>
                <a:rPr lang="de-DE" sz="1200">
                  <a:solidFill>
                    <a:schemeClr val="lt1"/>
                  </a:solidFill>
                  <a:latin typeface="Calibri"/>
                  <a:ea typeface="Calibri"/>
                  <a:cs typeface="Calibri"/>
                  <a:sym typeface="Calibri"/>
                </a:rPr>
                <a:t>Konzept muss für neutrale Dritte, z.B. Bankmitarbeiter, Betriebsrat, verständlich sein</a:t>
              </a:r>
              <a:endParaRPr sz="1200">
                <a:solidFill>
                  <a:schemeClr val="lt1"/>
                </a:solidFill>
                <a:latin typeface="Calibri"/>
                <a:ea typeface="Calibri"/>
                <a:cs typeface="Calibri"/>
                <a:sym typeface="Calibri"/>
              </a:endParaRPr>
            </a:p>
          </p:txBody>
        </p:sp>
        <p:sp>
          <p:nvSpPr>
            <p:cNvPr id="1197" name="Google Shape;1197;p27"/>
            <p:cNvSpPr/>
            <p:nvPr/>
          </p:nvSpPr>
          <p:spPr>
            <a:xfrm>
              <a:off x="2042373" y="376921"/>
              <a:ext cx="3806144" cy="3806144"/>
            </a:xfrm>
            <a:custGeom>
              <a:avLst/>
              <a:gdLst/>
              <a:ahLst/>
              <a:cxnLst/>
              <a:rect l="l" t="t" r="r" b="b"/>
              <a:pathLst>
                <a:path w="120000" h="120000" extrusionOk="0">
                  <a:moveTo>
                    <a:pt x="87202" y="6521"/>
                  </a:moveTo>
                  <a:lnTo>
                    <a:pt x="87202" y="6521"/>
                  </a:lnTo>
                  <a:cubicBezTo>
                    <a:pt x="90885" y="8394"/>
                    <a:pt x="94364" y="10643"/>
                    <a:pt x="97584" y="13231"/>
                  </a:cubicBezTo>
                </a:path>
              </a:pathLst>
            </a:custGeom>
            <a:noFill/>
            <a:ln w="9525"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7"/>
            <p:cNvSpPr/>
            <p:nvPr/>
          </p:nvSpPr>
          <p:spPr>
            <a:xfrm>
              <a:off x="4850773" y="799070"/>
              <a:ext cx="1602004" cy="1170002"/>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7"/>
            <p:cNvSpPr txBox="1"/>
            <p:nvPr/>
          </p:nvSpPr>
          <p:spPr>
            <a:xfrm>
              <a:off x="4907888" y="856185"/>
              <a:ext cx="1487774" cy="1055772"/>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de-DE" sz="1200" b="1" dirty="0">
                  <a:solidFill>
                    <a:schemeClr val="lt1"/>
                  </a:solidFill>
                  <a:latin typeface="Calibri"/>
                  <a:ea typeface="Calibri"/>
                  <a:cs typeface="Calibri"/>
                  <a:sym typeface="Calibri"/>
                </a:rPr>
                <a:t>Umfang</a:t>
              </a:r>
              <a:endParaRPr dirty="0"/>
            </a:p>
            <a:p>
              <a:pPr marL="0" marR="0" lvl="0" indent="0" algn="ctr" rtl="0">
                <a:lnSpc>
                  <a:spcPct val="90000"/>
                </a:lnSpc>
                <a:spcBef>
                  <a:spcPts val="420"/>
                </a:spcBef>
                <a:spcAft>
                  <a:spcPts val="0"/>
                </a:spcAft>
                <a:buClr>
                  <a:schemeClr val="lt1"/>
                </a:buClr>
                <a:buSzPts val="1200"/>
                <a:buFont typeface="Calibri"/>
                <a:buNone/>
              </a:pPr>
              <a:r>
                <a:rPr lang="de-DE" sz="1200" dirty="0">
                  <a:solidFill>
                    <a:schemeClr val="lt1"/>
                  </a:solidFill>
                  <a:latin typeface="Calibri"/>
                  <a:ea typeface="Calibri"/>
                  <a:cs typeface="Calibri"/>
                  <a:sym typeface="Calibri"/>
                </a:rPr>
                <a:t>in Bezug auf Inhalt, alle Geschäftsbereiche (nicht Anzahl der Seiten)</a:t>
              </a:r>
              <a:endParaRPr sz="1200" dirty="0">
                <a:solidFill>
                  <a:schemeClr val="lt1"/>
                </a:solidFill>
                <a:latin typeface="Calibri"/>
                <a:ea typeface="Calibri"/>
                <a:cs typeface="Calibri"/>
                <a:sym typeface="Calibri"/>
              </a:endParaRPr>
            </a:p>
          </p:txBody>
        </p:sp>
        <p:sp>
          <p:nvSpPr>
            <p:cNvPr id="1200" name="Google Shape;1200;p27"/>
            <p:cNvSpPr/>
            <p:nvPr/>
          </p:nvSpPr>
          <p:spPr>
            <a:xfrm>
              <a:off x="2093808" y="441646"/>
              <a:ext cx="3806144" cy="3806144"/>
            </a:xfrm>
            <a:custGeom>
              <a:avLst/>
              <a:gdLst/>
              <a:ahLst/>
              <a:cxnLst/>
              <a:rect l="l" t="t" r="r" b="b"/>
              <a:pathLst>
                <a:path w="120000" h="120000" extrusionOk="0">
                  <a:moveTo>
                    <a:pt x="118863" y="48375"/>
                  </a:moveTo>
                  <a:cubicBezTo>
                    <a:pt x="120284" y="55568"/>
                    <a:pt x="120374" y="62961"/>
                    <a:pt x="119129" y="70186"/>
                  </a:cubicBezTo>
                </a:path>
              </a:pathLst>
            </a:custGeom>
            <a:noFill/>
            <a:ln w="9525"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7"/>
            <p:cNvSpPr/>
            <p:nvPr/>
          </p:nvSpPr>
          <p:spPr>
            <a:xfrm>
              <a:off x="4850781" y="2674759"/>
              <a:ext cx="1602004" cy="1170002"/>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7"/>
            <p:cNvSpPr txBox="1"/>
            <p:nvPr/>
          </p:nvSpPr>
          <p:spPr>
            <a:xfrm>
              <a:off x="4907896" y="2731874"/>
              <a:ext cx="1487774" cy="1055772"/>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de-DE" sz="1200" b="1">
                  <a:solidFill>
                    <a:schemeClr val="lt1"/>
                  </a:solidFill>
                  <a:latin typeface="Calibri"/>
                  <a:ea typeface="Calibri"/>
                  <a:cs typeface="Calibri"/>
                  <a:sym typeface="Calibri"/>
                </a:rPr>
                <a:t>Bedeutsamkeit</a:t>
              </a:r>
              <a:endParaRPr/>
            </a:p>
            <a:p>
              <a:pPr marL="0" marR="0" lvl="0" indent="0" algn="ctr" rtl="0">
                <a:lnSpc>
                  <a:spcPct val="90000"/>
                </a:lnSpc>
                <a:spcBef>
                  <a:spcPts val="420"/>
                </a:spcBef>
                <a:spcAft>
                  <a:spcPts val="0"/>
                </a:spcAft>
                <a:buClr>
                  <a:schemeClr val="lt1"/>
                </a:buClr>
                <a:buSzPts val="1200"/>
                <a:buFont typeface="Calibri"/>
                <a:buNone/>
              </a:pPr>
              <a:r>
                <a:rPr lang="de-DE" sz="1200">
                  <a:solidFill>
                    <a:schemeClr val="lt1"/>
                  </a:solidFill>
                  <a:latin typeface="Calibri"/>
                  <a:ea typeface="Calibri"/>
                  <a:cs typeface="Calibri"/>
                  <a:sym typeface="Calibri"/>
                </a:rPr>
                <a:t>Zielsetzungen, Methoden und Maßnahmen müssen erkennbar sein</a:t>
              </a:r>
              <a:endParaRPr sz="1200">
                <a:solidFill>
                  <a:schemeClr val="lt1"/>
                </a:solidFill>
                <a:latin typeface="Calibri"/>
                <a:ea typeface="Calibri"/>
                <a:cs typeface="Calibri"/>
                <a:sym typeface="Calibri"/>
              </a:endParaRPr>
            </a:p>
          </p:txBody>
        </p:sp>
        <p:sp>
          <p:nvSpPr>
            <p:cNvPr id="1203" name="Google Shape;1203;p27"/>
            <p:cNvSpPr/>
            <p:nvPr/>
          </p:nvSpPr>
          <p:spPr>
            <a:xfrm>
              <a:off x="2100602" y="405152"/>
              <a:ext cx="3806144" cy="3806144"/>
            </a:xfrm>
            <a:custGeom>
              <a:avLst/>
              <a:gdLst/>
              <a:ahLst/>
              <a:cxnLst/>
              <a:rect l="l" t="t" r="r" b="b"/>
              <a:pathLst>
                <a:path w="120000" h="120000" extrusionOk="0">
                  <a:moveTo>
                    <a:pt x="95305" y="108513"/>
                  </a:moveTo>
                  <a:cubicBezTo>
                    <a:pt x="92186" y="110783"/>
                    <a:pt x="88856" y="112746"/>
                    <a:pt x="85361" y="114376"/>
                  </a:cubicBezTo>
                </a:path>
              </a:pathLst>
            </a:custGeom>
            <a:noFill/>
            <a:ln w="9525"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7"/>
            <p:cNvSpPr/>
            <p:nvPr/>
          </p:nvSpPr>
          <p:spPr>
            <a:xfrm>
              <a:off x="3202672" y="3626296"/>
              <a:ext cx="1602004" cy="1170002"/>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7"/>
            <p:cNvSpPr txBox="1"/>
            <p:nvPr/>
          </p:nvSpPr>
          <p:spPr>
            <a:xfrm>
              <a:off x="3259787" y="3683411"/>
              <a:ext cx="1487774" cy="1055772"/>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de-DE" sz="1200" b="1">
                  <a:solidFill>
                    <a:schemeClr val="lt1"/>
                  </a:solidFill>
                  <a:latin typeface="Calibri"/>
                  <a:ea typeface="Calibri"/>
                  <a:cs typeface="Calibri"/>
                  <a:sym typeface="Calibri"/>
                </a:rPr>
                <a:t>Plausibilität</a:t>
              </a:r>
              <a:endParaRPr/>
            </a:p>
            <a:p>
              <a:pPr marL="0" marR="0" lvl="0" indent="0" algn="ctr" rtl="0">
                <a:lnSpc>
                  <a:spcPct val="90000"/>
                </a:lnSpc>
                <a:spcBef>
                  <a:spcPts val="420"/>
                </a:spcBef>
                <a:spcAft>
                  <a:spcPts val="0"/>
                </a:spcAft>
                <a:buClr>
                  <a:schemeClr val="lt1"/>
                </a:buClr>
                <a:buSzPts val="1200"/>
                <a:buFont typeface="Calibri"/>
                <a:buNone/>
              </a:pPr>
              <a:r>
                <a:rPr lang="de-DE" sz="1200">
                  <a:solidFill>
                    <a:schemeClr val="lt1"/>
                  </a:solidFill>
                  <a:latin typeface="Calibri"/>
                  <a:ea typeface="Calibri"/>
                  <a:cs typeface="Calibri"/>
                  <a:sym typeface="Calibri"/>
                </a:rPr>
                <a:t>Orientiert an der Praxis und den Möglichkeiten, nachvollziehbar</a:t>
              </a:r>
              <a:endParaRPr sz="1200">
                <a:solidFill>
                  <a:schemeClr val="lt1"/>
                </a:solidFill>
                <a:latin typeface="Calibri"/>
                <a:ea typeface="Calibri"/>
                <a:cs typeface="Calibri"/>
                <a:sym typeface="Calibri"/>
              </a:endParaRPr>
            </a:p>
          </p:txBody>
        </p:sp>
        <p:sp>
          <p:nvSpPr>
            <p:cNvPr id="1206" name="Google Shape;1206;p27"/>
            <p:cNvSpPr/>
            <p:nvPr/>
          </p:nvSpPr>
          <p:spPr>
            <a:xfrm>
              <a:off x="2100602" y="405152"/>
              <a:ext cx="3806144" cy="3806144"/>
            </a:xfrm>
            <a:custGeom>
              <a:avLst/>
              <a:gdLst/>
              <a:ahLst/>
              <a:cxnLst/>
              <a:rect l="l" t="t" r="r" b="b"/>
              <a:pathLst>
                <a:path w="120000" h="120000" extrusionOk="0">
                  <a:moveTo>
                    <a:pt x="34639" y="114377"/>
                  </a:moveTo>
                  <a:cubicBezTo>
                    <a:pt x="31143" y="112747"/>
                    <a:pt x="27813" y="110783"/>
                    <a:pt x="24695" y="108514"/>
                  </a:cubicBezTo>
                </a:path>
              </a:pathLst>
            </a:custGeom>
            <a:noFill/>
            <a:ln w="9525"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7"/>
            <p:cNvSpPr/>
            <p:nvPr/>
          </p:nvSpPr>
          <p:spPr>
            <a:xfrm>
              <a:off x="1554563" y="2674759"/>
              <a:ext cx="1602004" cy="1170002"/>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7"/>
            <p:cNvSpPr txBox="1"/>
            <p:nvPr/>
          </p:nvSpPr>
          <p:spPr>
            <a:xfrm>
              <a:off x="1611678" y="2731874"/>
              <a:ext cx="1487774" cy="1055772"/>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de-DE" sz="1200" b="1" dirty="0">
                  <a:solidFill>
                    <a:schemeClr val="lt1"/>
                  </a:solidFill>
                  <a:latin typeface="Calibri"/>
                  <a:ea typeface="Calibri"/>
                  <a:cs typeface="Calibri"/>
                  <a:sym typeface="Calibri"/>
                </a:rPr>
                <a:t>Durchführbarkeit</a:t>
              </a:r>
              <a:endParaRPr dirty="0"/>
            </a:p>
            <a:p>
              <a:pPr marL="0" marR="0" lvl="0" indent="0" algn="ctr" rtl="0">
                <a:lnSpc>
                  <a:spcPct val="90000"/>
                </a:lnSpc>
                <a:spcBef>
                  <a:spcPts val="420"/>
                </a:spcBef>
                <a:spcAft>
                  <a:spcPts val="0"/>
                </a:spcAft>
                <a:buClr>
                  <a:schemeClr val="lt1"/>
                </a:buClr>
                <a:buSzPts val="1200"/>
                <a:buFont typeface="Calibri"/>
                <a:buNone/>
              </a:pPr>
              <a:r>
                <a:rPr lang="de-DE" sz="1200" dirty="0">
                  <a:solidFill>
                    <a:schemeClr val="lt1"/>
                  </a:solidFill>
                  <a:latin typeface="Calibri"/>
                  <a:ea typeface="Calibri"/>
                  <a:cs typeface="Calibri"/>
                  <a:sym typeface="Calibri"/>
                </a:rPr>
                <a:t>Orientiert an der Praxis und den realistischen Möglichkeiten</a:t>
              </a:r>
              <a:endParaRPr sz="1200" dirty="0">
                <a:solidFill>
                  <a:schemeClr val="lt1"/>
                </a:solidFill>
                <a:latin typeface="Calibri"/>
                <a:ea typeface="Calibri"/>
                <a:cs typeface="Calibri"/>
                <a:sym typeface="Calibri"/>
              </a:endParaRPr>
            </a:p>
          </p:txBody>
        </p:sp>
        <p:sp>
          <p:nvSpPr>
            <p:cNvPr id="1209" name="Google Shape;1209;p27"/>
            <p:cNvSpPr/>
            <p:nvPr/>
          </p:nvSpPr>
          <p:spPr>
            <a:xfrm>
              <a:off x="2107396" y="441646"/>
              <a:ext cx="3806144" cy="3806144"/>
            </a:xfrm>
            <a:custGeom>
              <a:avLst/>
              <a:gdLst/>
              <a:ahLst/>
              <a:cxnLst/>
              <a:rect l="l" t="t" r="r" b="b"/>
              <a:pathLst>
                <a:path w="120000" h="120000" extrusionOk="0">
                  <a:moveTo>
                    <a:pt x="871" y="70186"/>
                  </a:moveTo>
                  <a:lnTo>
                    <a:pt x="871" y="70186"/>
                  </a:lnTo>
                  <a:cubicBezTo>
                    <a:pt x="-374" y="62960"/>
                    <a:pt x="-284" y="55568"/>
                    <a:pt x="1137" y="48375"/>
                  </a:cubicBezTo>
                </a:path>
              </a:pathLst>
            </a:custGeom>
            <a:noFill/>
            <a:ln w="9525"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7"/>
            <p:cNvSpPr/>
            <p:nvPr/>
          </p:nvSpPr>
          <p:spPr>
            <a:xfrm>
              <a:off x="1554571" y="799070"/>
              <a:ext cx="1602004" cy="1170002"/>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7"/>
            <p:cNvSpPr txBox="1"/>
            <p:nvPr/>
          </p:nvSpPr>
          <p:spPr>
            <a:xfrm>
              <a:off x="1611686" y="856185"/>
              <a:ext cx="1487774" cy="1055772"/>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de-DE" sz="1200" b="1" dirty="0">
                  <a:solidFill>
                    <a:schemeClr val="lt1"/>
                  </a:solidFill>
                  <a:latin typeface="Calibri"/>
                  <a:ea typeface="Calibri"/>
                  <a:cs typeface="Calibri"/>
                  <a:sym typeface="Calibri"/>
                </a:rPr>
                <a:t>Wahrheit</a:t>
              </a:r>
              <a:endParaRPr dirty="0"/>
            </a:p>
            <a:p>
              <a:pPr marL="0" marR="0" lvl="0" indent="0" algn="ctr" rtl="0">
                <a:lnSpc>
                  <a:spcPct val="90000"/>
                </a:lnSpc>
                <a:spcBef>
                  <a:spcPts val="420"/>
                </a:spcBef>
                <a:spcAft>
                  <a:spcPts val="0"/>
                </a:spcAft>
                <a:buClr>
                  <a:schemeClr val="lt1"/>
                </a:buClr>
                <a:buSzPts val="1200"/>
                <a:buFont typeface="Calibri"/>
                <a:buNone/>
              </a:pPr>
              <a:r>
                <a:rPr lang="de-DE" sz="1200" dirty="0" err="1">
                  <a:solidFill>
                    <a:schemeClr val="lt1"/>
                  </a:solidFill>
                  <a:latin typeface="Calibri"/>
                  <a:ea typeface="Calibri"/>
                  <a:cs typeface="Calibri"/>
                  <a:sym typeface="Calibri"/>
                </a:rPr>
                <a:t>Schonungslose Aufdeckung </a:t>
              </a:r>
              <a:r>
                <a:rPr lang="de-DE" sz="1200" dirty="0">
                  <a:solidFill>
                    <a:schemeClr val="lt1"/>
                  </a:solidFill>
                  <a:latin typeface="Calibri"/>
                  <a:ea typeface="Calibri"/>
                  <a:cs typeface="Calibri"/>
                  <a:sym typeface="Calibri"/>
                </a:rPr>
                <a:t>der </a:t>
              </a:r>
              <a:r>
                <a:rPr lang="de-DE" sz="1200" dirty="0" err="1">
                  <a:solidFill>
                    <a:schemeClr val="lt1"/>
                  </a:solidFill>
                  <a:latin typeface="Calibri"/>
                  <a:ea typeface="Calibri"/>
                  <a:cs typeface="Calibri"/>
                  <a:sym typeface="Calibri"/>
                </a:rPr>
                <a:t>Ursachen </a:t>
              </a:r>
              <a:r>
                <a:rPr lang="de-DE" sz="1200" dirty="0">
                  <a:solidFill>
                    <a:schemeClr val="lt1"/>
                  </a:solidFill>
                  <a:latin typeface="Calibri"/>
                  <a:ea typeface="Calibri"/>
                  <a:cs typeface="Calibri"/>
                  <a:sym typeface="Calibri"/>
                </a:rPr>
                <a:t>der </a:t>
              </a:r>
              <a:r>
                <a:rPr lang="de-DE" sz="1200" dirty="0" err="1">
                  <a:solidFill>
                    <a:schemeClr val="lt1"/>
                  </a:solidFill>
                  <a:latin typeface="Calibri"/>
                  <a:ea typeface="Calibri"/>
                  <a:cs typeface="Calibri"/>
                  <a:sym typeface="Calibri"/>
                </a:rPr>
                <a:t>Krise</a:t>
              </a:r>
              <a:endParaRPr sz="1200" dirty="0">
                <a:solidFill>
                  <a:schemeClr val="lt1"/>
                </a:solidFill>
                <a:latin typeface="Calibri"/>
                <a:ea typeface="Calibri"/>
                <a:cs typeface="Calibri"/>
                <a:sym typeface="Calibri"/>
              </a:endParaRPr>
            </a:p>
          </p:txBody>
        </p:sp>
        <p:sp>
          <p:nvSpPr>
            <p:cNvPr id="1212" name="Google Shape;1212;p27"/>
            <p:cNvSpPr/>
            <p:nvPr/>
          </p:nvSpPr>
          <p:spPr>
            <a:xfrm>
              <a:off x="2158832" y="376921"/>
              <a:ext cx="3806144" cy="3806144"/>
            </a:xfrm>
            <a:custGeom>
              <a:avLst/>
              <a:gdLst/>
              <a:ahLst/>
              <a:cxnLst/>
              <a:rect l="l" t="t" r="r" b="b"/>
              <a:pathLst>
                <a:path w="120000" h="120000" extrusionOk="0">
                  <a:moveTo>
                    <a:pt x="22415" y="13230"/>
                  </a:moveTo>
                  <a:lnTo>
                    <a:pt x="22415" y="13230"/>
                  </a:lnTo>
                  <a:cubicBezTo>
                    <a:pt x="25636" y="10642"/>
                    <a:pt x="29115" y="8393"/>
                    <a:pt x="32797" y="6520"/>
                  </a:cubicBezTo>
                </a:path>
              </a:pathLst>
            </a:custGeom>
            <a:noFill/>
            <a:ln w="9525"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3" name="Google Shape;1213;p27"/>
          <p:cNvSpPr txBox="1">
            <a:spLocks noGrp="1"/>
          </p:cNvSpPr>
          <p:nvPr>
            <p:ph type="body" idx="2"/>
          </p:nvPr>
        </p:nvSpPr>
        <p:spPr>
          <a:xfrm>
            <a:off x="370935" y="1713816"/>
            <a:ext cx="4027809" cy="4763640"/>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100000"/>
              </a:lnSpc>
              <a:spcBef>
                <a:spcPts val="0"/>
              </a:spcBef>
              <a:spcAft>
                <a:spcPts val="0"/>
              </a:spcAft>
              <a:buClr>
                <a:srgbClr val="595A59"/>
              </a:buClr>
              <a:buSzPts val="1800"/>
              <a:buNone/>
            </a:pPr>
            <a:r>
              <a:rPr lang="de-DE" dirty="0"/>
              <a:t>Die Restrukturierungsbemühungen und -</a:t>
            </a:r>
            <a:r>
              <a:rPr lang="de-DE" dirty="0" err="1"/>
              <a:t>maßnahmen</a:t>
            </a:r>
            <a:r>
              <a:rPr lang="de-DE" dirty="0"/>
              <a:t> sollten nicht übereilt erfolgen. </a:t>
            </a:r>
            <a:endParaRPr dirty="0"/>
          </a:p>
          <a:p>
            <a:pPr marL="0" lvl="0" indent="0" algn="l" rtl="0">
              <a:lnSpc>
                <a:spcPct val="100000"/>
              </a:lnSpc>
              <a:spcBef>
                <a:spcPts val="600"/>
              </a:spcBef>
              <a:spcAft>
                <a:spcPts val="0"/>
              </a:spcAft>
              <a:buClr>
                <a:srgbClr val="595A59"/>
              </a:buClr>
              <a:buSzPts val="1800"/>
              <a:buNone/>
            </a:pPr>
            <a:r>
              <a:rPr lang="de-DE" dirty="0"/>
              <a:t>Vielmehr sollten die Geschäftsführer und die zentralen Gläubiger (z.B. </a:t>
            </a:r>
            <a:r>
              <a:rPr lang="de-DE" dirty="0" err="1"/>
              <a:t>Banken</a:t>
            </a:r>
            <a:r>
              <a:rPr lang="de-DE" dirty="0"/>
              <a:t>, </a:t>
            </a:r>
            <a:r>
              <a:rPr lang="de-DE" dirty="0" err="1"/>
              <a:t>gewerbliche Gläubiger</a:t>
            </a:r>
            <a:r>
              <a:rPr lang="de-DE" dirty="0"/>
              <a:t>, </a:t>
            </a:r>
            <a:r>
              <a:rPr lang="de-DE" dirty="0" err="1"/>
              <a:t>Lieferanten</a:t>
            </a:r>
            <a:r>
              <a:rPr lang="de-DE" dirty="0"/>
              <a:t>) </a:t>
            </a:r>
            <a:r>
              <a:rPr lang="de-DE" dirty="0" err="1"/>
              <a:t>gemeinsam </a:t>
            </a:r>
            <a:r>
              <a:rPr lang="de-DE" dirty="0"/>
              <a:t>einen </a:t>
            </a:r>
            <a:r>
              <a:rPr lang="de-DE" dirty="0" err="1"/>
              <a:t>Rahmen setzen, </a:t>
            </a:r>
            <a:r>
              <a:rPr lang="de-DE" dirty="0"/>
              <a:t>auf dessen </a:t>
            </a:r>
            <a:r>
              <a:rPr lang="de-DE" dirty="0" err="1"/>
              <a:t>Grundlage </a:t>
            </a:r>
            <a:r>
              <a:rPr lang="de-DE" dirty="0"/>
              <a:t>das </a:t>
            </a:r>
            <a:r>
              <a:rPr lang="de-DE" dirty="0" err="1"/>
              <a:t>Unternehmen zielorientiert</a:t>
            </a:r>
            <a:r>
              <a:rPr lang="de-DE" dirty="0"/>
              <a:t>, transparent und unter </a:t>
            </a:r>
            <a:r>
              <a:rPr lang="de-DE" dirty="0" err="1"/>
              <a:t>Vermeidung von </a:t>
            </a:r>
            <a:r>
              <a:rPr lang="de-DE" dirty="0"/>
              <a:t>(</a:t>
            </a:r>
            <a:r>
              <a:rPr lang="de-DE" dirty="0" err="1"/>
              <a:t>Haftungs-</a:t>
            </a:r>
            <a:r>
              <a:rPr lang="de-DE" dirty="0"/>
              <a:t>)</a:t>
            </a:r>
            <a:r>
              <a:rPr lang="de-DE" dirty="0" err="1"/>
              <a:t>Risiken saniert werden kann</a:t>
            </a:r>
            <a:r>
              <a:rPr lang="de-DE" dirty="0"/>
              <a:t>. </a:t>
            </a:r>
            <a:endParaRPr dirty="0"/>
          </a:p>
          <a:p>
            <a:pPr marL="0" lvl="0" indent="0" algn="l" rtl="0">
              <a:lnSpc>
                <a:spcPct val="100000"/>
              </a:lnSpc>
              <a:spcBef>
                <a:spcPts val="600"/>
              </a:spcBef>
              <a:spcAft>
                <a:spcPts val="0"/>
              </a:spcAft>
              <a:buClr>
                <a:srgbClr val="595A59"/>
              </a:buClr>
              <a:buSzPts val="1800"/>
              <a:buNone/>
            </a:pPr>
            <a:r>
              <a:rPr lang="de-DE" dirty="0"/>
              <a:t>Dazu kann ein (</a:t>
            </a:r>
            <a:r>
              <a:rPr lang="de-DE" b="1" dirty="0"/>
              <a:t>schriftlich dokumentiertes, in sich verständliches</a:t>
            </a:r>
            <a:r>
              <a:rPr lang="de-DE" dirty="0"/>
              <a:t>) Restrukturierungskonzept verwendet werden.</a:t>
            </a:r>
            <a:endParaRPr dirty="0"/>
          </a:p>
          <a:p>
            <a:pPr marL="0" lvl="0" indent="0" algn="l" rtl="0">
              <a:lnSpc>
                <a:spcPct val="100000"/>
              </a:lnSpc>
              <a:spcBef>
                <a:spcPts val="600"/>
              </a:spcBef>
              <a:spcAft>
                <a:spcPts val="0"/>
              </a:spcAft>
              <a:buClr>
                <a:srgbClr val="595A59"/>
              </a:buClr>
              <a:buSzPts val="1800"/>
              <a:buNone/>
            </a:pPr>
            <a:endParaRPr dirty="0"/>
          </a:p>
        </p:txBody>
      </p:sp>
      <p:sp>
        <p:nvSpPr>
          <p:cNvPr id="1214" name="Google Shape;1214;p27"/>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Ein Restrukturierungskonzept ist der Grundstein und damit Pflicht bei jeder Restrukturierung.</a:t>
            </a:r>
            <a:endParaRPr dirty="0"/>
          </a:p>
        </p:txBody>
      </p:sp>
      <p:sp>
        <p:nvSpPr>
          <p:cNvPr id="1215" name="Google Shape;1215;p27"/>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dirty="0"/>
              <a:t>Herausforderungen bei Restrukturierungskonzepten</a:t>
            </a:r>
            <a:endParaRPr dirty="0"/>
          </a:p>
        </p:txBody>
      </p:sp>
      <p:sp>
        <p:nvSpPr>
          <p:cNvPr id="1216" name="Google Shape;1216;p27"/>
          <p:cNvSpPr txBox="1"/>
          <p:nvPr/>
        </p:nvSpPr>
        <p:spPr>
          <a:xfrm>
            <a:off x="6764139" y="3586419"/>
            <a:ext cx="2110353"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b="1" dirty="0">
                <a:solidFill>
                  <a:schemeClr val="dk1"/>
                </a:solidFill>
                <a:latin typeface="Calibri"/>
                <a:ea typeface="Calibri"/>
                <a:cs typeface="Calibri"/>
                <a:sym typeface="Calibri"/>
              </a:rPr>
              <a:t>Anforderungen an Restrukturierungs- </a:t>
            </a:r>
            <a:r>
              <a:rPr lang="de-DE" sz="1800" b="1" dirty="0" err="1">
                <a:solidFill>
                  <a:schemeClr val="dk1"/>
                </a:solidFill>
                <a:latin typeface="Calibri"/>
                <a:ea typeface="Calibri"/>
                <a:cs typeface="Calibri"/>
                <a:sym typeface="Calibri"/>
              </a:rPr>
              <a:t>konzepte</a:t>
            </a:r>
            <a:endParaRPr sz="1800" b="1" dirty="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p28"/>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dirty="0"/>
          </a:p>
        </p:txBody>
      </p:sp>
      <p:sp>
        <p:nvSpPr>
          <p:cNvPr id="1222" name="Google Shape;1222;p28"/>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Ein Sanierungskonzept erhöht die Erfolgschancen und die Haftungs- und Anfechtungsrisiken können deutlich reduziert werden (abhängig von den rechtlichen Rahmenbedingungen in Ihrem Land).</a:t>
            </a:r>
          </a:p>
        </p:txBody>
      </p:sp>
      <p:sp>
        <p:nvSpPr>
          <p:cNvPr id="1223" name="Google Shape;1223;p28"/>
          <p:cNvSpPr txBox="1">
            <a:spLocks noGrp="1"/>
          </p:cNvSpPr>
          <p:nvPr>
            <p:ph type="body" idx="3"/>
          </p:nvPr>
        </p:nvSpPr>
        <p:spPr>
          <a:xfrm>
            <a:off x="380503" y="371446"/>
            <a:ext cx="11470200" cy="582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9527B"/>
              </a:buClr>
              <a:buSzPts val="1850"/>
              <a:buNone/>
            </a:pPr>
            <a:r>
              <a:rPr lang="de-DE" dirty="0"/>
              <a:t>Das Restrukturierungskonzept enthält einen durchdachten Leitfaden zum Vorgehen von Anfang bis Ende der Restrukturierung sowie eine Prognose zu den Erfolgsaussichten.</a:t>
            </a:r>
          </a:p>
        </p:txBody>
      </p:sp>
      <p:sp>
        <p:nvSpPr>
          <p:cNvPr id="1224" name="Google Shape;1224;p28"/>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dirty="0"/>
              <a:t>Inhalt von Restrukturierungskonzepten</a:t>
            </a:r>
            <a:endParaRPr dirty="0"/>
          </a:p>
          <a:p>
            <a:pPr marL="0" lvl="0" indent="0" algn="l" rtl="0">
              <a:lnSpc>
                <a:spcPct val="90000"/>
              </a:lnSpc>
              <a:spcBef>
                <a:spcPts val="1000"/>
              </a:spcBef>
              <a:spcAft>
                <a:spcPts val="0"/>
              </a:spcAft>
              <a:buClr>
                <a:srgbClr val="79527B"/>
              </a:buClr>
              <a:buSzPts val="1800"/>
              <a:buNone/>
            </a:pPr>
            <a:endParaRPr dirty="0"/>
          </a:p>
        </p:txBody>
      </p:sp>
      <p:grpSp>
        <p:nvGrpSpPr>
          <p:cNvPr id="1225" name="Google Shape;1225;p28"/>
          <p:cNvGrpSpPr/>
          <p:nvPr/>
        </p:nvGrpSpPr>
        <p:grpSpPr>
          <a:xfrm>
            <a:off x="5264152" y="1770513"/>
            <a:ext cx="6045999" cy="1347141"/>
            <a:chOff x="5264152" y="1770513"/>
            <a:chExt cx="5710593" cy="1347141"/>
          </a:xfrm>
        </p:grpSpPr>
        <p:sp>
          <p:nvSpPr>
            <p:cNvPr id="1226" name="Google Shape;1226;p28"/>
            <p:cNvSpPr/>
            <p:nvPr/>
          </p:nvSpPr>
          <p:spPr>
            <a:xfrm>
              <a:off x="6654745" y="1772541"/>
              <a:ext cx="4320000" cy="954107"/>
            </a:xfrm>
            <a:prstGeom prst="rect">
              <a:avLst/>
            </a:prstGeom>
            <a:solidFill>
              <a:srgbClr val="AB85AD"/>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227" name="Google Shape;1227;p28"/>
            <p:cNvSpPr/>
            <p:nvPr/>
          </p:nvSpPr>
          <p:spPr>
            <a:xfrm rot="5400000">
              <a:off x="5315176" y="1778083"/>
              <a:ext cx="1347141" cy="1332000"/>
            </a:xfrm>
            <a:custGeom>
              <a:avLst/>
              <a:gdLst/>
              <a:ahLst/>
              <a:cxnLst/>
              <a:rect l="l" t="t" r="r" b="b"/>
              <a:pathLst>
                <a:path w="630" h="488" extrusionOk="0">
                  <a:moveTo>
                    <a:pt x="444" y="488"/>
                  </a:moveTo>
                  <a:lnTo>
                    <a:pt x="0" y="488"/>
                  </a:lnTo>
                  <a:lnTo>
                    <a:pt x="0" y="0"/>
                  </a:lnTo>
                  <a:lnTo>
                    <a:pt x="444" y="0"/>
                  </a:lnTo>
                  <a:lnTo>
                    <a:pt x="630" y="244"/>
                  </a:lnTo>
                  <a:lnTo>
                    <a:pt x="444" y="488"/>
                  </a:lnTo>
                  <a:close/>
                </a:path>
              </a:pathLst>
            </a:custGeom>
            <a:solidFill>
              <a:srgbClr val="79527B"/>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228" name="Google Shape;1228;p28"/>
            <p:cNvSpPr txBox="1"/>
            <p:nvPr/>
          </p:nvSpPr>
          <p:spPr>
            <a:xfrm>
              <a:off x="5264152" y="2047567"/>
              <a:ext cx="1449185" cy="523220"/>
            </a:xfrm>
            <a:prstGeom prst="rect">
              <a:avLst/>
            </a:prstGeom>
            <a:noFill/>
            <a:ln>
              <a:noFill/>
            </a:ln>
          </p:spPr>
          <p:txBody>
            <a:bodyPr spcFirstLastPara="1" wrap="square" lIns="91425" tIns="45700" rIns="91425" bIns="45700" anchor="t" anchorCtr="0">
              <a:spAutoFit/>
            </a:bodyPr>
            <a:lstStyle/>
            <a:p>
              <a:pPr marL="0" marR="0" lvl="0" indent="-88900" algn="ctr" rtl="0">
                <a:spcBef>
                  <a:spcPts val="0"/>
                </a:spcBef>
                <a:spcAft>
                  <a:spcPts val="0"/>
                </a:spcAft>
                <a:buClr>
                  <a:schemeClr val="lt1"/>
                </a:buClr>
                <a:buSzPts val="1400"/>
                <a:buFont typeface="Calibri"/>
                <a:buAutoNum type="arabicPeriod"/>
              </a:pPr>
              <a:r>
                <a:rPr lang="de-DE" sz="1400" b="1">
                  <a:solidFill>
                    <a:schemeClr val="lt1"/>
                  </a:solidFill>
                  <a:latin typeface="Calibri"/>
                  <a:ea typeface="Calibri"/>
                  <a:cs typeface="Calibri"/>
                  <a:sym typeface="Calibri"/>
                </a:rPr>
                <a:t> Situation des Unternehmens</a:t>
              </a:r>
              <a:endParaRPr sz="1400" b="1" cap="none">
                <a:solidFill>
                  <a:schemeClr val="lt1"/>
                </a:solidFill>
                <a:latin typeface="Calibri"/>
                <a:ea typeface="Calibri"/>
                <a:cs typeface="Calibri"/>
                <a:sym typeface="Calibri"/>
              </a:endParaRPr>
            </a:p>
          </p:txBody>
        </p:sp>
        <p:sp>
          <p:nvSpPr>
            <p:cNvPr id="1229" name="Google Shape;1229;p28"/>
            <p:cNvSpPr txBox="1"/>
            <p:nvPr/>
          </p:nvSpPr>
          <p:spPr>
            <a:xfrm>
              <a:off x="6652292" y="1892798"/>
              <a:ext cx="42252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400" dirty="0">
                  <a:solidFill>
                    <a:schemeClr val="lt1"/>
                  </a:solidFill>
                  <a:latin typeface="Calibri"/>
                  <a:ea typeface="Calibri"/>
                  <a:cs typeface="Calibri"/>
                  <a:sym typeface="Calibri"/>
                </a:rPr>
                <a:t>Aussagen über wesentliche Unternehmensdaten, wirtschaftliche und rechtliche Einflussfaktoren und die (zentralen) Ursachen der Krise</a:t>
              </a:r>
              <a:endParaRPr lang="de-DE" dirty="0"/>
            </a:p>
          </p:txBody>
        </p:sp>
      </p:grpSp>
      <p:sp>
        <p:nvSpPr>
          <p:cNvPr id="1230" name="Google Shape;1230;p28"/>
          <p:cNvSpPr/>
          <p:nvPr/>
        </p:nvSpPr>
        <p:spPr>
          <a:xfrm>
            <a:off x="6652291" y="3306445"/>
            <a:ext cx="4657860" cy="954107"/>
          </a:xfrm>
          <a:prstGeom prst="rect">
            <a:avLst/>
          </a:prstGeom>
          <a:solidFill>
            <a:srgbClr val="AB85AD"/>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231" name="Google Shape;1231;p28"/>
          <p:cNvSpPr txBox="1"/>
          <p:nvPr/>
        </p:nvSpPr>
        <p:spPr>
          <a:xfrm>
            <a:off x="6653116" y="3352735"/>
            <a:ext cx="4808976"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400" dirty="0">
                <a:solidFill>
                  <a:schemeClr val="lt1"/>
                </a:solidFill>
                <a:latin typeface="Calibri"/>
                <a:ea typeface="Calibri"/>
                <a:cs typeface="Calibri"/>
                <a:sym typeface="Calibri"/>
              </a:rPr>
              <a:t>Darstellung der Vision und des Leitbildes des umstrukturierten Unternehmens. Aussagen zu den notwendigen betrieblichen oder finanziellen Restrukturierungsmaßnahmen und den Restrukturierungsbeiträgen der verschiedenen Beteiligten</a:t>
            </a:r>
            <a:endParaRPr lang="de-DE" dirty="0"/>
          </a:p>
        </p:txBody>
      </p:sp>
      <p:sp>
        <p:nvSpPr>
          <p:cNvPr id="1232" name="Google Shape;1232;p28"/>
          <p:cNvSpPr/>
          <p:nvPr/>
        </p:nvSpPr>
        <p:spPr>
          <a:xfrm>
            <a:off x="6671507" y="4803035"/>
            <a:ext cx="4638644" cy="954107"/>
          </a:xfrm>
          <a:prstGeom prst="rect">
            <a:avLst/>
          </a:prstGeom>
          <a:solidFill>
            <a:srgbClr val="AB85AD"/>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233" name="Google Shape;1233;p28"/>
          <p:cNvSpPr txBox="1"/>
          <p:nvPr/>
        </p:nvSpPr>
        <p:spPr>
          <a:xfrm>
            <a:off x="6647789" y="4822310"/>
            <a:ext cx="4511744"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b="0" i="0" dirty="0">
                <a:solidFill>
                  <a:schemeClr val="lt1"/>
                </a:solidFill>
                <a:latin typeface="Calibri"/>
                <a:ea typeface="Calibri"/>
                <a:cs typeface="Calibri"/>
                <a:sym typeface="Calibri"/>
              </a:rPr>
              <a:t>Darstellung der Liquiditäts-, Ertrags- und Vermögensplanung des Unternehmens unter Berücksichtigung der Sanierungsmaßnahmen und -beiträge (integrierte Unternehmensplanung)</a:t>
            </a:r>
            <a:endParaRPr lang="de-DE" dirty="0"/>
          </a:p>
        </p:txBody>
      </p:sp>
      <p:sp>
        <p:nvSpPr>
          <p:cNvPr id="1234" name="Google Shape;1234;p28"/>
          <p:cNvSpPr/>
          <p:nvPr/>
        </p:nvSpPr>
        <p:spPr>
          <a:xfrm rot="5400000">
            <a:off x="5315175" y="3318624"/>
            <a:ext cx="1347142" cy="1332000"/>
          </a:xfrm>
          <a:custGeom>
            <a:avLst/>
            <a:gdLst/>
            <a:ahLst/>
            <a:cxnLst/>
            <a:rect l="l" t="t" r="r" b="b"/>
            <a:pathLst>
              <a:path w="630" h="488" extrusionOk="0">
                <a:moveTo>
                  <a:pt x="444" y="488"/>
                </a:moveTo>
                <a:lnTo>
                  <a:pt x="0" y="488"/>
                </a:lnTo>
                <a:lnTo>
                  <a:pt x="0" y="0"/>
                </a:lnTo>
                <a:lnTo>
                  <a:pt x="444" y="0"/>
                </a:lnTo>
                <a:lnTo>
                  <a:pt x="630" y="244"/>
                </a:lnTo>
                <a:lnTo>
                  <a:pt x="444" y="488"/>
                </a:lnTo>
                <a:close/>
              </a:path>
            </a:pathLst>
          </a:custGeom>
          <a:solidFill>
            <a:srgbClr val="79527B"/>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235" name="Google Shape;1235;p28"/>
          <p:cNvSpPr txBox="1"/>
          <p:nvPr/>
        </p:nvSpPr>
        <p:spPr>
          <a:xfrm>
            <a:off x="5258390" y="3475168"/>
            <a:ext cx="1449185" cy="11695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b="1" dirty="0">
                <a:solidFill>
                  <a:schemeClr val="lt1"/>
                </a:solidFill>
                <a:latin typeface="Calibri"/>
                <a:ea typeface="Calibri"/>
                <a:cs typeface="Calibri"/>
                <a:sym typeface="Calibri"/>
              </a:rPr>
              <a:t>2. Vision, Mission </a:t>
            </a:r>
            <a:br>
              <a:rPr lang="de-DE" sz="1400" b="1" dirty="0">
                <a:solidFill>
                  <a:schemeClr val="dk1"/>
                </a:solidFill>
                <a:latin typeface="Calibri"/>
                <a:ea typeface="Calibri"/>
                <a:cs typeface="Calibri"/>
                <a:sym typeface="Calibri"/>
              </a:rPr>
            </a:br>
            <a:r>
              <a:rPr lang="de-DE" sz="1400" b="1" dirty="0">
                <a:solidFill>
                  <a:schemeClr val="lt1"/>
                </a:solidFill>
                <a:latin typeface="Calibri"/>
                <a:ea typeface="Calibri"/>
                <a:cs typeface="Calibri"/>
                <a:sym typeface="Calibri"/>
              </a:rPr>
              <a:t>und Maßnahmen</a:t>
            </a:r>
            <a:endParaRPr dirty="0"/>
          </a:p>
          <a:p>
            <a:pPr marL="0" marR="0" lvl="0" indent="0" algn="ctr" rtl="0">
              <a:spcBef>
                <a:spcPts val="0"/>
              </a:spcBef>
              <a:spcAft>
                <a:spcPts val="0"/>
              </a:spcAft>
              <a:buNone/>
            </a:pPr>
            <a:endParaRPr sz="1400" cap="none" dirty="0">
              <a:solidFill>
                <a:schemeClr val="lt1"/>
              </a:solidFill>
              <a:latin typeface="Calibri"/>
              <a:ea typeface="Calibri"/>
              <a:cs typeface="Calibri"/>
              <a:sym typeface="Calibri"/>
            </a:endParaRPr>
          </a:p>
        </p:txBody>
      </p:sp>
      <p:sp>
        <p:nvSpPr>
          <p:cNvPr id="1236" name="Google Shape;1236;p28"/>
          <p:cNvSpPr/>
          <p:nvPr/>
        </p:nvSpPr>
        <p:spPr>
          <a:xfrm rot="5400000">
            <a:off x="5528454" y="4614088"/>
            <a:ext cx="954107" cy="1332000"/>
          </a:xfrm>
          <a:prstGeom prst="rect">
            <a:avLst/>
          </a:prstGeom>
          <a:solidFill>
            <a:srgbClr val="79527B"/>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237" name="Google Shape;1237;p28"/>
          <p:cNvSpPr txBox="1"/>
          <p:nvPr/>
        </p:nvSpPr>
        <p:spPr>
          <a:xfrm>
            <a:off x="5280914" y="5094762"/>
            <a:ext cx="144918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b="1" dirty="0">
                <a:solidFill>
                  <a:schemeClr val="lt1"/>
                </a:solidFill>
                <a:latin typeface="Calibri"/>
                <a:ea typeface="Calibri"/>
                <a:cs typeface="Calibri"/>
                <a:sym typeface="Calibri"/>
              </a:rPr>
              <a:t>3. Businessplan</a:t>
            </a:r>
            <a:endParaRPr sz="1400" b="1" cap="none" dirty="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3"/>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fontScale="85000" lnSpcReduction="10000"/>
          </a:bodyPr>
          <a:lstStyle/>
          <a:p>
            <a:pPr marL="228600" lvl="0">
              <a:spcBef>
                <a:spcPts val="0"/>
              </a:spcBef>
            </a:pPr>
            <a:r>
              <a:rPr lang="de-DE" dirty="0"/>
              <a:t>... ein Verständnis dafür entwickelt haben, dass je weiter die Krise fortgeschritten ist, desto weniger Optionen stehen zur Verfügung </a:t>
            </a:r>
            <a:endParaRPr dirty="0"/>
          </a:p>
          <a:p>
            <a:pPr marL="228600" lvl="0" indent="-228600" algn="l" rtl="0">
              <a:lnSpc>
                <a:spcPct val="90000"/>
              </a:lnSpc>
              <a:spcBef>
                <a:spcPts val="600"/>
              </a:spcBef>
              <a:spcAft>
                <a:spcPts val="0"/>
              </a:spcAft>
              <a:buClr>
                <a:schemeClr val="lt1"/>
              </a:buClr>
              <a:buSzPts val="2400"/>
              <a:buNone/>
            </a:pPr>
            <a:r>
              <a:rPr lang="de-DE" dirty="0"/>
              <a:t>...wissen, welche Maßnahmen zur Krisenbewältigung für KMU im Tourismus geeignet sind</a:t>
            </a:r>
            <a:endParaRPr dirty="0"/>
          </a:p>
          <a:p>
            <a:pPr marL="228600" lvl="0" indent="-228600" algn="l" rtl="0">
              <a:lnSpc>
                <a:spcPct val="90000"/>
              </a:lnSpc>
              <a:spcBef>
                <a:spcPts val="600"/>
              </a:spcBef>
              <a:spcAft>
                <a:spcPts val="0"/>
              </a:spcAft>
              <a:buClr>
                <a:schemeClr val="lt1"/>
              </a:buClr>
              <a:buSzPts val="2400"/>
              <a:buNone/>
            </a:pPr>
            <a:r>
              <a:rPr lang="de-DE" dirty="0"/>
              <a:t>...wissen, was in Veränderungsprozessen wichtig ist, um eine Krise zu überwinden</a:t>
            </a:r>
            <a:endParaRPr dirty="0"/>
          </a:p>
          <a:p>
            <a:pPr marL="228600" lvl="0" indent="-228600" algn="l" rtl="0">
              <a:lnSpc>
                <a:spcPct val="90000"/>
              </a:lnSpc>
              <a:spcBef>
                <a:spcPts val="600"/>
              </a:spcBef>
              <a:spcAft>
                <a:spcPts val="0"/>
              </a:spcAft>
              <a:buClr>
                <a:schemeClr val="lt1"/>
              </a:buClr>
              <a:buSzPts val="2400"/>
              <a:buNone/>
            </a:pPr>
            <a:r>
              <a:rPr lang="de-DE" dirty="0"/>
              <a:t>...mit den Herausforderungen eines Umstrukturierungskonzeptes vertraut sein</a:t>
            </a:r>
            <a:endParaRPr dirty="0"/>
          </a:p>
          <a:p>
            <a:pPr marL="228600" lvl="0" indent="-228600" algn="l" rtl="0">
              <a:lnSpc>
                <a:spcPct val="90000"/>
              </a:lnSpc>
              <a:spcBef>
                <a:spcPts val="600"/>
              </a:spcBef>
              <a:spcAft>
                <a:spcPts val="0"/>
              </a:spcAft>
              <a:buClr>
                <a:schemeClr val="lt1"/>
              </a:buClr>
              <a:buSzPts val="2400"/>
              <a:buNone/>
            </a:pPr>
            <a:r>
              <a:rPr lang="de-DE" dirty="0"/>
              <a:t>...sich der Bedeutung des Lernens aus Misserfolgen bewusst sein</a:t>
            </a:r>
            <a:endParaRPr dirty="0"/>
          </a:p>
          <a:p>
            <a:pPr marL="228600" lvl="0" indent="-228600" algn="l" rtl="0">
              <a:lnSpc>
                <a:spcPct val="90000"/>
              </a:lnSpc>
              <a:spcBef>
                <a:spcPts val="600"/>
              </a:spcBef>
              <a:spcAft>
                <a:spcPts val="0"/>
              </a:spcAft>
              <a:buClr>
                <a:schemeClr val="lt1"/>
              </a:buClr>
              <a:buSzPts val="2400"/>
              <a:buNone/>
            </a:pPr>
            <a:endParaRPr dirty="0"/>
          </a:p>
        </p:txBody>
      </p:sp>
      <p:sp>
        <p:nvSpPr>
          <p:cNvPr id="842" name="Google Shape;842;p3"/>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1"/>
              </a:buClr>
              <a:buSzPts val="3600"/>
              <a:buNone/>
            </a:pPr>
            <a:r>
              <a:rPr lang="de-DE"/>
              <a:t>Nach Abschluss dieses Moduls werden Sie...</a:t>
            </a:r>
            <a:endParaRPr/>
          </a:p>
        </p:txBody>
      </p:sp>
      <p:pic>
        <p:nvPicPr>
          <p:cNvPr id="843" name="Google Shape;843;p3" descr="Ein Bild, das Essen enthält.&#10;&#10;Automatisch generierte Beschreibung"/>
          <p:cNvPicPr preferRelativeResize="0">
            <a:picLocks noGrp="1"/>
          </p:cNvPicPr>
          <p:nvPr>
            <p:ph type="pic" idx="3"/>
          </p:nvPr>
        </p:nvPicPr>
        <p:blipFill rotWithShape="1">
          <a:blip r:embed="rId3">
            <a:alphaModFix/>
          </a:blip>
          <a:srcRect l="15921" r="15920"/>
          <a:stretch/>
        </p:blipFill>
        <p:spPr>
          <a:xfrm>
            <a:off x="6392300" y="228600"/>
            <a:ext cx="5564883" cy="5447571"/>
          </a:xfrm>
          <a:prstGeom prst="rect">
            <a:avLst/>
          </a:prstGeom>
          <a:solidFill>
            <a:schemeClr val="lt1"/>
          </a:solidFill>
          <a:ln>
            <a:noFill/>
          </a:ln>
        </p:spPr>
      </p:pic>
      <p:sp>
        <p:nvSpPr>
          <p:cNvPr id="844" name="Google Shape;844;p3"/>
          <p:cNvSpPr txBox="1"/>
          <p:nvPr/>
        </p:nvSpPr>
        <p:spPr>
          <a:xfrm>
            <a:off x="6374716" y="5412581"/>
            <a:ext cx="1674254"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000">
                <a:solidFill>
                  <a:srgbClr val="595A59"/>
                </a:solidFill>
                <a:latin typeface="Calibri"/>
                <a:ea typeface="Calibri"/>
                <a:cs typeface="Calibri"/>
                <a:sym typeface="Calibri"/>
              </a:rPr>
              <a:t>Foto: Adobe Stock</a:t>
            </a:r>
            <a:endParaRPr sz="1000">
              <a:solidFill>
                <a:srgbClr val="595A59"/>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29"/>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dirty="0"/>
          </a:p>
        </p:txBody>
      </p:sp>
      <p:sp>
        <p:nvSpPr>
          <p:cNvPr id="1243" name="Google Shape;1243;p29"/>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Ein Sanierungskonzept erhöht die Erfolgschancen und die Haftungs- und Anfechtungsrisiken können deutlich reduziert werden (abhängig von den rechtlichen Rahmenbedingungen in Ihrem Land).</a:t>
            </a:r>
          </a:p>
        </p:txBody>
      </p:sp>
      <p:sp>
        <p:nvSpPr>
          <p:cNvPr id="1245" name="Google Shape;1245;p29"/>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dirty="0"/>
              <a:t>Inhalt von Restrukturierungskonzepten</a:t>
            </a:r>
            <a:endParaRPr dirty="0"/>
          </a:p>
          <a:p>
            <a:pPr marL="0" lvl="0" indent="0" algn="l" rtl="0">
              <a:lnSpc>
                <a:spcPct val="90000"/>
              </a:lnSpc>
              <a:spcBef>
                <a:spcPts val="1000"/>
              </a:spcBef>
              <a:spcAft>
                <a:spcPts val="0"/>
              </a:spcAft>
              <a:buClr>
                <a:srgbClr val="79527B"/>
              </a:buClr>
              <a:buSzPts val="1800"/>
              <a:buNone/>
            </a:pPr>
            <a:endParaRPr dirty="0"/>
          </a:p>
        </p:txBody>
      </p:sp>
      <p:grpSp>
        <p:nvGrpSpPr>
          <p:cNvPr id="1246" name="Google Shape;1246;p29"/>
          <p:cNvGrpSpPr/>
          <p:nvPr/>
        </p:nvGrpSpPr>
        <p:grpSpPr>
          <a:xfrm>
            <a:off x="5264152" y="1770512"/>
            <a:ext cx="6161409" cy="1347141"/>
            <a:chOff x="5264152" y="1770512"/>
            <a:chExt cx="6161409" cy="1347141"/>
          </a:xfrm>
        </p:grpSpPr>
        <p:sp>
          <p:nvSpPr>
            <p:cNvPr id="1247" name="Google Shape;1247;p29"/>
            <p:cNvSpPr/>
            <p:nvPr/>
          </p:nvSpPr>
          <p:spPr>
            <a:xfrm>
              <a:off x="6654745" y="1772541"/>
              <a:ext cx="4770816" cy="954107"/>
            </a:xfrm>
            <a:prstGeom prst="rect">
              <a:avLst/>
            </a:prstGeom>
            <a:solidFill>
              <a:srgbClr val="AB85AD"/>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248" name="Google Shape;1248;p29"/>
            <p:cNvSpPr/>
            <p:nvPr/>
          </p:nvSpPr>
          <p:spPr>
            <a:xfrm rot="5400000">
              <a:off x="5315176" y="1778083"/>
              <a:ext cx="1347141" cy="1332000"/>
            </a:xfrm>
            <a:custGeom>
              <a:avLst/>
              <a:gdLst/>
              <a:ahLst/>
              <a:cxnLst/>
              <a:rect l="l" t="t" r="r" b="b"/>
              <a:pathLst>
                <a:path w="630" h="488" extrusionOk="0">
                  <a:moveTo>
                    <a:pt x="444" y="488"/>
                  </a:moveTo>
                  <a:lnTo>
                    <a:pt x="0" y="488"/>
                  </a:lnTo>
                  <a:lnTo>
                    <a:pt x="0" y="0"/>
                  </a:lnTo>
                  <a:lnTo>
                    <a:pt x="444" y="0"/>
                  </a:lnTo>
                  <a:lnTo>
                    <a:pt x="630" y="244"/>
                  </a:lnTo>
                  <a:lnTo>
                    <a:pt x="444" y="488"/>
                  </a:lnTo>
                  <a:close/>
                </a:path>
              </a:pathLst>
            </a:custGeom>
            <a:solidFill>
              <a:srgbClr val="79527B"/>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249" name="Google Shape;1249;p29"/>
            <p:cNvSpPr txBox="1"/>
            <p:nvPr/>
          </p:nvSpPr>
          <p:spPr>
            <a:xfrm>
              <a:off x="5264152" y="2047567"/>
              <a:ext cx="1449185" cy="523220"/>
            </a:xfrm>
            <a:prstGeom prst="rect">
              <a:avLst/>
            </a:prstGeom>
            <a:noFill/>
            <a:ln>
              <a:noFill/>
            </a:ln>
          </p:spPr>
          <p:txBody>
            <a:bodyPr spcFirstLastPara="1" wrap="square" lIns="91425" tIns="45700" rIns="91425" bIns="45700" anchor="t" anchorCtr="0">
              <a:spAutoFit/>
            </a:bodyPr>
            <a:lstStyle/>
            <a:p>
              <a:pPr marL="0" marR="0" lvl="0" indent="-88900" algn="ctr" rtl="0">
                <a:spcBef>
                  <a:spcPts val="0"/>
                </a:spcBef>
                <a:spcAft>
                  <a:spcPts val="0"/>
                </a:spcAft>
                <a:buClr>
                  <a:schemeClr val="lt1"/>
                </a:buClr>
                <a:buSzPts val="1400"/>
                <a:buFont typeface="Calibri"/>
                <a:buAutoNum type="arabicPeriod"/>
              </a:pPr>
              <a:r>
                <a:rPr lang="de-DE" sz="1400" b="1">
                  <a:solidFill>
                    <a:schemeClr val="lt1"/>
                  </a:solidFill>
                  <a:latin typeface="Calibri"/>
                  <a:ea typeface="Calibri"/>
                  <a:cs typeface="Calibri"/>
                  <a:sym typeface="Calibri"/>
                </a:rPr>
                <a:t> Situation des Unternehmens</a:t>
              </a:r>
              <a:endParaRPr sz="1400" b="1" cap="none">
                <a:solidFill>
                  <a:schemeClr val="lt1"/>
                </a:solidFill>
                <a:latin typeface="Calibri"/>
                <a:ea typeface="Calibri"/>
                <a:cs typeface="Calibri"/>
                <a:sym typeface="Calibri"/>
              </a:endParaRPr>
            </a:p>
          </p:txBody>
        </p:sp>
        <p:sp>
          <p:nvSpPr>
            <p:cNvPr id="1250" name="Google Shape;1250;p29"/>
            <p:cNvSpPr txBox="1"/>
            <p:nvPr/>
          </p:nvSpPr>
          <p:spPr>
            <a:xfrm>
              <a:off x="6652292" y="1892798"/>
              <a:ext cx="42252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400" dirty="0">
                  <a:solidFill>
                    <a:schemeClr val="lt1"/>
                  </a:solidFill>
                  <a:latin typeface="Calibri"/>
                  <a:ea typeface="Calibri"/>
                  <a:cs typeface="Calibri"/>
                  <a:sym typeface="Calibri"/>
                </a:rPr>
                <a:t>Aussagen über wesentliche Unternehmensdaten, wirtschaftliche und rechtliche Einflussfaktoren und die (zentralen) Ursachen der Krise</a:t>
              </a:r>
              <a:endParaRPr lang="de-DE" dirty="0"/>
            </a:p>
          </p:txBody>
        </p:sp>
      </p:grpSp>
      <p:sp>
        <p:nvSpPr>
          <p:cNvPr id="1251" name="Google Shape;1251;p29"/>
          <p:cNvSpPr/>
          <p:nvPr/>
        </p:nvSpPr>
        <p:spPr>
          <a:xfrm>
            <a:off x="6652292" y="3306445"/>
            <a:ext cx="4770816" cy="954107"/>
          </a:xfrm>
          <a:prstGeom prst="rect">
            <a:avLst/>
          </a:prstGeom>
          <a:solidFill>
            <a:srgbClr val="C5C5C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252" name="Google Shape;1252;p29"/>
          <p:cNvSpPr txBox="1"/>
          <p:nvPr/>
        </p:nvSpPr>
        <p:spPr>
          <a:xfrm>
            <a:off x="6652291" y="3328996"/>
            <a:ext cx="4879802"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dirty="0">
                <a:solidFill>
                  <a:schemeClr val="lt1"/>
                </a:solidFill>
                <a:latin typeface="Calibri"/>
                <a:ea typeface="Calibri"/>
                <a:cs typeface="Calibri"/>
                <a:sym typeface="Calibri"/>
              </a:rPr>
              <a:t>Darstellung der Vision und des Leitbildes des umstrukturierten Unternehmens. Aussagen zu den notwendigen betrieblichen oder finanziellen Restrukturierungsmaßnahmen und den Restrukturierungsbeiträgen der verschiedenen Beteiligten</a:t>
            </a:r>
            <a:endParaRPr lang="de-DE" dirty="0"/>
          </a:p>
        </p:txBody>
      </p:sp>
      <p:sp>
        <p:nvSpPr>
          <p:cNvPr id="1253" name="Google Shape;1253;p29"/>
          <p:cNvSpPr/>
          <p:nvPr/>
        </p:nvSpPr>
        <p:spPr>
          <a:xfrm>
            <a:off x="6671506" y="4803035"/>
            <a:ext cx="4770815" cy="954107"/>
          </a:xfrm>
          <a:prstGeom prst="rect">
            <a:avLst/>
          </a:prstGeom>
          <a:solidFill>
            <a:srgbClr val="C5C5C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254" name="Google Shape;1254;p29"/>
          <p:cNvSpPr txBox="1"/>
          <p:nvPr/>
        </p:nvSpPr>
        <p:spPr>
          <a:xfrm>
            <a:off x="6652291" y="4803033"/>
            <a:ext cx="4225104" cy="954107"/>
          </a:xfrm>
          <a:prstGeom prst="rect">
            <a:avLst/>
          </a:prstGeom>
          <a:solidFill>
            <a:srgbClr val="C5C5C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b="0" i="0" dirty="0">
                <a:solidFill>
                  <a:schemeClr val="lt1"/>
                </a:solidFill>
                <a:latin typeface="Calibri"/>
                <a:ea typeface="Calibri"/>
                <a:cs typeface="Calibri"/>
                <a:sym typeface="Calibri"/>
              </a:rPr>
              <a:t>Darstellung der Liquiditäts-, Ertrags- und Vermögensplanung des Unternehmens unter Berücksichtigung der Sanierungsmaßnahmen und -beiträge (integrierte Unternehmensplanung)</a:t>
            </a:r>
            <a:endParaRPr lang="de-DE" dirty="0"/>
          </a:p>
        </p:txBody>
      </p:sp>
      <p:sp>
        <p:nvSpPr>
          <p:cNvPr id="1255" name="Google Shape;1255;p29"/>
          <p:cNvSpPr/>
          <p:nvPr/>
        </p:nvSpPr>
        <p:spPr>
          <a:xfrm rot="5400000">
            <a:off x="5315175" y="3318624"/>
            <a:ext cx="1347141" cy="1332000"/>
          </a:xfrm>
          <a:custGeom>
            <a:avLst/>
            <a:gdLst/>
            <a:ahLst/>
            <a:cxnLst/>
            <a:rect l="l" t="t" r="r" b="b"/>
            <a:pathLst>
              <a:path w="630" h="488" extrusionOk="0">
                <a:moveTo>
                  <a:pt x="444" y="488"/>
                </a:moveTo>
                <a:lnTo>
                  <a:pt x="0" y="488"/>
                </a:lnTo>
                <a:lnTo>
                  <a:pt x="0" y="0"/>
                </a:lnTo>
                <a:lnTo>
                  <a:pt x="444" y="0"/>
                </a:lnTo>
                <a:lnTo>
                  <a:pt x="630" y="244"/>
                </a:lnTo>
                <a:lnTo>
                  <a:pt x="444" y="488"/>
                </a:lnTo>
                <a:close/>
              </a:path>
            </a:pathLst>
          </a:custGeom>
          <a:solidFill>
            <a:srgbClr val="8E8E8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256" name="Google Shape;1256;p29"/>
          <p:cNvSpPr txBox="1"/>
          <p:nvPr/>
        </p:nvSpPr>
        <p:spPr>
          <a:xfrm>
            <a:off x="5264152" y="3445148"/>
            <a:ext cx="1449185" cy="11695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b="1" dirty="0">
                <a:solidFill>
                  <a:schemeClr val="lt1"/>
                </a:solidFill>
                <a:latin typeface="Calibri"/>
                <a:ea typeface="Calibri"/>
                <a:cs typeface="Calibri"/>
                <a:sym typeface="Calibri"/>
              </a:rPr>
              <a:t>2. Vision, Mission </a:t>
            </a:r>
            <a:br>
              <a:rPr lang="de-DE" sz="1400" b="1" dirty="0">
                <a:solidFill>
                  <a:schemeClr val="dk1"/>
                </a:solidFill>
                <a:latin typeface="Calibri"/>
                <a:ea typeface="Calibri"/>
                <a:cs typeface="Calibri"/>
                <a:sym typeface="Calibri"/>
              </a:rPr>
            </a:br>
            <a:r>
              <a:rPr lang="de-DE" sz="1400" b="1" dirty="0">
                <a:solidFill>
                  <a:schemeClr val="lt1"/>
                </a:solidFill>
                <a:latin typeface="Calibri"/>
                <a:ea typeface="Calibri"/>
                <a:cs typeface="Calibri"/>
                <a:sym typeface="Calibri"/>
              </a:rPr>
              <a:t>und Maßnahmen</a:t>
            </a:r>
            <a:endParaRPr dirty="0"/>
          </a:p>
          <a:p>
            <a:pPr marL="0" marR="0" lvl="0" indent="0" algn="ctr" rtl="0">
              <a:spcBef>
                <a:spcPts val="0"/>
              </a:spcBef>
              <a:spcAft>
                <a:spcPts val="0"/>
              </a:spcAft>
              <a:buNone/>
            </a:pPr>
            <a:endParaRPr sz="1400" cap="none" dirty="0">
              <a:solidFill>
                <a:schemeClr val="lt1"/>
              </a:solidFill>
              <a:latin typeface="Calibri"/>
              <a:ea typeface="Calibri"/>
              <a:cs typeface="Calibri"/>
              <a:sym typeface="Calibri"/>
            </a:endParaRPr>
          </a:p>
        </p:txBody>
      </p:sp>
      <p:sp>
        <p:nvSpPr>
          <p:cNvPr id="1257" name="Google Shape;1257;p29"/>
          <p:cNvSpPr/>
          <p:nvPr/>
        </p:nvSpPr>
        <p:spPr>
          <a:xfrm rot="5400000">
            <a:off x="5528454" y="4614088"/>
            <a:ext cx="954107" cy="1332000"/>
          </a:xfrm>
          <a:prstGeom prst="rect">
            <a:avLst/>
          </a:prstGeom>
          <a:solidFill>
            <a:srgbClr val="8E8E8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258" name="Google Shape;1258;p29"/>
          <p:cNvSpPr txBox="1"/>
          <p:nvPr/>
        </p:nvSpPr>
        <p:spPr>
          <a:xfrm>
            <a:off x="5280914" y="5094762"/>
            <a:ext cx="144918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b="1" dirty="0">
                <a:solidFill>
                  <a:schemeClr val="lt1"/>
                </a:solidFill>
                <a:latin typeface="Calibri"/>
                <a:ea typeface="Calibri"/>
                <a:cs typeface="Calibri"/>
                <a:sym typeface="Calibri"/>
              </a:rPr>
              <a:t>3. Businessplan</a:t>
            </a:r>
            <a:endParaRPr sz="1400" b="1" cap="none" dirty="0">
              <a:solidFill>
                <a:schemeClr val="lt1"/>
              </a:solidFill>
              <a:latin typeface="Calibri"/>
              <a:ea typeface="Calibri"/>
              <a:cs typeface="Calibri"/>
              <a:sym typeface="Calibri"/>
            </a:endParaRPr>
          </a:p>
        </p:txBody>
      </p:sp>
      <p:sp>
        <p:nvSpPr>
          <p:cNvPr id="4" name="Google Shape;1223;p28">
            <a:extLst>
              <a:ext uri="{FF2B5EF4-FFF2-40B4-BE49-F238E27FC236}">
                <a16:creationId xmlns:a16="http://schemas.microsoft.com/office/drawing/2014/main" id="{4D421495-5387-81CB-F2A9-0FAE97461227}"/>
              </a:ext>
            </a:extLst>
          </p:cNvPr>
          <p:cNvSpPr txBox="1">
            <a:spLocks noGrp="1"/>
          </p:cNvSpPr>
          <p:nvPr>
            <p:ph type="body" idx="3"/>
          </p:nvPr>
        </p:nvSpPr>
        <p:spPr>
          <a:xfrm>
            <a:off x="380503" y="371446"/>
            <a:ext cx="11470200" cy="582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9527B"/>
              </a:buClr>
              <a:buSzPts val="1850"/>
              <a:buNone/>
            </a:pPr>
            <a:r>
              <a:rPr lang="de-DE" dirty="0"/>
              <a:t>Das Restrukturierungskonzept enthält einen durchdachten Leitfaden zum Vorgehen von Anfang bis Ende der Restrukturierung sowie eine Prognose zu den Erfolgsaussichten.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30"/>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100000"/>
              </a:lnSpc>
              <a:spcBef>
                <a:spcPts val="0"/>
              </a:spcBef>
              <a:spcAft>
                <a:spcPts val="0"/>
              </a:spcAft>
              <a:buClr>
                <a:srgbClr val="595A59"/>
              </a:buClr>
              <a:buSzPts val="1800"/>
              <a:buNone/>
            </a:pPr>
            <a:r>
              <a:rPr lang="de-DE" dirty="0"/>
              <a:t>Die Grundlage für die Ableitung eines strategischen Restrukturierungsplans sind die relevanten Faktoren und Entwicklungen in der Branche.</a:t>
            </a:r>
            <a:endParaRPr dirty="0"/>
          </a:p>
          <a:p>
            <a:pPr marL="0" lvl="0" indent="0" algn="l" rtl="0">
              <a:lnSpc>
                <a:spcPct val="100000"/>
              </a:lnSpc>
              <a:spcBef>
                <a:spcPts val="600"/>
              </a:spcBef>
              <a:spcAft>
                <a:spcPts val="0"/>
              </a:spcAft>
              <a:buClr>
                <a:srgbClr val="595A59"/>
              </a:buClr>
              <a:buSzPts val="1800"/>
              <a:buNone/>
            </a:pPr>
            <a:r>
              <a:rPr lang="de-DE" dirty="0"/>
              <a:t>Das Verständnis der wichtigsten Entwicklungen in der Branche ist für eine effektive strategische Planung und damit für eine nachhaltige Restrukturierung von besonderer Bedeutung.</a:t>
            </a:r>
            <a:endParaRPr dirty="0"/>
          </a:p>
          <a:p>
            <a:pPr marL="0" lvl="0" indent="0" algn="l" rtl="0">
              <a:lnSpc>
                <a:spcPct val="100000"/>
              </a:lnSpc>
              <a:spcBef>
                <a:spcPts val="600"/>
              </a:spcBef>
              <a:spcAft>
                <a:spcPts val="0"/>
              </a:spcAft>
              <a:buClr>
                <a:srgbClr val="595A59"/>
              </a:buClr>
              <a:buSzPts val="1800"/>
              <a:buNone/>
            </a:pPr>
            <a:r>
              <a:rPr lang="de-DE" dirty="0"/>
              <a:t>Restrukturierungen können nur dann eine nachhaltige Wirkung haben, wenn entsprechende Trends beobachtet werden.</a:t>
            </a:r>
            <a:endParaRPr dirty="0"/>
          </a:p>
        </p:txBody>
      </p:sp>
      <p:sp>
        <p:nvSpPr>
          <p:cNvPr id="1264" name="Google Shape;1264;p30"/>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Mithilfe der Branchenanalyse können die Tourismus-KMU ihre Position im Vergleich zu anderen Tourismus-KMU, die ähnliche Dienstleistungen und Produkte anbieten, besser einschätzen.</a:t>
            </a:r>
            <a:endParaRPr dirty="0"/>
          </a:p>
        </p:txBody>
      </p:sp>
      <p:sp>
        <p:nvSpPr>
          <p:cNvPr id="1265" name="Google Shape;1265;p30"/>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dirty="0"/>
              <a:t>Situation des Unternehmens: Analyse der </a:t>
            </a:r>
            <a:r>
              <a:rPr lang="de-DE" dirty="0" err="1"/>
              <a:t>Branchenentwicklung </a:t>
            </a:r>
            <a:r>
              <a:rPr lang="de-DE" dirty="0"/>
              <a:t>I/II</a:t>
            </a:r>
            <a:endParaRPr dirty="0"/>
          </a:p>
          <a:p>
            <a:pPr marL="0" lvl="0" indent="0" algn="l" rtl="0">
              <a:lnSpc>
                <a:spcPct val="90000"/>
              </a:lnSpc>
              <a:spcBef>
                <a:spcPts val="1000"/>
              </a:spcBef>
              <a:spcAft>
                <a:spcPts val="0"/>
              </a:spcAft>
              <a:buClr>
                <a:srgbClr val="79527B"/>
              </a:buClr>
              <a:buSzPts val="1800"/>
              <a:buNone/>
            </a:pPr>
            <a:endParaRPr dirty="0"/>
          </a:p>
          <a:p>
            <a:pPr marL="0" lvl="0" indent="0" algn="l" rtl="0">
              <a:lnSpc>
                <a:spcPct val="90000"/>
              </a:lnSpc>
              <a:spcBef>
                <a:spcPts val="1000"/>
              </a:spcBef>
              <a:spcAft>
                <a:spcPts val="0"/>
              </a:spcAft>
              <a:buClr>
                <a:srgbClr val="79527B"/>
              </a:buClr>
              <a:buSzPts val="1800"/>
              <a:buNone/>
            </a:pPr>
            <a:endParaRPr dirty="0"/>
          </a:p>
        </p:txBody>
      </p:sp>
      <p:sp>
        <p:nvSpPr>
          <p:cNvPr id="1266" name="Google Shape;1266;p30"/>
          <p:cNvSpPr/>
          <p:nvPr/>
        </p:nvSpPr>
        <p:spPr>
          <a:xfrm>
            <a:off x="4163122" y="1888273"/>
            <a:ext cx="7638912" cy="683942"/>
          </a:xfrm>
          <a:prstGeom prst="rect">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dirty="0">
                <a:solidFill>
                  <a:srgbClr val="595A59"/>
                </a:solidFill>
                <a:latin typeface="Calibri"/>
                <a:ea typeface="Calibri"/>
                <a:cs typeface="Calibri"/>
                <a:sym typeface="Calibri"/>
              </a:rPr>
              <a:t>Untersuchung der relevanten Faktoren und Entwicklungen in der Tourismusbranche.</a:t>
            </a:r>
            <a:endParaRPr lang="de-DE" dirty="0"/>
          </a:p>
        </p:txBody>
      </p:sp>
      <p:sp>
        <p:nvSpPr>
          <p:cNvPr id="1267" name="Google Shape;1267;p30"/>
          <p:cNvSpPr/>
          <p:nvPr/>
        </p:nvSpPr>
        <p:spPr>
          <a:xfrm>
            <a:off x="4163121" y="2619580"/>
            <a:ext cx="7638913" cy="781774"/>
          </a:xfrm>
          <a:prstGeom prst="rect">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Ableitung einer Prognose für die zukünftige Rentabilität der Branche und die mögliche Positionierung des Unternehmens unter Berücksichtigung der Einflussfaktoren.</a:t>
            </a:r>
          </a:p>
        </p:txBody>
      </p:sp>
      <p:sp>
        <p:nvSpPr>
          <p:cNvPr id="1268" name="Google Shape;1268;p30"/>
          <p:cNvSpPr/>
          <p:nvPr/>
        </p:nvSpPr>
        <p:spPr>
          <a:xfrm>
            <a:off x="4163121" y="3456646"/>
            <a:ext cx="7638913" cy="683942"/>
          </a:xfrm>
          <a:prstGeom prst="rect">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Untersuchen Sie, welche Chancen und Risiken sich für das Unternehmen und seine aktuelle Wettbewerbsposition aus den folgenden Faktoren ergeben:</a:t>
            </a:r>
            <a:endParaRPr lang="de-DE" dirty="0"/>
          </a:p>
        </p:txBody>
      </p:sp>
      <p:sp>
        <p:nvSpPr>
          <p:cNvPr id="1269" name="Google Shape;1269;p30"/>
          <p:cNvSpPr/>
          <p:nvPr/>
        </p:nvSpPr>
        <p:spPr>
          <a:xfrm>
            <a:off x="4163121" y="4195880"/>
            <a:ext cx="3780000" cy="1952154"/>
          </a:xfrm>
          <a:prstGeom prst="rect">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377190" marR="0" lvl="0" indent="-285750" algn="l" rtl="0">
              <a:lnSpc>
                <a:spcPct val="100000"/>
              </a:lnSpc>
              <a:spcBef>
                <a:spcPts val="0"/>
              </a:spcBef>
              <a:spcAft>
                <a:spcPts val="0"/>
              </a:spcAft>
              <a:buClr>
                <a:srgbClr val="595A59"/>
              </a:buClr>
              <a:buSzPts val="1800"/>
              <a:buFont typeface="Arial"/>
              <a:buChar char="•"/>
            </a:pPr>
            <a:r>
              <a:rPr lang="de-DE" sz="1800" dirty="0" err="1">
                <a:solidFill>
                  <a:srgbClr val="595A59"/>
                </a:solidFill>
                <a:latin typeface="Calibri"/>
                <a:ea typeface="Calibri"/>
                <a:cs typeface="Calibri"/>
                <a:sym typeface="Calibri"/>
              </a:rPr>
              <a:t>Anzahl </a:t>
            </a:r>
            <a:r>
              <a:rPr lang="de-DE" sz="1800" dirty="0">
                <a:solidFill>
                  <a:srgbClr val="595A59"/>
                </a:solidFill>
                <a:latin typeface="Calibri"/>
                <a:ea typeface="Calibri"/>
                <a:cs typeface="Calibri"/>
                <a:sym typeface="Calibri"/>
              </a:rPr>
              <a:t>und </a:t>
            </a:r>
            <a:r>
              <a:rPr lang="de-DE" sz="1800" dirty="0" err="1">
                <a:solidFill>
                  <a:srgbClr val="595A59"/>
                </a:solidFill>
                <a:latin typeface="Calibri"/>
                <a:ea typeface="Calibri"/>
                <a:cs typeface="Calibri"/>
                <a:sym typeface="Calibri"/>
              </a:rPr>
              <a:t>Stärke </a:t>
            </a:r>
            <a:r>
              <a:rPr lang="de-DE" sz="1800" dirty="0">
                <a:solidFill>
                  <a:srgbClr val="595A59"/>
                </a:solidFill>
                <a:latin typeface="Calibri"/>
                <a:ea typeface="Calibri"/>
                <a:cs typeface="Calibri"/>
                <a:sym typeface="Calibri"/>
              </a:rPr>
              <a:t>der </a:t>
            </a:r>
            <a:r>
              <a:rPr lang="de-DE" sz="1800" dirty="0" err="1">
                <a:solidFill>
                  <a:srgbClr val="595A59"/>
                </a:solidFill>
                <a:latin typeface="Calibri"/>
                <a:ea typeface="Calibri"/>
                <a:cs typeface="Calibri"/>
                <a:sym typeface="Calibri"/>
              </a:rPr>
              <a:t>Wettbewerber</a:t>
            </a:r>
            <a:endParaRPr dirty="0"/>
          </a:p>
          <a:p>
            <a:pPr marL="377190" marR="0" lvl="0" indent="-285750" algn="l" rtl="0">
              <a:lnSpc>
                <a:spcPct val="100000"/>
              </a:lnSpc>
              <a:spcBef>
                <a:spcPts val="0"/>
              </a:spcBef>
              <a:spcAft>
                <a:spcPts val="0"/>
              </a:spcAft>
              <a:buClr>
                <a:srgbClr val="595A59"/>
              </a:buClr>
              <a:buSzPts val="1800"/>
              <a:buFont typeface="Arial"/>
              <a:buChar char="•"/>
            </a:pPr>
            <a:r>
              <a:rPr lang="de-DE" sz="1800" dirty="0" err="1">
                <a:solidFill>
                  <a:srgbClr val="595A59"/>
                </a:solidFill>
                <a:latin typeface="Calibri"/>
                <a:ea typeface="Calibri"/>
                <a:cs typeface="Calibri"/>
                <a:sym typeface="Calibri"/>
              </a:rPr>
              <a:t>Aktuelle </a:t>
            </a:r>
            <a:r>
              <a:rPr lang="de-DE" sz="1800" dirty="0">
                <a:solidFill>
                  <a:srgbClr val="595A59"/>
                </a:solidFill>
                <a:latin typeface="Calibri"/>
                <a:ea typeface="Calibri"/>
                <a:cs typeface="Calibri"/>
                <a:sym typeface="Calibri"/>
              </a:rPr>
              <a:t>und potenzielle </a:t>
            </a:r>
            <a:r>
              <a:rPr lang="de-DE" sz="1800" dirty="0" err="1">
                <a:solidFill>
                  <a:srgbClr val="595A59"/>
                </a:solidFill>
                <a:latin typeface="Calibri"/>
                <a:ea typeface="Calibri"/>
                <a:cs typeface="Calibri"/>
                <a:sym typeface="Calibri"/>
              </a:rPr>
              <a:t>Kunden</a:t>
            </a:r>
            <a:endParaRPr dirty="0"/>
          </a:p>
          <a:p>
            <a:pPr marL="377190" marR="0" lvl="0" indent="-285750" algn="l" rtl="0">
              <a:lnSpc>
                <a:spcPct val="100000"/>
              </a:lnSpc>
              <a:spcBef>
                <a:spcPts val="0"/>
              </a:spcBef>
              <a:spcAft>
                <a:spcPts val="0"/>
              </a:spcAft>
              <a:buClr>
                <a:srgbClr val="595A59"/>
              </a:buClr>
              <a:buSzPts val="1800"/>
              <a:buFont typeface="Arial"/>
              <a:buChar char="•"/>
            </a:pPr>
            <a:r>
              <a:rPr lang="de-DE" sz="1800" dirty="0" err="1">
                <a:solidFill>
                  <a:srgbClr val="595A59"/>
                </a:solidFill>
                <a:latin typeface="Calibri"/>
                <a:ea typeface="Calibri"/>
                <a:cs typeface="Calibri"/>
                <a:sym typeface="Calibri"/>
              </a:rPr>
              <a:t>Derzeitige </a:t>
            </a:r>
            <a:r>
              <a:rPr lang="de-DE" sz="1800" dirty="0">
                <a:solidFill>
                  <a:srgbClr val="595A59"/>
                </a:solidFill>
                <a:latin typeface="Calibri"/>
                <a:ea typeface="Calibri"/>
                <a:cs typeface="Calibri"/>
                <a:sym typeface="Calibri"/>
              </a:rPr>
              <a:t>und potenzielle </a:t>
            </a:r>
            <a:r>
              <a:rPr lang="de-DE" sz="1800" dirty="0" err="1">
                <a:solidFill>
                  <a:srgbClr val="595A59"/>
                </a:solidFill>
                <a:latin typeface="Calibri"/>
                <a:ea typeface="Calibri"/>
                <a:cs typeface="Calibri"/>
                <a:sym typeface="Calibri"/>
              </a:rPr>
              <a:t>Lieferanten</a:t>
            </a:r>
            <a:endParaRPr dirty="0"/>
          </a:p>
          <a:p>
            <a:pPr marL="377190" marR="0" lvl="0" indent="-285750" algn="l" rtl="0">
              <a:lnSpc>
                <a:spcPct val="100000"/>
              </a:lnSpc>
              <a:spcBef>
                <a:spcPts val="0"/>
              </a:spcBef>
              <a:spcAft>
                <a:spcPts val="0"/>
              </a:spcAft>
              <a:buClr>
                <a:srgbClr val="595A59"/>
              </a:buClr>
              <a:buSzPts val="1800"/>
              <a:buFont typeface="Arial"/>
              <a:buChar char="•"/>
            </a:pPr>
            <a:r>
              <a:rPr lang="de-DE" sz="1800" dirty="0" err="1">
                <a:solidFill>
                  <a:srgbClr val="595A59"/>
                </a:solidFill>
                <a:latin typeface="Calibri"/>
                <a:ea typeface="Calibri"/>
                <a:cs typeface="Calibri"/>
                <a:sym typeface="Calibri"/>
              </a:rPr>
              <a:t>Substitutionsprodukte </a:t>
            </a:r>
            <a:r>
              <a:rPr lang="de-DE" sz="1800" dirty="0">
                <a:solidFill>
                  <a:srgbClr val="595A59"/>
                </a:solidFill>
                <a:latin typeface="Calibri"/>
                <a:ea typeface="Calibri"/>
                <a:cs typeface="Calibri"/>
                <a:sym typeface="Calibri"/>
              </a:rPr>
              <a:t>und </a:t>
            </a:r>
            <a:r>
              <a:rPr lang="de-DE" sz="1800" dirty="0" err="1">
                <a:solidFill>
                  <a:srgbClr val="595A59"/>
                </a:solidFill>
                <a:latin typeface="Calibri"/>
                <a:ea typeface="Calibri"/>
                <a:cs typeface="Calibri"/>
                <a:sym typeface="Calibri"/>
              </a:rPr>
              <a:t>neue Technologien</a:t>
            </a:r>
            <a:endParaRPr dirty="0"/>
          </a:p>
        </p:txBody>
      </p:sp>
      <p:sp>
        <p:nvSpPr>
          <p:cNvPr id="1270" name="Google Shape;1270;p30"/>
          <p:cNvSpPr/>
          <p:nvPr/>
        </p:nvSpPr>
        <p:spPr>
          <a:xfrm>
            <a:off x="8022034" y="4195880"/>
            <a:ext cx="3780000" cy="1952154"/>
          </a:xfrm>
          <a:prstGeom prst="rect">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377190" marR="0" lvl="0" indent="-285750" algn="l" rtl="0">
              <a:spcBef>
                <a:spcPts val="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Neue </a:t>
            </a:r>
            <a:r>
              <a:rPr lang="de-DE" sz="1800" dirty="0" err="1">
                <a:solidFill>
                  <a:srgbClr val="595A59"/>
                </a:solidFill>
                <a:latin typeface="Calibri"/>
                <a:ea typeface="Calibri"/>
                <a:cs typeface="Calibri"/>
                <a:sym typeface="Calibri"/>
              </a:rPr>
              <a:t>Geschäftsmodelle</a:t>
            </a:r>
            <a:endParaRPr dirty="0"/>
          </a:p>
          <a:p>
            <a:pPr marL="377190" marR="0" lvl="0" indent="-285750" algn="l" rtl="0">
              <a:spcBef>
                <a:spcPts val="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Neue </a:t>
            </a:r>
            <a:r>
              <a:rPr lang="de-DE" sz="1800" dirty="0" err="1">
                <a:solidFill>
                  <a:srgbClr val="595A59"/>
                </a:solidFill>
                <a:latin typeface="Calibri"/>
                <a:ea typeface="Calibri"/>
                <a:cs typeface="Calibri"/>
                <a:sym typeface="Calibri"/>
              </a:rPr>
              <a:t>Wettbewerber</a:t>
            </a:r>
            <a:endParaRPr dirty="0"/>
          </a:p>
          <a:p>
            <a:pPr marL="377190" marR="0" lvl="0" indent="-285750" algn="l" rtl="0">
              <a:spcBef>
                <a:spcPts val="0"/>
              </a:spcBef>
              <a:spcAft>
                <a:spcPts val="0"/>
              </a:spcAft>
              <a:buClr>
                <a:srgbClr val="595A59"/>
              </a:buClr>
              <a:buSzPts val="1800"/>
              <a:buFont typeface="Arial"/>
              <a:buChar char="•"/>
            </a:pPr>
            <a:r>
              <a:rPr lang="de-DE" sz="1800" dirty="0" err="1">
                <a:solidFill>
                  <a:srgbClr val="595A59"/>
                </a:solidFill>
                <a:latin typeface="Calibri"/>
                <a:ea typeface="Calibri"/>
                <a:cs typeface="Calibri"/>
                <a:sym typeface="Calibri"/>
              </a:rPr>
              <a:t>Veränderungen </a:t>
            </a:r>
            <a:r>
              <a:rPr lang="de-DE" sz="1800" dirty="0">
                <a:solidFill>
                  <a:srgbClr val="595A59"/>
                </a:solidFill>
                <a:latin typeface="Calibri"/>
                <a:ea typeface="Calibri"/>
                <a:cs typeface="Calibri"/>
                <a:sym typeface="Calibri"/>
              </a:rPr>
              <a:t>in </a:t>
            </a:r>
            <a:r>
              <a:rPr lang="de-DE" sz="1800" dirty="0" err="1">
                <a:solidFill>
                  <a:srgbClr val="595A59"/>
                </a:solidFill>
                <a:latin typeface="Calibri"/>
                <a:ea typeface="Calibri"/>
                <a:cs typeface="Calibri"/>
                <a:sym typeface="Calibri"/>
              </a:rPr>
              <a:t>benachbarten Sektoren</a:t>
            </a:r>
            <a:endParaRPr dirty="0"/>
          </a:p>
          <a:p>
            <a:pPr marL="377190" marR="0" lvl="0" indent="-285750" algn="l" rtl="0">
              <a:spcBef>
                <a:spcPts val="0"/>
              </a:spcBef>
              <a:spcAft>
                <a:spcPts val="0"/>
              </a:spcAft>
              <a:buClr>
                <a:srgbClr val="595A59"/>
              </a:buClr>
              <a:buSzPts val="1800"/>
              <a:buFont typeface="Arial"/>
              <a:buChar char="•"/>
            </a:pPr>
            <a:r>
              <a:rPr lang="de-DE" sz="1800" dirty="0" err="1">
                <a:solidFill>
                  <a:srgbClr val="595A59"/>
                </a:solidFill>
                <a:latin typeface="Calibri"/>
                <a:ea typeface="Calibri"/>
                <a:cs typeface="Calibri"/>
                <a:sym typeface="Calibri"/>
              </a:rPr>
              <a:t>Veränderungen </a:t>
            </a:r>
            <a:r>
              <a:rPr lang="de-DE" sz="1800" dirty="0">
                <a:solidFill>
                  <a:srgbClr val="595A59"/>
                </a:solidFill>
                <a:latin typeface="Calibri"/>
                <a:ea typeface="Calibri"/>
                <a:cs typeface="Calibri"/>
                <a:sym typeface="Calibri"/>
              </a:rPr>
              <a:t>im </a:t>
            </a:r>
            <a:r>
              <a:rPr lang="de-DE" sz="1800" dirty="0" err="1">
                <a:solidFill>
                  <a:srgbClr val="595A59"/>
                </a:solidFill>
                <a:latin typeface="Calibri"/>
                <a:ea typeface="Calibri"/>
                <a:cs typeface="Calibri"/>
                <a:sym typeface="Calibri"/>
              </a:rPr>
              <a:t>Verhalten </a:t>
            </a:r>
            <a:r>
              <a:rPr lang="de-DE" sz="1800" dirty="0">
                <a:solidFill>
                  <a:srgbClr val="595A59"/>
                </a:solidFill>
                <a:latin typeface="Calibri"/>
                <a:ea typeface="Calibri"/>
                <a:cs typeface="Calibri"/>
                <a:sym typeface="Calibri"/>
              </a:rPr>
              <a:t>der </a:t>
            </a:r>
            <a:r>
              <a:rPr lang="de-DE" sz="1800" dirty="0" err="1">
                <a:solidFill>
                  <a:srgbClr val="595A59"/>
                </a:solidFill>
                <a:latin typeface="Calibri"/>
                <a:ea typeface="Calibri"/>
                <a:cs typeface="Calibri"/>
                <a:sym typeface="Calibri"/>
              </a:rPr>
              <a:t>Kapitalmärkte im Vergleich </a:t>
            </a:r>
            <a:r>
              <a:rPr lang="de-DE" sz="1800" dirty="0">
                <a:solidFill>
                  <a:srgbClr val="595A59"/>
                </a:solidFill>
                <a:latin typeface="Calibri"/>
                <a:ea typeface="Calibri"/>
                <a:cs typeface="Calibri"/>
                <a:sym typeface="Calibri"/>
              </a:rPr>
              <a:t>zur </a:t>
            </a:r>
            <a:r>
              <a:rPr lang="de-DE" sz="1800" dirty="0" err="1">
                <a:solidFill>
                  <a:srgbClr val="595A59"/>
                </a:solidFill>
                <a:latin typeface="Calibri"/>
                <a:ea typeface="Calibri"/>
                <a:cs typeface="Calibri"/>
                <a:sym typeface="Calibri"/>
              </a:rPr>
              <a:t>Industrie</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31"/>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a:p>
        </p:txBody>
      </p:sp>
      <p:sp>
        <p:nvSpPr>
          <p:cNvPr id="1276" name="Google Shape;1276;p31"/>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Selbst für Unternehmen, die aufgrund ihrer Stärken eine gute Marktposition haben, sinken die Ertragsaussichten in Zeiten der Rezession.</a:t>
            </a:r>
          </a:p>
        </p:txBody>
      </p:sp>
      <p:sp>
        <p:nvSpPr>
          <p:cNvPr id="1277" name="Google Shape;1277;p31"/>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Bevor Restrukturierungsmaßnahmen entwickelt werden, muss die finanzielle Situation des Unternehmens untersucht werden.</a:t>
            </a:r>
            <a:endParaRPr dirty="0"/>
          </a:p>
        </p:txBody>
      </p:sp>
      <p:sp>
        <p:nvSpPr>
          <p:cNvPr id="1278" name="Google Shape;1278;p31"/>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dirty="0"/>
              <a:t>Situation des Unternehmens: Analyse der </a:t>
            </a:r>
            <a:r>
              <a:rPr lang="de-DE" dirty="0" err="1"/>
              <a:t>Branchenentwicklung </a:t>
            </a:r>
            <a:r>
              <a:rPr lang="de-DE" dirty="0"/>
              <a:t>II/II</a:t>
            </a:r>
            <a:endParaRPr dirty="0"/>
          </a:p>
          <a:p>
            <a:pPr marL="0" lvl="0" indent="0" algn="l" rtl="0">
              <a:lnSpc>
                <a:spcPct val="90000"/>
              </a:lnSpc>
              <a:spcBef>
                <a:spcPts val="1000"/>
              </a:spcBef>
              <a:spcAft>
                <a:spcPts val="0"/>
              </a:spcAft>
              <a:buClr>
                <a:srgbClr val="79527B"/>
              </a:buClr>
              <a:buSzPts val="1800"/>
              <a:buNone/>
            </a:pPr>
            <a:endParaRPr dirty="0"/>
          </a:p>
        </p:txBody>
      </p:sp>
      <p:sp>
        <p:nvSpPr>
          <p:cNvPr id="1279" name="Google Shape;1279;p31"/>
          <p:cNvSpPr/>
          <p:nvPr/>
        </p:nvSpPr>
        <p:spPr>
          <a:xfrm>
            <a:off x="4163122" y="1888273"/>
            <a:ext cx="7597077" cy="988742"/>
          </a:xfrm>
          <a:prstGeom prst="rect">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91440" marR="0" lvl="0" indent="0" algn="l" rtl="0">
              <a:lnSpc>
                <a:spcPct val="100000"/>
              </a:lnSpc>
              <a:spcBef>
                <a:spcPts val="0"/>
              </a:spcBef>
              <a:spcAft>
                <a:spcPts val="0"/>
              </a:spcAft>
              <a:buNone/>
            </a:pPr>
            <a:r>
              <a:rPr lang="de-DE" sz="1800" b="0" dirty="0">
                <a:solidFill>
                  <a:srgbClr val="595A59"/>
                </a:solidFill>
                <a:latin typeface="Calibri"/>
                <a:ea typeface="Calibri"/>
                <a:cs typeface="Calibri"/>
                <a:sym typeface="Calibri"/>
              </a:rPr>
              <a:t>Zunächst ist die Ertrags-, Finanz- und Vermögenslage des Unternehmens zu erfassen und seine weitere Entwicklung ohne Berücksichtigung möglicher </a:t>
            </a:r>
            <a:r>
              <a:rPr lang="de-DE" sz="1800" dirty="0">
                <a:solidFill>
                  <a:srgbClr val="595A59"/>
                </a:solidFill>
                <a:latin typeface="Calibri"/>
                <a:ea typeface="Calibri"/>
                <a:cs typeface="Calibri"/>
                <a:sym typeface="Calibri"/>
              </a:rPr>
              <a:t>Re</a:t>
            </a:r>
            <a:r>
              <a:rPr lang="de-DE" sz="1800" b="0" dirty="0">
                <a:solidFill>
                  <a:srgbClr val="595A59"/>
                </a:solidFill>
                <a:latin typeface="Calibri"/>
                <a:ea typeface="Calibri"/>
                <a:cs typeface="Calibri"/>
                <a:sym typeface="Calibri"/>
              </a:rPr>
              <a:t>strukturierungsmaßnahmen abzuschätzen.</a:t>
            </a:r>
            <a:endParaRPr dirty="0"/>
          </a:p>
        </p:txBody>
      </p:sp>
      <p:sp>
        <p:nvSpPr>
          <p:cNvPr id="1280" name="Google Shape;1280;p31"/>
          <p:cNvSpPr/>
          <p:nvPr/>
        </p:nvSpPr>
        <p:spPr>
          <a:xfrm>
            <a:off x="4163121" y="2973724"/>
            <a:ext cx="1174596" cy="1572322"/>
          </a:xfrm>
          <a:prstGeom prst="rect">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dirty="0">
                <a:solidFill>
                  <a:srgbClr val="595A59"/>
                </a:solidFill>
                <a:latin typeface="Calibri"/>
                <a:ea typeface="Calibri"/>
                <a:cs typeface="Calibri"/>
                <a:sym typeface="Calibri"/>
              </a:rPr>
              <a:t>Fokus der Analyse:</a:t>
            </a:r>
            <a:endParaRPr sz="1800" dirty="0">
              <a:solidFill>
                <a:srgbClr val="595A59"/>
              </a:solidFill>
              <a:latin typeface="Calibri"/>
              <a:ea typeface="Calibri"/>
              <a:cs typeface="Calibri"/>
              <a:sym typeface="Calibri"/>
            </a:endParaRPr>
          </a:p>
        </p:txBody>
      </p:sp>
      <p:sp>
        <p:nvSpPr>
          <p:cNvPr id="1281" name="Google Shape;1281;p31"/>
          <p:cNvSpPr/>
          <p:nvPr/>
        </p:nvSpPr>
        <p:spPr>
          <a:xfrm>
            <a:off x="5412060" y="2973724"/>
            <a:ext cx="6348140" cy="1572322"/>
          </a:xfrm>
          <a:prstGeom prst="rect">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rgbClr val="595A59"/>
              </a:buClr>
              <a:buSzPts val="1800"/>
              <a:buFont typeface="Arial"/>
              <a:buChar char="•"/>
            </a:pPr>
            <a:r>
              <a:rPr lang="de-DE" sz="1800" dirty="0" err="1">
                <a:solidFill>
                  <a:srgbClr val="595A59"/>
                </a:solidFill>
                <a:latin typeface="Calibri"/>
                <a:ea typeface="Calibri"/>
                <a:cs typeface="Calibri"/>
                <a:sym typeface="Calibri"/>
              </a:rPr>
              <a:t>Entwicklung des </a:t>
            </a:r>
            <a:r>
              <a:rPr lang="de-DE" sz="1800" dirty="0">
                <a:solidFill>
                  <a:srgbClr val="595A59"/>
                </a:solidFill>
                <a:latin typeface="Calibri"/>
                <a:ea typeface="Calibri"/>
                <a:cs typeface="Calibri"/>
                <a:sym typeface="Calibri"/>
              </a:rPr>
              <a:t>Absatzes</a:t>
            </a:r>
            <a:endParaRPr dirty="0"/>
          </a:p>
          <a:p>
            <a:pPr marL="285750" marR="0" lvl="0" indent="-285750" algn="l" rtl="0">
              <a:spcBef>
                <a:spcPts val="0"/>
              </a:spcBef>
              <a:spcAft>
                <a:spcPts val="0"/>
              </a:spcAft>
              <a:buClr>
                <a:srgbClr val="595A59"/>
              </a:buClr>
              <a:buSzPts val="1800"/>
              <a:buFont typeface="Arial"/>
              <a:buChar char="•"/>
            </a:pPr>
            <a:r>
              <a:rPr lang="de-DE" sz="1800" dirty="0" err="1">
                <a:solidFill>
                  <a:srgbClr val="595A59"/>
                </a:solidFill>
                <a:latin typeface="Calibri"/>
                <a:ea typeface="Calibri"/>
                <a:cs typeface="Calibri"/>
                <a:sym typeface="Calibri"/>
              </a:rPr>
              <a:t>Kostenentwicklung</a:t>
            </a:r>
            <a:endParaRPr dirty="0"/>
          </a:p>
          <a:p>
            <a:pPr marL="285750" marR="0" lvl="0" indent="-285750" algn="l" rtl="0">
              <a:spcBef>
                <a:spcPts val="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Entwicklung der </a:t>
            </a:r>
            <a:r>
              <a:rPr lang="de-DE" sz="1800" dirty="0" err="1">
                <a:solidFill>
                  <a:srgbClr val="595A59"/>
                </a:solidFill>
                <a:latin typeface="Calibri"/>
                <a:ea typeface="Calibri"/>
                <a:cs typeface="Calibri"/>
                <a:sym typeface="Calibri"/>
              </a:rPr>
              <a:t>Deckungsbeiträge </a:t>
            </a:r>
            <a:r>
              <a:rPr lang="de-DE" sz="1800" dirty="0">
                <a:solidFill>
                  <a:srgbClr val="595A59"/>
                </a:solidFill>
                <a:latin typeface="Calibri"/>
                <a:ea typeface="Calibri"/>
                <a:cs typeface="Calibri"/>
                <a:sym typeface="Calibri"/>
              </a:rPr>
              <a:t>der einzelnen </a:t>
            </a:r>
            <a:r>
              <a:rPr lang="de-DE" sz="1800" dirty="0" err="1">
                <a:solidFill>
                  <a:srgbClr val="595A59"/>
                </a:solidFill>
                <a:latin typeface="Calibri"/>
                <a:ea typeface="Calibri"/>
                <a:cs typeface="Calibri"/>
                <a:sym typeface="Calibri"/>
              </a:rPr>
              <a:t>Dienstleistungen </a:t>
            </a:r>
            <a:r>
              <a:rPr lang="de-DE" sz="1800" dirty="0">
                <a:solidFill>
                  <a:srgbClr val="595A59"/>
                </a:solidFill>
                <a:latin typeface="Calibri"/>
                <a:ea typeface="Calibri"/>
                <a:cs typeface="Calibri"/>
                <a:sym typeface="Calibri"/>
              </a:rPr>
              <a:t>und Produkte </a:t>
            </a:r>
            <a:endParaRPr dirty="0"/>
          </a:p>
          <a:p>
            <a:pPr marL="285750" marR="0" lvl="0" indent="-285750" algn="l" rtl="0">
              <a:spcBef>
                <a:spcPts val="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Entwicklung der </a:t>
            </a:r>
            <a:r>
              <a:rPr lang="de-DE" sz="1800" dirty="0" err="1">
                <a:solidFill>
                  <a:srgbClr val="595A59"/>
                </a:solidFill>
                <a:latin typeface="Calibri"/>
                <a:ea typeface="Calibri"/>
                <a:cs typeface="Calibri"/>
                <a:sym typeface="Calibri"/>
              </a:rPr>
              <a:t>Deckungsbeiträge </a:t>
            </a:r>
            <a:r>
              <a:rPr lang="de-DE" sz="1800" dirty="0">
                <a:solidFill>
                  <a:srgbClr val="595A59"/>
                </a:solidFill>
                <a:latin typeface="Calibri"/>
                <a:ea typeface="Calibri"/>
                <a:cs typeface="Calibri"/>
                <a:sym typeface="Calibri"/>
              </a:rPr>
              <a:t>der </a:t>
            </a:r>
            <a:r>
              <a:rPr lang="de-DE" sz="1800" dirty="0" err="1">
                <a:solidFill>
                  <a:srgbClr val="595A59"/>
                </a:solidFill>
                <a:latin typeface="Calibri"/>
                <a:ea typeface="Calibri"/>
                <a:cs typeface="Calibri"/>
                <a:sym typeface="Calibri"/>
              </a:rPr>
              <a:t>Geschäftseinheiten</a:t>
            </a:r>
            <a:endParaRPr sz="1800" dirty="0">
              <a:solidFill>
                <a:srgbClr val="595A59"/>
              </a:solidFill>
              <a:latin typeface="Calibri"/>
              <a:ea typeface="Calibri"/>
              <a:cs typeface="Calibri"/>
              <a:sym typeface="Calibri"/>
            </a:endParaRPr>
          </a:p>
        </p:txBody>
      </p:sp>
      <p:sp>
        <p:nvSpPr>
          <p:cNvPr id="1282" name="Google Shape;1282;p31"/>
          <p:cNvSpPr/>
          <p:nvPr/>
        </p:nvSpPr>
        <p:spPr>
          <a:xfrm>
            <a:off x="4163121" y="4642755"/>
            <a:ext cx="7597077" cy="988742"/>
          </a:xfrm>
          <a:prstGeom prst="rect">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91440" marR="0" lvl="0" indent="0" algn="l" rtl="0">
              <a:lnSpc>
                <a:spcPct val="100000"/>
              </a:lnSpc>
              <a:spcBef>
                <a:spcPts val="0"/>
              </a:spcBef>
              <a:spcAft>
                <a:spcPts val="0"/>
              </a:spcAft>
              <a:buNone/>
            </a:pPr>
            <a:r>
              <a:rPr lang="de-DE" sz="1800" b="0" dirty="0" err="1">
                <a:solidFill>
                  <a:srgbClr val="595A59"/>
                </a:solidFill>
                <a:latin typeface="Calibri"/>
                <a:ea typeface="Calibri"/>
                <a:cs typeface="Calibri"/>
                <a:sym typeface="Calibri"/>
              </a:rPr>
              <a:t>Mit Hilfe von Szenarioanalysen </a:t>
            </a:r>
            <a:r>
              <a:rPr lang="de-DE" sz="1800" b="0" dirty="0">
                <a:solidFill>
                  <a:srgbClr val="595A59"/>
                </a:solidFill>
                <a:latin typeface="Calibri"/>
                <a:ea typeface="Calibri"/>
                <a:cs typeface="Calibri"/>
                <a:sym typeface="Calibri"/>
              </a:rPr>
              <a:t>kann </a:t>
            </a:r>
            <a:r>
              <a:rPr lang="de-DE" sz="1800" b="0" dirty="0" err="1">
                <a:solidFill>
                  <a:srgbClr val="595A59"/>
                </a:solidFill>
                <a:latin typeface="Calibri"/>
                <a:ea typeface="Calibri"/>
                <a:cs typeface="Calibri"/>
                <a:sym typeface="Calibri"/>
              </a:rPr>
              <a:t>ermittelt werden, welche Umsatzsteigerungen und/oder Kostensenkungen notwendig sind</a:t>
            </a:r>
            <a:r>
              <a:rPr lang="de-DE" sz="1800" b="0" dirty="0">
                <a:solidFill>
                  <a:srgbClr val="595A59"/>
                </a:solidFill>
                <a:latin typeface="Calibri"/>
                <a:ea typeface="Calibri"/>
                <a:cs typeface="Calibri"/>
                <a:sym typeface="Calibri"/>
              </a:rPr>
              <a:t>, um zumindest die </a:t>
            </a:r>
            <a:r>
              <a:rPr lang="de-DE" sz="1800" b="0" dirty="0" err="1">
                <a:solidFill>
                  <a:srgbClr val="595A59"/>
                </a:solidFill>
                <a:latin typeface="Calibri"/>
                <a:ea typeface="Calibri"/>
                <a:cs typeface="Calibri"/>
                <a:sym typeface="Calibri"/>
              </a:rPr>
              <a:t>Gewinnschwelle zu erreichen</a:t>
            </a:r>
            <a:r>
              <a:rPr lang="de-DE" sz="1800" b="0" dirty="0">
                <a:solidFill>
                  <a:srgbClr val="595A59"/>
                </a:solidFill>
                <a:latin typeface="Calibri"/>
                <a:ea typeface="Calibri"/>
                <a:cs typeface="Calibri"/>
                <a:sym typeface="Calibri"/>
              </a:rPr>
              <a:t>.</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Google Shape;1287;p32"/>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a:p>
        </p:txBody>
      </p:sp>
      <p:sp>
        <p:nvSpPr>
          <p:cNvPr id="1288" name="Google Shape;1288;p32"/>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Das </a:t>
            </a:r>
            <a:r>
              <a:rPr lang="de-DE" dirty="0" err="1"/>
              <a:t>Umfeld des Unternehmens wird durch </a:t>
            </a:r>
            <a:r>
              <a:rPr lang="de-DE" dirty="0"/>
              <a:t>die </a:t>
            </a:r>
            <a:r>
              <a:rPr lang="de-DE" dirty="0" err="1"/>
              <a:t>allgemeine wirtschaftliche Lage</a:t>
            </a:r>
            <a:r>
              <a:rPr lang="de-DE" dirty="0"/>
              <a:t>, das rechtliche, </a:t>
            </a:r>
            <a:r>
              <a:rPr lang="de-DE" dirty="0" err="1"/>
              <a:t>politische</a:t>
            </a:r>
            <a:r>
              <a:rPr lang="de-DE" dirty="0"/>
              <a:t>, soziale und </a:t>
            </a:r>
            <a:r>
              <a:rPr lang="de-DE" dirty="0" err="1"/>
              <a:t>wissenschaftlich-technische Umfeld beschrieben</a:t>
            </a:r>
            <a:r>
              <a:rPr lang="de-DE" dirty="0"/>
              <a:t>.</a:t>
            </a:r>
            <a:endParaRPr dirty="0"/>
          </a:p>
        </p:txBody>
      </p:sp>
      <p:sp>
        <p:nvSpPr>
          <p:cNvPr id="1289" name="Google Shape;1289;p32"/>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Die </a:t>
            </a:r>
            <a:r>
              <a:rPr lang="de-DE" dirty="0" err="1"/>
              <a:t>Analyse </a:t>
            </a:r>
            <a:r>
              <a:rPr lang="de-DE" dirty="0"/>
              <a:t>des </a:t>
            </a:r>
            <a:r>
              <a:rPr lang="de-DE" dirty="0" err="1"/>
              <a:t>Umfelds hilft festzustellen</a:t>
            </a:r>
            <a:r>
              <a:rPr lang="de-DE" dirty="0"/>
              <a:t>, </a:t>
            </a:r>
            <a:r>
              <a:rPr lang="de-DE" dirty="0" err="1"/>
              <a:t>ob der Fortbestand des Unternehmens </a:t>
            </a:r>
            <a:r>
              <a:rPr lang="de-DE" dirty="0"/>
              <a:t>in </a:t>
            </a:r>
            <a:r>
              <a:rPr lang="de-DE" dirty="0" err="1"/>
              <a:t>absehbarer Zeit gesichert werden kann</a:t>
            </a:r>
            <a:r>
              <a:rPr lang="de-DE" dirty="0"/>
              <a:t>. </a:t>
            </a:r>
            <a:endParaRPr dirty="0"/>
          </a:p>
        </p:txBody>
      </p:sp>
      <p:sp>
        <p:nvSpPr>
          <p:cNvPr id="1290" name="Google Shape;1290;p32"/>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dirty="0" err="1"/>
              <a:t>Situation des </a:t>
            </a:r>
            <a:r>
              <a:rPr lang="de-DE" dirty="0"/>
              <a:t>Unternehmens: Analyse des </a:t>
            </a:r>
            <a:r>
              <a:rPr lang="de-DE" dirty="0" err="1"/>
              <a:t>Umfelds</a:t>
            </a:r>
            <a:endParaRPr dirty="0"/>
          </a:p>
        </p:txBody>
      </p:sp>
      <p:sp>
        <p:nvSpPr>
          <p:cNvPr id="1291" name="Google Shape;1291;p32"/>
          <p:cNvSpPr/>
          <p:nvPr/>
        </p:nvSpPr>
        <p:spPr>
          <a:xfrm>
            <a:off x="4163122" y="1815759"/>
            <a:ext cx="7597077" cy="988742"/>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91440" marR="0" lvl="0" indent="0" algn="l" rtl="0">
              <a:lnSpc>
                <a:spcPct val="100000"/>
              </a:lnSpc>
              <a:spcBef>
                <a:spcPts val="0"/>
              </a:spcBef>
              <a:spcAft>
                <a:spcPts val="0"/>
              </a:spcAft>
              <a:buNone/>
            </a:pPr>
            <a:r>
              <a:rPr lang="de-DE" sz="1800" b="0" dirty="0">
                <a:solidFill>
                  <a:schemeClr val="lt1"/>
                </a:solidFill>
                <a:latin typeface="Calibri"/>
                <a:ea typeface="Calibri"/>
                <a:cs typeface="Calibri"/>
                <a:sym typeface="Calibri"/>
              </a:rPr>
              <a:t>Die </a:t>
            </a:r>
            <a:r>
              <a:rPr lang="de-DE" sz="1800" b="0" dirty="0" err="1">
                <a:solidFill>
                  <a:schemeClr val="lt1"/>
                </a:solidFill>
                <a:latin typeface="Calibri"/>
                <a:ea typeface="Calibri"/>
                <a:cs typeface="Calibri"/>
                <a:sym typeface="Calibri"/>
              </a:rPr>
              <a:t>entscheidende Frage ist, ob </a:t>
            </a:r>
            <a:r>
              <a:rPr lang="de-DE" sz="1800" b="0" dirty="0">
                <a:solidFill>
                  <a:schemeClr val="lt1"/>
                </a:solidFill>
                <a:latin typeface="Calibri"/>
                <a:ea typeface="Calibri"/>
                <a:cs typeface="Calibri"/>
                <a:sym typeface="Calibri"/>
              </a:rPr>
              <a:t>das </a:t>
            </a:r>
            <a:r>
              <a:rPr lang="de-DE" sz="1800" b="0" dirty="0" err="1">
                <a:solidFill>
                  <a:schemeClr val="lt1"/>
                </a:solidFill>
                <a:latin typeface="Calibri"/>
                <a:ea typeface="Calibri"/>
                <a:cs typeface="Calibri"/>
                <a:sym typeface="Calibri"/>
              </a:rPr>
              <a:t>krisengeschüttelte Unternehmen angesichts </a:t>
            </a:r>
            <a:r>
              <a:rPr lang="de-DE" sz="1800" b="0" dirty="0">
                <a:solidFill>
                  <a:schemeClr val="lt1"/>
                </a:solidFill>
                <a:latin typeface="Calibri"/>
                <a:ea typeface="Calibri"/>
                <a:cs typeface="Calibri"/>
                <a:sym typeface="Calibri"/>
              </a:rPr>
              <a:t>der </a:t>
            </a:r>
            <a:r>
              <a:rPr lang="de-DE" sz="1800" b="0" dirty="0" err="1">
                <a:solidFill>
                  <a:schemeClr val="lt1"/>
                </a:solidFill>
                <a:latin typeface="Calibri"/>
                <a:ea typeface="Calibri"/>
                <a:cs typeface="Calibri"/>
                <a:sym typeface="Calibri"/>
              </a:rPr>
              <a:t>erwarteten Wirtschaftsaussichten </a:t>
            </a:r>
            <a:r>
              <a:rPr lang="de-DE" sz="1800" b="0" dirty="0">
                <a:solidFill>
                  <a:schemeClr val="lt1"/>
                </a:solidFill>
                <a:latin typeface="Calibri"/>
                <a:ea typeface="Calibri"/>
                <a:cs typeface="Calibri"/>
                <a:sym typeface="Calibri"/>
              </a:rPr>
              <a:t>in </a:t>
            </a:r>
            <a:r>
              <a:rPr lang="de-DE" sz="1800" b="0" dirty="0" err="1">
                <a:solidFill>
                  <a:schemeClr val="lt1"/>
                </a:solidFill>
                <a:latin typeface="Calibri"/>
                <a:ea typeface="Calibri"/>
                <a:cs typeface="Calibri"/>
                <a:sym typeface="Calibri"/>
              </a:rPr>
              <a:t>absehbarer Zeit konsolidiert werden kann</a:t>
            </a:r>
            <a:r>
              <a:rPr lang="de-DE" sz="1800" b="0" dirty="0">
                <a:solidFill>
                  <a:schemeClr val="lt1"/>
                </a:solidFill>
                <a:latin typeface="Calibri"/>
                <a:ea typeface="Calibri"/>
                <a:cs typeface="Calibri"/>
                <a:sym typeface="Calibri"/>
              </a:rPr>
              <a:t>.</a:t>
            </a:r>
            <a:endParaRPr sz="1800" b="0" dirty="0">
              <a:solidFill>
                <a:schemeClr val="lt1"/>
              </a:solidFill>
              <a:latin typeface="Calibri"/>
              <a:ea typeface="Calibri"/>
              <a:cs typeface="Calibri"/>
              <a:sym typeface="Calibri"/>
            </a:endParaRPr>
          </a:p>
        </p:txBody>
      </p:sp>
      <p:sp>
        <p:nvSpPr>
          <p:cNvPr id="1292" name="Google Shape;1292;p32"/>
          <p:cNvSpPr/>
          <p:nvPr/>
        </p:nvSpPr>
        <p:spPr>
          <a:xfrm>
            <a:off x="4163121" y="4680352"/>
            <a:ext cx="1518588" cy="1572322"/>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dirty="0">
                <a:solidFill>
                  <a:schemeClr val="lt1"/>
                </a:solidFill>
                <a:latin typeface="Calibri"/>
                <a:ea typeface="Calibri"/>
                <a:cs typeface="Calibri"/>
                <a:sym typeface="Calibri"/>
              </a:rPr>
              <a:t>Informations-Quellen</a:t>
            </a:r>
            <a:endParaRPr sz="1800" dirty="0">
              <a:solidFill>
                <a:schemeClr val="lt1"/>
              </a:solidFill>
              <a:latin typeface="Calibri"/>
              <a:ea typeface="Calibri"/>
              <a:cs typeface="Calibri"/>
              <a:sym typeface="Calibri"/>
            </a:endParaRPr>
          </a:p>
        </p:txBody>
      </p:sp>
      <p:sp>
        <p:nvSpPr>
          <p:cNvPr id="1293" name="Google Shape;1293;p32"/>
          <p:cNvSpPr/>
          <p:nvPr/>
        </p:nvSpPr>
        <p:spPr>
          <a:xfrm>
            <a:off x="5599608" y="4680352"/>
            <a:ext cx="6160589" cy="1572322"/>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lt1"/>
              </a:buClr>
              <a:buSzPts val="1800"/>
              <a:buFont typeface="Arial"/>
              <a:buChar char="•"/>
            </a:pPr>
            <a:r>
              <a:rPr lang="de-DE" sz="1800" dirty="0" err="1">
                <a:solidFill>
                  <a:schemeClr val="lt1"/>
                </a:solidFill>
                <a:latin typeface="Calibri"/>
                <a:ea typeface="Calibri"/>
                <a:cs typeface="Calibri"/>
                <a:sym typeface="Calibri"/>
              </a:rPr>
              <a:t>Marktstudien von </a:t>
            </a:r>
            <a:r>
              <a:rPr lang="de-DE" sz="1800" dirty="0">
                <a:solidFill>
                  <a:schemeClr val="lt1"/>
                </a:solidFill>
                <a:latin typeface="Calibri"/>
                <a:ea typeface="Calibri"/>
                <a:cs typeface="Calibri"/>
                <a:sym typeface="Calibri"/>
              </a:rPr>
              <a:t>(Tourismus-)</a:t>
            </a:r>
            <a:r>
              <a:rPr lang="de-DE" sz="1800" dirty="0" err="1">
                <a:solidFill>
                  <a:schemeClr val="lt1"/>
                </a:solidFill>
                <a:latin typeface="Calibri"/>
                <a:ea typeface="Calibri"/>
                <a:cs typeface="Calibri"/>
                <a:sym typeface="Calibri"/>
              </a:rPr>
              <a:t>Verbänden</a:t>
            </a:r>
            <a:endParaRPr dirty="0"/>
          </a:p>
          <a:p>
            <a:pPr marL="285750" marR="0" lvl="0" indent="-285750" algn="l" rtl="0">
              <a:spcBef>
                <a:spcPts val="0"/>
              </a:spcBef>
              <a:spcAft>
                <a:spcPts val="0"/>
              </a:spcAft>
              <a:buClr>
                <a:schemeClr val="lt1"/>
              </a:buClr>
              <a:buSzPts val="1800"/>
              <a:buFont typeface="Arial"/>
              <a:buChar char="•"/>
            </a:pPr>
            <a:r>
              <a:rPr lang="de-DE" sz="1800" dirty="0" err="1">
                <a:solidFill>
                  <a:schemeClr val="lt1"/>
                </a:solidFill>
                <a:latin typeface="Calibri"/>
                <a:ea typeface="Calibri"/>
                <a:cs typeface="Calibri"/>
                <a:sym typeface="Calibri"/>
              </a:rPr>
              <a:t>Marktstudien von Banken</a:t>
            </a:r>
            <a:endParaRPr dirty="0"/>
          </a:p>
          <a:p>
            <a:pPr marL="285750" marR="0" lvl="0" indent="-285750" algn="l" rtl="0">
              <a:spcBef>
                <a:spcPts val="0"/>
              </a:spcBef>
              <a:spcAft>
                <a:spcPts val="0"/>
              </a:spcAft>
              <a:buClr>
                <a:schemeClr val="lt1"/>
              </a:buClr>
              <a:buSzPts val="1800"/>
              <a:buFont typeface="Arial"/>
              <a:buChar char="•"/>
            </a:pPr>
            <a:r>
              <a:rPr lang="de-DE" sz="1800" dirty="0" err="1">
                <a:solidFill>
                  <a:schemeClr val="lt1"/>
                </a:solidFill>
                <a:latin typeface="Calibri"/>
                <a:ea typeface="Calibri"/>
                <a:cs typeface="Calibri"/>
                <a:sym typeface="Calibri"/>
              </a:rPr>
              <a:t>Wirtschaftliche </a:t>
            </a:r>
            <a:r>
              <a:rPr lang="de-DE" sz="1800" dirty="0">
                <a:solidFill>
                  <a:schemeClr val="lt1"/>
                </a:solidFill>
                <a:latin typeface="Calibri"/>
                <a:ea typeface="Calibri"/>
                <a:cs typeface="Calibri"/>
                <a:sym typeface="Calibri"/>
              </a:rPr>
              <a:t>Studien </a:t>
            </a:r>
            <a:endParaRPr sz="1800"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1800"/>
              <a:buFont typeface="Arial"/>
              <a:buChar char="•"/>
            </a:pPr>
            <a:r>
              <a:rPr lang="de-DE" sz="1800" dirty="0">
                <a:solidFill>
                  <a:schemeClr val="lt1"/>
                </a:solidFill>
                <a:latin typeface="Calibri"/>
                <a:ea typeface="Calibri"/>
                <a:cs typeface="Calibri"/>
                <a:sym typeface="Calibri"/>
              </a:rPr>
              <a:t>Wirtschaftspresse</a:t>
            </a:r>
            <a:endParaRPr dirty="0"/>
          </a:p>
        </p:txBody>
      </p:sp>
      <p:sp>
        <p:nvSpPr>
          <p:cNvPr id="1294" name="Google Shape;1294;p32"/>
          <p:cNvSpPr/>
          <p:nvPr/>
        </p:nvSpPr>
        <p:spPr>
          <a:xfrm>
            <a:off x="4163122" y="2876110"/>
            <a:ext cx="7638914" cy="1722523"/>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91440" marR="0" lvl="0" indent="0" algn="l" rtl="0">
              <a:lnSpc>
                <a:spcPct val="100000"/>
              </a:lnSpc>
              <a:spcBef>
                <a:spcPts val="0"/>
              </a:spcBef>
              <a:spcAft>
                <a:spcPts val="0"/>
              </a:spcAft>
              <a:buNone/>
            </a:pPr>
            <a:r>
              <a:rPr lang="de-DE" sz="1800" b="0" dirty="0">
                <a:solidFill>
                  <a:schemeClr val="lt1"/>
                </a:solidFill>
                <a:latin typeface="Calibri"/>
                <a:ea typeface="Calibri"/>
                <a:cs typeface="Calibri"/>
                <a:sym typeface="Calibri"/>
              </a:rPr>
              <a:t>Die </a:t>
            </a:r>
            <a:r>
              <a:rPr lang="de-DE" sz="1800" b="0" dirty="0" err="1">
                <a:solidFill>
                  <a:schemeClr val="lt1"/>
                </a:solidFill>
                <a:latin typeface="Calibri"/>
                <a:ea typeface="Calibri"/>
                <a:cs typeface="Calibri"/>
                <a:sym typeface="Calibri"/>
              </a:rPr>
              <a:t>kurzfristig </a:t>
            </a:r>
            <a:r>
              <a:rPr lang="de-DE" sz="1800" b="0" dirty="0">
                <a:solidFill>
                  <a:schemeClr val="lt1"/>
                </a:solidFill>
                <a:latin typeface="Calibri"/>
                <a:ea typeface="Calibri"/>
                <a:cs typeface="Calibri"/>
                <a:sym typeface="Calibri"/>
              </a:rPr>
              <a:t>zu </a:t>
            </a:r>
            <a:r>
              <a:rPr lang="de-DE" sz="1800" b="0" dirty="0" err="1">
                <a:solidFill>
                  <a:schemeClr val="lt1"/>
                </a:solidFill>
                <a:latin typeface="Calibri"/>
                <a:ea typeface="Calibri"/>
                <a:cs typeface="Calibri"/>
                <a:sym typeface="Calibri"/>
              </a:rPr>
              <a:t>erwartende allgemeine wirtschaftliche Entwicklung ist </a:t>
            </a:r>
            <a:r>
              <a:rPr lang="de-DE" sz="1800" b="0" dirty="0">
                <a:solidFill>
                  <a:schemeClr val="lt1"/>
                </a:solidFill>
                <a:latin typeface="Calibri"/>
                <a:ea typeface="Calibri"/>
                <a:cs typeface="Calibri"/>
                <a:sym typeface="Calibri"/>
              </a:rPr>
              <a:t>in </a:t>
            </a:r>
            <a:r>
              <a:rPr lang="de-DE" sz="1800" b="0" dirty="0" err="1">
                <a:solidFill>
                  <a:schemeClr val="lt1"/>
                </a:solidFill>
                <a:latin typeface="Calibri"/>
                <a:ea typeface="Calibri"/>
                <a:cs typeface="Calibri"/>
                <a:sym typeface="Calibri"/>
              </a:rPr>
              <a:t>diesem Zusammenhang von zentraler Bedeutung </a:t>
            </a:r>
            <a:r>
              <a:rPr lang="de-DE" sz="1800" b="0" dirty="0">
                <a:solidFill>
                  <a:schemeClr val="lt1"/>
                </a:solidFill>
                <a:latin typeface="Calibri"/>
                <a:ea typeface="Calibri"/>
                <a:cs typeface="Calibri"/>
                <a:sym typeface="Calibri"/>
              </a:rPr>
              <a:t>und </a:t>
            </a:r>
            <a:r>
              <a:rPr lang="de-DE" sz="1800" b="0" dirty="0" err="1">
                <a:solidFill>
                  <a:schemeClr val="lt1"/>
                </a:solidFill>
                <a:latin typeface="Calibri"/>
                <a:ea typeface="Calibri"/>
                <a:cs typeface="Calibri"/>
                <a:sym typeface="Calibri"/>
              </a:rPr>
              <a:t>hat gravierende Auswirkungen </a:t>
            </a:r>
            <a:r>
              <a:rPr lang="de-DE" sz="1800" b="0" dirty="0">
                <a:solidFill>
                  <a:schemeClr val="lt1"/>
                </a:solidFill>
                <a:latin typeface="Calibri"/>
                <a:ea typeface="Calibri"/>
                <a:cs typeface="Calibri"/>
                <a:sym typeface="Calibri"/>
              </a:rPr>
              <a:t>auf die </a:t>
            </a:r>
            <a:r>
              <a:rPr lang="de-DE" sz="1800" b="0" dirty="0" err="1">
                <a:solidFill>
                  <a:schemeClr val="lt1"/>
                </a:solidFill>
                <a:latin typeface="Calibri"/>
                <a:ea typeface="Calibri"/>
                <a:cs typeface="Calibri"/>
                <a:sym typeface="Calibri"/>
              </a:rPr>
              <a:t>Rahmenbedingungen für die Umstrukturierung</a:t>
            </a:r>
            <a:r>
              <a:rPr lang="de-DE" sz="1800" b="0" dirty="0">
                <a:solidFill>
                  <a:schemeClr val="lt1"/>
                </a:solidFill>
                <a:latin typeface="Calibri"/>
                <a:ea typeface="Calibri"/>
                <a:cs typeface="Calibri"/>
                <a:sym typeface="Calibri"/>
              </a:rPr>
              <a:t>.</a:t>
            </a:r>
            <a:endParaRPr dirty="0"/>
          </a:p>
          <a:p>
            <a:pPr marL="91440" marR="0" lvl="0" indent="0" algn="l" rtl="0">
              <a:lnSpc>
                <a:spcPct val="100000"/>
              </a:lnSpc>
              <a:spcBef>
                <a:spcPts val="800"/>
              </a:spcBef>
              <a:spcAft>
                <a:spcPts val="0"/>
              </a:spcAft>
              <a:buNone/>
            </a:pPr>
            <a:r>
              <a:rPr lang="de-DE" sz="1800" b="0" dirty="0" err="1">
                <a:solidFill>
                  <a:schemeClr val="lt1"/>
                </a:solidFill>
                <a:latin typeface="Calibri"/>
                <a:ea typeface="Calibri"/>
                <a:cs typeface="Calibri"/>
                <a:sym typeface="Calibri"/>
              </a:rPr>
              <a:t>Schlüsselindikatoren lassen sich aus demografischen</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technologischen</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politischen </a:t>
            </a:r>
            <a:r>
              <a:rPr lang="de-DE" sz="1800" b="0" dirty="0">
                <a:solidFill>
                  <a:schemeClr val="lt1"/>
                </a:solidFill>
                <a:latin typeface="Calibri"/>
                <a:ea typeface="Calibri"/>
                <a:cs typeface="Calibri"/>
                <a:sym typeface="Calibri"/>
              </a:rPr>
              <a:t>und sozialen </a:t>
            </a:r>
            <a:r>
              <a:rPr lang="de-DE" sz="1800" b="0" dirty="0" err="1">
                <a:solidFill>
                  <a:schemeClr val="lt1"/>
                </a:solidFill>
                <a:latin typeface="Calibri"/>
                <a:ea typeface="Calibri"/>
                <a:cs typeface="Calibri"/>
                <a:sym typeface="Calibri"/>
              </a:rPr>
              <a:t>Trends sowie aus aktuellen wirtschaftlichen Einflüssen ableiten</a:t>
            </a:r>
            <a:r>
              <a:rPr lang="de-DE" sz="1800" dirty="0">
                <a:solidFill>
                  <a:schemeClr val="lt1"/>
                </a:solidFill>
                <a:latin typeface="Calibri"/>
                <a:ea typeface="Calibri"/>
                <a:cs typeface="Calibri"/>
                <a:sym typeface="Calibri"/>
              </a:rPr>
              <a:t>.</a:t>
            </a:r>
            <a:endParaRPr sz="1800" b="0" dirty="0">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p33"/>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Auch die innerbetrieblichen rechtlichen </a:t>
            </a:r>
            <a:r>
              <a:rPr lang="de-DE" dirty="0" err="1"/>
              <a:t>Gegebenheiten müssen </a:t>
            </a:r>
            <a:r>
              <a:rPr lang="de-DE" dirty="0"/>
              <a:t>in das </a:t>
            </a:r>
            <a:r>
              <a:rPr lang="de-DE" dirty="0" err="1"/>
              <a:t>Sanierungskonzept einbezogen werden</a:t>
            </a:r>
            <a:r>
              <a:rPr lang="de-DE" dirty="0"/>
              <a:t>.</a:t>
            </a:r>
            <a:endParaRPr dirty="0"/>
          </a:p>
          <a:p>
            <a:pPr marL="0" lvl="0" indent="0" algn="l" rtl="0">
              <a:lnSpc>
                <a:spcPct val="90000"/>
              </a:lnSpc>
              <a:spcBef>
                <a:spcPts val="1000"/>
              </a:spcBef>
              <a:spcAft>
                <a:spcPts val="0"/>
              </a:spcAft>
              <a:buClr>
                <a:srgbClr val="79527B"/>
              </a:buClr>
              <a:buSzPts val="2000"/>
              <a:buNone/>
            </a:pPr>
            <a:endParaRPr dirty="0"/>
          </a:p>
        </p:txBody>
      </p:sp>
      <p:sp>
        <p:nvSpPr>
          <p:cNvPr id="1300" name="Google Shape;1300;p33"/>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a:t>Situation des Unternehmens: Interne rechtliche Gegebenheiten</a:t>
            </a:r>
            <a:endParaRPr/>
          </a:p>
          <a:p>
            <a:pPr marL="0" lvl="0" indent="0" algn="l" rtl="0">
              <a:lnSpc>
                <a:spcPct val="90000"/>
              </a:lnSpc>
              <a:spcBef>
                <a:spcPts val="1000"/>
              </a:spcBef>
              <a:spcAft>
                <a:spcPts val="0"/>
              </a:spcAft>
              <a:buClr>
                <a:srgbClr val="79527B"/>
              </a:buClr>
              <a:buSzPts val="1800"/>
              <a:buNone/>
            </a:pPr>
            <a:endParaRPr/>
          </a:p>
        </p:txBody>
      </p:sp>
      <p:grpSp>
        <p:nvGrpSpPr>
          <p:cNvPr id="1301" name="Google Shape;1301;p33"/>
          <p:cNvGrpSpPr/>
          <p:nvPr/>
        </p:nvGrpSpPr>
        <p:grpSpPr>
          <a:xfrm>
            <a:off x="3746656" y="1899789"/>
            <a:ext cx="7902979" cy="4282164"/>
            <a:chOff x="-146075" y="162380"/>
            <a:chExt cx="7902979" cy="4282164"/>
          </a:xfrm>
        </p:grpSpPr>
        <p:sp>
          <p:nvSpPr>
            <p:cNvPr id="1302" name="Google Shape;1302;p33"/>
            <p:cNvSpPr/>
            <p:nvPr/>
          </p:nvSpPr>
          <p:spPr>
            <a:xfrm>
              <a:off x="2884" y="162380"/>
              <a:ext cx="1734498" cy="649949"/>
            </a:xfrm>
            <a:prstGeom prst="rect">
              <a:avLst/>
            </a:prstGeom>
            <a:solidFill>
              <a:srgbClr val="F27954"/>
            </a:solidFill>
            <a:ln w="19050" cap="flat" cmpd="sng">
              <a:solidFill>
                <a:srgbClr val="F2795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3"/>
            <p:cNvSpPr txBox="1"/>
            <p:nvPr/>
          </p:nvSpPr>
          <p:spPr>
            <a:xfrm>
              <a:off x="-146075" y="162380"/>
              <a:ext cx="2050207" cy="649949"/>
            </a:xfrm>
            <a:prstGeom prst="rect">
              <a:avLst/>
            </a:prstGeom>
            <a:noFill/>
            <a:ln>
              <a:noFill/>
            </a:ln>
          </p:spPr>
          <p:txBody>
            <a:bodyPr spcFirstLastPara="1" wrap="square" lIns="128000" tIns="73150" rIns="128000" bIns="73150"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de-DE" sz="1800" b="1" dirty="0">
                  <a:solidFill>
                    <a:schemeClr val="lt1"/>
                  </a:solidFill>
                  <a:latin typeface="Calibri"/>
                  <a:ea typeface="Calibri"/>
                  <a:cs typeface="Calibri"/>
                  <a:sym typeface="Calibri"/>
                </a:rPr>
                <a:t>Gesellschafts-rechtl. </a:t>
              </a:r>
              <a:r>
                <a:rPr lang="de-DE" sz="1800" b="1" dirty="0" err="1">
                  <a:solidFill>
                    <a:schemeClr val="lt1"/>
                  </a:solidFill>
                  <a:latin typeface="Calibri"/>
                  <a:ea typeface="Calibri"/>
                  <a:cs typeface="Calibri"/>
                  <a:sym typeface="Calibri"/>
                </a:rPr>
                <a:t>Rahmen</a:t>
              </a:r>
              <a:r>
                <a:rPr lang="de-DE" sz="1800" b="1" dirty="0">
                  <a:solidFill>
                    <a:schemeClr val="lt1"/>
                  </a:solidFill>
                  <a:latin typeface="Calibri"/>
                  <a:ea typeface="Calibri"/>
                  <a:cs typeface="Calibri"/>
                  <a:sym typeface="Calibri"/>
                </a:rPr>
                <a:t>:</a:t>
              </a:r>
              <a:endParaRPr sz="1800" dirty="0">
                <a:solidFill>
                  <a:schemeClr val="lt1"/>
                </a:solidFill>
                <a:latin typeface="Calibri"/>
                <a:ea typeface="Calibri"/>
                <a:cs typeface="Calibri"/>
                <a:sym typeface="Calibri"/>
              </a:endParaRPr>
            </a:p>
          </p:txBody>
        </p:sp>
        <p:sp>
          <p:nvSpPr>
            <p:cNvPr id="1304" name="Google Shape;1304;p33"/>
            <p:cNvSpPr/>
            <p:nvPr/>
          </p:nvSpPr>
          <p:spPr>
            <a:xfrm>
              <a:off x="2884" y="812330"/>
              <a:ext cx="1734498" cy="3632214"/>
            </a:xfrm>
            <a:prstGeom prst="rect">
              <a:avLst/>
            </a:prstGeom>
            <a:noFill/>
            <a:ln w="19050" cap="flat" cmpd="sng">
              <a:solidFill>
                <a:srgbClr val="F27954">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3"/>
            <p:cNvSpPr txBox="1"/>
            <p:nvPr/>
          </p:nvSpPr>
          <p:spPr>
            <a:xfrm>
              <a:off x="-47731" y="812329"/>
              <a:ext cx="1988183" cy="3632214"/>
            </a:xfrm>
            <a:prstGeom prst="rect">
              <a:avLst/>
            </a:prstGeom>
            <a:no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595A59"/>
                </a:buClr>
                <a:buSzPts val="1800"/>
                <a:buFont typeface="Noto Sans Symbols"/>
                <a:buChar char="−"/>
              </a:pPr>
              <a:r>
                <a:rPr lang="de-DE" sz="1800" b="0" i="0" u="none" strike="noStrike" cap="none" dirty="0">
                  <a:solidFill>
                    <a:srgbClr val="595A59"/>
                  </a:solidFill>
                  <a:latin typeface="Calibri"/>
                  <a:ea typeface="Calibri"/>
                  <a:cs typeface="Calibri"/>
                  <a:sym typeface="Calibri"/>
                </a:rPr>
                <a:t>Unternehmens-verträge, z. B. </a:t>
              </a:r>
              <a:r>
                <a:rPr lang="de-DE" sz="1800" b="0" i="0" u="none" strike="noStrike" cap="none" dirty="0" err="1">
                  <a:solidFill>
                    <a:srgbClr val="595A59"/>
                  </a:solidFill>
                  <a:latin typeface="Calibri"/>
                  <a:ea typeface="Calibri"/>
                  <a:cs typeface="Calibri"/>
                  <a:sym typeface="Calibri"/>
                </a:rPr>
                <a:t>Gewinnab</a:t>
              </a:r>
              <a:r>
                <a:rPr lang="de-DE" sz="1800" b="0" i="0" u="none" strike="noStrike" cap="none" dirty="0">
                  <a:solidFill>
                    <a:srgbClr val="595A59"/>
                  </a:solidFill>
                  <a:latin typeface="Calibri"/>
                  <a:ea typeface="Calibri"/>
                  <a:cs typeface="Calibri"/>
                  <a:sym typeface="Calibri"/>
                </a:rPr>
                <a:t>-führungs-verträge</a:t>
              </a:r>
              <a:endParaRPr sz="1800" b="0" i="0" u="none" strike="noStrike" cap="none" dirty="0">
                <a:solidFill>
                  <a:srgbClr val="595A59"/>
                </a:solidFill>
                <a:latin typeface="Calibri"/>
                <a:ea typeface="Calibri"/>
                <a:cs typeface="Calibri"/>
                <a:sym typeface="Calibri"/>
              </a:endParaRPr>
            </a:p>
          </p:txBody>
        </p:sp>
        <p:sp>
          <p:nvSpPr>
            <p:cNvPr id="1306" name="Google Shape;1306;p33"/>
            <p:cNvSpPr/>
            <p:nvPr/>
          </p:nvSpPr>
          <p:spPr>
            <a:xfrm>
              <a:off x="1980212" y="162380"/>
              <a:ext cx="1734498" cy="649949"/>
            </a:xfrm>
            <a:prstGeom prst="rect">
              <a:avLst/>
            </a:prstGeom>
            <a:solidFill>
              <a:srgbClr val="F27954"/>
            </a:solidFill>
            <a:ln w="19050" cap="flat" cmpd="sng">
              <a:solidFill>
                <a:srgbClr val="F2795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3"/>
            <p:cNvSpPr txBox="1"/>
            <p:nvPr/>
          </p:nvSpPr>
          <p:spPr>
            <a:xfrm>
              <a:off x="1980212" y="162380"/>
              <a:ext cx="1734498" cy="649949"/>
            </a:xfrm>
            <a:prstGeom prst="rect">
              <a:avLst/>
            </a:prstGeom>
            <a:noFill/>
            <a:ln>
              <a:noFill/>
            </a:ln>
          </p:spPr>
          <p:txBody>
            <a:bodyPr spcFirstLastPara="1" wrap="square" lIns="128000" tIns="73150" rIns="128000" bIns="73150"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de-DE" sz="1800" b="1" dirty="0" err="1">
                  <a:solidFill>
                    <a:schemeClr val="lt1"/>
                  </a:solidFill>
                  <a:latin typeface="Calibri"/>
                  <a:ea typeface="Calibri"/>
                  <a:cs typeface="Calibri"/>
                  <a:sym typeface="Calibri"/>
                </a:rPr>
                <a:t>Zivilrechtlicher Rahmen</a:t>
              </a:r>
              <a:r>
                <a:rPr lang="de-DE" sz="1800" b="1" dirty="0">
                  <a:solidFill>
                    <a:schemeClr val="lt1"/>
                  </a:solidFill>
                  <a:latin typeface="Calibri"/>
                  <a:ea typeface="Calibri"/>
                  <a:cs typeface="Calibri"/>
                  <a:sym typeface="Calibri"/>
                </a:rPr>
                <a:t>:</a:t>
              </a:r>
              <a:endParaRPr sz="1800" dirty="0">
                <a:solidFill>
                  <a:schemeClr val="lt1"/>
                </a:solidFill>
                <a:latin typeface="Calibri"/>
                <a:ea typeface="Calibri"/>
                <a:cs typeface="Calibri"/>
                <a:sym typeface="Calibri"/>
              </a:endParaRPr>
            </a:p>
          </p:txBody>
        </p:sp>
        <p:sp>
          <p:nvSpPr>
            <p:cNvPr id="1308" name="Google Shape;1308;p33"/>
            <p:cNvSpPr/>
            <p:nvPr/>
          </p:nvSpPr>
          <p:spPr>
            <a:xfrm>
              <a:off x="1980212" y="812330"/>
              <a:ext cx="1734498" cy="3632214"/>
            </a:xfrm>
            <a:prstGeom prst="rect">
              <a:avLst/>
            </a:prstGeom>
            <a:noFill/>
            <a:ln w="19050" cap="flat" cmpd="sng">
              <a:solidFill>
                <a:srgbClr val="F27954">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3"/>
            <p:cNvSpPr txBox="1"/>
            <p:nvPr/>
          </p:nvSpPr>
          <p:spPr>
            <a:xfrm>
              <a:off x="1929597" y="812329"/>
              <a:ext cx="1915304" cy="3632214"/>
            </a:xfrm>
            <a:prstGeom prst="rect">
              <a:avLst/>
            </a:prstGeom>
            <a:no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595A59"/>
                </a:buClr>
                <a:buSzPts val="1800"/>
                <a:buFont typeface="Noto Sans Symbols"/>
                <a:buChar char="−"/>
              </a:pPr>
              <a:r>
                <a:rPr lang="de-DE" sz="1800" b="0" i="0" u="none" strike="noStrike" cap="none" dirty="0">
                  <a:solidFill>
                    <a:srgbClr val="595A59"/>
                  </a:solidFill>
                  <a:latin typeface="Calibri"/>
                  <a:ea typeface="Calibri"/>
                  <a:cs typeface="Calibri"/>
                  <a:sym typeface="Calibri"/>
                </a:rPr>
                <a:t>Eigentümer-</a:t>
              </a:r>
              <a:r>
                <a:rPr lang="de-DE" sz="1800" b="0" i="0" u="none" strike="noStrike" cap="none" dirty="0" err="1">
                  <a:solidFill>
                    <a:srgbClr val="595A59"/>
                  </a:solidFill>
                  <a:latin typeface="Calibri"/>
                  <a:ea typeface="Calibri"/>
                  <a:cs typeface="Calibri"/>
                  <a:sym typeface="Calibri"/>
                </a:rPr>
                <a:t>schaft</a:t>
              </a:r>
              <a:endParaRPr sz="1800" b="0" i="0" u="none" strike="noStrike" cap="none" dirty="0">
                <a:solidFill>
                  <a:srgbClr val="595A59"/>
                </a:solidFill>
                <a:latin typeface="Calibri"/>
                <a:ea typeface="Calibri"/>
                <a:cs typeface="Calibri"/>
                <a:sym typeface="Calibri"/>
              </a:endParaRPr>
            </a:p>
            <a:p>
              <a:pPr marL="171450" marR="0" lvl="1" indent="-171450" algn="l" rtl="0">
                <a:lnSpc>
                  <a:spcPct val="90000"/>
                </a:lnSpc>
                <a:spcBef>
                  <a:spcPts val="270"/>
                </a:spcBef>
                <a:spcAft>
                  <a:spcPts val="0"/>
                </a:spcAft>
                <a:buClr>
                  <a:srgbClr val="595A59"/>
                </a:buClr>
                <a:buSzPts val="1800"/>
                <a:buFont typeface="Noto Sans Symbols"/>
                <a:buChar char="−"/>
              </a:pPr>
              <a:r>
                <a:rPr lang="de-DE" sz="1800" b="0" i="0" u="none" strike="noStrike" cap="none" dirty="0">
                  <a:solidFill>
                    <a:srgbClr val="595A59"/>
                  </a:solidFill>
                  <a:latin typeface="Calibri"/>
                  <a:ea typeface="Calibri"/>
                  <a:cs typeface="Calibri"/>
                  <a:sym typeface="Calibri"/>
                </a:rPr>
                <a:t>Miet- und Pachtverträge, Leasing-verträge, Lizenzverträge, Lieferverträge</a:t>
              </a:r>
              <a:endParaRPr dirty="0"/>
            </a:p>
          </p:txBody>
        </p:sp>
        <p:sp>
          <p:nvSpPr>
            <p:cNvPr id="1310" name="Google Shape;1310;p33"/>
            <p:cNvSpPr/>
            <p:nvPr/>
          </p:nvSpPr>
          <p:spPr>
            <a:xfrm>
              <a:off x="3957540" y="162380"/>
              <a:ext cx="1734498" cy="649949"/>
            </a:xfrm>
            <a:prstGeom prst="rect">
              <a:avLst/>
            </a:prstGeom>
            <a:solidFill>
              <a:srgbClr val="F27954"/>
            </a:solidFill>
            <a:ln w="19050" cap="flat" cmpd="sng">
              <a:solidFill>
                <a:srgbClr val="F2795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3"/>
            <p:cNvSpPr txBox="1"/>
            <p:nvPr/>
          </p:nvSpPr>
          <p:spPr>
            <a:xfrm>
              <a:off x="3957540" y="162380"/>
              <a:ext cx="1734498" cy="649949"/>
            </a:xfrm>
            <a:prstGeom prst="rect">
              <a:avLst/>
            </a:prstGeom>
            <a:noFill/>
            <a:ln>
              <a:noFill/>
            </a:ln>
          </p:spPr>
          <p:txBody>
            <a:bodyPr spcFirstLastPara="1" wrap="square" lIns="128000" tIns="73150" rIns="128000" bIns="73150"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de-DE" sz="1800" b="1">
                  <a:solidFill>
                    <a:schemeClr val="lt1"/>
                  </a:solidFill>
                  <a:latin typeface="Calibri"/>
                  <a:ea typeface="Calibri"/>
                  <a:cs typeface="Calibri"/>
                  <a:sym typeface="Calibri"/>
                </a:rPr>
                <a:t>Steuerliche Beziehungen:</a:t>
              </a:r>
              <a:endParaRPr sz="1800">
                <a:solidFill>
                  <a:schemeClr val="lt1"/>
                </a:solidFill>
                <a:latin typeface="Calibri"/>
                <a:ea typeface="Calibri"/>
                <a:cs typeface="Calibri"/>
                <a:sym typeface="Calibri"/>
              </a:endParaRPr>
            </a:p>
          </p:txBody>
        </p:sp>
        <p:sp>
          <p:nvSpPr>
            <p:cNvPr id="1312" name="Google Shape;1312;p33"/>
            <p:cNvSpPr/>
            <p:nvPr/>
          </p:nvSpPr>
          <p:spPr>
            <a:xfrm>
              <a:off x="3957540" y="812330"/>
              <a:ext cx="1734498" cy="3632214"/>
            </a:xfrm>
            <a:prstGeom prst="rect">
              <a:avLst/>
            </a:prstGeom>
            <a:noFill/>
            <a:ln w="19050" cap="flat" cmpd="sng">
              <a:solidFill>
                <a:srgbClr val="F27954">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3"/>
            <p:cNvSpPr txBox="1"/>
            <p:nvPr/>
          </p:nvSpPr>
          <p:spPr>
            <a:xfrm>
              <a:off x="3957539" y="812330"/>
              <a:ext cx="1864689" cy="3632214"/>
            </a:xfrm>
            <a:prstGeom prst="rect">
              <a:avLst/>
            </a:prstGeom>
            <a:no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595A59"/>
                </a:buClr>
                <a:buSzPts val="1800"/>
                <a:buFont typeface="Noto Sans Symbols"/>
                <a:buChar char="−"/>
              </a:pPr>
              <a:r>
                <a:rPr lang="de-DE" sz="1800" b="0" i="0" u="none" strike="noStrike" cap="none" dirty="0">
                  <a:solidFill>
                    <a:srgbClr val="595A59"/>
                  </a:solidFill>
                  <a:latin typeface="Calibri"/>
                  <a:ea typeface="Calibri"/>
                  <a:cs typeface="Calibri"/>
                  <a:sym typeface="Calibri"/>
                </a:rPr>
                <a:t>Steuerliche Risiken</a:t>
              </a:r>
              <a:endParaRPr sz="1800" b="0" i="0" u="none" strike="noStrike" cap="none" dirty="0">
                <a:solidFill>
                  <a:srgbClr val="595A59"/>
                </a:solidFill>
                <a:latin typeface="Calibri"/>
                <a:ea typeface="Calibri"/>
                <a:cs typeface="Calibri"/>
                <a:sym typeface="Calibri"/>
              </a:endParaRPr>
            </a:p>
            <a:p>
              <a:pPr marL="171450" marR="0" lvl="1" indent="-171450" algn="l" rtl="0">
                <a:lnSpc>
                  <a:spcPct val="90000"/>
                </a:lnSpc>
                <a:spcBef>
                  <a:spcPts val="270"/>
                </a:spcBef>
                <a:spcAft>
                  <a:spcPts val="0"/>
                </a:spcAft>
                <a:buClr>
                  <a:srgbClr val="595A59"/>
                </a:buClr>
                <a:buSzPts val="1800"/>
                <a:buFont typeface="Noto Sans Symbols"/>
                <a:buChar char="−"/>
              </a:pPr>
              <a:r>
                <a:rPr lang="de-DE" sz="1800" b="0" i="0" u="none" strike="noStrike" cap="none" dirty="0">
                  <a:solidFill>
                    <a:srgbClr val="595A59"/>
                  </a:solidFill>
                  <a:latin typeface="Calibri"/>
                  <a:ea typeface="Calibri"/>
                  <a:cs typeface="Calibri"/>
                  <a:sym typeface="Calibri"/>
                </a:rPr>
                <a:t>Gültigkeit der Bewertungen </a:t>
              </a:r>
              <a:endParaRPr dirty="0"/>
            </a:p>
            <a:p>
              <a:pPr marL="171450" marR="0" lvl="1" indent="-171450" algn="l" rtl="0">
                <a:lnSpc>
                  <a:spcPct val="90000"/>
                </a:lnSpc>
                <a:spcBef>
                  <a:spcPts val="270"/>
                </a:spcBef>
                <a:spcAft>
                  <a:spcPts val="0"/>
                </a:spcAft>
                <a:buClr>
                  <a:srgbClr val="595A59"/>
                </a:buClr>
                <a:buSzPts val="1800"/>
                <a:buFont typeface="Noto Sans Symbols"/>
                <a:buChar char="−"/>
              </a:pPr>
              <a:r>
                <a:rPr lang="de-DE" sz="1800" b="0" i="0" u="none" strike="noStrike" cap="none" dirty="0">
                  <a:solidFill>
                    <a:srgbClr val="595A59"/>
                  </a:solidFill>
                  <a:latin typeface="Calibri"/>
                  <a:ea typeface="Calibri"/>
                  <a:cs typeface="Calibri"/>
                  <a:sym typeface="Calibri"/>
                </a:rPr>
                <a:t>Verlustvorträge</a:t>
              </a:r>
              <a:endParaRPr sz="1800" b="0" i="0" u="none" strike="noStrike" cap="none" dirty="0">
                <a:solidFill>
                  <a:srgbClr val="595A59"/>
                </a:solidFill>
                <a:latin typeface="Calibri"/>
                <a:ea typeface="Calibri"/>
                <a:cs typeface="Calibri"/>
                <a:sym typeface="Calibri"/>
              </a:endParaRPr>
            </a:p>
          </p:txBody>
        </p:sp>
        <p:sp>
          <p:nvSpPr>
            <p:cNvPr id="1314" name="Google Shape;1314;p33"/>
            <p:cNvSpPr/>
            <p:nvPr/>
          </p:nvSpPr>
          <p:spPr>
            <a:xfrm>
              <a:off x="5934868" y="162380"/>
              <a:ext cx="1734498" cy="649949"/>
            </a:xfrm>
            <a:prstGeom prst="rect">
              <a:avLst/>
            </a:prstGeom>
            <a:solidFill>
              <a:srgbClr val="F27954"/>
            </a:solidFill>
            <a:ln w="19050" cap="flat" cmpd="sng">
              <a:solidFill>
                <a:srgbClr val="F2795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3"/>
            <p:cNvSpPr txBox="1"/>
            <p:nvPr/>
          </p:nvSpPr>
          <p:spPr>
            <a:xfrm>
              <a:off x="5934868" y="162380"/>
              <a:ext cx="1734498" cy="649949"/>
            </a:xfrm>
            <a:prstGeom prst="rect">
              <a:avLst/>
            </a:prstGeom>
            <a:noFill/>
            <a:ln>
              <a:noFill/>
            </a:ln>
          </p:spPr>
          <p:txBody>
            <a:bodyPr spcFirstLastPara="1" wrap="square" lIns="128000" tIns="73150" rIns="128000" bIns="73150"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de-DE" sz="1800" b="1" dirty="0" err="1">
                  <a:solidFill>
                    <a:schemeClr val="lt1"/>
                  </a:solidFill>
                  <a:latin typeface="Calibri"/>
                  <a:ea typeface="Calibri"/>
                  <a:cs typeface="Calibri"/>
                  <a:sym typeface="Calibri"/>
                </a:rPr>
                <a:t>Arbeitsrechtl</a:t>
              </a:r>
              <a:r>
                <a:rPr lang="de-DE" sz="1800" b="1" dirty="0">
                  <a:solidFill>
                    <a:schemeClr val="lt1"/>
                  </a:solidFill>
                  <a:latin typeface="Calibri"/>
                  <a:ea typeface="Calibri"/>
                  <a:cs typeface="Calibri"/>
                  <a:sym typeface="Calibri"/>
                </a:rPr>
                <a:t>. Bedingungen:</a:t>
              </a:r>
              <a:endParaRPr sz="1800" dirty="0">
                <a:solidFill>
                  <a:schemeClr val="lt1"/>
                </a:solidFill>
                <a:latin typeface="Calibri"/>
                <a:ea typeface="Calibri"/>
                <a:cs typeface="Calibri"/>
                <a:sym typeface="Calibri"/>
              </a:endParaRPr>
            </a:p>
          </p:txBody>
        </p:sp>
        <p:sp>
          <p:nvSpPr>
            <p:cNvPr id="1316" name="Google Shape;1316;p33"/>
            <p:cNvSpPr/>
            <p:nvPr/>
          </p:nvSpPr>
          <p:spPr>
            <a:xfrm>
              <a:off x="5934868" y="812330"/>
              <a:ext cx="1734498" cy="3632214"/>
            </a:xfrm>
            <a:prstGeom prst="rect">
              <a:avLst/>
            </a:prstGeom>
            <a:noFill/>
            <a:ln w="19050" cap="flat" cmpd="sng">
              <a:solidFill>
                <a:srgbClr val="F27954">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3"/>
            <p:cNvSpPr txBox="1"/>
            <p:nvPr/>
          </p:nvSpPr>
          <p:spPr>
            <a:xfrm>
              <a:off x="5934868" y="812330"/>
              <a:ext cx="1822036" cy="3632214"/>
            </a:xfrm>
            <a:prstGeom prst="rect">
              <a:avLst/>
            </a:prstGeom>
            <a:no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595A59"/>
                </a:buClr>
                <a:buSzPts val="1800"/>
                <a:buFont typeface="Noto Sans Symbols"/>
                <a:buChar char="−"/>
              </a:pPr>
              <a:r>
                <a:rPr lang="de-DE" sz="1800" b="0" i="0" u="none" strike="noStrike" cap="none" dirty="0">
                  <a:solidFill>
                    <a:srgbClr val="595A59"/>
                  </a:solidFill>
                  <a:latin typeface="Calibri"/>
                  <a:ea typeface="Calibri"/>
                  <a:cs typeface="Calibri"/>
                  <a:sym typeface="Calibri"/>
                </a:rPr>
                <a:t>Tarifverträge, z. B. </a:t>
              </a:r>
              <a:r>
                <a:rPr lang="de-DE" sz="1800" b="0" i="0" u="none" strike="noStrike" cap="none" dirty="0" err="1">
                  <a:solidFill>
                    <a:srgbClr val="595A59"/>
                  </a:solidFill>
                  <a:latin typeface="Calibri"/>
                  <a:ea typeface="Calibri"/>
                  <a:cs typeface="Calibri"/>
                  <a:sym typeface="Calibri"/>
                </a:rPr>
                <a:t>Umstrukturie-rung</a:t>
              </a:r>
              <a:r>
                <a:rPr lang="de-DE" sz="1800" b="0" i="0" u="none" strike="noStrike" cap="none" dirty="0">
                  <a:solidFill>
                    <a:srgbClr val="595A59"/>
                  </a:solidFill>
                  <a:latin typeface="Calibri"/>
                  <a:ea typeface="Calibri"/>
                  <a:cs typeface="Calibri"/>
                  <a:sym typeface="Calibri"/>
                </a:rPr>
                <a:t> von Tarifverträgen</a:t>
              </a:r>
              <a:endParaRPr sz="1800" b="0" i="0" u="none" strike="noStrike" cap="none" dirty="0">
                <a:solidFill>
                  <a:srgbClr val="595A59"/>
                </a:solidFill>
                <a:latin typeface="Calibri"/>
                <a:ea typeface="Calibri"/>
                <a:cs typeface="Calibri"/>
                <a:sym typeface="Calibri"/>
              </a:endParaRPr>
            </a:p>
            <a:p>
              <a:pPr marL="171450" marR="0" lvl="1" indent="-171450" algn="l" rtl="0">
                <a:lnSpc>
                  <a:spcPct val="90000"/>
                </a:lnSpc>
                <a:spcBef>
                  <a:spcPts val="270"/>
                </a:spcBef>
                <a:spcAft>
                  <a:spcPts val="0"/>
                </a:spcAft>
                <a:buClr>
                  <a:srgbClr val="595A59"/>
                </a:buClr>
                <a:buSzPts val="1800"/>
                <a:buFont typeface="Noto Sans Symbols"/>
                <a:buChar char="−"/>
              </a:pPr>
              <a:r>
                <a:rPr lang="de-DE" sz="1800" b="0" i="0" u="none" strike="noStrike" cap="none" dirty="0">
                  <a:solidFill>
                    <a:srgbClr val="595A59"/>
                  </a:solidFill>
                  <a:latin typeface="Calibri"/>
                  <a:ea typeface="Calibri"/>
                  <a:cs typeface="Calibri"/>
                  <a:sym typeface="Calibri"/>
                </a:rPr>
                <a:t>Betriebsverein-</a:t>
              </a:r>
              <a:r>
                <a:rPr lang="de-DE" sz="1800" b="0" i="0" u="none" strike="noStrike" cap="none" dirty="0" err="1">
                  <a:solidFill>
                    <a:srgbClr val="595A59"/>
                  </a:solidFill>
                  <a:latin typeface="Calibri"/>
                  <a:ea typeface="Calibri"/>
                  <a:cs typeface="Calibri"/>
                  <a:sym typeface="Calibri"/>
                </a:rPr>
                <a:t>barungen</a:t>
              </a:r>
              <a:r>
                <a:rPr lang="de-DE" sz="1800" b="0" i="0" u="none" strike="noStrike" cap="none" dirty="0">
                  <a:solidFill>
                    <a:srgbClr val="595A59"/>
                  </a:solidFill>
                  <a:latin typeface="Calibri"/>
                  <a:ea typeface="Calibri"/>
                  <a:cs typeface="Calibri"/>
                  <a:sym typeface="Calibri"/>
                </a:rPr>
                <a:t> über die Abgeltung von Urlaubs- und Weihnachts-geldern</a:t>
              </a:r>
              <a:endParaRPr sz="1800" b="0" i="0" u="none" strike="noStrike" cap="none" dirty="0">
                <a:solidFill>
                  <a:srgbClr val="595A59"/>
                </a:solidFill>
                <a:latin typeface="Calibri"/>
                <a:ea typeface="Calibri"/>
                <a:cs typeface="Calibri"/>
                <a:sym typeface="Calibri"/>
              </a:endParaRPr>
            </a:p>
          </p:txBody>
        </p:sp>
      </p:grpSp>
      <p:sp>
        <p:nvSpPr>
          <p:cNvPr id="1318" name="Google Shape;1318;p33"/>
          <p:cNvSpPr txBox="1"/>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595A59"/>
              </a:buClr>
              <a:buSzPts val="1800"/>
              <a:buFont typeface="Arial"/>
              <a:buNone/>
            </a:pPr>
            <a:endParaRPr sz="1800">
              <a:solidFill>
                <a:srgbClr val="595A59"/>
              </a:solidFill>
              <a:latin typeface="Calibri"/>
              <a:ea typeface="Calibri"/>
              <a:cs typeface="Calibri"/>
              <a:sym typeface="Calibri"/>
            </a:endParaRPr>
          </a:p>
        </p:txBody>
      </p:sp>
      <p:sp>
        <p:nvSpPr>
          <p:cNvPr id="1319" name="Google Shape;1319;p33"/>
          <p:cNvSpPr txBox="1"/>
          <p:nvPr/>
        </p:nvSpPr>
        <p:spPr>
          <a:xfrm>
            <a:off x="542365" y="1789801"/>
            <a:ext cx="3189996" cy="460664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595A59"/>
              </a:buClr>
              <a:buSzPts val="1800"/>
              <a:buFont typeface="Arial"/>
              <a:buNone/>
            </a:pPr>
            <a:r>
              <a:rPr lang="de-DE" sz="1800" dirty="0">
                <a:solidFill>
                  <a:srgbClr val="595A59"/>
                </a:solidFill>
                <a:latin typeface="Calibri"/>
                <a:ea typeface="Calibri"/>
                <a:cs typeface="Calibri"/>
                <a:sym typeface="Calibri"/>
              </a:rPr>
              <a:t>Die </a:t>
            </a:r>
            <a:r>
              <a:rPr lang="de-DE" sz="1800" dirty="0" err="1">
                <a:solidFill>
                  <a:srgbClr val="595A59"/>
                </a:solidFill>
                <a:latin typeface="Calibri"/>
                <a:ea typeface="Calibri"/>
                <a:cs typeface="Calibri"/>
                <a:sym typeface="Calibri"/>
              </a:rPr>
              <a:t>folgenden </a:t>
            </a:r>
            <a:r>
              <a:rPr lang="de-DE" sz="1800" dirty="0">
                <a:solidFill>
                  <a:srgbClr val="595A59"/>
                </a:solidFill>
                <a:latin typeface="Calibri"/>
                <a:ea typeface="Calibri"/>
                <a:cs typeface="Calibri"/>
                <a:sym typeface="Calibri"/>
              </a:rPr>
              <a:t>innerbetrieblichen rechtlichen </a:t>
            </a:r>
            <a:r>
              <a:rPr lang="de-DE" sz="1800" dirty="0" err="1">
                <a:solidFill>
                  <a:srgbClr val="595A59"/>
                </a:solidFill>
                <a:latin typeface="Calibri"/>
                <a:ea typeface="Calibri"/>
                <a:cs typeface="Calibri"/>
                <a:sym typeface="Calibri"/>
              </a:rPr>
              <a:t>Gegebenheiten müssen </a:t>
            </a:r>
            <a:r>
              <a:rPr lang="de-DE" sz="1800" dirty="0">
                <a:solidFill>
                  <a:srgbClr val="595A59"/>
                </a:solidFill>
                <a:latin typeface="Calibri"/>
                <a:ea typeface="Calibri"/>
                <a:cs typeface="Calibri"/>
                <a:sym typeface="Calibri"/>
              </a:rPr>
              <a:t>ebenfalls im </a:t>
            </a:r>
            <a:r>
              <a:rPr lang="de-DE" sz="1800" dirty="0" err="1">
                <a:solidFill>
                  <a:srgbClr val="595A59"/>
                </a:solidFill>
                <a:latin typeface="Calibri"/>
                <a:ea typeface="Calibri"/>
                <a:cs typeface="Calibri"/>
                <a:sym typeface="Calibri"/>
              </a:rPr>
              <a:t>Sanierungskonzept berücksichtigt werden</a:t>
            </a:r>
            <a:r>
              <a:rPr lang="de-DE" sz="1800" dirty="0">
                <a:solidFill>
                  <a:srgbClr val="595A59"/>
                </a:solidFill>
                <a:latin typeface="Calibri"/>
                <a:ea typeface="Calibri"/>
                <a:cs typeface="Calibri"/>
                <a:sym typeface="Calibri"/>
              </a:rPr>
              <a:t>:</a:t>
            </a:r>
            <a:endParaRPr sz="1800" dirty="0">
              <a:solidFill>
                <a:srgbClr val="595A59"/>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34"/>
          <p:cNvSpPr txBox="1">
            <a:spLocks noGrp="1"/>
          </p:cNvSpPr>
          <p:nvPr>
            <p:ph type="body" idx="2"/>
          </p:nvPr>
        </p:nvSpPr>
        <p:spPr>
          <a:xfrm>
            <a:off x="389965" y="1637401"/>
            <a:ext cx="3406180" cy="4455341"/>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100000"/>
              </a:lnSpc>
              <a:spcBef>
                <a:spcPts val="0"/>
              </a:spcBef>
              <a:spcAft>
                <a:spcPts val="0"/>
              </a:spcAft>
              <a:buClr>
                <a:srgbClr val="595A59"/>
              </a:buClr>
              <a:buSzPts val="1800"/>
              <a:buNone/>
            </a:pPr>
            <a:r>
              <a:rPr lang="de-DE" dirty="0"/>
              <a:t>Auch das </a:t>
            </a:r>
            <a:r>
              <a:rPr lang="de-DE" dirty="0" err="1"/>
              <a:t>bestehende Geschäftsmodell muss in Frage gestellt </a:t>
            </a:r>
            <a:r>
              <a:rPr lang="de-DE" dirty="0"/>
              <a:t>und </a:t>
            </a:r>
            <a:r>
              <a:rPr lang="de-DE" dirty="0" err="1"/>
              <a:t>kritisch bewertet werden</a:t>
            </a:r>
            <a:r>
              <a:rPr lang="de-DE" dirty="0"/>
              <a:t>. </a:t>
            </a:r>
            <a:endParaRPr dirty="0"/>
          </a:p>
          <a:p>
            <a:pPr marL="0" lvl="0" indent="0" algn="l" rtl="0">
              <a:lnSpc>
                <a:spcPct val="100000"/>
              </a:lnSpc>
              <a:spcBef>
                <a:spcPts val="600"/>
              </a:spcBef>
              <a:spcAft>
                <a:spcPts val="0"/>
              </a:spcAft>
              <a:buClr>
                <a:srgbClr val="595A59"/>
              </a:buClr>
              <a:buSzPts val="1800"/>
              <a:buNone/>
            </a:pPr>
            <a:r>
              <a:rPr lang="de-DE" dirty="0"/>
              <a:t>Es gibt auch Möglichkeiten zur Verbesserung der Organisation sowie der Management-, Informations- und Entscheidung-</a:t>
            </a:r>
            <a:r>
              <a:rPr lang="de-DE" dirty="0" err="1"/>
              <a:t>sprozesse</a:t>
            </a:r>
            <a:r>
              <a:rPr lang="de-DE" dirty="0"/>
              <a:t>. Die </a:t>
            </a:r>
            <a:r>
              <a:rPr lang="de-DE" dirty="0" err="1"/>
              <a:t>Einbeziehung </a:t>
            </a:r>
            <a:r>
              <a:rPr lang="de-DE" dirty="0"/>
              <a:t>aller </a:t>
            </a:r>
            <a:r>
              <a:rPr lang="de-DE" dirty="0" err="1"/>
              <a:t>Führungsebenen </a:t>
            </a:r>
            <a:r>
              <a:rPr lang="de-DE" dirty="0"/>
              <a:t>in die </a:t>
            </a:r>
            <a:r>
              <a:rPr lang="de-DE" dirty="0" err="1"/>
              <a:t>Analyse unterstützt </a:t>
            </a:r>
            <a:r>
              <a:rPr lang="de-DE" dirty="0"/>
              <a:t>den </a:t>
            </a:r>
            <a:r>
              <a:rPr lang="de-DE" dirty="0" err="1"/>
              <a:t>Prozess, indem sie </a:t>
            </a:r>
            <a:r>
              <a:rPr lang="de-DE" dirty="0"/>
              <a:t>die </a:t>
            </a:r>
            <a:r>
              <a:rPr lang="de-DE" dirty="0" err="1"/>
              <a:t>notwendigen </a:t>
            </a:r>
            <a:r>
              <a:rPr lang="de-DE" dirty="0"/>
              <a:t>internen </a:t>
            </a:r>
            <a:r>
              <a:rPr lang="de-DE" dirty="0" err="1"/>
              <a:t>Informationen </a:t>
            </a:r>
            <a:r>
              <a:rPr lang="de-DE" dirty="0"/>
              <a:t>und die </a:t>
            </a:r>
            <a:r>
              <a:rPr lang="de-DE" dirty="0" err="1"/>
              <a:t>jeweilige </a:t>
            </a:r>
            <a:r>
              <a:rPr lang="de-DE" dirty="0"/>
              <a:t>fachliche und </a:t>
            </a:r>
            <a:r>
              <a:rPr lang="de-DE" dirty="0" err="1"/>
              <a:t>unternehmerische Kompetenz einbringt</a:t>
            </a:r>
            <a:r>
              <a:rPr lang="de-DE" dirty="0"/>
              <a:t>.</a:t>
            </a:r>
            <a:endParaRPr dirty="0"/>
          </a:p>
        </p:txBody>
      </p:sp>
      <p:sp>
        <p:nvSpPr>
          <p:cNvPr id="1325" name="Google Shape;1325;p34"/>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Eine Analyse der innerbetrieblichen Gegebenheiten hilft, Verbesserungspotenziale zu identifizieren, die auch im Sanierungskonzept berücksichtigt werden sollten.</a:t>
            </a:r>
          </a:p>
        </p:txBody>
      </p:sp>
      <p:sp>
        <p:nvSpPr>
          <p:cNvPr id="1326" name="Google Shape;1326;p34"/>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a:t>Situation des Unternehmens: Interne Umstände</a:t>
            </a:r>
            <a:endParaRPr/>
          </a:p>
        </p:txBody>
      </p:sp>
      <p:sp>
        <p:nvSpPr>
          <p:cNvPr id="1327" name="Google Shape;1327;p34"/>
          <p:cNvSpPr/>
          <p:nvPr/>
        </p:nvSpPr>
        <p:spPr>
          <a:xfrm>
            <a:off x="6115620" y="4113918"/>
            <a:ext cx="5673220" cy="1080000"/>
          </a:xfrm>
          <a:prstGeom prst="rect">
            <a:avLst/>
          </a:prstGeom>
          <a:solidFill>
            <a:srgbClr val="A77FA9"/>
          </a:solidFill>
          <a:ln w="12700" cap="flat" cmpd="sng">
            <a:solidFill>
              <a:srgbClr val="A77FA9"/>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chemeClr val="lt1"/>
              </a:buClr>
              <a:buSzPts val="1600"/>
              <a:buFont typeface="Arial"/>
              <a:buChar char="•"/>
            </a:pPr>
            <a:r>
              <a:rPr lang="de-DE" sz="1600" dirty="0">
                <a:solidFill>
                  <a:schemeClr val="lt1"/>
                </a:solidFill>
                <a:latin typeface="Calibri"/>
                <a:ea typeface="Calibri"/>
                <a:cs typeface="Calibri"/>
                <a:sym typeface="Calibri"/>
              </a:rPr>
              <a:t>Daten der Buchhaltung</a:t>
            </a:r>
            <a:endParaRPr dirty="0"/>
          </a:p>
          <a:p>
            <a:pPr marL="285750" marR="0" lvl="0" indent="-285750" algn="l" rtl="0">
              <a:lnSpc>
                <a:spcPct val="100000"/>
              </a:lnSpc>
              <a:spcBef>
                <a:spcPts val="600"/>
              </a:spcBef>
              <a:spcAft>
                <a:spcPts val="0"/>
              </a:spcAft>
              <a:buClr>
                <a:schemeClr val="lt1"/>
              </a:buClr>
              <a:buSzPts val="1600"/>
              <a:buFont typeface="Arial"/>
              <a:buChar char="•"/>
            </a:pPr>
            <a:r>
              <a:rPr lang="de-DE" sz="1600" dirty="0">
                <a:solidFill>
                  <a:schemeClr val="lt1"/>
                </a:solidFill>
                <a:latin typeface="Calibri"/>
                <a:ea typeface="Calibri"/>
                <a:cs typeface="Calibri"/>
                <a:sym typeface="Calibri"/>
              </a:rPr>
              <a:t>Aussagen von Mitarbeitern und Managern</a:t>
            </a:r>
            <a:endParaRPr dirty="0"/>
          </a:p>
          <a:p>
            <a:pPr marL="285750" marR="0" lvl="0" indent="-285750" algn="l" rtl="0">
              <a:lnSpc>
                <a:spcPct val="100000"/>
              </a:lnSpc>
              <a:spcBef>
                <a:spcPts val="600"/>
              </a:spcBef>
              <a:spcAft>
                <a:spcPts val="0"/>
              </a:spcAft>
              <a:buClr>
                <a:schemeClr val="lt1"/>
              </a:buClr>
              <a:buSzPts val="1600"/>
              <a:buFont typeface="Arial"/>
              <a:buChar char="•"/>
            </a:pPr>
            <a:r>
              <a:rPr lang="de-DE" sz="1600" dirty="0">
                <a:solidFill>
                  <a:schemeClr val="lt1"/>
                </a:solidFill>
                <a:latin typeface="Calibri"/>
                <a:ea typeface="Calibri"/>
                <a:cs typeface="Calibri"/>
                <a:sym typeface="Calibri"/>
              </a:rPr>
              <a:t>Beobachtung/Befragung von Geschäftspartnern und Wettbewerbern</a:t>
            </a:r>
            <a:endParaRPr dirty="0"/>
          </a:p>
        </p:txBody>
      </p:sp>
      <p:sp>
        <p:nvSpPr>
          <p:cNvPr id="1328" name="Google Shape;1328;p34"/>
          <p:cNvSpPr/>
          <p:nvPr/>
        </p:nvSpPr>
        <p:spPr>
          <a:xfrm>
            <a:off x="4163123" y="1492370"/>
            <a:ext cx="1800000" cy="2419136"/>
          </a:xfrm>
          <a:prstGeom prst="rect">
            <a:avLst/>
          </a:prstGeom>
          <a:solidFill>
            <a:srgbClr val="A77FA9"/>
          </a:solidFill>
          <a:ln w="12700" cap="flat" cmpd="sng">
            <a:solidFill>
              <a:srgbClr val="A77FA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dirty="0" err="1">
                <a:solidFill>
                  <a:schemeClr val="lt1"/>
                </a:solidFill>
                <a:latin typeface="Calibri"/>
                <a:ea typeface="Calibri"/>
                <a:cs typeface="Calibri"/>
                <a:sym typeface="Calibri"/>
              </a:rPr>
              <a:t>Kernauftrag oder Kerngeschäfte </a:t>
            </a:r>
            <a:r>
              <a:rPr lang="de-DE" sz="1600" dirty="0">
                <a:solidFill>
                  <a:schemeClr val="lt1"/>
                </a:solidFill>
                <a:latin typeface="Calibri"/>
                <a:ea typeface="Calibri"/>
                <a:cs typeface="Calibri"/>
                <a:sym typeface="Calibri"/>
              </a:rPr>
              <a:t>und </a:t>
            </a:r>
            <a:r>
              <a:rPr lang="de-DE" sz="1600" dirty="0" err="1">
                <a:solidFill>
                  <a:schemeClr val="lt1"/>
                </a:solidFill>
                <a:latin typeface="Calibri"/>
                <a:ea typeface="Calibri"/>
                <a:cs typeface="Calibri"/>
                <a:sym typeface="Calibri"/>
              </a:rPr>
              <a:t>ihre Rentabilität</a:t>
            </a:r>
            <a:r>
              <a:rPr lang="de-DE" sz="1600" dirty="0">
                <a:solidFill>
                  <a:schemeClr val="lt1"/>
                </a:solidFill>
                <a:latin typeface="Calibri"/>
                <a:ea typeface="Calibri"/>
                <a:cs typeface="Calibri"/>
                <a:sym typeface="Calibri"/>
              </a:rPr>
              <a:t>, die </a:t>
            </a:r>
            <a:r>
              <a:rPr lang="de-DE" sz="1600" dirty="0" err="1">
                <a:solidFill>
                  <a:schemeClr val="lt1"/>
                </a:solidFill>
                <a:latin typeface="Calibri"/>
                <a:ea typeface="Calibri"/>
                <a:cs typeface="Calibri"/>
                <a:sym typeface="Calibri"/>
              </a:rPr>
              <a:t>Kernprodukte mit ihren Eigenschaften </a:t>
            </a:r>
            <a:r>
              <a:rPr lang="de-DE" sz="1600" dirty="0">
                <a:solidFill>
                  <a:schemeClr val="lt1"/>
                </a:solidFill>
                <a:latin typeface="Calibri"/>
                <a:ea typeface="Calibri"/>
                <a:cs typeface="Calibri"/>
                <a:sym typeface="Calibri"/>
              </a:rPr>
              <a:t>und </a:t>
            </a:r>
            <a:r>
              <a:rPr lang="de-DE" sz="1600" dirty="0" err="1">
                <a:solidFill>
                  <a:schemeClr val="lt1"/>
                </a:solidFill>
                <a:latin typeface="Calibri"/>
                <a:ea typeface="Calibri"/>
                <a:cs typeface="Calibri"/>
                <a:sym typeface="Calibri"/>
              </a:rPr>
              <a:t>Kernfähigkeiten</a:t>
            </a:r>
            <a:endParaRPr dirty="0"/>
          </a:p>
        </p:txBody>
      </p:sp>
      <p:sp>
        <p:nvSpPr>
          <p:cNvPr id="1329" name="Google Shape;1329;p34"/>
          <p:cNvSpPr/>
          <p:nvPr/>
        </p:nvSpPr>
        <p:spPr>
          <a:xfrm>
            <a:off x="6096000" y="1492370"/>
            <a:ext cx="1800000" cy="2419136"/>
          </a:xfrm>
          <a:prstGeom prst="rect">
            <a:avLst/>
          </a:prstGeom>
          <a:solidFill>
            <a:srgbClr val="A77FA9"/>
          </a:solidFill>
          <a:ln w="12700" cap="flat" cmpd="sng">
            <a:solidFill>
              <a:srgbClr val="A77FA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dirty="0" err="1">
                <a:solidFill>
                  <a:schemeClr val="lt1"/>
                </a:solidFill>
                <a:latin typeface="Calibri"/>
                <a:ea typeface="Calibri"/>
                <a:cs typeface="Calibri"/>
                <a:sym typeface="Calibri"/>
              </a:rPr>
              <a:t>Berücksichtigung </a:t>
            </a:r>
            <a:r>
              <a:rPr lang="de-DE" sz="1600" dirty="0">
                <a:solidFill>
                  <a:schemeClr val="lt1"/>
                </a:solidFill>
                <a:latin typeface="Calibri"/>
                <a:ea typeface="Calibri"/>
                <a:cs typeface="Calibri"/>
                <a:sym typeface="Calibri"/>
              </a:rPr>
              <a:t>der </a:t>
            </a:r>
            <a:r>
              <a:rPr lang="de-DE" sz="1600" dirty="0" err="1">
                <a:solidFill>
                  <a:schemeClr val="lt1"/>
                </a:solidFill>
                <a:latin typeface="Calibri"/>
                <a:ea typeface="Calibri"/>
                <a:cs typeface="Calibri"/>
                <a:sym typeface="Calibri"/>
              </a:rPr>
              <a:t>Beziehung </a:t>
            </a:r>
            <a:r>
              <a:rPr lang="de-DE" sz="1600" dirty="0">
                <a:solidFill>
                  <a:schemeClr val="lt1"/>
                </a:solidFill>
                <a:latin typeface="Calibri"/>
                <a:ea typeface="Calibri"/>
                <a:cs typeface="Calibri"/>
                <a:sym typeface="Calibri"/>
              </a:rPr>
              <a:t>zu </a:t>
            </a:r>
            <a:r>
              <a:rPr lang="de-DE" sz="1600" dirty="0" err="1">
                <a:solidFill>
                  <a:schemeClr val="lt1"/>
                </a:solidFill>
                <a:latin typeface="Calibri"/>
                <a:ea typeface="Calibri"/>
                <a:cs typeface="Calibri"/>
                <a:sym typeface="Calibri"/>
              </a:rPr>
              <a:t>Kunden </a:t>
            </a:r>
            <a:r>
              <a:rPr lang="de-DE" sz="1600" dirty="0">
                <a:solidFill>
                  <a:schemeClr val="lt1"/>
                </a:solidFill>
                <a:latin typeface="Calibri"/>
                <a:ea typeface="Calibri"/>
                <a:cs typeface="Calibri"/>
                <a:sym typeface="Calibri"/>
              </a:rPr>
              <a:t>und </a:t>
            </a:r>
            <a:r>
              <a:rPr lang="de-DE" sz="1600" dirty="0" err="1">
                <a:solidFill>
                  <a:schemeClr val="lt1"/>
                </a:solidFill>
                <a:latin typeface="Calibri"/>
                <a:ea typeface="Calibri"/>
                <a:cs typeface="Calibri"/>
                <a:sym typeface="Calibri"/>
              </a:rPr>
              <a:t>Wettbewerbern</a:t>
            </a:r>
            <a:endParaRPr sz="1600" dirty="0">
              <a:solidFill>
                <a:schemeClr val="lt1"/>
              </a:solidFill>
              <a:latin typeface="Calibri"/>
              <a:ea typeface="Calibri"/>
              <a:cs typeface="Calibri"/>
              <a:sym typeface="Calibri"/>
            </a:endParaRPr>
          </a:p>
        </p:txBody>
      </p:sp>
      <p:sp>
        <p:nvSpPr>
          <p:cNvPr id="1330" name="Google Shape;1330;p34"/>
          <p:cNvSpPr/>
          <p:nvPr/>
        </p:nvSpPr>
        <p:spPr>
          <a:xfrm>
            <a:off x="8028877" y="1492370"/>
            <a:ext cx="1800000" cy="2419136"/>
          </a:xfrm>
          <a:prstGeom prst="rect">
            <a:avLst/>
          </a:prstGeom>
          <a:solidFill>
            <a:srgbClr val="A77FA9"/>
          </a:solidFill>
          <a:ln w="12700" cap="flat" cmpd="sng">
            <a:solidFill>
              <a:srgbClr val="A77FA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dirty="0" err="1">
                <a:solidFill>
                  <a:schemeClr val="lt1"/>
                </a:solidFill>
                <a:latin typeface="Calibri"/>
                <a:ea typeface="Calibri"/>
                <a:cs typeface="Calibri"/>
                <a:sym typeface="Calibri"/>
              </a:rPr>
              <a:t>Interessen </a:t>
            </a:r>
            <a:r>
              <a:rPr lang="de-DE" sz="1600" dirty="0">
                <a:solidFill>
                  <a:schemeClr val="lt1"/>
                </a:solidFill>
                <a:latin typeface="Calibri"/>
                <a:ea typeface="Calibri"/>
                <a:cs typeface="Calibri"/>
                <a:sym typeface="Calibri"/>
              </a:rPr>
              <a:t>und </a:t>
            </a:r>
            <a:r>
              <a:rPr lang="de-DE" sz="1600" dirty="0" err="1">
                <a:solidFill>
                  <a:schemeClr val="lt1"/>
                </a:solidFill>
                <a:latin typeface="Calibri"/>
                <a:ea typeface="Calibri"/>
                <a:cs typeface="Calibri"/>
                <a:sym typeface="Calibri"/>
              </a:rPr>
              <a:t>Möglichkeiten </a:t>
            </a:r>
            <a:r>
              <a:rPr lang="de-DE" sz="1600" dirty="0">
                <a:solidFill>
                  <a:schemeClr val="lt1"/>
                </a:solidFill>
                <a:latin typeface="Calibri"/>
                <a:ea typeface="Calibri"/>
                <a:cs typeface="Calibri"/>
                <a:sym typeface="Calibri"/>
              </a:rPr>
              <a:t>der Stakeholder;</a:t>
            </a:r>
            <a:endParaRPr dirty="0"/>
          </a:p>
          <a:p>
            <a:pPr marL="0" marR="0" lvl="0" indent="0" algn="ctr" rtl="0">
              <a:spcBef>
                <a:spcPts val="0"/>
              </a:spcBef>
              <a:spcAft>
                <a:spcPts val="0"/>
              </a:spcAft>
              <a:buNone/>
            </a:pPr>
            <a:r>
              <a:rPr lang="de-DE" sz="1600" dirty="0">
                <a:solidFill>
                  <a:schemeClr val="lt1"/>
                </a:solidFill>
                <a:latin typeface="Calibri"/>
                <a:ea typeface="Calibri"/>
                <a:cs typeface="Calibri"/>
                <a:sym typeface="Calibri"/>
              </a:rPr>
              <a:t>Wettbewerbs-relevante Ressourcen und Fähigkeiten</a:t>
            </a:r>
            <a:endParaRPr dirty="0"/>
          </a:p>
        </p:txBody>
      </p:sp>
      <p:sp>
        <p:nvSpPr>
          <p:cNvPr id="1331" name="Google Shape;1331;p34"/>
          <p:cNvSpPr/>
          <p:nvPr/>
        </p:nvSpPr>
        <p:spPr>
          <a:xfrm>
            <a:off x="9960199" y="1492370"/>
            <a:ext cx="1800000" cy="2419136"/>
          </a:xfrm>
          <a:prstGeom prst="rect">
            <a:avLst/>
          </a:prstGeom>
          <a:solidFill>
            <a:srgbClr val="A77FA9"/>
          </a:solidFill>
          <a:ln w="12700" cap="flat" cmpd="sng">
            <a:solidFill>
              <a:srgbClr val="A77FA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dirty="0">
                <a:solidFill>
                  <a:schemeClr val="lt1"/>
                </a:solidFill>
                <a:latin typeface="Calibri"/>
                <a:ea typeface="Calibri"/>
                <a:cs typeface="Calibri"/>
                <a:sym typeface="Calibri"/>
              </a:rPr>
              <a:t>Qualität und </a:t>
            </a:r>
            <a:r>
              <a:rPr lang="de-DE" sz="1600" dirty="0" err="1">
                <a:solidFill>
                  <a:schemeClr val="lt1"/>
                </a:solidFill>
                <a:latin typeface="Calibri"/>
                <a:ea typeface="Calibri"/>
                <a:cs typeface="Calibri"/>
                <a:sym typeface="Calibri"/>
              </a:rPr>
              <a:t>Nutzbarkeit </a:t>
            </a:r>
            <a:r>
              <a:rPr lang="de-DE" sz="1600" dirty="0">
                <a:solidFill>
                  <a:schemeClr val="lt1"/>
                </a:solidFill>
                <a:latin typeface="Calibri"/>
                <a:ea typeface="Calibri"/>
                <a:cs typeface="Calibri"/>
                <a:sym typeface="Calibri"/>
              </a:rPr>
              <a:t>des </a:t>
            </a:r>
            <a:r>
              <a:rPr lang="de-DE" sz="1600" dirty="0" err="1">
                <a:solidFill>
                  <a:schemeClr val="lt1"/>
                </a:solidFill>
                <a:latin typeface="Calibri"/>
                <a:ea typeface="Calibri"/>
                <a:cs typeface="Calibri"/>
                <a:sym typeface="Calibri"/>
              </a:rPr>
              <a:t>vorhandenen </a:t>
            </a:r>
            <a:r>
              <a:rPr lang="de-DE" sz="1600" dirty="0">
                <a:solidFill>
                  <a:schemeClr val="lt1"/>
                </a:solidFill>
                <a:latin typeface="Calibri"/>
                <a:ea typeface="Calibri"/>
                <a:cs typeface="Calibri"/>
                <a:sym typeface="Calibri"/>
              </a:rPr>
              <a:t>Potenzials in den operativen Teilbereichen (z.B. </a:t>
            </a:r>
            <a:r>
              <a:rPr lang="de-DE" sz="1600" dirty="0" err="1">
                <a:solidFill>
                  <a:schemeClr val="lt1"/>
                </a:solidFill>
                <a:latin typeface="Calibri"/>
                <a:ea typeface="Calibri"/>
                <a:cs typeface="Calibri"/>
                <a:sym typeface="Calibri"/>
              </a:rPr>
              <a:t>Management</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Personal</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Vertrieb</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Technik</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Finanzierung</a:t>
            </a:r>
            <a:r>
              <a:rPr lang="de-DE" sz="1600" dirty="0">
                <a:solidFill>
                  <a:schemeClr val="lt1"/>
                </a:solidFill>
                <a:latin typeface="Calibri"/>
                <a:ea typeface="Calibri"/>
                <a:cs typeface="Calibri"/>
                <a:sym typeface="Calibri"/>
              </a:rPr>
              <a:t>)</a:t>
            </a:r>
            <a:endParaRPr dirty="0"/>
          </a:p>
        </p:txBody>
      </p:sp>
      <p:sp>
        <p:nvSpPr>
          <p:cNvPr id="1332" name="Google Shape;1332;p34"/>
          <p:cNvSpPr/>
          <p:nvPr/>
        </p:nvSpPr>
        <p:spPr>
          <a:xfrm>
            <a:off x="4163123" y="4113918"/>
            <a:ext cx="1800000" cy="1080000"/>
          </a:xfrm>
          <a:prstGeom prst="rect">
            <a:avLst/>
          </a:prstGeom>
          <a:solidFill>
            <a:srgbClr val="A77FA9"/>
          </a:solidFill>
          <a:ln w="12700" cap="flat" cmpd="sng">
            <a:solidFill>
              <a:srgbClr val="A77FA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a:solidFill>
                  <a:schemeClr val="lt1"/>
                </a:solidFill>
                <a:latin typeface="Calibri"/>
                <a:ea typeface="Calibri"/>
                <a:cs typeface="Calibri"/>
                <a:sym typeface="Calibri"/>
              </a:rPr>
              <a:t>Quellen für Informationen</a:t>
            </a:r>
            <a:endParaRPr sz="1600">
              <a:solidFill>
                <a:schemeClr val="lt1"/>
              </a:solidFill>
              <a:latin typeface="Calibri"/>
              <a:ea typeface="Calibri"/>
              <a:cs typeface="Calibri"/>
              <a:sym typeface="Calibri"/>
            </a:endParaRPr>
          </a:p>
        </p:txBody>
      </p:sp>
      <p:sp>
        <p:nvSpPr>
          <p:cNvPr id="1333" name="Google Shape;1333;p34"/>
          <p:cNvSpPr/>
          <p:nvPr/>
        </p:nvSpPr>
        <p:spPr>
          <a:xfrm>
            <a:off x="4163123" y="5396330"/>
            <a:ext cx="1800000" cy="752112"/>
          </a:xfrm>
          <a:prstGeom prst="rightArrow">
            <a:avLst>
              <a:gd name="adj1" fmla="val 50000"/>
              <a:gd name="adj2" fmla="val 51961"/>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4" name="Google Shape;1334;p34"/>
          <p:cNvSpPr txBox="1"/>
          <p:nvPr/>
        </p:nvSpPr>
        <p:spPr>
          <a:xfrm>
            <a:off x="6125135" y="5380672"/>
            <a:ext cx="5470904"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dirty="0">
                <a:solidFill>
                  <a:srgbClr val="79527B"/>
                </a:solidFill>
                <a:latin typeface="Calibri"/>
                <a:ea typeface="Calibri"/>
                <a:cs typeface="Calibri"/>
                <a:sym typeface="Calibri"/>
              </a:rPr>
              <a:t>Auf Basis dieser Analyse sollen die bisherige strategische Ausrichtung evaluiert und Potenziale zur Kostensenkung und Effizienzsteigerung identifiziert werden</a:t>
            </a:r>
            <a:endParaRPr dirty="0"/>
          </a:p>
          <a:p>
            <a:pPr marL="0" marR="0" lvl="0" indent="0" algn="l" rtl="0">
              <a:spcBef>
                <a:spcPts val="0"/>
              </a:spcBef>
              <a:spcAft>
                <a:spcPts val="0"/>
              </a:spcAft>
              <a:buNone/>
            </a:pPr>
            <a:endParaRPr sz="1600" dirty="0">
              <a:solidFill>
                <a:srgbClr val="79527B"/>
              </a:solidFill>
              <a:latin typeface="Calibri"/>
              <a:ea typeface="Calibri"/>
              <a:cs typeface="Calibri"/>
              <a:sym typeface="Calibri"/>
            </a:endParaRPr>
          </a:p>
          <a:p>
            <a:pPr marL="0" marR="0" lvl="0" indent="0" algn="l" rtl="0">
              <a:spcBef>
                <a:spcPts val="0"/>
              </a:spcBef>
              <a:spcAft>
                <a:spcPts val="0"/>
              </a:spcAft>
              <a:buNone/>
            </a:pPr>
            <a:endParaRPr sz="1600" dirty="0">
              <a:solidFill>
                <a:srgbClr val="79527B"/>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35"/>
          <p:cNvSpPr txBox="1">
            <a:spLocks noGrp="1"/>
          </p:cNvSpPr>
          <p:nvPr>
            <p:ph type="body" idx="1"/>
          </p:nvPr>
        </p:nvSpPr>
        <p:spPr>
          <a:xfrm>
            <a:off x="3794326" y="1988185"/>
            <a:ext cx="8007709" cy="4615273"/>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595A59"/>
              </a:buClr>
              <a:buSzPct val="100000"/>
              <a:buNone/>
            </a:pPr>
            <a:endParaRPr dirty="0"/>
          </a:p>
          <a:p>
            <a:pPr marL="0" lvl="0" indent="0" algn="l" rtl="0">
              <a:lnSpc>
                <a:spcPct val="90000"/>
              </a:lnSpc>
              <a:spcBef>
                <a:spcPts val="1000"/>
              </a:spcBef>
              <a:spcAft>
                <a:spcPts val="0"/>
              </a:spcAft>
              <a:buClr>
                <a:srgbClr val="595A59"/>
              </a:buClr>
              <a:buSzPct val="100000"/>
              <a:buNone/>
            </a:pPr>
            <a:endParaRPr dirty="0"/>
          </a:p>
          <a:p>
            <a:pPr marL="0" lvl="0" indent="0" algn="l" rtl="0">
              <a:lnSpc>
                <a:spcPct val="90000"/>
              </a:lnSpc>
              <a:spcBef>
                <a:spcPts val="1000"/>
              </a:spcBef>
              <a:spcAft>
                <a:spcPts val="0"/>
              </a:spcAft>
              <a:buClr>
                <a:srgbClr val="595A59"/>
              </a:buClr>
              <a:buSzPct val="100000"/>
              <a:buNone/>
            </a:pPr>
            <a:endParaRPr dirty="0"/>
          </a:p>
          <a:p>
            <a:pPr marL="0" lvl="0" indent="0" algn="l" rtl="0">
              <a:lnSpc>
                <a:spcPct val="90000"/>
              </a:lnSpc>
              <a:spcBef>
                <a:spcPts val="1000"/>
              </a:spcBef>
              <a:spcAft>
                <a:spcPts val="0"/>
              </a:spcAft>
              <a:buClr>
                <a:srgbClr val="595A59"/>
              </a:buClr>
              <a:buSzPct val="100000"/>
              <a:buNone/>
            </a:pPr>
            <a:endParaRPr dirty="0"/>
          </a:p>
          <a:p>
            <a:pPr marL="0" lvl="0" indent="0" algn="l" rtl="0">
              <a:lnSpc>
                <a:spcPct val="90000"/>
              </a:lnSpc>
              <a:spcBef>
                <a:spcPts val="1000"/>
              </a:spcBef>
              <a:spcAft>
                <a:spcPts val="0"/>
              </a:spcAft>
              <a:buClr>
                <a:srgbClr val="595A59"/>
              </a:buClr>
              <a:buSzPct val="100000"/>
              <a:buNone/>
            </a:pPr>
            <a:endParaRPr dirty="0"/>
          </a:p>
          <a:p>
            <a:pPr marL="0" lvl="0" indent="0" algn="l" rtl="0">
              <a:lnSpc>
                <a:spcPct val="90000"/>
              </a:lnSpc>
              <a:spcBef>
                <a:spcPts val="1000"/>
              </a:spcBef>
              <a:spcAft>
                <a:spcPts val="0"/>
              </a:spcAft>
              <a:buClr>
                <a:srgbClr val="595A59"/>
              </a:buClr>
              <a:buSzPct val="100000"/>
              <a:buNone/>
            </a:pPr>
            <a:endParaRPr dirty="0"/>
          </a:p>
          <a:p>
            <a:pPr marL="0" lvl="0" indent="0" algn="l" rtl="0">
              <a:lnSpc>
                <a:spcPct val="90000"/>
              </a:lnSpc>
              <a:spcBef>
                <a:spcPts val="1000"/>
              </a:spcBef>
              <a:spcAft>
                <a:spcPts val="0"/>
              </a:spcAft>
              <a:buClr>
                <a:srgbClr val="595A59"/>
              </a:buClr>
              <a:buSzPct val="100000"/>
              <a:buNone/>
            </a:pPr>
            <a:endParaRPr dirty="0"/>
          </a:p>
          <a:p>
            <a:pPr marL="0" lvl="0" indent="0" algn="l" rtl="0">
              <a:lnSpc>
                <a:spcPct val="90000"/>
              </a:lnSpc>
              <a:spcBef>
                <a:spcPts val="1000"/>
              </a:spcBef>
              <a:spcAft>
                <a:spcPts val="0"/>
              </a:spcAft>
              <a:buClr>
                <a:srgbClr val="595A59"/>
              </a:buClr>
              <a:buSzPct val="100000"/>
              <a:buNone/>
            </a:pPr>
            <a:endParaRPr dirty="0"/>
          </a:p>
          <a:p>
            <a:pPr marL="0" lvl="0" indent="0" algn="l" rtl="0">
              <a:lnSpc>
                <a:spcPct val="90000"/>
              </a:lnSpc>
              <a:spcBef>
                <a:spcPts val="1000"/>
              </a:spcBef>
              <a:spcAft>
                <a:spcPts val="0"/>
              </a:spcAft>
              <a:buClr>
                <a:srgbClr val="595A59"/>
              </a:buClr>
              <a:buSzPct val="100000"/>
              <a:buNone/>
            </a:pPr>
            <a:endParaRPr dirty="0"/>
          </a:p>
          <a:p>
            <a:pPr marL="0" lvl="0" indent="0" algn="l" rtl="0">
              <a:lnSpc>
                <a:spcPct val="90000"/>
              </a:lnSpc>
              <a:spcBef>
                <a:spcPts val="1000"/>
              </a:spcBef>
              <a:spcAft>
                <a:spcPts val="0"/>
              </a:spcAft>
              <a:buClr>
                <a:srgbClr val="595A59"/>
              </a:buClr>
              <a:buSzPct val="100000"/>
              <a:buNone/>
            </a:pPr>
            <a:endParaRPr dirty="0"/>
          </a:p>
          <a:p>
            <a:pPr marL="0" lvl="0" indent="0" algn="l" rtl="0">
              <a:lnSpc>
                <a:spcPct val="90000"/>
              </a:lnSpc>
              <a:spcBef>
                <a:spcPts val="1000"/>
              </a:spcBef>
              <a:spcAft>
                <a:spcPts val="0"/>
              </a:spcAft>
              <a:buClr>
                <a:srgbClr val="595A59"/>
              </a:buClr>
              <a:buSzPct val="100000"/>
              <a:buNone/>
            </a:pPr>
            <a:endParaRPr dirty="0"/>
          </a:p>
          <a:p>
            <a:pPr marL="0" lvl="0" indent="0" algn="l" rtl="0">
              <a:lnSpc>
                <a:spcPct val="90000"/>
              </a:lnSpc>
              <a:spcBef>
                <a:spcPts val="1000"/>
              </a:spcBef>
              <a:spcAft>
                <a:spcPts val="0"/>
              </a:spcAft>
              <a:buClr>
                <a:srgbClr val="595A59"/>
              </a:buClr>
              <a:buSzPct val="100000"/>
              <a:buNone/>
            </a:pPr>
            <a:r>
              <a:rPr lang="de-DE" sz="1800" dirty="0"/>
              <a:t>	</a:t>
            </a:r>
            <a:endParaRPr sz="1800" dirty="0"/>
          </a:p>
          <a:p>
            <a:pPr marL="0" lvl="0" indent="0" algn="l" rtl="0">
              <a:lnSpc>
                <a:spcPct val="90000"/>
              </a:lnSpc>
              <a:spcBef>
                <a:spcPts val="1000"/>
              </a:spcBef>
              <a:spcAft>
                <a:spcPts val="0"/>
              </a:spcAft>
              <a:buClr>
                <a:srgbClr val="595A59"/>
              </a:buClr>
              <a:buSzPct val="100000"/>
              <a:buNone/>
            </a:pPr>
            <a:endParaRPr dirty="0"/>
          </a:p>
          <a:p>
            <a:pPr marL="0" lvl="0" indent="0" algn="l" rtl="0">
              <a:lnSpc>
                <a:spcPct val="120000"/>
              </a:lnSpc>
              <a:spcBef>
                <a:spcPts val="1000"/>
              </a:spcBef>
              <a:spcAft>
                <a:spcPts val="0"/>
              </a:spcAft>
              <a:buClr>
                <a:srgbClr val="595A59"/>
              </a:buClr>
              <a:buSzPct val="94736"/>
              <a:buNone/>
            </a:pPr>
            <a:r>
              <a:rPr lang="de-DE" sz="1900" dirty="0" err="1"/>
              <a:t>Welche Methoden Sie anwenden</a:t>
            </a:r>
            <a:r>
              <a:rPr lang="de-DE" sz="1900" dirty="0"/>
              <a:t>, hängt vom </a:t>
            </a:r>
            <a:r>
              <a:rPr lang="de-DE" sz="1900" dirty="0" err="1"/>
              <a:t>Druck </a:t>
            </a:r>
            <a:r>
              <a:rPr lang="de-DE" sz="1900" dirty="0"/>
              <a:t>der </a:t>
            </a:r>
            <a:r>
              <a:rPr lang="de-DE" sz="1900" dirty="0" err="1"/>
              <a:t>Krise </a:t>
            </a:r>
            <a:r>
              <a:rPr lang="de-DE" sz="1900" dirty="0"/>
              <a:t>(</a:t>
            </a:r>
            <a:r>
              <a:rPr lang="de-DE" sz="1900" dirty="0" err="1"/>
              <a:t>verfügbare </a:t>
            </a:r>
            <a:r>
              <a:rPr lang="de-DE" sz="1900" dirty="0"/>
              <a:t>Zeit) und den </a:t>
            </a:r>
            <a:r>
              <a:rPr lang="de-DE" sz="1900" dirty="0" err="1"/>
              <a:t>verfügbaren Daten ab</a:t>
            </a:r>
            <a:r>
              <a:rPr lang="de-DE" sz="1900" dirty="0"/>
              <a:t>.</a:t>
            </a:r>
            <a:endParaRPr sz="1900" dirty="0">
              <a:latin typeface="Calibri"/>
              <a:ea typeface="Calibri"/>
              <a:cs typeface="Calibri"/>
              <a:sym typeface="Calibri"/>
            </a:endParaRPr>
          </a:p>
        </p:txBody>
      </p:sp>
      <p:sp>
        <p:nvSpPr>
          <p:cNvPr id="1340" name="Google Shape;1340;p35"/>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Jedes </a:t>
            </a:r>
            <a:r>
              <a:rPr lang="de-DE" dirty="0" err="1"/>
              <a:t>gute Konzept basiert </a:t>
            </a:r>
            <a:r>
              <a:rPr lang="de-DE" dirty="0"/>
              <a:t>auf </a:t>
            </a:r>
            <a:r>
              <a:rPr lang="de-DE" dirty="0" err="1"/>
              <a:t>harten Fakten</a:t>
            </a:r>
            <a:r>
              <a:rPr lang="de-DE" dirty="0"/>
              <a:t>. Auch </a:t>
            </a:r>
            <a:r>
              <a:rPr lang="de-DE" dirty="0" err="1"/>
              <a:t>wenn die </a:t>
            </a:r>
            <a:r>
              <a:rPr lang="de-DE" dirty="0"/>
              <a:t>Zeit </a:t>
            </a:r>
            <a:r>
              <a:rPr lang="de-DE" dirty="0" err="1"/>
              <a:t>knapp ist</a:t>
            </a:r>
            <a:r>
              <a:rPr lang="de-DE" dirty="0"/>
              <a:t>, </a:t>
            </a:r>
            <a:r>
              <a:rPr lang="de-DE" dirty="0" err="1"/>
              <a:t>sollten Sie sich zunächst auf </a:t>
            </a:r>
            <a:r>
              <a:rPr lang="de-DE" dirty="0"/>
              <a:t>die </a:t>
            </a:r>
            <a:r>
              <a:rPr lang="de-DE" dirty="0" err="1"/>
              <a:t>Durchführung </a:t>
            </a:r>
            <a:r>
              <a:rPr lang="de-DE" dirty="0"/>
              <a:t>einer </a:t>
            </a:r>
            <a:r>
              <a:rPr lang="de-DE" dirty="0" err="1"/>
              <a:t>fundierten Analyse konzentrieren</a:t>
            </a:r>
            <a:r>
              <a:rPr lang="de-DE" dirty="0"/>
              <a:t>.</a:t>
            </a:r>
            <a:endParaRPr dirty="0"/>
          </a:p>
          <a:p>
            <a:pPr marL="0" lvl="0" indent="0" algn="l" rtl="0">
              <a:lnSpc>
                <a:spcPct val="100000"/>
              </a:lnSpc>
              <a:spcBef>
                <a:spcPts val="600"/>
              </a:spcBef>
              <a:spcAft>
                <a:spcPts val="0"/>
              </a:spcAft>
              <a:buClr>
                <a:srgbClr val="595A59"/>
              </a:buClr>
              <a:buSzPts val="1800"/>
              <a:buNone/>
            </a:pPr>
            <a:r>
              <a:rPr lang="de-DE" dirty="0"/>
              <a:t>Sie sollten sich zunächst auf die Fakten fokussieren, die für die Restrukturierung besonders relevant sind, und auf Daten zurückgreifen, die dem Unternehmen bereits vorliegen. </a:t>
            </a:r>
            <a:endParaRPr dirty="0"/>
          </a:p>
        </p:txBody>
      </p:sp>
      <p:sp>
        <p:nvSpPr>
          <p:cNvPr id="1341" name="Google Shape;1341;p35"/>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Die </a:t>
            </a:r>
            <a:r>
              <a:rPr lang="de-DE" dirty="0" err="1"/>
              <a:t>Ergebnisse </a:t>
            </a:r>
            <a:r>
              <a:rPr lang="de-DE" dirty="0"/>
              <a:t>der </a:t>
            </a:r>
            <a:r>
              <a:rPr lang="de-DE" dirty="0" err="1"/>
              <a:t>Analyse bilden </a:t>
            </a:r>
            <a:r>
              <a:rPr lang="de-DE" dirty="0"/>
              <a:t>die </a:t>
            </a:r>
            <a:r>
              <a:rPr lang="de-DE" dirty="0" err="1"/>
              <a:t>Grundlage für die Festlegung </a:t>
            </a:r>
            <a:r>
              <a:rPr lang="de-DE" dirty="0"/>
              <a:t>des </a:t>
            </a:r>
            <a:r>
              <a:rPr lang="de-DE" dirty="0" err="1"/>
              <a:t>notwendigen Handlungsrahmens als Basis für die Definition </a:t>
            </a:r>
            <a:r>
              <a:rPr lang="de-DE" dirty="0"/>
              <a:t>des </a:t>
            </a:r>
            <a:r>
              <a:rPr lang="de-DE" dirty="0" err="1"/>
              <a:t>Leitbildes </a:t>
            </a:r>
            <a:r>
              <a:rPr lang="de-DE" dirty="0"/>
              <a:t>und der </a:t>
            </a:r>
            <a:r>
              <a:rPr lang="de-DE" dirty="0" err="1"/>
              <a:t>erforderlichen Maßnahmen zur Umsetzung</a:t>
            </a:r>
            <a:r>
              <a:rPr lang="de-DE" dirty="0"/>
              <a:t>.</a:t>
            </a:r>
            <a:endParaRPr dirty="0"/>
          </a:p>
          <a:p>
            <a:pPr marL="0" lvl="0" indent="0" algn="l" rtl="0">
              <a:lnSpc>
                <a:spcPct val="90000"/>
              </a:lnSpc>
              <a:spcBef>
                <a:spcPts val="1000"/>
              </a:spcBef>
              <a:spcAft>
                <a:spcPts val="0"/>
              </a:spcAft>
              <a:buClr>
                <a:srgbClr val="79527B"/>
              </a:buClr>
              <a:buSzPts val="2000"/>
              <a:buNone/>
            </a:pPr>
            <a:endParaRPr dirty="0"/>
          </a:p>
        </p:txBody>
      </p:sp>
      <p:sp>
        <p:nvSpPr>
          <p:cNvPr id="1342" name="Google Shape;1342;p35"/>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dirty="0"/>
              <a:t>Werkzeuge, um sich einen </a:t>
            </a:r>
            <a:r>
              <a:rPr lang="de-DE" dirty="0" err="1"/>
              <a:t>Überblick </a:t>
            </a:r>
            <a:r>
              <a:rPr lang="de-DE" dirty="0"/>
              <a:t>über die </a:t>
            </a:r>
            <a:r>
              <a:rPr lang="de-DE" dirty="0" err="1"/>
              <a:t>Unternehmenssituation zu verschaffen</a:t>
            </a:r>
            <a:endParaRPr dirty="0"/>
          </a:p>
        </p:txBody>
      </p:sp>
      <p:grpSp>
        <p:nvGrpSpPr>
          <p:cNvPr id="1343" name="Google Shape;1343;p35"/>
          <p:cNvGrpSpPr/>
          <p:nvPr/>
        </p:nvGrpSpPr>
        <p:grpSpPr>
          <a:xfrm>
            <a:off x="5264152" y="1770512"/>
            <a:ext cx="5710593" cy="1347141"/>
            <a:chOff x="5264152" y="1770512"/>
            <a:chExt cx="5710593" cy="1347141"/>
          </a:xfrm>
        </p:grpSpPr>
        <p:sp>
          <p:nvSpPr>
            <p:cNvPr id="1344" name="Google Shape;1344;p35"/>
            <p:cNvSpPr/>
            <p:nvPr/>
          </p:nvSpPr>
          <p:spPr>
            <a:xfrm>
              <a:off x="6654745" y="1772541"/>
              <a:ext cx="4320000" cy="954107"/>
            </a:xfrm>
            <a:prstGeom prst="rect">
              <a:avLst/>
            </a:prstGeom>
            <a:solidFill>
              <a:srgbClr val="AB85AD"/>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345" name="Google Shape;1345;p35"/>
            <p:cNvSpPr/>
            <p:nvPr/>
          </p:nvSpPr>
          <p:spPr>
            <a:xfrm rot="5400000">
              <a:off x="5315176" y="1778083"/>
              <a:ext cx="1347141" cy="1332000"/>
            </a:xfrm>
            <a:custGeom>
              <a:avLst/>
              <a:gdLst/>
              <a:ahLst/>
              <a:cxnLst/>
              <a:rect l="l" t="t" r="r" b="b"/>
              <a:pathLst>
                <a:path w="630" h="488" extrusionOk="0">
                  <a:moveTo>
                    <a:pt x="444" y="488"/>
                  </a:moveTo>
                  <a:lnTo>
                    <a:pt x="0" y="488"/>
                  </a:lnTo>
                  <a:lnTo>
                    <a:pt x="0" y="0"/>
                  </a:lnTo>
                  <a:lnTo>
                    <a:pt x="444" y="0"/>
                  </a:lnTo>
                  <a:lnTo>
                    <a:pt x="630" y="244"/>
                  </a:lnTo>
                  <a:lnTo>
                    <a:pt x="444" y="488"/>
                  </a:lnTo>
                  <a:close/>
                </a:path>
              </a:pathLst>
            </a:custGeom>
            <a:solidFill>
              <a:srgbClr val="79527B"/>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346" name="Google Shape;1346;p35"/>
            <p:cNvSpPr txBox="1"/>
            <p:nvPr/>
          </p:nvSpPr>
          <p:spPr>
            <a:xfrm>
              <a:off x="5264152" y="2047567"/>
              <a:ext cx="1449185" cy="523220"/>
            </a:xfrm>
            <a:prstGeom prst="rect">
              <a:avLst/>
            </a:prstGeom>
            <a:noFill/>
            <a:ln>
              <a:noFill/>
            </a:ln>
          </p:spPr>
          <p:txBody>
            <a:bodyPr spcFirstLastPara="1" wrap="square" lIns="91425" tIns="45700" rIns="91425" bIns="45700" anchor="t" anchorCtr="0">
              <a:spAutoFit/>
            </a:bodyPr>
            <a:lstStyle/>
            <a:p>
              <a:pPr marL="0" marR="0" lvl="0" indent="-88900" algn="ctr" rtl="0">
                <a:spcBef>
                  <a:spcPts val="0"/>
                </a:spcBef>
                <a:spcAft>
                  <a:spcPts val="0"/>
                </a:spcAft>
                <a:buClr>
                  <a:schemeClr val="lt1"/>
                </a:buClr>
                <a:buSzPts val="1400"/>
                <a:buFont typeface="Calibri"/>
                <a:buAutoNum type="arabicPeriod"/>
              </a:pPr>
              <a:r>
                <a:rPr lang="de-DE" sz="1400" b="1">
                  <a:solidFill>
                    <a:schemeClr val="lt1"/>
                  </a:solidFill>
                  <a:latin typeface="Calibri"/>
                  <a:ea typeface="Calibri"/>
                  <a:cs typeface="Calibri"/>
                  <a:sym typeface="Calibri"/>
                </a:rPr>
                <a:t> Situation des Unternehmens</a:t>
              </a:r>
              <a:endParaRPr sz="1400" b="1" cap="none">
                <a:solidFill>
                  <a:schemeClr val="lt1"/>
                </a:solidFill>
                <a:latin typeface="Calibri"/>
                <a:ea typeface="Calibri"/>
                <a:cs typeface="Calibri"/>
                <a:sym typeface="Calibri"/>
              </a:endParaRPr>
            </a:p>
          </p:txBody>
        </p:sp>
        <p:sp>
          <p:nvSpPr>
            <p:cNvPr id="1347" name="Google Shape;1347;p35"/>
            <p:cNvSpPr txBox="1"/>
            <p:nvPr/>
          </p:nvSpPr>
          <p:spPr>
            <a:xfrm>
              <a:off x="6652292" y="1892798"/>
              <a:ext cx="4225104" cy="861349"/>
            </a:xfrm>
            <a:prstGeom prst="rect">
              <a:avLst/>
            </a:prstGeom>
            <a:noFill/>
            <a:ln>
              <a:noFill/>
            </a:ln>
          </p:spPr>
          <p:txBody>
            <a:bodyPr spcFirstLastPara="1" wrap="square" lIns="91425" tIns="45700" rIns="91425" bIns="45700" anchor="t" anchorCtr="0">
              <a:spAutoFit/>
            </a:bodyPr>
            <a:lstStyle/>
            <a:p>
              <a:pPr marL="0" marR="0" lvl="0" indent="0" algn="l" rtl="0">
                <a:lnSpc>
                  <a:spcPct val="118928"/>
                </a:lnSpc>
                <a:spcBef>
                  <a:spcPts val="0"/>
                </a:spcBef>
                <a:spcAft>
                  <a:spcPts val="0"/>
                </a:spcAft>
                <a:buNone/>
              </a:pPr>
              <a:r>
                <a:rPr lang="de-DE" sz="1400" dirty="0">
                  <a:solidFill>
                    <a:schemeClr val="lt1"/>
                  </a:solidFill>
                  <a:latin typeface="Calibri"/>
                  <a:ea typeface="Calibri"/>
                  <a:cs typeface="Calibri"/>
                  <a:sym typeface="Calibri"/>
                </a:rPr>
                <a:t>Aussagen über wesentliche Unternehmensdaten, wirtschaftliche und rechtliche Einflussfaktoren und die (zentralen) Ursachen der Krise</a:t>
              </a:r>
              <a:endParaRPr lang="de-DE" dirty="0"/>
            </a:p>
          </p:txBody>
        </p:sp>
      </p:grpSp>
      <p:grpSp>
        <p:nvGrpSpPr>
          <p:cNvPr id="1348" name="Google Shape;1348;p35"/>
          <p:cNvGrpSpPr/>
          <p:nvPr/>
        </p:nvGrpSpPr>
        <p:grpSpPr>
          <a:xfrm>
            <a:off x="5858108" y="3263584"/>
            <a:ext cx="648000" cy="288000"/>
            <a:chOff x="5887844" y="3843453"/>
            <a:chExt cx="648000" cy="288000"/>
          </a:xfrm>
        </p:grpSpPr>
        <p:sp>
          <p:nvSpPr>
            <p:cNvPr id="1349" name="Google Shape;1349;p35"/>
            <p:cNvSpPr/>
            <p:nvPr/>
          </p:nvSpPr>
          <p:spPr>
            <a:xfrm>
              <a:off x="5887844" y="3843453"/>
              <a:ext cx="288000" cy="2880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1D1C5"/>
                </a:solidFill>
                <a:latin typeface="Calibri"/>
                <a:ea typeface="Calibri"/>
                <a:cs typeface="Calibri"/>
                <a:sym typeface="Calibri"/>
              </a:endParaRPr>
            </a:p>
          </p:txBody>
        </p:sp>
        <p:cxnSp>
          <p:nvCxnSpPr>
            <p:cNvPr id="1350" name="Google Shape;1350;p35"/>
            <p:cNvCxnSpPr>
              <a:stCxn id="1349" idx="6"/>
            </p:cNvCxnSpPr>
            <p:nvPr/>
          </p:nvCxnSpPr>
          <p:spPr>
            <a:xfrm>
              <a:off x="6175844" y="3987453"/>
              <a:ext cx="360000" cy="0"/>
            </a:xfrm>
            <a:prstGeom prst="straightConnector1">
              <a:avLst/>
            </a:prstGeom>
            <a:noFill/>
            <a:ln w="19050" cap="flat" cmpd="sng">
              <a:solidFill>
                <a:srgbClr val="81D1C5"/>
              </a:solidFill>
              <a:prstDash val="solid"/>
              <a:miter lim="800000"/>
              <a:headEnd type="none" w="sm" len="sm"/>
              <a:tailEnd type="none" w="sm" len="sm"/>
            </a:ln>
          </p:spPr>
        </p:cxnSp>
      </p:grpSp>
      <p:sp>
        <p:nvSpPr>
          <p:cNvPr id="1351" name="Google Shape;1351;p35"/>
          <p:cNvSpPr txBox="1"/>
          <p:nvPr/>
        </p:nvSpPr>
        <p:spPr>
          <a:xfrm>
            <a:off x="6683601" y="3215340"/>
            <a:ext cx="4320000" cy="2401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Portfolio-Analyse</a:t>
            </a:r>
            <a:endParaRPr dirty="0"/>
          </a:p>
          <a:p>
            <a:pPr marL="0" marR="0" lvl="0" indent="0" algn="l" rtl="0">
              <a:spcBef>
                <a:spcPts val="1800"/>
              </a:spcBef>
              <a:spcAft>
                <a:spcPts val="0"/>
              </a:spcAft>
              <a:buNone/>
            </a:pPr>
            <a:r>
              <a:rPr lang="de-DE" sz="1800" dirty="0">
                <a:solidFill>
                  <a:srgbClr val="595A59"/>
                </a:solidFill>
                <a:latin typeface="Calibri"/>
                <a:ea typeface="Calibri"/>
                <a:cs typeface="Calibri"/>
                <a:sym typeface="Calibri"/>
              </a:rPr>
              <a:t>SWOT-Analyse</a:t>
            </a:r>
            <a:endParaRPr dirty="0"/>
          </a:p>
          <a:p>
            <a:pPr marL="0" marR="0" lvl="0" indent="0" algn="l" rtl="0">
              <a:spcBef>
                <a:spcPts val="1800"/>
              </a:spcBef>
              <a:spcAft>
                <a:spcPts val="0"/>
              </a:spcAft>
              <a:buNone/>
            </a:pPr>
            <a:r>
              <a:rPr lang="de-DE" sz="1800" dirty="0">
                <a:solidFill>
                  <a:srgbClr val="595A59"/>
                </a:solidFill>
                <a:latin typeface="Calibri"/>
                <a:ea typeface="Calibri"/>
                <a:cs typeface="Calibri"/>
                <a:sym typeface="Calibri"/>
              </a:rPr>
              <a:t>Analyse der Wertschöpfungskette</a:t>
            </a:r>
            <a:endParaRPr sz="1800" dirty="0">
              <a:solidFill>
                <a:srgbClr val="595A59"/>
              </a:solidFill>
              <a:latin typeface="Calibri"/>
              <a:ea typeface="Calibri"/>
              <a:cs typeface="Calibri"/>
              <a:sym typeface="Calibri"/>
            </a:endParaRPr>
          </a:p>
          <a:p>
            <a:pPr marL="0" marR="0" lvl="0" indent="0" algn="l" rtl="0">
              <a:spcBef>
                <a:spcPts val="1800"/>
              </a:spcBef>
              <a:spcAft>
                <a:spcPts val="0"/>
              </a:spcAft>
              <a:buNone/>
            </a:pPr>
            <a:r>
              <a:rPr lang="de-DE" sz="1800" dirty="0">
                <a:solidFill>
                  <a:srgbClr val="595A59"/>
                </a:solidFill>
                <a:latin typeface="Calibri"/>
                <a:ea typeface="Calibri"/>
                <a:cs typeface="Calibri"/>
                <a:sym typeface="Calibri"/>
              </a:rPr>
              <a:t>PESTEL-Analyse</a:t>
            </a:r>
            <a:endParaRPr dirty="0"/>
          </a:p>
          <a:p>
            <a:pPr marL="0" marR="0" lvl="0" indent="0" algn="l" rtl="0">
              <a:spcBef>
                <a:spcPts val="1800"/>
              </a:spcBef>
              <a:spcAft>
                <a:spcPts val="0"/>
              </a:spcAft>
              <a:buNone/>
            </a:pPr>
            <a:r>
              <a:rPr lang="de-DE" sz="1800" dirty="0">
                <a:solidFill>
                  <a:srgbClr val="595A59"/>
                </a:solidFill>
                <a:latin typeface="Calibri"/>
                <a:ea typeface="Calibri"/>
                <a:cs typeface="Calibri"/>
                <a:sym typeface="Calibri"/>
              </a:rPr>
              <a:t>Benchmarking</a:t>
            </a:r>
            <a:endParaRPr sz="1800" dirty="0">
              <a:solidFill>
                <a:srgbClr val="595A59"/>
              </a:solidFill>
              <a:latin typeface="Calibri"/>
              <a:ea typeface="Calibri"/>
              <a:cs typeface="Calibri"/>
              <a:sym typeface="Calibri"/>
            </a:endParaRPr>
          </a:p>
        </p:txBody>
      </p:sp>
      <p:grpSp>
        <p:nvGrpSpPr>
          <p:cNvPr id="1352" name="Google Shape;1352;p35"/>
          <p:cNvGrpSpPr/>
          <p:nvPr/>
        </p:nvGrpSpPr>
        <p:grpSpPr>
          <a:xfrm>
            <a:off x="5863012" y="4773062"/>
            <a:ext cx="648000" cy="288000"/>
            <a:chOff x="5887844" y="3843453"/>
            <a:chExt cx="648000" cy="288000"/>
          </a:xfrm>
        </p:grpSpPr>
        <p:sp>
          <p:nvSpPr>
            <p:cNvPr id="1353" name="Google Shape;1353;p35"/>
            <p:cNvSpPr/>
            <p:nvPr/>
          </p:nvSpPr>
          <p:spPr>
            <a:xfrm>
              <a:off x="5887844" y="3843453"/>
              <a:ext cx="288000" cy="2880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1D1C5"/>
                </a:solidFill>
                <a:latin typeface="Calibri"/>
                <a:ea typeface="Calibri"/>
                <a:cs typeface="Calibri"/>
                <a:sym typeface="Calibri"/>
              </a:endParaRPr>
            </a:p>
          </p:txBody>
        </p:sp>
        <p:cxnSp>
          <p:nvCxnSpPr>
            <p:cNvPr id="1354" name="Google Shape;1354;p35"/>
            <p:cNvCxnSpPr>
              <a:stCxn id="1353" idx="6"/>
            </p:cNvCxnSpPr>
            <p:nvPr/>
          </p:nvCxnSpPr>
          <p:spPr>
            <a:xfrm>
              <a:off x="6175844" y="3987453"/>
              <a:ext cx="360000" cy="0"/>
            </a:xfrm>
            <a:prstGeom prst="straightConnector1">
              <a:avLst/>
            </a:prstGeom>
            <a:noFill/>
            <a:ln w="19050" cap="flat" cmpd="sng">
              <a:solidFill>
                <a:srgbClr val="81D1C5"/>
              </a:solidFill>
              <a:prstDash val="solid"/>
              <a:miter lim="800000"/>
              <a:headEnd type="none" w="sm" len="sm"/>
              <a:tailEnd type="none" w="sm" len="sm"/>
            </a:ln>
          </p:spPr>
        </p:cxnSp>
      </p:grpSp>
      <p:grpSp>
        <p:nvGrpSpPr>
          <p:cNvPr id="1355" name="Google Shape;1355;p35"/>
          <p:cNvGrpSpPr/>
          <p:nvPr/>
        </p:nvGrpSpPr>
        <p:grpSpPr>
          <a:xfrm>
            <a:off x="5858108" y="3777332"/>
            <a:ext cx="648000" cy="288000"/>
            <a:chOff x="5887844" y="3843453"/>
            <a:chExt cx="648000" cy="288000"/>
          </a:xfrm>
        </p:grpSpPr>
        <p:sp>
          <p:nvSpPr>
            <p:cNvPr id="1356" name="Google Shape;1356;p35"/>
            <p:cNvSpPr/>
            <p:nvPr/>
          </p:nvSpPr>
          <p:spPr>
            <a:xfrm>
              <a:off x="5887844" y="3843453"/>
              <a:ext cx="288000" cy="2880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1D1C5"/>
                </a:solidFill>
                <a:latin typeface="Calibri"/>
                <a:ea typeface="Calibri"/>
                <a:cs typeface="Calibri"/>
                <a:sym typeface="Calibri"/>
              </a:endParaRPr>
            </a:p>
          </p:txBody>
        </p:sp>
        <p:cxnSp>
          <p:nvCxnSpPr>
            <p:cNvPr id="1357" name="Google Shape;1357;p35"/>
            <p:cNvCxnSpPr>
              <a:stCxn id="1356" idx="6"/>
            </p:cNvCxnSpPr>
            <p:nvPr/>
          </p:nvCxnSpPr>
          <p:spPr>
            <a:xfrm>
              <a:off x="6175844" y="3987453"/>
              <a:ext cx="360000" cy="0"/>
            </a:xfrm>
            <a:prstGeom prst="straightConnector1">
              <a:avLst/>
            </a:prstGeom>
            <a:noFill/>
            <a:ln w="19050" cap="flat" cmpd="sng">
              <a:solidFill>
                <a:srgbClr val="81D1C5"/>
              </a:solidFill>
              <a:prstDash val="solid"/>
              <a:miter lim="800000"/>
              <a:headEnd type="none" w="sm" len="sm"/>
              <a:tailEnd type="none" w="sm" len="sm"/>
            </a:ln>
          </p:spPr>
        </p:cxnSp>
      </p:grpSp>
      <p:grpSp>
        <p:nvGrpSpPr>
          <p:cNvPr id="1358" name="Google Shape;1358;p35"/>
          <p:cNvGrpSpPr/>
          <p:nvPr/>
        </p:nvGrpSpPr>
        <p:grpSpPr>
          <a:xfrm>
            <a:off x="5867971" y="4253164"/>
            <a:ext cx="648000" cy="288000"/>
            <a:chOff x="5887844" y="3843453"/>
            <a:chExt cx="648000" cy="288000"/>
          </a:xfrm>
        </p:grpSpPr>
        <p:sp>
          <p:nvSpPr>
            <p:cNvPr id="1359" name="Google Shape;1359;p35"/>
            <p:cNvSpPr/>
            <p:nvPr/>
          </p:nvSpPr>
          <p:spPr>
            <a:xfrm>
              <a:off x="5887844" y="3843453"/>
              <a:ext cx="288000" cy="2880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1D1C5"/>
                </a:solidFill>
                <a:latin typeface="Calibri"/>
                <a:ea typeface="Calibri"/>
                <a:cs typeface="Calibri"/>
                <a:sym typeface="Calibri"/>
              </a:endParaRPr>
            </a:p>
          </p:txBody>
        </p:sp>
        <p:cxnSp>
          <p:nvCxnSpPr>
            <p:cNvPr id="1360" name="Google Shape;1360;p35"/>
            <p:cNvCxnSpPr>
              <a:stCxn id="1359" idx="6"/>
            </p:cNvCxnSpPr>
            <p:nvPr/>
          </p:nvCxnSpPr>
          <p:spPr>
            <a:xfrm>
              <a:off x="6175844" y="3987453"/>
              <a:ext cx="360000" cy="0"/>
            </a:xfrm>
            <a:prstGeom prst="straightConnector1">
              <a:avLst/>
            </a:prstGeom>
            <a:noFill/>
            <a:ln w="19050" cap="flat" cmpd="sng">
              <a:solidFill>
                <a:srgbClr val="81D1C5"/>
              </a:solidFill>
              <a:prstDash val="solid"/>
              <a:miter lim="800000"/>
              <a:headEnd type="none" w="sm" len="sm"/>
              <a:tailEnd type="none" w="sm" len="sm"/>
            </a:ln>
          </p:spPr>
        </p:cxnSp>
      </p:grpSp>
      <p:grpSp>
        <p:nvGrpSpPr>
          <p:cNvPr id="1361" name="Google Shape;1361;p35"/>
          <p:cNvGrpSpPr/>
          <p:nvPr/>
        </p:nvGrpSpPr>
        <p:grpSpPr>
          <a:xfrm>
            <a:off x="5867971" y="5292959"/>
            <a:ext cx="648000" cy="288000"/>
            <a:chOff x="5887844" y="3843453"/>
            <a:chExt cx="648000" cy="288000"/>
          </a:xfrm>
        </p:grpSpPr>
        <p:sp>
          <p:nvSpPr>
            <p:cNvPr id="1362" name="Google Shape;1362;p35"/>
            <p:cNvSpPr/>
            <p:nvPr/>
          </p:nvSpPr>
          <p:spPr>
            <a:xfrm>
              <a:off x="5887844" y="3843453"/>
              <a:ext cx="288000" cy="2880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1D1C5"/>
                </a:solidFill>
                <a:latin typeface="Calibri"/>
                <a:ea typeface="Calibri"/>
                <a:cs typeface="Calibri"/>
                <a:sym typeface="Calibri"/>
              </a:endParaRPr>
            </a:p>
          </p:txBody>
        </p:sp>
        <p:cxnSp>
          <p:nvCxnSpPr>
            <p:cNvPr id="1363" name="Google Shape;1363;p35"/>
            <p:cNvCxnSpPr>
              <a:stCxn id="1362" idx="6"/>
            </p:cNvCxnSpPr>
            <p:nvPr/>
          </p:nvCxnSpPr>
          <p:spPr>
            <a:xfrm>
              <a:off x="6175844" y="3987453"/>
              <a:ext cx="360000" cy="0"/>
            </a:xfrm>
            <a:prstGeom prst="straightConnector1">
              <a:avLst/>
            </a:prstGeom>
            <a:noFill/>
            <a:ln w="19050" cap="flat" cmpd="sng">
              <a:solidFill>
                <a:srgbClr val="81D1C5"/>
              </a:solidFill>
              <a:prstDash val="solid"/>
              <a:miter lim="800000"/>
              <a:headEnd type="none" w="sm" len="sm"/>
              <a:tailEnd type="none" w="sm" len="sm"/>
            </a:ln>
          </p:spPr>
        </p:cxn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grpSp>
        <p:nvGrpSpPr>
          <p:cNvPr id="1368" name="Google Shape;1368;p36"/>
          <p:cNvGrpSpPr/>
          <p:nvPr/>
        </p:nvGrpSpPr>
        <p:grpSpPr>
          <a:xfrm>
            <a:off x="4257701" y="1818650"/>
            <a:ext cx="6660545" cy="4288679"/>
            <a:chOff x="2160997" y="1382876"/>
            <a:chExt cx="8024753" cy="5167082"/>
          </a:xfrm>
        </p:grpSpPr>
        <p:pic>
          <p:nvPicPr>
            <p:cNvPr id="1369" name="Google Shape;1369;p36"/>
            <p:cNvPicPr preferRelativeResize="0"/>
            <p:nvPr/>
          </p:nvPicPr>
          <p:blipFill rotWithShape="1">
            <a:blip r:embed="rId3">
              <a:alphaModFix/>
            </a:blip>
            <a:srcRect/>
            <a:stretch/>
          </p:blipFill>
          <p:spPr>
            <a:xfrm>
              <a:off x="2160997" y="1382876"/>
              <a:ext cx="7471051" cy="4866889"/>
            </a:xfrm>
            <a:prstGeom prst="rect">
              <a:avLst/>
            </a:prstGeom>
            <a:noFill/>
            <a:ln>
              <a:noFill/>
            </a:ln>
          </p:spPr>
        </p:pic>
        <p:sp>
          <p:nvSpPr>
            <p:cNvPr id="1370" name="Google Shape;1370;p36"/>
            <p:cNvSpPr/>
            <p:nvPr/>
          </p:nvSpPr>
          <p:spPr>
            <a:xfrm>
              <a:off x="4134285" y="1844519"/>
              <a:ext cx="3924041" cy="3924041"/>
            </a:xfrm>
            <a:prstGeom prst="ellipse">
              <a:avLst/>
            </a:prstGeom>
            <a:solidFill>
              <a:srgbClr val="A77FA9">
                <a:alpha val="2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dirty="0">
                  <a:solidFill>
                    <a:srgbClr val="595A59"/>
                  </a:solidFill>
                  <a:latin typeface="Calibri"/>
                  <a:cs typeface="Calibri"/>
                  <a:sym typeface="Calibri"/>
                </a:rPr>
                <a:t>Branchen-</a:t>
              </a:r>
            </a:p>
            <a:p>
              <a:pPr marL="0" marR="0" lvl="0" indent="0" algn="ctr" rtl="0">
                <a:spcBef>
                  <a:spcPts val="0"/>
                </a:spcBef>
                <a:spcAft>
                  <a:spcPts val="0"/>
                </a:spcAft>
                <a:buNone/>
              </a:pPr>
              <a:r>
                <a:rPr lang="de-DE" sz="2000" dirty="0">
                  <a:solidFill>
                    <a:srgbClr val="595A59"/>
                  </a:solidFill>
                  <a:latin typeface="Calibri"/>
                  <a:cs typeface="Calibri"/>
                  <a:sym typeface="Calibri"/>
                </a:rPr>
                <a:t>Umfeld</a:t>
              </a:r>
              <a:endParaRPr dirty="0"/>
            </a:p>
          </p:txBody>
        </p:sp>
        <p:grpSp>
          <p:nvGrpSpPr>
            <p:cNvPr id="1371" name="Google Shape;1371;p36"/>
            <p:cNvGrpSpPr/>
            <p:nvPr/>
          </p:nvGrpSpPr>
          <p:grpSpPr>
            <a:xfrm>
              <a:off x="3379081" y="1401492"/>
              <a:ext cx="5434448" cy="5148466"/>
              <a:chOff x="1855081" y="1144317"/>
              <a:chExt cx="5434448" cy="5148466"/>
            </a:xfrm>
          </p:grpSpPr>
          <p:sp>
            <p:nvSpPr>
              <p:cNvPr id="1372" name="Google Shape;1372;p36"/>
              <p:cNvSpPr/>
              <p:nvPr/>
            </p:nvSpPr>
            <p:spPr>
              <a:xfrm>
                <a:off x="2675219" y="1557338"/>
                <a:ext cx="1867285" cy="1374791"/>
              </a:xfrm>
              <a:custGeom>
                <a:avLst/>
                <a:gdLst/>
                <a:ahLst/>
                <a:cxnLst/>
                <a:rect l="l" t="t" r="r" b="b"/>
                <a:pathLst>
                  <a:path w="751" h="552" extrusionOk="0">
                    <a:moveTo>
                      <a:pt x="751" y="25"/>
                    </a:moveTo>
                    <a:cubicBezTo>
                      <a:pt x="751" y="0"/>
                      <a:pt x="751" y="0"/>
                      <a:pt x="751" y="0"/>
                    </a:cubicBezTo>
                    <a:cubicBezTo>
                      <a:pt x="400" y="0"/>
                      <a:pt x="103" y="228"/>
                      <a:pt x="0" y="544"/>
                    </a:cubicBezTo>
                    <a:cubicBezTo>
                      <a:pt x="24" y="552"/>
                      <a:pt x="24" y="552"/>
                      <a:pt x="24" y="552"/>
                    </a:cubicBezTo>
                    <a:cubicBezTo>
                      <a:pt x="124" y="246"/>
                      <a:pt x="411" y="25"/>
                      <a:pt x="751" y="25"/>
                    </a:cubicBezTo>
                  </a:path>
                </a:pathLst>
              </a:custGeom>
              <a:solidFill>
                <a:srgbClr val="E5329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3" name="Google Shape;1373;p36"/>
              <p:cNvSpPr/>
              <p:nvPr/>
            </p:nvSpPr>
            <p:spPr>
              <a:xfrm rot="4320000">
                <a:off x="4598763" y="1557285"/>
                <a:ext cx="1867285" cy="1374791"/>
              </a:xfrm>
              <a:custGeom>
                <a:avLst/>
                <a:gdLst/>
                <a:ahLst/>
                <a:cxnLst/>
                <a:rect l="l" t="t" r="r" b="b"/>
                <a:pathLst>
                  <a:path w="751" h="552" extrusionOk="0">
                    <a:moveTo>
                      <a:pt x="751" y="25"/>
                    </a:moveTo>
                    <a:cubicBezTo>
                      <a:pt x="751" y="0"/>
                      <a:pt x="751" y="0"/>
                      <a:pt x="751" y="0"/>
                    </a:cubicBezTo>
                    <a:cubicBezTo>
                      <a:pt x="400" y="0"/>
                      <a:pt x="103" y="228"/>
                      <a:pt x="0" y="544"/>
                    </a:cubicBezTo>
                    <a:cubicBezTo>
                      <a:pt x="24" y="552"/>
                      <a:pt x="24" y="552"/>
                      <a:pt x="24" y="552"/>
                    </a:cubicBezTo>
                    <a:cubicBezTo>
                      <a:pt x="124" y="246"/>
                      <a:pt x="411" y="25"/>
                      <a:pt x="751" y="25"/>
                    </a:cubicBezTo>
                  </a:path>
                </a:pathLst>
              </a:custGeom>
              <a:solidFill>
                <a:srgbClr val="81D1C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4" name="Google Shape;1374;p36"/>
              <p:cNvSpPr/>
              <p:nvPr/>
            </p:nvSpPr>
            <p:spPr>
              <a:xfrm rot="8640000">
                <a:off x="5196513" y="3368450"/>
                <a:ext cx="1867285" cy="1374791"/>
              </a:xfrm>
              <a:custGeom>
                <a:avLst/>
                <a:gdLst/>
                <a:ahLst/>
                <a:cxnLst/>
                <a:rect l="l" t="t" r="r" b="b"/>
                <a:pathLst>
                  <a:path w="751" h="552" extrusionOk="0">
                    <a:moveTo>
                      <a:pt x="751" y="25"/>
                    </a:moveTo>
                    <a:cubicBezTo>
                      <a:pt x="751" y="0"/>
                      <a:pt x="751" y="0"/>
                      <a:pt x="751" y="0"/>
                    </a:cubicBezTo>
                    <a:cubicBezTo>
                      <a:pt x="400" y="0"/>
                      <a:pt x="103" y="228"/>
                      <a:pt x="0" y="544"/>
                    </a:cubicBezTo>
                    <a:cubicBezTo>
                      <a:pt x="24" y="552"/>
                      <a:pt x="24" y="552"/>
                      <a:pt x="24" y="552"/>
                    </a:cubicBezTo>
                    <a:cubicBezTo>
                      <a:pt x="124" y="246"/>
                      <a:pt x="411" y="25"/>
                      <a:pt x="751" y="25"/>
                    </a:cubicBezTo>
                  </a:path>
                </a:pathLst>
              </a:custGeom>
              <a:solidFill>
                <a:srgbClr val="F2795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5" name="Google Shape;1375;p36"/>
              <p:cNvSpPr/>
              <p:nvPr/>
            </p:nvSpPr>
            <p:spPr>
              <a:xfrm rot="-8640000" flipH="1">
                <a:off x="2080812" y="3368451"/>
                <a:ext cx="1867285" cy="1374791"/>
              </a:xfrm>
              <a:custGeom>
                <a:avLst/>
                <a:gdLst/>
                <a:ahLst/>
                <a:cxnLst/>
                <a:rect l="l" t="t" r="r" b="b"/>
                <a:pathLst>
                  <a:path w="751" h="552" extrusionOk="0">
                    <a:moveTo>
                      <a:pt x="751" y="25"/>
                    </a:moveTo>
                    <a:cubicBezTo>
                      <a:pt x="751" y="0"/>
                      <a:pt x="751" y="0"/>
                      <a:pt x="751" y="0"/>
                    </a:cubicBezTo>
                    <a:cubicBezTo>
                      <a:pt x="400" y="0"/>
                      <a:pt x="103" y="228"/>
                      <a:pt x="0" y="544"/>
                    </a:cubicBezTo>
                    <a:cubicBezTo>
                      <a:pt x="24" y="552"/>
                      <a:pt x="24" y="552"/>
                      <a:pt x="24" y="552"/>
                    </a:cubicBezTo>
                    <a:cubicBezTo>
                      <a:pt x="124" y="246"/>
                      <a:pt x="411" y="25"/>
                      <a:pt x="751" y="25"/>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6" name="Google Shape;1376;p36"/>
              <p:cNvSpPr/>
              <p:nvPr/>
            </p:nvSpPr>
            <p:spPr>
              <a:xfrm rot="8640000" flipH="1">
                <a:off x="3631864" y="4500491"/>
                <a:ext cx="1867285" cy="1374791"/>
              </a:xfrm>
              <a:custGeom>
                <a:avLst/>
                <a:gdLst/>
                <a:ahLst/>
                <a:cxnLst/>
                <a:rect l="l" t="t" r="r" b="b"/>
                <a:pathLst>
                  <a:path w="751" h="552" extrusionOk="0">
                    <a:moveTo>
                      <a:pt x="751" y="25"/>
                    </a:moveTo>
                    <a:cubicBezTo>
                      <a:pt x="751" y="0"/>
                      <a:pt x="751" y="0"/>
                      <a:pt x="751" y="0"/>
                    </a:cubicBezTo>
                    <a:cubicBezTo>
                      <a:pt x="400" y="0"/>
                      <a:pt x="103" y="228"/>
                      <a:pt x="0" y="544"/>
                    </a:cubicBezTo>
                    <a:cubicBezTo>
                      <a:pt x="24" y="552"/>
                      <a:pt x="24" y="552"/>
                      <a:pt x="24" y="552"/>
                    </a:cubicBezTo>
                    <a:cubicBezTo>
                      <a:pt x="124" y="246"/>
                      <a:pt x="411" y="25"/>
                      <a:pt x="751" y="25"/>
                    </a:cubicBezTo>
                  </a:path>
                </a:pathLst>
              </a:custGeom>
              <a:solidFill>
                <a:srgbClr val="79527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77" name="Google Shape;1377;p36"/>
            <p:cNvSpPr/>
            <p:nvPr/>
          </p:nvSpPr>
          <p:spPr>
            <a:xfrm>
              <a:off x="5556305" y="4393873"/>
              <a:ext cx="1080000" cy="1080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dk2"/>
                </a:solidFill>
                <a:latin typeface="Calibri"/>
                <a:ea typeface="Calibri"/>
                <a:cs typeface="Calibri"/>
                <a:sym typeface="Calibri"/>
              </a:endParaRPr>
            </a:p>
          </p:txBody>
        </p:sp>
        <p:sp>
          <p:nvSpPr>
            <p:cNvPr id="1378" name="Google Shape;1378;p36"/>
            <p:cNvSpPr/>
            <p:nvPr/>
          </p:nvSpPr>
          <p:spPr>
            <a:xfrm>
              <a:off x="6904183" y="3310335"/>
              <a:ext cx="1080000" cy="1080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dk2"/>
                </a:solidFill>
                <a:latin typeface="Calibri"/>
                <a:ea typeface="Calibri"/>
                <a:cs typeface="Calibri"/>
                <a:sym typeface="Calibri"/>
              </a:endParaRPr>
            </a:p>
          </p:txBody>
        </p:sp>
        <p:sp>
          <p:nvSpPr>
            <p:cNvPr id="1379" name="Google Shape;1379;p36"/>
            <p:cNvSpPr/>
            <p:nvPr/>
          </p:nvSpPr>
          <p:spPr>
            <a:xfrm>
              <a:off x="4203100" y="3310335"/>
              <a:ext cx="1080000" cy="1080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dk2"/>
                </a:solidFill>
                <a:latin typeface="Calibri"/>
                <a:ea typeface="Calibri"/>
                <a:cs typeface="Calibri"/>
                <a:sym typeface="Calibri"/>
              </a:endParaRPr>
            </a:p>
          </p:txBody>
        </p:sp>
        <p:sp>
          <p:nvSpPr>
            <p:cNvPr id="1380" name="Google Shape;1380;p36"/>
            <p:cNvSpPr/>
            <p:nvPr/>
          </p:nvSpPr>
          <p:spPr>
            <a:xfrm>
              <a:off x="5556305" y="2036516"/>
              <a:ext cx="1080000" cy="1080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dk2"/>
                </a:solidFill>
                <a:latin typeface="Calibri"/>
                <a:ea typeface="Calibri"/>
                <a:cs typeface="Calibri"/>
                <a:sym typeface="Calibri"/>
              </a:endParaRPr>
            </a:p>
          </p:txBody>
        </p:sp>
        <p:sp>
          <p:nvSpPr>
            <p:cNvPr id="1381" name="Google Shape;1381;p36"/>
            <p:cNvSpPr txBox="1"/>
            <p:nvPr/>
          </p:nvSpPr>
          <p:spPr>
            <a:xfrm>
              <a:off x="7495310" y="5771912"/>
              <a:ext cx="2690440" cy="357454"/>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595A59"/>
                </a:buClr>
                <a:buSzPts val="2000"/>
                <a:buFont typeface="Calibri"/>
                <a:buNone/>
              </a:pPr>
              <a:r>
                <a:rPr lang="de-DE" sz="2000" b="1" dirty="0">
                  <a:solidFill>
                    <a:srgbClr val="595A59"/>
                  </a:solidFill>
                  <a:latin typeface="Calibri"/>
                  <a:ea typeface="Calibri"/>
                  <a:cs typeface="Calibri"/>
                  <a:sym typeface="Calibri"/>
                </a:rPr>
                <a:t>Makro-Umfeld</a:t>
              </a:r>
              <a:endParaRPr dirty="0"/>
            </a:p>
          </p:txBody>
        </p:sp>
        <p:sp>
          <p:nvSpPr>
            <p:cNvPr id="1382" name="Google Shape;1382;p36"/>
            <p:cNvSpPr/>
            <p:nvPr/>
          </p:nvSpPr>
          <p:spPr>
            <a:xfrm>
              <a:off x="5520305" y="2618307"/>
              <a:ext cx="1152000" cy="377313"/>
            </a:xfrm>
            <a:prstGeom prst="rect">
              <a:avLst/>
            </a:prstGeom>
            <a:noFill/>
            <a:ln>
              <a:noFill/>
            </a:ln>
          </p:spPr>
          <p:txBody>
            <a:bodyPr spcFirstLastPara="1" wrap="square" lIns="0" tIns="0" rIns="0" bIns="0" anchor="ctr" anchorCtr="1">
              <a:noAutofit/>
            </a:bodyPr>
            <a:lstStyle/>
            <a:p>
              <a:pPr marL="0" marR="0" lvl="0" indent="0" algn="ctr" rtl="0">
                <a:spcBef>
                  <a:spcPts val="0"/>
                </a:spcBef>
                <a:spcAft>
                  <a:spcPts val="0"/>
                </a:spcAft>
                <a:buNone/>
              </a:pPr>
              <a:r>
                <a:rPr lang="de-DE" sz="1200">
                  <a:solidFill>
                    <a:schemeClr val="lt1"/>
                  </a:solidFill>
                  <a:latin typeface="Calibri"/>
                  <a:ea typeface="Calibri"/>
                  <a:cs typeface="Calibri"/>
                  <a:sym typeface="Calibri"/>
                </a:rPr>
                <a:t>Kunde</a:t>
              </a:r>
              <a:endParaRPr/>
            </a:p>
          </p:txBody>
        </p:sp>
        <p:sp>
          <p:nvSpPr>
            <p:cNvPr id="1383" name="Google Shape;1383;p36"/>
            <p:cNvSpPr/>
            <p:nvPr/>
          </p:nvSpPr>
          <p:spPr>
            <a:xfrm>
              <a:off x="4134285" y="3385119"/>
              <a:ext cx="1152000" cy="377313"/>
            </a:xfrm>
            <a:prstGeom prst="rect">
              <a:avLst/>
            </a:prstGeom>
            <a:noFill/>
            <a:ln>
              <a:noFill/>
            </a:ln>
          </p:spPr>
          <p:txBody>
            <a:bodyPr spcFirstLastPara="1" wrap="square" lIns="0" tIns="0" rIns="0" bIns="0" anchor="ctr" anchorCtr="1">
              <a:noAutofit/>
            </a:bodyPr>
            <a:lstStyle/>
            <a:p>
              <a:pPr marL="0" marR="0" lvl="0" indent="0" algn="ctr" rtl="0">
                <a:spcBef>
                  <a:spcPts val="0"/>
                </a:spcBef>
                <a:spcAft>
                  <a:spcPts val="0"/>
                </a:spcAft>
                <a:buNone/>
              </a:pPr>
              <a:r>
                <a:rPr lang="de-DE" sz="1200" dirty="0">
                  <a:solidFill>
                    <a:schemeClr val="lt1"/>
                  </a:solidFill>
                  <a:latin typeface="Calibri"/>
                  <a:ea typeface="Calibri"/>
                  <a:cs typeface="Calibri"/>
                  <a:sym typeface="Calibri"/>
                </a:rPr>
                <a:t>Wett-bewerber</a:t>
              </a:r>
              <a:endParaRPr dirty="0"/>
            </a:p>
          </p:txBody>
        </p:sp>
        <p:sp>
          <p:nvSpPr>
            <p:cNvPr id="1384" name="Google Shape;1384;p36"/>
            <p:cNvSpPr/>
            <p:nvPr/>
          </p:nvSpPr>
          <p:spPr>
            <a:xfrm>
              <a:off x="5520305" y="4530616"/>
              <a:ext cx="1152000" cy="377313"/>
            </a:xfrm>
            <a:prstGeom prst="rect">
              <a:avLst/>
            </a:prstGeom>
            <a:noFill/>
            <a:ln>
              <a:noFill/>
            </a:ln>
          </p:spPr>
          <p:txBody>
            <a:bodyPr spcFirstLastPara="1" wrap="square" lIns="0" tIns="0" rIns="0" bIns="0" anchor="ctr" anchorCtr="1">
              <a:noAutofit/>
            </a:bodyPr>
            <a:lstStyle/>
            <a:p>
              <a:pPr marL="0" marR="0" lvl="0" indent="0" algn="ctr" rtl="0">
                <a:spcBef>
                  <a:spcPts val="0"/>
                </a:spcBef>
                <a:spcAft>
                  <a:spcPts val="0"/>
                </a:spcAft>
                <a:buNone/>
              </a:pPr>
              <a:r>
                <a:rPr lang="de-DE" sz="1200" dirty="0">
                  <a:solidFill>
                    <a:schemeClr val="lt1"/>
                  </a:solidFill>
                  <a:latin typeface="Calibri"/>
                  <a:ea typeface="Calibri"/>
                  <a:cs typeface="Calibri"/>
                  <a:sym typeface="Calibri"/>
                </a:rPr>
                <a:t>Substitute</a:t>
              </a:r>
              <a:endParaRPr dirty="0"/>
            </a:p>
          </p:txBody>
        </p:sp>
        <p:sp>
          <p:nvSpPr>
            <p:cNvPr id="1385" name="Google Shape;1385;p36"/>
            <p:cNvSpPr/>
            <p:nvPr/>
          </p:nvSpPr>
          <p:spPr>
            <a:xfrm>
              <a:off x="6868183" y="3493802"/>
              <a:ext cx="1152000" cy="377313"/>
            </a:xfrm>
            <a:prstGeom prst="rect">
              <a:avLst/>
            </a:prstGeom>
            <a:noFill/>
            <a:ln>
              <a:noFill/>
            </a:ln>
          </p:spPr>
          <p:txBody>
            <a:bodyPr spcFirstLastPara="1" wrap="square" lIns="0" tIns="0" rIns="0" bIns="0" anchor="ctr" anchorCtr="1">
              <a:noAutofit/>
            </a:bodyPr>
            <a:lstStyle/>
            <a:p>
              <a:pPr marL="0" marR="0" lvl="0" indent="0" algn="ctr" rtl="0">
                <a:spcBef>
                  <a:spcPts val="0"/>
                </a:spcBef>
                <a:spcAft>
                  <a:spcPts val="0"/>
                </a:spcAft>
                <a:buNone/>
              </a:pPr>
              <a:r>
                <a:rPr lang="de-DE" sz="1200">
                  <a:solidFill>
                    <a:schemeClr val="lt1"/>
                  </a:solidFill>
                  <a:latin typeface="Calibri"/>
                  <a:ea typeface="Calibri"/>
                  <a:cs typeface="Calibri"/>
                  <a:sym typeface="Calibri"/>
                </a:rPr>
                <a:t>Anbieter</a:t>
              </a:r>
              <a:endParaRPr/>
            </a:p>
          </p:txBody>
        </p:sp>
        <p:sp>
          <p:nvSpPr>
            <p:cNvPr id="1386" name="Google Shape;1386;p36"/>
            <p:cNvSpPr/>
            <p:nvPr/>
          </p:nvSpPr>
          <p:spPr>
            <a:xfrm>
              <a:off x="7223708" y="3932230"/>
              <a:ext cx="511812" cy="232893"/>
            </a:xfrm>
            <a:custGeom>
              <a:avLst/>
              <a:gdLst/>
              <a:ahLst/>
              <a:cxnLst/>
              <a:rect l="l" t="t" r="r" b="b"/>
              <a:pathLst>
                <a:path w="1489" h="676" extrusionOk="0">
                  <a:moveTo>
                    <a:pt x="1192" y="588"/>
                  </a:moveTo>
                  <a:cubicBezTo>
                    <a:pt x="1192" y="637"/>
                    <a:pt x="1231" y="676"/>
                    <a:pt x="1279" y="676"/>
                  </a:cubicBezTo>
                  <a:cubicBezTo>
                    <a:pt x="1328" y="676"/>
                    <a:pt x="1367" y="637"/>
                    <a:pt x="1367" y="588"/>
                  </a:cubicBezTo>
                  <a:cubicBezTo>
                    <a:pt x="1367" y="540"/>
                    <a:pt x="1328" y="501"/>
                    <a:pt x="1279" y="501"/>
                  </a:cubicBezTo>
                  <a:cubicBezTo>
                    <a:pt x="1231" y="501"/>
                    <a:pt x="1192" y="540"/>
                    <a:pt x="1192" y="588"/>
                  </a:cubicBezTo>
                  <a:moveTo>
                    <a:pt x="957" y="588"/>
                  </a:moveTo>
                  <a:cubicBezTo>
                    <a:pt x="957" y="637"/>
                    <a:pt x="997" y="676"/>
                    <a:pt x="1045" y="676"/>
                  </a:cubicBezTo>
                  <a:cubicBezTo>
                    <a:pt x="1093" y="676"/>
                    <a:pt x="1133" y="637"/>
                    <a:pt x="1133" y="588"/>
                  </a:cubicBezTo>
                  <a:cubicBezTo>
                    <a:pt x="1133" y="540"/>
                    <a:pt x="1093" y="501"/>
                    <a:pt x="1045" y="501"/>
                  </a:cubicBezTo>
                  <a:cubicBezTo>
                    <a:pt x="997" y="501"/>
                    <a:pt x="957" y="540"/>
                    <a:pt x="957" y="588"/>
                  </a:cubicBezTo>
                  <a:moveTo>
                    <a:pt x="341" y="588"/>
                  </a:moveTo>
                  <a:cubicBezTo>
                    <a:pt x="341" y="637"/>
                    <a:pt x="381" y="676"/>
                    <a:pt x="429" y="676"/>
                  </a:cubicBezTo>
                  <a:cubicBezTo>
                    <a:pt x="477" y="676"/>
                    <a:pt x="517" y="637"/>
                    <a:pt x="517" y="588"/>
                  </a:cubicBezTo>
                  <a:cubicBezTo>
                    <a:pt x="517" y="540"/>
                    <a:pt x="477" y="501"/>
                    <a:pt x="429" y="501"/>
                  </a:cubicBezTo>
                  <a:cubicBezTo>
                    <a:pt x="381" y="501"/>
                    <a:pt x="341" y="540"/>
                    <a:pt x="341" y="588"/>
                  </a:cubicBezTo>
                  <a:moveTo>
                    <a:pt x="107" y="588"/>
                  </a:moveTo>
                  <a:cubicBezTo>
                    <a:pt x="107" y="637"/>
                    <a:pt x="146" y="676"/>
                    <a:pt x="195" y="676"/>
                  </a:cubicBezTo>
                  <a:cubicBezTo>
                    <a:pt x="243" y="676"/>
                    <a:pt x="282" y="637"/>
                    <a:pt x="282" y="588"/>
                  </a:cubicBezTo>
                  <a:cubicBezTo>
                    <a:pt x="282" y="540"/>
                    <a:pt x="243" y="501"/>
                    <a:pt x="195" y="501"/>
                  </a:cubicBezTo>
                  <a:cubicBezTo>
                    <a:pt x="146" y="501"/>
                    <a:pt x="107" y="540"/>
                    <a:pt x="107" y="588"/>
                  </a:cubicBezTo>
                  <a:moveTo>
                    <a:pt x="0" y="432"/>
                  </a:moveTo>
                  <a:cubicBezTo>
                    <a:pt x="1130" y="432"/>
                    <a:pt x="1130" y="432"/>
                    <a:pt x="1130" y="432"/>
                  </a:cubicBezTo>
                  <a:cubicBezTo>
                    <a:pt x="1130" y="0"/>
                    <a:pt x="1130" y="0"/>
                    <a:pt x="1130" y="0"/>
                  </a:cubicBezTo>
                  <a:cubicBezTo>
                    <a:pt x="0" y="0"/>
                    <a:pt x="0" y="0"/>
                    <a:pt x="0" y="0"/>
                  </a:cubicBezTo>
                  <a:lnTo>
                    <a:pt x="0" y="432"/>
                  </a:lnTo>
                  <a:close/>
                  <a:moveTo>
                    <a:pt x="1489" y="535"/>
                  </a:moveTo>
                  <a:cubicBezTo>
                    <a:pt x="1489" y="247"/>
                    <a:pt x="1489" y="247"/>
                    <a:pt x="1489" y="247"/>
                  </a:cubicBezTo>
                  <a:cubicBezTo>
                    <a:pt x="1489" y="247"/>
                    <a:pt x="1489" y="203"/>
                    <a:pt x="1441" y="197"/>
                  </a:cubicBezTo>
                  <a:cubicBezTo>
                    <a:pt x="1153" y="125"/>
                    <a:pt x="1153" y="125"/>
                    <a:pt x="1153" y="125"/>
                  </a:cubicBezTo>
                  <a:cubicBezTo>
                    <a:pt x="1153" y="454"/>
                    <a:pt x="1153" y="454"/>
                    <a:pt x="1153" y="454"/>
                  </a:cubicBezTo>
                  <a:cubicBezTo>
                    <a:pt x="49" y="454"/>
                    <a:pt x="49" y="454"/>
                    <a:pt x="49" y="454"/>
                  </a:cubicBezTo>
                  <a:cubicBezTo>
                    <a:pt x="49" y="579"/>
                    <a:pt x="49" y="579"/>
                    <a:pt x="49" y="579"/>
                  </a:cubicBezTo>
                  <a:cubicBezTo>
                    <a:pt x="89" y="579"/>
                    <a:pt x="89" y="579"/>
                    <a:pt x="89" y="579"/>
                  </a:cubicBezTo>
                  <a:cubicBezTo>
                    <a:pt x="94" y="525"/>
                    <a:pt x="139" y="482"/>
                    <a:pt x="195" y="482"/>
                  </a:cubicBezTo>
                  <a:cubicBezTo>
                    <a:pt x="250" y="482"/>
                    <a:pt x="295" y="525"/>
                    <a:pt x="300" y="579"/>
                  </a:cubicBezTo>
                  <a:cubicBezTo>
                    <a:pt x="324" y="579"/>
                    <a:pt x="324" y="579"/>
                    <a:pt x="324" y="579"/>
                  </a:cubicBezTo>
                  <a:cubicBezTo>
                    <a:pt x="328" y="525"/>
                    <a:pt x="374" y="482"/>
                    <a:pt x="429" y="482"/>
                  </a:cubicBezTo>
                  <a:cubicBezTo>
                    <a:pt x="484" y="482"/>
                    <a:pt x="530" y="525"/>
                    <a:pt x="534" y="579"/>
                  </a:cubicBezTo>
                  <a:cubicBezTo>
                    <a:pt x="940" y="579"/>
                    <a:pt x="940" y="579"/>
                    <a:pt x="940" y="579"/>
                  </a:cubicBezTo>
                  <a:cubicBezTo>
                    <a:pt x="944" y="525"/>
                    <a:pt x="990" y="482"/>
                    <a:pt x="1045" y="482"/>
                  </a:cubicBezTo>
                  <a:cubicBezTo>
                    <a:pt x="1100" y="482"/>
                    <a:pt x="1146" y="525"/>
                    <a:pt x="1151" y="579"/>
                  </a:cubicBezTo>
                  <a:cubicBezTo>
                    <a:pt x="1174" y="579"/>
                    <a:pt x="1174" y="579"/>
                    <a:pt x="1174" y="579"/>
                  </a:cubicBezTo>
                  <a:cubicBezTo>
                    <a:pt x="1179" y="525"/>
                    <a:pt x="1224" y="482"/>
                    <a:pt x="1279" y="482"/>
                  </a:cubicBezTo>
                  <a:cubicBezTo>
                    <a:pt x="1335" y="482"/>
                    <a:pt x="1380" y="525"/>
                    <a:pt x="1385" y="579"/>
                  </a:cubicBezTo>
                  <a:cubicBezTo>
                    <a:pt x="1441" y="579"/>
                    <a:pt x="1441" y="579"/>
                    <a:pt x="1441" y="579"/>
                  </a:cubicBezTo>
                  <a:cubicBezTo>
                    <a:pt x="1441" y="579"/>
                    <a:pt x="1489" y="579"/>
                    <a:pt x="1489" y="535"/>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87" name="Google Shape;1387;p36"/>
            <p:cNvSpPr/>
            <p:nvPr/>
          </p:nvSpPr>
          <p:spPr>
            <a:xfrm>
              <a:off x="4511143" y="3840432"/>
              <a:ext cx="406764" cy="346534"/>
            </a:xfrm>
            <a:custGeom>
              <a:avLst/>
              <a:gdLst/>
              <a:ahLst/>
              <a:cxnLst/>
              <a:rect l="l" t="t" r="r" b="b"/>
              <a:pathLst>
                <a:path w="3782" h="3222" extrusionOk="0">
                  <a:moveTo>
                    <a:pt x="2601" y="3222"/>
                  </a:moveTo>
                  <a:lnTo>
                    <a:pt x="2788" y="3222"/>
                  </a:lnTo>
                  <a:lnTo>
                    <a:pt x="2788" y="2794"/>
                  </a:lnTo>
                  <a:lnTo>
                    <a:pt x="2601" y="2794"/>
                  </a:lnTo>
                  <a:lnTo>
                    <a:pt x="2601" y="3222"/>
                  </a:lnTo>
                  <a:close/>
                  <a:moveTo>
                    <a:pt x="2817" y="3222"/>
                  </a:moveTo>
                  <a:lnTo>
                    <a:pt x="3006" y="3222"/>
                  </a:lnTo>
                  <a:lnTo>
                    <a:pt x="3006" y="2794"/>
                  </a:lnTo>
                  <a:lnTo>
                    <a:pt x="2817" y="2794"/>
                  </a:lnTo>
                  <a:lnTo>
                    <a:pt x="2817" y="3222"/>
                  </a:lnTo>
                  <a:close/>
                  <a:moveTo>
                    <a:pt x="2175" y="2093"/>
                  </a:moveTo>
                  <a:lnTo>
                    <a:pt x="2175" y="3222"/>
                  </a:lnTo>
                  <a:lnTo>
                    <a:pt x="2568" y="3222"/>
                  </a:lnTo>
                  <a:lnTo>
                    <a:pt x="2568" y="2756"/>
                  </a:lnTo>
                  <a:lnTo>
                    <a:pt x="3037" y="2756"/>
                  </a:lnTo>
                  <a:lnTo>
                    <a:pt x="3037" y="3222"/>
                  </a:lnTo>
                  <a:lnTo>
                    <a:pt x="3408" y="3222"/>
                  </a:lnTo>
                  <a:lnTo>
                    <a:pt x="3408" y="2093"/>
                  </a:lnTo>
                  <a:lnTo>
                    <a:pt x="2175" y="2093"/>
                  </a:lnTo>
                  <a:close/>
                  <a:moveTo>
                    <a:pt x="0" y="3222"/>
                  </a:moveTo>
                  <a:lnTo>
                    <a:pt x="2132" y="3222"/>
                  </a:lnTo>
                  <a:lnTo>
                    <a:pt x="2132" y="1946"/>
                  </a:lnTo>
                  <a:lnTo>
                    <a:pt x="0" y="1946"/>
                  </a:lnTo>
                  <a:lnTo>
                    <a:pt x="0" y="3222"/>
                  </a:lnTo>
                  <a:close/>
                  <a:moveTo>
                    <a:pt x="291" y="1903"/>
                  </a:moveTo>
                  <a:lnTo>
                    <a:pt x="2130" y="1903"/>
                  </a:lnTo>
                  <a:lnTo>
                    <a:pt x="2130" y="1823"/>
                  </a:lnTo>
                  <a:lnTo>
                    <a:pt x="291" y="1823"/>
                  </a:lnTo>
                  <a:lnTo>
                    <a:pt x="291" y="1903"/>
                  </a:lnTo>
                  <a:close/>
                  <a:moveTo>
                    <a:pt x="2175" y="2055"/>
                  </a:moveTo>
                  <a:lnTo>
                    <a:pt x="2461" y="2055"/>
                  </a:lnTo>
                  <a:lnTo>
                    <a:pt x="2461" y="1690"/>
                  </a:lnTo>
                  <a:lnTo>
                    <a:pt x="2175" y="1690"/>
                  </a:lnTo>
                  <a:lnTo>
                    <a:pt x="2175" y="2055"/>
                  </a:lnTo>
                  <a:close/>
                  <a:moveTo>
                    <a:pt x="2495" y="2055"/>
                  </a:moveTo>
                  <a:lnTo>
                    <a:pt x="2779" y="2055"/>
                  </a:lnTo>
                  <a:lnTo>
                    <a:pt x="2779" y="1690"/>
                  </a:lnTo>
                  <a:lnTo>
                    <a:pt x="2495" y="1690"/>
                  </a:lnTo>
                  <a:lnTo>
                    <a:pt x="2495" y="2055"/>
                  </a:lnTo>
                  <a:close/>
                  <a:moveTo>
                    <a:pt x="2809" y="2055"/>
                  </a:moveTo>
                  <a:lnTo>
                    <a:pt x="3117" y="2055"/>
                  </a:lnTo>
                  <a:lnTo>
                    <a:pt x="3117" y="1690"/>
                  </a:lnTo>
                  <a:lnTo>
                    <a:pt x="2809" y="1690"/>
                  </a:lnTo>
                  <a:lnTo>
                    <a:pt x="2809" y="2055"/>
                  </a:lnTo>
                  <a:close/>
                  <a:moveTo>
                    <a:pt x="3150" y="2055"/>
                  </a:moveTo>
                  <a:lnTo>
                    <a:pt x="3408" y="2055"/>
                  </a:lnTo>
                  <a:lnTo>
                    <a:pt x="3408" y="1690"/>
                  </a:lnTo>
                  <a:lnTo>
                    <a:pt x="3150" y="1690"/>
                  </a:lnTo>
                  <a:lnTo>
                    <a:pt x="3150" y="2055"/>
                  </a:lnTo>
                  <a:close/>
                  <a:moveTo>
                    <a:pt x="2175" y="1652"/>
                  </a:moveTo>
                  <a:lnTo>
                    <a:pt x="2461" y="1652"/>
                  </a:lnTo>
                  <a:lnTo>
                    <a:pt x="2461" y="1257"/>
                  </a:lnTo>
                  <a:lnTo>
                    <a:pt x="2175" y="1257"/>
                  </a:lnTo>
                  <a:lnTo>
                    <a:pt x="2175" y="1652"/>
                  </a:lnTo>
                  <a:close/>
                  <a:moveTo>
                    <a:pt x="2495" y="1652"/>
                  </a:moveTo>
                  <a:lnTo>
                    <a:pt x="2779" y="1652"/>
                  </a:lnTo>
                  <a:lnTo>
                    <a:pt x="2779" y="1257"/>
                  </a:lnTo>
                  <a:lnTo>
                    <a:pt x="2495" y="1257"/>
                  </a:lnTo>
                  <a:lnTo>
                    <a:pt x="2495" y="1652"/>
                  </a:lnTo>
                  <a:close/>
                  <a:moveTo>
                    <a:pt x="2809" y="1652"/>
                  </a:moveTo>
                  <a:lnTo>
                    <a:pt x="3117" y="1652"/>
                  </a:lnTo>
                  <a:lnTo>
                    <a:pt x="3117" y="1257"/>
                  </a:lnTo>
                  <a:lnTo>
                    <a:pt x="2809" y="1257"/>
                  </a:lnTo>
                  <a:lnTo>
                    <a:pt x="2809" y="1652"/>
                  </a:lnTo>
                  <a:close/>
                  <a:moveTo>
                    <a:pt x="3150" y="1652"/>
                  </a:moveTo>
                  <a:lnTo>
                    <a:pt x="3408" y="1652"/>
                  </a:lnTo>
                  <a:lnTo>
                    <a:pt x="3408" y="1257"/>
                  </a:lnTo>
                  <a:lnTo>
                    <a:pt x="3150" y="1257"/>
                  </a:lnTo>
                  <a:lnTo>
                    <a:pt x="3150" y="1652"/>
                  </a:lnTo>
                  <a:close/>
                  <a:moveTo>
                    <a:pt x="2175" y="1226"/>
                  </a:moveTo>
                  <a:lnTo>
                    <a:pt x="2461" y="1226"/>
                  </a:lnTo>
                  <a:lnTo>
                    <a:pt x="2461" y="840"/>
                  </a:lnTo>
                  <a:lnTo>
                    <a:pt x="2175" y="840"/>
                  </a:lnTo>
                  <a:lnTo>
                    <a:pt x="2175" y="1226"/>
                  </a:lnTo>
                  <a:close/>
                  <a:moveTo>
                    <a:pt x="2495" y="1226"/>
                  </a:moveTo>
                  <a:lnTo>
                    <a:pt x="2779" y="1226"/>
                  </a:lnTo>
                  <a:lnTo>
                    <a:pt x="2779" y="840"/>
                  </a:lnTo>
                  <a:lnTo>
                    <a:pt x="2495" y="840"/>
                  </a:lnTo>
                  <a:lnTo>
                    <a:pt x="2495" y="1226"/>
                  </a:lnTo>
                  <a:close/>
                  <a:moveTo>
                    <a:pt x="2809" y="840"/>
                  </a:moveTo>
                  <a:lnTo>
                    <a:pt x="2809" y="1226"/>
                  </a:lnTo>
                  <a:lnTo>
                    <a:pt x="3117" y="1226"/>
                  </a:lnTo>
                  <a:lnTo>
                    <a:pt x="3117" y="840"/>
                  </a:lnTo>
                  <a:lnTo>
                    <a:pt x="2809" y="840"/>
                  </a:lnTo>
                  <a:close/>
                  <a:moveTo>
                    <a:pt x="3150" y="1226"/>
                  </a:moveTo>
                  <a:lnTo>
                    <a:pt x="3408" y="1226"/>
                  </a:lnTo>
                  <a:lnTo>
                    <a:pt x="3408" y="840"/>
                  </a:lnTo>
                  <a:lnTo>
                    <a:pt x="3150" y="840"/>
                  </a:lnTo>
                  <a:lnTo>
                    <a:pt x="3150" y="1226"/>
                  </a:lnTo>
                  <a:close/>
                  <a:moveTo>
                    <a:pt x="2175" y="809"/>
                  </a:moveTo>
                  <a:lnTo>
                    <a:pt x="2461" y="809"/>
                  </a:lnTo>
                  <a:lnTo>
                    <a:pt x="2461" y="445"/>
                  </a:lnTo>
                  <a:lnTo>
                    <a:pt x="2175" y="445"/>
                  </a:lnTo>
                  <a:lnTo>
                    <a:pt x="2175" y="809"/>
                  </a:lnTo>
                  <a:close/>
                  <a:moveTo>
                    <a:pt x="2495" y="809"/>
                  </a:moveTo>
                  <a:lnTo>
                    <a:pt x="2779" y="809"/>
                  </a:lnTo>
                  <a:lnTo>
                    <a:pt x="2779" y="445"/>
                  </a:lnTo>
                  <a:lnTo>
                    <a:pt x="2495" y="445"/>
                  </a:lnTo>
                  <a:lnTo>
                    <a:pt x="2495" y="809"/>
                  </a:lnTo>
                  <a:close/>
                  <a:moveTo>
                    <a:pt x="2809" y="445"/>
                  </a:moveTo>
                  <a:lnTo>
                    <a:pt x="2809" y="809"/>
                  </a:lnTo>
                  <a:lnTo>
                    <a:pt x="3117" y="809"/>
                  </a:lnTo>
                  <a:lnTo>
                    <a:pt x="3117" y="445"/>
                  </a:lnTo>
                  <a:lnTo>
                    <a:pt x="2809" y="445"/>
                  </a:lnTo>
                  <a:close/>
                  <a:moveTo>
                    <a:pt x="3150" y="809"/>
                  </a:moveTo>
                  <a:lnTo>
                    <a:pt x="3408" y="809"/>
                  </a:lnTo>
                  <a:lnTo>
                    <a:pt x="3408" y="445"/>
                  </a:lnTo>
                  <a:lnTo>
                    <a:pt x="3150" y="445"/>
                  </a:lnTo>
                  <a:lnTo>
                    <a:pt x="3150" y="809"/>
                  </a:lnTo>
                  <a:close/>
                  <a:moveTo>
                    <a:pt x="3441" y="888"/>
                  </a:moveTo>
                  <a:lnTo>
                    <a:pt x="3441" y="2519"/>
                  </a:lnTo>
                  <a:lnTo>
                    <a:pt x="3441" y="3215"/>
                  </a:lnTo>
                  <a:lnTo>
                    <a:pt x="3782" y="2988"/>
                  </a:lnTo>
                  <a:lnTo>
                    <a:pt x="3782" y="400"/>
                  </a:lnTo>
                  <a:lnTo>
                    <a:pt x="3441" y="175"/>
                  </a:lnTo>
                  <a:lnTo>
                    <a:pt x="3441" y="888"/>
                  </a:lnTo>
                  <a:close/>
                  <a:moveTo>
                    <a:pt x="2175" y="165"/>
                  </a:moveTo>
                  <a:lnTo>
                    <a:pt x="2175" y="412"/>
                  </a:lnTo>
                  <a:lnTo>
                    <a:pt x="2461" y="412"/>
                  </a:lnTo>
                  <a:lnTo>
                    <a:pt x="2495" y="412"/>
                  </a:lnTo>
                  <a:lnTo>
                    <a:pt x="2779" y="412"/>
                  </a:lnTo>
                  <a:lnTo>
                    <a:pt x="2809" y="412"/>
                  </a:lnTo>
                  <a:lnTo>
                    <a:pt x="3117" y="412"/>
                  </a:lnTo>
                  <a:lnTo>
                    <a:pt x="3150" y="412"/>
                  </a:lnTo>
                  <a:lnTo>
                    <a:pt x="3408" y="412"/>
                  </a:lnTo>
                  <a:lnTo>
                    <a:pt x="3408" y="165"/>
                  </a:lnTo>
                  <a:lnTo>
                    <a:pt x="2175" y="165"/>
                  </a:lnTo>
                  <a:close/>
                  <a:moveTo>
                    <a:pt x="2374" y="0"/>
                  </a:moveTo>
                  <a:lnTo>
                    <a:pt x="2374" y="130"/>
                  </a:lnTo>
                  <a:lnTo>
                    <a:pt x="3411" y="130"/>
                  </a:lnTo>
                  <a:lnTo>
                    <a:pt x="3456" y="154"/>
                  </a:lnTo>
                  <a:lnTo>
                    <a:pt x="3456" y="154"/>
                  </a:lnTo>
                  <a:lnTo>
                    <a:pt x="3763" y="357"/>
                  </a:lnTo>
                  <a:lnTo>
                    <a:pt x="3763" y="206"/>
                  </a:lnTo>
                  <a:lnTo>
                    <a:pt x="3456" y="2"/>
                  </a:lnTo>
                  <a:lnTo>
                    <a:pt x="3456" y="0"/>
                  </a:lnTo>
                  <a:lnTo>
                    <a:pt x="2374"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388" name="Google Shape;1388;p36"/>
            <p:cNvGrpSpPr/>
            <p:nvPr/>
          </p:nvGrpSpPr>
          <p:grpSpPr>
            <a:xfrm>
              <a:off x="5941390" y="4866383"/>
              <a:ext cx="309830" cy="484916"/>
              <a:chOff x="8282700" y="1713685"/>
              <a:chExt cx="609601" cy="954087"/>
            </a:xfrm>
          </p:grpSpPr>
          <p:sp>
            <p:nvSpPr>
              <p:cNvPr id="1389" name="Google Shape;1389;p36"/>
              <p:cNvSpPr/>
              <p:nvPr/>
            </p:nvSpPr>
            <p:spPr>
              <a:xfrm>
                <a:off x="8282700" y="1713685"/>
                <a:ext cx="247650" cy="954087"/>
              </a:xfrm>
              <a:custGeom>
                <a:avLst/>
                <a:gdLst/>
                <a:ahLst/>
                <a:cxnLst/>
                <a:rect l="l" t="t" r="r" b="b"/>
                <a:pathLst>
                  <a:path w="144" h="557" extrusionOk="0">
                    <a:moveTo>
                      <a:pt x="144" y="249"/>
                    </a:moveTo>
                    <a:cubicBezTo>
                      <a:pt x="144" y="249"/>
                      <a:pt x="144" y="217"/>
                      <a:pt x="127" y="190"/>
                    </a:cubicBezTo>
                    <a:cubicBezTo>
                      <a:pt x="125" y="187"/>
                      <a:pt x="125" y="187"/>
                      <a:pt x="125" y="187"/>
                    </a:cubicBezTo>
                    <a:cubicBezTo>
                      <a:pt x="125" y="187"/>
                      <a:pt x="108" y="160"/>
                      <a:pt x="108" y="128"/>
                    </a:cubicBezTo>
                    <a:cubicBezTo>
                      <a:pt x="108" y="32"/>
                      <a:pt x="108" y="32"/>
                      <a:pt x="108" y="32"/>
                    </a:cubicBezTo>
                    <a:cubicBezTo>
                      <a:pt x="108" y="32"/>
                      <a:pt x="108" y="0"/>
                      <a:pt x="76" y="0"/>
                    </a:cubicBezTo>
                    <a:cubicBezTo>
                      <a:pt x="69" y="0"/>
                      <a:pt x="69" y="0"/>
                      <a:pt x="69" y="0"/>
                    </a:cubicBezTo>
                    <a:cubicBezTo>
                      <a:pt x="69" y="0"/>
                      <a:pt x="37" y="0"/>
                      <a:pt x="37" y="32"/>
                    </a:cubicBezTo>
                    <a:cubicBezTo>
                      <a:pt x="37" y="128"/>
                      <a:pt x="37" y="128"/>
                      <a:pt x="37" y="128"/>
                    </a:cubicBezTo>
                    <a:cubicBezTo>
                      <a:pt x="37" y="128"/>
                      <a:pt x="37" y="160"/>
                      <a:pt x="19" y="187"/>
                    </a:cubicBezTo>
                    <a:cubicBezTo>
                      <a:pt x="17" y="190"/>
                      <a:pt x="17" y="190"/>
                      <a:pt x="17" y="190"/>
                    </a:cubicBezTo>
                    <a:cubicBezTo>
                      <a:pt x="17" y="190"/>
                      <a:pt x="0" y="217"/>
                      <a:pt x="0" y="249"/>
                    </a:cubicBezTo>
                    <a:cubicBezTo>
                      <a:pt x="0" y="525"/>
                      <a:pt x="0" y="525"/>
                      <a:pt x="0" y="525"/>
                    </a:cubicBezTo>
                    <a:cubicBezTo>
                      <a:pt x="0" y="525"/>
                      <a:pt x="0" y="557"/>
                      <a:pt x="32" y="557"/>
                    </a:cubicBezTo>
                    <a:cubicBezTo>
                      <a:pt x="112" y="557"/>
                      <a:pt x="112" y="557"/>
                      <a:pt x="112" y="557"/>
                    </a:cubicBezTo>
                    <a:cubicBezTo>
                      <a:pt x="112" y="557"/>
                      <a:pt x="144" y="557"/>
                      <a:pt x="144" y="525"/>
                    </a:cubicBezTo>
                    <a:lnTo>
                      <a:pt x="144" y="24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0" name="Google Shape;1390;p36"/>
              <p:cNvSpPr/>
              <p:nvPr/>
            </p:nvSpPr>
            <p:spPr>
              <a:xfrm>
                <a:off x="8620838" y="2158184"/>
                <a:ext cx="271463" cy="509587"/>
              </a:xfrm>
              <a:custGeom>
                <a:avLst/>
                <a:gdLst/>
                <a:ahLst/>
                <a:cxnLst/>
                <a:rect l="l" t="t" r="r" b="b"/>
                <a:pathLst>
                  <a:path w="158" h="298" extrusionOk="0">
                    <a:moveTo>
                      <a:pt x="158" y="272"/>
                    </a:moveTo>
                    <a:cubicBezTo>
                      <a:pt x="158" y="0"/>
                      <a:pt x="158" y="0"/>
                      <a:pt x="158" y="0"/>
                    </a:cubicBezTo>
                    <a:cubicBezTo>
                      <a:pt x="158" y="14"/>
                      <a:pt x="123" y="26"/>
                      <a:pt x="79" y="26"/>
                    </a:cubicBezTo>
                    <a:cubicBezTo>
                      <a:pt x="35" y="26"/>
                      <a:pt x="0" y="14"/>
                      <a:pt x="0" y="0"/>
                    </a:cubicBezTo>
                    <a:cubicBezTo>
                      <a:pt x="0" y="272"/>
                      <a:pt x="0" y="272"/>
                      <a:pt x="0" y="272"/>
                    </a:cubicBezTo>
                    <a:cubicBezTo>
                      <a:pt x="0" y="286"/>
                      <a:pt x="35" y="298"/>
                      <a:pt x="79" y="298"/>
                    </a:cubicBezTo>
                    <a:cubicBezTo>
                      <a:pt x="123" y="298"/>
                      <a:pt x="158" y="286"/>
                      <a:pt x="158" y="27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1" name="Google Shape;1391;p36"/>
              <p:cNvSpPr/>
              <p:nvPr/>
            </p:nvSpPr>
            <p:spPr>
              <a:xfrm>
                <a:off x="8620838" y="2086747"/>
                <a:ext cx="271463" cy="889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392" name="Google Shape;1392;p36"/>
            <p:cNvGrpSpPr/>
            <p:nvPr/>
          </p:nvGrpSpPr>
          <p:grpSpPr>
            <a:xfrm>
              <a:off x="5924622" y="5886083"/>
              <a:ext cx="357908" cy="272919"/>
              <a:chOff x="9380836" y="5937250"/>
              <a:chExt cx="714077" cy="544514"/>
            </a:xfrm>
          </p:grpSpPr>
          <p:sp>
            <p:nvSpPr>
              <p:cNvPr id="1393" name="Google Shape;1393;p36"/>
              <p:cNvSpPr/>
              <p:nvPr/>
            </p:nvSpPr>
            <p:spPr>
              <a:xfrm>
                <a:off x="9615488" y="6019800"/>
                <a:ext cx="479425" cy="238125"/>
              </a:xfrm>
              <a:custGeom>
                <a:avLst/>
                <a:gdLst/>
                <a:ahLst/>
                <a:cxnLst/>
                <a:rect l="l" t="t" r="r" b="b"/>
                <a:pathLst>
                  <a:path w="209" h="104" extrusionOk="0">
                    <a:moveTo>
                      <a:pt x="0" y="78"/>
                    </a:moveTo>
                    <a:cubicBezTo>
                      <a:pt x="0" y="63"/>
                      <a:pt x="12" y="51"/>
                      <a:pt x="27" y="51"/>
                    </a:cubicBezTo>
                    <a:cubicBezTo>
                      <a:pt x="28" y="51"/>
                      <a:pt x="30" y="51"/>
                      <a:pt x="31" y="51"/>
                    </a:cubicBezTo>
                    <a:cubicBezTo>
                      <a:pt x="31" y="50"/>
                      <a:pt x="31" y="49"/>
                      <a:pt x="31" y="47"/>
                    </a:cubicBezTo>
                    <a:cubicBezTo>
                      <a:pt x="31" y="29"/>
                      <a:pt x="46" y="14"/>
                      <a:pt x="64" y="14"/>
                    </a:cubicBezTo>
                    <a:cubicBezTo>
                      <a:pt x="73" y="14"/>
                      <a:pt x="81" y="18"/>
                      <a:pt x="86" y="23"/>
                    </a:cubicBezTo>
                    <a:cubicBezTo>
                      <a:pt x="93" y="10"/>
                      <a:pt x="107" y="0"/>
                      <a:pt x="123" y="0"/>
                    </a:cubicBezTo>
                    <a:cubicBezTo>
                      <a:pt x="144" y="0"/>
                      <a:pt x="162" y="17"/>
                      <a:pt x="163" y="38"/>
                    </a:cubicBezTo>
                    <a:cubicBezTo>
                      <a:pt x="167" y="36"/>
                      <a:pt x="171" y="35"/>
                      <a:pt x="175" y="35"/>
                    </a:cubicBezTo>
                    <a:cubicBezTo>
                      <a:pt x="194" y="35"/>
                      <a:pt x="209" y="51"/>
                      <a:pt x="209" y="70"/>
                    </a:cubicBezTo>
                    <a:cubicBezTo>
                      <a:pt x="209" y="88"/>
                      <a:pt x="195" y="103"/>
                      <a:pt x="178" y="104"/>
                    </a:cubicBezTo>
                    <a:cubicBezTo>
                      <a:pt x="178" y="104"/>
                      <a:pt x="178" y="104"/>
                      <a:pt x="178" y="104"/>
                    </a:cubicBezTo>
                    <a:cubicBezTo>
                      <a:pt x="178" y="104"/>
                      <a:pt x="178" y="104"/>
                      <a:pt x="178" y="104"/>
                    </a:cubicBezTo>
                    <a:cubicBezTo>
                      <a:pt x="177" y="104"/>
                      <a:pt x="176" y="104"/>
                      <a:pt x="175" y="104"/>
                    </a:cubicBezTo>
                    <a:cubicBezTo>
                      <a:pt x="174" y="104"/>
                      <a:pt x="173" y="104"/>
                      <a:pt x="172" y="104"/>
                    </a:cubicBezTo>
                    <a:cubicBezTo>
                      <a:pt x="26" y="104"/>
                      <a:pt x="26" y="104"/>
                      <a:pt x="26" y="104"/>
                    </a:cubicBezTo>
                    <a:cubicBezTo>
                      <a:pt x="26" y="104"/>
                      <a:pt x="26" y="104"/>
                      <a:pt x="26" y="104"/>
                    </a:cubicBezTo>
                    <a:cubicBezTo>
                      <a:pt x="12" y="103"/>
                      <a:pt x="0" y="92"/>
                      <a:pt x="0" y="78"/>
                    </a:cubicBezTo>
                  </a:path>
                </a:pathLst>
              </a:custGeom>
              <a:solidFill>
                <a:srgbClr val="79527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4" name="Google Shape;1394;p36"/>
              <p:cNvSpPr/>
              <p:nvPr/>
            </p:nvSpPr>
            <p:spPr>
              <a:xfrm>
                <a:off x="9755188" y="5937250"/>
                <a:ext cx="307975" cy="158750"/>
              </a:xfrm>
              <a:custGeom>
                <a:avLst/>
                <a:gdLst/>
                <a:ahLst/>
                <a:cxnLst/>
                <a:rect l="l" t="t" r="r" b="b"/>
                <a:pathLst>
                  <a:path w="134" h="69" extrusionOk="0">
                    <a:moveTo>
                      <a:pt x="131" y="69"/>
                    </a:moveTo>
                    <a:cubicBezTo>
                      <a:pt x="133" y="66"/>
                      <a:pt x="134" y="62"/>
                      <a:pt x="134" y="58"/>
                    </a:cubicBezTo>
                    <a:cubicBezTo>
                      <a:pt x="134" y="45"/>
                      <a:pt x="123" y="35"/>
                      <a:pt x="110" y="35"/>
                    </a:cubicBezTo>
                    <a:cubicBezTo>
                      <a:pt x="110" y="35"/>
                      <a:pt x="109" y="35"/>
                      <a:pt x="109" y="35"/>
                    </a:cubicBezTo>
                    <a:cubicBezTo>
                      <a:pt x="109" y="16"/>
                      <a:pt x="93" y="0"/>
                      <a:pt x="73" y="0"/>
                    </a:cubicBezTo>
                    <a:cubicBezTo>
                      <a:pt x="59" y="0"/>
                      <a:pt x="47" y="8"/>
                      <a:pt x="41" y="19"/>
                    </a:cubicBezTo>
                    <a:cubicBezTo>
                      <a:pt x="38" y="18"/>
                      <a:pt x="34" y="17"/>
                      <a:pt x="30" y="17"/>
                    </a:cubicBezTo>
                    <a:cubicBezTo>
                      <a:pt x="14" y="17"/>
                      <a:pt x="1" y="29"/>
                      <a:pt x="0" y="44"/>
                    </a:cubicBezTo>
                    <a:cubicBezTo>
                      <a:pt x="1" y="44"/>
                      <a:pt x="2" y="44"/>
                      <a:pt x="3" y="44"/>
                    </a:cubicBezTo>
                    <a:cubicBezTo>
                      <a:pt x="12" y="44"/>
                      <a:pt x="18" y="46"/>
                      <a:pt x="24" y="51"/>
                    </a:cubicBezTo>
                    <a:cubicBezTo>
                      <a:pt x="31" y="38"/>
                      <a:pt x="46" y="29"/>
                      <a:pt x="62" y="29"/>
                    </a:cubicBezTo>
                    <a:cubicBezTo>
                      <a:pt x="83" y="29"/>
                      <a:pt x="103" y="46"/>
                      <a:pt x="105" y="67"/>
                    </a:cubicBezTo>
                    <a:cubicBezTo>
                      <a:pt x="109" y="65"/>
                      <a:pt x="113" y="65"/>
                      <a:pt x="117" y="65"/>
                    </a:cubicBezTo>
                    <a:cubicBezTo>
                      <a:pt x="123" y="65"/>
                      <a:pt x="126" y="66"/>
                      <a:pt x="131" y="6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5" name="Google Shape;1395;p36"/>
              <p:cNvSpPr/>
              <p:nvPr/>
            </p:nvSpPr>
            <p:spPr>
              <a:xfrm>
                <a:off x="9380836" y="6143625"/>
                <a:ext cx="485770" cy="338139"/>
              </a:xfrm>
              <a:custGeom>
                <a:avLst/>
                <a:gdLst/>
                <a:ahLst/>
                <a:cxnLst/>
                <a:rect l="l" t="t" r="r" b="b"/>
                <a:pathLst>
                  <a:path w="212" h="147" extrusionOk="0">
                    <a:moveTo>
                      <a:pt x="95" y="0"/>
                    </a:moveTo>
                    <a:cubicBezTo>
                      <a:pt x="0" y="0"/>
                      <a:pt x="0" y="0"/>
                      <a:pt x="0" y="0"/>
                    </a:cubicBezTo>
                    <a:cubicBezTo>
                      <a:pt x="0" y="147"/>
                      <a:pt x="0" y="147"/>
                      <a:pt x="0" y="147"/>
                    </a:cubicBezTo>
                    <a:cubicBezTo>
                      <a:pt x="212" y="147"/>
                      <a:pt x="212" y="147"/>
                      <a:pt x="212" y="147"/>
                    </a:cubicBezTo>
                    <a:cubicBezTo>
                      <a:pt x="212" y="56"/>
                      <a:pt x="212" y="56"/>
                      <a:pt x="212" y="56"/>
                    </a:cubicBezTo>
                    <a:cubicBezTo>
                      <a:pt x="110" y="56"/>
                      <a:pt x="110" y="56"/>
                      <a:pt x="110" y="56"/>
                    </a:cubicBezTo>
                    <a:cubicBezTo>
                      <a:pt x="101" y="56"/>
                      <a:pt x="92" y="51"/>
                      <a:pt x="88" y="44"/>
                    </a:cubicBezTo>
                    <a:cubicBezTo>
                      <a:pt x="85" y="40"/>
                      <a:pt x="82" y="34"/>
                      <a:pt x="82" y="27"/>
                    </a:cubicBezTo>
                    <a:cubicBezTo>
                      <a:pt x="81" y="20"/>
                      <a:pt x="83" y="15"/>
                      <a:pt x="86" y="9"/>
                    </a:cubicBezTo>
                    <a:cubicBezTo>
                      <a:pt x="89" y="3"/>
                      <a:pt x="93" y="1"/>
                      <a:pt x="95" y="0"/>
                    </a:cubicBezTo>
                  </a:path>
                </a:pathLst>
              </a:custGeom>
              <a:solidFill>
                <a:srgbClr val="79527B"/>
              </a:solidFill>
              <a:ln w="9525" cap="flat" cmpd="sng">
                <a:solidFill>
                  <a:srgbClr val="79527B"/>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96" name="Google Shape;1396;p36"/>
            <p:cNvSpPr/>
            <p:nvPr/>
          </p:nvSpPr>
          <p:spPr>
            <a:xfrm>
              <a:off x="8052054" y="4518123"/>
              <a:ext cx="301461" cy="486696"/>
            </a:xfrm>
            <a:custGeom>
              <a:avLst/>
              <a:gdLst/>
              <a:ahLst/>
              <a:cxnLst/>
              <a:rect l="l" t="t" r="r" b="b"/>
              <a:pathLst>
                <a:path w="403" h="653" extrusionOk="0">
                  <a:moveTo>
                    <a:pt x="194" y="601"/>
                  </a:moveTo>
                  <a:cubicBezTo>
                    <a:pt x="194" y="630"/>
                    <a:pt x="217" y="653"/>
                    <a:pt x="246" y="653"/>
                  </a:cubicBezTo>
                  <a:cubicBezTo>
                    <a:pt x="275" y="653"/>
                    <a:pt x="298" y="630"/>
                    <a:pt x="298" y="601"/>
                  </a:cubicBezTo>
                  <a:cubicBezTo>
                    <a:pt x="298" y="572"/>
                    <a:pt x="275" y="549"/>
                    <a:pt x="246" y="549"/>
                  </a:cubicBezTo>
                  <a:cubicBezTo>
                    <a:pt x="217" y="549"/>
                    <a:pt x="194" y="572"/>
                    <a:pt x="194" y="601"/>
                  </a:cubicBezTo>
                  <a:moveTo>
                    <a:pt x="149" y="65"/>
                  </a:moveTo>
                  <a:cubicBezTo>
                    <a:pt x="149" y="29"/>
                    <a:pt x="127" y="0"/>
                    <a:pt x="99" y="0"/>
                  </a:cubicBezTo>
                  <a:cubicBezTo>
                    <a:pt x="71" y="0"/>
                    <a:pt x="49" y="29"/>
                    <a:pt x="49" y="65"/>
                  </a:cubicBezTo>
                  <a:cubicBezTo>
                    <a:pt x="49" y="100"/>
                    <a:pt x="71" y="129"/>
                    <a:pt x="99" y="129"/>
                  </a:cubicBezTo>
                  <a:cubicBezTo>
                    <a:pt x="127" y="129"/>
                    <a:pt x="149" y="100"/>
                    <a:pt x="149" y="65"/>
                  </a:cubicBezTo>
                  <a:moveTo>
                    <a:pt x="366" y="324"/>
                  </a:moveTo>
                  <a:cubicBezTo>
                    <a:pt x="366" y="299"/>
                    <a:pt x="350" y="278"/>
                    <a:pt x="331" y="278"/>
                  </a:cubicBezTo>
                  <a:cubicBezTo>
                    <a:pt x="311" y="278"/>
                    <a:pt x="295" y="299"/>
                    <a:pt x="295" y="324"/>
                  </a:cubicBezTo>
                  <a:cubicBezTo>
                    <a:pt x="295" y="350"/>
                    <a:pt x="311" y="370"/>
                    <a:pt x="331" y="370"/>
                  </a:cubicBezTo>
                  <a:cubicBezTo>
                    <a:pt x="350" y="370"/>
                    <a:pt x="366" y="350"/>
                    <a:pt x="366" y="324"/>
                  </a:cubicBezTo>
                  <a:moveTo>
                    <a:pt x="403" y="503"/>
                  </a:moveTo>
                  <a:cubicBezTo>
                    <a:pt x="387" y="399"/>
                    <a:pt x="387" y="399"/>
                    <a:pt x="387" y="399"/>
                  </a:cubicBezTo>
                  <a:cubicBezTo>
                    <a:pt x="387" y="389"/>
                    <a:pt x="376" y="370"/>
                    <a:pt x="360" y="370"/>
                  </a:cubicBezTo>
                  <a:cubicBezTo>
                    <a:pt x="360" y="370"/>
                    <a:pt x="360" y="370"/>
                    <a:pt x="360" y="370"/>
                  </a:cubicBezTo>
                  <a:cubicBezTo>
                    <a:pt x="352" y="380"/>
                    <a:pt x="342" y="386"/>
                    <a:pt x="331" y="386"/>
                  </a:cubicBezTo>
                  <a:cubicBezTo>
                    <a:pt x="327" y="386"/>
                    <a:pt x="309" y="380"/>
                    <a:pt x="301" y="370"/>
                  </a:cubicBezTo>
                  <a:cubicBezTo>
                    <a:pt x="301" y="370"/>
                    <a:pt x="301" y="370"/>
                    <a:pt x="301" y="370"/>
                  </a:cubicBezTo>
                  <a:cubicBezTo>
                    <a:pt x="301" y="370"/>
                    <a:pt x="292" y="384"/>
                    <a:pt x="272" y="396"/>
                  </a:cubicBezTo>
                  <a:cubicBezTo>
                    <a:pt x="272" y="396"/>
                    <a:pt x="255" y="407"/>
                    <a:pt x="217" y="402"/>
                  </a:cubicBezTo>
                  <a:cubicBezTo>
                    <a:pt x="192" y="159"/>
                    <a:pt x="192" y="159"/>
                    <a:pt x="192" y="159"/>
                  </a:cubicBezTo>
                  <a:cubicBezTo>
                    <a:pt x="191" y="144"/>
                    <a:pt x="164" y="129"/>
                    <a:pt x="141" y="129"/>
                  </a:cubicBezTo>
                  <a:cubicBezTo>
                    <a:pt x="140" y="129"/>
                    <a:pt x="140" y="129"/>
                    <a:pt x="140" y="129"/>
                  </a:cubicBezTo>
                  <a:cubicBezTo>
                    <a:pt x="130" y="143"/>
                    <a:pt x="115" y="151"/>
                    <a:pt x="99" y="151"/>
                  </a:cubicBezTo>
                  <a:cubicBezTo>
                    <a:pt x="83" y="151"/>
                    <a:pt x="68" y="143"/>
                    <a:pt x="58" y="129"/>
                  </a:cubicBezTo>
                  <a:cubicBezTo>
                    <a:pt x="57" y="129"/>
                    <a:pt x="57" y="129"/>
                    <a:pt x="57" y="129"/>
                  </a:cubicBezTo>
                  <a:cubicBezTo>
                    <a:pt x="57" y="129"/>
                    <a:pt x="6" y="139"/>
                    <a:pt x="6" y="159"/>
                  </a:cubicBezTo>
                  <a:cubicBezTo>
                    <a:pt x="0" y="406"/>
                    <a:pt x="0" y="406"/>
                    <a:pt x="0" y="406"/>
                  </a:cubicBezTo>
                  <a:cubicBezTo>
                    <a:pt x="0" y="406"/>
                    <a:pt x="0" y="418"/>
                    <a:pt x="12" y="418"/>
                  </a:cubicBezTo>
                  <a:cubicBezTo>
                    <a:pt x="17" y="418"/>
                    <a:pt x="17" y="418"/>
                    <a:pt x="17" y="418"/>
                  </a:cubicBezTo>
                  <a:cubicBezTo>
                    <a:pt x="17" y="418"/>
                    <a:pt x="29" y="418"/>
                    <a:pt x="29" y="406"/>
                  </a:cubicBezTo>
                  <a:cubicBezTo>
                    <a:pt x="29" y="378"/>
                    <a:pt x="29" y="378"/>
                    <a:pt x="29" y="378"/>
                  </a:cubicBezTo>
                  <a:cubicBezTo>
                    <a:pt x="32" y="380"/>
                    <a:pt x="48" y="382"/>
                    <a:pt x="52" y="383"/>
                  </a:cubicBezTo>
                  <a:cubicBezTo>
                    <a:pt x="51" y="385"/>
                    <a:pt x="51" y="387"/>
                    <a:pt x="51" y="390"/>
                  </a:cubicBezTo>
                  <a:cubicBezTo>
                    <a:pt x="51" y="629"/>
                    <a:pt x="51" y="629"/>
                    <a:pt x="51" y="629"/>
                  </a:cubicBezTo>
                  <a:cubicBezTo>
                    <a:pt x="51" y="629"/>
                    <a:pt x="51" y="653"/>
                    <a:pt x="67" y="653"/>
                  </a:cubicBezTo>
                  <a:cubicBezTo>
                    <a:pt x="73" y="653"/>
                    <a:pt x="73" y="653"/>
                    <a:pt x="73" y="653"/>
                  </a:cubicBezTo>
                  <a:cubicBezTo>
                    <a:pt x="73" y="653"/>
                    <a:pt x="89" y="653"/>
                    <a:pt x="89" y="629"/>
                  </a:cubicBezTo>
                  <a:cubicBezTo>
                    <a:pt x="89" y="390"/>
                    <a:pt x="89" y="390"/>
                    <a:pt x="89" y="390"/>
                  </a:cubicBezTo>
                  <a:cubicBezTo>
                    <a:pt x="89" y="390"/>
                    <a:pt x="89" y="388"/>
                    <a:pt x="89" y="385"/>
                  </a:cubicBezTo>
                  <a:cubicBezTo>
                    <a:pt x="109" y="385"/>
                    <a:pt x="109" y="385"/>
                    <a:pt x="109" y="385"/>
                  </a:cubicBezTo>
                  <a:cubicBezTo>
                    <a:pt x="109" y="387"/>
                    <a:pt x="109" y="388"/>
                    <a:pt x="109" y="390"/>
                  </a:cubicBezTo>
                  <a:cubicBezTo>
                    <a:pt x="109" y="629"/>
                    <a:pt x="109" y="629"/>
                    <a:pt x="109" y="629"/>
                  </a:cubicBezTo>
                  <a:cubicBezTo>
                    <a:pt x="109" y="629"/>
                    <a:pt x="109" y="653"/>
                    <a:pt x="125" y="653"/>
                  </a:cubicBezTo>
                  <a:cubicBezTo>
                    <a:pt x="131" y="653"/>
                    <a:pt x="131" y="653"/>
                    <a:pt x="131" y="653"/>
                  </a:cubicBezTo>
                  <a:cubicBezTo>
                    <a:pt x="131" y="653"/>
                    <a:pt x="147" y="653"/>
                    <a:pt x="147" y="629"/>
                  </a:cubicBezTo>
                  <a:cubicBezTo>
                    <a:pt x="147" y="390"/>
                    <a:pt x="147" y="390"/>
                    <a:pt x="147" y="390"/>
                  </a:cubicBezTo>
                  <a:cubicBezTo>
                    <a:pt x="147" y="390"/>
                    <a:pt x="147" y="387"/>
                    <a:pt x="145" y="382"/>
                  </a:cubicBezTo>
                  <a:cubicBezTo>
                    <a:pt x="149" y="381"/>
                    <a:pt x="163" y="380"/>
                    <a:pt x="167" y="378"/>
                  </a:cubicBezTo>
                  <a:cubicBezTo>
                    <a:pt x="170" y="296"/>
                    <a:pt x="170" y="296"/>
                    <a:pt x="170" y="296"/>
                  </a:cubicBezTo>
                  <a:cubicBezTo>
                    <a:pt x="170" y="296"/>
                    <a:pt x="188" y="404"/>
                    <a:pt x="189" y="408"/>
                  </a:cubicBezTo>
                  <a:cubicBezTo>
                    <a:pt x="190" y="416"/>
                    <a:pt x="197" y="418"/>
                    <a:pt x="200" y="418"/>
                  </a:cubicBezTo>
                  <a:cubicBezTo>
                    <a:pt x="202" y="418"/>
                    <a:pt x="202" y="418"/>
                    <a:pt x="202" y="418"/>
                  </a:cubicBezTo>
                  <a:cubicBezTo>
                    <a:pt x="203" y="418"/>
                    <a:pt x="203" y="418"/>
                    <a:pt x="203" y="418"/>
                  </a:cubicBezTo>
                  <a:cubicBezTo>
                    <a:pt x="203" y="418"/>
                    <a:pt x="219" y="422"/>
                    <a:pt x="240" y="427"/>
                  </a:cubicBezTo>
                  <a:cubicBezTo>
                    <a:pt x="240" y="427"/>
                    <a:pt x="276" y="432"/>
                    <a:pt x="290" y="432"/>
                  </a:cubicBezTo>
                  <a:cubicBezTo>
                    <a:pt x="281" y="529"/>
                    <a:pt x="281" y="529"/>
                    <a:pt x="281" y="529"/>
                  </a:cubicBezTo>
                  <a:cubicBezTo>
                    <a:pt x="305" y="541"/>
                    <a:pt x="305" y="541"/>
                    <a:pt x="305" y="541"/>
                  </a:cubicBezTo>
                  <a:cubicBezTo>
                    <a:pt x="305" y="636"/>
                    <a:pt x="305" y="636"/>
                    <a:pt x="305" y="636"/>
                  </a:cubicBezTo>
                  <a:cubicBezTo>
                    <a:pt x="305" y="636"/>
                    <a:pt x="302" y="653"/>
                    <a:pt x="313" y="653"/>
                  </a:cubicBezTo>
                  <a:cubicBezTo>
                    <a:pt x="318" y="653"/>
                    <a:pt x="318" y="653"/>
                    <a:pt x="318" y="653"/>
                  </a:cubicBezTo>
                  <a:cubicBezTo>
                    <a:pt x="318" y="653"/>
                    <a:pt x="326" y="653"/>
                    <a:pt x="326" y="636"/>
                  </a:cubicBezTo>
                  <a:cubicBezTo>
                    <a:pt x="326" y="541"/>
                    <a:pt x="326" y="541"/>
                    <a:pt x="326" y="541"/>
                  </a:cubicBezTo>
                  <a:cubicBezTo>
                    <a:pt x="335" y="541"/>
                    <a:pt x="335" y="541"/>
                    <a:pt x="335" y="541"/>
                  </a:cubicBezTo>
                  <a:cubicBezTo>
                    <a:pt x="335" y="636"/>
                    <a:pt x="335" y="636"/>
                    <a:pt x="335" y="636"/>
                  </a:cubicBezTo>
                  <a:cubicBezTo>
                    <a:pt x="335" y="636"/>
                    <a:pt x="335" y="653"/>
                    <a:pt x="346" y="653"/>
                  </a:cubicBezTo>
                  <a:cubicBezTo>
                    <a:pt x="351" y="653"/>
                    <a:pt x="351" y="653"/>
                    <a:pt x="351" y="653"/>
                  </a:cubicBezTo>
                  <a:cubicBezTo>
                    <a:pt x="351" y="653"/>
                    <a:pt x="356" y="653"/>
                    <a:pt x="356" y="636"/>
                  </a:cubicBezTo>
                  <a:cubicBezTo>
                    <a:pt x="356" y="541"/>
                    <a:pt x="356" y="541"/>
                    <a:pt x="356" y="541"/>
                  </a:cubicBezTo>
                  <a:cubicBezTo>
                    <a:pt x="380" y="529"/>
                    <a:pt x="380" y="529"/>
                    <a:pt x="380" y="529"/>
                  </a:cubicBezTo>
                  <a:cubicBezTo>
                    <a:pt x="371" y="446"/>
                    <a:pt x="371" y="446"/>
                    <a:pt x="371" y="446"/>
                  </a:cubicBezTo>
                  <a:cubicBezTo>
                    <a:pt x="371" y="445"/>
                    <a:pt x="372" y="445"/>
                    <a:pt x="372" y="445"/>
                  </a:cubicBezTo>
                  <a:cubicBezTo>
                    <a:pt x="385" y="509"/>
                    <a:pt x="385" y="509"/>
                    <a:pt x="385" y="509"/>
                  </a:cubicBezTo>
                  <a:cubicBezTo>
                    <a:pt x="385" y="509"/>
                    <a:pt x="387" y="517"/>
                    <a:pt x="395" y="517"/>
                  </a:cubicBezTo>
                  <a:cubicBezTo>
                    <a:pt x="399" y="516"/>
                    <a:pt x="399" y="516"/>
                    <a:pt x="399" y="516"/>
                  </a:cubicBezTo>
                  <a:cubicBezTo>
                    <a:pt x="399" y="516"/>
                    <a:pt x="403" y="512"/>
                    <a:pt x="403" y="503"/>
                  </a:cubicBezTo>
                </a:path>
              </a:pathLst>
            </a:custGeom>
            <a:solidFill>
              <a:srgbClr val="F2795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7" name="Google Shape;1397;p36"/>
            <p:cNvSpPr/>
            <p:nvPr/>
          </p:nvSpPr>
          <p:spPr>
            <a:xfrm>
              <a:off x="7646986" y="2150475"/>
              <a:ext cx="436172" cy="335323"/>
            </a:xfrm>
            <a:custGeom>
              <a:avLst/>
              <a:gdLst/>
              <a:ahLst/>
              <a:cxnLst/>
              <a:rect l="l" t="t" r="r" b="b"/>
              <a:pathLst>
                <a:path w="692" h="532" extrusionOk="0">
                  <a:moveTo>
                    <a:pt x="645" y="503"/>
                  </a:moveTo>
                  <a:lnTo>
                    <a:pt x="645" y="0"/>
                  </a:lnTo>
                  <a:lnTo>
                    <a:pt x="527" y="0"/>
                  </a:lnTo>
                  <a:lnTo>
                    <a:pt x="527" y="503"/>
                  </a:lnTo>
                  <a:lnTo>
                    <a:pt x="487" y="503"/>
                  </a:lnTo>
                  <a:lnTo>
                    <a:pt x="487" y="164"/>
                  </a:lnTo>
                  <a:lnTo>
                    <a:pt x="369" y="164"/>
                  </a:lnTo>
                  <a:lnTo>
                    <a:pt x="369" y="503"/>
                  </a:lnTo>
                  <a:lnTo>
                    <a:pt x="328" y="503"/>
                  </a:lnTo>
                  <a:lnTo>
                    <a:pt x="328" y="262"/>
                  </a:lnTo>
                  <a:lnTo>
                    <a:pt x="211" y="262"/>
                  </a:lnTo>
                  <a:lnTo>
                    <a:pt x="211" y="503"/>
                  </a:lnTo>
                  <a:lnTo>
                    <a:pt x="166" y="503"/>
                  </a:lnTo>
                  <a:lnTo>
                    <a:pt x="166" y="311"/>
                  </a:lnTo>
                  <a:lnTo>
                    <a:pt x="48" y="311"/>
                  </a:lnTo>
                  <a:lnTo>
                    <a:pt x="48" y="503"/>
                  </a:lnTo>
                  <a:lnTo>
                    <a:pt x="0" y="503"/>
                  </a:lnTo>
                  <a:lnTo>
                    <a:pt x="0" y="532"/>
                  </a:lnTo>
                  <a:lnTo>
                    <a:pt x="692" y="532"/>
                  </a:lnTo>
                  <a:lnTo>
                    <a:pt x="692" y="503"/>
                  </a:lnTo>
                  <a:lnTo>
                    <a:pt x="645" y="503"/>
                  </a:lnTo>
                  <a:close/>
                </a:path>
              </a:pathLst>
            </a:custGeom>
            <a:solidFill>
              <a:srgbClr val="81D1C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8" name="Google Shape;1398;p36"/>
            <p:cNvSpPr/>
            <p:nvPr/>
          </p:nvSpPr>
          <p:spPr>
            <a:xfrm>
              <a:off x="3955565" y="2119332"/>
              <a:ext cx="453559" cy="397606"/>
            </a:xfrm>
            <a:custGeom>
              <a:avLst/>
              <a:gdLst/>
              <a:ahLst/>
              <a:cxnLst/>
              <a:rect l="l" t="t" r="r" b="b"/>
              <a:pathLst>
                <a:path w="371" h="324" extrusionOk="0">
                  <a:moveTo>
                    <a:pt x="61" y="211"/>
                  </a:moveTo>
                  <a:cubicBezTo>
                    <a:pt x="61" y="207"/>
                    <a:pt x="62" y="204"/>
                    <a:pt x="65" y="201"/>
                  </a:cubicBezTo>
                  <a:cubicBezTo>
                    <a:pt x="67" y="198"/>
                    <a:pt x="70" y="196"/>
                    <a:pt x="74" y="195"/>
                  </a:cubicBezTo>
                  <a:cubicBezTo>
                    <a:pt x="85" y="198"/>
                    <a:pt x="92" y="202"/>
                    <a:pt x="97" y="205"/>
                  </a:cubicBezTo>
                  <a:cubicBezTo>
                    <a:pt x="101" y="209"/>
                    <a:pt x="103" y="213"/>
                    <a:pt x="103" y="218"/>
                  </a:cubicBezTo>
                  <a:cubicBezTo>
                    <a:pt x="103" y="225"/>
                    <a:pt x="99" y="231"/>
                    <a:pt x="92" y="236"/>
                  </a:cubicBezTo>
                  <a:cubicBezTo>
                    <a:pt x="82" y="232"/>
                    <a:pt x="75" y="229"/>
                    <a:pt x="72" y="226"/>
                  </a:cubicBezTo>
                  <a:cubicBezTo>
                    <a:pt x="68" y="224"/>
                    <a:pt x="65" y="222"/>
                    <a:pt x="64" y="219"/>
                  </a:cubicBezTo>
                  <a:cubicBezTo>
                    <a:pt x="62" y="217"/>
                    <a:pt x="61" y="214"/>
                    <a:pt x="61" y="211"/>
                  </a:cubicBezTo>
                  <a:moveTo>
                    <a:pt x="84" y="135"/>
                  </a:moveTo>
                  <a:cubicBezTo>
                    <a:pt x="72" y="135"/>
                    <a:pt x="61" y="137"/>
                    <a:pt x="54" y="142"/>
                  </a:cubicBezTo>
                  <a:cubicBezTo>
                    <a:pt x="46" y="147"/>
                    <a:pt x="43" y="154"/>
                    <a:pt x="43" y="163"/>
                  </a:cubicBezTo>
                  <a:cubicBezTo>
                    <a:pt x="43" y="173"/>
                    <a:pt x="48" y="181"/>
                    <a:pt x="58" y="187"/>
                  </a:cubicBezTo>
                  <a:cubicBezTo>
                    <a:pt x="53" y="190"/>
                    <a:pt x="49" y="194"/>
                    <a:pt x="46" y="198"/>
                  </a:cubicBezTo>
                  <a:cubicBezTo>
                    <a:pt x="44" y="203"/>
                    <a:pt x="42" y="208"/>
                    <a:pt x="42" y="213"/>
                  </a:cubicBezTo>
                  <a:cubicBezTo>
                    <a:pt x="42" y="218"/>
                    <a:pt x="43" y="223"/>
                    <a:pt x="45" y="227"/>
                  </a:cubicBezTo>
                  <a:cubicBezTo>
                    <a:pt x="48" y="231"/>
                    <a:pt x="51" y="235"/>
                    <a:pt x="55" y="238"/>
                  </a:cubicBezTo>
                  <a:cubicBezTo>
                    <a:pt x="60" y="241"/>
                    <a:pt x="67" y="245"/>
                    <a:pt x="76" y="248"/>
                  </a:cubicBezTo>
                  <a:cubicBezTo>
                    <a:pt x="83" y="251"/>
                    <a:pt x="88" y="253"/>
                    <a:pt x="92" y="255"/>
                  </a:cubicBezTo>
                  <a:cubicBezTo>
                    <a:pt x="95" y="257"/>
                    <a:pt x="97" y="259"/>
                    <a:pt x="99" y="261"/>
                  </a:cubicBezTo>
                  <a:cubicBezTo>
                    <a:pt x="100" y="262"/>
                    <a:pt x="101" y="265"/>
                    <a:pt x="101" y="268"/>
                  </a:cubicBezTo>
                  <a:cubicBezTo>
                    <a:pt x="101" y="277"/>
                    <a:pt x="93" y="281"/>
                    <a:pt x="77" y="281"/>
                  </a:cubicBezTo>
                  <a:cubicBezTo>
                    <a:pt x="71" y="281"/>
                    <a:pt x="65" y="280"/>
                    <a:pt x="59" y="279"/>
                  </a:cubicBezTo>
                  <a:cubicBezTo>
                    <a:pt x="52" y="277"/>
                    <a:pt x="46" y="275"/>
                    <a:pt x="41" y="272"/>
                  </a:cubicBezTo>
                  <a:cubicBezTo>
                    <a:pt x="41" y="290"/>
                    <a:pt x="41" y="290"/>
                    <a:pt x="41" y="290"/>
                  </a:cubicBezTo>
                  <a:cubicBezTo>
                    <a:pt x="25" y="290"/>
                    <a:pt x="25" y="290"/>
                    <a:pt x="25" y="290"/>
                  </a:cubicBezTo>
                  <a:cubicBezTo>
                    <a:pt x="36" y="249"/>
                    <a:pt x="36" y="249"/>
                    <a:pt x="36" y="249"/>
                  </a:cubicBezTo>
                  <a:cubicBezTo>
                    <a:pt x="30" y="249"/>
                    <a:pt x="30" y="249"/>
                    <a:pt x="30" y="249"/>
                  </a:cubicBezTo>
                  <a:cubicBezTo>
                    <a:pt x="18" y="290"/>
                    <a:pt x="18" y="290"/>
                    <a:pt x="18" y="290"/>
                  </a:cubicBezTo>
                  <a:cubicBezTo>
                    <a:pt x="0" y="290"/>
                    <a:pt x="0" y="290"/>
                    <a:pt x="0" y="290"/>
                  </a:cubicBezTo>
                  <a:cubicBezTo>
                    <a:pt x="0" y="291"/>
                    <a:pt x="0" y="291"/>
                    <a:pt x="0" y="291"/>
                  </a:cubicBezTo>
                  <a:cubicBezTo>
                    <a:pt x="0" y="291"/>
                    <a:pt x="22" y="317"/>
                    <a:pt x="80" y="317"/>
                  </a:cubicBezTo>
                  <a:cubicBezTo>
                    <a:pt x="138" y="317"/>
                    <a:pt x="163" y="291"/>
                    <a:pt x="163" y="291"/>
                  </a:cubicBezTo>
                  <a:cubicBezTo>
                    <a:pt x="163" y="290"/>
                    <a:pt x="163" y="290"/>
                    <a:pt x="163" y="290"/>
                  </a:cubicBezTo>
                  <a:cubicBezTo>
                    <a:pt x="145" y="290"/>
                    <a:pt x="145" y="290"/>
                    <a:pt x="145" y="290"/>
                  </a:cubicBezTo>
                  <a:cubicBezTo>
                    <a:pt x="133" y="249"/>
                    <a:pt x="133" y="249"/>
                    <a:pt x="133" y="249"/>
                  </a:cubicBezTo>
                  <a:cubicBezTo>
                    <a:pt x="126" y="249"/>
                    <a:pt x="126" y="249"/>
                    <a:pt x="126" y="249"/>
                  </a:cubicBezTo>
                  <a:cubicBezTo>
                    <a:pt x="138" y="290"/>
                    <a:pt x="138" y="290"/>
                    <a:pt x="138" y="290"/>
                  </a:cubicBezTo>
                  <a:cubicBezTo>
                    <a:pt x="108" y="290"/>
                    <a:pt x="108" y="290"/>
                    <a:pt x="108" y="290"/>
                  </a:cubicBezTo>
                  <a:cubicBezTo>
                    <a:pt x="109" y="290"/>
                    <a:pt x="109" y="289"/>
                    <a:pt x="110" y="289"/>
                  </a:cubicBezTo>
                  <a:cubicBezTo>
                    <a:pt x="118" y="283"/>
                    <a:pt x="122" y="276"/>
                    <a:pt x="122" y="266"/>
                  </a:cubicBezTo>
                  <a:cubicBezTo>
                    <a:pt x="122" y="256"/>
                    <a:pt x="117" y="249"/>
                    <a:pt x="108" y="243"/>
                  </a:cubicBezTo>
                  <a:cubicBezTo>
                    <a:pt x="117" y="237"/>
                    <a:pt x="122" y="228"/>
                    <a:pt x="122" y="216"/>
                  </a:cubicBezTo>
                  <a:cubicBezTo>
                    <a:pt x="122" y="208"/>
                    <a:pt x="120" y="202"/>
                    <a:pt x="114" y="196"/>
                  </a:cubicBezTo>
                  <a:cubicBezTo>
                    <a:pt x="109" y="191"/>
                    <a:pt x="101" y="186"/>
                    <a:pt x="89" y="181"/>
                  </a:cubicBezTo>
                  <a:cubicBezTo>
                    <a:pt x="79" y="178"/>
                    <a:pt x="73" y="175"/>
                    <a:pt x="69" y="172"/>
                  </a:cubicBezTo>
                  <a:cubicBezTo>
                    <a:pt x="65" y="169"/>
                    <a:pt x="63" y="166"/>
                    <a:pt x="63" y="162"/>
                  </a:cubicBezTo>
                  <a:cubicBezTo>
                    <a:pt x="63" y="155"/>
                    <a:pt x="70" y="151"/>
                    <a:pt x="83" y="151"/>
                  </a:cubicBezTo>
                  <a:cubicBezTo>
                    <a:pt x="88" y="151"/>
                    <a:pt x="92" y="152"/>
                    <a:pt x="96" y="153"/>
                  </a:cubicBezTo>
                  <a:cubicBezTo>
                    <a:pt x="100" y="153"/>
                    <a:pt x="106" y="156"/>
                    <a:pt x="114" y="159"/>
                  </a:cubicBezTo>
                  <a:cubicBezTo>
                    <a:pt x="121" y="142"/>
                    <a:pt x="121" y="142"/>
                    <a:pt x="121" y="142"/>
                  </a:cubicBezTo>
                  <a:cubicBezTo>
                    <a:pt x="114" y="139"/>
                    <a:pt x="108" y="137"/>
                    <a:pt x="102" y="136"/>
                  </a:cubicBezTo>
                  <a:cubicBezTo>
                    <a:pt x="96" y="135"/>
                    <a:pt x="90" y="135"/>
                    <a:pt x="84" y="135"/>
                  </a:cubicBezTo>
                  <a:moveTo>
                    <a:pt x="346" y="222"/>
                  </a:moveTo>
                  <a:cubicBezTo>
                    <a:pt x="232" y="222"/>
                    <a:pt x="232" y="222"/>
                    <a:pt x="232" y="222"/>
                  </a:cubicBezTo>
                  <a:cubicBezTo>
                    <a:pt x="289" y="14"/>
                    <a:pt x="289" y="14"/>
                    <a:pt x="289" y="14"/>
                  </a:cubicBezTo>
                  <a:lnTo>
                    <a:pt x="346" y="222"/>
                  </a:lnTo>
                  <a:close/>
                  <a:moveTo>
                    <a:pt x="371" y="223"/>
                  </a:moveTo>
                  <a:cubicBezTo>
                    <a:pt x="371" y="222"/>
                    <a:pt x="371" y="222"/>
                    <a:pt x="371" y="222"/>
                  </a:cubicBezTo>
                  <a:cubicBezTo>
                    <a:pt x="353" y="222"/>
                    <a:pt x="353" y="222"/>
                    <a:pt x="353" y="222"/>
                  </a:cubicBezTo>
                  <a:cubicBezTo>
                    <a:pt x="295" y="9"/>
                    <a:pt x="295" y="9"/>
                    <a:pt x="295" y="9"/>
                  </a:cubicBezTo>
                  <a:cubicBezTo>
                    <a:pt x="295" y="8"/>
                    <a:pt x="296" y="6"/>
                    <a:pt x="295" y="4"/>
                  </a:cubicBezTo>
                  <a:cubicBezTo>
                    <a:pt x="295" y="4"/>
                    <a:pt x="295" y="4"/>
                    <a:pt x="295" y="4"/>
                  </a:cubicBezTo>
                  <a:cubicBezTo>
                    <a:pt x="295" y="4"/>
                    <a:pt x="294" y="0"/>
                    <a:pt x="289" y="1"/>
                  </a:cubicBezTo>
                  <a:cubicBezTo>
                    <a:pt x="79" y="69"/>
                    <a:pt x="79" y="69"/>
                    <a:pt x="79" y="69"/>
                  </a:cubicBezTo>
                  <a:cubicBezTo>
                    <a:pt x="79" y="69"/>
                    <a:pt x="75" y="71"/>
                    <a:pt x="77" y="75"/>
                  </a:cubicBezTo>
                  <a:cubicBezTo>
                    <a:pt x="77" y="75"/>
                    <a:pt x="77" y="75"/>
                    <a:pt x="77" y="75"/>
                  </a:cubicBezTo>
                  <a:cubicBezTo>
                    <a:pt x="77" y="75"/>
                    <a:pt x="77" y="77"/>
                    <a:pt x="78" y="78"/>
                  </a:cubicBezTo>
                  <a:cubicBezTo>
                    <a:pt x="65" y="126"/>
                    <a:pt x="65" y="126"/>
                    <a:pt x="65" y="126"/>
                  </a:cubicBezTo>
                  <a:cubicBezTo>
                    <a:pt x="72" y="126"/>
                    <a:pt x="72" y="126"/>
                    <a:pt x="72" y="126"/>
                  </a:cubicBezTo>
                  <a:cubicBezTo>
                    <a:pt x="83" y="85"/>
                    <a:pt x="83" y="85"/>
                    <a:pt x="83" y="85"/>
                  </a:cubicBezTo>
                  <a:cubicBezTo>
                    <a:pt x="94" y="126"/>
                    <a:pt x="94" y="126"/>
                    <a:pt x="94" y="126"/>
                  </a:cubicBezTo>
                  <a:cubicBezTo>
                    <a:pt x="101" y="126"/>
                    <a:pt x="101" y="126"/>
                    <a:pt x="101" y="126"/>
                  </a:cubicBezTo>
                  <a:cubicBezTo>
                    <a:pt x="87" y="77"/>
                    <a:pt x="87" y="77"/>
                    <a:pt x="87" y="77"/>
                  </a:cubicBezTo>
                  <a:cubicBezTo>
                    <a:pt x="181" y="46"/>
                    <a:pt x="181" y="46"/>
                    <a:pt x="181" y="46"/>
                  </a:cubicBezTo>
                  <a:cubicBezTo>
                    <a:pt x="181" y="308"/>
                    <a:pt x="181" y="308"/>
                    <a:pt x="181" y="308"/>
                  </a:cubicBezTo>
                  <a:cubicBezTo>
                    <a:pt x="148" y="309"/>
                    <a:pt x="136" y="324"/>
                    <a:pt x="136" y="324"/>
                  </a:cubicBezTo>
                  <a:cubicBezTo>
                    <a:pt x="236" y="324"/>
                    <a:pt x="236" y="324"/>
                    <a:pt x="236" y="324"/>
                  </a:cubicBezTo>
                  <a:cubicBezTo>
                    <a:pt x="236" y="324"/>
                    <a:pt x="222" y="310"/>
                    <a:pt x="191" y="308"/>
                  </a:cubicBezTo>
                  <a:cubicBezTo>
                    <a:pt x="191" y="43"/>
                    <a:pt x="191" y="43"/>
                    <a:pt x="191" y="43"/>
                  </a:cubicBezTo>
                  <a:cubicBezTo>
                    <a:pt x="280" y="14"/>
                    <a:pt x="280" y="14"/>
                    <a:pt x="280" y="14"/>
                  </a:cubicBezTo>
                  <a:cubicBezTo>
                    <a:pt x="283" y="13"/>
                    <a:pt x="283" y="13"/>
                    <a:pt x="283" y="13"/>
                  </a:cubicBezTo>
                  <a:cubicBezTo>
                    <a:pt x="226" y="222"/>
                    <a:pt x="226" y="222"/>
                    <a:pt x="226" y="222"/>
                  </a:cubicBezTo>
                  <a:cubicBezTo>
                    <a:pt x="208" y="222"/>
                    <a:pt x="208" y="222"/>
                    <a:pt x="208" y="222"/>
                  </a:cubicBezTo>
                  <a:cubicBezTo>
                    <a:pt x="208" y="223"/>
                    <a:pt x="208" y="223"/>
                    <a:pt x="208" y="223"/>
                  </a:cubicBezTo>
                  <a:cubicBezTo>
                    <a:pt x="208" y="223"/>
                    <a:pt x="230" y="249"/>
                    <a:pt x="288" y="249"/>
                  </a:cubicBezTo>
                  <a:cubicBezTo>
                    <a:pt x="346" y="249"/>
                    <a:pt x="371" y="223"/>
                    <a:pt x="371" y="223"/>
                  </a:cubicBezTo>
                </a:path>
              </a:pathLst>
            </a:custGeom>
            <a:solidFill>
              <a:srgbClr val="E5329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99" name="Google Shape;1399;p36"/>
            <p:cNvGrpSpPr/>
            <p:nvPr/>
          </p:nvGrpSpPr>
          <p:grpSpPr>
            <a:xfrm>
              <a:off x="3800110" y="4560336"/>
              <a:ext cx="411727" cy="402270"/>
              <a:chOff x="7704138" y="3649663"/>
              <a:chExt cx="898526" cy="877888"/>
            </a:xfrm>
          </p:grpSpPr>
          <p:sp>
            <p:nvSpPr>
              <p:cNvPr id="1400" name="Google Shape;1400;p36"/>
              <p:cNvSpPr/>
              <p:nvPr/>
            </p:nvSpPr>
            <p:spPr>
              <a:xfrm>
                <a:off x="7704138" y="3649663"/>
                <a:ext cx="487363" cy="877888"/>
              </a:xfrm>
              <a:custGeom>
                <a:avLst/>
                <a:gdLst/>
                <a:ahLst/>
                <a:cxnLst/>
                <a:rect l="l" t="t" r="r" b="b"/>
                <a:pathLst>
                  <a:path w="213" h="383" extrusionOk="0">
                    <a:moveTo>
                      <a:pt x="188" y="122"/>
                    </a:moveTo>
                    <a:cubicBezTo>
                      <a:pt x="194" y="114"/>
                      <a:pt x="198" y="105"/>
                      <a:pt x="198" y="94"/>
                    </a:cubicBezTo>
                    <a:cubicBezTo>
                      <a:pt x="198" y="69"/>
                      <a:pt x="178" y="49"/>
                      <a:pt x="153" y="49"/>
                    </a:cubicBezTo>
                    <a:cubicBezTo>
                      <a:pt x="152" y="49"/>
                      <a:pt x="152" y="49"/>
                      <a:pt x="151" y="49"/>
                    </a:cubicBezTo>
                    <a:cubicBezTo>
                      <a:pt x="152" y="46"/>
                      <a:pt x="152" y="43"/>
                      <a:pt x="152" y="39"/>
                    </a:cubicBezTo>
                    <a:cubicBezTo>
                      <a:pt x="152" y="17"/>
                      <a:pt x="135" y="0"/>
                      <a:pt x="113" y="0"/>
                    </a:cubicBezTo>
                    <a:cubicBezTo>
                      <a:pt x="91" y="0"/>
                      <a:pt x="74" y="17"/>
                      <a:pt x="74" y="39"/>
                    </a:cubicBezTo>
                    <a:cubicBezTo>
                      <a:pt x="74" y="40"/>
                      <a:pt x="74" y="40"/>
                      <a:pt x="74" y="40"/>
                    </a:cubicBezTo>
                    <a:cubicBezTo>
                      <a:pt x="47" y="41"/>
                      <a:pt x="25" y="63"/>
                      <a:pt x="25" y="91"/>
                    </a:cubicBezTo>
                    <a:cubicBezTo>
                      <a:pt x="25" y="96"/>
                      <a:pt x="26" y="101"/>
                      <a:pt x="28" y="105"/>
                    </a:cubicBezTo>
                    <a:cubicBezTo>
                      <a:pt x="11" y="116"/>
                      <a:pt x="0" y="134"/>
                      <a:pt x="0" y="155"/>
                    </a:cubicBezTo>
                    <a:cubicBezTo>
                      <a:pt x="0" y="178"/>
                      <a:pt x="12" y="197"/>
                      <a:pt x="30" y="207"/>
                    </a:cubicBezTo>
                    <a:cubicBezTo>
                      <a:pt x="29" y="209"/>
                      <a:pt x="29" y="212"/>
                      <a:pt x="29" y="215"/>
                    </a:cubicBezTo>
                    <a:cubicBezTo>
                      <a:pt x="29" y="243"/>
                      <a:pt x="51" y="265"/>
                      <a:pt x="79" y="265"/>
                    </a:cubicBezTo>
                    <a:cubicBezTo>
                      <a:pt x="86" y="265"/>
                      <a:pt x="92" y="264"/>
                      <a:pt x="98" y="261"/>
                    </a:cubicBezTo>
                    <a:cubicBezTo>
                      <a:pt x="99" y="261"/>
                      <a:pt x="100" y="261"/>
                      <a:pt x="101" y="261"/>
                    </a:cubicBezTo>
                    <a:cubicBezTo>
                      <a:pt x="101" y="383"/>
                      <a:pt x="101" y="383"/>
                      <a:pt x="101" y="383"/>
                    </a:cubicBezTo>
                    <a:cubicBezTo>
                      <a:pt x="132" y="383"/>
                      <a:pt x="132" y="383"/>
                      <a:pt x="132" y="383"/>
                    </a:cubicBezTo>
                    <a:cubicBezTo>
                      <a:pt x="132" y="267"/>
                      <a:pt x="132" y="267"/>
                      <a:pt x="132" y="267"/>
                    </a:cubicBezTo>
                    <a:cubicBezTo>
                      <a:pt x="137" y="269"/>
                      <a:pt x="142" y="270"/>
                      <a:pt x="147" y="270"/>
                    </a:cubicBezTo>
                    <a:cubicBezTo>
                      <a:pt x="155" y="270"/>
                      <a:pt x="163" y="268"/>
                      <a:pt x="170" y="264"/>
                    </a:cubicBezTo>
                    <a:cubicBezTo>
                      <a:pt x="155" y="255"/>
                      <a:pt x="146" y="239"/>
                      <a:pt x="146" y="221"/>
                    </a:cubicBezTo>
                    <a:cubicBezTo>
                      <a:pt x="146" y="195"/>
                      <a:pt x="164" y="174"/>
                      <a:pt x="188" y="169"/>
                    </a:cubicBezTo>
                    <a:cubicBezTo>
                      <a:pt x="193" y="158"/>
                      <a:pt x="202" y="149"/>
                      <a:pt x="213" y="144"/>
                    </a:cubicBezTo>
                    <a:cubicBezTo>
                      <a:pt x="207" y="134"/>
                      <a:pt x="198" y="127"/>
                      <a:pt x="188" y="12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1" name="Google Shape;1401;p36"/>
              <p:cNvSpPr/>
              <p:nvPr/>
            </p:nvSpPr>
            <p:spPr>
              <a:xfrm>
                <a:off x="8083551" y="3911601"/>
                <a:ext cx="519113" cy="615950"/>
              </a:xfrm>
              <a:custGeom>
                <a:avLst/>
                <a:gdLst/>
                <a:ahLst/>
                <a:cxnLst/>
                <a:rect l="l" t="t" r="r" b="b"/>
                <a:pathLst>
                  <a:path w="227" h="269" extrusionOk="0">
                    <a:moveTo>
                      <a:pt x="227" y="113"/>
                    </a:moveTo>
                    <a:cubicBezTo>
                      <a:pt x="227" y="90"/>
                      <a:pt x="212" y="70"/>
                      <a:pt x="191" y="63"/>
                    </a:cubicBezTo>
                    <a:cubicBezTo>
                      <a:pt x="187" y="45"/>
                      <a:pt x="171" y="30"/>
                      <a:pt x="151" y="30"/>
                    </a:cubicBezTo>
                    <a:cubicBezTo>
                      <a:pt x="150" y="30"/>
                      <a:pt x="148" y="30"/>
                      <a:pt x="147" y="31"/>
                    </a:cubicBezTo>
                    <a:cubicBezTo>
                      <a:pt x="144" y="13"/>
                      <a:pt x="129" y="0"/>
                      <a:pt x="112" y="0"/>
                    </a:cubicBezTo>
                    <a:cubicBezTo>
                      <a:pt x="95" y="0"/>
                      <a:pt x="82" y="12"/>
                      <a:pt x="78" y="27"/>
                    </a:cubicBezTo>
                    <a:cubicBezTo>
                      <a:pt x="61" y="29"/>
                      <a:pt x="48" y="40"/>
                      <a:pt x="42" y="55"/>
                    </a:cubicBezTo>
                    <a:cubicBezTo>
                      <a:pt x="18" y="60"/>
                      <a:pt x="0" y="81"/>
                      <a:pt x="0" y="107"/>
                    </a:cubicBezTo>
                    <a:cubicBezTo>
                      <a:pt x="0" y="131"/>
                      <a:pt x="17" y="152"/>
                      <a:pt x="39" y="157"/>
                    </a:cubicBezTo>
                    <a:cubicBezTo>
                      <a:pt x="43" y="174"/>
                      <a:pt x="57" y="188"/>
                      <a:pt x="75" y="191"/>
                    </a:cubicBezTo>
                    <a:cubicBezTo>
                      <a:pt x="80" y="200"/>
                      <a:pt x="89" y="206"/>
                      <a:pt x="100" y="206"/>
                    </a:cubicBezTo>
                    <a:cubicBezTo>
                      <a:pt x="103" y="206"/>
                      <a:pt x="105" y="206"/>
                      <a:pt x="107" y="205"/>
                    </a:cubicBezTo>
                    <a:cubicBezTo>
                      <a:pt x="107" y="269"/>
                      <a:pt x="107" y="269"/>
                      <a:pt x="107" y="269"/>
                    </a:cubicBezTo>
                    <a:cubicBezTo>
                      <a:pt x="125" y="269"/>
                      <a:pt x="125" y="269"/>
                      <a:pt x="125" y="269"/>
                    </a:cubicBezTo>
                    <a:cubicBezTo>
                      <a:pt x="125" y="191"/>
                      <a:pt x="125" y="191"/>
                      <a:pt x="125" y="191"/>
                    </a:cubicBezTo>
                    <a:cubicBezTo>
                      <a:pt x="125" y="191"/>
                      <a:pt x="125" y="191"/>
                      <a:pt x="125" y="191"/>
                    </a:cubicBezTo>
                    <a:cubicBezTo>
                      <a:pt x="131" y="194"/>
                      <a:pt x="137" y="195"/>
                      <a:pt x="144" y="195"/>
                    </a:cubicBezTo>
                    <a:cubicBezTo>
                      <a:pt x="164" y="195"/>
                      <a:pt x="180" y="182"/>
                      <a:pt x="186" y="165"/>
                    </a:cubicBezTo>
                    <a:cubicBezTo>
                      <a:pt x="209" y="159"/>
                      <a:pt x="227" y="138"/>
                      <a:pt x="227" y="113"/>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402" name="Google Shape;1402;p36"/>
            <p:cNvSpPr/>
            <p:nvPr/>
          </p:nvSpPr>
          <p:spPr>
            <a:xfrm>
              <a:off x="2441755" y="1822536"/>
              <a:ext cx="1440000" cy="4320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de-DE" dirty="0">
                  <a:solidFill>
                    <a:srgbClr val="595A59"/>
                  </a:solidFill>
                  <a:latin typeface="Calibri"/>
                  <a:ea typeface="Calibri"/>
                  <a:cs typeface="Calibri"/>
                  <a:sym typeface="Calibri"/>
                </a:rPr>
                <a:t>p</a:t>
              </a:r>
              <a:r>
                <a:rPr lang="de-DE" sz="1400" dirty="0">
                  <a:solidFill>
                    <a:srgbClr val="595A59"/>
                  </a:solidFill>
                  <a:latin typeface="Calibri"/>
                  <a:ea typeface="Calibri"/>
                  <a:cs typeface="Calibri"/>
                  <a:sym typeface="Calibri"/>
                </a:rPr>
                <a:t>olitisches / </a:t>
              </a:r>
              <a:r>
                <a:rPr lang="de-DE" dirty="0">
                  <a:solidFill>
                    <a:srgbClr val="595A59"/>
                  </a:solidFill>
                  <a:latin typeface="Calibri"/>
                  <a:ea typeface="Calibri"/>
                  <a:cs typeface="Calibri"/>
                  <a:sym typeface="Calibri"/>
                </a:rPr>
                <a:t>r</a:t>
              </a:r>
              <a:r>
                <a:rPr lang="de-DE" sz="1400" dirty="0">
                  <a:solidFill>
                    <a:srgbClr val="595A59"/>
                  </a:solidFill>
                  <a:latin typeface="Calibri"/>
                  <a:ea typeface="Calibri"/>
                  <a:cs typeface="Calibri"/>
                  <a:sym typeface="Calibri"/>
                </a:rPr>
                <a:t>echtliches</a:t>
              </a:r>
              <a:br>
                <a:rPr lang="de-DE" sz="1400" dirty="0">
                  <a:solidFill>
                    <a:srgbClr val="595A59"/>
                  </a:solidFill>
                  <a:latin typeface="Calibri"/>
                  <a:ea typeface="Calibri"/>
                  <a:cs typeface="Calibri"/>
                  <a:sym typeface="Calibri"/>
                </a:rPr>
              </a:br>
              <a:r>
                <a:rPr lang="de-DE" sz="1400" dirty="0">
                  <a:solidFill>
                    <a:srgbClr val="595A59"/>
                  </a:solidFill>
                  <a:latin typeface="Calibri"/>
                  <a:ea typeface="Calibri"/>
                  <a:cs typeface="Calibri"/>
                  <a:sym typeface="Calibri"/>
                </a:rPr>
                <a:t>Umfeld</a:t>
              </a:r>
              <a:endParaRPr dirty="0"/>
            </a:p>
          </p:txBody>
        </p:sp>
        <p:sp>
          <p:nvSpPr>
            <p:cNvPr id="1403" name="Google Shape;1403;p36"/>
            <p:cNvSpPr/>
            <p:nvPr/>
          </p:nvSpPr>
          <p:spPr>
            <a:xfrm>
              <a:off x="8286644" y="1822536"/>
              <a:ext cx="1835813" cy="4320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de-DE" sz="1400" dirty="0">
                  <a:solidFill>
                    <a:srgbClr val="595A59"/>
                  </a:solidFill>
                  <a:latin typeface="Calibri"/>
                  <a:ea typeface="Calibri"/>
                  <a:cs typeface="Calibri"/>
                  <a:sym typeface="Calibri"/>
                </a:rPr>
                <a:t>Wirtschaftliches </a:t>
              </a:r>
              <a:br>
                <a:rPr lang="de-DE" sz="1400" dirty="0">
                  <a:solidFill>
                    <a:srgbClr val="595A59"/>
                  </a:solidFill>
                  <a:latin typeface="Calibri"/>
                  <a:ea typeface="Calibri"/>
                  <a:cs typeface="Calibri"/>
                  <a:sym typeface="Calibri"/>
                </a:rPr>
              </a:br>
              <a:r>
                <a:rPr lang="de-DE" sz="1400" dirty="0">
                  <a:solidFill>
                    <a:srgbClr val="595A59"/>
                  </a:solidFill>
                  <a:latin typeface="Calibri"/>
                  <a:ea typeface="Calibri"/>
                  <a:cs typeface="Calibri"/>
                  <a:sym typeface="Calibri"/>
                </a:rPr>
                <a:t>Umfeld</a:t>
              </a:r>
              <a:endParaRPr lang="de-DE" dirty="0"/>
            </a:p>
          </p:txBody>
        </p:sp>
        <p:sp>
          <p:nvSpPr>
            <p:cNvPr id="1404" name="Google Shape;1404;p36"/>
            <p:cNvSpPr/>
            <p:nvPr/>
          </p:nvSpPr>
          <p:spPr>
            <a:xfrm>
              <a:off x="8286645" y="4881654"/>
              <a:ext cx="1440000" cy="4320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de-DE" sz="1400">
                  <a:solidFill>
                    <a:srgbClr val="595A59"/>
                  </a:solidFill>
                  <a:latin typeface="Calibri"/>
                  <a:ea typeface="Calibri"/>
                  <a:cs typeface="Calibri"/>
                  <a:sym typeface="Calibri"/>
                </a:rPr>
                <a:t>Soziales Umfeld</a:t>
              </a:r>
              <a:endParaRPr/>
            </a:p>
          </p:txBody>
        </p:sp>
        <p:sp>
          <p:nvSpPr>
            <p:cNvPr id="1405" name="Google Shape;1405;p36"/>
            <p:cNvSpPr/>
            <p:nvPr/>
          </p:nvSpPr>
          <p:spPr>
            <a:xfrm>
              <a:off x="2632255" y="4881654"/>
              <a:ext cx="1440000" cy="4320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de-DE" sz="1400" dirty="0">
                  <a:solidFill>
                    <a:srgbClr val="595A59"/>
                  </a:solidFill>
                  <a:latin typeface="Calibri"/>
                  <a:ea typeface="Calibri"/>
                  <a:cs typeface="Calibri"/>
                  <a:sym typeface="Calibri"/>
                </a:rPr>
                <a:t>Ökologisches</a:t>
              </a:r>
              <a:br>
                <a:rPr lang="de-DE" sz="1400" dirty="0">
                  <a:solidFill>
                    <a:srgbClr val="595A59"/>
                  </a:solidFill>
                  <a:latin typeface="Calibri"/>
                  <a:ea typeface="Calibri"/>
                  <a:cs typeface="Calibri"/>
                  <a:sym typeface="Calibri"/>
                </a:rPr>
              </a:br>
              <a:r>
                <a:rPr lang="de-DE" sz="1400" dirty="0">
                  <a:solidFill>
                    <a:srgbClr val="595A59"/>
                  </a:solidFill>
                  <a:latin typeface="Calibri"/>
                  <a:ea typeface="Calibri"/>
                  <a:cs typeface="Calibri"/>
                  <a:sym typeface="Calibri"/>
                </a:rPr>
                <a:t>Umfeld</a:t>
              </a:r>
              <a:br>
                <a:rPr lang="de-DE" sz="1400" dirty="0">
                  <a:solidFill>
                    <a:srgbClr val="595A59"/>
                  </a:solidFill>
                  <a:latin typeface="Calibri"/>
                  <a:ea typeface="Calibri"/>
                  <a:cs typeface="Calibri"/>
                  <a:sym typeface="Calibri"/>
                </a:rPr>
              </a:br>
              <a:endParaRPr sz="1400" dirty="0">
                <a:solidFill>
                  <a:srgbClr val="595A59"/>
                </a:solidFill>
                <a:latin typeface="Calibri"/>
                <a:ea typeface="Calibri"/>
                <a:cs typeface="Calibri"/>
                <a:sym typeface="Calibri"/>
              </a:endParaRPr>
            </a:p>
          </p:txBody>
        </p:sp>
        <p:sp>
          <p:nvSpPr>
            <p:cNvPr id="1406" name="Google Shape;1406;p36"/>
            <p:cNvSpPr/>
            <p:nvPr/>
          </p:nvSpPr>
          <p:spPr>
            <a:xfrm>
              <a:off x="5028805" y="6216284"/>
              <a:ext cx="2399492" cy="206741"/>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de-DE" sz="1400">
                  <a:solidFill>
                    <a:srgbClr val="595A59"/>
                  </a:solidFill>
                  <a:latin typeface="Calibri"/>
                  <a:ea typeface="Calibri"/>
                  <a:cs typeface="Calibri"/>
                  <a:sym typeface="Calibri"/>
                </a:rPr>
                <a:t>Technologisches Umfeld</a:t>
              </a:r>
              <a:endParaRPr/>
            </a:p>
          </p:txBody>
        </p:sp>
        <p:sp>
          <p:nvSpPr>
            <p:cNvPr id="1407" name="Google Shape;1407;p36"/>
            <p:cNvSpPr/>
            <p:nvPr/>
          </p:nvSpPr>
          <p:spPr>
            <a:xfrm rot="2700000">
              <a:off x="4808310" y="2349472"/>
              <a:ext cx="212308" cy="216000"/>
            </a:xfrm>
            <a:prstGeom prst="chevron">
              <a:avLst>
                <a:gd name="adj" fmla="val 35010"/>
              </a:avLst>
            </a:prstGeom>
            <a:solidFill>
              <a:srgbClr val="E53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6"/>
            <p:cNvSpPr txBox="1"/>
            <p:nvPr/>
          </p:nvSpPr>
          <p:spPr>
            <a:xfrm rot="-2700000">
              <a:off x="4806454" y="2425625"/>
              <a:ext cx="216000" cy="63650"/>
            </a:xfrm>
            <a:prstGeom prst="rect">
              <a:avLst/>
            </a:prstGeom>
            <a:noFill/>
            <a:ln>
              <a:noFill/>
            </a:ln>
          </p:spPr>
          <p:txBody>
            <a:bodyPr spcFirstLastPara="1" wrap="square" lIns="108000" tIns="0" rIns="0" bIns="0" anchor="ctr" anchorCtr="0">
              <a:noAutofit/>
            </a:bodyPr>
            <a:lstStyle/>
            <a:p>
              <a:pPr marL="0" marR="0" lvl="0" indent="0" algn="ctr" rtl="0">
                <a:lnSpc>
                  <a:spcPct val="100000"/>
                </a:lnSpc>
                <a:spcBef>
                  <a:spcPts val="0"/>
                </a:spcBef>
                <a:spcAft>
                  <a:spcPts val="0"/>
                </a:spcAft>
                <a:buClr>
                  <a:schemeClr val="dk2"/>
                </a:buClr>
                <a:buSzPts val="1400"/>
                <a:buFont typeface="Calibri"/>
                <a:buNone/>
              </a:pPr>
              <a:endParaRPr sz="1400" b="0">
                <a:solidFill>
                  <a:schemeClr val="dk1"/>
                </a:solidFill>
                <a:latin typeface="Calibri"/>
                <a:ea typeface="Calibri"/>
                <a:cs typeface="Calibri"/>
                <a:sym typeface="Calibri"/>
              </a:endParaRPr>
            </a:p>
          </p:txBody>
        </p:sp>
        <p:sp>
          <p:nvSpPr>
            <p:cNvPr id="1409" name="Google Shape;1409;p36"/>
            <p:cNvSpPr/>
            <p:nvPr/>
          </p:nvSpPr>
          <p:spPr>
            <a:xfrm rot="-2030100">
              <a:off x="4399338" y="4510433"/>
              <a:ext cx="212308" cy="216000"/>
            </a:xfrm>
            <a:prstGeom prst="chevron">
              <a:avLst>
                <a:gd name="adj" fmla="val 3501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6"/>
            <p:cNvSpPr txBox="1"/>
            <p:nvPr/>
          </p:nvSpPr>
          <p:spPr>
            <a:xfrm rot="-7430100">
              <a:off x="4397479" y="4586600"/>
              <a:ext cx="216000" cy="63650"/>
            </a:xfrm>
            <a:prstGeom prst="rect">
              <a:avLst/>
            </a:prstGeom>
            <a:noFill/>
            <a:ln>
              <a:noFill/>
            </a:ln>
          </p:spPr>
          <p:txBody>
            <a:bodyPr spcFirstLastPara="1" wrap="square" lIns="108000" tIns="0" rIns="0" bIns="0" anchor="ctr" anchorCtr="0">
              <a:noAutofit/>
            </a:bodyPr>
            <a:lstStyle/>
            <a:p>
              <a:pPr marL="0" marR="0" lvl="0" indent="0" algn="ctr" rtl="0">
                <a:lnSpc>
                  <a:spcPct val="100000"/>
                </a:lnSpc>
                <a:spcBef>
                  <a:spcPts val="0"/>
                </a:spcBef>
                <a:spcAft>
                  <a:spcPts val="0"/>
                </a:spcAft>
                <a:buClr>
                  <a:schemeClr val="dk2"/>
                </a:buClr>
                <a:buSzPts val="1400"/>
                <a:buFont typeface="Calibri"/>
                <a:buNone/>
              </a:pPr>
              <a:endParaRPr sz="1400" b="0">
                <a:solidFill>
                  <a:schemeClr val="dk1"/>
                </a:solidFill>
                <a:latin typeface="Calibri"/>
                <a:ea typeface="Calibri"/>
                <a:cs typeface="Calibri"/>
                <a:sym typeface="Calibri"/>
              </a:endParaRPr>
            </a:p>
          </p:txBody>
        </p:sp>
        <p:sp>
          <p:nvSpPr>
            <p:cNvPr id="1411" name="Google Shape;1411;p36"/>
            <p:cNvSpPr/>
            <p:nvPr/>
          </p:nvSpPr>
          <p:spPr>
            <a:xfrm rot="8100000">
              <a:off x="7317013" y="2529226"/>
              <a:ext cx="212308" cy="216000"/>
            </a:xfrm>
            <a:prstGeom prst="chevron">
              <a:avLst>
                <a:gd name="adj" fmla="val 35010"/>
              </a:avLst>
            </a:prstGeom>
            <a:solidFill>
              <a:srgbClr val="81D1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6"/>
            <p:cNvSpPr txBox="1"/>
            <p:nvPr/>
          </p:nvSpPr>
          <p:spPr>
            <a:xfrm rot="2700000">
              <a:off x="7315154" y="2605400"/>
              <a:ext cx="216000" cy="63650"/>
            </a:xfrm>
            <a:prstGeom prst="rect">
              <a:avLst/>
            </a:prstGeom>
            <a:noFill/>
            <a:ln>
              <a:noFill/>
            </a:ln>
          </p:spPr>
          <p:txBody>
            <a:bodyPr spcFirstLastPara="1" wrap="square" lIns="108000" tIns="0" rIns="0" bIns="0" anchor="ctr" anchorCtr="0">
              <a:noAutofit/>
            </a:bodyPr>
            <a:lstStyle/>
            <a:p>
              <a:pPr marL="0" marR="0" lvl="0" indent="0" algn="ctr" rtl="0">
                <a:lnSpc>
                  <a:spcPct val="100000"/>
                </a:lnSpc>
                <a:spcBef>
                  <a:spcPts val="0"/>
                </a:spcBef>
                <a:spcAft>
                  <a:spcPts val="0"/>
                </a:spcAft>
                <a:buClr>
                  <a:schemeClr val="dk2"/>
                </a:buClr>
                <a:buSzPts val="1400"/>
                <a:buFont typeface="Calibri"/>
                <a:buNone/>
              </a:pPr>
              <a:endParaRPr sz="1400" b="0">
                <a:solidFill>
                  <a:schemeClr val="dk1"/>
                </a:solidFill>
                <a:latin typeface="Calibri"/>
                <a:ea typeface="Calibri"/>
                <a:cs typeface="Calibri"/>
                <a:sym typeface="Calibri"/>
              </a:endParaRPr>
            </a:p>
          </p:txBody>
        </p:sp>
        <p:sp>
          <p:nvSpPr>
            <p:cNvPr id="1413" name="Google Shape;1413;p36"/>
            <p:cNvSpPr/>
            <p:nvPr/>
          </p:nvSpPr>
          <p:spPr>
            <a:xfrm rot="-8532869">
              <a:off x="7509808" y="4661526"/>
              <a:ext cx="212308" cy="216000"/>
            </a:xfrm>
            <a:prstGeom prst="chevron">
              <a:avLst>
                <a:gd name="adj" fmla="val 35010"/>
              </a:avLst>
            </a:prstGeom>
            <a:solidFill>
              <a:srgbClr val="F279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6"/>
            <p:cNvSpPr txBox="1"/>
            <p:nvPr/>
          </p:nvSpPr>
          <p:spPr>
            <a:xfrm rot="7667131">
              <a:off x="7507954" y="4737700"/>
              <a:ext cx="216000" cy="63650"/>
            </a:xfrm>
            <a:prstGeom prst="rect">
              <a:avLst/>
            </a:prstGeom>
            <a:noFill/>
            <a:ln>
              <a:noFill/>
            </a:ln>
          </p:spPr>
          <p:txBody>
            <a:bodyPr spcFirstLastPara="1" wrap="square" lIns="108000" tIns="0" rIns="0" bIns="0" anchor="ctr" anchorCtr="0">
              <a:noAutofit/>
            </a:bodyPr>
            <a:lstStyle/>
            <a:p>
              <a:pPr marL="0" marR="0" lvl="0" indent="0" algn="ctr" rtl="0">
                <a:lnSpc>
                  <a:spcPct val="100000"/>
                </a:lnSpc>
                <a:spcBef>
                  <a:spcPts val="0"/>
                </a:spcBef>
                <a:spcAft>
                  <a:spcPts val="0"/>
                </a:spcAft>
                <a:buClr>
                  <a:schemeClr val="dk2"/>
                </a:buClr>
                <a:buSzPts val="1400"/>
                <a:buFont typeface="Calibri"/>
                <a:buNone/>
              </a:pPr>
              <a:endParaRPr sz="1400" b="0">
                <a:solidFill>
                  <a:schemeClr val="dk1"/>
                </a:solidFill>
                <a:latin typeface="Calibri"/>
                <a:ea typeface="Calibri"/>
                <a:cs typeface="Calibri"/>
                <a:sym typeface="Calibri"/>
              </a:endParaRPr>
            </a:p>
          </p:txBody>
        </p:sp>
        <p:sp>
          <p:nvSpPr>
            <p:cNvPr id="1415" name="Google Shape;1415;p36"/>
            <p:cNvSpPr/>
            <p:nvPr/>
          </p:nvSpPr>
          <p:spPr>
            <a:xfrm rot="-5400000">
              <a:off x="6002038" y="5518250"/>
              <a:ext cx="212308" cy="216000"/>
            </a:xfrm>
            <a:prstGeom prst="chevron">
              <a:avLst>
                <a:gd name="adj" fmla="val 35010"/>
              </a:avLst>
            </a:prstGeom>
            <a:solidFill>
              <a:srgbClr val="795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6"/>
            <p:cNvSpPr txBox="1"/>
            <p:nvPr/>
          </p:nvSpPr>
          <p:spPr>
            <a:xfrm rot="10800000">
              <a:off x="6000179" y="5594425"/>
              <a:ext cx="216000" cy="63650"/>
            </a:xfrm>
            <a:prstGeom prst="rect">
              <a:avLst/>
            </a:prstGeom>
            <a:noFill/>
            <a:ln>
              <a:noFill/>
            </a:ln>
          </p:spPr>
          <p:txBody>
            <a:bodyPr spcFirstLastPara="1" wrap="square" lIns="108000" tIns="0" rIns="0" bIns="0" anchor="ctr" anchorCtr="0">
              <a:noAutofit/>
            </a:bodyPr>
            <a:lstStyle/>
            <a:p>
              <a:pPr marL="0" marR="0" lvl="0" indent="0" algn="ctr" rtl="0">
                <a:lnSpc>
                  <a:spcPct val="100000"/>
                </a:lnSpc>
                <a:spcBef>
                  <a:spcPts val="0"/>
                </a:spcBef>
                <a:spcAft>
                  <a:spcPts val="0"/>
                </a:spcAft>
                <a:buClr>
                  <a:schemeClr val="dk2"/>
                </a:buClr>
                <a:buSzPts val="1400"/>
                <a:buFont typeface="Calibri"/>
                <a:buNone/>
              </a:pPr>
              <a:endParaRPr sz="1400" b="0">
                <a:solidFill>
                  <a:schemeClr val="dk1"/>
                </a:solidFill>
                <a:latin typeface="Calibri"/>
                <a:ea typeface="Calibri"/>
                <a:cs typeface="Calibri"/>
                <a:sym typeface="Calibri"/>
              </a:endParaRPr>
            </a:p>
          </p:txBody>
        </p:sp>
      </p:grpSp>
      <p:pic>
        <p:nvPicPr>
          <p:cNvPr id="1417" name="Google Shape;1417;p36" descr="Benutzer"/>
          <p:cNvPicPr preferRelativeResize="0">
            <a:picLocks noGrp="1"/>
          </p:cNvPicPr>
          <p:nvPr>
            <p:ph type="body" idx="1"/>
          </p:nvPr>
        </p:nvPicPr>
        <p:blipFill rotWithShape="1">
          <a:blip r:embed="rId4">
            <a:alphaModFix/>
          </a:blip>
          <a:srcRect/>
          <a:stretch/>
        </p:blipFill>
        <p:spPr>
          <a:xfrm>
            <a:off x="7293804" y="2459876"/>
            <a:ext cx="425260" cy="425260"/>
          </a:xfrm>
          <a:prstGeom prst="rect">
            <a:avLst/>
          </a:prstGeom>
          <a:noFill/>
          <a:ln>
            <a:noFill/>
          </a:ln>
        </p:spPr>
      </p:pic>
      <p:sp>
        <p:nvSpPr>
          <p:cNvPr id="1418" name="Google Shape;1418;p36"/>
          <p:cNvSpPr txBox="1">
            <a:spLocks noGrp="1"/>
          </p:cNvSpPr>
          <p:nvPr>
            <p:ph type="body" idx="2"/>
          </p:nvPr>
        </p:nvSpPr>
        <p:spPr>
          <a:xfrm>
            <a:off x="389964" y="1637402"/>
            <a:ext cx="3301881" cy="3037995"/>
          </a:xfrm>
          <a:prstGeom prst="rect">
            <a:avLst/>
          </a:prstGeom>
          <a:noFill/>
          <a:ln>
            <a:noFill/>
          </a:ln>
        </p:spPr>
        <p:txBody>
          <a:bodyPr spcFirstLastPara="1" wrap="square" lIns="91425" tIns="45700" rIns="91425" bIns="45700" anchor="ctr" anchorCtr="0">
            <a:normAutofit fontScale="92500"/>
          </a:bodyPr>
          <a:lstStyle/>
          <a:p>
            <a:pPr marL="0" lvl="0" indent="0" algn="l" rtl="0">
              <a:lnSpc>
                <a:spcPct val="100000"/>
              </a:lnSpc>
              <a:spcBef>
                <a:spcPts val="0"/>
              </a:spcBef>
              <a:spcAft>
                <a:spcPts val="0"/>
              </a:spcAft>
              <a:buClr>
                <a:srgbClr val="595A59"/>
              </a:buClr>
              <a:buSzPts val="1800"/>
              <a:buNone/>
            </a:pPr>
            <a:r>
              <a:rPr lang="de-DE" dirty="0"/>
              <a:t>Eine </a:t>
            </a:r>
            <a:r>
              <a:rPr lang="de-DE" dirty="0" err="1"/>
              <a:t>Branchenanalyse kann von KMU-Eigentümern </a:t>
            </a:r>
            <a:r>
              <a:rPr lang="de-DE" dirty="0"/>
              <a:t>und </a:t>
            </a:r>
            <a:r>
              <a:rPr lang="de-DE" dirty="0" err="1"/>
              <a:t>Managern durchgeführt werden</a:t>
            </a:r>
            <a:r>
              <a:rPr lang="de-DE" dirty="0"/>
              <a:t>, um das </a:t>
            </a:r>
            <a:r>
              <a:rPr lang="de-DE" dirty="0" err="1"/>
              <a:t>aktuelle Geschäftsumfeld zu bewerten</a:t>
            </a:r>
            <a:r>
              <a:rPr lang="de-DE" dirty="0"/>
              <a:t>. Diese </a:t>
            </a:r>
            <a:r>
              <a:rPr lang="de-DE" dirty="0" err="1"/>
              <a:t>Analyse hilft den Unternehmen, </a:t>
            </a:r>
            <a:r>
              <a:rPr lang="de-DE" dirty="0"/>
              <a:t>die verschiedenen </a:t>
            </a:r>
            <a:r>
              <a:rPr lang="de-DE" dirty="0" err="1"/>
              <a:t>wirtschaftlichen Teile </a:t>
            </a:r>
            <a:r>
              <a:rPr lang="de-DE" dirty="0"/>
              <a:t>des </a:t>
            </a:r>
            <a:r>
              <a:rPr lang="de-DE" dirty="0" err="1"/>
              <a:t>Marktes zu verstehen </a:t>
            </a:r>
            <a:r>
              <a:rPr lang="de-DE" dirty="0"/>
              <a:t>und zu erkennen</a:t>
            </a:r>
            <a:r>
              <a:rPr lang="de-DE" dirty="0" err="1"/>
              <a:t>, wie diese </a:t>
            </a:r>
            <a:r>
              <a:rPr lang="de-DE" dirty="0"/>
              <a:t>verschiedenen </a:t>
            </a:r>
            <a:r>
              <a:rPr lang="de-DE" dirty="0" err="1"/>
              <a:t>Teile genutzt werden können</a:t>
            </a:r>
            <a:r>
              <a:rPr lang="de-DE" dirty="0"/>
              <a:t>, um einen </a:t>
            </a:r>
            <a:r>
              <a:rPr lang="de-DE" dirty="0" err="1"/>
              <a:t>Wettbewerbsvorteil zu erlangen</a:t>
            </a:r>
            <a:r>
              <a:rPr lang="de-DE" dirty="0"/>
              <a:t>.</a:t>
            </a:r>
            <a:endParaRPr dirty="0"/>
          </a:p>
        </p:txBody>
      </p:sp>
      <p:sp>
        <p:nvSpPr>
          <p:cNvPr id="1419" name="Google Shape;1419;p36"/>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Clr>
                <a:srgbClr val="79527B"/>
              </a:buClr>
              <a:buSzPts val="500"/>
              <a:buNone/>
            </a:pPr>
            <a:r>
              <a:rPr lang="de-DE" sz="8323" dirty="0"/>
              <a:t>Restrukturierungskonzept: </a:t>
            </a:r>
            <a:r>
              <a:rPr lang="de-DE" sz="8323" dirty="0" err="1"/>
              <a:t>Branchenanalyse </a:t>
            </a:r>
            <a:r>
              <a:rPr lang="de-DE" sz="8323" dirty="0"/>
              <a:t>zum </a:t>
            </a:r>
            <a:r>
              <a:rPr lang="de-DE" sz="8323" dirty="0" err="1"/>
              <a:t>Verständnis </a:t>
            </a:r>
            <a:r>
              <a:rPr lang="de-DE" sz="8323" dirty="0"/>
              <a:t>des </a:t>
            </a:r>
            <a:r>
              <a:rPr lang="de-DE" sz="8323" dirty="0" err="1"/>
              <a:t>Branchenumfelds</a:t>
            </a:r>
            <a:r>
              <a:rPr lang="de-DE" sz="8323" dirty="0"/>
              <a:t>, um </a:t>
            </a:r>
            <a:r>
              <a:rPr lang="de-DE" sz="8323" dirty="0" err="1"/>
              <a:t>Chancen </a:t>
            </a:r>
            <a:r>
              <a:rPr lang="de-DE" sz="8323" dirty="0"/>
              <a:t>und </a:t>
            </a:r>
            <a:r>
              <a:rPr lang="de-DE" sz="8323" dirty="0" err="1"/>
              <a:t>Risiken zu erkennen</a:t>
            </a:r>
            <a:r>
              <a:rPr lang="de-DE" sz="8323" dirty="0"/>
              <a:t>.</a:t>
            </a:r>
            <a:endParaRPr sz="8323" dirty="0"/>
          </a:p>
          <a:p>
            <a:pPr marL="0" lvl="0" indent="0" algn="l" rtl="0">
              <a:lnSpc>
                <a:spcPct val="90000"/>
              </a:lnSpc>
              <a:spcBef>
                <a:spcPts val="1000"/>
              </a:spcBef>
              <a:spcAft>
                <a:spcPts val="0"/>
              </a:spcAft>
              <a:buClr>
                <a:srgbClr val="79527B"/>
              </a:buClr>
              <a:buSzPct val="100000"/>
              <a:buNone/>
            </a:pPr>
            <a:endParaRPr dirty="0"/>
          </a:p>
        </p:txBody>
      </p:sp>
      <p:sp>
        <p:nvSpPr>
          <p:cNvPr id="1420" name="Google Shape;1420;p36"/>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a:t>Analyse der Industrie</a:t>
            </a:r>
            <a:endParaRPr/>
          </a:p>
          <a:p>
            <a:pPr marL="0" lvl="0" indent="0" algn="l" rtl="0">
              <a:lnSpc>
                <a:spcPct val="90000"/>
              </a:lnSpc>
              <a:spcBef>
                <a:spcPts val="1000"/>
              </a:spcBef>
              <a:spcAft>
                <a:spcPts val="0"/>
              </a:spcAft>
              <a:buClr>
                <a:srgbClr val="79527B"/>
              </a:buClr>
              <a:buSzPts val="1800"/>
              <a:buNone/>
            </a:pPr>
            <a:endParaRPr/>
          </a:p>
        </p:txBody>
      </p:sp>
      <p:sp>
        <p:nvSpPr>
          <p:cNvPr id="1421" name="Google Shape;1421;p36"/>
          <p:cNvSpPr/>
          <p:nvPr/>
        </p:nvSpPr>
        <p:spPr>
          <a:xfrm>
            <a:off x="916966" y="4657184"/>
            <a:ext cx="3301881" cy="1366931"/>
          </a:xfrm>
          <a:prstGeom prst="rect">
            <a:avLst/>
          </a:prstGeom>
          <a:noFill/>
          <a:ln w="1905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dirty="0">
                <a:solidFill>
                  <a:srgbClr val="595A59"/>
                </a:solidFill>
                <a:latin typeface="Calibri"/>
                <a:ea typeface="Calibri"/>
                <a:cs typeface="Calibri"/>
                <a:sym typeface="Calibri"/>
              </a:rPr>
              <a:t>Alternativ kann zur Untersuchung des externen Umfelds Ihres Unternehmens auch eine </a:t>
            </a:r>
            <a:r>
              <a:rPr lang="de-DE" sz="1600" b="1" dirty="0">
                <a:solidFill>
                  <a:srgbClr val="595A59"/>
                </a:solidFill>
                <a:latin typeface="Calibri"/>
                <a:ea typeface="Calibri"/>
                <a:cs typeface="Calibri"/>
                <a:sym typeface="Calibri"/>
              </a:rPr>
              <a:t>PESTEL-Analyse </a:t>
            </a:r>
            <a:r>
              <a:rPr lang="de-DE" sz="1600" dirty="0">
                <a:solidFill>
                  <a:srgbClr val="595A59"/>
                </a:solidFill>
                <a:latin typeface="Calibri"/>
                <a:ea typeface="Calibri"/>
                <a:cs typeface="Calibri"/>
                <a:sym typeface="Calibri"/>
              </a:rPr>
              <a:t>durchgeführt werden. Wir haben diese in </a:t>
            </a:r>
            <a:r>
              <a:rPr lang="de-DE" sz="1600" b="1" dirty="0">
                <a:solidFill>
                  <a:srgbClr val="595A59"/>
                </a:solidFill>
                <a:latin typeface="Calibri"/>
                <a:ea typeface="Calibri"/>
                <a:cs typeface="Calibri"/>
                <a:sym typeface="Calibri"/>
              </a:rPr>
              <a:t>Modul 1 </a:t>
            </a:r>
            <a:r>
              <a:rPr lang="de-DE" sz="1600" dirty="0">
                <a:solidFill>
                  <a:srgbClr val="595A59"/>
                </a:solidFill>
                <a:latin typeface="Calibri"/>
                <a:ea typeface="Calibri"/>
                <a:cs typeface="Calibri"/>
                <a:sym typeface="Calibri"/>
              </a:rPr>
              <a:t>behandelt.</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37"/>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endParaRPr dirty="0"/>
          </a:p>
          <a:p>
            <a:pPr marL="0" lvl="0" indent="0" algn="l" rtl="0">
              <a:lnSpc>
                <a:spcPct val="90000"/>
              </a:lnSpc>
              <a:spcBef>
                <a:spcPts val="1000"/>
              </a:spcBef>
              <a:spcAft>
                <a:spcPts val="0"/>
              </a:spcAft>
              <a:buClr>
                <a:schemeClr val="lt1"/>
              </a:buClr>
              <a:buSzPts val="2400"/>
              <a:buNone/>
            </a:pPr>
            <a:endParaRPr dirty="0"/>
          </a:p>
          <a:p>
            <a:pPr marL="0" lvl="0" indent="0" algn="l" rtl="0">
              <a:lnSpc>
                <a:spcPct val="90000"/>
              </a:lnSpc>
              <a:spcBef>
                <a:spcPts val="1000"/>
              </a:spcBef>
              <a:spcAft>
                <a:spcPts val="0"/>
              </a:spcAft>
              <a:buClr>
                <a:schemeClr val="lt1"/>
              </a:buClr>
              <a:buSzPts val="2400"/>
              <a:buNone/>
            </a:pPr>
            <a:r>
              <a:rPr lang="de-DE" dirty="0" err="1"/>
              <a:t>Welche Trends zeichnen sich </a:t>
            </a:r>
            <a:r>
              <a:rPr lang="de-DE" dirty="0"/>
              <a:t>in der </a:t>
            </a:r>
            <a:r>
              <a:rPr lang="de-DE" dirty="0" err="1"/>
              <a:t>Tourismusbranche ab </a:t>
            </a:r>
            <a:r>
              <a:rPr lang="de-DE" dirty="0"/>
              <a:t>und werden die </a:t>
            </a:r>
            <a:r>
              <a:rPr lang="de-DE" dirty="0" err="1"/>
              <a:t>Zukunft </a:t>
            </a:r>
            <a:r>
              <a:rPr lang="de-DE" dirty="0"/>
              <a:t>des </a:t>
            </a:r>
            <a:r>
              <a:rPr lang="de-DE" dirty="0" err="1"/>
              <a:t>Sektors bestimmen</a:t>
            </a:r>
            <a:r>
              <a:rPr lang="de-DE" dirty="0"/>
              <a:t>? </a:t>
            </a:r>
            <a:endParaRPr dirty="0"/>
          </a:p>
          <a:p>
            <a:pPr marL="0" lvl="0" indent="0" algn="l" rtl="0">
              <a:lnSpc>
                <a:spcPct val="90000"/>
              </a:lnSpc>
              <a:spcBef>
                <a:spcPts val="1000"/>
              </a:spcBef>
              <a:spcAft>
                <a:spcPts val="0"/>
              </a:spcAft>
              <a:buClr>
                <a:schemeClr val="lt1"/>
              </a:buClr>
              <a:buSzPts val="2400"/>
              <a:buNone/>
            </a:pPr>
            <a:r>
              <a:rPr lang="de-DE" dirty="0"/>
              <a:t>Inwieweit können und sollten diese in Tourismus-KMU in der Krise berücksichtigt werden? </a:t>
            </a:r>
            <a:endParaRPr dirty="0"/>
          </a:p>
        </p:txBody>
      </p:sp>
      <p:sp>
        <p:nvSpPr>
          <p:cNvPr id="1427" name="Google Shape;1427;p37"/>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lt1"/>
              </a:buClr>
              <a:buSzPts val="3600"/>
              <a:buNone/>
            </a:pPr>
            <a:r>
              <a:rPr lang="de-DE"/>
              <a:t>Diskussion und Austausch</a:t>
            </a:r>
            <a:endParaRPr/>
          </a:p>
        </p:txBody>
      </p:sp>
      <p:pic>
        <p:nvPicPr>
          <p:cNvPr id="1428" name="Google Shape;1428;p37"/>
          <p:cNvPicPr preferRelativeResize="0">
            <a:picLocks noGrp="1"/>
          </p:cNvPicPr>
          <p:nvPr>
            <p:ph type="pic" idx="2"/>
          </p:nvPr>
        </p:nvPicPr>
        <p:blipFill rotWithShape="1">
          <a:blip r:embed="rId3">
            <a:alphaModFix/>
          </a:blip>
          <a:srcRect t="8402" b="8402"/>
          <a:stretch/>
        </p:blipFill>
        <p:spPr>
          <a:xfrm>
            <a:off x="6852062" y="228600"/>
            <a:ext cx="5105121" cy="6362700"/>
          </a:xfrm>
          <a:prstGeom prst="rect">
            <a:avLst/>
          </a:prstGeom>
          <a:solidFill>
            <a:schemeClr val="lt1"/>
          </a:solid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pic>
        <p:nvPicPr>
          <p:cNvPr id="1433" name="Google Shape;1433;p38" descr="Robot"/>
          <p:cNvPicPr preferRelativeResize="0">
            <a:picLocks noGrp="1"/>
          </p:cNvPicPr>
          <p:nvPr>
            <p:ph type="body" idx="2"/>
          </p:nvPr>
        </p:nvPicPr>
        <p:blipFill rotWithShape="1">
          <a:blip r:embed="rId3">
            <a:alphaModFix/>
          </a:blip>
          <a:srcRect/>
          <a:stretch/>
        </p:blipFill>
        <p:spPr>
          <a:xfrm>
            <a:off x="7835136" y="3383669"/>
            <a:ext cx="914400" cy="914400"/>
          </a:xfrm>
          <a:prstGeom prst="rect">
            <a:avLst/>
          </a:prstGeom>
          <a:noFill/>
          <a:ln>
            <a:noFill/>
          </a:ln>
        </p:spPr>
      </p:pic>
      <p:sp>
        <p:nvSpPr>
          <p:cNvPr id="1434" name="Google Shape;1434;p38"/>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Restrukturierungskonzept: </a:t>
            </a:r>
            <a:r>
              <a:rPr lang="de-DE" dirty="0" err="1"/>
              <a:t>Trendanalyse</a:t>
            </a:r>
            <a:r>
              <a:rPr lang="de-DE" dirty="0"/>
              <a:t>, um auf </a:t>
            </a:r>
            <a:r>
              <a:rPr lang="de-DE" dirty="0" err="1"/>
              <a:t>veränderte Bedingungen reagieren zu </a:t>
            </a:r>
            <a:r>
              <a:rPr lang="de-DE" dirty="0"/>
              <a:t>können und </a:t>
            </a:r>
            <a:r>
              <a:rPr lang="de-DE" dirty="0" err="1"/>
              <a:t>neue Geschäftsideen zu entwickeln</a:t>
            </a:r>
            <a:r>
              <a:rPr lang="de-DE" dirty="0"/>
              <a:t>.</a:t>
            </a:r>
            <a:endParaRPr dirty="0"/>
          </a:p>
        </p:txBody>
      </p:sp>
      <p:sp>
        <p:nvSpPr>
          <p:cNvPr id="1435" name="Google Shape;1435;p38"/>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dirty="0" err="1"/>
              <a:t>Einige ausgewählte Trendthemen </a:t>
            </a:r>
            <a:r>
              <a:rPr lang="de-DE" dirty="0"/>
              <a:t>im </a:t>
            </a:r>
            <a:r>
              <a:rPr lang="de-DE" dirty="0" err="1"/>
              <a:t>Tourismus</a:t>
            </a:r>
            <a:endParaRPr dirty="0"/>
          </a:p>
        </p:txBody>
      </p:sp>
      <p:sp>
        <p:nvSpPr>
          <p:cNvPr id="1436" name="Google Shape;1436;p38"/>
          <p:cNvSpPr/>
          <p:nvPr/>
        </p:nvSpPr>
        <p:spPr>
          <a:xfrm>
            <a:off x="3752490" y="1819564"/>
            <a:ext cx="3841078" cy="1385577"/>
          </a:xfrm>
          <a:prstGeom prst="rect">
            <a:avLst/>
          </a:prstGeom>
          <a:noFill/>
          <a:ln w="9525"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7" name="Google Shape;1437;p38"/>
          <p:cNvSpPr txBox="1"/>
          <p:nvPr/>
        </p:nvSpPr>
        <p:spPr>
          <a:xfrm>
            <a:off x="4572000" y="1819479"/>
            <a:ext cx="2960490" cy="14619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chemeClr val="dk1"/>
                </a:solidFill>
                <a:latin typeface="Calibri"/>
                <a:ea typeface="Calibri"/>
                <a:cs typeface="Calibri"/>
                <a:sym typeface="Calibri"/>
              </a:rPr>
              <a:t>Umwelt und </a:t>
            </a:r>
            <a:r>
              <a:rPr lang="de-DE" sz="1800" dirty="0" err="1">
                <a:solidFill>
                  <a:schemeClr val="dk1"/>
                </a:solidFill>
                <a:latin typeface="Calibri"/>
                <a:ea typeface="Calibri"/>
                <a:cs typeface="Calibri"/>
                <a:sym typeface="Calibri"/>
              </a:rPr>
              <a:t>Klima</a:t>
            </a:r>
            <a:endParaRPr sz="1800" dirty="0">
              <a:solidFill>
                <a:schemeClr val="dk1"/>
              </a:solidFill>
              <a:latin typeface="Calibri"/>
              <a:ea typeface="Calibri"/>
              <a:cs typeface="Calibri"/>
              <a:sym typeface="Calibri"/>
            </a:endParaRPr>
          </a:p>
          <a:p>
            <a:pPr marL="0" marR="0" lvl="0" indent="0" algn="l" rtl="0">
              <a:spcBef>
                <a:spcPts val="600"/>
              </a:spcBef>
              <a:spcAft>
                <a:spcPts val="0"/>
              </a:spcAft>
              <a:buNone/>
            </a:pPr>
            <a:r>
              <a:rPr lang="de-DE" sz="1200" dirty="0" err="1">
                <a:solidFill>
                  <a:schemeClr val="dk1"/>
                </a:solidFill>
                <a:latin typeface="Calibri"/>
                <a:ea typeface="Calibri"/>
                <a:cs typeface="Calibri"/>
                <a:sym typeface="Calibri"/>
              </a:rPr>
              <a:t>Die Reisenden werden </a:t>
            </a:r>
            <a:r>
              <a:rPr lang="de-DE" sz="1200" dirty="0">
                <a:solidFill>
                  <a:schemeClr val="dk1"/>
                </a:solidFill>
                <a:latin typeface="Calibri"/>
                <a:ea typeface="Calibri"/>
                <a:cs typeface="Calibri"/>
                <a:sym typeface="Calibri"/>
              </a:rPr>
              <a:t>immer </a:t>
            </a:r>
            <a:r>
              <a:rPr lang="de-DE" sz="1200" dirty="0" err="1">
                <a:solidFill>
                  <a:schemeClr val="dk1"/>
                </a:solidFill>
                <a:latin typeface="Calibri"/>
                <a:ea typeface="Calibri"/>
                <a:cs typeface="Calibri"/>
                <a:sym typeface="Calibri"/>
              </a:rPr>
              <a:t>umweltbewusster</a:t>
            </a:r>
            <a:r>
              <a:rPr lang="de-DE" sz="1200" dirty="0">
                <a:solidFill>
                  <a:schemeClr val="dk1"/>
                </a:solidFill>
                <a:latin typeface="Calibri"/>
                <a:ea typeface="Calibri"/>
                <a:cs typeface="Calibri"/>
                <a:sym typeface="Calibri"/>
              </a:rPr>
              <a:t>, z. B. </a:t>
            </a:r>
            <a:r>
              <a:rPr lang="de-DE" sz="1200" dirty="0" err="1">
                <a:solidFill>
                  <a:schemeClr val="dk1"/>
                </a:solidFill>
                <a:latin typeface="Calibri"/>
                <a:ea typeface="Calibri"/>
                <a:cs typeface="Calibri"/>
                <a:sym typeface="Calibri"/>
              </a:rPr>
              <a:t>achten sie </a:t>
            </a:r>
            <a:r>
              <a:rPr lang="de-DE" sz="1200" dirty="0">
                <a:solidFill>
                  <a:schemeClr val="dk1"/>
                </a:solidFill>
                <a:latin typeface="Calibri"/>
                <a:ea typeface="Calibri"/>
                <a:cs typeface="Calibri"/>
                <a:sym typeface="Calibri"/>
              </a:rPr>
              <a:t>auf </a:t>
            </a:r>
            <a:r>
              <a:rPr lang="de-DE" sz="1200" dirty="0" err="1">
                <a:solidFill>
                  <a:schemeClr val="dk1"/>
                </a:solidFill>
                <a:latin typeface="Calibri"/>
                <a:ea typeface="Calibri"/>
                <a:cs typeface="Calibri"/>
                <a:sym typeface="Calibri"/>
              </a:rPr>
              <a:t>Mülltrennung </a:t>
            </a:r>
            <a:r>
              <a:rPr lang="de-DE" sz="1200" dirty="0">
                <a:solidFill>
                  <a:schemeClr val="dk1"/>
                </a:solidFill>
                <a:latin typeface="Calibri"/>
                <a:ea typeface="Calibri"/>
                <a:cs typeface="Calibri"/>
                <a:sym typeface="Calibri"/>
              </a:rPr>
              <a:t>und </a:t>
            </a:r>
            <a:r>
              <a:rPr lang="de-DE" sz="1200" dirty="0" err="1">
                <a:solidFill>
                  <a:schemeClr val="dk1"/>
                </a:solidFill>
                <a:latin typeface="Calibri"/>
                <a:ea typeface="Calibri"/>
                <a:cs typeface="Calibri"/>
                <a:sym typeface="Calibri"/>
              </a:rPr>
              <a:t>verzichten auf das tägliche Waschen der Handtücher im Hotel</a:t>
            </a:r>
            <a:r>
              <a:rPr lang="de-DE"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de-DE" sz="1800" dirty="0">
                <a:solidFill>
                  <a:schemeClr val="dk1"/>
                </a:solidFill>
                <a:latin typeface="Calibri"/>
                <a:ea typeface="Calibri"/>
                <a:cs typeface="Calibri"/>
                <a:sym typeface="Calibri"/>
              </a:rPr>
              <a:t> </a:t>
            </a:r>
            <a:endParaRPr dirty="0"/>
          </a:p>
        </p:txBody>
      </p:sp>
      <p:sp>
        <p:nvSpPr>
          <p:cNvPr id="1438" name="Google Shape;1438;p38"/>
          <p:cNvSpPr/>
          <p:nvPr/>
        </p:nvSpPr>
        <p:spPr>
          <a:xfrm>
            <a:off x="7812455" y="1817589"/>
            <a:ext cx="3841078" cy="1385577"/>
          </a:xfrm>
          <a:prstGeom prst="rect">
            <a:avLst/>
          </a:prstGeom>
          <a:noFill/>
          <a:ln w="9525"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9" name="Google Shape;1439;p38"/>
          <p:cNvSpPr txBox="1"/>
          <p:nvPr/>
        </p:nvSpPr>
        <p:spPr>
          <a:xfrm>
            <a:off x="8622729" y="1882241"/>
            <a:ext cx="3088980" cy="11848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chemeClr val="dk1"/>
                </a:solidFill>
                <a:latin typeface="Calibri"/>
                <a:ea typeface="Calibri"/>
                <a:cs typeface="Calibri"/>
                <a:sym typeface="Calibri"/>
              </a:rPr>
              <a:t>Digitalisierung</a:t>
            </a:r>
            <a:endParaRPr sz="1800" dirty="0">
              <a:solidFill>
                <a:schemeClr val="dk1"/>
              </a:solidFill>
              <a:latin typeface="Calibri"/>
              <a:ea typeface="Calibri"/>
              <a:cs typeface="Calibri"/>
              <a:sym typeface="Calibri"/>
            </a:endParaRPr>
          </a:p>
          <a:p>
            <a:pPr marL="0" marR="0" lvl="0" indent="0" algn="l" rtl="0">
              <a:spcBef>
                <a:spcPts val="600"/>
              </a:spcBef>
              <a:spcAft>
                <a:spcPts val="0"/>
              </a:spcAft>
              <a:buNone/>
            </a:pPr>
            <a:r>
              <a:rPr lang="de-DE" sz="1200" dirty="0">
                <a:solidFill>
                  <a:schemeClr val="dk1"/>
                </a:solidFill>
                <a:latin typeface="Calibri"/>
                <a:ea typeface="Calibri"/>
                <a:cs typeface="Calibri"/>
                <a:sym typeface="Calibri"/>
              </a:rPr>
              <a:t>Für KMU bringt diese Entwicklung auch Herausforderungen mit sich - es fehlt oft an finanziellen Mitteln und Know-how für die Umsetzung.</a:t>
            </a:r>
            <a:endParaRPr sz="1200" dirty="0">
              <a:solidFill>
                <a:schemeClr val="dk1"/>
              </a:solidFill>
              <a:latin typeface="Calibri"/>
              <a:ea typeface="Calibri"/>
              <a:cs typeface="Calibri"/>
              <a:sym typeface="Calibri"/>
            </a:endParaRPr>
          </a:p>
        </p:txBody>
      </p:sp>
      <p:sp>
        <p:nvSpPr>
          <p:cNvPr id="1440" name="Google Shape;1440;p38"/>
          <p:cNvSpPr/>
          <p:nvPr/>
        </p:nvSpPr>
        <p:spPr>
          <a:xfrm>
            <a:off x="3752490" y="3247133"/>
            <a:ext cx="3841078" cy="1385577"/>
          </a:xfrm>
          <a:prstGeom prst="rect">
            <a:avLst/>
          </a:prstGeom>
          <a:noFill/>
          <a:ln w="9525"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1" name="Google Shape;1441;p38"/>
          <p:cNvSpPr txBox="1"/>
          <p:nvPr/>
        </p:nvSpPr>
        <p:spPr>
          <a:xfrm>
            <a:off x="4592750" y="3241275"/>
            <a:ext cx="3089100" cy="13695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err="1">
                <a:solidFill>
                  <a:schemeClr val="dk1"/>
                </a:solidFill>
                <a:latin typeface="Calibri"/>
                <a:ea typeface="Calibri"/>
                <a:cs typeface="Calibri"/>
                <a:sym typeface="Calibri"/>
              </a:rPr>
              <a:t>Nachhaltigkeit</a:t>
            </a:r>
            <a:endParaRPr sz="1800" dirty="0">
              <a:solidFill>
                <a:schemeClr val="dk1"/>
              </a:solidFill>
              <a:latin typeface="Calibri"/>
              <a:ea typeface="Calibri"/>
              <a:cs typeface="Calibri"/>
              <a:sym typeface="Calibri"/>
            </a:endParaRPr>
          </a:p>
          <a:p>
            <a:pPr marL="0" marR="0" lvl="0" indent="0" algn="l" rtl="0">
              <a:spcBef>
                <a:spcPts val="600"/>
              </a:spcBef>
              <a:spcAft>
                <a:spcPts val="0"/>
              </a:spcAft>
              <a:buNone/>
            </a:pPr>
            <a:r>
              <a:rPr lang="de-DE" sz="1200" dirty="0">
                <a:solidFill>
                  <a:schemeClr val="dk1"/>
                </a:solidFill>
                <a:latin typeface="Calibri"/>
                <a:ea typeface="Calibri"/>
                <a:cs typeface="Calibri"/>
                <a:sym typeface="Calibri"/>
              </a:rPr>
              <a:t>Nachhaltiges Reisen ist die Gegenbewegung zum Massentourismus. Viele </a:t>
            </a:r>
            <a:r>
              <a:rPr lang="de-DE" sz="1200" dirty="0" err="1">
                <a:solidFill>
                  <a:schemeClr val="dk1"/>
                </a:solidFill>
                <a:latin typeface="Calibri"/>
                <a:ea typeface="Calibri"/>
                <a:cs typeface="Calibri"/>
                <a:sym typeface="Calibri"/>
              </a:rPr>
              <a:t>Reisende möchten, </a:t>
            </a:r>
            <a:r>
              <a:rPr lang="de-DE" sz="1200" dirty="0">
                <a:solidFill>
                  <a:schemeClr val="dk1"/>
                </a:solidFill>
                <a:latin typeface="Calibri"/>
                <a:ea typeface="Calibri"/>
                <a:cs typeface="Calibri"/>
                <a:sym typeface="Calibri"/>
              </a:rPr>
              <a:t>dass ihr </a:t>
            </a:r>
            <a:r>
              <a:rPr lang="de-DE" sz="1200" dirty="0" err="1">
                <a:solidFill>
                  <a:schemeClr val="dk1"/>
                </a:solidFill>
                <a:latin typeface="Calibri"/>
                <a:ea typeface="Calibri"/>
                <a:cs typeface="Calibri"/>
                <a:sym typeface="Calibri"/>
              </a:rPr>
              <a:t>Urlaub sozialverträglich</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ressourcenschonend </a:t>
            </a:r>
            <a:r>
              <a:rPr lang="de-DE" sz="1200" dirty="0">
                <a:solidFill>
                  <a:schemeClr val="dk1"/>
                </a:solidFill>
                <a:latin typeface="Calibri"/>
                <a:ea typeface="Calibri"/>
                <a:cs typeface="Calibri"/>
                <a:sym typeface="Calibri"/>
              </a:rPr>
              <a:t>und </a:t>
            </a:r>
            <a:r>
              <a:rPr lang="de-DE" sz="1200" dirty="0" err="1">
                <a:solidFill>
                  <a:schemeClr val="dk1"/>
                </a:solidFill>
                <a:latin typeface="Calibri"/>
                <a:ea typeface="Calibri"/>
                <a:cs typeface="Calibri"/>
                <a:sym typeface="Calibri"/>
              </a:rPr>
              <a:t>umweltfreundlich ist</a:t>
            </a:r>
            <a:r>
              <a:rPr lang="de-DE"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p:txBody>
      </p:sp>
      <p:sp>
        <p:nvSpPr>
          <p:cNvPr id="1442" name="Google Shape;1442;p38"/>
          <p:cNvSpPr/>
          <p:nvPr/>
        </p:nvSpPr>
        <p:spPr>
          <a:xfrm>
            <a:off x="7812454" y="3247133"/>
            <a:ext cx="3841078" cy="1385577"/>
          </a:xfrm>
          <a:prstGeom prst="rect">
            <a:avLst/>
          </a:prstGeom>
          <a:noFill/>
          <a:ln w="9525"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3" name="Google Shape;1443;p38"/>
          <p:cNvSpPr txBox="1"/>
          <p:nvPr/>
        </p:nvSpPr>
        <p:spPr>
          <a:xfrm>
            <a:off x="8631965" y="3247133"/>
            <a:ext cx="2960490" cy="11849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err="1">
                <a:solidFill>
                  <a:schemeClr val="dk1"/>
                </a:solidFill>
                <a:latin typeface="Calibri"/>
                <a:ea typeface="Calibri"/>
                <a:cs typeface="Calibri"/>
                <a:sym typeface="Calibri"/>
              </a:rPr>
              <a:t>Künstliche Intelligenz</a:t>
            </a:r>
            <a:endParaRPr sz="1800" dirty="0">
              <a:solidFill>
                <a:schemeClr val="dk1"/>
              </a:solidFill>
              <a:latin typeface="Calibri"/>
              <a:ea typeface="Calibri"/>
              <a:cs typeface="Calibri"/>
              <a:sym typeface="Calibri"/>
            </a:endParaRPr>
          </a:p>
          <a:p>
            <a:pPr marL="0" marR="0" lvl="0" indent="0" algn="l" rtl="0">
              <a:spcBef>
                <a:spcPts val="600"/>
              </a:spcBef>
              <a:spcAft>
                <a:spcPts val="0"/>
              </a:spcAft>
              <a:buNone/>
            </a:pPr>
            <a:r>
              <a:rPr lang="de-DE" sz="1200" dirty="0">
                <a:solidFill>
                  <a:schemeClr val="dk1"/>
                </a:solidFill>
                <a:latin typeface="Calibri"/>
                <a:ea typeface="Calibri"/>
                <a:cs typeface="Calibri"/>
                <a:sym typeface="Calibri"/>
              </a:rPr>
              <a:t>KI im Tourismus steckt noch immer in den Kinderschuhen, bietet aber großes Potenzial im Kundenservice durch Chatbots oder durch Empfehlungsdienste im Reiseverkauf.</a:t>
            </a:r>
            <a:endParaRPr sz="1200" dirty="0">
              <a:solidFill>
                <a:schemeClr val="dk1"/>
              </a:solidFill>
              <a:latin typeface="Calibri"/>
              <a:ea typeface="Calibri"/>
              <a:cs typeface="Calibri"/>
              <a:sym typeface="Calibri"/>
            </a:endParaRPr>
          </a:p>
        </p:txBody>
      </p:sp>
      <p:sp>
        <p:nvSpPr>
          <p:cNvPr id="1444" name="Google Shape;1444;p38"/>
          <p:cNvSpPr/>
          <p:nvPr/>
        </p:nvSpPr>
        <p:spPr>
          <a:xfrm>
            <a:off x="5135418" y="4674702"/>
            <a:ext cx="5227783" cy="1317835"/>
          </a:xfrm>
          <a:prstGeom prst="rect">
            <a:avLst/>
          </a:prstGeom>
          <a:noFill/>
          <a:ln w="9525"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5" name="Google Shape;1445;p38"/>
          <p:cNvSpPr txBox="1"/>
          <p:nvPr/>
        </p:nvSpPr>
        <p:spPr>
          <a:xfrm>
            <a:off x="5980470" y="4665466"/>
            <a:ext cx="4382731" cy="13695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chemeClr val="dk1"/>
                </a:solidFill>
                <a:latin typeface="Calibri"/>
                <a:ea typeface="Calibri"/>
                <a:cs typeface="Calibri"/>
                <a:sym typeface="Calibri"/>
              </a:rPr>
              <a:t>Resonanz-Tourismus</a:t>
            </a:r>
            <a:endParaRPr sz="1800" dirty="0">
              <a:solidFill>
                <a:schemeClr val="dk1"/>
              </a:solidFill>
              <a:latin typeface="Calibri"/>
              <a:ea typeface="Calibri"/>
              <a:cs typeface="Calibri"/>
              <a:sym typeface="Calibri"/>
            </a:endParaRPr>
          </a:p>
          <a:p>
            <a:pPr marL="0" marR="0" lvl="0" indent="0" algn="l" rtl="0">
              <a:spcBef>
                <a:spcPts val="600"/>
              </a:spcBef>
              <a:spcAft>
                <a:spcPts val="0"/>
              </a:spcAft>
              <a:buNone/>
            </a:pPr>
            <a:r>
              <a:rPr lang="de-DE" sz="1200" dirty="0">
                <a:solidFill>
                  <a:schemeClr val="dk1"/>
                </a:solidFill>
                <a:latin typeface="Calibri"/>
                <a:ea typeface="Calibri"/>
                <a:cs typeface="Calibri"/>
                <a:sym typeface="Calibri"/>
              </a:rPr>
              <a:t>Reisende sind zunehmend auf der Suche nach Verbindung, Zugehörigkeit und Resonanz. Beziehungen zu anderen Menschen, zur Natur und zur Umwelt gewinnen an Bedeutung. Es geht um echte Begegnungen, authentische Erlebnisse und Eindrücke, die nachhaltig wirken.</a:t>
            </a:r>
          </a:p>
        </p:txBody>
      </p:sp>
      <p:grpSp>
        <p:nvGrpSpPr>
          <p:cNvPr id="1446" name="Google Shape;1446;p38"/>
          <p:cNvGrpSpPr/>
          <p:nvPr/>
        </p:nvGrpSpPr>
        <p:grpSpPr>
          <a:xfrm>
            <a:off x="3987239" y="2088667"/>
            <a:ext cx="473925" cy="600028"/>
            <a:chOff x="2635450" y="4321225"/>
            <a:chExt cx="368400" cy="466425"/>
          </a:xfrm>
        </p:grpSpPr>
        <p:sp>
          <p:nvSpPr>
            <p:cNvPr id="1447" name="Google Shape;1447;p38"/>
            <p:cNvSpPr/>
            <p:nvPr/>
          </p:nvSpPr>
          <p:spPr>
            <a:xfrm>
              <a:off x="2635450" y="4653050"/>
              <a:ext cx="368400" cy="134600"/>
            </a:xfrm>
            <a:custGeom>
              <a:avLst/>
              <a:gdLst/>
              <a:ahLst/>
              <a:cxnLst/>
              <a:rect l="l" t="t" r="r" b="b"/>
              <a:pathLst>
                <a:path w="14736" h="5384" fill="none" extrusionOk="0">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w="15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48" name="Google Shape;1448;p38"/>
            <p:cNvSpPr/>
            <p:nvPr/>
          </p:nvSpPr>
          <p:spPr>
            <a:xfrm>
              <a:off x="2819350" y="4321225"/>
              <a:ext cx="25" cy="347075"/>
            </a:xfrm>
            <a:custGeom>
              <a:avLst/>
              <a:gdLst/>
              <a:ahLst/>
              <a:cxnLst/>
              <a:rect l="l" t="t" r="r" b="b"/>
              <a:pathLst>
                <a:path w="1" h="13883" fill="none" extrusionOk="0">
                  <a:moveTo>
                    <a:pt x="0" y="13883"/>
                  </a:moveTo>
                  <a:lnTo>
                    <a:pt x="0" y="0"/>
                  </a:lnTo>
                </a:path>
              </a:pathLst>
            </a:custGeom>
            <a:noFill/>
            <a:ln w="15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49" name="Google Shape;1449;p38"/>
            <p:cNvSpPr/>
            <p:nvPr/>
          </p:nvSpPr>
          <p:spPr>
            <a:xfrm>
              <a:off x="2835175" y="4328525"/>
              <a:ext cx="114475" cy="114500"/>
            </a:xfrm>
            <a:custGeom>
              <a:avLst/>
              <a:gdLst/>
              <a:ahLst/>
              <a:cxnLst/>
              <a:rect l="l" t="t" r="r" b="b"/>
              <a:pathLst>
                <a:path w="4579" h="4580" fill="none" extrusionOk="0">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w="15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50" name="Google Shape;1450;p38"/>
            <p:cNvSpPr/>
            <p:nvPr/>
          </p:nvSpPr>
          <p:spPr>
            <a:xfrm>
              <a:off x="2850400" y="4372975"/>
              <a:ext cx="54825" cy="54825"/>
            </a:xfrm>
            <a:custGeom>
              <a:avLst/>
              <a:gdLst/>
              <a:ahLst/>
              <a:cxnLst/>
              <a:rect l="l" t="t" r="r" b="b"/>
              <a:pathLst>
                <a:path w="2193" h="2193" fill="none" extrusionOk="0">
                  <a:moveTo>
                    <a:pt x="2192" y="0"/>
                  </a:moveTo>
                  <a:lnTo>
                    <a:pt x="0" y="2192"/>
                  </a:lnTo>
                </a:path>
              </a:pathLst>
            </a:custGeom>
            <a:noFill/>
            <a:ln w="15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51" name="Google Shape;1451;p38"/>
            <p:cNvSpPr/>
            <p:nvPr/>
          </p:nvSpPr>
          <p:spPr>
            <a:xfrm>
              <a:off x="2646425" y="4429600"/>
              <a:ext cx="156500" cy="156500"/>
            </a:xfrm>
            <a:custGeom>
              <a:avLst/>
              <a:gdLst/>
              <a:ahLst/>
              <a:cxnLst/>
              <a:rect l="l" t="t" r="r" b="b"/>
              <a:pathLst>
                <a:path w="6260" h="6260" fill="none" extrusionOk="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w="15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52" name="Google Shape;1452;p38"/>
            <p:cNvSpPr/>
            <p:nvPr/>
          </p:nvSpPr>
          <p:spPr>
            <a:xfrm>
              <a:off x="2696350" y="4479525"/>
              <a:ext cx="87100" cy="87100"/>
            </a:xfrm>
            <a:custGeom>
              <a:avLst/>
              <a:gdLst/>
              <a:ahLst/>
              <a:cxnLst/>
              <a:rect l="l" t="t" r="r" b="b"/>
              <a:pathLst>
                <a:path w="3484" h="3484" fill="none" extrusionOk="0">
                  <a:moveTo>
                    <a:pt x="0" y="1"/>
                  </a:moveTo>
                  <a:lnTo>
                    <a:pt x="3483" y="3483"/>
                  </a:lnTo>
                </a:path>
              </a:pathLst>
            </a:custGeom>
            <a:noFill/>
            <a:ln w="15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pic>
        <p:nvPicPr>
          <p:cNvPr id="1453" name="Google Shape;1453;p38" descr="Nachhaltigkeit"/>
          <p:cNvPicPr preferRelativeResize="0"/>
          <p:nvPr/>
        </p:nvPicPr>
        <p:blipFill rotWithShape="1">
          <a:blip r:embed="rId4">
            <a:alphaModFix/>
          </a:blip>
          <a:srcRect/>
          <a:stretch/>
        </p:blipFill>
        <p:spPr>
          <a:xfrm>
            <a:off x="3884096" y="3471642"/>
            <a:ext cx="664740" cy="664740"/>
          </a:xfrm>
          <a:prstGeom prst="rect">
            <a:avLst/>
          </a:prstGeom>
          <a:noFill/>
          <a:ln>
            <a:noFill/>
          </a:ln>
        </p:spPr>
      </p:pic>
      <p:pic>
        <p:nvPicPr>
          <p:cNvPr id="1454" name="Google Shape;1454;p38" descr="Smartphone"/>
          <p:cNvPicPr preferRelativeResize="0"/>
          <p:nvPr/>
        </p:nvPicPr>
        <p:blipFill rotWithShape="1">
          <a:blip r:embed="rId5">
            <a:alphaModFix/>
          </a:blip>
          <a:srcRect/>
          <a:stretch/>
        </p:blipFill>
        <p:spPr>
          <a:xfrm>
            <a:off x="7835136" y="1993365"/>
            <a:ext cx="826076" cy="826076"/>
          </a:xfrm>
          <a:prstGeom prst="rect">
            <a:avLst/>
          </a:prstGeom>
          <a:noFill/>
          <a:ln>
            <a:noFill/>
          </a:ln>
        </p:spPr>
      </p:pic>
      <p:pic>
        <p:nvPicPr>
          <p:cNvPr id="1455" name="Google Shape;1455;p38" descr="Benutzer"/>
          <p:cNvPicPr preferRelativeResize="0"/>
          <p:nvPr/>
        </p:nvPicPr>
        <p:blipFill rotWithShape="1">
          <a:blip r:embed="rId6">
            <a:alphaModFix/>
          </a:blip>
          <a:srcRect/>
          <a:stretch/>
        </p:blipFill>
        <p:spPr>
          <a:xfrm>
            <a:off x="5220816" y="4882519"/>
            <a:ext cx="738910" cy="738910"/>
          </a:xfrm>
          <a:prstGeom prst="rect">
            <a:avLst/>
          </a:prstGeom>
          <a:noFill/>
          <a:ln>
            <a:noFill/>
          </a:ln>
        </p:spPr>
      </p:pic>
      <p:sp>
        <p:nvSpPr>
          <p:cNvPr id="1456" name="Google Shape;1456;p38"/>
          <p:cNvSpPr txBox="1"/>
          <p:nvPr/>
        </p:nvSpPr>
        <p:spPr>
          <a:xfrm>
            <a:off x="389965" y="1637401"/>
            <a:ext cx="3189996" cy="4366235"/>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595A59"/>
              </a:buClr>
              <a:buSzPts val="1800"/>
              <a:buFont typeface="Arial"/>
              <a:buNone/>
            </a:pPr>
            <a:r>
              <a:rPr lang="de-DE" sz="1800" dirty="0">
                <a:solidFill>
                  <a:srgbClr val="595A59"/>
                </a:solidFill>
                <a:latin typeface="Calibri"/>
                <a:ea typeface="Calibri"/>
                <a:cs typeface="Calibri"/>
                <a:sym typeface="Calibri"/>
              </a:rPr>
              <a:t>Bei der Entwicklung eines Restrukturierungskonzepts sollten Zukunftstrends der Tourismusbranche berücksichtigt werden.</a:t>
            </a:r>
            <a:endParaRPr sz="1800" dirty="0">
              <a:solidFill>
                <a:srgbClr val="595A59"/>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4"/>
          <p:cNvSpPr txBox="1">
            <a:spLocks noGrp="1"/>
          </p:cNvSpPr>
          <p:nvPr>
            <p:ph type="body" idx="1"/>
          </p:nvPr>
        </p:nvSpPr>
        <p:spPr>
          <a:xfrm>
            <a:off x="666708" y="752638"/>
            <a:ext cx="4329835" cy="36684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de-DE"/>
              <a:t>Strategische Optionen in der Krise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39"/>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dirty="0"/>
          </a:p>
        </p:txBody>
      </p:sp>
      <p:sp>
        <p:nvSpPr>
          <p:cNvPr id="1464" name="Google Shape;1464;p39"/>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dirty="0"/>
              <a:t>Inhalt von Restrukturierungskonzepten</a:t>
            </a:r>
            <a:endParaRPr dirty="0"/>
          </a:p>
          <a:p>
            <a:pPr marL="0" lvl="0" indent="0" algn="l" rtl="0">
              <a:lnSpc>
                <a:spcPct val="90000"/>
              </a:lnSpc>
              <a:spcBef>
                <a:spcPts val="1000"/>
              </a:spcBef>
              <a:spcAft>
                <a:spcPts val="0"/>
              </a:spcAft>
              <a:buClr>
                <a:srgbClr val="79527B"/>
              </a:buClr>
              <a:buSzPts val="1800"/>
              <a:buNone/>
            </a:pPr>
            <a:endParaRPr dirty="0"/>
          </a:p>
        </p:txBody>
      </p:sp>
      <p:grpSp>
        <p:nvGrpSpPr>
          <p:cNvPr id="1465" name="Google Shape;1465;p39"/>
          <p:cNvGrpSpPr/>
          <p:nvPr/>
        </p:nvGrpSpPr>
        <p:grpSpPr>
          <a:xfrm>
            <a:off x="5264152" y="1772541"/>
            <a:ext cx="6072631" cy="1347141"/>
            <a:chOff x="5264152" y="1772541"/>
            <a:chExt cx="6072631" cy="1347141"/>
          </a:xfrm>
        </p:grpSpPr>
        <p:sp>
          <p:nvSpPr>
            <p:cNvPr id="1466" name="Google Shape;1466;p39"/>
            <p:cNvSpPr/>
            <p:nvPr/>
          </p:nvSpPr>
          <p:spPr>
            <a:xfrm>
              <a:off x="6654744" y="1772541"/>
              <a:ext cx="4682039" cy="954107"/>
            </a:xfrm>
            <a:prstGeom prst="rect">
              <a:avLst/>
            </a:prstGeom>
            <a:solidFill>
              <a:srgbClr val="C5C5C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467" name="Google Shape;1467;p39"/>
            <p:cNvSpPr/>
            <p:nvPr/>
          </p:nvSpPr>
          <p:spPr>
            <a:xfrm rot="5400000">
              <a:off x="5331935" y="1780112"/>
              <a:ext cx="1347141" cy="1332000"/>
            </a:xfrm>
            <a:custGeom>
              <a:avLst/>
              <a:gdLst/>
              <a:ahLst/>
              <a:cxnLst/>
              <a:rect l="l" t="t" r="r" b="b"/>
              <a:pathLst>
                <a:path w="630" h="488" extrusionOk="0">
                  <a:moveTo>
                    <a:pt x="444" y="488"/>
                  </a:moveTo>
                  <a:lnTo>
                    <a:pt x="0" y="488"/>
                  </a:lnTo>
                  <a:lnTo>
                    <a:pt x="0" y="0"/>
                  </a:lnTo>
                  <a:lnTo>
                    <a:pt x="444" y="0"/>
                  </a:lnTo>
                  <a:lnTo>
                    <a:pt x="630" y="244"/>
                  </a:lnTo>
                  <a:lnTo>
                    <a:pt x="444" y="488"/>
                  </a:lnTo>
                  <a:close/>
                </a:path>
              </a:pathLst>
            </a:custGeom>
            <a:solidFill>
              <a:srgbClr val="8E8E8E"/>
            </a:solidFill>
            <a:ln>
              <a:noFill/>
            </a:ln>
          </p:spPr>
          <p:txBody>
            <a:bodyPr spcFirstLastPara="1" wrap="square" lIns="34275" tIns="17125" rIns="34275" bIns="17125" anchor="ctr"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468" name="Google Shape;1468;p39"/>
            <p:cNvSpPr txBox="1"/>
            <p:nvPr/>
          </p:nvSpPr>
          <p:spPr>
            <a:xfrm>
              <a:off x="5264152" y="2047567"/>
              <a:ext cx="1449185" cy="523220"/>
            </a:xfrm>
            <a:prstGeom prst="rect">
              <a:avLst/>
            </a:prstGeom>
            <a:noFill/>
            <a:ln>
              <a:noFill/>
            </a:ln>
          </p:spPr>
          <p:txBody>
            <a:bodyPr spcFirstLastPara="1" wrap="square" lIns="91425" tIns="45700" rIns="91425" bIns="45700" anchor="ctr" anchorCtr="0">
              <a:spAutoFit/>
            </a:bodyPr>
            <a:lstStyle/>
            <a:p>
              <a:pPr marL="0" marR="0" lvl="0" indent="-88900" algn="ctr" rtl="0">
                <a:spcBef>
                  <a:spcPts val="0"/>
                </a:spcBef>
                <a:spcAft>
                  <a:spcPts val="0"/>
                </a:spcAft>
                <a:buClr>
                  <a:schemeClr val="lt1"/>
                </a:buClr>
                <a:buSzPts val="1400"/>
                <a:buFont typeface="Calibri"/>
                <a:buAutoNum type="arabicPeriod"/>
              </a:pPr>
              <a:r>
                <a:rPr lang="de-DE" sz="1400" b="1" dirty="0">
                  <a:solidFill>
                    <a:schemeClr val="lt1"/>
                  </a:solidFill>
                  <a:latin typeface="Calibri"/>
                  <a:ea typeface="Calibri"/>
                  <a:cs typeface="Calibri"/>
                  <a:sym typeface="Calibri"/>
                </a:rPr>
                <a:t> Situation des Unternehmens</a:t>
              </a:r>
              <a:endParaRPr sz="1400" b="1" cap="none" dirty="0">
                <a:solidFill>
                  <a:schemeClr val="lt1"/>
                </a:solidFill>
                <a:latin typeface="Calibri"/>
                <a:ea typeface="Calibri"/>
                <a:cs typeface="Calibri"/>
                <a:sym typeface="Calibri"/>
              </a:endParaRPr>
            </a:p>
          </p:txBody>
        </p:sp>
        <p:sp>
          <p:nvSpPr>
            <p:cNvPr id="1469" name="Google Shape;1469;p39"/>
            <p:cNvSpPr txBox="1"/>
            <p:nvPr/>
          </p:nvSpPr>
          <p:spPr>
            <a:xfrm>
              <a:off x="6652291" y="1839487"/>
              <a:ext cx="4225104" cy="861349"/>
            </a:xfrm>
            <a:prstGeom prst="rect">
              <a:avLst/>
            </a:prstGeom>
            <a:noFill/>
            <a:ln>
              <a:noFill/>
            </a:ln>
          </p:spPr>
          <p:txBody>
            <a:bodyPr spcFirstLastPara="1" wrap="square" lIns="91425" tIns="45700" rIns="91425" bIns="45700" anchor="t" anchorCtr="0">
              <a:spAutoFit/>
            </a:bodyPr>
            <a:lstStyle/>
            <a:p>
              <a:pPr marL="0" marR="0" lvl="0" indent="0" algn="l" rtl="0">
                <a:lnSpc>
                  <a:spcPct val="118928"/>
                </a:lnSpc>
                <a:spcBef>
                  <a:spcPts val="0"/>
                </a:spcBef>
                <a:spcAft>
                  <a:spcPts val="0"/>
                </a:spcAft>
                <a:buNone/>
              </a:pPr>
              <a:r>
                <a:rPr lang="de-DE" sz="1400" dirty="0">
                  <a:solidFill>
                    <a:schemeClr val="lt1"/>
                  </a:solidFill>
                  <a:latin typeface="Calibri"/>
                  <a:ea typeface="Calibri"/>
                  <a:cs typeface="Calibri"/>
                  <a:sym typeface="Calibri"/>
                </a:rPr>
                <a:t>Aussagen über wesentliche Unternehmensdaten, wirtschaftliche und rechtliche Einflussfaktoren und die (zentralen) Ursachen der Krise</a:t>
              </a:r>
              <a:endParaRPr lang="de-DE" dirty="0"/>
            </a:p>
          </p:txBody>
        </p:sp>
      </p:grpSp>
      <p:sp>
        <p:nvSpPr>
          <p:cNvPr id="1470" name="Google Shape;1470;p39"/>
          <p:cNvSpPr/>
          <p:nvPr/>
        </p:nvSpPr>
        <p:spPr>
          <a:xfrm>
            <a:off x="6652291" y="3306445"/>
            <a:ext cx="4682039" cy="954107"/>
          </a:xfrm>
          <a:prstGeom prst="rect">
            <a:avLst/>
          </a:prstGeom>
          <a:solidFill>
            <a:srgbClr val="A77FA9"/>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471" name="Google Shape;1471;p39"/>
          <p:cNvSpPr txBox="1"/>
          <p:nvPr/>
        </p:nvSpPr>
        <p:spPr>
          <a:xfrm>
            <a:off x="6652291" y="3304162"/>
            <a:ext cx="488611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400" dirty="0">
                <a:solidFill>
                  <a:schemeClr val="lt1"/>
                </a:solidFill>
                <a:latin typeface="Calibri"/>
                <a:ea typeface="Calibri"/>
                <a:cs typeface="Calibri"/>
                <a:sym typeface="Calibri"/>
              </a:rPr>
              <a:t>Darstellung der Vision und des Leitbildes des umstrukturierten Unternehmens. Aussagen zu den notwendigen betrieblichen oder finanziellen Restrukturierungsmaßnahmen und den Restrukturierungsbeiträgen der verschiedenen Beteiligten</a:t>
            </a:r>
            <a:endParaRPr lang="de-DE" dirty="0"/>
          </a:p>
        </p:txBody>
      </p:sp>
      <p:sp>
        <p:nvSpPr>
          <p:cNvPr id="1472" name="Google Shape;1472;p39"/>
          <p:cNvSpPr/>
          <p:nvPr/>
        </p:nvSpPr>
        <p:spPr>
          <a:xfrm>
            <a:off x="6671506" y="4803035"/>
            <a:ext cx="4662823" cy="954107"/>
          </a:xfrm>
          <a:prstGeom prst="rect">
            <a:avLst/>
          </a:prstGeom>
          <a:solidFill>
            <a:srgbClr val="C5C5C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473" name="Google Shape;1473;p39"/>
          <p:cNvSpPr txBox="1"/>
          <p:nvPr/>
        </p:nvSpPr>
        <p:spPr>
          <a:xfrm>
            <a:off x="6652291" y="4805318"/>
            <a:ext cx="4586721" cy="954107"/>
          </a:xfrm>
          <a:prstGeom prst="rect">
            <a:avLst/>
          </a:prstGeom>
          <a:solidFill>
            <a:srgbClr val="C5C5C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b="0" i="0" dirty="0">
                <a:solidFill>
                  <a:schemeClr val="lt1"/>
                </a:solidFill>
                <a:latin typeface="Calibri"/>
                <a:ea typeface="Calibri"/>
                <a:cs typeface="Calibri"/>
                <a:sym typeface="Calibri"/>
              </a:rPr>
              <a:t>Darstellung der Liquiditäts-, Ertrags- und Vermögensplanung des Unternehmens unter Berücksichtigung der Sanierungsmaßnahmen und -beiträge (integrierte Unternehmensplanung)</a:t>
            </a:r>
            <a:endParaRPr lang="de-DE" dirty="0"/>
          </a:p>
        </p:txBody>
      </p:sp>
      <p:sp>
        <p:nvSpPr>
          <p:cNvPr id="1474" name="Google Shape;1474;p39"/>
          <p:cNvSpPr/>
          <p:nvPr/>
        </p:nvSpPr>
        <p:spPr>
          <a:xfrm rot="5400000">
            <a:off x="5315175" y="3311791"/>
            <a:ext cx="1347141" cy="1332000"/>
          </a:xfrm>
          <a:custGeom>
            <a:avLst/>
            <a:gdLst/>
            <a:ahLst/>
            <a:cxnLst/>
            <a:rect l="l" t="t" r="r" b="b"/>
            <a:pathLst>
              <a:path w="630" h="488" extrusionOk="0">
                <a:moveTo>
                  <a:pt x="444" y="488"/>
                </a:moveTo>
                <a:lnTo>
                  <a:pt x="0" y="488"/>
                </a:lnTo>
                <a:lnTo>
                  <a:pt x="0" y="0"/>
                </a:lnTo>
                <a:lnTo>
                  <a:pt x="444" y="0"/>
                </a:lnTo>
                <a:lnTo>
                  <a:pt x="630" y="244"/>
                </a:lnTo>
                <a:lnTo>
                  <a:pt x="444" y="488"/>
                </a:lnTo>
                <a:close/>
              </a:path>
            </a:pathLst>
          </a:custGeom>
          <a:solidFill>
            <a:srgbClr val="79527B"/>
          </a:solidFill>
          <a:ln>
            <a:noFill/>
          </a:ln>
        </p:spPr>
        <p:txBody>
          <a:bodyPr spcFirstLastPara="1" wrap="square" lIns="34275" tIns="17125" rIns="34275" bIns="17125" anchor="ctr" anchorCtr="0">
            <a:noAutofit/>
          </a:bodyPr>
          <a:lstStyle/>
          <a:p>
            <a:pPr marL="0" marR="0" lvl="0" indent="0" algn="l" rtl="0">
              <a:spcBef>
                <a:spcPts val="0"/>
              </a:spcBef>
              <a:spcAft>
                <a:spcPts val="0"/>
              </a:spcAft>
              <a:buNone/>
            </a:pPr>
            <a:endParaRPr sz="1400" b="1" dirty="0">
              <a:solidFill>
                <a:schemeClr val="dk1"/>
              </a:solidFill>
              <a:latin typeface="Calibri"/>
              <a:ea typeface="Calibri"/>
              <a:cs typeface="Calibri"/>
              <a:sym typeface="Calibri"/>
            </a:endParaRPr>
          </a:p>
        </p:txBody>
      </p:sp>
      <p:sp>
        <p:nvSpPr>
          <p:cNvPr id="1475" name="Google Shape;1475;p39"/>
          <p:cNvSpPr txBox="1"/>
          <p:nvPr/>
        </p:nvSpPr>
        <p:spPr>
          <a:xfrm>
            <a:off x="5264152" y="3437376"/>
            <a:ext cx="1449185" cy="1169511"/>
          </a:xfrm>
          <a:prstGeom prst="rect">
            <a:avLst/>
          </a:prstGeom>
          <a:noFill/>
          <a:ln>
            <a:noFill/>
          </a:ln>
        </p:spPr>
        <p:txBody>
          <a:bodyPr spcFirstLastPara="1" wrap="square" lIns="91425" tIns="45700" rIns="90000" bIns="45700" anchor="ctr" anchorCtr="0">
            <a:spAutoFit/>
          </a:bodyPr>
          <a:lstStyle/>
          <a:p>
            <a:pPr marL="0" marR="0" lvl="0" indent="0" algn="ctr" rtl="0">
              <a:spcBef>
                <a:spcPts val="0"/>
              </a:spcBef>
              <a:spcAft>
                <a:spcPts val="0"/>
              </a:spcAft>
              <a:buNone/>
            </a:pPr>
            <a:r>
              <a:rPr lang="de-DE" sz="1400" b="1" dirty="0">
                <a:solidFill>
                  <a:schemeClr val="lt1"/>
                </a:solidFill>
                <a:latin typeface="Calibri"/>
                <a:ea typeface="Calibri"/>
                <a:cs typeface="Calibri"/>
                <a:sym typeface="Calibri"/>
              </a:rPr>
              <a:t>2. Vision, Mission </a:t>
            </a:r>
            <a:br>
              <a:rPr lang="de-DE" sz="1400" b="1" dirty="0">
                <a:solidFill>
                  <a:schemeClr val="dk1"/>
                </a:solidFill>
                <a:latin typeface="Calibri"/>
                <a:ea typeface="Calibri"/>
                <a:cs typeface="Calibri"/>
                <a:sym typeface="Calibri"/>
              </a:rPr>
            </a:br>
            <a:r>
              <a:rPr lang="de-DE" sz="1400" b="1" dirty="0">
                <a:solidFill>
                  <a:schemeClr val="lt1"/>
                </a:solidFill>
                <a:latin typeface="Calibri"/>
                <a:ea typeface="Calibri"/>
                <a:cs typeface="Calibri"/>
                <a:sym typeface="Calibri"/>
              </a:rPr>
              <a:t>und Maßnahmen</a:t>
            </a:r>
            <a:endParaRPr dirty="0"/>
          </a:p>
          <a:p>
            <a:pPr marL="0" marR="0" lvl="0" indent="0" algn="ctr" rtl="0">
              <a:spcBef>
                <a:spcPts val="0"/>
              </a:spcBef>
              <a:spcAft>
                <a:spcPts val="0"/>
              </a:spcAft>
              <a:buNone/>
            </a:pPr>
            <a:endParaRPr sz="1400" cap="none" dirty="0">
              <a:solidFill>
                <a:schemeClr val="lt1"/>
              </a:solidFill>
              <a:latin typeface="Calibri"/>
              <a:ea typeface="Calibri"/>
              <a:cs typeface="Calibri"/>
              <a:sym typeface="Calibri"/>
            </a:endParaRPr>
          </a:p>
        </p:txBody>
      </p:sp>
      <p:sp>
        <p:nvSpPr>
          <p:cNvPr id="1476" name="Google Shape;1476;p39"/>
          <p:cNvSpPr/>
          <p:nvPr/>
        </p:nvSpPr>
        <p:spPr>
          <a:xfrm rot="5400000">
            <a:off x="5528454" y="4614088"/>
            <a:ext cx="954107" cy="1332000"/>
          </a:xfrm>
          <a:prstGeom prst="rect">
            <a:avLst/>
          </a:prstGeom>
          <a:solidFill>
            <a:srgbClr val="8E8E8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477" name="Google Shape;1477;p39"/>
          <p:cNvSpPr txBox="1"/>
          <p:nvPr/>
        </p:nvSpPr>
        <p:spPr>
          <a:xfrm>
            <a:off x="5280914" y="5094762"/>
            <a:ext cx="144918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b="1" dirty="0">
                <a:solidFill>
                  <a:schemeClr val="lt1"/>
                </a:solidFill>
                <a:latin typeface="Calibri"/>
                <a:ea typeface="Calibri"/>
                <a:cs typeface="Calibri"/>
                <a:sym typeface="Calibri"/>
              </a:rPr>
              <a:t>3. Businessplan</a:t>
            </a:r>
            <a:endParaRPr sz="1400" b="1" cap="none" dirty="0">
              <a:solidFill>
                <a:schemeClr val="lt1"/>
              </a:solidFill>
              <a:latin typeface="Calibri"/>
              <a:ea typeface="Calibri"/>
              <a:cs typeface="Calibri"/>
              <a:sym typeface="Calibri"/>
            </a:endParaRPr>
          </a:p>
        </p:txBody>
      </p:sp>
      <p:sp>
        <p:nvSpPr>
          <p:cNvPr id="4" name="Google Shape;1223;p28">
            <a:extLst>
              <a:ext uri="{FF2B5EF4-FFF2-40B4-BE49-F238E27FC236}">
                <a16:creationId xmlns:a16="http://schemas.microsoft.com/office/drawing/2014/main" id="{967E8613-3C83-5D8D-3678-FF61CDF6A52D}"/>
              </a:ext>
            </a:extLst>
          </p:cNvPr>
          <p:cNvSpPr txBox="1">
            <a:spLocks noGrp="1"/>
          </p:cNvSpPr>
          <p:nvPr>
            <p:ph type="body" idx="3"/>
          </p:nvPr>
        </p:nvSpPr>
        <p:spPr>
          <a:xfrm>
            <a:off x="380503" y="371446"/>
            <a:ext cx="11470200" cy="582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9527B"/>
              </a:buClr>
              <a:buSzPts val="1850"/>
              <a:buNone/>
            </a:pPr>
            <a:r>
              <a:rPr lang="de-DE" dirty="0"/>
              <a:t>Das Restrukturierungskonzept enthält einen durchdachten Leitfaden zum Vorgehen von Anfang bis Ende der Restrukturierung sowie eine Prognose zu den Erfolgsaussichten.</a:t>
            </a:r>
          </a:p>
        </p:txBody>
      </p:sp>
      <p:sp>
        <p:nvSpPr>
          <p:cNvPr id="7" name="Google Shape;1222;p28">
            <a:extLst>
              <a:ext uri="{FF2B5EF4-FFF2-40B4-BE49-F238E27FC236}">
                <a16:creationId xmlns:a16="http://schemas.microsoft.com/office/drawing/2014/main" id="{D7ACADB1-2C55-C6B2-8471-7766B502BC6D}"/>
              </a:ext>
            </a:extLst>
          </p:cNvPr>
          <p:cNvSpPr txBox="1">
            <a:spLocks/>
          </p:cNvSpPr>
          <p:nvPr/>
        </p:nvSpPr>
        <p:spPr>
          <a:xfrm>
            <a:off x="542365" y="1789801"/>
            <a:ext cx="3189996" cy="445534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228600" algn="l" rtl="0">
              <a:lnSpc>
                <a:spcPct val="100000"/>
              </a:lnSpc>
              <a:spcBef>
                <a:spcPts val="600"/>
              </a:spcBef>
              <a:spcAft>
                <a:spcPts val="0"/>
              </a:spcAft>
              <a:buClr>
                <a:srgbClr val="595A59"/>
              </a:buClr>
              <a:buSzPts val="1800"/>
              <a:buFont typeface="Arial"/>
              <a:buNone/>
              <a:defRPr sz="1800" b="0" i="0" u="none" strike="noStrike" cap="none">
                <a:solidFill>
                  <a:srgbClr val="595A59"/>
                </a:solidFill>
                <a:latin typeface="Calibri"/>
                <a:ea typeface="Calibri"/>
                <a:cs typeface="Calibri"/>
                <a:sym typeface="Calibri"/>
              </a:defRPr>
            </a:lvl1pPr>
            <a:lvl2pPr marL="914400" marR="0" lvl="1" indent="-342900" algn="l" rtl="0">
              <a:lnSpc>
                <a:spcPct val="100000"/>
              </a:lnSpc>
              <a:spcBef>
                <a:spcPts val="600"/>
              </a:spcBef>
              <a:spcAft>
                <a:spcPts val="0"/>
              </a:spcAft>
              <a:buClr>
                <a:srgbClr val="595A59"/>
              </a:buClr>
              <a:buSzPts val="1800"/>
              <a:buFont typeface="Arial"/>
              <a:buChar char="•"/>
              <a:defRPr sz="1800" b="0" i="0" u="none" strike="noStrike" cap="none">
                <a:solidFill>
                  <a:srgbClr val="595A59"/>
                </a:solidFill>
                <a:latin typeface="Calibri"/>
                <a:ea typeface="Calibri"/>
                <a:cs typeface="Calibri"/>
                <a:sym typeface="Calibri"/>
              </a:defRPr>
            </a:lvl2pPr>
            <a:lvl3pPr marL="1371600" marR="0" lvl="2" indent="-342900" algn="l" rtl="0">
              <a:lnSpc>
                <a:spcPct val="100000"/>
              </a:lnSpc>
              <a:spcBef>
                <a:spcPts val="600"/>
              </a:spcBef>
              <a:spcAft>
                <a:spcPts val="0"/>
              </a:spcAft>
              <a:buClr>
                <a:srgbClr val="595A59"/>
              </a:buClr>
              <a:buSzPts val="1800"/>
              <a:buFont typeface="Arial"/>
              <a:buChar char="•"/>
              <a:defRPr sz="1800" b="0" i="0" u="none" strike="noStrike" cap="none">
                <a:solidFill>
                  <a:srgbClr val="595A59"/>
                </a:solidFill>
                <a:latin typeface="Calibri"/>
                <a:ea typeface="Calibri"/>
                <a:cs typeface="Calibri"/>
                <a:sym typeface="Calibri"/>
              </a:defRPr>
            </a:lvl3pPr>
            <a:lvl4pPr marL="1828800" marR="0" lvl="3" indent="-342900" algn="l" rtl="0">
              <a:lnSpc>
                <a:spcPct val="100000"/>
              </a:lnSpc>
              <a:spcBef>
                <a:spcPts val="600"/>
              </a:spcBef>
              <a:spcAft>
                <a:spcPts val="0"/>
              </a:spcAft>
              <a:buClr>
                <a:srgbClr val="595A59"/>
              </a:buClr>
              <a:buSzPts val="1800"/>
              <a:buFont typeface="Arial"/>
              <a:buChar char="•"/>
              <a:defRPr sz="1800" b="0" i="0" u="none" strike="noStrike" cap="none">
                <a:solidFill>
                  <a:srgbClr val="595A59"/>
                </a:solidFill>
                <a:latin typeface="Calibri"/>
                <a:ea typeface="Calibri"/>
                <a:cs typeface="Calibri"/>
                <a:sym typeface="Calibri"/>
              </a:defRPr>
            </a:lvl4pPr>
            <a:lvl5pPr marL="2286000" marR="0" lvl="4" indent="-342900" algn="l" rtl="0">
              <a:lnSpc>
                <a:spcPct val="100000"/>
              </a:lnSpc>
              <a:spcBef>
                <a:spcPts val="600"/>
              </a:spcBef>
              <a:spcAft>
                <a:spcPts val="0"/>
              </a:spcAft>
              <a:buClr>
                <a:srgbClr val="595A59"/>
              </a:buClr>
              <a:buSzPts val="1800"/>
              <a:buFont typeface="Arial"/>
              <a:buChar char="•"/>
              <a:defRPr sz="1800" b="0" i="0" u="none" strike="noStrike" cap="none">
                <a:solidFill>
                  <a:srgbClr val="595A59"/>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de-DE"/>
              <a:t>Ein Sanierungskonzept erhöht die Erfolgschancen und die Haftungs- und Anfechtungsrisiken können deutlich reduziert werden (abhängig von den rechtlichen Rahmenbedingungen in Ihrem Land).</a:t>
            </a:r>
            <a:endParaRPr lang="de-DE"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sp>
        <p:nvSpPr>
          <p:cNvPr id="1482" name="Google Shape;1482;p40"/>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Das Zukunftsleitbild zeigt Vorgehensweisen und Potenziale auf, die das Unternehmen wettbewerbsfähig machen und damit die Möglichkeit eröffnen, eine nachhaltige, branchenübliche Umsatzrendite und Eigenkapitalquote zu erreichen, um für Eigen- und Fremdkapitalgeber wieder attraktiv zu werden.</a:t>
            </a:r>
            <a:endParaRPr dirty="0"/>
          </a:p>
          <a:p>
            <a:pPr marL="0" lvl="0" indent="0" algn="l" rtl="0">
              <a:lnSpc>
                <a:spcPct val="100000"/>
              </a:lnSpc>
              <a:spcBef>
                <a:spcPts val="600"/>
              </a:spcBef>
              <a:spcAft>
                <a:spcPts val="0"/>
              </a:spcAft>
              <a:buClr>
                <a:srgbClr val="595A59"/>
              </a:buClr>
              <a:buSzPts val="1800"/>
              <a:buNone/>
            </a:pPr>
            <a:r>
              <a:rPr lang="de-DE" dirty="0"/>
              <a:t>Sie gibt das Ziel der Unternehmensentwicklung an.</a:t>
            </a:r>
            <a:endParaRPr dirty="0"/>
          </a:p>
        </p:txBody>
      </p:sp>
      <p:sp>
        <p:nvSpPr>
          <p:cNvPr id="1483" name="Google Shape;1483;p40"/>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Zu einem umfassenden Sanierungskonzept gehört auch das zukünftige Leitbild des Unternehmens.</a:t>
            </a:r>
            <a:endParaRPr dirty="0"/>
          </a:p>
          <a:p>
            <a:pPr marL="0" lvl="0" indent="0" algn="l" rtl="0">
              <a:lnSpc>
                <a:spcPct val="90000"/>
              </a:lnSpc>
              <a:spcBef>
                <a:spcPts val="1000"/>
              </a:spcBef>
              <a:spcAft>
                <a:spcPts val="0"/>
              </a:spcAft>
              <a:buClr>
                <a:srgbClr val="79527B"/>
              </a:buClr>
              <a:buSzPts val="2000"/>
              <a:buNone/>
            </a:pPr>
            <a:endParaRPr dirty="0"/>
          </a:p>
        </p:txBody>
      </p:sp>
      <p:sp>
        <p:nvSpPr>
          <p:cNvPr id="1484" name="Google Shape;1484;p40"/>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a:t>Leitbild I/II</a:t>
            </a:r>
            <a:endParaRPr/>
          </a:p>
        </p:txBody>
      </p:sp>
      <p:grpSp>
        <p:nvGrpSpPr>
          <p:cNvPr id="1485" name="Google Shape;1485;p40"/>
          <p:cNvGrpSpPr/>
          <p:nvPr/>
        </p:nvGrpSpPr>
        <p:grpSpPr>
          <a:xfrm flipH="1">
            <a:off x="4516586" y="1831921"/>
            <a:ext cx="3648851" cy="3810548"/>
            <a:chOff x="5961125" y="1623900"/>
            <a:chExt cx="427450" cy="448175"/>
          </a:xfrm>
        </p:grpSpPr>
        <p:sp>
          <p:nvSpPr>
            <p:cNvPr id="1486" name="Google Shape;1486;p40"/>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5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87" name="Google Shape;1487;p40"/>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5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88" name="Google Shape;1488;p40"/>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5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89" name="Google Shape;1489;p40"/>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5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90" name="Google Shape;1490;p40"/>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5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91" name="Google Shape;1491;p40"/>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5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92" name="Google Shape;1492;p40"/>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5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1493" name="Google Shape;1493;p40"/>
          <p:cNvSpPr/>
          <p:nvPr/>
        </p:nvSpPr>
        <p:spPr>
          <a:xfrm>
            <a:off x="7474920" y="2283658"/>
            <a:ext cx="4559795" cy="844089"/>
          </a:xfrm>
          <a:prstGeom prst="roundRect">
            <a:avLst>
              <a:gd name="adj" fmla="val 16667"/>
            </a:avLst>
          </a:prstGeom>
          <a:solidFill>
            <a:srgbClr val="F2F2F2"/>
          </a:solidFill>
          <a:ln w="12700" cap="flat" cmpd="sng">
            <a:solidFill>
              <a:srgbClr val="086D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400" dirty="0">
                <a:solidFill>
                  <a:srgbClr val="086D6E"/>
                </a:solidFill>
                <a:latin typeface="Calibri"/>
                <a:ea typeface="Calibri"/>
                <a:cs typeface="Calibri"/>
                <a:sym typeface="Calibri"/>
              </a:rPr>
              <a:t>... dient dazu, die notwendigen Restrukturierungsmaßnahmen zu identifizieren, um das Unternehmen mit seinem Leistungsangebot erfolgreich im Wettbewerb zu positionieren.</a:t>
            </a:r>
          </a:p>
        </p:txBody>
      </p:sp>
      <p:sp>
        <p:nvSpPr>
          <p:cNvPr id="1494" name="Google Shape;1494;p40"/>
          <p:cNvSpPr txBox="1"/>
          <p:nvPr/>
        </p:nvSpPr>
        <p:spPr>
          <a:xfrm>
            <a:off x="7450691" y="1737000"/>
            <a:ext cx="3069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Das </a:t>
            </a:r>
            <a:r>
              <a:rPr lang="de-DE" sz="1800" dirty="0" err="1">
                <a:solidFill>
                  <a:srgbClr val="595A59"/>
                </a:solidFill>
                <a:latin typeface="Calibri"/>
                <a:ea typeface="Calibri"/>
                <a:cs typeface="Calibri"/>
                <a:sym typeface="Calibri"/>
              </a:rPr>
              <a:t>Leitbild</a:t>
            </a:r>
            <a:endParaRPr sz="1800" dirty="0">
              <a:solidFill>
                <a:srgbClr val="595A59"/>
              </a:solidFill>
              <a:latin typeface="Calibri"/>
              <a:ea typeface="Calibri"/>
              <a:cs typeface="Calibri"/>
              <a:sym typeface="Calibri"/>
            </a:endParaRPr>
          </a:p>
        </p:txBody>
      </p:sp>
      <p:sp>
        <p:nvSpPr>
          <p:cNvPr id="1495" name="Google Shape;1495;p40"/>
          <p:cNvSpPr/>
          <p:nvPr/>
        </p:nvSpPr>
        <p:spPr>
          <a:xfrm>
            <a:off x="7480240" y="3190806"/>
            <a:ext cx="4559795" cy="823005"/>
          </a:xfrm>
          <a:prstGeom prst="roundRect">
            <a:avLst>
              <a:gd name="adj" fmla="val 16667"/>
            </a:avLst>
          </a:prstGeom>
          <a:solidFill>
            <a:srgbClr val="F2F2F2"/>
          </a:solidFill>
          <a:ln w="12700" cap="flat" cmpd="sng">
            <a:solidFill>
              <a:srgbClr val="086D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400" dirty="0">
                <a:solidFill>
                  <a:srgbClr val="086D6E"/>
                </a:solidFill>
                <a:latin typeface="Calibri"/>
                <a:ea typeface="Calibri"/>
                <a:cs typeface="Calibri"/>
                <a:sym typeface="Calibri"/>
              </a:rPr>
              <a:t>... beinhaltet ein praktikables, nachhaltiges Geschäftsmodell.</a:t>
            </a:r>
          </a:p>
        </p:txBody>
      </p:sp>
      <p:sp>
        <p:nvSpPr>
          <p:cNvPr id="1496" name="Google Shape;1496;p40"/>
          <p:cNvSpPr/>
          <p:nvPr/>
        </p:nvSpPr>
        <p:spPr>
          <a:xfrm>
            <a:off x="7490690" y="4097954"/>
            <a:ext cx="4559795" cy="1182104"/>
          </a:xfrm>
          <a:prstGeom prst="roundRect">
            <a:avLst>
              <a:gd name="adj" fmla="val 16667"/>
            </a:avLst>
          </a:prstGeom>
          <a:solidFill>
            <a:srgbClr val="F2F2F2"/>
          </a:solidFill>
          <a:ln w="12700" cap="flat" cmpd="sng">
            <a:solidFill>
              <a:srgbClr val="086D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400" dirty="0">
                <a:solidFill>
                  <a:srgbClr val="086D6E"/>
                </a:solidFill>
                <a:latin typeface="Calibri"/>
                <a:ea typeface="Calibri"/>
                <a:cs typeface="Calibri"/>
                <a:sym typeface="Calibri"/>
              </a:rPr>
              <a:t>... ist zukunftsorientiert und muss daher im Laufe des Restrukturierungsprozesses auf inhaltliche Konsistenz geprüft und auf Basis der gewonnenen Erkenntnisse mit den Stakeholdern weiterentwickelt werden.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grpSp>
        <p:nvGrpSpPr>
          <p:cNvPr id="1501" name="Google Shape;1501;p41"/>
          <p:cNvGrpSpPr/>
          <p:nvPr/>
        </p:nvGrpSpPr>
        <p:grpSpPr>
          <a:xfrm>
            <a:off x="5233743" y="1427078"/>
            <a:ext cx="5045562" cy="5035897"/>
            <a:chOff x="1862470" y="50860"/>
            <a:chExt cx="5045562" cy="5035897"/>
          </a:xfrm>
        </p:grpSpPr>
        <p:sp>
          <p:nvSpPr>
            <p:cNvPr id="1502" name="Google Shape;1502;p41"/>
            <p:cNvSpPr/>
            <p:nvPr/>
          </p:nvSpPr>
          <p:spPr>
            <a:xfrm>
              <a:off x="2288148" y="318007"/>
              <a:ext cx="4315449" cy="4315449"/>
            </a:xfrm>
            <a:prstGeom prst="pie">
              <a:avLst>
                <a:gd name="adj1" fmla="val 16200000"/>
                <a:gd name="adj2" fmla="val 2052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1"/>
            <p:cNvSpPr txBox="1"/>
            <p:nvPr/>
          </p:nvSpPr>
          <p:spPr>
            <a:xfrm>
              <a:off x="4539375" y="1043414"/>
              <a:ext cx="1440000" cy="924739"/>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de-DE" sz="1500" dirty="0">
                  <a:solidFill>
                    <a:schemeClr val="lt1"/>
                  </a:solidFill>
                  <a:latin typeface="Calibri"/>
                  <a:ea typeface="Calibri"/>
                  <a:cs typeface="Calibri"/>
                  <a:sym typeface="Calibri"/>
                </a:rPr>
                <a:t>Hauptgeschäfts-bereiche (Produkt-/ Marktkombi-nationen)</a:t>
              </a:r>
              <a:endParaRPr sz="1500" dirty="0">
                <a:solidFill>
                  <a:schemeClr val="lt1"/>
                </a:solidFill>
                <a:latin typeface="Calibri"/>
                <a:ea typeface="Calibri"/>
                <a:cs typeface="Calibri"/>
                <a:sym typeface="Calibri"/>
              </a:endParaRPr>
            </a:p>
          </p:txBody>
        </p:sp>
        <p:sp>
          <p:nvSpPr>
            <p:cNvPr id="1504" name="Google Shape;1504;p41"/>
            <p:cNvSpPr/>
            <p:nvPr/>
          </p:nvSpPr>
          <p:spPr>
            <a:xfrm>
              <a:off x="2325138" y="433086"/>
              <a:ext cx="4315449" cy="4315449"/>
            </a:xfrm>
            <a:prstGeom prst="pie">
              <a:avLst>
                <a:gd name="adj1" fmla="val 20520000"/>
                <a:gd name="adj2" fmla="val 324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1"/>
            <p:cNvSpPr txBox="1"/>
            <p:nvPr/>
          </p:nvSpPr>
          <p:spPr>
            <a:xfrm>
              <a:off x="5104493" y="2404835"/>
              <a:ext cx="1284360" cy="102748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de-DE" sz="1500">
                  <a:solidFill>
                    <a:schemeClr val="lt1"/>
                  </a:solidFill>
                  <a:latin typeface="Calibri"/>
                  <a:ea typeface="Calibri"/>
                  <a:cs typeface="Calibri"/>
                  <a:sym typeface="Calibri"/>
                </a:rPr>
                <a:t>Erforderliche Ressourcen und Fähigkeiten</a:t>
              </a:r>
              <a:endParaRPr sz="1500">
                <a:solidFill>
                  <a:schemeClr val="lt1"/>
                </a:solidFill>
                <a:latin typeface="Calibri"/>
                <a:ea typeface="Calibri"/>
                <a:cs typeface="Calibri"/>
                <a:sym typeface="Calibri"/>
              </a:endParaRPr>
            </a:p>
          </p:txBody>
        </p:sp>
        <p:sp>
          <p:nvSpPr>
            <p:cNvPr id="1506" name="Google Shape;1506;p41"/>
            <p:cNvSpPr/>
            <p:nvPr/>
          </p:nvSpPr>
          <p:spPr>
            <a:xfrm>
              <a:off x="2227527" y="503982"/>
              <a:ext cx="4315449" cy="4315449"/>
            </a:xfrm>
            <a:prstGeom prst="pie">
              <a:avLst>
                <a:gd name="adj1" fmla="val 3240000"/>
                <a:gd name="adj2" fmla="val 756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1"/>
            <p:cNvSpPr txBox="1"/>
            <p:nvPr/>
          </p:nvSpPr>
          <p:spPr>
            <a:xfrm>
              <a:off x="3768759" y="3535072"/>
              <a:ext cx="1440000" cy="1130236"/>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de-DE" sz="1500" dirty="0">
                  <a:solidFill>
                    <a:schemeClr val="lt1"/>
                  </a:solidFill>
                  <a:latin typeface="Calibri"/>
                  <a:ea typeface="Calibri"/>
                  <a:cs typeface="Calibri"/>
                  <a:sym typeface="Calibri"/>
                </a:rPr>
                <a:t>Angestrebte Wettbewerbs-position/ -vorteile für Kunden</a:t>
              </a:r>
              <a:endParaRPr sz="1500" dirty="0">
                <a:solidFill>
                  <a:schemeClr val="lt1"/>
                </a:solidFill>
                <a:latin typeface="Calibri"/>
                <a:ea typeface="Calibri"/>
                <a:cs typeface="Calibri"/>
                <a:sym typeface="Calibri"/>
              </a:endParaRPr>
            </a:p>
          </p:txBody>
        </p:sp>
        <p:sp>
          <p:nvSpPr>
            <p:cNvPr id="1508" name="Google Shape;1508;p41"/>
            <p:cNvSpPr/>
            <p:nvPr/>
          </p:nvSpPr>
          <p:spPr>
            <a:xfrm>
              <a:off x="2129915" y="433086"/>
              <a:ext cx="4315449" cy="4315449"/>
            </a:xfrm>
            <a:prstGeom prst="pie">
              <a:avLst>
                <a:gd name="adj1" fmla="val 7560000"/>
                <a:gd name="adj2" fmla="val 1188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1"/>
            <p:cNvSpPr txBox="1"/>
            <p:nvPr/>
          </p:nvSpPr>
          <p:spPr>
            <a:xfrm>
              <a:off x="2381650" y="2404835"/>
              <a:ext cx="1284360" cy="102748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de-DE" sz="1500" dirty="0">
                  <a:solidFill>
                    <a:schemeClr val="lt1"/>
                  </a:solidFill>
                  <a:latin typeface="Calibri"/>
                  <a:ea typeface="Calibri"/>
                  <a:cs typeface="Calibri"/>
                  <a:sym typeface="Calibri"/>
                </a:rPr>
                <a:t>Unternehmens-kultur (Werte, Grundregeln, Verhalten)</a:t>
              </a:r>
              <a:endParaRPr sz="1500" dirty="0">
                <a:solidFill>
                  <a:schemeClr val="lt1"/>
                </a:solidFill>
                <a:latin typeface="Calibri"/>
                <a:ea typeface="Calibri"/>
                <a:cs typeface="Calibri"/>
                <a:sym typeface="Calibri"/>
              </a:endParaRPr>
            </a:p>
          </p:txBody>
        </p:sp>
        <p:sp>
          <p:nvSpPr>
            <p:cNvPr id="1510" name="Google Shape;1510;p41"/>
            <p:cNvSpPr/>
            <p:nvPr/>
          </p:nvSpPr>
          <p:spPr>
            <a:xfrm>
              <a:off x="2166905" y="318007"/>
              <a:ext cx="4315449" cy="4315449"/>
            </a:xfrm>
            <a:prstGeom prst="pie">
              <a:avLst>
                <a:gd name="adj1" fmla="val 11880000"/>
                <a:gd name="adj2" fmla="val 1620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1"/>
            <p:cNvSpPr txBox="1"/>
            <p:nvPr/>
          </p:nvSpPr>
          <p:spPr>
            <a:xfrm>
              <a:off x="2844019" y="1043414"/>
              <a:ext cx="1387108" cy="924739"/>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de-DE" sz="1500">
                  <a:solidFill>
                    <a:schemeClr val="lt1"/>
                  </a:solidFill>
                  <a:latin typeface="Calibri"/>
                  <a:ea typeface="Calibri"/>
                  <a:cs typeface="Calibri"/>
                  <a:sym typeface="Calibri"/>
                </a:rPr>
                <a:t>Langfristige Ziele und grundlegende Strategien</a:t>
              </a:r>
              <a:endParaRPr sz="1500">
                <a:solidFill>
                  <a:schemeClr val="lt1"/>
                </a:solidFill>
                <a:latin typeface="Calibri"/>
                <a:ea typeface="Calibri"/>
                <a:cs typeface="Calibri"/>
                <a:sym typeface="Calibri"/>
              </a:endParaRPr>
            </a:p>
          </p:txBody>
        </p:sp>
        <p:sp>
          <p:nvSpPr>
            <p:cNvPr id="1512" name="Google Shape;1512;p41"/>
            <p:cNvSpPr/>
            <p:nvPr/>
          </p:nvSpPr>
          <p:spPr>
            <a:xfrm>
              <a:off x="2020798" y="50860"/>
              <a:ext cx="4849743" cy="4849743"/>
            </a:xfrm>
            <a:custGeom>
              <a:avLst/>
              <a:gdLst/>
              <a:ahLst/>
              <a:cxnLst/>
              <a:rect l="l" t="t" r="r" b="b"/>
              <a:pathLst>
                <a:path w="120000" h="120000" extrusionOk="0">
                  <a:moveTo>
                    <a:pt x="60005" y="4067"/>
                  </a:moveTo>
                  <a:lnTo>
                    <a:pt x="60005" y="4067"/>
                  </a:lnTo>
                  <a:cubicBezTo>
                    <a:pt x="82391" y="4070"/>
                    <a:pt x="102619" y="17419"/>
                    <a:pt x="111424" y="38000"/>
                  </a:cubicBezTo>
                  <a:lnTo>
                    <a:pt x="115280" y="36747"/>
                  </a:lnTo>
                  <a:lnTo>
                    <a:pt x="110293" y="43657"/>
                  </a:lnTo>
                  <a:lnTo>
                    <a:pt x="101740" y="41147"/>
                  </a:lnTo>
                  <a:lnTo>
                    <a:pt x="105594" y="39894"/>
                  </a:lnTo>
                  <a:lnTo>
                    <a:pt x="105594" y="39894"/>
                  </a:lnTo>
                  <a:cubicBezTo>
                    <a:pt x="97628" y="21829"/>
                    <a:pt x="79748" y="10171"/>
                    <a:pt x="60005" y="10169"/>
                  </a:cubicBezTo>
                  <a:close/>
                </a:path>
              </a:pathLst>
            </a:custGeom>
            <a:solidFill>
              <a:srgbClr val="A8B9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1"/>
            <p:cNvSpPr/>
            <p:nvPr/>
          </p:nvSpPr>
          <p:spPr>
            <a:xfrm>
              <a:off x="2058289" y="165901"/>
              <a:ext cx="4849743" cy="4849743"/>
            </a:xfrm>
            <a:custGeom>
              <a:avLst/>
              <a:gdLst/>
              <a:ahLst/>
              <a:cxnLst/>
              <a:rect l="l" t="t" r="r" b="b"/>
              <a:pathLst>
                <a:path w="120000" h="120000" extrusionOk="0">
                  <a:moveTo>
                    <a:pt x="113195" y="42715"/>
                  </a:moveTo>
                  <a:cubicBezTo>
                    <a:pt x="120114" y="64009"/>
                    <a:pt x="113668" y="87378"/>
                    <a:pt x="96810" y="102113"/>
                  </a:cubicBezTo>
                  <a:lnTo>
                    <a:pt x="99192" y="105393"/>
                  </a:lnTo>
                  <a:lnTo>
                    <a:pt x="91080" y="102785"/>
                  </a:lnTo>
                  <a:lnTo>
                    <a:pt x="90825" y="93875"/>
                  </a:lnTo>
                  <a:lnTo>
                    <a:pt x="93207" y="97154"/>
                  </a:lnTo>
                  <a:lnTo>
                    <a:pt x="93207" y="97154"/>
                  </a:lnTo>
                  <a:cubicBezTo>
                    <a:pt x="107930" y="83994"/>
                    <a:pt x="113494" y="63382"/>
                    <a:pt x="107392" y="44601"/>
                  </a:cubicBezTo>
                  <a:close/>
                </a:path>
              </a:pathLst>
            </a:custGeom>
            <a:solidFill>
              <a:srgbClr val="A8B9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1"/>
            <p:cNvSpPr/>
            <p:nvPr/>
          </p:nvSpPr>
          <p:spPr>
            <a:xfrm>
              <a:off x="1960380" y="237014"/>
              <a:ext cx="4849743" cy="4849743"/>
            </a:xfrm>
            <a:custGeom>
              <a:avLst/>
              <a:gdLst/>
              <a:ahLst/>
              <a:cxnLst/>
              <a:rect l="l" t="t" r="r" b="b"/>
              <a:pathLst>
                <a:path w="120000" h="120000" extrusionOk="0">
                  <a:moveTo>
                    <a:pt x="92880" y="105248"/>
                  </a:moveTo>
                  <a:cubicBezTo>
                    <a:pt x="74766" y="118411"/>
                    <a:pt x="50547" y="119502"/>
                    <a:pt x="31322" y="108021"/>
                  </a:cubicBezTo>
                  <a:lnTo>
                    <a:pt x="28939" y="111301"/>
                  </a:lnTo>
                  <a:lnTo>
                    <a:pt x="28913" y="102779"/>
                  </a:lnTo>
                  <a:lnTo>
                    <a:pt x="37308" y="99784"/>
                  </a:lnTo>
                  <a:lnTo>
                    <a:pt x="34926" y="103063"/>
                  </a:lnTo>
                  <a:lnTo>
                    <a:pt x="34926" y="103063"/>
                  </a:lnTo>
                  <a:cubicBezTo>
                    <a:pt x="51992" y="113000"/>
                    <a:pt x="73317" y="111921"/>
                    <a:pt x="89293" y="100311"/>
                  </a:cubicBezTo>
                  <a:close/>
                </a:path>
              </a:pathLst>
            </a:custGeom>
            <a:solidFill>
              <a:srgbClr val="A8B9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1"/>
            <p:cNvSpPr/>
            <p:nvPr/>
          </p:nvSpPr>
          <p:spPr>
            <a:xfrm>
              <a:off x="1862470" y="165901"/>
              <a:ext cx="4849743" cy="4849743"/>
            </a:xfrm>
            <a:custGeom>
              <a:avLst/>
              <a:gdLst/>
              <a:ahLst/>
              <a:cxnLst/>
              <a:rect l="l" t="t" r="r" b="b"/>
              <a:pathLst>
                <a:path w="120000" h="120000" extrusionOk="0">
                  <a:moveTo>
                    <a:pt x="27127" y="105253"/>
                  </a:moveTo>
                  <a:cubicBezTo>
                    <a:pt x="9012" y="92094"/>
                    <a:pt x="490" y="69400"/>
                    <a:pt x="5466" y="47570"/>
                  </a:cubicBezTo>
                  <a:lnTo>
                    <a:pt x="1610" y="46317"/>
                  </a:lnTo>
                  <a:lnTo>
                    <a:pt x="9707" y="43658"/>
                  </a:lnTo>
                  <a:lnTo>
                    <a:pt x="15150" y="50716"/>
                  </a:lnTo>
                  <a:lnTo>
                    <a:pt x="11296" y="49464"/>
                  </a:lnTo>
                  <a:lnTo>
                    <a:pt x="11296" y="49464"/>
                  </a:lnTo>
                  <a:cubicBezTo>
                    <a:pt x="7121" y="68765"/>
                    <a:pt x="14737" y="88710"/>
                    <a:pt x="30714" y="100316"/>
                  </a:cubicBezTo>
                  <a:close/>
                </a:path>
              </a:pathLst>
            </a:custGeom>
            <a:solidFill>
              <a:srgbClr val="A8B9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1"/>
            <p:cNvSpPr/>
            <p:nvPr/>
          </p:nvSpPr>
          <p:spPr>
            <a:xfrm>
              <a:off x="1899961" y="50860"/>
              <a:ext cx="4849743" cy="4849743"/>
            </a:xfrm>
            <a:custGeom>
              <a:avLst/>
              <a:gdLst/>
              <a:ahLst/>
              <a:cxnLst/>
              <a:rect l="l" t="t" r="r" b="b"/>
              <a:pathLst>
                <a:path w="120000" h="120000" extrusionOk="0">
                  <a:moveTo>
                    <a:pt x="6805" y="42714"/>
                  </a:moveTo>
                  <a:cubicBezTo>
                    <a:pt x="13724" y="21424"/>
                    <a:pt x="32669" y="6310"/>
                    <a:pt x="54964" y="4295"/>
                  </a:cubicBezTo>
                  <a:lnTo>
                    <a:pt x="54964" y="240"/>
                  </a:lnTo>
                  <a:lnTo>
                    <a:pt x="59995" y="7118"/>
                  </a:lnTo>
                  <a:lnTo>
                    <a:pt x="54965" y="14477"/>
                  </a:lnTo>
                  <a:lnTo>
                    <a:pt x="54965" y="10424"/>
                  </a:lnTo>
                  <a:lnTo>
                    <a:pt x="54965" y="10424"/>
                  </a:lnTo>
                  <a:cubicBezTo>
                    <a:pt x="35322" y="12419"/>
                    <a:pt x="18710" y="25823"/>
                    <a:pt x="12609" y="44600"/>
                  </a:cubicBezTo>
                  <a:close/>
                </a:path>
              </a:pathLst>
            </a:custGeom>
            <a:solidFill>
              <a:srgbClr val="A8B9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7" name="Google Shape;1517;p41"/>
          <p:cNvSpPr txBox="1">
            <a:spLocks noGrp="1"/>
          </p:cNvSpPr>
          <p:nvPr>
            <p:ph type="body" idx="2"/>
          </p:nvPr>
        </p:nvSpPr>
        <p:spPr>
          <a:xfrm>
            <a:off x="389964" y="1637401"/>
            <a:ext cx="3480071" cy="4455341"/>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100000"/>
              </a:lnSpc>
              <a:spcBef>
                <a:spcPts val="0"/>
              </a:spcBef>
              <a:spcAft>
                <a:spcPts val="0"/>
              </a:spcAft>
              <a:buClr>
                <a:srgbClr val="595A59"/>
              </a:buClr>
              <a:buSzPts val="1800"/>
              <a:buNone/>
            </a:pPr>
            <a:r>
              <a:rPr lang="de-DE" dirty="0"/>
              <a:t>Das Leitbild </a:t>
            </a:r>
            <a:endParaRPr dirty="0"/>
          </a:p>
          <a:p>
            <a:pPr marL="285750" lvl="0" indent="-285750" algn="l" rtl="0">
              <a:lnSpc>
                <a:spcPct val="100000"/>
              </a:lnSpc>
              <a:spcBef>
                <a:spcPts val="600"/>
              </a:spcBef>
              <a:spcAft>
                <a:spcPts val="0"/>
              </a:spcAft>
              <a:buClr>
                <a:srgbClr val="595A59"/>
              </a:buClr>
              <a:buSzPts val="1800"/>
              <a:buFont typeface="Arial"/>
              <a:buChar char="•"/>
            </a:pPr>
            <a:r>
              <a:rPr lang="de-DE" dirty="0"/>
              <a:t>skizziert ein attraktives Unternehmen für Eigenkapital- und Fremdkapitalinvestoren in der Zukunft</a:t>
            </a:r>
            <a:endParaRPr dirty="0"/>
          </a:p>
          <a:p>
            <a:pPr marL="285750" lvl="0" indent="-285750" algn="l" rtl="0">
              <a:lnSpc>
                <a:spcPct val="100000"/>
              </a:lnSpc>
              <a:spcBef>
                <a:spcPts val="600"/>
              </a:spcBef>
              <a:spcAft>
                <a:spcPts val="0"/>
              </a:spcAft>
              <a:buClr>
                <a:srgbClr val="595A59"/>
              </a:buClr>
              <a:buSzPts val="1800"/>
              <a:buFont typeface="Arial"/>
              <a:buChar char="•"/>
            </a:pPr>
            <a:r>
              <a:rPr lang="de-DE" dirty="0"/>
              <a:t>dient der Identifizierung geeigneter Restrukturierungsmaßnahmen</a:t>
            </a:r>
            <a:endParaRPr dirty="0"/>
          </a:p>
          <a:p>
            <a:pPr marL="285750" lvl="0" indent="-285750" algn="l" rtl="0">
              <a:lnSpc>
                <a:spcPct val="100000"/>
              </a:lnSpc>
              <a:spcBef>
                <a:spcPts val="600"/>
              </a:spcBef>
              <a:spcAft>
                <a:spcPts val="0"/>
              </a:spcAft>
              <a:buClr>
                <a:srgbClr val="595A59"/>
              </a:buClr>
              <a:buSzPts val="1800"/>
              <a:buFont typeface="Arial"/>
              <a:buChar char="•"/>
            </a:pPr>
            <a:r>
              <a:rPr lang="de-DE" dirty="0"/>
              <a:t>trägt zur Orientierung der verschiedenen Unternehmensbereiche und zur Koordination der Handlungsverantwortlichen bei</a:t>
            </a:r>
            <a:endParaRPr dirty="0"/>
          </a:p>
          <a:p>
            <a:pPr marL="285750" lvl="0" indent="-285750" algn="l" rtl="0">
              <a:lnSpc>
                <a:spcPct val="100000"/>
              </a:lnSpc>
              <a:spcBef>
                <a:spcPts val="600"/>
              </a:spcBef>
              <a:spcAft>
                <a:spcPts val="0"/>
              </a:spcAft>
              <a:buClr>
                <a:srgbClr val="595A59"/>
              </a:buClr>
              <a:buSzPts val="1800"/>
              <a:buFont typeface="Arial"/>
              <a:buChar char="•"/>
            </a:pPr>
            <a:r>
              <a:rPr lang="de-DE" dirty="0"/>
              <a:t>hat eine integrierende und motivierende Wirkung durch das positive Bild der Zukunft</a:t>
            </a:r>
          </a:p>
        </p:txBody>
      </p:sp>
      <p:sp>
        <p:nvSpPr>
          <p:cNvPr id="1518" name="Google Shape;1518;p41"/>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Ein </a:t>
            </a:r>
            <a:r>
              <a:rPr lang="de-DE" dirty="0" err="1"/>
              <a:t>nachhaltiges Restrukturierungskonzept erfordert analytische </a:t>
            </a:r>
            <a:r>
              <a:rPr lang="de-DE" dirty="0"/>
              <a:t>"</a:t>
            </a:r>
            <a:r>
              <a:rPr lang="de-DE" dirty="0" err="1"/>
              <a:t>Deep Dives</a:t>
            </a:r>
            <a:r>
              <a:rPr lang="de-DE" dirty="0"/>
              <a:t>" </a:t>
            </a:r>
            <a:r>
              <a:rPr lang="de-DE" dirty="0" err="1"/>
              <a:t>in das Geschäftsmodell des Unternehmens</a:t>
            </a:r>
            <a:endParaRPr dirty="0"/>
          </a:p>
        </p:txBody>
      </p:sp>
      <p:sp>
        <p:nvSpPr>
          <p:cNvPr id="1519" name="Google Shape;1519;p41"/>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a:t>Leitbild II/II</a:t>
            </a:r>
            <a:endParaRPr/>
          </a:p>
        </p:txBody>
      </p:sp>
      <p:sp>
        <p:nvSpPr>
          <p:cNvPr id="1520" name="Google Shape;1520;p41"/>
          <p:cNvSpPr/>
          <p:nvPr/>
        </p:nvSpPr>
        <p:spPr>
          <a:xfrm>
            <a:off x="7036525" y="3224938"/>
            <a:ext cx="1440000" cy="1440000"/>
          </a:xfrm>
          <a:prstGeom prst="ellipse">
            <a:avLst/>
          </a:prstGeom>
          <a:solidFill>
            <a:srgbClr val="AABABA"/>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400" b="1" dirty="0" err="1">
                <a:solidFill>
                  <a:srgbClr val="086D6E"/>
                </a:solidFill>
                <a:latin typeface="Calibri"/>
                <a:ea typeface="Calibri"/>
                <a:cs typeface="Calibri"/>
                <a:sym typeface="Calibri"/>
              </a:rPr>
              <a:t>Wesent-liche</a:t>
            </a:r>
            <a:r>
              <a:rPr lang="de-DE" sz="1400" b="1" dirty="0">
                <a:solidFill>
                  <a:srgbClr val="086D6E"/>
                </a:solidFill>
                <a:latin typeface="Calibri"/>
                <a:ea typeface="Calibri"/>
                <a:cs typeface="Calibri"/>
                <a:sym typeface="Calibri"/>
              </a:rPr>
              <a:t> Merkmale </a:t>
            </a:r>
            <a:br>
              <a:rPr lang="de-DE" sz="1400" b="1" dirty="0">
                <a:solidFill>
                  <a:srgbClr val="086D6E"/>
                </a:solidFill>
                <a:latin typeface="Calibri"/>
                <a:ea typeface="Calibri"/>
                <a:cs typeface="Calibri"/>
                <a:sym typeface="Calibri"/>
              </a:rPr>
            </a:br>
            <a:r>
              <a:rPr lang="de-DE" sz="1400" b="1" dirty="0">
                <a:solidFill>
                  <a:srgbClr val="086D6E"/>
                </a:solidFill>
                <a:latin typeface="Calibri"/>
                <a:ea typeface="Calibri"/>
                <a:cs typeface="Calibri"/>
                <a:sym typeface="Calibri"/>
              </a:rPr>
              <a:t>des Geschäfts- </a:t>
            </a:r>
            <a:br>
              <a:rPr lang="de-DE" sz="1400" b="1" dirty="0">
                <a:solidFill>
                  <a:srgbClr val="086D6E"/>
                </a:solidFill>
                <a:latin typeface="Calibri"/>
                <a:ea typeface="Calibri"/>
                <a:cs typeface="Calibri"/>
                <a:sym typeface="Calibri"/>
              </a:rPr>
            </a:br>
            <a:r>
              <a:rPr lang="de-DE" sz="1400" b="1" dirty="0" err="1">
                <a:solidFill>
                  <a:srgbClr val="086D6E"/>
                </a:solidFill>
                <a:latin typeface="Calibri"/>
                <a:ea typeface="Calibri"/>
                <a:cs typeface="Calibri"/>
                <a:sym typeface="Calibri"/>
              </a:rPr>
              <a:t>modells</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2EBEA11A-A2AA-64B9-F340-1D1799A963D4}"/>
              </a:ext>
            </a:extLst>
          </p:cNvPr>
          <p:cNvSpPr>
            <a:spLocks noGrp="1"/>
          </p:cNvSpPr>
          <p:nvPr>
            <p:ph type="body" idx="1"/>
          </p:nvPr>
        </p:nvSpPr>
        <p:spPr/>
        <p:txBody>
          <a:bodyPr/>
          <a:lstStyle/>
          <a:p>
            <a:r>
              <a:rPr lang="en-GB" dirty="0"/>
              <a:t>Schauen Sie sich die </a:t>
            </a:r>
            <a:r>
              <a:rPr lang="en-GB" dirty="0">
                <a:solidFill>
                  <a:schemeClr val="bg1"/>
                </a:solidFill>
                <a:hlinkClick r:id="rId2">
                  <a:extLst>
                    <a:ext uri="{A12FA001-AC4F-418D-AE19-62706E023703}">
                      <ahyp:hlinkClr xmlns:ahyp="http://schemas.microsoft.com/office/drawing/2018/hyperlinkcolor" val="tx"/>
                    </a:ext>
                  </a:extLst>
                </a:hlinkClick>
              </a:rPr>
              <a:t>Fallstudie Nr. 4 </a:t>
            </a:r>
            <a:r>
              <a:rPr lang="en-GB" dirty="0">
                <a:solidFill>
                  <a:schemeClr val="bg1"/>
                </a:solidFill>
              </a:rPr>
              <a:t>an</a:t>
            </a:r>
            <a:r>
              <a:rPr lang="en-GB" dirty="0"/>
              <a:t>, um zu sehen, wie eine Herberge in Familienbesitz mit der Entwicklung einer neuen Mission und Vision umgeht.</a:t>
            </a:r>
          </a:p>
        </p:txBody>
      </p:sp>
      <p:sp>
        <p:nvSpPr>
          <p:cNvPr id="16" name="Textplatzhalter 15">
            <a:extLst>
              <a:ext uri="{FF2B5EF4-FFF2-40B4-BE49-F238E27FC236}">
                <a16:creationId xmlns:a16="http://schemas.microsoft.com/office/drawing/2014/main" id="{2FDDF62F-D321-DAB6-53FF-AF1F8FF147AE}"/>
              </a:ext>
            </a:extLst>
          </p:cNvPr>
          <p:cNvSpPr>
            <a:spLocks noGrp="1"/>
          </p:cNvSpPr>
          <p:nvPr>
            <p:ph type="body" idx="2"/>
          </p:nvPr>
        </p:nvSpPr>
        <p:spPr/>
        <p:txBody>
          <a:bodyPr>
            <a:normAutofit fontScale="92500" lnSpcReduction="20000"/>
          </a:bodyPr>
          <a:lstStyle/>
          <a:p>
            <a:r>
              <a:rPr lang="de-DE" dirty="0"/>
              <a:t>Fallstudie</a:t>
            </a:r>
            <a:endParaRPr lang="en-GB" dirty="0"/>
          </a:p>
        </p:txBody>
      </p:sp>
      <p:sp>
        <p:nvSpPr>
          <p:cNvPr id="2" name="Bildplatzhalter 1">
            <a:extLst>
              <a:ext uri="{FF2B5EF4-FFF2-40B4-BE49-F238E27FC236}">
                <a16:creationId xmlns:a16="http://schemas.microsoft.com/office/drawing/2014/main" id="{627F5AA2-9D22-E7FB-6B90-F995C8BD822F}"/>
              </a:ext>
            </a:extLst>
          </p:cNvPr>
          <p:cNvSpPr>
            <a:spLocks noGrp="1"/>
          </p:cNvSpPr>
          <p:nvPr>
            <p:ph type="pic" idx="3"/>
          </p:nvPr>
        </p:nvSpPr>
        <p:spPr/>
      </p:sp>
      <p:pic>
        <p:nvPicPr>
          <p:cNvPr id="9" name="Grafik 8" descr="Lupe">
            <a:extLst>
              <a:ext uri="{FF2B5EF4-FFF2-40B4-BE49-F238E27FC236}">
                <a16:creationId xmlns:a16="http://schemas.microsoft.com/office/drawing/2014/main" id="{D1A8E3B0-3BCA-FAA2-BC7B-3683B9D224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97659" y="1339508"/>
            <a:ext cx="3569384" cy="3569384"/>
          </a:xfrm>
          <a:prstGeom prst="rect">
            <a:avLst/>
          </a:prstGeom>
        </p:spPr>
      </p:pic>
    </p:spTree>
    <p:extLst>
      <p:ext uri="{BB962C8B-B14F-4D97-AF65-F5344CB8AC3E}">
        <p14:creationId xmlns:p14="http://schemas.microsoft.com/office/powerpoint/2010/main" val="3557093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42"/>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dirty="0"/>
          </a:p>
        </p:txBody>
      </p:sp>
      <p:sp>
        <p:nvSpPr>
          <p:cNvPr id="1526" name="Google Shape;1526;p42"/>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Ein </a:t>
            </a:r>
            <a:r>
              <a:rPr lang="de-DE" dirty="0" err="1"/>
              <a:t>Sanierungskonzept erhöht </a:t>
            </a:r>
            <a:r>
              <a:rPr lang="de-DE" dirty="0"/>
              <a:t>die </a:t>
            </a:r>
            <a:r>
              <a:rPr lang="de-DE" dirty="0" err="1"/>
              <a:t>Erfolgschancen </a:t>
            </a:r>
            <a:r>
              <a:rPr lang="de-DE" dirty="0"/>
              <a:t>und die Haftungs- und </a:t>
            </a:r>
            <a:r>
              <a:rPr lang="de-DE" dirty="0" err="1"/>
              <a:t>Anfechtungsrisiken können deutlich reduziert werden </a:t>
            </a:r>
            <a:r>
              <a:rPr lang="de-DE" dirty="0"/>
              <a:t>(</a:t>
            </a:r>
            <a:r>
              <a:rPr lang="de-DE" dirty="0" err="1"/>
              <a:t>abhängig </a:t>
            </a:r>
            <a:r>
              <a:rPr lang="de-DE" dirty="0"/>
              <a:t>von den rechtlichen </a:t>
            </a:r>
            <a:r>
              <a:rPr lang="de-DE" dirty="0" err="1"/>
              <a:t>Rahmenbedingungen </a:t>
            </a:r>
            <a:r>
              <a:rPr lang="de-DE" dirty="0"/>
              <a:t>in </a:t>
            </a:r>
            <a:r>
              <a:rPr lang="de-DE" dirty="0" err="1"/>
              <a:t>Ihrem Land</a:t>
            </a:r>
            <a:r>
              <a:rPr lang="de-DE" dirty="0"/>
              <a:t>).</a:t>
            </a:r>
            <a:endParaRPr dirty="0"/>
          </a:p>
        </p:txBody>
      </p:sp>
      <p:sp>
        <p:nvSpPr>
          <p:cNvPr id="1528" name="Google Shape;1528;p42"/>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dirty="0"/>
              <a:t>Inhalt von Restrukturierungskonzepten</a:t>
            </a:r>
            <a:endParaRPr dirty="0"/>
          </a:p>
          <a:p>
            <a:pPr marL="0" lvl="0" indent="0" algn="l" rtl="0">
              <a:lnSpc>
                <a:spcPct val="90000"/>
              </a:lnSpc>
              <a:spcBef>
                <a:spcPts val="1000"/>
              </a:spcBef>
              <a:spcAft>
                <a:spcPts val="0"/>
              </a:spcAft>
              <a:buClr>
                <a:srgbClr val="79527B"/>
              </a:buClr>
              <a:buSzPts val="1800"/>
              <a:buNone/>
            </a:pPr>
            <a:endParaRPr dirty="0"/>
          </a:p>
        </p:txBody>
      </p:sp>
      <p:grpSp>
        <p:nvGrpSpPr>
          <p:cNvPr id="1529" name="Google Shape;1529;p42"/>
          <p:cNvGrpSpPr/>
          <p:nvPr/>
        </p:nvGrpSpPr>
        <p:grpSpPr>
          <a:xfrm>
            <a:off x="5264152" y="1770512"/>
            <a:ext cx="6318247" cy="1347141"/>
            <a:chOff x="5264152" y="1770512"/>
            <a:chExt cx="6318247" cy="1347141"/>
          </a:xfrm>
        </p:grpSpPr>
        <p:sp>
          <p:nvSpPr>
            <p:cNvPr id="1530" name="Google Shape;1530;p42"/>
            <p:cNvSpPr/>
            <p:nvPr/>
          </p:nvSpPr>
          <p:spPr>
            <a:xfrm>
              <a:off x="6654744" y="1772541"/>
              <a:ext cx="4927655" cy="954107"/>
            </a:xfrm>
            <a:prstGeom prst="rect">
              <a:avLst/>
            </a:prstGeom>
            <a:solidFill>
              <a:srgbClr val="C5C5C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531" name="Google Shape;1531;p42"/>
            <p:cNvSpPr/>
            <p:nvPr/>
          </p:nvSpPr>
          <p:spPr>
            <a:xfrm rot="5400000">
              <a:off x="5315176" y="1778083"/>
              <a:ext cx="1347141" cy="1332000"/>
            </a:xfrm>
            <a:custGeom>
              <a:avLst/>
              <a:gdLst/>
              <a:ahLst/>
              <a:cxnLst/>
              <a:rect l="l" t="t" r="r" b="b"/>
              <a:pathLst>
                <a:path w="630" h="488" extrusionOk="0">
                  <a:moveTo>
                    <a:pt x="444" y="488"/>
                  </a:moveTo>
                  <a:lnTo>
                    <a:pt x="0" y="488"/>
                  </a:lnTo>
                  <a:lnTo>
                    <a:pt x="0" y="0"/>
                  </a:lnTo>
                  <a:lnTo>
                    <a:pt x="444" y="0"/>
                  </a:lnTo>
                  <a:lnTo>
                    <a:pt x="630" y="244"/>
                  </a:lnTo>
                  <a:lnTo>
                    <a:pt x="444" y="488"/>
                  </a:lnTo>
                  <a:close/>
                </a:path>
              </a:pathLst>
            </a:custGeom>
            <a:solidFill>
              <a:srgbClr val="8E8E8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532" name="Google Shape;1532;p42"/>
            <p:cNvSpPr txBox="1"/>
            <p:nvPr/>
          </p:nvSpPr>
          <p:spPr>
            <a:xfrm>
              <a:off x="5264152" y="2047567"/>
              <a:ext cx="1449185" cy="523220"/>
            </a:xfrm>
            <a:prstGeom prst="rect">
              <a:avLst/>
            </a:prstGeom>
            <a:noFill/>
            <a:ln>
              <a:noFill/>
            </a:ln>
          </p:spPr>
          <p:txBody>
            <a:bodyPr spcFirstLastPara="1" wrap="square" lIns="91425" tIns="45700" rIns="91425" bIns="45700" anchor="t" anchorCtr="0">
              <a:spAutoFit/>
            </a:bodyPr>
            <a:lstStyle/>
            <a:p>
              <a:pPr marL="0" marR="0" lvl="0" indent="-88900" algn="ctr" rtl="0">
                <a:spcBef>
                  <a:spcPts val="0"/>
                </a:spcBef>
                <a:spcAft>
                  <a:spcPts val="0"/>
                </a:spcAft>
                <a:buClr>
                  <a:schemeClr val="lt1"/>
                </a:buClr>
                <a:buSzPts val="1400"/>
                <a:buFont typeface="Calibri"/>
                <a:buAutoNum type="arabicPeriod"/>
              </a:pPr>
              <a:r>
                <a:rPr lang="de-DE" sz="1400" b="1" dirty="0">
                  <a:solidFill>
                    <a:schemeClr val="lt1"/>
                  </a:solidFill>
                  <a:latin typeface="Calibri"/>
                  <a:ea typeface="Calibri"/>
                  <a:cs typeface="Calibri"/>
                  <a:sym typeface="Calibri"/>
                </a:rPr>
                <a:t> Situation des Unternehmens</a:t>
              </a:r>
              <a:endParaRPr sz="1400" b="1" cap="none" dirty="0">
                <a:solidFill>
                  <a:schemeClr val="lt1"/>
                </a:solidFill>
                <a:latin typeface="Calibri"/>
                <a:ea typeface="Calibri"/>
                <a:cs typeface="Calibri"/>
                <a:sym typeface="Calibri"/>
              </a:endParaRPr>
            </a:p>
          </p:txBody>
        </p:sp>
        <p:sp>
          <p:nvSpPr>
            <p:cNvPr id="1533" name="Google Shape;1533;p42"/>
            <p:cNvSpPr txBox="1"/>
            <p:nvPr/>
          </p:nvSpPr>
          <p:spPr>
            <a:xfrm>
              <a:off x="6652291" y="1892798"/>
              <a:ext cx="4927655" cy="7392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dirty="0">
                  <a:solidFill>
                    <a:schemeClr val="lt1"/>
                  </a:solidFill>
                  <a:latin typeface="Calibri"/>
                  <a:ea typeface="Calibri"/>
                  <a:cs typeface="Calibri"/>
                  <a:sym typeface="Calibri"/>
                </a:rPr>
                <a:t>Aussagen über wesentliche Unternehmensdaten, wirtschaftliche und rechtliche Einflussfaktoren und die (zentralen) Ursachen der Krise</a:t>
              </a:r>
              <a:endParaRPr dirty="0"/>
            </a:p>
          </p:txBody>
        </p:sp>
      </p:grpSp>
      <p:sp>
        <p:nvSpPr>
          <p:cNvPr id="1534" name="Google Shape;1534;p42"/>
          <p:cNvSpPr/>
          <p:nvPr/>
        </p:nvSpPr>
        <p:spPr>
          <a:xfrm>
            <a:off x="6652291" y="3306445"/>
            <a:ext cx="4930109" cy="954107"/>
          </a:xfrm>
          <a:prstGeom prst="rect">
            <a:avLst/>
          </a:prstGeom>
          <a:solidFill>
            <a:srgbClr val="C5C5C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535" name="Google Shape;1535;p42"/>
          <p:cNvSpPr txBox="1"/>
          <p:nvPr/>
        </p:nvSpPr>
        <p:spPr>
          <a:xfrm>
            <a:off x="6653034" y="3327203"/>
            <a:ext cx="4930109"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dirty="0">
                <a:solidFill>
                  <a:schemeClr val="lt1"/>
                </a:solidFill>
                <a:latin typeface="Calibri"/>
                <a:ea typeface="Calibri"/>
                <a:cs typeface="Calibri"/>
                <a:sym typeface="Calibri"/>
              </a:rPr>
              <a:t>Darstellung der Vision und des Leitbildes des umstrukturierten Unternehmens. Aussagen zu den notwendigen betrieblichen oder finanziellen Restrukturierungsmaßnahmen und den Restrukturierungsbeiträgen der verschiedenen Beteiligten</a:t>
            </a:r>
            <a:endParaRPr dirty="0"/>
          </a:p>
        </p:txBody>
      </p:sp>
      <p:sp>
        <p:nvSpPr>
          <p:cNvPr id="1536" name="Google Shape;1536;p42"/>
          <p:cNvSpPr/>
          <p:nvPr/>
        </p:nvSpPr>
        <p:spPr>
          <a:xfrm>
            <a:off x="6671506" y="4803035"/>
            <a:ext cx="4910894" cy="954107"/>
          </a:xfrm>
          <a:prstGeom prst="rect">
            <a:avLst/>
          </a:prstGeom>
          <a:solidFill>
            <a:srgbClr val="A77FA9"/>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537" name="Google Shape;1537;p42"/>
          <p:cNvSpPr txBox="1"/>
          <p:nvPr/>
        </p:nvSpPr>
        <p:spPr>
          <a:xfrm>
            <a:off x="6687489" y="4813458"/>
            <a:ext cx="4720869"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b="0" i="0" dirty="0">
                <a:solidFill>
                  <a:schemeClr val="lt1"/>
                </a:solidFill>
                <a:latin typeface="Calibri"/>
                <a:ea typeface="Calibri"/>
                <a:cs typeface="Calibri"/>
                <a:sym typeface="Calibri"/>
              </a:rPr>
              <a:t>Darstellung der Liquiditäts-, Ertrags- und Vermögensplanung des Unternehmens unter Berücksichtigung der Sanierungsmaßnahmen und -beiträge (integrierte Unternehmensplanung)</a:t>
            </a:r>
            <a:endParaRPr lang="de-DE" dirty="0"/>
          </a:p>
        </p:txBody>
      </p:sp>
      <p:sp>
        <p:nvSpPr>
          <p:cNvPr id="1538" name="Google Shape;1538;p42"/>
          <p:cNvSpPr/>
          <p:nvPr/>
        </p:nvSpPr>
        <p:spPr>
          <a:xfrm rot="5400000">
            <a:off x="5307973" y="3312854"/>
            <a:ext cx="1347141" cy="1341493"/>
          </a:xfrm>
          <a:custGeom>
            <a:avLst/>
            <a:gdLst/>
            <a:ahLst/>
            <a:cxnLst/>
            <a:rect l="l" t="t" r="r" b="b"/>
            <a:pathLst>
              <a:path w="630" h="488" extrusionOk="0">
                <a:moveTo>
                  <a:pt x="444" y="488"/>
                </a:moveTo>
                <a:lnTo>
                  <a:pt x="0" y="488"/>
                </a:lnTo>
                <a:lnTo>
                  <a:pt x="0" y="0"/>
                </a:lnTo>
                <a:lnTo>
                  <a:pt x="444" y="0"/>
                </a:lnTo>
                <a:lnTo>
                  <a:pt x="630" y="244"/>
                </a:lnTo>
                <a:lnTo>
                  <a:pt x="444" y="488"/>
                </a:lnTo>
                <a:close/>
              </a:path>
            </a:pathLst>
          </a:custGeom>
          <a:solidFill>
            <a:srgbClr val="8E8E8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539" name="Google Shape;1539;p42"/>
          <p:cNvSpPr txBox="1"/>
          <p:nvPr/>
        </p:nvSpPr>
        <p:spPr>
          <a:xfrm>
            <a:off x="5280913" y="3408832"/>
            <a:ext cx="1449185" cy="11695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b="1" dirty="0">
                <a:solidFill>
                  <a:schemeClr val="lt1"/>
                </a:solidFill>
                <a:latin typeface="Calibri"/>
                <a:ea typeface="Calibri"/>
                <a:cs typeface="Calibri"/>
                <a:sym typeface="Calibri"/>
              </a:rPr>
              <a:t>2. Vision, Mission </a:t>
            </a:r>
            <a:br>
              <a:rPr lang="de-DE" sz="1400" b="1" dirty="0">
                <a:solidFill>
                  <a:schemeClr val="dk1"/>
                </a:solidFill>
                <a:latin typeface="Calibri"/>
                <a:ea typeface="Calibri"/>
                <a:cs typeface="Calibri"/>
                <a:sym typeface="Calibri"/>
              </a:rPr>
            </a:br>
            <a:r>
              <a:rPr lang="de-DE" sz="1400" b="1" dirty="0">
                <a:solidFill>
                  <a:schemeClr val="lt1"/>
                </a:solidFill>
                <a:latin typeface="Calibri"/>
                <a:ea typeface="Calibri"/>
                <a:cs typeface="Calibri"/>
                <a:sym typeface="Calibri"/>
              </a:rPr>
              <a:t>und Maßnahmen</a:t>
            </a:r>
            <a:endParaRPr dirty="0"/>
          </a:p>
          <a:p>
            <a:pPr marL="0" marR="0" lvl="0" indent="0" algn="ctr" rtl="0">
              <a:spcBef>
                <a:spcPts val="0"/>
              </a:spcBef>
              <a:spcAft>
                <a:spcPts val="0"/>
              </a:spcAft>
              <a:buNone/>
            </a:pPr>
            <a:endParaRPr sz="1400" cap="none" dirty="0">
              <a:solidFill>
                <a:schemeClr val="lt1"/>
              </a:solidFill>
              <a:latin typeface="Calibri"/>
              <a:ea typeface="Calibri"/>
              <a:cs typeface="Calibri"/>
              <a:sym typeface="Calibri"/>
            </a:endParaRPr>
          </a:p>
        </p:txBody>
      </p:sp>
      <p:sp>
        <p:nvSpPr>
          <p:cNvPr id="1540" name="Google Shape;1540;p42"/>
          <p:cNvSpPr/>
          <p:nvPr/>
        </p:nvSpPr>
        <p:spPr>
          <a:xfrm rot="5400000">
            <a:off x="5528454" y="4614088"/>
            <a:ext cx="954107" cy="1332000"/>
          </a:xfrm>
          <a:prstGeom prst="rect">
            <a:avLst/>
          </a:prstGeom>
          <a:solidFill>
            <a:srgbClr val="79527B"/>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541" name="Google Shape;1541;p42"/>
          <p:cNvSpPr txBox="1"/>
          <p:nvPr/>
        </p:nvSpPr>
        <p:spPr>
          <a:xfrm>
            <a:off x="5280914" y="5094762"/>
            <a:ext cx="144918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b="1" dirty="0">
                <a:solidFill>
                  <a:schemeClr val="lt1"/>
                </a:solidFill>
                <a:latin typeface="Calibri"/>
                <a:ea typeface="Calibri"/>
                <a:cs typeface="Calibri"/>
                <a:sym typeface="Calibri"/>
              </a:rPr>
              <a:t>3. Businessplan</a:t>
            </a:r>
            <a:endParaRPr sz="1400" b="1" cap="none" dirty="0">
              <a:solidFill>
                <a:schemeClr val="lt1"/>
              </a:solidFill>
              <a:latin typeface="Calibri"/>
              <a:ea typeface="Calibri"/>
              <a:cs typeface="Calibri"/>
              <a:sym typeface="Calibri"/>
            </a:endParaRPr>
          </a:p>
        </p:txBody>
      </p:sp>
      <p:sp>
        <p:nvSpPr>
          <p:cNvPr id="6" name="Google Shape;1223;p28">
            <a:extLst>
              <a:ext uri="{FF2B5EF4-FFF2-40B4-BE49-F238E27FC236}">
                <a16:creationId xmlns:a16="http://schemas.microsoft.com/office/drawing/2014/main" id="{53A400DE-34BA-DF4F-8E61-A3BD73D0A302}"/>
              </a:ext>
            </a:extLst>
          </p:cNvPr>
          <p:cNvSpPr txBox="1">
            <a:spLocks noGrp="1"/>
          </p:cNvSpPr>
          <p:nvPr>
            <p:ph type="body" idx="3"/>
          </p:nvPr>
        </p:nvSpPr>
        <p:spPr>
          <a:xfrm>
            <a:off x="380503" y="371446"/>
            <a:ext cx="11470200" cy="582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9527B"/>
              </a:buClr>
              <a:buSzPts val="1850"/>
              <a:buNone/>
            </a:pPr>
            <a:r>
              <a:rPr lang="de-DE" dirty="0"/>
              <a:t>Das Restrukturierungskonzept enthält einen durchdachten Leitfaden zum Vorgehen von Anfang bis Ende der Restrukturierung sowie eine Prognose zu den Erfolgsaussichten.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sp>
        <p:nvSpPr>
          <p:cNvPr id="1546" name="Google Shape;1546;p43"/>
          <p:cNvSpPr txBox="1">
            <a:spLocks noGrp="1"/>
          </p:cNvSpPr>
          <p:nvPr>
            <p:ph type="body" idx="2"/>
          </p:nvPr>
        </p:nvSpPr>
        <p:spPr>
          <a:xfrm>
            <a:off x="389965" y="1637401"/>
            <a:ext cx="3189996" cy="319532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Die integrierte Unternehmensplanung macht transparent, wie sich das Unternehmen entwickeln soll, und liefert die Grundlage für nachhaltige Entscheidungen der Eigentümer, Aktionäre und Investoren. </a:t>
            </a:r>
            <a:endParaRPr dirty="0"/>
          </a:p>
          <a:p>
            <a:pPr marL="0" lvl="0" indent="0" algn="l" rtl="0">
              <a:lnSpc>
                <a:spcPct val="100000"/>
              </a:lnSpc>
              <a:spcBef>
                <a:spcPts val="600"/>
              </a:spcBef>
              <a:spcAft>
                <a:spcPts val="0"/>
              </a:spcAft>
              <a:buClr>
                <a:srgbClr val="595A59"/>
              </a:buClr>
              <a:buSzPts val="1800"/>
              <a:buNone/>
            </a:pPr>
            <a:r>
              <a:rPr lang="de-DE" dirty="0"/>
              <a:t>Eine professionelle Planung ermöglicht es, zu erkennen, wo Veränderungsbedarf besteht. </a:t>
            </a:r>
            <a:endParaRPr dirty="0"/>
          </a:p>
        </p:txBody>
      </p:sp>
      <p:sp>
        <p:nvSpPr>
          <p:cNvPr id="1547" name="Google Shape;1547;p43"/>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a:t>Eine professionelle Unternehmensplanung ist ein wesentlicher Erfolgsfaktor.</a:t>
            </a:r>
            <a:endParaRPr/>
          </a:p>
        </p:txBody>
      </p:sp>
      <p:sp>
        <p:nvSpPr>
          <p:cNvPr id="1548" name="Google Shape;1548;p43"/>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sz="1800"/>
              <a:t>Integrierte Unternehmensplanung</a:t>
            </a:r>
            <a:endParaRPr/>
          </a:p>
        </p:txBody>
      </p:sp>
      <p:grpSp>
        <p:nvGrpSpPr>
          <p:cNvPr id="1549" name="Google Shape;1549;p43"/>
          <p:cNvGrpSpPr/>
          <p:nvPr/>
        </p:nvGrpSpPr>
        <p:grpSpPr>
          <a:xfrm>
            <a:off x="6070576" y="2417228"/>
            <a:ext cx="3958829" cy="3455788"/>
            <a:chOff x="4094186" y="2417228"/>
            <a:chExt cx="3958829" cy="3455788"/>
          </a:xfrm>
        </p:grpSpPr>
        <p:sp>
          <p:nvSpPr>
            <p:cNvPr id="1550" name="Google Shape;1550;p43"/>
            <p:cNvSpPr/>
            <p:nvPr/>
          </p:nvSpPr>
          <p:spPr>
            <a:xfrm>
              <a:off x="4151813" y="2417228"/>
              <a:ext cx="2475461" cy="3195325"/>
            </a:xfrm>
            <a:custGeom>
              <a:avLst/>
              <a:gdLst/>
              <a:ahLst/>
              <a:cxnLst/>
              <a:rect l="l" t="t" r="r" b="b"/>
              <a:pathLst>
                <a:path w="21573" h="21596" extrusionOk="0">
                  <a:moveTo>
                    <a:pt x="16988" y="161"/>
                  </a:moveTo>
                  <a:cubicBezTo>
                    <a:pt x="17069" y="251"/>
                    <a:pt x="17141" y="345"/>
                    <a:pt x="17202" y="444"/>
                  </a:cubicBezTo>
                  <a:cubicBezTo>
                    <a:pt x="17267" y="549"/>
                    <a:pt x="17320" y="658"/>
                    <a:pt x="17374" y="766"/>
                  </a:cubicBezTo>
                  <a:cubicBezTo>
                    <a:pt x="17491" y="1004"/>
                    <a:pt x="17609" y="1242"/>
                    <a:pt x="17727" y="1480"/>
                  </a:cubicBezTo>
                  <a:cubicBezTo>
                    <a:pt x="17950" y="1923"/>
                    <a:pt x="18175" y="2366"/>
                    <a:pt x="18393" y="2810"/>
                  </a:cubicBezTo>
                  <a:cubicBezTo>
                    <a:pt x="18832" y="3701"/>
                    <a:pt x="19244" y="4598"/>
                    <a:pt x="19627" y="5502"/>
                  </a:cubicBezTo>
                  <a:cubicBezTo>
                    <a:pt x="20487" y="7531"/>
                    <a:pt x="21207" y="9607"/>
                    <a:pt x="21466" y="11747"/>
                  </a:cubicBezTo>
                  <a:cubicBezTo>
                    <a:pt x="21573" y="12629"/>
                    <a:pt x="21600" y="13517"/>
                    <a:pt x="21547" y="14403"/>
                  </a:cubicBezTo>
                  <a:cubicBezTo>
                    <a:pt x="21135" y="13190"/>
                    <a:pt x="19991" y="12208"/>
                    <a:pt x="18480" y="11768"/>
                  </a:cubicBezTo>
                  <a:cubicBezTo>
                    <a:pt x="15508" y="10900"/>
                    <a:pt x="12440" y="12228"/>
                    <a:pt x="9862" y="13780"/>
                  </a:cubicBezTo>
                  <a:cubicBezTo>
                    <a:pt x="8949" y="14330"/>
                    <a:pt x="8061" y="14902"/>
                    <a:pt x="7209" y="15505"/>
                  </a:cubicBezTo>
                  <a:cubicBezTo>
                    <a:pt x="6338" y="16122"/>
                    <a:pt x="5507" y="16771"/>
                    <a:pt x="4695" y="17433"/>
                  </a:cubicBezTo>
                  <a:cubicBezTo>
                    <a:pt x="3057" y="18767"/>
                    <a:pt x="1490" y="20156"/>
                    <a:pt x="0" y="21596"/>
                  </a:cubicBezTo>
                  <a:lnTo>
                    <a:pt x="16000" y="234"/>
                  </a:lnTo>
                  <a:cubicBezTo>
                    <a:pt x="16115" y="85"/>
                    <a:pt x="16324" y="-4"/>
                    <a:pt x="16548" y="1"/>
                  </a:cubicBezTo>
                  <a:cubicBezTo>
                    <a:pt x="16717" y="4"/>
                    <a:pt x="16876" y="62"/>
                    <a:pt x="16988" y="161"/>
                  </a:cubicBezTo>
                  <a:close/>
                </a:path>
              </a:pathLst>
            </a:custGeom>
            <a:solidFill>
              <a:schemeClr val="accent1"/>
            </a:solidFill>
            <a:ln>
              <a:noFill/>
            </a:ln>
          </p:spPr>
          <p:txBody>
            <a:bodyPr spcFirstLastPara="1" wrap="square" lIns="19050" tIns="19050" rIns="19050" bIns="1905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551" name="Google Shape;1551;p43"/>
            <p:cNvSpPr/>
            <p:nvPr/>
          </p:nvSpPr>
          <p:spPr>
            <a:xfrm>
              <a:off x="5902746" y="2647018"/>
              <a:ext cx="2150269" cy="3203972"/>
            </a:xfrm>
            <a:custGeom>
              <a:avLst/>
              <a:gdLst/>
              <a:ahLst/>
              <a:cxnLst/>
              <a:rect l="l" t="t" r="r" b="b"/>
              <a:pathLst>
                <a:path w="21558" h="21567" extrusionOk="0">
                  <a:moveTo>
                    <a:pt x="3512" y="0"/>
                  </a:moveTo>
                  <a:cubicBezTo>
                    <a:pt x="4175" y="1156"/>
                    <a:pt x="4788" y="2315"/>
                    <a:pt x="5355" y="3476"/>
                  </a:cubicBezTo>
                  <a:cubicBezTo>
                    <a:pt x="5923" y="4639"/>
                    <a:pt x="6444" y="5805"/>
                    <a:pt x="6856" y="6984"/>
                  </a:cubicBezTo>
                  <a:cubicBezTo>
                    <a:pt x="7297" y="8245"/>
                    <a:pt x="7619" y="9556"/>
                    <a:pt x="7767" y="10855"/>
                  </a:cubicBezTo>
                  <a:cubicBezTo>
                    <a:pt x="7914" y="12154"/>
                    <a:pt x="7886" y="13460"/>
                    <a:pt x="7238" y="14730"/>
                  </a:cubicBezTo>
                  <a:cubicBezTo>
                    <a:pt x="6912" y="15368"/>
                    <a:pt x="6429" y="15966"/>
                    <a:pt x="5737" y="16449"/>
                  </a:cubicBezTo>
                  <a:cubicBezTo>
                    <a:pt x="4261" y="17477"/>
                    <a:pt x="2052" y="17874"/>
                    <a:pt x="0" y="17469"/>
                  </a:cubicBezTo>
                  <a:cubicBezTo>
                    <a:pt x="736" y="17795"/>
                    <a:pt x="1499" y="18092"/>
                    <a:pt x="2286" y="18360"/>
                  </a:cubicBezTo>
                  <a:cubicBezTo>
                    <a:pt x="3025" y="18611"/>
                    <a:pt x="3785" y="18836"/>
                    <a:pt x="4555" y="19043"/>
                  </a:cubicBezTo>
                  <a:cubicBezTo>
                    <a:pt x="7143" y="19737"/>
                    <a:pt x="9835" y="20226"/>
                    <a:pt x="12548" y="20628"/>
                  </a:cubicBezTo>
                  <a:cubicBezTo>
                    <a:pt x="15191" y="21019"/>
                    <a:pt x="17864" y="21329"/>
                    <a:pt x="20558" y="21557"/>
                  </a:cubicBezTo>
                  <a:cubicBezTo>
                    <a:pt x="20900" y="21600"/>
                    <a:pt x="21247" y="21498"/>
                    <a:pt x="21431" y="21299"/>
                  </a:cubicBezTo>
                  <a:cubicBezTo>
                    <a:pt x="21587" y="21132"/>
                    <a:pt x="21600" y="20921"/>
                    <a:pt x="21465" y="20746"/>
                  </a:cubicBezTo>
                  <a:lnTo>
                    <a:pt x="3512" y="0"/>
                  </a:lnTo>
                  <a:close/>
                </a:path>
              </a:pathLst>
            </a:custGeom>
            <a:solidFill>
              <a:srgbClr val="F27954"/>
            </a:solidFill>
            <a:ln>
              <a:noFill/>
            </a:ln>
          </p:spPr>
          <p:txBody>
            <a:bodyPr spcFirstLastPara="1" wrap="square" lIns="19050" tIns="19050" rIns="19050" bIns="19050" anchor="ctr" anchorCtr="0">
              <a:noAutofit/>
            </a:bodyPr>
            <a:lstStyle/>
            <a:p>
              <a:pPr marL="0" marR="0" lvl="0" indent="0" algn="ctr" rtl="0">
                <a:spcBef>
                  <a:spcPts val="0"/>
                </a:spcBef>
                <a:spcAft>
                  <a:spcPts val="0"/>
                </a:spcAft>
                <a:buNone/>
              </a:pPr>
              <a:endParaRPr sz="1600">
                <a:solidFill>
                  <a:srgbClr val="000000"/>
                </a:solidFill>
                <a:latin typeface="Calibri"/>
                <a:ea typeface="Calibri"/>
                <a:cs typeface="Calibri"/>
                <a:sym typeface="Calibri"/>
              </a:endParaRPr>
            </a:p>
          </p:txBody>
        </p:sp>
        <p:sp>
          <p:nvSpPr>
            <p:cNvPr id="1552" name="Google Shape;1552;p43"/>
            <p:cNvSpPr/>
            <p:nvPr/>
          </p:nvSpPr>
          <p:spPr>
            <a:xfrm>
              <a:off x="4094186" y="4273412"/>
              <a:ext cx="3652242" cy="1599604"/>
            </a:xfrm>
            <a:custGeom>
              <a:avLst/>
              <a:gdLst/>
              <a:ahLst/>
              <a:cxnLst/>
              <a:rect l="l" t="t" r="r" b="b"/>
              <a:pathLst>
                <a:path w="21575" h="21600" extrusionOk="0">
                  <a:moveTo>
                    <a:pt x="9295" y="0"/>
                  </a:moveTo>
                  <a:cubicBezTo>
                    <a:pt x="8433" y="1842"/>
                    <a:pt x="8085" y="4539"/>
                    <a:pt x="8321" y="7079"/>
                  </a:cubicBezTo>
                  <a:cubicBezTo>
                    <a:pt x="8604" y="10122"/>
                    <a:pt x="9656" y="12421"/>
                    <a:pt x="10863" y="14178"/>
                  </a:cubicBezTo>
                  <a:cubicBezTo>
                    <a:pt x="11665" y="15344"/>
                    <a:pt x="12514" y="16273"/>
                    <a:pt x="13379" y="17055"/>
                  </a:cubicBezTo>
                  <a:cubicBezTo>
                    <a:pt x="14701" y="18250"/>
                    <a:pt x="16077" y="19120"/>
                    <a:pt x="17471" y="19853"/>
                  </a:cubicBezTo>
                  <a:cubicBezTo>
                    <a:pt x="18819" y="20562"/>
                    <a:pt x="20187" y="21146"/>
                    <a:pt x="21575" y="21600"/>
                  </a:cubicBezTo>
                  <a:lnTo>
                    <a:pt x="372" y="21590"/>
                  </a:lnTo>
                  <a:cubicBezTo>
                    <a:pt x="215" y="21557"/>
                    <a:pt x="80" y="21320"/>
                    <a:pt x="25" y="20981"/>
                  </a:cubicBezTo>
                  <a:cubicBezTo>
                    <a:pt x="-25" y="20669"/>
                    <a:pt x="1" y="20319"/>
                    <a:pt x="94" y="20064"/>
                  </a:cubicBezTo>
                  <a:cubicBezTo>
                    <a:pt x="851" y="17813"/>
                    <a:pt x="1636" y="15613"/>
                    <a:pt x="2448" y="13466"/>
                  </a:cubicBezTo>
                  <a:cubicBezTo>
                    <a:pt x="3470" y="10769"/>
                    <a:pt x="4534" y="8159"/>
                    <a:pt x="5694" y="5782"/>
                  </a:cubicBezTo>
                  <a:cubicBezTo>
                    <a:pt x="6253" y="4638"/>
                    <a:pt x="6833" y="3549"/>
                    <a:pt x="7446" y="2560"/>
                  </a:cubicBezTo>
                  <a:cubicBezTo>
                    <a:pt x="8035" y="1611"/>
                    <a:pt x="8652" y="755"/>
                    <a:pt x="9295" y="0"/>
                  </a:cubicBezTo>
                  <a:close/>
                </a:path>
              </a:pathLst>
            </a:custGeom>
            <a:solidFill>
              <a:srgbClr val="79527B"/>
            </a:solidFill>
            <a:ln>
              <a:noFill/>
            </a:ln>
          </p:spPr>
          <p:txBody>
            <a:bodyPr spcFirstLastPara="1" wrap="square" lIns="19050" tIns="19050" rIns="19050" bIns="19050" anchor="ctr" anchorCtr="0">
              <a:noAutofit/>
            </a:bodyPr>
            <a:lstStyle/>
            <a:p>
              <a:pPr marL="0" marR="0" lvl="0" indent="0" algn="ctr" rtl="0">
                <a:spcBef>
                  <a:spcPts val="0"/>
                </a:spcBef>
                <a:spcAft>
                  <a:spcPts val="0"/>
                </a:spcAft>
                <a:buNone/>
              </a:pPr>
              <a:endParaRPr sz="1600">
                <a:solidFill>
                  <a:srgbClr val="000000"/>
                </a:solidFill>
                <a:latin typeface="Calibri"/>
                <a:ea typeface="Calibri"/>
                <a:cs typeface="Calibri"/>
                <a:sym typeface="Calibri"/>
              </a:endParaRPr>
            </a:p>
          </p:txBody>
        </p:sp>
        <p:sp>
          <p:nvSpPr>
            <p:cNvPr id="1553" name="Google Shape;1553;p43"/>
            <p:cNvSpPr txBox="1"/>
            <p:nvPr/>
          </p:nvSpPr>
          <p:spPr>
            <a:xfrm>
              <a:off x="6536917" y="4957146"/>
              <a:ext cx="1179392" cy="58473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dirty="0">
                  <a:solidFill>
                    <a:schemeClr val="lt1"/>
                  </a:solidFill>
                  <a:latin typeface="Calibri"/>
                  <a:ea typeface="Calibri"/>
                  <a:cs typeface="Calibri"/>
                  <a:sym typeface="Calibri"/>
                </a:rPr>
                <a:t>Liquiditäts-plan</a:t>
              </a:r>
              <a:endParaRPr dirty="0"/>
            </a:p>
          </p:txBody>
        </p:sp>
        <p:sp>
          <p:nvSpPr>
            <p:cNvPr id="1554" name="Google Shape;1554;p43"/>
            <p:cNvSpPr txBox="1"/>
            <p:nvPr/>
          </p:nvSpPr>
          <p:spPr>
            <a:xfrm>
              <a:off x="4482134" y="5073214"/>
              <a:ext cx="1318566" cy="58477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dirty="0">
                  <a:solidFill>
                    <a:schemeClr val="lt1"/>
                  </a:solidFill>
                  <a:latin typeface="Calibri"/>
                  <a:ea typeface="Calibri"/>
                  <a:cs typeface="Calibri"/>
                  <a:sym typeface="Calibri"/>
                </a:rPr>
                <a:t>Bilanz-</a:t>
              </a:r>
              <a:br>
                <a:rPr lang="de-DE" sz="1600" b="1" dirty="0">
                  <a:solidFill>
                    <a:schemeClr val="lt1"/>
                  </a:solidFill>
                  <a:latin typeface="Calibri"/>
                  <a:ea typeface="Calibri"/>
                  <a:cs typeface="Calibri"/>
                  <a:sym typeface="Calibri"/>
                </a:rPr>
              </a:br>
              <a:r>
                <a:rPr lang="de-DE" sz="1600" b="1" dirty="0">
                  <a:solidFill>
                    <a:schemeClr val="lt1"/>
                  </a:solidFill>
                  <a:latin typeface="Calibri"/>
                  <a:ea typeface="Calibri"/>
                  <a:cs typeface="Calibri"/>
                  <a:sym typeface="Calibri"/>
                </a:rPr>
                <a:t>plan</a:t>
              </a:r>
              <a:endParaRPr dirty="0"/>
            </a:p>
          </p:txBody>
        </p:sp>
        <p:sp>
          <p:nvSpPr>
            <p:cNvPr id="1555" name="Google Shape;1555;p43"/>
            <p:cNvSpPr txBox="1"/>
            <p:nvPr/>
          </p:nvSpPr>
          <p:spPr>
            <a:xfrm>
              <a:off x="5397111" y="3063375"/>
              <a:ext cx="1113000" cy="8310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Gewinn / </a:t>
              </a:r>
              <a:br>
                <a:rPr lang="de-DE" sz="1600" b="1">
                  <a:solidFill>
                    <a:schemeClr val="lt1"/>
                  </a:solidFill>
                  <a:latin typeface="Calibri"/>
                  <a:ea typeface="Calibri"/>
                  <a:cs typeface="Calibri"/>
                  <a:sym typeface="Calibri"/>
                </a:rPr>
              </a:br>
              <a:r>
                <a:rPr lang="de-DE" sz="1600" b="1">
                  <a:solidFill>
                    <a:schemeClr val="lt1"/>
                  </a:solidFill>
                  <a:latin typeface="Calibri"/>
                  <a:ea typeface="Calibri"/>
                  <a:cs typeface="Calibri"/>
                  <a:sym typeface="Calibri"/>
                </a:rPr>
                <a:t>Verlust </a:t>
              </a:r>
              <a:br>
                <a:rPr lang="de-DE" sz="1600" b="1">
                  <a:solidFill>
                    <a:schemeClr val="lt1"/>
                  </a:solidFill>
                  <a:latin typeface="Calibri"/>
                  <a:ea typeface="Calibri"/>
                  <a:cs typeface="Calibri"/>
                  <a:sym typeface="Calibri"/>
                </a:rPr>
              </a:br>
              <a:r>
                <a:rPr lang="de-DE" sz="1600" b="1">
                  <a:solidFill>
                    <a:schemeClr val="lt1"/>
                  </a:solidFill>
                  <a:latin typeface="Calibri"/>
                  <a:ea typeface="Calibri"/>
                  <a:cs typeface="Calibri"/>
                  <a:sym typeface="Calibri"/>
                </a:rPr>
                <a:t>Rechnung</a:t>
              </a:r>
              <a:endParaRPr/>
            </a:p>
          </p:txBody>
        </p:sp>
      </p:grpSp>
      <p:sp>
        <p:nvSpPr>
          <p:cNvPr id="1556" name="Google Shape;1556;p43"/>
          <p:cNvSpPr txBox="1"/>
          <p:nvPr/>
        </p:nvSpPr>
        <p:spPr>
          <a:xfrm>
            <a:off x="5212934" y="2741827"/>
            <a:ext cx="2874076" cy="1253428"/>
          </a:xfrm>
          <a:prstGeom prst="rect">
            <a:avLst/>
          </a:prstGeom>
          <a:noFill/>
          <a:ln>
            <a:noFill/>
          </a:ln>
        </p:spPr>
        <p:txBody>
          <a:bodyPr spcFirstLastPara="1" wrap="square" lIns="34275" tIns="17125" rIns="34275" bIns="17125" anchor="t" anchorCtr="0">
            <a:spAutoFit/>
          </a:bodyPr>
          <a:lstStyle/>
          <a:p>
            <a:pPr marL="171450" marR="0" lvl="0" indent="-171450" algn="l" rtl="0">
              <a:lnSpc>
                <a:spcPct val="100000"/>
              </a:lnSpc>
              <a:spcBef>
                <a:spcPts val="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Einkommen</a:t>
            </a:r>
            <a:endParaRPr sz="1800" dirty="0">
              <a:solidFill>
                <a:srgbClr val="595A59"/>
              </a:solidFill>
              <a:latin typeface="Calibri"/>
              <a:ea typeface="Calibri"/>
              <a:cs typeface="Calibri"/>
              <a:sym typeface="Calibri"/>
            </a:endParaRPr>
          </a:p>
          <a:p>
            <a:pPr marL="171450" marR="0" lvl="0" indent="-171450" algn="l" rtl="0">
              <a:lnSpc>
                <a:spcPct val="100000"/>
              </a:lnSpc>
              <a:spcBef>
                <a:spcPts val="36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Ausgaben</a:t>
            </a:r>
            <a:endParaRPr dirty="0"/>
          </a:p>
          <a:p>
            <a:pPr marL="0" marR="0" lvl="0" indent="0" algn="l" rtl="0">
              <a:lnSpc>
                <a:spcPct val="100000"/>
              </a:lnSpc>
              <a:spcBef>
                <a:spcPts val="360"/>
              </a:spcBef>
              <a:spcAft>
                <a:spcPts val="0"/>
              </a:spcAft>
              <a:buClr>
                <a:srgbClr val="595A59"/>
              </a:buClr>
              <a:buSzPts val="1800"/>
              <a:buFont typeface="Arial"/>
              <a:buNone/>
            </a:pPr>
            <a:r>
              <a:rPr lang="de-DE" sz="1800" dirty="0">
                <a:solidFill>
                  <a:srgbClr val="595A59"/>
                </a:solidFill>
                <a:latin typeface="Calibri"/>
                <a:ea typeface="Calibri"/>
                <a:cs typeface="Calibri"/>
                <a:sym typeface="Calibri"/>
              </a:rPr>
              <a:t>Ziel: Periodische Gewinnermittlung</a:t>
            </a:r>
            <a:endParaRPr sz="1800" dirty="0">
              <a:solidFill>
                <a:srgbClr val="595A59"/>
              </a:solidFill>
              <a:latin typeface="Calibri"/>
              <a:ea typeface="Calibri"/>
              <a:cs typeface="Calibri"/>
              <a:sym typeface="Calibri"/>
            </a:endParaRPr>
          </a:p>
        </p:txBody>
      </p:sp>
      <p:sp>
        <p:nvSpPr>
          <p:cNvPr id="1557" name="Google Shape;1557;p43"/>
          <p:cNvSpPr txBox="1"/>
          <p:nvPr/>
        </p:nvSpPr>
        <p:spPr>
          <a:xfrm>
            <a:off x="5106205" y="2143741"/>
            <a:ext cx="23782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rgbClr val="595A59"/>
                </a:solidFill>
                <a:latin typeface="Calibri"/>
                <a:ea typeface="Calibri"/>
                <a:cs typeface="Calibri"/>
                <a:sym typeface="Calibri"/>
              </a:rPr>
              <a:t>Gewinn- und Verlustrechnung</a:t>
            </a:r>
            <a:endParaRPr/>
          </a:p>
        </p:txBody>
      </p:sp>
      <p:sp>
        <p:nvSpPr>
          <p:cNvPr id="1558" name="Google Shape;1558;p43"/>
          <p:cNvSpPr txBox="1"/>
          <p:nvPr/>
        </p:nvSpPr>
        <p:spPr>
          <a:xfrm>
            <a:off x="9876687" y="2532123"/>
            <a:ext cx="2550437" cy="3009758"/>
          </a:xfrm>
          <a:prstGeom prst="rect">
            <a:avLst/>
          </a:prstGeom>
          <a:noFill/>
          <a:ln>
            <a:noFill/>
          </a:ln>
        </p:spPr>
        <p:txBody>
          <a:bodyPr spcFirstLastPara="1" wrap="square" lIns="34275" tIns="17125" rIns="34275" bIns="17125" anchor="t" anchorCtr="0">
            <a:spAutoFit/>
          </a:bodyPr>
          <a:lstStyle/>
          <a:p>
            <a:pPr marL="171450" marR="0" lvl="0" indent="-171450" algn="l" rtl="0">
              <a:lnSpc>
                <a:spcPct val="100000"/>
              </a:lnSpc>
              <a:spcBef>
                <a:spcPts val="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Einzahlungen</a:t>
            </a:r>
            <a:endParaRPr sz="1800" dirty="0">
              <a:solidFill>
                <a:srgbClr val="595A59"/>
              </a:solidFill>
              <a:latin typeface="Calibri"/>
              <a:ea typeface="Calibri"/>
              <a:cs typeface="Calibri"/>
              <a:sym typeface="Calibri"/>
            </a:endParaRPr>
          </a:p>
          <a:p>
            <a:pPr marL="171450" marR="0" lvl="0" indent="-171450" algn="l" rtl="0">
              <a:lnSpc>
                <a:spcPct val="100000"/>
              </a:lnSpc>
              <a:spcBef>
                <a:spcPts val="36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Auszahlungen</a:t>
            </a:r>
            <a:endParaRPr dirty="0"/>
          </a:p>
          <a:p>
            <a:pPr marL="0" marR="0" lvl="0" indent="0" algn="l" rtl="0">
              <a:lnSpc>
                <a:spcPct val="100000"/>
              </a:lnSpc>
              <a:spcBef>
                <a:spcPts val="360"/>
              </a:spcBef>
              <a:spcAft>
                <a:spcPts val="0"/>
              </a:spcAft>
              <a:buClr>
                <a:srgbClr val="595A59"/>
              </a:buClr>
              <a:buSzPts val="1800"/>
              <a:buFont typeface="Arial"/>
              <a:buNone/>
            </a:pPr>
            <a:r>
              <a:rPr lang="de-DE" sz="1800" dirty="0">
                <a:solidFill>
                  <a:srgbClr val="595A59"/>
                </a:solidFill>
                <a:latin typeface="Calibri"/>
                <a:ea typeface="Calibri"/>
                <a:cs typeface="Calibri"/>
                <a:sym typeface="Calibri"/>
              </a:rPr>
              <a:t>Ziele: </a:t>
            </a:r>
            <a:endParaRPr dirty="0"/>
          </a:p>
          <a:p>
            <a:pPr marL="0" marR="0" lvl="0" indent="0" algn="l" rtl="0">
              <a:lnSpc>
                <a:spcPct val="100000"/>
              </a:lnSpc>
              <a:spcBef>
                <a:spcPts val="360"/>
              </a:spcBef>
              <a:spcAft>
                <a:spcPts val="0"/>
              </a:spcAft>
              <a:buClr>
                <a:srgbClr val="595A59"/>
              </a:buClr>
              <a:buSzPts val="1800"/>
              <a:buFont typeface="Arial"/>
              <a:buNone/>
            </a:pPr>
            <a:r>
              <a:rPr lang="de-DE" sz="1800" dirty="0">
                <a:solidFill>
                  <a:srgbClr val="595A59"/>
                </a:solidFill>
                <a:latin typeface="Calibri"/>
                <a:ea typeface="Calibri"/>
                <a:cs typeface="Calibri"/>
                <a:sym typeface="Calibri"/>
              </a:rPr>
              <a:t>- Darstellung des gesamten liquiditätswirksamen Zahlungsverkehrs</a:t>
            </a:r>
            <a:endParaRPr sz="1800" dirty="0">
              <a:solidFill>
                <a:srgbClr val="595A59"/>
              </a:solidFill>
              <a:latin typeface="Calibri"/>
              <a:ea typeface="Calibri"/>
              <a:cs typeface="Calibri"/>
              <a:sym typeface="Calibri"/>
            </a:endParaRPr>
          </a:p>
          <a:p>
            <a:pPr marL="0" marR="0" lvl="0" indent="0" algn="l" rtl="0">
              <a:lnSpc>
                <a:spcPct val="100000"/>
              </a:lnSpc>
              <a:spcBef>
                <a:spcPts val="360"/>
              </a:spcBef>
              <a:spcAft>
                <a:spcPts val="0"/>
              </a:spcAft>
              <a:buClr>
                <a:srgbClr val="595A59"/>
              </a:buClr>
              <a:buSzPts val="1800"/>
              <a:buFont typeface="Arial"/>
              <a:buNone/>
            </a:pPr>
            <a:r>
              <a:rPr lang="de-DE" sz="1800" dirty="0">
                <a:solidFill>
                  <a:srgbClr val="595A59"/>
                </a:solidFill>
                <a:latin typeface="Calibri"/>
                <a:ea typeface="Calibri"/>
                <a:cs typeface="Calibri"/>
                <a:sym typeface="Calibri"/>
              </a:rPr>
              <a:t>- Erkennung von zukünftigen Liquiditätsengpässen</a:t>
            </a:r>
            <a:endParaRPr sz="1800" dirty="0">
              <a:solidFill>
                <a:srgbClr val="595A59"/>
              </a:solidFill>
              <a:latin typeface="Calibri"/>
              <a:ea typeface="Calibri"/>
              <a:cs typeface="Calibri"/>
              <a:sym typeface="Calibri"/>
            </a:endParaRPr>
          </a:p>
        </p:txBody>
      </p:sp>
      <p:sp>
        <p:nvSpPr>
          <p:cNvPr id="1559" name="Google Shape;1559;p43"/>
          <p:cNvSpPr txBox="1"/>
          <p:nvPr/>
        </p:nvSpPr>
        <p:spPr>
          <a:xfrm>
            <a:off x="9856339" y="2162832"/>
            <a:ext cx="190365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Liquiditätsplan</a:t>
            </a:r>
            <a:endParaRPr dirty="0"/>
          </a:p>
        </p:txBody>
      </p:sp>
      <p:sp>
        <p:nvSpPr>
          <p:cNvPr id="1560" name="Google Shape;1560;p43"/>
          <p:cNvSpPr txBox="1"/>
          <p:nvPr/>
        </p:nvSpPr>
        <p:spPr>
          <a:xfrm>
            <a:off x="4128500" y="4919577"/>
            <a:ext cx="2740143" cy="1862826"/>
          </a:xfrm>
          <a:prstGeom prst="rect">
            <a:avLst/>
          </a:prstGeom>
          <a:noFill/>
          <a:ln>
            <a:noFill/>
          </a:ln>
        </p:spPr>
        <p:txBody>
          <a:bodyPr spcFirstLastPara="1" wrap="square" lIns="34275" tIns="17125" rIns="34275" bIns="17125" anchor="t" anchorCtr="0">
            <a:spAutoFit/>
          </a:bodyPr>
          <a:lstStyle/>
          <a:p>
            <a:pPr marL="171450" marR="0" lvl="0" indent="-171450" algn="l" rtl="0">
              <a:lnSpc>
                <a:spcPct val="100000"/>
              </a:lnSpc>
              <a:spcBef>
                <a:spcPts val="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Vermögenswerte</a:t>
            </a:r>
            <a:endParaRPr sz="1800" dirty="0">
              <a:solidFill>
                <a:srgbClr val="595A59"/>
              </a:solidFill>
              <a:latin typeface="Calibri"/>
              <a:ea typeface="Calibri"/>
              <a:cs typeface="Calibri"/>
              <a:sym typeface="Calibri"/>
            </a:endParaRPr>
          </a:p>
          <a:p>
            <a:pPr marL="171450" marR="0" lvl="0" indent="-171450" algn="l" rtl="0">
              <a:lnSpc>
                <a:spcPct val="100000"/>
              </a:lnSpc>
              <a:spcBef>
                <a:spcPts val="360"/>
              </a:spcBef>
              <a:spcAft>
                <a:spcPts val="0"/>
              </a:spcAft>
              <a:buClr>
                <a:srgbClr val="595A59"/>
              </a:buClr>
              <a:buSzPts val="1800"/>
              <a:buFont typeface="Arial"/>
              <a:buChar char="•"/>
            </a:pPr>
            <a:r>
              <a:rPr lang="de-DE" sz="1800" dirty="0" err="1">
                <a:solidFill>
                  <a:srgbClr val="595A59"/>
                </a:solidFill>
                <a:latin typeface="Calibri"/>
                <a:ea typeface="Calibri"/>
                <a:cs typeface="Calibri"/>
                <a:sym typeface="Calibri"/>
              </a:rPr>
              <a:t>Schulden</a:t>
            </a:r>
            <a:endParaRPr dirty="0"/>
          </a:p>
          <a:p>
            <a:pPr marL="0" marR="0" lvl="0" indent="0" algn="l" rtl="0">
              <a:lnSpc>
                <a:spcPct val="100000"/>
              </a:lnSpc>
              <a:spcBef>
                <a:spcPts val="360"/>
              </a:spcBef>
              <a:spcAft>
                <a:spcPts val="0"/>
              </a:spcAft>
              <a:buClr>
                <a:srgbClr val="595A59"/>
              </a:buClr>
              <a:buSzPts val="1800"/>
              <a:buFont typeface="Arial"/>
              <a:buNone/>
            </a:pPr>
            <a:r>
              <a:rPr lang="de-DE" sz="1800" dirty="0">
                <a:solidFill>
                  <a:srgbClr val="595A59"/>
                </a:solidFill>
                <a:latin typeface="Calibri"/>
                <a:ea typeface="Calibri"/>
                <a:cs typeface="Calibri"/>
                <a:sym typeface="Calibri"/>
              </a:rPr>
              <a:t>Ziel: Präsentation </a:t>
            </a:r>
            <a:br>
              <a:rPr lang="de-DE" sz="1800" dirty="0">
                <a:solidFill>
                  <a:srgbClr val="595A59"/>
                </a:solidFill>
                <a:latin typeface="Calibri"/>
                <a:ea typeface="Calibri"/>
                <a:cs typeface="Calibri"/>
                <a:sym typeface="Calibri"/>
              </a:rPr>
            </a:br>
            <a:r>
              <a:rPr lang="de-DE" sz="1800" dirty="0">
                <a:solidFill>
                  <a:srgbClr val="595A59"/>
                </a:solidFill>
                <a:latin typeface="Calibri"/>
                <a:ea typeface="Calibri"/>
                <a:cs typeface="Calibri"/>
                <a:sym typeface="Calibri"/>
              </a:rPr>
              <a:t>der Herkunft und </a:t>
            </a:r>
            <a:br>
              <a:rPr lang="de-DE" sz="1800" dirty="0">
                <a:solidFill>
                  <a:srgbClr val="595A59"/>
                </a:solidFill>
                <a:latin typeface="Calibri"/>
                <a:ea typeface="Calibri"/>
                <a:cs typeface="Calibri"/>
                <a:sym typeface="Calibri"/>
              </a:rPr>
            </a:br>
            <a:r>
              <a:rPr lang="de-DE" sz="1800" dirty="0" err="1">
                <a:solidFill>
                  <a:srgbClr val="595A59"/>
                </a:solidFill>
                <a:latin typeface="Calibri"/>
                <a:ea typeface="Calibri"/>
                <a:cs typeface="Calibri"/>
                <a:sym typeface="Calibri"/>
              </a:rPr>
              <a:t>Verwendung </a:t>
            </a:r>
            <a:r>
              <a:rPr lang="de-DE" sz="1800" dirty="0">
                <a:solidFill>
                  <a:srgbClr val="595A59"/>
                </a:solidFill>
                <a:latin typeface="Calibri"/>
                <a:ea typeface="Calibri"/>
                <a:cs typeface="Calibri"/>
                <a:sym typeface="Calibri"/>
              </a:rPr>
              <a:t>der </a:t>
            </a:r>
            <a:r>
              <a:rPr lang="de-DE" sz="1800" dirty="0" err="1">
                <a:solidFill>
                  <a:srgbClr val="595A59"/>
                </a:solidFill>
                <a:latin typeface="Calibri"/>
                <a:ea typeface="Calibri"/>
                <a:cs typeface="Calibri"/>
                <a:sym typeface="Calibri"/>
              </a:rPr>
              <a:t>Mittel</a:t>
            </a:r>
            <a:endParaRPr dirty="0"/>
          </a:p>
          <a:p>
            <a:pPr marL="171450" marR="0" lvl="0" indent="-57150" algn="l" rtl="0">
              <a:lnSpc>
                <a:spcPct val="100000"/>
              </a:lnSpc>
              <a:spcBef>
                <a:spcPts val="360"/>
              </a:spcBef>
              <a:spcAft>
                <a:spcPts val="0"/>
              </a:spcAft>
              <a:buClr>
                <a:schemeClr val="dk2"/>
              </a:buClr>
              <a:buSzPts val="1800"/>
              <a:buFont typeface="Noto Sans Symbols"/>
              <a:buNone/>
            </a:pPr>
            <a:endParaRPr sz="1800" dirty="0">
              <a:solidFill>
                <a:srgbClr val="595A59"/>
              </a:solidFill>
              <a:latin typeface="Calibri"/>
              <a:ea typeface="Calibri"/>
              <a:cs typeface="Calibri"/>
              <a:sym typeface="Calibri"/>
            </a:endParaRPr>
          </a:p>
        </p:txBody>
      </p:sp>
      <p:sp>
        <p:nvSpPr>
          <p:cNvPr id="1561" name="Google Shape;1561;p43"/>
          <p:cNvSpPr txBox="1"/>
          <p:nvPr/>
        </p:nvSpPr>
        <p:spPr>
          <a:xfrm>
            <a:off x="4068701" y="4565002"/>
            <a:ext cx="240963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rgbClr val="595A59"/>
                </a:solidFill>
                <a:latin typeface="Calibri"/>
                <a:ea typeface="Calibri"/>
                <a:cs typeface="Calibri"/>
                <a:sym typeface="Calibri"/>
              </a:rPr>
              <a:t>Bilanzplanung</a:t>
            </a:r>
            <a:endParaRPr/>
          </a:p>
        </p:txBody>
      </p:sp>
      <p:sp>
        <p:nvSpPr>
          <p:cNvPr id="1562" name="Google Shape;1562;p43"/>
          <p:cNvSpPr/>
          <p:nvPr/>
        </p:nvSpPr>
        <p:spPr>
          <a:xfrm>
            <a:off x="352915" y="4863697"/>
            <a:ext cx="3100656" cy="1100545"/>
          </a:xfrm>
          <a:prstGeom prst="roundRect">
            <a:avLst>
              <a:gd name="adj" fmla="val 16667"/>
            </a:avLst>
          </a:prstGeom>
          <a:noFill/>
          <a:ln w="1905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dirty="0">
                <a:solidFill>
                  <a:srgbClr val="595A59"/>
                </a:solidFill>
                <a:latin typeface="Calibri"/>
                <a:ea typeface="Calibri"/>
                <a:cs typeface="Calibri"/>
                <a:sym typeface="Calibri"/>
              </a:rPr>
              <a:t>In Modul 4 gehen wir im Detail auf die wesentlichen Aspekte der Finanzplanung ein</a:t>
            </a:r>
            <a:endParaRPr sz="16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66"/>
        <p:cNvGrpSpPr/>
        <p:nvPr/>
      </p:nvGrpSpPr>
      <p:grpSpPr>
        <a:xfrm>
          <a:off x="0" y="0"/>
          <a:ext cx="0" cy="0"/>
          <a:chOff x="0" y="0"/>
          <a:chExt cx="0" cy="0"/>
        </a:xfrm>
      </p:grpSpPr>
      <p:sp>
        <p:nvSpPr>
          <p:cNvPr id="1567" name="Google Shape;1567;p44"/>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Das richtige Gleichgewicht zwischen einer kurz- und einer langfristigen Perspektive ist entscheidend für die Nachhaltigkeit eines erfolgreichen Unternehmens.</a:t>
            </a:r>
            <a:endParaRPr dirty="0"/>
          </a:p>
          <a:p>
            <a:pPr marL="0" lvl="0" indent="0" algn="l" rtl="0">
              <a:lnSpc>
                <a:spcPct val="90000"/>
              </a:lnSpc>
              <a:spcBef>
                <a:spcPts val="1000"/>
              </a:spcBef>
              <a:spcAft>
                <a:spcPts val="0"/>
              </a:spcAft>
              <a:buClr>
                <a:srgbClr val="79527B"/>
              </a:buClr>
              <a:buSzPts val="2000"/>
              <a:buNone/>
            </a:pPr>
            <a:endParaRPr dirty="0"/>
          </a:p>
        </p:txBody>
      </p:sp>
      <p:sp>
        <p:nvSpPr>
          <p:cNvPr id="1568" name="Google Shape;1568;p44"/>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79527B"/>
              </a:buClr>
              <a:buSzPts val="1800"/>
              <a:buNone/>
            </a:pPr>
            <a:r>
              <a:rPr lang="de-DE" dirty="0"/>
              <a:t>Bedingungen für erfolgreiche Restrukturierungsmaßnahmen</a:t>
            </a:r>
            <a:endParaRPr dirty="0"/>
          </a:p>
          <a:p>
            <a:pPr marL="0" lvl="0" indent="0" algn="l" rtl="0">
              <a:lnSpc>
                <a:spcPct val="90000"/>
              </a:lnSpc>
              <a:spcBef>
                <a:spcPts val="1000"/>
              </a:spcBef>
              <a:spcAft>
                <a:spcPts val="0"/>
              </a:spcAft>
              <a:buClr>
                <a:srgbClr val="79527B"/>
              </a:buClr>
              <a:buSzPts val="1800"/>
              <a:buNone/>
            </a:pPr>
            <a:endParaRPr dirty="0"/>
          </a:p>
          <a:p>
            <a:pPr marL="0" lvl="0" indent="0" algn="l" rtl="0">
              <a:lnSpc>
                <a:spcPct val="90000"/>
              </a:lnSpc>
              <a:spcBef>
                <a:spcPts val="1000"/>
              </a:spcBef>
              <a:spcAft>
                <a:spcPts val="0"/>
              </a:spcAft>
              <a:buClr>
                <a:srgbClr val="79527B"/>
              </a:buClr>
              <a:buSzPts val="1800"/>
              <a:buNone/>
            </a:pPr>
            <a:endParaRPr dirty="0"/>
          </a:p>
          <a:p>
            <a:pPr marL="0" lvl="0" indent="0" algn="l" rtl="0">
              <a:lnSpc>
                <a:spcPct val="90000"/>
              </a:lnSpc>
              <a:spcBef>
                <a:spcPts val="1000"/>
              </a:spcBef>
              <a:spcAft>
                <a:spcPts val="0"/>
              </a:spcAft>
              <a:buClr>
                <a:srgbClr val="79527B"/>
              </a:buClr>
              <a:buSzPts val="1800"/>
              <a:buNone/>
            </a:pPr>
            <a:endParaRPr dirty="0"/>
          </a:p>
        </p:txBody>
      </p:sp>
      <p:sp>
        <p:nvSpPr>
          <p:cNvPr id="1569" name="Google Shape;1569;p44"/>
          <p:cNvSpPr/>
          <p:nvPr/>
        </p:nvSpPr>
        <p:spPr>
          <a:xfrm>
            <a:off x="1600200" y="1625600"/>
            <a:ext cx="9883588" cy="972000"/>
          </a:xfrm>
          <a:prstGeom prst="roundRect">
            <a:avLst>
              <a:gd name="adj" fmla="val 16667"/>
            </a:avLst>
          </a:prstGeom>
          <a:noFill/>
          <a:ln w="1905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0" name="Google Shape;1570;p44"/>
          <p:cNvSpPr txBox="1"/>
          <p:nvPr/>
        </p:nvSpPr>
        <p:spPr>
          <a:xfrm>
            <a:off x="3137265" y="1674311"/>
            <a:ext cx="8109855"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Kurzfristige Maßnahmen sind entscheidend, um auf die Krise zu reagieren und sie zu überwinden.</a:t>
            </a:r>
            <a:r>
              <a:rPr lang="de-DE" dirty="0">
                <a:ea typeface="Calibri"/>
              </a:rPr>
              <a:t> </a:t>
            </a:r>
            <a:r>
              <a:rPr lang="de-DE" sz="1800" dirty="0">
                <a:solidFill>
                  <a:srgbClr val="595A59"/>
                </a:solidFill>
                <a:latin typeface="Calibri"/>
                <a:ea typeface="Calibri"/>
                <a:cs typeface="Calibri"/>
                <a:sym typeface="Calibri"/>
              </a:rPr>
              <a:t>Es reicht jedoch nicht aus, nur kurz- bis mittelfristige Maßnahmen festzulegen: Es ist wichtig, die richtige Balance zu finden.</a:t>
            </a:r>
            <a:endParaRPr dirty="0"/>
          </a:p>
        </p:txBody>
      </p:sp>
      <p:pic>
        <p:nvPicPr>
          <p:cNvPr id="1571" name="Google Shape;1571;p44" descr="Waage der Justitia"/>
          <p:cNvPicPr preferRelativeResize="0"/>
          <p:nvPr/>
        </p:nvPicPr>
        <p:blipFill rotWithShape="1">
          <a:blip r:embed="rId3">
            <a:alphaModFix/>
          </a:blip>
          <a:srcRect/>
          <a:stretch/>
        </p:blipFill>
        <p:spPr>
          <a:xfrm>
            <a:off x="2069104" y="1751600"/>
            <a:ext cx="720000" cy="720000"/>
          </a:xfrm>
          <a:prstGeom prst="rect">
            <a:avLst/>
          </a:prstGeom>
          <a:noFill/>
          <a:ln>
            <a:noFill/>
          </a:ln>
        </p:spPr>
      </p:pic>
      <p:sp>
        <p:nvSpPr>
          <p:cNvPr id="1572" name="Google Shape;1572;p44"/>
          <p:cNvSpPr/>
          <p:nvPr/>
        </p:nvSpPr>
        <p:spPr>
          <a:xfrm>
            <a:off x="1600199" y="2793787"/>
            <a:ext cx="9883587" cy="972000"/>
          </a:xfrm>
          <a:prstGeom prst="roundRect">
            <a:avLst>
              <a:gd name="adj" fmla="val 16667"/>
            </a:avLst>
          </a:prstGeom>
          <a:noFill/>
          <a:ln w="1905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3" name="Google Shape;1573;p44"/>
          <p:cNvSpPr txBox="1"/>
          <p:nvPr/>
        </p:nvSpPr>
        <p:spPr>
          <a:xfrm>
            <a:off x="3137265" y="2977949"/>
            <a:ext cx="782293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Alle Krisenursachen, d.h. auch die aus vorangegangenen oder parallelen Krisenphasen, müssen nachhaltig beseitigt werden.</a:t>
            </a:r>
            <a:endParaRPr dirty="0"/>
          </a:p>
        </p:txBody>
      </p:sp>
      <p:pic>
        <p:nvPicPr>
          <p:cNvPr id="1574" name="Google Shape;1574;p44" descr="Abfall"/>
          <p:cNvPicPr preferRelativeResize="0"/>
          <p:nvPr/>
        </p:nvPicPr>
        <p:blipFill rotWithShape="1">
          <a:blip r:embed="rId4">
            <a:alphaModFix/>
          </a:blip>
          <a:srcRect/>
          <a:stretch/>
        </p:blipFill>
        <p:spPr>
          <a:xfrm>
            <a:off x="2005488" y="2941114"/>
            <a:ext cx="720000" cy="720000"/>
          </a:xfrm>
          <a:prstGeom prst="rect">
            <a:avLst/>
          </a:prstGeom>
          <a:noFill/>
          <a:ln>
            <a:noFill/>
          </a:ln>
        </p:spPr>
      </p:pic>
      <p:sp>
        <p:nvSpPr>
          <p:cNvPr id="1575" name="Google Shape;1575;p44"/>
          <p:cNvSpPr/>
          <p:nvPr/>
        </p:nvSpPr>
        <p:spPr>
          <a:xfrm>
            <a:off x="1600200" y="5107807"/>
            <a:ext cx="9883586" cy="972000"/>
          </a:xfrm>
          <a:prstGeom prst="roundRect">
            <a:avLst>
              <a:gd name="adj" fmla="val 16667"/>
            </a:avLst>
          </a:prstGeom>
          <a:noFill/>
          <a:ln w="1905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576" name="Google Shape;1576;p44"/>
          <p:cNvSpPr txBox="1"/>
          <p:nvPr/>
        </p:nvSpPr>
        <p:spPr>
          <a:xfrm>
            <a:off x="3137265" y="5119418"/>
            <a:ext cx="782293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Wenn die Unternehmenskrise bereits weit fortgeschritten ist, muss auch ein mögliches Insolvenzverfahren als Sanierungsstrategie für das Unternehmen geprüft werden. Beurteilen und vergleichen Sie beide Szenarien.</a:t>
            </a:r>
            <a:endParaRPr lang="de-DE" dirty="0"/>
          </a:p>
        </p:txBody>
      </p:sp>
      <p:sp>
        <p:nvSpPr>
          <p:cNvPr id="1577" name="Google Shape;1577;p44"/>
          <p:cNvSpPr/>
          <p:nvPr/>
        </p:nvSpPr>
        <p:spPr>
          <a:xfrm>
            <a:off x="1600200" y="3950797"/>
            <a:ext cx="9883586" cy="972000"/>
          </a:xfrm>
          <a:prstGeom prst="roundRect">
            <a:avLst>
              <a:gd name="adj" fmla="val 16667"/>
            </a:avLst>
          </a:prstGeom>
          <a:noFill/>
          <a:ln w="1905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8" name="Google Shape;1578;p44"/>
          <p:cNvSpPr txBox="1"/>
          <p:nvPr/>
        </p:nvSpPr>
        <p:spPr>
          <a:xfrm>
            <a:off x="3137265" y="4202153"/>
            <a:ext cx="782293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Die Einhaltung der zeitlichen und finanziellen Vorgaben ist für den Erfolg der Sanierung notwendig.</a:t>
            </a:r>
            <a:endParaRPr dirty="0"/>
          </a:p>
        </p:txBody>
      </p:sp>
      <p:pic>
        <p:nvPicPr>
          <p:cNvPr id="1579" name="Google Shape;1579;p44" descr="Dollar"/>
          <p:cNvPicPr preferRelativeResize="0"/>
          <p:nvPr/>
        </p:nvPicPr>
        <p:blipFill rotWithShape="1">
          <a:blip r:embed="rId5">
            <a:alphaModFix/>
          </a:blip>
          <a:srcRect/>
          <a:stretch/>
        </p:blipFill>
        <p:spPr>
          <a:xfrm>
            <a:off x="1723912" y="4091625"/>
            <a:ext cx="720000" cy="720000"/>
          </a:xfrm>
          <a:prstGeom prst="rect">
            <a:avLst/>
          </a:prstGeom>
          <a:noFill/>
          <a:ln>
            <a:noFill/>
          </a:ln>
        </p:spPr>
      </p:pic>
      <p:pic>
        <p:nvPicPr>
          <p:cNvPr id="1580" name="Google Shape;1580;p44" descr="Stoppuhr"/>
          <p:cNvPicPr preferRelativeResize="0"/>
          <p:nvPr/>
        </p:nvPicPr>
        <p:blipFill rotWithShape="1">
          <a:blip r:embed="rId6">
            <a:alphaModFix/>
          </a:blip>
          <a:srcRect/>
          <a:stretch/>
        </p:blipFill>
        <p:spPr>
          <a:xfrm>
            <a:off x="2364290" y="4088419"/>
            <a:ext cx="720000" cy="720000"/>
          </a:xfrm>
          <a:prstGeom prst="rect">
            <a:avLst/>
          </a:prstGeom>
          <a:noFill/>
          <a:ln>
            <a:noFill/>
          </a:ln>
        </p:spPr>
      </p:pic>
      <p:pic>
        <p:nvPicPr>
          <p:cNvPr id="1581" name="Google Shape;1581;p44" descr="Entscheidungsdiagramm"/>
          <p:cNvPicPr preferRelativeResize="0"/>
          <p:nvPr/>
        </p:nvPicPr>
        <p:blipFill rotWithShape="1">
          <a:blip r:embed="rId7">
            <a:alphaModFix/>
          </a:blip>
          <a:srcRect/>
          <a:stretch/>
        </p:blipFill>
        <p:spPr>
          <a:xfrm>
            <a:off x="2072640" y="5259812"/>
            <a:ext cx="720000" cy="720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6" name="Google Shape;1586;p45"/>
          <p:cNvSpPr txBox="1">
            <a:spLocks noGrp="1"/>
          </p:cNvSpPr>
          <p:nvPr>
            <p:ph type="body" idx="1"/>
          </p:nvPr>
        </p:nvSpPr>
        <p:spPr>
          <a:xfrm>
            <a:off x="666708" y="752638"/>
            <a:ext cx="4765904" cy="1647662"/>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lt1"/>
              </a:buClr>
              <a:buSzPts val="4800"/>
              <a:buNone/>
            </a:pPr>
            <a:r>
              <a:rPr lang="de-DE" dirty="0"/>
              <a:t>Persönliches Krisenmanagement</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592" name="Google Shape;1592;p46"/>
          <p:cNvSpPr txBox="1">
            <a:spLocks noGrp="1"/>
          </p:cNvSpPr>
          <p:nvPr>
            <p:ph type="body" idx="2"/>
          </p:nvPr>
        </p:nvSpPr>
        <p:spPr>
          <a:xfrm>
            <a:off x="7511069" y="992114"/>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dirty="0"/>
              <a:t>Scham und Verlegenheit erleben</a:t>
            </a:r>
            <a:endParaRPr dirty="0"/>
          </a:p>
        </p:txBody>
      </p:sp>
      <p:sp>
        <p:nvSpPr>
          <p:cNvPr id="1594" name="Google Shape;1594;p46"/>
          <p:cNvSpPr txBox="1">
            <a:spLocks noGrp="1"/>
          </p:cNvSpPr>
          <p:nvPr>
            <p:ph type="body" idx="4"/>
          </p:nvPr>
        </p:nvSpPr>
        <p:spPr>
          <a:xfrm>
            <a:off x="7511069" y="2066740"/>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dirty="0"/>
              <a:t>Das eigene Selbstverständnis neu definieren zu müssen</a:t>
            </a:r>
            <a:endParaRPr dirty="0"/>
          </a:p>
        </p:txBody>
      </p:sp>
      <p:sp>
        <p:nvSpPr>
          <p:cNvPr id="1596" name="Google Shape;1596;p46"/>
          <p:cNvSpPr txBox="1">
            <a:spLocks noGrp="1"/>
          </p:cNvSpPr>
          <p:nvPr>
            <p:ph type="body" idx="6"/>
          </p:nvPr>
        </p:nvSpPr>
        <p:spPr>
          <a:xfrm>
            <a:off x="7511069" y="3126504"/>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dirty="0"/>
              <a:t>Eine ungewisse Zukunft haben</a:t>
            </a:r>
            <a:endParaRPr dirty="0"/>
          </a:p>
        </p:txBody>
      </p:sp>
      <p:sp>
        <p:nvSpPr>
          <p:cNvPr id="1598" name="Google Shape;1598;p46"/>
          <p:cNvSpPr txBox="1">
            <a:spLocks noGrp="1"/>
          </p:cNvSpPr>
          <p:nvPr>
            <p:ph type="body" idx="8"/>
          </p:nvPr>
        </p:nvSpPr>
        <p:spPr>
          <a:xfrm>
            <a:off x="7497214" y="4184690"/>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dirty="0"/>
              <a:t>„Wichtige“ Personen verärgern</a:t>
            </a:r>
            <a:endParaRPr dirty="0"/>
          </a:p>
        </p:txBody>
      </p:sp>
      <p:sp>
        <p:nvSpPr>
          <p:cNvPr id="1600" name="Google Shape;1600;p46"/>
          <p:cNvSpPr txBox="1">
            <a:spLocks noGrp="1"/>
          </p:cNvSpPr>
          <p:nvPr>
            <p:ph type="body" idx="13"/>
          </p:nvPr>
        </p:nvSpPr>
        <p:spPr>
          <a:xfrm>
            <a:off x="7511069" y="5261992"/>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dirty="0"/>
              <a:t>„Wichtige“ Personen verlieren das Interesse an Ihnen</a:t>
            </a:r>
            <a:endParaRPr dirty="0"/>
          </a:p>
        </p:txBody>
      </p:sp>
      <p:sp>
        <p:nvSpPr>
          <p:cNvPr id="1601" name="Google Shape;1601;p46"/>
          <p:cNvSpPr txBox="1">
            <a:spLocks noGrp="1"/>
          </p:cNvSpPr>
          <p:nvPr>
            <p:ph type="body" idx="14"/>
          </p:nvPr>
        </p:nvSpPr>
        <p:spPr>
          <a:xfrm>
            <a:off x="1575582" y="1899687"/>
            <a:ext cx="4180325" cy="454645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595A59"/>
              </a:buClr>
              <a:buSzPts val="1800"/>
              <a:buNone/>
            </a:pPr>
            <a:r>
              <a:rPr lang="de-DE" sz="1800" dirty="0">
                <a:solidFill>
                  <a:srgbClr val="595A59"/>
                </a:solidFill>
              </a:rPr>
              <a:t>Es ist nicht das Versagen selbst, das die Menschen fürchten. </a:t>
            </a:r>
            <a:endParaRPr dirty="0"/>
          </a:p>
          <a:p>
            <a:pPr marL="0" lvl="0" indent="0" algn="l" rtl="0">
              <a:lnSpc>
                <a:spcPct val="100000"/>
              </a:lnSpc>
              <a:spcBef>
                <a:spcPts val="600"/>
              </a:spcBef>
              <a:spcAft>
                <a:spcPts val="0"/>
              </a:spcAft>
              <a:buClr>
                <a:srgbClr val="595A59"/>
              </a:buClr>
              <a:buSzPts val="1800"/>
              <a:buNone/>
            </a:pPr>
            <a:r>
              <a:rPr lang="de-DE" sz="1800" dirty="0">
                <a:solidFill>
                  <a:srgbClr val="595A59"/>
                </a:solidFill>
              </a:rPr>
              <a:t>Es sind die vermuteten negativen Konsequenzen, die auf ein Scheitern folgen, die sie beunruhigen. </a:t>
            </a:r>
            <a:endParaRPr dirty="0"/>
          </a:p>
          <a:p>
            <a:pPr marL="0" lvl="0" indent="0" algn="l" rtl="0">
              <a:lnSpc>
                <a:spcPct val="100000"/>
              </a:lnSpc>
              <a:spcBef>
                <a:spcPts val="600"/>
              </a:spcBef>
              <a:spcAft>
                <a:spcPts val="0"/>
              </a:spcAft>
              <a:buClr>
                <a:srgbClr val="595A59"/>
              </a:buClr>
              <a:buSzPts val="1800"/>
              <a:buNone/>
            </a:pPr>
            <a:r>
              <a:rPr lang="de-DE" sz="1800" dirty="0">
                <a:solidFill>
                  <a:srgbClr val="595A59"/>
                </a:solidFill>
              </a:rPr>
              <a:t>Diese Angst kann zu einem verminderten Selbstwertgefühl, zur Vermeidung anspruchsvoller Aufgaben, zu Pessimismus und sogar zu Betrug führen.</a:t>
            </a:r>
            <a:endParaRPr dirty="0"/>
          </a:p>
          <a:p>
            <a:pPr marL="0" lvl="0" indent="0" algn="l" rtl="0">
              <a:lnSpc>
                <a:spcPct val="100000"/>
              </a:lnSpc>
              <a:spcBef>
                <a:spcPts val="600"/>
              </a:spcBef>
              <a:spcAft>
                <a:spcPts val="0"/>
              </a:spcAft>
              <a:buClr>
                <a:srgbClr val="595A59"/>
              </a:buClr>
              <a:buSzPts val="1800"/>
              <a:buNone/>
            </a:pPr>
            <a:r>
              <a:rPr lang="de-DE" sz="1800" b="1" dirty="0">
                <a:solidFill>
                  <a:srgbClr val="595A59"/>
                </a:solidFill>
              </a:rPr>
              <a:t>Psychologen haben die fünf wichtigsten Dinge ermittelt, die Menschen fürchten, wenn sie scheitern:</a:t>
            </a:r>
          </a:p>
        </p:txBody>
      </p:sp>
      <p:sp>
        <p:nvSpPr>
          <p:cNvPr id="1602" name="Google Shape;1602;p46"/>
          <p:cNvSpPr txBox="1">
            <a:spLocks noGrp="1"/>
          </p:cNvSpPr>
          <p:nvPr>
            <p:ph type="body" idx="15"/>
          </p:nvPr>
        </p:nvSpPr>
        <p:spPr>
          <a:xfrm>
            <a:off x="1548092" y="628636"/>
            <a:ext cx="4250272" cy="60363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sz="2000" b="1" dirty="0">
                <a:solidFill>
                  <a:srgbClr val="79527B"/>
                </a:solidFill>
                <a:latin typeface="Calibri"/>
                <a:ea typeface="Calibri"/>
                <a:cs typeface="Calibri"/>
                <a:sym typeface="Calibri"/>
              </a:rPr>
              <a:t>Angst vor dem Scheitern</a:t>
            </a:r>
            <a:endParaRPr sz="2000" b="1" dirty="0">
              <a:solidFill>
                <a:srgbClr val="79527B"/>
              </a:solidFill>
              <a:latin typeface="Calibri"/>
              <a:ea typeface="Calibri"/>
              <a:cs typeface="Calibri"/>
              <a:sym typeface="Calibri"/>
            </a:endParaRPr>
          </a:p>
          <a:p>
            <a:pPr marL="0" lvl="0" indent="0" algn="l" rtl="0">
              <a:lnSpc>
                <a:spcPct val="90000"/>
              </a:lnSpc>
              <a:spcBef>
                <a:spcPts val="1000"/>
              </a:spcBef>
              <a:spcAft>
                <a:spcPts val="0"/>
              </a:spcAft>
              <a:buClr>
                <a:schemeClr val="lt1"/>
              </a:buClr>
              <a:buSzPts val="3600"/>
              <a:buNone/>
            </a:pPr>
            <a:endParaRPr sz="2000" dirty="0">
              <a:solidFill>
                <a:srgbClr val="79527B"/>
              </a:solidFill>
            </a:endParaRPr>
          </a:p>
        </p:txBody>
      </p:sp>
      <p:sp>
        <p:nvSpPr>
          <p:cNvPr id="2" name="Google Shape;832;p4">
            <a:extLst>
              <a:ext uri="{FF2B5EF4-FFF2-40B4-BE49-F238E27FC236}">
                <a16:creationId xmlns:a16="http://schemas.microsoft.com/office/drawing/2014/main" id="{A6B28D16-43F5-FE3E-ED3A-324B46FF4BD7}"/>
              </a:ext>
            </a:extLst>
          </p:cNvPr>
          <p:cNvSpPr txBox="1">
            <a:spLocks noGrp="1"/>
          </p:cNvSpPr>
          <p:nvPr>
            <p:ph type="body" idx="1"/>
          </p:nvPr>
        </p:nvSpPr>
        <p:spPr>
          <a:xfrm>
            <a:off x="6781160" y="1049309"/>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dirty="0"/>
              <a:t>1</a:t>
            </a:r>
            <a:endParaRPr dirty="0"/>
          </a:p>
        </p:txBody>
      </p:sp>
      <p:sp>
        <p:nvSpPr>
          <p:cNvPr id="3" name="Google Shape;836;p4">
            <a:extLst>
              <a:ext uri="{FF2B5EF4-FFF2-40B4-BE49-F238E27FC236}">
                <a16:creationId xmlns:a16="http://schemas.microsoft.com/office/drawing/2014/main" id="{07B181F5-22B7-7E51-8B6D-978C2DFF9BAA}"/>
              </a:ext>
            </a:extLst>
          </p:cNvPr>
          <p:cNvSpPr txBox="1">
            <a:spLocks noGrp="1"/>
          </p:cNvSpPr>
          <p:nvPr>
            <p:ph type="body" idx="3"/>
          </p:nvPr>
        </p:nvSpPr>
        <p:spPr>
          <a:xfrm>
            <a:off x="6781160" y="2123935"/>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2</a:t>
            </a:r>
            <a:endParaRPr/>
          </a:p>
        </p:txBody>
      </p:sp>
      <p:sp>
        <p:nvSpPr>
          <p:cNvPr id="4" name="Google Shape;838;p4">
            <a:extLst>
              <a:ext uri="{FF2B5EF4-FFF2-40B4-BE49-F238E27FC236}">
                <a16:creationId xmlns:a16="http://schemas.microsoft.com/office/drawing/2014/main" id="{575517C4-831A-198D-1AE6-08E09B286B87}"/>
              </a:ext>
            </a:extLst>
          </p:cNvPr>
          <p:cNvSpPr txBox="1">
            <a:spLocks noGrp="1"/>
          </p:cNvSpPr>
          <p:nvPr>
            <p:ph type="body" idx="5"/>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3</a:t>
            </a:r>
            <a:endParaRPr/>
          </a:p>
        </p:txBody>
      </p:sp>
      <p:sp>
        <p:nvSpPr>
          <p:cNvPr id="5" name="Google Shape;840;p4">
            <a:extLst>
              <a:ext uri="{FF2B5EF4-FFF2-40B4-BE49-F238E27FC236}">
                <a16:creationId xmlns:a16="http://schemas.microsoft.com/office/drawing/2014/main" id="{40FF3634-550A-6C5F-48CC-4AFA0EC0E48E}"/>
              </a:ext>
            </a:extLst>
          </p:cNvPr>
          <p:cNvSpPr txBox="1">
            <a:spLocks noGrp="1"/>
          </p:cNvSpPr>
          <p:nvPr>
            <p:ph type="body" idx="7"/>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4</a:t>
            </a:r>
            <a:endParaRPr/>
          </a:p>
        </p:txBody>
      </p:sp>
      <p:sp>
        <p:nvSpPr>
          <p:cNvPr id="6" name="Google Shape;843;p4">
            <a:extLst>
              <a:ext uri="{FF2B5EF4-FFF2-40B4-BE49-F238E27FC236}">
                <a16:creationId xmlns:a16="http://schemas.microsoft.com/office/drawing/2014/main" id="{4C8ABD00-1FF9-30BF-5832-46756D1679AE}"/>
              </a:ext>
            </a:extLst>
          </p:cNvPr>
          <p:cNvSpPr txBox="1"/>
          <p:nvPr/>
        </p:nvSpPr>
        <p:spPr>
          <a:xfrm>
            <a:off x="6750807" y="5300071"/>
            <a:ext cx="511077" cy="635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de-DE" sz="2800" b="0">
                <a:solidFill>
                  <a:schemeClr val="lt1"/>
                </a:solidFill>
                <a:latin typeface="Calibri"/>
                <a:ea typeface="Calibri"/>
                <a:cs typeface="Calibri"/>
                <a:sym typeface="Calibri"/>
              </a:rPr>
              <a:t>5</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07" name="Google Shape;1607;p47"/>
          <p:cNvSpPr txBox="1">
            <a:spLocks noGrp="1"/>
          </p:cNvSpPr>
          <p:nvPr>
            <p:ph type="body" idx="2"/>
          </p:nvPr>
        </p:nvSpPr>
        <p:spPr>
          <a:xfrm>
            <a:off x="389965" y="1637401"/>
            <a:ext cx="4963740" cy="4455341"/>
          </a:xfrm>
          <a:prstGeom prst="rect">
            <a:avLst/>
          </a:prstGeom>
          <a:noFill/>
          <a:ln>
            <a:noFill/>
          </a:ln>
        </p:spPr>
        <p:txBody>
          <a:bodyPr spcFirstLastPara="1" wrap="square" lIns="91425" tIns="45700" rIns="91425" bIns="45700" anchor="ctr" anchorCtr="0">
            <a:normAutofit fontScale="92500" lnSpcReduction="10000"/>
          </a:bodyPr>
          <a:lstStyle/>
          <a:p>
            <a:pPr marL="0" lvl="0" indent="0" algn="l" rtl="0">
              <a:lnSpc>
                <a:spcPct val="100000"/>
              </a:lnSpc>
              <a:spcBef>
                <a:spcPts val="0"/>
              </a:spcBef>
              <a:spcAft>
                <a:spcPts val="0"/>
              </a:spcAft>
              <a:buClr>
                <a:srgbClr val="595A59"/>
              </a:buClr>
              <a:buSzPts val="1800"/>
              <a:buNone/>
            </a:pPr>
            <a:r>
              <a:rPr lang="de-DE" dirty="0"/>
              <a:t>Erfolg und Misserfolg hängen eng mit den Risiken zusammen, die mit einem Unternehmen, einem Projekt oder einer Aufgabe verbunden sind.</a:t>
            </a:r>
            <a:endParaRPr dirty="0"/>
          </a:p>
          <a:p>
            <a:pPr marL="0" lvl="0" indent="0" algn="l" rtl="0">
              <a:lnSpc>
                <a:spcPct val="100000"/>
              </a:lnSpc>
              <a:spcBef>
                <a:spcPts val="600"/>
              </a:spcBef>
              <a:spcAft>
                <a:spcPts val="0"/>
              </a:spcAft>
              <a:buClr>
                <a:srgbClr val="595A59"/>
              </a:buClr>
              <a:buSzPts val="1800"/>
              <a:buNone/>
            </a:pPr>
            <a:r>
              <a:rPr lang="de-DE" dirty="0"/>
              <a:t>Eine falsche oder fehlende Reaktion auf Risiken führt zum Scheitern - und Risiken rufen die so genannte Angst vor dem Scheitern hervor.</a:t>
            </a:r>
            <a:endParaRPr dirty="0"/>
          </a:p>
          <a:p>
            <a:pPr marL="0" lvl="0" indent="0" algn="l" rtl="0">
              <a:lnSpc>
                <a:spcPct val="100000"/>
              </a:lnSpc>
              <a:spcBef>
                <a:spcPts val="600"/>
              </a:spcBef>
              <a:spcAft>
                <a:spcPts val="0"/>
              </a:spcAft>
              <a:buClr>
                <a:srgbClr val="595A59"/>
              </a:buClr>
              <a:buSzPts val="1800"/>
              <a:buNone/>
            </a:pPr>
            <a:r>
              <a:rPr lang="de-DE" dirty="0"/>
              <a:t>Die Angst vor dem Versagen ist eine der größten Ängste, die Menschen haben können. Sie wächst durch frühere Kritik oder Ablehnung nach Misserfolgen und entmündigt und beschränkt uns selbst. Die Angst vor dem Scheitern ist einer der Hauptgründe, warum Menschen nicht einmal mit der Arbeit an einer Idee oder einem Projekt beginnen. </a:t>
            </a:r>
            <a:endParaRPr dirty="0"/>
          </a:p>
          <a:p>
            <a:pPr marL="0" lvl="0" indent="0" algn="l" rtl="0">
              <a:lnSpc>
                <a:spcPct val="100000"/>
              </a:lnSpc>
              <a:spcBef>
                <a:spcPts val="600"/>
              </a:spcBef>
              <a:spcAft>
                <a:spcPts val="0"/>
              </a:spcAft>
              <a:buClr>
                <a:srgbClr val="595A59"/>
              </a:buClr>
              <a:buSzPts val="1800"/>
              <a:buNone/>
            </a:pPr>
            <a:r>
              <a:rPr lang="de-DE" dirty="0"/>
              <a:t>Aber die Angst vor dem Scheitern ist auch ein guter Ausgleich. Sie verhindert, dass wir in die falsche Richtung laufen und zu begeistert von einer Idee sind. </a:t>
            </a:r>
            <a:endParaRPr dirty="0"/>
          </a:p>
          <a:p>
            <a:pPr marL="0" lvl="0" indent="0" algn="l" rtl="0">
              <a:lnSpc>
                <a:spcPct val="100000"/>
              </a:lnSpc>
              <a:spcBef>
                <a:spcPts val="600"/>
              </a:spcBef>
              <a:spcAft>
                <a:spcPts val="0"/>
              </a:spcAft>
              <a:buClr>
                <a:srgbClr val="595A59"/>
              </a:buClr>
              <a:buSzPts val="1800"/>
              <a:buNone/>
            </a:pPr>
            <a:r>
              <a:rPr lang="de-DE" b="1" dirty="0"/>
              <a:t>Es geht um das (persönliche) Gleichgewicht.</a:t>
            </a:r>
            <a:endParaRPr dirty="0"/>
          </a:p>
          <a:p>
            <a:pPr marL="0" lvl="0" indent="0" algn="l" rtl="0">
              <a:lnSpc>
                <a:spcPct val="100000"/>
              </a:lnSpc>
              <a:spcBef>
                <a:spcPts val="600"/>
              </a:spcBef>
              <a:spcAft>
                <a:spcPts val="0"/>
              </a:spcAft>
              <a:buClr>
                <a:srgbClr val="595A59"/>
              </a:buClr>
              <a:buSzPts val="1800"/>
              <a:buNone/>
            </a:pPr>
            <a:endParaRPr dirty="0"/>
          </a:p>
        </p:txBody>
      </p:sp>
      <p:sp>
        <p:nvSpPr>
          <p:cNvPr id="1608" name="Google Shape;1608;p47"/>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Die Angst vor dem Scheitern hat Vor- und Nachteile. Es geht um das (persönliche) Gleichgewicht.</a:t>
            </a:r>
            <a:endParaRPr dirty="0"/>
          </a:p>
        </p:txBody>
      </p:sp>
      <p:sp>
        <p:nvSpPr>
          <p:cNvPr id="1609" name="Google Shape;1609;p47"/>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a:t>Angst vor dem Scheitern</a:t>
            </a:r>
            <a:endParaRPr/>
          </a:p>
        </p:txBody>
      </p:sp>
      <p:grpSp>
        <p:nvGrpSpPr>
          <p:cNvPr id="1610" name="Google Shape;1610;p47"/>
          <p:cNvGrpSpPr/>
          <p:nvPr/>
        </p:nvGrpSpPr>
        <p:grpSpPr>
          <a:xfrm>
            <a:off x="5629226" y="2124576"/>
            <a:ext cx="6549347" cy="3626492"/>
            <a:chOff x="5228630" y="2307459"/>
            <a:chExt cx="6549347" cy="3626492"/>
          </a:xfrm>
        </p:grpSpPr>
        <p:sp>
          <p:nvSpPr>
            <p:cNvPr id="1611" name="Google Shape;1611;p47"/>
            <p:cNvSpPr txBox="1"/>
            <p:nvPr/>
          </p:nvSpPr>
          <p:spPr>
            <a:xfrm>
              <a:off x="7596792" y="2617846"/>
              <a:ext cx="3278479"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dirty="0">
                  <a:solidFill>
                    <a:srgbClr val="F27954"/>
                  </a:solidFill>
                  <a:latin typeface="Calibri"/>
                  <a:ea typeface="Calibri"/>
                  <a:cs typeface="Calibri"/>
                  <a:sym typeface="Calibri"/>
                </a:rPr>
                <a:t>Angst vor dem Scheitern -</a:t>
              </a:r>
              <a:endParaRPr dirty="0"/>
            </a:p>
            <a:p>
              <a:pPr marL="0" marR="0" lvl="0" indent="0" algn="ctr" rtl="0">
                <a:spcBef>
                  <a:spcPts val="0"/>
                </a:spcBef>
                <a:spcAft>
                  <a:spcPts val="0"/>
                </a:spcAft>
                <a:buNone/>
              </a:pPr>
              <a:r>
                <a:rPr lang="de-DE" sz="1800" dirty="0">
                  <a:solidFill>
                    <a:srgbClr val="F27954"/>
                  </a:solidFill>
                  <a:latin typeface="Calibri"/>
                  <a:ea typeface="Calibri"/>
                  <a:cs typeface="Calibri"/>
                  <a:sym typeface="Calibri"/>
                </a:rPr>
                <a:t>zu viel und zu wenig sind beide gefährlich</a:t>
              </a:r>
              <a:endParaRPr sz="1800" dirty="0">
                <a:solidFill>
                  <a:srgbClr val="F27954"/>
                </a:solidFill>
                <a:latin typeface="Calibri"/>
                <a:ea typeface="Calibri"/>
                <a:cs typeface="Calibri"/>
                <a:sym typeface="Calibri"/>
              </a:endParaRPr>
            </a:p>
          </p:txBody>
        </p:sp>
        <p:grpSp>
          <p:nvGrpSpPr>
            <p:cNvPr id="1612" name="Google Shape;1612;p47"/>
            <p:cNvGrpSpPr/>
            <p:nvPr/>
          </p:nvGrpSpPr>
          <p:grpSpPr>
            <a:xfrm>
              <a:off x="5228630" y="2307459"/>
              <a:ext cx="6549347" cy="3626492"/>
              <a:chOff x="4218238" y="2211402"/>
              <a:chExt cx="7426292" cy="4220318"/>
            </a:xfrm>
          </p:grpSpPr>
          <p:grpSp>
            <p:nvGrpSpPr>
              <p:cNvPr id="1613" name="Google Shape;1613;p47"/>
              <p:cNvGrpSpPr/>
              <p:nvPr/>
            </p:nvGrpSpPr>
            <p:grpSpPr>
              <a:xfrm>
                <a:off x="4261018" y="2211402"/>
                <a:ext cx="7383512" cy="3775935"/>
                <a:chOff x="4611683" y="2550293"/>
                <a:chExt cx="5859137" cy="2996365"/>
              </a:xfrm>
            </p:grpSpPr>
            <p:cxnSp>
              <p:nvCxnSpPr>
                <p:cNvPr id="1614" name="Google Shape;1614;p47"/>
                <p:cNvCxnSpPr>
                  <a:cxnSpLocks/>
                </p:cNvCxnSpPr>
                <p:nvPr/>
              </p:nvCxnSpPr>
              <p:spPr>
                <a:xfrm flipV="1">
                  <a:off x="4913458" y="2751095"/>
                  <a:ext cx="12082" cy="2534396"/>
                </a:xfrm>
                <a:prstGeom prst="straightConnector1">
                  <a:avLst/>
                </a:prstGeom>
                <a:noFill/>
                <a:ln w="12700" cap="flat" cmpd="sng">
                  <a:solidFill>
                    <a:schemeClr val="accent1"/>
                  </a:solidFill>
                  <a:prstDash val="solid"/>
                  <a:miter lim="800000"/>
                  <a:headEnd type="none" w="sm" len="sm"/>
                  <a:tailEnd type="stealth" w="med" len="med"/>
                </a:ln>
              </p:spPr>
            </p:cxnSp>
            <p:cxnSp>
              <p:nvCxnSpPr>
                <p:cNvPr id="1615" name="Google Shape;1615;p47"/>
                <p:cNvCxnSpPr/>
                <p:nvPr/>
              </p:nvCxnSpPr>
              <p:spPr>
                <a:xfrm rot="10800000" flipH="1">
                  <a:off x="4913458" y="5285489"/>
                  <a:ext cx="4470400" cy="1"/>
                </a:xfrm>
                <a:prstGeom prst="straightConnector1">
                  <a:avLst/>
                </a:prstGeom>
                <a:noFill/>
                <a:ln w="12700" cap="flat" cmpd="sng">
                  <a:solidFill>
                    <a:schemeClr val="accent1"/>
                  </a:solidFill>
                  <a:prstDash val="solid"/>
                  <a:miter lim="800000"/>
                  <a:headEnd type="none" w="sm" len="sm"/>
                  <a:tailEnd type="stealth" w="med" len="med"/>
                </a:ln>
              </p:spPr>
            </p:cxnSp>
            <p:sp>
              <p:nvSpPr>
                <p:cNvPr id="1616" name="Google Shape;1616;p47"/>
                <p:cNvSpPr txBox="1"/>
                <p:nvPr/>
              </p:nvSpPr>
              <p:spPr>
                <a:xfrm rot="16200000">
                  <a:off x="4396148" y="4081127"/>
                  <a:ext cx="707973" cy="24423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a:solidFill>
                        <a:schemeClr val="dk2"/>
                      </a:solidFill>
                      <a:latin typeface="Calibri"/>
                      <a:ea typeface="Calibri"/>
                      <a:cs typeface="Calibri"/>
                      <a:sym typeface="Calibri"/>
                    </a:rPr>
                    <a:t>Risikostufe</a:t>
                  </a:r>
                  <a:endParaRPr/>
                </a:p>
              </p:txBody>
            </p:sp>
            <p:sp>
              <p:nvSpPr>
                <p:cNvPr id="1617" name="Google Shape;1617;p47"/>
                <p:cNvSpPr txBox="1"/>
                <p:nvPr/>
              </p:nvSpPr>
              <p:spPr>
                <a:xfrm>
                  <a:off x="4853222" y="5302424"/>
                  <a:ext cx="443336" cy="2442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a:solidFill>
                        <a:schemeClr val="dk2"/>
                      </a:solidFill>
                      <a:latin typeface="Calibri"/>
                      <a:ea typeface="Calibri"/>
                      <a:cs typeface="Calibri"/>
                      <a:sym typeface="Calibri"/>
                    </a:rPr>
                    <a:t>(niedrig)</a:t>
                  </a:r>
                  <a:endParaRPr/>
                </a:p>
              </p:txBody>
            </p:sp>
            <p:sp>
              <p:nvSpPr>
                <p:cNvPr id="1618" name="Google Shape;1618;p47"/>
                <p:cNvSpPr txBox="1"/>
                <p:nvPr/>
              </p:nvSpPr>
              <p:spPr>
                <a:xfrm>
                  <a:off x="8885060" y="5302424"/>
                  <a:ext cx="498798" cy="24423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400">
                      <a:solidFill>
                        <a:schemeClr val="dk2"/>
                      </a:solidFill>
                      <a:latin typeface="Calibri"/>
                      <a:ea typeface="Calibri"/>
                      <a:cs typeface="Calibri"/>
                      <a:sym typeface="Calibri"/>
                    </a:rPr>
                    <a:t>(hoch)</a:t>
                  </a:r>
                  <a:endParaRPr/>
                </a:p>
              </p:txBody>
            </p:sp>
            <p:sp>
              <p:nvSpPr>
                <p:cNvPr id="1619" name="Google Shape;1619;p47"/>
                <p:cNvSpPr txBox="1"/>
                <p:nvPr/>
              </p:nvSpPr>
              <p:spPr>
                <a:xfrm rot="-5400000">
                  <a:off x="4510171" y="3253009"/>
                  <a:ext cx="498797" cy="24423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400">
                      <a:solidFill>
                        <a:schemeClr val="dk2"/>
                      </a:solidFill>
                      <a:latin typeface="Calibri"/>
                      <a:ea typeface="Calibri"/>
                      <a:cs typeface="Calibri"/>
                      <a:sym typeface="Calibri"/>
                    </a:rPr>
                    <a:t>(hoch)</a:t>
                  </a:r>
                  <a:endParaRPr/>
                </a:p>
              </p:txBody>
            </p:sp>
            <p:sp>
              <p:nvSpPr>
                <p:cNvPr id="1620" name="Google Shape;1620;p47"/>
                <p:cNvSpPr txBox="1"/>
                <p:nvPr/>
              </p:nvSpPr>
              <p:spPr>
                <a:xfrm rot="16200000">
                  <a:off x="4410085" y="4758828"/>
                  <a:ext cx="680095"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dirty="0">
                      <a:solidFill>
                        <a:schemeClr val="dk2"/>
                      </a:solidFill>
                      <a:latin typeface="Calibri"/>
                      <a:ea typeface="Calibri"/>
                      <a:cs typeface="Calibri"/>
                      <a:sym typeface="Calibri"/>
                    </a:rPr>
                    <a:t>(</a:t>
                  </a:r>
                  <a:r>
                    <a:rPr lang="de-DE" sz="1400" dirty="0" err="1">
                      <a:solidFill>
                        <a:schemeClr val="dk2"/>
                      </a:solidFill>
                      <a:latin typeface="Calibri"/>
                      <a:ea typeface="Calibri"/>
                      <a:cs typeface="Calibri"/>
                      <a:sym typeface="Calibri"/>
                    </a:rPr>
                    <a:t>niedrig</a:t>
                  </a:r>
                  <a:r>
                    <a:rPr lang="de-DE" sz="1400" dirty="0">
                      <a:solidFill>
                        <a:schemeClr val="dk2"/>
                      </a:solidFill>
                      <a:latin typeface="Calibri"/>
                      <a:ea typeface="Calibri"/>
                      <a:cs typeface="Calibri"/>
                      <a:sym typeface="Calibri"/>
                    </a:rPr>
                    <a:t>)</a:t>
                  </a:r>
                  <a:endParaRPr dirty="0"/>
                </a:p>
              </p:txBody>
            </p:sp>
            <p:sp>
              <p:nvSpPr>
                <p:cNvPr id="1621" name="Google Shape;1621;p47"/>
                <p:cNvSpPr txBox="1"/>
                <p:nvPr/>
              </p:nvSpPr>
              <p:spPr>
                <a:xfrm>
                  <a:off x="6553396" y="5302424"/>
                  <a:ext cx="1002377" cy="24423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a:solidFill>
                        <a:schemeClr val="dk2"/>
                      </a:solidFill>
                      <a:latin typeface="Calibri"/>
                      <a:ea typeface="Calibri"/>
                      <a:cs typeface="Calibri"/>
                      <a:sym typeface="Calibri"/>
                    </a:rPr>
                    <a:t>Angst vor dem Scheitern</a:t>
                  </a:r>
                  <a:endParaRPr/>
                </a:p>
              </p:txBody>
            </p:sp>
            <p:sp>
              <p:nvSpPr>
                <p:cNvPr id="1622" name="Google Shape;1622;p47"/>
                <p:cNvSpPr/>
                <p:nvPr/>
              </p:nvSpPr>
              <p:spPr>
                <a:xfrm rot="10800000" flipH="1">
                  <a:off x="5116930" y="3366029"/>
                  <a:ext cx="4021861" cy="1693551"/>
                </a:xfrm>
                <a:custGeom>
                  <a:avLst/>
                  <a:gdLst/>
                  <a:ahLst/>
                  <a:cxnLst/>
                  <a:rect l="l" t="t" r="r" b="b"/>
                  <a:pathLst>
                    <a:path w="5843407" h="3451473" extrusionOk="0">
                      <a:moveTo>
                        <a:pt x="0" y="3451473"/>
                      </a:moveTo>
                      <a:cubicBezTo>
                        <a:pt x="205787" y="3156315"/>
                        <a:pt x="411574" y="2861158"/>
                        <a:pt x="606778" y="2760028"/>
                      </a:cubicBezTo>
                      <a:cubicBezTo>
                        <a:pt x="801982" y="2658898"/>
                        <a:pt x="978370" y="2927010"/>
                        <a:pt x="1171222" y="2844695"/>
                      </a:cubicBezTo>
                      <a:cubicBezTo>
                        <a:pt x="1364074" y="2762380"/>
                        <a:pt x="1573389" y="2348454"/>
                        <a:pt x="1763889" y="2266139"/>
                      </a:cubicBezTo>
                      <a:cubicBezTo>
                        <a:pt x="1954389" y="2183824"/>
                        <a:pt x="2161352" y="2470750"/>
                        <a:pt x="2314222" y="2350806"/>
                      </a:cubicBezTo>
                      <a:cubicBezTo>
                        <a:pt x="2467092" y="2230862"/>
                        <a:pt x="2481204" y="1666417"/>
                        <a:pt x="2681111" y="1546473"/>
                      </a:cubicBezTo>
                      <a:cubicBezTo>
                        <a:pt x="2881019" y="1426528"/>
                        <a:pt x="3313760" y="1725213"/>
                        <a:pt x="3513667" y="1631139"/>
                      </a:cubicBezTo>
                      <a:cubicBezTo>
                        <a:pt x="3713574" y="1537065"/>
                        <a:pt x="3718277" y="1066695"/>
                        <a:pt x="3880555" y="982028"/>
                      </a:cubicBezTo>
                      <a:cubicBezTo>
                        <a:pt x="4042833" y="897361"/>
                        <a:pt x="4313296" y="1207806"/>
                        <a:pt x="4487333" y="1123139"/>
                      </a:cubicBezTo>
                      <a:cubicBezTo>
                        <a:pt x="4661370" y="1038472"/>
                        <a:pt x="4793074" y="572806"/>
                        <a:pt x="4924778" y="474028"/>
                      </a:cubicBezTo>
                      <a:cubicBezTo>
                        <a:pt x="5056482" y="375250"/>
                        <a:pt x="5131740" y="603380"/>
                        <a:pt x="5277555" y="530473"/>
                      </a:cubicBezTo>
                      <a:cubicBezTo>
                        <a:pt x="5423370" y="457566"/>
                        <a:pt x="5710297" y="118899"/>
                        <a:pt x="5799667" y="36584"/>
                      </a:cubicBezTo>
                      <a:cubicBezTo>
                        <a:pt x="5889037" y="-45731"/>
                        <a:pt x="5813778" y="36584"/>
                        <a:pt x="5813778" y="36584"/>
                      </a:cubicBezTo>
                    </a:path>
                  </a:pathLst>
                </a:custGeom>
                <a:noFill/>
                <a:ln w="38100" cap="flat" cmpd="sng">
                  <a:solidFill>
                    <a:srgbClr val="F279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dk2"/>
                    </a:solidFill>
                    <a:latin typeface="Calibri"/>
                    <a:ea typeface="Calibri"/>
                    <a:cs typeface="Calibri"/>
                    <a:sym typeface="Calibri"/>
                  </a:endParaRPr>
                </a:p>
              </p:txBody>
            </p:sp>
            <p:sp>
              <p:nvSpPr>
                <p:cNvPr id="1623" name="Google Shape;1623;p47"/>
                <p:cNvSpPr/>
                <p:nvPr/>
              </p:nvSpPr>
              <p:spPr>
                <a:xfrm>
                  <a:off x="8487318" y="4228078"/>
                  <a:ext cx="1983502" cy="1188072"/>
                </a:xfrm>
                <a:prstGeom prst="irregularSeal2">
                  <a:avLst/>
                </a:prstGeom>
                <a:noFill/>
                <a:ln w="38100" cap="flat" cmpd="sng">
                  <a:solidFill>
                    <a:srgbClr val="F2795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de-DE" sz="1400" dirty="0">
                      <a:solidFill>
                        <a:srgbClr val="595A59"/>
                      </a:solidFill>
                      <a:latin typeface="Calibri"/>
                      <a:ea typeface="Calibri"/>
                      <a:cs typeface="Calibri"/>
                      <a:sym typeface="Calibri"/>
                    </a:rPr>
                    <a:t>Gefahren-zone</a:t>
                  </a:r>
                  <a:endParaRPr lang="de-DE" dirty="0"/>
                </a:p>
              </p:txBody>
            </p:sp>
            <p:sp>
              <p:nvSpPr>
                <p:cNvPr id="1624" name="Google Shape;1624;p47"/>
                <p:cNvSpPr/>
                <p:nvPr/>
              </p:nvSpPr>
              <p:spPr>
                <a:xfrm>
                  <a:off x="4712601" y="2550293"/>
                  <a:ext cx="1952146" cy="1188072"/>
                </a:xfrm>
                <a:prstGeom prst="irregularSeal2">
                  <a:avLst/>
                </a:prstGeom>
                <a:noFill/>
                <a:ln w="38100" cap="flat" cmpd="sng">
                  <a:solidFill>
                    <a:srgbClr val="F2795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de-DE" sz="1400" dirty="0">
                      <a:solidFill>
                        <a:srgbClr val="595A59"/>
                      </a:solidFill>
                      <a:latin typeface="Calibri"/>
                      <a:ea typeface="Calibri"/>
                      <a:cs typeface="Calibri"/>
                      <a:sym typeface="Calibri"/>
                    </a:rPr>
                    <a:t>Gefahren-zone</a:t>
                  </a:r>
                  <a:endParaRPr dirty="0"/>
                </a:p>
              </p:txBody>
            </p:sp>
          </p:grpSp>
          <p:sp>
            <p:nvSpPr>
              <p:cNvPr id="1625" name="Google Shape;1625;p47"/>
              <p:cNvSpPr txBox="1"/>
              <p:nvPr/>
            </p:nvSpPr>
            <p:spPr>
              <a:xfrm rot="16200000">
                <a:off x="3798654" y="4123435"/>
                <a:ext cx="1202937" cy="3489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b="1" dirty="0">
                    <a:solidFill>
                      <a:srgbClr val="595A59"/>
                    </a:solidFill>
                    <a:latin typeface="Calibri"/>
                    <a:ea typeface="Calibri"/>
                    <a:cs typeface="Calibri"/>
                    <a:sym typeface="Calibri"/>
                  </a:rPr>
                  <a:t>Risikolevel</a:t>
                </a:r>
                <a:endParaRPr dirty="0"/>
              </a:p>
            </p:txBody>
          </p:sp>
          <p:sp>
            <p:nvSpPr>
              <p:cNvPr id="1626" name="Google Shape;1626;p47"/>
              <p:cNvSpPr txBox="1"/>
              <p:nvPr/>
            </p:nvSpPr>
            <p:spPr>
              <a:xfrm>
                <a:off x="4521051" y="5808116"/>
                <a:ext cx="968604" cy="3581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dirty="0">
                    <a:solidFill>
                      <a:srgbClr val="595A59"/>
                    </a:solidFill>
                    <a:latin typeface="Calibri"/>
                    <a:ea typeface="Calibri"/>
                    <a:cs typeface="Calibri"/>
                    <a:sym typeface="Calibri"/>
                  </a:rPr>
                  <a:t>(</a:t>
                </a:r>
                <a:r>
                  <a:rPr lang="de-DE" sz="1400" dirty="0" err="1">
                    <a:solidFill>
                      <a:srgbClr val="595A59"/>
                    </a:solidFill>
                    <a:latin typeface="Calibri"/>
                    <a:ea typeface="Calibri"/>
                    <a:cs typeface="Calibri"/>
                    <a:sym typeface="Calibri"/>
                  </a:rPr>
                  <a:t>niedrig</a:t>
                </a:r>
                <a:r>
                  <a:rPr lang="de-DE" sz="1400" dirty="0">
                    <a:solidFill>
                      <a:srgbClr val="595A59"/>
                    </a:solidFill>
                    <a:latin typeface="Calibri"/>
                    <a:ea typeface="Calibri"/>
                    <a:cs typeface="Calibri"/>
                    <a:sym typeface="Calibri"/>
                  </a:rPr>
                  <a:t>)</a:t>
                </a:r>
                <a:endParaRPr dirty="0"/>
              </a:p>
            </p:txBody>
          </p:sp>
          <p:sp>
            <p:nvSpPr>
              <p:cNvPr id="1627" name="Google Shape;1627;p47"/>
              <p:cNvSpPr txBox="1"/>
              <p:nvPr/>
            </p:nvSpPr>
            <p:spPr>
              <a:xfrm>
                <a:off x="9589597" y="5788405"/>
                <a:ext cx="968604" cy="35812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400" dirty="0">
                    <a:solidFill>
                      <a:srgbClr val="595A59"/>
                    </a:solidFill>
                    <a:latin typeface="Calibri"/>
                    <a:ea typeface="Calibri"/>
                    <a:cs typeface="Calibri"/>
                    <a:sym typeface="Calibri"/>
                  </a:rPr>
                  <a:t>(hoch)</a:t>
                </a:r>
                <a:endParaRPr dirty="0"/>
              </a:p>
            </p:txBody>
          </p:sp>
          <p:sp>
            <p:nvSpPr>
              <p:cNvPr id="1628" name="Google Shape;1628;p47"/>
              <p:cNvSpPr txBox="1"/>
              <p:nvPr/>
            </p:nvSpPr>
            <p:spPr>
              <a:xfrm rot="16200000">
                <a:off x="3936974" y="2668405"/>
                <a:ext cx="911470" cy="34894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400" dirty="0">
                    <a:solidFill>
                      <a:srgbClr val="595A59"/>
                    </a:solidFill>
                    <a:latin typeface="Calibri"/>
                    <a:ea typeface="Calibri"/>
                    <a:cs typeface="Calibri"/>
                    <a:sym typeface="Calibri"/>
                  </a:rPr>
                  <a:t>(hoch)</a:t>
                </a:r>
                <a:endParaRPr dirty="0"/>
              </a:p>
            </p:txBody>
          </p:sp>
          <p:sp>
            <p:nvSpPr>
              <p:cNvPr id="1629" name="Google Shape;1629;p47"/>
              <p:cNvSpPr txBox="1"/>
              <p:nvPr/>
            </p:nvSpPr>
            <p:spPr>
              <a:xfrm rot="16200000">
                <a:off x="3925243" y="5166457"/>
                <a:ext cx="963886" cy="3489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dirty="0">
                    <a:solidFill>
                      <a:srgbClr val="595A59"/>
                    </a:solidFill>
                    <a:latin typeface="Calibri"/>
                    <a:ea typeface="Calibri"/>
                    <a:cs typeface="Calibri"/>
                    <a:sym typeface="Calibri"/>
                  </a:rPr>
                  <a:t>(niedrig)</a:t>
                </a:r>
                <a:endParaRPr dirty="0"/>
              </a:p>
            </p:txBody>
          </p:sp>
          <p:sp>
            <p:nvSpPr>
              <p:cNvPr id="1630" name="Google Shape;1630;p47"/>
              <p:cNvSpPr txBox="1"/>
              <p:nvPr/>
            </p:nvSpPr>
            <p:spPr>
              <a:xfrm>
                <a:off x="6598576" y="5822871"/>
                <a:ext cx="1845808" cy="6088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b="1" dirty="0">
                    <a:solidFill>
                      <a:srgbClr val="595A59"/>
                    </a:solidFill>
                    <a:latin typeface="Calibri"/>
                    <a:ea typeface="Calibri"/>
                    <a:cs typeface="Calibri"/>
                    <a:sym typeface="Calibri"/>
                  </a:rPr>
                  <a:t>Angst vor dem Scheitern</a:t>
                </a:r>
                <a:endParaRPr dirty="0"/>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5"/>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err="1"/>
              <a:t>Reaktives Krisenmanagement bezieht sich </a:t>
            </a:r>
            <a:r>
              <a:rPr lang="de-DE" dirty="0"/>
              <a:t>auf den </a:t>
            </a:r>
            <a:r>
              <a:rPr lang="de-DE" dirty="0" err="1"/>
              <a:t>Umgang </a:t>
            </a:r>
            <a:r>
              <a:rPr lang="de-DE" dirty="0"/>
              <a:t>mit </a:t>
            </a:r>
            <a:r>
              <a:rPr lang="de-DE" dirty="0" err="1"/>
              <a:t>bestehenden Unternehmenskrisen</a:t>
            </a:r>
            <a:r>
              <a:rPr lang="de-DE" dirty="0"/>
              <a:t>.</a:t>
            </a:r>
            <a:endParaRPr dirty="0"/>
          </a:p>
          <a:p>
            <a:pPr marL="0" lvl="0" indent="0" algn="l" rtl="0">
              <a:lnSpc>
                <a:spcPct val="100000"/>
              </a:lnSpc>
              <a:spcBef>
                <a:spcPts val="600"/>
              </a:spcBef>
              <a:spcAft>
                <a:spcPts val="0"/>
              </a:spcAft>
              <a:buClr>
                <a:srgbClr val="595A59"/>
              </a:buClr>
              <a:buSzPts val="1800"/>
              <a:buNone/>
            </a:pPr>
            <a:r>
              <a:rPr lang="de-DE" dirty="0"/>
              <a:t>Die folgenden Schritte müssen in Angriff genommen werden:</a:t>
            </a:r>
          </a:p>
        </p:txBody>
      </p:sp>
      <p:sp>
        <p:nvSpPr>
          <p:cNvPr id="855" name="Google Shape;855;p5"/>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9527B"/>
              </a:buClr>
              <a:buSzPts val="2000"/>
              <a:buNone/>
            </a:pPr>
            <a:r>
              <a:rPr lang="de-DE" dirty="0"/>
              <a:t>Das reaktive Krisenmanagement befasst sich mit den Möglichkeiten zur Krisenbewältigung. Nach ersten Maßnahmen zur Existenzsicherung stehen langfristige Maßnahmen zur Wiederherstellung im Vordergrund. </a:t>
            </a:r>
          </a:p>
        </p:txBody>
      </p:sp>
      <p:sp>
        <p:nvSpPr>
          <p:cNvPr id="856" name="Google Shape;856;p5"/>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dirty="0"/>
              <a:t>Ziele der Krisenmanagementmaßnahmen </a:t>
            </a:r>
            <a:endParaRPr dirty="0"/>
          </a:p>
        </p:txBody>
      </p:sp>
      <p:pic>
        <p:nvPicPr>
          <p:cNvPr id="857" name="Google Shape;857;p5" descr="Ein Bild, das Spielzeug enthält.&#10;&#10;Automatisch generierte Beschreibung"/>
          <p:cNvPicPr preferRelativeResize="0"/>
          <p:nvPr/>
        </p:nvPicPr>
        <p:blipFill rotWithShape="1">
          <a:blip r:embed="rId3">
            <a:alphaModFix/>
          </a:blip>
          <a:srcRect t="19729"/>
          <a:stretch/>
        </p:blipFill>
        <p:spPr>
          <a:xfrm>
            <a:off x="4041520" y="3177627"/>
            <a:ext cx="2023872" cy="1624584"/>
          </a:xfrm>
          <a:prstGeom prst="rect">
            <a:avLst/>
          </a:prstGeom>
          <a:noFill/>
          <a:ln>
            <a:noFill/>
          </a:ln>
        </p:spPr>
      </p:pic>
      <p:pic>
        <p:nvPicPr>
          <p:cNvPr id="858" name="Google Shape;858;p5"/>
          <p:cNvPicPr preferRelativeResize="0"/>
          <p:nvPr/>
        </p:nvPicPr>
        <p:blipFill rotWithShape="1">
          <a:blip r:embed="rId4">
            <a:alphaModFix/>
          </a:blip>
          <a:srcRect/>
          <a:stretch/>
        </p:blipFill>
        <p:spPr>
          <a:xfrm>
            <a:off x="6777315" y="3240379"/>
            <a:ext cx="2248620" cy="1499080"/>
          </a:xfrm>
          <a:prstGeom prst="rect">
            <a:avLst/>
          </a:prstGeom>
          <a:noFill/>
          <a:ln>
            <a:noFill/>
          </a:ln>
        </p:spPr>
      </p:pic>
      <p:pic>
        <p:nvPicPr>
          <p:cNvPr id="859" name="Google Shape;859;p5"/>
          <p:cNvPicPr preferRelativeResize="0"/>
          <p:nvPr/>
        </p:nvPicPr>
        <p:blipFill rotWithShape="1">
          <a:blip r:embed="rId5">
            <a:alphaModFix/>
          </a:blip>
          <a:srcRect/>
          <a:stretch/>
        </p:blipFill>
        <p:spPr>
          <a:xfrm>
            <a:off x="9671303" y="3009987"/>
            <a:ext cx="1959864" cy="1959864"/>
          </a:xfrm>
          <a:prstGeom prst="rect">
            <a:avLst/>
          </a:prstGeom>
          <a:noFill/>
          <a:ln>
            <a:noFill/>
          </a:ln>
        </p:spPr>
      </p:pic>
      <p:pic>
        <p:nvPicPr>
          <p:cNvPr id="860" name="Google Shape;860;p5"/>
          <p:cNvPicPr preferRelativeResize="0"/>
          <p:nvPr/>
        </p:nvPicPr>
        <p:blipFill rotWithShape="1">
          <a:blip r:embed="rId6">
            <a:alphaModFix/>
          </a:blip>
          <a:srcRect/>
          <a:stretch/>
        </p:blipFill>
        <p:spPr>
          <a:xfrm>
            <a:off x="6019845" y="3739542"/>
            <a:ext cx="645369" cy="500755"/>
          </a:xfrm>
          <a:prstGeom prst="rect">
            <a:avLst/>
          </a:prstGeom>
          <a:noFill/>
          <a:ln>
            <a:noFill/>
          </a:ln>
        </p:spPr>
      </p:pic>
      <p:pic>
        <p:nvPicPr>
          <p:cNvPr id="861" name="Google Shape;861;p5"/>
          <p:cNvPicPr preferRelativeResize="0"/>
          <p:nvPr/>
        </p:nvPicPr>
        <p:blipFill rotWithShape="1">
          <a:blip r:embed="rId6">
            <a:alphaModFix/>
          </a:blip>
          <a:srcRect/>
          <a:stretch/>
        </p:blipFill>
        <p:spPr>
          <a:xfrm>
            <a:off x="9025935" y="3739542"/>
            <a:ext cx="645369" cy="500755"/>
          </a:xfrm>
          <a:prstGeom prst="rect">
            <a:avLst/>
          </a:prstGeom>
          <a:noFill/>
          <a:ln>
            <a:noFill/>
          </a:ln>
        </p:spPr>
      </p:pic>
      <p:sp>
        <p:nvSpPr>
          <p:cNvPr id="862" name="Google Shape;862;p5"/>
          <p:cNvSpPr txBox="1"/>
          <p:nvPr/>
        </p:nvSpPr>
        <p:spPr>
          <a:xfrm>
            <a:off x="4121278" y="2103266"/>
            <a:ext cx="1864357"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600" b="1">
                <a:solidFill>
                  <a:srgbClr val="79527B"/>
                </a:solidFill>
                <a:latin typeface="Calibri"/>
                <a:ea typeface="Calibri"/>
                <a:cs typeface="Calibri"/>
                <a:sym typeface="Calibri"/>
              </a:rPr>
              <a:t>Ambulanz</a:t>
            </a:r>
            <a:br>
              <a:rPr lang="de-DE" sz="1800" b="1">
                <a:solidFill>
                  <a:srgbClr val="79527B"/>
                </a:solidFill>
                <a:latin typeface="Calibri"/>
                <a:ea typeface="Calibri"/>
                <a:cs typeface="Calibri"/>
                <a:sym typeface="Calibri"/>
              </a:rPr>
            </a:br>
            <a:r>
              <a:rPr lang="de-DE" sz="1400">
                <a:solidFill>
                  <a:srgbClr val="79527B"/>
                </a:solidFill>
                <a:latin typeface="Calibri"/>
                <a:ea typeface="Calibri"/>
                <a:cs typeface="Calibri"/>
                <a:sym typeface="Calibri"/>
              </a:rPr>
              <a:t>Kurzfristige Stabilisierung</a:t>
            </a:r>
            <a:endParaRPr/>
          </a:p>
        </p:txBody>
      </p:sp>
      <p:sp>
        <p:nvSpPr>
          <p:cNvPr id="863" name="Google Shape;863;p5"/>
          <p:cNvSpPr txBox="1"/>
          <p:nvPr/>
        </p:nvSpPr>
        <p:spPr>
          <a:xfrm>
            <a:off x="6966065" y="2066961"/>
            <a:ext cx="1845184"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600" b="1" dirty="0">
                <a:solidFill>
                  <a:srgbClr val="79527B"/>
                </a:solidFill>
                <a:latin typeface="Calibri"/>
                <a:ea typeface="Calibri"/>
                <a:cs typeface="Calibri"/>
                <a:sym typeface="Calibri"/>
              </a:rPr>
              <a:t>Intensivpflege</a:t>
            </a:r>
            <a:endParaRPr dirty="0"/>
          </a:p>
          <a:p>
            <a:pPr marL="0" marR="0" lvl="0" indent="0" algn="ctr" rtl="0">
              <a:spcBef>
                <a:spcPts val="0"/>
              </a:spcBef>
              <a:spcAft>
                <a:spcPts val="0"/>
              </a:spcAft>
              <a:buNone/>
            </a:pPr>
            <a:r>
              <a:rPr lang="de-DE" sz="1400" dirty="0">
                <a:solidFill>
                  <a:srgbClr val="79527B"/>
                </a:solidFill>
                <a:latin typeface="Calibri"/>
                <a:ea typeface="Calibri"/>
                <a:cs typeface="Calibri"/>
                <a:sym typeface="Calibri"/>
              </a:rPr>
              <a:t>Aufrechterhaltung des Betriebs und Beseitigung</a:t>
            </a:r>
            <a:br>
              <a:rPr lang="de-DE" sz="1400" dirty="0">
                <a:solidFill>
                  <a:srgbClr val="79527B"/>
                </a:solidFill>
                <a:latin typeface="Calibri"/>
                <a:ea typeface="Calibri"/>
                <a:cs typeface="Calibri"/>
                <a:sym typeface="Calibri"/>
              </a:rPr>
            </a:br>
            <a:r>
              <a:rPr lang="de-DE" sz="1400" dirty="0">
                <a:solidFill>
                  <a:srgbClr val="79527B"/>
                </a:solidFill>
                <a:latin typeface="Calibri"/>
                <a:ea typeface="Calibri"/>
                <a:cs typeface="Calibri"/>
                <a:sym typeface="Calibri"/>
              </a:rPr>
              <a:t>von Ursachen</a:t>
            </a:r>
            <a:endParaRPr dirty="0"/>
          </a:p>
        </p:txBody>
      </p:sp>
      <p:sp>
        <p:nvSpPr>
          <p:cNvPr id="864" name="Google Shape;864;p5"/>
          <p:cNvSpPr txBox="1"/>
          <p:nvPr/>
        </p:nvSpPr>
        <p:spPr>
          <a:xfrm>
            <a:off x="9829022" y="2067863"/>
            <a:ext cx="1644425"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600" b="1">
                <a:solidFill>
                  <a:srgbClr val="79527B"/>
                </a:solidFill>
                <a:latin typeface="Calibri"/>
                <a:ea typeface="Calibri"/>
                <a:cs typeface="Calibri"/>
                <a:sym typeface="Calibri"/>
              </a:rPr>
              <a:t>Rehabilitation</a:t>
            </a:r>
            <a:endParaRPr/>
          </a:p>
          <a:p>
            <a:pPr marL="0" marR="0" lvl="0" indent="0" algn="ctr" rtl="0">
              <a:spcBef>
                <a:spcPts val="0"/>
              </a:spcBef>
              <a:spcAft>
                <a:spcPts val="0"/>
              </a:spcAft>
              <a:buNone/>
            </a:pPr>
            <a:r>
              <a:rPr lang="de-DE" sz="1400">
                <a:solidFill>
                  <a:srgbClr val="79527B"/>
                </a:solidFill>
                <a:latin typeface="Calibri"/>
                <a:ea typeface="Calibri"/>
                <a:cs typeface="Calibri"/>
                <a:sym typeface="Calibri"/>
              </a:rPr>
              <a:t>Dauerhafte Wiederherstellung</a:t>
            </a:r>
            <a:endParaRPr sz="1600" b="1">
              <a:solidFill>
                <a:srgbClr val="79527B"/>
              </a:solidFill>
              <a:latin typeface="Calibri"/>
              <a:ea typeface="Calibri"/>
              <a:cs typeface="Calibri"/>
              <a:sym typeface="Calibri"/>
            </a:endParaRPr>
          </a:p>
        </p:txBody>
      </p:sp>
      <p:sp>
        <p:nvSpPr>
          <p:cNvPr id="865" name="Google Shape;865;p5"/>
          <p:cNvSpPr txBox="1"/>
          <p:nvPr/>
        </p:nvSpPr>
        <p:spPr>
          <a:xfrm>
            <a:off x="3752355" y="5064086"/>
            <a:ext cx="2590174" cy="12464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dirty="0">
                <a:solidFill>
                  <a:srgbClr val="79527B"/>
                </a:solidFill>
                <a:latin typeface="Calibri"/>
                <a:ea typeface="Calibri"/>
                <a:cs typeface="Calibri"/>
                <a:sym typeface="Calibri"/>
              </a:rPr>
              <a:t>Kurzfristige </a:t>
            </a:r>
            <a:r>
              <a:rPr lang="de-DE" sz="1400" dirty="0" err="1">
                <a:solidFill>
                  <a:srgbClr val="79527B"/>
                </a:solidFill>
                <a:latin typeface="Calibri"/>
                <a:ea typeface="Calibri"/>
                <a:cs typeface="Calibri"/>
                <a:sym typeface="Calibri"/>
              </a:rPr>
              <a:t>Maßnahmen </a:t>
            </a:r>
            <a:r>
              <a:rPr lang="de-DE" sz="1400" dirty="0">
                <a:solidFill>
                  <a:srgbClr val="79527B"/>
                </a:solidFill>
                <a:latin typeface="Calibri"/>
                <a:ea typeface="Calibri"/>
                <a:cs typeface="Calibri"/>
                <a:sym typeface="Calibri"/>
              </a:rPr>
              <a:t>zur </a:t>
            </a:r>
            <a:r>
              <a:rPr lang="de-DE" sz="1400" dirty="0" err="1">
                <a:solidFill>
                  <a:srgbClr val="79527B"/>
                </a:solidFill>
                <a:latin typeface="Calibri"/>
                <a:ea typeface="Calibri"/>
                <a:cs typeface="Calibri"/>
                <a:sym typeface="Calibri"/>
              </a:rPr>
              <a:t>Sicherung des </a:t>
            </a:r>
            <a:r>
              <a:rPr lang="de-DE" sz="1400" dirty="0">
                <a:solidFill>
                  <a:srgbClr val="79527B"/>
                </a:solidFill>
                <a:latin typeface="Calibri"/>
                <a:ea typeface="Calibri"/>
                <a:cs typeface="Calibri"/>
                <a:sym typeface="Calibri"/>
              </a:rPr>
              <a:t>Fortbestands des </a:t>
            </a:r>
            <a:r>
              <a:rPr lang="de-DE" sz="1400" dirty="0" err="1">
                <a:solidFill>
                  <a:srgbClr val="79527B"/>
                </a:solidFill>
                <a:latin typeface="Calibri"/>
                <a:ea typeface="Calibri"/>
                <a:cs typeface="Calibri"/>
                <a:sym typeface="Calibri"/>
              </a:rPr>
              <a:t>Unternehmens </a:t>
            </a:r>
            <a:endParaRPr dirty="0"/>
          </a:p>
          <a:p>
            <a:pPr marL="0" marR="0" lvl="0" indent="0" algn="ctr" rtl="0">
              <a:spcBef>
                <a:spcPts val="600"/>
              </a:spcBef>
              <a:spcAft>
                <a:spcPts val="0"/>
              </a:spcAft>
              <a:buNone/>
            </a:pPr>
            <a:r>
              <a:rPr lang="de-DE" sz="1400" dirty="0">
                <a:solidFill>
                  <a:srgbClr val="79527B"/>
                </a:solidFill>
                <a:latin typeface="Calibri"/>
                <a:ea typeface="Calibri"/>
                <a:cs typeface="Calibri"/>
                <a:sym typeface="Calibri"/>
              </a:rPr>
              <a:t>Handeln Sie schnell und entschlossen</a:t>
            </a:r>
            <a:endParaRPr dirty="0"/>
          </a:p>
        </p:txBody>
      </p:sp>
      <p:sp>
        <p:nvSpPr>
          <p:cNvPr id="866" name="Google Shape;866;p5"/>
          <p:cNvSpPr txBox="1"/>
          <p:nvPr/>
        </p:nvSpPr>
        <p:spPr>
          <a:xfrm>
            <a:off x="6804232" y="5064086"/>
            <a:ext cx="2168862"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dirty="0">
                <a:solidFill>
                  <a:srgbClr val="79527B"/>
                </a:solidFill>
                <a:latin typeface="Calibri"/>
                <a:ea typeface="Calibri"/>
                <a:cs typeface="Calibri"/>
                <a:sym typeface="Calibri"/>
              </a:rPr>
              <a:t>Mittelfristige Maßnahmen zur  Einleitung von</a:t>
            </a:r>
            <a:br>
              <a:rPr lang="de-DE" sz="1400" dirty="0">
                <a:solidFill>
                  <a:srgbClr val="79527B"/>
                </a:solidFill>
                <a:latin typeface="Calibri"/>
                <a:ea typeface="Calibri"/>
                <a:cs typeface="Calibri"/>
                <a:sym typeface="Calibri"/>
              </a:rPr>
            </a:br>
            <a:r>
              <a:rPr lang="de-DE" sz="1400" dirty="0">
                <a:solidFill>
                  <a:srgbClr val="79527B"/>
                </a:solidFill>
                <a:latin typeface="Calibri"/>
                <a:ea typeface="Calibri"/>
                <a:cs typeface="Calibri"/>
                <a:sym typeface="Calibri"/>
              </a:rPr>
              <a:t>Veränderungsprozessen</a:t>
            </a:r>
            <a:endParaRPr dirty="0"/>
          </a:p>
          <a:p>
            <a:pPr marL="0" marR="0" lvl="0" indent="0" algn="ctr" rtl="0">
              <a:spcBef>
                <a:spcPts val="0"/>
              </a:spcBef>
              <a:spcAft>
                <a:spcPts val="0"/>
              </a:spcAft>
              <a:buNone/>
            </a:pPr>
            <a:endParaRPr sz="1400" dirty="0">
              <a:solidFill>
                <a:srgbClr val="79527B"/>
              </a:solidFill>
              <a:latin typeface="Calibri"/>
              <a:ea typeface="Calibri"/>
              <a:cs typeface="Calibri"/>
              <a:sym typeface="Calibri"/>
            </a:endParaRPr>
          </a:p>
        </p:txBody>
      </p:sp>
      <p:sp>
        <p:nvSpPr>
          <p:cNvPr id="867" name="Google Shape;867;p5"/>
          <p:cNvSpPr txBox="1"/>
          <p:nvPr/>
        </p:nvSpPr>
        <p:spPr>
          <a:xfrm>
            <a:off x="9671304" y="5064086"/>
            <a:ext cx="1959864"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dirty="0">
                <a:solidFill>
                  <a:srgbClr val="79527B"/>
                </a:solidFill>
                <a:latin typeface="Calibri"/>
                <a:ea typeface="Calibri"/>
                <a:cs typeface="Calibri"/>
                <a:sym typeface="Calibri"/>
              </a:rPr>
              <a:t>Langfristige </a:t>
            </a:r>
            <a:r>
              <a:rPr lang="de-DE" sz="1400" dirty="0" err="1">
                <a:solidFill>
                  <a:srgbClr val="79527B"/>
                </a:solidFill>
                <a:latin typeface="Calibri"/>
                <a:ea typeface="Calibri"/>
                <a:cs typeface="Calibri"/>
                <a:sym typeface="Calibri"/>
              </a:rPr>
              <a:t>Maßnahmen </a:t>
            </a:r>
            <a:r>
              <a:rPr lang="de-DE" sz="1400" dirty="0">
                <a:solidFill>
                  <a:srgbClr val="79527B"/>
                </a:solidFill>
                <a:latin typeface="Calibri"/>
                <a:ea typeface="Calibri"/>
                <a:cs typeface="Calibri"/>
                <a:sym typeface="Calibri"/>
              </a:rPr>
              <a:t>zur </a:t>
            </a:r>
            <a:r>
              <a:rPr lang="de-DE" sz="1400" dirty="0" err="1">
                <a:solidFill>
                  <a:srgbClr val="79527B"/>
                </a:solidFill>
                <a:latin typeface="Calibri"/>
                <a:ea typeface="Calibri"/>
                <a:cs typeface="Calibri"/>
                <a:sym typeface="Calibri"/>
              </a:rPr>
              <a:t>Sicherung einer nachhaltigen Wettbewerbsfähigkeit</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sp>
        <p:nvSpPr>
          <p:cNvPr id="1635" name="Google Shape;1635;p48"/>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dirty="0"/>
          </a:p>
        </p:txBody>
      </p:sp>
      <p:sp>
        <p:nvSpPr>
          <p:cNvPr id="1636" name="Google Shape;1636;p48"/>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err="1"/>
              <a:t>Es ist wichtig, </a:t>
            </a:r>
            <a:r>
              <a:rPr lang="de-DE" dirty="0"/>
              <a:t>das persönliche </a:t>
            </a:r>
            <a:r>
              <a:rPr lang="de-DE" dirty="0" err="1"/>
              <a:t>Risikoniveau </a:t>
            </a:r>
            <a:r>
              <a:rPr lang="de-DE" dirty="0"/>
              <a:t>zu finden, </a:t>
            </a:r>
            <a:r>
              <a:rPr lang="de-DE" dirty="0" err="1"/>
              <a:t>mit dem Sie sich wohl fühlen</a:t>
            </a:r>
            <a:r>
              <a:rPr lang="de-DE" dirty="0"/>
              <a:t>. Menschen, die Entscheidungen treffen müssen, die außerhalb ihrer persönlichen Komfortzone und des überschaubaren Risikos liegen, neigen dazu, ein höheres Stressniveau zu empfinden und dann eher falsche Entscheidungen zu treffen.</a:t>
            </a:r>
            <a:endParaRPr dirty="0"/>
          </a:p>
          <a:p>
            <a:pPr marL="0" lvl="0" indent="0" algn="l" rtl="0">
              <a:lnSpc>
                <a:spcPct val="100000"/>
              </a:lnSpc>
              <a:spcBef>
                <a:spcPts val="600"/>
              </a:spcBef>
              <a:spcAft>
                <a:spcPts val="0"/>
              </a:spcAft>
              <a:buClr>
                <a:srgbClr val="595A59"/>
              </a:buClr>
              <a:buSzPts val="1800"/>
              <a:buNone/>
            </a:pPr>
            <a:r>
              <a:rPr lang="de-DE" b="1" dirty="0"/>
              <a:t>Ihre Komfortzone hängt von Ihrem Mindset ab.</a:t>
            </a:r>
            <a:endParaRPr dirty="0"/>
          </a:p>
        </p:txBody>
      </p:sp>
      <p:sp>
        <p:nvSpPr>
          <p:cNvPr id="1637" name="Google Shape;1637;p48"/>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Um </a:t>
            </a:r>
            <a:r>
              <a:rPr lang="de-DE" dirty="0" err="1"/>
              <a:t>wohlüberlegte Entscheidungen treffen </a:t>
            </a:r>
            <a:r>
              <a:rPr lang="de-DE" dirty="0"/>
              <a:t>zu können, </a:t>
            </a:r>
            <a:r>
              <a:rPr lang="de-DE" dirty="0" err="1"/>
              <a:t>ist es wichtig, </a:t>
            </a:r>
            <a:r>
              <a:rPr lang="de-DE" dirty="0"/>
              <a:t>das persönliche </a:t>
            </a:r>
            <a:r>
              <a:rPr lang="de-DE" dirty="0" err="1"/>
              <a:t>Risikoniveau zu </a:t>
            </a:r>
            <a:r>
              <a:rPr lang="de-DE" dirty="0"/>
              <a:t>finden, </a:t>
            </a:r>
            <a:r>
              <a:rPr lang="de-DE" dirty="0" err="1"/>
              <a:t>mit dem Sie sich wohl fühlen</a:t>
            </a:r>
            <a:r>
              <a:rPr lang="de-DE" dirty="0"/>
              <a:t>.</a:t>
            </a:r>
            <a:endParaRPr dirty="0"/>
          </a:p>
        </p:txBody>
      </p:sp>
      <p:sp>
        <p:nvSpPr>
          <p:cNvPr id="1638" name="Google Shape;1638;p48"/>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dirty="0"/>
              <a:t>Scheitern der Balance</a:t>
            </a:r>
            <a:endParaRPr dirty="0"/>
          </a:p>
        </p:txBody>
      </p:sp>
      <p:pic>
        <p:nvPicPr>
          <p:cNvPr id="1639" name="Google Shape;1639;p48" descr="Waage der Justitia"/>
          <p:cNvPicPr preferRelativeResize="0"/>
          <p:nvPr/>
        </p:nvPicPr>
        <p:blipFill rotWithShape="1">
          <a:blip r:embed="rId3">
            <a:alphaModFix/>
          </a:blip>
          <a:srcRect/>
          <a:stretch/>
        </p:blipFill>
        <p:spPr>
          <a:xfrm>
            <a:off x="4923542" y="1282532"/>
            <a:ext cx="5927959" cy="4471651"/>
          </a:xfrm>
          <a:prstGeom prst="rect">
            <a:avLst/>
          </a:prstGeom>
          <a:noFill/>
          <a:ln>
            <a:noFill/>
          </a:ln>
        </p:spPr>
      </p:pic>
      <p:sp>
        <p:nvSpPr>
          <p:cNvPr id="1640" name="Google Shape;1640;p48"/>
          <p:cNvSpPr txBox="1"/>
          <p:nvPr/>
        </p:nvSpPr>
        <p:spPr>
          <a:xfrm>
            <a:off x="9030903" y="3865071"/>
            <a:ext cx="176487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dirty="0">
                <a:solidFill>
                  <a:schemeClr val="lt1"/>
                </a:solidFill>
                <a:latin typeface="Calibri"/>
                <a:ea typeface="Calibri"/>
                <a:cs typeface="Calibri"/>
                <a:sym typeface="Calibri"/>
              </a:rPr>
              <a:t>Zu viel Risiko</a:t>
            </a:r>
            <a:endParaRPr sz="1600" dirty="0">
              <a:solidFill>
                <a:schemeClr val="lt1"/>
              </a:solidFill>
              <a:latin typeface="Calibri"/>
              <a:ea typeface="Calibri"/>
              <a:cs typeface="Calibri"/>
              <a:sym typeface="Calibri"/>
            </a:endParaRPr>
          </a:p>
        </p:txBody>
      </p:sp>
      <p:sp>
        <p:nvSpPr>
          <p:cNvPr id="1641" name="Google Shape;1641;p48"/>
          <p:cNvSpPr txBox="1"/>
          <p:nvPr/>
        </p:nvSpPr>
        <p:spPr>
          <a:xfrm>
            <a:off x="5419452" y="3865071"/>
            <a:ext cx="176487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dirty="0">
                <a:solidFill>
                  <a:schemeClr val="lt1"/>
                </a:solidFill>
                <a:latin typeface="Calibri"/>
                <a:ea typeface="Calibri"/>
                <a:cs typeface="Calibri"/>
                <a:sym typeface="Calibri"/>
              </a:rPr>
              <a:t>Zu wenig Risiko</a:t>
            </a:r>
            <a:endParaRPr sz="1600" dirty="0">
              <a:solidFill>
                <a:schemeClr val="lt1"/>
              </a:solidFill>
              <a:latin typeface="Calibri"/>
              <a:ea typeface="Calibri"/>
              <a:cs typeface="Calibri"/>
              <a:sym typeface="Calibri"/>
            </a:endParaRPr>
          </a:p>
        </p:txBody>
      </p:sp>
      <p:cxnSp>
        <p:nvCxnSpPr>
          <p:cNvPr id="1642" name="Google Shape;1642;p48"/>
          <p:cNvCxnSpPr/>
          <p:nvPr/>
        </p:nvCxnSpPr>
        <p:spPr>
          <a:xfrm>
            <a:off x="5513581" y="6199457"/>
            <a:ext cx="2358600" cy="0"/>
          </a:xfrm>
          <a:prstGeom prst="straightConnector1">
            <a:avLst/>
          </a:prstGeom>
          <a:noFill/>
          <a:ln w="101600" cap="flat" cmpd="sng">
            <a:solidFill>
              <a:srgbClr val="79527B"/>
            </a:solidFill>
            <a:prstDash val="solid"/>
            <a:miter lim="800000"/>
            <a:headEnd type="triangle" w="med" len="med"/>
            <a:tailEnd type="triangle" w="med" len="med"/>
          </a:ln>
        </p:spPr>
      </p:cxnSp>
      <p:sp>
        <p:nvSpPr>
          <p:cNvPr id="1643" name="Google Shape;1643;p48"/>
          <p:cNvSpPr txBox="1"/>
          <p:nvPr/>
        </p:nvSpPr>
        <p:spPr>
          <a:xfrm>
            <a:off x="5284521" y="5494986"/>
            <a:ext cx="2659461"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dirty="0">
                <a:solidFill>
                  <a:srgbClr val="595A59"/>
                </a:solidFill>
                <a:latin typeface="Calibri"/>
                <a:ea typeface="Calibri"/>
                <a:cs typeface="Calibri"/>
                <a:sym typeface="Calibri"/>
              </a:rPr>
              <a:t>Emotionale Komfortzone</a:t>
            </a:r>
            <a:br>
              <a:rPr lang="de-DE" sz="1400" dirty="0">
                <a:solidFill>
                  <a:srgbClr val="595A59"/>
                </a:solidFill>
                <a:latin typeface="Calibri"/>
                <a:ea typeface="Calibri"/>
                <a:cs typeface="Calibri"/>
                <a:sym typeface="Calibri"/>
              </a:rPr>
            </a:br>
            <a:r>
              <a:rPr lang="de-DE" sz="1400" b="1" dirty="0">
                <a:solidFill>
                  <a:srgbClr val="595A59"/>
                </a:solidFill>
                <a:latin typeface="Calibri"/>
                <a:ea typeface="Calibri"/>
                <a:cs typeface="Calibri"/>
                <a:sym typeface="Calibri"/>
              </a:rPr>
              <a:t>(Hohe Angst zu Scheitern)</a:t>
            </a:r>
            <a:endParaRPr dirty="0"/>
          </a:p>
        </p:txBody>
      </p:sp>
      <p:cxnSp>
        <p:nvCxnSpPr>
          <p:cNvPr id="1644" name="Google Shape;1644;p48"/>
          <p:cNvCxnSpPr/>
          <p:nvPr/>
        </p:nvCxnSpPr>
        <p:spPr>
          <a:xfrm>
            <a:off x="7872167" y="6199453"/>
            <a:ext cx="2358000" cy="0"/>
          </a:xfrm>
          <a:prstGeom prst="straightConnector1">
            <a:avLst/>
          </a:prstGeom>
          <a:noFill/>
          <a:ln w="101600" cap="flat" cmpd="sng">
            <a:solidFill>
              <a:srgbClr val="79527B"/>
            </a:solidFill>
            <a:prstDash val="solid"/>
            <a:miter lim="800000"/>
            <a:headEnd type="triangle" w="med" len="med"/>
            <a:tailEnd type="triangle" w="med" len="med"/>
          </a:ln>
        </p:spPr>
      </p:cxnSp>
      <p:sp>
        <p:nvSpPr>
          <p:cNvPr id="1645" name="Google Shape;1645;p48"/>
          <p:cNvSpPr txBox="1"/>
          <p:nvPr/>
        </p:nvSpPr>
        <p:spPr>
          <a:xfrm>
            <a:off x="8132567" y="5514074"/>
            <a:ext cx="2293496" cy="738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dirty="0">
                <a:solidFill>
                  <a:srgbClr val="595A59"/>
                </a:solidFill>
                <a:latin typeface="Calibri"/>
                <a:ea typeface="Calibri"/>
                <a:cs typeface="Calibri"/>
                <a:sym typeface="Calibri"/>
              </a:rPr>
              <a:t>Emotionale Komfortzone</a:t>
            </a:r>
            <a:br>
              <a:rPr lang="de-DE" sz="1400" dirty="0">
                <a:solidFill>
                  <a:srgbClr val="595A59"/>
                </a:solidFill>
                <a:latin typeface="Calibri"/>
                <a:ea typeface="Calibri"/>
                <a:cs typeface="Calibri"/>
                <a:sym typeface="Calibri"/>
              </a:rPr>
            </a:br>
            <a:r>
              <a:rPr lang="de-DE" sz="1400" b="1" dirty="0">
                <a:solidFill>
                  <a:srgbClr val="595A59"/>
                </a:solidFill>
                <a:latin typeface="Calibri"/>
                <a:ea typeface="Calibri"/>
                <a:cs typeface="Calibri"/>
                <a:sym typeface="Calibri"/>
              </a:rPr>
              <a:t>(Geringe Angst zu Scheitern)</a:t>
            </a:r>
            <a:endParaRPr dirty="0"/>
          </a:p>
          <a:p>
            <a:pPr marL="0" marR="0" lvl="0" indent="0" algn="ctr" rtl="0">
              <a:spcBef>
                <a:spcPts val="0"/>
              </a:spcBef>
              <a:spcAft>
                <a:spcPts val="0"/>
              </a:spcAft>
              <a:buNone/>
            </a:pPr>
            <a:endParaRPr sz="1400" dirty="0">
              <a:solidFill>
                <a:srgbClr val="595A59"/>
              </a:solidFill>
              <a:latin typeface="Calibri"/>
              <a:ea typeface="Calibri"/>
              <a:cs typeface="Calibri"/>
              <a:sym typeface="Calibri"/>
            </a:endParaRPr>
          </a:p>
        </p:txBody>
      </p:sp>
      <p:sp>
        <p:nvSpPr>
          <p:cNvPr id="1646" name="Google Shape;1646;p48"/>
          <p:cNvSpPr txBox="1"/>
          <p:nvPr/>
        </p:nvSpPr>
        <p:spPr>
          <a:xfrm>
            <a:off x="6831908" y="4856823"/>
            <a:ext cx="2111225"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600" dirty="0">
                <a:solidFill>
                  <a:schemeClr val="lt1"/>
                </a:solidFill>
                <a:latin typeface="Calibri"/>
                <a:ea typeface="Calibri"/>
                <a:cs typeface="Calibri"/>
                <a:sym typeface="Calibri"/>
              </a:rPr>
              <a:t>Überschaubare Risikozone</a:t>
            </a: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sp>
        <p:nvSpPr>
          <p:cNvPr id="1651" name="Google Shape;1651;p49"/>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Sieben </a:t>
            </a:r>
            <a:r>
              <a:rPr lang="de-DE" dirty="0" err="1"/>
              <a:t>Vorschläge, wie </a:t>
            </a:r>
            <a:r>
              <a:rPr lang="de-DE" dirty="0"/>
              <a:t>man die </a:t>
            </a:r>
            <a:r>
              <a:rPr lang="de-DE" dirty="0" err="1"/>
              <a:t>Angst </a:t>
            </a:r>
            <a:r>
              <a:rPr lang="de-DE" dirty="0"/>
              <a:t>vor dem </a:t>
            </a:r>
            <a:r>
              <a:rPr lang="de-DE" dirty="0" err="1"/>
              <a:t>Scheitern überwinden kann</a:t>
            </a:r>
            <a:r>
              <a:rPr lang="de-DE" dirty="0"/>
              <a:t>.</a:t>
            </a:r>
            <a:endParaRPr dirty="0"/>
          </a:p>
        </p:txBody>
      </p:sp>
      <p:sp>
        <p:nvSpPr>
          <p:cNvPr id="1652" name="Google Shape;1652;p49"/>
          <p:cNvSpPr txBox="1">
            <a:spLocks noGrp="1"/>
          </p:cNvSpPr>
          <p:nvPr>
            <p:ph type="body" idx="3"/>
          </p:nvPr>
        </p:nvSpPr>
        <p:spPr>
          <a:xfrm>
            <a:off x="403412" y="1108756"/>
            <a:ext cx="11470341" cy="303614"/>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79527B"/>
              </a:buClr>
              <a:buSzPts val="1800"/>
              <a:buNone/>
            </a:pPr>
            <a:r>
              <a:rPr lang="de-DE" dirty="0"/>
              <a:t>Bewältigung der persönlichen Angst vor dem Scheitern</a:t>
            </a:r>
            <a:endParaRPr dirty="0"/>
          </a:p>
          <a:p>
            <a:pPr marL="0" lvl="0" indent="0" algn="l" rtl="0">
              <a:lnSpc>
                <a:spcPct val="90000"/>
              </a:lnSpc>
              <a:spcBef>
                <a:spcPts val="1000"/>
              </a:spcBef>
              <a:spcAft>
                <a:spcPts val="0"/>
              </a:spcAft>
              <a:buClr>
                <a:srgbClr val="79527B"/>
              </a:buClr>
              <a:buSzPts val="1800"/>
              <a:buNone/>
            </a:pPr>
            <a:endParaRPr dirty="0"/>
          </a:p>
        </p:txBody>
      </p:sp>
      <p:sp>
        <p:nvSpPr>
          <p:cNvPr id="1653" name="Google Shape;1653;p49"/>
          <p:cNvSpPr/>
          <p:nvPr/>
        </p:nvSpPr>
        <p:spPr>
          <a:xfrm>
            <a:off x="2721435" y="1396483"/>
            <a:ext cx="9440318" cy="79967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1800" b="1" dirty="0">
                <a:solidFill>
                  <a:srgbClr val="595A59"/>
                </a:solidFill>
                <a:latin typeface="Calibri"/>
                <a:ea typeface="Calibri"/>
                <a:cs typeface="Calibri"/>
                <a:sym typeface="Calibri"/>
              </a:rPr>
              <a:t>Kultur des Nichtschämens</a:t>
            </a:r>
            <a:endParaRPr dirty="0"/>
          </a:p>
          <a:p>
            <a:pPr marL="0" marR="0" lvl="0" indent="0" algn="l" rtl="0">
              <a:spcBef>
                <a:spcPts val="0"/>
              </a:spcBef>
              <a:spcAft>
                <a:spcPts val="0"/>
              </a:spcAft>
              <a:buNone/>
            </a:pPr>
            <a:r>
              <a:rPr lang="de-DE" sz="1800" dirty="0">
                <a:solidFill>
                  <a:srgbClr val="595A59"/>
                </a:solidFill>
                <a:latin typeface="Calibri"/>
                <a:ea typeface="Calibri"/>
                <a:cs typeface="Calibri"/>
                <a:sym typeface="Calibri"/>
              </a:rPr>
              <a:t>Schaffen Sie für sich und Ihr Team ein Umfeld, in dem Misserfolge nicht mit Schamgefühl verbunden sind.</a:t>
            </a:r>
            <a:endParaRPr sz="1800" dirty="0">
              <a:solidFill>
                <a:srgbClr val="595A59"/>
              </a:solidFill>
              <a:latin typeface="Calibri"/>
              <a:ea typeface="Calibri"/>
              <a:cs typeface="Calibri"/>
              <a:sym typeface="Calibri"/>
            </a:endParaRPr>
          </a:p>
        </p:txBody>
      </p:sp>
      <p:grpSp>
        <p:nvGrpSpPr>
          <p:cNvPr id="1654" name="Google Shape;1654;p49"/>
          <p:cNvGrpSpPr/>
          <p:nvPr/>
        </p:nvGrpSpPr>
        <p:grpSpPr>
          <a:xfrm>
            <a:off x="2011537" y="1830278"/>
            <a:ext cx="648000" cy="288000"/>
            <a:chOff x="5887844" y="3843453"/>
            <a:chExt cx="648000" cy="288000"/>
          </a:xfrm>
        </p:grpSpPr>
        <p:sp>
          <p:nvSpPr>
            <p:cNvPr id="1655" name="Google Shape;1655;p49"/>
            <p:cNvSpPr/>
            <p:nvPr/>
          </p:nvSpPr>
          <p:spPr>
            <a:xfrm>
              <a:off x="5887844" y="3843453"/>
              <a:ext cx="288000" cy="2880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1D1C5"/>
                </a:solidFill>
                <a:latin typeface="Calibri"/>
                <a:ea typeface="Calibri"/>
                <a:cs typeface="Calibri"/>
                <a:sym typeface="Calibri"/>
              </a:endParaRPr>
            </a:p>
          </p:txBody>
        </p:sp>
        <p:cxnSp>
          <p:nvCxnSpPr>
            <p:cNvPr id="1656" name="Google Shape;1656;p49"/>
            <p:cNvCxnSpPr>
              <a:stCxn id="1655" idx="6"/>
            </p:cNvCxnSpPr>
            <p:nvPr/>
          </p:nvCxnSpPr>
          <p:spPr>
            <a:xfrm>
              <a:off x="6175844" y="3987453"/>
              <a:ext cx="360000" cy="0"/>
            </a:xfrm>
            <a:prstGeom prst="straightConnector1">
              <a:avLst/>
            </a:prstGeom>
            <a:noFill/>
            <a:ln w="19050" cap="flat" cmpd="sng">
              <a:solidFill>
                <a:srgbClr val="81D1C5"/>
              </a:solidFill>
              <a:prstDash val="solid"/>
              <a:miter lim="800000"/>
              <a:headEnd type="none" w="sm" len="sm"/>
              <a:tailEnd type="none" w="sm" len="sm"/>
            </a:ln>
          </p:spPr>
        </p:cxnSp>
      </p:grpSp>
      <p:sp>
        <p:nvSpPr>
          <p:cNvPr id="1657" name="Google Shape;1657;p49"/>
          <p:cNvSpPr/>
          <p:nvPr/>
        </p:nvSpPr>
        <p:spPr>
          <a:xfrm>
            <a:off x="2721434" y="2102391"/>
            <a:ext cx="9482098" cy="79967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1800" b="1" dirty="0">
                <a:solidFill>
                  <a:srgbClr val="595A59"/>
                </a:solidFill>
                <a:latin typeface="Calibri"/>
                <a:ea typeface="Calibri"/>
                <a:cs typeface="Calibri"/>
                <a:sym typeface="Calibri"/>
              </a:rPr>
              <a:t>Das Problem ansprechen</a:t>
            </a:r>
            <a:br>
              <a:rPr lang="de-DE" sz="1800" dirty="0">
                <a:solidFill>
                  <a:srgbClr val="595A59"/>
                </a:solidFill>
                <a:latin typeface="Calibri"/>
                <a:ea typeface="Calibri"/>
                <a:cs typeface="Calibri"/>
                <a:sym typeface="Calibri"/>
              </a:rPr>
            </a:br>
            <a:r>
              <a:rPr lang="de-DE" sz="1800" dirty="0">
                <a:solidFill>
                  <a:srgbClr val="595A59"/>
                </a:solidFill>
                <a:latin typeface="Calibri"/>
                <a:ea typeface="Calibri"/>
                <a:cs typeface="Calibri"/>
                <a:sym typeface="Calibri"/>
              </a:rPr>
              <a:t>Stecken Sie den Kopf nicht in den Sand. Was können Sie tun, um die Situation zu verbessern?</a:t>
            </a:r>
            <a:endParaRPr dirty="0"/>
          </a:p>
        </p:txBody>
      </p:sp>
      <p:grpSp>
        <p:nvGrpSpPr>
          <p:cNvPr id="1658" name="Google Shape;1658;p49"/>
          <p:cNvGrpSpPr/>
          <p:nvPr/>
        </p:nvGrpSpPr>
        <p:grpSpPr>
          <a:xfrm>
            <a:off x="2011537" y="2472898"/>
            <a:ext cx="648000" cy="288000"/>
            <a:chOff x="5887844" y="3843453"/>
            <a:chExt cx="648000" cy="288000"/>
          </a:xfrm>
        </p:grpSpPr>
        <p:sp>
          <p:nvSpPr>
            <p:cNvPr id="1659" name="Google Shape;1659;p49"/>
            <p:cNvSpPr/>
            <p:nvPr/>
          </p:nvSpPr>
          <p:spPr>
            <a:xfrm>
              <a:off x="5887844" y="3843453"/>
              <a:ext cx="288000" cy="2880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1D1C5"/>
                </a:solidFill>
                <a:latin typeface="Calibri"/>
                <a:ea typeface="Calibri"/>
                <a:cs typeface="Calibri"/>
                <a:sym typeface="Calibri"/>
              </a:endParaRPr>
            </a:p>
          </p:txBody>
        </p:sp>
        <p:cxnSp>
          <p:nvCxnSpPr>
            <p:cNvPr id="1660" name="Google Shape;1660;p49"/>
            <p:cNvCxnSpPr>
              <a:stCxn id="1659" idx="6"/>
            </p:cNvCxnSpPr>
            <p:nvPr/>
          </p:nvCxnSpPr>
          <p:spPr>
            <a:xfrm>
              <a:off x="6175844" y="3987453"/>
              <a:ext cx="360000" cy="0"/>
            </a:xfrm>
            <a:prstGeom prst="straightConnector1">
              <a:avLst/>
            </a:prstGeom>
            <a:noFill/>
            <a:ln w="19050" cap="flat" cmpd="sng">
              <a:solidFill>
                <a:srgbClr val="81D1C5"/>
              </a:solidFill>
              <a:prstDash val="solid"/>
              <a:miter lim="800000"/>
              <a:headEnd type="none" w="sm" len="sm"/>
              <a:tailEnd type="none" w="sm" len="sm"/>
            </a:ln>
          </p:spPr>
        </p:cxnSp>
      </p:grpSp>
      <p:sp>
        <p:nvSpPr>
          <p:cNvPr id="1661" name="Google Shape;1661;p49"/>
          <p:cNvSpPr/>
          <p:nvPr/>
        </p:nvSpPr>
        <p:spPr>
          <a:xfrm>
            <a:off x="2721434" y="2806477"/>
            <a:ext cx="9152319" cy="79967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1800" b="1" dirty="0">
                <a:solidFill>
                  <a:srgbClr val="595A59"/>
                </a:solidFill>
                <a:latin typeface="Calibri"/>
                <a:ea typeface="Calibri"/>
                <a:cs typeface="Calibri"/>
                <a:sym typeface="Calibri"/>
              </a:rPr>
              <a:t>Ängste hinterfragen</a:t>
            </a:r>
            <a:br>
              <a:rPr lang="de-DE" sz="1800" b="1" dirty="0">
                <a:solidFill>
                  <a:srgbClr val="595A59"/>
                </a:solidFill>
                <a:latin typeface="Calibri"/>
                <a:ea typeface="Calibri"/>
                <a:cs typeface="Calibri"/>
                <a:sym typeface="Calibri"/>
              </a:rPr>
            </a:br>
            <a:r>
              <a:rPr lang="de-DE" sz="1800" dirty="0">
                <a:solidFill>
                  <a:srgbClr val="595A59"/>
                </a:solidFill>
                <a:latin typeface="Calibri"/>
                <a:ea typeface="Calibri"/>
                <a:cs typeface="Calibri"/>
                <a:sym typeface="Calibri"/>
              </a:rPr>
              <a:t>Hinterfragen Sie sich und Ihre Ängste. Sind sie tatsächlich irrational und unwahrscheinlich, dass sie wahr werden?</a:t>
            </a:r>
            <a:endParaRPr dirty="0"/>
          </a:p>
        </p:txBody>
      </p:sp>
      <p:grpSp>
        <p:nvGrpSpPr>
          <p:cNvPr id="1662" name="Google Shape;1662;p49"/>
          <p:cNvGrpSpPr/>
          <p:nvPr/>
        </p:nvGrpSpPr>
        <p:grpSpPr>
          <a:xfrm>
            <a:off x="2011537" y="3115518"/>
            <a:ext cx="648000" cy="288000"/>
            <a:chOff x="5887844" y="3843453"/>
            <a:chExt cx="648000" cy="288000"/>
          </a:xfrm>
        </p:grpSpPr>
        <p:sp>
          <p:nvSpPr>
            <p:cNvPr id="1663" name="Google Shape;1663;p49"/>
            <p:cNvSpPr/>
            <p:nvPr/>
          </p:nvSpPr>
          <p:spPr>
            <a:xfrm>
              <a:off x="5887844" y="3843453"/>
              <a:ext cx="288000" cy="2880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1D1C5"/>
                </a:solidFill>
                <a:latin typeface="Calibri"/>
                <a:ea typeface="Calibri"/>
                <a:cs typeface="Calibri"/>
                <a:sym typeface="Calibri"/>
              </a:endParaRPr>
            </a:p>
          </p:txBody>
        </p:sp>
        <p:cxnSp>
          <p:nvCxnSpPr>
            <p:cNvPr id="1664" name="Google Shape;1664;p49"/>
            <p:cNvCxnSpPr>
              <a:stCxn id="1663" idx="6"/>
            </p:cNvCxnSpPr>
            <p:nvPr/>
          </p:nvCxnSpPr>
          <p:spPr>
            <a:xfrm>
              <a:off x="6175844" y="3987453"/>
              <a:ext cx="360000" cy="0"/>
            </a:xfrm>
            <a:prstGeom prst="straightConnector1">
              <a:avLst/>
            </a:prstGeom>
            <a:noFill/>
            <a:ln w="19050" cap="flat" cmpd="sng">
              <a:solidFill>
                <a:srgbClr val="81D1C5"/>
              </a:solidFill>
              <a:prstDash val="solid"/>
              <a:miter lim="800000"/>
              <a:headEnd type="none" w="sm" len="sm"/>
              <a:tailEnd type="none" w="sm" len="sm"/>
            </a:ln>
          </p:spPr>
        </p:cxnSp>
      </p:grpSp>
      <p:sp>
        <p:nvSpPr>
          <p:cNvPr id="1665" name="Google Shape;1665;p49"/>
          <p:cNvSpPr/>
          <p:nvPr/>
        </p:nvSpPr>
        <p:spPr>
          <a:xfrm>
            <a:off x="2721434" y="3630415"/>
            <a:ext cx="8883378" cy="79967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1800" b="1" dirty="0">
                <a:solidFill>
                  <a:srgbClr val="595A59"/>
                </a:solidFill>
                <a:latin typeface="Calibri"/>
                <a:ea typeface="Calibri"/>
                <a:cs typeface="Calibri"/>
                <a:sym typeface="Calibri"/>
              </a:rPr>
              <a:t>Vermeiden Sie Schwarz-Weiß-Denken</a:t>
            </a:r>
            <a:br>
              <a:rPr lang="de-DE" sz="1800" b="1" dirty="0">
                <a:solidFill>
                  <a:srgbClr val="595A59"/>
                </a:solidFill>
                <a:latin typeface="Calibri"/>
                <a:ea typeface="Calibri"/>
                <a:cs typeface="Calibri"/>
                <a:sym typeface="Calibri"/>
              </a:rPr>
            </a:br>
            <a:r>
              <a:rPr lang="de-DE" sz="1800" dirty="0">
                <a:solidFill>
                  <a:srgbClr val="595A59"/>
                </a:solidFill>
                <a:latin typeface="Calibri"/>
                <a:ea typeface="Calibri"/>
                <a:cs typeface="Calibri"/>
                <a:sym typeface="Calibri"/>
              </a:rPr>
              <a:t>Erfolg und Misserfolg sind nicht schwarz oder weiß. Alles-oder-nichts-Denken erhöht Stress und Angst.</a:t>
            </a:r>
            <a:endParaRPr dirty="0"/>
          </a:p>
        </p:txBody>
      </p:sp>
      <p:grpSp>
        <p:nvGrpSpPr>
          <p:cNvPr id="1666" name="Google Shape;1666;p49"/>
          <p:cNvGrpSpPr/>
          <p:nvPr/>
        </p:nvGrpSpPr>
        <p:grpSpPr>
          <a:xfrm>
            <a:off x="2011537" y="3758138"/>
            <a:ext cx="648000" cy="288000"/>
            <a:chOff x="5887844" y="3843453"/>
            <a:chExt cx="648000" cy="288000"/>
          </a:xfrm>
        </p:grpSpPr>
        <p:sp>
          <p:nvSpPr>
            <p:cNvPr id="1667" name="Google Shape;1667;p49"/>
            <p:cNvSpPr/>
            <p:nvPr/>
          </p:nvSpPr>
          <p:spPr>
            <a:xfrm>
              <a:off x="5887844" y="3843453"/>
              <a:ext cx="288000" cy="2880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1D1C5"/>
                </a:solidFill>
                <a:latin typeface="Calibri"/>
                <a:ea typeface="Calibri"/>
                <a:cs typeface="Calibri"/>
                <a:sym typeface="Calibri"/>
              </a:endParaRPr>
            </a:p>
          </p:txBody>
        </p:sp>
        <p:cxnSp>
          <p:nvCxnSpPr>
            <p:cNvPr id="1668" name="Google Shape;1668;p49"/>
            <p:cNvCxnSpPr>
              <a:stCxn id="1667" idx="6"/>
            </p:cNvCxnSpPr>
            <p:nvPr/>
          </p:nvCxnSpPr>
          <p:spPr>
            <a:xfrm>
              <a:off x="6175844" y="3987453"/>
              <a:ext cx="360000" cy="0"/>
            </a:xfrm>
            <a:prstGeom prst="straightConnector1">
              <a:avLst/>
            </a:prstGeom>
            <a:noFill/>
            <a:ln w="19050" cap="flat" cmpd="sng">
              <a:solidFill>
                <a:srgbClr val="81D1C5"/>
              </a:solidFill>
              <a:prstDash val="solid"/>
              <a:miter lim="800000"/>
              <a:headEnd type="none" w="sm" len="sm"/>
              <a:tailEnd type="none" w="sm" len="sm"/>
            </a:ln>
          </p:spPr>
        </p:cxnSp>
      </p:grpSp>
      <p:sp>
        <p:nvSpPr>
          <p:cNvPr id="1669" name="Google Shape;1669;p49"/>
          <p:cNvSpPr/>
          <p:nvPr/>
        </p:nvSpPr>
        <p:spPr>
          <a:xfrm>
            <a:off x="2721434" y="4273035"/>
            <a:ext cx="9482098" cy="79967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1800" b="1" dirty="0">
                <a:solidFill>
                  <a:srgbClr val="595A59"/>
                </a:solidFill>
                <a:latin typeface="Calibri"/>
                <a:ea typeface="Calibri"/>
                <a:cs typeface="Calibri"/>
                <a:sym typeface="Calibri"/>
              </a:rPr>
              <a:t>Suchen Sie den Austausch </a:t>
            </a:r>
            <a:endParaRPr dirty="0"/>
          </a:p>
          <a:p>
            <a:pPr marL="0" marR="0" lvl="0" indent="0" algn="l" rtl="0">
              <a:spcBef>
                <a:spcPts val="0"/>
              </a:spcBef>
              <a:spcAft>
                <a:spcPts val="0"/>
              </a:spcAft>
              <a:buNone/>
            </a:pPr>
            <a:r>
              <a:rPr lang="de-DE" sz="1800" dirty="0">
                <a:solidFill>
                  <a:srgbClr val="595A59"/>
                </a:solidFill>
                <a:latin typeface="Calibri"/>
                <a:ea typeface="Calibri"/>
                <a:cs typeface="Calibri"/>
                <a:sym typeface="Calibri"/>
              </a:rPr>
              <a:t>Sprechen Sie mit jemandem, z. B. mit Ihrer Familie oder Freunden.</a:t>
            </a:r>
            <a:endParaRPr dirty="0"/>
          </a:p>
        </p:txBody>
      </p:sp>
      <p:grpSp>
        <p:nvGrpSpPr>
          <p:cNvPr id="1670" name="Google Shape;1670;p49"/>
          <p:cNvGrpSpPr/>
          <p:nvPr/>
        </p:nvGrpSpPr>
        <p:grpSpPr>
          <a:xfrm>
            <a:off x="2011537" y="4400758"/>
            <a:ext cx="648000" cy="288000"/>
            <a:chOff x="5887844" y="3843453"/>
            <a:chExt cx="648000" cy="288000"/>
          </a:xfrm>
        </p:grpSpPr>
        <p:sp>
          <p:nvSpPr>
            <p:cNvPr id="1671" name="Google Shape;1671;p49"/>
            <p:cNvSpPr/>
            <p:nvPr/>
          </p:nvSpPr>
          <p:spPr>
            <a:xfrm>
              <a:off x="5887844" y="3843453"/>
              <a:ext cx="288000" cy="2880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1D1C5"/>
                </a:solidFill>
                <a:latin typeface="Calibri"/>
                <a:ea typeface="Calibri"/>
                <a:cs typeface="Calibri"/>
                <a:sym typeface="Calibri"/>
              </a:endParaRPr>
            </a:p>
          </p:txBody>
        </p:sp>
        <p:cxnSp>
          <p:nvCxnSpPr>
            <p:cNvPr id="1672" name="Google Shape;1672;p49"/>
            <p:cNvCxnSpPr>
              <a:stCxn id="1671" idx="6"/>
            </p:cNvCxnSpPr>
            <p:nvPr/>
          </p:nvCxnSpPr>
          <p:spPr>
            <a:xfrm>
              <a:off x="6175844" y="3987453"/>
              <a:ext cx="360000" cy="0"/>
            </a:xfrm>
            <a:prstGeom prst="straightConnector1">
              <a:avLst/>
            </a:prstGeom>
            <a:noFill/>
            <a:ln w="19050" cap="flat" cmpd="sng">
              <a:solidFill>
                <a:srgbClr val="81D1C5"/>
              </a:solidFill>
              <a:prstDash val="solid"/>
              <a:miter lim="800000"/>
              <a:headEnd type="none" w="sm" len="sm"/>
              <a:tailEnd type="none" w="sm" len="sm"/>
            </a:ln>
          </p:spPr>
        </p:cxnSp>
      </p:grpSp>
      <p:sp>
        <p:nvSpPr>
          <p:cNvPr id="1673" name="Google Shape;1673;p49"/>
          <p:cNvSpPr/>
          <p:nvPr/>
        </p:nvSpPr>
        <p:spPr>
          <a:xfrm>
            <a:off x="2709902" y="4876340"/>
            <a:ext cx="9482098" cy="79967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1800" b="1" dirty="0">
                <a:solidFill>
                  <a:srgbClr val="595A59"/>
                </a:solidFill>
                <a:latin typeface="Calibri"/>
                <a:ea typeface="Calibri"/>
                <a:cs typeface="Calibri"/>
                <a:sym typeface="Calibri"/>
              </a:rPr>
              <a:t>Konzentrieren Sie sich auf das, was Sie kontrollieren können</a:t>
            </a:r>
            <a:br>
              <a:rPr lang="de-DE" sz="1800" b="1" dirty="0">
                <a:solidFill>
                  <a:srgbClr val="595A59"/>
                </a:solidFill>
                <a:latin typeface="Calibri"/>
                <a:ea typeface="Calibri"/>
                <a:cs typeface="Calibri"/>
                <a:sym typeface="Calibri"/>
              </a:rPr>
            </a:br>
            <a:r>
              <a:rPr lang="de-DE" sz="1800" dirty="0">
                <a:solidFill>
                  <a:srgbClr val="595A59"/>
                </a:solidFill>
                <a:latin typeface="Calibri"/>
                <a:ea typeface="Calibri"/>
                <a:cs typeface="Calibri"/>
                <a:sym typeface="Calibri"/>
              </a:rPr>
              <a:t>Vieles liegt nicht in Ihrer Hand - es gibt kein Scheitern an Dingen, die Sie nicht kontrollieren können.</a:t>
            </a:r>
            <a:endParaRPr dirty="0"/>
          </a:p>
        </p:txBody>
      </p:sp>
      <p:grpSp>
        <p:nvGrpSpPr>
          <p:cNvPr id="1674" name="Google Shape;1674;p49"/>
          <p:cNvGrpSpPr/>
          <p:nvPr/>
        </p:nvGrpSpPr>
        <p:grpSpPr>
          <a:xfrm>
            <a:off x="2011537" y="5043378"/>
            <a:ext cx="648000" cy="288000"/>
            <a:chOff x="5887844" y="3843453"/>
            <a:chExt cx="648000" cy="288000"/>
          </a:xfrm>
        </p:grpSpPr>
        <p:sp>
          <p:nvSpPr>
            <p:cNvPr id="1675" name="Google Shape;1675;p49"/>
            <p:cNvSpPr/>
            <p:nvPr/>
          </p:nvSpPr>
          <p:spPr>
            <a:xfrm>
              <a:off x="5887844" y="3843453"/>
              <a:ext cx="288000" cy="2880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1D1C5"/>
                </a:solidFill>
                <a:latin typeface="Calibri"/>
                <a:ea typeface="Calibri"/>
                <a:cs typeface="Calibri"/>
                <a:sym typeface="Calibri"/>
              </a:endParaRPr>
            </a:p>
          </p:txBody>
        </p:sp>
        <p:cxnSp>
          <p:nvCxnSpPr>
            <p:cNvPr id="1676" name="Google Shape;1676;p49"/>
            <p:cNvCxnSpPr>
              <a:stCxn id="1675" idx="6"/>
            </p:cNvCxnSpPr>
            <p:nvPr/>
          </p:nvCxnSpPr>
          <p:spPr>
            <a:xfrm>
              <a:off x="6175844" y="3987453"/>
              <a:ext cx="360000" cy="0"/>
            </a:xfrm>
            <a:prstGeom prst="straightConnector1">
              <a:avLst/>
            </a:prstGeom>
            <a:noFill/>
            <a:ln w="19050" cap="flat" cmpd="sng">
              <a:solidFill>
                <a:srgbClr val="81D1C5"/>
              </a:solidFill>
              <a:prstDash val="solid"/>
              <a:miter lim="800000"/>
              <a:headEnd type="none" w="sm" len="sm"/>
              <a:tailEnd type="none" w="sm" len="sm"/>
            </a:ln>
          </p:spPr>
        </p:cxnSp>
      </p:grpSp>
      <p:sp>
        <p:nvSpPr>
          <p:cNvPr id="1677" name="Google Shape;1677;p49"/>
          <p:cNvSpPr/>
          <p:nvPr/>
        </p:nvSpPr>
        <p:spPr>
          <a:xfrm>
            <a:off x="2719215" y="5566361"/>
            <a:ext cx="9482098" cy="79967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1800" b="1" dirty="0">
                <a:solidFill>
                  <a:srgbClr val="595A59"/>
                </a:solidFill>
                <a:latin typeface="Calibri"/>
                <a:ea typeface="Calibri"/>
                <a:cs typeface="Calibri"/>
                <a:sym typeface="Calibri"/>
              </a:rPr>
              <a:t>Lernen Sie aus Ihren Fehlern</a:t>
            </a:r>
            <a:br>
              <a:rPr lang="de-DE" sz="1800" b="1" dirty="0">
                <a:solidFill>
                  <a:srgbClr val="595A59"/>
                </a:solidFill>
                <a:latin typeface="Calibri"/>
                <a:ea typeface="Calibri"/>
                <a:cs typeface="Calibri"/>
                <a:sym typeface="Calibri"/>
              </a:rPr>
            </a:br>
            <a:r>
              <a:rPr lang="de-DE" sz="1800" dirty="0">
                <a:solidFill>
                  <a:srgbClr val="595A59"/>
                </a:solidFill>
                <a:latin typeface="Calibri"/>
                <a:ea typeface="Calibri"/>
                <a:cs typeface="Calibri"/>
                <a:sym typeface="Calibri"/>
              </a:rPr>
              <a:t>Wirklich gescheitert ist man, wenn man einen Fehler gemacht hat und die Erfahrung nicht</a:t>
            </a:r>
          </a:p>
          <a:p>
            <a:pPr marL="0" marR="0" lvl="0" indent="0" algn="l" rtl="0">
              <a:spcBef>
                <a:spcPts val="0"/>
              </a:spcBef>
              <a:spcAft>
                <a:spcPts val="0"/>
              </a:spcAft>
              <a:buNone/>
            </a:pPr>
            <a:r>
              <a:rPr lang="de-DE" sz="1800" dirty="0">
                <a:solidFill>
                  <a:srgbClr val="595A59"/>
                </a:solidFill>
                <a:latin typeface="Calibri"/>
                <a:ea typeface="Calibri"/>
                <a:cs typeface="Calibri"/>
                <a:sym typeface="Calibri"/>
              </a:rPr>
              <a:t> 	genutzt hat.</a:t>
            </a:r>
            <a:endParaRPr dirty="0"/>
          </a:p>
        </p:txBody>
      </p:sp>
      <p:grpSp>
        <p:nvGrpSpPr>
          <p:cNvPr id="1678" name="Google Shape;1678;p49"/>
          <p:cNvGrpSpPr/>
          <p:nvPr/>
        </p:nvGrpSpPr>
        <p:grpSpPr>
          <a:xfrm>
            <a:off x="2011537" y="5685997"/>
            <a:ext cx="648000" cy="288000"/>
            <a:chOff x="5887844" y="3843453"/>
            <a:chExt cx="648000" cy="288000"/>
          </a:xfrm>
        </p:grpSpPr>
        <p:sp>
          <p:nvSpPr>
            <p:cNvPr id="1679" name="Google Shape;1679;p49"/>
            <p:cNvSpPr/>
            <p:nvPr/>
          </p:nvSpPr>
          <p:spPr>
            <a:xfrm>
              <a:off x="5887844" y="3843453"/>
              <a:ext cx="288000" cy="2880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1D1C5"/>
                </a:solidFill>
                <a:latin typeface="Calibri"/>
                <a:ea typeface="Calibri"/>
                <a:cs typeface="Calibri"/>
                <a:sym typeface="Calibri"/>
              </a:endParaRPr>
            </a:p>
          </p:txBody>
        </p:sp>
        <p:cxnSp>
          <p:nvCxnSpPr>
            <p:cNvPr id="1680" name="Google Shape;1680;p49"/>
            <p:cNvCxnSpPr>
              <a:stCxn id="1679" idx="6"/>
            </p:cNvCxnSpPr>
            <p:nvPr/>
          </p:nvCxnSpPr>
          <p:spPr>
            <a:xfrm>
              <a:off x="6175844" y="3987453"/>
              <a:ext cx="360000" cy="0"/>
            </a:xfrm>
            <a:prstGeom prst="straightConnector1">
              <a:avLst/>
            </a:prstGeom>
            <a:noFill/>
            <a:ln w="19050" cap="flat" cmpd="sng">
              <a:solidFill>
                <a:srgbClr val="81D1C5"/>
              </a:solidFill>
              <a:prstDash val="solid"/>
              <a:miter lim="800000"/>
              <a:headEnd type="none" w="sm" len="sm"/>
              <a:tailEnd type="none" w="sm" len="sm"/>
            </a:ln>
          </p:spPr>
        </p:cxnSp>
      </p:grpSp>
      <p:sp>
        <p:nvSpPr>
          <p:cNvPr id="1681" name="Google Shape;1681;p49"/>
          <p:cNvSpPr txBox="1"/>
          <p:nvPr/>
        </p:nvSpPr>
        <p:spPr>
          <a:xfrm>
            <a:off x="458410" y="3031408"/>
            <a:ext cx="155312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err="1">
                <a:solidFill>
                  <a:srgbClr val="595A59"/>
                </a:solidFill>
                <a:latin typeface="Calibri"/>
                <a:ea typeface="Calibri"/>
                <a:cs typeface="Calibri"/>
                <a:sym typeface="Calibri"/>
              </a:rPr>
              <a:t>Wie kann </a:t>
            </a:r>
            <a:r>
              <a:rPr lang="de-DE" sz="1800" dirty="0">
                <a:solidFill>
                  <a:srgbClr val="595A59"/>
                </a:solidFill>
                <a:latin typeface="Calibri"/>
                <a:ea typeface="Calibri"/>
                <a:cs typeface="Calibri"/>
                <a:sym typeface="Calibri"/>
              </a:rPr>
              <a:t>die persönliche </a:t>
            </a:r>
            <a:r>
              <a:rPr lang="de-DE" sz="1800" dirty="0" err="1">
                <a:solidFill>
                  <a:srgbClr val="595A59"/>
                </a:solidFill>
                <a:latin typeface="Calibri"/>
                <a:ea typeface="Calibri"/>
                <a:cs typeface="Calibri"/>
                <a:sym typeface="Calibri"/>
              </a:rPr>
              <a:t>Angst </a:t>
            </a:r>
            <a:r>
              <a:rPr lang="de-DE" sz="1800" dirty="0">
                <a:solidFill>
                  <a:srgbClr val="595A59"/>
                </a:solidFill>
                <a:latin typeface="Calibri"/>
                <a:ea typeface="Calibri"/>
                <a:cs typeface="Calibri"/>
                <a:sym typeface="Calibri"/>
              </a:rPr>
              <a:t>vor dem </a:t>
            </a:r>
            <a:r>
              <a:rPr lang="de-DE" sz="1800" dirty="0" err="1">
                <a:solidFill>
                  <a:srgbClr val="595A59"/>
                </a:solidFill>
                <a:latin typeface="Calibri"/>
                <a:ea typeface="Calibri"/>
                <a:cs typeface="Calibri"/>
                <a:sym typeface="Calibri"/>
              </a:rPr>
              <a:t>Scheitern überwunden werden</a:t>
            </a:r>
            <a:r>
              <a:rPr lang="de-DE" sz="1800" dirty="0">
                <a:solidFill>
                  <a:srgbClr val="595A59"/>
                </a:solidFill>
                <a:latin typeface="Calibri"/>
                <a:ea typeface="Calibri"/>
                <a:cs typeface="Calibri"/>
                <a:sym typeface="Calibri"/>
              </a:rPr>
              <a:t>?</a:t>
            </a:r>
            <a:endParaRPr sz="1800" dirty="0">
              <a:solidFill>
                <a:srgbClr val="595A59"/>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pic>
        <p:nvPicPr>
          <p:cNvPr id="1686" name="Google Shape;1686;p50" descr="Waage der Justitia"/>
          <p:cNvPicPr preferRelativeResize="0">
            <a:picLocks noGrp="1"/>
          </p:cNvPicPr>
          <p:nvPr>
            <p:ph type="body" idx="1"/>
          </p:nvPr>
        </p:nvPicPr>
        <p:blipFill rotWithShape="1">
          <a:blip r:embed="rId3">
            <a:alphaModFix/>
          </a:blip>
          <a:srcRect/>
          <a:stretch/>
        </p:blipFill>
        <p:spPr>
          <a:xfrm>
            <a:off x="7470374" y="3097757"/>
            <a:ext cx="698581" cy="767314"/>
          </a:xfrm>
          <a:prstGeom prst="rect">
            <a:avLst/>
          </a:prstGeom>
          <a:noFill/>
          <a:ln>
            <a:noFill/>
          </a:ln>
        </p:spPr>
      </p:pic>
      <p:sp>
        <p:nvSpPr>
          <p:cNvPr id="1687" name="Google Shape;1687;p50"/>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Das </a:t>
            </a:r>
            <a:r>
              <a:rPr lang="de-DE" dirty="0" err="1"/>
              <a:t>Scheitern </a:t>
            </a:r>
            <a:r>
              <a:rPr lang="de-DE" dirty="0"/>
              <a:t>des eigenen </a:t>
            </a:r>
            <a:r>
              <a:rPr lang="de-DE" dirty="0" err="1"/>
              <a:t>Unternehmens kann </a:t>
            </a:r>
            <a:r>
              <a:rPr lang="de-DE" dirty="0"/>
              <a:t>zu negativen emotionalen </a:t>
            </a:r>
            <a:r>
              <a:rPr lang="de-DE" dirty="0" err="1"/>
              <a:t>Reaktionen führen</a:t>
            </a:r>
            <a:r>
              <a:rPr lang="de-DE" dirty="0"/>
              <a:t>.</a:t>
            </a:r>
            <a:endParaRPr dirty="0"/>
          </a:p>
          <a:p>
            <a:pPr marL="0" lvl="0" indent="0" algn="l" rtl="0">
              <a:lnSpc>
                <a:spcPct val="100000"/>
              </a:lnSpc>
              <a:spcBef>
                <a:spcPts val="600"/>
              </a:spcBef>
              <a:spcAft>
                <a:spcPts val="0"/>
              </a:spcAft>
              <a:buClr>
                <a:srgbClr val="595A59"/>
              </a:buClr>
              <a:buSzPts val="1800"/>
              <a:buNone/>
            </a:pPr>
            <a:r>
              <a:rPr lang="de-DE" dirty="0"/>
              <a:t>Emotionale Erholung und ein Neuanfang können nur funktionieren, wenn die Gedanken an die Gründe des Scheiterns keine negativen emotionalen Reaktionen mehr hervorrufen.</a:t>
            </a:r>
            <a:endParaRPr dirty="0"/>
          </a:p>
          <a:p>
            <a:pPr marL="0" lvl="0" indent="0" algn="l" rtl="0">
              <a:lnSpc>
                <a:spcPct val="100000"/>
              </a:lnSpc>
              <a:spcBef>
                <a:spcPts val="600"/>
              </a:spcBef>
              <a:spcAft>
                <a:spcPts val="0"/>
              </a:spcAft>
              <a:buClr>
                <a:srgbClr val="595A59"/>
              </a:buClr>
              <a:buSzPts val="1800"/>
              <a:buNone/>
            </a:pPr>
            <a:r>
              <a:rPr lang="de-DE" dirty="0"/>
              <a:t>Grundsätzlich sind zwei emotionale Prozesse möglich:</a:t>
            </a:r>
            <a:endParaRPr dirty="0"/>
          </a:p>
        </p:txBody>
      </p:sp>
      <p:sp>
        <p:nvSpPr>
          <p:cNvPr id="1688" name="Google Shape;1688;p50"/>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Um sich schnell von Niederlagen erholen zu können, ist es wichtig, das richtige Gleichgewicht zwischen Verlustorientierung und der Motivation für einen Neuanfang zu finden.</a:t>
            </a:r>
            <a:endParaRPr dirty="0"/>
          </a:p>
        </p:txBody>
      </p:sp>
      <p:sp>
        <p:nvSpPr>
          <p:cNvPr id="1689" name="Google Shape;1689;p50"/>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a:t>Aus Misserfolgen lernen (I/II)</a:t>
            </a:r>
            <a:endParaRPr/>
          </a:p>
          <a:p>
            <a:pPr marL="0" lvl="0" indent="0" algn="l" rtl="0">
              <a:lnSpc>
                <a:spcPct val="90000"/>
              </a:lnSpc>
              <a:spcBef>
                <a:spcPts val="1000"/>
              </a:spcBef>
              <a:spcAft>
                <a:spcPts val="0"/>
              </a:spcAft>
              <a:buClr>
                <a:srgbClr val="79527B"/>
              </a:buClr>
              <a:buSzPts val="1800"/>
              <a:buNone/>
            </a:pPr>
            <a:endParaRPr/>
          </a:p>
        </p:txBody>
      </p:sp>
      <p:sp>
        <p:nvSpPr>
          <p:cNvPr id="1690" name="Google Shape;1690;p50"/>
          <p:cNvSpPr/>
          <p:nvPr/>
        </p:nvSpPr>
        <p:spPr>
          <a:xfrm>
            <a:off x="3859307" y="1825605"/>
            <a:ext cx="3501116" cy="3749171"/>
          </a:xfrm>
          <a:prstGeom prst="rect">
            <a:avLst/>
          </a:prstGeom>
          <a:no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rgbClr val="595A59"/>
              </a:buClr>
              <a:buSzPts val="1600"/>
              <a:buFont typeface="Arial"/>
              <a:buChar char="•"/>
            </a:pPr>
            <a:r>
              <a:rPr lang="de-DE" sz="1600" dirty="0">
                <a:solidFill>
                  <a:srgbClr val="595A59"/>
                </a:solidFill>
                <a:latin typeface="Calibri"/>
                <a:ea typeface="Calibri"/>
                <a:cs typeface="Calibri"/>
                <a:sym typeface="Calibri"/>
              </a:rPr>
              <a:t>Verarbeitung der Niederlage und der Verluste (und Durchtrennen der emotionalen Fesseln, die sich durch das Scheitern aufgebaut haben)</a:t>
            </a:r>
            <a:endParaRPr dirty="0"/>
          </a:p>
          <a:p>
            <a:pPr marL="285750" marR="0" lvl="0" indent="-285750" algn="l" rtl="0">
              <a:spcBef>
                <a:spcPts val="0"/>
              </a:spcBef>
              <a:spcAft>
                <a:spcPts val="0"/>
              </a:spcAft>
              <a:buClr>
                <a:srgbClr val="595A59"/>
              </a:buClr>
              <a:buSzPts val="1600"/>
              <a:buFont typeface="Arial"/>
              <a:buChar char="•"/>
            </a:pPr>
            <a:r>
              <a:rPr lang="de-DE" sz="1600" dirty="0">
                <a:solidFill>
                  <a:srgbClr val="595A59"/>
                </a:solidFill>
                <a:latin typeface="Calibri"/>
                <a:ea typeface="Calibri"/>
                <a:cs typeface="Calibri"/>
                <a:sym typeface="Calibri"/>
              </a:rPr>
              <a:t>Dieser Prozess gibt dem Scheitern einen Sinn und kann zu einer neuen Sichtweise auf das Scheitern führen</a:t>
            </a:r>
            <a:endParaRPr dirty="0"/>
          </a:p>
          <a:p>
            <a:pPr marL="285750" marR="0" lvl="0" indent="-285750" algn="l" rtl="0">
              <a:spcBef>
                <a:spcPts val="0"/>
              </a:spcBef>
              <a:spcAft>
                <a:spcPts val="0"/>
              </a:spcAft>
              <a:buClr>
                <a:srgbClr val="595A59"/>
              </a:buClr>
              <a:buSzPts val="1600"/>
              <a:buFont typeface="Arial"/>
              <a:buChar char="•"/>
            </a:pPr>
            <a:r>
              <a:rPr lang="de-DE" sz="1600" dirty="0">
                <a:solidFill>
                  <a:srgbClr val="595A59"/>
                </a:solidFill>
                <a:latin typeface="Calibri"/>
                <a:ea typeface="Calibri"/>
                <a:cs typeface="Calibri"/>
                <a:sym typeface="Calibri"/>
              </a:rPr>
              <a:t>Die Bewältigung des eigenen Scheiterns kann sehr schmerzhaft sein. Positive und negative Gefühle wechseln sich oft schnell ab</a:t>
            </a:r>
            <a:endParaRPr dirty="0"/>
          </a:p>
        </p:txBody>
      </p:sp>
      <p:sp>
        <p:nvSpPr>
          <p:cNvPr id="1691" name="Google Shape;1691;p50"/>
          <p:cNvSpPr/>
          <p:nvPr/>
        </p:nvSpPr>
        <p:spPr>
          <a:xfrm>
            <a:off x="8283601" y="1825605"/>
            <a:ext cx="3501116" cy="3749171"/>
          </a:xfrm>
          <a:prstGeom prst="rect">
            <a:avLst/>
          </a:prstGeom>
          <a:no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rgbClr val="595A59"/>
              </a:buClr>
              <a:buSzPts val="1600"/>
              <a:buFont typeface="Arial"/>
              <a:buChar char="•"/>
            </a:pPr>
            <a:r>
              <a:rPr lang="de-DE" sz="1600" dirty="0">
                <a:solidFill>
                  <a:srgbClr val="595A59"/>
                </a:solidFill>
                <a:latin typeface="Calibri"/>
                <a:ea typeface="Calibri"/>
                <a:cs typeface="Calibri"/>
                <a:sym typeface="Calibri"/>
              </a:rPr>
              <a:t>Motivation für einen neuen Versuch</a:t>
            </a:r>
            <a:endParaRPr dirty="0"/>
          </a:p>
          <a:p>
            <a:pPr marL="285750" marR="0" lvl="0" indent="-285750" algn="l" rtl="0">
              <a:spcBef>
                <a:spcPts val="0"/>
              </a:spcBef>
              <a:spcAft>
                <a:spcPts val="0"/>
              </a:spcAft>
              <a:buClr>
                <a:srgbClr val="595A59"/>
              </a:buClr>
              <a:buSzPts val="1600"/>
              <a:buFont typeface="Arial"/>
              <a:buChar char="•"/>
            </a:pPr>
            <a:r>
              <a:rPr lang="de-DE" sz="1600" dirty="0">
                <a:solidFill>
                  <a:srgbClr val="595A59"/>
                </a:solidFill>
                <a:latin typeface="Calibri"/>
                <a:ea typeface="Calibri"/>
                <a:cs typeface="Calibri"/>
                <a:sym typeface="Calibri"/>
              </a:rPr>
              <a:t>basiert auf einer proaktiven Einstellung und dem Glauben an die eigenen Fähigkeiten sowie auf dem Wunsch, Niederlagen zu vermeiden </a:t>
            </a:r>
          </a:p>
          <a:p>
            <a:pPr marL="285750" marR="0" lvl="0" indent="-285750" algn="l" rtl="0">
              <a:spcBef>
                <a:spcPts val="0"/>
              </a:spcBef>
              <a:spcAft>
                <a:spcPts val="0"/>
              </a:spcAft>
              <a:buClr>
                <a:srgbClr val="595A59"/>
              </a:buClr>
              <a:buSzPts val="1600"/>
              <a:buFont typeface="Arial"/>
              <a:buChar char="•"/>
            </a:pPr>
            <a:r>
              <a:rPr lang="de-DE" sz="1600" dirty="0">
                <a:solidFill>
                  <a:srgbClr val="595A59"/>
                </a:solidFill>
                <a:latin typeface="Calibri"/>
                <a:ea typeface="Calibri"/>
                <a:cs typeface="Calibri"/>
                <a:sym typeface="Calibri"/>
              </a:rPr>
              <a:t>Niederlagen werden unterdrückt - was mentale Anstrengungen erfordert und negative Folgen haben kann</a:t>
            </a:r>
            <a:endParaRPr dirty="0"/>
          </a:p>
          <a:p>
            <a:pPr marL="285750" marR="0" lvl="0" indent="-285750" algn="l" rtl="0">
              <a:spcBef>
                <a:spcPts val="0"/>
              </a:spcBef>
              <a:spcAft>
                <a:spcPts val="0"/>
              </a:spcAft>
              <a:buClr>
                <a:srgbClr val="595A59"/>
              </a:buClr>
              <a:buSzPts val="1600"/>
              <a:buFont typeface="Arial"/>
              <a:buChar char="•"/>
            </a:pPr>
            <a:r>
              <a:rPr lang="de-DE" sz="1600" dirty="0">
                <a:solidFill>
                  <a:srgbClr val="595A59"/>
                </a:solidFill>
                <a:latin typeface="Calibri"/>
                <a:ea typeface="Calibri"/>
                <a:cs typeface="Calibri"/>
                <a:sym typeface="Calibri"/>
              </a:rPr>
              <a:t>Der Drang, es beim nächsten Mal besser zu machen, kann zusätzlichen Stress verursachen - aber auch die emotionale Bedeutung der Niederlage verringern</a:t>
            </a:r>
            <a:endParaRPr dirty="0"/>
          </a:p>
        </p:txBody>
      </p:sp>
      <p:sp>
        <p:nvSpPr>
          <p:cNvPr id="1692" name="Google Shape;1692;p50"/>
          <p:cNvSpPr/>
          <p:nvPr/>
        </p:nvSpPr>
        <p:spPr>
          <a:xfrm>
            <a:off x="3859307" y="1392122"/>
            <a:ext cx="3501116" cy="447869"/>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dirty="0">
                <a:solidFill>
                  <a:schemeClr val="lt1"/>
                </a:solidFill>
                <a:latin typeface="Calibri"/>
                <a:ea typeface="Calibri"/>
                <a:cs typeface="Calibri"/>
                <a:sym typeface="Calibri"/>
              </a:rPr>
              <a:t>VERLUSTORIENTIERUNG</a:t>
            </a:r>
            <a:endParaRPr sz="1800" dirty="0">
              <a:solidFill>
                <a:schemeClr val="lt1"/>
              </a:solidFill>
              <a:latin typeface="Calibri"/>
              <a:ea typeface="Calibri"/>
              <a:cs typeface="Calibri"/>
              <a:sym typeface="Calibri"/>
            </a:endParaRPr>
          </a:p>
        </p:txBody>
      </p:sp>
      <p:sp>
        <p:nvSpPr>
          <p:cNvPr id="1693" name="Google Shape;1693;p50"/>
          <p:cNvSpPr/>
          <p:nvPr/>
        </p:nvSpPr>
        <p:spPr>
          <a:xfrm>
            <a:off x="8283601" y="1377736"/>
            <a:ext cx="3501116" cy="447869"/>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a:solidFill>
                  <a:schemeClr val="lt1"/>
                </a:solidFill>
                <a:latin typeface="Calibri"/>
                <a:ea typeface="Calibri"/>
                <a:cs typeface="Calibri"/>
                <a:sym typeface="Calibri"/>
              </a:rPr>
              <a:t>LERNEN &amp; WIEDERHOLEN</a:t>
            </a:r>
            <a:endParaRPr sz="1800">
              <a:solidFill>
                <a:schemeClr val="lt1"/>
              </a:solidFill>
              <a:latin typeface="Calibri"/>
              <a:ea typeface="Calibri"/>
              <a:cs typeface="Calibri"/>
              <a:sym typeface="Calibri"/>
            </a:endParaRPr>
          </a:p>
        </p:txBody>
      </p:sp>
      <p:sp>
        <p:nvSpPr>
          <p:cNvPr id="1694" name="Google Shape;1694;p50"/>
          <p:cNvSpPr/>
          <p:nvPr/>
        </p:nvSpPr>
        <p:spPr>
          <a:xfrm>
            <a:off x="3854613" y="5756840"/>
            <a:ext cx="7930104" cy="671804"/>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dirty="0">
                <a:solidFill>
                  <a:schemeClr val="lt1"/>
                </a:solidFill>
                <a:latin typeface="Calibri"/>
                <a:ea typeface="Calibri"/>
                <a:cs typeface="Calibri"/>
                <a:sym typeface="Calibri"/>
              </a:rPr>
              <a:t>Die Fähigkeit eines dualen Prozesses zwischen Verlustorientierung und der Motivation zum Neubeginn ermöglicht eine viel schnellere Erholung!</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699" name="Google Shape;1699;p51"/>
          <p:cNvSpPr txBox="1">
            <a:spLocks noGrp="1"/>
          </p:cNvSpPr>
          <p:nvPr>
            <p:ph type="body" idx="1"/>
          </p:nvPr>
        </p:nvSpPr>
        <p:spPr>
          <a:xfrm>
            <a:off x="3752490" y="2411842"/>
            <a:ext cx="8007709" cy="2692003"/>
          </a:xfrm>
          <a:prstGeom prst="rect">
            <a:avLst/>
          </a:prstGeom>
          <a:solidFill>
            <a:schemeClr val="lt1"/>
          </a:solid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rgbClr val="595A59"/>
              </a:buClr>
              <a:buSzPts val="1800"/>
              <a:buFont typeface="Arial"/>
              <a:buChar char="•"/>
            </a:pPr>
            <a:r>
              <a:rPr lang="de-DE" dirty="0"/>
              <a:t>Gefühle und darauf beruhende Reaktionen sind normal</a:t>
            </a:r>
            <a:endParaRPr dirty="0"/>
          </a:p>
          <a:p>
            <a:pPr marL="285750" lvl="0" indent="-285750" algn="l" rtl="0">
              <a:lnSpc>
                <a:spcPct val="90000"/>
              </a:lnSpc>
              <a:spcBef>
                <a:spcPts val="1000"/>
              </a:spcBef>
              <a:spcAft>
                <a:spcPts val="0"/>
              </a:spcAft>
              <a:buClr>
                <a:srgbClr val="595A59"/>
              </a:buClr>
              <a:buSzPts val="1800"/>
              <a:buFont typeface="Arial"/>
              <a:buChar char="•"/>
            </a:pPr>
            <a:r>
              <a:rPr lang="de-DE" dirty="0"/>
              <a:t>Psychologische und physiologische Reaktionen auf Misserfolge als normal zu akzeptieren, kann weiteren Stress vermeiden</a:t>
            </a:r>
            <a:endParaRPr dirty="0"/>
          </a:p>
          <a:p>
            <a:pPr marL="285750" lvl="0" indent="-285750" algn="l" rtl="0">
              <a:lnSpc>
                <a:spcPct val="90000"/>
              </a:lnSpc>
              <a:spcBef>
                <a:spcPts val="1000"/>
              </a:spcBef>
              <a:spcAft>
                <a:spcPts val="0"/>
              </a:spcAft>
              <a:buClr>
                <a:srgbClr val="595A59"/>
              </a:buClr>
              <a:buSzPts val="1800"/>
              <a:buFont typeface="Arial"/>
              <a:buChar char="•"/>
            </a:pPr>
            <a:r>
              <a:rPr lang="de-DE" dirty="0"/>
              <a:t>Die Akzeptanz des Scheiterns ist ein Prozess - die Akzeptanz kann positive Gefühle hervorrufen, die eine reine Verlustorientierung verhindern. </a:t>
            </a:r>
            <a:endParaRPr dirty="0"/>
          </a:p>
          <a:p>
            <a:pPr marL="285750" lvl="0" indent="-285750" algn="l" rtl="0">
              <a:lnSpc>
                <a:spcPct val="90000"/>
              </a:lnSpc>
              <a:spcBef>
                <a:spcPts val="1000"/>
              </a:spcBef>
              <a:spcAft>
                <a:spcPts val="0"/>
              </a:spcAft>
              <a:buClr>
                <a:srgbClr val="595A59"/>
              </a:buClr>
              <a:buSzPts val="1800"/>
              <a:buFont typeface="Arial"/>
              <a:buChar char="•"/>
            </a:pPr>
            <a:r>
              <a:rPr lang="de-DE" dirty="0"/>
              <a:t>Der Lernprozess ist nicht kontinuierlich, sondern unterliegt emotionalen Schwankungen - auf diese sollte man vorbereitet sein</a:t>
            </a:r>
            <a:endParaRPr dirty="0"/>
          </a:p>
          <a:p>
            <a:pPr marL="285750" lvl="0" indent="-285750" algn="l" rtl="0">
              <a:lnSpc>
                <a:spcPct val="90000"/>
              </a:lnSpc>
              <a:spcBef>
                <a:spcPts val="1000"/>
              </a:spcBef>
              <a:spcAft>
                <a:spcPts val="0"/>
              </a:spcAft>
              <a:buClr>
                <a:srgbClr val="595A59"/>
              </a:buClr>
              <a:buSzPts val="1800"/>
              <a:buFont typeface="Arial"/>
              <a:buChar char="•"/>
            </a:pPr>
            <a:r>
              <a:rPr lang="de-DE" dirty="0"/>
              <a:t>Aus Fehlern zu lernen, kann Sie zu einem besseren Unternehmer machen!</a:t>
            </a:r>
            <a:endParaRPr dirty="0"/>
          </a:p>
        </p:txBody>
      </p:sp>
      <p:pic>
        <p:nvPicPr>
          <p:cNvPr id="1700" name="Google Shape;1700;p51"/>
          <p:cNvPicPr preferRelativeResize="0">
            <a:picLocks noGrp="1"/>
          </p:cNvPicPr>
          <p:nvPr>
            <p:ph type="body" idx="2"/>
          </p:nvPr>
        </p:nvPicPr>
        <p:blipFill rotWithShape="1">
          <a:blip r:embed="rId3">
            <a:alphaModFix/>
          </a:blip>
          <a:srcRect/>
          <a:stretch/>
        </p:blipFill>
        <p:spPr>
          <a:xfrm>
            <a:off x="370936" y="2967782"/>
            <a:ext cx="3189288" cy="1793974"/>
          </a:xfrm>
          <a:prstGeom prst="rect">
            <a:avLst/>
          </a:prstGeom>
          <a:noFill/>
          <a:ln>
            <a:noFill/>
          </a:ln>
        </p:spPr>
      </p:pic>
      <p:sp>
        <p:nvSpPr>
          <p:cNvPr id="1701" name="Google Shape;1701;p51"/>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Um an Misserfolgen zu wachsen, muss man mit ihnen richtig umgehen. </a:t>
            </a:r>
            <a:endParaRPr dirty="0"/>
          </a:p>
        </p:txBody>
      </p:sp>
      <p:sp>
        <p:nvSpPr>
          <p:cNvPr id="1702" name="Google Shape;1702;p51"/>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a:t>Aus Misserfolgen lernen (II/II)</a:t>
            </a:r>
            <a:endParaRPr/>
          </a:p>
          <a:p>
            <a:pPr marL="0" lvl="0" indent="0" algn="l" rtl="0">
              <a:lnSpc>
                <a:spcPct val="90000"/>
              </a:lnSpc>
              <a:spcBef>
                <a:spcPts val="1000"/>
              </a:spcBef>
              <a:spcAft>
                <a:spcPts val="0"/>
              </a:spcAft>
              <a:buClr>
                <a:srgbClr val="79527B"/>
              </a:buClr>
              <a:buSzPts val="1800"/>
              <a:buNone/>
            </a:pPr>
            <a:endParaRPr/>
          </a:p>
          <a:p>
            <a:pPr marL="0" lvl="0" indent="0" algn="l" rtl="0">
              <a:lnSpc>
                <a:spcPct val="90000"/>
              </a:lnSpc>
              <a:spcBef>
                <a:spcPts val="1000"/>
              </a:spcBef>
              <a:spcAft>
                <a:spcPts val="0"/>
              </a:spcAft>
              <a:buClr>
                <a:srgbClr val="79527B"/>
              </a:buClr>
              <a:buSzPts val="1800"/>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707" name="Google Shape;1707;p52"/>
          <p:cNvSpPr txBox="1">
            <a:spLocks noGrp="1"/>
          </p:cNvSpPr>
          <p:nvPr>
            <p:ph type="body" idx="2"/>
          </p:nvPr>
        </p:nvSpPr>
        <p:spPr>
          <a:xfrm>
            <a:off x="389965" y="1637401"/>
            <a:ext cx="3311178"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Fred </a:t>
            </a:r>
            <a:r>
              <a:rPr lang="de-DE" dirty="0" err="1"/>
              <a:t>Colantonio</a:t>
            </a:r>
            <a:r>
              <a:rPr lang="de-DE" dirty="0"/>
              <a:t>, Business Coach und Kriminologe mit Spezialisierung auf neue Medien und Technologien, spricht über den Umgang mit dem Scheitern als Weg zum Erfolg und gibt Tipps und Tricks rund um das Scheitern und seine Wahrnehmung.</a:t>
            </a:r>
            <a:endParaRPr dirty="0"/>
          </a:p>
          <a:p>
            <a:pPr marL="0" lvl="0" indent="0" algn="l" rtl="0">
              <a:lnSpc>
                <a:spcPct val="100000"/>
              </a:lnSpc>
              <a:spcBef>
                <a:spcPts val="600"/>
              </a:spcBef>
              <a:spcAft>
                <a:spcPts val="0"/>
              </a:spcAft>
              <a:buClr>
                <a:srgbClr val="595A59"/>
              </a:buClr>
              <a:buSzPts val="1800"/>
              <a:buNone/>
            </a:pPr>
            <a:endParaRPr dirty="0"/>
          </a:p>
          <a:p>
            <a:pPr marL="0" lvl="0" indent="0" algn="l" rtl="0">
              <a:lnSpc>
                <a:spcPct val="100000"/>
              </a:lnSpc>
              <a:spcBef>
                <a:spcPts val="600"/>
              </a:spcBef>
              <a:spcAft>
                <a:spcPts val="0"/>
              </a:spcAft>
              <a:buClr>
                <a:srgbClr val="595A59"/>
              </a:buClr>
              <a:buSzPts val="1200"/>
              <a:buNone/>
            </a:pPr>
            <a:r>
              <a:rPr lang="de-DE" sz="1200" dirty="0"/>
              <a:t>Quelle: TED</a:t>
            </a:r>
            <a:endParaRPr dirty="0"/>
          </a:p>
          <a:p>
            <a:pPr marL="0" lvl="0" indent="0" algn="l" rtl="0">
              <a:lnSpc>
                <a:spcPct val="100000"/>
              </a:lnSpc>
              <a:spcBef>
                <a:spcPts val="600"/>
              </a:spcBef>
              <a:spcAft>
                <a:spcPts val="0"/>
              </a:spcAft>
              <a:buClr>
                <a:srgbClr val="79527B"/>
              </a:buClr>
              <a:buSzPts val="1200"/>
              <a:buNone/>
            </a:pPr>
            <a:r>
              <a:rPr lang="de-DE" sz="1200" u="sng" dirty="0">
                <a:solidFill>
                  <a:srgbClr val="79527B"/>
                </a:solidFill>
                <a:hlinkClick r:id="rId3">
                  <a:extLst>
                    <a:ext uri="{A12FA001-AC4F-418D-AE19-62706E023703}">
                      <ahyp:hlinkClr xmlns:ahyp="http://schemas.microsoft.com/office/drawing/2018/hyperlinkcolor" val="tx"/>
                    </a:ext>
                  </a:extLst>
                </a:hlinkClick>
              </a:rPr>
              <a:t>https://www.youtube.com/watch?v=LvXYIKenP4o</a:t>
            </a:r>
            <a:endParaRPr sz="1200" dirty="0">
              <a:solidFill>
                <a:srgbClr val="79527B"/>
              </a:solidFill>
            </a:endParaRPr>
          </a:p>
        </p:txBody>
      </p:sp>
      <p:sp>
        <p:nvSpPr>
          <p:cNvPr id="1708" name="Google Shape;1708;p52"/>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Video: Wie die Wahrnehmung des Scheiterns den Erfolg beeinflusst</a:t>
            </a:r>
            <a:endParaRPr dirty="0"/>
          </a:p>
        </p:txBody>
      </p:sp>
      <p:sp>
        <p:nvSpPr>
          <p:cNvPr id="1709" name="Google Shape;1709;p52"/>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a:t>Scheitern und Erfolg</a:t>
            </a:r>
            <a:endParaRPr/>
          </a:p>
        </p:txBody>
      </p:sp>
      <p:pic>
        <p:nvPicPr>
          <p:cNvPr id="1710" name="Google Shape;1710;p52" descr="iMac.png"/>
          <p:cNvPicPr preferRelativeResize="0">
            <a:picLocks noGrp="1"/>
          </p:cNvPicPr>
          <p:nvPr>
            <p:ph type="body" idx="1"/>
          </p:nvPr>
        </p:nvPicPr>
        <p:blipFill rotWithShape="1">
          <a:blip r:embed="rId4">
            <a:alphaModFix/>
          </a:blip>
          <a:srcRect/>
          <a:stretch/>
        </p:blipFill>
        <p:spPr>
          <a:xfrm>
            <a:off x="5122980" y="1636713"/>
            <a:ext cx="5267090" cy="4455341"/>
          </a:xfrm>
          <a:prstGeom prst="rect">
            <a:avLst/>
          </a:prstGeom>
          <a:noFill/>
          <a:ln>
            <a:noFill/>
          </a:ln>
        </p:spPr>
      </p:pic>
      <p:pic>
        <p:nvPicPr>
          <p:cNvPr id="1711" name="Google Shape;1711;p52" title="How perception of failure affects success: Fred Colantonio at TEDxLiege"/>
          <p:cNvPicPr preferRelativeResize="0"/>
          <p:nvPr/>
        </p:nvPicPr>
        <p:blipFill rotWithShape="1">
          <a:blip r:embed="rId5">
            <a:alphaModFix/>
          </a:blip>
          <a:srcRect/>
          <a:stretch/>
        </p:blipFill>
        <p:spPr>
          <a:xfrm>
            <a:off x="5817326" y="2212437"/>
            <a:ext cx="3988526" cy="22535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1"/>
                                        </p:tgtEl>
                                        <p:attrNameLst>
                                          <p:attrName>style.visibility</p:attrName>
                                        </p:attrNameLst>
                                      </p:cBhvr>
                                      <p:to>
                                        <p:strVal val="visible"/>
                                      </p:to>
                                    </p:set>
                                    <p:animEffect transition="in" filter="fade">
                                      <p:cBhvr>
                                        <p:cTn id="7" dur="1"/>
                                        <p:tgtEl>
                                          <p:spTgt spid="1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15"/>
        <p:cNvGrpSpPr/>
        <p:nvPr/>
      </p:nvGrpSpPr>
      <p:grpSpPr>
        <a:xfrm>
          <a:off x="0" y="0"/>
          <a:ext cx="0" cy="0"/>
          <a:chOff x="0" y="0"/>
          <a:chExt cx="0" cy="0"/>
        </a:xfrm>
      </p:grpSpPr>
      <p:sp>
        <p:nvSpPr>
          <p:cNvPr id="1717" name="Google Shape;1717;p53"/>
          <p:cNvSpPr txBox="1">
            <a:spLocks noGrp="1"/>
          </p:cNvSpPr>
          <p:nvPr>
            <p:ph type="body" idx="2"/>
          </p:nvPr>
        </p:nvSpPr>
        <p:spPr>
          <a:xfrm>
            <a:off x="7511069" y="992114"/>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t>20 Stangen Spaghetti</a:t>
            </a:r>
            <a:endParaRPr/>
          </a:p>
        </p:txBody>
      </p:sp>
      <p:sp>
        <p:nvSpPr>
          <p:cNvPr id="1719" name="Google Shape;1719;p53"/>
          <p:cNvSpPr txBox="1">
            <a:spLocks noGrp="1"/>
          </p:cNvSpPr>
          <p:nvPr>
            <p:ph type="body" idx="4"/>
          </p:nvPr>
        </p:nvSpPr>
        <p:spPr>
          <a:xfrm>
            <a:off x="7511069" y="2066740"/>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t>ein Meter Klebeband</a:t>
            </a:r>
            <a:endParaRPr/>
          </a:p>
        </p:txBody>
      </p:sp>
      <p:sp>
        <p:nvSpPr>
          <p:cNvPr id="1721" name="Google Shape;1721;p53"/>
          <p:cNvSpPr txBox="1">
            <a:spLocks noGrp="1"/>
          </p:cNvSpPr>
          <p:nvPr>
            <p:ph type="body" idx="6"/>
          </p:nvPr>
        </p:nvSpPr>
        <p:spPr>
          <a:xfrm>
            <a:off x="7511069" y="3126504"/>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t>ein Meter Schnur</a:t>
            </a:r>
            <a:endParaRPr/>
          </a:p>
        </p:txBody>
      </p:sp>
      <p:sp>
        <p:nvSpPr>
          <p:cNvPr id="1723" name="Google Shape;1723;p53"/>
          <p:cNvSpPr txBox="1">
            <a:spLocks noGrp="1"/>
          </p:cNvSpPr>
          <p:nvPr>
            <p:ph type="body" idx="8"/>
          </p:nvPr>
        </p:nvSpPr>
        <p:spPr>
          <a:xfrm>
            <a:off x="7497214" y="4184690"/>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t>ein Marshmallow</a:t>
            </a:r>
            <a:endParaRPr/>
          </a:p>
        </p:txBody>
      </p:sp>
      <p:sp>
        <p:nvSpPr>
          <p:cNvPr id="1725" name="Google Shape;1725;p53"/>
          <p:cNvSpPr txBox="1">
            <a:spLocks noGrp="1"/>
          </p:cNvSpPr>
          <p:nvPr>
            <p:ph type="body" idx="13"/>
          </p:nvPr>
        </p:nvSpPr>
        <p:spPr>
          <a:xfrm>
            <a:off x="7511069" y="5261992"/>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dirty="0"/>
              <a:t>18 Minuten Zeit</a:t>
            </a:r>
            <a:endParaRPr dirty="0"/>
          </a:p>
        </p:txBody>
      </p:sp>
      <p:sp>
        <p:nvSpPr>
          <p:cNvPr id="1726" name="Google Shape;1726;p53"/>
          <p:cNvSpPr txBox="1">
            <a:spLocks noGrp="1"/>
          </p:cNvSpPr>
          <p:nvPr>
            <p:ph type="body" idx="14"/>
          </p:nvPr>
        </p:nvSpPr>
        <p:spPr>
          <a:xfrm>
            <a:off x="1575582" y="2758935"/>
            <a:ext cx="4180325" cy="368721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de-DE" dirty="0" err="1"/>
              <a:t>Finden Sie sich </a:t>
            </a:r>
            <a:r>
              <a:rPr lang="de-DE" dirty="0"/>
              <a:t>in </a:t>
            </a:r>
            <a:r>
              <a:rPr lang="de-DE" dirty="0" err="1"/>
              <a:t>Teams </a:t>
            </a:r>
            <a:r>
              <a:rPr lang="de-DE" dirty="0"/>
              <a:t>von 3 bis 6 </a:t>
            </a:r>
            <a:r>
              <a:rPr lang="de-DE" dirty="0" err="1"/>
              <a:t>Personen zusammen</a:t>
            </a:r>
            <a:r>
              <a:rPr lang="de-DE" dirty="0"/>
              <a:t>. </a:t>
            </a:r>
            <a:r>
              <a:rPr lang="de-DE" dirty="0" err="1"/>
              <a:t>Jede Gruppe versucht</a:t>
            </a:r>
            <a:r>
              <a:rPr lang="de-DE" dirty="0"/>
              <a:t>, eine </a:t>
            </a:r>
            <a:r>
              <a:rPr lang="de-DE" dirty="0" err="1"/>
              <a:t>Struktur mit </a:t>
            </a:r>
            <a:r>
              <a:rPr lang="de-DE" dirty="0"/>
              <a:t>einem </a:t>
            </a:r>
            <a:r>
              <a:rPr lang="de-DE" dirty="0" err="1"/>
              <a:t>Marshmallow </a:t>
            </a:r>
            <a:r>
              <a:rPr lang="de-DE" dirty="0"/>
              <a:t>an der Spitze </a:t>
            </a:r>
            <a:r>
              <a:rPr lang="de-DE" dirty="0" err="1"/>
              <a:t>zu bauen</a:t>
            </a:r>
            <a:r>
              <a:rPr lang="de-DE" dirty="0"/>
              <a:t>. </a:t>
            </a:r>
            <a:endParaRPr dirty="0"/>
          </a:p>
          <a:p>
            <a:pPr marL="228600" lvl="0" indent="-228600" algn="l" rtl="0">
              <a:lnSpc>
                <a:spcPct val="90000"/>
              </a:lnSpc>
              <a:spcBef>
                <a:spcPts val="1000"/>
              </a:spcBef>
              <a:spcAft>
                <a:spcPts val="0"/>
              </a:spcAft>
              <a:buClr>
                <a:schemeClr val="lt1"/>
              </a:buClr>
              <a:buSzPts val="2400"/>
              <a:buNone/>
            </a:pPr>
            <a:r>
              <a:rPr lang="de-DE" dirty="0"/>
              <a:t>Das höchste Bauwerk gewinnt!</a:t>
            </a:r>
            <a:endParaRPr dirty="0"/>
          </a:p>
          <a:p>
            <a:pPr marL="228600" lvl="0" indent="-228600" algn="l" rtl="0">
              <a:lnSpc>
                <a:spcPct val="90000"/>
              </a:lnSpc>
              <a:spcBef>
                <a:spcPts val="1000"/>
              </a:spcBef>
              <a:spcAft>
                <a:spcPts val="0"/>
              </a:spcAft>
              <a:buClr>
                <a:schemeClr val="lt1"/>
              </a:buClr>
              <a:buSzPts val="2400"/>
              <a:buNone/>
            </a:pPr>
            <a:r>
              <a:rPr lang="de-DE" dirty="0"/>
              <a:t>Sie benötigen folgendes:</a:t>
            </a:r>
            <a:endParaRPr dirty="0"/>
          </a:p>
        </p:txBody>
      </p:sp>
      <p:sp>
        <p:nvSpPr>
          <p:cNvPr id="1727" name="Google Shape;1727;p53"/>
          <p:cNvSpPr txBox="1">
            <a:spLocks noGrp="1"/>
          </p:cNvSpPr>
          <p:nvPr>
            <p:ph type="body" idx="15"/>
          </p:nvPr>
        </p:nvSpPr>
        <p:spPr>
          <a:xfrm>
            <a:off x="1548092" y="628636"/>
            <a:ext cx="4547908" cy="603631"/>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chemeClr val="lt1"/>
              </a:buClr>
              <a:buSzPts val="3600"/>
              <a:buNone/>
            </a:pPr>
            <a:r>
              <a:rPr lang="de-DE" dirty="0"/>
              <a:t>Übung: Marshmallow-Challenge</a:t>
            </a:r>
            <a:endParaRPr dirty="0"/>
          </a:p>
        </p:txBody>
      </p:sp>
      <p:sp>
        <p:nvSpPr>
          <p:cNvPr id="2" name="Google Shape;832;p4">
            <a:extLst>
              <a:ext uri="{FF2B5EF4-FFF2-40B4-BE49-F238E27FC236}">
                <a16:creationId xmlns:a16="http://schemas.microsoft.com/office/drawing/2014/main" id="{1FAD94BF-2BF9-D5CE-6E60-F8B8F995D9D3}"/>
              </a:ext>
            </a:extLst>
          </p:cNvPr>
          <p:cNvSpPr txBox="1">
            <a:spLocks noGrp="1"/>
          </p:cNvSpPr>
          <p:nvPr>
            <p:ph type="body" idx="1"/>
          </p:nvPr>
        </p:nvSpPr>
        <p:spPr>
          <a:xfrm>
            <a:off x="6781160" y="1077017"/>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dirty="0"/>
              <a:t>1</a:t>
            </a:r>
            <a:endParaRPr dirty="0"/>
          </a:p>
        </p:txBody>
      </p:sp>
      <p:sp>
        <p:nvSpPr>
          <p:cNvPr id="3" name="Google Shape;836;p4">
            <a:extLst>
              <a:ext uri="{FF2B5EF4-FFF2-40B4-BE49-F238E27FC236}">
                <a16:creationId xmlns:a16="http://schemas.microsoft.com/office/drawing/2014/main" id="{E3E61DC2-8AE2-AFC3-D117-B00B0A2148FF}"/>
              </a:ext>
            </a:extLst>
          </p:cNvPr>
          <p:cNvSpPr txBox="1">
            <a:spLocks noGrp="1"/>
          </p:cNvSpPr>
          <p:nvPr>
            <p:ph type="body" idx="3"/>
          </p:nvPr>
        </p:nvSpPr>
        <p:spPr>
          <a:xfrm>
            <a:off x="6781160" y="2151643"/>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2</a:t>
            </a:r>
            <a:endParaRPr/>
          </a:p>
        </p:txBody>
      </p:sp>
      <p:sp>
        <p:nvSpPr>
          <p:cNvPr id="4" name="Google Shape;838;p4">
            <a:extLst>
              <a:ext uri="{FF2B5EF4-FFF2-40B4-BE49-F238E27FC236}">
                <a16:creationId xmlns:a16="http://schemas.microsoft.com/office/drawing/2014/main" id="{7293083C-D9BF-EFA0-9206-27D7C832278E}"/>
              </a:ext>
            </a:extLst>
          </p:cNvPr>
          <p:cNvSpPr txBox="1">
            <a:spLocks noGrp="1"/>
          </p:cNvSpPr>
          <p:nvPr>
            <p:ph type="body" idx="5"/>
          </p:nvPr>
        </p:nvSpPr>
        <p:spPr>
          <a:xfrm>
            <a:off x="6781160" y="3211407"/>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3</a:t>
            </a:r>
            <a:endParaRPr/>
          </a:p>
        </p:txBody>
      </p:sp>
      <p:sp>
        <p:nvSpPr>
          <p:cNvPr id="5" name="Google Shape;840;p4">
            <a:extLst>
              <a:ext uri="{FF2B5EF4-FFF2-40B4-BE49-F238E27FC236}">
                <a16:creationId xmlns:a16="http://schemas.microsoft.com/office/drawing/2014/main" id="{0564229F-A725-3055-C405-59A469A66D13}"/>
              </a:ext>
            </a:extLst>
          </p:cNvPr>
          <p:cNvSpPr txBox="1">
            <a:spLocks noGrp="1"/>
          </p:cNvSpPr>
          <p:nvPr>
            <p:ph type="body" idx="7"/>
          </p:nvPr>
        </p:nvSpPr>
        <p:spPr>
          <a:xfrm>
            <a:off x="6767305" y="4269593"/>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4</a:t>
            </a:r>
            <a:endParaRPr/>
          </a:p>
        </p:txBody>
      </p:sp>
      <p:sp>
        <p:nvSpPr>
          <p:cNvPr id="6" name="Google Shape;843;p4">
            <a:extLst>
              <a:ext uri="{FF2B5EF4-FFF2-40B4-BE49-F238E27FC236}">
                <a16:creationId xmlns:a16="http://schemas.microsoft.com/office/drawing/2014/main" id="{0315AC52-FD03-8B3D-DE89-ECA8681A904B}"/>
              </a:ext>
            </a:extLst>
          </p:cNvPr>
          <p:cNvSpPr txBox="1"/>
          <p:nvPr/>
        </p:nvSpPr>
        <p:spPr>
          <a:xfrm>
            <a:off x="6750807" y="5327779"/>
            <a:ext cx="511077" cy="635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de-DE" sz="2800" b="0">
                <a:solidFill>
                  <a:schemeClr val="lt1"/>
                </a:solidFill>
                <a:latin typeface="Calibri"/>
                <a:ea typeface="Calibri"/>
                <a:cs typeface="Calibri"/>
                <a:sym typeface="Calibri"/>
              </a:rPr>
              <a:t>5</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0" y="0"/>
          <a:ext cx="0" cy="0"/>
          <a:chOff x="0" y="0"/>
          <a:chExt cx="0" cy="0"/>
        </a:xfrm>
      </p:grpSpPr>
      <p:sp>
        <p:nvSpPr>
          <p:cNvPr id="1732" name="Google Shape;1732;p54"/>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Bitte diskutieren Sie:</a:t>
            </a:r>
            <a:endParaRPr dirty="0"/>
          </a:p>
          <a:p>
            <a:pPr marL="0" lvl="0" indent="0" algn="l" rtl="0">
              <a:lnSpc>
                <a:spcPct val="100000"/>
              </a:lnSpc>
              <a:spcBef>
                <a:spcPts val="600"/>
              </a:spcBef>
              <a:spcAft>
                <a:spcPts val="0"/>
              </a:spcAft>
              <a:buClr>
                <a:srgbClr val="595A59"/>
              </a:buClr>
              <a:buSzPts val="1800"/>
              <a:buNone/>
            </a:pPr>
            <a:endParaRPr dirty="0"/>
          </a:p>
          <a:p>
            <a:pPr marL="0" lvl="0" indent="0" algn="l" rtl="0">
              <a:lnSpc>
                <a:spcPct val="100000"/>
              </a:lnSpc>
              <a:spcBef>
                <a:spcPts val="600"/>
              </a:spcBef>
              <a:spcAft>
                <a:spcPts val="0"/>
              </a:spcAft>
              <a:buClr>
                <a:srgbClr val="595A59"/>
              </a:buClr>
              <a:buSzPts val="1800"/>
              <a:buNone/>
            </a:pPr>
            <a:r>
              <a:rPr lang="de-DE" dirty="0"/>
              <a:t>Wer hat gut abgeschnitten und warum?</a:t>
            </a:r>
            <a:endParaRPr dirty="0"/>
          </a:p>
          <a:p>
            <a:pPr marL="0" lvl="0" indent="0" algn="l" rtl="0">
              <a:lnSpc>
                <a:spcPct val="100000"/>
              </a:lnSpc>
              <a:spcBef>
                <a:spcPts val="600"/>
              </a:spcBef>
              <a:spcAft>
                <a:spcPts val="0"/>
              </a:spcAft>
              <a:buClr>
                <a:srgbClr val="595A59"/>
              </a:buClr>
              <a:buSzPts val="1800"/>
              <a:buNone/>
            </a:pPr>
            <a:r>
              <a:rPr lang="de-DE" dirty="0"/>
              <a:t>Was können wir aus der Marshmallow-Challenge lernen?</a:t>
            </a:r>
            <a:endParaRPr dirty="0"/>
          </a:p>
          <a:p>
            <a:pPr marL="0" lvl="0" indent="0" algn="l" rtl="0">
              <a:lnSpc>
                <a:spcPct val="100000"/>
              </a:lnSpc>
              <a:spcBef>
                <a:spcPts val="600"/>
              </a:spcBef>
              <a:spcAft>
                <a:spcPts val="0"/>
              </a:spcAft>
              <a:buClr>
                <a:srgbClr val="595A59"/>
              </a:buClr>
              <a:buSzPts val="1800"/>
              <a:buNone/>
            </a:pPr>
            <a:endParaRPr dirty="0"/>
          </a:p>
        </p:txBody>
      </p:sp>
      <p:sp>
        <p:nvSpPr>
          <p:cNvPr id="1733" name="Google Shape;1733;p54"/>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endParaRPr/>
          </a:p>
        </p:txBody>
      </p:sp>
      <p:sp>
        <p:nvSpPr>
          <p:cNvPr id="1734" name="Google Shape;1734;p54"/>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a:t>Reflexion und Diskussion </a:t>
            </a:r>
            <a:endParaRPr/>
          </a:p>
        </p:txBody>
      </p:sp>
      <p:pic>
        <p:nvPicPr>
          <p:cNvPr id="1735" name="Google Shape;1735;p54" descr="Klappe"/>
          <p:cNvPicPr preferRelativeResize="0">
            <a:picLocks noGrp="1"/>
          </p:cNvPicPr>
          <p:nvPr>
            <p:ph type="body" idx="1"/>
          </p:nvPr>
        </p:nvPicPr>
        <p:blipFill rotWithShape="1">
          <a:blip r:embed="rId3">
            <a:alphaModFix/>
          </a:blip>
          <a:srcRect/>
          <a:stretch/>
        </p:blipFill>
        <p:spPr>
          <a:xfrm>
            <a:off x="4748361" y="2872964"/>
            <a:ext cx="1376774" cy="1376774"/>
          </a:xfrm>
          <a:prstGeom prst="rect">
            <a:avLst/>
          </a:prstGeom>
          <a:noFill/>
          <a:ln>
            <a:noFill/>
          </a:ln>
        </p:spPr>
      </p:pic>
      <p:sp>
        <p:nvSpPr>
          <p:cNvPr id="1736" name="Google Shape;1736;p54"/>
          <p:cNvSpPr/>
          <p:nvPr/>
        </p:nvSpPr>
        <p:spPr>
          <a:xfrm>
            <a:off x="4499535" y="2690336"/>
            <a:ext cx="6899985" cy="2113280"/>
          </a:xfrm>
          <a:prstGeom prst="roundRect">
            <a:avLst>
              <a:gd name="adj" fmla="val 16667"/>
            </a:avLst>
          </a:prstGeom>
          <a:noFill/>
          <a:ln w="1905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7" name="Google Shape;1737;p54"/>
          <p:cNvSpPr txBox="1"/>
          <p:nvPr/>
        </p:nvSpPr>
        <p:spPr>
          <a:xfrm>
            <a:off x="6373961" y="2886149"/>
            <a:ext cx="4770793"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Weitere Eindrücke und Informationen zu den Gruppen, die besonders gut abschneiden, finden Sie in diesem Video:</a:t>
            </a:r>
            <a:endParaRPr dirty="0"/>
          </a:p>
          <a:p>
            <a:pPr marL="0" marR="0" lvl="0" indent="0" algn="l" rtl="0">
              <a:spcBef>
                <a:spcPts val="0"/>
              </a:spcBef>
              <a:spcAft>
                <a:spcPts val="0"/>
              </a:spcAft>
              <a:buNone/>
            </a:pPr>
            <a:endParaRPr sz="1800" dirty="0">
              <a:solidFill>
                <a:srgbClr val="595A59"/>
              </a:solidFill>
              <a:latin typeface="Calibri"/>
              <a:ea typeface="Calibri"/>
              <a:cs typeface="Calibri"/>
              <a:sym typeface="Calibri"/>
            </a:endParaRPr>
          </a:p>
          <a:p>
            <a:pPr marL="0" marR="0" lvl="0" indent="0" algn="l" rtl="0">
              <a:spcBef>
                <a:spcPts val="0"/>
              </a:spcBef>
              <a:spcAft>
                <a:spcPts val="0"/>
              </a:spcAft>
              <a:buNone/>
            </a:pPr>
            <a:r>
              <a:rPr lang="de-DE" sz="1800" u="sng" dirty="0">
                <a:solidFill>
                  <a:srgbClr val="595A59"/>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https://www.ted.com/talks/tom_wujec_build_a_tower_build_a_team </a:t>
            </a: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9028C3B0-C801-F0EF-96CB-18432E784372}"/>
              </a:ext>
            </a:extLst>
          </p:cNvPr>
          <p:cNvSpPr>
            <a:spLocks noGrp="1"/>
          </p:cNvSpPr>
          <p:nvPr>
            <p:ph type="body" idx="1"/>
          </p:nvPr>
        </p:nvSpPr>
        <p:spPr>
          <a:xfrm>
            <a:off x="734714" y="1757011"/>
            <a:ext cx="9862529" cy="2575069"/>
          </a:xfrm>
        </p:spPr>
        <p:txBody>
          <a:bodyPr/>
          <a:lstStyle/>
          <a:p>
            <a:r>
              <a:rPr lang="en-GB" dirty="0"/>
              <a:t>Die COVID-19-Pandemie </a:t>
            </a:r>
            <a:r>
              <a:rPr lang="en-GB" dirty="0" err="1"/>
              <a:t>hatte</a:t>
            </a:r>
            <a:r>
              <a:rPr lang="en-GB" dirty="0"/>
              <a:t> in den Jahren 2020 und 2021 enorme Auswirkungen auf </a:t>
            </a:r>
            <a:r>
              <a:rPr lang="en-GB" dirty="0" err="1"/>
              <a:t>Tourismusunternehmen</a:t>
            </a:r>
            <a:r>
              <a:rPr lang="en-GB" dirty="0"/>
              <a:t>. </a:t>
            </a:r>
          </a:p>
          <a:p>
            <a:r>
              <a:rPr lang="en-GB" dirty="0"/>
              <a:t>Manager und Eigentümer von Tourismusunternehmen erlebten zwei Jahre, in denen es fast keine Kundennachfrage gab und der Cashflow sehr begrenzt war. Die Führung ihrer Unternehmen durch diese schwierigen Zeiten war ein anspruchsvoller und anstrengender Prozess. </a:t>
            </a:r>
          </a:p>
          <a:p>
            <a:endParaRPr lang="en-GB" dirty="0"/>
          </a:p>
        </p:txBody>
      </p:sp>
      <p:sp>
        <p:nvSpPr>
          <p:cNvPr id="6" name="Textplatzhalter 5">
            <a:extLst>
              <a:ext uri="{FF2B5EF4-FFF2-40B4-BE49-F238E27FC236}">
                <a16:creationId xmlns:a16="http://schemas.microsoft.com/office/drawing/2014/main" id="{94AFF0F3-742D-C3C6-9206-E24D249FA39A}"/>
              </a:ext>
            </a:extLst>
          </p:cNvPr>
          <p:cNvSpPr>
            <a:spLocks noGrp="1"/>
          </p:cNvSpPr>
          <p:nvPr>
            <p:ph type="body" idx="2"/>
          </p:nvPr>
        </p:nvSpPr>
        <p:spPr/>
        <p:txBody>
          <a:bodyPr>
            <a:normAutofit fontScale="92500" lnSpcReduction="20000"/>
          </a:bodyPr>
          <a:lstStyle/>
          <a:p>
            <a:r>
              <a:rPr lang="de-DE" dirty="0"/>
              <a:t>Fallstudie</a:t>
            </a:r>
            <a:endParaRPr lang="en-GB" dirty="0"/>
          </a:p>
        </p:txBody>
      </p:sp>
      <p:pic>
        <p:nvPicPr>
          <p:cNvPr id="7" name="Grafik 6" descr="Lupe">
            <a:extLst>
              <a:ext uri="{FF2B5EF4-FFF2-40B4-BE49-F238E27FC236}">
                <a16:creationId xmlns:a16="http://schemas.microsoft.com/office/drawing/2014/main" id="{CA4A2FBD-4251-7696-CC06-85ACBD8FC7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2883" y="4451752"/>
            <a:ext cx="1077546" cy="1077546"/>
          </a:xfrm>
          <a:prstGeom prst="rect">
            <a:avLst/>
          </a:prstGeom>
        </p:spPr>
      </p:pic>
      <p:sp>
        <p:nvSpPr>
          <p:cNvPr id="8" name="Textfeld 7">
            <a:extLst>
              <a:ext uri="{FF2B5EF4-FFF2-40B4-BE49-F238E27FC236}">
                <a16:creationId xmlns:a16="http://schemas.microsoft.com/office/drawing/2014/main" id="{94D18E87-F016-82EA-CC45-EF7AA2516480}"/>
              </a:ext>
            </a:extLst>
          </p:cNvPr>
          <p:cNvSpPr txBox="1"/>
          <p:nvPr/>
        </p:nvSpPr>
        <p:spPr>
          <a:xfrm>
            <a:off x="2569029" y="4451752"/>
            <a:ext cx="7799614" cy="1015663"/>
          </a:xfrm>
          <a:prstGeom prst="rect">
            <a:avLst/>
          </a:prstGeom>
          <a:noFill/>
        </p:spPr>
        <p:txBody>
          <a:bodyPr wrap="square" rtlCol="0">
            <a:spAutoFit/>
          </a:bodyPr>
          <a:lstStyle/>
          <a:p>
            <a:r>
              <a:rPr lang="de-DE" sz="2000" dirty="0">
                <a:solidFill>
                  <a:schemeClr val="lt1"/>
                </a:solidFill>
                <a:latin typeface="Calibri"/>
                <a:ea typeface="Calibri"/>
                <a:cs typeface="Calibri"/>
                <a:sym typeface="Calibri"/>
              </a:rPr>
              <a:t>Bitte </a:t>
            </a:r>
            <a:r>
              <a:rPr lang="de-DE" sz="2000" dirty="0">
                <a:solidFill>
                  <a:schemeClr val="bg1"/>
                </a:solidFill>
                <a:latin typeface="Calibri"/>
                <a:ea typeface="Calibri"/>
                <a:cs typeface="Calibri"/>
                <a:sym typeface="Calibri"/>
              </a:rPr>
              <a:t>betrachten Sie die </a:t>
            </a:r>
            <a:r>
              <a:rPr lang="de-DE" sz="2000"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Fallstudie Nr. 5</a:t>
            </a:r>
            <a:r>
              <a:rPr lang="de-DE" sz="2000" dirty="0">
                <a:solidFill>
                  <a:schemeClr val="lt1"/>
                </a:solidFill>
                <a:latin typeface="Calibri"/>
                <a:ea typeface="Calibri"/>
                <a:cs typeface="Calibri"/>
                <a:sym typeface="Calibri"/>
              </a:rPr>
              <a:t>, um zu erörtern und zu lernen, was Eigentümer und Manager in solchen Situationen tun können, um ihren Purpose wieder zu finden </a:t>
            </a:r>
            <a:r>
              <a:rPr lang="en-GB" sz="2000" dirty="0">
                <a:solidFill>
                  <a:schemeClr val="lt1"/>
                </a:solidFill>
                <a:latin typeface="Calibri"/>
                <a:ea typeface="Calibri"/>
                <a:cs typeface="Calibri"/>
                <a:sym typeface="Calibri"/>
              </a:rPr>
              <a:t>und </a:t>
            </a:r>
            <a:r>
              <a:rPr lang="en-GB" sz="2000" dirty="0" err="1">
                <a:solidFill>
                  <a:schemeClr val="lt1"/>
                </a:solidFill>
                <a:latin typeface="Calibri"/>
                <a:ea typeface="Calibri"/>
                <a:cs typeface="Calibri"/>
                <a:sym typeface="Calibri"/>
              </a:rPr>
              <a:t>sich</a:t>
            </a:r>
            <a:r>
              <a:rPr lang="en-GB" sz="2000" dirty="0">
                <a:solidFill>
                  <a:schemeClr val="lt1"/>
                </a:solidFill>
                <a:latin typeface="Calibri"/>
                <a:ea typeface="Calibri"/>
                <a:cs typeface="Calibri"/>
                <a:sym typeface="Calibri"/>
              </a:rPr>
              <a:t> </a:t>
            </a:r>
            <a:r>
              <a:rPr lang="en-GB" sz="2000" dirty="0" err="1">
                <a:solidFill>
                  <a:schemeClr val="lt1"/>
                </a:solidFill>
                <a:latin typeface="Calibri"/>
                <a:ea typeface="Calibri"/>
                <a:cs typeface="Calibri"/>
                <a:sym typeface="Calibri"/>
              </a:rPr>
              <a:t>darauf</a:t>
            </a:r>
            <a:r>
              <a:rPr lang="en-GB" sz="2000" dirty="0">
                <a:solidFill>
                  <a:schemeClr val="lt1"/>
                </a:solidFill>
                <a:latin typeface="Calibri"/>
                <a:ea typeface="Calibri"/>
                <a:cs typeface="Calibri"/>
                <a:sym typeface="Calibri"/>
              </a:rPr>
              <a:t> </a:t>
            </a:r>
            <a:r>
              <a:rPr lang="en-GB" sz="2000" dirty="0" err="1">
                <a:solidFill>
                  <a:schemeClr val="lt1"/>
                </a:solidFill>
                <a:latin typeface="Calibri"/>
                <a:ea typeface="Calibri"/>
                <a:cs typeface="Calibri"/>
                <a:sym typeface="Calibri"/>
              </a:rPr>
              <a:t>zu</a:t>
            </a:r>
            <a:r>
              <a:rPr lang="en-GB" sz="2000" dirty="0">
                <a:solidFill>
                  <a:schemeClr val="lt1"/>
                </a:solidFill>
                <a:latin typeface="Calibri"/>
                <a:ea typeface="Calibri"/>
                <a:cs typeface="Calibri"/>
                <a:sym typeface="Calibri"/>
              </a:rPr>
              <a:t> </a:t>
            </a:r>
            <a:r>
              <a:rPr lang="en-GB" sz="2000" dirty="0" err="1">
                <a:solidFill>
                  <a:schemeClr val="lt1"/>
                </a:solidFill>
                <a:latin typeface="Calibri"/>
                <a:ea typeface="Calibri"/>
                <a:cs typeface="Calibri"/>
                <a:sym typeface="Calibri"/>
              </a:rPr>
              <a:t>fokussieren</a:t>
            </a:r>
            <a:r>
              <a:rPr lang="en-GB" sz="2000" dirty="0">
                <a:solidFill>
                  <a:schemeClr val="lt1"/>
                </a:solidFill>
                <a:latin typeface="Calibri"/>
                <a:ea typeface="Calibri"/>
                <a:cs typeface="Calibri"/>
                <a:sym typeface="Calibri"/>
              </a:rPr>
              <a:t>.</a:t>
            </a:r>
          </a:p>
        </p:txBody>
      </p:sp>
      <p:sp>
        <p:nvSpPr>
          <p:cNvPr id="9" name="Rechteck 8">
            <a:extLst>
              <a:ext uri="{FF2B5EF4-FFF2-40B4-BE49-F238E27FC236}">
                <a16:creationId xmlns:a16="http://schemas.microsoft.com/office/drawing/2014/main" id="{89D9F928-8540-F778-B1C4-D14E236848C6}"/>
              </a:ext>
            </a:extLst>
          </p:cNvPr>
          <p:cNvSpPr/>
          <p:nvPr/>
        </p:nvSpPr>
        <p:spPr>
          <a:xfrm>
            <a:off x="925286" y="4332080"/>
            <a:ext cx="9671957" cy="129518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51932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1751" name="Google Shape;1751;p56"/>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de-DE" dirty="0"/>
              <a:t>Empfohlene Lektüre</a:t>
            </a:r>
            <a:endParaRP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7" name="Google Shape;1757;p57"/>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en-US" dirty="0"/>
              <a:t>Kurze, aber interessante Artikel, die wir aufschlussreich finden...</a:t>
            </a:r>
          </a:p>
        </p:txBody>
      </p:sp>
      <p:sp>
        <p:nvSpPr>
          <p:cNvPr id="1758" name="Google Shape;1758;p57"/>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79527B"/>
              </a:buClr>
              <a:buSzPct val="100000"/>
              <a:buNone/>
            </a:pPr>
            <a:r>
              <a:rPr lang="de-DE" dirty="0"/>
              <a:t>Empfohlene Lektüre</a:t>
            </a:r>
            <a:endParaRPr dirty="0"/>
          </a:p>
          <a:p>
            <a:pPr marL="0" lvl="0" indent="0" algn="l" rtl="0">
              <a:lnSpc>
                <a:spcPct val="90000"/>
              </a:lnSpc>
              <a:spcBef>
                <a:spcPts val="1000"/>
              </a:spcBef>
              <a:spcAft>
                <a:spcPts val="0"/>
              </a:spcAft>
              <a:buClr>
                <a:srgbClr val="79527B"/>
              </a:buClr>
              <a:buSzPct val="100000"/>
              <a:buNone/>
            </a:pPr>
            <a:endParaRPr dirty="0"/>
          </a:p>
        </p:txBody>
      </p:sp>
      <p:sp>
        <p:nvSpPr>
          <p:cNvPr id="9" name="Textplatzhalter 4">
            <a:extLst>
              <a:ext uri="{FF2B5EF4-FFF2-40B4-BE49-F238E27FC236}">
                <a16:creationId xmlns:a16="http://schemas.microsoft.com/office/drawing/2014/main" id="{AB494825-553B-D7EC-0B4E-A63366866C5A}"/>
              </a:ext>
            </a:extLst>
          </p:cNvPr>
          <p:cNvSpPr txBox="1">
            <a:spLocks/>
          </p:cNvSpPr>
          <p:nvPr/>
        </p:nvSpPr>
        <p:spPr>
          <a:xfrm>
            <a:off x="389965" y="1607198"/>
            <a:ext cx="11470341" cy="40175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a:solidFill>
                  <a:srgbClr val="595A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rgbClr val="595A59"/>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rgbClr val="595A59"/>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rgbClr val="595A59"/>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rgbClr val="595A59"/>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595A59"/>
                </a:solidFill>
                <a:effectLst/>
                <a:uLnTx/>
                <a:uFillTx/>
                <a:latin typeface="Calibri" panose="020F0502020204030204"/>
                <a:ea typeface="+mn-ea"/>
                <a:cs typeface="+mn-cs"/>
              </a:rPr>
              <a:t>Hernández et al. (2021): The Management Practices of Tourism SMEs in Pandemic Times: innovation as a quest of survival.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595A59"/>
                </a:solidFill>
                <a:effectLst/>
                <a:uLnTx/>
                <a:uFillTx/>
                <a:latin typeface="Calibri" panose="020F0502020204030204"/>
                <a:ea typeface="+mn-ea"/>
                <a:cs typeface="+mn-cs"/>
              </a:rPr>
              <a:t>Henderson (2007): Tourism Crises: Causes, Consequences and Management.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err="1">
                <a:ln>
                  <a:noFill/>
                </a:ln>
                <a:solidFill>
                  <a:srgbClr val="595A59"/>
                </a:solidFill>
                <a:effectLst/>
                <a:uLnTx/>
                <a:uFillTx/>
                <a:latin typeface="Calibri" panose="020F0502020204030204"/>
                <a:ea typeface="+mn-ea"/>
                <a:cs typeface="+mn-cs"/>
              </a:rPr>
              <a:t>Kukanja</a:t>
            </a:r>
            <a:r>
              <a:rPr kumimoji="0" lang="en-US" sz="1800" b="0" i="0" u="none" strike="noStrike" kern="1200" cap="none" spc="0" normalizeH="0" baseline="0" noProof="0" dirty="0">
                <a:ln>
                  <a:noFill/>
                </a:ln>
                <a:solidFill>
                  <a:srgbClr val="595A59"/>
                </a:solidFill>
                <a:effectLst/>
                <a:uLnTx/>
                <a:uFillTx/>
                <a:latin typeface="Calibri" panose="020F0502020204030204"/>
                <a:ea typeface="+mn-ea"/>
                <a:cs typeface="+mn-cs"/>
              </a:rPr>
              <a:t> et al. (2020): Crisis Management Practices in Tourism SMEs During the Covid-19 Pandemic.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0" i="0" u="none" strike="noStrike" kern="1200" cap="none" spc="0" normalizeH="0" baseline="0" noProof="0" dirty="0">
                <a:ln>
                  <a:noFill/>
                </a:ln>
                <a:solidFill>
                  <a:srgbClr val="79527B"/>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Proactive vs. </a:t>
            </a:r>
            <a:r>
              <a:rPr kumimoji="0" lang="de-DE" sz="1800" b="0" i="0" u="none" strike="noStrike" kern="1200" cap="none" spc="0" normalizeH="0" baseline="0" noProof="0" dirty="0" err="1">
                <a:ln>
                  <a:noFill/>
                </a:ln>
                <a:solidFill>
                  <a:srgbClr val="79527B"/>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Reactive</a:t>
            </a:r>
            <a:r>
              <a:rPr kumimoji="0" lang="de-DE" sz="1800" b="0" i="0" u="none" strike="noStrike" kern="1200" cap="none" spc="0" normalizeH="0" baseline="0" noProof="0" dirty="0">
                <a:ln>
                  <a:noFill/>
                </a:ln>
                <a:solidFill>
                  <a:srgbClr val="79527B"/>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 Crisis Communication Plans </a:t>
            </a:r>
            <a:r>
              <a:rPr kumimoji="0" lang="de-DE" sz="1800" b="0" i="0" u="none" strike="noStrike" kern="1200" cap="none" spc="0" normalizeH="0" baseline="0" noProof="0" dirty="0">
                <a:ln>
                  <a:noFill/>
                </a:ln>
                <a:solidFill>
                  <a:srgbClr val="595A59"/>
                </a:solidFill>
                <a:effectLst/>
                <a:uLnTx/>
                <a:uFillTx/>
                <a:latin typeface="Calibri" panose="020F0502020204030204"/>
                <a:ea typeface="+mn-ea"/>
                <a:cs typeface="+mn-cs"/>
              </a:rPr>
              <a:t>| </a:t>
            </a:r>
            <a:r>
              <a:rPr kumimoji="0" lang="de-DE" sz="1800" b="0" i="0" u="none" strike="noStrike" kern="1200" cap="none" spc="0" normalizeH="0" baseline="0" noProof="0" dirty="0" err="1">
                <a:ln>
                  <a:noFill/>
                </a:ln>
                <a:solidFill>
                  <a:srgbClr val="595A59"/>
                </a:solidFill>
                <a:effectLst/>
                <a:uLnTx/>
                <a:uFillTx/>
                <a:latin typeface="Calibri" panose="020F0502020204030204"/>
                <a:ea typeface="+mn-ea"/>
                <a:cs typeface="+mn-cs"/>
              </a:rPr>
              <a:t>Ghidotti</a:t>
            </a:r>
            <a:r>
              <a:rPr kumimoji="0" lang="de-DE" sz="1800" b="0" i="0" u="none" strike="noStrike" kern="1200" cap="none" spc="0" normalizeH="0" baseline="0" noProof="0" dirty="0">
                <a:ln>
                  <a:noFill/>
                </a:ln>
                <a:solidFill>
                  <a:srgbClr val="595A59"/>
                </a:solidFill>
                <a:effectLst/>
                <a:uLnTx/>
                <a:uFillTx/>
                <a:latin typeface="Calibri" panose="020F0502020204030204"/>
                <a:ea typeface="+mn-ea"/>
                <a:cs typeface="+mn-cs"/>
              </a:rPr>
              <a:t> Communications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79527B"/>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Trend: Resonance Tourism</a:t>
            </a:r>
            <a:r>
              <a:rPr kumimoji="0" lang="en-US" sz="1800" b="0" i="0" u="none" strike="noStrike" kern="1200" cap="none" spc="0" normalizeH="0" baseline="0" noProof="0" dirty="0">
                <a:ln>
                  <a:noFill/>
                </a:ln>
                <a:solidFill>
                  <a:srgbClr val="79527B"/>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595A59"/>
                </a:solidFill>
                <a:effectLst/>
                <a:uLnTx/>
                <a:uFillTx/>
                <a:latin typeface="Calibri" panose="020F0502020204030204"/>
                <a:ea typeface="+mn-ea"/>
                <a:cs typeface="+mn-cs"/>
              </a:rPr>
              <a:t>(German Source)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79527B"/>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The value of failure</a:t>
            </a:r>
            <a:r>
              <a:rPr kumimoji="0" lang="en-US" sz="1800" b="0" i="0" u="none" strike="noStrike" kern="1200" cap="none" spc="0" normalizeH="0" baseline="0" noProof="0" dirty="0">
                <a:ln>
                  <a:noFill/>
                </a:ln>
                <a:solidFill>
                  <a:srgbClr val="79527B"/>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595A59"/>
                </a:solidFill>
                <a:effectLst/>
                <a:uLnTx/>
                <a:uFillTx/>
                <a:latin typeface="Calibri" panose="020F0502020204030204"/>
                <a:ea typeface="+mn-ea"/>
                <a:cs typeface="+mn-cs"/>
              </a:rPr>
              <a:t>|Harvard Business Review</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79527B"/>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Crisis Management Examples: Learn from These 7 Brands </a:t>
            </a:r>
            <a:r>
              <a:rPr kumimoji="0" lang="en-GB" sz="1800" b="0" i="0" u="none" strike="noStrike" kern="1200" cap="none" spc="0" normalizeH="0" baseline="0" noProof="0" dirty="0">
                <a:ln>
                  <a:noFill/>
                </a:ln>
                <a:solidFill>
                  <a:srgbClr val="595A59"/>
                </a:solidFill>
                <a:effectLst/>
                <a:uLnTx/>
                <a:uFillTx/>
                <a:latin typeface="Calibri" panose="020F0502020204030204"/>
                <a:ea typeface="+mn-ea"/>
                <a:cs typeface="+mn-cs"/>
              </a:rPr>
              <a:t>| brandfolder.com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595A59"/>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595A59"/>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595A59"/>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1800" b="0" i="0" u="none" strike="noStrike" kern="1200" cap="none" spc="0" normalizeH="0" baseline="0" noProof="0" dirty="0">
              <a:ln>
                <a:noFill/>
              </a:ln>
              <a:solidFill>
                <a:srgbClr val="595A59"/>
              </a:solidFill>
              <a:effectLst/>
              <a:uLnTx/>
              <a:uFillTx/>
              <a:latin typeface="Calibri" panose="020F0502020204030204"/>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6"/>
          <p:cNvSpPr txBox="1">
            <a:spLocks noGrp="1"/>
          </p:cNvSpPr>
          <p:nvPr>
            <p:ph type="body" idx="2"/>
          </p:nvPr>
        </p:nvSpPr>
        <p:spPr>
          <a:xfrm>
            <a:off x="389965" y="1637401"/>
            <a:ext cx="2998398"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In </a:t>
            </a:r>
            <a:r>
              <a:rPr lang="de-DE" dirty="0" err="1"/>
              <a:t>frühen Krisenphasen kommen viele strategische Optionen in Frage</a:t>
            </a:r>
            <a:r>
              <a:rPr lang="de-DE" dirty="0"/>
              <a:t>. </a:t>
            </a:r>
            <a:endParaRPr dirty="0"/>
          </a:p>
          <a:p>
            <a:pPr marL="0" lvl="0" indent="0" algn="l" rtl="0">
              <a:lnSpc>
                <a:spcPct val="100000"/>
              </a:lnSpc>
              <a:spcBef>
                <a:spcPts val="600"/>
              </a:spcBef>
              <a:spcAft>
                <a:spcPts val="0"/>
              </a:spcAft>
              <a:buClr>
                <a:srgbClr val="595A59"/>
              </a:buClr>
              <a:buSzPts val="1800"/>
              <a:buNone/>
            </a:pPr>
            <a:r>
              <a:rPr lang="de-DE" dirty="0"/>
              <a:t>Strategische Grundsatzentscheidungen müssen frühzeitig getroffen werden, unmittelbar nachdem die Liquidität gesichert ist.</a:t>
            </a:r>
            <a:endParaRPr dirty="0"/>
          </a:p>
        </p:txBody>
      </p:sp>
      <p:sp>
        <p:nvSpPr>
          <p:cNvPr id="874" name="Google Shape;874;p6"/>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9527B"/>
              </a:buClr>
              <a:buSzPts val="2000"/>
              <a:buNone/>
            </a:pPr>
            <a:r>
              <a:rPr lang="de-DE" dirty="0" err="1"/>
              <a:t>Aus unternehmerischer Sicht nehmen </a:t>
            </a:r>
            <a:r>
              <a:rPr lang="de-DE" dirty="0"/>
              <a:t>die </a:t>
            </a:r>
            <a:r>
              <a:rPr lang="de-DE" dirty="0" err="1"/>
              <a:t>strategischen Handlungsalternativen mit dem Fortschreiten </a:t>
            </a:r>
            <a:r>
              <a:rPr lang="de-DE" dirty="0"/>
              <a:t>der </a:t>
            </a:r>
            <a:r>
              <a:rPr lang="de-DE" dirty="0" err="1"/>
              <a:t>Krise ab</a:t>
            </a:r>
            <a:r>
              <a:rPr lang="de-DE" dirty="0"/>
              <a:t>. Je </a:t>
            </a:r>
            <a:r>
              <a:rPr lang="de-DE" dirty="0" err="1"/>
              <a:t>früher man </a:t>
            </a:r>
            <a:r>
              <a:rPr lang="de-DE" dirty="0"/>
              <a:t>die </a:t>
            </a:r>
            <a:r>
              <a:rPr lang="de-DE" dirty="0" err="1"/>
              <a:t>Krise erkennt</a:t>
            </a:r>
            <a:r>
              <a:rPr lang="de-DE" dirty="0"/>
              <a:t>, desto </a:t>
            </a:r>
            <a:r>
              <a:rPr lang="de-DE" dirty="0" err="1"/>
              <a:t>größer ist </a:t>
            </a:r>
            <a:r>
              <a:rPr lang="de-DE" dirty="0"/>
              <a:t>der </a:t>
            </a:r>
            <a:r>
              <a:rPr lang="de-DE" dirty="0" err="1"/>
              <a:t>strategische Spielraum</a:t>
            </a:r>
            <a:r>
              <a:rPr lang="de-DE" dirty="0"/>
              <a:t>.</a:t>
            </a:r>
            <a:endParaRPr dirty="0"/>
          </a:p>
          <a:p>
            <a:pPr marL="0" lvl="0" indent="0" algn="l" rtl="0">
              <a:lnSpc>
                <a:spcPct val="90000"/>
              </a:lnSpc>
              <a:spcBef>
                <a:spcPts val="1000"/>
              </a:spcBef>
              <a:spcAft>
                <a:spcPts val="0"/>
              </a:spcAft>
              <a:buClr>
                <a:srgbClr val="79527B"/>
              </a:buClr>
              <a:buSzPts val="2000"/>
              <a:buNone/>
            </a:pPr>
            <a:r>
              <a:rPr lang="de-DE" dirty="0"/>
              <a:t> </a:t>
            </a:r>
            <a:endParaRPr dirty="0"/>
          </a:p>
        </p:txBody>
      </p:sp>
      <p:sp>
        <p:nvSpPr>
          <p:cNvPr id="875" name="Google Shape;875;p6"/>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dirty="0"/>
              <a:t>Strategische </a:t>
            </a:r>
            <a:r>
              <a:rPr lang="de-DE" dirty="0" err="1"/>
              <a:t>Optionen </a:t>
            </a:r>
            <a:r>
              <a:rPr lang="de-DE" dirty="0"/>
              <a:t>in der </a:t>
            </a:r>
            <a:r>
              <a:rPr lang="de-DE" dirty="0" err="1"/>
              <a:t>Krise</a:t>
            </a:r>
            <a:r>
              <a:rPr lang="de-DE" dirty="0"/>
              <a:t>: </a:t>
            </a:r>
            <a:r>
              <a:rPr lang="de-DE" dirty="0" err="1"/>
              <a:t>frühe Phasen</a:t>
            </a:r>
            <a:endParaRPr dirty="0"/>
          </a:p>
          <a:p>
            <a:pPr marL="0" lvl="0" indent="0" algn="l" rtl="0">
              <a:lnSpc>
                <a:spcPct val="90000"/>
              </a:lnSpc>
              <a:spcBef>
                <a:spcPts val="1000"/>
              </a:spcBef>
              <a:spcAft>
                <a:spcPts val="0"/>
              </a:spcAft>
              <a:buClr>
                <a:srgbClr val="79527B"/>
              </a:buClr>
              <a:buSzPts val="1800"/>
              <a:buNone/>
            </a:pPr>
            <a:endParaRPr dirty="0"/>
          </a:p>
        </p:txBody>
      </p:sp>
      <p:sp>
        <p:nvSpPr>
          <p:cNvPr id="876" name="Google Shape;876;p6"/>
          <p:cNvSpPr txBox="1"/>
          <p:nvPr/>
        </p:nvSpPr>
        <p:spPr>
          <a:xfrm>
            <a:off x="5162496" y="1729378"/>
            <a:ext cx="9142784" cy="1069104"/>
          </a:xfrm>
          <a:prstGeom prst="rect">
            <a:avLst/>
          </a:prstGeom>
          <a:noFill/>
          <a:ln>
            <a:noFill/>
          </a:ln>
        </p:spPr>
        <p:txBody>
          <a:bodyPr spcFirstLastPara="1" wrap="square" lIns="34275" tIns="17125" rIns="34275" bIns="17125" anchor="t" anchorCtr="0">
            <a:noAutofit/>
          </a:bodyPr>
          <a:lstStyle/>
          <a:p>
            <a:pPr marL="182563" marR="0" lvl="0" indent="-182563" algn="l" rtl="0">
              <a:lnSpc>
                <a:spcPct val="93785"/>
              </a:lnSpc>
              <a:spcBef>
                <a:spcPts val="0"/>
              </a:spcBef>
              <a:spcAft>
                <a:spcPts val="0"/>
              </a:spcAft>
              <a:buClr>
                <a:srgbClr val="595A59"/>
              </a:buClr>
              <a:buSzPts val="1400"/>
              <a:buFont typeface="Arial"/>
              <a:buChar char="•"/>
            </a:pPr>
            <a:r>
              <a:rPr lang="de-DE" sz="1400" dirty="0" err="1">
                <a:solidFill>
                  <a:srgbClr val="595A59"/>
                </a:solidFill>
                <a:latin typeface="Calibri"/>
                <a:ea typeface="Calibri"/>
                <a:cs typeface="Calibri"/>
                <a:sym typeface="Calibri"/>
              </a:rPr>
              <a:t>Marktanteil schrumpft</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err="1">
                <a:solidFill>
                  <a:srgbClr val="595A59"/>
                </a:solidFill>
                <a:latin typeface="Calibri"/>
                <a:ea typeface="Calibri"/>
                <a:cs typeface="Calibri"/>
                <a:sym typeface="Calibri"/>
              </a:rPr>
              <a:t>Beschwerden nehmen zu</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err="1">
                <a:solidFill>
                  <a:srgbClr val="595A59"/>
                </a:solidFill>
                <a:latin typeface="Calibri"/>
                <a:ea typeface="Calibri"/>
                <a:cs typeface="Calibri"/>
                <a:sym typeface="Calibri"/>
              </a:rPr>
              <a:t>Verlangsamung </a:t>
            </a:r>
            <a:r>
              <a:rPr lang="de-DE" sz="1400" dirty="0">
                <a:solidFill>
                  <a:srgbClr val="595A59"/>
                </a:solidFill>
                <a:latin typeface="Calibri"/>
                <a:ea typeface="Calibri"/>
                <a:cs typeface="Calibri"/>
                <a:sym typeface="Calibri"/>
              </a:rPr>
              <a:t>der Debitoren- und </a:t>
            </a:r>
            <a:r>
              <a:rPr lang="de-DE" sz="1400" dirty="0" err="1">
                <a:solidFill>
                  <a:srgbClr val="595A59"/>
                </a:solidFill>
                <a:latin typeface="Calibri"/>
                <a:ea typeface="Calibri"/>
                <a:cs typeface="Calibri"/>
                <a:sym typeface="Calibri"/>
              </a:rPr>
              <a:t>Kreditorenbuchhaltung</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err="1">
                <a:solidFill>
                  <a:srgbClr val="595A59"/>
                </a:solidFill>
                <a:latin typeface="Calibri"/>
                <a:ea typeface="Calibri"/>
                <a:cs typeface="Calibri"/>
                <a:sym typeface="Calibri"/>
              </a:rPr>
              <a:t>Verschlechterung der Finanzkennzahlen</a:t>
            </a:r>
            <a:endParaRPr dirty="0"/>
          </a:p>
        </p:txBody>
      </p:sp>
      <p:sp>
        <p:nvSpPr>
          <p:cNvPr id="877" name="Google Shape;877;p6"/>
          <p:cNvSpPr/>
          <p:nvPr/>
        </p:nvSpPr>
        <p:spPr>
          <a:xfrm rot="5400000">
            <a:off x="6684256" y="71333"/>
            <a:ext cx="2272626" cy="7930491"/>
          </a:xfrm>
          <a:prstGeom prst="triangle">
            <a:avLst>
              <a:gd name="adj" fmla="val 50000"/>
            </a:avLst>
          </a:prstGeom>
          <a:solidFill>
            <a:schemeClr val="lt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8" name="Google Shape;878;p6"/>
          <p:cNvSpPr/>
          <p:nvPr/>
        </p:nvSpPr>
        <p:spPr>
          <a:xfrm rot="5400000">
            <a:off x="3663890" y="3091700"/>
            <a:ext cx="2272626" cy="1889760"/>
          </a:xfrm>
          <a:prstGeom prst="trapezoid">
            <a:avLst>
              <a:gd name="adj" fmla="val 14862"/>
            </a:avLst>
          </a:prstGeom>
          <a:solidFill>
            <a:schemeClr val="accent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9" name="Google Shape;879;p6"/>
          <p:cNvSpPr txBox="1"/>
          <p:nvPr/>
        </p:nvSpPr>
        <p:spPr>
          <a:xfrm>
            <a:off x="3861996" y="3522341"/>
            <a:ext cx="1883088" cy="1563401"/>
          </a:xfrm>
          <a:prstGeom prst="rect">
            <a:avLst/>
          </a:prstGeom>
          <a:noFill/>
          <a:ln>
            <a:noFill/>
          </a:ln>
        </p:spPr>
        <p:txBody>
          <a:bodyPr spcFirstLastPara="1" wrap="square" lIns="34275" tIns="17125" rIns="34275" bIns="17125" anchor="t" anchorCtr="0">
            <a:spAutoFit/>
          </a:bodyPr>
          <a:lstStyle/>
          <a:p>
            <a:pPr marL="0" marR="0" lvl="0" indent="0" algn="ctr" rtl="0">
              <a:lnSpc>
                <a:spcPct val="82062"/>
              </a:lnSpc>
              <a:spcBef>
                <a:spcPts val="0"/>
              </a:spcBef>
              <a:spcAft>
                <a:spcPts val="0"/>
              </a:spcAft>
              <a:buClr>
                <a:schemeClr val="lt1"/>
              </a:buClr>
              <a:buSzPts val="1600"/>
              <a:buFont typeface="Arial"/>
              <a:buNone/>
            </a:pPr>
            <a:r>
              <a:rPr lang="de-DE" sz="1600" b="1" dirty="0">
                <a:solidFill>
                  <a:schemeClr val="lt1"/>
                </a:solidFill>
                <a:latin typeface="Calibri"/>
                <a:ea typeface="Calibri"/>
                <a:cs typeface="Calibri"/>
                <a:sym typeface="Calibri"/>
              </a:rPr>
              <a:t>Frühe </a:t>
            </a:r>
            <a:r>
              <a:rPr lang="de-DE" sz="1600" b="1" dirty="0" err="1">
                <a:solidFill>
                  <a:schemeClr val="lt1"/>
                </a:solidFill>
                <a:latin typeface="Calibri"/>
                <a:ea typeface="Calibri"/>
                <a:cs typeface="Calibri"/>
                <a:sym typeface="Calibri"/>
              </a:rPr>
              <a:t>Krisenphasen</a:t>
            </a:r>
            <a:r>
              <a:rPr lang="de-DE" sz="1600" b="1" dirty="0">
                <a:solidFill>
                  <a:schemeClr val="lt1"/>
                </a:solidFill>
                <a:latin typeface="Calibri"/>
                <a:ea typeface="Calibri"/>
                <a:cs typeface="Calibri"/>
                <a:sym typeface="Calibri"/>
              </a:rPr>
              <a:t>:</a:t>
            </a:r>
            <a:br>
              <a:rPr lang="de-DE" sz="1600" b="1" dirty="0">
                <a:solidFill>
                  <a:schemeClr val="lt1"/>
                </a:solidFill>
                <a:latin typeface="Calibri"/>
                <a:ea typeface="Calibri"/>
                <a:cs typeface="Calibri"/>
                <a:sym typeface="Calibri"/>
              </a:rPr>
            </a:br>
            <a:br>
              <a:rPr lang="de-DE" sz="1600" b="1" dirty="0">
                <a:solidFill>
                  <a:schemeClr val="lt1"/>
                </a:solidFill>
                <a:latin typeface="Calibri"/>
                <a:ea typeface="Calibri"/>
                <a:cs typeface="Calibri"/>
                <a:sym typeface="Calibri"/>
              </a:rPr>
            </a:br>
            <a:endParaRPr dirty="0"/>
          </a:p>
          <a:p>
            <a:pPr marL="0" marR="0" lvl="0" indent="0" algn="ctr" rtl="0">
              <a:lnSpc>
                <a:spcPct val="82062"/>
              </a:lnSpc>
              <a:spcBef>
                <a:spcPts val="320"/>
              </a:spcBef>
              <a:spcAft>
                <a:spcPts val="0"/>
              </a:spcAft>
              <a:buClr>
                <a:schemeClr val="dk2"/>
              </a:buClr>
              <a:buSzPts val="1600"/>
              <a:buFont typeface="Arial"/>
              <a:buNone/>
            </a:pPr>
            <a:endParaRPr sz="1600" b="1" dirty="0">
              <a:solidFill>
                <a:schemeClr val="lt1"/>
              </a:solidFill>
              <a:latin typeface="Calibri"/>
              <a:ea typeface="Calibri"/>
              <a:cs typeface="Calibri"/>
              <a:sym typeface="Calibri"/>
            </a:endParaRPr>
          </a:p>
          <a:p>
            <a:pPr marR="0" lvl="0" algn="ctr" rtl="0">
              <a:lnSpc>
                <a:spcPct val="82062"/>
              </a:lnSpc>
              <a:spcBef>
                <a:spcPts val="320"/>
              </a:spcBef>
              <a:spcAft>
                <a:spcPts val="0"/>
              </a:spcAft>
              <a:buClr>
                <a:schemeClr val="lt1"/>
              </a:buClr>
              <a:buSzPts val="1600"/>
            </a:pPr>
            <a:r>
              <a:rPr lang="de-DE" sz="1600" b="1" dirty="0">
                <a:solidFill>
                  <a:schemeClr val="lt1"/>
                </a:solidFill>
                <a:latin typeface="Calibri"/>
                <a:ea typeface="Calibri"/>
                <a:cs typeface="Calibri"/>
                <a:sym typeface="Calibri"/>
              </a:rPr>
              <a:t>Viele </a:t>
            </a:r>
            <a:r>
              <a:rPr lang="de-DE" sz="1600" b="1" dirty="0" err="1">
                <a:solidFill>
                  <a:schemeClr val="lt1"/>
                </a:solidFill>
                <a:latin typeface="Calibri"/>
                <a:ea typeface="Calibri"/>
                <a:cs typeface="Calibri"/>
                <a:sym typeface="Calibri"/>
              </a:rPr>
              <a:t>strategische</a:t>
            </a:r>
            <a:br>
              <a:rPr lang="de-DE" sz="1600" b="1" dirty="0">
                <a:solidFill>
                  <a:schemeClr val="lt1"/>
                </a:solidFill>
                <a:latin typeface="Calibri"/>
                <a:ea typeface="Calibri"/>
                <a:cs typeface="Calibri"/>
                <a:sym typeface="Calibri"/>
              </a:rPr>
            </a:br>
            <a:r>
              <a:rPr lang="de-DE" sz="1600" b="1" dirty="0" err="1">
                <a:solidFill>
                  <a:schemeClr val="lt1"/>
                </a:solidFill>
                <a:latin typeface="Calibri"/>
                <a:ea typeface="Calibri"/>
                <a:cs typeface="Calibri"/>
                <a:sym typeface="Calibri"/>
              </a:rPr>
              <a:t>Optionen</a:t>
            </a:r>
            <a:endParaRPr dirty="0"/>
          </a:p>
          <a:p>
            <a:pPr marL="0" marR="0" lvl="0" indent="0" algn="ctr" rtl="0">
              <a:lnSpc>
                <a:spcPct val="82062"/>
              </a:lnSpc>
              <a:spcBef>
                <a:spcPts val="320"/>
              </a:spcBef>
              <a:spcAft>
                <a:spcPts val="0"/>
              </a:spcAft>
              <a:buClr>
                <a:schemeClr val="dk2"/>
              </a:buClr>
              <a:buSzPts val="1600"/>
              <a:buFont typeface="Arial"/>
              <a:buNone/>
            </a:pPr>
            <a:endParaRPr sz="1600" b="1" dirty="0">
              <a:solidFill>
                <a:schemeClr val="lt1"/>
              </a:solidFill>
              <a:latin typeface="Calibri"/>
              <a:ea typeface="Calibri"/>
              <a:cs typeface="Calibri"/>
              <a:sym typeface="Calibri"/>
            </a:endParaRPr>
          </a:p>
        </p:txBody>
      </p:sp>
      <p:sp>
        <p:nvSpPr>
          <p:cNvPr id="880" name="Google Shape;880;p6"/>
          <p:cNvSpPr txBox="1"/>
          <p:nvPr/>
        </p:nvSpPr>
        <p:spPr>
          <a:xfrm>
            <a:off x="3645252" y="2060197"/>
            <a:ext cx="1883088" cy="213785"/>
          </a:xfrm>
          <a:prstGeom prst="rect">
            <a:avLst/>
          </a:prstGeom>
          <a:noFill/>
          <a:ln>
            <a:noFill/>
          </a:ln>
        </p:spPr>
        <p:txBody>
          <a:bodyPr spcFirstLastPara="1" wrap="square" lIns="34275" tIns="17125" rIns="34275" bIns="17125" anchor="t" anchorCtr="0">
            <a:spAutoFit/>
          </a:bodyPr>
          <a:lstStyle/>
          <a:p>
            <a:pPr marL="0" marR="0" lvl="0" indent="0" algn="l" rtl="0">
              <a:lnSpc>
                <a:spcPct val="82062"/>
              </a:lnSpc>
              <a:spcBef>
                <a:spcPts val="0"/>
              </a:spcBef>
              <a:spcAft>
                <a:spcPts val="0"/>
              </a:spcAft>
              <a:buClr>
                <a:schemeClr val="dk2"/>
              </a:buClr>
              <a:buSzPts val="1600"/>
              <a:buFont typeface="Arial"/>
              <a:buNone/>
            </a:pPr>
            <a:r>
              <a:rPr lang="de-DE" sz="1600" b="1">
                <a:solidFill>
                  <a:schemeClr val="dk2"/>
                </a:solidFill>
                <a:latin typeface="Calibri"/>
                <a:ea typeface="Calibri"/>
                <a:cs typeface="Calibri"/>
                <a:sym typeface="Calibri"/>
              </a:rPr>
              <a:t>Die Symptome:</a:t>
            </a:r>
            <a:endParaRPr sz="1600" b="1">
              <a:solidFill>
                <a:schemeClr val="dk2"/>
              </a:solidFill>
              <a:latin typeface="Calibri"/>
              <a:ea typeface="Calibri"/>
              <a:cs typeface="Calibri"/>
              <a:sym typeface="Calibri"/>
            </a:endParaRPr>
          </a:p>
        </p:txBody>
      </p:sp>
      <p:sp>
        <p:nvSpPr>
          <p:cNvPr id="881" name="Google Shape;881;p6"/>
          <p:cNvSpPr txBox="1"/>
          <p:nvPr/>
        </p:nvSpPr>
        <p:spPr>
          <a:xfrm>
            <a:off x="5162496" y="5338347"/>
            <a:ext cx="7682697" cy="1554188"/>
          </a:xfrm>
          <a:prstGeom prst="rect">
            <a:avLst/>
          </a:prstGeom>
          <a:noFill/>
          <a:ln>
            <a:noFill/>
          </a:ln>
        </p:spPr>
        <p:txBody>
          <a:bodyPr spcFirstLastPara="1" wrap="square" lIns="34275" tIns="17125" rIns="34275" bIns="17125" anchor="t" anchorCtr="0">
            <a:noAutofit/>
          </a:bodyPr>
          <a:lstStyle/>
          <a:p>
            <a:pPr marL="182563" marR="0" lvl="0" indent="-182563" algn="l" rtl="0">
              <a:lnSpc>
                <a:spcPct val="93785"/>
              </a:lnSpc>
              <a:spcBef>
                <a:spcPts val="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Der Situation entgegentreten</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err="1">
                <a:solidFill>
                  <a:srgbClr val="595A59"/>
                </a:solidFill>
                <a:latin typeface="Calibri"/>
                <a:ea typeface="Calibri"/>
                <a:cs typeface="Calibri"/>
                <a:sym typeface="Calibri"/>
              </a:rPr>
              <a:t>Den Kunden </a:t>
            </a:r>
            <a:r>
              <a:rPr lang="de-DE" sz="1400" dirty="0">
                <a:solidFill>
                  <a:srgbClr val="595A59"/>
                </a:solidFill>
                <a:latin typeface="Calibri"/>
                <a:ea typeface="Calibri"/>
                <a:cs typeface="Calibri"/>
                <a:sym typeface="Calibri"/>
              </a:rPr>
              <a:t>zuhören</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err="1">
                <a:solidFill>
                  <a:srgbClr val="595A59"/>
                </a:solidFill>
                <a:latin typeface="Calibri"/>
                <a:ea typeface="Calibri"/>
                <a:cs typeface="Calibri"/>
                <a:sym typeface="Calibri"/>
              </a:rPr>
              <a:t>Überarbeitung der strategischen </a:t>
            </a:r>
            <a:r>
              <a:rPr lang="de-DE" sz="1400" dirty="0">
                <a:solidFill>
                  <a:srgbClr val="595A59"/>
                </a:solidFill>
                <a:latin typeface="Calibri"/>
                <a:ea typeface="Calibri"/>
                <a:cs typeface="Calibri"/>
                <a:sym typeface="Calibri"/>
              </a:rPr>
              <a:t>und </a:t>
            </a:r>
            <a:r>
              <a:rPr lang="de-DE" sz="1400" dirty="0" err="1">
                <a:solidFill>
                  <a:srgbClr val="595A59"/>
                </a:solidFill>
                <a:latin typeface="Calibri"/>
                <a:ea typeface="Calibri"/>
                <a:cs typeface="Calibri"/>
                <a:sym typeface="Calibri"/>
              </a:rPr>
              <a:t>operativen Pläne</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err="1">
                <a:solidFill>
                  <a:srgbClr val="595A59"/>
                </a:solidFill>
                <a:latin typeface="Calibri"/>
                <a:ea typeface="Calibri"/>
                <a:cs typeface="Calibri"/>
                <a:sym typeface="Calibri"/>
              </a:rPr>
              <a:t>Professionalisierung der </a:t>
            </a:r>
            <a:r>
              <a:rPr lang="de-DE" sz="1400" dirty="0">
                <a:solidFill>
                  <a:srgbClr val="595A59"/>
                </a:solidFill>
                <a:latin typeface="Calibri"/>
                <a:ea typeface="Calibri"/>
                <a:cs typeface="Calibri"/>
                <a:sym typeface="Calibri"/>
              </a:rPr>
              <a:t>Berichts- und </a:t>
            </a:r>
            <a:r>
              <a:rPr lang="de-DE" sz="1400" dirty="0" err="1">
                <a:solidFill>
                  <a:srgbClr val="595A59"/>
                </a:solidFill>
                <a:latin typeface="Calibri"/>
                <a:ea typeface="Calibri"/>
                <a:cs typeface="Calibri"/>
                <a:sym typeface="Calibri"/>
              </a:rPr>
              <a:t>Rechnungslegungssysteme</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Senkung der variablen Kosten + fixen Gemeinkosten</a:t>
            </a:r>
            <a:endParaRPr dirty="0"/>
          </a:p>
        </p:txBody>
      </p:sp>
      <p:sp>
        <p:nvSpPr>
          <p:cNvPr id="882" name="Google Shape;882;p6"/>
          <p:cNvSpPr txBox="1"/>
          <p:nvPr/>
        </p:nvSpPr>
        <p:spPr>
          <a:xfrm rot="-5400000">
            <a:off x="2553713" y="3929685"/>
            <a:ext cx="1883088" cy="213785"/>
          </a:xfrm>
          <a:prstGeom prst="rect">
            <a:avLst/>
          </a:prstGeom>
          <a:noFill/>
          <a:ln>
            <a:noFill/>
          </a:ln>
        </p:spPr>
        <p:txBody>
          <a:bodyPr spcFirstLastPara="1" wrap="square" lIns="34275" tIns="17125" rIns="34275" bIns="17125" anchor="t" anchorCtr="0">
            <a:spAutoFit/>
          </a:bodyPr>
          <a:lstStyle/>
          <a:p>
            <a:pPr marL="0" marR="0" lvl="0" indent="0" algn="ctr" rtl="0">
              <a:lnSpc>
                <a:spcPct val="82062"/>
              </a:lnSpc>
              <a:spcBef>
                <a:spcPts val="0"/>
              </a:spcBef>
              <a:spcAft>
                <a:spcPts val="0"/>
              </a:spcAft>
              <a:buClr>
                <a:schemeClr val="dk2"/>
              </a:buClr>
              <a:buSzPts val="1600"/>
              <a:buFont typeface="Arial"/>
              <a:buNone/>
            </a:pPr>
            <a:r>
              <a:rPr lang="de-DE" sz="1600" b="1">
                <a:solidFill>
                  <a:schemeClr val="dk2"/>
                </a:solidFill>
                <a:latin typeface="Calibri"/>
                <a:ea typeface="Calibri"/>
                <a:cs typeface="Calibri"/>
                <a:sym typeface="Calibri"/>
              </a:rPr>
              <a:t>Strategische Optionen</a:t>
            </a:r>
            <a:endParaRPr/>
          </a:p>
        </p:txBody>
      </p:sp>
      <p:sp>
        <p:nvSpPr>
          <p:cNvPr id="883" name="Google Shape;883;p6"/>
          <p:cNvSpPr txBox="1"/>
          <p:nvPr/>
        </p:nvSpPr>
        <p:spPr>
          <a:xfrm>
            <a:off x="3799840" y="1665006"/>
            <a:ext cx="1422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Symptome:</a:t>
            </a:r>
            <a:endParaRPr dirty="0"/>
          </a:p>
        </p:txBody>
      </p:sp>
      <p:sp>
        <p:nvSpPr>
          <p:cNvPr id="884" name="Google Shape;884;p6"/>
          <p:cNvSpPr txBox="1"/>
          <p:nvPr/>
        </p:nvSpPr>
        <p:spPr>
          <a:xfrm>
            <a:off x="3799840" y="5260165"/>
            <a:ext cx="1422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rgbClr val="595A59"/>
                </a:solidFill>
                <a:latin typeface="Calibri"/>
                <a:ea typeface="Calibri"/>
                <a:cs typeface="Calibri"/>
                <a:sym typeface="Calibri"/>
              </a:rPr>
              <a:t>Handlungen:</a:t>
            </a:r>
            <a:endParaRPr/>
          </a:p>
        </p:txBody>
      </p:sp>
      <p:sp>
        <p:nvSpPr>
          <p:cNvPr id="885" name="Google Shape;885;p6"/>
          <p:cNvSpPr txBox="1"/>
          <p:nvPr/>
        </p:nvSpPr>
        <p:spPr>
          <a:xfrm rot="-5400000">
            <a:off x="2475309" y="3797814"/>
            <a:ext cx="233245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Strategische </a:t>
            </a:r>
            <a:r>
              <a:rPr lang="de-DE" sz="1800" dirty="0" err="1">
                <a:solidFill>
                  <a:srgbClr val="595A59"/>
                </a:solidFill>
                <a:latin typeface="Calibri"/>
                <a:ea typeface="Calibri"/>
                <a:cs typeface="Calibri"/>
                <a:sym typeface="Calibri"/>
              </a:rPr>
              <a:t>Optionen</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62"/>
        <p:cNvGrpSpPr/>
        <p:nvPr/>
      </p:nvGrpSpPr>
      <p:grpSpPr>
        <a:xfrm>
          <a:off x="0" y="0"/>
          <a:ext cx="0" cy="0"/>
          <a:chOff x="0" y="0"/>
          <a:chExt cx="0" cy="0"/>
        </a:xfrm>
      </p:grpSpPr>
      <p:sp>
        <p:nvSpPr>
          <p:cNvPr id="1763" name="Google Shape;1763;p58"/>
          <p:cNvSpPr txBox="1">
            <a:spLocks noGrp="1"/>
          </p:cNvSpPr>
          <p:nvPr>
            <p:ph type="body" idx="1"/>
          </p:nvPr>
        </p:nvSpPr>
        <p:spPr>
          <a:xfrm>
            <a:off x="967061" y="4154268"/>
            <a:ext cx="4177816" cy="731140"/>
          </a:xfrm>
          <a:prstGeom prst="rect">
            <a:avLst/>
          </a:prstGeom>
          <a:noFill/>
          <a:ln>
            <a:noFill/>
          </a:ln>
        </p:spPr>
        <p:txBody>
          <a:bodyPr spcFirstLastPara="1" wrap="square" lIns="91425" tIns="45700" rIns="91425" bIns="45700" anchor="ctr" anchorCtr="0">
            <a:normAutofit fontScale="92500" lnSpcReduction="10000"/>
          </a:bodyPr>
          <a:lstStyle/>
          <a:p>
            <a:pPr marL="0" lvl="0" indent="0" algn="l" rtl="0">
              <a:lnSpc>
                <a:spcPct val="90000"/>
              </a:lnSpc>
              <a:spcBef>
                <a:spcPts val="0"/>
              </a:spcBef>
              <a:spcAft>
                <a:spcPts val="0"/>
              </a:spcAft>
              <a:buClr>
                <a:schemeClr val="lt1"/>
              </a:buClr>
              <a:buSzPts val="2800"/>
              <a:buNone/>
            </a:pPr>
            <a:r>
              <a:rPr lang="de-DE" cap="none"/>
              <a:t>LIQUIDITÄTSKRISE UND LIQUIDITÄTSMANAGEMENT</a:t>
            </a:r>
            <a:endParaRPr cap="none"/>
          </a:p>
        </p:txBody>
      </p:sp>
      <p:sp>
        <p:nvSpPr>
          <p:cNvPr id="1764" name="Google Shape;1764;p58"/>
          <p:cNvSpPr txBox="1">
            <a:spLocks noGrp="1"/>
          </p:cNvSpPr>
          <p:nvPr>
            <p:ph type="body" idx="2"/>
          </p:nvPr>
        </p:nvSpPr>
        <p:spPr>
          <a:xfrm>
            <a:off x="967062" y="3344692"/>
            <a:ext cx="4731774" cy="837258"/>
          </a:xfrm>
          <a:prstGeom prst="rect">
            <a:avLst/>
          </a:prstGeom>
          <a:noFill/>
          <a:ln>
            <a:noFill/>
          </a:ln>
        </p:spPr>
        <p:txBody>
          <a:bodyPr spcFirstLastPara="1" wrap="square" lIns="91425" tIns="45700" rIns="91425" bIns="45700" anchor="ctr" anchorCtr="0">
            <a:normAutofit fontScale="77500" lnSpcReduction="20000"/>
          </a:bodyPr>
          <a:lstStyle/>
          <a:p>
            <a:pPr marL="0" lvl="0" indent="0" algn="l" rtl="0">
              <a:lnSpc>
                <a:spcPct val="90000"/>
              </a:lnSpc>
              <a:spcBef>
                <a:spcPts val="0"/>
              </a:spcBef>
              <a:spcAft>
                <a:spcPts val="0"/>
              </a:spcAft>
              <a:buClr>
                <a:schemeClr val="lt1"/>
              </a:buClr>
              <a:buSzPts val="5000"/>
              <a:buNone/>
            </a:pPr>
            <a:r>
              <a:rPr lang="de-DE" dirty="0"/>
              <a:t>Als nächstes: Modul 4</a:t>
            </a:r>
            <a:endParaRPr dirty="0"/>
          </a:p>
        </p:txBody>
      </p:sp>
      <p:grpSp>
        <p:nvGrpSpPr>
          <p:cNvPr id="1765" name="Google Shape;1765;p58"/>
          <p:cNvGrpSpPr/>
          <p:nvPr/>
        </p:nvGrpSpPr>
        <p:grpSpPr>
          <a:xfrm>
            <a:off x="7286899" y="3277496"/>
            <a:ext cx="233548" cy="233548"/>
            <a:chOff x="5941025" y="3634400"/>
            <a:chExt cx="467650" cy="467650"/>
          </a:xfrm>
        </p:grpSpPr>
        <p:sp>
          <p:nvSpPr>
            <p:cNvPr id="1766" name="Google Shape;1766;p58"/>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767" name="Google Shape;1767;p58"/>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768" name="Google Shape;1768;p58"/>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769" name="Google Shape;1769;p58"/>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770" name="Google Shape;1770;p58"/>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771" name="Google Shape;1771;p58"/>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1772" name="Google Shape;1772;p58"/>
          <p:cNvSpPr txBox="1"/>
          <p:nvPr/>
        </p:nvSpPr>
        <p:spPr>
          <a:xfrm>
            <a:off x="7781191" y="3240382"/>
            <a:ext cx="335889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u="sng">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https://www.tourismrecovery.eu/ </a:t>
            </a:r>
            <a:endParaRPr/>
          </a:p>
        </p:txBody>
      </p:sp>
      <p:sp>
        <p:nvSpPr>
          <p:cNvPr id="1773" name="Google Shape;1773;p58"/>
          <p:cNvSpPr txBox="1"/>
          <p:nvPr/>
        </p:nvSpPr>
        <p:spPr>
          <a:xfrm>
            <a:off x="7781191" y="3763556"/>
            <a:ext cx="386717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https://www.facebook.com/tourismcrisisrecovery </a:t>
            </a:r>
            <a:endParaRPr/>
          </a:p>
        </p:txBody>
      </p:sp>
      <p:sp>
        <p:nvSpPr>
          <p:cNvPr id="1774" name="Google Shape;1774;p58"/>
          <p:cNvSpPr/>
          <p:nvPr/>
        </p:nvSpPr>
        <p:spPr>
          <a:xfrm>
            <a:off x="7299757" y="3792031"/>
            <a:ext cx="132298" cy="234000"/>
          </a:xfrm>
          <a:custGeom>
            <a:avLst/>
            <a:gdLst/>
            <a:ahLst/>
            <a:cxnLst/>
            <a:rect l="l" t="t" r="r" b="b"/>
            <a:pathLst>
              <a:path w="146" h="257" extrusionOk="0">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8DC9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7"/>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Wenn sich die Krise in den relevanten Unternehmens-</a:t>
            </a:r>
            <a:r>
              <a:rPr lang="de-DE" dirty="0" err="1"/>
              <a:t>kennzahlen</a:t>
            </a:r>
            <a:r>
              <a:rPr lang="de-DE" dirty="0"/>
              <a:t> niederschlägt, sind die strategischen Optionen bereits massiv eingeschränkt. </a:t>
            </a:r>
            <a:endParaRPr dirty="0"/>
          </a:p>
          <a:p>
            <a:pPr marL="0" lvl="0" indent="0" algn="l" rtl="0">
              <a:lnSpc>
                <a:spcPct val="100000"/>
              </a:lnSpc>
              <a:spcBef>
                <a:spcPts val="600"/>
              </a:spcBef>
              <a:spcAft>
                <a:spcPts val="0"/>
              </a:spcAft>
              <a:buClr>
                <a:srgbClr val="595A59"/>
              </a:buClr>
              <a:buSzPts val="1800"/>
              <a:buNone/>
            </a:pPr>
            <a:r>
              <a:rPr lang="de-DE" dirty="0"/>
              <a:t>Es gilt die Faustregel: Je weiter die Krise fortgeschritten ist, bevor Maßnahmen ergriffen werden, desto </a:t>
            </a:r>
            <a:r>
              <a:rPr lang="de-DE" dirty="0" err="1"/>
              <a:t>unwahrschein-licher</a:t>
            </a:r>
            <a:r>
              <a:rPr lang="de-DE" dirty="0"/>
              <a:t> ist es, dass die eigenen Ressourcen des Unternehmens ausreichen, um die Krise aus eigener Kraft zu bewältigen.</a:t>
            </a:r>
            <a:endParaRPr dirty="0"/>
          </a:p>
          <a:p>
            <a:pPr marL="0" lvl="0" indent="0" algn="l" rtl="0">
              <a:lnSpc>
                <a:spcPct val="100000"/>
              </a:lnSpc>
              <a:spcBef>
                <a:spcPts val="600"/>
              </a:spcBef>
              <a:spcAft>
                <a:spcPts val="0"/>
              </a:spcAft>
              <a:buClr>
                <a:srgbClr val="595A59"/>
              </a:buClr>
              <a:buSzPts val="1800"/>
              <a:buNone/>
            </a:pPr>
            <a:endParaRPr dirty="0"/>
          </a:p>
        </p:txBody>
      </p:sp>
      <p:sp>
        <p:nvSpPr>
          <p:cNvPr id="892" name="Google Shape;892;p7"/>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In einem </a:t>
            </a:r>
            <a:r>
              <a:rPr lang="de-DE" dirty="0" err="1"/>
              <a:t>fortgeschrittenen Stadium </a:t>
            </a:r>
            <a:r>
              <a:rPr lang="de-DE" dirty="0"/>
              <a:t>der </a:t>
            </a:r>
            <a:r>
              <a:rPr lang="de-DE" dirty="0" err="1"/>
              <a:t>Krise gibt es nur noch wenige strategische Optionen</a:t>
            </a:r>
            <a:r>
              <a:rPr lang="de-DE" dirty="0"/>
              <a:t>.</a:t>
            </a:r>
            <a:endParaRPr dirty="0"/>
          </a:p>
        </p:txBody>
      </p:sp>
      <p:sp>
        <p:nvSpPr>
          <p:cNvPr id="893" name="Google Shape;893;p7"/>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dirty="0"/>
              <a:t>Strategische Optionen in der Krise: Beschleunigung der Krise</a:t>
            </a:r>
            <a:endParaRPr dirty="0"/>
          </a:p>
          <a:p>
            <a:pPr marL="0" lvl="0" indent="0" algn="l" rtl="0">
              <a:lnSpc>
                <a:spcPct val="90000"/>
              </a:lnSpc>
              <a:spcBef>
                <a:spcPts val="1000"/>
              </a:spcBef>
              <a:spcAft>
                <a:spcPts val="0"/>
              </a:spcAft>
              <a:buClr>
                <a:srgbClr val="79527B"/>
              </a:buClr>
              <a:buSzPts val="1800"/>
              <a:buNone/>
            </a:pPr>
            <a:endParaRPr dirty="0"/>
          </a:p>
        </p:txBody>
      </p:sp>
      <p:sp>
        <p:nvSpPr>
          <p:cNvPr id="894" name="Google Shape;894;p7"/>
          <p:cNvSpPr txBox="1"/>
          <p:nvPr/>
        </p:nvSpPr>
        <p:spPr>
          <a:xfrm>
            <a:off x="5003756" y="1704298"/>
            <a:ext cx="6770233" cy="840067"/>
          </a:xfrm>
          <a:prstGeom prst="rect">
            <a:avLst/>
          </a:prstGeom>
          <a:noFill/>
          <a:ln>
            <a:noFill/>
          </a:ln>
        </p:spPr>
        <p:txBody>
          <a:bodyPr spcFirstLastPara="1" wrap="square" lIns="34275" tIns="17125" rIns="34275" bIns="17125" anchor="t" anchorCtr="0">
            <a:noAutofit/>
          </a:bodyPr>
          <a:lstStyle/>
          <a:p>
            <a:pPr marL="182563" marR="0" lvl="0" indent="-182563" algn="l" rtl="0">
              <a:lnSpc>
                <a:spcPct val="93785"/>
              </a:lnSpc>
              <a:spcBef>
                <a:spcPts val="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Deutliche Rückgänge bei Umsatz und Ergebnis</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Verstöße gegen die Bankenklauseln</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Qualitätsprobleme und Beschwerden</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Kreditrahmen ausgeschöpft</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Liquide Mittel nehmen ab</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Schwierige Materialversorgung / mögliche Lieferanten verlangen Vorauszahlungen</a:t>
            </a:r>
            <a:endParaRPr dirty="0"/>
          </a:p>
        </p:txBody>
      </p:sp>
      <p:sp>
        <p:nvSpPr>
          <p:cNvPr id="895" name="Google Shape;895;p7"/>
          <p:cNvSpPr/>
          <p:nvPr/>
        </p:nvSpPr>
        <p:spPr>
          <a:xfrm rot="5400000">
            <a:off x="6630069" y="71333"/>
            <a:ext cx="2272626" cy="7930491"/>
          </a:xfrm>
          <a:prstGeom prst="triangle">
            <a:avLst>
              <a:gd name="adj" fmla="val 50000"/>
            </a:avLst>
          </a:prstGeom>
          <a:solidFill>
            <a:schemeClr val="lt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6" name="Google Shape;896;p7"/>
          <p:cNvSpPr txBox="1"/>
          <p:nvPr/>
        </p:nvSpPr>
        <p:spPr>
          <a:xfrm>
            <a:off x="3645252" y="2060197"/>
            <a:ext cx="1883088" cy="213785"/>
          </a:xfrm>
          <a:prstGeom prst="rect">
            <a:avLst/>
          </a:prstGeom>
          <a:noFill/>
          <a:ln>
            <a:noFill/>
          </a:ln>
        </p:spPr>
        <p:txBody>
          <a:bodyPr spcFirstLastPara="1" wrap="square" lIns="34275" tIns="17125" rIns="34275" bIns="17125" anchor="t" anchorCtr="0">
            <a:spAutoFit/>
          </a:bodyPr>
          <a:lstStyle/>
          <a:p>
            <a:pPr marL="0" marR="0" lvl="0" indent="0" algn="l" rtl="0">
              <a:lnSpc>
                <a:spcPct val="82062"/>
              </a:lnSpc>
              <a:spcBef>
                <a:spcPts val="0"/>
              </a:spcBef>
              <a:spcAft>
                <a:spcPts val="0"/>
              </a:spcAft>
              <a:buClr>
                <a:schemeClr val="dk2"/>
              </a:buClr>
              <a:buSzPts val="1600"/>
              <a:buFont typeface="Arial"/>
              <a:buNone/>
            </a:pPr>
            <a:r>
              <a:rPr lang="de-DE" sz="1600" b="1">
                <a:solidFill>
                  <a:schemeClr val="dk2"/>
                </a:solidFill>
                <a:latin typeface="Calibri"/>
                <a:ea typeface="Calibri"/>
                <a:cs typeface="Calibri"/>
                <a:sym typeface="Calibri"/>
              </a:rPr>
              <a:t>Die Symptome:</a:t>
            </a:r>
            <a:endParaRPr sz="1600" b="1">
              <a:solidFill>
                <a:schemeClr val="dk2"/>
              </a:solidFill>
              <a:latin typeface="Calibri"/>
              <a:ea typeface="Calibri"/>
              <a:cs typeface="Calibri"/>
              <a:sym typeface="Calibri"/>
            </a:endParaRPr>
          </a:p>
        </p:txBody>
      </p:sp>
      <p:sp>
        <p:nvSpPr>
          <p:cNvPr id="897" name="Google Shape;897;p7"/>
          <p:cNvSpPr txBox="1"/>
          <p:nvPr/>
        </p:nvSpPr>
        <p:spPr>
          <a:xfrm>
            <a:off x="5003756" y="5378448"/>
            <a:ext cx="6770233" cy="1006617"/>
          </a:xfrm>
          <a:prstGeom prst="rect">
            <a:avLst/>
          </a:prstGeom>
          <a:noFill/>
          <a:ln>
            <a:noFill/>
          </a:ln>
        </p:spPr>
        <p:txBody>
          <a:bodyPr spcFirstLastPara="1" wrap="square" lIns="34275" tIns="17125" rIns="34275" bIns="17125" anchor="t" anchorCtr="0">
            <a:noAutofit/>
          </a:bodyPr>
          <a:lstStyle/>
          <a:p>
            <a:pPr marL="182563" marR="0" lvl="0" indent="-182563" algn="l" rtl="0">
              <a:lnSpc>
                <a:spcPct val="93785"/>
              </a:lnSpc>
              <a:spcBef>
                <a:spcPts val="0"/>
              </a:spcBef>
              <a:spcAft>
                <a:spcPts val="0"/>
              </a:spcAft>
              <a:buClr>
                <a:srgbClr val="595A59"/>
              </a:buClr>
              <a:buSzPts val="1400"/>
              <a:buFont typeface="Arial"/>
              <a:buChar char="•"/>
            </a:pPr>
            <a:r>
              <a:rPr lang="de-DE" sz="1400" dirty="0" err="1">
                <a:solidFill>
                  <a:srgbClr val="595A59"/>
                </a:solidFill>
                <a:latin typeface="Calibri"/>
                <a:ea typeface="Calibri"/>
                <a:cs typeface="Calibri"/>
                <a:sym typeface="Calibri"/>
              </a:rPr>
              <a:t>Assert</a:t>
            </a:r>
            <a:r>
              <a:rPr lang="de-DE" sz="1400" dirty="0">
                <a:solidFill>
                  <a:srgbClr val="595A59"/>
                </a:solidFill>
                <a:latin typeface="Calibri"/>
                <a:ea typeface="Calibri"/>
                <a:cs typeface="Calibri"/>
                <a:sym typeface="Calibri"/>
              </a:rPr>
              <a:t>-Steuerung</a:t>
            </a:r>
          </a:p>
          <a:p>
            <a:pPr marL="182563" marR="0" lvl="0" indent="-182563" algn="l" rtl="0">
              <a:lnSpc>
                <a:spcPct val="93785"/>
              </a:lnSpc>
              <a:spcBef>
                <a:spcPts val="28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Entwicklung eines Umstrukturierungsplans</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Change Management</a:t>
            </a:r>
          </a:p>
          <a:p>
            <a:pPr marL="182563" marR="0" lvl="0" indent="-182563" algn="l" rtl="0">
              <a:lnSpc>
                <a:spcPct val="93785"/>
              </a:lnSpc>
              <a:spcBef>
                <a:spcPts val="28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Umstrukturierung der Schulden</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Verkauf von Anlagevermögen</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Unternehmen verkaufen / Investoren / strategische Partner suchen</a:t>
            </a:r>
            <a:endParaRPr dirty="0"/>
          </a:p>
          <a:p>
            <a:pPr marL="182563" marR="0" lvl="0" indent="-93663" algn="l" rtl="0">
              <a:lnSpc>
                <a:spcPct val="93785"/>
              </a:lnSpc>
              <a:spcBef>
                <a:spcPts val="280"/>
              </a:spcBef>
              <a:spcAft>
                <a:spcPts val="0"/>
              </a:spcAft>
              <a:buClr>
                <a:schemeClr val="dk2"/>
              </a:buClr>
              <a:buSzPts val="1400"/>
              <a:buFont typeface="Arial"/>
              <a:buNone/>
            </a:pPr>
            <a:endParaRPr sz="1400" dirty="0">
              <a:solidFill>
                <a:srgbClr val="595A59"/>
              </a:solidFill>
              <a:latin typeface="Calibri"/>
              <a:ea typeface="Calibri"/>
              <a:cs typeface="Calibri"/>
              <a:sym typeface="Calibri"/>
            </a:endParaRPr>
          </a:p>
        </p:txBody>
      </p:sp>
      <p:sp>
        <p:nvSpPr>
          <p:cNvPr id="898" name="Google Shape;898;p7"/>
          <p:cNvSpPr txBox="1"/>
          <p:nvPr/>
        </p:nvSpPr>
        <p:spPr>
          <a:xfrm>
            <a:off x="3645252" y="5374932"/>
            <a:ext cx="1883088" cy="213785"/>
          </a:xfrm>
          <a:prstGeom prst="rect">
            <a:avLst/>
          </a:prstGeom>
          <a:noFill/>
          <a:ln>
            <a:noFill/>
          </a:ln>
        </p:spPr>
        <p:txBody>
          <a:bodyPr spcFirstLastPara="1" wrap="square" lIns="34275" tIns="17125" rIns="34275" bIns="17125" anchor="t" anchorCtr="0">
            <a:spAutoFit/>
          </a:bodyPr>
          <a:lstStyle/>
          <a:p>
            <a:pPr marL="0" marR="0" lvl="0" indent="0" algn="l" rtl="0">
              <a:lnSpc>
                <a:spcPct val="82062"/>
              </a:lnSpc>
              <a:spcBef>
                <a:spcPts val="0"/>
              </a:spcBef>
              <a:spcAft>
                <a:spcPts val="0"/>
              </a:spcAft>
              <a:buClr>
                <a:schemeClr val="dk2"/>
              </a:buClr>
              <a:buSzPts val="1600"/>
              <a:buFont typeface="Arial"/>
              <a:buNone/>
            </a:pPr>
            <a:r>
              <a:rPr lang="de-DE" sz="1600" b="1">
                <a:solidFill>
                  <a:schemeClr val="dk2"/>
                </a:solidFill>
                <a:latin typeface="Calibri"/>
                <a:ea typeface="Calibri"/>
                <a:cs typeface="Calibri"/>
                <a:sym typeface="Calibri"/>
              </a:rPr>
              <a:t>Handlungen:</a:t>
            </a:r>
            <a:endParaRPr sz="1600" b="1">
              <a:solidFill>
                <a:schemeClr val="dk2"/>
              </a:solidFill>
              <a:latin typeface="Calibri"/>
              <a:ea typeface="Calibri"/>
              <a:cs typeface="Calibri"/>
              <a:sym typeface="Calibri"/>
            </a:endParaRPr>
          </a:p>
        </p:txBody>
      </p:sp>
      <p:sp>
        <p:nvSpPr>
          <p:cNvPr id="899" name="Google Shape;899;p7"/>
          <p:cNvSpPr/>
          <p:nvPr/>
        </p:nvSpPr>
        <p:spPr>
          <a:xfrm rot="5400000">
            <a:off x="5781976" y="3091932"/>
            <a:ext cx="1720945" cy="1889760"/>
          </a:xfrm>
          <a:prstGeom prst="trapezoid">
            <a:avLst>
              <a:gd name="adj" fmla="val 14862"/>
            </a:avLst>
          </a:prstGeom>
          <a:solidFill>
            <a:srgbClr val="79527B"/>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0" name="Google Shape;900;p7"/>
          <p:cNvSpPr txBox="1"/>
          <p:nvPr/>
        </p:nvSpPr>
        <p:spPr>
          <a:xfrm>
            <a:off x="5700896" y="3567978"/>
            <a:ext cx="1883100" cy="1329300"/>
          </a:xfrm>
          <a:prstGeom prst="rect">
            <a:avLst/>
          </a:prstGeom>
          <a:noFill/>
          <a:ln>
            <a:noFill/>
          </a:ln>
        </p:spPr>
        <p:txBody>
          <a:bodyPr spcFirstLastPara="1" wrap="square" lIns="34275" tIns="17125" rIns="34275" bIns="17125" anchor="t" anchorCtr="0">
            <a:spAutoFit/>
          </a:bodyPr>
          <a:lstStyle/>
          <a:p>
            <a:pPr marL="0" marR="0" lvl="0" indent="0" algn="ctr" rtl="0">
              <a:lnSpc>
                <a:spcPct val="82062"/>
              </a:lnSpc>
              <a:spcBef>
                <a:spcPts val="0"/>
              </a:spcBef>
              <a:spcAft>
                <a:spcPts val="0"/>
              </a:spcAft>
              <a:buClr>
                <a:schemeClr val="lt1"/>
              </a:buClr>
              <a:buSzPts val="1600"/>
              <a:buFont typeface="Arial"/>
              <a:buNone/>
            </a:pPr>
            <a:r>
              <a:rPr lang="de-DE" sz="1600" b="1" dirty="0" err="1">
                <a:solidFill>
                  <a:schemeClr val="lt1"/>
                </a:solidFill>
                <a:latin typeface="Calibri"/>
                <a:ea typeface="Calibri"/>
                <a:cs typeface="Calibri"/>
                <a:sym typeface="Calibri"/>
              </a:rPr>
              <a:t>Beschleunigung von Krisenphasen</a:t>
            </a:r>
            <a:r>
              <a:rPr lang="de-DE" sz="1600" b="1" dirty="0">
                <a:solidFill>
                  <a:schemeClr val="lt1"/>
                </a:solidFill>
                <a:latin typeface="Calibri"/>
                <a:ea typeface="Calibri"/>
                <a:cs typeface="Calibri"/>
                <a:sym typeface="Calibri"/>
              </a:rPr>
              <a:t>:</a:t>
            </a:r>
            <a:br>
              <a:rPr lang="de-DE" sz="1600" b="1" dirty="0">
                <a:solidFill>
                  <a:schemeClr val="lt1"/>
                </a:solidFill>
                <a:latin typeface="Calibri"/>
                <a:ea typeface="Calibri"/>
                <a:cs typeface="Calibri"/>
                <a:sym typeface="Calibri"/>
              </a:rPr>
            </a:br>
            <a:endParaRPr sz="1600" b="1" dirty="0">
              <a:solidFill>
                <a:schemeClr val="lt1"/>
              </a:solidFill>
              <a:latin typeface="Calibri"/>
              <a:ea typeface="Calibri"/>
              <a:cs typeface="Calibri"/>
              <a:sym typeface="Calibri"/>
            </a:endParaRPr>
          </a:p>
          <a:p>
            <a:pPr marR="0" lvl="0" algn="ctr" rtl="0">
              <a:lnSpc>
                <a:spcPct val="82062"/>
              </a:lnSpc>
              <a:spcBef>
                <a:spcPts val="320"/>
              </a:spcBef>
              <a:spcAft>
                <a:spcPts val="0"/>
              </a:spcAft>
              <a:buClr>
                <a:schemeClr val="lt1"/>
              </a:buClr>
              <a:buSzPts val="1600"/>
            </a:pPr>
            <a:r>
              <a:rPr lang="de-DE" sz="1600" b="1" dirty="0" err="1">
                <a:solidFill>
                  <a:schemeClr val="lt1"/>
                </a:solidFill>
                <a:latin typeface="Calibri"/>
                <a:ea typeface="Calibri"/>
                <a:cs typeface="Calibri"/>
                <a:sym typeface="Calibri"/>
              </a:rPr>
              <a:t>Weniger </a:t>
            </a:r>
            <a:r>
              <a:rPr lang="de-DE" sz="1600" b="1" dirty="0">
                <a:solidFill>
                  <a:schemeClr val="lt1"/>
                </a:solidFill>
                <a:latin typeface="Calibri"/>
                <a:ea typeface="Calibri"/>
                <a:cs typeface="Calibri"/>
                <a:sym typeface="Calibri"/>
              </a:rPr>
              <a:t>strategische</a:t>
            </a:r>
            <a:br>
              <a:rPr lang="de-DE" sz="1600" b="1" dirty="0">
                <a:solidFill>
                  <a:schemeClr val="lt1"/>
                </a:solidFill>
                <a:latin typeface="Calibri"/>
                <a:ea typeface="Calibri"/>
                <a:cs typeface="Calibri"/>
                <a:sym typeface="Calibri"/>
              </a:rPr>
            </a:br>
            <a:r>
              <a:rPr lang="de-DE" sz="1600" b="1" dirty="0">
                <a:solidFill>
                  <a:schemeClr val="lt1"/>
                </a:solidFill>
                <a:latin typeface="Calibri"/>
                <a:ea typeface="Calibri"/>
                <a:cs typeface="Calibri"/>
                <a:sym typeface="Calibri"/>
              </a:rPr>
              <a:t>Optionen</a:t>
            </a:r>
            <a:endParaRPr dirty="0"/>
          </a:p>
          <a:p>
            <a:pPr marL="0" marR="0" lvl="0" indent="0" algn="ctr" rtl="0">
              <a:lnSpc>
                <a:spcPct val="82062"/>
              </a:lnSpc>
              <a:spcBef>
                <a:spcPts val="320"/>
              </a:spcBef>
              <a:spcAft>
                <a:spcPts val="0"/>
              </a:spcAft>
              <a:buClr>
                <a:schemeClr val="dk2"/>
              </a:buClr>
              <a:buSzPts val="1600"/>
              <a:buFont typeface="Arial"/>
              <a:buNone/>
            </a:pPr>
            <a:endParaRPr sz="1600" b="1" dirty="0">
              <a:solidFill>
                <a:schemeClr val="lt1"/>
              </a:solidFill>
              <a:latin typeface="Calibri"/>
              <a:ea typeface="Calibri"/>
              <a:cs typeface="Calibri"/>
              <a:sym typeface="Calibri"/>
            </a:endParaRPr>
          </a:p>
        </p:txBody>
      </p:sp>
      <p:sp>
        <p:nvSpPr>
          <p:cNvPr id="901" name="Google Shape;901;p7"/>
          <p:cNvSpPr txBox="1"/>
          <p:nvPr/>
        </p:nvSpPr>
        <p:spPr>
          <a:xfrm rot="-5400000">
            <a:off x="2553713" y="3929685"/>
            <a:ext cx="1883088" cy="213785"/>
          </a:xfrm>
          <a:prstGeom prst="rect">
            <a:avLst/>
          </a:prstGeom>
          <a:noFill/>
          <a:ln>
            <a:noFill/>
          </a:ln>
        </p:spPr>
        <p:txBody>
          <a:bodyPr spcFirstLastPara="1" wrap="square" lIns="34275" tIns="17125" rIns="34275" bIns="17125" anchor="t" anchorCtr="0">
            <a:spAutoFit/>
          </a:bodyPr>
          <a:lstStyle/>
          <a:p>
            <a:pPr marL="0" marR="0" lvl="0" indent="0" algn="ctr" rtl="0">
              <a:lnSpc>
                <a:spcPct val="82062"/>
              </a:lnSpc>
              <a:spcBef>
                <a:spcPts val="0"/>
              </a:spcBef>
              <a:spcAft>
                <a:spcPts val="0"/>
              </a:spcAft>
              <a:buClr>
                <a:schemeClr val="dk2"/>
              </a:buClr>
              <a:buSzPts val="1600"/>
              <a:buFont typeface="Arial"/>
              <a:buNone/>
            </a:pPr>
            <a:r>
              <a:rPr lang="de-DE" sz="1600" b="1">
                <a:solidFill>
                  <a:schemeClr val="dk2"/>
                </a:solidFill>
                <a:latin typeface="Calibri"/>
                <a:ea typeface="Calibri"/>
                <a:cs typeface="Calibri"/>
                <a:sym typeface="Calibri"/>
              </a:rPr>
              <a:t>Strategische Optionen</a:t>
            </a:r>
            <a:endParaRPr sz="1600" b="1">
              <a:solidFill>
                <a:schemeClr val="dk2"/>
              </a:solidFill>
              <a:latin typeface="Calibri"/>
              <a:ea typeface="Calibri"/>
              <a:cs typeface="Calibri"/>
              <a:sym typeface="Calibri"/>
            </a:endParaRPr>
          </a:p>
        </p:txBody>
      </p:sp>
      <p:sp>
        <p:nvSpPr>
          <p:cNvPr id="902" name="Google Shape;902;p7"/>
          <p:cNvSpPr txBox="1"/>
          <p:nvPr/>
        </p:nvSpPr>
        <p:spPr>
          <a:xfrm rot="-5400000">
            <a:off x="2400046" y="3821920"/>
            <a:ext cx="2425637"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Strategische Optionen</a:t>
            </a:r>
            <a:endParaRPr dirty="0"/>
          </a:p>
        </p:txBody>
      </p:sp>
      <p:sp>
        <p:nvSpPr>
          <p:cNvPr id="903" name="Google Shape;903;p7"/>
          <p:cNvSpPr txBox="1"/>
          <p:nvPr/>
        </p:nvSpPr>
        <p:spPr>
          <a:xfrm>
            <a:off x="3799840" y="1646534"/>
            <a:ext cx="1422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Symptome:</a:t>
            </a:r>
            <a:endParaRPr dirty="0"/>
          </a:p>
        </p:txBody>
      </p:sp>
      <p:sp>
        <p:nvSpPr>
          <p:cNvPr id="904" name="Google Shape;904;p7"/>
          <p:cNvSpPr txBox="1"/>
          <p:nvPr/>
        </p:nvSpPr>
        <p:spPr>
          <a:xfrm>
            <a:off x="3753660" y="5297109"/>
            <a:ext cx="1422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Handlungen:</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8"/>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100000"/>
              </a:lnSpc>
              <a:spcBef>
                <a:spcPts val="0"/>
              </a:spcBef>
              <a:spcAft>
                <a:spcPts val="0"/>
              </a:spcAft>
              <a:buClr>
                <a:srgbClr val="595A59"/>
              </a:buClr>
              <a:buSzPts val="1800"/>
              <a:buNone/>
            </a:pPr>
            <a:r>
              <a:rPr lang="de-DE" dirty="0"/>
              <a:t>Auch </a:t>
            </a:r>
            <a:r>
              <a:rPr lang="de-DE" dirty="0" err="1"/>
              <a:t>wenn </a:t>
            </a:r>
            <a:r>
              <a:rPr lang="de-DE" dirty="0"/>
              <a:t>die </a:t>
            </a:r>
            <a:r>
              <a:rPr lang="de-DE" dirty="0" err="1"/>
              <a:t>strategischen Optionen sehr </a:t>
            </a:r>
            <a:r>
              <a:rPr lang="de-DE" dirty="0"/>
              <a:t>begrenzt </a:t>
            </a:r>
            <a:r>
              <a:rPr lang="de-DE" dirty="0" err="1"/>
              <a:t>sind</a:t>
            </a:r>
            <a:r>
              <a:rPr lang="de-DE" dirty="0"/>
              <a:t>, </a:t>
            </a:r>
            <a:r>
              <a:rPr lang="de-DE" dirty="0" err="1"/>
              <a:t>erlaubt </a:t>
            </a:r>
            <a:r>
              <a:rPr lang="de-DE" dirty="0"/>
              <a:t>der rechtliche </a:t>
            </a:r>
            <a:r>
              <a:rPr lang="de-DE" dirty="0" err="1"/>
              <a:t>Rahmen </a:t>
            </a:r>
            <a:r>
              <a:rPr lang="de-DE" dirty="0"/>
              <a:t>in den </a:t>
            </a:r>
            <a:r>
              <a:rPr lang="de-DE" dirty="0" err="1"/>
              <a:t>meisten </a:t>
            </a:r>
            <a:r>
              <a:rPr lang="de-DE" dirty="0"/>
              <a:t>Ländern auch </a:t>
            </a:r>
            <a:r>
              <a:rPr lang="de-DE" dirty="0" err="1"/>
              <a:t>eine Umstrukturierung im Rahmen einer Insolvenz</a:t>
            </a:r>
            <a:r>
              <a:rPr lang="de-DE" dirty="0"/>
              <a:t>. </a:t>
            </a:r>
            <a:endParaRPr dirty="0"/>
          </a:p>
          <a:p>
            <a:pPr marL="285750" lvl="0" indent="-285750" algn="l" rtl="0">
              <a:lnSpc>
                <a:spcPct val="100000"/>
              </a:lnSpc>
              <a:spcBef>
                <a:spcPts val="600"/>
              </a:spcBef>
              <a:spcAft>
                <a:spcPts val="0"/>
              </a:spcAft>
              <a:buClr>
                <a:srgbClr val="595A59"/>
              </a:buClr>
              <a:buSzPts val="1800"/>
              <a:buFont typeface="Wingdings" panose="05000000000000000000" pitchFamily="2" charset="2"/>
              <a:buChar char="à"/>
            </a:pPr>
            <a:r>
              <a:rPr lang="de-DE" dirty="0"/>
              <a:t>Da die rechtlichen Rahmenbedingungen in Europa sehr unterschiedlich sind, ist ein umfassender Überblick im Rahmen dieses Kurses nicht möglich</a:t>
            </a:r>
          </a:p>
          <a:p>
            <a:pPr marL="285750" lvl="0" indent="-285750" algn="l" rtl="0">
              <a:lnSpc>
                <a:spcPct val="100000"/>
              </a:lnSpc>
              <a:spcBef>
                <a:spcPts val="600"/>
              </a:spcBef>
              <a:spcAft>
                <a:spcPts val="0"/>
              </a:spcAft>
              <a:buClr>
                <a:srgbClr val="595A59"/>
              </a:buClr>
              <a:buSzPts val="1800"/>
              <a:buFont typeface="Wingdings" panose="05000000000000000000" pitchFamily="2" charset="2"/>
              <a:buChar char="à"/>
            </a:pPr>
            <a:r>
              <a:rPr lang="de-DE" b="1" dirty="0"/>
              <a:t>Grundsätzlich sollten Sie sich dringend rechtlich und betriebswirtschaftlich beraten lassen</a:t>
            </a:r>
            <a:r>
              <a:rPr lang="de-DE" dirty="0"/>
              <a:t>. </a:t>
            </a:r>
            <a:endParaRPr dirty="0"/>
          </a:p>
          <a:p>
            <a:pPr marL="0" lvl="0" indent="0" algn="l" rtl="0">
              <a:lnSpc>
                <a:spcPct val="100000"/>
              </a:lnSpc>
              <a:spcBef>
                <a:spcPts val="600"/>
              </a:spcBef>
              <a:spcAft>
                <a:spcPts val="0"/>
              </a:spcAft>
              <a:buClr>
                <a:srgbClr val="595A59"/>
              </a:buClr>
              <a:buSzPts val="1800"/>
              <a:buNone/>
            </a:pPr>
            <a:endParaRPr dirty="0"/>
          </a:p>
        </p:txBody>
      </p:sp>
      <p:sp>
        <p:nvSpPr>
          <p:cNvPr id="911" name="Google Shape;911;p8"/>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Entgegen der verbreiteten Meinung bedeutet eine Insolvenz nicht unbedingt das Ende des Unternehmens.</a:t>
            </a:r>
            <a:endParaRPr dirty="0"/>
          </a:p>
        </p:txBody>
      </p:sp>
      <p:sp>
        <p:nvSpPr>
          <p:cNvPr id="912" name="Google Shape;912;p8"/>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dirty="0"/>
              <a:t>Strategische Optionen in der Krise: Späte Krise</a:t>
            </a:r>
            <a:endParaRPr dirty="0"/>
          </a:p>
          <a:p>
            <a:pPr marL="0" lvl="0" indent="0" algn="l" rtl="0">
              <a:lnSpc>
                <a:spcPct val="90000"/>
              </a:lnSpc>
              <a:spcBef>
                <a:spcPts val="1000"/>
              </a:spcBef>
              <a:spcAft>
                <a:spcPts val="0"/>
              </a:spcAft>
              <a:buClr>
                <a:srgbClr val="79527B"/>
              </a:buClr>
              <a:buSzPts val="1800"/>
              <a:buNone/>
            </a:pPr>
            <a:endParaRPr dirty="0"/>
          </a:p>
        </p:txBody>
      </p:sp>
      <p:sp>
        <p:nvSpPr>
          <p:cNvPr id="913" name="Google Shape;913;p8"/>
          <p:cNvSpPr txBox="1"/>
          <p:nvPr/>
        </p:nvSpPr>
        <p:spPr>
          <a:xfrm>
            <a:off x="5003756" y="1719100"/>
            <a:ext cx="6770233" cy="1176390"/>
          </a:xfrm>
          <a:prstGeom prst="rect">
            <a:avLst/>
          </a:prstGeom>
          <a:noFill/>
          <a:ln>
            <a:noFill/>
          </a:ln>
        </p:spPr>
        <p:txBody>
          <a:bodyPr spcFirstLastPara="1" wrap="square" lIns="34275" tIns="17125" rIns="34275" bIns="17125" anchor="t" anchorCtr="0">
            <a:noAutofit/>
          </a:bodyPr>
          <a:lstStyle/>
          <a:p>
            <a:pPr marL="182563" marR="0" lvl="0" indent="-182563" algn="l" rtl="0">
              <a:lnSpc>
                <a:spcPct val="93785"/>
              </a:lnSpc>
              <a:spcBef>
                <a:spcPts val="0"/>
              </a:spcBef>
              <a:spcAft>
                <a:spcPts val="0"/>
              </a:spcAft>
              <a:buClr>
                <a:srgbClr val="595A59"/>
              </a:buClr>
              <a:buSzPts val="1400"/>
              <a:buFont typeface="Arial"/>
              <a:buChar char="•"/>
            </a:pPr>
            <a:r>
              <a:rPr lang="de-DE" sz="1400" dirty="0" err="1">
                <a:solidFill>
                  <a:srgbClr val="595A59"/>
                </a:solidFill>
                <a:latin typeface="Calibri"/>
                <a:ea typeface="Calibri"/>
                <a:cs typeface="Calibri"/>
                <a:sym typeface="Calibri"/>
              </a:rPr>
              <a:t>Kein </a:t>
            </a:r>
            <a:r>
              <a:rPr lang="de-DE" sz="1400" dirty="0">
                <a:solidFill>
                  <a:srgbClr val="595A59"/>
                </a:solidFill>
                <a:latin typeface="Calibri"/>
                <a:ea typeface="Calibri"/>
                <a:cs typeface="Calibri"/>
                <a:sym typeface="Calibri"/>
              </a:rPr>
              <a:t>Bargeld </a:t>
            </a:r>
            <a:r>
              <a:rPr lang="de-DE" sz="1400" dirty="0" err="1">
                <a:solidFill>
                  <a:srgbClr val="595A59"/>
                </a:solidFill>
                <a:latin typeface="Calibri"/>
                <a:ea typeface="Calibri"/>
                <a:cs typeface="Calibri"/>
                <a:sym typeface="Calibri"/>
              </a:rPr>
              <a:t>übrig </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Kredite </a:t>
            </a:r>
            <a:r>
              <a:rPr lang="de-DE" sz="1400" dirty="0">
                <a:solidFill>
                  <a:srgbClr val="595A59"/>
                </a:solidFill>
                <a:latin typeface="Calibri"/>
                <a:ea typeface="Calibri"/>
                <a:cs typeface="Calibri"/>
                <a:sym typeface="Calibri"/>
              </a:rPr>
              <a:t>in </a:t>
            </a:r>
            <a:r>
              <a:rPr lang="de-DE" sz="1400" dirty="0" err="1">
                <a:solidFill>
                  <a:srgbClr val="595A59"/>
                </a:solidFill>
                <a:latin typeface="Calibri"/>
                <a:ea typeface="Calibri"/>
                <a:cs typeface="Calibri"/>
                <a:sym typeface="Calibri"/>
              </a:rPr>
              <a:t>Verzug</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Alle </a:t>
            </a:r>
            <a:r>
              <a:rPr lang="de-DE" sz="1400" dirty="0" err="1">
                <a:solidFill>
                  <a:srgbClr val="595A59"/>
                </a:solidFill>
                <a:latin typeface="Calibri"/>
                <a:ea typeface="Calibri"/>
                <a:cs typeface="Calibri"/>
                <a:sym typeface="Calibri"/>
              </a:rPr>
              <a:t>Finanzkennzahlen </a:t>
            </a:r>
            <a:r>
              <a:rPr lang="de-DE" sz="1400" dirty="0">
                <a:solidFill>
                  <a:srgbClr val="595A59"/>
                </a:solidFill>
                <a:latin typeface="Calibri"/>
                <a:ea typeface="Calibri"/>
                <a:cs typeface="Calibri"/>
                <a:sym typeface="Calibri"/>
              </a:rPr>
              <a:t>negativ</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err="1">
                <a:solidFill>
                  <a:srgbClr val="595A59"/>
                </a:solidFill>
                <a:latin typeface="Calibri"/>
                <a:ea typeface="Calibri"/>
                <a:cs typeface="Calibri"/>
                <a:sym typeface="Calibri"/>
              </a:rPr>
              <a:t>Abwanderung von </a:t>
            </a:r>
            <a:r>
              <a:rPr lang="de-DE" sz="1400" dirty="0">
                <a:solidFill>
                  <a:srgbClr val="595A59"/>
                </a:solidFill>
                <a:latin typeface="Calibri"/>
                <a:ea typeface="Calibri"/>
                <a:cs typeface="Calibri"/>
                <a:sym typeface="Calibri"/>
              </a:rPr>
              <a:t>Kunden zur </a:t>
            </a:r>
            <a:r>
              <a:rPr lang="de-DE" sz="1400" dirty="0" err="1">
                <a:solidFill>
                  <a:srgbClr val="595A59"/>
                </a:solidFill>
                <a:latin typeface="Calibri"/>
                <a:ea typeface="Calibri"/>
                <a:cs typeface="Calibri"/>
                <a:sym typeface="Calibri"/>
              </a:rPr>
              <a:t>Konkurrenz</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Mitarbeiterfluktuation</a:t>
            </a:r>
          </a:p>
          <a:p>
            <a:pPr marL="182563" marR="0" lvl="0" indent="-182563" algn="l" rtl="0">
              <a:lnSpc>
                <a:spcPct val="93785"/>
              </a:lnSpc>
              <a:spcBef>
                <a:spcPts val="28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Anwälte übernehmen</a:t>
            </a:r>
            <a:endParaRPr dirty="0"/>
          </a:p>
        </p:txBody>
      </p:sp>
      <p:sp>
        <p:nvSpPr>
          <p:cNvPr id="914" name="Google Shape;914;p8"/>
          <p:cNvSpPr/>
          <p:nvPr/>
        </p:nvSpPr>
        <p:spPr>
          <a:xfrm rot="5400000">
            <a:off x="6623291" y="71333"/>
            <a:ext cx="2272626" cy="7930491"/>
          </a:xfrm>
          <a:prstGeom prst="triangle">
            <a:avLst>
              <a:gd name="adj" fmla="val 50000"/>
            </a:avLst>
          </a:prstGeom>
          <a:solidFill>
            <a:schemeClr val="lt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5" name="Google Shape;915;p8"/>
          <p:cNvSpPr txBox="1"/>
          <p:nvPr/>
        </p:nvSpPr>
        <p:spPr>
          <a:xfrm>
            <a:off x="3645252" y="2060197"/>
            <a:ext cx="1883088" cy="213785"/>
          </a:xfrm>
          <a:prstGeom prst="rect">
            <a:avLst/>
          </a:prstGeom>
          <a:noFill/>
          <a:ln>
            <a:noFill/>
          </a:ln>
        </p:spPr>
        <p:txBody>
          <a:bodyPr spcFirstLastPara="1" wrap="square" lIns="34275" tIns="17125" rIns="34275" bIns="17125" anchor="t" anchorCtr="0">
            <a:spAutoFit/>
          </a:bodyPr>
          <a:lstStyle/>
          <a:p>
            <a:pPr marL="0" marR="0" lvl="0" indent="0" algn="l" rtl="0">
              <a:lnSpc>
                <a:spcPct val="82062"/>
              </a:lnSpc>
              <a:spcBef>
                <a:spcPts val="0"/>
              </a:spcBef>
              <a:spcAft>
                <a:spcPts val="0"/>
              </a:spcAft>
              <a:buClr>
                <a:schemeClr val="dk2"/>
              </a:buClr>
              <a:buSzPts val="1600"/>
              <a:buFont typeface="Arial"/>
              <a:buNone/>
            </a:pPr>
            <a:r>
              <a:rPr lang="de-DE" sz="1600" b="1">
                <a:solidFill>
                  <a:schemeClr val="dk2"/>
                </a:solidFill>
                <a:latin typeface="Calibri"/>
                <a:ea typeface="Calibri"/>
                <a:cs typeface="Calibri"/>
                <a:sym typeface="Calibri"/>
              </a:rPr>
              <a:t>Die Symptome:</a:t>
            </a:r>
            <a:endParaRPr sz="1600" b="1">
              <a:solidFill>
                <a:schemeClr val="dk2"/>
              </a:solidFill>
              <a:latin typeface="Calibri"/>
              <a:ea typeface="Calibri"/>
              <a:cs typeface="Calibri"/>
              <a:sym typeface="Calibri"/>
            </a:endParaRPr>
          </a:p>
        </p:txBody>
      </p:sp>
      <p:sp>
        <p:nvSpPr>
          <p:cNvPr id="916" name="Google Shape;916;p8"/>
          <p:cNvSpPr txBox="1"/>
          <p:nvPr/>
        </p:nvSpPr>
        <p:spPr>
          <a:xfrm>
            <a:off x="5003756" y="5374932"/>
            <a:ext cx="6770233" cy="1006617"/>
          </a:xfrm>
          <a:prstGeom prst="rect">
            <a:avLst/>
          </a:prstGeom>
          <a:noFill/>
          <a:ln>
            <a:noFill/>
          </a:ln>
        </p:spPr>
        <p:txBody>
          <a:bodyPr spcFirstLastPara="1" wrap="square" lIns="34275" tIns="17125" rIns="34275" bIns="17125" anchor="t" anchorCtr="0">
            <a:noAutofit/>
          </a:bodyPr>
          <a:lstStyle/>
          <a:p>
            <a:pPr marL="182563" marR="0" lvl="0" indent="-182563" algn="l" rtl="0">
              <a:lnSpc>
                <a:spcPct val="93785"/>
              </a:lnSpc>
              <a:spcBef>
                <a:spcPts val="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Sanierungsgeschäft mit neuer Finanzierung</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Außergerichtliche Umstrukturierung</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Unternehmen verkaufen</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Umstrukturierung vor Gericht</a:t>
            </a:r>
            <a:endParaRPr dirty="0"/>
          </a:p>
          <a:p>
            <a:pPr marL="182563" marR="0" lvl="0" indent="-93663" algn="l" rtl="0">
              <a:lnSpc>
                <a:spcPct val="93785"/>
              </a:lnSpc>
              <a:spcBef>
                <a:spcPts val="280"/>
              </a:spcBef>
              <a:spcAft>
                <a:spcPts val="0"/>
              </a:spcAft>
              <a:buClr>
                <a:schemeClr val="dk2"/>
              </a:buClr>
              <a:buSzPts val="1400"/>
              <a:buFont typeface="Arial"/>
              <a:buNone/>
            </a:pPr>
            <a:endParaRPr sz="1400" dirty="0">
              <a:solidFill>
                <a:srgbClr val="595A59"/>
              </a:solidFill>
              <a:latin typeface="Calibri"/>
              <a:ea typeface="Calibri"/>
              <a:cs typeface="Calibri"/>
              <a:sym typeface="Calibri"/>
            </a:endParaRPr>
          </a:p>
        </p:txBody>
      </p:sp>
      <p:sp>
        <p:nvSpPr>
          <p:cNvPr id="917" name="Google Shape;917;p8"/>
          <p:cNvSpPr txBox="1"/>
          <p:nvPr/>
        </p:nvSpPr>
        <p:spPr>
          <a:xfrm>
            <a:off x="3645252" y="5374932"/>
            <a:ext cx="1883088" cy="213785"/>
          </a:xfrm>
          <a:prstGeom prst="rect">
            <a:avLst/>
          </a:prstGeom>
          <a:noFill/>
          <a:ln>
            <a:noFill/>
          </a:ln>
        </p:spPr>
        <p:txBody>
          <a:bodyPr spcFirstLastPara="1" wrap="square" lIns="34275" tIns="17125" rIns="34275" bIns="17125" anchor="t" anchorCtr="0">
            <a:spAutoFit/>
          </a:bodyPr>
          <a:lstStyle/>
          <a:p>
            <a:pPr marL="0" marR="0" lvl="0" indent="0" algn="l" rtl="0">
              <a:lnSpc>
                <a:spcPct val="82062"/>
              </a:lnSpc>
              <a:spcBef>
                <a:spcPts val="0"/>
              </a:spcBef>
              <a:spcAft>
                <a:spcPts val="0"/>
              </a:spcAft>
              <a:buClr>
                <a:schemeClr val="dk2"/>
              </a:buClr>
              <a:buSzPts val="1600"/>
              <a:buFont typeface="Arial"/>
              <a:buNone/>
            </a:pPr>
            <a:r>
              <a:rPr lang="de-DE" sz="1600" b="1">
                <a:solidFill>
                  <a:schemeClr val="dk2"/>
                </a:solidFill>
                <a:latin typeface="Calibri"/>
                <a:ea typeface="Calibri"/>
                <a:cs typeface="Calibri"/>
                <a:sym typeface="Calibri"/>
              </a:rPr>
              <a:t>Handlungen:</a:t>
            </a:r>
            <a:endParaRPr sz="1600" b="1">
              <a:solidFill>
                <a:schemeClr val="dk2"/>
              </a:solidFill>
              <a:latin typeface="Calibri"/>
              <a:ea typeface="Calibri"/>
              <a:cs typeface="Calibri"/>
              <a:sym typeface="Calibri"/>
            </a:endParaRPr>
          </a:p>
        </p:txBody>
      </p:sp>
      <p:sp>
        <p:nvSpPr>
          <p:cNvPr id="918" name="Google Shape;918;p8"/>
          <p:cNvSpPr/>
          <p:nvPr/>
        </p:nvSpPr>
        <p:spPr>
          <a:xfrm rot="5400000">
            <a:off x="7923194" y="3089311"/>
            <a:ext cx="1191128" cy="1889760"/>
          </a:xfrm>
          <a:prstGeom prst="trapezoid">
            <a:avLst>
              <a:gd name="adj" fmla="val 23751"/>
            </a:avLst>
          </a:prstGeom>
          <a:solidFill>
            <a:srgbClr val="81D1C5"/>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9" name="Google Shape;919;p8"/>
          <p:cNvSpPr txBox="1"/>
          <p:nvPr/>
        </p:nvSpPr>
        <p:spPr>
          <a:xfrm>
            <a:off x="7577219" y="3796738"/>
            <a:ext cx="1883100" cy="479700"/>
          </a:xfrm>
          <a:prstGeom prst="rect">
            <a:avLst/>
          </a:prstGeom>
          <a:noFill/>
          <a:ln>
            <a:noFill/>
          </a:ln>
        </p:spPr>
        <p:txBody>
          <a:bodyPr spcFirstLastPara="1" wrap="square" lIns="34275" tIns="17125" rIns="34275" bIns="17125" anchor="t" anchorCtr="0">
            <a:spAutoFit/>
          </a:bodyPr>
          <a:lstStyle/>
          <a:p>
            <a:pPr marL="0" marR="0" lvl="0" indent="0" algn="ctr" rtl="0">
              <a:lnSpc>
                <a:spcPct val="82062"/>
              </a:lnSpc>
              <a:spcBef>
                <a:spcPts val="0"/>
              </a:spcBef>
              <a:spcAft>
                <a:spcPts val="0"/>
              </a:spcAft>
              <a:buClr>
                <a:srgbClr val="044E4F"/>
              </a:buClr>
              <a:buSzPts val="1600"/>
              <a:buFont typeface="Arial"/>
              <a:buNone/>
            </a:pPr>
            <a:r>
              <a:rPr lang="de-DE" sz="1600" b="1" dirty="0">
                <a:solidFill>
                  <a:srgbClr val="044E4F"/>
                </a:solidFill>
                <a:latin typeface="Calibri"/>
                <a:ea typeface="Calibri"/>
                <a:cs typeface="Calibri"/>
                <a:sym typeface="Calibri"/>
              </a:rPr>
              <a:t>Späte Krise:</a:t>
            </a:r>
            <a:endParaRPr sz="1600" b="1" dirty="0">
              <a:solidFill>
                <a:srgbClr val="044E4F"/>
              </a:solidFill>
              <a:latin typeface="Calibri"/>
              <a:ea typeface="Calibri"/>
              <a:cs typeface="Calibri"/>
              <a:sym typeface="Calibri"/>
            </a:endParaRPr>
          </a:p>
          <a:p>
            <a:pPr marR="0" lvl="0" algn="ctr" rtl="0">
              <a:lnSpc>
                <a:spcPct val="82062"/>
              </a:lnSpc>
              <a:spcBef>
                <a:spcPts val="320"/>
              </a:spcBef>
              <a:spcAft>
                <a:spcPts val="0"/>
              </a:spcAft>
              <a:buClr>
                <a:srgbClr val="044E4F"/>
              </a:buClr>
              <a:buSzPts val="1600"/>
            </a:pPr>
            <a:r>
              <a:rPr lang="de-DE" sz="1600" b="1" dirty="0">
                <a:solidFill>
                  <a:srgbClr val="044E4F"/>
                </a:solidFill>
                <a:latin typeface="Calibri"/>
                <a:ea typeface="Calibri"/>
                <a:cs typeface="Calibri"/>
                <a:sym typeface="Calibri"/>
              </a:rPr>
              <a:t>Insolvenz</a:t>
            </a:r>
            <a:endParaRPr sz="1600" b="1" dirty="0">
              <a:solidFill>
                <a:srgbClr val="044E4F"/>
              </a:solidFill>
              <a:latin typeface="Calibri"/>
              <a:ea typeface="Calibri"/>
              <a:cs typeface="Calibri"/>
              <a:sym typeface="Calibri"/>
            </a:endParaRPr>
          </a:p>
        </p:txBody>
      </p:sp>
      <p:sp>
        <p:nvSpPr>
          <p:cNvPr id="920" name="Google Shape;920;p8"/>
          <p:cNvSpPr txBox="1"/>
          <p:nvPr/>
        </p:nvSpPr>
        <p:spPr>
          <a:xfrm rot="-5400000">
            <a:off x="2553713" y="3929685"/>
            <a:ext cx="1883088" cy="213785"/>
          </a:xfrm>
          <a:prstGeom prst="rect">
            <a:avLst/>
          </a:prstGeom>
          <a:noFill/>
          <a:ln>
            <a:noFill/>
          </a:ln>
        </p:spPr>
        <p:txBody>
          <a:bodyPr spcFirstLastPara="1" wrap="square" lIns="34275" tIns="17125" rIns="34275" bIns="17125" anchor="t" anchorCtr="0">
            <a:spAutoFit/>
          </a:bodyPr>
          <a:lstStyle/>
          <a:p>
            <a:pPr marL="0" marR="0" lvl="0" indent="0" algn="ctr" rtl="0">
              <a:lnSpc>
                <a:spcPct val="82062"/>
              </a:lnSpc>
              <a:spcBef>
                <a:spcPts val="0"/>
              </a:spcBef>
              <a:spcAft>
                <a:spcPts val="0"/>
              </a:spcAft>
              <a:buClr>
                <a:schemeClr val="dk2"/>
              </a:buClr>
              <a:buSzPts val="1600"/>
              <a:buFont typeface="Arial"/>
              <a:buNone/>
            </a:pPr>
            <a:r>
              <a:rPr lang="de-DE" sz="1600" b="1">
                <a:solidFill>
                  <a:schemeClr val="dk2"/>
                </a:solidFill>
                <a:latin typeface="Calibri"/>
                <a:ea typeface="Calibri"/>
                <a:cs typeface="Calibri"/>
                <a:sym typeface="Calibri"/>
              </a:rPr>
              <a:t>Strategische Optionen</a:t>
            </a:r>
            <a:endParaRPr sz="1600" b="1">
              <a:solidFill>
                <a:schemeClr val="dk2"/>
              </a:solidFill>
              <a:latin typeface="Calibri"/>
              <a:ea typeface="Calibri"/>
              <a:cs typeface="Calibri"/>
              <a:sym typeface="Calibri"/>
            </a:endParaRPr>
          </a:p>
        </p:txBody>
      </p:sp>
      <p:sp>
        <p:nvSpPr>
          <p:cNvPr id="921" name="Google Shape;921;p8"/>
          <p:cNvSpPr txBox="1"/>
          <p:nvPr/>
        </p:nvSpPr>
        <p:spPr>
          <a:xfrm rot="-5400000">
            <a:off x="2584280" y="3680835"/>
            <a:ext cx="214350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rgbClr val="595A59"/>
                </a:solidFill>
                <a:latin typeface="Calibri"/>
                <a:ea typeface="Calibri"/>
                <a:cs typeface="Calibri"/>
                <a:sym typeface="Calibri"/>
              </a:rPr>
              <a:t>Strategische Optionen</a:t>
            </a:r>
            <a:endParaRPr/>
          </a:p>
        </p:txBody>
      </p:sp>
      <p:sp>
        <p:nvSpPr>
          <p:cNvPr id="922" name="Google Shape;922;p8"/>
          <p:cNvSpPr txBox="1"/>
          <p:nvPr/>
        </p:nvSpPr>
        <p:spPr>
          <a:xfrm>
            <a:off x="3790215" y="1647701"/>
            <a:ext cx="1422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Symptome:</a:t>
            </a:r>
            <a:endParaRPr dirty="0"/>
          </a:p>
        </p:txBody>
      </p:sp>
      <p:sp>
        <p:nvSpPr>
          <p:cNvPr id="923" name="Google Shape;923;p8"/>
          <p:cNvSpPr txBox="1"/>
          <p:nvPr/>
        </p:nvSpPr>
        <p:spPr>
          <a:xfrm>
            <a:off x="3732464" y="5289041"/>
            <a:ext cx="1422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Handlungen:</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9"/>
          <p:cNvSpPr txBox="1">
            <a:spLocks noGrp="1"/>
          </p:cNvSpPr>
          <p:nvPr>
            <p:ph type="body" idx="2"/>
          </p:nvPr>
        </p:nvSpPr>
        <p:spPr>
          <a:xfrm>
            <a:off x="389965" y="1637401"/>
            <a:ext cx="2998399"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err="1"/>
              <a:t>Wenn </a:t>
            </a:r>
            <a:r>
              <a:rPr lang="de-DE" dirty="0"/>
              <a:t>die </a:t>
            </a:r>
            <a:r>
              <a:rPr lang="de-DE" dirty="0" err="1"/>
              <a:t>Krise nicht beherrschbar ist </a:t>
            </a:r>
            <a:r>
              <a:rPr lang="de-DE" dirty="0"/>
              <a:t>und </a:t>
            </a:r>
            <a:r>
              <a:rPr lang="de-DE" dirty="0" err="1"/>
              <a:t>keine Überlebenschance besteht</a:t>
            </a:r>
            <a:r>
              <a:rPr lang="de-DE" dirty="0"/>
              <a:t>, </a:t>
            </a:r>
            <a:r>
              <a:rPr lang="de-DE" dirty="0" err="1"/>
              <a:t>liegt der Schwerpunkt </a:t>
            </a:r>
            <a:r>
              <a:rPr lang="de-DE" dirty="0"/>
              <a:t>auf der </a:t>
            </a:r>
            <a:r>
              <a:rPr lang="de-DE" dirty="0" err="1"/>
              <a:t>systematischen Planung</a:t>
            </a:r>
            <a:r>
              <a:rPr lang="de-DE" dirty="0"/>
              <a:t>, </a:t>
            </a:r>
            <a:r>
              <a:rPr lang="de-DE" dirty="0" err="1"/>
              <a:t>Durchführung </a:t>
            </a:r>
            <a:r>
              <a:rPr lang="de-DE" dirty="0"/>
              <a:t>und </a:t>
            </a:r>
            <a:r>
              <a:rPr lang="de-DE" dirty="0" err="1"/>
              <a:t>Kontrolle </a:t>
            </a:r>
            <a:r>
              <a:rPr lang="de-DE" dirty="0"/>
              <a:t>der </a:t>
            </a:r>
            <a:r>
              <a:rPr lang="de-DE" dirty="0" err="1"/>
              <a:t>Liquidation </a:t>
            </a:r>
            <a:r>
              <a:rPr lang="de-DE" dirty="0"/>
              <a:t>des </a:t>
            </a:r>
            <a:r>
              <a:rPr lang="de-DE" dirty="0" err="1"/>
              <a:t>Unternehmens</a:t>
            </a:r>
            <a:r>
              <a:rPr lang="de-DE" dirty="0"/>
              <a:t>.</a:t>
            </a:r>
            <a:endParaRPr dirty="0"/>
          </a:p>
        </p:txBody>
      </p:sp>
      <p:sp>
        <p:nvSpPr>
          <p:cNvPr id="930" name="Google Shape;930;p9"/>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err="1"/>
              <a:t>Wenn </a:t>
            </a:r>
            <a:r>
              <a:rPr lang="de-DE" dirty="0"/>
              <a:t>die </a:t>
            </a:r>
            <a:r>
              <a:rPr lang="de-DE" dirty="0" err="1"/>
              <a:t>Umstrukturierung scheitert</a:t>
            </a:r>
            <a:r>
              <a:rPr lang="de-DE" dirty="0"/>
              <a:t>, </a:t>
            </a:r>
            <a:r>
              <a:rPr lang="de-DE" dirty="0" err="1"/>
              <a:t>bleibt nur </a:t>
            </a:r>
            <a:r>
              <a:rPr lang="de-DE" dirty="0"/>
              <a:t>die </a:t>
            </a:r>
            <a:r>
              <a:rPr lang="de-DE" dirty="0" err="1"/>
              <a:t>Liquidation </a:t>
            </a:r>
            <a:r>
              <a:rPr lang="de-DE" dirty="0"/>
              <a:t>des </a:t>
            </a:r>
            <a:r>
              <a:rPr lang="de-DE" dirty="0" err="1"/>
              <a:t>Unternehmens</a:t>
            </a:r>
            <a:r>
              <a:rPr lang="de-DE" dirty="0"/>
              <a:t>. </a:t>
            </a:r>
            <a:endParaRPr dirty="0"/>
          </a:p>
        </p:txBody>
      </p:sp>
      <p:sp>
        <p:nvSpPr>
          <p:cNvPr id="931" name="Google Shape;931;p9"/>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ts val="1800"/>
              <a:buNone/>
            </a:pPr>
            <a:r>
              <a:rPr lang="de-DE"/>
              <a:t>Strategische Optionen in der Krise: Liquidation</a:t>
            </a:r>
            <a:endParaRPr/>
          </a:p>
          <a:p>
            <a:pPr marL="0" lvl="0" indent="0" algn="l" rtl="0">
              <a:lnSpc>
                <a:spcPct val="90000"/>
              </a:lnSpc>
              <a:spcBef>
                <a:spcPts val="1000"/>
              </a:spcBef>
              <a:spcAft>
                <a:spcPts val="0"/>
              </a:spcAft>
              <a:buClr>
                <a:srgbClr val="79527B"/>
              </a:buClr>
              <a:buSzPts val="1800"/>
              <a:buNone/>
            </a:pPr>
            <a:endParaRPr/>
          </a:p>
        </p:txBody>
      </p:sp>
      <p:sp>
        <p:nvSpPr>
          <p:cNvPr id="932" name="Google Shape;932;p9"/>
          <p:cNvSpPr/>
          <p:nvPr/>
        </p:nvSpPr>
        <p:spPr>
          <a:xfrm rot="5400000">
            <a:off x="6643613" y="71333"/>
            <a:ext cx="2272626" cy="7930491"/>
          </a:xfrm>
          <a:prstGeom prst="triangle">
            <a:avLst>
              <a:gd name="adj" fmla="val 50000"/>
            </a:avLst>
          </a:prstGeom>
          <a:solidFill>
            <a:schemeClr val="lt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3" name="Google Shape;933;p9"/>
          <p:cNvSpPr/>
          <p:nvPr/>
        </p:nvSpPr>
        <p:spPr>
          <a:xfrm rot="5400000">
            <a:off x="10285044" y="2899748"/>
            <a:ext cx="645700" cy="2274556"/>
          </a:xfrm>
          <a:prstGeom prst="trapezoid">
            <a:avLst>
              <a:gd name="adj" fmla="val 50000"/>
            </a:avLst>
          </a:prstGeom>
          <a:solidFill>
            <a:srgbClr val="F27954"/>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4" name="Google Shape;934;p9"/>
          <p:cNvSpPr txBox="1"/>
          <p:nvPr/>
        </p:nvSpPr>
        <p:spPr>
          <a:xfrm>
            <a:off x="9156745" y="3938431"/>
            <a:ext cx="1883088" cy="213785"/>
          </a:xfrm>
          <a:prstGeom prst="rect">
            <a:avLst/>
          </a:prstGeom>
          <a:noFill/>
          <a:ln>
            <a:noFill/>
          </a:ln>
        </p:spPr>
        <p:txBody>
          <a:bodyPr spcFirstLastPara="1" wrap="square" lIns="34275" tIns="17125" rIns="34275" bIns="17125" anchor="t" anchorCtr="0">
            <a:spAutoFit/>
          </a:bodyPr>
          <a:lstStyle/>
          <a:p>
            <a:pPr marL="0" marR="0" lvl="0" indent="0" algn="ctr" rtl="0">
              <a:lnSpc>
                <a:spcPct val="82062"/>
              </a:lnSpc>
              <a:spcBef>
                <a:spcPts val="0"/>
              </a:spcBef>
              <a:spcAft>
                <a:spcPts val="0"/>
              </a:spcAft>
              <a:buClr>
                <a:schemeClr val="lt1"/>
              </a:buClr>
              <a:buSzPts val="1600"/>
              <a:buFont typeface="Arial"/>
              <a:buNone/>
            </a:pPr>
            <a:r>
              <a:rPr lang="de-DE" sz="1600" b="1">
                <a:solidFill>
                  <a:schemeClr val="lt1"/>
                </a:solidFill>
                <a:latin typeface="Calibri"/>
                <a:ea typeface="Calibri"/>
                <a:cs typeface="Calibri"/>
                <a:sym typeface="Calibri"/>
              </a:rPr>
              <a:t>Liquidation</a:t>
            </a:r>
            <a:endParaRPr/>
          </a:p>
        </p:txBody>
      </p:sp>
      <p:sp>
        <p:nvSpPr>
          <p:cNvPr id="935" name="Google Shape;935;p9"/>
          <p:cNvSpPr txBox="1"/>
          <p:nvPr/>
        </p:nvSpPr>
        <p:spPr>
          <a:xfrm rot="-5400000">
            <a:off x="2553713" y="3929685"/>
            <a:ext cx="1883088" cy="213785"/>
          </a:xfrm>
          <a:prstGeom prst="rect">
            <a:avLst/>
          </a:prstGeom>
          <a:noFill/>
          <a:ln>
            <a:noFill/>
          </a:ln>
        </p:spPr>
        <p:txBody>
          <a:bodyPr spcFirstLastPara="1" wrap="square" lIns="34275" tIns="17125" rIns="34275" bIns="17125" anchor="t" anchorCtr="0">
            <a:spAutoFit/>
          </a:bodyPr>
          <a:lstStyle/>
          <a:p>
            <a:pPr marL="0" marR="0" lvl="0" indent="0" algn="ctr" rtl="0">
              <a:lnSpc>
                <a:spcPct val="82062"/>
              </a:lnSpc>
              <a:spcBef>
                <a:spcPts val="0"/>
              </a:spcBef>
              <a:spcAft>
                <a:spcPts val="0"/>
              </a:spcAft>
              <a:buClr>
                <a:schemeClr val="dk2"/>
              </a:buClr>
              <a:buSzPts val="1600"/>
              <a:buFont typeface="Arial"/>
              <a:buNone/>
            </a:pPr>
            <a:r>
              <a:rPr lang="de-DE" sz="1600" b="1">
                <a:solidFill>
                  <a:schemeClr val="dk2"/>
                </a:solidFill>
                <a:latin typeface="Calibri"/>
                <a:ea typeface="Calibri"/>
                <a:cs typeface="Calibri"/>
                <a:sym typeface="Calibri"/>
              </a:rPr>
              <a:t>Strategische Optionen</a:t>
            </a:r>
            <a:endParaRPr sz="1600" b="1">
              <a:solidFill>
                <a:schemeClr val="dk2"/>
              </a:solidFill>
              <a:latin typeface="Calibri"/>
              <a:ea typeface="Calibri"/>
              <a:cs typeface="Calibri"/>
              <a:sym typeface="Calibri"/>
            </a:endParaRPr>
          </a:p>
        </p:txBody>
      </p:sp>
      <p:sp>
        <p:nvSpPr>
          <p:cNvPr id="936" name="Google Shape;936;p9"/>
          <p:cNvSpPr txBox="1"/>
          <p:nvPr/>
        </p:nvSpPr>
        <p:spPr>
          <a:xfrm rot="-5400000">
            <a:off x="2519719" y="3856437"/>
            <a:ext cx="2272627"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Strategische Optionen</a:t>
            </a:r>
            <a:endParaRPr dirty="0"/>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6417</Words>
  <Application>Microsoft Office PowerPoint</Application>
  <PresentationFormat>Breitbild</PresentationFormat>
  <Paragraphs>656</Paragraphs>
  <Slides>60</Slides>
  <Notes>57</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60</vt:i4>
      </vt:variant>
    </vt:vector>
  </HeadingPairs>
  <TitlesOfParts>
    <vt:vector size="71" baseType="lpstr">
      <vt:lpstr>Wingdings</vt:lpstr>
      <vt:lpstr>Montserrat</vt:lpstr>
      <vt:lpstr>Montserrat Medium</vt:lpstr>
      <vt:lpstr>Montserrat Light</vt:lpstr>
      <vt:lpstr>Times New Roman</vt:lpstr>
      <vt:lpstr>Quattrocento Sans</vt:lpstr>
      <vt:lpstr>Noto Sans Symbols</vt:lpstr>
      <vt:lpstr>Lato</vt:lpstr>
      <vt:lpstr>Arial</vt:lpstr>
      <vt:lpstr>Calibri</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Gillian Keane</dc:creator>
  <cp:keywords>, docId:CFEEB6F4B07F05A0221BB2124595BF4C</cp:keywords>
  <cp:lastModifiedBy>Julia Grey</cp:lastModifiedBy>
  <cp:revision>34</cp:revision>
  <dcterms:created xsi:type="dcterms:W3CDTF">2020-10-14T13:32:04Z</dcterms:created>
  <dcterms:modified xsi:type="dcterms:W3CDTF">2023-05-23T12:14:52Z</dcterms:modified>
</cp:coreProperties>
</file>